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57"/>
  </p:notesMasterIdLst>
  <p:handoutMasterIdLst>
    <p:handoutMasterId r:id="rId58"/>
  </p:handoutMasterIdLst>
  <p:sldIdLst>
    <p:sldId id="267" r:id="rId2"/>
    <p:sldId id="306" r:id="rId3"/>
    <p:sldId id="270" r:id="rId4"/>
    <p:sldId id="271" r:id="rId5"/>
    <p:sldId id="328" r:id="rId6"/>
    <p:sldId id="310" r:id="rId7"/>
    <p:sldId id="311" r:id="rId8"/>
    <p:sldId id="312" r:id="rId9"/>
    <p:sldId id="313" r:id="rId10"/>
    <p:sldId id="314" r:id="rId11"/>
    <p:sldId id="315" r:id="rId12"/>
    <p:sldId id="274" r:id="rId13"/>
    <p:sldId id="316" r:id="rId14"/>
    <p:sldId id="276" r:id="rId15"/>
    <p:sldId id="340" r:id="rId16"/>
    <p:sldId id="338" r:id="rId17"/>
    <p:sldId id="278" r:id="rId18"/>
    <p:sldId id="318" r:id="rId19"/>
    <p:sldId id="346" r:id="rId20"/>
    <p:sldId id="330" r:id="rId21"/>
    <p:sldId id="337" r:id="rId22"/>
    <p:sldId id="320" r:id="rId23"/>
    <p:sldId id="321" r:id="rId24"/>
    <p:sldId id="322" r:id="rId25"/>
    <p:sldId id="329" r:id="rId26"/>
    <p:sldId id="323" r:id="rId27"/>
    <p:sldId id="331" r:id="rId28"/>
    <p:sldId id="347" r:id="rId29"/>
    <p:sldId id="280" r:id="rId30"/>
    <p:sldId id="324" r:id="rId31"/>
    <p:sldId id="290" r:id="rId32"/>
    <p:sldId id="291" r:id="rId33"/>
    <p:sldId id="292" r:id="rId34"/>
    <p:sldId id="293" r:id="rId35"/>
    <p:sldId id="333" r:id="rId36"/>
    <p:sldId id="334" r:id="rId37"/>
    <p:sldId id="348" r:id="rId38"/>
    <p:sldId id="325" r:id="rId39"/>
    <p:sldId id="326" r:id="rId40"/>
    <p:sldId id="335" r:id="rId41"/>
    <p:sldId id="296" r:id="rId42"/>
    <p:sldId id="297" r:id="rId43"/>
    <p:sldId id="343" r:id="rId44"/>
    <p:sldId id="299" r:id="rId45"/>
    <p:sldId id="298" r:id="rId46"/>
    <p:sldId id="300" r:id="rId47"/>
    <p:sldId id="301" r:id="rId48"/>
    <p:sldId id="345" r:id="rId49"/>
    <p:sldId id="303" r:id="rId50"/>
    <p:sldId id="344" r:id="rId51"/>
    <p:sldId id="308" r:id="rId52"/>
    <p:sldId id="354" r:id="rId53"/>
    <p:sldId id="351" r:id="rId54"/>
    <p:sldId id="349" r:id="rId55"/>
    <p:sldId id="350" r:id="rId56"/>
  </p:sldIdLst>
  <p:sldSz cx="7315200" cy="4114800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365125" indent="9207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730250" indent="18415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096963" indent="27463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462088" indent="36671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1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1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1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1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AEAEA"/>
    <a:srgbClr val="DDDDDD"/>
    <a:srgbClr val="B0AD8A"/>
    <a:srgbClr val="494834"/>
    <a:srgbClr val="483225"/>
    <a:srgbClr val="81C9F0"/>
    <a:srgbClr val="C127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13" autoAdjust="0"/>
    <p:restoredTop sz="71303" autoAdjust="0"/>
  </p:normalViewPr>
  <p:slideViewPr>
    <p:cSldViewPr>
      <p:cViewPr varScale="1">
        <p:scale>
          <a:sx n="87" d="100"/>
          <a:sy n="87" d="100"/>
        </p:scale>
        <p:origin x="-264" y="-78"/>
      </p:cViewPr>
      <p:guideLst>
        <p:guide orient="horz" pos="1296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908" y="-78"/>
      </p:cViewPr>
      <p:guideLst>
        <p:guide orient="horz" pos="2141"/>
        <p:guide pos="312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ko-KR" altLang="ko-K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ko-KR" altLang="ko-KR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ko-KR" altLang="ko-KR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FFCD16-1A0D-4356-8EE9-428434771B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ko-KR" altLang="ko-KR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ko-KR" altLang="ko-K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896"/>
            <a:ext cx="794131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ko-KR" altLang="ko-KR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AE2C96-CFAA-4F92-9BBE-1FD90BA774B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36512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7302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0969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4620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182880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456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032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26080" algn="l" defTabSz="36576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BA415-ACAD-4531-8872-909A13DF1AC9}" type="slidenum">
              <a:rPr lang="en-US" altLang="ko-KR"/>
              <a:pPr/>
              <a:t>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There is not much work that does not use a template or markers.</a:t>
            </a:r>
          </a:p>
          <a:p>
            <a:r>
              <a:rPr lang="en-US" altLang="ko-KR" baseline="0" dirty="0" smtClean="0"/>
              <a:t>The work by </a:t>
            </a:r>
            <a:r>
              <a:rPr lang="en-US" altLang="ko-KR" baseline="0" dirty="0" err="1" smtClean="0"/>
              <a:t>Pekelny</a:t>
            </a:r>
            <a:r>
              <a:rPr lang="en-US" altLang="ko-KR" baseline="0" dirty="0" smtClean="0"/>
              <a:t> and </a:t>
            </a:r>
            <a:r>
              <a:rPr lang="en-US" altLang="ko-KR" baseline="0" dirty="0" err="1" smtClean="0"/>
              <a:t>Gostman</a:t>
            </a:r>
            <a:r>
              <a:rPr lang="en-US" altLang="ko-KR" baseline="0" dirty="0" smtClean="0"/>
              <a:t> reconstructs </a:t>
            </a:r>
          </a:p>
          <a:p>
            <a:r>
              <a:rPr lang="en-US" altLang="ko-KR" baseline="0" dirty="0" smtClean="0"/>
              <a:t>articulated 3d model </a:t>
            </a:r>
            <a:r>
              <a:rPr lang="en-US" altLang="ko-KR" baseline="0" dirty="0" smtClean="0"/>
              <a:t>without prior knowledge, but </a:t>
            </a:r>
            <a:r>
              <a:rPr lang="en-US" altLang="ko-KR" baseline="0" dirty="0" smtClean="0"/>
              <a:t>the user needs to paint a segmentation for the first frame.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Wand et al Non-rigid registration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Successfully captures highly non-rigid deformations with high quality</a:t>
            </a:r>
          </a:p>
          <a:p>
            <a:r>
              <a:rPr lang="en-US" altLang="ko-KR" baseline="0" dirty="0" smtClean="0">
                <a:sym typeface="Wingdings" pitchFamily="2" charset="2"/>
              </a:rPr>
              <a:t>Requires </a:t>
            </a:r>
            <a:r>
              <a:rPr lang="en-US" altLang="ko-KR" baseline="0" dirty="0" smtClean="0">
                <a:sym typeface="Wingdings" pitchFamily="2" charset="2"/>
              </a:rPr>
              <a:t>little motion between frames</a:t>
            </a:r>
          </a:p>
          <a:p>
            <a:pPr>
              <a:buFont typeface="Wingdings"/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Reconstructs complete</a:t>
            </a:r>
            <a:r>
              <a:rPr lang="en-US" altLang="ko-KR" baseline="0" dirty="0" smtClean="0"/>
              <a:t> models</a:t>
            </a:r>
          </a:p>
          <a:p>
            <a:r>
              <a:rPr lang="en-US" altLang="ko-KR" dirty="0" smtClean="0"/>
              <a:t>No template,</a:t>
            </a:r>
            <a:r>
              <a:rPr lang="en-US" altLang="ko-KR" baseline="0" dirty="0" smtClean="0"/>
              <a:t> markers, skeleton, segmentation</a:t>
            </a:r>
          </a:p>
          <a:p>
            <a:r>
              <a:rPr lang="en-US" altLang="ko-KR" baseline="0" dirty="0" smtClean="0"/>
              <a:t>But we assume that the movement of the subject is articulated.</a:t>
            </a:r>
          </a:p>
          <a:p>
            <a:r>
              <a:rPr lang="en-US" altLang="ko-KR" baseline="0" dirty="0" smtClean="0"/>
              <a:t>Articulated means that we have moving piece-rigid components that are connected by joints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12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13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Aligning scans using</a:t>
            </a:r>
            <a:r>
              <a:rPr lang="en-US" altLang="ko-KR" baseline="0" dirty="0" smtClean="0"/>
              <a:t> an articulated model?  What does it mean?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Articulated model = parts + movement of each part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Parts: labels per vertex that say which part does this belong to</a:t>
            </a:r>
          </a:p>
          <a:p>
            <a:r>
              <a:rPr lang="en-US" altLang="ko-KR" baseline="0" dirty="0" smtClean="0"/>
              <a:t>Motion: Rigid transformation (rotation + translation) for each label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We formulate optimization that solves simultaneously for the labels and the motion and the joints so that the scans</a:t>
            </a:r>
            <a:r>
              <a:rPr lang="en-US" altLang="ko-KR" baseline="0" dirty="0" smtClean="0"/>
              <a:t> align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Note: we will now refer</a:t>
            </a:r>
            <a:r>
              <a:rPr lang="en-US" altLang="ko-KR" baseline="0" dirty="0" smtClean="0"/>
              <a:t> to the “parts” using the term “labels” (the two are interchangeable)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15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3</a:t>
            </a:r>
            <a:r>
              <a:rPr lang="en-US" altLang="ko-KR" baseline="0" dirty="0" smtClean="0"/>
              <a:t> main steps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Pairwise</a:t>
            </a:r>
            <a:r>
              <a:rPr lang="en-US" altLang="ko-KR" dirty="0" smtClean="0"/>
              <a:t> registration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Output: Labels</a:t>
            </a:r>
            <a:r>
              <a:rPr lang="en-US" altLang="ko-KR" baseline="0" dirty="0" smtClean="0"/>
              <a:t> per vertex and transformations per label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Iteratively add each frame</a:t>
            </a:r>
          </a:p>
          <a:p>
            <a:r>
              <a:rPr lang="en-US" altLang="ko-KR" dirty="0" smtClean="0"/>
              <a:t>The model is updated globally over all frames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After global alignment is</a:t>
            </a:r>
            <a:r>
              <a:rPr lang="en-US" altLang="ko-KR" baseline="0" dirty="0" smtClean="0"/>
              <a:t> complete, Post-process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Goal</a:t>
            </a:r>
            <a:r>
              <a:rPr lang="en-US" altLang="ko-KR" baseline="0" dirty="0" smtClean="0"/>
              <a:t> of initialization is to establish initial correspondence between consecutive frames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First we sample the points in each scan</a:t>
            </a:r>
          </a:p>
          <a:p>
            <a:r>
              <a:rPr lang="en-US" altLang="ko-KR" dirty="0" smtClean="0"/>
              <a:t>For each scan</a:t>
            </a:r>
            <a:r>
              <a:rPr lang="en-US" altLang="ko-KR" baseline="0" dirty="0" smtClean="0"/>
              <a:t> we derive a feature descriptor value</a:t>
            </a:r>
            <a:endParaRPr lang="en-US" altLang="ko-KR" dirty="0" smtClean="0"/>
          </a:p>
          <a:p>
            <a:r>
              <a:rPr lang="en-US" altLang="ko-KR" dirty="0" smtClean="0"/>
              <a:t>The goal of feature descriptors is to find point-wise correspondences</a:t>
            </a:r>
          </a:p>
          <a:p>
            <a:r>
              <a:rPr lang="en-US" altLang="ko-KR" dirty="0" smtClean="0"/>
              <a:t>In our work, we use Spin Images as the</a:t>
            </a:r>
            <a:r>
              <a:rPr lang="en-US" altLang="ko-KR" baseline="0" dirty="0" smtClean="0"/>
              <a:t> feature descriptor</a:t>
            </a:r>
          </a:p>
          <a:p>
            <a:endParaRPr lang="en-US" altLang="ko-KR" dirty="0" smtClean="0"/>
          </a:p>
          <a:p>
            <a:r>
              <a:rPr lang="en-US" altLang="ko-KR" baseline="0" dirty="0" smtClean="0"/>
              <a:t>Matching is not totally accurate </a:t>
            </a:r>
            <a:r>
              <a:rPr lang="en-US" altLang="ko-KR" baseline="0" dirty="0" smtClean="0">
                <a:sym typeface="Wingdings" pitchFamily="2" charset="2"/>
              </a:rPr>
              <a:t> </a:t>
            </a:r>
            <a:r>
              <a:rPr lang="en-US" altLang="ko-KR" baseline="0" dirty="0" smtClean="0"/>
              <a:t>many-to-many correspondences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ym typeface="Wingdings" pitchFamily="2" charset="2"/>
              </a:rPr>
              <a:t>Each cluster forms one rigid part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Optimization establishes one-to-one correspondences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Optimization establishes one-to-one correspondences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4320" indent="-274320" defTabSz="731520" fontAlgn="auto" latinLnBrk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1000" kern="1200" dirty="0" smtClean="0">
                <a:solidFill>
                  <a:schemeClr val="tx1"/>
                </a:solidFill>
                <a:latin typeface="Corbel" pitchFamily="34" charset="0"/>
                <a:ea typeface="ＭＳ Ｐゴシック" pitchFamily="-108" charset="-128"/>
                <a:cs typeface="ＭＳ Ｐゴシック" pitchFamily="-108" charset="-128"/>
              </a:rPr>
              <a:t>Color coding</a:t>
            </a:r>
          </a:p>
          <a:p>
            <a:pPr marL="274320" indent="-274320" defTabSz="731520" fontAlgn="auto" latinLnBrk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1000" kern="1200" dirty="0" smtClean="0">
                <a:solidFill>
                  <a:schemeClr val="tx1"/>
                </a:solidFill>
                <a:latin typeface="Corbel" pitchFamily="34" charset="0"/>
                <a:ea typeface="ＭＳ Ｐゴシック" pitchFamily="-108" charset="-128"/>
                <a:cs typeface="ＭＳ Ｐゴシック" pitchFamily="-108" charset="-128"/>
              </a:rPr>
              <a:t>Each color represents a </a:t>
            </a:r>
            <a:r>
              <a:rPr lang="en-US" altLang="ko-KR" sz="1000" kern="1200" dirty="0" err="1" smtClean="0">
                <a:solidFill>
                  <a:schemeClr val="tx1"/>
                </a:solidFill>
                <a:latin typeface="Corbel" pitchFamily="34" charset="0"/>
                <a:ea typeface="ＭＳ Ｐゴシック" pitchFamily="-108" charset="-128"/>
                <a:cs typeface="ＭＳ Ｐゴシック" pitchFamily="-108" charset="-128"/>
              </a:rPr>
              <a:t>unqiue</a:t>
            </a:r>
            <a:r>
              <a:rPr lang="en-US" altLang="ko-KR" sz="1000" kern="1200" baseline="0" dirty="0" smtClean="0">
                <a:solidFill>
                  <a:schemeClr val="tx1"/>
                </a:solidFill>
                <a:latin typeface="Corbel" pitchFamily="34" charset="0"/>
                <a:ea typeface="ＭＳ Ｐゴシック" pitchFamily="-108" charset="-128"/>
                <a:cs typeface="ＭＳ Ｐゴシック" pitchFamily="-108" charset="-128"/>
              </a:rPr>
              <a:t> transformation</a:t>
            </a:r>
          </a:p>
          <a:p>
            <a:pPr marL="274320" indent="-274320" defTabSz="731520" fontAlgn="auto" latinLnBrk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1000" kern="1200" baseline="0" dirty="0" smtClean="0">
                <a:solidFill>
                  <a:schemeClr val="tx1"/>
                </a:solidFill>
                <a:latin typeface="Corbel" pitchFamily="34" charset="0"/>
                <a:ea typeface="ＭＳ Ｐゴシック" pitchFamily="-108" charset="-128"/>
                <a:cs typeface="ＭＳ Ｐゴシック" pitchFamily="-108" charset="-128"/>
              </a:rPr>
              <a:t>Mesh is transformed according to the transformations assigned to its vertices</a:t>
            </a:r>
          </a:p>
          <a:p>
            <a:pPr marL="274320" indent="-274320" defTabSz="731520" fontAlgn="auto" latinLnBrk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ko-KR" sz="1000" kern="1200" dirty="0" smtClean="0">
              <a:solidFill>
                <a:schemeClr val="tx1"/>
              </a:solidFill>
              <a:latin typeface="Corbel" pitchFamily="34" charset="0"/>
              <a:ea typeface="ＭＳ Ｐゴシック" pitchFamily="-108" charset="-128"/>
              <a:cs typeface="ＭＳ Ｐゴシック" pitchFamily="-108" charset="-128"/>
            </a:endParaRPr>
          </a:p>
          <a:p>
            <a:pPr marL="274320" indent="-274320" defTabSz="731520" fontAlgn="auto" latinLnBrk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000" kern="1200" dirty="0" smtClean="0">
                <a:solidFill>
                  <a:schemeClr val="tx1"/>
                </a:solidFill>
                <a:latin typeface="Corbel" pitchFamily="34" charset="0"/>
                <a:ea typeface="ＭＳ Ｐゴシック" pitchFamily="-108" charset="-128"/>
                <a:cs typeface="ＭＳ Ｐゴシック" pitchFamily="-108" charset="-128"/>
              </a:rPr>
              <a:t>Registration not perfect</a:t>
            </a:r>
            <a:endParaRPr lang="en-US" altLang="ko-KR" sz="1000" kern="1200" dirty="0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marL="274320" indent="-274320" defTabSz="731520" fontAlgn="auto" latinLnBrk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0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Good</a:t>
            </a:r>
            <a:r>
              <a:rPr lang="en-US" altLang="ko-KR" sz="1000" kern="1200" baseline="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enough starting point for subsequent global alignment</a:t>
            </a:r>
            <a:endParaRPr lang="en-US" altLang="ko-KR" sz="1000" kern="1200" dirty="0" smtClean="0">
              <a:solidFill>
                <a:schemeClr val="tx1"/>
              </a:solidFill>
              <a:latin typeface="Corbel" pitchFamily="34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27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Iteratively add each frame</a:t>
            </a:r>
          </a:p>
          <a:p>
            <a:r>
              <a:rPr lang="en-US" altLang="ko-KR" dirty="0" smtClean="0"/>
              <a:t>The model is updated globally over all frames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key data structure is the DSG</a:t>
            </a:r>
          </a:p>
          <a:p>
            <a:r>
              <a:rPr lang="en-US" altLang="ko-KR" dirty="0" smtClean="0"/>
              <a:t>Sparsely represents the geometry and the labels</a:t>
            </a:r>
          </a:p>
          <a:p>
            <a:r>
              <a:rPr lang="en-US" altLang="ko-KR" baseline="0" dirty="0" smtClean="0"/>
              <a:t>as we have accumulated over the processed frames</a:t>
            </a:r>
          </a:p>
          <a:p>
            <a:endParaRPr lang="en-US" altLang="ko-KR" dirty="0" smtClean="0"/>
          </a:p>
          <a:p>
            <a:r>
              <a:rPr lang="en-US" altLang="ko-KR" baseline="0" dirty="0" smtClean="0"/>
              <a:t>The DSG maximizes the efficiency of the optimization algorithm</a:t>
            </a:r>
          </a:p>
          <a:p>
            <a:r>
              <a:rPr lang="en-US" altLang="ko-KR" baseline="0" dirty="0" smtClean="0">
                <a:sym typeface="Wingdings" pitchFamily="2" charset="2"/>
              </a:rPr>
              <a:t> Also updates the samples so that the entire surface seen so far is uniformly covered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i="0" dirty="0" smtClean="0"/>
              <a:t>The problem that</a:t>
            </a:r>
            <a:r>
              <a:rPr lang="en-US" altLang="ko-KR" i="0" baseline="0" dirty="0" smtClean="0"/>
              <a:t> I’ll talk about is scanning a 3d model of a real-world subject</a:t>
            </a:r>
          </a:p>
          <a:p>
            <a:r>
              <a:rPr lang="en-US" altLang="ko-KR" i="0" baseline="0" dirty="0" smtClean="0"/>
              <a:t>In particular, a moving subject</a:t>
            </a:r>
          </a:p>
          <a:p>
            <a:endParaRPr lang="en-US" altLang="ko-KR" i="0" baseline="0" dirty="0" smtClean="0"/>
          </a:p>
          <a:p>
            <a:r>
              <a:rPr lang="en-US" altLang="ko-KR" i="0" baseline="0" dirty="0" smtClean="0"/>
              <a:t>Using dynamic range scans as input,</a:t>
            </a:r>
          </a:p>
          <a:p>
            <a:r>
              <a:rPr lang="en-US" altLang="ko-KR" i="0" baseline="0" dirty="0" smtClean="0"/>
              <a:t>Our goal is to both reconstruct a complete 3d surface, and also acquire a model of its motion.</a:t>
            </a:r>
          </a:p>
          <a:p>
            <a:endParaRPr lang="en-US" altLang="ko-KR" i="0" baseline="0" dirty="0" smtClean="0"/>
          </a:p>
          <a:p>
            <a:r>
              <a:rPr lang="en-US" altLang="ko-KR" i="0" baseline="0" dirty="0" smtClean="0"/>
              <a:t>The result could then be used to easily create new animations of the captured subject</a:t>
            </a:r>
            <a:endParaRPr lang="en-US" altLang="ko-KR" i="0" dirty="0" smtClean="0"/>
          </a:p>
          <a:p>
            <a:endParaRPr lang="en-US" altLang="ko-KR" i="0" baseline="0" dirty="0" smtClean="0"/>
          </a:p>
          <a:p>
            <a:r>
              <a:rPr lang="en-US" altLang="ko-KR" i="0" baseline="0" dirty="0" smtClean="0"/>
              <a:t>This data is now easily acquired by recent advances in </a:t>
            </a:r>
            <a:r>
              <a:rPr lang="en-US" altLang="ko-KR" i="0" baseline="0" dirty="0" smtClean="0"/>
              <a:t>hardware</a:t>
            </a:r>
            <a:endParaRPr lang="en-US" altLang="ko-KR" i="0" baseline="0" dirty="0" smtClean="0"/>
          </a:p>
          <a:p>
            <a:r>
              <a:rPr lang="en-US" altLang="ko-KR" i="0" baseline="0" dirty="0" smtClean="0"/>
              <a:t>Now a number of </a:t>
            </a:r>
            <a:r>
              <a:rPr lang="en-US" altLang="ko-KR" i="0" baseline="0" dirty="0" smtClean="0"/>
              <a:t>things are </a:t>
            </a:r>
            <a:r>
              <a:rPr lang="en-US" altLang="ko-KR" i="0" baseline="0" dirty="0" smtClean="0"/>
              <a:t>available</a:t>
            </a:r>
          </a:p>
          <a:p>
            <a:r>
              <a:rPr lang="en-US" altLang="ko-KR" i="0" baseline="0" dirty="0" smtClean="0"/>
              <a:t>Including TOF, visible structured light, and invisible IR structured light.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>
                <a:sym typeface="Wingdings" pitchFamily="2" charset="2"/>
              </a:rPr>
              <a:t>Global fit: fit the DSG (label samples and deduce transformations for each label) to all frames we have processed so far</a:t>
            </a:r>
          </a:p>
          <a:p>
            <a:endParaRPr lang="en-US" altLang="ko-KR" baseline="0" dirty="0" smtClean="0">
              <a:sym typeface="Wingdings" pitchFamily="2" charset="2"/>
            </a:endParaRPr>
          </a:p>
          <a:p>
            <a:r>
              <a:rPr lang="en-US" altLang="ko-KR" baseline="0" dirty="0" smtClean="0">
                <a:sym typeface="Wingdings" pitchFamily="2" charset="2"/>
              </a:rPr>
              <a:t>Main global refinement optimization proceeds in these steps...</a:t>
            </a:r>
          </a:p>
          <a:p>
            <a:endParaRPr lang="en-US" altLang="ko-KR" baseline="0" dirty="0" smtClean="0">
              <a:sym typeface="Wingdings" pitchFamily="2" charset="2"/>
            </a:endParaRPr>
          </a:p>
          <a:p>
            <a:r>
              <a:rPr lang="en-US" altLang="ko-KR" baseline="0" dirty="0" smtClean="0">
                <a:sym typeface="Wingdings" pitchFamily="2" charset="2"/>
              </a:rPr>
              <a:t>Now we’ll explain further</a:t>
            </a:r>
          </a:p>
          <a:p>
            <a:pPr marL="228600" indent="-228600">
              <a:buAutoNum type="arabicPeriod"/>
            </a:pPr>
            <a:r>
              <a:rPr lang="en-US" altLang="ko-KR" baseline="0" dirty="0" smtClean="0">
                <a:sym typeface="Wingdings" pitchFamily="2" charset="2"/>
              </a:rPr>
              <a:t>Optimize Transformations</a:t>
            </a:r>
          </a:p>
          <a:p>
            <a:pPr marL="228600" indent="-228600">
              <a:buAutoNum type="arabicPeriod"/>
            </a:pPr>
            <a:r>
              <a:rPr lang="en-US" altLang="ko-KR" baseline="0" dirty="0" smtClean="0">
                <a:sym typeface="Wingdings" pitchFamily="2" charset="2"/>
              </a:rPr>
              <a:t>Optimize Labels</a:t>
            </a:r>
          </a:p>
          <a:p>
            <a:pPr marL="228600" indent="-228600">
              <a:buAutoNum type="arabi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A key insight is to formulate this to work well for aligning to multiple</a:t>
            </a:r>
            <a:r>
              <a:rPr lang="en-US" altLang="ko-KR" baseline="0" dirty="0" smtClean="0"/>
              <a:t> frames simultaneously.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Our key main technical contribution is an</a:t>
            </a:r>
            <a:r>
              <a:rPr lang="en-US" altLang="ko-KR" baseline="0" dirty="0" smtClean="0"/>
              <a:t> algorithm to simultaneously optimize the alignment of multiple frames and multiple parts with joint constraints.</a:t>
            </a:r>
            <a:endParaRPr lang="en-US" altLang="ko-KR" dirty="0" smtClean="0"/>
          </a:p>
          <a:p>
            <a:endParaRPr lang="ko-KR" altLang="en-US" dirty="0" smtClean="0"/>
          </a:p>
          <a:p>
            <a:r>
              <a:rPr lang="en-US" altLang="ko-KR" dirty="0" smtClean="0"/>
              <a:t>Find </a:t>
            </a:r>
            <a:r>
              <a:rPr lang="en-US" altLang="ko-KR" dirty="0" smtClean="0"/>
              <a:t>the closest point in each scan for each sample in the graph</a:t>
            </a:r>
          </a:p>
          <a:p>
            <a:r>
              <a:rPr lang="en-US" altLang="ko-KR" dirty="0" smtClean="0"/>
              <a:t>Solve for the transformations in each part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joint</a:t>
            </a:r>
            <a:r>
              <a:rPr lang="en-US" altLang="ko-KR" baseline="0" dirty="0" smtClean="0"/>
              <a:t> constraints in our model are really important for the optimization to converge in the right solution.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Leaving out the joint constraint fails </a:t>
            </a:r>
            <a:r>
              <a:rPr lang="en-US" altLang="ko-KR" baseline="0" dirty="0" smtClean="0"/>
              <a:t>to produce an </a:t>
            </a:r>
            <a:r>
              <a:rPr lang="en-US" altLang="ko-KR" baseline="0" dirty="0" smtClean="0"/>
              <a:t>accurate </a:t>
            </a:r>
            <a:r>
              <a:rPr lang="en-US" altLang="ko-KR" baseline="0" dirty="0" smtClean="0"/>
              <a:t>reconstruction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38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Once we have all scans on the reference</a:t>
            </a:r>
            <a:r>
              <a:rPr lang="en-US" altLang="ko-KR" baseline="0" dirty="0" smtClean="0"/>
              <a:t> frame</a:t>
            </a:r>
          </a:p>
          <a:p>
            <a:r>
              <a:rPr lang="en-US" altLang="ko-KR" baseline="0" dirty="0" smtClean="0">
                <a:sym typeface="Wingdings" pitchFamily="2" charset="2"/>
              </a:rPr>
              <a:t>  Resample and reconstruct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Many challenges to create</a:t>
            </a:r>
            <a:r>
              <a:rPr lang="en-US" altLang="ko-KR" baseline="0" dirty="0" smtClean="0"/>
              <a:t> a 3d model from multiple scans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 fundamental problem is that one camera viewpoint isn’t enough to see the entire surface, so there’s usually a lot of missing data.</a:t>
            </a:r>
          </a:p>
          <a:p>
            <a:r>
              <a:rPr lang="en-US" altLang="ko-KR" baseline="0" dirty="0" smtClean="0"/>
              <a:t>So we need to align multiple scans. Camera </a:t>
            </a:r>
            <a:r>
              <a:rPr lang="en-US" altLang="ko-KR" baseline="0" dirty="0" smtClean="0"/>
              <a:t>does not provide correspondence between scans</a:t>
            </a:r>
          </a:p>
          <a:p>
            <a:r>
              <a:rPr lang="en-US" altLang="ko-KR" baseline="0" dirty="0" smtClean="0"/>
              <a:t>We need to infer correspondences </a:t>
            </a:r>
            <a:r>
              <a:rPr lang="en-US" altLang="ko-KR" baseline="0" dirty="0" smtClean="0">
                <a:sym typeface="Wingdings" pitchFamily="2" charset="2"/>
              </a:rPr>
              <a:t> Requires determining motion and compensating for it</a:t>
            </a:r>
          </a:p>
          <a:p>
            <a:endParaRPr lang="en-US" altLang="ko-KR" baseline="0" dirty="0" smtClean="0">
              <a:sym typeface="Wingdings" pitchFamily="2" charset="2"/>
            </a:endParaRPr>
          </a:p>
          <a:p>
            <a:r>
              <a:rPr lang="en-US" altLang="ko-KR" baseline="0" dirty="0" smtClean="0">
                <a:sym typeface="Wingdings" pitchFamily="2" charset="2"/>
              </a:rPr>
              <a:t>Many recent work make it more tractable by assuming a there’s template or markers</a:t>
            </a:r>
          </a:p>
          <a:p>
            <a:r>
              <a:rPr lang="en-US" altLang="ko-KR" baseline="0" dirty="0" smtClean="0">
                <a:sym typeface="Wingdings" pitchFamily="2" charset="2"/>
              </a:rPr>
              <a:t>We focus on a different problem statement: we don’t assume that a </a:t>
            </a:r>
            <a:r>
              <a:rPr lang="en-US" altLang="ko-KR" baseline="0" dirty="0" smtClean="0">
                <a:sym typeface="Wingdings" pitchFamily="2" charset="2"/>
              </a:rPr>
              <a:t>template or markers is </a:t>
            </a:r>
            <a:r>
              <a:rPr lang="en-US" altLang="ko-KR" baseline="0" dirty="0" smtClean="0">
                <a:sym typeface="Wingdings" pitchFamily="2" charset="2"/>
              </a:rPr>
              <a:t>given.  We focus on solving </a:t>
            </a:r>
            <a:r>
              <a:rPr lang="en-US" altLang="ko-KR" baseline="0" dirty="0" smtClean="0">
                <a:sym typeface="Wingdings" pitchFamily="2" charset="2"/>
              </a:rPr>
              <a:t>a more </a:t>
            </a:r>
            <a:r>
              <a:rPr lang="en-US" altLang="ko-KR" baseline="0" dirty="0" smtClean="0">
                <a:sym typeface="Wingdings" pitchFamily="2" charset="2"/>
              </a:rPr>
              <a:t>general statement of the </a:t>
            </a:r>
            <a:r>
              <a:rPr lang="en-US" altLang="ko-KR" baseline="0" dirty="0" smtClean="0">
                <a:sym typeface="Wingdings" pitchFamily="2" charset="2"/>
              </a:rPr>
              <a:t>problem where we don’t assume any prior knowledge.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Repeat: This is completely automatic</a:t>
            </a:r>
          </a:p>
          <a:p>
            <a:r>
              <a:rPr lang="en-US" altLang="ko-KR" dirty="0" smtClean="0"/>
              <a:t>No template,</a:t>
            </a:r>
            <a:r>
              <a:rPr lang="en-US" altLang="ko-KR" baseline="0" dirty="0" smtClean="0"/>
              <a:t> markers, skeleton, segmentation.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setup: A rigged character with a walking animation</a:t>
            </a:r>
          </a:p>
          <a:p>
            <a:r>
              <a:rPr lang="en-US" altLang="ko-KR" dirty="0" smtClean="0"/>
              <a:t>Obtained depth images from synthetic</a:t>
            </a:r>
            <a:r>
              <a:rPr lang="en-US" altLang="ko-KR" baseline="0" dirty="0" smtClean="0"/>
              <a:t> viewpoints</a:t>
            </a:r>
          </a:p>
          <a:p>
            <a:r>
              <a:rPr lang="en-US" altLang="ko-KR" baseline="0" dirty="0" smtClean="0"/>
              <a:t>Goal was to see how well our reconstruction matches the original animation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On the right, we compare the reconstructed data with the original skeletal animation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 structure is automatically recovered, so it doesn’t have the same topology as the input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main benefit</a:t>
            </a:r>
            <a:r>
              <a:rPr lang="en-US" altLang="ko-KR" baseline="0" dirty="0" smtClean="0"/>
              <a:t> of our method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Result can be used directly to create new animations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Such as this IK system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Our method identifies reasonable rigid parts</a:t>
            </a:r>
          </a:p>
          <a:p>
            <a:endParaRPr lang="en-US" altLang="ko-KR" smtClean="0"/>
          </a:p>
          <a:p>
            <a:r>
              <a:rPr lang="en-US" altLang="ko-KR" smtClean="0"/>
              <a:t>Nonetheless,</a:t>
            </a:r>
            <a:r>
              <a:rPr lang="en-US" altLang="ko-KR" baseline="0" smtClean="0"/>
              <a:t> our method could be used as a preprocess to a further step to model deformable surfaces</a:t>
            </a:r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Consecutive frames need to contain overlapping parts of the geometry, otherwise the initial registration fails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If we take out these two frames this front portion is completely occluded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Consecutive frames need to contain overlapping parts of the geometry, otherwise the initial registration fails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If we take out these two frames this front portion is completely occluded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48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Automatic registration algorithm</a:t>
            </a:r>
            <a:r>
              <a:rPr lang="en-US" altLang="ko-KR" baseline="0" dirty="0" smtClean="0"/>
              <a:t> for dynamic subjects</a:t>
            </a:r>
          </a:p>
          <a:p>
            <a:endParaRPr lang="en-US" altLang="ko-KR" baseline="0" dirty="0" smtClean="0"/>
          </a:p>
          <a:p>
            <a:r>
              <a:rPr lang="en-US" altLang="ko-KR" dirty="0" smtClean="0"/>
              <a:t>A key main technical contribution is an</a:t>
            </a:r>
            <a:r>
              <a:rPr lang="en-US" altLang="ko-KR" baseline="0" dirty="0" smtClean="0"/>
              <a:t> algorithm to simultaneously optimize the alignment of multiple frames and multiple parts with joint constraints.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It doesn’t require a template, markers, skeleton, or segmentation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The final result can be used to create new animations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recent work that use </a:t>
            </a:r>
            <a:r>
              <a:rPr lang="en-US" altLang="ko-KR" dirty="0" smtClean="0">
                <a:sym typeface="Wingdings" pitchFamily="2" charset="2"/>
              </a:rPr>
              <a:t>a</a:t>
            </a:r>
            <a:r>
              <a:rPr lang="en-US" altLang="ko-KR" baseline="0" dirty="0" smtClean="0">
                <a:sym typeface="Wingdings" pitchFamily="2" charset="2"/>
              </a:rPr>
              <a:t> </a:t>
            </a:r>
            <a:r>
              <a:rPr lang="en-US" altLang="ko-KR" baseline="0" dirty="0" smtClean="0">
                <a:sym typeface="Wingdings" pitchFamily="2" charset="2"/>
              </a:rPr>
              <a:t>template, </a:t>
            </a:r>
            <a:r>
              <a:rPr lang="en-US" altLang="ko-KR" baseline="0" dirty="0" smtClean="0">
                <a:sym typeface="Wingdings" pitchFamily="2" charset="2"/>
              </a:rPr>
              <a:t>means that they use a </a:t>
            </a:r>
            <a:r>
              <a:rPr lang="en-US" altLang="ko-KR" baseline="0" dirty="0" smtClean="0">
                <a:sym typeface="Wingdings" pitchFamily="2" charset="2"/>
              </a:rPr>
              <a:t>complete 3d model of the subject </a:t>
            </a:r>
            <a:r>
              <a:rPr lang="en-US" altLang="ko-KR" baseline="0" dirty="0" smtClean="0">
                <a:sym typeface="Wingdings" pitchFamily="2" charset="2"/>
              </a:rPr>
              <a:t>similar to </a:t>
            </a:r>
            <a:r>
              <a:rPr lang="en-US" altLang="ko-KR" baseline="0" dirty="0" smtClean="0">
                <a:sym typeface="Wingdings" pitchFamily="2" charset="2"/>
              </a:rPr>
              <a:t>what you are scanning</a:t>
            </a:r>
            <a:endParaRPr lang="en-US" altLang="ko-KR" dirty="0" smtClean="0"/>
          </a:p>
          <a:p>
            <a:pPr>
              <a:buFont typeface="Wingdings"/>
              <a:buNone/>
            </a:pPr>
            <a:endParaRPr lang="en-US" altLang="ko-KR" dirty="0" smtClean="0">
              <a:sym typeface="Wingdings" pitchFamily="2" charset="2"/>
            </a:endParaRPr>
          </a:p>
          <a:p>
            <a:r>
              <a:rPr lang="en-US" altLang="ko-KR" dirty="0" smtClean="0"/>
              <a:t>Allen: warping:</a:t>
            </a:r>
            <a:r>
              <a:rPr lang="en-US" altLang="ko-KR" baseline="0" dirty="0" smtClean="0"/>
              <a:t> Template model is very close to scans to begin with, vertex optimization to pull template to scans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51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BA415-ACAD-4531-8872-909A13DF1AC9}" type="slidenum">
              <a:rPr lang="en-US" altLang="ko-KR"/>
              <a:pPr/>
              <a:t>52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53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54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2C96-CFAA-4F92-9BBE-1FD90BA774B4}" type="slidenum">
              <a:rPr lang="en-US" altLang="ko-KR" smtClean="0"/>
              <a:pPr/>
              <a:t>55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Anguelov</a:t>
            </a:r>
            <a:r>
              <a:rPr lang="en-US" altLang="ko-KR" dirty="0" smtClean="0"/>
              <a:t>:</a:t>
            </a:r>
            <a:r>
              <a:rPr lang="en-US" altLang="ko-KR" baseline="0" dirty="0" smtClean="0"/>
              <a:t> discrete optimization: </a:t>
            </a:r>
            <a:r>
              <a:rPr lang="en-US" altLang="ko-KR" baseline="0" dirty="0" err="1" smtClean="0"/>
              <a:t>pairwise</a:t>
            </a:r>
            <a:r>
              <a:rPr lang="en-US" altLang="ko-KR" baseline="0" dirty="0" smtClean="0"/>
              <a:t> registration that works with completely different poses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Li: start with a coarse template, tracks the scans by a non-rigid fit of the template to each scan</a:t>
            </a:r>
          </a:p>
          <a:p>
            <a:r>
              <a:rPr lang="en-US" altLang="ko-KR" baseline="0" dirty="0" smtClean="0"/>
              <a:t>Followed by a detail synthesis to reproduce scan detail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work that tracks</a:t>
            </a:r>
            <a:r>
              <a:rPr lang="en-US" altLang="ko-KR" baseline="0" dirty="0" smtClean="0"/>
              <a:t> </a:t>
            </a:r>
            <a:r>
              <a:rPr lang="en-US" altLang="ko-KR" dirty="0" smtClean="0"/>
              <a:t>based </a:t>
            </a:r>
            <a:r>
              <a:rPr lang="en-US" altLang="ko-KR" dirty="0" smtClean="0"/>
              <a:t>on </a:t>
            </a:r>
            <a:r>
              <a:rPr lang="en-US" altLang="ko-KR" dirty="0" err="1" smtClean="0"/>
              <a:t>multiview</a:t>
            </a:r>
            <a:r>
              <a:rPr lang="en-US" altLang="ko-KR" baseline="0" dirty="0" smtClean="0"/>
              <a:t> silhouettes </a:t>
            </a:r>
            <a:r>
              <a:rPr lang="en-US" altLang="ko-KR" dirty="0" smtClean="0"/>
              <a:t>give</a:t>
            </a:r>
            <a:r>
              <a:rPr lang="en-US" altLang="ko-KR" baseline="0" dirty="0" smtClean="0"/>
              <a:t> high quality results.</a:t>
            </a:r>
          </a:p>
          <a:p>
            <a:r>
              <a:rPr lang="en-US" altLang="ko-KR" baseline="0" dirty="0" smtClean="0"/>
              <a:t>But most </a:t>
            </a:r>
            <a:r>
              <a:rPr lang="en-US" altLang="ko-KR" baseline="0" dirty="0" smtClean="0"/>
              <a:t>of the detail </a:t>
            </a:r>
            <a:r>
              <a:rPr lang="en-US" altLang="ko-KR" baseline="0" dirty="0" smtClean="0"/>
              <a:t>in the shape comes from highly detailed templates created by scanning the subject in advance.</a:t>
            </a:r>
            <a:endParaRPr lang="en-US" altLang="ko-KR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Vlasic et al. fit a template that has a skeleton to the visual hull created by the silhouettes</a:t>
            </a:r>
          </a:p>
          <a:p>
            <a:r>
              <a:rPr lang="en-US" altLang="ko-KR" baseline="0" dirty="0" err="1" smtClean="0"/>
              <a:t>deAguiar</a:t>
            </a:r>
            <a:r>
              <a:rPr lang="en-US" altLang="ko-KR" baseline="0" dirty="0" smtClean="0"/>
              <a:t> et al. is similar but uses mesh deformation (no skeleton)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You can go around the correspondence problem using markers</a:t>
            </a:r>
          </a:p>
          <a:p>
            <a:r>
              <a:rPr lang="en-US" altLang="ko-KR" baseline="0" dirty="0" smtClean="0"/>
              <a:t>But </a:t>
            </a:r>
            <a:r>
              <a:rPr lang="en-US" altLang="ko-KR" baseline="0" dirty="0" smtClean="0"/>
              <a:t>this gives high-quality results, such as the work by Park and </a:t>
            </a:r>
            <a:r>
              <a:rPr lang="en-US" altLang="ko-KR" baseline="0" dirty="0" err="1" smtClean="0"/>
              <a:t>Hodgins</a:t>
            </a:r>
            <a:r>
              <a:rPr lang="en-US" altLang="ko-KR" baseline="0" dirty="0" smtClean="0"/>
              <a:t> that capture muscle deformation.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CC3D4-B6EE-40C9-B821-E6A584712929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Righ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3432175"/>
            <a:ext cx="21336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4642" y="685800"/>
            <a:ext cx="6746015" cy="946683"/>
          </a:xfrm>
        </p:spPr>
        <p:txBody>
          <a:bodyPr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1" y="2057400"/>
            <a:ext cx="6744970" cy="1604011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장우영\Desktop\blankS201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15200" cy="533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52400" y="30162"/>
            <a:ext cx="6721475" cy="5032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52400" y="609600"/>
            <a:ext cx="7010400" cy="336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 userDrawn="1"/>
        </p:nvGrpSpPr>
        <p:grpSpPr bwMode="auto">
          <a:xfrm>
            <a:off x="0" y="0"/>
            <a:ext cx="7315200" cy="647700"/>
            <a:chOff x="0" y="0"/>
            <a:chExt cx="7315200" cy="647700"/>
          </a:xfrm>
        </p:grpSpPr>
        <p:pic>
          <p:nvPicPr>
            <p:cNvPr id="6" name="Picture 4" descr="S11_SlideBack3.png"/>
            <p:cNvPicPr>
              <a:picLocks noChangeAspect="1"/>
            </p:cNvPicPr>
            <p:nvPr/>
          </p:nvPicPr>
          <p:blipFill>
            <a:blip r:embed="rId2"/>
            <a:srcRect b="84259"/>
            <a:stretch>
              <a:fillRect/>
            </a:stretch>
          </p:blipFill>
          <p:spPr bwMode="auto">
            <a:xfrm>
              <a:off x="0" y="0"/>
              <a:ext cx="73152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S11_LogoHor.png"/>
            <p:cNvPicPr>
              <a:picLocks noChangeAspect="1"/>
            </p:cNvPicPr>
            <p:nvPr/>
          </p:nvPicPr>
          <p:blipFill>
            <a:blip r:embed="rId3"/>
            <a:srcRect t="79630" r="54198"/>
            <a:stretch>
              <a:fillRect/>
            </a:stretch>
          </p:blipFill>
          <p:spPr bwMode="auto">
            <a:xfrm>
              <a:off x="5638800" y="40256"/>
              <a:ext cx="1584039" cy="493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6722110" cy="57912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3841" y="762000"/>
            <a:ext cx="3304540" cy="32156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0301" y="762000"/>
            <a:ext cx="3305810" cy="32156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475" y="106363"/>
            <a:ext cx="6721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3152" tIns="36576" rIns="73152" bIns="36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475" y="914400"/>
            <a:ext cx="67310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3152" tIns="36576" rIns="73152" bIns="36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2"/>
          </a:solidFill>
          <a:effectLst/>
          <a:latin typeface="Myriad Pro"/>
          <a:ea typeface="Myriad Pro"/>
          <a:cs typeface="Myriad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36576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6pPr>
      <a:lvl7pPr marL="73152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7pPr>
      <a:lvl8pPr marL="109728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8pPr>
      <a:lvl9pPr marL="146304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9pPr>
    </p:titleStyle>
    <p:bodyStyle>
      <a:lvl1pPr marL="273050" indent="-273050" algn="l" rtl="0" eaLnBrk="0" fontAlgn="base" hangingPunct="0">
        <a:lnSpc>
          <a:spcPct val="100000"/>
        </a:lnSpc>
        <a:spcBef>
          <a:spcPts val="300"/>
        </a:spcBef>
        <a:spcAft>
          <a:spcPts val="300"/>
        </a:spcAft>
        <a:buClr>
          <a:srgbClr val="0C569E"/>
        </a:buClr>
        <a:buSzPct val="110000"/>
        <a:buChar char="•"/>
        <a:defRPr sz="2400">
          <a:solidFill>
            <a:schemeClr val="tx1"/>
          </a:solidFill>
          <a:effectLst/>
          <a:latin typeface="Corbel" pitchFamily="34" charset="0"/>
          <a:ea typeface="Corbel" pitchFamily="34" charset="0"/>
          <a:cs typeface="Corbel" pitchFamily="34" charset="0"/>
        </a:defRPr>
      </a:lvl1pPr>
      <a:lvl2pPr marL="593725" indent="-228600" algn="l" rtl="0" eaLnBrk="0" fontAlgn="base" hangingPunct="0">
        <a:lnSpc>
          <a:spcPct val="100000"/>
        </a:lnSpc>
        <a:spcBef>
          <a:spcPts val="300"/>
        </a:spcBef>
        <a:spcAft>
          <a:spcPts val="300"/>
        </a:spcAft>
        <a:buClr>
          <a:srgbClr val="0C569E"/>
        </a:buClr>
        <a:buSzPct val="110000"/>
        <a:buFont typeface="Arial" pitchFamily="34" charset="0"/>
        <a:buChar char="–"/>
        <a:defRPr sz="2000">
          <a:solidFill>
            <a:schemeClr val="tx1"/>
          </a:solidFill>
          <a:effectLst/>
          <a:latin typeface="Corbel" pitchFamily="34" charset="0"/>
          <a:ea typeface="Corbel" pitchFamily="34" charset="0"/>
        </a:defRPr>
      </a:lvl2pPr>
      <a:lvl3pPr marL="914400" indent="-182563" algn="l" rtl="0" eaLnBrk="0" fontAlgn="base" hangingPunct="0">
        <a:lnSpc>
          <a:spcPct val="100000"/>
        </a:lnSpc>
        <a:spcBef>
          <a:spcPts val="300"/>
        </a:spcBef>
        <a:spcAft>
          <a:spcPts val="300"/>
        </a:spcAft>
        <a:buClr>
          <a:srgbClr val="0C569E"/>
        </a:buClr>
        <a:buSzPct val="110000"/>
        <a:buChar char="•"/>
        <a:defRPr sz="1600">
          <a:solidFill>
            <a:schemeClr val="tx1"/>
          </a:solidFill>
          <a:effectLst/>
          <a:latin typeface="Corbel" pitchFamily="34" charset="0"/>
          <a:ea typeface="Corbel" pitchFamily="34" charset="0"/>
        </a:defRPr>
      </a:lvl3pPr>
      <a:lvl4pPr marL="1279525" indent="-182563" algn="l" rtl="0" eaLnBrk="0" fontAlgn="base" hangingPunct="0">
        <a:lnSpc>
          <a:spcPct val="100000"/>
        </a:lnSpc>
        <a:spcBef>
          <a:spcPts val="300"/>
        </a:spcBef>
        <a:spcAft>
          <a:spcPts val="300"/>
        </a:spcAft>
        <a:buClr>
          <a:srgbClr val="0C569E"/>
        </a:buClr>
        <a:buSzPct val="110000"/>
        <a:buFont typeface="Arial" pitchFamily="34" charset="0"/>
        <a:buChar char="–"/>
        <a:defRPr sz="1400">
          <a:solidFill>
            <a:schemeClr val="tx1"/>
          </a:solidFill>
          <a:effectLst/>
          <a:latin typeface="Corbel" pitchFamily="34" charset="0"/>
          <a:ea typeface="Corbel" pitchFamily="34" charset="0"/>
        </a:defRPr>
      </a:lvl4pPr>
      <a:lvl5pPr marL="1644650" indent="-182563" algn="l" rtl="0" eaLnBrk="0" fontAlgn="base" hangingPunct="0">
        <a:lnSpc>
          <a:spcPct val="100000"/>
        </a:lnSpc>
        <a:spcBef>
          <a:spcPts val="300"/>
        </a:spcBef>
        <a:spcAft>
          <a:spcPts val="300"/>
        </a:spcAft>
        <a:buClr>
          <a:srgbClr val="0C569E"/>
        </a:buClr>
        <a:buSzPct val="110000"/>
        <a:buFont typeface="Arial" pitchFamily="34" charset="0"/>
        <a:buChar char="›"/>
        <a:defRPr sz="1400">
          <a:solidFill>
            <a:schemeClr val="tx1"/>
          </a:solidFill>
          <a:effectLst/>
          <a:latin typeface="Corbel" pitchFamily="34" charset="0"/>
          <a:ea typeface="Corbel" pitchFamily="34" charset="0"/>
        </a:defRPr>
      </a:lvl5pPr>
      <a:lvl6pPr marL="201168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6pPr>
      <a:lvl7pPr marL="237744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7pPr>
      <a:lvl8pPr marL="274320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8pPr>
      <a:lvl9pPr marL="3108960" indent="-182880" algn="l" rtl="0" fontAlgn="base">
        <a:lnSpc>
          <a:spcPct val="110000"/>
        </a:lnSpc>
        <a:spcBef>
          <a:spcPts val="480"/>
        </a:spcBef>
        <a:spcAft>
          <a:spcPts val="480"/>
        </a:spcAft>
        <a:buClr>
          <a:schemeClr val="accent2"/>
        </a:buClr>
        <a:buSzPct val="110000"/>
        <a:buFont typeface="Arial" pitchFamily="-108" charset="0"/>
        <a:buChar char="›"/>
        <a:defRPr sz="16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36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Pekelny08%20-%20Articulated%20Object%20Reconstruction%20-%20reconstruction.avi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Wand09-face.avi" TargetMode="Externa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66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GlobalReg.avi" TargetMode="External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FinalProcessing.avi" TargetMode="Externa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Robot.avi" TargetMode="External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Car.avi" TargetMode="External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PP2.avi" TargetMode="Externa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Will\Desktop\Siggraph2011_Talk\skel_anim_separate.avi" TargetMode="External"/><Relationship Id="rId1" Type="http://schemas.openxmlformats.org/officeDocument/2006/relationships/video" Target="file:///C:\Users\Will\Desktop\Siggraph2011_Talk\Walkman2.avi" TargetMode="Externa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IK.avi" TargetMode="Externa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Non-Rigid.avi" TargetMode="External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Allen02%20-%20Articulated%20Body%20Deformation%20from%20Range%20Scan%20Data.wm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127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129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Anguelov04%20-%20Correlated%20Correspondence.avi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ill\Desktop\Siggraph2011_Talk\siggraphAsia2009video.avi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Will\Desktop\Siggraph2011_Talk\deAguiar08%20-%20Performance%20Capture%20from%20Sparse%20Multi-view%20Video%20(2).wmv" TargetMode="External"/><Relationship Id="rId1" Type="http://schemas.openxmlformats.org/officeDocument/2006/relationships/video" Target="file:///C:\Users\Will\Desktop\Siggraph2011_Talk\Vlasic08%20-%20Articulated%20Mesh%20Animation%20from%20Multi-View%20Silhouettes.wmv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1" descr="S11_PosterElements-Mountains.png"/>
          <p:cNvPicPr>
            <a:picLocks noGrp="1" noChangeAspect="1"/>
          </p:cNvPicPr>
          <p:nvPr>
            <p:ph idx="1"/>
          </p:nvPr>
        </p:nvPicPr>
        <p:blipFill>
          <a:blip r:embed="rId3"/>
          <a:srcRect l="7344" r="7533" b="13831"/>
          <a:stretch>
            <a:fillRect/>
          </a:stretch>
        </p:blipFill>
        <p:spPr>
          <a:xfrm>
            <a:off x="0" y="-12700"/>
            <a:ext cx="7391400" cy="4208463"/>
          </a:xfrm>
        </p:spPr>
      </p:pic>
      <p:pic>
        <p:nvPicPr>
          <p:cNvPr id="4" name="Picture 3" descr="S11_LogoVer.png"/>
          <p:cNvPicPr>
            <a:picLocks noChangeAspect="1"/>
          </p:cNvPicPr>
          <p:nvPr/>
        </p:nvPicPr>
        <p:blipFill>
          <a:blip r:embed="rId4"/>
          <a:srcRect t="74690" r="60570"/>
          <a:stretch>
            <a:fillRect/>
          </a:stretch>
        </p:blipFill>
        <p:spPr bwMode="auto">
          <a:xfrm>
            <a:off x="2057400" y="1031875"/>
            <a:ext cx="3517900" cy="216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191000" cy="3368675"/>
          </a:xfrm>
        </p:spPr>
        <p:txBody>
          <a:bodyPr/>
          <a:lstStyle/>
          <a:p>
            <a:r>
              <a:rPr lang="en-US" altLang="ko-KR" dirty="0" smtClean="0"/>
              <a:t>Reconstruction without template</a:t>
            </a:r>
          </a:p>
          <a:p>
            <a:pPr lvl="1"/>
            <a:r>
              <a:rPr lang="en-US" altLang="ko-KR" dirty="0" smtClean="0"/>
              <a:t>User-specified segmentation [</a:t>
            </a:r>
            <a:r>
              <a:rPr lang="en-US" altLang="ko-KR" dirty="0" err="1" smtClean="0"/>
              <a:t>Pekelny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Gotsman</a:t>
            </a:r>
            <a:r>
              <a:rPr lang="en-US" altLang="ko-KR" dirty="0" smtClean="0"/>
              <a:t> 2009]</a:t>
            </a:r>
          </a:p>
          <a:p>
            <a:pPr lvl="1"/>
            <a:endParaRPr lang="en-US" altLang="ko-KR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495800" y="3765550"/>
            <a:ext cx="2663414" cy="320088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[</a:t>
            </a:r>
            <a:r>
              <a:rPr lang="en-US" altLang="ko-KR" sz="1600" dirty="0" err="1" smtClean="0">
                <a:latin typeface="Corbel" pitchFamily="34" charset="0"/>
              </a:rPr>
              <a:t>Pekelny</a:t>
            </a:r>
            <a:r>
              <a:rPr lang="en-US" altLang="ko-KR" sz="1600" dirty="0" smtClean="0">
                <a:latin typeface="Corbel" pitchFamily="34" charset="0"/>
              </a:rPr>
              <a:t> </a:t>
            </a:r>
            <a:r>
              <a:rPr lang="en-US" altLang="ko-KR" sz="1600" dirty="0">
                <a:latin typeface="Corbel" pitchFamily="34" charset="0"/>
              </a:rPr>
              <a:t>and </a:t>
            </a:r>
            <a:r>
              <a:rPr lang="en-US" altLang="ko-KR" sz="1600" dirty="0" err="1">
                <a:latin typeface="Corbel" pitchFamily="34" charset="0"/>
              </a:rPr>
              <a:t>Gotsman</a:t>
            </a:r>
            <a:r>
              <a:rPr lang="en-US" altLang="ko-KR" sz="1600" dirty="0">
                <a:latin typeface="Corbel" pitchFamily="34" charset="0"/>
              </a:rPr>
              <a:t> </a:t>
            </a:r>
            <a:r>
              <a:rPr lang="en-US" altLang="ko-KR" sz="1600" dirty="0" smtClean="0">
                <a:latin typeface="Corbel" pitchFamily="34" charset="0"/>
              </a:rPr>
              <a:t>2009]</a:t>
            </a:r>
            <a:endParaRPr lang="ko-KR" altLang="en-US" sz="1600" dirty="0">
              <a:latin typeface="Corbel" pitchFamily="34" charset="0"/>
            </a:endParaRPr>
          </a:p>
        </p:txBody>
      </p:sp>
      <p:pic>
        <p:nvPicPr>
          <p:cNvPr id="13" name="Pekelny08 - Articulated Object Reconstruction - reconstruc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11700" y="2147886"/>
            <a:ext cx="2190750" cy="164306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98476"/>
            <a:ext cx="2197099" cy="164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191000" cy="3368675"/>
          </a:xfrm>
        </p:spPr>
        <p:txBody>
          <a:bodyPr/>
          <a:lstStyle/>
          <a:p>
            <a:r>
              <a:rPr lang="en-US" altLang="ko-KR" dirty="0" smtClean="0"/>
              <a:t>Reconstruction without template</a:t>
            </a:r>
          </a:p>
          <a:p>
            <a:pPr lvl="1"/>
            <a:r>
              <a:rPr lang="en-US" altLang="ko-KR" dirty="0" smtClean="0"/>
              <a:t>User-specified segmentation [</a:t>
            </a:r>
            <a:r>
              <a:rPr lang="en-US" altLang="ko-KR" dirty="0" err="1" smtClean="0"/>
              <a:t>Pekelny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Gostman</a:t>
            </a:r>
            <a:r>
              <a:rPr lang="en-US" altLang="ko-KR" dirty="0" smtClean="0"/>
              <a:t> 2009]</a:t>
            </a:r>
          </a:p>
          <a:p>
            <a:pPr lvl="1"/>
            <a:r>
              <a:rPr lang="en-US" altLang="ko-KR" dirty="0" smtClean="0"/>
              <a:t>High frame rate / little motion between frames [Wand et al. 2009]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4718" y="3197610"/>
            <a:ext cx="2663414" cy="320088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[Wand et al. 2009]</a:t>
            </a:r>
            <a:endParaRPr lang="ko-KR" altLang="en-US" sz="1600" dirty="0">
              <a:latin typeface="Corbel" pitchFamily="34" charset="0"/>
            </a:endParaRPr>
          </a:p>
        </p:txBody>
      </p:sp>
      <p:pic>
        <p:nvPicPr>
          <p:cNvPr id="6" name="Wand09-fac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54500" y="992186"/>
            <a:ext cx="2914650" cy="2185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Our approach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Complete models from dynamic range scans</a:t>
            </a:r>
          </a:p>
          <a:p>
            <a:r>
              <a:rPr lang="en-US" altLang="ko-KR" dirty="0" smtClean="0"/>
              <a:t>No template, markers, skeleton, segmentation</a:t>
            </a:r>
          </a:p>
          <a:p>
            <a:r>
              <a:rPr lang="en-US" altLang="ko-KR" dirty="0" smtClean="0"/>
              <a:t>Articulated models</a:t>
            </a:r>
          </a:p>
          <a:p>
            <a:r>
              <a:rPr lang="en-US" altLang="ko-KR" dirty="0" smtClean="0"/>
              <a:t>Use directly to create new animations</a:t>
            </a:r>
          </a:p>
        </p:txBody>
      </p:sp>
      <p:grpSp>
        <p:nvGrpSpPr>
          <p:cNvPr id="4" name="그룹 15"/>
          <p:cNvGrpSpPr/>
          <p:nvPr/>
        </p:nvGrpSpPr>
        <p:grpSpPr>
          <a:xfrm>
            <a:off x="152400" y="2286000"/>
            <a:ext cx="4800600" cy="1204704"/>
            <a:chOff x="526966" y="1595095"/>
            <a:chExt cx="6673660" cy="1674746"/>
          </a:xfrm>
        </p:grpSpPr>
        <p:pic>
          <p:nvPicPr>
            <p:cNvPr id="1026" name="Picture 2" descr="K:\000 Shape Data\TOG09\graphics\source\robotDepth2\snapshot-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966" y="1595095"/>
              <a:ext cx="840441" cy="1674746"/>
            </a:xfrm>
            <a:prstGeom prst="rect">
              <a:avLst/>
            </a:prstGeom>
            <a:noFill/>
          </p:spPr>
        </p:pic>
        <p:pic>
          <p:nvPicPr>
            <p:cNvPr id="1028" name="Picture 4" descr="K:\000 Shape Data\TOG09\graphics\source\robotDepth2\snapshot-007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552930" y="1621818"/>
              <a:ext cx="859736" cy="1621301"/>
            </a:xfrm>
            <a:prstGeom prst="rect">
              <a:avLst/>
            </a:prstGeom>
            <a:noFill/>
          </p:spPr>
        </p:pic>
        <p:pic>
          <p:nvPicPr>
            <p:cNvPr id="1030" name="Picture 6" descr="K:\000 Shape Data\TOG09\graphics\source\robotDepth2\snapshot-00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411760" y="1635646"/>
              <a:ext cx="936923" cy="1593644"/>
            </a:xfrm>
            <a:prstGeom prst="rect">
              <a:avLst/>
            </a:prstGeom>
            <a:noFill/>
          </p:spPr>
        </p:pic>
        <p:pic>
          <p:nvPicPr>
            <p:cNvPr id="1031" name="Picture 7" descr="K:\000 Shape Data\TOG09\graphics\source\robotDepth2\snapshot-008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419663" y="1613756"/>
              <a:ext cx="939841" cy="1637425"/>
            </a:xfrm>
            <a:prstGeom prst="rect">
              <a:avLst/>
            </a:prstGeom>
            <a:noFill/>
          </p:spPr>
        </p:pic>
        <p:pic>
          <p:nvPicPr>
            <p:cNvPr id="1032" name="Picture 8" descr="K:\000 Shape Data\TOG09\graphics\source\robotDepth2\snapshot-007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464922" y="1764987"/>
              <a:ext cx="820278" cy="1334962"/>
            </a:xfrm>
            <a:prstGeom prst="rect">
              <a:avLst/>
            </a:prstGeom>
            <a:noFill/>
          </p:spPr>
        </p:pic>
        <p:pic>
          <p:nvPicPr>
            <p:cNvPr id="1033" name="Picture 9" descr="K:\000 Shape Data\TOG09\graphics\source\robotDepth2\snapshot-006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337458" y="1701992"/>
              <a:ext cx="863168" cy="1460952"/>
            </a:xfrm>
            <a:prstGeom prst="rect">
              <a:avLst/>
            </a:prstGeom>
            <a:noFill/>
          </p:spPr>
        </p:pic>
        <p:pic>
          <p:nvPicPr>
            <p:cNvPr id="1034" name="Picture 10" descr="K:\000 Shape Data\TOG09\graphics\source\robotDepth2\snapshot-0060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00939" y="1629805"/>
              <a:ext cx="1099735" cy="1605327"/>
            </a:xfrm>
            <a:prstGeom prst="rect">
              <a:avLst/>
            </a:prstGeom>
            <a:noFill/>
          </p:spPr>
        </p:pic>
      </p:grp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4111" y="1829256"/>
            <a:ext cx="983706" cy="19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76239" y="1798190"/>
            <a:ext cx="986561" cy="193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653277" y="3670379"/>
            <a:ext cx="1710468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Input Range Scans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2548" y="3727985"/>
            <a:ext cx="2230804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Reconstructed 3D Model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Features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Handles large, fast motion</a:t>
            </a:r>
          </a:p>
          <a:p>
            <a:r>
              <a:rPr lang="en-US" altLang="ko-KR" dirty="0" smtClean="0"/>
              <a:t>Incomplete scans (holes, missing data)</a:t>
            </a:r>
          </a:p>
          <a:p>
            <a:r>
              <a:rPr lang="en-US" altLang="ko-KR" dirty="0" smtClean="0"/>
              <a:t>Optimization over all scans</a:t>
            </a:r>
          </a:p>
          <a:p>
            <a:r>
              <a:rPr lang="en-US" altLang="ko-KR" dirty="0" smtClean="0"/>
              <a:t>1 or 2 simultaneous viewpoints</a:t>
            </a:r>
          </a:p>
        </p:txBody>
      </p:sp>
      <p:grpSp>
        <p:nvGrpSpPr>
          <p:cNvPr id="4" name="그룹 15"/>
          <p:cNvGrpSpPr/>
          <p:nvPr/>
        </p:nvGrpSpPr>
        <p:grpSpPr>
          <a:xfrm>
            <a:off x="152400" y="2286000"/>
            <a:ext cx="4800600" cy="1204704"/>
            <a:chOff x="526966" y="1595095"/>
            <a:chExt cx="6673660" cy="1674746"/>
          </a:xfrm>
        </p:grpSpPr>
        <p:pic>
          <p:nvPicPr>
            <p:cNvPr id="1026" name="Picture 2" descr="K:\000 Shape Data\TOG09\graphics\source\robotDepth2\snapshot-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966" y="1595095"/>
              <a:ext cx="840441" cy="1674746"/>
            </a:xfrm>
            <a:prstGeom prst="rect">
              <a:avLst/>
            </a:prstGeom>
            <a:noFill/>
          </p:spPr>
        </p:pic>
        <p:pic>
          <p:nvPicPr>
            <p:cNvPr id="1028" name="Picture 4" descr="K:\000 Shape Data\TOG09\graphics\source\robotDepth2\snapshot-007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552930" y="1621818"/>
              <a:ext cx="859736" cy="1621301"/>
            </a:xfrm>
            <a:prstGeom prst="rect">
              <a:avLst/>
            </a:prstGeom>
            <a:noFill/>
          </p:spPr>
        </p:pic>
        <p:pic>
          <p:nvPicPr>
            <p:cNvPr id="1030" name="Picture 6" descr="K:\000 Shape Data\TOG09\graphics\source\robotDepth2\snapshot-00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411760" y="1635646"/>
              <a:ext cx="936923" cy="1593644"/>
            </a:xfrm>
            <a:prstGeom prst="rect">
              <a:avLst/>
            </a:prstGeom>
            <a:noFill/>
          </p:spPr>
        </p:pic>
        <p:pic>
          <p:nvPicPr>
            <p:cNvPr id="1031" name="Picture 7" descr="K:\000 Shape Data\TOG09\graphics\source\robotDepth2\snapshot-008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419663" y="1613756"/>
              <a:ext cx="939841" cy="1637425"/>
            </a:xfrm>
            <a:prstGeom prst="rect">
              <a:avLst/>
            </a:prstGeom>
            <a:noFill/>
          </p:spPr>
        </p:pic>
        <p:pic>
          <p:nvPicPr>
            <p:cNvPr id="1032" name="Picture 8" descr="K:\000 Shape Data\TOG09\graphics\source\robotDepth2\snapshot-007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464922" y="1764987"/>
              <a:ext cx="820278" cy="1334962"/>
            </a:xfrm>
            <a:prstGeom prst="rect">
              <a:avLst/>
            </a:prstGeom>
            <a:noFill/>
          </p:spPr>
        </p:pic>
        <p:pic>
          <p:nvPicPr>
            <p:cNvPr id="1033" name="Picture 9" descr="K:\000 Shape Data\TOG09\graphics\source\robotDepth2\snapshot-006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337458" y="1701992"/>
              <a:ext cx="863168" cy="1460952"/>
            </a:xfrm>
            <a:prstGeom prst="rect">
              <a:avLst/>
            </a:prstGeom>
            <a:noFill/>
          </p:spPr>
        </p:pic>
        <p:pic>
          <p:nvPicPr>
            <p:cNvPr id="1034" name="Picture 10" descr="K:\000 Shape Data\TOG09\graphics\source\robotDepth2\snapshot-0060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00939" y="1629805"/>
              <a:ext cx="1099735" cy="1605327"/>
            </a:xfrm>
            <a:prstGeom prst="rect">
              <a:avLst/>
            </a:prstGeom>
            <a:noFill/>
          </p:spPr>
        </p:pic>
      </p:grp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4111" y="1829256"/>
            <a:ext cx="983706" cy="19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76239" y="1798190"/>
            <a:ext cx="986561" cy="193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653277" y="3670379"/>
            <a:ext cx="1710468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Input Range Scans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2548" y="3727985"/>
            <a:ext cx="2230804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Reconstructed 3D Model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Reconstructing Articulated Models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For every frame, determine</a:t>
            </a:r>
          </a:p>
          <a:p>
            <a:pPr lvl="1"/>
            <a:r>
              <a:rPr lang="en-US" altLang="ko-KR" b="1" dirty="0" smtClean="0"/>
              <a:t>Labeling</a:t>
            </a:r>
            <a:r>
              <a:rPr lang="en-US" altLang="ko-KR" dirty="0" smtClean="0"/>
              <a:t> into constituent parts (per-vertex)</a:t>
            </a:r>
          </a:p>
          <a:p>
            <a:pPr lvl="1"/>
            <a:r>
              <a:rPr lang="en-US" altLang="ko-KR" b="1" dirty="0" smtClean="0"/>
              <a:t>Motion </a:t>
            </a:r>
            <a:r>
              <a:rPr lang="en-US" altLang="ko-KR" dirty="0" smtClean="0"/>
              <a:t>of each part into reference pose (per-label)</a:t>
            </a:r>
          </a:p>
          <a:p>
            <a:r>
              <a:rPr lang="en-US" altLang="ko-KR" dirty="0" smtClean="0"/>
              <a:t>Solve simultaneously for labels, motion, joint constraints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685800" y="2190750"/>
            <a:ext cx="2019565" cy="1773277"/>
            <a:chOff x="367070" y="1783071"/>
            <a:chExt cx="2361862" cy="207383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367070" y="1783071"/>
              <a:ext cx="2361862" cy="2073830"/>
            </a:xfrm>
            <a:prstGeom prst="roundRect">
              <a:avLst>
                <a:gd name="adj" fmla="val 9719"/>
              </a:avLst>
            </a:prstGeom>
            <a:solidFill>
              <a:schemeClr val="bg2">
                <a:lumMod val="10000"/>
                <a:lumOff val="90000"/>
              </a:schemeClr>
            </a:soli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ko-KR" altLang="en-US">
                <a:latin typeface="Corbel" pitchFamily="34" charset="0"/>
              </a:endParaRPr>
            </a:p>
          </p:txBody>
        </p:sp>
        <p:grpSp>
          <p:nvGrpSpPr>
            <p:cNvPr id="4" name="그룹 16"/>
            <p:cNvGrpSpPr/>
            <p:nvPr/>
          </p:nvGrpSpPr>
          <p:grpSpPr>
            <a:xfrm>
              <a:off x="456603" y="1898284"/>
              <a:ext cx="2090930" cy="1892042"/>
              <a:chOff x="790994" y="2211710"/>
              <a:chExt cx="2921153" cy="264329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27" y="2211710"/>
                <a:ext cx="1134566" cy="2260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90994" y="4382027"/>
                <a:ext cx="1474033" cy="472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Corbel" pitchFamily="34" charset="0"/>
                  </a:rPr>
                  <a:t>Unlabeled</a:t>
                </a:r>
                <a:endParaRPr lang="ko-KR" altLang="en-US" sz="1600" dirty="0">
                  <a:latin typeface="Corbel" pitchFamily="34" charset="0"/>
                </a:endParaRPr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55776" y="2211710"/>
                <a:ext cx="1080120" cy="216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500134" y="4382027"/>
                <a:ext cx="1212013" cy="472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smtClean="0">
                    <a:latin typeface="Corbel" pitchFamily="34" charset="0"/>
                  </a:rPr>
                  <a:t>Labeled</a:t>
                </a:r>
                <a:endParaRPr lang="ko-KR" altLang="en-US" sz="1600">
                  <a:latin typeface="Corbel" pitchFamily="34" charset="0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3969365" y="2190750"/>
            <a:ext cx="2826365" cy="1785072"/>
            <a:chOff x="3650635" y="1783071"/>
            <a:chExt cx="3283565" cy="2073830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3650635" y="1783071"/>
              <a:ext cx="3283565" cy="2073830"/>
            </a:xfrm>
            <a:prstGeom prst="roundRect">
              <a:avLst>
                <a:gd name="adj" fmla="val 9719"/>
              </a:avLst>
            </a:prstGeom>
            <a:solidFill>
              <a:schemeClr val="bg2">
                <a:lumMod val="10000"/>
                <a:lumOff val="90000"/>
              </a:schemeClr>
            </a:soli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73152" tIns="36576" rIns="73152" bIns="36576" rtlCol="0" anchor="ctr"/>
            <a:lstStyle/>
            <a:p>
              <a:pPr algn="ctr"/>
              <a:endParaRPr lang="ko-KR" altLang="en-US">
                <a:latin typeface="Corbel" pitchFamily="34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6859" y="1983351"/>
              <a:ext cx="999805" cy="1455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6273" y="1955890"/>
              <a:ext cx="735715" cy="1471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3948823" y="3466807"/>
              <a:ext cx="830611" cy="3200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Labeled</a:t>
              </a:r>
              <a:endParaRPr lang="ko-KR" altLang="en-US" sz="1600" dirty="0">
                <a:latin typeface="Corbe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69374" y="3445220"/>
              <a:ext cx="1009315" cy="3200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algn="ctr"/>
              <a:r>
                <a:rPr lang="en-US" altLang="ko-KR" sz="1600" smtClean="0">
                  <a:latin typeface="Corbel" pitchFamily="34" charset="0"/>
                </a:rPr>
                <a:t>Reference</a:t>
              </a:r>
              <a:endParaRPr lang="ko-KR" altLang="en-US" sz="1600">
                <a:latin typeface="Corbel" pitchFamily="34" charset="0"/>
              </a:endParaRPr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>
              <a:off x="4966164" y="2706043"/>
              <a:ext cx="637389" cy="184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756116" y="2754946"/>
              <a:ext cx="1043811" cy="3200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algn="ctr"/>
              <a:r>
                <a:rPr lang="en-US" altLang="ko-KR" sz="1600" smtClean="0">
                  <a:latin typeface="Corbel" pitchFamily="34" charset="0"/>
                </a:rPr>
                <a:t>Alignment</a:t>
              </a:r>
              <a:endParaRPr lang="ko-KR" altLang="en-US" sz="1600">
                <a:latin typeface="Corbe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2800" dirty="0" smtClean="0"/>
              <a:t>Algorithm Overview</a:t>
            </a:r>
            <a:endParaRPr lang="ko-KR" altLang="en-US" sz="2800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Overview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038600" cy="3368675"/>
          </a:xfrm>
        </p:spPr>
        <p:txBody>
          <a:bodyPr/>
          <a:lstStyle/>
          <a:p>
            <a:r>
              <a:rPr lang="en-US" altLang="ko-KR" dirty="0" smtClean="0"/>
              <a:t>Initialization</a:t>
            </a:r>
          </a:p>
          <a:p>
            <a:r>
              <a:rPr lang="en-US" altLang="ko-KR" dirty="0" smtClean="0"/>
              <a:t>Global refinement</a:t>
            </a:r>
          </a:p>
          <a:p>
            <a:r>
              <a:rPr lang="en-US" altLang="ko-KR" dirty="0" smtClean="0"/>
              <a:t>Post-process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4572000" y="897069"/>
            <a:ext cx="1664840" cy="2684861"/>
            <a:chOff x="4117950" y="903375"/>
            <a:chExt cx="1664840" cy="2684861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4201445" y="903375"/>
              <a:ext cx="1497850" cy="62273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73152" tIns="36576" rIns="73152" bIns="36576" rtlCol="0" anchor="ctr"/>
            <a:lstStyle/>
            <a:p>
              <a:pPr algn="ctr"/>
              <a:r>
                <a:rPr lang="en-US" altLang="ko-KR" sz="1800" dirty="0" smtClean="0">
                  <a:latin typeface="Corbel" pitchFamily="34" charset="0"/>
                </a:rPr>
                <a:t>Initialization</a:t>
              </a:r>
              <a:endParaRPr lang="ko-KR" altLang="en-US" sz="1800" dirty="0">
                <a:latin typeface="Corbel" pitchFamily="34" charset="0"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4117950" y="1910767"/>
              <a:ext cx="1664840" cy="763087"/>
            </a:xfrm>
            <a:prstGeom prst="roundRect">
              <a:avLst>
                <a:gd name="adj" fmla="val 13918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3152" tIns="36576" rIns="73152" bIns="36576" rtlCol="0" anchor="ctr"/>
            <a:lstStyle/>
            <a:p>
              <a:pPr algn="ctr"/>
              <a:r>
                <a:rPr lang="en-US" altLang="ko-KR" sz="1800" dirty="0" smtClean="0">
                  <a:latin typeface="Corbel" pitchFamily="34" charset="0"/>
                </a:rPr>
                <a:t>Global Refinement</a:t>
              </a:r>
            </a:p>
          </p:txBody>
        </p:sp>
        <p:sp>
          <p:nvSpPr>
            <p:cNvPr id="52" name="모서리가 둥근 직사각형 51"/>
            <p:cNvSpPr/>
            <p:nvPr/>
          </p:nvSpPr>
          <p:spPr>
            <a:xfrm>
              <a:off x="4199933" y="3058514"/>
              <a:ext cx="1500875" cy="52972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73152" tIns="36576" rIns="73152" bIns="36576" rtlCol="0" anchor="ctr"/>
            <a:lstStyle/>
            <a:p>
              <a:pPr algn="ctr"/>
              <a:r>
                <a:rPr lang="en-US" altLang="ko-KR" sz="1800" dirty="0" smtClean="0">
                  <a:latin typeface="Corbel" pitchFamily="34" charset="0"/>
                </a:rPr>
                <a:t>Post-process</a:t>
              </a:r>
              <a:endParaRPr lang="ko-KR" altLang="en-US" sz="1800" dirty="0">
                <a:latin typeface="Corbel" pitchFamily="34" charset="0"/>
              </a:endParaRPr>
            </a:p>
          </p:txBody>
        </p:sp>
        <p:cxnSp>
          <p:nvCxnSpPr>
            <p:cNvPr id="54" name="직선 화살표 연결선 53"/>
            <p:cNvCxnSpPr>
              <a:stCxn id="14" idx="2"/>
              <a:endCxn id="21" idx="0"/>
            </p:cNvCxnSpPr>
            <p:nvPr/>
          </p:nvCxnSpPr>
          <p:spPr>
            <a:xfrm rot="5400000">
              <a:off x="4758040" y="1718437"/>
              <a:ext cx="38466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직선 화살표 연결선 55"/>
            <p:cNvCxnSpPr>
              <a:stCxn id="21" idx="2"/>
              <a:endCxn id="52" idx="0"/>
            </p:cNvCxnSpPr>
            <p:nvPr/>
          </p:nvCxnSpPr>
          <p:spPr>
            <a:xfrm rot="16200000" flipH="1">
              <a:off x="4758040" y="2866183"/>
              <a:ext cx="384660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Overview</a:t>
            </a:r>
            <a:endParaRPr lang="ko-KR" altLang="en-US" dirty="0"/>
          </a:p>
        </p:txBody>
      </p:sp>
      <p:grpSp>
        <p:nvGrpSpPr>
          <p:cNvPr id="3" name="그룹 11"/>
          <p:cNvGrpSpPr/>
          <p:nvPr/>
        </p:nvGrpSpPr>
        <p:grpSpPr>
          <a:xfrm>
            <a:off x="4763364" y="756174"/>
            <a:ext cx="2316402" cy="606033"/>
            <a:chOff x="251520" y="982780"/>
            <a:chExt cx="2895502" cy="757541"/>
          </a:xfrm>
        </p:grpSpPr>
        <p:pic>
          <p:nvPicPr>
            <p:cNvPr id="2050" name="Picture 2" descr="F:\000 Shape Data\TOG09\graphics\source\robotDepth2\snapshot-000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987574"/>
              <a:ext cx="375346" cy="747952"/>
            </a:xfrm>
            <a:prstGeom prst="rect">
              <a:avLst/>
            </a:prstGeom>
            <a:noFill/>
          </p:spPr>
        </p:pic>
        <p:pic>
          <p:nvPicPr>
            <p:cNvPr id="2051" name="Picture 3" descr="F:\000 Shape Data\TOG09\graphics\source\robotDepth2\snapshot-00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05075" y="992369"/>
              <a:ext cx="387675" cy="738363"/>
            </a:xfrm>
            <a:prstGeom prst="rect">
              <a:avLst/>
            </a:prstGeom>
            <a:noFill/>
          </p:spPr>
        </p:pic>
        <p:pic>
          <p:nvPicPr>
            <p:cNvPr id="2052" name="Picture 4" descr="F:\000 Shape Data\TOG09\graphics\source\robotDepth2\snapshot-000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9011" y="982780"/>
              <a:ext cx="390415" cy="757541"/>
            </a:xfrm>
            <a:prstGeom prst="rect">
              <a:avLst/>
            </a:prstGeom>
            <a:noFill/>
          </p:spPr>
        </p:pic>
        <p:pic>
          <p:nvPicPr>
            <p:cNvPr id="2053" name="Picture 5" descr="F:\000 Shape Data\TOG09\graphics\source\robotDepth2\snapshot-000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81139" y="985519"/>
              <a:ext cx="405483" cy="75206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2385195" y="1126796"/>
              <a:ext cx="76182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mtClean="0"/>
                <a:t>. . .</a:t>
              </a:r>
              <a:endParaRPr lang="ko-KR" altLang="en-US"/>
            </a:p>
          </p:txBody>
        </p:sp>
      </p:grpSp>
      <p:cxnSp>
        <p:nvCxnSpPr>
          <p:cNvPr id="26" name="꺾인 연결선 25"/>
          <p:cNvCxnSpPr/>
          <p:nvPr/>
        </p:nvCxnSpPr>
        <p:spPr>
          <a:xfrm rot="5400000">
            <a:off x="5503896" y="1591920"/>
            <a:ext cx="438554" cy="76212"/>
          </a:xfrm>
          <a:prstGeom prst="bentConnector3">
            <a:avLst>
              <a:gd name="adj1" fmla="val 5086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꺾인 연결선 27"/>
          <p:cNvCxnSpPr/>
          <p:nvPr/>
        </p:nvCxnSpPr>
        <p:spPr>
          <a:xfrm rot="5400000">
            <a:off x="5740624" y="1360672"/>
            <a:ext cx="433074" cy="54418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꺾인 연결선 33"/>
          <p:cNvCxnSpPr/>
          <p:nvPr/>
        </p:nvCxnSpPr>
        <p:spPr>
          <a:xfrm rot="16200000" flipH="1">
            <a:off x="5277854" y="1442089"/>
            <a:ext cx="430882" cy="383543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/>
          <p:nvPr/>
        </p:nvCxnSpPr>
        <p:spPr>
          <a:xfrm rot="16200000" flipH="1">
            <a:off x="5081925" y="1246161"/>
            <a:ext cx="434718" cy="771564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 rot="16200000" flipH="1">
            <a:off x="5528766" y="2606032"/>
            <a:ext cx="313236" cy="6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454500" y="2805621"/>
            <a:ext cx="1721964" cy="935641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/>
          <a:p>
            <a:r>
              <a:rPr lang="en-US" altLang="ko-KR" sz="1400" b="1" dirty="0" smtClean="0">
                <a:latin typeface="Corbel" pitchFamily="34" charset="0"/>
              </a:rPr>
              <a:t>Labels </a:t>
            </a:r>
            <a:r>
              <a:rPr lang="en-US" altLang="ko-KR" sz="1400" dirty="0" smtClean="0">
                <a:latin typeface="Corbel" pitchFamily="34" charset="0"/>
              </a:rPr>
              <a:t>(per-vertex) and </a:t>
            </a:r>
            <a:r>
              <a:rPr lang="en-US" altLang="ko-KR" sz="1400" b="1" dirty="0" smtClean="0">
                <a:latin typeface="Corbel" pitchFamily="34" charset="0"/>
              </a:rPr>
              <a:t>Transformations</a:t>
            </a:r>
            <a:r>
              <a:rPr lang="en-US" altLang="ko-KR" sz="1400" dirty="0" smtClean="0">
                <a:latin typeface="Corbel" pitchFamily="34" charset="0"/>
              </a:rPr>
              <a:t> (per-label) for a coarse registration</a:t>
            </a:r>
            <a:endParaRPr lang="ko-KR" altLang="en-US" sz="1400" dirty="0">
              <a:latin typeface="Corbel" pitchFamily="34" charset="0"/>
            </a:endParaRPr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038600" cy="3368675"/>
          </a:xfrm>
        </p:spPr>
        <p:txBody>
          <a:bodyPr/>
          <a:lstStyle/>
          <a:p>
            <a:r>
              <a:rPr lang="en-US" altLang="ko-KR" dirty="0" smtClean="0"/>
              <a:t>Initialization</a:t>
            </a:r>
          </a:p>
          <a:p>
            <a:pPr lvl="1"/>
            <a:r>
              <a:rPr lang="en-US" altLang="ko-KR" dirty="0" smtClean="0"/>
              <a:t>Coarse </a:t>
            </a:r>
            <a:r>
              <a:rPr lang="en-US" altLang="ko-KR" dirty="0" err="1" smtClean="0"/>
              <a:t>pairwise</a:t>
            </a:r>
            <a:r>
              <a:rPr lang="en-US" altLang="ko-KR" dirty="0" smtClean="0"/>
              <a:t> registration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9115" y="2596192"/>
            <a:ext cx="760590" cy="134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4192" y="2588713"/>
            <a:ext cx="798327" cy="13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449" y="2584641"/>
            <a:ext cx="762274" cy="137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직사각형 19"/>
          <p:cNvSpPr/>
          <p:nvPr/>
        </p:nvSpPr>
        <p:spPr>
          <a:xfrm>
            <a:off x="4648200" y="723900"/>
            <a:ext cx="9144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5105400" y="723900"/>
            <a:ext cx="9144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5562600" y="723900"/>
            <a:ext cx="9144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4940300" y="1854200"/>
            <a:ext cx="1497850" cy="6227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3152" tIns="36576" rIns="73152" bIns="36576" rtlCol="0" anchor="ctr"/>
          <a:lstStyle/>
          <a:p>
            <a:pPr algn="ctr"/>
            <a:r>
              <a:rPr lang="en-US" altLang="ko-KR" sz="1800" dirty="0" smtClean="0">
                <a:latin typeface="Corbel" pitchFamily="34" charset="0"/>
              </a:rPr>
              <a:t>Initialization</a:t>
            </a:r>
            <a:endParaRPr lang="ko-KR" altLang="en-US" sz="18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Overview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038600" cy="3368675"/>
          </a:xfrm>
        </p:spPr>
        <p:txBody>
          <a:bodyPr/>
          <a:lstStyle/>
          <a:p>
            <a:r>
              <a:rPr lang="en-US" altLang="ko-KR" dirty="0" smtClean="0"/>
              <a:t>Initialization</a:t>
            </a:r>
          </a:p>
          <a:p>
            <a:pPr lvl="1"/>
            <a:r>
              <a:rPr lang="en-US" altLang="ko-KR" dirty="0" smtClean="0"/>
              <a:t>Coarse </a:t>
            </a:r>
            <a:r>
              <a:rPr lang="en-US" altLang="ko-KR" dirty="0" err="1" smtClean="0"/>
              <a:t>pairwise</a:t>
            </a:r>
            <a:r>
              <a:rPr lang="en-US" altLang="ko-KR" dirty="0" smtClean="0"/>
              <a:t> registration</a:t>
            </a:r>
          </a:p>
          <a:p>
            <a:r>
              <a:rPr lang="en-US" altLang="ko-KR" dirty="0" smtClean="0"/>
              <a:t>Global refinement</a:t>
            </a:r>
          </a:p>
          <a:p>
            <a:pPr lvl="1"/>
            <a:r>
              <a:rPr lang="en-US" altLang="ko-KR" dirty="0" smtClean="0"/>
              <a:t>Solve global model incorporating all frames</a:t>
            </a:r>
          </a:p>
          <a:p>
            <a:endParaRPr lang="ko-KR" altLang="en-US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544" y="560754"/>
            <a:ext cx="401475" cy="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2555" y="554404"/>
            <a:ext cx="421394" cy="72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103" y="553044"/>
            <a:ext cx="402363" cy="72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32037" y="556195"/>
            <a:ext cx="375266" cy="72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6201295" y="674987"/>
            <a:ext cx="964747" cy="557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Initialized</a:t>
            </a:r>
          </a:p>
          <a:p>
            <a:r>
              <a:rPr lang="en-US" altLang="ko-KR" sz="1600" dirty="0" smtClean="0">
                <a:latin typeface="Corbel" pitchFamily="34" charset="0"/>
              </a:rPr>
              <a:t>Frames</a:t>
            </a:r>
            <a:endParaRPr lang="ko-KR" altLang="en-US" sz="1600" dirty="0">
              <a:latin typeface="Corbe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3034" y="2620987"/>
            <a:ext cx="825101" cy="146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3034" y="2620987"/>
            <a:ext cx="854766" cy="143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3034" y="2620987"/>
            <a:ext cx="843977" cy="140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14290" y="2590800"/>
            <a:ext cx="819710" cy="14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모서리가 둥근 직사각형 30"/>
          <p:cNvSpPr/>
          <p:nvPr/>
        </p:nvSpPr>
        <p:spPr>
          <a:xfrm>
            <a:off x="4648200" y="1675313"/>
            <a:ext cx="1664840" cy="763087"/>
          </a:xfrm>
          <a:prstGeom prst="roundRect">
            <a:avLst>
              <a:gd name="adj" fmla="val 1391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3152" tIns="36576" rIns="73152" bIns="36576" rtlCol="0" anchor="ctr"/>
          <a:lstStyle/>
          <a:p>
            <a:pPr algn="ctr"/>
            <a:r>
              <a:rPr lang="en-US" altLang="ko-KR" sz="1800" dirty="0" smtClean="0">
                <a:latin typeface="Corbel" pitchFamily="34" charset="0"/>
              </a:rPr>
              <a:t>Global Refinement</a:t>
            </a:r>
          </a:p>
        </p:txBody>
      </p:sp>
      <p:cxnSp>
        <p:nvCxnSpPr>
          <p:cNvPr id="33" name="꺾인 연결선 32"/>
          <p:cNvCxnSpPr>
            <a:stCxn id="35" idx="2"/>
            <a:endCxn id="31" idx="0"/>
          </p:cNvCxnSpPr>
          <p:nvPr/>
        </p:nvCxnSpPr>
        <p:spPr>
          <a:xfrm rot="16200000" flipH="1">
            <a:off x="4915584" y="1110277"/>
            <a:ext cx="402734" cy="7273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410201" y="2842736"/>
            <a:ext cx="1828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orbel" pitchFamily="34" charset="0"/>
              </a:rPr>
              <a:t>Optimized labels, motion, joints, and geometry</a:t>
            </a:r>
            <a:endParaRPr lang="ko-KR" altLang="en-US" sz="1400" dirty="0">
              <a:latin typeface="Corbel" pitchFamily="34" charset="0"/>
            </a:endParaRPr>
          </a:p>
        </p:txBody>
      </p:sp>
      <p:cxnSp>
        <p:nvCxnSpPr>
          <p:cNvPr id="41" name="꺾인 연결선 40"/>
          <p:cNvCxnSpPr>
            <a:stCxn id="37" idx="2"/>
            <a:endCxn id="31" idx="0"/>
          </p:cNvCxnSpPr>
          <p:nvPr/>
        </p:nvCxnSpPr>
        <p:spPr>
          <a:xfrm rot="16200000" flipH="1">
            <a:off x="5129440" y="1324133"/>
            <a:ext cx="395024" cy="3073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꺾인 연결선 43"/>
          <p:cNvCxnSpPr>
            <a:stCxn id="36" idx="2"/>
            <a:endCxn id="31" idx="0"/>
          </p:cNvCxnSpPr>
          <p:nvPr/>
        </p:nvCxnSpPr>
        <p:spPr>
          <a:xfrm rot="5400000">
            <a:off x="5343745" y="1415806"/>
            <a:ext cx="396382" cy="1226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꺾인 연결선 46"/>
          <p:cNvCxnSpPr>
            <a:stCxn id="6146" idx="2"/>
            <a:endCxn id="31" idx="0"/>
          </p:cNvCxnSpPr>
          <p:nvPr/>
        </p:nvCxnSpPr>
        <p:spPr>
          <a:xfrm rot="5400000">
            <a:off x="5551057" y="1206700"/>
            <a:ext cx="398176" cy="5390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31" idx="2"/>
          </p:cNvCxnSpPr>
          <p:nvPr/>
        </p:nvCxnSpPr>
        <p:spPr>
          <a:xfrm rot="16200000" flipH="1">
            <a:off x="5331110" y="2587910"/>
            <a:ext cx="304800" cy="578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Overview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038600" cy="3368675"/>
          </a:xfrm>
        </p:spPr>
        <p:txBody>
          <a:bodyPr/>
          <a:lstStyle/>
          <a:p>
            <a:r>
              <a:rPr lang="en-US" altLang="ko-KR" dirty="0" smtClean="0"/>
              <a:t>Initialization</a:t>
            </a:r>
          </a:p>
          <a:p>
            <a:pPr lvl="1"/>
            <a:r>
              <a:rPr lang="en-US" altLang="ko-KR" dirty="0" smtClean="0"/>
              <a:t>Coarse </a:t>
            </a:r>
            <a:r>
              <a:rPr lang="en-US" altLang="ko-KR" dirty="0" err="1" smtClean="0"/>
              <a:t>pairwise</a:t>
            </a:r>
            <a:r>
              <a:rPr lang="en-US" altLang="ko-KR" dirty="0" smtClean="0"/>
              <a:t> registration</a:t>
            </a:r>
          </a:p>
          <a:p>
            <a:r>
              <a:rPr lang="en-US" altLang="ko-KR" dirty="0" smtClean="0"/>
              <a:t>Global refinement</a:t>
            </a:r>
          </a:p>
          <a:p>
            <a:pPr lvl="1"/>
            <a:r>
              <a:rPr lang="en-US" altLang="ko-KR" dirty="0" smtClean="0"/>
              <a:t>Solve global model incorporating all frames</a:t>
            </a:r>
          </a:p>
          <a:p>
            <a:r>
              <a:rPr lang="en-US" altLang="ko-KR" dirty="0" smtClean="0"/>
              <a:t>Post-process</a:t>
            </a:r>
          </a:p>
          <a:p>
            <a:pPr lvl="1"/>
            <a:r>
              <a:rPr lang="en-US" altLang="ko-KR" dirty="0" smtClean="0"/>
              <a:t>Gather frames, reconstruct mesh</a:t>
            </a:r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544" y="560754"/>
            <a:ext cx="401475" cy="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2555" y="554404"/>
            <a:ext cx="421394" cy="72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103" y="553044"/>
            <a:ext cx="402363" cy="72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32037" y="556195"/>
            <a:ext cx="375266" cy="72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6201295" y="674987"/>
            <a:ext cx="964747" cy="557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Initialized</a:t>
            </a:r>
          </a:p>
          <a:p>
            <a:r>
              <a:rPr lang="en-US" altLang="ko-KR" sz="1600" dirty="0" smtClean="0">
                <a:latin typeface="Corbel" pitchFamily="34" charset="0"/>
              </a:rPr>
              <a:t>Frames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4648200" y="1675313"/>
            <a:ext cx="1664840" cy="763087"/>
          </a:xfrm>
          <a:prstGeom prst="roundRect">
            <a:avLst>
              <a:gd name="adj" fmla="val 1391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3152" tIns="36576" rIns="73152" bIns="36576" rtlCol="0" anchor="ctr"/>
          <a:lstStyle/>
          <a:p>
            <a:pPr algn="ctr"/>
            <a:r>
              <a:rPr lang="en-US" altLang="ko-KR" sz="1800" dirty="0" smtClean="0">
                <a:latin typeface="Corbel" pitchFamily="34" charset="0"/>
              </a:rPr>
              <a:t>Global Refinement</a:t>
            </a:r>
          </a:p>
        </p:txBody>
      </p:sp>
      <p:cxnSp>
        <p:nvCxnSpPr>
          <p:cNvPr id="33" name="꺾인 연결선 32"/>
          <p:cNvCxnSpPr>
            <a:stCxn id="35" idx="2"/>
            <a:endCxn id="31" idx="0"/>
          </p:cNvCxnSpPr>
          <p:nvPr/>
        </p:nvCxnSpPr>
        <p:spPr>
          <a:xfrm rot="16200000" flipH="1">
            <a:off x="4915584" y="1110277"/>
            <a:ext cx="402734" cy="7273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꺾인 연결선 40"/>
          <p:cNvCxnSpPr>
            <a:stCxn id="37" idx="2"/>
            <a:endCxn id="31" idx="0"/>
          </p:cNvCxnSpPr>
          <p:nvPr/>
        </p:nvCxnSpPr>
        <p:spPr>
          <a:xfrm rot="16200000" flipH="1">
            <a:off x="5129440" y="1324133"/>
            <a:ext cx="395024" cy="3073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꺾인 연결선 43"/>
          <p:cNvCxnSpPr>
            <a:stCxn id="36" idx="2"/>
            <a:endCxn id="31" idx="0"/>
          </p:cNvCxnSpPr>
          <p:nvPr/>
        </p:nvCxnSpPr>
        <p:spPr>
          <a:xfrm rot="5400000">
            <a:off x="5343745" y="1415806"/>
            <a:ext cx="396382" cy="1226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꺾인 연결선 46"/>
          <p:cNvCxnSpPr>
            <a:stCxn id="6146" idx="2"/>
            <a:endCxn id="31" idx="0"/>
          </p:cNvCxnSpPr>
          <p:nvPr/>
        </p:nvCxnSpPr>
        <p:spPr>
          <a:xfrm rot="5400000">
            <a:off x="5551057" y="1206700"/>
            <a:ext cx="398176" cy="5390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모서리가 둥근 직사각형 22"/>
          <p:cNvSpPr/>
          <p:nvPr/>
        </p:nvSpPr>
        <p:spPr>
          <a:xfrm>
            <a:off x="4747525" y="2823061"/>
            <a:ext cx="1500875" cy="5297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3152" tIns="36576" rIns="73152" bIns="36576" rtlCol="0" anchor="ctr"/>
          <a:lstStyle/>
          <a:p>
            <a:pPr algn="ctr"/>
            <a:r>
              <a:rPr lang="en-US" altLang="ko-KR" sz="1800" dirty="0" smtClean="0">
                <a:latin typeface="Corbel" pitchFamily="34" charset="0"/>
              </a:rPr>
              <a:t>Post-process</a:t>
            </a:r>
            <a:endParaRPr lang="ko-KR" altLang="en-US" sz="1800" dirty="0">
              <a:latin typeface="Corbel" pitchFamily="34" charset="0"/>
            </a:endParaRPr>
          </a:p>
        </p:txBody>
      </p:sp>
      <p:cxnSp>
        <p:nvCxnSpPr>
          <p:cNvPr id="24" name="직선 화살표 연결선 23"/>
          <p:cNvCxnSpPr>
            <a:endCxn id="23" idx="0"/>
          </p:cNvCxnSpPr>
          <p:nvPr/>
        </p:nvCxnSpPr>
        <p:spPr>
          <a:xfrm rot="16200000" flipH="1">
            <a:off x="5305632" y="2630730"/>
            <a:ext cx="384660" cy="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94642" y="762000"/>
            <a:ext cx="6746015" cy="946683"/>
          </a:xfrm>
        </p:spPr>
        <p:txBody>
          <a:bodyPr/>
          <a:lstStyle/>
          <a:p>
            <a:r>
              <a:rPr lang="en-US" altLang="ko-KR" dirty="0" smtClean="0"/>
              <a:t>Global Registration of Dynamic Range Scans for Articulated Model Reconstruction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sz="1800" dirty="0" smtClean="0"/>
              <a:t>  Will Chang		Matthias </a:t>
            </a:r>
            <a:r>
              <a:rPr lang="en-US" altLang="ko-KR" sz="1800" dirty="0" err="1" smtClean="0"/>
              <a:t>Zwicker</a:t>
            </a:r>
            <a:endParaRPr lang="en-US" altLang="ko-KR" sz="1800" dirty="0" smtClean="0"/>
          </a:p>
          <a:p>
            <a:r>
              <a:rPr lang="en-US" altLang="ko-KR" sz="1800" dirty="0" smtClean="0"/>
              <a:t>UC San Diego		 University of Bern</a:t>
            </a:r>
          </a:p>
        </p:txBody>
      </p:sp>
      <p:pic>
        <p:nvPicPr>
          <p:cNvPr id="1026" name="Picture 2" descr="http://emeriti.ucsd.edu/_images/UCSD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200400"/>
            <a:ext cx="812844" cy="793750"/>
          </a:xfrm>
          <a:prstGeom prst="rect">
            <a:avLst/>
          </a:prstGeom>
          <a:noFill/>
        </p:spPr>
      </p:pic>
      <p:pic>
        <p:nvPicPr>
          <p:cNvPr id="1028" name="Picture 4" descr="http://www.phytopharm.dkf.unibe.ch/logo-un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3622" y="3261010"/>
            <a:ext cx="909178" cy="70139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2800" dirty="0" smtClean="0"/>
              <a:t>Part I: Initialization</a:t>
            </a:r>
            <a:endParaRPr lang="ko-KR" altLang="en-US" sz="2800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Initialization</a:t>
            </a:r>
            <a:endParaRPr lang="ko-KR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188" y="732453"/>
            <a:ext cx="17544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10"/>
          <p:cNvGrpSpPr/>
          <p:nvPr/>
        </p:nvGrpSpPr>
        <p:grpSpPr>
          <a:xfrm>
            <a:off x="5230463" y="699659"/>
            <a:ext cx="1768503" cy="3278496"/>
            <a:chOff x="6538078" y="874574"/>
            <a:chExt cx="2210628" cy="4098121"/>
          </a:xfrm>
        </p:grpSpPr>
        <p:sp>
          <p:nvSpPr>
            <p:cNvPr id="8" name="TextBox 7"/>
            <p:cNvSpPr txBox="1"/>
            <p:nvPr/>
          </p:nvSpPr>
          <p:spPr>
            <a:xfrm>
              <a:off x="6897637" y="4587974"/>
              <a:ext cx="185106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smtClean="0">
                  <a:latin typeface="Corbel" pitchFamily="34" charset="0"/>
                </a:rPr>
                <a:t>Registered Result</a:t>
              </a:r>
              <a:endParaRPr lang="ko-KR" altLang="en-US" sz="1400" b="1" i="1">
                <a:latin typeface="Corbel" pitchFamily="34" charset="0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8078" y="874574"/>
              <a:ext cx="2138378" cy="364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내용 개체 틀 8"/>
          <p:cNvSpPr>
            <a:spLocks noGrp="1"/>
          </p:cNvSpPr>
          <p:nvPr>
            <p:ph idx="1"/>
          </p:nvPr>
        </p:nvSpPr>
        <p:spPr>
          <a:xfrm>
            <a:off x="152400" y="609600"/>
            <a:ext cx="3246646" cy="3368675"/>
          </a:xfrm>
        </p:spPr>
        <p:txBody>
          <a:bodyPr/>
          <a:lstStyle/>
          <a:p>
            <a:r>
              <a:rPr lang="en-US" altLang="ko-KR" dirty="0" smtClean="0"/>
              <a:t>Establish initial correspondence of consecutive frames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6871" y="3664073"/>
            <a:ext cx="1298689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dirty="0" smtClean="0">
                <a:latin typeface="Corbel" pitchFamily="34" charset="0"/>
              </a:rPr>
              <a:t>Frame</a:t>
            </a:r>
            <a:r>
              <a:rPr lang="en-US" altLang="ko-KR" sz="1400" b="1" i="1" dirty="0" smtClean="0">
                <a:latin typeface="Corbel" pitchFamily="34" charset="0"/>
              </a:rPr>
              <a:t> i </a:t>
            </a:r>
            <a:r>
              <a:rPr lang="en-US" altLang="ko-KR" sz="1400" dirty="0" smtClean="0">
                <a:latin typeface="Corbel" pitchFamily="34" charset="0"/>
              </a:rPr>
              <a:t>and </a:t>
            </a:r>
            <a:r>
              <a:rPr lang="en-US" altLang="ko-KR" sz="1400" b="1" i="1" dirty="0" smtClean="0">
                <a:latin typeface="Corbel" pitchFamily="34" charset="0"/>
              </a:rPr>
              <a:t>i+1</a:t>
            </a:r>
            <a:endParaRPr lang="ko-KR" altLang="en-US" sz="1400" b="1" i="1" dirty="0">
              <a:latin typeface="Corbel" pitchFamily="34" charset="0"/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V="1">
            <a:off x="4939632" y="2156726"/>
            <a:ext cx="496317" cy="327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내용 개체 틀 74"/>
          <p:cNvSpPr>
            <a:spLocks noGrp="1"/>
          </p:cNvSpPr>
          <p:nvPr>
            <p:ph idx="1"/>
          </p:nvPr>
        </p:nvSpPr>
        <p:spPr>
          <a:xfrm>
            <a:off x="152400" y="609600"/>
            <a:ext cx="3276600" cy="3368675"/>
          </a:xfrm>
        </p:spPr>
        <p:txBody>
          <a:bodyPr/>
          <a:lstStyle/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Point correspondence using feature descriptors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Initialization</a:t>
            </a:r>
            <a:endParaRPr lang="ko-KR" altLang="en-US" dirty="0"/>
          </a:p>
        </p:txBody>
      </p:sp>
      <p:pic>
        <p:nvPicPr>
          <p:cNvPr id="3074" name="Picture 2" descr="F:\000 Shape Data\TOG09\graphics\source\robotDepth2\snapshot-0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487" y="728311"/>
            <a:ext cx="1429454" cy="2848475"/>
          </a:xfrm>
          <a:prstGeom prst="rect">
            <a:avLst/>
          </a:prstGeom>
          <a:noFill/>
        </p:spPr>
      </p:pic>
      <p:pic>
        <p:nvPicPr>
          <p:cNvPr id="3075" name="Picture 3" descr="F:\000 Shape Data\TOG09\graphics\source\robotDepth2\snapshot-0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544" y="743211"/>
            <a:ext cx="1476408" cy="28119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2813" y="3670379"/>
            <a:ext cx="70557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</a:t>
            </a:r>
            <a:endParaRPr lang="ko-KR" altLang="en-US" sz="1400" b="1" i="1">
              <a:latin typeface="Corb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431" y="3670379"/>
            <a:ext cx="88671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i+1</a:t>
            </a:r>
            <a:endParaRPr lang="ko-KR" altLang="en-US" sz="1400" b="1" i="1">
              <a:latin typeface="Corbel" pitchFamily="34" charset="0"/>
            </a:endParaRPr>
          </a:p>
        </p:txBody>
      </p:sp>
      <p:grpSp>
        <p:nvGrpSpPr>
          <p:cNvPr id="4" name="그룹 86"/>
          <p:cNvGrpSpPr/>
          <p:nvPr/>
        </p:nvGrpSpPr>
        <p:grpSpPr>
          <a:xfrm>
            <a:off x="3715207" y="905272"/>
            <a:ext cx="3070012" cy="2477075"/>
            <a:chOff x="4644008" y="1131590"/>
            <a:chExt cx="3837515" cy="3096344"/>
          </a:xfrm>
        </p:grpSpPr>
        <p:cxnSp>
          <p:nvCxnSpPr>
            <p:cNvPr id="44" name="직선 연결선 43"/>
            <p:cNvCxnSpPr>
              <a:stCxn id="27" idx="6"/>
              <a:endCxn id="21" idx="2"/>
            </p:cNvCxnSpPr>
            <p:nvPr/>
          </p:nvCxnSpPr>
          <p:spPr>
            <a:xfrm flipV="1">
              <a:off x="5148064" y="1131590"/>
              <a:ext cx="1584176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>
              <a:stCxn id="28" idx="6"/>
              <a:endCxn id="20" idx="6"/>
            </p:cNvCxnSpPr>
            <p:nvPr/>
          </p:nvCxnSpPr>
          <p:spPr>
            <a:xfrm>
              <a:off x="4644008" y="1275606"/>
              <a:ext cx="2232248" cy="2880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>
              <a:stCxn id="32" idx="6"/>
              <a:endCxn id="23" idx="1"/>
            </p:cNvCxnSpPr>
            <p:nvPr/>
          </p:nvCxnSpPr>
          <p:spPr>
            <a:xfrm flipV="1">
              <a:off x="6156176" y="1368705"/>
              <a:ext cx="2325347" cy="19493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>
              <a:stCxn id="9" idx="6"/>
              <a:endCxn id="11" idx="2"/>
            </p:cNvCxnSpPr>
            <p:nvPr/>
          </p:nvCxnSpPr>
          <p:spPr>
            <a:xfrm>
              <a:off x="5652120" y="1635646"/>
              <a:ext cx="237626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>
              <a:stCxn id="30" idx="6"/>
              <a:endCxn id="12" idx="2"/>
            </p:cNvCxnSpPr>
            <p:nvPr/>
          </p:nvCxnSpPr>
          <p:spPr>
            <a:xfrm>
              <a:off x="5148064" y="2067694"/>
              <a:ext cx="259228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>
              <a:stCxn id="29" idx="6"/>
              <a:endCxn id="10" idx="2"/>
            </p:cNvCxnSpPr>
            <p:nvPr/>
          </p:nvCxnSpPr>
          <p:spPr>
            <a:xfrm>
              <a:off x="4716016" y="1779662"/>
              <a:ext cx="252028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>
              <a:stCxn id="31" idx="6"/>
              <a:endCxn id="13" idx="2"/>
            </p:cNvCxnSpPr>
            <p:nvPr/>
          </p:nvCxnSpPr>
          <p:spPr>
            <a:xfrm flipV="1">
              <a:off x="5508104" y="2283718"/>
              <a:ext cx="2160240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>
              <a:stCxn id="34" idx="6"/>
              <a:endCxn id="14" idx="2"/>
            </p:cNvCxnSpPr>
            <p:nvPr/>
          </p:nvCxnSpPr>
          <p:spPr>
            <a:xfrm>
              <a:off x="5148064" y="2643758"/>
              <a:ext cx="230425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>
              <a:stCxn id="38" idx="6"/>
              <a:endCxn id="19" idx="2"/>
            </p:cNvCxnSpPr>
            <p:nvPr/>
          </p:nvCxnSpPr>
          <p:spPr>
            <a:xfrm>
              <a:off x="4788024" y="2715766"/>
              <a:ext cx="223224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stCxn id="35" idx="6"/>
              <a:endCxn id="15" idx="2"/>
            </p:cNvCxnSpPr>
            <p:nvPr/>
          </p:nvCxnSpPr>
          <p:spPr>
            <a:xfrm>
              <a:off x="5508104" y="2787774"/>
              <a:ext cx="2448272" cy="2880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>
              <a:stCxn id="36" idx="6"/>
              <a:endCxn id="16" idx="2"/>
            </p:cNvCxnSpPr>
            <p:nvPr/>
          </p:nvCxnSpPr>
          <p:spPr>
            <a:xfrm>
              <a:off x="5580112" y="3003798"/>
              <a:ext cx="1728192" cy="50405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>
              <a:stCxn id="37" idx="6"/>
            </p:cNvCxnSpPr>
            <p:nvPr/>
          </p:nvCxnSpPr>
          <p:spPr>
            <a:xfrm>
              <a:off x="5004048" y="3435846"/>
              <a:ext cx="2304256" cy="720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>
              <a:stCxn id="40" idx="6"/>
              <a:endCxn id="17" idx="2"/>
            </p:cNvCxnSpPr>
            <p:nvPr/>
          </p:nvCxnSpPr>
          <p:spPr>
            <a:xfrm>
              <a:off x="4932040" y="4083918"/>
              <a:ext cx="2376264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>
              <a:stCxn id="39" idx="6"/>
              <a:endCxn id="18" idx="2"/>
            </p:cNvCxnSpPr>
            <p:nvPr/>
          </p:nvCxnSpPr>
          <p:spPr>
            <a:xfrm flipV="1">
              <a:off x="5508104" y="4011910"/>
              <a:ext cx="2304256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>
              <a:stCxn id="31" idx="6"/>
            </p:cNvCxnSpPr>
            <p:nvPr/>
          </p:nvCxnSpPr>
          <p:spPr>
            <a:xfrm flipV="1">
              <a:off x="5508104" y="2067694"/>
              <a:ext cx="2160240" cy="36004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>
              <a:stCxn id="29" idx="6"/>
              <a:endCxn id="11" idx="2"/>
            </p:cNvCxnSpPr>
            <p:nvPr/>
          </p:nvCxnSpPr>
          <p:spPr>
            <a:xfrm flipV="1">
              <a:off x="4716016" y="1635646"/>
              <a:ext cx="3312368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>
              <a:stCxn id="30" idx="6"/>
              <a:endCxn id="24" idx="2"/>
            </p:cNvCxnSpPr>
            <p:nvPr/>
          </p:nvCxnSpPr>
          <p:spPr>
            <a:xfrm>
              <a:off x="5148064" y="2067694"/>
              <a:ext cx="3096344" cy="2880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>
              <a:stCxn id="33" idx="6"/>
              <a:endCxn id="24" idx="2"/>
            </p:cNvCxnSpPr>
            <p:nvPr/>
          </p:nvCxnSpPr>
          <p:spPr>
            <a:xfrm flipV="1">
              <a:off x="5868144" y="2355726"/>
              <a:ext cx="2376264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>
              <a:endCxn id="23" idx="1"/>
            </p:cNvCxnSpPr>
            <p:nvPr/>
          </p:nvCxnSpPr>
          <p:spPr>
            <a:xfrm flipV="1">
              <a:off x="5652120" y="1368705"/>
              <a:ext cx="2829403" cy="26694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V="1">
              <a:off x="5004048" y="3075806"/>
              <a:ext cx="2952328" cy="36004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>
              <a:stCxn id="40" idx="6"/>
            </p:cNvCxnSpPr>
            <p:nvPr/>
          </p:nvCxnSpPr>
          <p:spPr>
            <a:xfrm flipV="1">
              <a:off x="4932040" y="3507854"/>
              <a:ext cx="2376264" cy="57606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그룹 41"/>
          <p:cNvGrpSpPr/>
          <p:nvPr/>
        </p:nvGrpSpPr>
        <p:grpSpPr>
          <a:xfrm>
            <a:off x="5385792" y="847666"/>
            <a:ext cx="1497766" cy="2592288"/>
            <a:chOff x="6732240" y="1059582"/>
            <a:chExt cx="1872208" cy="3240360"/>
          </a:xfrm>
          <a:solidFill>
            <a:srgbClr val="FF0000"/>
          </a:solidFill>
        </p:grpSpPr>
        <p:sp>
          <p:nvSpPr>
            <p:cNvPr id="10" name="타원 9"/>
            <p:cNvSpPr/>
            <p:nvPr/>
          </p:nvSpPr>
          <p:spPr>
            <a:xfrm>
              <a:off x="7236296" y="1707654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/>
          </p:nvSpPr>
          <p:spPr>
            <a:xfrm>
              <a:off x="8028384" y="156363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7740352" y="199568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7668344" y="221171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7452320" y="257175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/>
          </p:nvSpPr>
          <p:spPr>
            <a:xfrm>
              <a:off x="7956376" y="300379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7308304" y="343584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7308304" y="415592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7812360" y="3939902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7020272" y="264375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6732240" y="149163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/>
            <p:cNvSpPr/>
            <p:nvPr/>
          </p:nvSpPr>
          <p:spPr>
            <a:xfrm>
              <a:off x="6732240" y="1059582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/>
            <p:cNvSpPr/>
            <p:nvPr/>
          </p:nvSpPr>
          <p:spPr>
            <a:xfrm>
              <a:off x="7524328" y="127560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8460432" y="1347614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/>
            <p:cNvSpPr/>
            <p:nvPr/>
          </p:nvSpPr>
          <p:spPr>
            <a:xfrm>
              <a:off x="8244408" y="228371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40"/>
          <p:cNvGrpSpPr/>
          <p:nvPr/>
        </p:nvGrpSpPr>
        <p:grpSpPr>
          <a:xfrm>
            <a:off x="3599994" y="962879"/>
            <a:ext cx="1324947" cy="2477075"/>
            <a:chOff x="4499992" y="1203598"/>
            <a:chExt cx="1656184" cy="3096344"/>
          </a:xfrm>
          <a:solidFill>
            <a:srgbClr val="FF0000"/>
          </a:solidFill>
        </p:grpSpPr>
        <p:sp>
          <p:nvSpPr>
            <p:cNvPr id="9" name="타원 8"/>
            <p:cNvSpPr/>
            <p:nvPr/>
          </p:nvSpPr>
          <p:spPr>
            <a:xfrm>
              <a:off x="5508104" y="156363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/>
            <p:cNvSpPr/>
            <p:nvPr/>
          </p:nvSpPr>
          <p:spPr>
            <a:xfrm>
              <a:off x="5004048" y="120359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4499992" y="120359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4572000" y="1707654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5004048" y="199568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5364088" y="235572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6012160" y="149163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5724128" y="2499742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5004048" y="257175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5364088" y="271576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5436096" y="293179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4860032" y="336383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4644008" y="264375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5364088" y="415592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4788024" y="401191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95"/>
          <p:cNvGrpSpPr/>
          <p:nvPr/>
        </p:nvGrpSpPr>
        <p:grpSpPr>
          <a:xfrm>
            <a:off x="719677" y="1769368"/>
            <a:ext cx="1785798" cy="1575114"/>
            <a:chOff x="899592" y="2211710"/>
            <a:chExt cx="2232248" cy="1968894"/>
          </a:xfrm>
        </p:grpSpPr>
        <p:pic>
          <p:nvPicPr>
            <p:cNvPr id="3076" name="Picture 4" descr="F:\000 Marschner Desktop\dissertation\shape_alignment\graphics\figuresWorkspace\ex6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9592" y="3003798"/>
              <a:ext cx="643260" cy="643260"/>
            </a:xfrm>
            <a:prstGeom prst="rect">
              <a:avLst/>
            </a:prstGeom>
            <a:noFill/>
            <a:ln w="127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pic>
          <p:nvPicPr>
            <p:cNvPr id="3077" name="Picture 5" descr="F:\000 Marschner Desktop\dissertation\shape_alignment\graphics\figuresWorkspace\ex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83768" y="3008610"/>
              <a:ext cx="643260" cy="643260"/>
            </a:xfrm>
            <a:prstGeom prst="rect">
              <a:avLst/>
            </a:prstGeom>
            <a:noFill/>
            <a:ln w="127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pic>
          <p:nvPicPr>
            <p:cNvPr id="3078" name="Picture 6" descr="F:\000 Marschner Desktop\dissertation\shape_alignment\graphics\figuresWorkspace\ex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99592" y="2211710"/>
              <a:ext cx="643260" cy="643260"/>
            </a:xfrm>
            <a:prstGeom prst="rect">
              <a:avLst/>
            </a:prstGeom>
            <a:noFill/>
            <a:ln w="127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pic>
          <p:nvPicPr>
            <p:cNvPr id="3079" name="Picture 7" descr="F:\000 Marschner Desktop\dissertation\shape_alignment\graphics\figuresWorkspace\ex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96492" y="2211710"/>
              <a:ext cx="643260" cy="643260"/>
            </a:xfrm>
            <a:prstGeom prst="rect">
              <a:avLst/>
            </a:prstGeom>
            <a:noFill/>
            <a:ln w="127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pic>
          <p:nvPicPr>
            <p:cNvPr id="3080" name="Picture 8" descr="F:\000 Marschner Desktop\dissertation\shape_alignment\graphics\figuresWorkspace\ex4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91680" y="3003798"/>
              <a:ext cx="643260" cy="643260"/>
            </a:xfrm>
            <a:prstGeom prst="rect">
              <a:avLst/>
            </a:prstGeom>
            <a:noFill/>
            <a:ln w="127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pic>
          <p:nvPicPr>
            <p:cNvPr id="3081" name="Picture 9" descr="F:\000 Marschner Desktop\dissertation\shape_alignment\graphics\figuresWorkspace\ex5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88580" y="2211710"/>
              <a:ext cx="643260" cy="643260"/>
            </a:xfrm>
            <a:prstGeom prst="rect">
              <a:avLst/>
            </a:prstGeom>
            <a:noFill/>
            <a:ln w="12700">
              <a:solidFill>
                <a:schemeClr val="dk1">
                  <a:shade val="95000"/>
                  <a:satMod val="105000"/>
                </a:schemeClr>
              </a:solidFill>
            </a:ln>
          </p:spPr>
        </p:pic>
        <p:sp>
          <p:nvSpPr>
            <p:cNvPr id="95" name="TextBox 94"/>
            <p:cNvSpPr txBox="1"/>
            <p:nvPr/>
          </p:nvSpPr>
          <p:spPr>
            <a:xfrm>
              <a:off x="924996" y="3795883"/>
              <a:ext cx="219851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Corbel" pitchFamily="34" charset="0"/>
                </a:rPr>
                <a:t>Spin Image examples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Initialization</a:t>
            </a:r>
            <a:endParaRPr lang="ko-KR" altLang="en-US" dirty="0"/>
          </a:p>
        </p:txBody>
      </p:sp>
      <p:pic>
        <p:nvPicPr>
          <p:cNvPr id="3074" name="Picture 2" descr="F:\000 Shape Data\TOG09\graphics\source\robotDepth2\snapshot-0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487" y="728311"/>
            <a:ext cx="1429454" cy="2848475"/>
          </a:xfrm>
          <a:prstGeom prst="rect">
            <a:avLst/>
          </a:prstGeom>
          <a:noFill/>
        </p:spPr>
      </p:pic>
      <p:pic>
        <p:nvPicPr>
          <p:cNvPr id="3075" name="Picture 3" descr="F:\000 Shape Data\TOG09\graphics\source\robotDepth2\snapshot-0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544" y="743211"/>
            <a:ext cx="1476408" cy="28119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2813" y="3670379"/>
            <a:ext cx="70557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</a:t>
            </a:r>
            <a:endParaRPr lang="ko-KR" altLang="en-US" sz="1400" b="1" i="1">
              <a:latin typeface="Corb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431" y="3670379"/>
            <a:ext cx="88671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i+1</a:t>
            </a:r>
            <a:endParaRPr lang="ko-KR" altLang="en-US" sz="1400" b="1" i="1">
              <a:latin typeface="Corbel" pitchFamily="34" charset="0"/>
            </a:endParaRPr>
          </a:p>
        </p:txBody>
      </p:sp>
      <p:grpSp>
        <p:nvGrpSpPr>
          <p:cNvPr id="4" name="그룹 86"/>
          <p:cNvGrpSpPr/>
          <p:nvPr/>
        </p:nvGrpSpPr>
        <p:grpSpPr>
          <a:xfrm>
            <a:off x="3715207" y="905272"/>
            <a:ext cx="3070012" cy="2477075"/>
            <a:chOff x="4644008" y="1131590"/>
            <a:chExt cx="3837515" cy="3096344"/>
          </a:xfrm>
        </p:grpSpPr>
        <p:cxnSp>
          <p:nvCxnSpPr>
            <p:cNvPr id="44" name="직선 연결선 43"/>
            <p:cNvCxnSpPr>
              <a:stCxn id="27" idx="6"/>
              <a:endCxn id="21" idx="2"/>
            </p:cNvCxnSpPr>
            <p:nvPr/>
          </p:nvCxnSpPr>
          <p:spPr>
            <a:xfrm flipV="1">
              <a:off x="5148064" y="1131590"/>
              <a:ext cx="1584176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>
              <a:stCxn id="28" idx="6"/>
              <a:endCxn id="20" idx="6"/>
            </p:cNvCxnSpPr>
            <p:nvPr/>
          </p:nvCxnSpPr>
          <p:spPr>
            <a:xfrm>
              <a:off x="4644008" y="1275606"/>
              <a:ext cx="2232248" cy="2880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>
              <a:stCxn id="32" idx="6"/>
              <a:endCxn id="23" idx="1"/>
            </p:cNvCxnSpPr>
            <p:nvPr/>
          </p:nvCxnSpPr>
          <p:spPr>
            <a:xfrm flipV="1">
              <a:off x="6156176" y="1368705"/>
              <a:ext cx="2325347" cy="19493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>
              <a:stCxn id="9" idx="6"/>
              <a:endCxn id="11" idx="2"/>
            </p:cNvCxnSpPr>
            <p:nvPr/>
          </p:nvCxnSpPr>
          <p:spPr>
            <a:xfrm>
              <a:off x="5652120" y="1635646"/>
              <a:ext cx="237626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>
              <a:stCxn id="30" idx="6"/>
              <a:endCxn id="12" idx="2"/>
            </p:cNvCxnSpPr>
            <p:nvPr/>
          </p:nvCxnSpPr>
          <p:spPr>
            <a:xfrm>
              <a:off x="5148064" y="2067694"/>
              <a:ext cx="259228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>
              <a:stCxn id="29" idx="6"/>
              <a:endCxn id="10" idx="2"/>
            </p:cNvCxnSpPr>
            <p:nvPr/>
          </p:nvCxnSpPr>
          <p:spPr>
            <a:xfrm>
              <a:off x="4716016" y="1779662"/>
              <a:ext cx="252028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>
              <a:stCxn id="31" idx="6"/>
              <a:endCxn id="13" idx="2"/>
            </p:cNvCxnSpPr>
            <p:nvPr/>
          </p:nvCxnSpPr>
          <p:spPr>
            <a:xfrm flipV="1">
              <a:off x="5508104" y="2283718"/>
              <a:ext cx="2160240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>
              <a:stCxn id="34" idx="6"/>
              <a:endCxn id="14" idx="2"/>
            </p:cNvCxnSpPr>
            <p:nvPr/>
          </p:nvCxnSpPr>
          <p:spPr>
            <a:xfrm>
              <a:off x="5148064" y="2643758"/>
              <a:ext cx="230425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>
              <a:stCxn id="38" idx="6"/>
              <a:endCxn id="19" idx="2"/>
            </p:cNvCxnSpPr>
            <p:nvPr/>
          </p:nvCxnSpPr>
          <p:spPr>
            <a:xfrm>
              <a:off x="4788024" y="2715766"/>
              <a:ext cx="223224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stCxn id="35" idx="6"/>
              <a:endCxn id="15" idx="2"/>
            </p:cNvCxnSpPr>
            <p:nvPr/>
          </p:nvCxnSpPr>
          <p:spPr>
            <a:xfrm>
              <a:off x="5508104" y="2787774"/>
              <a:ext cx="2448272" cy="2880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>
              <a:stCxn id="36" idx="6"/>
              <a:endCxn id="16" idx="2"/>
            </p:cNvCxnSpPr>
            <p:nvPr/>
          </p:nvCxnSpPr>
          <p:spPr>
            <a:xfrm>
              <a:off x="5580112" y="3003798"/>
              <a:ext cx="1728192" cy="50405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>
              <a:stCxn id="37" idx="6"/>
            </p:cNvCxnSpPr>
            <p:nvPr/>
          </p:nvCxnSpPr>
          <p:spPr>
            <a:xfrm>
              <a:off x="5004048" y="3435846"/>
              <a:ext cx="2304256" cy="720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>
              <a:stCxn id="40" idx="6"/>
              <a:endCxn id="17" idx="2"/>
            </p:cNvCxnSpPr>
            <p:nvPr/>
          </p:nvCxnSpPr>
          <p:spPr>
            <a:xfrm>
              <a:off x="4932040" y="4083918"/>
              <a:ext cx="2376264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>
              <a:stCxn id="39" idx="6"/>
              <a:endCxn id="18" idx="2"/>
            </p:cNvCxnSpPr>
            <p:nvPr/>
          </p:nvCxnSpPr>
          <p:spPr>
            <a:xfrm flipV="1">
              <a:off x="5508104" y="4011910"/>
              <a:ext cx="2304256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>
              <a:stCxn id="31" idx="6"/>
            </p:cNvCxnSpPr>
            <p:nvPr/>
          </p:nvCxnSpPr>
          <p:spPr>
            <a:xfrm flipV="1">
              <a:off x="5508104" y="2067694"/>
              <a:ext cx="2160240" cy="36004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>
              <a:stCxn id="29" idx="6"/>
              <a:endCxn id="11" idx="2"/>
            </p:cNvCxnSpPr>
            <p:nvPr/>
          </p:nvCxnSpPr>
          <p:spPr>
            <a:xfrm flipV="1">
              <a:off x="4716016" y="1635646"/>
              <a:ext cx="3312368" cy="14401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>
              <a:stCxn id="30" idx="6"/>
              <a:endCxn id="24" idx="2"/>
            </p:cNvCxnSpPr>
            <p:nvPr/>
          </p:nvCxnSpPr>
          <p:spPr>
            <a:xfrm>
              <a:off x="5148064" y="2067694"/>
              <a:ext cx="3096344" cy="2880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>
              <a:stCxn id="33" idx="6"/>
              <a:endCxn id="24" idx="2"/>
            </p:cNvCxnSpPr>
            <p:nvPr/>
          </p:nvCxnSpPr>
          <p:spPr>
            <a:xfrm flipV="1">
              <a:off x="5868144" y="2355726"/>
              <a:ext cx="2376264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>
              <a:endCxn id="23" idx="1"/>
            </p:cNvCxnSpPr>
            <p:nvPr/>
          </p:nvCxnSpPr>
          <p:spPr>
            <a:xfrm flipV="1">
              <a:off x="5652120" y="1368705"/>
              <a:ext cx="2829403" cy="26694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V="1">
              <a:off x="5004048" y="3075806"/>
              <a:ext cx="2952328" cy="36004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>
              <a:stCxn id="40" idx="6"/>
            </p:cNvCxnSpPr>
            <p:nvPr/>
          </p:nvCxnSpPr>
          <p:spPr>
            <a:xfrm flipV="1">
              <a:off x="4932040" y="3507854"/>
              <a:ext cx="2376264" cy="57606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그룹 41"/>
          <p:cNvGrpSpPr/>
          <p:nvPr/>
        </p:nvGrpSpPr>
        <p:grpSpPr>
          <a:xfrm>
            <a:off x="5385792" y="847666"/>
            <a:ext cx="1497766" cy="2592288"/>
            <a:chOff x="6732240" y="1059582"/>
            <a:chExt cx="1872208" cy="3240360"/>
          </a:xfrm>
          <a:solidFill>
            <a:srgbClr val="FF0000"/>
          </a:solidFill>
        </p:grpSpPr>
        <p:sp>
          <p:nvSpPr>
            <p:cNvPr id="10" name="타원 9"/>
            <p:cNvSpPr/>
            <p:nvPr/>
          </p:nvSpPr>
          <p:spPr>
            <a:xfrm>
              <a:off x="7236296" y="1707654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/>
          </p:nvSpPr>
          <p:spPr>
            <a:xfrm>
              <a:off x="8028384" y="156363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7740352" y="199568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7668344" y="221171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7452320" y="257175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/>
          </p:nvSpPr>
          <p:spPr>
            <a:xfrm>
              <a:off x="7956376" y="300379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7308304" y="343584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7308304" y="415592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7812360" y="3939902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7020272" y="264375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6732240" y="149163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/>
            <p:cNvSpPr/>
            <p:nvPr/>
          </p:nvSpPr>
          <p:spPr>
            <a:xfrm>
              <a:off x="6732240" y="1059582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/>
            <p:cNvSpPr/>
            <p:nvPr/>
          </p:nvSpPr>
          <p:spPr>
            <a:xfrm>
              <a:off x="7524328" y="127560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8460432" y="1347614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/>
            <p:cNvSpPr/>
            <p:nvPr/>
          </p:nvSpPr>
          <p:spPr>
            <a:xfrm>
              <a:off x="8244408" y="228371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40"/>
          <p:cNvGrpSpPr/>
          <p:nvPr/>
        </p:nvGrpSpPr>
        <p:grpSpPr>
          <a:xfrm>
            <a:off x="3599994" y="962879"/>
            <a:ext cx="1324947" cy="2477075"/>
            <a:chOff x="4499992" y="1203598"/>
            <a:chExt cx="1656184" cy="3096344"/>
          </a:xfrm>
          <a:solidFill>
            <a:srgbClr val="FF0000"/>
          </a:solidFill>
        </p:grpSpPr>
        <p:sp>
          <p:nvSpPr>
            <p:cNvPr id="9" name="타원 8"/>
            <p:cNvSpPr/>
            <p:nvPr/>
          </p:nvSpPr>
          <p:spPr>
            <a:xfrm>
              <a:off x="5508104" y="156363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/>
            <p:cNvSpPr/>
            <p:nvPr/>
          </p:nvSpPr>
          <p:spPr>
            <a:xfrm>
              <a:off x="5004048" y="120359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4499992" y="120359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4572000" y="1707654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5004048" y="199568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5364088" y="235572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6012160" y="149163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5724128" y="2499742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5004048" y="257175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5364088" y="271576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5436096" y="293179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4860032" y="336383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4644008" y="2643758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5364088" y="4155926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4788024" y="4011910"/>
              <a:ext cx="144016" cy="144016"/>
            </a:xfrm>
            <a:prstGeom prst="ellipse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752122" y="697454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82548" y="962879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24941" y="1366123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35236" y="1556131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867335" y="1884581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097760" y="2115007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752122" y="2287826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97760" y="2575858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579303" y="2863890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097760" y="3094315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579303" y="3324741"/>
            <a:ext cx="469937" cy="273921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300" b="1" dirty="0">
                <a:latin typeface="Corbel" pitchFamily="34" charset="0"/>
              </a:rPr>
              <a:t>(</a:t>
            </a:r>
            <a:r>
              <a:rPr lang="en-US" altLang="ko-KR" sz="1300" b="1" dirty="0" err="1">
                <a:latin typeface="Corbel" pitchFamily="34" charset="0"/>
              </a:rPr>
              <a:t>R,t</a:t>
            </a:r>
            <a:r>
              <a:rPr lang="en-US" altLang="ko-KR" sz="1300" b="1" dirty="0">
                <a:latin typeface="Corbel" pitchFamily="34" charset="0"/>
              </a:rPr>
              <a:t>)</a:t>
            </a:r>
            <a:endParaRPr lang="ko-KR" altLang="en-US" sz="1300" b="1" dirty="0">
              <a:latin typeface="Corbe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572187"/>
            <a:ext cx="1705725" cy="131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내용 개체 틀 78"/>
          <p:cNvSpPr>
            <a:spLocks noGrp="1"/>
          </p:cNvSpPr>
          <p:nvPr>
            <p:ph idx="1"/>
          </p:nvPr>
        </p:nvSpPr>
        <p:spPr>
          <a:xfrm>
            <a:off x="152400" y="609600"/>
            <a:ext cx="3352800" cy="3368675"/>
          </a:xfrm>
        </p:spPr>
        <p:txBody>
          <a:bodyPr/>
          <a:lstStyle/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Point correspondence using feature descriptors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Transformation (</a:t>
            </a:r>
            <a:r>
              <a:rPr lang="en-US" altLang="ko-KR" dirty="0" err="1" smtClean="0"/>
              <a:t>R,t</a:t>
            </a:r>
            <a:r>
              <a:rPr lang="en-US" altLang="ko-KR" dirty="0" smtClean="0"/>
              <a:t>) per correspondence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Cluster (</a:t>
            </a:r>
            <a:r>
              <a:rPr lang="en-US" altLang="ko-KR" dirty="0" err="1" smtClean="0"/>
              <a:t>R,t</a:t>
            </a:r>
            <a:r>
              <a:rPr lang="en-US" altLang="ko-KR" dirty="0" smtClean="0"/>
              <a:t>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60350" y="3719096"/>
            <a:ext cx="29718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Transformation Space </a:t>
            </a:r>
            <a:r>
              <a:rPr lang="en-US" altLang="ko-KR" sz="1600" i="1" dirty="0" smtClean="0">
                <a:latin typeface="Corbel" pitchFamily="34" charset="0"/>
              </a:rPr>
              <a:t>se(3)</a:t>
            </a:r>
            <a:endParaRPr lang="ko-KR" altLang="en-US" sz="1600" i="1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Initialization</a:t>
            </a:r>
            <a:endParaRPr lang="ko-KR" altLang="en-US" dirty="0"/>
          </a:p>
        </p:txBody>
      </p:sp>
      <p:pic>
        <p:nvPicPr>
          <p:cNvPr id="3074" name="Picture 2" descr="F:\000 Shape Data\TOG09\graphics\source\robotDepth2\snapshot-0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487" y="728311"/>
            <a:ext cx="1429454" cy="2848475"/>
          </a:xfrm>
          <a:prstGeom prst="rect">
            <a:avLst/>
          </a:prstGeom>
          <a:noFill/>
        </p:spPr>
      </p:pic>
      <p:pic>
        <p:nvPicPr>
          <p:cNvPr id="3075" name="Picture 3" descr="F:\000 Shape Data\TOG09\graphics\source\robotDepth2\snapshot-0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544" y="743211"/>
            <a:ext cx="1476408" cy="28119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2813" y="3670379"/>
            <a:ext cx="70557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</a:t>
            </a:r>
            <a:endParaRPr lang="ko-KR" altLang="en-US" sz="1400" b="1" i="1">
              <a:latin typeface="Corb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431" y="3670379"/>
            <a:ext cx="88671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i+1</a:t>
            </a:r>
            <a:endParaRPr lang="ko-KR" altLang="en-US" sz="1400" b="1" i="1">
              <a:latin typeface="Corbel" pitchFamily="34" charset="0"/>
            </a:endParaRPr>
          </a:p>
        </p:txBody>
      </p:sp>
      <p:cxnSp>
        <p:nvCxnSpPr>
          <p:cNvPr id="65" name="직선 화살표 연결선 64"/>
          <p:cNvCxnSpPr/>
          <p:nvPr/>
        </p:nvCxnSpPr>
        <p:spPr>
          <a:xfrm flipV="1">
            <a:off x="4406483" y="2518251"/>
            <a:ext cx="864096" cy="57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21696" y="2172613"/>
            <a:ext cx="1098314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b="1" smtClean="0">
                <a:latin typeface="Corbel" pitchFamily="34" charset="0"/>
              </a:rPr>
              <a:t>Which (R,t)?</a:t>
            </a:r>
            <a:endParaRPr lang="ko-KR" altLang="en-US" sz="1400" b="1">
              <a:latin typeface="Corbel" pitchFamily="34" charset="0"/>
            </a:endParaRPr>
          </a:p>
        </p:txBody>
      </p:sp>
      <p:sp>
        <p:nvSpPr>
          <p:cNvPr id="11" name="내용 개체 틀 10"/>
          <p:cNvSpPr>
            <a:spLocks noGrp="1"/>
          </p:cNvSpPr>
          <p:nvPr>
            <p:ph idx="1"/>
          </p:nvPr>
        </p:nvSpPr>
        <p:spPr>
          <a:xfrm>
            <a:off x="152400" y="609600"/>
            <a:ext cx="3276600" cy="3368675"/>
          </a:xfrm>
        </p:spPr>
        <p:txBody>
          <a:bodyPr/>
          <a:lstStyle/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Point correspondence using feature descriptors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Transformation (</a:t>
            </a:r>
            <a:r>
              <a:rPr lang="en-US" altLang="ko-KR" dirty="0" err="1" smtClean="0"/>
              <a:t>R,t</a:t>
            </a:r>
            <a:r>
              <a:rPr lang="en-US" altLang="ko-KR" dirty="0" smtClean="0"/>
              <a:t>) per correspondence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Cluster (</a:t>
            </a:r>
            <a:r>
              <a:rPr lang="en-US" altLang="ko-KR" dirty="0" err="1" smtClean="0"/>
              <a:t>R,t</a:t>
            </a:r>
            <a:r>
              <a:rPr lang="en-US" altLang="ko-KR" dirty="0" smtClean="0"/>
              <a:t>)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Optimize using “Graph Cuts” [</a:t>
            </a:r>
            <a:r>
              <a:rPr lang="en-US" altLang="ko-KR" dirty="0" err="1" smtClean="0"/>
              <a:t>Boykov</a:t>
            </a:r>
            <a:r>
              <a:rPr lang="en-US" altLang="ko-KR" dirty="0" smtClean="0"/>
              <a:t> et al. 2001]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Initialization</a:t>
            </a:r>
            <a:endParaRPr lang="ko-KR" altLang="en-US" dirty="0"/>
          </a:p>
        </p:txBody>
      </p:sp>
      <p:pic>
        <p:nvPicPr>
          <p:cNvPr id="3074" name="Picture 2" descr="F:\000 Shape Data\TOG09\graphics\source\robotDepth2\snapshot-0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487" y="728311"/>
            <a:ext cx="1429454" cy="2848475"/>
          </a:xfrm>
          <a:prstGeom prst="rect">
            <a:avLst/>
          </a:prstGeom>
          <a:noFill/>
        </p:spPr>
      </p:pic>
      <p:pic>
        <p:nvPicPr>
          <p:cNvPr id="3075" name="Picture 3" descr="F:\000 Shape Data\TOG09\graphics\source\robotDepth2\snapshot-0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544" y="743211"/>
            <a:ext cx="1476408" cy="28119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2813" y="3670379"/>
            <a:ext cx="70557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</a:t>
            </a:r>
            <a:endParaRPr lang="ko-KR" altLang="en-US" sz="1400" b="1" i="1">
              <a:latin typeface="Corb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431" y="3670379"/>
            <a:ext cx="88671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i+1</a:t>
            </a:r>
            <a:endParaRPr lang="ko-KR" altLang="en-US" sz="1400" b="1" i="1">
              <a:latin typeface="Corbel" pitchFamily="34" charset="0"/>
            </a:endParaRPr>
          </a:p>
        </p:txBody>
      </p:sp>
      <p:sp>
        <p:nvSpPr>
          <p:cNvPr id="11" name="내용 개체 틀 10"/>
          <p:cNvSpPr>
            <a:spLocks noGrp="1"/>
          </p:cNvSpPr>
          <p:nvPr>
            <p:ph idx="1"/>
          </p:nvPr>
        </p:nvSpPr>
        <p:spPr>
          <a:xfrm>
            <a:off x="152400" y="609600"/>
            <a:ext cx="3276600" cy="3368675"/>
          </a:xfrm>
        </p:spPr>
        <p:txBody>
          <a:bodyPr/>
          <a:lstStyle/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Point correspondence using feature descriptors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Transformation (</a:t>
            </a:r>
            <a:r>
              <a:rPr lang="en-US" altLang="ko-KR" dirty="0" err="1" smtClean="0"/>
              <a:t>R,t</a:t>
            </a:r>
            <a:r>
              <a:rPr lang="en-US" altLang="ko-KR" dirty="0" smtClean="0"/>
              <a:t>) per correspondence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Cluster (</a:t>
            </a:r>
            <a:r>
              <a:rPr lang="en-US" altLang="ko-KR" dirty="0" err="1" smtClean="0"/>
              <a:t>R,t</a:t>
            </a:r>
            <a:r>
              <a:rPr lang="en-US" altLang="ko-KR" dirty="0" smtClean="0"/>
              <a:t>)</a:t>
            </a:r>
          </a:p>
          <a:p>
            <a:pPr marL="365760" lvl="0" indent="-365760">
              <a:buFont typeface="+mj-lt"/>
              <a:buAutoNum type="arabicPeriod"/>
              <a:defRPr/>
            </a:pPr>
            <a:r>
              <a:rPr lang="en-US" altLang="ko-KR" dirty="0" smtClean="0"/>
              <a:t>Optimize using “Graph Cuts” [</a:t>
            </a:r>
            <a:r>
              <a:rPr lang="en-US" altLang="ko-KR" dirty="0" err="1" smtClean="0"/>
              <a:t>Boykov</a:t>
            </a:r>
            <a:r>
              <a:rPr lang="en-US" altLang="ko-KR" dirty="0" smtClean="0"/>
              <a:t> et al. 2001]</a:t>
            </a:r>
            <a:endParaRPr lang="ko-KR" altLang="en-US" dirty="0"/>
          </a:p>
        </p:txBody>
      </p:sp>
      <p:grpSp>
        <p:nvGrpSpPr>
          <p:cNvPr id="20" name="그룹 19"/>
          <p:cNvGrpSpPr/>
          <p:nvPr/>
        </p:nvGrpSpPr>
        <p:grpSpPr>
          <a:xfrm>
            <a:off x="4038600" y="1172239"/>
            <a:ext cx="2286000" cy="810549"/>
            <a:chOff x="4038600" y="1172239"/>
            <a:chExt cx="2286000" cy="810549"/>
          </a:xfrm>
        </p:grpSpPr>
        <p:cxnSp>
          <p:nvCxnSpPr>
            <p:cNvPr id="13" name="직선 화살표 연결선 12"/>
            <p:cNvCxnSpPr/>
            <p:nvPr/>
          </p:nvCxnSpPr>
          <p:spPr>
            <a:xfrm>
              <a:off x="4114800" y="1693980"/>
              <a:ext cx="1951892" cy="5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>
              <a:off x="4343400" y="1981200"/>
              <a:ext cx="1981200" cy="158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/>
            <p:nvPr/>
          </p:nvCxnSpPr>
          <p:spPr>
            <a:xfrm flipV="1">
              <a:off x="4038600" y="1418492"/>
              <a:ext cx="1846385" cy="2930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886938" y="1172239"/>
              <a:ext cx="524439" cy="273921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300" b="1" dirty="0">
                  <a:latin typeface="Corbel" pitchFamily="34" charset="0"/>
                </a:rPr>
                <a:t>(</a:t>
              </a:r>
              <a:r>
                <a:rPr lang="en-US" altLang="ko-KR" sz="1300" b="1" dirty="0" err="1" smtClean="0">
                  <a:latin typeface="Corbel" pitchFamily="34" charset="0"/>
                </a:rPr>
                <a:t>R,t</a:t>
              </a:r>
              <a:r>
                <a:rPr lang="en-US" altLang="ko-KR" sz="1300" b="1" dirty="0" smtClean="0">
                  <a:latin typeface="Corbel" pitchFamily="34" charset="0"/>
                </a:rPr>
                <a:t>)</a:t>
              </a:r>
              <a:r>
                <a:rPr lang="en-US" altLang="ko-KR" sz="1300" b="1" baseline="-25000" dirty="0" smtClean="0">
                  <a:latin typeface="Corbel" pitchFamily="34" charset="0"/>
                </a:rPr>
                <a:t>1</a:t>
              </a:r>
              <a:endParaRPr lang="ko-KR" altLang="en-US" sz="1300" b="1" baseline="-25000" dirty="0">
                <a:latin typeface="Corbel" pitchFamily="34" charset="0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3810000" y="2631792"/>
            <a:ext cx="2162904" cy="854182"/>
            <a:chOff x="3810000" y="2631792"/>
            <a:chExt cx="2162904" cy="854182"/>
          </a:xfrm>
        </p:grpSpPr>
        <p:cxnSp>
          <p:nvCxnSpPr>
            <p:cNvPr id="16" name="직선 화살표 연결선 15"/>
            <p:cNvCxnSpPr/>
            <p:nvPr/>
          </p:nvCxnSpPr>
          <p:spPr>
            <a:xfrm>
              <a:off x="3810000" y="2971800"/>
              <a:ext cx="2057400" cy="1588"/>
            </a:xfrm>
            <a:prstGeom prst="straightConnector1">
              <a:avLst/>
            </a:prstGeom>
            <a:ln>
              <a:solidFill>
                <a:schemeClr val="bg2">
                  <a:lumMod val="25000"/>
                  <a:lumOff val="75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화살표 연결선 16"/>
            <p:cNvCxnSpPr/>
            <p:nvPr/>
          </p:nvCxnSpPr>
          <p:spPr>
            <a:xfrm>
              <a:off x="3810000" y="3429000"/>
              <a:ext cx="2057400" cy="1588"/>
            </a:xfrm>
            <a:prstGeom prst="straightConnector1">
              <a:avLst/>
            </a:prstGeom>
            <a:ln>
              <a:solidFill>
                <a:schemeClr val="bg2">
                  <a:lumMod val="25000"/>
                  <a:lumOff val="75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화살표 연결선 26"/>
            <p:cNvCxnSpPr/>
            <p:nvPr/>
          </p:nvCxnSpPr>
          <p:spPr>
            <a:xfrm>
              <a:off x="3915504" y="2631792"/>
              <a:ext cx="2057400" cy="1588"/>
            </a:xfrm>
            <a:prstGeom prst="straightConnector1">
              <a:avLst/>
            </a:prstGeom>
            <a:ln>
              <a:solidFill>
                <a:schemeClr val="bg2">
                  <a:lumMod val="25000"/>
                  <a:lumOff val="75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670056" y="3212053"/>
              <a:ext cx="524439" cy="273921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300" b="1" dirty="0">
                  <a:latin typeface="Corbel" pitchFamily="34" charset="0"/>
                </a:rPr>
                <a:t>(</a:t>
              </a:r>
              <a:r>
                <a:rPr lang="en-US" altLang="ko-KR" sz="1300" b="1" dirty="0" err="1" smtClean="0">
                  <a:latin typeface="Corbel" pitchFamily="34" charset="0"/>
                </a:rPr>
                <a:t>R,t</a:t>
              </a:r>
              <a:r>
                <a:rPr lang="en-US" altLang="ko-KR" sz="1300" b="1" dirty="0" smtClean="0">
                  <a:latin typeface="Corbel" pitchFamily="34" charset="0"/>
                </a:rPr>
                <a:t>)</a:t>
              </a:r>
              <a:r>
                <a:rPr lang="en-US" altLang="ko-KR" sz="1300" b="1" baseline="-25000" dirty="0" smtClean="0">
                  <a:latin typeface="Corbel" pitchFamily="34" charset="0"/>
                </a:rPr>
                <a:t>3</a:t>
              </a:r>
              <a:endParaRPr lang="ko-KR" altLang="en-US" sz="1300" b="1" baseline="-25000" dirty="0">
                <a:latin typeface="Corbel" pitchFamily="34" charset="0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4202718" y="2303517"/>
            <a:ext cx="2198082" cy="920291"/>
            <a:chOff x="4202718" y="2303517"/>
            <a:chExt cx="2198082" cy="920291"/>
          </a:xfrm>
        </p:grpSpPr>
        <p:cxnSp>
          <p:nvCxnSpPr>
            <p:cNvPr id="28" name="직선 화살표 연결선 27"/>
            <p:cNvCxnSpPr/>
            <p:nvPr/>
          </p:nvCxnSpPr>
          <p:spPr>
            <a:xfrm flipV="1">
              <a:off x="4325811" y="2749062"/>
              <a:ext cx="2051543" cy="644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직선 화살표 연결선 29"/>
            <p:cNvCxnSpPr/>
            <p:nvPr/>
          </p:nvCxnSpPr>
          <p:spPr>
            <a:xfrm flipV="1">
              <a:off x="4360980" y="2960077"/>
              <a:ext cx="2039820" cy="26373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/>
            <p:nvPr/>
          </p:nvCxnSpPr>
          <p:spPr>
            <a:xfrm>
              <a:off x="4202718" y="2485253"/>
              <a:ext cx="2104297" cy="1114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185876" y="2303517"/>
              <a:ext cx="526041" cy="273921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300" b="1" dirty="0">
                  <a:latin typeface="Corbel" pitchFamily="34" charset="0"/>
                </a:rPr>
                <a:t>(</a:t>
              </a:r>
              <a:r>
                <a:rPr lang="en-US" altLang="ko-KR" sz="1300" b="1" dirty="0" err="1" smtClean="0">
                  <a:latin typeface="Corbel" pitchFamily="34" charset="0"/>
                </a:rPr>
                <a:t>R,t</a:t>
              </a:r>
              <a:r>
                <a:rPr lang="en-US" altLang="ko-KR" sz="1300" b="1" dirty="0" smtClean="0">
                  <a:latin typeface="Corbel" pitchFamily="34" charset="0"/>
                </a:rPr>
                <a:t>)</a:t>
              </a:r>
              <a:r>
                <a:rPr lang="en-US" altLang="ko-KR" sz="1300" b="1" baseline="-25000" dirty="0" smtClean="0">
                  <a:latin typeface="Corbel" pitchFamily="34" charset="0"/>
                </a:rPr>
                <a:t>2</a:t>
              </a:r>
              <a:endParaRPr lang="ko-KR" altLang="en-US" sz="1300" b="1" baseline="-25000" dirty="0">
                <a:latin typeface="Corbe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Initialization Result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08883" y="3751186"/>
            <a:ext cx="1093504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Both Frames</a:t>
            </a:r>
            <a:endParaRPr lang="ko-KR" altLang="en-US" sz="1400" b="1" i="1">
              <a:latin typeface="Corbe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422" y="813260"/>
            <a:ext cx="17544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10"/>
          <p:cNvGrpSpPr/>
          <p:nvPr/>
        </p:nvGrpSpPr>
        <p:grpSpPr>
          <a:xfrm>
            <a:off x="3946497" y="762000"/>
            <a:ext cx="1768503" cy="3278496"/>
            <a:chOff x="6538078" y="874574"/>
            <a:chExt cx="2210628" cy="4098121"/>
          </a:xfrm>
        </p:grpSpPr>
        <p:sp>
          <p:nvSpPr>
            <p:cNvPr id="8" name="TextBox 7"/>
            <p:cNvSpPr txBox="1"/>
            <p:nvPr/>
          </p:nvSpPr>
          <p:spPr>
            <a:xfrm>
              <a:off x="6897637" y="4587974"/>
              <a:ext cx="185106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smtClean="0">
                  <a:latin typeface="Corbel" pitchFamily="34" charset="0"/>
                </a:rPr>
                <a:t>Registered Result</a:t>
              </a:r>
              <a:endParaRPr lang="ko-KR" altLang="en-US" sz="1400" b="1" i="1">
                <a:latin typeface="Corbel" pitchFamily="34" charset="0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8078" y="874574"/>
              <a:ext cx="2138378" cy="364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2800" dirty="0" smtClean="0"/>
              <a:t>Part II: Global Refinement</a:t>
            </a:r>
            <a:endParaRPr lang="ko-KR" altLang="en-US" sz="2800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290" y="2590800"/>
            <a:ext cx="819710" cy="14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Global Refinement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038600" cy="3368675"/>
          </a:xfrm>
        </p:spPr>
        <p:txBody>
          <a:bodyPr/>
          <a:lstStyle/>
          <a:p>
            <a:r>
              <a:rPr lang="en-US" altLang="ko-KR" dirty="0" smtClean="0"/>
              <a:t>Global refinement</a:t>
            </a:r>
          </a:p>
          <a:p>
            <a:pPr lvl="1"/>
            <a:r>
              <a:rPr lang="en-US" altLang="ko-KR" dirty="0" smtClean="0"/>
              <a:t>Solve global model incorporating all frames</a:t>
            </a:r>
          </a:p>
          <a:p>
            <a:endParaRPr lang="ko-KR" altLang="en-US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544" y="560754"/>
            <a:ext cx="401475" cy="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2555" y="554404"/>
            <a:ext cx="421394" cy="72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2103" y="553044"/>
            <a:ext cx="402363" cy="72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32037" y="556195"/>
            <a:ext cx="375266" cy="72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6201295" y="674987"/>
            <a:ext cx="964747" cy="557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Initialized</a:t>
            </a:r>
          </a:p>
          <a:p>
            <a:r>
              <a:rPr lang="en-US" altLang="ko-KR" sz="1600" dirty="0" smtClean="0">
                <a:latin typeface="Corbel" pitchFamily="34" charset="0"/>
              </a:rPr>
              <a:t>Frames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4648200" y="1675313"/>
            <a:ext cx="1664840" cy="763087"/>
          </a:xfrm>
          <a:prstGeom prst="roundRect">
            <a:avLst>
              <a:gd name="adj" fmla="val 1391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3152" tIns="36576" rIns="73152" bIns="36576" rtlCol="0" anchor="ctr"/>
          <a:lstStyle/>
          <a:p>
            <a:pPr algn="ctr"/>
            <a:r>
              <a:rPr lang="en-US" altLang="ko-KR" sz="1800" dirty="0" smtClean="0">
                <a:latin typeface="Corbel" pitchFamily="34" charset="0"/>
              </a:rPr>
              <a:t>Global Refinement</a:t>
            </a:r>
          </a:p>
        </p:txBody>
      </p:sp>
      <p:cxnSp>
        <p:nvCxnSpPr>
          <p:cNvPr id="33" name="꺾인 연결선 32"/>
          <p:cNvCxnSpPr>
            <a:stCxn id="35" idx="2"/>
            <a:endCxn id="31" idx="0"/>
          </p:cNvCxnSpPr>
          <p:nvPr/>
        </p:nvCxnSpPr>
        <p:spPr>
          <a:xfrm rot="16200000" flipH="1">
            <a:off x="4915584" y="1110277"/>
            <a:ext cx="402734" cy="7273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410201" y="2842736"/>
            <a:ext cx="1828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orbel" pitchFamily="34" charset="0"/>
              </a:rPr>
              <a:t>Optimized labels, motion, joints, and geometry</a:t>
            </a:r>
            <a:endParaRPr lang="ko-KR" altLang="en-US" sz="1400" dirty="0">
              <a:latin typeface="Corbel" pitchFamily="34" charset="0"/>
            </a:endParaRPr>
          </a:p>
        </p:txBody>
      </p:sp>
      <p:cxnSp>
        <p:nvCxnSpPr>
          <p:cNvPr id="41" name="꺾인 연결선 40"/>
          <p:cNvCxnSpPr>
            <a:stCxn id="37" idx="2"/>
            <a:endCxn id="31" idx="0"/>
          </p:cNvCxnSpPr>
          <p:nvPr/>
        </p:nvCxnSpPr>
        <p:spPr>
          <a:xfrm rot="16200000" flipH="1">
            <a:off x="5129440" y="1324133"/>
            <a:ext cx="395024" cy="3073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꺾인 연결선 43"/>
          <p:cNvCxnSpPr>
            <a:stCxn id="36" idx="2"/>
            <a:endCxn id="31" idx="0"/>
          </p:cNvCxnSpPr>
          <p:nvPr/>
        </p:nvCxnSpPr>
        <p:spPr>
          <a:xfrm rot="5400000">
            <a:off x="5343745" y="1415806"/>
            <a:ext cx="396382" cy="1226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꺾인 연결선 46"/>
          <p:cNvCxnSpPr>
            <a:stCxn id="6146" idx="2"/>
            <a:endCxn id="31" idx="0"/>
          </p:cNvCxnSpPr>
          <p:nvPr/>
        </p:nvCxnSpPr>
        <p:spPr>
          <a:xfrm rot="5400000">
            <a:off x="5551057" y="1206700"/>
            <a:ext cx="398176" cy="5390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>
            <a:stCxn id="31" idx="2"/>
          </p:cNvCxnSpPr>
          <p:nvPr/>
        </p:nvCxnSpPr>
        <p:spPr>
          <a:xfrm rot="16200000" flipH="1">
            <a:off x="5331110" y="2587910"/>
            <a:ext cx="304800" cy="578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838200"/>
            <a:ext cx="1260210" cy="252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Dynamic Sample Graph (DSG)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52400" y="609600"/>
            <a:ext cx="3505200" cy="3368675"/>
          </a:xfrm>
        </p:spPr>
        <p:txBody>
          <a:bodyPr/>
          <a:lstStyle/>
          <a:p>
            <a:pPr marL="457200" indent="-457200" defTabSz="731520" fontAlgn="auto" latinLnBrk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dirty="0" smtClean="0"/>
              <a:t>Sparse representation</a:t>
            </a:r>
          </a:p>
          <a:p>
            <a:pPr marL="663575" lvl="1" indent="-342900" defTabSz="731520" fontAlgn="auto" latinLnBrk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dirty="0" smtClean="0"/>
              <a:t>Increases efficiency</a:t>
            </a:r>
          </a:p>
          <a:p>
            <a:pPr marL="663575" lvl="1" indent="-342900" defTabSz="731520" fontAlgn="auto" latinLnBrk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dirty="0" smtClean="0"/>
              <a:t>Joints: part connectivity</a:t>
            </a:r>
          </a:p>
          <a:p>
            <a:pPr marL="457200" indent="-457200" defTabSz="731520" fontAlgn="auto" latinLnBrk="1">
              <a:spcBef>
                <a:spcPct val="20000"/>
              </a:spcBef>
              <a:spcAft>
                <a:spcPts val="0"/>
              </a:spcAft>
              <a:defRPr/>
            </a:pPr>
            <a:endParaRPr lang="en-US" altLang="ko-KR" dirty="0" smtClean="0"/>
          </a:p>
          <a:p>
            <a:pPr marL="457200" indent="-457200" defTabSz="731520" fontAlgn="auto" latinLnBrk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dirty="0" smtClean="0"/>
              <a:t>Continuously updating</a:t>
            </a:r>
          </a:p>
          <a:p>
            <a:pPr marL="663575" lvl="1" indent="-342900" defTabSz="731520" fontAlgn="auto" latinLnBrk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dirty="0" smtClean="0"/>
              <a:t>Update samples from new surface data</a:t>
            </a:r>
          </a:p>
        </p:txBody>
      </p:sp>
      <p:pic>
        <p:nvPicPr>
          <p:cNvPr id="11" name="Picture 9" descr="F:\000 Shape Data\TOG09\graphics\source\DSG\DSG_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750056"/>
            <a:ext cx="1885098" cy="266150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05200" y="3452952"/>
            <a:ext cx="1849159" cy="66184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Dynamic Sample</a:t>
            </a:r>
          </a:p>
          <a:p>
            <a:pPr algn="ctr"/>
            <a:r>
              <a:rPr lang="en-US" altLang="ko-KR" sz="1600" dirty="0" smtClean="0">
                <a:latin typeface="Corbel" pitchFamily="34" charset="0"/>
              </a:rPr>
              <a:t>Graph (DSG)</a:t>
            </a:r>
            <a:endParaRPr lang="ko-KR" altLang="en-US" sz="1600" i="1" dirty="0">
              <a:latin typeface="Corb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2210" y="3458162"/>
            <a:ext cx="968470" cy="566309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Extracted</a:t>
            </a:r>
          </a:p>
          <a:p>
            <a:pPr algn="ctr"/>
            <a:r>
              <a:rPr lang="en-US" altLang="ko-KR" sz="1600" dirty="0" smtClean="0">
                <a:latin typeface="Corbel" pitchFamily="34" charset="0"/>
              </a:rPr>
              <a:t>Joints</a:t>
            </a:r>
            <a:endParaRPr lang="ko-KR" altLang="en-US" sz="1600" i="1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Scanning real-world, moving subjects</a:t>
            </a:r>
          </a:p>
          <a:p>
            <a:r>
              <a:rPr lang="en-US" altLang="ko-KR" dirty="0" smtClean="0"/>
              <a:t>Reconstruct surface + deformation model </a:t>
            </a:r>
            <a:r>
              <a:rPr lang="en-US" altLang="ko-KR" dirty="0" smtClean="0">
                <a:sym typeface="Wingdings" pitchFamily="2" charset="2"/>
              </a:rPr>
              <a:t> new animations</a:t>
            </a:r>
            <a:endParaRPr lang="en-US" altLang="ko-KR" dirty="0" smtClean="0"/>
          </a:p>
          <a:p>
            <a:r>
              <a:rPr lang="en-US" altLang="ko-KR" dirty="0" smtClean="0"/>
              <a:t>Recent hardware advances</a:t>
            </a:r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4876800" y="2153148"/>
            <a:ext cx="2069413" cy="1806107"/>
            <a:chOff x="266700" y="2057400"/>
            <a:chExt cx="2069413" cy="180610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057400"/>
              <a:ext cx="1895428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66700" y="2743200"/>
              <a:ext cx="2069413" cy="1120307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400" dirty="0" smtClean="0">
                  <a:latin typeface="Corbel" pitchFamily="34" charset="0"/>
                </a:rPr>
                <a:t>          Microsoft </a:t>
              </a:r>
              <a:r>
                <a:rPr lang="en-US" altLang="ko-KR" sz="1400" dirty="0" err="1" smtClean="0">
                  <a:latin typeface="Corbel" pitchFamily="34" charset="0"/>
                </a:rPr>
                <a:t>Kinect</a:t>
              </a:r>
              <a:endParaRPr lang="en-US" altLang="ko-KR" sz="1400" dirty="0" smtClean="0">
                <a:latin typeface="Corbel" pitchFamily="34" charset="0"/>
              </a:endParaRPr>
            </a:p>
            <a:p>
              <a:endParaRPr lang="en-US" altLang="ko-KR" sz="1200" dirty="0" smtClean="0">
                <a:latin typeface="Corbe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ko-KR" sz="1400" dirty="0" smtClean="0">
                  <a:latin typeface="Corbel" pitchFamily="34" charset="0"/>
                </a:rPr>
                <a:t>  Real-time depth camera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ko-KR" sz="1400" dirty="0" smtClean="0">
                  <a:latin typeface="Corbel" pitchFamily="34" charset="0"/>
                </a:rPr>
                <a:t>  Structured light via</a:t>
              </a:r>
            </a:p>
            <a:p>
              <a:r>
                <a:rPr lang="en-US" altLang="ko-KR" sz="1400" dirty="0" smtClean="0">
                  <a:latin typeface="Corbel" pitchFamily="34" charset="0"/>
                </a:rPr>
                <a:t>    random IR dot pattern</a:t>
              </a:r>
              <a:endParaRPr lang="ko-KR" altLang="en-US" sz="1400" dirty="0">
                <a:latin typeface="Corbel" pitchFamily="34" charset="0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2645244" y="1946803"/>
            <a:ext cx="1774356" cy="2015597"/>
            <a:chOff x="2873844" y="1905000"/>
            <a:chExt cx="1774356" cy="201559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73844" y="1905000"/>
              <a:ext cx="1774356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873844" y="3200400"/>
              <a:ext cx="1758430" cy="720197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400" dirty="0" smtClean="0">
                  <a:latin typeface="Corbel" pitchFamily="34" charset="0"/>
                </a:rPr>
                <a:t>Real-time 3D scanner </a:t>
              </a:r>
            </a:p>
            <a:p>
              <a:r>
                <a:rPr lang="en-US" altLang="ko-KR" sz="1400" dirty="0" smtClean="0">
                  <a:latin typeface="Corbel" pitchFamily="34" charset="0"/>
                </a:rPr>
                <a:t>(Weise et al. 2007)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ko-KR" sz="1400" dirty="0" smtClean="0">
                  <a:latin typeface="Corbel" pitchFamily="34" charset="0"/>
                </a:rPr>
                <a:t>  Structured light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439" y="1802311"/>
            <a:ext cx="1541461" cy="142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25450" y="3219450"/>
            <a:ext cx="1924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>
                <a:latin typeface="Corbel" pitchFamily="34" charset="0"/>
              </a:rPr>
              <a:t>SwissRanger</a:t>
            </a:r>
            <a:r>
              <a:rPr lang="en-US" altLang="ko-KR" sz="1400" dirty="0" smtClean="0">
                <a:latin typeface="Corbel" pitchFamily="34" charset="0"/>
              </a:rPr>
              <a:t> SR4000 real-time scanner (2008)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400" dirty="0" smtClean="0">
                <a:latin typeface="Corbel" pitchFamily="34" charset="0"/>
              </a:rPr>
              <a:t>  Time-of-flight</a:t>
            </a:r>
            <a:endParaRPr lang="ko-KR" altLang="en-US" sz="14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Global Refinement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52399" y="609600"/>
            <a:ext cx="3467364" cy="3368675"/>
          </a:xfrm>
        </p:spPr>
        <p:txBody>
          <a:bodyPr/>
          <a:lstStyle/>
          <a:p>
            <a:pPr marL="365760" lvl="0" indent="-365760">
              <a:defRPr/>
            </a:pPr>
            <a:r>
              <a:rPr lang="en-US" altLang="ko-KR" sz="1800" dirty="0" smtClean="0"/>
              <a:t>Fit the DSG to all scans simultaneously (Global Fit)</a:t>
            </a:r>
          </a:p>
          <a:p>
            <a:pPr marL="365760" lvl="0" indent="-365760">
              <a:defRPr/>
            </a:pPr>
            <a:r>
              <a:rPr lang="en-US" altLang="ko-KR" sz="1800" dirty="0" smtClean="0"/>
              <a:t>Alternating Optimization</a:t>
            </a:r>
          </a:p>
          <a:p>
            <a:pPr marL="685800" lvl="1" indent="-365760">
              <a:buFont typeface="+mj-lt"/>
              <a:buAutoNum type="arabicPeriod"/>
              <a:defRPr/>
            </a:pPr>
            <a:r>
              <a:rPr lang="en-US" altLang="ko-KR" sz="1600" dirty="0" smtClean="0"/>
              <a:t>Optimize Transformations</a:t>
            </a:r>
          </a:p>
          <a:p>
            <a:pPr marL="685800" lvl="1" indent="-365760">
              <a:buFont typeface="+mj-lt"/>
              <a:buAutoNum type="arabicPeriod"/>
              <a:defRPr/>
            </a:pPr>
            <a:r>
              <a:rPr lang="en-US" altLang="ko-KR" sz="1600" dirty="0" smtClean="0"/>
              <a:t>Optimize Labels</a:t>
            </a:r>
          </a:p>
          <a:p>
            <a:pPr marL="685800" lvl="1" indent="-365760">
              <a:buFont typeface="+mj-lt"/>
              <a:buAutoNum type="arabicPeriod"/>
              <a:defRPr/>
            </a:pPr>
            <a:r>
              <a:rPr lang="en-US" altLang="ko-KR" sz="1600" dirty="0" smtClean="0"/>
              <a:t>Update joint locations</a:t>
            </a:r>
          </a:p>
          <a:p>
            <a:pPr marL="365125" indent="-365760">
              <a:defRPr/>
            </a:pPr>
            <a:r>
              <a:rPr lang="en-US" altLang="ko-KR" dirty="0" smtClean="0"/>
              <a:t>Repeat until convergence</a:t>
            </a:r>
          </a:p>
          <a:p>
            <a:pPr marL="686435" lvl="1" indent="-365760">
              <a:defRPr/>
            </a:pPr>
            <a:r>
              <a:rPr lang="en-US" altLang="ko-KR" sz="1600" dirty="0" smtClean="0"/>
              <a:t>3-5 iterations per frame</a:t>
            </a:r>
          </a:p>
          <a:p>
            <a:pPr marL="365760" indent="-365760">
              <a:defRPr/>
            </a:pPr>
            <a:r>
              <a:rPr lang="en-US" altLang="ko-KR" dirty="0" smtClean="0"/>
              <a:t>Update samples</a:t>
            </a:r>
            <a:endParaRPr lang="ko-KR" altLang="en-US" dirty="0" smtClean="0"/>
          </a:p>
        </p:txBody>
      </p:sp>
      <p:grpSp>
        <p:nvGrpSpPr>
          <p:cNvPr id="25" name="그룹 25"/>
          <p:cNvGrpSpPr/>
          <p:nvPr/>
        </p:nvGrpSpPr>
        <p:grpSpPr>
          <a:xfrm>
            <a:off x="5795885" y="560748"/>
            <a:ext cx="1301571" cy="3243255"/>
            <a:chOff x="3695389" y="670702"/>
            <a:chExt cx="1301571" cy="3243255"/>
          </a:xfrm>
        </p:grpSpPr>
        <p:pic>
          <p:nvPicPr>
            <p:cNvPr id="28" name="Picture 2" descr="K:\000 Shape Data\TOG09\graphics\source\robotDepth2\snapshot-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66792" y="2756510"/>
              <a:ext cx="500567" cy="864096"/>
            </a:xfrm>
            <a:prstGeom prst="rect">
              <a:avLst/>
            </a:prstGeom>
            <a:noFill/>
          </p:spPr>
        </p:pic>
        <p:pic>
          <p:nvPicPr>
            <p:cNvPr id="36" name="Picture 4" descr="K:\000 Shape Data\TOG09\graphics\source\robotDepth2\snapshot-007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3778585" y="2231218"/>
              <a:ext cx="512060" cy="836521"/>
            </a:xfrm>
            <a:prstGeom prst="rect">
              <a:avLst/>
            </a:prstGeom>
            <a:noFill/>
          </p:spPr>
        </p:pic>
        <p:pic>
          <p:nvPicPr>
            <p:cNvPr id="37" name="Picture 6" descr="K:\000 Shape Data\TOG09\graphics\source\robotDepth2\snapshot-00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4438059" y="711830"/>
              <a:ext cx="558033" cy="822251"/>
            </a:xfrm>
            <a:prstGeom prst="rect">
              <a:avLst/>
            </a:prstGeom>
            <a:noFill/>
          </p:spPr>
        </p:pic>
        <p:pic>
          <p:nvPicPr>
            <p:cNvPr id="38" name="Picture 7" descr="K:\000 Shape Data\TOG09\graphics\source\robotDepth2\snapshot-008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437190" y="1722875"/>
              <a:ext cx="559770" cy="844840"/>
            </a:xfrm>
            <a:prstGeom prst="rect">
              <a:avLst/>
            </a:prstGeom>
            <a:noFill/>
          </p:spPr>
        </p:pic>
        <p:pic>
          <p:nvPicPr>
            <p:cNvPr id="39" name="Picture 8" descr="K:\000 Shape Data\TOG09\graphics\source\robotDepth2\snapshot-007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3790336" y="1483463"/>
              <a:ext cx="488558" cy="688782"/>
            </a:xfrm>
            <a:prstGeom prst="rect">
              <a:avLst/>
            </a:prstGeom>
            <a:noFill/>
          </p:spPr>
        </p:pic>
        <p:pic>
          <p:nvPicPr>
            <p:cNvPr id="40" name="Picture 9" descr="K:\000 Shape Data\TOG09\graphics\source\robotDepth2\snapshot-006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3777563" y="670702"/>
              <a:ext cx="514104" cy="753788"/>
            </a:xfrm>
            <a:prstGeom prst="rect">
              <a:avLst/>
            </a:prstGeom>
            <a:noFill/>
          </p:spPr>
        </p:pic>
        <p:pic>
          <p:nvPicPr>
            <p:cNvPr id="41" name="Picture 10" descr="K:\000 Shape Data\TOG09\graphics\source\robotDepth2\snapshot-0060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95389" y="3085677"/>
              <a:ext cx="655004" cy="828280"/>
            </a:xfrm>
            <a:prstGeom prst="rect">
              <a:avLst/>
            </a:prstGeom>
            <a:noFill/>
          </p:spPr>
        </p:pic>
      </p:grpSp>
      <p:grpSp>
        <p:nvGrpSpPr>
          <p:cNvPr id="42" name="그룹 26"/>
          <p:cNvGrpSpPr/>
          <p:nvPr/>
        </p:nvGrpSpPr>
        <p:grpSpPr>
          <a:xfrm>
            <a:off x="3271938" y="643732"/>
            <a:ext cx="2026726" cy="3394868"/>
            <a:chOff x="5133887" y="681118"/>
            <a:chExt cx="2026726" cy="3394868"/>
          </a:xfrm>
        </p:grpSpPr>
        <p:pic>
          <p:nvPicPr>
            <p:cNvPr id="45" name="Picture 9" descr="F:\000 Shape Data\TOG09\graphics\source\DSG\DSG_B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33887" y="681118"/>
              <a:ext cx="2026726" cy="2861468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5356135" y="3509677"/>
              <a:ext cx="1582228" cy="566309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Dynamic Sample</a:t>
              </a:r>
            </a:p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Graph (DSG)</a:t>
              </a:r>
              <a:endParaRPr lang="ko-KR" altLang="en-US" sz="1600" i="1" dirty="0">
                <a:latin typeface="Corbel" pitchFamily="34" charset="0"/>
              </a:endParaRPr>
            </a:p>
          </p:txBody>
        </p:sp>
      </p:grpSp>
      <p:grpSp>
        <p:nvGrpSpPr>
          <p:cNvPr id="47" name="그룹 42"/>
          <p:cNvGrpSpPr/>
          <p:nvPr/>
        </p:nvGrpSpPr>
        <p:grpSpPr>
          <a:xfrm>
            <a:off x="4918845" y="1001279"/>
            <a:ext cx="1585089" cy="2241567"/>
            <a:chOff x="4786411" y="1099510"/>
            <a:chExt cx="1585089" cy="2241567"/>
          </a:xfrm>
        </p:grpSpPr>
        <p:cxnSp>
          <p:nvCxnSpPr>
            <p:cNvPr id="48" name="직선 화살표 연결선 47"/>
            <p:cNvCxnSpPr/>
            <p:nvPr/>
          </p:nvCxnSpPr>
          <p:spPr>
            <a:xfrm flipV="1">
              <a:off x="4830554" y="1131277"/>
              <a:ext cx="872721" cy="587649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직선 화살표 연결선 48"/>
            <p:cNvCxnSpPr/>
            <p:nvPr/>
          </p:nvCxnSpPr>
          <p:spPr>
            <a:xfrm flipV="1">
              <a:off x="4855779" y="1099510"/>
              <a:ext cx="1487280" cy="808602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직선 화살표 연결선 49"/>
            <p:cNvCxnSpPr/>
            <p:nvPr/>
          </p:nvCxnSpPr>
          <p:spPr>
            <a:xfrm flipV="1">
              <a:off x="4862085" y="1833718"/>
              <a:ext cx="844975" cy="269887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직선 화살표 연결선 50"/>
            <p:cNvCxnSpPr/>
            <p:nvPr/>
          </p:nvCxnSpPr>
          <p:spPr>
            <a:xfrm flipV="1">
              <a:off x="4855779" y="2121850"/>
              <a:ext cx="1515721" cy="164635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직선 화살표 연결선 51"/>
            <p:cNvCxnSpPr/>
            <p:nvPr/>
          </p:nvCxnSpPr>
          <p:spPr>
            <a:xfrm>
              <a:off x="4862085" y="2475671"/>
              <a:ext cx="833224" cy="109327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직선 화살표 연결선 52"/>
            <p:cNvCxnSpPr/>
            <p:nvPr/>
          </p:nvCxnSpPr>
          <p:spPr>
            <a:xfrm>
              <a:off x="4849473" y="2652245"/>
              <a:ext cx="1445818" cy="430924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직선 화살표 연결선 53"/>
            <p:cNvCxnSpPr/>
            <p:nvPr/>
          </p:nvCxnSpPr>
          <p:spPr>
            <a:xfrm>
              <a:off x="4786411" y="2816206"/>
              <a:ext cx="952033" cy="52487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5863616" y="3776246"/>
            <a:ext cx="1162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Input Scans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48200" y="609600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Corbel" pitchFamily="34" charset="0"/>
              </a:rPr>
              <a:t>Global Fit</a:t>
            </a:r>
            <a:endParaRPr lang="ko-KR" altLang="en-US" sz="2000" b="1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003" y="0"/>
            <a:ext cx="6912768" cy="518457"/>
          </a:xfrm>
        </p:spPr>
        <p:txBody>
          <a:bodyPr/>
          <a:lstStyle/>
          <a:p>
            <a:r>
              <a:rPr lang="en-US" altLang="ko-KR" smtClean="0"/>
              <a:t>Transformation Optimization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1216" y="617240"/>
            <a:ext cx="3456384" cy="3168352"/>
          </a:xfrm>
        </p:spPr>
        <p:txBody>
          <a:bodyPr>
            <a:normAutofit/>
          </a:bodyPr>
          <a:lstStyle/>
          <a:p>
            <a:pPr marL="365760" indent="-365760"/>
            <a:r>
              <a:rPr lang="en-US" altLang="ko-KR" dirty="0" smtClean="0"/>
              <a:t>Align DSG as closely as possible to all scans</a:t>
            </a:r>
          </a:p>
          <a:p>
            <a:pPr marL="365760" indent="-365760"/>
            <a:r>
              <a:rPr lang="en-US" altLang="ko-KR" dirty="0" smtClean="0"/>
              <a:t>Labels fixed</a:t>
            </a:r>
          </a:p>
          <a:p>
            <a:pPr marL="365760" indent="-365760"/>
            <a:r>
              <a:rPr lang="en-US" altLang="ko-KR" dirty="0" smtClean="0"/>
              <a:t>Measure alignment using closest point distance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3124" y="785792"/>
            <a:ext cx="1788181" cy="282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792" y="728186"/>
            <a:ext cx="1757173" cy="285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34598" y="3657600"/>
            <a:ext cx="718402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Before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6447" y="3657600"/>
            <a:ext cx="585353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After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173" y="756825"/>
            <a:ext cx="4278150" cy="3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173" y="756825"/>
            <a:ext cx="4278150" cy="3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7173" y="756825"/>
            <a:ext cx="4278150" cy="3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7173" y="756825"/>
            <a:ext cx="4278150" cy="3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7173" y="756825"/>
            <a:ext cx="4278150" cy="3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7173" y="756825"/>
            <a:ext cx="4278150" cy="3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003" y="0"/>
            <a:ext cx="6912768" cy="518457"/>
          </a:xfrm>
        </p:spPr>
        <p:txBody>
          <a:bodyPr/>
          <a:lstStyle/>
          <a:p>
            <a:r>
              <a:rPr lang="en-US" altLang="ko-KR" smtClean="0"/>
              <a:t>Transformation Optimization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0892" y="617240"/>
            <a:ext cx="3505200" cy="3398778"/>
          </a:xfrm>
        </p:spPr>
        <p:txBody>
          <a:bodyPr>
            <a:normAutofit/>
          </a:bodyPr>
          <a:lstStyle/>
          <a:p>
            <a:pPr marL="365760" indent="-365760"/>
            <a:r>
              <a:rPr lang="en-US" altLang="ko-KR" dirty="0" smtClean="0"/>
              <a:t>Multi-part, multi-frame articulated Iterative Closest Point (ICP)</a:t>
            </a:r>
          </a:p>
          <a:p>
            <a:pPr marL="685800" lvl="1" indent="-365760"/>
            <a:r>
              <a:rPr lang="en-US" altLang="ko-KR" dirty="0" smtClean="0"/>
              <a:t>Update closest point</a:t>
            </a:r>
          </a:p>
          <a:p>
            <a:pPr marL="685800" lvl="1" indent="-365760"/>
            <a:r>
              <a:rPr lang="en-US" altLang="ko-KR" dirty="0" smtClean="0"/>
              <a:t>Solve for transformation</a:t>
            </a:r>
          </a:p>
          <a:p>
            <a:pPr marL="685800" lvl="1" indent="-365760"/>
            <a:r>
              <a:rPr lang="en-US" altLang="ko-KR" dirty="0" smtClean="0"/>
              <a:t>Repeat until convergence</a:t>
            </a:r>
          </a:p>
          <a:p>
            <a:pPr marL="365760" indent="-365760"/>
            <a:r>
              <a:rPr lang="en-US" altLang="ko-KR" dirty="0" smtClean="0"/>
              <a:t>Gauss-Newton for non-linear least squares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3733800"/>
            <a:ext cx="928780" cy="258532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200" dirty="0">
                <a:latin typeface="Corbel" pitchFamily="34" charset="0"/>
              </a:rPr>
              <a:t>(Converged)</a:t>
            </a:r>
            <a:endParaRPr lang="ko-KR" altLang="en-US" sz="1200" dirty="0">
              <a:latin typeface="Corbe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352800" y="3688778"/>
            <a:ext cx="1657350" cy="234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003" y="0"/>
            <a:ext cx="6912768" cy="518457"/>
          </a:xfrm>
        </p:spPr>
        <p:txBody>
          <a:bodyPr/>
          <a:lstStyle/>
          <a:p>
            <a:r>
              <a:rPr lang="en-US" altLang="ko-KR" smtClean="0"/>
              <a:t>Joint Constraint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1216" y="617240"/>
            <a:ext cx="3380184" cy="3168352"/>
          </a:xfrm>
        </p:spPr>
        <p:txBody>
          <a:bodyPr>
            <a:normAutofit/>
          </a:bodyPr>
          <a:lstStyle/>
          <a:p>
            <a:pPr marL="365760" indent="-365760"/>
            <a:r>
              <a:rPr lang="en-US" altLang="ko-KR" dirty="0" smtClean="0"/>
              <a:t>Prevents parts from separating</a:t>
            </a:r>
          </a:p>
          <a:p>
            <a:pPr marL="365760" indent="-365760"/>
            <a:r>
              <a:rPr lang="en-US" altLang="ko-KR" dirty="0" smtClean="0"/>
              <a:t>Two types of joints</a:t>
            </a:r>
          </a:p>
          <a:p>
            <a:pPr marL="685800" lvl="1" indent="-365760"/>
            <a:r>
              <a:rPr lang="en-US" altLang="ko-KR" dirty="0" smtClean="0"/>
              <a:t>Ball Joints (3 DOF)</a:t>
            </a:r>
          </a:p>
          <a:p>
            <a:pPr marL="685800" lvl="1" indent="-365760"/>
            <a:r>
              <a:rPr lang="en-US" altLang="ko-KR" dirty="0" smtClean="0"/>
              <a:t>Hinge Joints (1 DOF)</a:t>
            </a:r>
          </a:p>
          <a:p>
            <a:pPr marL="365760" indent="-365760"/>
            <a:r>
              <a:rPr lang="en-US" altLang="ko-KR" dirty="0" smtClean="0"/>
              <a:t>Derived from part boundaries</a:t>
            </a:r>
            <a:endParaRPr lang="ko-KR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057243"/>
            <a:ext cx="1328189" cy="238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275" y="943354"/>
            <a:ext cx="755315" cy="255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312493"/>
            <a:ext cx="1397925" cy="206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18000" y="3543300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latin typeface="Corbel" pitchFamily="34" charset="0"/>
              </a:rPr>
              <a:t>Reconstructed Joints</a:t>
            </a:r>
            <a:endParaRPr lang="ko-KR" altLang="en-US" sz="18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003" y="0"/>
            <a:ext cx="6912768" cy="518457"/>
          </a:xfrm>
        </p:spPr>
        <p:txBody>
          <a:bodyPr/>
          <a:lstStyle/>
          <a:p>
            <a:r>
              <a:rPr lang="en-US" altLang="ko-KR" dirty="0" smtClean="0"/>
              <a:t>Joint Constraint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1371600" y="685800"/>
            <a:ext cx="1119102" cy="3083574"/>
            <a:chOff x="3558472" y="754979"/>
            <a:chExt cx="1119102" cy="308357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8472" y="754979"/>
              <a:ext cx="1119102" cy="2744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632570" y="3499999"/>
              <a:ext cx="9709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Corbel" pitchFamily="34" charset="0"/>
                </a:rPr>
                <a:t>No Joints</a:t>
              </a:r>
              <a:endParaRPr lang="ko-KR" altLang="en-US" sz="1600" dirty="0">
                <a:latin typeface="Corbel" pitchFamily="34" charset="0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034202" y="811508"/>
            <a:ext cx="1309198" cy="3204087"/>
            <a:chOff x="4661325" y="880687"/>
            <a:chExt cx="1309198" cy="3204087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61325" y="880687"/>
              <a:ext cx="1309198" cy="2618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796808" y="3499999"/>
              <a:ext cx="10382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Ball Joints</a:t>
              </a:r>
            </a:p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Only</a:t>
              </a:r>
              <a:endParaRPr lang="ko-KR" altLang="en-US" sz="1600" dirty="0">
                <a:latin typeface="Corbel" pitchFamily="34" charset="0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4820602" y="839102"/>
            <a:ext cx="1275398" cy="3176493"/>
            <a:chOff x="6003231" y="908281"/>
            <a:chExt cx="1275398" cy="317649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03231" y="908281"/>
              <a:ext cx="1250942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054448" y="3499999"/>
              <a:ext cx="12241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Ball and</a:t>
              </a:r>
            </a:p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Hinge Joints</a:t>
              </a:r>
              <a:endParaRPr lang="ko-KR" altLang="en-US" sz="1600" dirty="0">
                <a:latin typeface="Corbe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003" y="0"/>
            <a:ext cx="6912768" cy="518457"/>
          </a:xfrm>
        </p:spPr>
        <p:txBody>
          <a:bodyPr/>
          <a:lstStyle/>
          <a:p>
            <a:r>
              <a:rPr lang="en-US" altLang="ko-KR" smtClean="0"/>
              <a:t>Label Optimization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1216" y="617240"/>
            <a:ext cx="3283565" cy="3345160"/>
          </a:xfrm>
        </p:spPr>
        <p:txBody>
          <a:bodyPr>
            <a:normAutofit/>
          </a:bodyPr>
          <a:lstStyle/>
          <a:p>
            <a:pPr marL="365760" indent="-365760"/>
            <a:r>
              <a:rPr lang="en-US" altLang="ko-KR" dirty="0" smtClean="0"/>
              <a:t>Change the labels to produce better alignment</a:t>
            </a:r>
          </a:p>
          <a:p>
            <a:pPr marL="365760" indent="-365760"/>
            <a:r>
              <a:rPr lang="en-US" altLang="ko-KR" dirty="0" smtClean="0"/>
              <a:t>Transformations fixed</a:t>
            </a:r>
          </a:p>
          <a:p>
            <a:pPr marL="365760" indent="-365760"/>
            <a:r>
              <a:rPr lang="en-US" altLang="ko-KR" dirty="0" smtClean="0"/>
              <a:t>Measure alignment using closest point distance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7852" y="758529"/>
            <a:ext cx="1723259" cy="28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1257" y="751371"/>
            <a:ext cx="1916998" cy="27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직선 화살표 연결선 8"/>
          <p:cNvCxnSpPr/>
          <p:nvPr/>
        </p:nvCxnSpPr>
        <p:spPr>
          <a:xfrm>
            <a:off x="5174803" y="2218459"/>
            <a:ext cx="45805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43084" y="3657600"/>
            <a:ext cx="718402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Before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0247" y="3657600"/>
            <a:ext cx="585353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After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0" name="타원 9"/>
          <p:cNvSpPr/>
          <p:nvPr/>
        </p:nvSpPr>
        <p:spPr>
          <a:xfrm rot="20842585">
            <a:off x="3468411" y="1116197"/>
            <a:ext cx="687377" cy="138105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20842585">
            <a:off x="5385498" y="1084668"/>
            <a:ext cx="687377" cy="138105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3947685" y="2352216"/>
            <a:ext cx="612046" cy="12297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5858466" y="2364829"/>
            <a:ext cx="612046" cy="12297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003" y="0"/>
            <a:ext cx="6912768" cy="518457"/>
          </a:xfrm>
        </p:spPr>
        <p:txBody>
          <a:bodyPr/>
          <a:lstStyle/>
          <a:p>
            <a:r>
              <a:rPr lang="en-US" altLang="ko-KR" smtClean="0"/>
              <a:t>Label Optimization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1216" y="617240"/>
            <a:ext cx="3283565" cy="3345160"/>
          </a:xfrm>
        </p:spPr>
        <p:txBody>
          <a:bodyPr>
            <a:normAutofit/>
          </a:bodyPr>
          <a:lstStyle/>
          <a:p>
            <a:pPr marL="365760" indent="-365760"/>
            <a:r>
              <a:rPr lang="en-US" altLang="ko-KR" dirty="0" smtClean="0"/>
              <a:t>Graph Cuts [</a:t>
            </a:r>
            <a:r>
              <a:rPr lang="en-US" altLang="ko-KR" dirty="0" err="1" smtClean="0"/>
              <a:t>Boykov</a:t>
            </a:r>
            <a:r>
              <a:rPr lang="en-US" altLang="ko-KR" dirty="0" smtClean="0"/>
              <a:t> et al. 2002]</a:t>
            </a:r>
          </a:p>
          <a:p>
            <a:pPr marL="685800" lvl="1" indent="-365760"/>
            <a:r>
              <a:rPr lang="en-US" altLang="ko-KR" dirty="0" smtClean="0"/>
              <a:t>Data constraint: minimize distance</a:t>
            </a:r>
          </a:p>
          <a:p>
            <a:pPr marL="685800" lvl="1" indent="-365760"/>
            <a:r>
              <a:rPr lang="en-US" altLang="ko-KR" dirty="0" smtClean="0"/>
              <a:t>Smoothness constraint: consolidate labels</a:t>
            </a:r>
            <a:endParaRPr lang="ko-KR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7852" y="758529"/>
            <a:ext cx="1723259" cy="28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1257" y="751371"/>
            <a:ext cx="1916998" cy="27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직선 화살표 연결선 8"/>
          <p:cNvCxnSpPr/>
          <p:nvPr/>
        </p:nvCxnSpPr>
        <p:spPr>
          <a:xfrm>
            <a:off x="5174803" y="2218459"/>
            <a:ext cx="45805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43084" y="3657600"/>
            <a:ext cx="718402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Before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0247" y="3657600"/>
            <a:ext cx="585353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After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352664" y="702832"/>
            <a:ext cx="6559" cy="3213543"/>
            <a:chOff x="1352664" y="702832"/>
            <a:chExt cx="6559" cy="3213543"/>
          </a:xfrm>
        </p:grpSpPr>
        <p:cxnSp>
          <p:nvCxnSpPr>
            <p:cNvPr id="53" name="Straight Arrow Connector 52"/>
            <p:cNvCxnSpPr>
              <a:stCxn id="55" idx="2"/>
              <a:endCxn id="58" idx="0"/>
            </p:cNvCxnSpPr>
            <p:nvPr/>
          </p:nvCxnSpPr>
          <p:spPr>
            <a:xfrm rot="5400000">
              <a:off x="1274653" y="1366412"/>
              <a:ext cx="157611" cy="1588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56"/>
            <p:cNvCxnSpPr>
              <a:stCxn id="58" idx="2"/>
              <a:endCxn id="55" idx="0"/>
            </p:cNvCxnSpPr>
            <p:nvPr/>
          </p:nvCxnSpPr>
          <p:spPr>
            <a:xfrm rot="5400000" flipH="1">
              <a:off x="689877" y="1366413"/>
              <a:ext cx="1327161" cy="1588"/>
            </a:xfrm>
            <a:prstGeom prst="bentConnector5">
              <a:avLst>
                <a:gd name="adj1" fmla="val -17225"/>
                <a:gd name="adj2" fmla="val 68008312"/>
                <a:gd name="adj3" fmla="val 110859"/>
              </a:avLst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8" idx="2"/>
              <a:endCxn id="59" idx="0"/>
            </p:cNvCxnSpPr>
            <p:nvPr/>
          </p:nvCxnSpPr>
          <p:spPr>
            <a:xfrm rot="16200000" flipH="1">
              <a:off x="1100784" y="2282667"/>
              <a:ext cx="510319" cy="4970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59" idx="2"/>
              <a:endCxn id="63" idx="0"/>
            </p:cNvCxnSpPr>
            <p:nvPr/>
          </p:nvCxnSpPr>
          <p:spPr>
            <a:xfrm rot="5400000">
              <a:off x="1255172" y="3228343"/>
              <a:ext cx="206513" cy="1588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hape 65"/>
            <p:cNvCxnSpPr>
              <a:stCxn id="63" idx="2"/>
              <a:endCxn id="55" idx="0"/>
            </p:cNvCxnSpPr>
            <p:nvPr/>
          </p:nvCxnSpPr>
          <p:spPr>
            <a:xfrm rot="5400000" flipH="1">
              <a:off x="-250829" y="2307119"/>
              <a:ext cx="3213543" cy="4970"/>
            </a:xfrm>
            <a:prstGeom prst="bentConnector5">
              <a:avLst>
                <a:gd name="adj1" fmla="val -3557"/>
                <a:gd name="adj2" fmla="val 21829819"/>
                <a:gd name="adj3" fmla="val 104176"/>
              </a:avLst>
            </a:prstGeom>
            <a:ln>
              <a:solidFill>
                <a:schemeClr val="bg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Global Refinement: Step Through</a:t>
            </a:r>
            <a:endParaRPr lang="ko-KR" altLang="en-US" dirty="0"/>
          </a:p>
        </p:txBody>
      </p:sp>
      <p:pic>
        <p:nvPicPr>
          <p:cNvPr id="3088" name="Picture 16" descr="J:\screenCapture-10.26.09\Scene5\record00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89" name="Picture 17" descr="J:\screenCapture-10.26.09\Scene5\record003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0" name="Picture 18" descr="J:\screenCapture-10.26.09\Scene5\record004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1" name="Picture 19" descr="J:\screenCapture-10.26.09\Scene5\record004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2" name="Picture 20" descr="J:\screenCapture-10.26.09\Scene5\record004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3" name="Picture 21" descr="J:\screenCapture-10.26.09\Scene5\record004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4" name="Picture 22" descr="J:\screenCapture-10.26.09\Scene5\record004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5" name="Picture 23" descr="J:\screenCapture-10.26.09\Scene5\record004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6" name="Picture 24" descr="J:\screenCapture-10.26.09\Scene5\record004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7" name="Picture 25" descr="J:\screenCapture-10.26.09\Scene5\record0054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8" name="Picture 26" descr="J:\screenCapture-10.26.09\Scene5\record005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099" name="Picture 27" descr="J:\screenCapture-10.26.09\Scene5\record0065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0" name="Picture 28" descr="J:\screenCapture-10.26.09\Scene5\record006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1" name="Picture 29" descr="J:\screenCapture-10.26.09\Scene5\record0090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2" name="Picture 30" descr="J:\screenCapture-10.26.09\Scene5\record0159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3" name="Picture 31" descr="J:\screenCapture-10.26.09\Scene5\record0179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4" name="Picture 32" descr="J:\screenCapture-10.26.09\Scene5\record0198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5" name="Picture 33" descr="J:\screenCapture-10.26.09\Scene5\record0201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6" name="Picture 34" descr="J:\screenCapture-10.26.09\Scene5\record0202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7" name="Picture 35" descr="J:\screenCapture-10.26.09\Scene5\record0203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8" name="Picture 36" descr="J:\screenCapture-10.26.09\Scene5\record0204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09" name="Picture 37" descr="J:\screenCapture-10.26.09\Scene5\record0205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0" name="Picture 38" descr="J:\screenCapture-10.26.09\Scene5\record0206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1" name="Picture 39" descr="J:\screenCapture-10.26.09\Scene5\record0289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2" name="Picture 40" descr="J:\screenCapture-10.26.09\Scene5\record0330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3" name="Picture 41" descr="J:\screenCapture-10.26.09\Scene5\record0334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4" name="Picture 42" descr="J:\screenCapture-10.26.09\Scene5\record0376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5" name="Picture 43" descr="J:\screenCapture-10.26.09\Scene5\record0396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6" name="Picture 44" descr="J:\screenCapture-10.26.09\Scene5\record0399.pn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7" name="Picture 45" descr="J:\screenCapture-10.26.09\Scene5\record0401.pn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8" name="Picture 46" descr="J:\screenCapture-10.26.09\Scene5\record0403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19" name="Picture 47" descr="J:\screenCapture-10.26.09\Scene5\record0405.pn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20" name="Picture 48" descr="J:\screenCapture-10.26.09\Scene5\record0414.pn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21" name="Picture 49" descr="J:\screenCapture-10.26.09\Scene5\record0415.pn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22" name="Picture 50" descr="J:\screenCapture-10.26.09\Scene5\record0447.pn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442633" y="609600"/>
            <a:ext cx="4495800" cy="3371850"/>
          </a:xfrm>
          <a:prstGeom prst="rect">
            <a:avLst/>
          </a:prstGeom>
          <a:noFill/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2438400" y="609600"/>
            <a:ext cx="4504266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5566833" y="3657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Corbel" pitchFamily="34" charset="0"/>
              </a:rPr>
              <a:t>(Converged)</a:t>
            </a:r>
            <a:endParaRPr lang="ko-KR" altLang="en-US" sz="1400" dirty="0">
              <a:latin typeface="Corbe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42633" y="3657600"/>
            <a:ext cx="1752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05555" y="700444"/>
            <a:ext cx="1702744" cy="584775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DDDDDD"/>
                </a:solidFill>
                <a:latin typeface="Corbel" pitchFamily="34" charset="0"/>
              </a:rPr>
              <a:t>Optimizing Transformations</a:t>
            </a:r>
            <a:endParaRPr lang="ko-KR" altLang="en-US" sz="1600" dirty="0">
              <a:solidFill>
                <a:srgbClr val="DDDDDD"/>
              </a:solidFill>
              <a:latin typeface="Corbe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5555" y="1447800"/>
            <a:ext cx="1702744" cy="584775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DDDDDD"/>
                </a:solidFill>
                <a:latin typeface="Corbel" pitchFamily="34" charset="0"/>
              </a:rPr>
              <a:t>Optimizing Weights</a:t>
            </a:r>
            <a:endParaRPr lang="ko-KR" altLang="en-US" sz="1600" dirty="0">
              <a:solidFill>
                <a:srgbClr val="DDDDDD"/>
              </a:solidFill>
              <a:latin typeface="Corbe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5555" y="2537924"/>
            <a:ext cx="1702744" cy="584775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DDDDDD"/>
                </a:solidFill>
                <a:latin typeface="Corbel" pitchFamily="34" charset="0"/>
              </a:rPr>
              <a:t>Update</a:t>
            </a:r>
          </a:p>
          <a:p>
            <a:pPr algn="ctr"/>
            <a:r>
              <a:rPr lang="en-US" altLang="ko-KR" sz="1600" dirty="0" smtClean="0">
                <a:solidFill>
                  <a:srgbClr val="DDDDDD"/>
                </a:solidFill>
                <a:latin typeface="Corbel" pitchFamily="34" charset="0"/>
              </a:rPr>
              <a:t>Samples</a:t>
            </a:r>
            <a:endParaRPr lang="ko-KR" altLang="en-US" sz="1600" dirty="0">
              <a:solidFill>
                <a:srgbClr val="DDDDDD"/>
              </a:solidFill>
              <a:latin typeface="Corbe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5555" y="3329212"/>
            <a:ext cx="1702744" cy="584775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DDDDDD"/>
                </a:solidFill>
                <a:latin typeface="Corbel" pitchFamily="34" charset="0"/>
              </a:rPr>
              <a:t>Add</a:t>
            </a:r>
          </a:p>
          <a:p>
            <a:pPr algn="ctr"/>
            <a:r>
              <a:rPr lang="en-US" altLang="ko-KR" sz="1600" dirty="0" smtClean="0">
                <a:solidFill>
                  <a:srgbClr val="DDDDDD"/>
                </a:solidFill>
                <a:latin typeface="Corbel" pitchFamily="34" charset="0"/>
              </a:rPr>
              <a:t>next frame</a:t>
            </a:r>
            <a:endParaRPr lang="ko-KR" altLang="en-US" sz="1600" dirty="0">
              <a:solidFill>
                <a:srgbClr val="DDDDDD"/>
              </a:solidFill>
              <a:latin typeface="Corbe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2086" y="702832"/>
            <a:ext cx="1702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Corbel" pitchFamily="34" charset="0"/>
              </a:rPr>
              <a:t>Optimizing Transformations</a:t>
            </a:r>
            <a:endParaRPr lang="ko-KR" altLang="en-US" sz="1600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2086" y="1445218"/>
            <a:ext cx="1702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Corbel" pitchFamily="34" charset="0"/>
              </a:rPr>
              <a:t>Optimizing Weights</a:t>
            </a:r>
            <a:endParaRPr lang="ko-KR" altLang="en-US" sz="1600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7056" y="2540312"/>
            <a:ext cx="1702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Corbel" pitchFamily="34" charset="0"/>
              </a:rPr>
              <a:t>Update</a:t>
            </a:r>
          </a:p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Corbel" pitchFamily="34" charset="0"/>
              </a:rPr>
              <a:t>Samples</a:t>
            </a:r>
            <a:endParaRPr lang="ko-KR" altLang="en-US" sz="1600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7056" y="3331600"/>
            <a:ext cx="17027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Corbel" pitchFamily="34" charset="0"/>
              </a:rPr>
              <a:t>Add</a:t>
            </a:r>
          </a:p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Corbel" pitchFamily="34" charset="0"/>
              </a:rPr>
              <a:t>next frame</a:t>
            </a:r>
            <a:endParaRPr lang="ko-KR" altLang="en-US" sz="1600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81" name="Flowchart: Decision 80"/>
          <p:cNvSpPr/>
          <p:nvPr/>
        </p:nvSpPr>
        <p:spPr>
          <a:xfrm>
            <a:off x="1182988" y="2138377"/>
            <a:ext cx="362894" cy="241929"/>
          </a:xfrm>
          <a:prstGeom prst="flowChartDecision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1219200" y="213360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C?</a:t>
            </a:r>
            <a:endParaRPr lang="en-US" sz="1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4" grpId="2"/>
      <p:bldP spid="54" grpId="3"/>
      <p:bldP spid="54" grpId="4"/>
      <p:bldP spid="54" grpId="5"/>
      <p:bldP spid="54" grpId="6"/>
      <p:bldP spid="54" grpId="7"/>
      <p:bldP spid="54" grpId="8"/>
      <p:bldP spid="55" grpId="0"/>
      <p:bldP spid="55" grpId="1"/>
      <p:bldP spid="55" grpId="2"/>
      <p:bldP spid="55" grpId="3"/>
      <p:bldP spid="55" grpId="7"/>
      <p:bldP spid="55" grpId="8"/>
      <p:bldP spid="55" grpId="9"/>
      <p:bldP spid="55" grpId="10"/>
      <p:bldP spid="55" grpId="11"/>
      <p:bldP spid="58" grpId="0"/>
      <p:bldP spid="58" grpId="1"/>
      <p:bldP spid="58" grpId="3"/>
      <p:bldP spid="58" grpId="4"/>
      <p:bldP spid="58" grpId="5"/>
      <p:bldP spid="58" grpId="6"/>
      <p:bldP spid="58" grpId="7"/>
      <p:bldP spid="58" grpId="8"/>
      <p:bldP spid="58" grpId="9"/>
      <p:bldP spid="59" grpId="2"/>
      <p:bldP spid="59" grpId="3"/>
      <p:bldP spid="59" grpId="4"/>
      <p:bldP spid="59" grpId="5"/>
      <p:bldP spid="59" grpId="6"/>
      <p:bldP spid="59" grpId="7"/>
      <p:bldP spid="63" grpId="0"/>
      <p:bldP spid="63" grpId="1"/>
      <p:bldP spid="63" grpId="2"/>
      <p:bldP spid="63" grpId="3"/>
      <p:bldP spid="63" grpId="4"/>
      <p:bldP spid="63" grpId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Global Refinement: Fast Forward</a:t>
            </a:r>
            <a:endParaRPr lang="ko-KR" altLang="en-US" dirty="0"/>
          </a:p>
        </p:txBody>
      </p:sp>
      <p:pic>
        <p:nvPicPr>
          <p:cNvPr id="4" name="GlobalReg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2722" y="565678"/>
            <a:ext cx="4708485" cy="353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FinalProcessi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52700" y="537974"/>
            <a:ext cx="4743699" cy="355777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Post-processing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1217" y="617240"/>
            <a:ext cx="2541984" cy="3168352"/>
          </a:xfrm>
        </p:spPr>
        <p:txBody>
          <a:bodyPr/>
          <a:lstStyle/>
          <a:p>
            <a:r>
              <a:rPr lang="en-US" altLang="ko-KR" dirty="0" smtClean="0"/>
              <a:t>Gather all frames into reference pose</a:t>
            </a:r>
          </a:p>
          <a:p>
            <a:r>
              <a:rPr lang="en-US" altLang="ko-KR" dirty="0" smtClean="0"/>
              <a:t>Resample surface, reconstruct mesh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Challenges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Infer correspondence</a:t>
            </a:r>
          </a:p>
          <a:p>
            <a:r>
              <a:rPr lang="en-US" altLang="ko-KR" dirty="0" smtClean="0"/>
              <a:t>Moving subject: determine motion</a:t>
            </a:r>
          </a:p>
          <a:p>
            <a:r>
              <a:rPr lang="en-US" altLang="ko-KR" dirty="0" smtClean="0"/>
              <a:t>Assume no prior knowledge</a:t>
            </a:r>
          </a:p>
        </p:txBody>
      </p:sp>
      <p:grpSp>
        <p:nvGrpSpPr>
          <p:cNvPr id="4" name="그룹 5"/>
          <p:cNvGrpSpPr/>
          <p:nvPr/>
        </p:nvGrpSpPr>
        <p:grpSpPr>
          <a:xfrm>
            <a:off x="279602" y="2057400"/>
            <a:ext cx="6838528" cy="1558737"/>
            <a:chOff x="381000" y="1600200"/>
            <a:chExt cx="6623304" cy="1509680"/>
          </a:xfrm>
        </p:grpSpPr>
        <p:pic>
          <p:nvPicPr>
            <p:cNvPr id="7" name="Picture 5" descr="C:\Users\장우영\Desktop\pp2-shot01-frame003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1945350"/>
              <a:ext cx="1060704" cy="819380"/>
            </a:xfrm>
            <a:prstGeom prst="rect">
              <a:avLst/>
            </a:prstGeom>
            <a:noFill/>
          </p:spPr>
        </p:pic>
        <p:pic>
          <p:nvPicPr>
            <p:cNvPr id="8" name="Picture 6" descr="C:\Users\장우영\Desktop\pp2-shot01-frame00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1618440"/>
              <a:ext cx="968103" cy="1473200"/>
            </a:xfrm>
            <a:prstGeom prst="rect">
              <a:avLst/>
            </a:prstGeom>
            <a:noFill/>
          </p:spPr>
        </p:pic>
        <p:pic>
          <p:nvPicPr>
            <p:cNvPr id="9" name="Picture 7" descr="C:\Users\장우영\Desktop\pp2-shot01-frame000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0401" y="1671756"/>
              <a:ext cx="920399" cy="1366568"/>
            </a:xfrm>
            <a:prstGeom prst="rect">
              <a:avLst/>
            </a:prstGeom>
            <a:noFill/>
          </p:spPr>
        </p:pic>
        <p:pic>
          <p:nvPicPr>
            <p:cNvPr id="10" name="Picture 8" descr="C:\Users\장우영\Desktop\pp2-shot01-frame001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6200" y="1632471"/>
              <a:ext cx="777288" cy="1445139"/>
            </a:xfrm>
            <a:prstGeom prst="rect">
              <a:avLst/>
            </a:prstGeom>
            <a:noFill/>
          </p:spPr>
        </p:pic>
        <p:pic>
          <p:nvPicPr>
            <p:cNvPr id="11" name="Picture 10" descr="C:\Users\장우영\Desktop\pp2-shot01-frame002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90800" y="1632471"/>
              <a:ext cx="1021419" cy="1445139"/>
            </a:xfrm>
            <a:prstGeom prst="rect">
              <a:avLst/>
            </a:prstGeom>
            <a:noFill/>
          </p:spPr>
        </p:pic>
        <p:pic>
          <p:nvPicPr>
            <p:cNvPr id="12" name="Picture 11" descr="C:\Users\장우영\Desktop\pp2-shot01-frame00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17509" y="1600200"/>
              <a:ext cx="813768" cy="1509680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2480423" y="3611458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latin typeface="Corbel" pitchFamily="34" charset="0"/>
              </a:rPr>
              <a:t>Example scan sequence</a:t>
            </a:r>
            <a:endParaRPr lang="ko-KR" altLang="en-US" sz="18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2800" dirty="0" smtClean="0"/>
              <a:t>Results</a:t>
            </a:r>
            <a:endParaRPr lang="ko-KR" altLang="en-US" sz="2800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Results: Registration</a:t>
            </a:r>
            <a:endParaRPr lang="ko-KR" altLang="en-US"/>
          </a:p>
        </p:txBody>
      </p:sp>
      <p:pic>
        <p:nvPicPr>
          <p:cNvPr id="4" name="Robot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3311" y="560034"/>
            <a:ext cx="4699001" cy="3524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1143000"/>
            <a:ext cx="2046009" cy="2012859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Intel Xeon 2.5 GHz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</a:t>
            </a:r>
            <a:r>
              <a:rPr lang="en-US" altLang="ko-KR" sz="1800">
                <a:latin typeface="Corbel" pitchFamily="34" charset="0"/>
              </a:rPr>
              <a:t>90 </a:t>
            </a:r>
            <a:r>
              <a:rPr lang="en-US" altLang="ko-KR" sz="1800" smtClean="0">
                <a:latin typeface="Corbel" pitchFamily="34" charset="0"/>
              </a:rPr>
              <a:t>Frames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smtClean="0">
                <a:latin typeface="Corbel" pitchFamily="34" charset="0"/>
              </a:rPr>
              <a:t> 7 Parts</a:t>
            </a:r>
            <a:endParaRPr lang="en-US" altLang="ko-KR" sz="1800" dirty="0">
              <a:latin typeface="Corbe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0.84 million points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5000 DSG samples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Total 165 </a:t>
            </a:r>
            <a:r>
              <a:rPr lang="en-US" altLang="ko-KR" sz="1800" dirty="0" err="1">
                <a:latin typeface="Corbel" pitchFamily="34" charset="0"/>
              </a:rPr>
              <a:t>mins</a:t>
            </a:r>
            <a:endParaRPr lang="en-US" altLang="ko-KR" sz="1800" dirty="0">
              <a:latin typeface="Corbe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110 sec/frame</a:t>
            </a:r>
            <a:endParaRPr lang="ko-KR" altLang="en-US" sz="18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Results: Registration</a:t>
            </a:r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029200" y="1143000"/>
            <a:ext cx="2034788" cy="2012859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Intel Xeon 2.5 GHz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>
                <a:latin typeface="Corbel" pitchFamily="34" charset="0"/>
              </a:rPr>
              <a:t> </a:t>
            </a:r>
            <a:r>
              <a:rPr lang="en-US" altLang="ko-KR" sz="1800" smtClean="0">
                <a:latin typeface="Corbel" pitchFamily="34" charset="0"/>
              </a:rPr>
              <a:t>90 Frames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smtClean="0">
                <a:latin typeface="Corbel" pitchFamily="34" charset="0"/>
              </a:rPr>
              <a:t> 4 Parts</a:t>
            </a:r>
            <a:endParaRPr lang="en-US" altLang="ko-KR" sz="1800" dirty="0">
              <a:latin typeface="Corbe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800" smtClean="0">
                <a:latin typeface="Corbel" pitchFamily="34" charset="0"/>
              </a:rPr>
              <a:t> 0.48 million </a:t>
            </a:r>
            <a:r>
              <a:rPr lang="en-US" altLang="ko-KR" sz="1800" dirty="0">
                <a:latin typeface="Corbel" pitchFamily="34" charset="0"/>
              </a:rPr>
              <a:t>points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smtClean="0">
                <a:latin typeface="Corbel" pitchFamily="34" charset="0"/>
              </a:rPr>
              <a:t> 2700 </a:t>
            </a:r>
            <a:r>
              <a:rPr lang="en-US" altLang="ko-KR" sz="1800" dirty="0">
                <a:latin typeface="Corbel" pitchFamily="34" charset="0"/>
              </a:rPr>
              <a:t>DSG samples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</a:t>
            </a:r>
            <a:r>
              <a:rPr lang="en-US" altLang="ko-KR" sz="1800">
                <a:latin typeface="Corbel" pitchFamily="34" charset="0"/>
              </a:rPr>
              <a:t>Total </a:t>
            </a:r>
            <a:r>
              <a:rPr lang="en-US" altLang="ko-KR" sz="1800" smtClean="0">
                <a:latin typeface="Corbel" pitchFamily="34" charset="0"/>
              </a:rPr>
              <a:t>66 mins</a:t>
            </a:r>
            <a:endParaRPr lang="en-US" altLang="ko-KR" sz="1800" dirty="0">
              <a:latin typeface="Corbe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800">
                <a:latin typeface="Corbel" pitchFamily="34" charset="0"/>
              </a:rPr>
              <a:t> </a:t>
            </a:r>
            <a:r>
              <a:rPr lang="en-US" altLang="ko-KR" sz="1800" smtClean="0">
                <a:latin typeface="Corbel" pitchFamily="34" charset="0"/>
              </a:rPr>
              <a:t>44 sec/frame</a:t>
            </a:r>
            <a:endParaRPr lang="ko-KR" altLang="en-US" sz="1800" dirty="0">
              <a:latin typeface="Corbel" pitchFamily="34" charset="0"/>
            </a:endParaRPr>
          </a:p>
        </p:txBody>
      </p:sp>
      <p:pic>
        <p:nvPicPr>
          <p:cNvPr id="10" name="Car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542278"/>
            <a:ext cx="4753228" cy="356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Results: Registration</a:t>
            </a:r>
            <a:endParaRPr lang="ko-KR" altLang="en-US"/>
          </a:p>
        </p:txBody>
      </p:sp>
      <p:pic>
        <p:nvPicPr>
          <p:cNvPr id="6" name="PP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5364" y="533400"/>
            <a:ext cx="4765912" cy="3574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1143000"/>
            <a:ext cx="2058512" cy="2012859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Intel Xeon 2.5 GHz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</a:t>
            </a:r>
            <a:r>
              <a:rPr lang="en-US" altLang="ko-KR" sz="1800">
                <a:latin typeface="Corbel" pitchFamily="34" charset="0"/>
              </a:rPr>
              <a:t>40 </a:t>
            </a:r>
            <a:r>
              <a:rPr lang="en-US" altLang="ko-KR" sz="1800" smtClean="0">
                <a:latin typeface="Corbel" pitchFamily="34" charset="0"/>
              </a:rPr>
              <a:t>Frames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smtClean="0">
                <a:latin typeface="Corbel" pitchFamily="34" charset="0"/>
              </a:rPr>
              <a:t> 10 Parts</a:t>
            </a:r>
            <a:endParaRPr lang="en-US" altLang="ko-KR" sz="1800" dirty="0">
              <a:latin typeface="Corbe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2.4 million points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4000 DSG samples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Total 75 </a:t>
            </a:r>
            <a:r>
              <a:rPr lang="en-US" altLang="ko-KR" sz="1800" dirty="0" err="1">
                <a:latin typeface="Corbel" pitchFamily="34" charset="0"/>
              </a:rPr>
              <a:t>mins</a:t>
            </a:r>
            <a:endParaRPr lang="en-US" altLang="ko-KR" sz="1800" dirty="0">
              <a:latin typeface="Corbe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800" dirty="0">
                <a:latin typeface="Corbel" pitchFamily="34" charset="0"/>
              </a:rPr>
              <a:t> 113 sec/frame</a:t>
            </a:r>
            <a:endParaRPr lang="ko-KR" altLang="en-US" sz="18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Ground truth comparison</a:t>
            </a:r>
            <a:endParaRPr lang="ko-KR" altLang="en-US"/>
          </a:p>
        </p:txBody>
      </p:sp>
      <p:pic>
        <p:nvPicPr>
          <p:cNvPr id="4" name="Walkman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723363"/>
            <a:ext cx="4267201" cy="3200402"/>
          </a:xfrm>
          <a:prstGeom prst="rect">
            <a:avLst/>
          </a:prstGeom>
        </p:spPr>
      </p:pic>
      <p:pic>
        <p:nvPicPr>
          <p:cNvPr id="5" name="skel_anim_separate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260527" y="649577"/>
            <a:ext cx="2571373" cy="2765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4505" y="3472291"/>
            <a:ext cx="1852495" cy="566309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  <a:latin typeface="Corbel" pitchFamily="34" charset="0"/>
              </a:rPr>
              <a:t>Red: Ground-truth</a:t>
            </a:r>
          </a:p>
          <a:p>
            <a:r>
              <a:rPr lang="en-US" altLang="ko-KR" sz="1600" dirty="0" smtClean="0">
                <a:solidFill>
                  <a:srgbClr val="0000FF"/>
                </a:solidFill>
                <a:latin typeface="Corbel" pitchFamily="34" charset="0"/>
              </a:rPr>
              <a:t>Blue: Reconstructed</a:t>
            </a:r>
            <a:endParaRPr lang="ko-KR" altLang="en-US" sz="1600" dirty="0">
              <a:solidFill>
                <a:srgbClr val="0000FF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Results: Inverse Kinematics</a:t>
            </a:r>
            <a:endParaRPr lang="ko-KR" altLang="en-US"/>
          </a:p>
        </p:txBody>
      </p:sp>
      <p:pic>
        <p:nvPicPr>
          <p:cNvPr id="4" name="IK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95209" y="558084"/>
            <a:ext cx="4673599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Limitations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Piecewise </a:t>
            </a:r>
            <a:r>
              <a:rPr lang="en-US" altLang="ko-KR" smtClean="0"/>
              <a:t>rigid approximation</a:t>
            </a:r>
          </a:p>
          <a:p>
            <a:endParaRPr lang="en-US" altLang="ko-KR" dirty="0" smtClean="0"/>
          </a:p>
        </p:txBody>
      </p:sp>
      <p:pic>
        <p:nvPicPr>
          <p:cNvPr id="4" name="Non-Rig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600201" y="952500"/>
            <a:ext cx="4190999" cy="314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Limitations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/>
              <a:t>Needs sufficient overlap</a:t>
            </a:r>
            <a:endParaRPr lang="en-US" altLang="ko-KR" dirty="0" smtClean="0"/>
          </a:p>
        </p:txBody>
      </p:sp>
      <p:pic>
        <p:nvPicPr>
          <p:cNvPr id="1029" name="Picture 5" descr="F:\000 Shape Data\TOG09\graphics\source\fr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0"/>
            <a:ext cx="1196128" cy="1914723"/>
          </a:xfrm>
          <a:prstGeom prst="rect">
            <a:avLst/>
          </a:prstGeom>
          <a:noFill/>
        </p:spPr>
      </p:pic>
      <p:grpSp>
        <p:nvGrpSpPr>
          <p:cNvPr id="17" name="그룹 16"/>
          <p:cNvGrpSpPr/>
          <p:nvPr/>
        </p:nvGrpSpPr>
        <p:grpSpPr>
          <a:xfrm>
            <a:off x="1562100" y="1447800"/>
            <a:ext cx="899965" cy="2270510"/>
            <a:chOff x="1562100" y="1447800"/>
            <a:chExt cx="899965" cy="2270510"/>
          </a:xfrm>
        </p:grpSpPr>
        <p:pic>
          <p:nvPicPr>
            <p:cNvPr id="1026" name="Picture 2" descr="F:\000 Shape Data\TOG09\graphics\source\fr2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2100" y="1447800"/>
              <a:ext cx="899965" cy="1832074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580422" y="3429000"/>
              <a:ext cx="705578" cy="289310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400" smtClean="0">
                  <a:latin typeface="Corbel" pitchFamily="34" charset="0"/>
                </a:rPr>
                <a:t>Frame</a:t>
              </a:r>
              <a:r>
                <a:rPr lang="en-US" altLang="ko-KR" sz="1400" b="1" i="1" smtClean="0">
                  <a:latin typeface="Corbel" pitchFamily="34" charset="0"/>
                </a:rPr>
                <a:t> i</a:t>
              </a:r>
              <a:endParaRPr lang="ko-KR" altLang="en-US" sz="1400" b="1" i="1">
                <a:latin typeface="Corbel" pitchFamily="34" charset="0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2645817" y="1393410"/>
            <a:ext cx="886718" cy="2324900"/>
            <a:chOff x="2645817" y="1393410"/>
            <a:chExt cx="886718" cy="2324900"/>
          </a:xfrm>
        </p:grpSpPr>
        <p:pic>
          <p:nvPicPr>
            <p:cNvPr id="1027" name="Picture 3" descr="F:\000 Shape Data\TOG09\graphics\source\fr2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4139" y="1393410"/>
              <a:ext cx="730074" cy="187110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2645817" y="3429000"/>
              <a:ext cx="886718" cy="289310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400" smtClean="0">
                  <a:latin typeface="Corbel" pitchFamily="34" charset="0"/>
                </a:rPr>
                <a:t>Frame</a:t>
              </a:r>
              <a:r>
                <a:rPr lang="en-US" altLang="ko-KR" sz="1400" b="1" i="1" smtClean="0">
                  <a:latin typeface="Corbel" pitchFamily="34" charset="0"/>
                </a:rPr>
                <a:t> i+1</a:t>
              </a:r>
              <a:endParaRPr lang="ko-KR" altLang="en-US" sz="1400" b="1" i="1">
                <a:latin typeface="Corbel" pitchFamily="34" charset="0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891802" y="1378488"/>
            <a:ext cx="971136" cy="2339822"/>
            <a:chOff x="3891802" y="1378488"/>
            <a:chExt cx="971136" cy="2339822"/>
          </a:xfrm>
        </p:grpSpPr>
        <p:pic>
          <p:nvPicPr>
            <p:cNvPr id="1028" name="Picture 4" descr="F:\000 Shape Data\TOG09\graphics\source\fr2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91802" y="1378488"/>
              <a:ext cx="971136" cy="1900947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3932408" y="3429000"/>
              <a:ext cx="889924" cy="289310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400" smtClean="0">
                  <a:latin typeface="Corbel" pitchFamily="34" charset="0"/>
                </a:rPr>
                <a:t>Frame</a:t>
              </a:r>
              <a:r>
                <a:rPr lang="en-US" altLang="ko-KR" sz="1400" b="1" i="1" smtClean="0">
                  <a:latin typeface="Corbel" pitchFamily="34" charset="0"/>
                </a:rPr>
                <a:t> i+2</a:t>
              </a:r>
              <a:endParaRPr lang="ko-KR" altLang="en-US" sz="1400" b="1" i="1">
                <a:latin typeface="Corbe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86310" y="3429000"/>
            <a:ext cx="88190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smtClean="0">
                <a:latin typeface="Corbel" pitchFamily="34" charset="0"/>
              </a:rPr>
              <a:t>Frame</a:t>
            </a:r>
            <a:r>
              <a:rPr lang="en-US" altLang="ko-KR" sz="1400" b="1" i="1" smtClean="0">
                <a:latin typeface="Corbel" pitchFamily="34" charset="0"/>
              </a:rPr>
              <a:t> i+3</a:t>
            </a:r>
            <a:endParaRPr lang="ko-KR" altLang="en-US" sz="1400" b="1" i="1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Limitations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Needs sufficient overlap</a:t>
            </a:r>
          </a:p>
        </p:txBody>
      </p:sp>
      <p:pic>
        <p:nvPicPr>
          <p:cNvPr id="1029" name="Picture 5" descr="F:\000 Shape Data\TOG09\graphics\source\fr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1196128" cy="1914723"/>
          </a:xfrm>
          <a:prstGeom prst="rect">
            <a:avLst/>
          </a:prstGeom>
          <a:noFill/>
        </p:spPr>
      </p:pic>
      <p:grpSp>
        <p:nvGrpSpPr>
          <p:cNvPr id="4" name="그룹 16"/>
          <p:cNvGrpSpPr/>
          <p:nvPr/>
        </p:nvGrpSpPr>
        <p:grpSpPr>
          <a:xfrm>
            <a:off x="2667000" y="1447800"/>
            <a:ext cx="899965" cy="2270510"/>
            <a:chOff x="1562100" y="1447800"/>
            <a:chExt cx="899965" cy="2270510"/>
          </a:xfrm>
        </p:grpSpPr>
        <p:pic>
          <p:nvPicPr>
            <p:cNvPr id="1026" name="Picture 2" descr="F:\000 Shape Data\TOG09\graphics\source\fr2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2100" y="1447800"/>
              <a:ext cx="899965" cy="1832074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580422" y="3429000"/>
              <a:ext cx="705578" cy="289310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r>
                <a:rPr lang="en-US" altLang="ko-KR" sz="1400" smtClean="0">
                  <a:latin typeface="Corbel" pitchFamily="34" charset="0"/>
                </a:rPr>
                <a:t>Frame</a:t>
              </a:r>
              <a:r>
                <a:rPr lang="en-US" altLang="ko-KR" sz="1400" b="1" i="1" smtClean="0">
                  <a:latin typeface="Corbel" pitchFamily="34" charset="0"/>
                </a:rPr>
                <a:t> i</a:t>
              </a:r>
              <a:endParaRPr lang="ko-KR" altLang="en-US" sz="1400" b="1" i="1">
                <a:latin typeface="Corbe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66282" y="3429000"/>
            <a:ext cx="886718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dirty="0" smtClean="0">
                <a:latin typeface="Corbel" pitchFamily="34" charset="0"/>
              </a:rPr>
              <a:t>Frame</a:t>
            </a:r>
            <a:r>
              <a:rPr lang="en-US" altLang="ko-KR" sz="1400" b="1" i="1" dirty="0" smtClean="0">
                <a:latin typeface="Corbel" pitchFamily="34" charset="0"/>
              </a:rPr>
              <a:t> i+1</a:t>
            </a:r>
            <a:endParaRPr lang="ko-KR" altLang="en-US" sz="1400" b="1" i="1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Conclusions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1216" y="617240"/>
            <a:ext cx="3917235" cy="342136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Articulated Global Registration</a:t>
            </a:r>
          </a:p>
          <a:p>
            <a:r>
              <a:rPr lang="en-US" altLang="ko-KR" smtClean="0"/>
              <a:t>Contributions</a:t>
            </a:r>
          </a:p>
          <a:p>
            <a:pPr lvl="1"/>
            <a:r>
              <a:rPr lang="en-US" altLang="ko-KR" smtClean="0"/>
              <a:t>Automatic registration algorithm for dynamic subjects</a:t>
            </a:r>
          </a:p>
          <a:p>
            <a:pPr lvl="1"/>
            <a:r>
              <a:rPr lang="en-US" altLang="ko-KR" smtClean="0"/>
              <a:t>No template, markers, skeleton, or segmentation needed</a:t>
            </a:r>
          </a:p>
          <a:p>
            <a:pPr lvl="1"/>
            <a:r>
              <a:rPr lang="en-US" altLang="ko-KR" smtClean="0"/>
              <a:t>Final result used directly to produce new animations</a:t>
            </a:r>
          </a:p>
        </p:txBody>
      </p:sp>
      <p:grpSp>
        <p:nvGrpSpPr>
          <p:cNvPr id="4" name="그룹 15"/>
          <p:cNvGrpSpPr/>
          <p:nvPr/>
        </p:nvGrpSpPr>
        <p:grpSpPr>
          <a:xfrm>
            <a:off x="4406483" y="732453"/>
            <a:ext cx="2502421" cy="691276"/>
            <a:chOff x="526966" y="1595095"/>
            <a:chExt cx="6673660" cy="1674746"/>
          </a:xfrm>
        </p:grpSpPr>
        <p:pic>
          <p:nvPicPr>
            <p:cNvPr id="5" name="Picture 2" descr="K:\000 Shape Data\TOG09\graphics\source\robotDepth2\snapshot-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966" y="1595095"/>
              <a:ext cx="840441" cy="1674746"/>
            </a:xfrm>
            <a:prstGeom prst="rect">
              <a:avLst/>
            </a:prstGeom>
            <a:noFill/>
          </p:spPr>
        </p:pic>
        <p:pic>
          <p:nvPicPr>
            <p:cNvPr id="6" name="Picture 4" descr="K:\000 Shape Data\TOG09\graphics\source\robotDepth2\snapshot-007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552930" y="1621818"/>
              <a:ext cx="859736" cy="1621301"/>
            </a:xfrm>
            <a:prstGeom prst="rect">
              <a:avLst/>
            </a:prstGeom>
            <a:noFill/>
          </p:spPr>
        </p:pic>
        <p:pic>
          <p:nvPicPr>
            <p:cNvPr id="7" name="Picture 6" descr="K:\000 Shape Data\TOG09\graphics\source\robotDepth2\snapshot-00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411760" y="1635646"/>
              <a:ext cx="936923" cy="1593644"/>
            </a:xfrm>
            <a:prstGeom prst="rect">
              <a:avLst/>
            </a:prstGeom>
            <a:noFill/>
          </p:spPr>
        </p:pic>
        <p:pic>
          <p:nvPicPr>
            <p:cNvPr id="8" name="Picture 7" descr="K:\000 Shape Data\TOG09\graphics\source\robotDepth2\snapshot-008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419663" y="1613756"/>
              <a:ext cx="939841" cy="1637425"/>
            </a:xfrm>
            <a:prstGeom prst="rect">
              <a:avLst/>
            </a:prstGeom>
            <a:noFill/>
          </p:spPr>
        </p:pic>
        <p:pic>
          <p:nvPicPr>
            <p:cNvPr id="9" name="Picture 8" descr="K:\000 Shape Data\TOG09\graphics\source\robotDepth2\snapshot-007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464922" y="1764987"/>
              <a:ext cx="820278" cy="1334962"/>
            </a:xfrm>
            <a:prstGeom prst="rect">
              <a:avLst/>
            </a:prstGeom>
            <a:noFill/>
          </p:spPr>
        </p:pic>
        <p:pic>
          <p:nvPicPr>
            <p:cNvPr id="10" name="Picture 9" descr="K:\000 Shape Data\TOG09\graphics\source\robotDepth2\snapshot-006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337458" y="1701992"/>
              <a:ext cx="863168" cy="1460952"/>
            </a:xfrm>
            <a:prstGeom prst="rect">
              <a:avLst/>
            </a:prstGeom>
            <a:noFill/>
          </p:spPr>
        </p:pic>
        <p:pic>
          <p:nvPicPr>
            <p:cNvPr id="11" name="Picture 10" descr="K:\000 Shape Data\TOG09\graphics\source\robotDepth2\snapshot-0060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00939" y="1629805"/>
              <a:ext cx="1099735" cy="1605327"/>
            </a:xfrm>
            <a:prstGeom prst="rect">
              <a:avLst/>
            </a:prstGeom>
            <a:noFill/>
          </p:spPr>
        </p:pic>
      </p:grp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91337" y="1892014"/>
            <a:ext cx="8926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5662" y="1863826"/>
            <a:ext cx="895210" cy="175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844714" y="1423729"/>
            <a:ext cx="1710468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Input Range Scans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5952" y="3555166"/>
            <a:ext cx="3037691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altLang="ko-KR" sz="1600" smtClean="0">
                <a:latin typeface="Corbel" pitchFamily="34" charset="0"/>
              </a:rPr>
              <a:t>Reconstructed Poseable 3D </a:t>
            </a:r>
            <a:r>
              <a:rPr lang="en-US" altLang="ko-KR" sz="1600" dirty="0" smtClean="0">
                <a:latin typeface="Corbel" pitchFamily="34" charset="0"/>
              </a:rPr>
              <a:t>Model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3962400" cy="3368675"/>
          </a:xfrm>
        </p:spPr>
        <p:txBody>
          <a:bodyPr/>
          <a:lstStyle/>
          <a:p>
            <a:r>
              <a:rPr lang="en-US" altLang="ko-KR" dirty="0" smtClean="0"/>
              <a:t>Template-based registration</a:t>
            </a:r>
          </a:p>
          <a:p>
            <a:pPr lvl="1"/>
            <a:r>
              <a:rPr lang="en-US" altLang="ko-KR" dirty="0" smtClean="0"/>
              <a:t>Rough approx. of scanned surface</a:t>
            </a:r>
          </a:p>
          <a:p>
            <a:pPr lvl="1"/>
            <a:r>
              <a:rPr lang="en-US" altLang="ko-KR" dirty="0" smtClean="0"/>
              <a:t>Template warping for hole-filling [Allen et al. 2002]</a:t>
            </a:r>
            <a:endParaRPr lang="ko-KR" altLang="en-US" dirty="0"/>
          </a:p>
        </p:txBody>
      </p:sp>
      <p:pic>
        <p:nvPicPr>
          <p:cNvPr id="4" name="Allen02 - Articulated Body Deformation from Range Scan Dat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343400" y="1066800"/>
            <a:ext cx="2777906" cy="2083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2906" y="3200400"/>
            <a:ext cx="2098894" cy="320088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[Allen </a:t>
            </a:r>
            <a:r>
              <a:rPr lang="en-US" altLang="ko-KR" sz="1600" dirty="0">
                <a:latin typeface="Corbel" pitchFamily="34" charset="0"/>
              </a:rPr>
              <a:t>et al. </a:t>
            </a:r>
            <a:r>
              <a:rPr lang="en-US" altLang="ko-KR" sz="1600" dirty="0" smtClean="0">
                <a:latin typeface="Corbel" pitchFamily="34" charset="0"/>
              </a:rPr>
              <a:t>2002]</a:t>
            </a:r>
            <a:endParaRPr lang="ko-KR" altLang="en-US" sz="1600" dirty="0">
              <a:latin typeface="Corbel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267200" y="954208"/>
            <a:ext cx="2930306" cy="3008192"/>
            <a:chOff x="4267200" y="738308"/>
            <a:chExt cx="2930306" cy="300819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4050" y="738308"/>
              <a:ext cx="952500" cy="224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21079" y="755649"/>
              <a:ext cx="1406029" cy="2228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267200" y="3426412"/>
              <a:ext cx="2930306" cy="320088"/>
            </a:xfrm>
            <a:prstGeom prst="rect">
              <a:avLst/>
            </a:prstGeom>
            <a:noFill/>
          </p:spPr>
          <p:txBody>
            <a:bodyPr wrap="square" lIns="73152" tIns="36576" rIns="73152" bIns="36576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Corbel" pitchFamily="34" charset="0"/>
                </a:rPr>
                <a:t>[Li et al. 2009]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92930" y="3200400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Scanned subject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1218" y="3200400"/>
            <a:ext cx="989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Template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Future Work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01216" y="617240"/>
            <a:ext cx="3917235" cy="342136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Add non-rigid motion</a:t>
            </a:r>
          </a:p>
          <a:p>
            <a:r>
              <a:rPr lang="en-US" altLang="ko-KR" dirty="0" smtClean="0"/>
              <a:t>Reduce parameters</a:t>
            </a:r>
          </a:p>
          <a:p>
            <a:r>
              <a:rPr lang="en-US" altLang="ko-KR" dirty="0" smtClean="0"/>
              <a:t>Real-time</a:t>
            </a:r>
            <a:endParaRPr lang="ko-KR" altLang="en-US" dirty="0"/>
          </a:p>
        </p:txBody>
      </p:sp>
      <p:grpSp>
        <p:nvGrpSpPr>
          <p:cNvPr id="4" name="그룹 15"/>
          <p:cNvGrpSpPr/>
          <p:nvPr/>
        </p:nvGrpSpPr>
        <p:grpSpPr>
          <a:xfrm>
            <a:off x="4406483" y="732453"/>
            <a:ext cx="2502421" cy="691276"/>
            <a:chOff x="526966" y="1595095"/>
            <a:chExt cx="6673660" cy="1674746"/>
          </a:xfrm>
        </p:grpSpPr>
        <p:pic>
          <p:nvPicPr>
            <p:cNvPr id="5" name="Picture 2" descr="K:\000 Shape Data\TOG09\graphics\source\robotDepth2\snapshot-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966" y="1595095"/>
              <a:ext cx="840441" cy="1674746"/>
            </a:xfrm>
            <a:prstGeom prst="rect">
              <a:avLst/>
            </a:prstGeom>
            <a:noFill/>
          </p:spPr>
        </p:pic>
        <p:pic>
          <p:nvPicPr>
            <p:cNvPr id="6" name="Picture 4" descr="K:\000 Shape Data\TOG09\graphics\source\robotDepth2\snapshot-007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552930" y="1621818"/>
              <a:ext cx="859736" cy="1621301"/>
            </a:xfrm>
            <a:prstGeom prst="rect">
              <a:avLst/>
            </a:prstGeom>
            <a:noFill/>
          </p:spPr>
        </p:pic>
        <p:pic>
          <p:nvPicPr>
            <p:cNvPr id="7" name="Picture 6" descr="K:\000 Shape Data\TOG09\graphics\source\robotDepth2\snapshot-00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411760" y="1635646"/>
              <a:ext cx="936923" cy="1593644"/>
            </a:xfrm>
            <a:prstGeom prst="rect">
              <a:avLst/>
            </a:prstGeom>
            <a:noFill/>
          </p:spPr>
        </p:pic>
        <p:pic>
          <p:nvPicPr>
            <p:cNvPr id="8" name="Picture 7" descr="K:\000 Shape Data\TOG09\graphics\source\robotDepth2\snapshot-008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419663" y="1613756"/>
              <a:ext cx="939841" cy="1637425"/>
            </a:xfrm>
            <a:prstGeom prst="rect">
              <a:avLst/>
            </a:prstGeom>
            <a:noFill/>
          </p:spPr>
        </p:pic>
        <p:pic>
          <p:nvPicPr>
            <p:cNvPr id="9" name="Picture 8" descr="K:\000 Shape Data\TOG09\graphics\source\robotDepth2\snapshot-007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464922" y="1764987"/>
              <a:ext cx="820278" cy="1334962"/>
            </a:xfrm>
            <a:prstGeom prst="rect">
              <a:avLst/>
            </a:prstGeom>
            <a:noFill/>
          </p:spPr>
        </p:pic>
        <p:pic>
          <p:nvPicPr>
            <p:cNvPr id="10" name="Picture 9" descr="K:\000 Shape Data\TOG09\graphics\source\robotDepth2\snapshot-006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337458" y="1701992"/>
              <a:ext cx="863168" cy="1460952"/>
            </a:xfrm>
            <a:prstGeom prst="rect">
              <a:avLst/>
            </a:prstGeom>
            <a:noFill/>
          </p:spPr>
        </p:pic>
        <p:pic>
          <p:nvPicPr>
            <p:cNvPr id="11" name="Picture 10" descr="K:\000 Shape Data\TOG09\graphics\source\robotDepth2\snapshot-0060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00939" y="1629805"/>
              <a:ext cx="1099735" cy="1605327"/>
            </a:xfrm>
            <a:prstGeom prst="rect">
              <a:avLst/>
            </a:prstGeom>
            <a:noFill/>
          </p:spPr>
        </p:pic>
      </p:grp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91337" y="1892014"/>
            <a:ext cx="8926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5662" y="1863826"/>
            <a:ext cx="895210" cy="175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844714" y="1423729"/>
            <a:ext cx="1710468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Input Range Scans</a:t>
            </a:r>
            <a:endParaRPr lang="ko-KR" altLang="en-US" sz="1600" dirty="0">
              <a:latin typeface="Corbe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5951" y="3555166"/>
            <a:ext cx="3037691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altLang="ko-KR" sz="1600" smtClean="0">
                <a:latin typeface="Corbel" pitchFamily="34" charset="0"/>
              </a:rPr>
              <a:t>Reconstructed Poseable 3D </a:t>
            </a:r>
            <a:r>
              <a:rPr lang="en-US" altLang="ko-KR" sz="1600" dirty="0" smtClean="0">
                <a:latin typeface="Corbel" pitchFamily="34" charset="0"/>
              </a:rPr>
              <a:t>Model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Acknowledgements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600" b="1" dirty="0" smtClean="0"/>
              <a:t>Thank you for listening!</a:t>
            </a:r>
            <a:endParaRPr lang="ko-KR" altLang="en-US" sz="1600" b="1" dirty="0" smtClean="0"/>
          </a:p>
          <a:p>
            <a:r>
              <a:rPr lang="en-US" altLang="ko-KR" sz="1600" dirty="0" smtClean="0"/>
              <a:t>Michael Wand, Sam Buss, UCSD Graphics Lab, TOG Reviewers</a:t>
            </a:r>
          </a:p>
          <a:p>
            <a:r>
              <a:rPr lang="en-US" altLang="ko-KR" sz="1600" dirty="0" smtClean="0"/>
              <a:t>Data: Y. </a:t>
            </a:r>
            <a:r>
              <a:rPr lang="en-US" altLang="ko-KR" sz="1600" dirty="0" err="1" smtClean="0"/>
              <a:t>Pekelny</a:t>
            </a:r>
            <a:r>
              <a:rPr lang="en-US" altLang="ko-KR" sz="1600" dirty="0" smtClean="0"/>
              <a:t>, C. </a:t>
            </a:r>
            <a:r>
              <a:rPr lang="en-US" altLang="ko-KR" sz="1600" dirty="0" err="1" smtClean="0"/>
              <a:t>Gotsman</a:t>
            </a:r>
            <a:r>
              <a:rPr lang="en-US" altLang="ko-KR" sz="1600" dirty="0" smtClean="0"/>
              <a:t>, T. Weise, O. </a:t>
            </a:r>
            <a:r>
              <a:rPr lang="en-US" altLang="ko-KR" sz="1600" dirty="0" err="1" smtClean="0"/>
              <a:t>Schall</a:t>
            </a:r>
            <a:r>
              <a:rPr lang="en-US" altLang="ko-KR" sz="1600" dirty="0" smtClean="0"/>
              <a:t>, P. Fong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621779" y="1630680"/>
            <a:ext cx="2502421" cy="980586"/>
            <a:chOff x="457200" y="2057400"/>
            <a:chExt cx="2502421" cy="980586"/>
          </a:xfrm>
        </p:grpSpPr>
        <p:grpSp>
          <p:nvGrpSpPr>
            <p:cNvPr id="4" name="그룹 15"/>
            <p:cNvGrpSpPr/>
            <p:nvPr/>
          </p:nvGrpSpPr>
          <p:grpSpPr>
            <a:xfrm>
              <a:off x="457200" y="2057400"/>
              <a:ext cx="2502421" cy="691276"/>
              <a:chOff x="526966" y="1595095"/>
              <a:chExt cx="6673660" cy="1674746"/>
            </a:xfrm>
          </p:grpSpPr>
          <p:pic>
            <p:nvPicPr>
              <p:cNvPr id="5" name="Picture 2" descr="K:\000 Shape Data\TOG09\graphics\source\robotDepth2\snapshot-000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6966" y="1595095"/>
                <a:ext cx="840441" cy="1674746"/>
              </a:xfrm>
              <a:prstGeom prst="rect">
                <a:avLst/>
              </a:prstGeom>
              <a:noFill/>
            </p:spPr>
          </p:pic>
          <p:pic>
            <p:nvPicPr>
              <p:cNvPr id="6" name="Picture 4" descr="K:\000 Shape Data\TOG09\graphics\source\robotDepth2\snapshot-007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H="1">
                <a:off x="4552930" y="1621818"/>
                <a:ext cx="859736" cy="1621301"/>
              </a:xfrm>
              <a:prstGeom prst="rect">
                <a:avLst/>
              </a:prstGeom>
              <a:noFill/>
            </p:spPr>
          </p:pic>
          <p:pic>
            <p:nvPicPr>
              <p:cNvPr id="7" name="Picture 6" descr="K:\000 Shape Data\TOG09\graphics\source\robotDepth2\snapshot-0080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>
                <a:off x="2411760" y="1635646"/>
                <a:ext cx="936923" cy="1593644"/>
              </a:xfrm>
              <a:prstGeom prst="rect">
                <a:avLst/>
              </a:prstGeom>
              <a:noFill/>
            </p:spPr>
          </p:pic>
          <p:pic>
            <p:nvPicPr>
              <p:cNvPr id="8" name="Picture 7" descr="K:\000 Shape Data\TOG09\graphics\source\robotDepth2\snapshot-0085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flipH="1">
                <a:off x="1419663" y="1613756"/>
                <a:ext cx="939841" cy="1637425"/>
              </a:xfrm>
              <a:prstGeom prst="rect">
                <a:avLst/>
              </a:prstGeom>
              <a:noFill/>
            </p:spPr>
          </p:pic>
          <p:pic>
            <p:nvPicPr>
              <p:cNvPr id="9" name="Picture 8" descr="K:\000 Shape Data\TOG09\graphics\source\robotDepth2\snapshot-007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flipH="1">
                <a:off x="5464922" y="1764987"/>
                <a:ext cx="820278" cy="1334962"/>
              </a:xfrm>
              <a:prstGeom prst="rect">
                <a:avLst/>
              </a:prstGeom>
              <a:noFill/>
            </p:spPr>
          </p:pic>
          <p:pic>
            <p:nvPicPr>
              <p:cNvPr id="10" name="Picture 9" descr="K:\000 Shape Data\TOG09\graphics\source\robotDepth2\snapshot-0065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6337458" y="1701992"/>
                <a:ext cx="863168" cy="1460952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K:\000 Shape Data\TOG09\graphics\source\robotDepth2\snapshot-0060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400939" y="1629805"/>
                <a:ext cx="1099735" cy="1605327"/>
              </a:xfrm>
              <a:prstGeom prst="rect">
                <a:avLst/>
              </a:prstGeom>
              <a:noFill/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996099" y="2748676"/>
              <a:ext cx="1509131" cy="289310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Corbel" pitchFamily="34" charset="0"/>
                </a:rPr>
                <a:t>Input Range Scans</a:t>
              </a:r>
              <a:endParaRPr lang="ko-KR" altLang="en-US" sz="1400" dirty="0">
                <a:latin typeface="Corbel" pitchFamily="34" charset="0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616910" y="2652676"/>
            <a:ext cx="2672270" cy="1462124"/>
            <a:chOff x="4059505" y="2189982"/>
            <a:chExt cx="3110583" cy="1701946"/>
          </a:xfrm>
        </p:grpSpPr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91338" y="2212935"/>
              <a:ext cx="726862" cy="1407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5662" y="2189982"/>
              <a:ext cx="728972" cy="1430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059505" y="3555165"/>
              <a:ext cx="3110583" cy="336763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Corbel" pitchFamily="34" charset="0"/>
                </a:rPr>
                <a:t>Reconstructed </a:t>
              </a:r>
              <a:r>
                <a:rPr lang="en-US" altLang="ko-KR" sz="1400" dirty="0" err="1" smtClean="0">
                  <a:latin typeface="Corbel" pitchFamily="34" charset="0"/>
                </a:rPr>
                <a:t>Poseable</a:t>
              </a:r>
              <a:r>
                <a:rPr lang="en-US" altLang="ko-KR" sz="1400" dirty="0" smtClean="0">
                  <a:latin typeface="Corbel" pitchFamily="34" charset="0"/>
                </a:rPr>
                <a:t> 3D Model</a:t>
              </a:r>
              <a:endParaRPr lang="ko-KR" altLang="en-US" sz="1400" dirty="0">
                <a:latin typeface="Corbel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581400" y="1607872"/>
            <a:ext cx="3124200" cy="2430728"/>
            <a:chOff x="3505200" y="1306519"/>
            <a:chExt cx="3393678" cy="2640391"/>
          </a:xfrm>
        </p:grpSpPr>
        <p:pic>
          <p:nvPicPr>
            <p:cNvPr id="4100" name="Picture 4" descr="K:\000 Shape Data\TOG09\graphics\source\pose1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05200" y="1306519"/>
              <a:ext cx="1066800" cy="1284281"/>
            </a:xfrm>
            <a:prstGeom prst="rect">
              <a:avLst/>
            </a:prstGeom>
            <a:noFill/>
          </p:spPr>
        </p:pic>
        <p:pic>
          <p:nvPicPr>
            <p:cNvPr id="4101" name="Picture 5" descr="K:\000 Shape Data\TOG09\graphics\source\pose2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638800" y="2590800"/>
              <a:ext cx="1260078" cy="1149475"/>
            </a:xfrm>
            <a:prstGeom prst="rect">
              <a:avLst/>
            </a:prstGeom>
            <a:noFill/>
          </p:spPr>
        </p:pic>
        <p:pic>
          <p:nvPicPr>
            <p:cNvPr id="4102" name="Picture 6" descr="K:\000 Shape Data\TOG09\graphics\source\pose3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810000" y="2752524"/>
              <a:ext cx="851245" cy="1133676"/>
            </a:xfrm>
            <a:prstGeom prst="rect">
              <a:avLst/>
            </a:prstGeom>
            <a:noFill/>
          </p:spPr>
        </p:pic>
        <p:pic>
          <p:nvPicPr>
            <p:cNvPr id="4104" name="Picture 8" descr="K:\000 Shape Data\TOG09\graphics\source\pose4-2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00600" y="2057400"/>
              <a:ext cx="695216" cy="1141575"/>
            </a:xfrm>
            <a:prstGeom prst="rect">
              <a:avLst/>
            </a:prstGeom>
            <a:noFill/>
          </p:spPr>
        </p:pic>
        <p:pic>
          <p:nvPicPr>
            <p:cNvPr id="4106" name="Picture 10" descr="K:\000 Shape Data\TOG09\graphics\source\pose5-2.pn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562599" y="1339788"/>
              <a:ext cx="1219201" cy="1227863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4778894" y="3657600"/>
              <a:ext cx="1043940" cy="289310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Corbel" pitchFamily="34" charset="0"/>
                </a:rPr>
                <a:t>Novel Poses</a:t>
              </a:r>
              <a:endParaRPr lang="ko-KR" altLang="en-US" sz="1400" dirty="0">
                <a:latin typeface="Corbe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1" descr="S11_PosterElements-Mountains.png"/>
          <p:cNvPicPr>
            <a:picLocks noGrp="1" noChangeAspect="1"/>
          </p:cNvPicPr>
          <p:nvPr>
            <p:ph idx="1"/>
          </p:nvPr>
        </p:nvPicPr>
        <p:blipFill>
          <a:blip r:embed="rId3"/>
          <a:srcRect l="7344" r="7533" b="13831"/>
          <a:stretch>
            <a:fillRect/>
          </a:stretch>
        </p:blipFill>
        <p:spPr>
          <a:xfrm>
            <a:off x="0" y="-12700"/>
            <a:ext cx="7391400" cy="4208463"/>
          </a:xfrm>
        </p:spPr>
      </p:pic>
      <p:pic>
        <p:nvPicPr>
          <p:cNvPr id="4" name="Picture 3" descr="S11_LogoVer.png"/>
          <p:cNvPicPr>
            <a:picLocks noChangeAspect="1"/>
          </p:cNvPicPr>
          <p:nvPr/>
        </p:nvPicPr>
        <p:blipFill>
          <a:blip r:embed="rId4"/>
          <a:srcRect t="74690" r="60570"/>
          <a:stretch>
            <a:fillRect/>
          </a:stretch>
        </p:blipFill>
        <p:spPr bwMode="auto">
          <a:xfrm>
            <a:off x="2057400" y="1031875"/>
            <a:ext cx="3517900" cy="216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Additional Comparisons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42011"/>
            <a:ext cx="6591300" cy="25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global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26" y="609600"/>
            <a:ext cx="6432274" cy="336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191000" cy="3368675"/>
          </a:xfrm>
        </p:spPr>
        <p:txBody>
          <a:bodyPr/>
          <a:lstStyle/>
          <a:p>
            <a:r>
              <a:rPr lang="en-US" altLang="ko-KR" dirty="0" smtClean="0"/>
              <a:t>Template-based registration</a:t>
            </a:r>
          </a:p>
          <a:p>
            <a:pPr lvl="1"/>
            <a:r>
              <a:rPr lang="en-US" altLang="ko-KR" dirty="0" smtClean="0"/>
              <a:t>Rough approx. of scanned surface</a:t>
            </a:r>
          </a:p>
          <a:p>
            <a:pPr lvl="1"/>
            <a:r>
              <a:rPr lang="en-US" altLang="ko-KR" dirty="0" smtClean="0"/>
              <a:t>Template warping for hole-filling [Allen et al. 2002]</a:t>
            </a:r>
            <a:endParaRPr lang="ko-KR" altLang="en-US" dirty="0" smtClean="0"/>
          </a:p>
          <a:p>
            <a:pPr lvl="1"/>
            <a:r>
              <a:rPr lang="en-US" altLang="ko-KR" dirty="0" smtClean="0"/>
              <a:t>Discrete correspondence optimization [</a:t>
            </a:r>
            <a:r>
              <a:rPr lang="en-US" altLang="ko-KR" dirty="0" err="1" smtClean="0"/>
              <a:t>Anguelov</a:t>
            </a:r>
            <a:r>
              <a:rPr lang="en-US" altLang="ko-KR" dirty="0" smtClean="0"/>
              <a:t> et al. 2004]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3154335"/>
            <a:ext cx="2930306" cy="320088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[</a:t>
            </a:r>
            <a:r>
              <a:rPr lang="en-US" altLang="ko-KR" sz="1600" dirty="0" err="1" smtClean="0">
                <a:latin typeface="Corbel" pitchFamily="34" charset="0"/>
              </a:rPr>
              <a:t>Anguelov</a:t>
            </a:r>
            <a:r>
              <a:rPr lang="en-US" altLang="ko-KR" sz="1600" dirty="0" smtClean="0">
                <a:latin typeface="Corbel" pitchFamily="34" charset="0"/>
              </a:rPr>
              <a:t> et al. 2004]</a:t>
            </a:r>
          </a:p>
        </p:txBody>
      </p:sp>
      <p:pic>
        <p:nvPicPr>
          <p:cNvPr id="9" name="Anguelov04 - Correlated Correspondenc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35450" y="946150"/>
            <a:ext cx="2971800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191000" cy="3368675"/>
          </a:xfrm>
        </p:spPr>
        <p:txBody>
          <a:bodyPr/>
          <a:lstStyle/>
          <a:p>
            <a:r>
              <a:rPr lang="en-US" altLang="ko-KR" dirty="0" smtClean="0"/>
              <a:t>Template-based registration</a:t>
            </a:r>
          </a:p>
          <a:p>
            <a:pPr lvl="1"/>
            <a:r>
              <a:rPr lang="en-US" altLang="ko-KR" dirty="0" smtClean="0"/>
              <a:t>Rough approx. of scanned surface</a:t>
            </a:r>
          </a:p>
          <a:p>
            <a:pPr lvl="1"/>
            <a:r>
              <a:rPr lang="en-US" altLang="ko-KR" dirty="0" smtClean="0"/>
              <a:t>Template warping for hole-filling [Allen et al. 2002]</a:t>
            </a:r>
            <a:endParaRPr lang="ko-KR" altLang="en-US" dirty="0" smtClean="0"/>
          </a:p>
          <a:p>
            <a:pPr lvl="1"/>
            <a:r>
              <a:rPr lang="en-US" altLang="ko-KR" dirty="0" smtClean="0"/>
              <a:t>Discrete correspondence optimization [</a:t>
            </a:r>
            <a:r>
              <a:rPr lang="en-US" altLang="ko-KR" dirty="0" err="1" smtClean="0"/>
              <a:t>Anguelov</a:t>
            </a:r>
            <a:r>
              <a:rPr lang="en-US" altLang="ko-KR" dirty="0" smtClean="0"/>
              <a:t> et al. 2004]</a:t>
            </a:r>
          </a:p>
          <a:p>
            <a:pPr lvl="1"/>
            <a:r>
              <a:rPr lang="en-US" altLang="ko-KR" dirty="0" smtClean="0"/>
              <a:t>Coarse template registration [Li et al. 2009]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2971800"/>
            <a:ext cx="2930306" cy="320088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/>
          <a:p>
            <a:pPr algn="ctr"/>
            <a:r>
              <a:rPr lang="en-US" altLang="ko-KR" sz="1600" dirty="0" smtClean="0">
                <a:latin typeface="Corbel" pitchFamily="34" charset="0"/>
              </a:rPr>
              <a:t>[Li et al. 2009]</a:t>
            </a:r>
          </a:p>
        </p:txBody>
      </p:sp>
      <p:pic>
        <p:nvPicPr>
          <p:cNvPr id="8" name="siggraphAsia2009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71949" y="1270396"/>
            <a:ext cx="3081161" cy="1733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191000" cy="3368675"/>
          </a:xfrm>
        </p:spPr>
        <p:txBody>
          <a:bodyPr/>
          <a:lstStyle/>
          <a:p>
            <a:r>
              <a:rPr lang="en-US" altLang="ko-KR" dirty="0" smtClean="0"/>
              <a:t>Performance capture using multi-view silhouettes</a:t>
            </a:r>
          </a:p>
          <a:p>
            <a:pPr lvl="1"/>
            <a:r>
              <a:rPr lang="en-US" altLang="ko-KR" dirty="0" smtClean="0"/>
              <a:t>Fit template w/skeleton to visual hull [Vlasic et al. 2008]</a:t>
            </a:r>
          </a:p>
          <a:p>
            <a:pPr lvl="1"/>
            <a:r>
              <a:rPr lang="en-US" altLang="ko-KR" dirty="0" smtClean="0"/>
              <a:t>Template fitting to silhouettes [</a:t>
            </a:r>
            <a:r>
              <a:rPr lang="en-US" altLang="ko-KR" dirty="0" err="1" smtClean="0"/>
              <a:t>deAguiar</a:t>
            </a:r>
            <a:r>
              <a:rPr lang="en-US" altLang="ko-KR" dirty="0" smtClean="0"/>
              <a:t> et al. 2008]</a:t>
            </a:r>
          </a:p>
          <a:p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pic>
        <p:nvPicPr>
          <p:cNvPr id="6" name="Vlasic08 - Articulated Mesh Animation from Multi-View Silhouette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39700" y="626909"/>
            <a:ext cx="2494014" cy="1422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6449" y="2016025"/>
            <a:ext cx="1493935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dirty="0" smtClean="0">
                <a:latin typeface="Corbel" pitchFamily="34" charset="0"/>
              </a:rPr>
              <a:t>[Vlasic </a:t>
            </a:r>
            <a:r>
              <a:rPr lang="en-US" altLang="ko-KR" sz="1400" dirty="0">
                <a:latin typeface="Corbel" pitchFamily="34" charset="0"/>
              </a:rPr>
              <a:t>et al. </a:t>
            </a:r>
            <a:r>
              <a:rPr lang="en-US" altLang="ko-KR" sz="1400" dirty="0" smtClean="0">
                <a:latin typeface="Corbel" pitchFamily="34" charset="0"/>
              </a:rPr>
              <a:t>2008]</a:t>
            </a:r>
            <a:endParaRPr lang="ko-KR" altLang="en-US" sz="1400" dirty="0"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06" y="3793124"/>
            <a:ext cx="1737270" cy="289310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400" dirty="0" smtClean="0">
                <a:latin typeface="Corbel" pitchFamily="34" charset="0"/>
              </a:rPr>
              <a:t>[</a:t>
            </a:r>
            <a:r>
              <a:rPr lang="en-US" altLang="ko-KR" sz="1400" dirty="0" err="1" smtClean="0">
                <a:latin typeface="Corbel" pitchFamily="34" charset="0"/>
              </a:rPr>
              <a:t>deAguiar</a:t>
            </a:r>
            <a:r>
              <a:rPr lang="en-US" altLang="ko-KR" sz="1400" dirty="0" smtClean="0">
                <a:latin typeface="Corbel" pitchFamily="34" charset="0"/>
              </a:rPr>
              <a:t> </a:t>
            </a:r>
            <a:r>
              <a:rPr lang="en-US" altLang="ko-KR" sz="1400" dirty="0">
                <a:latin typeface="Corbel" pitchFamily="34" charset="0"/>
              </a:rPr>
              <a:t>et al. </a:t>
            </a:r>
            <a:r>
              <a:rPr lang="en-US" altLang="ko-KR" sz="1400" dirty="0" smtClean="0">
                <a:latin typeface="Corbel" pitchFamily="34" charset="0"/>
              </a:rPr>
              <a:t>2008]</a:t>
            </a:r>
            <a:endParaRPr lang="ko-KR" altLang="en-US" sz="1400" dirty="0">
              <a:latin typeface="Corbel" pitchFamily="34" charset="0"/>
            </a:endParaRPr>
          </a:p>
        </p:txBody>
      </p:sp>
      <p:pic>
        <p:nvPicPr>
          <p:cNvPr id="10" name="deAguiar08 - Performance Capture from Sparse Multi-view Video (2)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585744" y="2347312"/>
            <a:ext cx="2601926" cy="1457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17" name="내용 개체 틀 16"/>
          <p:cNvSpPr>
            <a:spLocks noGrp="1"/>
          </p:cNvSpPr>
          <p:nvPr>
            <p:ph idx="1"/>
          </p:nvPr>
        </p:nvSpPr>
        <p:spPr>
          <a:xfrm>
            <a:off x="152400" y="609600"/>
            <a:ext cx="4016003" cy="3368675"/>
          </a:xfrm>
        </p:spPr>
        <p:txBody>
          <a:bodyPr/>
          <a:lstStyle/>
          <a:p>
            <a:r>
              <a:rPr lang="en-US" altLang="ko-KR" dirty="0" smtClean="0"/>
              <a:t>Marker-based capture</a:t>
            </a:r>
          </a:p>
          <a:p>
            <a:pPr lvl="1"/>
            <a:r>
              <a:rPr lang="en-US" altLang="ko-KR" dirty="0" smtClean="0"/>
              <a:t>Capture human muscle deformation</a:t>
            </a:r>
          </a:p>
          <a:p>
            <a:pPr lvl="1">
              <a:buNone/>
            </a:pPr>
            <a:r>
              <a:rPr lang="en-US" altLang="ko-KR" dirty="0" smtClean="0"/>
              <a:t>	[Park and </a:t>
            </a:r>
            <a:r>
              <a:rPr lang="en-US" altLang="ko-KR" dirty="0" err="1" smtClean="0"/>
              <a:t>Hodgins</a:t>
            </a:r>
            <a:r>
              <a:rPr lang="en-US" altLang="ko-KR" dirty="0" smtClean="0"/>
              <a:t> 2006]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4193078" y="1366123"/>
            <a:ext cx="3045922" cy="1439409"/>
            <a:chOff x="3947511" y="1366123"/>
            <a:chExt cx="3045922" cy="14394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7511" y="1384758"/>
              <a:ext cx="1178430" cy="140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28186" y="1366123"/>
              <a:ext cx="1665247" cy="1439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4531721" y="2979103"/>
            <a:ext cx="2230804" cy="320088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altLang="ko-KR" sz="1600" dirty="0" smtClean="0">
                <a:latin typeface="Corbel" pitchFamily="34" charset="0"/>
              </a:rPr>
              <a:t>[Park </a:t>
            </a:r>
            <a:r>
              <a:rPr lang="en-US" altLang="ko-KR" sz="1600" dirty="0">
                <a:latin typeface="Corbel" pitchFamily="34" charset="0"/>
              </a:rPr>
              <a:t>and </a:t>
            </a:r>
            <a:r>
              <a:rPr lang="en-US" altLang="ko-KR" sz="1600" dirty="0" err="1">
                <a:latin typeface="Corbel" pitchFamily="34" charset="0"/>
              </a:rPr>
              <a:t>Hodgins</a:t>
            </a:r>
            <a:r>
              <a:rPr lang="en-US" altLang="ko-KR" sz="1600" dirty="0">
                <a:latin typeface="Corbel" pitchFamily="34" charset="0"/>
              </a:rPr>
              <a:t> </a:t>
            </a:r>
            <a:r>
              <a:rPr lang="en-US" altLang="ko-KR" sz="1600" dirty="0" smtClean="0">
                <a:latin typeface="Corbel" pitchFamily="34" charset="0"/>
              </a:rPr>
              <a:t>2008]</a:t>
            </a:r>
            <a:endParaRPr lang="ko-KR" altLang="en-US" sz="16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SIGGRAPH 2011">
      <a:dk1>
        <a:srgbClr val="532903"/>
      </a:dk1>
      <a:lt1>
        <a:srgbClr val="784A2B"/>
      </a:lt1>
      <a:dk2>
        <a:srgbClr val="784A2B"/>
      </a:dk2>
      <a:lt2>
        <a:srgbClr val="96714E"/>
      </a:lt2>
      <a:accent1>
        <a:srgbClr val="78BD57"/>
      </a:accent1>
      <a:accent2>
        <a:srgbClr val="26A85C"/>
      </a:accent2>
      <a:accent3>
        <a:srgbClr val="117D7D"/>
      </a:accent3>
      <a:accent4>
        <a:srgbClr val="78BD57"/>
      </a:accent4>
      <a:accent5>
        <a:srgbClr val="43A7D7"/>
      </a:accent5>
      <a:accent6>
        <a:srgbClr val="0C569E"/>
      </a:accent6>
      <a:hlink>
        <a:srgbClr val="0C569E"/>
      </a:hlink>
      <a:folHlink>
        <a:srgbClr val="117D7D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25827</TotalTime>
  <Words>2380</Words>
  <Application>Microsoft Office PowerPoint</Application>
  <PresentationFormat>Custom</PresentationFormat>
  <Paragraphs>510</Paragraphs>
  <Slides>55</Slides>
  <Notes>55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Custom Design</vt:lpstr>
      <vt:lpstr>Slide 1</vt:lpstr>
      <vt:lpstr>Global Registration of Dynamic Range Scans for Articulated Model Reconstruction</vt:lpstr>
      <vt:lpstr>Introduction</vt:lpstr>
      <vt:lpstr>Challenges</vt:lpstr>
      <vt:lpstr>Previous Work</vt:lpstr>
      <vt:lpstr>Previous Work</vt:lpstr>
      <vt:lpstr>Previous Work</vt:lpstr>
      <vt:lpstr>Previous Work</vt:lpstr>
      <vt:lpstr>Previous Work</vt:lpstr>
      <vt:lpstr>Previous Work</vt:lpstr>
      <vt:lpstr>Previous Work</vt:lpstr>
      <vt:lpstr>Our approach</vt:lpstr>
      <vt:lpstr>Features</vt:lpstr>
      <vt:lpstr>Reconstructing Articulated Models</vt:lpstr>
      <vt:lpstr>Algorithm Overview</vt:lpstr>
      <vt:lpstr>Algorithm Overview</vt:lpstr>
      <vt:lpstr>Algorithm Overview</vt:lpstr>
      <vt:lpstr>Algorithm Overview</vt:lpstr>
      <vt:lpstr>Algorithm Overview</vt:lpstr>
      <vt:lpstr>Part I: Initialization</vt:lpstr>
      <vt:lpstr>Initialization</vt:lpstr>
      <vt:lpstr>Initialization</vt:lpstr>
      <vt:lpstr>Initialization</vt:lpstr>
      <vt:lpstr>Initialization</vt:lpstr>
      <vt:lpstr>Initialization</vt:lpstr>
      <vt:lpstr>Initialization Result</vt:lpstr>
      <vt:lpstr>Part II: Global Refinement</vt:lpstr>
      <vt:lpstr>Global Refinement</vt:lpstr>
      <vt:lpstr>Dynamic Sample Graph (DSG)</vt:lpstr>
      <vt:lpstr>Global Refinement</vt:lpstr>
      <vt:lpstr>Transformation Optimization</vt:lpstr>
      <vt:lpstr>Transformation Optimization</vt:lpstr>
      <vt:lpstr>Joint Constraint</vt:lpstr>
      <vt:lpstr>Joint Constraint</vt:lpstr>
      <vt:lpstr>Label Optimization</vt:lpstr>
      <vt:lpstr>Label Optimization</vt:lpstr>
      <vt:lpstr>Global Refinement: Step Through</vt:lpstr>
      <vt:lpstr>Global Refinement: Fast Forward</vt:lpstr>
      <vt:lpstr>Post-processing</vt:lpstr>
      <vt:lpstr>Results</vt:lpstr>
      <vt:lpstr>Results: Registration</vt:lpstr>
      <vt:lpstr>Results: Registration</vt:lpstr>
      <vt:lpstr>Results: Registration</vt:lpstr>
      <vt:lpstr>Ground truth comparison</vt:lpstr>
      <vt:lpstr>Results: Inverse Kinematics</vt:lpstr>
      <vt:lpstr>Limitations</vt:lpstr>
      <vt:lpstr>Limitations</vt:lpstr>
      <vt:lpstr>Limitations</vt:lpstr>
      <vt:lpstr>Conclusions</vt:lpstr>
      <vt:lpstr>Future Work</vt:lpstr>
      <vt:lpstr>Acknowledgements</vt:lpstr>
      <vt:lpstr>Slide 52</vt:lpstr>
      <vt:lpstr>Additional Comparisons</vt:lpstr>
      <vt:lpstr>Sliding window comparison</vt:lpstr>
      <vt:lpstr>Local vs. global comparison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Will Chang</cp:lastModifiedBy>
  <cp:revision>351</cp:revision>
  <dcterms:created xsi:type="dcterms:W3CDTF">2010-04-08T22:04:55Z</dcterms:created>
  <dcterms:modified xsi:type="dcterms:W3CDTF">2011-08-09T20:52:29Z</dcterms:modified>
</cp:coreProperties>
</file>