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304" r:id="rId3"/>
    <p:sldId id="315" r:id="rId4"/>
    <p:sldId id="258" r:id="rId5"/>
    <p:sldId id="262" r:id="rId6"/>
    <p:sldId id="261" r:id="rId7"/>
    <p:sldId id="330" r:id="rId8"/>
    <p:sldId id="264" r:id="rId9"/>
    <p:sldId id="265" r:id="rId10"/>
    <p:sldId id="266" r:id="rId11"/>
    <p:sldId id="331" r:id="rId12"/>
    <p:sldId id="308" r:id="rId13"/>
    <p:sldId id="332" r:id="rId14"/>
    <p:sldId id="318" r:id="rId15"/>
    <p:sldId id="276" r:id="rId16"/>
    <p:sldId id="319" r:id="rId17"/>
    <p:sldId id="277" r:id="rId18"/>
    <p:sldId id="278" r:id="rId19"/>
    <p:sldId id="281" r:id="rId20"/>
    <p:sldId id="337" r:id="rId21"/>
    <p:sldId id="284" r:id="rId22"/>
    <p:sldId id="285" r:id="rId23"/>
    <p:sldId id="286" r:id="rId24"/>
    <p:sldId id="283" r:id="rId25"/>
    <p:sldId id="287" r:id="rId26"/>
    <p:sldId id="333" r:id="rId27"/>
    <p:sldId id="347" r:id="rId28"/>
    <p:sldId id="348" r:id="rId29"/>
    <p:sldId id="349" r:id="rId30"/>
    <p:sldId id="350" r:id="rId31"/>
    <p:sldId id="309" r:id="rId32"/>
    <p:sldId id="312" r:id="rId33"/>
    <p:sldId id="352" r:id="rId34"/>
    <p:sldId id="353" r:id="rId35"/>
    <p:sldId id="354" r:id="rId36"/>
    <p:sldId id="355" r:id="rId37"/>
    <p:sldId id="356" r:id="rId38"/>
    <p:sldId id="357" r:id="rId39"/>
    <p:sldId id="359" r:id="rId40"/>
    <p:sldId id="358" r:id="rId41"/>
    <p:sldId id="335" r:id="rId42"/>
    <p:sldId id="336" r:id="rId43"/>
    <p:sldId id="343" r:id="rId44"/>
    <p:sldId id="344" r:id="rId45"/>
    <p:sldId id="345" r:id="rId46"/>
    <p:sldId id="346" r:id="rId47"/>
    <p:sldId id="339" r:id="rId48"/>
    <p:sldId id="340" r:id="rId49"/>
    <p:sldId id="341" r:id="rId50"/>
    <p:sldId id="342" r:id="rId51"/>
    <p:sldId id="302" r:id="rId52"/>
    <p:sldId id="303" r:id="rId53"/>
    <p:sldId id="351" r:id="rId54"/>
    <p:sldId id="320" r:id="rId55"/>
    <p:sldId id="321" r:id="rId56"/>
    <p:sldId id="322" r:id="rId57"/>
    <p:sldId id="328" r:id="rId58"/>
    <p:sldId id="329"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49556" autoAdjust="0"/>
  </p:normalViewPr>
  <p:slideViewPr>
    <p:cSldViewPr>
      <p:cViewPr varScale="1">
        <p:scale>
          <a:sx n="30" d="100"/>
          <a:sy n="30" d="100"/>
        </p:scale>
        <p:origin x="-1548" y="-96"/>
      </p:cViewPr>
      <p:guideLst>
        <p:guide orient="horz" pos="2160"/>
        <p:guide pos="2880"/>
      </p:guideLst>
    </p:cSldViewPr>
  </p:slideViewPr>
  <p:outlineViewPr>
    <p:cViewPr>
      <p:scale>
        <a:sx n="33" d="100"/>
        <a:sy n="33" d="100"/>
      </p:scale>
      <p:origin x="0" y="0"/>
    </p:cViewPr>
  </p:outlineViewPr>
  <p:notesTextViewPr>
    <p:cViewPr>
      <p:scale>
        <a:sx n="1" d="1"/>
        <a:sy n="1" d="1"/>
      </p:scale>
      <p:origin x="0" y="3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A26FA1-8C0F-485E-AC2A-617F4480F76C}" type="datetimeFigureOut">
              <a:rPr lang="en-CA" smtClean="0"/>
              <a:t>24/04/2013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E65747-CE0E-4C6B-8EAD-5839F15C5C27}" type="slidenum">
              <a:rPr lang="en-CA" smtClean="0"/>
              <a:t>‹#›</a:t>
            </a:fld>
            <a:endParaRPr lang="en-CA"/>
          </a:p>
        </p:txBody>
      </p:sp>
    </p:spTree>
    <p:extLst>
      <p:ext uri="{BB962C8B-B14F-4D97-AF65-F5344CB8AC3E}">
        <p14:creationId xmlns:p14="http://schemas.microsoft.com/office/powerpoint/2010/main" val="340466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solidFill>
                  <a:srgbClr val="FF0000"/>
                </a:solidFill>
              </a:rPr>
              <a:t>Talk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solidFill>
                  <a:srgbClr val="FF0000"/>
                </a:solidFill>
              </a:rPr>
              <a:t>- do people compartmentalize knowledge (a la constructivist learning theory) into "test"/"common sense" belief categories? which will you access?  which do you want to access?</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solidFill>
                  <a:srgbClr val="FF0000"/>
                </a:solidFill>
              </a:rPr>
              <a:t>Jim Minstrel: first question about concept (i.e., the "answer"); then reason why question.  FACETs work from Jim also.</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solidFill>
                  <a:srgbClr val="FF0000"/>
                </a:solidFill>
              </a:rPr>
              <a:t>"Threshold concepts" (from Jennifer): concepts where if you don't get that, it's hard to get the ones after.</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solidFill>
                  <a:srgbClr val="FF0000"/>
                </a:solidFill>
              </a:rPr>
              <a:t>Techniques for discovering what students (</a:t>
            </a:r>
            <a:r>
              <a:rPr lang="en-CA" sz="1200" dirty="0" err="1" smtClean="0">
                <a:solidFill>
                  <a:srgbClr val="FF0000"/>
                </a:solidFill>
              </a:rPr>
              <a:t>mis</a:t>
            </a:r>
            <a:r>
              <a:rPr lang="en-CA" sz="1200" dirty="0" smtClean="0">
                <a:solidFill>
                  <a:srgbClr val="FF0000"/>
                </a:solidFill>
              </a:rPr>
              <a:t>)understand, why they all stink individually, and some examples from our Foundations of Computing sequence</a:t>
            </a:r>
          </a:p>
          <a:p>
            <a:endParaRPr lang="en-CA" dirty="0" smtClean="0"/>
          </a:p>
          <a:p>
            <a:endParaRPr lang="en-CA" dirty="0" smtClean="0"/>
          </a:p>
          <a:p>
            <a:r>
              <a:rPr lang="en-CA" dirty="0" smtClean="0"/>
              <a:t>ABSTRACT</a:t>
            </a:r>
            <a:r>
              <a:rPr lang="en-CA" dirty="0" smtClean="0"/>
              <a:t>: Pedagogy is changing quickly in CS and apparently for the better, but how do we know how it affects students' understanding of core concepts and skills?  Science education assessment in several disciplines has benefitted from simple, broadly usable tools like the Force Concept Inventory.  In this talk, I'll discuss my ongoing work identifying and studying core concepts in UBC's "Foundations of Computing" (</a:t>
            </a:r>
            <a:r>
              <a:rPr lang="en-CA" dirty="0" err="1" smtClean="0"/>
              <a:t>FoC</a:t>
            </a:r>
            <a:r>
              <a:rPr lang="en-CA" dirty="0" smtClean="0"/>
              <a:t>) sequence--AKA the required undergraduate "theory" courses--and developing from this a short multiple-choice assessment instrument.  I will discuss the ideal end product, describe the methodology I am using, and present preliminary results from student and instructor interviews on </a:t>
            </a:r>
            <a:r>
              <a:rPr lang="en-CA" dirty="0" err="1" smtClean="0"/>
              <a:t>FoC</a:t>
            </a:r>
            <a:r>
              <a:rPr lang="en-CA" dirty="0" smtClean="0"/>
              <a:t> topics that are broadly accepted as important.</a:t>
            </a:r>
          </a:p>
          <a:p>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1</a:t>
            </a:fld>
            <a:endParaRPr lang="en-CA"/>
          </a:p>
        </p:txBody>
      </p:sp>
    </p:spTree>
    <p:extLst>
      <p:ext uri="{BB962C8B-B14F-4D97-AF65-F5344CB8AC3E}">
        <p14:creationId xmlns:p14="http://schemas.microsoft.com/office/powerpoint/2010/main" val="1046570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Mention how much agreement I had.</a:t>
            </a:r>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10</a:t>
            </a:fld>
            <a:endParaRPr lang="en-CA"/>
          </a:p>
        </p:txBody>
      </p:sp>
    </p:spTree>
    <p:extLst>
      <p:ext uri="{BB962C8B-B14F-4D97-AF65-F5344CB8AC3E}">
        <p14:creationId xmlns:p14="http://schemas.microsoft.com/office/powerpoint/2010/main" val="2262561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Practical</a:t>
            </a:r>
            <a:r>
              <a:rPr lang="en-CA" baseline="0" dirty="0" smtClean="0"/>
              <a:t> Methodology comment: In theory, theory and practice are the same.  In practice, they differ.</a:t>
            </a:r>
            <a:endParaRPr lang="en-CA" dirty="0" smtClean="0"/>
          </a:p>
          <a:p>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11</a:t>
            </a:fld>
            <a:endParaRPr lang="en-CA"/>
          </a:p>
        </p:txBody>
      </p:sp>
    </p:spTree>
    <p:extLst>
      <p:ext uri="{BB962C8B-B14F-4D97-AF65-F5344CB8AC3E}">
        <p14:creationId xmlns:p14="http://schemas.microsoft.com/office/powerpoint/2010/main" val="3614284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Example problem analysed.</a:t>
            </a:r>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12</a:t>
            </a:fld>
            <a:endParaRPr lang="en-CA"/>
          </a:p>
        </p:txBody>
      </p:sp>
    </p:spTree>
    <p:extLst>
      <p:ext uri="{BB962C8B-B14F-4D97-AF65-F5344CB8AC3E}">
        <p14:creationId xmlns:p14="http://schemas.microsoft.com/office/powerpoint/2010/main" val="1220588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Practical</a:t>
            </a:r>
            <a:r>
              <a:rPr lang="en-CA" baseline="0" dirty="0" smtClean="0"/>
              <a:t> Methodology comment: In theory, theory and practice are the same.  In practice, they differ.</a:t>
            </a:r>
            <a:endParaRPr lang="en-CA" dirty="0" smtClean="0"/>
          </a:p>
          <a:p>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13</a:t>
            </a:fld>
            <a:endParaRPr lang="en-CA"/>
          </a:p>
        </p:txBody>
      </p:sp>
    </p:spTree>
    <p:extLst>
      <p:ext uri="{BB962C8B-B14F-4D97-AF65-F5344CB8AC3E}">
        <p14:creationId xmlns:p14="http://schemas.microsoft.com/office/powerpoint/2010/main" val="3614284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What we might like to see in a solution.</a:t>
            </a:r>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15</a:t>
            </a:fld>
            <a:endParaRPr lang="en-CA"/>
          </a:p>
        </p:txBody>
      </p:sp>
    </p:spTree>
    <p:extLst>
      <p:ext uri="{BB962C8B-B14F-4D97-AF65-F5344CB8AC3E}">
        <p14:creationId xmlns:p14="http://schemas.microsoft.com/office/powerpoint/2010/main" val="2956317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“WISHFUL</a:t>
            </a:r>
            <a:r>
              <a:rPr lang="en-CA" baseline="0" dirty="0" smtClean="0"/>
              <a:t> THINKING” (from an assessment design perspective) and then reality:</a:t>
            </a:r>
          </a:p>
          <a:p>
            <a:endParaRPr lang="en-CA" baseline="0" dirty="0" smtClean="0"/>
          </a:p>
          <a:p>
            <a:r>
              <a:rPr lang="en-CA" baseline="0" dirty="0" smtClean="0"/>
              <a:t>Wishful thinking: students don’t understand that a structure that is superficially formed like a linked list does not necessarily have the behaviour of a linked list.</a:t>
            </a:r>
          </a:p>
          <a:p>
            <a:endParaRPr lang="en-CA" dirty="0" smtClean="0"/>
          </a:p>
          <a:p>
            <a:r>
              <a:rPr lang="en-CA" dirty="0" smtClean="0"/>
              <a:t>Reality: I have no idea if this student instead believed they were working with a Splay Tree, a</a:t>
            </a:r>
            <a:r>
              <a:rPr lang="en-CA" baseline="0" dirty="0" smtClean="0"/>
              <a:t> data structure we didn’t teach but did use as a “learn a bit about a data structure on your own” example in an assignment.</a:t>
            </a:r>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17</a:t>
            </a:fld>
            <a:endParaRPr lang="en-CA"/>
          </a:p>
        </p:txBody>
      </p:sp>
    </p:spTree>
    <p:extLst>
      <p:ext uri="{BB962C8B-B14F-4D97-AF65-F5344CB8AC3E}">
        <p14:creationId xmlns:p14="http://schemas.microsoft.com/office/powerpoint/2010/main" val="1396728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Does this student have the misconception that the “n” in our asymptotic analysis is the key value inserted?  (Of</a:t>
            </a:r>
            <a:r>
              <a:rPr lang="en-CA" baseline="0" dirty="0" smtClean="0"/>
              <a:t> course, almost none of our students probably have a good understanding that the bottom-line n is the number of bits used to represent the input.)</a:t>
            </a:r>
          </a:p>
          <a:p>
            <a:endParaRPr lang="en-CA" baseline="0" dirty="0" smtClean="0"/>
          </a:p>
          <a:p>
            <a:r>
              <a:rPr lang="en-CA" baseline="0" dirty="0" smtClean="0"/>
              <a:t>Or, perhaps they misread “# ops” to mean “operation number”?</a:t>
            </a:r>
          </a:p>
          <a:p>
            <a:endParaRPr lang="en-CA" baseline="0" dirty="0" smtClean="0"/>
          </a:p>
          <a:p>
            <a:r>
              <a:rPr lang="en-CA" baseline="0" dirty="0" smtClean="0"/>
              <a:t>What did the rest of this students’ graphs tell us?  They were all in “reverse order”.  Bizarrely, the unsorted linked list got O(n^2) as its behaviour; the hash table O(n </a:t>
            </a:r>
            <a:r>
              <a:rPr lang="en-CA" baseline="0" dirty="0" err="1" smtClean="0"/>
              <a:t>lg</a:t>
            </a:r>
            <a:r>
              <a:rPr lang="en-CA" baseline="0" dirty="0" smtClean="0"/>
              <a:t> n).  Does this student just have no idea?  Tempting, but the student wrote this down for </a:t>
            </a:r>
            <a:r>
              <a:rPr lang="en-CA" i="1" baseline="0" dirty="0" smtClean="0"/>
              <a:t>some</a:t>
            </a:r>
            <a:r>
              <a:rPr lang="en-CA" baseline="0" dirty="0" smtClean="0"/>
              <a:t> reason, and we don’t know what.</a:t>
            </a:r>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18</a:t>
            </a:fld>
            <a:endParaRPr lang="en-CA"/>
          </a:p>
        </p:txBody>
      </p:sp>
    </p:spTree>
    <p:extLst>
      <p:ext uri="{BB962C8B-B14F-4D97-AF65-F5344CB8AC3E}">
        <p14:creationId xmlns:p14="http://schemas.microsoft.com/office/powerpoint/2010/main" val="2221535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“scallop” is an extremely common pattern</a:t>
            </a:r>
            <a:r>
              <a:rPr lang="en-CA" baseline="0" dirty="0" smtClean="0"/>
              <a:t> for the class that did not spend assignment time viewing graphs of resizing hash table performance.</a:t>
            </a:r>
          </a:p>
          <a:p>
            <a:endParaRPr lang="en-CA" baseline="0" dirty="0" smtClean="0"/>
          </a:p>
          <a:p>
            <a:r>
              <a:rPr lang="en-CA" baseline="0" dirty="0" smtClean="0"/>
              <a:t>The obvious interpretation is that students believe the hash table resize is quick, and they both fail to perform the reasoning that tells them that collisions do not occur </a:t>
            </a:r>
            <a:r>
              <a:rPr lang="en-CA" i="1" baseline="0" dirty="0" smtClean="0"/>
              <a:t>and</a:t>
            </a:r>
            <a:r>
              <a:rPr lang="en-CA" i="0" baseline="0" dirty="0" smtClean="0"/>
              <a:t> overestimate the likely impact of collisions on practical performance of a half-full hash table with linear probing.</a:t>
            </a:r>
          </a:p>
          <a:p>
            <a:endParaRPr lang="en-CA" i="0" baseline="0" dirty="0" smtClean="0"/>
          </a:p>
          <a:p>
            <a:r>
              <a:rPr lang="en-CA" i="0" baseline="0" dirty="0" smtClean="0"/>
              <a:t>Is this really true?</a:t>
            </a:r>
            <a:endParaRPr lang="en-CA" baseline="0" dirty="0" smtClean="0"/>
          </a:p>
          <a:p>
            <a:endParaRPr lang="en-CA" baseline="0" dirty="0" smtClean="0"/>
          </a:p>
          <a:p>
            <a:r>
              <a:rPr lang="en-CA" baseline="0" dirty="0" smtClean="0"/>
              <a:t>Does this mean they believe the resize takes no (or very little) time?  Does it mean they believe that collisions are quite expensive?  Do they not understand that </a:t>
            </a:r>
            <a:r>
              <a:rPr lang="en-CA" i="1" baseline="0" dirty="0" smtClean="0"/>
              <a:t>this particular case</a:t>
            </a:r>
            <a:r>
              <a:rPr lang="en-CA" i="0" baseline="0" dirty="0" smtClean="0"/>
              <a:t> has no collisions?  (Ignoring the students who, perhaps, believed they were making general comments due to O(</a:t>
            </a:r>
            <a:r>
              <a:rPr lang="en-CA" i="0" baseline="0" dirty="0" err="1" smtClean="0"/>
              <a:t>lg</a:t>
            </a:r>
            <a:r>
              <a:rPr lang="en-CA" i="0" baseline="0" dirty="0" smtClean="0"/>
              <a:t> n) or O(n </a:t>
            </a:r>
            <a:r>
              <a:rPr lang="en-CA" i="0" baseline="0" dirty="0" err="1" smtClean="0"/>
              <a:t>lg</a:t>
            </a:r>
            <a:r>
              <a:rPr lang="en-CA" i="0" baseline="0" dirty="0" smtClean="0"/>
              <a:t> n) answers on the previous question, we still get 29% of students exaggerating the cost of collisions (and more who believe collisions have at least some cost) compared to 37% of the group as a whole or 45% of the non-logarithmic crowd.)</a:t>
            </a:r>
          </a:p>
          <a:p>
            <a:endParaRPr lang="en-CA" i="0" baseline="0" dirty="0" smtClean="0"/>
          </a:p>
          <a:p>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21</a:t>
            </a:fld>
            <a:endParaRPr lang="en-CA"/>
          </a:p>
        </p:txBody>
      </p:sp>
    </p:spTree>
    <p:extLst>
      <p:ext uri="{BB962C8B-B14F-4D97-AF65-F5344CB8AC3E}">
        <p14:creationId xmlns:p14="http://schemas.microsoft.com/office/powerpoint/2010/main" val="1573700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Practical</a:t>
            </a:r>
            <a:r>
              <a:rPr lang="en-CA" baseline="0" dirty="0" smtClean="0"/>
              <a:t> Methodology comment: In theory, theory and practice are the same.  In practice, they differ.</a:t>
            </a:r>
            <a:endParaRPr lang="en-CA" dirty="0" smtClean="0"/>
          </a:p>
          <a:p>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26</a:t>
            </a:fld>
            <a:endParaRPr lang="en-CA"/>
          </a:p>
        </p:txBody>
      </p:sp>
    </p:spTree>
    <p:extLst>
      <p:ext uri="{BB962C8B-B14F-4D97-AF65-F5344CB8AC3E}">
        <p14:creationId xmlns:p14="http://schemas.microsoft.com/office/powerpoint/2010/main" val="3614284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Note: of first 14, 3 suffer the “+1” misconception with 1 giving final answers reflecting this misconception.  (Later interviewees have also demonstrated this misconception, including at least one at</a:t>
            </a:r>
            <a:r>
              <a:rPr lang="en-CA" baseline="0" dirty="0" smtClean="0"/>
              <a:t> the 3</a:t>
            </a:r>
            <a:r>
              <a:rPr lang="en-CA" baseline="30000" dirty="0" smtClean="0"/>
              <a:t>rd</a:t>
            </a:r>
            <a:r>
              <a:rPr lang="en-CA" baseline="0" dirty="0" smtClean="0"/>
              <a:t> year level.)</a:t>
            </a:r>
            <a:endParaRPr lang="en-CA" dirty="0" smtClean="0"/>
          </a:p>
          <a:p>
            <a:endParaRPr lang="en-CA" dirty="0" smtClean="0"/>
          </a:p>
          <a:p>
            <a:r>
              <a:rPr lang="en-CA" dirty="0" smtClean="0"/>
              <a:t>9 complete quotes:</a:t>
            </a:r>
          </a:p>
          <a:p>
            <a:endParaRPr lang="en-CA" dirty="0" smtClean="0"/>
          </a:p>
          <a:p>
            <a:r>
              <a:rPr lang="en-CA" dirty="0" smtClean="0"/>
              <a:t>+ So, I'll add plus 1 for the case when it's 1.</a:t>
            </a:r>
          </a:p>
          <a:p>
            <a:endParaRPr lang="en-CA" dirty="0" smtClean="0"/>
          </a:p>
          <a:p>
            <a:r>
              <a:rPr lang="en-CA" dirty="0" smtClean="0"/>
              <a:t>+ When it's 2, it's not 1; so, I'll pass.  I'll turn 45 degrees, do the step in Dance.. Dance minus 1 so Dance 1.  Turn 90 degrees to the left.  But.. do I go.. I will go back /here/.  Dance 1, Dance 1.  So, that will be 1 and 1.  Plus 1 when it's 2.</a:t>
            </a:r>
          </a:p>
          <a:p>
            <a:endParaRPr lang="en-CA" dirty="0" smtClean="0"/>
          </a:p>
          <a:p>
            <a:r>
              <a:rPr lang="en-CA" dirty="0" smtClean="0"/>
              <a:t>+ When it's 3, ... it will be M(2) + M(2) + M(1) ... That would be 3 + 3 + 1?</a:t>
            </a:r>
          </a:p>
          <a:p>
            <a:endParaRPr lang="en-CA" dirty="0" smtClean="0"/>
          </a:p>
          <a:p>
            <a:r>
              <a:rPr lang="en-CA" dirty="0" smtClean="0"/>
              <a:t>+ Oh!  OK.  So it will be M(n) will be 2 M(n - 1) + 1.</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28</a:t>
            </a:fld>
            <a:endParaRPr lang="en-CA"/>
          </a:p>
        </p:txBody>
      </p:sp>
    </p:spTree>
    <p:extLst>
      <p:ext uri="{BB962C8B-B14F-4D97-AF65-F5344CB8AC3E}">
        <p14:creationId xmlns:p14="http://schemas.microsoft.com/office/powerpoint/2010/main" val="1089197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Mazur: http://www.physics.umd.edu/icpe/newsletters/n32.htm</a:t>
            </a:r>
          </a:p>
          <a:p>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2</a:t>
            </a:fld>
            <a:endParaRPr lang="en-CA"/>
          </a:p>
        </p:txBody>
      </p:sp>
    </p:spTree>
    <p:extLst>
      <p:ext uri="{BB962C8B-B14F-4D97-AF65-F5344CB8AC3E}">
        <p14:creationId xmlns:p14="http://schemas.microsoft.com/office/powerpoint/2010/main" val="3392511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Note: of first 14, 5 suffer the loop misconception with 2 giving final answers reflecting this misconception.</a:t>
            </a:r>
          </a:p>
          <a:p>
            <a:endParaRPr lang="en-CA" dirty="0" smtClean="0"/>
          </a:p>
          <a:p>
            <a:r>
              <a:rPr lang="en-CA" dirty="0" smtClean="0"/>
              <a:t>(Later interviewees have also demonstrated this misconception, including at least one at</a:t>
            </a:r>
            <a:r>
              <a:rPr lang="en-CA" baseline="0" dirty="0" smtClean="0"/>
              <a:t> the 2</a:t>
            </a:r>
            <a:r>
              <a:rPr lang="en-CA" baseline="30000" dirty="0" smtClean="0"/>
              <a:t>nd</a:t>
            </a:r>
            <a:r>
              <a:rPr lang="en-CA" baseline="0" dirty="0" smtClean="0"/>
              <a:t> year level.)</a:t>
            </a:r>
            <a:endParaRPr lang="en-CA" dirty="0" smtClean="0"/>
          </a:p>
        </p:txBody>
      </p:sp>
      <p:sp>
        <p:nvSpPr>
          <p:cNvPr id="4" name="Slide Number Placeholder 3"/>
          <p:cNvSpPr>
            <a:spLocks noGrp="1"/>
          </p:cNvSpPr>
          <p:nvPr>
            <p:ph type="sldNum" sz="quarter" idx="10"/>
          </p:nvPr>
        </p:nvSpPr>
        <p:spPr/>
        <p:txBody>
          <a:bodyPr/>
          <a:lstStyle/>
          <a:p>
            <a:fld id="{60E65747-CE0E-4C6B-8EAD-5839F15C5C27}" type="slidenum">
              <a:rPr lang="en-CA" smtClean="0"/>
              <a:t>29</a:t>
            </a:fld>
            <a:endParaRPr lang="en-CA"/>
          </a:p>
        </p:txBody>
      </p:sp>
    </p:spTree>
    <p:extLst>
      <p:ext uri="{BB962C8B-B14F-4D97-AF65-F5344CB8AC3E}">
        <p14:creationId xmlns:p14="http://schemas.microsoft.com/office/powerpoint/2010/main" val="1089197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30</a:t>
            </a:fld>
            <a:endParaRPr lang="en-CA"/>
          </a:p>
        </p:txBody>
      </p:sp>
    </p:spTree>
    <p:extLst>
      <p:ext uri="{BB962C8B-B14F-4D97-AF65-F5344CB8AC3E}">
        <p14:creationId xmlns:p14="http://schemas.microsoft.com/office/powerpoint/2010/main" val="1089197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Note the value of a FASI that can be used to track student “trajectory” through responses!</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32</a:t>
            </a:fld>
            <a:endParaRPr lang="en-CA"/>
          </a:p>
        </p:txBody>
      </p:sp>
    </p:spTree>
    <p:extLst>
      <p:ext uri="{BB962C8B-B14F-4D97-AF65-F5344CB8AC3E}">
        <p14:creationId xmlns:p14="http://schemas.microsoft.com/office/powerpoint/2010/main" val="1148043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Note: </a:t>
            </a:r>
            <a:r>
              <a:rPr lang="en-CA" b="1" dirty="0" smtClean="0"/>
              <a:t>where</a:t>
            </a:r>
            <a:r>
              <a:rPr lang="en-CA" b="0" dirty="0" smtClean="0"/>
              <a:t> not </a:t>
            </a:r>
            <a:r>
              <a:rPr lang="en-CA" b="1" dirty="0" smtClean="0"/>
              <a:t>what</a:t>
            </a:r>
            <a:r>
              <a:rPr lang="en-CA" b="0" dirty="0" smtClean="0"/>
              <a:t>.</a:t>
            </a:r>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33</a:t>
            </a:fld>
            <a:endParaRPr lang="en-CA"/>
          </a:p>
        </p:txBody>
      </p:sp>
    </p:spTree>
    <p:extLst>
      <p:ext uri="{BB962C8B-B14F-4D97-AF65-F5344CB8AC3E}">
        <p14:creationId xmlns:p14="http://schemas.microsoft.com/office/powerpoint/2010/main" val="2958740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Note: </a:t>
            </a:r>
            <a:r>
              <a:rPr lang="en-CA" b="1" dirty="0" smtClean="0"/>
              <a:t>where</a:t>
            </a:r>
            <a:r>
              <a:rPr lang="en-CA" b="0" dirty="0" smtClean="0"/>
              <a:t> not </a:t>
            </a:r>
            <a:r>
              <a:rPr lang="en-CA" b="1" dirty="0" smtClean="0"/>
              <a:t>what</a:t>
            </a:r>
            <a:r>
              <a:rPr lang="en-CA" b="0" dirty="0" smtClean="0"/>
              <a:t>.</a:t>
            </a:r>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34</a:t>
            </a:fld>
            <a:endParaRPr lang="en-CA"/>
          </a:p>
        </p:txBody>
      </p:sp>
    </p:spTree>
    <p:extLst>
      <p:ext uri="{BB962C8B-B14F-4D97-AF65-F5344CB8AC3E}">
        <p14:creationId xmlns:p14="http://schemas.microsoft.com/office/powerpoint/2010/main" val="2958740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What students say who have expert-like conceptions.</a:t>
            </a:r>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35</a:t>
            </a:fld>
            <a:endParaRPr lang="en-CA"/>
          </a:p>
        </p:txBody>
      </p:sp>
    </p:spTree>
    <p:extLst>
      <p:ext uri="{BB962C8B-B14F-4D97-AF65-F5344CB8AC3E}">
        <p14:creationId xmlns:p14="http://schemas.microsoft.com/office/powerpoint/2010/main" val="2958740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What students say who have </a:t>
            </a:r>
            <a:r>
              <a:rPr lang="en-CA" smtClean="0"/>
              <a:t>expert-like conceptions.</a:t>
            </a:r>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36</a:t>
            </a:fld>
            <a:endParaRPr lang="en-CA"/>
          </a:p>
        </p:txBody>
      </p:sp>
    </p:spTree>
    <p:extLst>
      <p:ext uri="{BB962C8B-B14F-4D97-AF65-F5344CB8AC3E}">
        <p14:creationId xmlns:p14="http://schemas.microsoft.com/office/powerpoint/2010/main" val="2958740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post-order traversal responses are (again) different students.  </a:t>
            </a:r>
          </a:p>
          <a:p>
            <a:endParaRPr lang="en-CA" dirty="0" smtClean="0"/>
          </a:p>
          <a:p>
            <a:r>
              <a:rPr lang="en-CA" dirty="0" smtClean="0"/>
              <a:t>Ref</a:t>
            </a:r>
            <a:r>
              <a:rPr lang="en-CA" baseline="0" dirty="0" smtClean="0"/>
              <a:t> to sigcse-2012-detecting-understanding-ds-algo-miscons-danielsiek, sigcse-2013-algo-ds-miscon-instrument-follow-up</a:t>
            </a:r>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40</a:t>
            </a:fld>
            <a:endParaRPr lang="en-CA"/>
          </a:p>
        </p:txBody>
      </p:sp>
    </p:spTree>
    <p:extLst>
      <p:ext uri="{BB962C8B-B14F-4D97-AF65-F5344CB8AC3E}">
        <p14:creationId xmlns:p14="http://schemas.microsoft.com/office/powerpoint/2010/main" val="16575308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Practical</a:t>
            </a:r>
            <a:r>
              <a:rPr lang="en-CA" baseline="0" dirty="0" smtClean="0"/>
              <a:t> Methodology comment: In theory, theory and practice are the same.  In practice, they differ.</a:t>
            </a:r>
            <a:endParaRPr lang="en-CA" dirty="0" smtClean="0"/>
          </a:p>
          <a:p>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41</a:t>
            </a:fld>
            <a:endParaRPr lang="en-CA"/>
          </a:p>
        </p:txBody>
      </p:sp>
    </p:spTree>
    <p:extLst>
      <p:ext uri="{BB962C8B-B14F-4D97-AF65-F5344CB8AC3E}">
        <p14:creationId xmlns:p14="http://schemas.microsoft.com/office/powerpoint/2010/main" val="36142848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Per-Q exam analysis on 15 final exams (200+ Qs) from 121/221/320 (including </a:t>
            </a:r>
            <a:r>
              <a:rPr lang="en-CA" dirty="0" err="1" smtClean="0"/>
              <a:t>precis</a:t>
            </a:r>
            <a:r>
              <a:rPr lang="en-CA" dirty="0" smtClean="0"/>
              <a:t> of each question, correlation to </a:t>
            </a:r>
            <a:r>
              <a:rPr lang="en-CA" dirty="0" err="1" smtClean="0"/>
              <a:t>unweighted</a:t>
            </a:r>
            <a:r>
              <a:rPr lang="en-CA" dirty="0" smtClean="0"/>
              <a:t> average, </a:t>
            </a:r>
            <a:r>
              <a:rPr lang="en-CA" dirty="0" err="1" smtClean="0"/>
              <a:t>std</a:t>
            </a:r>
            <a:r>
              <a:rPr lang="en-CA" dirty="0" smtClean="0"/>
              <a:t> normal "means" for each Q).</a:t>
            </a:r>
          </a:p>
          <a:p>
            <a:endParaRPr lang="en-CA" dirty="0" smtClean="0"/>
          </a:p>
          <a:p>
            <a:r>
              <a:rPr lang="en-CA" dirty="0" smtClean="0"/>
              <a:t>Sample exam analysis on batches of ~10 exams for several crucial questions</a:t>
            </a:r>
          </a:p>
          <a:p>
            <a:endParaRPr lang="en-CA" dirty="0" smtClean="0"/>
          </a:p>
          <a:p>
            <a:endParaRPr lang="en-CA" dirty="0" smtClean="0"/>
          </a:p>
          <a:p>
            <a:endParaRPr lang="en-CA" dirty="0" smtClean="0"/>
          </a:p>
          <a:p>
            <a:r>
              <a:rPr lang="en-CA" dirty="0" err="1" smtClean="0"/>
              <a:t>Unweighted</a:t>
            </a:r>
            <a:r>
              <a:rPr lang="en-CA" dirty="0" smtClean="0"/>
              <a:t> exam score de-emphasizes problem’s value; better would be correlation to rest of exam, easy to compute but seemed unnecessary.</a:t>
            </a:r>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43</a:t>
            </a:fld>
            <a:endParaRPr lang="en-CA"/>
          </a:p>
        </p:txBody>
      </p:sp>
    </p:spTree>
    <p:extLst>
      <p:ext uri="{BB962C8B-B14F-4D97-AF65-F5344CB8AC3E}">
        <p14:creationId xmlns:p14="http://schemas.microsoft.com/office/powerpoint/2010/main" val="396656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Hestenes</a:t>
            </a:r>
            <a:r>
              <a:rPr lang="en-CA" dirty="0" smtClean="0"/>
              <a:t>, Wells, and </a:t>
            </a:r>
            <a:r>
              <a:rPr lang="en-CA" dirty="0" err="1" smtClean="0"/>
              <a:t>Swackhamer</a:t>
            </a:r>
            <a:r>
              <a:rPr lang="en-CA" dirty="0" smtClean="0"/>
              <a:t>: http://cird.unive.it/dspace/bitstream/123456789/317/2/Forced_concept_inventory.pdf</a:t>
            </a:r>
          </a:p>
          <a:p>
            <a:endParaRPr lang="en-CA" dirty="0" smtClean="0"/>
          </a:p>
          <a:p>
            <a:r>
              <a:rPr lang="en-CA" dirty="0" smtClean="0"/>
              <a:t>Hake: http://web.mit.edu/rsi/www/2005/misc/minipaper/papers/Hake.pdf</a:t>
            </a:r>
          </a:p>
          <a:p>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3</a:t>
            </a:fld>
            <a:endParaRPr lang="en-CA"/>
          </a:p>
        </p:txBody>
      </p:sp>
    </p:spTree>
    <p:extLst>
      <p:ext uri="{BB962C8B-B14F-4D97-AF65-F5344CB8AC3E}">
        <p14:creationId xmlns:p14="http://schemas.microsoft.com/office/powerpoint/2010/main" val="31061644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question asks: "An arc labeled 0 will have to be drawn from the</a:t>
            </a:r>
          </a:p>
          <a:p>
            <a:r>
              <a:rPr lang="en-CA" dirty="0" smtClean="0"/>
              <a:t>state labeled "1".  Which of these /could/ that arc legitimately lead</a:t>
            </a:r>
          </a:p>
          <a:p>
            <a:r>
              <a:rPr lang="en-CA" dirty="0" smtClean="0"/>
              <a:t>to?  There may be multiple correct answers.  Circle *ALL* that apply.</a:t>
            </a:r>
          </a:p>
          <a:p>
            <a:endParaRPr lang="en-CA" dirty="0" smtClean="0"/>
          </a:p>
          <a:p>
            <a:r>
              <a:rPr lang="en-CA" dirty="0" smtClean="0"/>
              <a:t>- A new accepting state.</a:t>
            </a:r>
          </a:p>
          <a:p>
            <a:r>
              <a:rPr lang="en-CA" dirty="0" smtClean="0"/>
              <a:t>- A new rejecting state.</a:t>
            </a:r>
          </a:p>
          <a:p>
            <a:r>
              <a:rPr lang="en-CA" dirty="0" smtClean="0"/>
              <a:t>- The start state.</a:t>
            </a:r>
          </a:p>
          <a:p>
            <a:r>
              <a:rPr lang="en-CA" dirty="0" smtClean="0"/>
              <a:t>- The state labeled "...0".</a:t>
            </a:r>
          </a:p>
          <a:p>
            <a:r>
              <a:rPr lang="en-CA" dirty="0" smtClean="0"/>
              <a:t>- The state labeled "garbage".</a:t>
            </a:r>
          </a:p>
          <a:p>
            <a:endParaRPr lang="en-CA" dirty="0" smtClean="0"/>
          </a:p>
          <a:p>
            <a:r>
              <a:rPr lang="en-CA" dirty="0" smtClean="0"/>
              <a:t>The correct answers are "a new accepting state" and "the state labeled</a:t>
            </a:r>
          </a:p>
          <a:p>
            <a:r>
              <a:rPr lang="en-CA" dirty="0" smtClean="0"/>
              <a:t>"...0"".  The answer MUST be accepting, which is enough to eliminate</a:t>
            </a:r>
          </a:p>
          <a:p>
            <a:r>
              <a:rPr lang="en-CA" dirty="0" smtClean="0"/>
              <a:t>all but these.  To support these, students would need to recognize</a:t>
            </a:r>
          </a:p>
          <a:p>
            <a:r>
              <a:rPr lang="en-CA" dirty="0" smtClean="0"/>
              <a:t>that "merging" into "...0" is OK (because starting 00 or 10 will make</a:t>
            </a:r>
          </a:p>
          <a:p>
            <a:r>
              <a:rPr lang="en-CA" dirty="0" smtClean="0"/>
              <a:t>no difference to whether a longer string accepts or rejects).</a:t>
            </a:r>
          </a:p>
          <a:p>
            <a:r>
              <a:rPr lang="en-CA" dirty="0" smtClean="0"/>
              <a:t>Additionally, they must recognize that it's OK to "duplicate" portions</a:t>
            </a:r>
          </a:p>
          <a:p>
            <a:r>
              <a:rPr lang="en-CA" dirty="0" smtClean="0"/>
              <a:t>of a DFA, just in terms of correctness. </a:t>
            </a:r>
          </a:p>
          <a:p>
            <a:endParaRPr lang="en-CA" dirty="0" smtClean="0"/>
          </a:p>
          <a:p>
            <a:r>
              <a:rPr lang="en-CA" dirty="0" smtClean="0"/>
              <a:t>On “add arrow”, of the 5 students to whom</a:t>
            </a:r>
            <a:r>
              <a:rPr lang="en-CA" baseline="0" dirty="0" smtClean="0"/>
              <a:t> it’s posed (but note that at least one student mentioned that they seemed not to be allowed to add extra states):</a:t>
            </a:r>
          </a:p>
          <a:p>
            <a:endParaRPr lang="en-CA" baseline="0" dirty="0" smtClean="0"/>
          </a:p>
          <a:p>
            <a:pPr marL="171450" indent="-171450">
              <a:buFontTx/>
              <a:buChar char="-"/>
            </a:pPr>
            <a:r>
              <a:rPr lang="en-CA" baseline="0" dirty="0" smtClean="0"/>
              <a:t>12: adds but retracts -&gt; 0 arc; adds -&gt; …0 arc; states no other arcs possible</a:t>
            </a:r>
          </a:p>
          <a:p>
            <a:pPr marL="171450" indent="-171450">
              <a:buFontTx/>
              <a:buChar char="-"/>
            </a:pPr>
            <a:r>
              <a:rPr lang="en-CA" baseline="0" dirty="0" smtClean="0"/>
              <a:t>11: adds only -&gt; …0 arc</a:t>
            </a:r>
          </a:p>
          <a:p>
            <a:pPr marL="171450" indent="-171450">
              <a:buFontTx/>
              <a:buChar char="-"/>
            </a:pPr>
            <a:r>
              <a:rPr lang="en-CA" baseline="0" dirty="0" smtClean="0"/>
              <a:t>9: adds -&gt; 0 and -&gt; …0 arcs</a:t>
            </a:r>
          </a:p>
          <a:p>
            <a:pPr marL="171450" indent="-171450">
              <a:buFontTx/>
              <a:buChar char="-"/>
            </a:pPr>
            <a:r>
              <a:rPr lang="en-CA" baseline="0" dirty="0" smtClean="0"/>
              <a:t>8: doesn’t really understand Q (but adds -&gt; 0 arc)</a:t>
            </a:r>
          </a:p>
          <a:p>
            <a:pPr marL="171450" indent="-171450">
              <a:buFontTx/>
              <a:buChar char="-"/>
            </a:pPr>
            <a:r>
              <a:rPr lang="en-CA" baseline="0" dirty="0" smtClean="0"/>
              <a:t>7: adds -&gt; 0 and -&gt; …0 arcs</a:t>
            </a:r>
            <a:endParaRPr lang="en-CA" dirty="0" smtClean="0"/>
          </a:p>
          <a:p>
            <a:endParaRPr lang="en-CA" dirty="0" smtClean="0"/>
          </a:p>
          <a:p>
            <a:endParaRPr lang="en-CA" dirty="0" smtClean="0"/>
          </a:p>
          <a:p>
            <a:r>
              <a:rPr lang="en-CA" dirty="0" smtClean="0"/>
              <a:t>Of 6 students to whom the “# of arrows” question is posed:</a:t>
            </a:r>
          </a:p>
          <a:p>
            <a:endParaRPr lang="en-CA" dirty="0" smtClean="0"/>
          </a:p>
          <a:p>
            <a:pPr marL="171450" indent="-171450">
              <a:buFontTx/>
              <a:buChar char="-"/>
            </a:pPr>
            <a:r>
              <a:rPr lang="en-CA" dirty="0" smtClean="0"/>
              <a:t>7 misunderstands Q</a:t>
            </a:r>
            <a:r>
              <a:rPr lang="en-CA" baseline="0" dirty="0" smtClean="0"/>
              <a:t> (tries to correctly complete DFA), finally sees real Q and responds after that point w/in 30s</a:t>
            </a:r>
          </a:p>
          <a:p>
            <a:pPr marL="171450" indent="-171450">
              <a:buFontTx/>
              <a:buChar char="-"/>
            </a:pPr>
            <a:endParaRPr lang="en-CA" baseline="0" dirty="0" smtClean="0"/>
          </a:p>
          <a:p>
            <a:pPr marL="171450" indent="-171450">
              <a:buFontTx/>
              <a:buChar char="-"/>
            </a:pPr>
            <a:r>
              <a:rPr lang="en-CA" baseline="0" dirty="0" smtClean="0"/>
              <a:t>8 unfamiliar w/concept (but also tries to correctly complete DFA); never really settles into problem</a:t>
            </a:r>
          </a:p>
          <a:p>
            <a:pPr marL="0" indent="0">
              <a:buFontTx/>
              <a:buNone/>
            </a:pPr>
            <a:endParaRPr lang="en-CA" baseline="0" dirty="0" smtClean="0"/>
          </a:p>
          <a:p>
            <a:pPr marL="171450" indent="-171450">
              <a:buFontTx/>
              <a:buChar char="-"/>
            </a:pPr>
            <a:r>
              <a:rPr lang="en-CA" dirty="0" smtClean="0"/>
              <a:t>9 partially misunderstands Q (approaching as if correctly complete DFA),</a:t>
            </a:r>
            <a:r>
              <a:rPr lang="en-CA" baseline="0" dirty="0" smtClean="0"/>
              <a:t> but settles down to 4</a:t>
            </a:r>
            <a:br>
              <a:rPr lang="en-CA" baseline="0" dirty="0" smtClean="0"/>
            </a:br>
            <a:endParaRPr lang="en-CA" baseline="0" dirty="0" smtClean="0"/>
          </a:p>
          <a:p>
            <a:pPr marL="171450" indent="-171450">
              <a:buFontTx/>
              <a:buChar char="-"/>
            </a:pPr>
            <a:r>
              <a:rPr lang="en-CA" dirty="0" smtClean="0"/>
              <a:t>10 doesn’t</a:t>
            </a:r>
            <a:r>
              <a:rPr lang="en-CA" baseline="0" dirty="0" smtClean="0"/>
              <a:t> know what DFAs are</a:t>
            </a:r>
            <a:br>
              <a:rPr lang="en-CA" baseline="0" dirty="0" smtClean="0"/>
            </a:br>
            <a:endParaRPr lang="en-CA" baseline="0" dirty="0" smtClean="0"/>
          </a:p>
          <a:p>
            <a:pPr marL="171450" indent="-171450">
              <a:buFontTx/>
              <a:buChar char="-"/>
            </a:pPr>
            <a:r>
              <a:rPr lang="en-CA" dirty="0" smtClean="0"/>
              <a:t>11 even after rephrasing to </a:t>
            </a:r>
            <a:r>
              <a:rPr lang="en-CA" dirty="0" err="1" smtClean="0"/>
              <a:t>elim</a:t>
            </a:r>
            <a:r>
              <a:rPr lang="en-CA" dirty="0" smtClean="0"/>
              <a:t> stated purpose of DFA, distracted by “correctness”, gives 4 as answer</a:t>
            </a:r>
            <a:br>
              <a:rPr lang="en-CA" dirty="0" smtClean="0"/>
            </a:br>
            <a:endParaRPr lang="en-CA" dirty="0" smtClean="0"/>
          </a:p>
          <a:p>
            <a:pPr marL="171450" indent="-171450">
              <a:buFontTx/>
              <a:buChar char="-"/>
            </a:pPr>
            <a:r>
              <a:rPr lang="en-CA" dirty="0" smtClean="0"/>
              <a:t>12</a:t>
            </a:r>
            <a:r>
              <a:rPr lang="en-CA" baseline="0" dirty="0" smtClean="0"/>
              <a:t> 20s after remembering </a:t>
            </a:r>
            <a:r>
              <a:rPr lang="en-CA" baseline="0" dirty="0" err="1" smtClean="0"/>
              <a:t>def’n</a:t>
            </a:r>
            <a:r>
              <a:rPr lang="en-CA" baseline="0" dirty="0" smtClean="0"/>
              <a:t> of “legal”, finishes w/4 as answer</a:t>
            </a:r>
          </a:p>
          <a:p>
            <a:pPr marL="0" indent="0">
              <a:buFontTx/>
              <a:buNone/>
            </a:pPr>
            <a:endParaRPr lang="en-CA" baseline="0" dirty="0" smtClean="0"/>
          </a:p>
          <a:p>
            <a:pPr marL="0" indent="0">
              <a:buFontTx/>
              <a:buNone/>
            </a:pPr>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44</a:t>
            </a:fld>
            <a:endParaRPr lang="en-CA"/>
          </a:p>
        </p:txBody>
      </p:sp>
    </p:spTree>
    <p:extLst>
      <p:ext uri="{BB962C8B-B14F-4D97-AF65-F5344CB8AC3E}">
        <p14:creationId xmlns:p14="http://schemas.microsoft.com/office/powerpoint/2010/main" val="7086738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question asks: "An arc labeled 0 will have to be drawn from the</a:t>
            </a:r>
          </a:p>
          <a:p>
            <a:r>
              <a:rPr lang="en-CA" dirty="0" smtClean="0"/>
              <a:t>state labeled "1".  Which of these /could/ that arc legitimately lead</a:t>
            </a:r>
          </a:p>
          <a:p>
            <a:r>
              <a:rPr lang="en-CA" dirty="0" smtClean="0"/>
              <a:t>to?  There may be multiple correct answers.  Circle *ALL* that apply.</a:t>
            </a:r>
          </a:p>
          <a:p>
            <a:endParaRPr lang="en-CA" dirty="0" smtClean="0"/>
          </a:p>
          <a:p>
            <a:r>
              <a:rPr lang="en-CA" dirty="0" smtClean="0"/>
              <a:t>- A new accepting state.</a:t>
            </a:r>
          </a:p>
          <a:p>
            <a:r>
              <a:rPr lang="en-CA" dirty="0" smtClean="0"/>
              <a:t>- A new rejecting state.</a:t>
            </a:r>
          </a:p>
          <a:p>
            <a:r>
              <a:rPr lang="en-CA" dirty="0" smtClean="0"/>
              <a:t>- The start state.</a:t>
            </a:r>
          </a:p>
          <a:p>
            <a:r>
              <a:rPr lang="en-CA" dirty="0" smtClean="0"/>
              <a:t>- The state labeled "...0".</a:t>
            </a:r>
          </a:p>
          <a:p>
            <a:r>
              <a:rPr lang="en-CA" dirty="0" smtClean="0"/>
              <a:t>- The state labeled "garbage".</a:t>
            </a:r>
          </a:p>
          <a:p>
            <a:endParaRPr lang="en-CA" dirty="0" smtClean="0"/>
          </a:p>
          <a:p>
            <a:r>
              <a:rPr lang="en-CA" dirty="0" smtClean="0"/>
              <a:t>The correct answers are "a new accepting state" and "the state labeled</a:t>
            </a:r>
          </a:p>
          <a:p>
            <a:r>
              <a:rPr lang="en-CA" dirty="0" smtClean="0"/>
              <a:t>"...0"".  The answer MUST be accepting, which is enough to eliminate</a:t>
            </a:r>
          </a:p>
          <a:p>
            <a:r>
              <a:rPr lang="en-CA" dirty="0" smtClean="0"/>
              <a:t>all but these.  To support these, students would need to recognize</a:t>
            </a:r>
          </a:p>
          <a:p>
            <a:r>
              <a:rPr lang="en-CA" dirty="0" smtClean="0"/>
              <a:t>that "merging" into "...0" is OK (because starting 00 or 10 will make</a:t>
            </a:r>
          </a:p>
          <a:p>
            <a:r>
              <a:rPr lang="en-CA" dirty="0" smtClean="0"/>
              <a:t>no difference to whether a longer string accepts or rejects).</a:t>
            </a:r>
          </a:p>
          <a:p>
            <a:r>
              <a:rPr lang="en-CA" dirty="0" smtClean="0"/>
              <a:t>Additionally, they must recognize that it's OK to "duplicate" portions</a:t>
            </a:r>
          </a:p>
          <a:p>
            <a:r>
              <a:rPr lang="en-CA" dirty="0" smtClean="0"/>
              <a:t>of a DFA, just in terms of correctness. </a:t>
            </a:r>
          </a:p>
          <a:p>
            <a:endParaRPr lang="en-CA" dirty="0" smtClean="0"/>
          </a:p>
          <a:p>
            <a:r>
              <a:rPr lang="en-CA" dirty="0" smtClean="0"/>
              <a:t>On “add arrow”, of the 5 students to whom</a:t>
            </a:r>
            <a:r>
              <a:rPr lang="en-CA" baseline="0" dirty="0" smtClean="0"/>
              <a:t> it’s posed (but note that at least one student mentioned that they seemed not to be allowed to add extra states):</a:t>
            </a:r>
          </a:p>
          <a:p>
            <a:endParaRPr lang="en-CA" baseline="0" dirty="0" smtClean="0"/>
          </a:p>
          <a:p>
            <a:pPr marL="171450" indent="-171450">
              <a:buFontTx/>
              <a:buChar char="-"/>
            </a:pPr>
            <a:r>
              <a:rPr lang="en-CA" baseline="0" dirty="0" smtClean="0"/>
              <a:t>12: adds but retracts -&gt; 0 arc; adds -&gt; …0 arc; states no other arcs possible</a:t>
            </a:r>
          </a:p>
          <a:p>
            <a:pPr marL="171450" indent="-171450">
              <a:buFontTx/>
              <a:buChar char="-"/>
            </a:pPr>
            <a:r>
              <a:rPr lang="en-CA" baseline="0" dirty="0" smtClean="0"/>
              <a:t>11: adds only -&gt; …0 arc</a:t>
            </a:r>
          </a:p>
          <a:p>
            <a:pPr marL="171450" indent="-171450">
              <a:buFontTx/>
              <a:buChar char="-"/>
            </a:pPr>
            <a:r>
              <a:rPr lang="en-CA" baseline="0" dirty="0" smtClean="0"/>
              <a:t>9: adds -&gt; 0 and -&gt; …0 arcs</a:t>
            </a:r>
          </a:p>
          <a:p>
            <a:pPr marL="171450" indent="-171450">
              <a:buFontTx/>
              <a:buChar char="-"/>
            </a:pPr>
            <a:r>
              <a:rPr lang="en-CA" baseline="0" dirty="0" smtClean="0"/>
              <a:t>8: doesn’t really understand Q (but adds -&gt; 0 arc)</a:t>
            </a:r>
          </a:p>
          <a:p>
            <a:pPr marL="171450" indent="-171450">
              <a:buFontTx/>
              <a:buChar char="-"/>
            </a:pPr>
            <a:r>
              <a:rPr lang="en-CA" baseline="0" dirty="0" smtClean="0"/>
              <a:t>7: adds -&gt; 0 and -&gt; …0 arcs</a:t>
            </a:r>
            <a:endParaRPr lang="en-CA" dirty="0" smtClean="0"/>
          </a:p>
          <a:p>
            <a:endParaRPr lang="en-CA" dirty="0" smtClean="0"/>
          </a:p>
          <a:p>
            <a:endParaRPr lang="en-CA" dirty="0" smtClean="0"/>
          </a:p>
          <a:p>
            <a:r>
              <a:rPr lang="en-CA" dirty="0" smtClean="0"/>
              <a:t>Of 6 students to whom the “# of arrows” question is posed:</a:t>
            </a:r>
          </a:p>
          <a:p>
            <a:endParaRPr lang="en-CA" dirty="0" smtClean="0"/>
          </a:p>
          <a:p>
            <a:pPr marL="171450" indent="-171450">
              <a:buFontTx/>
              <a:buChar char="-"/>
            </a:pPr>
            <a:r>
              <a:rPr lang="en-CA" dirty="0" smtClean="0"/>
              <a:t>7 misunderstands Q</a:t>
            </a:r>
            <a:r>
              <a:rPr lang="en-CA" baseline="0" dirty="0" smtClean="0"/>
              <a:t> (tries to correctly complete DFA), finally sees real Q and responds after that point w/in 30s</a:t>
            </a:r>
          </a:p>
          <a:p>
            <a:pPr marL="171450" indent="-171450">
              <a:buFontTx/>
              <a:buChar char="-"/>
            </a:pPr>
            <a:endParaRPr lang="en-CA" baseline="0" dirty="0" smtClean="0"/>
          </a:p>
          <a:p>
            <a:pPr marL="171450" indent="-171450">
              <a:buFontTx/>
              <a:buChar char="-"/>
            </a:pPr>
            <a:r>
              <a:rPr lang="en-CA" baseline="0" dirty="0" smtClean="0"/>
              <a:t>8 unfamiliar w/concept (but also tries to correctly complete DFA); never really settles into problem</a:t>
            </a:r>
          </a:p>
          <a:p>
            <a:pPr marL="0" indent="0">
              <a:buFontTx/>
              <a:buNone/>
            </a:pPr>
            <a:endParaRPr lang="en-CA" baseline="0" dirty="0" smtClean="0"/>
          </a:p>
          <a:p>
            <a:pPr marL="171450" indent="-171450">
              <a:buFontTx/>
              <a:buChar char="-"/>
            </a:pPr>
            <a:r>
              <a:rPr lang="en-CA" dirty="0" smtClean="0"/>
              <a:t>9 partially misunderstands Q (approaching as if correctly complete DFA),</a:t>
            </a:r>
            <a:r>
              <a:rPr lang="en-CA" baseline="0" dirty="0" smtClean="0"/>
              <a:t> but settles down to 4</a:t>
            </a:r>
            <a:br>
              <a:rPr lang="en-CA" baseline="0" dirty="0" smtClean="0"/>
            </a:br>
            <a:endParaRPr lang="en-CA" baseline="0" dirty="0" smtClean="0"/>
          </a:p>
          <a:p>
            <a:pPr marL="171450" indent="-171450">
              <a:buFontTx/>
              <a:buChar char="-"/>
            </a:pPr>
            <a:r>
              <a:rPr lang="en-CA" dirty="0" smtClean="0"/>
              <a:t>10 doesn’t</a:t>
            </a:r>
            <a:r>
              <a:rPr lang="en-CA" baseline="0" dirty="0" smtClean="0"/>
              <a:t> know what DFAs are</a:t>
            </a:r>
            <a:br>
              <a:rPr lang="en-CA" baseline="0" dirty="0" smtClean="0"/>
            </a:br>
            <a:endParaRPr lang="en-CA" baseline="0" dirty="0" smtClean="0"/>
          </a:p>
          <a:p>
            <a:pPr marL="171450" indent="-171450">
              <a:buFontTx/>
              <a:buChar char="-"/>
            </a:pPr>
            <a:r>
              <a:rPr lang="en-CA" dirty="0" smtClean="0"/>
              <a:t>11 even after rephrasing to </a:t>
            </a:r>
            <a:r>
              <a:rPr lang="en-CA" dirty="0" err="1" smtClean="0"/>
              <a:t>elim</a:t>
            </a:r>
            <a:r>
              <a:rPr lang="en-CA" dirty="0" smtClean="0"/>
              <a:t> stated purpose of DFA, distracted by “correctness”, gives 4 as answer</a:t>
            </a:r>
            <a:br>
              <a:rPr lang="en-CA" dirty="0" smtClean="0"/>
            </a:br>
            <a:endParaRPr lang="en-CA" dirty="0" smtClean="0"/>
          </a:p>
          <a:p>
            <a:pPr marL="171450" indent="-171450">
              <a:buFontTx/>
              <a:buChar char="-"/>
            </a:pPr>
            <a:r>
              <a:rPr lang="en-CA" dirty="0" smtClean="0"/>
              <a:t>12</a:t>
            </a:r>
            <a:r>
              <a:rPr lang="en-CA" baseline="0" dirty="0" smtClean="0"/>
              <a:t> 20s after remembering </a:t>
            </a:r>
            <a:r>
              <a:rPr lang="en-CA" baseline="0" dirty="0" err="1" smtClean="0"/>
              <a:t>def’n</a:t>
            </a:r>
            <a:r>
              <a:rPr lang="en-CA" baseline="0" dirty="0" smtClean="0"/>
              <a:t> of “legal”, finishes w/4 as answer</a:t>
            </a:r>
          </a:p>
          <a:p>
            <a:pPr marL="0" indent="0">
              <a:buFontTx/>
              <a:buNone/>
            </a:pPr>
            <a:endParaRPr lang="en-CA" baseline="0" dirty="0" smtClean="0"/>
          </a:p>
          <a:p>
            <a:pPr marL="0" indent="0">
              <a:buFontTx/>
              <a:buNone/>
            </a:pPr>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45</a:t>
            </a:fld>
            <a:endParaRPr lang="en-CA"/>
          </a:p>
        </p:txBody>
      </p:sp>
    </p:spTree>
    <p:extLst>
      <p:ext uri="{BB962C8B-B14F-4D97-AF65-F5344CB8AC3E}">
        <p14:creationId xmlns:p14="http://schemas.microsoft.com/office/powerpoint/2010/main" val="7086738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question asks: "An arc labeled 0 will have to be drawn from the</a:t>
            </a:r>
          </a:p>
          <a:p>
            <a:r>
              <a:rPr lang="en-CA" dirty="0" smtClean="0"/>
              <a:t>state labeled "1".  Which of these /could/ that arc legitimately lead</a:t>
            </a:r>
          </a:p>
          <a:p>
            <a:r>
              <a:rPr lang="en-CA" dirty="0" smtClean="0"/>
              <a:t>to?  There may be multiple correct answers.  Circle *ALL* that apply.</a:t>
            </a:r>
          </a:p>
          <a:p>
            <a:endParaRPr lang="en-CA" dirty="0" smtClean="0"/>
          </a:p>
          <a:p>
            <a:r>
              <a:rPr lang="en-CA" dirty="0" smtClean="0"/>
              <a:t>- A new accepting state.</a:t>
            </a:r>
          </a:p>
          <a:p>
            <a:r>
              <a:rPr lang="en-CA" dirty="0" smtClean="0"/>
              <a:t>- A new rejecting state.</a:t>
            </a:r>
          </a:p>
          <a:p>
            <a:r>
              <a:rPr lang="en-CA" dirty="0" smtClean="0"/>
              <a:t>- The start state.</a:t>
            </a:r>
          </a:p>
          <a:p>
            <a:r>
              <a:rPr lang="en-CA" dirty="0" smtClean="0"/>
              <a:t>- The state labeled "...0".</a:t>
            </a:r>
          </a:p>
          <a:p>
            <a:r>
              <a:rPr lang="en-CA" dirty="0" smtClean="0"/>
              <a:t>- The state labeled "garbage".</a:t>
            </a:r>
          </a:p>
          <a:p>
            <a:endParaRPr lang="en-CA" dirty="0" smtClean="0"/>
          </a:p>
          <a:p>
            <a:r>
              <a:rPr lang="en-CA" dirty="0" smtClean="0"/>
              <a:t>The correct answers are "a new accepting state" and "the state labeled</a:t>
            </a:r>
          </a:p>
          <a:p>
            <a:r>
              <a:rPr lang="en-CA" dirty="0" smtClean="0"/>
              <a:t>"...0"".  The answer MUST be accepting, which is enough to eliminate</a:t>
            </a:r>
          </a:p>
          <a:p>
            <a:r>
              <a:rPr lang="en-CA" dirty="0" smtClean="0"/>
              <a:t>all but these.  To support these, students would need to recognize</a:t>
            </a:r>
          </a:p>
          <a:p>
            <a:r>
              <a:rPr lang="en-CA" dirty="0" smtClean="0"/>
              <a:t>that "merging" into "...0" is OK (because starting 00 or 10 will make</a:t>
            </a:r>
          </a:p>
          <a:p>
            <a:r>
              <a:rPr lang="en-CA" dirty="0" smtClean="0"/>
              <a:t>no difference to whether a longer string accepts or rejects).</a:t>
            </a:r>
          </a:p>
          <a:p>
            <a:r>
              <a:rPr lang="en-CA" dirty="0" smtClean="0"/>
              <a:t>Additionally, they must recognize that it's OK to "duplicate" portions</a:t>
            </a:r>
          </a:p>
          <a:p>
            <a:r>
              <a:rPr lang="en-CA" dirty="0" smtClean="0"/>
              <a:t>of a DFA, just in terms of correctness. </a:t>
            </a:r>
          </a:p>
          <a:p>
            <a:endParaRPr lang="en-CA" dirty="0" smtClean="0"/>
          </a:p>
          <a:p>
            <a:r>
              <a:rPr lang="en-CA" dirty="0" smtClean="0"/>
              <a:t>On “add arrow”, of the 5 students to whom</a:t>
            </a:r>
            <a:r>
              <a:rPr lang="en-CA" baseline="0" dirty="0" smtClean="0"/>
              <a:t> it’s posed (but note that at least one student mentioned that they seemed not to be allowed to add extra states):</a:t>
            </a:r>
          </a:p>
          <a:p>
            <a:endParaRPr lang="en-CA" baseline="0" dirty="0" smtClean="0"/>
          </a:p>
          <a:p>
            <a:pPr marL="171450" indent="-171450">
              <a:buFontTx/>
              <a:buChar char="-"/>
            </a:pPr>
            <a:r>
              <a:rPr lang="en-CA" baseline="0" dirty="0" smtClean="0"/>
              <a:t>12: adds but retracts -&gt; 0 arc; adds -&gt; …0 arc; states no other arcs possible</a:t>
            </a:r>
          </a:p>
          <a:p>
            <a:pPr marL="171450" indent="-171450">
              <a:buFontTx/>
              <a:buChar char="-"/>
            </a:pPr>
            <a:r>
              <a:rPr lang="en-CA" baseline="0" dirty="0" smtClean="0"/>
              <a:t>11: adds only -&gt; …0 arc</a:t>
            </a:r>
          </a:p>
          <a:p>
            <a:pPr marL="171450" indent="-171450">
              <a:buFontTx/>
              <a:buChar char="-"/>
            </a:pPr>
            <a:r>
              <a:rPr lang="en-CA" baseline="0" dirty="0" smtClean="0"/>
              <a:t>9: adds -&gt; 0 and -&gt; …0 arcs</a:t>
            </a:r>
          </a:p>
          <a:p>
            <a:pPr marL="171450" indent="-171450">
              <a:buFontTx/>
              <a:buChar char="-"/>
            </a:pPr>
            <a:r>
              <a:rPr lang="en-CA" baseline="0" dirty="0" smtClean="0"/>
              <a:t>8: doesn’t really understand Q (but adds -&gt; 0 arc)</a:t>
            </a:r>
          </a:p>
          <a:p>
            <a:pPr marL="171450" indent="-171450">
              <a:buFontTx/>
              <a:buChar char="-"/>
            </a:pPr>
            <a:r>
              <a:rPr lang="en-CA" baseline="0" dirty="0" smtClean="0"/>
              <a:t>7: adds -&gt; 0 and -&gt; …0 arcs</a:t>
            </a:r>
            <a:endParaRPr lang="en-CA" dirty="0" smtClean="0"/>
          </a:p>
          <a:p>
            <a:endParaRPr lang="en-CA" dirty="0" smtClean="0"/>
          </a:p>
          <a:p>
            <a:endParaRPr lang="en-CA" dirty="0" smtClean="0"/>
          </a:p>
          <a:p>
            <a:r>
              <a:rPr lang="en-CA" dirty="0" smtClean="0"/>
              <a:t>Of 6 students to whom the “# of arrows” question is posed:</a:t>
            </a:r>
          </a:p>
          <a:p>
            <a:endParaRPr lang="en-CA" dirty="0" smtClean="0"/>
          </a:p>
          <a:p>
            <a:pPr marL="171450" indent="-171450">
              <a:buFontTx/>
              <a:buChar char="-"/>
            </a:pPr>
            <a:r>
              <a:rPr lang="en-CA" dirty="0" smtClean="0"/>
              <a:t>7 misunderstands Q</a:t>
            </a:r>
            <a:r>
              <a:rPr lang="en-CA" baseline="0" dirty="0" smtClean="0"/>
              <a:t> (tries to correctly complete DFA), finally sees real Q and responds after that point w/in 30s</a:t>
            </a:r>
          </a:p>
          <a:p>
            <a:pPr marL="171450" indent="-171450">
              <a:buFontTx/>
              <a:buChar char="-"/>
            </a:pPr>
            <a:endParaRPr lang="en-CA" baseline="0" dirty="0" smtClean="0"/>
          </a:p>
          <a:p>
            <a:pPr marL="171450" indent="-171450">
              <a:buFontTx/>
              <a:buChar char="-"/>
            </a:pPr>
            <a:r>
              <a:rPr lang="en-CA" baseline="0" dirty="0" smtClean="0"/>
              <a:t>8 unfamiliar w/concept (but also tries to correctly complete DFA); never really settles into problem</a:t>
            </a:r>
          </a:p>
          <a:p>
            <a:pPr marL="0" indent="0">
              <a:buFontTx/>
              <a:buNone/>
            </a:pPr>
            <a:endParaRPr lang="en-CA" baseline="0" dirty="0" smtClean="0"/>
          </a:p>
          <a:p>
            <a:pPr marL="171450" indent="-171450">
              <a:buFontTx/>
              <a:buChar char="-"/>
            </a:pPr>
            <a:r>
              <a:rPr lang="en-CA" dirty="0" smtClean="0"/>
              <a:t>9 partially misunderstands Q (approaching as if correctly complete DFA),</a:t>
            </a:r>
            <a:r>
              <a:rPr lang="en-CA" baseline="0" dirty="0" smtClean="0"/>
              <a:t> but settles down to 4</a:t>
            </a:r>
            <a:br>
              <a:rPr lang="en-CA" baseline="0" dirty="0" smtClean="0"/>
            </a:br>
            <a:endParaRPr lang="en-CA" baseline="0" dirty="0" smtClean="0"/>
          </a:p>
          <a:p>
            <a:pPr marL="171450" indent="-171450">
              <a:buFontTx/>
              <a:buChar char="-"/>
            </a:pPr>
            <a:r>
              <a:rPr lang="en-CA" dirty="0" smtClean="0"/>
              <a:t>10 doesn’t</a:t>
            </a:r>
            <a:r>
              <a:rPr lang="en-CA" baseline="0" dirty="0" smtClean="0"/>
              <a:t> know what DFAs are</a:t>
            </a:r>
            <a:br>
              <a:rPr lang="en-CA" baseline="0" dirty="0" smtClean="0"/>
            </a:br>
            <a:endParaRPr lang="en-CA" baseline="0" dirty="0" smtClean="0"/>
          </a:p>
          <a:p>
            <a:pPr marL="171450" indent="-171450">
              <a:buFontTx/>
              <a:buChar char="-"/>
            </a:pPr>
            <a:r>
              <a:rPr lang="en-CA" dirty="0" smtClean="0"/>
              <a:t>11 even after rephrasing to </a:t>
            </a:r>
            <a:r>
              <a:rPr lang="en-CA" dirty="0" err="1" smtClean="0"/>
              <a:t>elim</a:t>
            </a:r>
            <a:r>
              <a:rPr lang="en-CA" dirty="0" smtClean="0"/>
              <a:t> stated purpose of DFA, distracted by “correctness”, gives 4 as answer</a:t>
            </a:r>
            <a:br>
              <a:rPr lang="en-CA" dirty="0" smtClean="0"/>
            </a:br>
            <a:endParaRPr lang="en-CA" dirty="0" smtClean="0"/>
          </a:p>
          <a:p>
            <a:pPr marL="171450" indent="-171450">
              <a:buFontTx/>
              <a:buChar char="-"/>
            </a:pPr>
            <a:r>
              <a:rPr lang="en-CA" dirty="0" smtClean="0"/>
              <a:t>12</a:t>
            </a:r>
            <a:r>
              <a:rPr lang="en-CA" baseline="0" dirty="0" smtClean="0"/>
              <a:t> 20s after remembering </a:t>
            </a:r>
            <a:r>
              <a:rPr lang="en-CA" baseline="0" dirty="0" err="1" smtClean="0"/>
              <a:t>def’n</a:t>
            </a:r>
            <a:r>
              <a:rPr lang="en-CA" baseline="0" dirty="0" smtClean="0"/>
              <a:t> of “legal”, finishes w/4 as answer</a:t>
            </a:r>
          </a:p>
          <a:p>
            <a:pPr marL="0" indent="0">
              <a:buFontTx/>
              <a:buNone/>
            </a:pPr>
            <a:endParaRPr lang="en-CA" baseline="0" dirty="0" smtClean="0"/>
          </a:p>
          <a:p>
            <a:pPr marL="0" indent="0">
              <a:buFontTx/>
              <a:buNone/>
            </a:pPr>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46</a:t>
            </a:fld>
            <a:endParaRPr lang="en-CA"/>
          </a:p>
        </p:txBody>
      </p:sp>
    </p:spTree>
    <p:extLst>
      <p:ext uri="{BB962C8B-B14F-4D97-AF65-F5344CB8AC3E}">
        <p14:creationId xmlns:p14="http://schemas.microsoft.com/office/powerpoint/2010/main" val="7086738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Students have done terribly</a:t>
            </a:r>
          </a:p>
          <a:p>
            <a:r>
              <a:rPr lang="en-CA" dirty="0" smtClean="0"/>
              <a:t>on strong induction but weak induction is sometimes quite bad and</a:t>
            </a:r>
          </a:p>
          <a:p>
            <a:r>
              <a:rPr lang="en-CA" dirty="0" smtClean="0"/>
              <a:t>sometimes fairly good.  Clearly, both are worth assessing to</a:t>
            </a:r>
          </a:p>
          <a:p>
            <a:r>
              <a:rPr lang="en-CA" dirty="0" smtClean="0"/>
              <a:t>understand how changing instructional strategies affect students'</a:t>
            </a:r>
          </a:p>
          <a:p>
            <a:r>
              <a:rPr lang="en-CA" dirty="0" smtClean="0"/>
              <a:t>performance.</a:t>
            </a:r>
          </a:p>
          <a:p>
            <a:endParaRPr lang="en-CA" dirty="0" smtClean="0"/>
          </a:p>
          <a:p>
            <a:r>
              <a:rPr lang="en-CA" dirty="0" smtClean="0"/>
              <a:t>Besides induction, various topics show up below the mean, such as</a:t>
            </a:r>
          </a:p>
          <a:p>
            <a:r>
              <a:rPr lang="en-CA" dirty="0" smtClean="0"/>
              <a:t>Working computer-related problems, predicate logic proof, predicate</a:t>
            </a:r>
          </a:p>
          <a:p>
            <a:r>
              <a:rPr lang="en-CA" dirty="0" smtClean="0"/>
              <a:t>logic translation, and DFA &lt;-&gt; sequential circuit problems.</a:t>
            </a:r>
          </a:p>
          <a:p>
            <a:endParaRPr lang="en-CA" dirty="0" smtClean="0"/>
          </a:p>
          <a:p>
            <a:r>
              <a:rPr lang="en-CA" dirty="0" smtClean="0"/>
              <a:t>Almost anything concrete shows up well above the mean, e.g., set and</a:t>
            </a:r>
          </a:p>
          <a:p>
            <a:r>
              <a:rPr lang="en-CA" dirty="0" smtClean="0"/>
              <a:t>function problems, propositional logic </a:t>
            </a:r>
            <a:r>
              <a:rPr lang="en-CA" dirty="0" err="1" smtClean="0"/>
              <a:t>evalution</a:t>
            </a:r>
            <a:r>
              <a:rPr lang="en-CA" dirty="0" smtClean="0"/>
              <a:t> or straightforward</a:t>
            </a:r>
          </a:p>
          <a:p>
            <a:r>
              <a:rPr lang="en-CA" dirty="0" smtClean="0"/>
              <a:t>equivalence, number rep, etc.</a:t>
            </a:r>
          </a:p>
          <a:p>
            <a:endParaRPr lang="en-CA" dirty="0" smtClean="0"/>
          </a:p>
        </p:txBody>
      </p:sp>
      <p:sp>
        <p:nvSpPr>
          <p:cNvPr id="4" name="Slide Number Placeholder 3"/>
          <p:cNvSpPr>
            <a:spLocks noGrp="1"/>
          </p:cNvSpPr>
          <p:nvPr>
            <p:ph type="sldNum" sz="quarter" idx="10"/>
          </p:nvPr>
        </p:nvSpPr>
        <p:spPr/>
        <p:txBody>
          <a:bodyPr/>
          <a:lstStyle/>
          <a:p>
            <a:fld id="{60E65747-CE0E-4C6B-8EAD-5839F15C5C27}" type="slidenum">
              <a:rPr lang="en-CA" smtClean="0"/>
              <a:t>47</a:t>
            </a:fld>
            <a:endParaRPr lang="en-CA"/>
          </a:p>
        </p:txBody>
      </p:sp>
    </p:spTree>
    <p:extLst>
      <p:ext uri="{BB962C8B-B14F-4D97-AF65-F5344CB8AC3E}">
        <p14:creationId xmlns:p14="http://schemas.microsoft.com/office/powerpoint/2010/main" val="39665646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Many problems that are weakly correlated are also those students have done quite well on.  Sometimes they're MC questions (guessing?). Concrete problems like number representation and concrete set/function problems also show up often.</a:t>
            </a:r>
          </a:p>
          <a:p>
            <a:endParaRPr lang="en-CA" dirty="0" smtClean="0"/>
          </a:p>
          <a:p>
            <a:r>
              <a:rPr lang="en-CA" dirty="0" smtClean="0"/>
              <a:t>Perhaps the most surprising is 2012S2's predicate logic proof problem #10.  Students did poorer than average on this problem, yet it is relatively weakly correlated (0.52).  Maybe this is high enough anyway to be uninteresting?  (As it turns out, it’s the highest-correlated of the MC questions.  Bear in mind that these did NOT benefit as much from the equal-weighting process, either.)</a:t>
            </a:r>
          </a:p>
          <a:p>
            <a:endParaRPr lang="en-CA" dirty="0" smtClean="0"/>
          </a:p>
          <a:p>
            <a:r>
              <a:rPr lang="en-CA" dirty="0" smtClean="0"/>
              <a:t>Let's refocus on low correlates, but those on which students did</a:t>
            </a:r>
          </a:p>
          <a:p>
            <a:r>
              <a:rPr lang="en-CA" dirty="0" smtClean="0"/>
              <a:t>fairly poorly (below mean).</a:t>
            </a:r>
          </a:p>
          <a:p>
            <a:endParaRPr lang="en-CA" dirty="0" smtClean="0"/>
          </a:p>
          <a:p>
            <a:r>
              <a:rPr lang="en-CA" dirty="0" smtClean="0"/>
              <a:t>Irritatingly, yet another functions MC problem "tops" this list.</a:t>
            </a:r>
          </a:p>
          <a:p>
            <a:endParaRPr lang="en-CA" dirty="0" smtClean="0"/>
          </a:p>
          <a:p>
            <a:r>
              <a:rPr lang="en-CA" dirty="0" smtClean="0"/>
              <a:t>Several MC problems on which it looks like students may have just</a:t>
            </a:r>
          </a:p>
          <a:p>
            <a:r>
              <a:rPr lang="en-CA" dirty="0" smtClean="0"/>
              <a:t>guessed rank highly (including the induction strategy planning MC</a:t>
            </a:r>
          </a:p>
          <a:p>
            <a:r>
              <a:rPr lang="en-CA" dirty="0" smtClean="0"/>
              <a:t>questions</a:t>
            </a:r>
          </a:p>
          <a:p>
            <a:endParaRPr lang="en-CA" dirty="0" smtClean="0"/>
          </a:p>
          <a:p>
            <a:r>
              <a:rPr lang="en-CA" dirty="0" smtClean="0"/>
              <a:t>Perhaps tellingly, of ALL low correlates, the lowest four (0.14 up to</a:t>
            </a:r>
          </a:p>
          <a:p>
            <a:r>
              <a:rPr lang="en-CA" dirty="0" smtClean="0"/>
              <a:t>0.35, next is 0.40) are all early-term questions: prop logic</a:t>
            </a:r>
          </a:p>
          <a:p>
            <a:r>
              <a:rPr lang="en-CA" dirty="0" smtClean="0"/>
              <a:t>proof/equivalence, number rep, circuit design.</a:t>
            </a:r>
          </a:p>
          <a:p>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48</a:t>
            </a:fld>
            <a:endParaRPr lang="en-CA"/>
          </a:p>
        </p:txBody>
      </p:sp>
    </p:spTree>
    <p:extLst>
      <p:ext uri="{BB962C8B-B14F-4D97-AF65-F5344CB8AC3E}">
        <p14:creationId xmlns:p14="http://schemas.microsoft.com/office/powerpoint/2010/main" val="34885082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Of the high correlation problems, one is unsurprising: the aggregate</a:t>
            </a:r>
          </a:p>
          <a:p>
            <a:r>
              <a:rPr lang="en-CA" dirty="0" smtClean="0"/>
              <a:t>of the many MC questions in 2009W1.</a:t>
            </a:r>
          </a:p>
          <a:p>
            <a:endParaRPr lang="en-CA" dirty="0" smtClean="0"/>
          </a:p>
          <a:p>
            <a:r>
              <a:rPr lang="en-CA" dirty="0" smtClean="0"/>
              <a:t>Other strong correlates include:</a:t>
            </a:r>
          </a:p>
          <a:p>
            <a:endParaRPr lang="en-CA" dirty="0" smtClean="0"/>
          </a:p>
          <a:p>
            <a:r>
              <a:rPr lang="en-CA" dirty="0" smtClean="0"/>
              <a:t>+ some of the strong induction problems</a:t>
            </a:r>
          </a:p>
          <a:p>
            <a:r>
              <a:rPr lang="en-CA" dirty="0" smtClean="0"/>
              <a:t>+ the functions problem (perhaps b/c they're end-of-term material??</a:t>
            </a:r>
          </a:p>
          <a:p>
            <a:r>
              <a:rPr lang="en-CA" dirty="0" smtClean="0"/>
              <a:t>  perhaps b/c they integrate many concepts?  surprising!)</a:t>
            </a:r>
          </a:p>
          <a:p>
            <a:endParaRPr lang="en-CA" dirty="0" smtClean="0"/>
          </a:p>
          <a:p>
            <a:r>
              <a:rPr lang="en-CA" dirty="0" smtClean="0"/>
              <a:t>Filtering to high correlates on which students did reasonably well</a:t>
            </a:r>
          </a:p>
          <a:p>
            <a:r>
              <a:rPr lang="en-CA" dirty="0" smtClean="0"/>
              <a:t>(better than mean on that exam), we get:</a:t>
            </a:r>
          </a:p>
          <a:p>
            <a:endParaRPr lang="en-CA" dirty="0" smtClean="0"/>
          </a:p>
          <a:p>
            <a:r>
              <a:rPr lang="en-CA" dirty="0" smtClean="0"/>
              <a:t>+ functions MC</a:t>
            </a:r>
          </a:p>
          <a:p>
            <a:r>
              <a:rPr lang="en-CA" dirty="0" smtClean="0"/>
              <a:t>+ functions proof</a:t>
            </a:r>
          </a:p>
          <a:p>
            <a:r>
              <a:rPr lang="en-CA" dirty="0" smtClean="0"/>
              <a:t>+ DFAs &lt;-&gt; </a:t>
            </a:r>
            <a:r>
              <a:rPr lang="en-CA" dirty="0" err="1" smtClean="0"/>
              <a:t>Seq'l</a:t>
            </a:r>
            <a:r>
              <a:rPr lang="en-CA" dirty="0" smtClean="0"/>
              <a:t> Circuits</a:t>
            </a:r>
          </a:p>
          <a:p>
            <a:r>
              <a:rPr lang="en-CA" dirty="0" smtClean="0"/>
              <a:t>+ Predicate logic proof</a:t>
            </a:r>
          </a:p>
          <a:p>
            <a:r>
              <a:rPr lang="en-CA" dirty="0" smtClean="0"/>
              <a:t>+ an induction proof (weak)</a:t>
            </a:r>
          </a:p>
          <a:p>
            <a:r>
              <a:rPr lang="en-CA" dirty="0" smtClean="0"/>
              <a:t>+ set proof</a:t>
            </a:r>
          </a:p>
          <a:p>
            <a:r>
              <a:rPr lang="en-CA" dirty="0" smtClean="0"/>
              <a:t>+ predicate logic translation</a:t>
            </a:r>
          </a:p>
          <a:p>
            <a:endParaRPr lang="en-CA" dirty="0" smtClean="0"/>
          </a:p>
          <a:p>
            <a:r>
              <a:rPr lang="en-CA" dirty="0" smtClean="0"/>
              <a:t>Not sure what to say from this.  MANY of the high correlates are those</a:t>
            </a:r>
          </a:p>
          <a:p>
            <a:r>
              <a:rPr lang="en-CA" dirty="0" smtClean="0"/>
              <a:t>on which students did poorly, not well.</a:t>
            </a:r>
          </a:p>
          <a:p>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49</a:t>
            </a:fld>
            <a:endParaRPr lang="en-CA"/>
          </a:p>
        </p:txBody>
      </p:sp>
    </p:spTree>
    <p:extLst>
      <p:ext uri="{BB962C8B-B14F-4D97-AF65-F5344CB8AC3E}">
        <p14:creationId xmlns:p14="http://schemas.microsoft.com/office/powerpoint/2010/main" val="40725188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MC/closed-ended questions from one exam;</a:t>
            </a:r>
            <a:r>
              <a:rPr lang="en-CA" baseline="0" dirty="0" smtClean="0"/>
              <a:t> note the high correlation problems.</a:t>
            </a:r>
          </a:p>
          <a:p>
            <a:endParaRPr lang="en-CA" baseline="0" dirty="0" smtClean="0"/>
          </a:p>
          <a:p>
            <a:r>
              <a:rPr lang="en-CA" baseline="0" dirty="0" smtClean="0"/>
              <a:t>The two really interesting ones are the two highlighted “DFA (MC, design)” questions, one of which is the highest correlation problem and the other is the lowest performance problem.</a:t>
            </a:r>
          </a:p>
          <a:p>
            <a:endParaRPr lang="en-CA" baseline="0" dirty="0" smtClean="0"/>
          </a:p>
          <a:p>
            <a:endParaRPr lang="en-CA" dirty="0" smtClean="0"/>
          </a:p>
          <a:p>
            <a:endParaRPr lang="en-CA" dirty="0" smtClean="0"/>
          </a:p>
          <a:p>
            <a:r>
              <a:rPr lang="en-CA" dirty="0" smtClean="0"/>
              <a:t>Looking at the small MC questions on which I have lots of detail</a:t>
            </a:r>
          </a:p>
          <a:p>
            <a:r>
              <a:rPr lang="en-CA" dirty="0" smtClean="0"/>
              <a:t>(2009W1's problem #1 parts), most are not strongly correlated with</a:t>
            </a:r>
          </a:p>
          <a:p>
            <a:r>
              <a:rPr lang="en-CA" dirty="0" smtClean="0"/>
              <a:t>exam results (no surprise!).  One DFA design problem is surprisingly</a:t>
            </a:r>
          </a:p>
          <a:p>
            <a:r>
              <a:rPr lang="en-CA" dirty="0" smtClean="0"/>
              <a:t>well-correlated (among a handful near or above 0.5)</a:t>
            </a:r>
          </a:p>
          <a:p>
            <a:endParaRPr lang="en-CA" dirty="0" smtClean="0"/>
          </a:p>
          <a:p>
            <a:endParaRPr lang="en-CA" dirty="0" smtClean="0"/>
          </a:p>
          <a:p>
            <a:endParaRPr lang="en-CA" dirty="0" smtClean="0"/>
          </a:p>
          <a:p>
            <a:r>
              <a:rPr lang="en-CA" dirty="0" smtClean="0"/>
              <a:t>WHY did some people make different choices?  We cannot tell.</a:t>
            </a:r>
          </a:p>
          <a:p>
            <a:endParaRPr lang="en-CA" dirty="0" smtClean="0"/>
          </a:p>
          <a:p>
            <a:r>
              <a:rPr lang="en-CA" dirty="0" smtClean="0"/>
              <a:t>The other question with significant correlation is a sets question in</a:t>
            </a:r>
          </a:p>
          <a:p>
            <a:r>
              <a:rPr lang="en-CA" dirty="0" smtClean="0"/>
              <a:t>which one correct answer (of two) is trivial (a set is a subset of</a:t>
            </a:r>
          </a:p>
          <a:p>
            <a:r>
              <a:rPr lang="en-CA" dirty="0" smtClean="0"/>
              <a:t>itself) and the other is very tricky (because the two sets'</a:t>
            </a:r>
          </a:p>
          <a:p>
            <a:r>
              <a:rPr lang="en-CA" dirty="0" smtClean="0"/>
              <a:t>intersection is non-empty, they share an element; so, (</a:t>
            </a:r>
            <a:r>
              <a:rPr lang="en-CA" dirty="0" err="1" smtClean="0"/>
              <a:t>a,a</a:t>
            </a:r>
            <a:r>
              <a:rPr lang="en-CA" dirty="0" smtClean="0"/>
              <a:t>) is a</a:t>
            </a:r>
          </a:p>
          <a:p>
            <a:r>
              <a:rPr lang="en-CA" dirty="0" smtClean="0"/>
              <a:t>member of P(</a:t>
            </a:r>
            <a:r>
              <a:rPr lang="en-CA" dirty="0" err="1" smtClean="0"/>
              <a:t>AxB</a:t>
            </a:r>
            <a:r>
              <a:rPr lang="en-CA" dirty="0" smtClean="0"/>
              <a:t>) for some a in A and so {(</a:t>
            </a:r>
            <a:r>
              <a:rPr lang="en-CA" dirty="0" err="1" smtClean="0"/>
              <a:t>a,a</a:t>
            </a:r>
            <a:r>
              <a:rPr lang="en-CA" dirty="0" smtClean="0"/>
              <a:t>)} is a subset of P(</a:t>
            </a:r>
            <a:r>
              <a:rPr lang="en-CA" dirty="0" err="1" smtClean="0"/>
              <a:t>AxB</a:t>
            </a:r>
            <a:r>
              <a:rPr lang="en-CA" dirty="0" smtClean="0"/>
              <a:t>).</a:t>
            </a:r>
          </a:p>
          <a:p>
            <a:endParaRPr lang="en-CA" dirty="0" smtClean="0"/>
          </a:p>
          <a:p>
            <a:r>
              <a:rPr lang="en-CA" dirty="0" smtClean="0"/>
              <a:t>Perhaps could ask whether and why {(</a:t>
            </a:r>
            <a:r>
              <a:rPr lang="en-CA" dirty="0" err="1" smtClean="0"/>
              <a:t>a,a</a:t>
            </a:r>
            <a:r>
              <a:rPr lang="en-CA" dirty="0" smtClean="0"/>
              <a:t>)} is a subset of P(</a:t>
            </a:r>
            <a:r>
              <a:rPr lang="en-CA" dirty="0" err="1" smtClean="0"/>
              <a:t>AxB</a:t>
            </a:r>
            <a:r>
              <a:rPr lang="en-CA" dirty="0" smtClean="0"/>
              <a:t>) given</a:t>
            </a:r>
          </a:p>
          <a:p>
            <a:r>
              <a:rPr lang="en-CA" dirty="0" smtClean="0"/>
              <a:t>the conditions on A and B?</a:t>
            </a:r>
          </a:p>
          <a:p>
            <a:endParaRPr lang="en-CA" dirty="0" smtClean="0"/>
          </a:p>
          <a:p>
            <a:r>
              <a:rPr lang="en-CA" dirty="0" smtClean="0"/>
              <a:t>In terms of the problems people did worst on, they are:</a:t>
            </a:r>
          </a:p>
          <a:p>
            <a:endParaRPr lang="en-CA" dirty="0" smtClean="0"/>
          </a:p>
          <a:p>
            <a:r>
              <a:rPr lang="en-CA" dirty="0" smtClean="0"/>
              <a:t>+ Besides the two discussed in the previous problems [referring to the</a:t>
            </a:r>
          </a:p>
          <a:p>
            <a:r>
              <a:rPr lang="en-CA" dirty="0" smtClean="0"/>
              <a:t>  DFA described above], how many more arcs still need to be drawn from</a:t>
            </a:r>
          </a:p>
          <a:p>
            <a:r>
              <a:rPr lang="en-CA" dirty="0" smtClean="0"/>
              <a:t>  the existing states in the diagram?  (This /should/ be easy!  Not</a:t>
            </a:r>
          </a:p>
          <a:p>
            <a:r>
              <a:rPr lang="en-CA" dirty="0" smtClean="0"/>
              <a:t>  sure if many of the wrong answers are 4s, indicating perhaps that</a:t>
            </a:r>
          </a:p>
          <a:p>
            <a:r>
              <a:rPr lang="en-CA" dirty="0" smtClean="0"/>
              <a:t>  they didn't understand the question.)</a:t>
            </a:r>
          </a:p>
          <a:p>
            <a:r>
              <a:rPr lang="en-CA" dirty="0" smtClean="0"/>
              <a:t>+ Problem 1.2, a rather messy predicate logic question translating</a:t>
            </a:r>
          </a:p>
          <a:p>
            <a:r>
              <a:rPr lang="en-CA" dirty="0" smtClean="0"/>
              <a:t>  "everybody loves somebody that loves them back".  This is really</a:t>
            </a:r>
          </a:p>
          <a:p>
            <a:r>
              <a:rPr lang="en-CA" dirty="0" smtClean="0"/>
              <a:t>  about negating predicate logic statements and implications from my</a:t>
            </a:r>
          </a:p>
          <a:p>
            <a:r>
              <a:rPr lang="en-CA" dirty="0" smtClean="0"/>
              <a:t>  perspective.</a:t>
            </a:r>
          </a:p>
          <a:p>
            <a:r>
              <a:rPr lang="en-CA" dirty="0" smtClean="0"/>
              <a:t>+ You are building a DFA to recognize the language: "words that end in</a:t>
            </a:r>
          </a:p>
          <a:p>
            <a:r>
              <a:rPr lang="en-CA" dirty="0" smtClean="0"/>
              <a:t>  a vowel". Should the DFA's start state be accepting or rejecting?</a:t>
            </a:r>
          </a:p>
          <a:p>
            <a:r>
              <a:rPr lang="en-CA" dirty="0" smtClean="0"/>
              <a:t>  (Again, this /should/ be easy.  It boils down to "is an empty string</a:t>
            </a:r>
          </a:p>
          <a:p>
            <a:r>
              <a:rPr lang="en-CA" dirty="0" smtClean="0"/>
              <a:t>  a word ending in a vowel?".)</a:t>
            </a:r>
          </a:p>
          <a:p>
            <a:r>
              <a:rPr lang="en-CA" dirty="0" smtClean="0"/>
              <a:t>+ The set problem from above about P(</a:t>
            </a:r>
            <a:r>
              <a:rPr lang="en-CA" dirty="0" err="1" smtClean="0"/>
              <a:t>AxB</a:t>
            </a:r>
            <a:r>
              <a:rPr lang="en-CA" dirty="0" smtClean="0"/>
              <a:t>).  This is the only one that</a:t>
            </a:r>
          </a:p>
          <a:p>
            <a:r>
              <a:rPr lang="en-CA" dirty="0" smtClean="0"/>
              <a:t>  students did poorly on that also had reasonably high correlation</a:t>
            </a:r>
          </a:p>
          <a:p>
            <a:r>
              <a:rPr lang="en-CA" dirty="0" smtClean="0"/>
              <a:t>  with the overall exam.  (But note that the average on this problem</a:t>
            </a:r>
          </a:p>
          <a:p>
            <a:r>
              <a:rPr lang="en-CA" dirty="0" smtClean="0"/>
              <a:t>  was already up to 66%; indeed, only the first two described were</a:t>
            </a:r>
          </a:p>
          <a:p>
            <a:r>
              <a:rPr lang="en-CA" dirty="0" smtClean="0"/>
              <a:t>  near or below 50%).</a:t>
            </a:r>
          </a:p>
          <a:p>
            <a:r>
              <a:rPr lang="en-CA" dirty="0" smtClean="0"/>
              <a:t>+ A proof strategy problem (#1.4) that I recall feeling was poorly</a:t>
            </a:r>
          </a:p>
          <a:p>
            <a:r>
              <a:rPr lang="en-CA" dirty="0" smtClean="0"/>
              <a:t>  written during grading.</a:t>
            </a:r>
          </a:p>
          <a:p>
            <a:r>
              <a:rPr lang="en-CA" dirty="0" smtClean="0"/>
              <a:t>+ A somewhat messy propositional logic evaluation problem (#1.8, but</a:t>
            </a:r>
          </a:p>
          <a:p>
            <a:r>
              <a:rPr lang="en-CA" dirty="0" smtClean="0"/>
              <a:t>  this one was the first that was above the mean).</a:t>
            </a:r>
          </a:p>
          <a:p>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50</a:t>
            </a:fld>
            <a:endParaRPr lang="en-CA"/>
          </a:p>
        </p:txBody>
      </p:sp>
    </p:spTree>
    <p:extLst>
      <p:ext uri="{BB962C8B-B14F-4D97-AF65-F5344CB8AC3E}">
        <p14:creationId xmlns:p14="http://schemas.microsoft.com/office/powerpoint/2010/main" val="30585137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“worst case”, “stick-like”, and yet O(</a:t>
            </a:r>
            <a:r>
              <a:rPr lang="en-CA" dirty="0" err="1" smtClean="0"/>
              <a:t>lg</a:t>
            </a:r>
            <a:r>
              <a:rPr lang="en-CA" dirty="0" smtClean="0"/>
              <a:t> n).  Why?</a:t>
            </a:r>
          </a:p>
          <a:p>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54</a:t>
            </a:fld>
            <a:endParaRPr lang="en-CA"/>
          </a:p>
        </p:txBody>
      </p:sp>
    </p:spTree>
    <p:extLst>
      <p:ext uri="{BB962C8B-B14F-4D97-AF65-F5344CB8AC3E}">
        <p14:creationId xmlns:p14="http://schemas.microsoft.com/office/powerpoint/2010/main" val="8158309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Note the value of a FASI that can be used to track student “trajectory” through responses!</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58</a:t>
            </a:fld>
            <a:endParaRPr lang="en-CA"/>
          </a:p>
        </p:txBody>
      </p:sp>
    </p:spTree>
    <p:extLst>
      <p:ext uri="{BB962C8B-B14F-4D97-AF65-F5344CB8AC3E}">
        <p14:creationId xmlns:p14="http://schemas.microsoft.com/office/powerpoint/2010/main" val="1148043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Cautionary note: </a:t>
            </a:r>
            <a:r>
              <a:rPr lang="en-CA" i="1" dirty="0" smtClean="0"/>
              <a:t>Do</a:t>
            </a:r>
            <a:r>
              <a:rPr lang="en-CA" dirty="0" smtClean="0"/>
              <a:t> students have preconceptions, physically-based notions of </a:t>
            </a:r>
            <a:r>
              <a:rPr lang="en-CA" dirty="0" err="1" smtClean="0"/>
              <a:t>FoC</a:t>
            </a:r>
            <a:r>
              <a:rPr lang="en-CA" dirty="0" smtClean="0"/>
              <a:t> concepts?  Are they clean slates?</a:t>
            </a:r>
          </a:p>
          <a:p>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4</a:t>
            </a:fld>
            <a:endParaRPr lang="en-CA"/>
          </a:p>
        </p:txBody>
      </p:sp>
    </p:spTree>
    <p:extLst>
      <p:ext uri="{BB962C8B-B14F-4D97-AF65-F5344CB8AC3E}">
        <p14:creationId xmlns:p14="http://schemas.microsoft.com/office/powerpoint/2010/main" val="3279751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Practical</a:t>
            </a:r>
            <a:r>
              <a:rPr lang="en-CA" baseline="0" dirty="0" smtClean="0"/>
              <a:t> Methodology comment: In theory, theory and practice are the same.  In practice, they differ.</a:t>
            </a:r>
            <a:endParaRPr lang="en-CA" dirty="0" smtClean="0"/>
          </a:p>
          <a:p>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5</a:t>
            </a:fld>
            <a:endParaRPr lang="en-CA"/>
          </a:p>
        </p:txBody>
      </p:sp>
    </p:spTree>
    <p:extLst>
      <p:ext uri="{BB962C8B-B14F-4D97-AF65-F5344CB8AC3E}">
        <p14:creationId xmlns:p14="http://schemas.microsoft.com/office/powerpoint/2010/main" val="3614284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Adams-Wieman_FASI_IJSE2010</a:t>
            </a:r>
          </a:p>
          <a:p>
            <a:r>
              <a:rPr lang="en-CA" dirty="0" smtClean="0"/>
              <a:t>iticse-2006-working-group-concept-inventory-why-to-how-to-MUST-READ-p132-almstrum</a:t>
            </a:r>
          </a:p>
          <a:p>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6</a:t>
            </a:fld>
            <a:endParaRPr lang="en-CA"/>
          </a:p>
        </p:txBody>
      </p:sp>
    </p:spTree>
    <p:extLst>
      <p:ext uri="{BB962C8B-B14F-4D97-AF65-F5344CB8AC3E}">
        <p14:creationId xmlns:p14="http://schemas.microsoft.com/office/powerpoint/2010/main" val="186211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Practical</a:t>
            </a:r>
            <a:r>
              <a:rPr lang="en-CA" baseline="0" dirty="0" smtClean="0"/>
              <a:t> Methodology comment: In theory, theory and practice are the same.  In practice, they differ.</a:t>
            </a:r>
            <a:endParaRPr lang="en-CA" dirty="0" smtClean="0"/>
          </a:p>
          <a:p>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7</a:t>
            </a:fld>
            <a:endParaRPr lang="en-CA"/>
          </a:p>
        </p:txBody>
      </p:sp>
    </p:spTree>
    <p:extLst>
      <p:ext uri="{BB962C8B-B14F-4D97-AF65-F5344CB8AC3E}">
        <p14:creationId xmlns:p14="http://schemas.microsoft.com/office/powerpoint/2010/main" val="3614284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Interviews (analysed) w/10 of the 14 faculty who taught the "foundations of computing" stream courses in the past three years.</a:t>
            </a:r>
          </a:p>
          <a:p>
            <a:endParaRPr lang="en-CA" dirty="0" smtClean="0"/>
          </a:p>
          <a:p>
            <a:endParaRPr lang="en-CA" dirty="0" smtClean="0"/>
          </a:p>
          <a:p>
            <a:r>
              <a:rPr lang="en-CA" dirty="0" smtClean="0"/>
              <a:t>As</a:t>
            </a:r>
            <a:r>
              <a:rPr lang="en-CA" baseline="0" dirty="0" smtClean="0"/>
              <a:t>k </a:t>
            </a:r>
            <a:r>
              <a:rPr lang="en-CA" b="1" baseline="0" dirty="0" smtClean="0"/>
              <a:t>them</a:t>
            </a:r>
            <a:r>
              <a:rPr lang="en-CA" b="0" baseline="0" dirty="0" smtClean="0"/>
              <a:t> how to assess these.  </a:t>
            </a:r>
            <a:r>
              <a:rPr lang="en-CA" b="0" dirty="0" smtClean="0"/>
              <a:t>Ask</a:t>
            </a:r>
            <a:r>
              <a:rPr lang="en-CA" dirty="0" smtClean="0"/>
              <a:t> </a:t>
            </a:r>
            <a:r>
              <a:rPr lang="en-CA" b="1" dirty="0" smtClean="0"/>
              <a:t>them</a:t>
            </a:r>
            <a:r>
              <a:rPr lang="en-CA" b="0" dirty="0" smtClean="0"/>
              <a:t> how to assess these in a closed-ended MC format.</a:t>
            </a:r>
          </a:p>
          <a:p>
            <a:endParaRPr lang="en-CA" b="0" dirty="0" smtClean="0"/>
          </a:p>
          <a:p>
            <a:endParaRPr lang="en-CA" b="0" dirty="0" smtClean="0"/>
          </a:p>
          <a:p>
            <a:endParaRPr lang="en-CA" b="0" dirty="0" smtClean="0"/>
          </a:p>
          <a:p>
            <a:r>
              <a:rPr lang="en-CA" b="0" dirty="0" smtClean="0"/>
              <a:t>Notes on successful/unsuccessful instructor interviews:</a:t>
            </a:r>
          </a:p>
          <a:p>
            <a:endParaRPr lang="en-CA" b="0" dirty="0" smtClean="0"/>
          </a:p>
          <a:p>
            <a:r>
              <a:rPr lang="en-CA" dirty="0" smtClean="0"/>
              <a:t>The trouble in my least productive interview was that the instructor and I enjoy chewing over big, philosophical issues.  That's a fabulous and important pastime, but the point of these interviews was really to get the concrete specifics to form an assessment that can fuel that pastime, not to engage in it.</a:t>
            </a:r>
          </a:p>
          <a:p>
            <a:endParaRPr lang="en-CA" dirty="0" smtClean="0"/>
          </a:p>
          <a:p>
            <a:r>
              <a:rPr lang="en-CA" dirty="0" smtClean="0"/>
              <a:t>The best part of the interview was the moment when, looking at an old exam problem, the instructor pointed out a problem students faced with a simple</a:t>
            </a:r>
            <a:r>
              <a:rPr lang="en-CA" baseline="0" dirty="0" smtClean="0"/>
              <a:t> </a:t>
            </a:r>
            <a:r>
              <a:rPr lang="en-CA" dirty="0" smtClean="0"/>
              <a:t>question (determining whether a node is in the left </a:t>
            </a:r>
            <a:r>
              <a:rPr lang="en-CA" dirty="0" err="1" smtClean="0"/>
              <a:t>subtree</a:t>
            </a:r>
            <a:r>
              <a:rPr lang="en-CA" dirty="0" smtClean="0"/>
              <a:t>/right </a:t>
            </a:r>
            <a:r>
              <a:rPr lang="en-CA" dirty="0" err="1" smtClean="0"/>
              <a:t>subtree</a:t>
            </a:r>
            <a:r>
              <a:rPr lang="en-CA" dirty="0" smtClean="0"/>
              <a:t> of an ancestor or, more likely, determining that it's important and recognizing it).  This is a moment fueled by a specific observation of a difficulty students had and a theory as to why in the context of a very concrete problem.</a:t>
            </a:r>
          </a:p>
          <a:p>
            <a:endParaRPr lang="en-CA" dirty="0" smtClean="0"/>
          </a:p>
          <a:p>
            <a:r>
              <a:rPr lang="en-CA" dirty="0" smtClean="0"/>
              <a:t>Again, this reinforces the trouble we both had, because we'd often dismiss problems where students did badly by, basically, saying "sure, I'd probably do badly there as well".  *BUT*, it's not clear that the students were doing badly for the reasons we imagined.  We were too focused on the high level and not sufficiently focused on what the data were telling us.</a:t>
            </a:r>
          </a:p>
          <a:p>
            <a:endParaRPr lang="en-CA" dirty="0" smtClean="0"/>
          </a:p>
          <a:p>
            <a:r>
              <a:rPr lang="en-CA" dirty="0" smtClean="0"/>
              <a:t>Conversely, in two</a:t>
            </a:r>
            <a:r>
              <a:rPr lang="en-CA" baseline="0" dirty="0" smtClean="0"/>
              <a:t> of my most productive </a:t>
            </a:r>
            <a:r>
              <a:rPr lang="en-CA" dirty="0" smtClean="0"/>
              <a:t>interviews, the instructors had a broad set of example problems on hand that they could use to fuel discussion in a very concrete way.  This led to a laundry list of issues tightly coupled with example problems that might probe these issues.</a:t>
            </a:r>
          </a:p>
          <a:p>
            <a:endParaRPr lang="en-CA" dirty="0" smtClean="0"/>
          </a:p>
          <a:p>
            <a:r>
              <a:rPr lang="en-CA" dirty="0" smtClean="0"/>
              <a:t>Moral of the story: Try to get people to look through an old exam or two *before* you see them!</a:t>
            </a:r>
          </a:p>
          <a:p>
            <a:endParaRPr lang="en-CA" dirty="0" smtClean="0"/>
          </a:p>
          <a:p>
            <a:r>
              <a:rPr lang="en-CA" dirty="0" smtClean="0"/>
              <a:t>The </a:t>
            </a:r>
            <a:r>
              <a:rPr lang="en-CA" dirty="0" err="1" smtClean="0"/>
              <a:t>LiveScribe</a:t>
            </a:r>
            <a:r>
              <a:rPr lang="en-CA" dirty="0" smtClean="0"/>
              <a:t> pen was extremely useful.  I didn't actually heavily use my written notes except to orient myself while </a:t>
            </a:r>
            <a:r>
              <a:rPr lang="en-CA" dirty="0" err="1" smtClean="0"/>
              <a:t>relistening</a:t>
            </a:r>
            <a:r>
              <a:rPr lang="en-CA" dirty="0" smtClean="0"/>
              <a:t>, but I /did/ love using the high-speed playback.  It made it so I could actually finish reviewing my nine interviews in a single day!</a:t>
            </a:r>
          </a:p>
          <a:p>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8</a:t>
            </a:fld>
            <a:endParaRPr lang="en-CA"/>
          </a:p>
        </p:txBody>
      </p:sp>
    </p:spTree>
    <p:extLst>
      <p:ext uri="{BB962C8B-B14F-4D97-AF65-F5344CB8AC3E}">
        <p14:creationId xmlns:p14="http://schemas.microsoft.com/office/powerpoint/2010/main" val="3807837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Here’s a history of (some of the) prompts used in my second round of instructor interviews.</a:t>
            </a:r>
          </a:p>
          <a:p>
            <a:endParaRPr lang="en-CA" dirty="0" smtClean="0"/>
          </a:p>
          <a:p>
            <a:r>
              <a:rPr lang="en-CA" dirty="0" smtClean="0"/>
              <a:t>PB: I think the best way to describe what I'm looking for is places where you sort of feel like you want to cringe because you keep seeing students doing something that feels non-expert, feels naive to you on some important problems.</a:t>
            </a:r>
          </a:p>
          <a:p>
            <a:endParaRPr lang="en-CA" dirty="0" smtClean="0"/>
          </a:p>
          <a:p>
            <a:r>
              <a:rPr lang="en-CA" dirty="0" smtClean="0"/>
              <a:t>AH: What are things that students have trouble with that make you cringe?  Places where you feel like this is really important, an expert knows how to do this and does it very differently from the way that students are doing it.</a:t>
            </a:r>
          </a:p>
          <a:p>
            <a:endParaRPr lang="en-CA" dirty="0" smtClean="0"/>
          </a:p>
          <a:p>
            <a:endParaRPr lang="en-CA" dirty="0" smtClean="0"/>
          </a:p>
          <a:p>
            <a:r>
              <a:rPr lang="en-CA" dirty="0" smtClean="0"/>
              <a:t>EK: What is it that you find cringe-worthy that students have trouble with, where their thinking is very non-expert-like but you'd expect them to get it?</a:t>
            </a:r>
          </a:p>
          <a:p>
            <a:endParaRPr lang="en-CA" dirty="0" smtClean="0"/>
          </a:p>
          <a:p>
            <a:r>
              <a:rPr lang="en-CA" dirty="0" smtClean="0"/>
              <a:t>MA: What are the times when you kind of cringe inside because your students just DON'T get something that seems very </a:t>
            </a:r>
            <a:r>
              <a:rPr lang="en-CA" dirty="0" err="1" smtClean="0"/>
              <a:t>very</a:t>
            </a:r>
            <a:r>
              <a:rPr lang="en-CA" dirty="0" smtClean="0"/>
              <a:t> important to you, where their thinking is just not expert?</a:t>
            </a:r>
          </a:p>
          <a:p>
            <a:endParaRPr lang="en-CA" dirty="0" smtClean="0"/>
          </a:p>
          <a:p>
            <a:r>
              <a:rPr lang="en-CA" dirty="0" smtClean="0"/>
              <a:t>WE: [No opening Q; instead, worked from areas of difficulty on recent exams, which was great.]</a:t>
            </a:r>
          </a:p>
          <a:p>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9</a:t>
            </a:fld>
            <a:endParaRPr lang="en-CA"/>
          </a:p>
        </p:txBody>
      </p:sp>
    </p:spTree>
    <p:extLst>
      <p:ext uri="{BB962C8B-B14F-4D97-AF65-F5344CB8AC3E}">
        <p14:creationId xmlns:p14="http://schemas.microsoft.com/office/powerpoint/2010/main" val="3065717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B0722ED6-890A-4B97-A44A-64963027F813}" type="datetimeFigureOut">
              <a:rPr lang="en-CA" smtClean="0"/>
              <a:t>24/04/2013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0F9F10F-C4E0-43FF-963B-7E14D7A06D4C}" type="slidenum">
              <a:rPr lang="en-CA" smtClean="0"/>
              <a:t>‹#›</a:t>
            </a:fld>
            <a:endParaRPr lang="en-CA"/>
          </a:p>
        </p:txBody>
      </p:sp>
    </p:spTree>
    <p:extLst>
      <p:ext uri="{BB962C8B-B14F-4D97-AF65-F5344CB8AC3E}">
        <p14:creationId xmlns:p14="http://schemas.microsoft.com/office/powerpoint/2010/main" val="2141145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0722ED6-890A-4B97-A44A-64963027F813}" type="datetimeFigureOut">
              <a:rPr lang="en-CA" smtClean="0"/>
              <a:t>24/04/2013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0F9F10F-C4E0-43FF-963B-7E14D7A06D4C}" type="slidenum">
              <a:rPr lang="en-CA" smtClean="0"/>
              <a:t>‹#›</a:t>
            </a:fld>
            <a:endParaRPr lang="en-CA"/>
          </a:p>
        </p:txBody>
      </p:sp>
    </p:spTree>
    <p:extLst>
      <p:ext uri="{BB962C8B-B14F-4D97-AF65-F5344CB8AC3E}">
        <p14:creationId xmlns:p14="http://schemas.microsoft.com/office/powerpoint/2010/main" val="2823482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0722ED6-890A-4B97-A44A-64963027F813}" type="datetimeFigureOut">
              <a:rPr lang="en-CA" smtClean="0"/>
              <a:t>24/04/2013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0F9F10F-C4E0-43FF-963B-7E14D7A06D4C}" type="slidenum">
              <a:rPr lang="en-CA" smtClean="0"/>
              <a:t>‹#›</a:t>
            </a:fld>
            <a:endParaRPr lang="en-CA"/>
          </a:p>
        </p:txBody>
      </p:sp>
    </p:spTree>
    <p:extLst>
      <p:ext uri="{BB962C8B-B14F-4D97-AF65-F5344CB8AC3E}">
        <p14:creationId xmlns:p14="http://schemas.microsoft.com/office/powerpoint/2010/main" val="1901664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0722ED6-890A-4B97-A44A-64963027F813}" type="datetimeFigureOut">
              <a:rPr lang="en-CA" smtClean="0"/>
              <a:t>24/04/2013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0F9F10F-C4E0-43FF-963B-7E14D7A06D4C}" type="slidenum">
              <a:rPr lang="en-CA" smtClean="0"/>
              <a:t>‹#›</a:t>
            </a:fld>
            <a:endParaRPr lang="en-CA"/>
          </a:p>
        </p:txBody>
      </p:sp>
    </p:spTree>
    <p:extLst>
      <p:ext uri="{BB962C8B-B14F-4D97-AF65-F5344CB8AC3E}">
        <p14:creationId xmlns:p14="http://schemas.microsoft.com/office/powerpoint/2010/main" val="3196364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722ED6-890A-4B97-A44A-64963027F813}" type="datetimeFigureOut">
              <a:rPr lang="en-CA" smtClean="0"/>
              <a:t>24/04/2013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0F9F10F-C4E0-43FF-963B-7E14D7A06D4C}" type="slidenum">
              <a:rPr lang="en-CA" smtClean="0"/>
              <a:t>‹#›</a:t>
            </a:fld>
            <a:endParaRPr lang="en-CA"/>
          </a:p>
        </p:txBody>
      </p:sp>
    </p:spTree>
    <p:extLst>
      <p:ext uri="{BB962C8B-B14F-4D97-AF65-F5344CB8AC3E}">
        <p14:creationId xmlns:p14="http://schemas.microsoft.com/office/powerpoint/2010/main" val="1931758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0722ED6-890A-4B97-A44A-64963027F813}" type="datetimeFigureOut">
              <a:rPr lang="en-CA" smtClean="0"/>
              <a:t>24/04/2013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0F9F10F-C4E0-43FF-963B-7E14D7A06D4C}" type="slidenum">
              <a:rPr lang="en-CA" smtClean="0"/>
              <a:t>‹#›</a:t>
            </a:fld>
            <a:endParaRPr lang="en-CA"/>
          </a:p>
        </p:txBody>
      </p:sp>
    </p:spTree>
    <p:extLst>
      <p:ext uri="{BB962C8B-B14F-4D97-AF65-F5344CB8AC3E}">
        <p14:creationId xmlns:p14="http://schemas.microsoft.com/office/powerpoint/2010/main" val="423721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0722ED6-890A-4B97-A44A-64963027F813}" type="datetimeFigureOut">
              <a:rPr lang="en-CA" smtClean="0"/>
              <a:t>24/04/2013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0F9F10F-C4E0-43FF-963B-7E14D7A06D4C}" type="slidenum">
              <a:rPr lang="en-CA" smtClean="0"/>
              <a:t>‹#›</a:t>
            </a:fld>
            <a:endParaRPr lang="en-CA"/>
          </a:p>
        </p:txBody>
      </p:sp>
    </p:spTree>
    <p:extLst>
      <p:ext uri="{BB962C8B-B14F-4D97-AF65-F5344CB8AC3E}">
        <p14:creationId xmlns:p14="http://schemas.microsoft.com/office/powerpoint/2010/main" val="1812023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0722ED6-890A-4B97-A44A-64963027F813}" type="datetimeFigureOut">
              <a:rPr lang="en-CA" smtClean="0"/>
              <a:t>24/04/2013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0F9F10F-C4E0-43FF-963B-7E14D7A06D4C}" type="slidenum">
              <a:rPr lang="en-CA" smtClean="0"/>
              <a:t>‹#›</a:t>
            </a:fld>
            <a:endParaRPr lang="en-CA"/>
          </a:p>
        </p:txBody>
      </p:sp>
    </p:spTree>
    <p:extLst>
      <p:ext uri="{BB962C8B-B14F-4D97-AF65-F5344CB8AC3E}">
        <p14:creationId xmlns:p14="http://schemas.microsoft.com/office/powerpoint/2010/main" val="3790749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722ED6-890A-4B97-A44A-64963027F813}" type="datetimeFigureOut">
              <a:rPr lang="en-CA" smtClean="0"/>
              <a:t>24/04/2013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0F9F10F-C4E0-43FF-963B-7E14D7A06D4C}" type="slidenum">
              <a:rPr lang="en-CA" smtClean="0"/>
              <a:t>‹#›</a:t>
            </a:fld>
            <a:endParaRPr lang="en-CA"/>
          </a:p>
        </p:txBody>
      </p:sp>
    </p:spTree>
    <p:extLst>
      <p:ext uri="{BB962C8B-B14F-4D97-AF65-F5344CB8AC3E}">
        <p14:creationId xmlns:p14="http://schemas.microsoft.com/office/powerpoint/2010/main" val="3042340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722ED6-890A-4B97-A44A-64963027F813}" type="datetimeFigureOut">
              <a:rPr lang="en-CA" smtClean="0"/>
              <a:t>24/04/2013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0F9F10F-C4E0-43FF-963B-7E14D7A06D4C}" type="slidenum">
              <a:rPr lang="en-CA" smtClean="0"/>
              <a:t>‹#›</a:t>
            </a:fld>
            <a:endParaRPr lang="en-CA"/>
          </a:p>
        </p:txBody>
      </p:sp>
    </p:spTree>
    <p:extLst>
      <p:ext uri="{BB962C8B-B14F-4D97-AF65-F5344CB8AC3E}">
        <p14:creationId xmlns:p14="http://schemas.microsoft.com/office/powerpoint/2010/main" val="3738312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722ED6-890A-4B97-A44A-64963027F813}" type="datetimeFigureOut">
              <a:rPr lang="en-CA" smtClean="0"/>
              <a:t>24/04/2013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0F9F10F-C4E0-43FF-963B-7E14D7A06D4C}" type="slidenum">
              <a:rPr lang="en-CA" smtClean="0"/>
              <a:t>‹#›</a:t>
            </a:fld>
            <a:endParaRPr lang="en-CA"/>
          </a:p>
        </p:txBody>
      </p:sp>
    </p:spTree>
    <p:extLst>
      <p:ext uri="{BB962C8B-B14F-4D97-AF65-F5344CB8AC3E}">
        <p14:creationId xmlns:p14="http://schemas.microsoft.com/office/powerpoint/2010/main" val="1425625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722ED6-890A-4B97-A44A-64963027F813}" type="datetimeFigureOut">
              <a:rPr lang="en-CA" smtClean="0"/>
              <a:t>24/04/2013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9F10F-C4E0-43FF-963B-7E14D7A06D4C}" type="slidenum">
              <a:rPr lang="en-CA" smtClean="0"/>
              <a:t>‹#›</a:t>
            </a:fld>
            <a:endParaRPr lang="en-CA"/>
          </a:p>
        </p:txBody>
      </p:sp>
    </p:spTree>
    <p:extLst>
      <p:ext uri="{BB962C8B-B14F-4D97-AF65-F5344CB8AC3E}">
        <p14:creationId xmlns:p14="http://schemas.microsoft.com/office/powerpoint/2010/main" val="3112148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dirty="0" smtClean="0"/>
              <a:t>Developing a Formative Assessment of Instruction for the Foundations of Computing Stream</a:t>
            </a:r>
            <a:endParaRPr lang="en-CA" dirty="0"/>
          </a:p>
        </p:txBody>
      </p:sp>
      <p:sp>
        <p:nvSpPr>
          <p:cNvPr id="3" name="Subtitle 2"/>
          <p:cNvSpPr>
            <a:spLocks noGrp="1"/>
          </p:cNvSpPr>
          <p:nvPr>
            <p:ph type="subTitle" idx="1"/>
          </p:nvPr>
        </p:nvSpPr>
        <p:spPr/>
        <p:txBody>
          <a:bodyPr/>
          <a:lstStyle/>
          <a:p>
            <a:r>
              <a:rPr lang="en-CA" dirty="0" smtClean="0"/>
              <a:t>2013/04/24</a:t>
            </a:r>
            <a:endParaRPr lang="en-CA" dirty="0" smtClean="0"/>
          </a:p>
          <a:p>
            <a:r>
              <a:rPr lang="en-CA" dirty="0" smtClean="0"/>
              <a:t>Steve Wolfman</a:t>
            </a:r>
          </a:p>
          <a:p>
            <a:r>
              <a:rPr lang="en-CA" dirty="0" smtClean="0"/>
              <a:t>UBC CS</a:t>
            </a:r>
            <a:endParaRPr lang="en-CA" dirty="0"/>
          </a:p>
        </p:txBody>
      </p:sp>
      <p:sp>
        <p:nvSpPr>
          <p:cNvPr id="4" name="TextBox 3"/>
          <p:cNvSpPr txBox="1"/>
          <p:nvPr/>
        </p:nvSpPr>
        <p:spPr>
          <a:xfrm>
            <a:off x="702924" y="6444044"/>
            <a:ext cx="7829516" cy="369332"/>
          </a:xfrm>
          <a:prstGeom prst="rect">
            <a:avLst/>
          </a:prstGeom>
          <a:noFill/>
        </p:spPr>
        <p:txBody>
          <a:bodyPr wrap="none" rtlCol="0">
            <a:spAutoFit/>
          </a:bodyPr>
          <a:lstStyle/>
          <a:p>
            <a:r>
              <a:rPr lang="en-CA" dirty="0" smtClean="0"/>
              <a:t>Acknowledgments: Help, data, and input from </a:t>
            </a:r>
            <a:r>
              <a:rPr lang="en-CA" i="1" dirty="0" smtClean="0"/>
              <a:t>many</a:t>
            </a:r>
            <a:r>
              <a:rPr lang="en-CA" dirty="0" smtClean="0"/>
              <a:t> faculty and students at UBC. </a:t>
            </a:r>
            <a:endParaRPr lang="en-CA" dirty="0"/>
          </a:p>
        </p:txBody>
      </p:sp>
    </p:spTree>
    <p:extLst>
      <p:ext uri="{BB962C8B-B14F-4D97-AF65-F5344CB8AC3E}">
        <p14:creationId xmlns:p14="http://schemas.microsoft.com/office/powerpoint/2010/main" val="2239163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Assessable Goals?</a:t>
            </a:r>
            <a:endParaRPr lang="en-CA" dirty="0"/>
          </a:p>
        </p:txBody>
      </p:sp>
      <p:sp>
        <p:nvSpPr>
          <p:cNvPr id="3" name="Content Placeholder 2"/>
          <p:cNvSpPr>
            <a:spLocks noGrp="1"/>
          </p:cNvSpPr>
          <p:nvPr>
            <p:ph idx="1"/>
          </p:nvPr>
        </p:nvSpPr>
        <p:spPr/>
        <p:txBody>
          <a:bodyPr>
            <a:normAutofit fontScale="85000" lnSpcReduction="20000"/>
          </a:bodyPr>
          <a:lstStyle/>
          <a:p>
            <a:pPr marL="0" indent="0">
              <a:buNone/>
            </a:pPr>
            <a:r>
              <a:rPr lang="en-CA" dirty="0" smtClean="0"/>
              <a:t>Induction (6/2/-1): “should be able to do .. themselves from scratch without requiring additional input”</a:t>
            </a:r>
          </a:p>
          <a:p>
            <a:pPr marL="0" indent="0">
              <a:buNone/>
            </a:pPr>
            <a:endParaRPr lang="en-CA" dirty="0"/>
          </a:p>
          <a:p>
            <a:pPr marL="0" indent="0">
              <a:buNone/>
            </a:pPr>
            <a:r>
              <a:rPr lang="en-CA" dirty="0" smtClean="0"/>
              <a:t>Divide &amp; Conquer/Recurrences/Dynamic Programming (4/0/-3): “express the solution to a problem in terms of </a:t>
            </a:r>
            <a:r>
              <a:rPr lang="en-CA" dirty="0" err="1" smtClean="0"/>
              <a:t>subproblems</a:t>
            </a:r>
            <a:r>
              <a:rPr lang="en-CA" dirty="0" smtClean="0"/>
              <a:t>”</a:t>
            </a:r>
          </a:p>
          <a:p>
            <a:pPr marL="0" indent="0">
              <a:buNone/>
            </a:pPr>
            <a:endParaRPr lang="en-CA" dirty="0"/>
          </a:p>
          <a:p>
            <a:pPr marL="0" indent="0">
              <a:buNone/>
            </a:pPr>
            <a:r>
              <a:rPr lang="en-CA" dirty="0" smtClean="0"/>
              <a:t>Logarithmic Tree Height (3/0/-0): “How many times can I give away half my apples before being left with just one?”</a:t>
            </a:r>
          </a:p>
          <a:p>
            <a:pPr marL="0" indent="0">
              <a:buNone/>
            </a:pPr>
            <a:endParaRPr lang="en-CA" dirty="0"/>
          </a:p>
          <a:p>
            <a:pPr marL="0" indent="0">
              <a:buNone/>
            </a:pPr>
            <a:r>
              <a:rPr lang="en-CA" dirty="0" smtClean="0"/>
              <a:t>…</a:t>
            </a:r>
          </a:p>
        </p:txBody>
      </p:sp>
    </p:spTree>
    <p:extLst>
      <p:ext uri="{BB962C8B-B14F-4D97-AF65-F5344CB8AC3E}">
        <p14:creationId xmlns:p14="http://schemas.microsoft.com/office/powerpoint/2010/main" val="956378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normAutofit fontScale="92500"/>
          </a:bodyPr>
          <a:lstStyle/>
          <a:p>
            <a:r>
              <a:rPr lang="en-CA" dirty="0" smtClean="0">
                <a:solidFill>
                  <a:schemeClr val="bg1">
                    <a:lumMod val="50000"/>
                  </a:schemeClr>
                </a:solidFill>
              </a:rPr>
              <a:t>Motivation, Inspiration, Role Model, &amp; Ideal Goal</a:t>
            </a:r>
          </a:p>
          <a:p>
            <a:r>
              <a:rPr lang="en-CA" dirty="0" smtClean="0">
                <a:solidFill>
                  <a:schemeClr val="bg1">
                    <a:lumMod val="50000"/>
                  </a:schemeClr>
                </a:solidFill>
              </a:rPr>
              <a:t>Idealized Methodology</a:t>
            </a:r>
          </a:p>
          <a:p>
            <a:r>
              <a:rPr lang="en-CA" dirty="0" smtClean="0"/>
              <a:t>Practical Methodology</a:t>
            </a:r>
          </a:p>
          <a:p>
            <a:pPr lvl="1"/>
            <a:r>
              <a:rPr lang="en-CA" dirty="0" smtClean="0">
                <a:solidFill>
                  <a:schemeClr val="bg1">
                    <a:lumMod val="50000"/>
                  </a:schemeClr>
                </a:solidFill>
              </a:rPr>
              <a:t>Goals: From Grand to Assessable </a:t>
            </a:r>
          </a:p>
          <a:p>
            <a:pPr lvl="1"/>
            <a:r>
              <a:rPr lang="en-CA" dirty="0" smtClean="0">
                <a:solidFill>
                  <a:schemeClr val="bg2">
                    <a:lumMod val="50000"/>
                  </a:schemeClr>
                </a:solidFill>
              </a:rPr>
              <a:t>Exams: A Lesson in Quality</a:t>
            </a:r>
          </a:p>
          <a:p>
            <a:pPr lvl="1"/>
            <a:r>
              <a:rPr lang="en-CA" dirty="0" smtClean="0"/>
              <a:t>Post Hoc Analysis: Mystery of the Student Mind</a:t>
            </a:r>
          </a:p>
          <a:p>
            <a:pPr lvl="1"/>
            <a:r>
              <a:rPr lang="en-CA" dirty="0" smtClean="0"/>
              <a:t>Interviews: Hard-Won </a:t>
            </a:r>
            <a:r>
              <a:rPr lang="en-CA" dirty="0" smtClean="0"/>
              <a:t>Gems + </a:t>
            </a:r>
            <a:br>
              <a:rPr lang="en-CA" dirty="0" smtClean="0"/>
            </a:br>
            <a:r>
              <a:rPr lang="en-CA" dirty="0" smtClean="0"/>
              <a:t>Prior </a:t>
            </a:r>
            <a:r>
              <a:rPr lang="en-CA" dirty="0" smtClean="0"/>
              <a:t>Work: Easy-Won Gems </a:t>
            </a:r>
            <a:r>
              <a:rPr lang="en-CA" dirty="0" smtClean="0">
                <a:sym typeface="Wingdings" pitchFamily="2" charset="2"/>
              </a:rPr>
              <a:t></a:t>
            </a:r>
            <a:endParaRPr lang="en-CA" dirty="0" smtClean="0"/>
          </a:p>
          <a:p>
            <a:r>
              <a:rPr lang="en-CA" dirty="0" smtClean="0"/>
              <a:t>Discussion</a:t>
            </a:r>
            <a:endParaRPr lang="en-CA" dirty="0"/>
          </a:p>
        </p:txBody>
      </p:sp>
    </p:spTree>
    <p:extLst>
      <p:ext uri="{BB962C8B-B14F-4D97-AF65-F5344CB8AC3E}">
        <p14:creationId xmlns:p14="http://schemas.microsoft.com/office/powerpoint/2010/main" val="932084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Exam Analysis</a:t>
            </a:r>
            <a:br>
              <a:rPr lang="en-CA" dirty="0" smtClean="0"/>
            </a:br>
            <a:r>
              <a:rPr lang="en-CA" sz="4000" dirty="0" smtClean="0"/>
              <a:t>(200+ problems, </a:t>
            </a:r>
            <a:r>
              <a:rPr lang="en-CA" sz="4000" dirty="0" smtClean="0"/>
              <a:t>16 </a:t>
            </a:r>
            <a:r>
              <a:rPr lang="en-CA" sz="4000" dirty="0" smtClean="0"/>
              <a:t>exams)</a:t>
            </a:r>
            <a:endParaRPr lang="en-CA" dirty="0"/>
          </a:p>
        </p:txBody>
      </p:sp>
      <p:sp>
        <p:nvSpPr>
          <p:cNvPr id="3" name="Content Placeholder 2"/>
          <p:cNvSpPr>
            <a:spLocks noGrp="1"/>
          </p:cNvSpPr>
          <p:nvPr>
            <p:ph idx="1"/>
          </p:nvPr>
        </p:nvSpPr>
        <p:spPr/>
        <p:txBody>
          <a:bodyPr/>
          <a:lstStyle/>
          <a:p>
            <a:endParaRPr lang="en-CA"/>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 y="1716492"/>
            <a:ext cx="9144000" cy="1136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24944"/>
            <a:ext cx="4822547"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932040" y="3126447"/>
            <a:ext cx="3781484" cy="2492990"/>
          </a:xfrm>
          <a:prstGeom prst="rect">
            <a:avLst/>
          </a:prstGeom>
          <a:noFill/>
        </p:spPr>
        <p:txBody>
          <a:bodyPr wrap="none" rtlCol="0">
            <a:spAutoFit/>
          </a:bodyPr>
          <a:lstStyle/>
          <a:p>
            <a:r>
              <a:rPr lang="en-CA" sz="2000" b="1" dirty="0" smtClean="0"/>
              <a:t>Mean on problem: 32.3%</a:t>
            </a:r>
          </a:p>
          <a:p>
            <a:r>
              <a:rPr lang="en-CA" sz="2000" b="1" dirty="0" smtClean="0"/>
              <a:t>Problem value: 12/80</a:t>
            </a:r>
          </a:p>
          <a:p>
            <a:r>
              <a:rPr lang="en-CA" sz="2000" b="1" dirty="0" smtClean="0"/>
              <a:t>Adjusted problem value: </a:t>
            </a:r>
            <a:r>
              <a:rPr lang="en-CA" sz="2000" b="1" baseline="30000" dirty="0" smtClean="0"/>
              <a:t>1</a:t>
            </a:r>
            <a:r>
              <a:rPr lang="en-CA" sz="2000" b="1" dirty="0" smtClean="0"/>
              <a:t>/</a:t>
            </a:r>
            <a:r>
              <a:rPr lang="en-CA" sz="2000" b="1" baseline="-25000" dirty="0" smtClean="0"/>
              <a:t>16</a:t>
            </a:r>
          </a:p>
          <a:p>
            <a:r>
              <a:rPr lang="en-CA" sz="2000" b="1" dirty="0" smtClean="0"/>
              <a:t>Adjusted exam mean: 70.6%</a:t>
            </a:r>
          </a:p>
          <a:p>
            <a:r>
              <a:rPr lang="en-CA" sz="2000" b="1" dirty="0" smtClean="0"/>
              <a:t>Adjusted exam </a:t>
            </a:r>
            <a:r>
              <a:rPr lang="en-CA" sz="2000" b="1" dirty="0" err="1" smtClean="0"/>
              <a:t>stdev</a:t>
            </a:r>
            <a:r>
              <a:rPr lang="en-CA" sz="2000" b="1" dirty="0" smtClean="0"/>
              <a:t>: 14.5%</a:t>
            </a:r>
          </a:p>
          <a:p>
            <a:r>
              <a:rPr lang="en-CA" sz="2000" b="1" dirty="0" smtClean="0"/>
              <a:t>Relative hardness: -2.67 </a:t>
            </a:r>
            <a:r>
              <a:rPr lang="en-CA" sz="2000" b="1" dirty="0" err="1" smtClean="0"/>
              <a:t>stdevs</a:t>
            </a:r>
            <a:endParaRPr lang="en-CA" sz="2000" b="1" dirty="0" smtClean="0"/>
          </a:p>
          <a:p>
            <a:r>
              <a:rPr lang="en-CA" sz="2000" b="1" dirty="0" smtClean="0"/>
              <a:t>Correlation: 37.5%</a:t>
            </a:r>
          </a:p>
          <a:p>
            <a:r>
              <a:rPr lang="en-CA" sz="1600" dirty="0" smtClean="0"/>
              <a:t>(note: correlation </a:t>
            </a:r>
            <a:r>
              <a:rPr lang="en-CA" sz="1600" dirty="0" err="1" smtClean="0"/>
              <a:t>req’s</a:t>
            </a:r>
            <a:r>
              <a:rPr lang="en-CA" sz="1600" dirty="0" smtClean="0"/>
              <a:t> per-student scores)</a:t>
            </a:r>
            <a:endParaRPr lang="en-CA" sz="1600" dirty="0"/>
          </a:p>
        </p:txBody>
      </p:sp>
    </p:spTree>
    <p:extLst>
      <p:ext uri="{BB962C8B-B14F-4D97-AF65-F5344CB8AC3E}">
        <p14:creationId xmlns:p14="http://schemas.microsoft.com/office/powerpoint/2010/main" val="771205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normAutofit fontScale="92500"/>
          </a:bodyPr>
          <a:lstStyle/>
          <a:p>
            <a:r>
              <a:rPr lang="en-CA" dirty="0" smtClean="0">
                <a:solidFill>
                  <a:schemeClr val="bg1">
                    <a:lumMod val="50000"/>
                  </a:schemeClr>
                </a:solidFill>
              </a:rPr>
              <a:t>Motivation, Inspiration, Role Model, &amp; Ideal Goal</a:t>
            </a:r>
          </a:p>
          <a:p>
            <a:r>
              <a:rPr lang="en-CA" dirty="0" smtClean="0">
                <a:solidFill>
                  <a:schemeClr val="bg1">
                    <a:lumMod val="50000"/>
                  </a:schemeClr>
                </a:solidFill>
              </a:rPr>
              <a:t>Idealized Methodology</a:t>
            </a:r>
          </a:p>
          <a:p>
            <a:r>
              <a:rPr lang="en-CA" dirty="0" smtClean="0"/>
              <a:t>Practical Methodology</a:t>
            </a:r>
          </a:p>
          <a:p>
            <a:pPr lvl="1"/>
            <a:r>
              <a:rPr lang="en-CA" dirty="0" smtClean="0">
                <a:solidFill>
                  <a:schemeClr val="bg1">
                    <a:lumMod val="50000"/>
                  </a:schemeClr>
                </a:solidFill>
              </a:rPr>
              <a:t>Goals: From Grand to Assessable </a:t>
            </a:r>
          </a:p>
          <a:p>
            <a:pPr lvl="1"/>
            <a:r>
              <a:rPr lang="en-CA" dirty="0" smtClean="0">
                <a:solidFill>
                  <a:schemeClr val="bg1">
                    <a:lumMod val="50000"/>
                  </a:schemeClr>
                </a:solidFill>
              </a:rPr>
              <a:t>Exams: A Lesson in Quality</a:t>
            </a:r>
          </a:p>
          <a:p>
            <a:pPr lvl="1"/>
            <a:r>
              <a:rPr lang="en-CA" dirty="0" smtClean="0"/>
              <a:t>Post Hoc Analysis: Mystery of the Student Mind</a:t>
            </a:r>
          </a:p>
          <a:p>
            <a:pPr lvl="1"/>
            <a:r>
              <a:rPr lang="en-CA" dirty="0" smtClean="0"/>
              <a:t>Interviews: Hard-Won </a:t>
            </a:r>
            <a:r>
              <a:rPr lang="en-CA" dirty="0" smtClean="0"/>
              <a:t>Gems + </a:t>
            </a:r>
            <a:br>
              <a:rPr lang="en-CA" dirty="0" smtClean="0"/>
            </a:br>
            <a:r>
              <a:rPr lang="en-CA" dirty="0" smtClean="0"/>
              <a:t>Prior </a:t>
            </a:r>
            <a:r>
              <a:rPr lang="en-CA" dirty="0" smtClean="0"/>
              <a:t>Work: Easy-Won Gems </a:t>
            </a:r>
            <a:r>
              <a:rPr lang="en-CA" dirty="0" smtClean="0">
                <a:sym typeface="Wingdings" pitchFamily="2" charset="2"/>
              </a:rPr>
              <a:t></a:t>
            </a:r>
            <a:endParaRPr lang="en-CA" dirty="0" smtClean="0"/>
          </a:p>
          <a:p>
            <a:r>
              <a:rPr lang="en-CA" dirty="0" smtClean="0"/>
              <a:t>Discussion</a:t>
            </a:r>
            <a:endParaRPr lang="en-CA" dirty="0"/>
          </a:p>
        </p:txBody>
      </p:sp>
    </p:spTree>
    <p:extLst>
      <p:ext uri="{BB962C8B-B14F-4D97-AF65-F5344CB8AC3E}">
        <p14:creationId xmlns:p14="http://schemas.microsoft.com/office/powerpoint/2010/main" val="3303528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6332"/>
            <a:ext cx="9144000" cy="1136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693481"/>
            <a:ext cx="8712968" cy="4943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4114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6332"/>
            <a:ext cx="9144000" cy="1136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150" y="2587908"/>
            <a:ext cx="8712968" cy="3045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619634" y="3501008"/>
            <a:ext cx="4356484"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p:nvSpPr>
        <p:spPr>
          <a:xfrm>
            <a:off x="-180528" y="2204864"/>
            <a:ext cx="5616624"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96244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6832"/>
            <a:ext cx="9144000" cy="4507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6332"/>
            <a:ext cx="9144000" cy="1136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1916832"/>
            <a:ext cx="7020272"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09158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6" y="2556660"/>
            <a:ext cx="9147246" cy="2972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6332"/>
            <a:ext cx="9144000" cy="1136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381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6792"/>
            <a:ext cx="15661232" cy="5133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6332"/>
            <a:ext cx="9144000" cy="1136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3024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6332"/>
            <a:ext cx="9144000" cy="1136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628800"/>
            <a:ext cx="8064896" cy="4570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5662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67091"/>
            <a:ext cx="9152013" cy="2374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2840" y="274638"/>
            <a:ext cx="8229600" cy="1143000"/>
          </a:xfrm>
        </p:spPr>
        <p:txBody>
          <a:bodyPr/>
          <a:lstStyle/>
          <a:p>
            <a:pPr algn="l"/>
            <a:r>
              <a:rPr lang="en-CA" dirty="0" smtClean="0"/>
              <a:t>Inspiration</a:t>
            </a:r>
            <a:endParaRPr lang="en-CA" dirty="0"/>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9" y="260647"/>
            <a:ext cx="4968552" cy="3503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063422" y="3573016"/>
            <a:ext cx="4045082" cy="369332"/>
          </a:xfrm>
          <a:prstGeom prst="rect">
            <a:avLst/>
          </a:prstGeom>
          <a:noFill/>
        </p:spPr>
        <p:txBody>
          <a:bodyPr wrap="none" rtlCol="0">
            <a:spAutoFit/>
          </a:bodyPr>
          <a:lstStyle/>
          <a:p>
            <a:r>
              <a:rPr lang="en-CA" dirty="0" smtClean="0"/>
              <a:t>From </a:t>
            </a:r>
            <a:r>
              <a:rPr lang="en-CA" dirty="0" err="1" smtClean="0"/>
              <a:t>Patitsas</a:t>
            </a:r>
            <a:r>
              <a:rPr lang="en-CA" dirty="0" smtClean="0"/>
              <a:t> and Wolfman, SIGCSE 2012</a:t>
            </a:r>
            <a:endParaRPr lang="en-CA" dirty="0"/>
          </a:p>
        </p:txBody>
      </p:sp>
      <p:sp>
        <p:nvSpPr>
          <p:cNvPr id="14" name="TextBox 13"/>
          <p:cNvSpPr txBox="1"/>
          <p:nvPr/>
        </p:nvSpPr>
        <p:spPr>
          <a:xfrm>
            <a:off x="10439" y="3995772"/>
            <a:ext cx="5137625" cy="369332"/>
          </a:xfrm>
          <a:prstGeom prst="rect">
            <a:avLst/>
          </a:prstGeom>
          <a:noFill/>
        </p:spPr>
        <p:txBody>
          <a:bodyPr wrap="none" rtlCol="0">
            <a:spAutoFit/>
          </a:bodyPr>
          <a:lstStyle/>
          <a:p>
            <a:r>
              <a:rPr lang="en-CA" dirty="0" smtClean="0"/>
              <a:t>From Mazur, Int’l Newsletter on Physics Ed, Apr 1996</a:t>
            </a:r>
            <a:endParaRPr lang="en-CA" dirty="0"/>
          </a:p>
        </p:txBody>
      </p:sp>
      <p:pic>
        <p:nvPicPr>
          <p:cNvPr id="1639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2560" y="1924625"/>
            <a:ext cx="12068176"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12560" y="3760378"/>
            <a:ext cx="12230100"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780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3342" r="57881"/>
          <a:stretch/>
        </p:blipFill>
        <p:spPr bwMode="auto">
          <a:xfrm>
            <a:off x="1127381" y="1628800"/>
            <a:ext cx="6252931" cy="4947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6332"/>
            <a:ext cx="9144000" cy="1136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2489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546652"/>
            <a:ext cx="9143999" cy="3455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6332"/>
            <a:ext cx="9144000" cy="1136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73475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6210"/>
          </a:xfrm>
        </p:spPr>
        <p:txBody>
          <a:bodyPr>
            <a:normAutofit fontScale="90000"/>
          </a:bodyPr>
          <a:lstStyle/>
          <a:p>
            <a:r>
              <a:rPr lang="en-CA" dirty="0" smtClean="0"/>
              <a:t>Why “zero cost” resizes?</a:t>
            </a:r>
            <a:br>
              <a:rPr lang="en-CA" dirty="0" smtClean="0"/>
            </a:br>
            <a:r>
              <a:rPr lang="en-CA" dirty="0" smtClean="0"/>
              <a:t>Didn’t count as one of the operations?</a:t>
            </a:r>
            <a:br>
              <a:rPr lang="en-CA" dirty="0" smtClean="0"/>
            </a:br>
            <a:r>
              <a:rPr lang="en-CA" dirty="0" smtClean="0"/>
              <a:t>Just overlooked?</a:t>
            </a:r>
            <a:endParaRPr lang="en-CA" dirty="0"/>
          </a:p>
        </p:txBody>
      </p:sp>
      <p:sp>
        <p:nvSpPr>
          <p:cNvPr id="3" name="Content Placeholder 2"/>
          <p:cNvSpPr>
            <a:spLocks noGrp="1"/>
          </p:cNvSpPr>
          <p:nvPr>
            <p:ph idx="1"/>
          </p:nvPr>
        </p:nvSpPr>
        <p:spPr/>
        <p:txBody>
          <a:bodyPr/>
          <a:lstStyle/>
          <a:p>
            <a:endParaRPr lang="en-CA"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46" y="2564904"/>
            <a:ext cx="9175846" cy="3340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93944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Why “zero cost” resizes? Internally consistent reason for cheap resize?</a:t>
            </a:r>
            <a:endParaRPr lang="en-CA" dirty="0"/>
          </a:p>
        </p:txBody>
      </p:sp>
      <p:sp>
        <p:nvSpPr>
          <p:cNvPr id="3" name="Content Placeholder 2"/>
          <p:cNvSpPr>
            <a:spLocks noGrp="1"/>
          </p:cNvSpPr>
          <p:nvPr>
            <p:ph idx="1"/>
          </p:nvPr>
        </p:nvSpPr>
        <p:spPr/>
        <p:txBody>
          <a:bodyPr/>
          <a:lstStyle/>
          <a:p>
            <a:endParaRPr lang="en-CA"/>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4022" b="33925"/>
          <a:stretch/>
        </p:blipFill>
        <p:spPr bwMode="auto">
          <a:xfrm>
            <a:off x="415359" y="2348880"/>
            <a:ext cx="8757241" cy="2151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63948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Why “zero cost” resizes? </a:t>
            </a:r>
            <a:br>
              <a:rPr lang="en-CA" dirty="0" smtClean="0"/>
            </a:br>
            <a:r>
              <a:rPr lang="en-CA" dirty="0" smtClean="0"/>
              <a:t>Buried in exaggerated collision cost?</a:t>
            </a:r>
            <a:endParaRPr lang="en-CA" dirty="0"/>
          </a:p>
        </p:txBody>
      </p:sp>
      <p:sp>
        <p:nvSpPr>
          <p:cNvPr id="3" name="Content Placeholder 2"/>
          <p:cNvSpPr>
            <a:spLocks noGrp="1"/>
          </p:cNvSpPr>
          <p:nvPr>
            <p:ph idx="1"/>
          </p:nvPr>
        </p:nvSpPr>
        <p:spPr/>
        <p:txBody>
          <a:bodyPr/>
          <a:lstStyle/>
          <a:p>
            <a:endParaRPr lang="en-CA"/>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47425"/>
            <a:ext cx="9162256" cy="379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71208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Why exaggerated collision cost?</a:t>
            </a:r>
            <a:br>
              <a:rPr lang="en-CA" dirty="0" smtClean="0"/>
            </a:br>
            <a:r>
              <a:rPr lang="en-CA" dirty="0" smtClean="0"/>
              <a:t>Same sorts of questions…</a:t>
            </a:r>
            <a:endParaRPr lang="en-CA" dirty="0"/>
          </a:p>
        </p:txBody>
      </p:sp>
      <p:sp>
        <p:nvSpPr>
          <p:cNvPr id="3" name="Content Placeholder 2"/>
          <p:cNvSpPr>
            <a:spLocks noGrp="1"/>
          </p:cNvSpPr>
          <p:nvPr>
            <p:ph idx="1"/>
          </p:nvPr>
        </p:nvSpPr>
        <p:spPr/>
        <p:txBody>
          <a:bodyPr/>
          <a:lstStyle/>
          <a:p>
            <a:endParaRPr lang="en-CA"/>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7072"/>
            <a:ext cx="9143999" cy="3451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89633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normAutofit fontScale="92500"/>
          </a:bodyPr>
          <a:lstStyle/>
          <a:p>
            <a:r>
              <a:rPr lang="en-CA" dirty="0" smtClean="0">
                <a:solidFill>
                  <a:schemeClr val="bg1">
                    <a:lumMod val="50000"/>
                  </a:schemeClr>
                </a:solidFill>
              </a:rPr>
              <a:t>Motivation, Inspiration, Role Model, &amp; Ideal Goal</a:t>
            </a:r>
          </a:p>
          <a:p>
            <a:r>
              <a:rPr lang="en-CA" dirty="0" smtClean="0">
                <a:solidFill>
                  <a:schemeClr val="bg1">
                    <a:lumMod val="50000"/>
                  </a:schemeClr>
                </a:solidFill>
              </a:rPr>
              <a:t>Idealized Methodology</a:t>
            </a:r>
          </a:p>
          <a:p>
            <a:r>
              <a:rPr lang="en-CA" dirty="0" smtClean="0"/>
              <a:t>Practical Methodology</a:t>
            </a:r>
          </a:p>
          <a:p>
            <a:pPr lvl="1"/>
            <a:r>
              <a:rPr lang="en-CA" dirty="0" smtClean="0">
                <a:solidFill>
                  <a:schemeClr val="bg1">
                    <a:lumMod val="50000"/>
                  </a:schemeClr>
                </a:solidFill>
              </a:rPr>
              <a:t>Goals: From Grand to Assessable </a:t>
            </a:r>
          </a:p>
          <a:p>
            <a:pPr lvl="1"/>
            <a:r>
              <a:rPr lang="en-CA" dirty="0" smtClean="0">
                <a:solidFill>
                  <a:schemeClr val="bg1">
                    <a:lumMod val="50000"/>
                  </a:schemeClr>
                </a:solidFill>
              </a:rPr>
              <a:t>Exams: A Lesson in Quality</a:t>
            </a:r>
          </a:p>
          <a:p>
            <a:pPr lvl="1"/>
            <a:r>
              <a:rPr lang="en-CA" dirty="0" smtClean="0">
                <a:solidFill>
                  <a:schemeClr val="bg1">
                    <a:lumMod val="50000"/>
                  </a:schemeClr>
                </a:solidFill>
              </a:rPr>
              <a:t>Post Hoc Analysis: Mystery of the Student Mind</a:t>
            </a:r>
          </a:p>
          <a:p>
            <a:pPr lvl="1"/>
            <a:r>
              <a:rPr lang="en-CA" dirty="0" smtClean="0"/>
              <a:t>Interviews: Hard-Won </a:t>
            </a:r>
            <a:r>
              <a:rPr lang="en-CA" dirty="0" smtClean="0"/>
              <a:t>Gems + </a:t>
            </a:r>
            <a:br>
              <a:rPr lang="en-CA" dirty="0" smtClean="0"/>
            </a:br>
            <a:r>
              <a:rPr lang="en-CA" dirty="0" smtClean="0"/>
              <a:t>Prior </a:t>
            </a:r>
            <a:r>
              <a:rPr lang="en-CA" dirty="0" smtClean="0"/>
              <a:t>Work: Easy-Won Gems </a:t>
            </a:r>
            <a:r>
              <a:rPr lang="en-CA" dirty="0" smtClean="0">
                <a:sym typeface="Wingdings" pitchFamily="2" charset="2"/>
              </a:rPr>
              <a:t></a:t>
            </a:r>
            <a:endParaRPr lang="en-CA" dirty="0" smtClean="0"/>
          </a:p>
          <a:p>
            <a:r>
              <a:rPr lang="en-CA" dirty="0" smtClean="0"/>
              <a:t>Discussion</a:t>
            </a:r>
            <a:endParaRPr lang="en-CA" dirty="0"/>
          </a:p>
        </p:txBody>
      </p:sp>
    </p:spTree>
    <p:extLst>
      <p:ext uri="{BB962C8B-B14F-4D97-AF65-F5344CB8AC3E}">
        <p14:creationId xmlns:p14="http://schemas.microsoft.com/office/powerpoint/2010/main" val="33035287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 b="1162"/>
          <a:stretch/>
        </p:blipFill>
        <p:spPr bwMode="auto">
          <a:xfrm>
            <a:off x="1" y="606297"/>
            <a:ext cx="9144000" cy="5008440"/>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00331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3033"/>
          <a:stretch/>
        </p:blipFill>
        <p:spPr bwMode="auto">
          <a:xfrm>
            <a:off x="1" y="606297"/>
            <a:ext cx="9144000" cy="4406879"/>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51232" y="439497"/>
            <a:ext cx="5724525"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1988840"/>
            <a:ext cx="5724525" cy="45624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11916816" y="1988840"/>
            <a:ext cx="4002249" cy="369332"/>
          </a:xfrm>
          <a:prstGeom prst="rect">
            <a:avLst/>
          </a:prstGeom>
          <a:noFill/>
        </p:spPr>
        <p:txBody>
          <a:bodyPr wrap="none" rtlCol="0">
            <a:spAutoFit/>
          </a:bodyPr>
          <a:lstStyle/>
          <a:p>
            <a:r>
              <a:rPr lang="en-CA" dirty="0" smtClean="0"/>
              <a:t>9, completed 121; 221 CIP??  121 grade?</a:t>
            </a:r>
            <a:endParaRPr lang="en-CA" dirty="0"/>
          </a:p>
        </p:txBody>
      </p:sp>
      <p:pic>
        <p:nvPicPr>
          <p:cNvPr id="174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5831" y="5508959"/>
            <a:ext cx="831532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1207252" y="5675170"/>
            <a:ext cx="18461977" cy="923330"/>
          </a:xfrm>
          <a:prstGeom prst="rect">
            <a:avLst/>
          </a:prstGeom>
          <a:noFill/>
        </p:spPr>
        <p:txBody>
          <a:bodyPr wrap="none" rtlCol="0">
            <a:spAutoFit/>
          </a:bodyPr>
          <a:lstStyle/>
          <a:p>
            <a:r>
              <a:rPr lang="en-CA" dirty="0" smtClean="0"/>
              <a:t>7, completed 121; 221 CIP??  121 grade?</a:t>
            </a:r>
          </a:p>
          <a:p>
            <a:endParaRPr lang="en-CA" dirty="0"/>
          </a:p>
          <a:p>
            <a:r>
              <a:rPr lang="en-CA" dirty="0" smtClean="0"/>
              <a:t>“If I’m correct, it would always be reduced to 1 ultimately.  Since it’s just Dance(n-1) and then it’s just turning not really moving… and that wouldn’t affect  …. the number of metres that I’ve walked.”</a:t>
            </a:r>
            <a:endParaRPr lang="en-CA" dirty="0"/>
          </a:p>
        </p:txBody>
      </p:sp>
      <p:pic>
        <p:nvPicPr>
          <p:cNvPr id="174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9120" y="2731513"/>
            <a:ext cx="51435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938495" y="3352781"/>
            <a:ext cx="2176750" cy="369332"/>
          </a:xfrm>
          <a:prstGeom prst="rect">
            <a:avLst/>
          </a:prstGeom>
          <a:noFill/>
        </p:spPr>
        <p:txBody>
          <a:bodyPr wrap="none" rtlCol="0">
            <a:spAutoFit/>
          </a:bodyPr>
          <a:lstStyle/>
          <a:p>
            <a:r>
              <a:rPr lang="en-CA" dirty="0" smtClean="0"/>
              <a:t>15, 121 CIP (1/2 way)</a:t>
            </a:r>
            <a:endParaRPr lang="en-CA" dirty="0"/>
          </a:p>
        </p:txBody>
      </p:sp>
      <p:pic>
        <p:nvPicPr>
          <p:cNvPr id="1741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6792" y="83801"/>
            <a:ext cx="101917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664691" y="534077"/>
            <a:ext cx="1116011" cy="369332"/>
          </a:xfrm>
          <a:prstGeom prst="rect">
            <a:avLst/>
          </a:prstGeom>
          <a:noFill/>
        </p:spPr>
        <p:txBody>
          <a:bodyPr wrap="none" rtlCol="0">
            <a:spAutoFit/>
          </a:bodyPr>
          <a:lstStyle/>
          <a:p>
            <a:r>
              <a:rPr lang="en-CA" dirty="0" smtClean="0"/>
              <a:t>5, 320 CIP</a:t>
            </a:r>
            <a:endParaRPr lang="en-CA" dirty="0"/>
          </a:p>
        </p:txBody>
      </p:sp>
      <p:pic>
        <p:nvPicPr>
          <p:cNvPr id="1741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3879" y="5121198"/>
            <a:ext cx="6772275" cy="340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7258553" y="6848216"/>
            <a:ext cx="6846200" cy="1477328"/>
          </a:xfrm>
          <a:prstGeom prst="rect">
            <a:avLst/>
          </a:prstGeom>
          <a:noFill/>
        </p:spPr>
        <p:txBody>
          <a:bodyPr wrap="square" rtlCol="0">
            <a:spAutoFit/>
          </a:bodyPr>
          <a:lstStyle/>
          <a:p>
            <a:r>
              <a:rPr lang="en-CA" dirty="0" smtClean="0"/>
              <a:t>19, 121 CIP (1/2 way)</a:t>
            </a:r>
          </a:p>
          <a:p>
            <a:endParaRPr lang="en-CA" dirty="0"/>
          </a:p>
          <a:p>
            <a:r>
              <a:rPr lang="en-CA" dirty="0" smtClean="0"/>
              <a:t>“Starting at 4, you.. Do 4, turn right, do 3, turn right, do 2, turn right, walk forward 1 m, turn left.”  “So only at one point will I do 1, that’s when you walk forward.  So M(n) = 1.”</a:t>
            </a:r>
            <a:endParaRPr lang="en-CA" dirty="0"/>
          </a:p>
        </p:txBody>
      </p:sp>
      <p:sp>
        <p:nvSpPr>
          <p:cNvPr id="15" name="TextBox 14"/>
          <p:cNvSpPr txBox="1"/>
          <p:nvPr/>
        </p:nvSpPr>
        <p:spPr>
          <a:xfrm>
            <a:off x="-5673040" y="439497"/>
            <a:ext cx="1116011" cy="369332"/>
          </a:xfrm>
          <a:prstGeom prst="rect">
            <a:avLst/>
          </a:prstGeom>
          <a:noFill/>
        </p:spPr>
        <p:txBody>
          <a:bodyPr wrap="none" rtlCol="0">
            <a:spAutoFit/>
          </a:bodyPr>
          <a:lstStyle/>
          <a:p>
            <a:pPr algn="ctr"/>
            <a:r>
              <a:rPr lang="en-CA" dirty="0" smtClean="0"/>
              <a:t>4, 221 CIP</a:t>
            </a:r>
          </a:p>
        </p:txBody>
      </p:sp>
      <p:sp>
        <p:nvSpPr>
          <p:cNvPr id="16" name="TextBox 15"/>
          <p:cNvSpPr txBox="1"/>
          <p:nvPr/>
        </p:nvSpPr>
        <p:spPr>
          <a:xfrm>
            <a:off x="-7243309" y="1403484"/>
            <a:ext cx="4561377" cy="646331"/>
          </a:xfrm>
          <a:prstGeom prst="rect">
            <a:avLst/>
          </a:prstGeom>
          <a:noFill/>
        </p:spPr>
        <p:txBody>
          <a:bodyPr wrap="none" rtlCol="0">
            <a:spAutoFit/>
          </a:bodyPr>
          <a:lstStyle/>
          <a:p>
            <a:pPr algn="ctr"/>
            <a:r>
              <a:rPr lang="en-CA" dirty="0" smtClean="0"/>
              <a:t>#1: “We first do one step, then M(n-1) steps…”</a:t>
            </a:r>
          </a:p>
          <a:p>
            <a:pPr algn="ctr"/>
            <a:r>
              <a:rPr lang="en-CA" dirty="0" smtClean="0"/>
              <a:t>(320 CIP)</a:t>
            </a:r>
          </a:p>
        </p:txBody>
      </p:sp>
      <p:sp>
        <p:nvSpPr>
          <p:cNvPr id="17" name="TextBox 16"/>
          <p:cNvSpPr txBox="1"/>
          <p:nvPr/>
        </p:nvSpPr>
        <p:spPr>
          <a:xfrm>
            <a:off x="51316" y="6165304"/>
            <a:ext cx="5798770" cy="646331"/>
          </a:xfrm>
          <a:prstGeom prst="rect">
            <a:avLst/>
          </a:prstGeom>
          <a:solidFill>
            <a:schemeClr val="bg1"/>
          </a:solidFill>
          <a:ln>
            <a:solidFill>
              <a:schemeClr val="tx1"/>
            </a:solidFill>
          </a:ln>
        </p:spPr>
        <p:txBody>
          <a:bodyPr wrap="square" rtlCol="0">
            <a:spAutoFit/>
          </a:bodyPr>
          <a:lstStyle/>
          <a:p>
            <a:pPr algn="ctr"/>
            <a:r>
              <a:rPr lang="en-CA" dirty="0">
                <a:latin typeface="Segoe Print" pitchFamily="2" charset="0"/>
              </a:rPr>
              <a:t>“When it's 3, ... it will be M(2) + M(2) + M(1) ... That would be 3 + 3 + 1</a:t>
            </a:r>
            <a:r>
              <a:rPr lang="en-CA" dirty="0" smtClean="0">
                <a:latin typeface="Segoe Print" pitchFamily="2" charset="0"/>
              </a:rPr>
              <a:t>?</a:t>
            </a:r>
            <a:r>
              <a:rPr lang="en-CA" dirty="0" smtClean="0">
                <a:latin typeface="Segoe Print" pitchFamily="2" charset="0"/>
              </a:rPr>
              <a:t>”</a:t>
            </a:r>
            <a:endParaRPr lang="en-CA" dirty="0" smtClean="0">
              <a:latin typeface="Segoe Print" pitchFamily="2" charset="0"/>
            </a:endParaRPr>
          </a:p>
        </p:txBody>
      </p:sp>
      <p:pic>
        <p:nvPicPr>
          <p:cNvPr id="19"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2274" y="4989846"/>
            <a:ext cx="2495550" cy="10382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200339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82" y="5001972"/>
            <a:ext cx="8315325" cy="18097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1340768"/>
            <a:ext cx="4639444" cy="17870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4788024" y="3270463"/>
            <a:ext cx="4315613" cy="2246769"/>
          </a:xfrm>
          <a:prstGeom prst="rect">
            <a:avLst/>
          </a:prstGeom>
          <a:solidFill>
            <a:schemeClr val="bg1"/>
          </a:solidFill>
        </p:spPr>
        <p:txBody>
          <a:bodyPr wrap="square">
            <a:spAutoFit/>
          </a:bodyPr>
          <a:lstStyle/>
          <a:p>
            <a:r>
              <a:rPr lang="en-CA" sz="2000" dirty="0" smtClean="0">
                <a:latin typeface="Segoe Print" pitchFamily="2" charset="0"/>
              </a:rPr>
              <a:t>“If I’m correct, it would always be reduced to 1 ultimately.  Since it’s just Dance(n-1) and then it’s just turning not really moving… and that wouldn’t affect  …. the number of metres that I’ve walked.”</a:t>
            </a:r>
            <a:endParaRPr lang="en-CA" sz="2000" dirty="0">
              <a:latin typeface="Segoe Print" pitchFamily="2" charset="0"/>
            </a:endParaRPr>
          </a:p>
        </p:txBody>
      </p:sp>
      <p:sp>
        <p:nvSpPr>
          <p:cNvPr id="4" name="Rectangle 3"/>
          <p:cNvSpPr/>
          <p:nvPr/>
        </p:nvSpPr>
        <p:spPr>
          <a:xfrm>
            <a:off x="4536504" y="116632"/>
            <a:ext cx="4572000" cy="1938992"/>
          </a:xfrm>
          <a:prstGeom prst="rect">
            <a:avLst/>
          </a:prstGeom>
          <a:solidFill>
            <a:schemeClr val="bg1"/>
          </a:solidFill>
        </p:spPr>
        <p:txBody>
          <a:bodyPr>
            <a:spAutoFit/>
          </a:bodyPr>
          <a:lstStyle/>
          <a:p>
            <a:r>
              <a:rPr lang="en-CA" sz="2000" dirty="0" smtClean="0">
                <a:latin typeface="Segoe Print" pitchFamily="2" charset="0"/>
              </a:rPr>
              <a:t>“Starting at 4, you.. Do 4, turn right, do 3, turn right, do 2, turn right, walk forward 1 m, turn left. … So only at one point will I do 1, that’s when you walk forward.  So M(n) = 1.”</a:t>
            </a:r>
            <a:endParaRPr lang="en-CA" sz="2000" dirty="0">
              <a:latin typeface="Segoe Print" pitchFamily="2" charset="0"/>
            </a:endParaRPr>
          </a:p>
        </p:txBody>
      </p:sp>
    </p:spTree>
    <p:extLst>
      <p:ext uri="{BB962C8B-B14F-4D97-AF65-F5344CB8AC3E}">
        <p14:creationId xmlns:p14="http://schemas.microsoft.com/office/powerpoint/2010/main" val="3353145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“Role Model”</a:t>
            </a:r>
            <a:endParaRPr lang="en-CA" dirty="0"/>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46059"/>
            <a:ext cx="8836921" cy="3252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27584" y="4221088"/>
            <a:ext cx="6424003" cy="369332"/>
          </a:xfrm>
          <a:prstGeom prst="rect">
            <a:avLst/>
          </a:prstGeom>
          <a:noFill/>
        </p:spPr>
        <p:txBody>
          <a:bodyPr wrap="none" rtlCol="0">
            <a:spAutoFit/>
          </a:bodyPr>
          <a:lstStyle/>
          <a:p>
            <a:r>
              <a:rPr lang="en-CA" dirty="0" smtClean="0"/>
              <a:t>From </a:t>
            </a:r>
            <a:r>
              <a:rPr lang="en-CA" dirty="0" err="1" smtClean="0"/>
              <a:t>Hestenes</a:t>
            </a:r>
            <a:r>
              <a:rPr lang="en-CA" dirty="0" smtClean="0"/>
              <a:t>, Wells, and </a:t>
            </a:r>
            <a:r>
              <a:rPr lang="en-CA" dirty="0" err="1" smtClean="0"/>
              <a:t>Swackhamer</a:t>
            </a:r>
            <a:r>
              <a:rPr lang="en-CA" dirty="0" smtClean="0"/>
              <a:t>, Physics Teacher Mar 1992</a:t>
            </a:r>
            <a:endParaRPr lang="en-CA" dirty="0"/>
          </a:p>
        </p:txBody>
      </p:sp>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0632" y="2031479"/>
            <a:ext cx="4762500"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0632" y="-315416"/>
            <a:ext cx="481965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0620672" y="6719277"/>
            <a:ext cx="4261167" cy="369332"/>
          </a:xfrm>
          <a:prstGeom prst="rect">
            <a:avLst/>
          </a:prstGeom>
          <a:noFill/>
        </p:spPr>
        <p:txBody>
          <a:bodyPr wrap="none" rtlCol="0">
            <a:spAutoFit/>
          </a:bodyPr>
          <a:lstStyle/>
          <a:p>
            <a:r>
              <a:rPr lang="en-CA" dirty="0" smtClean="0"/>
              <a:t>From Hake, Am. Journal of Physics Jan 1998</a:t>
            </a:r>
            <a:endParaRPr lang="en-CA" dirty="0"/>
          </a:p>
        </p:txBody>
      </p:sp>
    </p:spTree>
    <p:extLst>
      <p:ext uri="{BB962C8B-B14F-4D97-AF65-F5344CB8AC3E}">
        <p14:creationId xmlns:p14="http://schemas.microsoft.com/office/powerpoint/2010/main" val="9278975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916639"/>
            <a:ext cx="1019175" cy="121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3347864" y="476672"/>
            <a:ext cx="5616624" cy="707886"/>
          </a:xfrm>
          <a:prstGeom prst="rect">
            <a:avLst/>
          </a:prstGeom>
          <a:noFill/>
        </p:spPr>
        <p:txBody>
          <a:bodyPr wrap="square" rtlCol="0">
            <a:spAutoFit/>
          </a:bodyPr>
          <a:lstStyle/>
          <a:p>
            <a:r>
              <a:rPr lang="en-CA" sz="2000" dirty="0" smtClean="0">
                <a:latin typeface="Segoe Print" pitchFamily="2" charset="0"/>
              </a:rPr>
              <a:t>“kind of looks like n</a:t>
            </a:r>
            <a:r>
              <a:rPr lang="en-CA" sz="2000" baseline="30000" dirty="0" smtClean="0">
                <a:latin typeface="Segoe Print" pitchFamily="2" charset="0"/>
              </a:rPr>
              <a:t>2</a:t>
            </a:r>
            <a:r>
              <a:rPr lang="en-CA" sz="2000" dirty="0" smtClean="0">
                <a:latin typeface="Segoe Print" pitchFamily="2" charset="0"/>
              </a:rPr>
              <a:t> because you’re getting two recursive calls”</a:t>
            </a:r>
            <a:endParaRPr lang="en-CA" sz="2000" dirty="0">
              <a:latin typeface="Segoe Print" pitchFamily="2" charset="0"/>
            </a:endParaRPr>
          </a:p>
        </p:txBody>
      </p:sp>
      <p:pic>
        <p:nvPicPr>
          <p:cNvPr id="174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3780114"/>
            <a:ext cx="5328592" cy="26830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347859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Kahney</a:t>
            </a:r>
            <a:r>
              <a:rPr lang="en-CA" dirty="0" smtClean="0"/>
              <a:t>, CHI 1983</a:t>
            </a:r>
            <a:endParaRPr lang="en-CA"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9384" y="-841898"/>
            <a:ext cx="4562475"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168" y="1567927"/>
            <a:ext cx="744855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0930" y="3365170"/>
            <a:ext cx="439102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1168" y="4177253"/>
            <a:ext cx="4714875"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96536" y="2387077"/>
            <a:ext cx="4648200"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25123" y="633900"/>
            <a:ext cx="3152775"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9487" y="1645158"/>
            <a:ext cx="5111511" cy="344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4644008" y="4437112"/>
            <a:ext cx="4315613" cy="2246769"/>
          </a:xfrm>
          <a:prstGeom prst="rect">
            <a:avLst/>
          </a:prstGeom>
          <a:solidFill>
            <a:schemeClr val="bg1"/>
          </a:solidFill>
        </p:spPr>
        <p:txBody>
          <a:bodyPr wrap="square">
            <a:spAutoFit/>
          </a:bodyPr>
          <a:lstStyle/>
          <a:p>
            <a:r>
              <a:rPr lang="en-CA" sz="2000" dirty="0" smtClean="0">
                <a:latin typeface="Segoe Print" pitchFamily="2" charset="0"/>
              </a:rPr>
              <a:t>“If I’m correct, it would always be reduced to 1 ultimately.  Since it’s just Dance(n-1) and then it’s just turning not really moving… and that wouldn’t affect  …. the number of metres that I’ve walked.”</a:t>
            </a:r>
            <a:endParaRPr lang="en-CA" sz="2000" dirty="0">
              <a:latin typeface="Segoe Print" pitchFamily="2" charset="0"/>
            </a:endParaRPr>
          </a:p>
        </p:txBody>
      </p:sp>
      <p:sp>
        <p:nvSpPr>
          <p:cNvPr id="14" name="Rectangle 13"/>
          <p:cNvSpPr/>
          <p:nvPr/>
        </p:nvSpPr>
        <p:spPr>
          <a:xfrm>
            <a:off x="35496" y="4658360"/>
            <a:ext cx="4572000" cy="1938992"/>
          </a:xfrm>
          <a:prstGeom prst="rect">
            <a:avLst/>
          </a:prstGeom>
          <a:solidFill>
            <a:schemeClr val="bg1"/>
          </a:solidFill>
        </p:spPr>
        <p:txBody>
          <a:bodyPr>
            <a:spAutoFit/>
          </a:bodyPr>
          <a:lstStyle/>
          <a:p>
            <a:r>
              <a:rPr lang="en-CA" sz="2000" dirty="0" smtClean="0">
                <a:latin typeface="Segoe Print" pitchFamily="2" charset="0"/>
              </a:rPr>
              <a:t>“Starting at 4, you.. Do 4, turn right, do 3, turn right, do 2, turn right, walk forward 1 m, turn left. … So only at one point will I do 1, that’s when you walk forward.  So M(n) = 1.”</a:t>
            </a:r>
            <a:endParaRPr lang="en-CA" sz="2000" dirty="0">
              <a:latin typeface="Segoe Print" pitchFamily="2" charset="0"/>
            </a:endParaRPr>
          </a:p>
        </p:txBody>
      </p:sp>
    </p:spTree>
    <p:extLst>
      <p:ext uri="{BB962C8B-B14F-4D97-AF65-F5344CB8AC3E}">
        <p14:creationId xmlns:p14="http://schemas.microsoft.com/office/powerpoint/2010/main" val="293730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err="1" smtClean="0"/>
              <a:t>Götschi</a:t>
            </a:r>
            <a:r>
              <a:rPr lang="en-CA" dirty="0" smtClean="0"/>
              <a:t>, Sanders, and </a:t>
            </a:r>
            <a:r>
              <a:rPr lang="en-CA" dirty="0" err="1" smtClean="0"/>
              <a:t>Galpin</a:t>
            </a:r>
            <a:r>
              <a:rPr lang="en-CA" dirty="0" smtClean="0"/>
              <a:t>, SIGCSE 2003</a:t>
            </a:r>
            <a:endParaRPr lang="en-CA" dirty="0"/>
          </a:p>
        </p:txBody>
      </p:sp>
      <p:pic>
        <p:nvPicPr>
          <p:cNvPr id="2253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5532" b="24060"/>
          <a:stretch/>
        </p:blipFill>
        <p:spPr bwMode="auto">
          <a:xfrm>
            <a:off x="467543" y="1628800"/>
            <a:ext cx="8324873"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4441" y="3356992"/>
            <a:ext cx="4007908" cy="31943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274" y="4989846"/>
            <a:ext cx="2495550" cy="10382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51316" y="6165304"/>
            <a:ext cx="5798770" cy="646331"/>
          </a:xfrm>
          <a:prstGeom prst="rect">
            <a:avLst/>
          </a:prstGeom>
          <a:solidFill>
            <a:schemeClr val="bg1"/>
          </a:solidFill>
          <a:ln>
            <a:solidFill>
              <a:schemeClr val="tx1"/>
            </a:solidFill>
          </a:ln>
        </p:spPr>
        <p:txBody>
          <a:bodyPr wrap="square" rtlCol="0">
            <a:spAutoFit/>
          </a:bodyPr>
          <a:lstStyle/>
          <a:p>
            <a:pPr algn="ctr"/>
            <a:r>
              <a:rPr lang="en-CA" dirty="0">
                <a:latin typeface="Segoe Print" pitchFamily="2" charset="0"/>
              </a:rPr>
              <a:t>“When it's 3, ... it will be M(2) + M(2) + M(1) ... That would be 3 + 3 + 1</a:t>
            </a:r>
            <a:r>
              <a:rPr lang="en-CA" dirty="0" smtClean="0">
                <a:latin typeface="Segoe Print" pitchFamily="2" charset="0"/>
              </a:rPr>
              <a:t>?</a:t>
            </a:r>
            <a:r>
              <a:rPr lang="en-CA" dirty="0" smtClean="0">
                <a:latin typeface="Segoe Print" pitchFamily="2" charset="0"/>
              </a:rPr>
              <a:t>”</a:t>
            </a:r>
            <a:endParaRPr lang="en-CA" dirty="0" smtClean="0">
              <a:latin typeface="Segoe Print" pitchFamily="2" charset="0"/>
            </a:endParaRPr>
          </a:p>
        </p:txBody>
      </p:sp>
      <p:sp>
        <p:nvSpPr>
          <p:cNvPr id="3" name="TextBox 2"/>
          <p:cNvSpPr txBox="1"/>
          <p:nvPr/>
        </p:nvSpPr>
        <p:spPr>
          <a:xfrm>
            <a:off x="698121" y="3297758"/>
            <a:ext cx="4017895" cy="1200329"/>
          </a:xfrm>
          <a:prstGeom prst="rect">
            <a:avLst/>
          </a:prstGeom>
          <a:noFill/>
          <a:ln w="38100">
            <a:solidFill>
              <a:srgbClr val="FF0000"/>
            </a:solidFill>
          </a:ln>
        </p:spPr>
        <p:txBody>
          <a:bodyPr wrap="none" rtlCol="0">
            <a:spAutoFit/>
          </a:bodyPr>
          <a:lstStyle/>
          <a:p>
            <a:r>
              <a:rPr lang="en-CA" sz="2400" dirty="0" smtClean="0"/>
              <a:t>BUT… at 2</a:t>
            </a:r>
            <a:r>
              <a:rPr lang="en-CA" sz="2400" baseline="30000" dirty="0" smtClean="0"/>
              <a:t>nd</a:t>
            </a:r>
            <a:r>
              <a:rPr lang="en-CA" sz="2400" dirty="0" smtClean="0"/>
              <a:t> and 3</a:t>
            </a:r>
            <a:r>
              <a:rPr lang="en-CA" sz="2400" baseline="30000" dirty="0" smtClean="0"/>
              <a:t>rd</a:t>
            </a:r>
            <a:r>
              <a:rPr lang="en-CA" sz="2400" dirty="0" smtClean="0"/>
              <a:t> year level?</a:t>
            </a:r>
          </a:p>
          <a:p>
            <a:endParaRPr lang="en-CA" sz="2400" dirty="0"/>
          </a:p>
          <a:p>
            <a:r>
              <a:rPr lang="en-CA" sz="2400" dirty="0" smtClean="0"/>
              <a:t>Consider: </a:t>
            </a:r>
            <a:endParaRPr lang="en-CA" sz="2400" dirty="0"/>
          </a:p>
        </p:txBody>
      </p:sp>
      <p:sp>
        <p:nvSpPr>
          <p:cNvPr id="11" name="TextBox 10"/>
          <p:cNvSpPr txBox="1"/>
          <p:nvPr/>
        </p:nvSpPr>
        <p:spPr>
          <a:xfrm>
            <a:off x="1235673" y="4449886"/>
            <a:ext cx="6504679" cy="923330"/>
          </a:xfrm>
          <a:prstGeom prst="rect">
            <a:avLst/>
          </a:prstGeom>
          <a:solidFill>
            <a:schemeClr val="bg1"/>
          </a:solidFill>
          <a:ln w="38100">
            <a:solidFill>
              <a:srgbClr val="FF0000"/>
            </a:solidFill>
          </a:ln>
        </p:spPr>
        <p:txBody>
          <a:bodyPr wrap="square" rtlCol="0">
            <a:spAutoFit/>
          </a:bodyPr>
          <a:lstStyle/>
          <a:p>
            <a:pPr algn="ctr"/>
            <a:r>
              <a:rPr lang="en-CA" dirty="0">
                <a:latin typeface="Segoe Print" pitchFamily="2" charset="0"/>
              </a:rPr>
              <a:t>When it's 2, it's not 1; so, I'll pass [the if branch].  I'll turn 45 degrees, do the step in </a:t>
            </a:r>
            <a:r>
              <a:rPr lang="en-CA" dirty="0" smtClean="0">
                <a:latin typeface="Segoe Print" pitchFamily="2" charset="0"/>
              </a:rPr>
              <a:t>… Dance(1).  </a:t>
            </a:r>
            <a:r>
              <a:rPr lang="en-CA" dirty="0">
                <a:latin typeface="Segoe Print" pitchFamily="2" charset="0"/>
              </a:rPr>
              <a:t>Turn 90 degrees to the left.  </a:t>
            </a:r>
            <a:r>
              <a:rPr lang="en-CA" dirty="0" smtClean="0">
                <a:latin typeface="Segoe Print" pitchFamily="2" charset="0"/>
              </a:rPr>
              <a:t>But</a:t>
            </a:r>
            <a:r>
              <a:rPr lang="en-CA" dirty="0">
                <a:latin typeface="Segoe Print" pitchFamily="2" charset="0"/>
              </a:rPr>
              <a:t> </a:t>
            </a:r>
            <a:r>
              <a:rPr lang="en-CA" dirty="0" smtClean="0">
                <a:latin typeface="Segoe Print" pitchFamily="2" charset="0"/>
              </a:rPr>
              <a:t>… I </a:t>
            </a:r>
            <a:r>
              <a:rPr lang="en-CA" dirty="0">
                <a:latin typeface="Segoe Print" pitchFamily="2" charset="0"/>
              </a:rPr>
              <a:t>will go back </a:t>
            </a:r>
            <a:r>
              <a:rPr lang="en-CA" i="1" dirty="0" smtClean="0">
                <a:latin typeface="Segoe Print" pitchFamily="2" charset="0"/>
              </a:rPr>
              <a:t>here</a:t>
            </a:r>
            <a:r>
              <a:rPr lang="en-CA" dirty="0" smtClean="0">
                <a:latin typeface="Segoe Print" pitchFamily="2" charset="0"/>
              </a:rPr>
              <a:t>. </a:t>
            </a:r>
            <a:endParaRPr lang="en-CA" dirty="0" smtClean="0">
              <a:latin typeface="Segoe Print" pitchFamily="2" charset="0"/>
            </a:endParaRPr>
          </a:p>
        </p:txBody>
      </p:sp>
    </p:spTree>
    <p:extLst>
      <p:ext uri="{BB962C8B-B14F-4D97-AF65-F5344CB8AC3E}">
        <p14:creationId xmlns:p14="http://schemas.microsoft.com/office/powerpoint/2010/main" val="408368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0648"/>
            <a:ext cx="8424936" cy="6390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35843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0648"/>
            <a:ext cx="8424936" cy="6390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228184" y="6309320"/>
            <a:ext cx="806508"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p:cNvSpPr txBox="1"/>
          <p:nvPr/>
        </p:nvSpPr>
        <p:spPr>
          <a:xfrm>
            <a:off x="3279279" y="5837202"/>
            <a:ext cx="5757217" cy="400110"/>
          </a:xfrm>
          <a:prstGeom prst="rect">
            <a:avLst/>
          </a:prstGeom>
          <a:noFill/>
        </p:spPr>
        <p:txBody>
          <a:bodyPr wrap="none" rtlCol="0">
            <a:spAutoFit/>
          </a:bodyPr>
          <a:lstStyle/>
          <a:p>
            <a:r>
              <a:rPr lang="en-CA" sz="2000" b="1" dirty="0" smtClean="0">
                <a:solidFill>
                  <a:srgbClr val="FF0000"/>
                </a:solidFill>
              </a:rPr>
              <a:t>Exam analysis lesson: communicating clearly is hard.</a:t>
            </a:r>
            <a:endParaRPr lang="en-CA" sz="2000" b="1" dirty="0">
              <a:solidFill>
                <a:srgbClr val="FF0000"/>
              </a:solidFill>
            </a:endParaRPr>
          </a:p>
        </p:txBody>
      </p:sp>
    </p:spTree>
    <p:extLst>
      <p:ext uri="{BB962C8B-B14F-4D97-AF65-F5344CB8AC3E}">
        <p14:creationId xmlns:p14="http://schemas.microsoft.com/office/powerpoint/2010/main" val="32913360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0648"/>
            <a:ext cx="4212468" cy="3195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67544" y="3833753"/>
            <a:ext cx="8212505" cy="2246769"/>
          </a:xfrm>
          <a:prstGeom prst="rect">
            <a:avLst/>
          </a:prstGeom>
          <a:noFill/>
        </p:spPr>
        <p:txBody>
          <a:bodyPr wrap="none" rtlCol="0">
            <a:spAutoFit/>
          </a:bodyPr>
          <a:lstStyle/>
          <a:p>
            <a:r>
              <a:rPr lang="en-CA" sz="2000" dirty="0" smtClean="0">
                <a:latin typeface="Segoe Print" pitchFamily="2" charset="0"/>
              </a:rPr>
              <a:t>“the values are pointed to or stored in the same node object“</a:t>
            </a:r>
          </a:p>
          <a:p>
            <a:r>
              <a:rPr lang="en-CA" sz="2000" dirty="0" smtClean="0">
                <a:latin typeface="Segoe Print" pitchFamily="2" charset="0"/>
              </a:rPr>
              <a:t/>
            </a:r>
            <a:br>
              <a:rPr lang="en-CA" sz="2000" dirty="0" smtClean="0">
                <a:latin typeface="Segoe Print" pitchFamily="2" charset="0"/>
              </a:rPr>
            </a:br>
            <a:r>
              <a:rPr lang="en-CA" sz="2000" dirty="0" smtClean="0">
                <a:latin typeface="Segoe Print" pitchFamily="2" charset="0"/>
              </a:rPr>
              <a:t>"The value [are] stored in these bubbles“</a:t>
            </a:r>
          </a:p>
          <a:p>
            <a:r>
              <a:rPr lang="en-CA" sz="2000" dirty="0" smtClean="0">
                <a:latin typeface="Segoe Print" pitchFamily="2" charset="0"/>
              </a:rPr>
              <a:t/>
            </a:r>
            <a:br>
              <a:rPr lang="en-CA" sz="2000" dirty="0" smtClean="0">
                <a:latin typeface="Segoe Print" pitchFamily="2" charset="0"/>
              </a:rPr>
            </a:br>
            <a:r>
              <a:rPr lang="en-CA" sz="2000" dirty="0" smtClean="0">
                <a:latin typeface="Segoe Print" pitchFamily="2" charset="0"/>
              </a:rPr>
              <a:t>"the values would reside in memory or on disk“</a:t>
            </a:r>
          </a:p>
          <a:p>
            <a:r>
              <a:rPr lang="en-CA" sz="2000" dirty="0" smtClean="0">
                <a:latin typeface="Segoe Print" pitchFamily="2" charset="0"/>
              </a:rPr>
              <a:t/>
            </a:r>
            <a:br>
              <a:rPr lang="en-CA" sz="2000" dirty="0" smtClean="0">
                <a:latin typeface="Segoe Print" pitchFamily="2" charset="0"/>
              </a:rPr>
            </a:br>
            <a:r>
              <a:rPr lang="en-CA" sz="2000" dirty="0" smtClean="0">
                <a:latin typeface="Segoe Print" pitchFamily="2" charset="0"/>
              </a:rPr>
              <a:t>"So the values are.. in the nodes"</a:t>
            </a:r>
            <a:endParaRPr lang="en-CA" sz="2000" dirty="0">
              <a:latin typeface="Segoe Print" pitchFamily="2" charset="0"/>
            </a:endParaRPr>
          </a:p>
        </p:txBody>
      </p:sp>
    </p:spTree>
    <p:extLst>
      <p:ext uri="{BB962C8B-B14F-4D97-AF65-F5344CB8AC3E}">
        <p14:creationId xmlns:p14="http://schemas.microsoft.com/office/powerpoint/2010/main" val="28582448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4608" y="602399"/>
            <a:ext cx="5591175" cy="560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60648"/>
            <a:ext cx="4212468" cy="3195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0836696" y="3353216"/>
            <a:ext cx="4572000" cy="1015663"/>
          </a:xfrm>
          <a:prstGeom prst="rect">
            <a:avLst/>
          </a:prstGeom>
        </p:spPr>
        <p:txBody>
          <a:bodyPr>
            <a:spAutoFit/>
          </a:bodyPr>
          <a:lstStyle/>
          <a:p>
            <a:r>
              <a:rPr lang="en-CA" sz="2000" dirty="0" smtClean="0">
                <a:latin typeface="Segoe Print" pitchFamily="2" charset="0"/>
              </a:rPr>
              <a:t>"it could just be an array … and … the keys could just be the indices of a giant array"</a:t>
            </a:r>
            <a:endParaRPr lang="en-CA" sz="2000" dirty="0">
              <a:latin typeface="Segoe Print" pitchFamily="2" charset="0"/>
            </a:endParaRPr>
          </a:p>
        </p:txBody>
      </p:sp>
      <p:sp>
        <p:nvSpPr>
          <p:cNvPr id="9" name="Rectangle 8"/>
          <p:cNvSpPr/>
          <p:nvPr/>
        </p:nvSpPr>
        <p:spPr>
          <a:xfrm>
            <a:off x="71754" y="3823053"/>
            <a:ext cx="9072246" cy="1938992"/>
          </a:xfrm>
          <a:prstGeom prst="rect">
            <a:avLst/>
          </a:prstGeom>
        </p:spPr>
        <p:txBody>
          <a:bodyPr wrap="square">
            <a:spAutoFit/>
          </a:bodyPr>
          <a:lstStyle/>
          <a:p>
            <a:r>
              <a:rPr lang="en-CA" sz="2000" dirty="0" smtClean="0">
                <a:latin typeface="Segoe Print" pitchFamily="2" charset="0"/>
              </a:rPr>
              <a:t>“[the key is] a lookup for the value”</a:t>
            </a:r>
          </a:p>
          <a:p>
            <a:endParaRPr lang="en-CA" sz="2000" dirty="0" smtClean="0">
              <a:latin typeface="Segoe Print" pitchFamily="2" charset="0"/>
            </a:endParaRPr>
          </a:p>
          <a:p>
            <a:r>
              <a:rPr lang="en-CA" sz="2000" dirty="0" smtClean="0">
                <a:latin typeface="Segoe Print" pitchFamily="2" charset="0"/>
              </a:rPr>
              <a:t>“the values are being represented in the tree by the keys.  So knowing … the key like unlocks … what the value is”</a:t>
            </a:r>
          </a:p>
          <a:p>
            <a:endParaRPr lang="en-CA" sz="2000" dirty="0" smtClean="0">
              <a:latin typeface="Segoe Print" pitchFamily="2" charset="0"/>
            </a:endParaRPr>
          </a:p>
          <a:p>
            <a:r>
              <a:rPr lang="en-CA" sz="2000" dirty="0" smtClean="0">
                <a:latin typeface="Segoe Print" pitchFamily="2" charset="0"/>
              </a:rPr>
              <a:t>“the values would actually be in the leafs”</a:t>
            </a: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7352" y="1076741"/>
            <a:ext cx="7229475"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5149080" y="6203099"/>
            <a:ext cx="4572000" cy="646331"/>
          </a:xfrm>
          <a:prstGeom prst="rect">
            <a:avLst/>
          </a:prstGeom>
        </p:spPr>
        <p:txBody>
          <a:bodyPr>
            <a:spAutoFit/>
          </a:bodyPr>
          <a:lstStyle/>
          <a:p>
            <a:r>
              <a:rPr lang="en-CA" dirty="0" smtClean="0"/>
              <a:t>that's a weird list of.. numbers.  So you're missing.. missing 5 and 6.. and 9</a:t>
            </a:r>
            <a:endParaRPr lang="en-CA" dirty="0"/>
          </a:p>
        </p:txBody>
      </p:sp>
      <p:sp>
        <p:nvSpPr>
          <p:cNvPr id="13" name="Rectangle 12"/>
          <p:cNvSpPr/>
          <p:nvPr/>
        </p:nvSpPr>
        <p:spPr>
          <a:xfrm>
            <a:off x="-5149080" y="6993152"/>
            <a:ext cx="4572000" cy="1477328"/>
          </a:xfrm>
          <a:prstGeom prst="rect">
            <a:avLst/>
          </a:prstGeom>
        </p:spPr>
        <p:txBody>
          <a:bodyPr>
            <a:spAutoFit/>
          </a:bodyPr>
          <a:lstStyle/>
          <a:p>
            <a:r>
              <a:rPr lang="en-CA" dirty="0" smtClean="0"/>
              <a:t>So the values are.. in the nodes I guess is how I'd answer that.  Cause they </a:t>
            </a:r>
            <a:r>
              <a:rPr lang="en-CA" dirty="0" err="1" smtClean="0"/>
              <a:t>kinda</a:t>
            </a:r>
            <a:r>
              <a:rPr lang="en-CA" dirty="0" smtClean="0"/>
              <a:t>.. it's where you stop searching and that's your value or it's a lookup for the value, and that's what the key is for</a:t>
            </a:r>
            <a:endParaRPr lang="en-CA" dirty="0"/>
          </a:p>
        </p:txBody>
      </p:sp>
      <p:sp>
        <p:nvSpPr>
          <p:cNvPr id="5" name="Rectangle 4"/>
          <p:cNvSpPr/>
          <p:nvPr/>
        </p:nvSpPr>
        <p:spPr>
          <a:xfrm>
            <a:off x="4464496" y="764704"/>
            <a:ext cx="4572000" cy="2554545"/>
          </a:xfrm>
          <a:prstGeom prst="rect">
            <a:avLst/>
          </a:prstGeom>
        </p:spPr>
        <p:txBody>
          <a:bodyPr>
            <a:spAutoFit/>
          </a:bodyPr>
          <a:lstStyle/>
          <a:p>
            <a:r>
              <a:rPr lang="en-CA" sz="2000" dirty="0" smtClean="0">
                <a:latin typeface="Segoe Print" pitchFamily="2" charset="0"/>
              </a:rPr>
              <a:t>“the values should be 1, 2, 3, 4, 5, so they're index values right.. 6, 7, 8.. um.. there should be index values”</a:t>
            </a:r>
          </a:p>
          <a:p>
            <a:endParaRPr lang="en-CA" sz="2000" dirty="0">
              <a:latin typeface="Segoe Print" pitchFamily="2" charset="0"/>
            </a:endParaRPr>
          </a:p>
          <a:p>
            <a:r>
              <a:rPr lang="en-CA" sz="2000" dirty="0" smtClean="0">
                <a:latin typeface="Segoe Print" pitchFamily="2" charset="0"/>
              </a:rPr>
              <a:t>"it could just be an array … and … the keys could just be the indices of a giant array"</a:t>
            </a:r>
            <a:endParaRPr lang="en-CA" sz="2000" dirty="0">
              <a:latin typeface="Segoe Print" pitchFamily="2" charset="0"/>
            </a:endParaRPr>
          </a:p>
        </p:txBody>
      </p:sp>
    </p:spTree>
    <p:extLst>
      <p:ext uri="{BB962C8B-B14F-4D97-AF65-F5344CB8AC3E}">
        <p14:creationId xmlns:p14="http://schemas.microsoft.com/office/powerpoint/2010/main" val="31571929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833" b="7993"/>
          <a:stretch/>
        </p:blipFill>
        <p:spPr bwMode="auto">
          <a:xfrm>
            <a:off x="4874692" y="71197"/>
            <a:ext cx="4305820" cy="2781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332656"/>
            <a:ext cx="8229600" cy="5793507"/>
          </a:xfrm>
        </p:spPr>
        <p:txBody>
          <a:bodyPr>
            <a:normAutofit/>
          </a:bodyPr>
          <a:lstStyle/>
          <a:p>
            <a:pPr marL="0" indent="0">
              <a:buNone/>
            </a:pPr>
            <a:r>
              <a:rPr lang="en-CA" sz="2000" dirty="0" smtClean="0"/>
              <a:t>We often draw Binary Search Trees (BSTs) like this, </a:t>
            </a:r>
            <a:br>
              <a:rPr lang="en-CA" sz="2000" dirty="0" smtClean="0"/>
            </a:br>
            <a:r>
              <a:rPr lang="en-CA" sz="2000" dirty="0" smtClean="0"/>
              <a:t>showing the keys but not the values:</a:t>
            </a:r>
          </a:p>
          <a:p>
            <a:pPr marL="0" indent="0">
              <a:buNone/>
            </a:pPr>
            <a:endParaRPr lang="en-CA" sz="2000" dirty="0"/>
          </a:p>
          <a:p>
            <a:pPr marL="0" indent="0">
              <a:buNone/>
            </a:pPr>
            <a:r>
              <a:rPr lang="en-CA" sz="2000" dirty="0" smtClean="0"/>
              <a:t>The keys in this BST are numbers; </a:t>
            </a:r>
            <a:br>
              <a:rPr lang="en-CA" sz="2000" dirty="0" smtClean="0"/>
            </a:br>
            <a:r>
              <a:rPr lang="en-CA" sz="2000" dirty="0" smtClean="0"/>
              <a:t>assume that the values are as well.</a:t>
            </a:r>
            <a:endParaRPr lang="en-CA" sz="2000" dirty="0"/>
          </a:p>
          <a:p>
            <a:pPr marL="0" indent="0">
              <a:buNone/>
            </a:pPr>
            <a:endParaRPr lang="en-CA" sz="2000" dirty="0" smtClean="0"/>
          </a:p>
          <a:p>
            <a:pPr marL="0" indent="0">
              <a:buNone/>
            </a:pPr>
            <a:r>
              <a:rPr lang="en-CA" sz="2000" dirty="0" smtClean="0"/>
              <a:t>Where are the values in such a BST?  </a:t>
            </a:r>
            <a:br>
              <a:rPr lang="en-CA" sz="2000" dirty="0" smtClean="0"/>
            </a:br>
            <a:r>
              <a:rPr lang="en-CA" sz="2000" dirty="0" smtClean="0"/>
              <a:t>Choose the </a:t>
            </a:r>
            <a:r>
              <a:rPr lang="en-CA" sz="2000" b="1" dirty="0" smtClean="0"/>
              <a:t>best </a:t>
            </a:r>
            <a:r>
              <a:rPr lang="en-CA" sz="2000" dirty="0" smtClean="0"/>
              <a:t>answer.</a:t>
            </a:r>
          </a:p>
          <a:p>
            <a:pPr marL="457200" indent="-457200">
              <a:buFont typeface="Arial" pitchFamily="34" charset="0"/>
              <a:buAutoNum type="alphaLcParenBoth"/>
            </a:pPr>
            <a:r>
              <a:rPr lang="en-CA" sz="2000" dirty="0" smtClean="0"/>
              <a:t>The values are stored in the same node as the keys.</a:t>
            </a:r>
          </a:p>
          <a:p>
            <a:pPr marL="457200" indent="-457200">
              <a:buFont typeface="Arial" pitchFamily="34" charset="0"/>
              <a:buAutoNum type="alphaLcParenBoth"/>
            </a:pPr>
            <a:r>
              <a:rPr lang="en-CA" sz="2000" dirty="0" smtClean="0"/>
              <a:t>The values are at the leaves.</a:t>
            </a:r>
          </a:p>
          <a:p>
            <a:pPr marL="457200" indent="-457200">
              <a:buFont typeface="Arial" pitchFamily="34" charset="0"/>
              <a:buAutoNum type="alphaLcParenBoth"/>
            </a:pPr>
            <a:r>
              <a:rPr lang="en-CA" sz="2000" dirty="0" smtClean="0"/>
              <a:t>The values are pointed to from the same node as the keys.</a:t>
            </a:r>
          </a:p>
          <a:p>
            <a:pPr marL="457200" indent="-457200">
              <a:buFont typeface="Arial" pitchFamily="34" charset="0"/>
              <a:buAutoNum type="alphaLcParenBoth"/>
            </a:pPr>
            <a:r>
              <a:rPr lang="en-CA" sz="2000" dirty="0" smtClean="0"/>
              <a:t>The keys are indices into an array that stores the values.</a:t>
            </a:r>
          </a:p>
          <a:p>
            <a:pPr marL="457200" indent="-457200">
              <a:buFont typeface="Arial" pitchFamily="34" charset="0"/>
              <a:buAutoNum type="alphaLcParenBoth"/>
            </a:pPr>
            <a:r>
              <a:rPr lang="en-CA" sz="2000" dirty="0" smtClean="0"/>
              <a:t>The keys point to the values.</a:t>
            </a:r>
          </a:p>
          <a:p>
            <a:pPr marL="457200" indent="-457200">
              <a:buAutoNum type="alphaLcParenBoth"/>
            </a:pPr>
            <a:r>
              <a:rPr lang="en-CA" sz="2000" dirty="0" smtClean="0"/>
              <a:t>The </a:t>
            </a:r>
            <a:r>
              <a:rPr lang="en-CA" sz="2000" dirty="0" smtClean="0"/>
              <a:t>values are 1 (for the node labeled 7), 2 (for the node labeled 4), 3 (for the node labeled 10), 4 (for the node labeled 2), and so on.</a:t>
            </a:r>
          </a:p>
          <a:p>
            <a:pPr marL="457200" indent="-457200">
              <a:buAutoNum type="alphaLcParenBoth"/>
            </a:pPr>
            <a:r>
              <a:rPr lang="en-CA" sz="2000" dirty="0" smtClean="0"/>
              <a:t>Not enough information to tell</a:t>
            </a:r>
            <a:r>
              <a:rPr lang="en-CA" sz="2000" dirty="0" smtClean="0"/>
              <a:t>.</a:t>
            </a:r>
            <a:endParaRPr lang="en-CA" sz="2000" dirty="0" smtClean="0"/>
          </a:p>
        </p:txBody>
      </p:sp>
    </p:spTree>
    <p:extLst>
      <p:ext uri="{BB962C8B-B14F-4D97-AF65-F5344CB8AC3E}">
        <p14:creationId xmlns:p14="http://schemas.microsoft.com/office/powerpoint/2010/main" val="18155404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833" b="7993"/>
          <a:stretch/>
        </p:blipFill>
        <p:spPr bwMode="auto">
          <a:xfrm>
            <a:off x="4874692" y="71197"/>
            <a:ext cx="4305820" cy="2781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332656"/>
            <a:ext cx="8229600" cy="5793507"/>
          </a:xfrm>
        </p:spPr>
        <p:txBody>
          <a:bodyPr>
            <a:normAutofit/>
          </a:bodyPr>
          <a:lstStyle/>
          <a:p>
            <a:pPr marL="0" indent="0">
              <a:buNone/>
            </a:pPr>
            <a:r>
              <a:rPr lang="en-CA" sz="2000" dirty="0" smtClean="0"/>
              <a:t>We often draw Binary Search Trees (BSTs) like this, </a:t>
            </a:r>
            <a:br>
              <a:rPr lang="en-CA" sz="2000" dirty="0" smtClean="0"/>
            </a:br>
            <a:r>
              <a:rPr lang="en-CA" sz="2000" dirty="0" smtClean="0"/>
              <a:t>showing the keys but not the values:</a:t>
            </a:r>
          </a:p>
          <a:p>
            <a:pPr marL="0" indent="0">
              <a:buNone/>
            </a:pPr>
            <a:endParaRPr lang="en-CA" sz="2000" dirty="0"/>
          </a:p>
          <a:p>
            <a:pPr marL="0" indent="0">
              <a:buNone/>
            </a:pPr>
            <a:r>
              <a:rPr lang="en-CA" sz="2000" dirty="0" smtClean="0"/>
              <a:t>The keys in this BST are numbers; </a:t>
            </a:r>
            <a:r>
              <a:rPr lang="en-CA" sz="2000" b="1" dirty="0" smtClean="0"/>
              <a:t>this time,</a:t>
            </a:r>
            <a:br>
              <a:rPr lang="en-CA" sz="2000" b="1" dirty="0" smtClean="0"/>
            </a:br>
            <a:r>
              <a:rPr lang="en-CA" sz="2000" b="1" dirty="0" smtClean="0"/>
              <a:t>assume that the values are </a:t>
            </a:r>
            <a:r>
              <a:rPr lang="en-CA" sz="2000" b="1" i="1" dirty="0" smtClean="0"/>
              <a:t>images</a:t>
            </a:r>
            <a:r>
              <a:rPr lang="en-CA" sz="2000" b="1" dirty="0" smtClean="0"/>
              <a:t>.</a:t>
            </a:r>
            <a:endParaRPr lang="en-CA" sz="2000" b="1" dirty="0"/>
          </a:p>
          <a:p>
            <a:pPr marL="0" indent="0">
              <a:buNone/>
            </a:pPr>
            <a:endParaRPr lang="en-CA" sz="2000" dirty="0" smtClean="0"/>
          </a:p>
          <a:p>
            <a:pPr marL="0" indent="0">
              <a:buNone/>
            </a:pPr>
            <a:r>
              <a:rPr lang="en-CA" sz="2000" dirty="0" smtClean="0"/>
              <a:t>Where are the values in such a BST?  </a:t>
            </a:r>
            <a:br>
              <a:rPr lang="en-CA" sz="2000" dirty="0" smtClean="0"/>
            </a:br>
            <a:r>
              <a:rPr lang="en-CA" sz="2000" dirty="0" smtClean="0"/>
              <a:t>Choose the </a:t>
            </a:r>
            <a:r>
              <a:rPr lang="en-CA" sz="2000" b="1" dirty="0" smtClean="0"/>
              <a:t>best </a:t>
            </a:r>
            <a:r>
              <a:rPr lang="en-CA" sz="2000" dirty="0" smtClean="0"/>
              <a:t>answer.</a:t>
            </a:r>
          </a:p>
          <a:p>
            <a:pPr marL="457200" indent="-457200">
              <a:buFont typeface="Arial" pitchFamily="34" charset="0"/>
              <a:buAutoNum type="alphaLcParenBoth"/>
            </a:pPr>
            <a:r>
              <a:rPr lang="en-CA" sz="2000" dirty="0" smtClean="0"/>
              <a:t>The values are stored in the same node as the keys.</a:t>
            </a:r>
          </a:p>
          <a:p>
            <a:pPr marL="457200" indent="-457200">
              <a:buFont typeface="Arial" pitchFamily="34" charset="0"/>
              <a:buAutoNum type="alphaLcParenBoth"/>
            </a:pPr>
            <a:r>
              <a:rPr lang="en-CA" sz="2000" dirty="0" smtClean="0"/>
              <a:t>The values are at the leaves.</a:t>
            </a:r>
          </a:p>
          <a:p>
            <a:pPr marL="457200" indent="-457200">
              <a:buFont typeface="Arial" pitchFamily="34" charset="0"/>
              <a:buAutoNum type="alphaLcParenBoth"/>
            </a:pPr>
            <a:r>
              <a:rPr lang="en-CA" sz="2000" dirty="0" smtClean="0"/>
              <a:t>The values are pointed to from the same node as the keys.</a:t>
            </a:r>
          </a:p>
          <a:p>
            <a:pPr marL="457200" indent="-457200">
              <a:buFont typeface="Arial" pitchFamily="34" charset="0"/>
              <a:buAutoNum type="alphaLcParenBoth"/>
            </a:pPr>
            <a:r>
              <a:rPr lang="en-CA" sz="2000" dirty="0" smtClean="0"/>
              <a:t>The keys are indices into an array that stores the values.</a:t>
            </a:r>
          </a:p>
          <a:p>
            <a:pPr marL="457200" indent="-457200">
              <a:buFont typeface="Arial" pitchFamily="34" charset="0"/>
              <a:buAutoNum type="alphaLcParenBoth"/>
            </a:pPr>
            <a:r>
              <a:rPr lang="en-CA" sz="2000" dirty="0" smtClean="0"/>
              <a:t>The keys point to the values.</a:t>
            </a:r>
          </a:p>
          <a:p>
            <a:pPr marL="457200" indent="-457200">
              <a:buAutoNum type="alphaLcParenBoth"/>
            </a:pPr>
            <a:r>
              <a:rPr lang="en-CA" sz="2000" dirty="0" smtClean="0"/>
              <a:t>The </a:t>
            </a:r>
            <a:r>
              <a:rPr lang="en-CA" sz="2000" dirty="0" smtClean="0"/>
              <a:t>values are 1 (for the node labeled 7), 2 (for the node labeled 4), 3 (for the node labeled 10), 4 (for the node labeled 2), and so on.</a:t>
            </a:r>
          </a:p>
          <a:p>
            <a:pPr marL="457200" indent="-457200">
              <a:buAutoNum type="alphaLcParenBoth"/>
            </a:pPr>
            <a:r>
              <a:rPr lang="en-CA" sz="2000" dirty="0" smtClean="0"/>
              <a:t>Not enough information to tell</a:t>
            </a:r>
            <a:r>
              <a:rPr lang="en-CA" sz="2000" dirty="0" smtClean="0"/>
              <a:t>.</a:t>
            </a:r>
            <a:endParaRPr lang="en-CA" sz="2000" dirty="0" smtClean="0"/>
          </a:p>
        </p:txBody>
      </p:sp>
    </p:spTree>
    <p:extLst>
      <p:ext uri="{BB962C8B-B14F-4D97-AF65-F5344CB8AC3E}">
        <p14:creationId xmlns:p14="http://schemas.microsoft.com/office/powerpoint/2010/main" val="8001121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Danielsiek</a:t>
            </a:r>
            <a:r>
              <a:rPr lang="en-CA" dirty="0" smtClean="0"/>
              <a:t> et al. SIGCSE 2012</a:t>
            </a:r>
            <a:endParaRPr lang="en-CA" dirty="0"/>
          </a:p>
        </p:txBody>
      </p:sp>
      <p:sp>
        <p:nvSpPr>
          <p:cNvPr id="3" name="Content Placeholder 2"/>
          <p:cNvSpPr>
            <a:spLocks noGrp="1"/>
          </p:cNvSpPr>
          <p:nvPr>
            <p:ph idx="1"/>
          </p:nvPr>
        </p:nvSpPr>
        <p:spPr/>
        <p:txBody>
          <a:bodyPr/>
          <a:lstStyle/>
          <a:p>
            <a:endParaRPr lang="en-CA"/>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94" y="3040235"/>
            <a:ext cx="4534814" cy="2981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855" y="3256259"/>
            <a:ext cx="4455910" cy="2276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1579685"/>
            <a:ext cx="5898629" cy="1075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039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Ideal Goal</a:t>
            </a:r>
            <a:endParaRPr lang="en-CA" dirty="0"/>
          </a:p>
        </p:txBody>
      </p:sp>
      <p:sp>
        <p:nvSpPr>
          <p:cNvPr id="3" name="Content Placeholder 2"/>
          <p:cNvSpPr>
            <a:spLocks noGrp="1"/>
          </p:cNvSpPr>
          <p:nvPr>
            <p:ph idx="1"/>
          </p:nvPr>
        </p:nvSpPr>
        <p:spPr/>
        <p:txBody>
          <a:bodyPr>
            <a:normAutofit fontScale="92500" lnSpcReduction="10000"/>
          </a:bodyPr>
          <a:lstStyle/>
          <a:p>
            <a:pPr marL="0" indent="0">
              <a:buNone/>
            </a:pPr>
            <a:r>
              <a:rPr lang="en-CA" dirty="0" smtClean="0"/>
              <a:t>A </a:t>
            </a:r>
            <a:r>
              <a:rPr lang="en-CA" b="1" dirty="0" smtClean="0"/>
              <a:t>sustainable</a:t>
            </a:r>
            <a:r>
              <a:rPr lang="en-CA" dirty="0" smtClean="0"/>
              <a:t> assessment to serve as a “thermometer” for health of the course sequence.</a:t>
            </a:r>
          </a:p>
          <a:p>
            <a:pPr marL="0" indent="0">
              <a:buNone/>
            </a:pPr>
            <a:endParaRPr lang="en-CA" dirty="0"/>
          </a:p>
          <a:p>
            <a:pPr marL="0" indent="0">
              <a:buNone/>
            </a:pPr>
            <a:r>
              <a:rPr lang="en-CA" dirty="0" smtClean="0"/>
              <a:t>What makes it sustainable?  Let’s look at the FCI:</a:t>
            </a:r>
          </a:p>
          <a:p>
            <a:r>
              <a:rPr lang="en-CA" dirty="0" smtClean="0"/>
              <a:t>29 multiple choice Qs and takes 23.3 minutes</a:t>
            </a:r>
          </a:p>
          <a:p>
            <a:r>
              <a:rPr lang="en-CA" dirty="0" smtClean="0"/>
              <a:t>Founded on previous and ongoing research on misconceptions in physics</a:t>
            </a:r>
          </a:p>
          <a:p>
            <a:r>
              <a:rPr lang="en-CA" dirty="0" smtClean="0"/>
              <a:t>Focuses on a few key topics</a:t>
            </a:r>
          </a:p>
          <a:p>
            <a:r>
              <a:rPr lang="en-CA" dirty="0" smtClean="0"/>
              <a:t>Deliverable on paper (if needed!)</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 y="1462800"/>
            <a:ext cx="6276261" cy="6358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300192" y="6095037"/>
            <a:ext cx="2275495" cy="646331"/>
          </a:xfrm>
          <a:prstGeom prst="rect">
            <a:avLst/>
          </a:prstGeom>
          <a:noFill/>
        </p:spPr>
        <p:txBody>
          <a:bodyPr wrap="none" rtlCol="0">
            <a:spAutoFit/>
          </a:bodyPr>
          <a:lstStyle/>
          <a:p>
            <a:r>
              <a:rPr lang="en-CA" dirty="0" smtClean="0"/>
              <a:t>From </a:t>
            </a:r>
            <a:r>
              <a:rPr lang="en-CA" dirty="0" err="1" smtClean="0"/>
              <a:t>Almstrum</a:t>
            </a:r>
            <a:r>
              <a:rPr lang="en-CA" dirty="0" smtClean="0"/>
              <a:t> et al., </a:t>
            </a:r>
            <a:br>
              <a:rPr lang="en-CA" dirty="0" smtClean="0"/>
            </a:br>
            <a:r>
              <a:rPr lang="en-CA" dirty="0" smtClean="0"/>
              <a:t>ITICSE 2006</a:t>
            </a:r>
            <a:endParaRPr lang="en-CA" dirty="0"/>
          </a:p>
        </p:txBody>
      </p:sp>
    </p:spTree>
    <p:extLst>
      <p:ext uri="{BB962C8B-B14F-4D97-AF65-F5344CB8AC3E}">
        <p14:creationId xmlns:p14="http://schemas.microsoft.com/office/powerpoint/2010/main" val="10970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53136" y="4953942"/>
            <a:ext cx="4572000" cy="923330"/>
          </a:xfrm>
          <a:prstGeom prst="rect">
            <a:avLst/>
          </a:prstGeom>
        </p:spPr>
        <p:txBody>
          <a:bodyPr>
            <a:spAutoFit/>
          </a:bodyPr>
          <a:lstStyle/>
          <a:p>
            <a:r>
              <a:rPr lang="en-CA" dirty="0" smtClean="0"/>
              <a:t>These are the keys; so the values should be 1, 2, 3, 4, 5, so they're index values right.. 6, 7, 8.. um.. there should be index values</a:t>
            </a:r>
            <a:endParaRPr lang="en-CA" dirty="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95" y="3312369"/>
            <a:ext cx="5005761" cy="37170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5653136" y="325189"/>
            <a:ext cx="4572000" cy="1754326"/>
          </a:xfrm>
          <a:prstGeom prst="rect">
            <a:avLst/>
          </a:prstGeom>
        </p:spPr>
        <p:txBody>
          <a:bodyPr>
            <a:spAutoFit/>
          </a:bodyPr>
          <a:lstStyle/>
          <a:p>
            <a:r>
              <a:rPr lang="en-CA" dirty="0" smtClean="0"/>
              <a:t>Same student as example: "The smallest, all smallest values should always be at the bottom.. at the top. [pause] Well.. not necessarily, that's for a heap.  Um.. hm.. [pause] I'm not sure if that applies for binary trees as well.</a:t>
            </a:r>
            <a:endParaRPr lang="en-CA" dirty="0"/>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2680" y="584090"/>
            <a:ext cx="10067925"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33120"/>
          <a:stretch/>
        </p:blipFill>
        <p:spPr bwMode="auto">
          <a:xfrm>
            <a:off x="294413" y="829419"/>
            <a:ext cx="5213691" cy="27435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5148064" y="4463241"/>
            <a:ext cx="3960440" cy="2062103"/>
          </a:xfrm>
          <a:prstGeom prst="rect">
            <a:avLst/>
          </a:prstGeom>
          <a:ln>
            <a:solidFill>
              <a:schemeClr val="tx1"/>
            </a:solidFill>
          </a:ln>
        </p:spPr>
        <p:txBody>
          <a:bodyPr wrap="square">
            <a:spAutoFit/>
          </a:bodyPr>
          <a:lstStyle/>
          <a:p>
            <a:r>
              <a:rPr lang="en-CA" sz="2000" dirty="0"/>
              <a:t>In answer to “Why isn’t this a BST?”</a:t>
            </a:r>
          </a:p>
          <a:p>
            <a:endParaRPr lang="en-CA" dirty="0">
              <a:latin typeface="Segoe Print" pitchFamily="2" charset="0"/>
            </a:endParaRPr>
          </a:p>
          <a:p>
            <a:r>
              <a:rPr lang="en-CA" dirty="0" smtClean="0">
                <a:latin typeface="Segoe Print" pitchFamily="2" charset="0"/>
              </a:rPr>
              <a:t>“it's because … the right only has depth 1, while the left has depth 3. … BSTs should have both sides equal depth.  Is that a heap?  It doesn't matter.”</a:t>
            </a:r>
            <a:endParaRPr lang="en-CA" dirty="0">
              <a:latin typeface="Segoe Print" pitchFamily="2" charset="0"/>
            </a:endParaRPr>
          </a:p>
        </p:txBody>
      </p:sp>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4503" y="1452506"/>
            <a:ext cx="3820245" cy="29125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1742382" y="188640"/>
            <a:ext cx="7150098" cy="1077218"/>
          </a:xfrm>
          <a:prstGeom prst="rect">
            <a:avLst/>
          </a:prstGeom>
          <a:noFill/>
        </p:spPr>
        <p:txBody>
          <a:bodyPr wrap="none" rtlCol="0">
            <a:spAutoFit/>
          </a:bodyPr>
          <a:lstStyle/>
          <a:p>
            <a:pPr algn="r"/>
            <a:r>
              <a:rPr lang="en-CA" sz="3200" dirty="0" smtClean="0"/>
              <a:t>Heap/BST Confusion?  Never hinted at by </a:t>
            </a:r>
            <a:br>
              <a:rPr lang="en-CA" sz="3200" dirty="0" smtClean="0"/>
            </a:br>
            <a:r>
              <a:rPr lang="en-CA" sz="3200" dirty="0" smtClean="0"/>
              <a:t>my faculty </a:t>
            </a:r>
            <a:r>
              <a:rPr lang="en-CA" sz="3200" dirty="0" err="1" smtClean="0"/>
              <a:t>i’views</a:t>
            </a:r>
            <a:r>
              <a:rPr lang="en-CA" sz="3200" dirty="0" smtClean="0"/>
              <a:t>…</a:t>
            </a:r>
            <a:endParaRPr lang="en-CA" sz="3200" dirty="0"/>
          </a:p>
        </p:txBody>
      </p:sp>
    </p:spTree>
    <p:extLst>
      <p:ext uri="{BB962C8B-B14F-4D97-AF65-F5344CB8AC3E}">
        <p14:creationId xmlns:p14="http://schemas.microsoft.com/office/powerpoint/2010/main" val="32586970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normAutofit fontScale="92500"/>
          </a:bodyPr>
          <a:lstStyle/>
          <a:p>
            <a:r>
              <a:rPr lang="en-CA" dirty="0" smtClean="0">
                <a:solidFill>
                  <a:schemeClr val="bg1">
                    <a:lumMod val="50000"/>
                  </a:schemeClr>
                </a:solidFill>
              </a:rPr>
              <a:t>Motivation, Inspiration, Role Model, &amp; Ideal Goal</a:t>
            </a:r>
          </a:p>
          <a:p>
            <a:r>
              <a:rPr lang="en-CA" dirty="0" smtClean="0">
                <a:solidFill>
                  <a:schemeClr val="bg1">
                    <a:lumMod val="50000"/>
                  </a:schemeClr>
                </a:solidFill>
              </a:rPr>
              <a:t>Idealized Methodology</a:t>
            </a:r>
          </a:p>
          <a:p>
            <a:r>
              <a:rPr lang="en-CA" dirty="0" smtClean="0">
                <a:solidFill>
                  <a:schemeClr val="bg1">
                    <a:lumMod val="50000"/>
                  </a:schemeClr>
                </a:solidFill>
              </a:rPr>
              <a:t>Practical Methodology</a:t>
            </a:r>
          </a:p>
          <a:p>
            <a:pPr lvl="1"/>
            <a:r>
              <a:rPr lang="en-CA" dirty="0" smtClean="0">
                <a:solidFill>
                  <a:schemeClr val="bg1">
                    <a:lumMod val="50000"/>
                  </a:schemeClr>
                </a:solidFill>
              </a:rPr>
              <a:t>Goals: From Grand to Assessable </a:t>
            </a:r>
          </a:p>
          <a:p>
            <a:pPr lvl="1"/>
            <a:r>
              <a:rPr lang="en-CA" dirty="0" smtClean="0">
                <a:solidFill>
                  <a:schemeClr val="bg1">
                    <a:lumMod val="50000"/>
                  </a:schemeClr>
                </a:solidFill>
              </a:rPr>
              <a:t>Exams: A Lesson in Quality</a:t>
            </a:r>
          </a:p>
          <a:p>
            <a:pPr lvl="1"/>
            <a:r>
              <a:rPr lang="en-CA" dirty="0" smtClean="0">
                <a:solidFill>
                  <a:schemeClr val="bg1">
                    <a:lumMod val="50000"/>
                  </a:schemeClr>
                </a:solidFill>
              </a:rPr>
              <a:t>Post Hoc Analysis: Mystery of the Student Mind</a:t>
            </a:r>
          </a:p>
          <a:p>
            <a:pPr lvl="1"/>
            <a:r>
              <a:rPr lang="en-CA" dirty="0" smtClean="0">
                <a:solidFill>
                  <a:schemeClr val="bg1">
                    <a:lumMod val="50000"/>
                  </a:schemeClr>
                </a:solidFill>
              </a:rPr>
              <a:t>Interviews: Hard-Won </a:t>
            </a:r>
            <a:r>
              <a:rPr lang="en-CA" dirty="0" smtClean="0">
                <a:solidFill>
                  <a:schemeClr val="bg1">
                    <a:lumMod val="50000"/>
                  </a:schemeClr>
                </a:solidFill>
              </a:rPr>
              <a:t>Gems + </a:t>
            </a:r>
            <a:br>
              <a:rPr lang="en-CA" dirty="0" smtClean="0">
                <a:solidFill>
                  <a:schemeClr val="bg1">
                    <a:lumMod val="50000"/>
                  </a:schemeClr>
                </a:solidFill>
              </a:rPr>
            </a:br>
            <a:r>
              <a:rPr lang="en-CA" dirty="0" smtClean="0">
                <a:solidFill>
                  <a:schemeClr val="bg1">
                    <a:lumMod val="50000"/>
                  </a:schemeClr>
                </a:solidFill>
              </a:rPr>
              <a:t>Prior </a:t>
            </a:r>
            <a:r>
              <a:rPr lang="en-CA" dirty="0" smtClean="0">
                <a:solidFill>
                  <a:schemeClr val="bg1">
                    <a:lumMod val="50000"/>
                  </a:schemeClr>
                </a:solidFill>
              </a:rPr>
              <a:t>Work: Easy-Won Gems </a:t>
            </a:r>
            <a:r>
              <a:rPr lang="en-CA" dirty="0" smtClean="0">
                <a:solidFill>
                  <a:schemeClr val="bg1">
                    <a:lumMod val="50000"/>
                  </a:schemeClr>
                </a:solidFill>
                <a:sym typeface="Wingdings" pitchFamily="2" charset="2"/>
              </a:rPr>
              <a:t></a:t>
            </a:r>
            <a:endParaRPr lang="en-CA" dirty="0" smtClean="0">
              <a:solidFill>
                <a:schemeClr val="bg1">
                  <a:lumMod val="50000"/>
                </a:schemeClr>
              </a:solidFill>
            </a:endParaRPr>
          </a:p>
          <a:p>
            <a:r>
              <a:rPr lang="en-CA" dirty="0" smtClean="0"/>
              <a:t>Discussion</a:t>
            </a:r>
            <a:endParaRPr lang="en-CA" dirty="0"/>
          </a:p>
        </p:txBody>
      </p:sp>
    </p:spTree>
    <p:extLst>
      <p:ext uri="{BB962C8B-B14F-4D97-AF65-F5344CB8AC3E}">
        <p14:creationId xmlns:p14="http://schemas.microsoft.com/office/powerpoint/2010/main" val="20524857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CA" sz="19900" dirty="0" smtClean="0"/>
              <a:t>Extra Slides</a:t>
            </a:r>
            <a:endParaRPr lang="en-CA" sz="19900" dirty="0"/>
          </a:p>
        </p:txBody>
      </p:sp>
      <p:sp>
        <p:nvSpPr>
          <p:cNvPr id="5" name="Subtitle 4"/>
          <p:cNvSpPr>
            <a:spLocks noGrp="1"/>
          </p:cNvSpPr>
          <p:nvPr>
            <p:ph type="subTitle" idx="1"/>
          </p:nvPr>
        </p:nvSpPr>
        <p:spPr/>
        <p:txBody>
          <a:bodyPr/>
          <a:lstStyle/>
          <a:p>
            <a:endParaRPr lang="en-CA"/>
          </a:p>
        </p:txBody>
      </p:sp>
    </p:spTree>
    <p:extLst>
      <p:ext uri="{BB962C8B-B14F-4D97-AF65-F5344CB8AC3E}">
        <p14:creationId xmlns:p14="http://schemas.microsoft.com/office/powerpoint/2010/main" val="28805033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 Analysis</a:t>
            </a:r>
            <a:endParaRPr lang="en-CA" dirty="0"/>
          </a:p>
        </p:txBody>
      </p:sp>
      <p:sp>
        <p:nvSpPr>
          <p:cNvPr id="3" name="Content Placeholder 2"/>
          <p:cNvSpPr>
            <a:spLocks noGrp="1"/>
          </p:cNvSpPr>
          <p:nvPr>
            <p:ph idx="1"/>
          </p:nvPr>
        </p:nvSpPr>
        <p:spPr/>
        <p:txBody>
          <a:bodyPr>
            <a:normAutofit/>
          </a:bodyPr>
          <a:lstStyle/>
          <a:p>
            <a:r>
              <a:rPr lang="en-CA" dirty="0" smtClean="0"/>
              <a:t>For each exam: average and standard deviation if each problem on the exam were worth the same amount</a:t>
            </a:r>
          </a:p>
          <a:p>
            <a:r>
              <a:rPr lang="en-CA" dirty="0" smtClean="0"/>
              <a:t>For each question: </a:t>
            </a:r>
          </a:p>
          <a:p>
            <a:pPr lvl="1"/>
            <a:r>
              <a:rPr lang="en-CA" dirty="0" smtClean="0"/>
              <a:t>average on the question, </a:t>
            </a:r>
          </a:p>
          <a:p>
            <a:pPr lvl="1"/>
            <a:r>
              <a:rPr lang="en-CA" dirty="0" smtClean="0"/>
              <a:t>correlation to </a:t>
            </a:r>
            <a:r>
              <a:rPr lang="en-CA" dirty="0" err="1" smtClean="0"/>
              <a:t>unweighted</a:t>
            </a:r>
            <a:r>
              <a:rPr lang="en-CA" dirty="0" smtClean="0"/>
              <a:t> exam score</a:t>
            </a:r>
          </a:p>
          <a:p>
            <a:pPr lvl="1"/>
            <a:r>
              <a:rPr lang="en-CA" dirty="0" smtClean="0"/>
              <a:t>“</a:t>
            </a:r>
            <a:r>
              <a:rPr lang="en-CA" dirty="0" err="1" smtClean="0"/>
              <a:t>ccontextual</a:t>
            </a:r>
            <a:r>
              <a:rPr lang="en-CA" dirty="0" smtClean="0"/>
              <a:t> hardness” (problem mean in # of exam </a:t>
            </a:r>
            <a:r>
              <a:rPr lang="en-CA" dirty="0" err="1" smtClean="0"/>
              <a:t>stddevs</a:t>
            </a:r>
            <a:r>
              <a:rPr lang="en-CA" dirty="0" smtClean="0"/>
              <a:t> away from exam mean)</a:t>
            </a:r>
          </a:p>
        </p:txBody>
      </p:sp>
    </p:spTree>
    <p:extLst>
      <p:ext uri="{BB962C8B-B14F-4D97-AF65-F5344CB8AC3E}">
        <p14:creationId xmlns:p14="http://schemas.microsoft.com/office/powerpoint/2010/main" val="7464474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34" y="116632"/>
            <a:ext cx="9062809" cy="2657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34" y="2945914"/>
            <a:ext cx="7488394" cy="1929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4831293"/>
            <a:ext cx="6713782" cy="1838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08944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34" y="116632"/>
            <a:ext cx="9062809" cy="2657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464496" y="3212976"/>
            <a:ext cx="4572000" cy="923330"/>
          </a:xfrm>
          <a:prstGeom prst="rect">
            <a:avLst/>
          </a:prstGeom>
        </p:spPr>
        <p:txBody>
          <a:bodyPr>
            <a:spAutoFit/>
          </a:bodyPr>
          <a:lstStyle/>
          <a:p>
            <a:r>
              <a:rPr lang="en-CA" dirty="0" smtClean="0">
                <a:solidFill>
                  <a:srgbClr val="FF0000"/>
                </a:solidFill>
              </a:rPr>
              <a:t>This was a bad question!</a:t>
            </a:r>
          </a:p>
          <a:p>
            <a:endParaRPr lang="en-CA" baseline="0" dirty="0">
              <a:solidFill>
                <a:srgbClr val="FF0000"/>
              </a:solidFill>
            </a:endParaRPr>
          </a:p>
          <a:p>
            <a:r>
              <a:rPr lang="en-CA" dirty="0" smtClean="0">
                <a:solidFill>
                  <a:srgbClr val="FF0000"/>
                </a:solidFill>
              </a:rPr>
              <a:t>(Lots of them are, as it turns out!)</a:t>
            </a:r>
            <a:endParaRPr lang="en-CA" baseline="0" dirty="0" smtClean="0">
              <a:solidFill>
                <a:srgbClr val="FF0000"/>
              </a:solidFill>
            </a:endParaRP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354" y="4293096"/>
            <a:ext cx="8942638"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95923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34" y="116632"/>
            <a:ext cx="9062809" cy="2657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34" y="2945914"/>
            <a:ext cx="8860508" cy="2283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203848" y="4365104"/>
            <a:ext cx="5760640" cy="1754326"/>
          </a:xfrm>
          <a:prstGeom prst="rect">
            <a:avLst/>
          </a:prstGeom>
        </p:spPr>
        <p:txBody>
          <a:bodyPr wrap="square">
            <a:spAutoFit/>
          </a:bodyPr>
          <a:lstStyle/>
          <a:p>
            <a:r>
              <a:rPr lang="en-CA" dirty="0" smtClean="0">
                <a:solidFill>
                  <a:srgbClr val="FF0000"/>
                </a:solidFill>
              </a:rPr>
              <a:t>Almost everyone puts the 1 → 0 arc in their solution.</a:t>
            </a:r>
          </a:p>
          <a:p>
            <a:endParaRPr lang="en-CA" baseline="0" dirty="0" smtClean="0">
              <a:solidFill>
                <a:srgbClr val="FF0000"/>
              </a:solidFill>
            </a:endParaRPr>
          </a:p>
          <a:p>
            <a:r>
              <a:rPr lang="en-CA" baseline="0" dirty="0" smtClean="0">
                <a:solidFill>
                  <a:srgbClr val="FF0000"/>
                </a:solidFill>
              </a:rPr>
              <a:t>Almost no one understands that they can add states.  Bad question</a:t>
            </a:r>
            <a:r>
              <a:rPr lang="en-CA" dirty="0" smtClean="0">
                <a:solidFill>
                  <a:srgbClr val="FF0000"/>
                </a:solidFill>
              </a:rPr>
              <a:t> design?  (At least paired w/the previous problem?)</a:t>
            </a:r>
          </a:p>
          <a:p>
            <a:endParaRPr lang="en-CA" baseline="0" dirty="0">
              <a:solidFill>
                <a:srgbClr val="FF0000"/>
              </a:solidFill>
            </a:endParaRPr>
          </a:p>
          <a:p>
            <a:r>
              <a:rPr lang="en-CA" dirty="0" smtClean="0">
                <a:solidFill>
                  <a:srgbClr val="FF0000"/>
                </a:solidFill>
              </a:rPr>
              <a:t>(Detailed interview analysis is still TODO </a:t>
            </a:r>
            <a:r>
              <a:rPr lang="en-CA" dirty="0" smtClean="0">
                <a:solidFill>
                  <a:srgbClr val="FF0000"/>
                </a:solidFill>
                <a:sym typeface="Wingdings" pitchFamily="2" charset="2"/>
              </a:rPr>
              <a:t>.)</a:t>
            </a:r>
            <a:endParaRPr lang="en-CA" baseline="0" dirty="0" smtClean="0">
              <a:solidFill>
                <a:srgbClr val="FF0000"/>
              </a:solidFill>
            </a:endParaRPr>
          </a:p>
        </p:txBody>
      </p:sp>
    </p:spTree>
    <p:extLst>
      <p:ext uri="{BB962C8B-B14F-4D97-AF65-F5344CB8AC3E}">
        <p14:creationId xmlns:p14="http://schemas.microsoft.com/office/powerpoint/2010/main" val="29789520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Low Mean Problems</a:t>
            </a:r>
            <a:endParaRPr lang="en-CA" dirty="0"/>
          </a:p>
        </p:txBody>
      </p:sp>
      <p:sp>
        <p:nvSpPr>
          <p:cNvPr id="3" name="Content Placeholder 2"/>
          <p:cNvSpPr>
            <a:spLocks noGrp="1"/>
          </p:cNvSpPr>
          <p:nvPr>
            <p:ph idx="1"/>
          </p:nvPr>
        </p:nvSpPr>
        <p:spPr/>
        <p:txBody>
          <a:bodyPr/>
          <a:lstStyle/>
          <a:p>
            <a:r>
              <a:rPr lang="en-CA" dirty="0" smtClean="0"/>
              <a:t>For each question: average and standard deviation on the question, </a:t>
            </a:r>
          </a:p>
          <a:p>
            <a:r>
              <a:rPr lang="en-CA" dirty="0" smtClean="0"/>
              <a:t>Strategic snippets of the worst-performing, </a:t>
            </a:r>
            <a:endParaRPr lang="en-CA"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696" y="1521988"/>
            <a:ext cx="12563475" cy="483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323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Low Correlation Problems</a:t>
            </a:r>
            <a:endParaRPr lang="en-CA" dirty="0"/>
          </a:p>
        </p:txBody>
      </p:sp>
      <p:sp>
        <p:nvSpPr>
          <p:cNvPr id="3" name="Content Placeholder 2"/>
          <p:cNvSpPr>
            <a:spLocks noGrp="1"/>
          </p:cNvSpPr>
          <p:nvPr>
            <p:ph idx="1"/>
          </p:nvPr>
        </p:nvSpPr>
        <p:spPr/>
        <p:txBody>
          <a:bodyPr/>
          <a:lstStyle/>
          <a:p>
            <a:endParaRPr lang="en-CA"/>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696" y="1527661"/>
            <a:ext cx="12553950" cy="481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67674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High Correlation Problems</a:t>
            </a:r>
            <a:endParaRPr lang="en-CA" dirty="0"/>
          </a:p>
        </p:txBody>
      </p:sp>
      <p:sp>
        <p:nvSpPr>
          <p:cNvPr id="3" name="Content Placeholder 2"/>
          <p:cNvSpPr>
            <a:spLocks noGrp="1"/>
          </p:cNvSpPr>
          <p:nvPr>
            <p:ph idx="1"/>
          </p:nvPr>
        </p:nvSpPr>
        <p:spPr/>
        <p:txBody>
          <a:bodyPr/>
          <a:lstStyle/>
          <a:p>
            <a:endParaRPr lang="en-CA"/>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9391" y="1513250"/>
            <a:ext cx="12563475"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8046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normAutofit fontScale="92500"/>
          </a:bodyPr>
          <a:lstStyle/>
          <a:p>
            <a:r>
              <a:rPr lang="en-CA" dirty="0" smtClean="0">
                <a:solidFill>
                  <a:schemeClr val="bg1">
                    <a:lumMod val="50000"/>
                  </a:schemeClr>
                </a:solidFill>
              </a:rPr>
              <a:t>Motivation, Inspiration, Role Model, &amp; Ideal Goal</a:t>
            </a:r>
          </a:p>
          <a:p>
            <a:r>
              <a:rPr lang="en-CA" dirty="0" smtClean="0"/>
              <a:t>Idealized Methodology</a:t>
            </a:r>
          </a:p>
          <a:p>
            <a:r>
              <a:rPr lang="en-CA" dirty="0" smtClean="0"/>
              <a:t>Practical Methodology</a:t>
            </a:r>
          </a:p>
          <a:p>
            <a:pPr lvl="1"/>
            <a:r>
              <a:rPr lang="en-CA" dirty="0" smtClean="0">
                <a:solidFill>
                  <a:schemeClr val="bg2">
                    <a:lumMod val="50000"/>
                  </a:schemeClr>
                </a:solidFill>
              </a:rPr>
              <a:t>Goals: From Grand to Assessable </a:t>
            </a:r>
          </a:p>
          <a:p>
            <a:pPr lvl="1"/>
            <a:r>
              <a:rPr lang="en-CA" dirty="0" smtClean="0">
                <a:solidFill>
                  <a:schemeClr val="bg2">
                    <a:lumMod val="50000"/>
                  </a:schemeClr>
                </a:solidFill>
              </a:rPr>
              <a:t>Exams: A Lesson in Quality</a:t>
            </a:r>
          </a:p>
          <a:p>
            <a:pPr lvl="1"/>
            <a:r>
              <a:rPr lang="en-CA" dirty="0" smtClean="0"/>
              <a:t>Post Hoc Analysis: Mystery of the Student Mind</a:t>
            </a:r>
          </a:p>
          <a:p>
            <a:pPr lvl="1"/>
            <a:r>
              <a:rPr lang="en-CA" dirty="0" smtClean="0"/>
              <a:t>Interviews: Hard-Won </a:t>
            </a:r>
            <a:r>
              <a:rPr lang="en-CA" dirty="0" smtClean="0"/>
              <a:t>Gems +</a:t>
            </a:r>
            <a:r>
              <a:rPr lang="en-CA" dirty="0"/>
              <a:t/>
            </a:r>
            <a:br>
              <a:rPr lang="en-CA" dirty="0"/>
            </a:br>
            <a:r>
              <a:rPr lang="en-CA" dirty="0" smtClean="0"/>
              <a:t>Prior </a:t>
            </a:r>
            <a:r>
              <a:rPr lang="en-CA" dirty="0" smtClean="0"/>
              <a:t>Work: Easy-Won Gems </a:t>
            </a:r>
            <a:r>
              <a:rPr lang="en-CA" dirty="0" smtClean="0">
                <a:sym typeface="Wingdings" pitchFamily="2" charset="2"/>
              </a:rPr>
              <a:t></a:t>
            </a:r>
            <a:endParaRPr lang="en-CA" dirty="0" smtClean="0"/>
          </a:p>
          <a:p>
            <a:r>
              <a:rPr lang="en-CA" dirty="0" smtClean="0"/>
              <a:t>Discussion</a:t>
            </a:r>
            <a:endParaRPr lang="en-CA" dirty="0"/>
          </a:p>
        </p:txBody>
      </p:sp>
    </p:spTree>
    <p:extLst>
      <p:ext uri="{BB962C8B-B14F-4D97-AF65-F5344CB8AC3E}">
        <p14:creationId xmlns:p14="http://schemas.microsoft.com/office/powerpoint/2010/main" val="42360190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Some MC Questions</a:t>
            </a:r>
            <a:endParaRPr lang="en-CA" dirty="0"/>
          </a:p>
        </p:txBody>
      </p:sp>
      <p:sp>
        <p:nvSpPr>
          <p:cNvPr id="3" name="Content Placeholder 2"/>
          <p:cNvSpPr>
            <a:spLocks noGrp="1"/>
          </p:cNvSpPr>
          <p:nvPr>
            <p:ph idx="1"/>
          </p:nvPr>
        </p:nvSpPr>
        <p:spPr/>
        <p:txBody>
          <a:bodyPr/>
          <a:lstStyle/>
          <a:p>
            <a:endParaRPr lang="en-CA"/>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696" y="1524238"/>
            <a:ext cx="12573000"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9512" y="2564904"/>
            <a:ext cx="6768752" cy="4320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179512" y="5618268"/>
            <a:ext cx="6768752" cy="4320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0621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Easy MC: Number Representation</a:t>
            </a:r>
            <a:endParaRPr lang="en-CA"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800"/>
            <a:ext cx="9144000" cy="1619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98557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Easy MC: Balanced BST Performance</a:t>
            </a:r>
            <a:endParaRPr lang="en-CA" dirty="0"/>
          </a:p>
        </p:txBody>
      </p:sp>
      <p:sp>
        <p:nvSpPr>
          <p:cNvPr id="3" name="Content Placeholder 2"/>
          <p:cNvSpPr>
            <a:spLocks noGrp="1"/>
          </p:cNvSpPr>
          <p:nvPr>
            <p:ph idx="1"/>
          </p:nvPr>
        </p:nvSpPr>
        <p:spPr/>
        <p:txBody>
          <a:bodyPr/>
          <a:lstStyle/>
          <a:p>
            <a:endParaRPr lang="en-CA" dirty="0" smtClean="0"/>
          </a:p>
          <a:p>
            <a:endParaRPr lang="en-CA" dirty="0"/>
          </a:p>
          <a:p>
            <a:r>
              <a:rPr lang="en-CA" dirty="0" smtClean="0"/>
              <a:t>log(1000) = 100</a:t>
            </a:r>
          </a:p>
          <a:p>
            <a:r>
              <a:rPr lang="en-CA" dirty="0" smtClean="0"/>
              <a:t>100 </a:t>
            </a:r>
            <a:r>
              <a:rPr lang="en-CA" dirty="0" err="1" smtClean="0"/>
              <a:t>lg</a:t>
            </a:r>
            <a:r>
              <a:rPr lang="en-CA" dirty="0" smtClean="0"/>
              <a:t> 1000</a:t>
            </a:r>
          </a:p>
          <a:p>
            <a:r>
              <a:rPr lang="en-CA" dirty="0" smtClean="0"/>
              <a:t>???</a:t>
            </a:r>
            <a:endParaRPr lang="en-CA"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13074"/>
            <a:ext cx="9144000" cy="972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44478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 b="1162"/>
          <a:stretch/>
        </p:blipFill>
        <p:spPr bwMode="auto">
          <a:xfrm>
            <a:off x="1" y="606297"/>
            <a:ext cx="9144000" cy="5008440"/>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07504" y="4581128"/>
            <a:ext cx="8964488" cy="11521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989443" y="5693186"/>
            <a:ext cx="5757217" cy="400110"/>
          </a:xfrm>
          <a:prstGeom prst="rect">
            <a:avLst/>
          </a:prstGeom>
          <a:noFill/>
        </p:spPr>
        <p:txBody>
          <a:bodyPr wrap="none" rtlCol="0">
            <a:spAutoFit/>
          </a:bodyPr>
          <a:lstStyle/>
          <a:p>
            <a:r>
              <a:rPr lang="en-CA" sz="2000" b="1" dirty="0" smtClean="0">
                <a:solidFill>
                  <a:srgbClr val="FF0000"/>
                </a:solidFill>
              </a:rPr>
              <a:t>Exam analysis lesson: communicating clearly is hard.</a:t>
            </a:r>
            <a:endParaRPr lang="en-CA" sz="2000" b="1" dirty="0">
              <a:solidFill>
                <a:srgbClr val="FF0000"/>
              </a:solidFill>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1474"/>
          <a:stretch/>
        </p:blipFill>
        <p:spPr bwMode="auto">
          <a:xfrm>
            <a:off x="291883" y="6093296"/>
            <a:ext cx="8560235" cy="726164"/>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968074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35621"/>
            <a:ext cx="11125200"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6332"/>
            <a:ext cx="9144000" cy="1136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12818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576" y="2132856"/>
            <a:ext cx="1135380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6332"/>
            <a:ext cx="9144000" cy="1136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22762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60" y="1988840"/>
            <a:ext cx="11306175" cy="508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en-CA"/>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6332"/>
            <a:ext cx="9144000" cy="1136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62994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George, SIGCSE 2000</a:t>
            </a:r>
            <a:endParaRPr lang="en-CA" dirty="0"/>
          </a:p>
        </p:txBody>
      </p:sp>
      <p:sp>
        <p:nvSpPr>
          <p:cNvPr id="3" name="Content Placeholder 2"/>
          <p:cNvSpPr>
            <a:spLocks noGrp="1"/>
          </p:cNvSpPr>
          <p:nvPr>
            <p:ph idx="1"/>
          </p:nvPr>
        </p:nvSpPr>
        <p:spPr/>
        <p:txBody>
          <a:bodyPr/>
          <a:lstStyle/>
          <a:p>
            <a:endParaRPr lang="en-CA"/>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052736"/>
            <a:ext cx="5095875" cy="537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86922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err="1" smtClean="0"/>
              <a:t>Götschi</a:t>
            </a:r>
            <a:r>
              <a:rPr lang="en-CA" dirty="0" smtClean="0"/>
              <a:t>, Sanders, and </a:t>
            </a:r>
            <a:r>
              <a:rPr lang="en-CA" dirty="0" err="1" smtClean="0"/>
              <a:t>Galpin</a:t>
            </a:r>
            <a:r>
              <a:rPr lang="en-CA" dirty="0" smtClean="0"/>
              <a:t>, SIGCSE 2003</a:t>
            </a:r>
            <a:endParaRPr lang="en-CA" dirty="0"/>
          </a:p>
        </p:txBody>
      </p:sp>
      <p:sp>
        <p:nvSpPr>
          <p:cNvPr id="3" name="Content Placeholder 2"/>
          <p:cNvSpPr>
            <a:spLocks noGrp="1"/>
          </p:cNvSpPr>
          <p:nvPr>
            <p:ph idx="1"/>
          </p:nvPr>
        </p:nvSpPr>
        <p:spPr/>
        <p:txBody>
          <a:bodyPr/>
          <a:lstStyle/>
          <a:p>
            <a:endParaRPr lang="en-CA"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726" y="4077072"/>
            <a:ext cx="4962525"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1790700"/>
            <a:ext cx="4981575" cy="506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336" y="4720867"/>
            <a:ext cx="497205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4343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Idealized Methodology</a:t>
            </a:r>
            <a:endParaRPr lang="en-CA" dirty="0"/>
          </a:p>
        </p:txBody>
      </p:sp>
      <p:sp>
        <p:nvSpPr>
          <p:cNvPr id="3" name="Content Placeholder 2"/>
          <p:cNvSpPr>
            <a:spLocks noGrp="1"/>
          </p:cNvSpPr>
          <p:nvPr>
            <p:ph idx="1"/>
          </p:nvPr>
        </p:nvSpPr>
        <p:spPr/>
        <p:txBody>
          <a:bodyPr>
            <a:normAutofit fontScale="77500" lnSpcReduction="20000"/>
          </a:bodyPr>
          <a:lstStyle/>
          <a:p>
            <a:r>
              <a:rPr lang="en-CA" dirty="0" smtClean="0"/>
              <a:t>Gather goals by interviewing faculty involved in the stream</a:t>
            </a:r>
          </a:p>
          <a:p>
            <a:r>
              <a:rPr lang="en-CA" dirty="0" smtClean="0"/>
              <a:t>Augment &amp; winnow goals by analysis of exam results</a:t>
            </a:r>
          </a:p>
          <a:p>
            <a:r>
              <a:rPr lang="en-CA" dirty="0" smtClean="0"/>
              <a:t>Draft questions to assess key goals</a:t>
            </a:r>
          </a:p>
          <a:p>
            <a:r>
              <a:rPr lang="en-CA" dirty="0" smtClean="0"/>
              <a:t>Validate expert responses to questions</a:t>
            </a:r>
          </a:p>
          <a:p>
            <a:r>
              <a:rPr lang="en-CA" dirty="0" smtClean="0"/>
              <a:t>Collect student misconceptions in think-aloud interviews</a:t>
            </a:r>
          </a:p>
          <a:p>
            <a:r>
              <a:rPr lang="en-CA" dirty="0" smtClean="0"/>
              <a:t>Formulate forced-answer versions of Qs based on student responses</a:t>
            </a:r>
          </a:p>
          <a:p>
            <a:r>
              <a:rPr lang="en-CA" dirty="0" smtClean="0">
                <a:solidFill>
                  <a:schemeClr val="bg1">
                    <a:lumMod val="50000"/>
                  </a:schemeClr>
                </a:solidFill>
              </a:rPr>
              <a:t>Validate forced-answer Qs in think-aloud interviews</a:t>
            </a:r>
          </a:p>
          <a:p>
            <a:r>
              <a:rPr lang="en-CA" dirty="0" smtClean="0">
                <a:solidFill>
                  <a:schemeClr val="bg1">
                    <a:lumMod val="50000"/>
                  </a:schemeClr>
                </a:solidFill>
              </a:rPr>
              <a:t>Pilot assessment, confirming reliability and validity</a:t>
            </a:r>
          </a:p>
          <a:p>
            <a:r>
              <a:rPr lang="en-CA" dirty="0" smtClean="0">
                <a:solidFill>
                  <a:schemeClr val="bg1">
                    <a:lumMod val="50000"/>
                  </a:schemeClr>
                </a:solidFill>
              </a:rPr>
              <a:t>General use for assessment of courses, longitudinal analysis, etc.</a:t>
            </a:r>
            <a:endParaRPr lang="en-CA" dirty="0">
              <a:solidFill>
                <a:schemeClr val="bg1">
                  <a:lumMod val="50000"/>
                </a:schemeClr>
              </a:solidFill>
            </a:endParaRPr>
          </a:p>
        </p:txBody>
      </p:sp>
      <p:grpSp>
        <p:nvGrpSpPr>
          <p:cNvPr id="6" name="Group 5"/>
          <p:cNvGrpSpPr/>
          <p:nvPr/>
        </p:nvGrpSpPr>
        <p:grpSpPr>
          <a:xfrm>
            <a:off x="395536" y="1619485"/>
            <a:ext cx="5038725" cy="2969657"/>
            <a:chOff x="395536" y="1619485"/>
            <a:chExt cx="5038725" cy="2969657"/>
          </a:xfrm>
        </p:grpSpPr>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19485"/>
              <a:ext cx="5038725"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232130" y="4219810"/>
              <a:ext cx="3365537" cy="369332"/>
            </a:xfrm>
            <a:prstGeom prst="rect">
              <a:avLst/>
            </a:prstGeom>
            <a:solidFill>
              <a:schemeClr val="bg1"/>
            </a:solidFill>
          </p:spPr>
          <p:txBody>
            <a:bodyPr wrap="none" rtlCol="0">
              <a:spAutoFit/>
            </a:bodyPr>
            <a:lstStyle/>
            <a:p>
              <a:r>
                <a:rPr lang="en-CA" dirty="0" smtClean="0"/>
                <a:t>From </a:t>
              </a:r>
              <a:r>
                <a:rPr lang="en-CA" dirty="0" err="1" smtClean="0"/>
                <a:t>Almstrum</a:t>
              </a:r>
              <a:r>
                <a:rPr lang="en-CA" dirty="0" smtClean="0"/>
                <a:t> et al., ITICSE 2006</a:t>
              </a:r>
              <a:endParaRPr lang="en-CA" dirty="0"/>
            </a:p>
          </p:txBody>
        </p:sp>
      </p:grpSp>
      <p:grpSp>
        <p:nvGrpSpPr>
          <p:cNvPr id="5" name="Group 4"/>
          <p:cNvGrpSpPr/>
          <p:nvPr/>
        </p:nvGrpSpPr>
        <p:grpSpPr>
          <a:xfrm>
            <a:off x="2306352" y="3429000"/>
            <a:ext cx="6883368" cy="3083346"/>
            <a:chOff x="2306352" y="3429000"/>
            <a:chExt cx="6883368" cy="3083346"/>
          </a:xfrm>
        </p:grpSpPr>
        <p:sp>
          <p:nvSpPr>
            <p:cNvPr id="4" name="TextBox 3"/>
            <p:cNvSpPr txBox="1"/>
            <p:nvPr/>
          </p:nvSpPr>
          <p:spPr>
            <a:xfrm>
              <a:off x="2896742" y="6143014"/>
              <a:ext cx="5702587" cy="369332"/>
            </a:xfrm>
            <a:prstGeom prst="rect">
              <a:avLst/>
            </a:prstGeom>
            <a:solidFill>
              <a:schemeClr val="bg1"/>
            </a:solidFill>
          </p:spPr>
          <p:txBody>
            <a:bodyPr wrap="none" rtlCol="0">
              <a:spAutoFit/>
            </a:bodyPr>
            <a:lstStyle/>
            <a:p>
              <a:r>
                <a:rPr lang="en-CA" dirty="0" smtClean="0"/>
                <a:t>From Adams and </a:t>
              </a:r>
              <a:r>
                <a:rPr lang="en-CA" dirty="0" err="1" smtClean="0"/>
                <a:t>Wieman</a:t>
              </a:r>
              <a:r>
                <a:rPr lang="en-CA" dirty="0" smtClean="0"/>
                <a:t>, Int’l Journal of Science Ed 2010</a:t>
              </a:r>
              <a:endParaRPr lang="en-CA" dirty="0"/>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6352" y="3429000"/>
              <a:ext cx="6883368" cy="2714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40228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3"/>
                                        </p:tgtEl>
                                        <p:attrNameLst>
                                          <p:attrName>style.color</p:attrName>
                                        </p:attrNameLst>
                                      </p:cBhvr>
                                      <p:by>
                                        <p:hsl h="0" s="12549" l="25098"/>
                                      </p:by>
                                    </p:animClr>
                                    <p:animClr clrSpc="hsl" dir="cw">
                                      <p:cBhvr>
                                        <p:cTn id="7" dur="500" fill="hold"/>
                                        <p:tgtEl>
                                          <p:spTgt spid="3"/>
                                        </p:tgtEl>
                                        <p:attrNameLst>
                                          <p:attrName>fillcolor</p:attrName>
                                        </p:attrNameLst>
                                      </p:cBhvr>
                                      <p:by>
                                        <p:hsl h="0" s="12549" l="25098"/>
                                      </p:by>
                                    </p:animClr>
                                    <p:animClr clrSpc="hsl" dir="cw">
                                      <p:cBhvr>
                                        <p:cTn id="8" dur="500" fill="hold"/>
                                        <p:tgtEl>
                                          <p:spTgt spid="3"/>
                                        </p:tgtEl>
                                        <p:attrNameLst>
                                          <p:attrName>stroke.color</p:attrName>
                                        </p:attrNameLst>
                                      </p:cBhvr>
                                      <p:by>
                                        <p:hsl h="0" s="12549" l="25098"/>
                                      </p:by>
                                    </p:animClr>
                                    <p:set>
                                      <p:cBhvr>
                                        <p:cTn id="9" dur="500" fill="hold"/>
                                        <p:tgtEl>
                                          <p:spTgt spid="3"/>
                                        </p:tgtEl>
                                        <p:attrNameLst>
                                          <p:attrName>fill.type</p:attrName>
                                        </p:attrNameLst>
                                      </p:cBhvr>
                                      <p:to>
                                        <p:strVal val="solid"/>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normAutofit fontScale="92500"/>
          </a:bodyPr>
          <a:lstStyle/>
          <a:p>
            <a:r>
              <a:rPr lang="en-CA" dirty="0" smtClean="0">
                <a:solidFill>
                  <a:schemeClr val="bg1">
                    <a:lumMod val="50000"/>
                  </a:schemeClr>
                </a:solidFill>
              </a:rPr>
              <a:t>Motivation, Inspiration, Role Model, &amp; Ideal Goal</a:t>
            </a:r>
          </a:p>
          <a:p>
            <a:r>
              <a:rPr lang="en-CA" dirty="0" smtClean="0">
                <a:solidFill>
                  <a:schemeClr val="bg1">
                    <a:lumMod val="50000"/>
                  </a:schemeClr>
                </a:solidFill>
              </a:rPr>
              <a:t>Idealized Methodology</a:t>
            </a:r>
          </a:p>
          <a:p>
            <a:r>
              <a:rPr lang="en-CA" dirty="0" smtClean="0"/>
              <a:t>Practical Methodology</a:t>
            </a:r>
          </a:p>
          <a:p>
            <a:pPr lvl="1"/>
            <a:r>
              <a:rPr lang="en-CA" dirty="0" smtClean="0">
                <a:solidFill>
                  <a:schemeClr val="bg2">
                    <a:lumMod val="50000"/>
                  </a:schemeClr>
                </a:solidFill>
              </a:rPr>
              <a:t>Goals: From Grand to Assessable </a:t>
            </a:r>
          </a:p>
          <a:p>
            <a:pPr lvl="1"/>
            <a:r>
              <a:rPr lang="en-CA" dirty="0" smtClean="0">
                <a:solidFill>
                  <a:schemeClr val="bg2">
                    <a:lumMod val="50000"/>
                  </a:schemeClr>
                </a:solidFill>
              </a:rPr>
              <a:t>Exams: A Lesson in Quality</a:t>
            </a:r>
          </a:p>
          <a:p>
            <a:pPr lvl="1"/>
            <a:r>
              <a:rPr lang="en-CA" dirty="0" smtClean="0"/>
              <a:t>Post Hoc Analysis: Mystery of the Student Mind</a:t>
            </a:r>
          </a:p>
          <a:p>
            <a:pPr lvl="1"/>
            <a:r>
              <a:rPr lang="en-CA" dirty="0" smtClean="0"/>
              <a:t>Interviews: Hard-Won </a:t>
            </a:r>
            <a:r>
              <a:rPr lang="en-CA" dirty="0" smtClean="0"/>
              <a:t>Gems + </a:t>
            </a:r>
            <a:br>
              <a:rPr lang="en-CA" dirty="0" smtClean="0"/>
            </a:br>
            <a:r>
              <a:rPr lang="en-CA" dirty="0" smtClean="0"/>
              <a:t>Prior </a:t>
            </a:r>
            <a:r>
              <a:rPr lang="en-CA" dirty="0" smtClean="0"/>
              <a:t>Work: Easy-Won Gems </a:t>
            </a:r>
            <a:r>
              <a:rPr lang="en-CA" dirty="0" smtClean="0">
                <a:sym typeface="Wingdings" pitchFamily="2" charset="2"/>
              </a:rPr>
              <a:t></a:t>
            </a:r>
            <a:endParaRPr lang="en-CA" dirty="0" smtClean="0"/>
          </a:p>
          <a:p>
            <a:r>
              <a:rPr lang="en-CA" dirty="0" smtClean="0"/>
              <a:t>Discussion</a:t>
            </a:r>
            <a:endParaRPr lang="en-CA" dirty="0"/>
          </a:p>
        </p:txBody>
      </p:sp>
    </p:spTree>
    <p:extLst>
      <p:ext uri="{BB962C8B-B14F-4D97-AF65-F5344CB8AC3E}">
        <p14:creationId xmlns:p14="http://schemas.microsoft.com/office/powerpoint/2010/main" val="2729990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Grand Goals</a:t>
            </a:r>
            <a:endParaRPr lang="en-CA" dirty="0"/>
          </a:p>
        </p:txBody>
      </p:sp>
      <p:sp>
        <p:nvSpPr>
          <p:cNvPr id="3" name="Content Placeholder 2"/>
          <p:cNvSpPr>
            <a:spLocks noGrp="1"/>
          </p:cNvSpPr>
          <p:nvPr>
            <p:ph idx="1"/>
          </p:nvPr>
        </p:nvSpPr>
        <p:spPr/>
        <p:txBody>
          <a:bodyPr>
            <a:normAutofit fontScale="85000" lnSpcReduction="20000"/>
          </a:bodyPr>
          <a:lstStyle/>
          <a:p>
            <a:pPr marL="0" indent="0">
              <a:buNone/>
            </a:pPr>
            <a:r>
              <a:rPr lang="en-CA" dirty="0" smtClean="0"/>
              <a:t>What are the key learning goals for the Foundations of Computing stream?</a:t>
            </a:r>
          </a:p>
          <a:p>
            <a:r>
              <a:rPr lang="en-CA" dirty="0" smtClean="0"/>
              <a:t>Recursive/inductive thinking</a:t>
            </a:r>
          </a:p>
          <a:p>
            <a:r>
              <a:rPr lang="en-CA" dirty="0" smtClean="0"/>
              <a:t>Analysis of resource (time, space, energy, …) costs of solutions</a:t>
            </a:r>
          </a:p>
          <a:p>
            <a:r>
              <a:rPr lang="en-CA" dirty="0" smtClean="0"/>
              <a:t>Formalization/specification of ill-specified problems</a:t>
            </a:r>
          </a:p>
          <a:p>
            <a:r>
              <a:rPr lang="en-CA" dirty="0" smtClean="0"/>
              <a:t>Comfort with “dense” formal descriptions</a:t>
            </a:r>
          </a:p>
          <a:p>
            <a:r>
              <a:rPr lang="en-CA" dirty="0" smtClean="0"/>
              <a:t>Proposal and explanation of multiple solution approaches to a problem</a:t>
            </a:r>
          </a:p>
          <a:p>
            <a:r>
              <a:rPr lang="en-CA" dirty="0" smtClean="0"/>
              <a:t>Meta-cognitive management of the solution process</a:t>
            </a:r>
          </a:p>
          <a:p>
            <a:r>
              <a:rPr lang="en-CA" dirty="0" smtClean="0"/>
              <a:t>Generalizing/abstracting problems/</a:t>
            </a:r>
            <a:r>
              <a:rPr lang="en-CA" dirty="0" err="1" smtClean="0"/>
              <a:t>sol’n</a:t>
            </a:r>
            <a:r>
              <a:rPr lang="en-CA" dirty="0" smtClean="0"/>
              <a:t> properties</a:t>
            </a:r>
            <a:endParaRPr lang="en-CA" dirty="0"/>
          </a:p>
        </p:txBody>
      </p:sp>
      <p:sp>
        <p:nvSpPr>
          <p:cNvPr id="4" name="Rectangle 3"/>
          <p:cNvSpPr/>
          <p:nvPr/>
        </p:nvSpPr>
        <p:spPr>
          <a:xfrm>
            <a:off x="323528" y="5445224"/>
            <a:ext cx="7920880" cy="6480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p:nvSpPr>
        <p:spPr>
          <a:xfrm>
            <a:off x="323528" y="2132856"/>
            <a:ext cx="7920880" cy="6480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4287438" y="35913"/>
            <a:ext cx="4677050" cy="584775"/>
          </a:xfrm>
          <a:prstGeom prst="rect">
            <a:avLst/>
          </a:prstGeom>
          <a:noFill/>
        </p:spPr>
        <p:txBody>
          <a:bodyPr wrap="none" rtlCol="0">
            <a:spAutoFit/>
          </a:bodyPr>
          <a:lstStyle/>
          <a:p>
            <a:r>
              <a:rPr lang="en-CA" sz="3200" b="1" dirty="0" smtClean="0">
                <a:solidFill>
                  <a:srgbClr val="FF0000"/>
                </a:solidFill>
              </a:rPr>
              <a:t>How do we assess these??</a:t>
            </a:r>
            <a:endParaRPr lang="en-CA" sz="3200" b="1" dirty="0">
              <a:solidFill>
                <a:srgbClr val="FF0000"/>
              </a:solidFill>
            </a:endParaRPr>
          </a:p>
        </p:txBody>
      </p:sp>
    </p:spTree>
    <p:extLst>
      <p:ext uri="{BB962C8B-B14F-4D97-AF65-F5344CB8AC3E}">
        <p14:creationId xmlns:p14="http://schemas.microsoft.com/office/powerpoint/2010/main" val="352771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Getting Assessable Goals Instead</a:t>
            </a:r>
            <a:endParaRPr lang="en-CA" dirty="0"/>
          </a:p>
        </p:txBody>
      </p:sp>
      <p:sp>
        <p:nvSpPr>
          <p:cNvPr id="3" name="Content Placeholder 2"/>
          <p:cNvSpPr>
            <a:spLocks noGrp="1"/>
          </p:cNvSpPr>
          <p:nvPr>
            <p:ph idx="1"/>
          </p:nvPr>
        </p:nvSpPr>
        <p:spPr/>
        <p:txBody>
          <a:bodyPr>
            <a:normAutofit/>
          </a:bodyPr>
          <a:lstStyle/>
          <a:p>
            <a:pPr marL="0" indent="0">
              <a:buNone/>
            </a:pPr>
            <a:r>
              <a:rPr lang="en-CA" dirty="0" smtClean="0"/>
              <a:t>“Think about  times when you cringe inside because your students just don’t get something that seems very important to you, and which you expect any expert to get.”</a:t>
            </a:r>
          </a:p>
          <a:p>
            <a:pPr marL="0" indent="0">
              <a:buNone/>
            </a:pPr>
            <a:endParaRPr lang="en-CA" dirty="0" smtClean="0"/>
          </a:p>
          <a:p>
            <a:pPr marL="0" indent="0">
              <a:buNone/>
            </a:pPr>
            <a:r>
              <a:rPr lang="en-CA" dirty="0" smtClean="0"/>
              <a:t>				+</a:t>
            </a:r>
            <a:endParaRPr lang="en-CA" dirty="0"/>
          </a:p>
          <a:p>
            <a:pPr marL="0" indent="0">
              <a:buNone/>
            </a:pPr>
            <a:endParaRPr lang="en-CA" dirty="0" smtClean="0"/>
          </a:p>
          <a:p>
            <a:pPr marL="0" indent="0">
              <a:buNone/>
            </a:pPr>
            <a:r>
              <a:rPr lang="en-CA" dirty="0" smtClean="0"/>
              <a:t>Quick review of low-/mid-/high-scoring exams.</a:t>
            </a:r>
          </a:p>
        </p:txBody>
      </p:sp>
    </p:spTree>
    <p:extLst>
      <p:ext uri="{BB962C8B-B14F-4D97-AF65-F5344CB8AC3E}">
        <p14:creationId xmlns:p14="http://schemas.microsoft.com/office/powerpoint/2010/main" val="3638173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7920</TotalTime>
  <Words>5561</Words>
  <Application>Microsoft Office PowerPoint</Application>
  <PresentationFormat>On-screen Show (4:3)</PresentationFormat>
  <Paragraphs>588</Paragraphs>
  <Slides>58</Slides>
  <Notes>38</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Developing a Formative Assessment of Instruction for the Foundations of Computing Stream</vt:lpstr>
      <vt:lpstr>Inspiration</vt:lpstr>
      <vt:lpstr>“Role Model”</vt:lpstr>
      <vt:lpstr>Ideal Goal</vt:lpstr>
      <vt:lpstr>Outline</vt:lpstr>
      <vt:lpstr>Idealized Methodology</vt:lpstr>
      <vt:lpstr>Outline</vt:lpstr>
      <vt:lpstr>Grand Goals</vt:lpstr>
      <vt:lpstr>Getting Assessable Goals Instead</vt:lpstr>
      <vt:lpstr>Assessable Goals?</vt:lpstr>
      <vt:lpstr>Outline</vt:lpstr>
      <vt:lpstr>Exam Analysis (200+ problems, 16 exams)</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“zero cost” resizes? Didn’t count as one of the operations? Just overlooked?</vt:lpstr>
      <vt:lpstr>Why “zero cost” resizes? Internally consistent reason for cheap resize?</vt:lpstr>
      <vt:lpstr>Why “zero cost” resizes?  Buried in exaggerated collision cost?</vt:lpstr>
      <vt:lpstr>Why exaggerated collision cost? Same sorts of questions…</vt:lpstr>
      <vt:lpstr>Outline</vt:lpstr>
      <vt:lpstr>PowerPoint Presentation</vt:lpstr>
      <vt:lpstr>PowerPoint Presentation</vt:lpstr>
      <vt:lpstr>PowerPoint Presentation</vt:lpstr>
      <vt:lpstr>PowerPoint Presentation</vt:lpstr>
      <vt:lpstr>Kahney, CHI 1983</vt:lpstr>
      <vt:lpstr>Götschi, Sanders, and Galpin, SIGCSE 2003</vt:lpstr>
      <vt:lpstr>PowerPoint Presentation</vt:lpstr>
      <vt:lpstr>PowerPoint Presentation</vt:lpstr>
      <vt:lpstr>PowerPoint Presentation</vt:lpstr>
      <vt:lpstr>PowerPoint Presentation</vt:lpstr>
      <vt:lpstr>PowerPoint Presentation</vt:lpstr>
      <vt:lpstr>PowerPoint Presentation</vt:lpstr>
      <vt:lpstr>Danielsiek et al. SIGCSE 2012</vt:lpstr>
      <vt:lpstr>PowerPoint Presentation</vt:lpstr>
      <vt:lpstr>Outline</vt:lpstr>
      <vt:lpstr>Extra Slides</vt:lpstr>
      <vt:lpstr>Exam Analysis</vt:lpstr>
      <vt:lpstr>PowerPoint Presentation</vt:lpstr>
      <vt:lpstr>PowerPoint Presentation</vt:lpstr>
      <vt:lpstr>PowerPoint Presentation</vt:lpstr>
      <vt:lpstr>Low Mean Problems</vt:lpstr>
      <vt:lpstr>Low Correlation Problems</vt:lpstr>
      <vt:lpstr>High Correlation Problems</vt:lpstr>
      <vt:lpstr>Some MC Questions</vt:lpstr>
      <vt:lpstr>Easy MC: Number Representation</vt:lpstr>
      <vt:lpstr>Easy MC: Balanced BST Performance</vt:lpstr>
      <vt:lpstr>PowerPoint Presentation</vt:lpstr>
      <vt:lpstr>PowerPoint Presentation</vt:lpstr>
      <vt:lpstr>PowerPoint Presentation</vt:lpstr>
      <vt:lpstr>PowerPoint Presentation</vt:lpstr>
      <vt:lpstr>George, SIGCSE 2000</vt:lpstr>
      <vt:lpstr>Götschi, Sanders, and Galpin, SIGCSE 2003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 Formative Assessment of Instruction for the Foundations of Computing Stream</dc:title>
  <dc:creator>wolf</dc:creator>
  <cp:lastModifiedBy>wolf</cp:lastModifiedBy>
  <cp:revision>106</cp:revision>
  <dcterms:created xsi:type="dcterms:W3CDTF">2013-02-26T17:13:30Z</dcterms:created>
  <dcterms:modified xsi:type="dcterms:W3CDTF">2013-04-24T21:32:38Z</dcterms:modified>
</cp:coreProperties>
</file>