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5" r:id="rId3"/>
    <p:sldId id="267" r:id="rId4"/>
    <p:sldId id="278" r:id="rId5"/>
    <p:sldId id="281" r:id="rId6"/>
    <p:sldId id="282" r:id="rId7"/>
    <p:sldId id="269" r:id="rId8"/>
    <p:sldId id="277" r:id="rId9"/>
    <p:sldId id="270" r:id="rId10"/>
    <p:sldId id="271" r:id="rId11"/>
    <p:sldId id="272" r:id="rId12"/>
    <p:sldId id="275" r:id="rId13"/>
    <p:sldId id="276" r:id="rId14"/>
    <p:sldId id="284" r:id="rId15"/>
    <p:sldId id="283" r:id="rId16"/>
    <p:sldId id="279" r:id="rId17"/>
    <p:sldId id="274" r:id="rId18"/>
    <p:sldId id="285" r:id="rId19"/>
    <p:sldId id="286"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34" autoAdjust="0"/>
  </p:normalViewPr>
  <p:slideViewPr>
    <p:cSldViewPr>
      <p:cViewPr varScale="1">
        <p:scale>
          <a:sx n="45" d="100"/>
          <a:sy n="45" d="100"/>
        </p:scale>
        <p:origin x="-19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CA3578-E2F9-4DAE-BD44-3DEF92A47995}" type="datetimeFigureOut">
              <a:rPr lang="en-CA" smtClean="0"/>
              <a:t>05/02/2013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A9AF34-A937-4962-97CD-ECF790BAB329}" type="slidenum">
              <a:rPr lang="en-CA" smtClean="0"/>
              <a:t>‹#›</a:t>
            </a:fld>
            <a:endParaRPr lang="en-CA"/>
          </a:p>
        </p:txBody>
      </p:sp>
    </p:spTree>
    <p:extLst>
      <p:ext uri="{BB962C8B-B14F-4D97-AF65-F5344CB8AC3E}">
        <p14:creationId xmlns:p14="http://schemas.microsoft.com/office/powerpoint/2010/main" val="1701679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Block_cipher_security_summar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cantegrity.or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scantegrity.org/wiki/index.php/GNU_Free_Documentation_Licens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jhalderm.com/pub/papers/dcvoting-fc12.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heliosvoting.org/frequently-asked-question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acm.org/usacm/weblog/index.php?p=73"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ms.ubc.ca/2010/02/voting-irregularities-ams-launches-independent-investigatio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blogs.ubc.ca/ubcinsiders/2010/03/12/ams-electoral-fraud-the-technical-perspectiv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dcboee.org/popup.asp?url=/pdf_files/nr_423.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jhalderm.com/pub/papers/dcvoting-fc12.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icrosoft.com/security/sir/default.asp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seweb.ucsd.edu/~savage/papers/CACMSpam09.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 me: intro with: not a computer security expert (but a CS expert, interested in elections and security); BELIEVE in the Internet to improve democracy, but not necessarily for voting.</a:t>
            </a:r>
          </a:p>
          <a:p>
            <a:endParaRPr lang="en-CA" dirty="0" smtClean="0"/>
          </a:p>
          <a:p>
            <a:endParaRPr lang="en-CA" dirty="0" smtClean="0"/>
          </a:p>
          <a:p>
            <a:r>
              <a:rPr lang="en-CA" dirty="0" smtClean="0"/>
              <a:t>Outline: </a:t>
            </a:r>
          </a:p>
          <a:p>
            <a:endParaRPr lang="en-CA" dirty="0" smtClean="0"/>
          </a:p>
          <a:p>
            <a:pPr marL="228600" indent="-228600">
              <a:buAutoNum type="arabicPeriod"/>
            </a:pPr>
            <a:r>
              <a:rPr lang="en-CA" baseline="0" dirty="0" smtClean="0"/>
              <a:t>Thorniest issues: why </a:t>
            </a:r>
            <a:r>
              <a:rPr lang="en-CA" baseline="0" dirty="0" err="1" smtClean="0"/>
              <a:t>CSists</a:t>
            </a:r>
            <a:r>
              <a:rPr lang="en-CA" baseline="0" dirty="0" smtClean="0"/>
              <a:t> think online voting is a bad </a:t>
            </a:r>
            <a:r>
              <a:rPr lang="en-CA" i="1" baseline="0" dirty="0" err="1" smtClean="0"/>
              <a:t>bad</a:t>
            </a:r>
            <a:r>
              <a:rPr lang="en-CA" i="1" baseline="0" dirty="0" smtClean="0"/>
              <a:t> </a:t>
            </a:r>
            <a:r>
              <a:rPr lang="en-CA" b="1" i="1" baseline="0" dirty="0" err="1" smtClean="0"/>
              <a:t>bad</a:t>
            </a:r>
            <a:r>
              <a:rPr lang="en-CA" b="0" i="0" baseline="0" dirty="0" smtClean="0"/>
              <a:t> idea.</a:t>
            </a:r>
          </a:p>
          <a:p>
            <a:pPr marL="228600" indent="-228600">
              <a:buAutoNum type="arabicPeriod"/>
            </a:pPr>
            <a:r>
              <a:rPr lang="en-CA" b="0" i="0" baseline="0" dirty="0" smtClean="0"/>
              <a:t>Bright side: what CS and online/electronic voting has to offer as positives.</a:t>
            </a:r>
          </a:p>
          <a:p>
            <a:pPr marL="228600" indent="-228600">
              <a:buAutoNum type="arabicPeriod"/>
            </a:pPr>
            <a:r>
              <a:rPr lang="en-CA" b="0" i="0" baseline="0" dirty="0" smtClean="0"/>
              <a:t>(summary)</a:t>
            </a:r>
          </a:p>
          <a:p>
            <a:pPr marL="228600" indent="-228600">
              <a:buAutoNum type="arabicPeriod"/>
            </a:pPr>
            <a:r>
              <a:rPr lang="en-CA" b="0" i="0" baseline="0" dirty="0" smtClean="0"/>
              <a:t>What would it take for me to trust online voting, were that possible?</a:t>
            </a:r>
          </a:p>
          <a:p>
            <a:pPr marL="228600" indent="-228600">
              <a:buAutoNum type="arabicPeriod"/>
            </a:pPr>
            <a:r>
              <a:rPr lang="en-CA" b="0" i="0" baseline="0" dirty="0" smtClean="0"/>
              <a:t>Addendum: some items that seemed worth discussing once we heard from the panelists and audience.</a:t>
            </a:r>
          </a:p>
          <a:p>
            <a:pPr marL="0" indent="0">
              <a:buNone/>
            </a:pPr>
            <a:endParaRPr lang="en-CA" dirty="0" smtClean="0"/>
          </a:p>
          <a:p>
            <a:pPr marL="0" indent="0">
              <a:buNone/>
            </a:pPr>
            <a:r>
              <a:rPr lang="en-CA" dirty="0" smtClean="0"/>
              <a:t>Good terms to toss</a:t>
            </a:r>
            <a:r>
              <a:rPr lang="en-CA" baseline="0" dirty="0" smtClean="0"/>
              <a:t> in to educate people:</a:t>
            </a:r>
          </a:p>
          <a:p>
            <a:pPr marL="0" indent="0">
              <a:buNone/>
            </a:pPr>
            <a:endParaRPr lang="en-CA" baseline="0" dirty="0" smtClean="0"/>
          </a:p>
          <a:p>
            <a:pPr marL="228600" indent="-228600">
              <a:buAutoNum type="arabicPeriod"/>
            </a:pPr>
            <a:r>
              <a:rPr lang="en-CA" baseline="0" dirty="0" smtClean="0"/>
              <a:t>Attack surface: a way to think about security in terms of the points of attack available in a process (e.g., E2E increases the attack surface by making the process more complex).</a:t>
            </a:r>
            <a:br>
              <a:rPr lang="en-CA" baseline="0" dirty="0" smtClean="0"/>
            </a:br>
            <a:endParaRPr lang="en-CA" baseline="0" dirty="0" smtClean="0"/>
          </a:p>
          <a:p>
            <a:pPr marL="228600" indent="-228600">
              <a:buAutoNum type="arabicPeriod"/>
            </a:pPr>
            <a:r>
              <a:rPr lang="en-CA" baseline="0" dirty="0" smtClean="0"/>
              <a:t>Retail vs. wholesale fraud (</a:t>
            </a:r>
            <a:r>
              <a:rPr lang="en-CA" b="1" baseline="0" dirty="0" smtClean="0"/>
              <a:t>important</a:t>
            </a:r>
            <a:r>
              <a:rPr lang="en-CA" b="0" baseline="0" dirty="0" smtClean="0"/>
              <a:t>): retail fraud is the “storefront” level.  I threaten/bribe you personally to coerce your vote.  It requires a lot of legwork.  Wholesale fraud is fraud done centrally, requiring a “much small conspiracy” to achieve the same change in outcome in an election.  A central problem with using computers and </a:t>
            </a:r>
            <a:r>
              <a:rPr lang="en-CA" b="0" i="1" baseline="0" dirty="0" smtClean="0"/>
              <a:t>especially</a:t>
            </a:r>
            <a:r>
              <a:rPr lang="en-CA" b="0" i="0" baseline="0" dirty="0" smtClean="0"/>
              <a:t> the Internet in an election is that it makes almost every step (almost the whole attack surface) subject to wholesale fraud.  That’s </a:t>
            </a:r>
            <a:r>
              <a:rPr lang="en-CA" b="1" i="1" baseline="0" dirty="0" smtClean="0"/>
              <a:t>bad</a:t>
            </a:r>
            <a:r>
              <a:rPr lang="en-CA" b="0" i="0" baseline="0" dirty="0" smtClean="0"/>
              <a:t>.</a:t>
            </a:r>
          </a:p>
          <a:p>
            <a:pPr marL="0" indent="0">
              <a:buNone/>
            </a:pPr>
            <a:endParaRPr lang="en-CA" b="0" i="0" baseline="0" dirty="0" smtClean="0"/>
          </a:p>
          <a:p>
            <a:pPr marL="0" indent="0">
              <a:buNone/>
            </a:pPr>
            <a:endParaRPr lang="en-CA" b="0" i="0" baseline="0" dirty="0" smtClean="0"/>
          </a:p>
          <a:p>
            <a:pPr marL="0" indent="0">
              <a:buNone/>
            </a:pPr>
            <a:endParaRPr lang="en-CA" b="0" i="0" baseline="0" dirty="0" smtClean="0"/>
          </a:p>
          <a:p>
            <a:pPr marL="0" indent="0">
              <a:buNone/>
            </a:pPr>
            <a:r>
              <a:rPr lang="en-CA" b="0" i="0" baseline="0" dirty="0" smtClean="0"/>
              <a:t>ASIDE: I think proportional representation (e.g., party-list, STV (not my favorite), reweighted range, etc.) or good single-winner voting systems (e.g., approval, SODA, Condorcet-based, range, etc.) is </a:t>
            </a:r>
            <a:r>
              <a:rPr lang="en-CA" b="1" i="1" baseline="0" dirty="0" smtClean="0"/>
              <a:t>more important</a:t>
            </a:r>
            <a:r>
              <a:rPr lang="en-CA" b="0" i="0" baseline="0" dirty="0" smtClean="0"/>
              <a:t>  than magically-secure online voting to have a positive effect on democracy.</a:t>
            </a:r>
          </a:p>
          <a:p>
            <a:pPr marL="0" indent="0">
              <a:buNone/>
            </a:pPr>
            <a:endParaRPr lang="en-CA" dirty="0"/>
          </a:p>
        </p:txBody>
      </p:sp>
      <p:sp>
        <p:nvSpPr>
          <p:cNvPr id="4" name="Slide Number Placeholder 3"/>
          <p:cNvSpPr>
            <a:spLocks noGrp="1"/>
          </p:cNvSpPr>
          <p:nvPr>
            <p:ph type="sldNum" sz="quarter" idx="10"/>
          </p:nvPr>
        </p:nvSpPr>
        <p:spPr/>
        <p:txBody>
          <a:bodyPr/>
          <a:lstStyle/>
          <a:p>
            <a:fld id="{00A9AF34-A937-4962-97CD-ECF790BAB329}" type="slidenum">
              <a:rPr lang="en-CA" smtClean="0"/>
              <a:t>1</a:t>
            </a:fld>
            <a:endParaRPr lang="en-CA"/>
          </a:p>
        </p:txBody>
      </p:sp>
    </p:spTree>
    <p:extLst>
      <p:ext uri="{BB962C8B-B14F-4D97-AF65-F5344CB8AC3E}">
        <p14:creationId xmlns:p14="http://schemas.microsoft.com/office/powerpoint/2010/main" val="2514958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Image from: </a:t>
            </a:r>
            <a:r>
              <a:rPr lang="en-CA" dirty="0" smtClean="0">
                <a:hlinkClick r:id="rId3"/>
              </a:rPr>
              <a:t>http://en.wikipedia.org/wiki/Block_cipher_security_summary</a:t>
            </a:r>
            <a:r>
              <a:rPr lang="en-CA" dirty="0" smtClean="0"/>
              <a:t>.  Red indicates a practically “broken” cipher.  Yellow</a:t>
            </a:r>
            <a:r>
              <a:rPr lang="en-CA" baseline="0" dirty="0" smtClean="0"/>
              <a:t> is a “theoretical break”, which essentially means it’s untested, but also means in this case that it reduces the value from the security claim (dramatically in many cases) but not to levels that could plausibly be attacked with brute force for quite a while without radical advances or more breaks.</a:t>
            </a:r>
          </a:p>
          <a:p>
            <a:endParaRPr lang="en-CA" dirty="0" smtClean="0"/>
          </a:p>
          <a:p>
            <a:endParaRPr lang="en-CA" dirty="0" smtClean="0"/>
          </a:p>
          <a:p>
            <a:r>
              <a:rPr lang="en-CA" dirty="0" smtClean="0"/>
              <a:t>Finally, it wouldn’t be that hard to record </a:t>
            </a:r>
            <a:r>
              <a:rPr lang="en-CA" b="1" i="1" dirty="0" smtClean="0"/>
              <a:t>all</a:t>
            </a:r>
            <a:r>
              <a:rPr lang="en-CA" b="0" i="0" dirty="0" smtClean="0"/>
              <a:t> (or at least an overwhelming</a:t>
            </a:r>
            <a:r>
              <a:rPr lang="en-CA" b="0" i="0" baseline="0" dirty="0" smtClean="0"/>
              <a:t> majority of) </a:t>
            </a:r>
            <a:r>
              <a:rPr lang="en-CA" b="0" i="0" dirty="0" smtClean="0"/>
              <a:t>the ballots in</a:t>
            </a:r>
            <a:r>
              <a:rPr lang="en-CA" b="0" i="0" baseline="0" dirty="0" smtClean="0"/>
              <a:t> an Internet-based election.  If you did a good job, I have no idea what they mean for now because they’re encrypted.</a:t>
            </a:r>
          </a:p>
          <a:p>
            <a:endParaRPr lang="en-CA" b="0" i="0" baseline="0" dirty="0" smtClean="0"/>
          </a:p>
          <a:p>
            <a:r>
              <a:rPr lang="en-CA" b="0" i="0" baseline="0" dirty="0" smtClean="0"/>
              <a:t>But.. What about in 10 years?  20 years? 100 years?</a:t>
            </a:r>
          </a:p>
          <a:p>
            <a:endParaRPr lang="en-CA" b="0" i="0" baseline="0" dirty="0" smtClean="0"/>
          </a:p>
          <a:p>
            <a:r>
              <a:rPr lang="en-CA" b="0" i="0" baseline="0" dirty="0" smtClean="0"/>
              <a:t>I actually think this is fascinating.  If we could control this, set a time-release for when the votes become available, it’d be utterly cool from an historical standpoint!  </a:t>
            </a:r>
          </a:p>
          <a:p>
            <a:endParaRPr lang="en-CA" b="0" i="0" baseline="0" dirty="0" smtClean="0"/>
          </a:p>
          <a:p>
            <a:r>
              <a:rPr lang="en-CA" b="0" i="0" baseline="0" dirty="0" smtClean="0"/>
              <a:t>But.. We can’t.  We don’t know when someone will crack a standard.  (DES’s cracking was somewhat predictable because it was brute force, but what if someone finds a flaw or we perfect quantum computation?)</a:t>
            </a:r>
          </a:p>
          <a:p>
            <a:endParaRPr lang="en-CA" b="0" i="0" baseline="0" dirty="0" smtClean="0"/>
          </a:p>
          <a:p>
            <a:r>
              <a:rPr lang="en-CA" b="0" i="0" baseline="0" dirty="0" smtClean="0"/>
              <a:t>This ties into privacy legislation in bizarre ways.</a:t>
            </a:r>
          </a:p>
          <a:p>
            <a:endParaRPr lang="en-CA" b="0" i="0" baseline="0" dirty="0" smtClean="0"/>
          </a:p>
          <a:p>
            <a:r>
              <a:rPr lang="en-CA" dirty="0" smtClean="0"/>
              <a:t>(It</a:t>
            </a:r>
            <a:r>
              <a:rPr lang="en-CA" baseline="0" dirty="0" smtClean="0"/>
              <a:t> might also be a fun exercise to think about the current (as of 2012) proposal for Chinese ownership of a big chunk of the Canadian communications infrastructure in these terms.)</a:t>
            </a:r>
          </a:p>
          <a:p>
            <a:endParaRPr lang="en-CA" dirty="0" smtClean="0"/>
          </a:p>
        </p:txBody>
      </p:sp>
      <p:sp>
        <p:nvSpPr>
          <p:cNvPr id="4" name="Slide Number Placeholder 3"/>
          <p:cNvSpPr>
            <a:spLocks noGrp="1"/>
          </p:cNvSpPr>
          <p:nvPr>
            <p:ph type="sldNum" sz="quarter" idx="10"/>
          </p:nvPr>
        </p:nvSpPr>
        <p:spPr/>
        <p:txBody>
          <a:bodyPr/>
          <a:lstStyle/>
          <a:p>
            <a:fld id="{00A9AF34-A937-4962-97CD-ECF790BAB329}" type="slidenum">
              <a:rPr lang="en-CA" smtClean="0"/>
              <a:t>10</a:t>
            </a:fld>
            <a:endParaRPr lang="en-CA"/>
          </a:p>
        </p:txBody>
      </p:sp>
    </p:spTree>
    <p:extLst>
      <p:ext uri="{BB962C8B-B14F-4D97-AF65-F5344CB8AC3E}">
        <p14:creationId xmlns:p14="http://schemas.microsoft.com/office/powerpoint/2010/main" val="2489937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Image from </a:t>
            </a:r>
            <a:r>
              <a:rPr lang="en-CA" dirty="0" smtClean="0">
                <a:hlinkClick r:id="rId3"/>
              </a:rPr>
              <a:t>http://www.scantegrity.org/</a:t>
            </a:r>
            <a:r>
              <a:rPr lang="en-CA" dirty="0" smtClean="0"/>
              <a:t>, http://www.scantegrity.org/images/default/mark.png.</a:t>
            </a:r>
          </a:p>
          <a:p>
            <a:endParaRPr lang="en-CA" dirty="0" smtClean="0"/>
          </a:p>
          <a:p>
            <a:r>
              <a:rPr lang="en-CA" dirty="0" smtClean="0"/>
              <a:t>This image is under: </a:t>
            </a:r>
            <a:r>
              <a:rPr lang="en-CA" dirty="0" smtClean="0">
                <a:hlinkClick r:id="rId4"/>
              </a:rPr>
              <a:t>http://www.scantegrity.org/wiki/index.php/GNU_Free_Documentation_License</a:t>
            </a:r>
            <a:r>
              <a:rPr lang="en-CA" dirty="0" smtClean="0"/>
              <a:t>,</a:t>
            </a:r>
            <a:r>
              <a:rPr lang="en-CA" baseline="0" dirty="0" smtClean="0"/>
              <a:t> NOT Creative Commons.  Apologies if I screwed up including this in a CC document. </a:t>
            </a:r>
            <a:r>
              <a:rPr lang="en-CA" baseline="0" dirty="0" smtClean="0">
                <a:sym typeface="Wingdings" pitchFamily="2" charset="2"/>
              </a:rPr>
              <a:t></a:t>
            </a:r>
            <a:endParaRPr lang="en-CA" dirty="0" smtClean="0"/>
          </a:p>
          <a:p>
            <a:endParaRPr lang="en-CA" dirty="0" smtClean="0"/>
          </a:p>
          <a:p>
            <a:endParaRPr lang="en-CA" dirty="0" smtClean="0"/>
          </a:p>
          <a:p>
            <a:r>
              <a:rPr lang="en-CA" dirty="0" smtClean="0"/>
              <a:t>NOTE: Audience Q here: can we convince people (sufficient technical literacy) to accept an E2E system?  (</a:t>
            </a:r>
            <a:r>
              <a:rPr lang="en-CA" dirty="0" err="1" smtClean="0"/>
              <a:t>Dunno</a:t>
            </a:r>
            <a:r>
              <a:rPr lang="en-CA" dirty="0" smtClean="0"/>
              <a:t>.. But current election system is VERY complex!)</a:t>
            </a:r>
          </a:p>
          <a:p>
            <a:endParaRPr lang="en-CA" dirty="0" smtClean="0"/>
          </a:p>
          <a:p>
            <a:endParaRPr lang="en-CA" dirty="0" smtClean="0"/>
          </a:p>
          <a:p>
            <a:endParaRPr lang="en-CA" dirty="0" smtClean="0"/>
          </a:p>
          <a:p>
            <a:endParaRPr lang="en-CA" dirty="0" smtClean="0"/>
          </a:p>
          <a:p>
            <a:r>
              <a:rPr lang="en-CA" dirty="0" smtClean="0"/>
              <a:t>OK, so what’s the good news?</a:t>
            </a:r>
          </a:p>
          <a:p>
            <a:endParaRPr lang="en-CA" dirty="0" smtClean="0"/>
          </a:p>
          <a:p>
            <a:r>
              <a:rPr lang="en-CA" dirty="0" smtClean="0"/>
              <a:t>Well, for one there’s end-to-end verifiability,</a:t>
            </a:r>
            <a:r>
              <a:rPr lang="en-CA" baseline="0" dirty="0" smtClean="0"/>
              <a:t> an absolutely foundational shift in how we might think about elections, the secret ballot, and trust of election administration authorities.</a:t>
            </a:r>
          </a:p>
          <a:p>
            <a:endParaRPr lang="en-CA" baseline="0" dirty="0" smtClean="0"/>
          </a:p>
          <a:p>
            <a:r>
              <a:rPr lang="en-CA" baseline="0" dirty="0" smtClean="0"/>
              <a:t>First (which I didn’t do at the panel, oops!), what’s E2E? </a:t>
            </a:r>
          </a:p>
          <a:p>
            <a:endParaRPr lang="en-CA" baseline="0" dirty="0" smtClean="0"/>
          </a:p>
          <a:p>
            <a:r>
              <a:rPr lang="en-CA" baseline="0" dirty="0" smtClean="0"/>
              <a:t>Quick version: E2E means everyone, everywhere can perform their own </a:t>
            </a:r>
            <a:r>
              <a:rPr lang="en-CA" i="1" baseline="0" dirty="0" smtClean="0"/>
              <a:t>independent</a:t>
            </a:r>
            <a:r>
              <a:rPr lang="en-CA" baseline="0" dirty="0" smtClean="0"/>
              <a:t> audit of an election.  (That overstates a bit.  Enough people really do have to check the receipts they get (or hand them off to another person or an organization that does the checking), and those checks are “independent” but also per-ballot.)</a:t>
            </a:r>
          </a:p>
          <a:p>
            <a:endParaRPr lang="en-CA" baseline="0" dirty="0" smtClean="0"/>
          </a:p>
          <a:p>
            <a:r>
              <a:rPr lang="en-CA" baseline="0" dirty="0" smtClean="0"/>
              <a:t>When you vote, what do you get to take away with you from the ballot box to prove how you voted?  </a:t>
            </a:r>
          </a:p>
          <a:p>
            <a:endParaRPr lang="en-CA" baseline="0" dirty="0" smtClean="0"/>
          </a:p>
          <a:p>
            <a:r>
              <a:rPr lang="en-CA" baseline="0" dirty="0" smtClean="0"/>
              <a:t>Nothing!  </a:t>
            </a:r>
          </a:p>
          <a:p>
            <a:endParaRPr lang="en-CA" baseline="0" dirty="0" smtClean="0"/>
          </a:p>
          <a:p>
            <a:r>
              <a:rPr lang="en-CA" baseline="0" dirty="0" smtClean="0"/>
              <a:t>Why not?  It’s the fundamental advance in voting that is the secret ballot.  The secret ballot means that the election system is resistant to coercion.  Boss B can grab you outside the polling place and threaten to break your kneecaps if you don’t vote for Party B.  You can go in and vote for Party A (party X?) and come out and tell Boss B that you really did vote for Party B.  How can he tell?  In a well-implemented secret ballot, he cannot.  (Similarly, you can sell your vote (to multiple buyers supporting different candidates!), but cannot provide proof to them that you voted as you said you did.  This is why cameras are banned from the ballot booth, BTW.)</a:t>
            </a:r>
          </a:p>
          <a:p>
            <a:endParaRPr lang="en-CA" baseline="0" dirty="0" smtClean="0"/>
          </a:p>
          <a:p>
            <a:r>
              <a:rPr lang="en-CA" baseline="0" dirty="0" smtClean="0"/>
              <a:t>Unfortunately, you then have to put a lot of trust in the counting system.  That’s because you cannot see someone, for example, write up a tick on the whiteboard when you say “I vote for Party A.”  In that situation, everyone can see that your vote was counted as it was cast.  </a:t>
            </a:r>
          </a:p>
          <a:p>
            <a:endParaRPr lang="en-CA" baseline="0" dirty="0" smtClean="0"/>
          </a:p>
          <a:p>
            <a:r>
              <a:rPr lang="en-CA" baseline="0" dirty="0" smtClean="0"/>
              <a:t>E2E is a classification of (cryptographic) voting systems in which the voter gets to take a receipt away (JX above) that they can use to ensure that their vote was recorded as they cast it, but which they CANNOT use to prove to anyone else how they voted.  (Additionally, the “decryption” process is verifiable by anyone from the posted ballots.  The actual verification often requires CS/math expertise, but there are </a:t>
            </a:r>
            <a:r>
              <a:rPr lang="en-CA" i="1" baseline="0" dirty="0" smtClean="0"/>
              <a:t>at least </a:t>
            </a:r>
            <a:r>
              <a:rPr lang="en-CA" baseline="0" dirty="0" smtClean="0"/>
              <a:t>thousands of people in Canada qualified to do it, and each of them can independently perform the verification if they desire.)</a:t>
            </a:r>
          </a:p>
          <a:p>
            <a:endParaRPr lang="en-CA" baseline="0" dirty="0" smtClean="0"/>
          </a:p>
          <a:p>
            <a:r>
              <a:rPr lang="en-CA" baseline="0" dirty="0" smtClean="0"/>
              <a:t>E2E is </a:t>
            </a:r>
            <a:r>
              <a:rPr lang="en-CA" i="1" baseline="0" dirty="0" smtClean="0"/>
              <a:t>awesome</a:t>
            </a:r>
            <a:r>
              <a:rPr lang="en-CA" i="0" baseline="0" dirty="0" smtClean="0"/>
              <a:t> in a paper-based election, because it gives you the best features of the secret and public ballots.</a:t>
            </a:r>
          </a:p>
          <a:p>
            <a:endParaRPr lang="en-CA" i="0" baseline="0" dirty="0" smtClean="0"/>
          </a:p>
          <a:p>
            <a:r>
              <a:rPr lang="en-CA" i="0" baseline="0" dirty="0" smtClean="0"/>
              <a:t>(Discuss only if needed: The voting authority has the cryptographic keys necessary to associate a voter (actually, a voter’s receipt) with their identity.  However, in a well-run system, you get a bunch of mutually distrustful parties (like the Liberals, NDP, and Conservatives plus Party X, </a:t>
            </a:r>
            <a:r>
              <a:rPr lang="en-CA" i="0" baseline="0" dirty="0" err="1" smtClean="0"/>
              <a:t>FairVoting</a:t>
            </a:r>
            <a:r>
              <a:rPr lang="en-CA" i="0" baseline="0" dirty="0" smtClean="0"/>
              <a:t> BC, UBC, etc.) to each take a “share” of the key.  It’s then set up so that unless, say, 13 of 20 key share holders ALL agree, no process requiring the key can proceed.)</a:t>
            </a:r>
            <a:endParaRPr lang="en-CA" baseline="0" dirty="0" smtClean="0"/>
          </a:p>
          <a:p>
            <a:endParaRPr lang="en-CA" baseline="0" dirty="0" smtClean="0"/>
          </a:p>
          <a:p>
            <a:endParaRPr lang="en-CA" baseline="0" dirty="0" smtClean="0"/>
          </a:p>
          <a:p>
            <a:r>
              <a:rPr lang="en-CA" baseline="0" dirty="0" smtClean="0"/>
              <a:t>All of this does mean that E2E adds nothing to the vote (and maybe detracts a bit) unless you have some basic level of trust in your government (i.e., as Christian Bull at WOTE 2011 roughly put it: you might think there’s conspiracies out to get you in your government, but you don’t think your government (including the political side and the bureaucracy) </a:t>
            </a:r>
            <a:r>
              <a:rPr lang="en-CA" b="1" i="1" baseline="0" dirty="0" smtClean="0"/>
              <a:t>is</a:t>
            </a:r>
            <a:r>
              <a:rPr lang="en-CA" b="0" i="0" baseline="0" dirty="0" smtClean="0"/>
              <a:t> a conspiracy out to get you).  I firmly believe this of Canada.. Furthermore, if you DO NOT believe this, you probably don’t see much way besides revolution to get to where democracy needs to be anyway.</a:t>
            </a:r>
            <a:endParaRPr lang="en-CA" dirty="0" smtClean="0"/>
          </a:p>
          <a:p>
            <a:endParaRPr lang="en-CA" dirty="0" smtClean="0"/>
          </a:p>
          <a:p>
            <a:r>
              <a:rPr lang="en-CA" dirty="0" err="1" smtClean="0"/>
              <a:t>Scantegrity</a:t>
            </a:r>
            <a:r>
              <a:rPr lang="en-CA" dirty="0" smtClean="0"/>
              <a:t>, pictured here, has</a:t>
            </a:r>
            <a:r>
              <a:rPr lang="en-CA" baseline="0" dirty="0" smtClean="0"/>
              <a:t> been used in one small governmental elections.  Several such systems have seen use elsewhere.  “Partial E2E” (if that’s not an oxymoron) was used in Norway’s online voting recently, per Christian Bull at EVT/WOTE 2011.</a:t>
            </a:r>
            <a:endParaRPr lang="en-CA" dirty="0" smtClean="0"/>
          </a:p>
          <a:p>
            <a:endParaRPr lang="en-CA" dirty="0" smtClean="0"/>
          </a:p>
          <a:p>
            <a:endParaRPr lang="en-CA" dirty="0" smtClean="0"/>
          </a:p>
        </p:txBody>
      </p:sp>
      <p:sp>
        <p:nvSpPr>
          <p:cNvPr id="4" name="Slide Number Placeholder 3"/>
          <p:cNvSpPr>
            <a:spLocks noGrp="1"/>
          </p:cNvSpPr>
          <p:nvPr>
            <p:ph type="sldNum" sz="quarter" idx="10"/>
          </p:nvPr>
        </p:nvSpPr>
        <p:spPr/>
        <p:txBody>
          <a:bodyPr/>
          <a:lstStyle/>
          <a:p>
            <a:fld id="{00A9AF34-A937-4962-97CD-ECF790BAB329}" type="slidenum">
              <a:rPr lang="en-CA" smtClean="0"/>
              <a:t>11</a:t>
            </a:fld>
            <a:endParaRPr lang="en-CA"/>
          </a:p>
        </p:txBody>
      </p:sp>
    </p:spTree>
    <p:extLst>
      <p:ext uri="{BB962C8B-B14F-4D97-AF65-F5344CB8AC3E}">
        <p14:creationId xmlns:p14="http://schemas.microsoft.com/office/powerpoint/2010/main" val="3705009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can also do this online, </a:t>
            </a:r>
            <a:r>
              <a:rPr lang="en-CA" b="1" i="1" dirty="0" smtClean="0"/>
              <a:t>BUT</a:t>
            </a:r>
            <a:r>
              <a:rPr lang="en-CA" b="0" i="0" baseline="0" dirty="0" smtClean="0"/>
              <a:t> there’s some hitches.</a:t>
            </a:r>
          </a:p>
          <a:p>
            <a:endParaRPr lang="en-CA" b="0" i="0" baseline="0" dirty="0" smtClean="0"/>
          </a:p>
          <a:p>
            <a:r>
              <a:rPr lang="en-CA" b="0" i="0" baseline="0" dirty="0" smtClean="0"/>
              <a:t>First, the client-side concerns above still stand.  (Helios offers a verification step that can potentially get around this, but doing it right is somewhat painful.)</a:t>
            </a:r>
          </a:p>
          <a:p>
            <a:endParaRPr lang="en-CA" b="0" i="0" baseline="0" dirty="0" smtClean="0"/>
          </a:p>
          <a:p>
            <a:r>
              <a:rPr lang="en-CA" b="0" i="0" baseline="0" dirty="0" smtClean="0"/>
              <a:t>Second, there’s </a:t>
            </a:r>
            <a:r>
              <a:rPr lang="en-CA" b="1" i="1" baseline="0" dirty="0" smtClean="0"/>
              <a:t>no</a:t>
            </a:r>
            <a:r>
              <a:rPr lang="en-CA" b="0" i="0" baseline="0" dirty="0" smtClean="0"/>
              <a:t> defense whatsoever against coercion attacks like those usable in vote-by-mail.  (True of almost all online voting.  </a:t>
            </a:r>
            <a:r>
              <a:rPr lang="en-CA" b="0" i="0" baseline="0" dirty="0" err="1" smtClean="0"/>
              <a:t>Revoting</a:t>
            </a:r>
            <a:r>
              <a:rPr lang="en-CA" b="0" i="0" baseline="0" dirty="0" smtClean="0"/>
              <a:t> (as in the Norwegian system) offers some defense.)</a:t>
            </a:r>
            <a:endParaRPr lang="en-CA" dirty="0" smtClean="0"/>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Aside: note the improved usability (which has been documented in other studies, see especially </a:t>
            </a:r>
            <a:r>
              <a:rPr lang="en-CA" sz="1200" b="0" i="0" u="sng" kern="1200" dirty="0" smtClean="0">
                <a:solidFill>
                  <a:schemeClr val="tx1"/>
                </a:solidFill>
                <a:effectLst/>
                <a:latin typeface="+mn-lt"/>
                <a:ea typeface="+mn-ea"/>
                <a:cs typeface="+mn-cs"/>
              </a:rPr>
              <a:t>Voting Technology: The Not-So-Simple Act of Casting a Ballot</a:t>
            </a:r>
            <a:r>
              <a:rPr lang="en-CA" sz="1200" b="0" i="0" u="none" kern="1200" dirty="0" smtClean="0">
                <a:solidFill>
                  <a:schemeClr val="tx1"/>
                </a:solidFill>
                <a:effectLst/>
                <a:latin typeface="+mn-lt"/>
                <a:ea typeface="+mn-ea"/>
                <a:cs typeface="+mn-cs"/>
              </a:rPr>
              <a:t>).</a:t>
            </a:r>
            <a:r>
              <a:rPr lang="en-CA" sz="1200" b="0" i="0" u="none" kern="1200" baseline="0" dirty="0" smtClean="0">
                <a:solidFill>
                  <a:schemeClr val="tx1"/>
                </a:solidFill>
                <a:effectLst/>
                <a:latin typeface="+mn-lt"/>
                <a:ea typeface="+mn-ea"/>
                <a:cs typeface="+mn-cs"/>
              </a:rPr>
              <a:t>  I cannot select additional options, when I select the second option, the message telling me I can select up to two changes to tell me I can’t select more and tells me why.  If I do try to select more, I assume (but don’t know.. didn’t check) that the system gives me specific feedback showing what the problem is.  This is another </a:t>
            </a:r>
            <a:r>
              <a:rPr lang="en-CA" sz="1200" b="1" i="1" u="none" kern="1200" baseline="0" dirty="0" smtClean="0">
                <a:solidFill>
                  <a:schemeClr val="tx1"/>
                </a:solidFill>
                <a:effectLst/>
                <a:latin typeface="+mn-lt"/>
                <a:ea typeface="+mn-ea"/>
                <a:cs typeface="+mn-cs"/>
              </a:rPr>
              <a:t>big</a:t>
            </a:r>
            <a:r>
              <a:rPr lang="en-CA" sz="1200" b="0" i="0" u="none" kern="1200" baseline="0" dirty="0" smtClean="0">
                <a:solidFill>
                  <a:schemeClr val="tx1"/>
                </a:solidFill>
                <a:effectLst/>
                <a:latin typeface="+mn-lt"/>
                <a:ea typeface="+mn-ea"/>
                <a:cs typeface="+mn-cs"/>
              </a:rPr>
              <a:t> advantage of electronic voting.  </a:t>
            </a:r>
            <a:endParaRPr lang="en-CA" sz="1200" b="0" i="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u="none" dirty="0" smtClean="0"/>
          </a:p>
          <a:p>
            <a:r>
              <a:rPr lang="en-CA" dirty="0" smtClean="0"/>
              <a:t>Improved usability (“checked enough” </a:t>
            </a:r>
            <a:r>
              <a:rPr lang="en-CA" dirty="0" err="1" smtClean="0"/>
              <a:t>helios</a:t>
            </a:r>
            <a:r>
              <a:rPr lang="en-CA" dirty="0" smtClean="0"/>
              <a:t> shot?) and accessibility (</a:t>
            </a:r>
            <a:r>
              <a:rPr lang="en-CA" dirty="0" err="1" smtClean="0"/>
              <a:t>Scytl</a:t>
            </a:r>
            <a:r>
              <a:rPr lang="en-CA" dirty="0" smtClean="0"/>
              <a:t> w/audio hookup shot??)</a:t>
            </a:r>
          </a:p>
          <a:p>
            <a:endParaRPr lang="en-CA" dirty="0" smtClean="0"/>
          </a:p>
          <a:p>
            <a:r>
              <a:rPr lang="en-CA" dirty="0" smtClean="0"/>
              <a:t>Participation, MAYBE (leave to </a:t>
            </a:r>
            <a:r>
              <a:rPr lang="en-CA" dirty="0" err="1" smtClean="0"/>
              <a:t>Fathima</a:t>
            </a:r>
            <a:r>
              <a:rPr lang="en-CA" dirty="0" smtClean="0"/>
              <a:t>?)  (25% of votes in Estonian 2011 election were online; 75% traditional)</a:t>
            </a:r>
          </a:p>
          <a:p>
            <a:endParaRPr lang="en-CA" dirty="0" smtClean="0"/>
          </a:p>
          <a:p>
            <a:r>
              <a:rPr lang="en-CA" dirty="0" smtClean="0"/>
              <a:t>Speed/precision (assuming system </a:t>
            </a:r>
            <a:r>
              <a:rPr lang="en-CA" b="1" i="1" dirty="0" smtClean="0"/>
              <a:t>works</a:t>
            </a:r>
            <a:r>
              <a:rPr lang="en-CA" b="0" i="0" dirty="0" smtClean="0"/>
              <a:t>, recounts don’t change result… mostly)</a:t>
            </a:r>
          </a:p>
          <a:p>
            <a:endParaRPr lang="en-CA" b="0" i="0"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00A9AF34-A937-4962-97CD-ECF790BAB329}" type="slidenum">
              <a:rPr lang="en-CA" smtClean="0"/>
              <a:t>12</a:t>
            </a:fld>
            <a:endParaRPr lang="en-CA"/>
          </a:p>
        </p:txBody>
      </p:sp>
    </p:spTree>
    <p:extLst>
      <p:ext uri="{BB962C8B-B14F-4D97-AF65-F5344CB8AC3E}">
        <p14:creationId xmlns:p14="http://schemas.microsoft.com/office/powerpoint/2010/main" val="532675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Here’s my receipt.</a:t>
            </a:r>
          </a:p>
          <a:p>
            <a:endParaRPr lang="en-CA" dirty="0" smtClean="0"/>
          </a:p>
          <a:p>
            <a:r>
              <a:rPr lang="en-CA" dirty="0" smtClean="0"/>
              <a:t>If</a:t>
            </a:r>
            <a:r>
              <a:rPr lang="en-CA" baseline="0" dirty="0" smtClean="0"/>
              <a:t> I click the audit button, it invalidates my ballot but allows me to, effectively, check if all was kosher to this point.  I have not yet reviewed this process in detail to decide whether I believe it offers resistance to client-side attacks (but Ben </a:t>
            </a:r>
            <a:r>
              <a:rPr lang="en-CA" baseline="0" dirty="0" err="1" smtClean="0"/>
              <a:t>Adida</a:t>
            </a:r>
            <a:r>
              <a:rPr lang="en-CA" baseline="0" dirty="0" smtClean="0"/>
              <a:t> doesn’t seem to think it </a:t>
            </a:r>
            <a:r>
              <a:rPr lang="en-CA" i="1" baseline="0" dirty="0" smtClean="0"/>
              <a:t>really </a:t>
            </a:r>
            <a:r>
              <a:rPr lang="en-CA" i="0" baseline="0" dirty="0" smtClean="0"/>
              <a:t>does, based on his comments at EVT/WOTE 2011 and the FAQ on Helios, where he’s a (the, I think) principal designer).</a:t>
            </a:r>
          </a:p>
          <a:p>
            <a:endParaRPr lang="en-CA" i="0" baseline="0" dirty="0" smtClean="0"/>
          </a:p>
          <a:p>
            <a:endParaRPr lang="en-CA" dirty="0"/>
          </a:p>
        </p:txBody>
      </p:sp>
      <p:sp>
        <p:nvSpPr>
          <p:cNvPr id="4" name="Slide Number Placeholder 3"/>
          <p:cNvSpPr>
            <a:spLocks noGrp="1"/>
          </p:cNvSpPr>
          <p:nvPr>
            <p:ph type="sldNum" sz="quarter" idx="10"/>
          </p:nvPr>
        </p:nvSpPr>
        <p:spPr/>
        <p:txBody>
          <a:bodyPr/>
          <a:lstStyle/>
          <a:p>
            <a:fld id="{00A9AF34-A937-4962-97CD-ECF790BAB329}" type="slidenum">
              <a:rPr lang="en-CA" smtClean="0"/>
              <a:t>13</a:t>
            </a:fld>
            <a:endParaRPr lang="en-CA"/>
          </a:p>
        </p:txBody>
      </p:sp>
    </p:spTree>
    <p:extLst>
      <p:ext uri="{BB962C8B-B14F-4D97-AF65-F5344CB8AC3E}">
        <p14:creationId xmlns:p14="http://schemas.microsoft.com/office/powerpoint/2010/main" val="1365729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A9AF34-A937-4962-97CD-ECF790BAB329}" type="slidenum">
              <a:rPr lang="en-CA" smtClean="0"/>
              <a:t>18</a:t>
            </a:fld>
            <a:endParaRPr lang="en-CA"/>
          </a:p>
        </p:txBody>
      </p:sp>
    </p:spTree>
    <p:extLst>
      <p:ext uri="{BB962C8B-B14F-4D97-AF65-F5344CB8AC3E}">
        <p14:creationId xmlns:p14="http://schemas.microsoft.com/office/powerpoint/2010/main" val="2228581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Text/screenshot from</a:t>
            </a:r>
            <a:r>
              <a:rPr lang="en-CA" baseline="0" dirty="0" smtClean="0"/>
              <a:t> the paper: </a:t>
            </a:r>
            <a:r>
              <a:rPr lang="en-CA" dirty="0" smtClean="0">
                <a:hlinkClick r:id="rId3"/>
              </a:rPr>
              <a:t>https://jhalderm.com/pub/papers/dcvoting-fc12.pdf</a:t>
            </a:r>
            <a:endParaRPr lang="en-CA" dirty="0" smtClean="0"/>
          </a:p>
          <a:p>
            <a:r>
              <a:rPr lang="en-CA" dirty="0" smtClean="0"/>
              <a:t>Scott </a:t>
            </a:r>
            <a:r>
              <a:rPr lang="en-CA" dirty="0" err="1" smtClean="0"/>
              <a:t>Wolchok</a:t>
            </a:r>
            <a:r>
              <a:rPr lang="en-CA" dirty="0" smtClean="0"/>
              <a:t>, Eric </a:t>
            </a:r>
            <a:r>
              <a:rPr lang="en-CA" dirty="0" err="1" smtClean="0"/>
              <a:t>Wustrow</a:t>
            </a:r>
            <a:r>
              <a:rPr lang="en-CA" dirty="0" smtClean="0"/>
              <a:t>, Dawn Isabel, and J. Alex </a:t>
            </a:r>
            <a:r>
              <a:rPr lang="en-CA" dirty="0" err="1" smtClean="0"/>
              <a:t>Halderman</a:t>
            </a:r>
            <a:r>
              <a:rPr lang="en-CA" dirty="0" smtClean="0"/>
              <a:t>. “Attacking the Washington, D.C. Internet Voting System”.  In Proc. 16th Conference on Financial Cryptography &amp; Data Security, Feb. 2012.</a:t>
            </a:r>
          </a:p>
          <a:p>
            <a:endParaRPr lang="en-CA" dirty="0"/>
          </a:p>
        </p:txBody>
      </p:sp>
      <p:sp>
        <p:nvSpPr>
          <p:cNvPr id="4" name="Slide Number Placeholder 3"/>
          <p:cNvSpPr>
            <a:spLocks noGrp="1"/>
          </p:cNvSpPr>
          <p:nvPr>
            <p:ph type="sldNum" sz="quarter" idx="10"/>
          </p:nvPr>
        </p:nvSpPr>
        <p:spPr/>
        <p:txBody>
          <a:bodyPr/>
          <a:lstStyle/>
          <a:p>
            <a:fld id="{00A9AF34-A937-4962-97CD-ECF790BAB329}" type="slidenum">
              <a:rPr lang="en-CA" smtClean="0"/>
              <a:t>19</a:t>
            </a:fld>
            <a:endParaRPr lang="en-CA"/>
          </a:p>
        </p:txBody>
      </p:sp>
    </p:spTree>
    <p:extLst>
      <p:ext uri="{BB962C8B-B14F-4D97-AF65-F5344CB8AC3E}">
        <p14:creationId xmlns:p14="http://schemas.microsoft.com/office/powerpoint/2010/main" val="35918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Helios logo and quote from: </a:t>
            </a:r>
            <a:r>
              <a:rPr lang="en-CA" dirty="0" smtClean="0">
                <a:hlinkClick r:id="rId3"/>
              </a:rPr>
              <a:t>http://heliosvoting.org/frequently-asked-questions/</a:t>
            </a:r>
            <a:endParaRPr lang="en-CA" dirty="0" smtClean="0"/>
          </a:p>
          <a:p>
            <a:r>
              <a:rPr lang="en-CA" dirty="0" smtClean="0"/>
              <a:t>This is copyrighted, but I believe its inclusion is under fair dealing.</a:t>
            </a:r>
          </a:p>
          <a:p>
            <a:endParaRPr lang="en-CA" dirty="0" smtClean="0"/>
          </a:p>
          <a:p>
            <a:endParaRPr lang="en-CA" dirty="0" smtClean="0"/>
          </a:p>
          <a:p>
            <a:endParaRPr lang="en-CA" dirty="0" smtClean="0"/>
          </a:p>
          <a:p>
            <a:endParaRPr lang="en-CA" dirty="0" smtClean="0"/>
          </a:p>
          <a:p>
            <a:endParaRPr lang="en-CA" dirty="0" smtClean="0"/>
          </a:p>
          <a:p>
            <a:r>
              <a:rPr lang="en-CA" dirty="0" smtClean="0"/>
              <a:t>Dutch Meyer</a:t>
            </a:r>
            <a:r>
              <a:rPr lang="en-CA" baseline="0" dirty="0" smtClean="0"/>
              <a:t> (outstanding grad student in the Network, Systems, and Security lab at UBC CPSC)</a:t>
            </a:r>
            <a:r>
              <a:rPr lang="en-CA" dirty="0" smtClean="0"/>
              <a:t> rough quote: “Computer Scientists are </a:t>
            </a:r>
            <a:r>
              <a:rPr lang="en-CA" i="1" dirty="0" smtClean="0"/>
              <a:t>arrogant</a:t>
            </a:r>
            <a:r>
              <a:rPr lang="en-CA" i="0" dirty="0" smtClean="0"/>
              <a:t>.  We think we can do</a:t>
            </a:r>
            <a:r>
              <a:rPr lang="en-CA" i="0" baseline="0" dirty="0" smtClean="0"/>
              <a:t> just about anything.  And even we don’t think we should do online voting.”</a:t>
            </a:r>
            <a:endParaRPr lang="en-CA" dirty="0" smtClean="0"/>
          </a:p>
          <a:p>
            <a:endParaRPr lang="en-CA" dirty="0" smtClean="0"/>
          </a:p>
          <a:p>
            <a:endParaRPr lang="en-CA" dirty="0" smtClean="0"/>
          </a:p>
          <a:p>
            <a:r>
              <a:rPr lang="en-CA" dirty="0" smtClean="0"/>
              <a:t>ACM</a:t>
            </a:r>
            <a:r>
              <a:rPr lang="en-CA" baseline="0" dirty="0" smtClean="0"/>
              <a:t> (and USACM) policy statement on electronic voting:</a:t>
            </a:r>
            <a:endParaRPr lang="en-CA" dirty="0" smtClean="0"/>
          </a:p>
          <a:p>
            <a:endParaRPr lang="en-CA" dirty="0" smtClean="0"/>
          </a:p>
          <a:p>
            <a:r>
              <a:rPr lang="en-CA" sz="1200" b="1" i="0" kern="1200" dirty="0" smtClean="0">
                <a:solidFill>
                  <a:schemeClr val="tx1"/>
                </a:solidFill>
                <a:effectLst/>
                <a:latin typeface="+mn-lt"/>
                <a:ea typeface="+mn-ea"/>
                <a:cs typeface="+mn-cs"/>
              </a:rPr>
              <a:t>Background</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Virtually all voting systems in use today (punch-cards, lever machines, hand counted paper ballots, etc.) are subject to fraud and error, including electronic voting systems, which are not without their own risks and vulnerabilities. In particular, many electronic voting systems have been evaluated by independent, generally-recognized experts and have been found to be poorly designed; developed using inferior software engineering processes; designed without (or with very limited) external audit capabilities; intended for operation without obvious protective measures; and deployed without rigorous, scientifically-designed testing.</a:t>
            </a:r>
          </a:p>
          <a:p>
            <a:r>
              <a:rPr lang="en-CA" sz="1200" b="1" i="0" kern="1200" dirty="0" smtClean="0">
                <a:solidFill>
                  <a:schemeClr val="tx1"/>
                </a:solidFill>
                <a:effectLst/>
                <a:latin typeface="+mn-lt"/>
                <a:ea typeface="+mn-ea"/>
                <a:cs typeface="+mn-cs"/>
              </a:rPr>
              <a:t>Recommendations</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To protect the accuracy and impartiality of the electoral process, ACM makes the following recommendations:</a:t>
            </a:r>
            <a:br>
              <a:rPr lang="en-CA" sz="1200" b="0" i="0" kern="1200" dirty="0" smtClean="0">
                <a:solidFill>
                  <a:schemeClr val="tx1"/>
                </a:solidFill>
                <a:effectLst/>
                <a:latin typeface="+mn-lt"/>
                <a:ea typeface="+mn-ea"/>
                <a:cs typeface="+mn-cs"/>
              </a:rPr>
            </a:b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 ·  All voting systems -- particularly computer-based electronic voting systems -- embody careful engineering, strong safeguards, and rigorous testing in both their design and operation; and,</a:t>
            </a:r>
          </a:p>
          <a:p>
            <a:r>
              <a:rPr lang="en-CA" sz="1200" b="0" i="0" kern="1200" dirty="0" smtClean="0">
                <a:solidFill>
                  <a:schemeClr val="tx1"/>
                </a:solidFill>
                <a:effectLst/>
                <a:latin typeface="+mn-lt"/>
                <a:ea typeface="+mn-ea"/>
                <a:cs typeface="+mn-cs"/>
              </a:rPr>
              <a:t> ·  Voting systems should also enable each voter to inspect a physical (e.g., paper) record to verify that his or her vote has been accurately cast and to serve as an independent check on the result produced and stored by the system. Making those records permanent (i.e., not based solely in computer memory) provides a means by which an accurate recount may be conducted.</a:t>
            </a:r>
          </a:p>
          <a:p>
            <a:r>
              <a:rPr lang="en-CA" sz="1200" b="0" i="0" kern="1200" dirty="0" smtClean="0">
                <a:solidFill>
                  <a:schemeClr val="tx1"/>
                </a:solidFill>
                <a:effectLst/>
                <a:latin typeface="+mn-lt"/>
                <a:ea typeface="+mn-ea"/>
                <a:cs typeface="+mn-cs"/>
              </a:rPr>
              <a:t>Ensuring the reliability, security, and verifiability of public elections is fundamental to a stable democracy. Convenience and speed of vote counting are no substitute for accuracy of results and trust in the process by the electorate.</a:t>
            </a:r>
          </a:p>
          <a:p>
            <a:endParaRPr lang="en-CA" dirty="0" smtClean="0"/>
          </a:p>
          <a:p>
            <a:endParaRPr lang="en-CA" dirty="0" smtClean="0"/>
          </a:p>
          <a:p>
            <a:r>
              <a:rPr lang="en-CA" sz="1200" b="0" i="0" kern="1200" dirty="0" smtClean="0">
                <a:solidFill>
                  <a:schemeClr val="tx1"/>
                </a:solidFill>
                <a:effectLst/>
                <a:latin typeface="+mn-lt"/>
                <a:ea typeface="+mn-ea"/>
                <a:cs typeface="+mn-cs"/>
              </a:rPr>
              <a:t> (This policy statement was adopted by both USACM and ACM's Council; therefore, it is an adopted position of ACM. More on this statement and the poll ACM conducted of its Members can be found on the </a:t>
            </a:r>
            <a:r>
              <a:rPr lang="en-CA" sz="1200" b="0" i="0" u="none" strike="noStrike" kern="1200" dirty="0" smtClean="0">
                <a:solidFill>
                  <a:schemeClr val="tx1"/>
                </a:solidFill>
                <a:effectLst/>
                <a:latin typeface="+mn-lt"/>
                <a:ea typeface="+mn-ea"/>
                <a:cs typeface="+mn-cs"/>
                <a:hlinkClick r:id="rId4"/>
              </a:rPr>
              <a:t>weblog</a:t>
            </a:r>
            <a:r>
              <a:rPr lang="en-CA" sz="1200" b="0" i="0" kern="1200" dirty="0" smtClean="0">
                <a:solidFill>
                  <a:schemeClr val="tx1"/>
                </a:solidFill>
                <a:effectLst/>
                <a:latin typeface="+mn-lt"/>
                <a:ea typeface="+mn-ea"/>
                <a:cs typeface="+mn-cs"/>
              </a:rPr>
              <a:t>.)</a:t>
            </a:r>
          </a:p>
          <a:p>
            <a:endParaRPr lang="en-CA" sz="1200" b="0" i="0" kern="1200" dirty="0" smtClean="0">
              <a:solidFill>
                <a:schemeClr val="tx1"/>
              </a:solidFill>
              <a:effectLst/>
              <a:latin typeface="+mn-lt"/>
              <a:ea typeface="+mn-ea"/>
              <a:cs typeface="+mn-cs"/>
            </a:endParaRPr>
          </a:p>
          <a:p>
            <a:endParaRPr lang="en-CA" sz="1200" b="0" i="0" kern="1200" dirty="0" smtClean="0">
              <a:solidFill>
                <a:schemeClr val="tx1"/>
              </a:solidFill>
              <a:effectLst/>
              <a:latin typeface="+mn-lt"/>
              <a:ea typeface="+mn-ea"/>
              <a:cs typeface="+mn-cs"/>
            </a:endParaRPr>
          </a:p>
          <a:p>
            <a:r>
              <a:rPr lang="en-CA" sz="1200" b="1" i="0" kern="1200" dirty="0" smtClean="0">
                <a:solidFill>
                  <a:schemeClr val="tx1"/>
                </a:solidFill>
                <a:effectLst/>
                <a:latin typeface="+mn-lt"/>
                <a:ea typeface="+mn-ea"/>
                <a:cs typeface="+mn-cs"/>
              </a:rPr>
              <a:t>ACM</a:t>
            </a:r>
            <a:r>
              <a:rPr lang="en-CA" sz="1200" b="1" i="0" kern="1200" baseline="0" dirty="0" smtClean="0">
                <a:solidFill>
                  <a:schemeClr val="tx1"/>
                </a:solidFill>
                <a:effectLst/>
                <a:latin typeface="+mn-lt"/>
                <a:ea typeface="+mn-ea"/>
                <a:cs typeface="+mn-cs"/>
              </a:rPr>
              <a:t> appended to this (for online voting): </a:t>
            </a:r>
            <a:endParaRPr lang="en-CA" sz="1200" b="1"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Internet voting adds additional concerns about security, verifiability and auditability to those already known about electronic voting.  USACM recognizes the difficulties faced by overseas and uniformed citizens when trying to vote, but cautions against voting systems that have no capability for a reliable post-election audit or recount.  Delivering a blank ballot or blank registration form over the Internet poses fewer concerns than delivering completed ballots or registration forms; and would help reduce the time required to register and vote in accordance with local election laws.</a:t>
            </a:r>
          </a:p>
          <a:p>
            <a:r>
              <a:rPr lang="en-CA" sz="1200" b="0" i="0" kern="1200" dirty="0" smtClean="0">
                <a:solidFill>
                  <a:schemeClr val="tx1"/>
                </a:solidFill>
                <a:effectLst/>
                <a:latin typeface="+mn-lt"/>
                <a:ea typeface="+mn-ea"/>
                <a:cs typeface="+mn-cs"/>
              </a:rPr>
              <a:t>There are steps that can be taken to reduce, but not eliminate, the risks associated with Internet voting.  Using a dedicated Internet voting systems, like a kiosk system, where the computers are set up only for voting, can reduce security and reliability concerns.  However, such systems need some means of preserving the ability to audit and/or recount the votes.  At the present, paper-based systems provide the best available technology to do this.</a:t>
            </a:r>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00A9AF34-A937-4962-97CD-ECF790BAB329}" type="slidenum">
              <a:rPr lang="en-CA" smtClean="0"/>
              <a:t>2</a:t>
            </a:fld>
            <a:endParaRPr lang="en-CA"/>
          </a:p>
        </p:txBody>
      </p:sp>
    </p:spTree>
    <p:extLst>
      <p:ext uri="{BB962C8B-B14F-4D97-AF65-F5344CB8AC3E}">
        <p14:creationId xmlns:p14="http://schemas.microsoft.com/office/powerpoint/2010/main" val="2516991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Let’s start with a local example.</a:t>
            </a:r>
          </a:p>
          <a:p>
            <a:endParaRPr lang="en-CA" dirty="0" smtClean="0"/>
          </a:p>
          <a:p>
            <a:r>
              <a:rPr lang="en-CA" dirty="0" smtClean="0"/>
              <a:t>The screenshot/article/quote is from: </a:t>
            </a:r>
            <a:r>
              <a:rPr lang="en-CA" dirty="0" smtClean="0">
                <a:hlinkClick r:id="rId3"/>
              </a:rPr>
              <a:t>http://www.ams.ubc.ca/2010/02/voting-irregularities-ams-launches-independent-investigation/</a:t>
            </a:r>
            <a:endParaRPr lang="en-CA" dirty="0" smtClean="0"/>
          </a:p>
          <a:p>
            <a:r>
              <a:rPr lang="en-CA" dirty="0" smtClean="0"/>
              <a:t>Again, I believe this use is under fair dealing.</a:t>
            </a:r>
          </a:p>
          <a:p>
            <a:endParaRPr lang="en-CA" dirty="0" smtClean="0"/>
          </a:p>
          <a:p>
            <a:r>
              <a:rPr lang="en-CA" dirty="0" smtClean="0"/>
              <a:t>Here I mean it’s the “easy part” for the election system designer trying to secure an election system.  You get to design it, you get to control it.. At least to an extent.</a:t>
            </a:r>
          </a:p>
          <a:p>
            <a:endParaRPr lang="en-CA" dirty="0" smtClean="0"/>
          </a:p>
          <a:p>
            <a:r>
              <a:rPr lang="en-CA" dirty="0" smtClean="0"/>
              <a:t>There are </a:t>
            </a:r>
            <a:r>
              <a:rPr lang="en-CA" b="1" i="1" dirty="0" smtClean="0"/>
              <a:t>many</a:t>
            </a:r>
            <a:r>
              <a:rPr lang="en-CA" b="0" i="0" dirty="0" smtClean="0"/>
              <a:t> problems beyond those I list here.  (For example, say you</a:t>
            </a:r>
            <a:r>
              <a:rPr lang="en-CA" b="0" i="0" baseline="0" dirty="0" smtClean="0"/>
              <a:t> have a cryptographic signing scheme plus legally mandated process in place to ensure that the software you distribute to voters as your voting app is the software you </a:t>
            </a:r>
            <a:r>
              <a:rPr lang="en-CA" b="1" i="1" baseline="0" dirty="0" smtClean="0"/>
              <a:t>believe</a:t>
            </a:r>
            <a:r>
              <a:rPr lang="en-CA" b="0" i="0" baseline="0" dirty="0" smtClean="0"/>
              <a:t> it is… but then at the last minute you discover a critical flaw in the software and believe you have a solid fix.  Should you distribute the signed version or hot-swap the new software in?  The US state of Georgia, for example, has faced this issue in their DREs.  Estonia did in their 2011 election as well (see the OSCE/ODIHR report).)</a:t>
            </a:r>
          </a:p>
          <a:p>
            <a:endParaRPr lang="en-CA" dirty="0" smtClean="0"/>
          </a:p>
          <a:p>
            <a:endParaRPr lang="en-CA" dirty="0" smtClean="0"/>
          </a:p>
          <a:p>
            <a:r>
              <a:rPr lang="en-CA" dirty="0" smtClean="0"/>
              <a:t>Emphasize:</a:t>
            </a:r>
            <a:r>
              <a:rPr lang="en-CA" baseline="0" dirty="0" smtClean="0"/>
              <a:t> HARD (impossible, in a sense) to secure these systems, but probably (maybe?) plausible to make attacks sufficiently expensive/complex and bugs sufficiently rare/recoverable.  (But, the e-voting record is </a:t>
            </a:r>
            <a:r>
              <a:rPr lang="en-CA" b="1" baseline="0" dirty="0" smtClean="0"/>
              <a:t>not</a:t>
            </a:r>
            <a:r>
              <a:rPr lang="en-CA" b="0" i="0" baseline="0" dirty="0" smtClean="0"/>
              <a:t> promising!)</a:t>
            </a:r>
          </a:p>
          <a:p>
            <a:endParaRPr lang="en-CA" dirty="0" smtClean="0"/>
          </a:p>
          <a:p>
            <a:endParaRPr lang="en-CA" dirty="0" smtClean="0"/>
          </a:p>
          <a:p>
            <a:endParaRPr lang="en-CA" dirty="0" smtClean="0"/>
          </a:p>
          <a:p>
            <a:endParaRPr lang="en-CA" dirty="0" smtClean="0"/>
          </a:p>
          <a:p>
            <a:r>
              <a:rPr lang="en-CA" dirty="0" smtClean="0">
                <a:hlinkClick r:id="rId4"/>
              </a:rPr>
              <a:t>http://blogs.ubc.ca/ubcinsiders/2010/03/12/ams-electoral-fraud-the-technical-perspective/</a:t>
            </a:r>
            <a:endParaRPr lang="en-CA" dirty="0" smtClean="0"/>
          </a:p>
          <a:p>
            <a:endParaRPr lang="en-CA" dirty="0" smtClean="0"/>
          </a:p>
          <a:p>
            <a:r>
              <a:rPr lang="en-CA" sz="1200" b="1" i="0" kern="1200" dirty="0" smtClean="0">
                <a:solidFill>
                  <a:schemeClr val="tx1"/>
                </a:solidFill>
                <a:effectLst/>
                <a:latin typeface="+mn-lt"/>
                <a:ea typeface="+mn-ea"/>
                <a:cs typeface="+mn-cs"/>
              </a:rPr>
              <a:t>The Voting Process (in </a:t>
            </a:r>
            <a:r>
              <a:rPr lang="en-CA" sz="1200" b="1" i="0" kern="1200" dirty="0" err="1" smtClean="0">
                <a:solidFill>
                  <a:schemeClr val="tx1"/>
                </a:solidFill>
                <a:effectLst/>
                <a:latin typeface="+mn-lt"/>
                <a:ea typeface="+mn-ea"/>
                <a:cs typeface="+mn-cs"/>
              </a:rPr>
              <a:t>techspeak</a:t>
            </a:r>
            <a:r>
              <a:rPr lang="en-CA" sz="1200" b="1" i="0" kern="1200" dirty="0" smtClean="0">
                <a:solidFill>
                  <a:schemeClr val="tx1"/>
                </a:solidFill>
                <a:effectLst/>
                <a:latin typeface="+mn-lt"/>
                <a:ea typeface="+mn-ea"/>
                <a:cs typeface="+mn-cs"/>
              </a:rPr>
              <a:t>)</a:t>
            </a:r>
          </a:p>
          <a:p>
            <a:r>
              <a:rPr lang="en-CA" sz="1200" b="0" i="0" kern="1200" dirty="0" smtClean="0">
                <a:solidFill>
                  <a:schemeClr val="tx1"/>
                </a:solidFill>
                <a:effectLst/>
                <a:latin typeface="+mn-lt"/>
                <a:ea typeface="+mn-ea"/>
                <a:cs typeface="+mn-cs"/>
              </a:rPr>
              <a:t>The actual exploit itself is frustratingly simple. In fact, I’m frankly irritated I didn’t discover the hole myself and point it out before voting closed. Bear with me a bit if things get technical, I’ll do my best to make things clear.</a:t>
            </a:r>
          </a:p>
          <a:p>
            <a:r>
              <a:rPr lang="en-CA" sz="1200" b="0" i="1" kern="1200" dirty="0" smtClean="0">
                <a:solidFill>
                  <a:schemeClr val="tx1"/>
                </a:solidFill>
                <a:effectLst/>
                <a:latin typeface="+mn-lt"/>
                <a:ea typeface="+mn-ea"/>
                <a:cs typeface="+mn-cs"/>
              </a:rPr>
              <a:t>Note: This information is based off my understanding of the system, the presentation from the EC at AMS Council, and some questions asked of the CRO. No guarantees are provided regarding the specific details of the exploit.</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When a voter logged into the system, it asked for their CWL information. Their CWL username and password were then sent to UBC’s authentication server, which then responded with information indicating if the login was successful as well as details about the student. One of these details is the user’s student number. This number was then cross-referenced with a list provided by the Registrar’s office to ensure the user was a valid AMS member who was eligible to vote.</a:t>
            </a:r>
          </a:p>
          <a:p>
            <a:r>
              <a:rPr lang="en-CA" sz="1200" b="0" i="0" kern="1200" dirty="0" smtClean="0">
                <a:solidFill>
                  <a:schemeClr val="tx1"/>
                </a:solidFill>
                <a:effectLst/>
                <a:latin typeface="+mn-lt"/>
                <a:ea typeface="+mn-ea"/>
                <a:cs typeface="+mn-cs"/>
              </a:rPr>
              <a:t>At this point, the system has determined that the student should be able to vote, and thus displays the ballot page. The user then fills out their choices on the page and clicks “Submit”. The data entered in the form is then sent to the server where it is presumably validated and stored in a vote database. From comments made during the EA’s presentation, we also know that a user’s IP address and student number are stored along with their vote in the database.</a:t>
            </a:r>
          </a:p>
          <a:p>
            <a:endParaRPr lang="en-CA" dirty="0" smtClean="0"/>
          </a:p>
          <a:p>
            <a:endParaRPr lang="en-CA" dirty="0" smtClean="0"/>
          </a:p>
          <a:p>
            <a:r>
              <a:rPr lang="en-CA" sz="1200" b="1" i="0" kern="1200" dirty="0" smtClean="0">
                <a:solidFill>
                  <a:schemeClr val="tx1"/>
                </a:solidFill>
                <a:effectLst/>
                <a:latin typeface="+mn-lt"/>
                <a:ea typeface="+mn-ea"/>
                <a:cs typeface="+mn-cs"/>
              </a:rPr>
              <a:t>The Problem</a:t>
            </a:r>
          </a:p>
          <a:p>
            <a:r>
              <a:rPr lang="en-CA" sz="1200" b="0" i="0" kern="1200" dirty="0" smtClean="0">
                <a:solidFill>
                  <a:schemeClr val="tx1"/>
                </a:solidFill>
                <a:effectLst/>
                <a:latin typeface="+mn-lt"/>
                <a:ea typeface="+mn-ea"/>
                <a:cs typeface="+mn-cs"/>
              </a:rPr>
              <a:t>While the above might seem like a logical, straightforward, and superficially secure method of balloting, it suffers from one debilitating flaw. Specifically, validation of the voter is done before displaying the ballot, and </a:t>
            </a:r>
            <a:r>
              <a:rPr lang="en-CA" sz="1200" b="0" i="1" kern="1200" dirty="0" smtClean="0">
                <a:solidFill>
                  <a:schemeClr val="tx1"/>
                </a:solidFill>
                <a:effectLst/>
                <a:latin typeface="+mn-lt"/>
                <a:ea typeface="+mn-ea"/>
                <a:cs typeface="+mn-cs"/>
              </a:rPr>
              <a:t>not when submitting the vote to the database</a:t>
            </a:r>
            <a:r>
              <a:rPr lang="en-CA" sz="1200" b="0" i="0" kern="1200" dirty="0" smtClean="0">
                <a:solidFill>
                  <a:schemeClr val="tx1"/>
                </a:solidFill>
                <a:effectLst/>
                <a:latin typeface="+mn-lt"/>
                <a:ea typeface="+mn-ea"/>
                <a:cs typeface="+mn-cs"/>
              </a:rPr>
              <a:t>.</a:t>
            </a:r>
          </a:p>
          <a:p>
            <a:r>
              <a:rPr lang="en-CA" sz="1200" b="1" i="0" kern="1200" dirty="0" smtClean="0">
                <a:solidFill>
                  <a:schemeClr val="tx1"/>
                </a:solidFill>
                <a:effectLst/>
                <a:latin typeface="+mn-lt"/>
                <a:ea typeface="+mn-ea"/>
                <a:cs typeface="+mn-cs"/>
              </a:rPr>
              <a:t>This means that all someone had to do was save the ballot page to disk, and they could submit it as many times as they liked!</a:t>
            </a:r>
            <a:r>
              <a:rPr lang="en-CA" sz="1200" b="0" i="0" kern="1200" dirty="0" smtClean="0">
                <a:solidFill>
                  <a:schemeClr val="tx1"/>
                </a:solidFill>
                <a:effectLst/>
                <a:latin typeface="+mn-lt"/>
                <a:ea typeface="+mn-ea"/>
                <a:cs typeface="+mn-cs"/>
              </a:rPr>
              <a:t> Yes, folks. It was </a:t>
            </a:r>
            <a:r>
              <a:rPr lang="en-CA" sz="1200" b="0" i="1" kern="1200" dirty="0" smtClean="0">
                <a:solidFill>
                  <a:schemeClr val="tx1"/>
                </a:solidFill>
                <a:effectLst/>
                <a:latin typeface="+mn-lt"/>
                <a:ea typeface="+mn-ea"/>
                <a:cs typeface="+mn-cs"/>
              </a:rPr>
              <a:t>that</a:t>
            </a:r>
            <a:r>
              <a:rPr lang="en-CA" sz="1200" b="0" i="0" kern="1200" dirty="0" smtClean="0">
                <a:solidFill>
                  <a:schemeClr val="tx1"/>
                </a:solidFill>
                <a:effectLst/>
                <a:latin typeface="+mn-lt"/>
                <a:ea typeface="+mn-ea"/>
                <a:cs typeface="+mn-cs"/>
              </a:rPr>
              <a:t> simple.</a:t>
            </a:r>
          </a:p>
          <a:p>
            <a:endParaRPr lang="en-CA" dirty="0" smtClean="0"/>
          </a:p>
          <a:p>
            <a:r>
              <a:rPr lang="en-CA" sz="1200" b="0" i="0" kern="1200" dirty="0" smtClean="0">
                <a:solidFill>
                  <a:schemeClr val="tx1"/>
                </a:solidFill>
                <a:effectLst/>
                <a:latin typeface="+mn-lt"/>
                <a:ea typeface="+mn-ea"/>
                <a:cs typeface="+mn-cs"/>
              </a:rPr>
              <a:t>Of course, it would also be relatively trivial to create a script which would post ballots repeatedly to the server, thus allowing one to specify a desired degree of manipulation without doing any of the tedious forgery by hand. Since we know </a:t>
            </a:r>
            <a:r>
              <a:rPr lang="en-CA" sz="1200" b="0" i="1" kern="1200" dirty="0" smtClean="0">
                <a:solidFill>
                  <a:schemeClr val="tx1"/>
                </a:solidFill>
                <a:effectLst/>
                <a:latin typeface="+mn-lt"/>
                <a:ea typeface="+mn-ea"/>
                <a:cs typeface="+mn-cs"/>
              </a:rPr>
              <a:t>at least</a:t>
            </a:r>
            <a:r>
              <a:rPr lang="en-CA" sz="1200" b="0" i="0" kern="1200" dirty="0" smtClean="0">
                <a:solidFill>
                  <a:schemeClr val="tx1"/>
                </a:solidFill>
                <a:effectLst/>
                <a:latin typeface="+mn-lt"/>
                <a:ea typeface="+mn-ea"/>
                <a:cs typeface="+mn-cs"/>
              </a:rPr>
              <a:t> 731 invalid ballots were cast over a 4-hour span, I find it likely that a script was used in this process. Fortunately for us, the author of said script didn’t feel it was necessary to hide his submissions and they were thus noticed with relative ease.</a:t>
            </a:r>
          </a:p>
          <a:p>
            <a:endParaRPr lang="en-CA" dirty="0"/>
          </a:p>
        </p:txBody>
      </p:sp>
      <p:sp>
        <p:nvSpPr>
          <p:cNvPr id="4" name="Slide Number Placeholder 3"/>
          <p:cNvSpPr>
            <a:spLocks noGrp="1"/>
          </p:cNvSpPr>
          <p:nvPr>
            <p:ph type="sldNum" sz="quarter" idx="10"/>
          </p:nvPr>
        </p:nvSpPr>
        <p:spPr/>
        <p:txBody>
          <a:bodyPr/>
          <a:lstStyle/>
          <a:p>
            <a:fld id="{00A9AF34-A937-4962-97CD-ECF790BAB329}" type="slidenum">
              <a:rPr lang="en-CA" smtClean="0"/>
              <a:t>3</a:t>
            </a:fld>
            <a:endParaRPr lang="en-CA"/>
          </a:p>
        </p:txBody>
      </p:sp>
    </p:spTree>
    <p:extLst>
      <p:ext uri="{BB962C8B-B14F-4D97-AF65-F5344CB8AC3E}">
        <p14:creationId xmlns:p14="http://schemas.microsoft.com/office/powerpoint/2010/main" val="3536102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Image clipped from: </a:t>
            </a:r>
            <a:r>
              <a:rPr lang="en-CA" dirty="0" smtClean="0">
                <a:hlinkClick r:id="rId3"/>
              </a:rPr>
              <a:t>http://www.dcboee.org/popup.asp?url=/pdf_files/nr_423.pdf</a:t>
            </a:r>
            <a:endParaRPr lang="en-CA" dirty="0" smtClean="0"/>
          </a:p>
          <a:p>
            <a:r>
              <a:rPr lang="en-CA" dirty="0" smtClean="0"/>
              <a:t>Again, I believe this use is under fair dealing.  Furthermore, this media</a:t>
            </a:r>
            <a:r>
              <a:rPr lang="en-CA" baseline="0" dirty="0" smtClean="0"/>
              <a:t> advisory was obviously intended for reprint.</a:t>
            </a:r>
            <a:endParaRPr lang="en-CA" dirty="0" smtClean="0"/>
          </a:p>
          <a:p>
            <a:endParaRPr lang="en-CA" dirty="0" smtClean="0"/>
          </a:p>
          <a:p>
            <a:r>
              <a:rPr lang="en-CA" dirty="0" smtClean="0"/>
              <a:t>Now, how about something with a bit more clout.  DC attempted to help overseas voters (particularly military) vote online.  This is a huge problem where the “increased turnout” is about helping people who otherwise </a:t>
            </a:r>
            <a:r>
              <a:rPr lang="en-CA" b="1" i="1" dirty="0" smtClean="0"/>
              <a:t>cannot</a:t>
            </a:r>
            <a:r>
              <a:rPr lang="en-CA" b="0" i="0" dirty="0" smtClean="0"/>
              <a:t> vote because logistical</a:t>
            </a:r>
            <a:r>
              <a:rPr lang="en-CA" b="0" i="0" baseline="0" dirty="0" smtClean="0"/>
              <a:t> issues delay their vote too long to count.</a:t>
            </a:r>
            <a:endParaRPr lang="en-CA" dirty="0" smtClean="0"/>
          </a:p>
          <a:p>
            <a:endParaRPr lang="en-CA" dirty="0" smtClean="0"/>
          </a:p>
          <a:p>
            <a:r>
              <a:rPr lang="en-CA" dirty="0" smtClean="0"/>
              <a:t>[Note: This is the continuation of a project killed by Computer Scientists’ assessment back in 2004 (the SERVE project).]</a:t>
            </a:r>
          </a:p>
          <a:p>
            <a:endParaRPr lang="en-CA" dirty="0" smtClean="0"/>
          </a:p>
          <a:p>
            <a:r>
              <a:rPr lang="en-CA" dirty="0" smtClean="0"/>
              <a:t>The</a:t>
            </a:r>
            <a:r>
              <a:rPr lang="en-CA" baseline="0" dirty="0" smtClean="0"/>
              <a:t> DC BOEE did </a:t>
            </a:r>
            <a:r>
              <a:rPr lang="en-CA" b="1" i="1" baseline="0" dirty="0" smtClean="0"/>
              <a:t>the right thing </a:t>
            </a:r>
            <a:r>
              <a:rPr lang="en-CA" b="0" i="0" baseline="0" dirty="0" smtClean="0"/>
              <a:t>by having an adversarial testing period and open source (+ open design, at least partially).  (They should have held it further before the actual (cancelled) deployment and they should have announced it further before it happened and they should have had legal protection in place for “black hat” attacking teams, but they did do the right thing.)</a:t>
            </a:r>
          </a:p>
          <a:p>
            <a:endParaRPr lang="en-CA" b="0" i="0" baseline="0" dirty="0" smtClean="0"/>
          </a:p>
          <a:p>
            <a:endParaRPr lang="en-CA" dirty="0"/>
          </a:p>
        </p:txBody>
      </p:sp>
      <p:sp>
        <p:nvSpPr>
          <p:cNvPr id="4" name="Slide Number Placeholder 3"/>
          <p:cNvSpPr>
            <a:spLocks noGrp="1"/>
          </p:cNvSpPr>
          <p:nvPr>
            <p:ph type="sldNum" sz="quarter" idx="10"/>
          </p:nvPr>
        </p:nvSpPr>
        <p:spPr/>
        <p:txBody>
          <a:bodyPr/>
          <a:lstStyle/>
          <a:p>
            <a:fld id="{00A9AF34-A937-4962-97CD-ECF790BAB329}" type="slidenum">
              <a:rPr lang="en-CA" smtClean="0"/>
              <a:t>4</a:t>
            </a:fld>
            <a:endParaRPr lang="en-CA"/>
          </a:p>
        </p:txBody>
      </p:sp>
    </p:spTree>
    <p:extLst>
      <p:ext uri="{BB962C8B-B14F-4D97-AF65-F5344CB8AC3E}">
        <p14:creationId xmlns:p14="http://schemas.microsoft.com/office/powerpoint/2010/main" val="3536102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Information and screenshot of code from</a:t>
            </a:r>
            <a:r>
              <a:rPr lang="en-CA" baseline="0" dirty="0" smtClean="0"/>
              <a:t> the paper: </a:t>
            </a:r>
            <a:r>
              <a:rPr lang="en-CA" dirty="0" smtClean="0">
                <a:hlinkClick r:id="rId3"/>
              </a:rPr>
              <a:t>https://jhalderm.com/pub/papers/dcvoting-fc12.pdf</a:t>
            </a:r>
            <a:endParaRPr lang="en-CA" dirty="0" smtClean="0"/>
          </a:p>
          <a:p>
            <a:r>
              <a:rPr lang="en-CA" dirty="0" smtClean="0"/>
              <a:t>Scott </a:t>
            </a:r>
            <a:r>
              <a:rPr lang="en-CA" dirty="0" err="1" smtClean="0"/>
              <a:t>Wolchok</a:t>
            </a:r>
            <a:r>
              <a:rPr lang="en-CA" dirty="0" smtClean="0"/>
              <a:t>, Eric </a:t>
            </a:r>
            <a:r>
              <a:rPr lang="en-CA" dirty="0" err="1" smtClean="0"/>
              <a:t>Wustrow</a:t>
            </a:r>
            <a:r>
              <a:rPr lang="en-CA" dirty="0" smtClean="0"/>
              <a:t>, Dawn Isabel, and J. Alex </a:t>
            </a:r>
            <a:r>
              <a:rPr lang="en-CA" dirty="0" err="1" smtClean="0"/>
              <a:t>Halderman</a:t>
            </a:r>
            <a:r>
              <a:rPr lang="en-CA" dirty="0" smtClean="0"/>
              <a:t>. “Attacking the Washington, D.C. Internet Voting System”.  In Proc. 16th Conference on Financial Cryptography &amp; Data Security, Feb. 2012.</a:t>
            </a:r>
          </a:p>
          <a:p>
            <a:endParaRPr lang="en-CA" dirty="0" smtClean="0"/>
          </a:p>
          <a:p>
            <a:r>
              <a:rPr lang="en-CA" dirty="0" smtClean="0"/>
              <a:t>Unfortunately,</a:t>
            </a:r>
            <a:r>
              <a:rPr lang="en-CA" baseline="0" dirty="0" smtClean="0"/>
              <a:t> the system was not good enough.  A “shell injection attack” (putting a command inside some user input, in this case the extension of a file name being something complex not .</a:t>
            </a:r>
            <a:r>
              <a:rPr lang="en-CA" baseline="0" dirty="0" err="1" smtClean="0"/>
              <a:t>pdf</a:t>
            </a:r>
            <a:r>
              <a:rPr lang="en-CA" baseline="0" dirty="0" smtClean="0"/>
              <a:t> as expected) allowed the attackers tremendous control over the system.  Note that single quotes (at the \” point) rather than double would have fixed this particular issue.  Non-tech folks and tech folks both seem to like that point </a:t>
            </a:r>
            <a:r>
              <a:rPr lang="en-CA" baseline="0" dirty="0" smtClean="0">
                <a:sym typeface="Wingdings" pitchFamily="2" charset="2"/>
              </a:rPr>
              <a:t></a:t>
            </a:r>
            <a:endParaRPr lang="en-CA" baseline="0" dirty="0" smtClean="0"/>
          </a:p>
          <a:p>
            <a:endParaRPr lang="en-CA" baseline="0" dirty="0" smtClean="0"/>
          </a:p>
          <a:p>
            <a:r>
              <a:rPr lang="en-CA" baseline="0" dirty="0" smtClean="0"/>
              <a:t>The comment from the bottom half is actually relevant to a </a:t>
            </a:r>
            <a:r>
              <a:rPr lang="en-CA" i="1" baseline="0" dirty="0" smtClean="0"/>
              <a:t>different</a:t>
            </a:r>
            <a:r>
              <a:rPr lang="en-CA" i="0" baseline="0" dirty="0" smtClean="0"/>
              <a:t> attack (not the one illustrate in the top box), but still worth thinking about.</a:t>
            </a:r>
          </a:p>
          <a:p>
            <a:endParaRPr lang="en-CA" i="0" baseline="0" dirty="0" smtClean="0"/>
          </a:p>
          <a:p>
            <a:r>
              <a:rPr lang="en-CA" i="0" baseline="0" dirty="0" smtClean="0"/>
              <a:t>There are </a:t>
            </a:r>
            <a:r>
              <a:rPr lang="en-CA" b="1" i="1" baseline="0" dirty="0" smtClean="0"/>
              <a:t>many</a:t>
            </a:r>
            <a:r>
              <a:rPr lang="en-CA" b="0" i="0" baseline="0" dirty="0" smtClean="0"/>
              <a:t> other reasons to use open source and adversarial testing.  </a:t>
            </a:r>
            <a:r>
              <a:rPr lang="en-CA" b="0" i="0" baseline="0" dirty="0" err="1" smtClean="0"/>
              <a:t>Wolchok</a:t>
            </a:r>
            <a:r>
              <a:rPr lang="en-CA" b="0" i="0" baseline="0" dirty="0" smtClean="0"/>
              <a:t> et al. make a great one when they point out that people like them aren’t going to do the social engineering (bribery, trash sifting, etc.) to get the source code, but the “bad guy” certainly will.</a:t>
            </a:r>
          </a:p>
          <a:p>
            <a:endParaRPr lang="en-CA" baseline="0" dirty="0" smtClean="0"/>
          </a:p>
        </p:txBody>
      </p:sp>
      <p:sp>
        <p:nvSpPr>
          <p:cNvPr id="4" name="Slide Number Placeholder 3"/>
          <p:cNvSpPr>
            <a:spLocks noGrp="1"/>
          </p:cNvSpPr>
          <p:nvPr>
            <p:ph type="sldNum" sz="quarter" idx="10"/>
          </p:nvPr>
        </p:nvSpPr>
        <p:spPr/>
        <p:txBody>
          <a:bodyPr/>
          <a:lstStyle/>
          <a:p>
            <a:fld id="{00A9AF34-A937-4962-97CD-ECF790BAB329}" type="slidenum">
              <a:rPr lang="en-CA" smtClean="0"/>
              <a:t>5</a:t>
            </a:fld>
            <a:endParaRPr lang="en-CA"/>
          </a:p>
        </p:txBody>
      </p:sp>
    </p:spTree>
    <p:extLst>
      <p:ext uri="{BB962C8B-B14F-4D97-AF65-F5344CB8AC3E}">
        <p14:creationId xmlns:p14="http://schemas.microsoft.com/office/powerpoint/2010/main" val="3536102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Really</a:t>
            </a:r>
            <a:r>
              <a:rPr lang="en-CA" baseline="0" dirty="0" smtClean="0"/>
              <a:t> just here to emphasize to a non-technical crowd how serious such a compromise can be.  These are shots from the security cameras, repurposed by the hackers to monitor the employees of the DC BOEE.  Oops! </a:t>
            </a:r>
          </a:p>
          <a:p>
            <a:endParaRPr lang="en-CA" baseline="0" dirty="0" smtClean="0"/>
          </a:p>
          <a:p>
            <a:r>
              <a:rPr lang="en-CA" baseline="0" dirty="0" smtClean="0"/>
              <a:t>(Again, this came from the SECOND exploit described in the paper, not from the shell injection attack illustrated on the previous page.)</a:t>
            </a:r>
          </a:p>
          <a:p>
            <a:endParaRPr lang="en-CA" baseline="0" dirty="0" smtClean="0"/>
          </a:p>
          <a:p>
            <a:r>
              <a:rPr lang="en-CA" baseline="0" dirty="0" smtClean="0"/>
              <a:t>Also, note that just fixing the vulnerability used doesn’t fix the problem.  The attackers </a:t>
            </a:r>
            <a:r>
              <a:rPr lang="en-CA" baseline="0" dirty="0" err="1" smtClean="0"/>
              <a:t>ID’d</a:t>
            </a:r>
            <a:r>
              <a:rPr lang="en-CA" baseline="0" dirty="0" smtClean="0"/>
              <a:t> quite a number of different entry points that might have panned out to what they needed.</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00A9AF34-A937-4962-97CD-ECF790BAB329}" type="slidenum">
              <a:rPr lang="en-CA" smtClean="0"/>
              <a:t>6</a:t>
            </a:fld>
            <a:endParaRPr lang="en-CA"/>
          </a:p>
        </p:txBody>
      </p:sp>
    </p:spTree>
    <p:extLst>
      <p:ext uri="{BB962C8B-B14F-4D97-AF65-F5344CB8AC3E}">
        <p14:creationId xmlns:p14="http://schemas.microsoft.com/office/powerpoint/2010/main" val="3536102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Stefan</a:t>
            </a:r>
            <a:r>
              <a:rPr lang="en-CA" baseline="0" dirty="0" smtClean="0"/>
              <a:t> Savage pointed me at this report: </a:t>
            </a:r>
            <a:r>
              <a:rPr lang="en-CA" dirty="0" smtClean="0">
                <a:hlinkClick r:id="rId3"/>
              </a:rPr>
              <a:t>http://www.microsoft.com/security/sir/default.aspx</a:t>
            </a:r>
            <a:r>
              <a:rPr lang="en-CA" dirty="0" smtClean="0"/>
              <a:t>, in particular http://download.microsoft.com/download/C/9/A/C9A544AD-4150-43D3-80F7-4F1641EF910A/Microsoft_Security_Intelligence_Report_Volume_12_English.pdf</a:t>
            </a:r>
          </a:p>
          <a:p>
            <a:endParaRPr lang="en-CA" dirty="0" smtClean="0"/>
          </a:p>
          <a:p>
            <a:r>
              <a:rPr lang="en-CA" dirty="0" smtClean="0"/>
              <a:t>(Discuss retail vs. wholesale about here.  See notes on</a:t>
            </a:r>
            <a:r>
              <a:rPr lang="en-CA" baseline="0" dirty="0" smtClean="0"/>
              <a:t> opening slide.)</a:t>
            </a:r>
            <a:endParaRPr lang="en-CA" dirty="0" smtClean="0"/>
          </a:p>
          <a:p>
            <a:endParaRPr lang="en-CA" dirty="0" smtClean="0"/>
          </a:p>
          <a:p>
            <a:r>
              <a:rPr lang="en-CA" dirty="0" smtClean="0"/>
              <a:t>If the election system is the easy part, what’s the hard part?  </a:t>
            </a:r>
            <a:r>
              <a:rPr lang="en-CA" b="1" i="1" dirty="0" smtClean="0"/>
              <a:t>Your phone, my laptop, etc.</a:t>
            </a:r>
            <a:r>
              <a:rPr lang="en-CA" b="0" i="0" dirty="0" smtClean="0"/>
              <a:t>  </a:t>
            </a:r>
          </a:p>
          <a:p>
            <a:endParaRPr lang="en-CA" b="0" i="0" dirty="0" smtClean="0"/>
          </a:p>
          <a:p>
            <a:r>
              <a:rPr lang="en-CA" b="0" i="0" dirty="0" smtClean="0"/>
              <a:t>Here we can see</a:t>
            </a:r>
            <a:r>
              <a:rPr lang="en-CA" b="0" i="0" baseline="0" dirty="0" smtClean="0"/>
              <a:t> an estimate (radical </a:t>
            </a:r>
            <a:r>
              <a:rPr lang="en-CA" b="0" i="1" baseline="0" dirty="0" smtClean="0"/>
              <a:t>under</a:t>
            </a:r>
            <a:r>
              <a:rPr lang="en-CA" b="0" i="0" baseline="0" dirty="0" smtClean="0"/>
              <a:t>estimate, I’d say) of the malware penetration across the world.  Canada was pretty consistently around this time running at about 5 per 1000.  Not too many computers, right?  Well, first, it’s an underestimate.  Second, think about the tiny margins of victory that completely swing elections, at least in first-past-the-post systems like Canada has (and with modern “efficient” political canvassing).  </a:t>
            </a:r>
          </a:p>
          <a:p>
            <a:endParaRPr lang="en-CA" b="0" i="0" dirty="0" smtClean="0"/>
          </a:p>
          <a:p>
            <a:r>
              <a:rPr lang="en-CA" b="0" i="0" dirty="0" smtClean="0"/>
              <a:t>How do you control the environment in which the user</a:t>
            </a:r>
            <a:r>
              <a:rPr lang="en-CA" b="0" i="0" baseline="0" dirty="0" smtClean="0"/>
              <a:t> sees and manipulates the ballot?  When you click the Hippo Party, did they really get your vote, or did the malware masking the real election system send a different vote?  (Even with E2E, this can be an issue with a not-yet-satisfactory solution.)  </a:t>
            </a:r>
          </a:p>
          <a:p>
            <a:endParaRPr lang="en-CA" b="0" i="0" baseline="0" dirty="0" smtClean="0"/>
          </a:p>
          <a:p>
            <a:r>
              <a:rPr lang="en-CA" b="0" i="0" baseline="0" dirty="0" smtClean="0"/>
              <a:t>Maybe an even better metaphor: imagine the “time-honored” practice of lying to people (e.g., with </a:t>
            </a:r>
            <a:r>
              <a:rPr lang="en-CA" b="0" i="0" baseline="0" dirty="0" err="1" smtClean="0"/>
              <a:t>robo</a:t>
            </a:r>
            <a:r>
              <a:rPr lang="en-CA" b="0" i="0" baseline="0" dirty="0" smtClean="0"/>
              <a:t>-calls) about when and where you can vote moved over to malware.  You may have a </a:t>
            </a:r>
            <a:r>
              <a:rPr lang="en-CA" b="0" i="1" baseline="0" dirty="0" smtClean="0"/>
              <a:t>perfect</a:t>
            </a:r>
            <a:r>
              <a:rPr lang="en-CA" b="0" i="0" baseline="0" dirty="0" smtClean="0"/>
              <a:t> election system all set up, but if I can trick enough voters into missing the window during which they can vote, what do you do?</a:t>
            </a:r>
            <a:endParaRPr lang="en-CA" dirty="0" smtClean="0"/>
          </a:p>
          <a:p>
            <a:endParaRPr lang="en-CA" dirty="0" smtClean="0"/>
          </a:p>
          <a:p>
            <a:r>
              <a:rPr lang="en-CA" dirty="0" smtClean="0"/>
              <a:t>Stefan said this is the best reference he’s seen to give </a:t>
            </a:r>
            <a:r>
              <a:rPr lang="en-CA" i="1" dirty="0" smtClean="0"/>
              <a:t>some</a:t>
            </a:r>
            <a:r>
              <a:rPr lang="en-CA" i="0" dirty="0" smtClean="0"/>
              <a:t> kind of vaguely reasonable quantitative data on</a:t>
            </a:r>
            <a:r>
              <a:rPr lang="en-CA" i="0" baseline="0" dirty="0" smtClean="0"/>
              <a:t> the prevalence of malware.  BUT, note that (1) Stefan says there’s no methodologically defensible number out there that he’d subscribe to, (2) this is almost </a:t>
            </a:r>
            <a:r>
              <a:rPr lang="en-CA" b="1" i="1" baseline="0" dirty="0" smtClean="0"/>
              <a:t>certainly</a:t>
            </a:r>
            <a:r>
              <a:rPr lang="en-CA" b="0" i="0" baseline="0" dirty="0" smtClean="0"/>
              <a:t> a radical underestimate (e.g., not all computers are getting scanned, and the ones that are getting scanned seem less likely to be infected and (obviously) this doesn’t count malware that Microsoft’s detector does NOT find), and (3) </a:t>
            </a:r>
            <a:r>
              <a:rPr lang="en-CA" b="0" i="0" baseline="0" dirty="0" err="1" smtClean="0"/>
              <a:t>StuxNet</a:t>
            </a:r>
            <a:r>
              <a:rPr lang="en-CA" b="0" i="0" baseline="0" dirty="0" smtClean="0"/>
              <a:t> showed that a really organized, committed, well-funded group (whoever they were) can go head-and-shoulders above the run-of-the-mill malware.</a:t>
            </a:r>
            <a:endParaRPr lang="en-CA" dirty="0" smtClean="0"/>
          </a:p>
          <a:p>
            <a:endParaRPr lang="en-CA" dirty="0" smtClean="0"/>
          </a:p>
        </p:txBody>
      </p:sp>
      <p:sp>
        <p:nvSpPr>
          <p:cNvPr id="4" name="Slide Number Placeholder 3"/>
          <p:cNvSpPr>
            <a:spLocks noGrp="1"/>
          </p:cNvSpPr>
          <p:nvPr>
            <p:ph type="sldNum" sz="quarter" idx="10"/>
          </p:nvPr>
        </p:nvSpPr>
        <p:spPr/>
        <p:txBody>
          <a:bodyPr/>
          <a:lstStyle/>
          <a:p>
            <a:fld id="{00A9AF34-A937-4962-97CD-ECF790BAB329}" type="slidenum">
              <a:rPr lang="en-CA" smtClean="0"/>
              <a:t>7</a:t>
            </a:fld>
            <a:endParaRPr lang="en-CA"/>
          </a:p>
        </p:txBody>
      </p:sp>
    </p:spTree>
    <p:extLst>
      <p:ext uri="{BB962C8B-B14F-4D97-AF65-F5344CB8AC3E}">
        <p14:creationId xmlns:p14="http://schemas.microsoft.com/office/powerpoint/2010/main" val="3528051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dirty="0" smtClean="0"/>
              <a:t>Images</a:t>
            </a:r>
            <a:r>
              <a:rPr lang="en-CA" baseline="0" dirty="0" smtClean="0"/>
              <a:t> from </a:t>
            </a:r>
            <a:r>
              <a:rPr lang="en-CA" dirty="0" smtClean="0">
                <a:hlinkClick r:id="rId3"/>
              </a:rPr>
              <a:t>http://cseweb.ucsd.edu/~savage/papers/CACMSpam09.pdf</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Chris Kanich, Christian Kreibich, Kirill Levchenko, Brandon Enright, Geoffrey M. Voelker,  Vern Paxson, and Stefan Savage.</a:t>
            </a:r>
            <a:r>
              <a:rPr lang="pt-BR" baseline="0" dirty="0" smtClean="0"/>
              <a:t>  “</a:t>
            </a:r>
            <a:r>
              <a:rPr lang="pt-BR" dirty="0" smtClean="0"/>
              <a:t>Spamalytics: An Empirical Analysis of Spam Marketing Conversion”.  Communications of the ACM, Sep 2009, 52:9(99-107).</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Here’s a bit of data from their analysis of one (real, reasonably large)</a:t>
            </a:r>
            <a:r>
              <a:rPr lang="pt-BR" baseline="0" dirty="0" smtClean="0"/>
              <a:t> spam campaign they infiltrated.  This one was focused on making more ‘bots (i.e., infesting more computers w/malware).  Of the people who visited the silly banana site, 10% actually installed/ran the software.  (Based on their experiments, may not have been a lot less than 10% of those who received the mail.. Hard to tell.)</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smtClean="0"/>
              <a:t>This isn’t quite the illustration of this that I’d like, but it </a:t>
            </a:r>
            <a:r>
              <a:rPr lang="pt-BR" b="1" i="1" baseline="0" dirty="0" smtClean="0"/>
              <a:t>is</a:t>
            </a:r>
            <a:r>
              <a:rPr lang="pt-BR" b="0" i="0" baseline="0" dirty="0" smtClean="0"/>
              <a:t> important to remember that “me doing a good job of cleaning up my yard” doesn’t solve the problem.  Everyone would need to, or at least an overwhelming percentage of the population.  And do it consistently, keeping up with the latest threats and solutions.</a:t>
            </a:r>
          </a:p>
          <a:p>
            <a:pPr marL="0" marR="0" indent="0" algn="l" defTabSz="914400" rtl="0" eaLnBrk="1" fontAlgn="auto" latinLnBrk="0" hangingPunct="1">
              <a:lnSpc>
                <a:spcPct val="100000"/>
              </a:lnSpc>
              <a:spcBef>
                <a:spcPts val="0"/>
              </a:spcBef>
              <a:spcAft>
                <a:spcPts val="0"/>
              </a:spcAft>
              <a:buClrTx/>
              <a:buSzTx/>
              <a:buFontTx/>
              <a:buNone/>
              <a:tabLst/>
              <a:defRPr/>
            </a:pPr>
            <a:endParaRPr lang="pt-BR"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00A9AF34-A937-4962-97CD-ECF790BAB329}" type="slidenum">
              <a:rPr lang="en-CA" smtClean="0"/>
              <a:t>8</a:t>
            </a:fld>
            <a:endParaRPr lang="en-CA"/>
          </a:p>
        </p:txBody>
      </p:sp>
    </p:spTree>
    <p:extLst>
      <p:ext uri="{BB962C8B-B14F-4D97-AF65-F5344CB8AC3E}">
        <p14:creationId xmlns:p14="http://schemas.microsoft.com/office/powerpoint/2010/main" val="3528051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image</a:t>
            </a:r>
            <a:r>
              <a:rPr lang="en-CA" baseline="0" dirty="0" smtClean="0"/>
              <a:t> is under CC-BY-SA, satisfied by license on this document and by the citation above.</a:t>
            </a:r>
            <a:endParaRPr lang="en-CA" dirty="0" smtClean="0"/>
          </a:p>
          <a:p>
            <a:endParaRPr lang="en-CA" dirty="0" smtClean="0"/>
          </a:p>
          <a:p>
            <a:r>
              <a:rPr lang="en-CA" dirty="0" smtClean="0"/>
              <a:t>As of now, there’s not a lot of ways around this</a:t>
            </a:r>
            <a:r>
              <a:rPr lang="en-CA" baseline="0" dirty="0" smtClean="0"/>
              <a:t> one.  </a:t>
            </a:r>
            <a:endParaRPr lang="en-CA" dirty="0" smtClean="0"/>
          </a:p>
          <a:p>
            <a:endParaRPr lang="en-CA" dirty="0" smtClean="0"/>
          </a:p>
          <a:p>
            <a:r>
              <a:rPr lang="en-CA" dirty="0" smtClean="0"/>
              <a:t>Interestingly, one of the most famous </a:t>
            </a:r>
            <a:r>
              <a:rPr lang="en-CA" dirty="0" err="1" smtClean="0"/>
              <a:t>DDoS</a:t>
            </a:r>
            <a:r>
              <a:rPr lang="en-CA" dirty="0" smtClean="0"/>
              <a:t> attacks was against Estonia (not their voting system, I think) in 2007.</a:t>
            </a:r>
            <a:endParaRPr lang="en-CA" dirty="0"/>
          </a:p>
        </p:txBody>
      </p:sp>
      <p:sp>
        <p:nvSpPr>
          <p:cNvPr id="4" name="Slide Number Placeholder 3"/>
          <p:cNvSpPr>
            <a:spLocks noGrp="1"/>
          </p:cNvSpPr>
          <p:nvPr>
            <p:ph type="sldNum" sz="quarter" idx="10"/>
          </p:nvPr>
        </p:nvSpPr>
        <p:spPr/>
        <p:txBody>
          <a:bodyPr/>
          <a:lstStyle/>
          <a:p>
            <a:fld id="{00A9AF34-A937-4962-97CD-ECF790BAB329}" type="slidenum">
              <a:rPr lang="en-CA" smtClean="0"/>
              <a:t>9</a:t>
            </a:fld>
            <a:endParaRPr lang="en-CA"/>
          </a:p>
        </p:txBody>
      </p:sp>
    </p:spTree>
    <p:extLst>
      <p:ext uri="{BB962C8B-B14F-4D97-AF65-F5344CB8AC3E}">
        <p14:creationId xmlns:p14="http://schemas.microsoft.com/office/powerpoint/2010/main" val="2948486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79F7731-8295-43EA-AFE3-203D3A84C99D}" type="datetimeFigureOut">
              <a:rPr lang="en-CA" smtClean="0"/>
              <a:t>05/02/2013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E9E43B-7977-4B78-B271-525C5C75D001}" type="slidenum">
              <a:rPr lang="en-CA" smtClean="0"/>
              <a:t>‹#›</a:t>
            </a:fld>
            <a:endParaRPr lang="en-CA"/>
          </a:p>
        </p:txBody>
      </p:sp>
    </p:spTree>
    <p:extLst>
      <p:ext uri="{BB962C8B-B14F-4D97-AF65-F5344CB8AC3E}">
        <p14:creationId xmlns:p14="http://schemas.microsoft.com/office/powerpoint/2010/main" val="266779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79F7731-8295-43EA-AFE3-203D3A84C99D}" type="datetimeFigureOut">
              <a:rPr lang="en-CA" smtClean="0"/>
              <a:t>05/02/2013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E9E43B-7977-4B78-B271-525C5C75D001}" type="slidenum">
              <a:rPr lang="en-CA" smtClean="0"/>
              <a:t>‹#›</a:t>
            </a:fld>
            <a:endParaRPr lang="en-CA"/>
          </a:p>
        </p:txBody>
      </p:sp>
    </p:spTree>
    <p:extLst>
      <p:ext uri="{BB962C8B-B14F-4D97-AF65-F5344CB8AC3E}">
        <p14:creationId xmlns:p14="http://schemas.microsoft.com/office/powerpoint/2010/main" val="367595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79F7731-8295-43EA-AFE3-203D3A84C99D}" type="datetimeFigureOut">
              <a:rPr lang="en-CA" smtClean="0"/>
              <a:t>05/02/2013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E9E43B-7977-4B78-B271-525C5C75D001}" type="slidenum">
              <a:rPr lang="en-CA" smtClean="0"/>
              <a:t>‹#›</a:t>
            </a:fld>
            <a:endParaRPr lang="en-CA"/>
          </a:p>
        </p:txBody>
      </p:sp>
    </p:spTree>
    <p:extLst>
      <p:ext uri="{BB962C8B-B14F-4D97-AF65-F5344CB8AC3E}">
        <p14:creationId xmlns:p14="http://schemas.microsoft.com/office/powerpoint/2010/main" val="151346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79F7731-8295-43EA-AFE3-203D3A84C99D}" type="datetimeFigureOut">
              <a:rPr lang="en-CA" smtClean="0"/>
              <a:t>05/02/2013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E9E43B-7977-4B78-B271-525C5C75D001}" type="slidenum">
              <a:rPr lang="en-CA" smtClean="0"/>
              <a:t>‹#›</a:t>
            </a:fld>
            <a:endParaRPr lang="en-CA"/>
          </a:p>
        </p:txBody>
      </p:sp>
    </p:spTree>
    <p:extLst>
      <p:ext uri="{BB962C8B-B14F-4D97-AF65-F5344CB8AC3E}">
        <p14:creationId xmlns:p14="http://schemas.microsoft.com/office/powerpoint/2010/main" val="51383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9F7731-8295-43EA-AFE3-203D3A84C99D}" type="datetimeFigureOut">
              <a:rPr lang="en-CA" smtClean="0"/>
              <a:t>05/02/2013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E9E43B-7977-4B78-B271-525C5C75D001}" type="slidenum">
              <a:rPr lang="en-CA" smtClean="0"/>
              <a:t>‹#›</a:t>
            </a:fld>
            <a:endParaRPr lang="en-CA"/>
          </a:p>
        </p:txBody>
      </p:sp>
    </p:spTree>
    <p:extLst>
      <p:ext uri="{BB962C8B-B14F-4D97-AF65-F5344CB8AC3E}">
        <p14:creationId xmlns:p14="http://schemas.microsoft.com/office/powerpoint/2010/main" val="382885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79F7731-8295-43EA-AFE3-203D3A84C99D}" type="datetimeFigureOut">
              <a:rPr lang="en-CA" smtClean="0"/>
              <a:t>05/02/2013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E9E43B-7977-4B78-B271-525C5C75D001}" type="slidenum">
              <a:rPr lang="en-CA" smtClean="0"/>
              <a:t>‹#›</a:t>
            </a:fld>
            <a:endParaRPr lang="en-CA"/>
          </a:p>
        </p:txBody>
      </p:sp>
    </p:spTree>
    <p:extLst>
      <p:ext uri="{BB962C8B-B14F-4D97-AF65-F5344CB8AC3E}">
        <p14:creationId xmlns:p14="http://schemas.microsoft.com/office/powerpoint/2010/main" val="264073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79F7731-8295-43EA-AFE3-203D3A84C99D}" type="datetimeFigureOut">
              <a:rPr lang="en-CA" smtClean="0"/>
              <a:t>05/02/2013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EE9E43B-7977-4B78-B271-525C5C75D001}" type="slidenum">
              <a:rPr lang="en-CA" smtClean="0"/>
              <a:t>‹#›</a:t>
            </a:fld>
            <a:endParaRPr lang="en-CA"/>
          </a:p>
        </p:txBody>
      </p:sp>
    </p:spTree>
    <p:extLst>
      <p:ext uri="{BB962C8B-B14F-4D97-AF65-F5344CB8AC3E}">
        <p14:creationId xmlns:p14="http://schemas.microsoft.com/office/powerpoint/2010/main" val="368490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79F7731-8295-43EA-AFE3-203D3A84C99D}" type="datetimeFigureOut">
              <a:rPr lang="en-CA" smtClean="0"/>
              <a:t>05/02/2013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EE9E43B-7977-4B78-B271-525C5C75D001}" type="slidenum">
              <a:rPr lang="en-CA" smtClean="0"/>
              <a:t>‹#›</a:t>
            </a:fld>
            <a:endParaRPr lang="en-CA"/>
          </a:p>
        </p:txBody>
      </p:sp>
    </p:spTree>
    <p:extLst>
      <p:ext uri="{BB962C8B-B14F-4D97-AF65-F5344CB8AC3E}">
        <p14:creationId xmlns:p14="http://schemas.microsoft.com/office/powerpoint/2010/main" val="163627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F7731-8295-43EA-AFE3-203D3A84C99D}" type="datetimeFigureOut">
              <a:rPr lang="en-CA" smtClean="0"/>
              <a:t>05/02/2013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EE9E43B-7977-4B78-B271-525C5C75D001}" type="slidenum">
              <a:rPr lang="en-CA" smtClean="0"/>
              <a:t>‹#›</a:t>
            </a:fld>
            <a:endParaRPr lang="en-CA"/>
          </a:p>
        </p:txBody>
      </p:sp>
    </p:spTree>
    <p:extLst>
      <p:ext uri="{BB962C8B-B14F-4D97-AF65-F5344CB8AC3E}">
        <p14:creationId xmlns:p14="http://schemas.microsoft.com/office/powerpoint/2010/main" val="369566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F7731-8295-43EA-AFE3-203D3A84C99D}" type="datetimeFigureOut">
              <a:rPr lang="en-CA" smtClean="0"/>
              <a:t>05/02/2013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E9E43B-7977-4B78-B271-525C5C75D001}" type="slidenum">
              <a:rPr lang="en-CA" smtClean="0"/>
              <a:t>‹#›</a:t>
            </a:fld>
            <a:endParaRPr lang="en-CA"/>
          </a:p>
        </p:txBody>
      </p:sp>
    </p:spTree>
    <p:extLst>
      <p:ext uri="{BB962C8B-B14F-4D97-AF65-F5344CB8AC3E}">
        <p14:creationId xmlns:p14="http://schemas.microsoft.com/office/powerpoint/2010/main" val="161331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F7731-8295-43EA-AFE3-203D3A84C99D}" type="datetimeFigureOut">
              <a:rPr lang="en-CA" smtClean="0"/>
              <a:t>05/02/2013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E9E43B-7977-4B78-B271-525C5C75D001}" type="slidenum">
              <a:rPr lang="en-CA" smtClean="0"/>
              <a:t>‹#›</a:t>
            </a:fld>
            <a:endParaRPr lang="en-CA"/>
          </a:p>
        </p:txBody>
      </p:sp>
    </p:spTree>
    <p:extLst>
      <p:ext uri="{BB962C8B-B14F-4D97-AF65-F5344CB8AC3E}">
        <p14:creationId xmlns:p14="http://schemas.microsoft.com/office/powerpoint/2010/main" val="276441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F7731-8295-43EA-AFE3-203D3A84C99D}" type="datetimeFigureOut">
              <a:rPr lang="en-CA" smtClean="0"/>
              <a:t>05/02/2013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9E43B-7977-4B78-B271-525C5C75D001}" type="slidenum">
              <a:rPr lang="en-CA" smtClean="0"/>
              <a:t>‹#›</a:t>
            </a:fld>
            <a:endParaRPr lang="en-CA"/>
          </a:p>
        </p:txBody>
      </p:sp>
    </p:spTree>
    <p:extLst>
      <p:ext uri="{BB962C8B-B14F-4D97-AF65-F5344CB8AC3E}">
        <p14:creationId xmlns:p14="http://schemas.microsoft.com/office/powerpoint/2010/main" val="1780676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reativecommons.org/licenses/by-sa/3.0/" TargetMode="External"/><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44.xml"/></Relationships>
</file>

<file path=ppt/slides/_rels/slide11.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13.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12.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14.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13.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15.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3.xml"/><Relationship Id="rId7" Type="http://schemas.openxmlformats.org/officeDocument/2006/relationships/image" Target="../media/image2.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2.xml"/><Relationship Id="rId5" Type="http://schemas.openxmlformats.org/officeDocument/2006/relationships/tags" Target="../tags/tag65.xml"/><Relationship Id="rId4" Type="http://schemas.openxmlformats.org/officeDocument/2006/relationships/tags" Target="../tags/tag6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6.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8.xml"/><Relationship Id="rId7"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10" Type="http://schemas.openxmlformats.org/officeDocument/2006/relationships/image" Target="../media/image6.png"/><Relationship Id="rId4" Type="http://schemas.openxmlformats.org/officeDocument/2006/relationships/tags" Target="../tags/tag19.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5.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8.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31.xml"/><Relationship Id="rId7"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10" Type="http://schemas.openxmlformats.org/officeDocument/2006/relationships/image" Target="../media/image10.png"/><Relationship Id="rId4" Type="http://schemas.openxmlformats.org/officeDocument/2006/relationships/tags" Target="../tags/tag32.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37.xml"/><Relationship Id="rId7"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en-CA" dirty="0" smtClean="0"/>
              <a:t>A Computer Scientist’s </a:t>
            </a:r>
            <a:r>
              <a:rPr lang="en-CA" dirty="0" smtClean="0"/>
              <a:t>Assessment of </a:t>
            </a:r>
            <a:r>
              <a:rPr lang="en-CA" dirty="0" smtClean="0"/>
              <a:t>Online Voting</a:t>
            </a:r>
            <a:endParaRPr lang="en-CA" dirty="0"/>
          </a:p>
        </p:txBody>
      </p:sp>
      <p:sp>
        <p:nvSpPr>
          <p:cNvPr id="3" name="Subtitle 2"/>
          <p:cNvSpPr>
            <a:spLocks noGrp="1"/>
          </p:cNvSpPr>
          <p:nvPr>
            <p:ph type="subTitle" idx="1"/>
            <p:custDataLst>
              <p:tags r:id="rId2"/>
            </p:custDataLst>
          </p:nvPr>
        </p:nvSpPr>
        <p:spPr/>
        <p:txBody>
          <a:bodyPr/>
          <a:lstStyle/>
          <a:p>
            <a:r>
              <a:rPr lang="en-CA" dirty="0" smtClean="0"/>
              <a:t>Steven </a:t>
            </a:r>
            <a:r>
              <a:rPr lang="en-CA" dirty="0" err="1" smtClean="0"/>
              <a:t>Wolfman</a:t>
            </a:r>
            <a:r>
              <a:rPr lang="en-CA" dirty="0" smtClean="0"/>
              <a:t>, Ph.D.</a:t>
            </a:r>
          </a:p>
          <a:p>
            <a:r>
              <a:rPr lang="en-CA" dirty="0" smtClean="0"/>
              <a:t>Department of Computer Science</a:t>
            </a:r>
          </a:p>
          <a:p>
            <a:r>
              <a:rPr lang="en-CA" dirty="0" smtClean="0"/>
              <a:t>University of British Columbia</a:t>
            </a:r>
          </a:p>
          <a:p>
            <a:endParaRPr lang="en-CA" dirty="0"/>
          </a:p>
        </p:txBody>
      </p:sp>
      <p:sp>
        <p:nvSpPr>
          <p:cNvPr id="4" name="Rectangle 3"/>
          <p:cNvSpPr/>
          <p:nvPr>
            <p:custDataLst>
              <p:tags r:id="rId3"/>
            </p:custDataLst>
          </p:nvPr>
        </p:nvSpPr>
        <p:spPr>
          <a:xfrm>
            <a:off x="3635896" y="5962054"/>
            <a:ext cx="5508104" cy="923330"/>
          </a:xfrm>
          <a:prstGeom prst="rect">
            <a:avLst/>
          </a:prstGeom>
        </p:spPr>
        <p:txBody>
          <a:bodyPr wrap="square">
            <a:spAutoFit/>
          </a:bodyPr>
          <a:lstStyle/>
          <a:p>
            <a:pPr algn="r"/>
            <a:r>
              <a:rPr lang="en-CA" b="1" dirty="0"/>
              <a:t>E-</a:t>
            </a:r>
            <a:r>
              <a:rPr lang="en-CA" b="1" dirty="0" err="1"/>
              <a:t>volving</a:t>
            </a:r>
            <a:r>
              <a:rPr lang="en-CA" b="1" dirty="0"/>
              <a:t> Democracy and Online Voting</a:t>
            </a:r>
          </a:p>
          <a:p>
            <a:pPr algn="r"/>
            <a:r>
              <a:rPr lang="en-CA" dirty="0"/>
              <a:t>Saturday, 26 May 2012 from 2:00 PM to 5:00 PM (PT)</a:t>
            </a:r>
          </a:p>
          <a:p>
            <a:pPr algn="r"/>
            <a:r>
              <a:rPr lang="en-CA" dirty="0"/>
              <a:t>Vancouver, British Columbia</a:t>
            </a:r>
          </a:p>
        </p:txBody>
      </p:sp>
      <p:sp>
        <p:nvSpPr>
          <p:cNvPr id="5" name="Rectangle 4"/>
          <p:cNvSpPr/>
          <p:nvPr>
            <p:custDataLst>
              <p:tags r:id="rId4"/>
            </p:custDataLst>
          </p:nvPr>
        </p:nvSpPr>
        <p:spPr>
          <a:xfrm>
            <a:off x="-36512" y="5715833"/>
            <a:ext cx="2286000" cy="1169551"/>
          </a:xfrm>
          <a:prstGeom prst="rect">
            <a:avLst/>
          </a:prstGeom>
        </p:spPr>
        <p:txBody>
          <a:bodyPr>
            <a:spAutoFit/>
          </a:bodyPr>
          <a:lstStyle/>
          <a:p>
            <a:endParaRPr lang="en-CA" sz="1400" dirty="0" smtClean="0"/>
          </a:p>
          <a:p>
            <a:r>
              <a:rPr lang="en-CA" sz="1400" dirty="0" smtClean="0"/>
              <a:t>This work is </a:t>
            </a:r>
            <a:r>
              <a:rPr lang="en-CA" sz="1400" dirty="0"/>
              <a:t>licensed under a </a:t>
            </a:r>
            <a:r>
              <a:rPr lang="en-CA" sz="1400" dirty="0">
                <a:hlinkClick r:id="rId8"/>
              </a:rPr>
              <a:t>Creative Commons Attribution-</a:t>
            </a:r>
            <a:r>
              <a:rPr lang="en-CA" sz="1400" dirty="0" err="1">
                <a:hlinkClick r:id="rId8"/>
              </a:rPr>
              <a:t>ShareAlike</a:t>
            </a:r>
            <a:r>
              <a:rPr lang="en-CA" sz="1400" dirty="0">
                <a:hlinkClick r:id="rId8"/>
              </a:rPr>
              <a:t> 3.0 </a:t>
            </a:r>
            <a:r>
              <a:rPr lang="en-CA" sz="1400" dirty="0" err="1">
                <a:hlinkClick r:id="rId8"/>
              </a:rPr>
              <a:t>Unported</a:t>
            </a:r>
            <a:r>
              <a:rPr lang="en-CA" sz="1400" dirty="0">
                <a:hlinkClick r:id="rId8"/>
              </a:rPr>
              <a:t> License</a:t>
            </a:r>
            <a:r>
              <a:rPr lang="en-CA" sz="1400" dirty="0"/>
              <a:t>.</a:t>
            </a:r>
          </a:p>
        </p:txBody>
      </p:sp>
      <p:pic>
        <p:nvPicPr>
          <p:cNvPr id="1026" name="Picture 2" descr="Creative Commons License"/>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48444" y="5666779"/>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027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CA" dirty="0" smtClean="0"/>
              <a:t>Fixed Everything?  Not forever.</a:t>
            </a:r>
            <a:br>
              <a:rPr lang="en-CA" dirty="0" smtClean="0"/>
            </a:br>
            <a:r>
              <a:rPr lang="en-CA" dirty="0" smtClean="0"/>
              <a:t>Cryptographic “Expiration Date”?</a:t>
            </a:r>
            <a:endParaRPr lang="en-CA" dirty="0"/>
          </a:p>
        </p:txBody>
      </p:sp>
      <p:pic>
        <p:nvPicPr>
          <p:cNvPr id="5122" name="Picture 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68473" y="1556792"/>
            <a:ext cx="8896015" cy="47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custDataLst>
              <p:tags r:id="rId3"/>
            </p:custDataLst>
          </p:nvPr>
        </p:nvSpPr>
        <p:spPr>
          <a:xfrm>
            <a:off x="103025" y="6381328"/>
            <a:ext cx="9005479" cy="400110"/>
          </a:xfrm>
          <a:prstGeom prst="rect">
            <a:avLst/>
          </a:prstGeom>
          <a:noFill/>
        </p:spPr>
        <p:txBody>
          <a:bodyPr wrap="none" rtlCol="0">
            <a:spAutoFit/>
          </a:bodyPr>
          <a:lstStyle/>
          <a:p>
            <a:r>
              <a:rPr lang="en-CA" sz="2000" dirty="0" smtClean="0"/>
              <a:t>(P.S. If we could only be sure how long this would take… I’m not sure it’s a bad thing.)</a:t>
            </a:r>
            <a:endParaRPr lang="en-CA" sz="2000" dirty="0"/>
          </a:p>
        </p:txBody>
      </p:sp>
      <p:sp>
        <p:nvSpPr>
          <p:cNvPr id="5" name="TextBox 4"/>
          <p:cNvSpPr txBox="1"/>
          <p:nvPr>
            <p:custDataLst>
              <p:tags r:id="rId4"/>
            </p:custDataLst>
          </p:nvPr>
        </p:nvSpPr>
        <p:spPr>
          <a:xfrm>
            <a:off x="5580112" y="1727230"/>
            <a:ext cx="3531736" cy="261610"/>
          </a:xfrm>
          <a:prstGeom prst="rect">
            <a:avLst/>
          </a:prstGeom>
          <a:noFill/>
        </p:spPr>
        <p:txBody>
          <a:bodyPr wrap="none" rtlCol="0">
            <a:spAutoFit/>
          </a:bodyPr>
          <a:lstStyle/>
          <a:p>
            <a:r>
              <a:rPr lang="en-CA" sz="1100" dirty="0" smtClean="0"/>
              <a:t>Image/Text from Wikipedia Block Cipher Security Summary</a:t>
            </a:r>
            <a:endParaRPr lang="en-CA" sz="1100" dirty="0"/>
          </a:p>
        </p:txBody>
      </p:sp>
    </p:spTree>
    <p:extLst>
      <p:ext uri="{BB962C8B-B14F-4D97-AF65-F5344CB8AC3E}">
        <p14:creationId xmlns:p14="http://schemas.microsoft.com/office/powerpoint/2010/main" val="2236391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CA" dirty="0" smtClean="0"/>
              <a:t>The Bright Side</a:t>
            </a:r>
            <a:br>
              <a:rPr lang="en-CA" dirty="0" smtClean="0"/>
            </a:br>
            <a:r>
              <a:rPr lang="en-CA" sz="4000" dirty="0" smtClean="0"/>
              <a:t>(which doesn’t resolve the issues above)</a:t>
            </a:r>
            <a:endParaRPr lang="en-CA" dirty="0"/>
          </a:p>
        </p:txBody>
      </p:sp>
      <p:sp>
        <p:nvSpPr>
          <p:cNvPr id="3" name="Content Placeholder 2"/>
          <p:cNvSpPr>
            <a:spLocks noGrp="1"/>
          </p:cNvSpPr>
          <p:nvPr>
            <p:ph idx="1"/>
            <p:custDataLst>
              <p:tags r:id="rId2"/>
            </p:custDataLst>
          </p:nvPr>
        </p:nvSpPr>
        <p:spPr>
          <a:xfrm>
            <a:off x="457200" y="1600200"/>
            <a:ext cx="8229600" cy="4997152"/>
          </a:xfrm>
        </p:spPr>
        <p:txBody>
          <a:bodyPr>
            <a:normAutofit/>
          </a:bodyPr>
          <a:lstStyle/>
          <a:p>
            <a:endParaRPr lang="en-CA" dirty="0" smtClean="0"/>
          </a:p>
          <a:p>
            <a:endParaRPr lang="en-CA" dirty="0"/>
          </a:p>
          <a:p>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r>
              <a:rPr lang="en-CA" dirty="0" smtClean="0"/>
              <a:t>End-to-End Verifiability: </a:t>
            </a:r>
            <a:r>
              <a:rPr lang="en-CA" dirty="0" err="1" smtClean="0"/>
              <a:t>Scantegrity</a:t>
            </a:r>
            <a:endParaRPr lang="en-CA" dirty="0" smtClean="0"/>
          </a:p>
          <a:p>
            <a:pPr marL="0" indent="0">
              <a:buNone/>
            </a:pPr>
            <a:r>
              <a:rPr lang="en-CA" dirty="0" smtClean="0"/>
              <a:t>(usable with standard optical-scan polling)</a:t>
            </a:r>
            <a:endParaRPr lang="en-CA" dirty="0"/>
          </a:p>
        </p:txBody>
      </p:sp>
      <p:pic>
        <p:nvPicPr>
          <p:cNvPr id="6146" name="Picture 2"/>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742950" y="1747838"/>
            <a:ext cx="765810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custDataLst>
              <p:tags r:id="rId4"/>
            </p:custDataLst>
          </p:nvPr>
        </p:nvSpPr>
        <p:spPr>
          <a:xfrm>
            <a:off x="7092280" y="4967590"/>
            <a:ext cx="2037737" cy="261610"/>
          </a:xfrm>
          <a:prstGeom prst="rect">
            <a:avLst/>
          </a:prstGeom>
          <a:noFill/>
        </p:spPr>
        <p:txBody>
          <a:bodyPr wrap="none" rtlCol="0">
            <a:spAutoFit/>
          </a:bodyPr>
          <a:lstStyle/>
          <a:p>
            <a:r>
              <a:rPr lang="en-CA" sz="1100" dirty="0" smtClean="0"/>
              <a:t>Image by the </a:t>
            </a:r>
            <a:r>
              <a:rPr lang="en-CA" sz="1100" dirty="0" err="1" smtClean="0"/>
              <a:t>Scantegrity</a:t>
            </a:r>
            <a:r>
              <a:rPr lang="en-CA" sz="1100" dirty="0" smtClean="0"/>
              <a:t> Project</a:t>
            </a:r>
            <a:endParaRPr lang="en-CA" sz="1100" dirty="0"/>
          </a:p>
        </p:txBody>
      </p:sp>
    </p:spTree>
    <p:extLst>
      <p:ext uri="{BB962C8B-B14F-4D97-AF65-F5344CB8AC3E}">
        <p14:creationId xmlns:p14="http://schemas.microsoft.com/office/powerpoint/2010/main" val="2148544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188640"/>
            <a:ext cx="8229600" cy="1143000"/>
          </a:xfrm>
        </p:spPr>
        <p:txBody>
          <a:bodyPr/>
          <a:lstStyle/>
          <a:p>
            <a:r>
              <a:rPr lang="en-CA" dirty="0" smtClean="0"/>
              <a:t>Online E2E: Helios</a:t>
            </a:r>
            <a:endParaRPr lang="en-CA" dirty="0"/>
          </a:p>
        </p:txBody>
      </p:sp>
      <p:sp>
        <p:nvSpPr>
          <p:cNvPr id="3" name="Content Placeholder 2"/>
          <p:cNvSpPr>
            <a:spLocks noGrp="1"/>
          </p:cNvSpPr>
          <p:nvPr>
            <p:ph idx="1"/>
            <p:custDataLst>
              <p:tags r:id="rId2"/>
            </p:custDataLst>
          </p:nvPr>
        </p:nvSpPr>
        <p:spPr/>
        <p:txBody>
          <a:bodyPr/>
          <a:lstStyle/>
          <a:p>
            <a:endParaRPr lang="en-CA"/>
          </a:p>
        </p:txBody>
      </p:sp>
      <p:pic>
        <p:nvPicPr>
          <p:cNvPr id="2050" name="Picture 2"/>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0" y="1033989"/>
            <a:ext cx="9144000" cy="58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custDataLst>
              <p:tags r:id="rId4"/>
            </p:custDataLst>
          </p:nvPr>
        </p:nvSpPr>
        <p:spPr>
          <a:xfrm>
            <a:off x="7386431" y="791126"/>
            <a:ext cx="1794081" cy="261610"/>
          </a:xfrm>
          <a:prstGeom prst="rect">
            <a:avLst/>
          </a:prstGeom>
          <a:noFill/>
        </p:spPr>
        <p:txBody>
          <a:bodyPr wrap="none" rtlCol="0">
            <a:spAutoFit/>
          </a:bodyPr>
          <a:lstStyle/>
          <a:p>
            <a:r>
              <a:rPr lang="en-CA" sz="1100" dirty="0" smtClean="0"/>
              <a:t>Image/Text by Helios Voting</a:t>
            </a:r>
            <a:endParaRPr lang="en-CA" sz="1100" dirty="0"/>
          </a:p>
        </p:txBody>
      </p:sp>
    </p:spTree>
    <p:extLst>
      <p:ext uri="{BB962C8B-B14F-4D97-AF65-F5344CB8AC3E}">
        <p14:creationId xmlns:p14="http://schemas.microsoft.com/office/powerpoint/2010/main" val="2901516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lstStyle/>
          <a:p>
            <a:endParaRPr lang="en-CA"/>
          </a:p>
        </p:txBody>
      </p:sp>
      <p:pic>
        <p:nvPicPr>
          <p:cNvPr id="3074" name="Picture 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36512" y="980728"/>
            <a:ext cx="9144000" cy="587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custDataLst>
              <p:tags r:id="rId3"/>
            </p:custDataLst>
          </p:nvPr>
        </p:nvSpPr>
        <p:spPr>
          <a:xfrm>
            <a:off x="457200" y="188640"/>
            <a:ext cx="8229600" cy="1143000"/>
          </a:xfrm>
        </p:spPr>
        <p:txBody>
          <a:bodyPr/>
          <a:lstStyle/>
          <a:p>
            <a:r>
              <a:rPr lang="en-CA" dirty="0" smtClean="0"/>
              <a:t>Online E2E: Helios</a:t>
            </a:r>
            <a:endParaRPr lang="en-CA" dirty="0"/>
          </a:p>
        </p:txBody>
      </p:sp>
      <p:sp>
        <p:nvSpPr>
          <p:cNvPr id="6" name="TextBox 5"/>
          <p:cNvSpPr txBox="1"/>
          <p:nvPr>
            <p:custDataLst>
              <p:tags r:id="rId4"/>
            </p:custDataLst>
          </p:nvPr>
        </p:nvSpPr>
        <p:spPr>
          <a:xfrm>
            <a:off x="7386431" y="836712"/>
            <a:ext cx="1794081" cy="261610"/>
          </a:xfrm>
          <a:prstGeom prst="rect">
            <a:avLst/>
          </a:prstGeom>
          <a:noFill/>
        </p:spPr>
        <p:txBody>
          <a:bodyPr wrap="none" rtlCol="0">
            <a:spAutoFit/>
          </a:bodyPr>
          <a:lstStyle/>
          <a:p>
            <a:r>
              <a:rPr lang="en-CA" sz="1100" dirty="0" smtClean="0"/>
              <a:t>Image/Text by Helios Voting</a:t>
            </a:r>
            <a:endParaRPr lang="en-CA" sz="1100" dirty="0"/>
          </a:p>
        </p:txBody>
      </p:sp>
    </p:spTree>
    <p:extLst>
      <p:ext uri="{BB962C8B-B14F-4D97-AF65-F5344CB8AC3E}">
        <p14:creationId xmlns:p14="http://schemas.microsoft.com/office/powerpoint/2010/main" val="388720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More Bright Side</a:t>
            </a:r>
            <a:endParaRPr lang="en-CA" dirty="0"/>
          </a:p>
        </p:txBody>
      </p:sp>
      <p:sp>
        <p:nvSpPr>
          <p:cNvPr id="3" name="Content Placeholder 2"/>
          <p:cNvSpPr>
            <a:spLocks noGrp="1"/>
          </p:cNvSpPr>
          <p:nvPr>
            <p:ph idx="1"/>
            <p:custDataLst>
              <p:tags r:id="rId2"/>
            </p:custDataLst>
          </p:nvPr>
        </p:nvSpPr>
        <p:spPr/>
        <p:txBody>
          <a:bodyPr>
            <a:normAutofit fontScale="85000" lnSpcReduction="20000"/>
          </a:bodyPr>
          <a:lstStyle/>
          <a:p>
            <a:r>
              <a:rPr lang="en-CA" dirty="0"/>
              <a:t>Usability: </a:t>
            </a:r>
            <a:r>
              <a:rPr lang="en-CA" dirty="0" smtClean="0"/>
              <a:t/>
            </a:r>
            <a:br>
              <a:rPr lang="en-CA" dirty="0" smtClean="0"/>
            </a:br>
            <a:r>
              <a:rPr lang="en-CA" sz="2800" dirty="0" smtClean="0"/>
              <a:t>reduced </a:t>
            </a:r>
            <a:r>
              <a:rPr lang="en-CA" sz="2800" dirty="0"/>
              <a:t>over/</a:t>
            </a:r>
            <a:r>
              <a:rPr lang="en-CA" sz="2800" dirty="0" err="1"/>
              <a:t>undervoting</a:t>
            </a:r>
            <a:r>
              <a:rPr lang="en-CA" sz="2800" dirty="0"/>
              <a:t>, multiple languages, cleaner and clearer ballots (worse in US), etc.</a:t>
            </a:r>
          </a:p>
          <a:p>
            <a:endParaRPr lang="en-CA" dirty="0" smtClean="0"/>
          </a:p>
          <a:p>
            <a:r>
              <a:rPr lang="en-CA" dirty="0" smtClean="0"/>
              <a:t>Accessibility</a:t>
            </a:r>
            <a:r>
              <a:rPr lang="en-CA" dirty="0"/>
              <a:t>: </a:t>
            </a:r>
            <a:r>
              <a:rPr lang="en-CA" dirty="0" smtClean="0"/>
              <a:t/>
            </a:r>
            <a:br>
              <a:rPr lang="en-CA" dirty="0" smtClean="0"/>
            </a:br>
            <a:r>
              <a:rPr lang="en-CA" sz="2800" dirty="0" smtClean="0"/>
              <a:t>audio </a:t>
            </a:r>
            <a:r>
              <a:rPr lang="en-CA" sz="2800" dirty="0"/>
              <a:t>systems, voting from </a:t>
            </a:r>
            <a:r>
              <a:rPr lang="en-CA" sz="2800" dirty="0" smtClean="0"/>
              <a:t>home/care location, </a:t>
            </a:r>
            <a:r>
              <a:rPr lang="en-CA" sz="2800" dirty="0"/>
              <a:t>etc</a:t>
            </a:r>
            <a:r>
              <a:rPr lang="en-CA" sz="2800" dirty="0" smtClean="0"/>
              <a:t>.</a:t>
            </a:r>
            <a:r>
              <a:rPr lang="en-CA" sz="2800" dirty="0"/>
              <a:t> </a:t>
            </a:r>
            <a:endParaRPr lang="en-CA" sz="2800" dirty="0" smtClean="0"/>
          </a:p>
          <a:p>
            <a:endParaRPr lang="en-CA" dirty="0" smtClean="0"/>
          </a:p>
          <a:p>
            <a:r>
              <a:rPr lang="en-CA" dirty="0" smtClean="0"/>
              <a:t>Participation: </a:t>
            </a:r>
            <a:br>
              <a:rPr lang="en-CA" dirty="0" smtClean="0"/>
            </a:br>
            <a:r>
              <a:rPr lang="en-CA" sz="2800" dirty="0" smtClean="0"/>
              <a:t>not so well-established yet</a:t>
            </a:r>
          </a:p>
          <a:p>
            <a:endParaRPr lang="en-CA" sz="2800" dirty="0"/>
          </a:p>
          <a:p>
            <a:r>
              <a:rPr lang="en-CA" dirty="0" smtClean="0"/>
              <a:t>Speed/Precision: </a:t>
            </a:r>
            <a:br>
              <a:rPr lang="en-CA" dirty="0" smtClean="0"/>
            </a:br>
            <a:r>
              <a:rPr lang="en-CA" sz="2800" dirty="0" smtClean="0"/>
              <a:t>if we get it working, it works fast and consistently</a:t>
            </a:r>
            <a:endParaRPr lang="en-CA" sz="2800" dirty="0"/>
          </a:p>
        </p:txBody>
      </p:sp>
    </p:spTree>
    <p:extLst>
      <p:ext uri="{BB962C8B-B14F-4D97-AF65-F5344CB8AC3E}">
        <p14:creationId xmlns:p14="http://schemas.microsoft.com/office/powerpoint/2010/main" val="2272135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Summary</a:t>
            </a:r>
            <a:endParaRPr lang="en-CA" dirty="0"/>
          </a:p>
        </p:txBody>
      </p:sp>
      <p:sp>
        <p:nvSpPr>
          <p:cNvPr id="3" name="Content Placeholder 2"/>
          <p:cNvSpPr>
            <a:spLocks noGrp="1"/>
          </p:cNvSpPr>
          <p:nvPr>
            <p:ph idx="1"/>
            <p:custDataLst>
              <p:tags r:id="rId2"/>
            </p:custDataLst>
          </p:nvPr>
        </p:nvSpPr>
        <p:spPr/>
        <p:txBody>
          <a:bodyPr/>
          <a:lstStyle/>
          <a:p>
            <a:r>
              <a:rPr lang="en-CA" dirty="0" smtClean="0"/>
              <a:t>Servers are </a:t>
            </a:r>
            <a:r>
              <a:rPr lang="en-CA" i="1" dirty="0" smtClean="0"/>
              <a:t>hard </a:t>
            </a:r>
            <a:r>
              <a:rPr lang="en-CA" dirty="0" smtClean="0"/>
              <a:t>to protect</a:t>
            </a:r>
          </a:p>
          <a:p>
            <a:r>
              <a:rPr lang="en-CA" dirty="0" smtClean="0"/>
              <a:t>Clients are </a:t>
            </a:r>
            <a:r>
              <a:rPr lang="en-CA" i="1" dirty="0" smtClean="0"/>
              <a:t>nearly impossible </a:t>
            </a:r>
            <a:r>
              <a:rPr lang="en-CA" dirty="0" smtClean="0"/>
              <a:t>to protect</a:t>
            </a:r>
          </a:p>
          <a:p>
            <a:r>
              <a:rPr lang="en-CA" dirty="0" smtClean="0"/>
              <a:t>The Internet, as currently designed, is </a:t>
            </a:r>
            <a:r>
              <a:rPr lang="en-CA" i="1" dirty="0" smtClean="0"/>
              <a:t>impossible </a:t>
            </a:r>
            <a:r>
              <a:rPr lang="en-CA" dirty="0" smtClean="0"/>
              <a:t>to protect.</a:t>
            </a:r>
            <a:endParaRPr lang="en-CA" dirty="0"/>
          </a:p>
        </p:txBody>
      </p:sp>
    </p:spTree>
    <p:extLst>
      <p:ext uri="{BB962C8B-B14F-4D97-AF65-F5344CB8AC3E}">
        <p14:creationId xmlns:p14="http://schemas.microsoft.com/office/powerpoint/2010/main" val="1886801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CA" dirty="0" smtClean="0"/>
              <a:t>So Helios (or </a:t>
            </a:r>
            <a:r>
              <a:rPr lang="en-CA" dirty="0" err="1" smtClean="0"/>
              <a:t>Scytl</a:t>
            </a:r>
            <a:r>
              <a:rPr lang="en-CA" dirty="0" smtClean="0"/>
              <a:t> or …) is the Answer?</a:t>
            </a:r>
            <a:endParaRPr lang="en-CA" dirty="0"/>
          </a:p>
        </p:txBody>
      </p:sp>
      <p:sp>
        <p:nvSpPr>
          <p:cNvPr id="3" name="Content Placeholder 2"/>
          <p:cNvSpPr>
            <a:spLocks noGrp="1"/>
          </p:cNvSpPr>
          <p:nvPr>
            <p:ph idx="1"/>
            <p:custDataLst>
              <p:tags r:id="rId2"/>
            </p:custDataLst>
          </p:nvPr>
        </p:nvSpPr>
        <p:spPr/>
        <p:txBody>
          <a:bodyPr/>
          <a:lstStyle/>
          <a:p>
            <a:pPr marL="0" indent="0">
              <a:buNone/>
            </a:pPr>
            <a:r>
              <a:rPr lang="en-CA" dirty="0" smtClean="0"/>
              <a:t>No.  They’re many steps in the right direction, but far from there.  Helios was hacked from the client side, and remember…</a:t>
            </a:r>
            <a:endParaRPr lang="en-CA" dirty="0"/>
          </a:p>
        </p:txBody>
      </p:sp>
      <p:pic>
        <p:nvPicPr>
          <p:cNvPr id="5" name="Picture 3"/>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5940152" y="2912814"/>
            <a:ext cx="26289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custDataLst>
              <p:tags r:id="rId4"/>
            </p:custDataLst>
          </p:nvPr>
        </p:nvPicPr>
        <p:blipFill rotWithShape="1">
          <a:blip r:embed="rId8">
            <a:extLst>
              <a:ext uri="{28A0092B-C50C-407E-A947-70E740481C1C}">
                <a14:useLocalDpi xmlns:a14="http://schemas.microsoft.com/office/drawing/2010/main" val="0"/>
              </a:ext>
            </a:extLst>
          </a:blip>
          <a:srcRect b="36757"/>
          <a:stretch/>
        </p:blipFill>
        <p:spPr bwMode="auto">
          <a:xfrm>
            <a:off x="467544" y="3897218"/>
            <a:ext cx="8370550" cy="262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custDataLst>
              <p:tags r:id="rId5"/>
            </p:custDataLst>
          </p:nvPr>
        </p:nvSpPr>
        <p:spPr>
          <a:xfrm>
            <a:off x="7386431" y="6191726"/>
            <a:ext cx="1794081" cy="261610"/>
          </a:xfrm>
          <a:prstGeom prst="rect">
            <a:avLst/>
          </a:prstGeom>
          <a:noFill/>
        </p:spPr>
        <p:txBody>
          <a:bodyPr wrap="none" rtlCol="0">
            <a:spAutoFit/>
          </a:bodyPr>
          <a:lstStyle/>
          <a:p>
            <a:r>
              <a:rPr lang="en-CA" sz="1100" dirty="0" smtClean="0"/>
              <a:t>Image/Text by Helios Voting</a:t>
            </a:r>
            <a:endParaRPr lang="en-CA" sz="1100" dirty="0"/>
          </a:p>
        </p:txBody>
      </p:sp>
    </p:spTree>
    <p:extLst>
      <p:ext uri="{BB962C8B-B14F-4D97-AF65-F5344CB8AC3E}">
        <p14:creationId xmlns:p14="http://schemas.microsoft.com/office/powerpoint/2010/main" val="3821393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What Would It Take?</a:t>
            </a:r>
            <a:endParaRPr lang="en-CA" dirty="0"/>
          </a:p>
        </p:txBody>
      </p:sp>
      <p:sp>
        <p:nvSpPr>
          <p:cNvPr id="3" name="Content Placeholder 2"/>
          <p:cNvSpPr>
            <a:spLocks noGrp="1"/>
          </p:cNvSpPr>
          <p:nvPr>
            <p:ph idx="1"/>
            <p:custDataLst>
              <p:tags r:id="rId2"/>
            </p:custDataLst>
          </p:nvPr>
        </p:nvSpPr>
        <p:spPr/>
        <p:txBody>
          <a:bodyPr/>
          <a:lstStyle/>
          <a:p>
            <a:r>
              <a:rPr lang="en-CA" dirty="0" smtClean="0"/>
              <a:t>End-to-end verifiability and auditability</a:t>
            </a:r>
          </a:p>
          <a:p>
            <a:r>
              <a:rPr lang="en-CA" dirty="0" smtClean="0"/>
              <a:t>Available well-managed polling stations/kiosks</a:t>
            </a:r>
          </a:p>
          <a:p>
            <a:r>
              <a:rPr lang="en-CA" dirty="0" smtClean="0"/>
              <a:t>Open source and black hat testing</a:t>
            </a:r>
          </a:p>
          <a:p>
            <a:r>
              <a:rPr lang="en-CA" dirty="0" smtClean="0"/>
              <a:t>Coercion resistance? </a:t>
            </a:r>
            <a:r>
              <a:rPr lang="en-CA" sz="2800" dirty="0" smtClean="0"/>
              <a:t>(Via </a:t>
            </a:r>
            <a:r>
              <a:rPr lang="en-CA" sz="2800" dirty="0" err="1" smtClean="0"/>
              <a:t>revoting</a:t>
            </a:r>
            <a:r>
              <a:rPr lang="en-CA" sz="2800" dirty="0" smtClean="0"/>
              <a:t>? Hard w/E2E.)</a:t>
            </a:r>
            <a:endParaRPr lang="en-CA" dirty="0" smtClean="0"/>
          </a:p>
          <a:p>
            <a:r>
              <a:rPr lang="en-CA" dirty="0" smtClean="0"/>
              <a:t>Clear technical, legal, and logistic plan for aggressively seeking fraud and recovering from it</a:t>
            </a:r>
            <a:endParaRPr lang="en-CA" dirty="0"/>
          </a:p>
        </p:txBody>
      </p:sp>
    </p:spTree>
    <p:extLst>
      <p:ext uri="{BB962C8B-B14F-4D97-AF65-F5344CB8AC3E}">
        <p14:creationId xmlns:p14="http://schemas.microsoft.com/office/powerpoint/2010/main" val="3047426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Addenda to Panel Discussion</a:t>
            </a:r>
            <a:endParaRPr lang="en-CA" dirty="0"/>
          </a:p>
        </p:txBody>
      </p:sp>
      <p:sp>
        <p:nvSpPr>
          <p:cNvPr id="3" name="Content Placeholder 2"/>
          <p:cNvSpPr>
            <a:spLocks noGrp="1"/>
          </p:cNvSpPr>
          <p:nvPr>
            <p:ph idx="1"/>
            <p:custDataLst>
              <p:tags r:id="rId2"/>
            </p:custDataLst>
          </p:nvPr>
        </p:nvSpPr>
        <p:spPr/>
        <p:txBody>
          <a:bodyPr>
            <a:normAutofit lnSpcReduction="10000"/>
          </a:bodyPr>
          <a:lstStyle/>
          <a:p>
            <a:pPr marL="0" indent="0">
              <a:buNone/>
            </a:pPr>
            <a:r>
              <a:rPr lang="en-CA" sz="3600" b="1" dirty="0"/>
              <a:t>One Other Key </a:t>
            </a:r>
            <a:r>
              <a:rPr lang="en-CA" sz="3600" b="1" dirty="0" smtClean="0"/>
              <a:t>Report: </a:t>
            </a:r>
            <a:br>
              <a:rPr lang="en-CA" sz="3600" b="1" dirty="0" smtClean="0"/>
            </a:br>
            <a:r>
              <a:rPr lang="en-CA" sz="2400" dirty="0" smtClean="0"/>
              <a:t>National Academies Press (NAP): “Asking the Right Questions about Electronic Voting”</a:t>
            </a:r>
          </a:p>
          <a:p>
            <a:pPr marL="0" indent="0">
              <a:buNone/>
            </a:pPr>
            <a:endParaRPr lang="en-CA" dirty="0"/>
          </a:p>
          <a:p>
            <a:pPr marL="0" indent="0">
              <a:buNone/>
            </a:pPr>
            <a:r>
              <a:rPr lang="en-CA" sz="3600" b="1" dirty="0" smtClean="0"/>
              <a:t>Canadian Organizations:</a:t>
            </a:r>
          </a:p>
          <a:p>
            <a:pPr marL="0" indent="0">
              <a:buNone/>
            </a:pPr>
            <a:r>
              <a:rPr lang="en-CA" sz="2400" dirty="0" smtClean="0"/>
              <a:t>The Canadian equivalent to NAP is the Council of Canadian Academies, which has not weighed in on voting at this time.</a:t>
            </a:r>
          </a:p>
          <a:p>
            <a:pPr marL="0" indent="0">
              <a:buNone/>
            </a:pPr>
            <a:r>
              <a:rPr lang="en-CA" sz="2400" dirty="0" smtClean="0"/>
              <a:t>ACM is an international organization, but a “Canadian version” might be CIPS: the Canadian Information Processing Society.  (Has not weighed in on voting at this time, as far as I know.)</a:t>
            </a:r>
            <a:endParaRPr lang="en-CA" sz="2400" dirty="0"/>
          </a:p>
        </p:txBody>
      </p:sp>
    </p:spTree>
    <p:extLst>
      <p:ext uri="{BB962C8B-B14F-4D97-AF65-F5344CB8AC3E}">
        <p14:creationId xmlns:p14="http://schemas.microsoft.com/office/powerpoint/2010/main" val="3745463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CA" dirty="0" smtClean="0"/>
              <a:t>Bonus: </a:t>
            </a:r>
            <a:br>
              <a:rPr lang="en-CA" dirty="0" smtClean="0"/>
            </a:br>
            <a:r>
              <a:rPr lang="en-CA" dirty="0" smtClean="0"/>
              <a:t>Online Banking vs. Online Elections</a:t>
            </a:r>
            <a:endParaRPr lang="en-CA" dirty="0"/>
          </a:p>
        </p:txBody>
      </p:sp>
      <p:sp>
        <p:nvSpPr>
          <p:cNvPr id="3" name="Content Placeholder 2"/>
          <p:cNvSpPr>
            <a:spLocks noGrp="1"/>
          </p:cNvSpPr>
          <p:nvPr>
            <p:ph idx="1"/>
            <p:custDataLst>
              <p:tags r:id="rId2"/>
            </p:custDataLst>
          </p:nvPr>
        </p:nvSpPr>
        <p:spPr/>
        <p:txBody>
          <a:bodyPr/>
          <a:lstStyle/>
          <a:p>
            <a:pPr marL="0" indent="0">
              <a:buNone/>
            </a:pPr>
            <a:r>
              <a:rPr lang="en-CA" sz="1600" dirty="0" smtClean="0"/>
              <a:t>From </a:t>
            </a:r>
            <a:r>
              <a:rPr lang="en-CA" sz="1600" dirty="0" err="1"/>
              <a:t>Wolchok</a:t>
            </a:r>
            <a:r>
              <a:rPr lang="en-CA" sz="1600" dirty="0"/>
              <a:t>, </a:t>
            </a:r>
            <a:r>
              <a:rPr lang="en-CA" sz="1600" dirty="0" err="1"/>
              <a:t>Wustrow</a:t>
            </a:r>
            <a:r>
              <a:rPr lang="en-CA" sz="1600" dirty="0"/>
              <a:t>, Isabel, and </a:t>
            </a:r>
            <a:r>
              <a:rPr lang="en-CA" sz="1600" dirty="0" err="1" smtClean="0"/>
              <a:t>Halderman’s</a:t>
            </a:r>
            <a:r>
              <a:rPr lang="en-CA" sz="1600" dirty="0" smtClean="0"/>
              <a:t> paper on the DC BOOEE election hacking:</a:t>
            </a:r>
            <a:r>
              <a:rPr lang="en-CA" dirty="0" smtClean="0"/>
              <a:t> </a:t>
            </a:r>
            <a:endParaRPr lang="en-CA" dirty="0"/>
          </a:p>
        </p:txBody>
      </p:sp>
      <p:pic>
        <p:nvPicPr>
          <p:cNvPr id="1026"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79512" y="2132856"/>
            <a:ext cx="8928992" cy="304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164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r"/>
            <a:r>
              <a:rPr lang="en-CA" dirty="0" smtClean="0"/>
              <a:t>Starting with the bottom line…</a:t>
            </a:r>
            <a:endParaRPr lang="en-CA" dirty="0"/>
          </a:p>
        </p:txBody>
      </p:sp>
      <p:pic>
        <p:nvPicPr>
          <p:cNvPr id="5" name="Picture 3"/>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555204" y="1700808"/>
            <a:ext cx="26289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custDataLst>
              <p:tags r:id="rId3"/>
            </p:custDataLst>
          </p:nvPr>
        </p:nvPicPr>
        <p:blipFill rotWithShape="1">
          <a:blip r:embed="rId8">
            <a:extLst>
              <a:ext uri="{28A0092B-C50C-407E-A947-70E740481C1C}">
                <a14:useLocalDpi xmlns:a14="http://schemas.microsoft.com/office/drawing/2010/main" val="0"/>
              </a:ext>
            </a:extLst>
          </a:blip>
          <a:srcRect b="36757"/>
          <a:stretch/>
        </p:blipFill>
        <p:spPr bwMode="auto">
          <a:xfrm>
            <a:off x="560562" y="2517072"/>
            <a:ext cx="8179402" cy="256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custDataLst>
              <p:tags r:id="rId4"/>
            </p:custDataLst>
          </p:nvPr>
        </p:nvSpPr>
        <p:spPr>
          <a:xfrm>
            <a:off x="7196309" y="4869160"/>
            <a:ext cx="1794081" cy="261610"/>
          </a:xfrm>
          <a:prstGeom prst="rect">
            <a:avLst/>
          </a:prstGeom>
          <a:noFill/>
        </p:spPr>
        <p:txBody>
          <a:bodyPr wrap="none" rtlCol="0">
            <a:spAutoFit/>
          </a:bodyPr>
          <a:lstStyle/>
          <a:p>
            <a:r>
              <a:rPr lang="en-CA" sz="1100" dirty="0" smtClean="0"/>
              <a:t>Image/Text by Helios Voting</a:t>
            </a:r>
            <a:endParaRPr lang="en-CA" sz="1100" dirty="0"/>
          </a:p>
        </p:txBody>
      </p:sp>
    </p:spTree>
    <p:extLst>
      <p:ext uri="{BB962C8B-B14F-4D97-AF65-F5344CB8AC3E}">
        <p14:creationId xmlns:p14="http://schemas.microsoft.com/office/powerpoint/2010/main" val="2375263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CA" sz="3600" dirty="0" smtClean="0"/>
              <a:t>The Actual Election System: “the easy part”</a:t>
            </a:r>
            <a:br>
              <a:rPr lang="en-CA" sz="3600" dirty="0" smtClean="0"/>
            </a:br>
            <a:r>
              <a:rPr lang="en-CA" sz="3600" dirty="0" smtClean="0"/>
              <a:t>Low-Hanging Fruit, UBC 2010 AMS elections</a:t>
            </a:r>
            <a:endParaRPr lang="en-CA" sz="3600" dirty="0"/>
          </a:p>
        </p:txBody>
      </p:sp>
      <p:pic>
        <p:nvPicPr>
          <p:cNvPr id="5" name="Picture 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42553" y="1412776"/>
            <a:ext cx="8897507"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custDataLst>
              <p:tags r:id="rId3"/>
            </p:custDataLst>
          </p:nvPr>
        </p:nvSpPr>
        <p:spPr>
          <a:xfrm>
            <a:off x="6660232" y="5157192"/>
            <a:ext cx="2395143" cy="276999"/>
          </a:xfrm>
          <a:prstGeom prst="rect">
            <a:avLst/>
          </a:prstGeom>
          <a:noFill/>
        </p:spPr>
        <p:txBody>
          <a:bodyPr wrap="none" rtlCol="0">
            <a:spAutoFit/>
          </a:bodyPr>
          <a:lstStyle/>
          <a:p>
            <a:r>
              <a:rPr lang="en-CA" sz="1200" dirty="0" smtClean="0"/>
              <a:t>Image/Text from the UBC AMS blog</a:t>
            </a:r>
            <a:endParaRPr lang="en-CA" sz="1200" dirty="0"/>
          </a:p>
        </p:txBody>
      </p:sp>
    </p:spTree>
    <p:extLst>
      <p:ext uri="{BB962C8B-B14F-4D97-AF65-F5344CB8AC3E}">
        <p14:creationId xmlns:p14="http://schemas.microsoft.com/office/powerpoint/2010/main" val="1929485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en-CA" sz="3200" dirty="0"/>
              <a:t>The Actual Election System: “the easy part”</a:t>
            </a:r>
            <a:br>
              <a:rPr lang="en-CA" sz="3200" dirty="0"/>
            </a:br>
            <a:r>
              <a:rPr lang="en-CA" sz="3200" dirty="0" smtClean="0"/>
              <a:t>Higher Fruit: DC Overseas Elections 2010</a:t>
            </a:r>
            <a:endParaRPr lang="en-CA" sz="3200" dirty="0"/>
          </a:p>
        </p:txBody>
      </p:sp>
      <p:pic>
        <p:nvPicPr>
          <p:cNvPr id="6" name="Picture 2"/>
          <p:cNvPicPr>
            <a:picLocks noChangeAspect="1" noChangeArrowheads="1"/>
          </p:cNvPicPr>
          <p:nvPr>
            <p:custDataLst>
              <p:tags r:id="rId2"/>
            </p:custDataLst>
          </p:nvPr>
        </p:nvPicPr>
        <p:blipFill>
          <a:blip r:embed="rId5" cstate="print"/>
          <a:srcRect/>
          <a:stretch>
            <a:fillRect/>
          </a:stretch>
        </p:blipFill>
        <p:spPr bwMode="auto">
          <a:xfrm>
            <a:off x="12476" y="1853882"/>
            <a:ext cx="9144000" cy="4901473"/>
          </a:xfrm>
          <a:prstGeom prst="rect">
            <a:avLst/>
          </a:prstGeom>
          <a:noFill/>
          <a:ln w="9525">
            <a:noFill/>
            <a:miter lim="800000"/>
            <a:headEnd/>
            <a:tailEnd/>
          </a:ln>
        </p:spPr>
      </p:pic>
    </p:spTree>
    <p:extLst>
      <p:ext uri="{BB962C8B-B14F-4D97-AF65-F5344CB8AC3E}">
        <p14:creationId xmlns:p14="http://schemas.microsoft.com/office/powerpoint/2010/main" val="2900136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en-CA" sz="3200" dirty="0"/>
              <a:t>The Actual Election System: “the easy part”</a:t>
            </a:r>
            <a:br>
              <a:rPr lang="en-CA" sz="3200" dirty="0"/>
            </a:br>
            <a:r>
              <a:rPr lang="en-CA" sz="3200" dirty="0" smtClean="0"/>
              <a:t>Higher Fruit: DC Overseas Elections 2010</a:t>
            </a:r>
            <a:endParaRPr lang="en-CA" sz="3200" dirty="0"/>
          </a:p>
        </p:txBody>
      </p:sp>
      <p:pic>
        <p:nvPicPr>
          <p:cNvPr id="6" name="Picture 2"/>
          <p:cNvPicPr>
            <a:picLocks noChangeAspect="1" noChangeArrowheads="1"/>
          </p:cNvPicPr>
          <p:nvPr>
            <p:custDataLst>
              <p:tags r:id="rId2"/>
            </p:custDataLst>
          </p:nvPr>
        </p:nvPicPr>
        <p:blipFill>
          <a:blip r:embed="rId9" cstate="print"/>
          <a:srcRect/>
          <a:stretch>
            <a:fillRect/>
          </a:stretch>
        </p:blipFill>
        <p:spPr bwMode="auto">
          <a:xfrm>
            <a:off x="12476" y="1853882"/>
            <a:ext cx="9144000" cy="4901473"/>
          </a:xfrm>
          <a:prstGeom prst="rect">
            <a:avLst/>
          </a:prstGeom>
          <a:noFill/>
          <a:ln w="9525">
            <a:noFill/>
            <a:miter lim="800000"/>
            <a:headEnd/>
            <a:tailEnd/>
          </a:ln>
        </p:spPr>
      </p:pic>
      <p:pic>
        <p:nvPicPr>
          <p:cNvPr id="1029" name="Picture 5"/>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44052" y="3731973"/>
            <a:ext cx="9188052" cy="114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custDataLst>
              <p:tags r:id="rId4"/>
            </p:custDataLst>
          </p:nvPr>
        </p:nvSpPr>
        <p:spPr>
          <a:xfrm>
            <a:off x="35497" y="3356992"/>
            <a:ext cx="9108504" cy="461665"/>
          </a:xfrm>
          <a:prstGeom prst="rect">
            <a:avLst/>
          </a:prstGeom>
          <a:noFill/>
        </p:spPr>
        <p:txBody>
          <a:bodyPr wrap="square" rtlCol="0">
            <a:spAutoFit/>
          </a:bodyPr>
          <a:lstStyle/>
          <a:p>
            <a:r>
              <a:rPr lang="en-CA" sz="2400" dirty="0" smtClean="0"/>
              <a:t>Hacked within days </a:t>
            </a:r>
            <a:r>
              <a:rPr lang="en-CA" sz="2400" dirty="0"/>
              <a:t>by </a:t>
            </a:r>
            <a:r>
              <a:rPr lang="en-CA" sz="2400" dirty="0" err="1"/>
              <a:t>Wolchok</a:t>
            </a:r>
            <a:r>
              <a:rPr lang="en-CA" sz="2400" dirty="0"/>
              <a:t>, </a:t>
            </a:r>
            <a:r>
              <a:rPr lang="en-CA" sz="2400" dirty="0" err="1" smtClean="0"/>
              <a:t>Wustrow</a:t>
            </a:r>
            <a:r>
              <a:rPr lang="en-CA" sz="2400" dirty="0"/>
              <a:t>, </a:t>
            </a:r>
            <a:r>
              <a:rPr lang="en-CA" sz="2400" dirty="0" smtClean="0"/>
              <a:t>Isabel</a:t>
            </a:r>
            <a:r>
              <a:rPr lang="en-CA" sz="2400" dirty="0"/>
              <a:t>, and </a:t>
            </a:r>
            <a:r>
              <a:rPr lang="en-CA" sz="2400" dirty="0" err="1" smtClean="0"/>
              <a:t>Halderman</a:t>
            </a:r>
            <a:r>
              <a:rPr lang="en-CA" sz="2400" dirty="0" smtClean="0"/>
              <a:t>:</a:t>
            </a:r>
            <a:endParaRPr lang="en-CA" sz="2400" dirty="0"/>
          </a:p>
        </p:txBody>
      </p:sp>
      <p:sp>
        <p:nvSpPr>
          <p:cNvPr id="4" name="Rectangle 3"/>
          <p:cNvSpPr/>
          <p:nvPr>
            <p:custDataLst>
              <p:tags r:id="rId5"/>
            </p:custDataLst>
          </p:nvPr>
        </p:nvSpPr>
        <p:spPr>
          <a:xfrm>
            <a:off x="0" y="3356992"/>
            <a:ext cx="9144000" cy="152027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5" name="TextBox 4"/>
          <p:cNvSpPr txBox="1"/>
          <p:nvPr>
            <p:custDataLst>
              <p:tags r:id="rId6"/>
            </p:custDataLst>
          </p:nvPr>
        </p:nvSpPr>
        <p:spPr>
          <a:xfrm>
            <a:off x="-36512" y="5157192"/>
            <a:ext cx="9192988" cy="1569660"/>
          </a:xfrm>
          <a:prstGeom prst="rect">
            <a:avLst/>
          </a:prstGeom>
          <a:solidFill>
            <a:schemeClr val="bg1"/>
          </a:solidFill>
          <a:ln w="19050">
            <a:solidFill>
              <a:srgbClr val="FF0000"/>
            </a:solidFill>
          </a:ln>
        </p:spPr>
        <p:txBody>
          <a:bodyPr wrap="square" rtlCol="0">
            <a:spAutoFit/>
          </a:bodyPr>
          <a:lstStyle/>
          <a:p>
            <a:r>
              <a:rPr lang="en-CA" sz="2400" dirty="0" smtClean="0"/>
              <a:t>BUT, the pilot and open source were </a:t>
            </a:r>
            <a:r>
              <a:rPr lang="en-CA" sz="2400" b="1" i="1" dirty="0" smtClean="0"/>
              <a:t>good ideas</a:t>
            </a:r>
            <a:r>
              <a:rPr lang="en-CA" sz="2400" dirty="0" smtClean="0"/>
              <a:t>.</a:t>
            </a:r>
          </a:p>
          <a:p>
            <a:r>
              <a:rPr lang="en-CA" sz="2400" dirty="0" smtClean="0"/>
              <a:t>Don’t believe it?  Consider that </a:t>
            </a:r>
            <a:r>
              <a:rPr lang="en-CA" sz="2400" dirty="0" err="1" smtClean="0"/>
              <a:t>Wolchok</a:t>
            </a:r>
            <a:r>
              <a:rPr lang="en-CA" sz="2400" dirty="0" smtClean="0"/>
              <a:t> et al. </a:t>
            </a:r>
            <a:r>
              <a:rPr lang="en-CA" sz="2400" b="1" i="1" dirty="0" smtClean="0"/>
              <a:t>protected</a:t>
            </a:r>
            <a:r>
              <a:rPr lang="en-CA" sz="2400" dirty="0" smtClean="0"/>
              <a:t> the system’s network from </a:t>
            </a:r>
            <a:r>
              <a:rPr lang="en-CA" sz="2400" b="1" i="1" dirty="0" smtClean="0"/>
              <a:t>undirected</a:t>
            </a:r>
            <a:r>
              <a:rPr lang="en-CA" sz="2400" dirty="0" smtClean="0"/>
              <a:t> attacks that would have succeeded.  Even with no one specifically targeting it, it would have been hacked.</a:t>
            </a:r>
            <a:endParaRPr lang="en-CA" sz="2400" dirty="0"/>
          </a:p>
        </p:txBody>
      </p:sp>
    </p:spTree>
    <p:extLst>
      <p:ext uri="{BB962C8B-B14F-4D97-AF65-F5344CB8AC3E}">
        <p14:creationId xmlns:p14="http://schemas.microsoft.com/office/powerpoint/2010/main" val="4283883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188640"/>
            <a:ext cx="8229600" cy="1872208"/>
          </a:xfrm>
        </p:spPr>
        <p:txBody>
          <a:bodyPr>
            <a:noAutofit/>
          </a:bodyPr>
          <a:lstStyle/>
          <a:p>
            <a:r>
              <a:rPr lang="en-CA" sz="3200" dirty="0"/>
              <a:t>The Actual Election System: “the easy part”</a:t>
            </a:r>
            <a:br>
              <a:rPr lang="en-CA" sz="3200" dirty="0"/>
            </a:br>
            <a:r>
              <a:rPr lang="en-CA" sz="3200" dirty="0"/>
              <a:t>Higher Fruit: DC Overseas Elections </a:t>
            </a:r>
            <a:r>
              <a:rPr lang="en-CA" sz="3200" dirty="0" smtClean="0"/>
              <a:t>2010</a:t>
            </a:r>
            <a:br>
              <a:rPr lang="en-CA" sz="3200" dirty="0" smtClean="0"/>
            </a:br>
            <a:r>
              <a:rPr lang="en-CA" sz="3200" dirty="0" smtClean="0"/>
              <a:t>P.S. How Badly Hacked? All the votes, plus a bit..</a:t>
            </a:r>
            <a:endParaRPr lang="en-CA" sz="3200" dirty="0"/>
          </a:p>
        </p:txBody>
      </p:sp>
      <p:pic>
        <p:nvPicPr>
          <p:cNvPr id="6" name="Picture 2"/>
          <p:cNvPicPr>
            <a:picLocks noChangeAspect="1" noChangeArrowheads="1"/>
          </p:cNvPicPr>
          <p:nvPr>
            <p:custDataLst>
              <p:tags r:id="rId2"/>
            </p:custDataLst>
          </p:nvPr>
        </p:nvPicPr>
        <p:blipFill>
          <a:blip r:embed="rId6" cstate="print"/>
          <a:srcRect/>
          <a:stretch>
            <a:fillRect/>
          </a:stretch>
        </p:blipFill>
        <p:spPr bwMode="auto">
          <a:xfrm>
            <a:off x="12476" y="1853882"/>
            <a:ext cx="9144000" cy="4901473"/>
          </a:xfrm>
          <a:prstGeom prst="rect">
            <a:avLst/>
          </a:prstGeom>
          <a:noFill/>
          <a:ln w="9525">
            <a:noFill/>
            <a:miter lim="800000"/>
            <a:headEnd/>
            <a:tailEnd/>
          </a:ln>
        </p:spPr>
      </p:pic>
      <p:pic>
        <p:nvPicPr>
          <p:cNvPr id="4" name="Picture 9"/>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899592" y="1852613"/>
            <a:ext cx="731520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717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79512" y="2046312"/>
            <a:ext cx="88201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custDataLst>
              <p:tags r:id="rId2"/>
            </p:custDataLst>
          </p:nvPr>
        </p:nvSpPr>
        <p:spPr>
          <a:xfrm>
            <a:off x="1144266" y="1772816"/>
            <a:ext cx="5877635" cy="369332"/>
          </a:xfrm>
          <a:prstGeom prst="rect">
            <a:avLst/>
          </a:prstGeom>
          <a:noFill/>
        </p:spPr>
        <p:txBody>
          <a:bodyPr wrap="none" rtlCol="0">
            <a:spAutoFit/>
          </a:bodyPr>
          <a:lstStyle/>
          <a:p>
            <a:r>
              <a:rPr lang="en-CA" dirty="0" smtClean="0"/>
              <a:t>Microsoft 2011 3</a:t>
            </a:r>
            <a:r>
              <a:rPr lang="en-CA" baseline="30000" dirty="0" smtClean="0"/>
              <a:t>rd</a:t>
            </a:r>
            <a:r>
              <a:rPr lang="en-CA" dirty="0" smtClean="0"/>
              <a:t> Quarter malware detected per 1000 runs:</a:t>
            </a:r>
            <a:endParaRPr lang="en-CA" dirty="0"/>
          </a:p>
        </p:txBody>
      </p:sp>
      <p:sp>
        <p:nvSpPr>
          <p:cNvPr id="6" name="TextBox 5"/>
          <p:cNvSpPr txBox="1"/>
          <p:nvPr>
            <p:custDataLst>
              <p:tags r:id="rId3"/>
            </p:custDataLst>
          </p:nvPr>
        </p:nvSpPr>
        <p:spPr>
          <a:xfrm>
            <a:off x="179512" y="6279703"/>
            <a:ext cx="6616940" cy="461665"/>
          </a:xfrm>
          <a:prstGeom prst="rect">
            <a:avLst/>
          </a:prstGeom>
          <a:noFill/>
        </p:spPr>
        <p:txBody>
          <a:bodyPr wrap="none" rtlCol="0">
            <a:spAutoFit/>
          </a:bodyPr>
          <a:lstStyle/>
          <a:p>
            <a:r>
              <a:rPr lang="en-CA" sz="2400" dirty="0" smtClean="0"/>
              <a:t>So, just get people to stop installing this stuff, right?</a:t>
            </a:r>
            <a:endParaRPr lang="en-CA" sz="2400" dirty="0"/>
          </a:p>
        </p:txBody>
      </p:sp>
      <p:sp>
        <p:nvSpPr>
          <p:cNvPr id="10" name="Title 1"/>
          <p:cNvSpPr>
            <a:spLocks noGrp="1"/>
          </p:cNvSpPr>
          <p:nvPr>
            <p:ph type="title"/>
            <p:custDataLst>
              <p:tags r:id="rId4"/>
            </p:custDataLst>
          </p:nvPr>
        </p:nvSpPr>
        <p:spPr>
          <a:xfrm>
            <a:off x="457200" y="274638"/>
            <a:ext cx="8229600" cy="1143000"/>
          </a:xfrm>
        </p:spPr>
        <p:txBody>
          <a:bodyPr>
            <a:normAutofit fontScale="90000"/>
          </a:bodyPr>
          <a:lstStyle/>
          <a:p>
            <a:r>
              <a:rPr lang="en-CA" sz="3600" dirty="0" smtClean="0"/>
              <a:t>Client-Side Security: The HARD Part</a:t>
            </a:r>
            <a:br>
              <a:rPr lang="en-CA" sz="3600" dirty="0" smtClean="0"/>
            </a:br>
            <a:r>
              <a:rPr lang="en-CA" sz="3600" dirty="0" smtClean="0"/>
              <a:t>(your phone, my laptop, etc.)</a:t>
            </a:r>
            <a:endParaRPr lang="en-CA" sz="3600" dirty="0"/>
          </a:p>
        </p:txBody>
      </p:sp>
    </p:spTree>
    <p:extLst>
      <p:ext uri="{BB962C8B-B14F-4D97-AF65-F5344CB8AC3E}">
        <p14:creationId xmlns:p14="http://schemas.microsoft.com/office/powerpoint/2010/main" val="2550258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custDataLst>
              <p:tags r:id="rId1"/>
            </p:custDataLst>
          </p:nvPr>
        </p:nvPicPr>
        <p:blipFill rotWithShape="1">
          <a:blip r:embed="rId9">
            <a:extLst>
              <a:ext uri="{28A0092B-C50C-407E-A947-70E740481C1C}">
                <a14:useLocalDpi xmlns:a14="http://schemas.microsoft.com/office/drawing/2010/main" val="0"/>
              </a:ext>
            </a:extLst>
          </a:blip>
          <a:srcRect r="14546" b="22048"/>
          <a:stretch/>
        </p:blipFill>
        <p:spPr bwMode="auto">
          <a:xfrm>
            <a:off x="144016" y="3429000"/>
            <a:ext cx="8748464" cy="291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323528" y="903784"/>
            <a:ext cx="542925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custDataLst>
              <p:tags r:id="rId3"/>
            </p:custDataLst>
          </p:nvPr>
        </p:nvSpPr>
        <p:spPr>
          <a:xfrm>
            <a:off x="4464496" y="118373"/>
            <a:ext cx="4572000" cy="646331"/>
          </a:xfrm>
          <a:prstGeom prst="rect">
            <a:avLst/>
          </a:prstGeom>
        </p:spPr>
        <p:txBody>
          <a:bodyPr>
            <a:spAutoFit/>
          </a:bodyPr>
          <a:lstStyle/>
          <a:p>
            <a:r>
              <a:rPr lang="en-CA" dirty="0" err="1" smtClean="0"/>
              <a:t>Kanich</a:t>
            </a:r>
            <a:r>
              <a:rPr lang="en-CA" dirty="0"/>
              <a:t>, </a:t>
            </a:r>
            <a:r>
              <a:rPr lang="en-CA" dirty="0" err="1" smtClean="0"/>
              <a:t>Kreibich</a:t>
            </a:r>
            <a:r>
              <a:rPr lang="en-CA" dirty="0"/>
              <a:t>, </a:t>
            </a:r>
            <a:r>
              <a:rPr lang="en-CA" dirty="0" err="1" smtClean="0"/>
              <a:t>Levchenko</a:t>
            </a:r>
            <a:r>
              <a:rPr lang="en-CA" dirty="0"/>
              <a:t>, </a:t>
            </a:r>
            <a:r>
              <a:rPr lang="en-CA" dirty="0" smtClean="0"/>
              <a:t>Enright</a:t>
            </a:r>
            <a:r>
              <a:rPr lang="en-CA" dirty="0"/>
              <a:t>, </a:t>
            </a:r>
            <a:r>
              <a:rPr lang="en-CA" dirty="0" err="1" smtClean="0"/>
              <a:t>Voelker</a:t>
            </a:r>
            <a:r>
              <a:rPr lang="en-CA" dirty="0"/>
              <a:t>,  </a:t>
            </a:r>
          </a:p>
          <a:p>
            <a:r>
              <a:rPr lang="en-CA" dirty="0" err="1" smtClean="0"/>
              <a:t>Paxson</a:t>
            </a:r>
            <a:r>
              <a:rPr lang="en-CA" dirty="0"/>
              <a:t>, and </a:t>
            </a:r>
            <a:r>
              <a:rPr lang="en-CA" dirty="0" smtClean="0"/>
              <a:t>Savage spam study in CACM 2009.</a:t>
            </a:r>
            <a:endParaRPr lang="en-CA" dirty="0"/>
          </a:p>
        </p:txBody>
      </p:sp>
      <p:sp>
        <p:nvSpPr>
          <p:cNvPr id="3" name="TextBox 2"/>
          <p:cNvSpPr txBox="1"/>
          <p:nvPr>
            <p:custDataLst>
              <p:tags r:id="rId4"/>
            </p:custDataLst>
          </p:nvPr>
        </p:nvSpPr>
        <p:spPr>
          <a:xfrm>
            <a:off x="5796136" y="1052736"/>
            <a:ext cx="2952328" cy="1384995"/>
          </a:xfrm>
          <a:prstGeom prst="rect">
            <a:avLst/>
          </a:prstGeom>
          <a:noFill/>
        </p:spPr>
        <p:txBody>
          <a:bodyPr wrap="square" rtlCol="0">
            <a:spAutoFit/>
          </a:bodyPr>
          <a:lstStyle/>
          <a:p>
            <a:r>
              <a:rPr lang="en-CA" sz="2800" dirty="0" smtClean="0"/>
              <a:t>The lure to make more ‘bots.  Would </a:t>
            </a:r>
            <a:r>
              <a:rPr lang="en-CA" sz="2800" b="1" i="1" dirty="0" smtClean="0"/>
              <a:t>you</a:t>
            </a:r>
            <a:r>
              <a:rPr lang="en-CA" sz="2800" dirty="0" smtClean="0"/>
              <a:t> click?</a:t>
            </a:r>
            <a:endParaRPr lang="en-CA" sz="2800" dirty="0"/>
          </a:p>
        </p:txBody>
      </p:sp>
      <p:sp>
        <p:nvSpPr>
          <p:cNvPr id="4" name="TextBox 3"/>
          <p:cNvSpPr txBox="1"/>
          <p:nvPr>
            <p:custDataLst>
              <p:tags r:id="rId5"/>
            </p:custDataLst>
          </p:nvPr>
        </p:nvSpPr>
        <p:spPr>
          <a:xfrm>
            <a:off x="251520" y="6165304"/>
            <a:ext cx="5374613" cy="523220"/>
          </a:xfrm>
          <a:prstGeom prst="rect">
            <a:avLst/>
          </a:prstGeom>
          <a:noFill/>
        </p:spPr>
        <p:txBody>
          <a:bodyPr wrap="none" rtlCol="0">
            <a:spAutoFit/>
          </a:bodyPr>
          <a:lstStyle/>
          <a:p>
            <a:r>
              <a:rPr lang="en-CA" sz="2800" dirty="0" smtClean="0"/>
              <a:t>No?  Good for you, but enough will.</a:t>
            </a:r>
            <a:endParaRPr lang="en-CA" sz="2800" dirty="0"/>
          </a:p>
        </p:txBody>
      </p:sp>
      <p:sp>
        <p:nvSpPr>
          <p:cNvPr id="7" name="Oval 6"/>
          <p:cNvSpPr/>
          <p:nvPr>
            <p:custDataLst>
              <p:tags r:id="rId6"/>
            </p:custDataLst>
          </p:nvPr>
        </p:nvSpPr>
        <p:spPr>
          <a:xfrm>
            <a:off x="3995936" y="5229200"/>
            <a:ext cx="3168352" cy="9669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73900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ile:Kiesers staan tou.jpg"/>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467838" y="1052736"/>
            <a:ext cx="4211666" cy="52645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custDataLst>
              <p:tags r:id="rId2"/>
            </p:custDataLst>
          </p:nvPr>
        </p:nvSpPr>
        <p:spPr>
          <a:xfrm>
            <a:off x="432048" y="6290156"/>
            <a:ext cx="4572000" cy="523220"/>
          </a:xfrm>
          <a:prstGeom prst="rect">
            <a:avLst/>
          </a:prstGeom>
        </p:spPr>
        <p:txBody>
          <a:bodyPr>
            <a:spAutoFit/>
          </a:bodyPr>
          <a:lstStyle/>
          <a:p>
            <a:r>
              <a:rPr lang="en-CA" sz="1400" dirty="0"/>
              <a:t>Table View High School, polling station for the suburb of Flamingo </a:t>
            </a:r>
            <a:r>
              <a:rPr lang="en-CA" sz="1400" dirty="0" err="1" smtClean="0"/>
              <a:t>Vlei</a:t>
            </a:r>
            <a:r>
              <a:rPr lang="en-CA" sz="1400" dirty="0" smtClean="0"/>
              <a:t>; by Wikipedia </a:t>
            </a:r>
            <a:r>
              <a:rPr lang="en-CA" sz="1400" dirty="0" err="1" smtClean="0"/>
              <a:t>User:Anrie</a:t>
            </a:r>
            <a:r>
              <a:rPr lang="en-CA" sz="1400" dirty="0" smtClean="0"/>
              <a:t>, CC-BY-SA</a:t>
            </a:r>
            <a:endParaRPr lang="en-CA" sz="1400" dirty="0"/>
          </a:p>
        </p:txBody>
      </p:sp>
      <p:sp>
        <p:nvSpPr>
          <p:cNvPr id="10" name="TextBox 9"/>
          <p:cNvSpPr txBox="1"/>
          <p:nvPr>
            <p:custDataLst>
              <p:tags r:id="rId3"/>
            </p:custDataLst>
          </p:nvPr>
        </p:nvSpPr>
        <p:spPr>
          <a:xfrm>
            <a:off x="4788024" y="1700808"/>
            <a:ext cx="3490186" cy="954107"/>
          </a:xfrm>
          <a:prstGeom prst="rect">
            <a:avLst/>
          </a:prstGeom>
          <a:noFill/>
        </p:spPr>
        <p:txBody>
          <a:bodyPr wrap="none" rtlCol="0">
            <a:spAutoFit/>
          </a:bodyPr>
          <a:lstStyle/>
          <a:p>
            <a:r>
              <a:rPr lang="en-CA" sz="2800" dirty="0" smtClean="0"/>
              <a:t>A sort of “real-world”</a:t>
            </a:r>
          </a:p>
          <a:p>
            <a:r>
              <a:rPr lang="en-CA" sz="2800" dirty="0" smtClean="0"/>
              <a:t>Denial of Service (</a:t>
            </a:r>
            <a:r>
              <a:rPr lang="en-CA" sz="2800" dirty="0" err="1" smtClean="0"/>
              <a:t>DoS</a:t>
            </a:r>
            <a:r>
              <a:rPr lang="en-CA" sz="2800" dirty="0" smtClean="0"/>
              <a:t>)</a:t>
            </a:r>
            <a:endParaRPr lang="en-CA" sz="2800" dirty="0"/>
          </a:p>
        </p:txBody>
      </p:sp>
      <p:cxnSp>
        <p:nvCxnSpPr>
          <p:cNvPr id="12" name="Straight Arrow Connector 11"/>
          <p:cNvCxnSpPr/>
          <p:nvPr>
            <p:custDataLst>
              <p:tags r:id="rId4"/>
            </p:custDataLst>
          </p:nvPr>
        </p:nvCxnSpPr>
        <p:spPr>
          <a:xfrm flipH="1">
            <a:off x="4932040" y="2584068"/>
            <a:ext cx="1296144" cy="556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custDataLst>
              <p:tags r:id="rId5"/>
            </p:custDataLst>
          </p:nvPr>
        </p:nvSpPr>
        <p:spPr>
          <a:xfrm>
            <a:off x="5184576" y="3949526"/>
            <a:ext cx="3923928" cy="2677656"/>
          </a:xfrm>
          <a:prstGeom prst="rect">
            <a:avLst/>
          </a:prstGeom>
          <a:noFill/>
        </p:spPr>
        <p:txBody>
          <a:bodyPr wrap="square" rtlCol="0">
            <a:spAutoFit/>
          </a:bodyPr>
          <a:lstStyle/>
          <a:p>
            <a:r>
              <a:rPr lang="en-CA" sz="2800" b="1" dirty="0" smtClean="0"/>
              <a:t>Distributed</a:t>
            </a:r>
            <a:r>
              <a:rPr lang="en-CA" sz="2800" dirty="0" smtClean="0"/>
              <a:t> </a:t>
            </a:r>
            <a:r>
              <a:rPr lang="en-CA" sz="2800" dirty="0" err="1" smtClean="0"/>
              <a:t>DoS</a:t>
            </a:r>
            <a:r>
              <a:rPr lang="en-CA" sz="2800" dirty="0" smtClean="0"/>
              <a:t>:</a:t>
            </a:r>
          </a:p>
          <a:p>
            <a:endParaRPr lang="en-CA" sz="2800" dirty="0" smtClean="0"/>
          </a:p>
          <a:p>
            <a:r>
              <a:rPr lang="en-CA" sz="2800" dirty="0" smtClean="0"/>
              <a:t>Cheap ‘botnets (e.g., infected user computers) attacking system infrastructure.</a:t>
            </a:r>
            <a:endParaRPr lang="en-CA" sz="2800" dirty="0"/>
          </a:p>
        </p:txBody>
      </p:sp>
      <p:sp>
        <p:nvSpPr>
          <p:cNvPr id="16" name="Title 1"/>
          <p:cNvSpPr>
            <a:spLocks noGrp="1"/>
          </p:cNvSpPr>
          <p:nvPr>
            <p:ph type="title"/>
            <p:custDataLst>
              <p:tags r:id="rId6"/>
            </p:custDataLst>
          </p:nvPr>
        </p:nvSpPr>
        <p:spPr>
          <a:xfrm>
            <a:off x="457200" y="274638"/>
            <a:ext cx="8229600" cy="1143000"/>
          </a:xfrm>
        </p:spPr>
        <p:txBody>
          <a:bodyPr>
            <a:normAutofit fontScale="90000"/>
          </a:bodyPr>
          <a:lstStyle/>
          <a:p>
            <a:r>
              <a:rPr lang="en-CA" sz="3600" dirty="0" smtClean="0"/>
              <a:t>Fixed the Server?  Fixed the Client?</a:t>
            </a:r>
            <a:br>
              <a:rPr lang="en-CA" sz="3600" dirty="0" smtClean="0"/>
            </a:br>
            <a:r>
              <a:rPr lang="en-CA" sz="3600" dirty="0" smtClean="0"/>
              <a:t>Then, fix the Internet.</a:t>
            </a:r>
            <a:endParaRPr lang="en-CA" sz="3600" dirty="0"/>
          </a:p>
        </p:txBody>
      </p:sp>
    </p:spTree>
    <p:extLst>
      <p:ext uri="{BB962C8B-B14F-4D97-AF65-F5344CB8AC3E}">
        <p14:creationId xmlns:p14="http://schemas.microsoft.com/office/powerpoint/2010/main" val="6272996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8840</TotalTime>
  <Words>3975</Words>
  <Application>Microsoft Office PowerPoint</Application>
  <PresentationFormat>On-screen Show (4:3)</PresentationFormat>
  <Paragraphs>286</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 Computer Scientist’s Assessment of Online Voting</vt:lpstr>
      <vt:lpstr>Starting with the bottom line…</vt:lpstr>
      <vt:lpstr>The Actual Election System: “the easy part” Low-Hanging Fruit, UBC 2010 AMS elections</vt:lpstr>
      <vt:lpstr>The Actual Election System: “the easy part” Higher Fruit: DC Overseas Elections 2010</vt:lpstr>
      <vt:lpstr>The Actual Election System: “the easy part” Higher Fruit: DC Overseas Elections 2010</vt:lpstr>
      <vt:lpstr>The Actual Election System: “the easy part” Higher Fruit: DC Overseas Elections 2010 P.S. How Badly Hacked? All the votes, plus a bit..</vt:lpstr>
      <vt:lpstr>Client-Side Security: The HARD Part (your phone, my laptop, etc.)</vt:lpstr>
      <vt:lpstr>PowerPoint Presentation</vt:lpstr>
      <vt:lpstr>Fixed the Server?  Fixed the Client? Then, fix the Internet.</vt:lpstr>
      <vt:lpstr>Fixed Everything?  Not forever. Cryptographic “Expiration Date”?</vt:lpstr>
      <vt:lpstr>The Bright Side (which doesn’t resolve the issues above)</vt:lpstr>
      <vt:lpstr>Online E2E: Helios</vt:lpstr>
      <vt:lpstr>Online E2E: Helios</vt:lpstr>
      <vt:lpstr>More Bright Side</vt:lpstr>
      <vt:lpstr>Summary</vt:lpstr>
      <vt:lpstr>So Helios (or Scytl or …) is the Answer?</vt:lpstr>
      <vt:lpstr>What Would It Take?</vt:lpstr>
      <vt:lpstr>Addenda to Panel Discussion</vt:lpstr>
      <vt:lpstr>Bonus:  Online Banking vs. Online Elections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Helios sample vote</dc:title>
  <dc:creator>wolf</dc:creator>
  <cp:lastModifiedBy>wolf</cp:lastModifiedBy>
  <cp:revision>55</cp:revision>
  <dcterms:created xsi:type="dcterms:W3CDTF">2012-05-23T21:19:16Z</dcterms:created>
  <dcterms:modified xsi:type="dcterms:W3CDTF">2013-02-07T20:19:43Z</dcterms:modified>
</cp:coreProperties>
</file>