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76" r:id="rId3"/>
    <p:sldId id="257" r:id="rId4"/>
    <p:sldId id="260" r:id="rId5"/>
    <p:sldId id="261" r:id="rId6"/>
    <p:sldId id="258" r:id="rId7"/>
    <p:sldId id="259" r:id="rId8"/>
    <p:sldId id="277" r:id="rId9"/>
    <p:sldId id="274" r:id="rId10"/>
    <p:sldId id="262" r:id="rId11"/>
    <p:sldId id="278" r:id="rId12"/>
    <p:sldId id="263" r:id="rId13"/>
    <p:sldId id="264" r:id="rId14"/>
    <p:sldId id="265" r:id="rId15"/>
    <p:sldId id="266" r:id="rId16"/>
    <p:sldId id="267" r:id="rId17"/>
    <p:sldId id="268" r:id="rId18"/>
    <p:sldId id="269" r:id="rId19"/>
    <p:sldId id="270" r:id="rId20"/>
    <p:sldId id="271" r:id="rId21"/>
    <p:sldId id="275" r:id="rId22"/>
    <p:sldId id="272"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2" autoAdjust="0"/>
  </p:normalViewPr>
  <p:slideViewPr>
    <p:cSldViewPr snapToGrid="0" snapToObjects="1">
      <p:cViewPr varScale="1">
        <p:scale>
          <a:sx n="107" d="100"/>
          <a:sy n="107" d="100"/>
        </p:scale>
        <p:origin x="-249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44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EBB5C0-029A-F441-AC65-679410881250}" type="datetime1">
              <a:rPr lang="en-US" smtClean="0"/>
              <a:t>9/4/12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2FF05C-1499-2647-8A75-3335C1890924}" type="slidenum">
              <a:rPr lang="en-US" smtClean="0"/>
              <a:t>‹#›</a:t>
            </a:fld>
            <a:endParaRPr lang="en-US"/>
          </a:p>
        </p:txBody>
      </p:sp>
    </p:spTree>
    <p:extLst>
      <p:ext uri="{BB962C8B-B14F-4D97-AF65-F5344CB8AC3E}">
        <p14:creationId xmlns:p14="http://schemas.microsoft.com/office/powerpoint/2010/main" val="34409770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45352-F06F-B44B-A2B4-49686B1F89FB}" type="datetime1">
              <a:rPr lang="en-US" smtClean="0"/>
              <a:t>9/4/12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9B3C0-1EBC-FA4B-BFF2-49072BE5557F}" type="slidenum">
              <a:rPr lang="en-US" smtClean="0"/>
              <a:t>‹#›</a:t>
            </a:fld>
            <a:endParaRPr lang="en-US"/>
          </a:p>
        </p:txBody>
      </p:sp>
    </p:spTree>
    <p:extLst>
      <p:ext uri="{BB962C8B-B14F-4D97-AF65-F5344CB8AC3E}">
        <p14:creationId xmlns:p14="http://schemas.microsoft.com/office/powerpoint/2010/main" val="325928524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459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(8/30/12 07:59) -----</a:t>
            </a:r>
          </a:p>
          <a:p>
            <a:r>
              <a:rPr lang="en-US" dirty="0"/>
              <a:t>Suppose we want to recommend node for the with red color. For red, we do not need to rest of the graph so we can </a:t>
            </a:r>
            <a:r>
              <a:rPr lang="en-US" dirty="0" smtClean="0"/>
              <a:t>compute </a:t>
            </a:r>
            <a:r>
              <a:rPr lang="en-US" dirty="0"/>
              <a:t>locally.</a:t>
            </a:r>
          </a:p>
          <a:p>
            <a:r>
              <a:rPr lang="en-US" dirty="0"/>
              <a:t>For red node, we sent recommended node request to the neigbors. We get the recommended node from each neighbor</a:t>
            </a:r>
            <a:r>
              <a:rPr lang="en-US" dirty="0" smtClean="0"/>
              <a:t>. We evaluate them and return top-k</a:t>
            </a:r>
            <a:r>
              <a:rPr lang="en-US" baseline="0" dirty="0" smtClean="0"/>
              <a:t> neighbors.</a:t>
            </a:r>
            <a:endParaRPr lang="en-US" dirty="0"/>
          </a:p>
          <a:p>
            <a:endParaRPr lang="en-US" dirty="0"/>
          </a:p>
        </p:txBody>
      </p:sp>
    </p:spTree>
    <p:extLst>
      <p:ext uri="{BB962C8B-B14F-4D97-AF65-F5344CB8AC3E}">
        <p14:creationId xmlns:p14="http://schemas.microsoft.com/office/powerpoint/2010/main" val="394063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(8/30/12 07:22) -----</a:t>
            </a:r>
          </a:p>
          <a:p>
            <a:r>
              <a:rPr lang="en-US" dirty="0"/>
              <a:t>We have categorized scoring methods for P2P Social Network environment.</a:t>
            </a:r>
          </a:p>
          <a:p>
            <a:r>
              <a:rPr lang="en-US" dirty="0"/>
              <a:t>The first category is Node importance like clustering coefficient, centrality and so on.</a:t>
            </a:r>
          </a:p>
          <a:p>
            <a:r>
              <a:rPr lang="en-US" dirty="0"/>
              <a:t>The second category is Reputation as also known as Trust in P2P environment.</a:t>
            </a:r>
          </a:p>
          <a:p>
            <a:r>
              <a:rPr lang="en-US" dirty="0"/>
              <a:t>We have also P2P System measures like availability, latency and bandwidth.</a:t>
            </a:r>
          </a:p>
          <a:p>
            <a:r>
              <a:rPr lang="en-US" dirty="0"/>
              <a:t>We suggest some composite measures like Trusted Centrality, Available authority. For example, </a:t>
            </a:r>
            <a:r>
              <a:rPr lang="en-US" dirty="0" err="1"/>
              <a:t>tc</a:t>
            </a:r>
            <a:r>
              <a:rPr lang="en-US" dirty="0"/>
              <a:t> which we define as a node with a both high trust and centrality. It can provide well connected nodes while they can be trusted.</a:t>
            </a:r>
          </a:p>
          <a:p>
            <a:endParaRPr lang="en-US" dirty="0"/>
          </a:p>
        </p:txBody>
      </p:sp>
    </p:spTree>
    <p:extLst>
      <p:ext uri="{BB962C8B-B14F-4D97-AF65-F5344CB8AC3E}">
        <p14:creationId xmlns:p14="http://schemas.microsoft.com/office/powerpoint/2010/main" val="206750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(8/30/12 07:22) -----</a:t>
            </a:r>
          </a:p>
          <a:p>
            <a:r>
              <a:rPr lang="en-US" dirty="0"/>
              <a:t>We know want to show how our Top-k TA Common Neighbor works.</a:t>
            </a:r>
          </a:p>
          <a:p>
            <a:r>
              <a:rPr lang="en-US" dirty="0"/>
              <a:t>As you can see we have node in the middle with friends like node </a:t>
            </a:r>
            <a:r>
              <a:rPr lang="en-US" dirty="0" err="1"/>
              <a:t>b,c,d</a:t>
            </a:r>
            <a:r>
              <a:rPr lang="en-US" dirty="0"/>
              <a:t> and so on.</a:t>
            </a:r>
          </a:p>
          <a:p>
            <a:r>
              <a:rPr lang="en-US" dirty="0"/>
              <a:t>We send a request to friend nodes to retrieve recommended nodes from our friends. Each of our friends returns a recommended node.</a:t>
            </a:r>
          </a:p>
          <a:p>
            <a:r>
              <a:rPr lang="en-US" dirty="0"/>
              <a:t>Node A then evaluates the nodes returned by  </a:t>
            </a:r>
            <a:r>
              <a:rPr lang="en-US" dirty="0" err="1"/>
              <a:t>cheking</a:t>
            </a:r>
            <a:r>
              <a:rPr lang="en-US" dirty="0"/>
              <a:t> if they are greater than the threshold calculated.</a:t>
            </a:r>
          </a:p>
        </p:txBody>
      </p:sp>
    </p:spTree>
    <p:extLst>
      <p:ext uri="{BB962C8B-B14F-4D97-AF65-F5344CB8AC3E}">
        <p14:creationId xmlns:p14="http://schemas.microsoft.com/office/powerpoint/2010/main" val="266649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07:39) -----</a:t>
            </a:r>
          </a:p>
          <a:p>
            <a:r>
              <a:rPr lang="en-US"/>
              <a:t>We are currently developing a simple social networking application so called SOWHOO to try our algorithms on.</a:t>
            </a:r>
          </a:p>
        </p:txBody>
      </p:sp>
    </p:spTree>
    <p:extLst>
      <p:ext uri="{BB962C8B-B14F-4D97-AF65-F5344CB8AC3E}">
        <p14:creationId xmlns:p14="http://schemas.microsoft.com/office/powerpoint/2010/main" val="3179373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07:39) -----</a:t>
            </a:r>
          </a:p>
          <a:p>
            <a:r>
              <a:rPr lang="en-US"/>
              <a:t>Top-K TA common neighbor outperforms top-k fa common neihbor by far since top-k ta common neighbor stops in early iterations.</a:t>
            </a:r>
          </a:p>
        </p:txBody>
      </p:sp>
    </p:spTree>
    <p:extLst>
      <p:ext uri="{BB962C8B-B14F-4D97-AF65-F5344CB8AC3E}">
        <p14:creationId xmlns:p14="http://schemas.microsoft.com/office/powerpoint/2010/main" val="187104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07:39) -----</a:t>
            </a:r>
          </a:p>
          <a:p>
            <a:r>
              <a:rPr lang="en-US"/>
              <a:t>We are planning to evaluate our algorithms according to the overall weight of recommended node.</a:t>
            </a:r>
          </a:p>
          <a:p>
            <a:r>
              <a:rPr lang="en-US"/>
              <a:t>We have used a simple measure omega to see accuracy and efficiency trade-off.</a:t>
            </a:r>
          </a:p>
          <a:p>
            <a:r>
              <a:rPr lang="en-US"/>
              <a:t>a  is the accuracy and n is the number of accesses. maximum number of accesses is reached when all neighbors are retrieved.</a:t>
            </a:r>
          </a:p>
          <a:p>
            <a:endParaRPr lang="en-US"/>
          </a:p>
        </p:txBody>
      </p:sp>
    </p:spTree>
    <p:extLst>
      <p:ext uri="{BB962C8B-B14F-4D97-AF65-F5344CB8AC3E}">
        <p14:creationId xmlns:p14="http://schemas.microsoft.com/office/powerpoint/2010/main" val="154266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07:39) -----</a:t>
            </a:r>
          </a:p>
          <a:p>
            <a:r>
              <a:rPr lang="en-US"/>
              <a:t>We evaluate our algorithms according to the omega result from different data sets.</a:t>
            </a:r>
          </a:p>
          <a:p>
            <a:r>
              <a:rPr lang="en-US"/>
              <a:t>On the left hand side, you can see the wikipedia dataset and on the right hand side you can see the gnutella data set.</a:t>
            </a:r>
          </a:p>
          <a:p>
            <a:r>
              <a:rPr lang="en-US"/>
              <a:t>In both dataset, Top-K TA Common Neighbor is better.</a:t>
            </a:r>
          </a:p>
        </p:txBody>
      </p:sp>
    </p:spTree>
    <p:extLst>
      <p:ext uri="{BB962C8B-B14F-4D97-AF65-F5344CB8AC3E}">
        <p14:creationId xmlns:p14="http://schemas.microsoft.com/office/powerpoint/2010/main" val="249408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07:39) -----</a:t>
            </a:r>
          </a:p>
          <a:p>
            <a:r>
              <a:rPr lang="en-US"/>
              <a:t>As we said before, we are currently building an application SOWHOO.</a:t>
            </a:r>
          </a:p>
          <a:p>
            <a:r>
              <a:rPr lang="en-US"/>
              <a:t>it is an application that has peers and super peers. super peers help with problems like finding addresses.</a:t>
            </a:r>
          </a:p>
        </p:txBody>
      </p:sp>
    </p:spTree>
    <p:extLst>
      <p:ext uri="{BB962C8B-B14F-4D97-AF65-F5344CB8AC3E}">
        <p14:creationId xmlns:p14="http://schemas.microsoft.com/office/powerpoint/2010/main" val="3042833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07:39) -----</a:t>
            </a:r>
          </a:p>
          <a:p>
            <a:r>
              <a:rPr lang="en-US"/>
              <a:t>SOWHOO is designed to have 3 layer approach which are application, system and network layer.</a:t>
            </a:r>
          </a:p>
          <a:p>
            <a:r>
              <a:rPr lang="en-US"/>
              <a:t>In application layer, we have user interface and a mechanism to pass user requests to other layers.</a:t>
            </a:r>
          </a:p>
          <a:p>
            <a:r>
              <a:rPr lang="en-US"/>
              <a:t>In system layer, we have mechanisms like publish/subscribe or notify/update.</a:t>
            </a:r>
          </a:p>
          <a:p>
            <a:r>
              <a:rPr lang="en-US"/>
              <a:t>Lastly, we have network layer that handles messaging between the peers.</a:t>
            </a:r>
          </a:p>
          <a:p>
            <a:endParaRPr lang="en-US"/>
          </a:p>
          <a:p>
            <a:endParaRPr lang="en-US"/>
          </a:p>
          <a:p>
            <a:endParaRPr lang="en-US"/>
          </a:p>
        </p:txBody>
      </p:sp>
    </p:spTree>
    <p:extLst>
      <p:ext uri="{BB962C8B-B14F-4D97-AF65-F5344CB8AC3E}">
        <p14:creationId xmlns:p14="http://schemas.microsoft.com/office/powerpoint/2010/main" val="174831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2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(8/30/12 07:22) -----</a:t>
            </a:r>
          </a:p>
          <a:p>
            <a:r>
              <a:rPr lang="en-US" dirty="0"/>
              <a:t>We will have a short introduction.</a:t>
            </a:r>
          </a:p>
          <a:p>
            <a:r>
              <a:rPr lang="en-US" dirty="0"/>
              <a:t>We will go on with motivation for P2P social networks</a:t>
            </a:r>
          </a:p>
          <a:p>
            <a:r>
              <a:rPr lang="en-US" dirty="0"/>
              <a:t>We will define what Link Recommendation is.</a:t>
            </a:r>
          </a:p>
          <a:p>
            <a:r>
              <a:rPr lang="en-US" dirty="0"/>
              <a:t>We will show Top-k Common Neighbor algorithm</a:t>
            </a:r>
          </a:p>
          <a:p>
            <a:r>
              <a:rPr lang="en-US" dirty="0"/>
              <a:t>We will show our experiments and dataset etc.</a:t>
            </a:r>
          </a:p>
          <a:p>
            <a:r>
              <a:rPr lang="en-US" dirty="0"/>
              <a:t>We will end our presentation with discussion and future work section.</a:t>
            </a:r>
          </a:p>
        </p:txBody>
      </p:sp>
    </p:spTree>
    <p:extLst>
      <p:ext uri="{BB962C8B-B14F-4D97-AF65-F5344CB8AC3E}">
        <p14:creationId xmlns:p14="http://schemas.microsoft.com/office/powerpoint/2010/main" val="550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(8/30/12 07:22) -----</a:t>
            </a:r>
          </a:p>
          <a:p>
            <a:r>
              <a:rPr lang="en-US" dirty="0"/>
              <a:t>Todays, Social networks are built upon "client-server" paradigm on which clients send request to the server and get their response back.</a:t>
            </a:r>
          </a:p>
          <a:p>
            <a:r>
              <a:rPr lang="en-US" dirty="0"/>
              <a:t>However, P2P </a:t>
            </a:r>
            <a:r>
              <a:rPr lang="en-US" dirty="0" err="1"/>
              <a:t>infrasture</a:t>
            </a:r>
            <a:r>
              <a:rPr lang="en-US" dirty="0"/>
              <a:t> can be a natural alternative since it provides direct exchange of messages between peers without a server.</a:t>
            </a:r>
          </a:p>
          <a:p>
            <a:r>
              <a:rPr lang="en-US" dirty="0"/>
              <a:t>After all, there are problems with centralized infrastructure.</a:t>
            </a:r>
          </a:p>
        </p:txBody>
      </p:sp>
    </p:spTree>
    <p:extLst>
      <p:ext uri="{BB962C8B-B14F-4D97-AF65-F5344CB8AC3E}">
        <p14:creationId xmlns:p14="http://schemas.microsoft.com/office/powerpoint/2010/main" val="402968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07:22) -----</a:t>
            </a:r>
          </a:p>
          <a:p>
            <a:r>
              <a:rPr lang="en-US"/>
              <a:t>Privacy is the one of the most important problem for client-server architecture since data is owned by provider. There is no guarantee of misuse of users' data. </a:t>
            </a:r>
          </a:p>
          <a:p>
            <a:r>
              <a:rPr lang="en-US"/>
              <a:t>Providers can leak out information accidentally which may result in serious problems. </a:t>
            </a:r>
          </a:p>
          <a:p>
            <a:r>
              <a:rPr lang="en-US"/>
              <a:t>Social network provider can censor what user share. Thus, freedom of speech can be restricted.</a:t>
            </a:r>
          </a:p>
          <a:p>
            <a:r>
              <a:rPr lang="en-US"/>
              <a:t>Data can be distributed over peers so that social network  will not need any other computer. There is so much effort for scalability in centralized infrastructure. Maybe, we do not need that.</a:t>
            </a:r>
          </a:p>
          <a:p>
            <a:endParaRPr lang="en-US"/>
          </a:p>
        </p:txBody>
      </p:sp>
    </p:spTree>
    <p:extLst>
      <p:ext uri="{BB962C8B-B14F-4D97-AF65-F5344CB8AC3E}">
        <p14:creationId xmlns:p14="http://schemas.microsoft.com/office/powerpoint/2010/main" val="357232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07:22) -----</a:t>
            </a:r>
          </a:p>
          <a:p>
            <a:r>
              <a:rPr lang="en-US"/>
              <a:t>We now explain what possible advantages of the P2P Systems.</a:t>
            </a:r>
          </a:p>
          <a:p>
            <a:r>
              <a:rPr lang="en-US"/>
              <a:t>The first one is about data which can be maintained in all peers. As a result, we, social network users, will not need any other computer.</a:t>
            </a:r>
          </a:p>
          <a:p>
            <a:r>
              <a:rPr lang="en-US"/>
              <a:t>Privacy can be defined as much as we want. We regain control of our life, friends and all.</a:t>
            </a:r>
          </a:p>
          <a:p>
            <a:r>
              <a:rPr lang="en-US"/>
              <a:t>We do not share our information with a provider so we can prevent possible harmful use of our data.</a:t>
            </a:r>
          </a:p>
          <a:p>
            <a:endParaRPr lang="en-US"/>
          </a:p>
        </p:txBody>
      </p:sp>
    </p:spTree>
    <p:extLst>
      <p:ext uri="{BB962C8B-B14F-4D97-AF65-F5344CB8AC3E}">
        <p14:creationId xmlns:p14="http://schemas.microsoft.com/office/powerpoint/2010/main" val="417852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(8/30/12 07:22) -----</a:t>
            </a:r>
          </a:p>
          <a:p>
            <a:r>
              <a:rPr lang="en-US" dirty="0"/>
              <a:t>In a P2P social network we have limited information about other peers. We may just know what our friends peers are but not any other.</a:t>
            </a:r>
          </a:p>
          <a:p>
            <a:r>
              <a:rPr lang="en-US" dirty="0"/>
              <a:t>So, our known algorithms like link prediction, community detection should be revisited in P2P setting.</a:t>
            </a:r>
          </a:p>
          <a:p>
            <a:r>
              <a:rPr lang="en-US" dirty="0"/>
              <a:t>We should also take efficiency of overlay network seriously. We should design and implement algorithms for not only improving accuracy but also efficiency.</a:t>
            </a:r>
          </a:p>
          <a:p>
            <a:r>
              <a:rPr lang="en-US" dirty="0"/>
              <a:t>In this context, we propose a new approach "Link Recommendation" so that we can consider both efficiency and accuracy.</a:t>
            </a:r>
          </a:p>
        </p:txBody>
      </p:sp>
    </p:spTree>
    <p:extLst>
      <p:ext uri="{BB962C8B-B14F-4D97-AF65-F5344CB8AC3E}">
        <p14:creationId xmlns:p14="http://schemas.microsoft.com/office/powerpoint/2010/main" val="25319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07:22) -----</a:t>
            </a:r>
          </a:p>
          <a:p>
            <a:r>
              <a:rPr lang="en-US"/>
              <a:t>For top-k query processing, there is a known algorithm proposed by Fagin. Let us see how algorithms for middleware.</a:t>
            </a:r>
          </a:p>
          <a:p>
            <a:r>
              <a:rPr lang="en-US"/>
              <a:t>Left hand side tables are, sorted data with identified by an id and attribute value.</a:t>
            </a:r>
          </a:p>
          <a:p>
            <a:r>
              <a:rPr lang="en-US"/>
              <a:t>Right hand side table is created during the execution of fagin's algorithm.</a:t>
            </a:r>
          </a:p>
          <a:p>
            <a:r>
              <a:rPr lang="en-US"/>
              <a:t>Lets say we have k equals to 2, algorithm retrieves values one by one until it finds same 2 elements in both tables.</a:t>
            </a:r>
          </a:p>
          <a:p>
            <a:r>
              <a:rPr lang="en-US"/>
              <a:t>After it finds the elements, it completes the table on the right by random access. if finally sorts table according to a monotonic function.</a:t>
            </a:r>
          </a:p>
          <a:p>
            <a:endParaRPr lang="en-US"/>
          </a:p>
        </p:txBody>
      </p:sp>
    </p:spTree>
    <p:extLst>
      <p:ext uri="{BB962C8B-B14F-4D97-AF65-F5344CB8AC3E}">
        <p14:creationId xmlns:p14="http://schemas.microsoft.com/office/powerpoint/2010/main" val="89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(8/30/12 07:22) -----</a:t>
            </a:r>
          </a:p>
          <a:p>
            <a:r>
              <a:rPr lang="en-US"/>
              <a:t>They call it Neigbors Common Neighbor algorithm, they assume they can reach local parts of the graph.</a:t>
            </a:r>
          </a:p>
          <a:p>
            <a:r>
              <a:rPr lang="en-US"/>
              <a:t>In SocS, they use attactions and repulsions to calculate link behaviour.</a:t>
            </a:r>
          </a:p>
          <a:p>
            <a:endParaRPr lang="en-US"/>
          </a:p>
          <a:p>
            <a:endParaRPr lang="en-US"/>
          </a:p>
        </p:txBody>
      </p:sp>
    </p:spTree>
    <p:extLst>
      <p:ext uri="{BB962C8B-B14F-4D97-AF65-F5344CB8AC3E}">
        <p14:creationId xmlns:p14="http://schemas.microsoft.com/office/powerpoint/2010/main" val="393847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29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5EEBA871-2D68-4546-AFA3-72928EED362A}" type="datetime1">
              <a:rPr lang="en-US" smtClean="0"/>
              <a:t>9/4/12</a:t>
            </a:fld>
            <a:endParaRPr lang="en-US"/>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378264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D82A62D-702F-5F41-BD26-B0F4EF23E71B}" type="datetime1">
              <a:rPr lang="en-US" smtClean="0"/>
              <a:t>9/4/12</a:t>
            </a:fld>
            <a:endParaRPr lang="en-US"/>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52900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3ADEAB0-D4E5-A24C-94D3-FDB2D81B7327}" type="datetime1">
              <a:rPr lang="en-US" smtClean="0"/>
              <a:t>9/4/12</a:t>
            </a:fld>
            <a:endParaRPr lang="en-US"/>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226928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B2456CF-0928-164F-8082-33BCF00C6F3F}" type="datetime1">
              <a:rPr lang="en-US" smtClean="0"/>
              <a:t>9/4/12</a:t>
            </a:fld>
            <a:endParaRPr lang="en-US"/>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187670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FBD014AD-BD35-6043-A845-1674833430A3}" type="datetime1">
              <a:rPr lang="en-US" smtClean="0"/>
              <a:t>9/4/12</a:t>
            </a:fld>
            <a:endParaRPr lang="en-US"/>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115235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629A6C77-638F-3342-B383-B2DE10D958BD}" type="datetime1">
              <a:rPr lang="en-US" smtClean="0"/>
              <a:t>9/4/12</a:t>
            </a:fld>
            <a:endParaRPr lang="en-US"/>
          </a:p>
        </p:txBody>
      </p:sp>
      <p:sp>
        <p:nvSpPr>
          <p:cNvPr id="6" name="Footer Placeholder 5"/>
          <p:cNvSpPr>
            <a:spLocks noGrp="1"/>
          </p:cNvSpPr>
          <p:nvPr>
            <p:ph type="ftr" sz="quarter" idx="11"/>
          </p:nvPr>
        </p:nvSpPr>
        <p:spPr/>
        <p:txBody>
          <a:bodyPr/>
          <a:lstStyle/>
          <a:p>
            <a:r>
              <a:rPr lang="en-US" smtClean="0"/>
              <a:t>VLDB WOSS 2012</a:t>
            </a:r>
            <a:endParaRPr lang="en-US"/>
          </a:p>
        </p:txBody>
      </p:sp>
      <p:sp>
        <p:nvSpPr>
          <p:cNvPr id="7" name="Slide Number Placeholder 6"/>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213372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DA3473EB-A7EF-3040-9406-427D3A72F773}" type="datetime1">
              <a:rPr lang="en-US" smtClean="0"/>
              <a:t>9/4/12</a:t>
            </a:fld>
            <a:endParaRPr lang="en-US"/>
          </a:p>
        </p:txBody>
      </p:sp>
      <p:sp>
        <p:nvSpPr>
          <p:cNvPr id="8" name="Footer Placeholder 7"/>
          <p:cNvSpPr>
            <a:spLocks noGrp="1"/>
          </p:cNvSpPr>
          <p:nvPr>
            <p:ph type="ftr" sz="quarter" idx="11"/>
          </p:nvPr>
        </p:nvSpPr>
        <p:spPr/>
        <p:txBody>
          <a:bodyPr/>
          <a:lstStyle/>
          <a:p>
            <a:r>
              <a:rPr lang="en-US" smtClean="0"/>
              <a:t>VLDB WOSS 2012</a:t>
            </a:r>
            <a:endParaRPr lang="en-US"/>
          </a:p>
        </p:txBody>
      </p:sp>
      <p:sp>
        <p:nvSpPr>
          <p:cNvPr id="9" name="Slide Number Placeholder 8"/>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378809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5A34A657-BF68-0A4C-8F67-52FA83876B49}" type="datetime1">
              <a:rPr lang="en-US" smtClean="0"/>
              <a:t>9/4/12</a:t>
            </a:fld>
            <a:endParaRPr lang="en-US"/>
          </a:p>
        </p:txBody>
      </p:sp>
      <p:sp>
        <p:nvSpPr>
          <p:cNvPr id="4" name="Footer Placeholder 3"/>
          <p:cNvSpPr>
            <a:spLocks noGrp="1"/>
          </p:cNvSpPr>
          <p:nvPr>
            <p:ph type="ftr" sz="quarter" idx="11"/>
          </p:nvPr>
        </p:nvSpPr>
        <p:spPr/>
        <p:txBody>
          <a:bodyPr/>
          <a:lstStyle/>
          <a:p>
            <a:r>
              <a:rPr lang="en-US" smtClean="0"/>
              <a:t>VLDB WOSS 2012</a:t>
            </a:r>
            <a:endParaRPr lang="en-US"/>
          </a:p>
        </p:txBody>
      </p:sp>
      <p:sp>
        <p:nvSpPr>
          <p:cNvPr id="5" name="Slide Number Placeholder 4"/>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407422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AE59E-B20B-3242-AC8E-1D781A76BB23}" type="datetime1">
              <a:rPr lang="en-US" smtClean="0"/>
              <a:t>9/4/12</a:t>
            </a:fld>
            <a:endParaRPr lang="en-US"/>
          </a:p>
        </p:txBody>
      </p:sp>
      <p:sp>
        <p:nvSpPr>
          <p:cNvPr id="3" name="Footer Placeholder 2"/>
          <p:cNvSpPr>
            <a:spLocks noGrp="1"/>
          </p:cNvSpPr>
          <p:nvPr>
            <p:ph type="ftr" sz="quarter" idx="11"/>
          </p:nvPr>
        </p:nvSpPr>
        <p:spPr/>
        <p:txBody>
          <a:bodyPr/>
          <a:lstStyle/>
          <a:p>
            <a:r>
              <a:rPr lang="en-US" smtClean="0"/>
              <a:t>VLDB WOSS 2012</a:t>
            </a:r>
            <a:endParaRPr lang="en-US"/>
          </a:p>
        </p:txBody>
      </p:sp>
      <p:sp>
        <p:nvSpPr>
          <p:cNvPr id="4" name="Slide Number Placeholder 3"/>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206241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E958FE66-4BFC-B84B-BE09-884BB1789D5A}" type="datetime1">
              <a:rPr lang="en-US" smtClean="0"/>
              <a:t>9/4/12</a:t>
            </a:fld>
            <a:endParaRPr lang="en-US"/>
          </a:p>
        </p:txBody>
      </p:sp>
      <p:sp>
        <p:nvSpPr>
          <p:cNvPr id="6" name="Footer Placeholder 5"/>
          <p:cNvSpPr>
            <a:spLocks noGrp="1"/>
          </p:cNvSpPr>
          <p:nvPr>
            <p:ph type="ftr" sz="quarter" idx="11"/>
          </p:nvPr>
        </p:nvSpPr>
        <p:spPr/>
        <p:txBody>
          <a:bodyPr/>
          <a:lstStyle/>
          <a:p>
            <a:r>
              <a:rPr lang="en-US" smtClean="0"/>
              <a:t>VLDB WOSS 2012</a:t>
            </a:r>
            <a:endParaRPr lang="en-US"/>
          </a:p>
        </p:txBody>
      </p:sp>
      <p:sp>
        <p:nvSpPr>
          <p:cNvPr id="7" name="Slide Number Placeholder 6"/>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208250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CE09E1B8-3ED0-2745-B9CB-B58239ED1B26}" type="datetime1">
              <a:rPr lang="en-US" smtClean="0"/>
              <a:t>9/4/12</a:t>
            </a:fld>
            <a:endParaRPr lang="en-US"/>
          </a:p>
        </p:txBody>
      </p:sp>
      <p:sp>
        <p:nvSpPr>
          <p:cNvPr id="6" name="Footer Placeholder 5"/>
          <p:cNvSpPr>
            <a:spLocks noGrp="1"/>
          </p:cNvSpPr>
          <p:nvPr>
            <p:ph type="ftr" sz="quarter" idx="11"/>
          </p:nvPr>
        </p:nvSpPr>
        <p:spPr/>
        <p:txBody>
          <a:bodyPr/>
          <a:lstStyle/>
          <a:p>
            <a:r>
              <a:rPr lang="en-US" smtClean="0"/>
              <a:t>VLDB WOSS 2012</a:t>
            </a:r>
            <a:endParaRPr lang="en-US"/>
          </a:p>
        </p:txBody>
      </p:sp>
      <p:sp>
        <p:nvSpPr>
          <p:cNvPr id="7" name="Slide Number Placeholder 6"/>
          <p:cNvSpPr>
            <a:spLocks noGrp="1"/>
          </p:cNvSpPr>
          <p:nvPr>
            <p:ph type="sldNum" sz="quarter" idx="12"/>
          </p:nvPr>
        </p:nvSpPr>
        <p:spPr/>
        <p:txBody>
          <a:bodyPr/>
          <a:lstStyle/>
          <a:p>
            <a:fld id="{03BB1088-A278-1344-B58D-C70C59634428}" type="slidenum">
              <a:rPr lang="en-US" smtClean="0"/>
              <a:t>‹#›</a:t>
            </a:fld>
            <a:endParaRPr lang="en-US"/>
          </a:p>
        </p:txBody>
      </p:sp>
    </p:spTree>
    <p:extLst>
      <p:ext uri="{BB962C8B-B14F-4D97-AF65-F5344CB8AC3E}">
        <p14:creationId xmlns:p14="http://schemas.microsoft.com/office/powerpoint/2010/main" val="38605752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358D9-95C3-1A4A-BA94-DED18F7E5E00}" type="datetime1">
              <a:rPr lang="en-US" smtClean="0"/>
              <a:t>9/4/12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VLDB WOSS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1088-A278-1344-B58D-C70C59634428}" type="slidenum">
              <a:rPr lang="en-US" smtClean="0"/>
              <a:t>‹#›</a:t>
            </a:fld>
            <a:endParaRPr lang="en-US"/>
          </a:p>
        </p:txBody>
      </p:sp>
    </p:spTree>
    <p:extLst>
      <p:ext uri="{BB962C8B-B14F-4D97-AF65-F5344CB8AC3E}">
        <p14:creationId xmlns:p14="http://schemas.microsoft.com/office/powerpoint/2010/main" val="14030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blip>
          <a:stretch>
            <a:fillRect/>
          </a:stretch>
        </p:blipFill>
        <p:spPr>
          <a:xfrm>
            <a:off x="832348" y="-177905"/>
            <a:ext cx="7595975" cy="5696980"/>
          </a:xfrm>
          <a:prstGeom prst="ellipse">
            <a:avLst/>
          </a:prstGeom>
          <a:ln>
            <a:noFill/>
          </a:ln>
          <a:effectLst>
            <a:softEdge rad="444500"/>
          </a:effectLst>
        </p:spPr>
      </p:pic>
      <p:sp>
        <p:nvSpPr>
          <p:cNvPr id="7" name="TextBox 6"/>
          <p:cNvSpPr txBox="1"/>
          <p:nvPr/>
        </p:nvSpPr>
        <p:spPr>
          <a:xfrm>
            <a:off x="1102003" y="4929522"/>
            <a:ext cx="6851004" cy="523220"/>
          </a:xfrm>
          <a:prstGeom prst="rect">
            <a:avLst/>
          </a:prstGeom>
          <a:noFill/>
        </p:spPr>
        <p:txBody>
          <a:bodyPr wrap="none" rtlCol="0">
            <a:spAutoFit/>
          </a:bodyPr>
          <a:lstStyle/>
          <a:p>
            <a:r>
              <a:rPr lang="en-US" sz="2800" dirty="0" smtClean="0">
                <a:solidFill>
                  <a:schemeClr val="tx2">
                    <a:lumMod val="75000"/>
                  </a:schemeClr>
                </a:solidFill>
              </a:rPr>
              <a:t>Link Recommendation In P2P Social Networks</a:t>
            </a:r>
            <a:endParaRPr lang="en-US" sz="2800" dirty="0">
              <a:solidFill>
                <a:schemeClr val="tx2">
                  <a:lumMod val="75000"/>
                </a:schemeClr>
              </a:solidFill>
            </a:endParaRPr>
          </a:p>
        </p:txBody>
      </p:sp>
      <p:sp>
        <p:nvSpPr>
          <p:cNvPr id="8" name="TextBox 7"/>
          <p:cNvSpPr txBox="1"/>
          <p:nvPr/>
        </p:nvSpPr>
        <p:spPr>
          <a:xfrm>
            <a:off x="2130538" y="5519075"/>
            <a:ext cx="5020650" cy="923330"/>
          </a:xfrm>
          <a:prstGeom prst="rect">
            <a:avLst/>
          </a:prstGeom>
          <a:noFill/>
        </p:spPr>
        <p:txBody>
          <a:bodyPr wrap="none" rtlCol="0">
            <a:spAutoFit/>
          </a:bodyPr>
          <a:lstStyle/>
          <a:p>
            <a:pPr algn="ctr"/>
            <a:r>
              <a:rPr lang="en-US" dirty="0" smtClean="0">
                <a:solidFill>
                  <a:schemeClr val="tx2">
                    <a:lumMod val="60000"/>
                    <a:lumOff val="40000"/>
                  </a:schemeClr>
                </a:solidFill>
              </a:rPr>
              <a:t>Yusuf Aytaş, Hakan Ferhatosmanoğlu, Özgür Ulusoy</a:t>
            </a:r>
          </a:p>
          <a:p>
            <a:pPr algn="ctr"/>
            <a:r>
              <a:rPr lang="en-US" dirty="0">
                <a:solidFill>
                  <a:schemeClr val="tx2">
                    <a:lumMod val="60000"/>
                    <a:lumOff val="40000"/>
                  </a:schemeClr>
                </a:solidFill>
              </a:rPr>
              <a:t>	</a:t>
            </a:r>
            <a:r>
              <a:rPr lang="en-US" dirty="0" smtClean="0">
                <a:solidFill>
                  <a:schemeClr val="tx2">
                    <a:lumMod val="60000"/>
                    <a:lumOff val="40000"/>
                  </a:schemeClr>
                </a:solidFill>
              </a:rPr>
              <a:t>Bilkent University, Ankara, Turkey</a:t>
            </a:r>
          </a:p>
          <a:p>
            <a:pPr algn="ctr"/>
            <a:endParaRPr lang="en-US" dirty="0">
              <a:solidFill>
                <a:schemeClr val="tx2">
                  <a:lumMod val="60000"/>
                  <a:lumOff val="40000"/>
                </a:schemeClr>
              </a:solidFill>
            </a:endParaRPr>
          </a:p>
        </p:txBody>
      </p:sp>
    </p:spTree>
    <p:extLst>
      <p:ext uri="{BB962C8B-B14F-4D97-AF65-F5344CB8AC3E}">
        <p14:creationId xmlns:p14="http://schemas.microsoft.com/office/powerpoint/2010/main" val="7176006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Recommendation</a:t>
            </a:r>
            <a:endParaRPr lang="en-US" dirty="0"/>
          </a:p>
        </p:txBody>
      </p:sp>
      <p:sp>
        <p:nvSpPr>
          <p:cNvPr id="3" name="Content Placeholder 2"/>
          <p:cNvSpPr>
            <a:spLocks noGrp="1"/>
          </p:cNvSpPr>
          <p:nvPr>
            <p:ph idx="1"/>
          </p:nvPr>
        </p:nvSpPr>
        <p:spPr/>
        <p:txBody>
          <a:bodyPr>
            <a:normAutofit/>
          </a:bodyPr>
          <a:lstStyle/>
          <a:p>
            <a:r>
              <a:rPr lang="en-US" dirty="0" smtClean="0"/>
              <a:t>Link recommendation: suggesting new links by considering both neighborhood information and network performance.</a:t>
            </a:r>
          </a:p>
          <a:p>
            <a:r>
              <a:rPr lang="en-US" dirty="0"/>
              <a:t>T</a:t>
            </a:r>
            <a:r>
              <a:rPr lang="en-US" dirty="0" smtClean="0"/>
              <a:t>o </a:t>
            </a:r>
            <a:r>
              <a:rPr lang="en-US" dirty="0"/>
              <a:t>measure social information and P2P network, we </a:t>
            </a:r>
            <a:r>
              <a:rPr lang="en-US" dirty="0" smtClean="0"/>
              <a:t>use </a:t>
            </a:r>
            <a:r>
              <a:rPr lang="en-US" dirty="0"/>
              <a:t>node </a:t>
            </a:r>
            <a:r>
              <a:rPr lang="en-US" dirty="0" smtClean="0"/>
              <a:t>scoring.</a:t>
            </a:r>
          </a:p>
          <a:p>
            <a:r>
              <a:rPr lang="en-US" dirty="0" smtClean="0"/>
              <a:t>We adapted Common Neighbors to distributed environment using Fagin’s and Threshold Algorithm.</a:t>
            </a:r>
          </a:p>
          <a:p>
            <a:pPr marL="0" indent="0">
              <a:buNone/>
            </a:pPr>
            <a:endParaRPr lang="en-US" dirty="0" smtClean="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10</a:t>
            </a:fld>
            <a:r>
              <a:rPr lang="en-US" dirty="0" smtClean="0"/>
              <a:t>/23</a:t>
            </a:r>
            <a:endParaRPr lang="en-US" dirty="0"/>
          </a:p>
        </p:txBody>
      </p:sp>
    </p:spTree>
    <p:extLst>
      <p:ext uri="{BB962C8B-B14F-4D97-AF65-F5344CB8AC3E}">
        <p14:creationId xmlns:p14="http://schemas.microsoft.com/office/powerpoint/2010/main" val="316183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Link Recommendation(Cont’d)</a:t>
            </a:r>
            <a:endParaRPr lang="en-US" dirty="0"/>
          </a:p>
        </p:txBody>
      </p:sp>
      <p:sp>
        <p:nvSpPr>
          <p:cNvPr id="5" name="Oval 4"/>
          <p:cNvSpPr/>
          <p:nvPr/>
        </p:nvSpPr>
        <p:spPr>
          <a:xfrm>
            <a:off x="4076165" y="3629647"/>
            <a:ext cx="467433" cy="487079"/>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2</a:t>
            </a:r>
            <a:endParaRPr lang="en-US" dirty="0"/>
          </a:p>
        </p:txBody>
      </p:sp>
      <p:sp>
        <p:nvSpPr>
          <p:cNvPr id="6" name="Oval 5"/>
          <p:cNvSpPr/>
          <p:nvPr/>
        </p:nvSpPr>
        <p:spPr>
          <a:xfrm>
            <a:off x="1750545" y="4192711"/>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010134" y="4277337"/>
            <a:ext cx="564441" cy="570394"/>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Oval 7"/>
          <p:cNvSpPr/>
          <p:nvPr/>
        </p:nvSpPr>
        <p:spPr>
          <a:xfrm>
            <a:off x="2987260" y="3101484"/>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27119" y="4847731"/>
            <a:ext cx="683660" cy="5962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23</a:t>
            </a:r>
            <a:endParaRPr lang="en-US" dirty="0"/>
          </a:p>
        </p:txBody>
      </p:sp>
      <p:sp>
        <p:nvSpPr>
          <p:cNvPr id="10" name="Oval 9"/>
          <p:cNvSpPr/>
          <p:nvPr/>
        </p:nvSpPr>
        <p:spPr>
          <a:xfrm>
            <a:off x="1913660" y="3449084"/>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a:t>
            </a:r>
          </a:p>
        </p:txBody>
      </p:sp>
      <p:sp>
        <p:nvSpPr>
          <p:cNvPr id="11" name="Oval 10"/>
          <p:cNvSpPr/>
          <p:nvPr/>
        </p:nvSpPr>
        <p:spPr>
          <a:xfrm>
            <a:off x="2482175" y="5111812"/>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8" idx="4"/>
            <a:endCxn id="7" idx="0"/>
          </p:cNvCxnSpPr>
          <p:nvPr/>
        </p:nvCxnSpPr>
        <p:spPr>
          <a:xfrm>
            <a:off x="3239803" y="3629647"/>
            <a:ext cx="52552" cy="647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5"/>
            <a:endCxn id="9" idx="1"/>
          </p:cNvCxnSpPr>
          <p:nvPr/>
        </p:nvCxnSpPr>
        <p:spPr>
          <a:xfrm>
            <a:off x="3491915" y="4764199"/>
            <a:ext cx="435324" cy="1708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7"/>
            <a:endCxn id="5" idx="2"/>
          </p:cNvCxnSpPr>
          <p:nvPr/>
        </p:nvCxnSpPr>
        <p:spPr>
          <a:xfrm flipV="1">
            <a:off x="3491915" y="3873187"/>
            <a:ext cx="584250" cy="4876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4"/>
            <a:endCxn id="11" idx="7"/>
          </p:cNvCxnSpPr>
          <p:nvPr/>
        </p:nvCxnSpPr>
        <p:spPr>
          <a:xfrm flipH="1">
            <a:off x="2913292" y="4847731"/>
            <a:ext cx="379063" cy="3414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6" idx="6"/>
            <a:endCxn id="7" idx="2"/>
          </p:cNvCxnSpPr>
          <p:nvPr/>
        </p:nvCxnSpPr>
        <p:spPr>
          <a:xfrm>
            <a:off x="2255630" y="4456793"/>
            <a:ext cx="754504" cy="1057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0" idx="5"/>
            <a:endCxn id="7" idx="1"/>
          </p:cNvCxnSpPr>
          <p:nvPr/>
        </p:nvCxnSpPr>
        <p:spPr>
          <a:xfrm>
            <a:off x="2344777" y="3899899"/>
            <a:ext cx="748017" cy="46097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347448" y="1635630"/>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171479" y="4915796"/>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408575" y="4974251"/>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364451" y="2825220"/>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Connector 27"/>
          <p:cNvCxnSpPr>
            <a:stCxn id="27" idx="6"/>
            <a:endCxn id="7" idx="0"/>
          </p:cNvCxnSpPr>
          <p:nvPr/>
        </p:nvCxnSpPr>
        <p:spPr>
          <a:xfrm>
            <a:off x="1869536" y="3089302"/>
            <a:ext cx="1422819" cy="11880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 idx="3"/>
            <a:endCxn id="26" idx="7"/>
          </p:cNvCxnSpPr>
          <p:nvPr/>
        </p:nvCxnSpPr>
        <p:spPr>
          <a:xfrm flipH="1">
            <a:off x="1839692" y="4764199"/>
            <a:ext cx="1253102" cy="2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7" idx="5"/>
            <a:endCxn id="10" idx="1"/>
          </p:cNvCxnSpPr>
          <p:nvPr/>
        </p:nvCxnSpPr>
        <p:spPr>
          <a:xfrm>
            <a:off x="1795568" y="3276035"/>
            <a:ext cx="192060" cy="2503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6" idx="7"/>
            <a:endCxn id="8" idx="2"/>
          </p:cNvCxnSpPr>
          <p:nvPr/>
        </p:nvCxnSpPr>
        <p:spPr>
          <a:xfrm flipV="1">
            <a:off x="2181662" y="3365566"/>
            <a:ext cx="805598" cy="9044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8" idx="5"/>
            <a:endCxn id="9" idx="0"/>
          </p:cNvCxnSpPr>
          <p:nvPr/>
        </p:nvCxnSpPr>
        <p:spPr>
          <a:xfrm>
            <a:off x="3418377" y="3552299"/>
            <a:ext cx="750572" cy="1295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5" idx="4"/>
            <a:endCxn id="9" idx="7"/>
          </p:cNvCxnSpPr>
          <p:nvPr/>
        </p:nvCxnSpPr>
        <p:spPr>
          <a:xfrm>
            <a:off x="4309882" y="4116726"/>
            <a:ext cx="100777" cy="818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7" idx="4"/>
            <a:endCxn id="6" idx="1"/>
          </p:cNvCxnSpPr>
          <p:nvPr/>
        </p:nvCxnSpPr>
        <p:spPr>
          <a:xfrm>
            <a:off x="1616994" y="3353383"/>
            <a:ext cx="207519" cy="916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6" idx="5"/>
            <a:endCxn id="11" idx="0"/>
          </p:cNvCxnSpPr>
          <p:nvPr/>
        </p:nvCxnSpPr>
        <p:spPr>
          <a:xfrm>
            <a:off x="2181662" y="4643526"/>
            <a:ext cx="553056" cy="4682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1" idx="2"/>
            <a:endCxn id="26" idx="6"/>
          </p:cNvCxnSpPr>
          <p:nvPr/>
        </p:nvCxnSpPr>
        <p:spPr>
          <a:xfrm flipH="1" flipV="1">
            <a:off x="1913660" y="5238333"/>
            <a:ext cx="568515" cy="137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3"/>
            <a:endCxn id="26" idx="0"/>
          </p:cNvCxnSpPr>
          <p:nvPr/>
        </p:nvCxnSpPr>
        <p:spPr>
          <a:xfrm>
            <a:off x="1438419" y="3276035"/>
            <a:ext cx="222699" cy="169821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6" idx="3"/>
            <a:endCxn id="26" idx="0"/>
          </p:cNvCxnSpPr>
          <p:nvPr/>
        </p:nvCxnSpPr>
        <p:spPr>
          <a:xfrm flipH="1">
            <a:off x="1661118" y="4643526"/>
            <a:ext cx="163395" cy="330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9" idx="6"/>
            <a:endCxn id="18" idx="3"/>
          </p:cNvCxnSpPr>
          <p:nvPr/>
        </p:nvCxnSpPr>
        <p:spPr>
          <a:xfrm flipV="1">
            <a:off x="4510779" y="2086445"/>
            <a:ext cx="910637" cy="3059400"/>
          </a:xfrm>
          <a:prstGeom prst="line">
            <a:avLst/>
          </a:prstGeom>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5421416" y="3211412"/>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773406" y="3780995"/>
            <a:ext cx="564441" cy="577672"/>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6" name="Oval 65"/>
          <p:cNvSpPr/>
          <p:nvPr/>
        </p:nvSpPr>
        <p:spPr>
          <a:xfrm>
            <a:off x="8092502" y="2453742"/>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8018534" y="3749174"/>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6968739" y="2163793"/>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stCxn id="66" idx="4"/>
            <a:endCxn id="65" idx="0"/>
          </p:cNvCxnSpPr>
          <p:nvPr/>
        </p:nvCxnSpPr>
        <p:spPr>
          <a:xfrm flipH="1">
            <a:off x="7055627" y="2981905"/>
            <a:ext cx="1289418" cy="799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5" idx="5"/>
            <a:endCxn id="67" idx="1"/>
          </p:cNvCxnSpPr>
          <p:nvPr/>
        </p:nvCxnSpPr>
        <p:spPr>
          <a:xfrm flipV="1">
            <a:off x="7255187" y="3826522"/>
            <a:ext cx="837315" cy="447547"/>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64" idx="6"/>
            <a:endCxn id="65" idx="2"/>
          </p:cNvCxnSpPr>
          <p:nvPr/>
        </p:nvCxnSpPr>
        <p:spPr>
          <a:xfrm>
            <a:off x="5926501" y="3475494"/>
            <a:ext cx="846905" cy="594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8" idx="5"/>
            <a:endCxn id="65" idx="1"/>
          </p:cNvCxnSpPr>
          <p:nvPr/>
        </p:nvCxnSpPr>
        <p:spPr>
          <a:xfrm flipH="1">
            <a:off x="6856066" y="2614608"/>
            <a:ext cx="543790" cy="1250985"/>
          </a:xfrm>
          <a:prstGeom prst="line">
            <a:avLst/>
          </a:prstGeom>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4916331" y="4242609"/>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4258236" y="2034703"/>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cxnSp>
        <p:nvCxnSpPr>
          <p:cNvPr id="77" name="Straight Connector 76"/>
          <p:cNvCxnSpPr>
            <a:stCxn id="76" idx="6"/>
            <a:endCxn id="65" idx="0"/>
          </p:cNvCxnSpPr>
          <p:nvPr/>
        </p:nvCxnSpPr>
        <p:spPr>
          <a:xfrm>
            <a:off x="4763321" y="2298785"/>
            <a:ext cx="2292306" cy="14822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5" idx="3"/>
            <a:endCxn id="75" idx="7"/>
          </p:cNvCxnSpPr>
          <p:nvPr/>
        </p:nvCxnSpPr>
        <p:spPr>
          <a:xfrm flipH="1">
            <a:off x="5347448" y="4274069"/>
            <a:ext cx="1508618" cy="45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6" idx="5"/>
            <a:endCxn id="68" idx="1"/>
          </p:cNvCxnSpPr>
          <p:nvPr/>
        </p:nvCxnSpPr>
        <p:spPr>
          <a:xfrm flipV="1">
            <a:off x="4689353" y="2241141"/>
            <a:ext cx="2353354" cy="244377"/>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64" idx="7"/>
            <a:endCxn id="66" idx="2"/>
          </p:cNvCxnSpPr>
          <p:nvPr/>
        </p:nvCxnSpPr>
        <p:spPr>
          <a:xfrm flipV="1">
            <a:off x="5852533" y="2717824"/>
            <a:ext cx="2239969" cy="570936"/>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66" idx="5"/>
            <a:endCxn id="67" idx="0"/>
          </p:cNvCxnSpPr>
          <p:nvPr/>
        </p:nvCxnSpPr>
        <p:spPr>
          <a:xfrm flipH="1">
            <a:off x="8271077" y="2904557"/>
            <a:ext cx="252542" cy="84461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6" idx="4"/>
            <a:endCxn id="64" idx="1"/>
          </p:cNvCxnSpPr>
          <p:nvPr/>
        </p:nvCxnSpPr>
        <p:spPr>
          <a:xfrm>
            <a:off x="4510779" y="2562866"/>
            <a:ext cx="984605" cy="725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76" idx="3"/>
            <a:endCxn id="75" idx="0"/>
          </p:cNvCxnSpPr>
          <p:nvPr/>
        </p:nvCxnSpPr>
        <p:spPr>
          <a:xfrm>
            <a:off x="4332204" y="2485518"/>
            <a:ext cx="836670" cy="1757091"/>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64" idx="3"/>
            <a:endCxn id="75" idx="0"/>
          </p:cNvCxnSpPr>
          <p:nvPr/>
        </p:nvCxnSpPr>
        <p:spPr>
          <a:xfrm flipH="1">
            <a:off x="5168874" y="3662227"/>
            <a:ext cx="326510" cy="5803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76" idx="2"/>
            <a:endCxn id="8" idx="7"/>
          </p:cNvCxnSpPr>
          <p:nvPr/>
        </p:nvCxnSpPr>
        <p:spPr>
          <a:xfrm flipH="1">
            <a:off x="3418377" y="2298785"/>
            <a:ext cx="839859" cy="8800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8" idx="6"/>
            <a:endCxn id="68" idx="3"/>
          </p:cNvCxnSpPr>
          <p:nvPr/>
        </p:nvCxnSpPr>
        <p:spPr>
          <a:xfrm>
            <a:off x="5852533" y="1899712"/>
            <a:ext cx="1190174" cy="714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a:stCxn id="65" idx="2"/>
            <a:endCxn id="5" idx="6"/>
          </p:cNvCxnSpPr>
          <p:nvPr/>
        </p:nvCxnSpPr>
        <p:spPr>
          <a:xfrm flipH="1" flipV="1">
            <a:off x="4543598" y="3873187"/>
            <a:ext cx="2229808" cy="196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65" idx="4"/>
            <a:endCxn id="21" idx="0"/>
          </p:cNvCxnSpPr>
          <p:nvPr/>
        </p:nvCxnSpPr>
        <p:spPr>
          <a:xfrm flipH="1">
            <a:off x="6424022" y="4358667"/>
            <a:ext cx="631605" cy="557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75" idx="5"/>
            <a:endCxn id="21" idx="0"/>
          </p:cNvCxnSpPr>
          <p:nvPr/>
        </p:nvCxnSpPr>
        <p:spPr>
          <a:xfrm>
            <a:off x="5347448" y="4693424"/>
            <a:ext cx="1076574" cy="2223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9" idx="6"/>
            <a:endCxn id="21" idx="2"/>
          </p:cNvCxnSpPr>
          <p:nvPr/>
        </p:nvCxnSpPr>
        <p:spPr>
          <a:xfrm>
            <a:off x="4510779" y="5145845"/>
            <a:ext cx="1660700" cy="34033"/>
          </a:xfrm>
          <a:prstGeom prst="line">
            <a:avLst/>
          </a:prstGeom>
        </p:spPr>
        <p:style>
          <a:lnRef idx="2">
            <a:schemeClr val="accent1"/>
          </a:lnRef>
          <a:fillRef idx="0">
            <a:schemeClr val="accent1"/>
          </a:fillRef>
          <a:effectRef idx="1">
            <a:schemeClr val="accent1"/>
          </a:effectRef>
          <a:fontRef idx="minor">
            <a:schemeClr val="tx1"/>
          </a:fontRef>
        </p:style>
      </p:cxnSp>
      <p:sp>
        <p:nvSpPr>
          <p:cNvPr id="176" name="Footer Placeholder 175"/>
          <p:cNvSpPr>
            <a:spLocks noGrp="1"/>
          </p:cNvSpPr>
          <p:nvPr>
            <p:ph type="ftr" sz="quarter" idx="11"/>
          </p:nvPr>
        </p:nvSpPr>
        <p:spPr/>
        <p:txBody>
          <a:bodyPr/>
          <a:lstStyle/>
          <a:p>
            <a:r>
              <a:rPr lang="en-US" smtClean="0"/>
              <a:t>VLDB WOSS 2012</a:t>
            </a:r>
            <a:endParaRPr lang="en-US"/>
          </a:p>
        </p:txBody>
      </p:sp>
      <p:sp>
        <p:nvSpPr>
          <p:cNvPr id="177" name="Slide Number Placeholder 176"/>
          <p:cNvSpPr>
            <a:spLocks noGrp="1"/>
          </p:cNvSpPr>
          <p:nvPr>
            <p:ph type="sldNum" sz="quarter" idx="12"/>
          </p:nvPr>
        </p:nvSpPr>
        <p:spPr/>
        <p:txBody>
          <a:bodyPr/>
          <a:lstStyle/>
          <a:p>
            <a:fld id="{03BB1088-A278-1344-B58D-C70C59634428}" type="slidenum">
              <a:rPr lang="en-US" smtClean="0"/>
              <a:t>11</a:t>
            </a:fld>
            <a:r>
              <a:rPr lang="en-US" dirty="0" smtClean="0"/>
              <a:t>/23</a:t>
            </a:r>
            <a:endParaRPr lang="en-US" dirty="0"/>
          </a:p>
        </p:txBody>
      </p:sp>
    </p:spTree>
    <p:extLst>
      <p:ext uri="{BB962C8B-B14F-4D97-AF65-F5344CB8AC3E}">
        <p14:creationId xmlns:p14="http://schemas.microsoft.com/office/powerpoint/2010/main" val="3703114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6"/>
                                        </p:tgtEl>
                                        <p:attrNameLst>
                                          <p:attrName>style.color</p:attrName>
                                        </p:attrNameLst>
                                      </p:cBhvr>
                                      <p:to>
                                        <a:srgbClr val="0CC006"/>
                                      </p:to>
                                    </p:animClr>
                                    <p:animClr clrSpc="rgb" dir="cw">
                                      <p:cBhvr>
                                        <p:cTn id="7" dur="500" fill="hold"/>
                                        <p:tgtEl>
                                          <p:spTgt spid="6"/>
                                        </p:tgtEl>
                                        <p:attrNameLst>
                                          <p:attrName>fillcolor</p:attrName>
                                        </p:attrNameLst>
                                      </p:cBhvr>
                                      <p:to>
                                        <a:srgbClr val="0CC006"/>
                                      </p:to>
                                    </p:animClr>
                                    <p:set>
                                      <p:cBhvr>
                                        <p:cTn id="8" dur="500" fill="hold"/>
                                        <p:tgtEl>
                                          <p:spTgt spid="6"/>
                                        </p:tgtEl>
                                        <p:attrNameLst>
                                          <p:attrName>fill.type</p:attrName>
                                        </p:attrNameLst>
                                      </p:cBhvr>
                                      <p:to>
                                        <p:strVal val="solid"/>
                                      </p:to>
                                    </p:set>
                                    <p:set>
                                      <p:cBhvr>
                                        <p:cTn id="9" dur="500" fill="hold"/>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0" s="-12549" l="-25098"/>
                                      </p:by>
                                    </p:animClr>
                                    <p:animClr clrSpc="hsl" dir="cw">
                                      <p:cBhvr>
                                        <p:cTn id="14" dur="500" fill="hold"/>
                                        <p:tgtEl>
                                          <p:spTgt spid="8"/>
                                        </p:tgtEl>
                                        <p:attrNameLst>
                                          <p:attrName>fillcolor</p:attrName>
                                        </p:attrNameLst>
                                      </p:cBhvr>
                                      <p:by>
                                        <p:hsl h="0" s="-12549" l="-25098"/>
                                      </p:by>
                                    </p:animClr>
                                    <p:animClr clrSpc="hsl" dir="cw">
                                      <p:cBhvr>
                                        <p:cTn id="15" dur="500" fill="hold"/>
                                        <p:tgtEl>
                                          <p:spTgt spid="8"/>
                                        </p:tgtEl>
                                        <p:attrNameLst>
                                          <p:attrName>stroke.color</p:attrName>
                                        </p:attrNameLst>
                                      </p:cBhvr>
                                      <p:by>
                                        <p:hsl h="0" s="-12549" l="-25098"/>
                                      </p:by>
                                    </p:animClr>
                                    <p:set>
                                      <p:cBhvr>
                                        <p:cTn id="16" dur="500" fill="hold"/>
                                        <p:tgtEl>
                                          <p:spTgt spid="8"/>
                                        </p:tgtEl>
                                        <p:attrNameLst>
                                          <p:attrName>fill.type</p:attrName>
                                        </p:attrNameLst>
                                      </p:cBhvr>
                                      <p:to>
                                        <p:strVal val="solid"/>
                                      </p:to>
                                    </p:set>
                                  </p:childTnLst>
                                </p:cTn>
                              </p:par>
                              <p:par>
                                <p:cTn id="17" presetID="24" presetClass="emph" presetSubtype="0" fill="hold" grpId="0" nodeType="withEffect">
                                  <p:stCondLst>
                                    <p:cond delay="0"/>
                                  </p:stCondLst>
                                  <p:childTnLst>
                                    <p:animClr clrSpc="hsl" dir="cw">
                                      <p:cBhvr override="childStyle">
                                        <p:cTn id="18" dur="500" fill="hold"/>
                                        <p:tgtEl>
                                          <p:spTgt spid="27"/>
                                        </p:tgtEl>
                                        <p:attrNameLst>
                                          <p:attrName>style.color</p:attrName>
                                        </p:attrNameLst>
                                      </p:cBhvr>
                                      <p:by>
                                        <p:hsl h="0" s="-12549" l="-25098"/>
                                      </p:by>
                                    </p:animClr>
                                    <p:animClr clrSpc="hsl" dir="cw">
                                      <p:cBhvr>
                                        <p:cTn id="19" dur="500" fill="hold"/>
                                        <p:tgtEl>
                                          <p:spTgt spid="27"/>
                                        </p:tgtEl>
                                        <p:attrNameLst>
                                          <p:attrName>fillcolor</p:attrName>
                                        </p:attrNameLst>
                                      </p:cBhvr>
                                      <p:by>
                                        <p:hsl h="0" s="-12549" l="-25098"/>
                                      </p:by>
                                    </p:animClr>
                                    <p:animClr clrSpc="hsl" dir="cw">
                                      <p:cBhvr>
                                        <p:cTn id="20" dur="500" fill="hold"/>
                                        <p:tgtEl>
                                          <p:spTgt spid="27"/>
                                        </p:tgtEl>
                                        <p:attrNameLst>
                                          <p:attrName>stroke.color</p:attrName>
                                        </p:attrNameLst>
                                      </p:cBhvr>
                                      <p:by>
                                        <p:hsl h="0" s="-12549" l="-25098"/>
                                      </p:by>
                                    </p:animClr>
                                    <p:set>
                                      <p:cBhvr>
                                        <p:cTn id="21" dur="500" fill="hold"/>
                                        <p:tgtEl>
                                          <p:spTgt spid="27"/>
                                        </p:tgtEl>
                                        <p:attrNameLst>
                                          <p:attrName>fill.type</p:attrName>
                                        </p:attrNameLst>
                                      </p:cBhvr>
                                      <p:to>
                                        <p:strVal val="solid"/>
                                      </p:to>
                                    </p:set>
                                  </p:childTnLst>
                                </p:cTn>
                              </p:par>
                              <p:par>
                                <p:cTn id="22" presetID="24" presetClass="emph" presetSubtype="0" fill="hold" grpId="0" nodeType="withEffect">
                                  <p:stCondLst>
                                    <p:cond delay="0"/>
                                  </p:stCondLst>
                                  <p:childTnLst>
                                    <p:animClr clrSpc="hsl" dir="cw">
                                      <p:cBhvr override="childStyle">
                                        <p:cTn id="23" dur="500" fill="hold"/>
                                        <p:tgtEl>
                                          <p:spTgt spid="26"/>
                                        </p:tgtEl>
                                        <p:attrNameLst>
                                          <p:attrName>style.color</p:attrName>
                                        </p:attrNameLst>
                                      </p:cBhvr>
                                      <p:by>
                                        <p:hsl h="0" s="-12549" l="-25098"/>
                                      </p:by>
                                    </p:animClr>
                                    <p:animClr clrSpc="hsl" dir="cw">
                                      <p:cBhvr>
                                        <p:cTn id="24" dur="500" fill="hold"/>
                                        <p:tgtEl>
                                          <p:spTgt spid="26"/>
                                        </p:tgtEl>
                                        <p:attrNameLst>
                                          <p:attrName>fillcolor</p:attrName>
                                        </p:attrNameLst>
                                      </p:cBhvr>
                                      <p:by>
                                        <p:hsl h="0" s="-12549" l="-25098"/>
                                      </p:by>
                                    </p:animClr>
                                    <p:animClr clrSpc="hsl" dir="cw">
                                      <p:cBhvr>
                                        <p:cTn id="25" dur="500" fill="hold"/>
                                        <p:tgtEl>
                                          <p:spTgt spid="26"/>
                                        </p:tgtEl>
                                        <p:attrNameLst>
                                          <p:attrName>stroke.color</p:attrName>
                                        </p:attrNameLst>
                                      </p:cBhvr>
                                      <p:by>
                                        <p:hsl h="0" s="-12549" l="-25098"/>
                                      </p:by>
                                    </p:animClr>
                                    <p:set>
                                      <p:cBhvr>
                                        <p:cTn id="26" dur="500" fill="hold"/>
                                        <p:tgtEl>
                                          <p:spTgt spid="26"/>
                                        </p:tgtEl>
                                        <p:attrNameLst>
                                          <p:attrName>fill.type</p:attrName>
                                        </p:attrNameLst>
                                      </p:cBhvr>
                                      <p:to>
                                        <p:strVal val="solid"/>
                                      </p:to>
                                    </p:set>
                                  </p:childTnLst>
                                </p:cTn>
                              </p:par>
                              <p:par>
                                <p:cTn id="27" presetID="24" presetClass="emph" presetSubtype="0" fill="hold" grpId="0" nodeType="withEffect">
                                  <p:stCondLst>
                                    <p:cond delay="0"/>
                                  </p:stCondLst>
                                  <p:childTnLst>
                                    <p:animClr clrSpc="hsl" dir="cw">
                                      <p:cBhvr override="childStyle">
                                        <p:cTn id="28" dur="500" fill="hold"/>
                                        <p:tgtEl>
                                          <p:spTgt spid="11"/>
                                        </p:tgtEl>
                                        <p:attrNameLst>
                                          <p:attrName>style.color</p:attrName>
                                        </p:attrNameLst>
                                      </p:cBhvr>
                                      <p:by>
                                        <p:hsl h="0" s="-12549" l="-25098"/>
                                      </p:by>
                                    </p:animClr>
                                    <p:animClr clrSpc="hsl" dir="cw">
                                      <p:cBhvr>
                                        <p:cTn id="29" dur="500" fill="hold"/>
                                        <p:tgtEl>
                                          <p:spTgt spid="11"/>
                                        </p:tgtEl>
                                        <p:attrNameLst>
                                          <p:attrName>fillcolor</p:attrName>
                                        </p:attrNameLst>
                                      </p:cBhvr>
                                      <p:by>
                                        <p:hsl h="0" s="-12549" l="-25098"/>
                                      </p:by>
                                    </p:animClr>
                                    <p:animClr clrSpc="hsl" dir="cw">
                                      <p:cBhvr>
                                        <p:cTn id="30" dur="500" fill="hold"/>
                                        <p:tgtEl>
                                          <p:spTgt spid="11"/>
                                        </p:tgtEl>
                                        <p:attrNameLst>
                                          <p:attrName>stroke.color</p:attrName>
                                        </p:attrNameLst>
                                      </p:cBhvr>
                                      <p:by>
                                        <p:hsl h="0" s="-12549" l="-25098"/>
                                      </p:by>
                                    </p:animClr>
                                    <p:set>
                                      <p:cBhvr>
                                        <p:cTn id="31" dur="500" fill="hold"/>
                                        <p:tgtEl>
                                          <p:spTgt spid="11"/>
                                        </p:tgtEl>
                                        <p:attrNameLst>
                                          <p:attrName>fill.type</p:attrName>
                                        </p:attrNameLst>
                                      </p:cBhvr>
                                      <p:to>
                                        <p:strVal val="solid"/>
                                      </p:to>
                                    </p:set>
                                  </p:childTnLst>
                                </p:cTn>
                              </p:par>
                              <p:par>
                                <p:cTn id="32" presetID="24" presetClass="emph" presetSubtype="0" fill="hold" grpId="0" nodeType="withEffect">
                                  <p:stCondLst>
                                    <p:cond delay="0"/>
                                  </p:stCondLst>
                                  <p:childTnLst>
                                    <p:animClr clrSpc="hsl" dir="cw">
                                      <p:cBhvr override="childStyle">
                                        <p:cTn id="33" dur="500" fill="hold"/>
                                        <p:tgtEl>
                                          <p:spTgt spid="7"/>
                                        </p:tgtEl>
                                        <p:attrNameLst>
                                          <p:attrName>style.color</p:attrName>
                                        </p:attrNameLst>
                                      </p:cBhvr>
                                      <p:by>
                                        <p:hsl h="0" s="-12549" l="-25098"/>
                                      </p:by>
                                    </p:animClr>
                                    <p:animClr clrSpc="hsl" dir="cw">
                                      <p:cBhvr>
                                        <p:cTn id="34" dur="500" fill="hold"/>
                                        <p:tgtEl>
                                          <p:spTgt spid="7"/>
                                        </p:tgtEl>
                                        <p:attrNameLst>
                                          <p:attrName>fillcolor</p:attrName>
                                        </p:attrNameLst>
                                      </p:cBhvr>
                                      <p:by>
                                        <p:hsl h="0" s="-12549" l="-25098"/>
                                      </p:by>
                                    </p:animClr>
                                    <p:animClr clrSpc="hsl" dir="cw">
                                      <p:cBhvr>
                                        <p:cTn id="35" dur="500" fill="hold"/>
                                        <p:tgtEl>
                                          <p:spTgt spid="7"/>
                                        </p:tgtEl>
                                        <p:attrNameLst>
                                          <p:attrName>stroke.color</p:attrName>
                                        </p:attrNameLst>
                                      </p:cBhvr>
                                      <p:by>
                                        <p:hsl h="0" s="-12549" l="-25098"/>
                                      </p:by>
                                    </p:animClr>
                                    <p:set>
                                      <p:cBhvr>
                                        <p:cTn id="36" dur="500" fill="hold"/>
                                        <p:tgtEl>
                                          <p:spTgt spid="7"/>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grpId="0" nodeType="clickEffect">
                                  <p:stCondLst>
                                    <p:cond delay="0"/>
                                  </p:stCondLst>
                                  <p:childTnLst>
                                    <p:animClr clrSpc="rgb" dir="cw">
                                      <p:cBhvr override="childStyle">
                                        <p:cTn id="40" dur="500" fill="hold"/>
                                        <p:tgtEl>
                                          <p:spTgt spid="76"/>
                                        </p:tgtEl>
                                        <p:attrNameLst>
                                          <p:attrName>style.color</p:attrName>
                                        </p:attrNameLst>
                                      </p:cBhvr>
                                      <p:to>
                                        <a:schemeClr val="folHlink"/>
                                      </p:to>
                                    </p:animClr>
                                    <p:animClr clrSpc="rgb" dir="cw">
                                      <p:cBhvr>
                                        <p:cTn id="41" dur="500" fill="hold"/>
                                        <p:tgtEl>
                                          <p:spTgt spid="76"/>
                                        </p:tgtEl>
                                        <p:attrNameLst>
                                          <p:attrName>fillcolor</p:attrName>
                                        </p:attrNameLst>
                                      </p:cBhvr>
                                      <p:to>
                                        <a:schemeClr val="folHlink"/>
                                      </p:to>
                                    </p:animClr>
                                    <p:set>
                                      <p:cBhvr>
                                        <p:cTn id="42" dur="500" fill="hold"/>
                                        <p:tgtEl>
                                          <p:spTgt spid="76"/>
                                        </p:tgtEl>
                                        <p:attrNameLst>
                                          <p:attrName>fill.type</p:attrName>
                                        </p:attrNameLst>
                                      </p:cBhvr>
                                      <p:to>
                                        <p:strVal val="solid"/>
                                      </p:to>
                                    </p:set>
                                    <p:set>
                                      <p:cBhvr>
                                        <p:cTn id="43" dur="500" fill="hold"/>
                                        <p:tgtEl>
                                          <p:spTgt spid="76"/>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500" fill="hold"/>
                                        <p:tgtEl>
                                          <p:spTgt spid="5"/>
                                        </p:tgtEl>
                                        <p:attrNameLst>
                                          <p:attrName>style.color</p:attrName>
                                        </p:attrNameLst>
                                      </p:cBhvr>
                                      <p:to>
                                        <a:schemeClr val="folHlink"/>
                                      </p:to>
                                    </p:animClr>
                                    <p:animClr clrSpc="rgb" dir="cw">
                                      <p:cBhvr>
                                        <p:cTn id="46" dur="500" fill="hold"/>
                                        <p:tgtEl>
                                          <p:spTgt spid="5"/>
                                        </p:tgtEl>
                                        <p:attrNameLst>
                                          <p:attrName>fillcolor</p:attrName>
                                        </p:attrNameLst>
                                      </p:cBhvr>
                                      <p:to>
                                        <a:schemeClr val="folHlink"/>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cTn>
                              </p:par>
                              <p:par>
                                <p:cTn id="49" presetID="19" presetClass="emph" presetSubtype="0" fill="hold" grpId="0" nodeType="withEffect">
                                  <p:stCondLst>
                                    <p:cond delay="0"/>
                                  </p:stCondLst>
                                  <p:childTnLst>
                                    <p:animClr clrSpc="rgb" dir="cw">
                                      <p:cBhvr override="childStyle">
                                        <p:cTn id="50" dur="500" fill="hold"/>
                                        <p:tgtEl>
                                          <p:spTgt spid="9"/>
                                        </p:tgtEl>
                                        <p:attrNameLst>
                                          <p:attrName>style.color</p:attrName>
                                        </p:attrNameLst>
                                      </p:cBhvr>
                                      <p:to>
                                        <a:schemeClr val="folHlink"/>
                                      </p:to>
                                    </p:animClr>
                                    <p:animClr clrSpc="rgb" dir="cw">
                                      <p:cBhvr>
                                        <p:cTn id="51" dur="500" fill="hold"/>
                                        <p:tgtEl>
                                          <p:spTgt spid="9"/>
                                        </p:tgtEl>
                                        <p:attrNameLst>
                                          <p:attrName>fillcolor</p:attrName>
                                        </p:attrNameLst>
                                      </p:cBhvr>
                                      <p:to>
                                        <a:schemeClr val="folHlink"/>
                                      </p:to>
                                    </p:animClr>
                                    <p:set>
                                      <p:cBhvr>
                                        <p:cTn id="52" dur="500" fill="hold"/>
                                        <p:tgtEl>
                                          <p:spTgt spid="9"/>
                                        </p:tgtEl>
                                        <p:attrNameLst>
                                          <p:attrName>fill.type</p:attrName>
                                        </p:attrNameLst>
                                      </p:cBhvr>
                                      <p:to>
                                        <p:strVal val="solid"/>
                                      </p:to>
                                    </p:set>
                                    <p:set>
                                      <p:cBhvr>
                                        <p:cTn id="53" dur="500" fill="hold"/>
                                        <p:tgtEl>
                                          <p:spTgt spid="9"/>
                                        </p:tgtEl>
                                        <p:attrNameLst>
                                          <p:attrName>fill.on</p:attrName>
                                        </p:attrNameLst>
                                      </p:cBhvr>
                                      <p:to>
                                        <p:strVal val="true"/>
                                      </p:to>
                                    </p:set>
                                  </p:childTnLst>
                                </p:cTn>
                              </p:par>
                              <p:par>
                                <p:cTn id="54" presetID="19" presetClass="emph" presetSubtype="0" fill="hold" grpId="0" nodeType="withEffect">
                                  <p:stCondLst>
                                    <p:cond delay="0"/>
                                  </p:stCondLst>
                                  <p:childTnLst>
                                    <p:animClr clrSpc="rgb" dir="cw">
                                      <p:cBhvr override="childStyle">
                                        <p:cTn id="55" dur="500" fill="hold"/>
                                        <p:tgtEl>
                                          <p:spTgt spid="10"/>
                                        </p:tgtEl>
                                        <p:attrNameLst>
                                          <p:attrName>style.color</p:attrName>
                                        </p:attrNameLst>
                                      </p:cBhvr>
                                      <p:to>
                                        <a:schemeClr val="folHlink"/>
                                      </p:to>
                                    </p:animClr>
                                    <p:animClr clrSpc="rgb" dir="cw">
                                      <p:cBhvr>
                                        <p:cTn id="56" dur="500" fill="hold"/>
                                        <p:tgtEl>
                                          <p:spTgt spid="10"/>
                                        </p:tgtEl>
                                        <p:attrNameLst>
                                          <p:attrName>fillcolor</p:attrName>
                                        </p:attrNameLst>
                                      </p:cBhvr>
                                      <p:to>
                                        <a:schemeClr val="folHlink"/>
                                      </p:to>
                                    </p:animClr>
                                    <p:set>
                                      <p:cBhvr>
                                        <p:cTn id="57" dur="500" fill="hold"/>
                                        <p:tgtEl>
                                          <p:spTgt spid="10"/>
                                        </p:tgtEl>
                                        <p:attrNameLst>
                                          <p:attrName>fill.type</p:attrName>
                                        </p:attrNameLst>
                                      </p:cBhvr>
                                      <p:to>
                                        <p:strVal val="solid"/>
                                      </p:to>
                                    </p:set>
                                    <p:set>
                                      <p:cBhvr>
                                        <p:cTn id="58"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6" grpId="0" animBg="1"/>
      <p:bldP spid="27"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Scoring</a:t>
            </a:r>
            <a:endParaRPr lang="en-US" dirty="0"/>
          </a:p>
        </p:txBody>
      </p:sp>
      <p:sp>
        <p:nvSpPr>
          <p:cNvPr id="3" name="Content Placeholder 2"/>
          <p:cNvSpPr>
            <a:spLocks noGrp="1"/>
          </p:cNvSpPr>
          <p:nvPr>
            <p:ph idx="1"/>
          </p:nvPr>
        </p:nvSpPr>
        <p:spPr/>
        <p:txBody>
          <a:bodyPr>
            <a:normAutofit/>
          </a:bodyPr>
          <a:lstStyle/>
          <a:p>
            <a:r>
              <a:rPr lang="en-US" dirty="0"/>
              <a:t>Node Importance</a:t>
            </a:r>
          </a:p>
          <a:p>
            <a:r>
              <a:rPr lang="en-US" dirty="0"/>
              <a:t>Reputation Scoring</a:t>
            </a:r>
          </a:p>
          <a:p>
            <a:r>
              <a:rPr lang="en-US" dirty="0"/>
              <a:t>P2P Systems Measures</a:t>
            </a:r>
          </a:p>
          <a:p>
            <a:r>
              <a:rPr lang="en-US" dirty="0"/>
              <a:t>Composite Measures</a:t>
            </a:r>
          </a:p>
          <a:p>
            <a:pPr lvl="1"/>
            <a:r>
              <a:rPr lang="en-US" dirty="0"/>
              <a:t>Trusted Centrality</a:t>
            </a:r>
          </a:p>
          <a:p>
            <a:pPr lvl="1"/>
            <a:r>
              <a:rPr lang="en-US" dirty="0"/>
              <a:t>Available Authority</a:t>
            </a:r>
          </a:p>
          <a:p>
            <a:r>
              <a:rPr lang="en-US" dirty="0"/>
              <a:t>Our weighting strategy may </a:t>
            </a:r>
            <a:r>
              <a:rPr lang="en-US" dirty="0" smtClean="0"/>
              <a:t>suggest friendships </a:t>
            </a:r>
            <a:r>
              <a:rPr lang="en-US" dirty="0"/>
              <a:t>that improve  P2P </a:t>
            </a:r>
            <a:r>
              <a:rPr lang="en-US" dirty="0" smtClean="0"/>
              <a:t>Topology</a:t>
            </a:r>
            <a:endParaRPr lang="en-US" dirty="0"/>
          </a:p>
          <a:p>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12</a:t>
            </a:fld>
            <a:r>
              <a:rPr lang="en-US" dirty="0" smtClean="0"/>
              <a:t>/23</a:t>
            </a:r>
            <a:endParaRPr lang="en-US" dirty="0"/>
          </a:p>
        </p:txBody>
      </p:sp>
    </p:spTree>
    <p:extLst>
      <p:ext uri="{BB962C8B-B14F-4D97-AF65-F5344CB8AC3E}">
        <p14:creationId xmlns:p14="http://schemas.microsoft.com/office/powerpoint/2010/main" val="1519701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Top-K Common Neighbor</a:t>
            </a:r>
            <a:endParaRPr lang="en-US" dirty="0"/>
          </a:p>
        </p:txBody>
      </p:sp>
      <p:sp>
        <p:nvSpPr>
          <p:cNvPr id="5" name="Oval 4"/>
          <p:cNvSpPr/>
          <p:nvPr/>
        </p:nvSpPr>
        <p:spPr>
          <a:xfrm>
            <a:off x="3945868" y="1192195"/>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E</a:t>
            </a:r>
            <a:endParaRPr lang="en-US" dirty="0"/>
          </a:p>
        </p:txBody>
      </p:sp>
      <p:sp>
        <p:nvSpPr>
          <p:cNvPr id="6" name="Oval 5"/>
          <p:cNvSpPr/>
          <p:nvPr/>
        </p:nvSpPr>
        <p:spPr>
          <a:xfrm>
            <a:off x="3962874" y="3215982"/>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A</a:t>
            </a:r>
            <a:endParaRPr lang="en-US" dirty="0"/>
          </a:p>
        </p:txBody>
      </p:sp>
      <p:sp>
        <p:nvSpPr>
          <p:cNvPr id="7" name="Oval 6"/>
          <p:cNvSpPr/>
          <p:nvPr/>
        </p:nvSpPr>
        <p:spPr>
          <a:xfrm>
            <a:off x="1454509" y="2308262"/>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F</a:t>
            </a:r>
            <a:endParaRPr lang="en-US" dirty="0"/>
          </a:p>
        </p:txBody>
      </p:sp>
      <p:sp>
        <p:nvSpPr>
          <p:cNvPr id="8" name="Oval 7"/>
          <p:cNvSpPr/>
          <p:nvPr/>
        </p:nvSpPr>
        <p:spPr>
          <a:xfrm>
            <a:off x="2609014" y="4989986"/>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D</a:t>
            </a:r>
            <a:endParaRPr lang="en-US" dirty="0"/>
          </a:p>
        </p:txBody>
      </p:sp>
      <p:sp>
        <p:nvSpPr>
          <p:cNvPr id="9" name="Oval 8"/>
          <p:cNvSpPr/>
          <p:nvPr/>
        </p:nvSpPr>
        <p:spPr>
          <a:xfrm>
            <a:off x="6273998" y="2099123"/>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B</a:t>
            </a:r>
            <a:endParaRPr lang="en-US" dirty="0"/>
          </a:p>
        </p:txBody>
      </p:sp>
      <p:sp>
        <p:nvSpPr>
          <p:cNvPr id="11" name="Oval 10"/>
          <p:cNvSpPr/>
          <p:nvPr/>
        </p:nvSpPr>
        <p:spPr>
          <a:xfrm>
            <a:off x="5560338" y="4899614"/>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C</a:t>
            </a:r>
            <a:endParaRPr lang="en-US" dirty="0"/>
          </a:p>
        </p:txBody>
      </p:sp>
      <p:cxnSp>
        <p:nvCxnSpPr>
          <p:cNvPr id="15" name="Straight Arrow Connector 14"/>
          <p:cNvCxnSpPr>
            <a:stCxn id="6" idx="6"/>
            <a:endCxn id="9" idx="3"/>
          </p:cNvCxnSpPr>
          <p:nvPr/>
        </p:nvCxnSpPr>
        <p:spPr>
          <a:xfrm flipV="1">
            <a:off x="4785834" y="2801563"/>
            <a:ext cx="1608684" cy="8258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5"/>
            <a:endCxn id="11" idx="1"/>
          </p:cNvCxnSpPr>
          <p:nvPr/>
        </p:nvCxnSpPr>
        <p:spPr>
          <a:xfrm>
            <a:off x="4665314" y="3918422"/>
            <a:ext cx="1015544" cy="1101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title="Recommend new Node"/>
          <p:cNvCxnSpPr>
            <a:stCxn id="6" idx="3"/>
            <a:endCxn id="8" idx="0"/>
          </p:cNvCxnSpPr>
          <p:nvPr/>
        </p:nvCxnSpPr>
        <p:spPr>
          <a:xfrm flipH="1">
            <a:off x="3020494" y="3918422"/>
            <a:ext cx="1062900" cy="107156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2"/>
            <a:endCxn id="7" idx="6"/>
          </p:cNvCxnSpPr>
          <p:nvPr/>
        </p:nvCxnSpPr>
        <p:spPr>
          <a:xfrm flipH="1" flipV="1">
            <a:off x="2277469" y="2719742"/>
            <a:ext cx="1685405" cy="9077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 idx="0"/>
            <a:endCxn id="5" idx="4"/>
          </p:cNvCxnSpPr>
          <p:nvPr/>
        </p:nvCxnSpPr>
        <p:spPr>
          <a:xfrm flipH="1" flipV="1">
            <a:off x="4357348" y="2015155"/>
            <a:ext cx="17006" cy="1200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Cloud 50"/>
          <p:cNvSpPr/>
          <p:nvPr/>
        </p:nvSpPr>
        <p:spPr>
          <a:xfrm>
            <a:off x="6297146" y="3215589"/>
            <a:ext cx="2529372" cy="1646706"/>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Node A requests new Recommended Node.</a:t>
            </a:r>
            <a:endParaRPr lang="en-US" dirty="0"/>
          </a:p>
        </p:txBody>
      </p:sp>
      <p:cxnSp>
        <p:nvCxnSpPr>
          <p:cNvPr id="59" name="Straight Connector 58"/>
          <p:cNvCxnSpPr>
            <a:stCxn id="5" idx="4"/>
            <a:endCxn id="6" idx="0"/>
          </p:cNvCxnSpPr>
          <p:nvPr/>
        </p:nvCxnSpPr>
        <p:spPr>
          <a:xfrm>
            <a:off x="4357348" y="2015155"/>
            <a:ext cx="17006" cy="1200827"/>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7" idx="6"/>
            <a:endCxn id="6" idx="2"/>
          </p:cNvCxnSpPr>
          <p:nvPr/>
        </p:nvCxnSpPr>
        <p:spPr>
          <a:xfrm>
            <a:off x="2277469" y="2719742"/>
            <a:ext cx="1685405" cy="90772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9" idx="3"/>
            <a:endCxn id="6" idx="6"/>
          </p:cNvCxnSpPr>
          <p:nvPr/>
        </p:nvCxnSpPr>
        <p:spPr>
          <a:xfrm flipH="1">
            <a:off x="4785834" y="2801563"/>
            <a:ext cx="1608684" cy="8258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8" idx="0"/>
            <a:endCxn id="6" idx="3"/>
          </p:cNvCxnSpPr>
          <p:nvPr/>
        </p:nvCxnSpPr>
        <p:spPr>
          <a:xfrm flipV="1">
            <a:off x="3020494" y="3918422"/>
            <a:ext cx="1062900" cy="107156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11" idx="1"/>
            <a:endCxn id="6" idx="5"/>
          </p:cNvCxnSpPr>
          <p:nvPr/>
        </p:nvCxnSpPr>
        <p:spPr>
          <a:xfrm flipH="1" flipV="1">
            <a:off x="4665314" y="3918422"/>
            <a:ext cx="1015544" cy="1101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Cloud 77"/>
          <p:cNvSpPr/>
          <p:nvPr/>
        </p:nvSpPr>
        <p:spPr>
          <a:xfrm>
            <a:off x="6273998" y="3215981"/>
            <a:ext cx="2552520" cy="164631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Each node returns recommended node.</a:t>
            </a:r>
            <a:endParaRPr lang="en-US" dirty="0"/>
          </a:p>
        </p:txBody>
      </p:sp>
      <p:sp>
        <p:nvSpPr>
          <p:cNvPr id="79" name="Cloud 78"/>
          <p:cNvSpPr/>
          <p:nvPr/>
        </p:nvSpPr>
        <p:spPr>
          <a:xfrm>
            <a:off x="5560339" y="3215982"/>
            <a:ext cx="3444600" cy="1646312"/>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Node A evaluates returned nodes and terminates if algorithm converges.</a:t>
            </a:r>
            <a:endParaRPr lang="en-US" dirty="0"/>
          </a:p>
        </p:txBody>
      </p:sp>
      <p:sp>
        <p:nvSpPr>
          <p:cNvPr id="3" name="Footer Placeholder 2"/>
          <p:cNvSpPr>
            <a:spLocks noGrp="1"/>
          </p:cNvSpPr>
          <p:nvPr>
            <p:ph type="ftr" sz="quarter" idx="11"/>
          </p:nvPr>
        </p:nvSpPr>
        <p:spPr/>
        <p:txBody>
          <a:bodyPr/>
          <a:lstStyle/>
          <a:p>
            <a:r>
              <a:rPr lang="en-US" smtClean="0"/>
              <a:t>VLDB WOSS 2012</a:t>
            </a:r>
            <a:endParaRPr lang="en-US"/>
          </a:p>
        </p:txBody>
      </p:sp>
      <p:sp>
        <p:nvSpPr>
          <p:cNvPr id="10" name="Slide Number Placeholder 9"/>
          <p:cNvSpPr>
            <a:spLocks noGrp="1"/>
          </p:cNvSpPr>
          <p:nvPr>
            <p:ph type="sldNum" sz="quarter" idx="12"/>
          </p:nvPr>
        </p:nvSpPr>
        <p:spPr/>
        <p:txBody>
          <a:bodyPr/>
          <a:lstStyle/>
          <a:p>
            <a:fld id="{03BB1088-A278-1344-B58D-C70C59634428}" type="slidenum">
              <a:rPr lang="en-US" smtClean="0"/>
              <a:t>13</a:t>
            </a:fld>
            <a:r>
              <a:rPr lang="en-US" dirty="0" smtClean="0"/>
              <a:t>/23</a:t>
            </a:r>
            <a:endParaRPr lang="en-US" dirty="0"/>
          </a:p>
        </p:txBody>
      </p:sp>
    </p:spTree>
    <p:extLst>
      <p:ext uri="{BB962C8B-B14F-4D97-AF65-F5344CB8AC3E}">
        <p14:creationId xmlns:p14="http://schemas.microsoft.com/office/powerpoint/2010/main" val="90418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1"/>
                                        </p:tgtEl>
                                      </p:cBhvr>
                                    </p:animEffect>
                                    <p:set>
                                      <p:cBhvr>
                                        <p:cTn id="42" dur="1" fill="hold">
                                          <p:stCondLst>
                                            <p:cond delay="499"/>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p:cTn id="51" dur="500" fill="hold"/>
                                        <p:tgtEl>
                                          <p:spTgt spid="71"/>
                                        </p:tgtEl>
                                        <p:attrNameLst>
                                          <p:attrName>ppt_w</p:attrName>
                                        </p:attrNameLst>
                                      </p:cBhvr>
                                      <p:tavLst>
                                        <p:tav tm="0">
                                          <p:val>
                                            <p:fltVal val="0"/>
                                          </p:val>
                                        </p:tav>
                                        <p:tav tm="100000">
                                          <p:val>
                                            <p:strVal val="#ppt_w"/>
                                          </p:val>
                                        </p:tav>
                                      </p:tavLst>
                                    </p:anim>
                                    <p:anim calcmode="lin" valueType="num">
                                      <p:cBhvr>
                                        <p:cTn id="52" dur="500" fill="hold"/>
                                        <p:tgtEl>
                                          <p:spTgt spid="71"/>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59"/>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64"/>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7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73"/>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6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78"/>
                                        </p:tgtEl>
                                      </p:cBhvr>
                                    </p:animEffect>
                                    <p:set>
                                      <p:cBhvr>
                                        <p:cTn id="82" dur="1" fill="hold">
                                          <p:stCondLst>
                                            <p:cond delay="499"/>
                                          </p:stCondLst>
                                        </p:cTn>
                                        <p:tgtEl>
                                          <p:spTgt spid="7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78" grpId="0" animBg="1"/>
      <p:bldP spid="78" grpId="1" animBg="1"/>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Top-K FA and TA Common Neighbor</a:t>
            </a:r>
            <a:endParaRPr lang="en-US" dirty="0"/>
          </a:p>
        </p:txBody>
      </p:sp>
      <p:sp>
        <p:nvSpPr>
          <p:cNvPr id="3" name="Content Placeholder 2"/>
          <p:cNvSpPr>
            <a:spLocks noGrp="1"/>
          </p:cNvSpPr>
          <p:nvPr>
            <p:ph idx="1"/>
          </p:nvPr>
        </p:nvSpPr>
        <p:spPr/>
        <p:txBody>
          <a:bodyPr>
            <a:normAutofit/>
          </a:bodyPr>
          <a:lstStyle/>
          <a:p>
            <a:r>
              <a:rPr lang="en-US" dirty="0" smtClean="0"/>
              <a:t>Top-K FA Common Neighbor algorithm stops if it receives k recommended nodes from all neighbors.</a:t>
            </a:r>
          </a:p>
          <a:p>
            <a:pPr lvl="1"/>
            <a:r>
              <a:rPr lang="en-US" dirty="0" smtClean="0"/>
              <a:t>It generally results in worst case scenario.</a:t>
            </a:r>
          </a:p>
          <a:p>
            <a:r>
              <a:rPr lang="en-US" dirty="0" smtClean="0"/>
              <a:t>Top-K TA Common Neighbor algorithm stops if it has k recommended nodes greater than the </a:t>
            </a:r>
            <a:r>
              <a:rPr lang="en-US" dirty="0" smtClean="0"/>
              <a:t>threshold</a:t>
            </a:r>
            <a:r>
              <a:rPr lang="en-US" smtClean="0"/>
              <a:t>(approximated).</a:t>
            </a:r>
            <a:endParaRPr lang="en-US" dirty="0" smtClean="0"/>
          </a:p>
          <a:p>
            <a:pPr lvl="1"/>
            <a:r>
              <a:rPr lang="en-US" dirty="0" smtClean="0"/>
              <a:t>Threshold calculated at each iteration.</a:t>
            </a:r>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14</a:t>
            </a:fld>
            <a:r>
              <a:rPr lang="en-US" dirty="0" smtClean="0"/>
              <a:t>/23</a:t>
            </a:r>
            <a:endParaRPr lang="en-US" dirty="0"/>
          </a:p>
        </p:txBody>
      </p:sp>
    </p:spTree>
    <p:extLst>
      <p:ext uri="{BB962C8B-B14F-4D97-AF65-F5344CB8AC3E}">
        <p14:creationId xmlns:p14="http://schemas.microsoft.com/office/powerpoint/2010/main" val="3445617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For Experiments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Synthetic and real data </a:t>
            </a:r>
          </a:p>
          <a:p>
            <a:r>
              <a:rPr lang="en-US" dirty="0"/>
              <a:t>For real data</a:t>
            </a:r>
          </a:p>
          <a:p>
            <a:pPr lvl="1"/>
            <a:r>
              <a:rPr lang="en-US" dirty="0"/>
              <a:t>Gnutella (6301 nodes and 20777 edges)</a:t>
            </a:r>
          </a:p>
          <a:p>
            <a:pPr lvl="1"/>
            <a:r>
              <a:rPr lang="en-US" dirty="0"/>
              <a:t>Wikipedia (7115 nodes and 103689 edges</a:t>
            </a:r>
            <a:r>
              <a:rPr lang="en-US" dirty="0" smtClean="0"/>
              <a:t>)</a:t>
            </a:r>
          </a:p>
          <a:p>
            <a:r>
              <a:rPr lang="en-US" dirty="0" smtClean="0"/>
              <a:t>For synthetic data, we implemented: </a:t>
            </a:r>
          </a:p>
          <a:p>
            <a:pPr lvl="1"/>
            <a:r>
              <a:rPr lang="en-US" dirty="0" smtClean="0"/>
              <a:t>Uniformly distributed model,</a:t>
            </a:r>
          </a:p>
          <a:p>
            <a:pPr lvl="1"/>
            <a:r>
              <a:rPr lang="en-US" dirty="0" smtClean="0"/>
              <a:t>Small </a:t>
            </a:r>
            <a:r>
              <a:rPr lang="en-US" dirty="0"/>
              <a:t>world model of Watts and </a:t>
            </a:r>
            <a:r>
              <a:rPr lang="en-US" dirty="0" smtClean="0"/>
              <a:t>Strogatz,</a:t>
            </a:r>
          </a:p>
          <a:p>
            <a:pPr lvl="1"/>
            <a:r>
              <a:rPr lang="en-US" dirty="0" smtClean="0"/>
              <a:t>Clustering model </a:t>
            </a:r>
            <a:r>
              <a:rPr lang="en-US" dirty="0"/>
              <a:t>of Holme and </a:t>
            </a:r>
            <a:r>
              <a:rPr lang="en-US" dirty="0" smtClean="0"/>
              <a:t>Kim. </a:t>
            </a:r>
          </a:p>
          <a:p>
            <a:r>
              <a:rPr lang="en-US" dirty="0" smtClean="0"/>
              <a:t>We </a:t>
            </a:r>
            <a:r>
              <a:rPr lang="en-US" dirty="0"/>
              <a:t>plan to use data from SOWHOO. </a:t>
            </a:r>
          </a:p>
          <a:p>
            <a:pPr lvl="1"/>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15</a:t>
            </a:fld>
            <a:r>
              <a:rPr lang="en-US" dirty="0" smtClean="0"/>
              <a:t>/23</a:t>
            </a:r>
            <a:endParaRPr lang="en-US" dirty="0"/>
          </a:p>
        </p:txBody>
      </p:sp>
    </p:spTree>
    <p:extLst>
      <p:ext uri="{BB962C8B-B14F-4D97-AF65-F5344CB8AC3E}">
        <p14:creationId xmlns:p14="http://schemas.microsoft.com/office/powerpoint/2010/main" val="2756541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Experiments(Performance)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have evaluated algorithms’ efficiency as number of interactions vs. number of edges.</a:t>
            </a:r>
          </a:p>
          <a:p>
            <a:r>
              <a:rPr lang="en-US" dirty="0" smtClean="0"/>
              <a:t>An interaction/access is to retrieve recommended node information, i.e. weight and address from a peer.</a:t>
            </a:r>
          </a:p>
          <a:p>
            <a:r>
              <a:rPr lang="en-US" dirty="0" smtClean="0"/>
              <a:t>Assigned weights to network globally and locally according to power-law and uniform distribution.</a:t>
            </a:r>
          </a:p>
          <a:p>
            <a:r>
              <a:rPr lang="en-US" dirty="0" smtClean="0"/>
              <a:t>Global weights are single and do not change according to a node. Local weights are assigned by each node and differ.</a:t>
            </a:r>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16</a:t>
            </a:fld>
            <a:r>
              <a:rPr lang="en-US" dirty="0" smtClean="0"/>
              <a:t>/23</a:t>
            </a:r>
            <a:endParaRPr lang="en-US" dirty="0"/>
          </a:p>
        </p:txBody>
      </p:sp>
    </p:spTree>
    <p:extLst>
      <p:ext uri="{BB962C8B-B14F-4D97-AF65-F5344CB8AC3E}">
        <p14:creationId xmlns:p14="http://schemas.microsoft.com/office/powerpoint/2010/main" val="3203373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Top-K TA vs. Top-K FA</a:t>
            </a:r>
            <a:endParaRPr lang="en-US" dirty="0"/>
          </a:p>
        </p:txBody>
      </p:sp>
      <p:pic>
        <p:nvPicPr>
          <p:cNvPr id="5" name="Picture 4"/>
          <p:cNvPicPr>
            <a:picLocks noChangeAspect="1"/>
          </p:cNvPicPr>
          <p:nvPr/>
        </p:nvPicPr>
        <p:blipFill>
          <a:blip r:embed="rId3"/>
          <a:stretch>
            <a:fillRect/>
          </a:stretch>
        </p:blipFill>
        <p:spPr>
          <a:xfrm>
            <a:off x="292978" y="1826982"/>
            <a:ext cx="8707683" cy="3861985"/>
          </a:xfrm>
          <a:prstGeom prst="rect">
            <a:avLst/>
          </a:prstGeom>
        </p:spPr>
      </p:pic>
      <p:sp>
        <p:nvSpPr>
          <p:cNvPr id="3" name="Footer Placeholder 2"/>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17</a:t>
            </a:fld>
            <a:r>
              <a:rPr lang="en-US" dirty="0" smtClean="0"/>
              <a:t>/23</a:t>
            </a:r>
            <a:endParaRPr lang="en-US" dirty="0"/>
          </a:p>
        </p:txBody>
      </p:sp>
    </p:spTree>
    <p:extLst>
      <p:ext uri="{BB962C8B-B14F-4D97-AF65-F5344CB8AC3E}">
        <p14:creationId xmlns:p14="http://schemas.microsoft.com/office/powerpoint/2010/main" val="39925796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(Accuracy)	</a:t>
            </a:r>
            <a:endParaRPr lang="en-US" dirty="0"/>
          </a:p>
        </p:txBody>
      </p:sp>
      <p:sp>
        <p:nvSpPr>
          <p:cNvPr id="3" name="Content Placeholder 2"/>
          <p:cNvSpPr>
            <a:spLocks noGrp="1"/>
          </p:cNvSpPr>
          <p:nvPr>
            <p:ph idx="1"/>
          </p:nvPr>
        </p:nvSpPr>
        <p:spPr>
          <a:xfrm>
            <a:off x="457200" y="1600200"/>
            <a:ext cx="8229600" cy="4214733"/>
          </a:xfrm>
        </p:spPr>
        <p:txBody>
          <a:bodyPr>
            <a:normAutofit lnSpcReduction="10000"/>
          </a:bodyPr>
          <a:lstStyle/>
          <a:p>
            <a:r>
              <a:rPr lang="en-US" dirty="0" smtClean="0"/>
              <a:t>We evaluated algorithms according to recommended nodes by considering regular Common Neighbor as baseline.</a:t>
            </a:r>
          </a:p>
          <a:p>
            <a:r>
              <a:rPr lang="en-US" dirty="0" smtClean="0"/>
              <a:t>Also need to evaluate by using:</a:t>
            </a:r>
          </a:p>
          <a:p>
            <a:pPr lvl="1"/>
            <a:r>
              <a:rPr lang="en-US" dirty="0" smtClean="0"/>
              <a:t>Rank of recommended nodes. </a:t>
            </a:r>
          </a:p>
          <a:p>
            <a:pPr lvl="1"/>
            <a:r>
              <a:rPr lang="en-US" dirty="0" smtClean="0"/>
              <a:t>Sum of weights for recommended nodes.</a:t>
            </a:r>
          </a:p>
          <a:p>
            <a:r>
              <a:rPr lang="en-US" dirty="0" smtClean="0"/>
              <a:t>Performance measure(ω)  for accuracy and efficiency trade-off</a:t>
            </a:r>
            <a:r>
              <a:rPr lang="en-US" dirty="0"/>
              <a:t>:</a:t>
            </a:r>
            <a:endParaRPr lang="en-US" dirty="0" smtClean="0"/>
          </a:p>
        </p:txBody>
      </p:sp>
      <p:pic>
        <p:nvPicPr>
          <p:cNvPr id="5" name="Picture 4"/>
          <p:cNvPicPr>
            <a:picLocks noChangeAspect="1"/>
          </p:cNvPicPr>
          <p:nvPr/>
        </p:nvPicPr>
        <p:blipFill>
          <a:blip r:embed="rId3"/>
          <a:stretch>
            <a:fillRect/>
          </a:stretch>
        </p:blipFill>
        <p:spPr>
          <a:xfrm>
            <a:off x="2183016" y="5480931"/>
            <a:ext cx="4768932" cy="590841"/>
          </a:xfrm>
          <a:prstGeom prst="rect">
            <a:avLst/>
          </a:prstGeom>
        </p:spPr>
      </p:pic>
      <p:sp>
        <p:nvSpPr>
          <p:cNvPr id="6" name="Footer Placeholder 5"/>
          <p:cNvSpPr>
            <a:spLocks noGrp="1"/>
          </p:cNvSpPr>
          <p:nvPr>
            <p:ph type="ftr" sz="quarter" idx="11"/>
          </p:nvPr>
        </p:nvSpPr>
        <p:spPr/>
        <p:txBody>
          <a:bodyPr/>
          <a:lstStyle/>
          <a:p>
            <a:r>
              <a:rPr lang="en-US" smtClean="0"/>
              <a:t>VLDB WOSS 2012</a:t>
            </a:r>
            <a:endParaRPr lang="en-US"/>
          </a:p>
        </p:txBody>
      </p:sp>
      <p:sp>
        <p:nvSpPr>
          <p:cNvPr id="7" name="Slide Number Placeholder 6"/>
          <p:cNvSpPr>
            <a:spLocks noGrp="1"/>
          </p:cNvSpPr>
          <p:nvPr>
            <p:ph type="sldNum" sz="quarter" idx="12"/>
          </p:nvPr>
        </p:nvSpPr>
        <p:spPr/>
        <p:txBody>
          <a:bodyPr/>
          <a:lstStyle/>
          <a:p>
            <a:fld id="{03BB1088-A278-1344-B58D-C70C59634428}" type="slidenum">
              <a:rPr lang="en-US" smtClean="0"/>
              <a:t>18</a:t>
            </a:fld>
            <a:r>
              <a:rPr lang="en-US" dirty="0" smtClean="0"/>
              <a:t>/23</a:t>
            </a:r>
            <a:endParaRPr lang="en-US" dirty="0"/>
          </a:p>
        </p:txBody>
      </p:sp>
    </p:spTree>
    <p:extLst>
      <p:ext uri="{BB962C8B-B14F-4D97-AF65-F5344CB8AC3E}">
        <p14:creationId xmlns:p14="http://schemas.microsoft.com/office/powerpoint/2010/main" val="476807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Top-K TA vs. Top-K FA</a:t>
            </a:r>
            <a:endParaRPr lang="en-US" dirty="0"/>
          </a:p>
        </p:txBody>
      </p:sp>
      <p:pic>
        <p:nvPicPr>
          <p:cNvPr id="5" name="Picture 4"/>
          <p:cNvPicPr>
            <a:picLocks noChangeAspect="1"/>
          </p:cNvPicPr>
          <p:nvPr/>
        </p:nvPicPr>
        <p:blipFill>
          <a:blip r:embed="rId3"/>
          <a:stretch>
            <a:fillRect/>
          </a:stretch>
        </p:blipFill>
        <p:spPr>
          <a:xfrm>
            <a:off x="1006365" y="1669548"/>
            <a:ext cx="7148456" cy="4026859"/>
          </a:xfrm>
          <a:prstGeom prst="rect">
            <a:avLst/>
          </a:prstGeom>
        </p:spPr>
      </p:pic>
      <p:sp>
        <p:nvSpPr>
          <p:cNvPr id="3" name="Footer Placeholder 2"/>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19</a:t>
            </a:fld>
            <a:r>
              <a:rPr lang="en-US" dirty="0" smtClean="0"/>
              <a:t>/23</a:t>
            </a:r>
            <a:endParaRPr lang="en-US" dirty="0"/>
          </a:p>
        </p:txBody>
      </p:sp>
    </p:spTree>
    <p:extLst>
      <p:ext uri="{BB962C8B-B14F-4D97-AF65-F5344CB8AC3E}">
        <p14:creationId xmlns:p14="http://schemas.microsoft.com/office/powerpoint/2010/main" val="24442188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Motivation for P2P Social Networks</a:t>
            </a:r>
          </a:p>
          <a:p>
            <a:r>
              <a:rPr lang="en-US" dirty="0" smtClean="0"/>
              <a:t>Link Recommendation</a:t>
            </a:r>
          </a:p>
          <a:p>
            <a:r>
              <a:rPr lang="en-US" dirty="0" smtClean="0"/>
              <a:t>P2P Top-k Common Neighbor</a:t>
            </a:r>
          </a:p>
          <a:p>
            <a:r>
              <a:rPr lang="en-US" dirty="0" smtClean="0"/>
              <a:t>Experiments</a:t>
            </a:r>
          </a:p>
          <a:p>
            <a:r>
              <a:rPr lang="en-US" dirty="0" smtClean="0"/>
              <a:t>Discussion</a:t>
            </a:r>
          </a:p>
          <a:p>
            <a:r>
              <a:rPr lang="en-US" dirty="0" smtClean="0"/>
              <a:t>Future Work</a:t>
            </a:r>
          </a:p>
          <a:p>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2</a:t>
            </a:fld>
            <a:r>
              <a:rPr lang="en-US" dirty="0" smtClean="0"/>
              <a:t>/23</a:t>
            </a:r>
            <a:endParaRPr lang="en-US" dirty="0"/>
          </a:p>
        </p:txBody>
      </p:sp>
    </p:spTree>
    <p:extLst>
      <p:ext uri="{BB962C8B-B14F-4D97-AF65-F5344CB8AC3E}">
        <p14:creationId xmlns:p14="http://schemas.microsoft.com/office/powerpoint/2010/main" val="1732329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SOWHOO</a:t>
            </a:r>
            <a:endParaRPr lang="en-US" dirty="0"/>
          </a:p>
        </p:txBody>
      </p:sp>
      <p:sp>
        <p:nvSpPr>
          <p:cNvPr id="3" name="Content Placeholder 2"/>
          <p:cNvSpPr>
            <a:spLocks noGrp="1"/>
          </p:cNvSpPr>
          <p:nvPr>
            <p:ph idx="1"/>
          </p:nvPr>
        </p:nvSpPr>
        <p:spPr>
          <a:xfrm>
            <a:off x="457200" y="1600200"/>
            <a:ext cx="8229600" cy="1181311"/>
          </a:xfrm>
        </p:spPr>
        <p:txBody>
          <a:bodyPr/>
          <a:lstStyle/>
          <a:p>
            <a:r>
              <a:rPr lang="en-US" dirty="0" smtClean="0"/>
              <a:t>We are building a P2P Social Network application to test our algorithms.</a:t>
            </a:r>
          </a:p>
          <a:p>
            <a:pPr marL="0" indent="0">
              <a:buNone/>
            </a:pPr>
            <a:endParaRPr lang="en-US" dirty="0"/>
          </a:p>
        </p:txBody>
      </p:sp>
      <p:sp>
        <p:nvSpPr>
          <p:cNvPr id="5" name="Oval 4"/>
          <p:cNvSpPr/>
          <p:nvPr/>
        </p:nvSpPr>
        <p:spPr>
          <a:xfrm>
            <a:off x="4098487" y="3413304"/>
            <a:ext cx="467433" cy="487079"/>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p:cNvSpPr/>
          <p:nvPr/>
        </p:nvSpPr>
        <p:spPr>
          <a:xfrm>
            <a:off x="1750545" y="4192711"/>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82175" y="3781231"/>
            <a:ext cx="1092402" cy="10665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Super Peer</a:t>
            </a:r>
            <a:endParaRPr lang="en-US" dirty="0"/>
          </a:p>
        </p:txBody>
      </p:sp>
      <p:sp>
        <p:nvSpPr>
          <p:cNvPr id="12" name="Oval 11"/>
          <p:cNvSpPr/>
          <p:nvPr/>
        </p:nvSpPr>
        <p:spPr>
          <a:xfrm>
            <a:off x="2987260" y="3101484"/>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827119" y="4847731"/>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913660" y="3449084"/>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482175" y="5111812"/>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2" idx="4"/>
            <a:endCxn id="9" idx="0"/>
          </p:cNvCxnSpPr>
          <p:nvPr/>
        </p:nvCxnSpPr>
        <p:spPr>
          <a:xfrm flipH="1">
            <a:off x="3028376" y="3629647"/>
            <a:ext cx="211427" cy="1515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5"/>
            <a:endCxn id="13" idx="1"/>
          </p:cNvCxnSpPr>
          <p:nvPr/>
        </p:nvCxnSpPr>
        <p:spPr>
          <a:xfrm>
            <a:off x="3414598" y="4691546"/>
            <a:ext cx="486489" cy="233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9" idx="7"/>
            <a:endCxn id="5" idx="2"/>
          </p:cNvCxnSpPr>
          <p:nvPr/>
        </p:nvCxnSpPr>
        <p:spPr>
          <a:xfrm flipV="1">
            <a:off x="3414598" y="3656844"/>
            <a:ext cx="683889" cy="280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9" idx="4"/>
            <a:endCxn id="15" idx="7"/>
          </p:cNvCxnSpPr>
          <p:nvPr/>
        </p:nvCxnSpPr>
        <p:spPr>
          <a:xfrm flipH="1">
            <a:off x="2913292" y="4847731"/>
            <a:ext cx="115084" cy="3414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6" idx="6"/>
            <a:endCxn id="9" idx="2"/>
          </p:cNvCxnSpPr>
          <p:nvPr/>
        </p:nvCxnSpPr>
        <p:spPr>
          <a:xfrm flipV="1">
            <a:off x="2255630" y="4314481"/>
            <a:ext cx="226545" cy="1423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4" idx="5"/>
            <a:endCxn id="9" idx="1"/>
          </p:cNvCxnSpPr>
          <p:nvPr/>
        </p:nvCxnSpPr>
        <p:spPr>
          <a:xfrm>
            <a:off x="2344777" y="3899899"/>
            <a:ext cx="297377" cy="37517"/>
          </a:xfrm>
          <a:prstGeom prst="line">
            <a:avLst/>
          </a:prstGeom>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7787791" y="3217288"/>
            <a:ext cx="467433" cy="487079"/>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p:cNvSpPr/>
          <p:nvPr/>
        </p:nvSpPr>
        <p:spPr>
          <a:xfrm>
            <a:off x="5050781" y="3656844"/>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171478" y="3552298"/>
            <a:ext cx="1143721" cy="109941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Super Peer</a:t>
            </a:r>
            <a:endParaRPr lang="en-US" dirty="0"/>
          </a:p>
        </p:txBody>
      </p:sp>
      <p:sp>
        <p:nvSpPr>
          <p:cNvPr id="51" name="Oval 50"/>
          <p:cNvSpPr/>
          <p:nvPr/>
        </p:nvSpPr>
        <p:spPr>
          <a:xfrm>
            <a:off x="6676564" y="2905468"/>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787791" y="4592601"/>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602964" y="3253068"/>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171479" y="4915796"/>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a:stCxn id="51" idx="4"/>
            <a:endCxn id="50" idx="0"/>
          </p:cNvCxnSpPr>
          <p:nvPr/>
        </p:nvCxnSpPr>
        <p:spPr>
          <a:xfrm flipH="1">
            <a:off x="6743339" y="3433631"/>
            <a:ext cx="185768" cy="11866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50" idx="5"/>
            <a:endCxn id="52" idx="1"/>
          </p:cNvCxnSpPr>
          <p:nvPr/>
        </p:nvCxnSpPr>
        <p:spPr>
          <a:xfrm>
            <a:off x="7147705" y="4490709"/>
            <a:ext cx="714054" cy="179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0" idx="7"/>
            <a:endCxn id="48" idx="2"/>
          </p:cNvCxnSpPr>
          <p:nvPr/>
        </p:nvCxnSpPr>
        <p:spPr>
          <a:xfrm flipV="1">
            <a:off x="7147705" y="3460828"/>
            <a:ext cx="640086" cy="252476"/>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50" idx="4"/>
            <a:endCxn id="54" idx="7"/>
          </p:cNvCxnSpPr>
          <p:nvPr/>
        </p:nvCxnSpPr>
        <p:spPr>
          <a:xfrm flipH="1">
            <a:off x="6602596" y="4651715"/>
            <a:ext cx="140743" cy="341429"/>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9" idx="6"/>
            <a:endCxn id="50" idx="2"/>
          </p:cNvCxnSpPr>
          <p:nvPr/>
        </p:nvCxnSpPr>
        <p:spPr>
          <a:xfrm>
            <a:off x="5555866" y="3920926"/>
            <a:ext cx="615612" cy="181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3" idx="5"/>
            <a:endCxn id="50" idx="1"/>
          </p:cNvCxnSpPr>
          <p:nvPr/>
        </p:nvCxnSpPr>
        <p:spPr>
          <a:xfrm>
            <a:off x="6034081" y="3703883"/>
            <a:ext cx="304891" cy="9421"/>
          </a:xfrm>
          <a:prstGeom prst="line">
            <a:avLst/>
          </a:prstGeom>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3322034" y="5502414"/>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408575" y="4974251"/>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1364451" y="2825220"/>
            <a:ext cx="505085" cy="528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 name="Straight Connector 64"/>
          <p:cNvCxnSpPr>
            <a:stCxn id="63" idx="6"/>
            <a:endCxn id="9" idx="0"/>
          </p:cNvCxnSpPr>
          <p:nvPr/>
        </p:nvCxnSpPr>
        <p:spPr>
          <a:xfrm>
            <a:off x="1869536" y="3089302"/>
            <a:ext cx="1158840" cy="691929"/>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9" idx="3"/>
            <a:endCxn id="62" idx="7"/>
          </p:cNvCxnSpPr>
          <p:nvPr/>
        </p:nvCxnSpPr>
        <p:spPr>
          <a:xfrm flipH="1">
            <a:off x="1839692" y="4691546"/>
            <a:ext cx="802462" cy="360053"/>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9" idx="4"/>
            <a:endCxn id="61" idx="0"/>
          </p:cNvCxnSpPr>
          <p:nvPr/>
        </p:nvCxnSpPr>
        <p:spPr>
          <a:xfrm>
            <a:off x="3028376" y="4847731"/>
            <a:ext cx="546201" cy="654683"/>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0" idx="3"/>
            <a:endCxn id="9" idx="6"/>
          </p:cNvCxnSpPr>
          <p:nvPr/>
        </p:nvCxnSpPr>
        <p:spPr>
          <a:xfrm flipH="1" flipV="1">
            <a:off x="3574577" y="4314481"/>
            <a:ext cx="2764395" cy="176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3" idx="5"/>
            <a:endCxn id="14" idx="1"/>
          </p:cNvCxnSpPr>
          <p:nvPr/>
        </p:nvCxnSpPr>
        <p:spPr>
          <a:xfrm>
            <a:off x="1795568" y="3276035"/>
            <a:ext cx="192060" cy="2503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6" idx="7"/>
            <a:endCxn id="12" idx="2"/>
          </p:cNvCxnSpPr>
          <p:nvPr/>
        </p:nvCxnSpPr>
        <p:spPr>
          <a:xfrm flipV="1">
            <a:off x="2181662" y="3365566"/>
            <a:ext cx="805598" cy="904493"/>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12" idx="5"/>
            <a:endCxn id="13" idx="0"/>
          </p:cNvCxnSpPr>
          <p:nvPr/>
        </p:nvCxnSpPr>
        <p:spPr>
          <a:xfrm>
            <a:off x="3418377" y="3552299"/>
            <a:ext cx="661285" cy="1295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5" idx="4"/>
            <a:endCxn id="13" idx="7"/>
          </p:cNvCxnSpPr>
          <p:nvPr/>
        </p:nvCxnSpPr>
        <p:spPr>
          <a:xfrm flipH="1">
            <a:off x="4258236" y="3900383"/>
            <a:ext cx="73968" cy="1024696"/>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63" idx="4"/>
            <a:endCxn id="6" idx="1"/>
          </p:cNvCxnSpPr>
          <p:nvPr/>
        </p:nvCxnSpPr>
        <p:spPr>
          <a:xfrm>
            <a:off x="1616994" y="3353383"/>
            <a:ext cx="207519" cy="916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6" idx="5"/>
            <a:endCxn id="15" idx="0"/>
          </p:cNvCxnSpPr>
          <p:nvPr/>
        </p:nvCxnSpPr>
        <p:spPr>
          <a:xfrm>
            <a:off x="2181662" y="4643526"/>
            <a:ext cx="553056" cy="468286"/>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15" idx="2"/>
            <a:endCxn id="62" idx="6"/>
          </p:cNvCxnSpPr>
          <p:nvPr/>
        </p:nvCxnSpPr>
        <p:spPr>
          <a:xfrm flipH="1" flipV="1">
            <a:off x="1913660" y="5238333"/>
            <a:ext cx="568515" cy="137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63" idx="3"/>
            <a:endCxn id="62" idx="0"/>
          </p:cNvCxnSpPr>
          <p:nvPr/>
        </p:nvCxnSpPr>
        <p:spPr>
          <a:xfrm>
            <a:off x="1438419" y="3276035"/>
            <a:ext cx="222699" cy="16982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6" idx="3"/>
            <a:endCxn id="62" idx="0"/>
          </p:cNvCxnSpPr>
          <p:nvPr/>
        </p:nvCxnSpPr>
        <p:spPr>
          <a:xfrm flipH="1">
            <a:off x="1661118" y="4643526"/>
            <a:ext cx="163395" cy="330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3" idx="6"/>
            <a:endCxn id="49" idx="3"/>
          </p:cNvCxnSpPr>
          <p:nvPr/>
        </p:nvCxnSpPr>
        <p:spPr>
          <a:xfrm flipV="1">
            <a:off x="4332204" y="4107659"/>
            <a:ext cx="792545" cy="1004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53" idx="7"/>
            <a:endCxn id="51" idx="2"/>
          </p:cNvCxnSpPr>
          <p:nvPr/>
        </p:nvCxnSpPr>
        <p:spPr>
          <a:xfrm flipV="1">
            <a:off x="6034081" y="3169550"/>
            <a:ext cx="642483" cy="1608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51" idx="5"/>
            <a:endCxn id="52" idx="1"/>
          </p:cNvCxnSpPr>
          <p:nvPr/>
        </p:nvCxnSpPr>
        <p:spPr>
          <a:xfrm>
            <a:off x="7107681" y="3356283"/>
            <a:ext cx="754078" cy="1313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48" idx="2"/>
            <a:endCxn id="54" idx="6"/>
          </p:cNvCxnSpPr>
          <p:nvPr/>
        </p:nvCxnSpPr>
        <p:spPr>
          <a:xfrm flipH="1">
            <a:off x="6676564" y="3460828"/>
            <a:ext cx="1111227" cy="1719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48" idx="4"/>
            <a:endCxn id="52" idx="0"/>
          </p:cNvCxnSpPr>
          <p:nvPr/>
        </p:nvCxnSpPr>
        <p:spPr>
          <a:xfrm>
            <a:off x="8021508" y="3704367"/>
            <a:ext cx="18826" cy="888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52" idx="2"/>
            <a:endCxn id="54" idx="5"/>
          </p:cNvCxnSpPr>
          <p:nvPr/>
        </p:nvCxnSpPr>
        <p:spPr>
          <a:xfrm flipH="1">
            <a:off x="6602596" y="4856683"/>
            <a:ext cx="1185195" cy="5099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49" idx="5"/>
            <a:endCxn id="54" idx="2"/>
          </p:cNvCxnSpPr>
          <p:nvPr/>
        </p:nvCxnSpPr>
        <p:spPr>
          <a:xfrm>
            <a:off x="5481898" y="4107659"/>
            <a:ext cx="689581" cy="1072219"/>
          </a:xfrm>
          <a:prstGeom prst="line">
            <a:avLst/>
          </a:prstGeom>
        </p:spPr>
        <p:style>
          <a:lnRef idx="2">
            <a:schemeClr val="accent1"/>
          </a:lnRef>
          <a:fillRef idx="0">
            <a:schemeClr val="accent1"/>
          </a:fillRef>
          <a:effectRef idx="1">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VLDB WOSS 2012</a:t>
            </a:r>
            <a:endParaRPr lang="en-US"/>
          </a:p>
        </p:txBody>
      </p:sp>
      <p:sp>
        <p:nvSpPr>
          <p:cNvPr id="8" name="Slide Number Placeholder 7"/>
          <p:cNvSpPr>
            <a:spLocks noGrp="1"/>
          </p:cNvSpPr>
          <p:nvPr>
            <p:ph type="sldNum" sz="quarter" idx="12"/>
          </p:nvPr>
        </p:nvSpPr>
        <p:spPr/>
        <p:txBody>
          <a:bodyPr/>
          <a:lstStyle/>
          <a:p>
            <a:fld id="{03BB1088-A278-1344-B58D-C70C59634428}" type="slidenum">
              <a:rPr lang="en-US" smtClean="0"/>
              <a:t>20</a:t>
            </a:fld>
            <a:r>
              <a:rPr lang="en-US" dirty="0" smtClean="0"/>
              <a:t>/23</a:t>
            </a:r>
            <a:endParaRPr lang="en-US" dirty="0"/>
          </a:p>
        </p:txBody>
      </p:sp>
    </p:spTree>
    <p:extLst>
      <p:ext uri="{BB962C8B-B14F-4D97-AF65-F5344CB8AC3E}">
        <p14:creationId xmlns:p14="http://schemas.microsoft.com/office/powerpoint/2010/main" val="3400205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SOWHOO(Cont’d)</a:t>
            </a:r>
            <a:endParaRPr lang="en-US" dirty="0"/>
          </a:p>
        </p:txBody>
      </p:sp>
      <p:sp>
        <p:nvSpPr>
          <p:cNvPr id="3" name="Content Placeholder 2"/>
          <p:cNvSpPr>
            <a:spLocks noGrp="1"/>
          </p:cNvSpPr>
          <p:nvPr>
            <p:ph idx="1"/>
          </p:nvPr>
        </p:nvSpPr>
        <p:spPr>
          <a:xfrm>
            <a:off x="457200" y="1600201"/>
            <a:ext cx="8454666" cy="1227840"/>
          </a:xfrm>
        </p:spPr>
        <p:txBody>
          <a:bodyPr>
            <a:normAutofit/>
          </a:bodyPr>
          <a:lstStyle/>
          <a:p>
            <a:r>
              <a:rPr lang="en-US" dirty="0" smtClean="0"/>
              <a:t>SOWHOO has 3 layers : application layer, system layer, and network layer.</a:t>
            </a:r>
          </a:p>
          <a:p>
            <a:endParaRPr lang="en-US" dirty="0" smtClean="0"/>
          </a:p>
        </p:txBody>
      </p:sp>
      <p:grpSp>
        <p:nvGrpSpPr>
          <p:cNvPr id="9" name="Group 8"/>
          <p:cNvGrpSpPr/>
          <p:nvPr/>
        </p:nvGrpSpPr>
        <p:grpSpPr>
          <a:xfrm>
            <a:off x="649310" y="2659883"/>
            <a:ext cx="3895605" cy="1828800"/>
            <a:chOff x="2646877" y="3382963"/>
            <a:chExt cx="4525306" cy="2743200"/>
          </a:xfrm>
        </p:grpSpPr>
        <p:sp>
          <p:nvSpPr>
            <p:cNvPr id="5" name="Rounded Rectangle 4"/>
            <p:cNvSpPr/>
            <p:nvPr/>
          </p:nvSpPr>
          <p:spPr>
            <a:xfrm>
              <a:off x="2646877" y="5211763"/>
              <a:ext cx="452530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Network Layer</a:t>
              </a:r>
              <a:endParaRPr lang="en-US" sz="2800" dirty="0"/>
            </a:p>
          </p:txBody>
        </p:sp>
        <p:sp>
          <p:nvSpPr>
            <p:cNvPr id="6" name="Rounded Rectangle 5"/>
            <p:cNvSpPr/>
            <p:nvPr/>
          </p:nvSpPr>
          <p:spPr>
            <a:xfrm>
              <a:off x="2646877" y="3382963"/>
              <a:ext cx="452530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Application Layer</a:t>
              </a:r>
              <a:endParaRPr lang="en-US" sz="2800" dirty="0"/>
            </a:p>
          </p:txBody>
        </p:sp>
        <p:sp>
          <p:nvSpPr>
            <p:cNvPr id="8" name="Rounded Rectangle 7"/>
            <p:cNvSpPr/>
            <p:nvPr/>
          </p:nvSpPr>
          <p:spPr>
            <a:xfrm>
              <a:off x="2646877" y="4297363"/>
              <a:ext cx="452530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System Layer</a:t>
              </a:r>
              <a:endParaRPr lang="en-US" sz="2800" dirty="0"/>
            </a:p>
          </p:txBody>
        </p:sp>
      </p:grpSp>
      <p:sp>
        <p:nvSpPr>
          <p:cNvPr id="10" name="Content Placeholder 2"/>
          <p:cNvSpPr txBox="1">
            <a:spLocks/>
          </p:cNvSpPr>
          <p:nvPr/>
        </p:nvSpPr>
        <p:spPr>
          <a:xfrm>
            <a:off x="4544915" y="2817369"/>
            <a:ext cx="4366951" cy="165479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Application Layer handles user requests and provides user interface.</a:t>
            </a:r>
          </a:p>
        </p:txBody>
      </p:sp>
      <p:sp>
        <p:nvSpPr>
          <p:cNvPr id="12" name="Content Placeholder 2"/>
          <p:cNvSpPr txBox="1">
            <a:spLocks/>
          </p:cNvSpPr>
          <p:nvPr/>
        </p:nvSpPr>
        <p:spPr>
          <a:xfrm>
            <a:off x="649310" y="4610241"/>
            <a:ext cx="7921021" cy="8857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System Layer  provides mechanisms like pub/sub, notify/update and so on.</a:t>
            </a:r>
          </a:p>
        </p:txBody>
      </p:sp>
      <p:sp>
        <p:nvSpPr>
          <p:cNvPr id="13" name="Content Placeholder 2"/>
          <p:cNvSpPr txBox="1">
            <a:spLocks/>
          </p:cNvSpPr>
          <p:nvPr/>
        </p:nvSpPr>
        <p:spPr>
          <a:xfrm>
            <a:off x="649310" y="5496004"/>
            <a:ext cx="7921021" cy="8857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Network layer provides messaging infrastructure between peers.</a:t>
            </a:r>
          </a:p>
        </p:txBody>
      </p:sp>
      <p:sp>
        <p:nvSpPr>
          <p:cNvPr id="7" name="Footer Placeholder 6"/>
          <p:cNvSpPr>
            <a:spLocks noGrp="1"/>
          </p:cNvSpPr>
          <p:nvPr>
            <p:ph type="ftr" sz="quarter" idx="11"/>
          </p:nvPr>
        </p:nvSpPr>
        <p:spPr/>
        <p:txBody>
          <a:bodyPr/>
          <a:lstStyle/>
          <a:p>
            <a:r>
              <a:rPr lang="en-US" smtClean="0"/>
              <a:t>VLDB WOSS 2012</a:t>
            </a:r>
            <a:endParaRPr lang="en-US"/>
          </a:p>
        </p:txBody>
      </p:sp>
      <p:sp>
        <p:nvSpPr>
          <p:cNvPr id="11" name="Slide Number Placeholder 10"/>
          <p:cNvSpPr>
            <a:spLocks noGrp="1"/>
          </p:cNvSpPr>
          <p:nvPr>
            <p:ph type="sldNum" sz="quarter" idx="12"/>
          </p:nvPr>
        </p:nvSpPr>
        <p:spPr/>
        <p:txBody>
          <a:bodyPr/>
          <a:lstStyle/>
          <a:p>
            <a:fld id="{03BB1088-A278-1344-B58D-C70C59634428}" type="slidenum">
              <a:rPr lang="en-US" smtClean="0"/>
              <a:t>21</a:t>
            </a:fld>
            <a:r>
              <a:rPr lang="en-US" dirty="0" smtClean="0"/>
              <a:t>/23</a:t>
            </a:r>
            <a:endParaRPr lang="en-US" dirty="0"/>
          </a:p>
        </p:txBody>
      </p:sp>
    </p:spTree>
    <p:extLst>
      <p:ext uri="{BB962C8B-B14F-4D97-AF65-F5344CB8AC3E}">
        <p14:creationId xmlns:p14="http://schemas.microsoft.com/office/powerpoint/2010/main" val="1989194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lnSpcReduction="10000"/>
          </a:bodyPr>
          <a:lstStyle/>
          <a:p>
            <a:r>
              <a:rPr lang="en-US" dirty="0" smtClean="0"/>
              <a:t>We presented ongoing work on Link Recommendation.</a:t>
            </a:r>
          </a:p>
          <a:p>
            <a:r>
              <a:rPr lang="en-US" dirty="0" smtClean="0"/>
              <a:t>P2P Top</a:t>
            </a:r>
            <a:r>
              <a:rPr lang="en-US" dirty="0"/>
              <a:t>-K FA and TA Common Neighbors to find recommended links for a </a:t>
            </a:r>
            <a:r>
              <a:rPr lang="en-US" dirty="0" smtClean="0"/>
              <a:t>node.</a:t>
            </a:r>
          </a:p>
          <a:p>
            <a:r>
              <a:rPr lang="en-US" dirty="0" smtClean="0"/>
              <a:t>P2P Top-k TA is significantly better than P2P Top-k FA </a:t>
            </a:r>
            <a:r>
              <a:rPr lang="en-US" dirty="0"/>
              <a:t>Common Neighbors </a:t>
            </a:r>
            <a:r>
              <a:rPr lang="en-US" dirty="0" smtClean="0"/>
              <a:t>in terms of efficiency.</a:t>
            </a:r>
          </a:p>
          <a:p>
            <a:r>
              <a:rPr lang="en-US" dirty="0" smtClean="0"/>
              <a:t>We also presented weighting methods and proposed combined weights.</a:t>
            </a:r>
            <a:endParaRPr lang="en-US" dirty="0"/>
          </a:p>
          <a:p>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22</a:t>
            </a:fld>
            <a:r>
              <a:rPr lang="en-US" dirty="0" smtClean="0"/>
              <a:t>/23</a:t>
            </a:r>
            <a:endParaRPr lang="en-US" dirty="0"/>
          </a:p>
        </p:txBody>
      </p:sp>
    </p:spTree>
    <p:extLst>
      <p:ext uri="{BB962C8B-B14F-4D97-AF65-F5344CB8AC3E}">
        <p14:creationId xmlns:p14="http://schemas.microsoft.com/office/powerpoint/2010/main" val="2849165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lnSpcReduction="10000"/>
          </a:bodyPr>
          <a:lstStyle/>
          <a:p>
            <a:r>
              <a:rPr lang="en-US" dirty="0"/>
              <a:t>We are planning to improve Top-K TA Common Neighbor algorithm to Top-K TA Common Neighbor+</a:t>
            </a:r>
            <a:r>
              <a:rPr lang="en-US" dirty="0" smtClean="0"/>
              <a:t>.</a:t>
            </a:r>
          </a:p>
          <a:p>
            <a:r>
              <a:rPr lang="en-US" dirty="0" smtClean="0"/>
              <a:t>Test our algorithms according to accuracy measures we have discussed.</a:t>
            </a:r>
            <a:endParaRPr lang="en-US" dirty="0"/>
          </a:p>
          <a:p>
            <a:r>
              <a:rPr lang="en-US" dirty="0" smtClean="0"/>
              <a:t>We are planning to complete implementation of SOWHOO.</a:t>
            </a:r>
          </a:p>
          <a:p>
            <a:r>
              <a:rPr lang="en-US" dirty="0" smtClean="0"/>
              <a:t>Test our algorithms </a:t>
            </a:r>
            <a:r>
              <a:rPr lang="en-US" dirty="0"/>
              <a:t>on </a:t>
            </a:r>
            <a:r>
              <a:rPr lang="en-US" dirty="0" smtClean="0"/>
              <a:t>data generated by SOWHOO.</a:t>
            </a:r>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23</a:t>
            </a:fld>
            <a:r>
              <a:rPr lang="en-US" dirty="0" smtClean="0"/>
              <a:t>/23</a:t>
            </a:r>
            <a:endParaRPr lang="en-US" dirty="0"/>
          </a:p>
        </p:txBody>
      </p:sp>
    </p:spTree>
    <p:extLst>
      <p:ext uri="{BB962C8B-B14F-4D97-AF65-F5344CB8AC3E}">
        <p14:creationId xmlns:p14="http://schemas.microsoft.com/office/powerpoint/2010/main" val="3564849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477140"/>
          </a:xfrm>
        </p:spPr>
        <p:txBody>
          <a:bodyPr>
            <a:normAutofit lnSpcReduction="10000"/>
          </a:bodyPr>
          <a:lstStyle/>
          <a:p>
            <a:r>
              <a:rPr lang="en-US" dirty="0" smtClean="0"/>
              <a:t>Social networks are mostly based on centralized infrastructure (“fat server thin client”).</a:t>
            </a:r>
          </a:p>
          <a:p>
            <a:r>
              <a:rPr lang="en-US" dirty="0" smtClean="0"/>
              <a:t>However, P2P infrastructure is </a:t>
            </a:r>
          </a:p>
          <a:p>
            <a:pPr marL="0" indent="0">
              <a:buNone/>
            </a:pPr>
            <a:r>
              <a:rPr lang="en-US" dirty="0"/>
              <a:t> </a:t>
            </a:r>
            <a:r>
              <a:rPr lang="en-US" dirty="0" smtClean="0"/>
              <a:t>   a natural alternative for social </a:t>
            </a:r>
          </a:p>
          <a:p>
            <a:pPr marL="0" indent="0">
              <a:buNone/>
            </a:pPr>
            <a:r>
              <a:rPr lang="en-US" dirty="0" smtClean="0"/>
              <a:t>    networks.</a:t>
            </a:r>
          </a:p>
          <a:p>
            <a:r>
              <a:rPr lang="en-US" dirty="0" smtClean="0"/>
              <a:t>Problems with centralized </a:t>
            </a:r>
          </a:p>
          <a:p>
            <a:pPr marL="0" indent="0">
              <a:buNone/>
            </a:pPr>
            <a:r>
              <a:rPr lang="en-US" dirty="0"/>
              <a:t>	</a:t>
            </a:r>
            <a:r>
              <a:rPr lang="en-US" dirty="0" smtClean="0"/>
              <a:t>infrastructure.</a:t>
            </a:r>
          </a:p>
        </p:txBody>
      </p:sp>
      <p:pic>
        <p:nvPicPr>
          <p:cNvPr id="8" name="Picture 7" descr="500px-P2P-networ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443" y="2021285"/>
            <a:ext cx="3758799" cy="3886598"/>
          </a:xfrm>
          <a:prstGeom prst="rect">
            <a:avLst/>
          </a:prstGeom>
        </p:spPr>
      </p:pic>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3</a:t>
            </a:fld>
            <a:r>
              <a:rPr lang="en-US" dirty="0" smtClean="0"/>
              <a:t>/23</a:t>
            </a:r>
            <a:endParaRPr lang="en-US" dirty="0"/>
          </a:p>
        </p:txBody>
      </p:sp>
    </p:spTree>
    <p:extLst>
      <p:ext uri="{BB962C8B-B14F-4D97-AF65-F5344CB8AC3E}">
        <p14:creationId xmlns:p14="http://schemas.microsoft.com/office/powerpoint/2010/main" val="539363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Centralized Systems</a:t>
            </a:r>
            <a:endParaRPr lang="en-US" dirty="0"/>
          </a:p>
        </p:txBody>
      </p:sp>
      <p:sp>
        <p:nvSpPr>
          <p:cNvPr id="3" name="Content Placeholder 2"/>
          <p:cNvSpPr>
            <a:spLocks noGrp="1"/>
          </p:cNvSpPr>
          <p:nvPr>
            <p:ph idx="1"/>
          </p:nvPr>
        </p:nvSpPr>
        <p:spPr>
          <a:xfrm>
            <a:off x="457200" y="1600200"/>
            <a:ext cx="8229600" cy="4525963"/>
          </a:xfrm>
        </p:spPr>
        <p:txBody>
          <a:bodyPr/>
          <a:lstStyle/>
          <a:p>
            <a:r>
              <a:rPr lang="en-US" b="1" dirty="0" smtClean="0"/>
              <a:t>Privacy</a:t>
            </a:r>
            <a:r>
              <a:rPr lang="en-US" dirty="0" smtClean="0"/>
              <a:t>: Social network providers </a:t>
            </a:r>
          </a:p>
          <a:p>
            <a:pPr marL="0" indent="0">
              <a:buNone/>
            </a:pPr>
            <a:r>
              <a:rPr lang="en-US" dirty="0"/>
              <a:t> </a:t>
            </a:r>
            <a:r>
              <a:rPr lang="en-US" dirty="0" smtClean="0"/>
              <a:t>   can misuse users’ data.</a:t>
            </a:r>
          </a:p>
          <a:p>
            <a:r>
              <a:rPr lang="en-US" b="1" dirty="0" smtClean="0"/>
              <a:t>Censorship</a:t>
            </a:r>
            <a:r>
              <a:rPr lang="en-US" dirty="0" smtClean="0"/>
              <a:t>: Social network</a:t>
            </a:r>
          </a:p>
          <a:p>
            <a:pPr marL="0" indent="0">
              <a:buNone/>
            </a:pPr>
            <a:r>
              <a:rPr lang="en-US" dirty="0" smtClean="0"/>
              <a:t>    provider can censor users’ shares.</a:t>
            </a:r>
          </a:p>
          <a:p>
            <a:r>
              <a:rPr lang="en-US" b="1" dirty="0" smtClean="0"/>
              <a:t>Scalability</a:t>
            </a:r>
            <a:r>
              <a:rPr lang="en-US" dirty="0" smtClean="0"/>
              <a:t>: Data can be distributed over network.</a:t>
            </a:r>
          </a:p>
          <a:p>
            <a:r>
              <a:rPr lang="en-US" dirty="0" smtClean="0"/>
              <a:t>These can be avoided in P2P Social networks.</a:t>
            </a:r>
            <a:endParaRPr lang="en-US" dirty="0"/>
          </a:p>
          <a:p>
            <a:endParaRPr lang="en-US" dirty="0"/>
          </a:p>
        </p:txBody>
      </p:sp>
      <p:pic>
        <p:nvPicPr>
          <p:cNvPr id="5" name="Picture 4" descr="Privacy.jpg"/>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485298" y="1600199"/>
            <a:ext cx="2417310" cy="1812983"/>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US" smtClean="0"/>
              <a:t>VLDB WOSS 2012</a:t>
            </a:r>
            <a:endParaRPr lang="en-US"/>
          </a:p>
        </p:txBody>
      </p:sp>
      <p:sp>
        <p:nvSpPr>
          <p:cNvPr id="7" name="Slide Number Placeholder 6"/>
          <p:cNvSpPr>
            <a:spLocks noGrp="1"/>
          </p:cNvSpPr>
          <p:nvPr>
            <p:ph type="sldNum" sz="quarter" idx="12"/>
          </p:nvPr>
        </p:nvSpPr>
        <p:spPr/>
        <p:txBody>
          <a:bodyPr/>
          <a:lstStyle/>
          <a:p>
            <a:fld id="{03BB1088-A278-1344-B58D-C70C59634428}" type="slidenum">
              <a:rPr lang="en-US" smtClean="0"/>
              <a:t>4</a:t>
            </a:fld>
            <a:r>
              <a:rPr lang="en-US" dirty="0" smtClean="0"/>
              <a:t>/23</a:t>
            </a:r>
            <a:endParaRPr lang="en-US" dirty="0"/>
          </a:p>
        </p:txBody>
      </p:sp>
    </p:spTree>
    <p:extLst>
      <p:ext uri="{BB962C8B-B14F-4D97-AF65-F5344CB8AC3E}">
        <p14:creationId xmlns:p14="http://schemas.microsoft.com/office/powerpoint/2010/main" val="3649851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P2P 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Data can be maintained by peers, no need for another computer.</a:t>
            </a:r>
          </a:p>
          <a:p>
            <a:r>
              <a:rPr lang="en-US" dirty="0" smtClean="0"/>
              <a:t>Level of privacy can be defined according to user.</a:t>
            </a:r>
          </a:p>
          <a:p>
            <a:r>
              <a:rPr lang="en-US" dirty="0" smtClean="0"/>
              <a:t>Misuse of both linkage and user data is prevented.</a:t>
            </a:r>
          </a:p>
          <a:p>
            <a:r>
              <a:rPr lang="en-US" dirty="0" smtClean="0"/>
              <a:t>Accordingly, significant amount of research is needed for algorithms and systems of P2P Social Networks.</a:t>
            </a:r>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5</a:t>
            </a:fld>
            <a:r>
              <a:rPr lang="en-US" dirty="0" smtClean="0"/>
              <a:t>/23</a:t>
            </a:r>
            <a:endParaRPr lang="en-US" dirty="0"/>
          </a:p>
        </p:txBody>
      </p:sp>
    </p:spTree>
    <p:extLst>
      <p:ext uri="{BB962C8B-B14F-4D97-AF65-F5344CB8AC3E}">
        <p14:creationId xmlns:p14="http://schemas.microsoft.com/office/powerpoint/2010/main" val="1757246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Social Network Challenges</a:t>
            </a:r>
            <a:endParaRPr lang="en-US" dirty="0"/>
          </a:p>
        </p:txBody>
      </p:sp>
      <p:sp>
        <p:nvSpPr>
          <p:cNvPr id="3" name="Content Placeholder 2"/>
          <p:cNvSpPr>
            <a:spLocks noGrp="1"/>
          </p:cNvSpPr>
          <p:nvPr>
            <p:ph idx="1"/>
          </p:nvPr>
        </p:nvSpPr>
        <p:spPr/>
        <p:txBody>
          <a:bodyPr>
            <a:normAutofit lnSpcReduction="10000"/>
          </a:bodyPr>
          <a:lstStyle/>
          <a:p>
            <a:r>
              <a:rPr lang="en-US" dirty="0"/>
              <a:t>Algorithm Perspective</a:t>
            </a:r>
          </a:p>
          <a:p>
            <a:pPr lvl="1"/>
            <a:r>
              <a:rPr lang="en-US" dirty="0"/>
              <a:t>Distributed graph algorithms</a:t>
            </a:r>
          </a:p>
          <a:p>
            <a:pPr lvl="1"/>
            <a:r>
              <a:rPr lang="en-US" dirty="0"/>
              <a:t>P2P </a:t>
            </a:r>
            <a:r>
              <a:rPr lang="en-US" dirty="0" smtClean="0"/>
              <a:t>Performance</a:t>
            </a:r>
            <a:endParaRPr lang="en-US" dirty="0"/>
          </a:p>
          <a:p>
            <a:r>
              <a:rPr lang="en-US" dirty="0" smtClean="0"/>
              <a:t>Systems Perspective</a:t>
            </a:r>
          </a:p>
          <a:p>
            <a:pPr lvl="1"/>
            <a:r>
              <a:rPr lang="en-US" dirty="0" smtClean="0"/>
              <a:t>Storage</a:t>
            </a:r>
          </a:p>
          <a:p>
            <a:pPr lvl="1"/>
            <a:r>
              <a:rPr lang="en-US" dirty="0" smtClean="0"/>
              <a:t>Robustness</a:t>
            </a:r>
          </a:p>
          <a:p>
            <a:pPr lvl="1"/>
            <a:r>
              <a:rPr lang="en-US" dirty="0" smtClean="0"/>
              <a:t>Security</a:t>
            </a:r>
            <a:endParaRPr lang="en-US" dirty="0"/>
          </a:p>
          <a:p>
            <a:r>
              <a:rPr lang="en-US" dirty="0" smtClean="0"/>
              <a:t>SOWHOO: Our open source implementation</a:t>
            </a:r>
          </a:p>
          <a:p>
            <a:pPr lvl="4"/>
            <a:r>
              <a:rPr lang="en-US" dirty="0" smtClean="0"/>
              <a:t>https://</a:t>
            </a:r>
            <a:r>
              <a:rPr lang="en-US" dirty="0" err="1" smtClean="0"/>
              <a:t>github.com</a:t>
            </a:r>
            <a:r>
              <a:rPr lang="en-US" dirty="0" smtClean="0"/>
              <a:t>/</a:t>
            </a:r>
            <a:r>
              <a:rPr lang="en-US" dirty="0" err="1" smtClean="0"/>
              <a:t>yusufaytas</a:t>
            </a:r>
            <a:r>
              <a:rPr lang="en-US" dirty="0" smtClean="0"/>
              <a:t>/</a:t>
            </a:r>
            <a:r>
              <a:rPr lang="en-US" dirty="0" err="1" smtClean="0"/>
              <a:t>sowhoo</a:t>
            </a:r>
            <a:endParaRPr lang="en-US" dirty="0" smtClean="0"/>
          </a:p>
        </p:txBody>
      </p:sp>
      <p:sp>
        <p:nvSpPr>
          <p:cNvPr id="5" name="Footer Placeholder 4"/>
          <p:cNvSpPr>
            <a:spLocks noGrp="1"/>
          </p:cNvSpPr>
          <p:nvPr>
            <p:ph type="ftr" sz="quarter" idx="11"/>
          </p:nvPr>
        </p:nvSpPr>
        <p:spPr/>
        <p:txBody>
          <a:bodyPr/>
          <a:lstStyle/>
          <a:p>
            <a:r>
              <a:rPr lang="en-US" dirty="0" smtClean="0"/>
              <a:t>VLDB WOSS 2012</a:t>
            </a:r>
            <a:endParaRPr lang="en-US" dirty="0"/>
          </a:p>
        </p:txBody>
      </p:sp>
      <p:sp>
        <p:nvSpPr>
          <p:cNvPr id="6" name="Slide Number Placeholder 5"/>
          <p:cNvSpPr>
            <a:spLocks noGrp="1"/>
          </p:cNvSpPr>
          <p:nvPr>
            <p:ph type="sldNum" sz="quarter" idx="12"/>
          </p:nvPr>
        </p:nvSpPr>
        <p:spPr/>
        <p:txBody>
          <a:bodyPr/>
          <a:lstStyle/>
          <a:p>
            <a:fld id="{03BB1088-A278-1344-B58D-C70C59634428}" type="slidenum">
              <a:rPr lang="en-US" smtClean="0"/>
              <a:t>6</a:t>
            </a:fld>
            <a:r>
              <a:rPr lang="en-US" dirty="0" smtClean="0"/>
              <a:t>/23</a:t>
            </a:r>
            <a:endParaRPr lang="en-US" dirty="0"/>
          </a:p>
        </p:txBody>
      </p:sp>
    </p:spTree>
    <p:extLst>
      <p:ext uri="{BB962C8B-B14F-4D97-AF65-F5344CB8AC3E}">
        <p14:creationId xmlns:p14="http://schemas.microsoft.com/office/powerpoint/2010/main" val="3088945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Network Algorithms on P2P Environment</a:t>
            </a:r>
            <a:endParaRPr lang="en-US" dirty="0"/>
          </a:p>
        </p:txBody>
      </p:sp>
      <p:sp>
        <p:nvSpPr>
          <p:cNvPr id="3" name="Content Placeholder 2"/>
          <p:cNvSpPr>
            <a:spLocks noGrp="1"/>
          </p:cNvSpPr>
          <p:nvPr>
            <p:ph idx="1"/>
          </p:nvPr>
        </p:nvSpPr>
        <p:spPr/>
        <p:txBody>
          <a:bodyPr>
            <a:normAutofit lnSpcReduction="10000"/>
          </a:bodyPr>
          <a:lstStyle/>
          <a:p>
            <a:r>
              <a:rPr lang="en-US" dirty="0" smtClean="0"/>
              <a:t>In a P2P Social Network, peers have limited information about the network.</a:t>
            </a:r>
          </a:p>
          <a:p>
            <a:r>
              <a:rPr lang="en-US" dirty="0" smtClean="0"/>
              <a:t>Known algorithms like link prediction, community detection, information diffusion should be revisited.</a:t>
            </a:r>
          </a:p>
          <a:p>
            <a:r>
              <a:rPr lang="en-US" dirty="0" smtClean="0"/>
              <a:t>Efficiency of overlay network should be taken into account as well as algorithm accuracy.</a:t>
            </a:r>
          </a:p>
          <a:p>
            <a:r>
              <a:rPr lang="en-US" dirty="0" smtClean="0"/>
              <a:t>In this context, we propose a new approach “</a:t>
            </a:r>
            <a:r>
              <a:rPr lang="en-US" b="1" dirty="0" smtClean="0"/>
              <a:t>Link Recommendation</a:t>
            </a:r>
            <a:r>
              <a:rPr lang="en-US" dirty="0" smtClean="0"/>
              <a:t>”.</a:t>
            </a:r>
          </a:p>
          <a:p>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7</a:t>
            </a:fld>
            <a:r>
              <a:rPr lang="en-US" dirty="0" smtClean="0"/>
              <a:t>/23</a:t>
            </a:r>
            <a:endParaRPr lang="en-US" dirty="0"/>
          </a:p>
        </p:txBody>
      </p:sp>
    </p:spTree>
    <p:extLst>
      <p:ext uri="{BB962C8B-B14F-4D97-AF65-F5344CB8AC3E}">
        <p14:creationId xmlns:p14="http://schemas.microsoft.com/office/powerpoint/2010/main" val="2752017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Problem Background</a:t>
            </a:r>
            <a:endParaRPr lang="en-US" dirty="0">
              <a:latin typeface="Calibri"/>
              <a:cs typeface="Calibri"/>
            </a:endParaRPr>
          </a:p>
        </p:txBody>
      </p:sp>
      <p:sp>
        <p:nvSpPr>
          <p:cNvPr id="3" name="Content Placeholder 2"/>
          <p:cNvSpPr>
            <a:spLocks noGrp="1"/>
          </p:cNvSpPr>
          <p:nvPr>
            <p:ph idx="1"/>
          </p:nvPr>
        </p:nvSpPr>
        <p:spPr>
          <a:xfrm>
            <a:off x="457200" y="1600200"/>
            <a:ext cx="8229600" cy="2208611"/>
          </a:xfrm>
        </p:spPr>
        <p:txBody>
          <a:bodyPr>
            <a:normAutofit fontScale="92500" lnSpcReduction="20000"/>
          </a:bodyPr>
          <a:lstStyle/>
          <a:p>
            <a:r>
              <a:rPr lang="en-US" b="1" dirty="0" smtClean="0">
                <a:latin typeface="Calibri"/>
                <a:cs typeface="Calibri"/>
              </a:rPr>
              <a:t>Common Neighbor </a:t>
            </a:r>
            <a:r>
              <a:rPr lang="en-US" dirty="0" smtClean="0">
                <a:latin typeface="Calibri"/>
                <a:cs typeface="Calibri"/>
              </a:rPr>
              <a:t>: A node is more likely to interact with another node if number of their shared neighbors is high.</a:t>
            </a:r>
          </a:p>
          <a:p>
            <a:r>
              <a:rPr lang="en-US" b="1" dirty="0" smtClean="0">
                <a:latin typeface="Calibri"/>
                <a:cs typeface="Calibri"/>
              </a:rPr>
              <a:t>Top-K Query Processing: </a:t>
            </a:r>
            <a:r>
              <a:rPr lang="en-US" dirty="0" smtClean="0">
                <a:latin typeface="Calibri"/>
                <a:cs typeface="Calibri"/>
              </a:rPr>
              <a:t>Finding k objects that have highest scores.</a:t>
            </a:r>
          </a:p>
          <a:p>
            <a:endParaRPr lang="en-US" dirty="0">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716936989"/>
              </p:ext>
            </p:extLst>
          </p:nvPr>
        </p:nvGraphicFramePr>
        <p:xfrm>
          <a:off x="999672" y="3813947"/>
          <a:ext cx="1183342" cy="2595880"/>
        </p:xfrm>
        <a:graphic>
          <a:graphicData uri="http://schemas.openxmlformats.org/drawingml/2006/table">
            <a:tbl>
              <a:tblPr firstRow="1" bandRow="1">
                <a:tableStyleId>{5C22544A-7EE6-4342-B048-85BDC9FD1C3A}</a:tableStyleId>
              </a:tblPr>
              <a:tblGrid>
                <a:gridCol w="591671"/>
                <a:gridCol w="591671"/>
              </a:tblGrid>
              <a:tr h="370840">
                <a:tc>
                  <a:txBody>
                    <a:bodyPr/>
                    <a:lstStyle/>
                    <a:p>
                      <a:r>
                        <a:rPr lang="en-US" b="0" dirty="0" smtClean="0"/>
                        <a:t>Id</a:t>
                      </a:r>
                      <a:endParaRPr lang="en-US" b="0" dirty="0"/>
                    </a:p>
                  </a:txBody>
                  <a:tcPr/>
                </a:tc>
                <a:tc>
                  <a:txBody>
                    <a:bodyPr/>
                    <a:lstStyle/>
                    <a:p>
                      <a:r>
                        <a:rPr lang="en-US" b="0" dirty="0" smtClean="0"/>
                        <a:t>S1</a:t>
                      </a:r>
                      <a:endParaRPr lang="en-US" b="0" dirty="0"/>
                    </a:p>
                  </a:txBody>
                  <a:tcPr/>
                </a:tc>
              </a:tr>
              <a:tr h="370840">
                <a:tc>
                  <a:txBody>
                    <a:bodyPr/>
                    <a:lstStyle/>
                    <a:p>
                      <a:r>
                        <a:rPr lang="en-US" dirty="0" smtClean="0"/>
                        <a:t>a</a:t>
                      </a:r>
                      <a:endParaRPr lang="en-US" dirty="0"/>
                    </a:p>
                  </a:txBody>
                  <a:tcPr/>
                </a:tc>
                <a:tc>
                  <a:txBody>
                    <a:bodyPr/>
                    <a:lstStyle/>
                    <a:p>
                      <a:r>
                        <a:rPr lang="en-US" dirty="0" smtClean="0"/>
                        <a:t>0.9</a:t>
                      </a:r>
                      <a:endParaRPr lang="en-US" dirty="0"/>
                    </a:p>
                  </a:txBody>
                  <a:tcPr/>
                </a:tc>
              </a:tr>
              <a:tr h="370840">
                <a:tc>
                  <a:txBody>
                    <a:bodyPr/>
                    <a:lstStyle/>
                    <a:p>
                      <a:r>
                        <a:rPr lang="en-US" dirty="0" smtClean="0"/>
                        <a:t>d</a:t>
                      </a:r>
                      <a:endParaRPr lang="en-US" dirty="0"/>
                    </a:p>
                  </a:txBody>
                  <a:tcPr/>
                </a:tc>
                <a:tc>
                  <a:txBody>
                    <a:bodyPr/>
                    <a:lstStyle/>
                    <a:p>
                      <a:r>
                        <a:rPr lang="en-US" dirty="0" smtClean="0"/>
                        <a:t>0.85</a:t>
                      </a:r>
                      <a:endParaRPr lang="en-US" dirty="0"/>
                    </a:p>
                  </a:txBody>
                  <a:tcPr/>
                </a:tc>
              </a:tr>
              <a:tr h="370840">
                <a:tc>
                  <a:txBody>
                    <a:bodyPr/>
                    <a:lstStyle/>
                    <a:p>
                      <a:r>
                        <a:rPr lang="en-US" dirty="0" smtClean="0"/>
                        <a:t>e</a:t>
                      </a:r>
                      <a:endParaRPr lang="en-US" dirty="0"/>
                    </a:p>
                  </a:txBody>
                  <a:tcPr/>
                </a:tc>
                <a:tc>
                  <a:txBody>
                    <a:bodyPr/>
                    <a:lstStyle/>
                    <a:p>
                      <a:r>
                        <a:rPr lang="en-US" dirty="0" smtClean="0"/>
                        <a:t>0.83</a:t>
                      </a:r>
                      <a:endParaRPr lang="en-US" dirty="0"/>
                    </a:p>
                  </a:txBody>
                  <a:tcPr/>
                </a:tc>
              </a:tr>
              <a:tr h="370840">
                <a:tc>
                  <a:txBody>
                    <a:bodyPr/>
                    <a:lstStyle/>
                    <a:p>
                      <a:r>
                        <a:rPr lang="en-US" dirty="0" smtClean="0"/>
                        <a:t>h</a:t>
                      </a:r>
                      <a:endParaRPr lang="en-US" dirty="0"/>
                    </a:p>
                  </a:txBody>
                  <a:tcPr/>
                </a:tc>
                <a:tc>
                  <a:txBody>
                    <a:bodyPr/>
                    <a:lstStyle/>
                    <a:p>
                      <a:r>
                        <a:rPr lang="en-US" dirty="0" smtClean="0"/>
                        <a:t>0.75</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2248748070"/>
              </p:ext>
            </p:extLst>
          </p:nvPr>
        </p:nvGraphicFramePr>
        <p:xfrm>
          <a:off x="2348531" y="3812705"/>
          <a:ext cx="1209362" cy="2595880"/>
        </p:xfrm>
        <a:graphic>
          <a:graphicData uri="http://schemas.openxmlformats.org/drawingml/2006/table">
            <a:tbl>
              <a:tblPr firstRow="1" bandRow="1">
                <a:tableStyleId>{5C22544A-7EE6-4342-B048-85BDC9FD1C3A}</a:tableStyleId>
              </a:tblPr>
              <a:tblGrid>
                <a:gridCol w="604681"/>
                <a:gridCol w="604681"/>
              </a:tblGrid>
              <a:tr h="370840">
                <a:tc>
                  <a:txBody>
                    <a:bodyPr/>
                    <a:lstStyle/>
                    <a:p>
                      <a:r>
                        <a:rPr lang="en-US" b="0" dirty="0" smtClean="0"/>
                        <a:t>Id</a:t>
                      </a:r>
                      <a:endParaRPr lang="en-US" b="0" dirty="0"/>
                    </a:p>
                  </a:txBody>
                  <a:tcPr/>
                </a:tc>
                <a:tc>
                  <a:txBody>
                    <a:bodyPr/>
                    <a:lstStyle/>
                    <a:p>
                      <a:r>
                        <a:rPr lang="en-US" b="0" dirty="0" smtClean="0"/>
                        <a:t>S2</a:t>
                      </a:r>
                      <a:endParaRPr lang="en-US" b="0" dirty="0"/>
                    </a:p>
                  </a:txBody>
                  <a:tcPr/>
                </a:tc>
              </a:tr>
              <a:tr h="370840">
                <a:tc>
                  <a:txBody>
                    <a:bodyPr/>
                    <a:lstStyle/>
                    <a:p>
                      <a:r>
                        <a:rPr lang="en-US" dirty="0" smtClean="0"/>
                        <a:t>e</a:t>
                      </a:r>
                      <a:endParaRPr lang="en-US" dirty="0"/>
                    </a:p>
                  </a:txBody>
                  <a:tcPr/>
                </a:tc>
                <a:tc>
                  <a:txBody>
                    <a:bodyPr/>
                    <a:lstStyle/>
                    <a:p>
                      <a:r>
                        <a:rPr lang="en-US" dirty="0" smtClean="0"/>
                        <a:t>0.96</a:t>
                      </a:r>
                      <a:endParaRPr lang="en-US" dirty="0"/>
                    </a:p>
                  </a:txBody>
                  <a:tcPr/>
                </a:tc>
              </a:tr>
              <a:tr h="370840">
                <a:tc>
                  <a:txBody>
                    <a:bodyPr/>
                    <a:lstStyle/>
                    <a:p>
                      <a:r>
                        <a:rPr lang="en-US" dirty="0" smtClean="0"/>
                        <a:t>f</a:t>
                      </a:r>
                      <a:endParaRPr lang="en-US" dirty="0"/>
                    </a:p>
                  </a:txBody>
                  <a:tcPr/>
                </a:tc>
                <a:tc>
                  <a:txBody>
                    <a:bodyPr/>
                    <a:lstStyle/>
                    <a:p>
                      <a:r>
                        <a:rPr lang="en-US" dirty="0" smtClean="0"/>
                        <a:t>0.84</a:t>
                      </a:r>
                      <a:endParaRPr lang="en-US" dirty="0"/>
                    </a:p>
                  </a:txBody>
                  <a:tcPr/>
                </a:tc>
              </a:tr>
              <a:tr h="370840">
                <a:tc>
                  <a:txBody>
                    <a:bodyPr/>
                    <a:lstStyle/>
                    <a:p>
                      <a:r>
                        <a:rPr lang="en-US" dirty="0" smtClean="0"/>
                        <a:t>b</a:t>
                      </a:r>
                      <a:endParaRPr lang="en-US" dirty="0"/>
                    </a:p>
                  </a:txBody>
                  <a:tcPr/>
                </a:tc>
                <a:tc>
                  <a:txBody>
                    <a:bodyPr/>
                    <a:lstStyle/>
                    <a:p>
                      <a:r>
                        <a:rPr lang="en-US" dirty="0" smtClean="0"/>
                        <a:t>0.83</a:t>
                      </a:r>
                      <a:endParaRPr lang="en-US" dirty="0"/>
                    </a:p>
                  </a:txBody>
                  <a:tcPr/>
                </a:tc>
              </a:tr>
              <a:tr h="370840">
                <a:tc>
                  <a:txBody>
                    <a:bodyPr/>
                    <a:lstStyle/>
                    <a:p>
                      <a:r>
                        <a:rPr lang="en-US" dirty="0" smtClean="0"/>
                        <a:t>d</a:t>
                      </a:r>
                      <a:endParaRPr lang="en-US" dirty="0"/>
                    </a:p>
                  </a:txBody>
                  <a:tcPr/>
                </a:tc>
                <a:tc>
                  <a:txBody>
                    <a:bodyPr/>
                    <a:lstStyle/>
                    <a:p>
                      <a:r>
                        <a:rPr lang="en-US" dirty="0" smtClean="0"/>
                        <a:t>0.56</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62590178"/>
              </p:ext>
            </p:extLst>
          </p:nvPr>
        </p:nvGraphicFramePr>
        <p:xfrm>
          <a:off x="4827822" y="3803132"/>
          <a:ext cx="2025585" cy="2560320"/>
        </p:xfrm>
        <a:graphic>
          <a:graphicData uri="http://schemas.openxmlformats.org/drawingml/2006/table">
            <a:tbl>
              <a:tblPr firstRow="1" bandRow="1">
                <a:tableStyleId>{5C22544A-7EE6-4342-B048-85BDC9FD1C3A}</a:tableStyleId>
              </a:tblPr>
              <a:tblGrid>
                <a:gridCol w="675195"/>
                <a:gridCol w="675195"/>
                <a:gridCol w="675195"/>
              </a:tblGrid>
              <a:tr h="180550">
                <a:tc>
                  <a:txBody>
                    <a:bodyPr/>
                    <a:lstStyle/>
                    <a:p>
                      <a:r>
                        <a:rPr lang="en-US" b="0" dirty="0" smtClean="0"/>
                        <a:t>Id</a:t>
                      </a:r>
                      <a:endParaRPr lang="en-US" b="0" dirty="0"/>
                    </a:p>
                  </a:txBody>
                  <a:tcPr/>
                </a:tc>
                <a:tc>
                  <a:txBody>
                    <a:bodyPr/>
                    <a:lstStyle/>
                    <a:p>
                      <a:r>
                        <a:rPr lang="en-US" b="0" dirty="0" smtClean="0"/>
                        <a:t>S1</a:t>
                      </a:r>
                      <a:endParaRPr lang="en-US" b="0" dirty="0"/>
                    </a:p>
                  </a:txBody>
                  <a:tcPr/>
                </a:tc>
                <a:tc>
                  <a:txBody>
                    <a:bodyPr/>
                    <a:lstStyle/>
                    <a:p>
                      <a:r>
                        <a:rPr lang="en-US" b="0" dirty="0" smtClean="0"/>
                        <a:t>S2</a:t>
                      </a:r>
                      <a:endParaRPr lang="en-US" b="0" dirty="0"/>
                    </a:p>
                  </a:txBody>
                  <a:tcPr/>
                </a:tc>
              </a:tr>
              <a:tr h="180550">
                <a:tc>
                  <a:txBody>
                    <a:bodyPr/>
                    <a:lstStyle/>
                    <a:p>
                      <a:r>
                        <a:rPr lang="en-US" dirty="0" smtClean="0"/>
                        <a:t>a</a:t>
                      </a:r>
                      <a:endParaRPr lang="en-US" dirty="0"/>
                    </a:p>
                  </a:txBody>
                  <a:tcPr/>
                </a:tc>
                <a:tc>
                  <a:txBody>
                    <a:bodyPr/>
                    <a:lstStyle/>
                    <a:p>
                      <a:r>
                        <a:rPr lang="en-US" dirty="0" smtClean="0"/>
                        <a:t>0.9</a:t>
                      </a:r>
                      <a:endParaRPr lang="en-US" dirty="0"/>
                    </a:p>
                  </a:txBody>
                  <a:tcPr/>
                </a:tc>
                <a:tc>
                  <a:txBody>
                    <a:bodyPr/>
                    <a:lstStyle/>
                    <a:p>
                      <a:endParaRPr lang="en-US" dirty="0"/>
                    </a:p>
                  </a:txBody>
                  <a:tcPr/>
                </a:tc>
              </a:tr>
              <a:tr h="180550">
                <a:tc>
                  <a:txBody>
                    <a:bodyPr/>
                    <a:lstStyle/>
                    <a:p>
                      <a:r>
                        <a:rPr lang="en-US" dirty="0" smtClean="0"/>
                        <a:t>e</a:t>
                      </a:r>
                      <a:endParaRPr lang="en-US" dirty="0"/>
                    </a:p>
                  </a:txBody>
                  <a:tcPr/>
                </a:tc>
                <a:tc>
                  <a:txBody>
                    <a:bodyPr/>
                    <a:lstStyle/>
                    <a:p>
                      <a:r>
                        <a:rPr lang="en-US" dirty="0" smtClean="0"/>
                        <a:t>0.83</a:t>
                      </a:r>
                      <a:endParaRPr lang="en-US" dirty="0"/>
                    </a:p>
                  </a:txBody>
                  <a:tcPr/>
                </a:tc>
                <a:tc>
                  <a:txBody>
                    <a:bodyPr/>
                    <a:lstStyle/>
                    <a:p>
                      <a:r>
                        <a:rPr lang="en-US" dirty="0" smtClean="0"/>
                        <a:t>0.96</a:t>
                      </a:r>
                      <a:endParaRPr lang="en-US" dirty="0"/>
                    </a:p>
                  </a:txBody>
                  <a:tcPr/>
                </a:tc>
              </a:tr>
              <a:tr h="180550">
                <a:tc>
                  <a:txBody>
                    <a:bodyPr/>
                    <a:lstStyle/>
                    <a:p>
                      <a:r>
                        <a:rPr lang="en-US" dirty="0" smtClean="0"/>
                        <a:t>d</a:t>
                      </a:r>
                      <a:endParaRPr lang="en-US" dirty="0"/>
                    </a:p>
                  </a:txBody>
                  <a:tcPr/>
                </a:tc>
                <a:tc>
                  <a:txBody>
                    <a:bodyPr/>
                    <a:lstStyle/>
                    <a:p>
                      <a:r>
                        <a:rPr lang="en-US" dirty="0" smtClean="0"/>
                        <a:t>0.85</a:t>
                      </a:r>
                      <a:endParaRPr lang="en-US" dirty="0"/>
                    </a:p>
                  </a:txBody>
                  <a:tcPr/>
                </a:tc>
                <a:tc>
                  <a:txBody>
                    <a:bodyPr/>
                    <a:lstStyle/>
                    <a:p>
                      <a:r>
                        <a:rPr lang="en-US" dirty="0" smtClean="0"/>
                        <a:t>0.56</a:t>
                      </a:r>
                      <a:endParaRPr lang="en-US" dirty="0"/>
                    </a:p>
                  </a:txBody>
                  <a:tcPr/>
                </a:tc>
              </a:tr>
              <a:tr h="180550">
                <a:tc>
                  <a:txBody>
                    <a:bodyPr/>
                    <a:lstStyle/>
                    <a:p>
                      <a:r>
                        <a:rPr lang="en-US" dirty="0" smtClean="0"/>
                        <a:t>f</a:t>
                      </a:r>
                      <a:endParaRPr lang="en-US" dirty="0"/>
                    </a:p>
                  </a:txBody>
                  <a:tcPr/>
                </a:tc>
                <a:tc>
                  <a:txBody>
                    <a:bodyPr/>
                    <a:lstStyle/>
                    <a:p>
                      <a:endParaRPr lang="en-US" dirty="0"/>
                    </a:p>
                  </a:txBody>
                  <a:tcPr/>
                </a:tc>
                <a:tc>
                  <a:txBody>
                    <a:bodyPr/>
                    <a:lstStyle/>
                    <a:p>
                      <a:r>
                        <a:rPr lang="en-US" dirty="0" smtClean="0"/>
                        <a:t>0.84</a:t>
                      </a:r>
                      <a:endParaRPr lang="en-US" dirty="0"/>
                    </a:p>
                  </a:txBody>
                  <a:tcPr/>
                </a:tc>
              </a:tr>
              <a:tr h="180550">
                <a:tc>
                  <a:txBody>
                    <a:bodyPr/>
                    <a:lstStyle/>
                    <a:p>
                      <a:r>
                        <a:rPr lang="en-US" dirty="0" smtClean="0"/>
                        <a:t>b</a:t>
                      </a:r>
                      <a:endParaRPr lang="en-US" dirty="0"/>
                    </a:p>
                  </a:txBody>
                  <a:tcPr/>
                </a:tc>
                <a:tc>
                  <a:txBody>
                    <a:bodyPr/>
                    <a:lstStyle/>
                    <a:p>
                      <a:endParaRPr lang="en-US" dirty="0"/>
                    </a:p>
                  </a:txBody>
                  <a:tcPr/>
                </a:tc>
                <a:tc>
                  <a:txBody>
                    <a:bodyPr/>
                    <a:lstStyle/>
                    <a:p>
                      <a:r>
                        <a:rPr lang="en-US" dirty="0" smtClean="0"/>
                        <a:t>0.83</a:t>
                      </a:r>
                      <a:endParaRPr lang="en-US" dirty="0"/>
                    </a:p>
                  </a:txBody>
                  <a:tcPr/>
                </a:tc>
              </a:tr>
              <a:tr h="180550">
                <a:tc>
                  <a:txBody>
                    <a:bodyPr/>
                    <a:lstStyle/>
                    <a:p>
                      <a:r>
                        <a:rPr lang="en-US" dirty="0" smtClean="0"/>
                        <a:t>h</a:t>
                      </a:r>
                      <a:endParaRPr lang="en-US" dirty="0"/>
                    </a:p>
                  </a:txBody>
                  <a:tcPr/>
                </a:tc>
                <a:tc>
                  <a:txBody>
                    <a:bodyPr/>
                    <a:lstStyle/>
                    <a:p>
                      <a:r>
                        <a:rPr lang="en-US" dirty="0" smtClean="0"/>
                        <a:t>0.75</a:t>
                      </a:r>
                      <a:endParaRPr lang="en-US" dirty="0"/>
                    </a:p>
                  </a:txBody>
                  <a:tcPr/>
                </a:tc>
                <a:tc>
                  <a:txBody>
                    <a:bodyPr/>
                    <a:lstStyle/>
                    <a:p>
                      <a:endParaRPr lang="en-US" dirty="0"/>
                    </a:p>
                  </a:txBody>
                  <a:tcPr/>
                </a:tc>
              </a:tr>
            </a:tbl>
          </a:graphicData>
        </a:graphic>
      </p:graphicFrame>
      <p:cxnSp>
        <p:nvCxnSpPr>
          <p:cNvPr id="82" name="Straight Connector 81"/>
          <p:cNvCxnSpPr/>
          <p:nvPr/>
        </p:nvCxnSpPr>
        <p:spPr>
          <a:xfrm>
            <a:off x="1603611" y="4954240"/>
            <a:ext cx="744920" cy="398857"/>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183014" y="4534388"/>
            <a:ext cx="165517" cy="4198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07009" y="4175552"/>
            <a:ext cx="593920" cy="369332"/>
          </a:xfrm>
          <a:prstGeom prst="rect">
            <a:avLst/>
          </a:prstGeom>
          <a:noFill/>
        </p:spPr>
        <p:txBody>
          <a:bodyPr wrap="none" rtlCol="0">
            <a:spAutoFit/>
          </a:bodyPr>
          <a:lstStyle/>
          <a:p>
            <a:r>
              <a:rPr lang="en-US" dirty="0" smtClean="0"/>
              <a:t>0.23</a:t>
            </a:r>
            <a:endParaRPr lang="en-US" dirty="0"/>
          </a:p>
        </p:txBody>
      </p:sp>
      <p:sp>
        <p:nvSpPr>
          <p:cNvPr id="89" name="TextBox 88"/>
          <p:cNvSpPr txBox="1"/>
          <p:nvPr/>
        </p:nvSpPr>
        <p:spPr>
          <a:xfrm>
            <a:off x="6207009" y="5995753"/>
            <a:ext cx="595035" cy="369332"/>
          </a:xfrm>
          <a:prstGeom prst="rect">
            <a:avLst/>
          </a:prstGeom>
          <a:noFill/>
        </p:spPr>
        <p:txBody>
          <a:bodyPr wrap="none" rtlCol="0">
            <a:spAutoFit/>
          </a:bodyPr>
          <a:lstStyle/>
          <a:p>
            <a:r>
              <a:rPr lang="en-US" dirty="0" smtClean="0"/>
              <a:t>0.34</a:t>
            </a:r>
            <a:endParaRPr lang="en-US" dirty="0"/>
          </a:p>
        </p:txBody>
      </p:sp>
      <p:sp>
        <p:nvSpPr>
          <p:cNvPr id="90" name="TextBox 89"/>
          <p:cNvSpPr txBox="1"/>
          <p:nvPr/>
        </p:nvSpPr>
        <p:spPr>
          <a:xfrm>
            <a:off x="5533813" y="5615175"/>
            <a:ext cx="593920" cy="369332"/>
          </a:xfrm>
          <a:prstGeom prst="rect">
            <a:avLst/>
          </a:prstGeom>
          <a:noFill/>
        </p:spPr>
        <p:txBody>
          <a:bodyPr wrap="none" rtlCol="0">
            <a:spAutoFit/>
          </a:bodyPr>
          <a:lstStyle/>
          <a:p>
            <a:r>
              <a:rPr lang="en-US" dirty="0" smtClean="0"/>
              <a:t>0.41</a:t>
            </a:r>
            <a:endParaRPr lang="en-US" dirty="0"/>
          </a:p>
        </p:txBody>
      </p:sp>
      <p:sp>
        <p:nvSpPr>
          <p:cNvPr id="91" name="TextBox 90"/>
          <p:cNvSpPr txBox="1"/>
          <p:nvPr/>
        </p:nvSpPr>
        <p:spPr>
          <a:xfrm>
            <a:off x="5523318" y="5262529"/>
            <a:ext cx="593920" cy="369332"/>
          </a:xfrm>
          <a:prstGeom prst="rect">
            <a:avLst/>
          </a:prstGeom>
          <a:noFill/>
        </p:spPr>
        <p:txBody>
          <a:bodyPr wrap="none" rtlCol="0">
            <a:spAutoFit/>
          </a:bodyPr>
          <a:lstStyle/>
          <a:p>
            <a:r>
              <a:rPr lang="en-US" dirty="0" smtClean="0"/>
              <a:t>0.27</a:t>
            </a:r>
            <a:endParaRPr lang="en-US" dirty="0"/>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7" name="Slide Number Placeholder 6"/>
          <p:cNvSpPr>
            <a:spLocks noGrp="1"/>
          </p:cNvSpPr>
          <p:nvPr>
            <p:ph type="sldNum" sz="quarter" idx="12"/>
          </p:nvPr>
        </p:nvSpPr>
        <p:spPr/>
        <p:txBody>
          <a:bodyPr/>
          <a:lstStyle/>
          <a:p>
            <a:fld id="{03BB1088-A278-1344-B58D-C70C59634428}" type="slidenum">
              <a:rPr lang="en-US" smtClean="0"/>
              <a:t>8</a:t>
            </a:fld>
            <a:r>
              <a:rPr lang="en-US" dirty="0" smtClean="0"/>
              <a:t>/23</a:t>
            </a:r>
            <a:endParaRPr lang="en-US" dirty="0"/>
          </a:p>
        </p:txBody>
      </p:sp>
    </p:spTree>
    <p:extLst>
      <p:ext uri="{BB962C8B-B14F-4D97-AF65-F5344CB8AC3E}">
        <p14:creationId xmlns:p14="http://schemas.microsoft.com/office/powerpoint/2010/main" val="3207778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Background</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1">
                    <a:lumMod val="95000"/>
                    <a:lumOff val="5000"/>
                  </a:schemeClr>
                </a:solidFill>
              </a:rPr>
              <a:t>Zhang proposed a Common Neighbor algorithm (NCNP) to predict links in a distributed graph.</a:t>
            </a:r>
          </a:p>
          <a:p>
            <a:r>
              <a:rPr lang="en-US" dirty="0">
                <a:solidFill>
                  <a:schemeClr val="tx1">
                    <a:lumMod val="95000"/>
                    <a:lumOff val="5000"/>
                  </a:schemeClr>
                </a:solidFill>
              </a:rPr>
              <a:t>Kermarrec </a:t>
            </a:r>
            <a:r>
              <a:rPr lang="en-US" dirty="0" smtClean="0">
                <a:solidFill>
                  <a:schemeClr val="tx1">
                    <a:lumMod val="95000"/>
                    <a:lumOff val="5000"/>
                  </a:schemeClr>
                </a:solidFill>
              </a:rPr>
              <a:t>proposed a distributed social graph embedding algorithm (SocS) for link prediction.</a:t>
            </a:r>
          </a:p>
          <a:p>
            <a:r>
              <a:rPr lang="en-US" dirty="0" smtClean="0">
                <a:solidFill>
                  <a:schemeClr val="tx1">
                    <a:lumMod val="95000"/>
                    <a:lumOff val="5000"/>
                  </a:schemeClr>
                </a:solidFill>
              </a:rPr>
              <a:t>We consider </a:t>
            </a:r>
            <a:r>
              <a:rPr lang="en-US" b="1" dirty="0" smtClean="0">
                <a:solidFill>
                  <a:schemeClr val="tx1">
                    <a:lumMod val="95000"/>
                    <a:lumOff val="5000"/>
                  </a:schemeClr>
                </a:solidFill>
              </a:rPr>
              <a:t>P2P environment</a:t>
            </a:r>
            <a:r>
              <a:rPr lang="en-US" dirty="0" smtClean="0">
                <a:solidFill>
                  <a:schemeClr val="tx1">
                    <a:lumMod val="95000"/>
                    <a:lumOff val="5000"/>
                  </a:schemeClr>
                </a:solidFill>
              </a:rPr>
              <a:t> settings.</a:t>
            </a:r>
          </a:p>
          <a:p>
            <a:r>
              <a:rPr lang="en-US" dirty="0" smtClean="0">
                <a:solidFill>
                  <a:schemeClr val="tx1">
                    <a:lumMod val="95000"/>
                    <a:lumOff val="5000"/>
                  </a:schemeClr>
                </a:solidFill>
              </a:rPr>
              <a:t>Our approach uses </a:t>
            </a:r>
            <a:r>
              <a:rPr lang="en-US" b="1" dirty="0" smtClean="0">
                <a:solidFill>
                  <a:schemeClr val="tx1">
                    <a:lumMod val="95000"/>
                    <a:lumOff val="5000"/>
                  </a:schemeClr>
                </a:solidFill>
              </a:rPr>
              <a:t>P2P Top-k</a:t>
            </a:r>
            <a:r>
              <a:rPr lang="en-US" dirty="0" smtClean="0">
                <a:solidFill>
                  <a:schemeClr val="tx1">
                    <a:lumMod val="95000"/>
                    <a:lumOff val="5000"/>
                  </a:schemeClr>
                </a:solidFill>
              </a:rPr>
              <a:t> retrieval to enhance performance.</a:t>
            </a:r>
          </a:p>
          <a:p>
            <a:r>
              <a:rPr lang="en-US" b="1" dirty="0">
                <a:solidFill>
                  <a:schemeClr val="tx1">
                    <a:lumMod val="95000"/>
                    <a:lumOff val="5000"/>
                  </a:schemeClr>
                </a:solidFill>
              </a:rPr>
              <a:t>S</a:t>
            </a:r>
            <a:r>
              <a:rPr lang="en-US" b="1" dirty="0" smtClean="0">
                <a:solidFill>
                  <a:schemeClr val="tx1">
                    <a:lumMod val="95000"/>
                    <a:lumOff val="5000"/>
                  </a:schemeClr>
                </a:solidFill>
              </a:rPr>
              <a:t>coring</a:t>
            </a:r>
            <a:r>
              <a:rPr lang="en-US" dirty="0" smtClean="0">
                <a:solidFill>
                  <a:schemeClr val="tx1">
                    <a:lumMod val="95000"/>
                    <a:lumOff val="5000"/>
                  </a:schemeClr>
                </a:solidFill>
              </a:rPr>
              <a:t> methods improve network overlay.</a:t>
            </a:r>
            <a:endParaRPr lang="en-US" dirty="0">
              <a:solidFill>
                <a:schemeClr val="tx1">
                  <a:lumMod val="95000"/>
                  <a:lumOff val="5000"/>
                </a:schemeClr>
              </a:solidFill>
            </a:endParaRPr>
          </a:p>
        </p:txBody>
      </p:sp>
      <p:sp>
        <p:nvSpPr>
          <p:cNvPr id="5" name="Footer Placeholder 4"/>
          <p:cNvSpPr>
            <a:spLocks noGrp="1"/>
          </p:cNvSpPr>
          <p:nvPr>
            <p:ph type="ftr" sz="quarter" idx="11"/>
          </p:nvPr>
        </p:nvSpPr>
        <p:spPr/>
        <p:txBody>
          <a:bodyPr/>
          <a:lstStyle/>
          <a:p>
            <a:r>
              <a:rPr lang="en-US" smtClean="0"/>
              <a:t>VLDB WOSS 2012</a:t>
            </a:r>
            <a:endParaRPr lang="en-US"/>
          </a:p>
        </p:txBody>
      </p:sp>
      <p:sp>
        <p:nvSpPr>
          <p:cNvPr id="6" name="Slide Number Placeholder 5"/>
          <p:cNvSpPr>
            <a:spLocks noGrp="1"/>
          </p:cNvSpPr>
          <p:nvPr>
            <p:ph type="sldNum" sz="quarter" idx="12"/>
          </p:nvPr>
        </p:nvSpPr>
        <p:spPr/>
        <p:txBody>
          <a:bodyPr/>
          <a:lstStyle/>
          <a:p>
            <a:fld id="{03BB1088-A278-1344-B58D-C70C59634428}" type="slidenum">
              <a:rPr lang="en-US" smtClean="0"/>
              <a:t>9</a:t>
            </a:fld>
            <a:r>
              <a:rPr lang="en-US" dirty="0" smtClean="0"/>
              <a:t>/23</a:t>
            </a:r>
            <a:endParaRPr lang="en-US" dirty="0"/>
          </a:p>
        </p:txBody>
      </p:sp>
    </p:spTree>
    <p:extLst>
      <p:ext uri="{BB962C8B-B14F-4D97-AF65-F5344CB8AC3E}">
        <p14:creationId xmlns:p14="http://schemas.microsoft.com/office/powerpoint/2010/main" val="2068272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5886</TotalTime>
  <Words>2478</Words>
  <Application>Microsoft Macintosh PowerPoint</Application>
  <PresentationFormat>On-screen Show (4:3)</PresentationFormat>
  <Paragraphs>312</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Outline</vt:lpstr>
      <vt:lpstr>Introduction</vt:lpstr>
      <vt:lpstr>Problems with Centralized Systems</vt:lpstr>
      <vt:lpstr>Advantages of P2P Systems</vt:lpstr>
      <vt:lpstr>P2P Social Network Challenges</vt:lpstr>
      <vt:lpstr>Social Network Algorithms on P2P Environment</vt:lpstr>
      <vt:lpstr>Problem Background</vt:lpstr>
      <vt:lpstr>Problem Background</vt:lpstr>
      <vt:lpstr>Link Recommendation</vt:lpstr>
      <vt:lpstr>Link Recommendation(Cont’d)</vt:lpstr>
      <vt:lpstr>Node Scoring</vt:lpstr>
      <vt:lpstr>Top-K Common Neighbor</vt:lpstr>
      <vt:lpstr>Top-K FA and TA Common Neighbor</vt:lpstr>
      <vt:lpstr>Setup For Experiments</vt:lpstr>
      <vt:lpstr>Experiments(Performance)</vt:lpstr>
      <vt:lpstr>Top-K TA vs. Top-K FA</vt:lpstr>
      <vt:lpstr>Experiments (Accuracy) </vt:lpstr>
      <vt:lpstr>Top-K TA vs. Top-K FA</vt:lpstr>
      <vt:lpstr>SOWHOO</vt:lpstr>
      <vt:lpstr>SOWHOO(Cont’d)</vt:lpstr>
      <vt:lpstr>Discussion</vt:lpstr>
      <vt:lpstr>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Yusuf Aytas</dc:creator>
  <cp:lastModifiedBy>Yusuf Aytas</cp:lastModifiedBy>
  <cp:revision>405</cp:revision>
  <dcterms:created xsi:type="dcterms:W3CDTF">2012-08-16T20:15:09Z</dcterms:created>
  <dcterms:modified xsi:type="dcterms:W3CDTF">2012-09-04T17:48:07Z</dcterms:modified>
</cp:coreProperties>
</file>