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6" r:id="rId11"/>
    <p:sldId id="265" r:id="rId12"/>
    <p:sldId id="268" r:id="rId13"/>
    <p:sldId id="269" r:id="rId14"/>
    <p:sldId id="270" r:id="rId15"/>
    <p:sldId id="271" r:id="rId16"/>
    <p:sldId id="272" r:id="rId17"/>
    <p:sldId id="267" r:id="rId18"/>
    <p:sldId id="274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5" r:id="rId32"/>
    <p:sldId id="305" r:id="rId33"/>
    <p:sldId id="287" r:id="rId34"/>
    <p:sldId id="288" r:id="rId35"/>
    <p:sldId id="289" r:id="rId36"/>
    <p:sldId id="295" r:id="rId37"/>
    <p:sldId id="290" r:id="rId38"/>
    <p:sldId id="291" r:id="rId39"/>
    <p:sldId id="292" r:id="rId40"/>
    <p:sldId id="293" r:id="rId41"/>
    <p:sldId id="294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8143" autoAdjust="0"/>
  </p:normalViewPr>
  <p:slideViewPr>
    <p:cSldViewPr>
      <p:cViewPr varScale="1">
        <p:scale>
          <a:sx n="72" d="100"/>
          <a:sy n="72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3122F-55D6-4108-B686-44BB9D389045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7EE738-7DD6-4EAB-B3C6-3D2B051AC6C0}" type="slidenum">
              <a:rPr lang="en-CA" smtClean="0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Shockley</a:t>
            </a:r>
            <a:r>
              <a:rPr lang="en-CA" baseline="0" dirty="0" smtClean="0"/>
              <a:t> recruiting for Palo Alto startup: Shockley Semiconductor Inc.</a:t>
            </a:r>
          </a:p>
          <a:p>
            <a:endParaRPr lang="en-CA" baseline="0" dirty="0" smtClean="0"/>
          </a:p>
          <a:p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There's a tennis tournament with one hundred twenty-seven</a:t>
            </a:r>
          </a:p>
          <a:p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players, Shockley began, in measured tones. You've got one</a:t>
            </a:r>
          </a:p>
          <a:p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hundred twenty-six people paired off in sixty-three matches, plus</a:t>
            </a:r>
          </a:p>
          <a:p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one unpaired player as a bye. In the next round, there are sixty-four</a:t>
            </a:r>
          </a:p>
          <a:p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players and thirty-two matches. How many matches, total, does it</a:t>
            </a:r>
          </a:p>
          <a:p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take to determine a winner?</a:t>
            </a:r>
          </a:p>
          <a:p>
            <a:endParaRPr lang="en-CA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Bill Gates quoted as saying “IQ” is everything.  He can teach an intelligent person to do anything.  Intelligence counts.  There is less emphasis on skills or experience.</a:t>
            </a:r>
          </a:p>
          <a:p>
            <a:endParaRPr lang="en-CA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EE738-7DD6-4EAB-B3C6-3D2B051AC6C0}" type="slidenum">
              <a:rPr lang="en-CA" smtClean="0"/>
              <a:t>5</a:t>
            </a:fld>
            <a:endParaRPr lang="en-C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Developer might have architectural problems</a:t>
            </a:r>
          </a:p>
          <a:p>
            <a:r>
              <a:rPr lang="en-CA" dirty="0" smtClean="0"/>
              <a:t>	- Design an interface for the X class</a:t>
            </a:r>
          </a:p>
          <a:p>
            <a:endParaRPr lang="en-CA" dirty="0" smtClean="0"/>
          </a:p>
          <a:p>
            <a:r>
              <a:rPr lang="en-CA" dirty="0" smtClean="0"/>
              <a:t>PM</a:t>
            </a:r>
            <a:r>
              <a:rPr lang="en-CA" baseline="0" dirty="0" smtClean="0"/>
              <a:t> always has to code something.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Don’t quote me on testing questions... I didn’t really care</a:t>
            </a:r>
            <a:r>
              <a:rPr lang="en-CA" baseline="0" dirty="0" smtClean="0"/>
              <a:t> and won’t talk about them very much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EE738-7DD6-4EAB-B3C6-3D2B051AC6C0}" type="slidenum">
              <a:rPr lang="en-CA" smtClean="0"/>
              <a:t>6</a:t>
            </a:fld>
            <a:endParaRPr lang="en-C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These will happen</a:t>
            </a:r>
            <a:r>
              <a:rPr lang="en-CA" baseline="0" dirty="0" smtClean="0"/>
              <a:t> at some point in your interviewing career.  They’ve been invented to avoid bullshit, hypothetical answers.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EE738-7DD6-4EAB-B3C6-3D2B051AC6C0}" type="slidenum">
              <a:rPr lang="en-CA" smtClean="0"/>
              <a:t>8</a:t>
            </a:fld>
            <a:endParaRPr lang="en-C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‘Other’ Includes:</a:t>
            </a:r>
          </a:p>
          <a:p>
            <a:pPr>
              <a:buFontTx/>
              <a:buChar char="-"/>
            </a:pPr>
            <a:r>
              <a:rPr lang="en-CA" dirty="0" smtClean="0"/>
              <a:t> Graphics</a:t>
            </a:r>
          </a:p>
          <a:p>
            <a:pPr>
              <a:buFontTx/>
              <a:buChar char="-"/>
            </a:pPr>
            <a:r>
              <a:rPr lang="en-CA" baseline="0" dirty="0" smtClean="0"/>
              <a:t> Rendering</a:t>
            </a:r>
            <a:endParaRPr lang="en-CA" dirty="0" smtClean="0"/>
          </a:p>
          <a:p>
            <a:pPr>
              <a:buFontTx/>
              <a:buChar char="-"/>
            </a:pPr>
            <a:r>
              <a:rPr lang="en-CA" baseline="0" dirty="0" smtClean="0"/>
              <a:t> Bit-wise operations and Number representation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EE738-7DD6-4EAB-B3C6-3D2B051AC6C0}" type="slidenum">
              <a:rPr lang="en-CA" smtClean="0"/>
              <a:t>12</a:t>
            </a:fld>
            <a:endParaRPr lang="en-C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They want to know</a:t>
            </a:r>
            <a:r>
              <a:rPr lang="en-CA" baseline="0" dirty="0" smtClean="0"/>
              <a:t> what your thought process is.  If you don’t talk, they can’t figure it out and won’t be able to assess you.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EE738-7DD6-4EAB-B3C6-3D2B051AC6C0}" type="slidenum">
              <a:rPr lang="en-CA" smtClean="0"/>
              <a:t>17</a:t>
            </a:fld>
            <a:endParaRPr lang="en-C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305800" cy="1295400"/>
          </a:xfrm>
        </p:spPr>
        <p:txBody>
          <a:bodyPr anchor="ctr" anchorCtr="0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457200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7160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7144"/>
            <a:ext cx="3429000" cy="384048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1752" y="1600200"/>
            <a:ext cx="2057400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357144"/>
            <a:ext cx="2974848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F9D583A7-3ACA-4CDE-AE8D-56135A5BCA24}" type="datetimeFigureOut">
              <a:rPr lang="en-US" smtClean="0"/>
              <a:t>4/23/2009</a:t>
            </a:fld>
            <a:endParaRPr lang="en-CA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357144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5448" y="6315075"/>
            <a:ext cx="1188720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fld id="{1BEC0B4C-ACF1-4789-8C61-02EB2497F29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sz="3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700"/>
        </a:spcBef>
        <a:buClr>
          <a:schemeClr val="accent2"/>
        </a:buClr>
        <a:buSzPct val="85000"/>
        <a:buFont typeface="Wingdings 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600"/>
        </a:spcBef>
        <a:buClr>
          <a:schemeClr val="accent1"/>
        </a:buClr>
        <a:buSzPct val="85000"/>
        <a:buFont typeface="Wingdings 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500"/>
        </a:spcBef>
        <a:buClr>
          <a:schemeClr val="accent3"/>
        </a:buClr>
        <a:buSzPct val="85000"/>
        <a:buFont typeface="Wingdings 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400"/>
        </a:spcBef>
        <a:buClr>
          <a:schemeClr val="accent4"/>
        </a:buClr>
        <a:buFont typeface="Wingdings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Brad Swerdfeger – April 24, 2009</a:t>
            </a:r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Technical Interviews</a:t>
            </a:r>
            <a:endParaRPr lang="en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trike="sngStrike" dirty="0" smtClean="0"/>
              <a:t>Behavioural</a:t>
            </a:r>
          </a:p>
          <a:p>
            <a:r>
              <a:rPr lang="en-CA" dirty="0" smtClean="0"/>
              <a:t>Programming</a:t>
            </a:r>
          </a:p>
          <a:p>
            <a:r>
              <a:rPr lang="en-CA" dirty="0" smtClean="0"/>
              <a:t>Design</a:t>
            </a:r>
          </a:p>
          <a:p>
            <a:r>
              <a:rPr lang="en-CA" dirty="0" smtClean="0"/>
              <a:t>Logic &amp; Geometry</a:t>
            </a:r>
          </a:p>
          <a:p>
            <a:r>
              <a:rPr lang="en-CA" dirty="0" smtClean="0"/>
              <a:t>‘Impossible’ Questions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Programming 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CA" dirty="0" smtClean="0"/>
          </a:p>
          <a:p>
            <a:r>
              <a:rPr lang="en-CA" dirty="0" smtClean="0"/>
              <a:t>The meat of a developer interview.</a:t>
            </a:r>
          </a:p>
          <a:p>
            <a:r>
              <a:rPr lang="en-CA" dirty="0" smtClean="0"/>
              <a:t>Can code in any language</a:t>
            </a:r>
          </a:p>
          <a:p>
            <a:pPr lvl="1"/>
            <a:r>
              <a:rPr lang="en-CA" dirty="0" smtClean="0"/>
              <a:t>Interviewer may insist on one that is on your resume</a:t>
            </a:r>
          </a:p>
          <a:p>
            <a:pPr lvl="1"/>
            <a:r>
              <a:rPr lang="en-CA" dirty="0" smtClean="0"/>
              <a:t>Likely that pseudo-code is fine.</a:t>
            </a:r>
          </a:p>
          <a:p>
            <a:r>
              <a:rPr lang="en-CA" dirty="0" smtClean="0"/>
              <a:t>Concerned about:</a:t>
            </a:r>
          </a:p>
          <a:p>
            <a:pPr lvl="1"/>
            <a:r>
              <a:rPr lang="en-CA" dirty="0" smtClean="0"/>
              <a:t>What clarification questions you ask</a:t>
            </a:r>
          </a:p>
          <a:p>
            <a:pPr lvl="1"/>
            <a:r>
              <a:rPr lang="en-CA" dirty="0" smtClean="0"/>
              <a:t>How you go about solving the problem</a:t>
            </a:r>
          </a:p>
          <a:p>
            <a:pPr lvl="2"/>
            <a:r>
              <a:rPr lang="en-CA" dirty="0" smtClean="0"/>
              <a:t>Planning/Implementation/Testing/Iteration</a:t>
            </a:r>
          </a:p>
          <a:p>
            <a:pPr lvl="1"/>
            <a:r>
              <a:rPr lang="en-CA" dirty="0" smtClean="0"/>
              <a:t>Your thought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Programming 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Linked Lists</a:t>
            </a:r>
          </a:p>
          <a:p>
            <a:r>
              <a:rPr lang="en-CA" b="1" dirty="0" smtClean="0"/>
              <a:t>Trees/Graphs</a:t>
            </a:r>
          </a:p>
          <a:p>
            <a:r>
              <a:rPr lang="en-CA" b="1" dirty="0" smtClean="0"/>
              <a:t>Arrays and Strings</a:t>
            </a:r>
          </a:p>
          <a:p>
            <a:endParaRPr lang="en-CA" dirty="0" smtClean="0"/>
          </a:p>
          <a:p>
            <a:r>
              <a:rPr lang="en-CA" sz="2400" dirty="0" smtClean="0"/>
              <a:t>Recursion</a:t>
            </a:r>
          </a:p>
          <a:p>
            <a:r>
              <a:rPr lang="en-CA" sz="2400" dirty="0" smtClean="0"/>
              <a:t>Concurrency</a:t>
            </a:r>
          </a:p>
          <a:p>
            <a:r>
              <a:rPr lang="en-CA" sz="2400" dirty="0" smtClean="0"/>
              <a:t>OO Programming</a:t>
            </a:r>
          </a:p>
          <a:p>
            <a:r>
              <a:rPr lang="en-CA" sz="2400" dirty="0" smtClean="0"/>
              <a:t>Databases</a:t>
            </a:r>
          </a:p>
          <a:p>
            <a:r>
              <a:rPr lang="en-CA" sz="2400" dirty="0" smtClean="0"/>
              <a:t>Other</a:t>
            </a:r>
            <a:endParaRPr lang="en-CA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 Problems: Linked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Implement  a stack in C using a linked list</a:t>
            </a:r>
          </a:p>
          <a:p>
            <a:pPr lvl="1"/>
            <a:r>
              <a:rPr lang="en-CA" dirty="0" smtClean="0"/>
              <a:t>Tests basic understanding of pointers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Maintain a linked list tail pointer</a:t>
            </a:r>
          </a:p>
          <a:p>
            <a:pPr lvl="1"/>
            <a:r>
              <a:rPr lang="en-CA" dirty="0" smtClean="0"/>
              <a:t>Tests handling of special cases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Mth</a:t>
            </a:r>
            <a:r>
              <a:rPr lang="en-CA" dirty="0" smtClean="0"/>
              <a:t>-to-last element of a linked list</a:t>
            </a:r>
          </a:p>
          <a:p>
            <a:endParaRPr lang="en-CA" dirty="0" smtClean="0"/>
          </a:p>
          <a:p>
            <a:r>
              <a:rPr lang="en-CA" dirty="0" smtClean="0"/>
              <a:t>Cycle detection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 Problems: Linked Lists</a:t>
            </a:r>
            <a:endParaRPr lang="en-C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10603" y="1500174"/>
            <a:ext cx="4833099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 Problems: Trees/Graphs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Preorder</a:t>
            </a:r>
            <a:r>
              <a:rPr lang="en-CA" dirty="0" smtClean="0"/>
              <a:t> Traversal</a:t>
            </a:r>
          </a:p>
          <a:p>
            <a:pPr lvl="1"/>
            <a:r>
              <a:rPr lang="en-CA" dirty="0" smtClean="0"/>
              <a:t>Tests knowledge of recursion.</a:t>
            </a:r>
          </a:p>
          <a:p>
            <a:endParaRPr lang="en-CA" dirty="0" smtClean="0"/>
          </a:p>
          <a:p>
            <a:r>
              <a:rPr lang="en-CA" dirty="0" smtClean="0"/>
              <a:t>Now with no recursion...</a:t>
            </a:r>
          </a:p>
          <a:p>
            <a:endParaRPr lang="en-CA" dirty="0" smtClean="0"/>
          </a:p>
          <a:p>
            <a:r>
              <a:rPr lang="en-CA" dirty="0" smtClean="0"/>
              <a:t>Lowest Common Ancestor</a:t>
            </a:r>
          </a:p>
          <a:p>
            <a:pPr lvl="1"/>
            <a:r>
              <a:rPr lang="en-CA" dirty="0" smtClean="0"/>
              <a:t>Tests knowledge of simple data structures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 Problems: Arrays/Strings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Find the first non-repeated character.</a:t>
            </a:r>
          </a:p>
          <a:p>
            <a:pPr lvl="1"/>
            <a:r>
              <a:rPr lang="en-CA" dirty="0" smtClean="0"/>
              <a:t>Tests knowledge of data structures and code optimization.</a:t>
            </a:r>
          </a:p>
          <a:p>
            <a:r>
              <a:rPr lang="en-CA" dirty="0" smtClean="0"/>
              <a:t>Remove specified characters</a:t>
            </a:r>
            <a:endParaRPr lang="en-CA" dirty="0" smtClean="0"/>
          </a:p>
          <a:p>
            <a:r>
              <a:rPr lang="en-CA" dirty="0" smtClean="0"/>
              <a:t>Reverse words</a:t>
            </a:r>
          </a:p>
          <a:p>
            <a:pPr lvl="1"/>
            <a:r>
              <a:rPr lang="en-CA" dirty="0" smtClean="0"/>
              <a:t>piglet quantum -&gt; quantum piglet</a:t>
            </a:r>
          </a:p>
          <a:p>
            <a:pPr lvl="1"/>
            <a:r>
              <a:rPr lang="en-CA" dirty="0" smtClean="0"/>
              <a:t>Tests pointer manipulation</a:t>
            </a:r>
          </a:p>
          <a:p>
            <a:r>
              <a:rPr lang="en-CA" dirty="0" smtClean="0"/>
              <a:t>Integer/String conversions</a:t>
            </a:r>
          </a:p>
          <a:p>
            <a:pPr lvl="1"/>
            <a:r>
              <a:rPr lang="en-CA" dirty="0" smtClean="0"/>
              <a:t>Tests knowledge of data representation, math tricks.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Tips for Programming 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Ask clarification questions</a:t>
            </a:r>
          </a:p>
          <a:p>
            <a:r>
              <a:rPr lang="en-CA" dirty="0" smtClean="0"/>
              <a:t>Vocalize</a:t>
            </a:r>
          </a:p>
          <a:p>
            <a:r>
              <a:rPr lang="en-CA" dirty="0" smtClean="0"/>
              <a:t>Come up with multiple answers – trade-offs.</a:t>
            </a:r>
          </a:p>
          <a:p>
            <a:r>
              <a:rPr lang="en-CA" dirty="0" smtClean="0"/>
              <a:t>Start off with an example and discuss solution in terms of example.  Then move to general case.</a:t>
            </a:r>
          </a:p>
          <a:p>
            <a:r>
              <a:rPr lang="en-CA" dirty="0" smtClean="0"/>
              <a:t>Write </a:t>
            </a:r>
            <a:r>
              <a:rPr lang="en-CA" dirty="0" smtClean="0"/>
              <a:t> </a:t>
            </a:r>
            <a:r>
              <a:rPr lang="en-CA" dirty="0" smtClean="0"/>
              <a:t>pseudo-code first!</a:t>
            </a:r>
          </a:p>
          <a:p>
            <a:r>
              <a:rPr lang="en-CA" dirty="0" smtClean="0"/>
              <a:t>Discuss complexity</a:t>
            </a:r>
          </a:p>
          <a:p>
            <a:pPr lvl="1"/>
            <a:r>
              <a:rPr lang="en-CA" dirty="0" smtClean="0"/>
              <a:t>Time</a:t>
            </a:r>
          </a:p>
          <a:p>
            <a:pPr lvl="1"/>
            <a:r>
              <a:rPr lang="en-CA" dirty="0" smtClean="0"/>
              <a:t>Space</a:t>
            </a:r>
          </a:p>
          <a:p>
            <a:r>
              <a:rPr lang="en-CA" dirty="0" smtClean="0"/>
              <a:t>TEST your solution.</a:t>
            </a:r>
          </a:p>
          <a:p>
            <a:pPr lvl="1"/>
            <a:r>
              <a:rPr lang="en-CA" dirty="0" smtClean="0"/>
              <a:t>Don’t forget boundary cases.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trike="sngStrike" dirty="0" smtClean="0"/>
              <a:t>Behavioural</a:t>
            </a:r>
          </a:p>
          <a:p>
            <a:r>
              <a:rPr lang="en-CA" strike="sngStrike" dirty="0" smtClean="0"/>
              <a:t>Programming</a:t>
            </a:r>
          </a:p>
          <a:p>
            <a:r>
              <a:rPr lang="en-CA" dirty="0" smtClean="0"/>
              <a:t>Design</a:t>
            </a:r>
          </a:p>
          <a:p>
            <a:r>
              <a:rPr lang="en-CA" dirty="0" smtClean="0"/>
              <a:t>Logic &amp; Geometry</a:t>
            </a:r>
          </a:p>
          <a:p>
            <a:r>
              <a:rPr lang="en-CA" dirty="0" smtClean="0"/>
              <a:t>‘Impossible’ Questions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Design 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Meat of Program Manager or User Experience interviews.</a:t>
            </a:r>
          </a:p>
          <a:p>
            <a:r>
              <a:rPr lang="en-CA" i="1" dirty="0" smtClean="0"/>
              <a:t>Design a...</a:t>
            </a:r>
          </a:p>
          <a:p>
            <a:r>
              <a:rPr lang="en-CA" dirty="0" smtClean="0"/>
              <a:t>Concerned with:</a:t>
            </a:r>
          </a:p>
          <a:p>
            <a:pPr lvl="1"/>
            <a:r>
              <a:rPr lang="en-CA" dirty="0" smtClean="0"/>
              <a:t>Creativity</a:t>
            </a:r>
          </a:p>
          <a:p>
            <a:pPr lvl="1"/>
            <a:r>
              <a:rPr lang="en-CA" dirty="0" smtClean="0"/>
              <a:t>Feature prioritization/trade-offs</a:t>
            </a:r>
          </a:p>
          <a:p>
            <a:pPr lvl="1"/>
            <a:r>
              <a:rPr lang="en-CA" dirty="0" smtClean="0"/>
              <a:t>Design process knowledge</a:t>
            </a:r>
            <a:endParaRPr lang="en-CA" dirty="0" smtClean="0"/>
          </a:p>
          <a:p>
            <a:pPr lvl="1"/>
            <a:r>
              <a:rPr lang="en-CA" dirty="0" smtClean="0"/>
              <a:t>Customer/End User  advocacy</a:t>
            </a:r>
          </a:p>
          <a:p>
            <a:pPr lvl="1"/>
            <a:r>
              <a:rPr lang="en-CA" dirty="0" smtClean="0"/>
              <a:t>Salesmanship</a:t>
            </a:r>
          </a:p>
          <a:p>
            <a:pPr lvl="1"/>
            <a:r>
              <a:rPr lang="en-CA" dirty="0" smtClean="0"/>
              <a:t>Design Rationale</a:t>
            </a:r>
          </a:p>
          <a:p>
            <a:pPr lvl="1"/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Why do you care?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Interviewing method for premiere tech companies.</a:t>
            </a:r>
          </a:p>
          <a:p>
            <a:pPr lvl="1"/>
            <a:r>
              <a:rPr lang="en-CA" dirty="0" smtClean="0"/>
              <a:t>Microsoft</a:t>
            </a:r>
          </a:p>
          <a:p>
            <a:pPr lvl="1"/>
            <a:r>
              <a:rPr lang="en-CA" dirty="0" smtClean="0"/>
              <a:t>Google</a:t>
            </a:r>
          </a:p>
          <a:p>
            <a:pPr lvl="1"/>
            <a:r>
              <a:rPr lang="en-CA" dirty="0" smtClean="0"/>
              <a:t>Apple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If you go into industry, you should be prepared.</a:t>
            </a:r>
          </a:p>
          <a:p>
            <a:endParaRPr lang="en-CA" dirty="0" smtClean="0"/>
          </a:p>
          <a:p>
            <a:r>
              <a:rPr lang="en-CA" dirty="0" smtClean="0"/>
              <a:t>The questions are challenging and fun!</a:t>
            </a:r>
            <a:endParaRPr lang="en-C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Design Problem Examples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Design Bill Gates’ washroom</a:t>
            </a:r>
          </a:p>
          <a:p>
            <a:r>
              <a:rPr lang="en-CA" dirty="0" smtClean="0"/>
              <a:t>Design a 21</a:t>
            </a:r>
            <a:r>
              <a:rPr lang="en-CA" baseline="30000" dirty="0" smtClean="0"/>
              <a:t>st</a:t>
            </a:r>
            <a:r>
              <a:rPr lang="en-CA" dirty="0" smtClean="0"/>
              <a:t> century...</a:t>
            </a:r>
          </a:p>
          <a:p>
            <a:pPr lvl="1"/>
            <a:r>
              <a:rPr lang="en-CA" dirty="0" smtClean="0"/>
              <a:t>Fridge</a:t>
            </a:r>
          </a:p>
          <a:p>
            <a:pPr lvl="1"/>
            <a:r>
              <a:rPr lang="en-CA" dirty="0" smtClean="0"/>
              <a:t>Parking meter</a:t>
            </a:r>
          </a:p>
          <a:p>
            <a:pPr lvl="1"/>
            <a:r>
              <a:rPr lang="en-CA" dirty="0" smtClean="0"/>
              <a:t>Kitchen timer</a:t>
            </a:r>
          </a:p>
          <a:p>
            <a:pPr lvl="1"/>
            <a:r>
              <a:rPr lang="en-CA" dirty="0" smtClean="0"/>
              <a:t>&lt;Insert Consumer Electronic&gt;</a:t>
            </a:r>
          </a:p>
          <a:p>
            <a:r>
              <a:rPr lang="en-CA" dirty="0" smtClean="0"/>
              <a:t>Design a spice rack for a blind person</a:t>
            </a:r>
          </a:p>
          <a:p>
            <a:r>
              <a:rPr lang="en-CA" dirty="0" smtClean="0"/>
              <a:t>How would you explain Excel to your grandmother?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Design Problem Tips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ASK QUESTIONS!</a:t>
            </a:r>
          </a:p>
          <a:p>
            <a:r>
              <a:rPr lang="en-CA" dirty="0" smtClean="0"/>
              <a:t>Always consider the user.</a:t>
            </a:r>
          </a:p>
          <a:p>
            <a:pPr lvl="1"/>
            <a:r>
              <a:rPr lang="en-CA" dirty="0" smtClean="0"/>
              <a:t>Who are they?</a:t>
            </a:r>
          </a:p>
          <a:p>
            <a:pPr lvl="1"/>
            <a:r>
              <a:rPr lang="en-CA" dirty="0" smtClean="0"/>
              <a:t>What do they do?</a:t>
            </a:r>
          </a:p>
          <a:p>
            <a:pPr lvl="1"/>
            <a:r>
              <a:rPr lang="en-CA" dirty="0" smtClean="0"/>
              <a:t>What do they like?</a:t>
            </a:r>
          </a:p>
          <a:p>
            <a:r>
              <a:rPr lang="en-CA" dirty="0" smtClean="0"/>
              <a:t>Think of the customer vs. the end user</a:t>
            </a:r>
          </a:p>
          <a:p>
            <a:pPr lvl="1"/>
            <a:r>
              <a:rPr lang="en-CA" dirty="0" smtClean="0"/>
              <a:t>How can you save the customer money?</a:t>
            </a:r>
          </a:p>
          <a:p>
            <a:r>
              <a:rPr lang="en-CA" dirty="0" smtClean="0"/>
              <a:t>Be good at drawing on a whiteboard.</a:t>
            </a:r>
          </a:p>
          <a:p>
            <a:r>
              <a:rPr lang="en-CA" dirty="0" smtClean="0"/>
              <a:t>Stick to your guns!</a:t>
            </a:r>
          </a:p>
          <a:p>
            <a:r>
              <a:rPr lang="en-CA" dirty="0" smtClean="0"/>
              <a:t>Stay simple and elegant.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trike="sngStrike" dirty="0" smtClean="0"/>
              <a:t>Behavioural</a:t>
            </a:r>
          </a:p>
          <a:p>
            <a:r>
              <a:rPr lang="en-CA" strike="sngStrike" dirty="0" smtClean="0"/>
              <a:t>Programming</a:t>
            </a:r>
          </a:p>
          <a:p>
            <a:r>
              <a:rPr lang="en-CA" strike="sngStrike" dirty="0" smtClean="0"/>
              <a:t>Design</a:t>
            </a:r>
          </a:p>
          <a:p>
            <a:r>
              <a:rPr lang="en-CA" dirty="0" smtClean="0"/>
              <a:t>Logic &amp; Geometry</a:t>
            </a:r>
          </a:p>
          <a:p>
            <a:r>
              <a:rPr lang="en-CA" dirty="0" smtClean="0"/>
              <a:t>‘Impossible’ Questions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 &amp; Geometry Questions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Most controversial.</a:t>
            </a:r>
          </a:p>
          <a:p>
            <a:r>
              <a:rPr lang="en-CA" dirty="0" smtClean="0"/>
              <a:t>Makes you:</a:t>
            </a:r>
          </a:p>
          <a:p>
            <a:pPr lvl="1"/>
            <a:r>
              <a:rPr lang="en-CA" dirty="0" smtClean="0"/>
              <a:t>Question assumptions</a:t>
            </a:r>
          </a:p>
          <a:p>
            <a:pPr lvl="1"/>
            <a:r>
              <a:rPr lang="en-CA" dirty="0" smtClean="0"/>
              <a:t>Think creatively</a:t>
            </a:r>
          </a:p>
          <a:p>
            <a:pPr lvl="1"/>
            <a:r>
              <a:rPr lang="en-CA" dirty="0" smtClean="0"/>
              <a:t>Think logically to the point where it’s inhumane.</a:t>
            </a:r>
          </a:p>
          <a:p>
            <a:r>
              <a:rPr lang="en-CA" dirty="0" smtClean="0"/>
              <a:t>Tests intelligence?</a:t>
            </a:r>
          </a:p>
          <a:p>
            <a:pPr lvl="1"/>
            <a:r>
              <a:rPr lang="en-CA" dirty="0" smtClean="0"/>
              <a:t>Or just ability to solve logic puzzles...</a:t>
            </a:r>
          </a:p>
          <a:p>
            <a:pPr lvl="2"/>
            <a:r>
              <a:rPr lang="en-CA" dirty="0" smtClean="0"/>
              <a:t>Either way, you need to learn how to solve them, just in case.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 Puzzle Types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Spatial Reasoning</a:t>
            </a:r>
          </a:p>
          <a:p>
            <a:r>
              <a:rPr lang="en-CA" dirty="0" smtClean="0"/>
              <a:t>Probability</a:t>
            </a:r>
          </a:p>
          <a:p>
            <a:r>
              <a:rPr lang="en-CA" dirty="0" smtClean="0"/>
              <a:t>Measuring</a:t>
            </a:r>
          </a:p>
          <a:p>
            <a:r>
              <a:rPr lang="en-CA" dirty="0" smtClean="0"/>
              <a:t>Computer Science – Disguised!</a:t>
            </a:r>
          </a:p>
          <a:p>
            <a:r>
              <a:rPr lang="en-CA" dirty="0" smtClean="0"/>
              <a:t>Recursive Thinking</a:t>
            </a:r>
          </a:p>
          <a:p>
            <a:r>
              <a:rPr lang="en-CA" dirty="0" smtClean="0"/>
              <a:t>River/Bridge Crossing</a:t>
            </a:r>
          </a:p>
          <a:p>
            <a:r>
              <a:rPr lang="en-CA" dirty="0" smtClean="0"/>
              <a:t>Chase Questions</a:t>
            </a:r>
          </a:p>
          <a:p>
            <a:r>
              <a:rPr lang="en-CA" dirty="0" smtClean="0"/>
              <a:t>So many more...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 Puzzle Examples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I could spend hours giving examples and solution techniques.</a:t>
            </a:r>
          </a:p>
          <a:p>
            <a:pPr lvl="1"/>
            <a:r>
              <a:rPr lang="en-CA" dirty="0" smtClean="0"/>
              <a:t>Ian’s UDLS </a:t>
            </a:r>
            <a:r>
              <a:rPr lang="en-CA" dirty="0" err="1" smtClean="0"/>
              <a:t>redux</a:t>
            </a:r>
            <a:r>
              <a:rPr lang="en-CA" dirty="0" smtClean="0"/>
              <a:t>?</a:t>
            </a:r>
          </a:p>
          <a:p>
            <a:pPr lvl="1"/>
            <a:r>
              <a:rPr lang="en-CA" dirty="0" smtClean="0"/>
              <a:t>Future UDLS?</a:t>
            </a:r>
          </a:p>
          <a:p>
            <a:endParaRPr lang="en-CA" dirty="0" smtClean="0"/>
          </a:p>
          <a:p>
            <a:r>
              <a:rPr lang="en-CA" dirty="0" smtClean="0"/>
              <a:t>Here are a few...</a:t>
            </a:r>
            <a:endParaRPr lang="en-C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 Puzzle Examples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CA" i="1" dirty="0" smtClean="0"/>
              <a:t>Four people must cross a rickety footbridge at night. </a:t>
            </a:r>
            <a:r>
              <a:rPr lang="en-CA" i="1" dirty="0" smtClean="0"/>
              <a:t>Many planks </a:t>
            </a:r>
            <a:r>
              <a:rPr lang="en-CA" i="1" dirty="0" smtClean="0"/>
              <a:t>are missing, and the bridge can hold only </a:t>
            </a:r>
            <a:r>
              <a:rPr lang="en-CA" i="1" dirty="0" smtClean="0"/>
              <a:t>two people </a:t>
            </a:r>
            <a:r>
              <a:rPr lang="en-CA" i="1" dirty="0" smtClean="0"/>
              <a:t>at a time (any more than two, and the </a:t>
            </a:r>
            <a:r>
              <a:rPr lang="en-CA" i="1" dirty="0" smtClean="0"/>
              <a:t>bridge collapses</a:t>
            </a:r>
            <a:r>
              <a:rPr lang="en-CA" i="1" dirty="0" smtClean="0"/>
              <a:t>). The travelers must use a flashlight to guide </a:t>
            </a:r>
            <a:r>
              <a:rPr lang="en-CA" i="1" dirty="0" smtClean="0"/>
              <a:t>their steps</a:t>
            </a:r>
            <a:r>
              <a:rPr lang="en-CA" i="1" dirty="0" smtClean="0"/>
              <a:t>; otherwise they're sure to step through a </a:t>
            </a:r>
            <a:r>
              <a:rPr lang="en-CA" i="1" dirty="0" smtClean="0"/>
              <a:t>missing space </a:t>
            </a:r>
            <a:r>
              <a:rPr lang="en-CA" i="1" dirty="0" smtClean="0"/>
              <a:t>and fall to their death. There is only one </a:t>
            </a:r>
            <a:r>
              <a:rPr lang="en-CA" i="1" dirty="0" smtClean="0"/>
              <a:t>flashlight. The </a:t>
            </a:r>
            <a:r>
              <a:rPr lang="en-CA" i="1" dirty="0" smtClean="0"/>
              <a:t>four people each travel at different speeds. Adam </a:t>
            </a:r>
            <a:r>
              <a:rPr lang="en-CA" i="1" dirty="0" smtClean="0"/>
              <a:t>can cross </a:t>
            </a:r>
            <a:r>
              <a:rPr lang="en-CA" i="1" dirty="0" smtClean="0"/>
              <a:t>the bridge in one minute; Larry in two </a:t>
            </a:r>
            <a:r>
              <a:rPr lang="en-CA" i="1" dirty="0" smtClean="0"/>
              <a:t>minutes; Edge </a:t>
            </a:r>
            <a:r>
              <a:rPr lang="en-CA" i="1" dirty="0" smtClean="0"/>
              <a:t>takes five minutes; and the slowest person, </a:t>
            </a:r>
            <a:r>
              <a:rPr lang="en-CA" i="1" dirty="0" smtClean="0"/>
              <a:t>Bono, needs </a:t>
            </a:r>
            <a:r>
              <a:rPr lang="en-CA" i="1" dirty="0" smtClean="0"/>
              <a:t>ten minutes. The bridge is going to collapse in </a:t>
            </a:r>
            <a:r>
              <a:rPr lang="en-CA" i="1" dirty="0" smtClean="0"/>
              <a:t>exactly seventeen minutes</a:t>
            </a:r>
            <a:r>
              <a:rPr lang="en-CA" i="1" dirty="0" smtClean="0"/>
              <a:t>. How can all four people cross the bridge?</a:t>
            </a:r>
            <a:endParaRPr lang="en-CA" i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 Puzzle Examples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i="1" dirty="0" smtClean="0"/>
              <a:t>You have b boxes and n dollar bills. Seal the money in </a:t>
            </a:r>
            <a:r>
              <a:rPr lang="en-CA" i="1" dirty="0" smtClean="0"/>
              <a:t>the boxes </a:t>
            </a:r>
            <a:r>
              <a:rPr lang="en-CA" i="1" dirty="0" smtClean="0"/>
              <a:t>so that, without thereafter opening any box, you </a:t>
            </a:r>
            <a:r>
              <a:rPr lang="en-CA" i="1" dirty="0" smtClean="0"/>
              <a:t>can give </a:t>
            </a:r>
            <a:r>
              <a:rPr lang="en-CA" i="1" dirty="0" smtClean="0"/>
              <a:t>someone any requested whole amount of </a:t>
            </a:r>
            <a:r>
              <a:rPr lang="en-CA" i="1" dirty="0" smtClean="0"/>
              <a:t>dollars, from </a:t>
            </a:r>
            <a:r>
              <a:rPr lang="en-CA" i="1" dirty="0" smtClean="0"/>
              <a:t>0 to n. What are the restrictions on b and n</a:t>
            </a:r>
            <a:r>
              <a:rPr lang="en-CA" i="1" dirty="0" smtClean="0"/>
              <a:t>?</a:t>
            </a:r>
          </a:p>
          <a:p>
            <a:r>
              <a:rPr lang="en-CA" i="1" dirty="0" smtClean="0"/>
              <a:t>You have 26 constants, </a:t>
            </a:r>
            <a:r>
              <a:rPr lang="en-CA" i="1" dirty="0" smtClean="0"/>
              <a:t>labelled </a:t>
            </a:r>
            <a:r>
              <a:rPr lang="en-CA" i="1" dirty="0" smtClean="0"/>
              <a:t>A through Z. Let A equal </a:t>
            </a:r>
            <a:r>
              <a:rPr lang="en-CA" i="1" dirty="0" smtClean="0"/>
              <a:t>1. The </a:t>
            </a:r>
            <a:r>
              <a:rPr lang="en-CA" i="1" dirty="0" smtClean="0"/>
              <a:t>other constants have values equal to the </a:t>
            </a:r>
            <a:r>
              <a:rPr lang="en-CA" i="1" dirty="0" smtClean="0"/>
              <a:t>letter's position </a:t>
            </a:r>
            <a:r>
              <a:rPr lang="en-CA" i="1" dirty="0" smtClean="0"/>
              <a:t>in the alphabet, raised to the power of </a:t>
            </a:r>
            <a:r>
              <a:rPr lang="en-CA" i="1" dirty="0" smtClean="0"/>
              <a:t>the previous </a:t>
            </a:r>
            <a:r>
              <a:rPr lang="en-CA" i="1" dirty="0" smtClean="0"/>
              <a:t>constant. </a:t>
            </a:r>
            <a:r>
              <a:rPr lang="en-CA" i="1" dirty="0" smtClean="0"/>
              <a:t>That means </a:t>
            </a:r>
            <a:r>
              <a:rPr lang="en-CA" i="1" dirty="0" smtClean="0"/>
              <a:t>that B (the second letter) = </a:t>
            </a:r>
            <a:r>
              <a:rPr lang="en-CA" i="1" dirty="0" smtClean="0"/>
              <a:t>2</a:t>
            </a:r>
            <a:r>
              <a:rPr lang="en-CA" i="1" baseline="30000" dirty="0" smtClean="0"/>
              <a:t>A</a:t>
            </a:r>
            <a:r>
              <a:rPr lang="en-CA" i="1" dirty="0" smtClean="0"/>
              <a:t> = </a:t>
            </a:r>
            <a:r>
              <a:rPr lang="en-CA" i="1" dirty="0" smtClean="0"/>
              <a:t>2</a:t>
            </a:r>
            <a:r>
              <a:rPr lang="en-CA" i="1" baseline="30000" dirty="0" smtClean="0"/>
              <a:t>1</a:t>
            </a:r>
            <a:r>
              <a:rPr lang="en-CA" i="1" dirty="0" smtClean="0"/>
              <a:t> = 2. C = 3</a:t>
            </a:r>
            <a:r>
              <a:rPr lang="en-CA" i="1" baseline="30000" dirty="0" smtClean="0"/>
              <a:t>B</a:t>
            </a:r>
            <a:r>
              <a:rPr lang="en-CA" i="1" dirty="0" smtClean="0"/>
              <a:t> = 3</a:t>
            </a:r>
            <a:r>
              <a:rPr lang="en-CA" i="1" baseline="30000" dirty="0" smtClean="0"/>
              <a:t>2</a:t>
            </a:r>
            <a:r>
              <a:rPr lang="en-CA" i="1" dirty="0" smtClean="0"/>
              <a:t> = 9, and so on. Find the </a:t>
            </a:r>
            <a:r>
              <a:rPr lang="en-CA" i="1" dirty="0" smtClean="0"/>
              <a:t>exact numerical </a:t>
            </a:r>
            <a:r>
              <a:rPr lang="en-CA" i="1" dirty="0" smtClean="0"/>
              <a:t>value for this expression:</a:t>
            </a:r>
          </a:p>
          <a:p>
            <a:pPr algn="ctr">
              <a:buNone/>
            </a:pPr>
            <a:r>
              <a:rPr lang="en-CA" dirty="0" smtClean="0"/>
              <a:t>(</a:t>
            </a:r>
            <a:r>
              <a:rPr lang="en-CA" dirty="0" smtClean="0"/>
              <a:t>X-A) * (X-B) * (X-C) * ... (X-Y)*(X-Z)</a:t>
            </a:r>
            <a:endParaRPr lang="en-CA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 Puzzle Examples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i="1" dirty="0" smtClean="0"/>
              <a:t>There </a:t>
            </a:r>
            <a:r>
              <a:rPr lang="en-CA" i="1" dirty="0" smtClean="0"/>
              <a:t>are four dogs, each at a corner of a large </a:t>
            </a:r>
            <a:r>
              <a:rPr lang="en-CA" i="1" dirty="0" smtClean="0"/>
              <a:t>square. Each </a:t>
            </a:r>
            <a:r>
              <a:rPr lang="en-CA" i="1" dirty="0" smtClean="0"/>
              <a:t>of the dogs begins chasing the dog clockwise from </a:t>
            </a:r>
            <a:r>
              <a:rPr lang="en-CA" i="1" dirty="0" smtClean="0"/>
              <a:t>it. All </a:t>
            </a:r>
            <a:r>
              <a:rPr lang="en-CA" i="1" dirty="0" smtClean="0"/>
              <a:t>of the dogs run at the same speed. All </a:t>
            </a:r>
            <a:r>
              <a:rPr lang="en-CA" i="1" dirty="0" smtClean="0"/>
              <a:t>continuously adjust </a:t>
            </a:r>
            <a:r>
              <a:rPr lang="en-CA" i="1" dirty="0" smtClean="0"/>
              <a:t>their direction so that they are always </a:t>
            </a:r>
            <a:r>
              <a:rPr lang="en-CA" i="1" dirty="0" smtClean="0"/>
              <a:t>heading straight </a:t>
            </a:r>
            <a:r>
              <a:rPr lang="en-CA" i="1" dirty="0" smtClean="0"/>
              <a:t>toward their clockwise </a:t>
            </a:r>
            <a:r>
              <a:rPr lang="en-CA" i="1" dirty="0" smtClean="0"/>
              <a:t>neighbour. </a:t>
            </a:r>
            <a:r>
              <a:rPr lang="en-CA" i="1" dirty="0" smtClean="0"/>
              <a:t>How long does </a:t>
            </a:r>
            <a:r>
              <a:rPr lang="en-CA" i="1" dirty="0" smtClean="0"/>
              <a:t>it take </a:t>
            </a:r>
            <a:r>
              <a:rPr lang="en-CA" i="1" dirty="0" smtClean="0"/>
              <a:t>for the dogs to catch each other? Where does </a:t>
            </a:r>
            <a:r>
              <a:rPr lang="en-CA" i="1" dirty="0" smtClean="0"/>
              <a:t>this happen</a:t>
            </a:r>
            <a:r>
              <a:rPr lang="en-CA" i="1" dirty="0" smtClean="0"/>
              <a:t>?</a:t>
            </a:r>
            <a:endParaRPr lang="en-CA" i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 Puzzle Examples (my </a:t>
            </a:r>
            <a:r>
              <a:rPr lang="en-CA" dirty="0" err="1" smtClean="0"/>
              <a:t>fav</a:t>
            </a:r>
            <a:r>
              <a:rPr lang="en-CA" dirty="0" smtClean="0"/>
              <a:t>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CA" i="1" dirty="0" smtClean="0"/>
              <a:t>Every man in a village of fifty couples has been </a:t>
            </a:r>
            <a:r>
              <a:rPr lang="en-CA" i="1" dirty="0" smtClean="0"/>
              <a:t>unfaithful to </a:t>
            </a:r>
            <a:r>
              <a:rPr lang="en-CA" i="1" dirty="0" smtClean="0"/>
              <a:t>his wife. Every woman in the village instantly </a:t>
            </a:r>
            <a:r>
              <a:rPr lang="en-CA" i="1" dirty="0" smtClean="0"/>
              <a:t>knows when </a:t>
            </a:r>
            <a:r>
              <a:rPr lang="en-CA" i="1" dirty="0" smtClean="0"/>
              <a:t>a man other than her husband has philandered (</a:t>
            </a:r>
            <a:r>
              <a:rPr lang="en-CA" i="1" dirty="0" smtClean="0"/>
              <a:t>you know </a:t>
            </a:r>
            <a:r>
              <a:rPr lang="en-CA" i="1" dirty="0" smtClean="0"/>
              <a:t>how small towns are) but not when her </a:t>
            </a:r>
            <a:r>
              <a:rPr lang="en-CA" i="1" dirty="0" smtClean="0"/>
              <a:t>own husband </a:t>
            </a:r>
            <a:r>
              <a:rPr lang="en-CA" i="1" dirty="0" smtClean="0"/>
              <a:t>has ("always the last to know"). The </a:t>
            </a:r>
            <a:r>
              <a:rPr lang="en-CA" i="1" dirty="0" smtClean="0"/>
              <a:t>village's no tolerance </a:t>
            </a:r>
            <a:r>
              <a:rPr lang="en-CA" i="1" dirty="0" smtClean="0"/>
              <a:t>adultery statute requires that a woman </a:t>
            </a:r>
            <a:r>
              <a:rPr lang="en-CA" i="1" dirty="0" smtClean="0"/>
              <a:t>who can </a:t>
            </a:r>
            <a:r>
              <a:rPr lang="en-CA" i="1" dirty="0" smtClean="0"/>
              <a:t>prove her husband is unfaithful must kill him </a:t>
            </a:r>
            <a:r>
              <a:rPr lang="en-CA" i="1" dirty="0" smtClean="0"/>
              <a:t>that very </a:t>
            </a:r>
            <a:r>
              <a:rPr lang="en-CA" i="1" dirty="0" smtClean="0"/>
              <a:t>day. No woman would dream of disobeying this </a:t>
            </a:r>
            <a:r>
              <a:rPr lang="en-CA" i="1" dirty="0" smtClean="0"/>
              <a:t>law. One </a:t>
            </a:r>
            <a:r>
              <a:rPr lang="en-CA" i="1" dirty="0" smtClean="0"/>
              <a:t>day, the queen, who is known to be infallible, visits </a:t>
            </a:r>
            <a:r>
              <a:rPr lang="en-CA" i="1" dirty="0" smtClean="0"/>
              <a:t>the village</a:t>
            </a:r>
            <a:r>
              <a:rPr lang="en-CA" i="1" dirty="0" smtClean="0"/>
              <a:t>. She announces that at least one husband has </a:t>
            </a:r>
            <a:r>
              <a:rPr lang="en-CA" i="1" dirty="0" smtClean="0"/>
              <a:t>been unfaithful</a:t>
            </a:r>
            <a:r>
              <a:rPr lang="en-CA" i="1" dirty="0" smtClean="0"/>
              <a:t>. What happens?</a:t>
            </a:r>
            <a:endParaRPr lang="en-CA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Disclaimer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dirty="0" smtClean="0"/>
              <a:t>I’m not saying that this is how companies </a:t>
            </a:r>
            <a:r>
              <a:rPr lang="en-CA" i="1" dirty="0" smtClean="0"/>
              <a:t>should</a:t>
            </a:r>
            <a:r>
              <a:rPr lang="en-CA" dirty="0" smtClean="0"/>
              <a:t> interview people, but rather how they </a:t>
            </a:r>
            <a:r>
              <a:rPr lang="en-CA" i="1" dirty="0" smtClean="0"/>
              <a:t>do</a:t>
            </a:r>
            <a:r>
              <a:rPr lang="en-CA" dirty="0" smtClean="0"/>
              <a:t> interview people.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dirty="0" smtClean="0"/>
              <a:t>Hopefully this is helpful if you do get an interview.</a:t>
            </a:r>
            <a:endParaRPr lang="en-C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Logic Puzzle Examples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i="1" dirty="0" smtClean="0"/>
              <a:t>You have five jars of pills. All the pills in one jar only </a:t>
            </a:r>
            <a:r>
              <a:rPr lang="en-CA" i="1" dirty="0" smtClean="0"/>
              <a:t>are "contaminated</a:t>
            </a:r>
            <a:r>
              <a:rPr lang="en-CA" i="1" dirty="0" smtClean="0"/>
              <a:t>." The only way to tell which pills </a:t>
            </a:r>
            <a:r>
              <a:rPr lang="en-CA" i="1" dirty="0" smtClean="0"/>
              <a:t>are contaminated </a:t>
            </a:r>
            <a:r>
              <a:rPr lang="en-CA" i="1" dirty="0" smtClean="0"/>
              <a:t>is by weight. A regular pill weighs 10 grams; </a:t>
            </a:r>
            <a:r>
              <a:rPr lang="en-CA" i="1" dirty="0" smtClean="0"/>
              <a:t>a contaminated </a:t>
            </a:r>
            <a:r>
              <a:rPr lang="en-CA" i="1" dirty="0" smtClean="0"/>
              <a:t>pill is 9 grams. You are given a scale </a:t>
            </a:r>
            <a:r>
              <a:rPr lang="en-CA" i="1" dirty="0" smtClean="0"/>
              <a:t>and allowed </a:t>
            </a:r>
            <a:r>
              <a:rPr lang="en-CA" i="1" dirty="0" smtClean="0"/>
              <a:t>to make just one measurement with it How do </a:t>
            </a:r>
            <a:r>
              <a:rPr lang="en-CA" i="1" dirty="0" smtClean="0"/>
              <a:t>you tell </a:t>
            </a:r>
            <a:r>
              <a:rPr lang="en-CA" i="1" dirty="0" smtClean="0"/>
              <a:t>which jar is contaminated?</a:t>
            </a:r>
            <a:endParaRPr lang="en-CA" i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Tips for Logic Puzzles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Read lots of examples and lots of solutions.</a:t>
            </a:r>
          </a:p>
          <a:p>
            <a:pPr lvl="1"/>
            <a:r>
              <a:rPr lang="en-CA" dirty="0" smtClean="0"/>
              <a:t>Try to figure them out first</a:t>
            </a:r>
          </a:p>
          <a:p>
            <a:r>
              <a:rPr lang="en-CA" dirty="0" smtClean="0"/>
              <a:t>Classify types of questions.</a:t>
            </a:r>
          </a:p>
          <a:p>
            <a:r>
              <a:rPr lang="en-CA" dirty="0" smtClean="0"/>
              <a:t>Question assumptions.</a:t>
            </a:r>
          </a:p>
          <a:p>
            <a:r>
              <a:rPr lang="en-CA" dirty="0" smtClean="0"/>
              <a:t>Other tips: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smtClean="0"/>
              <a:t>Decide what kind of answer is expected. (Monologue vs. Dialogue).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smtClean="0"/>
              <a:t>Whatever  you think of first is wrong.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smtClean="0"/>
              <a:t>Forget you ever learned calculus.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smtClean="0"/>
              <a:t>Big questions usually have simple answers.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smtClean="0"/>
              <a:t>Simple questions demand complicated answers.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smtClean="0"/>
              <a:t>Perfectly logical beings are not like you and me.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smtClean="0"/>
              <a:t>Reason about disjunctions.</a:t>
            </a:r>
          </a:p>
          <a:p>
            <a:pPr lv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trike="sngStrike" dirty="0" smtClean="0"/>
              <a:t>Behavioural</a:t>
            </a:r>
          </a:p>
          <a:p>
            <a:r>
              <a:rPr lang="en-CA" strike="sngStrike" dirty="0" smtClean="0"/>
              <a:t>Programming</a:t>
            </a:r>
          </a:p>
          <a:p>
            <a:r>
              <a:rPr lang="en-CA" strike="sngStrike" dirty="0" smtClean="0"/>
              <a:t>Design</a:t>
            </a:r>
          </a:p>
          <a:p>
            <a:r>
              <a:rPr lang="en-CA" strike="sngStrike" dirty="0" smtClean="0"/>
              <a:t>Logic &amp; Geometry</a:t>
            </a:r>
          </a:p>
          <a:p>
            <a:r>
              <a:rPr lang="en-CA" dirty="0" smtClean="0"/>
              <a:t>‘Impossible’ Questions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‘Impossible Questions’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Designed to overwhelm you.</a:t>
            </a:r>
          </a:p>
          <a:p>
            <a:r>
              <a:rPr lang="en-CA" dirty="0" smtClean="0"/>
              <a:t>Tests for:</a:t>
            </a:r>
          </a:p>
          <a:p>
            <a:pPr lvl="1"/>
            <a:r>
              <a:rPr lang="en-CA" dirty="0" smtClean="0"/>
              <a:t>Perseverance</a:t>
            </a:r>
          </a:p>
          <a:p>
            <a:pPr lvl="1"/>
            <a:r>
              <a:rPr lang="en-CA" dirty="0" smtClean="0"/>
              <a:t>Composure</a:t>
            </a:r>
          </a:p>
          <a:p>
            <a:pPr lvl="1"/>
            <a:r>
              <a:rPr lang="en-CA" dirty="0" smtClean="0"/>
              <a:t>Problem solving skills</a:t>
            </a:r>
          </a:p>
          <a:p>
            <a:pPr lvl="2"/>
            <a:r>
              <a:rPr lang="en-CA" dirty="0" smtClean="0"/>
              <a:t>Small, manageable steps</a:t>
            </a:r>
          </a:p>
          <a:p>
            <a:r>
              <a:rPr lang="en-CA" dirty="0" smtClean="0"/>
              <a:t>You don’t have to get the right answer!</a:t>
            </a:r>
          </a:p>
          <a:p>
            <a:pPr lvl="1"/>
            <a:r>
              <a:rPr lang="en-CA" dirty="0" smtClean="0"/>
              <a:t>Just be intelligent during your reasoning process.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‘Impossible Question’ Examples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How long would it take to move Mount Fuji?</a:t>
            </a:r>
          </a:p>
          <a:p>
            <a:r>
              <a:rPr lang="en-CA" dirty="0" smtClean="0"/>
              <a:t>How much water flows through the Mississippi River annually?</a:t>
            </a:r>
          </a:p>
          <a:p>
            <a:r>
              <a:rPr lang="en-CA" dirty="0" smtClean="0"/>
              <a:t>How many gas stations are there in the United States?</a:t>
            </a:r>
          </a:p>
          <a:p>
            <a:r>
              <a:rPr lang="en-CA" dirty="0" smtClean="0"/>
              <a:t>If you could remove any state, which one would you remove?</a:t>
            </a:r>
          </a:p>
          <a:p>
            <a:r>
              <a:rPr lang="en-CA" dirty="0" smtClean="0"/>
              <a:t>How would you locate a specific book in a big </a:t>
            </a:r>
            <a:r>
              <a:rPr lang="en-CA" dirty="0" smtClean="0"/>
              <a:t>library? There's </a:t>
            </a:r>
            <a:r>
              <a:rPr lang="en-CA" dirty="0" smtClean="0"/>
              <a:t>no </a:t>
            </a:r>
            <a:r>
              <a:rPr lang="en-CA" dirty="0" smtClean="0"/>
              <a:t>cataloguing system and </a:t>
            </a:r>
            <a:r>
              <a:rPr lang="en-CA" dirty="0" smtClean="0"/>
              <a:t>no librarian to help you</a:t>
            </a:r>
            <a:r>
              <a:rPr lang="en-CA" dirty="0" smtClean="0"/>
              <a:t>.</a:t>
            </a:r>
          </a:p>
          <a:p>
            <a:r>
              <a:rPr lang="en-CA" dirty="0" smtClean="0"/>
              <a:t>How do they make M&amp;Ms?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‘Impossible Question’ Tips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Don’t panic!</a:t>
            </a:r>
          </a:p>
          <a:p>
            <a:r>
              <a:rPr lang="en-CA" dirty="0" smtClean="0"/>
              <a:t>Attack the problem methodically.</a:t>
            </a:r>
          </a:p>
          <a:p>
            <a:r>
              <a:rPr lang="en-CA" dirty="0" smtClean="0"/>
              <a:t>Strike up a dialogue with the interviewer.</a:t>
            </a:r>
          </a:p>
          <a:p>
            <a:r>
              <a:rPr lang="en-CA" dirty="0" smtClean="0"/>
              <a:t>Practice making ‘back of the envelope’ estimates.</a:t>
            </a:r>
          </a:p>
          <a:p>
            <a:pPr lvl="1"/>
            <a:r>
              <a:rPr lang="en-CA" dirty="0" smtClean="0"/>
              <a:t>E.g. How many hours does a grad student spend working on their thesis in two year?</a:t>
            </a:r>
          </a:p>
          <a:p>
            <a:r>
              <a:rPr lang="en-CA" dirty="0" smtClean="0"/>
              <a:t>Be strictly rational.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General Interview Tips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Be yourself.</a:t>
            </a:r>
          </a:p>
          <a:p>
            <a:r>
              <a:rPr lang="en-CA" dirty="0" smtClean="0"/>
              <a:t>*Take suggestions from interviewers*</a:t>
            </a:r>
          </a:p>
          <a:p>
            <a:r>
              <a:rPr lang="en-CA" dirty="0" smtClean="0"/>
              <a:t>Ask questions</a:t>
            </a:r>
            <a:r>
              <a:rPr lang="en-CA" dirty="0" smtClean="0"/>
              <a:t>!</a:t>
            </a:r>
          </a:p>
          <a:p>
            <a:r>
              <a:rPr lang="en-CA" dirty="0" smtClean="0"/>
              <a:t>Realize that your interviewers were in your shoes before.</a:t>
            </a:r>
          </a:p>
          <a:p>
            <a:r>
              <a:rPr lang="en-CA" dirty="0" smtClean="0"/>
              <a:t>They’re just people.  Smart people who want to hire you.</a:t>
            </a:r>
          </a:p>
          <a:p>
            <a:r>
              <a:rPr lang="en-CA" dirty="0" smtClean="0"/>
              <a:t>Speak assertively and confidently.</a:t>
            </a:r>
          </a:p>
          <a:p>
            <a:r>
              <a:rPr lang="en-CA" dirty="0" smtClean="0"/>
              <a:t>Be self-critical, but not too much.</a:t>
            </a:r>
          </a:p>
          <a:p>
            <a:r>
              <a:rPr lang="en-CA" dirty="0" smtClean="0"/>
              <a:t>Don’t be arrogant!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My Experience at Microsoft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Sent resume to campus recruiter.</a:t>
            </a:r>
          </a:p>
          <a:p>
            <a:r>
              <a:rPr lang="en-CA" dirty="0" smtClean="0"/>
              <a:t>Got invited for phone interview.</a:t>
            </a:r>
          </a:p>
          <a:p>
            <a:r>
              <a:rPr lang="en-CA" dirty="0" smtClean="0"/>
              <a:t>30 minute interview with design/programming questions.</a:t>
            </a:r>
          </a:p>
          <a:p>
            <a:r>
              <a:rPr lang="en-CA" dirty="0" smtClean="0"/>
              <a:t>~3 weeks later, invitation to fly to Redmond.</a:t>
            </a:r>
          </a:p>
          <a:p>
            <a:r>
              <a:rPr lang="en-CA" dirty="0" smtClean="0"/>
              <a:t>Asked about career objectives</a:t>
            </a:r>
          </a:p>
          <a:p>
            <a:r>
              <a:rPr lang="en-CA" dirty="0" smtClean="0"/>
              <a:t>~3 weeks after that, was in Redmond.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Trip to Microsoft Campus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All expenses paid!</a:t>
            </a:r>
          </a:p>
          <a:p>
            <a:r>
              <a:rPr lang="en-CA" dirty="0" smtClean="0"/>
              <a:t>35 minute flight to Seattle.</a:t>
            </a:r>
          </a:p>
          <a:p>
            <a:r>
              <a:rPr lang="en-CA" dirty="0" smtClean="0"/>
              <a:t>Rented a car for me.</a:t>
            </a:r>
          </a:p>
          <a:p>
            <a:r>
              <a:rPr lang="en-CA" dirty="0" smtClean="0"/>
              <a:t>Swanky hotel room.</a:t>
            </a:r>
          </a:p>
          <a:p>
            <a:pPr lvl="1"/>
            <a:r>
              <a:rPr lang="en-CA" dirty="0" smtClean="0"/>
              <a:t>King sized bed</a:t>
            </a:r>
          </a:p>
          <a:p>
            <a:pPr lvl="1"/>
            <a:r>
              <a:rPr lang="en-CA" dirty="0" smtClean="0"/>
              <a:t>HD TV</a:t>
            </a:r>
          </a:p>
          <a:p>
            <a:pPr lvl="1"/>
            <a:r>
              <a:rPr lang="en-CA" dirty="0" smtClean="0"/>
              <a:t>$75 a day for meals (room service!)</a:t>
            </a:r>
          </a:p>
          <a:p>
            <a:pPr lvl="1"/>
            <a:r>
              <a:rPr lang="en-CA" dirty="0" smtClean="0"/>
              <a:t>Paid long distance calls</a:t>
            </a:r>
          </a:p>
          <a:p>
            <a:pPr lvl="1"/>
            <a:endParaRPr lang="en-CA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Interview Day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Night before – impossible to sleep.</a:t>
            </a:r>
          </a:p>
          <a:p>
            <a:r>
              <a:rPr lang="en-CA" dirty="0" smtClean="0"/>
              <a:t>Day off – drank a shitload of coffee, had a big breakfast and drove to campus.</a:t>
            </a:r>
          </a:p>
          <a:p>
            <a:pPr lvl="1"/>
            <a:r>
              <a:rPr lang="en-CA" dirty="0" smtClean="0"/>
              <a:t>Did a practice run driving there the night before.</a:t>
            </a:r>
          </a:p>
          <a:p>
            <a:r>
              <a:rPr lang="en-CA" dirty="0" smtClean="0"/>
              <a:t>Building 19 is SWEET.</a:t>
            </a:r>
          </a:p>
          <a:p>
            <a:pPr lvl="1"/>
            <a:r>
              <a:rPr lang="en-CA" dirty="0" smtClean="0"/>
              <a:t>Played with the MS Surface with other interview candidates to break some tension and kill some nerves.</a:t>
            </a:r>
          </a:p>
          <a:p>
            <a:r>
              <a:rPr lang="en-CA" dirty="0" smtClean="0"/>
              <a:t>Met with a recruiter.</a:t>
            </a:r>
          </a:p>
          <a:p>
            <a:pPr lvl="1"/>
            <a:r>
              <a:rPr lang="en-CA" dirty="0" smtClean="0"/>
              <a:t>Briefed me about the day.</a:t>
            </a:r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History</a:t>
            </a:r>
          </a:p>
          <a:p>
            <a:r>
              <a:rPr lang="en-CA" dirty="0" smtClean="0"/>
              <a:t>Types of Interviews</a:t>
            </a:r>
          </a:p>
          <a:p>
            <a:r>
              <a:rPr lang="en-CA" dirty="0" smtClean="0"/>
              <a:t>Problems &amp; Techniques/Tips</a:t>
            </a:r>
          </a:p>
          <a:p>
            <a:pPr lvl="1"/>
            <a:r>
              <a:rPr lang="en-CA" dirty="0" smtClean="0"/>
              <a:t>Behavioural</a:t>
            </a:r>
          </a:p>
          <a:p>
            <a:pPr lvl="1"/>
            <a:r>
              <a:rPr lang="en-CA" dirty="0" smtClean="0"/>
              <a:t>Programming</a:t>
            </a:r>
          </a:p>
          <a:p>
            <a:pPr lvl="1"/>
            <a:r>
              <a:rPr lang="en-CA" dirty="0" smtClean="0"/>
              <a:t>Design</a:t>
            </a:r>
          </a:p>
          <a:p>
            <a:pPr lvl="1"/>
            <a:r>
              <a:rPr lang="en-CA" dirty="0" smtClean="0"/>
              <a:t>Logic &amp; Geometry</a:t>
            </a:r>
          </a:p>
          <a:p>
            <a:pPr lvl="1"/>
            <a:r>
              <a:rPr lang="en-CA" dirty="0" smtClean="0"/>
              <a:t>‘Impossible’ Questions</a:t>
            </a:r>
          </a:p>
          <a:p>
            <a:r>
              <a:rPr lang="en-CA" dirty="0" smtClean="0"/>
              <a:t>My experience @ Microsoft</a:t>
            </a:r>
          </a:p>
          <a:p>
            <a:r>
              <a:rPr lang="en-CA" dirty="0" smtClean="0"/>
              <a:t>Suggested Reading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Interviews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Interviewed for a PM position with Office.</a:t>
            </a:r>
          </a:p>
          <a:p>
            <a:r>
              <a:rPr lang="en-CA" dirty="0" smtClean="0"/>
              <a:t>Do between 3 and 5</a:t>
            </a:r>
          </a:p>
          <a:p>
            <a:pPr lvl="1"/>
            <a:r>
              <a:rPr lang="en-CA" dirty="0" smtClean="0"/>
              <a:t>If you do 3, you didn’t get the job.</a:t>
            </a:r>
          </a:p>
          <a:p>
            <a:r>
              <a:rPr lang="en-CA" dirty="0" smtClean="0"/>
              <a:t>I did 5: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smtClean="0"/>
              <a:t>Outlook PM 1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smtClean="0"/>
              <a:t>Outlook PM 2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err="1" smtClean="0"/>
              <a:t>Sharepoint</a:t>
            </a:r>
            <a:r>
              <a:rPr lang="en-CA" dirty="0" smtClean="0"/>
              <a:t> PM 2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err="1" smtClean="0"/>
              <a:t>Sharepoint</a:t>
            </a:r>
            <a:r>
              <a:rPr lang="en-CA" dirty="0" smtClean="0"/>
              <a:t> GPM (Hiring manager)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CA" dirty="0" smtClean="0"/>
              <a:t>Enterprise Search GPM (</a:t>
            </a:r>
            <a:r>
              <a:rPr lang="en-CA" dirty="0" smtClean="0"/>
              <a:t>O</a:t>
            </a:r>
            <a:r>
              <a:rPr lang="en-CA" dirty="0" smtClean="0"/>
              <a:t>bjective viewpoint)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Interview 1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Really, super nice guy.</a:t>
            </a:r>
          </a:p>
          <a:p>
            <a:pPr lvl="1"/>
            <a:r>
              <a:rPr lang="en-CA" dirty="0" smtClean="0"/>
              <a:t>Been there 3 years, serious number of patents.</a:t>
            </a:r>
          </a:p>
          <a:p>
            <a:r>
              <a:rPr lang="en-CA" dirty="0" smtClean="0"/>
              <a:t>Q1: What do you know about the PM position?</a:t>
            </a:r>
          </a:p>
          <a:p>
            <a:r>
              <a:rPr lang="en-CA" dirty="0" smtClean="0"/>
              <a:t>Q2: Write a program to solve Boggle.</a:t>
            </a:r>
          </a:p>
          <a:p>
            <a:r>
              <a:rPr lang="en-CA" dirty="0" smtClean="0"/>
              <a:t>Q3: Design a kitchen timer that times multiple things.</a:t>
            </a:r>
          </a:p>
          <a:p>
            <a:endParaRPr lang="en-CA" dirty="0" smtClean="0"/>
          </a:p>
          <a:p>
            <a:r>
              <a:rPr lang="en-CA" dirty="0" smtClean="0"/>
              <a:t>Went well, gave me lots of tips.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Boggle</a:t>
            </a:r>
            <a:endParaRPr lang="en-CA" dirty="0"/>
          </a:p>
        </p:txBody>
      </p:sp>
      <p:pic>
        <p:nvPicPr>
          <p:cNvPr id="4" name="Content Placeholder 3" descr="6a00d834516a5769e200e552126d408834-800wi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095045" y="1524000"/>
            <a:ext cx="4953909" cy="4572000"/>
          </a:xfr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Interview 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PM 2 with Outlook.</a:t>
            </a:r>
          </a:p>
          <a:p>
            <a:r>
              <a:rPr lang="en-CA" dirty="0" smtClean="0"/>
              <a:t>Designs the location of buttons/menu items.</a:t>
            </a:r>
          </a:p>
          <a:p>
            <a:endParaRPr lang="en-CA" dirty="0" smtClean="0"/>
          </a:p>
          <a:p>
            <a:r>
              <a:rPr lang="en-CA" dirty="0" smtClean="0"/>
              <a:t>Q1: Tell me about yourself (I couldn’t print your resume).</a:t>
            </a:r>
          </a:p>
          <a:p>
            <a:r>
              <a:rPr lang="en-CA" dirty="0" smtClean="0"/>
              <a:t>Q2: Why PM and not Usability Designer?</a:t>
            </a:r>
          </a:p>
          <a:p>
            <a:r>
              <a:rPr lang="en-CA" dirty="0" smtClean="0"/>
              <a:t>Q3: Design a 21</a:t>
            </a:r>
            <a:r>
              <a:rPr lang="en-CA" baseline="30000" dirty="0" smtClean="0"/>
              <a:t>st</a:t>
            </a:r>
            <a:r>
              <a:rPr lang="en-CA" dirty="0" smtClean="0"/>
              <a:t> century parking meter for the city of Vancouver</a:t>
            </a:r>
          </a:p>
          <a:p>
            <a:endParaRPr lang="en-CA" dirty="0" smtClean="0"/>
          </a:p>
          <a:p>
            <a:r>
              <a:rPr lang="en-CA" dirty="0" smtClean="0"/>
              <a:t>Went OK... But she was merciless with design.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Interview 3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err="1" smtClean="0"/>
              <a:t>Sharepoint</a:t>
            </a:r>
            <a:r>
              <a:rPr lang="en-CA" dirty="0" smtClean="0"/>
              <a:t> PM 2 (~90 minutes)</a:t>
            </a:r>
          </a:p>
          <a:p>
            <a:r>
              <a:rPr lang="en-CA" dirty="0" smtClean="0"/>
              <a:t>Really nice Irish guy.</a:t>
            </a:r>
          </a:p>
          <a:p>
            <a:endParaRPr lang="en-CA" dirty="0" smtClean="0"/>
          </a:p>
          <a:p>
            <a:r>
              <a:rPr lang="en-CA" dirty="0" smtClean="0"/>
              <a:t>Q1: Tell me about your experiences working on a team.</a:t>
            </a:r>
          </a:p>
          <a:p>
            <a:r>
              <a:rPr lang="en-CA" dirty="0" smtClean="0"/>
              <a:t>Q2: Design a 21</a:t>
            </a:r>
            <a:r>
              <a:rPr lang="en-CA" baseline="30000" dirty="0" smtClean="0"/>
              <a:t>st</a:t>
            </a:r>
            <a:r>
              <a:rPr lang="en-CA" dirty="0" smtClean="0"/>
              <a:t> century fridge.</a:t>
            </a:r>
          </a:p>
          <a:p>
            <a:endParaRPr lang="en-CA" dirty="0" smtClean="0"/>
          </a:p>
          <a:p>
            <a:r>
              <a:rPr lang="en-CA" dirty="0" smtClean="0"/>
              <a:t>Went out to lunch with him</a:t>
            </a:r>
          </a:p>
          <a:p>
            <a:pPr lvl="1"/>
            <a:r>
              <a:rPr lang="en-CA" dirty="0" smtClean="0"/>
              <a:t>Asked him all about </a:t>
            </a:r>
            <a:r>
              <a:rPr lang="en-CA" dirty="0" err="1" smtClean="0"/>
              <a:t>Sharepoint</a:t>
            </a:r>
            <a:r>
              <a:rPr lang="en-CA" dirty="0" smtClean="0"/>
              <a:t>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Interview 4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 smtClean="0"/>
              <a:t>Group Program Manager (</a:t>
            </a:r>
            <a:r>
              <a:rPr lang="en-CA" dirty="0" err="1" smtClean="0"/>
              <a:t>Sharepoint</a:t>
            </a:r>
            <a:r>
              <a:rPr lang="en-CA" dirty="0" smtClean="0"/>
              <a:t>)</a:t>
            </a:r>
          </a:p>
          <a:p>
            <a:pPr lvl="1"/>
            <a:r>
              <a:rPr lang="en-CA" dirty="0" smtClean="0"/>
              <a:t>CRAZY nice guy.  I want to work for him.</a:t>
            </a:r>
          </a:p>
          <a:p>
            <a:endParaRPr lang="en-CA" dirty="0" smtClean="0"/>
          </a:p>
          <a:p>
            <a:r>
              <a:rPr lang="en-CA" dirty="0" smtClean="0"/>
              <a:t>Q1: Tell me about yourself.</a:t>
            </a:r>
          </a:p>
          <a:p>
            <a:r>
              <a:rPr lang="en-CA" dirty="0" smtClean="0"/>
              <a:t>Q2: (puts code on board) – it was a recursive formulation of the Fibonacci sequence in C.</a:t>
            </a:r>
          </a:p>
          <a:p>
            <a:pPr lvl="1"/>
            <a:r>
              <a:rPr lang="en-CA" dirty="0" smtClean="0"/>
              <a:t>Trace it.</a:t>
            </a:r>
          </a:p>
          <a:p>
            <a:pPr lvl="1"/>
            <a:r>
              <a:rPr lang="en-CA" dirty="0" smtClean="0"/>
              <a:t>Make it iterative .</a:t>
            </a:r>
          </a:p>
          <a:p>
            <a:pPr lvl="1"/>
            <a:r>
              <a:rPr lang="en-CA" dirty="0" smtClean="0"/>
              <a:t>How else could you do this?</a:t>
            </a:r>
          </a:p>
          <a:p>
            <a:r>
              <a:rPr lang="en-CA" dirty="0" smtClean="0"/>
              <a:t>Q3: Design an alarm clock for a college student.</a:t>
            </a:r>
          </a:p>
          <a:p>
            <a:r>
              <a:rPr lang="en-CA" dirty="0" smtClean="0"/>
              <a:t>Q4: Give me 3 things you hate about Office and how would you make them better?</a:t>
            </a:r>
          </a:p>
          <a:p>
            <a:r>
              <a:rPr lang="en-CA" dirty="0" smtClean="0"/>
              <a:t>Q5: Sell me something cool (now something else)</a:t>
            </a:r>
          </a:p>
          <a:p>
            <a:pPr lvl="1"/>
            <a:r>
              <a:rPr lang="en-CA" dirty="0" smtClean="0"/>
              <a:t>What’s the next feature for that?  And the next?</a:t>
            </a:r>
          </a:p>
          <a:p>
            <a:pPr lvl="1"/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Interview 5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Group Program Manager @ Enterprise Search</a:t>
            </a:r>
          </a:p>
          <a:p>
            <a:pPr lvl="1"/>
            <a:r>
              <a:rPr lang="en-CA" dirty="0" smtClean="0"/>
              <a:t>Really philosophical dude</a:t>
            </a:r>
          </a:p>
          <a:p>
            <a:pPr lvl="1"/>
            <a:r>
              <a:rPr lang="en-CA" dirty="0" smtClean="0"/>
              <a:t>Office was really </a:t>
            </a:r>
            <a:r>
              <a:rPr lang="en-CA" dirty="0" err="1" smtClean="0"/>
              <a:t>Feng</a:t>
            </a:r>
            <a:r>
              <a:rPr lang="en-CA" dirty="0" smtClean="0"/>
              <a:t> </a:t>
            </a:r>
            <a:r>
              <a:rPr lang="en-CA" dirty="0" err="1" smtClean="0"/>
              <a:t>Shui</a:t>
            </a:r>
            <a:r>
              <a:rPr lang="en-CA" dirty="0" smtClean="0"/>
              <a:t> (Banzai trees ...)</a:t>
            </a:r>
          </a:p>
          <a:p>
            <a:r>
              <a:rPr lang="en-CA" dirty="0" smtClean="0"/>
              <a:t>Q1: Why software?</a:t>
            </a:r>
          </a:p>
          <a:p>
            <a:r>
              <a:rPr lang="en-CA" dirty="0" smtClean="0"/>
              <a:t>Q2: Why PM and not Usability Designer?</a:t>
            </a:r>
          </a:p>
          <a:p>
            <a:r>
              <a:rPr lang="en-CA" dirty="0" smtClean="0"/>
              <a:t>Q3: How would you explain how the internet works to your grandmother?</a:t>
            </a:r>
          </a:p>
          <a:p>
            <a:r>
              <a:rPr lang="en-CA" dirty="0" smtClean="0"/>
              <a:t>Q4: TiVo wants to break into the car market.  You are a PM for TiVo, design a product.</a:t>
            </a:r>
          </a:p>
          <a:p>
            <a:pPr lvl="1"/>
            <a:r>
              <a:rPr lang="en-CA" dirty="0" smtClean="0"/>
              <a:t>Spent 2 hours on this!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Conclusion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It was a long freaking day, but I’m glad that I did it.</a:t>
            </a:r>
            <a:endParaRPr lang="en-CA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Suggested Reading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MUST READ:</a:t>
            </a:r>
          </a:p>
          <a:p>
            <a:pPr lvl="1"/>
            <a:r>
              <a:rPr lang="en-CA" i="1" dirty="0" smtClean="0"/>
              <a:t>How would you move Mount Fuji? – </a:t>
            </a:r>
            <a:r>
              <a:rPr lang="en-CA" dirty="0" smtClean="0"/>
              <a:t>William </a:t>
            </a:r>
            <a:r>
              <a:rPr lang="en-CA" dirty="0" err="1" smtClean="0"/>
              <a:t>Poundstone</a:t>
            </a:r>
            <a:endParaRPr lang="en-CA" dirty="0" smtClean="0"/>
          </a:p>
          <a:p>
            <a:pPr lvl="1"/>
            <a:r>
              <a:rPr lang="en-CA" i="1" dirty="0" smtClean="0"/>
              <a:t>Programming Interviews Exposed </a:t>
            </a:r>
            <a:r>
              <a:rPr lang="en-CA" dirty="0" smtClean="0"/>
              <a:t>-- John </a:t>
            </a:r>
            <a:r>
              <a:rPr lang="en-CA" dirty="0" err="1" smtClean="0"/>
              <a:t>Mongan</a:t>
            </a:r>
            <a:r>
              <a:rPr lang="en-CA" dirty="0" smtClean="0"/>
              <a:t>, Noah </a:t>
            </a:r>
            <a:r>
              <a:rPr lang="en-CA" dirty="0" err="1" smtClean="0"/>
              <a:t>Suojanen</a:t>
            </a:r>
            <a:r>
              <a:rPr lang="en-CA" dirty="0" smtClean="0"/>
              <a:t>, Eric </a:t>
            </a:r>
            <a:r>
              <a:rPr lang="en-CA" dirty="0" err="1" smtClean="0"/>
              <a:t>Giguère</a:t>
            </a:r>
            <a:endParaRPr lang="en-CA" dirty="0" smtClean="0"/>
          </a:p>
          <a:p>
            <a:r>
              <a:rPr lang="en-CA" dirty="0" smtClean="0"/>
              <a:t>PMs</a:t>
            </a:r>
          </a:p>
          <a:p>
            <a:pPr lvl="1"/>
            <a:r>
              <a:rPr lang="en-CA" i="1" dirty="0" smtClean="0"/>
              <a:t>The Art of Program Management </a:t>
            </a:r>
            <a:r>
              <a:rPr lang="en-CA" dirty="0" smtClean="0"/>
              <a:t>– Scott </a:t>
            </a:r>
            <a:r>
              <a:rPr lang="en-CA" dirty="0" err="1" smtClean="0"/>
              <a:t>Berkun</a:t>
            </a:r>
            <a:endParaRPr lang="en-CA" dirty="0" smtClean="0"/>
          </a:p>
          <a:p>
            <a:pPr lvl="1"/>
            <a:r>
              <a:rPr lang="en-CA" i="1" dirty="0" smtClean="0"/>
              <a:t>The Design of Everyday Things </a:t>
            </a:r>
            <a:r>
              <a:rPr lang="en-CA" dirty="0" smtClean="0"/>
              <a:t>– Donald Norman</a:t>
            </a:r>
          </a:p>
          <a:p>
            <a:r>
              <a:rPr lang="en-CA" dirty="0" smtClean="0"/>
              <a:t>Developers:</a:t>
            </a:r>
          </a:p>
          <a:p>
            <a:pPr lvl="1"/>
            <a:r>
              <a:rPr lang="en-CA" i="1" dirty="0" smtClean="0"/>
              <a:t>Programming Pearls </a:t>
            </a:r>
            <a:r>
              <a:rPr lang="en-CA" dirty="0" smtClean="0"/>
              <a:t>– Jon Bentley</a:t>
            </a:r>
          </a:p>
          <a:p>
            <a:pPr lvl="1"/>
            <a:r>
              <a:rPr lang="en-CA" dirty="0" smtClean="0"/>
              <a:t>Probably more... I was interviewing for PM.</a:t>
            </a:r>
            <a:endParaRPr lang="en-CA" dirty="0" smtClean="0"/>
          </a:p>
          <a:p>
            <a:pPr lvl="1"/>
            <a:endParaRPr lang="en-CA" dirty="0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Thanks!</a:t>
            </a:r>
            <a:endParaRPr lang="en-CA" dirty="0"/>
          </a:p>
        </p:txBody>
      </p:sp>
      <p:pic>
        <p:nvPicPr>
          <p:cNvPr id="4" name="Content Placeholder 3" descr="funny-picture-goodbye-cruel-world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24000" y="1524000"/>
            <a:ext cx="6096000" cy="4572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History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1957: William Shockley</a:t>
            </a:r>
          </a:p>
          <a:p>
            <a:pPr lvl="1"/>
            <a:r>
              <a:rPr lang="en-CA" dirty="0" smtClean="0"/>
              <a:t>Helped invent the transistor (Bell Labs)</a:t>
            </a:r>
          </a:p>
          <a:p>
            <a:pPr lvl="1"/>
            <a:r>
              <a:rPr lang="en-CA" dirty="0" smtClean="0"/>
              <a:t>Big Idea: Build transistors with </a:t>
            </a:r>
            <a:r>
              <a:rPr lang="en-CA" i="1" dirty="0" smtClean="0"/>
              <a:t>silicon</a:t>
            </a:r>
            <a:endParaRPr lang="en-CA" dirty="0" smtClean="0"/>
          </a:p>
          <a:p>
            <a:pPr lvl="1"/>
            <a:r>
              <a:rPr lang="en-CA" dirty="0" smtClean="0"/>
              <a:t>Interviewing Jim Gibbons (Stanford PhD.)</a:t>
            </a:r>
          </a:p>
          <a:p>
            <a:pPr lvl="2"/>
            <a:r>
              <a:rPr lang="en-CA" dirty="0" smtClean="0"/>
              <a:t>Pulls out a stopwatch</a:t>
            </a:r>
          </a:p>
          <a:p>
            <a:pPr lvl="2"/>
            <a:r>
              <a:rPr lang="en-CA" i="1" dirty="0" smtClean="0"/>
              <a:t>There’s a tennis tournament with one-hundred and twenty-seven players...</a:t>
            </a:r>
          </a:p>
          <a:p>
            <a:r>
              <a:rPr lang="en-CA" dirty="0" smtClean="0"/>
              <a:t>Rationale:</a:t>
            </a:r>
          </a:p>
          <a:p>
            <a:pPr lvl="1"/>
            <a:r>
              <a:rPr lang="en-CA" dirty="0" smtClean="0"/>
              <a:t>Tonnes of reasons for and against.  We can talk about them later.</a:t>
            </a:r>
          </a:p>
          <a:p>
            <a:pPr lvl="1"/>
            <a:r>
              <a:rPr lang="en-CA" dirty="0" smtClean="0"/>
              <a:t>It’s about avoiding False Positives</a:t>
            </a:r>
          </a:p>
          <a:p>
            <a:pPr lvl="1"/>
            <a:r>
              <a:rPr lang="en-CA" dirty="0" smtClean="0"/>
              <a:t>For now, what matters is that you survive.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Types of Interviews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@ Microsoft, but captures the gist:</a:t>
            </a:r>
          </a:p>
          <a:p>
            <a:pPr lvl="1"/>
            <a:r>
              <a:rPr lang="en-CA" dirty="0" smtClean="0"/>
              <a:t>Software Developer</a:t>
            </a:r>
          </a:p>
          <a:p>
            <a:pPr lvl="2"/>
            <a:r>
              <a:rPr lang="en-CA" dirty="0" smtClean="0"/>
              <a:t>Programming problems</a:t>
            </a:r>
          </a:p>
          <a:p>
            <a:pPr lvl="1"/>
            <a:r>
              <a:rPr lang="en-CA" dirty="0" smtClean="0"/>
              <a:t>Program Manager</a:t>
            </a:r>
          </a:p>
          <a:p>
            <a:pPr lvl="2"/>
            <a:r>
              <a:rPr lang="en-CA" dirty="0" smtClean="0"/>
              <a:t>Design/Behavioural problems</a:t>
            </a:r>
          </a:p>
          <a:p>
            <a:pPr lvl="2"/>
            <a:r>
              <a:rPr lang="en-CA" dirty="0" smtClean="0"/>
              <a:t>Will have to code </a:t>
            </a:r>
            <a:r>
              <a:rPr lang="en-CA" i="1" dirty="0" smtClean="0"/>
              <a:t>something</a:t>
            </a:r>
            <a:endParaRPr lang="en-CA" dirty="0" smtClean="0"/>
          </a:p>
          <a:p>
            <a:pPr lvl="1"/>
            <a:r>
              <a:rPr lang="en-CA" dirty="0" smtClean="0"/>
              <a:t>Software Dev/Test</a:t>
            </a:r>
          </a:p>
          <a:p>
            <a:pPr lvl="2"/>
            <a:r>
              <a:rPr lang="en-CA" dirty="0" smtClean="0"/>
              <a:t>Programming problems</a:t>
            </a:r>
          </a:p>
          <a:p>
            <a:pPr lvl="3"/>
            <a:r>
              <a:rPr lang="en-CA" dirty="0" smtClean="0"/>
              <a:t>Interested in boundary conditions/special cases.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Behavioural</a:t>
            </a:r>
          </a:p>
          <a:p>
            <a:r>
              <a:rPr lang="en-CA" dirty="0" smtClean="0"/>
              <a:t>Programming</a:t>
            </a:r>
          </a:p>
          <a:p>
            <a:r>
              <a:rPr lang="en-CA" dirty="0" smtClean="0"/>
              <a:t>Design</a:t>
            </a:r>
          </a:p>
          <a:p>
            <a:r>
              <a:rPr lang="en-CA" dirty="0" smtClean="0"/>
              <a:t>Logic &amp; Geometry</a:t>
            </a:r>
          </a:p>
          <a:p>
            <a:r>
              <a:rPr lang="en-CA" dirty="0" smtClean="0"/>
              <a:t>‘Impossible’ Questions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Behavioural 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Your typical HR questions but with a twist.</a:t>
            </a:r>
          </a:p>
          <a:p>
            <a:r>
              <a:rPr lang="en-CA" i="1" dirty="0" smtClean="0"/>
              <a:t>“Tell me a time when...”</a:t>
            </a:r>
            <a:endParaRPr lang="en-CA" dirty="0" smtClean="0"/>
          </a:p>
          <a:p>
            <a:r>
              <a:rPr lang="en-CA" dirty="0" smtClean="0"/>
              <a:t>Shows that you’ve thought about and learned from past experiences.</a:t>
            </a:r>
          </a:p>
          <a:p>
            <a:r>
              <a:rPr lang="en-CA" dirty="0" smtClean="0"/>
              <a:t>Examples:</a:t>
            </a:r>
          </a:p>
          <a:p>
            <a:pPr lvl="1"/>
            <a:r>
              <a:rPr lang="en-CA" i="1" dirty="0" smtClean="0"/>
              <a:t>Tell me about a difficult decision you've made in the last year</a:t>
            </a:r>
            <a:r>
              <a:rPr lang="en-CA" i="1" dirty="0" smtClean="0"/>
              <a:t>.</a:t>
            </a:r>
          </a:p>
          <a:p>
            <a:pPr lvl="1"/>
            <a:r>
              <a:rPr lang="en-CA" i="1" dirty="0" smtClean="0"/>
              <a:t>Give me an example of when you showed initiative and took the lead</a:t>
            </a:r>
            <a:r>
              <a:rPr lang="en-CA" i="1" dirty="0" smtClean="0"/>
              <a:t>.</a:t>
            </a:r>
          </a:p>
          <a:p>
            <a:pPr lvl="1"/>
            <a:r>
              <a:rPr lang="en-CA" i="1" dirty="0" smtClean="0"/>
              <a:t>Give me an example of a time when you motivated others. </a:t>
            </a:r>
            <a:endParaRPr lang="en-CA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Tips for Behavioural Problems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Get a list of questions and </a:t>
            </a:r>
            <a:r>
              <a:rPr lang="en-CA" b="1" dirty="0" smtClean="0"/>
              <a:t>write out answers</a:t>
            </a:r>
            <a:r>
              <a:rPr lang="en-CA" dirty="0" smtClean="0"/>
              <a:t> to them beforehand!</a:t>
            </a:r>
          </a:p>
          <a:p>
            <a:pPr lvl="1"/>
            <a:r>
              <a:rPr lang="en-CA" dirty="0" smtClean="0"/>
              <a:t>Not for memorization.</a:t>
            </a:r>
          </a:p>
          <a:p>
            <a:pPr lvl="1"/>
            <a:r>
              <a:rPr lang="en-CA" dirty="0" smtClean="0"/>
              <a:t>To make you think and give you a repertoire of experiences.</a:t>
            </a:r>
          </a:p>
          <a:p>
            <a:r>
              <a:rPr lang="en-CA" dirty="0" smtClean="0"/>
              <a:t>Failed experiences:</a:t>
            </a:r>
          </a:p>
          <a:p>
            <a:pPr lvl="1"/>
            <a:r>
              <a:rPr lang="en-CA" dirty="0" smtClean="0"/>
              <a:t>Make sure you talk about:</a:t>
            </a:r>
          </a:p>
          <a:p>
            <a:pPr lvl="2"/>
            <a:r>
              <a:rPr lang="en-CA" dirty="0" smtClean="0"/>
              <a:t>What went wrong and why.</a:t>
            </a:r>
          </a:p>
          <a:p>
            <a:pPr lvl="2"/>
            <a:r>
              <a:rPr lang="en-CA" dirty="0" smtClean="0"/>
              <a:t>What you learned.</a:t>
            </a:r>
          </a:p>
          <a:p>
            <a:pPr lvl="2"/>
            <a:r>
              <a:rPr lang="en-CA" dirty="0" smtClean="0"/>
              <a:t>What you would do differently.</a:t>
            </a:r>
          </a:p>
          <a:p>
            <a:r>
              <a:rPr lang="en-CA" dirty="0" smtClean="0"/>
              <a:t>Don’t be hypothetical. Be concrete.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cy">
  <a:themeElements>
    <a:clrScheme name="Currency">
      <a:dk1>
        <a:sysClr val="windowText" lastClr="000000"/>
      </a:dk1>
      <a:lt1>
        <a:sysClr val="window" lastClr="FFFFFF"/>
      </a:lt1>
      <a:dk2>
        <a:srgbClr val="4A606E"/>
      </a:dk2>
      <a:lt2>
        <a:srgbClr val="D1E1E3"/>
      </a:lt2>
      <a:accent1>
        <a:srgbClr val="79B5B0"/>
      </a:accent1>
      <a:accent2>
        <a:srgbClr val="B4BC4C"/>
      </a:accent2>
      <a:accent3>
        <a:srgbClr val="B77851"/>
      </a:accent3>
      <a:accent4>
        <a:srgbClr val="776A5B"/>
      </a:accent4>
      <a:accent5>
        <a:srgbClr val="B6AD76"/>
      </a:accent5>
      <a:accent6>
        <a:srgbClr val="95AEB1"/>
      </a:accent6>
      <a:hlink>
        <a:srgbClr val="3ECCED"/>
      </a:hlink>
      <a:folHlink>
        <a:srgbClr val="2C6C93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Currency</Template>
  <TotalTime>307</TotalTime>
  <Words>2524</Words>
  <Application>Microsoft Office PowerPoint</Application>
  <PresentationFormat>On-screen Show (4:3)</PresentationFormat>
  <Paragraphs>396</Paragraphs>
  <Slides>49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Currency</vt:lpstr>
      <vt:lpstr>Technical Interviews</vt:lpstr>
      <vt:lpstr>Why do you care?</vt:lpstr>
      <vt:lpstr>Disclaimer</vt:lpstr>
      <vt:lpstr>Outline</vt:lpstr>
      <vt:lpstr>History</vt:lpstr>
      <vt:lpstr>Types of Interviews</vt:lpstr>
      <vt:lpstr>Problems</vt:lpstr>
      <vt:lpstr>Behavioural Problems</vt:lpstr>
      <vt:lpstr>Tips for Behavioural Problems</vt:lpstr>
      <vt:lpstr>Problems</vt:lpstr>
      <vt:lpstr>Programming Problems</vt:lpstr>
      <vt:lpstr>Programming Problems</vt:lpstr>
      <vt:lpstr>Example Problems: Linked Lists</vt:lpstr>
      <vt:lpstr>Example Problems: Linked Lists</vt:lpstr>
      <vt:lpstr>Example Problems: Trees/Graphs</vt:lpstr>
      <vt:lpstr>Example Problems: Arrays/Strings</vt:lpstr>
      <vt:lpstr>Tips for Programming Problems</vt:lpstr>
      <vt:lpstr>Problems</vt:lpstr>
      <vt:lpstr>Design Problems</vt:lpstr>
      <vt:lpstr>Design Problem Examples</vt:lpstr>
      <vt:lpstr>Design Problem Tips</vt:lpstr>
      <vt:lpstr>Problems</vt:lpstr>
      <vt:lpstr>Logic &amp; Geometry Questions</vt:lpstr>
      <vt:lpstr>Logic Puzzle Types</vt:lpstr>
      <vt:lpstr>Logic Puzzle Examples</vt:lpstr>
      <vt:lpstr>Logic Puzzle Examples</vt:lpstr>
      <vt:lpstr>Logic Puzzle Examples</vt:lpstr>
      <vt:lpstr>Logic Puzzle Examples</vt:lpstr>
      <vt:lpstr>Logic Puzzle Examples (my fav)</vt:lpstr>
      <vt:lpstr>Logic Puzzle Examples</vt:lpstr>
      <vt:lpstr>Tips for Logic Puzzles</vt:lpstr>
      <vt:lpstr>Problems</vt:lpstr>
      <vt:lpstr>‘Impossible Questions’</vt:lpstr>
      <vt:lpstr>‘Impossible Question’ Examples</vt:lpstr>
      <vt:lpstr>‘Impossible Question’ Tips</vt:lpstr>
      <vt:lpstr>General Interview Tips </vt:lpstr>
      <vt:lpstr>My Experience at Microsoft</vt:lpstr>
      <vt:lpstr>Trip to Microsoft Campus</vt:lpstr>
      <vt:lpstr>Interview Day</vt:lpstr>
      <vt:lpstr>Interviews</vt:lpstr>
      <vt:lpstr>Interview 1</vt:lpstr>
      <vt:lpstr>Boggle</vt:lpstr>
      <vt:lpstr>Interview 2</vt:lpstr>
      <vt:lpstr>Interview 3</vt:lpstr>
      <vt:lpstr>Interview 4</vt:lpstr>
      <vt:lpstr>Interview 5</vt:lpstr>
      <vt:lpstr>Conclusion</vt:lpstr>
      <vt:lpstr>Suggested Reading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Brad</dc:creator>
  <cp:lastModifiedBy>Brad</cp:lastModifiedBy>
  <cp:revision>220</cp:revision>
  <dcterms:created xsi:type="dcterms:W3CDTF">2009-04-24T01:21:16Z</dcterms:created>
  <dcterms:modified xsi:type="dcterms:W3CDTF">2009-04-24T06:29:12Z</dcterms:modified>
</cp:coreProperties>
</file>