
<file path=[Content_Types].xml><?xml version="1.0" encoding="utf-8"?>
<Types xmlns="http://schemas.openxmlformats.org/package/2006/content-types"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3" r:id="rId8"/>
    <p:sldId id="265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DD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60"/>
    <p:restoredTop sz="94694"/>
  </p:normalViewPr>
  <p:slideViewPr>
    <p:cSldViewPr snapToGrid="0" snapToObjects="1">
      <p:cViewPr varScale="1">
        <p:scale>
          <a:sx n="96" d="100"/>
          <a:sy n="96" d="100"/>
        </p:scale>
        <p:origin x="168" y="6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11F24-5580-AC43-A586-D82C8378F7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989CFC-2B56-C34F-8380-6B509522DE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ECB83-142B-ED4B-A7B6-54E9B6006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7950-BE20-F541-BC14-C1660C999B4B}" type="datetimeFigureOut">
              <a:rPr lang="en-US" smtClean="0"/>
              <a:t>11/9/18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1736E3-63DB-9D42-BC81-5AFB517DF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EE92A4-D843-1D44-B660-EB6859ACD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4414F-58E4-064A-B35E-D345BADD6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525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569175-B953-E64F-BAFC-7B34706A89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06A822-BCB1-C14A-B1DB-79DDDAEAAC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08B922-6D04-6149-AAF0-F46C6F2FC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7950-BE20-F541-BC14-C1660C999B4B}" type="datetimeFigureOut">
              <a:rPr lang="en-US" smtClean="0"/>
              <a:t>11/9/18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75C553-5F8B-B54B-B1E1-FA51E29D9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C7E6CE-BE23-6041-A4E5-D3464DD69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4414F-58E4-064A-B35E-D345BADD6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089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BBBD6B8-5855-2D40-9E39-08081B41E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A74656-F3E2-7C4B-A8BE-B00047C129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0DAB16-6F5C-9546-BDD8-B3BCDE37B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7950-BE20-F541-BC14-C1660C999B4B}" type="datetimeFigureOut">
              <a:rPr lang="en-US" smtClean="0"/>
              <a:t>11/9/18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6AC9CC-79EA-304A-8AE3-F61A8EA74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ED80D-B1E3-1B4C-83F3-A085E799D1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4414F-58E4-064A-B35E-D345BADD6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320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19602-6946-B241-84F3-8D72FA415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8F96A3-2C3F-7040-ABCE-98461545C6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DAD842-3797-AB4A-9301-2F1463AE08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7950-BE20-F541-BC14-C1660C999B4B}" type="datetimeFigureOut">
              <a:rPr lang="en-US" smtClean="0"/>
              <a:t>11/9/18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61017D-5AD2-2A46-8E66-F1620928E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7DAD00-D011-9244-96A6-5C5BD4D91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4414F-58E4-064A-B35E-D345BADD6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493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4FDFE0-FA46-624E-B03E-68A1F59C1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8B7C97-0272-634F-883F-37A64EA151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CD84AA-80A9-2644-94A4-57E460854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7950-BE20-F541-BC14-C1660C999B4B}" type="datetimeFigureOut">
              <a:rPr lang="en-US" smtClean="0"/>
              <a:t>11/9/18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054673-30DF-684C-86E7-54E9AF404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1229F-DE3E-2043-B52B-4B0D5A2DC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4414F-58E4-064A-B35E-D345BADD6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333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E92ED-A0BA-4743-8CBF-46781485B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1EC9D8-1502-2945-9666-202746DC45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B8F4A6-4B63-B343-B129-EDDC2B7711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FF4AC7-2DB6-1E4B-A586-FCE2C2B11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7950-BE20-F541-BC14-C1660C999B4B}" type="datetimeFigureOut">
              <a:rPr lang="en-US" smtClean="0"/>
              <a:t>11/9/18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F62DCC-7219-9A46-B63C-9469EBFAB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BE83E9-08B7-C54A-AD32-158F7FB96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4414F-58E4-064A-B35E-D345BADD6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899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22EB28-635B-4840-9149-64F416004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549FE3-22BB-E74F-81F2-04A29D5ADA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E67041-8641-A942-92A4-D8BBB7ED90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97BD7CD-18B9-CA46-94E3-1D6C6BEB17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54FDA4-0375-A847-A2B3-3E32A15872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322B67-5392-B644-BEDA-8BCED9676B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7950-BE20-F541-BC14-C1660C999B4B}" type="datetimeFigureOut">
              <a:rPr lang="en-US" smtClean="0"/>
              <a:t>11/9/18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FE69A7-F6B4-6748-A639-5829DC0F5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DD6E65-584B-854D-BCCA-21E47D3A9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4414F-58E4-064A-B35E-D345BADD6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082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D8BF16-7299-3943-8147-1EE50EED5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C78E1B-9194-7544-BCA8-0D198894F7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7950-BE20-F541-BC14-C1660C999B4B}" type="datetimeFigureOut">
              <a:rPr lang="en-US" smtClean="0"/>
              <a:t>11/9/18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F455BA-011D-A241-8D4C-424649A688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9BFD51-9BB6-D745-A779-D6AAE0D05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4414F-58E4-064A-B35E-D345BADD6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226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5E4753-A08D-DB46-816D-5632C6F76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7950-BE20-F541-BC14-C1660C999B4B}" type="datetimeFigureOut">
              <a:rPr lang="en-US" smtClean="0"/>
              <a:t>11/9/18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5AA558-04CE-9B49-ADB8-73639D829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35D616-8605-5042-9209-7FD750205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4414F-58E4-064A-B35E-D345BADD6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629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E6356-E4FC-2142-93D3-74EE9BB8B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0D0B5C-614F-174D-9764-A55C0D59A7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05896B-6DC0-2445-A748-766E5DA7AA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3F3694-7B71-D54F-86D6-536ECB5D41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7950-BE20-F541-BC14-C1660C999B4B}" type="datetimeFigureOut">
              <a:rPr lang="en-US" smtClean="0"/>
              <a:t>11/9/18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9640C1-26A1-D84F-930C-E0D0B454A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090DEA-4CD4-0347-BAFC-C06381544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4414F-58E4-064A-B35E-D345BADD6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915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50A7E4-E697-FF4C-BF30-C10B342BD5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64F30D-838A-BE41-AEA9-713F158D2A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A5B635-75B0-534E-81EF-8D4FE33C26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0586A2-9DE3-3F42-986D-D150CDE1E9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7950-BE20-F541-BC14-C1660C999B4B}" type="datetimeFigureOut">
              <a:rPr lang="en-US" smtClean="0"/>
              <a:t>11/9/18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5F7A33-A7BB-CC46-9D6F-B87B03BC4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1A0D50-B891-5C4D-BB7A-6DEBBFC59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C4414F-58E4-064A-B35E-D345BADD6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192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00D08D-40BE-CF4A-A123-C150B29C5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12E37C-0542-D342-AD21-FB36856FD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F49138-747C-0043-972D-41F2FB3A36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17950-BE20-F541-BC14-C1660C999B4B}" type="datetimeFigureOut">
              <a:rPr lang="en-US" smtClean="0"/>
              <a:t>11/9/18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43637E-93B1-0E4E-B5B3-F2C692F0F8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A5BE1D-7D4E-7E4F-8A3C-75F9FF4C2A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C4414F-58E4-064A-B35E-D345BADD6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029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tiff"/><Relationship Id="rId3" Type="http://schemas.openxmlformats.org/officeDocument/2006/relationships/image" Target="../media/image9.jpg"/><Relationship Id="rId7" Type="http://schemas.openxmlformats.org/officeDocument/2006/relationships/image" Target="../media/image18.tiff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tiff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B05B93-3F2F-7842-BC64-DA8E1C9879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8" y="1462412"/>
            <a:ext cx="9144000" cy="2387600"/>
          </a:xfrm>
        </p:spPr>
        <p:txBody>
          <a:bodyPr>
            <a:normAutofit fontScale="90000"/>
          </a:bodyPr>
          <a:lstStyle/>
          <a:p>
            <a:br>
              <a:rPr lang="en-US" dirty="0">
                <a:solidFill>
                  <a:srgbClr val="FDDD11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</a:br>
            <a:r>
              <a:rPr lang="en-US" dirty="0">
                <a:solidFill>
                  <a:srgbClr val="FDDD11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  <a:t>The only true 🐐 tier cereal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9B53460-7E61-C844-AA46-DD1632C790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103" y="363253"/>
            <a:ext cx="3585789" cy="252399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FE468ED-D8FD-5843-950A-20122AE5B0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4450" y="4183887"/>
            <a:ext cx="5816722" cy="267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479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90CFA-954B-554A-9AAC-D06DA019C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490874"/>
            <a:ext cx="6586491" cy="1676603"/>
          </a:xfrm>
        </p:spPr>
        <p:txBody>
          <a:bodyPr>
            <a:normAutofit/>
          </a:bodyPr>
          <a:lstStyle/>
          <a:p>
            <a:r>
              <a:rPr lang="en-US" dirty="0">
                <a:latin typeface="Futura Medium" panose="020B0602020204020303" pitchFamily="34" charset="-79"/>
                <a:cs typeface="Futura Medium" panose="020B0602020204020303" pitchFamily="34" charset="-79"/>
              </a:rPr>
              <a:t>John </a:t>
            </a:r>
            <a:r>
              <a:rPr lang="en-US" dirty="0" err="1">
                <a:latin typeface="Futura Medium" panose="020B0602020204020303" pitchFamily="34" charset="-79"/>
                <a:cs typeface="Futura Medium" panose="020B0602020204020303" pitchFamily="34" charset="-79"/>
              </a:rPr>
              <a:t>Holahan</a:t>
            </a:r>
            <a:endParaRPr lang="en-US" dirty="0">
              <a:latin typeface="Futura Medium" panose="020B0602020204020303" pitchFamily="34" charset="-79"/>
              <a:cs typeface="Futura Medium" panose="020B0602020204020303" pitchFamily="34" charset="-79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456069A-7F13-804D-83F3-B140E15878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31" y="1934867"/>
            <a:ext cx="6586489" cy="378541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6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Invented Lucky Charms 1964</a:t>
            </a:r>
          </a:p>
          <a:p>
            <a:pPr>
              <a:lnSpc>
                <a:spcPct val="100000"/>
              </a:lnSpc>
            </a:pPr>
            <a:r>
              <a:rPr lang="en-US" sz="26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Combined Cheerios with Circus Peanuts</a:t>
            </a:r>
          </a:p>
          <a:p>
            <a:pPr>
              <a:lnSpc>
                <a:spcPct val="100000"/>
              </a:lnSpc>
            </a:pPr>
            <a:endParaRPr lang="en-US" sz="2600" dirty="0">
              <a:latin typeface="Futura Medium" panose="020B0602020204020303" pitchFamily="34" charset="-79"/>
              <a:cs typeface="Futura Medium" panose="020B0602020204020303" pitchFamily="34" charset="-79"/>
            </a:endParaRPr>
          </a:p>
        </p:txBody>
      </p:sp>
      <p:pic>
        <p:nvPicPr>
          <p:cNvPr id="10" name="Picture 9" descr="A person wearing a suit and tie looking at the camera&#13;&#10;&#13;&#10;Description automatically generated">
            <a:extLst>
              <a:ext uri="{FF2B5EF4-FFF2-40B4-BE49-F238E27FC236}">
                <a16:creationId xmlns:a16="http://schemas.microsoft.com/office/drawing/2014/main" id="{7521D61C-7B55-4649-A995-AFE96E35F2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55" r="1508"/>
          <a:stretch/>
        </p:blipFill>
        <p:spPr>
          <a:xfrm>
            <a:off x="7556408" y="10"/>
            <a:ext cx="4635591" cy="6857990"/>
          </a:xfrm>
          <a:prstGeom prst="rect">
            <a:avLst/>
          </a:prstGeom>
          <a:effectLst/>
        </p:spPr>
      </p:pic>
      <p:pic>
        <p:nvPicPr>
          <p:cNvPr id="12" name="Picture 11" descr="A picture containing accessory&#13;&#10;&#13;&#10;Description automatically generated">
            <a:extLst>
              <a:ext uri="{FF2B5EF4-FFF2-40B4-BE49-F238E27FC236}">
                <a16:creationId xmlns:a16="http://schemas.microsoft.com/office/drawing/2014/main" id="{F60AD1F8-C6A6-4C43-887D-B5A2D2A137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622" r="1431" b="1"/>
          <a:stretch/>
        </p:blipFill>
        <p:spPr>
          <a:xfrm>
            <a:off x="412967" y="5174332"/>
            <a:ext cx="2998203" cy="1524395"/>
          </a:xfrm>
          <a:prstGeom prst="rect">
            <a:avLst/>
          </a:prstGeom>
        </p:spPr>
      </p:pic>
      <p:pic>
        <p:nvPicPr>
          <p:cNvPr id="14" name="Picture 13" descr="A picture containing sitting, banana, indoor&#13;&#10;&#13;&#10;Description automatically generated">
            <a:extLst>
              <a:ext uri="{FF2B5EF4-FFF2-40B4-BE49-F238E27FC236}">
                <a16:creationId xmlns:a16="http://schemas.microsoft.com/office/drawing/2014/main" id="{CE3F76B8-7E27-C949-9E3B-EED6EA2EBF0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4634" r="2153" b="12250"/>
          <a:stretch/>
        </p:blipFill>
        <p:spPr>
          <a:xfrm>
            <a:off x="422803" y="3145918"/>
            <a:ext cx="2988367" cy="167660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E7FD45B-5A19-E140-8638-5E88EAE8E98B}"/>
              </a:ext>
            </a:extLst>
          </p:cNvPr>
          <p:cNvSpPr txBox="1"/>
          <p:nvPr/>
        </p:nvSpPr>
        <p:spPr>
          <a:xfrm>
            <a:off x="1628383" y="4682062"/>
            <a:ext cx="5020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+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E2B49A7-49C0-9447-BCAD-60C6771586BF}"/>
              </a:ext>
            </a:extLst>
          </p:cNvPr>
          <p:cNvSpPr txBox="1"/>
          <p:nvPr/>
        </p:nvSpPr>
        <p:spPr>
          <a:xfrm>
            <a:off x="3720651" y="4676567"/>
            <a:ext cx="5020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=</a:t>
            </a:r>
          </a:p>
        </p:txBody>
      </p:sp>
      <p:pic>
        <p:nvPicPr>
          <p:cNvPr id="18" name="Picture 17" descr="A close up of a logo&#13;&#10;&#13;&#10;Description automatically generated">
            <a:extLst>
              <a:ext uri="{FF2B5EF4-FFF2-40B4-BE49-F238E27FC236}">
                <a16:creationId xmlns:a16="http://schemas.microsoft.com/office/drawing/2014/main" id="{95E0912C-3B11-A54B-B079-57293750A2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2712" y="4003482"/>
            <a:ext cx="2891166" cy="1933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473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90CFA-954B-554A-9AAC-D06DA019C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490874"/>
            <a:ext cx="6586491" cy="1676603"/>
          </a:xfrm>
        </p:spPr>
        <p:txBody>
          <a:bodyPr>
            <a:normAutofit/>
          </a:bodyPr>
          <a:lstStyle/>
          <a:p>
            <a:r>
              <a:rPr lang="en-US" dirty="0">
                <a:latin typeface="Futura Medium" panose="020B0602020204020303" pitchFamily="34" charset="-79"/>
                <a:cs typeface="Futura Medium" panose="020B0602020204020303" pitchFamily="34" charset="-79"/>
              </a:rPr>
              <a:t>The Cereal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456069A-7F13-804D-83F3-B140E15878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31" y="1934867"/>
            <a:ext cx="6586489" cy="434067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6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75% sugar-coated Cheerios</a:t>
            </a:r>
          </a:p>
          <a:p>
            <a:pPr>
              <a:lnSpc>
                <a:spcPct val="100000"/>
              </a:lnSpc>
            </a:pPr>
            <a:r>
              <a:rPr lang="en-US" sz="26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25% Marshmallows</a:t>
            </a:r>
          </a:p>
          <a:p>
            <a:pPr lvl="1"/>
            <a:r>
              <a:rPr lang="en-CA" sz="2200" b="1" dirty="0"/>
              <a:t>Rainbows</a:t>
            </a:r>
            <a:r>
              <a:rPr lang="en-CA" sz="2200" dirty="0"/>
              <a:t> – Travel from place to place</a:t>
            </a:r>
            <a:endParaRPr lang="en-CA" sz="2200" b="1" dirty="0"/>
          </a:p>
          <a:p>
            <a:pPr lvl="1"/>
            <a:r>
              <a:rPr lang="en-CA" sz="2200" b="1" dirty="0"/>
              <a:t>Hearts</a:t>
            </a:r>
            <a:r>
              <a:rPr lang="en-CA" sz="2200" dirty="0"/>
              <a:t> – Bring things to life</a:t>
            </a:r>
          </a:p>
          <a:p>
            <a:pPr lvl="1"/>
            <a:r>
              <a:rPr lang="en-CA" sz="2200" b="1" dirty="0"/>
              <a:t>Shooting Stars </a:t>
            </a:r>
            <a:r>
              <a:rPr lang="en-CA" sz="2200" dirty="0"/>
              <a:t>– Allow flying</a:t>
            </a:r>
          </a:p>
          <a:p>
            <a:pPr lvl="1"/>
            <a:r>
              <a:rPr lang="en-CA" sz="2200" b="1" dirty="0"/>
              <a:t>Unicorn</a:t>
            </a:r>
            <a:r>
              <a:rPr lang="en-CA" sz="2200" dirty="0"/>
              <a:t> – Knows if you are telling the truth</a:t>
            </a:r>
            <a:endParaRPr lang="en-CA" sz="2200" b="1" dirty="0"/>
          </a:p>
          <a:p>
            <a:pPr lvl="1"/>
            <a:r>
              <a:rPr lang="en-CA" sz="2200" b="1" dirty="0"/>
              <a:t>Green Clovers </a:t>
            </a:r>
            <a:r>
              <a:rPr lang="en-CA" sz="2200" dirty="0"/>
              <a:t>– Bring luck in mysterious ways</a:t>
            </a:r>
          </a:p>
          <a:p>
            <a:pPr lvl="1"/>
            <a:r>
              <a:rPr lang="en-CA" sz="2200" b="1" dirty="0"/>
              <a:t>Blue Moons</a:t>
            </a:r>
            <a:r>
              <a:rPr lang="en-CA" sz="2200" dirty="0"/>
              <a:t> – Grant invisibility</a:t>
            </a:r>
          </a:p>
          <a:p>
            <a:pPr lvl="1"/>
            <a:r>
              <a:rPr lang="en-CA" sz="2200" b="1" dirty="0"/>
              <a:t>Red Balloons</a:t>
            </a:r>
            <a:r>
              <a:rPr lang="en-CA" sz="2200" dirty="0"/>
              <a:t> – Make things float</a:t>
            </a:r>
          </a:p>
          <a:p>
            <a:pPr lvl="1"/>
            <a:r>
              <a:rPr lang="en-CA" sz="2200" b="1" dirty="0"/>
              <a:t>Horseshoes</a:t>
            </a:r>
            <a:r>
              <a:rPr lang="en-CA" sz="2200" dirty="0"/>
              <a:t> – Speed things up</a:t>
            </a:r>
          </a:p>
          <a:p>
            <a:pPr>
              <a:lnSpc>
                <a:spcPct val="100000"/>
              </a:lnSpc>
            </a:pPr>
            <a:endParaRPr lang="en-US" sz="2600" dirty="0">
              <a:latin typeface="Futura Medium" panose="020B0602020204020303" pitchFamily="34" charset="-79"/>
              <a:cs typeface="Futura Medium" panose="020B0602020204020303" pitchFamily="34" charset="-79"/>
            </a:endParaRPr>
          </a:p>
        </p:txBody>
      </p:sp>
      <p:pic>
        <p:nvPicPr>
          <p:cNvPr id="5" name="Picture 4" descr="A picture containing writing implement&#13;&#10;&#13;&#10;Description automatically generated">
            <a:extLst>
              <a:ext uri="{FF2B5EF4-FFF2-40B4-BE49-F238E27FC236}">
                <a16:creationId xmlns:a16="http://schemas.microsoft.com/office/drawing/2014/main" id="{E9CD7B7F-4B9A-B34D-81B8-B37A03DD3C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3328" y="1934867"/>
            <a:ext cx="4500352" cy="451563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57C5400-2DD3-2047-A9BD-A94E10AA6F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398" y="5951690"/>
            <a:ext cx="69850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320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 bldLvl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90CFA-954B-554A-9AAC-D06DA019C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490874"/>
            <a:ext cx="6586491" cy="1676603"/>
          </a:xfrm>
        </p:spPr>
        <p:txBody>
          <a:bodyPr>
            <a:normAutofit/>
          </a:bodyPr>
          <a:lstStyle/>
          <a:p>
            <a:r>
              <a:rPr lang="en-US" dirty="0">
                <a:latin typeface="Futura Medium" panose="020B0602020204020303" pitchFamily="34" charset="-79"/>
                <a:cs typeface="Futura Medium" panose="020B0602020204020303" pitchFamily="34" charset="-79"/>
              </a:rPr>
              <a:t>Lucky the Leprechaun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456069A-7F13-804D-83F3-B140E15878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31" y="1934867"/>
            <a:ext cx="6586489" cy="378541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6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Also known as Sir Charms</a:t>
            </a:r>
          </a:p>
          <a:p>
            <a:pPr>
              <a:lnSpc>
                <a:spcPct val="100000"/>
              </a:lnSpc>
            </a:pPr>
            <a:r>
              <a:rPr lang="en-US" sz="26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Official mascot for over 50 years</a:t>
            </a:r>
          </a:p>
          <a:p>
            <a:pPr>
              <a:lnSpc>
                <a:spcPct val="100000"/>
              </a:lnSpc>
            </a:pPr>
            <a:r>
              <a:rPr lang="en-US" sz="26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Gets his magical powers from the</a:t>
            </a:r>
            <a:br>
              <a:rPr lang="en-US" sz="2600" dirty="0">
                <a:latin typeface="Futura Medium" panose="020B0602020204020303" pitchFamily="34" charset="-79"/>
                <a:cs typeface="Futura Medium" panose="020B0602020204020303" pitchFamily="34" charset="-79"/>
              </a:rPr>
            </a:br>
            <a:r>
              <a:rPr lang="en-US" sz="26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marshmallow charms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54FEDC-6FFD-5246-9FB3-4BF0AEF12D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4872" y="407559"/>
            <a:ext cx="3088375" cy="547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0293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90CFA-954B-554A-9AAC-D06DA019C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490874"/>
            <a:ext cx="6586491" cy="1676603"/>
          </a:xfrm>
        </p:spPr>
        <p:txBody>
          <a:bodyPr>
            <a:normAutofit/>
          </a:bodyPr>
          <a:lstStyle/>
          <a:p>
            <a:r>
              <a:rPr lang="en-US" dirty="0">
                <a:latin typeface="Futura Medium" panose="020B0602020204020303" pitchFamily="34" charset="-79"/>
                <a:cs typeface="Futura Medium" panose="020B0602020204020303" pitchFamily="34" charset="-79"/>
              </a:rPr>
              <a:t>The Magical Unicorns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456069A-7F13-804D-83F3-B140E15878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31" y="1934867"/>
            <a:ext cx="6586489" cy="378541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6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Joined Lucky in 2018</a:t>
            </a:r>
          </a:p>
          <a:p>
            <a:pPr>
              <a:lnSpc>
                <a:spcPct val="100000"/>
              </a:lnSpc>
            </a:pPr>
            <a:r>
              <a:rPr lang="en-US" sz="26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Use their truth-telling powers</a:t>
            </a:r>
            <a:br>
              <a:rPr lang="en-US" sz="2600" dirty="0">
                <a:latin typeface="Futura Medium" panose="020B0602020204020303" pitchFamily="34" charset="-79"/>
                <a:cs typeface="Futura Medium" panose="020B0602020204020303" pitchFamily="34" charset="-79"/>
              </a:rPr>
            </a:br>
            <a:r>
              <a:rPr lang="en-US" sz="26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to help him on his quest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3E438B-308E-1149-9801-7CC0D9A861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4450" y="1934867"/>
            <a:ext cx="5609660" cy="4135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445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90CFA-954B-554A-9AAC-D06DA019C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490874"/>
            <a:ext cx="6586491" cy="1676603"/>
          </a:xfrm>
        </p:spPr>
        <p:txBody>
          <a:bodyPr>
            <a:normAutofit/>
          </a:bodyPr>
          <a:lstStyle/>
          <a:p>
            <a:r>
              <a:rPr lang="en-US" dirty="0">
                <a:latin typeface="Futura Medium" panose="020B0602020204020303" pitchFamily="34" charset="-79"/>
                <a:cs typeface="Futura Medium" panose="020B0602020204020303" pitchFamily="34" charset="-79"/>
              </a:rPr>
              <a:t>Advertising</a:t>
            </a:r>
          </a:p>
        </p:txBody>
      </p:sp>
      <p:pic>
        <p:nvPicPr>
          <p:cNvPr id="7" name="90's Lucky Charms Commercial (480p_30fps_H264-128kbit_AAC)">
            <a:hlinkClick r:id="" action="ppaction://media"/>
            <a:extLst>
              <a:ext uri="{FF2B5EF4-FFF2-40B4-BE49-F238E27FC236}">
                <a16:creationId xmlns:a16="http://schemas.microsoft.com/office/drawing/2014/main" id="{A341BA57-29DB-6C4C-82D2-017806CDC4E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00224" y="1728592"/>
            <a:ext cx="6480840" cy="4860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041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61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6619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25E-6 2.22222E-6 L -0.21159 -0.10278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86" y="-5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8119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90CFA-954B-554A-9AAC-D06DA019C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490874"/>
            <a:ext cx="6586491" cy="1676603"/>
          </a:xfrm>
        </p:spPr>
        <p:txBody>
          <a:bodyPr>
            <a:normAutofit/>
          </a:bodyPr>
          <a:lstStyle/>
          <a:p>
            <a:r>
              <a:rPr lang="en-US" dirty="0">
                <a:latin typeface="Futura Medium" panose="020B0602020204020303" pitchFamily="34" charset="-79"/>
                <a:cs typeface="Futura Medium" panose="020B0602020204020303" pitchFamily="34" charset="-79"/>
              </a:rPr>
              <a:t>Advertising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456069A-7F13-804D-83F3-B140E15878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31" y="1934867"/>
            <a:ext cx="6586489" cy="434067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de-DE" sz="26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Official </a:t>
            </a:r>
            <a:r>
              <a:rPr lang="de-DE" sz="2600" dirty="0" err="1">
                <a:latin typeface="Futura Medium" panose="020B0602020204020303" pitchFamily="34" charset="-79"/>
                <a:cs typeface="Futura Medium" panose="020B0602020204020303" pitchFamily="34" charset="-79"/>
              </a:rPr>
              <a:t>slogan</a:t>
            </a:r>
            <a:r>
              <a:rPr lang="de-DE" sz="26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: </a:t>
            </a:r>
            <a:br>
              <a:rPr lang="de-DE" sz="2600" dirty="0">
                <a:latin typeface="Futura Medium" panose="020B0602020204020303" pitchFamily="34" charset="-79"/>
                <a:cs typeface="Futura Medium" panose="020B0602020204020303" pitchFamily="34" charset="-79"/>
              </a:rPr>
            </a:br>
            <a:r>
              <a:rPr lang="en-CA" sz="2600" b="1" i="1" dirty="0">
                <a:latin typeface="Futura Medium" panose="020B0602020204020303" pitchFamily="34" charset="-79"/>
                <a:cs typeface="Futura Medium" panose="020B0602020204020303" pitchFamily="34" charset="-79"/>
              </a:rPr>
              <a:t>Frosted Lucky Charms, </a:t>
            </a:r>
            <a:br>
              <a:rPr lang="en-CA" sz="2600" b="1" i="1" dirty="0">
                <a:latin typeface="Futura Medium" panose="020B0602020204020303" pitchFamily="34" charset="-79"/>
                <a:cs typeface="Futura Medium" panose="020B0602020204020303" pitchFamily="34" charset="-79"/>
              </a:rPr>
            </a:br>
            <a:r>
              <a:rPr lang="en-CA" sz="2600" b="1" i="1" dirty="0">
                <a:latin typeface="Futura Medium" panose="020B0602020204020303" pitchFamily="34" charset="-79"/>
                <a:cs typeface="Futura Medium" panose="020B0602020204020303" pitchFamily="34" charset="-79"/>
              </a:rPr>
              <a:t>they're magically delicious!</a:t>
            </a:r>
            <a:br>
              <a:rPr lang="en-CA" sz="2600" b="1" dirty="0">
                <a:latin typeface="Futura Medium" panose="020B0602020204020303" pitchFamily="34" charset="-79"/>
                <a:cs typeface="Futura Medium" panose="020B0602020204020303" pitchFamily="34" charset="-79"/>
              </a:rPr>
            </a:br>
            <a:endParaRPr lang="en-CA" sz="2600" b="1" dirty="0">
              <a:latin typeface="Futura Medium" panose="020B0602020204020303" pitchFamily="34" charset="-79"/>
              <a:cs typeface="Futura Medium" panose="020B0602020204020303" pitchFamily="34" charset="-79"/>
            </a:endParaRPr>
          </a:p>
          <a:p>
            <a:pPr>
              <a:lnSpc>
                <a:spcPct val="100000"/>
              </a:lnSpc>
              <a:spcBef>
                <a:spcPts val="1600"/>
              </a:spcBef>
            </a:pPr>
            <a:r>
              <a:rPr lang="en-CA" sz="26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Story-focused</a:t>
            </a:r>
            <a:r>
              <a:rPr lang="de-DE" sz="26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 </a:t>
            </a:r>
            <a:r>
              <a:rPr lang="de-DE" sz="2600" dirty="0" err="1">
                <a:latin typeface="Futura Medium" panose="020B0602020204020303" pitchFamily="34" charset="-79"/>
                <a:cs typeface="Futura Medium" panose="020B0602020204020303" pitchFamily="34" charset="-79"/>
              </a:rPr>
              <a:t>commercials</a:t>
            </a:r>
            <a:r>
              <a:rPr lang="de-DE" sz="26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 in </a:t>
            </a:r>
            <a:br>
              <a:rPr lang="de-DE" sz="2600" dirty="0">
                <a:latin typeface="Futura Medium" panose="020B0602020204020303" pitchFamily="34" charset="-79"/>
                <a:cs typeface="Futura Medium" panose="020B0602020204020303" pitchFamily="34" charset="-79"/>
              </a:rPr>
            </a:br>
            <a:r>
              <a:rPr lang="de-DE" sz="26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80s </a:t>
            </a:r>
            <a:r>
              <a:rPr lang="de-DE" sz="2600" dirty="0" err="1">
                <a:latin typeface="Futura Medium" panose="020B0602020204020303" pitchFamily="34" charset="-79"/>
                <a:cs typeface="Futura Medium" panose="020B0602020204020303" pitchFamily="34" charset="-79"/>
              </a:rPr>
              <a:t>and</a:t>
            </a:r>
            <a:r>
              <a:rPr lang="de-DE" sz="26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 90s </a:t>
            </a:r>
            <a:r>
              <a:rPr lang="de-DE" sz="2600" dirty="0" err="1">
                <a:latin typeface="Futura Medium" panose="020B0602020204020303" pitchFamily="34" charset="-79"/>
                <a:cs typeface="Futura Medium" panose="020B0602020204020303" pitchFamily="34" charset="-79"/>
              </a:rPr>
              <a:t>kids</a:t>
            </a:r>
            <a:r>
              <a:rPr lang="de-DE" sz="26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‘ TV</a:t>
            </a:r>
          </a:p>
          <a:p>
            <a:pPr>
              <a:lnSpc>
                <a:spcPct val="100000"/>
              </a:lnSpc>
            </a:pPr>
            <a:r>
              <a:rPr lang="de-DE" sz="26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2017: Sweepstakes </a:t>
            </a:r>
            <a:r>
              <a:rPr lang="de-DE" sz="2600" dirty="0" err="1">
                <a:latin typeface="Futura Medium" panose="020B0602020204020303" pitchFamily="34" charset="-79"/>
                <a:cs typeface="Futura Medium" panose="020B0602020204020303" pitchFamily="34" charset="-79"/>
              </a:rPr>
              <a:t>to</a:t>
            </a:r>
            <a:r>
              <a:rPr lang="de-DE" sz="26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 </a:t>
            </a:r>
            <a:r>
              <a:rPr lang="de-DE" sz="2600" dirty="0" err="1">
                <a:latin typeface="Futura Medium" panose="020B0602020204020303" pitchFamily="34" charset="-79"/>
                <a:cs typeface="Futura Medium" panose="020B0602020204020303" pitchFamily="34" charset="-79"/>
              </a:rPr>
              <a:t>win</a:t>
            </a:r>
            <a:r>
              <a:rPr lang="de-DE" sz="26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 </a:t>
            </a:r>
            <a:r>
              <a:rPr lang="de-DE" sz="2600" dirty="0" err="1">
                <a:latin typeface="Futura Medium" panose="020B0602020204020303" pitchFamily="34" charset="-79"/>
                <a:cs typeface="Futura Medium" panose="020B0602020204020303" pitchFamily="34" charset="-79"/>
              </a:rPr>
              <a:t>one</a:t>
            </a:r>
            <a:r>
              <a:rPr lang="de-DE" sz="26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 </a:t>
            </a:r>
            <a:r>
              <a:rPr lang="de-DE" sz="2600" dirty="0" err="1">
                <a:latin typeface="Futura Medium" panose="020B0602020204020303" pitchFamily="34" charset="-79"/>
                <a:cs typeface="Futura Medium" panose="020B0602020204020303" pitchFamily="34" charset="-79"/>
              </a:rPr>
              <a:t>of</a:t>
            </a:r>
            <a:r>
              <a:rPr lang="de-DE" sz="26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 </a:t>
            </a:r>
            <a:br>
              <a:rPr lang="de-DE" sz="2600" dirty="0">
                <a:latin typeface="Futura Medium" panose="020B0602020204020303" pitchFamily="34" charset="-79"/>
                <a:cs typeface="Futura Medium" panose="020B0602020204020303" pitchFamily="34" charset="-79"/>
              </a:rPr>
            </a:br>
            <a:r>
              <a:rPr lang="de-DE" sz="26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10,000 „</a:t>
            </a:r>
            <a:r>
              <a:rPr lang="de-DE" sz="2600" dirty="0" err="1">
                <a:latin typeface="Futura Medium" panose="020B0602020204020303" pitchFamily="34" charset="-79"/>
                <a:cs typeface="Futura Medium" panose="020B0602020204020303" pitchFamily="34" charset="-79"/>
              </a:rPr>
              <a:t>Marshmallow-only</a:t>
            </a:r>
            <a:r>
              <a:rPr lang="de-DE" sz="26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“ </a:t>
            </a:r>
            <a:r>
              <a:rPr lang="de-DE" sz="2600" dirty="0" err="1">
                <a:latin typeface="Futura Medium" panose="020B0602020204020303" pitchFamily="34" charset="-79"/>
                <a:cs typeface="Futura Medium" panose="020B0602020204020303" pitchFamily="34" charset="-79"/>
              </a:rPr>
              <a:t>boxes</a:t>
            </a:r>
            <a:endParaRPr lang="en-US" sz="2600" dirty="0">
              <a:latin typeface="Futura Medium" panose="020B0602020204020303" pitchFamily="34" charset="-79"/>
              <a:cs typeface="Futura Medium" panose="020B0602020204020303" pitchFamily="34" charset="-79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98E4A15-E77B-4145-84F5-0D2E5E862B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4734" y="2167477"/>
            <a:ext cx="4440887" cy="2658127"/>
          </a:xfrm>
          <a:prstGeom prst="rect">
            <a:avLst/>
          </a:prstGeom>
        </p:spPr>
      </p:pic>
      <p:pic>
        <p:nvPicPr>
          <p:cNvPr id="4" name="Picture 3" descr="A picture containing food, sweet&#13;&#10;&#13;&#10;Description automatically generated">
            <a:extLst>
              <a:ext uri="{FF2B5EF4-FFF2-40B4-BE49-F238E27FC236}">
                <a16:creationId xmlns:a16="http://schemas.microsoft.com/office/drawing/2014/main" id="{21BBA181-9ED3-6448-8B17-CDC1AD1385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4087" y="1572847"/>
            <a:ext cx="4641534" cy="451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249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90CFA-954B-554A-9AAC-D06DA019C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490874"/>
            <a:ext cx="6586491" cy="1676603"/>
          </a:xfrm>
        </p:spPr>
        <p:txBody>
          <a:bodyPr>
            <a:normAutofit/>
          </a:bodyPr>
          <a:lstStyle/>
          <a:p>
            <a:r>
              <a:rPr lang="en-US" dirty="0">
                <a:latin typeface="Futura Medium" panose="020B0602020204020303" pitchFamily="34" charset="-79"/>
                <a:cs typeface="Futura Medium" panose="020B0602020204020303" pitchFamily="34" charset="-79"/>
              </a:rPr>
              <a:t>Comparison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2F05A6-40CB-7847-9E10-0D58DACA40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9856" y="364520"/>
            <a:ext cx="1846384" cy="24590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F734A99-072E-2C46-9FE9-FD926894EF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2491" y="364520"/>
            <a:ext cx="1315429" cy="2332694"/>
          </a:xfrm>
          <a:prstGeom prst="rect">
            <a:avLst/>
          </a:prstGeom>
        </p:spPr>
      </p:pic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BB69DFD5-25BC-0D44-B315-6D46D8B99F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l="2047" r="1004"/>
          <a:stretch/>
        </p:blipFill>
        <p:spPr>
          <a:xfrm>
            <a:off x="8481391" y="490874"/>
            <a:ext cx="1550505" cy="2161554"/>
          </a:xfrm>
        </p:spPr>
      </p:pic>
      <p:pic>
        <p:nvPicPr>
          <p:cNvPr id="17" name="Picture 16" descr="A drawing of a cartoon character&#13;&#10;&#13;&#10;Description automatically generated">
            <a:extLst>
              <a:ext uri="{FF2B5EF4-FFF2-40B4-BE49-F238E27FC236}">
                <a16:creationId xmlns:a16="http://schemas.microsoft.com/office/drawing/2014/main" id="{035D4CB1-A3E7-FC46-9247-BC39CA43E9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02958" y="364520"/>
            <a:ext cx="1232842" cy="233269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2985D5A-3374-9148-977A-83578E15721F}"/>
              </a:ext>
            </a:extLst>
          </p:cNvPr>
          <p:cNvSpPr txBox="1"/>
          <p:nvPr/>
        </p:nvSpPr>
        <p:spPr>
          <a:xfrm>
            <a:off x="908118" y="3181276"/>
            <a:ext cx="2842445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/>
              <a:t>Memorable Mascot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4BAAB04-770E-F14F-B42D-7E0144770D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74115" y="3023046"/>
            <a:ext cx="1006199" cy="80898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F020473-5D4D-3E4C-A646-7DAA714737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14401" y="3023005"/>
            <a:ext cx="808986" cy="808986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9372B3E3-8ACA-6E47-9539-F009C9F861B1}"/>
              </a:ext>
            </a:extLst>
          </p:cNvPr>
          <p:cNvSpPr txBox="1"/>
          <p:nvPr/>
        </p:nvSpPr>
        <p:spPr>
          <a:xfrm>
            <a:off x="908118" y="3831991"/>
            <a:ext cx="3136564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/>
              <a:t>Rich Backstory with</a:t>
            </a:r>
            <a:br>
              <a:rPr lang="en-US" sz="2600" dirty="0"/>
            </a:br>
            <a:r>
              <a:rPr lang="en-US" sz="2600" dirty="0"/>
              <a:t>Irish Cultural Heritage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3999B446-0B33-8E40-B972-C148B462F7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74114" y="3912162"/>
            <a:ext cx="1006199" cy="80898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322E7A1-A77D-0149-A5D9-AE217AEFC3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19948" y="3023007"/>
            <a:ext cx="1006199" cy="808984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0A23DB2A-0A03-9641-8E78-CA3C96FB0AB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30927" y="3912162"/>
            <a:ext cx="808985" cy="80898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8C26094F-A4E0-654B-A735-9E84A9AF321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65781" y="3024507"/>
            <a:ext cx="808986" cy="80898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8C9B85AE-4557-BA45-9361-94669CDD9C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52150" y="3912161"/>
            <a:ext cx="808985" cy="808985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6575AB57-B3C3-E44F-98DE-6FF9A7A238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14886" y="3959221"/>
            <a:ext cx="808985" cy="808985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84132468-7244-924B-BF0A-F324BF7A961E}"/>
              </a:ext>
            </a:extLst>
          </p:cNvPr>
          <p:cNvSpPr txBox="1"/>
          <p:nvPr/>
        </p:nvSpPr>
        <p:spPr>
          <a:xfrm>
            <a:off x="908118" y="5832102"/>
            <a:ext cx="231954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/>
              <a:t>Healthy for Kids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E9F5B513-3D0E-994E-AAEA-D8552B5D22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74114" y="4852822"/>
            <a:ext cx="1006199" cy="808984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E5A7FA2A-53A1-2F42-AEC9-88E07701B96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30927" y="4852822"/>
            <a:ext cx="808985" cy="80898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CF144A5A-85EA-6941-8F0A-A8C1D91CA8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52150" y="4852821"/>
            <a:ext cx="808985" cy="808985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93FD08F3-4279-F743-BBC0-66AB634AB4C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14886" y="4899881"/>
            <a:ext cx="808985" cy="808985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A1300F23-CF21-B745-A6A7-CC27E2CE5317}"/>
              </a:ext>
            </a:extLst>
          </p:cNvPr>
          <p:cNvSpPr txBox="1"/>
          <p:nvPr/>
        </p:nvSpPr>
        <p:spPr>
          <a:xfrm>
            <a:off x="908118" y="5011091"/>
            <a:ext cx="289342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dirty="0"/>
              <a:t>25% Marshmallows 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A44BCEC0-892F-3044-BD03-CCFBF9FB2F8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20040" y="5771791"/>
            <a:ext cx="808985" cy="808985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69969970-EC66-9F42-BFEE-4554128B1D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41263" y="5771790"/>
            <a:ext cx="808985" cy="808985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83AA1952-77B9-E24F-BDA2-B37A7AF9D7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03999" y="5818850"/>
            <a:ext cx="808985" cy="808985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CAF2200E-AF9B-9F41-B908-BF1366884F5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74114" y="5775049"/>
            <a:ext cx="808985" cy="808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83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/>
      <p:bldP spid="34" grpId="0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90CFA-954B-554A-9AAC-D06DA019C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490874"/>
            <a:ext cx="6586491" cy="1676603"/>
          </a:xfrm>
        </p:spPr>
        <p:txBody>
          <a:bodyPr>
            <a:normAutofit/>
          </a:bodyPr>
          <a:lstStyle/>
          <a:p>
            <a:r>
              <a:rPr lang="en-US" dirty="0">
                <a:latin typeface="Futura Medium" panose="020B0602020204020303" pitchFamily="34" charset="-79"/>
                <a:cs typeface="Futura Medium" panose="020B0602020204020303" pitchFamily="34" charset="-79"/>
              </a:rPr>
              <a:t>Summary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456069A-7F13-804D-83F3-B140E15878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29" y="2319771"/>
            <a:ext cx="8733064" cy="4340673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1600"/>
              </a:spcBef>
              <a:buNone/>
            </a:pPr>
            <a:r>
              <a:rPr lang="en-CA" sz="40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Frosted Lucky Charms, </a:t>
            </a:r>
            <a:br>
              <a:rPr lang="en-CA" sz="4000" dirty="0">
                <a:latin typeface="Futura Medium" panose="020B0602020204020303" pitchFamily="34" charset="-79"/>
                <a:cs typeface="Futura Medium" panose="020B0602020204020303" pitchFamily="34" charset="-79"/>
              </a:rPr>
            </a:br>
            <a:r>
              <a:rPr lang="en-CA" sz="4000" dirty="0">
                <a:latin typeface="Futura Medium" panose="020B0602020204020303" pitchFamily="34" charset="-79"/>
                <a:cs typeface="Futura Medium" panose="020B0602020204020303" pitchFamily="34" charset="-79"/>
              </a:rPr>
              <a:t>they're magically delicious!</a:t>
            </a:r>
          </a:p>
          <a:p>
            <a:pPr marL="0" indent="0">
              <a:lnSpc>
                <a:spcPct val="100000"/>
              </a:lnSpc>
              <a:spcBef>
                <a:spcPts val="1600"/>
              </a:spcBef>
              <a:buNone/>
            </a:pPr>
            <a:endParaRPr lang="en-CA" sz="5000" i="1" dirty="0">
              <a:latin typeface="Futura Medium" panose="020B0602020204020303" pitchFamily="34" charset="-79"/>
              <a:cs typeface="Futura Medium" panose="020B0602020204020303" pitchFamily="34" charset="-79"/>
            </a:endParaRPr>
          </a:p>
          <a:p>
            <a:pPr marL="0" indent="0">
              <a:lnSpc>
                <a:spcPct val="100000"/>
              </a:lnSpc>
              <a:spcBef>
                <a:spcPts val="1600"/>
              </a:spcBef>
              <a:buNone/>
            </a:pPr>
            <a:endParaRPr lang="en-CA" sz="5000" i="1" dirty="0">
              <a:latin typeface="Futura Medium" panose="020B0602020204020303" pitchFamily="34" charset="-79"/>
              <a:cs typeface="Futura Medium" panose="020B0602020204020303" pitchFamily="34" charset="-79"/>
            </a:endParaRPr>
          </a:p>
          <a:p>
            <a:pPr marL="0" indent="0">
              <a:lnSpc>
                <a:spcPct val="100000"/>
              </a:lnSpc>
              <a:spcBef>
                <a:spcPts val="1600"/>
              </a:spcBef>
              <a:buNone/>
            </a:pPr>
            <a:r>
              <a:rPr lang="en-CA" sz="2000" i="1" dirty="0">
                <a:latin typeface="Futura Medium" panose="020B0602020204020303" pitchFamily="34" charset="-79"/>
                <a:cs typeface="Futura Medium" panose="020B0602020204020303" pitchFamily="34" charset="-79"/>
              </a:rPr>
              <a:t>(This presentation was in no way sponsored, administered </a:t>
            </a:r>
            <a:br>
              <a:rPr lang="en-CA" sz="2000" i="1" dirty="0">
                <a:latin typeface="Futura Medium" panose="020B0602020204020303" pitchFamily="34" charset="-79"/>
                <a:cs typeface="Futura Medium" panose="020B0602020204020303" pitchFamily="34" charset="-79"/>
              </a:rPr>
            </a:br>
            <a:r>
              <a:rPr lang="en-CA" sz="2000" i="1" dirty="0">
                <a:latin typeface="Futura Medium" panose="020B0602020204020303" pitchFamily="34" charset="-79"/>
                <a:cs typeface="Futura Medium" panose="020B0602020204020303" pitchFamily="34" charset="-79"/>
              </a:rPr>
              <a:t>or endorsed by General Mills, Inc.)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506C14C-C6B1-0C4B-A683-2F24D4ABA5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4449" y="2687837"/>
            <a:ext cx="2032636" cy="3604540"/>
          </a:xfrm>
          <a:prstGeom prst="rect">
            <a:avLst/>
          </a:prstGeom>
        </p:spPr>
      </p:pic>
      <p:pic>
        <p:nvPicPr>
          <p:cNvPr id="9" name="Picture 8" descr="A close up of a logo&#13;&#10;&#13;&#10;Description automatically generated">
            <a:extLst>
              <a:ext uri="{FF2B5EF4-FFF2-40B4-BE49-F238E27FC236}">
                <a16:creationId xmlns:a16="http://schemas.microsoft.com/office/drawing/2014/main" id="{D346B17A-C790-2747-835C-18637C9B5F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8342" y="739036"/>
            <a:ext cx="2914729" cy="1948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49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126</Words>
  <Application>Microsoft Macintosh PowerPoint</Application>
  <PresentationFormat>Widescreen</PresentationFormat>
  <Paragraphs>39</Paragraphs>
  <Slides>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Futura Medium</vt:lpstr>
      <vt:lpstr>Office Theme</vt:lpstr>
      <vt:lpstr> The only true 🐐 tier cereal</vt:lpstr>
      <vt:lpstr>John Holahan</vt:lpstr>
      <vt:lpstr>The Cereal</vt:lpstr>
      <vt:lpstr>Lucky the Leprechaun</vt:lpstr>
      <vt:lpstr>The Magical Unicorns</vt:lpstr>
      <vt:lpstr>Advertising</vt:lpstr>
      <vt:lpstr>Advertising</vt:lpstr>
      <vt:lpstr>Comparison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The only true 🐐 tier cereal</dc:title>
  <dc:creator>Nico Ritschel</dc:creator>
  <cp:lastModifiedBy>Nico Ritschel</cp:lastModifiedBy>
  <cp:revision>12</cp:revision>
  <dcterms:created xsi:type="dcterms:W3CDTF">2018-11-08T09:09:07Z</dcterms:created>
  <dcterms:modified xsi:type="dcterms:W3CDTF">2018-11-09T18:20:30Z</dcterms:modified>
</cp:coreProperties>
</file>