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7.jpeg" ContentType="image/jpeg"/>
  <Override PartName="/ppt/notesSlides/notesSlide27.xml" ContentType="application/vnd.openxmlformats-officedocument.presentationml.notesSlide+xml"/>
  <Override PartName="/ppt/media/image8.jpeg" ContentType="image/jpeg"/>
  <Override PartName="/ppt/media/image9.jpe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19.jpeg" ContentType="image/jpeg"/>
  <Override PartName="/ppt/media/media1.mp4" ContentType="video/unknown"/>
  <Override PartName="/ppt/media/media1.mov" ContentType="video/unknown"/>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 id="533" r:id="rId285"/>
    <p:sldId id="534" r:id="rId286"/>
    <p:sldId id="535" r:id="rId287"/>
    <p:sldId id="536" r:id="rId288"/>
    <p:sldId id="537" r:id="rId289"/>
    <p:sldId id="538" r:id="rId290"/>
    <p:sldId id="539" r:id="rId291"/>
    <p:sldId id="540"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 id="557" r:id="rId309"/>
    <p:sldId id="558" r:id="rId310"/>
    <p:sldId id="559" r:id="rId311"/>
    <p:sldId id="560" r:id="rId312"/>
    <p:sldId id="561" r:id="rId313"/>
    <p:sldId id="562" r:id="rId314"/>
    <p:sldId id="563" r:id="rId315"/>
    <p:sldId id="564" r:id="rId316"/>
    <p:sldId id="565" r:id="rId317"/>
    <p:sldId id="566" r:id="rId318"/>
    <p:sldId id="567" r:id="rId319"/>
    <p:sldId id="568" r:id="rId320"/>
    <p:sldId id="569" r:id="rId321"/>
    <p:sldId id="570" r:id="rId322"/>
    <p:sldId id="571" r:id="rId323"/>
    <p:sldId id="572" r:id="rId324"/>
    <p:sldId id="573" r:id="rId325"/>
    <p:sldId id="574" r:id="rId326"/>
    <p:sldId id="575" r:id="rId327"/>
    <p:sldId id="576" r:id="rId328"/>
    <p:sldId id="577" r:id="rId329"/>
    <p:sldId id="578" r:id="rId330"/>
    <p:sldId id="579" r:id="rId331"/>
    <p:sldId id="580" r:id="rId332"/>
    <p:sldId id="581" r:id="rId333"/>
    <p:sldId id="582" r:id="rId334"/>
    <p:sldId id="583" r:id="rId335"/>
    <p:sldId id="584" r:id="rId336"/>
    <p:sldId id="585" r:id="rId337"/>
    <p:sldId id="586" r:id="rId338"/>
    <p:sldId id="587" r:id="rId339"/>
    <p:sldId id="588" r:id="rId340"/>
    <p:sldId id="589" r:id="rId341"/>
    <p:sldId id="590" r:id="rId342"/>
    <p:sldId id="591" r:id="rId343"/>
    <p:sldId id="592" r:id="rId344"/>
    <p:sldId id="593" r:id="rId345"/>
    <p:sldId id="594" r:id="rId346"/>
    <p:sldId id="595" r:id="rId347"/>
    <p:sldId id="596" r:id="rId348"/>
    <p:sldId id="597" r:id="rId349"/>
    <p:sldId id="598" r:id="rId350"/>
    <p:sldId id="599" r:id="rId351"/>
    <p:sldId id="600" r:id="rId352"/>
    <p:sldId id="601" r:id="rId353"/>
    <p:sldId id="602" r:id="rId354"/>
    <p:sldId id="603" r:id="rId355"/>
    <p:sldId id="604" r:id="rId356"/>
    <p:sldId id="605" r:id="rId357"/>
    <p:sldId id="606" r:id="rId358"/>
    <p:sldId id="607" r:id="rId359"/>
    <p:sldId id="608" r:id="rId360"/>
    <p:sldId id="609" r:id="rId361"/>
    <p:sldId id="610" r:id="rId362"/>
    <p:sldId id="611" r:id="rId363"/>
    <p:sldId id="612" r:id="rId364"/>
    <p:sldId id="613" r:id="rId365"/>
    <p:sldId id="614" r:id="rId366"/>
    <p:sldId id="615" r:id="rId367"/>
    <p:sldId id="616" r:id="rId368"/>
    <p:sldId id="617" r:id="rId369"/>
    <p:sldId id="618" r:id="rId370"/>
    <p:sldId id="619" r:id="rId371"/>
    <p:sldId id="620" r:id="rId372"/>
    <p:sldId id="621" r:id="rId373"/>
    <p:sldId id="622" r:id="rId374"/>
    <p:sldId id="623" r:id="rId375"/>
    <p:sldId id="624" r:id="rId376"/>
    <p:sldId id="625" r:id="rId377"/>
    <p:sldId id="626" r:id="rId378"/>
    <p:sldId id="627" r:id="rId379"/>
    <p:sldId id="628" r:id="rId380"/>
    <p:sldId id="629" r:id="rId381"/>
    <p:sldId id="630" r:id="rId382"/>
    <p:sldId id="631" r:id="rId383"/>
    <p:sldId id="632" r:id="rId384"/>
    <p:sldId id="633" r:id="rId385"/>
    <p:sldId id="634" r:id="rId386"/>
    <p:sldId id="635" r:id="rId387"/>
    <p:sldId id="636" r:id="rId388"/>
    <p:sldId id="637" r:id="rId389"/>
    <p:sldId id="638" r:id="rId390"/>
    <p:sldId id="639" r:id="rId391"/>
    <p:sldId id="640" r:id="rId392"/>
    <p:sldId id="641" r:id="rId393"/>
    <p:sldId id="642" r:id="rId394"/>
    <p:sldId id="643" r:id="rId395"/>
    <p:sldId id="644" r:id="rId396"/>
    <p:sldId id="645" r:id="rId397"/>
    <p:sldId id="646" r:id="rId398"/>
    <p:sldId id="647" r:id="rId399"/>
    <p:sldId id="648" r:id="rId400"/>
    <p:sldId id="649" r:id="rId401"/>
    <p:sldId id="650" r:id="rId402"/>
    <p:sldId id="651" r:id="rId403"/>
    <p:sldId id="652" r:id="rId404"/>
    <p:sldId id="653" r:id="rId405"/>
    <p:sldId id="654" r:id="rId406"/>
    <p:sldId id="655" r:id="rId407"/>
    <p:sldId id="656" r:id="rId408"/>
    <p:sldId id="657" r:id="rId409"/>
    <p:sldId id="658" r:id="rId410"/>
    <p:sldId id="659" r:id="rId411"/>
    <p:sldId id="660" r:id="rId412"/>
    <p:sldId id="661" r:id="rId413"/>
    <p:sldId id="662" r:id="rId414"/>
    <p:sldId id="663" r:id="rId415"/>
    <p:sldId id="664" r:id="rId416"/>
    <p:sldId id="665" r:id="rId417"/>
    <p:sldId id="666" r:id="rId418"/>
    <p:sldId id="667" r:id="rId419"/>
    <p:sldId id="668" r:id="rId420"/>
    <p:sldId id="669" r:id="rId421"/>
    <p:sldId id="670" r:id="rId422"/>
    <p:sldId id="671" r:id="rId423"/>
    <p:sldId id="672" r:id="rId424"/>
    <p:sldId id="673" r:id="rId425"/>
    <p:sldId id="674" r:id="rId426"/>
    <p:sldId id="675" r:id="rId427"/>
    <p:sldId id="676" r:id="rId428"/>
    <p:sldId id="677" r:id="rId429"/>
    <p:sldId id="678" r:id="rId430"/>
    <p:sldId id="679" r:id="rId431"/>
    <p:sldId id="680" r:id="rId432"/>
    <p:sldId id="681" r:id="rId433"/>
    <p:sldId id="682" r:id="rId434"/>
    <p:sldId id="683" r:id="rId435"/>
    <p:sldId id="684" r:id="rId436"/>
    <p:sldId id="685" r:id="rId437"/>
    <p:sldId id="686" r:id="rId438"/>
    <p:sldId id="687" r:id="rId439"/>
    <p:sldId id="688" r:id="rId440"/>
    <p:sldId id="689" r:id="rId441"/>
    <p:sldId id="690" r:id="rId442"/>
    <p:sldId id="691" r:id="rId443"/>
    <p:sldId id="692" r:id="rId444"/>
    <p:sldId id="693" r:id="rId445"/>
    <p:sldId id="694" r:id="rId446"/>
    <p:sldId id="695" r:id="rId447"/>
    <p:sldId id="696" r:id="rId448"/>
    <p:sldId id="697" r:id="rId449"/>
    <p:sldId id="698" r:id="rId450"/>
    <p:sldId id="699" r:id="rId451"/>
    <p:sldId id="700" r:id="rId452"/>
    <p:sldId id="701" r:id="rId453"/>
    <p:sldId id="702" r:id="rId454"/>
    <p:sldId id="703" r:id="rId455"/>
    <p:sldId id="704" r:id="rId456"/>
    <p:sldId id="705" r:id="rId457"/>
    <p:sldId id="706" r:id="rId45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1pPr>
    <a:lvl2pPr marL="0" marR="0" indent="3429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2pPr>
    <a:lvl3pPr marL="0" marR="0" indent="6858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3pPr>
    <a:lvl4pPr marL="0" marR="0" indent="10287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4pPr>
    <a:lvl5pPr marL="0" marR="0" indent="13716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5pPr>
    <a:lvl6pPr marL="0" marR="0" indent="17145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6pPr>
    <a:lvl7pPr marL="0" marR="0" indent="20574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7pPr>
    <a:lvl8pPr marL="0" marR="0" indent="24003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8pPr>
    <a:lvl9pPr marL="0" marR="0" indent="274320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b="def" i="def"/>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280" Type="http://schemas.openxmlformats.org/officeDocument/2006/relationships/slide" Target="slides/slide273.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 Id="rId309" Type="http://schemas.openxmlformats.org/officeDocument/2006/relationships/slide" Target="slides/slide302.xml"/><Relationship Id="rId310" Type="http://schemas.openxmlformats.org/officeDocument/2006/relationships/slide" Target="slides/slide303.xml"/><Relationship Id="rId311" Type="http://schemas.openxmlformats.org/officeDocument/2006/relationships/slide" Target="slides/slide304.xml"/><Relationship Id="rId312" Type="http://schemas.openxmlformats.org/officeDocument/2006/relationships/slide" Target="slides/slide305.xml"/><Relationship Id="rId313" Type="http://schemas.openxmlformats.org/officeDocument/2006/relationships/slide" Target="slides/slide306.xml"/><Relationship Id="rId314" Type="http://schemas.openxmlformats.org/officeDocument/2006/relationships/slide" Target="slides/slide307.xml"/><Relationship Id="rId315" Type="http://schemas.openxmlformats.org/officeDocument/2006/relationships/slide" Target="slides/slide308.xml"/><Relationship Id="rId316" Type="http://schemas.openxmlformats.org/officeDocument/2006/relationships/slide" Target="slides/slide309.xml"/><Relationship Id="rId317" Type="http://schemas.openxmlformats.org/officeDocument/2006/relationships/slide" Target="slides/slide310.xml"/><Relationship Id="rId318" Type="http://schemas.openxmlformats.org/officeDocument/2006/relationships/slide" Target="slides/slide311.xml"/><Relationship Id="rId319" Type="http://schemas.openxmlformats.org/officeDocument/2006/relationships/slide" Target="slides/slide312.xml"/><Relationship Id="rId320" Type="http://schemas.openxmlformats.org/officeDocument/2006/relationships/slide" Target="slides/slide313.xml"/><Relationship Id="rId321" Type="http://schemas.openxmlformats.org/officeDocument/2006/relationships/slide" Target="slides/slide314.xml"/><Relationship Id="rId322" Type="http://schemas.openxmlformats.org/officeDocument/2006/relationships/slide" Target="slides/slide315.xml"/><Relationship Id="rId323" Type="http://schemas.openxmlformats.org/officeDocument/2006/relationships/slide" Target="slides/slide316.xml"/><Relationship Id="rId324" Type="http://schemas.openxmlformats.org/officeDocument/2006/relationships/slide" Target="slides/slide317.xml"/><Relationship Id="rId325" Type="http://schemas.openxmlformats.org/officeDocument/2006/relationships/slide" Target="slides/slide318.xml"/><Relationship Id="rId326" Type="http://schemas.openxmlformats.org/officeDocument/2006/relationships/slide" Target="slides/slide319.xml"/><Relationship Id="rId327" Type="http://schemas.openxmlformats.org/officeDocument/2006/relationships/slide" Target="slides/slide320.xml"/><Relationship Id="rId328" Type="http://schemas.openxmlformats.org/officeDocument/2006/relationships/slide" Target="slides/slide321.xml"/><Relationship Id="rId329" Type="http://schemas.openxmlformats.org/officeDocument/2006/relationships/slide" Target="slides/slide322.xml"/><Relationship Id="rId330" Type="http://schemas.openxmlformats.org/officeDocument/2006/relationships/slide" Target="slides/slide323.xml"/><Relationship Id="rId331" Type="http://schemas.openxmlformats.org/officeDocument/2006/relationships/slide" Target="slides/slide324.xml"/><Relationship Id="rId332" Type="http://schemas.openxmlformats.org/officeDocument/2006/relationships/slide" Target="slides/slide325.xml"/><Relationship Id="rId333" Type="http://schemas.openxmlformats.org/officeDocument/2006/relationships/slide" Target="slides/slide326.xml"/><Relationship Id="rId334" Type="http://schemas.openxmlformats.org/officeDocument/2006/relationships/slide" Target="slides/slide327.xml"/><Relationship Id="rId335" Type="http://schemas.openxmlformats.org/officeDocument/2006/relationships/slide" Target="slides/slide328.xml"/><Relationship Id="rId336" Type="http://schemas.openxmlformats.org/officeDocument/2006/relationships/slide" Target="slides/slide329.xml"/><Relationship Id="rId337" Type="http://schemas.openxmlformats.org/officeDocument/2006/relationships/slide" Target="slides/slide330.xml"/><Relationship Id="rId338" Type="http://schemas.openxmlformats.org/officeDocument/2006/relationships/slide" Target="slides/slide331.xml"/><Relationship Id="rId339" Type="http://schemas.openxmlformats.org/officeDocument/2006/relationships/slide" Target="slides/slide332.xml"/><Relationship Id="rId340" Type="http://schemas.openxmlformats.org/officeDocument/2006/relationships/slide" Target="slides/slide333.xml"/><Relationship Id="rId341" Type="http://schemas.openxmlformats.org/officeDocument/2006/relationships/slide" Target="slides/slide334.xml"/><Relationship Id="rId342" Type="http://schemas.openxmlformats.org/officeDocument/2006/relationships/slide" Target="slides/slide335.xml"/><Relationship Id="rId343" Type="http://schemas.openxmlformats.org/officeDocument/2006/relationships/slide" Target="slides/slide336.xml"/><Relationship Id="rId344" Type="http://schemas.openxmlformats.org/officeDocument/2006/relationships/slide" Target="slides/slide337.xml"/><Relationship Id="rId345" Type="http://schemas.openxmlformats.org/officeDocument/2006/relationships/slide" Target="slides/slide338.xml"/><Relationship Id="rId346" Type="http://schemas.openxmlformats.org/officeDocument/2006/relationships/slide" Target="slides/slide339.xml"/><Relationship Id="rId347" Type="http://schemas.openxmlformats.org/officeDocument/2006/relationships/slide" Target="slides/slide340.xml"/><Relationship Id="rId348" Type="http://schemas.openxmlformats.org/officeDocument/2006/relationships/slide" Target="slides/slide341.xml"/><Relationship Id="rId349" Type="http://schemas.openxmlformats.org/officeDocument/2006/relationships/slide" Target="slides/slide342.xml"/><Relationship Id="rId350" Type="http://schemas.openxmlformats.org/officeDocument/2006/relationships/slide" Target="slides/slide343.xml"/><Relationship Id="rId351" Type="http://schemas.openxmlformats.org/officeDocument/2006/relationships/slide" Target="slides/slide344.xml"/><Relationship Id="rId352" Type="http://schemas.openxmlformats.org/officeDocument/2006/relationships/slide" Target="slides/slide345.xml"/><Relationship Id="rId353" Type="http://schemas.openxmlformats.org/officeDocument/2006/relationships/slide" Target="slides/slide346.xml"/><Relationship Id="rId354" Type="http://schemas.openxmlformats.org/officeDocument/2006/relationships/slide" Target="slides/slide347.xml"/><Relationship Id="rId355" Type="http://schemas.openxmlformats.org/officeDocument/2006/relationships/slide" Target="slides/slide348.xml"/><Relationship Id="rId356" Type="http://schemas.openxmlformats.org/officeDocument/2006/relationships/slide" Target="slides/slide349.xml"/><Relationship Id="rId357" Type="http://schemas.openxmlformats.org/officeDocument/2006/relationships/slide" Target="slides/slide350.xml"/><Relationship Id="rId358" Type="http://schemas.openxmlformats.org/officeDocument/2006/relationships/slide" Target="slides/slide351.xml"/><Relationship Id="rId359" Type="http://schemas.openxmlformats.org/officeDocument/2006/relationships/slide" Target="slides/slide352.xml"/><Relationship Id="rId360" Type="http://schemas.openxmlformats.org/officeDocument/2006/relationships/slide" Target="slides/slide353.xml"/><Relationship Id="rId361" Type="http://schemas.openxmlformats.org/officeDocument/2006/relationships/slide" Target="slides/slide354.xml"/><Relationship Id="rId362" Type="http://schemas.openxmlformats.org/officeDocument/2006/relationships/slide" Target="slides/slide355.xml"/><Relationship Id="rId363" Type="http://schemas.openxmlformats.org/officeDocument/2006/relationships/slide" Target="slides/slide356.xml"/><Relationship Id="rId364" Type="http://schemas.openxmlformats.org/officeDocument/2006/relationships/slide" Target="slides/slide357.xml"/><Relationship Id="rId365" Type="http://schemas.openxmlformats.org/officeDocument/2006/relationships/slide" Target="slides/slide358.xml"/><Relationship Id="rId366" Type="http://schemas.openxmlformats.org/officeDocument/2006/relationships/slide" Target="slides/slide359.xml"/><Relationship Id="rId367" Type="http://schemas.openxmlformats.org/officeDocument/2006/relationships/slide" Target="slides/slide360.xml"/><Relationship Id="rId368" Type="http://schemas.openxmlformats.org/officeDocument/2006/relationships/slide" Target="slides/slide361.xml"/><Relationship Id="rId369" Type="http://schemas.openxmlformats.org/officeDocument/2006/relationships/slide" Target="slides/slide362.xml"/><Relationship Id="rId370" Type="http://schemas.openxmlformats.org/officeDocument/2006/relationships/slide" Target="slides/slide363.xml"/><Relationship Id="rId371" Type="http://schemas.openxmlformats.org/officeDocument/2006/relationships/slide" Target="slides/slide364.xml"/><Relationship Id="rId372" Type="http://schemas.openxmlformats.org/officeDocument/2006/relationships/slide" Target="slides/slide365.xml"/><Relationship Id="rId373" Type="http://schemas.openxmlformats.org/officeDocument/2006/relationships/slide" Target="slides/slide366.xml"/><Relationship Id="rId374" Type="http://schemas.openxmlformats.org/officeDocument/2006/relationships/slide" Target="slides/slide367.xml"/><Relationship Id="rId375" Type="http://schemas.openxmlformats.org/officeDocument/2006/relationships/slide" Target="slides/slide368.xml"/><Relationship Id="rId376" Type="http://schemas.openxmlformats.org/officeDocument/2006/relationships/slide" Target="slides/slide369.xml"/><Relationship Id="rId377" Type="http://schemas.openxmlformats.org/officeDocument/2006/relationships/slide" Target="slides/slide370.xml"/><Relationship Id="rId378" Type="http://schemas.openxmlformats.org/officeDocument/2006/relationships/slide" Target="slides/slide371.xml"/><Relationship Id="rId379" Type="http://schemas.openxmlformats.org/officeDocument/2006/relationships/slide" Target="slides/slide372.xml"/><Relationship Id="rId380" Type="http://schemas.openxmlformats.org/officeDocument/2006/relationships/slide" Target="slides/slide373.xml"/><Relationship Id="rId381" Type="http://schemas.openxmlformats.org/officeDocument/2006/relationships/slide" Target="slides/slide374.xml"/><Relationship Id="rId382" Type="http://schemas.openxmlformats.org/officeDocument/2006/relationships/slide" Target="slides/slide375.xml"/><Relationship Id="rId383" Type="http://schemas.openxmlformats.org/officeDocument/2006/relationships/slide" Target="slides/slide376.xml"/><Relationship Id="rId384" Type="http://schemas.openxmlformats.org/officeDocument/2006/relationships/slide" Target="slides/slide377.xml"/><Relationship Id="rId385" Type="http://schemas.openxmlformats.org/officeDocument/2006/relationships/slide" Target="slides/slide378.xml"/><Relationship Id="rId386" Type="http://schemas.openxmlformats.org/officeDocument/2006/relationships/slide" Target="slides/slide379.xml"/><Relationship Id="rId387" Type="http://schemas.openxmlformats.org/officeDocument/2006/relationships/slide" Target="slides/slide380.xml"/><Relationship Id="rId388" Type="http://schemas.openxmlformats.org/officeDocument/2006/relationships/slide" Target="slides/slide381.xml"/><Relationship Id="rId389" Type="http://schemas.openxmlformats.org/officeDocument/2006/relationships/slide" Target="slides/slide382.xml"/><Relationship Id="rId390" Type="http://schemas.openxmlformats.org/officeDocument/2006/relationships/slide" Target="slides/slide383.xml"/><Relationship Id="rId391" Type="http://schemas.openxmlformats.org/officeDocument/2006/relationships/slide" Target="slides/slide384.xml"/><Relationship Id="rId392" Type="http://schemas.openxmlformats.org/officeDocument/2006/relationships/slide" Target="slides/slide385.xml"/><Relationship Id="rId393" Type="http://schemas.openxmlformats.org/officeDocument/2006/relationships/slide" Target="slides/slide386.xml"/><Relationship Id="rId394" Type="http://schemas.openxmlformats.org/officeDocument/2006/relationships/slide" Target="slides/slide387.xml"/><Relationship Id="rId395" Type="http://schemas.openxmlformats.org/officeDocument/2006/relationships/slide" Target="slides/slide388.xml"/><Relationship Id="rId396" Type="http://schemas.openxmlformats.org/officeDocument/2006/relationships/slide" Target="slides/slide389.xml"/><Relationship Id="rId397" Type="http://schemas.openxmlformats.org/officeDocument/2006/relationships/slide" Target="slides/slide390.xml"/><Relationship Id="rId398" Type="http://schemas.openxmlformats.org/officeDocument/2006/relationships/slide" Target="slides/slide391.xml"/><Relationship Id="rId399" Type="http://schemas.openxmlformats.org/officeDocument/2006/relationships/slide" Target="slides/slide392.xml"/><Relationship Id="rId400" Type="http://schemas.openxmlformats.org/officeDocument/2006/relationships/slide" Target="slides/slide393.xml"/><Relationship Id="rId401" Type="http://schemas.openxmlformats.org/officeDocument/2006/relationships/slide" Target="slides/slide394.xml"/><Relationship Id="rId402" Type="http://schemas.openxmlformats.org/officeDocument/2006/relationships/slide" Target="slides/slide395.xml"/><Relationship Id="rId403" Type="http://schemas.openxmlformats.org/officeDocument/2006/relationships/slide" Target="slides/slide396.xml"/><Relationship Id="rId404" Type="http://schemas.openxmlformats.org/officeDocument/2006/relationships/slide" Target="slides/slide397.xml"/><Relationship Id="rId405" Type="http://schemas.openxmlformats.org/officeDocument/2006/relationships/slide" Target="slides/slide398.xml"/><Relationship Id="rId406" Type="http://schemas.openxmlformats.org/officeDocument/2006/relationships/slide" Target="slides/slide399.xml"/><Relationship Id="rId407" Type="http://schemas.openxmlformats.org/officeDocument/2006/relationships/slide" Target="slides/slide400.xml"/><Relationship Id="rId408" Type="http://schemas.openxmlformats.org/officeDocument/2006/relationships/slide" Target="slides/slide401.xml"/><Relationship Id="rId409" Type="http://schemas.openxmlformats.org/officeDocument/2006/relationships/slide" Target="slides/slide402.xml"/><Relationship Id="rId410" Type="http://schemas.openxmlformats.org/officeDocument/2006/relationships/slide" Target="slides/slide403.xml"/><Relationship Id="rId411" Type="http://schemas.openxmlformats.org/officeDocument/2006/relationships/slide" Target="slides/slide404.xml"/><Relationship Id="rId412" Type="http://schemas.openxmlformats.org/officeDocument/2006/relationships/slide" Target="slides/slide405.xml"/><Relationship Id="rId413" Type="http://schemas.openxmlformats.org/officeDocument/2006/relationships/slide" Target="slides/slide406.xml"/><Relationship Id="rId414" Type="http://schemas.openxmlformats.org/officeDocument/2006/relationships/slide" Target="slides/slide407.xml"/><Relationship Id="rId415" Type="http://schemas.openxmlformats.org/officeDocument/2006/relationships/slide" Target="slides/slide408.xml"/><Relationship Id="rId416" Type="http://schemas.openxmlformats.org/officeDocument/2006/relationships/slide" Target="slides/slide409.xml"/><Relationship Id="rId417" Type="http://schemas.openxmlformats.org/officeDocument/2006/relationships/slide" Target="slides/slide410.xml"/><Relationship Id="rId418" Type="http://schemas.openxmlformats.org/officeDocument/2006/relationships/slide" Target="slides/slide411.xml"/><Relationship Id="rId419" Type="http://schemas.openxmlformats.org/officeDocument/2006/relationships/slide" Target="slides/slide412.xml"/><Relationship Id="rId420" Type="http://schemas.openxmlformats.org/officeDocument/2006/relationships/slide" Target="slides/slide413.xml"/><Relationship Id="rId421" Type="http://schemas.openxmlformats.org/officeDocument/2006/relationships/slide" Target="slides/slide414.xml"/><Relationship Id="rId422" Type="http://schemas.openxmlformats.org/officeDocument/2006/relationships/slide" Target="slides/slide415.xml"/><Relationship Id="rId423" Type="http://schemas.openxmlformats.org/officeDocument/2006/relationships/slide" Target="slides/slide416.xml"/><Relationship Id="rId424" Type="http://schemas.openxmlformats.org/officeDocument/2006/relationships/slide" Target="slides/slide417.xml"/><Relationship Id="rId425" Type="http://schemas.openxmlformats.org/officeDocument/2006/relationships/slide" Target="slides/slide418.xml"/><Relationship Id="rId426" Type="http://schemas.openxmlformats.org/officeDocument/2006/relationships/slide" Target="slides/slide419.xml"/><Relationship Id="rId427" Type="http://schemas.openxmlformats.org/officeDocument/2006/relationships/slide" Target="slides/slide420.xml"/><Relationship Id="rId428" Type="http://schemas.openxmlformats.org/officeDocument/2006/relationships/slide" Target="slides/slide421.xml"/><Relationship Id="rId429" Type="http://schemas.openxmlformats.org/officeDocument/2006/relationships/slide" Target="slides/slide422.xml"/><Relationship Id="rId430" Type="http://schemas.openxmlformats.org/officeDocument/2006/relationships/slide" Target="slides/slide423.xml"/><Relationship Id="rId431" Type="http://schemas.openxmlformats.org/officeDocument/2006/relationships/slide" Target="slides/slide424.xml"/><Relationship Id="rId432" Type="http://schemas.openxmlformats.org/officeDocument/2006/relationships/slide" Target="slides/slide425.xml"/><Relationship Id="rId433" Type="http://schemas.openxmlformats.org/officeDocument/2006/relationships/slide" Target="slides/slide426.xml"/><Relationship Id="rId434" Type="http://schemas.openxmlformats.org/officeDocument/2006/relationships/slide" Target="slides/slide427.xml"/><Relationship Id="rId435" Type="http://schemas.openxmlformats.org/officeDocument/2006/relationships/slide" Target="slides/slide428.xml"/><Relationship Id="rId436" Type="http://schemas.openxmlformats.org/officeDocument/2006/relationships/slide" Target="slides/slide429.xml"/><Relationship Id="rId437" Type="http://schemas.openxmlformats.org/officeDocument/2006/relationships/slide" Target="slides/slide430.xml"/><Relationship Id="rId438" Type="http://schemas.openxmlformats.org/officeDocument/2006/relationships/slide" Target="slides/slide431.xml"/><Relationship Id="rId439" Type="http://schemas.openxmlformats.org/officeDocument/2006/relationships/slide" Target="slides/slide432.xml"/><Relationship Id="rId440" Type="http://schemas.openxmlformats.org/officeDocument/2006/relationships/slide" Target="slides/slide433.xml"/><Relationship Id="rId441" Type="http://schemas.openxmlformats.org/officeDocument/2006/relationships/slide" Target="slides/slide434.xml"/><Relationship Id="rId442" Type="http://schemas.openxmlformats.org/officeDocument/2006/relationships/slide" Target="slides/slide435.xml"/><Relationship Id="rId443" Type="http://schemas.openxmlformats.org/officeDocument/2006/relationships/slide" Target="slides/slide436.xml"/><Relationship Id="rId444" Type="http://schemas.openxmlformats.org/officeDocument/2006/relationships/slide" Target="slides/slide437.xml"/><Relationship Id="rId445" Type="http://schemas.openxmlformats.org/officeDocument/2006/relationships/slide" Target="slides/slide438.xml"/><Relationship Id="rId446" Type="http://schemas.openxmlformats.org/officeDocument/2006/relationships/slide" Target="slides/slide439.xml"/><Relationship Id="rId447" Type="http://schemas.openxmlformats.org/officeDocument/2006/relationships/slide" Target="slides/slide440.xml"/><Relationship Id="rId448" Type="http://schemas.openxmlformats.org/officeDocument/2006/relationships/slide" Target="slides/slide441.xml"/><Relationship Id="rId449" Type="http://schemas.openxmlformats.org/officeDocument/2006/relationships/slide" Target="slides/slide442.xml"/><Relationship Id="rId450" Type="http://schemas.openxmlformats.org/officeDocument/2006/relationships/slide" Target="slides/slide443.xml"/><Relationship Id="rId451" Type="http://schemas.openxmlformats.org/officeDocument/2006/relationships/slide" Target="slides/slide444.xml"/><Relationship Id="rId452" Type="http://schemas.openxmlformats.org/officeDocument/2006/relationships/slide" Target="slides/slide445.xml"/><Relationship Id="rId453" Type="http://schemas.openxmlformats.org/officeDocument/2006/relationships/slide" Target="slides/slide446.xml"/><Relationship Id="rId454" Type="http://schemas.openxmlformats.org/officeDocument/2006/relationships/slide" Target="slides/slide447.xml"/><Relationship Id="rId455" Type="http://schemas.openxmlformats.org/officeDocument/2006/relationships/slide" Target="slides/slide448.xml"/><Relationship Id="rId456" Type="http://schemas.openxmlformats.org/officeDocument/2006/relationships/slide" Target="slides/slide449.xml"/><Relationship Id="rId457" Type="http://schemas.openxmlformats.org/officeDocument/2006/relationships/slide" Target="slides/slide450.xml"/><Relationship Id="rId458" Type="http://schemas.openxmlformats.org/officeDocument/2006/relationships/slide" Target="slides/slide45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1" name="Shape 141"/>
          <p:cNvSpPr/>
          <p:nvPr>
            <p:ph type="sldImg"/>
          </p:nvPr>
        </p:nvSpPr>
        <p:spPr>
          <a:xfrm>
            <a:off x="1143000" y="685800"/>
            <a:ext cx="4572000" cy="3429000"/>
          </a:xfrm>
          <a:prstGeom prst="rect">
            <a:avLst/>
          </a:prstGeom>
        </p:spPr>
        <p:txBody>
          <a:bodyPr/>
          <a:lstStyle/>
          <a:p>
            <a:pPr/>
          </a:p>
        </p:txBody>
      </p:sp>
      <p:sp>
        <p:nvSpPr>
          <p:cNvPr id="142" name="Shape 1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2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4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5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5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5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60.xml"/><Relationship Id="rId2" Type="http://schemas.openxmlformats.org/officeDocument/2006/relationships/notesMaster" Target="../notesMasters/notesMaster1.xml"/><Relationship Id="rId3" Type="http://schemas.openxmlformats.org/officeDocument/2006/relationships/hyperlink" Target="http://philogb.github.io/page/myriahedral/" TargetMode="External"/></Relationships>

</file>

<file path=ppt/notesSlides/_rels/notesSlide17.xml.rels><?xml version="1.0" encoding="UTF-8"?>
<Relationships xmlns="http://schemas.openxmlformats.org/package/2006/relationships"><Relationship Id="rId1" Type="http://schemas.openxmlformats.org/officeDocument/2006/relationships/slide" Target="../slides/slide26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6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7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8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0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0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0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0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0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1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1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23.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2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3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334.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335.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336.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337.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338.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34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34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343.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352.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36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44.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366.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375.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397.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408.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41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4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6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6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Shape 891"/>
          <p:cNvSpPr/>
          <p:nvPr>
            <p:ph type="sldImg"/>
          </p:nvPr>
        </p:nvSpPr>
        <p:spPr>
          <a:prstGeom prst="rect">
            <a:avLst/>
          </a:prstGeom>
        </p:spPr>
        <p:txBody>
          <a:bodyPr/>
          <a:lstStyle/>
          <a:p>
            <a:pPr/>
          </a:p>
        </p:txBody>
      </p:sp>
      <p:sp>
        <p:nvSpPr>
          <p:cNvPr id="892" name="Shape 892"/>
          <p:cNvSpPr/>
          <p:nvPr>
            <p:ph type="body" sz="quarter" idx="1"/>
          </p:nvPr>
        </p:nvSpPr>
        <p:spPr>
          <a:prstGeom prst="rect">
            <a:avLst/>
          </a:prstGeom>
        </p:spPr>
        <p:txBody>
          <a:bodyPr/>
          <a:lstStyle>
            <a:lvl1pPr>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
                  <a:solidFill>
                    <a:srgbClr val="000000"/>
                  </a:solidFill>
                </a:uFill>
                <a:latin typeface="Helvetica"/>
                <a:ea typeface="Helvetica"/>
                <a:cs typeface="Helvetica"/>
                <a:sym typeface="Helvetica"/>
              </a:defRPr>
            </a:lvl1pPr>
          </a:lstStyle>
          <a:p>
            <a:pPr/>
            <a:r>
              <a:t>How did we decide to use those particular visual channels? How many more visual channels are there? What kinds of information and how much information can each channel encode? Are some channels better than others? Can all of the channels be used independently or do they interfere with each other?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0" name="Shape 1490"/>
          <p:cNvSpPr/>
          <p:nvPr>
            <p:ph type="sldImg"/>
          </p:nvPr>
        </p:nvSpPr>
        <p:spPr>
          <a:prstGeom prst="rect">
            <a:avLst/>
          </a:prstGeom>
        </p:spPr>
        <p:txBody>
          <a:bodyPr/>
          <a:lstStyle/>
          <a:p>
            <a:pPr/>
          </a:p>
        </p:txBody>
      </p:sp>
      <p:sp>
        <p:nvSpPr>
          <p:cNvPr id="1491" name="Shape 1491"/>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good: height increases with age, 12 year olds are taller than 10 year olds</a:t>
            </a:r>
          </a:p>
          <a:p>
            <a:pPr defTabSz="1219200">
              <a:spcBef>
                <a:spcPts val="500"/>
              </a:spcBef>
              <a:buClr>
                <a:srgbClr val="000000"/>
              </a:buClr>
              <a:defRPr sz="1400">
                <a:uFill>
                  <a:solidFill>
                    <a:srgbClr val="000000"/>
                  </a:solidFill>
                </a:uFill>
                <a:latin typeface="Arial"/>
                <a:ea typeface="Arial"/>
                <a:cs typeface="Arial"/>
                <a:sym typeface="Arial"/>
              </a:defRPr>
            </a:pPr>
            <a:r>
              <a:t>bad: the more male a person is, the taller he or she is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0" name="Shape 1930"/>
          <p:cNvSpPr/>
          <p:nvPr>
            <p:ph type="sldImg"/>
          </p:nvPr>
        </p:nvSpPr>
        <p:spPr>
          <a:prstGeom prst="rect">
            <a:avLst/>
          </a:prstGeom>
        </p:spPr>
        <p:txBody>
          <a:bodyPr/>
          <a:lstStyle/>
          <a:p>
            <a:pPr/>
          </a:p>
        </p:txBody>
      </p:sp>
      <p:sp>
        <p:nvSpPr>
          <p:cNvPr id="1931" name="Shape 1931"/>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many techniques using each method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0" name="Shape 2100"/>
          <p:cNvSpPr/>
          <p:nvPr>
            <p:ph type="sldImg"/>
          </p:nvPr>
        </p:nvSpPr>
        <p:spPr>
          <a:prstGeom prst="rect">
            <a:avLst/>
          </a:prstGeom>
        </p:spPr>
        <p:txBody>
          <a:bodyPr/>
          <a:lstStyle/>
          <a:p>
            <a:pPr/>
          </a:p>
        </p:txBody>
      </p:sp>
      <p:sp>
        <p:nvSpPr>
          <p:cNvPr id="2101" name="Shape 2101"/>
          <p:cNvSpPr/>
          <p:nvPr>
            <p:ph type="body" sz="quarter" idx="1"/>
          </p:nvPr>
        </p:nvSpPr>
        <p:spPr>
          <a:prstGeom prst="rect">
            <a:avLst/>
          </a:prstGeom>
        </p:spPr>
        <p:txBody>
          <a:bodyPr/>
          <a:lstStyle/>
          <a:p>
            <a:pPr marL="188595" indent="-188595">
              <a:buSzPct val="100000"/>
              <a:buChar char="*"/>
            </a:pPr>
            <a:r>
              <a:t>Canada has a specific shape and area and position which don't change no matter what.</a:t>
            </a:r>
          </a:p>
          <a:p>
            <a:pPr marL="188595" indent="-188595">
              <a:buSzPct val="100000"/>
              <a:buChar char="*"/>
            </a:pPr>
            <a:r>
              <a:t>You can't encode an arbitrary new attribute with shape or area or position, they are taken already (in traditional maps)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0" name="Shape 2150"/>
          <p:cNvSpPr/>
          <p:nvPr>
            <p:ph type="sldImg"/>
          </p:nvPr>
        </p:nvSpPr>
        <p:spPr>
          <a:prstGeom prst="rect">
            <a:avLst/>
          </a:prstGeom>
        </p:spPr>
        <p:txBody>
          <a:bodyPr/>
          <a:lstStyle/>
          <a:p>
            <a:pPr/>
          </a:p>
        </p:txBody>
      </p:sp>
      <p:sp>
        <p:nvSpPr>
          <p:cNvPr id="2151" name="Shape 2151"/>
          <p:cNvSpPr/>
          <p:nvPr>
            <p:ph type="body" sz="quarter" idx="1"/>
          </p:nvPr>
        </p:nvSpPr>
        <p:spPr>
          <a:prstGeom prst="rect">
            <a:avLst/>
          </a:prstGeom>
        </p:spPr>
        <p:txBody>
          <a:bodyPr/>
          <a:lstStyle/>
          <a:p>
            <a:pPr/>
            <a:r>
              <a:t>Larger symbol represents a greater value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2" name="Shape 2182"/>
          <p:cNvSpPr/>
          <p:nvPr>
            <p:ph type="sldImg"/>
          </p:nvPr>
        </p:nvSpPr>
        <p:spPr>
          <a:prstGeom prst="rect">
            <a:avLst/>
          </a:prstGeom>
        </p:spPr>
        <p:txBody>
          <a:bodyPr/>
          <a:lstStyle/>
          <a:p>
            <a:pPr/>
          </a:p>
        </p:txBody>
      </p:sp>
      <p:sp>
        <p:nvSpPr>
          <p:cNvPr id="2183" name="Shape 2183"/>
          <p:cNvSpPr/>
          <p:nvPr>
            <p:ph type="body" sz="quarter" idx="1"/>
          </p:nvPr>
        </p:nvSpPr>
        <p:spPr>
          <a:prstGeom prst="rect">
            <a:avLst/>
          </a:prstGeom>
        </p:spPr>
        <p:txBody>
          <a:bodyPr/>
          <a:lstStyle/>
          <a:p>
            <a:pPr marL="188595" indent="-188595">
              <a:buSzPct val="100000"/>
              <a:buChar char="*"/>
            </a:pPr>
            <a:r>
              <a:t>Very popular at the moment</a:t>
            </a:r>
          </a:p>
          <a:p>
            <a:pPr marL="188595" indent="-188595">
              <a:buSzPct val="100000"/>
              <a:buChar char="*"/>
            </a:pPr>
            <a:r>
              <a:t>You have probably seen them in news articles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3" name="Shape 2193"/>
          <p:cNvSpPr/>
          <p:nvPr>
            <p:ph type="sldImg"/>
          </p:nvPr>
        </p:nvSpPr>
        <p:spPr>
          <a:prstGeom prst="rect">
            <a:avLst/>
          </a:prstGeom>
        </p:spPr>
        <p:txBody>
          <a:bodyPr/>
          <a:lstStyle/>
          <a:p>
            <a:pPr/>
          </a:p>
        </p:txBody>
      </p:sp>
      <p:sp>
        <p:nvSpPr>
          <p:cNvPr id="2194" name="Shape 2194"/>
          <p:cNvSpPr/>
          <p:nvPr>
            <p:ph type="body" sz="quarter" idx="1"/>
          </p:nvPr>
        </p:nvSpPr>
        <p:spPr>
          <a:prstGeom prst="rect">
            <a:avLst/>
          </a:prstGeom>
        </p:spPr>
        <p:txBody>
          <a:bodyPr/>
          <a:lstStyle/>
          <a:p>
            <a:pPr/>
            <a:r>
              <a:t>* Dot maps are easy readable</a:t>
            </a:r>
          </a:p>
          <a:p>
            <a:pPr/>
            <a:r>
              <a:t>* Data must be geo-referenced with coordinates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1" name="Shape 2211"/>
          <p:cNvSpPr/>
          <p:nvPr>
            <p:ph type="sldImg"/>
          </p:nvPr>
        </p:nvSpPr>
        <p:spPr>
          <a:prstGeom prst="rect">
            <a:avLst/>
          </a:prstGeom>
        </p:spPr>
        <p:txBody>
          <a:bodyPr/>
          <a:lstStyle/>
          <a:p>
            <a:pPr/>
          </a:p>
        </p:txBody>
      </p:sp>
      <p:sp>
        <p:nvSpPr>
          <p:cNvPr id="2212" name="Shape 2212"/>
          <p:cNvSpPr/>
          <p:nvPr>
            <p:ph type="body" sz="quarter" idx="1"/>
          </p:nvPr>
        </p:nvSpPr>
        <p:spPr>
          <a:prstGeom prst="rect">
            <a:avLst/>
          </a:prstGeom>
        </p:spPr>
        <p:txBody>
          <a:bodyPr/>
          <a:lstStyle/>
          <a:p>
            <a:pPr/>
            <a:r>
              <a:t>Open </a:t>
            </a:r>
            <a:r>
              <a:rPr u="sng">
                <a:hlinkClick r:id="rId3" invalidUrl="" action="" tgtFrame="" tooltip="" history="1" highlightClick="0" endSnd="0"/>
              </a:rPr>
              <a:t>philogb.github.io/page/myriahedral/</a:t>
            </a:r>
            <a:r>
              <a:t> if there is enough time.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9" name="Shape 2219"/>
          <p:cNvSpPr/>
          <p:nvPr>
            <p:ph type="sldImg"/>
          </p:nvPr>
        </p:nvSpPr>
        <p:spPr>
          <a:prstGeom prst="rect">
            <a:avLst/>
          </a:prstGeom>
        </p:spPr>
        <p:txBody>
          <a:bodyPr/>
          <a:lstStyle/>
          <a:p>
            <a:pPr/>
          </a:p>
        </p:txBody>
      </p:sp>
      <p:sp>
        <p:nvSpPr>
          <p:cNvPr id="2220" name="Shape 2220"/>
          <p:cNvSpPr/>
          <p:nvPr>
            <p:ph type="body" sz="quarter" idx="1"/>
          </p:nvPr>
        </p:nvSpPr>
        <p:spPr>
          <a:prstGeom prst="rect">
            <a:avLst/>
          </a:prstGeom>
        </p:spPr>
        <p:txBody>
          <a:bodyPr/>
          <a:lstStyle/>
          <a:p>
            <a:pPr marL="188595" indent="-188595">
              <a:buSzPct val="100000"/>
              <a:buChar char="*"/>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5" name="Shape 2285"/>
          <p:cNvSpPr/>
          <p:nvPr>
            <p:ph type="sldImg"/>
          </p:nvPr>
        </p:nvSpPr>
        <p:spPr>
          <a:prstGeom prst="rect">
            <a:avLst/>
          </a:prstGeom>
        </p:spPr>
        <p:txBody>
          <a:bodyPr/>
          <a:lstStyle/>
          <a:p>
            <a:pPr/>
          </a:p>
        </p:txBody>
      </p:sp>
      <p:sp>
        <p:nvSpPr>
          <p:cNvPr id="2286" name="Shape 2286"/>
          <p:cNvSpPr/>
          <p:nvPr>
            <p:ph type="body" sz="quarter" idx="1"/>
          </p:nvPr>
        </p:nvSpPr>
        <p:spPr>
          <a:prstGeom prst="rect">
            <a:avLst/>
          </a:prstGeom>
        </p:spPr>
        <p:txBody>
          <a:bodyPr/>
          <a:lstStyle/>
          <a:p>
            <a:pPr defTabSz="1219200">
              <a:spcBef>
                <a:spcPts val="500"/>
              </a:spcBef>
              <a:buClr>
                <a:srgbClr val="000000"/>
              </a:buClr>
              <a:defRPr sz="1900">
                <a:uFill>
                  <a:solidFill>
                    <a:srgbClr val="000000"/>
                  </a:solidFill>
                </a:uFill>
                <a:latin typeface="Arial"/>
                <a:ea typeface="Arial"/>
                <a:cs typeface="Arial"/>
                <a:sym typeface="Arial"/>
              </a:defRPr>
            </a:pPr>
            <a:r>
              <a:t>three local glyph idioms, one dense texture idiom, and two geometric idioms using streamlines.</a:t>
            </a:r>
          </a:p>
          <a:p>
            <a:pPr defTabSz="1219200">
              <a:spcBef>
                <a:spcPts val="500"/>
              </a:spcBef>
              <a:buClr>
                <a:srgbClr val="000000"/>
              </a:buClr>
              <a:defRPr sz="1900">
                <a:uFill>
                  <a:solidFill>
                    <a:srgbClr val="000000"/>
                  </a:solidFill>
                </a:uFill>
                <a:latin typeface="Arial"/>
                <a:ea typeface="Arial"/>
                <a:cs typeface="Arial"/>
                <a:sym typeface="Arial"/>
              </a:defRPr>
            </a:pPr>
            <a:r>
              <a:t> a) GRID: arrow glyphs on a regular grid. b) JIT: arrow glyphs on a jittered grid. c) LIT: triangular wedge glyphs inspired by oil painting strokes. d) LIC: dense texture-based idiom. e) OSTR: curved arrow glyphs with image-guided streamline seeding. f) GSTR: curved arrow glyphs with regular grid streamline seeding. From [Laidlaw et al. 05], Fig- ure 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5" name="Shape 2295"/>
          <p:cNvSpPr/>
          <p:nvPr>
            <p:ph type="sldImg"/>
          </p:nvPr>
        </p:nvSpPr>
        <p:spPr>
          <a:prstGeom prst="rect">
            <a:avLst/>
          </a:prstGeom>
        </p:spPr>
        <p:txBody>
          <a:bodyPr/>
          <a:lstStyle/>
          <a:p>
            <a:pPr/>
          </a:p>
        </p:txBody>
      </p:sp>
      <p:sp>
        <p:nvSpPr>
          <p:cNvPr id="2296" name="Shape 2296"/>
          <p:cNvSpPr/>
          <p:nvPr>
            <p:ph type="body" sz="quarter" idx="1"/>
          </p:nvPr>
        </p:nvSpPr>
        <p:spPr>
          <a:prstGeom prst="rect">
            <a:avLst/>
          </a:prstGeom>
        </p:spPr>
        <p:txBody>
          <a:bodyPr/>
          <a:lstStyle/>
          <a:p>
            <a:pPr defTabSz="1219200">
              <a:spcBef>
                <a:spcPts val="500"/>
              </a:spcBef>
              <a:buClr>
                <a:srgbClr val="000000"/>
              </a:buClr>
              <a:defRPr sz="1900">
                <a:uFill>
                  <a:solidFill>
                    <a:srgbClr val="000000"/>
                  </a:solidFill>
                </a:uFill>
                <a:latin typeface="Arial"/>
                <a:ea typeface="Arial"/>
                <a:cs typeface="Arial"/>
                <a:sym typeface="Arial"/>
              </a:defRPr>
            </a:pPr>
            <a:r>
              <a:t>three local glyph idioms, one dense texture idiom, and two geometric idioms using streamlines.</a:t>
            </a:r>
          </a:p>
          <a:p>
            <a:pPr defTabSz="1219200">
              <a:spcBef>
                <a:spcPts val="500"/>
              </a:spcBef>
              <a:buClr>
                <a:srgbClr val="000000"/>
              </a:buClr>
              <a:defRPr sz="1900">
                <a:uFill>
                  <a:solidFill>
                    <a:srgbClr val="000000"/>
                  </a:solidFill>
                </a:uFill>
                <a:latin typeface="Arial"/>
                <a:ea typeface="Arial"/>
                <a:cs typeface="Arial"/>
                <a:sym typeface="Arial"/>
              </a:defRPr>
            </a:pPr>
            <a:r>
              <a:t> a) GRID: arrow glyphs on a regular grid. b) JIT: arrow glyphs on a jittered grid. c) LIT: triangular wedge glyphs inspired by oil painting strokes. d) LIC: dense texture-based idiom. e) OSTR: curved arrow glyphs with image-guided streamline seeding. f) GSTR: curved arrow glyphs with regular grid streamline seeding. From [Laidlaw et al. 05], Fig- ure 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Shape 1054"/>
          <p:cNvSpPr/>
          <p:nvPr>
            <p:ph type="sldImg"/>
          </p:nvPr>
        </p:nvSpPr>
        <p:spPr>
          <a:prstGeom prst="rect">
            <a:avLst/>
          </a:prstGeom>
        </p:spPr>
        <p:txBody>
          <a:bodyPr/>
          <a:lstStyle/>
          <a:p>
            <a:pPr/>
          </a:p>
        </p:txBody>
      </p:sp>
      <p:sp>
        <p:nvSpPr>
          <p:cNvPr id="1055" name="Shape 1055"/>
          <p:cNvSpPr/>
          <p:nvPr>
            <p:ph type="body" sz="quarter" idx="1"/>
          </p:nvPr>
        </p:nvSpPr>
        <p:spPr>
          <a:prstGeom prst="rect">
            <a:avLst/>
          </a:prstGeom>
        </p:spPr>
        <p:txBody>
          <a:bodyPr/>
          <a:lstStyle>
            <a:lvl1pPr>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
                  <a:solidFill>
                    <a:srgbClr val="000000"/>
                  </a:solidFill>
                </a:uFill>
                <a:latin typeface="Helvetica"/>
                <a:ea typeface="Helvetica"/>
                <a:cs typeface="Helvetica"/>
                <a:sym typeface="Helvetica"/>
              </a:defRPr>
            </a:lvl1pPr>
          </a:lstStyle>
          <a:p>
            <a:pPr/>
            <a:r>
              <a:t>How did we decide to use those particular visual channels? How many more visual channels are there? What kinds of information and how much information can each channel encode? Are some channels better than others? Can all of the channels be used independently or do they interfere with each other?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3" name="Shape 2303"/>
          <p:cNvSpPr/>
          <p:nvPr>
            <p:ph type="sldImg"/>
          </p:nvPr>
        </p:nvSpPr>
        <p:spPr>
          <a:prstGeom prst="rect">
            <a:avLst/>
          </a:prstGeom>
        </p:spPr>
        <p:txBody>
          <a:bodyPr/>
          <a:lstStyle/>
          <a:p>
            <a:pPr/>
          </a:p>
        </p:txBody>
      </p:sp>
      <p:sp>
        <p:nvSpPr>
          <p:cNvPr id="2304" name="Shape 2304"/>
          <p:cNvSpPr/>
          <p:nvPr>
            <p:ph type="body" sz="quarter" idx="1"/>
          </p:nvPr>
        </p:nvSpPr>
        <p:spPr>
          <a:prstGeom prst="rect">
            <a:avLst/>
          </a:prstGeom>
        </p:spPr>
        <p:txBody>
          <a:bodyPr/>
          <a:lstStyle/>
          <a:p>
            <a:pPr defTabSz="1219200">
              <a:spcBef>
                <a:spcPts val="500"/>
              </a:spcBef>
              <a:buClr>
                <a:srgbClr val="000000"/>
              </a:buClr>
              <a:defRPr sz="2100">
                <a:uFill>
                  <a:solidFill>
                    <a:srgbClr val="000000"/>
                  </a:solidFill>
                </a:uFill>
                <a:latin typeface="Arial"/>
                <a:ea typeface="Arial"/>
                <a:cs typeface="Arial"/>
                <a:sym typeface="Arial"/>
              </a:defRPr>
            </a:pPr>
            <a:r>
              <a:t>curvature, namely the curve’s deviation from a straight line; torsion, namely how much the curve bends, out of its plane; and tortuosity, namely how twisted the curve is.</a:t>
            </a:r>
          </a:p>
          <a:p>
            <a:pPr defTabSz="1219200">
              <a:spcBef>
                <a:spcPts val="500"/>
              </a:spcBef>
              <a:buClr>
                <a:srgbClr val="000000"/>
              </a:buClr>
              <a:defRPr sz="2100">
                <a:uFill>
                  <a:solidFill>
                    <a:srgbClr val="000000"/>
                  </a:solidFill>
                </a:uFill>
                <a:latin typeface="Arial"/>
                <a:ea typeface="Arial"/>
                <a:cs typeface="Arial"/>
                <a:sym typeface="Arial"/>
              </a:defRPr>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1" name="Shape 2311"/>
          <p:cNvSpPr/>
          <p:nvPr>
            <p:ph type="sldImg"/>
          </p:nvPr>
        </p:nvSpPr>
        <p:spPr>
          <a:prstGeom prst="rect">
            <a:avLst/>
          </a:prstGeom>
        </p:spPr>
        <p:txBody>
          <a:bodyPr/>
          <a:lstStyle/>
          <a:p>
            <a:pPr/>
          </a:p>
        </p:txBody>
      </p:sp>
      <p:sp>
        <p:nvSpPr>
          <p:cNvPr id="2312" name="Shape 2312"/>
          <p:cNvSpPr/>
          <p:nvPr>
            <p:ph type="body" sz="quarter" idx="1"/>
          </p:nvPr>
        </p:nvSpPr>
        <p:spPr>
          <a:prstGeom prst="rect">
            <a:avLst/>
          </a:prstGeom>
        </p:spPr>
        <p:txBody>
          <a:bodyPr/>
          <a:lstStyle/>
          <a:p>
            <a:pPr defTabSz="1219200">
              <a:spcBef>
                <a:spcPts val="500"/>
              </a:spcBef>
              <a:buClr>
                <a:srgbClr val="000000"/>
              </a:buClr>
              <a:defRPr sz="1900">
                <a:uFill>
                  <a:solidFill>
                    <a:srgbClr val="000000"/>
                  </a:solidFill>
                </a:uFill>
                <a:latin typeface="Arial"/>
                <a:ea typeface="Arial"/>
                <a:cs typeface="Arial"/>
                <a:sym typeface="Arial"/>
              </a:defRPr>
            </a:pPr>
            <a:r>
              <a:t>three local glyph idioms, one dense texture idiom, and two geometric idioms using streamlines.</a:t>
            </a:r>
          </a:p>
          <a:p>
            <a:pPr defTabSz="1219200">
              <a:spcBef>
                <a:spcPts val="500"/>
              </a:spcBef>
              <a:buClr>
                <a:srgbClr val="000000"/>
              </a:buClr>
              <a:defRPr sz="1900">
                <a:uFill>
                  <a:solidFill>
                    <a:srgbClr val="000000"/>
                  </a:solidFill>
                </a:uFill>
                <a:latin typeface="Arial"/>
                <a:ea typeface="Arial"/>
                <a:cs typeface="Arial"/>
                <a:sym typeface="Arial"/>
              </a:defRPr>
            </a:pPr>
            <a:r>
              <a:t> a) GRID: arrow glyphs on a regular grid. b) JIT: arrow glyphs on a jittered grid. c) LIT: triangular wedge glyphs inspired by oil painting strokes. d) LIC: dense texture-based idiom. e) OSTR: curved arrow glyphs with image-guided streamline seeding. f) GSTR: curved arrow glyphs with regular grid streamline seeding. From [Laidlaw et al. 05], Fig- ure 1.</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8" name="Shape 2318"/>
          <p:cNvSpPr/>
          <p:nvPr>
            <p:ph type="sldImg"/>
          </p:nvPr>
        </p:nvSpPr>
        <p:spPr>
          <a:prstGeom prst="rect">
            <a:avLst/>
          </a:prstGeom>
        </p:spPr>
        <p:txBody>
          <a:bodyPr/>
          <a:lstStyle/>
          <a:p>
            <a:pPr/>
          </a:p>
        </p:txBody>
      </p:sp>
      <p:sp>
        <p:nvSpPr>
          <p:cNvPr id="2319" name="Shape 2319"/>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placeholder slide, put eamonn fig here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6" name="Shape 2386"/>
          <p:cNvSpPr/>
          <p:nvPr>
            <p:ph type="sldImg"/>
          </p:nvPr>
        </p:nvSpPr>
        <p:spPr>
          <a:prstGeom prst="rect">
            <a:avLst/>
          </a:prstGeom>
        </p:spPr>
        <p:txBody>
          <a:bodyPr/>
          <a:lstStyle/>
          <a:p>
            <a:pPr/>
          </a:p>
        </p:txBody>
      </p:sp>
      <p:sp>
        <p:nvSpPr>
          <p:cNvPr id="2387" name="Shape 2387"/>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emphasize: greens/blues can't tell apart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4" name="Shape 2394"/>
          <p:cNvSpPr/>
          <p:nvPr>
            <p:ph type="sldImg"/>
          </p:nvPr>
        </p:nvSpPr>
        <p:spPr>
          <a:prstGeom prst="rect">
            <a:avLst/>
          </a:prstGeom>
        </p:spPr>
        <p:txBody>
          <a:bodyPr/>
          <a:lstStyle/>
          <a:p>
            <a:pPr/>
          </a:p>
        </p:txBody>
      </p:sp>
      <p:sp>
        <p:nvSpPr>
          <p:cNvPr id="2395" name="Shape 2395"/>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emphasize: greens/blues can't tell apart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3" name="Shape 2403"/>
          <p:cNvSpPr/>
          <p:nvPr>
            <p:ph type="sldImg"/>
          </p:nvPr>
        </p:nvSpPr>
        <p:spPr>
          <a:prstGeom prst="rect">
            <a:avLst/>
          </a:prstGeom>
        </p:spPr>
        <p:txBody>
          <a:bodyPr/>
          <a:lstStyle/>
          <a:p>
            <a:pPr/>
          </a:p>
        </p:txBody>
      </p:sp>
      <p:sp>
        <p:nvSpPr>
          <p:cNvPr id="2404" name="Shape 2404"/>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emphasize: greens/blues can't tell apart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2" name="Shape 2412"/>
          <p:cNvSpPr/>
          <p:nvPr>
            <p:ph type="sldImg"/>
          </p:nvPr>
        </p:nvSpPr>
        <p:spPr>
          <a:prstGeom prst="rect">
            <a:avLst/>
          </a:prstGeom>
        </p:spPr>
        <p:txBody>
          <a:bodyPr/>
          <a:lstStyle/>
          <a:p>
            <a:pPr/>
          </a:p>
        </p:txBody>
      </p:sp>
      <p:sp>
        <p:nvSpPr>
          <p:cNvPr id="2413" name="Shape 241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emphasize: greens/blues can't tell apart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2" name="Shape 2432"/>
          <p:cNvSpPr/>
          <p:nvPr>
            <p:ph type="sldImg"/>
          </p:nvPr>
        </p:nvSpPr>
        <p:spPr>
          <a:prstGeom prst="rect">
            <a:avLst/>
          </a:prstGeom>
        </p:spPr>
        <p:txBody>
          <a:bodyPr/>
          <a:lstStyle/>
          <a:p>
            <a:pPr/>
          </a:p>
        </p:txBody>
      </p:sp>
      <p:sp>
        <p:nvSpPr>
          <p:cNvPr id="2433" name="Shape 2433"/>
          <p:cNvSpPr/>
          <p:nvPr>
            <p:ph type="body" sz="quarter" idx="1"/>
          </p:nvPr>
        </p:nvSpPr>
        <p:spPr>
          <a:prstGeom prst="rect">
            <a:avLst/>
          </a:prstGeom>
        </p:spPr>
        <p:txBody>
          <a:bodyPr/>
          <a:lstStyle/>
          <a:p>
            <a:pPr marL="381000" indent="-381000">
              <a:buSzPct val="100000"/>
              <a:buChar char="•"/>
            </a:pPr>
            <a:r>
              <a:t>It’s kind of interesting to see how dramatically the map changes if we increase the number of bins or classes</a:t>
            </a:r>
          </a:p>
          <a:p>
            <a:pPr marL="381000" indent="-381000">
              <a:buSzPct val="100000"/>
              <a:buChar char="•"/>
            </a:pPr>
            <a:r>
              <a:t>Trade-of between correctness and color distinguishability!</a:t>
            </a:r>
          </a:p>
          <a:p>
            <a:pPr marL="381000" indent="-381000">
              <a:buSzPct val="100000"/>
              <a:buChar char="•"/>
            </a:pPr>
            <a:r>
              <a:t>With unclassed choropleth maps, each unique data value gets a unique color. But in case of many regions it is very hard to compare or rank them (from lowest to highest) it’s nearly impossible.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2" name="Shape 2552"/>
          <p:cNvSpPr/>
          <p:nvPr>
            <p:ph type="sldImg"/>
          </p:nvPr>
        </p:nvSpPr>
        <p:spPr>
          <a:prstGeom prst="rect">
            <a:avLst/>
          </a:prstGeom>
        </p:spPr>
        <p:txBody>
          <a:bodyPr/>
          <a:lstStyle/>
          <a:p>
            <a:pPr/>
          </a:p>
        </p:txBody>
      </p:sp>
      <p:sp>
        <p:nvSpPr>
          <p:cNvPr id="2553" name="Shape 255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3" name="Shape 2573"/>
          <p:cNvSpPr/>
          <p:nvPr>
            <p:ph type="sldImg"/>
          </p:nvPr>
        </p:nvSpPr>
        <p:spPr>
          <a:prstGeom prst="rect">
            <a:avLst/>
          </a:prstGeom>
        </p:spPr>
        <p:txBody>
          <a:bodyPr/>
          <a:lstStyle/>
          <a:p>
            <a:pPr/>
          </a:p>
        </p:txBody>
      </p:sp>
      <p:sp>
        <p:nvSpPr>
          <p:cNvPr id="2574" name="Shape 2574"/>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Shape 1061"/>
          <p:cNvSpPr/>
          <p:nvPr>
            <p:ph type="sldImg"/>
          </p:nvPr>
        </p:nvSpPr>
        <p:spPr>
          <a:prstGeom prst="rect">
            <a:avLst/>
          </a:prstGeom>
        </p:spPr>
        <p:txBody>
          <a:bodyPr/>
          <a:lstStyle/>
          <a:p>
            <a:pPr/>
          </a:p>
        </p:txBody>
      </p:sp>
      <p:sp>
        <p:nvSpPr>
          <p:cNvPr id="1062" name="Shape 1062"/>
          <p:cNvSpPr/>
          <p:nvPr>
            <p:ph type="body" sz="quarter" idx="1"/>
          </p:nvPr>
        </p:nvSpPr>
        <p:spPr>
          <a:prstGeom prst="rect">
            <a:avLst/>
          </a:prstGeom>
        </p:spPr>
        <p:txBody>
          <a:bodyPr/>
          <a:lstStyle>
            <a:lvl1pPr>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
                  <a:solidFill>
                    <a:srgbClr val="000000"/>
                  </a:solidFill>
                </a:uFill>
                <a:latin typeface="Helvetica"/>
                <a:ea typeface="Helvetica"/>
                <a:cs typeface="Helvetica"/>
                <a:sym typeface="Helvetica"/>
              </a:defRPr>
            </a:lvl1pPr>
          </a:lstStyle>
          <a:p>
            <a:pPr/>
            <a:r>
              <a:t>How did we decide to use those particular visual channels? How many more visual channels are there? What kinds of information and how much information can each channel encode? Are some channels better than others? Can all of the channels be used independently or do they interfere with each other?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5" name="Shape 2595"/>
          <p:cNvSpPr/>
          <p:nvPr>
            <p:ph type="sldImg"/>
          </p:nvPr>
        </p:nvSpPr>
        <p:spPr>
          <a:prstGeom prst="rect">
            <a:avLst/>
          </a:prstGeom>
        </p:spPr>
        <p:txBody>
          <a:bodyPr/>
          <a:lstStyle/>
          <a:p>
            <a:pPr/>
          </a:p>
        </p:txBody>
      </p:sp>
      <p:sp>
        <p:nvSpPr>
          <p:cNvPr id="2596" name="Shape 2596"/>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8" name="Shape 2618"/>
          <p:cNvSpPr/>
          <p:nvPr>
            <p:ph type="sldImg"/>
          </p:nvPr>
        </p:nvSpPr>
        <p:spPr>
          <a:prstGeom prst="rect">
            <a:avLst/>
          </a:prstGeom>
        </p:spPr>
        <p:txBody>
          <a:bodyPr/>
          <a:lstStyle/>
          <a:p>
            <a:pPr/>
          </a:p>
        </p:txBody>
      </p:sp>
      <p:sp>
        <p:nvSpPr>
          <p:cNvPr id="2619" name="Shape 2619"/>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0" name="Shape 2670"/>
          <p:cNvSpPr/>
          <p:nvPr>
            <p:ph type="sldImg"/>
          </p:nvPr>
        </p:nvSpPr>
        <p:spPr>
          <a:prstGeom prst="rect">
            <a:avLst/>
          </a:prstGeom>
        </p:spPr>
        <p:txBody>
          <a:bodyPr/>
          <a:lstStyle/>
          <a:p>
            <a:pPr/>
          </a:p>
        </p:txBody>
      </p:sp>
      <p:sp>
        <p:nvSpPr>
          <p:cNvPr id="2671" name="Shape 2671"/>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0" name="Shape 2680"/>
          <p:cNvSpPr/>
          <p:nvPr>
            <p:ph type="sldImg"/>
          </p:nvPr>
        </p:nvSpPr>
        <p:spPr>
          <a:prstGeom prst="rect">
            <a:avLst/>
          </a:prstGeom>
        </p:spPr>
        <p:txBody>
          <a:bodyPr/>
          <a:lstStyle/>
          <a:p>
            <a:pPr/>
          </a:p>
        </p:txBody>
      </p:sp>
      <p:sp>
        <p:nvSpPr>
          <p:cNvPr id="2681" name="Shape 2681"/>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2" name="Shape 2692"/>
          <p:cNvSpPr/>
          <p:nvPr>
            <p:ph type="sldImg"/>
          </p:nvPr>
        </p:nvSpPr>
        <p:spPr>
          <a:prstGeom prst="rect">
            <a:avLst/>
          </a:prstGeom>
        </p:spPr>
        <p:txBody>
          <a:bodyPr/>
          <a:lstStyle/>
          <a:p>
            <a:pPr/>
          </a:p>
        </p:txBody>
      </p:sp>
      <p:sp>
        <p:nvSpPr>
          <p:cNvPr id="2693" name="Shape 269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fix still needed: categorial for qualitative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3" name="Shape 2803"/>
          <p:cNvSpPr/>
          <p:nvPr>
            <p:ph type="sldImg"/>
          </p:nvPr>
        </p:nvSpPr>
        <p:spPr>
          <a:prstGeom prst="rect">
            <a:avLst/>
          </a:prstGeom>
        </p:spPr>
        <p:txBody>
          <a:bodyPr/>
          <a:lstStyle/>
          <a:p>
            <a:pPr/>
          </a:p>
        </p:txBody>
      </p:sp>
      <p:sp>
        <p:nvSpPr>
          <p:cNvPr id="2804" name="Shape 2804"/>
          <p:cNvSpPr/>
          <p:nvPr>
            <p:ph type="body" sz="quarter" idx="1"/>
          </p:nvPr>
        </p:nvSpPr>
        <p:spPr>
          <a:prstGeom prst="rect">
            <a:avLst/>
          </a:prstGeom>
        </p:spPr>
        <p:txBody>
          <a:bodyPr/>
          <a:lstStyle/>
          <a:p>
            <a:pPr defTabSz="609600">
              <a:spcBef>
                <a:spcPts val="500"/>
              </a:spcBef>
              <a:buClr>
                <a:srgbClr val="919191"/>
              </a:buClr>
              <a:defRPr sz="1600">
                <a:solidFill>
                  <a:srgbClr val="919191"/>
                </a:solidFill>
                <a:uFill>
                  <a:solidFill>
                    <a:srgbClr val="919191"/>
                  </a:solidFill>
                </a:uFill>
                <a:latin typeface="Arial"/>
                <a:ea typeface="Arial"/>
                <a:cs typeface="Arial"/>
                <a:sym typeface="Arial"/>
              </a:defRPr>
            </a:pPr>
            <a:r>
              <a:t>Focus</a:t>
            </a:r>
            <a:r>
              <a:t> and annotate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7" name="Shape 2817"/>
          <p:cNvSpPr/>
          <p:nvPr>
            <p:ph type="sldImg"/>
          </p:nvPr>
        </p:nvSpPr>
        <p:spPr>
          <a:prstGeom prst="rect">
            <a:avLst/>
          </a:prstGeom>
        </p:spPr>
        <p:txBody>
          <a:bodyPr/>
          <a:lstStyle/>
          <a:p>
            <a:pPr/>
          </a:p>
        </p:txBody>
      </p:sp>
      <p:sp>
        <p:nvSpPr>
          <p:cNvPr id="2818" name="Shape 2818"/>
          <p:cNvSpPr/>
          <p:nvPr>
            <p:ph type="body" sz="quarter" idx="1"/>
          </p:nvPr>
        </p:nvSpPr>
        <p:spPr>
          <a:prstGeom prst="rect">
            <a:avLst/>
          </a:prstGeom>
        </p:spPr>
        <p:txBody>
          <a:bodyPr/>
          <a:lstStyle/>
          <a:p>
            <a:pPr defTabSz="609600">
              <a:spcBef>
                <a:spcPts val="500"/>
              </a:spcBef>
              <a:buClr>
                <a:srgbClr val="797979"/>
              </a:buClr>
              <a:defRPr sz="1600">
                <a:solidFill>
                  <a:srgbClr val="797979"/>
                </a:solidFill>
                <a:uFill>
                  <a:solidFill>
                    <a:srgbClr val="797979"/>
                  </a:solidFill>
                </a:uFill>
                <a:latin typeface="Gill Sans MT"/>
                <a:ea typeface="Gill Sans MT"/>
                <a:cs typeface="Gill Sans MT"/>
                <a:sym typeface="Gill Sans MT"/>
              </a:defRPr>
            </a:pPr>
            <a:r>
              <a:t>Discuss</a:t>
            </a:r>
            <a:r>
              <a:t> what part of the hue space is missing. Note the darkening caused by protan. Note the loss of distinction between yellow, orange, red, green. Blue-purple, and also gray-brown. Could show the Tableau colors here.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7" name="Shape 2847"/>
          <p:cNvSpPr/>
          <p:nvPr>
            <p:ph type="sldImg"/>
          </p:nvPr>
        </p:nvSpPr>
        <p:spPr>
          <a:prstGeom prst="rect">
            <a:avLst/>
          </a:prstGeom>
        </p:spPr>
        <p:txBody>
          <a:bodyPr/>
          <a:lstStyle/>
          <a:p>
            <a:pPr/>
          </a:p>
        </p:txBody>
      </p:sp>
      <p:sp>
        <p:nvSpPr>
          <p:cNvPr id="2848" name="Shape 2848"/>
          <p:cNvSpPr/>
          <p:nvPr>
            <p:ph type="body" sz="quarter" idx="1"/>
          </p:nvPr>
        </p:nvSpPr>
        <p:spPr>
          <a:prstGeom prst="rect">
            <a:avLst/>
          </a:prstGeom>
        </p:spPr>
        <p:txBody>
          <a:bodyPr/>
          <a:lstStyle/>
          <a:p>
            <a:pPr lvl="1" marL="342900" indent="-342900" defTabSz="1219200">
              <a:spcBef>
                <a:spcPts val="1000"/>
              </a:spcBef>
              <a:buClr>
                <a:srgbClr val="000000"/>
              </a:buClr>
              <a:buSzPct val="100000"/>
              <a:buChar char="•"/>
              <a:defRPr sz="4000">
                <a:uFill>
                  <a:solidFill>
                    <a:srgbClr val="000000"/>
                  </a:solidFill>
                </a:uFill>
                <a:latin typeface="+mj-lt"/>
                <a:ea typeface="+mj-ea"/>
                <a:cs typeface="+mj-cs"/>
                <a:sym typeface="Gill Sans"/>
              </a:defRPr>
            </a:pPr>
            <a:r>
              <a:t>change any of the other choices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encoding itself</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parameters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arrange: rearrange, reorder</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aggregation level, what is filtered... </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most obvious, powerful, flexible</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interaction entails change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2" name="Shape 2892"/>
          <p:cNvSpPr/>
          <p:nvPr>
            <p:ph type="sldImg"/>
          </p:nvPr>
        </p:nvSpPr>
        <p:spPr>
          <a:prstGeom prst="rect">
            <a:avLst/>
          </a:prstGeom>
        </p:spPr>
        <p:txBody>
          <a:bodyPr/>
          <a:lstStyle/>
          <a:p>
            <a:pPr/>
          </a:p>
        </p:txBody>
      </p:sp>
      <p:sp>
        <p:nvSpPr>
          <p:cNvPr id="2893" name="Shape 2893"/>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video: 1:06 to 1:10 fisheye</a:t>
            </a:r>
          </a:p>
          <a:p>
            <a:pPr defTabSz="1219200">
              <a:spcBef>
                <a:spcPts val="500"/>
              </a:spcBef>
              <a:buClr>
                <a:srgbClr val="000000"/>
              </a:buClr>
              <a:defRPr sz="1400">
                <a:uFill>
                  <a:solidFill>
                    <a:srgbClr val="000000"/>
                  </a:solidFill>
                </a:uFill>
                <a:latin typeface="Arial"/>
                <a:ea typeface="Arial"/>
                <a:cs typeface="Arial"/>
                <a:sym typeface="Arial"/>
              </a:defRPr>
            </a:pPr>
            <a:r>
              <a:t>1:31 reorder, 2:04 sort, 2:34 end of reordering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4" name="Shape 2914"/>
          <p:cNvSpPr/>
          <p:nvPr>
            <p:ph type="sldImg"/>
          </p:nvPr>
        </p:nvSpPr>
        <p:spPr>
          <a:prstGeom prst="rect">
            <a:avLst/>
          </a:prstGeom>
        </p:spPr>
        <p:txBody>
          <a:bodyPr/>
          <a:lstStyle/>
          <a:p>
            <a:pPr/>
          </a:p>
        </p:txBody>
      </p:sp>
      <p:sp>
        <p:nvSpPr>
          <p:cNvPr id="2915" name="Shape 2915"/>
          <p:cNvSpPr/>
          <p:nvPr>
            <p:ph type="body" sz="quarter" idx="1"/>
          </p:nvPr>
        </p:nvSpPr>
        <p:spPr>
          <a:prstGeom prst="rect">
            <a:avLst/>
          </a:prstGeom>
        </p:spPr>
        <p:txBody>
          <a:bodyPr/>
          <a:lstStyle/>
          <a:p>
            <a:pPr lvl="1" marL="342900" indent="-342900" defTabSz="1219200">
              <a:spcBef>
                <a:spcPts val="1000"/>
              </a:spcBef>
              <a:buClr>
                <a:srgbClr val="000000"/>
              </a:buClr>
              <a:buSzPct val="100000"/>
              <a:buChar char="•"/>
              <a:defRPr sz="4000">
                <a:uFill>
                  <a:solidFill>
                    <a:srgbClr val="000000"/>
                  </a:solidFill>
                </a:uFill>
                <a:latin typeface="+mj-lt"/>
                <a:ea typeface="+mj-ea"/>
                <a:cs typeface="+mj-cs"/>
                <a:sym typeface="Gill Sans"/>
              </a:defRPr>
            </a:pPr>
            <a:r>
              <a:t>change any of the other choices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encoding itself</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parameters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arrange: rearrange, reorder</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aggregation level, what is filtered... </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most obvious, powerful, flexible</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interaction entails change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Shape 1068"/>
          <p:cNvSpPr/>
          <p:nvPr>
            <p:ph type="sldImg"/>
          </p:nvPr>
        </p:nvSpPr>
        <p:spPr>
          <a:prstGeom prst="rect">
            <a:avLst/>
          </a:prstGeom>
        </p:spPr>
        <p:txBody>
          <a:bodyPr/>
          <a:lstStyle/>
          <a:p>
            <a:pPr/>
          </a:p>
        </p:txBody>
      </p:sp>
      <p:sp>
        <p:nvSpPr>
          <p:cNvPr id="1069" name="Shape 1069"/>
          <p:cNvSpPr/>
          <p:nvPr>
            <p:ph type="body" sz="quarter" idx="1"/>
          </p:nvPr>
        </p:nvSpPr>
        <p:spPr>
          <a:prstGeom prst="rect">
            <a:avLst/>
          </a:prstGeom>
        </p:spPr>
        <p:txBody>
          <a:bodyPr/>
          <a:lstStyle>
            <a:lvl1pPr>
              <a:spcBef>
                <a:spcPts val="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uFill>
                  <a:solidFill>
                    <a:srgbClr val="000000"/>
                  </a:solidFill>
                </a:uFill>
                <a:latin typeface="Helvetica"/>
                <a:ea typeface="Helvetica"/>
                <a:cs typeface="Helvetica"/>
                <a:sym typeface="Helvetica"/>
              </a:defRPr>
            </a:lvl1pPr>
          </a:lstStyle>
          <a:p>
            <a:pPr/>
            <a:r>
              <a:t>How did we decide to use those particular visual channels? How many more visual channels are there? What kinds of information and how much information can each channel encode? Are some channels better than others? Can all of the channels be used independently or do they interfere with each other?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1" name="Shape 2931"/>
          <p:cNvSpPr/>
          <p:nvPr>
            <p:ph type="sldImg"/>
          </p:nvPr>
        </p:nvSpPr>
        <p:spPr>
          <a:prstGeom prst="rect">
            <a:avLst/>
          </a:prstGeom>
        </p:spPr>
        <p:txBody>
          <a:bodyPr/>
          <a:lstStyle/>
          <a:p>
            <a:pPr/>
          </a:p>
        </p:txBody>
      </p:sp>
      <p:sp>
        <p:nvSpPr>
          <p:cNvPr id="2932" name="Shape 2932"/>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8" name="Shape 2938"/>
          <p:cNvSpPr/>
          <p:nvPr>
            <p:ph type="sldImg"/>
          </p:nvPr>
        </p:nvSpPr>
        <p:spPr>
          <a:prstGeom prst="rect">
            <a:avLst/>
          </a:prstGeom>
        </p:spPr>
        <p:txBody>
          <a:bodyPr/>
          <a:lstStyle/>
          <a:p>
            <a:pPr/>
          </a:p>
        </p:txBody>
      </p:sp>
      <p:sp>
        <p:nvSpPr>
          <p:cNvPr id="2939" name="Shape 2939"/>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5" name="Shape 2945"/>
          <p:cNvSpPr/>
          <p:nvPr>
            <p:ph type="sldImg"/>
          </p:nvPr>
        </p:nvSpPr>
        <p:spPr>
          <a:prstGeom prst="rect">
            <a:avLst/>
          </a:prstGeom>
        </p:spPr>
        <p:txBody>
          <a:bodyPr/>
          <a:lstStyle/>
          <a:p>
            <a:pPr/>
          </a:p>
        </p:txBody>
      </p:sp>
      <p:sp>
        <p:nvSpPr>
          <p:cNvPr id="2946" name="Shape 2946"/>
          <p:cNvSpPr/>
          <p:nvPr>
            <p:ph type="body" sz="quarter" idx="1"/>
          </p:nvPr>
        </p:nvSpPr>
        <p:spPr>
          <a:prstGeom prst="rect">
            <a:avLst/>
          </a:prstGeom>
        </p:spPr>
        <p:txBody>
          <a:bodyPr/>
          <a:lstStyle/>
          <a:p>
            <a:pPr lvl="1" marL="342900" indent="-342900" defTabSz="1219200">
              <a:spcBef>
                <a:spcPts val="1000"/>
              </a:spcBef>
              <a:buClr>
                <a:srgbClr val="000000"/>
              </a:buClr>
              <a:buSzPct val="100000"/>
              <a:buChar char="•"/>
              <a:defRPr sz="4000">
                <a:uFill>
                  <a:solidFill>
                    <a:srgbClr val="000000"/>
                  </a:solidFill>
                </a:uFill>
                <a:latin typeface="+mj-lt"/>
                <a:ea typeface="+mj-ea"/>
                <a:cs typeface="+mj-cs"/>
                <a:sym typeface="Gill Sans"/>
              </a:defRPr>
            </a:pPr>
            <a:r>
              <a:t>change any of the other choices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encoding itself</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parameters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arrange: rearrange, reorder</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aggregation level, what is filtered... </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most obvious, powerful, flexible</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interaction entails change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6" name="Shape 2956"/>
          <p:cNvSpPr/>
          <p:nvPr>
            <p:ph type="sldImg"/>
          </p:nvPr>
        </p:nvSpPr>
        <p:spPr>
          <a:prstGeom prst="rect">
            <a:avLst/>
          </a:prstGeom>
        </p:spPr>
        <p:txBody>
          <a:bodyPr/>
          <a:lstStyle/>
          <a:p>
            <a:pPr/>
          </a:p>
        </p:txBody>
      </p:sp>
      <p:sp>
        <p:nvSpPr>
          <p:cNvPr id="2957" name="Shape 2957"/>
          <p:cNvSpPr/>
          <p:nvPr>
            <p:ph type="body" sz="quarter" idx="1"/>
          </p:nvPr>
        </p:nvSpPr>
        <p:spPr>
          <a:prstGeom prst="rect">
            <a:avLst/>
          </a:prstGeom>
        </p:spPr>
        <p:txBody>
          <a:bodyPr/>
          <a:lstStyle/>
          <a:p>
            <a:pPr lvl="1" marL="342900" indent="-342900" defTabSz="1219200">
              <a:spcBef>
                <a:spcPts val="1000"/>
              </a:spcBef>
              <a:buClr>
                <a:srgbClr val="000000"/>
              </a:buClr>
              <a:buSzPct val="100000"/>
              <a:buChar char="•"/>
              <a:defRPr sz="4000">
                <a:uFill>
                  <a:solidFill>
                    <a:srgbClr val="000000"/>
                  </a:solidFill>
                </a:uFill>
                <a:latin typeface="+mj-lt"/>
                <a:ea typeface="+mj-ea"/>
                <a:cs typeface="+mj-cs"/>
                <a:sym typeface="Gill Sans"/>
              </a:defRPr>
            </a:pPr>
            <a:r>
              <a:t>change any of the other choices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encoding itself</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parameters</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arrange: rearrange, reorder</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aggregation level, what is filtered... </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most obvious, powerful, flexible</a:t>
            </a:r>
          </a:p>
          <a:p>
            <a:pPr lvl="2" marL="742950" indent="-285750" defTabSz="1219200">
              <a:spcBef>
                <a:spcPts val="800"/>
              </a:spcBef>
              <a:buClr>
                <a:srgbClr val="000000"/>
              </a:buClr>
              <a:buSzPct val="100000"/>
              <a:buChar char="–"/>
              <a:defRPr sz="3400">
                <a:uFill>
                  <a:solidFill>
                    <a:srgbClr val="000000"/>
                  </a:solidFill>
                </a:uFill>
                <a:latin typeface="+mj-lt"/>
                <a:ea typeface="+mj-ea"/>
                <a:cs typeface="+mj-cs"/>
                <a:sym typeface="Gill Sans"/>
              </a:defRPr>
            </a:pPr>
            <a:r>
              <a:t>interaction entails change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5" name="Shape 2965"/>
          <p:cNvSpPr/>
          <p:nvPr>
            <p:ph type="sldImg"/>
          </p:nvPr>
        </p:nvSpPr>
        <p:spPr>
          <a:prstGeom prst="rect">
            <a:avLst/>
          </a:prstGeom>
        </p:spPr>
        <p:txBody>
          <a:bodyPr/>
          <a:lstStyle/>
          <a:p>
            <a:pPr/>
          </a:p>
        </p:txBody>
      </p:sp>
      <p:sp>
        <p:nvSpPr>
          <p:cNvPr id="2966" name="Shape 2966"/>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2" name="Shape 2982"/>
          <p:cNvSpPr/>
          <p:nvPr>
            <p:ph type="sldImg"/>
          </p:nvPr>
        </p:nvSpPr>
        <p:spPr>
          <a:prstGeom prst="rect">
            <a:avLst/>
          </a:prstGeom>
        </p:spPr>
        <p:txBody>
          <a:bodyPr/>
          <a:lstStyle/>
          <a:p>
            <a:pPr/>
          </a:p>
        </p:txBody>
      </p:sp>
      <p:sp>
        <p:nvSpPr>
          <p:cNvPr id="2983" name="Shape 2983"/>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9" name="Shape 2989"/>
          <p:cNvSpPr/>
          <p:nvPr>
            <p:ph type="sldImg"/>
          </p:nvPr>
        </p:nvSpPr>
        <p:spPr>
          <a:prstGeom prst="rect">
            <a:avLst/>
          </a:prstGeom>
        </p:spPr>
        <p:txBody>
          <a:bodyPr/>
          <a:lstStyle/>
          <a:p>
            <a:pPr/>
          </a:p>
        </p:txBody>
      </p:sp>
      <p:sp>
        <p:nvSpPr>
          <p:cNvPr id="2990" name="Shape 2990"/>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5" name="Shape 3005"/>
          <p:cNvSpPr/>
          <p:nvPr>
            <p:ph type="sldImg"/>
          </p:nvPr>
        </p:nvSpPr>
        <p:spPr>
          <a:prstGeom prst="rect">
            <a:avLst/>
          </a:prstGeom>
        </p:spPr>
        <p:txBody>
          <a:bodyPr/>
          <a:lstStyle/>
          <a:p>
            <a:pPr/>
          </a:p>
        </p:txBody>
      </p:sp>
      <p:sp>
        <p:nvSpPr>
          <p:cNvPr id="3006" name="Shape 3006"/>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jump back 3 slides to show grey selected row</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2" name="Shape 3052"/>
          <p:cNvSpPr/>
          <p:nvPr>
            <p:ph type="sldImg"/>
          </p:nvPr>
        </p:nvSpPr>
        <p:spPr>
          <a:prstGeom prst="rect">
            <a:avLst/>
          </a:prstGeom>
        </p:spPr>
        <p:txBody>
          <a:bodyPr/>
          <a:lstStyle/>
          <a:p>
            <a:pPr/>
          </a:p>
        </p:txBody>
      </p:sp>
      <p:sp>
        <p:nvSpPr>
          <p:cNvPr id="3053" name="Shape 3053"/>
          <p:cNvSpPr/>
          <p:nvPr>
            <p:ph type="body" sz="quarter" idx="1"/>
          </p:nvPr>
        </p:nvSpPr>
        <p:spPr>
          <a:prstGeom prst="rect">
            <a:avLst/>
          </a:prstGeom>
        </p:spPr>
        <p:txBody>
          <a:bodyPr/>
          <a:lstStyle>
            <a:lvl1pPr>
              <a:spcBef>
                <a:spcPts val="1200"/>
              </a:spcBef>
              <a:defRPr sz="1900">
                <a:latin typeface="Times Roman"/>
                <a:ea typeface="Times Roman"/>
                <a:cs typeface="Times Roman"/>
                <a:sym typeface="Times Roman"/>
              </a:defRPr>
            </a:lvl1pPr>
          </a:lstStyle>
          <a:p>
            <a:pPr/>
            <a:r>
              <a:t>Linked highlighting between views shows how regions that are contiguous in one view are distributed within another. (a) Selecting the high salaries in the upper right window shows different distributions in the other views. (b) Selecting the bottom group in the Assists-Putouts window shows that the clump corresponds to specific positions played.</a:t>
            </a:r>
            <a:endParaRPr sz="18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6" name="Shape 3136"/>
          <p:cNvSpPr/>
          <p:nvPr>
            <p:ph type="sldImg"/>
          </p:nvPr>
        </p:nvSpPr>
        <p:spPr>
          <a:prstGeom prst="rect">
            <a:avLst/>
          </a:prstGeom>
        </p:spPr>
        <p:txBody>
          <a:bodyPr/>
          <a:lstStyle/>
          <a:p>
            <a:pPr/>
          </a:p>
        </p:txBody>
      </p:sp>
      <p:sp>
        <p:nvSpPr>
          <p:cNvPr id="3137" name="Shape 3137"/>
          <p:cNvSpPr/>
          <p:nvPr>
            <p:ph type="body" sz="quarter" idx="1"/>
          </p:nvPr>
        </p:nvSpPr>
        <p:spPr>
          <a:prstGeom prst="rect">
            <a:avLst/>
          </a:prstGeom>
        </p:spPr>
        <p:txBody>
          <a:bodyPr/>
          <a:lstStyle/>
          <a:p>
            <a:pPr>
              <a:spcBef>
                <a:spcPts val="1200"/>
              </a:spcBef>
              <a:defRPr sz="1900">
                <a:latin typeface="Times Roman"/>
                <a:ea typeface="Times Roman"/>
                <a:cs typeface="Times Roman"/>
                <a:sym typeface="Times Roman"/>
              </a:defRPr>
            </a:pPr>
            <a:r>
              <a:t>geographic and multidimensional table (census data): 1 key attrib (county), many quantitative attribs (demographic information) </a:t>
            </a:r>
            <a:br/>
            <a:r>
              <a:t>views: scatterplot matrix, parallel coordinates, choropleth map with size-coded city points, birdseye map overview, scatterplot, reorderable text lists, text matrix. bivariate sequential-sequential colormap</a:t>
            </a:r>
            <a:br/>
            <a:r>
              <a:t>partition: small-multiple, multiform, overview-detail views; linked highlighting</a:t>
            </a:r>
            <a:endParaRPr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8" name="Shape 1338"/>
          <p:cNvSpPr/>
          <p:nvPr>
            <p:ph type="sldImg"/>
          </p:nvPr>
        </p:nvSpPr>
        <p:spPr>
          <a:prstGeom prst="rect">
            <a:avLst/>
          </a:prstGeom>
        </p:spPr>
        <p:txBody>
          <a:bodyPr/>
          <a:lstStyle/>
          <a:p>
            <a:pPr/>
          </a:p>
        </p:txBody>
      </p:sp>
      <p:sp>
        <p:nvSpPr>
          <p:cNvPr id="1339" name="Shape 1339"/>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Figs 7.1, 2.2</a:t>
            </a:r>
          </a:p>
          <a:p>
            <a:pPr defTabSz="1219200">
              <a:spcBef>
                <a:spcPts val="500"/>
              </a:spcBef>
              <a:buClr>
                <a:srgbClr val="000000"/>
              </a:buClr>
              <a:defRPr sz="1400">
                <a:uFill>
                  <a:solidFill>
                    <a:srgbClr val="000000"/>
                  </a:solidFill>
                </a:uFill>
                <a:latin typeface="Arial"/>
                <a:ea typeface="Arial"/>
                <a:cs typeface="Arial"/>
                <a:sym typeface="Arial"/>
              </a:defRPr>
            </a:pPr>
            <a:r>
              <a:t>same small font problem as above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9" name="Shape 3149"/>
          <p:cNvSpPr/>
          <p:nvPr>
            <p:ph type="sldImg"/>
          </p:nvPr>
        </p:nvSpPr>
        <p:spPr>
          <a:prstGeom prst="rect">
            <a:avLst/>
          </a:prstGeom>
        </p:spPr>
        <p:txBody>
          <a:bodyPr/>
          <a:lstStyle/>
          <a:p>
            <a:pPr/>
          </a:p>
        </p:txBody>
      </p:sp>
      <p:sp>
        <p:nvSpPr>
          <p:cNvPr id="3150" name="Shape 3150"/>
          <p:cNvSpPr/>
          <p:nvPr>
            <p:ph type="body" sz="quarter" idx="1"/>
          </p:nvPr>
        </p:nvSpPr>
        <p:spPr>
          <a:prstGeom prst="rect">
            <a:avLst/>
          </a:prstGeom>
        </p:spPr>
        <p:txBody>
          <a:bodyPr/>
          <a:lstStyle>
            <a:lvl1pPr>
              <a:spcBef>
                <a:spcPts val="1200"/>
              </a:spcBef>
              <a:defRPr sz="1800">
                <a:latin typeface="Times Roman"/>
                <a:ea typeface="Times Roman"/>
                <a:cs typeface="Times Roman"/>
                <a:sym typeface="Times Roman"/>
              </a:defRPr>
            </a:lvl1pPr>
          </a:lstStyle>
          <a:p>
            <a:pPr/>
            <a:r>
              <a:t>Partioning and grouping are inverse terms; the term partitioning is natural when considering starting from the top and gradually refining; the term grouping is more natural when considering a bottom-up process of gradually consolidating. Conditioning is a synonym for partitioning that is used heavily in the statistics literature.</a:t>
            </a:r>
            <a:endParaRPr sz="19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1" name="Shape 3211"/>
          <p:cNvSpPr/>
          <p:nvPr>
            <p:ph type="sldImg"/>
          </p:nvPr>
        </p:nvSpPr>
        <p:spPr>
          <a:prstGeom prst="rect">
            <a:avLst/>
          </a:prstGeom>
        </p:spPr>
        <p:txBody>
          <a:bodyPr/>
          <a:lstStyle/>
          <a:p>
            <a:pPr/>
          </a:p>
        </p:txBody>
      </p:sp>
      <p:sp>
        <p:nvSpPr>
          <p:cNvPr id="3212" name="Shape 3212"/>
          <p:cNvSpPr/>
          <p:nvPr>
            <p:ph type="body" sz="quarter" idx="1"/>
          </p:nvPr>
        </p:nvSpPr>
        <p:spPr>
          <a:prstGeom prst="rect">
            <a:avLst/>
          </a:prstGeom>
        </p:spPr>
        <p:txBody>
          <a:bodyPr/>
          <a:lstStyle/>
          <a:p>
            <a:pPr>
              <a:spcBef>
                <a:spcPts val="1200"/>
              </a:spcBef>
              <a:defRPr sz="2000">
                <a:latin typeface="Times Roman"/>
                <a:ea typeface="Times Roman"/>
                <a:cs typeface="Times Roman"/>
                <a:sym typeface="Times Roman"/>
              </a:defRPr>
            </a:pPr>
            <a:r>
              <a:t>local maximum task of finding the time series with</a:t>
            </a:r>
            <a:r>
              <a:rPr sz="1900"/>
              <a:t> </a:t>
            </a:r>
            <a:r>
              <a:t>the highest value at a specific point in time,</a:t>
            </a:r>
            <a:r>
              <a:rPr sz="1900"/>
              <a:t> </a:t>
            </a:r>
            <a:r>
              <a:t>global slope task of finding the time series with the highest increase during the entire time period, and the global discrimination task to check whether values were higher at different time points across the series.</a:t>
            </a:r>
            <a:endParaRPr sz="19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5" name="Shape 3375"/>
          <p:cNvSpPr/>
          <p:nvPr>
            <p:ph type="sldImg"/>
          </p:nvPr>
        </p:nvSpPr>
        <p:spPr>
          <a:prstGeom prst="rect">
            <a:avLst/>
          </a:prstGeom>
        </p:spPr>
        <p:txBody>
          <a:bodyPr/>
          <a:lstStyle/>
          <a:p>
            <a:pPr/>
          </a:p>
        </p:txBody>
      </p:sp>
      <p:sp>
        <p:nvSpPr>
          <p:cNvPr id="3376" name="Shape 3376"/>
          <p:cNvSpPr/>
          <p:nvPr>
            <p:ph type="body" sz="quarter" idx="1"/>
          </p:nvPr>
        </p:nvSpPr>
        <p:spPr>
          <a:prstGeom prst="rect">
            <a:avLst/>
          </a:prstGeom>
        </p:spPr>
        <p:txBody>
          <a:bodyPr/>
          <a:lstStyle>
            <a:lvl1pPr defTabSz="1219200">
              <a:spcBef>
                <a:spcPts val="500"/>
              </a:spcBef>
              <a:buClr>
                <a:srgbClr val="000000"/>
              </a:buClr>
              <a:defRPr sz="1400">
                <a:uFill>
                  <a:solidFill>
                    <a:srgbClr val="000000"/>
                  </a:solidFill>
                </a:uFill>
                <a:latin typeface="Arial"/>
                <a:ea typeface="Arial"/>
                <a:cs typeface="Arial"/>
                <a:sym typeface="Arial"/>
              </a:defRPr>
            </a:lvl1pPr>
          </a:lstStyle>
          <a:p>
            <a:pPr/>
            <a:r>
              <a:t>8 attribs, 230K items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9" name="Shape 3469"/>
          <p:cNvSpPr/>
          <p:nvPr>
            <p:ph type="sldImg"/>
          </p:nvPr>
        </p:nvSpPr>
        <p:spPr>
          <a:prstGeom prst="rect">
            <a:avLst/>
          </a:prstGeom>
        </p:spPr>
        <p:txBody>
          <a:bodyPr/>
          <a:lstStyle/>
          <a:p>
            <a:pPr/>
          </a:p>
        </p:txBody>
      </p:sp>
      <p:sp>
        <p:nvSpPr>
          <p:cNvPr id="3470" name="Shape 3470"/>
          <p:cNvSpPr/>
          <p:nvPr>
            <p:ph type="body" sz="quarter" idx="1"/>
          </p:nvPr>
        </p:nvSpPr>
        <p:spPr>
          <a:prstGeom prst="rect">
            <a:avLst/>
          </a:prstGeom>
        </p:spPr>
        <p:txBody>
          <a:bodyPr/>
          <a:lstStyle/>
          <a:p>
            <a:pPr defTabSz="1219200">
              <a:spcBef>
                <a:spcPts val="800"/>
              </a:spcBef>
              <a:defRPr sz="1700">
                <a:uFill>
                  <a:solidFill>
                    <a:srgbClr val="000000"/>
                  </a:solidFill>
                </a:uFill>
                <a:latin typeface="+mj-lt"/>
                <a:ea typeface="+mj-ea"/>
                <a:cs typeface="+mj-cs"/>
                <a:sym typeface="Gill Sans"/>
              </a:defRPr>
            </a:pPr>
            <a:r>
              <a:t>up/down and sideways: image plane: acquire more info quickly from eye movements</a:t>
            </a:r>
          </a:p>
          <a:p>
            <a:pPr defTabSz="1219200">
              <a:spcBef>
                <a:spcPts val="800"/>
              </a:spcBef>
              <a:defRPr sz="1700">
                <a:uFill>
                  <a:solidFill>
                    <a:srgbClr val="000000"/>
                  </a:solidFill>
                </a:uFill>
                <a:latin typeface="+mj-lt"/>
                <a:ea typeface="+mj-ea"/>
                <a:cs typeface="+mj-cs"/>
                <a:sym typeface="Gill Sans"/>
              </a:defRPr>
            </a:pPr>
            <a:r>
              <a:t>away: depth into scene: only acquire more info from head/body motion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1" name="Shape 3501"/>
          <p:cNvSpPr/>
          <p:nvPr>
            <p:ph type="sldImg"/>
          </p:nvPr>
        </p:nvSpPr>
        <p:spPr>
          <a:prstGeom prst="rect">
            <a:avLst/>
          </a:prstGeom>
        </p:spPr>
        <p:txBody>
          <a:bodyPr/>
          <a:lstStyle/>
          <a:p>
            <a:pPr/>
          </a:p>
        </p:txBody>
      </p:sp>
      <p:sp>
        <p:nvSpPr>
          <p:cNvPr id="3502" name="Shape 3502"/>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start with axes explain: power, time of day, day of year</a:t>
            </a:r>
          </a:p>
          <a:p>
            <a:pPr defTabSz="1219200">
              <a:spcBef>
                <a:spcPts val="500"/>
              </a:spcBef>
              <a:buClr>
                <a:srgbClr val="000000"/>
              </a:buClr>
              <a:defRPr sz="1400">
                <a:uFill>
                  <a:solidFill>
                    <a:srgbClr val="000000"/>
                  </a:solidFill>
                </a:uFill>
                <a:latin typeface="Arial"/>
                <a:ea typeface="Arial"/>
                <a:cs typeface="Arial"/>
                <a:sym typeface="Arial"/>
              </a:defRPr>
            </a:pPr>
            <a:r>
              <a:t>then explain problems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1" name="Shape 1351"/>
          <p:cNvSpPr/>
          <p:nvPr>
            <p:ph type="sldImg"/>
          </p:nvPr>
        </p:nvSpPr>
        <p:spPr>
          <a:prstGeom prst="rect">
            <a:avLst/>
          </a:prstGeom>
        </p:spPr>
        <p:txBody>
          <a:bodyPr/>
          <a:lstStyle/>
          <a:p>
            <a:pPr/>
          </a:p>
        </p:txBody>
      </p:sp>
      <p:sp>
        <p:nvSpPr>
          <p:cNvPr id="1352" name="Shape 1352"/>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Figs 7.1, 2.2</a:t>
            </a:r>
          </a:p>
          <a:p>
            <a:pPr defTabSz="1219200">
              <a:spcBef>
                <a:spcPts val="500"/>
              </a:spcBef>
              <a:buClr>
                <a:srgbClr val="000000"/>
              </a:buClr>
              <a:defRPr sz="1400">
                <a:uFill>
                  <a:solidFill>
                    <a:srgbClr val="000000"/>
                  </a:solidFill>
                </a:uFill>
                <a:latin typeface="Arial"/>
                <a:ea typeface="Arial"/>
                <a:cs typeface="Arial"/>
                <a:sym typeface="Arial"/>
              </a:defRPr>
            </a:pPr>
            <a:r>
              <a:t>same small font problem as above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9" name="Shape 1449"/>
          <p:cNvSpPr/>
          <p:nvPr>
            <p:ph type="sldImg"/>
          </p:nvPr>
        </p:nvSpPr>
        <p:spPr>
          <a:prstGeom prst="rect">
            <a:avLst/>
          </a:prstGeom>
        </p:spPr>
        <p:txBody>
          <a:bodyPr/>
          <a:lstStyle/>
          <a:p>
            <a:pPr/>
          </a:p>
        </p:txBody>
      </p:sp>
      <p:sp>
        <p:nvSpPr>
          <p:cNvPr id="1450" name="Shape 1450"/>
          <p:cNvSpPr/>
          <p:nvPr>
            <p:ph type="body" sz="quarter" idx="1"/>
          </p:nvPr>
        </p:nvSpPr>
        <p:spPr>
          <a:prstGeom prst="rect">
            <a:avLst/>
          </a:prstGeom>
        </p:spPr>
        <p:txBody>
          <a:bodyPr/>
          <a:lstStyle>
            <a:lvl1pPr defTabSz="1219200">
              <a:spcBef>
                <a:spcPts val="500"/>
              </a:spcBef>
              <a:buClr>
                <a:srgbClr val="000000"/>
              </a:buClr>
              <a:defRPr sz="1900">
                <a:uFill>
                  <a:solidFill>
                    <a:srgbClr val="000000"/>
                  </a:solidFill>
                </a:uFill>
                <a:latin typeface="Arial"/>
                <a:ea typeface="Arial"/>
                <a:cs typeface="Arial"/>
                <a:sym typeface="Arial"/>
              </a:defRPr>
            </a:lvl1pPr>
          </a:lstStyle>
          <a:p>
            <a:pPr/>
            <a:r>
              <a:t>Thor computer memory profiler. The key used to distribute composite bars along the axis is the combination of a processor and a procedure. The key used to stack and color the glyph subcomponents is the type of cache miss; the height of each full bar encodes all cache misses for each processor-procedure combination.</a:t>
            </a:r>
            <a:endParaRPr sz="1700">
              <a:latin typeface="Times Roman"/>
              <a:ea typeface="Times Roman"/>
              <a:cs typeface="Times Roman"/>
              <a:sym typeface="Times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4" name="Shape 1474"/>
          <p:cNvSpPr/>
          <p:nvPr>
            <p:ph type="sldImg"/>
          </p:nvPr>
        </p:nvSpPr>
        <p:spPr>
          <a:prstGeom prst="rect">
            <a:avLst/>
          </a:prstGeom>
        </p:spPr>
        <p:txBody>
          <a:bodyPr/>
          <a:lstStyle/>
          <a:p>
            <a:pPr/>
          </a:p>
        </p:txBody>
      </p:sp>
      <p:sp>
        <p:nvSpPr>
          <p:cNvPr id="1475" name="Shape 1475"/>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good: height increases with age, 12 year olds are taller than 10 year olds</a:t>
            </a:r>
          </a:p>
          <a:p>
            <a:pPr defTabSz="1219200">
              <a:spcBef>
                <a:spcPts val="500"/>
              </a:spcBef>
              <a:buClr>
                <a:srgbClr val="000000"/>
              </a:buClr>
              <a:defRPr sz="1400">
                <a:uFill>
                  <a:solidFill>
                    <a:srgbClr val="000000"/>
                  </a:solidFill>
                </a:uFill>
                <a:latin typeface="Arial"/>
                <a:ea typeface="Arial"/>
                <a:cs typeface="Arial"/>
                <a:sym typeface="Arial"/>
              </a:defRPr>
            </a:pPr>
            <a:r>
              <a:t>bad: the more male a person is, the taller he or she is</a:t>
            </a:r>
          </a:p>
          <a:p>
            <a:pPr defTabSz="1219200">
              <a:spcBef>
                <a:spcPts val="500"/>
              </a:spcBef>
              <a:buClr>
                <a:srgbClr val="000000"/>
              </a:buClr>
              <a:defRPr sz="1400">
                <a:uFill>
                  <a:solidFill>
                    <a:srgbClr val="000000"/>
                  </a:solidFill>
                </a:uFill>
                <a:latin typeface="Arial"/>
                <a:ea typeface="Arial"/>
                <a:cs typeface="Arial"/>
                <a:sym typeface="Arial"/>
              </a:defRPr>
            </a:pPr>
            <a:r>
              <a:t>Zacks and Tversky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2" name="Shape 1482"/>
          <p:cNvSpPr/>
          <p:nvPr>
            <p:ph type="sldImg"/>
          </p:nvPr>
        </p:nvSpPr>
        <p:spPr>
          <a:prstGeom prst="rect">
            <a:avLst/>
          </a:prstGeom>
        </p:spPr>
        <p:txBody>
          <a:bodyPr/>
          <a:lstStyle/>
          <a:p>
            <a:pPr/>
          </a:p>
        </p:txBody>
      </p:sp>
      <p:sp>
        <p:nvSpPr>
          <p:cNvPr id="1483" name="Shape 1483"/>
          <p:cNvSpPr/>
          <p:nvPr>
            <p:ph type="body" sz="quarter" idx="1"/>
          </p:nvPr>
        </p:nvSpPr>
        <p:spPr>
          <a:prstGeom prst="rect">
            <a:avLst/>
          </a:prstGeom>
        </p:spPr>
        <p:txBody>
          <a:bodyPr/>
          <a:lstStyle/>
          <a:p>
            <a:pPr defTabSz="1219200">
              <a:spcBef>
                <a:spcPts val="500"/>
              </a:spcBef>
              <a:buClr>
                <a:srgbClr val="000000"/>
              </a:buClr>
              <a:defRPr sz="1400">
                <a:uFill>
                  <a:solidFill>
                    <a:srgbClr val="000000"/>
                  </a:solidFill>
                </a:uFill>
                <a:latin typeface="Arial"/>
                <a:ea typeface="Arial"/>
                <a:cs typeface="Arial"/>
                <a:sym typeface="Arial"/>
              </a:defRPr>
            </a:pPr>
            <a:r>
              <a:t>good: height increases with age, 12 year olds are taller than 10 year olds</a:t>
            </a:r>
          </a:p>
          <a:p>
            <a:pPr defTabSz="1219200">
              <a:spcBef>
                <a:spcPts val="500"/>
              </a:spcBef>
              <a:buClr>
                <a:srgbClr val="000000"/>
              </a:buClr>
              <a:defRPr sz="1400">
                <a:uFill>
                  <a:solidFill>
                    <a:srgbClr val="000000"/>
                  </a:solidFill>
                </a:uFill>
                <a:latin typeface="Arial"/>
                <a:ea typeface="Arial"/>
                <a:cs typeface="Arial"/>
                <a:sym typeface="Arial"/>
              </a:defRPr>
            </a:pPr>
            <a:r>
              <a:t>bad: the more male a person is, the taller he or she is</a:t>
            </a:r>
          </a:p>
          <a:p>
            <a:pPr defTabSz="1219200">
              <a:spcBef>
                <a:spcPts val="500"/>
              </a:spcBef>
              <a:buClr>
                <a:srgbClr val="000000"/>
              </a:buClr>
              <a:defRPr sz="1400">
                <a:uFill>
                  <a:solidFill>
                    <a:srgbClr val="000000"/>
                  </a:solidFill>
                </a:uFill>
                <a:latin typeface="Arial"/>
                <a:ea typeface="Arial"/>
                <a:cs typeface="Arial"/>
                <a:sym typeface="Arial"/>
              </a:defRPr>
            </a:pPr>
            <a:r>
              <a:t>Zacks and Tversky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cs.ubc.ca/~tmm/talks.html" TargetMode="Externa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First Slide">
    <p:spTree>
      <p:nvGrpSpPr>
        <p:cNvPr id="1" name=""/>
        <p:cNvGrpSpPr/>
        <p:nvPr/>
      </p:nvGrpSpPr>
      <p:grpSpPr>
        <a:xfrm>
          <a:off x="0" y="0"/>
          <a:ext cx="0" cy="0"/>
          <a:chOff x="0" y="0"/>
          <a:chExt cx="0" cy="0"/>
        </a:xfrm>
      </p:grpSpPr>
      <p:sp>
        <p:nvSpPr>
          <p:cNvPr id="11" name="http://www.cs.ubc.ca/~tmm/talks.html#chicago14"/>
          <p:cNvSpPr txBox="1"/>
          <p:nvPr>
            <p:ph type="body" sz="quarter" idx="21"/>
          </p:nvPr>
        </p:nvSpPr>
        <p:spPr>
          <a:xfrm>
            <a:off x="431800" y="8140700"/>
            <a:ext cx="11087100" cy="482600"/>
          </a:xfrm>
          <a:prstGeom prst="rect">
            <a:avLst/>
          </a:prstGeom>
        </p:spPr>
        <p:txBody>
          <a:bodyPr lIns="50800" tIns="50800" rIns="50800" bIns="50800" anchor="ctr">
            <a:spAutoFit/>
          </a:bodyPr>
          <a:lstStyle/>
          <a:p>
            <a:pPr lvl="1" marL="0" indent="0">
              <a:spcBef>
                <a:spcPts val="0"/>
              </a:spcBef>
              <a:buSzTx/>
              <a:buNone/>
              <a:defRPr b="1" sz="2600"/>
            </a:pPr>
            <a:r>
              <a:rPr u="sng">
                <a:hlinkClick r:id="rId2" invalidUrl="" action="" tgtFrame="" tooltip="" history="1" highlightClick="0" endSnd="0"/>
              </a:rPr>
              <a:t>http://www.cs.ubc.ca/~tmm/talks.html#chicago14</a:t>
            </a:r>
          </a:p>
        </p:txBody>
      </p:sp>
      <p:sp>
        <p:nvSpPr>
          <p:cNvPr id="12" name="Title Text"/>
          <p:cNvSpPr txBox="1"/>
          <p:nvPr>
            <p:ph type="title"/>
          </p:nvPr>
        </p:nvSpPr>
        <p:spPr>
          <a:xfrm>
            <a:off x="457200" y="139700"/>
            <a:ext cx="15875000" cy="3962400"/>
          </a:xfrm>
          <a:prstGeom prst="rect">
            <a:avLst/>
          </a:prstGeom>
        </p:spPr>
        <p:txBody>
          <a:bodyPr anchor="b"/>
          <a:lstStyle>
            <a:lvl1pPr>
              <a:defRPr sz="7200">
                <a:solidFill>
                  <a:srgbClr val="011993"/>
                </a:solidFill>
                <a:latin typeface="+mn-lt"/>
                <a:ea typeface="+mn-ea"/>
                <a:cs typeface="+mn-cs"/>
                <a:sym typeface="Rockwell"/>
              </a:defRPr>
            </a:lvl1pPr>
          </a:lstStyle>
          <a:p>
            <a:pPr/>
            <a:r>
              <a:t>Title Text</a:t>
            </a:r>
          </a:p>
        </p:txBody>
      </p:sp>
      <p:sp>
        <p:nvSpPr>
          <p:cNvPr id="13" name="Body Level One…"/>
          <p:cNvSpPr txBox="1"/>
          <p:nvPr>
            <p:ph type="body" sz="half" idx="1"/>
          </p:nvPr>
        </p:nvSpPr>
        <p:spPr>
          <a:xfrm>
            <a:off x="469900" y="4432300"/>
            <a:ext cx="14236700" cy="3530600"/>
          </a:xfrm>
          <a:prstGeom prst="rect">
            <a:avLst/>
          </a:prstGeom>
        </p:spPr>
        <p:txBody>
          <a:bodyPr lIns="50800" tIns="50800" rIns="50800" bIns="50800"/>
          <a:lstStyle>
            <a:lvl1pPr marL="0" indent="0">
              <a:spcBef>
                <a:spcPts val="0"/>
              </a:spcBef>
              <a:buSzTx/>
              <a:buNone/>
              <a:defRPr b="1" sz="4200"/>
            </a:lvl1pPr>
            <a:lvl2pPr marL="0" indent="0">
              <a:spcBef>
                <a:spcPts val="0"/>
              </a:spcBef>
              <a:buSzTx/>
              <a:buNone/>
              <a:defRPr sz="4200">
                <a:latin typeface="Gill Sans Light"/>
                <a:ea typeface="Gill Sans Light"/>
                <a:cs typeface="Gill Sans Light"/>
                <a:sym typeface="Gill Sans Light"/>
              </a:defRPr>
            </a:lvl2pPr>
            <a:lvl3pPr marL="0" indent="0">
              <a:spcBef>
                <a:spcPts val="0"/>
              </a:spcBef>
              <a:buSzTx/>
              <a:buNone/>
              <a:defRPr sz="4200"/>
            </a:lvl3pPr>
            <a:lvl4pPr marL="0" indent="0">
              <a:spcBef>
                <a:spcPts val="0"/>
              </a:spcBef>
              <a:buSzTx/>
              <a:buNone/>
              <a:defRPr i="1" sz="2600"/>
            </a:lvl4pPr>
            <a:lvl5pPr marL="0" indent="0">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7950200" y="8674100"/>
            <a:ext cx="31750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1"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92"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Column Bullets">
    <p:spTree>
      <p:nvGrpSpPr>
        <p:cNvPr id="1" name=""/>
        <p:cNvGrpSpPr/>
        <p:nvPr/>
      </p:nvGrpSpPr>
      <p:grpSpPr>
        <a:xfrm>
          <a:off x="0" y="0"/>
          <a:ext cx="0" cy="0"/>
          <a:chOff x="0" y="0"/>
          <a:chExt cx="0" cy="0"/>
        </a:xfrm>
      </p:grpSpPr>
      <p:sp>
        <p:nvSpPr>
          <p:cNvPr id="99"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100" name="Body Level One…"/>
          <p:cNvSpPr txBox="1"/>
          <p:nvPr>
            <p:ph type="body" idx="1"/>
          </p:nvPr>
        </p:nvSpPr>
        <p:spPr>
          <a:xfrm>
            <a:off x="419100" y="1104900"/>
            <a:ext cx="15849600" cy="8039100"/>
          </a:xfrm>
          <a:prstGeom prst="rect">
            <a:avLst/>
          </a:prstGeom>
        </p:spPr>
        <p:txBody>
          <a:bodyPr lIns="38100" tIns="38100" rIns="38100" bIns="38100" numCol="2" spcCol="792480"/>
          <a:lstStyle>
            <a:lvl1pPr marL="342900" indent="-342900" defTabSz="1219200">
              <a:spcBef>
                <a:spcPts val="1000"/>
              </a:spcBef>
              <a:buClr>
                <a:srgbClr val="000000"/>
              </a:buClr>
              <a:defRPr sz="4000">
                <a:uFill>
                  <a:solidFill>
                    <a:srgbClr val="000000"/>
                  </a:solidFill>
                </a:uFill>
              </a:defRPr>
            </a:lvl1pPr>
            <a:lvl2pPr marL="742950" indent="-285750" defTabSz="1219200">
              <a:spcBef>
                <a:spcPts val="800"/>
              </a:spcBef>
              <a:buClr>
                <a:srgbClr val="000000"/>
              </a:buClr>
              <a:buChar char="–"/>
              <a:defRPr sz="3400">
                <a:uFill>
                  <a:solidFill>
                    <a:srgbClr val="000000"/>
                  </a:solidFill>
                </a:uFill>
              </a:defRPr>
            </a:lvl2pPr>
            <a:lvl3pPr marL="1143000" indent="-228600" defTabSz="1219200">
              <a:spcBef>
                <a:spcPts val="700"/>
              </a:spcBef>
              <a:buClr>
                <a:srgbClr val="000000"/>
              </a:buClr>
              <a:defRPr sz="3000">
                <a:uFill>
                  <a:solidFill>
                    <a:srgbClr val="000000"/>
                  </a:solidFill>
                </a:uFill>
              </a:defRPr>
            </a:lvl3pPr>
            <a:lvl4pPr marL="1600200" indent="-228600" defTabSz="1219200">
              <a:spcBef>
                <a:spcPts val="600"/>
              </a:spcBef>
              <a:buClr>
                <a:srgbClr val="000000"/>
              </a:buClr>
              <a:buChar char="–"/>
              <a:defRPr sz="2600">
                <a:uFill>
                  <a:solidFill>
                    <a:srgbClr val="000000"/>
                  </a:solidFill>
                </a:uFill>
              </a:defRPr>
            </a:lvl4pPr>
            <a:lvl5pPr marL="2057400" indent="-228600" defTabSz="1219200">
              <a:spcBef>
                <a:spcPts val="600"/>
              </a:spcBef>
              <a:buClr>
                <a:srgbClr val="000000"/>
              </a:buClr>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01"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Bullets">
    <p:spTree>
      <p:nvGrpSpPr>
        <p:cNvPr id="1" name=""/>
        <p:cNvGrpSpPr/>
        <p:nvPr/>
      </p:nvGrpSpPr>
      <p:grpSpPr>
        <a:xfrm>
          <a:off x="0" y="0"/>
          <a:ext cx="0" cy="0"/>
          <a:chOff x="0" y="0"/>
          <a:chExt cx="0" cy="0"/>
        </a:xfrm>
      </p:grpSpPr>
      <p:sp>
        <p:nvSpPr>
          <p:cNvPr id="108"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109" name="Body Level One…"/>
          <p:cNvSpPr txBox="1"/>
          <p:nvPr>
            <p:ph type="body" idx="1"/>
          </p:nvPr>
        </p:nvSpPr>
        <p:spPr>
          <a:xfrm>
            <a:off x="419100" y="1104900"/>
            <a:ext cx="15849600" cy="8039100"/>
          </a:xfrm>
          <a:prstGeom prst="rect">
            <a:avLst/>
          </a:prstGeom>
        </p:spPr>
        <p:txBody>
          <a:bodyPr lIns="38100" tIns="38100" rIns="38100" bIns="38100">
            <a:normAutofit fontScale="100000" lnSpcReduction="0"/>
          </a:bodyPr>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mpty">
    <p:spTree>
      <p:nvGrpSpPr>
        <p:cNvPr id="1" name=""/>
        <p:cNvGrpSpPr/>
        <p:nvPr/>
      </p:nvGrpSpPr>
      <p:grpSpPr>
        <a:xfrm>
          <a:off x="0" y="0"/>
          <a:ext cx="0" cy="0"/>
          <a:chOff x="0" y="0"/>
          <a:chExt cx="0" cy="0"/>
        </a:xfrm>
      </p:grpSpPr>
      <p:sp>
        <p:nvSpPr>
          <p:cNvPr id="126"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Bullets">
    <p:spTree>
      <p:nvGrpSpPr>
        <p:cNvPr id="1" name=""/>
        <p:cNvGrpSpPr/>
        <p:nvPr/>
      </p:nvGrpSpPr>
      <p:grpSpPr>
        <a:xfrm>
          <a:off x="0" y="0"/>
          <a:ext cx="0" cy="0"/>
          <a:chOff x="0" y="0"/>
          <a:chExt cx="0" cy="0"/>
        </a:xfrm>
      </p:grpSpPr>
      <p:sp>
        <p:nvSpPr>
          <p:cNvPr id="133"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134" name="Body Level One…"/>
          <p:cNvSpPr txBox="1"/>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buClr>
                <a:srgbClr val="000000"/>
              </a:buClr>
              <a:defRPr sz="4000">
                <a:uFill>
                  <a:solidFill>
                    <a:srgbClr val="000000"/>
                  </a:solidFill>
                </a:uFill>
              </a:defRPr>
            </a:lvl1pPr>
            <a:lvl2pPr marL="742950" indent="-285750" defTabSz="1219200">
              <a:spcBef>
                <a:spcPts val="800"/>
              </a:spcBef>
              <a:buClr>
                <a:srgbClr val="000000"/>
              </a:buClr>
              <a:buChar char="–"/>
              <a:defRPr sz="3400">
                <a:uFill>
                  <a:solidFill>
                    <a:srgbClr val="000000"/>
                  </a:solidFill>
                </a:uFill>
              </a:defRPr>
            </a:lvl2pPr>
            <a:lvl3pPr marL="1143000" indent="-228600" defTabSz="1219200">
              <a:spcBef>
                <a:spcPts val="700"/>
              </a:spcBef>
              <a:buClr>
                <a:srgbClr val="000000"/>
              </a:buClr>
              <a:defRPr sz="3000">
                <a:uFill>
                  <a:solidFill>
                    <a:srgbClr val="000000"/>
                  </a:solidFill>
                </a:uFill>
              </a:defRPr>
            </a:lvl3pPr>
            <a:lvl4pPr marL="1600200" indent="-228600" defTabSz="1219200">
              <a:spcBef>
                <a:spcPts val="600"/>
              </a:spcBef>
              <a:buClr>
                <a:srgbClr val="000000"/>
              </a:buClr>
              <a:buChar char="–"/>
              <a:defRPr sz="2600">
                <a:uFill>
                  <a:solidFill>
                    <a:srgbClr val="000000"/>
                  </a:solidFill>
                </a:uFill>
              </a:defRPr>
            </a:lvl4pPr>
            <a:lvl5pPr marL="2057400" indent="-228600" defTabSz="1219200">
              <a:spcBef>
                <a:spcPts val="600"/>
              </a:spcBef>
              <a:buClr>
                <a:srgbClr val="000000"/>
              </a:buClr>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15773400" y="8686800"/>
            <a:ext cx="266700" cy="279400"/>
          </a:xfrm>
          <a:prstGeom prst="rect">
            <a:avLst/>
          </a:prstGeom>
          <a:ln w="9525">
            <a:round/>
          </a:ln>
        </p:spPr>
        <p:txBody>
          <a:bodyPr lIns="38100" tIns="38100" rIns="38100" bIns="38100" anchor="b"/>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Bullets">
    <p:spTree>
      <p:nvGrpSpPr>
        <p:cNvPr id="1" name=""/>
        <p:cNvGrpSpPr/>
        <p:nvPr/>
      </p:nvGrpSpPr>
      <p:grpSpPr>
        <a:xfrm>
          <a:off x="0" y="0"/>
          <a:ext cx="0" cy="0"/>
          <a:chOff x="0" y="0"/>
          <a:chExt cx="0" cy="0"/>
        </a:xfrm>
      </p:grpSpPr>
      <p:sp>
        <p:nvSpPr>
          <p:cNvPr id="21"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22" name="Body Level One…"/>
          <p:cNvSpPr txBox="1"/>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Column Bullets">
    <p:spTree>
      <p:nvGrpSpPr>
        <p:cNvPr id="1" name=""/>
        <p:cNvGrpSpPr/>
        <p:nvPr/>
      </p:nvGrpSpPr>
      <p:grpSpPr>
        <a:xfrm>
          <a:off x="0" y="0"/>
          <a:ext cx="0" cy="0"/>
          <a:chOff x="0" y="0"/>
          <a:chExt cx="0" cy="0"/>
        </a:xfrm>
      </p:grpSpPr>
      <p:sp>
        <p:nvSpPr>
          <p:cNvPr id="30"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31" name="Body Level One…"/>
          <p:cNvSpPr txBox="1"/>
          <p:nvPr>
            <p:ph type="body" idx="1"/>
          </p:nvPr>
        </p:nvSpPr>
        <p:spPr>
          <a:xfrm>
            <a:off x="419100" y="1104900"/>
            <a:ext cx="15849600" cy="8039100"/>
          </a:xfrm>
          <a:prstGeom prst="rect">
            <a:avLst/>
          </a:prstGeom>
        </p:spPr>
        <p:txBody>
          <a:bodyPr lIns="38100" tIns="38100" rIns="38100" bIns="38100" numCol="2" spcCol="79248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39"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40"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Middle">
    <p:spTree>
      <p:nvGrpSpPr>
        <p:cNvPr id="1" name=""/>
        <p:cNvGrpSpPr/>
        <p:nvPr/>
      </p:nvGrpSpPr>
      <p:grpSpPr>
        <a:xfrm>
          <a:off x="0" y="0"/>
          <a:ext cx="0" cy="0"/>
          <a:chOff x="0" y="0"/>
          <a:chExt cx="0" cy="0"/>
        </a:xfrm>
      </p:grpSpPr>
      <p:sp>
        <p:nvSpPr>
          <p:cNvPr id="47" name="Title Text"/>
          <p:cNvSpPr txBox="1"/>
          <p:nvPr>
            <p:ph type="title"/>
          </p:nvPr>
        </p:nvSpPr>
        <p:spPr>
          <a:xfrm>
            <a:off x="203200" y="4038600"/>
            <a:ext cx="15849600" cy="1054100"/>
          </a:xfrm>
          <a:prstGeom prst="rect">
            <a:avLst/>
          </a:prstGeom>
        </p:spPr>
        <p:txBody>
          <a:bodyPr lIns="38100" tIns="38100" rIns="38100" bIns="38100"/>
          <a:lstStyle>
            <a:lvl1pPr algn="ctr" defTabSz="1219200">
              <a:defRPr sz="6400">
                <a:solidFill>
                  <a:srgbClr val="011993"/>
                </a:solidFill>
                <a:uFill>
                  <a:solidFill>
                    <a:srgbClr val="011993"/>
                  </a:solidFill>
                </a:uFill>
                <a:latin typeface="+mn-lt"/>
                <a:ea typeface="+mn-ea"/>
                <a:cs typeface="+mn-cs"/>
                <a:sym typeface="Rockwell"/>
              </a:defRPr>
            </a:lvl1pPr>
          </a:lstStyle>
          <a:p>
            <a:pPr/>
            <a:r>
              <a:t>Title Text</a:t>
            </a:r>
          </a:p>
        </p:txBody>
      </p:sp>
      <p:sp>
        <p:nvSpPr>
          <p:cNvPr id="48"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mpty">
    <p:spTree>
      <p:nvGrpSpPr>
        <p:cNvPr id="1" name=""/>
        <p:cNvGrpSpPr/>
        <p:nvPr/>
      </p:nvGrpSpPr>
      <p:grpSpPr>
        <a:xfrm>
          <a:off x="0" y="0"/>
          <a:ext cx="0" cy="0"/>
          <a:chOff x="0" y="0"/>
          <a:chExt cx="0" cy="0"/>
        </a:xfrm>
      </p:grpSpPr>
      <p:sp>
        <p:nvSpPr>
          <p:cNvPr id="55"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ubBold+Bullets">
    <p:spTree>
      <p:nvGrpSpPr>
        <p:cNvPr id="1" name=""/>
        <p:cNvGrpSpPr/>
        <p:nvPr/>
      </p:nvGrpSpPr>
      <p:grpSpPr>
        <a:xfrm>
          <a:off x="0" y="0"/>
          <a:ext cx="0" cy="0"/>
          <a:chOff x="0" y="0"/>
          <a:chExt cx="0" cy="0"/>
        </a:xfrm>
      </p:grpSpPr>
      <p:sp>
        <p:nvSpPr>
          <p:cNvPr id="62" name="Body Level One"/>
          <p:cNvSpPr txBox="1"/>
          <p:nvPr>
            <p:ph type="body" sz="quarter" idx="21"/>
          </p:nvPr>
        </p:nvSpPr>
        <p:spPr>
          <a:xfrm>
            <a:off x="431800" y="1041400"/>
            <a:ext cx="15849600" cy="1384300"/>
          </a:xfrm>
          <a:prstGeom prst="rect">
            <a:avLst/>
          </a:prstGeom>
        </p:spPr>
        <p:txBody>
          <a:bodyPr lIns="38100" tIns="38100" rIns="38100" bIns="38100">
            <a:spAutoFit/>
          </a:bodyPr>
          <a:lstStyle>
            <a:lvl1pPr marL="0" indent="0" defTabSz="1219200">
              <a:spcBef>
                <a:spcPts val="1000"/>
              </a:spcBef>
              <a:buSzTx/>
              <a:buNone/>
              <a:defRPr b="1" sz="4000">
                <a:uFill>
                  <a:solidFill>
                    <a:srgbClr val="000000"/>
                  </a:solidFill>
                </a:uFill>
              </a:defRPr>
            </a:lvl1pPr>
          </a:lstStyle>
          <a:p>
            <a:pPr/>
            <a:r>
              <a:t>Body Level One</a:t>
            </a:r>
          </a:p>
        </p:txBody>
      </p:sp>
      <p:sp>
        <p:nvSpPr>
          <p:cNvPr id="63" name="Title Text"/>
          <p:cNvSpPr txBox="1"/>
          <p:nvPr>
            <p:ph type="title"/>
          </p:nvPr>
        </p:nvSpPr>
        <p:spPr>
          <a:xfrm>
            <a:off x="419100" y="0"/>
            <a:ext cx="15849600" cy="1054100"/>
          </a:xfrm>
          <a:prstGeom prst="rect">
            <a:avLst/>
          </a:prstGeom>
        </p:spPr>
        <p:txBody>
          <a:bodyPr lIns="38100" tIns="38100" rIns="38100" bIns="38100" anchor="t"/>
          <a:lstStyle>
            <a:lvl1pPr defTabSz="1219200">
              <a:defRPr sz="4600">
                <a:solidFill>
                  <a:srgbClr val="011993"/>
                </a:solidFill>
                <a:uFill>
                  <a:solidFill>
                    <a:srgbClr val="011993"/>
                  </a:solidFill>
                </a:uFill>
              </a:defRPr>
            </a:lvl1pPr>
          </a:lstStyle>
          <a:p>
            <a:pPr/>
            <a:r>
              <a:t>Title Text</a:t>
            </a:r>
          </a:p>
        </p:txBody>
      </p:sp>
      <p:sp>
        <p:nvSpPr>
          <p:cNvPr id="64" name="Body Level One…"/>
          <p:cNvSpPr txBox="1"/>
          <p:nvPr>
            <p:ph type="body" idx="1"/>
          </p:nvPr>
        </p:nvSpPr>
        <p:spPr>
          <a:xfrm>
            <a:off x="419100" y="2133600"/>
            <a:ext cx="15849600" cy="7010400"/>
          </a:xfrm>
          <a:prstGeom prst="rect">
            <a:avLst/>
          </a:prstGeom>
        </p:spPr>
        <p:txBody>
          <a:bodyPr lIns="38100" tIns="38100" rIns="38100" bIns="3810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65"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Sub+Bullets+Pix">
    <p:spTree>
      <p:nvGrpSpPr>
        <p:cNvPr id="1" name=""/>
        <p:cNvGrpSpPr/>
        <p:nvPr/>
      </p:nvGrpSpPr>
      <p:grpSpPr>
        <a:xfrm>
          <a:off x="0" y="0"/>
          <a:ext cx="0" cy="0"/>
          <a:chOff x="0" y="0"/>
          <a:chExt cx="0" cy="0"/>
        </a:xfrm>
      </p:grpSpPr>
      <p:sp>
        <p:nvSpPr>
          <p:cNvPr id="72" name="Body Level One"/>
          <p:cNvSpPr txBox="1"/>
          <p:nvPr>
            <p:ph type="body" sz="quarter" idx="21"/>
          </p:nvPr>
        </p:nvSpPr>
        <p:spPr>
          <a:xfrm>
            <a:off x="431800" y="1041400"/>
            <a:ext cx="15849600" cy="1384300"/>
          </a:xfrm>
          <a:prstGeom prst="rect">
            <a:avLst/>
          </a:prstGeom>
        </p:spPr>
        <p:txBody>
          <a:bodyPr lIns="38100" tIns="38100" rIns="38100" bIns="38100">
            <a:spAutoFit/>
          </a:bodyPr>
          <a:lstStyle>
            <a:lvl1pPr marL="0" indent="0" defTabSz="1219200">
              <a:spcBef>
                <a:spcPts val="1000"/>
              </a:spcBef>
              <a:buSzTx/>
              <a:buNone/>
              <a:defRPr b="1" sz="4000">
                <a:uFill>
                  <a:solidFill>
                    <a:srgbClr val="000000"/>
                  </a:solidFill>
                </a:uFill>
              </a:defRPr>
            </a:lvl1pPr>
          </a:lstStyle>
          <a:p>
            <a:pPr/>
            <a:r>
              <a:t>Body Level One</a:t>
            </a:r>
          </a:p>
        </p:txBody>
      </p:sp>
      <p:sp>
        <p:nvSpPr>
          <p:cNvPr id="73" name="Title Text"/>
          <p:cNvSpPr txBox="1"/>
          <p:nvPr>
            <p:ph type="title"/>
          </p:nvPr>
        </p:nvSpPr>
        <p:spPr>
          <a:xfrm>
            <a:off x="419100" y="0"/>
            <a:ext cx="15849600" cy="1054100"/>
          </a:xfrm>
          <a:prstGeom prst="rect">
            <a:avLst/>
          </a:prstGeom>
        </p:spPr>
        <p:txBody>
          <a:bodyPr lIns="38100" tIns="38100" rIns="38100" bIns="38100" anchor="t"/>
          <a:lstStyle>
            <a:lvl1pPr defTabSz="1219200">
              <a:defRPr sz="4600">
                <a:solidFill>
                  <a:srgbClr val="011993"/>
                </a:solidFill>
                <a:uFill>
                  <a:solidFill>
                    <a:srgbClr val="011993"/>
                  </a:solidFill>
                </a:uFill>
              </a:defRPr>
            </a:lvl1pPr>
          </a:lstStyle>
          <a:p>
            <a:pPr/>
            <a:r>
              <a:t>Title Text</a:t>
            </a:r>
          </a:p>
        </p:txBody>
      </p:sp>
      <p:sp>
        <p:nvSpPr>
          <p:cNvPr id="74" name="Body Level One…"/>
          <p:cNvSpPr txBox="1"/>
          <p:nvPr>
            <p:ph type="body" sz="half" idx="1"/>
          </p:nvPr>
        </p:nvSpPr>
        <p:spPr>
          <a:xfrm>
            <a:off x="419100" y="2133600"/>
            <a:ext cx="7848600" cy="7010400"/>
          </a:xfrm>
          <a:prstGeom prst="rect">
            <a:avLst/>
          </a:prstGeom>
        </p:spPr>
        <p:txBody>
          <a:bodyPr lIns="38100" tIns="38100" rIns="38100" bIns="38100"/>
          <a:lstStyle>
            <a:lvl1pPr marL="342900" indent="-342900" defTabSz="1219200">
              <a:spcBef>
                <a:spcPts val="1000"/>
              </a:spcBef>
              <a:defRPr sz="4000">
                <a:uFill>
                  <a:solidFill>
                    <a:srgbClr val="000000"/>
                  </a:solidFill>
                </a:uFill>
              </a:defRPr>
            </a:lvl1pPr>
            <a:lvl2pPr marL="742950" indent="-285750" defTabSz="1219200">
              <a:spcBef>
                <a:spcPts val="800"/>
              </a:spcBef>
              <a:buChar char="–"/>
              <a:defRPr sz="3400">
                <a:uFill>
                  <a:solidFill>
                    <a:srgbClr val="000000"/>
                  </a:solidFill>
                </a:uFill>
              </a:defRPr>
            </a:lvl2pPr>
            <a:lvl3pPr marL="1143000" indent="-228600" defTabSz="1219200">
              <a:spcBef>
                <a:spcPts val="700"/>
              </a:spcBef>
              <a:defRPr sz="3000">
                <a:uFill>
                  <a:solidFill>
                    <a:srgbClr val="000000"/>
                  </a:solidFill>
                </a:uFill>
              </a:defRPr>
            </a:lvl3pPr>
            <a:lvl4pPr marL="1600200" indent="-228600" defTabSz="1219200">
              <a:spcBef>
                <a:spcPts val="600"/>
              </a:spcBef>
              <a:buChar char="–"/>
              <a:defRPr sz="2600">
                <a:uFill>
                  <a:solidFill>
                    <a:srgbClr val="000000"/>
                  </a:solidFill>
                </a:uFill>
              </a:defRPr>
            </a:lvl4pPr>
            <a:lvl5pPr marL="2057400" indent="-228600" defTabSz="1219200">
              <a:spcBef>
                <a:spcPts val="600"/>
              </a:spcBef>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Bullets">
    <p:spTree>
      <p:nvGrpSpPr>
        <p:cNvPr id="1" name=""/>
        <p:cNvGrpSpPr/>
        <p:nvPr/>
      </p:nvGrpSpPr>
      <p:grpSpPr>
        <a:xfrm>
          <a:off x="0" y="0"/>
          <a:ext cx="0" cy="0"/>
          <a:chOff x="0" y="0"/>
          <a:chExt cx="0" cy="0"/>
        </a:xfrm>
      </p:grpSpPr>
      <p:sp>
        <p:nvSpPr>
          <p:cNvPr id="82" name="Title Text"/>
          <p:cNvSpPr txBox="1"/>
          <p:nvPr>
            <p:ph type="title"/>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Title Text</a:t>
            </a:r>
          </a:p>
        </p:txBody>
      </p:sp>
      <p:sp>
        <p:nvSpPr>
          <p:cNvPr id="83" name="Body Level One…"/>
          <p:cNvSpPr txBox="1"/>
          <p:nvPr>
            <p:ph type="body" idx="1"/>
          </p:nvPr>
        </p:nvSpPr>
        <p:spPr>
          <a:xfrm>
            <a:off x="419100" y="1104900"/>
            <a:ext cx="15849600" cy="8039100"/>
          </a:xfrm>
          <a:prstGeom prst="rect">
            <a:avLst/>
          </a:prstGeom>
        </p:spPr>
        <p:txBody>
          <a:bodyPr lIns="38100" tIns="38100" rIns="38100" bIns="38100"/>
          <a:lstStyle>
            <a:lvl1pPr marL="342900" indent="-342900" defTabSz="1219200">
              <a:spcBef>
                <a:spcPts val="1000"/>
              </a:spcBef>
              <a:buClr>
                <a:srgbClr val="000000"/>
              </a:buClr>
              <a:defRPr sz="4000">
                <a:uFill>
                  <a:solidFill>
                    <a:srgbClr val="000000"/>
                  </a:solidFill>
                </a:uFill>
              </a:defRPr>
            </a:lvl1pPr>
            <a:lvl2pPr marL="742950" indent="-285750" defTabSz="1219200">
              <a:spcBef>
                <a:spcPts val="800"/>
              </a:spcBef>
              <a:buClr>
                <a:srgbClr val="000000"/>
              </a:buClr>
              <a:buChar char="–"/>
              <a:defRPr sz="3400">
                <a:uFill>
                  <a:solidFill>
                    <a:srgbClr val="000000"/>
                  </a:solidFill>
                </a:uFill>
              </a:defRPr>
            </a:lvl2pPr>
            <a:lvl3pPr marL="1143000" indent="-228600" defTabSz="1219200">
              <a:spcBef>
                <a:spcPts val="700"/>
              </a:spcBef>
              <a:buClr>
                <a:srgbClr val="000000"/>
              </a:buClr>
              <a:defRPr sz="3000">
                <a:uFill>
                  <a:solidFill>
                    <a:srgbClr val="000000"/>
                  </a:solidFill>
                </a:uFill>
              </a:defRPr>
            </a:lvl3pPr>
            <a:lvl4pPr marL="1600200" indent="-228600" defTabSz="1219200">
              <a:spcBef>
                <a:spcPts val="600"/>
              </a:spcBef>
              <a:buClr>
                <a:srgbClr val="000000"/>
              </a:buClr>
              <a:buChar char="–"/>
              <a:defRPr sz="2600">
                <a:uFill>
                  <a:solidFill>
                    <a:srgbClr val="000000"/>
                  </a:solidFill>
                </a:uFill>
              </a:defRPr>
            </a:lvl4pPr>
            <a:lvl5pPr marL="2057400" indent="-228600" defTabSz="1219200">
              <a:spcBef>
                <a:spcPts val="600"/>
              </a:spcBef>
              <a:buClr>
                <a:srgbClr val="000000"/>
              </a:buClr>
              <a:buChar char="»"/>
              <a:defRPr>
                <a:uFill>
                  <a:solidFill>
                    <a:srgbClr val="000000"/>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xfrm>
            <a:off x="15773400" y="8686800"/>
            <a:ext cx="266700" cy="279400"/>
          </a:xfrm>
          <a:prstGeom prst="rect">
            <a:avLst/>
          </a:prstGeom>
          <a:ln w="9525">
            <a:round/>
          </a:ln>
        </p:spPr>
        <p:txBody>
          <a:bodyPr lIns="38100" tIns="38100" rIns="38100" bIns="38100"/>
          <a:lstStyle>
            <a:lvl1pPr algn="r" defTabSz="1219200">
              <a:defRPr>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35000" y="241300"/>
            <a:ext cx="153797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3" name="Body Level One…"/>
          <p:cNvSpPr txBox="1"/>
          <p:nvPr>
            <p:ph type="body" idx="1"/>
          </p:nvPr>
        </p:nvSpPr>
        <p:spPr>
          <a:xfrm>
            <a:off x="635000" y="1371600"/>
            <a:ext cx="15379700" cy="7696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43000" indent="-381000">
              <a:buChar char="-"/>
              <a:defRPr sz="3000"/>
            </a:lvl2pPr>
            <a:lvl3pPr marL="1587500" indent="-381000">
              <a:defRPr sz="2800"/>
            </a:lvl3pPr>
            <a:lvl4pPr marL="2032000" indent="-381000">
              <a:buChar char="-"/>
              <a:defRPr sz="2800"/>
            </a:lvl4pPr>
            <a:lvl5pPr marL="2476500" indent="-381000">
              <a:defRPr sz="2600"/>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5647987" y="8750300"/>
            <a:ext cx="292101" cy="304800"/>
          </a:xfrm>
          <a:prstGeom prst="rect">
            <a:avLst/>
          </a:prstGeom>
          <a:ln w="12700">
            <a:miter lim="400000"/>
          </a:ln>
        </p:spPr>
        <p:txBody>
          <a:bodyPr wrap="none" lIns="50800" tIns="50800" rIns="50800" bIns="508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546100" rtl="0" latinLnBrk="0">
        <a:lnSpc>
          <a:spcPct val="100000"/>
        </a:lnSpc>
        <a:spcBef>
          <a:spcPts val="0"/>
        </a:spcBef>
        <a:spcAft>
          <a:spcPts val="0"/>
        </a:spcAft>
        <a:buClrTx/>
        <a:buSzTx/>
        <a:buFontTx/>
        <a:buNone/>
        <a:tabLst/>
        <a:defRPr b="0" baseline="0" cap="none" i="0" spc="0" strike="noStrike" sz="5800" u="none">
          <a:solidFill>
            <a:srgbClr val="000000"/>
          </a:solidFill>
          <a:uFillTx/>
          <a:latin typeface="+mj-lt"/>
          <a:ea typeface="+mj-ea"/>
          <a:cs typeface="+mj-cs"/>
          <a:sym typeface="Gill Sans"/>
        </a:defRPr>
      </a:lvl1pPr>
      <a:lvl2pPr marL="0" marR="0" indent="228600" algn="l" defTabSz="546100" rtl="0" latinLnBrk="0">
        <a:lnSpc>
          <a:spcPct val="100000"/>
        </a:lnSpc>
        <a:spcBef>
          <a:spcPts val="0"/>
        </a:spcBef>
        <a:spcAft>
          <a:spcPts val="0"/>
        </a:spcAft>
        <a:buClrTx/>
        <a:buSzTx/>
        <a:buFontTx/>
        <a:buNone/>
        <a:tabLst/>
        <a:defRPr b="0" baseline="0" cap="none" i="0" spc="0" strike="noStrike" sz="5800" u="none">
          <a:solidFill>
            <a:srgbClr val="000000"/>
          </a:solidFill>
          <a:uFillTx/>
          <a:latin typeface="+mj-lt"/>
          <a:ea typeface="+mj-ea"/>
          <a:cs typeface="+mj-cs"/>
          <a:sym typeface="Gill Sans"/>
        </a:defRPr>
      </a:lvl2pPr>
      <a:lvl3pPr marL="0" marR="0" indent="457200" algn="l" defTabSz="546100" rtl="0" latinLnBrk="0">
        <a:lnSpc>
          <a:spcPct val="100000"/>
        </a:lnSpc>
        <a:spcBef>
          <a:spcPts val="0"/>
        </a:spcBef>
        <a:spcAft>
          <a:spcPts val="0"/>
        </a:spcAft>
        <a:buClrTx/>
        <a:buSzTx/>
        <a:buFontTx/>
        <a:buNone/>
        <a:tabLst/>
        <a:defRPr b="0" baseline="0" cap="none" i="0" spc="0" strike="noStrike" sz="5800" u="none">
          <a:solidFill>
            <a:srgbClr val="000000"/>
          </a:solidFill>
          <a:uFillTx/>
          <a:latin typeface="+mj-lt"/>
          <a:ea typeface="+mj-ea"/>
          <a:cs typeface="+mj-cs"/>
          <a:sym typeface="Gill Sans"/>
        </a:defRPr>
      </a:lvl3pPr>
      <a:lvl4pPr marL="0" marR="0" indent="685800" algn="l" defTabSz="546100" rtl="0" latinLnBrk="0">
        <a:lnSpc>
          <a:spcPct val="100000"/>
        </a:lnSpc>
        <a:spcBef>
          <a:spcPts val="0"/>
        </a:spcBef>
        <a:spcAft>
          <a:spcPts val="0"/>
        </a:spcAft>
        <a:buClrTx/>
        <a:buSzTx/>
        <a:buFontTx/>
        <a:buNone/>
        <a:tabLst/>
        <a:defRPr b="0" baseline="0" cap="none" i="0" spc="0" strike="noStrike" sz="5800" u="none">
          <a:solidFill>
            <a:srgbClr val="000000"/>
          </a:solidFill>
          <a:uFillTx/>
          <a:latin typeface="+mj-lt"/>
          <a:ea typeface="+mj-ea"/>
          <a:cs typeface="+mj-cs"/>
          <a:sym typeface="Gill Sans"/>
        </a:defRPr>
      </a:lvl4pPr>
      <a:lvl5pPr marL="0" marR="0" indent="914400" algn="l" defTabSz="546100" rtl="0" latinLnBrk="0">
        <a:lnSpc>
          <a:spcPct val="100000"/>
        </a:lnSpc>
        <a:spcBef>
          <a:spcPts val="0"/>
        </a:spcBef>
        <a:spcAft>
          <a:spcPts val="0"/>
        </a:spcAft>
        <a:buClrTx/>
        <a:buSzTx/>
        <a:buFontTx/>
        <a:buNone/>
        <a:tabLst/>
        <a:defRPr b="0" baseline="0" cap="none" i="0" spc="0" strike="noStrike" sz="5800" u="none">
          <a:solidFill>
            <a:srgbClr val="000000"/>
          </a:solidFill>
          <a:uFillTx/>
          <a:latin typeface="+mj-lt"/>
          <a:ea typeface="+mj-ea"/>
          <a:cs typeface="+mj-cs"/>
          <a:sym typeface="Gill Sans"/>
        </a:defRPr>
      </a:lvl5pPr>
      <a:lvl6pPr marL="0" marR="0" indent="1143000" algn="l" defTabSz="546100" rtl="0" latinLnBrk="0">
        <a:lnSpc>
          <a:spcPct val="100000"/>
        </a:lnSpc>
        <a:spcBef>
          <a:spcPts val="0"/>
        </a:spcBef>
        <a:spcAft>
          <a:spcPts val="0"/>
        </a:spcAft>
        <a:buClrTx/>
        <a:buSzTx/>
        <a:buFontTx/>
        <a:buNone/>
        <a:tabLst/>
        <a:defRPr b="0" baseline="0" cap="none" i="0" spc="0" strike="noStrike" sz="5800" u="none">
          <a:solidFill>
            <a:srgbClr val="000000"/>
          </a:solidFill>
          <a:uFillTx/>
          <a:latin typeface="+mj-lt"/>
          <a:ea typeface="+mj-ea"/>
          <a:cs typeface="+mj-cs"/>
          <a:sym typeface="Gill Sans"/>
        </a:defRPr>
      </a:lvl6pPr>
      <a:lvl7pPr marL="0" marR="0" indent="1371600" algn="l" defTabSz="546100" rtl="0" latinLnBrk="0">
        <a:lnSpc>
          <a:spcPct val="100000"/>
        </a:lnSpc>
        <a:spcBef>
          <a:spcPts val="0"/>
        </a:spcBef>
        <a:spcAft>
          <a:spcPts val="0"/>
        </a:spcAft>
        <a:buClrTx/>
        <a:buSzTx/>
        <a:buFontTx/>
        <a:buNone/>
        <a:tabLst/>
        <a:defRPr b="0" baseline="0" cap="none" i="0" spc="0" strike="noStrike" sz="5800" u="none">
          <a:solidFill>
            <a:srgbClr val="000000"/>
          </a:solidFill>
          <a:uFillTx/>
          <a:latin typeface="+mj-lt"/>
          <a:ea typeface="+mj-ea"/>
          <a:cs typeface="+mj-cs"/>
          <a:sym typeface="Gill Sans"/>
        </a:defRPr>
      </a:lvl7pPr>
      <a:lvl8pPr marL="0" marR="0" indent="1600200" algn="l" defTabSz="546100" rtl="0" latinLnBrk="0">
        <a:lnSpc>
          <a:spcPct val="100000"/>
        </a:lnSpc>
        <a:spcBef>
          <a:spcPts val="0"/>
        </a:spcBef>
        <a:spcAft>
          <a:spcPts val="0"/>
        </a:spcAft>
        <a:buClrTx/>
        <a:buSzTx/>
        <a:buFontTx/>
        <a:buNone/>
        <a:tabLst/>
        <a:defRPr b="0" baseline="0" cap="none" i="0" spc="0" strike="noStrike" sz="5800" u="none">
          <a:solidFill>
            <a:srgbClr val="000000"/>
          </a:solidFill>
          <a:uFillTx/>
          <a:latin typeface="+mj-lt"/>
          <a:ea typeface="+mj-ea"/>
          <a:cs typeface="+mj-cs"/>
          <a:sym typeface="Gill Sans"/>
        </a:defRPr>
      </a:lvl8pPr>
      <a:lvl9pPr marL="0" marR="0" indent="1828800" algn="l" defTabSz="546100" rtl="0" latinLnBrk="0">
        <a:lnSpc>
          <a:spcPct val="100000"/>
        </a:lnSpc>
        <a:spcBef>
          <a:spcPts val="0"/>
        </a:spcBef>
        <a:spcAft>
          <a:spcPts val="0"/>
        </a:spcAft>
        <a:buClrTx/>
        <a:buSzTx/>
        <a:buFontTx/>
        <a:buNone/>
        <a:tabLst/>
        <a:defRPr b="0" baseline="0" cap="none" i="0" spc="0" strike="noStrike" sz="5800" u="none">
          <a:solidFill>
            <a:srgbClr val="000000"/>
          </a:solidFill>
          <a:uFillTx/>
          <a:latin typeface="+mj-lt"/>
          <a:ea typeface="+mj-ea"/>
          <a:cs typeface="+mj-cs"/>
          <a:sym typeface="Gill Sans"/>
        </a:defRPr>
      </a:lvl9pPr>
    </p:titleStyle>
    <p:bodyStyle>
      <a:lvl1pPr marL="698500" marR="0" indent="-381000" algn="l" defTabSz="546100" rtl="0" latinLnBrk="0">
        <a:lnSpc>
          <a:spcPct val="100000"/>
        </a:lnSpc>
        <a:spcBef>
          <a:spcPts val="23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Gill Sans"/>
        </a:defRPr>
      </a:lvl1pPr>
      <a:lvl2pPr marL="1168400" marR="0" indent="-406400" algn="l" defTabSz="546100" rtl="0" latinLnBrk="0">
        <a:lnSpc>
          <a:spcPct val="100000"/>
        </a:lnSpc>
        <a:spcBef>
          <a:spcPts val="23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Gill Sans"/>
        </a:defRPr>
      </a:lvl2pPr>
      <a:lvl3pPr marL="1641928" marR="0" indent="-435428" algn="l" defTabSz="546100" rtl="0" latinLnBrk="0">
        <a:lnSpc>
          <a:spcPct val="100000"/>
        </a:lnSpc>
        <a:spcBef>
          <a:spcPts val="23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Gill Sans"/>
        </a:defRPr>
      </a:lvl3pPr>
      <a:lvl4pPr marL="2086428" marR="0" indent="-435428" algn="l" defTabSz="546100" rtl="0" latinLnBrk="0">
        <a:lnSpc>
          <a:spcPct val="100000"/>
        </a:lnSpc>
        <a:spcBef>
          <a:spcPts val="23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Gill Sans"/>
        </a:defRPr>
      </a:lvl4pPr>
      <a:lvl5pPr marL="2564423" marR="0" indent="-468923" algn="l" defTabSz="546100" rtl="0" latinLnBrk="0">
        <a:lnSpc>
          <a:spcPct val="100000"/>
        </a:lnSpc>
        <a:spcBef>
          <a:spcPts val="23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Gill Sans"/>
        </a:defRPr>
      </a:lvl5pPr>
      <a:lvl6pPr marL="2920023" marR="0" indent="-468923" algn="l" defTabSz="546100" rtl="0" latinLnBrk="0">
        <a:lnSpc>
          <a:spcPct val="100000"/>
        </a:lnSpc>
        <a:spcBef>
          <a:spcPts val="23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Gill Sans"/>
        </a:defRPr>
      </a:lvl6pPr>
      <a:lvl7pPr marL="3275622" marR="0" indent="-468922" algn="l" defTabSz="546100" rtl="0" latinLnBrk="0">
        <a:lnSpc>
          <a:spcPct val="100000"/>
        </a:lnSpc>
        <a:spcBef>
          <a:spcPts val="23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Gill Sans"/>
        </a:defRPr>
      </a:lvl7pPr>
      <a:lvl8pPr marL="3631222" marR="0" indent="-468922" algn="l" defTabSz="546100" rtl="0" latinLnBrk="0">
        <a:lnSpc>
          <a:spcPct val="100000"/>
        </a:lnSpc>
        <a:spcBef>
          <a:spcPts val="23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Gill Sans"/>
        </a:defRPr>
      </a:lvl8pPr>
      <a:lvl9pPr marL="3986822" marR="0" indent="-468922" algn="l" defTabSz="546100" rtl="0" latinLnBrk="0">
        <a:lnSpc>
          <a:spcPct val="100000"/>
        </a:lnSpc>
        <a:spcBef>
          <a:spcPts val="23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Gill Sans"/>
        </a:defRPr>
      </a:lvl9pPr>
    </p:bodyStyle>
    <p:otherStyle>
      <a:lvl1pPr marL="0" marR="0" indent="0" algn="ctr" defTabSz="5461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ill Sans"/>
        </a:defRPr>
      </a:lvl1pPr>
      <a:lvl2pPr marL="0" marR="0" indent="228600" algn="ctr" defTabSz="5461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ill Sans"/>
        </a:defRPr>
      </a:lvl2pPr>
      <a:lvl3pPr marL="0" marR="0" indent="457200" algn="ctr" defTabSz="5461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ill Sans"/>
        </a:defRPr>
      </a:lvl3pPr>
      <a:lvl4pPr marL="0" marR="0" indent="685800" algn="ctr" defTabSz="5461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ill Sans"/>
        </a:defRPr>
      </a:lvl4pPr>
      <a:lvl5pPr marL="0" marR="0" indent="914400" algn="ctr" defTabSz="5461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ill Sans"/>
        </a:defRPr>
      </a:lvl5pPr>
      <a:lvl6pPr marL="0" marR="0" indent="1143000" algn="ctr" defTabSz="5461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ill Sans"/>
        </a:defRPr>
      </a:lvl6pPr>
      <a:lvl7pPr marL="0" marR="0" indent="1371600" algn="ctr" defTabSz="5461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ill Sans"/>
        </a:defRPr>
      </a:lvl7pPr>
      <a:lvl8pPr marL="0" marR="0" indent="1600200" algn="ctr" defTabSz="5461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ill Sans"/>
        </a:defRPr>
      </a:lvl8pPr>
      <a:lvl9pPr marL="0" marR="0" indent="1828800" algn="ctr" defTabSz="5461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hyperlink" Target="https://bl.ocks.org/heybignick/3faf257bbbbc7743bb72310d03b86ee8" TargetMode="External"/><Relationship Id="rId4" Type="http://schemas.openxmlformats.org/officeDocument/2006/relationships/image" Target="../media/image69.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hyperlink" Target="https://bl.ocks.org/heybignick/3faf257bbbbc7743bb72310d03b86ee8" TargetMode="External"/><Relationship Id="rId4" Type="http://schemas.openxmlformats.org/officeDocument/2006/relationships/image" Target="../media/image69.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hyperlink" Target="https://bl.ocks.org/heybignick/3faf257bbbbc7743bb72310d03b86ee8" TargetMode="External"/><Relationship Id="rId4" Type="http://schemas.openxmlformats.org/officeDocument/2006/relationships/image" Target="../media/image69.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1.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0.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6.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3.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3.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hyperlink" Target="https://observablehq.com/@d3/force-directed-graph" TargetMode="External"/><Relationship Id="rId6" Type="http://schemas.openxmlformats.org/officeDocument/2006/relationships/hyperlink" Target="http://vialab.science.uoit.ca/portfolio/bubblesets"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 Id="rId3" Type="http://schemas.openxmlformats.org/officeDocument/2006/relationships/hyperlink" Target="https://www.microsoft.com/en-us/research/wp-content/uploads/2016/12/eulerdiagrams_infovis2010.pdf" TargetMode="External"/></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74.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74.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image" Target="../media/image106.png"/><Relationship Id="rId10" Type="http://schemas.openxmlformats.org/officeDocument/2006/relationships/image" Target="../media/image107.pn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pn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png"/><Relationship Id="rId3" Type="http://schemas.openxmlformats.org/officeDocument/2006/relationships/image" Target="../media/image56.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image" Target="../media/image110.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75.pn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111.pn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32.pn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3.png"/><Relationship Id="rId3" Type="http://schemas.openxmlformats.org/officeDocument/2006/relationships/image" Target="../media/image114.png"/><Relationship Id="rId4" Type="http://schemas.openxmlformats.org/officeDocument/2006/relationships/image" Target="../media/image113.pn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3.png"/><Relationship Id="rId3" Type="http://schemas.openxmlformats.org/officeDocument/2006/relationships/image" Target="../media/image114.png"/><Relationship Id="rId4" Type="http://schemas.openxmlformats.org/officeDocument/2006/relationships/image" Target="../media/image113.pn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3.png"/><Relationship Id="rId3" Type="http://schemas.openxmlformats.org/officeDocument/2006/relationships/image" Target="../media/image114.png"/><Relationship Id="rId4" Type="http://schemas.openxmlformats.org/officeDocument/2006/relationships/image" Target="../media/image113.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observablehq.com/@d3/scatterplot-with-shapes" TargetMode="External"/><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hyperlink" Target="https://www.d3-graph-gallery.com/graph/bubble_basic.html"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15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tif"/><Relationship Id="rId3" Type="http://schemas.openxmlformats.org/officeDocument/2006/relationships/hyperlink" Target="https://www.mathsisfun.com/data/scatter-xy-plots.html" TargetMode="External"/></Relationships>

</file>

<file path=ppt/slides/_rels/slide15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tif"/><Relationship Id="rId3" Type="http://schemas.openxmlformats.org/officeDocument/2006/relationships/hyperlink" Target="https://www.mathsisfun.com/data/scatter-xy-plots.html" TargetMode="External"/><Relationship Id="rId4" Type="http://schemas.openxmlformats.org/officeDocument/2006/relationships/image" Target="../media/image3.tif"/><Relationship Id="rId5" Type="http://schemas.openxmlformats.org/officeDocument/2006/relationships/hyperlink" Target="https://www.cs.ubc.ca/labs/imager/tr/2014/DRVisTasks/" TargetMode="Externa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7.pn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3.pn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2.png"/><Relationship Id="rId3" Type="http://schemas.openxmlformats.org/officeDocument/2006/relationships/image" Target="../media/image113.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8.pn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9.pn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0.pn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22.png"/><Relationship Id="rId4" Type="http://schemas.openxmlformats.org/officeDocument/2006/relationships/hyperlink" Target="https://www.d3-graph-gallery.com/graph/barplot_stacked_basicWide.html" TargetMode="External"/></Relationships>

</file>

<file path=ppt/slides/_rels/slide16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3.png"/><Relationship Id="rId3" Type="http://schemas.openxmlformats.org/officeDocument/2006/relationships/image" Target="../media/image124.pn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image" Target="../media/image4.tif"/><Relationship Id="rId5" Type="http://schemas.openxmlformats.org/officeDocument/2006/relationships/hyperlink" Target="https://flowingdata.com/2008/02/25/ebb-and-flow-of-box-office-receipts-over-past-20-years/" TargetMode="External"/></Relationships>

</file>

<file path=ppt/slides/_rels/slide16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25.png"/><Relationship Id="rId4" Type="http://schemas.openxmlformats.org/officeDocument/2006/relationships/image" Target="../media/image126.pn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25.png"/><Relationship Id="rId4" Type="http://schemas.openxmlformats.org/officeDocument/2006/relationships/image" Target="../media/image126.pn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27.pn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8.png"/><Relationship Id="rId3" Type="http://schemas.openxmlformats.org/officeDocument/2006/relationships/hyperlink" Target="https://xkcd.com/833/" TargetMode="External"/></Relationships>

</file>

<file path=ppt/slides/_rels/slide16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9.pn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9.png"/><Relationship Id="rId3" Type="http://schemas.openxmlformats.org/officeDocument/2006/relationships/image" Target="../media/image130.pn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1.png"/><Relationship Id="rId3" Type="http://schemas.openxmlformats.org/officeDocument/2006/relationships/hyperlink" Target="https://public.tableau.com/profile/ben.jones#!/vizhome/CAStateRevenues/Revenues"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2.png"/><Relationship Id="rId3" Type="http://schemas.openxmlformats.org/officeDocument/2006/relationships/hyperlink" Target="https://graphics.stanford.edu/papers/rivet_argus/" TargetMode="Externa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3.png"/><Relationship Id="rId3" Type="http://schemas.openxmlformats.org/officeDocument/2006/relationships/hyperlink" Target="https://public.tableau.com/profile/ben.jones#!/vizhome/Slopegraphs/Slopegraphs" TargetMode="External"/></Relationships>

</file>

<file path=ppt/slides/_rels/slide17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34.pn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5.png"/><Relationship Id="rId3" Type="http://schemas.openxmlformats.org/officeDocument/2006/relationships/image" Target="../media/image112.pn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hyperlink" Target="https://blogs.sas.com/content/iml/2018/05/02/reorder-variables-correlation-heat-map.html" TargetMode="Externa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tif"/></Relationships>

</file>

<file path=ppt/slides/_rels/slide1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3.png"/><Relationship Id="rId3" Type="http://schemas.openxmlformats.org/officeDocument/2006/relationships/image" Target="../media/image136.png"/><Relationship Id="rId4" Type="http://schemas.openxmlformats.org/officeDocument/2006/relationships/image" Target="../media/image137.pn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8.png"/><Relationship Id="rId3" Type="http://schemas.openxmlformats.org/officeDocument/2006/relationships/image" Target="../media/image139.png"/><Relationship Id="rId4" Type="http://schemas.openxmlformats.org/officeDocument/2006/relationships/image" Target="../media/image140.pn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 Id="rId3" Type="http://schemas.openxmlformats.org/officeDocument/2006/relationships/image" Target="../media/image2.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eg"/><Relationship Id="rId3" Type="http://schemas.openxmlformats.org/officeDocument/2006/relationships/image" Target="../media/image4.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3.png"/><Relationship Id="rId3" Type="http://schemas.openxmlformats.org/officeDocument/2006/relationships/image" Target="../media/image144.png"/><Relationship Id="rId4" Type="http://schemas.openxmlformats.org/officeDocument/2006/relationships/image" Target="../media/image139.png"/><Relationship Id="rId5" Type="http://schemas.openxmlformats.org/officeDocument/2006/relationships/image" Target="../media/image140.pn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eagereyes.org/blog/2016/an-illustrated-tour-of-the-pie-chart-study-results" TargetMode="External"/><Relationship Id="rId3" Type="http://schemas.openxmlformats.org/officeDocument/2006/relationships/image" Target="../media/image145.png"/><Relationship Id="rId4" Type="http://schemas.openxmlformats.org/officeDocument/2006/relationships/hyperlink" Target="https://github.com/dwskau/arcs-angles-area" TargetMode="External"/></Relationships>

</file>

<file path=ppt/slides/_rels/slide18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eagereyes.org/pie-charts" TargetMode="External"/><Relationship Id="rId3" Type="http://schemas.openxmlformats.org/officeDocument/2006/relationships/image" Target="../media/image145.pn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tif"/><Relationship Id="rId3" Type="http://schemas.openxmlformats.org/officeDocument/2006/relationships/hyperlink" Target="https://eagereyes.org/pie-charts" TargetMode="External"/><Relationship Id="rId4" Type="http://schemas.openxmlformats.org/officeDocument/2006/relationships/image" Target="../media/image145.pn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tif"/><Relationship Id="rId3" Type="http://schemas.openxmlformats.org/officeDocument/2006/relationships/hyperlink" Target="https://eagereyes.org/pie-charts" TargetMode="External"/><Relationship Id="rId4" Type="http://schemas.openxmlformats.org/officeDocument/2006/relationships/image" Target="../media/image9.tif"/><Relationship Id="rId5" Type="http://schemas.openxmlformats.org/officeDocument/2006/relationships/image" Target="../media/image145.pn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bl.ocks.org/mbostock/3886208" TargetMode="External"/><Relationship Id="rId3" Type="http://schemas.openxmlformats.org/officeDocument/2006/relationships/hyperlink" Target="http://bl.ocks.org/mbostock/3887235" TargetMode="External"/><Relationship Id="rId4" Type="http://schemas.openxmlformats.org/officeDocument/2006/relationships/hyperlink" Target="http://bl.ocks.org/mbostock/3886394" TargetMode="External"/><Relationship Id="rId5" Type="http://schemas.openxmlformats.org/officeDocument/2006/relationships/image" Target="../media/image146.png"/><Relationship Id="rId6" Type="http://schemas.openxmlformats.org/officeDocument/2006/relationships/image" Target="../media/image147.png"/><Relationship Id="rId7" Type="http://schemas.openxmlformats.org/officeDocument/2006/relationships/image" Target="../media/image148.pn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9.png"/><Relationship Id="rId3" Type="http://schemas.openxmlformats.org/officeDocument/2006/relationships/image" Target="../media/image150.png"/><Relationship Id="rId4" Type="http://schemas.openxmlformats.org/officeDocument/2006/relationships/image" Target="../media/image113.png"/><Relationship Id="rId5" Type="http://schemas.openxmlformats.org/officeDocument/2006/relationships/image" Target="../media/image151.png"/><Relationship Id="rId6" Type="http://schemas.openxmlformats.org/officeDocument/2006/relationships/image" Target="../media/image15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3.png"/><Relationship Id="rId3" Type="http://schemas.openxmlformats.org/officeDocument/2006/relationships/image" Target="../media/image153.pn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michaelmcguffin.com/courses/vis/" TargetMode="External"/><Relationship Id="rId3" Type="http://schemas.openxmlformats.org/officeDocument/2006/relationships/image" Target="../media/image155.pn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michaelmcguffin.com/courses/vis/" TargetMode="External"/><Relationship Id="rId3" Type="http://schemas.openxmlformats.org/officeDocument/2006/relationships/image" Target="../media/image155.pn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6.png"/><Relationship Id="rId3" Type="http://schemas.openxmlformats.org/officeDocument/2006/relationships/image" Target="../media/image2.tif"/><Relationship Id="rId4" Type="http://schemas.openxmlformats.org/officeDocument/2006/relationships/hyperlink" Target="https://www.mathsisfun.com/data/scatter-xy-plots.html" TargetMode="External"/></Relationships>

</file>

<file path=ppt/slides/_rels/slide19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7.pn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3.pn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3.pn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8.png"/><Relationship Id="rId3" Type="http://schemas.openxmlformats.org/officeDocument/2006/relationships/image" Target="../media/image113.pn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 Id="rId3" Type="http://schemas.openxmlformats.org/officeDocument/2006/relationships/image" Target="../media/image159.pn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3.pn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164.png"/><Relationship Id="rId4" Type="http://schemas.openxmlformats.org/officeDocument/2006/relationships/image" Target="../media/image32.pn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 Id="rId3" Type="http://schemas.openxmlformats.org/officeDocument/2006/relationships/image" Target="../media/image167.pn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2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 Id="rId3" Type="http://schemas.openxmlformats.org/officeDocument/2006/relationships/image" Target="../media/image171.png"/><Relationship Id="rId4" Type="http://schemas.openxmlformats.org/officeDocument/2006/relationships/hyperlink" Target="http://mbostock.github.com/d3/ex/tree.html" TargetMode="External"/></Relationships>

</file>

<file path=ppt/slides/_rels/slide2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l.ocks.org/steveharoz/8c3e2524079a8c440df60c1ab72b5d03" TargetMode="External"/><Relationship Id="rId3" Type="http://schemas.openxmlformats.org/officeDocument/2006/relationships/image" Target="../media/image172.pn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bostock.github.com/d3/ex/tree.html" TargetMode="External"/><Relationship Id="rId3" Type="http://schemas.openxmlformats.org/officeDocument/2006/relationships/image" Target="../media/image173.pn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 Id="rId3" Type="http://schemas.openxmlformats.org/officeDocument/2006/relationships/hyperlink" Target="http://profs.etsmtl.ca/mmcguffin/research/2012-mcguffin-simpleNetVis/mcguffin-2012-simpleNetVis.pdf" TargetMode="External"/><Relationship Id="rId4" Type="http://schemas.openxmlformats.org/officeDocument/2006/relationships/image" Target="../media/image175.pn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 Id="rId3" Type="http://schemas.openxmlformats.org/officeDocument/2006/relationships/image" Target="../media/image166.pn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png"/><Relationship Id="rId3" Type="http://schemas.openxmlformats.org/officeDocument/2006/relationships/image" Target="../media/image178.pn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ost.ocks.org/mike/miserables/" TargetMode="External"/><Relationship Id="rId3" Type="http://schemas.openxmlformats.org/officeDocument/2006/relationships/image" Target="../media/image179.pn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pn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 Id="rId3" Type="http://schemas.openxmlformats.org/officeDocument/2006/relationships/hyperlink" Target="http://www.michaelmcguffin.com/courses/vis/patternsInAdjacencyMatrix.png"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png"/><Relationship Id="rId3" Type="http://schemas.openxmlformats.org/officeDocument/2006/relationships/image" Target="../media/image182.png"/><Relationship Id="rId4" Type="http://schemas.openxmlformats.org/officeDocument/2006/relationships/image" Target="../media/image5.jpeg"/><Relationship Id="rId5" Type="http://schemas.openxmlformats.org/officeDocument/2006/relationships/image" Target="../media/image6.jpe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 Id="rId3" Type="http://schemas.openxmlformats.org/officeDocument/2006/relationships/hyperlink" Target="http://www.michaelmcguffin.com/courses/vis/patternsInAdjacencyMatrix.png" TargetMode="External"/></Relationships>

</file>

<file path=ppt/slides/_rels/slide2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png"/></Relationships>

</file>

<file path=ppt/slides/_rels/slide22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png"/><Relationship Id="rId3" Type="http://schemas.openxmlformats.org/officeDocument/2006/relationships/image" Target="../media/image185.pn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png"/><Relationship Id="rId3" Type="http://schemas.openxmlformats.org/officeDocument/2006/relationships/hyperlink" Target="http://mbostock.github.com/d3/ex/tree.html" TargetMode="External"/></Relationships>

</file>

<file path=ppt/slides/_rels/slide2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in.tue.nl/sequoiaview/" TargetMode="External"/><Relationship Id="rId3" Type="http://schemas.openxmlformats.org/officeDocument/2006/relationships/image" Target="../media/image190.png"/><Relationship Id="rId4" Type="http://schemas.openxmlformats.org/officeDocument/2006/relationships/image" Target="../media/image166.png"/></Relationships>

</file>

<file path=ppt/slides/_rels/slide2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 Id="rId3" Type="http://schemas.openxmlformats.org/officeDocument/2006/relationships/image" Target="../media/image192.pn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 Id="rId3" Type="http://schemas.openxmlformats.org/officeDocument/2006/relationships/image" Target="../media/image19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png"/><Relationship Id="rId3" Type="http://schemas.openxmlformats.org/officeDocument/2006/relationships/image" Target="../media/image192.png"/><Relationship Id="rId4" Type="http://schemas.openxmlformats.org/officeDocument/2006/relationships/image" Target="../media/image166.png"/></Relationships>

</file>

<file path=ppt/slides/_rels/slide2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2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reevis.net" TargetMode="External"/><Relationship Id="rId3" Type="http://schemas.openxmlformats.org/officeDocument/2006/relationships/hyperlink" Target="https://treevis.net/" TargetMode="External"/><Relationship Id="rId4" Type="http://schemas.openxmlformats.org/officeDocument/2006/relationships/image" Target="../media/image194.pn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6.pn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195.pn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9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97.pn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98.png"/></Relationships>

</file>

<file path=ppt/slides/_rels/slide2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png"/><Relationship Id="rId3" Type="http://schemas.openxmlformats.org/officeDocument/2006/relationships/hyperlink" Target="http://bl.ocks.org/mbostock/4060606" TargetMode="External"/></Relationships>

</file>

<file path=ppt/slides/_rels/slide2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xkcd.com/1138" TargetMode="External"/><Relationship Id="rId3" Type="http://schemas.openxmlformats.org/officeDocument/2006/relationships/image" Target="../media/image200.png"/></Relationships>

</file>

<file path=ppt/slides/_rels/slide2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xkcd.com/1138" TargetMode="External"/><Relationship Id="rId3" Type="http://schemas.openxmlformats.org/officeDocument/2006/relationships/image" Target="../media/image200.pn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xkcd.com/1138" TargetMode="External"/><Relationship Id="rId3" Type="http://schemas.openxmlformats.org/officeDocument/2006/relationships/image" Target="../media/image200.png"/></Relationships>

</file>

<file path=ppt/slides/_rels/slide2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xkcd.com/1138" TargetMode="External"/><Relationship Id="rId3" Type="http://schemas.openxmlformats.org/officeDocument/2006/relationships/image" Target="../media/image20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5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1.png"/><Relationship Id="rId4" Type="http://schemas.openxmlformats.org/officeDocument/2006/relationships/image" Target="../media/image12.tif"/></Relationships>

</file>

<file path=ppt/slides/_rels/slide2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 Id="rId3" Type="http://schemas.openxmlformats.org/officeDocument/2006/relationships/image" Target="../media/image14.tif"/></Relationships>

</file>

<file path=ppt/slides/_rels/slide2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2.png"/><Relationship Id="rId3" Type="http://schemas.openxmlformats.org/officeDocument/2006/relationships/image" Target="../media/image203.png"/></Relationships>

</file>

<file path=ppt/slides/_rels/slide2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17.tif"/></Relationships>

</file>

<file path=ppt/slides/_rels/slide25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tif"/></Relationships>

</file>

<file path=ppt/slides/_rels/slide2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tif"/><Relationship Id="rId4" Type="http://schemas.openxmlformats.org/officeDocument/2006/relationships/image" Target="../media/image20.tif"/><Relationship Id="rId5" Type="http://schemas.openxmlformats.org/officeDocument/2006/relationships/image" Target="../media/image21.tif"/><Relationship Id="rId6" Type="http://schemas.openxmlformats.org/officeDocument/2006/relationships/image" Target="../media/image22.tif"/><Relationship Id="rId7" Type="http://schemas.openxmlformats.org/officeDocument/2006/relationships/image" Target="../media/image23.tif"/><Relationship Id="rId8" Type="http://schemas.openxmlformats.org/officeDocument/2006/relationships/image" Target="../media/image24.tif"/><Relationship Id="rId9" Type="http://schemas.openxmlformats.org/officeDocument/2006/relationships/image" Target="../media/image25.tif"/><Relationship Id="rId10" Type="http://schemas.openxmlformats.org/officeDocument/2006/relationships/image" Target="../media/image26.tif"/><Relationship Id="rId11" Type="http://schemas.openxmlformats.org/officeDocument/2006/relationships/hyperlink" Target="http://philogb.github.io/page/myriahedral/" TargetMode="External"/><Relationship Id="rId12" Type="http://schemas.openxmlformats.org/officeDocument/2006/relationships/hyperlink" Target="https://www.jasondavies.com/maps/" TargetMode="External"/></Relationships>

</file>

<file path=ppt/slides/_rels/slide2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7.tif"/><Relationship Id="rId4" Type="http://schemas.openxmlformats.org/officeDocument/2006/relationships/image" Target="../media/image28.tif"/></Relationships>

</file>

<file path=ppt/slides/_rels/slide2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6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204.png"/></Relationships>

</file>

<file path=ppt/slides/_rels/slide26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cks.org/mbostock/4060606" TargetMode="External"/><Relationship Id="rId3" Type="http://schemas.openxmlformats.org/officeDocument/2006/relationships/image" Target="../media/image205.png"/></Relationships>

</file>

<file path=ppt/slides/_rels/slide2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cks.org/mbostock/4060606" TargetMode="External"/></Relationships>

</file>

<file path=ppt/slides/_rels/slide2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 Id="rId3" Type="http://schemas.openxmlformats.org/officeDocument/2006/relationships/hyperlink" Target="http://bl.ocks.org/mbostock/4060606" TargetMode="External"/></Relationships>

</file>

<file path=ppt/slides/_rels/slide2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 Id="rId3" Type="http://schemas.openxmlformats.org/officeDocument/2006/relationships/hyperlink" Target="http://bl.ocks.org/mbostock/4060606" TargetMode="External"/><Relationship Id="rId4" Type="http://schemas.openxmlformats.org/officeDocument/2006/relationships/image" Target="../media/image207.png"/></Relationships>

</file>

<file path=ppt/slides/_rels/slide26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8.png"/><Relationship Id="rId4" Type="http://schemas.openxmlformats.org/officeDocument/2006/relationships/image" Target="../media/image20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7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8.png"/><Relationship Id="rId4" Type="http://schemas.openxmlformats.org/officeDocument/2006/relationships/image" Target="../media/image209.png"/></Relationships>

</file>

<file path=ppt/slides/_rels/slide2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0.png"/></Relationships>

</file>

<file path=ppt/slides/_rels/slide27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9.tif"/></Relationships>

</file>

<file path=ppt/slides/_rels/slide2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1.png"/></Relationships>

</file>

<file path=ppt/slides/_rels/slide2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2.png"/><Relationship Id="rId3" Type="http://schemas.openxmlformats.org/officeDocument/2006/relationships/image" Target="../media/image161.png"/><Relationship Id="rId4" Type="http://schemas.openxmlformats.org/officeDocument/2006/relationships/image" Target="../media/image162.png"/></Relationships>

</file>

<file path=ppt/slides/_rels/slide2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2.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213.png"/></Relationships>

</file>

<file path=ppt/slides/_rels/slide2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8.png"/><Relationship Id="rId3" Type="http://schemas.openxmlformats.org/officeDocument/2006/relationships/image" Target="../media/image214.png"/><Relationship Id="rId4" Type="http://schemas.openxmlformats.org/officeDocument/2006/relationships/image" Target="../media/image215.png"/><Relationship Id="rId5" Type="http://schemas.openxmlformats.org/officeDocument/2006/relationships/image" Target="../media/image216.png"/></Relationships>

</file>

<file path=ppt/slides/_rels/slide27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3.png"/><Relationship Id="rId4" Type="http://schemas.openxmlformats.org/officeDocument/2006/relationships/image" Target="../media/image22.png"/></Relationships>

</file>

<file path=ppt/slides/_rels/slide2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png"/></Relationships>

</file>

<file path=ppt/slides/_rels/slide2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png"/></Relationships>

</file>

<file path=ppt/slides/_rels/slide28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8.png"/><Relationship Id="rId3" Type="http://schemas.openxmlformats.org/officeDocument/2006/relationships/image" Target="../media/image219.png"/><Relationship Id="rId4" Type="http://schemas.openxmlformats.org/officeDocument/2006/relationships/image" Target="../media/image220.png"/></Relationships>

</file>

<file path=ppt/slides/_rels/slide2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in.vergari.com/acquariofilia/salmastro02.asp" TargetMode="External"/></Relationships>

</file>

<file path=ppt/slides/_rels/slide2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win.vergari.com/acquariofilia/salmastro02.asp" TargetMode="External"/><Relationship Id="rId4" Type="http://schemas.openxmlformats.org/officeDocument/2006/relationships/image" Target="../media/image221.png"/></Relationships>

</file>

<file path=ppt/slides/_rels/slide2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1.png"/><Relationship Id="rId4" Type="http://schemas.openxmlformats.org/officeDocument/2006/relationships/hyperlink" Target="http://win.vergari.com/acquariofilia/salmastro02.asp" TargetMode="External"/></Relationships>

</file>

<file path=ppt/slides/_rels/slide2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1.png"/><Relationship Id="rId4" Type="http://schemas.openxmlformats.org/officeDocument/2006/relationships/hyperlink" Target="http://win.vergari.com/acquariofilia/salmastro02.asp" TargetMode="External"/></Relationships>

</file>

<file path=ppt/slides/_rels/slide2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hyperlink" Target="https://archive.nytimes.com/www.nytimes.com/interactive/2008/05/05/science/20080506_DISEASE.html" TargetMode="External"/><Relationship Id="rId4" Type="http://schemas.openxmlformats.org/officeDocument/2006/relationships/image" Target="../media/image222.png"/><Relationship Id="rId5" Type="http://schemas.openxmlformats.org/officeDocument/2006/relationships/image" Target="../media/image223.png"/></Relationships>

</file>

<file path=ppt/slides/_rels/slide2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vis4.net/blog/posts/choropleth-maps/" TargetMode="External"/><Relationship Id="rId4" Type="http://schemas.openxmlformats.org/officeDocument/2006/relationships/image" Target="../media/image1.gif"/><Relationship Id="rId5" Type="http://schemas.openxmlformats.org/officeDocument/2006/relationships/image" Target="../media/image2.gif"/><Relationship Id="rId6" Type="http://schemas.openxmlformats.org/officeDocument/2006/relationships/image" Target="../media/image3.gif"/><Relationship Id="rId7" Type="http://schemas.openxmlformats.org/officeDocument/2006/relationships/image" Target="../media/image4.gif"/><Relationship Id="rId8" Type="http://schemas.openxmlformats.org/officeDocument/2006/relationships/image" Target="../media/image5.gif"/><Relationship Id="rId9" Type="http://schemas.openxmlformats.org/officeDocument/2006/relationships/image" Target="../media/image6.gif"/><Relationship Id="rId10" Type="http://schemas.openxmlformats.org/officeDocument/2006/relationships/image" Target="../media/image7.g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4.png"/></Relationships>

</file>

<file path=ppt/slides/_rels/slide2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png"/></Relationships>

</file>

<file path=ppt/slides/_rels/slide2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png"/><Relationship Id="rId3" Type="http://schemas.openxmlformats.org/officeDocument/2006/relationships/image" Target="../media/image225.png"/></Relationships>

</file>

<file path=ppt/slides/_rels/slide2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png"/><Relationship Id="rId3" Type="http://schemas.openxmlformats.org/officeDocument/2006/relationships/image" Target="../media/image8.jpeg"/><Relationship Id="rId4" Type="http://schemas.openxmlformats.org/officeDocument/2006/relationships/hyperlink" Target="http://win.vergari.com/acquariofilia/salmastro02.asp" TargetMode="External"/><Relationship Id="rId5" Type="http://schemas.openxmlformats.org/officeDocument/2006/relationships/image" Target="../media/image226.png"/></Relationships>

</file>

<file path=ppt/slides/_rels/slide2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png"/><Relationship Id="rId3" Type="http://schemas.openxmlformats.org/officeDocument/2006/relationships/image" Target="../media/image9.jpeg"/><Relationship Id="rId4" Type="http://schemas.openxmlformats.org/officeDocument/2006/relationships/image" Target="../media/image8.jpeg"/><Relationship Id="rId5" Type="http://schemas.openxmlformats.org/officeDocument/2006/relationships/hyperlink" Target="http://win.vergari.com/acquariofilia/salmastro02.asp" TargetMode="External"/><Relationship Id="rId6" Type="http://schemas.openxmlformats.org/officeDocument/2006/relationships/image" Target="../media/image226.png"/></Relationships>

</file>

<file path=ppt/slides/_rels/slide2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png"/><Relationship Id="rId3" Type="http://schemas.openxmlformats.org/officeDocument/2006/relationships/image" Target="../media/image9.jpeg"/><Relationship Id="rId4" Type="http://schemas.openxmlformats.org/officeDocument/2006/relationships/image" Target="../media/image8.jpeg"/><Relationship Id="rId5" Type="http://schemas.openxmlformats.org/officeDocument/2006/relationships/hyperlink" Target="http://win.vergari.com/acquariofilia/salmastro02.asp" TargetMode="External"/><Relationship Id="rId6" Type="http://schemas.openxmlformats.org/officeDocument/2006/relationships/image" Target="../media/image226.png"/></Relationships>

</file>

<file path=ppt/slides/_rels/slide2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png"/><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image" Target="../media/image230.png"/></Relationships>

</file>

<file path=ppt/slides/_rels/slide2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png"/><Relationship Id="rId3" Type="http://schemas.openxmlformats.org/officeDocument/2006/relationships/hyperlink" Target="http://win.vergari.com/acquariofilia/salmastro02.asp" TargetMode="External"/><Relationship Id="rId4" Type="http://schemas.openxmlformats.org/officeDocument/2006/relationships/image" Target="../media/image9.jpeg"/><Relationship Id="rId5" Type="http://schemas.openxmlformats.org/officeDocument/2006/relationships/image" Target="../media/image8.jpeg"/><Relationship Id="rId6" Type="http://schemas.openxmlformats.org/officeDocument/2006/relationships/image" Target="../media/image226.png"/><Relationship Id="rId7" Type="http://schemas.openxmlformats.org/officeDocument/2006/relationships/image" Target="../media/image231.png"/></Relationships>

</file>

<file path=ppt/slides/_rels/slide2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olorbrewer2.org/" TargetMode="External"/><Relationship Id="rId3" Type="http://schemas.openxmlformats.org/officeDocument/2006/relationships/image" Target="../media/image232.png"/><Relationship Id="rId4" Type="http://schemas.openxmlformats.org/officeDocument/2006/relationships/image" Target="../media/image233.png"/></Relationships>

</file>

<file path=ppt/slides/_rels/slide2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4.png"/><Relationship Id="rId3" Type="http://schemas.openxmlformats.org/officeDocument/2006/relationships/image" Target="../media/image235.png"/><Relationship Id="rId4" Type="http://schemas.openxmlformats.org/officeDocument/2006/relationships/hyperlink" Target="http://colorbrewer2.org/" TargetMode="External"/><Relationship Id="rId5" Type="http://schemas.openxmlformats.org/officeDocument/2006/relationships/image" Target="../media/image232.png"/><Relationship Id="rId6" Type="http://schemas.openxmlformats.org/officeDocument/2006/relationships/image" Target="../media/image233.png"/></Relationships>

</file>

<file path=ppt/slides/_rels/slide2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4.png"/><Relationship Id="rId3" Type="http://schemas.openxmlformats.org/officeDocument/2006/relationships/image" Target="../media/image235.png"/><Relationship Id="rId4" Type="http://schemas.openxmlformats.org/officeDocument/2006/relationships/hyperlink" Target="http://colorbrewer2.org/" TargetMode="External"/><Relationship Id="rId5" Type="http://schemas.openxmlformats.org/officeDocument/2006/relationships/image" Target="../media/image232.png"/><Relationship Id="rId6" Type="http://schemas.openxmlformats.org/officeDocument/2006/relationships/image" Target="../media/image23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5.png"/><Relationship Id="rId4" Type="http://schemas.openxmlformats.org/officeDocument/2006/relationships/image" Target="../media/image26.png"/></Relationships>

</file>

<file path=ppt/slides/_rels/slide30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0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236.png"/><Relationship Id="rId4" Type="http://schemas.openxmlformats.org/officeDocument/2006/relationships/image" Target="../media/image237.png"/><Relationship Id="rId5" Type="http://schemas.openxmlformats.org/officeDocument/2006/relationships/image" Target="../media/image30.tif"/><Relationship Id="rId6" Type="http://schemas.openxmlformats.org/officeDocument/2006/relationships/hyperlink" Target="http://win.vergari.com/acquariofilia/salmastro02.asp" TargetMode="External"/></Relationships>

</file>

<file path=ppt/slides/_rels/slide30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hyperlink" Target="http://win.vergari.com/acquariofilia/salmastro02.asp" TargetMode="External"/><Relationship Id="rId4" Type="http://schemas.openxmlformats.org/officeDocument/2006/relationships/image" Target="../media/image236.png"/><Relationship Id="rId5" Type="http://schemas.openxmlformats.org/officeDocument/2006/relationships/image" Target="../media/image237.png"/><Relationship Id="rId6" Type="http://schemas.openxmlformats.org/officeDocument/2006/relationships/image" Target="../media/image30.tif"/></Relationships>

</file>

<file path=ppt/slides/_rels/slide30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236.png"/><Relationship Id="rId4" Type="http://schemas.openxmlformats.org/officeDocument/2006/relationships/image" Target="../media/image237.png"/><Relationship Id="rId5" Type="http://schemas.openxmlformats.org/officeDocument/2006/relationships/image" Target="../media/image30.tif"/><Relationship Id="rId6" Type="http://schemas.openxmlformats.org/officeDocument/2006/relationships/image" Target="../media/image238.png"/><Relationship Id="rId7" Type="http://schemas.openxmlformats.org/officeDocument/2006/relationships/hyperlink" Target="http://win.vergari.com/acquariofilia/salmastro02.asp" TargetMode="External"/></Relationships>

</file>

<file path=ppt/slides/_rels/slide30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hyperlink" Target="http://win.vergari.com/acquariofilia/salmastro02.asp" TargetMode="External"/><Relationship Id="rId4" Type="http://schemas.openxmlformats.org/officeDocument/2006/relationships/image" Target="../media/image236.png"/><Relationship Id="rId5" Type="http://schemas.openxmlformats.org/officeDocument/2006/relationships/image" Target="../media/image237.png"/><Relationship Id="rId6" Type="http://schemas.openxmlformats.org/officeDocument/2006/relationships/image" Target="../media/image239.png"/><Relationship Id="rId7" Type="http://schemas.openxmlformats.org/officeDocument/2006/relationships/image" Target="../media/image240.png"/><Relationship Id="rId8" Type="http://schemas.openxmlformats.org/officeDocument/2006/relationships/hyperlink" Target="https://github.com/d3/d3-scale-chromatic" TargetMode="External"/><Relationship Id="rId9" Type="http://schemas.openxmlformats.org/officeDocument/2006/relationships/image" Target="../media/image241.png"/></Relationships>

</file>

<file path=ppt/slides/_rels/slide3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2.png"/><Relationship Id="rId3" Type="http://schemas.openxmlformats.org/officeDocument/2006/relationships/image" Target="../media/image239.png"/><Relationship Id="rId4" Type="http://schemas.openxmlformats.org/officeDocument/2006/relationships/image" Target="../media/image240.png"/><Relationship Id="rId5" Type="http://schemas.openxmlformats.org/officeDocument/2006/relationships/image" Target="../media/image30.tif"/><Relationship Id="rId6" Type="http://schemas.openxmlformats.org/officeDocument/2006/relationships/hyperlink" Target="https://github.com/d3/d3-scale-chromatic" TargetMode="External"/></Relationships>

</file>

<file path=ppt/slides/_rels/slide30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236.png"/><Relationship Id="rId4" Type="http://schemas.openxmlformats.org/officeDocument/2006/relationships/image" Target="../media/image237.png"/><Relationship Id="rId5" Type="http://schemas.openxmlformats.org/officeDocument/2006/relationships/image" Target="../media/image243.png"/><Relationship Id="rId6" Type="http://schemas.openxmlformats.org/officeDocument/2006/relationships/hyperlink" Target="https://github.com/d3/d3-scale-chromatic#schemePaired" TargetMode="External"/><Relationship Id="rId7" Type="http://schemas.openxmlformats.org/officeDocument/2006/relationships/hyperlink" Target="https://github.com/d3/d3-scale-chromatic/blob/master/src/categorical/Paired.js" TargetMode="External"/><Relationship Id="rId8" Type="http://schemas.openxmlformats.org/officeDocument/2006/relationships/hyperlink" Target="http://win.vergari.com/acquariofilia/salmastro02.asp" TargetMode="External"/></Relationships>

</file>

<file path=ppt/slides/_rels/slide30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236.png"/><Relationship Id="rId4" Type="http://schemas.openxmlformats.org/officeDocument/2006/relationships/image" Target="../media/image237.png"/><Relationship Id="rId5" Type="http://schemas.openxmlformats.org/officeDocument/2006/relationships/hyperlink" Target="http://win.vergari.com/acquariofilia/salmastro02.asp" TargetMode="External"/></Relationships>

</file>

<file path=ppt/slides/_rels/slide30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236.png"/><Relationship Id="rId4" Type="http://schemas.openxmlformats.org/officeDocument/2006/relationships/image" Target="../media/image237.png"/><Relationship Id="rId5" Type="http://schemas.openxmlformats.org/officeDocument/2006/relationships/image" Target="../media/image244.png"/><Relationship Id="rId6" Type="http://schemas.openxmlformats.org/officeDocument/2006/relationships/hyperlink" Target="http://win.vergari.com/acquariofilia/salmastro02.asp" TargetMode="External"/></Relationships>

</file>

<file path=ppt/slides/_rels/slide30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png"/></Relationships>

</file>

<file path=ppt/slides/_rels/slide31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245.png"/></Relationships>

</file>

<file path=ppt/slides/_rels/slide3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245.png"/></Relationships>

</file>

<file path=ppt/slides/_rels/slide31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245.png"/></Relationships>

</file>

<file path=ppt/slides/_rels/slide31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hyperlink" Target="https://www.color-blindness.com/coblis-color-blindness-simulator/" TargetMode="External"/></Relationships>

</file>

<file path=ppt/slides/_rels/slide3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6.png"/><Relationship Id="rId4" Type="http://schemas.openxmlformats.org/officeDocument/2006/relationships/image" Target="../media/image247.png"/></Relationships>

</file>

<file path=ppt/slides/_rels/slide3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248.png"/><Relationship Id="rId4" Type="http://schemas.openxmlformats.org/officeDocument/2006/relationships/image" Target="../media/image249.png"/><Relationship Id="rId5" Type="http://schemas.openxmlformats.org/officeDocument/2006/relationships/image" Target="../media/image250.png"/><Relationship Id="rId6" Type="http://schemas.openxmlformats.org/officeDocument/2006/relationships/image" Target="../media/image251.png"/></Relationships>

</file>

<file path=ppt/slides/_rels/slide3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2.png"/></Relationships>

</file>

<file path=ppt/slides/_rels/slide3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7.png"/></Relationships>

</file>

<file path=ppt/slides/_rels/slide3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1.png"/><Relationship Id="rId3" Type="http://schemas.openxmlformats.org/officeDocument/2006/relationships/image" Target="../media/image67.png"/></Relationships>

</file>

<file path=ppt/slides/_rels/slide32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253.png"/></Relationships>

</file>

<file path=ppt/slides/_rels/slide32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2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4.png"/><Relationship Id="rId3" Type="http://schemas.openxmlformats.org/officeDocument/2006/relationships/image" Target="../media/image255.png"/><Relationship Id="rId4" Type="http://schemas.openxmlformats.org/officeDocument/2006/relationships/image" Target="../media/image256.png"/><Relationship Id="rId5" Type="http://schemas.openxmlformats.org/officeDocument/2006/relationships/image" Target="../media/image257.png"/><Relationship Id="rId6" Type="http://schemas.openxmlformats.org/officeDocument/2006/relationships/hyperlink" Target="http://tableausoftware.com" TargetMode="External"/></Relationships>

</file>

<file path=ppt/slides/_rels/slide32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laurenwood.github.io" TargetMode="External"/><Relationship Id="rId3" Type="http://schemas.openxmlformats.org/officeDocument/2006/relationships/image" Target="../media/image258.png"/></Relationships>

</file>

<file path=ppt/slides/_rels/slide32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observablehq.com/@d3/sortable-bar-chart" TargetMode="External"/><Relationship Id="rId3" Type="http://schemas.openxmlformats.org/officeDocument/2006/relationships/image" Target="../media/image259.png"/><Relationship Id="rId4" Type="http://schemas.openxmlformats.org/officeDocument/2006/relationships/image" Target="../media/image260.png"/></Relationships>

</file>

<file path=ppt/slides/_rels/slide32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carlmanaster.github.io/datastripes/" TargetMode="External"/><Relationship Id="rId3" Type="http://schemas.openxmlformats.org/officeDocument/2006/relationships/image" Target="../media/image261.png"/></Relationships>

</file>

<file path=ppt/slides/_rels/slide32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262.png"/><Relationship Id="rId4" Type="http://schemas.openxmlformats.org/officeDocument/2006/relationships/image" Target="../media/image26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3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observablehq.com/@d3/stacked-to-grouped-bars" TargetMode="External"/><Relationship Id="rId3" Type="http://schemas.openxmlformats.org/officeDocument/2006/relationships/image" Target="../media/image264.png"/><Relationship Id="rId4" Type="http://schemas.openxmlformats.org/officeDocument/2006/relationships/image" Target="../media/image265.png"/></Relationships>

</file>

<file path=ppt/slides/_rels/slide33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observablehq.com/@d3/collapsible-tree" TargetMode="External"/><Relationship Id="rId3" Type="http://schemas.openxmlformats.org/officeDocument/2006/relationships/image" Target="../media/image266.png"/><Relationship Id="rId4" Type="http://schemas.openxmlformats.org/officeDocument/2006/relationships/image" Target="../media/image267.png"/></Relationships>

</file>

<file path=ppt/slides/_rels/slide33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253.png"/><Relationship Id="rId4" Type="http://schemas.openxmlformats.org/officeDocument/2006/relationships/image" Target="../media/image268.png"/></Relationships>

</file>

<file path=ppt/slides/_rels/slide33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www.youtube.com/watch?v=QXLfT9sFcbc" TargetMode="External"/><Relationship Id="rId3" Type="http://schemas.openxmlformats.org/officeDocument/2006/relationships/image" Target="../media/image269.png"/><Relationship Id="rId4" Type="http://schemas.openxmlformats.org/officeDocument/2006/relationships/hyperlink" Target="https://vimeo.com/182590214" TargetMode="External"/><Relationship Id="rId5" Type="http://schemas.openxmlformats.org/officeDocument/2006/relationships/image" Target="../media/image270.png"/></Relationships>

</file>

<file path=ppt/slides/_rels/slide33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271.png"/></Relationships>

</file>

<file path=ppt/slides/_rels/slide33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271.png"/></Relationships>

</file>

<file path=ppt/slides/_rels/slide33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271.png"/><Relationship Id="rId4" Type="http://schemas.openxmlformats.org/officeDocument/2006/relationships/image" Target="../media/image253.png"/></Relationships>

</file>

<file path=ppt/slides/_rels/slide33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271.png"/><Relationship Id="rId4" Type="http://schemas.openxmlformats.org/officeDocument/2006/relationships/image" Target="../media/image253.png"/><Relationship Id="rId5" Type="http://schemas.openxmlformats.org/officeDocument/2006/relationships/image" Target="../media/image272.png"/></Relationships>

</file>

<file path=ppt/slides/_rels/slide33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271.png"/></Relationships>

</file>

<file path=ppt/slides/_rels/slide33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eagereyes.org/blog/2016/the-scrollytelling-scourge" TargetMode="External"/><Relationship Id="rId3" Type="http://schemas.openxmlformats.org/officeDocument/2006/relationships/hyperlink" Target="https://bost.ocks.org/mike/scroll/" TargetMode="External"/><Relationship Id="rId4" Type="http://schemas.openxmlformats.org/officeDocument/2006/relationships/image" Target="../media/image27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4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271.png"/></Relationships>

</file>

<file path=ppt/slides/_rels/slide34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271.png"/></Relationships>

</file>

<file path=ppt/slides/_rels/slide34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observablehq.com/@d3/zoom-to-bounding-box" TargetMode="External"/><Relationship Id="rId3" Type="http://schemas.openxmlformats.org/officeDocument/2006/relationships/image" Target="../media/image274.png"/></Relationships>

</file>

<file path=ppt/slides/_rels/slide34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1.png"/></Relationships>

</file>

<file path=ppt/slides/_rels/slide34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45.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4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1.png"/><Relationship Id="rId3" Type="http://schemas.openxmlformats.org/officeDocument/2006/relationships/image" Target="../media/image67.png"/><Relationship Id="rId4" Type="http://schemas.openxmlformats.org/officeDocument/2006/relationships/image" Target="../media/image277.png"/></Relationships>

</file>

<file path=ppt/slides/_rels/slide34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4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5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1.png"/><Relationship Id="rId3" Type="http://schemas.openxmlformats.org/officeDocument/2006/relationships/image" Target="../media/image278.png"/></Relationships>

</file>

<file path=ppt/slides/_rels/slide35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9.png"/></Relationships>

</file>

<file path=ppt/slides/_rels/slide35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280.png"/></Relationships>

</file>

<file path=ppt/slides/_rels/slide35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pbeshai.github.io/linked-highlighting-react-vega-redux/" TargetMode="External"/><Relationship Id="rId3" Type="http://schemas.openxmlformats.org/officeDocument/2006/relationships/image" Target="../media/image281.png"/><Relationship Id="rId4" Type="http://schemas.openxmlformats.org/officeDocument/2006/relationships/hyperlink" Target="https://medium.com/@pbesh/linked-highlighting-with-react-d3-js-and-reflux-16e9c0b2210b" TargetMode="External"/></Relationships>

</file>

<file path=ppt/slides/_rels/slide35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eg"/></Relationships>

</file>

<file path=ppt/slides/_rels/slide35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2.png"/><Relationship Id="rId3" Type="http://schemas.openxmlformats.org/officeDocument/2006/relationships/hyperlink" Target="https://observablehq.com/@uwdata/interaction" TargetMode="External"/></Relationships>

</file>

<file path=ppt/slides/_rels/slide35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tif"/><Relationship Id="rId3" Type="http://schemas.openxmlformats.org/officeDocument/2006/relationships/image" Target="../media/image283.png"/><Relationship Id="rId4" Type="http://schemas.openxmlformats.org/officeDocument/2006/relationships/hyperlink" Target="https://www.highcharts.com/demo/dynamic-master-detail" TargetMode="External"/></Relationships>

</file>

<file path=ppt/slides/_rels/slide35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bl.ocks.org/mbostock/1157787" TargetMode="External"/><Relationship Id="rId3" Type="http://schemas.openxmlformats.org/officeDocument/2006/relationships/image" Target="../media/image284.png"/></Relationships>

</file>

<file path=ppt/slides/_rels/slide35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bl.ocks.org/ColinEberhardt/3c780088c363d1515403f50a87a87121" TargetMode="External"/><Relationship Id="rId3" Type="http://schemas.openxmlformats.org/officeDocument/2006/relationships/hyperlink" Target="http://%5Bhttps://blog.scottlogic.com/2017/04/05/interactive-responsive-small-multiples.html%5D" TargetMode="External"/><Relationship Id="rId4" Type="http://schemas.openxmlformats.org/officeDocument/2006/relationships/image" Target="../media/image32.tif"/><Relationship Id="rId5" Type="http://schemas.openxmlformats.org/officeDocument/2006/relationships/hyperlink" Target="http://projects.flowingdata.com/tut/linked_small_multiples_demo/" TargetMode="External"/></Relationships>

</file>

<file path=ppt/slides/_rels/slide35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buckets.peterbeshai.com/" TargetMode="Externa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8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6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6.png"/><Relationship Id="rId3" Type="http://schemas.openxmlformats.org/officeDocument/2006/relationships/image" Target="../media/image287.png"/><Relationship Id="rId4" Type="http://schemas.openxmlformats.org/officeDocument/2006/relationships/image" Target="../media/image288.png"/></Relationships>

</file>

<file path=ppt/slides/_rels/slide36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89.png"/></Relationships>

</file>

<file path=ppt/slides/_rels/slide36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89.png"/><Relationship Id="rId5" Type="http://schemas.openxmlformats.org/officeDocument/2006/relationships/image" Target="../media/image8.png"/></Relationships>

</file>

<file path=ppt/slides/_rels/slide36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0.png"/></Relationships>

</file>

<file path=ppt/slides/_rels/slide36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33.tif"/></Relationships>

</file>

<file path=ppt/slides/_rels/slide36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1.png"/><Relationship Id="rId3" Type="http://schemas.openxmlformats.org/officeDocument/2006/relationships/image" Target="../media/image291.png"/></Relationships>

</file>

<file path=ppt/slides/_rels/slide36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292.png"/></Relationships>

</file>

<file path=ppt/slides/_rels/slide36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3.png"/><Relationship Id="rId3" Type="http://schemas.openxmlformats.org/officeDocument/2006/relationships/hyperlink" Target="https://observablehq.com/@d3/grouped-bar-chart" TargetMode="External"/><Relationship Id="rId4" Type="http://schemas.openxmlformats.org/officeDocument/2006/relationships/hyperlink" Target="https://bl.ocks.org/mbostock/4679202" TargetMode="External"/></Relationships>

</file>

<file path=ppt/slides/_rels/slide36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4.png"/></Relationships>

</file>

<file path=ppt/slides/_rels/slide36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6.png"/></Relationships>

</file>

<file path=ppt/slides/_rels/slide37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1.png"/><Relationship Id="rId3" Type="http://schemas.openxmlformats.org/officeDocument/2006/relationships/image" Target="../media/image297.png"/></Relationships>

</file>

<file path=ppt/slides/_rels/slide37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9.png"/></Relationships>

</file>

<file path=ppt/slides/_rels/slide37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8.png"/><Relationship Id="rId3" Type="http://schemas.openxmlformats.org/officeDocument/2006/relationships/hyperlink" Target="http://www.stonesc.com/wordpress/2010/03/get-it-right-in-black-" TargetMode="External"/></Relationships>

</file>

<file path=ppt/slides/_rels/slide37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9.png"/></Relationships>

</file>

<file path=ppt/slides/_rels/slide37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300.png"/><Relationship Id="rId4" Type="http://schemas.openxmlformats.org/officeDocument/2006/relationships/image" Target="../media/image301.png"/><Relationship Id="rId5" Type="http://schemas.openxmlformats.org/officeDocument/2006/relationships/image" Target="../media/image302.png"/></Relationships>

</file>

<file path=ppt/slides/_rels/slide37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mariandoerk.de/edgemaps/demo/" TargetMode="External"/><Relationship Id="rId3" Type="http://schemas.openxmlformats.org/officeDocument/2006/relationships/image" Target="../media/image303.png"/><Relationship Id="rId4" Type="http://schemas.openxmlformats.org/officeDocument/2006/relationships/hyperlink" Target="http://mbostock.github.io/d3/talk/20111116/airports.html" TargetMode="External"/><Relationship Id="rId5" Type="http://schemas.openxmlformats.org/officeDocument/2006/relationships/image" Target="../media/image304.png"/></Relationships>

</file>

<file path=ppt/slides/_rels/slide3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305.png"/></Relationships>

</file>

<file path=ppt/slides/_rels/slide3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7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1.png"/><Relationship Id="rId3" Type="http://schemas.openxmlformats.org/officeDocument/2006/relationships/image" Target="../media/image6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8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1.png"/><Relationship Id="rId3" Type="http://schemas.openxmlformats.org/officeDocument/2006/relationships/image" Target="../media/image67.png"/><Relationship Id="rId4" Type="http://schemas.openxmlformats.org/officeDocument/2006/relationships/image" Target="../media/image306.png"/></Relationships>

</file>

<file path=ppt/slides/_rels/slide38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7.png"/></Relationships>

</file>

<file path=ppt/slides/_rels/slide38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7.png"/></Relationships>

</file>

<file path=ppt/slides/_rels/slide38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7.png"/></Relationships>

</file>

<file path=ppt/slides/_rels/slide38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8.png"/><Relationship Id="rId3" Type="http://schemas.openxmlformats.org/officeDocument/2006/relationships/image" Target="../media/image309.png"/></Relationships>

</file>

<file path=ppt/slides/_rels/slide38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quare.github.io/crossfilter/" TargetMode="External"/><Relationship Id="rId3" Type="http://schemas.openxmlformats.org/officeDocument/2006/relationships/image" Target="../media/image310.png"/><Relationship Id="rId4" Type="http://schemas.openxmlformats.org/officeDocument/2006/relationships/hyperlink" Target="https://observablehq.com/@uwdata/interaction" TargetMode="External"/></Relationships>

</file>

<file path=ppt/slides/_rels/slide38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7.png"/></Relationships>

</file>

<file path=ppt/slides/_rels/slide38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1.png"/></Relationships>

</file>

<file path=ppt/slides/_rels/slide38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2.png"/></Relationships>

</file>

<file path=ppt/slides/_rels/slide38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2.png"/><Relationship Id="rId3" Type="http://schemas.openxmlformats.org/officeDocument/2006/relationships/image" Target="../media/image313.png"/><Relationship Id="rId4" Type="http://schemas.openxmlformats.org/officeDocument/2006/relationships/hyperlink" Target="http://www.win.tue.nl/~selzen/paper/InfoVis2014.pdf" TargetMode="Externa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9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2.png"/><Relationship Id="rId3" Type="http://schemas.openxmlformats.org/officeDocument/2006/relationships/image" Target="../media/image313.png"/><Relationship Id="rId4" Type="http://schemas.openxmlformats.org/officeDocument/2006/relationships/hyperlink" Target="http://www.win.tue.nl/~selzen/paper/InfoVis2014.pdf" TargetMode="External"/><Relationship Id="rId5" Type="http://schemas.openxmlformats.org/officeDocument/2006/relationships/image" Target="../media/image314.png"/><Relationship Id="rId6" Type="http://schemas.openxmlformats.org/officeDocument/2006/relationships/image" Target="../media/image315.png"/></Relationships>

</file>

<file path=ppt/slides/_rels/slide39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6.png"/></Relationships>

</file>

<file path=ppt/slides/_rels/slide39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7.png"/><Relationship Id="rId3" Type="http://schemas.openxmlformats.org/officeDocument/2006/relationships/hyperlink" Target="https://vita.had.co.nz/papers/boxplots.html" TargetMode="External"/></Relationships>

</file>

<file path=ppt/slides/_rels/slide39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8.png"/></Relationships>

</file>

<file path=ppt/slides/_rels/slide39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9.png"/><Relationship Id="rId3" Type="http://schemas.openxmlformats.org/officeDocument/2006/relationships/image" Target="../media/image320.png"/><Relationship Id="rId4" Type="http://schemas.openxmlformats.org/officeDocument/2006/relationships/image" Target="../media/image321.png"/><Relationship Id="rId5" Type="http://schemas.openxmlformats.org/officeDocument/2006/relationships/hyperlink" Target="http://www.e-education.psu/edu/geog486/l4_p7.html" TargetMode="External"/><Relationship Id="rId6" Type="http://schemas.openxmlformats.org/officeDocument/2006/relationships/image" Target="../media/image322.png"/><Relationship Id="rId7" Type="http://schemas.openxmlformats.org/officeDocument/2006/relationships/image" Target="../media/image323.png"/><Relationship Id="rId8" Type="http://schemas.openxmlformats.org/officeDocument/2006/relationships/hyperlink" Target="https://blog.cartographica.com/blog/2011/5/19/the-modifiable-areal-unit-problem-in-gis.html" TargetMode="External"/></Relationships>

</file>

<file path=ppt/slides/_rels/slide39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www.washingtonpost.com/news/wonk/wp/2015/03/01/this-is-the-best-explanation-of-gerrymandering-you-will-ever-see/" TargetMode="External"/><Relationship Id="rId3" Type="http://schemas.openxmlformats.org/officeDocument/2006/relationships/image" Target="../media/image324.png"/><Relationship Id="rId4" Type="http://schemas.openxmlformats.org/officeDocument/2006/relationships/image" Target="../media/image325.png"/></Relationships>

</file>

<file path=ppt/slides/_rels/slide39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9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326.png"/><Relationship Id="rId4" Type="http://schemas.openxmlformats.org/officeDocument/2006/relationships/image" Target="../media/image327.png"/><Relationship Id="rId5" Type="http://schemas.openxmlformats.org/officeDocument/2006/relationships/image" Target="../media/image328.png"/></Relationships>

</file>

<file path=ppt/slides/_rels/slide39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9.png"/><Relationship Id="rId3" Type="http://schemas.openxmlformats.org/officeDocument/2006/relationships/image" Target="../media/image330.png"/><Relationship Id="rId4" Type="http://schemas.openxmlformats.org/officeDocument/2006/relationships/image" Target="../media/image331.png"/></Relationships>

</file>

<file path=ppt/slides/_rels/slide39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3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333.png"/></Relationships>

</file>

<file path=ppt/slides/_rels/slide4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4.png"/><Relationship Id="rId3" Type="http://schemas.openxmlformats.org/officeDocument/2006/relationships/hyperlink" Target="http://viz.wtf/post/139002022202/designer-drugs-ht-ducqn" TargetMode="External"/><Relationship Id="rId4" Type="http://schemas.openxmlformats.org/officeDocument/2006/relationships/hyperlink" Target="http://viz.wtf/post/137826497077/eye-popping-3d-triangles" TargetMode="External"/><Relationship Id="rId5" Type="http://schemas.openxmlformats.org/officeDocument/2006/relationships/image" Target="../media/image335.png"/></Relationships>

</file>

<file path=ppt/slides/_rels/slide4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4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336.png"/></Relationships>

</file>

<file path=ppt/slides/_rels/slide4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337.png"/><Relationship Id="rId4" Type="http://schemas.openxmlformats.org/officeDocument/2006/relationships/image" Target="../media/image336.png"/></Relationships>

</file>

<file path=ppt/slides/_rels/slide4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337.png"/><Relationship Id="rId4" Type="http://schemas.openxmlformats.org/officeDocument/2006/relationships/image" Target="../media/image336.png"/><Relationship Id="rId5" Type="http://schemas.openxmlformats.org/officeDocument/2006/relationships/image" Target="../media/image338.png"/><Relationship Id="rId6" Type="http://schemas.openxmlformats.org/officeDocument/2006/relationships/image" Target="../media/image339.png"/><Relationship Id="rId7" Type="http://schemas.openxmlformats.org/officeDocument/2006/relationships/image" Target="../media/image340.png"/></Relationships>

</file>

<file path=ppt/slides/_rels/slide40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341.png"/></Relationships>

</file>

<file path=ppt/slides/_rels/slide40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1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3.png"/></Relationships>

</file>

<file path=ppt/slides/_rels/slide41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4.png"/><Relationship Id="rId3" Type="http://schemas.openxmlformats.org/officeDocument/2006/relationships/hyperlink" Target="http://win.vergari.com/acquariofilia/salmastro02.asp" TargetMode="External"/></Relationships>

</file>

<file path=ppt/slides/_rels/slide41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5.png"/></Relationships>

</file>

<file path=ppt/slides/_rels/slide4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346.png"/></Relationships>

</file>

<file path=ppt/slides/_rels/slide41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7.png"/></Relationships>

</file>

<file path=ppt/slides/_rels/slide41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8.png"/><Relationship Id="rId3" Type="http://schemas.openxmlformats.org/officeDocument/2006/relationships/image" Target="../media/image349.png"/></Relationships>

</file>

<file path=ppt/slides/_rels/slide41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0.png"/><Relationship Id="rId3" Type="http://schemas.openxmlformats.org/officeDocument/2006/relationships/hyperlink" Target="http://www.nytimes.com/interactive/2015/03/19/upshot/3d-yield-curve-economic-growth.html" TargetMode="External"/></Relationships>

</file>

<file path=ppt/slides/_rels/slide41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1.png"/></Relationships>

</file>

<file path=ppt/slides/_rels/slide41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2.png"/></Relationships>

</file>

<file path=ppt/slides/_rels/slide419.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42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3.png"/><Relationship Id="rId3" Type="http://schemas.openxmlformats.org/officeDocument/2006/relationships/image" Target="../media/image34.tif"/></Relationships>

</file>

<file path=ppt/slides/_rels/slide42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in.vergari.com/acquariofilia/salmastro02.asp" TargetMode="External"/><Relationship Id="rId3" Type="http://schemas.openxmlformats.org/officeDocument/2006/relationships/image" Target="../media/image67.png"/></Relationships>

</file>

<file path=ppt/slides/_rels/slide42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5.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8.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29.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430.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31.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32.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3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3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4.png"/></Relationships>

</file>

<file path=ppt/slides/_rels/slide43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4.png"/></Relationships>

</file>

<file path=ppt/slides/_rels/slide43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4.png"/><Relationship Id="rId3" Type="http://schemas.openxmlformats.org/officeDocument/2006/relationships/image" Target="../media/image355.png"/></Relationships>

</file>

<file path=ppt/slides/_rels/slide43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4.png"/><Relationship Id="rId3" Type="http://schemas.openxmlformats.org/officeDocument/2006/relationships/image" Target="../media/image355.png"/><Relationship Id="rId4" Type="http://schemas.openxmlformats.org/officeDocument/2006/relationships/image" Target="../media/image356.png"/></Relationships>

</file>

<file path=ppt/slides/_rels/slide43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4.png"/><Relationship Id="rId3" Type="http://schemas.openxmlformats.org/officeDocument/2006/relationships/image" Target="../media/image355.png"/><Relationship Id="rId4" Type="http://schemas.openxmlformats.org/officeDocument/2006/relationships/image" Target="../media/image356.png"/></Relationships>

</file>

<file path=ppt/slides/_rels/slide43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4.png"/><Relationship Id="rId3" Type="http://schemas.openxmlformats.org/officeDocument/2006/relationships/image" Target="../media/image355.png"/><Relationship Id="rId4" Type="http://schemas.openxmlformats.org/officeDocument/2006/relationships/image" Target="../media/image356.png"/><Relationship Id="rId5" Type="http://schemas.openxmlformats.org/officeDocument/2006/relationships/image" Target="../media/image35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44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4.png"/><Relationship Id="rId3" Type="http://schemas.openxmlformats.org/officeDocument/2006/relationships/image" Target="../media/image355.png"/><Relationship Id="rId4" Type="http://schemas.openxmlformats.org/officeDocument/2006/relationships/image" Target="../media/image356.png"/><Relationship Id="rId5" Type="http://schemas.openxmlformats.org/officeDocument/2006/relationships/image" Target="../media/image357.png"/></Relationships>

</file>

<file path=ppt/slides/_rels/slide44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4.png"/><Relationship Id="rId3" Type="http://schemas.openxmlformats.org/officeDocument/2006/relationships/image" Target="../media/image355.png"/><Relationship Id="rId4" Type="http://schemas.openxmlformats.org/officeDocument/2006/relationships/image" Target="../media/image356.png"/><Relationship Id="rId5" Type="http://schemas.openxmlformats.org/officeDocument/2006/relationships/image" Target="../media/image357.png"/><Relationship Id="rId6" Type="http://schemas.openxmlformats.org/officeDocument/2006/relationships/image" Target="../media/image358.png"/></Relationships>

</file>

<file path=ppt/slides/_rels/slide44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4.png"/><Relationship Id="rId3" Type="http://schemas.openxmlformats.org/officeDocument/2006/relationships/image" Target="../media/image355.png"/><Relationship Id="rId4" Type="http://schemas.openxmlformats.org/officeDocument/2006/relationships/image" Target="../media/image356.png"/><Relationship Id="rId5" Type="http://schemas.openxmlformats.org/officeDocument/2006/relationships/image" Target="../media/image357.png"/><Relationship Id="rId6" Type="http://schemas.openxmlformats.org/officeDocument/2006/relationships/image" Target="../media/image358.png"/></Relationships>

</file>

<file path=ppt/slides/_rels/slide44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xkcd.com/833/" TargetMode="External"/><Relationship Id="rId3" Type="http://schemas.openxmlformats.org/officeDocument/2006/relationships/image" Target="../media/image359.png"/></Relationships>

</file>

<file path=ppt/slides/_rels/slide44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360.png"/></Relationships>

</file>

<file path=ppt/slides/_rels/slide4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4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17.png"/></Relationships>

</file>

<file path=ppt/slides/_rels/slide4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70.png"/><Relationship Id="rId4" Type="http://schemas.openxmlformats.org/officeDocument/2006/relationships/image" Target="../media/image17.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4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70.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7.png"/></Relationships>

</file>

<file path=ppt/slides/_rels/slide4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bc.ca/~tmm/vadbook" TargetMode="External"/><Relationship Id="rId3" Type="http://schemas.openxmlformats.org/officeDocument/2006/relationships/hyperlink" Target="http://www.crcpress.com/product/isbn/9781466508910" TargetMode="External"/><Relationship Id="rId4" Type="http://schemas.openxmlformats.org/officeDocument/2006/relationships/hyperlink" Target="http://www.cs.ubc.ca/group/infovis" TargetMode="External"/><Relationship Id="rId5" Type="http://schemas.openxmlformats.org/officeDocument/2006/relationships/hyperlink" Target="http://www.cs.ubc.ca/~tmm" TargetMode="External"/><Relationship Id="rId6" Type="http://schemas.openxmlformats.org/officeDocument/2006/relationships/image" Target="../media/image36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7.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1.tif"/><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3.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1.tif"/><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3.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4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33.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3.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 Id="rId3" Type="http://schemas.openxmlformats.org/officeDocument/2006/relationships/image" Target="../media/image3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3.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 Id="rId3" Type="http://schemas.openxmlformats.org/officeDocument/2006/relationships/image" Target="../media/image51.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3.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 Id="rId3" Type="http://schemas.openxmlformats.org/officeDocument/2006/relationships/image" Target="../media/image53.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 Id="rId3" Type="http://schemas.openxmlformats.org/officeDocument/2006/relationships/image" Target="../media/image54.png"/><Relationship Id="rId4" Type="http://schemas.openxmlformats.org/officeDocument/2006/relationships/image" Target="../media/image53.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 Id="rId3" Type="http://schemas.openxmlformats.org/officeDocument/2006/relationships/image" Target="../media/image3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www.cs.ubc.ca/labs/imager/tr/2008/cerebral/" TargetMode="External"/><Relationship Id="rId5" Type="http://schemas.openxmlformats.org/officeDocument/2006/relationships/hyperlink" Target="http://www.cs.ubc.ca/~barskya" TargetMode="External"/><Relationship Id="rId6" Type="http://schemas.openxmlformats.org/officeDocument/2006/relationships/hyperlink" Target="http://www.cs.ubc.ca/~tmm" TargetMode="External"/><Relationship Id="rId7" Type="http://schemas.openxmlformats.org/officeDocument/2006/relationships/hyperlink" Target="http://www.cmdr.ubc.ca/~jennifer/" TargetMode="External"/><Relationship Id="rId8" Type="http://schemas.openxmlformats.org/officeDocument/2006/relationships/hyperlink" Target="http://rkincaid.net/" TargetMode="Externa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8.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www.cs.ubc.ca/labs/imager/tr/2008/cerebral/" TargetMode="External"/><Relationship Id="rId5" Type="http://schemas.openxmlformats.org/officeDocument/2006/relationships/hyperlink" Target="http://www.cs.ubc.ca/~barskya" TargetMode="External"/><Relationship Id="rId6" Type="http://schemas.openxmlformats.org/officeDocument/2006/relationships/hyperlink" Target="http://www.cs.ubc.ca/~tmm" TargetMode="External"/><Relationship Id="rId7" Type="http://schemas.openxmlformats.org/officeDocument/2006/relationships/hyperlink" Target="http://www.cmdr.ubc.ca/~jennifer/" TargetMode="External"/><Relationship Id="rId8" Type="http://schemas.openxmlformats.org/officeDocument/2006/relationships/hyperlink" Target="http://rkincaid.net/" TargetMode="External"/><Relationship Id="rId9" Type="http://schemas.openxmlformats.org/officeDocument/2006/relationships/image" Target="../media/image8.png"/><Relationship Id="rId10" Type="http://schemas.openxmlformats.org/officeDocument/2006/relationships/image" Target="../media/image9.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65.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6.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What's Vis, and Why Do It? (Ch 1)</a:t>
            </a:r>
          </a:p>
        </p:txBody>
      </p:sp>
      <p:sp>
        <p:nvSpPr>
          <p:cNvPr id="145"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146"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147"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Why represent all the data?"/>
          <p:cNvSpPr txBox="1"/>
          <p:nvPr>
            <p:ph type="title"/>
          </p:nvPr>
        </p:nvSpPr>
        <p:spPr>
          <a:prstGeom prst="rect">
            <a:avLst/>
          </a:prstGeom>
        </p:spPr>
        <p:txBody>
          <a:bodyPr/>
          <a:lstStyle/>
          <a:p>
            <a:pPr/>
            <a:r>
              <a:t>Why represent all the data?</a:t>
            </a:r>
          </a:p>
        </p:txBody>
      </p:sp>
      <p:sp>
        <p:nvSpPr>
          <p:cNvPr id="213" name="summaries lose information, details matter…"/>
          <p:cNvSpPr txBox="1"/>
          <p:nvPr>
            <p:ph type="body" sz="half" idx="1"/>
          </p:nvPr>
        </p:nvSpPr>
        <p:spPr>
          <a:xfrm>
            <a:off x="419100" y="2235200"/>
            <a:ext cx="15849600" cy="2054398"/>
          </a:xfrm>
          <a:prstGeom prst="rect">
            <a:avLst/>
          </a:prstGeom>
        </p:spPr>
        <p:txBody>
          <a:bodyPr/>
          <a:lstStyle/>
          <a:p>
            <a:pPr/>
            <a:r>
              <a:t>summaries lose information, details matter </a:t>
            </a:r>
          </a:p>
          <a:p>
            <a:pPr lvl="1"/>
            <a:r>
              <a:t>confirm expected and find unexpected patterns</a:t>
            </a:r>
          </a:p>
          <a:p>
            <a:pPr lvl="1"/>
            <a:r>
              <a:t>assess validity of statistical model</a:t>
            </a:r>
          </a:p>
        </p:txBody>
      </p:sp>
      <p:sp>
        <p:nvSpPr>
          <p:cNvPr id="2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17" name="Group"/>
          <p:cNvGrpSpPr/>
          <p:nvPr/>
        </p:nvGrpSpPr>
        <p:grpSpPr>
          <a:xfrm>
            <a:off x="10342130" y="2653017"/>
            <a:ext cx="5740401" cy="3903532"/>
            <a:chOff x="0" y="0"/>
            <a:chExt cx="5740400" cy="3903530"/>
          </a:xfrm>
        </p:grpSpPr>
        <p:graphicFrame>
          <p:nvGraphicFramePr>
            <p:cNvPr id="215" name="Table"/>
            <p:cNvGraphicFramePr/>
            <p:nvPr/>
          </p:nvGraphicFramePr>
          <p:xfrm>
            <a:off x="139700" y="855530"/>
            <a:ext cx="5257800" cy="304800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628900"/>
                  <a:gridCol w="2628900"/>
                </a:tblGrid>
                <a:tr h="501650">
                  <a:tc gridSpan="2">
                    <a:txBody>
                      <a:bodyPr/>
                      <a:lstStyle/>
                      <a:p>
                        <a:pPr algn="l" defTabSz="609600">
                          <a:tabLst>
                            <a:tab pos="1219200" algn="l"/>
                          </a:tabLst>
                          <a:defRPr b="0" sz="1800">
                            <a:solidFill>
                              <a:srgbClr val="000000"/>
                            </a:solidFill>
                          </a:defRPr>
                        </a:pPr>
                        <a:r>
                          <a:rPr b="1" sz="2800">
                            <a:uFill>
                              <a:solidFill>
                                <a:srgbClr val="000000"/>
                              </a:solidFill>
                            </a:uFill>
                            <a:latin typeface="Arial"/>
                            <a:ea typeface="Arial"/>
                            <a:cs typeface="Arial"/>
                            <a:sym typeface="Arial"/>
                          </a:rPr>
                          <a:t>Identical statistics</a:t>
                        </a:r>
                      </a:p>
                    </a:txBody>
                    <a:tcPr marL="50800" marR="50800" marT="50800" marB="50800" anchor="ctr" anchorCtr="0" horzOverflow="overflow">
                      <a:lnL w="0">
                        <a:miter lim="400000"/>
                      </a:lnL>
                      <a:lnR w="0">
                        <a:miter lim="400000"/>
                      </a:lnR>
                      <a:lnT w="0">
                        <a:miter lim="400000"/>
                      </a:lnT>
                      <a:lnB w="12700">
                        <a:solidFill>
                          <a:srgbClr val="5E5E5E"/>
                        </a:solidFill>
                      </a:lnB>
                      <a:solidFill>
                        <a:srgbClr val="D6D6D6"/>
                      </a:solidFill>
                    </a:tcPr>
                  </a:tc>
                  <a:tc hMerge="1">
                    <a:tcPr/>
                  </a:tc>
                </a:tr>
                <a:tr h="514350">
                  <a:tc>
                    <a:txBody>
                      <a:bodyPr/>
                      <a:lstStyle/>
                      <a:p>
                        <a:pPr algn="l" defTabSz="609600">
                          <a:tabLst>
                            <a:tab pos="1219200" algn="l"/>
                          </a:tabLst>
                          <a:defRPr sz="1800"/>
                        </a:pPr>
                        <a:r>
                          <a:rPr sz="2800">
                            <a:uFill>
                              <a:solidFill>
                                <a:srgbClr val="000000"/>
                              </a:solidFill>
                            </a:uFill>
                            <a:latin typeface="Arial"/>
                            <a:ea typeface="Arial"/>
                            <a:cs typeface="Arial"/>
                            <a:sym typeface="Arial"/>
                          </a:rPr>
                          <a:t>x mean</a:t>
                        </a:r>
                      </a:p>
                    </a:txBody>
                    <a:tcPr marL="50800" marR="50800" marT="50800" marB="50800" anchor="ctr" anchorCtr="0" horzOverflow="overflow">
                      <a:lnL w="0">
                        <a:miter lim="400000"/>
                      </a:lnL>
                      <a:lnR w="12700">
                        <a:solidFill>
                          <a:srgbClr val="5E5E5E"/>
                        </a:solidFill>
                      </a:lnR>
                      <a:lnT w="12700">
                        <a:solidFill>
                          <a:srgbClr val="5E5E5E"/>
                        </a:solidFill>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9</a:t>
                        </a:r>
                      </a:p>
                    </a:txBody>
                    <a:tcPr marL="50800" marR="50800" marT="50800" marB="50800" anchor="ctr" anchorCtr="0" horzOverflow="overflow">
                      <a:lnL w="12700">
                        <a:solidFill>
                          <a:srgbClr val="5E5E5E"/>
                        </a:solidFill>
                      </a:lnL>
                      <a:lnR w="0">
                        <a:miter lim="400000"/>
                      </a:lnR>
                      <a:lnT w="12700">
                        <a:solidFill>
                          <a:srgbClr val="5E5E5E"/>
                        </a:solidFill>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10</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mean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3.75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x/y correlation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0.816</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bl>
            </a:graphicData>
          </a:graphic>
        </p:graphicFrame>
        <p:sp>
          <p:nvSpPr>
            <p:cNvPr id="216" name="Anscombe’s Quartet"/>
            <p:cNvSpPr txBox="1"/>
            <p:nvPr/>
          </p:nvSpPr>
          <p:spPr>
            <a:xfrm>
              <a:off x="0" y="0"/>
              <a:ext cx="5740400"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lvl="2" indent="0" algn="l" defTabSz="1219200">
                <a:defRPr b="1" sz="3400">
                  <a:uFill>
                    <a:solidFill>
                      <a:srgbClr val="000000"/>
                    </a:solidFill>
                  </a:uFill>
                </a:defRPr>
              </a:pPr>
              <a:r>
                <a:t> Anscombe’s Quartet</a:t>
              </a:r>
            </a:p>
          </p:txBody>
        </p:sp>
      </p:grpSp>
      <p:sp>
        <p:nvSpPr>
          <p:cNvPr id="218"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219" name="Rectangle Rectangle" descr="Rectangle Rectangle"/>
          <p:cNvPicPr>
            <a:picLocks noChangeAspect="0"/>
          </p:cNvPicPr>
          <p:nvPr/>
        </p:nvPicPr>
        <p:blipFill>
          <a:blip r:embed="rId2">
            <a:extLst/>
          </a:blip>
          <a:stretch>
            <a:fillRect/>
          </a:stretch>
        </p:blipFill>
        <p:spPr>
          <a:xfrm>
            <a:off x="9639300" y="1079500"/>
            <a:ext cx="5257800" cy="812800"/>
          </a:xfrm>
          <a:prstGeom prst="rect">
            <a:avLst/>
          </a:prstGeom>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5" name="Actions: Search"/>
          <p:cNvSpPr txBox="1"/>
          <p:nvPr>
            <p:ph type="title"/>
          </p:nvPr>
        </p:nvSpPr>
        <p:spPr>
          <a:prstGeom prst="rect">
            <a:avLst/>
          </a:prstGeom>
        </p:spPr>
        <p:txBody>
          <a:bodyPr/>
          <a:lstStyle/>
          <a:p>
            <a:pPr/>
            <a:r>
              <a:t>Actions: Search</a:t>
            </a:r>
          </a:p>
        </p:txBody>
      </p:sp>
      <p:sp>
        <p:nvSpPr>
          <p:cNvPr id="976" name="what does user know?…"/>
          <p:cNvSpPr txBox="1"/>
          <p:nvPr>
            <p:ph type="body" sz="half" idx="1"/>
          </p:nvPr>
        </p:nvSpPr>
        <p:spPr>
          <a:xfrm>
            <a:off x="419100" y="1104900"/>
            <a:ext cx="5559326" cy="8039100"/>
          </a:xfrm>
          <a:prstGeom prst="rect">
            <a:avLst/>
          </a:prstGeom>
        </p:spPr>
        <p:txBody>
          <a:bodyPr/>
          <a:lstStyle/>
          <a:p>
            <a:pPr marL="342900" indent="-342900">
              <a:defRPr sz="3600"/>
            </a:pPr>
            <a:r>
              <a:t>what does user know?</a:t>
            </a:r>
          </a:p>
          <a:p>
            <a:pPr lvl="1">
              <a:defRPr sz="3000"/>
            </a:pPr>
            <a:r>
              <a:t>target, location</a:t>
            </a:r>
          </a:p>
          <a:p>
            <a:pPr marL="342900" indent="-342900">
              <a:defRPr sz="3600"/>
            </a:pPr>
            <a:r>
              <a:t>lookup</a:t>
            </a:r>
          </a:p>
          <a:p>
            <a:pPr lvl="1">
              <a:defRPr sz="3000"/>
            </a:pPr>
            <a:r>
              <a:t>ex: word in dictionary</a:t>
            </a:r>
          </a:p>
          <a:p>
            <a:pPr lvl="2">
              <a:defRPr sz="2600"/>
            </a:pPr>
            <a:r>
              <a:t>alphabetical order</a:t>
            </a:r>
          </a:p>
        </p:txBody>
      </p:sp>
      <p:pic>
        <p:nvPicPr>
          <p:cNvPr id="977" name="fig3.2.pdf" descr="fig3.2.pdf"/>
          <p:cNvPicPr>
            <a:picLocks noChangeAspect="1"/>
          </p:cNvPicPr>
          <p:nvPr/>
        </p:nvPicPr>
        <p:blipFill>
          <a:blip r:embed="rId2">
            <a:extLst/>
          </a:blip>
          <a:srcRect l="4012" t="47844" r="0" b="25658"/>
          <a:stretch>
            <a:fillRect/>
          </a:stretch>
        </p:blipFill>
        <p:spPr>
          <a:xfrm>
            <a:off x="5969000" y="1099819"/>
            <a:ext cx="10156405" cy="4015054"/>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80" name="Actions: Search"/>
          <p:cNvSpPr txBox="1"/>
          <p:nvPr>
            <p:ph type="title"/>
          </p:nvPr>
        </p:nvSpPr>
        <p:spPr>
          <a:prstGeom prst="rect">
            <a:avLst/>
          </a:prstGeom>
        </p:spPr>
        <p:txBody>
          <a:bodyPr/>
          <a:lstStyle/>
          <a:p>
            <a:pPr/>
            <a:r>
              <a:t>Actions: Search</a:t>
            </a:r>
          </a:p>
        </p:txBody>
      </p:sp>
      <p:sp>
        <p:nvSpPr>
          <p:cNvPr id="981" name="what does user know?…"/>
          <p:cNvSpPr txBox="1"/>
          <p:nvPr>
            <p:ph type="body" sz="half" idx="1"/>
          </p:nvPr>
        </p:nvSpPr>
        <p:spPr>
          <a:xfrm>
            <a:off x="419100" y="1104900"/>
            <a:ext cx="5559326" cy="8039100"/>
          </a:xfrm>
          <a:prstGeom prst="rect">
            <a:avLst/>
          </a:prstGeom>
        </p:spPr>
        <p:txBody>
          <a:bodyPr/>
          <a:lstStyle/>
          <a:p>
            <a:pPr marL="342900" indent="-342900">
              <a:defRPr sz="3600"/>
            </a:pPr>
            <a:r>
              <a:t>what does user know?</a:t>
            </a:r>
          </a:p>
          <a:p>
            <a:pPr lvl="1">
              <a:defRPr sz="3000"/>
            </a:pPr>
            <a:r>
              <a:t>target, location</a:t>
            </a:r>
          </a:p>
          <a:p>
            <a:pPr marL="342900" indent="-342900">
              <a:defRPr sz="3600"/>
            </a:pPr>
            <a:r>
              <a:t>lookup</a:t>
            </a:r>
          </a:p>
          <a:p>
            <a:pPr lvl="1">
              <a:defRPr sz="3000"/>
            </a:pPr>
            <a:r>
              <a:t>ex: word in dictionary</a:t>
            </a:r>
          </a:p>
          <a:p>
            <a:pPr lvl="2">
              <a:defRPr sz="2600"/>
            </a:pPr>
            <a:r>
              <a:t>alphabetical order</a:t>
            </a:r>
          </a:p>
          <a:p>
            <a:pPr marL="342900" indent="-342900">
              <a:defRPr sz="3600"/>
            </a:pPr>
            <a:r>
              <a:t>locate</a:t>
            </a:r>
          </a:p>
          <a:p>
            <a:pPr lvl="1">
              <a:defRPr sz="3000"/>
            </a:pPr>
            <a:r>
              <a:t>ex: keys in your house</a:t>
            </a:r>
          </a:p>
          <a:p>
            <a:pPr lvl="1">
              <a:defRPr sz="3000"/>
            </a:pPr>
            <a:r>
              <a:t>ex: node in network</a:t>
            </a:r>
          </a:p>
        </p:txBody>
      </p:sp>
      <p:pic>
        <p:nvPicPr>
          <p:cNvPr id="982" name="fig3.2.pdf" descr="fig3.2.pdf"/>
          <p:cNvPicPr>
            <a:picLocks noChangeAspect="1"/>
          </p:cNvPicPr>
          <p:nvPr/>
        </p:nvPicPr>
        <p:blipFill>
          <a:blip r:embed="rId2">
            <a:extLst/>
          </a:blip>
          <a:srcRect l="4012" t="47844" r="0" b="25658"/>
          <a:stretch>
            <a:fillRect/>
          </a:stretch>
        </p:blipFill>
        <p:spPr>
          <a:xfrm>
            <a:off x="5969000" y="1099819"/>
            <a:ext cx="10156405" cy="4015054"/>
          </a:xfrm>
          <a:prstGeom prst="rect">
            <a:avLst/>
          </a:prstGeom>
          <a:ln w="12700">
            <a:miter lim="400000"/>
          </a:ln>
        </p:spPr>
      </p:pic>
      <p:sp>
        <p:nvSpPr>
          <p:cNvPr id="983" name="https://bl.ocks.org/heybignick/3faf257bbbbc7743bb72310d03b86ee8"/>
          <p:cNvSpPr txBox="1"/>
          <p:nvPr/>
        </p:nvSpPr>
        <p:spPr>
          <a:xfrm>
            <a:off x="6601417" y="7956550"/>
            <a:ext cx="3810577" cy="24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400"/>
              </a:lnSpc>
              <a:defRPr sz="900" u="sng">
                <a:ln w="0" cap="flat">
                  <a:solidFill>
                    <a:srgbClr val="0000EE"/>
                  </a:solidFill>
                  <a:prstDash val="solid"/>
                  <a:miter lim="400000"/>
                </a:ln>
                <a:latin typeface="+mn-lt"/>
                <a:ea typeface="+mn-ea"/>
                <a:cs typeface="+mn-cs"/>
                <a:sym typeface="Rockwell"/>
                <a:hlinkClick r:id="rId3" invalidUrl="" action="" tgtFrame="" tooltip="" history="1" highlightClick="0" endSnd="0"/>
              </a:defRPr>
            </a:lvl1pPr>
          </a:lstStyle>
          <a:p>
            <a:pPr/>
            <a:r>
              <a:rPr>
                <a:hlinkClick r:id="rId3" invalidUrl="" action="" tgtFrame="" tooltip="" history="1" highlightClick="0" endSnd="0"/>
              </a:rPr>
              <a:t>https://bl.ocks.org/heybignick/3faf257bbbbc7743bb72310d03b86ee8</a:t>
            </a:r>
          </a:p>
        </p:txBody>
      </p:sp>
      <p:pic>
        <p:nvPicPr>
          <p:cNvPr id="984" name="Image" descr="Image"/>
          <p:cNvPicPr>
            <a:picLocks noChangeAspect="1"/>
          </p:cNvPicPr>
          <p:nvPr/>
        </p:nvPicPr>
        <p:blipFill>
          <a:blip r:embed="rId4">
            <a:extLst/>
          </a:blip>
          <a:stretch>
            <a:fillRect/>
          </a:stretch>
        </p:blipFill>
        <p:spPr>
          <a:xfrm>
            <a:off x="6743700" y="4908550"/>
            <a:ext cx="2552340" cy="2694136"/>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87" name="Actions: Search"/>
          <p:cNvSpPr txBox="1"/>
          <p:nvPr>
            <p:ph type="title"/>
          </p:nvPr>
        </p:nvSpPr>
        <p:spPr>
          <a:prstGeom prst="rect">
            <a:avLst/>
          </a:prstGeom>
        </p:spPr>
        <p:txBody>
          <a:bodyPr/>
          <a:lstStyle/>
          <a:p>
            <a:pPr/>
            <a:r>
              <a:t>Actions: Search</a:t>
            </a:r>
          </a:p>
        </p:txBody>
      </p:sp>
      <p:sp>
        <p:nvSpPr>
          <p:cNvPr id="988" name="what does user know?…"/>
          <p:cNvSpPr txBox="1"/>
          <p:nvPr>
            <p:ph type="body" sz="half" idx="1"/>
          </p:nvPr>
        </p:nvSpPr>
        <p:spPr>
          <a:xfrm>
            <a:off x="419100" y="1104900"/>
            <a:ext cx="5559326" cy="8039100"/>
          </a:xfrm>
          <a:prstGeom prst="rect">
            <a:avLst/>
          </a:prstGeom>
        </p:spPr>
        <p:txBody>
          <a:bodyPr/>
          <a:lstStyle/>
          <a:p>
            <a:pPr marL="342900" indent="-342900">
              <a:defRPr sz="3600"/>
            </a:pPr>
            <a:r>
              <a:t>what does user know?</a:t>
            </a:r>
          </a:p>
          <a:p>
            <a:pPr lvl="1">
              <a:defRPr sz="3000"/>
            </a:pPr>
            <a:r>
              <a:t>target, location</a:t>
            </a:r>
          </a:p>
          <a:p>
            <a:pPr marL="342900" indent="-342900">
              <a:defRPr sz="3600"/>
            </a:pPr>
            <a:r>
              <a:t>lookup</a:t>
            </a:r>
          </a:p>
          <a:p>
            <a:pPr lvl="1">
              <a:defRPr sz="3000"/>
            </a:pPr>
            <a:r>
              <a:t>ex: word in dictionary</a:t>
            </a:r>
          </a:p>
          <a:p>
            <a:pPr lvl="2">
              <a:defRPr sz="2600"/>
            </a:pPr>
            <a:r>
              <a:t>alphabetical order</a:t>
            </a:r>
          </a:p>
          <a:p>
            <a:pPr marL="342900" indent="-342900">
              <a:defRPr sz="3600"/>
            </a:pPr>
            <a:r>
              <a:t>locate</a:t>
            </a:r>
          </a:p>
          <a:p>
            <a:pPr lvl="1">
              <a:defRPr sz="3000"/>
            </a:pPr>
            <a:r>
              <a:t>ex: keys in your house</a:t>
            </a:r>
          </a:p>
          <a:p>
            <a:pPr lvl="1">
              <a:defRPr sz="3000"/>
            </a:pPr>
            <a:r>
              <a:t>ex: node in network</a:t>
            </a:r>
          </a:p>
          <a:p>
            <a:pPr marL="342900" indent="-342900">
              <a:defRPr sz="3600"/>
            </a:pPr>
            <a:r>
              <a:t>browse</a:t>
            </a:r>
          </a:p>
          <a:p>
            <a:pPr lvl="1">
              <a:defRPr sz="3000"/>
            </a:pPr>
            <a:r>
              <a:t>ex: books in bookstore</a:t>
            </a:r>
          </a:p>
        </p:txBody>
      </p:sp>
      <p:pic>
        <p:nvPicPr>
          <p:cNvPr id="989" name="fig3.2.pdf" descr="fig3.2.pdf"/>
          <p:cNvPicPr>
            <a:picLocks noChangeAspect="1"/>
          </p:cNvPicPr>
          <p:nvPr/>
        </p:nvPicPr>
        <p:blipFill>
          <a:blip r:embed="rId2">
            <a:extLst/>
          </a:blip>
          <a:srcRect l="4012" t="47844" r="0" b="25658"/>
          <a:stretch>
            <a:fillRect/>
          </a:stretch>
        </p:blipFill>
        <p:spPr>
          <a:xfrm>
            <a:off x="5969000" y="1099819"/>
            <a:ext cx="10156405" cy="4015054"/>
          </a:xfrm>
          <a:prstGeom prst="rect">
            <a:avLst/>
          </a:prstGeom>
          <a:ln w="12700">
            <a:miter lim="400000"/>
          </a:ln>
        </p:spPr>
      </p:pic>
      <p:sp>
        <p:nvSpPr>
          <p:cNvPr id="990" name="https://bl.ocks.org/heybignick/3faf257bbbbc7743bb72310d03b86ee8"/>
          <p:cNvSpPr txBox="1"/>
          <p:nvPr/>
        </p:nvSpPr>
        <p:spPr>
          <a:xfrm>
            <a:off x="6601417" y="7956550"/>
            <a:ext cx="3810577" cy="24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400"/>
              </a:lnSpc>
              <a:defRPr sz="900" u="sng">
                <a:ln w="0" cap="flat">
                  <a:solidFill>
                    <a:srgbClr val="0000EE"/>
                  </a:solidFill>
                  <a:prstDash val="solid"/>
                  <a:miter lim="400000"/>
                </a:ln>
                <a:latin typeface="+mn-lt"/>
                <a:ea typeface="+mn-ea"/>
                <a:cs typeface="+mn-cs"/>
                <a:sym typeface="Rockwell"/>
                <a:hlinkClick r:id="rId3" invalidUrl="" action="" tgtFrame="" tooltip="" history="1" highlightClick="0" endSnd="0"/>
              </a:defRPr>
            </a:lvl1pPr>
          </a:lstStyle>
          <a:p>
            <a:pPr/>
            <a:r>
              <a:rPr>
                <a:hlinkClick r:id="rId3" invalidUrl="" action="" tgtFrame="" tooltip="" history="1" highlightClick="0" endSnd="0"/>
              </a:rPr>
              <a:t>https://bl.ocks.org/heybignick/3faf257bbbbc7743bb72310d03b86ee8</a:t>
            </a:r>
          </a:p>
        </p:txBody>
      </p:sp>
      <p:pic>
        <p:nvPicPr>
          <p:cNvPr id="991" name="Image" descr="Image"/>
          <p:cNvPicPr>
            <a:picLocks noChangeAspect="1"/>
          </p:cNvPicPr>
          <p:nvPr/>
        </p:nvPicPr>
        <p:blipFill>
          <a:blip r:embed="rId4">
            <a:extLst/>
          </a:blip>
          <a:stretch>
            <a:fillRect/>
          </a:stretch>
        </p:blipFill>
        <p:spPr>
          <a:xfrm>
            <a:off x="6743700" y="4908550"/>
            <a:ext cx="2552340" cy="2694136"/>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94" name="Actions: Search"/>
          <p:cNvSpPr txBox="1"/>
          <p:nvPr>
            <p:ph type="title"/>
          </p:nvPr>
        </p:nvSpPr>
        <p:spPr>
          <a:prstGeom prst="rect">
            <a:avLst/>
          </a:prstGeom>
        </p:spPr>
        <p:txBody>
          <a:bodyPr/>
          <a:lstStyle/>
          <a:p>
            <a:pPr/>
            <a:r>
              <a:t>Actions: Search</a:t>
            </a:r>
          </a:p>
        </p:txBody>
      </p:sp>
      <p:sp>
        <p:nvSpPr>
          <p:cNvPr id="995" name="what does user know?…"/>
          <p:cNvSpPr txBox="1"/>
          <p:nvPr>
            <p:ph type="body" sz="half" idx="1"/>
          </p:nvPr>
        </p:nvSpPr>
        <p:spPr>
          <a:xfrm>
            <a:off x="419100" y="1104900"/>
            <a:ext cx="5559326" cy="8039100"/>
          </a:xfrm>
          <a:prstGeom prst="rect">
            <a:avLst/>
          </a:prstGeom>
        </p:spPr>
        <p:txBody>
          <a:bodyPr/>
          <a:lstStyle/>
          <a:p>
            <a:pPr marL="342900" indent="-342900">
              <a:defRPr sz="3600"/>
            </a:pPr>
            <a:r>
              <a:t>what does user know?</a:t>
            </a:r>
          </a:p>
          <a:p>
            <a:pPr lvl="1">
              <a:defRPr sz="3000"/>
            </a:pPr>
            <a:r>
              <a:t>target, location</a:t>
            </a:r>
          </a:p>
          <a:p>
            <a:pPr marL="342900" indent="-342900">
              <a:defRPr sz="3600"/>
            </a:pPr>
            <a:r>
              <a:t>lookup</a:t>
            </a:r>
          </a:p>
          <a:p>
            <a:pPr lvl="1">
              <a:defRPr sz="3000"/>
            </a:pPr>
            <a:r>
              <a:t>ex: word in dictionary</a:t>
            </a:r>
          </a:p>
          <a:p>
            <a:pPr lvl="2">
              <a:defRPr sz="2600"/>
            </a:pPr>
            <a:r>
              <a:t>alphabetical order</a:t>
            </a:r>
          </a:p>
          <a:p>
            <a:pPr marL="342900" indent="-342900">
              <a:defRPr sz="3600"/>
            </a:pPr>
            <a:r>
              <a:t>locate</a:t>
            </a:r>
          </a:p>
          <a:p>
            <a:pPr lvl="1">
              <a:defRPr sz="3000"/>
            </a:pPr>
            <a:r>
              <a:t>ex: keys in your house</a:t>
            </a:r>
          </a:p>
          <a:p>
            <a:pPr lvl="1">
              <a:defRPr sz="3000"/>
            </a:pPr>
            <a:r>
              <a:t>ex: node in network</a:t>
            </a:r>
          </a:p>
          <a:p>
            <a:pPr marL="342900" indent="-342900">
              <a:defRPr sz="3600"/>
            </a:pPr>
            <a:r>
              <a:t>browse</a:t>
            </a:r>
          </a:p>
          <a:p>
            <a:pPr lvl="1">
              <a:defRPr sz="3000"/>
            </a:pPr>
            <a:r>
              <a:t>ex: books in bookstore</a:t>
            </a:r>
          </a:p>
          <a:p>
            <a:pPr marL="342900" indent="-342900">
              <a:defRPr sz="3600"/>
            </a:pPr>
            <a:r>
              <a:t>explore</a:t>
            </a:r>
          </a:p>
          <a:p>
            <a:pPr lvl="1">
              <a:defRPr sz="3000"/>
            </a:pPr>
            <a:r>
              <a:t>ex: find cool neighborhood in new city</a:t>
            </a:r>
          </a:p>
        </p:txBody>
      </p:sp>
      <p:pic>
        <p:nvPicPr>
          <p:cNvPr id="996" name="fig3.2.pdf" descr="fig3.2.pdf"/>
          <p:cNvPicPr>
            <a:picLocks noChangeAspect="1"/>
          </p:cNvPicPr>
          <p:nvPr/>
        </p:nvPicPr>
        <p:blipFill>
          <a:blip r:embed="rId2">
            <a:extLst/>
          </a:blip>
          <a:srcRect l="4012" t="47844" r="0" b="25658"/>
          <a:stretch>
            <a:fillRect/>
          </a:stretch>
        </p:blipFill>
        <p:spPr>
          <a:xfrm>
            <a:off x="5969000" y="1099819"/>
            <a:ext cx="10156405" cy="4015054"/>
          </a:xfrm>
          <a:prstGeom prst="rect">
            <a:avLst/>
          </a:prstGeom>
          <a:ln w="12700">
            <a:miter lim="400000"/>
          </a:ln>
        </p:spPr>
      </p:pic>
      <p:sp>
        <p:nvSpPr>
          <p:cNvPr id="997" name="https://bl.ocks.org/heybignick/3faf257bbbbc7743bb72310d03b86ee8"/>
          <p:cNvSpPr txBox="1"/>
          <p:nvPr/>
        </p:nvSpPr>
        <p:spPr>
          <a:xfrm>
            <a:off x="6601417" y="7956550"/>
            <a:ext cx="3810577" cy="24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400"/>
              </a:lnSpc>
              <a:defRPr sz="900" u="sng">
                <a:ln w="0" cap="flat">
                  <a:solidFill>
                    <a:srgbClr val="0000EE"/>
                  </a:solidFill>
                  <a:prstDash val="solid"/>
                  <a:miter lim="400000"/>
                </a:ln>
                <a:latin typeface="+mn-lt"/>
                <a:ea typeface="+mn-ea"/>
                <a:cs typeface="+mn-cs"/>
                <a:sym typeface="Rockwell"/>
                <a:hlinkClick r:id="rId3" invalidUrl="" action="" tgtFrame="" tooltip="" history="1" highlightClick="0" endSnd="0"/>
              </a:defRPr>
            </a:lvl1pPr>
          </a:lstStyle>
          <a:p>
            <a:pPr/>
            <a:r>
              <a:rPr>
                <a:hlinkClick r:id="rId3" invalidUrl="" action="" tgtFrame="" tooltip="" history="1" highlightClick="0" endSnd="0"/>
              </a:rPr>
              <a:t>https://bl.ocks.org/heybignick/3faf257bbbbc7743bb72310d03b86ee8</a:t>
            </a:r>
          </a:p>
        </p:txBody>
      </p:sp>
      <p:pic>
        <p:nvPicPr>
          <p:cNvPr id="998" name="Image" descr="Image"/>
          <p:cNvPicPr>
            <a:picLocks noChangeAspect="1"/>
          </p:cNvPicPr>
          <p:nvPr/>
        </p:nvPicPr>
        <p:blipFill>
          <a:blip r:embed="rId4">
            <a:extLst/>
          </a:blip>
          <a:stretch>
            <a:fillRect/>
          </a:stretch>
        </p:blipFill>
        <p:spPr>
          <a:xfrm>
            <a:off x="6743700" y="4908550"/>
            <a:ext cx="2552340" cy="2694136"/>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01" name="Actions: Query"/>
          <p:cNvSpPr txBox="1"/>
          <p:nvPr>
            <p:ph type="title"/>
          </p:nvPr>
        </p:nvSpPr>
        <p:spPr>
          <a:prstGeom prst="rect">
            <a:avLst/>
          </a:prstGeom>
        </p:spPr>
        <p:txBody>
          <a:bodyPr/>
          <a:lstStyle/>
          <a:p>
            <a:pPr/>
            <a:r>
              <a:t>Actions: Query</a:t>
            </a:r>
          </a:p>
        </p:txBody>
      </p:sp>
      <p:sp>
        <p:nvSpPr>
          <p:cNvPr id="1002" name="how much of the data matters?…"/>
          <p:cNvSpPr txBox="1"/>
          <p:nvPr>
            <p:ph type="body" sz="half" idx="1"/>
          </p:nvPr>
        </p:nvSpPr>
        <p:spPr>
          <a:xfrm>
            <a:off x="419100" y="1104900"/>
            <a:ext cx="5968504" cy="8039100"/>
          </a:xfrm>
          <a:prstGeom prst="rect">
            <a:avLst/>
          </a:prstGeom>
        </p:spPr>
        <p:txBody>
          <a:bodyPr/>
          <a:lstStyle/>
          <a:p>
            <a:pPr/>
            <a:r>
              <a:t>how much of the data matters?</a:t>
            </a:r>
          </a:p>
          <a:p>
            <a:pPr lvl="1"/>
            <a:r>
              <a:t>one: identify</a:t>
            </a:r>
          </a:p>
          <a:p>
            <a:pPr lvl="1"/>
            <a:r>
              <a:t>some: compare</a:t>
            </a:r>
          </a:p>
          <a:p>
            <a:pPr lvl="1"/>
            <a:r>
              <a:t>all: summarize</a:t>
            </a:r>
          </a:p>
        </p:txBody>
      </p:sp>
      <p:pic>
        <p:nvPicPr>
          <p:cNvPr id="1003" name="fig3.2.pdf" descr="fig3.2.pdf"/>
          <p:cNvPicPr>
            <a:picLocks noChangeAspect="1"/>
          </p:cNvPicPr>
          <p:nvPr/>
        </p:nvPicPr>
        <p:blipFill>
          <a:blip r:embed="rId2">
            <a:extLst/>
          </a:blip>
          <a:srcRect l="4012" t="72961" r="0" b="0"/>
          <a:stretch>
            <a:fillRect/>
          </a:stretch>
        </p:blipFill>
        <p:spPr>
          <a:xfrm>
            <a:off x="6604000" y="1265052"/>
            <a:ext cx="10156405" cy="4097163"/>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06" name="Actions"/>
          <p:cNvSpPr txBox="1"/>
          <p:nvPr>
            <p:ph type="title"/>
          </p:nvPr>
        </p:nvSpPr>
        <p:spPr>
          <a:prstGeom prst="rect">
            <a:avLst/>
          </a:prstGeom>
        </p:spPr>
        <p:txBody>
          <a:bodyPr/>
          <a:lstStyle/>
          <a:p>
            <a:pPr/>
            <a:r>
              <a:t>Actions</a:t>
            </a:r>
          </a:p>
        </p:txBody>
      </p:sp>
      <p:sp>
        <p:nvSpPr>
          <p:cNvPr id="1007" name="independent choices for each of these three levels…"/>
          <p:cNvSpPr txBox="1"/>
          <p:nvPr>
            <p:ph type="body" sz="half" idx="1"/>
          </p:nvPr>
        </p:nvSpPr>
        <p:spPr>
          <a:xfrm>
            <a:off x="419100" y="1104900"/>
            <a:ext cx="5907733" cy="8039100"/>
          </a:xfrm>
          <a:prstGeom prst="rect">
            <a:avLst/>
          </a:prstGeom>
        </p:spPr>
        <p:txBody>
          <a:bodyPr/>
          <a:lstStyle/>
          <a:p>
            <a:pPr/>
            <a:r>
              <a:t>independent choices for each of these three levels</a:t>
            </a:r>
          </a:p>
          <a:p>
            <a:pPr lvl="1"/>
            <a:r>
              <a:t>analyze, search, query</a:t>
            </a:r>
          </a:p>
          <a:p>
            <a:pPr lvl="1"/>
            <a:r>
              <a:t>mix and match </a:t>
            </a:r>
          </a:p>
        </p:txBody>
      </p:sp>
      <p:pic>
        <p:nvPicPr>
          <p:cNvPr id="1008" name="fig3.1.pdf" descr="fig3.1.pdf"/>
          <p:cNvPicPr>
            <a:picLocks noChangeAspect="1"/>
          </p:cNvPicPr>
          <p:nvPr/>
        </p:nvPicPr>
        <p:blipFill>
          <a:blip r:embed="rId2">
            <a:extLst/>
          </a:blip>
          <a:srcRect l="0" t="0" r="55167" b="0"/>
          <a:stretch>
            <a:fillRect/>
          </a:stretch>
        </p:blipFill>
        <p:spPr>
          <a:xfrm>
            <a:off x="6667500" y="62580"/>
            <a:ext cx="5147172" cy="9290386"/>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0" name="Task abstraction: Targets"/>
          <p:cNvSpPr txBox="1"/>
          <p:nvPr>
            <p:ph type="title"/>
          </p:nvPr>
        </p:nvSpPr>
        <p:spPr>
          <a:prstGeom prst="rect">
            <a:avLst/>
          </a:prstGeom>
        </p:spPr>
        <p:txBody>
          <a:bodyPr/>
          <a:lstStyle/>
          <a:p>
            <a:pPr/>
            <a:r>
              <a:t>Task abstraction: Targets </a:t>
            </a:r>
          </a:p>
        </p:txBody>
      </p:sp>
      <p:sp>
        <p:nvSpPr>
          <p:cNvPr id="101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Task abstraction: Targets"/>
          <p:cNvSpPr txBox="1"/>
          <p:nvPr>
            <p:ph type="title"/>
          </p:nvPr>
        </p:nvSpPr>
        <p:spPr>
          <a:prstGeom prst="rect">
            <a:avLst/>
          </a:prstGeom>
        </p:spPr>
        <p:txBody>
          <a:bodyPr/>
          <a:lstStyle/>
          <a:p>
            <a:pPr/>
            <a:r>
              <a:t>Task abstraction: Targets </a:t>
            </a:r>
          </a:p>
        </p:txBody>
      </p:sp>
      <p:sp>
        <p:nvSpPr>
          <p:cNvPr id="101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5" name="fig3.1.pdf" descr="fig3.1.pdf"/>
          <p:cNvPicPr>
            <a:picLocks noChangeAspect="1"/>
          </p:cNvPicPr>
          <p:nvPr/>
        </p:nvPicPr>
        <p:blipFill>
          <a:blip r:embed="rId2">
            <a:extLst/>
          </a:blip>
          <a:srcRect l="45243" t="11902" r="0" b="69752"/>
          <a:stretch>
            <a:fillRect/>
          </a:stretch>
        </p:blipFill>
        <p:spPr>
          <a:xfrm>
            <a:off x="0" y="1369102"/>
            <a:ext cx="10230385" cy="2773529"/>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Task abstraction: Targets"/>
          <p:cNvSpPr txBox="1"/>
          <p:nvPr>
            <p:ph type="title"/>
          </p:nvPr>
        </p:nvSpPr>
        <p:spPr>
          <a:prstGeom prst="rect">
            <a:avLst/>
          </a:prstGeom>
        </p:spPr>
        <p:txBody>
          <a:bodyPr/>
          <a:lstStyle/>
          <a:p>
            <a:pPr/>
            <a:r>
              <a:t>Task abstraction: Targets </a:t>
            </a:r>
          </a:p>
        </p:txBody>
      </p:sp>
      <p:sp>
        <p:nvSpPr>
          <p:cNvPr id="101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9" name="fig3.1.pdf" descr="fig3.1.pdf"/>
          <p:cNvPicPr>
            <a:picLocks noChangeAspect="1"/>
          </p:cNvPicPr>
          <p:nvPr/>
        </p:nvPicPr>
        <p:blipFill>
          <a:blip r:embed="rId2">
            <a:extLst/>
          </a:blip>
          <a:srcRect l="45243" t="11902" r="0" b="40115"/>
          <a:stretch>
            <a:fillRect/>
          </a:stretch>
        </p:blipFill>
        <p:spPr>
          <a:xfrm>
            <a:off x="0" y="1369102"/>
            <a:ext cx="10230385" cy="7254199"/>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Task abstraction: Targets"/>
          <p:cNvSpPr txBox="1"/>
          <p:nvPr>
            <p:ph type="title"/>
          </p:nvPr>
        </p:nvSpPr>
        <p:spPr>
          <a:prstGeom prst="rect">
            <a:avLst/>
          </a:prstGeom>
        </p:spPr>
        <p:txBody>
          <a:bodyPr/>
          <a:lstStyle/>
          <a:p>
            <a:pPr/>
            <a:r>
              <a:t>Task abstraction: Targets </a:t>
            </a:r>
          </a:p>
        </p:txBody>
      </p:sp>
      <p:sp>
        <p:nvSpPr>
          <p:cNvPr id="102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3" name="fig3.1.pdf" descr="fig3.1.pdf"/>
          <p:cNvPicPr>
            <a:picLocks noChangeAspect="1"/>
          </p:cNvPicPr>
          <p:nvPr/>
        </p:nvPicPr>
        <p:blipFill>
          <a:blip r:embed="rId2">
            <a:extLst/>
          </a:blip>
          <a:srcRect l="45243" t="11902" r="0" b="40115"/>
          <a:stretch>
            <a:fillRect/>
          </a:stretch>
        </p:blipFill>
        <p:spPr>
          <a:xfrm>
            <a:off x="0" y="1369102"/>
            <a:ext cx="10230385" cy="7254199"/>
          </a:xfrm>
          <a:prstGeom prst="rect">
            <a:avLst/>
          </a:prstGeom>
          <a:ln w="12700">
            <a:miter lim="400000"/>
          </a:ln>
        </p:spPr>
      </p:pic>
      <p:pic>
        <p:nvPicPr>
          <p:cNvPr id="1024" name="fig3.1.pdf" descr="fig3.1.pdf"/>
          <p:cNvPicPr>
            <a:picLocks noChangeAspect="1"/>
          </p:cNvPicPr>
          <p:nvPr/>
        </p:nvPicPr>
        <p:blipFill>
          <a:blip r:embed="rId2">
            <a:extLst/>
          </a:blip>
          <a:srcRect l="46262" t="57608" r="24779" b="15150"/>
          <a:stretch>
            <a:fillRect/>
          </a:stretch>
        </p:blipFill>
        <p:spPr>
          <a:xfrm>
            <a:off x="10731500" y="1243351"/>
            <a:ext cx="5410200" cy="411852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Why represent all the data?"/>
          <p:cNvSpPr txBox="1"/>
          <p:nvPr>
            <p:ph type="title"/>
          </p:nvPr>
        </p:nvSpPr>
        <p:spPr>
          <a:prstGeom prst="rect">
            <a:avLst/>
          </a:prstGeom>
        </p:spPr>
        <p:txBody>
          <a:bodyPr/>
          <a:lstStyle/>
          <a:p>
            <a:pPr/>
            <a:r>
              <a:t>Why represent all the data?</a:t>
            </a:r>
          </a:p>
        </p:txBody>
      </p:sp>
      <p:sp>
        <p:nvSpPr>
          <p:cNvPr id="223" name="summaries lose information, details matter…"/>
          <p:cNvSpPr txBox="1"/>
          <p:nvPr>
            <p:ph type="body" sz="half" idx="1"/>
          </p:nvPr>
        </p:nvSpPr>
        <p:spPr>
          <a:xfrm>
            <a:off x="419100" y="2235200"/>
            <a:ext cx="15849600" cy="2054398"/>
          </a:xfrm>
          <a:prstGeom prst="rect">
            <a:avLst/>
          </a:prstGeom>
        </p:spPr>
        <p:txBody>
          <a:bodyPr/>
          <a:lstStyle/>
          <a:p>
            <a:pPr/>
            <a:r>
              <a:t>summaries lose information, details matter </a:t>
            </a:r>
          </a:p>
          <a:p>
            <a:pPr lvl="1"/>
            <a:r>
              <a:t>confirm expected and find unexpected patterns</a:t>
            </a:r>
          </a:p>
          <a:p>
            <a:pPr lvl="1"/>
            <a:r>
              <a:t>assess validity of statistical model</a:t>
            </a:r>
          </a:p>
        </p:txBody>
      </p:sp>
      <p:sp>
        <p:nvSpPr>
          <p:cNvPr id="2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27" name="Group"/>
          <p:cNvGrpSpPr/>
          <p:nvPr/>
        </p:nvGrpSpPr>
        <p:grpSpPr>
          <a:xfrm>
            <a:off x="10342130" y="2653017"/>
            <a:ext cx="5740401" cy="3903532"/>
            <a:chOff x="0" y="0"/>
            <a:chExt cx="5740400" cy="3903530"/>
          </a:xfrm>
        </p:grpSpPr>
        <p:graphicFrame>
          <p:nvGraphicFramePr>
            <p:cNvPr id="225" name="Table"/>
            <p:cNvGraphicFramePr/>
            <p:nvPr/>
          </p:nvGraphicFramePr>
          <p:xfrm>
            <a:off x="139700" y="855530"/>
            <a:ext cx="5257800" cy="304800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628900"/>
                  <a:gridCol w="2628900"/>
                </a:tblGrid>
                <a:tr h="501650">
                  <a:tc gridSpan="2">
                    <a:txBody>
                      <a:bodyPr/>
                      <a:lstStyle/>
                      <a:p>
                        <a:pPr algn="l" defTabSz="609600">
                          <a:tabLst>
                            <a:tab pos="1219200" algn="l"/>
                          </a:tabLst>
                          <a:defRPr b="0" sz="1800">
                            <a:solidFill>
                              <a:srgbClr val="000000"/>
                            </a:solidFill>
                          </a:defRPr>
                        </a:pPr>
                        <a:r>
                          <a:rPr b="1" sz="2800">
                            <a:uFill>
                              <a:solidFill>
                                <a:srgbClr val="000000"/>
                              </a:solidFill>
                            </a:uFill>
                            <a:latin typeface="Arial"/>
                            <a:ea typeface="Arial"/>
                            <a:cs typeface="Arial"/>
                            <a:sym typeface="Arial"/>
                          </a:rPr>
                          <a:t>Identical statistics</a:t>
                        </a:r>
                      </a:p>
                    </a:txBody>
                    <a:tcPr marL="50800" marR="50800" marT="50800" marB="50800" anchor="ctr" anchorCtr="0" horzOverflow="overflow">
                      <a:lnL w="0">
                        <a:miter lim="400000"/>
                      </a:lnL>
                      <a:lnR w="0">
                        <a:miter lim="400000"/>
                      </a:lnR>
                      <a:lnT w="0">
                        <a:miter lim="400000"/>
                      </a:lnT>
                      <a:lnB w="12700">
                        <a:solidFill>
                          <a:srgbClr val="5E5E5E"/>
                        </a:solidFill>
                      </a:lnB>
                      <a:solidFill>
                        <a:srgbClr val="D6D6D6"/>
                      </a:solidFill>
                    </a:tcPr>
                  </a:tc>
                  <a:tc hMerge="1">
                    <a:tcPr/>
                  </a:tc>
                </a:tr>
                <a:tr h="514350">
                  <a:tc>
                    <a:txBody>
                      <a:bodyPr/>
                      <a:lstStyle/>
                      <a:p>
                        <a:pPr algn="l" defTabSz="609600">
                          <a:tabLst>
                            <a:tab pos="1219200" algn="l"/>
                          </a:tabLst>
                          <a:defRPr sz="1800"/>
                        </a:pPr>
                        <a:r>
                          <a:rPr sz="2800">
                            <a:uFill>
                              <a:solidFill>
                                <a:srgbClr val="000000"/>
                              </a:solidFill>
                            </a:uFill>
                            <a:latin typeface="Arial"/>
                            <a:ea typeface="Arial"/>
                            <a:cs typeface="Arial"/>
                            <a:sym typeface="Arial"/>
                          </a:rPr>
                          <a:t>x mean</a:t>
                        </a:r>
                      </a:p>
                    </a:txBody>
                    <a:tcPr marL="50800" marR="50800" marT="50800" marB="50800" anchor="ctr" anchorCtr="0" horzOverflow="overflow">
                      <a:lnL w="0">
                        <a:miter lim="400000"/>
                      </a:lnL>
                      <a:lnR w="12700">
                        <a:solidFill>
                          <a:srgbClr val="5E5E5E"/>
                        </a:solidFill>
                      </a:lnR>
                      <a:lnT w="12700">
                        <a:solidFill>
                          <a:srgbClr val="5E5E5E"/>
                        </a:solidFill>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9</a:t>
                        </a:r>
                      </a:p>
                    </a:txBody>
                    <a:tcPr marL="50800" marR="50800" marT="50800" marB="50800" anchor="ctr" anchorCtr="0" horzOverflow="overflow">
                      <a:lnL w="12700">
                        <a:solidFill>
                          <a:srgbClr val="5E5E5E"/>
                        </a:solidFill>
                      </a:lnL>
                      <a:lnR w="0">
                        <a:miter lim="400000"/>
                      </a:lnR>
                      <a:lnT w="12700">
                        <a:solidFill>
                          <a:srgbClr val="5E5E5E"/>
                        </a:solidFill>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10</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mean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y variance</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3.75</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r h="508000">
                  <a:tc>
                    <a:txBody>
                      <a:bodyPr/>
                      <a:lstStyle/>
                      <a:p>
                        <a:pPr algn="l" defTabSz="609600">
                          <a:tabLst>
                            <a:tab pos="1219200" algn="l"/>
                          </a:tabLst>
                          <a:defRPr sz="1800"/>
                        </a:pPr>
                        <a:r>
                          <a:rPr sz="2800">
                            <a:uFill>
                              <a:solidFill>
                                <a:srgbClr val="000000"/>
                              </a:solidFill>
                            </a:uFill>
                            <a:latin typeface="Arial"/>
                            <a:ea typeface="Arial"/>
                            <a:cs typeface="Arial"/>
                            <a:sym typeface="Arial"/>
                          </a:rPr>
                          <a:t>x/y correlation</a:t>
                        </a:r>
                      </a:p>
                    </a:txBody>
                    <a:tcPr marL="50800" marR="50800" marT="50800" marB="50800" anchor="ctr" anchorCtr="0" horzOverflow="overflow">
                      <a:lnL w="0">
                        <a:miter lim="400000"/>
                      </a:lnL>
                      <a:lnR w="12700">
                        <a:solidFill>
                          <a:srgbClr val="5E5E5E"/>
                        </a:solidFill>
                      </a:lnR>
                      <a:lnT w="0">
                        <a:miter lim="400000"/>
                      </a:lnT>
                      <a:lnB w="0">
                        <a:miter lim="400000"/>
                      </a:lnB>
                      <a:solidFill>
                        <a:srgbClr val="F4FAFA"/>
                      </a:solidFill>
                    </a:tcPr>
                  </a:tc>
                  <a:tc>
                    <a:txBody>
                      <a:bodyPr/>
                      <a:lstStyle/>
                      <a:p>
                        <a:pPr algn="l" defTabSz="609600">
                          <a:tabLst>
                            <a:tab pos="1219200" algn="l"/>
                          </a:tabLst>
                          <a:defRPr sz="1800"/>
                        </a:pPr>
                        <a:r>
                          <a:rPr sz="2800">
                            <a:uFill>
                              <a:solidFill>
                                <a:srgbClr val="000000"/>
                              </a:solidFill>
                            </a:uFill>
                            <a:latin typeface="Arial"/>
                            <a:ea typeface="Arial"/>
                            <a:cs typeface="Arial"/>
                            <a:sym typeface="Arial"/>
                          </a:rPr>
                          <a:t>0.816</a:t>
                        </a:r>
                      </a:p>
                    </a:txBody>
                    <a:tcPr marL="50800" marR="50800" marT="50800" marB="50800" anchor="ctr" anchorCtr="0" horzOverflow="overflow">
                      <a:lnL w="12700">
                        <a:solidFill>
                          <a:srgbClr val="5E5E5E"/>
                        </a:solidFill>
                      </a:lnL>
                      <a:lnR w="0">
                        <a:miter lim="400000"/>
                      </a:lnR>
                      <a:lnT w="0">
                        <a:miter lim="400000"/>
                      </a:lnT>
                      <a:lnB w="0">
                        <a:miter lim="400000"/>
                      </a:lnB>
                      <a:solidFill>
                        <a:srgbClr val="F4FAFA"/>
                      </a:solidFill>
                    </a:tcPr>
                  </a:tc>
                </a:tr>
              </a:tbl>
            </a:graphicData>
          </a:graphic>
        </p:graphicFrame>
        <p:sp>
          <p:nvSpPr>
            <p:cNvPr id="226" name="Anscombe’s Quartet"/>
            <p:cNvSpPr txBox="1"/>
            <p:nvPr/>
          </p:nvSpPr>
          <p:spPr>
            <a:xfrm>
              <a:off x="0" y="0"/>
              <a:ext cx="5740400"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lvl="2" indent="0" algn="l" defTabSz="1219200">
                <a:defRPr b="1" sz="3400">
                  <a:uFill>
                    <a:solidFill>
                      <a:srgbClr val="000000"/>
                    </a:solidFill>
                  </a:uFill>
                </a:defRPr>
              </a:pPr>
              <a:r>
                <a:t> Anscombe’s Quartet</a:t>
              </a:r>
            </a:p>
          </p:txBody>
        </p:sp>
      </p:grpSp>
      <p:pic>
        <p:nvPicPr>
          <p:cNvPr id="228" name="fig1.3.pdf" descr="fig1.3.pdf"/>
          <p:cNvPicPr>
            <a:picLocks noChangeAspect="1"/>
          </p:cNvPicPr>
          <p:nvPr/>
        </p:nvPicPr>
        <p:blipFill>
          <a:blip r:embed="rId2">
            <a:extLst/>
          </a:blip>
          <a:srcRect l="0" t="50980" r="0" b="0"/>
          <a:stretch>
            <a:fillRect/>
          </a:stretch>
        </p:blipFill>
        <p:spPr>
          <a:xfrm>
            <a:off x="535104" y="4232304"/>
            <a:ext cx="7045629" cy="5032602"/>
          </a:xfrm>
          <a:prstGeom prst="rect">
            <a:avLst/>
          </a:prstGeom>
          <a:ln w="12700">
            <a:miter lim="400000"/>
          </a:ln>
        </p:spPr>
      </p:pic>
      <p:sp>
        <p:nvSpPr>
          <p:cNvPr id="229"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230" name="Rectangle Rectangle" descr="Rectangle Rectangle"/>
          <p:cNvPicPr>
            <a:picLocks noChangeAspect="0"/>
          </p:cNvPicPr>
          <p:nvPr/>
        </p:nvPicPr>
        <p:blipFill>
          <a:blip r:embed="rId3">
            <a:extLst/>
          </a:blip>
          <a:stretch>
            <a:fillRect/>
          </a:stretch>
        </p:blipFill>
        <p:spPr>
          <a:xfrm>
            <a:off x="9639300" y="1079500"/>
            <a:ext cx="5257800" cy="812800"/>
          </a:xfrm>
          <a:prstGeom prst="rect">
            <a:avLst/>
          </a:prstGeom>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Task abstraction: Targets"/>
          <p:cNvSpPr txBox="1"/>
          <p:nvPr>
            <p:ph type="title"/>
          </p:nvPr>
        </p:nvSpPr>
        <p:spPr>
          <a:prstGeom prst="rect">
            <a:avLst/>
          </a:prstGeom>
        </p:spPr>
        <p:txBody>
          <a:bodyPr/>
          <a:lstStyle/>
          <a:p>
            <a:pPr/>
            <a:r>
              <a:t>Task abstraction: Targets </a:t>
            </a:r>
          </a:p>
        </p:txBody>
      </p:sp>
      <p:sp>
        <p:nvSpPr>
          <p:cNvPr id="10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8" name="fig3.1.pdf" descr="fig3.1.pdf"/>
          <p:cNvPicPr>
            <a:picLocks noChangeAspect="1"/>
          </p:cNvPicPr>
          <p:nvPr/>
        </p:nvPicPr>
        <p:blipFill>
          <a:blip r:embed="rId2">
            <a:extLst/>
          </a:blip>
          <a:srcRect l="45243" t="11902" r="0" b="40115"/>
          <a:stretch>
            <a:fillRect/>
          </a:stretch>
        </p:blipFill>
        <p:spPr>
          <a:xfrm>
            <a:off x="0" y="1369102"/>
            <a:ext cx="10230385" cy="7254199"/>
          </a:xfrm>
          <a:prstGeom prst="rect">
            <a:avLst/>
          </a:prstGeom>
          <a:ln w="12700">
            <a:miter lim="400000"/>
          </a:ln>
        </p:spPr>
      </p:pic>
      <p:pic>
        <p:nvPicPr>
          <p:cNvPr id="1029" name="fig3.1.pdf" descr="fig3.1.pdf"/>
          <p:cNvPicPr>
            <a:picLocks noChangeAspect="1"/>
          </p:cNvPicPr>
          <p:nvPr/>
        </p:nvPicPr>
        <p:blipFill>
          <a:blip r:embed="rId2">
            <a:extLst/>
          </a:blip>
          <a:srcRect l="46262" t="57608" r="24779" b="0"/>
          <a:stretch>
            <a:fillRect/>
          </a:stretch>
        </p:blipFill>
        <p:spPr>
          <a:xfrm>
            <a:off x="10731500" y="1243351"/>
            <a:ext cx="5410200" cy="6409095"/>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Abstraction"/>
          <p:cNvSpPr txBox="1"/>
          <p:nvPr>
            <p:ph type="title"/>
          </p:nvPr>
        </p:nvSpPr>
        <p:spPr>
          <a:prstGeom prst="rect">
            <a:avLst/>
          </a:prstGeom>
        </p:spPr>
        <p:txBody>
          <a:bodyPr/>
          <a:lstStyle/>
          <a:p>
            <a:pPr/>
            <a:r>
              <a:t>Abstraction</a:t>
            </a:r>
          </a:p>
        </p:txBody>
      </p:sp>
      <p:sp>
        <p:nvSpPr>
          <p:cNvPr id="1032" name="these {action, target} pairs are good starting point for vocabulary…"/>
          <p:cNvSpPr txBox="1"/>
          <p:nvPr>
            <p:ph type="body" idx="1"/>
          </p:nvPr>
        </p:nvSpPr>
        <p:spPr>
          <a:prstGeom prst="rect">
            <a:avLst/>
          </a:prstGeom>
        </p:spPr>
        <p:txBody>
          <a:bodyPr/>
          <a:lstStyle/>
          <a:p>
            <a:pPr/>
            <a:r>
              <a:t>these {action, target} pairs are good starting point for vocabulary</a:t>
            </a:r>
          </a:p>
          <a:p>
            <a:pPr lvl="1"/>
            <a:r>
              <a:t>but sometimes you'll need more precision!</a:t>
            </a:r>
          </a:p>
          <a:p>
            <a:pPr/>
            <a:r>
              <a:t>rule of thumb</a:t>
            </a:r>
          </a:p>
          <a:p>
            <a:pPr lvl="1"/>
            <a:r>
              <a:t>systematically remove all domain jargon</a:t>
            </a:r>
          </a:p>
          <a:p>
            <a:pPr lvl="1"/>
          </a:p>
          <a:p>
            <a:pPr/>
            <a:r>
              <a:t>interplay: task and data abstraction</a:t>
            </a:r>
          </a:p>
          <a:p>
            <a:pPr lvl="1"/>
            <a:r>
              <a:t>need to use data abstraction within task abstraction</a:t>
            </a:r>
          </a:p>
          <a:p>
            <a:pPr lvl="2"/>
            <a:r>
              <a:t>to specify your targets!</a:t>
            </a:r>
          </a:p>
          <a:p>
            <a:pPr lvl="2"/>
            <a:r>
              <a:t>but task abstraction can lead you to transform the data </a:t>
            </a:r>
          </a:p>
          <a:p>
            <a:pPr lvl="1"/>
            <a:r>
              <a:t>iterate back and forth</a:t>
            </a:r>
          </a:p>
          <a:p>
            <a:pPr lvl="2"/>
            <a:r>
              <a:t>first pass data, first pass task, second pass data, ... </a:t>
            </a:r>
          </a:p>
        </p:txBody>
      </p:sp>
      <p:sp>
        <p:nvSpPr>
          <p:cNvPr id="103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Means and ends"/>
          <p:cNvSpPr txBox="1"/>
          <p:nvPr>
            <p:ph type="title"/>
          </p:nvPr>
        </p:nvSpPr>
        <p:spPr>
          <a:prstGeom prst="rect">
            <a:avLst/>
          </a:prstGeom>
        </p:spPr>
        <p:txBody>
          <a:bodyPr/>
          <a:lstStyle/>
          <a:p>
            <a:pPr/>
            <a:r>
              <a:t>Means and ends</a:t>
            </a:r>
          </a:p>
        </p:txBody>
      </p:sp>
      <p:sp>
        <p:nvSpPr>
          <p:cNvPr id="103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7" name="fig1.8.pdf" descr="fig1.8.pdf"/>
          <p:cNvPicPr>
            <a:picLocks noChangeAspect="1"/>
          </p:cNvPicPr>
          <p:nvPr/>
        </p:nvPicPr>
        <p:blipFill>
          <a:blip r:embed="rId2">
            <a:extLst/>
          </a:blip>
          <a:stretch>
            <a:fillRect/>
          </a:stretch>
        </p:blipFill>
        <p:spPr>
          <a:xfrm>
            <a:off x="4113656" y="329509"/>
            <a:ext cx="8684696" cy="8636691"/>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40" name="{action, target} pairs…"/>
          <p:cNvSpPr txBox="1"/>
          <p:nvPr>
            <p:ph type="body" sz="quarter" idx="1"/>
          </p:nvPr>
        </p:nvSpPr>
        <p:spPr>
          <a:xfrm>
            <a:off x="228600" y="5067300"/>
            <a:ext cx="4406900" cy="2971800"/>
          </a:xfrm>
          <a:prstGeom prst="rect">
            <a:avLst/>
          </a:prstGeom>
        </p:spPr>
        <p:txBody>
          <a:bodyPr/>
          <a:lstStyle/>
          <a:p>
            <a:pPr marL="717736" indent="-260536">
              <a:defRPr sz="3100"/>
            </a:pPr>
            <a:r>
              <a:t>{action, target} pairs</a:t>
            </a:r>
          </a:p>
          <a:p>
            <a:pPr lvl="1" marL="1104900" indent="-190500">
              <a:defRPr sz="2500"/>
            </a:pPr>
            <a:r>
              <a:rPr i="1"/>
              <a:t>discover distribution</a:t>
            </a:r>
          </a:p>
          <a:p>
            <a:pPr lvl="1" marL="1104900" indent="-190500">
              <a:defRPr sz="2500"/>
            </a:pPr>
            <a:r>
              <a:rPr i="1"/>
              <a:t>compare trends</a:t>
            </a:r>
          </a:p>
          <a:p>
            <a:pPr lvl="1" marL="1104900" indent="-190500">
              <a:defRPr sz="2500"/>
            </a:pPr>
            <a:r>
              <a:t>l</a:t>
            </a:r>
            <a:r>
              <a:rPr i="1"/>
              <a:t>ocate outliers</a:t>
            </a:r>
          </a:p>
          <a:p>
            <a:pPr lvl="1" marL="1104900" indent="-190500">
              <a:defRPr sz="2500"/>
            </a:pPr>
            <a:r>
              <a:rPr i="1"/>
              <a:t>browse topology</a:t>
            </a:r>
          </a:p>
        </p:txBody>
      </p:sp>
      <p:pic>
        <p:nvPicPr>
          <p:cNvPr id="1041" name="Image" descr="Image"/>
          <p:cNvPicPr>
            <a:picLocks noChangeAspect="1"/>
          </p:cNvPicPr>
          <p:nvPr/>
        </p:nvPicPr>
        <p:blipFill>
          <a:blip r:embed="rId2">
            <a:extLst/>
          </a:blip>
          <a:stretch>
            <a:fillRect/>
          </a:stretch>
        </p:blipFill>
        <p:spPr>
          <a:xfrm>
            <a:off x="405559" y="893719"/>
            <a:ext cx="3303681" cy="3267162"/>
          </a:xfrm>
          <a:prstGeom prst="rect">
            <a:avLst/>
          </a:prstGeom>
          <a:ln w="12700">
            <a:miter lim="400000"/>
          </a:ln>
        </p:spPr>
      </p:pic>
      <p:pic>
        <p:nvPicPr>
          <p:cNvPr id="1042" name="fig3.1.pdf" descr="fig3.1.pdf"/>
          <p:cNvPicPr>
            <a:picLocks noChangeAspect="1"/>
          </p:cNvPicPr>
          <p:nvPr/>
        </p:nvPicPr>
        <p:blipFill>
          <a:blip r:embed="rId3">
            <a:extLst/>
          </a:blip>
          <a:stretch>
            <a:fillRect/>
          </a:stretch>
        </p:blipFill>
        <p:spPr>
          <a:xfrm>
            <a:off x="4178300" y="-102520"/>
            <a:ext cx="11480800" cy="9290386"/>
          </a:xfrm>
          <a:prstGeom prst="rect">
            <a:avLst/>
          </a:prstGeom>
          <a:ln w="12700">
            <a:miter lim="400000"/>
          </a:ln>
        </p:spPr>
      </p:pic>
      <p:sp>
        <p:nvSpPr>
          <p:cNvPr id="1043" name="Rectangle"/>
          <p:cNvSpPr/>
          <p:nvPr/>
        </p:nvSpPr>
        <p:spPr>
          <a:xfrm>
            <a:off x="12763500" y="7010400"/>
            <a:ext cx="2944615" cy="2227958"/>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Marks &amp; Channels (Ch 5) I</a:t>
            </a:r>
          </a:p>
        </p:txBody>
      </p:sp>
      <p:sp>
        <p:nvSpPr>
          <p:cNvPr id="1046"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1047"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1048"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Visual encoding"/>
          <p:cNvSpPr txBox="1"/>
          <p:nvPr>
            <p:ph type="title"/>
          </p:nvPr>
        </p:nvSpPr>
        <p:spPr>
          <a:prstGeom prst="rect">
            <a:avLst/>
          </a:prstGeom>
        </p:spPr>
        <p:txBody>
          <a:bodyPr/>
          <a:lstStyle/>
          <a:p>
            <a:pPr/>
            <a:r>
              <a:t>Visual encoding</a:t>
            </a:r>
          </a:p>
        </p:txBody>
      </p:sp>
      <p:sp>
        <p:nvSpPr>
          <p:cNvPr id="1051" name="how to systematically analyze idiom structure?"/>
          <p:cNvSpPr txBox="1"/>
          <p:nvPr>
            <p:ph type="body" sz="quarter" idx="1"/>
          </p:nvPr>
        </p:nvSpPr>
        <p:spPr>
          <a:xfrm>
            <a:off x="419100" y="1104900"/>
            <a:ext cx="15849600" cy="1435174"/>
          </a:xfrm>
          <a:prstGeom prst="rect">
            <a:avLst/>
          </a:prstGeom>
        </p:spPr>
        <p:txBody>
          <a:bodyPr/>
          <a:lstStyle/>
          <a:p>
            <a:pPr/>
            <a:r>
              <a:t>how to systematically analyze idiom structure?</a:t>
            </a:r>
          </a:p>
        </p:txBody>
      </p:sp>
      <p:sp>
        <p:nvSpPr>
          <p:cNvPr id="105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3" name="Image" descr="Image"/>
          <p:cNvPicPr>
            <a:picLocks noChangeAspect="1"/>
          </p:cNvPicPr>
          <p:nvPr/>
        </p:nvPicPr>
        <p:blipFill>
          <a:blip r:embed="rId3">
            <a:extLst/>
          </a:blip>
          <a:stretch>
            <a:fillRect/>
          </a:stretch>
        </p:blipFill>
        <p:spPr>
          <a:xfrm>
            <a:off x="10702275" y="136830"/>
            <a:ext cx="5399541" cy="3371313"/>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Visual encoding"/>
          <p:cNvSpPr txBox="1"/>
          <p:nvPr>
            <p:ph type="title"/>
          </p:nvPr>
        </p:nvSpPr>
        <p:spPr>
          <a:prstGeom prst="rect">
            <a:avLst/>
          </a:prstGeom>
        </p:spPr>
        <p:txBody>
          <a:bodyPr/>
          <a:lstStyle/>
          <a:p>
            <a:pPr/>
            <a:r>
              <a:t>Visual encoding</a:t>
            </a:r>
          </a:p>
        </p:txBody>
      </p:sp>
      <p:sp>
        <p:nvSpPr>
          <p:cNvPr id="1058" name="how to systematically analyze idiom structure?"/>
          <p:cNvSpPr txBox="1"/>
          <p:nvPr>
            <p:ph type="body" idx="1"/>
          </p:nvPr>
        </p:nvSpPr>
        <p:spPr>
          <a:prstGeom prst="rect">
            <a:avLst/>
          </a:prstGeom>
        </p:spPr>
        <p:txBody>
          <a:bodyPr/>
          <a:lstStyle/>
          <a:p>
            <a:pPr/>
            <a:r>
              <a:t>how to systematically analyze idiom structure?</a:t>
            </a:r>
          </a:p>
        </p:txBody>
      </p:sp>
      <p:sp>
        <p:nvSpPr>
          <p:cNvPr id="105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0" name="fig5.4.pdf" descr="fig5.4.pdf"/>
          <p:cNvPicPr>
            <a:picLocks noChangeAspect="1"/>
          </p:cNvPicPr>
          <p:nvPr/>
        </p:nvPicPr>
        <p:blipFill>
          <a:blip r:embed="rId3">
            <a:extLst/>
          </a:blip>
          <a:stretch>
            <a:fillRect/>
          </a:stretch>
        </p:blipFill>
        <p:spPr>
          <a:xfrm>
            <a:off x="1485900" y="3162177"/>
            <a:ext cx="13296900" cy="1917823"/>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Visual encoding"/>
          <p:cNvSpPr txBox="1"/>
          <p:nvPr>
            <p:ph type="title"/>
          </p:nvPr>
        </p:nvSpPr>
        <p:spPr>
          <a:prstGeom prst="rect">
            <a:avLst/>
          </a:prstGeom>
        </p:spPr>
        <p:txBody>
          <a:bodyPr/>
          <a:lstStyle/>
          <a:p>
            <a:pPr/>
            <a:r>
              <a:t>Visual encoding</a:t>
            </a:r>
          </a:p>
        </p:txBody>
      </p:sp>
      <p:sp>
        <p:nvSpPr>
          <p:cNvPr id="1065" name="how to systematically analyze idiom structure?…"/>
          <p:cNvSpPr txBox="1"/>
          <p:nvPr>
            <p:ph type="body" idx="1"/>
          </p:nvPr>
        </p:nvSpPr>
        <p:spPr>
          <a:prstGeom prst="rect">
            <a:avLst/>
          </a:prstGeom>
        </p:spPr>
        <p:txBody>
          <a:bodyPr/>
          <a:lstStyle/>
          <a:p>
            <a:pPr/>
            <a:r>
              <a:t>how to systematically analyze idiom structure?</a:t>
            </a:r>
          </a:p>
          <a:p>
            <a:pPr/>
          </a:p>
          <a:p>
            <a:pPr/>
          </a:p>
          <a:p>
            <a:pPr/>
          </a:p>
          <a:p>
            <a:pPr/>
          </a:p>
          <a:p>
            <a:pPr/>
          </a:p>
          <a:p>
            <a:pPr/>
          </a:p>
          <a:p>
            <a:pPr/>
            <a:r>
              <a:t>marks &amp; channels</a:t>
            </a:r>
          </a:p>
          <a:p>
            <a:pPr lvl="1" marL="700087" indent="-242887"/>
            <a:r>
              <a:t>marks: represent items or links</a:t>
            </a:r>
          </a:p>
          <a:p>
            <a:pPr lvl="1" marL="700087" indent="-242887"/>
            <a:r>
              <a:t>channels: change appearance of marks based on attributes</a:t>
            </a:r>
          </a:p>
        </p:txBody>
      </p:sp>
      <p:sp>
        <p:nvSpPr>
          <p:cNvPr id="106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7" name="fig5.4.pdf" descr="fig5.4.pdf"/>
          <p:cNvPicPr>
            <a:picLocks noChangeAspect="1"/>
          </p:cNvPicPr>
          <p:nvPr/>
        </p:nvPicPr>
        <p:blipFill>
          <a:blip r:embed="rId3">
            <a:extLst/>
          </a:blip>
          <a:stretch>
            <a:fillRect/>
          </a:stretch>
        </p:blipFill>
        <p:spPr>
          <a:xfrm>
            <a:off x="1485900" y="3162177"/>
            <a:ext cx="13296900" cy="1917823"/>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72" name="Marks for items"/>
          <p:cNvSpPr txBox="1"/>
          <p:nvPr>
            <p:ph type="title"/>
          </p:nvPr>
        </p:nvSpPr>
        <p:spPr>
          <a:prstGeom prst="rect">
            <a:avLst/>
          </a:prstGeom>
        </p:spPr>
        <p:txBody>
          <a:bodyPr/>
          <a:lstStyle/>
          <a:p>
            <a:pPr/>
            <a:r>
              <a:t>Marks for items</a:t>
            </a:r>
          </a:p>
        </p:txBody>
      </p:sp>
      <p:sp>
        <p:nvSpPr>
          <p:cNvPr id="1073" name="basic geometric elements…"/>
          <p:cNvSpPr txBox="1"/>
          <p:nvPr>
            <p:ph type="body" idx="1"/>
          </p:nvPr>
        </p:nvSpPr>
        <p:spPr>
          <a:xfrm>
            <a:off x="419100" y="1104900"/>
            <a:ext cx="12796483" cy="8039100"/>
          </a:xfrm>
          <a:prstGeom prst="rect">
            <a:avLst/>
          </a:prstGeom>
        </p:spPr>
        <p:txBody>
          <a:bodyPr/>
          <a:lstStyle/>
          <a:p>
            <a:pPr/>
            <a:r>
              <a:t>basic geometric elements</a:t>
            </a:r>
          </a:p>
          <a:p>
            <a:pPr lvl="1"/>
          </a:p>
          <a:p>
            <a:pPr/>
          </a:p>
          <a:p>
            <a:pPr/>
          </a:p>
          <a:p>
            <a:pPr/>
          </a:p>
          <a:p>
            <a:pPr/>
          </a:p>
          <a:p>
            <a:pPr/>
          </a:p>
          <a:p>
            <a:pPr/>
          </a:p>
          <a:p>
            <a:pPr/>
          </a:p>
          <a:p>
            <a:pPr/>
            <a:r>
              <a:t>3D mark: volume, rarely used</a:t>
            </a:r>
          </a:p>
        </p:txBody>
      </p:sp>
      <p:pic>
        <p:nvPicPr>
          <p:cNvPr id="1074" name="fig5.2.pdf" descr="fig5.2.pdf"/>
          <p:cNvPicPr>
            <a:picLocks noChangeAspect="1"/>
          </p:cNvPicPr>
          <p:nvPr/>
        </p:nvPicPr>
        <p:blipFill>
          <a:blip r:embed="rId2">
            <a:extLst/>
          </a:blip>
          <a:stretch>
            <a:fillRect/>
          </a:stretch>
        </p:blipFill>
        <p:spPr>
          <a:xfrm>
            <a:off x="1660078" y="2750952"/>
            <a:ext cx="12935844" cy="1908568"/>
          </a:xfrm>
          <a:prstGeom prst="rect">
            <a:avLst/>
          </a:prstGeom>
          <a:ln w="12700">
            <a:miter lim="400000"/>
          </a:ln>
        </p:spPr>
      </p:pic>
      <p:sp>
        <p:nvSpPr>
          <p:cNvPr id="1075" name="0D"/>
          <p:cNvSpPr txBox="1"/>
          <p:nvPr/>
        </p:nvSpPr>
        <p:spPr>
          <a:xfrm>
            <a:off x="1922336" y="5150011"/>
            <a:ext cx="781051"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0D</a:t>
            </a:r>
          </a:p>
        </p:txBody>
      </p:sp>
      <p:sp>
        <p:nvSpPr>
          <p:cNvPr id="1076" name="1D"/>
          <p:cNvSpPr txBox="1"/>
          <p:nvPr/>
        </p:nvSpPr>
        <p:spPr>
          <a:xfrm>
            <a:off x="6183961" y="5150011"/>
            <a:ext cx="781051"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1D</a:t>
            </a:r>
          </a:p>
        </p:txBody>
      </p:sp>
      <p:sp>
        <p:nvSpPr>
          <p:cNvPr id="1077" name="2D"/>
          <p:cNvSpPr txBox="1"/>
          <p:nvPr/>
        </p:nvSpPr>
        <p:spPr>
          <a:xfrm>
            <a:off x="11435698" y="5150011"/>
            <a:ext cx="781051"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2D</a:t>
            </a:r>
          </a:p>
        </p:txBody>
      </p:sp>
      <p:sp>
        <p:nvSpPr>
          <p:cNvPr id="1078" name="Rectangle"/>
          <p:cNvSpPr/>
          <p:nvPr/>
        </p:nvSpPr>
        <p:spPr>
          <a:xfrm>
            <a:off x="7670800" y="3070238"/>
            <a:ext cx="3093862" cy="2122253"/>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079" name="Interlocking Areas"/>
          <p:cNvSpPr txBox="1"/>
          <p:nvPr/>
        </p:nvSpPr>
        <p:spPr>
          <a:xfrm>
            <a:off x="11713299" y="2681461"/>
            <a:ext cx="2858568" cy="46967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defRPr sz="2900">
                <a:uFill>
                  <a:solidFill>
                    <a:srgbClr val="000000"/>
                  </a:solidFill>
                </a:uFill>
                <a:latin typeface="Corbel"/>
                <a:ea typeface="Corbel"/>
                <a:cs typeface="Corbel"/>
                <a:sym typeface="Corbel"/>
              </a:defRPr>
            </a:lvl1pPr>
          </a:lstStyle>
          <a:p>
            <a:pPr/>
            <a:r>
              <a:t>Interlocking Areas</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1" name="Marks for links"/>
          <p:cNvSpPr txBox="1"/>
          <p:nvPr>
            <p:ph type="title"/>
          </p:nvPr>
        </p:nvSpPr>
        <p:spPr>
          <a:prstGeom prst="rect">
            <a:avLst/>
          </a:prstGeom>
        </p:spPr>
        <p:txBody>
          <a:bodyPr/>
          <a:lstStyle/>
          <a:p>
            <a:pPr/>
            <a:r>
              <a:t>Marks for links</a:t>
            </a:r>
          </a:p>
        </p:txBody>
      </p:sp>
      <p:sp>
        <p:nvSpPr>
          <p:cNvPr id="10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3" name="fig5.5.pdf" descr="fig5.5.pdf"/>
          <p:cNvPicPr>
            <a:picLocks noChangeAspect="1"/>
          </p:cNvPicPr>
          <p:nvPr/>
        </p:nvPicPr>
        <p:blipFill>
          <a:blip r:embed="rId2">
            <a:extLst/>
          </a:blip>
          <a:srcRect l="0" t="66136" r="45134" b="0"/>
          <a:stretch>
            <a:fillRect/>
          </a:stretch>
        </p:blipFill>
        <p:spPr>
          <a:xfrm>
            <a:off x="232848" y="1282968"/>
            <a:ext cx="10181870" cy="3006374"/>
          </a:xfrm>
          <a:prstGeom prst="rect">
            <a:avLst/>
          </a:prstGeom>
          <a:ln w="12700">
            <a:miter lim="400000"/>
          </a:ln>
        </p:spPr>
      </p:pic>
      <p:pic>
        <p:nvPicPr>
          <p:cNvPr id="1084" name="page5image3851712.png" descr="page5image3851712.png"/>
          <p:cNvPicPr>
            <a:picLocks noChangeAspect="1"/>
          </p:cNvPicPr>
          <p:nvPr/>
        </p:nvPicPr>
        <p:blipFill>
          <a:blip r:embed="rId3">
            <a:extLst/>
          </a:blip>
          <a:srcRect l="0" t="2417" r="0" b="0"/>
          <a:stretch>
            <a:fillRect/>
          </a:stretch>
        </p:blipFill>
        <p:spPr>
          <a:xfrm>
            <a:off x="6688931" y="3813029"/>
            <a:ext cx="4325899" cy="4844648"/>
          </a:xfrm>
          <a:prstGeom prst="rect">
            <a:avLst/>
          </a:prstGeom>
          <a:ln w="12700">
            <a:miter lim="400000"/>
          </a:ln>
        </p:spPr>
      </p:pic>
      <p:sp>
        <p:nvSpPr>
          <p:cNvPr id="1085" name="Text"/>
          <p:cNvSpPr txBox="1"/>
          <p:nvPr/>
        </p:nvSpPr>
        <p:spPr>
          <a:xfrm>
            <a:off x="11424353" y="-9195118"/>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1086" name="page5image3899424.png" descr="page5image3899424.png"/>
          <p:cNvPicPr>
            <a:picLocks noChangeAspect="1"/>
          </p:cNvPicPr>
          <p:nvPr/>
        </p:nvPicPr>
        <p:blipFill>
          <a:blip r:embed="rId4">
            <a:extLst/>
          </a:blip>
          <a:srcRect l="0" t="2902" r="0" b="0"/>
          <a:stretch>
            <a:fillRect/>
          </a:stretch>
        </p:blipFill>
        <p:spPr>
          <a:xfrm>
            <a:off x="1534991" y="4700703"/>
            <a:ext cx="3152681" cy="3653570"/>
          </a:xfrm>
          <a:prstGeom prst="rect">
            <a:avLst/>
          </a:prstGeom>
          <a:ln w="12700">
            <a:miter lim="400000"/>
          </a:ln>
        </p:spPr>
      </p:pic>
      <p:sp>
        <p:nvSpPr>
          <p:cNvPr id="1087" name="Text"/>
          <p:cNvSpPr txBox="1"/>
          <p:nvPr/>
        </p:nvSpPr>
        <p:spPr>
          <a:xfrm>
            <a:off x="4764288" y="414361"/>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1088" name="https://observablehq.com/@d3/force-directed-graph"/>
          <p:cNvSpPr txBox="1"/>
          <p:nvPr/>
        </p:nvSpPr>
        <p:spPr>
          <a:xfrm>
            <a:off x="6643309" y="8642350"/>
            <a:ext cx="520740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u="sng">
                <a:hlinkClick r:id="rId5" invalidUrl="" action="" tgtFrame="" tooltip="" history="1" highlightClick="0" endSnd="0"/>
              </a:defRPr>
            </a:lvl1pPr>
          </a:lstStyle>
          <a:p>
            <a:pPr>
              <a:defRPr u="none"/>
            </a:pPr>
            <a:r>
              <a:rPr u="sng">
                <a:hlinkClick r:id="rId5" invalidUrl="" action="" tgtFrame="" tooltip="" history="1" highlightClick="0" endSnd="0"/>
              </a:rPr>
              <a:t>https://observablehq.com/@d3/force-directed-graph</a:t>
            </a:r>
          </a:p>
        </p:txBody>
      </p:sp>
      <p:sp>
        <p:nvSpPr>
          <p:cNvPr id="1089" name="vialab.science.uoit.ca/portfolio/bubblesets"/>
          <p:cNvSpPr txBox="1"/>
          <p:nvPr/>
        </p:nvSpPr>
        <p:spPr>
          <a:xfrm>
            <a:off x="1289129" y="8629649"/>
            <a:ext cx="436346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u="sng">
                <a:hlinkClick r:id="rId6" invalidUrl="" action="" tgtFrame="" tooltip="" history="1" highlightClick="0" endSnd="0"/>
              </a:defRPr>
            </a:lvl1pPr>
          </a:lstStyle>
          <a:p>
            <a:pPr>
              <a:defRPr u="none"/>
            </a:pPr>
            <a:r>
              <a:rPr u="sng">
                <a:hlinkClick r:id="rId6" invalidUrl="" action="" tgtFrame="" tooltip="" history="1" highlightClick="0" endSnd="0"/>
              </a:rPr>
              <a:t>vialab.science.uoit.ca/portfolio/bubblesets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What resource limitations are we faced with?"/>
          <p:cNvSpPr txBox="1"/>
          <p:nvPr>
            <p:ph type="title"/>
          </p:nvPr>
        </p:nvSpPr>
        <p:spPr>
          <a:prstGeom prst="rect">
            <a:avLst/>
          </a:prstGeom>
        </p:spPr>
        <p:txBody>
          <a:bodyPr/>
          <a:lstStyle/>
          <a:p>
            <a:pPr/>
            <a:r>
              <a:t>What resource limitations are we faced with?</a:t>
            </a:r>
          </a:p>
        </p:txBody>
      </p:sp>
      <p:sp>
        <p:nvSpPr>
          <p:cNvPr id="234" name="computational limits…"/>
          <p:cNvSpPr txBox="1"/>
          <p:nvPr>
            <p:ph type="body" idx="1"/>
          </p:nvPr>
        </p:nvSpPr>
        <p:spPr>
          <a:xfrm>
            <a:off x="419100" y="2489200"/>
            <a:ext cx="15849600" cy="6705600"/>
          </a:xfrm>
          <a:prstGeom prst="rect">
            <a:avLst/>
          </a:prstGeom>
        </p:spPr>
        <p:txBody>
          <a:bodyPr/>
          <a:lstStyle/>
          <a:p>
            <a:pPr/>
            <a:r>
              <a:t>computational limits</a:t>
            </a:r>
          </a:p>
          <a:p>
            <a:pPr lvl="1"/>
            <a:r>
              <a:t>computation time, system memory</a:t>
            </a:r>
          </a:p>
          <a:p>
            <a:pPr/>
            <a:r>
              <a:t>display limits</a:t>
            </a:r>
          </a:p>
          <a:p>
            <a:pPr lvl="1"/>
            <a:r>
              <a:t>pixels are precious &amp; most constrained resource</a:t>
            </a:r>
          </a:p>
          <a:p>
            <a:pPr lvl="1"/>
            <a:r>
              <a:rPr b="1"/>
              <a:t>information density</a:t>
            </a:r>
            <a:r>
              <a:t>: ratio of space used to encode info vs unused whitespace</a:t>
            </a:r>
          </a:p>
          <a:p>
            <a:pPr lvl="2"/>
            <a:r>
              <a:t>tradeoff between clutter and wasting space</a:t>
            </a:r>
          </a:p>
          <a:p>
            <a:pPr lvl="2"/>
            <a:r>
              <a:t>find sweet spot between dense and sparse</a:t>
            </a:r>
          </a:p>
          <a:p>
            <a:pPr/>
            <a:r>
              <a:t>human limits</a:t>
            </a:r>
          </a:p>
          <a:p>
            <a:pPr lvl="1"/>
            <a:r>
              <a:t>human time, human memory, human attention</a:t>
            </a:r>
          </a:p>
        </p:txBody>
      </p:sp>
      <p:sp>
        <p:nvSpPr>
          <p:cNvPr id="2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6" name="Vis designers must take into account three very different kinds of resource limitations: those of computers, of humans, and of displays."/>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Vis designers must take into account three very different kinds of resource limitations: those of computers, of humans, and of displays. </a:t>
            </a:r>
          </a:p>
        </p:txBody>
      </p:sp>
      <p:pic>
        <p:nvPicPr>
          <p:cNvPr id="237" name="Rectangle Rectangle" descr="Rectangle Rectangle"/>
          <p:cNvPicPr>
            <a:picLocks noChangeAspect="0"/>
          </p:cNvPicPr>
          <p:nvPr/>
        </p:nvPicPr>
        <p:blipFill>
          <a:blip r:embed="rId2">
            <a:extLst/>
          </a:blip>
          <a:stretch>
            <a:fillRect/>
          </a:stretch>
        </p:blipFill>
        <p:spPr>
          <a:xfrm>
            <a:off x="88900" y="1016000"/>
            <a:ext cx="15760700" cy="1358900"/>
          </a:xfrm>
          <a:prstGeom prst="rect">
            <a:avLst/>
          </a:prstGeom>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Containment can be nested"/>
          <p:cNvSpPr txBox="1"/>
          <p:nvPr>
            <p:ph type="title"/>
          </p:nvPr>
        </p:nvSpPr>
        <p:spPr>
          <a:prstGeom prst="rect">
            <a:avLst/>
          </a:prstGeom>
        </p:spPr>
        <p:txBody>
          <a:bodyPr/>
          <a:lstStyle/>
          <a:p>
            <a:pPr/>
            <a:r>
              <a:t>Containment can be nested</a:t>
            </a:r>
          </a:p>
        </p:txBody>
      </p:sp>
      <p:sp>
        <p:nvSpPr>
          <p:cNvPr id="109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3" name="page6image13392864.png" descr="page6image13392864.png"/>
          <p:cNvPicPr>
            <a:picLocks noChangeAspect="1"/>
          </p:cNvPicPr>
          <p:nvPr/>
        </p:nvPicPr>
        <p:blipFill>
          <a:blip r:embed="rId2">
            <a:extLst/>
          </a:blip>
          <a:srcRect l="40709" t="0" r="0" b="0"/>
          <a:stretch>
            <a:fillRect/>
          </a:stretch>
        </p:blipFill>
        <p:spPr>
          <a:xfrm>
            <a:off x="3856235" y="827313"/>
            <a:ext cx="8543356" cy="8105289"/>
          </a:xfrm>
          <a:prstGeom prst="rect">
            <a:avLst/>
          </a:prstGeom>
          <a:ln w="12700">
            <a:miter lim="400000"/>
          </a:ln>
        </p:spPr>
      </p:pic>
      <p:sp>
        <p:nvSpPr>
          <p:cNvPr id="1094" name="Text"/>
          <p:cNvSpPr txBox="1"/>
          <p:nvPr/>
        </p:nvSpPr>
        <p:spPr>
          <a:xfrm>
            <a:off x="-9198128" y="-5929184"/>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1095" name="[Untangling Euler Diagrams, Riche and Dwyer, 2010]"/>
          <p:cNvSpPr txBox="1"/>
          <p:nvPr/>
        </p:nvSpPr>
        <p:spPr>
          <a:xfrm>
            <a:off x="494713" y="8572499"/>
            <a:ext cx="8355453"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4600"/>
              </a:lnSpc>
              <a:defRPr sz="2700" u="sng">
                <a:ln w="0" cap="flat">
                  <a:solidFill>
                    <a:srgbClr val="0000EE"/>
                  </a:solidFill>
                  <a:prstDash val="solid"/>
                  <a:miter lim="400000"/>
                </a:ln>
                <a:solidFill>
                  <a:srgbClr val="011993"/>
                </a:solidFill>
                <a:latin typeface="+mn-lt"/>
                <a:ea typeface="+mn-ea"/>
                <a:cs typeface="+mn-cs"/>
                <a:sym typeface="Rockwell"/>
                <a:hlinkClick r:id="rId3" invalidUrl="" action="" tgtFrame="" tooltip="" history="1" highlightClick="0" endSnd="0"/>
              </a:defRPr>
            </a:lvl1pPr>
          </a:lstStyle>
          <a:p>
            <a:pPr/>
            <a:r>
              <a:rPr>
                <a:hlinkClick r:id="rId3" invalidUrl="" action="" tgtFrame="" tooltip="" history="1" highlightClick="0" endSnd="0"/>
              </a:rPr>
              <a:t>[Untangling Euler Diagrams, Riche and Dwyer, 2010]</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7" name="Channels"/>
          <p:cNvSpPr txBox="1"/>
          <p:nvPr>
            <p:ph type="title"/>
          </p:nvPr>
        </p:nvSpPr>
        <p:spPr>
          <a:prstGeom prst="rect">
            <a:avLst/>
          </a:prstGeom>
        </p:spPr>
        <p:txBody>
          <a:bodyPr/>
          <a:lstStyle/>
          <a:p>
            <a:pPr/>
            <a:r>
              <a:t>Channels</a:t>
            </a:r>
          </a:p>
        </p:txBody>
      </p:sp>
      <p:sp>
        <p:nvSpPr>
          <p:cNvPr id="1098" name="control appearance of marks…"/>
          <p:cNvSpPr txBox="1"/>
          <p:nvPr>
            <p:ph type="body" sz="half" idx="1"/>
          </p:nvPr>
        </p:nvSpPr>
        <p:spPr>
          <a:xfrm>
            <a:off x="419100" y="1104900"/>
            <a:ext cx="5139914" cy="8039100"/>
          </a:xfrm>
          <a:prstGeom prst="rect">
            <a:avLst/>
          </a:prstGeom>
        </p:spPr>
        <p:txBody>
          <a:bodyPr/>
          <a:lstStyle/>
          <a:p>
            <a:pPr/>
            <a:r>
              <a:t>control appearance of marks</a:t>
            </a:r>
          </a:p>
          <a:p>
            <a:pPr lvl="1"/>
            <a:r>
              <a:t>proportional to or based on attributes</a:t>
            </a:r>
          </a:p>
          <a:p>
            <a:pPr lvl="1"/>
          </a:p>
          <a:p>
            <a:pPr/>
            <a:r>
              <a:t>many names</a:t>
            </a:r>
          </a:p>
          <a:p>
            <a:pPr lvl="1">
              <a:defRPr b="1"/>
            </a:pPr>
            <a:r>
              <a:t>visual channels</a:t>
            </a:r>
          </a:p>
          <a:p>
            <a:pPr lvl="1"/>
            <a:r>
              <a:t>visual variables</a:t>
            </a:r>
          </a:p>
          <a:p>
            <a:pPr lvl="1"/>
            <a:r>
              <a:t>retinal channels</a:t>
            </a:r>
          </a:p>
          <a:p>
            <a:pPr lvl="1"/>
            <a:r>
              <a:t>visual dimensions</a:t>
            </a:r>
          </a:p>
          <a:p>
            <a:pPr lvl="1"/>
            <a:r>
              <a:t>...</a:t>
            </a:r>
          </a:p>
        </p:txBody>
      </p:sp>
      <p:sp>
        <p:nvSpPr>
          <p:cNvPr id="10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0" name="fig5.3.pdf" descr="fig5.3.pdf"/>
          <p:cNvPicPr>
            <a:picLocks noChangeAspect="1"/>
          </p:cNvPicPr>
          <p:nvPr/>
        </p:nvPicPr>
        <p:blipFill>
          <a:blip r:embed="rId2">
            <a:extLst/>
          </a:blip>
          <a:stretch>
            <a:fillRect/>
          </a:stretch>
        </p:blipFill>
        <p:spPr>
          <a:xfrm>
            <a:off x="6088736" y="712400"/>
            <a:ext cx="9864490" cy="6816088"/>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3" name="Definitions: Marks and channels"/>
          <p:cNvSpPr txBox="1"/>
          <p:nvPr>
            <p:ph type="title"/>
          </p:nvPr>
        </p:nvSpPr>
        <p:spPr>
          <a:prstGeom prst="rect">
            <a:avLst/>
          </a:prstGeom>
        </p:spPr>
        <p:txBody>
          <a:bodyPr/>
          <a:lstStyle/>
          <a:p>
            <a:pPr/>
            <a:r>
              <a:t>Definitions: Marks and channels</a:t>
            </a:r>
          </a:p>
        </p:txBody>
      </p:sp>
      <p:sp>
        <p:nvSpPr>
          <p:cNvPr id="1104" name="marks…"/>
          <p:cNvSpPr txBox="1"/>
          <p:nvPr>
            <p:ph type="body" sz="half" idx="1"/>
          </p:nvPr>
        </p:nvSpPr>
        <p:spPr>
          <a:xfrm>
            <a:off x="419100" y="1104900"/>
            <a:ext cx="6878122" cy="8039100"/>
          </a:xfrm>
          <a:prstGeom prst="rect">
            <a:avLst/>
          </a:prstGeom>
        </p:spPr>
        <p:txBody>
          <a:bodyPr/>
          <a:lstStyle/>
          <a:p>
            <a:pPr/>
            <a:r>
              <a:t>marks</a:t>
            </a:r>
          </a:p>
          <a:p>
            <a:pPr lvl="1"/>
            <a:r>
              <a:t>geometric primitives</a:t>
            </a:r>
          </a:p>
        </p:txBody>
      </p:sp>
      <p:pic>
        <p:nvPicPr>
          <p:cNvPr id="1105" name="fig5.2.pdf" descr="fig5.2.pdf"/>
          <p:cNvPicPr>
            <a:picLocks noChangeAspect="1"/>
          </p:cNvPicPr>
          <p:nvPr/>
        </p:nvPicPr>
        <p:blipFill>
          <a:blip r:embed="rId2">
            <a:extLst/>
          </a:blip>
          <a:stretch>
            <a:fillRect/>
          </a:stretch>
        </p:blipFill>
        <p:spPr>
          <a:xfrm>
            <a:off x="8158623" y="746259"/>
            <a:ext cx="7665228" cy="1130936"/>
          </a:xfrm>
          <a:prstGeom prst="rect">
            <a:avLst/>
          </a:prstGeom>
          <a:ln w="12700">
            <a:miter lim="400000"/>
          </a:ln>
        </p:spPr>
      </p:pic>
      <p:sp>
        <p:nvSpPr>
          <p:cNvPr id="1106" name="Line"/>
          <p:cNvSpPr/>
          <p:nvPr/>
        </p:nvSpPr>
        <p:spPr>
          <a:xfrm flipV="1">
            <a:off x="7795354" y="2085244"/>
            <a:ext cx="8391765" cy="2"/>
          </a:xfrm>
          <a:prstGeom prst="line">
            <a:avLst/>
          </a:prstGeom>
          <a:ln w="38100">
            <a:solidFill>
              <a:srgbClr val="A9A9A9"/>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9" name="Definitions: Marks and channels"/>
          <p:cNvSpPr txBox="1"/>
          <p:nvPr>
            <p:ph type="title"/>
          </p:nvPr>
        </p:nvSpPr>
        <p:spPr>
          <a:prstGeom prst="rect">
            <a:avLst/>
          </a:prstGeom>
        </p:spPr>
        <p:txBody>
          <a:bodyPr/>
          <a:lstStyle/>
          <a:p>
            <a:pPr/>
            <a:r>
              <a:t>Definitions: Marks and channels</a:t>
            </a:r>
          </a:p>
        </p:txBody>
      </p:sp>
      <p:sp>
        <p:nvSpPr>
          <p:cNvPr id="1110" name="marks…"/>
          <p:cNvSpPr txBox="1"/>
          <p:nvPr>
            <p:ph type="body" sz="half" idx="1"/>
          </p:nvPr>
        </p:nvSpPr>
        <p:spPr>
          <a:xfrm>
            <a:off x="419100" y="1104900"/>
            <a:ext cx="6878122" cy="8039100"/>
          </a:xfrm>
          <a:prstGeom prst="rect">
            <a:avLst/>
          </a:prstGeom>
        </p:spPr>
        <p:txBody>
          <a:bodyPr/>
          <a:lstStyle/>
          <a:p>
            <a:pPr/>
            <a:r>
              <a:t>marks</a:t>
            </a:r>
          </a:p>
          <a:p>
            <a:pPr lvl="1"/>
            <a:r>
              <a:t>geometric primitives</a:t>
            </a:r>
          </a:p>
          <a:p>
            <a:pPr lvl="1"/>
          </a:p>
          <a:p>
            <a:pPr/>
            <a:r>
              <a:t>channels</a:t>
            </a:r>
          </a:p>
          <a:p>
            <a:pPr lvl="1"/>
            <a:r>
              <a:t>control appearance of marks</a:t>
            </a:r>
          </a:p>
        </p:txBody>
      </p:sp>
      <p:pic>
        <p:nvPicPr>
          <p:cNvPr id="1111" name="fig5.3.pdf" descr="fig5.3.pdf"/>
          <p:cNvPicPr>
            <a:picLocks noChangeAspect="1"/>
          </p:cNvPicPr>
          <p:nvPr/>
        </p:nvPicPr>
        <p:blipFill>
          <a:blip r:embed="rId2">
            <a:extLst/>
          </a:blip>
          <a:stretch>
            <a:fillRect/>
          </a:stretch>
        </p:blipFill>
        <p:spPr>
          <a:xfrm>
            <a:off x="8323908" y="2215481"/>
            <a:ext cx="6878122" cy="4752591"/>
          </a:xfrm>
          <a:prstGeom prst="rect">
            <a:avLst/>
          </a:prstGeom>
          <a:ln w="12700">
            <a:miter lim="400000"/>
          </a:ln>
        </p:spPr>
      </p:pic>
      <p:pic>
        <p:nvPicPr>
          <p:cNvPr id="1112" name="fig5.2.pdf" descr="fig5.2.pdf"/>
          <p:cNvPicPr>
            <a:picLocks noChangeAspect="1"/>
          </p:cNvPicPr>
          <p:nvPr/>
        </p:nvPicPr>
        <p:blipFill>
          <a:blip r:embed="rId3">
            <a:extLst/>
          </a:blip>
          <a:stretch>
            <a:fillRect/>
          </a:stretch>
        </p:blipFill>
        <p:spPr>
          <a:xfrm>
            <a:off x="8158623" y="746259"/>
            <a:ext cx="7665228" cy="1130936"/>
          </a:xfrm>
          <a:prstGeom prst="rect">
            <a:avLst/>
          </a:prstGeom>
          <a:ln w="12700">
            <a:miter lim="400000"/>
          </a:ln>
        </p:spPr>
      </p:pic>
      <p:sp>
        <p:nvSpPr>
          <p:cNvPr id="1113" name="Line"/>
          <p:cNvSpPr/>
          <p:nvPr/>
        </p:nvSpPr>
        <p:spPr>
          <a:xfrm flipV="1">
            <a:off x="7795354" y="2085244"/>
            <a:ext cx="8391765" cy="2"/>
          </a:xfrm>
          <a:prstGeom prst="line">
            <a:avLst/>
          </a:prstGeom>
          <a:ln w="38100">
            <a:solidFill>
              <a:srgbClr val="A9A9A9"/>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1114" name="Rectangle"/>
          <p:cNvSpPr/>
          <p:nvPr/>
        </p:nvSpPr>
        <p:spPr>
          <a:xfrm>
            <a:off x="11659541" y="142852"/>
            <a:ext cx="1792479" cy="1652471"/>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115" name="Interlocking Areas"/>
          <p:cNvSpPr txBox="1"/>
          <p:nvPr/>
        </p:nvSpPr>
        <p:spPr>
          <a:xfrm>
            <a:off x="14065152" y="694784"/>
            <a:ext cx="1817639" cy="33356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defRPr sz="1800">
                <a:uFill>
                  <a:solidFill>
                    <a:srgbClr val="000000"/>
                  </a:solidFill>
                </a:uFill>
                <a:latin typeface="Corbel"/>
                <a:ea typeface="Corbel"/>
                <a:cs typeface="Corbel"/>
                <a:sym typeface="Corbel"/>
              </a:defRPr>
            </a:lvl1pPr>
          </a:lstStyle>
          <a:p>
            <a:pPr/>
            <a:r>
              <a:t>Interlocking Areas</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18" name="Definitions: Marks and channels"/>
          <p:cNvSpPr txBox="1"/>
          <p:nvPr>
            <p:ph type="title"/>
          </p:nvPr>
        </p:nvSpPr>
        <p:spPr>
          <a:prstGeom prst="rect">
            <a:avLst/>
          </a:prstGeom>
        </p:spPr>
        <p:txBody>
          <a:bodyPr/>
          <a:lstStyle/>
          <a:p>
            <a:pPr/>
            <a:r>
              <a:t>Definitions: Marks and channels</a:t>
            </a:r>
          </a:p>
        </p:txBody>
      </p:sp>
      <p:sp>
        <p:nvSpPr>
          <p:cNvPr id="1119" name="marks…"/>
          <p:cNvSpPr txBox="1"/>
          <p:nvPr>
            <p:ph type="body" sz="half" idx="1"/>
          </p:nvPr>
        </p:nvSpPr>
        <p:spPr>
          <a:xfrm>
            <a:off x="419100" y="1104900"/>
            <a:ext cx="6878122" cy="8039100"/>
          </a:xfrm>
          <a:prstGeom prst="rect">
            <a:avLst/>
          </a:prstGeom>
        </p:spPr>
        <p:txBody>
          <a:bodyPr/>
          <a:lstStyle/>
          <a:p>
            <a:pPr/>
            <a:r>
              <a:t>marks</a:t>
            </a:r>
          </a:p>
          <a:p>
            <a:pPr lvl="1"/>
            <a:r>
              <a:t>geometric primitives</a:t>
            </a:r>
          </a:p>
          <a:p>
            <a:pPr lvl="1"/>
          </a:p>
          <a:p>
            <a:pPr/>
            <a:r>
              <a:t>channels</a:t>
            </a:r>
          </a:p>
          <a:p>
            <a:pPr lvl="1"/>
            <a:r>
              <a:t>control appearance of marks</a:t>
            </a:r>
          </a:p>
          <a:p>
            <a:pPr lvl="1"/>
          </a:p>
          <a:p>
            <a:pPr/>
            <a:r>
              <a:t>channel properties differ</a:t>
            </a:r>
          </a:p>
          <a:p>
            <a:pPr lvl="2"/>
            <a:r>
              <a:t>type &amp; amount of information that can be conveyed to human perceptual system</a:t>
            </a:r>
          </a:p>
        </p:txBody>
      </p:sp>
      <p:pic>
        <p:nvPicPr>
          <p:cNvPr id="1120" name="fig5.3.pdf" descr="fig5.3.pdf"/>
          <p:cNvPicPr>
            <a:picLocks noChangeAspect="1"/>
          </p:cNvPicPr>
          <p:nvPr/>
        </p:nvPicPr>
        <p:blipFill>
          <a:blip r:embed="rId2">
            <a:extLst/>
          </a:blip>
          <a:stretch>
            <a:fillRect/>
          </a:stretch>
        </p:blipFill>
        <p:spPr>
          <a:xfrm>
            <a:off x="8323908" y="2215481"/>
            <a:ext cx="6878122" cy="4752591"/>
          </a:xfrm>
          <a:prstGeom prst="rect">
            <a:avLst/>
          </a:prstGeom>
          <a:ln w="12700">
            <a:miter lim="400000"/>
          </a:ln>
        </p:spPr>
      </p:pic>
      <p:pic>
        <p:nvPicPr>
          <p:cNvPr id="1121" name="fig5.2.pdf" descr="fig5.2.pdf"/>
          <p:cNvPicPr>
            <a:picLocks noChangeAspect="1"/>
          </p:cNvPicPr>
          <p:nvPr/>
        </p:nvPicPr>
        <p:blipFill>
          <a:blip r:embed="rId3">
            <a:extLst/>
          </a:blip>
          <a:stretch>
            <a:fillRect/>
          </a:stretch>
        </p:blipFill>
        <p:spPr>
          <a:xfrm>
            <a:off x="8158623" y="746259"/>
            <a:ext cx="7665228" cy="1130936"/>
          </a:xfrm>
          <a:prstGeom prst="rect">
            <a:avLst/>
          </a:prstGeom>
          <a:ln w="12700">
            <a:miter lim="400000"/>
          </a:ln>
        </p:spPr>
      </p:pic>
      <p:sp>
        <p:nvSpPr>
          <p:cNvPr id="1122" name="Line"/>
          <p:cNvSpPr/>
          <p:nvPr/>
        </p:nvSpPr>
        <p:spPr>
          <a:xfrm flipV="1">
            <a:off x="7795354" y="2085244"/>
            <a:ext cx="8391765" cy="2"/>
          </a:xfrm>
          <a:prstGeom prst="line">
            <a:avLst/>
          </a:prstGeom>
          <a:ln w="38100">
            <a:solidFill>
              <a:srgbClr val="A9A9A9"/>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1123" name="Rectangle"/>
          <p:cNvSpPr/>
          <p:nvPr/>
        </p:nvSpPr>
        <p:spPr>
          <a:xfrm>
            <a:off x="11659541" y="142852"/>
            <a:ext cx="1792479" cy="1652471"/>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124" name="Interlocking Areas"/>
          <p:cNvSpPr txBox="1"/>
          <p:nvPr/>
        </p:nvSpPr>
        <p:spPr>
          <a:xfrm>
            <a:off x="14065152" y="694784"/>
            <a:ext cx="1817639" cy="33356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defRPr sz="1800">
                <a:uFill>
                  <a:solidFill>
                    <a:srgbClr val="000000"/>
                  </a:solidFill>
                </a:uFill>
                <a:latin typeface="Corbel"/>
                <a:ea typeface="Corbel"/>
                <a:cs typeface="Corbel"/>
                <a:sym typeface="Corbel"/>
              </a:defRPr>
            </a:lvl1pPr>
          </a:lstStyle>
          <a:p>
            <a:pPr/>
            <a:r>
              <a:t>Interlocking Areas</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Visual encoding"/>
          <p:cNvSpPr txBox="1"/>
          <p:nvPr>
            <p:ph type="title"/>
          </p:nvPr>
        </p:nvSpPr>
        <p:spPr>
          <a:prstGeom prst="rect">
            <a:avLst/>
          </a:prstGeom>
        </p:spPr>
        <p:txBody>
          <a:bodyPr/>
          <a:lstStyle/>
          <a:p>
            <a:pPr/>
            <a:r>
              <a:t>Visual encoding</a:t>
            </a:r>
          </a:p>
        </p:txBody>
      </p:sp>
      <p:sp>
        <p:nvSpPr>
          <p:cNvPr id="1127" name="analyze idiom structure as combination of marks and channels"/>
          <p:cNvSpPr txBox="1"/>
          <p:nvPr>
            <p:ph type="body" idx="1"/>
          </p:nvPr>
        </p:nvSpPr>
        <p:spPr>
          <a:prstGeom prst="rect">
            <a:avLst/>
          </a:prstGeom>
        </p:spPr>
        <p:txBody>
          <a:bodyPr/>
          <a:lstStyle/>
          <a:p>
            <a:pPr/>
            <a:r>
              <a:t>analyze idiom structure as combination of marks and channels</a:t>
            </a:r>
          </a:p>
        </p:txBody>
      </p:sp>
      <p:sp>
        <p:nvSpPr>
          <p:cNvPr id="112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9" name="fig5.4.pdf" descr="fig5.4.pdf"/>
          <p:cNvPicPr>
            <a:picLocks noChangeAspect="1"/>
          </p:cNvPicPr>
          <p:nvPr/>
        </p:nvPicPr>
        <p:blipFill>
          <a:blip r:embed="rId2">
            <a:extLst/>
          </a:blip>
          <a:stretch>
            <a:fillRect/>
          </a:stretch>
        </p:blipFill>
        <p:spPr>
          <a:xfrm>
            <a:off x="723900" y="2019177"/>
            <a:ext cx="13296900" cy="1917823"/>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1" name="Visual encoding"/>
          <p:cNvSpPr txBox="1"/>
          <p:nvPr>
            <p:ph type="title"/>
          </p:nvPr>
        </p:nvSpPr>
        <p:spPr>
          <a:prstGeom prst="rect">
            <a:avLst/>
          </a:prstGeom>
        </p:spPr>
        <p:txBody>
          <a:bodyPr/>
          <a:lstStyle/>
          <a:p>
            <a:pPr/>
            <a:r>
              <a:t>Visual encoding</a:t>
            </a:r>
          </a:p>
        </p:txBody>
      </p:sp>
      <p:sp>
        <p:nvSpPr>
          <p:cNvPr id="1132" name="analyze idiom structure as combination of marks and channels"/>
          <p:cNvSpPr txBox="1"/>
          <p:nvPr>
            <p:ph type="body" idx="1"/>
          </p:nvPr>
        </p:nvSpPr>
        <p:spPr>
          <a:prstGeom prst="rect">
            <a:avLst/>
          </a:prstGeom>
        </p:spPr>
        <p:txBody>
          <a:bodyPr/>
          <a:lstStyle/>
          <a:p>
            <a:pPr/>
            <a:r>
              <a:t>analyze idiom structure as combination of marks and channels</a:t>
            </a:r>
          </a:p>
        </p:txBody>
      </p:sp>
      <p:sp>
        <p:nvSpPr>
          <p:cNvPr id="113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4" name="fig5.4.pdf" descr="fig5.4.pdf"/>
          <p:cNvPicPr>
            <a:picLocks noChangeAspect="1"/>
          </p:cNvPicPr>
          <p:nvPr/>
        </p:nvPicPr>
        <p:blipFill>
          <a:blip r:embed="rId2">
            <a:extLst/>
          </a:blip>
          <a:stretch>
            <a:fillRect/>
          </a:stretch>
        </p:blipFill>
        <p:spPr>
          <a:xfrm>
            <a:off x="723900" y="2019177"/>
            <a:ext cx="13296900" cy="1917823"/>
          </a:xfrm>
          <a:prstGeom prst="rect">
            <a:avLst/>
          </a:prstGeom>
          <a:ln w="12700">
            <a:miter lim="400000"/>
          </a:ln>
        </p:spPr>
      </p:pic>
      <p:grpSp>
        <p:nvGrpSpPr>
          <p:cNvPr id="1137" name="Group"/>
          <p:cNvGrpSpPr/>
          <p:nvPr/>
        </p:nvGrpSpPr>
        <p:grpSpPr>
          <a:xfrm>
            <a:off x="673100" y="4076700"/>
            <a:ext cx="1270000" cy="3835400"/>
            <a:chOff x="0" y="0"/>
            <a:chExt cx="1270000" cy="3835400"/>
          </a:xfrm>
        </p:grpSpPr>
        <p:sp>
          <p:nvSpPr>
            <p:cNvPr id="1135" name="1: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1136" name="mark: line"/>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Visual encoding"/>
          <p:cNvSpPr txBox="1"/>
          <p:nvPr>
            <p:ph type="title"/>
          </p:nvPr>
        </p:nvSpPr>
        <p:spPr>
          <a:prstGeom prst="rect">
            <a:avLst/>
          </a:prstGeom>
        </p:spPr>
        <p:txBody>
          <a:bodyPr/>
          <a:lstStyle/>
          <a:p>
            <a:pPr/>
            <a:r>
              <a:t>Visual encoding</a:t>
            </a:r>
          </a:p>
        </p:txBody>
      </p:sp>
      <p:sp>
        <p:nvSpPr>
          <p:cNvPr id="1140" name="analyze idiom structure as combination of marks and channels"/>
          <p:cNvSpPr txBox="1"/>
          <p:nvPr>
            <p:ph type="body" idx="1"/>
          </p:nvPr>
        </p:nvSpPr>
        <p:spPr>
          <a:prstGeom prst="rect">
            <a:avLst/>
          </a:prstGeom>
        </p:spPr>
        <p:txBody>
          <a:bodyPr/>
          <a:lstStyle/>
          <a:p>
            <a:pPr/>
            <a:r>
              <a:t>analyze idiom structure as combination of marks and channels</a:t>
            </a:r>
          </a:p>
        </p:txBody>
      </p:sp>
      <p:sp>
        <p:nvSpPr>
          <p:cNvPr id="114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2" name="fig5.4.pdf" descr="fig5.4.pdf"/>
          <p:cNvPicPr>
            <a:picLocks noChangeAspect="1"/>
          </p:cNvPicPr>
          <p:nvPr/>
        </p:nvPicPr>
        <p:blipFill>
          <a:blip r:embed="rId2">
            <a:extLst/>
          </a:blip>
          <a:stretch>
            <a:fillRect/>
          </a:stretch>
        </p:blipFill>
        <p:spPr>
          <a:xfrm>
            <a:off x="723900" y="2019177"/>
            <a:ext cx="13296900" cy="1917823"/>
          </a:xfrm>
          <a:prstGeom prst="rect">
            <a:avLst/>
          </a:prstGeom>
          <a:ln w="12700">
            <a:miter lim="400000"/>
          </a:ln>
        </p:spPr>
      </p:pic>
      <p:grpSp>
        <p:nvGrpSpPr>
          <p:cNvPr id="1145" name="Group"/>
          <p:cNvGrpSpPr/>
          <p:nvPr/>
        </p:nvGrpSpPr>
        <p:grpSpPr>
          <a:xfrm>
            <a:off x="673100" y="4076700"/>
            <a:ext cx="1270000" cy="3835400"/>
            <a:chOff x="0" y="0"/>
            <a:chExt cx="1270000" cy="3835400"/>
          </a:xfrm>
        </p:grpSpPr>
        <p:sp>
          <p:nvSpPr>
            <p:cNvPr id="1143" name="1: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1144" name="mark: line"/>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grpSp>
        <p:nvGrpSpPr>
          <p:cNvPr id="1148" name="Group"/>
          <p:cNvGrpSpPr/>
          <p:nvPr/>
        </p:nvGrpSpPr>
        <p:grpSpPr>
          <a:xfrm>
            <a:off x="4140200" y="4076700"/>
            <a:ext cx="1333500" cy="3835400"/>
            <a:chOff x="0" y="0"/>
            <a:chExt cx="1333500" cy="3835400"/>
          </a:xfrm>
        </p:grpSpPr>
        <p:sp>
          <p:nvSpPr>
            <p:cNvPr id="1146" name="2:  vertical position…"/>
            <p:cNvSpPr/>
            <p:nvPr/>
          </p:nvSpPr>
          <p:spPr>
            <a:xfrm>
              <a:off x="635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2: </a:t>
              </a:r>
              <a:br/>
              <a:r>
                <a:t>vertical position</a:t>
              </a:r>
            </a:p>
            <a:p>
              <a:pPr algn="l" defTabSz="1219200">
                <a:defRPr sz="3000">
                  <a:uFill>
                    <a:solidFill>
                      <a:srgbClr val="000000"/>
                    </a:solidFill>
                  </a:uFill>
                  <a:latin typeface="+mn-lt"/>
                  <a:ea typeface="+mn-ea"/>
                  <a:cs typeface="+mn-cs"/>
                  <a:sym typeface="Rockwell"/>
                </a:defRPr>
              </a:pPr>
              <a:r>
                <a:t>horizontal position</a:t>
              </a:r>
            </a:p>
          </p:txBody>
        </p:sp>
        <p:sp>
          <p:nvSpPr>
            <p:cNvPr id="1147"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Visual encoding"/>
          <p:cNvSpPr txBox="1"/>
          <p:nvPr>
            <p:ph type="title"/>
          </p:nvPr>
        </p:nvSpPr>
        <p:spPr>
          <a:prstGeom prst="rect">
            <a:avLst/>
          </a:prstGeom>
        </p:spPr>
        <p:txBody>
          <a:bodyPr/>
          <a:lstStyle/>
          <a:p>
            <a:pPr/>
            <a:r>
              <a:t>Visual encoding</a:t>
            </a:r>
          </a:p>
        </p:txBody>
      </p:sp>
      <p:sp>
        <p:nvSpPr>
          <p:cNvPr id="1151" name="analyze idiom structure as combination of marks and channels"/>
          <p:cNvSpPr txBox="1"/>
          <p:nvPr>
            <p:ph type="body" idx="1"/>
          </p:nvPr>
        </p:nvSpPr>
        <p:spPr>
          <a:prstGeom prst="rect">
            <a:avLst/>
          </a:prstGeom>
        </p:spPr>
        <p:txBody>
          <a:bodyPr/>
          <a:lstStyle/>
          <a:p>
            <a:pPr/>
            <a:r>
              <a:t>analyze idiom structure as combination of marks and channels</a:t>
            </a:r>
          </a:p>
        </p:txBody>
      </p:sp>
      <p:sp>
        <p:nvSpPr>
          <p:cNvPr id="115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3" name="fig5.4.pdf" descr="fig5.4.pdf"/>
          <p:cNvPicPr>
            <a:picLocks noChangeAspect="1"/>
          </p:cNvPicPr>
          <p:nvPr/>
        </p:nvPicPr>
        <p:blipFill>
          <a:blip r:embed="rId2">
            <a:extLst/>
          </a:blip>
          <a:stretch>
            <a:fillRect/>
          </a:stretch>
        </p:blipFill>
        <p:spPr>
          <a:xfrm>
            <a:off x="723900" y="2019177"/>
            <a:ext cx="13296900" cy="1917823"/>
          </a:xfrm>
          <a:prstGeom prst="rect">
            <a:avLst/>
          </a:prstGeom>
          <a:ln w="12700">
            <a:miter lim="400000"/>
          </a:ln>
        </p:spPr>
      </p:pic>
      <p:grpSp>
        <p:nvGrpSpPr>
          <p:cNvPr id="1156" name="Group"/>
          <p:cNvGrpSpPr/>
          <p:nvPr/>
        </p:nvGrpSpPr>
        <p:grpSpPr>
          <a:xfrm>
            <a:off x="673100" y="4076700"/>
            <a:ext cx="1270000" cy="3835400"/>
            <a:chOff x="0" y="0"/>
            <a:chExt cx="1270000" cy="3835400"/>
          </a:xfrm>
        </p:grpSpPr>
        <p:sp>
          <p:nvSpPr>
            <p:cNvPr id="1154" name="1: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1155" name="mark: line"/>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grpSp>
        <p:nvGrpSpPr>
          <p:cNvPr id="1159" name="Group"/>
          <p:cNvGrpSpPr/>
          <p:nvPr/>
        </p:nvGrpSpPr>
        <p:grpSpPr>
          <a:xfrm>
            <a:off x="4140200" y="4076700"/>
            <a:ext cx="1333500" cy="3835400"/>
            <a:chOff x="0" y="0"/>
            <a:chExt cx="1333500" cy="3835400"/>
          </a:xfrm>
        </p:grpSpPr>
        <p:sp>
          <p:nvSpPr>
            <p:cNvPr id="1157" name="2:  vertical position…"/>
            <p:cNvSpPr/>
            <p:nvPr/>
          </p:nvSpPr>
          <p:spPr>
            <a:xfrm>
              <a:off x="635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2: </a:t>
              </a:r>
              <a:br/>
              <a:r>
                <a:t>vertical position</a:t>
              </a:r>
            </a:p>
            <a:p>
              <a:pPr algn="l" defTabSz="1219200">
                <a:defRPr sz="3000">
                  <a:uFill>
                    <a:solidFill>
                      <a:srgbClr val="000000"/>
                    </a:solidFill>
                  </a:uFill>
                  <a:latin typeface="+mn-lt"/>
                  <a:ea typeface="+mn-ea"/>
                  <a:cs typeface="+mn-cs"/>
                  <a:sym typeface="Rockwell"/>
                </a:defRPr>
              </a:pPr>
              <a:r>
                <a:t>horizontal position</a:t>
              </a:r>
            </a:p>
          </p:txBody>
        </p:sp>
        <p:sp>
          <p:nvSpPr>
            <p:cNvPr id="1158"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1162" name="Group"/>
          <p:cNvGrpSpPr/>
          <p:nvPr/>
        </p:nvGrpSpPr>
        <p:grpSpPr>
          <a:xfrm>
            <a:off x="7848600" y="4076700"/>
            <a:ext cx="1295400" cy="3835400"/>
            <a:chOff x="0" y="0"/>
            <a:chExt cx="1295400" cy="3835400"/>
          </a:xfrm>
        </p:grpSpPr>
        <p:sp>
          <p:nvSpPr>
            <p:cNvPr id="1160" name="3:  vertical position…"/>
            <p:cNvSpPr/>
            <p:nvPr/>
          </p:nvSpPr>
          <p:spPr>
            <a:xfrm>
              <a:off x="254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3: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p:txBody>
        </p:sp>
        <p:sp>
          <p:nvSpPr>
            <p:cNvPr id="1161"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4" name="Visual encoding"/>
          <p:cNvSpPr txBox="1"/>
          <p:nvPr>
            <p:ph type="title"/>
          </p:nvPr>
        </p:nvSpPr>
        <p:spPr>
          <a:prstGeom prst="rect">
            <a:avLst/>
          </a:prstGeom>
        </p:spPr>
        <p:txBody>
          <a:bodyPr/>
          <a:lstStyle/>
          <a:p>
            <a:pPr/>
            <a:r>
              <a:t>Visual encoding</a:t>
            </a:r>
          </a:p>
        </p:txBody>
      </p:sp>
      <p:sp>
        <p:nvSpPr>
          <p:cNvPr id="1165" name="analyze idiom structure as combination of marks and channels"/>
          <p:cNvSpPr txBox="1"/>
          <p:nvPr>
            <p:ph type="body" idx="1"/>
          </p:nvPr>
        </p:nvSpPr>
        <p:spPr>
          <a:prstGeom prst="rect">
            <a:avLst/>
          </a:prstGeom>
        </p:spPr>
        <p:txBody>
          <a:bodyPr/>
          <a:lstStyle/>
          <a:p>
            <a:pPr/>
            <a:r>
              <a:t>analyze idiom structure as combination of marks and channels</a:t>
            </a:r>
          </a:p>
        </p:txBody>
      </p:sp>
      <p:sp>
        <p:nvSpPr>
          <p:cNvPr id="116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7" name="fig5.4.pdf" descr="fig5.4.pdf"/>
          <p:cNvPicPr>
            <a:picLocks noChangeAspect="1"/>
          </p:cNvPicPr>
          <p:nvPr/>
        </p:nvPicPr>
        <p:blipFill>
          <a:blip r:embed="rId2">
            <a:extLst/>
          </a:blip>
          <a:stretch>
            <a:fillRect/>
          </a:stretch>
        </p:blipFill>
        <p:spPr>
          <a:xfrm>
            <a:off x="723900" y="2019177"/>
            <a:ext cx="13296900" cy="1917823"/>
          </a:xfrm>
          <a:prstGeom prst="rect">
            <a:avLst/>
          </a:prstGeom>
          <a:ln w="12700">
            <a:miter lim="400000"/>
          </a:ln>
        </p:spPr>
      </p:pic>
      <p:grpSp>
        <p:nvGrpSpPr>
          <p:cNvPr id="1170" name="Group"/>
          <p:cNvGrpSpPr/>
          <p:nvPr/>
        </p:nvGrpSpPr>
        <p:grpSpPr>
          <a:xfrm>
            <a:off x="673100" y="4076700"/>
            <a:ext cx="1270000" cy="3835400"/>
            <a:chOff x="0" y="0"/>
            <a:chExt cx="1270000" cy="3835400"/>
          </a:xfrm>
        </p:grpSpPr>
        <p:sp>
          <p:nvSpPr>
            <p:cNvPr id="1168" name="1: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1: </a:t>
              </a:r>
              <a:br/>
              <a:r>
                <a:t>vertical position</a:t>
              </a:r>
            </a:p>
            <a:p>
              <a:pPr algn="l" defTabSz="1219200">
                <a:defRPr sz="3000">
                  <a:uFill>
                    <a:solidFill>
                      <a:srgbClr val="000000"/>
                    </a:solidFill>
                  </a:uFill>
                  <a:latin typeface="+mn-lt"/>
                  <a:ea typeface="+mn-ea"/>
                  <a:cs typeface="+mn-cs"/>
                  <a:sym typeface="Rockwell"/>
                </a:defRPr>
              </a:pPr>
            </a:p>
          </p:txBody>
        </p:sp>
        <p:sp>
          <p:nvSpPr>
            <p:cNvPr id="1169" name="mark: line"/>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line</a:t>
              </a:r>
            </a:p>
          </p:txBody>
        </p:sp>
      </p:grpSp>
      <p:grpSp>
        <p:nvGrpSpPr>
          <p:cNvPr id="1173" name="Group"/>
          <p:cNvGrpSpPr/>
          <p:nvPr/>
        </p:nvGrpSpPr>
        <p:grpSpPr>
          <a:xfrm>
            <a:off x="4140200" y="4076700"/>
            <a:ext cx="1333500" cy="3835400"/>
            <a:chOff x="0" y="0"/>
            <a:chExt cx="1333500" cy="3835400"/>
          </a:xfrm>
        </p:grpSpPr>
        <p:sp>
          <p:nvSpPr>
            <p:cNvPr id="1171" name="2:  vertical position…"/>
            <p:cNvSpPr/>
            <p:nvPr/>
          </p:nvSpPr>
          <p:spPr>
            <a:xfrm>
              <a:off x="635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2: </a:t>
              </a:r>
              <a:br/>
              <a:r>
                <a:t>vertical position</a:t>
              </a:r>
            </a:p>
            <a:p>
              <a:pPr algn="l" defTabSz="1219200">
                <a:defRPr sz="3000">
                  <a:uFill>
                    <a:solidFill>
                      <a:srgbClr val="000000"/>
                    </a:solidFill>
                  </a:uFill>
                  <a:latin typeface="+mn-lt"/>
                  <a:ea typeface="+mn-ea"/>
                  <a:cs typeface="+mn-cs"/>
                  <a:sym typeface="Rockwell"/>
                </a:defRPr>
              </a:pPr>
              <a:r>
                <a:t>horizontal position</a:t>
              </a:r>
            </a:p>
          </p:txBody>
        </p:sp>
        <p:sp>
          <p:nvSpPr>
            <p:cNvPr id="1172"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1176" name="Group"/>
          <p:cNvGrpSpPr/>
          <p:nvPr/>
        </p:nvGrpSpPr>
        <p:grpSpPr>
          <a:xfrm>
            <a:off x="7848600" y="4076700"/>
            <a:ext cx="1295400" cy="3835400"/>
            <a:chOff x="0" y="0"/>
            <a:chExt cx="1295400" cy="3835400"/>
          </a:xfrm>
        </p:grpSpPr>
        <p:sp>
          <p:nvSpPr>
            <p:cNvPr id="1174" name="3:  vertical position…"/>
            <p:cNvSpPr/>
            <p:nvPr/>
          </p:nvSpPr>
          <p:spPr>
            <a:xfrm>
              <a:off x="254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3: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p:txBody>
        </p:sp>
        <p:sp>
          <p:nvSpPr>
            <p:cNvPr id="1175"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grpSp>
        <p:nvGrpSpPr>
          <p:cNvPr id="1179" name="Group"/>
          <p:cNvGrpSpPr/>
          <p:nvPr/>
        </p:nvGrpSpPr>
        <p:grpSpPr>
          <a:xfrm>
            <a:off x="11544300" y="4076700"/>
            <a:ext cx="1270000" cy="3835400"/>
            <a:chOff x="0" y="0"/>
            <a:chExt cx="1270000" cy="3835400"/>
          </a:xfrm>
        </p:grpSpPr>
        <p:sp>
          <p:nvSpPr>
            <p:cNvPr id="1177" name="4:  vertical posit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p>
              <a:pPr algn="l" defTabSz="1219200">
                <a:defRPr sz="3000">
                  <a:uFill>
                    <a:solidFill>
                      <a:srgbClr val="000000"/>
                    </a:solidFill>
                  </a:uFill>
                  <a:latin typeface="+mn-lt"/>
                  <a:ea typeface="+mn-ea"/>
                  <a:cs typeface="+mn-cs"/>
                  <a:sym typeface="Rockwell"/>
                </a:defRPr>
              </a:pPr>
              <a:r>
                <a:t>4: </a:t>
              </a:r>
              <a:br/>
              <a:r>
                <a:t>vertical position</a:t>
              </a:r>
            </a:p>
            <a:p>
              <a:pPr algn="l" defTabSz="1219200">
                <a:defRPr sz="3000">
                  <a:uFill>
                    <a:solidFill>
                      <a:srgbClr val="000000"/>
                    </a:solidFill>
                  </a:uFill>
                  <a:latin typeface="+mn-lt"/>
                  <a:ea typeface="+mn-ea"/>
                  <a:cs typeface="+mn-cs"/>
                  <a:sym typeface="Rockwell"/>
                </a:defRPr>
              </a:pPr>
              <a:r>
                <a:t>horizontal position</a:t>
              </a:r>
            </a:p>
            <a:p>
              <a:pPr algn="l" defTabSz="1219200">
                <a:defRPr sz="3000">
                  <a:uFill>
                    <a:solidFill>
                      <a:srgbClr val="000000"/>
                    </a:solidFill>
                  </a:uFill>
                  <a:latin typeface="+mn-lt"/>
                  <a:ea typeface="+mn-ea"/>
                  <a:cs typeface="+mn-cs"/>
                  <a:sym typeface="Rockwell"/>
                </a:defRPr>
              </a:pPr>
              <a:r>
                <a:t>color hue</a:t>
              </a:r>
            </a:p>
            <a:p>
              <a:pPr algn="l" defTabSz="1219200">
                <a:defRPr sz="3000">
                  <a:uFill>
                    <a:solidFill>
                      <a:srgbClr val="000000"/>
                    </a:solidFill>
                  </a:uFill>
                  <a:latin typeface="+mn-lt"/>
                  <a:ea typeface="+mn-ea"/>
                  <a:cs typeface="+mn-cs"/>
                  <a:sym typeface="Rockwell"/>
                </a:defRPr>
              </a:pPr>
              <a:r>
                <a:t>size (area)</a:t>
              </a:r>
            </a:p>
          </p:txBody>
        </p:sp>
        <p:sp>
          <p:nvSpPr>
            <p:cNvPr id="1178" name="mark: point"/>
            <p:cNvSpPr/>
            <p:nvPr/>
          </p:nvSpPr>
          <p:spPr>
            <a:xfrm>
              <a:off x="0" y="25654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mn-lt"/>
                  <a:ea typeface="+mn-ea"/>
                  <a:cs typeface="+mn-cs"/>
                  <a:sym typeface="Rockwell"/>
                </a:defRPr>
              </a:lvl1pPr>
            </a:lstStyle>
            <a:p>
              <a:pPr/>
              <a:r>
                <a:t>mark: point</a:t>
              </a: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Why analyze?"/>
          <p:cNvSpPr txBox="1"/>
          <p:nvPr>
            <p:ph type="title"/>
          </p:nvPr>
        </p:nvSpPr>
        <p:spPr>
          <a:prstGeom prst="rect">
            <a:avLst/>
          </a:prstGeom>
        </p:spPr>
        <p:txBody>
          <a:bodyPr/>
          <a:lstStyle/>
          <a:p>
            <a:pPr/>
            <a:r>
              <a:t>Why analyze?</a:t>
            </a:r>
          </a:p>
        </p:txBody>
      </p:sp>
      <p:sp>
        <p:nvSpPr>
          <p:cNvPr id="241" name="imposes structure on  huge design space…"/>
          <p:cNvSpPr txBox="1"/>
          <p:nvPr>
            <p:ph type="body" idx="1"/>
          </p:nvPr>
        </p:nvSpPr>
        <p:spPr>
          <a:xfrm>
            <a:off x="38100" y="762000"/>
            <a:ext cx="7826500" cy="8039100"/>
          </a:xfrm>
          <a:prstGeom prst="rect">
            <a:avLst/>
          </a:prstGeom>
        </p:spPr>
        <p:txBody>
          <a:bodyPr/>
          <a:lstStyle/>
          <a:p>
            <a:pPr marL="793376" indent="-336176"/>
            <a:r>
              <a:t>imposes structure on </a:t>
            </a:r>
            <a:br/>
            <a:r>
              <a:t>huge design space</a:t>
            </a:r>
          </a:p>
          <a:p>
            <a:pPr lvl="1" marL="1173480" indent="-259080"/>
            <a:r>
              <a:t>scaffold to help you think systematically about choices</a:t>
            </a:r>
          </a:p>
          <a:p>
            <a:pPr lvl="1" marL="1173480" indent="-259080"/>
            <a:r>
              <a:t>analyzing existing as stepping stone to designing new</a:t>
            </a:r>
          </a:p>
          <a:p>
            <a:pPr lvl="1" marL="1173480" indent="-259080"/>
            <a:r>
              <a:t>most possibilities ineffective for particular task/data combination</a:t>
            </a:r>
          </a:p>
        </p:txBody>
      </p:sp>
      <p:sp>
        <p:nvSpPr>
          <p:cNvPr id="2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Redundant encoding"/>
          <p:cNvSpPr txBox="1"/>
          <p:nvPr>
            <p:ph type="title"/>
          </p:nvPr>
        </p:nvSpPr>
        <p:spPr>
          <a:prstGeom prst="rect">
            <a:avLst/>
          </a:prstGeom>
        </p:spPr>
        <p:txBody>
          <a:bodyPr/>
          <a:lstStyle/>
          <a:p>
            <a:pPr/>
            <a:r>
              <a:t>Redundant encoding</a:t>
            </a:r>
          </a:p>
        </p:txBody>
      </p:sp>
      <p:sp>
        <p:nvSpPr>
          <p:cNvPr id="1182" name="multiple channels…"/>
          <p:cNvSpPr txBox="1"/>
          <p:nvPr>
            <p:ph type="body" idx="1"/>
          </p:nvPr>
        </p:nvSpPr>
        <p:spPr>
          <a:prstGeom prst="rect">
            <a:avLst/>
          </a:prstGeom>
        </p:spPr>
        <p:txBody>
          <a:bodyPr/>
          <a:lstStyle/>
          <a:p>
            <a:pPr/>
            <a:r>
              <a:t>multiple channels</a:t>
            </a:r>
          </a:p>
          <a:p>
            <a:pPr lvl="1"/>
            <a:r>
              <a:t>sends stronger message</a:t>
            </a:r>
          </a:p>
          <a:p>
            <a:pPr lvl="1"/>
            <a:r>
              <a:t>but uses up channels</a:t>
            </a:r>
          </a:p>
        </p:txBody>
      </p:sp>
      <p:sp>
        <p:nvSpPr>
          <p:cNvPr id="118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88" name="Group"/>
          <p:cNvGrpSpPr/>
          <p:nvPr/>
        </p:nvGrpSpPr>
        <p:grpSpPr>
          <a:xfrm>
            <a:off x="4253466" y="2054742"/>
            <a:ext cx="6961321" cy="5168901"/>
            <a:chOff x="0" y="0"/>
            <a:chExt cx="6961319" cy="5168900"/>
          </a:xfrm>
        </p:grpSpPr>
        <p:pic>
          <p:nvPicPr>
            <p:cNvPr id="1184" name="page11image18423088.png" descr="page11image18423088.png"/>
            <p:cNvPicPr>
              <a:picLocks noChangeAspect="1"/>
            </p:cNvPicPr>
            <p:nvPr/>
          </p:nvPicPr>
          <p:blipFill>
            <a:blip r:embed="rId2">
              <a:extLst/>
            </a:blip>
            <a:stretch>
              <a:fillRect/>
            </a:stretch>
          </p:blipFill>
          <p:spPr>
            <a:xfrm>
              <a:off x="0" y="3352800"/>
              <a:ext cx="1270000" cy="1816100"/>
            </a:xfrm>
            <a:prstGeom prst="rect">
              <a:avLst/>
            </a:prstGeom>
            <a:ln w="12700" cap="flat">
              <a:noFill/>
              <a:miter lim="400000"/>
            </a:ln>
            <a:effectLst/>
          </p:spPr>
        </p:pic>
        <p:pic>
          <p:nvPicPr>
            <p:cNvPr id="1185" name="page11image10001616.png" descr="page11image10001616.png"/>
            <p:cNvPicPr>
              <a:picLocks noChangeAspect="1"/>
            </p:cNvPicPr>
            <p:nvPr/>
          </p:nvPicPr>
          <p:blipFill>
            <a:blip r:embed="rId3">
              <a:extLst/>
            </a:blip>
            <a:stretch>
              <a:fillRect/>
            </a:stretch>
          </p:blipFill>
          <p:spPr>
            <a:xfrm>
              <a:off x="1961599" y="2476500"/>
              <a:ext cx="1282701" cy="2692401"/>
            </a:xfrm>
            <a:prstGeom prst="rect">
              <a:avLst/>
            </a:prstGeom>
            <a:ln w="12700" cap="flat">
              <a:noFill/>
              <a:miter lim="400000"/>
            </a:ln>
            <a:effectLst/>
          </p:spPr>
        </p:pic>
        <p:pic>
          <p:nvPicPr>
            <p:cNvPr id="1186" name="page11image18403120.png" descr="page11image18403120.png"/>
            <p:cNvPicPr>
              <a:picLocks noChangeAspect="1"/>
            </p:cNvPicPr>
            <p:nvPr/>
          </p:nvPicPr>
          <p:blipFill>
            <a:blip r:embed="rId4">
              <a:extLst/>
            </a:blip>
            <a:stretch>
              <a:fillRect/>
            </a:stretch>
          </p:blipFill>
          <p:spPr>
            <a:xfrm>
              <a:off x="3832809" y="1371600"/>
              <a:ext cx="1270001" cy="3797301"/>
            </a:xfrm>
            <a:prstGeom prst="rect">
              <a:avLst/>
            </a:prstGeom>
            <a:ln w="12700" cap="flat">
              <a:noFill/>
              <a:miter lim="400000"/>
            </a:ln>
            <a:effectLst/>
          </p:spPr>
        </p:pic>
        <p:pic>
          <p:nvPicPr>
            <p:cNvPr id="1187" name="page11image18402912.png" descr="page11image18402912.png"/>
            <p:cNvPicPr>
              <a:picLocks noChangeAspect="1"/>
            </p:cNvPicPr>
            <p:nvPr/>
          </p:nvPicPr>
          <p:blipFill>
            <a:blip r:embed="rId5">
              <a:extLst/>
            </a:blip>
            <a:stretch>
              <a:fillRect/>
            </a:stretch>
          </p:blipFill>
          <p:spPr>
            <a:xfrm>
              <a:off x="5691319" y="0"/>
              <a:ext cx="1270001" cy="5168900"/>
            </a:xfrm>
            <a:prstGeom prst="rect">
              <a:avLst/>
            </a:prstGeom>
            <a:ln w="12700" cap="flat">
              <a:noFill/>
              <a:miter lim="400000"/>
            </a:ln>
            <a:effectLst/>
          </p:spPr>
        </p:pic>
      </p:grpSp>
      <p:sp>
        <p:nvSpPr>
          <p:cNvPr id="1189" name="Length and Luminance"/>
          <p:cNvSpPr txBox="1"/>
          <p:nvPr/>
        </p:nvSpPr>
        <p:spPr>
          <a:xfrm>
            <a:off x="5039121" y="7505700"/>
            <a:ext cx="568973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2800"/>
              </a:lnSpc>
              <a:defRPr sz="1200">
                <a:ln w="0" cap="flat">
                  <a:solidFill>
                    <a:srgbClr val="0000EE"/>
                  </a:solidFill>
                  <a:prstDash val="solid"/>
                  <a:miter lim="400000"/>
                </a:ln>
                <a:latin typeface="Times Roman"/>
                <a:ea typeface="Times Roman"/>
                <a:cs typeface="Times Roman"/>
                <a:sym typeface="Times Roman"/>
              </a:defRPr>
            </a:pPr>
            <a:r>
              <a:t>      </a:t>
            </a:r>
          </a:p>
          <a:p>
            <a:pPr algn="l" defTabSz="457200">
              <a:lnSpc>
                <a:spcPts val="11900"/>
              </a:lnSpc>
              <a:spcBef>
                <a:spcPts val="1200"/>
              </a:spcBef>
              <a:defRPr sz="4200">
                <a:ln w="0" cap="flat">
                  <a:solidFill>
                    <a:srgbClr val="0000EE"/>
                  </a:solidFill>
                  <a:prstDash val="solid"/>
                  <a:miter lim="400000"/>
                </a:ln>
                <a:latin typeface="Helvetica"/>
                <a:ea typeface="Helvetica"/>
                <a:cs typeface="Helvetica"/>
                <a:sym typeface="Helvetica"/>
              </a:defRPr>
            </a:pPr>
            <a:r>
              <a:t>Length and Luminance </a:t>
            </a:r>
            <a:endParaRPr sz="100">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95" name="Group"/>
          <p:cNvGrpSpPr/>
          <p:nvPr/>
        </p:nvGrpSpPr>
        <p:grpSpPr>
          <a:xfrm>
            <a:off x="840442" y="1931316"/>
            <a:ext cx="14451104" cy="1908568"/>
            <a:chOff x="0" y="9236"/>
            <a:chExt cx="14451102" cy="1908566"/>
          </a:xfrm>
        </p:grpSpPr>
        <p:pic>
          <p:nvPicPr>
            <p:cNvPr id="1191" name="fig5.2.pdf" descr="fig5.2.pdf"/>
            <p:cNvPicPr>
              <a:picLocks noChangeAspect="1"/>
            </p:cNvPicPr>
            <p:nvPr/>
          </p:nvPicPr>
          <p:blipFill>
            <a:blip r:embed="rId2">
              <a:extLst/>
            </a:blip>
            <a:srcRect l="0" t="0" r="0" b="0"/>
            <a:stretch>
              <a:fillRect/>
            </a:stretch>
          </p:blipFill>
          <p:spPr>
            <a:xfrm>
              <a:off x="0" y="9236"/>
              <a:ext cx="12935844" cy="1908568"/>
            </a:xfrm>
            <a:prstGeom prst="rect">
              <a:avLst/>
            </a:prstGeom>
            <a:ln w="12700" cap="flat">
              <a:noFill/>
              <a:miter lim="400000"/>
            </a:ln>
            <a:effectLst/>
          </p:spPr>
        </p:pic>
        <p:sp>
          <p:nvSpPr>
            <p:cNvPr id="1192" name="0D"/>
            <p:cNvSpPr/>
            <p:nvPr/>
          </p:nvSpPr>
          <p:spPr>
            <a:xfrm>
              <a:off x="2933962" y="24764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1" indent="228600" algn="l" defTabSz="1219200">
                <a:spcBef>
                  <a:spcPts val="800"/>
                </a:spcBef>
                <a:defRPr sz="3400">
                  <a:uFill>
                    <a:solidFill>
                      <a:srgbClr val="000000"/>
                    </a:solidFill>
                  </a:uFill>
                </a:defRPr>
              </a:pPr>
              <a:r>
                <a:t>0D</a:t>
              </a:r>
            </a:p>
          </p:txBody>
        </p:sp>
        <p:sp>
          <p:nvSpPr>
            <p:cNvPr id="1193" name="1D"/>
            <p:cNvSpPr/>
            <p:nvPr/>
          </p:nvSpPr>
          <p:spPr>
            <a:xfrm>
              <a:off x="7157957" y="24765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1" indent="228600" algn="l" defTabSz="1219200">
                <a:spcBef>
                  <a:spcPts val="800"/>
                </a:spcBef>
                <a:defRPr sz="3400">
                  <a:uFill>
                    <a:solidFill>
                      <a:srgbClr val="000000"/>
                    </a:solidFill>
                  </a:uFill>
                </a:defRPr>
              </a:pPr>
              <a:r>
                <a:t>1D</a:t>
              </a:r>
            </a:p>
          </p:txBody>
        </p:sp>
        <p:sp>
          <p:nvSpPr>
            <p:cNvPr id="1194" name="2D"/>
            <p:cNvSpPr/>
            <p:nvPr/>
          </p:nvSpPr>
          <p:spPr>
            <a:xfrm>
              <a:off x="13181102" y="24764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1" indent="228600" algn="l" defTabSz="1219200">
                <a:spcBef>
                  <a:spcPts val="800"/>
                </a:spcBef>
                <a:defRPr sz="3400">
                  <a:uFill>
                    <a:solidFill>
                      <a:srgbClr val="000000"/>
                    </a:solidFill>
                  </a:uFill>
                </a:defRPr>
              </a:pPr>
              <a:r>
                <a:t>2D</a:t>
              </a:r>
            </a:p>
          </p:txBody>
        </p:sp>
      </p:grpSp>
      <p:sp>
        <p:nvSpPr>
          <p:cNvPr id="1196" name="Rectangle"/>
          <p:cNvSpPr/>
          <p:nvPr/>
        </p:nvSpPr>
        <p:spPr>
          <a:xfrm>
            <a:off x="777779" y="2772445"/>
            <a:ext cx="4587509" cy="1123011"/>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197" name="Rectangle"/>
          <p:cNvSpPr/>
          <p:nvPr/>
        </p:nvSpPr>
        <p:spPr>
          <a:xfrm>
            <a:off x="1104430" y="2816992"/>
            <a:ext cx="3934208" cy="1521892"/>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198" name="Marks as constraints"/>
          <p:cNvSpPr txBox="1"/>
          <p:nvPr>
            <p:ph type="title"/>
          </p:nvPr>
        </p:nvSpPr>
        <p:spPr>
          <a:prstGeom prst="rect">
            <a:avLst/>
          </a:prstGeom>
        </p:spPr>
        <p:txBody>
          <a:bodyPr/>
          <a:lstStyle/>
          <a:p>
            <a:pPr/>
            <a:r>
              <a:t>Marks as constraints</a:t>
            </a:r>
          </a:p>
        </p:txBody>
      </p:sp>
      <p:sp>
        <p:nvSpPr>
          <p:cNvPr id="1199" name="math view: geometric primitives have dimensions"/>
          <p:cNvSpPr txBox="1"/>
          <p:nvPr>
            <p:ph type="body" idx="1"/>
          </p:nvPr>
        </p:nvSpPr>
        <p:spPr>
          <a:prstGeom prst="rect">
            <a:avLst/>
          </a:prstGeom>
        </p:spPr>
        <p:txBody>
          <a:bodyPr/>
          <a:lstStyle/>
          <a:p>
            <a:pPr/>
            <a:r>
              <a:t>math view: geometric primitives have dimensions</a:t>
            </a:r>
          </a:p>
        </p:txBody>
      </p:sp>
      <p:sp>
        <p:nvSpPr>
          <p:cNvPr id="12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206" name="Group"/>
          <p:cNvGrpSpPr/>
          <p:nvPr/>
        </p:nvGrpSpPr>
        <p:grpSpPr>
          <a:xfrm>
            <a:off x="1520276" y="2573004"/>
            <a:ext cx="2688590" cy="1449772"/>
            <a:chOff x="0" y="0"/>
            <a:chExt cx="2688588" cy="1449770"/>
          </a:xfrm>
        </p:grpSpPr>
        <p:sp>
          <p:nvSpPr>
            <p:cNvPr id="1201" name="Oval"/>
            <p:cNvSpPr/>
            <p:nvPr/>
          </p:nvSpPr>
          <p:spPr>
            <a:xfrm>
              <a:off x="0" y="0"/>
              <a:ext cx="686698" cy="679228"/>
            </a:xfrm>
            <a:prstGeom prst="ellipse">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02" name="Star"/>
            <p:cNvSpPr/>
            <p:nvPr/>
          </p:nvSpPr>
          <p:spPr>
            <a:xfrm>
              <a:off x="561363" y="766628"/>
              <a:ext cx="688895" cy="683143"/>
            </a:xfrm>
            <a:prstGeom prst="star5">
              <a:avLst>
                <a:gd name="adj" fmla="val 19100"/>
                <a:gd name="hf" fmla="val 105146"/>
                <a:gd name="vf" fmla="val 110557"/>
              </a:avLst>
            </a:prstGeom>
            <a:blipFill rotWithShape="1">
              <a:blip r:embed="rId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03" name="Rectangle"/>
            <p:cNvSpPr/>
            <p:nvPr/>
          </p:nvSpPr>
          <p:spPr>
            <a:xfrm>
              <a:off x="1446159" y="10494"/>
              <a:ext cx="423092" cy="1041850"/>
            </a:xfrm>
            <a:prstGeom prst="rect">
              <a:avLst/>
            </a:prstGeom>
            <a:blipFill rotWithShape="1">
              <a:blip r:embed="rId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04" name="Rectangle"/>
            <p:cNvSpPr/>
            <p:nvPr/>
          </p:nvSpPr>
          <p:spPr>
            <a:xfrm>
              <a:off x="2264430" y="667435"/>
              <a:ext cx="424159" cy="515586"/>
            </a:xfrm>
            <a:prstGeom prst="rect">
              <a:avLst/>
            </a:prstGeom>
            <a:blipFill rotWithShape="1">
              <a:blip r:embed="rId6"/>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05" name="Oval"/>
            <p:cNvSpPr/>
            <p:nvPr/>
          </p:nvSpPr>
          <p:spPr>
            <a:xfrm>
              <a:off x="799279" y="63500"/>
              <a:ext cx="300716" cy="334748"/>
            </a:xfrm>
            <a:prstGeom prst="ellipse">
              <a:avLst/>
            </a:prstGeom>
            <a:blipFill rotWithShape="1">
              <a:blip r:embed="rId7"/>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1207" name="Rectangle"/>
          <p:cNvSpPr/>
          <p:nvPr/>
        </p:nvSpPr>
        <p:spPr>
          <a:xfrm>
            <a:off x="5525911" y="2772445"/>
            <a:ext cx="4587509" cy="1123011"/>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grpSp>
        <p:nvGrpSpPr>
          <p:cNvPr id="1211" name="Group"/>
          <p:cNvGrpSpPr/>
          <p:nvPr/>
        </p:nvGrpSpPr>
        <p:grpSpPr>
          <a:xfrm>
            <a:off x="5606686" y="2588571"/>
            <a:ext cx="1377958" cy="1041850"/>
            <a:chOff x="0" y="0"/>
            <a:chExt cx="1377957" cy="1041849"/>
          </a:xfrm>
        </p:grpSpPr>
        <p:sp>
          <p:nvSpPr>
            <p:cNvPr id="1208" name="Rectangle"/>
            <p:cNvSpPr/>
            <p:nvPr/>
          </p:nvSpPr>
          <p:spPr>
            <a:xfrm>
              <a:off x="350832" y="0"/>
              <a:ext cx="266701" cy="1041850"/>
            </a:xfrm>
            <a:prstGeom prst="rect">
              <a:avLst/>
            </a:prstGeom>
            <a:blipFill rotWithShape="1">
              <a:blip r:embed="rId8"/>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09" name="Rectangle"/>
            <p:cNvSpPr/>
            <p:nvPr/>
          </p:nvSpPr>
          <p:spPr>
            <a:xfrm>
              <a:off x="841365" y="0"/>
              <a:ext cx="536593" cy="1041850"/>
            </a:xfrm>
            <a:prstGeom prst="rect">
              <a:avLst/>
            </a:prstGeom>
            <a:blipFill rotWithShape="1">
              <a:blip r:embed="rId9"/>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10" name="Rectangle"/>
            <p:cNvSpPr/>
            <p:nvPr/>
          </p:nvSpPr>
          <p:spPr>
            <a:xfrm>
              <a:off x="0" y="0"/>
              <a:ext cx="106971" cy="1041850"/>
            </a:xfrm>
            <a:prstGeom prst="rect">
              <a:avLst/>
            </a:prstGeom>
            <a:blipFill rotWithShape="1">
              <a:blip r:embed="rId10"/>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1212" name="Interlocking Areas"/>
          <p:cNvSpPr txBox="1"/>
          <p:nvPr/>
        </p:nvSpPr>
        <p:spPr>
          <a:xfrm>
            <a:off x="10866633" y="1948799"/>
            <a:ext cx="2763938" cy="45960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defRPr sz="2800">
                <a:uFill>
                  <a:solidFill>
                    <a:srgbClr val="000000"/>
                  </a:solidFill>
                </a:uFill>
                <a:latin typeface="Corbel"/>
                <a:ea typeface="Corbel"/>
                <a:cs typeface="Corbel"/>
                <a:sym typeface="Corbel"/>
              </a:defRPr>
            </a:lvl1pPr>
          </a:lstStyle>
          <a:p>
            <a:pPr/>
            <a:r>
              <a:t>Interlocking Areas</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18" name="Group"/>
          <p:cNvGrpSpPr/>
          <p:nvPr/>
        </p:nvGrpSpPr>
        <p:grpSpPr>
          <a:xfrm>
            <a:off x="840442" y="1931316"/>
            <a:ext cx="14451104" cy="1908568"/>
            <a:chOff x="0" y="9236"/>
            <a:chExt cx="14451102" cy="1908566"/>
          </a:xfrm>
        </p:grpSpPr>
        <p:pic>
          <p:nvPicPr>
            <p:cNvPr id="1214" name="fig5.2.pdf" descr="fig5.2.pdf"/>
            <p:cNvPicPr>
              <a:picLocks noChangeAspect="1"/>
            </p:cNvPicPr>
            <p:nvPr/>
          </p:nvPicPr>
          <p:blipFill>
            <a:blip r:embed="rId2">
              <a:extLst/>
            </a:blip>
            <a:srcRect l="0" t="0" r="0" b="0"/>
            <a:stretch>
              <a:fillRect/>
            </a:stretch>
          </p:blipFill>
          <p:spPr>
            <a:xfrm>
              <a:off x="0" y="9236"/>
              <a:ext cx="12935844" cy="1908568"/>
            </a:xfrm>
            <a:prstGeom prst="rect">
              <a:avLst/>
            </a:prstGeom>
            <a:ln w="12700" cap="flat">
              <a:noFill/>
              <a:miter lim="400000"/>
            </a:ln>
            <a:effectLst/>
          </p:spPr>
        </p:pic>
        <p:sp>
          <p:nvSpPr>
            <p:cNvPr id="1215" name="0D"/>
            <p:cNvSpPr/>
            <p:nvPr/>
          </p:nvSpPr>
          <p:spPr>
            <a:xfrm>
              <a:off x="2933962" y="24764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1" indent="228600" algn="l" defTabSz="1219200">
                <a:spcBef>
                  <a:spcPts val="800"/>
                </a:spcBef>
                <a:defRPr sz="3400">
                  <a:uFill>
                    <a:solidFill>
                      <a:srgbClr val="000000"/>
                    </a:solidFill>
                  </a:uFill>
                </a:defRPr>
              </a:pPr>
              <a:r>
                <a:t>0D</a:t>
              </a:r>
            </a:p>
          </p:txBody>
        </p:sp>
        <p:sp>
          <p:nvSpPr>
            <p:cNvPr id="1216" name="1D"/>
            <p:cNvSpPr/>
            <p:nvPr/>
          </p:nvSpPr>
          <p:spPr>
            <a:xfrm>
              <a:off x="7157957" y="24765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1" indent="228600" algn="l" defTabSz="1219200">
                <a:spcBef>
                  <a:spcPts val="800"/>
                </a:spcBef>
                <a:defRPr sz="3400">
                  <a:uFill>
                    <a:solidFill>
                      <a:srgbClr val="000000"/>
                    </a:solidFill>
                  </a:uFill>
                </a:defRPr>
              </a:pPr>
              <a:r>
                <a:t>1D</a:t>
              </a:r>
            </a:p>
          </p:txBody>
        </p:sp>
        <p:sp>
          <p:nvSpPr>
            <p:cNvPr id="1217" name="2D"/>
            <p:cNvSpPr/>
            <p:nvPr/>
          </p:nvSpPr>
          <p:spPr>
            <a:xfrm>
              <a:off x="13181102" y="24764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1" indent="228600" algn="l" defTabSz="1219200">
                <a:spcBef>
                  <a:spcPts val="800"/>
                </a:spcBef>
                <a:defRPr sz="3400">
                  <a:uFill>
                    <a:solidFill>
                      <a:srgbClr val="000000"/>
                    </a:solidFill>
                  </a:uFill>
                </a:defRPr>
              </a:pPr>
              <a:r>
                <a:t>2D</a:t>
              </a:r>
            </a:p>
          </p:txBody>
        </p:sp>
      </p:grpSp>
      <p:sp>
        <p:nvSpPr>
          <p:cNvPr id="1219" name="Rectangle"/>
          <p:cNvSpPr/>
          <p:nvPr/>
        </p:nvSpPr>
        <p:spPr>
          <a:xfrm>
            <a:off x="777779" y="2772445"/>
            <a:ext cx="4587509" cy="1123011"/>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20" name="Rectangle"/>
          <p:cNvSpPr/>
          <p:nvPr/>
        </p:nvSpPr>
        <p:spPr>
          <a:xfrm>
            <a:off x="1104430" y="2816992"/>
            <a:ext cx="3934208" cy="1521892"/>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21" name="Marks as constraints"/>
          <p:cNvSpPr txBox="1"/>
          <p:nvPr>
            <p:ph type="title"/>
          </p:nvPr>
        </p:nvSpPr>
        <p:spPr>
          <a:prstGeom prst="rect">
            <a:avLst/>
          </a:prstGeom>
        </p:spPr>
        <p:txBody>
          <a:bodyPr/>
          <a:lstStyle/>
          <a:p>
            <a:pPr/>
            <a:r>
              <a:t>Marks as constraints</a:t>
            </a:r>
          </a:p>
        </p:txBody>
      </p:sp>
      <p:sp>
        <p:nvSpPr>
          <p:cNvPr id="1222" name="math view: geometric primitives have dimensions…"/>
          <p:cNvSpPr txBox="1"/>
          <p:nvPr>
            <p:ph type="body" idx="1"/>
          </p:nvPr>
        </p:nvSpPr>
        <p:spPr>
          <a:prstGeom prst="rect">
            <a:avLst/>
          </a:prstGeom>
        </p:spPr>
        <p:txBody>
          <a:bodyPr/>
          <a:lstStyle/>
          <a:p>
            <a:pPr/>
            <a:r>
              <a:t>math view: geometric primitives have dimensions</a:t>
            </a:r>
          </a:p>
          <a:p>
            <a:pPr/>
          </a:p>
          <a:p>
            <a:pPr/>
          </a:p>
          <a:p>
            <a:pPr/>
          </a:p>
          <a:p>
            <a:pPr/>
            <a:r>
              <a:t>constraint view: mark type constrains what else can be encoded</a:t>
            </a:r>
          </a:p>
          <a:p>
            <a:pPr lvl="1"/>
            <a:r>
              <a:t>points: 0 constraints on size, can encode more attributes w/ size &amp; shape</a:t>
            </a:r>
          </a:p>
          <a:p>
            <a:pPr lvl="1"/>
            <a:r>
              <a:t>lines: 1 constraint on size (length), can still size code other way (width)</a:t>
            </a:r>
          </a:p>
          <a:p>
            <a:pPr lvl="1"/>
            <a:r>
              <a:t>interlocking areas: 2 constraints on size (length/width), cannot size or shape code</a:t>
            </a:r>
          </a:p>
          <a:p>
            <a:pPr lvl="2"/>
            <a:r>
              <a:t>interlocking: size, shape, position</a:t>
            </a:r>
          </a:p>
        </p:txBody>
      </p:sp>
      <p:sp>
        <p:nvSpPr>
          <p:cNvPr id="122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229" name="Group"/>
          <p:cNvGrpSpPr/>
          <p:nvPr/>
        </p:nvGrpSpPr>
        <p:grpSpPr>
          <a:xfrm>
            <a:off x="1520276" y="2573004"/>
            <a:ext cx="2688590" cy="1449772"/>
            <a:chOff x="0" y="0"/>
            <a:chExt cx="2688588" cy="1449770"/>
          </a:xfrm>
        </p:grpSpPr>
        <p:sp>
          <p:nvSpPr>
            <p:cNvPr id="1224" name="Oval"/>
            <p:cNvSpPr/>
            <p:nvPr/>
          </p:nvSpPr>
          <p:spPr>
            <a:xfrm>
              <a:off x="0" y="0"/>
              <a:ext cx="686698" cy="679228"/>
            </a:xfrm>
            <a:prstGeom prst="ellipse">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25" name="Star"/>
            <p:cNvSpPr/>
            <p:nvPr/>
          </p:nvSpPr>
          <p:spPr>
            <a:xfrm>
              <a:off x="561363" y="766628"/>
              <a:ext cx="688895" cy="683143"/>
            </a:xfrm>
            <a:prstGeom prst="star5">
              <a:avLst>
                <a:gd name="adj" fmla="val 19100"/>
                <a:gd name="hf" fmla="val 105146"/>
                <a:gd name="vf" fmla="val 110557"/>
              </a:avLst>
            </a:prstGeom>
            <a:blipFill rotWithShape="1">
              <a:blip r:embed="rId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26" name="Rectangle"/>
            <p:cNvSpPr/>
            <p:nvPr/>
          </p:nvSpPr>
          <p:spPr>
            <a:xfrm>
              <a:off x="1446159" y="10494"/>
              <a:ext cx="423092" cy="1041850"/>
            </a:xfrm>
            <a:prstGeom prst="rect">
              <a:avLst/>
            </a:prstGeom>
            <a:blipFill rotWithShape="1">
              <a:blip r:embed="rId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27" name="Rectangle"/>
            <p:cNvSpPr/>
            <p:nvPr/>
          </p:nvSpPr>
          <p:spPr>
            <a:xfrm>
              <a:off x="2264430" y="667435"/>
              <a:ext cx="424159" cy="515586"/>
            </a:xfrm>
            <a:prstGeom prst="rect">
              <a:avLst/>
            </a:prstGeom>
            <a:blipFill rotWithShape="1">
              <a:blip r:embed="rId6"/>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28" name="Oval"/>
            <p:cNvSpPr/>
            <p:nvPr/>
          </p:nvSpPr>
          <p:spPr>
            <a:xfrm>
              <a:off x="799279" y="63500"/>
              <a:ext cx="300716" cy="334748"/>
            </a:xfrm>
            <a:prstGeom prst="ellipse">
              <a:avLst/>
            </a:prstGeom>
            <a:blipFill rotWithShape="1">
              <a:blip r:embed="rId7"/>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1230" name="Rectangle"/>
          <p:cNvSpPr/>
          <p:nvPr/>
        </p:nvSpPr>
        <p:spPr>
          <a:xfrm>
            <a:off x="5525911" y="2772445"/>
            <a:ext cx="4587509" cy="1123011"/>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grpSp>
        <p:nvGrpSpPr>
          <p:cNvPr id="1234" name="Group"/>
          <p:cNvGrpSpPr/>
          <p:nvPr/>
        </p:nvGrpSpPr>
        <p:grpSpPr>
          <a:xfrm>
            <a:off x="5606686" y="2588571"/>
            <a:ext cx="1377958" cy="1041850"/>
            <a:chOff x="0" y="0"/>
            <a:chExt cx="1377957" cy="1041849"/>
          </a:xfrm>
        </p:grpSpPr>
        <p:sp>
          <p:nvSpPr>
            <p:cNvPr id="1231" name="Rectangle"/>
            <p:cNvSpPr/>
            <p:nvPr/>
          </p:nvSpPr>
          <p:spPr>
            <a:xfrm>
              <a:off x="350832" y="0"/>
              <a:ext cx="266701" cy="1041850"/>
            </a:xfrm>
            <a:prstGeom prst="rect">
              <a:avLst/>
            </a:prstGeom>
            <a:blipFill rotWithShape="1">
              <a:blip r:embed="rId8"/>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32" name="Rectangle"/>
            <p:cNvSpPr/>
            <p:nvPr/>
          </p:nvSpPr>
          <p:spPr>
            <a:xfrm>
              <a:off x="841365" y="0"/>
              <a:ext cx="536593" cy="1041850"/>
            </a:xfrm>
            <a:prstGeom prst="rect">
              <a:avLst/>
            </a:prstGeom>
            <a:blipFill rotWithShape="1">
              <a:blip r:embed="rId9"/>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33" name="Rectangle"/>
            <p:cNvSpPr/>
            <p:nvPr/>
          </p:nvSpPr>
          <p:spPr>
            <a:xfrm>
              <a:off x="0" y="0"/>
              <a:ext cx="106971" cy="1041850"/>
            </a:xfrm>
            <a:prstGeom prst="rect">
              <a:avLst/>
            </a:prstGeom>
            <a:blipFill rotWithShape="1">
              <a:blip r:embed="rId10"/>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1235" name="Interlocking Areas"/>
          <p:cNvSpPr txBox="1"/>
          <p:nvPr/>
        </p:nvSpPr>
        <p:spPr>
          <a:xfrm>
            <a:off x="10866633" y="1948799"/>
            <a:ext cx="2763938" cy="45960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defRPr sz="2800">
                <a:uFill>
                  <a:solidFill>
                    <a:srgbClr val="000000"/>
                  </a:solidFill>
                </a:uFill>
                <a:latin typeface="Corbel"/>
                <a:ea typeface="Corbel"/>
                <a:cs typeface="Corbel"/>
                <a:sym typeface="Corbel"/>
              </a:defRPr>
            </a:lvl1pPr>
          </a:lstStyle>
          <a:p>
            <a:pPr/>
            <a:r>
              <a:t>Interlocking Areas</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1" name="Group"/>
          <p:cNvGrpSpPr/>
          <p:nvPr/>
        </p:nvGrpSpPr>
        <p:grpSpPr>
          <a:xfrm>
            <a:off x="840442" y="1931316"/>
            <a:ext cx="14451104" cy="1908568"/>
            <a:chOff x="0" y="9236"/>
            <a:chExt cx="14451102" cy="1908566"/>
          </a:xfrm>
        </p:grpSpPr>
        <p:pic>
          <p:nvPicPr>
            <p:cNvPr id="1237" name="fig5.2.pdf" descr="fig5.2.pdf"/>
            <p:cNvPicPr>
              <a:picLocks noChangeAspect="1"/>
            </p:cNvPicPr>
            <p:nvPr/>
          </p:nvPicPr>
          <p:blipFill>
            <a:blip r:embed="rId2">
              <a:extLst/>
            </a:blip>
            <a:srcRect l="0" t="0" r="0" b="0"/>
            <a:stretch>
              <a:fillRect/>
            </a:stretch>
          </p:blipFill>
          <p:spPr>
            <a:xfrm>
              <a:off x="0" y="9236"/>
              <a:ext cx="12935844" cy="1908568"/>
            </a:xfrm>
            <a:prstGeom prst="rect">
              <a:avLst/>
            </a:prstGeom>
            <a:ln w="12700" cap="flat">
              <a:noFill/>
              <a:miter lim="400000"/>
            </a:ln>
            <a:effectLst/>
          </p:spPr>
        </p:pic>
        <p:sp>
          <p:nvSpPr>
            <p:cNvPr id="1238" name="0D"/>
            <p:cNvSpPr/>
            <p:nvPr/>
          </p:nvSpPr>
          <p:spPr>
            <a:xfrm>
              <a:off x="2933962" y="24764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1" indent="228600" algn="l" defTabSz="1219200">
                <a:spcBef>
                  <a:spcPts val="800"/>
                </a:spcBef>
                <a:defRPr sz="3400">
                  <a:uFill>
                    <a:solidFill>
                      <a:srgbClr val="000000"/>
                    </a:solidFill>
                  </a:uFill>
                </a:defRPr>
              </a:pPr>
              <a:r>
                <a:t>0D</a:t>
              </a:r>
            </a:p>
          </p:txBody>
        </p:sp>
        <p:sp>
          <p:nvSpPr>
            <p:cNvPr id="1239" name="1D"/>
            <p:cNvSpPr/>
            <p:nvPr/>
          </p:nvSpPr>
          <p:spPr>
            <a:xfrm>
              <a:off x="7157957" y="24765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1" indent="228600" algn="l" defTabSz="1219200">
                <a:spcBef>
                  <a:spcPts val="800"/>
                </a:spcBef>
                <a:defRPr sz="3400">
                  <a:uFill>
                    <a:solidFill>
                      <a:srgbClr val="000000"/>
                    </a:solidFill>
                  </a:uFill>
                </a:defRPr>
              </a:pPr>
              <a:r>
                <a:t>1D</a:t>
              </a:r>
            </a:p>
          </p:txBody>
        </p:sp>
        <p:sp>
          <p:nvSpPr>
            <p:cNvPr id="1240" name="2D"/>
            <p:cNvSpPr/>
            <p:nvPr/>
          </p:nvSpPr>
          <p:spPr>
            <a:xfrm>
              <a:off x="13181102" y="24764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1" indent="228600" algn="l" defTabSz="1219200">
                <a:spcBef>
                  <a:spcPts val="800"/>
                </a:spcBef>
                <a:defRPr sz="3400">
                  <a:uFill>
                    <a:solidFill>
                      <a:srgbClr val="000000"/>
                    </a:solidFill>
                  </a:uFill>
                </a:defRPr>
              </a:pPr>
              <a:r>
                <a:t>2D</a:t>
              </a:r>
            </a:p>
          </p:txBody>
        </p:sp>
      </p:grpSp>
      <p:sp>
        <p:nvSpPr>
          <p:cNvPr id="1242" name="Rectangle"/>
          <p:cNvSpPr/>
          <p:nvPr/>
        </p:nvSpPr>
        <p:spPr>
          <a:xfrm>
            <a:off x="777779" y="2772445"/>
            <a:ext cx="4587509" cy="1123011"/>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43" name="Rectangle"/>
          <p:cNvSpPr/>
          <p:nvPr/>
        </p:nvSpPr>
        <p:spPr>
          <a:xfrm>
            <a:off x="1104430" y="2816992"/>
            <a:ext cx="3934208" cy="1521892"/>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44" name="Marks as constraints"/>
          <p:cNvSpPr txBox="1"/>
          <p:nvPr>
            <p:ph type="title"/>
          </p:nvPr>
        </p:nvSpPr>
        <p:spPr>
          <a:prstGeom prst="rect">
            <a:avLst/>
          </a:prstGeom>
        </p:spPr>
        <p:txBody>
          <a:bodyPr/>
          <a:lstStyle/>
          <a:p>
            <a:pPr/>
            <a:r>
              <a:t>Marks as constraints</a:t>
            </a:r>
          </a:p>
        </p:txBody>
      </p:sp>
      <p:sp>
        <p:nvSpPr>
          <p:cNvPr id="1245" name="math view: geometric primitives have dimensions…"/>
          <p:cNvSpPr txBox="1"/>
          <p:nvPr>
            <p:ph type="body" idx="1"/>
          </p:nvPr>
        </p:nvSpPr>
        <p:spPr>
          <a:prstGeom prst="rect">
            <a:avLst/>
          </a:prstGeom>
        </p:spPr>
        <p:txBody>
          <a:bodyPr/>
          <a:lstStyle/>
          <a:p>
            <a:pPr/>
            <a:r>
              <a:t>math view: geometric primitives have dimensions</a:t>
            </a:r>
          </a:p>
          <a:p>
            <a:pPr/>
          </a:p>
          <a:p>
            <a:pPr/>
          </a:p>
          <a:p>
            <a:pPr/>
          </a:p>
          <a:p>
            <a:pPr/>
            <a:r>
              <a:t>constraint view: mark type constrains what else can be encoded</a:t>
            </a:r>
          </a:p>
          <a:p>
            <a:pPr lvl="1"/>
            <a:r>
              <a:t>points: 0 constraints on size, can encode more attributes w/ size &amp; shape</a:t>
            </a:r>
          </a:p>
          <a:p>
            <a:pPr lvl="1"/>
            <a:r>
              <a:t>lines: 1 constraint on size (length), can still size code other way (width)</a:t>
            </a:r>
          </a:p>
          <a:p>
            <a:pPr lvl="1"/>
            <a:r>
              <a:t>interlocking areas: 2 constraints on size (length/width), cannot size or shape code</a:t>
            </a:r>
          </a:p>
          <a:p>
            <a:pPr lvl="2"/>
            <a:r>
              <a:t>interlocking: size, shape, position</a:t>
            </a:r>
          </a:p>
          <a:p>
            <a:pPr/>
            <a:r>
              <a:t>quick check: can you size-code another attribute</a:t>
            </a:r>
          </a:p>
          <a:p>
            <a:pPr lvl="1"/>
            <a:r>
              <a:t>or is size/shape in use?</a:t>
            </a:r>
          </a:p>
        </p:txBody>
      </p:sp>
      <p:sp>
        <p:nvSpPr>
          <p:cNvPr id="124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252" name="Group"/>
          <p:cNvGrpSpPr/>
          <p:nvPr/>
        </p:nvGrpSpPr>
        <p:grpSpPr>
          <a:xfrm>
            <a:off x="1520276" y="2573004"/>
            <a:ext cx="2688590" cy="1449772"/>
            <a:chOff x="0" y="0"/>
            <a:chExt cx="2688588" cy="1449770"/>
          </a:xfrm>
        </p:grpSpPr>
        <p:sp>
          <p:nvSpPr>
            <p:cNvPr id="1247" name="Oval"/>
            <p:cNvSpPr/>
            <p:nvPr/>
          </p:nvSpPr>
          <p:spPr>
            <a:xfrm>
              <a:off x="0" y="0"/>
              <a:ext cx="686698" cy="679228"/>
            </a:xfrm>
            <a:prstGeom prst="ellipse">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48" name="Star"/>
            <p:cNvSpPr/>
            <p:nvPr/>
          </p:nvSpPr>
          <p:spPr>
            <a:xfrm>
              <a:off x="561363" y="766628"/>
              <a:ext cx="688895" cy="683143"/>
            </a:xfrm>
            <a:prstGeom prst="star5">
              <a:avLst>
                <a:gd name="adj" fmla="val 19100"/>
                <a:gd name="hf" fmla="val 105146"/>
                <a:gd name="vf" fmla="val 110557"/>
              </a:avLst>
            </a:prstGeom>
            <a:blipFill rotWithShape="1">
              <a:blip r:embed="rId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49" name="Rectangle"/>
            <p:cNvSpPr/>
            <p:nvPr/>
          </p:nvSpPr>
          <p:spPr>
            <a:xfrm>
              <a:off x="1446159" y="10494"/>
              <a:ext cx="423092" cy="1041850"/>
            </a:xfrm>
            <a:prstGeom prst="rect">
              <a:avLst/>
            </a:prstGeom>
            <a:blipFill rotWithShape="1">
              <a:blip r:embed="rId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50" name="Rectangle"/>
            <p:cNvSpPr/>
            <p:nvPr/>
          </p:nvSpPr>
          <p:spPr>
            <a:xfrm>
              <a:off x="2264430" y="667435"/>
              <a:ext cx="424159" cy="515586"/>
            </a:xfrm>
            <a:prstGeom prst="rect">
              <a:avLst/>
            </a:prstGeom>
            <a:blipFill rotWithShape="1">
              <a:blip r:embed="rId6"/>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51" name="Oval"/>
            <p:cNvSpPr/>
            <p:nvPr/>
          </p:nvSpPr>
          <p:spPr>
            <a:xfrm>
              <a:off x="799279" y="63500"/>
              <a:ext cx="300716" cy="334748"/>
            </a:xfrm>
            <a:prstGeom prst="ellipse">
              <a:avLst/>
            </a:prstGeom>
            <a:blipFill rotWithShape="1">
              <a:blip r:embed="rId7"/>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1253" name="Rectangle"/>
          <p:cNvSpPr/>
          <p:nvPr/>
        </p:nvSpPr>
        <p:spPr>
          <a:xfrm>
            <a:off x="5525911" y="2772445"/>
            <a:ext cx="4587509" cy="1123011"/>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grpSp>
        <p:nvGrpSpPr>
          <p:cNvPr id="1257" name="Group"/>
          <p:cNvGrpSpPr/>
          <p:nvPr/>
        </p:nvGrpSpPr>
        <p:grpSpPr>
          <a:xfrm>
            <a:off x="5606686" y="2588571"/>
            <a:ext cx="1377958" cy="1041850"/>
            <a:chOff x="0" y="0"/>
            <a:chExt cx="1377957" cy="1041849"/>
          </a:xfrm>
        </p:grpSpPr>
        <p:sp>
          <p:nvSpPr>
            <p:cNvPr id="1254" name="Rectangle"/>
            <p:cNvSpPr/>
            <p:nvPr/>
          </p:nvSpPr>
          <p:spPr>
            <a:xfrm>
              <a:off x="350832" y="0"/>
              <a:ext cx="266701" cy="1041850"/>
            </a:xfrm>
            <a:prstGeom prst="rect">
              <a:avLst/>
            </a:prstGeom>
            <a:blipFill rotWithShape="1">
              <a:blip r:embed="rId8"/>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55" name="Rectangle"/>
            <p:cNvSpPr/>
            <p:nvPr/>
          </p:nvSpPr>
          <p:spPr>
            <a:xfrm>
              <a:off x="841365" y="0"/>
              <a:ext cx="536593" cy="1041850"/>
            </a:xfrm>
            <a:prstGeom prst="rect">
              <a:avLst/>
            </a:prstGeom>
            <a:blipFill rotWithShape="1">
              <a:blip r:embed="rId9"/>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56" name="Rectangle"/>
            <p:cNvSpPr/>
            <p:nvPr/>
          </p:nvSpPr>
          <p:spPr>
            <a:xfrm>
              <a:off x="0" y="0"/>
              <a:ext cx="106971" cy="1041850"/>
            </a:xfrm>
            <a:prstGeom prst="rect">
              <a:avLst/>
            </a:prstGeom>
            <a:blipFill rotWithShape="1">
              <a:blip r:embed="rId10"/>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1258" name="Interlocking Areas"/>
          <p:cNvSpPr txBox="1"/>
          <p:nvPr/>
        </p:nvSpPr>
        <p:spPr>
          <a:xfrm>
            <a:off x="10866633" y="1948799"/>
            <a:ext cx="2763938" cy="45960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defRPr sz="2800">
                <a:uFill>
                  <a:solidFill>
                    <a:srgbClr val="000000"/>
                  </a:solidFill>
                </a:uFill>
                <a:latin typeface="Corbel"/>
                <a:ea typeface="Corbel"/>
                <a:cs typeface="Corbel"/>
                <a:sym typeface="Corbel"/>
              </a:defRPr>
            </a:lvl1pPr>
          </a:lstStyle>
          <a:p>
            <a:pPr/>
            <a:r>
              <a:t>Interlocking Areas</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0" name="Scope of analysis"/>
          <p:cNvSpPr txBox="1"/>
          <p:nvPr>
            <p:ph type="title"/>
          </p:nvPr>
        </p:nvSpPr>
        <p:spPr>
          <a:prstGeom prst="rect">
            <a:avLst/>
          </a:prstGeom>
        </p:spPr>
        <p:txBody>
          <a:bodyPr/>
          <a:lstStyle/>
          <a:p>
            <a:pPr/>
            <a:r>
              <a:t>Scope of analysis</a:t>
            </a:r>
          </a:p>
        </p:txBody>
      </p:sp>
      <p:sp>
        <p:nvSpPr>
          <p:cNvPr id="1261" name="simplifying assumptions: one mark per item, single view…"/>
          <p:cNvSpPr txBox="1"/>
          <p:nvPr>
            <p:ph type="body" idx="1"/>
          </p:nvPr>
        </p:nvSpPr>
        <p:spPr>
          <a:prstGeom prst="rect">
            <a:avLst/>
          </a:prstGeom>
        </p:spPr>
        <p:txBody>
          <a:bodyPr/>
          <a:lstStyle/>
          <a:p>
            <a:pPr/>
            <a:r>
              <a:t>simplifying assumptions: one mark per item, single view</a:t>
            </a:r>
          </a:p>
          <a:p>
            <a:pPr/>
          </a:p>
          <a:p>
            <a:pPr/>
            <a:r>
              <a:t>later on</a:t>
            </a:r>
          </a:p>
          <a:p>
            <a:pPr lvl="1"/>
            <a:r>
              <a:t>multiple views</a:t>
            </a:r>
          </a:p>
          <a:p>
            <a:pPr lvl="1"/>
            <a:r>
              <a:t>multiple marks in a region (glyph)</a:t>
            </a:r>
          </a:p>
          <a:p>
            <a:pPr lvl="1"/>
            <a:r>
              <a:t>some items not represented by marks (aggregation and filtering)</a:t>
            </a:r>
          </a:p>
        </p:txBody>
      </p:sp>
      <p:sp>
        <p:nvSpPr>
          <p:cNvPr id="126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4" name="When to use which channel?"/>
          <p:cNvSpPr txBox="1"/>
          <p:nvPr>
            <p:ph type="title"/>
          </p:nvPr>
        </p:nvSpPr>
        <p:spPr>
          <a:prstGeom prst="rect">
            <a:avLst/>
          </a:prstGeom>
        </p:spPr>
        <p:txBody>
          <a:bodyPr/>
          <a:lstStyle/>
          <a:p>
            <a:pPr/>
            <a:r>
              <a:t>When to use which channel?</a:t>
            </a:r>
          </a:p>
        </p:txBody>
      </p:sp>
      <p:sp>
        <p:nvSpPr>
          <p:cNvPr id="126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66" name="expressiveness…"/>
          <p:cNvSpPr txBox="1"/>
          <p:nvPr/>
        </p:nvSpPr>
        <p:spPr>
          <a:xfrm>
            <a:off x="531790" y="1767223"/>
            <a:ext cx="13108062" cy="501446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b="1" sz="6200">
                <a:uFill>
                  <a:solidFill>
                    <a:srgbClr val="000000"/>
                  </a:solidFill>
                </a:uFill>
              </a:defRPr>
            </a:pPr>
            <a:r>
              <a:t>expressiveness</a:t>
            </a:r>
          </a:p>
          <a:p>
            <a:pPr lvl="1" indent="228600" algn="l" defTabSz="1219200">
              <a:spcBef>
                <a:spcPts val="800"/>
              </a:spcBef>
              <a:defRPr b="1" sz="6200">
                <a:uFill>
                  <a:solidFill>
                    <a:srgbClr val="000000"/>
                  </a:solidFill>
                </a:uFill>
              </a:defRPr>
            </a:pPr>
            <a:r>
              <a:t>    </a:t>
            </a:r>
            <a:r>
              <a:rPr b="0"/>
              <a:t>match channel type to data type</a:t>
            </a:r>
            <a:endParaRPr b="0"/>
          </a:p>
          <a:p>
            <a:pPr lvl="1" indent="228600" algn="l" defTabSz="1219200">
              <a:spcBef>
                <a:spcPts val="800"/>
              </a:spcBef>
              <a:defRPr b="1" sz="6200">
                <a:uFill>
                  <a:solidFill>
                    <a:srgbClr val="000000"/>
                  </a:solidFill>
                </a:uFill>
              </a:defRPr>
            </a:pPr>
          </a:p>
          <a:p>
            <a:pPr lvl="1" indent="228600" algn="l" defTabSz="1219200">
              <a:spcBef>
                <a:spcPts val="800"/>
              </a:spcBef>
              <a:defRPr b="1" sz="6200">
                <a:uFill>
                  <a:solidFill>
                    <a:srgbClr val="000000"/>
                  </a:solidFill>
                </a:uFill>
              </a:defRPr>
            </a:pPr>
            <a:r>
              <a:t>effectiveness</a:t>
            </a:r>
          </a:p>
          <a:p>
            <a:pPr lvl="1" indent="228600" algn="l" defTabSz="1219200">
              <a:spcBef>
                <a:spcPts val="800"/>
              </a:spcBef>
              <a:defRPr sz="6200">
                <a:uFill>
                  <a:solidFill>
                    <a:srgbClr val="000000"/>
                  </a:solidFill>
                </a:uFill>
              </a:defRPr>
            </a:pPr>
            <a:r>
              <a:t>    some channels are better than others</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8"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sp>
        <p:nvSpPr>
          <p:cNvPr id="126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0" name="fig5.1.pdf" descr="fig5.1.pdf"/>
          <p:cNvPicPr>
            <a:picLocks noChangeAspect="1"/>
          </p:cNvPicPr>
          <p:nvPr/>
        </p:nvPicPr>
        <p:blipFill>
          <a:blip r:embed="rId2">
            <a:extLst/>
          </a:blip>
          <a:srcRect l="0" t="10957" r="0" b="0"/>
          <a:stretch>
            <a:fillRect/>
          </a:stretch>
        </p:blipFill>
        <p:spPr>
          <a:xfrm>
            <a:off x="447745" y="1226740"/>
            <a:ext cx="12607382" cy="7534219"/>
          </a:xfrm>
          <a:prstGeom prst="rect">
            <a:avLst/>
          </a:prstGeom>
          <a:ln w="12700">
            <a:miter lim="400000"/>
          </a:ln>
        </p:spPr>
      </p:pic>
      <p:sp>
        <p:nvSpPr>
          <p:cNvPr id="1271" name="Rectangle"/>
          <p:cNvSpPr/>
          <p:nvPr/>
        </p:nvSpPr>
        <p:spPr>
          <a:xfrm>
            <a:off x="6642100" y="939800"/>
            <a:ext cx="938163" cy="8302526"/>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3"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sp>
        <p:nvSpPr>
          <p:cNvPr id="127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5" name="fig5.1.pdf" descr="fig5.1.pdf"/>
          <p:cNvPicPr>
            <a:picLocks noChangeAspect="1"/>
          </p:cNvPicPr>
          <p:nvPr/>
        </p:nvPicPr>
        <p:blipFill>
          <a:blip r:embed="rId2">
            <a:extLst/>
          </a:blip>
          <a:srcRect l="0" t="6515" r="0" b="0"/>
          <a:stretch>
            <a:fillRect/>
          </a:stretch>
        </p:blipFill>
        <p:spPr>
          <a:xfrm>
            <a:off x="447745" y="850900"/>
            <a:ext cx="12607382" cy="7910059"/>
          </a:xfrm>
          <a:prstGeom prst="rect">
            <a:avLst/>
          </a:prstGeom>
          <a:ln w="12700">
            <a:miter lim="400000"/>
          </a:ln>
        </p:spPr>
      </p:pic>
      <p:sp>
        <p:nvSpPr>
          <p:cNvPr id="1276" name="Rectangle"/>
          <p:cNvSpPr/>
          <p:nvPr/>
        </p:nvSpPr>
        <p:spPr>
          <a:xfrm>
            <a:off x="6642100" y="939800"/>
            <a:ext cx="786011" cy="8302526"/>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277" name="expressiveness…"/>
          <p:cNvSpPr txBox="1"/>
          <p:nvPr/>
        </p:nvSpPr>
        <p:spPr>
          <a:xfrm>
            <a:off x="7683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3200">
                <a:uFill>
                  <a:solidFill>
                    <a:srgbClr val="000000"/>
                  </a:solidFill>
                </a:uFill>
              </a:defRPr>
            </a:pPr>
            <a:r>
              <a:t>expressiveness</a:t>
            </a:r>
          </a:p>
          <a:p>
            <a:pPr lvl="1" marL="603250" indent="-285750" algn="l" defTabSz="1219200">
              <a:spcBef>
                <a:spcPts val="800"/>
              </a:spcBef>
              <a:buSzPct val="100000"/>
              <a:buChar char="–"/>
              <a:defRPr sz="2600">
                <a:uFill>
                  <a:solidFill>
                    <a:srgbClr val="000000"/>
                  </a:solidFill>
                </a:uFill>
              </a:defRPr>
            </a:pPr>
            <a:r>
              <a:t>match channel and data characteristics</a:t>
            </a:r>
          </a:p>
          <a:p>
            <a:pPr algn="l" defTabSz="1219200">
              <a:spcBef>
                <a:spcPts val="800"/>
              </a:spcBef>
              <a:defRPr sz="2600">
                <a:uFill>
                  <a:solidFill>
                    <a:srgbClr val="000000"/>
                  </a:solidFill>
                </a:uFill>
              </a:defRPr>
            </a:pPr>
          </a:p>
          <a:p>
            <a:pPr lvl="1" marL="603250" indent="-285750" algn="l" defTabSz="1219200">
              <a:spcBef>
                <a:spcPts val="800"/>
              </a:spcBef>
              <a:buSzPct val="100000"/>
              <a:buChar char="–"/>
              <a:defRPr sz="2600">
                <a:uFill>
                  <a:solidFill>
                    <a:srgbClr val="000000"/>
                  </a:solidFill>
                </a:uFill>
              </a:defRPr>
            </a:pP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9"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sp>
        <p:nvSpPr>
          <p:cNvPr id="128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1" name="fig5.1.pdf" descr="fig5.1.pdf"/>
          <p:cNvPicPr>
            <a:picLocks noChangeAspect="1"/>
          </p:cNvPicPr>
          <p:nvPr/>
        </p:nvPicPr>
        <p:blipFill>
          <a:blip r:embed="rId2">
            <a:extLst/>
          </a:blip>
          <a:srcRect l="0" t="6515" r="0" b="0"/>
          <a:stretch>
            <a:fillRect/>
          </a:stretch>
        </p:blipFill>
        <p:spPr>
          <a:xfrm>
            <a:off x="447745" y="850900"/>
            <a:ext cx="12607382" cy="7910059"/>
          </a:xfrm>
          <a:prstGeom prst="rect">
            <a:avLst/>
          </a:prstGeom>
          <a:ln w="12700">
            <a:miter lim="400000"/>
          </a:ln>
        </p:spPr>
      </p:pic>
      <p:sp>
        <p:nvSpPr>
          <p:cNvPr id="1282" name="expressiveness…"/>
          <p:cNvSpPr txBox="1"/>
          <p:nvPr/>
        </p:nvSpPr>
        <p:spPr>
          <a:xfrm>
            <a:off x="7683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3200">
                <a:uFill>
                  <a:solidFill>
                    <a:srgbClr val="000000"/>
                  </a:solidFill>
                </a:uFill>
              </a:defRPr>
            </a:pPr>
            <a:r>
              <a:t>expressiveness</a:t>
            </a:r>
          </a:p>
          <a:p>
            <a:pPr lvl="1" marL="603250" indent="-285750" algn="l" defTabSz="1219200">
              <a:spcBef>
                <a:spcPts val="800"/>
              </a:spcBef>
              <a:buSzPct val="100000"/>
              <a:buChar char="–"/>
              <a:defRPr sz="2600">
                <a:uFill>
                  <a:solidFill>
                    <a:srgbClr val="000000"/>
                  </a:solidFill>
                </a:uFill>
              </a:defRPr>
            </a:pPr>
            <a:r>
              <a:t>match channel and data characteristics</a:t>
            </a:r>
          </a:p>
          <a:p>
            <a:pPr lvl="2" marL="742950" indent="-285750" algn="l" defTabSz="1219200">
              <a:spcBef>
                <a:spcPts val="800"/>
              </a:spcBef>
              <a:buSzPct val="100000"/>
              <a:buChar char="–"/>
              <a:defRPr sz="2600">
                <a:uFill>
                  <a:solidFill>
                    <a:srgbClr val="000000"/>
                  </a:solidFill>
                </a:uFill>
              </a:defRPr>
            </a:pPr>
            <a:r>
              <a:t>magnitude for ordered</a:t>
            </a:r>
          </a:p>
          <a:p>
            <a:pPr lvl="3" marL="1200150" indent="-285750" algn="l" defTabSz="1219200">
              <a:spcBef>
                <a:spcPts val="800"/>
              </a:spcBef>
              <a:buSzPct val="100000"/>
              <a:buChar char="–"/>
              <a:defRPr sz="2600">
                <a:uFill>
                  <a:solidFill>
                    <a:srgbClr val="000000"/>
                  </a:solidFill>
                </a:uFill>
              </a:defRPr>
            </a:pPr>
            <a:r>
              <a:t> how much? which rank?</a:t>
            </a:r>
          </a:p>
          <a:p>
            <a:pPr lvl="2" marL="742950" indent="-285750" algn="l" defTabSz="1219200">
              <a:spcBef>
                <a:spcPts val="800"/>
              </a:spcBef>
              <a:buSzPct val="100000"/>
              <a:buChar char="–"/>
              <a:defRPr sz="2600">
                <a:uFill>
                  <a:solidFill>
                    <a:srgbClr val="000000"/>
                  </a:solidFill>
                </a:uFill>
              </a:defRPr>
            </a:pPr>
            <a:r>
              <a:t>identity for categorical</a:t>
            </a:r>
          </a:p>
          <a:p>
            <a:pPr lvl="3" marL="1200150" indent="-285750" algn="l" defTabSz="1219200">
              <a:spcBef>
                <a:spcPts val="800"/>
              </a:spcBef>
              <a:buSzPct val="100000"/>
              <a:buChar char="–"/>
              <a:defRPr sz="2600">
                <a:uFill>
                  <a:solidFill>
                    <a:srgbClr val="000000"/>
                  </a:solidFill>
                </a:uFill>
              </a:defRPr>
            </a:pPr>
            <a:r>
              <a:t>what?</a:t>
            </a:r>
          </a:p>
          <a:p>
            <a:pPr lvl="1" marL="603250" indent="-285750" algn="l" defTabSz="1219200">
              <a:spcBef>
                <a:spcPts val="800"/>
              </a:spcBef>
              <a:buSzPct val="100000"/>
              <a:buChar char="–"/>
              <a:defRPr sz="2600">
                <a:uFill>
                  <a:solidFill>
                    <a:srgbClr val="000000"/>
                  </a:solidFill>
                </a:uFill>
              </a:defRPr>
            </a:pPr>
          </a:p>
        </p:txBody>
      </p:sp>
      <p:sp>
        <p:nvSpPr>
          <p:cNvPr id="1283" name="Rectangle"/>
          <p:cNvSpPr/>
          <p:nvPr/>
        </p:nvSpPr>
        <p:spPr>
          <a:xfrm>
            <a:off x="6642100" y="939800"/>
            <a:ext cx="938163" cy="8302526"/>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grpSp>
        <p:nvGrpSpPr>
          <p:cNvPr id="1286" name="Group"/>
          <p:cNvGrpSpPr/>
          <p:nvPr/>
        </p:nvGrpSpPr>
        <p:grpSpPr>
          <a:xfrm>
            <a:off x="12535479" y="2645828"/>
            <a:ext cx="4200878" cy="2884037"/>
            <a:chOff x="0" y="0"/>
            <a:chExt cx="4200877" cy="2884036"/>
          </a:xfrm>
        </p:grpSpPr>
        <p:pic>
          <p:nvPicPr>
            <p:cNvPr id="1284" name="fig2.4.pdf" descr="fig2.4.pdf"/>
            <p:cNvPicPr>
              <a:picLocks noChangeAspect="1"/>
            </p:cNvPicPr>
            <p:nvPr/>
          </p:nvPicPr>
          <p:blipFill>
            <a:blip r:embed="rId3">
              <a:extLst/>
            </a:blip>
            <a:srcRect l="2868" t="15785" r="58788" b="40503"/>
            <a:stretch>
              <a:fillRect/>
            </a:stretch>
          </p:blipFill>
          <p:spPr>
            <a:xfrm>
              <a:off x="0" y="0"/>
              <a:ext cx="2756684" cy="1988347"/>
            </a:xfrm>
            <a:prstGeom prst="rect">
              <a:avLst/>
            </a:prstGeom>
            <a:ln w="12700" cap="flat">
              <a:noFill/>
              <a:miter lim="400000"/>
            </a:ln>
            <a:effectLst/>
          </p:spPr>
        </p:pic>
        <p:pic>
          <p:nvPicPr>
            <p:cNvPr id="1285" name="fig2.4.pdf" descr="fig2.4.pdf"/>
            <p:cNvPicPr>
              <a:picLocks noChangeAspect="1"/>
            </p:cNvPicPr>
            <p:nvPr/>
          </p:nvPicPr>
          <p:blipFill>
            <a:blip r:embed="rId3">
              <a:extLst/>
            </a:blip>
            <a:srcRect l="45291" t="15785" r="2327" b="40503"/>
            <a:stretch>
              <a:fillRect/>
            </a:stretch>
          </p:blipFill>
          <p:spPr>
            <a:xfrm>
              <a:off x="435015" y="895689"/>
              <a:ext cx="3765863" cy="198834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8"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sp>
        <p:nvSpPr>
          <p:cNvPr id="128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0" name="fig5.1.pdf" descr="fig5.1.pdf"/>
          <p:cNvPicPr>
            <a:picLocks noChangeAspect="1"/>
          </p:cNvPicPr>
          <p:nvPr/>
        </p:nvPicPr>
        <p:blipFill>
          <a:blip r:embed="rId2">
            <a:extLst/>
          </a:blip>
          <a:srcRect l="0" t="6515" r="0" b="0"/>
          <a:stretch>
            <a:fillRect/>
          </a:stretch>
        </p:blipFill>
        <p:spPr>
          <a:xfrm>
            <a:off x="447745" y="850900"/>
            <a:ext cx="12607382" cy="7910059"/>
          </a:xfrm>
          <a:prstGeom prst="rect">
            <a:avLst/>
          </a:prstGeom>
          <a:ln w="12700">
            <a:miter lim="400000"/>
          </a:ln>
        </p:spPr>
      </p:pic>
      <p:sp>
        <p:nvSpPr>
          <p:cNvPr id="1291" name="expressiveness…"/>
          <p:cNvSpPr txBox="1"/>
          <p:nvPr/>
        </p:nvSpPr>
        <p:spPr>
          <a:xfrm>
            <a:off x="7683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3200">
                <a:uFill>
                  <a:solidFill>
                    <a:srgbClr val="000000"/>
                  </a:solidFill>
                </a:uFill>
              </a:defRPr>
            </a:pPr>
            <a:r>
              <a:t>expressiveness</a:t>
            </a:r>
          </a:p>
          <a:p>
            <a:pPr lvl="1" marL="603250" indent="-285750" algn="l" defTabSz="1219200">
              <a:spcBef>
                <a:spcPts val="800"/>
              </a:spcBef>
              <a:buSzPct val="100000"/>
              <a:buChar char="–"/>
              <a:defRPr sz="2600">
                <a:uFill>
                  <a:solidFill>
                    <a:srgbClr val="000000"/>
                  </a:solidFill>
                </a:uFill>
              </a:defRPr>
            </a:pPr>
            <a:r>
              <a:t>match channel and data characteristics</a:t>
            </a:r>
          </a:p>
          <a:p>
            <a:pPr marL="342900" indent="-342900" algn="l" defTabSz="1219200">
              <a:spcBef>
                <a:spcPts val="1000"/>
              </a:spcBef>
              <a:buSzPct val="100000"/>
              <a:buChar char="•"/>
              <a:defRPr sz="3200">
                <a:uFill>
                  <a:solidFill>
                    <a:srgbClr val="000000"/>
                  </a:solidFill>
                </a:uFill>
              </a:defRPr>
            </a:pPr>
            <a:r>
              <a:t>effectiveness</a:t>
            </a:r>
          </a:p>
          <a:p>
            <a:pPr lvl="1" marL="603250" indent="-285750" algn="l" defTabSz="1219200">
              <a:spcBef>
                <a:spcPts val="800"/>
              </a:spcBef>
              <a:buSzPct val="100000"/>
              <a:buChar char="–"/>
              <a:defRPr sz="2600">
                <a:uFill>
                  <a:solidFill>
                    <a:srgbClr val="000000"/>
                  </a:solidFill>
                </a:uFill>
              </a:defRPr>
            </a:pPr>
            <a:r>
              <a:t>channels differ in accuracy of perception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Why analyze?"/>
          <p:cNvSpPr txBox="1"/>
          <p:nvPr>
            <p:ph type="title"/>
          </p:nvPr>
        </p:nvSpPr>
        <p:spPr>
          <a:prstGeom prst="rect">
            <a:avLst/>
          </a:prstGeom>
        </p:spPr>
        <p:txBody>
          <a:bodyPr/>
          <a:lstStyle/>
          <a:p>
            <a:pPr/>
            <a:r>
              <a:t>Why analyze?</a:t>
            </a:r>
          </a:p>
        </p:txBody>
      </p:sp>
      <p:sp>
        <p:nvSpPr>
          <p:cNvPr id="245" name="imposes structure on  huge design space…"/>
          <p:cNvSpPr txBox="1"/>
          <p:nvPr>
            <p:ph type="body" idx="1"/>
          </p:nvPr>
        </p:nvSpPr>
        <p:spPr>
          <a:xfrm>
            <a:off x="38100" y="762000"/>
            <a:ext cx="7826500" cy="8039100"/>
          </a:xfrm>
          <a:prstGeom prst="rect">
            <a:avLst/>
          </a:prstGeom>
        </p:spPr>
        <p:txBody>
          <a:bodyPr/>
          <a:lstStyle/>
          <a:p>
            <a:pPr marL="793376" indent="-336176"/>
            <a:r>
              <a:t>imposes structure on </a:t>
            </a:r>
            <a:br/>
            <a:r>
              <a:t>huge design space</a:t>
            </a:r>
          </a:p>
          <a:p>
            <a:pPr lvl="1" marL="1173480" indent="-259080"/>
            <a:r>
              <a:t>scaffold to help you think systematically about choices</a:t>
            </a:r>
          </a:p>
          <a:p>
            <a:pPr lvl="1" marL="1173480" indent="-259080"/>
            <a:r>
              <a:t>analyzing existing as stepping stone to designing new</a:t>
            </a:r>
          </a:p>
          <a:p>
            <a:pPr lvl="1" marL="1173480" indent="-259080"/>
            <a:r>
              <a:t>most possibilities ineffective for particular task/data combination</a:t>
            </a:r>
          </a:p>
        </p:txBody>
      </p:sp>
      <p:sp>
        <p:nvSpPr>
          <p:cNvPr id="2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53" name="Group"/>
          <p:cNvGrpSpPr/>
          <p:nvPr/>
        </p:nvGrpSpPr>
        <p:grpSpPr>
          <a:xfrm>
            <a:off x="8076874" y="379094"/>
            <a:ext cx="7515906" cy="5422139"/>
            <a:chOff x="0" y="0"/>
            <a:chExt cx="7515904" cy="5422138"/>
          </a:xfrm>
        </p:grpSpPr>
        <p:pic>
          <p:nvPicPr>
            <p:cNvPr id="247" name="spacetree-kangaroo-crop.png" descr="spacetree-kangaroo-crop.png"/>
            <p:cNvPicPr>
              <a:picLocks noChangeAspect="1"/>
            </p:cNvPicPr>
            <p:nvPr/>
          </p:nvPicPr>
          <p:blipFill>
            <a:blip r:embed="rId2">
              <a:extLst/>
            </a:blip>
            <a:stretch>
              <a:fillRect/>
            </a:stretch>
          </p:blipFill>
          <p:spPr>
            <a:xfrm>
              <a:off x="298560" y="486530"/>
              <a:ext cx="2681983" cy="3678951"/>
            </a:xfrm>
            <a:prstGeom prst="rect">
              <a:avLst/>
            </a:prstGeom>
            <a:ln w="12700" cap="flat">
              <a:noFill/>
              <a:miter lim="400000"/>
            </a:ln>
            <a:effectLst/>
          </p:spPr>
        </p:pic>
        <p:sp>
          <p:nvSpPr>
            <p:cNvPr id="248" name="[SpaceTree: Supporting Exploration in Large Node Link Tree, Design Evolution and Empirical Evaluation. Grosjean, Plaisant, and Bederson. Proc. InfoVis 2002, p 57–64.]"/>
            <p:cNvSpPr txBox="1"/>
            <p:nvPr/>
          </p:nvSpPr>
          <p:spPr>
            <a:xfrm>
              <a:off x="0" y="4317238"/>
              <a:ext cx="3263900"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[SpaceTree: Supporting Exploration in Large Node Link Tree, Design Evolution and Empirical Evaluation. Grosjean, Plaisant, and Bederson. Proc. InfoVis 2002, p 57–64.]</a:t>
              </a:r>
            </a:p>
          </p:txBody>
        </p:sp>
        <p:sp>
          <p:nvSpPr>
            <p:cNvPr id="249" name="SpaceTree"/>
            <p:cNvSpPr txBox="1"/>
            <p:nvPr/>
          </p:nvSpPr>
          <p:spPr>
            <a:xfrm>
              <a:off x="234683" y="38100"/>
              <a:ext cx="2498802" cy="6551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SpaceTree</a:t>
              </a:r>
            </a:p>
          </p:txBody>
        </p:sp>
        <p:pic>
          <p:nvPicPr>
            <p:cNvPr id="250" name="treejuxtaposer-crop.png" descr="treejuxtaposer-crop.png"/>
            <p:cNvPicPr>
              <a:picLocks noChangeAspect="1"/>
            </p:cNvPicPr>
            <p:nvPr/>
          </p:nvPicPr>
          <p:blipFill>
            <a:blip r:embed="rId3">
              <a:extLst/>
            </a:blip>
            <a:stretch>
              <a:fillRect/>
            </a:stretch>
          </p:blipFill>
          <p:spPr>
            <a:xfrm>
              <a:off x="3692495" y="501423"/>
              <a:ext cx="3650760" cy="3643459"/>
            </a:xfrm>
            <a:prstGeom prst="rect">
              <a:avLst/>
            </a:prstGeom>
            <a:ln w="12700" cap="flat">
              <a:noFill/>
              <a:miter lim="400000"/>
            </a:ln>
            <a:effectLst/>
          </p:spPr>
        </p:pic>
        <p:sp>
          <p:nvSpPr>
            <p:cNvPr id="251" name="[TreeJuxtaposer: Scalable Tree Comparison Using Focus+Context With Guaranteed Visibility. ACM Trans. on Graphics (Proc. SIGGRAPH) 22:453– 462, 2003.]"/>
            <p:cNvSpPr txBox="1"/>
            <p:nvPr/>
          </p:nvSpPr>
          <p:spPr>
            <a:xfrm>
              <a:off x="3693204" y="4368038"/>
              <a:ext cx="3822701"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[TreeJuxtaposer: Scalable Tree Comparison Using Focus+Context With Guaranteed Visibility. ACM Trans. on Graphics (Proc. SIGGRAPH) 22:453– 462, 2003.]</a:t>
              </a:r>
            </a:p>
          </p:txBody>
        </p:sp>
        <p:sp>
          <p:nvSpPr>
            <p:cNvPr id="252" name="TreeJuxtaposer"/>
            <p:cNvSpPr txBox="1"/>
            <p:nvPr/>
          </p:nvSpPr>
          <p:spPr>
            <a:xfrm>
              <a:off x="3641507" y="0"/>
              <a:ext cx="3414510" cy="770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TreeJuxtaposer</a:t>
              </a:r>
            </a:p>
          </p:txBody>
        </p:sp>
      </p:gr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Channels: Rankings"/>
          <p:cNvSpPr txBox="1"/>
          <p:nvPr>
            <p:ph type="title"/>
          </p:nvPr>
        </p:nvSpPr>
        <p:spPr>
          <a:prstGeom prst="rect">
            <a:avLst/>
          </a:prstGeom>
        </p:spPr>
        <p:txBody>
          <a:bodyPr/>
          <a:lstStyle>
            <a:lvl1pPr>
              <a:defRPr>
                <a:solidFill>
                  <a:srgbClr val="C0522D"/>
                </a:solidFill>
                <a:uFill>
                  <a:solidFill>
                    <a:srgbClr val="C0522D"/>
                  </a:solidFill>
                </a:uFill>
              </a:defRPr>
            </a:lvl1pPr>
          </a:lstStyle>
          <a:p>
            <a:pPr/>
            <a:r>
              <a:t>Channels: Rankings</a:t>
            </a:r>
          </a:p>
        </p:txBody>
      </p:sp>
      <p:sp>
        <p:nvSpPr>
          <p:cNvPr id="129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5" name="fig5.1.pdf" descr="fig5.1.pdf"/>
          <p:cNvPicPr>
            <a:picLocks noChangeAspect="1"/>
          </p:cNvPicPr>
          <p:nvPr/>
        </p:nvPicPr>
        <p:blipFill>
          <a:blip r:embed="rId2">
            <a:extLst/>
          </a:blip>
          <a:srcRect l="0" t="6515" r="0" b="0"/>
          <a:stretch>
            <a:fillRect/>
          </a:stretch>
        </p:blipFill>
        <p:spPr>
          <a:xfrm>
            <a:off x="447745" y="850900"/>
            <a:ext cx="12607382" cy="7910059"/>
          </a:xfrm>
          <a:prstGeom prst="rect">
            <a:avLst/>
          </a:prstGeom>
          <a:ln w="12700">
            <a:miter lim="400000"/>
          </a:ln>
        </p:spPr>
      </p:pic>
      <p:sp>
        <p:nvSpPr>
          <p:cNvPr id="1296" name="expressiveness…"/>
          <p:cNvSpPr txBox="1"/>
          <p:nvPr/>
        </p:nvSpPr>
        <p:spPr>
          <a:xfrm>
            <a:off x="7683500" y="4953000"/>
            <a:ext cx="8039100" cy="7747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3200">
                <a:uFill>
                  <a:solidFill>
                    <a:srgbClr val="000000"/>
                  </a:solidFill>
                </a:uFill>
              </a:defRPr>
            </a:pPr>
            <a:r>
              <a:t>expressiveness</a:t>
            </a:r>
          </a:p>
          <a:p>
            <a:pPr lvl="1" marL="603250" indent="-285750" algn="l" defTabSz="1219200">
              <a:spcBef>
                <a:spcPts val="800"/>
              </a:spcBef>
              <a:buSzPct val="100000"/>
              <a:buChar char="–"/>
              <a:defRPr sz="2600">
                <a:uFill>
                  <a:solidFill>
                    <a:srgbClr val="000000"/>
                  </a:solidFill>
                </a:uFill>
              </a:defRPr>
            </a:pPr>
            <a:r>
              <a:t>match channel and data characteristics</a:t>
            </a:r>
          </a:p>
          <a:p>
            <a:pPr marL="342900" indent="-342900" algn="l" defTabSz="1219200">
              <a:spcBef>
                <a:spcPts val="1000"/>
              </a:spcBef>
              <a:buSzPct val="100000"/>
              <a:buChar char="•"/>
              <a:defRPr sz="3200">
                <a:uFill>
                  <a:solidFill>
                    <a:srgbClr val="000000"/>
                  </a:solidFill>
                </a:uFill>
              </a:defRPr>
            </a:pPr>
            <a:r>
              <a:t>effectiveness</a:t>
            </a:r>
          </a:p>
          <a:p>
            <a:pPr lvl="1" marL="603250" indent="-285750" algn="l" defTabSz="1219200">
              <a:spcBef>
                <a:spcPts val="800"/>
              </a:spcBef>
              <a:buSzPct val="100000"/>
              <a:buChar char="–"/>
              <a:defRPr sz="2600">
                <a:uFill>
                  <a:solidFill>
                    <a:srgbClr val="000000"/>
                  </a:solidFill>
                </a:uFill>
              </a:defRPr>
            </a:pPr>
            <a:r>
              <a:t>channels differ in accuracy of perception</a:t>
            </a:r>
          </a:p>
          <a:p>
            <a:pPr lvl="1" marL="603250" indent="-285750" algn="l" defTabSz="1219200">
              <a:spcBef>
                <a:spcPts val="800"/>
              </a:spcBef>
              <a:buSzPct val="100000"/>
              <a:buChar char="–"/>
              <a:defRPr sz="2600">
                <a:uFill>
                  <a:solidFill>
                    <a:srgbClr val="000000"/>
                  </a:solidFill>
                </a:uFill>
              </a:defRPr>
            </a:pPr>
            <a:r>
              <a:t>spatial position ranks high for both</a:t>
            </a:r>
          </a:p>
          <a:p>
            <a:pPr algn="l" defTabSz="1219200">
              <a:spcBef>
                <a:spcPts val="800"/>
              </a:spcBef>
              <a:defRPr sz="2600">
                <a:uFill>
                  <a:solidFill>
                    <a:srgbClr val="000000"/>
                  </a:solidFill>
                </a:uFill>
              </a:defRPr>
            </a:pPr>
          </a:p>
        </p:txBody>
      </p:sp>
      <p:pic>
        <p:nvPicPr>
          <p:cNvPr id="1297" name="Rectangle Rectangle" descr="Rectangle Rectangle"/>
          <p:cNvPicPr>
            <a:picLocks noChangeAspect="0"/>
          </p:cNvPicPr>
          <p:nvPr/>
        </p:nvPicPr>
        <p:blipFill>
          <a:blip r:embed="rId3">
            <a:extLst/>
          </a:blip>
          <a:stretch>
            <a:fillRect/>
          </a:stretch>
        </p:blipFill>
        <p:spPr>
          <a:xfrm>
            <a:off x="228600" y="684168"/>
            <a:ext cx="6388100" cy="2160015"/>
          </a:xfrm>
          <a:prstGeom prst="rect">
            <a:avLst/>
          </a:prstGeom>
        </p:spPr>
      </p:pic>
      <p:pic>
        <p:nvPicPr>
          <p:cNvPr id="1299" name="Rectangle Rectangle" descr="Rectangle Rectangle"/>
          <p:cNvPicPr>
            <a:picLocks noChangeAspect="0"/>
          </p:cNvPicPr>
          <p:nvPr/>
        </p:nvPicPr>
        <p:blipFill>
          <a:blip r:embed="rId4">
            <a:extLst/>
          </a:blip>
          <a:stretch>
            <a:fillRect/>
          </a:stretch>
        </p:blipFill>
        <p:spPr>
          <a:xfrm>
            <a:off x="6845300" y="531886"/>
            <a:ext cx="6769100" cy="1804914"/>
          </a:xfrm>
          <a:prstGeom prst="rect">
            <a:avLst/>
          </a:prstGeom>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03" name="Grouping"/>
          <p:cNvSpPr txBox="1"/>
          <p:nvPr>
            <p:ph type="title"/>
          </p:nvPr>
        </p:nvSpPr>
        <p:spPr>
          <a:prstGeom prst="rect">
            <a:avLst/>
          </a:prstGeom>
        </p:spPr>
        <p:txBody>
          <a:bodyPr/>
          <a:lstStyle/>
          <a:p>
            <a:pPr/>
            <a:r>
              <a:t>Grouping</a:t>
            </a:r>
          </a:p>
        </p:txBody>
      </p:sp>
      <p:sp>
        <p:nvSpPr>
          <p:cNvPr id="1304" name="containment…"/>
          <p:cNvSpPr txBox="1"/>
          <p:nvPr>
            <p:ph type="body" sz="half" idx="1"/>
          </p:nvPr>
        </p:nvSpPr>
        <p:spPr>
          <a:xfrm>
            <a:off x="419100" y="1104900"/>
            <a:ext cx="6172200" cy="8039100"/>
          </a:xfrm>
          <a:prstGeom prst="rect">
            <a:avLst/>
          </a:prstGeom>
        </p:spPr>
        <p:txBody>
          <a:bodyPr/>
          <a:lstStyle/>
          <a:p>
            <a:pPr/>
          </a:p>
          <a:p>
            <a:pPr/>
            <a:r>
              <a:t>containment</a:t>
            </a:r>
          </a:p>
          <a:p>
            <a:pPr/>
            <a:r>
              <a:t>connection</a:t>
            </a:r>
          </a:p>
          <a:p>
            <a:pPr/>
          </a:p>
          <a:p>
            <a:pPr/>
          </a:p>
          <a:p>
            <a:pPr/>
            <a:r>
              <a:t>proximity</a:t>
            </a:r>
          </a:p>
          <a:p>
            <a:pPr lvl="1"/>
            <a:r>
              <a:t>same spatial region</a:t>
            </a:r>
          </a:p>
          <a:p>
            <a:pPr/>
            <a:r>
              <a:t>similarity</a:t>
            </a:r>
          </a:p>
          <a:p>
            <a:pPr lvl="1"/>
            <a:r>
              <a:t>same values as other categorical channels</a:t>
            </a:r>
          </a:p>
        </p:txBody>
      </p:sp>
      <p:pic>
        <p:nvPicPr>
          <p:cNvPr id="1305" name="fig5.1.pdf" descr="fig5.1.pdf"/>
          <p:cNvPicPr>
            <a:picLocks noChangeAspect="1"/>
          </p:cNvPicPr>
          <p:nvPr/>
        </p:nvPicPr>
        <p:blipFill>
          <a:blip r:embed="rId2">
            <a:extLst/>
          </a:blip>
          <a:srcRect l="55257" t="3999" r="0" b="42000"/>
          <a:stretch>
            <a:fillRect/>
          </a:stretch>
        </p:blipFill>
        <p:spPr>
          <a:xfrm>
            <a:off x="6070600" y="3670300"/>
            <a:ext cx="8247235" cy="6680200"/>
          </a:xfrm>
          <a:prstGeom prst="rect">
            <a:avLst/>
          </a:prstGeom>
          <a:ln w="12700">
            <a:miter lim="400000"/>
          </a:ln>
        </p:spPr>
      </p:pic>
      <p:pic>
        <p:nvPicPr>
          <p:cNvPr id="1306" name="fig5.5.pdf" descr="fig5.5.pdf"/>
          <p:cNvPicPr>
            <a:picLocks noChangeAspect="1"/>
          </p:cNvPicPr>
          <p:nvPr/>
        </p:nvPicPr>
        <p:blipFill>
          <a:blip r:embed="rId3">
            <a:extLst/>
          </a:blip>
          <a:srcRect l="0" t="58611" r="45134" b="0"/>
          <a:stretch>
            <a:fillRect/>
          </a:stretch>
        </p:blipFill>
        <p:spPr>
          <a:xfrm>
            <a:off x="5830320" y="673100"/>
            <a:ext cx="7201542" cy="2598912"/>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8"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Arrange Tables (Ch 7) I</a:t>
            </a:r>
          </a:p>
        </p:txBody>
      </p:sp>
      <p:sp>
        <p:nvSpPr>
          <p:cNvPr id="1309"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1310"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1311"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3" name="Focus on Tables"/>
          <p:cNvSpPr txBox="1"/>
          <p:nvPr>
            <p:ph type="title"/>
          </p:nvPr>
        </p:nvSpPr>
        <p:spPr>
          <a:xfrm>
            <a:off x="203200" y="0"/>
            <a:ext cx="15849600" cy="1054100"/>
          </a:xfrm>
          <a:prstGeom prst="rect">
            <a:avLst/>
          </a:prstGeom>
        </p:spPr>
        <p:txBody>
          <a:bodyPr/>
          <a:lstStyle/>
          <a:p>
            <a:pPr/>
            <a:r>
              <a:t>Focus on Tables</a:t>
            </a:r>
          </a:p>
        </p:txBody>
      </p:sp>
      <p:sp>
        <p:nvSpPr>
          <p:cNvPr id="1314" name="Slide Number"/>
          <p:cNvSpPr txBox="1"/>
          <p:nvPr>
            <p:ph type="sldNum" sz="quarter" idx="2"/>
          </p:nvPr>
        </p:nvSpPr>
        <p:spPr>
          <a:xfrm>
            <a:off x="15557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15"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1322" name="Group"/>
          <p:cNvGrpSpPr/>
          <p:nvPr/>
        </p:nvGrpSpPr>
        <p:grpSpPr>
          <a:xfrm>
            <a:off x="8255000" y="1968500"/>
            <a:ext cx="7823200" cy="4711700"/>
            <a:chOff x="0" y="0"/>
            <a:chExt cx="7823200" cy="4711700"/>
          </a:xfrm>
        </p:grpSpPr>
        <p:grpSp>
          <p:nvGrpSpPr>
            <p:cNvPr id="1318" name="Group"/>
            <p:cNvGrpSpPr/>
            <p:nvPr/>
          </p:nvGrpSpPr>
          <p:grpSpPr>
            <a:xfrm>
              <a:off x="0" y="0"/>
              <a:ext cx="7823200" cy="4711700"/>
              <a:chOff x="0" y="0"/>
              <a:chExt cx="7823200" cy="4711700"/>
            </a:xfrm>
          </p:grpSpPr>
          <p:pic>
            <p:nvPicPr>
              <p:cNvPr id="1316" name="fig2.1c_alt.pdf" descr="fig2.1c_alt.pdf"/>
              <p:cNvPicPr>
                <a:picLocks noChangeAspect="1"/>
              </p:cNvPicPr>
              <p:nvPr/>
            </p:nvPicPr>
            <p:blipFill>
              <a:blip r:embed="rId2">
                <a:extLst/>
              </a:blip>
              <a:srcRect l="50770" t="6979" r="0" b="31041"/>
              <a:stretch>
                <a:fillRect/>
              </a:stretch>
            </p:blipFill>
            <p:spPr>
              <a:xfrm>
                <a:off x="114300" y="520700"/>
                <a:ext cx="7708900" cy="4191000"/>
              </a:xfrm>
              <a:prstGeom prst="rect">
                <a:avLst/>
              </a:prstGeom>
              <a:ln w="12700" cap="flat">
                <a:noFill/>
                <a:miter lim="400000"/>
              </a:ln>
              <a:effectLst/>
            </p:spPr>
          </p:pic>
          <p:sp>
            <p:nvSpPr>
              <p:cNvPr id="1317" name="Rectangle"/>
              <p:cNvSpPr/>
              <p:nvPr/>
            </p:nvSpPr>
            <p:spPr>
              <a:xfrm>
                <a:off x="0" y="0"/>
                <a:ext cx="7810500"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1321" name="Group"/>
            <p:cNvGrpSpPr/>
            <p:nvPr/>
          </p:nvGrpSpPr>
          <p:grpSpPr>
            <a:xfrm>
              <a:off x="50800" y="50800"/>
              <a:ext cx="1876153" cy="546100"/>
              <a:chOff x="0" y="0"/>
              <a:chExt cx="1876152" cy="546100"/>
            </a:xfrm>
          </p:grpSpPr>
          <p:sp>
            <p:nvSpPr>
              <p:cNvPr id="1319" name="Spatial"/>
              <p:cNvSpPr txBox="1"/>
              <p:nvPr/>
            </p:nvSpPr>
            <p:spPr>
              <a:xfrm>
                <a:off x="622300" y="0"/>
                <a:ext cx="1253853" cy="495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1320" name="fig2.1c_alt.pdf" descr="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grpSp>
        <p:nvGrpSpPr>
          <p:cNvPr id="1326" name="Group"/>
          <p:cNvGrpSpPr/>
          <p:nvPr/>
        </p:nvGrpSpPr>
        <p:grpSpPr>
          <a:xfrm>
            <a:off x="215899" y="1331479"/>
            <a:ext cx="4584592" cy="6580621"/>
            <a:chOff x="215900" y="48779"/>
            <a:chExt cx="4584590" cy="6580620"/>
          </a:xfrm>
        </p:grpSpPr>
        <p:pic>
          <p:nvPicPr>
            <p:cNvPr id="1323" name="fig2.1c_alt.pdf" descr="fig2.1c_alt.pdf"/>
            <p:cNvPicPr>
              <a:picLocks noChangeAspect="1"/>
            </p:cNvPicPr>
            <p:nvPr/>
          </p:nvPicPr>
          <p:blipFill>
            <a:blip r:embed="rId2">
              <a:extLst/>
            </a:blip>
            <a:srcRect l="0" t="0" r="71613" b="38741"/>
            <a:stretch>
              <a:fillRect/>
            </a:stretch>
          </p:blipFill>
          <p:spPr>
            <a:xfrm>
              <a:off x="215900" y="48779"/>
              <a:ext cx="4445000" cy="4142221"/>
            </a:xfrm>
            <a:prstGeom prst="rect">
              <a:avLst/>
            </a:prstGeom>
            <a:ln w="12700" cap="flat">
              <a:noFill/>
              <a:miter lim="400000"/>
            </a:ln>
            <a:effectLst/>
          </p:spPr>
        </p:pic>
        <p:sp>
          <p:nvSpPr>
            <p:cNvPr id="1324" name="Rectangle"/>
            <p:cNvSpPr/>
            <p:nvPr/>
          </p:nvSpPr>
          <p:spPr>
            <a:xfrm>
              <a:off x="685800" y="685800"/>
              <a:ext cx="3962400" cy="5943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1325" name="fig2.1c_alt.pdf" descr="fig2.1c_alt.pdf"/>
            <p:cNvPicPr>
              <a:picLocks noChangeAspect="1"/>
            </p:cNvPicPr>
            <p:nvPr/>
          </p:nvPicPr>
          <p:blipFill>
            <a:blip r:embed="rId2">
              <a:extLst/>
            </a:blip>
            <a:srcRect l="5026" t="55915" r="67281" b="0"/>
            <a:stretch>
              <a:fillRect/>
            </a:stretch>
          </p:blipFill>
          <p:spPr>
            <a:xfrm>
              <a:off x="685006" y="3641406"/>
              <a:ext cx="4115485" cy="2829134"/>
            </a:xfrm>
            <a:prstGeom prst="rect">
              <a:avLst/>
            </a:prstGeom>
            <a:ln w="12700" cap="flat">
              <a:noFill/>
              <a:miter lim="400000"/>
            </a:ln>
            <a:effectLst/>
          </p:spPr>
        </p:pic>
      </p:grpSp>
      <p:grpSp>
        <p:nvGrpSpPr>
          <p:cNvPr id="1330" name="Group"/>
          <p:cNvGrpSpPr/>
          <p:nvPr/>
        </p:nvGrpSpPr>
        <p:grpSpPr>
          <a:xfrm>
            <a:off x="4546600" y="1331479"/>
            <a:ext cx="3556000" cy="6580621"/>
            <a:chOff x="0" y="61479"/>
            <a:chExt cx="3556000" cy="6580619"/>
          </a:xfrm>
        </p:grpSpPr>
        <p:pic>
          <p:nvPicPr>
            <p:cNvPr id="1327" name="fig2.1c_alt.pdf" descr="fig2.1c_alt.pdf"/>
            <p:cNvPicPr>
              <a:picLocks noChangeAspect="1"/>
            </p:cNvPicPr>
            <p:nvPr/>
          </p:nvPicPr>
          <p:blipFill>
            <a:blip r:embed="rId2">
              <a:extLst/>
            </a:blip>
            <a:srcRect l="28142" t="0" r="49148" b="38929"/>
            <a:stretch>
              <a:fillRect/>
            </a:stretch>
          </p:blipFill>
          <p:spPr>
            <a:xfrm>
              <a:off x="0" y="61479"/>
              <a:ext cx="3556000" cy="4129521"/>
            </a:xfrm>
            <a:prstGeom prst="rect">
              <a:avLst/>
            </a:prstGeom>
            <a:ln w="12700" cap="flat">
              <a:noFill/>
              <a:miter lim="400000"/>
            </a:ln>
            <a:effectLst/>
          </p:spPr>
        </p:pic>
        <p:sp>
          <p:nvSpPr>
            <p:cNvPr id="1328" name="Rectangle"/>
            <p:cNvSpPr/>
            <p:nvPr/>
          </p:nvSpPr>
          <p:spPr>
            <a:xfrm>
              <a:off x="266700" y="698500"/>
              <a:ext cx="3276600" cy="59309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1329" name="fig2.1c_alt.pdf" descr="fig2.1c_alt.pdf"/>
            <p:cNvPicPr>
              <a:picLocks noChangeAspect="1"/>
            </p:cNvPicPr>
            <p:nvPr/>
          </p:nvPicPr>
          <p:blipFill>
            <a:blip r:embed="rId2">
              <a:extLst/>
            </a:blip>
            <a:srcRect l="32371" t="59807" r="54090" b="0"/>
            <a:stretch>
              <a:fillRect/>
            </a:stretch>
          </p:blipFill>
          <p:spPr>
            <a:xfrm>
              <a:off x="921290" y="3924299"/>
              <a:ext cx="2119873" cy="2717801"/>
            </a:xfrm>
            <a:prstGeom prst="rect">
              <a:avLst/>
            </a:prstGeom>
            <a:ln w="12700" cap="flat">
              <a:noFill/>
              <a:miter lim="400000"/>
            </a:ln>
            <a:effectLst/>
          </p:spPr>
        </p:pic>
      </p:grpSp>
      <p:pic>
        <p:nvPicPr>
          <p:cNvPr id="1331" name="Rectangle Rectangle" descr="Rectangle Rectangle"/>
          <p:cNvPicPr>
            <a:picLocks noChangeAspect="0"/>
          </p:cNvPicPr>
          <p:nvPr/>
        </p:nvPicPr>
        <p:blipFill>
          <a:blip r:embed="rId3">
            <a:extLst/>
          </a:blip>
          <a:stretch>
            <a:fillRect/>
          </a:stretch>
        </p:blipFill>
        <p:spPr>
          <a:xfrm>
            <a:off x="537864" y="1858714"/>
            <a:ext cx="4265456" cy="6186735"/>
          </a:xfrm>
          <a:prstGeom prst="rect">
            <a:avLst/>
          </a:prstGeom>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5" name="Keys and values"/>
          <p:cNvSpPr txBox="1"/>
          <p:nvPr>
            <p:ph type="title"/>
          </p:nvPr>
        </p:nvSpPr>
        <p:spPr>
          <a:prstGeom prst="rect">
            <a:avLst/>
          </a:prstGeom>
        </p:spPr>
        <p:txBody>
          <a:bodyPr/>
          <a:lstStyle/>
          <a:p>
            <a:pPr/>
            <a:r>
              <a:t>Keys and values</a:t>
            </a:r>
          </a:p>
        </p:txBody>
      </p:sp>
      <p:sp>
        <p:nvSpPr>
          <p:cNvPr id="1336" name="key…"/>
          <p:cNvSpPr txBox="1"/>
          <p:nvPr>
            <p:ph type="body" idx="1"/>
          </p:nvPr>
        </p:nvSpPr>
        <p:spPr>
          <a:prstGeom prst="rect">
            <a:avLst/>
          </a:prstGeom>
        </p:spPr>
        <p:txBody>
          <a:bodyPr/>
          <a:lstStyle/>
          <a:p>
            <a:pPr/>
            <a:r>
              <a:t>key</a:t>
            </a:r>
          </a:p>
          <a:p>
            <a:pPr lvl="1"/>
            <a:r>
              <a:t>independent attribute</a:t>
            </a:r>
          </a:p>
          <a:p>
            <a:pPr lvl="1"/>
            <a:r>
              <a:t>used as unique index to look up items</a:t>
            </a:r>
          </a:p>
          <a:p>
            <a:pPr lvl="1"/>
            <a:r>
              <a:t>simple tables: 1 key</a:t>
            </a:r>
          </a:p>
          <a:p>
            <a:pPr lvl="1"/>
            <a:r>
              <a:t>multidimensional tables: multiple keys</a:t>
            </a:r>
          </a:p>
          <a:p>
            <a:pPr/>
            <a:r>
              <a:t>value</a:t>
            </a:r>
          </a:p>
          <a:p>
            <a:pPr lvl="1"/>
            <a:r>
              <a:t>dependent attribute, value of cell</a:t>
            </a:r>
          </a:p>
        </p:txBody>
      </p:sp>
      <p:pic>
        <p:nvPicPr>
          <p:cNvPr id="1337" name="fig2.1c_alt.pdf" descr="fig2.1c_alt.pdf"/>
          <p:cNvPicPr>
            <a:picLocks noChangeAspect="1"/>
          </p:cNvPicPr>
          <p:nvPr/>
        </p:nvPicPr>
        <p:blipFill>
          <a:blip r:embed="rId3">
            <a:extLst/>
          </a:blip>
          <a:srcRect l="2661" t="12044" r="69518" b="0"/>
          <a:stretch>
            <a:fillRect/>
          </a:stretch>
        </p:blipFill>
        <p:spPr>
          <a:xfrm>
            <a:off x="8966200" y="571500"/>
            <a:ext cx="4076700" cy="5565586"/>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1" name="fig7.1.pdf" descr="fig7.1.pdf"/>
          <p:cNvPicPr>
            <a:picLocks noChangeAspect="1"/>
          </p:cNvPicPr>
          <p:nvPr/>
        </p:nvPicPr>
        <p:blipFill>
          <a:blip r:embed="rId3">
            <a:extLst/>
          </a:blip>
          <a:srcRect l="58219" t="38330" r="31009" b="57415"/>
          <a:stretch>
            <a:fillRect/>
          </a:stretch>
        </p:blipFill>
        <p:spPr>
          <a:xfrm>
            <a:off x="1173450" y="7126378"/>
            <a:ext cx="1798098" cy="568093"/>
          </a:xfrm>
          <a:prstGeom prst="rect">
            <a:avLst/>
          </a:prstGeom>
          <a:ln w="12700">
            <a:miter lim="400000"/>
          </a:ln>
        </p:spPr>
      </p:pic>
      <p:sp>
        <p:nvSpPr>
          <p:cNvPr id="134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43" name="Keys and values"/>
          <p:cNvSpPr txBox="1"/>
          <p:nvPr>
            <p:ph type="title"/>
          </p:nvPr>
        </p:nvSpPr>
        <p:spPr>
          <a:prstGeom prst="rect">
            <a:avLst/>
          </a:prstGeom>
        </p:spPr>
        <p:txBody>
          <a:bodyPr/>
          <a:lstStyle/>
          <a:p>
            <a:pPr/>
            <a:r>
              <a:t>Keys and values</a:t>
            </a:r>
          </a:p>
        </p:txBody>
      </p:sp>
      <p:sp>
        <p:nvSpPr>
          <p:cNvPr id="1344" name="key…"/>
          <p:cNvSpPr txBox="1"/>
          <p:nvPr>
            <p:ph type="body" idx="1"/>
          </p:nvPr>
        </p:nvSpPr>
        <p:spPr>
          <a:prstGeom prst="rect">
            <a:avLst/>
          </a:prstGeom>
        </p:spPr>
        <p:txBody>
          <a:bodyPr/>
          <a:lstStyle/>
          <a:p>
            <a:pPr/>
            <a:r>
              <a:t>key</a:t>
            </a:r>
          </a:p>
          <a:p>
            <a:pPr lvl="1"/>
            <a:r>
              <a:t>independent attribute</a:t>
            </a:r>
          </a:p>
          <a:p>
            <a:pPr lvl="1"/>
            <a:r>
              <a:t>used as unique index to look up items</a:t>
            </a:r>
          </a:p>
          <a:p>
            <a:pPr lvl="1"/>
            <a:r>
              <a:t>simple tables: 1 key</a:t>
            </a:r>
          </a:p>
          <a:p>
            <a:pPr lvl="1"/>
            <a:r>
              <a:t>multidimensional tables: multiple keys</a:t>
            </a:r>
          </a:p>
          <a:p>
            <a:pPr/>
            <a:r>
              <a:t>value</a:t>
            </a:r>
          </a:p>
          <a:p>
            <a:pPr lvl="1"/>
            <a:r>
              <a:t>dependent attribute, value of cell</a:t>
            </a:r>
          </a:p>
          <a:p>
            <a:pPr/>
            <a:r>
              <a:t>classify arrangements by keys used</a:t>
            </a:r>
          </a:p>
          <a:p>
            <a:pPr lvl="1"/>
            <a:r>
              <a:t>0, 1, 2, ... </a:t>
            </a:r>
          </a:p>
        </p:txBody>
      </p:sp>
      <p:pic>
        <p:nvPicPr>
          <p:cNvPr id="1345" name="fig7.1.pdf" descr="fig7.1.pdf"/>
          <p:cNvPicPr>
            <a:picLocks noChangeAspect="1"/>
          </p:cNvPicPr>
          <p:nvPr/>
        </p:nvPicPr>
        <p:blipFill>
          <a:blip r:embed="rId3">
            <a:extLst/>
          </a:blip>
          <a:srcRect l="44405" t="38695" r="29937" b="43478"/>
          <a:stretch>
            <a:fillRect/>
          </a:stretch>
        </p:blipFill>
        <p:spPr>
          <a:xfrm>
            <a:off x="3670300" y="7118959"/>
            <a:ext cx="4283082" cy="2380641"/>
          </a:xfrm>
          <a:prstGeom prst="rect">
            <a:avLst/>
          </a:prstGeom>
          <a:ln w="12700">
            <a:miter lim="400000"/>
          </a:ln>
        </p:spPr>
      </p:pic>
      <p:pic>
        <p:nvPicPr>
          <p:cNvPr id="1346" name="fig7.1.pdf" descr="fig7.1.pdf"/>
          <p:cNvPicPr>
            <a:picLocks noChangeAspect="1"/>
          </p:cNvPicPr>
          <p:nvPr/>
        </p:nvPicPr>
        <p:blipFill>
          <a:blip r:embed="rId4">
            <a:extLst/>
          </a:blip>
          <a:srcRect l="0" t="4350" r="74732" b="84019"/>
          <a:stretch>
            <a:fillRect/>
          </a:stretch>
        </p:blipFill>
        <p:spPr>
          <a:xfrm>
            <a:off x="1257952" y="7752173"/>
            <a:ext cx="3097373" cy="1114166"/>
          </a:xfrm>
          <a:prstGeom prst="rect">
            <a:avLst/>
          </a:prstGeom>
          <a:ln w="12700">
            <a:miter lim="400000"/>
          </a:ln>
        </p:spPr>
      </p:pic>
      <p:pic>
        <p:nvPicPr>
          <p:cNvPr id="1347" name="fig2.1c_alt.pdf" descr="fig2.1c_alt.pdf"/>
          <p:cNvPicPr>
            <a:picLocks noChangeAspect="1"/>
          </p:cNvPicPr>
          <p:nvPr/>
        </p:nvPicPr>
        <p:blipFill>
          <a:blip r:embed="rId5">
            <a:extLst/>
          </a:blip>
          <a:srcRect l="2661" t="12044" r="69518" b="0"/>
          <a:stretch>
            <a:fillRect/>
          </a:stretch>
        </p:blipFill>
        <p:spPr>
          <a:xfrm>
            <a:off x="8966200" y="571500"/>
            <a:ext cx="4076700" cy="5565586"/>
          </a:xfrm>
          <a:prstGeom prst="rect">
            <a:avLst/>
          </a:prstGeom>
          <a:ln w="12700">
            <a:miter lim="400000"/>
          </a:ln>
        </p:spPr>
      </p:pic>
      <p:grpSp>
        <p:nvGrpSpPr>
          <p:cNvPr id="1350" name="Group"/>
          <p:cNvGrpSpPr/>
          <p:nvPr/>
        </p:nvGrpSpPr>
        <p:grpSpPr>
          <a:xfrm>
            <a:off x="1645196" y="7264017"/>
            <a:ext cx="266701" cy="343451"/>
            <a:chOff x="0" y="75925"/>
            <a:chExt cx="266700" cy="343449"/>
          </a:xfrm>
        </p:grpSpPr>
        <p:sp>
          <p:nvSpPr>
            <p:cNvPr id="1348" name="Rectangle"/>
            <p:cNvSpPr/>
            <p:nvPr/>
          </p:nvSpPr>
          <p:spPr>
            <a:xfrm>
              <a:off x="600" y="75925"/>
              <a:ext cx="265500" cy="34345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349" name="0"/>
            <p:cNvSpPr/>
            <p:nvPr/>
          </p:nvSpPr>
          <p:spPr>
            <a:xfrm>
              <a:off x="0" y="247649"/>
              <a:ext cx="2667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defTabSz="1219200">
                <a:spcBef>
                  <a:spcPts val="800"/>
                </a:spcBef>
                <a:defRPr i="1" sz="2600">
                  <a:solidFill>
                    <a:srgbClr val="53585F"/>
                  </a:solidFill>
                  <a:uFill>
                    <a:solidFill>
                      <a:srgbClr val="000000"/>
                    </a:solidFill>
                  </a:uFill>
                  <a:latin typeface="Cambria"/>
                  <a:ea typeface="Cambria"/>
                  <a:cs typeface="Cambria"/>
                  <a:sym typeface="Cambria"/>
                </a:defRPr>
              </a:pPr>
              <a:r>
                <a:t>0</a:t>
              </a:r>
            </a:p>
          </p:txBody>
        </p:sp>
      </p:gr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4" name="Idiom: scatterplot"/>
          <p:cNvSpPr txBox="1"/>
          <p:nvPr>
            <p:ph type="title"/>
          </p:nvPr>
        </p:nvSpPr>
        <p:spPr>
          <a:prstGeom prst="rect">
            <a:avLst/>
          </a:prstGeom>
        </p:spPr>
        <p:txBody>
          <a:bodyPr/>
          <a:lstStyle/>
          <a:p>
            <a:pPr/>
            <a:r>
              <a:t>Idiom: </a:t>
            </a:r>
            <a:r>
              <a:rPr>
                <a:latin typeface="Rockwell Bold"/>
                <a:ea typeface="Rockwell Bold"/>
                <a:cs typeface="Rockwell Bold"/>
                <a:sym typeface="Rockwell Bold"/>
              </a:rPr>
              <a:t>scatterplot</a:t>
            </a:r>
          </a:p>
        </p:txBody>
      </p:sp>
      <p:sp>
        <p:nvSpPr>
          <p:cNvPr id="1355" name="express values (magnitudes)…"/>
          <p:cNvSpPr txBox="1"/>
          <p:nvPr>
            <p:ph type="body" idx="1"/>
          </p:nvPr>
        </p:nvSpPr>
        <p:spPr>
          <a:prstGeom prst="rect">
            <a:avLst/>
          </a:prstGeom>
        </p:spPr>
        <p:txBody>
          <a:bodyPr/>
          <a:lstStyle/>
          <a:p>
            <a:pPr/>
            <a:r>
              <a:rPr b="1"/>
              <a:t>express</a:t>
            </a:r>
            <a:r>
              <a:t> values (magnitudes)</a:t>
            </a:r>
          </a:p>
          <a:p>
            <a:pPr lvl="1"/>
            <a:r>
              <a:t>quantitative attributes</a:t>
            </a:r>
          </a:p>
          <a:p>
            <a:pPr/>
            <a:r>
              <a:t>no keys, only values</a:t>
            </a:r>
          </a:p>
        </p:txBody>
      </p:sp>
      <p:sp>
        <p:nvSpPr>
          <p:cNvPr id="135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7" name="fig5.4.pdf" descr="fig5.4.pdf"/>
          <p:cNvPicPr>
            <a:picLocks noChangeAspect="1"/>
          </p:cNvPicPr>
          <p:nvPr/>
        </p:nvPicPr>
        <p:blipFill>
          <a:blip r:embed="rId2">
            <a:extLst/>
          </a:blip>
          <a:srcRect l="24068" t="0" r="52626" b="0"/>
          <a:stretch>
            <a:fillRect/>
          </a:stretch>
        </p:blipFill>
        <p:spPr>
          <a:xfrm>
            <a:off x="12125335" y="529327"/>
            <a:ext cx="3098801" cy="1917823"/>
          </a:xfrm>
          <a:prstGeom prst="rect">
            <a:avLst/>
          </a:prstGeom>
          <a:ln w="12700">
            <a:miter lim="400000"/>
          </a:ln>
        </p:spPr>
      </p:pic>
      <p:pic>
        <p:nvPicPr>
          <p:cNvPr id="1358" name="layered-fig10.png" descr="layered-fig10.png"/>
          <p:cNvPicPr>
            <a:picLocks noChangeAspect="1"/>
          </p:cNvPicPr>
          <p:nvPr/>
        </p:nvPicPr>
        <p:blipFill>
          <a:blip r:embed="rId3">
            <a:extLst/>
          </a:blip>
          <a:stretch>
            <a:fillRect/>
          </a:stretch>
        </p:blipFill>
        <p:spPr>
          <a:xfrm>
            <a:off x="5509564" y="3213100"/>
            <a:ext cx="9514536" cy="3314700"/>
          </a:xfrm>
          <a:prstGeom prst="rect">
            <a:avLst/>
          </a:prstGeom>
          <a:ln w="12700">
            <a:miter lim="400000"/>
          </a:ln>
        </p:spPr>
      </p:pic>
      <p:sp>
        <p:nvSpPr>
          <p:cNvPr id="1359" name="[A layered grammar of graphics. Wickham. Journ. Computational and Graphical Statistics 19:1 (2010), 3–28.]"/>
          <p:cNvSpPr txBox="1"/>
          <p:nvPr/>
        </p:nvSpPr>
        <p:spPr>
          <a:xfrm>
            <a:off x="259309" y="8629650"/>
            <a:ext cx="12611101"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600">
                <a:uFill>
                  <a:solidFill>
                    <a:srgbClr val="000000"/>
                  </a:solidFill>
                </a:uFill>
              </a:defRPr>
            </a:lvl1pPr>
          </a:lstStyle>
          <a:p>
            <a:pPr/>
            <a:r>
              <a:t>[A layered grammar of graphics. Wickham. Journ. Computational and Graphical Statistics 19:1 (2010), 3–28.]</a:t>
            </a:r>
          </a:p>
        </p:txBody>
      </p:sp>
      <p:pic>
        <p:nvPicPr>
          <p:cNvPr id="1360" name="fig7.1.pdf" descr="fig7.1.pdf"/>
          <p:cNvPicPr>
            <a:picLocks noChangeAspect="1"/>
          </p:cNvPicPr>
          <p:nvPr/>
        </p:nvPicPr>
        <p:blipFill>
          <a:blip r:embed="rId4">
            <a:extLst/>
          </a:blip>
          <a:srcRect l="0" t="4350" r="74732" b="84019"/>
          <a:stretch>
            <a:fillRect/>
          </a:stretch>
        </p:blipFill>
        <p:spPr>
          <a:xfrm>
            <a:off x="8483571" y="518087"/>
            <a:ext cx="4448549" cy="1600201"/>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2" name="Idiom: scatterplot"/>
          <p:cNvSpPr txBox="1"/>
          <p:nvPr>
            <p:ph type="title"/>
          </p:nvPr>
        </p:nvSpPr>
        <p:spPr>
          <a:prstGeom prst="rect">
            <a:avLst/>
          </a:prstGeom>
        </p:spPr>
        <p:txBody>
          <a:bodyPr/>
          <a:lstStyle/>
          <a:p>
            <a:pPr/>
            <a:r>
              <a:t>Idiom: </a:t>
            </a:r>
            <a:r>
              <a:rPr>
                <a:latin typeface="Rockwell Bold"/>
                <a:ea typeface="Rockwell Bold"/>
                <a:cs typeface="Rockwell Bold"/>
                <a:sym typeface="Rockwell Bold"/>
              </a:rPr>
              <a:t>scatterplot</a:t>
            </a:r>
          </a:p>
        </p:txBody>
      </p:sp>
      <p:sp>
        <p:nvSpPr>
          <p:cNvPr id="1363" name="express values (magnitudes)…"/>
          <p:cNvSpPr txBox="1"/>
          <p:nvPr>
            <p:ph type="body" idx="1"/>
          </p:nvPr>
        </p:nvSpPr>
        <p:spPr>
          <a:prstGeom prst="rect">
            <a:avLst/>
          </a:prstGeom>
        </p:spPr>
        <p:txBody>
          <a:bodyPr/>
          <a:lstStyle/>
          <a:p>
            <a:pPr/>
            <a:r>
              <a:rPr b="1"/>
              <a:t>express</a:t>
            </a:r>
            <a:r>
              <a:t> values (magnitudes)</a:t>
            </a:r>
          </a:p>
          <a:p>
            <a:pPr lvl="1"/>
            <a:r>
              <a:t>quantitative attributes</a:t>
            </a:r>
          </a:p>
          <a:p>
            <a:pPr/>
            <a:r>
              <a:t>no keys, only values</a:t>
            </a:r>
          </a:p>
          <a:p>
            <a:pPr lvl="1"/>
            <a:r>
              <a:t>data</a:t>
            </a:r>
          </a:p>
          <a:p>
            <a:pPr lvl="2"/>
            <a:r>
              <a:t>2 quant attribs</a:t>
            </a:r>
          </a:p>
          <a:p>
            <a:pPr lvl="1"/>
            <a:r>
              <a:t>mark: points</a:t>
            </a:r>
          </a:p>
          <a:p>
            <a:pPr lvl="1"/>
            <a:r>
              <a:t>channels</a:t>
            </a:r>
          </a:p>
          <a:p>
            <a:pPr lvl="2"/>
            <a:r>
              <a:t>horiz + vert position</a:t>
            </a:r>
          </a:p>
        </p:txBody>
      </p:sp>
      <p:sp>
        <p:nvSpPr>
          <p:cNvPr id="136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5" name="fig5.4.pdf" descr="fig5.4.pdf"/>
          <p:cNvPicPr>
            <a:picLocks noChangeAspect="1"/>
          </p:cNvPicPr>
          <p:nvPr/>
        </p:nvPicPr>
        <p:blipFill>
          <a:blip r:embed="rId2">
            <a:extLst/>
          </a:blip>
          <a:srcRect l="24068" t="0" r="52626" b="0"/>
          <a:stretch>
            <a:fillRect/>
          </a:stretch>
        </p:blipFill>
        <p:spPr>
          <a:xfrm>
            <a:off x="12125335" y="529327"/>
            <a:ext cx="3098801" cy="1917823"/>
          </a:xfrm>
          <a:prstGeom prst="rect">
            <a:avLst/>
          </a:prstGeom>
          <a:ln w="12700">
            <a:miter lim="400000"/>
          </a:ln>
        </p:spPr>
      </p:pic>
      <p:pic>
        <p:nvPicPr>
          <p:cNvPr id="1366" name="layered-fig10.png" descr="layered-fig10.png"/>
          <p:cNvPicPr>
            <a:picLocks noChangeAspect="1"/>
          </p:cNvPicPr>
          <p:nvPr/>
        </p:nvPicPr>
        <p:blipFill>
          <a:blip r:embed="rId3">
            <a:extLst/>
          </a:blip>
          <a:stretch>
            <a:fillRect/>
          </a:stretch>
        </p:blipFill>
        <p:spPr>
          <a:xfrm>
            <a:off x="5509564" y="3213100"/>
            <a:ext cx="9514536" cy="3314700"/>
          </a:xfrm>
          <a:prstGeom prst="rect">
            <a:avLst/>
          </a:prstGeom>
          <a:ln w="12700">
            <a:miter lim="400000"/>
          </a:ln>
        </p:spPr>
      </p:pic>
      <p:sp>
        <p:nvSpPr>
          <p:cNvPr id="1367" name="[A layered grammar of graphics. Wickham. Journ. Computational and Graphical Statistics 19:1 (2010), 3–28.]"/>
          <p:cNvSpPr txBox="1"/>
          <p:nvPr/>
        </p:nvSpPr>
        <p:spPr>
          <a:xfrm>
            <a:off x="259309" y="8629650"/>
            <a:ext cx="12611101"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600">
                <a:uFill>
                  <a:solidFill>
                    <a:srgbClr val="000000"/>
                  </a:solidFill>
                </a:uFill>
              </a:defRPr>
            </a:lvl1pPr>
          </a:lstStyle>
          <a:p>
            <a:pPr/>
            <a:r>
              <a:t>[A layered grammar of graphics. Wickham. Journ. Computational and Graphical Statistics 19:1 (2010), 3–28.]</a:t>
            </a:r>
          </a:p>
        </p:txBody>
      </p:sp>
      <p:pic>
        <p:nvPicPr>
          <p:cNvPr id="1368" name="fig7.1.pdf" descr="fig7.1.pdf"/>
          <p:cNvPicPr>
            <a:picLocks noChangeAspect="1"/>
          </p:cNvPicPr>
          <p:nvPr/>
        </p:nvPicPr>
        <p:blipFill>
          <a:blip r:embed="rId4">
            <a:extLst/>
          </a:blip>
          <a:srcRect l="0" t="4350" r="74732" b="84019"/>
          <a:stretch>
            <a:fillRect/>
          </a:stretch>
        </p:blipFill>
        <p:spPr>
          <a:xfrm>
            <a:off x="8483571" y="518087"/>
            <a:ext cx="4448549" cy="1600201"/>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0" name="Idiom: scatterplot"/>
          <p:cNvSpPr txBox="1"/>
          <p:nvPr>
            <p:ph type="title"/>
          </p:nvPr>
        </p:nvSpPr>
        <p:spPr>
          <a:prstGeom prst="rect">
            <a:avLst/>
          </a:prstGeom>
        </p:spPr>
        <p:txBody>
          <a:bodyPr/>
          <a:lstStyle/>
          <a:p>
            <a:pPr/>
            <a:r>
              <a:t>Idiom: </a:t>
            </a:r>
            <a:r>
              <a:rPr>
                <a:latin typeface="Rockwell Bold"/>
                <a:ea typeface="Rockwell Bold"/>
                <a:cs typeface="Rockwell Bold"/>
                <a:sym typeface="Rockwell Bold"/>
              </a:rPr>
              <a:t>scatterplot</a:t>
            </a:r>
          </a:p>
        </p:txBody>
      </p:sp>
      <p:sp>
        <p:nvSpPr>
          <p:cNvPr id="1371" name="express values (magnitudes)…"/>
          <p:cNvSpPr txBox="1"/>
          <p:nvPr>
            <p:ph type="body" idx="1"/>
          </p:nvPr>
        </p:nvSpPr>
        <p:spPr>
          <a:prstGeom prst="rect">
            <a:avLst/>
          </a:prstGeom>
        </p:spPr>
        <p:txBody>
          <a:bodyPr/>
          <a:lstStyle/>
          <a:p>
            <a:pPr/>
            <a:r>
              <a:rPr b="1"/>
              <a:t>express</a:t>
            </a:r>
            <a:r>
              <a:t> values (magnitudes)</a:t>
            </a:r>
          </a:p>
          <a:p>
            <a:pPr lvl="1"/>
            <a:r>
              <a:t>quantitative attributes</a:t>
            </a:r>
          </a:p>
          <a:p>
            <a:pPr/>
            <a:r>
              <a:t>no keys, only values</a:t>
            </a:r>
          </a:p>
          <a:p>
            <a:pPr lvl="1"/>
            <a:r>
              <a:t>data</a:t>
            </a:r>
          </a:p>
          <a:p>
            <a:pPr lvl="2"/>
            <a:r>
              <a:t>2 quant attribs</a:t>
            </a:r>
          </a:p>
          <a:p>
            <a:pPr lvl="1"/>
            <a:r>
              <a:t>mark: points</a:t>
            </a:r>
          </a:p>
          <a:p>
            <a:pPr lvl="1"/>
            <a:r>
              <a:t>channels</a:t>
            </a:r>
          </a:p>
          <a:p>
            <a:pPr lvl="2"/>
            <a:r>
              <a:t>horiz + vert position</a:t>
            </a:r>
          </a:p>
          <a:p>
            <a:pPr lvl="1"/>
            <a:r>
              <a:t>tasks</a:t>
            </a:r>
          </a:p>
          <a:p>
            <a:pPr lvl="2"/>
            <a:r>
              <a:t>find trends, outliers, distribution, correlation, clusters</a:t>
            </a:r>
          </a:p>
          <a:p>
            <a:pPr lvl="1"/>
            <a:r>
              <a:t>scalability</a:t>
            </a:r>
          </a:p>
          <a:p>
            <a:pPr lvl="2"/>
            <a:r>
              <a:t>hundreds of items</a:t>
            </a:r>
          </a:p>
        </p:txBody>
      </p:sp>
      <p:sp>
        <p:nvSpPr>
          <p:cNvPr id="137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3" name="fig5.4.pdf" descr="fig5.4.pdf"/>
          <p:cNvPicPr>
            <a:picLocks noChangeAspect="1"/>
          </p:cNvPicPr>
          <p:nvPr/>
        </p:nvPicPr>
        <p:blipFill>
          <a:blip r:embed="rId2">
            <a:extLst/>
          </a:blip>
          <a:srcRect l="24068" t="0" r="52626" b="0"/>
          <a:stretch>
            <a:fillRect/>
          </a:stretch>
        </p:blipFill>
        <p:spPr>
          <a:xfrm>
            <a:off x="12125335" y="529327"/>
            <a:ext cx="3098801" cy="1917823"/>
          </a:xfrm>
          <a:prstGeom prst="rect">
            <a:avLst/>
          </a:prstGeom>
          <a:ln w="12700">
            <a:miter lim="400000"/>
          </a:ln>
        </p:spPr>
      </p:pic>
      <p:pic>
        <p:nvPicPr>
          <p:cNvPr id="1374" name="layered-fig10.png" descr="layered-fig10.png"/>
          <p:cNvPicPr>
            <a:picLocks noChangeAspect="1"/>
          </p:cNvPicPr>
          <p:nvPr/>
        </p:nvPicPr>
        <p:blipFill>
          <a:blip r:embed="rId3">
            <a:extLst/>
          </a:blip>
          <a:stretch>
            <a:fillRect/>
          </a:stretch>
        </p:blipFill>
        <p:spPr>
          <a:xfrm>
            <a:off x="5509564" y="3213100"/>
            <a:ext cx="9514536" cy="3314700"/>
          </a:xfrm>
          <a:prstGeom prst="rect">
            <a:avLst/>
          </a:prstGeom>
          <a:ln w="12700">
            <a:miter lim="400000"/>
          </a:ln>
        </p:spPr>
      </p:pic>
      <p:sp>
        <p:nvSpPr>
          <p:cNvPr id="1375" name="[A layered grammar of graphics. Wickham. Journ. Computational and Graphical Statistics 19:1 (2010), 3–28.]"/>
          <p:cNvSpPr txBox="1"/>
          <p:nvPr/>
        </p:nvSpPr>
        <p:spPr>
          <a:xfrm>
            <a:off x="259309" y="8629650"/>
            <a:ext cx="12611101" cy="39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600">
                <a:uFill>
                  <a:solidFill>
                    <a:srgbClr val="000000"/>
                  </a:solidFill>
                </a:uFill>
              </a:defRPr>
            </a:lvl1pPr>
          </a:lstStyle>
          <a:p>
            <a:pPr/>
            <a:r>
              <a:t>[A layered grammar of graphics. Wickham. Journ. Computational and Graphical Statistics 19:1 (2010), 3–28.]</a:t>
            </a:r>
          </a:p>
        </p:txBody>
      </p:sp>
      <p:pic>
        <p:nvPicPr>
          <p:cNvPr id="1376" name="fig7.1.pdf" descr="fig7.1.pdf"/>
          <p:cNvPicPr>
            <a:picLocks noChangeAspect="1"/>
          </p:cNvPicPr>
          <p:nvPr/>
        </p:nvPicPr>
        <p:blipFill>
          <a:blip r:embed="rId4">
            <a:extLst/>
          </a:blip>
          <a:srcRect l="0" t="4350" r="74732" b="84019"/>
          <a:stretch>
            <a:fillRect/>
          </a:stretch>
        </p:blipFill>
        <p:spPr>
          <a:xfrm>
            <a:off x="8483571" y="518087"/>
            <a:ext cx="4448549" cy="1600201"/>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8" name="Scatterplots: Encoding more channels"/>
          <p:cNvSpPr txBox="1"/>
          <p:nvPr>
            <p:ph type="title"/>
          </p:nvPr>
        </p:nvSpPr>
        <p:spPr>
          <a:prstGeom prst="rect">
            <a:avLst/>
          </a:prstGeom>
        </p:spPr>
        <p:txBody>
          <a:bodyPr/>
          <a:lstStyle/>
          <a:p>
            <a:pPr/>
            <a:r>
              <a:t>Scatterplots: Encoding more channels</a:t>
            </a:r>
          </a:p>
        </p:txBody>
      </p:sp>
      <p:sp>
        <p:nvSpPr>
          <p:cNvPr id="1379" name="additional channels viable since using point marks…"/>
          <p:cNvSpPr txBox="1"/>
          <p:nvPr>
            <p:ph type="body" idx="1"/>
          </p:nvPr>
        </p:nvSpPr>
        <p:spPr>
          <a:prstGeom prst="rect">
            <a:avLst/>
          </a:prstGeom>
        </p:spPr>
        <p:txBody>
          <a:bodyPr/>
          <a:lstStyle/>
          <a:p>
            <a:pPr/>
            <a:r>
              <a:t>additional channels viable since using point marks</a:t>
            </a:r>
          </a:p>
          <a:p>
            <a:pPr lvl="1"/>
            <a:r>
              <a:t>color</a:t>
            </a:r>
          </a:p>
          <a:p>
            <a:pPr lvl="1"/>
            <a:r>
              <a:t>size (1 quant attribute, used to control 2D area)</a:t>
            </a:r>
          </a:p>
          <a:p>
            <a:pPr lvl="2"/>
            <a:r>
              <a:t>note radius would mislead, take square root since area grows quadratically</a:t>
            </a:r>
          </a:p>
          <a:p>
            <a:pPr lvl="1"/>
            <a:r>
              <a:t>shape</a:t>
            </a:r>
          </a:p>
        </p:txBody>
      </p:sp>
      <p:sp>
        <p:nvSpPr>
          <p:cNvPr id="138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81" name="https://observablehq.com/@d3/scatterplot-with-shapes"/>
          <p:cNvSpPr txBox="1"/>
          <p:nvPr/>
        </p:nvSpPr>
        <p:spPr>
          <a:xfrm>
            <a:off x="5981861" y="8558858"/>
            <a:ext cx="4724078"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000"/>
              </a:lnSpc>
              <a:defRPr sz="1400" u="sng">
                <a:ln w="0" cap="flat">
                  <a:solidFill>
                    <a:srgbClr val="0000EE"/>
                  </a:solidFill>
                  <a:prstDash val="solid"/>
                  <a:miter lim="400000"/>
                </a:ln>
                <a:solidFill>
                  <a:srgbClr val="011993"/>
                </a:solidFill>
                <a:latin typeface="+mn-lt"/>
                <a:ea typeface="+mn-ea"/>
                <a:cs typeface="+mn-cs"/>
                <a:sym typeface="Rockwell"/>
                <a:hlinkClick r:id="rId2" invalidUrl="" action="" tgtFrame="" tooltip="" history="1" highlightClick="0" endSnd="0"/>
              </a:defRPr>
            </a:lvl1pPr>
          </a:lstStyle>
          <a:p>
            <a:pPr/>
            <a:r>
              <a:rPr>
                <a:hlinkClick r:id="rId2" invalidUrl="" action="" tgtFrame="" tooltip="" history="1" highlightClick="0" endSnd="0"/>
              </a:rPr>
              <a:t>https://observablehq.com/@d3/scatterplot-with-shapes</a:t>
            </a:r>
          </a:p>
        </p:txBody>
      </p:sp>
      <p:pic>
        <p:nvPicPr>
          <p:cNvPr id="1382" name="Image" descr="Image"/>
          <p:cNvPicPr>
            <a:picLocks noChangeAspect="1"/>
          </p:cNvPicPr>
          <p:nvPr/>
        </p:nvPicPr>
        <p:blipFill>
          <a:blip r:embed="rId3">
            <a:extLst/>
          </a:blip>
          <a:stretch>
            <a:fillRect/>
          </a:stretch>
        </p:blipFill>
        <p:spPr>
          <a:xfrm>
            <a:off x="5877101" y="4341384"/>
            <a:ext cx="6574129" cy="4119879"/>
          </a:xfrm>
          <a:prstGeom prst="rect">
            <a:avLst/>
          </a:prstGeom>
          <a:ln w="12700">
            <a:miter lim="400000"/>
          </a:ln>
        </p:spPr>
      </p:pic>
      <p:pic>
        <p:nvPicPr>
          <p:cNvPr id="1383" name="Image" descr="Image"/>
          <p:cNvPicPr>
            <a:picLocks noChangeAspect="1"/>
          </p:cNvPicPr>
          <p:nvPr/>
        </p:nvPicPr>
        <p:blipFill>
          <a:blip r:embed="rId4">
            <a:extLst/>
          </a:blip>
          <a:stretch>
            <a:fillRect/>
          </a:stretch>
        </p:blipFill>
        <p:spPr>
          <a:xfrm>
            <a:off x="422865" y="4369740"/>
            <a:ext cx="5149849" cy="4119879"/>
          </a:xfrm>
          <a:prstGeom prst="rect">
            <a:avLst/>
          </a:prstGeom>
          <a:ln w="12700">
            <a:miter lim="400000"/>
          </a:ln>
        </p:spPr>
      </p:pic>
      <p:sp>
        <p:nvSpPr>
          <p:cNvPr id="1384" name="https://www.d3-graph-gallery.com/graph/bubble_basic.html"/>
          <p:cNvSpPr txBox="1"/>
          <p:nvPr/>
        </p:nvSpPr>
        <p:spPr>
          <a:xfrm>
            <a:off x="356957" y="8558858"/>
            <a:ext cx="5133331"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000"/>
              </a:lnSpc>
              <a:defRPr sz="1400" u="sng">
                <a:ln w="0" cap="flat">
                  <a:solidFill>
                    <a:srgbClr val="0000EE"/>
                  </a:solidFill>
                  <a:prstDash val="solid"/>
                  <a:miter lim="400000"/>
                </a:ln>
                <a:solidFill>
                  <a:srgbClr val="011993"/>
                </a:solidFill>
                <a:latin typeface="+mn-lt"/>
                <a:ea typeface="+mn-ea"/>
                <a:cs typeface="+mn-cs"/>
                <a:sym typeface="Rockwell"/>
                <a:hlinkClick r:id="rId5" invalidUrl="" action="" tgtFrame="" tooltip="" history="1" highlightClick="0" endSnd="0"/>
              </a:defRPr>
            </a:lvl1pPr>
          </a:lstStyle>
          <a:p>
            <a:pPr/>
            <a:r>
              <a:rPr>
                <a:hlinkClick r:id="rId5" invalidUrl="" action="" tgtFrame="" tooltip="" history="1" highlightClick="0" endSnd="0"/>
              </a:rPr>
              <a:t>https://www.d3-graph-gallery.com/graph/bubble_basic.html</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Why analyze?"/>
          <p:cNvSpPr txBox="1"/>
          <p:nvPr>
            <p:ph type="title"/>
          </p:nvPr>
        </p:nvSpPr>
        <p:spPr>
          <a:prstGeom prst="rect">
            <a:avLst/>
          </a:prstGeom>
        </p:spPr>
        <p:txBody>
          <a:bodyPr/>
          <a:lstStyle/>
          <a:p>
            <a:pPr/>
            <a:r>
              <a:t>Why analyze?</a:t>
            </a:r>
          </a:p>
        </p:txBody>
      </p:sp>
      <p:sp>
        <p:nvSpPr>
          <p:cNvPr id="256" name="imposes structure on  huge design space…"/>
          <p:cNvSpPr txBox="1"/>
          <p:nvPr>
            <p:ph type="body" idx="1"/>
          </p:nvPr>
        </p:nvSpPr>
        <p:spPr>
          <a:xfrm>
            <a:off x="38100" y="762000"/>
            <a:ext cx="7826500" cy="8039100"/>
          </a:xfrm>
          <a:prstGeom prst="rect">
            <a:avLst/>
          </a:prstGeom>
        </p:spPr>
        <p:txBody>
          <a:bodyPr/>
          <a:lstStyle/>
          <a:p>
            <a:pPr marL="793376" indent="-336176"/>
            <a:r>
              <a:t>imposes structure on </a:t>
            </a:r>
            <a:br/>
            <a:r>
              <a:t>huge design space</a:t>
            </a:r>
          </a:p>
          <a:p>
            <a:pPr lvl="1" marL="1173480" indent="-259080"/>
            <a:r>
              <a:t>scaffold to help you think systematically about choices</a:t>
            </a:r>
          </a:p>
          <a:p>
            <a:pPr lvl="1" marL="1173480" indent="-259080"/>
            <a:r>
              <a:t>analyzing existing as stepping stone to designing new</a:t>
            </a:r>
          </a:p>
          <a:p>
            <a:pPr lvl="1" marL="1173480" indent="-259080"/>
            <a:r>
              <a:t>most possibilities ineffective for particular task/data combination</a:t>
            </a:r>
          </a:p>
        </p:txBody>
      </p:sp>
      <p:sp>
        <p:nvSpPr>
          <p:cNvPr id="2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4" name="Group"/>
          <p:cNvGrpSpPr/>
          <p:nvPr/>
        </p:nvGrpSpPr>
        <p:grpSpPr>
          <a:xfrm>
            <a:off x="8076874" y="379094"/>
            <a:ext cx="7515906" cy="5422139"/>
            <a:chOff x="0" y="0"/>
            <a:chExt cx="7515904" cy="5422138"/>
          </a:xfrm>
        </p:grpSpPr>
        <p:pic>
          <p:nvPicPr>
            <p:cNvPr id="258" name="spacetree-kangaroo-crop.png" descr="spacetree-kangaroo-crop.png"/>
            <p:cNvPicPr>
              <a:picLocks noChangeAspect="1"/>
            </p:cNvPicPr>
            <p:nvPr/>
          </p:nvPicPr>
          <p:blipFill>
            <a:blip r:embed="rId2">
              <a:extLst/>
            </a:blip>
            <a:stretch>
              <a:fillRect/>
            </a:stretch>
          </p:blipFill>
          <p:spPr>
            <a:xfrm>
              <a:off x="298560" y="486530"/>
              <a:ext cx="2681983" cy="3678951"/>
            </a:xfrm>
            <a:prstGeom prst="rect">
              <a:avLst/>
            </a:prstGeom>
            <a:ln w="12700" cap="flat">
              <a:noFill/>
              <a:miter lim="400000"/>
            </a:ln>
            <a:effectLst/>
          </p:spPr>
        </p:pic>
        <p:sp>
          <p:nvSpPr>
            <p:cNvPr id="259" name="[SpaceTree: Supporting Exploration in Large Node Link Tree, Design Evolution and Empirical Evaluation. Grosjean, Plaisant, and Bederson. Proc. InfoVis 2002, p 57–64.]"/>
            <p:cNvSpPr txBox="1"/>
            <p:nvPr/>
          </p:nvSpPr>
          <p:spPr>
            <a:xfrm>
              <a:off x="0" y="4317238"/>
              <a:ext cx="3263900"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[SpaceTree: Supporting Exploration in Large Node Link Tree, Design Evolution and Empirical Evaluation. Grosjean, Plaisant, and Bederson. Proc. InfoVis 2002, p 57–64.]</a:t>
              </a:r>
            </a:p>
          </p:txBody>
        </p:sp>
        <p:sp>
          <p:nvSpPr>
            <p:cNvPr id="260" name="SpaceTree"/>
            <p:cNvSpPr txBox="1"/>
            <p:nvPr/>
          </p:nvSpPr>
          <p:spPr>
            <a:xfrm>
              <a:off x="234683" y="38100"/>
              <a:ext cx="2498802" cy="6551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SpaceTree</a:t>
              </a:r>
            </a:p>
          </p:txBody>
        </p:sp>
        <p:pic>
          <p:nvPicPr>
            <p:cNvPr id="261" name="treejuxtaposer-crop.png" descr="treejuxtaposer-crop.png"/>
            <p:cNvPicPr>
              <a:picLocks noChangeAspect="1"/>
            </p:cNvPicPr>
            <p:nvPr/>
          </p:nvPicPr>
          <p:blipFill>
            <a:blip r:embed="rId3">
              <a:extLst/>
            </a:blip>
            <a:stretch>
              <a:fillRect/>
            </a:stretch>
          </p:blipFill>
          <p:spPr>
            <a:xfrm>
              <a:off x="3692495" y="501423"/>
              <a:ext cx="3650760" cy="3643459"/>
            </a:xfrm>
            <a:prstGeom prst="rect">
              <a:avLst/>
            </a:prstGeom>
            <a:ln w="12700" cap="flat">
              <a:noFill/>
              <a:miter lim="400000"/>
            </a:ln>
            <a:effectLst/>
          </p:spPr>
        </p:pic>
        <p:sp>
          <p:nvSpPr>
            <p:cNvPr id="262" name="[TreeJuxtaposer: Scalable Tree Comparison Using Focus+Context With Guaranteed Visibility. ACM Trans. on Graphics (Proc. SIGGRAPH) 22:453– 462, 2003.]"/>
            <p:cNvSpPr txBox="1"/>
            <p:nvPr/>
          </p:nvSpPr>
          <p:spPr>
            <a:xfrm>
              <a:off x="3693204" y="4368038"/>
              <a:ext cx="3822701" cy="1054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95400">
                <a:spcBef>
                  <a:spcPts val="900"/>
                </a:spcBef>
                <a:defRPr i="1" sz="1400">
                  <a:uFill>
                    <a:solidFill>
                      <a:srgbClr val="000000"/>
                    </a:solidFill>
                  </a:uFill>
                </a:defRPr>
              </a:lvl1pPr>
            </a:lstStyle>
            <a:p>
              <a:pPr/>
              <a:r>
                <a:t>[TreeJuxtaposer: Scalable Tree Comparison Using Focus+Context With Guaranteed Visibility. ACM Trans. on Graphics (Proc. SIGGRAPH) 22:453– 462, 2003.]</a:t>
              </a:r>
            </a:p>
          </p:txBody>
        </p:sp>
        <p:sp>
          <p:nvSpPr>
            <p:cNvPr id="263" name="TreeJuxtaposer"/>
            <p:cNvSpPr txBox="1"/>
            <p:nvPr/>
          </p:nvSpPr>
          <p:spPr>
            <a:xfrm>
              <a:off x="3641507" y="0"/>
              <a:ext cx="3414510" cy="770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1D2157"/>
                </a:buClr>
                <a:defRPr sz="2800">
                  <a:uFill>
                    <a:solidFill>
                      <a:srgbClr val="000000"/>
                    </a:solidFill>
                  </a:uFill>
                  <a:latin typeface="+mn-lt"/>
                  <a:ea typeface="+mn-ea"/>
                  <a:cs typeface="+mn-cs"/>
                  <a:sym typeface="Rockwell"/>
                </a:defRPr>
              </a:lvl1pPr>
            </a:lstStyle>
            <a:p>
              <a:pPr/>
              <a:r>
                <a:t>TreeJuxtaposer</a:t>
              </a:r>
            </a:p>
          </p:txBody>
        </p:sp>
      </p:grpSp>
      <p:pic>
        <p:nvPicPr>
          <p:cNvPr id="265" name="Group" descr="Group"/>
          <p:cNvPicPr>
            <a:picLocks noChangeAspect="1"/>
          </p:cNvPicPr>
          <p:nvPr/>
        </p:nvPicPr>
        <p:blipFill>
          <a:blip r:embed="rId4">
            <a:extLst/>
          </a:blip>
          <a:stretch>
            <a:fillRect/>
          </a:stretch>
        </p:blipFill>
        <p:spPr>
          <a:xfrm>
            <a:off x="196520" y="5339698"/>
            <a:ext cx="13004801" cy="3735132"/>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6" name="Scatterplot tasks"/>
          <p:cNvSpPr txBox="1"/>
          <p:nvPr>
            <p:ph type="title"/>
          </p:nvPr>
        </p:nvSpPr>
        <p:spPr>
          <a:prstGeom prst="rect">
            <a:avLst/>
          </a:prstGeom>
        </p:spPr>
        <p:txBody>
          <a:bodyPr/>
          <a:lstStyle/>
          <a:p>
            <a:pPr/>
            <a:r>
              <a:t>Scatterplot tasks</a:t>
            </a:r>
          </a:p>
        </p:txBody>
      </p:sp>
      <p:sp>
        <p:nvSpPr>
          <p:cNvPr id="13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9" name="Scatterplot tasks"/>
          <p:cNvSpPr txBox="1"/>
          <p:nvPr>
            <p:ph type="title"/>
          </p:nvPr>
        </p:nvSpPr>
        <p:spPr>
          <a:prstGeom prst="rect">
            <a:avLst/>
          </a:prstGeom>
        </p:spPr>
        <p:txBody>
          <a:bodyPr/>
          <a:lstStyle/>
          <a:p>
            <a:pPr/>
            <a:r>
              <a:t>Scatterplot tasks</a:t>
            </a:r>
          </a:p>
        </p:txBody>
      </p:sp>
      <p:sp>
        <p:nvSpPr>
          <p:cNvPr id="1390" name="correlation"/>
          <p:cNvSpPr txBox="1"/>
          <p:nvPr>
            <p:ph type="body" idx="1"/>
          </p:nvPr>
        </p:nvSpPr>
        <p:spPr>
          <a:xfrm>
            <a:off x="419100" y="1104900"/>
            <a:ext cx="12609410" cy="7361547"/>
          </a:xfrm>
          <a:prstGeom prst="rect">
            <a:avLst/>
          </a:prstGeom>
        </p:spPr>
        <p:txBody>
          <a:bodyPr/>
          <a:lstStyle/>
          <a:p>
            <a:pPr/>
            <a:r>
              <a:t>correlation</a:t>
            </a:r>
          </a:p>
        </p:txBody>
      </p:sp>
      <p:sp>
        <p:nvSpPr>
          <p:cNvPr id="139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2" name="Image" descr="Image"/>
          <p:cNvPicPr>
            <a:picLocks noChangeAspect="1"/>
          </p:cNvPicPr>
          <p:nvPr/>
        </p:nvPicPr>
        <p:blipFill>
          <a:blip r:embed="rId2">
            <a:extLst/>
          </a:blip>
          <a:stretch>
            <a:fillRect/>
          </a:stretch>
        </p:blipFill>
        <p:spPr>
          <a:xfrm>
            <a:off x="1239196" y="1960939"/>
            <a:ext cx="12298151" cy="2459631"/>
          </a:xfrm>
          <a:prstGeom prst="rect">
            <a:avLst/>
          </a:prstGeom>
          <a:ln w="12700">
            <a:miter lim="400000"/>
          </a:ln>
        </p:spPr>
      </p:pic>
      <p:sp>
        <p:nvSpPr>
          <p:cNvPr id="1393" name="https://www.mathsisfun.com/data/scatter-xy-plots.html"/>
          <p:cNvSpPr txBox="1"/>
          <p:nvPr/>
        </p:nvSpPr>
        <p:spPr>
          <a:xfrm>
            <a:off x="9617779" y="4645973"/>
            <a:ext cx="399685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u="sng">
                <a:ln w="0" cap="flat">
                  <a:solidFill>
                    <a:srgbClr val="0000EE"/>
                  </a:solidFill>
                  <a:prstDash val="solid"/>
                  <a:miter lim="400000"/>
                </a:ln>
                <a:solidFill>
                  <a:srgbClr val="011993"/>
                </a:solidFill>
                <a:latin typeface="+mn-lt"/>
                <a:ea typeface="+mn-ea"/>
                <a:cs typeface="+mn-cs"/>
                <a:sym typeface="Rockwell"/>
                <a:hlinkClick r:id="rId3" invalidUrl="" action="" tgtFrame="" tooltip="" history="1" highlightClick="0" endSnd="0"/>
              </a:defRPr>
            </a:lvl1pPr>
          </a:lstStyle>
          <a:p>
            <a:pPr/>
            <a:r>
              <a:rPr>
                <a:hlinkClick r:id="rId3" invalidUrl="" action="" tgtFrame="" tooltip="" history="1" highlightClick="0" endSnd="0"/>
              </a:rPr>
              <a:t>https://www.mathsisfun.com/data/scatter-xy-plots.html</a:t>
            </a:r>
          </a:p>
        </p:txBody>
      </p:sp>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5" name="Scatterplot tasks"/>
          <p:cNvSpPr txBox="1"/>
          <p:nvPr>
            <p:ph type="title"/>
          </p:nvPr>
        </p:nvSpPr>
        <p:spPr>
          <a:prstGeom prst="rect">
            <a:avLst/>
          </a:prstGeom>
        </p:spPr>
        <p:txBody>
          <a:bodyPr/>
          <a:lstStyle/>
          <a:p>
            <a:pPr/>
            <a:r>
              <a:t>Scatterplot tasks</a:t>
            </a:r>
          </a:p>
        </p:txBody>
      </p:sp>
      <p:sp>
        <p:nvSpPr>
          <p:cNvPr id="1396" name="correlation…"/>
          <p:cNvSpPr txBox="1"/>
          <p:nvPr>
            <p:ph type="body" idx="1"/>
          </p:nvPr>
        </p:nvSpPr>
        <p:spPr>
          <a:xfrm>
            <a:off x="419100" y="1104900"/>
            <a:ext cx="12609410" cy="7361547"/>
          </a:xfrm>
          <a:prstGeom prst="rect">
            <a:avLst/>
          </a:prstGeom>
        </p:spPr>
        <p:txBody>
          <a:bodyPr/>
          <a:lstStyle/>
          <a:p>
            <a:pPr/>
            <a:r>
              <a:t>correlation</a:t>
            </a:r>
          </a:p>
          <a:p>
            <a:pPr/>
          </a:p>
          <a:p>
            <a:pPr/>
          </a:p>
          <a:p>
            <a:pPr/>
          </a:p>
          <a:p>
            <a:pPr/>
          </a:p>
          <a:p>
            <a:pPr/>
            <a:r>
              <a:t>clusters/groups, and clusters vs classes</a:t>
            </a:r>
          </a:p>
        </p:txBody>
      </p:sp>
      <p:sp>
        <p:nvSpPr>
          <p:cNvPr id="139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8" name="Image" descr="Image"/>
          <p:cNvPicPr>
            <a:picLocks noChangeAspect="1"/>
          </p:cNvPicPr>
          <p:nvPr/>
        </p:nvPicPr>
        <p:blipFill>
          <a:blip r:embed="rId2">
            <a:extLst/>
          </a:blip>
          <a:stretch>
            <a:fillRect/>
          </a:stretch>
        </p:blipFill>
        <p:spPr>
          <a:xfrm>
            <a:off x="1239196" y="1960939"/>
            <a:ext cx="12298151" cy="2459631"/>
          </a:xfrm>
          <a:prstGeom prst="rect">
            <a:avLst/>
          </a:prstGeom>
          <a:ln w="12700">
            <a:miter lim="400000"/>
          </a:ln>
        </p:spPr>
      </p:pic>
      <p:sp>
        <p:nvSpPr>
          <p:cNvPr id="1399" name="https://www.mathsisfun.com/data/scatter-xy-plots.html"/>
          <p:cNvSpPr txBox="1"/>
          <p:nvPr/>
        </p:nvSpPr>
        <p:spPr>
          <a:xfrm>
            <a:off x="9617779" y="4645973"/>
            <a:ext cx="399685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u="sng">
                <a:ln w="0" cap="flat">
                  <a:solidFill>
                    <a:srgbClr val="0000EE"/>
                  </a:solidFill>
                  <a:prstDash val="solid"/>
                  <a:miter lim="400000"/>
                </a:ln>
                <a:solidFill>
                  <a:srgbClr val="011993"/>
                </a:solidFill>
                <a:latin typeface="+mn-lt"/>
                <a:ea typeface="+mn-ea"/>
                <a:cs typeface="+mn-cs"/>
                <a:sym typeface="Rockwell"/>
                <a:hlinkClick r:id="rId3" invalidUrl="" action="" tgtFrame="" tooltip="" history="1" highlightClick="0" endSnd="0"/>
              </a:defRPr>
            </a:lvl1pPr>
          </a:lstStyle>
          <a:p>
            <a:pPr/>
            <a:r>
              <a:rPr>
                <a:hlinkClick r:id="rId3" invalidUrl="" action="" tgtFrame="" tooltip="" history="1" highlightClick="0" endSnd="0"/>
              </a:rPr>
              <a:t>https://www.mathsisfun.com/data/scatter-xy-plots.html</a:t>
            </a:r>
          </a:p>
        </p:txBody>
      </p:sp>
      <p:pic>
        <p:nvPicPr>
          <p:cNvPr id="1400" name="Image" descr="Image"/>
          <p:cNvPicPr>
            <a:picLocks noChangeAspect="1"/>
          </p:cNvPicPr>
          <p:nvPr/>
        </p:nvPicPr>
        <p:blipFill>
          <a:blip r:embed="rId4">
            <a:extLst/>
          </a:blip>
          <a:srcRect l="0" t="0" r="19763" b="0"/>
          <a:stretch>
            <a:fillRect/>
          </a:stretch>
        </p:blipFill>
        <p:spPr>
          <a:xfrm>
            <a:off x="1121216" y="5625159"/>
            <a:ext cx="10550076" cy="2635804"/>
          </a:xfrm>
          <a:prstGeom prst="rect">
            <a:avLst/>
          </a:prstGeom>
          <a:ln w="12700">
            <a:miter lim="400000"/>
          </a:ln>
        </p:spPr>
      </p:pic>
      <p:sp>
        <p:nvSpPr>
          <p:cNvPr id="1401" name="https://www.cs.ubc.ca/labs/imager/tr/2014/DRVisTasks/"/>
          <p:cNvSpPr txBox="1"/>
          <p:nvPr/>
        </p:nvSpPr>
        <p:spPr>
          <a:xfrm>
            <a:off x="1193623" y="8353483"/>
            <a:ext cx="5135204"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200"/>
              </a:lnSpc>
              <a:defRPr sz="1500" u="sng">
                <a:ln w="0" cap="flat">
                  <a:solidFill>
                    <a:srgbClr val="0000EE"/>
                  </a:solidFill>
                  <a:prstDash val="solid"/>
                  <a:miter lim="400000"/>
                </a:ln>
                <a:solidFill>
                  <a:srgbClr val="011993"/>
                </a:solidFill>
                <a:latin typeface="+mn-lt"/>
                <a:ea typeface="+mn-ea"/>
                <a:cs typeface="+mn-cs"/>
                <a:sym typeface="Rockwell"/>
                <a:hlinkClick r:id="rId5" invalidUrl="" action="" tgtFrame="" tooltip="" history="1" highlightClick="0" endSnd="0"/>
              </a:defRPr>
            </a:lvl1pPr>
          </a:lstStyle>
          <a:p>
            <a:pPr/>
            <a:r>
              <a:rPr>
                <a:hlinkClick r:id="rId5" invalidUrl="" action="" tgtFrame="" tooltip="" history="1" highlightClick="0" endSnd="0"/>
              </a:rPr>
              <a:t>https://www.cs.ubc.ca/labs/imager/tr/2014/DRVisTasks/</a:t>
            </a: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04" name="Some keys"/>
          <p:cNvSpPr txBox="1"/>
          <p:nvPr>
            <p:ph type="title"/>
          </p:nvPr>
        </p:nvSpPr>
        <p:spPr>
          <a:prstGeom prst="rect">
            <a:avLst/>
          </a:prstGeom>
        </p:spPr>
        <p:txBody>
          <a:bodyPr/>
          <a:lstStyle/>
          <a:p>
            <a:pPr/>
            <a:r>
              <a:t>Some keys</a:t>
            </a:r>
          </a:p>
        </p:txBody>
      </p:sp>
      <p:pic>
        <p:nvPicPr>
          <p:cNvPr id="1405" name="fig7.1.pdf" descr="fig7.1.pdf"/>
          <p:cNvPicPr>
            <a:picLocks noChangeAspect="1"/>
          </p:cNvPicPr>
          <p:nvPr/>
        </p:nvPicPr>
        <p:blipFill>
          <a:blip r:embed="rId2">
            <a:extLst/>
          </a:blip>
          <a:srcRect l="44405" t="38695" r="28915" b="43478"/>
          <a:stretch>
            <a:fillRect/>
          </a:stretch>
        </p:blipFill>
        <p:spPr>
          <a:xfrm>
            <a:off x="3721100" y="2432659"/>
            <a:ext cx="4453590" cy="2380641"/>
          </a:xfrm>
          <a:prstGeom prst="rect">
            <a:avLst/>
          </a:prstGeom>
          <a:ln w="12700">
            <a:miter lim="400000"/>
          </a:ln>
        </p:spPr>
      </p:pic>
      <p:pic>
        <p:nvPicPr>
          <p:cNvPr id="1406" name="fig7.1.pdf" descr="fig7.1.pdf"/>
          <p:cNvPicPr>
            <a:picLocks noChangeAspect="1"/>
          </p:cNvPicPr>
          <p:nvPr/>
        </p:nvPicPr>
        <p:blipFill>
          <a:blip r:embed="rId3">
            <a:extLst/>
          </a:blip>
          <a:srcRect l="0" t="4350" r="74732" b="84019"/>
          <a:stretch>
            <a:fillRect/>
          </a:stretch>
        </p:blipFill>
        <p:spPr>
          <a:xfrm>
            <a:off x="828910" y="3212078"/>
            <a:ext cx="3601203" cy="1295401"/>
          </a:xfrm>
          <a:prstGeom prst="rect">
            <a:avLst/>
          </a:prstGeom>
          <a:ln w="12700">
            <a:miter lim="400000"/>
          </a:ln>
        </p:spPr>
      </p:pic>
      <p:pic>
        <p:nvPicPr>
          <p:cNvPr id="1407" name="Rectangle Rectangle" descr="Rectangle Rectangle"/>
          <p:cNvPicPr>
            <a:picLocks noChangeAspect="0"/>
          </p:cNvPicPr>
          <p:nvPr/>
        </p:nvPicPr>
        <p:blipFill>
          <a:blip r:embed="rId4">
            <a:extLst/>
          </a:blip>
          <a:stretch>
            <a:fillRect/>
          </a:stretch>
        </p:blipFill>
        <p:spPr>
          <a:xfrm>
            <a:off x="3707001" y="2162373"/>
            <a:ext cx="4224199" cy="2471788"/>
          </a:xfrm>
          <a:prstGeom prst="rect">
            <a:avLst/>
          </a:prstGeom>
        </p:spPr>
      </p:pic>
      <p:pic>
        <p:nvPicPr>
          <p:cNvPr id="1409" name="fig7.1.pdf" descr="fig7.1.pdf"/>
          <p:cNvPicPr>
            <a:picLocks noChangeAspect="1"/>
          </p:cNvPicPr>
          <p:nvPr/>
        </p:nvPicPr>
        <p:blipFill>
          <a:blip r:embed="rId2">
            <a:extLst/>
          </a:blip>
          <a:srcRect l="58219" t="38330" r="31009" b="57415"/>
          <a:stretch>
            <a:fillRect/>
          </a:stretch>
        </p:blipFill>
        <p:spPr>
          <a:xfrm>
            <a:off x="935250" y="2347504"/>
            <a:ext cx="1798099" cy="568094"/>
          </a:xfrm>
          <a:prstGeom prst="rect">
            <a:avLst/>
          </a:prstGeom>
          <a:ln w="12700">
            <a:miter lim="400000"/>
          </a:ln>
        </p:spPr>
      </p:pic>
      <p:grpSp>
        <p:nvGrpSpPr>
          <p:cNvPr id="1412" name="Group"/>
          <p:cNvGrpSpPr/>
          <p:nvPr/>
        </p:nvGrpSpPr>
        <p:grpSpPr>
          <a:xfrm>
            <a:off x="1377222" y="2459744"/>
            <a:ext cx="266701" cy="343450"/>
            <a:chOff x="0" y="75925"/>
            <a:chExt cx="266700" cy="343449"/>
          </a:xfrm>
        </p:grpSpPr>
        <p:sp>
          <p:nvSpPr>
            <p:cNvPr id="1410" name="Rectangle"/>
            <p:cNvSpPr/>
            <p:nvPr/>
          </p:nvSpPr>
          <p:spPr>
            <a:xfrm>
              <a:off x="600" y="75925"/>
              <a:ext cx="265500" cy="34345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411" name="0"/>
            <p:cNvSpPr/>
            <p:nvPr/>
          </p:nvSpPr>
          <p:spPr>
            <a:xfrm>
              <a:off x="0" y="247649"/>
              <a:ext cx="2667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defTabSz="1219200">
                <a:spcBef>
                  <a:spcPts val="800"/>
                </a:spcBef>
                <a:defRPr i="1" sz="2600">
                  <a:solidFill>
                    <a:srgbClr val="53585F"/>
                  </a:solidFill>
                  <a:uFill>
                    <a:solidFill>
                      <a:srgbClr val="000000"/>
                    </a:solidFill>
                  </a:uFill>
                  <a:latin typeface="Cambria"/>
                  <a:ea typeface="Cambria"/>
                  <a:cs typeface="Cambria"/>
                  <a:sym typeface="Cambria"/>
                </a:defRPr>
              </a:pPr>
              <a:r>
                <a:t>0</a:t>
              </a:r>
            </a:p>
          </p:txBody>
        </p:sp>
      </p:gr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4" name="Some keys: Categorical regions"/>
          <p:cNvSpPr txBox="1"/>
          <p:nvPr>
            <p:ph type="title"/>
          </p:nvPr>
        </p:nvSpPr>
        <p:spPr>
          <a:prstGeom prst="rect">
            <a:avLst/>
          </a:prstGeom>
        </p:spPr>
        <p:txBody>
          <a:bodyPr/>
          <a:lstStyle/>
          <a:p>
            <a:pPr/>
            <a:r>
              <a:t>Some keys: Categorical regions</a:t>
            </a:r>
          </a:p>
        </p:txBody>
      </p:sp>
      <p:sp>
        <p:nvSpPr>
          <p:cNvPr id="141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6" name="fig7.1.pdf" descr="fig7.1.pdf"/>
          <p:cNvPicPr>
            <a:picLocks noChangeAspect="1"/>
          </p:cNvPicPr>
          <p:nvPr/>
        </p:nvPicPr>
        <p:blipFill>
          <a:blip r:embed="rId2">
            <a:extLst/>
          </a:blip>
          <a:srcRect l="1963" t="24910" r="41315" b="61648"/>
          <a:stretch>
            <a:fillRect/>
          </a:stretch>
        </p:blipFill>
        <p:spPr>
          <a:xfrm>
            <a:off x="190500" y="1435100"/>
            <a:ext cx="11521441" cy="2133601"/>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8" name="Regions: Separate, order, align"/>
          <p:cNvSpPr txBox="1"/>
          <p:nvPr>
            <p:ph type="title"/>
          </p:nvPr>
        </p:nvSpPr>
        <p:spPr>
          <a:prstGeom prst="rect">
            <a:avLst/>
          </a:prstGeom>
        </p:spPr>
        <p:txBody>
          <a:bodyPr/>
          <a:lstStyle/>
          <a:p>
            <a:pPr/>
            <a:r>
              <a:t>Regions: Separate, order, align</a:t>
            </a:r>
          </a:p>
        </p:txBody>
      </p:sp>
      <p:sp>
        <p:nvSpPr>
          <p:cNvPr id="1419" name="regions: contiguous bounded areas distinct from each other…"/>
          <p:cNvSpPr txBox="1"/>
          <p:nvPr>
            <p:ph type="body" idx="1"/>
          </p:nvPr>
        </p:nvSpPr>
        <p:spPr>
          <a:xfrm>
            <a:off x="419100" y="3568700"/>
            <a:ext cx="15849600" cy="5194300"/>
          </a:xfrm>
          <a:prstGeom prst="rect">
            <a:avLst/>
          </a:prstGeom>
        </p:spPr>
        <p:txBody>
          <a:bodyPr/>
          <a:lstStyle/>
          <a:p>
            <a:pPr/>
            <a:r>
              <a:t>regions: contiguous bounded areas distinct from each other</a:t>
            </a:r>
          </a:p>
          <a:p>
            <a:pPr lvl="1"/>
            <a:r>
              <a:t>separate into spatial regions: one mark per region (for now)</a:t>
            </a:r>
          </a:p>
          <a:p>
            <a:pPr/>
            <a:r>
              <a:t>use categorical or ordered attribute to separate into regions</a:t>
            </a:r>
          </a:p>
          <a:p>
            <a:pPr lvl="1"/>
            <a:r>
              <a:t>no conflict with expressiveness principle for categorical attributes</a:t>
            </a:r>
          </a:p>
          <a:p>
            <a:pPr/>
            <a:r>
              <a:t>use ordered attribute to order and align regions</a:t>
            </a:r>
          </a:p>
        </p:txBody>
      </p:sp>
      <p:sp>
        <p:nvSpPr>
          <p:cNvPr id="142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1" name="fig7.1.pdf" descr="fig7.1.pdf"/>
          <p:cNvPicPr>
            <a:picLocks noChangeAspect="1"/>
          </p:cNvPicPr>
          <p:nvPr/>
        </p:nvPicPr>
        <p:blipFill>
          <a:blip r:embed="rId2">
            <a:extLst/>
          </a:blip>
          <a:srcRect l="44637" t="39130" r="30174" b="41304"/>
          <a:stretch>
            <a:fillRect/>
          </a:stretch>
        </p:blipFill>
        <p:spPr>
          <a:xfrm>
            <a:off x="4035307" y="6959600"/>
            <a:ext cx="4700592" cy="2921000"/>
          </a:xfrm>
          <a:prstGeom prst="rect">
            <a:avLst/>
          </a:prstGeom>
          <a:ln w="12700">
            <a:miter lim="400000"/>
          </a:ln>
        </p:spPr>
      </p:pic>
      <p:pic>
        <p:nvPicPr>
          <p:cNvPr id="1422" name="fig7.1.pdf" descr="fig7.1.pdf"/>
          <p:cNvPicPr>
            <a:picLocks noChangeAspect="1"/>
          </p:cNvPicPr>
          <p:nvPr/>
        </p:nvPicPr>
        <p:blipFill>
          <a:blip r:embed="rId3">
            <a:extLst/>
          </a:blip>
          <a:srcRect l="1963" t="24910" r="41315" b="61648"/>
          <a:stretch>
            <a:fillRect/>
          </a:stretch>
        </p:blipFill>
        <p:spPr>
          <a:xfrm>
            <a:off x="190500" y="1435100"/>
            <a:ext cx="11521441" cy="2133601"/>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4" name="Separated and aligned and ordered"/>
          <p:cNvSpPr txBox="1"/>
          <p:nvPr>
            <p:ph type="title"/>
          </p:nvPr>
        </p:nvSpPr>
        <p:spPr>
          <a:prstGeom prst="rect">
            <a:avLst/>
          </a:prstGeom>
        </p:spPr>
        <p:txBody>
          <a:bodyPr/>
          <a:lstStyle/>
          <a:p>
            <a:pPr/>
            <a:r>
              <a:t>Separated and aligned and ordered</a:t>
            </a:r>
          </a:p>
        </p:txBody>
      </p:sp>
      <p:sp>
        <p:nvSpPr>
          <p:cNvPr id="1425" name="best case"/>
          <p:cNvSpPr txBox="1"/>
          <p:nvPr>
            <p:ph type="body" idx="1"/>
          </p:nvPr>
        </p:nvSpPr>
        <p:spPr>
          <a:prstGeom prst="rect">
            <a:avLst/>
          </a:prstGeom>
        </p:spPr>
        <p:txBody>
          <a:bodyPr/>
          <a:lstStyle/>
          <a:p>
            <a:pPr/>
            <a:r>
              <a:t>best case</a:t>
            </a:r>
          </a:p>
        </p:txBody>
      </p:sp>
      <p:sp>
        <p:nvSpPr>
          <p:cNvPr id="142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7" name="image26.png" descr="image26.png"/>
          <p:cNvPicPr>
            <a:picLocks noChangeAspect="1"/>
          </p:cNvPicPr>
          <p:nvPr/>
        </p:nvPicPr>
        <p:blipFill>
          <a:blip r:embed="rId2">
            <a:extLst/>
          </a:blip>
          <a:stretch>
            <a:fillRect/>
          </a:stretch>
        </p:blipFill>
        <p:spPr>
          <a:xfrm>
            <a:off x="3681802" y="1721628"/>
            <a:ext cx="8518568" cy="7216228"/>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9" name="Separated and aligned but not ordered"/>
          <p:cNvSpPr txBox="1"/>
          <p:nvPr>
            <p:ph type="title"/>
          </p:nvPr>
        </p:nvSpPr>
        <p:spPr>
          <a:prstGeom prst="rect">
            <a:avLst/>
          </a:prstGeom>
        </p:spPr>
        <p:txBody>
          <a:bodyPr/>
          <a:lstStyle/>
          <a:p>
            <a:pPr/>
            <a:r>
              <a:t>Separated and aligned but not ordered</a:t>
            </a:r>
          </a:p>
        </p:txBody>
      </p:sp>
      <p:sp>
        <p:nvSpPr>
          <p:cNvPr id="1430" name="limitation: hard to know rank. what's 4th? what's 7th?"/>
          <p:cNvSpPr txBox="1"/>
          <p:nvPr>
            <p:ph type="body" idx="1"/>
          </p:nvPr>
        </p:nvSpPr>
        <p:spPr>
          <a:prstGeom prst="rect">
            <a:avLst/>
          </a:prstGeom>
        </p:spPr>
        <p:txBody>
          <a:bodyPr/>
          <a:lstStyle/>
          <a:p>
            <a:pPr/>
            <a:r>
              <a:t>limitation: hard to know rank. what's 4th? what's 7th?</a:t>
            </a:r>
          </a:p>
        </p:txBody>
      </p:sp>
      <p:sp>
        <p:nvSpPr>
          <p:cNvPr id="143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2" name="image25.png" descr="image25.png"/>
          <p:cNvPicPr>
            <a:picLocks noChangeAspect="1"/>
          </p:cNvPicPr>
          <p:nvPr/>
        </p:nvPicPr>
        <p:blipFill>
          <a:blip r:embed="rId2">
            <a:extLst/>
          </a:blip>
          <a:stretch>
            <a:fillRect/>
          </a:stretch>
        </p:blipFill>
        <p:spPr>
          <a:xfrm>
            <a:off x="3102830" y="2318537"/>
            <a:ext cx="8383061" cy="6663577"/>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4" name="Separated but not aligned or ordered"/>
          <p:cNvSpPr txBox="1"/>
          <p:nvPr>
            <p:ph type="title"/>
          </p:nvPr>
        </p:nvSpPr>
        <p:spPr>
          <a:prstGeom prst="rect">
            <a:avLst/>
          </a:prstGeom>
        </p:spPr>
        <p:txBody>
          <a:bodyPr/>
          <a:lstStyle/>
          <a:p>
            <a:pPr/>
            <a:r>
              <a:t>Separated but not aligned or ordered</a:t>
            </a:r>
          </a:p>
        </p:txBody>
      </p:sp>
      <p:sp>
        <p:nvSpPr>
          <p:cNvPr id="1435" name="limitation: hard to make comparisons with size (vs aligned position)"/>
          <p:cNvSpPr txBox="1"/>
          <p:nvPr>
            <p:ph type="body" idx="1"/>
          </p:nvPr>
        </p:nvSpPr>
        <p:spPr>
          <a:prstGeom prst="rect">
            <a:avLst/>
          </a:prstGeom>
        </p:spPr>
        <p:txBody>
          <a:bodyPr/>
          <a:lstStyle/>
          <a:p>
            <a:pPr/>
            <a:r>
              <a:t>limitation: hard to make comparisons with size (vs aligned position)</a:t>
            </a:r>
          </a:p>
        </p:txBody>
      </p:sp>
      <p:sp>
        <p:nvSpPr>
          <p:cNvPr id="143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7" name="image24.png" descr="image24.png"/>
          <p:cNvPicPr>
            <a:picLocks noChangeAspect="1"/>
          </p:cNvPicPr>
          <p:nvPr/>
        </p:nvPicPr>
        <p:blipFill>
          <a:blip r:embed="rId2">
            <a:extLst/>
          </a:blip>
          <a:stretch>
            <a:fillRect/>
          </a:stretch>
        </p:blipFill>
        <p:spPr>
          <a:xfrm>
            <a:off x="3709940" y="1767773"/>
            <a:ext cx="7505207" cy="7415489"/>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9" name="Idiom: bar chart"/>
          <p:cNvSpPr txBox="1"/>
          <p:nvPr>
            <p:ph type="title"/>
          </p:nvPr>
        </p:nvSpPr>
        <p:spPr>
          <a:prstGeom prst="rect">
            <a:avLst/>
          </a:prstGeom>
        </p:spPr>
        <p:txBody>
          <a:bodyPr/>
          <a:lstStyle/>
          <a:p>
            <a:pPr/>
            <a:r>
              <a:t>Idiom: </a:t>
            </a:r>
            <a:r>
              <a:rPr>
                <a:latin typeface="Rockwell Bold"/>
                <a:ea typeface="Rockwell Bold"/>
                <a:cs typeface="Rockwell Bold"/>
                <a:sym typeface="Rockwell Bold"/>
              </a:rPr>
              <a:t>bar</a:t>
            </a:r>
            <a:r>
              <a:rPr>
                <a:latin typeface="+mn-lt"/>
                <a:ea typeface="+mn-ea"/>
                <a:cs typeface="+mn-cs"/>
                <a:sym typeface="Rockwell"/>
              </a:rPr>
              <a:t> </a:t>
            </a:r>
            <a:r>
              <a:rPr>
                <a:latin typeface="Rockwell Bold"/>
                <a:ea typeface="Rockwell Bold"/>
                <a:cs typeface="Rockwell Bold"/>
                <a:sym typeface="Rockwell Bold"/>
              </a:rPr>
              <a:t>chart</a:t>
            </a:r>
          </a:p>
        </p:txBody>
      </p:sp>
      <p:sp>
        <p:nvSpPr>
          <p:cNvPr id="1440" name="one key, one value…"/>
          <p:cNvSpPr txBox="1"/>
          <p:nvPr>
            <p:ph type="body" idx="1"/>
          </p:nvPr>
        </p:nvSpPr>
        <p:spPr>
          <a:prstGeom prst="rect">
            <a:avLst/>
          </a:prstGeom>
        </p:spPr>
        <p:txBody>
          <a:bodyPr/>
          <a:lstStyle/>
          <a:p>
            <a:pPr/>
            <a:r>
              <a:t>one key, one value</a:t>
            </a:r>
          </a:p>
          <a:p>
            <a:pPr lvl="1"/>
            <a:r>
              <a:t>data</a:t>
            </a:r>
          </a:p>
          <a:p>
            <a:pPr lvl="2"/>
            <a:r>
              <a:t>1 categ attrib, 1 quant attrib</a:t>
            </a:r>
          </a:p>
          <a:p>
            <a:pPr lvl="1"/>
            <a:r>
              <a:t>mark: lines</a:t>
            </a:r>
          </a:p>
          <a:p>
            <a:pPr lvl="1"/>
            <a:r>
              <a:t>channels</a:t>
            </a:r>
          </a:p>
          <a:p>
            <a:pPr lvl="2"/>
            <a:r>
              <a:t>length to express quant value</a:t>
            </a:r>
          </a:p>
          <a:p>
            <a:pPr lvl="2"/>
            <a:r>
              <a:t>spatial regions: one per mark</a:t>
            </a:r>
          </a:p>
          <a:p>
            <a:pPr lvl="3"/>
            <a:r>
              <a:t>separated horizontally, aligned vertically</a:t>
            </a:r>
          </a:p>
          <a:p>
            <a:pPr lvl="3"/>
            <a:r>
              <a:t>ordered by quant attrib</a:t>
            </a:r>
          </a:p>
          <a:p>
            <a:pPr lvl="4"/>
            <a:r>
              <a:t>by label (alphabetical), by length attrib (data-driven)</a:t>
            </a:r>
          </a:p>
          <a:p>
            <a:pPr lvl="1"/>
            <a:r>
              <a:t>task</a:t>
            </a:r>
          </a:p>
          <a:p>
            <a:pPr lvl="2"/>
            <a:r>
              <a:t>compare, lookup values</a:t>
            </a:r>
          </a:p>
          <a:p>
            <a:pPr lvl="1"/>
            <a:r>
              <a:t>scalability</a:t>
            </a:r>
          </a:p>
          <a:p>
            <a:pPr lvl="2"/>
            <a:r>
              <a:t>dozens to hundreds of levels for key attrib [bars], hundreds for values</a:t>
            </a:r>
          </a:p>
        </p:txBody>
      </p:sp>
      <p:sp>
        <p:nvSpPr>
          <p:cNvPr id="144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2" name="fig7.4.pdf" descr="fig7.4.pdf"/>
          <p:cNvPicPr>
            <a:picLocks noChangeAspect="1"/>
          </p:cNvPicPr>
          <p:nvPr/>
        </p:nvPicPr>
        <p:blipFill>
          <a:blip r:embed="rId2">
            <a:extLst/>
          </a:blip>
          <a:stretch>
            <a:fillRect/>
          </a:stretch>
        </p:blipFill>
        <p:spPr>
          <a:xfrm>
            <a:off x="6604000" y="692624"/>
            <a:ext cx="9423400" cy="368887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Analysis: Nested Model (Ch 4)</a:t>
            </a:r>
          </a:p>
        </p:txBody>
      </p:sp>
      <p:sp>
        <p:nvSpPr>
          <p:cNvPr id="268"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269"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270"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4" name="Idiom: stacked bar chart"/>
          <p:cNvSpPr txBox="1"/>
          <p:nvPr>
            <p:ph type="title"/>
          </p:nvPr>
        </p:nvSpPr>
        <p:spPr>
          <a:prstGeom prst="rect">
            <a:avLst/>
          </a:prstGeom>
        </p:spPr>
        <p:txBody>
          <a:bodyPr/>
          <a:lstStyle/>
          <a:p>
            <a:pPr/>
            <a:r>
              <a:t>Idiom: </a:t>
            </a:r>
            <a:r>
              <a:rPr>
                <a:latin typeface="Rockwell Bold"/>
                <a:ea typeface="Rockwell Bold"/>
                <a:cs typeface="Rockwell Bold"/>
                <a:sym typeface="Rockwell Bold"/>
              </a:rPr>
              <a:t>stacked</a:t>
            </a:r>
            <a:r>
              <a:rPr>
                <a:latin typeface="+mn-lt"/>
                <a:ea typeface="+mn-ea"/>
                <a:cs typeface="+mn-cs"/>
                <a:sym typeface="Rockwell"/>
              </a:rPr>
              <a:t> </a:t>
            </a:r>
            <a:r>
              <a:rPr>
                <a:latin typeface="Rockwell Bold"/>
                <a:ea typeface="Rockwell Bold"/>
                <a:cs typeface="Rockwell Bold"/>
                <a:sym typeface="Rockwell Bold"/>
              </a:rPr>
              <a:t>bar</a:t>
            </a:r>
            <a:r>
              <a:rPr>
                <a:latin typeface="+mn-lt"/>
                <a:ea typeface="+mn-ea"/>
                <a:cs typeface="+mn-cs"/>
                <a:sym typeface="Rockwell"/>
              </a:rPr>
              <a:t> </a:t>
            </a:r>
            <a:r>
              <a:rPr>
                <a:latin typeface="Rockwell Bold"/>
                <a:ea typeface="Rockwell Bold"/>
                <a:cs typeface="Rockwell Bold"/>
                <a:sym typeface="Rockwell Bold"/>
              </a:rPr>
              <a:t>chart</a:t>
            </a:r>
          </a:p>
        </p:txBody>
      </p:sp>
      <p:sp>
        <p:nvSpPr>
          <p:cNvPr id="1445" name="one more key…"/>
          <p:cNvSpPr txBox="1"/>
          <p:nvPr>
            <p:ph type="body" idx="1"/>
          </p:nvPr>
        </p:nvSpPr>
        <p:spPr>
          <a:prstGeom prst="rect">
            <a:avLst/>
          </a:prstGeom>
        </p:spPr>
        <p:txBody>
          <a:bodyPr>
            <a:normAutofit fontScale="100000" lnSpcReduction="0"/>
          </a:bodyPr>
          <a:lstStyle/>
          <a:p>
            <a:pPr marL="325754" indent="-325754" defTabSz="1158239">
              <a:spcBef>
                <a:spcPts val="900"/>
              </a:spcBef>
              <a:defRPr sz="3800"/>
            </a:pPr>
            <a:r>
              <a:t>one more key</a:t>
            </a:r>
          </a:p>
          <a:p>
            <a:pPr lvl="1" marL="705802" indent="-271462" defTabSz="1158239">
              <a:defRPr sz="3230"/>
            </a:pPr>
            <a:r>
              <a:t>data</a:t>
            </a:r>
          </a:p>
          <a:p>
            <a:pPr lvl="2" marL="1085850" indent="-217170" defTabSz="1158239">
              <a:defRPr sz="2850"/>
            </a:pPr>
            <a:r>
              <a:t>2 categ attrib, 1 quant attrib</a:t>
            </a:r>
          </a:p>
          <a:p>
            <a:pPr lvl="1" marL="705802" indent="-271462" defTabSz="1158239">
              <a:defRPr sz="3230"/>
            </a:pPr>
            <a:r>
              <a:t>mark: vertical stack of line marks</a:t>
            </a:r>
          </a:p>
          <a:p>
            <a:pPr lvl="2" marL="1085850" indent="-217170" defTabSz="1158239">
              <a:defRPr sz="2850"/>
            </a:pPr>
            <a:r>
              <a:rPr b="1"/>
              <a:t>glyph</a:t>
            </a:r>
            <a:r>
              <a:t>: composite object, internal structure from multiple marks</a:t>
            </a:r>
          </a:p>
          <a:p>
            <a:pPr lvl="1" marL="705802" indent="-271462" defTabSz="1158239">
              <a:defRPr sz="3230"/>
            </a:pPr>
            <a:r>
              <a:t>channels</a:t>
            </a:r>
          </a:p>
          <a:p>
            <a:pPr lvl="2" marL="1085850" indent="-217170" defTabSz="1158239">
              <a:defRPr sz="2850"/>
            </a:pPr>
            <a:r>
              <a:t>length and color hue</a:t>
            </a:r>
          </a:p>
          <a:p>
            <a:pPr lvl="2" marL="1085850" indent="-217170" defTabSz="1158239">
              <a:defRPr sz="2850"/>
            </a:pPr>
            <a:r>
              <a:t>spatial regions: one per glyph</a:t>
            </a:r>
          </a:p>
          <a:p>
            <a:pPr lvl="3" marL="1520189" indent="-217170" defTabSz="1158239">
              <a:defRPr sz="2470"/>
            </a:pPr>
            <a:r>
              <a:t>aligned: full glyph, lowest bar component</a:t>
            </a:r>
          </a:p>
          <a:p>
            <a:pPr lvl="3" marL="1520189" indent="-217170" defTabSz="1158239">
              <a:defRPr sz="2470"/>
            </a:pPr>
            <a:r>
              <a:t>unaligned: other bar components</a:t>
            </a:r>
          </a:p>
          <a:p>
            <a:pPr lvl="1" marL="705802" indent="-271462" defTabSz="1158239">
              <a:defRPr sz="3230"/>
            </a:pPr>
            <a:r>
              <a:t>task</a:t>
            </a:r>
          </a:p>
          <a:p>
            <a:pPr lvl="2" marL="1085850" indent="-217170" defTabSz="1158239">
              <a:defRPr sz="2850"/>
            </a:pPr>
            <a:r>
              <a:t>part-to-whole relationship</a:t>
            </a:r>
          </a:p>
          <a:p>
            <a:pPr lvl="1" marL="705802" indent="-271462" defTabSz="1158239">
              <a:defRPr sz="3230"/>
            </a:pPr>
            <a:r>
              <a:t>scalability: asymmetric</a:t>
            </a:r>
          </a:p>
          <a:p>
            <a:pPr lvl="2" marL="1085850" indent="-217170" defTabSz="1158239">
              <a:defRPr sz="2850"/>
            </a:pPr>
            <a:r>
              <a:t>for </a:t>
            </a:r>
            <a:r>
              <a:rPr i="1"/>
              <a:t>stacked</a:t>
            </a:r>
            <a:r>
              <a:t> key attrib, 10-12 levels [segments]</a:t>
            </a:r>
          </a:p>
          <a:p>
            <a:pPr lvl="2" marL="1085850" indent="-217170" defTabSz="1158239">
              <a:defRPr sz="2850"/>
            </a:pPr>
            <a:r>
              <a:t>for </a:t>
            </a:r>
            <a:r>
              <a:rPr i="1"/>
              <a:t>main</a:t>
            </a:r>
            <a:r>
              <a:t> key attrib, dozens to hundreds of levels [bars]</a:t>
            </a:r>
          </a:p>
        </p:txBody>
      </p:sp>
      <p:sp>
        <p:nvSpPr>
          <p:cNvPr id="144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7" name="Image" descr="Image"/>
          <p:cNvPicPr>
            <a:picLocks noChangeAspect="1"/>
          </p:cNvPicPr>
          <p:nvPr/>
        </p:nvPicPr>
        <p:blipFill>
          <a:blip r:embed="rId3">
            <a:extLst/>
          </a:blip>
          <a:stretch>
            <a:fillRect/>
          </a:stretch>
        </p:blipFill>
        <p:spPr>
          <a:xfrm>
            <a:off x="11070166" y="1734255"/>
            <a:ext cx="4732632" cy="4309891"/>
          </a:xfrm>
          <a:prstGeom prst="rect">
            <a:avLst/>
          </a:prstGeom>
          <a:ln w="12700">
            <a:miter lim="400000"/>
          </a:ln>
        </p:spPr>
      </p:pic>
      <p:sp>
        <p:nvSpPr>
          <p:cNvPr id="1448" name="https://www.d3-graph-gallery.com/graph/barplot_stacked_basicWide.html"/>
          <p:cNvSpPr txBox="1"/>
          <p:nvPr/>
        </p:nvSpPr>
        <p:spPr>
          <a:xfrm>
            <a:off x="11096690" y="6165849"/>
            <a:ext cx="5846104"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3800"/>
              </a:lnSpc>
              <a:defRPr sz="2000" u="sng">
                <a:ln w="0" cap="flat">
                  <a:solidFill>
                    <a:srgbClr val="0000EE"/>
                  </a:solidFill>
                  <a:prstDash val="solid"/>
                  <a:miter lim="400000"/>
                </a:ln>
                <a:solidFill>
                  <a:srgbClr val="011993"/>
                </a:solidFill>
                <a:latin typeface="+mn-lt"/>
                <a:ea typeface="+mn-ea"/>
                <a:cs typeface="+mn-cs"/>
                <a:sym typeface="Rockwell"/>
                <a:hlinkClick r:id="rId4" invalidUrl="" action="" tgtFrame="" tooltip="" history="1" highlightClick="0" endSnd="0"/>
              </a:defRPr>
            </a:lvl1pPr>
          </a:lstStyle>
          <a:p>
            <a:pPr/>
            <a:r>
              <a:rPr>
                <a:hlinkClick r:id="rId4" invalidUrl="" action="" tgtFrame="" tooltip="" history="1" highlightClick="0" endSnd="0"/>
              </a:rPr>
              <a:t>https://www.d3-graph-gallery.com/graph/barplot_stacked_basicWide.html</a:t>
            </a:r>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2" name="Idiom: streamgraph"/>
          <p:cNvSpPr txBox="1"/>
          <p:nvPr>
            <p:ph type="title"/>
          </p:nvPr>
        </p:nvSpPr>
        <p:spPr>
          <a:prstGeom prst="rect">
            <a:avLst/>
          </a:prstGeom>
        </p:spPr>
        <p:txBody>
          <a:bodyPr/>
          <a:lstStyle/>
          <a:p>
            <a:pPr/>
            <a:r>
              <a:t>Idiom: </a:t>
            </a:r>
            <a:r>
              <a:rPr>
                <a:latin typeface="Rockwell Bold"/>
                <a:ea typeface="Rockwell Bold"/>
                <a:cs typeface="Rockwell Bold"/>
                <a:sym typeface="Rockwell Bold"/>
              </a:rPr>
              <a:t>streamgraph</a:t>
            </a:r>
          </a:p>
        </p:txBody>
      </p:sp>
      <p:sp>
        <p:nvSpPr>
          <p:cNvPr id="1453" name="generalized stacked graph…"/>
          <p:cNvSpPr txBox="1"/>
          <p:nvPr>
            <p:ph type="body" sz="half" idx="1"/>
          </p:nvPr>
        </p:nvSpPr>
        <p:spPr>
          <a:xfrm>
            <a:off x="419100" y="1104900"/>
            <a:ext cx="7369631" cy="8063293"/>
          </a:xfrm>
          <a:prstGeom prst="rect">
            <a:avLst/>
          </a:prstGeom>
        </p:spPr>
        <p:txBody>
          <a:bodyPr/>
          <a:lstStyle/>
          <a:p>
            <a:pPr marL="342900" indent="-342900">
              <a:defRPr sz="3700"/>
            </a:pPr>
            <a:r>
              <a:t>generalized stacked graph</a:t>
            </a:r>
          </a:p>
          <a:p>
            <a:pPr lvl="1">
              <a:defRPr sz="3100"/>
            </a:pPr>
            <a:r>
              <a:t>emphasizing horizontal continuity</a:t>
            </a:r>
          </a:p>
          <a:p>
            <a:pPr lvl="2">
              <a:defRPr sz="2700"/>
            </a:pPr>
            <a:r>
              <a:t>vs vertical items</a:t>
            </a:r>
          </a:p>
          <a:p>
            <a:pPr lvl="1">
              <a:defRPr sz="3100"/>
            </a:pPr>
            <a:r>
              <a:t>data</a:t>
            </a:r>
          </a:p>
          <a:p>
            <a:pPr lvl="2">
              <a:defRPr sz="2700"/>
            </a:pPr>
            <a:r>
              <a:t>1 categ key attrib (movies)</a:t>
            </a:r>
          </a:p>
          <a:p>
            <a:pPr lvl="2">
              <a:defRPr sz="2700"/>
            </a:pPr>
            <a:r>
              <a:t>1 ordered key attrib (time)</a:t>
            </a:r>
          </a:p>
          <a:p>
            <a:pPr lvl="2">
              <a:defRPr sz="2700"/>
            </a:pPr>
            <a:r>
              <a:t>1 quant value attrib (counts)</a:t>
            </a:r>
          </a:p>
          <a:p>
            <a:pPr lvl="1">
              <a:defRPr sz="3100"/>
            </a:pPr>
            <a:r>
              <a:t>derived data</a:t>
            </a:r>
          </a:p>
          <a:p>
            <a:pPr lvl="2">
              <a:defRPr sz="2700"/>
            </a:pPr>
            <a:r>
              <a:t>geometry: layers, where height encodes counts</a:t>
            </a:r>
          </a:p>
          <a:p>
            <a:pPr lvl="2">
              <a:defRPr sz="2700"/>
            </a:pPr>
            <a:r>
              <a:t>1 quant attrib (layer ordering)</a:t>
            </a:r>
          </a:p>
        </p:txBody>
      </p:sp>
      <p:sp>
        <p:nvSpPr>
          <p:cNvPr id="145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55" name="[Stacked Graphs Geometry &amp; Aesthetics. Byron and Wattenberg. IEEE Trans. Visualization and Computer Graphics (Proc. InfoVis 2008) 14(6): 1245–1252, (2008).]"/>
          <p:cNvSpPr txBox="1"/>
          <p:nvPr/>
        </p:nvSpPr>
        <p:spPr>
          <a:xfrm>
            <a:off x="7717628" y="2677994"/>
            <a:ext cx="8161485" cy="128415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[Stacked Graphs Geometry &amp; Aesthetics. Byron and Wattenberg. IEEE Trans. Visualization and Computer Graphics (Proc. InfoVis 2008) 14(6): 1245–1252, (2008).]</a:t>
            </a:r>
          </a:p>
          <a:p>
            <a:pPr algn="l" defTabSz="1295400">
              <a:spcBef>
                <a:spcPts val="900"/>
              </a:spcBef>
              <a:defRPr i="1" sz="1700">
                <a:uFill>
                  <a:solidFill>
                    <a:srgbClr val="000000"/>
                  </a:solidFill>
                </a:uFill>
              </a:defRPr>
            </a:pPr>
          </a:p>
        </p:txBody>
      </p:sp>
      <p:pic>
        <p:nvPicPr>
          <p:cNvPr id="1456" name="Image" descr="Image"/>
          <p:cNvPicPr>
            <a:picLocks noChangeAspect="1"/>
          </p:cNvPicPr>
          <p:nvPr/>
        </p:nvPicPr>
        <p:blipFill>
          <a:blip r:embed="rId2">
            <a:extLst/>
          </a:blip>
          <a:stretch>
            <a:fillRect/>
          </a:stretch>
        </p:blipFill>
        <p:spPr>
          <a:xfrm>
            <a:off x="7634346" y="353497"/>
            <a:ext cx="3963272" cy="2052918"/>
          </a:xfrm>
          <a:prstGeom prst="rect">
            <a:avLst/>
          </a:prstGeom>
          <a:ln w="12700">
            <a:miter lim="400000"/>
          </a:ln>
        </p:spPr>
      </p:pic>
      <p:pic>
        <p:nvPicPr>
          <p:cNvPr id="1457" name="Image" descr="Image"/>
          <p:cNvPicPr>
            <a:picLocks noChangeAspect="1"/>
          </p:cNvPicPr>
          <p:nvPr/>
        </p:nvPicPr>
        <p:blipFill>
          <a:blip r:embed="rId3">
            <a:extLst/>
          </a:blip>
          <a:srcRect l="0" t="0" r="0" b="4112"/>
          <a:stretch>
            <a:fillRect/>
          </a:stretch>
        </p:blipFill>
        <p:spPr>
          <a:xfrm>
            <a:off x="11932756" y="291129"/>
            <a:ext cx="3880467" cy="2087972"/>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9" name="Idiom: streamgraph"/>
          <p:cNvSpPr txBox="1"/>
          <p:nvPr>
            <p:ph type="title"/>
          </p:nvPr>
        </p:nvSpPr>
        <p:spPr>
          <a:prstGeom prst="rect">
            <a:avLst/>
          </a:prstGeom>
        </p:spPr>
        <p:txBody>
          <a:bodyPr/>
          <a:lstStyle/>
          <a:p>
            <a:pPr/>
            <a:r>
              <a:t>Idiom: </a:t>
            </a:r>
            <a:r>
              <a:rPr>
                <a:latin typeface="Rockwell Bold"/>
                <a:ea typeface="Rockwell Bold"/>
                <a:cs typeface="Rockwell Bold"/>
                <a:sym typeface="Rockwell Bold"/>
              </a:rPr>
              <a:t>streamgraph</a:t>
            </a:r>
          </a:p>
        </p:txBody>
      </p:sp>
      <p:sp>
        <p:nvSpPr>
          <p:cNvPr id="1460" name="generalized stacked graph…"/>
          <p:cNvSpPr txBox="1"/>
          <p:nvPr>
            <p:ph type="body" sz="half" idx="1"/>
          </p:nvPr>
        </p:nvSpPr>
        <p:spPr>
          <a:xfrm>
            <a:off x="419100" y="1104900"/>
            <a:ext cx="7369631" cy="8063293"/>
          </a:xfrm>
          <a:prstGeom prst="rect">
            <a:avLst/>
          </a:prstGeom>
        </p:spPr>
        <p:txBody>
          <a:bodyPr/>
          <a:lstStyle/>
          <a:p>
            <a:pPr marL="342900" indent="-342900">
              <a:defRPr sz="3700"/>
            </a:pPr>
            <a:r>
              <a:t>generalized stacked graph</a:t>
            </a:r>
          </a:p>
          <a:p>
            <a:pPr lvl="1">
              <a:defRPr sz="3100"/>
            </a:pPr>
            <a:r>
              <a:t>emphasizing horizontal continuity</a:t>
            </a:r>
          </a:p>
          <a:p>
            <a:pPr lvl="2">
              <a:defRPr sz="2700"/>
            </a:pPr>
            <a:r>
              <a:t>vs vertical items</a:t>
            </a:r>
          </a:p>
          <a:p>
            <a:pPr lvl="1">
              <a:defRPr sz="3100"/>
            </a:pPr>
            <a:r>
              <a:t>data</a:t>
            </a:r>
          </a:p>
          <a:p>
            <a:pPr lvl="2">
              <a:defRPr sz="2700"/>
            </a:pPr>
            <a:r>
              <a:t>1 categ key attrib (movies)</a:t>
            </a:r>
          </a:p>
          <a:p>
            <a:pPr lvl="2">
              <a:defRPr sz="2700"/>
            </a:pPr>
            <a:r>
              <a:t>1 ordered key attrib (time)</a:t>
            </a:r>
          </a:p>
          <a:p>
            <a:pPr lvl="2">
              <a:defRPr sz="2700"/>
            </a:pPr>
            <a:r>
              <a:t>1 quant value attrib (counts)</a:t>
            </a:r>
          </a:p>
          <a:p>
            <a:pPr lvl="1">
              <a:defRPr sz="3100"/>
            </a:pPr>
            <a:r>
              <a:t>derived data</a:t>
            </a:r>
          </a:p>
          <a:p>
            <a:pPr lvl="2">
              <a:defRPr sz="2700"/>
            </a:pPr>
            <a:r>
              <a:t>geometry: layers, where height encodes counts</a:t>
            </a:r>
          </a:p>
          <a:p>
            <a:pPr lvl="2">
              <a:defRPr sz="2700"/>
            </a:pPr>
            <a:r>
              <a:t>1 quant attrib (layer ordering)</a:t>
            </a:r>
          </a:p>
          <a:p>
            <a:pPr lvl="1">
              <a:defRPr sz="3100"/>
            </a:pPr>
            <a:r>
              <a:t>scalability</a:t>
            </a:r>
          </a:p>
          <a:p>
            <a:pPr lvl="2">
              <a:defRPr sz="2700"/>
            </a:pPr>
            <a:r>
              <a:t>hundreds of time keys</a:t>
            </a:r>
          </a:p>
          <a:p>
            <a:pPr lvl="2">
              <a:defRPr sz="2700"/>
            </a:pPr>
            <a:r>
              <a:t>dozens to hundreds of movies keys</a:t>
            </a:r>
          </a:p>
          <a:p>
            <a:pPr lvl="3">
              <a:defRPr sz="2300"/>
            </a:pPr>
            <a:r>
              <a:t>more than stacked bars: most layers don’t extend across whole chart</a:t>
            </a:r>
          </a:p>
        </p:txBody>
      </p:sp>
      <p:sp>
        <p:nvSpPr>
          <p:cNvPr id="146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62" name="[Stacked Graphs Geometry &amp; Aesthetics. Byron and Wattenberg. IEEE Trans. Visualization and Computer Graphics (Proc. InfoVis 2008) 14(6): 1245–1252, (2008).]"/>
          <p:cNvSpPr txBox="1"/>
          <p:nvPr/>
        </p:nvSpPr>
        <p:spPr>
          <a:xfrm>
            <a:off x="7717628" y="2677994"/>
            <a:ext cx="8161485" cy="128415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[Stacked Graphs Geometry &amp; Aesthetics. Byron and Wattenberg. IEEE Trans. Visualization and Computer Graphics (Proc. InfoVis 2008) 14(6): 1245–1252, (2008).]</a:t>
            </a:r>
          </a:p>
          <a:p>
            <a:pPr algn="l" defTabSz="1295400">
              <a:spcBef>
                <a:spcPts val="900"/>
              </a:spcBef>
              <a:defRPr i="1" sz="1700">
                <a:uFill>
                  <a:solidFill>
                    <a:srgbClr val="000000"/>
                  </a:solidFill>
                </a:uFill>
              </a:defRPr>
            </a:pPr>
          </a:p>
        </p:txBody>
      </p:sp>
      <p:pic>
        <p:nvPicPr>
          <p:cNvPr id="1463" name="Image" descr="Image"/>
          <p:cNvPicPr>
            <a:picLocks noChangeAspect="1"/>
          </p:cNvPicPr>
          <p:nvPr/>
        </p:nvPicPr>
        <p:blipFill>
          <a:blip r:embed="rId2">
            <a:extLst/>
          </a:blip>
          <a:stretch>
            <a:fillRect/>
          </a:stretch>
        </p:blipFill>
        <p:spPr>
          <a:xfrm>
            <a:off x="7634346" y="353497"/>
            <a:ext cx="3963272" cy="2052918"/>
          </a:xfrm>
          <a:prstGeom prst="rect">
            <a:avLst/>
          </a:prstGeom>
          <a:ln w="12700">
            <a:miter lim="400000"/>
          </a:ln>
        </p:spPr>
      </p:pic>
      <p:pic>
        <p:nvPicPr>
          <p:cNvPr id="1464" name="Image" descr="Image"/>
          <p:cNvPicPr>
            <a:picLocks noChangeAspect="1"/>
          </p:cNvPicPr>
          <p:nvPr/>
        </p:nvPicPr>
        <p:blipFill>
          <a:blip r:embed="rId3">
            <a:extLst/>
          </a:blip>
          <a:srcRect l="0" t="0" r="0" b="4112"/>
          <a:stretch>
            <a:fillRect/>
          </a:stretch>
        </p:blipFill>
        <p:spPr>
          <a:xfrm>
            <a:off x="11932756" y="291129"/>
            <a:ext cx="3880467" cy="2087972"/>
          </a:xfrm>
          <a:prstGeom prst="rect">
            <a:avLst/>
          </a:prstGeom>
          <a:ln w="12700">
            <a:miter lim="400000"/>
          </a:ln>
        </p:spPr>
      </p:pic>
      <p:pic>
        <p:nvPicPr>
          <p:cNvPr id="1465" name="Image" descr="Image"/>
          <p:cNvPicPr>
            <a:picLocks noChangeAspect="1"/>
          </p:cNvPicPr>
          <p:nvPr/>
        </p:nvPicPr>
        <p:blipFill>
          <a:blip r:embed="rId4">
            <a:extLst/>
          </a:blip>
          <a:stretch>
            <a:fillRect/>
          </a:stretch>
        </p:blipFill>
        <p:spPr>
          <a:xfrm>
            <a:off x="7861370" y="3567784"/>
            <a:ext cx="7874001" cy="3505201"/>
          </a:xfrm>
          <a:prstGeom prst="rect">
            <a:avLst/>
          </a:prstGeom>
          <a:ln w="12700">
            <a:miter lim="400000"/>
          </a:ln>
        </p:spPr>
      </p:pic>
      <p:sp>
        <p:nvSpPr>
          <p:cNvPr id="1466" name="https://flowingdata.com/2008/02/25/ebb-and-flow-of-box-office-receipts-over-past-20-years/"/>
          <p:cNvSpPr txBox="1"/>
          <p:nvPr/>
        </p:nvSpPr>
        <p:spPr>
          <a:xfrm>
            <a:off x="7762933" y="7236895"/>
            <a:ext cx="8300406"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200"/>
              </a:lnSpc>
              <a:defRPr sz="1500" u="sng">
                <a:ln w="0" cap="flat">
                  <a:solidFill>
                    <a:srgbClr val="0000EE"/>
                  </a:solidFill>
                  <a:prstDash val="solid"/>
                  <a:miter lim="400000"/>
                </a:ln>
                <a:solidFill>
                  <a:srgbClr val="011993"/>
                </a:solidFill>
                <a:latin typeface="+mn-lt"/>
                <a:ea typeface="+mn-ea"/>
                <a:cs typeface="+mn-cs"/>
                <a:sym typeface="Rockwell"/>
                <a:hlinkClick r:id="rId5" invalidUrl="" action="" tgtFrame="" tooltip="" history="1" highlightClick="0" endSnd="0"/>
              </a:defRPr>
            </a:lvl1pPr>
          </a:lstStyle>
          <a:p>
            <a:pPr/>
            <a:r>
              <a:rPr>
                <a:hlinkClick r:id="rId5" invalidUrl="" action="" tgtFrame="" tooltip="" history="1" highlightClick="0" endSnd="0"/>
              </a:rPr>
              <a:t>https://flowingdata.com/2008/02/25/ebb-and-flow-of-box-office-receipts-over-past-20-years/</a:t>
            </a:r>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8" name="Idiom: dot / line chart"/>
          <p:cNvSpPr txBox="1"/>
          <p:nvPr>
            <p:ph type="title"/>
          </p:nvPr>
        </p:nvSpPr>
        <p:spPr>
          <a:prstGeom prst="rect">
            <a:avLst/>
          </a:prstGeom>
        </p:spPr>
        <p:txBody>
          <a:bodyPr/>
          <a:lstStyle/>
          <a:p>
            <a:pPr/>
            <a:r>
              <a:t>Idiom: </a:t>
            </a:r>
            <a:r>
              <a:rPr>
                <a:latin typeface="Rockwell Bold"/>
                <a:ea typeface="Rockwell Bold"/>
                <a:cs typeface="Rockwell Bold"/>
                <a:sym typeface="Rockwell Bold"/>
              </a:rPr>
              <a:t>dot / line</a:t>
            </a:r>
            <a:r>
              <a:rPr>
                <a:latin typeface="+mn-lt"/>
                <a:ea typeface="+mn-ea"/>
                <a:cs typeface="+mn-cs"/>
                <a:sym typeface="Rockwell"/>
              </a:rPr>
              <a:t> </a:t>
            </a:r>
            <a:r>
              <a:rPr>
                <a:latin typeface="Rockwell Bold"/>
                <a:ea typeface="Rockwell Bold"/>
                <a:cs typeface="Rockwell Bold"/>
                <a:sym typeface="Rockwell Bold"/>
              </a:rPr>
              <a:t>chart</a:t>
            </a:r>
          </a:p>
        </p:txBody>
      </p:sp>
      <p:sp>
        <p:nvSpPr>
          <p:cNvPr id="1469" name="one key, one value…"/>
          <p:cNvSpPr txBox="1"/>
          <p:nvPr>
            <p:ph type="body" idx="1"/>
          </p:nvPr>
        </p:nvSpPr>
        <p:spPr>
          <a:xfrm>
            <a:off x="419100" y="1104900"/>
            <a:ext cx="8515718" cy="8039100"/>
          </a:xfrm>
          <a:prstGeom prst="rect">
            <a:avLst/>
          </a:prstGeom>
        </p:spPr>
        <p:txBody>
          <a:bodyPr>
            <a:normAutofit fontScale="100000" lnSpcReduction="0"/>
          </a:bodyPr>
          <a:lstStyle/>
          <a:p>
            <a:pPr marL="322325" indent="-322325" defTabSz="1146047">
              <a:spcBef>
                <a:spcPts val="900"/>
              </a:spcBef>
              <a:defRPr sz="3759"/>
            </a:pPr>
            <a:r>
              <a:t>one key, one value</a:t>
            </a:r>
          </a:p>
          <a:p>
            <a:pPr lvl="1" marL="698373" indent="-268604" defTabSz="1146047">
              <a:defRPr sz="3196"/>
            </a:pPr>
            <a:r>
              <a:t>data</a:t>
            </a:r>
          </a:p>
          <a:p>
            <a:pPr lvl="2" marL="1074419" indent="-214884" defTabSz="1146047">
              <a:defRPr sz="2820"/>
            </a:pPr>
            <a:r>
              <a:t>2 quant attribs</a:t>
            </a:r>
          </a:p>
          <a:p>
            <a:pPr lvl="1" marL="698373" indent="-268604" defTabSz="1146047">
              <a:defRPr sz="3196"/>
            </a:pPr>
            <a:r>
              <a:t>mark: points </a:t>
            </a:r>
            <a:br/>
            <a:r>
              <a:t>AND line connection marks between them</a:t>
            </a:r>
          </a:p>
          <a:p>
            <a:pPr lvl="1" marL="698373" indent="-268604" defTabSz="1146047">
              <a:defRPr sz="3196"/>
            </a:pPr>
            <a:r>
              <a:t>channels</a:t>
            </a:r>
          </a:p>
          <a:p>
            <a:pPr lvl="2" marL="1074419" indent="-214884" defTabSz="1146047">
              <a:defRPr sz="2820"/>
            </a:pPr>
            <a:r>
              <a:t>aligned lengths to express quant value</a:t>
            </a:r>
          </a:p>
          <a:p>
            <a:pPr lvl="2" marL="1074419" indent="-214884" defTabSz="1146047">
              <a:defRPr sz="2820"/>
            </a:pPr>
            <a:r>
              <a:t>separated and ordered by key attrib into horizontal regions</a:t>
            </a:r>
          </a:p>
          <a:p>
            <a:pPr lvl="1" marL="698373" indent="-268604" defTabSz="1146047">
              <a:defRPr sz="3196"/>
            </a:pPr>
            <a:r>
              <a:t>task</a:t>
            </a:r>
          </a:p>
          <a:p>
            <a:pPr lvl="2" marL="1074419" indent="-214884" defTabSz="1146047">
              <a:defRPr sz="2820"/>
            </a:pPr>
            <a:r>
              <a:t>find trend</a:t>
            </a:r>
          </a:p>
          <a:p>
            <a:pPr lvl="3" marL="1504188" indent="-214884" defTabSz="1146047">
              <a:defRPr sz="2444"/>
            </a:pPr>
            <a:r>
              <a:t>connection marks emphasize ordering of items along key axis by explicitly showing relationship between one item and the next</a:t>
            </a:r>
          </a:p>
          <a:p>
            <a:pPr lvl="1" marL="698373" indent="-268604" defTabSz="1146047">
              <a:defRPr sz="3196"/>
            </a:pPr>
            <a:r>
              <a:t>scalability</a:t>
            </a:r>
          </a:p>
          <a:p>
            <a:pPr lvl="2" marL="1074419" indent="-214884" defTabSz="1146047">
              <a:defRPr sz="2820"/>
            </a:pPr>
            <a:r>
              <a:t>hundreds of key levels, hundreds of value levels</a:t>
            </a:r>
          </a:p>
        </p:txBody>
      </p:sp>
      <p:sp>
        <p:nvSpPr>
          <p:cNvPr id="147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1" name="fig7.8.pdf" descr="fig7.8.pdf"/>
          <p:cNvPicPr>
            <a:picLocks noChangeAspect="1"/>
          </p:cNvPicPr>
          <p:nvPr/>
        </p:nvPicPr>
        <p:blipFill>
          <a:blip r:embed="rId3">
            <a:extLst/>
          </a:blip>
          <a:srcRect l="50429" t="558" r="0" b="2030"/>
          <a:stretch>
            <a:fillRect/>
          </a:stretch>
        </p:blipFill>
        <p:spPr>
          <a:xfrm>
            <a:off x="9158439" y="4241949"/>
            <a:ext cx="5085041" cy="3419421"/>
          </a:xfrm>
          <a:prstGeom prst="rect">
            <a:avLst/>
          </a:prstGeom>
          <a:ln w="12700">
            <a:miter lim="400000"/>
          </a:ln>
        </p:spPr>
      </p:pic>
      <p:pic>
        <p:nvPicPr>
          <p:cNvPr id="1472" name="Image" descr="Image"/>
          <p:cNvPicPr>
            <a:picLocks noChangeAspect="1"/>
          </p:cNvPicPr>
          <p:nvPr/>
        </p:nvPicPr>
        <p:blipFill>
          <a:blip r:embed="rId4">
            <a:extLst/>
          </a:blip>
          <a:stretch>
            <a:fillRect/>
          </a:stretch>
        </p:blipFill>
        <p:spPr>
          <a:xfrm>
            <a:off x="9489816" y="723228"/>
            <a:ext cx="4734474" cy="3332365"/>
          </a:xfrm>
          <a:prstGeom prst="rect">
            <a:avLst/>
          </a:prstGeom>
          <a:ln w="12700">
            <a:miter lim="400000"/>
          </a:ln>
        </p:spPr>
      </p:pic>
      <p:sp>
        <p:nvSpPr>
          <p:cNvPr id="1473" name="Rectangle"/>
          <p:cNvSpPr/>
          <p:nvPr/>
        </p:nvSpPr>
        <p:spPr>
          <a:xfrm>
            <a:off x="466120" y="5753269"/>
            <a:ext cx="8727279" cy="3419476"/>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7" name="Idiom: dot / line chart"/>
          <p:cNvSpPr txBox="1"/>
          <p:nvPr>
            <p:ph type="title"/>
          </p:nvPr>
        </p:nvSpPr>
        <p:spPr>
          <a:prstGeom prst="rect">
            <a:avLst/>
          </a:prstGeom>
        </p:spPr>
        <p:txBody>
          <a:bodyPr/>
          <a:lstStyle/>
          <a:p>
            <a:pPr/>
            <a:r>
              <a:t>Idiom: </a:t>
            </a:r>
            <a:r>
              <a:rPr>
                <a:latin typeface="Rockwell Bold"/>
                <a:ea typeface="Rockwell Bold"/>
                <a:cs typeface="Rockwell Bold"/>
                <a:sym typeface="Rockwell Bold"/>
              </a:rPr>
              <a:t>dot / line</a:t>
            </a:r>
            <a:r>
              <a:rPr>
                <a:latin typeface="+mn-lt"/>
                <a:ea typeface="+mn-ea"/>
                <a:cs typeface="+mn-cs"/>
                <a:sym typeface="Rockwell"/>
              </a:rPr>
              <a:t> </a:t>
            </a:r>
            <a:r>
              <a:rPr>
                <a:latin typeface="Rockwell Bold"/>
                <a:ea typeface="Rockwell Bold"/>
                <a:cs typeface="Rockwell Bold"/>
                <a:sym typeface="Rockwell Bold"/>
              </a:rPr>
              <a:t>chart</a:t>
            </a:r>
          </a:p>
        </p:txBody>
      </p:sp>
      <p:sp>
        <p:nvSpPr>
          <p:cNvPr id="1478" name="one key, one value…"/>
          <p:cNvSpPr txBox="1"/>
          <p:nvPr>
            <p:ph type="body" idx="1"/>
          </p:nvPr>
        </p:nvSpPr>
        <p:spPr>
          <a:xfrm>
            <a:off x="419100" y="1104900"/>
            <a:ext cx="8515718" cy="8039100"/>
          </a:xfrm>
          <a:prstGeom prst="rect">
            <a:avLst/>
          </a:prstGeom>
        </p:spPr>
        <p:txBody>
          <a:bodyPr>
            <a:normAutofit fontScale="100000" lnSpcReduction="0"/>
          </a:bodyPr>
          <a:lstStyle/>
          <a:p>
            <a:pPr marL="322325" indent="-322325" defTabSz="1146047">
              <a:spcBef>
                <a:spcPts val="900"/>
              </a:spcBef>
              <a:defRPr sz="3759"/>
            </a:pPr>
            <a:r>
              <a:t>one key, one value</a:t>
            </a:r>
          </a:p>
          <a:p>
            <a:pPr lvl="1" marL="698373" indent="-268604" defTabSz="1146047">
              <a:defRPr sz="3196"/>
            </a:pPr>
            <a:r>
              <a:t>data</a:t>
            </a:r>
          </a:p>
          <a:p>
            <a:pPr lvl="2" marL="1074419" indent="-214884" defTabSz="1146047">
              <a:defRPr sz="2820"/>
            </a:pPr>
            <a:r>
              <a:t>2 quant attribs</a:t>
            </a:r>
          </a:p>
          <a:p>
            <a:pPr lvl="1" marL="698373" indent="-268604" defTabSz="1146047">
              <a:defRPr sz="3196"/>
            </a:pPr>
            <a:r>
              <a:t>mark: points </a:t>
            </a:r>
            <a:br/>
            <a:r>
              <a:t>AND line connection marks between them</a:t>
            </a:r>
          </a:p>
          <a:p>
            <a:pPr lvl="1" marL="698373" indent="-268604" defTabSz="1146047">
              <a:defRPr sz="3196"/>
            </a:pPr>
            <a:r>
              <a:t>channels</a:t>
            </a:r>
          </a:p>
          <a:p>
            <a:pPr lvl="2" marL="1074419" indent="-214884" defTabSz="1146047">
              <a:defRPr sz="2820"/>
            </a:pPr>
            <a:r>
              <a:t>aligned lengths to express quant value</a:t>
            </a:r>
          </a:p>
          <a:p>
            <a:pPr lvl="2" marL="1074419" indent="-214884" defTabSz="1146047">
              <a:defRPr sz="2820"/>
            </a:pPr>
            <a:r>
              <a:t>separated and ordered by key attrib into horizontal regions</a:t>
            </a:r>
          </a:p>
          <a:p>
            <a:pPr lvl="1" marL="698373" indent="-268604" defTabSz="1146047">
              <a:defRPr sz="3196"/>
            </a:pPr>
            <a:r>
              <a:t>task</a:t>
            </a:r>
          </a:p>
          <a:p>
            <a:pPr lvl="2" marL="1074419" indent="-214884" defTabSz="1146047">
              <a:defRPr sz="2820"/>
            </a:pPr>
            <a:r>
              <a:t>find trend</a:t>
            </a:r>
          </a:p>
          <a:p>
            <a:pPr lvl="3" marL="1504188" indent="-214884" defTabSz="1146047">
              <a:defRPr sz="2444"/>
            </a:pPr>
            <a:r>
              <a:t>connection marks emphasize ordering of items along key axis by explicitly showing relationship between one item and the next</a:t>
            </a:r>
          </a:p>
          <a:p>
            <a:pPr lvl="1" marL="698373" indent="-268604" defTabSz="1146047">
              <a:defRPr sz="3196"/>
            </a:pPr>
            <a:r>
              <a:t>scalability</a:t>
            </a:r>
          </a:p>
          <a:p>
            <a:pPr lvl="2" marL="1074419" indent="-214884" defTabSz="1146047">
              <a:defRPr sz="2820"/>
            </a:pPr>
            <a:r>
              <a:t>hundreds of key levels, hundreds of value levels</a:t>
            </a:r>
          </a:p>
        </p:txBody>
      </p:sp>
      <p:sp>
        <p:nvSpPr>
          <p:cNvPr id="147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0" name="fig7.8.pdf" descr="fig7.8.pdf"/>
          <p:cNvPicPr>
            <a:picLocks noChangeAspect="1"/>
          </p:cNvPicPr>
          <p:nvPr/>
        </p:nvPicPr>
        <p:blipFill>
          <a:blip r:embed="rId3">
            <a:extLst/>
          </a:blip>
          <a:srcRect l="50429" t="558" r="0" b="2030"/>
          <a:stretch>
            <a:fillRect/>
          </a:stretch>
        </p:blipFill>
        <p:spPr>
          <a:xfrm>
            <a:off x="9158439" y="4241949"/>
            <a:ext cx="5085041" cy="3419421"/>
          </a:xfrm>
          <a:prstGeom prst="rect">
            <a:avLst/>
          </a:prstGeom>
          <a:ln w="12700">
            <a:miter lim="400000"/>
          </a:ln>
        </p:spPr>
      </p:pic>
      <p:pic>
        <p:nvPicPr>
          <p:cNvPr id="1481" name="Image" descr="Image"/>
          <p:cNvPicPr>
            <a:picLocks noChangeAspect="1"/>
          </p:cNvPicPr>
          <p:nvPr/>
        </p:nvPicPr>
        <p:blipFill>
          <a:blip r:embed="rId4">
            <a:extLst/>
          </a:blip>
          <a:stretch>
            <a:fillRect/>
          </a:stretch>
        </p:blipFill>
        <p:spPr>
          <a:xfrm>
            <a:off x="9489816" y="723228"/>
            <a:ext cx="4734474" cy="3332365"/>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5" name="Choosing bar vs line charts"/>
          <p:cNvSpPr txBox="1"/>
          <p:nvPr>
            <p:ph type="title"/>
          </p:nvPr>
        </p:nvSpPr>
        <p:spPr>
          <a:prstGeom prst="rect">
            <a:avLst/>
          </a:prstGeom>
        </p:spPr>
        <p:txBody>
          <a:bodyPr/>
          <a:lstStyle/>
          <a:p>
            <a:pPr/>
            <a:r>
              <a:t>Choosing bar vs line charts</a:t>
            </a:r>
          </a:p>
        </p:txBody>
      </p:sp>
      <p:sp>
        <p:nvSpPr>
          <p:cNvPr id="1486" name="depends on type of key attrib…"/>
          <p:cNvSpPr txBox="1"/>
          <p:nvPr>
            <p:ph type="body" sz="half" idx="1"/>
          </p:nvPr>
        </p:nvSpPr>
        <p:spPr>
          <a:xfrm>
            <a:off x="17138" y="1119787"/>
            <a:ext cx="6540501" cy="8039101"/>
          </a:xfrm>
          <a:prstGeom prst="rect">
            <a:avLst/>
          </a:prstGeom>
        </p:spPr>
        <p:txBody>
          <a:bodyPr/>
          <a:lstStyle/>
          <a:p>
            <a:pPr marL="793376" indent="-336176"/>
            <a:r>
              <a:t>depends on type of key attrib</a:t>
            </a:r>
          </a:p>
          <a:p>
            <a:pPr lvl="1" marL="1173480" indent="-259080"/>
            <a:r>
              <a:t>bar charts if categorical</a:t>
            </a:r>
          </a:p>
          <a:p>
            <a:pPr lvl="1" marL="1173480" indent="-259080"/>
            <a:r>
              <a:t>line charts if ordered</a:t>
            </a:r>
          </a:p>
          <a:p>
            <a:pPr marL="793376" indent="-336176"/>
            <a:r>
              <a:t>do not use line charts for categorical key attribs</a:t>
            </a:r>
          </a:p>
          <a:p>
            <a:pPr lvl="1" marL="1173480" indent="-259080"/>
            <a:r>
              <a:t>violates expressiveness principle</a:t>
            </a:r>
          </a:p>
          <a:p>
            <a:pPr lvl="2" marL="1635369" indent="-263769"/>
            <a:r>
              <a:t>implication of trend so strong that it overrides semantics!</a:t>
            </a:r>
          </a:p>
          <a:p>
            <a:pPr lvl="3" marL="2057400"/>
            <a:r>
              <a:t>“The more male a person is, the taller he/she is”</a:t>
            </a:r>
          </a:p>
        </p:txBody>
      </p:sp>
      <p:sp>
        <p:nvSpPr>
          <p:cNvPr id="14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88" name="after [Bars and Lines: A Study of Graphic Communication. Zacks and Tversky. Memory and Cognition 27:6 (1999), 1073–1079.]"/>
          <p:cNvSpPr txBox="1"/>
          <p:nvPr/>
        </p:nvSpPr>
        <p:spPr>
          <a:xfrm>
            <a:off x="8928100" y="5803900"/>
            <a:ext cx="7137400"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400">
                <a:uFill>
                  <a:solidFill>
                    <a:srgbClr val="000000"/>
                  </a:solidFill>
                </a:uFill>
              </a:defRPr>
            </a:lvl1pPr>
          </a:lstStyle>
          <a:p>
            <a:pPr/>
            <a:r>
              <a:t>after [Bars and Lines: A Study of Graphic Communication. Zacks and Tversky. Memory and Cognition 27:6 (1999), 1073–1079.]</a:t>
            </a:r>
          </a:p>
        </p:txBody>
      </p:sp>
      <p:pic>
        <p:nvPicPr>
          <p:cNvPr id="1489" name="fig7.9.pdf" descr="fig7.9.pdf"/>
          <p:cNvPicPr>
            <a:picLocks noChangeAspect="1"/>
          </p:cNvPicPr>
          <p:nvPr/>
        </p:nvPicPr>
        <p:blipFill>
          <a:blip r:embed="rId3">
            <a:extLst/>
          </a:blip>
          <a:stretch>
            <a:fillRect/>
          </a:stretch>
        </p:blipFill>
        <p:spPr>
          <a:xfrm>
            <a:off x="7346193" y="584200"/>
            <a:ext cx="8338307" cy="50927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3" name="Chart axes: label them!"/>
          <p:cNvSpPr txBox="1"/>
          <p:nvPr>
            <p:ph type="title"/>
          </p:nvPr>
        </p:nvSpPr>
        <p:spPr>
          <a:prstGeom prst="rect">
            <a:avLst/>
          </a:prstGeom>
        </p:spPr>
        <p:txBody>
          <a:bodyPr/>
          <a:lstStyle/>
          <a:p>
            <a:pPr/>
            <a:r>
              <a:t>Chart axes: label them!</a:t>
            </a:r>
          </a:p>
        </p:txBody>
      </p:sp>
      <p:sp>
        <p:nvSpPr>
          <p:cNvPr id="1494" name="best practice to label…"/>
          <p:cNvSpPr txBox="1"/>
          <p:nvPr>
            <p:ph type="body" idx="1"/>
          </p:nvPr>
        </p:nvSpPr>
        <p:spPr>
          <a:prstGeom prst="rect">
            <a:avLst/>
          </a:prstGeom>
        </p:spPr>
        <p:txBody>
          <a:bodyPr/>
          <a:lstStyle/>
          <a:p>
            <a:pPr/>
            <a:r>
              <a:t>best practice to label</a:t>
            </a:r>
          </a:p>
          <a:p>
            <a:pPr lvl="1"/>
            <a:r>
              <a:t>few exceptions: individual small multiple views could share axis label</a:t>
            </a:r>
          </a:p>
        </p:txBody>
      </p:sp>
      <p:sp>
        <p:nvSpPr>
          <p:cNvPr id="149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6" name="Image" descr="Image"/>
          <p:cNvPicPr>
            <a:picLocks noChangeAspect="1"/>
          </p:cNvPicPr>
          <p:nvPr/>
        </p:nvPicPr>
        <p:blipFill>
          <a:blip r:embed="rId2">
            <a:extLst/>
          </a:blip>
          <a:srcRect l="0" t="0" r="0" b="3820"/>
          <a:stretch>
            <a:fillRect/>
          </a:stretch>
        </p:blipFill>
        <p:spPr>
          <a:xfrm>
            <a:off x="359083" y="3018266"/>
            <a:ext cx="12830680" cy="4203380"/>
          </a:xfrm>
          <a:prstGeom prst="rect">
            <a:avLst/>
          </a:prstGeom>
          <a:ln w="12700">
            <a:miter lim="400000"/>
          </a:ln>
        </p:spPr>
      </p:pic>
      <p:sp>
        <p:nvSpPr>
          <p:cNvPr id="1497" name="https://xkcd.com/833/"/>
          <p:cNvSpPr txBox="1"/>
          <p:nvPr/>
        </p:nvSpPr>
        <p:spPr>
          <a:xfrm>
            <a:off x="602181" y="7561178"/>
            <a:ext cx="284490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600" u="sng">
                <a:hlinkClick r:id="rId3" invalidUrl="" action="" tgtFrame="" tooltip="" history="1" highlightClick="0" endSnd="0"/>
              </a:defRPr>
            </a:lvl1pPr>
          </a:lstStyle>
          <a:p>
            <a:pPr>
              <a:defRPr u="none"/>
            </a:pPr>
            <a:r>
              <a:rPr u="sng">
                <a:hlinkClick r:id="rId3" invalidUrl="" action="" tgtFrame="" tooltip="" history="1" highlightClick="0" endSnd="0"/>
              </a:rPr>
              <a:t>https://xkcd.com/833/</a:t>
            </a:r>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9" name="Chart axes: avoid cropping y axis"/>
          <p:cNvSpPr txBox="1"/>
          <p:nvPr>
            <p:ph type="title"/>
          </p:nvPr>
        </p:nvSpPr>
        <p:spPr>
          <a:prstGeom prst="rect">
            <a:avLst/>
          </a:prstGeom>
        </p:spPr>
        <p:txBody>
          <a:bodyPr/>
          <a:lstStyle/>
          <a:p>
            <a:pPr/>
            <a:r>
              <a:t>Chart axes: avoid cropping y axis</a:t>
            </a:r>
          </a:p>
        </p:txBody>
      </p:sp>
      <p:sp>
        <p:nvSpPr>
          <p:cNvPr id="1500" name="include 0 at bottom left or slope misleads"/>
          <p:cNvSpPr txBox="1"/>
          <p:nvPr>
            <p:ph type="body" idx="1"/>
          </p:nvPr>
        </p:nvSpPr>
        <p:spPr>
          <a:prstGeom prst="rect">
            <a:avLst/>
          </a:prstGeom>
        </p:spPr>
        <p:txBody>
          <a:bodyPr/>
          <a:lstStyle>
            <a:lvl1pPr marL="342900" indent="-342900">
              <a:defRPr sz="3400"/>
            </a:lvl1pPr>
          </a:lstStyle>
          <a:p>
            <a:pPr/>
            <a:r>
              <a:t>include 0 at bottom left or slope misleads</a:t>
            </a:r>
          </a:p>
        </p:txBody>
      </p:sp>
      <p:sp>
        <p:nvSpPr>
          <p:cNvPr id="150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2" name="Image" descr="Image"/>
          <p:cNvPicPr>
            <a:picLocks noChangeAspect="1"/>
          </p:cNvPicPr>
          <p:nvPr/>
        </p:nvPicPr>
        <p:blipFill>
          <a:blip r:embed="rId2">
            <a:extLst/>
          </a:blip>
          <a:srcRect l="0" t="2228" r="0" b="55360"/>
          <a:stretch>
            <a:fillRect/>
          </a:stretch>
        </p:blipFill>
        <p:spPr>
          <a:xfrm>
            <a:off x="55334" y="2382444"/>
            <a:ext cx="8081214" cy="2764706"/>
          </a:xfrm>
          <a:prstGeom prst="rect">
            <a:avLst/>
          </a:prstGeom>
          <a:ln w="12700">
            <a:miter lim="400000"/>
          </a:ln>
        </p:spPr>
      </p:pic>
      <p:sp>
        <p:nvSpPr>
          <p:cNvPr id="1503" name="[Truncating the Y-Axis: Threat or Menace? Correll, Bertini, &amp; Franconeri, CHI 2020.]"/>
          <p:cNvSpPr txBox="1"/>
          <p:nvPr/>
        </p:nvSpPr>
        <p:spPr>
          <a:xfrm>
            <a:off x="903761" y="7917919"/>
            <a:ext cx="7137401" cy="1143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400">
                <a:uFill>
                  <a:solidFill>
                    <a:srgbClr val="000000"/>
                  </a:solidFill>
                </a:uFill>
              </a:defRPr>
            </a:pPr>
            <a:r>
              <a:t>[Truncating the Y-Axis: Threat or Menace?</a:t>
            </a:r>
            <a:br/>
            <a:r>
              <a:t>Correll, Bertini, &amp; Franconeri, CHI 2020.]</a:t>
            </a:r>
          </a:p>
        </p:txBody>
      </p:sp>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5" name="Chart axes: avoid cropping y axis"/>
          <p:cNvSpPr txBox="1"/>
          <p:nvPr>
            <p:ph type="title"/>
          </p:nvPr>
        </p:nvSpPr>
        <p:spPr>
          <a:prstGeom prst="rect">
            <a:avLst/>
          </a:prstGeom>
        </p:spPr>
        <p:txBody>
          <a:bodyPr/>
          <a:lstStyle/>
          <a:p>
            <a:pPr/>
            <a:r>
              <a:t>Chart axes: avoid cropping y axis</a:t>
            </a:r>
          </a:p>
        </p:txBody>
      </p:sp>
      <p:sp>
        <p:nvSpPr>
          <p:cNvPr id="1506" name="include 0 at bottom left or slope misleads…"/>
          <p:cNvSpPr txBox="1"/>
          <p:nvPr>
            <p:ph type="body" idx="1"/>
          </p:nvPr>
        </p:nvSpPr>
        <p:spPr>
          <a:prstGeom prst="rect">
            <a:avLst/>
          </a:prstGeom>
        </p:spPr>
        <p:txBody>
          <a:bodyPr/>
          <a:lstStyle>
            <a:lvl1pPr marL="342900" indent="-342900">
              <a:defRPr sz="3400"/>
            </a:lvl1pPr>
            <a:lvl2pPr>
              <a:defRPr sz="2800"/>
            </a:lvl2pPr>
          </a:lstStyle>
          <a:p>
            <a:pPr/>
            <a:r>
              <a:t>include 0 at bottom left or slope misleads</a:t>
            </a:r>
          </a:p>
          <a:p>
            <a:pPr lvl="1"/>
            <a:r>
              <a:t>some exceptions (arbitrary 0, small change matters)</a:t>
            </a:r>
          </a:p>
        </p:txBody>
      </p:sp>
      <p:sp>
        <p:nvSpPr>
          <p:cNvPr id="150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8" name="Image" descr="Image"/>
          <p:cNvPicPr>
            <a:picLocks noChangeAspect="1"/>
          </p:cNvPicPr>
          <p:nvPr/>
        </p:nvPicPr>
        <p:blipFill>
          <a:blip r:embed="rId2">
            <a:extLst/>
          </a:blip>
          <a:srcRect l="0" t="2228" r="0" b="55360"/>
          <a:stretch>
            <a:fillRect/>
          </a:stretch>
        </p:blipFill>
        <p:spPr>
          <a:xfrm>
            <a:off x="55334" y="2382444"/>
            <a:ext cx="8081214" cy="2764706"/>
          </a:xfrm>
          <a:prstGeom prst="rect">
            <a:avLst/>
          </a:prstGeom>
          <a:ln w="12700">
            <a:miter lim="400000"/>
          </a:ln>
        </p:spPr>
      </p:pic>
      <p:pic>
        <p:nvPicPr>
          <p:cNvPr id="1509" name="Image" descr="Image"/>
          <p:cNvPicPr>
            <a:picLocks noChangeAspect="1"/>
          </p:cNvPicPr>
          <p:nvPr/>
        </p:nvPicPr>
        <p:blipFill>
          <a:blip r:embed="rId3">
            <a:extLst/>
          </a:blip>
          <a:stretch>
            <a:fillRect/>
          </a:stretch>
        </p:blipFill>
        <p:spPr>
          <a:xfrm>
            <a:off x="8809773" y="-1"/>
            <a:ext cx="3828587" cy="9144001"/>
          </a:xfrm>
          <a:prstGeom prst="rect">
            <a:avLst/>
          </a:prstGeom>
          <a:ln w="12700">
            <a:miter lim="400000"/>
          </a:ln>
        </p:spPr>
      </p:pic>
      <p:pic>
        <p:nvPicPr>
          <p:cNvPr id="1510" name="Image" descr="Image"/>
          <p:cNvPicPr>
            <a:picLocks noChangeAspect="1"/>
          </p:cNvPicPr>
          <p:nvPr/>
        </p:nvPicPr>
        <p:blipFill>
          <a:blip r:embed="rId2">
            <a:extLst/>
          </a:blip>
          <a:srcRect l="0" t="53088" r="0" b="5480"/>
          <a:stretch>
            <a:fillRect/>
          </a:stretch>
        </p:blipFill>
        <p:spPr>
          <a:xfrm>
            <a:off x="55334" y="5140104"/>
            <a:ext cx="8081214" cy="2700853"/>
          </a:xfrm>
          <a:prstGeom prst="rect">
            <a:avLst/>
          </a:prstGeom>
          <a:ln w="12700">
            <a:miter lim="400000"/>
          </a:ln>
        </p:spPr>
      </p:pic>
      <p:sp>
        <p:nvSpPr>
          <p:cNvPr id="1511" name="[Truncating the Y-Axis: Threat or Menace? Correll, Bertini, &amp; Franconeri, CHI 2020.]"/>
          <p:cNvSpPr txBox="1"/>
          <p:nvPr/>
        </p:nvSpPr>
        <p:spPr>
          <a:xfrm>
            <a:off x="903761" y="7917919"/>
            <a:ext cx="7137401" cy="1143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400">
                <a:uFill>
                  <a:solidFill>
                    <a:srgbClr val="000000"/>
                  </a:solidFill>
                </a:uFill>
              </a:defRPr>
            </a:pPr>
            <a:r>
              <a:t>[Truncating the Y-Axis: Threat or Menace?</a:t>
            </a:r>
            <a:br/>
            <a:r>
              <a:t>Correll, Bertini, &amp; Franconeri, CHI 2020.]</a:t>
            </a:r>
          </a:p>
        </p:txBody>
      </p:sp>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3" name="Idiom: Indexed line charts"/>
          <p:cNvSpPr txBox="1"/>
          <p:nvPr>
            <p:ph type="title"/>
          </p:nvPr>
        </p:nvSpPr>
        <p:spPr>
          <a:prstGeom prst="rect">
            <a:avLst/>
          </a:prstGeom>
        </p:spPr>
        <p:txBody>
          <a:bodyPr/>
          <a:lstStyle/>
          <a:p>
            <a:pPr/>
            <a:r>
              <a:t>Idiom: </a:t>
            </a:r>
            <a:r>
              <a:rPr>
                <a:latin typeface="Rockwell Bold"/>
                <a:ea typeface="Rockwell Bold"/>
                <a:cs typeface="Rockwell Bold"/>
                <a:sym typeface="Rockwell Bold"/>
              </a:rPr>
              <a:t>Indexed line charts</a:t>
            </a:r>
          </a:p>
        </p:txBody>
      </p:sp>
      <p:sp>
        <p:nvSpPr>
          <p:cNvPr id="1514" name="data: 2 quant attribs…"/>
          <p:cNvSpPr txBox="1"/>
          <p:nvPr>
            <p:ph type="body" idx="1"/>
          </p:nvPr>
        </p:nvSpPr>
        <p:spPr>
          <a:prstGeom prst="rect">
            <a:avLst/>
          </a:prstGeom>
        </p:spPr>
        <p:txBody>
          <a:bodyPr/>
          <a:lstStyle/>
          <a:p>
            <a:pPr/>
            <a:r>
              <a:t>data: 2 quant attribs</a:t>
            </a:r>
          </a:p>
          <a:p>
            <a:pPr lvl="1"/>
            <a:r>
              <a:t>1 key + 1 value</a:t>
            </a:r>
          </a:p>
          <a:p>
            <a:pPr/>
            <a:r>
              <a:t>derived data: new quant value attrib</a:t>
            </a:r>
          </a:p>
          <a:p>
            <a:pPr lvl="1"/>
            <a:r>
              <a:t>index</a:t>
            </a:r>
          </a:p>
          <a:p>
            <a:pPr lvl="1"/>
            <a:r>
              <a:t>plot instead of original value</a:t>
            </a:r>
          </a:p>
          <a:p>
            <a:pPr/>
            <a:r>
              <a:t>task: show change over time</a:t>
            </a:r>
          </a:p>
          <a:p>
            <a:pPr lvl="1"/>
            <a:r>
              <a:t>principle: normalized, not absolute</a:t>
            </a:r>
          </a:p>
          <a:p>
            <a:pPr/>
            <a:r>
              <a:t>scalability</a:t>
            </a:r>
          </a:p>
          <a:p>
            <a:pPr lvl="1"/>
            <a:r>
              <a:t>same as standard line chart</a:t>
            </a:r>
          </a:p>
        </p:txBody>
      </p:sp>
      <p:sp>
        <p:nvSpPr>
          <p:cNvPr id="151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6" name="image46.png" descr="image46.png"/>
          <p:cNvPicPr>
            <a:picLocks noChangeAspect="1"/>
          </p:cNvPicPr>
          <p:nvPr/>
        </p:nvPicPr>
        <p:blipFill>
          <a:blip r:embed="rId2">
            <a:extLst/>
          </a:blip>
          <a:srcRect l="0" t="0" r="0" b="9768"/>
          <a:stretch>
            <a:fillRect/>
          </a:stretch>
        </p:blipFill>
        <p:spPr>
          <a:xfrm>
            <a:off x="8719953" y="304327"/>
            <a:ext cx="6383933" cy="6272662"/>
          </a:xfrm>
          <a:prstGeom prst="rect">
            <a:avLst/>
          </a:prstGeom>
          <a:ln w="12700">
            <a:miter lim="400000"/>
          </a:ln>
        </p:spPr>
      </p:pic>
      <p:sp>
        <p:nvSpPr>
          <p:cNvPr id="1517" name="https://public.tableau.com/profile/ben.jones#!/vizhome/CAStateRevenues/Revenues"/>
          <p:cNvSpPr txBox="1"/>
          <p:nvPr/>
        </p:nvSpPr>
        <p:spPr>
          <a:xfrm>
            <a:off x="468077" y="8493687"/>
            <a:ext cx="6383934"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1600">
                <a:hlinkClick r:id="rId3" invalidUrl="" action="" tgtFrame="" tooltip="" history="1" highlightClick="0" endSnd="0"/>
              </a:defRPr>
            </a:lvl1pPr>
          </a:lstStyle>
          <a:p>
            <a:pPr/>
            <a:r>
              <a:rPr>
                <a:hlinkClick r:id="rId3" invalidUrl="" action="" tgtFrame="" tooltip="" history="1" highlightClick="0" endSnd="0"/>
              </a:rPr>
              <a:t>https://public.tableau.com/profile/ben.jones#!/vizhome/CAStateRevenues/Revenues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Analysis framework: Four levels, three questions"/>
          <p:cNvSpPr txBox="1"/>
          <p:nvPr>
            <p:ph type="title"/>
          </p:nvPr>
        </p:nvSpPr>
        <p:spPr>
          <a:prstGeom prst="rect">
            <a:avLst/>
          </a:prstGeom>
        </p:spPr>
        <p:txBody>
          <a:bodyPr/>
          <a:lstStyle/>
          <a:p>
            <a:pPr/>
            <a:r>
              <a:t>Analysis framework: Four levels, three questions</a:t>
            </a:r>
          </a:p>
        </p:txBody>
      </p:sp>
      <p:sp>
        <p:nvSpPr>
          <p:cNvPr id="273" name="domain situation…"/>
          <p:cNvSpPr txBox="1"/>
          <p:nvPr>
            <p:ph type="body" idx="1"/>
          </p:nvPr>
        </p:nvSpPr>
        <p:spPr>
          <a:xfrm>
            <a:off x="419100" y="1104900"/>
            <a:ext cx="11738240" cy="8039100"/>
          </a:xfrm>
          <a:prstGeom prst="rect">
            <a:avLst/>
          </a:prstGeom>
        </p:spPr>
        <p:txBody>
          <a:bodyPr/>
          <a:lstStyle>
            <a:lvl1pPr marL="342900" indent="-342900">
              <a:defRPr i="1" sz="3300"/>
            </a:lvl1pPr>
            <a:lvl2pPr>
              <a:defRPr sz="3300"/>
            </a:lvl2pPr>
          </a:lstStyle>
          <a:p>
            <a:pPr/>
            <a:r>
              <a:t>domain situation</a:t>
            </a:r>
          </a:p>
          <a:p>
            <a:pPr lvl="1"/>
            <a:r>
              <a:t>who are the target users?</a:t>
            </a:r>
          </a:p>
        </p:txBody>
      </p:sp>
      <p:sp>
        <p:nvSpPr>
          <p:cNvPr id="2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7" name="Group"/>
          <p:cNvGrpSpPr/>
          <p:nvPr/>
        </p:nvGrpSpPr>
        <p:grpSpPr>
          <a:xfrm>
            <a:off x="12649200" y="2196522"/>
            <a:ext cx="3390900" cy="3378201"/>
            <a:chOff x="0" y="0"/>
            <a:chExt cx="3390900" cy="3378200"/>
          </a:xfrm>
        </p:grpSpPr>
        <p:sp>
          <p:nvSpPr>
            <p:cNvPr id="275"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76"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grpSp>
      <p:sp>
        <p:nvSpPr>
          <p:cNvPr id="278" name="[A Nested Model of Visualization Design and Validation. Munzner.  IEEE TVCG 15(6):921-928, 2009 (Proc. InfoVis 2009). ]"/>
          <p:cNvSpPr txBox="1"/>
          <p:nvPr/>
        </p:nvSpPr>
        <p:spPr>
          <a:xfrm>
            <a:off x="-1574800" y="86948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9" name="Idiom: Gantt charts"/>
          <p:cNvSpPr txBox="1"/>
          <p:nvPr>
            <p:ph type="title"/>
          </p:nvPr>
        </p:nvSpPr>
        <p:spPr>
          <a:prstGeom prst="rect">
            <a:avLst/>
          </a:prstGeom>
        </p:spPr>
        <p:txBody>
          <a:bodyPr/>
          <a:lstStyle/>
          <a:p>
            <a:pPr/>
            <a:r>
              <a:t>Idiom: </a:t>
            </a:r>
            <a:r>
              <a:rPr>
                <a:latin typeface="Rockwell Bold"/>
                <a:ea typeface="Rockwell Bold"/>
                <a:cs typeface="Rockwell Bold"/>
                <a:sym typeface="Rockwell Bold"/>
              </a:rPr>
              <a:t>Gantt charts</a:t>
            </a:r>
          </a:p>
        </p:txBody>
      </p:sp>
      <p:sp>
        <p:nvSpPr>
          <p:cNvPr id="1520" name="one key, two (related) values…"/>
          <p:cNvSpPr txBox="1"/>
          <p:nvPr>
            <p:ph type="body" idx="1"/>
          </p:nvPr>
        </p:nvSpPr>
        <p:spPr>
          <a:xfrm>
            <a:off x="419100" y="1104900"/>
            <a:ext cx="10173525" cy="8039100"/>
          </a:xfrm>
          <a:prstGeom prst="rect">
            <a:avLst/>
          </a:prstGeom>
        </p:spPr>
        <p:txBody>
          <a:bodyPr/>
          <a:lstStyle/>
          <a:p>
            <a:pPr/>
            <a:r>
              <a:t>one key, two (related) values</a:t>
            </a:r>
          </a:p>
          <a:p>
            <a:pPr lvl="1"/>
            <a:r>
              <a:t>data</a:t>
            </a:r>
          </a:p>
          <a:p>
            <a:pPr lvl="2"/>
            <a:r>
              <a:t>1 categ attrib, 2 quant attribs</a:t>
            </a:r>
          </a:p>
          <a:p>
            <a:pPr lvl="1"/>
            <a:r>
              <a:t>mark: line</a:t>
            </a:r>
          </a:p>
          <a:p>
            <a:pPr lvl="2"/>
            <a:r>
              <a:t>length: duration</a:t>
            </a:r>
          </a:p>
          <a:p>
            <a:pPr lvl="1"/>
            <a:r>
              <a:t>channels</a:t>
            </a:r>
          </a:p>
          <a:p>
            <a:pPr lvl="2"/>
            <a:r>
              <a:t>horiz position: start time </a:t>
            </a:r>
            <a:br/>
            <a:r>
              <a:t>(+end from duration)</a:t>
            </a:r>
          </a:p>
          <a:p>
            <a:pPr lvl="1"/>
            <a:r>
              <a:t>task</a:t>
            </a:r>
          </a:p>
          <a:p>
            <a:pPr lvl="2"/>
            <a:r>
              <a:t>emphasize temporal overlaps &amp; start/end dependencies between items</a:t>
            </a:r>
          </a:p>
          <a:p>
            <a:pPr lvl="1"/>
            <a:r>
              <a:t>scalability</a:t>
            </a:r>
          </a:p>
          <a:p>
            <a:pPr lvl="2"/>
            <a:r>
              <a:t>dozens of key levels [bars]</a:t>
            </a:r>
          </a:p>
          <a:p>
            <a:pPr lvl="2"/>
            <a:r>
              <a:t>hundreds of value levels [durations]</a:t>
            </a:r>
          </a:p>
        </p:txBody>
      </p:sp>
      <p:sp>
        <p:nvSpPr>
          <p:cNvPr id="152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22" name="https://www.r-bloggers.com/gantt-charts-in-r-using-plotly/"/>
          <p:cNvSpPr txBox="1"/>
          <p:nvPr/>
        </p:nvSpPr>
        <p:spPr>
          <a:xfrm>
            <a:off x="10456872" y="3930650"/>
            <a:ext cx="51790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1900"/>
            </a:lvl1pPr>
          </a:lstStyle>
          <a:p>
            <a:pPr/>
            <a:r>
              <a:t>https://www.r-bloggers.com/gantt-charts-in-r-using-plotly/</a:t>
            </a:r>
          </a:p>
        </p:txBody>
      </p:sp>
      <p:pic>
        <p:nvPicPr>
          <p:cNvPr id="1523" name="Image" descr="Image"/>
          <p:cNvPicPr>
            <a:picLocks noChangeAspect="1"/>
          </p:cNvPicPr>
          <p:nvPr/>
        </p:nvPicPr>
        <p:blipFill>
          <a:blip r:embed="rId2">
            <a:extLst/>
          </a:blip>
          <a:stretch>
            <a:fillRect/>
          </a:stretch>
        </p:blipFill>
        <p:spPr>
          <a:xfrm>
            <a:off x="10373026" y="406400"/>
            <a:ext cx="5346701" cy="3479800"/>
          </a:xfrm>
          <a:prstGeom prst="rect">
            <a:avLst/>
          </a:prstGeom>
          <a:ln w="12700">
            <a:miter lim="400000"/>
          </a:ln>
        </p:spPr>
      </p:pic>
      <p:sp>
        <p:nvSpPr>
          <p:cNvPr id="1524" name="Text"/>
          <p:cNvSpPr txBox="1"/>
          <p:nvPr/>
        </p:nvSpPr>
        <p:spPr>
          <a:xfrm>
            <a:off x="8209092" y="8661399"/>
            <a:ext cx="7215751"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i="1" sz="1800">
                <a:hlinkClick r:id="rId3" invalidUrl="" action="" tgtFrame="" tooltip="" history="1" highlightClick="0" endSnd="0"/>
              </a:defRPr>
            </a:lvl1pPr>
          </a:lstStyle>
          <a:p>
            <a:pPr/>
            <a:r>
              <a:rPr>
                <a:hlinkClick r:id="rId3" invalidUrl="" action="" tgtFrame="" tooltip="" history="1" highlightClick="0" endSnd="0"/>
              </a:rPr>
              <a:t> </a:t>
            </a:r>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6" name="Idiom: Slopegraphs"/>
          <p:cNvSpPr txBox="1"/>
          <p:nvPr>
            <p:ph type="title"/>
          </p:nvPr>
        </p:nvSpPr>
        <p:spPr>
          <a:prstGeom prst="rect">
            <a:avLst/>
          </a:prstGeom>
        </p:spPr>
        <p:txBody>
          <a:bodyPr/>
          <a:lstStyle/>
          <a:p>
            <a:pPr/>
            <a:r>
              <a:t>Idiom: </a:t>
            </a:r>
            <a:r>
              <a:rPr>
                <a:latin typeface="Rockwell Bold"/>
                <a:ea typeface="Rockwell Bold"/>
                <a:cs typeface="Rockwell Bold"/>
                <a:sym typeface="Rockwell Bold"/>
              </a:rPr>
              <a:t>Slopegraphs</a:t>
            </a:r>
          </a:p>
        </p:txBody>
      </p:sp>
      <p:sp>
        <p:nvSpPr>
          <p:cNvPr id="1527" name="two values…"/>
          <p:cNvSpPr txBox="1"/>
          <p:nvPr>
            <p:ph type="body" sz="half" idx="1"/>
          </p:nvPr>
        </p:nvSpPr>
        <p:spPr>
          <a:xfrm>
            <a:off x="419100" y="1104900"/>
            <a:ext cx="6950972" cy="8039100"/>
          </a:xfrm>
          <a:prstGeom prst="rect">
            <a:avLst/>
          </a:prstGeom>
        </p:spPr>
        <p:txBody>
          <a:bodyPr/>
          <a:lstStyle/>
          <a:p>
            <a:pPr/>
            <a:r>
              <a:t>two values</a:t>
            </a:r>
          </a:p>
          <a:p>
            <a:pPr lvl="1"/>
            <a:r>
              <a:t>data</a:t>
            </a:r>
          </a:p>
          <a:p>
            <a:pPr lvl="2"/>
            <a:r>
              <a:t>2 quant value attribs</a:t>
            </a:r>
          </a:p>
          <a:p>
            <a:pPr lvl="2"/>
            <a:r>
              <a:t>(1 derived attrib: change magnitude)</a:t>
            </a:r>
          </a:p>
          <a:p>
            <a:pPr lvl="1"/>
            <a:r>
              <a:t>mark: point + line</a:t>
            </a:r>
          </a:p>
          <a:p>
            <a:pPr lvl="2"/>
            <a:r>
              <a:t>line connecting mark between pts</a:t>
            </a:r>
          </a:p>
          <a:p>
            <a:pPr lvl="1"/>
            <a:r>
              <a:t>channels</a:t>
            </a:r>
          </a:p>
          <a:p>
            <a:pPr lvl="2"/>
            <a:r>
              <a:t>2 vertical pos: express attrib value</a:t>
            </a:r>
          </a:p>
          <a:p>
            <a:pPr lvl="2"/>
            <a:r>
              <a:t>(linewidth/size, color)</a:t>
            </a:r>
          </a:p>
          <a:p>
            <a:pPr lvl="1"/>
            <a:r>
              <a:t>task</a:t>
            </a:r>
          </a:p>
          <a:p>
            <a:pPr lvl="2"/>
            <a:r>
              <a:t>emphasize changes in rank/value</a:t>
            </a:r>
          </a:p>
          <a:p>
            <a:pPr lvl="1"/>
            <a:r>
              <a:t>scalability</a:t>
            </a:r>
          </a:p>
          <a:p>
            <a:pPr lvl="2"/>
            <a:r>
              <a:t>hundreds of value levels</a:t>
            </a:r>
          </a:p>
          <a:p>
            <a:pPr lvl="2"/>
            <a:r>
              <a:t>dozens of items</a:t>
            </a:r>
          </a:p>
        </p:txBody>
      </p:sp>
      <p:sp>
        <p:nvSpPr>
          <p:cNvPr id="152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9" name="image45.png" descr="image45.png"/>
          <p:cNvPicPr>
            <a:picLocks noChangeAspect="1"/>
          </p:cNvPicPr>
          <p:nvPr/>
        </p:nvPicPr>
        <p:blipFill>
          <a:blip r:embed="rId2">
            <a:extLst/>
          </a:blip>
          <a:srcRect l="3178" t="0" r="0" b="20458"/>
          <a:stretch>
            <a:fillRect/>
          </a:stretch>
        </p:blipFill>
        <p:spPr>
          <a:xfrm>
            <a:off x="7453762" y="9490"/>
            <a:ext cx="8870113" cy="5980390"/>
          </a:xfrm>
          <a:prstGeom prst="rect">
            <a:avLst/>
          </a:prstGeom>
          <a:ln w="12700">
            <a:miter lim="400000"/>
          </a:ln>
        </p:spPr>
      </p:pic>
      <p:sp>
        <p:nvSpPr>
          <p:cNvPr id="1530" name="https://public.tableau.com/profile/ben.jones#!/vizhome/Slopegraphs/Slopegraphs"/>
          <p:cNvSpPr txBox="1"/>
          <p:nvPr/>
        </p:nvSpPr>
        <p:spPr>
          <a:xfrm>
            <a:off x="8377931" y="5965416"/>
            <a:ext cx="5421735"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1400" u="sng">
                <a:hlinkClick r:id="rId3" invalidUrl="" action="" tgtFrame="" tooltip="" history="1" highlightClick="0" endSnd="0"/>
              </a:defRPr>
            </a:lvl1pPr>
          </a:lstStyle>
          <a:p>
            <a:pPr>
              <a:defRPr u="none"/>
            </a:pPr>
            <a:r>
              <a:rPr u="sng">
                <a:hlinkClick r:id="rId3" invalidUrl="" action="" tgtFrame="" tooltip="" history="1" highlightClick="0" endSnd="0"/>
              </a:rPr>
              <a:t>https://public.tableau.com/profile/ben.jones#!/vizhome/Slopegraphs/Slopegraphs</a:t>
            </a:r>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33" name="2 Keys"/>
          <p:cNvSpPr txBox="1"/>
          <p:nvPr>
            <p:ph type="title"/>
          </p:nvPr>
        </p:nvSpPr>
        <p:spPr>
          <a:prstGeom prst="rect">
            <a:avLst/>
          </a:prstGeom>
        </p:spPr>
        <p:txBody>
          <a:bodyPr/>
          <a:lstStyle/>
          <a:p>
            <a:pPr/>
            <a:r>
              <a:t>2 Keys</a:t>
            </a:r>
          </a:p>
        </p:txBody>
      </p:sp>
      <p:pic>
        <p:nvPicPr>
          <p:cNvPr id="1534" name="fig7.1.pdf" descr="fig7.1.pdf"/>
          <p:cNvPicPr>
            <a:picLocks noChangeAspect="1"/>
          </p:cNvPicPr>
          <p:nvPr/>
        </p:nvPicPr>
        <p:blipFill>
          <a:blip r:embed="rId2">
            <a:extLst/>
          </a:blip>
          <a:srcRect l="44405" t="38695" r="28915" b="43478"/>
          <a:stretch>
            <a:fillRect/>
          </a:stretch>
        </p:blipFill>
        <p:spPr>
          <a:xfrm>
            <a:off x="3721100" y="2432659"/>
            <a:ext cx="4453590" cy="2380641"/>
          </a:xfrm>
          <a:prstGeom prst="rect">
            <a:avLst/>
          </a:prstGeom>
          <a:ln w="12700">
            <a:miter lim="400000"/>
          </a:ln>
        </p:spPr>
      </p:pic>
      <p:pic>
        <p:nvPicPr>
          <p:cNvPr id="1535" name="fig7.1.pdf" descr="fig7.1.pdf"/>
          <p:cNvPicPr>
            <a:picLocks noChangeAspect="1"/>
          </p:cNvPicPr>
          <p:nvPr/>
        </p:nvPicPr>
        <p:blipFill>
          <a:blip r:embed="rId3">
            <a:extLst/>
          </a:blip>
          <a:srcRect l="0" t="4350" r="74732" b="84019"/>
          <a:stretch>
            <a:fillRect/>
          </a:stretch>
        </p:blipFill>
        <p:spPr>
          <a:xfrm>
            <a:off x="828910" y="3212078"/>
            <a:ext cx="3601203" cy="1295401"/>
          </a:xfrm>
          <a:prstGeom prst="rect">
            <a:avLst/>
          </a:prstGeom>
          <a:ln w="12700">
            <a:miter lim="400000"/>
          </a:ln>
        </p:spPr>
      </p:pic>
      <p:pic>
        <p:nvPicPr>
          <p:cNvPr id="1536" name="Rectangle Rectangle" descr="Rectangle Rectangle"/>
          <p:cNvPicPr>
            <a:picLocks noChangeAspect="0"/>
          </p:cNvPicPr>
          <p:nvPr/>
        </p:nvPicPr>
        <p:blipFill>
          <a:blip r:embed="rId4">
            <a:extLst/>
          </a:blip>
          <a:stretch>
            <a:fillRect/>
          </a:stretch>
        </p:blipFill>
        <p:spPr>
          <a:xfrm>
            <a:off x="5795664" y="2162373"/>
            <a:ext cx="2135536" cy="2471788"/>
          </a:xfrm>
          <a:prstGeom prst="rect">
            <a:avLst/>
          </a:prstGeom>
        </p:spPr>
      </p:pic>
      <p:pic>
        <p:nvPicPr>
          <p:cNvPr id="1538" name="fig7.1.pdf" descr="fig7.1.pdf"/>
          <p:cNvPicPr>
            <a:picLocks noChangeAspect="1"/>
          </p:cNvPicPr>
          <p:nvPr/>
        </p:nvPicPr>
        <p:blipFill>
          <a:blip r:embed="rId2">
            <a:extLst/>
          </a:blip>
          <a:srcRect l="58219" t="38330" r="31009" b="57415"/>
          <a:stretch>
            <a:fillRect/>
          </a:stretch>
        </p:blipFill>
        <p:spPr>
          <a:xfrm>
            <a:off x="935250" y="2347504"/>
            <a:ext cx="1798099" cy="568094"/>
          </a:xfrm>
          <a:prstGeom prst="rect">
            <a:avLst/>
          </a:prstGeom>
          <a:ln w="12700">
            <a:miter lim="400000"/>
          </a:ln>
        </p:spPr>
      </p:pic>
      <p:grpSp>
        <p:nvGrpSpPr>
          <p:cNvPr id="1541" name="Group"/>
          <p:cNvGrpSpPr/>
          <p:nvPr/>
        </p:nvGrpSpPr>
        <p:grpSpPr>
          <a:xfrm>
            <a:off x="1377222" y="2459744"/>
            <a:ext cx="266701" cy="343450"/>
            <a:chOff x="0" y="75925"/>
            <a:chExt cx="266700" cy="343449"/>
          </a:xfrm>
        </p:grpSpPr>
        <p:sp>
          <p:nvSpPr>
            <p:cNvPr id="1539" name="Rectangle"/>
            <p:cNvSpPr/>
            <p:nvPr/>
          </p:nvSpPr>
          <p:spPr>
            <a:xfrm>
              <a:off x="600" y="75925"/>
              <a:ext cx="265500" cy="34345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540" name="0"/>
            <p:cNvSpPr/>
            <p:nvPr/>
          </p:nvSpPr>
          <p:spPr>
            <a:xfrm>
              <a:off x="0" y="247649"/>
              <a:ext cx="2667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defTabSz="1219200">
                <a:spcBef>
                  <a:spcPts val="800"/>
                </a:spcBef>
                <a:defRPr i="1" sz="2600">
                  <a:solidFill>
                    <a:srgbClr val="53585F"/>
                  </a:solidFill>
                  <a:uFill>
                    <a:solidFill>
                      <a:srgbClr val="000000"/>
                    </a:solidFill>
                  </a:uFill>
                  <a:latin typeface="Cambria"/>
                  <a:ea typeface="Cambria"/>
                  <a:cs typeface="Cambria"/>
                  <a:sym typeface="Cambria"/>
                </a:defRPr>
              </a:pPr>
              <a:r>
                <a:t>0</a:t>
              </a:r>
            </a:p>
          </p:txBody>
        </p:sp>
      </p:gr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3" name="Idiom: heatmap"/>
          <p:cNvSpPr txBox="1"/>
          <p:nvPr>
            <p:ph type="title"/>
          </p:nvPr>
        </p:nvSpPr>
        <p:spPr>
          <a:prstGeom prst="rect">
            <a:avLst/>
          </a:prstGeom>
        </p:spPr>
        <p:txBody>
          <a:bodyPr/>
          <a:lstStyle/>
          <a:p>
            <a:pPr/>
            <a:r>
              <a:t>Idiom: </a:t>
            </a:r>
            <a:r>
              <a:rPr>
                <a:latin typeface="Rockwell Bold"/>
                <a:ea typeface="Rockwell Bold"/>
                <a:cs typeface="Rockwell Bold"/>
                <a:sym typeface="Rockwell Bold"/>
              </a:rPr>
              <a:t>heatmap</a:t>
            </a:r>
          </a:p>
        </p:txBody>
      </p:sp>
      <p:sp>
        <p:nvSpPr>
          <p:cNvPr id="1544" name="two keys, one value…"/>
          <p:cNvSpPr txBox="1"/>
          <p:nvPr>
            <p:ph type="body" idx="1"/>
          </p:nvPr>
        </p:nvSpPr>
        <p:spPr>
          <a:prstGeom prst="rect">
            <a:avLst/>
          </a:prstGeom>
        </p:spPr>
        <p:txBody>
          <a:bodyPr/>
          <a:lstStyle/>
          <a:p>
            <a:pPr/>
            <a:r>
              <a:t>two keys, one value</a:t>
            </a:r>
          </a:p>
          <a:p>
            <a:pPr lvl="1"/>
            <a:r>
              <a:t>data</a:t>
            </a:r>
          </a:p>
          <a:p>
            <a:pPr lvl="2"/>
            <a:r>
              <a:t>2 categ attribs (gene, experimental condition)</a:t>
            </a:r>
          </a:p>
          <a:p>
            <a:pPr lvl="2"/>
            <a:r>
              <a:t>1 quant attrib (expression levels)</a:t>
            </a:r>
          </a:p>
          <a:p>
            <a:pPr lvl="1"/>
            <a:r>
              <a:t>marks: point</a:t>
            </a:r>
          </a:p>
          <a:p>
            <a:pPr lvl="2"/>
            <a:r>
              <a:t>separate and align in 2D matrix</a:t>
            </a:r>
          </a:p>
          <a:p>
            <a:pPr lvl="3"/>
            <a:r>
              <a:t>indexed by 2 categorical attributes</a:t>
            </a:r>
          </a:p>
          <a:p>
            <a:pPr lvl="1"/>
            <a:r>
              <a:t>channels</a:t>
            </a:r>
          </a:p>
          <a:p>
            <a:pPr lvl="2"/>
            <a:r>
              <a:t>color by quant attrib</a:t>
            </a:r>
          </a:p>
          <a:p>
            <a:pPr lvl="3"/>
            <a:r>
              <a:t>(ordered diverging colormap)</a:t>
            </a:r>
          </a:p>
          <a:p>
            <a:pPr lvl="1"/>
            <a:r>
              <a:t>task</a:t>
            </a:r>
          </a:p>
          <a:p>
            <a:pPr lvl="2"/>
            <a:r>
              <a:t>find clusters, outliers</a:t>
            </a:r>
          </a:p>
          <a:p>
            <a:pPr lvl="1"/>
            <a:r>
              <a:t>scalability</a:t>
            </a:r>
          </a:p>
          <a:p>
            <a:pPr lvl="2"/>
            <a:r>
              <a:t>1M items, 100s of categ levels, ~10 quant attrib levels</a:t>
            </a:r>
          </a:p>
        </p:txBody>
      </p:sp>
      <p:sp>
        <p:nvSpPr>
          <p:cNvPr id="154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6" name="heatmap-crop.png" descr="heatmap-crop.png"/>
          <p:cNvPicPr>
            <a:picLocks noChangeAspect="1"/>
          </p:cNvPicPr>
          <p:nvPr/>
        </p:nvPicPr>
        <p:blipFill>
          <a:blip r:embed="rId2">
            <a:extLst/>
          </a:blip>
          <a:stretch>
            <a:fillRect/>
          </a:stretch>
        </p:blipFill>
        <p:spPr>
          <a:xfrm>
            <a:off x="12191886" y="1358900"/>
            <a:ext cx="2933701" cy="2940660"/>
          </a:xfrm>
          <a:prstGeom prst="rect">
            <a:avLst/>
          </a:prstGeom>
          <a:ln w="12700">
            <a:miter lim="400000"/>
          </a:ln>
        </p:spPr>
      </p:pic>
      <p:pic>
        <p:nvPicPr>
          <p:cNvPr id="1547" name="Group" descr="Group"/>
          <p:cNvPicPr>
            <a:picLocks noChangeAspect="1"/>
          </p:cNvPicPr>
          <p:nvPr/>
        </p:nvPicPr>
        <p:blipFill>
          <a:blip r:embed="rId3">
            <a:extLst/>
          </a:blip>
          <a:srcRect l="57758" t="38401" r="30484" b="44868"/>
          <a:stretch>
            <a:fillRect/>
          </a:stretch>
        </p:blipFill>
        <p:spPr>
          <a:xfrm>
            <a:off x="9604561" y="940373"/>
            <a:ext cx="2097457" cy="2387601"/>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9" name="Heatmap reordering"/>
          <p:cNvSpPr txBox="1"/>
          <p:nvPr>
            <p:ph type="title"/>
          </p:nvPr>
        </p:nvSpPr>
        <p:spPr>
          <a:prstGeom prst="rect">
            <a:avLst/>
          </a:prstGeom>
        </p:spPr>
        <p:txBody>
          <a:bodyPr/>
          <a:lstStyle/>
          <a:p>
            <a:pPr/>
            <a:r>
              <a:t>Heatmap reordering</a:t>
            </a:r>
          </a:p>
        </p:txBody>
      </p:sp>
      <p:sp>
        <p:nvSpPr>
          <p:cNvPr id="155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1" name="Image" descr="Image"/>
          <p:cNvPicPr>
            <a:picLocks noChangeAspect="1"/>
          </p:cNvPicPr>
          <p:nvPr/>
        </p:nvPicPr>
        <p:blipFill>
          <a:blip r:embed="rId2">
            <a:extLst/>
          </a:blip>
          <a:stretch>
            <a:fillRect/>
          </a:stretch>
        </p:blipFill>
        <p:spPr>
          <a:xfrm>
            <a:off x="342135" y="1390012"/>
            <a:ext cx="7079831" cy="5309874"/>
          </a:xfrm>
          <a:prstGeom prst="rect">
            <a:avLst/>
          </a:prstGeom>
          <a:ln w="12700">
            <a:miter lim="400000"/>
          </a:ln>
        </p:spPr>
      </p:pic>
      <p:pic>
        <p:nvPicPr>
          <p:cNvPr id="1552" name="Image" descr="Image"/>
          <p:cNvPicPr>
            <a:picLocks noChangeAspect="1"/>
          </p:cNvPicPr>
          <p:nvPr/>
        </p:nvPicPr>
        <p:blipFill>
          <a:blip r:embed="rId3">
            <a:extLst/>
          </a:blip>
          <a:stretch>
            <a:fillRect/>
          </a:stretch>
        </p:blipFill>
        <p:spPr>
          <a:xfrm>
            <a:off x="7979401" y="1330463"/>
            <a:ext cx="7079831" cy="5309873"/>
          </a:xfrm>
          <a:prstGeom prst="rect">
            <a:avLst/>
          </a:prstGeom>
          <a:ln w="12700">
            <a:miter lim="400000"/>
          </a:ln>
        </p:spPr>
      </p:pic>
      <p:sp>
        <p:nvSpPr>
          <p:cNvPr id="1553" name="https://blogs.sas.com/content/iml/2018/05/02/reorder-variables-correlation-heat-map.html"/>
          <p:cNvSpPr txBox="1"/>
          <p:nvPr/>
        </p:nvSpPr>
        <p:spPr>
          <a:xfrm>
            <a:off x="302080" y="8526562"/>
            <a:ext cx="88333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u="sng">
                <a:hlinkClick r:id="rId4" invalidUrl="" action="" tgtFrame="" tooltip="" history="1" highlightClick="0" endSnd="0"/>
              </a:defRPr>
            </a:lvl1pPr>
          </a:lstStyle>
          <a:p>
            <a:pPr>
              <a:defRPr u="none"/>
            </a:pPr>
            <a:r>
              <a:rPr u="sng">
                <a:hlinkClick r:id="rId4" invalidUrl="" action="" tgtFrame="" tooltip="" history="1" highlightClick="0" endSnd="0"/>
              </a:rPr>
              <a:t>https://blogs.sas.com/content/iml/2018/05/02/reorder-variables-correlation-heat-map.html</a:t>
            </a:r>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5" name="Heatmap.tiff" descr="Heatmap.tiff"/>
          <p:cNvPicPr>
            <a:picLocks noChangeAspect="1"/>
          </p:cNvPicPr>
          <p:nvPr/>
        </p:nvPicPr>
        <p:blipFill>
          <a:blip r:embed="rId2">
            <a:extLst/>
          </a:blip>
          <a:stretch>
            <a:fillRect/>
          </a:stretch>
        </p:blipFill>
        <p:spPr>
          <a:xfrm>
            <a:off x="11163300" y="330200"/>
            <a:ext cx="4991100" cy="4991100"/>
          </a:xfrm>
          <a:prstGeom prst="rect">
            <a:avLst/>
          </a:prstGeom>
          <a:ln w="12700">
            <a:miter lim="400000"/>
          </a:ln>
        </p:spPr>
      </p:pic>
      <p:sp>
        <p:nvSpPr>
          <p:cNvPr id="1556" name="Idiom: cluster heatmap"/>
          <p:cNvSpPr txBox="1"/>
          <p:nvPr>
            <p:ph type="title"/>
          </p:nvPr>
        </p:nvSpPr>
        <p:spPr>
          <a:prstGeom prst="rect">
            <a:avLst/>
          </a:prstGeom>
        </p:spPr>
        <p:txBody>
          <a:bodyPr/>
          <a:lstStyle/>
          <a:p>
            <a:pPr/>
            <a:r>
              <a:t>Idiom: </a:t>
            </a:r>
            <a:r>
              <a:rPr>
                <a:latin typeface="Rockwell Bold"/>
                <a:ea typeface="Rockwell Bold"/>
                <a:cs typeface="Rockwell Bold"/>
                <a:sym typeface="Rockwell Bold"/>
              </a:rPr>
              <a:t>cluster heatmap</a:t>
            </a:r>
          </a:p>
        </p:txBody>
      </p:sp>
      <p:sp>
        <p:nvSpPr>
          <p:cNvPr id="1557" name="in addition…"/>
          <p:cNvSpPr txBox="1"/>
          <p:nvPr>
            <p:ph type="body" idx="1"/>
          </p:nvPr>
        </p:nvSpPr>
        <p:spPr>
          <a:prstGeom prst="rect">
            <a:avLst/>
          </a:prstGeom>
        </p:spPr>
        <p:txBody>
          <a:bodyPr/>
          <a:lstStyle/>
          <a:p>
            <a:pPr/>
            <a:r>
              <a:t>in addition</a:t>
            </a:r>
          </a:p>
          <a:p>
            <a:pPr lvl="1"/>
            <a:r>
              <a:t>derived data</a:t>
            </a:r>
          </a:p>
          <a:p>
            <a:pPr lvl="2"/>
            <a:r>
              <a:t>2 cluster hierarchies</a:t>
            </a:r>
          </a:p>
          <a:p>
            <a:pPr lvl="1"/>
            <a:r>
              <a:t>dendrogram</a:t>
            </a:r>
          </a:p>
          <a:p>
            <a:pPr lvl="2"/>
            <a:r>
              <a:t>parent-child relationships in tree with connection line marks</a:t>
            </a:r>
          </a:p>
          <a:p>
            <a:pPr lvl="2"/>
            <a:r>
              <a:t>leaves aligned so interior branch heights easy to compare</a:t>
            </a:r>
          </a:p>
          <a:p>
            <a:pPr lvl="1"/>
            <a:r>
              <a:t>heatmap</a:t>
            </a:r>
          </a:p>
          <a:p>
            <a:pPr lvl="2"/>
            <a:r>
              <a:t>marks (re-)ordered by cluster hierarchy traversal</a:t>
            </a:r>
          </a:p>
          <a:p>
            <a:pPr lvl="2"/>
            <a:r>
              <a:t>task: assess quality of clusters found by automatic methods</a:t>
            </a:r>
          </a:p>
        </p:txBody>
      </p:sp>
      <p:sp>
        <p:nvSpPr>
          <p:cNvPr id="155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0"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Tables (Ch 7) II</a:t>
            </a:r>
          </a:p>
        </p:txBody>
      </p:sp>
      <p:sp>
        <p:nvSpPr>
          <p:cNvPr id="1561"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1562"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1563"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6" name="fig7.1.pdf" descr="fig7.1.pdf"/>
          <p:cNvPicPr>
            <a:picLocks noChangeAspect="1"/>
          </p:cNvPicPr>
          <p:nvPr/>
        </p:nvPicPr>
        <p:blipFill>
          <a:blip r:embed="rId2">
            <a:extLst/>
          </a:blip>
          <a:srcRect l="0" t="51442" r="46128" b="22673"/>
          <a:stretch>
            <a:fillRect/>
          </a:stretch>
        </p:blipFill>
        <p:spPr>
          <a:xfrm>
            <a:off x="767054" y="50800"/>
            <a:ext cx="14053846" cy="5276941"/>
          </a:xfrm>
          <a:prstGeom prst="rect">
            <a:avLst/>
          </a:prstGeom>
          <a:ln w="12700">
            <a:miter lim="400000"/>
          </a:ln>
        </p:spPr>
      </p:pic>
      <p:pic>
        <p:nvPicPr>
          <p:cNvPr id="1567" name="Rectangle Rectangle" descr="Rectangle Rectangle"/>
          <p:cNvPicPr>
            <a:picLocks noChangeAspect="0"/>
          </p:cNvPicPr>
          <p:nvPr/>
        </p:nvPicPr>
        <p:blipFill>
          <a:blip r:embed="rId3">
            <a:extLst/>
          </a:blip>
          <a:stretch>
            <a:fillRect/>
          </a:stretch>
        </p:blipFill>
        <p:spPr>
          <a:xfrm>
            <a:off x="11415655" y="1274992"/>
            <a:ext cx="3481862" cy="3838225"/>
          </a:xfrm>
          <a:prstGeom prst="rect">
            <a:avLst/>
          </a:prstGeom>
        </p:spPr>
      </p:pic>
      <p:pic>
        <p:nvPicPr>
          <p:cNvPr id="1569" name="Rectangle Rectangle" descr="Rectangle Rectangle"/>
          <p:cNvPicPr>
            <a:picLocks noChangeAspect="0"/>
          </p:cNvPicPr>
          <p:nvPr/>
        </p:nvPicPr>
        <p:blipFill>
          <a:blip r:embed="rId4">
            <a:extLst/>
          </a:blip>
          <a:stretch>
            <a:fillRect/>
          </a:stretch>
        </p:blipFill>
        <p:spPr>
          <a:xfrm>
            <a:off x="1173086" y="1483417"/>
            <a:ext cx="4767358" cy="3838224"/>
          </a:xfrm>
          <a:prstGeom prst="rect">
            <a:avLst/>
          </a:prstGeom>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2" name="Idioms: radial bar chart, star plot"/>
          <p:cNvSpPr txBox="1"/>
          <p:nvPr>
            <p:ph type="title"/>
          </p:nvPr>
        </p:nvSpPr>
        <p:spPr>
          <a:prstGeom prst="rect">
            <a:avLst/>
          </a:prstGeom>
        </p:spPr>
        <p:txBody>
          <a:bodyPr/>
          <a:lstStyle/>
          <a:p>
            <a:pPr/>
            <a:r>
              <a:t>Idioms: </a:t>
            </a:r>
            <a:r>
              <a:rPr>
                <a:latin typeface="Rockwell Bold"/>
                <a:ea typeface="Rockwell Bold"/>
                <a:cs typeface="Rockwell Bold"/>
                <a:sym typeface="Rockwell Bold"/>
              </a:rPr>
              <a:t>radial bar chart, star plot</a:t>
            </a:r>
          </a:p>
        </p:txBody>
      </p:sp>
      <p:sp>
        <p:nvSpPr>
          <p:cNvPr id="1573" name="star plot…"/>
          <p:cNvSpPr txBox="1"/>
          <p:nvPr>
            <p:ph type="body" idx="1"/>
          </p:nvPr>
        </p:nvSpPr>
        <p:spPr>
          <a:prstGeom prst="rect">
            <a:avLst/>
          </a:prstGeom>
        </p:spPr>
        <p:txBody>
          <a:bodyPr/>
          <a:lstStyle/>
          <a:p>
            <a:pPr/>
            <a:r>
              <a:t>star plot</a:t>
            </a:r>
          </a:p>
          <a:p>
            <a:pPr lvl="1"/>
            <a:r>
              <a:t>line mark, radial axes meet at central point </a:t>
            </a:r>
          </a:p>
          <a:p>
            <a:pPr/>
            <a:r>
              <a:t>radial bar chart</a:t>
            </a:r>
          </a:p>
          <a:p>
            <a:pPr lvl="1"/>
            <a:r>
              <a:t>line mark, radial axes meet at central ring</a:t>
            </a:r>
          </a:p>
          <a:p>
            <a:pPr lvl="1"/>
            <a:r>
              <a:t>channels: length, angle/orientation</a:t>
            </a:r>
          </a:p>
          <a:p>
            <a:pPr/>
            <a:r>
              <a:t>bar chart</a:t>
            </a:r>
          </a:p>
          <a:p>
            <a:pPr lvl="1"/>
            <a:r>
              <a:t>rectilinear axes, aligned vertically</a:t>
            </a:r>
          </a:p>
          <a:p>
            <a:pPr lvl="1"/>
          </a:p>
          <a:p>
            <a:pPr/>
            <a:r>
              <a:t>accuracy</a:t>
            </a:r>
          </a:p>
          <a:p>
            <a:pPr lvl="1"/>
            <a:r>
              <a:t>length not aligned with radial layouts</a:t>
            </a:r>
          </a:p>
          <a:p>
            <a:pPr lvl="2"/>
            <a:r>
              <a:t>less accurately perceived than rectilinear aligned</a:t>
            </a:r>
          </a:p>
        </p:txBody>
      </p:sp>
      <p:sp>
        <p:nvSpPr>
          <p:cNvPr id="157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75" name="[Vismon: Facilitating Risk Assessment and Decision Making In Fisheries Management. Booshehrian, Möller, Peterman, and Munzner.  Technical Report TR 2011-04, Simon Fraser University, School of Computing Science, 2011.]"/>
          <p:cNvSpPr txBox="1"/>
          <p:nvPr/>
        </p:nvSpPr>
        <p:spPr>
          <a:xfrm>
            <a:off x="378387" y="8349612"/>
            <a:ext cx="9537028"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[Vismon: Facilitating Risk Assessment and Decision Making In Fisheries Management. Booshehrian, Möller, Peterman, and Munzner.  Technical Report TR 2011-04, Simon Fraser University, School of Computing Science, 2011.]</a:t>
            </a:r>
          </a:p>
        </p:txBody>
      </p:sp>
      <p:pic>
        <p:nvPicPr>
          <p:cNvPr id="1576" name="vismon-sg1.png" descr="vismon-sg1.png"/>
          <p:cNvPicPr>
            <a:picLocks noChangeAspect="1"/>
          </p:cNvPicPr>
          <p:nvPr/>
        </p:nvPicPr>
        <p:blipFill>
          <a:blip r:embed="rId2">
            <a:extLst/>
          </a:blip>
          <a:stretch>
            <a:fillRect/>
          </a:stretch>
        </p:blipFill>
        <p:spPr>
          <a:xfrm>
            <a:off x="10576317" y="521687"/>
            <a:ext cx="3009901" cy="2768601"/>
          </a:xfrm>
          <a:prstGeom prst="rect">
            <a:avLst/>
          </a:prstGeom>
          <a:ln w="12700">
            <a:miter lim="400000"/>
          </a:ln>
        </p:spPr>
      </p:pic>
      <p:pic>
        <p:nvPicPr>
          <p:cNvPr id="1577" name="fig7.16a.pdf" descr="fig7.16a.pdf"/>
          <p:cNvPicPr>
            <a:picLocks noChangeAspect="1"/>
          </p:cNvPicPr>
          <p:nvPr/>
        </p:nvPicPr>
        <p:blipFill>
          <a:blip r:embed="rId3">
            <a:extLst/>
          </a:blip>
          <a:stretch>
            <a:fillRect/>
          </a:stretch>
        </p:blipFill>
        <p:spPr>
          <a:xfrm>
            <a:off x="13367780" y="3733761"/>
            <a:ext cx="2501412" cy="1676478"/>
          </a:xfrm>
          <a:prstGeom prst="rect">
            <a:avLst/>
          </a:prstGeom>
          <a:ln w="12700">
            <a:miter lim="400000"/>
          </a:ln>
        </p:spPr>
      </p:pic>
      <p:pic>
        <p:nvPicPr>
          <p:cNvPr id="1578" name="fig7.16b.pdf" descr="fig7.16b.pdf"/>
          <p:cNvPicPr>
            <a:picLocks noChangeAspect="1"/>
          </p:cNvPicPr>
          <p:nvPr/>
        </p:nvPicPr>
        <p:blipFill>
          <a:blip r:embed="rId4">
            <a:extLst/>
          </a:blip>
          <a:stretch>
            <a:fillRect/>
          </a:stretch>
        </p:blipFill>
        <p:spPr>
          <a:xfrm>
            <a:off x="13526285" y="677262"/>
            <a:ext cx="2184401" cy="2457451"/>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0" name="Idiom: radar plot"/>
          <p:cNvSpPr txBox="1"/>
          <p:nvPr>
            <p:ph type="title"/>
          </p:nvPr>
        </p:nvSpPr>
        <p:spPr>
          <a:prstGeom prst="rect">
            <a:avLst/>
          </a:prstGeom>
        </p:spPr>
        <p:txBody>
          <a:bodyPr/>
          <a:lstStyle/>
          <a:p>
            <a:pPr/>
            <a:r>
              <a:t>Idiom: </a:t>
            </a:r>
            <a:r>
              <a:rPr>
                <a:latin typeface="Rockwell Bold"/>
                <a:ea typeface="Rockwell Bold"/>
                <a:cs typeface="Rockwell Bold"/>
                <a:sym typeface="Rockwell Bold"/>
              </a:rPr>
              <a:t>radar plot</a:t>
            </a:r>
          </a:p>
        </p:txBody>
      </p:sp>
      <p:sp>
        <p:nvSpPr>
          <p:cNvPr id="1581" name="radial line chart…"/>
          <p:cNvSpPr txBox="1"/>
          <p:nvPr>
            <p:ph type="body" idx="1"/>
          </p:nvPr>
        </p:nvSpPr>
        <p:spPr>
          <a:prstGeom prst="rect">
            <a:avLst/>
          </a:prstGeom>
        </p:spPr>
        <p:txBody>
          <a:bodyPr/>
          <a:lstStyle/>
          <a:p>
            <a:pPr/>
            <a:r>
              <a:t>radial line chart</a:t>
            </a:r>
          </a:p>
          <a:p>
            <a:pPr lvl="1"/>
            <a:r>
              <a:t>point marks, radial layout</a:t>
            </a:r>
          </a:p>
          <a:p>
            <a:pPr lvl="1"/>
            <a:r>
              <a:t>connecting line marks</a:t>
            </a:r>
          </a:p>
          <a:p>
            <a:pPr lvl="1"/>
          </a:p>
          <a:p>
            <a:pPr/>
            <a:r>
              <a:t>avoid unless data is cyclic</a:t>
            </a:r>
          </a:p>
        </p:txBody>
      </p:sp>
      <p:sp>
        <p:nvSpPr>
          <p:cNvPr id="15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3" name="image36.png" descr="image36.png"/>
          <p:cNvPicPr>
            <a:picLocks noChangeAspect="1"/>
          </p:cNvPicPr>
          <p:nvPr/>
        </p:nvPicPr>
        <p:blipFill>
          <a:blip r:embed="rId2">
            <a:extLst/>
          </a:blip>
          <a:stretch>
            <a:fillRect/>
          </a:stretch>
        </p:blipFill>
        <p:spPr>
          <a:xfrm>
            <a:off x="8198750" y="193917"/>
            <a:ext cx="11020305" cy="674034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Analysis framework: Four levels, three questions"/>
          <p:cNvSpPr txBox="1"/>
          <p:nvPr>
            <p:ph type="title"/>
          </p:nvPr>
        </p:nvSpPr>
        <p:spPr>
          <a:prstGeom prst="rect">
            <a:avLst/>
          </a:prstGeom>
        </p:spPr>
        <p:txBody>
          <a:bodyPr/>
          <a:lstStyle/>
          <a:p>
            <a:pPr/>
            <a:r>
              <a:t>Analysis framework: Four levels, three questions</a:t>
            </a:r>
          </a:p>
        </p:txBody>
      </p:sp>
      <p:sp>
        <p:nvSpPr>
          <p:cNvPr id="281" name="domain situation…"/>
          <p:cNvSpPr txBox="1"/>
          <p:nvPr>
            <p:ph type="body" idx="1"/>
          </p:nvPr>
        </p:nvSpPr>
        <p:spPr>
          <a:xfrm>
            <a:off x="419100" y="1104900"/>
            <a:ext cx="11738240" cy="8039100"/>
          </a:xfrm>
          <a:prstGeom prst="rect">
            <a:avLst/>
          </a:prstGeom>
        </p:spPr>
        <p:txBody>
          <a:bodyPr/>
          <a:lstStyle/>
          <a:p>
            <a:pPr marL="342900" indent="-342900">
              <a:defRPr i="1" sz="3300"/>
            </a:pPr>
            <a:r>
              <a:t>domain situation</a:t>
            </a:r>
          </a:p>
          <a:p>
            <a:pPr lvl="1">
              <a:defRPr sz="3300"/>
            </a:pPr>
            <a:r>
              <a:t>who are the target users?</a:t>
            </a:r>
          </a:p>
          <a:p>
            <a:pPr marL="342900" indent="-342900">
              <a:defRPr i="1" sz="3300"/>
            </a:pPr>
            <a:r>
              <a:t>abstraction</a:t>
            </a:r>
          </a:p>
          <a:p>
            <a:pPr lvl="1">
              <a:defRPr sz="3300"/>
            </a:pPr>
            <a:r>
              <a:t>translate from specifics of domain to vocabulary of vis</a:t>
            </a:r>
          </a:p>
          <a:p>
            <a:pPr lvl="2">
              <a:defRPr sz="3300"/>
            </a:pPr>
            <a:r>
              <a:rPr b="1">
                <a:solidFill>
                  <a:srgbClr val="AB5601"/>
                </a:solidFill>
                <a:uFill>
                  <a:solidFill>
                    <a:srgbClr val="AB5601"/>
                  </a:solidFill>
                </a:uFill>
              </a:rPr>
              <a:t>what</a:t>
            </a:r>
            <a:r>
              <a:t> is shown? </a:t>
            </a:r>
            <a:r>
              <a:rPr b="1"/>
              <a:t>data </a:t>
            </a:r>
            <a:r>
              <a:t>abstraction</a:t>
            </a:r>
          </a:p>
          <a:p>
            <a:pPr lvl="2">
              <a:defRPr sz="3300"/>
            </a:pPr>
            <a:r>
              <a:rPr b="1">
                <a:solidFill>
                  <a:srgbClr val="9C8701"/>
                </a:solidFill>
                <a:uFill>
                  <a:solidFill>
                    <a:srgbClr val="9C8701"/>
                  </a:solidFill>
                </a:uFill>
              </a:rPr>
              <a:t>why</a:t>
            </a:r>
            <a:r>
              <a:t> is the user looking at it? </a:t>
            </a:r>
            <a:r>
              <a:rPr b="1"/>
              <a:t>task </a:t>
            </a:r>
            <a:r>
              <a:t>abstraction</a:t>
            </a:r>
          </a:p>
        </p:txBody>
      </p:sp>
      <p:sp>
        <p:nvSpPr>
          <p:cNvPr id="2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88" name="Group"/>
          <p:cNvGrpSpPr/>
          <p:nvPr/>
        </p:nvGrpSpPr>
        <p:grpSpPr>
          <a:xfrm>
            <a:off x="12649200" y="2196522"/>
            <a:ext cx="3390900" cy="3378201"/>
            <a:chOff x="0" y="0"/>
            <a:chExt cx="3390900" cy="3378200"/>
          </a:xfrm>
        </p:grpSpPr>
        <p:sp>
          <p:nvSpPr>
            <p:cNvPr id="283"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84"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85"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286"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287" name="Image" descr="Image"/>
            <p:cNvPicPr>
              <a:picLocks noChangeAspect="1"/>
            </p:cNvPicPr>
            <p:nvPr/>
          </p:nvPicPr>
          <p:blipFill>
            <a:blip r:embed="rId2">
              <a:extLst/>
            </a:blip>
            <a:srcRect l="15681" t="0" r="0" b="38647"/>
            <a:stretch>
              <a:fillRect/>
            </a:stretch>
          </p:blipFill>
          <p:spPr>
            <a:xfrm>
              <a:off x="1713495" y="664970"/>
              <a:ext cx="1402805" cy="1014591"/>
            </a:xfrm>
            <a:prstGeom prst="rect">
              <a:avLst/>
            </a:prstGeom>
            <a:ln w="12700" cap="flat">
              <a:noFill/>
              <a:miter lim="400000"/>
            </a:ln>
            <a:effectLst/>
          </p:spPr>
        </p:pic>
      </p:grpSp>
      <p:sp>
        <p:nvSpPr>
          <p:cNvPr id="289" name="[A Multi-Level Typology of Abstract Visualization Tasks. Brehmer and Munzner.  IEEE TVCG 19(12):2376-2385, 2013 (Proc. InfoVis 2013). ]"/>
          <p:cNvSpPr txBox="1"/>
          <p:nvPr/>
        </p:nvSpPr>
        <p:spPr>
          <a:xfrm>
            <a:off x="491584" y="8276821"/>
            <a:ext cx="13982183" cy="32407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700"/>
              </a:lnSpc>
              <a:defRPr sz="1700"/>
            </a:lvl1pPr>
          </a:lstStyle>
          <a:p>
            <a:pPr/>
            <a:r>
              <a:t>[A Multi-Level Typology of Abstract Visualization Tasks. Brehmer and Munzner.  IEEE TVCG 19(12):2376-2385, 2013 (Proc. InfoVis 2013). ]</a:t>
            </a:r>
          </a:p>
        </p:txBody>
      </p:sp>
      <p:sp>
        <p:nvSpPr>
          <p:cNvPr id="290"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5" name="“Radar graphs: Avoid them (99.9% of the time)”"/>
          <p:cNvSpPr txBox="1"/>
          <p:nvPr>
            <p:ph type="title"/>
          </p:nvPr>
        </p:nvSpPr>
        <p:spPr>
          <a:prstGeom prst="rect">
            <a:avLst/>
          </a:prstGeom>
        </p:spPr>
        <p:txBody>
          <a:bodyPr/>
          <a:lstStyle/>
          <a:p>
            <a:pPr/>
            <a:r>
              <a:t>“Radar graphs: Avoid them (99.9% of the time)”</a:t>
            </a:r>
          </a:p>
        </p:txBody>
      </p:sp>
      <p:sp>
        <p:nvSpPr>
          <p:cNvPr id="1586" name="Double-click to edit"/>
          <p:cNvSpPr txBox="1"/>
          <p:nvPr>
            <p:ph type="body" idx="1"/>
          </p:nvPr>
        </p:nvSpPr>
        <p:spPr>
          <a:prstGeom prst="rect">
            <a:avLst/>
          </a:prstGeom>
        </p:spPr>
        <p:txBody>
          <a:bodyPr/>
          <a:lstStyle/>
          <a:p>
            <a:pPr/>
          </a:p>
        </p:txBody>
      </p:sp>
      <p:sp>
        <p:nvSpPr>
          <p:cNvPr id="15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8" name="http://2.bp.blogspot.com/-8YSVjyNLeU0/ULTTylJTpiI/AAAAAAAABJ0/129Fi8-o2Pc/s1600/0411_electionsCompass.jpg" descr="http://2.bp.blogspot.com/-8YSVjyNLeU0/ULTTylJTpiI/AAAAAAAABJ0/129Fi8-o2Pc/s1600/0411_electionsCompass.jpg"/>
          <p:cNvPicPr>
            <a:picLocks noChangeAspect="1"/>
          </p:cNvPicPr>
          <p:nvPr/>
        </p:nvPicPr>
        <p:blipFill>
          <a:blip r:embed="rId2">
            <a:extLst/>
          </a:blip>
          <a:srcRect l="990" t="0" r="0" b="28100"/>
          <a:stretch>
            <a:fillRect/>
          </a:stretch>
        </p:blipFill>
        <p:spPr>
          <a:xfrm>
            <a:off x="386847" y="1002457"/>
            <a:ext cx="10725859" cy="5133001"/>
          </a:xfrm>
          <a:prstGeom prst="rect">
            <a:avLst/>
          </a:prstGeom>
          <a:ln w="12700">
            <a:miter lim="400000"/>
          </a:ln>
        </p:spPr>
      </p:pic>
      <p:pic>
        <p:nvPicPr>
          <p:cNvPr id="1589" name="http://1.bp.blogspot.com/-TDo6B5mKnWU/ULT4Mpp7xkI/AAAAAAAABLU/QETCFsxQxuc/s1600/polar.jpg" descr="http://1.bp.blogspot.com/-TDo6B5mKnWU/ULT4Mpp7xkI/AAAAAAAABLU/QETCFsxQxuc/s1600/polar.jpg"/>
          <p:cNvPicPr>
            <a:picLocks noChangeAspect="1"/>
          </p:cNvPicPr>
          <p:nvPr/>
        </p:nvPicPr>
        <p:blipFill>
          <a:blip r:embed="rId3">
            <a:extLst/>
          </a:blip>
          <a:stretch>
            <a:fillRect/>
          </a:stretch>
        </p:blipFill>
        <p:spPr>
          <a:xfrm>
            <a:off x="1318953" y="5184057"/>
            <a:ext cx="7620001" cy="2743202"/>
          </a:xfrm>
          <a:prstGeom prst="rect">
            <a:avLst/>
          </a:prstGeom>
          <a:ln w="12700">
            <a:miter lim="400000"/>
          </a:ln>
          <a:effectLst>
            <a:outerShdw sx="100000" sy="100000" kx="0" ky="0" algn="b" rotWithShape="0" blurRad="254000" dist="0" dir="0">
              <a:srgbClr val="000000">
                <a:alpha val="70000"/>
              </a:srgbClr>
            </a:outerShdw>
          </a:effectLst>
        </p:spPr>
      </p:pic>
      <p:sp>
        <p:nvSpPr>
          <p:cNvPr id="1590" name="http://www.thefunctionalart.com/2012/11/radar-graphs-avoid-them-999-of-time.html"/>
          <p:cNvSpPr txBox="1"/>
          <p:nvPr/>
        </p:nvSpPr>
        <p:spPr>
          <a:xfrm>
            <a:off x="512483" y="8526562"/>
            <a:ext cx="776179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1900" u="sng"/>
            </a:lvl1pPr>
          </a:lstStyle>
          <a:p>
            <a:pPr>
              <a:defRPr u="none"/>
            </a:pPr>
            <a:r>
              <a:rPr u="sng"/>
              <a:t>http://www.thefunctionalart.com/2012/11/radar-graphs-avoid-them-999-of-time.html</a:t>
            </a:r>
          </a:p>
        </p:txBody>
      </p:sp>
      <p:sp>
        <p:nvSpPr>
          <p:cNvPr id="1591" name="original difficult to interpret"/>
          <p:cNvSpPr txBox="1"/>
          <p:nvPr/>
        </p:nvSpPr>
        <p:spPr>
          <a:xfrm>
            <a:off x="11230427" y="1168889"/>
            <a:ext cx="388399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1219200">
              <a:spcBef>
                <a:spcPts val="800"/>
              </a:spcBef>
              <a:defRPr sz="3300">
                <a:uFill>
                  <a:solidFill>
                    <a:srgbClr val="000000"/>
                  </a:solidFill>
                </a:uFill>
              </a:defRPr>
            </a:pPr>
            <a:r>
              <a:t>original</a:t>
            </a:r>
            <a:br/>
            <a:r>
              <a:t>difficult to interpret</a:t>
            </a:r>
          </a:p>
        </p:txBody>
      </p:sp>
      <p:sp>
        <p:nvSpPr>
          <p:cNvPr id="1592" name="redesign for rectilinear"/>
          <p:cNvSpPr txBox="1"/>
          <p:nvPr/>
        </p:nvSpPr>
        <p:spPr>
          <a:xfrm>
            <a:off x="9175958" y="6245511"/>
            <a:ext cx="3883990"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1219200">
              <a:spcBef>
                <a:spcPts val="800"/>
              </a:spcBef>
              <a:defRPr sz="3300">
                <a:uFill>
                  <a:solidFill>
                    <a:srgbClr val="000000"/>
                  </a:solidFill>
                </a:uFill>
              </a:defRPr>
            </a:pPr>
            <a:r>
              <a:t>redesign for</a:t>
            </a:r>
            <a:br/>
            <a:r>
              <a:t>rectilinear</a:t>
            </a:r>
          </a:p>
        </p:txBody>
      </p:sp>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4" name="Idioms: pie chart, coxcomb chart"/>
          <p:cNvSpPr txBox="1"/>
          <p:nvPr>
            <p:ph type="title"/>
          </p:nvPr>
        </p:nvSpPr>
        <p:spPr>
          <a:prstGeom prst="rect">
            <a:avLst/>
          </a:prstGeom>
        </p:spPr>
        <p:txBody>
          <a:bodyPr/>
          <a:lstStyle/>
          <a:p>
            <a:pPr/>
            <a:r>
              <a:t>Idioms: </a:t>
            </a:r>
            <a:r>
              <a:rPr>
                <a:latin typeface="Rockwell Bold"/>
                <a:ea typeface="Rockwell Bold"/>
                <a:cs typeface="Rockwell Bold"/>
                <a:sym typeface="Rockwell Bold"/>
              </a:rPr>
              <a:t>pie chart, coxcomb chart</a:t>
            </a:r>
          </a:p>
        </p:txBody>
      </p:sp>
      <p:sp>
        <p:nvSpPr>
          <p:cNvPr id="1595" name="pie chart…"/>
          <p:cNvSpPr txBox="1"/>
          <p:nvPr>
            <p:ph type="body" idx="1"/>
          </p:nvPr>
        </p:nvSpPr>
        <p:spPr>
          <a:xfrm>
            <a:off x="419100" y="1104900"/>
            <a:ext cx="11693399" cy="7926572"/>
          </a:xfrm>
          <a:prstGeom prst="rect">
            <a:avLst/>
          </a:prstGeom>
        </p:spPr>
        <p:txBody>
          <a:bodyPr/>
          <a:lstStyle/>
          <a:p>
            <a:pPr marL="342900" indent="-342900">
              <a:defRPr sz="3700"/>
            </a:pPr>
            <a:r>
              <a:t>pie chart</a:t>
            </a:r>
          </a:p>
          <a:p>
            <a:pPr lvl="1">
              <a:defRPr b="1" sz="3100"/>
            </a:pPr>
            <a:r>
              <a:rPr>
                <a:solidFill>
                  <a:srgbClr val="FF2600"/>
                </a:solidFill>
              </a:rPr>
              <a:t>interlocking area</a:t>
            </a:r>
            <a:r>
              <a:t> </a:t>
            </a:r>
            <a:r>
              <a:rPr b="0"/>
              <a:t>marks with angle channel:</a:t>
            </a:r>
            <a:r>
              <a:t> 2D area varies</a:t>
            </a:r>
          </a:p>
          <a:p>
            <a:pPr lvl="2">
              <a:defRPr sz="2700"/>
            </a:pPr>
            <a:r>
              <a:t>separated &amp; ordered radially, uniform height</a:t>
            </a:r>
          </a:p>
          <a:p>
            <a:pPr lvl="1">
              <a:defRPr sz="3100"/>
            </a:pPr>
            <a:r>
              <a:t>accuracy: area less accurate than rectilinear aligned line length</a:t>
            </a:r>
          </a:p>
          <a:p>
            <a:pPr lvl="1">
              <a:defRPr b="1" sz="3100"/>
            </a:pPr>
            <a:r>
              <a:t>task: part-to-whole judgements</a:t>
            </a:r>
          </a:p>
          <a:p>
            <a:pPr marL="342900" indent="-342900">
              <a:defRPr sz="3700"/>
            </a:pPr>
            <a:r>
              <a:t>coxcomb chart</a:t>
            </a:r>
          </a:p>
          <a:p>
            <a:pPr lvl="1">
              <a:defRPr sz="3100"/>
            </a:pPr>
            <a:r>
              <a:t>line marks with length channel: </a:t>
            </a:r>
            <a:r>
              <a:rPr b="1"/>
              <a:t>1D length varies</a:t>
            </a:r>
          </a:p>
          <a:p>
            <a:pPr lvl="2">
              <a:defRPr sz="2700"/>
            </a:pPr>
            <a:r>
              <a:t> separated &amp; ordered radially, uniform width</a:t>
            </a:r>
          </a:p>
          <a:p>
            <a:pPr lvl="1">
              <a:defRPr sz="3100"/>
            </a:pPr>
            <a:r>
              <a:t>direct analog to radial bar charts</a:t>
            </a:r>
          </a:p>
          <a:p>
            <a:pPr marL="342900" indent="-342900">
              <a:defRPr sz="3700"/>
            </a:pPr>
            <a:r>
              <a:t>data</a:t>
            </a:r>
          </a:p>
          <a:p>
            <a:pPr lvl="1">
              <a:defRPr sz="3100"/>
            </a:pPr>
            <a:r>
              <a:t>1 categ key attrib, 1 quant value attrib</a:t>
            </a:r>
          </a:p>
        </p:txBody>
      </p:sp>
      <p:sp>
        <p:nvSpPr>
          <p:cNvPr id="159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7" name="layered-fig15a.png" descr="layered-fig15a.png"/>
          <p:cNvPicPr>
            <a:picLocks noChangeAspect="1"/>
          </p:cNvPicPr>
          <p:nvPr/>
        </p:nvPicPr>
        <p:blipFill>
          <a:blip r:embed="rId2">
            <a:extLst/>
          </a:blip>
          <a:stretch>
            <a:fillRect/>
          </a:stretch>
        </p:blipFill>
        <p:spPr>
          <a:xfrm>
            <a:off x="12268200" y="533400"/>
            <a:ext cx="3393321" cy="2540000"/>
          </a:xfrm>
          <a:prstGeom prst="rect">
            <a:avLst/>
          </a:prstGeom>
          <a:ln w="12700">
            <a:miter lim="400000"/>
          </a:ln>
        </p:spPr>
      </p:pic>
      <p:pic>
        <p:nvPicPr>
          <p:cNvPr id="1598" name="layered-fig16b.png" descr="layered-fig16b.png"/>
          <p:cNvPicPr>
            <a:picLocks noChangeAspect="1"/>
          </p:cNvPicPr>
          <p:nvPr/>
        </p:nvPicPr>
        <p:blipFill>
          <a:blip r:embed="rId3">
            <a:extLst/>
          </a:blip>
          <a:stretch>
            <a:fillRect/>
          </a:stretch>
        </p:blipFill>
        <p:spPr>
          <a:xfrm>
            <a:off x="11797174" y="3027862"/>
            <a:ext cx="3895077" cy="3163635"/>
          </a:xfrm>
          <a:prstGeom prst="rect">
            <a:avLst/>
          </a:prstGeom>
          <a:ln w="12700">
            <a:miter lim="400000"/>
          </a:ln>
        </p:spPr>
      </p:pic>
      <p:sp>
        <p:nvSpPr>
          <p:cNvPr id="1599" name="[A layered grammar of graphics. Wickham. Journ. Computational and Graphical Statistics 19:1 (2010), 3–28.]"/>
          <p:cNvSpPr txBox="1"/>
          <p:nvPr/>
        </p:nvSpPr>
        <p:spPr>
          <a:xfrm>
            <a:off x="6659599" y="8414663"/>
            <a:ext cx="5121265"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[A layered grammar of graphics. Wickham. Journ. Computational and Graphical Statistics 19:1 (2010), 3–28.]</a:t>
            </a:r>
          </a:p>
        </p:txBody>
      </p:sp>
      <p:pic>
        <p:nvPicPr>
          <p:cNvPr id="1600" name="layered-fig16a.png" descr="layered-fig16a.png"/>
          <p:cNvPicPr>
            <a:picLocks noChangeAspect="1"/>
          </p:cNvPicPr>
          <p:nvPr/>
        </p:nvPicPr>
        <p:blipFill>
          <a:blip r:embed="rId4">
            <a:extLst/>
          </a:blip>
          <a:stretch>
            <a:fillRect/>
          </a:stretch>
        </p:blipFill>
        <p:spPr>
          <a:xfrm>
            <a:off x="8313417" y="5311806"/>
            <a:ext cx="3895077" cy="2977272"/>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2" name="Coxcomb / nightingale rose / polar area chart"/>
          <p:cNvSpPr txBox="1"/>
          <p:nvPr>
            <p:ph type="title"/>
          </p:nvPr>
        </p:nvSpPr>
        <p:spPr>
          <a:prstGeom prst="rect">
            <a:avLst/>
          </a:prstGeom>
        </p:spPr>
        <p:txBody>
          <a:bodyPr/>
          <a:lstStyle/>
          <a:p>
            <a:pPr/>
            <a:r>
              <a:t>Coxcomb / nightingale rose / polar area chart</a:t>
            </a:r>
          </a:p>
        </p:txBody>
      </p:sp>
      <p:sp>
        <p:nvSpPr>
          <p:cNvPr id="1603" name="invented by Florence Nightingale:  Diagram of the Causes of Mortality in the Army in the East"/>
          <p:cNvSpPr txBox="1"/>
          <p:nvPr>
            <p:ph type="body" idx="1"/>
          </p:nvPr>
        </p:nvSpPr>
        <p:spPr>
          <a:prstGeom prst="rect">
            <a:avLst/>
          </a:prstGeom>
        </p:spPr>
        <p:txBody>
          <a:bodyPr/>
          <a:lstStyle/>
          <a:p>
            <a:pPr/>
            <a:r>
              <a:t>invented by Florence Nightingale: </a:t>
            </a:r>
            <a:br/>
            <a:r>
              <a:t>Diagram of the Causes of Mortality in the Army in the East</a:t>
            </a:r>
          </a:p>
        </p:txBody>
      </p:sp>
      <p:sp>
        <p:nvSpPr>
          <p:cNvPr id="160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5" name="image37.jpg" descr="image37.jpg"/>
          <p:cNvPicPr>
            <a:picLocks noChangeAspect="1"/>
          </p:cNvPicPr>
          <p:nvPr/>
        </p:nvPicPr>
        <p:blipFill>
          <a:blip r:embed="rId2">
            <a:extLst/>
          </a:blip>
          <a:stretch>
            <a:fillRect/>
          </a:stretch>
        </p:blipFill>
        <p:spPr>
          <a:xfrm>
            <a:off x="564603" y="2307453"/>
            <a:ext cx="10283809" cy="6458919"/>
          </a:xfrm>
          <a:prstGeom prst="rect">
            <a:avLst/>
          </a:prstGeom>
          <a:ln w="12700">
            <a:miter lim="400000"/>
          </a:ln>
        </p:spPr>
      </p:pic>
      <p:pic>
        <p:nvPicPr>
          <p:cNvPr id="1606" name="image38.jpg" descr="image38.jpg"/>
          <p:cNvPicPr>
            <a:picLocks noChangeAspect="1"/>
          </p:cNvPicPr>
          <p:nvPr/>
        </p:nvPicPr>
        <p:blipFill>
          <a:blip r:embed="rId3">
            <a:extLst/>
          </a:blip>
          <a:stretch>
            <a:fillRect/>
          </a:stretch>
        </p:blipFill>
        <p:spPr>
          <a:xfrm>
            <a:off x="11616471" y="3113264"/>
            <a:ext cx="1716336" cy="2254641"/>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8" name="Coxcomb: perception"/>
          <p:cNvSpPr txBox="1"/>
          <p:nvPr>
            <p:ph type="title"/>
          </p:nvPr>
        </p:nvSpPr>
        <p:spPr>
          <a:prstGeom prst="rect">
            <a:avLst/>
          </a:prstGeom>
        </p:spPr>
        <p:txBody>
          <a:bodyPr/>
          <a:lstStyle/>
          <a:p>
            <a:pPr/>
            <a:r>
              <a:t>Coxcomb: perception</a:t>
            </a:r>
          </a:p>
        </p:txBody>
      </p:sp>
      <p:sp>
        <p:nvSpPr>
          <p:cNvPr id="1609" name="encode: 1D length…"/>
          <p:cNvSpPr txBox="1"/>
          <p:nvPr>
            <p:ph type="body" sz="half" idx="1"/>
          </p:nvPr>
        </p:nvSpPr>
        <p:spPr>
          <a:xfrm>
            <a:off x="419100" y="1104900"/>
            <a:ext cx="6773144" cy="8039100"/>
          </a:xfrm>
          <a:prstGeom prst="rect">
            <a:avLst/>
          </a:prstGeom>
        </p:spPr>
        <p:txBody>
          <a:bodyPr/>
          <a:lstStyle/>
          <a:p>
            <a:pPr/>
            <a:r>
              <a:t>encode: </a:t>
            </a:r>
            <a:r>
              <a:rPr>
                <a:solidFill>
                  <a:srgbClr val="FF2600"/>
                </a:solidFill>
              </a:rPr>
              <a:t>1D length</a:t>
            </a:r>
          </a:p>
          <a:p>
            <a:pPr/>
            <a:r>
              <a:t>decode/perceive: </a:t>
            </a:r>
            <a:r>
              <a:rPr>
                <a:solidFill>
                  <a:srgbClr val="FF2600"/>
                </a:solidFill>
              </a:rPr>
              <a:t>2D area</a:t>
            </a:r>
          </a:p>
          <a:p>
            <a:pPr/>
          </a:p>
          <a:p>
            <a:pPr/>
            <a:r>
              <a:t>nonuniform line/sector width as length increases</a:t>
            </a:r>
          </a:p>
          <a:p>
            <a:pPr lvl="1"/>
            <a:r>
              <a:t>so area variation is nonlinear wrt line mark length!</a:t>
            </a:r>
          </a:p>
          <a:p>
            <a:pPr/>
          </a:p>
          <a:p>
            <a:pPr/>
            <a:r>
              <a:t>bar chart safer: uniform width, so area is linear with line mark length</a:t>
            </a:r>
          </a:p>
          <a:p>
            <a:pPr lvl="1">
              <a:defRPr>
                <a:solidFill>
                  <a:srgbClr val="FF2600"/>
                </a:solidFill>
              </a:defRPr>
            </a:pPr>
            <a:r>
              <a:t>both radial &amp; rectilinear cases</a:t>
            </a:r>
          </a:p>
        </p:txBody>
      </p:sp>
      <p:sp>
        <p:nvSpPr>
          <p:cNvPr id="161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1" name="layered-fig16b.png" descr="layered-fig16b.png"/>
          <p:cNvPicPr>
            <a:picLocks noChangeAspect="1"/>
          </p:cNvPicPr>
          <p:nvPr/>
        </p:nvPicPr>
        <p:blipFill>
          <a:blip r:embed="rId2">
            <a:extLst/>
          </a:blip>
          <a:srcRect l="14388" t="4876" r="20627" b="12146"/>
          <a:stretch>
            <a:fillRect/>
          </a:stretch>
        </p:blipFill>
        <p:spPr>
          <a:xfrm>
            <a:off x="7226246" y="334693"/>
            <a:ext cx="4372419" cy="4534611"/>
          </a:xfrm>
          <a:prstGeom prst="rect">
            <a:avLst/>
          </a:prstGeom>
          <a:ln w="12700">
            <a:miter lim="400000"/>
          </a:ln>
        </p:spPr>
      </p:pic>
      <p:pic>
        <p:nvPicPr>
          <p:cNvPr id="1612" name="layered-fig16a.png" descr="layered-fig16a.png"/>
          <p:cNvPicPr>
            <a:picLocks noChangeAspect="1"/>
          </p:cNvPicPr>
          <p:nvPr/>
        </p:nvPicPr>
        <p:blipFill>
          <a:blip r:embed="rId3">
            <a:extLst/>
          </a:blip>
          <a:srcRect l="19474" t="0" r="21996" b="16134"/>
          <a:stretch>
            <a:fillRect/>
          </a:stretch>
        </p:blipFill>
        <p:spPr>
          <a:xfrm>
            <a:off x="11632622" y="443608"/>
            <a:ext cx="3941541" cy="4317050"/>
          </a:xfrm>
          <a:prstGeom prst="rect">
            <a:avLst/>
          </a:prstGeom>
          <a:ln w="12700">
            <a:miter lim="400000"/>
          </a:ln>
        </p:spPr>
      </p:pic>
      <p:sp>
        <p:nvSpPr>
          <p:cNvPr id="1613" name="Line"/>
          <p:cNvSpPr/>
          <p:nvPr/>
        </p:nvSpPr>
        <p:spPr>
          <a:xfrm flipV="1">
            <a:off x="9871893" y="2590384"/>
            <a:ext cx="178893" cy="433636"/>
          </a:xfrm>
          <a:prstGeom prst="line">
            <a:avLst/>
          </a:prstGeom>
          <a:ln w="25400">
            <a:solidFill>
              <a:srgbClr val="FF2600"/>
            </a:solidFill>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614" name="Line"/>
          <p:cNvSpPr/>
          <p:nvPr/>
        </p:nvSpPr>
        <p:spPr>
          <a:xfrm flipV="1">
            <a:off x="10315360" y="2616635"/>
            <a:ext cx="382711" cy="888247"/>
          </a:xfrm>
          <a:prstGeom prst="line">
            <a:avLst/>
          </a:prstGeom>
          <a:ln w="25400">
            <a:solidFill>
              <a:srgbClr val="FF2600"/>
            </a:solidFill>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615" name="nonuniform width as length increases"/>
          <p:cNvSpPr txBox="1"/>
          <p:nvPr/>
        </p:nvSpPr>
        <p:spPr>
          <a:xfrm>
            <a:off x="7173745" y="4721543"/>
            <a:ext cx="3883989"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1219200">
              <a:spcBef>
                <a:spcPts val="800"/>
              </a:spcBef>
              <a:defRPr sz="1900">
                <a:uFill>
                  <a:solidFill>
                    <a:srgbClr val="000000"/>
                  </a:solidFill>
                </a:uFill>
              </a:defRPr>
            </a:pPr>
            <a:r>
              <a:t>nonuniform width as length increases</a:t>
            </a:r>
          </a:p>
        </p:txBody>
      </p:sp>
      <p:sp>
        <p:nvSpPr>
          <p:cNvPr id="1616" name="uniform width as length increases"/>
          <p:cNvSpPr txBox="1"/>
          <p:nvPr/>
        </p:nvSpPr>
        <p:spPr>
          <a:xfrm>
            <a:off x="11632622" y="4727893"/>
            <a:ext cx="3883990"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1219200">
              <a:spcBef>
                <a:spcPts val="800"/>
              </a:spcBef>
              <a:defRPr sz="1700">
                <a:uFill>
                  <a:solidFill>
                    <a:srgbClr val="000000"/>
                  </a:solidFill>
                </a:uFill>
              </a:defRPr>
            </a:pPr>
            <a:r>
              <a:t>uniform width as length increases</a:t>
            </a:r>
          </a:p>
        </p:txBody>
      </p:sp>
      <p:sp>
        <p:nvSpPr>
          <p:cNvPr id="1617" name="Line"/>
          <p:cNvSpPr/>
          <p:nvPr/>
        </p:nvSpPr>
        <p:spPr>
          <a:xfrm>
            <a:off x="12715721" y="4100298"/>
            <a:ext cx="452806" cy="1"/>
          </a:xfrm>
          <a:prstGeom prst="line">
            <a:avLst/>
          </a:prstGeom>
          <a:ln w="25400">
            <a:solidFill>
              <a:srgbClr val="FF2600"/>
            </a:solidFill>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618" name="Line"/>
          <p:cNvSpPr/>
          <p:nvPr/>
        </p:nvSpPr>
        <p:spPr>
          <a:xfrm>
            <a:off x="12715721" y="1693982"/>
            <a:ext cx="452806" cy="1"/>
          </a:xfrm>
          <a:prstGeom prst="line">
            <a:avLst/>
          </a:prstGeom>
          <a:ln w="25400">
            <a:solidFill>
              <a:srgbClr val="FF2600"/>
            </a:solidFill>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pic>
        <p:nvPicPr>
          <p:cNvPr id="1619" name="fig7.16a.pdf" descr="fig7.16a.pdf"/>
          <p:cNvPicPr>
            <a:picLocks noChangeAspect="1"/>
          </p:cNvPicPr>
          <p:nvPr/>
        </p:nvPicPr>
        <p:blipFill>
          <a:blip r:embed="rId4">
            <a:extLst/>
          </a:blip>
          <a:stretch>
            <a:fillRect/>
          </a:stretch>
        </p:blipFill>
        <p:spPr>
          <a:xfrm>
            <a:off x="10025189" y="5503828"/>
            <a:ext cx="2977655" cy="1995663"/>
          </a:xfrm>
          <a:prstGeom prst="rect">
            <a:avLst/>
          </a:prstGeom>
          <a:ln w="12700">
            <a:miter lim="400000"/>
          </a:ln>
        </p:spPr>
      </p:pic>
      <p:pic>
        <p:nvPicPr>
          <p:cNvPr id="1620" name="fig7.16b.pdf" descr="fig7.16b.pdf"/>
          <p:cNvPicPr>
            <a:picLocks noChangeAspect="1"/>
          </p:cNvPicPr>
          <p:nvPr/>
        </p:nvPicPr>
        <p:blipFill>
          <a:blip r:embed="rId5">
            <a:extLst/>
          </a:blip>
          <a:stretch>
            <a:fillRect/>
          </a:stretch>
        </p:blipFill>
        <p:spPr>
          <a:xfrm>
            <a:off x="7822797" y="5263887"/>
            <a:ext cx="1955243" cy="2199648"/>
          </a:xfrm>
          <a:prstGeom prst="rect">
            <a:avLst/>
          </a:prstGeom>
          <a:ln w="12700">
            <a:miter lim="400000"/>
          </a:ln>
        </p:spPr>
      </p:pic>
      <p:sp>
        <p:nvSpPr>
          <p:cNvPr id="1621" name="radial &amp; rectilinear bars: uniform width as length increases"/>
          <p:cNvSpPr txBox="1"/>
          <p:nvPr/>
        </p:nvSpPr>
        <p:spPr>
          <a:xfrm>
            <a:off x="7567042" y="7523825"/>
            <a:ext cx="5228245"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1219200">
              <a:spcBef>
                <a:spcPts val="800"/>
              </a:spcBef>
              <a:defRPr sz="1700">
                <a:uFill>
                  <a:solidFill>
                    <a:srgbClr val="000000"/>
                  </a:solidFill>
                </a:uFill>
              </a:defRPr>
            </a:pPr>
            <a:r>
              <a:t>radial &amp; rectilinear bars: uniform width as length increases</a:t>
            </a:r>
          </a:p>
        </p:txBody>
      </p:sp>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3" name="Pie charts: perception"/>
          <p:cNvSpPr txBox="1"/>
          <p:nvPr>
            <p:ph type="title"/>
          </p:nvPr>
        </p:nvSpPr>
        <p:spPr>
          <a:prstGeom prst="rect">
            <a:avLst/>
          </a:prstGeom>
        </p:spPr>
        <p:txBody>
          <a:bodyPr/>
          <a:lstStyle/>
          <a:p>
            <a:pPr/>
            <a:r>
              <a:t>Pie charts: perception </a:t>
            </a:r>
          </a:p>
        </p:txBody>
      </p:sp>
      <p:sp>
        <p:nvSpPr>
          <p:cNvPr id="1624" name="some empirical evidence that people respond to arc length…"/>
          <p:cNvSpPr txBox="1"/>
          <p:nvPr>
            <p:ph type="body" idx="1"/>
          </p:nvPr>
        </p:nvSpPr>
        <p:spPr>
          <a:xfrm>
            <a:off x="419100" y="1104900"/>
            <a:ext cx="8607624" cy="8039100"/>
          </a:xfrm>
          <a:prstGeom prst="rect">
            <a:avLst/>
          </a:prstGeom>
        </p:spPr>
        <p:txBody>
          <a:bodyPr/>
          <a:lstStyle/>
          <a:p>
            <a:pPr/>
            <a:r>
              <a:t>some empirical evidence that people respond to arc length</a:t>
            </a:r>
          </a:p>
          <a:p>
            <a:pPr lvl="1"/>
            <a:r>
              <a:t>decode/perceive: not angles</a:t>
            </a:r>
          </a:p>
          <a:p>
            <a:pPr lvl="1"/>
            <a:r>
              <a:t>maybe also areas?…</a:t>
            </a:r>
          </a:p>
          <a:p>
            <a:pPr/>
            <a:r>
              <a:t>donut charts no worse than pie charts</a:t>
            </a:r>
          </a:p>
        </p:txBody>
      </p:sp>
      <p:sp>
        <p:nvSpPr>
          <p:cNvPr id="162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26" name="https://eagereyes.org/blog/2016/an-illustrated-tour-of-the-pie-chart-study-results"/>
          <p:cNvSpPr txBox="1"/>
          <p:nvPr/>
        </p:nvSpPr>
        <p:spPr>
          <a:xfrm>
            <a:off x="419100" y="8508999"/>
            <a:ext cx="9120634"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2400">
                <a:hlinkClick r:id="rId2" invalidUrl="" action="" tgtFrame="" tooltip="" history="1" highlightClick="0" endSnd="0"/>
              </a:defRPr>
            </a:lvl1pPr>
          </a:lstStyle>
          <a:p>
            <a:pPr/>
            <a:r>
              <a:rPr>
                <a:hlinkClick r:id="rId2" invalidUrl="" action="" tgtFrame="" tooltip="" history="1" highlightClick="0" endSnd="0"/>
              </a:rPr>
              <a:t>https://eagereyes.org/blog/2016/an-illustrated-tour-of-the-pie-chart-study-results</a:t>
            </a:r>
          </a:p>
        </p:txBody>
      </p:sp>
      <p:pic>
        <p:nvPicPr>
          <p:cNvPr id="1627" name="Image" descr="Image"/>
          <p:cNvPicPr>
            <a:picLocks noChangeAspect="1"/>
          </p:cNvPicPr>
          <p:nvPr/>
        </p:nvPicPr>
        <p:blipFill>
          <a:blip r:embed="rId3">
            <a:extLst/>
          </a:blip>
          <a:stretch>
            <a:fillRect/>
          </a:stretch>
        </p:blipFill>
        <p:spPr>
          <a:xfrm>
            <a:off x="9046986" y="720794"/>
            <a:ext cx="6979473" cy="4245847"/>
          </a:xfrm>
          <a:prstGeom prst="rect">
            <a:avLst/>
          </a:prstGeom>
          <a:ln w="12700">
            <a:miter lim="400000"/>
          </a:ln>
        </p:spPr>
      </p:pic>
      <p:sp>
        <p:nvSpPr>
          <p:cNvPr id="1628" name="[Arcs, Angles, or Areas: Individual Data Encodings in Pie and Donut Charts.  Skau and Kosara. Proc. EuroVis 2016.]"/>
          <p:cNvSpPr txBox="1"/>
          <p:nvPr/>
        </p:nvSpPr>
        <p:spPr>
          <a:xfrm>
            <a:off x="419099" y="7573668"/>
            <a:ext cx="860762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i="1" sz="2400"/>
            </a:pPr>
            <a:r>
              <a:rPr>
                <a:hlinkClick r:id="rId4" invalidUrl="" action="" tgtFrame="" tooltip="" history="1" highlightClick="0" endSnd="0"/>
              </a:rPr>
              <a:t>[Arcs, Angles, or Areas: Individual Data Encodings in Pie and Donut Charts. </a:t>
            </a:r>
            <a:br>
              <a:rPr>
                <a:hlinkClick r:id="rId4" invalidUrl="" action="" tgtFrame="" tooltip="" history="1" highlightClick="0" endSnd="0"/>
              </a:rPr>
            </a:br>
            <a:r>
              <a:rPr>
                <a:hlinkClick r:id="rId4" invalidUrl="" action="" tgtFrame="" tooltip="" history="1" highlightClick="0" endSnd="0"/>
              </a:rPr>
              <a:t>Skau and Kosara. Proc. EuroVis 2016.]</a:t>
            </a:r>
          </a:p>
        </p:txBody>
      </p:sp>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0" name="Pie charts: best practices"/>
          <p:cNvSpPr txBox="1"/>
          <p:nvPr>
            <p:ph type="title"/>
          </p:nvPr>
        </p:nvSpPr>
        <p:spPr>
          <a:prstGeom prst="rect">
            <a:avLst/>
          </a:prstGeom>
        </p:spPr>
        <p:txBody>
          <a:bodyPr/>
          <a:lstStyle/>
          <a:p>
            <a:pPr/>
            <a:r>
              <a:t>Pie charts: best practices</a:t>
            </a:r>
          </a:p>
        </p:txBody>
      </p:sp>
      <p:sp>
        <p:nvSpPr>
          <p:cNvPr id="1631" name="not so bad for two (or few) levels, for part-to-whole task"/>
          <p:cNvSpPr txBox="1"/>
          <p:nvPr>
            <p:ph type="body" sz="half" idx="1"/>
          </p:nvPr>
        </p:nvSpPr>
        <p:spPr>
          <a:xfrm>
            <a:off x="419100" y="1104900"/>
            <a:ext cx="15417800" cy="2369594"/>
          </a:xfrm>
          <a:prstGeom prst="rect">
            <a:avLst/>
          </a:prstGeom>
        </p:spPr>
        <p:txBody>
          <a:bodyPr/>
          <a:lstStyle/>
          <a:p>
            <a:pPr/>
            <a:r>
              <a:t>not so bad for two (or few) levels, for part-to-whole task</a:t>
            </a:r>
          </a:p>
        </p:txBody>
      </p:sp>
      <p:sp>
        <p:nvSpPr>
          <p:cNvPr id="163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33" name="https://eagereyes.org/pie-charts"/>
          <p:cNvSpPr txBox="1"/>
          <p:nvPr/>
        </p:nvSpPr>
        <p:spPr>
          <a:xfrm>
            <a:off x="306977" y="8445499"/>
            <a:ext cx="376549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600"/>
              </a:lnSpc>
              <a:defRPr sz="1900" u="sng">
                <a:ln w="0" cap="flat">
                  <a:solidFill>
                    <a:srgbClr val="0000EE"/>
                  </a:solidFill>
                  <a:prstDash val="solid"/>
                  <a:miter lim="400000"/>
                </a:ln>
                <a:latin typeface="+mn-lt"/>
                <a:ea typeface="+mn-ea"/>
                <a:cs typeface="+mn-cs"/>
                <a:sym typeface="Rockwell"/>
                <a:hlinkClick r:id="rId2" invalidUrl="" action="" tgtFrame="" tooltip="" history="1" highlightClick="0" endSnd="0"/>
              </a:defRPr>
            </a:lvl1pPr>
          </a:lstStyle>
          <a:p>
            <a:pPr/>
            <a:r>
              <a:rPr>
                <a:hlinkClick r:id="rId2" invalidUrl="" action="" tgtFrame="" tooltip="" history="1" highlightClick="0" endSnd="0"/>
              </a:rPr>
              <a:t>https://eagereyes.org/pie-charts</a:t>
            </a:r>
          </a:p>
        </p:txBody>
      </p:sp>
      <p:pic>
        <p:nvPicPr>
          <p:cNvPr id="1634" name="Image" descr="Image"/>
          <p:cNvPicPr>
            <a:picLocks noChangeAspect="1"/>
          </p:cNvPicPr>
          <p:nvPr/>
        </p:nvPicPr>
        <p:blipFill>
          <a:blip r:embed="rId3">
            <a:extLst/>
          </a:blip>
          <a:srcRect l="0" t="79133" r="78190" b="0"/>
          <a:stretch>
            <a:fillRect/>
          </a:stretch>
        </p:blipFill>
        <p:spPr>
          <a:xfrm>
            <a:off x="-693488" y="5218162"/>
            <a:ext cx="3545449" cy="206351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6" name="Pie charts: best practices"/>
          <p:cNvSpPr txBox="1"/>
          <p:nvPr>
            <p:ph type="title"/>
          </p:nvPr>
        </p:nvSpPr>
        <p:spPr>
          <a:prstGeom prst="rect">
            <a:avLst/>
          </a:prstGeom>
        </p:spPr>
        <p:txBody>
          <a:bodyPr/>
          <a:lstStyle/>
          <a:p>
            <a:pPr/>
            <a:r>
              <a:t>Pie charts: best practices</a:t>
            </a:r>
          </a:p>
        </p:txBody>
      </p:sp>
      <p:sp>
        <p:nvSpPr>
          <p:cNvPr id="1637" name="not so bad for two (or few) levels, for part-to-whole task…"/>
          <p:cNvSpPr txBox="1"/>
          <p:nvPr>
            <p:ph type="body" sz="half" idx="1"/>
          </p:nvPr>
        </p:nvSpPr>
        <p:spPr>
          <a:xfrm>
            <a:off x="419100" y="1104900"/>
            <a:ext cx="15417800" cy="2369594"/>
          </a:xfrm>
          <a:prstGeom prst="rect">
            <a:avLst/>
          </a:prstGeom>
        </p:spPr>
        <p:txBody>
          <a:bodyPr/>
          <a:lstStyle/>
          <a:p>
            <a:pPr/>
            <a:r>
              <a:t>not so bad for two (or few) levels, for part-to-whole task</a:t>
            </a:r>
          </a:p>
          <a:p>
            <a:pPr/>
            <a:r>
              <a:t>dubious for several levels if details matter</a:t>
            </a:r>
          </a:p>
        </p:txBody>
      </p:sp>
      <p:sp>
        <p:nvSpPr>
          <p:cNvPr id="163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9" name="Image" descr="Image"/>
          <p:cNvPicPr>
            <a:picLocks noChangeAspect="1"/>
          </p:cNvPicPr>
          <p:nvPr/>
        </p:nvPicPr>
        <p:blipFill>
          <a:blip r:embed="rId2">
            <a:extLst/>
          </a:blip>
          <a:stretch>
            <a:fillRect/>
          </a:stretch>
        </p:blipFill>
        <p:spPr>
          <a:xfrm>
            <a:off x="3732426" y="3811178"/>
            <a:ext cx="6180387" cy="4433960"/>
          </a:xfrm>
          <a:prstGeom prst="rect">
            <a:avLst/>
          </a:prstGeom>
          <a:ln w="12700">
            <a:miter lim="400000"/>
          </a:ln>
        </p:spPr>
      </p:pic>
      <p:sp>
        <p:nvSpPr>
          <p:cNvPr id="1640" name="https://eagereyes.org/pie-charts"/>
          <p:cNvSpPr txBox="1"/>
          <p:nvPr/>
        </p:nvSpPr>
        <p:spPr>
          <a:xfrm>
            <a:off x="306977" y="8445499"/>
            <a:ext cx="376549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600"/>
              </a:lnSpc>
              <a:defRPr sz="1900" u="sng">
                <a:ln w="0" cap="flat">
                  <a:solidFill>
                    <a:srgbClr val="0000EE"/>
                  </a:solidFill>
                  <a:prstDash val="solid"/>
                  <a:miter lim="400000"/>
                </a:ln>
                <a:latin typeface="+mn-lt"/>
                <a:ea typeface="+mn-ea"/>
                <a:cs typeface="+mn-cs"/>
                <a:sym typeface="Rockwell"/>
                <a:hlinkClick r:id="rId3" invalidUrl="" action="" tgtFrame="" tooltip="" history="1" highlightClick="0" endSnd="0"/>
              </a:defRPr>
            </a:lvl1pPr>
          </a:lstStyle>
          <a:p>
            <a:pPr/>
            <a:r>
              <a:rPr>
                <a:hlinkClick r:id="rId3" invalidUrl="" action="" tgtFrame="" tooltip="" history="1" highlightClick="0" endSnd="0"/>
              </a:rPr>
              <a:t>https://eagereyes.org/pie-charts</a:t>
            </a:r>
          </a:p>
        </p:txBody>
      </p:sp>
      <p:pic>
        <p:nvPicPr>
          <p:cNvPr id="1641" name="Image" descr="Image"/>
          <p:cNvPicPr>
            <a:picLocks noChangeAspect="1"/>
          </p:cNvPicPr>
          <p:nvPr/>
        </p:nvPicPr>
        <p:blipFill>
          <a:blip r:embed="rId4">
            <a:extLst/>
          </a:blip>
          <a:srcRect l="0" t="79133" r="78190" b="0"/>
          <a:stretch>
            <a:fillRect/>
          </a:stretch>
        </p:blipFill>
        <p:spPr>
          <a:xfrm>
            <a:off x="-693488" y="5218162"/>
            <a:ext cx="3545449" cy="206351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3" name="Pie charts: best practices"/>
          <p:cNvSpPr txBox="1"/>
          <p:nvPr>
            <p:ph type="title"/>
          </p:nvPr>
        </p:nvSpPr>
        <p:spPr>
          <a:prstGeom prst="rect">
            <a:avLst/>
          </a:prstGeom>
        </p:spPr>
        <p:txBody>
          <a:bodyPr/>
          <a:lstStyle/>
          <a:p>
            <a:pPr/>
            <a:r>
              <a:t>Pie charts: best practices</a:t>
            </a:r>
          </a:p>
        </p:txBody>
      </p:sp>
      <p:sp>
        <p:nvSpPr>
          <p:cNvPr id="1644" name="not so bad for two (or few) levels, for part-to-whole task…"/>
          <p:cNvSpPr txBox="1"/>
          <p:nvPr>
            <p:ph type="body" sz="half" idx="1"/>
          </p:nvPr>
        </p:nvSpPr>
        <p:spPr>
          <a:xfrm>
            <a:off x="419100" y="1104900"/>
            <a:ext cx="15417800" cy="2369594"/>
          </a:xfrm>
          <a:prstGeom prst="rect">
            <a:avLst/>
          </a:prstGeom>
        </p:spPr>
        <p:txBody>
          <a:bodyPr/>
          <a:lstStyle/>
          <a:p>
            <a:pPr/>
            <a:r>
              <a:t>not so bad for two (or few) levels, for part-to-whole task</a:t>
            </a:r>
          </a:p>
          <a:p>
            <a:pPr/>
            <a:r>
              <a:t>dubious for several levels if details matter</a:t>
            </a:r>
          </a:p>
          <a:p>
            <a:pPr/>
            <a:r>
              <a:t>terrible for many levels</a:t>
            </a:r>
          </a:p>
        </p:txBody>
      </p:sp>
      <p:sp>
        <p:nvSpPr>
          <p:cNvPr id="164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6" name="Image" descr="Image"/>
          <p:cNvPicPr>
            <a:picLocks noChangeAspect="1"/>
          </p:cNvPicPr>
          <p:nvPr/>
        </p:nvPicPr>
        <p:blipFill>
          <a:blip r:embed="rId2">
            <a:extLst/>
          </a:blip>
          <a:stretch>
            <a:fillRect/>
          </a:stretch>
        </p:blipFill>
        <p:spPr>
          <a:xfrm>
            <a:off x="3732426" y="3811178"/>
            <a:ext cx="6180387" cy="4433960"/>
          </a:xfrm>
          <a:prstGeom prst="rect">
            <a:avLst/>
          </a:prstGeom>
          <a:ln w="12700">
            <a:miter lim="400000"/>
          </a:ln>
        </p:spPr>
      </p:pic>
      <p:sp>
        <p:nvSpPr>
          <p:cNvPr id="1647" name="https://eagereyes.org/pie-charts"/>
          <p:cNvSpPr txBox="1"/>
          <p:nvPr/>
        </p:nvSpPr>
        <p:spPr>
          <a:xfrm>
            <a:off x="306977" y="8445499"/>
            <a:ext cx="376549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600"/>
              </a:lnSpc>
              <a:defRPr sz="1900" u="sng">
                <a:ln w="0" cap="flat">
                  <a:solidFill>
                    <a:srgbClr val="0000EE"/>
                  </a:solidFill>
                  <a:prstDash val="solid"/>
                  <a:miter lim="400000"/>
                </a:ln>
                <a:latin typeface="+mn-lt"/>
                <a:ea typeface="+mn-ea"/>
                <a:cs typeface="+mn-cs"/>
                <a:sym typeface="Rockwell"/>
                <a:hlinkClick r:id="rId3" invalidUrl="" action="" tgtFrame="" tooltip="" history="1" highlightClick="0" endSnd="0"/>
              </a:defRPr>
            </a:lvl1pPr>
          </a:lstStyle>
          <a:p>
            <a:pPr/>
            <a:r>
              <a:rPr>
                <a:hlinkClick r:id="rId3" invalidUrl="" action="" tgtFrame="" tooltip="" history="1" highlightClick="0" endSnd="0"/>
              </a:rPr>
              <a:t>https://eagereyes.org/pie-charts</a:t>
            </a:r>
          </a:p>
        </p:txBody>
      </p:sp>
      <p:pic>
        <p:nvPicPr>
          <p:cNvPr id="1648" name="Image" descr="Image"/>
          <p:cNvPicPr>
            <a:picLocks noChangeAspect="1"/>
          </p:cNvPicPr>
          <p:nvPr/>
        </p:nvPicPr>
        <p:blipFill>
          <a:blip r:embed="rId4">
            <a:extLst/>
          </a:blip>
          <a:stretch>
            <a:fillRect/>
          </a:stretch>
        </p:blipFill>
        <p:spPr>
          <a:xfrm>
            <a:off x="10612478" y="2538616"/>
            <a:ext cx="5095080" cy="4066768"/>
          </a:xfrm>
          <a:prstGeom prst="rect">
            <a:avLst/>
          </a:prstGeom>
          <a:ln w="12700">
            <a:miter lim="400000"/>
          </a:ln>
        </p:spPr>
      </p:pic>
      <p:pic>
        <p:nvPicPr>
          <p:cNvPr id="1649" name="Image" descr="Image"/>
          <p:cNvPicPr>
            <a:picLocks noChangeAspect="1"/>
          </p:cNvPicPr>
          <p:nvPr/>
        </p:nvPicPr>
        <p:blipFill>
          <a:blip r:embed="rId5">
            <a:extLst/>
          </a:blip>
          <a:srcRect l="0" t="79133" r="78190" b="0"/>
          <a:stretch>
            <a:fillRect/>
          </a:stretch>
        </p:blipFill>
        <p:spPr>
          <a:xfrm>
            <a:off x="-693488" y="5218162"/>
            <a:ext cx="3545449" cy="206351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1" name="Idioms: normalized stacked bar chart"/>
          <p:cNvSpPr txBox="1"/>
          <p:nvPr>
            <p:ph type="title"/>
          </p:nvPr>
        </p:nvSpPr>
        <p:spPr>
          <a:prstGeom prst="rect">
            <a:avLst/>
          </a:prstGeom>
        </p:spPr>
        <p:txBody>
          <a:bodyPr/>
          <a:lstStyle/>
          <a:p>
            <a:pPr/>
            <a:r>
              <a:t>Idioms: </a:t>
            </a:r>
            <a:r>
              <a:rPr>
                <a:latin typeface="Rockwell Bold"/>
                <a:ea typeface="Rockwell Bold"/>
                <a:cs typeface="Rockwell Bold"/>
                <a:sym typeface="Rockwell Bold"/>
              </a:rPr>
              <a:t>normalized stacked bar chart</a:t>
            </a:r>
          </a:p>
        </p:txBody>
      </p:sp>
      <p:sp>
        <p:nvSpPr>
          <p:cNvPr id="1652" name="task…"/>
          <p:cNvSpPr txBox="1"/>
          <p:nvPr>
            <p:ph type="body" idx="1"/>
          </p:nvPr>
        </p:nvSpPr>
        <p:spPr>
          <a:prstGeom prst="rect">
            <a:avLst/>
          </a:prstGeom>
        </p:spPr>
        <p:txBody>
          <a:bodyPr/>
          <a:lstStyle/>
          <a:p>
            <a:pPr/>
            <a:r>
              <a:t>task</a:t>
            </a:r>
          </a:p>
          <a:p>
            <a:pPr lvl="1"/>
            <a:r>
              <a:t>part-to-whole judgements</a:t>
            </a:r>
          </a:p>
          <a:p>
            <a:pPr/>
            <a:r>
              <a:t>normalized stacked bar chart</a:t>
            </a:r>
          </a:p>
          <a:p>
            <a:pPr lvl="1"/>
            <a:r>
              <a:t>stacked bar chart, normalized to full vert height</a:t>
            </a:r>
          </a:p>
          <a:p>
            <a:pPr lvl="1"/>
            <a:r>
              <a:t>single stacked bar equivalent to full pie</a:t>
            </a:r>
          </a:p>
          <a:p>
            <a:pPr lvl="2"/>
            <a:r>
              <a:t>high information density: requires narrow rectangle</a:t>
            </a:r>
          </a:p>
          <a:p>
            <a:pPr/>
            <a:r>
              <a:t>pie chart</a:t>
            </a:r>
          </a:p>
          <a:p>
            <a:pPr lvl="1"/>
            <a:r>
              <a:t>information density: requires large circle</a:t>
            </a:r>
          </a:p>
        </p:txBody>
      </p:sp>
      <p:sp>
        <p:nvSpPr>
          <p:cNvPr id="165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54" name="http://bl.ocks.org/mbostock/3886208,…"/>
          <p:cNvSpPr txBox="1"/>
          <p:nvPr/>
        </p:nvSpPr>
        <p:spPr>
          <a:xfrm>
            <a:off x="6959600" y="8089900"/>
            <a:ext cx="3314700" cy="1054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rPr u="sng">
                <a:hlinkClick r:id="rId2" invalidUrl="" action="" tgtFrame="" tooltip="" history="1" highlightClick="0" endSnd="0"/>
              </a:rPr>
              <a:t>http://bl.ocks.org/mbostock/3886208</a:t>
            </a:r>
            <a:r>
              <a:t>, </a:t>
            </a:r>
          </a:p>
          <a:p>
            <a:pPr algn="l" defTabSz="1295400">
              <a:spcBef>
                <a:spcPts val="900"/>
              </a:spcBef>
              <a:defRPr i="1" sz="1700">
                <a:uFill>
                  <a:solidFill>
                    <a:srgbClr val="000000"/>
                  </a:solidFill>
                </a:uFill>
              </a:defRPr>
            </a:pPr>
            <a:r>
              <a:rPr u="sng">
                <a:hlinkClick r:id="rId3" invalidUrl="" action="" tgtFrame="" tooltip="" history="1" highlightClick="0" endSnd="0"/>
              </a:rPr>
              <a:t>http://bl.ocks.org/mbostock/3887235</a:t>
            </a:r>
            <a:r>
              <a:t>,</a:t>
            </a:r>
          </a:p>
          <a:p>
            <a:pPr algn="l" defTabSz="1295400">
              <a:spcBef>
                <a:spcPts val="900"/>
              </a:spcBef>
              <a:defRPr i="1" sz="1700">
                <a:uFill>
                  <a:solidFill>
                    <a:srgbClr val="000000"/>
                  </a:solidFill>
                </a:uFill>
              </a:defRPr>
            </a:pPr>
            <a:r>
              <a:rPr u="sng">
                <a:hlinkClick r:id="rId4" invalidUrl="" action="" tgtFrame="" tooltip="" history="1" highlightClick="0" endSnd="0"/>
              </a:rPr>
              <a:t>http://bl.ocks.org/mbostock/3886394</a:t>
            </a:r>
            <a:r>
              <a:t>.</a:t>
            </a:r>
          </a:p>
        </p:txBody>
      </p:sp>
      <p:pic>
        <p:nvPicPr>
          <p:cNvPr id="1655" name="blocks-pie-3887235.pdf" descr="blocks-pie-3887235.pdf"/>
          <p:cNvPicPr>
            <a:picLocks noChangeAspect="1"/>
          </p:cNvPicPr>
          <p:nvPr/>
        </p:nvPicPr>
        <p:blipFill>
          <a:blip r:embed="rId5">
            <a:extLst/>
          </a:blip>
          <a:stretch>
            <a:fillRect/>
          </a:stretch>
        </p:blipFill>
        <p:spPr>
          <a:xfrm>
            <a:off x="2616392" y="7029662"/>
            <a:ext cx="1993901" cy="1993901"/>
          </a:xfrm>
          <a:prstGeom prst="rect">
            <a:avLst/>
          </a:prstGeom>
          <a:ln w="12700">
            <a:miter lim="400000"/>
          </a:ln>
        </p:spPr>
      </p:pic>
      <p:pic>
        <p:nvPicPr>
          <p:cNvPr id="1656" name="blocks-normalizedstacked-3886394.pdf" descr="blocks-normalizedstacked-3886394.pdf"/>
          <p:cNvPicPr>
            <a:picLocks noChangeAspect="1"/>
          </p:cNvPicPr>
          <p:nvPr/>
        </p:nvPicPr>
        <p:blipFill>
          <a:blip r:embed="rId6">
            <a:extLst/>
          </a:blip>
          <a:stretch>
            <a:fillRect/>
          </a:stretch>
        </p:blipFill>
        <p:spPr>
          <a:xfrm>
            <a:off x="10131136" y="3865033"/>
            <a:ext cx="5663792" cy="2857501"/>
          </a:xfrm>
          <a:prstGeom prst="rect">
            <a:avLst/>
          </a:prstGeom>
          <a:ln w="12700">
            <a:miter lim="400000"/>
          </a:ln>
        </p:spPr>
      </p:pic>
      <p:pic>
        <p:nvPicPr>
          <p:cNvPr id="1657" name="blocks-stacked-3886208.pdf" descr="blocks-stacked-3886208.pdf"/>
          <p:cNvPicPr>
            <a:picLocks noChangeAspect="1"/>
          </p:cNvPicPr>
          <p:nvPr/>
        </p:nvPicPr>
        <p:blipFill>
          <a:blip r:embed="rId7">
            <a:extLst/>
          </a:blip>
          <a:stretch>
            <a:fillRect/>
          </a:stretch>
        </p:blipFill>
        <p:spPr>
          <a:xfrm>
            <a:off x="10131136" y="922866"/>
            <a:ext cx="5642264" cy="2857501"/>
          </a:xfrm>
          <a:prstGeom prst="rect">
            <a:avLst/>
          </a:prstGeom>
          <a:ln w="12700">
            <a:miter lim="400000"/>
          </a:ln>
        </p:spPr>
      </p:pic>
      <p:pic>
        <p:nvPicPr>
          <p:cNvPr id="1658" name="blocks-normalizedstacked-3886394.pdf" descr="blocks-normalizedstacked-3886394.pdf"/>
          <p:cNvPicPr>
            <a:picLocks noChangeAspect="1"/>
          </p:cNvPicPr>
          <p:nvPr/>
        </p:nvPicPr>
        <p:blipFill>
          <a:blip r:embed="rId6">
            <a:extLst/>
          </a:blip>
          <a:srcRect l="6278" t="888" r="92595" b="5778"/>
          <a:stretch>
            <a:fillRect/>
          </a:stretch>
        </p:blipFill>
        <p:spPr>
          <a:xfrm>
            <a:off x="1700654" y="6702987"/>
            <a:ext cx="54690" cy="2286001"/>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0" name="Idiom: glyphmaps"/>
          <p:cNvSpPr txBox="1"/>
          <p:nvPr>
            <p:ph type="title"/>
          </p:nvPr>
        </p:nvSpPr>
        <p:spPr>
          <a:prstGeom prst="rect">
            <a:avLst/>
          </a:prstGeom>
        </p:spPr>
        <p:txBody>
          <a:bodyPr/>
          <a:lstStyle/>
          <a:p>
            <a:pPr/>
            <a:r>
              <a:t>Idiom: </a:t>
            </a:r>
            <a:r>
              <a:rPr>
                <a:latin typeface="Rockwell Bold"/>
                <a:ea typeface="Rockwell Bold"/>
                <a:cs typeface="Rockwell Bold"/>
                <a:sym typeface="Rockwell Bold"/>
              </a:rPr>
              <a:t>glyphmaps</a:t>
            </a:r>
          </a:p>
        </p:txBody>
      </p:sp>
      <p:sp>
        <p:nvSpPr>
          <p:cNvPr id="1661" name="rectilinear good for  linear vs nonlinear trends…"/>
          <p:cNvSpPr txBox="1"/>
          <p:nvPr>
            <p:ph type="body" sz="half" idx="1"/>
          </p:nvPr>
        </p:nvSpPr>
        <p:spPr>
          <a:xfrm>
            <a:off x="329775" y="137215"/>
            <a:ext cx="7120608" cy="8039101"/>
          </a:xfrm>
          <a:prstGeom prst="rect">
            <a:avLst/>
          </a:prstGeom>
        </p:spPr>
        <p:txBody>
          <a:bodyPr/>
          <a:lstStyle/>
          <a:p>
            <a:pPr/>
          </a:p>
          <a:p>
            <a:pPr/>
          </a:p>
          <a:p>
            <a:pPr/>
            <a:r>
              <a:t>rectilinear good for </a:t>
            </a:r>
            <a:br/>
            <a:r>
              <a:t>linear vs nonlinear trends</a:t>
            </a:r>
          </a:p>
          <a:p>
            <a:pPr/>
          </a:p>
          <a:p>
            <a:pPr/>
          </a:p>
          <a:p>
            <a:pPr/>
            <a:r>
              <a:t>radial good for cyclic patterns</a:t>
            </a:r>
          </a:p>
          <a:p>
            <a:pPr lvl="1"/>
            <a:r>
              <a:t>evaluating periodicity</a:t>
            </a:r>
          </a:p>
        </p:txBody>
      </p:sp>
      <p:sp>
        <p:nvSpPr>
          <p:cNvPr id="166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3" name="glyphmaps-fig3a.pdf" descr="glyphmaps-fig3a.pdf"/>
          <p:cNvPicPr>
            <a:picLocks noChangeAspect="1"/>
          </p:cNvPicPr>
          <p:nvPr/>
        </p:nvPicPr>
        <p:blipFill>
          <a:blip r:embed="rId2">
            <a:extLst/>
          </a:blip>
          <a:stretch>
            <a:fillRect/>
          </a:stretch>
        </p:blipFill>
        <p:spPr>
          <a:xfrm>
            <a:off x="7828844" y="494153"/>
            <a:ext cx="7443612" cy="2540001"/>
          </a:xfrm>
          <a:prstGeom prst="rect">
            <a:avLst/>
          </a:prstGeom>
          <a:ln w="12700">
            <a:miter lim="400000"/>
          </a:ln>
        </p:spPr>
      </p:pic>
      <p:pic>
        <p:nvPicPr>
          <p:cNvPr id="1664" name="glyphmaps-fig3b.pdf" descr="glyphmaps-fig3b.pdf"/>
          <p:cNvPicPr>
            <a:picLocks noChangeAspect="1"/>
          </p:cNvPicPr>
          <p:nvPr/>
        </p:nvPicPr>
        <p:blipFill>
          <a:blip r:embed="rId3">
            <a:extLst/>
          </a:blip>
          <a:stretch>
            <a:fillRect/>
          </a:stretch>
        </p:blipFill>
        <p:spPr>
          <a:xfrm>
            <a:off x="7828844" y="3302000"/>
            <a:ext cx="7443612" cy="2540000"/>
          </a:xfrm>
          <a:prstGeom prst="rect">
            <a:avLst/>
          </a:prstGeom>
          <a:ln w="12700">
            <a:miter lim="400000"/>
          </a:ln>
        </p:spPr>
      </p:pic>
      <p:sp>
        <p:nvSpPr>
          <p:cNvPr id="1665" name="[Glyph-maps for Visually Exploring Temporal Patterns in Climate Data and Models. Wickham, Hofmann, Wickham, and Cook. Environmetrics 23:5 (2012), 382–393.]"/>
          <p:cNvSpPr txBox="1"/>
          <p:nvPr/>
        </p:nvSpPr>
        <p:spPr>
          <a:xfrm>
            <a:off x="7785100" y="5878656"/>
            <a:ext cx="7531100"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[Glyph-maps for Visually Exploring Temporal Patterns in Climate Data and Models. Wickham, Hofmann, Wickham, and Cook. Environmetrics 23:5 (2012), 382–393.]</a:t>
            </a:r>
          </a:p>
        </p:txBody>
      </p:sp>
      <p:pic>
        <p:nvPicPr>
          <p:cNvPr id="1666" name="fig7.1.pdf" descr="fig7.1.pdf"/>
          <p:cNvPicPr>
            <a:picLocks noChangeAspect="1"/>
          </p:cNvPicPr>
          <p:nvPr/>
        </p:nvPicPr>
        <p:blipFill>
          <a:blip r:embed="rId4">
            <a:extLst/>
          </a:blip>
          <a:srcRect l="0" t="51442" r="46128" b="22673"/>
          <a:stretch>
            <a:fillRect/>
          </a:stretch>
        </p:blipFill>
        <p:spPr>
          <a:xfrm>
            <a:off x="373078" y="6571012"/>
            <a:ext cx="6497622" cy="2439729"/>
          </a:xfrm>
          <a:prstGeom prst="rect">
            <a:avLst/>
          </a:prstGeom>
          <a:ln w="12700">
            <a:miter lim="400000"/>
          </a:ln>
        </p:spPr>
      </p:pic>
      <p:pic>
        <p:nvPicPr>
          <p:cNvPr id="1667" name="Rectangle Rectangle" descr="Rectangle Rectangle"/>
          <p:cNvPicPr>
            <a:picLocks noChangeAspect="0"/>
          </p:cNvPicPr>
          <p:nvPr/>
        </p:nvPicPr>
        <p:blipFill>
          <a:blip r:embed="rId5">
            <a:extLst/>
          </a:blip>
          <a:stretch>
            <a:fillRect/>
          </a:stretch>
        </p:blipFill>
        <p:spPr>
          <a:xfrm>
            <a:off x="514350" y="7194550"/>
            <a:ext cx="2298700" cy="1727200"/>
          </a:xfrm>
          <a:prstGeom prst="rect">
            <a:avLst/>
          </a:prstGeom>
        </p:spPr>
      </p:pic>
      <p:pic>
        <p:nvPicPr>
          <p:cNvPr id="1669" name="Rectangle Rectangle" descr="Rectangle Rectangle"/>
          <p:cNvPicPr>
            <a:picLocks noChangeAspect="0"/>
          </p:cNvPicPr>
          <p:nvPr/>
        </p:nvPicPr>
        <p:blipFill>
          <a:blip r:embed="rId6">
            <a:extLst/>
          </a:blip>
          <a:stretch>
            <a:fillRect/>
          </a:stretch>
        </p:blipFill>
        <p:spPr>
          <a:xfrm>
            <a:off x="5060950" y="7194550"/>
            <a:ext cx="2209800" cy="1727200"/>
          </a:xfrm>
          <a:prstGeom prst="rect">
            <a:avLst/>
          </a:prstGeom>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Analysis framework: Four levels, three questions"/>
          <p:cNvSpPr txBox="1"/>
          <p:nvPr>
            <p:ph type="title"/>
          </p:nvPr>
        </p:nvSpPr>
        <p:spPr>
          <a:prstGeom prst="rect">
            <a:avLst/>
          </a:prstGeom>
        </p:spPr>
        <p:txBody>
          <a:bodyPr/>
          <a:lstStyle/>
          <a:p>
            <a:pPr/>
            <a:r>
              <a:t>Analysis framework: Four levels, three questions</a:t>
            </a:r>
          </a:p>
        </p:txBody>
      </p:sp>
      <p:sp>
        <p:nvSpPr>
          <p:cNvPr id="293" name="domain situation…"/>
          <p:cNvSpPr txBox="1"/>
          <p:nvPr>
            <p:ph type="body" idx="1"/>
          </p:nvPr>
        </p:nvSpPr>
        <p:spPr>
          <a:xfrm>
            <a:off x="419100" y="1104900"/>
            <a:ext cx="11738240" cy="8039100"/>
          </a:xfrm>
          <a:prstGeom prst="rect">
            <a:avLst/>
          </a:prstGeom>
        </p:spPr>
        <p:txBody>
          <a:bodyPr/>
          <a:lstStyle/>
          <a:p>
            <a:pPr marL="342900" indent="-342900">
              <a:defRPr i="1" sz="3300"/>
            </a:pPr>
            <a:r>
              <a:t>domain situation</a:t>
            </a:r>
          </a:p>
          <a:p>
            <a:pPr lvl="1">
              <a:defRPr sz="3300"/>
            </a:pPr>
            <a:r>
              <a:t>who are the target users?</a:t>
            </a:r>
          </a:p>
          <a:p>
            <a:pPr marL="342900" indent="-342900">
              <a:defRPr i="1" sz="3300"/>
            </a:pPr>
            <a:r>
              <a:t>abstraction</a:t>
            </a:r>
          </a:p>
          <a:p>
            <a:pPr lvl="1">
              <a:defRPr sz="3300"/>
            </a:pPr>
            <a:r>
              <a:t>translate from specifics of domain to vocabulary of vis</a:t>
            </a:r>
          </a:p>
          <a:p>
            <a:pPr lvl="2">
              <a:defRPr sz="3300"/>
            </a:pPr>
            <a:r>
              <a:rPr b="1">
                <a:solidFill>
                  <a:srgbClr val="AB5601"/>
                </a:solidFill>
                <a:uFill>
                  <a:solidFill>
                    <a:srgbClr val="AB5601"/>
                  </a:solidFill>
                </a:uFill>
              </a:rPr>
              <a:t>what</a:t>
            </a:r>
            <a:r>
              <a:t> is shown? </a:t>
            </a:r>
            <a:r>
              <a:rPr b="1"/>
              <a:t>data </a:t>
            </a:r>
            <a:r>
              <a:t>abstraction</a:t>
            </a:r>
          </a:p>
          <a:p>
            <a:pPr lvl="2">
              <a:defRPr sz="3300"/>
            </a:pPr>
            <a:r>
              <a:rPr b="1">
                <a:solidFill>
                  <a:srgbClr val="9C8701"/>
                </a:solidFill>
                <a:uFill>
                  <a:solidFill>
                    <a:srgbClr val="9C8701"/>
                  </a:solidFill>
                </a:uFill>
              </a:rPr>
              <a:t>why</a:t>
            </a:r>
            <a:r>
              <a:t> is the user looking at it? </a:t>
            </a:r>
            <a:r>
              <a:rPr b="1"/>
              <a:t>task </a:t>
            </a:r>
            <a:r>
              <a:t>abstraction</a:t>
            </a:r>
            <a:endParaRPr b="1"/>
          </a:p>
          <a:p>
            <a:pPr marL="342900" indent="-342900">
              <a:defRPr i="1" sz="3300"/>
            </a:pPr>
            <a:r>
              <a:t>idiom</a:t>
            </a:r>
          </a:p>
          <a:p>
            <a:pPr lvl="1">
              <a:defRPr sz="3300"/>
            </a:pPr>
            <a:r>
              <a:rPr b="1">
                <a:solidFill>
                  <a:srgbClr val="009051"/>
                </a:solidFill>
                <a:uFill>
                  <a:solidFill>
                    <a:srgbClr val="009051"/>
                  </a:solidFill>
                </a:uFill>
              </a:rPr>
              <a:t>how</a:t>
            </a:r>
            <a:r>
              <a:t> is it shown?</a:t>
            </a:r>
          </a:p>
          <a:p>
            <a:pPr lvl="2">
              <a:defRPr sz="3300"/>
            </a:pPr>
            <a:r>
              <a:rPr b="1"/>
              <a:t>visual encoding</a:t>
            </a:r>
            <a:r>
              <a:t> idiom: how to draw</a:t>
            </a:r>
          </a:p>
          <a:p>
            <a:pPr lvl="2">
              <a:defRPr sz="3300"/>
            </a:pPr>
            <a:r>
              <a:rPr b="1"/>
              <a:t>interaction</a:t>
            </a:r>
            <a:r>
              <a:t> idiom: how to manipulate</a:t>
            </a:r>
          </a:p>
        </p:txBody>
      </p:sp>
      <p:sp>
        <p:nvSpPr>
          <p:cNvPr id="2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2" name="Group"/>
          <p:cNvGrpSpPr/>
          <p:nvPr/>
        </p:nvGrpSpPr>
        <p:grpSpPr>
          <a:xfrm>
            <a:off x="12649200" y="2196522"/>
            <a:ext cx="3390900" cy="3378201"/>
            <a:chOff x="0" y="0"/>
            <a:chExt cx="3390900" cy="3378200"/>
          </a:xfrm>
        </p:grpSpPr>
        <p:sp>
          <p:nvSpPr>
            <p:cNvPr id="295"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96"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97"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98"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299"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300"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301" name="Image" descr="Image"/>
            <p:cNvPicPr>
              <a:picLocks noChangeAspect="1"/>
            </p:cNvPicPr>
            <p:nvPr/>
          </p:nvPicPr>
          <p:blipFill>
            <a:blip r:embed="rId2">
              <a:extLst/>
            </a:blip>
            <a:stretch>
              <a:fillRect/>
            </a:stretch>
          </p:blipFill>
          <p:spPr>
            <a:xfrm>
              <a:off x="1452599" y="664970"/>
              <a:ext cx="1663701" cy="1653709"/>
            </a:xfrm>
            <a:prstGeom prst="rect">
              <a:avLst/>
            </a:prstGeom>
            <a:ln w="12700" cap="flat">
              <a:noFill/>
              <a:miter lim="400000"/>
            </a:ln>
            <a:effectLst/>
          </p:spPr>
        </p:pic>
      </p:grpSp>
      <p:sp>
        <p:nvSpPr>
          <p:cNvPr id="303" name="[A Multi-Level Typology of Abstract Visualization Tasks. Brehmer and Munzner.  IEEE TVCG 19(12):2376-2385, 2013 (Proc. InfoVis 2013). ]"/>
          <p:cNvSpPr txBox="1"/>
          <p:nvPr/>
        </p:nvSpPr>
        <p:spPr>
          <a:xfrm>
            <a:off x="491584" y="8276821"/>
            <a:ext cx="13982183" cy="32407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700"/>
              </a:lnSpc>
              <a:defRPr sz="1700"/>
            </a:lvl1pPr>
          </a:lstStyle>
          <a:p>
            <a:pPr/>
            <a:r>
              <a:t>[A Multi-Level Typology of Abstract Visualization Tasks. Brehmer and Munzner.  IEEE TVCG 19(12):2376-2385, 2013 (Proc. InfoVis 2013). ]</a:t>
            </a:r>
          </a:p>
        </p:txBody>
      </p:sp>
      <p:sp>
        <p:nvSpPr>
          <p:cNvPr id="304"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3" name="fig7.1.pdf" descr="fig7.1.pdf"/>
          <p:cNvPicPr>
            <a:picLocks noChangeAspect="1"/>
          </p:cNvPicPr>
          <p:nvPr/>
        </p:nvPicPr>
        <p:blipFill>
          <a:blip r:embed="rId2">
            <a:extLst/>
          </a:blip>
          <a:srcRect l="0" t="51442" r="46128" b="22673"/>
          <a:stretch>
            <a:fillRect/>
          </a:stretch>
        </p:blipFill>
        <p:spPr>
          <a:xfrm>
            <a:off x="767054" y="50800"/>
            <a:ext cx="14053846" cy="5276941"/>
          </a:xfrm>
          <a:prstGeom prst="rect">
            <a:avLst/>
          </a:prstGeom>
          <a:ln w="12700">
            <a:miter lim="400000"/>
          </a:ln>
        </p:spPr>
      </p:pic>
      <p:pic>
        <p:nvPicPr>
          <p:cNvPr id="1674" name="Rectangle Rectangle" descr="Rectangle Rectangle"/>
          <p:cNvPicPr>
            <a:picLocks noChangeAspect="0"/>
          </p:cNvPicPr>
          <p:nvPr/>
        </p:nvPicPr>
        <p:blipFill>
          <a:blip r:embed="rId3">
            <a:extLst/>
          </a:blip>
          <a:stretch>
            <a:fillRect/>
          </a:stretch>
        </p:blipFill>
        <p:spPr>
          <a:xfrm>
            <a:off x="1353172" y="1406541"/>
            <a:ext cx="8767868" cy="3484975"/>
          </a:xfrm>
          <a:prstGeom prst="rect">
            <a:avLst/>
          </a:prstGeom>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7" name="Idiom: SPLOM"/>
          <p:cNvSpPr txBox="1"/>
          <p:nvPr>
            <p:ph type="title"/>
          </p:nvPr>
        </p:nvSpPr>
        <p:spPr>
          <a:prstGeom prst="rect">
            <a:avLst/>
          </a:prstGeom>
        </p:spPr>
        <p:txBody>
          <a:bodyPr/>
          <a:lstStyle/>
          <a:p>
            <a:pPr/>
            <a:r>
              <a:t>Idiom: </a:t>
            </a:r>
            <a:r>
              <a:rPr>
                <a:latin typeface="Rockwell Bold"/>
                <a:ea typeface="Rockwell Bold"/>
                <a:cs typeface="Rockwell Bold"/>
                <a:sym typeface="Rockwell Bold"/>
              </a:rPr>
              <a:t>SPLOM</a:t>
            </a:r>
          </a:p>
        </p:txBody>
      </p:sp>
      <p:sp>
        <p:nvSpPr>
          <p:cNvPr id="1678" name="scatterplot matrix (SPLOM)…"/>
          <p:cNvSpPr txBox="1"/>
          <p:nvPr>
            <p:ph type="body" sz="half" idx="1"/>
          </p:nvPr>
        </p:nvSpPr>
        <p:spPr>
          <a:xfrm>
            <a:off x="419100" y="1104900"/>
            <a:ext cx="5134782" cy="8039100"/>
          </a:xfrm>
          <a:prstGeom prst="rect">
            <a:avLst/>
          </a:prstGeom>
        </p:spPr>
        <p:txBody>
          <a:bodyPr/>
          <a:lstStyle/>
          <a:p>
            <a:pPr/>
            <a:r>
              <a:t>scatterplot matrix (SPLOM)</a:t>
            </a:r>
          </a:p>
          <a:p>
            <a:pPr lvl="1"/>
            <a:r>
              <a:t>rectilinear axes, </a:t>
            </a:r>
            <a:br/>
            <a:r>
              <a:t>point mark</a:t>
            </a:r>
          </a:p>
          <a:p>
            <a:pPr lvl="1"/>
            <a:r>
              <a:t>all possible pairs of axes</a:t>
            </a:r>
          </a:p>
          <a:p>
            <a:pPr lvl="1"/>
            <a:r>
              <a:t>scalability</a:t>
            </a:r>
          </a:p>
          <a:p>
            <a:pPr lvl="2"/>
            <a:r>
              <a:t>one dozen attribs</a:t>
            </a:r>
          </a:p>
          <a:p>
            <a:pPr lvl="2"/>
            <a:r>
              <a:t>dozens to hundreds of items</a:t>
            </a:r>
          </a:p>
        </p:txBody>
      </p:sp>
      <p:sp>
        <p:nvSpPr>
          <p:cNvPr id="167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0" name="Image" descr="Image"/>
          <p:cNvPicPr>
            <a:picLocks noChangeAspect="1"/>
          </p:cNvPicPr>
          <p:nvPr/>
        </p:nvPicPr>
        <p:blipFill>
          <a:blip r:embed="rId2">
            <a:extLst/>
          </a:blip>
          <a:stretch>
            <a:fillRect/>
          </a:stretch>
        </p:blipFill>
        <p:spPr>
          <a:xfrm>
            <a:off x="5637292" y="0"/>
            <a:ext cx="9512860" cy="7174270"/>
          </a:xfrm>
          <a:prstGeom prst="rect">
            <a:avLst/>
          </a:prstGeom>
          <a:ln w="12700">
            <a:miter lim="400000"/>
          </a:ln>
        </p:spPr>
      </p:pic>
      <p:sp>
        <p:nvSpPr>
          <p:cNvPr id="1681" name="Rectangle"/>
          <p:cNvSpPr/>
          <p:nvPr/>
        </p:nvSpPr>
        <p:spPr>
          <a:xfrm>
            <a:off x="8246782" y="434126"/>
            <a:ext cx="7789738" cy="921515"/>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3" name="Idioms: parallel coordinates"/>
          <p:cNvSpPr txBox="1"/>
          <p:nvPr>
            <p:ph type="title"/>
          </p:nvPr>
        </p:nvSpPr>
        <p:spPr>
          <a:prstGeom prst="rect">
            <a:avLst/>
          </a:prstGeom>
        </p:spPr>
        <p:txBody>
          <a:bodyPr/>
          <a:lstStyle/>
          <a:p>
            <a:pPr/>
            <a:r>
              <a:t>Idioms: </a:t>
            </a:r>
            <a:r>
              <a:rPr>
                <a:latin typeface="Rockwell Bold"/>
                <a:ea typeface="Rockwell Bold"/>
                <a:cs typeface="Rockwell Bold"/>
                <a:sym typeface="Rockwell Bold"/>
              </a:rPr>
              <a:t>parallel coordinates</a:t>
            </a:r>
          </a:p>
        </p:txBody>
      </p:sp>
      <p:sp>
        <p:nvSpPr>
          <p:cNvPr id="1684" name="scatterplot limitation…"/>
          <p:cNvSpPr txBox="1"/>
          <p:nvPr>
            <p:ph type="body" sz="half" idx="1"/>
          </p:nvPr>
        </p:nvSpPr>
        <p:spPr>
          <a:xfrm>
            <a:off x="419100" y="1104900"/>
            <a:ext cx="7613068" cy="7569891"/>
          </a:xfrm>
          <a:prstGeom prst="rect">
            <a:avLst/>
          </a:prstGeom>
        </p:spPr>
        <p:txBody>
          <a:bodyPr>
            <a:normAutofit fontScale="100000" lnSpcReduction="0"/>
          </a:bodyPr>
          <a:lstStyle/>
          <a:p>
            <a:pPr marL="342900" indent="-342900">
              <a:defRPr sz="3300"/>
            </a:pPr>
            <a:r>
              <a:t>scatterplot limitation</a:t>
            </a:r>
          </a:p>
          <a:p>
            <a:pPr lvl="1">
              <a:defRPr sz="2700"/>
            </a:pPr>
            <a:r>
              <a:t>visual representation with orthogonal axes</a:t>
            </a:r>
          </a:p>
          <a:p>
            <a:pPr lvl="1">
              <a:defRPr sz="2700"/>
            </a:pPr>
            <a:r>
              <a:t>can show only two attributes with spatial position channel </a:t>
            </a:r>
          </a:p>
        </p:txBody>
      </p:sp>
      <p:sp>
        <p:nvSpPr>
          <p:cNvPr id="168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6" name="after [Visualization Course Figures. McGuffin, 2014. http://www.michaelmcguffin.com/courses/vis/]"/>
          <p:cNvSpPr txBox="1"/>
          <p:nvPr/>
        </p:nvSpPr>
        <p:spPr>
          <a:xfrm>
            <a:off x="8329596" y="8365760"/>
            <a:ext cx="4577585" cy="9214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after [Visualization Course Figures. McGuffin, 2014. </a:t>
            </a:r>
            <a:r>
              <a:rPr u="sng">
                <a:hlinkClick r:id="rId2" invalidUrl="" action="" tgtFrame="" tooltip="" history="1" highlightClick="0" endSnd="0"/>
              </a:rPr>
              <a:t>http://www.michaelmcguffin.com/courses/vis/</a:t>
            </a:r>
            <a:r>
              <a:t>]</a:t>
            </a:r>
          </a:p>
        </p:txBody>
      </p:sp>
      <p:pic>
        <p:nvPicPr>
          <p:cNvPr id="1687" name="fig7.12.pdf" descr="fig7.12.pdf"/>
          <p:cNvPicPr>
            <a:picLocks noChangeAspect="1"/>
          </p:cNvPicPr>
          <p:nvPr/>
        </p:nvPicPr>
        <p:blipFill>
          <a:blip r:embed="rId3">
            <a:extLst/>
          </a:blip>
          <a:srcRect l="29477" t="0" r="29477" b="0"/>
          <a:stretch>
            <a:fillRect/>
          </a:stretch>
        </p:blipFill>
        <p:spPr>
          <a:xfrm>
            <a:off x="7864466" y="450073"/>
            <a:ext cx="4860902" cy="4242559"/>
          </a:xfrm>
          <a:prstGeom prst="rect">
            <a:avLst/>
          </a:prstGeom>
          <a:ln w="12700">
            <a:miter lim="400000"/>
          </a:ln>
        </p:spPr>
      </p:pic>
      <p:pic>
        <p:nvPicPr>
          <p:cNvPr id="1688" name="fig7.12.pdf" descr="fig7.12.pdf"/>
          <p:cNvPicPr>
            <a:picLocks noChangeAspect="1"/>
          </p:cNvPicPr>
          <p:nvPr/>
        </p:nvPicPr>
        <p:blipFill>
          <a:blip r:embed="rId3">
            <a:extLst/>
          </a:blip>
          <a:srcRect l="0" t="0" r="72407" b="41397"/>
          <a:stretch>
            <a:fillRect/>
          </a:stretch>
        </p:blipFill>
        <p:spPr>
          <a:xfrm>
            <a:off x="8767594" y="5135059"/>
            <a:ext cx="3701474" cy="2816339"/>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0" name="Idioms: parallel coordinates"/>
          <p:cNvSpPr txBox="1"/>
          <p:nvPr>
            <p:ph type="title"/>
          </p:nvPr>
        </p:nvSpPr>
        <p:spPr>
          <a:prstGeom prst="rect">
            <a:avLst/>
          </a:prstGeom>
        </p:spPr>
        <p:txBody>
          <a:bodyPr/>
          <a:lstStyle/>
          <a:p>
            <a:pPr/>
            <a:r>
              <a:t>Idioms: </a:t>
            </a:r>
            <a:r>
              <a:rPr>
                <a:latin typeface="Rockwell Bold"/>
                <a:ea typeface="Rockwell Bold"/>
                <a:cs typeface="Rockwell Bold"/>
                <a:sym typeface="Rockwell Bold"/>
              </a:rPr>
              <a:t>parallel coordinates</a:t>
            </a:r>
          </a:p>
        </p:txBody>
      </p:sp>
      <p:sp>
        <p:nvSpPr>
          <p:cNvPr id="1691" name="scatterplot limitation…"/>
          <p:cNvSpPr txBox="1"/>
          <p:nvPr>
            <p:ph type="body" sz="half" idx="1"/>
          </p:nvPr>
        </p:nvSpPr>
        <p:spPr>
          <a:xfrm>
            <a:off x="419100" y="1104900"/>
            <a:ext cx="7613068" cy="7569891"/>
          </a:xfrm>
          <a:prstGeom prst="rect">
            <a:avLst/>
          </a:prstGeom>
        </p:spPr>
        <p:txBody>
          <a:bodyPr>
            <a:normAutofit fontScale="100000" lnSpcReduction="0"/>
          </a:bodyPr>
          <a:lstStyle/>
          <a:p>
            <a:pPr marL="281177" indent="-281177" defTabSz="999744">
              <a:spcBef>
                <a:spcPts val="800"/>
              </a:spcBef>
              <a:defRPr sz="3280"/>
            </a:pPr>
            <a:r>
              <a:t>scatterplot limitation</a:t>
            </a:r>
          </a:p>
          <a:p>
            <a:pPr lvl="1" marL="609219" indent="-234315" defTabSz="999744">
              <a:spcBef>
                <a:spcPts val="700"/>
              </a:spcBef>
              <a:defRPr sz="2788"/>
            </a:pPr>
            <a:r>
              <a:t>visual representation with orthogonal axes</a:t>
            </a:r>
          </a:p>
          <a:p>
            <a:pPr lvl="1" marL="609219" indent="-234315" defTabSz="999744">
              <a:spcBef>
                <a:spcPts val="700"/>
              </a:spcBef>
              <a:defRPr sz="2788"/>
            </a:pPr>
            <a:r>
              <a:t>can show only two attributes with spatial position channel </a:t>
            </a:r>
          </a:p>
          <a:p>
            <a:pPr marL="281177" indent="-281177" defTabSz="999744">
              <a:spcBef>
                <a:spcPts val="800"/>
              </a:spcBef>
              <a:defRPr sz="3280"/>
            </a:pPr>
            <a:r>
              <a:t>alternative: line up axes in parallel to show many attributes with position</a:t>
            </a:r>
          </a:p>
          <a:p>
            <a:pPr lvl="1" marL="609219" indent="-234315" defTabSz="999744">
              <a:spcBef>
                <a:spcPts val="700"/>
              </a:spcBef>
              <a:defRPr sz="2788"/>
            </a:pPr>
            <a:r>
              <a:t>item encoded with a line with n segments</a:t>
            </a:r>
          </a:p>
          <a:p>
            <a:pPr lvl="1" marL="609219" indent="-234315" defTabSz="999744">
              <a:spcBef>
                <a:spcPts val="700"/>
              </a:spcBef>
              <a:defRPr sz="2788"/>
            </a:pPr>
            <a:r>
              <a:t>n is the number of attributes shown </a:t>
            </a:r>
          </a:p>
          <a:p>
            <a:pPr marL="281177" indent="-281177" defTabSz="999744">
              <a:spcBef>
                <a:spcPts val="800"/>
              </a:spcBef>
              <a:defRPr sz="3280"/>
            </a:pPr>
            <a:r>
              <a:t>parallel coordinates</a:t>
            </a:r>
          </a:p>
          <a:p>
            <a:pPr lvl="1" marL="609219" indent="-234315" defTabSz="999744">
              <a:spcBef>
                <a:spcPts val="700"/>
              </a:spcBef>
              <a:defRPr sz="2788"/>
            </a:pPr>
            <a:r>
              <a:t>parallel axes, jagged line for item</a:t>
            </a:r>
          </a:p>
          <a:p>
            <a:pPr lvl="1" marL="609219" indent="-234315" defTabSz="999744">
              <a:spcBef>
                <a:spcPts val="700"/>
              </a:spcBef>
              <a:defRPr sz="2788"/>
            </a:pPr>
            <a:r>
              <a:t>rectilinear axes, item as point</a:t>
            </a:r>
          </a:p>
          <a:p>
            <a:pPr lvl="2" marL="937260" indent="-187452" defTabSz="999744">
              <a:spcBef>
                <a:spcPts val="600"/>
              </a:spcBef>
              <a:defRPr sz="2460"/>
            </a:pPr>
            <a:r>
              <a:t>axis ordering is major challenge</a:t>
            </a:r>
          </a:p>
          <a:p>
            <a:pPr lvl="1" marL="609219" indent="-234315" defTabSz="999744">
              <a:spcBef>
                <a:spcPts val="700"/>
              </a:spcBef>
              <a:defRPr sz="2788"/>
            </a:pPr>
            <a:r>
              <a:t>scalability</a:t>
            </a:r>
          </a:p>
          <a:p>
            <a:pPr lvl="2" marL="937260" indent="-187452" defTabSz="999744">
              <a:spcBef>
                <a:spcPts val="600"/>
              </a:spcBef>
              <a:defRPr sz="2460"/>
            </a:pPr>
            <a:r>
              <a:t>dozens of attribs</a:t>
            </a:r>
          </a:p>
          <a:p>
            <a:pPr lvl="2" marL="937260" indent="-187452" defTabSz="999744">
              <a:spcBef>
                <a:spcPts val="600"/>
              </a:spcBef>
              <a:defRPr sz="2460"/>
            </a:pPr>
            <a:r>
              <a:t>hundreds of items</a:t>
            </a:r>
          </a:p>
        </p:txBody>
      </p:sp>
      <p:sp>
        <p:nvSpPr>
          <p:cNvPr id="169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93" name="after [Visualization Course Figures. McGuffin, 2014. http://www.michaelmcguffin.com/courses/vis/]"/>
          <p:cNvSpPr txBox="1"/>
          <p:nvPr/>
        </p:nvSpPr>
        <p:spPr>
          <a:xfrm>
            <a:off x="8329596" y="8365760"/>
            <a:ext cx="4577585" cy="9214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after [Visualization Course Figures. McGuffin, 2014. </a:t>
            </a:r>
            <a:r>
              <a:rPr u="sng">
                <a:hlinkClick r:id="rId2" invalidUrl="" action="" tgtFrame="" tooltip="" history="1" highlightClick="0" endSnd="0"/>
              </a:rPr>
              <a:t>http://www.michaelmcguffin.com/courses/vis/</a:t>
            </a:r>
            <a:r>
              <a:t>]</a:t>
            </a:r>
          </a:p>
        </p:txBody>
      </p:sp>
      <p:pic>
        <p:nvPicPr>
          <p:cNvPr id="1694" name="fig7.12.pdf" descr="fig7.12.pdf"/>
          <p:cNvPicPr>
            <a:picLocks noChangeAspect="1"/>
          </p:cNvPicPr>
          <p:nvPr/>
        </p:nvPicPr>
        <p:blipFill>
          <a:blip r:embed="rId3">
            <a:extLst/>
          </a:blip>
          <a:srcRect l="29477" t="0" r="0" b="0"/>
          <a:stretch>
            <a:fillRect/>
          </a:stretch>
        </p:blipFill>
        <p:spPr>
          <a:xfrm>
            <a:off x="7864466" y="450073"/>
            <a:ext cx="8351811" cy="4242559"/>
          </a:xfrm>
          <a:prstGeom prst="rect">
            <a:avLst/>
          </a:prstGeom>
          <a:ln w="12700">
            <a:miter lim="400000"/>
          </a:ln>
        </p:spPr>
      </p:pic>
      <p:pic>
        <p:nvPicPr>
          <p:cNvPr id="1695" name="fig7.12.pdf" descr="fig7.12.pdf"/>
          <p:cNvPicPr>
            <a:picLocks noChangeAspect="1"/>
          </p:cNvPicPr>
          <p:nvPr/>
        </p:nvPicPr>
        <p:blipFill>
          <a:blip r:embed="rId3">
            <a:extLst/>
          </a:blip>
          <a:srcRect l="0" t="0" r="72407" b="41397"/>
          <a:stretch>
            <a:fillRect/>
          </a:stretch>
        </p:blipFill>
        <p:spPr>
          <a:xfrm>
            <a:off x="8767594" y="5135059"/>
            <a:ext cx="3701474" cy="2816339"/>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7" name="Task: Correlation"/>
          <p:cNvSpPr txBox="1"/>
          <p:nvPr>
            <p:ph type="title"/>
          </p:nvPr>
        </p:nvSpPr>
        <p:spPr>
          <a:prstGeom prst="rect">
            <a:avLst/>
          </a:prstGeom>
        </p:spPr>
        <p:txBody>
          <a:bodyPr/>
          <a:lstStyle/>
          <a:p>
            <a:pPr/>
            <a:r>
              <a:t>Task: Correlation</a:t>
            </a:r>
          </a:p>
        </p:txBody>
      </p:sp>
      <p:sp>
        <p:nvSpPr>
          <p:cNvPr id="1698" name="scatterplot matrix…"/>
          <p:cNvSpPr txBox="1"/>
          <p:nvPr>
            <p:ph type="body" sz="half" idx="1"/>
          </p:nvPr>
        </p:nvSpPr>
        <p:spPr>
          <a:xfrm>
            <a:off x="419100" y="1104900"/>
            <a:ext cx="6744060" cy="8039100"/>
          </a:xfrm>
          <a:prstGeom prst="rect">
            <a:avLst/>
          </a:prstGeom>
        </p:spPr>
        <p:txBody>
          <a:bodyPr/>
          <a:lstStyle/>
          <a:p>
            <a:pPr marL="342900" indent="-342900">
              <a:defRPr sz="3800"/>
            </a:pPr>
            <a:r>
              <a:t>scatterplot matrix</a:t>
            </a:r>
          </a:p>
          <a:p>
            <a:pPr lvl="1">
              <a:defRPr sz="3200"/>
            </a:pPr>
            <a:r>
              <a:t>positive correlation</a:t>
            </a:r>
          </a:p>
          <a:p>
            <a:pPr lvl="2">
              <a:defRPr sz="2800"/>
            </a:pPr>
            <a:r>
              <a:t>diagonal low-to-high</a:t>
            </a:r>
          </a:p>
          <a:p>
            <a:pPr lvl="1">
              <a:defRPr sz="3200"/>
            </a:pPr>
            <a:r>
              <a:t>negative correlation</a:t>
            </a:r>
          </a:p>
          <a:p>
            <a:pPr lvl="2">
              <a:defRPr sz="2800"/>
            </a:pPr>
            <a:r>
              <a:t>diagonal high-to-low</a:t>
            </a:r>
          </a:p>
          <a:p>
            <a:pPr lvl="1">
              <a:defRPr sz="3200"/>
            </a:pPr>
            <a:r>
              <a:t>uncorrelated: spread out</a:t>
            </a:r>
          </a:p>
          <a:p>
            <a:pPr marL="342900" indent="-342900">
              <a:defRPr sz="3800"/>
            </a:pPr>
            <a:r>
              <a:t>parallel coordinates</a:t>
            </a:r>
          </a:p>
          <a:p>
            <a:pPr lvl="1">
              <a:defRPr sz="3200"/>
            </a:pPr>
            <a:r>
              <a:t>positive correlation</a:t>
            </a:r>
          </a:p>
          <a:p>
            <a:pPr lvl="2">
              <a:defRPr sz="2800"/>
            </a:pPr>
            <a:r>
              <a:t>parallel line segments</a:t>
            </a:r>
          </a:p>
          <a:p>
            <a:pPr lvl="1">
              <a:defRPr sz="3200"/>
            </a:pPr>
            <a:r>
              <a:t>negative correlation</a:t>
            </a:r>
          </a:p>
          <a:p>
            <a:pPr lvl="2">
              <a:defRPr sz="2800"/>
            </a:pPr>
            <a:r>
              <a:t>all segments cross at halfway point</a:t>
            </a:r>
          </a:p>
          <a:p>
            <a:pPr lvl="1">
              <a:defRPr sz="3200"/>
            </a:pPr>
            <a:r>
              <a:t>uncorrelated</a:t>
            </a:r>
          </a:p>
          <a:p>
            <a:pPr lvl="2">
              <a:defRPr sz="2800"/>
            </a:pPr>
            <a:r>
              <a:t>scattered crossings</a:t>
            </a:r>
          </a:p>
        </p:txBody>
      </p:sp>
      <p:sp>
        <p:nvSpPr>
          <p:cNvPr id="16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0" name="parcoord-corr.png" descr="parcoord-corr.png"/>
          <p:cNvPicPr>
            <a:picLocks noChangeAspect="1"/>
          </p:cNvPicPr>
          <p:nvPr/>
        </p:nvPicPr>
        <p:blipFill>
          <a:blip r:embed="rId2">
            <a:extLst/>
          </a:blip>
          <a:stretch>
            <a:fillRect/>
          </a:stretch>
        </p:blipFill>
        <p:spPr>
          <a:xfrm>
            <a:off x="7000138" y="2530239"/>
            <a:ext cx="5181601" cy="5349068"/>
          </a:xfrm>
          <a:prstGeom prst="rect">
            <a:avLst/>
          </a:prstGeom>
          <a:ln w="12700">
            <a:miter lim="400000"/>
          </a:ln>
        </p:spPr>
      </p:pic>
      <p:sp>
        <p:nvSpPr>
          <p:cNvPr id="1701" name="[Hyperdimensional Data Analysis Using Parallel Coordinates. Wegman. Journ. American Statistical Association 85:411 (1990), 664–675.]"/>
          <p:cNvSpPr txBox="1"/>
          <p:nvPr/>
        </p:nvSpPr>
        <p:spPr>
          <a:xfrm>
            <a:off x="7193250" y="8153400"/>
            <a:ext cx="5003801"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[Hyperdimensional Data Analysis Using Parallel Coordinates. Wegman. Journ. American Statistical Association 85:411 (1990), 664–675.]</a:t>
            </a:r>
          </a:p>
        </p:txBody>
      </p:sp>
      <p:pic>
        <p:nvPicPr>
          <p:cNvPr id="1702" name="Image" descr="Image"/>
          <p:cNvPicPr>
            <a:picLocks noChangeAspect="1"/>
          </p:cNvPicPr>
          <p:nvPr/>
        </p:nvPicPr>
        <p:blipFill>
          <a:blip r:embed="rId3">
            <a:extLst/>
          </a:blip>
          <a:stretch>
            <a:fillRect/>
          </a:stretch>
        </p:blipFill>
        <p:spPr>
          <a:xfrm>
            <a:off x="7128665" y="452072"/>
            <a:ext cx="9020370" cy="1804075"/>
          </a:xfrm>
          <a:prstGeom prst="rect">
            <a:avLst/>
          </a:prstGeom>
          <a:ln w="12700">
            <a:miter lim="400000"/>
          </a:ln>
        </p:spPr>
      </p:pic>
      <p:sp>
        <p:nvSpPr>
          <p:cNvPr id="1703" name="https://www.mathsisfun.com/data/scatter-xy-plots.html"/>
          <p:cNvSpPr txBox="1"/>
          <p:nvPr/>
        </p:nvSpPr>
        <p:spPr>
          <a:xfrm>
            <a:off x="11896473" y="2309236"/>
            <a:ext cx="399685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u="sng">
                <a:ln w="0" cap="flat">
                  <a:solidFill>
                    <a:srgbClr val="0000EE"/>
                  </a:solidFill>
                  <a:prstDash val="solid"/>
                  <a:miter lim="400000"/>
                </a:ln>
                <a:solidFill>
                  <a:srgbClr val="011993"/>
                </a:solidFill>
                <a:latin typeface="+mn-lt"/>
                <a:ea typeface="+mn-ea"/>
                <a:cs typeface="+mn-cs"/>
                <a:sym typeface="Rockwell"/>
                <a:hlinkClick r:id="rId4" invalidUrl="" action="" tgtFrame="" tooltip="" history="1" highlightClick="0" endSnd="0"/>
              </a:defRPr>
            </a:lvl1pPr>
          </a:lstStyle>
          <a:p>
            <a:pPr/>
            <a:r>
              <a:rPr>
                <a:hlinkClick r:id="rId4" invalidUrl="" action="" tgtFrame="" tooltip="" history="1" highlightClick="0" endSnd="0"/>
              </a:rPr>
              <a:t>https://www.mathsisfun.com/data/scatter-xy-plots.html</a:t>
            </a:r>
          </a:p>
        </p:txBody>
      </p:sp>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5" name="Parallel coordinates, limitations"/>
          <p:cNvSpPr txBox="1"/>
          <p:nvPr>
            <p:ph type="title"/>
          </p:nvPr>
        </p:nvSpPr>
        <p:spPr>
          <a:prstGeom prst="rect">
            <a:avLst/>
          </a:prstGeom>
        </p:spPr>
        <p:txBody>
          <a:bodyPr/>
          <a:lstStyle/>
          <a:p>
            <a:pPr/>
            <a:r>
              <a:t>Parallel coordinates, limitations</a:t>
            </a:r>
          </a:p>
        </p:txBody>
      </p:sp>
      <p:sp>
        <p:nvSpPr>
          <p:cNvPr id="1706" name="visible patterns only between neighboring axis pairs…"/>
          <p:cNvSpPr txBox="1"/>
          <p:nvPr>
            <p:ph type="body" idx="1"/>
          </p:nvPr>
        </p:nvSpPr>
        <p:spPr>
          <a:prstGeom prst="rect">
            <a:avLst/>
          </a:prstGeom>
        </p:spPr>
        <p:txBody>
          <a:bodyPr/>
          <a:lstStyle/>
          <a:p>
            <a:pPr/>
            <a:r>
              <a:t>visible patterns only between neighboring axis pairs </a:t>
            </a:r>
          </a:p>
          <a:p>
            <a:pPr/>
            <a:r>
              <a:t>how to pick axis order? </a:t>
            </a:r>
          </a:p>
          <a:p>
            <a:pPr lvl="1"/>
            <a:r>
              <a:t>usual solution: reorderable axes, interactive exploration</a:t>
            </a:r>
          </a:p>
          <a:p>
            <a:pPr lvl="1"/>
            <a:r>
              <a:t>same weakness as many other techniques</a:t>
            </a:r>
          </a:p>
          <a:p>
            <a:pPr lvl="2"/>
            <a:r>
              <a:t>downside of interaction: human-powered search </a:t>
            </a:r>
          </a:p>
          <a:p>
            <a:pPr lvl="1"/>
            <a:r>
              <a:t>some algorithms proposed, none fully solve</a:t>
            </a:r>
          </a:p>
        </p:txBody>
      </p:sp>
      <p:sp>
        <p:nvSpPr>
          <p:cNvPr id="170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8" name="Image" descr="Image"/>
          <p:cNvPicPr>
            <a:picLocks noChangeAspect="1"/>
          </p:cNvPicPr>
          <p:nvPr/>
        </p:nvPicPr>
        <p:blipFill>
          <a:blip r:embed="rId2">
            <a:extLst/>
          </a:blip>
          <a:stretch>
            <a:fillRect/>
          </a:stretch>
        </p:blipFill>
        <p:spPr>
          <a:xfrm>
            <a:off x="4354663" y="5020112"/>
            <a:ext cx="7240036" cy="4097947"/>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11" name="rectilinear: scalability wrt #axes…"/>
          <p:cNvSpPr txBox="1"/>
          <p:nvPr>
            <p:ph type="body" idx="1"/>
          </p:nvPr>
        </p:nvSpPr>
        <p:spPr>
          <a:xfrm>
            <a:off x="419100" y="1104900"/>
            <a:ext cx="8063810" cy="8039100"/>
          </a:xfrm>
          <a:prstGeom prst="rect">
            <a:avLst/>
          </a:prstGeom>
        </p:spPr>
        <p:txBody>
          <a:bodyPr/>
          <a:lstStyle/>
          <a:p>
            <a:pPr/>
            <a:r>
              <a:t>rectilinear: scalability wrt #axes</a:t>
            </a:r>
          </a:p>
          <a:p>
            <a:pPr lvl="2"/>
            <a:r>
              <a:t>2 axes best, 3 problematic, 4+ impossible</a:t>
            </a:r>
          </a:p>
        </p:txBody>
      </p:sp>
      <p:sp>
        <p:nvSpPr>
          <p:cNvPr id="1712" name="Orientation limitations"/>
          <p:cNvSpPr txBox="1"/>
          <p:nvPr>
            <p:ph type="title"/>
          </p:nvPr>
        </p:nvSpPr>
        <p:spPr>
          <a:prstGeom prst="rect">
            <a:avLst/>
          </a:prstGeom>
        </p:spPr>
        <p:txBody>
          <a:bodyPr/>
          <a:lstStyle/>
          <a:p>
            <a:pPr/>
            <a:r>
              <a:t>Orientation limitations</a:t>
            </a:r>
          </a:p>
        </p:txBody>
      </p:sp>
      <p:pic>
        <p:nvPicPr>
          <p:cNvPr id="1713" name="fig7.1.pdf" descr="fig7.1.pdf"/>
          <p:cNvPicPr>
            <a:picLocks noChangeAspect="1"/>
          </p:cNvPicPr>
          <p:nvPr/>
        </p:nvPicPr>
        <p:blipFill>
          <a:blip r:embed="rId2">
            <a:extLst/>
          </a:blip>
          <a:srcRect l="0" t="51442" r="78318" b="22673"/>
          <a:stretch>
            <a:fillRect/>
          </a:stretch>
        </p:blipFill>
        <p:spPr>
          <a:xfrm>
            <a:off x="8996171" y="-29141"/>
            <a:ext cx="2678005" cy="2498491"/>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16" name="rectilinear: scalability wrt #axes…"/>
          <p:cNvSpPr txBox="1"/>
          <p:nvPr>
            <p:ph type="body" idx="1"/>
          </p:nvPr>
        </p:nvSpPr>
        <p:spPr>
          <a:xfrm>
            <a:off x="419100" y="1104900"/>
            <a:ext cx="8063810" cy="8039100"/>
          </a:xfrm>
          <a:prstGeom prst="rect">
            <a:avLst/>
          </a:prstGeom>
        </p:spPr>
        <p:txBody>
          <a:bodyPr/>
          <a:lstStyle/>
          <a:p>
            <a:pPr/>
            <a:r>
              <a:t>rectilinear: scalability wrt #axes</a:t>
            </a:r>
          </a:p>
          <a:p>
            <a:pPr lvl="2"/>
            <a:r>
              <a:t>2 axes best, 3 problematic, 4+ impossible</a:t>
            </a:r>
          </a:p>
          <a:p>
            <a:pPr/>
            <a:r>
              <a:t>parallel: unfamiliarity, training time</a:t>
            </a:r>
          </a:p>
        </p:txBody>
      </p:sp>
      <p:sp>
        <p:nvSpPr>
          <p:cNvPr id="1717" name="Orientation limitations"/>
          <p:cNvSpPr txBox="1"/>
          <p:nvPr>
            <p:ph type="title"/>
          </p:nvPr>
        </p:nvSpPr>
        <p:spPr>
          <a:prstGeom prst="rect">
            <a:avLst/>
          </a:prstGeom>
        </p:spPr>
        <p:txBody>
          <a:bodyPr/>
          <a:lstStyle/>
          <a:p>
            <a:pPr/>
            <a:r>
              <a:t>Orientation limitations</a:t>
            </a:r>
          </a:p>
        </p:txBody>
      </p:sp>
      <p:pic>
        <p:nvPicPr>
          <p:cNvPr id="1718" name="fig7.1.pdf" descr="fig7.1.pdf"/>
          <p:cNvPicPr>
            <a:picLocks noChangeAspect="1"/>
          </p:cNvPicPr>
          <p:nvPr/>
        </p:nvPicPr>
        <p:blipFill>
          <a:blip r:embed="rId2">
            <a:extLst/>
          </a:blip>
          <a:srcRect l="0" t="51442" r="64137" b="22673"/>
          <a:stretch>
            <a:fillRect/>
          </a:stretch>
        </p:blipFill>
        <p:spPr>
          <a:xfrm>
            <a:off x="8996171" y="-29141"/>
            <a:ext cx="4429665" cy="2498491"/>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21" name="rectilinear: scalability wrt #axes…"/>
          <p:cNvSpPr txBox="1"/>
          <p:nvPr>
            <p:ph type="body" idx="1"/>
          </p:nvPr>
        </p:nvSpPr>
        <p:spPr>
          <a:xfrm>
            <a:off x="419100" y="1104900"/>
            <a:ext cx="10421878" cy="6716294"/>
          </a:xfrm>
          <a:prstGeom prst="rect">
            <a:avLst/>
          </a:prstGeom>
        </p:spPr>
        <p:txBody>
          <a:bodyPr/>
          <a:lstStyle/>
          <a:p>
            <a:pPr/>
            <a:r>
              <a:t>rectilinear: scalability wrt #axes</a:t>
            </a:r>
          </a:p>
          <a:p>
            <a:pPr lvl="2"/>
            <a:r>
              <a:t>2 axes best, 3 problematic, 4+ impossible</a:t>
            </a:r>
          </a:p>
          <a:p>
            <a:pPr/>
            <a:r>
              <a:t>parallel: unfamiliarity, training time</a:t>
            </a:r>
          </a:p>
          <a:p>
            <a:pPr/>
            <a:r>
              <a:t>radial: perceptual limits</a:t>
            </a:r>
          </a:p>
          <a:p>
            <a:pPr lvl="1"/>
            <a:r>
              <a:t>polar coordinate asymmetry</a:t>
            </a:r>
          </a:p>
          <a:p>
            <a:pPr lvl="2"/>
            <a:r>
              <a:t>angles lower precision than length</a:t>
            </a:r>
          </a:p>
          <a:p>
            <a:pPr lvl="2"/>
            <a:r>
              <a:t>nonuniform sector width/size depending on radial distance</a:t>
            </a:r>
          </a:p>
          <a:p>
            <a:pPr lvl="1"/>
            <a:r>
              <a:t>frequently problematic</a:t>
            </a:r>
          </a:p>
          <a:p>
            <a:pPr lvl="2"/>
            <a:r>
              <a:t>but sometimes can be deliberately exploited!</a:t>
            </a:r>
          </a:p>
          <a:p>
            <a:pPr lvl="3"/>
            <a:r>
              <a:t>for 2 attribs of very unequal importance</a:t>
            </a:r>
          </a:p>
        </p:txBody>
      </p:sp>
      <p:sp>
        <p:nvSpPr>
          <p:cNvPr id="1722" name="Orientation limitations"/>
          <p:cNvSpPr txBox="1"/>
          <p:nvPr>
            <p:ph type="title"/>
          </p:nvPr>
        </p:nvSpPr>
        <p:spPr>
          <a:prstGeom prst="rect">
            <a:avLst/>
          </a:prstGeom>
        </p:spPr>
        <p:txBody>
          <a:bodyPr/>
          <a:lstStyle/>
          <a:p>
            <a:pPr/>
            <a:r>
              <a:t>Orientation limitations</a:t>
            </a:r>
          </a:p>
        </p:txBody>
      </p:sp>
      <p:sp>
        <p:nvSpPr>
          <p:cNvPr id="1723" name="[Uncovering Strengths and Weaknesses of Radial Visualizations - an Empirical Approach. Diehl, Beck and Burch. IEEE TVCG (Proc. InfoVis) 16(6):935--942, 2010.]"/>
          <p:cNvSpPr txBox="1"/>
          <p:nvPr/>
        </p:nvSpPr>
        <p:spPr>
          <a:xfrm>
            <a:off x="405486" y="8317650"/>
            <a:ext cx="8278942" cy="609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1900">
                <a:uFill>
                  <a:solidFill>
                    <a:srgbClr val="000000"/>
                  </a:solidFill>
                </a:uFill>
              </a:defRPr>
            </a:lvl1pPr>
          </a:lstStyle>
          <a:p>
            <a:pPr>
              <a:defRPr i="0" sz="2700"/>
            </a:pPr>
            <a:r>
              <a:rPr i="1" sz="1900"/>
              <a:t>[Uncovering Strengths and Weaknesses of Radial Visualizations - an Empirical Approach. Diehl, Beck and Burch. IEEE TVCG (Proc. InfoVis) 16(6):935--942, 2010.]</a:t>
            </a:r>
          </a:p>
        </p:txBody>
      </p:sp>
      <p:pic>
        <p:nvPicPr>
          <p:cNvPr id="1724" name="infovis10_Page_1_Image_0001.png" descr="infovis10_Page_1_Image_0001.png"/>
          <p:cNvPicPr>
            <a:picLocks noChangeAspect="1"/>
          </p:cNvPicPr>
          <p:nvPr/>
        </p:nvPicPr>
        <p:blipFill>
          <a:blip r:embed="rId2">
            <a:extLst/>
          </a:blip>
          <a:srcRect l="0" t="0" r="48373" b="0"/>
          <a:stretch>
            <a:fillRect/>
          </a:stretch>
        </p:blipFill>
        <p:spPr>
          <a:xfrm>
            <a:off x="10573584" y="3341671"/>
            <a:ext cx="5379070" cy="1739901"/>
          </a:xfrm>
          <a:prstGeom prst="rect">
            <a:avLst/>
          </a:prstGeom>
          <a:ln w="12700">
            <a:miter lim="400000"/>
          </a:ln>
        </p:spPr>
      </p:pic>
      <p:pic>
        <p:nvPicPr>
          <p:cNvPr id="1725" name="infovis10_Page_1_Image_0001.png" descr="infovis10_Page_1_Image_0001.png"/>
          <p:cNvPicPr>
            <a:picLocks noChangeAspect="1"/>
          </p:cNvPicPr>
          <p:nvPr/>
        </p:nvPicPr>
        <p:blipFill>
          <a:blip r:embed="rId2">
            <a:extLst/>
          </a:blip>
          <a:srcRect l="50967" t="0" r="0" b="0"/>
          <a:stretch>
            <a:fillRect/>
          </a:stretch>
        </p:blipFill>
        <p:spPr>
          <a:xfrm>
            <a:off x="10708720" y="5128166"/>
            <a:ext cx="5108884" cy="1739901"/>
          </a:xfrm>
          <a:prstGeom prst="rect">
            <a:avLst/>
          </a:prstGeom>
          <a:ln w="12700">
            <a:miter lim="400000"/>
          </a:ln>
        </p:spPr>
      </p:pic>
      <p:pic>
        <p:nvPicPr>
          <p:cNvPr id="1726" name="fig7.1.pdf" descr="fig7.1.pdf"/>
          <p:cNvPicPr>
            <a:picLocks noChangeAspect="1"/>
          </p:cNvPicPr>
          <p:nvPr/>
        </p:nvPicPr>
        <p:blipFill>
          <a:blip r:embed="rId3">
            <a:extLst/>
          </a:blip>
          <a:srcRect l="0" t="51442" r="46128" b="22673"/>
          <a:stretch>
            <a:fillRect/>
          </a:stretch>
        </p:blipFill>
        <p:spPr>
          <a:xfrm>
            <a:off x="8996171" y="-29141"/>
            <a:ext cx="6654118" cy="2498491"/>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8" name="Layout density"/>
          <p:cNvSpPr txBox="1"/>
          <p:nvPr>
            <p:ph type="title"/>
          </p:nvPr>
        </p:nvSpPr>
        <p:spPr>
          <a:prstGeom prst="rect">
            <a:avLst/>
          </a:prstGeom>
        </p:spPr>
        <p:txBody>
          <a:bodyPr/>
          <a:lstStyle/>
          <a:p>
            <a:pPr/>
            <a:r>
              <a:t>Layout density</a:t>
            </a:r>
          </a:p>
        </p:txBody>
      </p:sp>
      <p:sp>
        <p:nvSpPr>
          <p:cNvPr id="172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30" name="fig7.1.pdf" descr="fig7.1.pdf"/>
          <p:cNvPicPr>
            <a:picLocks noChangeAspect="1"/>
          </p:cNvPicPr>
          <p:nvPr/>
        </p:nvPicPr>
        <p:blipFill>
          <a:blip r:embed="rId2">
            <a:extLst/>
          </a:blip>
          <a:srcRect l="0" t="77123" r="46128" b="0"/>
          <a:stretch>
            <a:fillRect/>
          </a:stretch>
        </p:blipFill>
        <p:spPr>
          <a:xfrm>
            <a:off x="2387873" y="1768093"/>
            <a:ext cx="13449028" cy="446320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Defining visualization (vis)"/>
          <p:cNvSpPr txBox="1"/>
          <p:nvPr>
            <p:ph type="title"/>
          </p:nvPr>
        </p:nvSpPr>
        <p:spPr>
          <a:prstGeom prst="rect">
            <a:avLst/>
          </a:prstGeom>
        </p:spPr>
        <p:txBody>
          <a:bodyPr/>
          <a:lstStyle/>
          <a:p>
            <a:pPr/>
            <a:r>
              <a:t>Defining visualization (vis)</a:t>
            </a:r>
          </a:p>
        </p:txBody>
      </p:sp>
      <p:sp>
        <p:nvSpPr>
          <p:cNvPr id="1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1"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Analysis framework: Four levels, three questions"/>
          <p:cNvSpPr txBox="1"/>
          <p:nvPr>
            <p:ph type="title"/>
          </p:nvPr>
        </p:nvSpPr>
        <p:spPr>
          <a:prstGeom prst="rect">
            <a:avLst/>
          </a:prstGeom>
        </p:spPr>
        <p:txBody>
          <a:bodyPr/>
          <a:lstStyle/>
          <a:p>
            <a:pPr/>
            <a:r>
              <a:t>Analysis framework: Four levels, three questions</a:t>
            </a:r>
          </a:p>
        </p:txBody>
      </p:sp>
      <p:sp>
        <p:nvSpPr>
          <p:cNvPr id="307" name="domain situation…"/>
          <p:cNvSpPr txBox="1"/>
          <p:nvPr>
            <p:ph type="body" idx="1"/>
          </p:nvPr>
        </p:nvSpPr>
        <p:spPr>
          <a:xfrm>
            <a:off x="419100" y="1104900"/>
            <a:ext cx="11738240" cy="8039100"/>
          </a:xfrm>
          <a:prstGeom prst="rect">
            <a:avLst/>
          </a:prstGeom>
        </p:spPr>
        <p:txBody>
          <a:bodyPr/>
          <a:lstStyle/>
          <a:p>
            <a:pPr marL="342900" indent="-342900">
              <a:defRPr i="1" sz="3300"/>
            </a:pPr>
            <a:r>
              <a:t>domain situation</a:t>
            </a:r>
          </a:p>
          <a:p>
            <a:pPr lvl="1">
              <a:defRPr sz="3300"/>
            </a:pPr>
            <a:r>
              <a:t>who are the target users?</a:t>
            </a:r>
          </a:p>
          <a:p>
            <a:pPr marL="342900" indent="-342900">
              <a:defRPr i="1" sz="3300"/>
            </a:pPr>
            <a:r>
              <a:t>abstraction</a:t>
            </a:r>
          </a:p>
          <a:p>
            <a:pPr lvl="1">
              <a:defRPr sz="3300"/>
            </a:pPr>
            <a:r>
              <a:t>translate from specifics of domain to vocabulary of vis</a:t>
            </a:r>
          </a:p>
          <a:p>
            <a:pPr lvl="2">
              <a:defRPr sz="3300"/>
            </a:pPr>
            <a:r>
              <a:rPr b="1">
                <a:solidFill>
                  <a:srgbClr val="AB5601"/>
                </a:solidFill>
                <a:uFill>
                  <a:solidFill>
                    <a:srgbClr val="AB5601"/>
                  </a:solidFill>
                </a:uFill>
              </a:rPr>
              <a:t>what</a:t>
            </a:r>
            <a:r>
              <a:t> is shown? </a:t>
            </a:r>
            <a:r>
              <a:rPr b="1"/>
              <a:t>data </a:t>
            </a:r>
            <a:r>
              <a:t>abstraction</a:t>
            </a:r>
          </a:p>
          <a:p>
            <a:pPr lvl="2">
              <a:defRPr sz="3300"/>
            </a:pPr>
            <a:r>
              <a:rPr b="1">
                <a:solidFill>
                  <a:srgbClr val="9C8701"/>
                </a:solidFill>
                <a:uFill>
                  <a:solidFill>
                    <a:srgbClr val="9C8701"/>
                  </a:solidFill>
                </a:uFill>
              </a:rPr>
              <a:t>why</a:t>
            </a:r>
            <a:r>
              <a:t> is the user looking at it? </a:t>
            </a:r>
            <a:r>
              <a:rPr b="1"/>
              <a:t>task </a:t>
            </a:r>
            <a:r>
              <a:t>abstraction</a:t>
            </a:r>
            <a:endParaRPr b="1"/>
          </a:p>
          <a:p>
            <a:pPr marL="342900" indent="-342900">
              <a:defRPr i="1" sz="3300"/>
            </a:pPr>
            <a:r>
              <a:t>idiom</a:t>
            </a:r>
          </a:p>
          <a:p>
            <a:pPr lvl="1">
              <a:defRPr sz="3300"/>
            </a:pPr>
            <a:r>
              <a:rPr b="1">
                <a:solidFill>
                  <a:srgbClr val="009051"/>
                </a:solidFill>
                <a:uFill>
                  <a:solidFill>
                    <a:srgbClr val="009051"/>
                  </a:solidFill>
                </a:uFill>
              </a:rPr>
              <a:t>how</a:t>
            </a:r>
            <a:r>
              <a:t> is it shown?</a:t>
            </a:r>
          </a:p>
          <a:p>
            <a:pPr lvl="2">
              <a:defRPr sz="3300"/>
            </a:pPr>
            <a:r>
              <a:rPr b="1"/>
              <a:t>visual encoding</a:t>
            </a:r>
            <a:r>
              <a:t> idiom: how to draw</a:t>
            </a:r>
          </a:p>
          <a:p>
            <a:pPr lvl="2">
              <a:defRPr sz="3300"/>
            </a:pPr>
            <a:r>
              <a:rPr b="1"/>
              <a:t>interaction</a:t>
            </a:r>
            <a:r>
              <a:t> idiom: how to manipulate</a:t>
            </a:r>
          </a:p>
          <a:p>
            <a:pPr marL="342900" indent="-342900">
              <a:defRPr i="1" sz="3300"/>
            </a:pPr>
            <a:r>
              <a:t>algorithm</a:t>
            </a:r>
          </a:p>
          <a:p>
            <a:pPr lvl="1">
              <a:defRPr sz="3300"/>
            </a:pPr>
            <a:r>
              <a:t>efficient computation</a:t>
            </a:r>
          </a:p>
        </p:txBody>
      </p:sp>
      <p:sp>
        <p:nvSpPr>
          <p:cNvPr id="3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18" name="Group"/>
          <p:cNvGrpSpPr/>
          <p:nvPr/>
        </p:nvGrpSpPr>
        <p:grpSpPr>
          <a:xfrm>
            <a:off x="12649200" y="2196522"/>
            <a:ext cx="3390900" cy="3378201"/>
            <a:chOff x="0" y="0"/>
            <a:chExt cx="3390900" cy="3378200"/>
          </a:xfrm>
        </p:grpSpPr>
        <p:sp>
          <p:nvSpPr>
            <p:cNvPr id="309"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10"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11"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12"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13"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314"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315"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316"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317" name="Image" descr="Image"/>
            <p:cNvPicPr>
              <a:picLocks noChangeAspect="1"/>
            </p:cNvPicPr>
            <p:nvPr/>
          </p:nvPicPr>
          <p:blipFill>
            <a:blip r:embed="rId2">
              <a:extLst/>
            </a:blip>
            <a:stretch>
              <a:fillRect/>
            </a:stretch>
          </p:blipFill>
          <p:spPr>
            <a:xfrm>
              <a:off x="1452599" y="664970"/>
              <a:ext cx="1663701" cy="1653709"/>
            </a:xfrm>
            <a:prstGeom prst="rect">
              <a:avLst/>
            </a:prstGeom>
            <a:ln w="12700" cap="flat">
              <a:noFill/>
              <a:miter lim="400000"/>
            </a:ln>
            <a:effectLst/>
          </p:spPr>
        </p:pic>
      </p:grpSp>
      <p:sp>
        <p:nvSpPr>
          <p:cNvPr id="319" name="[A Multi-Level Typology of Abstract Visualization Tasks. Brehmer and Munzner.  IEEE TVCG 19(12):2376-2385, 2013 (Proc. InfoVis 2013). ]"/>
          <p:cNvSpPr txBox="1"/>
          <p:nvPr/>
        </p:nvSpPr>
        <p:spPr>
          <a:xfrm>
            <a:off x="491584" y="8276821"/>
            <a:ext cx="13982183" cy="32407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700"/>
              </a:lnSpc>
              <a:defRPr sz="1700"/>
            </a:lvl1pPr>
          </a:lstStyle>
          <a:p>
            <a:pPr/>
            <a:r>
              <a:t>[A Multi-Level Typology of Abstract Visualization Tasks. Brehmer and Munzner.  IEEE TVCG 19(12):2376-2385, 2013 (Proc. InfoVis 2013). ]</a:t>
            </a:r>
          </a:p>
        </p:txBody>
      </p:sp>
      <p:sp>
        <p:nvSpPr>
          <p:cNvPr id="320"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2" name="Idiom: Dense software overviews"/>
          <p:cNvSpPr txBox="1"/>
          <p:nvPr>
            <p:ph type="title"/>
          </p:nvPr>
        </p:nvSpPr>
        <p:spPr>
          <a:prstGeom prst="rect">
            <a:avLst/>
          </a:prstGeom>
        </p:spPr>
        <p:txBody>
          <a:bodyPr/>
          <a:lstStyle/>
          <a:p>
            <a:pPr/>
            <a:r>
              <a:t>Idiom: </a:t>
            </a:r>
            <a:r>
              <a:rPr>
                <a:latin typeface="+mn-lt"/>
                <a:ea typeface="+mn-ea"/>
                <a:cs typeface="+mn-cs"/>
                <a:sym typeface="Rockwell"/>
              </a:rPr>
              <a:t>Dense software overviews</a:t>
            </a:r>
          </a:p>
        </p:txBody>
      </p:sp>
      <p:sp>
        <p:nvSpPr>
          <p:cNvPr id="1733" name="data: text…"/>
          <p:cNvSpPr txBox="1"/>
          <p:nvPr>
            <p:ph type="body" idx="1"/>
          </p:nvPr>
        </p:nvSpPr>
        <p:spPr>
          <a:xfrm>
            <a:off x="523312" y="935953"/>
            <a:ext cx="15849601" cy="5736730"/>
          </a:xfrm>
          <a:prstGeom prst="rect">
            <a:avLst/>
          </a:prstGeom>
        </p:spPr>
        <p:txBody>
          <a:bodyPr/>
          <a:lstStyle/>
          <a:p>
            <a:pPr/>
            <a:r>
              <a:t>data: text</a:t>
            </a:r>
          </a:p>
          <a:p>
            <a:pPr lvl="1"/>
            <a:r>
              <a:t>text + 1 quant attrib per line</a:t>
            </a:r>
          </a:p>
          <a:p>
            <a:pPr/>
            <a:r>
              <a:t>derived data: </a:t>
            </a:r>
          </a:p>
          <a:p>
            <a:pPr lvl="1"/>
            <a:r>
              <a:t>one pixel high line</a:t>
            </a:r>
          </a:p>
          <a:p>
            <a:pPr lvl="1"/>
            <a:r>
              <a:t>length according to original</a:t>
            </a:r>
          </a:p>
          <a:p>
            <a:pPr/>
            <a:r>
              <a:t>color line by attrib</a:t>
            </a:r>
          </a:p>
          <a:p>
            <a:pPr/>
            <a:r>
              <a:t>scalability</a:t>
            </a:r>
          </a:p>
          <a:p>
            <a:pPr lvl="1"/>
            <a:r>
              <a:t>10K+ lines</a:t>
            </a:r>
          </a:p>
        </p:txBody>
      </p:sp>
      <p:sp>
        <p:nvSpPr>
          <p:cNvPr id="173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35" name="fig7.1.pdf" descr="fig7.1.pdf"/>
          <p:cNvPicPr>
            <a:picLocks noChangeAspect="1"/>
          </p:cNvPicPr>
          <p:nvPr/>
        </p:nvPicPr>
        <p:blipFill>
          <a:blip r:embed="rId2">
            <a:extLst/>
          </a:blip>
          <a:srcRect l="0" t="76718" r="79037" b="0"/>
          <a:stretch>
            <a:fillRect/>
          </a:stretch>
        </p:blipFill>
        <p:spPr>
          <a:xfrm>
            <a:off x="3999241" y="5045607"/>
            <a:ext cx="3381750" cy="2935128"/>
          </a:xfrm>
          <a:prstGeom prst="rect">
            <a:avLst/>
          </a:prstGeom>
          <a:ln w="12700">
            <a:miter lim="400000"/>
          </a:ln>
        </p:spPr>
      </p:pic>
      <p:pic>
        <p:nvPicPr>
          <p:cNvPr id="1736" name="tarantula-icse02fig4.png" descr="tarantula-icse02fig4.png"/>
          <p:cNvPicPr>
            <a:picLocks noChangeAspect="1"/>
          </p:cNvPicPr>
          <p:nvPr/>
        </p:nvPicPr>
        <p:blipFill>
          <a:blip r:embed="rId3">
            <a:extLst/>
          </a:blip>
          <a:stretch>
            <a:fillRect/>
          </a:stretch>
        </p:blipFill>
        <p:spPr>
          <a:xfrm>
            <a:off x="7936366" y="929351"/>
            <a:ext cx="8101483" cy="6423729"/>
          </a:xfrm>
          <a:prstGeom prst="rect">
            <a:avLst/>
          </a:prstGeom>
          <a:ln w="12700">
            <a:miter lim="400000"/>
          </a:ln>
        </p:spPr>
      </p:pic>
      <p:sp>
        <p:nvSpPr>
          <p:cNvPr id="1737" name="[Visualization of test information to assist fault localization. Jones, Harrold, Stasko. Proc. ICSE 2002, p 467-477.]"/>
          <p:cNvSpPr txBox="1"/>
          <p:nvPr/>
        </p:nvSpPr>
        <p:spPr>
          <a:xfrm>
            <a:off x="330604" y="8648699"/>
            <a:ext cx="9839326"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i="1" sz="1800"/>
            </a:lvl1pPr>
          </a:lstStyle>
          <a:p>
            <a:pPr/>
            <a:r>
              <a:t>[Visualization of test information to assist fault localization. Jones, Harrold, Stasko. Proc. ICSE 2002, p 467-477.]</a:t>
            </a:r>
          </a:p>
        </p:txBody>
      </p:sp>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9" name="Arrange tables"/>
          <p:cNvSpPr txBox="1"/>
          <p:nvPr>
            <p:ph type="title"/>
          </p:nvPr>
        </p:nvSpPr>
        <p:spPr>
          <a:prstGeom prst="rect">
            <a:avLst/>
          </a:prstGeom>
        </p:spPr>
        <p:txBody>
          <a:bodyPr/>
          <a:lstStyle/>
          <a:p>
            <a:pPr/>
            <a:r>
              <a:t>Arrange tables</a:t>
            </a:r>
          </a:p>
        </p:txBody>
      </p:sp>
      <p:sp>
        <p:nvSpPr>
          <p:cNvPr id="174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41" name="fig7.1.pdf" descr="fig7.1.pdf"/>
          <p:cNvPicPr>
            <a:picLocks noChangeAspect="1"/>
          </p:cNvPicPr>
          <p:nvPr/>
        </p:nvPicPr>
        <p:blipFill>
          <a:blip r:embed="rId2">
            <a:extLst/>
          </a:blip>
          <a:srcRect l="0" t="4806" r="60207" b="62012"/>
          <a:stretch>
            <a:fillRect/>
          </a:stretch>
        </p:blipFill>
        <p:spPr>
          <a:xfrm>
            <a:off x="513598" y="1155700"/>
            <a:ext cx="5671302" cy="3695700"/>
          </a:xfrm>
          <a:prstGeom prst="rect">
            <a:avLst/>
          </a:prstGeom>
          <a:ln w="12700">
            <a:miter lim="400000"/>
          </a:ln>
        </p:spPr>
      </p:pic>
      <p:pic>
        <p:nvPicPr>
          <p:cNvPr id="1742" name="fig7.1.pdf" descr="fig7.1.pdf"/>
          <p:cNvPicPr>
            <a:picLocks noChangeAspect="1"/>
          </p:cNvPicPr>
          <p:nvPr/>
        </p:nvPicPr>
        <p:blipFill>
          <a:blip r:embed="rId2">
            <a:extLst/>
          </a:blip>
          <a:srcRect l="43624" t="38329" r="31498" b="40575"/>
          <a:stretch>
            <a:fillRect/>
          </a:stretch>
        </p:blipFill>
        <p:spPr>
          <a:xfrm>
            <a:off x="1041400" y="6972300"/>
            <a:ext cx="3545582" cy="2349500"/>
          </a:xfrm>
          <a:prstGeom prst="rect">
            <a:avLst/>
          </a:prstGeom>
          <a:ln w="12700">
            <a:miter lim="400000"/>
          </a:ln>
        </p:spPr>
      </p:pic>
      <p:pic>
        <p:nvPicPr>
          <p:cNvPr id="1743" name="fig7.1.pdf" descr="fig7.1.pdf"/>
          <p:cNvPicPr>
            <a:picLocks noChangeAspect="1"/>
          </p:cNvPicPr>
          <p:nvPr/>
        </p:nvPicPr>
        <p:blipFill>
          <a:blip r:embed="rId2">
            <a:extLst/>
          </a:blip>
          <a:srcRect l="41218" t="24532" r="41227" b="61214"/>
          <a:stretch>
            <a:fillRect/>
          </a:stretch>
        </p:blipFill>
        <p:spPr>
          <a:xfrm>
            <a:off x="749300" y="5067300"/>
            <a:ext cx="2501900" cy="1587500"/>
          </a:xfrm>
          <a:prstGeom prst="rect">
            <a:avLst/>
          </a:prstGeom>
          <a:ln w="12700">
            <a:miter lim="400000"/>
          </a:ln>
        </p:spPr>
      </p:pic>
      <p:pic>
        <p:nvPicPr>
          <p:cNvPr id="1744" name="fig7.1.pdf" descr="fig7.1.pdf"/>
          <p:cNvPicPr>
            <a:picLocks noChangeAspect="1"/>
          </p:cNvPicPr>
          <p:nvPr/>
        </p:nvPicPr>
        <p:blipFill>
          <a:blip r:embed="rId2">
            <a:extLst/>
          </a:blip>
          <a:srcRect l="0" t="51442" r="46128" b="0"/>
          <a:stretch>
            <a:fillRect/>
          </a:stretch>
        </p:blipFill>
        <p:spPr>
          <a:xfrm>
            <a:off x="8158998" y="812800"/>
            <a:ext cx="7677902" cy="5408286"/>
          </a:xfrm>
          <a:prstGeom prst="rect">
            <a:avLst/>
          </a:prstGeom>
          <a:ln w="12700">
            <a:miter lim="400000"/>
          </a:ln>
        </p:spPr>
      </p:pic>
      <p:sp>
        <p:nvSpPr>
          <p:cNvPr id="1745" name="Rectangle"/>
          <p:cNvSpPr/>
          <p:nvPr/>
        </p:nvSpPr>
        <p:spPr>
          <a:xfrm>
            <a:off x="11051102" y="4547385"/>
            <a:ext cx="3657460" cy="1886551"/>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48"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1749"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1750"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1751"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1752"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1755" name="Group"/>
          <p:cNvGrpSpPr/>
          <p:nvPr/>
        </p:nvGrpSpPr>
        <p:grpSpPr>
          <a:xfrm>
            <a:off x="228600" y="6497381"/>
            <a:ext cx="2946402" cy="2418020"/>
            <a:chOff x="0" y="0"/>
            <a:chExt cx="2946401" cy="2418019"/>
          </a:xfrm>
        </p:grpSpPr>
        <p:sp>
          <p:nvSpPr>
            <p:cNvPr id="1753" name="Rectangle"/>
            <p:cNvSpPr/>
            <p:nvPr/>
          </p:nvSpPr>
          <p:spPr>
            <a:xfrm>
              <a:off x="0" y="0"/>
              <a:ext cx="2946402" cy="241802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1754" name="Image" descr="Image"/>
            <p:cNvPicPr>
              <a:picLocks noChangeAspect="1"/>
            </p:cNvPicPr>
            <p:nvPr/>
          </p:nvPicPr>
          <p:blipFill>
            <a:blip r:embed="rId2">
              <a:extLst/>
            </a:blip>
            <a:stretch>
              <a:fillRect/>
            </a:stretch>
          </p:blipFill>
          <p:spPr>
            <a:xfrm>
              <a:off x="266281" y="82153"/>
              <a:ext cx="2333239" cy="2307448"/>
            </a:xfrm>
            <a:prstGeom prst="rect">
              <a:avLst/>
            </a:prstGeom>
            <a:ln w="12700" cap="flat">
              <a:noFill/>
              <a:miter lim="400000"/>
            </a:ln>
            <a:effectLst/>
          </p:spPr>
        </p:pic>
      </p:grpSp>
      <p:pic>
        <p:nvPicPr>
          <p:cNvPr id="1756"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1757" name="Rectangle Rectangle" descr="Rectangle Rectangle"/>
          <p:cNvPicPr>
            <a:picLocks noChangeAspect="0"/>
          </p:cNvPicPr>
          <p:nvPr/>
        </p:nvPicPr>
        <p:blipFill>
          <a:blip r:embed="rId5">
            <a:extLst/>
          </a:blip>
          <a:stretch>
            <a:fillRect/>
          </a:stretch>
        </p:blipFill>
        <p:spPr>
          <a:xfrm>
            <a:off x="114300" y="711200"/>
            <a:ext cx="4483100" cy="3615223"/>
          </a:xfrm>
          <a:prstGeom prst="rect">
            <a:avLst/>
          </a:prstGeom>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61"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1762"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1763"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1764"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1765"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1768" name="Group"/>
          <p:cNvGrpSpPr/>
          <p:nvPr/>
        </p:nvGrpSpPr>
        <p:grpSpPr>
          <a:xfrm>
            <a:off x="228600" y="6497381"/>
            <a:ext cx="2946402" cy="2418020"/>
            <a:chOff x="0" y="0"/>
            <a:chExt cx="2946401" cy="2418019"/>
          </a:xfrm>
        </p:grpSpPr>
        <p:sp>
          <p:nvSpPr>
            <p:cNvPr id="1766" name="Rectangle"/>
            <p:cNvSpPr/>
            <p:nvPr/>
          </p:nvSpPr>
          <p:spPr>
            <a:xfrm>
              <a:off x="0" y="0"/>
              <a:ext cx="2946402" cy="241802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1767" name="Image" descr="Image"/>
            <p:cNvPicPr>
              <a:picLocks noChangeAspect="1"/>
            </p:cNvPicPr>
            <p:nvPr/>
          </p:nvPicPr>
          <p:blipFill>
            <a:blip r:embed="rId2">
              <a:extLst/>
            </a:blip>
            <a:stretch>
              <a:fillRect/>
            </a:stretch>
          </p:blipFill>
          <p:spPr>
            <a:xfrm>
              <a:off x="266281" y="82153"/>
              <a:ext cx="2333239" cy="2307448"/>
            </a:xfrm>
            <a:prstGeom prst="rect">
              <a:avLst/>
            </a:prstGeom>
            <a:ln w="12700" cap="flat">
              <a:noFill/>
              <a:miter lim="400000"/>
            </a:ln>
            <a:effectLst/>
          </p:spPr>
        </p:pic>
      </p:grpSp>
      <p:pic>
        <p:nvPicPr>
          <p:cNvPr id="1769"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1"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Network Data (Ch 9)</a:t>
            </a:r>
          </a:p>
        </p:txBody>
      </p:sp>
      <p:sp>
        <p:nvSpPr>
          <p:cNvPr id="1772"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1773"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1774"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6" name="Network data"/>
          <p:cNvSpPr txBox="1"/>
          <p:nvPr>
            <p:ph type="title"/>
          </p:nvPr>
        </p:nvSpPr>
        <p:spPr>
          <a:prstGeom prst="rect">
            <a:avLst/>
          </a:prstGeom>
        </p:spPr>
        <p:txBody>
          <a:bodyPr/>
          <a:lstStyle/>
          <a:p>
            <a:pPr/>
            <a:r>
              <a:t>Network data</a:t>
            </a:r>
          </a:p>
        </p:txBody>
      </p:sp>
      <p:sp>
        <p:nvSpPr>
          <p:cNvPr id="1777" name="networks…"/>
          <p:cNvSpPr txBox="1"/>
          <p:nvPr>
            <p:ph type="body" sz="half" idx="1"/>
          </p:nvPr>
        </p:nvSpPr>
        <p:spPr>
          <a:xfrm>
            <a:off x="419100" y="1104900"/>
            <a:ext cx="5167842" cy="8039100"/>
          </a:xfrm>
          <a:prstGeom prst="rect">
            <a:avLst/>
          </a:prstGeom>
        </p:spPr>
        <p:txBody>
          <a:bodyPr/>
          <a:lstStyle/>
          <a:p>
            <a:pPr/>
            <a:r>
              <a:t>networks</a:t>
            </a:r>
          </a:p>
          <a:p>
            <a:pPr lvl="1"/>
            <a:r>
              <a:t>model relationships between things</a:t>
            </a:r>
          </a:p>
          <a:p>
            <a:pPr lvl="2"/>
            <a:r>
              <a:t>aka graphs</a:t>
            </a:r>
          </a:p>
          <a:p>
            <a:pPr lvl="1"/>
            <a:r>
              <a:t>two kinds of items, </a:t>
            </a:r>
            <a:br/>
            <a:r>
              <a:t>both can have attributes</a:t>
            </a:r>
          </a:p>
          <a:p>
            <a:pPr lvl="2"/>
            <a:r>
              <a:t>nodes</a:t>
            </a:r>
          </a:p>
          <a:p>
            <a:pPr lvl="2"/>
            <a:r>
              <a:t>links</a:t>
            </a:r>
          </a:p>
          <a:p>
            <a:pPr/>
            <a:r>
              <a:t>tree</a:t>
            </a:r>
          </a:p>
          <a:p>
            <a:pPr lvl="1"/>
            <a:r>
              <a:t>special case</a:t>
            </a:r>
          </a:p>
          <a:p>
            <a:pPr lvl="1"/>
            <a:r>
              <a:t>no cycles</a:t>
            </a:r>
          </a:p>
          <a:p>
            <a:pPr lvl="2"/>
            <a:r>
              <a:t>one parent per node</a:t>
            </a:r>
          </a:p>
        </p:txBody>
      </p:sp>
      <p:sp>
        <p:nvSpPr>
          <p:cNvPr id="177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82" name="Group"/>
          <p:cNvGrpSpPr/>
          <p:nvPr/>
        </p:nvGrpSpPr>
        <p:grpSpPr>
          <a:xfrm>
            <a:off x="5822084" y="1577531"/>
            <a:ext cx="10348657" cy="5988938"/>
            <a:chOff x="1028886" y="0"/>
            <a:chExt cx="10348655" cy="5988937"/>
          </a:xfrm>
        </p:grpSpPr>
        <p:pic>
          <p:nvPicPr>
            <p:cNvPr id="1779" name="fig2.1.pdf" descr="fig2.1.pdf"/>
            <p:cNvPicPr>
              <a:picLocks noChangeAspect="1"/>
            </p:cNvPicPr>
            <p:nvPr/>
          </p:nvPicPr>
          <p:blipFill>
            <a:blip r:embed="rId2">
              <a:extLst/>
            </a:blip>
            <a:srcRect l="0" t="36450" r="31433" b="30287"/>
            <a:stretch>
              <a:fillRect/>
            </a:stretch>
          </p:blipFill>
          <p:spPr>
            <a:xfrm>
              <a:off x="1028886" y="0"/>
              <a:ext cx="10348657" cy="5988938"/>
            </a:xfrm>
            <a:prstGeom prst="rect">
              <a:avLst/>
            </a:prstGeom>
            <a:ln w="12700" cap="flat">
              <a:noFill/>
              <a:miter lim="400000"/>
            </a:ln>
            <a:effectLst/>
          </p:spPr>
        </p:pic>
        <p:pic>
          <p:nvPicPr>
            <p:cNvPr id="1780" name="Rectangle Rectangle" descr="Rectangle Rectangle"/>
            <p:cNvPicPr>
              <a:picLocks noChangeAspect="0"/>
            </p:cNvPicPr>
            <p:nvPr/>
          </p:nvPicPr>
          <p:blipFill>
            <a:blip r:embed="rId3">
              <a:extLst/>
            </a:blip>
            <a:stretch>
              <a:fillRect/>
            </a:stretch>
          </p:blipFill>
          <p:spPr>
            <a:xfrm>
              <a:off x="5015634" y="442647"/>
              <a:ext cx="2882703" cy="5103549"/>
            </a:xfrm>
            <a:prstGeom prst="rect">
              <a:avLst/>
            </a:prstGeom>
            <a:effectLst/>
          </p:spPr>
        </p:pic>
      </p:grpSp>
      <p:sp>
        <p:nvSpPr>
          <p:cNvPr id="1783" name="Spatial"/>
          <p:cNvSpPr txBox="1"/>
          <p:nvPr/>
        </p:nvSpPr>
        <p:spPr>
          <a:xfrm>
            <a:off x="13041097" y="1995444"/>
            <a:ext cx="1345906" cy="61791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l" defTabSz="1219200">
              <a:defRPr sz="2500">
                <a:uFill>
                  <a:solidFill>
                    <a:srgbClr val="000000"/>
                  </a:solidFill>
                </a:uFill>
                <a:latin typeface="Arial"/>
                <a:ea typeface="Arial"/>
                <a:cs typeface="Arial"/>
                <a:sym typeface="Arial"/>
              </a:defRPr>
            </a:lvl1pPr>
          </a:lstStyle>
          <a:p>
            <a:pPr/>
            <a:r>
              <a:t>Spatial</a:t>
            </a:r>
          </a:p>
        </p:txBody>
      </p:sp>
      <p:pic>
        <p:nvPicPr>
          <p:cNvPr id="1784" name="fig2.1c_alt.pdf" descr="fig2.1c_alt.pdf"/>
          <p:cNvPicPr>
            <a:picLocks noChangeAspect="1"/>
          </p:cNvPicPr>
          <p:nvPr/>
        </p:nvPicPr>
        <p:blipFill>
          <a:blip r:embed="rId4">
            <a:extLst/>
          </a:blip>
          <a:srcRect l="28872" t="11298" r="67477" b="81564"/>
          <a:stretch>
            <a:fillRect/>
          </a:stretch>
        </p:blipFill>
        <p:spPr>
          <a:xfrm>
            <a:off x="12534900" y="2096242"/>
            <a:ext cx="492891" cy="416219"/>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6" name="Network tasks: topology-based and attribute-based"/>
          <p:cNvSpPr txBox="1"/>
          <p:nvPr>
            <p:ph type="title"/>
          </p:nvPr>
        </p:nvSpPr>
        <p:spPr>
          <a:prstGeom prst="rect">
            <a:avLst/>
          </a:prstGeom>
        </p:spPr>
        <p:txBody>
          <a:bodyPr/>
          <a:lstStyle/>
          <a:p>
            <a:pPr/>
            <a:r>
              <a:t>Network tasks: topology-based and attribute-based</a:t>
            </a:r>
          </a:p>
        </p:txBody>
      </p:sp>
      <p:sp>
        <p:nvSpPr>
          <p:cNvPr id="1787" name="topology based tasks…"/>
          <p:cNvSpPr txBox="1"/>
          <p:nvPr>
            <p:ph type="body" idx="1"/>
          </p:nvPr>
        </p:nvSpPr>
        <p:spPr>
          <a:prstGeom prst="rect">
            <a:avLst/>
          </a:prstGeom>
        </p:spPr>
        <p:txBody>
          <a:bodyPr/>
          <a:lstStyle/>
          <a:p>
            <a:pPr/>
            <a:r>
              <a:t>topology based tasks</a:t>
            </a:r>
          </a:p>
          <a:p>
            <a:pPr lvl="1"/>
            <a:r>
              <a:t>find paths</a:t>
            </a:r>
          </a:p>
          <a:p>
            <a:pPr lvl="1"/>
            <a:r>
              <a:t>find (topological) neighbors</a:t>
            </a:r>
          </a:p>
          <a:p>
            <a:pPr lvl="1"/>
            <a:r>
              <a:t>compare centrality/importance measures</a:t>
            </a:r>
          </a:p>
          <a:p>
            <a:pPr lvl="1"/>
            <a:r>
              <a:t>identify clusters / communities</a:t>
            </a:r>
          </a:p>
          <a:p>
            <a:pPr/>
            <a:r>
              <a:t>attribute based tasks (similar to table data)</a:t>
            </a:r>
          </a:p>
          <a:p>
            <a:pPr lvl="1"/>
            <a:r>
              <a:t>find distributions, ...</a:t>
            </a:r>
          </a:p>
          <a:p>
            <a:pPr/>
            <a:r>
              <a:t>combination tasks, incorporating both</a:t>
            </a:r>
          </a:p>
          <a:p>
            <a:pPr lvl="1"/>
            <a:r>
              <a:t>example: find friends-of-friends who like cats </a:t>
            </a:r>
          </a:p>
          <a:p>
            <a:pPr lvl="2"/>
            <a:r>
              <a:t>topology: find all adjacent nodes of given node</a:t>
            </a:r>
          </a:p>
          <a:p>
            <a:pPr lvl="2"/>
            <a:r>
              <a:t>attributes: check if has-pet (node attribute) == cat</a:t>
            </a:r>
          </a:p>
        </p:txBody>
      </p:sp>
      <p:sp>
        <p:nvSpPr>
          <p:cNvPr id="178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89" name="Image" descr="Image"/>
          <p:cNvPicPr>
            <a:picLocks noChangeAspect="1"/>
          </p:cNvPicPr>
          <p:nvPr/>
        </p:nvPicPr>
        <p:blipFill>
          <a:blip r:embed="rId2">
            <a:extLst/>
          </a:blip>
          <a:stretch>
            <a:fillRect/>
          </a:stretch>
        </p:blipFill>
        <p:spPr>
          <a:xfrm>
            <a:off x="10852150" y="1295400"/>
            <a:ext cx="4610100" cy="4724400"/>
          </a:xfrm>
          <a:prstGeom prst="rect">
            <a:avLst/>
          </a:prstGeom>
          <a:ln w="12700">
            <a:miter lim="400000"/>
          </a:ln>
        </p:spPr>
      </p:pic>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1" name="Node-link diagrams"/>
          <p:cNvSpPr txBox="1"/>
          <p:nvPr>
            <p:ph type="title"/>
          </p:nvPr>
        </p:nvSpPr>
        <p:spPr>
          <a:prstGeom prst="rect">
            <a:avLst/>
          </a:prstGeom>
        </p:spPr>
        <p:txBody>
          <a:bodyPr/>
          <a:lstStyle/>
          <a:p>
            <a:pPr/>
            <a:r>
              <a:t>Node-link diagrams</a:t>
            </a:r>
          </a:p>
        </p:txBody>
      </p:sp>
      <p:sp>
        <p:nvSpPr>
          <p:cNvPr id="1792" name="nodes: point marks…"/>
          <p:cNvSpPr txBox="1"/>
          <p:nvPr>
            <p:ph type="body" idx="1"/>
          </p:nvPr>
        </p:nvSpPr>
        <p:spPr>
          <a:prstGeom prst="rect">
            <a:avLst/>
          </a:prstGeom>
        </p:spPr>
        <p:txBody>
          <a:bodyPr/>
          <a:lstStyle/>
          <a:p>
            <a:pPr/>
            <a:r>
              <a:t>nodes: point marks</a:t>
            </a:r>
          </a:p>
          <a:p>
            <a:pPr/>
            <a:r>
              <a:t>links: line marks</a:t>
            </a:r>
          </a:p>
          <a:p>
            <a:pPr lvl="1"/>
            <a:r>
              <a:t>straight lines or arcs</a:t>
            </a:r>
          </a:p>
          <a:p>
            <a:pPr lvl="1"/>
            <a:r>
              <a:t>connections between nodes</a:t>
            </a:r>
          </a:p>
          <a:p>
            <a:pPr/>
            <a:r>
              <a:t>intuitive &amp; familiar</a:t>
            </a:r>
          </a:p>
          <a:p>
            <a:pPr lvl="1"/>
            <a:r>
              <a:t>most common</a:t>
            </a:r>
          </a:p>
          <a:p>
            <a:pPr lvl="1"/>
            <a:r>
              <a:t>many, many variants</a:t>
            </a:r>
          </a:p>
        </p:txBody>
      </p:sp>
      <p:sp>
        <p:nvSpPr>
          <p:cNvPr id="179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94" name="fig9.1.pdf" descr="fig9.1.pdf"/>
          <p:cNvPicPr>
            <a:picLocks noChangeAspect="1"/>
          </p:cNvPicPr>
          <p:nvPr/>
        </p:nvPicPr>
        <p:blipFill>
          <a:blip r:embed="rId2">
            <a:extLst/>
          </a:blip>
          <a:srcRect l="2332" t="10850" r="21845" b="62221"/>
          <a:stretch>
            <a:fillRect/>
          </a:stretch>
        </p:blipFill>
        <p:spPr>
          <a:xfrm>
            <a:off x="419100" y="6426753"/>
            <a:ext cx="8579448" cy="2144238"/>
          </a:xfrm>
          <a:prstGeom prst="rect">
            <a:avLst/>
          </a:prstGeom>
          <a:ln w="12700">
            <a:miter lim="400000"/>
          </a:ln>
        </p:spPr>
      </p:pic>
      <p:pic>
        <p:nvPicPr>
          <p:cNvPr id="1795" name="Image" descr="Image"/>
          <p:cNvPicPr>
            <a:picLocks noChangeAspect="1"/>
          </p:cNvPicPr>
          <p:nvPr/>
        </p:nvPicPr>
        <p:blipFill>
          <a:blip r:embed="rId3">
            <a:extLst/>
          </a:blip>
          <a:stretch>
            <a:fillRect/>
          </a:stretch>
        </p:blipFill>
        <p:spPr>
          <a:xfrm>
            <a:off x="6199644" y="1523122"/>
            <a:ext cx="10170656" cy="4810231"/>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7" name="Criteria for good node-link layouts"/>
          <p:cNvSpPr txBox="1"/>
          <p:nvPr>
            <p:ph type="title"/>
          </p:nvPr>
        </p:nvSpPr>
        <p:spPr>
          <a:prstGeom prst="rect">
            <a:avLst/>
          </a:prstGeom>
        </p:spPr>
        <p:txBody>
          <a:bodyPr/>
          <a:lstStyle/>
          <a:p>
            <a:pPr/>
            <a:r>
              <a:t>Criteria for good node-link layouts</a:t>
            </a:r>
          </a:p>
        </p:txBody>
      </p:sp>
      <p:sp>
        <p:nvSpPr>
          <p:cNvPr id="1798" name="minimize…"/>
          <p:cNvSpPr txBox="1"/>
          <p:nvPr>
            <p:ph type="body" idx="1"/>
          </p:nvPr>
        </p:nvSpPr>
        <p:spPr>
          <a:prstGeom prst="rect">
            <a:avLst/>
          </a:prstGeom>
        </p:spPr>
        <p:txBody>
          <a:bodyPr/>
          <a:lstStyle/>
          <a:p>
            <a:pPr/>
            <a:r>
              <a:t>minimize </a:t>
            </a:r>
          </a:p>
          <a:p>
            <a:pPr lvl="1"/>
            <a:r>
              <a:t>edge crossings, node overlaps</a:t>
            </a:r>
          </a:p>
          <a:p>
            <a:pPr lvl="1"/>
            <a:r>
              <a:t>distances between topological neighbor nodes</a:t>
            </a:r>
          </a:p>
          <a:p>
            <a:pPr lvl="1"/>
            <a:r>
              <a:t>total drawing area</a:t>
            </a:r>
          </a:p>
          <a:p>
            <a:pPr lvl="1"/>
            <a:r>
              <a:t>edge bends</a:t>
            </a:r>
          </a:p>
          <a:p>
            <a:pPr/>
            <a:r>
              <a:t>maximize </a:t>
            </a:r>
          </a:p>
          <a:p>
            <a:pPr lvl="1"/>
            <a:r>
              <a:t>angular distance between different edges</a:t>
            </a:r>
          </a:p>
          <a:p>
            <a:pPr lvl="1"/>
            <a:r>
              <a:t>aspect ratio disparities</a:t>
            </a:r>
          </a:p>
          <a:p>
            <a:pPr/>
            <a:r>
              <a:t>emphasize symmetry</a:t>
            </a:r>
          </a:p>
          <a:p>
            <a:pPr lvl="1"/>
            <a:r>
              <a:t>similar graph structures should look similar in layout</a:t>
            </a:r>
          </a:p>
        </p:txBody>
      </p:sp>
      <p:sp>
        <p:nvSpPr>
          <p:cNvPr id="17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00" name="Image" descr="Image"/>
          <p:cNvPicPr>
            <a:picLocks noChangeAspect="1"/>
          </p:cNvPicPr>
          <p:nvPr/>
        </p:nvPicPr>
        <p:blipFill>
          <a:blip r:embed="rId2">
            <a:extLst/>
          </a:blip>
          <a:stretch>
            <a:fillRect/>
          </a:stretch>
        </p:blipFill>
        <p:spPr>
          <a:xfrm>
            <a:off x="10492316" y="1521883"/>
            <a:ext cx="4559301" cy="4102101"/>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2" name="Criteria conflict"/>
          <p:cNvSpPr txBox="1"/>
          <p:nvPr>
            <p:ph type="title"/>
          </p:nvPr>
        </p:nvSpPr>
        <p:spPr>
          <a:prstGeom prst="rect">
            <a:avLst/>
          </a:prstGeom>
        </p:spPr>
        <p:txBody>
          <a:bodyPr/>
          <a:lstStyle/>
          <a:p>
            <a:pPr/>
            <a:r>
              <a:t>Criteria conflict</a:t>
            </a:r>
          </a:p>
        </p:txBody>
      </p:sp>
      <p:sp>
        <p:nvSpPr>
          <p:cNvPr id="1803" name="most criteria NP-hard individually…"/>
          <p:cNvSpPr txBox="1"/>
          <p:nvPr>
            <p:ph type="body" idx="1"/>
          </p:nvPr>
        </p:nvSpPr>
        <p:spPr>
          <a:prstGeom prst="rect">
            <a:avLst/>
          </a:prstGeom>
        </p:spPr>
        <p:txBody>
          <a:bodyPr/>
          <a:lstStyle/>
          <a:p>
            <a:pPr/>
            <a:r>
              <a:t>most criteria NP-hard individually</a:t>
            </a:r>
          </a:p>
          <a:p>
            <a:pPr/>
            <a:r>
              <a:t>many criteria directly conflict with each other</a:t>
            </a:r>
          </a:p>
        </p:txBody>
      </p:sp>
      <p:sp>
        <p:nvSpPr>
          <p:cNvPr id="180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05" name="Image" descr="Image"/>
          <p:cNvPicPr>
            <a:picLocks noChangeAspect="1"/>
          </p:cNvPicPr>
          <p:nvPr/>
        </p:nvPicPr>
        <p:blipFill>
          <a:blip r:embed="rId2">
            <a:extLst/>
          </a:blip>
          <a:stretch>
            <a:fillRect/>
          </a:stretch>
        </p:blipFill>
        <p:spPr>
          <a:xfrm>
            <a:off x="2055185" y="2967693"/>
            <a:ext cx="12145630" cy="4619594"/>
          </a:xfrm>
          <a:prstGeom prst="rect">
            <a:avLst/>
          </a:prstGeom>
          <a:ln w="12700">
            <a:miter lim="400000"/>
          </a:ln>
        </p:spPr>
      </p:pic>
      <p:pic>
        <p:nvPicPr>
          <p:cNvPr id="1806" name="Image" descr="Image"/>
          <p:cNvPicPr>
            <a:picLocks noChangeAspect="1"/>
          </p:cNvPicPr>
          <p:nvPr/>
        </p:nvPicPr>
        <p:blipFill>
          <a:blip r:embed="rId3">
            <a:extLst/>
          </a:blip>
          <a:stretch>
            <a:fillRect/>
          </a:stretch>
        </p:blipFill>
        <p:spPr>
          <a:xfrm>
            <a:off x="2185505" y="7289800"/>
            <a:ext cx="1623391" cy="367962"/>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fig4.2.pdf" descr="fig4.2.pdf"/>
          <p:cNvPicPr>
            <a:picLocks noChangeAspect="1"/>
          </p:cNvPicPr>
          <p:nvPr/>
        </p:nvPicPr>
        <p:blipFill>
          <a:blip r:embed="rId2">
            <a:extLst/>
          </a:blip>
          <a:stretch>
            <a:fillRect/>
          </a:stretch>
        </p:blipFill>
        <p:spPr>
          <a:xfrm>
            <a:off x="2175975" y="2370126"/>
            <a:ext cx="9704103" cy="6080149"/>
          </a:xfrm>
          <a:prstGeom prst="rect">
            <a:avLst/>
          </a:prstGeom>
          <a:ln w="12700">
            <a:miter lim="400000"/>
          </a:ln>
        </p:spPr>
      </p:pic>
      <p:sp>
        <p:nvSpPr>
          <p:cNvPr id="323" name="Nested model"/>
          <p:cNvSpPr txBox="1"/>
          <p:nvPr>
            <p:ph type="title"/>
          </p:nvPr>
        </p:nvSpPr>
        <p:spPr>
          <a:prstGeom prst="rect">
            <a:avLst/>
          </a:prstGeom>
        </p:spPr>
        <p:txBody>
          <a:bodyPr/>
          <a:lstStyle/>
          <a:p>
            <a:pPr/>
            <a:r>
              <a:t>Nested model</a:t>
            </a:r>
          </a:p>
        </p:txBody>
      </p:sp>
      <p:sp>
        <p:nvSpPr>
          <p:cNvPr id="324" name="downstream: cascading effects"/>
          <p:cNvSpPr txBox="1"/>
          <p:nvPr>
            <p:ph type="body" sz="quarter" idx="1"/>
          </p:nvPr>
        </p:nvSpPr>
        <p:spPr>
          <a:xfrm>
            <a:off x="419100" y="1104900"/>
            <a:ext cx="11632459" cy="1533933"/>
          </a:xfrm>
          <a:prstGeom prst="rect">
            <a:avLst/>
          </a:prstGeom>
        </p:spPr>
        <p:txBody>
          <a:bodyPr/>
          <a:lstStyle/>
          <a:p>
            <a:pPr/>
            <a:r>
              <a:t>downstream: cascading effects</a:t>
            </a:r>
          </a:p>
        </p:txBody>
      </p:sp>
      <p:sp>
        <p:nvSpPr>
          <p:cNvPr id="3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6" name="Line Shape" descr="Line Shape"/>
          <p:cNvPicPr>
            <a:picLocks noChangeAspect="0"/>
          </p:cNvPicPr>
          <p:nvPr/>
        </p:nvPicPr>
        <p:blipFill>
          <a:blip r:embed="rId3">
            <a:extLst/>
          </a:blip>
          <a:stretch>
            <a:fillRect/>
          </a:stretch>
        </p:blipFill>
        <p:spPr>
          <a:xfrm>
            <a:off x="8307916" y="3363383"/>
            <a:ext cx="898252" cy="901304"/>
          </a:xfrm>
          <a:prstGeom prst="rect">
            <a:avLst/>
          </a:prstGeom>
        </p:spPr>
      </p:pic>
      <p:pic>
        <p:nvPicPr>
          <p:cNvPr id="328" name="Line Shape" descr="Line Shape"/>
          <p:cNvPicPr>
            <a:picLocks noChangeAspect="0"/>
          </p:cNvPicPr>
          <p:nvPr/>
        </p:nvPicPr>
        <p:blipFill>
          <a:blip r:embed="rId3">
            <a:extLst/>
          </a:blip>
          <a:stretch>
            <a:fillRect/>
          </a:stretch>
        </p:blipFill>
        <p:spPr>
          <a:xfrm>
            <a:off x="9205383" y="4690617"/>
            <a:ext cx="898251" cy="901304"/>
          </a:xfrm>
          <a:prstGeom prst="rect">
            <a:avLst/>
          </a:prstGeom>
        </p:spPr>
      </p:pic>
      <p:pic>
        <p:nvPicPr>
          <p:cNvPr id="330" name="Line Shape" descr="Line Shape"/>
          <p:cNvPicPr>
            <a:picLocks noChangeAspect="0"/>
          </p:cNvPicPr>
          <p:nvPr/>
        </p:nvPicPr>
        <p:blipFill>
          <a:blip r:embed="rId3">
            <a:extLst/>
          </a:blip>
          <a:stretch>
            <a:fillRect/>
          </a:stretch>
        </p:blipFill>
        <p:spPr>
          <a:xfrm>
            <a:off x="10153650" y="5994483"/>
            <a:ext cx="898251" cy="901304"/>
          </a:xfrm>
          <a:prstGeom prst="rect">
            <a:avLst/>
          </a:prstGeom>
        </p:spPr>
      </p:pic>
      <p:sp>
        <p:nvSpPr>
          <p:cNvPr id="332"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8" name="Optimization-based layouts"/>
          <p:cNvSpPr txBox="1"/>
          <p:nvPr>
            <p:ph type="title"/>
          </p:nvPr>
        </p:nvSpPr>
        <p:spPr>
          <a:prstGeom prst="rect">
            <a:avLst/>
          </a:prstGeom>
        </p:spPr>
        <p:txBody>
          <a:bodyPr/>
          <a:lstStyle/>
          <a:p>
            <a:pPr/>
            <a:r>
              <a:t>Optimization-based layouts</a:t>
            </a:r>
          </a:p>
        </p:txBody>
      </p:sp>
      <p:sp>
        <p:nvSpPr>
          <p:cNvPr id="1809" name="formulate layout problem as optimization problem…"/>
          <p:cNvSpPr txBox="1"/>
          <p:nvPr>
            <p:ph type="body" idx="1"/>
          </p:nvPr>
        </p:nvSpPr>
        <p:spPr>
          <a:prstGeom prst="rect">
            <a:avLst/>
          </a:prstGeom>
        </p:spPr>
        <p:txBody>
          <a:bodyPr/>
          <a:lstStyle/>
          <a:p>
            <a:pPr/>
            <a:r>
              <a:t>formulate layout problem as optimization problem</a:t>
            </a:r>
          </a:p>
          <a:p>
            <a:pPr/>
            <a:r>
              <a:t>convert criteria into weighted cost function </a:t>
            </a:r>
          </a:p>
          <a:p>
            <a:pPr lvl="1"/>
            <a:r>
              <a:t>F(layout) = a*[crossing counts] + b*[drawing space used]+...</a:t>
            </a:r>
          </a:p>
          <a:p>
            <a:pPr/>
            <a:r>
              <a:t>use known optimization techniques to find layout at minimal cost</a:t>
            </a:r>
          </a:p>
          <a:p>
            <a:pPr lvl="1"/>
            <a:r>
              <a:t>energy-based physics models</a:t>
            </a:r>
          </a:p>
          <a:p>
            <a:pPr lvl="1"/>
            <a:r>
              <a:t>force-directed placement</a:t>
            </a:r>
          </a:p>
          <a:p>
            <a:pPr lvl="1"/>
            <a:r>
              <a:t>spring embedders</a:t>
            </a:r>
          </a:p>
        </p:txBody>
      </p:sp>
      <p:sp>
        <p:nvSpPr>
          <p:cNvPr id="181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2" name="Force-directed placement"/>
          <p:cNvSpPr txBox="1"/>
          <p:nvPr>
            <p:ph type="title"/>
          </p:nvPr>
        </p:nvSpPr>
        <p:spPr>
          <a:prstGeom prst="rect">
            <a:avLst/>
          </a:prstGeom>
        </p:spPr>
        <p:txBody>
          <a:bodyPr/>
          <a:lstStyle/>
          <a:p>
            <a:pPr/>
            <a:r>
              <a:t>Force-directed placement</a:t>
            </a:r>
          </a:p>
        </p:txBody>
      </p:sp>
      <p:sp>
        <p:nvSpPr>
          <p:cNvPr id="1813" name="physics model…"/>
          <p:cNvSpPr txBox="1"/>
          <p:nvPr>
            <p:ph type="body" idx="1"/>
          </p:nvPr>
        </p:nvSpPr>
        <p:spPr>
          <a:prstGeom prst="rect">
            <a:avLst/>
          </a:prstGeom>
        </p:spPr>
        <p:txBody>
          <a:bodyPr/>
          <a:lstStyle/>
          <a:p>
            <a:pPr/>
            <a:r>
              <a:t>physics model</a:t>
            </a:r>
          </a:p>
          <a:p>
            <a:pPr lvl="1"/>
            <a:r>
              <a:t>links = springs pull together</a:t>
            </a:r>
          </a:p>
          <a:p>
            <a:pPr lvl="1"/>
            <a:r>
              <a:t>nodes = magnets repulse apart</a:t>
            </a:r>
          </a:p>
          <a:p>
            <a:pPr lvl="1"/>
          </a:p>
          <a:p>
            <a:pPr/>
            <a:r>
              <a:t>algorithm</a:t>
            </a:r>
          </a:p>
          <a:p>
            <a:pPr lvl="1"/>
            <a:r>
              <a:t>place vertices in random locations</a:t>
            </a:r>
          </a:p>
          <a:p>
            <a:pPr lvl="1"/>
            <a:r>
              <a:t>while not equilibrium</a:t>
            </a:r>
          </a:p>
          <a:p>
            <a:pPr lvl="2"/>
            <a:r>
              <a:t>calculate force on vertex</a:t>
            </a:r>
          </a:p>
          <a:p>
            <a:pPr lvl="3"/>
            <a:r>
              <a:t>sum of</a:t>
            </a:r>
          </a:p>
          <a:p>
            <a:pPr lvl="4"/>
            <a:r>
              <a:t>pairwise repulsion of all nodes</a:t>
            </a:r>
          </a:p>
          <a:p>
            <a:pPr lvl="4"/>
            <a:r>
              <a:t>attraction between connected nodes</a:t>
            </a:r>
          </a:p>
          <a:p>
            <a:pPr lvl="2"/>
            <a:r>
              <a:t>move vertex by c * vertex_force</a:t>
            </a:r>
          </a:p>
        </p:txBody>
      </p:sp>
      <p:sp>
        <p:nvSpPr>
          <p:cNvPr id="181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15" name="Image" descr="Image"/>
          <p:cNvPicPr>
            <a:picLocks noChangeAspect="1"/>
          </p:cNvPicPr>
          <p:nvPr/>
        </p:nvPicPr>
        <p:blipFill>
          <a:blip r:embed="rId2">
            <a:extLst/>
          </a:blip>
          <a:stretch>
            <a:fillRect/>
          </a:stretch>
        </p:blipFill>
        <p:spPr>
          <a:xfrm>
            <a:off x="7911128" y="3451439"/>
            <a:ext cx="4942925" cy="4665985"/>
          </a:xfrm>
          <a:prstGeom prst="rect">
            <a:avLst/>
          </a:prstGeom>
          <a:ln w="12700">
            <a:miter lim="400000"/>
          </a:ln>
        </p:spPr>
      </p:pic>
      <p:grpSp>
        <p:nvGrpSpPr>
          <p:cNvPr id="1819" name="Group"/>
          <p:cNvGrpSpPr/>
          <p:nvPr/>
        </p:nvGrpSpPr>
        <p:grpSpPr>
          <a:xfrm>
            <a:off x="10765352" y="148166"/>
            <a:ext cx="5503349" cy="4031797"/>
            <a:chOff x="0" y="0"/>
            <a:chExt cx="5503348" cy="4031796"/>
          </a:xfrm>
        </p:grpSpPr>
        <p:pic>
          <p:nvPicPr>
            <p:cNvPr id="1816" name="Image" descr="Image"/>
            <p:cNvPicPr>
              <a:picLocks noChangeAspect="1"/>
            </p:cNvPicPr>
            <p:nvPr/>
          </p:nvPicPr>
          <p:blipFill>
            <a:blip r:embed="rId3">
              <a:extLst/>
            </a:blip>
            <a:stretch>
              <a:fillRect/>
            </a:stretch>
          </p:blipFill>
          <p:spPr>
            <a:xfrm>
              <a:off x="52147" y="236002"/>
              <a:ext cx="5359672" cy="3795795"/>
            </a:xfrm>
            <a:prstGeom prst="rect">
              <a:avLst/>
            </a:prstGeom>
            <a:ln w="12700" cap="flat">
              <a:noFill/>
              <a:miter lim="400000"/>
            </a:ln>
            <a:effectLst/>
          </p:spPr>
        </p:pic>
        <p:sp>
          <p:nvSpPr>
            <p:cNvPr id="1817" name="Rectangle"/>
            <p:cNvSpPr/>
            <p:nvPr/>
          </p:nvSpPr>
          <p:spPr>
            <a:xfrm>
              <a:off x="0" y="0"/>
              <a:ext cx="1815801" cy="99506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818" name="Rectangle"/>
            <p:cNvSpPr/>
            <p:nvPr/>
          </p:nvSpPr>
          <p:spPr>
            <a:xfrm>
              <a:off x="3675126" y="119407"/>
              <a:ext cx="1828223" cy="114561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1820" name="http://mbostock.github.com/d3/ex/force.html"/>
          <p:cNvSpPr txBox="1"/>
          <p:nvPr/>
        </p:nvSpPr>
        <p:spPr>
          <a:xfrm>
            <a:off x="8128000" y="8356600"/>
            <a:ext cx="6743700" cy="330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800" u="sng">
                <a:uFill>
                  <a:solidFill>
                    <a:srgbClr val="000000"/>
                  </a:solidFill>
                </a:uFill>
                <a:hlinkClick r:id="rId4" invalidUrl="" action="" tgtFrame="" tooltip="" history="1" highlightClick="0" endSnd="0"/>
              </a:defRPr>
            </a:lvl1pPr>
          </a:lstStyle>
          <a:p>
            <a:pPr>
              <a:defRPr u="none"/>
            </a:pPr>
            <a:r>
              <a:rPr u="sng">
                <a:hlinkClick r:id="rId4" invalidUrl="" action="" tgtFrame="" tooltip="" history="1" highlightClick="0" endSnd="0"/>
              </a:rPr>
              <a:t>http://mbostock.github.com/d3/ex/force.html</a:t>
            </a:r>
          </a:p>
        </p:txBody>
      </p:sp>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2" name="Force-directed placement properties"/>
          <p:cNvSpPr txBox="1"/>
          <p:nvPr>
            <p:ph type="title"/>
          </p:nvPr>
        </p:nvSpPr>
        <p:spPr>
          <a:prstGeom prst="rect">
            <a:avLst/>
          </a:prstGeom>
        </p:spPr>
        <p:txBody>
          <a:bodyPr/>
          <a:lstStyle/>
          <a:p>
            <a:pPr/>
            <a:r>
              <a:t>Force-directed placement properties</a:t>
            </a:r>
          </a:p>
        </p:txBody>
      </p:sp>
      <p:sp>
        <p:nvSpPr>
          <p:cNvPr id="1823" name="strengths…"/>
          <p:cNvSpPr txBox="1"/>
          <p:nvPr>
            <p:ph type="body" idx="1"/>
          </p:nvPr>
        </p:nvSpPr>
        <p:spPr>
          <a:prstGeom prst="rect">
            <a:avLst/>
          </a:prstGeom>
        </p:spPr>
        <p:txBody>
          <a:bodyPr/>
          <a:lstStyle/>
          <a:p>
            <a:pPr/>
            <a:r>
              <a:t>strengths</a:t>
            </a:r>
          </a:p>
          <a:p>
            <a:pPr lvl="1"/>
            <a:r>
              <a:t>reasonable layout for small, sparse graphs</a:t>
            </a:r>
          </a:p>
          <a:p>
            <a:pPr lvl="1"/>
            <a:r>
              <a:t>clusters typically visible</a:t>
            </a:r>
          </a:p>
          <a:p>
            <a:pPr lvl="1"/>
            <a:r>
              <a:t>edge length uniformity</a:t>
            </a:r>
          </a:p>
          <a:p>
            <a:pPr/>
            <a:r>
              <a:t>weaknesses</a:t>
            </a:r>
          </a:p>
          <a:p>
            <a:pPr lvl="1"/>
            <a:r>
              <a:t>nondeterministic</a:t>
            </a:r>
          </a:p>
          <a:p>
            <a:pPr lvl="1"/>
            <a:r>
              <a:t>computationally expensive: O(n^3) for n nodes</a:t>
            </a:r>
          </a:p>
          <a:p>
            <a:pPr lvl="2"/>
            <a:r>
              <a:t>each step is n^2, takes ~n cycles to reach equilibrium</a:t>
            </a:r>
          </a:p>
          <a:p>
            <a:pPr lvl="1"/>
            <a:r>
              <a:t>naive FD doesn't scale well beyond 1K nodes </a:t>
            </a:r>
          </a:p>
          <a:p>
            <a:pPr lvl="1"/>
            <a:r>
              <a:t>iterative progress: engaging but distracting</a:t>
            </a:r>
          </a:p>
        </p:txBody>
      </p:sp>
      <p:sp>
        <p:nvSpPr>
          <p:cNvPr id="182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25" name="https://bl.ocks.org/steveharoz/8c3e2524079a8c440df60c1ab72b5d03"/>
          <p:cNvSpPr txBox="1"/>
          <p:nvPr/>
        </p:nvSpPr>
        <p:spPr>
          <a:xfrm>
            <a:off x="10650078" y="6096000"/>
            <a:ext cx="4872361"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14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https://bl.ocks.org/steveharoz/8c3e2524079a8c440df60c1ab72b5d03</a:t>
            </a:r>
          </a:p>
        </p:txBody>
      </p:sp>
      <p:pic>
        <p:nvPicPr>
          <p:cNvPr id="1826" name="Image" descr="Image"/>
          <p:cNvPicPr>
            <a:picLocks noChangeAspect="1"/>
          </p:cNvPicPr>
          <p:nvPr/>
        </p:nvPicPr>
        <p:blipFill>
          <a:blip r:embed="rId3">
            <a:extLst/>
          </a:blip>
          <a:stretch>
            <a:fillRect/>
          </a:stretch>
        </p:blipFill>
        <p:spPr>
          <a:xfrm>
            <a:off x="10393248" y="2230389"/>
            <a:ext cx="4947929" cy="3755545"/>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8" name="Idiom: force-directed placement"/>
          <p:cNvSpPr txBox="1"/>
          <p:nvPr>
            <p:ph type="title"/>
          </p:nvPr>
        </p:nvSpPr>
        <p:spPr>
          <a:prstGeom prst="rect">
            <a:avLst/>
          </a:prstGeom>
        </p:spPr>
        <p:txBody>
          <a:bodyPr/>
          <a:lstStyle/>
          <a:p>
            <a:pPr/>
            <a:r>
              <a:t>Idiom: </a:t>
            </a:r>
            <a:r>
              <a:rPr>
                <a:latin typeface="Rockwell Bold"/>
                <a:ea typeface="Rockwell Bold"/>
                <a:cs typeface="Rockwell Bold"/>
                <a:sym typeface="Rockwell Bold"/>
              </a:rPr>
              <a:t>force-directed placement</a:t>
            </a:r>
          </a:p>
        </p:txBody>
      </p:sp>
      <p:sp>
        <p:nvSpPr>
          <p:cNvPr id="1829" name="visual encoding…"/>
          <p:cNvSpPr txBox="1"/>
          <p:nvPr>
            <p:ph type="body" idx="1"/>
          </p:nvPr>
        </p:nvSpPr>
        <p:spPr>
          <a:prstGeom prst="rect">
            <a:avLst/>
          </a:prstGeom>
        </p:spPr>
        <p:txBody>
          <a:bodyPr>
            <a:normAutofit fontScale="100000" lnSpcReduction="0"/>
          </a:bodyPr>
          <a:lstStyle/>
          <a:p>
            <a:pPr marL="322325" indent="-322325" defTabSz="1146047">
              <a:spcBef>
                <a:spcPts val="900"/>
              </a:spcBef>
              <a:defRPr sz="3759"/>
            </a:pPr>
            <a:r>
              <a:t>visual encoding</a:t>
            </a:r>
          </a:p>
          <a:p>
            <a:pPr lvl="1" marL="698373" indent="-268604" defTabSz="1146047">
              <a:defRPr sz="3196"/>
            </a:pPr>
            <a:r>
              <a:t>link connection marks, node point marks</a:t>
            </a:r>
          </a:p>
          <a:p>
            <a:pPr marL="322325" indent="-322325" defTabSz="1146047">
              <a:spcBef>
                <a:spcPts val="900"/>
              </a:spcBef>
              <a:defRPr sz="3759"/>
            </a:pPr>
            <a:r>
              <a:t>considerations</a:t>
            </a:r>
          </a:p>
          <a:p>
            <a:pPr lvl="1" marL="698373" indent="-268604" defTabSz="1146047">
              <a:defRPr sz="3196"/>
            </a:pPr>
            <a:r>
              <a:t>spatial position: no meaning directly encoded</a:t>
            </a:r>
          </a:p>
          <a:p>
            <a:pPr lvl="2" marL="1074419" indent="-214884" defTabSz="1146047">
              <a:defRPr sz="2820"/>
            </a:pPr>
            <a:r>
              <a:t>left free to minimize crossings</a:t>
            </a:r>
          </a:p>
          <a:p>
            <a:pPr lvl="1" marL="698373" indent="-268604" defTabSz="1146047">
              <a:defRPr sz="3196"/>
            </a:pPr>
            <a:r>
              <a:t>proximity semantics?</a:t>
            </a:r>
          </a:p>
          <a:p>
            <a:pPr lvl="2" marL="1074419" indent="-214884" defTabSz="1146047">
              <a:defRPr sz="2820"/>
            </a:pPr>
            <a:r>
              <a:t>sometimes meaningful</a:t>
            </a:r>
          </a:p>
          <a:p>
            <a:pPr lvl="2" marL="1074419" indent="-214884" defTabSz="1146047">
              <a:defRPr sz="2820"/>
            </a:pPr>
            <a:r>
              <a:t>sometimes arbitrary, artifact of layout algorithm</a:t>
            </a:r>
          </a:p>
          <a:p>
            <a:pPr lvl="2" marL="1074419" indent="-214884" defTabSz="1146047">
              <a:defRPr sz="2820"/>
            </a:pPr>
            <a:r>
              <a:t>tension with length</a:t>
            </a:r>
          </a:p>
          <a:p>
            <a:pPr lvl="3" marL="1504188" indent="-214884" defTabSz="1146047">
              <a:defRPr sz="2444"/>
            </a:pPr>
            <a:r>
              <a:t>long edges more visually salient than short</a:t>
            </a:r>
          </a:p>
          <a:p>
            <a:pPr marL="322325" indent="-322325" defTabSz="1146047">
              <a:spcBef>
                <a:spcPts val="900"/>
              </a:spcBef>
              <a:defRPr sz="3759"/>
            </a:pPr>
            <a:r>
              <a:t>tasks</a:t>
            </a:r>
          </a:p>
          <a:p>
            <a:pPr lvl="1" marL="698373" indent="-268604" defTabSz="1146047">
              <a:defRPr sz="3196"/>
            </a:pPr>
            <a:r>
              <a:t>explore topology; locate paths, clusters</a:t>
            </a:r>
          </a:p>
          <a:p>
            <a:pPr marL="322325" indent="-322325" defTabSz="1146047">
              <a:spcBef>
                <a:spcPts val="900"/>
              </a:spcBef>
              <a:defRPr sz="3759"/>
            </a:pPr>
            <a:r>
              <a:t>scalability</a:t>
            </a:r>
          </a:p>
          <a:p>
            <a:pPr lvl="1" marL="698373" indent="-268604" defTabSz="1146047">
              <a:defRPr sz="3196"/>
            </a:pPr>
            <a:r>
              <a:t>node/edge density E &lt; 4N</a:t>
            </a:r>
          </a:p>
        </p:txBody>
      </p:sp>
      <p:sp>
        <p:nvSpPr>
          <p:cNvPr id="183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31" name="http://mbostock.github.com/d3/ex/force.html"/>
          <p:cNvSpPr txBox="1"/>
          <p:nvPr/>
        </p:nvSpPr>
        <p:spPr>
          <a:xfrm>
            <a:off x="10672035" y="5918200"/>
            <a:ext cx="4826001"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http://mbostock.github.com/d3/ex/force.html</a:t>
            </a:r>
          </a:p>
        </p:txBody>
      </p:sp>
      <p:pic>
        <p:nvPicPr>
          <p:cNvPr id="1832" name="force-d3.pdf" descr="force-d3.pdf"/>
          <p:cNvPicPr>
            <a:picLocks noChangeAspect="1"/>
          </p:cNvPicPr>
          <p:nvPr/>
        </p:nvPicPr>
        <p:blipFill>
          <a:blip r:embed="rId3">
            <a:extLst/>
          </a:blip>
          <a:stretch>
            <a:fillRect/>
          </a:stretch>
        </p:blipFill>
        <p:spPr>
          <a:xfrm>
            <a:off x="10841170" y="755650"/>
            <a:ext cx="4487730" cy="5054600"/>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4" name="Image" descr="Image"/>
          <p:cNvPicPr>
            <a:picLocks noChangeAspect="1"/>
          </p:cNvPicPr>
          <p:nvPr/>
        </p:nvPicPr>
        <p:blipFill>
          <a:blip r:embed="rId2">
            <a:extLst/>
          </a:blip>
          <a:srcRect l="0" t="49488" r="0" b="0"/>
          <a:stretch>
            <a:fillRect/>
          </a:stretch>
        </p:blipFill>
        <p:spPr>
          <a:xfrm>
            <a:off x="5643033" y="5475287"/>
            <a:ext cx="3708401" cy="3233143"/>
          </a:xfrm>
          <a:prstGeom prst="rect">
            <a:avLst/>
          </a:prstGeom>
          <a:ln w="12700">
            <a:miter lim="400000"/>
          </a:ln>
        </p:spPr>
      </p:pic>
      <p:sp>
        <p:nvSpPr>
          <p:cNvPr id="1835" name="Idiom: circular layouts / arc diagrams (node-link)"/>
          <p:cNvSpPr txBox="1"/>
          <p:nvPr>
            <p:ph type="title"/>
          </p:nvPr>
        </p:nvSpPr>
        <p:spPr>
          <a:prstGeom prst="rect">
            <a:avLst/>
          </a:prstGeom>
        </p:spPr>
        <p:txBody>
          <a:bodyPr/>
          <a:lstStyle/>
          <a:p>
            <a:pPr/>
            <a:r>
              <a:t>Idiom: </a:t>
            </a:r>
            <a:r>
              <a:rPr>
                <a:latin typeface="Rockwell Bold"/>
                <a:ea typeface="Rockwell Bold"/>
                <a:cs typeface="Rockwell Bold"/>
                <a:sym typeface="Rockwell Bold"/>
              </a:rPr>
              <a:t>circular layouts / arc diagrams (node-link)</a:t>
            </a:r>
          </a:p>
        </p:txBody>
      </p:sp>
      <p:sp>
        <p:nvSpPr>
          <p:cNvPr id="1836" name="restricted node-link layouts: lay out nodes around circle or along line…"/>
          <p:cNvSpPr txBox="1"/>
          <p:nvPr>
            <p:ph type="body" idx="1"/>
          </p:nvPr>
        </p:nvSpPr>
        <p:spPr>
          <a:xfrm>
            <a:off x="419100" y="1104900"/>
            <a:ext cx="14819277" cy="4319588"/>
          </a:xfrm>
          <a:prstGeom prst="rect">
            <a:avLst/>
          </a:prstGeom>
        </p:spPr>
        <p:txBody>
          <a:bodyPr/>
          <a:lstStyle/>
          <a:p>
            <a:pPr marL="342900" indent="-342900">
              <a:defRPr sz="3800"/>
            </a:pPr>
            <a:r>
              <a:t>restricted node-link layouts: lay out nodes around circle or along line</a:t>
            </a:r>
          </a:p>
          <a:p>
            <a:pPr marL="342900" indent="-342900">
              <a:defRPr sz="3800"/>
            </a:pPr>
            <a:r>
              <a:t>data</a:t>
            </a:r>
          </a:p>
          <a:p>
            <a:pPr lvl="1" marL="776567" indent="-319367">
              <a:defRPr sz="3200"/>
            </a:pPr>
            <a:r>
              <a:t>original: network</a:t>
            </a:r>
          </a:p>
          <a:p>
            <a:pPr lvl="1">
              <a:defRPr sz="3200"/>
            </a:pPr>
            <a:r>
              <a:t>derived: node ordering attribute (global computation)</a:t>
            </a:r>
          </a:p>
          <a:p>
            <a:pPr marL="342900" indent="-342900">
              <a:defRPr sz="3800"/>
            </a:pPr>
            <a:r>
              <a:t>considerations: node ordering crucial to avoid </a:t>
            </a:r>
            <a:br/>
            <a:r>
              <a:t>excessive clutter from edge crossings</a:t>
            </a:r>
          </a:p>
          <a:p>
            <a:pPr lvl="1">
              <a:defRPr sz="3200"/>
            </a:pPr>
            <a:r>
              <a:t>examples: before &amp; after barycentric ordering</a:t>
            </a:r>
          </a:p>
        </p:txBody>
      </p:sp>
      <p:sp>
        <p:nvSpPr>
          <p:cNvPr id="183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38" name="http://profs.etsmtl.ca/mmcguffin/research/2012-mcguffin-simpleNetVis/mcguffin-2012-simpleNetVis.pdf"/>
          <p:cNvSpPr txBox="1"/>
          <p:nvPr/>
        </p:nvSpPr>
        <p:spPr>
          <a:xfrm>
            <a:off x="589603" y="8686800"/>
            <a:ext cx="947987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19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http://profs.etsmtl.ca/mmcguffin/research/2012-mcguffin-simpleNetVis/mcguffin-2012-simpleNetVis.pdf</a:t>
            </a:r>
          </a:p>
        </p:txBody>
      </p:sp>
      <p:pic>
        <p:nvPicPr>
          <p:cNvPr id="1839" name="Image" descr="Image"/>
          <p:cNvPicPr>
            <a:picLocks noChangeAspect="1"/>
          </p:cNvPicPr>
          <p:nvPr/>
        </p:nvPicPr>
        <p:blipFill>
          <a:blip r:embed="rId2">
            <a:extLst/>
          </a:blip>
          <a:srcRect l="0" t="0" r="0" b="49826"/>
          <a:stretch>
            <a:fillRect/>
          </a:stretch>
        </p:blipFill>
        <p:spPr>
          <a:xfrm>
            <a:off x="2256366" y="5475287"/>
            <a:ext cx="3708401" cy="3211513"/>
          </a:xfrm>
          <a:prstGeom prst="rect">
            <a:avLst/>
          </a:prstGeom>
          <a:ln w="12700">
            <a:miter lim="400000"/>
          </a:ln>
        </p:spPr>
      </p:pic>
      <p:pic>
        <p:nvPicPr>
          <p:cNvPr id="1840" name="Image" descr="Image"/>
          <p:cNvPicPr>
            <a:picLocks noChangeAspect="1"/>
          </p:cNvPicPr>
          <p:nvPr/>
        </p:nvPicPr>
        <p:blipFill>
          <a:blip r:embed="rId4">
            <a:extLst/>
          </a:blip>
          <a:stretch>
            <a:fillRect/>
          </a:stretch>
        </p:blipFill>
        <p:spPr>
          <a:xfrm>
            <a:off x="10756406" y="1732016"/>
            <a:ext cx="4928094" cy="5337916"/>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2" name="Adjacency matrix representations"/>
          <p:cNvSpPr txBox="1"/>
          <p:nvPr>
            <p:ph type="title"/>
          </p:nvPr>
        </p:nvSpPr>
        <p:spPr>
          <a:prstGeom prst="rect">
            <a:avLst/>
          </a:prstGeom>
        </p:spPr>
        <p:txBody>
          <a:bodyPr/>
          <a:lstStyle/>
          <a:p>
            <a:pPr/>
            <a:r>
              <a:t>Adjacency matrix representations</a:t>
            </a:r>
          </a:p>
        </p:txBody>
      </p:sp>
      <p:sp>
        <p:nvSpPr>
          <p:cNvPr id="1843" name="derive adjacency matrix from network"/>
          <p:cNvSpPr txBox="1"/>
          <p:nvPr>
            <p:ph type="body" sz="quarter" idx="1"/>
          </p:nvPr>
        </p:nvSpPr>
        <p:spPr>
          <a:xfrm>
            <a:off x="419100" y="1104900"/>
            <a:ext cx="15849600" cy="1258331"/>
          </a:xfrm>
          <a:prstGeom prst="rect">
            <a:avLst/>
          </a:prstGeom>
        </p:spPr>
        <p:txBody>
          <a:bodyPr/>
          <a:lstStyle/>
          <a:p>
            <a:pPr/>
            <a:r>
              <a:t>derive adjacency matrix from network</a:t>
            </a:r>
          </a:p>
        </p:txBody>
      </p:sp>
      <p:sp>
        <p:nvSpPr>
          <p:cNvPr id="184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45" name="Image" descr="Image"/>
          <p:cNvPicPr>
            <a:picLocks noChangeAspect="1"/>
          </p:cNvPicPr>
          <p:nvPr/>
        </p:nvPicPr>
        <p:blipFill>
          <a:blip r:embed="rId2">
            <a:extLst/>
          </a:blip>
          <a:stretch>
            <a:fillRect/>
          </a:stretch>
        </p:blipFill>
        <p:spPr>
          <a:xfrm>
            <a:off x="2747046" y="1918730"/>
            <a:ext cx="10169939" cy="4604789"/>
          </a:xfrm>
          <a:prstGeom prst="rect">
            <a:avLst/>
          </a:prstGeom>
          <a:ln w="12700">
            <a:miter lim="400000"/>
          </a:ln>
        </p:spPr>
      </p:pic>
      <p:pic>
        <p:nvPicPr>
          <p:cNvPr id="1846" name="fig9.1.pdf" descr="fig9.1.pdf"/>
          <p:cNvPicPr>
            <a:picLocks noChangeAspect="1"/>
          </p:cNvPicPr>
          <p:nvPr/>
        </p:nvPicPr>
        <p:blipFill>
          <a:blip r:embed="rId3">
            <a:extLst/>
          </a:blip>
          <a:srcRect l="2332" t="36535" r="21845" b="36535"/>
          <a:stretch>
            <a:fillRect/>
          </a:stretch>
        </p:blipFill>
        <p:spPr>
          <a:xfrm>
            <a:off x="419100" y="6426753"/>
            <a:ext cx="8579448" cy="2144238"/>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8" name="Adjacency matrix examples"/>
          <p:cNvSpPr txBox="1"/>
          <p:nvPr>
            <p:ph type="title"/>
          </p:nvPr>
        </p:nvSpPr>
        <p:spPr>
          <a:prstGeom prst="rect">
            <a:avLst/>
          </a:prstGeom>
        </p:spPr>
        <p:txBody>
          <a:bodyPr/>
          <a:lstStyle/>
          <a:p>
            <a:pPr/>
            <a:r>
              <a:t>Adjacency matrix examples</a:t>
            </a:r>
          </a:p>
        </p:txBody>
      </p:sp>
      <p:sp>
        <p:nvSpPr>
          <p:cNvPr id="1849" name="Double-click to edit"/>
          <p:cNvSpPr txBox="1"/>
          <p:nvPr>
            <p:ph type="body" idx="1"/>
          </p:nvPr>
        </p:nvSpPr>
        <p:spPr>
          <a:prstGeom prst="rect">
            <a:avLst/>
          </a:prstGeom>
        </p:spPr>
        <p:txBody>
          <a:bodyPr/>
          <a:lstStyle/>
          <a:p>
            <a:pPr/>
          </a:p>
        </p:txBody>
      </p:sp>
      <p:sp>
        <p:nvSpPr>
          <p:cNvPr id="185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51" name="Image" descr="Image"/>
          <p:cNvPicPr>
            <a:picLocks noChangeAspect="1"/>
          </p:cNvPicPr>
          <p:nvPr/>
        </p:nvPicPr>
        <p:blipFill>
          <a:blip r:embed="rId2">
            <a:extLst/>
          </a:blip>
          <a:stretch>
            <a:fillRect/>
          </a:stretch>
        </p:blipFill>
        <p:spPr>
          <a:xfrm>
            <a:off x="457372" y="1182682"/>
            <a:ext cx="12775447" cy="6543122"/>
          </a:xfrm>
          <a:prstGeom prst="rect">
            <a:avLst/>
          </a:prstGeom>
          <a:ln w="12700">
            <a:miter lim="400000"/>
          </a:ln>
        </p:spPr>
      </p:pic>
      <p:pic>
        <p:nvPicPr>
          <p:cNvPr id="1852" name="Image" descr="Image"/>
          <p:cNvPicPr>
            <a:picLocks noChangeAspect="1"/>
          </p:cNvPicPr>
          <p:nvPr/>
        </p:nvPicPr>
        <p:blipFill>
          <a:blip r:embed="rId3">
            <a:extLst/>
          </a:blip>
          <a:stretch>
            <a:fillRect/>
          </a:stretch>
        </p:blipFill>
        <p:spPr>
          <a:xfrm>
            <a:off x="10776631" y="8509860"/>
            <a:ext cx="2187271" cy="353880"/>
          </a:xfrm>
          <a:prstGeom prst="rect">
            <a:avLst/>
          </a:prstGeom>
          <a:ln w="12700">
            <a:miter lim="400000"/>
          </a:ln>
        </p:spPr>
      </p:pic>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4" name="Node order is crucial: Reordering"/>
          <p:cNvSpPr txBox="1"/>
          <p:nvPr>
            <p:ph type="title"/>
          </p:nvPr>
        </p:nvSpPr>
        <p:spPr>
          <a:prstGeom prst="rect">
            <a:avLst/>
          </a:prstGeom>
        </p:spPr>
        <p:txBody>
          <a:bodyPr/>
          <a:lstStyle/>
          <a:p>
            <a:pPr/>
            <a:r>
              <a:t>Node order is crucial: Reordering</a:t>
            </a:r>
          </a:p>
        </p:txBody>
      </p:sp>
      <p:sp>
        <p:nvSpPr>
          <p:cNvPr id="1855" name="Double-click to edit"/>
          <p:cNvSpPr txBox="1"/>
          <p:nvPr>
            <p:ph type="body" idx="1"/>
          </p:nvPr>
        </p:nvSpPr>
        <p:spPr>
          <a:prstGeom prst="rect">
            <a:avLst/>
          </a:prstGeom>
        </p:spPr>
        <p:txBody>
          <a:bodyPr/>
          <a:lstStyle/>
          <a:p>
            <a:pPr/>
          </a:p>
        </p:txBody>
      </p:sp>
      <p:sp>
        <p:nvSpPr>
          <p:cNvPr id="185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57" name="https://bost.ocks.org/mike/miserables/"/>
          <p:cNvSpPr txBox="1"/>
          <p:nvPr/>
        </p:nvSpPr>
        <p:spPr>
          <a:xfrm>
            <a:off x="968387" y="8426450"/>
            <a:ext cx="4741938"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26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https://bost.ocks.org/mike/miserables/</a:t>
            </a:r>
          </a:p>
        </p:txBody>
      </p:sp>
      <p:pic>
        <p:nvPicPr>
          <p:cNvPr id="1858" name="Image" descr="Image"/>
          <p:cNvPicPr>
            <a:picLocks noChangeAspect="1"/>
          </p:cNvPicPr>
          <p:nvPr/>
        </p:nvPicPr>
        <p:blipFill>
          <a:blip r:embed="rId3">
            <a:extLst/>
          </a:blip>
          <a:stretch>
            <a:fillRect/>
          </a:stretch>
        </p:blipFill>
        <p:spPr>
          <a:xfrm>
            <a:off x="236128" y="1054100"/>
            <a:ext cx="14716944" cy="6945880"/>
          </a:xfrm>
          <a:prstGeom prst="rect">
            <a:avLst/>
          </a:prstGeom>
          <a:ln w="12700">
            <a:miter lim="400000"/>
          </a:ln>
        </p:spPr>
      </p:pic>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0" name="Adjacency matrix"/>
          <p:cNvSpPr txBox="1"/>
          <p:nvPr>
            <p:ph type="title"/>
          </p:nvPr>
        </p:nvSpPr>
        <p:spPr>
          <a:prstGeom prst="rect">
            <a:avLst/>
          </a:prstGeom>
        </p:spPr>
        <p:txBody>
          <a:bodyPr/>
          <a:lstStyle/>
          <a:p>
            <a:pPr/>
            <a:r>
              <a:t>Adjacency matrix</a:t>
            </a:r>
          </a:p>
        </p:txBody>
      </p:sp>
      <p:sp>
        <p:nvSpPr>
          <p:cNvPr id="1861" name="˜"/>
          <p:cNvSpPr txBox="1"/>
          <p:nvPr>
            <p:ph type="body" idx="1"/>
          </p:nvPr>
        </p:nvSpPr>
        <p:spPr>
          <a:prstGeom prst="rect">
            <a:avLst/>
          </a:prstGeom>
        </p:spPr>
        <p:txBody>
          <a:bodyPr/>
          <a:lstStyle/>
          <a:p>
            <a:pPr/>
            <a:r>
              <a:t>˜</a:t>
            </a:r>
          </a:p>
        </p:txBody>
      </p:sp>
      <p:sp>
        <p:nvSpPr>
          <p:cNvPr id="186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866" name="Group"/>
          <p:cNvGrpSpPr/>
          <p:nvPr/>
        </p:nvGrpSpPr>
        <p:grpSpPr>
          <a:xfrm>
            <a:off x="474463" y="1048469"/>
            <a:ext cx="10413393" cy="7833065"/>
            <a:chOff x="0" y="0"/>
            <a:chExt cx="10413392" cy="7833064"/>
          </a:xfrm>
        </p:grpSpPr>
        <p:pic>
          <p:nvPicPr>
            <p:cNvPr id="1863" name="Image" descr="Image"/>
            <p:cNvPicPr>
              <a:picLocks noChangeAspect="1"/>
            </p:cNvPicPr>
            <p:nvPr/>
          </p:nvPicPr>
          <p:blipFill>
            <a:blip r:embed="rId2">
              <a:extLst/>
            </a:blip>
            <a:srcRect l="0" t="0" r="0" b="17054"/>
            <a:stretch>
              <a:fillRect/>
            </a:stretch>
          </p:blipFill>
          <p:spPr>
            <a:xfrm>
              <a:off x="0" y="0"/>
              <a:ext cx="10413393" cy="5815947"/>
            </a:xfrm>
            <a:prstGeom prst="rect">
              <a:avLst/>
            </a:prstGeom>
            <a:ln w="12700" cap="flat">
              <a:noFill/>
              <a:miter lim="400000"/>
            </a:ln>
            <a:effectLst/>
          </p:spPr>
        </p:pic>
        <p:sp>
          <p:nvSpPr>
            <p:cNvPr id="1864" name="good for topology tasks related to neighborhoods…"/>
            <p:cNvSpPr/>
            <p:nvPr/>
          </p:nvSpPr>
          <p:spPr>
            <a:xfrm>
              <a:off x="141958" y="656306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r>
                <a:t>good for topology tasks</a:t>
              </a:r>
              <a:br/>
              <a:r>
                <a:t>related to neighborhoods</a:t>
              </a:r>
            </a:p>
            <a:p>
              <a:pPr algn="l"/>
              <a:r>
                <a:t>(node 1-hop neighbors)</a:t>
              </a:r>
            </a:p>
          </p:txBody>
        </p:sp>
        <p:sp>
          <p:nvSpPr>
            <p:cNvPr id="1865" name="bad for topology tasks related to paths"/>
            <p:cNvSpPr/>
            <p:nvPr/>
          </p:nvSpPr>
          <p:spPr>
            <a:xfrm>
              <a:off x="7016891" y="618206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r>
                <a:t>bad for topology tasks</a:t>
              </a:r>
              <a:br/>
              <a:r>
                <a:t>related to paths</a:t>
              </a:r>
            </a:p>
          </p:txBody>
        </p:sp>
      </p:grpSp>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8" name="Structures visible in both"/>
          <p:cNvSpPr txBox="1"/>
          <p:nvPr>
            <p:ph type="title"/>
          </p:nvPr>
        </p:nvSpPr>
        <p:spPr>
          <a:prstGeom prst="rect">
            <a:avLst/>
          </a:prstGeom>
        </p:spPr>
        <p:txBody>
          <a:bodyPr/>
          <a:lstStyle/>
          <a:p>
            <a:pPr/>
            <a:r>
              <a:t>Structures visible in both</a:t>
            </a:r>
          </a:p>
        </p:txBody>
      </p:sp>
      <p:sp>
        <p:nvSpPr>
          <p:cNvPr id="1869" name="Double-click to edit"/>
          <p:cNvSpPr txBox="1"/>
          <p:nvPr>
            <p:ph type="body" idx="1"/>
          </p:nvPr>
        </p:nvSpPr>
        <p:spPr>
          <a:prstGeom prst="rect">
            <a:avLst/>
          </a:prstGeom>
        </p:spPr>
        <p:txBody>
          <a:bodyPr/>
          <a:lstStyle/>
          <a:p>
            <a:pPr/>
          </a:p>
        </p:txBody>
      </p:sp>
      <p:sp>
        <p:nvSpPr>
          <p:cNvPr id="187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71" name="patternsInAdjacencyMatrix.tiff" descr="patternsInAdjacencyMatrix.tiff"/>
          <p:cNvPicPr>
            <a:picLocks noChangeAspect="1"/>
          </p:cNvPicPr>
          <p:nvPr/>
        </p:nvPicPr>
        <p:blipFill>
          <a:blip r:embed="rId2">
            <a:extLst/>
          </a:blip>
          <a:stretch>
            <a:fillRect/>
          </a:stretch>
        </p:blipFill>
        <p:spPr>
          <a:xfrm>
            <a:off x="419100" y="1216250"/>
            <a:ext cx="11681419" cy="5898052"/>
          </a:xfrm>
          <a:prstGeom prst="rect">
            <a:avLst/>
          </a:prstGeom>
          <a:ln w="12700">
            <a:miter lim="400000"/>
          </a:ln>
        </p:spPr>
      </p:pic>
      <p:sp>
        <p:nvSpPr>
          <p:cNvPr id="1872" name="http://www.michaelmcguffin.com/courses/vis/patternsInAdjacencyMatrix.png"/>
          <p:cNvSpPr txBox="1"/>
          <p:nvPr/>
        </p:nvSpPr>
        <p:spPr>
          <a:xfrm>
            <a:off x="567266" y="8464550"/>
            <a:ext cx="11580483" cy="92659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500" u="sng">
                <a:uFill>
                  <a:solidFill>
                    <a:srgbClr val="000000"/>
                  </a:solidFill>
                </a:uFill>
                <a:hlinkClick r:id="rId3" invalidUrl="" action="" tgtFrame="" tooltip="" history="1" highlightClick="0" endSnd="0"/>
              </a:defRPr>
            </a:lvl1pPr>
          </a:lstStyle>
          <a:p>
            <a:pPr>
              <a:defRPr i="0" sz="3300" u="none"/>
            </a:pPr>
            <a:r>
              <a:rPr i="1" sz="2500" u="sng">
                <a:hlinkClick r:id="rId3" invalidUrl="" action="" tgtFrame="" tooltip="" history="1" highlightClick="0" endSnd="0"/>
              </a:rPr>
              <a:t>http://www.michaelmcguffin.com/courses/vis/patternsInAdjacencyMatrix.png</a:t>
            </a:r>
            <a:endParaRPr i="1" sz="2500"/>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fig4.2.pdf" descr="fig4.2.pdf"/>
          <p:cNvPicPr>
            <a:picLocks noChangeAspect="1"/>
          </p:cNvPicPr>
          <p:nvPr/>
        </p:nvPicPr>
        <p:blipFill>
          <a:blip r:embed="rId2">
            <a:extLst/>
          </a:blip>
          <a:stretch>
            <a:fillRect/>
          </a:stretch>
        </p:blipFill>
        <p:spPr>
          <a:xfrm>
            <a:off x="2175975" y="2370126"/>
            <a:ext cx="9704103" cy="6080149"/>
          </a:xfrm>
          <a:prstGeom prst="rect">
            <a:avLst/>
          </a:prstGeom>
          <a:ln w="12700">
            <a:miter lim="400000"/>
          </a:ln>
        </p:spPr>
      </p:pic>
      <p:sp>
        <p:nvSpPr>
          <p:cNvPr id="335" name="Nested model"/>
          <p:cNvSpPr txBox="1"/>
          <p:nvPr>
            <p:ph type="title"/>
          </p:nvPr>
        </p:nvSpPr>
        <p:spPr>
          <a:prstGeom prst="rect">
            <a:avLst/>
          </a:prstGeom>
        </p:spPr>
        <p:txBody>
          <a:bodyPr/>
          <a:lstStyle/>
          <a:p>
            <a:pPr/>
            <a:r>
              <a:t>Nested model</a:t>
            </a:r>
          </a:p>
        </p:txBody>
      </p:sp>
      <p:sp>
        <p:nvSpPr>
          <p:cNvPr id="336" name="downstream: cascading effects…"/>
          <p:cNvSpPr txBox="1"/>
          <p:nvPr>
            <p:ph type="body" sz="quarter" idx="1"/>
          </p:nvPr>
        </p:nvSpPr>
        <p:spPr>
          <a:xfrm>
            <a:off x="419100" y="1104900"/>
            <a:ext cx="11632459" cy="1533933"/>
          </a:xfrm>
          <a:prstGeom prst="rect">
            <a:avLst/>
          </a:prstGeom>
        </p:spPr>
        <p:txBody>
          <a:bodyPr/>
          <a:lstStyle/>
          <a:p>
            <a:pPr/>
            <a:r>
              <a:t>downstream: cascading effects</a:t>
            </a:r>
          </a:p>
          <a:p>
            <a:pPr/>
            <a:r>
              <a:t>upstream: iterative refinement </a:t>
            </a:r>
          </a:p>
        </p:txBody>
      </p:sp>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Line Shape" descr="Line Shape"/>
          <p:cNvPicPr>
            <a:picLocks noChangeAspect="0"/>
          </p:cNvPicPr>
          <p:nvPr/>
        </p:nvPicPr>
        <p:blipFill>
          <a:blip r:embed="rId3">
            <a:extLst/>
          </a:blip>
          <a:stretch>
            <a:fillRect/>
          </a:stretch>
        </p:blipFill>
        <p:spPr>
          <a:xfrm>
            <a:off x="8307916" y="3363383"/>
            <a:ext cx="898252" cy="901304"/>
          </a:xfrm>
          <a:prstGeom prst="rect">
            <a:avLst/>
          </a:prstGeom>
        </p:spPr>
      </p:pic>
      <p:pic>
        <p:nvPicPr>
          <p:cNvPr id="340" name="Line Shape" descr="Line Shape"/>
          <p:cNvPicPr>
            <a:picLocks noChangeAspect="0"/>
          </p:cNvPicPr>
          <p:nvPr/>
        </p:nvPicPr>
        <p:blipFill>
          <a:blip r:embed="rId3">
            <a:extLst/>
          </a:blip>
          <a:stretch>
            <a:fillRect/>
          </a:stretch>
        </p:blipFill>
        <p:spPr>
          <a:xfrm>
            <a:off x="9205383" y="4690617"/>
            <a:ext cx="898251" cy="901304"/>
          </a:xfrm>
          <a:prstGeom prst="rect">
            <a:avLst/>
          </a:prstGeom>
        </p:spPr>
      </p:pic>
      <p:pic>
        <p:nvPicPr>
          <p:cNvPr id="342" name="Line Shape" descr="Line Shape"/>
          <p:cNvPicPr>
            <a:picLocks noChangeAspect="0"/>
          </p:cNvPicPr>
          <p:nvPr/>
        </p:nvPicPr>
        <p:blipFill>
          <a:blip r:embed="rId3">
            <a:extLst/>
          </a:blip>
          <a:stretch>
            <a:fillRect/>
          </a:stretch>
        </p:blipFill>
        <p:spPr>
          <a:xfrm>
            <a:off x="10153650" y="5994483"/>
            <a:ext cx="898251" cy="901304"/>
          </a:xfrm>
          <a:prstGeom prst="rect">
            <a:avLst/>
          </a:prstGeom>
        </p:spPr>
      </p:pic>
      <p:sp>
        <p:nvSpPr>
          <p:cNvPr id="344" name="Triangle"/>
          <p:cNvSpPr/>
          <p:nvPr/>
        </p:nvSpPr>
        <p:spPr>
          <a:xfrm rot="5400000">
            <a:off x="2868711" y="5167460"/>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345" name="Triangle"/>
          <p:cNvSpPr/>
          <p:nvPr/>
        </p:nvSpPr>
        <p:spPr>
          <a:xfrm rot="5400000">
            <a:off x="2691603" y="3990956"/>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346" name="Triangle"/>
          <p:cNvSpPr/>
          <p:nvPr/>
        </p:nvSpPr>
        <p:spPr>
          <a:xfrm rot="5400000">
            <a:off x="2425940" y="2738548"/>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362" name="Connection Line"/>
          <p:cNvSpPr/>
          <p:nvPr/>
        </p:nvSpPr>
        <p:spPr>
          <a:xfrm>
            <a:off x="2335057" y="4108412"/>
            <a:ext cx="759501" cy="3091173"/>
          </a:xfrm>
          <a:custGeom>
            <a:avLst/>
            <a:gdLst/>
            <a:ahLst/>
            <a:cxnLst>
              <a:cxn ang="0">
                <a:pos x="wd2" y="hd2"/>
              </a:cxn>
              <a:cxn ang="5400000">
                <a:pos x="wd2" y="hd2"/>
              </a:cxn>
              <a:cxn ang="10800000">
                <a:pos x="wd2" y="hd2"/>
              </a:cxn>
              <a:cxn ang="16200000">
                <a:pos x="wd2" y="hd2"/>
              </a:cxn>
            </a:cxnLst>
            <a:rect l="0" t="0" r="r" b="b"/>
            <a:pathLst>
              <a:path w="16597" h="21600" fill="norm" stroke="1" extrusionOk="0">
                <a:moveTo>
                  <a:pt x="16597" y="21600"/>
                </a:moveTo>
                <a:cubicBezTo>
                  <a:pt x="-2111" y="8843"/>
                  <a:pt x="-5003" y="1643"/>
                  <a:pt x="7922" y="0"/>
                </a:cubicBezTo>
              </a:path>
            </a:pathLst>
          </a:custGeom>
          <a:ln w="12700">
            <a:solidFill>
              <a:srgbClr val="000000"/>
            </a:solidFill>
            <a:miter lim="400000"/>
          </a:ln>
        </p:spPr>
        <p:txBody>
          <a:bodyPr/>
          <a:lstStyle/>
          <a:p>
            <a:pPr/>
          </a:p>
        </p:txBody>
      </p:sp>
      <p:sp>
        <p:nvSpPr>
          <p:cNvPr id="363" name="Connection Line"/>
          <p:cNvSpPr/>
          <p:nvPr/>
        </p:nvSpPr>
        <p:spPr>
          <a:xfrm>
            <a:off x="2467002" y="5273978"/>
            <a:ext cx="614856" cy="1951007"/>
          </a:xfrm>
          <a:custGeom>
            <a:avLst/>
            <a:gdLst/>
            <a:ahLst/>
            <a:cxnLst>
              <a:cxn ang="0">
                <a:pos x="wd2" y="hd2"/>
              </a:cxn>
              <a:cxn ang="5400000">
                <a:pos x="wd2" y="hd2"/>
              </a:cxn>
              <a:cxn ang="10800000">
                <a:pos x="wd2" y="hd2"/>
              </a:cxn>
              <a:cxn ang="16200000">
                <a:pos x="wd2" y="hd2"/>
              </a:cxn>
            </a:cxnLst>
            <a:rect l="0" t="0" r="r" b="b"/>
            <a:pathLst>
              <a:path w="16341" h="21600" fill="norm" stroke="1" extrusionOk="0">
                <a:moveTo>
                  <a:pt x="16341" y="21600"/>
                </a:moveTo>
                <a:cubicBezTo>
                  <a:pt x="-3423" y="8821"/>
                  <a:pt x="-5259" y="1621"/>
                  <a:pt x="10834" y="0"/>
                </a:cubicBezTo>
              </a:path>
            </a:pathLst>
          </a:custGeom>
          <a:ln w="12700">
            <a:solidFill>
              <a:srgbClr val="000000"/>
            </a:solidFill>
            <a:miter lim="400000"/>
          </a:ln>
        </p:spPr>
        <p:txBody>
          <a:bodyPr/>
          <a:lstStyle/>
          <a:p>
            <a:pPr/>
          </a:p>
        </p:txBody>
      </p:sp>
      <p:sp>
        <p:nvSpPr>
          <p:cNvPr id="349" name="Circle"/>
          <p:cNvSpPr/>
          <p:nvPr/>
        </p:nvSpPr>
        <p:spPr>
          <a:xfrm>
            <a:off x="3035300" y="7137400"/>
            <a:ext cx="137161" cy="137161"/>
          </a:xfrm>
          <a:prstGeom prst="ellipse">
            <a:avLst/>
          </a:prstGeom>
          <a:solidFill>
            <a:schemeClr val="accent1">
              <a:hueOff val="273562"/>
              <a:satOff val="2937"/>
              <a:lumOff val="-22233"/>
            </a:schemeClr>
          </a:solidFill>
          <a:ln w="12700">
            <a:miter lim="400000"/>
          </a:ln>
        </p:spPr>
        <p:txBody>
          <a:bodyPr lIns="50800" tIns="50800" rIns="50800" bIns="50800" anchor="ctr"/>
          <a:lstStyle/>
          <a:p>
            <a:pPr>
              <a:defRPr>
                <a:effectLst>
                  <a:outerShdw sx="100000" sy="100000" kx="0" ky="0" algn="b" rotWithShape="0" blurRad="38100" dist="12700" dir="5400000">
                    <a:srgbClr val="000000">
                      <a:alpha val="50000"/>
                    </a:srgbClr>
                  </a:outerShdw>
                </a:effectLst>
              </a:defRPr>
            </a:pPr>
          </a:p>
        </p:txBody>
      </p:sp>
      <p:sp>
        <p:nvSpPr>
          <p:cNvPr id="350" name="Circle"/>
          <p:cNvSpPr/>
          <p:nvPr/>
        </p:nvSpPr>
        <p:spPr>
          <a:xfrm>
            <a:off x="2882900" y="5930900"/>
            <a:ext cx="137161" cy="137161"/>
          </a:xfrm>
          <a:prstGeom prst="ellipse">
            <a:avLst/>
          </a:prstGeom>
          <a:solidFill>
            <a:schemeClr val="accent1">
              <a:hueOff val="273562"/>
              <a:satOff val="2937"/>
              <a:lumOff val="-22233"/>
            </a:schemeClr>
          </a:solidFill>
          <a:ln w="12700">
            <a:miter lim="400000"/>
          </a:ln>
        </p:spPr>
        <p:txBody>
          <a:bodyPr lIns="50800" tIns="50800" rIns="50800" bIns="50800" anchor="ctr"/>
          <a:lstStyle/>
          <a:p>
            <a:pPr>
              <a:defRPr>
                <a:effectLst>
                  <a:outerShdw sx="100000" sy="100000" kx="0" ky="0" algn="b" rotWithShape="0" blurRad="38100" dist="12700" dir="5400000">
                    <a:srgbClr val="000000">
                      <a:alpha val="50000"/>
                    </a:srgbClr>
                  </a:outerShdw>
                </a:effectLst>
              </a:defRPr>
            </a:pPr>
          </a:p>
        </p:txBody>
      </p:sp>
      <p:sp>
        <p:nvSpPr>
          <p:cNvPr id="351" name="Circle"/>
          <p:cNvSpPr/>
          <p:nvPr/>
        </p:nvSpPr>
        <p:spPr>
          <a:xfrm>
            <a:off x="2692400" y="4851400"/>
            <a:ext cx="137161" cy="137161"/>
          </a:xfrm>
          <a:prstGeom prst="ellipse">
            <a:avLst/>
          </a:prstGeom>
          <a:solidFill>
            <a:schemeClr val="accent1">
              <a:hueOff val="273562"/>
              <a:satOff val="2937"/>
              <a:lumOff val="-22233"/>
            </a:schemeClr>
          </a:solidFill>
          <a:ln w="12700">
            <a:miter lim="400000"/>
          </a:ln>
        </p:spPr>
        <p:txBody>
          <a:bodyPr lIns="50800" tIns="50800" rIns="50800" bIns="50800" anchor="ctr"/>
          <a:lstStyle/>
          <a:p>
            <a:pPr>
              <a:defRPr>
                <a:effectLst>
                  <a:outerShdw sx="100000" sy="100000" kx="0" ky="0" algn="b" rotWithShape="0" blurRad="38100" dist="12700" dir="5400000">
                    <a:srgbClr val="000000">
                      <a:alpha val="50000"/>
                    </a:srgbClr>
                  </a:outerShdw>
                </a:effectLst>
              </a:defRPr>
            </a:pPr>
          </a:p>
        </p:txBody>
      </p:sp>
      <p:sp>
        <p:nvSpPr>
          <p:cNvPr id="364" name="Connection Line"/>
          <p:cNvSpPr/>
          <p:nvPr/>
        </p:nvSpPr>
        <p:spPr>
          <a:xfrm>
            <a:off x="2092420" y="2822953"/>
            <a:ext cx="985655" cy="4319437"/>
          </a:xfrm>
          <a:custGeom>
            <a:avLst/>
            <a:gdLst/>
            <a:ahLst/>
            <a:cxnLst>
              <a:cxn ang="0">
                <a:pos x="wd2" y="hd2"/>
              </a:cxn>
              <a:cxn ang="5400000">
                <a:pos x="wd2" y="hd2"/>
              </a:cxn>
              <a:cxn ang="10800000">
                <a:pos x="wd2" y="hd2"/>
              </a:cxn>
              <a:cxn ang="16200000">
                <a:pos x="wd2" y="hd2"/>
              </a:cxn>
            </a:cxnLst>
            <a:rect l="0" t="0" r="r" b="b"/>
            <a:pathLst>
              <a:path w="16778" h="21600" fill="norm" stroke="1" extrusionOk="0">
                <a:moveTo>
                  <a:pt x="16778" y="21600"/>
                </a:moveTo>
                <a:cubicBezTo>
                  <a:pt x="-1440" y="8374"/>
                  <a:pt x="-4822" y="1174"/>
                  <a:pt x="6632" y="0"/>
                </a:cubicBezTo>
              </a:path>
            </a:pathLst>
          </a:custGeom>
          <a:ln w="12700">
            <a:solidFill>
              <a:srgbClr val="000000"/>
            </a:solidFill>
            <a:miter lim="400000"/>
          </a:ln>
        </p:spPr>
        <p:txBody>
          <a:bodyPr/>
          <a:lstStyle/>
          <a:p>
            <a:pPr/>
          </a:p>
        </p:txBody>
      </p:sp>
      <p:sp>
        <p:nvSpPr>
          <p:cNvPr id="365" name="Connection Line"/>
          <p:cNvSpPr/>
          <p:nvPr/>
        </p:nvSpPr>
        <p:spPr>
          <a:xfrm>
            <a:off x="2306295" y="4100504"/>
            <a:ext cx="661263" cy="1956081"/>
          </a:xfrm>
          <a:custGeom>
            <a:avLst/>
            <a:gdLst/>
            <a:ahLst/>
            <a:cxnLst>
              <a:cxn ang="0">
                <a:pos x="wd2" y="hd2"/>
              </a:cxn>
              <a:cxn ang="5400000">
                <a:pos x="wd2" y="hd2"/>
              </a:cxn>
              <a:cxn ang="10800000">
                <a:pos x="wd2" y="hd2"/>
              </a:cxn>
              <a:cxn ang="16200000">
                <a:pos x="wd2" y="hd2"/>
              </a:cxn>
            </a:cxnLst>
            <a:rect l="0" t="0" r="r" b="b"/>
            <a:pathLst>
              <a:path w="16419" h="21600" fill="norm" stroke="1" extrusionOk="0">
                <a:moveTo>
                  <a:pt x="16419" y="21600"/>
                </a:moveTo>
                <a:cubicBezTo>
                  <a:pt x="-2946" y="9036"/>
                  <a:pt x="-5181" y="1836"/>
                  <a:pt x="9715" y="0"/>
                </a:cubicBezTo>
              </a:path>
            </a:pathLst>
          </a:custGeom>
          <a:ln w="12700">
            <a:solidFill>
              <a:srgbClr val="000000"/>
            </a:solidFill>
            <a:miter lim="400000"/>
          </a:ln>
        </p:spPr>
        <p:txBody>
          <a:bodyPr/>
          <a:lstStyle/>
          <a:p>
            <a:pPr/>
          </a:p>
        </p:txBody>
      </p:sp>
      <p:cxnSp>
        <p:nvCxnSpPr>
          <p:cNvPr id="354" name="Connection Line"/>
          <p:cNvCxnSpPr>
            <a:stCxn id="350" idx="0"/>
            <a:endCxn id="345" idx="0"/>
          </p:cNvCxnSpPr>
          <p:nvPr/>
        </p:nvCxnSpPr>
        <p:spPr>
          <a:xfrm flipH="1" flipV="1">
            <a:off x="2786853" y="4080253"/>
            <a:ext cx="164628" cy="1919228"/>
          </a:xfrm>
          <a:prstGeom prst="straightConnector1">
            <a:avLst/>
          </a:prstGeom>
          <a:ln w="12700">
            <a:solidFill>
              <a:srgbClr val="000000"/>
            </a:solidFill>
            <a:miter lim="400000"/>
          </a:ln>
        </p:spPr>
      </p:cxnSp>
      <p:cxnSp>
        <p:nvCxnSpPr>
          <p:cNvPr id="355" name="Connection Line"/>
          <p:cNvCxnSpPr>
            <a:stCxn id="350" idx="0"/>
            <a:endCxn id="346" idx="0"/>
          </p:cNvCxnSpPr>
          <p:nvPr/>
        </p:nvCxnSpPr>
        <p:spPr>
          <a:xfrm flipH="1" flipV="1">
            <a:off x="2521190" y="2827845"/>
            <a:ext cx="430291" cy="3171636"/>
          </a:xfrm>
          <a:prstGeom prst="straightConnector1">
            <a:avLst/>
          </a:prstGeom>
          <a:ln w="12700">
            <a:solidFill>
              <a:srgbClr val="000000"/>
            </a:solidFill>
            <a:miter lim="400000"/>
          </a:ln>
        </p:spPr>
      </p:cxnSp>
      <p:cxnSp>
        <p:nvCxnSpPr>
          <p:cNvPr id="356" name="Connection Line"/>
          <p:cNvCxnSpPr>
            <a:stCxn id="351" idx="0"/>
            <a:endCxn id="346" idx="0"/>
          </p:cNvCxnSpPr>
          <p:nvPr/>
        </p:nvCxnSpPr>
        <p:spPr>
          <a:xfrm flipH="1" flipV="1">
            <a:off x="2521190" y="2827845"/>
            <a:ext cx="239791" cy="2092136"/>
          </a:xfrm>
          <a:prstGeom prst="straightConnector1">
            <a:avLst/>
          </a:prstGeom>
          <a:ln w="12700">
            <a:solidFill>
              <a:srgbClr val="000000"/>
            </a:solidFill>
            <a:miter lim="400000"/>
          </a:ln>
        </p:spPr>
      </p:cxnSp>
      <p:cxnSp>
        <p:nvCxnSpPr>
          <p:cNvPr id="357" name="Connection Line"/>
          <p:cNvCxnSpPr>
            <a:stCxn id="351" idx="0"/>
            <a:endCxn id="345" idx="0"/>
          </p:cNvCxnSpPr>
          <p:nvPr/>
        </p:nvCxnSpPr>
        <p:spPr>
          <a:xfrm flipV="1">
            <a:off x="2760980" y="4080253"/>
            <a:ext cx="25874" cy="839728"/>
          </a:xfrm>
          <a:prstGeom prst="straightConnector1">
            <a:avLst/>
          </a:prstGeom>
          <a:ln w="12700">
            <a:solidFill>
              <a:srgbClr val="000000"/>
            </a:solidFill>
            <a:miter lim="400000"/>
          </a:ln>
        </p:spPr>
      </p:cxnSp>
      <p:sp>
        <p:nvSpPr>
          <p:cNvPr id="358" name="Triangle"/>
          <p:cNvSpPr/>
          <p:nvPr/>
        </p:nvSpPr>
        <p:spPr>
          <a:xfrm rot="5400000">
            <a:off x="3033811" y="6412060"/>
            <a:ext cx="190501" cy="178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0800" y="0"/>
                </a:lnTo>
                <a:close/>
              </a:path>
            </a:pathLst>
          </a:custGeom>
          <a:solidFill>
            <a:srgbClr val="000000"/>
          </a:solidFill>
          <a:ln w="25400">
            <a:miter lim="400000"/>
          </a:ln>
        </p:spPr>
        <p:txBody>
          <a:bodyPr lIns="47625" tIns="47625" rIns="47625" bIns="47625" anchor="ctr"/>
          <a:lstStyle/>
          <a:p>
            <a:pPr defTabSz="345281">
              <a:defRPr sz="1800">
                <a:solidFill>
                  <a:srgbClr val="FFFFFF"/>
                </a:solidFill>
                <a:effectLst>
                  <a:outerShdw sx="100000" sy="100000" kx="0" ky="0" algn="b" rotWithShape="0" blurRad="38100" dist="12700" dir="5400000">
                    <a:srgbClr val="000000">
                      <a:alpha val="50000"/>
                    </a:srgbClr>
                  </a:outerShdw>
                </a:effectLst>
              </a:defRPr>
            </a:pPr>
          </a:p>
        </p:txBody>
      </p:sp>
      <p:sp>
        <p:nvSpPr>
          <p:cNvPr id="366" name="Connection Line"/>
          <p:cNvSpPr/>
          <p:nvPr/>
        </p:nvSpPr>
        <p:spPr>
          <a:xfrm>
            <a:off x="2539259" y="6488657"/>
            <a:ext cx="513603" cy="683777"/>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5922" y="21600"/>
                </a:moveTo>
                <a:cubicBezTo>
                  <a:pt x="-5400" y="9427"/>
                  <a:pt x="-5307" y="2227"/>
                  <a:pt x="16200" y="0"/>
                </a:cubicBezTo>
              </a:path>
            </a:pathLst>
          </a:custGeom>
          <a:ln w="12700">
            <a:solidFill>
              <a:srgbClr val="000000"/>
            </a:solidFill>
            <a:miter lim="400000"/>
          </a:ln>
        </p:spPr>
        <p:txBody>
          <a:bodyPr/>
          <a:lstStyle/>
          <a:p>
            <a:pPr/>
          </a:p>
        </p:txBody>
      </p:sp>
      <p:sp>
        <p:nvSpPr>
          <p:cNvPr id="367" name="Connection Line"/>
          <p:cNvSpPr/>
          <p:nvPr/>
        </p:nvSpPr>
        <p:spPr>
          <a:xfrm>
            <a:off x="2399559" y="5282157"/>
            <a:ext cx="564621" cy="717323"/>
          </a:xfrm>
          <a:custGeom>
            <a:avLst/>
            <a:gdLst/>
            <a:ahLst/>
            <a:cxnLst>
              <a:cxn ang="0">
                <a:pos x="wd2" y="hd2"/>
              </a:cxn>
              <a:cxn ang="5400000">
                <a:pos x="wd2" y="hd2"/>
              </a:cxn>
              <a:cxn ang="10800000">
                <a:pos x="wd2" y="hd2"/>
              </a:cxn>
              <a:cxn ang="16200000">
                <a:pos x="wd2" y="hd2"/>
              </a:cxn>
            </a:cxnLst>
            <a:rect l="0" t="0" r="r" b="b"/>
            <a:pathLst>
              <a:path w="16209" h="21600" fill="norm" stroke="1" extrusionOk="0">
                <a:moveTo>
                  <a:pt x="16209" y="21600"/>
                </a:moveTo>
                <a:cubicBezTo>
                  <a:pt x="-4903" y="9384"/>
                  <a:pt x="-5391" y="2184"/>
                  <a:pt x="14744" y="0"/>
                </a:cubicBezTo>
              </a:path>
            </a:pathLst>
          </a:custGeom>
          <a:ln w="12700">
            <a:solidFill>
              <a:srgbClr val="000000"/>
            </a:solidFill>
            <a:miter lim="400000"/>
          </a:ln>
        </p:spPr>
        <p:txBody>
          <a:bodyPr/>
          <a:lstStyle/>
          <a:p>
            <a:pPr/>
          </a:p>
        </p:txBody>
      </p:sp>
      <p:sp>
        <p:nvSpPr>
          <p:cNvPr id="361"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4" name="Idiom: adjacency matrix view"/>
          <p:cNvSpPr txBox="1"/>
          <p:nvPr>
            <p:ph type="title"/>
          </p:nvPr>
        </p:nvSpPr>
        <p:spPr>
          <a:prstGeom prst="rect">
            <a:avLst/>
          </a:prstGeom>
        </p:spPr>
        <p:txBody>
          <a:bodyPr/>
          <a:lstStyle/>
          <a:p>
            <a:pPr/>
            <a:r>
              <a:t>Idiom: </a:t>
            </a:r>
            <a:r>
              <a:rPr>
                <a:latin typeface="Rockwell Bold"/>
                <a:ea typeface="Rockwell Bold"/>
                <a:cs typeface="Rockwell Bold"/>
                <a:sym typeface="Rockwell Bold"/>
              </a:rPr>
              <a:t>adjacency matrix view</a:t>
            </a:r>
          </a:p>
        </p:txBody>
      </p:sp>
      <p:sp>
        <p:nvSpPr>
          <p:cNvPr id="1875" name="data: network…"/>
          <p:cNvSpPr txBox="1"/>
          <p:nvPr>
            <p:ph type="body" idx="1"/>
          </p:nvPr>
        </p:nvSpPr>
        <p:spPr>
          <a:prstGeom prst="rect">
            <a:avLst/>
          </a:prstGeom>
        </p:spPr>
        <p:txBody>
          <a:bodyPr/>
          <a:lstStyle/>
          <a:p>
            <a:pPr/>
            <a:r>
              <a:t>data: network</a:t>
            </a:r>
          </a:p>
          <a:p>
            <a:pPr lvl="1"/>
            <a:r>
              <a:t>transform into same data/encoding as heatmap</a:t>
            </a:r>
          </a:p>
          <a:p>
            <a:pPr/>
            <a:r>
              <a:t>derived data: table from network</a:t>
            </a:r>
          </a:p>
          <a:p>
            <a:pPr lvl="1"/>
            <a:r>
              <a:t>1 quant attrib</a:t>
            </a:r>
          </a:p>
          <a:p>
            <a:pPr lvl="2"/>
            <a:r>
              <a:t>weighted edge between nodes </a:t>
            </a:r>
          </a:p>
          <a:p>
            <a:pPr lvl="1"/>
            <a:r>
              <a:t>2 categ attribs: node list x 2</a:t>
            </a:r>
          </a:p>
          <a:p>
            <a:pPr/>
            <a:r>
              <a:t>visual encoding</a:t>
            </a:r>
          </a:p>
          <a:p>
            <a:pPr lvl="1"/>
            <a:r>
              <a:t>cell shows presence/absence of edge</a:t>
            </a:r>
          </a:p>
          <a:p>
            <a:pPr/>
            <a:r>
              <a:t>scalability</a:t>
            </a:r>
          </a:p>
          <a:p>
            <a:pPr lvl="1"/>
            <a:r>
              <a:t>1K nodes, 1M edges</a:t>
            </a:r>
          </a:p>
        </p:txBody>
      </p:sp>
      <p:sp>
        <p:nvSpPr>
          <p:cNvPr id="187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880" name="Group"/>
          <p:cNvGrpSpPr/>
          <p:nvPr/>
        </p:nvGrpSpPr>
        <p:grpSpPr>
          <a:xfrm>
            <a:off x="10782209" y="444500"/>
            <a:ext cx="4749983" cy="3009900"/>
            <a:chOff x="0" y="0"/>
            <a:chExt cx="4749982" cy="3009900"/>
          </a:xfrm>
        </p:grpSpPr>
        <p:pic>
          <p:nvPicPr>
            <p:cNvPr id="1877" name="nodetrix-fig3b.png" descr="nodetrix-fig3b.png"/>
            <p:cNvPicPr>
              <a:picLocks noChangeAspect="1"/>
            </p:cNvPicPr>
            <p:nvPr/>
          </p:nvPicPr>
          <p:blipFill>
            <a:blip r:embed="rId2">
              <a:extLst/>
            </a:blip>
            <a:stretch>
              <a:fillRect/>
            </a:stretch>
          </p:blipFill>
          <p:spPr>
            <a:xfrm>
              <a:off x="124848" y="0"/>
              <a:ext cx="2185013" cy="2159000"/>
            </a:xfrm>
            <a:prstGeom prst="rect">
              <a:avLst/>
            </a:prstGeom>
            <a:ln w="12700" cap="flat">
              <a:noFill/>
              <a:miter lim="400000"/>
            </a:ln>
            <a:effectLst/>
          </p:spPr>
        </p:pic>
        <p:pic>
          <p:nvPicPr>
            <p:cNvPr id="1878" name="droppedImage.pdf" descr="droppedImage.pdf"/>
            <p:cNvPicPr>
              <a:picLocks noChangeAspect="1"/>
            </p:cNvPicPr>
            <p:nvPr/>
          </p:nvPicPr>
          <p:blipFill>
            <a:blip r:embed="rId3">
              <a:extLst/>
            </a:blip>
            <a:stretch>
              <a:fillRect/>
            </a:stretch>
          </p:blipFill>
          <p:spPr>
            <a:xfrm>
              <a:off x="3009900" y="76200"/>
              <a:ext cx="1740083" cy="1765300"/>
            </a:xfrm>
            <a:prstGeom prst="rect">
              <a:avLst/>
            </a:prstGeom>
            <a:ln w="12700" cap="flat">
              <a:noFill/>
              <a:miter lim="400000"/>
            </a:ln>
            <a:effectLst/>
          </p:spPr>
        </p:pic>
        <p:sp>
          <p:nvSpPr>
            <p:cNvPr id="1879" name="[NodeTrix: a Hybrid Visualization of Social Networks. Henry, Fekete, and McGuffin. IEEE TVCG (Proc. InfoVis) 13(6):1302-1309, 2007.]"/>
            <p:cNvSpPr txBox="1"/>
            <p:nvPr/>
          </p:nvSpPr>
          <p:spPr>
            <a:xfrm>
              <a:off x="0" y="2209800"/>
              <a:ext cx="4686300" cy="800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95400">
                <a:spcBef>
                  <a:spcPts val="900"/>
                </a:spcBef>
                <a:defRPr i="1" sz="1700">
                  <a:uFill>
                    <a:solidFill>
                      <a:srgbClr val="000000"/>
                    </a:solidFill>
                  </a:uFill>
                </a:defRPr>
              </a:lvl1pPr>
            </a:lstStyle>
            <a:p>
              <a:pPr>
                <a:defRPr i="0" sz="2600"/>
              </a:pPr>
              <a:r>
                <a:rPr i="1" sz="1700"/>
                <a:t>[NodeTrix: a Hybrid Visualization of Social Networks. Henry, Fekete, and McGuffin. IEEE TVCG (Proc. InfoVis) 13(6):1302-1309, 2007.]</a:t>
              </a:r>
            </a:p>
          </p:txBody>
        </p:sp>
      </p:grpSp>
      <p:grpSp>
        <p:nvGrpSpPr>
          <p:cNvPr id="1886" name="Group"/>
          <p:cNvGrpSpPr/>
          <p:nvPr/>
        </p:nvGrpSpPr>
        <p:grpSpPr>
          <a:xfrm>
            <a:off x="8991600" y="3390899"/>
            <a:ext cx="6832600" cy="4337780"/>
            <a:chOff x="0" y="0"/>
            <a:chExt cx="6832600" cy="4337778"/>
          </a:xfrm>
        </p:grpSpPr>
        <p:pic>
          <p:nvPicPr>
            <p:cNvPr id="1881" name="nmeth-1862-F2.jpg" descr="nmeth-1862-F2.jpg"/>
            <p:cNvPicPr>
              <a:picLocks noChangeAspect="1"/>
            </p:cNvPicPr>
            <p:nvPr/>
          </p:nvPicPr>
          <p:blipFill>
            <a:blip r:embed="rId4">
              <a:extLst/>
            </a:blip>
            <a:srcRect l="51282" t="42" r="0" b="0"/>
            <a:stretch>
              <a:fillRect/>
            </a:stretch>
          </p:blipFill>
          <p:spPr>
            <a:xfrm>
              <a:off x="12700" y="0"/>
              <a:ext cx="3378200" cy="3429000"/>
            </a:xfrm>
            <a:prstGeom prst="rect">
              <a:avLst/>
            </a:prstGeom>
            <a:ln w="12700" cap="flat">
              <a:noFill/>
              <a:miter lim="400000"/>
            </a:ln>
            <a:effectLst/>
          </p:spPr>
        </p:pic>
        <p:grpSp>
          <p:nvGrpSpPr>
            <p:cNvPr id="1884" name="Group"/>
            <p:cNvGrpSpPr/>
            <p:nvPr/>
          </p:nvGrpSpPr>
          <p:grpSpPr>
            <a:xfrm>
              <a:off x="3797300" y="0"/>
              <a:ext cx="2933701" cy="3657600"/>
              <a:chOff x="0" y="0"/>
              <a:chExt cx="2933700" cy="3657600"/>
            </a:xfrm>
          </p:grpSpPr>
          <p:pic>
            <p:nvPicPr>
              <p:cNvPr id="1882" name="nmeth-1862-F1c.jpg" descr="nmeth-1862-F1c.jpg"/>
              <p:cNvPicPr>
                <a:picLocks noChangeAspect="1"/>
              </p:cNvPicPr>
              <p:nvPr/>
            </p:nvPicPr>
            <p:blipFill>
              <a:blip r:embed="rId5">
                <a:extLst/>
              </a:blip>
              <a:srcRect l="2118" t="2909" r="0" b="0"/>
              <a:stretch>
                <a:fillRect/>
              </a:stretch>
            </p:blipFill>
            <p:spPr>
              <a:xfrm>
                <a:off x="0" y="0"/>
                <a:ext cx="2933701" cy="3657600"/>
              </a:xfrm>
              <a:prstGeom prst="rect">
                <a:avLst/>
              </a:prstGeom>
              <a:ln w="12700" cap="flat">
                <a:noFill/>
                <a:miter lim="400000"/>
              </a:ln>
              <a:effectLst/>
            </p:spPr>
          </p:pic>
          <p:sp>
            <p:nvSpPr>
              <p:cNvPr id="1883" name="Rectangle"/>
              <p:cNvSpPr/>
              <p:nvPr/>
            </p:nvSpPr>
            <p:spPr>
              <a:xfrm>
                <a:off x="0" y="0"/>
                <a:ext cx="723900" cy="41910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sp>
          <p:nvSpPr>
            <p:cNvPr id="1885" name="[Points of view: Networks. Gehlenborg and Wong. Nature Methods 9:115.]"/>
            <p:cNvSpPr txBox="1"/>
            <p:nvPr/>
          </p:nvSpPr>
          <p:spPr>
            <a:xfrm>
              <a:off x="0" y="3657600"/>
              <a:ext cx="6832600" cy="6801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1295400">
                <a:spcBef>
                  <a:spcPts val="900"/>
                </a:spcBef>
                <a:defRPr i="1" sz="1700">
                  <a:uFill>
                    <a:solidFill>
                      <a:srgbClr val="000000"/>
                    </a:solidFill>
                  </a:uFill>
                </a:defRPr>
              </a:lvl1pPr>
            </a:lstStyle>
            <a:p>
              <a:pPr>
                <a:defRPr i="0" sz="2600"/>
              </a:pPr>
              <a:r>
                <a:rPr i="1" sz="1700"/>
                <a:t>[Points of view: Networks. Gehlenborg and Wong. Nature Methods 9:115.]</a:t>
              </a:r>
              <a:endParaRPr i="1" sz="1700"/>
            </a:p>
          </p:txBody>
        </p:sp>
      </p:grpSp>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8" name="Node-link vs. matrix comparison"/>
          <p:cNvSpPr txBox="1"/>
          <p:nvPr>
            <p:ph type="title"/>
          </p:nvPr>
        </p:nvSpPr>
        <p:spPr>
          <a:prstGeom prst="rect">
            <a:avLst/>
          </a:prstGeom>
        </p:spPr>
        <p:txBody>
          <a:bodyPr/>
          <a:lstStyle/>
          <a:p>
            <a:pPr/>
            <a:r>
              <a:t>Node-link vs. matrix comparison</a:t>
            </a:r>
          </a:p>
        </p:txBody>
      </p:sp>
      <p:sp>
        <p:nvSpPr>
          <p:cNvPr id="1889" name="node-link diagram strengths…"/>
          <p:cNvSpPr txBox="1"/>
          <p:nvPr>
            <p:ph type="body" idx="1"/>
          </p:nvPr>
        </p:nvSpPr>
        <p:spPr>
          <a:prstGeom prst="rect">
            <a:avLst/>
          </a:prstGeom>
        </p:spPr>
        <p:txBody>
          <a:bodyPr/>
          <a:lstStyle/>
          <a:p>
            <a:pPr marL="342900" indent="-342900">
              <a:defRPr sz="3600"/>
            </a:pPr>
            <a:r>
              <a:t>node-link diagram strengths</a:t>
            </a:r>
          </a:p>
          <a:p>
            <a:pPr lvl="1">
              <a:defRPr sz="3000"/>
            </a:pPr>
            <a:r>
              <a:t>topology understanding, path tracing</a:t>
            </a:r>
          </a:p>
          <a:p>
            <a:pPr lvl="1">
              <a:defRPr sz="3000"/>
            </a:pPr>
            <a:r>
              <a:t>intuitive, flexible, no training needed</a:t>
            </a:r>
          </a:p>
          <a:p>
            <a:pPr marL="342900" indent="-342900">
              <a:defRPr sz="3600"/>
            </a:pPr>
            <a:r>
              <a:t>adjacency matrix strengths</a:t>
            </a:r>
          </a:p>
          <a:p>
            <a:pPr lvl="1">
              <a:defRPr sz="3000"/>
            </a:pPr>
            <a:r>
              <a:t>focus on edges rather than nodes</a:t>
            </a:r>
          </a:p>
          <a:p>
            <a:pPr lvl="1">
              <a:defRPr sz="3000"/>
            </a:pPr>
            <a:r>
              <a:t>layout straightforward (reordering needed)</a:t>
            </a:r>
          </a:p>
          <a:p>
            <a:pPr lvl="1">
              <a:defRPr sz="3000"/>
            </a:pPr>
            <a:r>
              <a:t>predictability, scalability</a:t>
            </a:r>
          </a:p>
          <a:p>
            <a:pPr lvl="1">
              <a:defRPr sz="3000"/>
            </a:pPr>
            <a:r>
              <a:t>some topology tasks trainable</a:t>
            </a:r>
          </a:p>
          <a:p>
            <a:pPr marL="342900" indent="-342900">
              <a:defRPr sz="3600"/>
            </a:pPr>
            <a:r>
              <a:t>empirical study</a:t>
            </a:r>
          </a:p>
          <a:p>
            <a:pPr lvl="1">
              <a:defRPr sz="3000"/>
            </a:pPr>
            <a:r>
              <a:t>node-link best for small networks</a:t>
            </a:r>
          </a:p>
          <a:p>
            <a:pPr lvl="1">
              <a:defRPr sz="3000"/>
            </a:pPr>
            <a:r>
              <a:t>matrix best for large networks</a:t>
            </a:r>
          </a:p>
          <a:p>
            <a:pPr lvl="2">
              <a:defRPr sz="2600"/>
            </a:pPr>
            <a:r>
              <a:t>if tasks don’t involve path tracing!</a:t>
            </a:r>
          </a:p>
        </p:txBody>
      </p:sp>
      <p:sp>
        <p:nvSpPr>
          <p:cNvPr id="189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91" name="[On the readability of graphs using node-link and matrix-based representations: a controlled experiment and statistical analysis. Ghoniem, Fekete, and Castagliola. Information Visualization 4:2 (2005), 114–135.]"/>
          <p:cNvSpPr txBox="1"/>
          <p:nvPr/>
        </p:nvSpPr>
        <p:spPr>
          <a:xfrm>
            <a:off x="927100" y="8007604"/>
            <a:ext cx="8001000" cy="135839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000">
                <a:uFill>
                  <a:solidFill>
                    <a:srgbClr val="000000"/>
                  </a:solidFill>
                </a:uFill>
              </a:defRPr>
            </a:lvl1pPr>
          </a:lstStyle>
          <a:p>
            <a:pPr>
              <a:defRPr i="0" sz="2800"/>
            </a:pPr>
            <a:r>
              <a:rPr i="1" sz="2000"/>
              <a:t>[On the readability of graphs using node-link and matrix-based representations: a controlled experiment and statistical analysis. Ghoniem, Fekete, and Castagliola. Information Visualization 4:2 (2005), 114–135.]</a:t>
            </a:r>
            <a:endParaRPr i="1" sz="2000"/>
          </a:p>
        </p:txBody>
      </p:sp>
      <p:pic>
        <p:nvPicPr>
          <p:cNvPr id="1892" name="patternsInAdjacencyMatrix.tiff" descr="patternsInAdjacencyMatrix.tiff"/>
          <p:cNvPicPr>
            <a:picLocks noChangeAspect="1"/>
          </p:cNvPicPr>
          <p:nvPr/>
        </p:nvPicPr>
        <p:blipFill>
          <a:blip r:embed="rId2">
            <a:extLst/>
          </a:blip>
          <a:stretch>
            <a:fillRect/>
          </a:stretch>
        </p:blipFill>
        <p:spPr>
          <a:xfrm>
            <a:off x="9652000" y="1102228"/>
            <a:ext cx="6375401" cy="3218996"/>
          </a:xfrm>
          <a:prstGeom prst="rect">
            <a:avLst/>
          </a:prstGeom>
          <a:ln w="12700">
            <a:miter lim="400000"/>
          </a:ln>
        </p:spPr>
      </p:pic>
      <p:sp>
        <p:nvSpPr>
          <p:cNvPr id="1893" name="http://www.michaelmcguffin.com/courses/vis/patternsInAdjacencyMatrix.png"/>
          <p:cNvSpPr txBox="1"/>
          <p:nvPr/>
        </p:nvSpPr>
        <p:spPr>
          <a:xfrm>
            <a:off x="9271000" y="4508500"/>
            <a:ext cx="7124700" cy="723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1900" u="sng">
                <a:uFill>
                  <a:solidFill>
                    <a:srgbClr val="000000"/>
                  </a:solidFill>
                </a:uFill>
                <a:hlinkClick r:id="rId3" invalidUrl="" action="" tgtFrame="" tooltip="" history="1" highlightClick="0" endSnd="0"/>
              </a:defRPr>
            </a:lvl1pPr>
          </a:lstStyle>
          <a:p>
            <a:pPr>
              <a:defRPr i="0" sz="2700" u="none"/>
            </a:pPr>
            <a:r>
              <a:rPr i="1" sz="1900" u="sng">
                <a:hlinkClick r:id="rId3" invalidUrl="" action="" tgtFrame="" tooltip="" history="1" highlightClick="0" endSnd="0"/>
              </a:rPr>
              <a:t>http://www.michaelmcguffin.com/courses/vis/patternsInAdjacencyMatrix.png</a:t>
            </a:r>
            <a:endParaRPr i="1" sz="1900"/>
          </a:p>
        </p:txBody>
      </p:sp>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5" name="Idiom: NodeTrix"/>
          <p:cNvSpPr txBox="1"/>
          <p:nvPr>
            <p:ph type="title"/>
          </p:nvPr>
        </p:nvSpPr>
        <p:spPr>
          <a:prstGeom prst="rect">
            <a:avLst/>
          </a:prstGeom>
        </p:spPr>
        <p:txBody>
          <a:bodyPr/>
          <a:lstStyle/>
          <a:p>
            <a:pPr/>
            <a:r>
              <a:t>Idiom: </a:t>
            </a:r>
            <a:r>
              <a:rPr>
                <a:latin typeface="Rockwell Bold"/>
                <a:ea typeface="Rockwell Bold"/>
                <a:cs typeface="Rockwell Bold"/>
                <a:sym typeface="Rockwell Bold"/>
              </a:rPr>
              <a:t>NodeTrix</a:t>
            </a:r>
          </a:p>
        </p:txBody>
      </p:sp>
      <p:sp>
        <p:nvSpPr>
          <p:cNvPr id="1896" name="hybrid nodelink/matrix…"/>
          <p:cNvSpPr txBox="1"/>
          <p:nvPr>
            <p:ph type="body" sz="half" idx="1"/>
          </p:nvPr>
        </p:nvSpPr>
        <p:spPr>
          <a:xfrm>
            <a:off x="419100" y="1104900"/>
            <a:ext cx="5544543" cy="5650905"/>
          </a:xfrm>
          <a:prstGeom prst="rect">
            <a:avLst/>
          </a:prstGeom>
        </p:spPr>
        <p:txBody>
          <a:bodyPr/>
          <a:lstStyle/>
          <a:p>
            <a:pPr marL="342900" indent="-342900">
              <a:defRPr sz="3500"/>
            </a:pPr>
            <a:r>
              <a:t>hybrid nodelink/matrix</a:t>
            </a:r>
          </a:p>
          <a:p>
            <a:pPr marL="342900" indent="-342900">
              <a:defRPr sz="3500"/>
            </a:pPr>
            <a:r>
              <a:t>capture strengths of both</a:t>
            </a:r>
          </a:p>
        </p:txBody>
      </p:sp>
      <p:sp>
        <p:nvSpPr>
          <p:cNvPr id="189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98" name="Image" descr="Image"/>
          <p:cNvPicPr>
            <a:picLocks noChangeAspect="1"/>
          </p:cNvPicPr>
          <p:nvPr/>
        </p:nvPicPr>
        <p:blipFill>
          <a:blip r:embed="rId2">
            <a:extLst/>
          </a:blip>
          <a:srcRect l="0" t="0" r="22408" b="9009"/>
          <a:stretch>
            <a:fillRect/>
          </a:stretch>
        </p:blipFill>
        <p:spPr>
          <a:xfrm>
            <a:off x="6382905" y="730024"/>
            <a:ext cx="8629962" cy="5930197"/>
          </a:xfrm>
          <a:prstGeom prst="rect">
            <a:avLst/>
          </a:prstGeom>
          <a:ln w="12700">
            <a:miter lim="400000"/>
          </a:ln>
        </p:spPr>
      </p:pic>
      <p:sp>
        <p:nvSpPr>
          <p:cNvPr id="1899" name="[NodeTrix: a Hybrid Visualization of Social Networks. Henry, Fekete, and McGuffin. IEEE TVCG (Proc. InfoVis) 13(6):1302-1309, 2007.]"/>
          <p:cNvSpPr txBox="1"/>
          <p:nvPr/>
        </p:nvSpPr>
        <p:spPr>
          <a:xfrm>
            <a:off x="6730909" y="6355754"/>
            <a:ext cx="4686301" cy="8001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defRPr i="0" sz="2600"/>
            </a:pPr>
            <a:r>
              <a:rPr i="1" sz="1700"/>
              <a:t>[NodeTrix: a Hybrid Visualization of Social Networks. Henry, Fekete, and McGuffin. IEEE TVCG (Proc. InfoVis) 13(6):1302-1309, 2007.]</a:t>
            </a:r>
          </a:p>
        </p:txBody>
      </p:sp>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1" name="Trees"/>
          <p:cNvSpPr txBox="1"/>
          <p:nvPr>
            <p:ph type="title"/>
          </p:nvPr>
        </p:nvSpPr>
        <p:spPr>
          <a:prstGeom prst="rect">
            <a:avLst/>
          </a:prstGeom>
        </p:spPr>
        <p:txBody>
          <a:bodyPr/>
          <a:lstStyle/>
          <a:p>
            <a:pPr/>
            <a:r>
              <a:t>Trees</a:t>
            </a:r>
          </a:p>
        </p:txBody>
      </p:sp>
      <p:sp>
        <p:nvSpPr>
          <p:cNvPr id="190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4" name="page70image2065233904.png" descr="page70image2065233904.png"/>
          <p:cNvPicPr>
            <a:picLocks noChangeAspect="1"/>
          </p:cNvPicPr>
          <p:nvPr/>
        </p:nvPicPr>
        <p:blipFill>
          <a:blip r:embed="rId2">
            <a:extLst/>
          </a:blip>
          <a:stretch>
            <a:fillRect/>
          </a:stretch>
        </p:blipFill>
        <p:spPr>
          <a:xfrm>
            <a:off x="6019624" y="788673"/>
            <a:ext cx="5814329" cy="5826754"/>
          </a:xfrm>
          <a:prstGeom prst="rect">
            <a:avLst/>
          </a:prstGeom>
          <a:ln w="12700">
            <a:miter lim="400000"/>
          </a:ln>
        </p:spPr>
      </p:pic>
      <p:sp>
        <p:nvSpPr>
          <p:cNvPr id="1905" name="Node-link trees"/>
          <p:cNvSpPr txBox="1"/>
          <p:nvPr>
            <p:ph type="title"/>
          </p:nvPr>
        </p:nvSpPr>
        <p:spPr>
          <a:prstGeom prst="rect">
            <a:avLst/>
          </a:prstGeom>
        </p:spPr>
        <p:txBody>
          <a:bodyPr/>
          <a:lstStyle/>
          <a:p>
            <a:pPr/>
            <a:r>
              <a:t>Node-link trees</a:t>
            </a:r>
          </a:p>
        </p:txBody>
      </p:sp>
      <p:sp>
        <p:nvSpPr>
          <p:cNvPr id="1906" name="Reingold-Tilford…"/>
          <p:cNvSpPr txBox="1"/>
          <p:nvPr>
            <p:ph type="body" sz="half" idx="1"/>
          </p:nvPr>
        </p:nvSpPr>
        <p:spPr>
          <a:xfrm>
            <a:off x="419100" y="1104900"/>
            <a:ext cx="6341085" cy="8039100"/>
          </a:xfrm>
          <a:prstGeom prst="rect">
            <a:avLst/>
          </a:prstGeom>
        </p:spPr>
        <p:txBody>
          <a:bodyPr/>
          <a:lstStyle/>
          <a:p>
            <a:pPr/>
            <a:r>
              <a:t>Reingold-Tilford</a:t>
            </a:r>
          </a:p>
          <a:p>
            <a:pPr lvl="1"/>
            <a:r>
              <a:t>tidy drawings of trees</a:t>
            </a:r>
          </a:p>
          <a:p>
            <a:pPr lvl="2"/>
            <a:r>
              <a:t>exploit parent/child structure</a:t>
            </a:r>
          </a:p>
          <a:p>
            <a:pPr lvl="1"/>
            <a:r>
              <a:t>allocate space: compact but without overlap</a:t>
            </a:r>
          </a:p>
          <a:p>
            <a:pPr lvl="2"/>
            <a:r>
              <a:t>rectilinear and radial variants</a:t>
            </a:r>
          </a:p>
          <a:p>
            <a:pPr lvl="1"/>
          </a:p>
          <a:p>
            <a:pPr lvl="1"/>
          </a:p>
          <a:p>
            <a:pPr lvl="1"/>
            <a:r>
              <a:t>nice algorithm writeup</a:t>
            </a:r>
          </a:p>
        </p:txBody>
      </p:sp>
      <p:sp>
        <p:nvSpPr>
          <p:cNvPr id="190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08" name="page70image2170228432.png" descr="page70image2170228432.png"/>
          <p:cNvPicPr>
            <a:picLocks noChangeAspect="1"/>
          </p:cNvPicPr>
          <p:nvPr/>
        </p:nvPicPr>
        <p:blipFill>
          <a:blip r:embed="rId3">
            <a:extLst/>
          </a:blip>
          <a:stretch>
            <a:fillRect/>
          </a:stretch>
        </p:blipFill>
        <p:spPr>
          <a:xfrm>
            <a:off x="10966775" y="583048"/>
            <a:ext cx="5181780" cy="5826753"/>
          </a:xfrm>
          <a:prstGeom prst="rect">
            <a:avLst/>
          </a:prstGeom>
          <a:ln w="12700">
            <a:miter lim="400000"/>
          </a:ln>
        </p:spPr>
      </p:pic>
      <p:sp>
        <p:nvSpPr>
          <p:cNvPr id="1909" name="Text"/>
          <p:cNvSpPr txBox="1"/>
          <p:nvPr/>
        </p:nvSpPr>
        <p:spPr>
          <a:xfrm>
            <a:off x="6739032" y="-2743663"/>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1910" name="Text"/>
          <p:cNvSpPr txBox="1"/>
          <p:nvPr/>
        </p:nvSpPr>
        <p:spPr>
          <a:xfrm>
            <a:off x="-2573979" y="-3867024"/>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1911" name="http://bl.ocks.org/mbostock/4339184"/>
          <p:cNvSpPr txBox="1"/>
          <p:nvPr/>
        </p:nvSpPr>
        <p:spPr>
          <a:xfrm>
            <a:off x="6838596" y="6717332"/>
            <a:ext cx="349957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1900" u="sng">
                <a:uFill>
                  <a:solidFill>
                    <a:srgbClr val="000000"/>
                  </a:solidFill>
                </a:uFill>
              </a:defRPr>
            </a:lvl1pPr>
          </a:lstStyle>
          <a:p>
            <a:pPr>
              <a:defRPr u="none"/>
            </a:pPr>
            <a:r>
              <a:rPr u="sng"/>
              <a:t>http://bl.ocks.org/mbostock/4339184</a:t>
            </a:r>
          </a:p>
        </p:txBody>
      </p:sp>
      <p:sp>
        <p:nvSpPr>
          <p:cNvPr id="1912" name="http://bl.ocks.org/mbostock/4063550"/>
          <p:cNvSpPr txBox="1"/>
          <p:nvPr/>
        </p:nvSpPr>
        <p:spPr>
          <a:xfrm>
            <a:off x="11714950" y="6679232"/>
            <a:ext cx="349957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1900" u="sng">
                <a:uFill>
                  <a:solidFill>
                    <a:srgbClr val="000000"/>
                  </a:solidFill>
                </a:uFill>
              </a:defRPr>
            </a:lvl1pPr>
          </a:lstStyle>
          <a:p>
            <a:pPr>
              <a:defRPr u="none"/>
            </a:pPr>
            <a:r>
              <a:rPr u="sng"/>
              <a:t>http://bl.ocks.org/mbostock/4063550</a:t>
            </a:r>
          </a:p>
        </p:txBody>
      </p:sp>
      <p:sp>
        <p:nvSpPr>
          <p:cNvPr id="1913" name="http://billmill.org/pymag-trees/"/>
          <p:cNvSpPr txBox="1"/>
          <p:nvPr/>
        </p:nvSpPr>
        <p:spPr>
          <a:xfrm>
            <a:off x="1133748" y="6412532"/>
            <a:ext cx="4210379"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2900" u="sng">
                <a:uFill>
                  <a:solidFill>
                    <a:srgbClr val="000000"/>
                  </a:solidFill>
                </a:uFill>
              </a:defRPr>
            </a:lvl1pPr>
          </a:lstStyle>
          <a:p>
            <a:pPr>
              <a:defRPr u="none"/>
            </a:pPr>
            <a:r>
              <a:rPr u="sng"/>
              <a:t>http://billmill.org/pymag-trees/</a:t>
            </a:r>
          </a:p>
        </p:txBody>
      </p:sp>
      <p:sp>
        <p:nvSpPr>
          <p:cNvPr id="1914" name="[Tidier drawing of trees. Reingold and Tilford. IEEE Trans. Software Eng., SE-7(2):223–228, 1981.]"/>
          <p:cNvSpPr txBox="1"/>
          <p:nvPr/>
        </p:nvSpPr>
        <p:spPr>
          <a:xfrm>
            <a:off x="1059247" y="4845050"/>
            <a:ext cx="4686301"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defRPr i="0" sz="2600"/>
            </a:pPr>
            <a:r>
              <a:rPr i="1" sz="1700"/>
              <a:t>[Tidier drawing of trees. Reingold and Tilford. IEEE Trans. Software Eng., SE-7(2):223–228, 1981.]</a:t>
            </a:r>
          </a:p>
        </p:txBody>
      </p:sp>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6" name="Idiom: radial node-link tree"/>
          <p:cNvSpPr txBox="1"/>
          <p:nvPr>
            <p:ph type="title"/>
          </p:nvPr>
        </p:nvSpPr>
        <p:spPr>
          <a:prstGeom prst="rect">
            <a:avLst/>
          </a:prstGeom>
        </p:spPr>
        <p:txBody>
          <a:bodyPr/>
          <a:lstStyle/>
          <a:p>
            <a:pPr/>
            <a:r>
              <a:t>Idiom: </a:t>
            </a:r>
            <a:r>
              <a:rPr>
                <a:latin typeface="Rockwell Bold"/>
                <a:ea typeface="Rockwell Bold"/>
                <a:cs typeface="Rockwell Bold"/>
                <a:sym typeface="Rockwell Bold"/>
              </a:rPr>
              <a:t>radial node-link tree</a:t>
            </a:r>
          </a:p>
        </p:txBody>
      </p:sp>
      <p:sp>
        <p:nvSpPr>
          <p:cNvPr id="1917" name="data…"/>
          <p:cNvSpPr txBox="1"/>
          <p:nvPr>
            <p:ph type="body" idx="1"/>
          </p:nvPr>
        </p:nvSpPr>
        <p:spPr>
          <a:prstGeom prst="rect">
            <a:avLst/>
          </a:prstGeom>
        </p:spPr>
        <p:txBody>
          <a:bodyPr/>
          <a:lstStyle/>
          <a:p>
            <a:pPr/>
            <a:r>
              <a:t>data</a:t>
            </a:r>
          </a:p>
          <a:p>
            <a:pPr lvl="1"/>
            <a:r>
              <a:t>tree</a:t>
            </a:r>
          </a:p>
          <a:p>
            <a:pPr/>
            <a:r>
              <a:t>encoding</a:t>
            </a:r>
          </a:p>
          <a:p>
            <a:pPr lvl="1"/>
            <a:r>
              <a:t>link connection marks</a:t>
            </a:r>
          </a:p>
          <a:p>
            <a:pPr lvl="1"/>
            <a:r>
              <a:t>point node marks</a:t>
            </a:r>
          </a:p>
          <a:p>
            <a:pPr lvl="1"/>
            <a:r>
              <a:t>radial axis orientation</a:t>
            </a:r>
          </a:p>
          <a:p>
            <a:pPr lvl="2"/>
            <a:r>
              <a:t>angular proximity: siblings</a:t>
            </a:r>
          </a:p>
          <a:p>
            <a:pPr lvl="2"/>
            <a:r>
              <a:t>distance from center: depth in tree </a:t>
            </a:r>
          </a:p>
          <a:p>
            <a:pPr/>
            <a:r>
              <a:t>tasks</a:t>
            </a:r>
          </a:p>
          <a:p>
            <a:pPr lvl="1"/>
            <a:r>
              <a:t>understanding topology,  following paths</a:t>
            </a:r>
          </a:p>
          <a:p>
            <a:pPr/>
            <a:r>
              <a:t>scalability</a:t>
            </a:r>
          </a:p>
          <a:p>
            <a:pPr lvl="1"/>
            <a:r>
              <a:t>1K - 10K nodes (with/without labels)</a:t>
            </a:r>
          </a:p>
        </p:txBody>
      </p:sp>
      <p:sp>
        <p:nvSpPr>
          <p:cNvPr id="191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9" name="radialtree-d3.pdf" descr="radialtree-d3.pdf"/>
          <p:cNvPicPr>
            <a:picLocks noChangeAspect="1"/>
          </p:cNvPicPr>
          <p:nvPr/>
        </p:nvPicPr>
        <p:blipFill>
          <a:blip r:embed="rId2">
            <a:extLst/>
          </a:blip>
          <a:stretch>
            <a:fillRect/>
          </a:stretch>
        </p:blipFill>
        <p:spPr>
          <a:xfrm>
            <a:off x="8665455" y="220692"/>
            <a:ext cx="6511045" cy="7145734"/>
          </a:xfrm>
          <a:prstGeom prst="rect">
            <a:avLst/>
          </a:prstGeom>
          <a:ln w="12700">
            <a:miter lim="400000"/>
          </a:ln>
        </p:spPr>
      </p:pic>
      <p:sp>
        <p:nvSpPr>
          <p:cNvPr id="1920" name="http://mbostock.github.com/d3/ex/tree.html"/>
          <p:cNvSpPr txBox="1"/>
          <p:nvPr/>
        </p:nvSpPr>
        <p:spPr>
          <a:xfrm>
            <a:off x="12573000" y="527050"/>
            <a:ext cx="4826000" cy="317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http://mbostock.github.com/d3/ex/tree.html</a:t>
            </a:r>
          </a:p>
        </p:txBody>
      </p:sp>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2" name="Link marks: Connection and containment"/>
          <p:cNvSpPr txBox="1"/>
          <p:nvPr>
            <p:ph type="title"/>
          </p:nvPr>
        </p:nvSpPr>
        <p:spPr>
          <a:prstGeom prst="rect">
            <a:avLst/>
          </a:prstGeom>
        </p:spPr>
        <p:txBody>
          <a:bodyPr/>
          <a:lstStyle/>
          <a:p>
            <a:pPr/>
            <a:r>
              <a:t>Link marks: Connection and containment</a:t>
            </a:r>
          </a:p>
        </p:txBody>
      </p:sp>
      <p:sp>
        <p:nvSpPr>
          <p:cNvPr id="1923" name="marks as links (vs. nodes)…"/>
          <p:cNvSpPr txBox="1"/>
          <p:nvPr>
            <p:ph type="body" idx="1"/>
          </p:nvPr>
        </p:nvSpPr>
        <p:spPr>
          <a:prstGeom prst="rect">
            <a:avLst/>
          </a:prstGeom>
        </p:spPr>
        <p:txBody>
          <a:bodyPr/>
          <a:lstStyle/>
          <a:p>
            <a:pPr/>
            <a:r>
              <a:t>marks as links (vs. nodes)</a:t>
            </a:r>
          </a:p>
          <a:p>
            <a:pPr lvl="1"/>
            <a:r>
              <a:t>common case in network drawing</a:t>
            </a:r>
          </a:p>
          <a:p>
            <a:pPr lvl="1"/>
            <a:r>
              <a:t>1D case: connection</a:t>
            </a:r>
          </a:p>
          <a:p>
            <a:pPr lvl="2"/>
            <a:r>
              <a:t>ex: all node-link diagrams</a:t>
            </a:r>
          </a:p>
          <a:p>
            <a:pPr lvl="2"/>
            <a:r>
              <a:t>emphasizes topology, path tracing</a:t>
            </a:r>
          </a:p>
          <a:p>
            <a:pPr lvl="2"/>
            <a:r>
              <a:t>networks and trees</a:t>
            </a:r>
          </a:p>
          <a:p>
            <a:pPr lvl="1"/>
            <a:r>
              <a:t>2D case: containment</a:t>
            </a:r>
          </a:p>
          <a:p>
            <a:pPr lvl="2"/>
            <a:r>
              <a:t>ex: all treemap variants</a:t>
            </a:r>
          </a:p>
          <a:p>
            <a:pPr lvl="2"/>
            <a:r>
              <a:t>emphasizes attribute values at leaves (size coding)</a:t>
            </a:r>
          </a:p>
          <a:p>
            <a:pPr lvl="2"/>
            <a:r>
              <a:t>only trees</a:t>
            </a:r>
          </a:p>
        </p:txBody>
      </p:sp>
      <p:sp>
        <p:nvSpPr>
          <p:cNvPr id="192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5" name="droppedImage.pdf" descr="droppedImage.pdf"/>
          <p:cNvPicPr>
            <a:picLocks noChangeAspect="1"/>
          </p:cNvPicPr>
          <p:nvPr/>
        </p:nvPicPr>
        <p:blipFill>
          <a:blip r:embed="rId3">
            <a:extLst/>
          </a:blip>
          <a:srcRect l="0" t="0" r="33494" b="0"/>
          <a:stretch>
            <a:fillRect/>
          </a:stretch>
        </p:blipFill>
        <p:spPr>
          <a:xfrm>
            <a:off x="10200084" y="4445000"/>
            <a:ext cx="5422901" cy="2527300"/>
          </a:xfrm>
          <a:prstGeom prst="rect">
            <a:avLst/>
          </a:prstGeom>
          <a:ln w="12700">
            <a:miter lim="400000"/>
          </a:ln>
        </p:spPr>
      </p:pic>
      <p:pic>
        <p:nvPicPr>
          <p:cNvPr id="1926" name="droppedImage.pdf" descr="droppedImage.pdf"/>
          <p:cNvPicPr>
            <a:picLocks noChangeAspect="1"/>
          </p:cNvPicPr>
          <p:nvPr/>
        </p:nvPicPr>
        <p:blipFill>
          <a:blip r:embed="rId4">
            <a:extLst/>
          </a:blip>
          <a:srcRect l="0" t="13432" r="42645" b="23880"/>
          <a:stretch>
            <a:fillRect/>
          </a:stretch>
        </p:blipFill>
        <p:spPr>
          <a:xfrm>
            <a:off x="11353800" y="2654300"/>
            <a:ext cx="4269096" cy="1600200"/>
          </a:xfrm>
          <a:prstGeom prst="rect">
            <a:avLst/>
          </a:prstGeom>
          <a:ln w="12700">
            <a:miter lim="400000"/>
          </a:ln>
        </p:spPr>
      </p:pic>
      <p:sp>
        <p:nvSpPr>
          <p:cNvPr id="1927" name="[Elastic Hierarchies: Combining Treemaps and Node-Link Diagrams. Dong, McGuffin, and Chignell. Proc. InfoVis 2005, p. 57-64.]"/>
          <p:cNvSpPr txBox="1"/>
          <p:nvPr/>
        </p:nvSpPr>
        <p:spPr>
          <a:xfrm>
            <a:off x="673100" y="8115300"/>
            <a:ext cx="7175500" cy="71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200">
                <a:uFill>
                  <a:solidFill>
                    <a:srgbClr val="000000"/>
                  </a:solidFill>
                </a:uFill>
              </a:defRPr>
            </a:lvl1pPr>
          </a:lstStyle>
          <a:p>
            <a:pPr>
              <a:defRPr i="0" sz="3000"/>
            </a:pPr>
            <a:r>
              <a:rPr i="1" sz="2200"/>
              <a:t>[Elastic Hierarchies: Combining Treemaps and Node-Link Diagrams. Dong, McGuffin, and Chignell. Proc. InfoVis 2005, p. 57-64.]</a:t>
            </a:r>
          </a:p>
        </p:txBody>
      </p:sp>
      <p:pic>
        <p:nvPicPr>
          <p:cNvPr id="1928" name="fig5.5.pdf" descr="fig5.5.pdf"/>
          <p:cNvPicPr>
            <a:picLocks noChangeAspect="1"/>
          </p:cNvPicPr>
          <p:nvPr/>
        </p:nvPicPr>
        <p:blipFill>
          <a:blip r:embed="rId5">
            <a:extLst/>
          </a:blip>
          <a:srcRect l="0" t="70308" r="75171" b="0"/>
          <a:stretch>
            <a:fillRect/>
          </a:stretch>
        </p:blipFill>
        <p:spPr>
          <a:xfrm>
            <a:off x="13146484" y="1117600"/>
            <a:ext cx="2476501" cy="1346201"/>
          </a:xfrm>
          <a:prstGeom prst="rect">
            <a:avLst/>
          </a:prstGeom>
          <a:ln w="12700">
            <a:miter lim="400000"/>
          </a:ln>
        </p:spPr>
      </p:pic>
      <p:pic>
        <p:nvPicPr>
          <p:cNvPr id="1929" name="fig5.5.pdf" descr="fig5.5.pdf"/>
          <p:cNvPicPr>
            <a:picLocks noChangeAspect="1"/>
          </p:cNvPicPr>
          <p:nvPr/>
        </p:nvPicPr>
        <p:blipFill>
          <a:blip r:embed="rId5">
            <a:extLst/>
          </a:blip>
          <a:srcRect l="31448" t="68907" r="44486" b="0"/>
          <a:stretch>
            <a:fillRect/>
          </a:stretch>
        </p:blipFill>
        <p:spPr>
          <a:xfrm>
            <a:off x="10746184" y="1054100"/>
            <a:ext cx="2400301" cy="1409701"/>
          </a:xfrm>
          <a:prstGeom prst="rect">
            <a:avLst/>
          </a:prstGeom>
          <a:ln w="12700">
            <a:miter lim="400000"/>
          </a:ln>
        </p:spPr>
      </p:pic>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3" name="https://www.win.tue.nl/sequoiaview/"/>
          <p:cNvSpPr txBox="1"/>
          <p:nvPr/>
        </p:nvSpPr>
        <p:spPr>
          <a:xfrm>
            <a:off x="10109200" y="5387842"/>
            <a:ext cx="5930900" cy="381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spcBef>
                <a:spcPts val="800"/>
              </a:spcBef>
              <a:defRPr i="1" sz="21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https://www.win.tue.nl/sequoiaview/</a:t>
            </a:r>
          </a:p>
        </p:txBody>
      </p:sp>
      <p:sp>
        <p:nvSpPr>
          <p:cNvPr id="1934" name="Idiom: treemap"/>
          <p:cNvSpPr txBox="1"/>
          <p:nvPr>
            <p:ph type="title"/>
          </p:nvPr>
        </p:nvSpPr>
        <p:spPr>
          <a:prstGeom prst="rect">
            <a:avLst/>
          </a:prstGeom>
        </p:spPr>
        <p:txBody>
          <a:bodyPr/>
          <a:lstStyle/>
          <a:p>
            <a:pPr/>
            <a:r>
              <a:t>Idiom: </a:t>
            </a:r>
            <a:r>
              <a:rPr>
                <a:latin typeface="Rockwell Bold"/>
                <a:ea typeface="Rockwell Bold"/>
                <a:cs typeface="Rockwell Bold"/>
                <a:sym typeface="Rockwell Bold"/>
              </a:rPr>
              <a:t>treemap</a:t>
            </a:r>
          </a:p>
        </p:txBody>
      </p:sp>
      <p:sp>
        <p:nvSpPr>
          <p:cNvPr id="1935" name="data…"/>
          <p:cNvSpPr txBox="1"/>
          <p:nvPr>
            <p:ph type="body" idx="1"/>
          </p:nvPr>
        </p:nvSpPr>
        <p:spPr>
          <a:xfrm>
            <a:off x="419100" y="1104900"/>
            <a:ext cx="9766300" cy="6384876"/>
          </a:xfrm>
          <a:prstGeom prst="rect">
            <a:avLst/>
          </a:prstGeom>
        </p:spPr>
        <p:txBody>
          <a:bodyPr/>
          <a:lstStyle/>
          <a:p>
            <a:pPr marL="342900" indent="-342900">
              <a:defRPr sz="3200"/>
            </a:pPr>
            <a:r>
              <a:t>data</a:t>
            </a:r>
          </a:p>
          <a:p>
            <a:pPr lvl="1">
              <a:defRPr sz="2600"/>
            </a:pPr>
            <a:r>
              <a:t>tree</a:t>
            </a:r>
          </a:p>
          <a:p>
            <a:pPr lvl="1">
              <a:defRPr sz="2600"/>
            </a:pPr>
            <a:r>
              <a:t>1 quant attrib at leaf nodes</a:t>
            </a:r>
          </a:p>
          <a:p>
            <a:pPr marL="342900" indent="-342900">
              <a:defRPr sz="3200"/>
            </a:pPr>
            <a:r>
              <a:t>encoding</a:t>
            </a:r>
          </a:p>
          <a:p>
            <a:pPr lvl="1">
              <a:defRPr sz="2600"/>
            </a:pPr>
            <a:r>
              <a:t>area containment marks for hierarchical structure</a:t>
            </a:r>
          </a:p>
          <a:p>
            <a:pPr lvl="1">
              <a:defRPr sz="2600"/>
            </a:pPr>
            <a:r>
              <a:t>rectilinear orientation</a:t>
            </a:r>
          </a:p>
          <a:p>
            <a:pPr lvl="1">
              <a:defRPr sz="2600"/>
            </a:pPr>
            <a:r>
              <a:t>size encodes quant attrib</a:t>
            </a:r>
          </a:p>
          <a:p>
            <a:pPr marL="342900" indent="-342900">
              <a:defRPr sz="3200"/>
            </a:pPr>
            <a:r>
              <a:t>tasks</a:t>
            </a:r>
          </a:p>
          <a:p>
            <a:pPr lvl="1">
              <a:defRPr sz="2600"/>
            </a:pPr>
            <a:r>
              <a:t>query attribute at leaf nodes</a:t>
            </a:r>
          </a:p>
          <a:p>
            <a:pPr lvl="1">
              <a:defRPr sz="2600"/>
            </a:pPr>
            <a:r>
              <a:t>ex: disk space usage within filesystem</a:t>
            </a:r>
          </a:p>
          <a:p>
            <a:pPr marL="342900" indent="-342900">
              <a:defRPr sz="3200"/>
            </a:pPr>
            <a:r>
              <a:t>scalability</a:t>
            </a:r>
          </a:p>
          <a:p>
            <a:pPr lvl="1">
              <a:defRPr sz="2600"/>
            </a:pPr>
            <a:r>
              <a:t>1M leaf nodes</a:t>
            </a:r>
          </a:p>
        </p:txBody>
      </p:sp>
      <p:sp>
        <p:nvSpPr>
          <p:cNvPr id="193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37" name="Image" descr="Image"/>
          <p:cNvPicPr>
            <a:picLocks noChangeAspect="1"/>
          </p:cNvPicPr>
          <p:nvPr/>
        </p:nvPicPr>
        <p:blipFill>
          <a:blip r:embed="rId3">
            <a:extLst/>
          </a:blip>
          <a:srcRect l="52393" t="20612" r="3422" b="1853"/>
          <a:stretch>
            <a:fillRect/>
          </a:stretch>
        </p:blipFill>
        <p:spPr>
          <a:xfrm>
            <a:off x="10137190" y="1044888"/>
            <a:ext cx="5914618" cy="4241453"/>
          </a:xfrm>
          <a:prstGeom prst="rect">
            <a:avLst/>
          </a:prstGeom>
          <a:ln w="12700">
            <a:miter lim="400000"/>
          </a:ln>
        </p:spPr>
      </p:pic>
      <p:sp>
        <p:nvSpPr>
          <p:cNvPr id="1938" name="[Cushion Treemaps. van Wijk and van de Wetering.  Proc. Symp. InfoVis 1999, 73-78.]"/>
          <p:cNvSpPr txBox="1"/>
          <p:nvPr/>
        </p:nvSpPr>
        <p:spPr>
          <a:xfrm>
            <a:off x="10033000" y="5870393"/>
            <a:ext cx="6235700" cy="1028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spcBef>
                <a:spcPts val="800"/>
              </a:spcBef>
              <a:defRPr sz="2900">
                <a:uFill>
                  <a:solidFill>
                    <a:srgbClr val="000000"/>
                  </a:solidFill>
                </a:uFill>
              </a:defRPr>
            </a:pPr>
            <a:r>
              <a:rPr i="1" sz="2100"/>
              <a:t>[Cushion Treemaps. van Wijk and van de Wetering. </a:t>
            </a:r>
            <a:br>
              <a:rPr i="1" sz="2100"/>
            </a:br>
            <a:r>
              <a:rPr i="1" sz="2100"/>
              <a:t>Proc. Symp. InfoVis 1999, 73-78.]</a:t>
            </a:r>
          </a:p>
        </p:txBody>
      </p:sp>
      <p:pic>
        <p:nvPicPr>
          <p:cNvPr id="1939" name="fig9.1.pdf" descr="fig9.1.pdf"/>
          <p:cNvPicPr>
            <a:picLocks noChangeAspect="1"/>
          </p:cNvPicPr>
          <p:nvPr/>
        </p:nvPicPr>
        <p:blipFill>
          <a:blip r:embed="rId4">
            <a:extLst/>
          </a:blip>
          <a:srcRect l="3703" t="67949" r="20474" b="5121"/>
          <a:stretch>
            <a:fillRect/>
          </a:stretch>
        </p:blipFill>
        <p:spPr>
          <a:xfrm>
            <a:off x="419100" y="6899092"/>
            <a:ext cx="8579448" cy="2144238"/>
          </a:xfrm>
          <a:prstGeom prst="rect">
            <a:avLst/>
          </a:prstGeom>
          <a:ln w="12700">
            <a:miter lim="400000"/>
          </a:ln>
        </p:spPr>
      </p:pic>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1" name="Idiom: implicit tree layouts (sunburst, icicle plot)"/>
          <p:cNvSpPr txBox="1"/>
          <p:nvPr>
            <p:ph type="title"/>
          </p:nvPr>
        </p:nvSpPr>
        <p:spPr>
          <a:prstGeom prst="rect">
            <a:avLst/>
          </a:prstGeom>
        </p:spPr>
        <p:txBody>
          <a:bodyPr/>
          <a:lstStyle/>
          <a:p>
            <a:pPr/>
            <a:r>
              <a:t>Idiom: </a:t>
            </a:r>
            <a:r>
              <a:rPr>
                <a:latin typeface="+mn-lt"/>
                <a:ea typeface="+mn-ea"/>
                <a:cs typeface="+mn-cs"/>
                <a:sym typeface="Rockwell"/>
              </a:rPr>
              <a:t>implicit</a:t>
            </a:r>
            <a:r>
              <a:t> tree layouts (</a:t>
            </a:r>
            <a:r>
              <a:rPr>
                <a:latin typeface="+mn-lt"/>
                <a:ea typeface="+mn-ea"/>
                <a:cs typeface="+mn-cs"/>
                <a:sym typeface="Rockwell"/>
              </a:rPr>
              <a:t>sunburst</a:t>
            </a:r>
            <a:r>
              <a:t>, </a:t>
            </a:r>
            <a:r>
              <a:rPr>
                <a:latin typeface="+mn-lt"/>
                <a:ea typeface="+mn-ea"/>
                <a:cs typeface="+mn-cs"/>
                <a:sym typeface="Rockwell"/>
              </a:rPr>
              <a:t>icicle plot</a:t>
            </a:r>
            <a:r>
              <a:t>)</a:t>
            </a:r>
          </a:p>
        </p:txBody>
      </p:sp>
      <p:sp>
        <p:nvSpPr>
          <p:cNvPr id="1942" name="alternative to connection and containment: position…"/>
          <p:cNvSpPr txBox="1"/>
          <p:nvPr>
            <p:ph type="body" sz="quarter" idx="1"/>
          </p:nvPr>
        </p:nvSpPr>
        <p:spPr>
          <a:xfrm>
            <a:off x="419100" y="1104900"/>
            <a:ext cx="15849600" cy="1368971"/>
          </a:xfrm>
          <a:prstGeom prst="rect">
            <a:avLst/>
          </a:prstGeom>
        </p:spPr>
        <p:txBody>
          <a:bodyPr/>
          <a:lstStyle/>
          <a:p>
            <a:pPr/>
            <a:r>
              <a:t>alternative to connection and containment: position</a:t>
            </a:r>
          </a:p>
          <a:p>
            <a:pPr lvl="1"/>
            <a:r>
              <a:t>show parent-child relationships only through relative positions</a:t>
            </a:r>
          </a:p>
        </p:txBody>
      </p:sp>
      <p:sp>
        <p:nvSpPr>
          <p:cNvPr id="194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44" name="Image" descr="Image"/>
          <p:cNvPicPr>
            <a:picLocks noChangeAspect="1"/>
          </p:cNvPicPr>
          <p:nvPr/>
        </p:nvPicPr>
        <p:blipFill>
          <a:blip r:embed="rId2">
            <a:extLst/>
          </a:blip>
          <a:stretch>
            <a:fillRect/>
          </a:stretch>
        </p:blipFill>
        <p:spPr>
          <a:xfrm>
            <a:off x="88900" y="2544960"/>
            <a:ext cx="16256000" cy="5158803"/>
          </a:xfrm>
          <a:prstGeom prst="rect">
            <a:avLst/>
          </a:prstGeom>
          <a:ln w="12700">
            <a:miter lim="400000"/>
          </a:ln>
        </p:spPr>
      </p:pic>
      <p:sp>
        <p:nvSpPr>
          <p:cNvPr id="1945" name="containment"/>
          <p:cNvSpPr txBox="1"/>
          <p:nvPr/>
        </p:nvSpPr>
        <p:spPr>
          <a:xfrm>
            <a:off x="701104" y="3346361"/>
            <a:ext cx="1846549"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containment</a:t>
            </a:r>
          </a:p>
        </p:txBody>
      </p:sp>
      <p:sp>
        <p:nvSpPr>
          <p:cNvPr id="1946" name="position (rectilinear)"/>
          <p:cNvSpPr txBox="1"/>
          <p:nvPr/>
        </p:nvSpPr>
        <p:spPr>
          <a:xfrm>
            <a:off x="11635804" y="3206661"/>
            <a:ext cx="2949923"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position (rectilinear)</a:t>
            </a:r>
          </a:p>
        </p:txBody>
      </p:sp>
      <p:sp>
        <p:nvSpPr>
          <p:cNvPr id="1947" name="position (radial)"/>
          <p:cNvSpPr txBox="1"/>
          <p:nvPr/>
        </p:nvSpPr>
        <p:spPr>
          <a:xfrm>
            <a:off x="5914268" y="3346361"/>
            <a:ext cx="230263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position (radial)</a:t>
            </a:r>
          </a:p>
        </p:txBody>
      </p:sp>
      <p:pic>
        <p:nvPicPr>
          <p:cNvPr id="1948" name="Image" descr="Image"/>
          <p:cNvPicPr>
            <a:picLocks noChangeAspect="1"/>
          </p:cNvPicPr>
          <p:nvPr/>
        </p:nvPicPr>
        <p:blipFill>
          <a:blip r:embed="rId3">
            <a:extLst/>
          </a:blip>
          <a:srcRect l="65530" t="21048" r="0" b="24632"/>
          <a:stretch>
            <a:fillRect/>
          </a:stretch>
        </p:blipFill>
        <p:spPr>
          <a:xfrm>
            <a:off x="310790" y="4418724"/>
            <a:ext cx="4473801" cy="3006290"/>
          </a:xfrm>
          <a:prstGeom prst="rect">
            <a:avLst/>
          </a:prstGeom>
          <a:ln w="12700">
            <a:miter lim="400000"/>
          </a:ln>
        </p:spPr>
      </p:pic>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0" name="Idiom: implicit tree layouts (sunburst, icicle plot)"/>
          <p:cNvSpPr txBox="1"/>
          <p:nvPr>
            <p:ph type="title"/>
          </p:nvPr>
        </p:nvSpPr>
        <p:spPr>
          <a:prstGeom prst="rect">
            <a:avLst/>
          </a:prstGeom>
        </p:spPr>
        <p:txBody>
          <a:bodyPr/>
          <a:lstStyle/>
          <a:p>
            <a:pPr/>
            <a:r>
              <a:t>Idiom: </a:t>
            </a:r>
            <a:r>
              <a:rPr>
                <a:latin typeface="+mn-lt"/>
                <a:ea typeface="+mn-ea"/>
                <a:cs typeface="+mn-cs"/>
                <a:sym typeface="Rockwell"/>
              </a:rPr>
              <a:t>implicit</a:t>
            </a:r>
            <a:r>
              <a:t> tree layouts (</a:t>
            </a:r>
            <a:r>
              <a:rPr>
                <a:latin typeface="+mn-lt"/>
                <a:ea typeface="+mn-ea"/>
                <a:cs typeface="+mn-cs"/>
                <a:sym typeface="Rockwell"/>
              </a:rPr>
              <a:t>sunburst</a:t>
            </a:r>
            <a:r>
              <a:t>, </a:t>
            </a:r>
            <a:r>
              <a:rPr>
                <a:latin typeface="+mn-lt"/>
                <a:ea typeface="+mn-ea"/>
                <a:cs typeface="+mn-cs"/>
                <a:sym typeface="Rockwell"/>
              </a:rPr>
              <a:t>icicle plot</a:t>
            </a:r>
            <a:r>
              <a:t>)</a:t>
            </a:r>
          </a:p>
        </p:txBody>
      </p:sp>
      <p:sp>
        <p:nvSpPr>
          <p:cNvPr id="1951" name="alternative to connection and containment: position…"/>
          <p:cNvSpPr txBox="1"/>
          <p:nvPr>
            <p:ph type="body" sz="quarter" idx="1"/>
          </p:nvPr>
        </p:nvSpPr>
        <p:spPr>
          <a:xfrm>
            <a:off x="419100" y="1104900"/>
            <a:ext cx="15849600" cy="1368971"/>
          </a:xfrm>
          <a:prstGeom prst="rect">
            <a:avLst/>
          </a:prstGeom>
        </p:spPr>
        <p:txBody>
          <a:bodyPr/>
          <a:lstStyle/>
          <a:p>
            <a:pPr/>
            <a:r>
              <a:t>alternative to connection and containment: position</a:t>
            </a:r>
          </a:p>
          <a:p>
            <a:pPr lvl="1"/>
            <a:r>
              <a:t>show parent-child relationships only through relative positions</a:t>
            </a:r>
          </a:p>
        </p:txBody>
      </p:sp>
      <p:sp>
        <p:nvSpPr>
          <p:cNvPr id="195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53" name="Image" descr="Image"/>
          <p:cNvPicPr>
            <a:picLocks noChangeAspect="1"/>
          </p:cNvPicPr>
          <p:nvPr/>
        </p:nvPicPr>
        <p:blipFill>
          <a:blip r:embed="rId2">
            <a:extLst/>
          </a:blip>
          <a:stretch>
            <a:fillRect/>
          </a:stretch>
        </p:blipFill>
        <p:spPr>
          <a:xfrm>
            <a:off x="88900" y="2544960"/>
            <a:ext cx="16256000" cy="5158803"/>
          </a:xfrm>
          <a:prstGeom prst="rect">
            <a:avLst/>
          </a:prstGeom>
          <a:ln w="12700">
            <a:miter lim="400000"/>
          </a:ln>
        </p:spPr>
      </p:pic>
      <p:sp>
        <p:nvSpPr>
          <p:cNvPr id="1954" name="containment"/>
          <p:cNvSpPr txBox="1"/>
          <p:nvPr/>
        </p:nvSpPr>
        <p:spPr>
          <a:xfrm>
            <a:off x="701104" y="3346361"/>
            <a:ext cx="1846549"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containment</a:t>
            </a:r>
          </a:p>
        </p:txBody>
      </p:sp>
      <p:sp>
        <p:nvSpPr>
          <p:cNvPr id="1955" name="position (rectilinear)"/>
          <p:cNvSpPr txBox="1"/>
          <p:nvPr/>
        </p:nvSpPr>
        <p:spPr>
          <a:xfrm>
            <a:off x="11635804" y="3206661"/>
            <a:ext cx="2949923"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position (rectilinear)</a:t>
            </a:r>
          </a:p>
        </p:txBody>
      </p:sp>
      <p:sp>
        <p:nvSpPr>
          <p:cNvPr id="1956" name="position (radial)"/>
          <p:cNvSpPr txBox="1"/>
          <p:nvPr/>
        </p:nvSpPr>
        <p:spPr>
          <a:xfrm>
            <a:off x="5914268" y="3346361"/>
            <a:ext cx="230263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position (radial)</a:t>
            </a:r>
          </a:p>
        </p:txBody>
      </p:sp>
      <p:pic>
        <p:nvPicPr>
          <p:cNvPr id="1957" name="Image" descr="Image"/>
          <p:cNvPicPr>
            <a:picLocks noChangeAspect="1"/>
          </p:cNvPicPr>
          <p:nvPr/>
        </p:nvPicPr>
        <p:blipFill>
          <a:blip r:embed="rId3">
            <a:extLst/>
          </a:blip>
          <a:srcRect l="65530" t="21048" r="0" b="24632"/>
          <a:stretch>
            <a:fillRect/>
          </a:stretch>
        </p:blipFill>
        <p:spPr>
          <a:xfrm>
            <a:off x="310790" y="4418724"/>
            <a:ext cx="4473801" cy="3006290"/>
          </a:xfrm>
          <a:prstGeom prst="rect">
            <a:avLst/>
          </a:prstGeom>
          <a:ln w="12700">
            <a:miter lim="400000"/>
          </a:ln>
        </p:spPr>
      </p:pic>
      <p:sp>
        <p:nvSpPr>
          <p:cNvPr id="1958" name="inner nodes &amp; leaves visible"/>
          <p:cNvSpPr txBox="1"/>
          <p:nvPr/>
        </p:nvSpPr>
        <p:spPr>
          <a:xfrm>
            <a:off x="11635804" y="3701961"/>
            <a:ext cx="3916004" cy="495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inner nodes &amp; leaves visible</a:t>
            </a:r>
          </a:p>
        </p:txBody>
      </p:sp>
      <p:sp>
        <p:nvSpPr>
          <p:cNvPr id="1959" name="inner nodes &amp; leaves visible"/>
          <p:cNvSpPr txBox="1"/>
          <p:nvPr/>
        </p:nvSpPr>
        <p:spPr>
          <a:xfrm>
            <a:off x="5914268" y="3841661"/>
            <a:ext cx="3916004" cy="495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inner nodes &amp; leaves visible</a:t>
            </a:r>
          </a:p>
        </p:txBody>
      </p:sp>
      <p:sp>
        <p:nvSpPr>
          <p:cNvPr id="1960" name="only leaves visible"/>
          <p:cNvSpPr txBox="1"/>
          <p:nvPr/>
        </p:nvSpPr>
        <p:spPr>
          <a:xfrm>
            <a:off x="701104" y="3841661"/>
            <a:ext cx="2544069" cy="495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only leaves visible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Why is validation difficult?"/>
          <p:cNvSpPr txBox="1"/>
          <p:nvPr>
            <p:ph type="title"/>
          </p:nvPr>
        </p:nvSpPr>
        <p:spPr>
          <a:prstGeom prst="rect">
            <a:avLst/>
          </a:prstGeom>
        </p:spPr>
        <p:txBody>
          <a:bodyPr/>
          <a:lstStyle/>
          <a:p>
            <a:pPr/>
            <a:r>
              <a:t>Why is validation difficult?</a:t>
            </a:r>
          </a:p>
        </p:txBody>
      </p:sp>
      <p:sp>
        <p:nvSpPr>
          <p:cNvPr id="370" name="different ways to get it wrong at each level"/>
          <p:cNvSpPr txBox="1"/>
          <p:nvPr>
            <p:ph type="body" idx="1"/>
          </p:nvPr>
        </p:nvSpPr>
        <p:spPr>
          <a:prstGeom prst="rect">
            <a:avLst/>
          </a:prstGeom>
        </p:spPr>
        <p:txBody>
          <a:bodyPr/>
          <a:lstStyle/>
          <a:p>
            <a:pPr/>
            <a:r>
              <a:t>different ways to get it wrong at each level</a:t>
            </a:r>
          </a:p>
        </p:txBody>
      </p:sp>
      <p:sp>
        <p:nvSpPr>
          <p:cNvPr id="3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 name="fig4.1a.pdf" descr="fig4.1a.pdf"/>
          <p:cNvPicPr>
            <a:picLocks noChangeAspect="1"/>
          </p:cNvPicPr>
          <p:nvPr/>
        </p:nvPicPr>
        <p:blipFill>
          <a:blip r:embed="rId2">
            <a:extLst/>
          </a:blip>
          <a:stretch>
            <a:fillRect/>
          </a:stretch>
        </p:blipFill>
        <p:spPr>
          <a:xfrm>
            <a:off x="2511753" y="2590800"/>
            <a:ext cx="8956347" cy="5537201"/>
          </a:xfrm>
          <a:prstGeom prst="rect">
            <a:avLst/>
          </a:prstGeom>
          <a:ln w="12700">
            <a:miter lim="400000"/>
          </a:ln>
        </p:spPr>
      </p:pic>
      <p:sp>
        <p:nvSpPr>
          <p:cNvPr id="373"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2" name="Idiom: implicit tree layouts (sunburst, icicle plot)"/>
          <p:cNvSpPr txBox="1"/>
          <p:nvPr>
            <p:ph type="title"/>
          </p:nvPr>
        </p:nvSpPr>
        <p:spPr>
          <a:prstGeom prst="rect">
            <a:avLst/>
          </a:prstGeom>
        </p:spPr>
        <p:txBody>
          <a:bodyPr/>
          <a:lstStyle/>
          <a:p>
            <a:pPr/>
            <a:r>
              <a:t>Idiom: </a:t>
            </a:r>
            <a:r>
              <a:rPr>
                <a:latin typeface="+mn-lt"/>
                <a:ea typeface="+mn-ea"/>
                <a:cs typeface="+mn-cs"/>
                <a:sym typeface="Rockwell"/>
              </a:rPr>
              <a:t>implicit</a:t>
            </a:r>
            <a:r>
              <a:t> tree layouts (</a:t>
            </a:r>
            <a:r>
              <a:rPr>
                <a:latin typeface="+mn-lt"/>
                <a:ea typeface="+mn-ea"/>
                <a:cs typeface="+mn-cs"/>
                <a:sym typeface="Rockwell"/>
              </a:rPr>
              <a:t>sunburst</a:t>
            </a:r>
            <a:r>
              <a:t>, </a:t>
            </a:r>
            <a:r>
              <a:rPr>
                <a:latin typeface="+mn-lt"/>
                <a:ea typeface="+mn-ea"/>
                <a:cs typeface="+mn-cs"/>
                <a:sym typeface="Rockwell"/>
              </a:rPr>
              <a:t>icicle plot</a:t>
            </a:r>
            <a:r>
              <a:t>)</a:t>
            </a:r>
          </a:p>
        </p:txBody>
      </p:sp>
      <p:sp>
        <p:nvSpPr>
          <p:cNvPr id="1963" name="alternative to connection and containment: position…"/>
          <p:cNvSpPr txBox="1"/>
          <p:nvPr>
            <p:ph type="body" sz="quarter" idx="1"/>
          </p:nvPr>
        </p:nvSpPr>
        <p:spPr>
          <a:xfrm>
            <a:off x="419100" y="1104900"/>
            <a:ext cx="15849600" cy="1368971"/>
          </a:xfrm>
          <a:prstGeom prst="rect">
            <a:avLst/>
          </a:prstGeom>
        </p:spPr>
        <p:txBody>
          <a:bodyPr/>
          <a:lstStyle/>
          <a:p>
            <a:pPr/>
            <a:r>
              <a:t>alternative to connection and containment: position</a:t>
            </a:r>
          </a:p>
          <a:p>
            <a:pPr lvl="1"/>
            <a:r>
              <a:t>show parent-child relationships only through relative positions</a:t>
            </a:r>
          </a:p>
        </p:txBody>
      </p:sp>
      <p:sp>
        <p:nvSpPr>
          <p:cNvPr id="196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65" name="Image" descr="Image"/>
          <p:cNvPicPr>
            <a:picLocks noChangeAspect="1"/>
          </p:cNvPicPr>
          <p:nvPr/>
        </p:nvPicPr>
        <p:blipFill>
          <a:blip r:embed="rId2">
            <a:extLst/>
          </a:blip>
          <a:stretch>
            <a:fillRect/>
          </a:stretch>
        </p:blipFill>
        <p:spPr>
          <a:xfrm>
            <a:off x="88900" y="2544960"/>
            <a:ext cx="16256000" cy="5158803"/>
          </a:xfrm>
          <a:prstGeom prst="rect">
            <a:avLst/>
          </a:prstGeom>
          <a:ln w="12700">
            <a:miter lim="400000"/>
          </a:ln>
        </p:spPr>
      </p:pic>
      <p:sp>
        <p:nvSpPr>
          <p:cNvPr id="1966" name="containment"/>
          <p:cNvSpPr txBox="1"/>
          <p:nvPr/>
        </p:nvSpPr>
        <p:spPr>
          <a:xfrm>
            <a:off x="701104" y="3346361"/>
            <a:ext cx="1846549"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containment</a:t>
            </a:r>
          </a:p>
        </p:txBody>
      </p:sp>
      <p:sp>
        <p:nvSpPr>
          <p:cNvPr id="1967" name="position (rectilinear)"/>
          <p:cNvSpPr txBox="1"/>
          <p:nvPr/>
        </p:nvSpPr>
        <p:spPr>
          <a:xfrm>
            <a:off x="11635804" y="3206661"/>
            <a:ext cx="2949923"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position (rectilinear)</a:t>
            </a:r>
          </a:p>
        </p:txBody>
      </p:sp>
      <p:sp>
        <p:nvSpPr>
          <p:cNvPr id="1968" name="position (radial)"/>
          <p:cNvSpPr txBox="1"/>
          <p:nvPr/>
        </p:nvSpPr>
        <p:spPr>
          <a:xfrm>
            <a:off x="5914268" y="3346361"/>
            <a:ext cx="2302632"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position (radial)</a:t>
            </a:r>
          </a:p>
        </p:txBody>
      </p:sp>
      <p:pic>
        <p:nvPicPr>
          <p:cNvPr id="1969" name="Image" descr="Image"/>
          <p:cNvPicPr>
            <a:picLocks noChangeAspect="1"/>
          </p:cNvPicPr>
          <p:nvPr/>
        </p:nvPicPr>
        <p:blipFill>
          <a:blip r:embed="rId3">
            <a:extLst/>
          </a:blip>
          <a:srcRect l="65530" t="21048" r="0" b="24632"/>
          <a:stretch>
            <a:fillRect/>
          </a:stretch>
        </p:blipFill>
        <p:spPr>
          <a:xfrm>
            <a:off x="310790" y="4418724"/>
            <a:ext cx="4473801" cy="3006290"/>
          </a:xfrm>
          <a:prstGeom prst="rect">
            <a:avLst/>
          </a:prstGeom>
          <a:ln w="12700">
            <a:miter lim="400000"/>
          </a:ln>
        </p:spPr>
      </p:pic>
      <p:sp>
        <p:nvSpPr>
          <p:cNvPr id="1970" name="inner nodes &amp; leaves visible"/>
          <p:cNvSpPr txBox="1"/>
          <p:nvPr/>
        </p:nvSpPr>
        <p:spPr>
          <a:xfrm>
            <a:off x="11635804" y="3701961"/>
            <a:ext cx="3916004" cy="495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inner nodes &amp; leaves visible</a:t>
            </a:r>
          </a:p>
        </p:txBody>
      </p:sp>
      <p:sp>
        <p:nvSpPr>
          <p:cNvPr id="1971" name="inner nodes &amp; leaves visible"/>
          <p:cNvSpPr txBox="1"/>
          <p:nvPr/>
        </p:nvSpPr>
        <p:spPr>
          <a:xfrm>
            <a:off x="5914268" y="3841661"/>
            <a:ext cx="3916004" cy="495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inner nodes &amp; leaves visible</a:t>
            </a:r>
          </a:p>
        </p:txBody>
      </p:sp>
      <p:sp>
        <p:nvSpPr>
          <p:cNvPr id="1972" name="only leaves visible"/>
          <p:cNvSpPr txBox="1"/>
          <p:nvPr/>
        </p:nvSpPr>
        <p:spPr>
          <a:xfrm>
            <a:off x="701104" y="3841661"/>
            <a:ext cx="2544069" cy="495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700">
                <a:uFill>
                  <a:solidFill>
                    <a:srgbClr val="000000"/>
                  </a:solidFill>
                </a:uFill>
              </a:defRPr>
            </a:lvl1pPr>
          </a:lstStyle>
          <a:p>
            <a:pPr/>
            <a:r>
              <a:t>only leaves visible</a:t>
            </a:r>
          </a:p>
        </p:txBody>
      </p:sp>
      <p:grpSp>
        <p:nvGrpSpPr>
          <p:cNvPr id="1977" name="Group"/>
          <p:cNvGrpSpPr/>
          <p:nvPr/>
        </p:nvGrpSpPr>
        <p:grpSpPr>
          <a:xfrm>
            <a:off x="310790" y="7496143"/>
            <a:ext cx="3841255" cy="1702545"/>
            <a:chOff x="0" y="0"/>
            <a:chExt cx="3841253" cy="1702544"/>
          </a:xfrm>
        </p:grpSpPr>
        <p:grpSp>
          <p:nvGrpSpPr>
            <p:cNvPr id="1975" name="Group"/>
            <p:cNvGrpSpPr/>
            <p:nvPr/>
          </p:nvGrpSpPr>
          <p:grpSpPr>
            <a:xfrm>
              <a:off x="0" y="0"/>
              <a:ext cx="3841254" cy="1702545"/>
              <a:chOff x="0" y="0"/>
              <a:chExt cx="3841253" cy="1702544"/>
            </a:xfrm>
          </p:grpSpPr>
          <p:pic>
            <p:nvPicPr>
              <p:cNvPr id="1973" name="fig9.1.pdf" descr="fig9.1.pdf"/>
              <p:cNvPicPr>
                <a:picLocks noChangeAspect="1"/>
              </p:cNvPicPr>
              <p:nvPr/>
            </p:nvPicPr>
            <p:blipFill>
              <a:blip r:embed="rId4">
                <a:extLst/>
              </a:blip>
              <a:srcRect l="2545" t="73982" r="65380" b="5815"/>
              <a:stretch>
                <a:fillRect/>
              </a:stretch>
            </p:blipFill>
            <p:spPr>
              <a:xfrm>
                <a:off x="0" y="0"/>
                <a:ext cx="3841254" cy="1702545"/>
              </a:xfrm>
              <a:prstGeom prst="rect">
                <a:avLst/>
              </a:prstGeom>
              <a:ln w="12700" cap="flat">
                <a:noFill/>
                <a:miter lim="400000"/>
              </a:ln>
              <a:effectLst/>
            </p:spPr>
          </p:pic>
          <p:sp>
            <p:nvSpPr>
              <p:cNvPr id="1974" name="Rectangle"/>
              <p:cNvSpPr/>
              <p:nvPr/>
            </p:nvSpPr>
            <p:spPr>
              <a:xfrm>
                <a:off x="650676" y="216296"/>
                <a:ext cx="2748857" cy="74945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1976" name="Implicit…"/>
            <p:cNvSpPr txBox="1"/>
            <p:nvPr/>
          </p:nvSpPr>
          <p:spPr>
            <a:xfrm>
              <a:off x="729133" y="126999"/>
              <a:ext cx="2052788"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000"/>
              </a:pPr>
              <a:r>
                <a:t>Implicit</a:t>
              </a:r>
            </a:p>
            <a:p>
              <a:pPr algn="l">
                <a:defRPr sz="2500">
                  <a:solidFill>
                    <a:srgbClr val="797979"/>
                  </a:solidFill>
                </a:defRPr>
              </a:pPr>
              <a:r>
                <a:t>Spatial Position</a:t>
              </a:r>
            </a:p>
          </p:txBody>
        </p:sp>
      </p:grpSp>
      <p:grpSp>
        <p:nvGrpSpPr>
          <p:cNvPr id="1986" name="Group"/>
          <p:cNvGrpSpPr/>
          <p:nvPr/>
        </p:nvGrpSpPr>
        <p:grpSpPr>
          <a:xfrm>
            <a:off x="4427593" y="7724743"/>
            <a:ext cx="2085604" cy="1263403"/>
            <a:chOff x="0" y="0"/>
            <a:chExt cx="2085602" cy="1263401"/>
          </a:xfrm>
        </p:grpSpPr>
        <p:sp>
          <p:nvSpPr>
            <p:cNvPr id="1978" name="Rectangle"/>
            <p:cNvSpPr/>
            <p:nvPr/>
          </p:nvSpPr>
          <p:spPr>
            <a:xfrm>
              <a:off x="0" y="0"/>
              <a:ext cx="2079923" cy="421134"/>
            </a:xfrm>
            <a:prstGeom prst="rect">
              <a:avLst/>
            </a:prstGeom>
            <a:solidFill>
              <a:srgbClr val="DCDEE0"/>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979" name="Rectangle"/>
            <p:cNvSpPr/>
            <p:nvPr/>
          </p:nvSpPr>
          <p:spPr>
            <a:xfrm>
              <a:off x="0" y="421133"/>
              <a:ext cx="1165455" cy="421135"/>
            </a:xfrm>
            <a:prstGeom prst="rect">
              <a:avLst/>
            </a:prstGeom>
            <a:solidFill>
              <a:srgbClr val="A9A9A9"/>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980" name="Rectangle"/>
            <p:cNvSpPr/>
            <p:nvPr/>
          </p:nvSpPr>
          <p:spPr>
            <a:xfrm>
              <a:off x="1271438" y="421133"/>
              <a:ext cx="808485" cy="421135"/>
            </a:xfrm>
            <a:prstGeom prst="rect">
              <a:avLst/>
            </a:prstGeom>
            <a:solidFill>
              <a:srgbClr val="A9A9A9"/>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981" name="Rectangle"/>
            <p:cNvSpPr/>
            <p:nvPr/>
          </p:nvSpPr>
          <p:spPr>
            <a:xfrm>
              <a:off x="0" y="842267"/>
              <a:ext cx="299740"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982" name="Rectangle"/>
            <p:cNvSpPr/>
            <p:nvPr/>
          </p:nvSpPr>
          <p:spPr>
            <a:xfrm>
              <a:off x="367580" y="842267"/>
              <a:ext cx="97093"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983" name="Rectangle"/>
            <p:cNvSpPr/>
            <p:nvPr/>
          </p:nvSpPr>
          <p:spPr>
            <a:xfrm>
              <a:off x="1271438" y="842267"/>
              <a:ext cx="469306"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984" name="Rectangle"/>
            <p:cNvSpPr/>
            <p:nvPr/>
          </p:nvSpPr>
          <p:spPr>
            <a:xfrm>
              <a:off x="532513" y="842267"/>
              <a:ext cx="632942"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1985" name="Rectangle"/>
            <p:cNvSpPr/>
            <p:nvPr/>
          </p:nvSpPr>
          <p:spPr>
            <a:xfrm>
              <a:off x="1785863" y="842267"/>
              <a:ext cx="299740"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8" name="Tree drawing idioms comparison"/>
          <p:cNvSpPr txBox="1"/>
          <p:nvPr>
            <p:ph type="title"/>
          </p:nvPr>
        </p:nvSpPr>
        <p:spPr>
          <a:prstGeom prst="rect">
            <a:avLst/>
          </a:prstGeom>
        </p:spPr>
        <p:txBody>
          <a:bodyPr/>
          <a:lstStyle/>
          <a:p>
            <a:pPr/>
            <a:r>
              <a:t>Tree drawing idioms comparison</a:t>
            </a:r>
          </a:p>
        </p:txBody>
      </p:sp>
      <p:sp>
        <p:nvSpPr>
          <p:cNvPr id="198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90" name="treeRepEfficiency-fig1.png" descr="treeRepEfficiency-fig1.png"/>
          <p:cNvPicPr>
            <a:picLocks noChangeAspect="1"/>
          </p:cNvPicPr>
          <p:nvPr/>
        </p:nvPicPr>
        <p:blipFill>
          <a:blip r:embed="rId2">
            <a:extLst/>
          </a:blip>
          <a:stretch>
            <a:fillRect/>
          </a:stretch>
        </p:blipFill>
        <p:spPr>
          <a:xfrm>
            <a:off x="9156700" y="425818"/>
            <a:ext cx="6405563" cy="6349264"/>
          </a:xfrm>
          <a:prstGeom prst="rect">
            <a:avLst/>
          </a:prstGeom>
          <a:ln w="12700">
            <a:miter lim="400000"/>
          </a:ln>
        </p:spPr>
      </p:pic>
      <p:sp>
        <p:nvSpPr>
          <p:cNvPr id="1991" name="[Quantifying the Space-Efficiency of 2D Graphical Representations of Trees.  McGuffin and Robert. Information Visualization 9:2 (2010), 115–140.]"/>
          <p:cNvSpPr txBox="1"/>
          <p:nvPr/>
        </p:nvSpPr>
        <p:spPr>
          <a:xfrm>
            <a:off x="419100" y="8407400"/>
            <a:ext cx="7348439"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spcBef>
                <a:spcPts val="800"/>
              </a:spcBef>
              <a:defRPr sz="2500">
                <a:uFill>
                  <a:solidFill>
                    <a:srgbClr val="000000"/>
                  </a:solidFill>
                </a:uFill>
              </a:defRPr>
            </a:pPr>
            <a:r>
              <a:rPr i="1" sz="1700"/>
              <a:t>[Quantifying the Space-Efficiency of 2D Graphical Representations of Trees.</a:t>
            </a:r>
            <a:br>
              <a:rPr i="1" sz="1700"/>
            </a:br>
            <a:r>
              <a:rPr i="1" sz="1700"/>
              <a:t> McGuffin and Robert. Information Visualization 9:2 (2010), 115–140.]</a:t>
            </a:r>
          </a:p>
        </p:txBody>
      </p:sp>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3" name="Comparison: tree drawing idioms"/>
          <p:cNvSpPr txBox="1"/>
          <p:nvPr>
            <p:ph type="title"/>
          </p:nvPr>
        </p:nvSpPr>
        <p:spPr>
          <a:prstGeom prst="rect">
            <a:avLst/>
          </a:prstGeom>
        </p:spPr>
        <p:txBody>
          <a:bodyPr/>
          <a:lstStyle/>
          <a:p>
            <a:pPr/>
            <a:r>
              <a:t>Comparison: tree drawing idioms</a:t>
            </a:r>
          </a:p>
        </p:txBody>
      </p:sp>
      <p:sp>
        <p:nvSpPr>
          <p:cNvPr id="1994" name="data shown…"/>
          <p:cNvSpPr txBox="1"/>
          <p:nvPr>
            <p:ph type="body" idx="1"/>
          </p:nvPr>
        </p:nvSpPr>
        <p:spPr>
          <a:prstGeom prst="rect">
            <a:avLst/>
          </a:prstGeom>
        </p:spPr>
        <p:txBody>
          <a:bodyPr/>
          <a:lstStyle/>
          <a:p>
            <a:pPr marL="342900" indent="-342900">
              <a:defRPr sz="3200"/>
            </a:pPr>
            <a:r>
              <a:t>data shown</a:t>
            </a:r>
          </a:p>
          <a:p>
            <a:pPr lvl="1">
              <a:defRPr sz="2600"/>
            </a:pPr>
            <a:r>
              <a:t>link relationships </a:t>
            </a:r>
          </a:p>
          <a:p>
            <a:pPr lvl="1">
              <a:defRPr sz="2600"/>
            </a:pPr>
            <a:r>
              <a:t>tree depth</a:t>
            </a:r>
          </a:p>
          <a:p>
            <a:pPr lvl="1">
              <a:defRPr sz="2600"/>
            </a:pPr>
            <a:r>
              <a:t>sibling order</a:t>
            </a:r>
          </a:p>
        </p:txBody>
      </p:sp>
      <p:sp>
        <p:nvSpPr>
          <p:cNvPr id="199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96" name="treeRepEfficiency-fig1.png" descr="treeRepEfficiency-fig1.png"/>
          <p:cNvPicPr>
            <a:picLocks noChangeAspect="1"/>
          </p:cNvPicPr>
          <p:nvPr/>
        </p:nvPicPr>
        <p:blipFill>
          <a:blip r:embed="rId2">
            <a:extLst/>
          </a:blip>
          <a:stretch>
            <a:fillRect/>
          </a:stretch>
        </p:blipFill>
        <p:spPr>
          <a:xfrm>
            <a:off x="9156700" y="425818"/>
            <a:ext cx="6405563" cy="6349264"/>
          </a:xfrm>
          <a:prstGeom prst="rect">
            <a:avLst/>
          </a:prstGeom>
          <a:ln w="12700">
            <a:miter lim="400000"/>
          </a:ln>
        </p:spPr>
      </p:pic>
      <p:sp>
        <p:nvSpPr>
          <p:cNvPr id="1997" name="[Quantifying the Space-Efficiency of 2D Graphical Representations of Trees.  McGuffin and Robert. Information Visualization 9:2 (2010), 115–140.]"/>
          <p:cNvSpPr txBox="1"/>
          <p:nvPr/>
        </p:nvSpPr>
        <p:spPr>
          <a:xfrm>
            <a:off x="419100" y="8280400"/>
            <a:ext cx="7348439"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i="1" sz="2000"/>
            </a:pPr>
            <a:r>
              <a:t>[Quantifying the Space-Efficiency of 2D Graphical Representations of Trees.</a:t>
            </a:r>
            <a:br/>
            <a:r>
              <a:t> McGuffin and Robert. Information Visualization 9:2 (2010), 115–140.]</a:t>
            </a:r>
          </a:p>
        </p:txBody>
      </p:sp>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9" name="Comparison: tree drawing idioms"/>
          <p:cNvSpPr txBox="1"/>
          <p:nvPr>
            <p:ph type="title"/>
          </p:nvPr>
        </p:nvSpPr>
        <p:spPr>
          <a:prstGeom prst="rect">
            <a:avLst/>
          </a:prstGeom>
        </p:spPr>
        <p:txBody>
          <a:bodyPr/>
          <a:lstStyle/>
          <a:p>
            <a:pPr/>
            <a:r>
              <a:t>Comparison: tree drawing idioms</a:t>
            </a:r>
          </a:p>
        </p:txBody>
      </p:sp>
      <p:sp>
        <p:nvSpPr>
          <p:cNvPr id="2000" name="data shown…"/>
          <p:cNvSpPr txBox="1"/>
          <p:nvPr>
            <p:ph type="body" idx="1"/>
          </p:nvPr>
        </p:nvSpPr>
        <p:spPr>
          <a:prstGeom prst="rect">
            <a:avLst/>
          </a:prstGeom>
        </p:spPr>
        <p:txBody>
          <a:bodyPr/>
          <a:lstStyle/>
          <a:p>
            <a:pPr marL="342900" indent="-342900">
              <a:defRPr sz="3200"/>
            </a:pPr>
            <a:r>
              <a:t>data shown</a:t>
            </a:r>
          </a:p>
          <a:p>
            <a:pPr lvl="1">
              <a:defRPr sz="2600"/>
            </a:pPr>
            <a:r>
              <a:t>link relationships </a:t>
            </a:r>
          </a:p>
          <a:p>
            <a:pPr lvl="1">
              <a:defRPr sz="2600"/>
            </a:pPr>
            <a:r>
              <a:t>tree depth</a:t>
            </a:r>
          </a:p>
          <a:p>
            <a:pPr lvl="1">
              <a:defRPr sz="2600"/>
            </a:pPr>
            <a:r>
              <a:t>sibling order</a:t>
            </a:r>
          </a:p>
          <a:p>
            <a:pPr marL="342900" indent="-342900">
              <a:defRPr sz="3200"/>
            </a:pPr>
            <a:r>
              <a:t>design choices</a:t>
            </a:r>
          </a:p>
          <a:p>
            <a:pPr lvl="1">
              <a:defRPr sz="2600"/>
            </a:pPr>
            <a:r>
              <a:t>connection vs containment link marks</a:t>
            </a:r>
          </a:p>
          <a:p>
            <a:pPr lvl="1">
              <a:defRPr sz="2600"/>
            </a:pPr>
            <a:r>
              <a:t>rectilinear vs radial layout</a:t>
            </a:r>
          </a:p>
          <a:p>
            <a:pPr lvl="1">
              <a:defRPr sz="2600"/>
            </a:pPr>
            <a:r>
              <a:t>spatial position channels</a:t>
            </a:r>
          </a:p>
        </p:txBody>
      </p:sp>
      <p:sp>
        <p:nvSpPr>
          <p:cNvPr id="200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02" name="treeRepEfficiency-fig1.png" descr="treeRepEfficiency-fig1.png"/>
          <p:cNvPicPr>
            <a:picLocks noChangeAspect="1"/>
          </p:cNvPicPr>
          <p:nvPr/>
        </p:nvPicPr>
        <p:blipFill>
          <a:blip r:embed="rId2">
            <a:extLst/>
          </a:blip>
          <a:stretch>
            <a:fillRect/>
          </a:stretch>
        </p:blipFill>
        <p:spPr>
          <a:xfrm>
            <a:off x="9156700" y="425818"/>
            <a:ext cx="6405563" cy="6349264"/>
          </a:xfrm>
          <a:prstGeom prst="rect">
            <a:avLst/>
          </a:prstGeom>
          <a:ln w="12700">
            <a:miter lim="400000"/>
          </a:ln>
        </p:spPr>
      </p:pic>
      <p:sp>
        <p:nvSpPr>
          <p:cNvPr id="2003" name="[Quantifying the Space-Efficiency of 2D Graphical Representations of Trees.  McGuffin and Robert. Information Visualization 9:2 (2010), 115–140.]"/>
          <p:cNvSpPr txBox="1"/>
          <p:nvPr/>
        </p:nvSpPr>
        <p:spPr>
          <a:xfrm>
            <a:off x="419100" y="8280400"/>
            <a:ext cx="7348439"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i="1" sz="2000"/>
            </a:pPr>
            <a:r>
              <a:t>[Quantifying the Space-Efficiency of 2D Graphical Representations of Trees.</a:t>
            </a:r>
            <a:br/>
            <a:r>
              <a:t> McGuffin and Robert. Information Visualization 9:2 (2010), 115–140.]</a:t>
            </a:r>
          </a:p>
        </p:txBody>
      </p:sp>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5" name="Comparison: tree drawing idioms"/>
          <p:cNvSpPr txBox="1"/>
          <p:nvPr>
            <p:ph type="title"/>
          </p:nvPr>
        </p:nvSpPr>
        <p:spPr>
          <a:prstGeom prst="rect">
            <a:avLst/>
          </a:prstGeom>
        </p:spPr>
        <p:txBody>
          <a:bodyPr/>
          <a:lstStyle/>
          <a:p>
            <a:pPr/>
            <a:r>
              <a:t>Comparison: tree drawing idioms</a:t>
            </a:r>
          </a:p>
        </p:txBody>
      </p:sp>
      <p:sp>
        <p:nvSpPr>
          <p:cNvPr id="2006" name="data shown…"/>
          <p:cNvSpPr txBox="1"/>
          <p:nvPr>
            <p:ph type="body" idx="1"/>
          </p:nvPr>
        </p:nvSpPr>
        <p:spPr>
          <a:prstGeom prst="rect">
            <a:avLst/>
          </a:prstGeom>
        </p:spPr>
        <p:txBody>
          <a:bodyPr/>
          <a:lstStyle/>
          <a:p>
            <a:pPr marL="342900" indent="-342900">
              <a:defRPr sz="3200"/>
            </a:pPr>
            <a:r>
              <a:t>data shown</a:t>
            </a:r>
          </a:p>
          <a:p>
            <a:pPr lvl="1">
              <a:defRPr sz="2600"/>
            </a:pPr>
            <a:r>
              <a:t>link relationships </a:t>
            </a:r>
          </a:p>
          <a:p>
            <a:pPr lvl="1">
              <a:defRPr sz="2600"/>
            </a:pPr>
            <a:r>
              <a:t>tree depth</a:t>
            </a:r>
          </a:p>
          <a:p>
            <a:pPr lvl="1">
              <a:defRPr sz="2600"/>
            </a:pPr>
            <a:r>
              <a:t>sibling order</a:t>
            </a:r>
          </a:p>
          <a:p>
            <a:pPr marL="342900" indent="-342900">
              <a:defRPr sz="3200"/>
            </a:pPr>
            <a:r>
              <a:t>design choices</a:t>
            </a:r>
          </a:p>
          <a:p>
            <a:pPr lvl="1">
              <a:defRPr sz="2600"/>
            </a:pPr>
            <a:r>
              <a:t>connection vs containment link marks</a:t>
            </a:r>
          </a:p>
          <a:p>
            <a:pPr lvl="1">
              <a:defRPr sz="2600"/>
            </a:pPr>
            <a:r>
              <a:t>rectilinear vs radial layout</a:t>
            </a:r>
          </a:p>
          <a:p>
            <a:pPr lvl="1">
              <a:defRPr sz="2600"/>
            </a:pPr>
            <a:r>
              <a:t>spatial position channels</a:t>
            </a:r>
          </a:p>
          <a:p>
            <a:pPr marL="342900" indent="-342900">
              <a:defRPr sz="3200"/>
            </a:pPr>
            <a:r>
              <a:t>considerations</a:t>
            </a:r>
          </a:p>
          <a:p>
            <a:pPr lvl="1">
              <a:defRPr sz="2600"/>
            </a:pPr>
            <a:r>
              <a:t>redundant? arbitrary?</a:t>
            </a:r>
          </a:p>
          <a:p>
            <a:pPr lvl="1">
              <a:defRPr sz="2600"/>
            </a:pPr>
            <a:r>
              <a:t>information density?</a:t>
            </a:r>
          </a:p>
          <a:p>
            <a:pPr lvl="2">
              <a:defRPr sz="2200"/>
            </a:pPr>
            <a:r>
              <a:t>avoid wasting space</a:t>
            </a:r>
          </a:p>
          <a:p>
            <a:pPr lvl="2">
              <a:defRPr sz="2200"/>
            </a:pPr>
            <a:r>
              <a:t>consider where to fit labels!</a:t>
            </a:r>
          </a:p>
        </p:txBody>
      </p:sp>
      <p:sp>
        <p:nvSpPr>
          <p:cNvPr id="200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08" name="treeRepEfficiency-fig1.png" descr="treeRepEfficiency-fig1.png"/>
          <p:cNvPicPr>
            <a:picLocks noChangeAspect="1"/>
          </p:cNvPicPr>
          <p:nvPr/>
        </p:nvPicPr>
        <p:blipFill>
          <a:blip r:embed="rId2">
            <a:extLst/>
          </a:blip>
          <a:stretch>
            <a:fillRect/>
          </a:stretch>
        </p:blipFill>
        <p:spPr>
          <a:xfrm>
            <a:off x="9156700" y="425818"/>
            <a:ext cx="6405563" cy="6349264"/>
          </a:xfrm>
          <a:prstGeom prst="rect">
            <a:avLst/>
          </a:prstGeom>
          <a:ln w="12700">
            <a:miter lim="400000"/>
          </a:ln>
        </p:spPr>
      </p:pic>
      <p:sp>
        <p:nvSpPr>
          <p:cNvPr id="2009" name="[Quantifying the Space-Efficiency of 2D Graphical Representations of Trees.  McGuffin and Robert. Information Visualization 9:2 (2010), 115–140.]"/>
          <p:cNvSpPr txBox="1"/>
          <p:nvPr/>
        </p:nvSpPr>
        <p:spPr>
          <a:xfrm>
            <a:off x="419100" y="8280400"/>
            <a:ext cx="7348439"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i="1" sz="2000"/>
            </a:pPr>
            <a:r>
              <a:t>[Quantifying the Space-Efficiency of 2D Graphical Representations of Trees.</a:t>
            </a:r>
            <a:br/>
            <a:r>
              <a:t> McGuffin and Robert. Information Visualization 9:2 (2010), 115–140.]</a:t>
            </a:r>
          </a:p>
        </p:txBody>
      </p:sp>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1" name="treevis.net: Many, many options!"/>
          <p:cNvSpPr txBox="1"/>
          <p:nvPr>
            <p:ph type="title"/>
          </p:nvPr>
        </p:nvSpPr>
        <p:spPr>
          <a:prstGeom prst="rect">
            <a:avLst/>
          </a:prstGeom>
        </p:spPr>
        <p:txBody>
          <a:bodyPr/>
          <a:lstStyle/>
          <a:p>
            <a:pPr/>
            <a:r>
              <a:rPr u="sng">
                <a:hlinkClick r:id="rId2" invalidUrl="" action="" tgtFrame="" tooltip="" history="1" highlightClick="0" endSnd="0"/>
              </a:rPr>
              <a:t>treevis.net</a:t>
            </a:r>
            <a:r>
              <a:t>: Many, many options!</a:t>
            </a:r>
          </a:p>
        </p:txBody>
      </p:sp>
      <p:sp>
        <p:nvSpPr>
          <p:cNvPr id="201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13" name="https://treevis.net/"/>
          <p:cNvSpPr txBox="1"/>
          <p:nvPr/>
        </p:nvSpPr>
        <p:spPr>
          <a:xfrm>
            <a:off x="479514" y="8528050"/>
            <a:ext cx="3004494"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34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https://treevis.net/</a:t>
            </a:r>
          </a:p>
        </p:txBody>
      </p:sp>
      <p:pic>
        <p:nvPicPr>
          <p:cNvPr id="2014" name="page85image2164712864.png" descr="page85image2164712864.png"/>
          <p:cNvPicPr>
            <a:picLocks noChangeAspect="1"/>
          </p:cNvPicPr>
          <p:nvPr/>
        </p:nvPicPr>
        <p:blipFill>
          <a:blip r:embed="rId4">
            <a:extLst/>
          </a:blip>
          <a:stretch>
            <a:fillRect/>
          </a:stretch>
        </p:blipFill>
        <p:spPr>
          <a:xfrm>
            <a:off x="465644" y="1167104"/>
            <a:ext cx="12530712" cy="7247942"/>
          </a:xfrm>
          <a:prstGeom prst="rect">
            <a:avLst/>
          </a:prstGeom>
          <a:ln w="12700">
            <a:miter lim="400000"/>
          </a:ln>
        </p:spPr>
      </p:pic>
      <p:sp>
        <p:nvSpPr>
          <p:cNvPr id="2015" name="Text"/>
          <p:cNvSpPr txBox="1"/>
          <p:nvPr/>
        </p:nvSpPr>
        <p:spPr>
          <a:xfrm>
            <a:off x="-19399545" y="-12006127"/>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7" name="Arrange networks and trees"/>
          <p:cNvSpPr txBox="1"/>
          <p:nvPr>
            <p:ph type="title"/>
          </p:nvPr>
        </p:nvSpPr>
        <p:spPr>
          <a:prstGeom prst="rect">
            <a:avLst/>
          </a:prstGeom>
        </p:spPr>
        <p:txBody>
          <a:bodyPr/>
          <a:lstStyle/>
          <a:p>
            <a:pPr/>
            <a:r>
              <a:t>Arrange networks and trees</a:t>
            </a:r>
          </a:p>
        </p:txBody>
      </p:sp>
      <p:sp>
        <p:nvSpPr>
          <p:cNvPr id="201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9" name="fig9.1.pdf" descr="fig9.1.pdf"/>
          <p:cNvPicPr>
            <a:picLocks noChangeAspect="1"/>
          </p:cNvPicPr>
          <p:nvPr/>
        </p:nvPicPr>
        <p:blipFill>
          <a:blip r:embed="rId2">
            <a:extLst/>
          </a:blip>
          <a:srcRect l="2332" t="10850" r="21845" b="5815"/>
          <a:stretch>
            <a:fillRect/>
          </a:stretch>
        </p:blipFill>
        <p:spPr>
          <a:xfrm>
            <a:off x="381000" y="1473200"/>
            <a:ext cx="9080500" cy="7023100"/>
          </a:xfrm>
          <a:prstGeom prst="rect">
            <a:avLst/>
          </a:prstGeom>
          <a:ln w="12700">
            <a:miter lim="400000"/>
          </a:ln>
        </p:spPr>
      </p:pic>
      <p:grpSp>
        <p:nvGrpSpPr>
          <p:cNvPr id="2024" name="Group"/>
          <p:cNvGrpSpPr/>
          <p:nvPr/>
        </p:nvGrpSpPr>
        <p:grpSpPr>
          <a:xfrm>
            <a:off x="9319797" y="1244600"/>
            <a:ext cx="3841254" cy="1702545"/>
            <a:chOff x="0" y="0"/>
            <a:chExt cx="3841253" cy="1702544"/>
          </a:xfrm>
        </p:grpSpPr>
        <p:grpSp>
          <p:nvGrpSpPr>
            <p:cNvPr id="2022" name="Group"/>
            <p:cNvGrpSpPr/>
            <p:nvPr/>
          </p:nvGrpSpPr>
          <p:grpSpPr>
            <a:xfrm>
              <a:off x="0" y="0"/>
              <a:ext cx="3841254" cy="1702545"/>
              <a:chOff x="0" y="0"/>
              <a:chExt cx="3841253" cy="1702544"/>
            </a:xfrm>
          </p:grpSpPr>
          <p:pic>
            <p:nvPicPr>
              <p:cNvPr id="2020" name="fig9.1.pdf" descr="fig9.1.pdf"/>
              <p:cNvPicPr>
                <a:picLocks noChangeAspect="1"/>
              </p:cNvPicPr>
              <p:nvPr/>
            </p:nvPicPr>
            <p:blipFill>
              <a:blip r:embed="rId2">
                <a:extLst/>
              </a:blip>
              <a:srcRect l="2545" t="73982" r="65380" b="5815"/>
              <a:stretch>
                <a:fillRect/>
              </a:stretch>
            </p:blipFill>
            <p:spPr>
              <a:xfrm>
                <a:off x="0" y="0"/>
                <a:ext cx="3841254" cy="1702545"/>
              </a:xfrm>
              <a:prstGeom prst="rect">
                <a:avLst/>
              </a:prstGeom>
              <a:ln w="12700" cap="flat">
                <a:noFill/>
                <a:miter lim="400000"/>
              </a:ln>
              <a:effectLst/>
            </p:spPr>
          </p:pic>
          <p:sp>
            <p:nvSpPr>
              <p:cNvPr id="2021" name="Rectangle"/>
              <p:cNvSpPr/>
              <p:nvPr/>
            </p:nvSpPr>
            <p:spPr>
              <a:xfrm>
                <a:off x="650676" y="216296"/>
                <a:ext cx="2748857" cy="74945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2023" name="Implicit…"/>
            <p:cNvSpPr txBox="1"/>
            <p:nvPr/>
          </p:nvSpPr>
          <p:spPr>
            <a:xfrm>
              <a:off x="729133" y="126999"/>
              <a:ext cx="2052788"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3000"/>
              </a:pPr>
              <a:r>
                <a:t>Implicit</a:t>
              </a:r>
            </a:p>
            <a:p>
              <a:pPr algn="l">
                <a:defRPr sz="2500">
                  <a:solidFill>
                    <a:srgbClr val="797979"/>
                  </a:solidFill>
                </a:defRPr>
              </a:pPr>
              <a:r>
                <a:t>Spatial Position</a:t>
              </a:r>
            </a:p>
          </p:txBody>
        </p:sp>
      </p:grpSp>
      <p:grpSp>
        <p:nvGrpSpPr>
          <p:cNvPr id="2033" name="Group"/>
          <p:cNvGrpSpPr/>
          <p:nvPr/>
        </p:nvGrpSpPr>
        <p:grpSpPr>
          <a:xfrm>
            <a:off x="13436600" y="1473200"/>
            <a:ext cx="2085603" cy="1263402"/>
            <a:chOff x="0" y="0"/>
            <a:chExt cx="2085602" cy="1263401"/>
          </a:xfrm>
        </p:grpSpPr>
        <p:sp>
          <p:nvSpPr>
            <p:cNvPr id="2025" name="Rectangle"/>
            <p:cNvSpPr/>
            <p:nvPr/>
          </p:nvSpPr>
          <p:spPr>
            <a:xfrm>
              <a:off x="0" y="0"/>
              <a:ext cx="2079923" cy="421134"/>
            </a:xfrm>
            <a:prstGeom prst="rect">
              <a:avLst/>
            </a:prstGeom>
            <a:solidFill>
              <a:srgbClr val="DCDEE0"/>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026" name="Rectangle"/>
            <p:cNvSpPr/>
            <p:nvPr/>
          </p:nvSpPr>
          <p:spPr>
            <a:xfrm>
              <a:off x="0" y="421133"/>
              <a:ext cx="1165455" cy="421135"/>
            </a:xfrm>
            <a:prstGeom prst="rect">
              <a:avLst/>
            </a:prstGeom>
            <a:solidFill>
              <a:srgbClr val="A9A9A9"/>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027" name="Rectangle"/>
            <p:cNvSpPr/>
            <p:nvPr/>
          </p:nvSpPr>
          <p:spPr>
            <a:xfrm>
              <a:off x="1271438" y="421133"/>
              <a:ext cx="808485" cy="421135"/>
            </a:xfrm>
            <a:prstGeom prst="rect">
              <a:avLst/>
            </a:prstGeom>
            <a:solidFill>
              <a:srgbClr val="A9A9A9"/>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028" name="Rectangle"/>
            <p:cNvSpPr/>
            <p:nvPr/>
          </p:nvSpPr>
          <p:spPr>
            <a:xfrm>
              <a:off x="0" y="842267"/>
              <a:ext cx="299740"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029" name="Rectangle"/>
            <p:cNvSpPr/>
            <p:nvPr/>
          </p:nvSpPr>
          <p:spPr>
            <a:xfrm>
              <a:off x="367580" y="842267"/>
              <a:ext cx="97093"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030" name="Rectangle"/>
            <p:cNvSpPr/>
            <p:nvPr/>
          </p:nvSpPr>
          <p:spPr>
            <a:xfrm>
              <a:off x="1271438" y="842267"/>
              <a:ext cx="469306"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031" name="Rectangle"/>
            <p:cNvSpPr/>
            <p:nvPr/>
          </p:nvSpPr>
          <p:spPr>
            <a:xfrm>
              <a:off x="532513" y="842267"/>
              <a:ext cx="632942"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032" name="Rectangle"/>
            <p:cNvSpPr/>
            <p:nvPr/>
          </p:nvSpPr>
          <p:spPr>
            <a:xfrm>
              <a:off x="1785863" y="842267"/>
              <a:ext cx="299740" cy="421135"/>
            </a:xfrm>
            <a:prstGeom prst="rect">
              <a:avLst/>
            </a:prstGeom>
            <a:solidFill>
              <a:srgbClr val="C1512C"/>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5"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Spatial Data (Ch 9)</a:t>
            </a:r>
          </a:p>
        </p:txBody>
      </p:sp>
      <p:sp>
        <p:nvSpPr>
          <p:cNvPr id="2036"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2037"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2038"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0" name="Focus on Spatial"/>
          <p:cNvSpPr txBox="1"/>
          <p:nvPr>
            <p:ph type="title"/>
          </p:nvPr>
        </p:nvSpPr>
        <p:spPr>
          <a:xfrm>
            <a:off x="203200" y="0"/>
            <a:ext cx="15849600" cy="1054100"/>
          </a:xfrm>
          <a:prstGeom prst="rect">
            <a:avLst/>
          </a:prstGeom>
        </p:spPr>
        <p:txBody>
          <a:bodyPr/>
          <a:lstStyle/>
          <a:p>
            <a:pPr/>
            <a:r>
              <a:t>Focus on Spatial</a:t>
            </a:r>
          </a:p>
        </p:txBody>
      </p:sp>
      <p:sp>
        <p:nvSpPr>
          <p:cNvPr id="2041" name="Slide Number"/>
          <p:cNvSpPr txBox="1"/>
          <p:nvPr>
            <p:ph type="sldNum" sz="quarter" idx="2"/>
          </p:nvPr>
        </p:nvSpPr>
        <p:spPr>
          <a:xfrm>
            <a:off x="15557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2"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2049" name="Group"/>
          <p:cNvGrpSpPr/>
          <p:nvPr/>
        </p:nvGrpSpPr>
        <p:grpSpPr>
          <a:xfrm>
            <a:off x="8255000" y="1968500"/>
            <a:ext cx="7823200" cy="4711700"/>
            <a:chOff x="0" y="0"/>
            <a:chExt cx="7823200" cy="4711700"/>
          </a:xfrm>
        </p:grpSpPr>
        <p:grpSp>
          <p:nvGrpSpPr>
            <p:cNvPr id="2045" name="Group"/>
            <p:cNvGrpSpPr/>
            <p:nvPr/>
          </p:nvGrpSpPr>
          <p:grpSpPr>
            <a:xfrm>
              <a:off x="0" y="0"/>
              <a:ext cx="7823200" cy="4711700"/>
              <a:chOff x="0" y="0"/>
              <a:chExt cx="7823200" cy="4711700"/>
            </a:xfrm>
          </p:grpSpPr>
          <p:pic>
            <p:nvPicPr>
              <p:cNvPr id="2043" name="fig2.1c_alt.pdf" descr="fig2.1c_alt.pdf"/>
              <p:cNvPicPr>
                <a:picLocks noChangeAspect="1"/>
              </p:cNvPicPr>
              <p:nvPr/>
            </p:nvPicPr>
            <p:blipFill>
              <a:blip r:embed="rId2">
                <a:extLst/>
              </a:blip>
              <a:srcRect l="50770" t="6979" r="0" b="31041"/>
              <a:stretch>
                <a:fillRect/>
              </a:stretch>
            </p:blipFill>
            <p:spPr>
              <a:xfrm>
                <a:off x="114300" y="520700"/>
                <a:ext cx="7708900" cy="4191000"/>
              </a:xfrm>
              <a:prstGeom prst="rect">
                <a:avLst/>
              </a:prstGeom>
              <a:ln w="12700" cap="flat">
                <a:noFill/>
                <a:miter lim="400000"/>
              </a:ln>
              <a:effectLst/>
            </p:spPr>
          </p:pic>
          <p:sp>
            <p:nvSpPr>
              <p:cNvPr id="2044" name="Rectangle"/>
              <p:cNvSpPr/>
              <p:nvPr/>
            </p:nvSpPr>
            <p:spPr>
              <a:xfrm>
                <a:off x="0" y="0"/>
                <a:ext cx="7810500"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2048" name="Group"/>
            <p:cNvGrpSpPr/>
            <p:nvPr/>
          </p:nvGrpSpPr>
          <p:grpSpPr>
            <a:xfrm>
              <a:off x="50800" y="50800"/>
              <a:ext cx="1876153" cy="546100"/>
              <a:chOff x="0" y="0"/>
              <a:chExt cx="1876152" cy="546100"/>
            </a:xfrm>
          </p:grpSpPr>
          <p:sp>
            <p:nvSpPr>
              <p:cNvPr id="2046" name="Spatial"/>
              <p:cNvSpPr txBox="1"/>
              <p:nvPr/>
            </p:nvSpPr>
            <p:spPr>
              <a:xfrm>
                <a:off x="622300" y="0"/>
                <a:ext cx="1253853" cy="495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2047" name="fig2.1c_alt.pdf" descr="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grpSp>
        <p:nvGrpSpPr>
          <p:cNvPr id="2053" name="Group"/>
          <p:cNvGrpSpPr/>
          <p:nvPr/>
        </p:nvGrpSpPr>
        <p:grpSpPr>
          <a:xfrm>
            <a:off x="215899" y="1331479"/>
            <a:ext cx="4584592" cy="6580621"/>
            <a:chOff x="215900" y="48779"/>
            <a:chExt cx="4584590" cy="6580620"/>
          </a:xfrm>
        </p:grpSpPr>
        <p:pic>
          <p:nvPicPr>
            <p:cNvPr id="2050" name="fig2.1c_alt.pdf" descr="fig2.1c_alt.pdf"/>
            <p:cNvPicPr>
              <a:picLocks noChangeAspect="1"/>
            </p:cNvPicPr>
            <p:nvPr/>
          </p:nvPicPr>
          <p:blipFill>
            <a:blip r:embed="rId2">
              <a:extLst/>
            </a:blip>
            <a:srcRect l="0" t="0" r="71613" b="38741"/>
            <a:stretch>
              <a:fillRect/>
            </a:stretch>
          </p:blipFill>
          <p:spPr>
            <a:xfrm>
              <a:off x="215900" y="48779"/>
              <a:ext cx="4445000" cy="4142221"/>
            </a:xfrm>
            <a:prstGeom prst="rect">
              <a:avLst/>
            </a:prstGeom>
            <a:ln w="12700" cap="flat">
              <a:noFill/>
              <a:miter lim="400000"/>
            </a:ln>
            <a:effectLst/>
          </p:spPr>
        </p:pic>
        <p:sp>
          <p:nvSpPr>
            <p:cNvPr id="2051" name="Rectangle"/>
            <p:cNvSpPr/>
            <p:nvPr/>
          </p:nvSpPr>
          <p:spPr>
            <a:xfrm>
              <a:off x="685800" y="685800"/>
              <a:ext cx="3962400" cy="5943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2052" name="fig2.1c_alt.pdf" descr="fig2.1c_alt.pdf"/>
            <p:cNvPicPr>
              <a:picLocks noChangeAspect="1"/>
            </p:cNvPicPr>
            <p:nvPr/>
          </p:nvPicPr>
          <p:blipFill>
            <a:blip r:embed="rId2">
              <a:extLst/>
            </a:blip>
            <a:srcRect l="5026" t="55915" r="67281" b="0"/>
            <a:stretch>
              <a:fillRect/>
            </a:stretch>
          </p:blipFill>
          <p:spPr>
            <a:xfrm>
              <a:off x="685006" y="3641406"/>
              <a:ext cx="4115485" cy="2829134"/>
            </a:xfrm>
            <a:prstGeom prst="rect">
              <a:avLst/>
            </a:prstGeom>
            <a:ln w="12700" cap="flat">
              <a:noFill/>
              <a:miter lim="400000"/>
            </a:ln>
            <a:effectLst/>
          </p:spPr>
        </p:pic>
      </p:grpSp>
      <p:grpSp>
        <p:nvGrpSpPr>
          <p:cNvPr id="2057" name="Group"/>
          <p:cNvGrpSpPr/>
          <p:nvPr/>
        </p:nvGrpSpPr>
        <p:grpSpPr>
          <a:xfrm>
            <a:off x="4546600" y="1331479"/>
            <a:ext cx="3556000" cy="6580621"/>
            <a:chOff x="0" y="61479"/>
            <a:chExt cx="3556000" cy="6580619"/>
          </a:xfrm>
        </p:grpSpPr>
        <p:pic>
          <p:nvPicPr>
            <p:cNvPr id="2054" name="fig2.1c_alt.pdf" descr="fig2.1c_alt.pdf"/>
            <p:cNvPicPr>
              <a:picLocks noChangeAspect="1"/>
            </p:cNvPicPr>
            <p:nvPr/>
          </p:nvPicPr>
          <p:blipFill>
            <a:blip r:embed="rId2">
              <a:extLst/>
            </a:blip>
            <a:srcRect l="28142" t="0" r="49148" b="38929"/>
            <a:stretch>
              <a:fillRect/>
            </a:stretch>
          </p:blipFill>
          <p:spPr>
            <a:xfrm>
              <a:off x="0" y="61479"/>
              <a:ext cx="3556000" cy="4129521"/>
            </a:xfrm>
            <a:prstGeom prst="rect">
              <a:avLst/>
            </a:prstGeom>
            <a:ln w="12700" cap="flat">
              <a:noFill/>
              <a:miter lim="400000"/>
            </a:ln>
            <a:effectLst/>
          </p:spPr>
        </p:pic>
        <p:sp>
          <p:nvSpPr>
            <p:cNvPr id="2055" name="Rectangle"/>
            <p:cNvSpPr/>
            <p:nvPr/>
          </p:nvSpPr>
          <p:spPr>
            <a:xfrm>
              <a:off x="266700" y="698500"/>
              <a:ext cx="3276600" cy="59309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2056" name="fig2.1c_alt.pdf" descr="fig2.1c_alt.pdf"/>
            <p:cNvPicPr>
              <a:picLocks noChangeAspect="1"/>
            </p:cNvPicPr>
            <p:nvPr/>
          </p:nvPicPr>
          <p:blipFill>
            <a:blip r:embed="rId2">
              <a:extLst/>
            </a:blip>
            <a:srcRect l="32371" t="59807" r="54090" b="0"/>
            <a:stretch>
              <a:fillRect/>
            </a:stretch>
          </p:blipFill>
          <p:spPr>
            <a:xfrm>
              <a:off x="921290" y="3924299"/>
              <a:ext cx="2119873" cy="2717801"/>
            </a:xfrm>
            <a:prstGeom prst="rect">
              <a:avLst/>
            </a:prstGeom>
            <a:ln w="12700" cap="flat">
              <a:noFill/>
              <a:miter lim="400000"/>
            </a:ln>
            <a:effectLst/>
          </p:spPr>
        </p:pic>
      </p:grpSp>
      <p:pic>
        <p:nvPicPr>
          <p:cNvPr id="2058" name="Rectangle Rectangle" descr="Rectangle Rectangle"/>
          <p:cNvPicPr>
            <a:picLocks noChangeAspect="0"/>
          </p:cNvPicPr>
          <p:nvPr/>
        </p:nvPicPr>
        <p:blipFill>
          <a:blip r:embed="rId3">
            <a:extLst/>
          </a:blip>
          <a:stretch>
            <a:fillRect/>
          </a:stretch>
        </p:blipFill>
        <p:spPr>
          <a:xfrm>
            <a:off x="8102600" y="1814266"/>
            <a:ext cx="8082615" cy="4711701"/>
          </a:xfrm>
          <a:prstGeom prst="rect">
            <a:avLst/>
          </a:prstGeom>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62"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2063"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2064"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2065"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2066"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2069" name="Group"/>
          <p:cNvGrpSpPr/>
          <p:nvPr/>
        </p:nvGrpSpPr>
        <p:grpSpPr>
          <a:xfrm>
            <a:off x="228600" y="6096000"/>
            <a:ext cx="3435491" cy="2819401"/>
            <a:chOff x="0" y="0"/>
            <a:chExt cx="3435490" cy="2819400"/>
          </a:xfrm>
        </p:grpSpPr>
        <p:sp>
          <p:nvSpPr>
            <p:cNvPr id="2067"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2068"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2070"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2071" name="Rectangle Rectangle" descr="Rectangle Rectangle"/>
          <p:cNvPicPr>
            <a:picLocks noChangeAspect="0"/>
          </p:cNvPicPr>
          <p:nvPr/>
        </p:nvPicPr>
        <p:blipFill>
          <a:blip r:embed="rId5">
            <a:extLst/>
          </a:blip>
          <a:stretch>
            <a:fillRect/>
          </a:stretch>
        </p:blipFill>
        <p:spPr>
          <a:xfrm>
            <a:off x="114300" y="711200"/>
            <a:ext cx="4291610" cy="8458200"/>
          </a:xfrm>
          <a:prstGeom prst="rect">
            <a:avLst/>
          </a:prstGeom>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Why is validation difficult?"/>
          <p:cNvSpPr txBox="1"/>
          <p:nvPr>
            <p:ph type="title"/>
          </p:nvPr>
        </p:nvSpPr>
        <p:spPr>
          <a:prstGeom prst="rect">
            <a:avLst/>
          </a:prstGeom>
        </p:spPr>
        <p:txBody>
          <a:bodyPr/>
          <a:lstStyle/>
          <a:p>
            <a:pPr/>
            <a:r>
              <a:t>Why is validation difficult?</a:t>
            </a:r>
          </a:p>
        </p:txBody>
      </p:sp>
      <p:sp>
        <p:nvSpPr>
          <p:cNvPr id="376" name="solution: use methods from different fields at each level"/>
          <p:cNvSpPr txBox="1"/>
          <p:nvPr>
            <p:ph type="body" idx="1"/>
          </p:nvPr>
        </p:nvSpPr>
        <p:spPr>
          <a:prstGeom prst="rect">
            <a:avLst/>
          </a:prstGeom>
        </p:spPr>
        <p:txBody>
          <a:bodyPr/>
          <a:lstStyle/>
          <a:p>
            <a:pPr/>
            <a:r>
              <a:t>solution: use methods from different fields at each level</a:t>
            </a:r>
          </a:p>
        </p:txBody>
      </p:sp>
      <p:sp>
        <p:nvSpPr>
          <p:cNvPr id="3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8" name="fig4.1b.pdf" descr="fig4.1b.pdf"/>
          <p:cNvPicPr>
            <a:picLocks noChangeAspect="1"/>
          </p:cNvPicPr>
          <p:nvPr/>
        </p:nvPicPr>
        <p:blipFill>
          <a:blip r:embed="rId2">
            <a:extLst/>
          </a:blip>
          <a:srcRect l="8939" t="50095" r="9500" b="31406"/>
          <a:stretch>
            <a:fillRect/>
          </a:stretch>
        </p:blipFill>
        <p:spPr>
          <a:xfrm>
            <a:off x="3137386" y="5203825"/>
            <a:ext cx="7126388" cy="1232120"/>
          </a:xfrm>
          <a:prstGeom prst="rect">
            <a:avLst/>
          </a:prstGeom>
          <a:ln w="12700">
            <a:miter lim="400000"/>
          </a:ln>
        </p:spPr>
      </p:pic>
      <p:sp>
        <p:nvSpPr>
          <p:cNvPr id="379"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75"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2076"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2077"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2078"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2079"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2082" name="Group"/>
          <p:cNvGrpSpPr/>
          <p:nvPr/>
        </p:nvGrpSpPr>
        <p:grpSpPr>
          <a:xfrm>
            <a:off x="228600" y="6096000"/>
            <a:ext cx="3435491" cy="2819401"/>
            <a:chOff x="0" y="0"/>
            <a:chExt cx="3435490" cy="2819400"/>
          </a:xfrm>
        </p:grpSpPr>
        <p:sp>
          <p:nvSpPr>
            <p:cNvPr id="2080"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2081"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2083"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2084" name="Rectangle Rectangle" descr="Rectangle Rectangle"/>
          <p:cNvPicPr>
            <a:picLocks noChangeAspect="0"/>
          </p:cNvPicPr>
          <p:nvPr/>
        </p:nvPicPr>
        <p:blipFill>
          <a:blip r:embed="rId5">
            <a:extLst/>
          </a:blip>
          <a:stretch>
            <a:fillRect/>
          </a:stretch>
        </p:blipFill>
        <p:spPr>
          <a:xfrm>
            <a:off x="584169" y="4079852"/>
            <a:ext cx="2016924" cy="1524001"/>
          </a:xfrm>
          <a:prstGeom prst="rect">
            <a:avLst/>
          </a:prstGeom>
        </p:spPr>
      </p:pic>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7" name="Spatial data"/>
          <p:cNvSpPr txBox="1"/>
          <p:nvPr>
            <p:ph type="title"/>
          </p:nvPr>
        </p:nvSpPr>
        <p:spPr>
          <a:prstGeom prst="rect">
            <a:avLst/>
          </a:prstGeom>
        </p:spPr>
        <p:txBody>
          <a:bodyPr/>
          <a:lstStyle/>
          <a:p>
            <a:pPr/>
            <a:r>
              <a:t>Spatial data</a:t>
            </a:r>
          </a:p>
        </p:txBody>
      </p:sp>
      <p:sp>
        <p:nvSpPr>
          <p:cNvPr id="2088" name="use given spatial position…"/>
          <p:cNvSpPr txBox="1"/>
          <p:nvPr>
            <p:ph type="body" idx="1"/>
          </p:nvPr>
        </p:nvSpPr>
        <p:spPr>
          <a:prstGeom prst="rect">
            <a:avLst/>
          </a:prstGeom>
        </p:spPr>
        <p:txBody>
          <a:bodyPr/>
          <a:lstStyle/>
          <a:p>
            <a:pPr/>
            <a:r>
              <a:t>use given spatial position </a:t>
            </a:r>
          </a:p>
          <a:p>
            <a:pPr/>
            <a:r>
              <a:t>when?</a:t>
            </a:r>
          </a:p>
          <a:p>
            <a:pPr lvl="1"/>
            <a:r>
              <a:t>dataset contains spatial attributes and they have primary importance</a:t>
            </a:r>
          </a:p>
          <a:p>
            <a:pPr lvl="1"/>
            <a:r>
              <a:t>central tasks revolve around understanding spatial relationships</a:t>
            </a:r>
            <a:br/>
          </a:p>
          <a:p>
            <a:pPr/>
            <a:r>
              <a:t>examples</a:t>
            </a:r>
          </a:p>
          <a:p>
            <a:pPr lvl="1"/>
            <a:r>
              <a:t>geographical/cartographic data</a:t>
            </a:r>
          </a:p>
          <a:p>
            <a:pPr lvl="1"/>
            <a:r>
              <a:t>sensor/simulation data</a:t>
            </a:r>
          </a:p>
        </p:txBody>
      </p:sp>
      <p:sp>
        <p:nvSpPr>
          <p:cNvPr id="208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1" name="Geographic Maps"/>
          <p:cNvSpPr txBox="1"/>
          <p:nvPr>
            <p:ph type="title"/>
          </p:nvPr>
        </p:nvSpPr>
        <p:spPr>
          <a:xfrm>
            <a:off x="203200" y="3633244"/>
            <a:ext cx="15849600" cy="1459456"/>
          </a:xfrm>
          <a:prstGeom prst="rect">
            <a:avLst/>
          </a:prstGeom>
        </p:spPr>
        <p:txBody>
          <a:bodyPr/>
          <a:lstStyle/>
          <a:p>
            <a:pPr/>
            <a:r>
              <a:t>Geographic Maps</a:t>
            </a:r>
          </a:p>
        </p:txBody>
      </p:sp>
      <p:sp>
        <p:nvSpPr>
          <p:cNvPr id="209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95" name="Image" descr="Image"/>
          <p:cNvPicPr>
            <a:picLocks noChangeAspect="1"/>
          </p:cNvPicPr>
          <p:nvPr/>
        </p:nvPicPr>
        <p:blipFill>
          <a:blip r:embed="rId3">
            <a:extLst/>
          </a:blip>
          <a:stretch>
            <a:fillRect/>
          </a:stretch>
        </p:blipFill>
        <p:spPr>
          <a:xfrm>
            <a:off x="263226" y="2167804"/>
            <a:ext cx="9561844" cy="5652276"/>
          </a:xfrm>
          <a:prstGeom prst="rect">
            <a:avLst/>
          </a:prstGeom>
          <a:ln w="12700">
            <a:miter lim="400000"/>
          </a:ln>
        </p:spPr>
      </p:pic>
      <p:sp>
        <p:nvSpPr>
          <p:cNvPr id="2096" name="Interlocking marks…"/>
          <p:cNvSpPr txBox="1"/>
          <p:nvPr>
            <p:ph type="body" sz="half" idx="4294967295"/>
          </p:nvPr>
        </p:nvSpPr>
        <p:spPr>
          <a:xfrm>
            <a:off x="10477359" y="601723"/>
            <a:ext cx="5494277" cy="7006437"/>
          </a:xfrm>
          <a:prstGeom prst="rect">
            <a:avLst/>
          </a:prstGeom>
        </p:spPr>
        <p:txBody>
          <a:bodyPr lIns="38100" tIns="38100" rIns="38100" bIns="38100"/>
          <a:lstStyle/>
          <a:p>
            <a:pPr marL="0" indent="0" defTabSz="1219200">
              <a:spcBef>
                <a:spcPts val="2400"/>
              </a:spcBef>
              <a:buSzTx/>
              <a:buNone/>
              <a:defRPr sz="4000">
                <a:uFill>
                  <a:solidFill>
                    <a:srgbClr val="000000"/>
                  </a:solidFill>
                </a:uFill>
              </a:defRPr>
            </a:pPr>
            <a:r>
              <a:t>Interlocking marks</a:t>
            </a:r>
          </a:p>
          <a:p>
            <a:pPr marL="342900" indent="-342900" defTabSz="1219200">
              <a:spcBef>
                <a:spcPts val="2400"/>
              </a:spcBef>
              <a:defRPr sz="4000">
                <a:uFill>
                  <a:solidFill>
                    <a:srgbClr val="000000"/>
                  </a:solidFill>
                </a:uFill>
              </a:defRPr>
            </a:pPr>
            <a:r>
              <a:rPr>
                <a:latin typeface="Gill Sans SemiBold"/>
                <a:ea typeface="Gill Sans SemiBold"/>
                <a:cs typeface="Gill Sans SemiBold"/>
                <a:sym typeface="Gill Sans SemiBold"/>
              </a:rPr>
              <a:t>shape</a:t>
            </a:r>
            <a:r>
              <a:t> coded</a:t>
            </a:r>
          </a:p>
          <a:p>
            <a:pPr marL="342900" indent="-342900" defTabSz="1219200">
              <a:spcBef>
                <a:spcPts val="2400"/>
              </a:spcBef>
              <a:defRPr sz="4000">
                <a:uFill>
                  <a:solidFill>
                    <a:srgbClr val="000000"/>
                  </a:solidFill>
                </a:uFill>
              </a:defRPr>
            </a:pPr>
            <a:r>
              <a:rPr>
                <a:latin typeface="Gill Sans SemiBold"/>
                <a:ea typeface="Gill Sans SemiBold"/>
                <a:cs typeface="Gill Sans SemiBold"/>
                <a:sym typeface="Gill Sans SemiBold"/>
              </a:rPr>
              <a:t>area</a:t>
            </a:r>
            <a:r>
              <a:t> coded</a:t>
            </a:r>
          </a:p>
          <a:p>
            <a:pPr marL="342900" indent="-342900" defTabSz="1219200">
              <a:spcBef>
                <a:spcPts val="2400"/>
              </a:spcBef>
              <a:defRPr sz="4000">
                <a:uFill>
                  <a:solidFill>
                    <a:srgbClr val="000000"/>
                  </a:solidFill>
                </a:uFill>
              </a:defRPr>
            </a:pPr>
            <a:r>
              <a:rPr>
                <a:latin typeface="Gill Sans SemiBold"/>
                <a:ea typeface="Gill Sans SemiBold"/>
                <a:cs typeface="Gill Sans SemiBold"/>
                <a:sym typeface="Gill Sans SemiBold"/>
              </a:rPr>
              <a:t>position</a:t>
            </a:r>
            <a:r>
              <a:t> coded</a:t>
            </a:r>
          </a:p>
        </p:txBody>
      </p:sp>
      <p:sp>
        <p:nvSpPr>
          <p:cNvPr id="2097" name="Geographic Map"/>
          <p:cNvSpPr txBox="1"/>
          <p:nvPr>
            <p:ph type="title" idx="4294967295"/>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Geographic Map</a:t>
            </a:r>
          </a:p>
        </p:txBody>
      </p:sp>
      <p:sp>
        <p:nvSpPr>
          <p:cNvPr id="2098" name="Line"/>
          <p:cNvSpPr/>
          <p:nvPr/>
        </p:nvSpPr>
        <p:spPr>
          <a:xfrm flipV="1">
            <a:off x="10601202" y="1851182"/>
            <a:ext cx="1" cy="1777985"/>
          </a:xfrm>
          <a:prstGeom prst="line">
            <a:avLst/>
          </a:prstGeom>
          <a:ln w="38100">
            <a:solidFill>
              <a:srgbClr val="000000"/>
            </a:solidFill>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099" name="cannot encode another attribute with these channels, they're &quot;taken&quot;"/>
          <p:cNvSpPr txBox="1"/>
          <p:nvPr/>
        </p:nvSpPr>
        <p:spPr>
          <a:xfrm>
            <a:off x="10446876" y="4877103"/>
            <a:ext cx="5821824" cy="325089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marL="342900" indent="-342900" algn="l" defTabSz="1219200">
              <a:spcBef>
                <a:spcPts val="1000"/>
              </a:spcBef>
              <a:buSzPct val="100000"/>
              <a:buChar char="•"/>
              <a:defRPr sz="4000">
                <a:uFill>
                  <a:solidFill>
                    <a:srgbClr val="000000"/>
                  </a:solidFill>
                </a:uFill>
              </a:defRPr>
            </a:lvl1pPr>
          </a:lstStyle>
          <a:p>
            <a:pPr/>
            <a:r>
              <a:t>cannot encode another attribute with these channels, they're "taken"</a:t>
            </a:r>
          </a:p>
        </p:txBody>
      </p:sp>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3" name="Thematic maps"/>
          <p:cNvSpPr txBox="1"/>
          <p:nvPr>
            <p:ph type="title"/>
          </p:nvPr>
        </p:nvSpPr>
        <p:spPr>
          <a:prstGeom prst="rect">
            <a:avLst/>
          </a:prstGeom>
        </p:spPr>
        <p:txBody>
          <a:bodyPr/>
          <a:lstStyle/>
          <a:p>
            <a:pPr/>
            <a:r>
              <a:t>Thematic maps</a:t>
            </a:r>
          </a:p>
        </p:txBody>
      </p:sp>
      <p:sp>
        <p:nvSpPr>
          <p:cNvPr id="2104" name="show spatial variability of attribute (&quot;theme&quot;)…"/>
          <p:cNvSpPr txBox="1"/>
          <p:nvPr>
            <p:ph type="body" idx="1"/>
          </p:nvPr>
        </p:nvSpPr>
        <p:spPr>
          <a:prstGeom prst="rect">
            <a:avLst/>
          </a:prstGeom>
        </p:spPr>
        <p:txBody>
          <a:bodyPr/>
          <a:lstStyle/>
          <a:p>
            <a:pPr/>
            <a:r>
              <a:t>show spatial variability of attribute ("theme")</a:t>
            </a:r>
          </a:p>
          <a:p>
            <a:pPr lvl="1"/>
            <a:r>
              <a:t>combine geographic / reference map with (simple, flat) tabular data</a:t>
            </a:r>
          </a:p>
          <a:p>
            <a:pPr lvl="1"/>
            <a:r>
              <a:t>join together</a:t>
            </a:r>
          </a:p>
          <a:p>
            <a:pPr lvl="2"/>
            <a:r>
              <a:t>region: interlocking area marks (provinces, countries with outline shapes)</a:t>
            </a:r>
          </a:p>
          <a:p>
            <a:pPr lvl="3"/>
            <a:r>
              <a:t> also could have point marks (cities, locations with 2D lat/lon coords)</a:t>
            </a:r>
          </a:p>
          <a:p>
            <a:pPr lvl="2"/>
            <a:r>
              <a:t>region: categorical key attribute in table</a:t>
            </a:r>
          </a:p>
          <a:p>
            <a:pPr lvl="3"/>
            <a:r>
              <a:t>use to look up value attributes</a:t>
            </a:r>
          </a:p>
          <a:p>
            <a:pPr/>
            <a:r>
              <a:t>major idioms</a:t>
            </a:r>
          </a:p>
          <a:p>
            <a:pPr lvl="1"/>
            <a:r>
              <a:t>choropleth</a:t>
            </a:r>
          </a:p>
          <a:p>
            <a:pPr lvl="1"/>
            <a:r>
              <a:t>symbol maps</a:t>
            </a:r>
          </a:p>
          <a:p>
            <a:pPr lvl="1"/>
            <a:r>
              <a:t>cartograms</a:t>
            </a:r>
          </a:p>
          <a:p>
            <a:pPr lvl="1"/>
            <a:r>
              <a:t>dot density maps</a:t>
            </a:r>
          </a:p>
        </p:txBody>
      </p:sp>
      <p:sp>
        <p:nvSpPr>
          <p:cNvPr id="210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7" name="Idiom: choropleth map"/>
          <p:cNvSpPr txBox="1"/>
          <p:nvPr>
            <p:ph type="title"/>
          </p:nvPr>
        </p:nvSpPr>
        <p:spPr>
          <a:prstGeom prst="rect">
            <a:avLst/>
          </a:prstGeom>
        </p:spPr>
        <p:txBody>
          <a:bodyPr/>
          <a:lstStyle/>
          <a:p>
            <a:pPr/>
            <a:r>
              <a:t>Idiom: </a:t>
            </a:r>
            <a:r>
              <a:rPr>
                <a:latin typeface="Rockwell Bold"/>
                <a:ea typeface="Rockwell Bold"/>
                <a:cs typeface="Rockwell Bold"/>
                <a:sym typeface="Rockwell Bold"/>
              </a:rPr>
              <a:t>choropleth map</a:t>
            </a:r>
          </a:p>
        </p:txBody>
      </p:sp>
      <p:sp>
        <p:nvSpPr>
          <p:cNvPr id="2108" name="use given spatial data…"/>
          <p:cNvSpPr txBox="1"/>
          <p:nvPr>
            <p:ph type="body" idx="1"/>
          </p:nvPr>
        </p:nvSpPr>
        <p:spPr>
          <a:xfrm>
            <a:off x="419100" y="1104900"/>
            <a:ext cx="9408690" cy="8039100"/>
          </a:xfrm>
          <a:prstGeom prst="rect">
            <a:avLst/>
          </a:prstGeom>
        </p:spPr>
        <p:txBody>
          <a:bodyPr/>
          <a:lstStyle/>
          <a:p>
            <a:pPr/>
            <a:r>
              <a:t>use given spatial data</a:t>
            </a:r>
          </a:p>
          <a:p>
            <a:pPr lvl="1"/>
            <a:r>
              <a:t>when central task is understanding spatial relationships</a:t>
            </a:r>
          </a:p>
          <a:p>
            <a:pPr/>
            <a:r>
              <a:t>data</a:t>
            </a:r>
          </a:p>
          <a:p>
            <a:pPr lvl="1"/>
            <a:r>
              <a:t>geographic geometry</a:t>
            </a:r>
          </a:p>
          <a:p>
            <a:pPr lvl="1"/>
            <a:r>
              <a:t>table with 1 quant attribute per region</a:t>
            </a:r>
          </a:p>
          <a:p>
            <a:pPr/>
            <a:r>
              <a:t>encoding</a:t>
            </a:r>
          </a:p>
          <a:p>
            <a:pPr lvl="1"/>
            <a:r>
              <a:t>position: </a:t>
            </a:r>
            <a:br/>
            <a:r>
              <a:t>use given geometry for area mark boundaries</a:t>
            </a:r>
          </a:p>
          <a:p>
            <a:pPr lvl="1"/>
            <a:r>
              <a:t>color: </a:t>
            </a:r>
            <a:br/>
            <a:r>
              <a:t>sequential segmented colormap</a:t>
            </a:r>
          </a:p>
        </p:txBody>
      </p:sp>
      <p:sp>
        <p:nvSpPr>
          <p:cNvPr id="210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10" name="blocks-choropleth-4060606.pdf" descr="blocks-choropleth-4060606.pdf"/>
          <p:cNvPicPr>
            <a:picLocks noChangeAspect="1"/>
          </p:cNvPicPr>
          <p:nvPr/>
        </p:nvPicPr>
        <p:blipFill>
          <a:blip r:embed="rId2">
            <a:extLst/>
          </a:blip>
          <a:stretch>
            <a:fillRect/>
          </a:stretch>
        </p:blipFill>
        <p:spPr>
          <a:xfrm>
            <a:off x="9817100" y="609600"/>
            <a:ext cx="6184900" cy="3889590"/>
          </a:xfrm>
          <a:prstGeom prst="rect">
            <a:avLst/>
          </a:prstGeom>
          <a:ln w="12700">
            <a:miter lim="400000"/>
          </a:ln>
        </p:spPr>
      </p:pic>
      <p:sp>
        <p:nvSpPr>
          <p:cNvPr id="2111" name="http://bl.ocks.org/mbostock/4060606"/>
          <p:cNvSpPr txBox="1"/>
          <p:nvPr/>
        </p:nvSpPr>
        <p:spPr>
          <a:xfrm>
            <a:off x="9918700" y="4965700"/>
            <a:ext cx="5720110" cy="46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8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http://bl.ocks.org/mbostock/4060606</a:t>
            </a:r>
          </a:p>
        </p:txBody>
      </p:sp>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3" name="Beware: Population maps trickiness!"/>
          <p:cNvSpPr txBox="1"/>
          <p:nvPr>
            <p:ph type="title"/>
          </p:nvPr>
        </p:nvSpPr>
        <p:spPr>
          <a:prstGeom prst="rect">
            <a:avLst/>
          </a:prstGeom>
        </p:spPr>
        <p:txBody>
          <a:bodyPr/>
          <a:lstStyle/>
          <a:p>
            <a:pPr/>
            <a:r>
              <a:t>Beware: Population maps trickiness!</a:t>
            </a:r>
          </a:p>
        </p:txBody>
      </p:sp>
      <p:sp>
        <p:nvSpPr>
          <p:cNvPr id="211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15" name="[ https://xkcd.com/1138 ]"/>
          <p:cNvSpPr txBox="1"/>
          <p:nvPr/>
        </p:nvSpPr>
        <p:spPr>
          <a:xfrm>
            <a:off x="9375471" y="7338929"/>
            <a:ext cx="3236906"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2400">
                <a:hlinkClick r:id="rId2" invalidUrl="" action="" tgtFrame="" tooltip="" history="1" highlightClick="0" endSnd="0"/>
              </a:defRPr>
            </a:lvl1pPr>
          </a:lstStyle>
          <a:p>
            <a:pPr/>
            <a:r>
              <a:rPr>
                <a:hlinkClick r:id="rId2" invalidUrl="" action="" tgtFrame="" tooltip="" history="1" highlightClick="0" endSnd="0"/>
              </a:rPr>
              <a:t>[ https://xkcd.com/1138 ]</a:t>
            </a:r>
          </a:p>
        </p:txBody>
      </p:sp>
      <p:pic>
        <p:nvPicPr>
          <p:cNvPr id="2116" name="droppedImage.png" descr="droppedImage.png"/>
          <p:cNvPicPr>
            <a:picLocks noChangeAspect="1"/>
          </p:cNvPicPr>
          <p:nvPr/>
        </p:nvPicPr>
        <p:blipFill>
          <a:blip r:embed="rId3">
            <a:extLst/>
          </a:blip>
          <a:stretch>
            <a:fillRect/>
          </a:stretch>
        </p:blipFill>
        <p:spPr>
          <a:xfrm>
            <a:off x="9510907" y="207750"/>
            <a:ext cx="6454826" cy="6997031"/>
          </a:xfrm>
          <a:prstGeom prst="rect">
            <a:avLst/>
          </a:prstGeom>
          <a:ln w="12700">
            <a:miter lim="400000"/>
          </a:ln>
        </p:spPr>
      </p:pic>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8" name="Beware: Population maps trickiness!"/>
          <p:cNvSpPr txBox="1"/>
          <p:nvPr>
            <p:ph type="title"/>
          </p:nvPr>
        </p:nvSpPr>
        <p:spPr>
          <a:prstGeom prst="rect">
            <a:avLst/>
          </a:prstGeom>
        </p:spPr>
        <p:txBody>
          <a:bodyPr/>
          <a:lstStyle/>
          <a:p>
            <a:pPr/>
            <a:r>
              <a:t>Beware: Population maps trickiness!</a:t>
            </a:r>
          </a:p>
        </p:txBody>
      </p:sp>
      <p:sp>
        <p:nvSpPr>
          <p:cNvPr id="2119" name="spurious correlations: most attributes just show where people live"/>
          <p:cNvSpPr txBox="1"/>
          <p:nvPr>
            <p:ph type="body" idx="1"/>
          </p:nvPr>
        </p:nvSpPr>
        <p:spPr>
          <a:xfrm>
            <a:off x="419100" y="1104900"/>
            <a:ext cx="8809288" cy="8039100"/>
          </a:xfrm>
          <a:prstGeom prst="rect">
            <a:avLst/>
          </a:prstGeom>
        </p:spPr>
        <p:txBody>
          <a:bodyPr/>
          <a:lstStyle/>
          <a:p>
            <a:pPr/>
            <a:r>
              <a:t>spurious correlations: most attributes just show where people live</a:t>
            </a:r>
          </a:p>
        </p:txBody>
      </p:sp>
      <p:sp>
        <p:nvSpPr>
          <p:cNvPr id="212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21" name="[ https://xkcd.com/1138 ]"/>
          <p:cNvSpPr txBox="1"/>
          <p:nvPr/>
        </p:nvSpPr>
        <p:spPr>
          <a:xfrm>
            <a:off x="9375471" y="7338929"/>
            <a:ext cx="3236906"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2400">
                <a:hlinkClick r:id="rId2" invalidUrl="" action="" tgtFrame="" tooltip="" history="1" highlightClick="0" endSnd="0"/>
              </a:defRPr>
            </a:lvl1pPr>
          </a:lstStyle>
          <a:p>
            <a:pPr/>
            <a:r>
              <a:rPr>
                <a:hlinkClick r:id="rId2" invalidUrl="" action="" tgtFrame="" tooltip="" history="1" highlightClick="0" endSnd="0"/>
              </a:rPr>
              <a:t>[ https://xkcd.com/1138 ]</a:t>
            </a:r>
          </a:p>
        </p:txBody>
      </p:sp>
      <p:pic>
        <p:nvPicPr>
          <p:cNvPr id="2122" name="droppedImage.png" descr="droppedImage.png"/>
          <p:cNvPicPr>
            <a:picLocks noChangeAspect="1"/>
          </p:cNvPicPr>
          <p:nvPr/>
        </p:nvPicPr>
        <p:blipFill>
          <a:blip r:embed="rId3">
            <a:extLst/>
          </a:blip>
          <a:stretch>
            <a:fillRect/>
          </a:stretch>
        </p:blipFill>
        <p:spPr>
          <a:xfrm>
            <a:off x="9510907" y="207750"/>
            <a:ext cx="6454826" cy="6997031"/>
          </a:xfrm>
          <a:prstGeom prst="rect">
            <a:avLst/>
          </a:prstGeom>
          <a:ln w="12700">
            <a:miter lim="400000"/>
          </a:ln>
        </p:spPr>
      </p:pic>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4" name="Beware: Population maps trickiness!"/>
          <p:cNvSpPr txBox="1"/>
          <p:nvPr>
            <p:ph type="title"/>
          </p:nvPr>
        </p:nvSpPr>
        <p:spPr>
          <a:prstGeom prst="rect">
            <a:avLst/>
          </a:prstGeom>
        </p:spPr>
        <p:txBody>
          <a:bodyPr/>
          <a:lstStyle/>
          <a:p>
            <a:pPr/>
            <a:r>
              <a:t>Beware: Population maps trickiness!</a:t>
            </a:r>
          </a:p>
        </p:txBody>
      </p:sp>
      <p:sp>
        <p:nvSpPr>
          <p:cNvPr id="2125" name="spurious correlations: most attributes just show where people live…"/>
          <p:cNvSpPr txBox="1"/>
          <p:nvPr>
            <p:ph type="body" idx="1"/>
          </p:nvPr>
        </p:nvSpPr>
        <p:spPr>
          <a:xfrm>
            <a:off x="419100" y="1104900"/>
            <a:ext cx="8809288" cy="8039100"/>
          </a:xfrm>
          <a:prstGeom prst="rect">
            <a:avLst/>
          </a:prstGeom>
        </p:spPr>
        <p:txBody>
          <a:bodyPr/>
          <a:lstStyle/>
          <a:p>
            <a:pPr/>
            <a:r>
              <a:t>spurious correlations: most attributes just show where people live</a:t>
            </a:r>
          </a:p>
          <a:p>
            <a:pPr/>
            <a:r>
              <a:t>consider when to normalize by population density</a:t>
            </a:r>
          </a:p>
          <a:p>
            <a:pPr lvl="2"/>
            <a:r>
              <a:t>encode raw data values</a:t>
            </a:r>
          </a:p>
          <a:p>
            <a:pPr lvl="3"/>
            <a:r>
              <a:t>tied to underlying population</a:t>
            </a:r>
          </a:p>
          <a:p>
            <a:pPr lvl="2"/>
            <a:r>
              <a:t>but should use normalized values</a:t>
            </a:r>
          </a:p>
          <a:p>
            <a:pPr lvl="3"/>
            <a:r>
              <a:t>unemployed people per 100 citizens, mean family income</a:t>
            </a:r>
          </a:p>
        </p:txBody>
      </p:sp>
      <p:sp>
        <p:nvSpPr>
          <p:cNvPr id="212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27" name="[ https://xkcd.com/1138 ]"/>
          <p:cNvSpPr txBox="1"/>
          <p:nvPr/>
        </p:nvSpPr>
        <p:spPr>
          <a:xfrm>
            <a:off x="9375471" y="7338929"/>
            <a:ext cx="3236906"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2400">
                <a:hlinkClick r:id="rId2" invalidUrl="" action="" tgtFrame="" tooltip="" history="1" highlightClick="0" endSnd="0"/>
              </a:defRPr>
            </a:lvl1pPr>
          </a:lstStyle>
          <a:p>
            <a:pPr/>
            <a:r>
              <a:rPr>
                <a:hlinkClick r:id="rId2" invalidUrl="" action="" tgtFrame="" tooltip="" history="1" highlightClick="0" endSnd="0"/>
              </a:rPr>
              <a:t>[ https://xkcd.com/1138 ]</a:t>
            </a:r>
          </a:p>
        </p:txBody>
      </p:sp>
      <p:pic>
        <p:nvPicPr>
          <p:cNvPr id="2128" name="droppedImage.png" descr="droppedImage.png"/>
          <p:cNvPicPr>
            <a:picLocks noChangeAspect="1"/>
          </p:cNvPicPr>
          <p:nvPr/>
        </p:nvPicPr>
        <p:blipFill>
          <a:blip r:embed="rId3">
            <a:extLst/>
          </a:blip>
          <a:stretch>
            <a:fillRect/>
          </a:stretch>
        </p:blipFill>
        <p:spPr>
          <a:xfrm>
            <a:off x="9510907" y="207750"/>
            <a:ext cx="6454826" cy="6997031"/>
          </a:xfrm>
          <a:prstGeom prst="rect">
            <a:avLst/>
          </a:prstGeom>
          <a:ln w="12700">
            <a:miter lim="400000"/>
          </a:ln>
        </p:spPr>
      </p:pic>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0" name="Beware: Population maps trickiness!"/>
          <p:cNvSpPr txBox="1"/>
          <p:nvPr>
            <p:ph type="title"/>
          </p:nvPr>
        </p:nvSpPr>
        <p:spPr>
          <a:prstGeom prst="rect">
            <a:avLst/>
          </a:prstGeom>
        </p:spPr>
        <p:txBody>
          <a:bodyPr/>
          <a:lstStyle/>
          <a:p>
            <a:pPr/>
            <a:r>
              <a:t>Beware: Population maps trickiness!</a:t>
            </a:r>
          </a:p>
        </p:txBody>
      </p:sp>
      <p:sp>
        <p:nvSpPr>
          <p:cNvPr id="2131" name="spurious correlations: most attributes just show where people live…"/>
          <p:cNvSpPr txBox="1"/>
          <p:nvPr>
            <p:ph type="body" idx="1"/>
          </p:nvPr>
        </p:nvSpPr>
        <p:spPr>
          <a:xfrm>
            <a:off x="419100" y="1104900"/>
            <a:ext cx="8809288" cy="8039100"/>
          </a:xfrm>
          <a:prstGeom prst="rect">
            <a:avLst/>
          </a:prstGeom>
        </p:spPr>
        <p:txBody>
          <a:bodyPr/>
          <a:lstStyle/>
          <a:p>
            <a:pPr/>
            <a:r>
              <a:t>spurious correlations: most attributes just show where people live</a:t>
            </a:r>
          </a:p>
          <a:p>
            <a:pPr/>
            <a:r>
              <a:t>consider when to normalize by population density</a:t>
            </a:r>
          </a:p>
          <a:p>
            <a:pPr lvl="2"/>
            <a:r>
              <a:t>encode raw data values</a:t>
            </a:r>
          </a:p>
          <a:p>
            <a:pPr lvl="3"/>
            <a:r>
              <a:t>tied to underlying population</a:t>
            </a:r>
          </a:p>
          <a:p>
            <a:pPr lvl="2"/>
            <a:r>
              <a:t>but should use normalized values</a:t>
            </a:r>
          </a:p>
          <a:p>
            <a:pPr lvl="3"/>
            <a:r>
              <a:t>unemployed people per 100 citizens, mean family income</a:t>
            </a:r>
          </a:p>
          <a:p>
            <a:pPr/>
            <a:r>
              <a:t>general issue</a:t>
            </a:r>
          </a:p>
          <a:p>
            <a:pPr lvl="1"/>
            <a:r>
              <a:t>absolute counts vs relative/normalized data</a:t>
            </a:r>
          </a:p>
          <a:p>
            <a:pPr lvl="1"/>
            <a:r>
              <a:t>failure to normalize is common error </a:t>
            </a:r>
          </a:p>
        </p:txBody>
      </p:sp>
      <p:sp>
        <p:nvSpPr>
          <p:cNvPr id="213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33" name="[ https://xkcd.com/1138 ]"/>
          <p:cNvSpPr txBox="1"/>
          <p:nvPr/>
        </p:nvSpPr>
        <p:spPr>
          <a:xfrm>
            <a:off x="9375471" y="7338929"/>
            <a:ext cx="3236906"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2400">
                <a:hlinkClick r:id="rId2" invalidUrl="" action="" tgtFrame="" tooltip="" history="1" highlightClick="0" endSnd="0"/>
              </a:defRPr>
            </a:lvl1pPr>
          </a:lstStyle>
          <a:p>
            <a:pPr/>
            <a:r>
              <a:rPr>
                <a:hlinkClick r:id="rId2" invalidUrl="" action="" tgtFrame="" tooltip="" history="1" highlightClick="0" endSnd="0"/>
              </a:rPr>
              <a:t>[ https://xkcd.com/1138 ]</a:t>
            </a:r>
          </a:p>
        </p:txBody>
      </p:sp>
      <p:pic>
        <p:nvPicPr>
          <p:cNvPr id="2134" name="droppedImage.png" descr="droppedImage.png"/>
          <p:cNvPicPr>
            <a:picLocks noChangeAspect="1"/>
          </p:cNvPicPr>
          <p:nvPr/>
        </p:nvPicPr>
        <p:blipFill>
          <a:blip r:embed="rId3">
            <a:extLst/>
          </a:blip>
          <a:stretch>
            <a:fillRect/>
          </a:stretch>
        </p:blipFill>
        <p:spPr>
          <a:xfrm>
            <a:off x="9510907" y="207750"/>
            <a:ext cx="6454826" cy="699703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Why is validation difficult?"/>
          <p:cNvSpPr txBox="1"/>
          <p:nvPr>
            <p:ph type="title"/>
          </p:nvPr>
        </p:nvSpPr>
        <p:spPr>
          <a:prstGeom prst="rect">
            <a:avLst/>
          </a:prstGeom>
        </p:spPr>
        <p:txBody>
          <a:bodyPr/>
          <a:lstStyle/>
          <a:p>
            <a:pPr/>
            <a:r>
              <a:t>Why is validation difficult?</a:t>
            </a:r>
          </a:p>
        </p:txBody>
      </p:sp>
      <p:sp>
        <p:nvSpPr>
          <p:cNvPr id="382" name="solution: use methods from different fields at each level"/>
          <p:cNvSpPr txBox="1"/>
          <p:nvPr>
            <p:ph type="body" idx="1"/>
          </p:nvPr>
        </p:nvSpPr>
        <p:spPr>
          <a:prstGeom prst="rect">
            <a:avLst/>
          </a:prstGeom>
        </p:spPr>
        <p:txBody>
          <a:bodyPr/>
          <a:lstStyle/>
          <a:p>
            <a:pPr/>
            <a:r>
              <a:t>solution: use methods from different fields at each level</a:t>
            </a:r>
          </a:p>
        </p:txBody>
      </p:sp>
      <p:sp>
        <p:nvSpPr>
          <p:cNvPr id="3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4" name="fig4.1b.pdf" descr="fig4.1b.pdf"/>
          <p:cNvPicPr>
            <a:picLocks noChangeAspect="1"/>
          </p:cNvPicPr>
          <p:nvPr/>
        </p:nvPicPr>
        <p:blipFill>
          <a:blip r:embed="rId2">
            <a:extLst/>
          </a:blip>
          <a:srcRect l="8844" t="50317" r="9883" b="31776"/>
          <a:stretch>
            <a:fillRect/>
          </a:stretch>
        </p:blipFill>
        <p:spPr>
          <a:xfrm>
            <a:off x="3129052" y="5218608"/>
            <a:ext cx="7101236" cy="1192731"/>
          </a:xfrm>
          <a:prstGeom prst="rect">
            <a:avLst/>
          </a:prstGeom>
          <a:ln w="12700">
            <a:miter lim="400000"/>
          </a:ln>
        </p:spPr>
      </p:pic>
      <p:sp>
        <p:nvSpPr>
          <p:cNvPr id="385" name="computer science"/>
          <p:cNvSpPr txBox="1"/>
          <p:nvPr/>
        </p:nvSpPr>
        <p:spPr>
          <a:xfrm>
            <a:off x="609600" y="53213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pPr>
            <a:r>
              <a:t>computer science</a:t>
            </a:r>
          </a:p>
        </p:txBody>
      </p:sp>
      <p:sp>
        <p:nvSpPr>
          <p:cNvPr id="386" name="technique-driven work"/>
          <p:cNvSpPr txBox="1"/>
          <p:nvPr/>
        </p:nvSpPr>
        <p:spPr>
          <a:xfrm>
            <a:off x="10706100" y="54356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technique-driven work</a:t>
            </a:r>
          </a:p>
        </p:txBody>
      </p:sp>
      <p:sp>
        <p:nvSpPr>
          <p:cNvPr id="387"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pic>
        <p:nvPicPr>
          <p:cNvPr id="388" name="Line Line" descr="Line Line"/>
          <p:cNvPicPr>
            <a:picLocks noChangeAspect="0"/>
          </p:cNvPicPr>
          <p:nvPr/>
        </p:nvPicPr>
        <p:blipFill>
          <a:blip r:embed="rId3">
            <a:extLst/>
          </a:blip>
          <a:stretch>
            <a:fillRect/>
          </a:stretch>
        </p:blipFill>
        <p:spPr>
          <a:xfrm rot="16182021">
            <a:off x="10259671" y="5521461"/>
            <a:ext cx="311848" cy="551815"/>
          </a:xfrm>
          <a:prstGeom prst="rect">
            <a:avLst/>
          </a:prstGeom>
        </p:spPr>
      </p:pic>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6" name="Choropleth maps: Recommendations"/>
          <p:cNvSpPr txBox="1"/>
          <p:nvPr>
            <p:ph type="title"/>
          </p:nvPr>
        </p:nvSpPr>
        <p:spPr>
          <a:prstGeom prst="rect">
            <a:avLst/>
          </a:prstGeom>
        </p:spPr>
        <p:txBody>
          <a:bodyPr/>
          <a:lstStyle/>
          <a:p>
            <a:pPr/>
            <a:r>
              <a:t>Choropleth maps: Recommendations</a:t>
            </a:r>
          </a:p>
        </p:txBody>
      </p:sp>
      <p:sp>
        <p:nvSpPr>
          <p:cNvPr id="2137" name="only use when central task is understanding spatial relationships…"/>
          <p:cNvSpPr txBox="1"/>
          <p:nvPr>
            <p:ph type="body" idx="1"/>
          </p:nvPr>
        </p:nvSpPr>
        <p:spPr>
          <a:xfrm>
            <a:off x="419100" y="1104900"/>
            <a:ext cx="14982075" cy="8039100"/>
          </a:xfrm>
          <a:prstGeom prst="rect">
            <a:avLst/>
          </a:prstGeom>
        </p:spPr>
        <p:txBody>
          <a:bodyPr/>
          <a:lstStyle/>
          <a:p>
            <a:pPr/>
            <a:r>
              <a:t>only use when central task is understanding spatial relationships</a:t>
            </a:r>
          </a:p>
          <a:p>
            <a:pPr>
              <a:spcBef>
                <a:spcPts val="2400"/>
              </a:spcBef>
            </a:pPr>
            <a:r>
              <a:t>show only one variable at a time</a:t>
            </a:r>
          </a:p>
          <a:p>
            <a:pPr>
              <a:spcBef>
                <a:spcPts val="2400"/>
              </a:spcBef>
            </a:pPr>
            <a:r>
              <a:t>normalize when appropriate</a:t>
            </a:r>
          </a:p>
          <a:p>
            <a:pPr>
              <a:spcBef>
                <a:spcPts val="2400"/>
              </a:spcBef>
            </a:pPr>
            <a:r>
              <a:t>be careful when choosing colors &amp; bins</a:t>
            </a:r>
          </a:p>
          <a:p>
            <a:pPr>
              <a:spcBef>
                <a:spcPts val="2400"/>
              </a:spcBef>
            </a:pPr>
            <a:r>
              <a:t>best case: regions are roughly equal sized</a:t>
            </a:r>
          </a:p>
        </p:txBody>
      </p:sp>
      <p:sp>
        <p:nvSpPr>
          <p:cNvPr id="213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0" name="Choropleth map: Pros &amp; cons"/>
          <p:cNvSpPr txBox="1"/>
          <p:nvPr>
            <p:ph type="title"/>
          </p:nvPr>
        </p:nvSpPr>
        <p:spPr>
          <a:prstGeom prst="rect">
            <a:avLst/>
          </a:prstGeom>
        </p:spPr>
        <p:txBody>
          <a:bodyPr/>
          <a:lstStyle/>
          <a:p>
            <a:pPr/>
            <a:r>
              <a:t>Choropleth map: Pros &amp; cons</a:t>
            </a:r>
          </a:p>
        </p:txBody>
      </p:sp>
      <p:sp>
        <p:nvSpPr>
          <p:cNvPr id="2141" name="pros…"/>
          <p:cNvSpPr txBox="1"/>
          <p:nvPr>
            <p:ph type="body" idx="1"/>
          </p:nvPr>
        </p:nvSpPr>
        <p:spPr>
          <a:prstGeom prst="rect">
            <a:avLst/>
          </a:prstGeom>
        </p:spPr>
        <p:txBody>
          <a:bodyPr/>
          <a:lstStyle/>
          <a:p>
            <a:pPr/>
            <a:r>
              <a:t>pros</a:t>
            </a:r>
          </a:p>
          <a:p>
            <a:pPr lvl="1"/>
            <a:r>
              <a:t>easy to read and understand </a:t>
            </a:r>
          </a:p>
          <a:p>
            <a:pPr lvl="1"/>
            <a:r>
              <a:t>well established visualization (no learning curve) </a:t>
            </a:r>
          </a:p>
          <a:p>
            <a:pPr lvl="1"/>
            <a:r>
              <a:t>data is often collected and aggregated by geographical regions</a:t>
            </a:r>
          </a:p>
          <a:p>
            <a:pPr/>
            <a:r>
              <a:t>cons</a:t>
            </a:r>
          </a:p>
          <a:p>
            <a:pPr lvl="1"/>
            <a:r>
              <a:t>most effective visual variable used for geographic location </a:t>
            </a:r>
          </a:p>
          <a:p>
            <a:pPr lvl="1"/>
            <a:r>
              <a:t>visual salience depends on region size, not true importance wrt attribute value</a:t>
            </a:r>
          </a:p>
          <a:p>
            <a:pPr lvl="2"/>
            <a:r>
              <a:t>large regions appear more important than small ones</a:t>
            </a:r>
          </a:p>
          <a:p>
            <a:pPr lvl="1"/>
            <a:r>
              <a:t>color palette choice has a huge influence on the result</a:t>
            </a:r>
          </a:p>
        </p:txBody>
      </p:sp>
      <p:sp>
        <p:nvSpPr>
          <p:cNvPr id="214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4" name="Idiom: Symbol maps"/>
          <p:cNvSpPr txBox="1"/>
          <p:nvPr>
            <p:ph type="title"/>
          </p:nvPr>
        </p:nvSpPr>
        <p:spPr>
          <a:prstGeom prst="rect">
            <a:avLst/>
          </a:prstGeom>
        </p:spPr>
        <p:txBody>
          <a:bodyPr/>
          <a:lstStyle/>
          <a:p>
            <a:pPr/>
            <a:r>
              <a:t>Idiom: </a:t>
            </a:r>
            <a:r>
              <a:rPr>
                <a:latin typeface="Rockwell Bold"/>
                <a:ea typeface="Rockwell Bold"/>
                <a:cs typeface="Rockwell Bold"/>
                <a:sym typeface="Rockwell Bold"/>
              </a:rPr>
              <a:t>Symbol maps</a:t>
            </a:r>
          </a:p>
        </p:txBody>
      </p:sp>
      <p:sp>
        <p:nvSpPr>
          <p:cNvPr id="2145" name="symbol is used to represent aggregated data (mark or glyph)…"/>
          <p:cNvSpPr txBox="1"/>
          <p:nvPr>
            <p:ph type="body" sz="half" idx="1"/>
          </p:nvPr>
        </p:nvSpPr>
        <p:spPr>
          <a:xfrm>
            <a:off x="419100" y="1104900"/>
            <a:ext cx="13354872" cy="2623820"/>
          </a:xfrm>
          <a:prstGeom prst="rect">
            <a:avLst/>
          </a:prstGeom>
        </p:spPr>
        <p:txBody>
          <a:bodyPr>
            <a:normAutofit fontScale="100000" lnSpcReduction="0"/>
          </a:bodyPr>
          <a:lstStyle/>
          <a:p>
            <a:pPr marL="277749" indent="-277749" defTabSz="987552">
              <a:spcBef>
                <a:spcPts val="800"/>
              </a:spcBef>
              <a:defRPr sz="3240"/>
            </a:pPr>
            <a:r>
              <a:t>symbol is used to represent aggregated data (mark or glyph) </a:t>
            </a:r>
          </a:p>
          <a:p>
            <a:pPr lvl="1" marL="601789" indent="-231457" defTabSz="987552">
              <a:spcBef>
                <a:spcPts val="700"/>
              </a:spcBef>
              <a:defRPr sz="2754"/>
            </a:pPr>
            <a:r>
              <a:t>allows use of size and shape and color channels</a:t>
            </a:r>
          </a:p>
          <a:p>
            <a:pPr lvl="2" marL="925830" indent="-185165" defTabSz="987552">
              <a:spcBef>
                <a:spcPts val="600"/>
              </a:spcBef>
              <a:defRPr sz="2430"/>
            </a:pPr>
            <a:r>
              <a:t>aka proportional symbol maps, graduated symbol maps</a:t>
            </a:r>
          </a:p>
          <a:p>
            <a:pPr marL="277749" indent="-277749" defTabSz="987552">
              <a:spcBef>
                <a:spcPts val="800"/>
              </a:spcBef>
              <a:defRPr sz="3240"/>
            </a:pPr>
            <a:r>
              <a:t>keep original spatial geometry in the background</a:t>
            </a:r>
          </a:p>
          <a:p>
            <a:pPr marL="277749" indent="-277749" defTabSz="987552">
              <a:spcBef>
                <a:spcPts val="800"/>
              </a:spcBef>
              <a:defRPr sz="3240"/>
            </a:pPr>
            <a:r>
              <a:t>often a good alternative to choropleth maps</a:t>
            </a:r>
          </a:p>
        </p:txBody>
      </p:sp>
      <p:sp>
        <p:nvSpPr>
          <p:cNvPr id="214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47" name="Image" descr="Image"/>
          <p:cNvPicPr>
            <a:picLocks noChangeAspect="1"/>
          </p:cNvPicPr>
          <p:nvPr/>
        </p:nvPicPr>
        <p:blipFill>
          <a:blip r:embed="rId3">
            <a:extLst/>
          </a:blip>
          <a:stretch>
            <a:fillRect/>
          </a:stretch>
        </p:blipFill>
        <p:spPr>
          <a:xfrm>
            <a:off x="-134059" y="3980305"/>
            <a:ext cx="7705112" cy="4420265"/>
          </a:xfrm>
          <a:prstGeom prst="rect">
            <a:avLst/>
          </a:prstGeom>
          <a:ln w="12700">
            <a:miter lim="400000"/>
          </a:ln>
        </p:spPr>
      </p:pic>
      <p:sp>
        <p:nvSpPr>
          <p:cNvPr id="2148" name="State population"/>
          <p:cNvSpPr txBox="1"/>
          <p:nvPr/>
        </p:nvSpPr>
        <p:spPr>
          <a:xfrm>
            <a:off x="2688604" y="3890943"/>
            <a:ext cx="2681983"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2800">
                <a:uFill>
                  <a:solidFill>
                    <a:srgbClr val="000000"/>
                  </a:solidFill>
                </a:uFill>
                <a:latin typeface="Gill Sans SemiBold"/>
                <a:ea typeface="Gill Sans SemiBold"/>
                <a:cs typeface="Gill Sans SemiBold"/>
                <a:sym typeface="Gill Sans SemiBold"/>
              </a:defRPr>
            </a:lvl1pPr>
          </a:lstStyle>
          <a:p>
            <a:pPr/>
            <a:r>
              <a:t>State population</a:t>
            </a:r>
          </a:p>
        </p:txBody>
      </p:sp>
      <p:pic>
        <p:nvPicPr>
          <p:cNvPr id="2149" name="Image" descr="Image"/>
          <p:cNvPicPr>
            <a:picLocks noChangeAspect="1"/>
          </p:cNvPicPr>
          <p:nvPr/>
        </p:nvPicPr>
        <p:blipFill>
          <a:blip r:embed="rId4">
            <a:extLst/>
          </a:blip>
          <a:stretch>
            <a:fillRect/>
          </a:stretch>
        </p:blipFill>
        <p:spPr>
          <a:xfrm>
            <a:off x="8849327" y="2305226"/>
            <a:ext cx="7105832" cy="5130448"/>
          </a:xfrm>
          <a:prstGeom prst="rect">
            <a:avLst/>
          </a:prstGeom>
          <a:ln w="12700">
            <a:miter lim="400000"/>
          </a:ln>
        </p:spPr>
      </p:pic>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3" name="Symbol maps with glyphs"/>
          <p:cNvSpPr txBox="1"/>
          <p:nvPr>
            <p:ph type="title"/>
          </p:nvPr>
        </p:nvSpPr>
        <p:spPr>
          <a:prstGeom prst="rect">
            <a:avLst/>
          </a:prstGeom>
        </p:spPr>
        <p:txBody>
          <a:bodyPr/>
          <a:lstStyle/>
          <a:p>
            <a:pPr/>
            <a:r>
              <a:t>Symbol maps with glyphs</a:t>
            </a:r>
          </a:p>
        </p:txBody>
      </p:sp>
      <p:sp>
        <p:nvSpPr>
          <p:cNvPr id="215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55" name="Image" descr="Image"/>
          <p:cNvPicPr>
            <a:picLocks noChangeAspect="1"/>
          </p:cNvPicPr>
          <p:nvPr/>
        </p:nvPicPr>
        <p:blipFill>
          <a:blip r:embed="rId2">
            <a:extLst/>
          </a:blip>
          <a:stretch>
            <a:fillRect/>
          </a:stretch>
        </p:blipFill>
        <p:spPr>
          <a:xfrm>
            <a:off x="407679" y="1543838"/>
            <a:ext cx="7838433" cy="5462908"/>
          </a:xfrm>
          <a:prstGeom prst="rect">
            <a:avLst/>
          </a:prstGeom>
          <a:ln w="12700">
            <a:miter lim="400000"/>
          </a:ln>
        </p:spPr>
      </p:pic>
      <p:pic>
        <p:nvPicPr>
          <p:cNvPr id="2156" name="Image" descr="Image"/>
          <p:cNvPicPr>
            <a:picLocks noChangeAspect="1"/>
          </p:cNvPicPr>
          <p:nvPr/>
        </p:nvPicPr>
        <p:blipFill>
          <a:blip r:embed="rId3">
            <a:extLst/>
          </a:blip>
          <a:stretch>
            <a:fillRect/>
          </a:stretch>
        </p:blipFill>
        <p:spPr>
          <a:xfrm>
            <a:off x="8666056" y="1529893"/>
            <a:ext cx="6776025" cy="5733559"/>
          </a:xfrm>
          <a:prstGeom prst="rect">
            <a:avLst/>
          </a:prstGeom>
          <a:ln w="12700">
            <a:miter lim="400000"/>
          </a:ln>
        </p:spPr>
      </p:pic>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8" name="Symbol map: Pros &amp; cons"/>
          <p:cNvSpPr txBox="1"/>
          <p:nvPr>
            <p:ph type="title"/>
          </p:nvPr>
        </p:nvSpPr>
        <p:spPr>
          <a:prstGeom prst="rect">
            <a:avLst/>
          </a:prstGeom>
        </p:spPr>
        <p:txBody>
          <a:bodyPr/>
          <a:lstStyle/>
          <a:p>
            <a:pPr/>
            <a:r>
              <a:t>Symbol map: Pros &amp; cons</a:t>
            </a:r>
          </a:p>
        </p:txBody>
      </p:sp>
      <p:sp>
        <p:nvSpPr>
          <p:cNvPr id="2159" name="pros…"/>
          <p:cNvSpPr txBox="1"/>
          <p:nvPr>
            <p:ph type="body" idx="1"/>
          </p:nvPr>
        </p:nvSpPr>
        <p:spPr>
          <a:prstGeom prst="rect">
            <a:avLst/>
          </a:prstGeom>
        </p:spPr>
        <p:txBody>
          <a:bodyPr/>
          <a:lstStyle/>
          <a:p>
            <a:pPr/>
            <a:r>
              <a:t>pros</a:t>
            </a:r>
          </a:p>
          <a:p>
            <a:pPr lvl="1"/>
            <a:r>
              <a:t>somewhat intuitive to read and understand </a:t>
            </a:r>
          </a:p>
          <a:p>
            <a:pPr lvl="1"/>
            <a:r>
              <a:t>mitigate problems with region size vs data salience</a:t>
            </a:r>
          </a:p>
          <a:p>
            <a:pPr lvl="2"/>
            <a:r>
              <a:t>marks: symbol size follows attribute value</a:t>
            </a:r>
          </a:p>
          <a:p>
            <a:pPr lvl="2"/>
            <a:r>
              <a:t>glyphs: symbol size can be uniform</a:t>
            </a:r>
          </a:p>
          <a:p>
            <a:pPr/>
            <a:r>
              <a:t>cons</a:t>
            </a:r>
          </a:p>
          <a:p>
            <a:pPr lvl="1"/>
            <a:r>
              <a:t>possible occlusion / overlap</a:t>
            </a:r>
          </a:p>
          <a:p>
            <a:pPr lvl="2"/>
            <a:r>
              <a:t>symbols could overlap each other</a:t>
            </a:r>
          </a:p>
          <a:p>
            <a:pPr lvl="2"/>
            <a:r>
              <a:t>symbols could occlude region boundaries</a:t>
            </a:r>
          </a:p>
          <a:p>
            <a:pPr lvl="1"/>
            <a:r>
              <a:t>complex glyphs may require explanation / training</a:t>
            </a:r>
          </a:p>
        </p:txBody>
      </p:sp>
      <p:sp>
        <p:nvSpPr>
          <p:cNvPr id="216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2" name="Text"/>
          <p:cNvSpPr txBox="1"/>
          <p:nvPr/>
        </p:nvSpPr>
        <p:spPr>
          <a:xfrm>
            <a:off x="543069" y="-1736179"/>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2163" name="Text"/>
          <p:cNvSpPr txBox="1"/>
          <p:nvPr/>
        </p:nvSpPr>
        <p:spPr>
          <a:xfrm>
            <a:off x="402431" y="-2190627"/>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216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65" name="Text"/>
          <p:cNvSpPr txBox="1"/>
          <p:nvPr/>
        </p:nvSpPr>
        <p:spPr>
          <a:xfrm>
            <a:off x="402526" y="-2656330"/>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2166" name="Idiom: Contiguous cartogram"/>
          <p:cNvSpPr txBox="1"/>
          <p:nvPr>
            <p:ph type="title" idx="4294967295"/>
          </p:nvPr>
        </p:nvSpPr>
        <p:spPr>
          <a:xfrm>
            <a:off x="419100" y="0"/>
            <a:ext cx="15849600" cy="1054100"/>
          </a:xfrm>
          <a:prstGeom prst="rect">
            <a:avLst/>
          </a:prstGeom>
        </p:spPr>
        <p:txBody>
          <a:bodyPr lIns="38100" tIns="38100" rIns="38100" bIns="38100"/>
          <a:lstStyle/>
          <a:p>
            <a:pPr defTabSz="1219200">
              <a:defRPr sz="4600">
                <a:solidFill>
                  <a:srgbClr val="011993"/>
                </a:solidFill>
                <a:uFill>
                  <a:solidFill>
                    <a:srgbClr val="011993"/>
                  </a:solidFill>
                </a:uFill>
              </a:defRPr>
            </a:pPr>
            <a:r>
              <a:t>Idiom: </a:t>
            </a:r>
            <a:r>
              <a:rPr>
                <a:latin typeface="Rockwell Bold"/>
                <a:ea typeface="Rockwell Bold"/>
                <a:cs typeface="Rockwell Bold"/>
                <a:sym typeface="Rockwell Bold"/>
              </a:rPr>
              <a:t>Contiguous cartogram</a:t>
            </a:r>
          </a:p>
        </p:txBody>
      </p:sp>
      <p:sp>
        <p:nvSpPr>
          <p:cNvPr id="2167" name="Mark Newman, Univ. Michigan"/>
          <p:cNvSpPr txBox="1"/>
          <p:nvPr/>
        </p:nvSpPr>
        <p:spPr>
          <a:xfrm>
            <a:off x="423546" y="8642350"/>
            <a:ext cx="288763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Mark Newman, Univ. Michigan</a:t>
            </a:r>
          </a:p>
        </p:txBody>
      </p:sp>
      <p:pic>
        <p:nvPicPr>
          <p:cNvPr id="2168" name="page29image48398336.png" descr="page29image48398336.png"/>
          <p:cNvPicPr>
            <a:picLocks noChangeAspect="1"/>
          </p:cNvPicPr>
          <p:nvPr/>
        </p:nvPicPr>
        <p:blipFill>
          <a:blip r:embed="rId2">
            <a:extLst/>
          </a:blip>
          <a:srcRect l="0" t="24313" r="0" b="9964"/>
          <a:stretch>
            <a:fillRect/>
          </a:stretch>
        </p:blipFill>
        <p:spPr>
          <a:xfrm>
            <a:off x="10573160" y="1104900"/>
            <a:ext cx="4993311" cy="2461293"/>
          </a:xfrm>
          <a:prstGeom prst="rect">
            <a:avLst/>
          </a:prstGeom>
          <a:ln w="12700">
            <a:miter lim="400000"/>
          </a:ln>
        </p:spPr>
      </p:pic>
      <p:sp>
        <p:nvSpPr>
          <p:cNvPr id="2169" name="Text"/>
          <p:cNvSpPr txBox="1"/>
          <p:nvPr/>
        </p:nvSpPr>
        <p:spPr>
          <a:xfrm>
            <a:off x="1625600" y="-4191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2170" name="page28image48575840.png" descr="page28image48575840.png"/>
          <p:cNvPicPr>
            <a:picLocks noChangeAspect="1"/>
          </p:cNvPicPr>
          <p:nvPr/>
        </p:nvPicPr>
        <p:blipFill>
          <a:blip r:embed="rId3">
            <a:extLst/>
          </a:blip>
          <a:srcRect l="0" t="24445" r="0" b="9045"/>
          <a:stretch>
            <a:fillRect/>
          </a:stretch>
        </p:blipFill>
        <p:spPr>
          <a:xfrm>
            <a:off x="10578559" y="4106162"/>
            <a:ext cx="4982758" cy="2485482"/>
          </a:xfrm>
          <a:prstGeom prst="rect">
            <a:avLst/>
          </a:prstGeom>
          <a:ln w="12700">
            <a:miter lim="400000"/>
          </a:ln>
        </p:spPr>
      </p:pic>
      <p:sp>
        <p:nvSpPr>
          <p:cNvPr id="2171" name="Text"/>
          <p:cNvSpPr txBox="1"/>
          <p:nvPr/>
        </p:nvSpPr>
        <p:spPr>
          <a:xfrm>
            <a:off x="670069" y="-1284420"/>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2172" name="Greenhouse Emissions"/>
          <p:cNvSpPr txBox="1"/>
          <p:nvPr/>
        </p:nvSpPr>
        <p:spPr>
          <a:xfrm>
            <a:off x="10510739" y="3442284"/>
            <a:ext cx="3954663" cy="58839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l" defTabSz="1219200">
              <a:defRPr sz="2500">
                <a:uFill>
                  <a:solidFill>
                    <a:srgbClr val="011993"/>
                  </a:solidFill>
                </a:uFill>
              </a:defRPr>
            </a:lvl1pPr>
          </a:lstStyle>
          <a:p>
            <a:pPr/>
            <a:r>
              <a:t>Greenhouse Emissions</a:t>
            </a:r>
          </a:p>
        </p:txBody>
      </p:sp>
      <p:sp>
        <p:nvSpPr>
          <p:cNvPr id="2173" name="Child Mortality"/>
          <p:cNvSpPr txBox="1"/>
          <p:nvPr/>
        </p:nvSpPr>
        <p:spPr>
          <a:xfrm>
            <a:off x="10548416" y="6667272"/>
            <a:ext cx="3663521" cy="58839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lgn="l" defTabSz="1219200">
              <a:defRPr sz="2500">
                <a:uFill>
                  <a:solidFill>
                    <a:srgbClr val="011993"/>
                  </a:solidFill>
                </a:uFill>
              </a:defRPr>
            </a:lvl1pPr>
          </a:lstStyle>
          <a:p>
            <a:pPr/>
            <a:r>
              <a:t>Child Mortality</a:t>
            </a:r>
          </a:p>
        </p:txBody>
      </p:sp>
      <p:sp>
        <p:nvSpPr>
          <p:cNvPr id="2174" name="interlocking marks:  shape, area, and position coded…"/>
          <p:cNvSpPr txBox="1"/>
          <p:nvPr>
            <p:ph type="body" idx="4294967295"/>
          </p:nvPr>
        </p:nvSpPr>
        <p:spPr>
          <a:xfrm>
            <a:off x="419100" y="1104900"/>
            <a:ext cx="8834449" cy="7486650"/>
          </a:xfrm>
          <a:prstGeom prst="rect">
            <a:avLst/>
          </a:prstGeom>
        </p:spPr>
        <p:txBody>
          <a:bodyPr lIns="38100" tIns="38100" rIns="38100" bIns="38100"/>
          <a:lstStyle/>
          <a:p>
            <a:pPr marL="342900" indent="-342900" defTabSz="1219200">
              <a:spcBef>
                <a:spcPts val="1000"/>
              </a:spcBef>
              <a:defRPr sz="4000">
                <a:uFill>
                  <a:solidFill>
                    <a:srgbClr val="000000"/>
                  </a:solidFill>
                </a:uFill>
              </a:defRPr>
            </a:pPr>
            <a:r>
              <a:t>interlocking marks: </a:t>
            </a:r>
            <a:br/>
            <a:r>
              <a:t>shape, area, and position coded</a:t>
            </a:r>
          </a:p>
          <a:p>
            <a:pPr marL="342900" indent="-342900" defTabSz="1219200">
              <a:spcBef>
                <a:spcPts val="1000"/>
              </a:spcBef>
              <a:defRPr sz="4000">
                <a:uFill>
                  <a:solidFill>
                    <a:srgbClr val="000000"/>
                  </a:solidFill>
                </a:uFill>
              </a:defRPr>
            </a:pPr>
            <a:r>
              <a:t>derive new interlocking marks</a:t>
            </a:r>
          </a:p>
          <a:p>
            <a:pPr lvl="1" marL="742950" indent="-285750" defTabSz="1219200">
              <a:spcBef>
                <a:spcPts val="800"/>
              </a:spcBef>
              <a:buChar char="–"/>
              <a:defRPr sz="3400">
                <a:uFill>
                  <a:solidFill>
                    <a:srgbClr val="000000"/>
                  </a:solidFill>
                </a:uFill>
              </a:defRPr>
            </a:pPr>
            <a:r>
              <a:t>based on combination of original interlocking marks and new quantitative attribute</a:t>
            </a:r>
          </a:p>
          <a:p>
            <a:pPr marL="342900" indent="-342900" defTabSz="1219200">
              <a:spcBef>
                <a:spcPts val="1000"/>
              </a:spcBef>
              <a:defRPr sz="4000">
                <a:uFill>
                  <a:solidFill>
                    <a:srgbClr val="000000"/>
                  </a:solidFill>
                </a:uFill>
              </a:defRPr>
            </a:pPr>
            <a:r>
              <a:t>algorithm to create new marks</a:t>
            </a:r>
          </a:p>
          <a:p>
            <a:pPr lvl="1" marL="742950" indent="-285750" defTabSz="1219200">
              <a:spcBef>
                <a:spcPts val="800"/>
              </a:spcBef>
              <a:buChar char="–"/>
              <a:defRPr sz="3400">
                <a:uFill>
                  <a:solidFill>
                    <a:srgbClr val="000000"/>
                  </a:solidFill>
                </a:uFill>
              </a:defRPr>
            </a:pPr>
            <a:r>
              <a:t>input: target size</a:t>
            </a:r>
          </a:p>
          <a:p>
            <a:pPr lvl="1" marL="742950" indent="-285750" defTabSz="1219200">
              <a:spcBef>
                <a:spcPts val="800"/>
              </a:spcBef>
              <a:buChar char="–"/>
              <a:defRPr sz="3400">
                <a:uFill>
                  <a:solidFill>
                    <a:srgbClr val="000000"/>
                  </a:solidFill>
                </a:uFill>
              </a:defRPr>
            </a:pPr>
            <a:r>
              <a:t>goal: shape as close to the original as possible</a:t>
            </a:r>
          </a:p>
          <a:p>
            <a:pPr lvl="1" marL="742950" indent="-285750" defTabSz="1219200">
              <a:spcBef>
                <a:spcPts val="800"/>
              </a:spcBef>
              <a:buChar char="–"/>
              <a:defRPr sz="3400">
                <a:uFill>
                  <a:solidFill>
                    <a:srgbClr val="000000"/>
                  </a:solidFill>
                </a:uFill>
              </a:defRPr>
            </a:pPr>
            <a:r>
              <a:t>requirement: maintain constraints</a:t>
            </a:r>
          </a:p>
          <a:p>
            <a:pPr lvl="2" marL="1143000" indent="-228600" defTabSz="1219200">
              <a:spcBef>
                <a:spcPts val="700"/>
              </a:spcBef>
              <a:defRPr sz="3000">
                <a:uFill>
                  <a:solidFill>
                    <a:srgbClr val="000000"/>
                  </a:solidFill>
                </a:uFill>
              </a:defRPr>
            </a:pPr>
            <a:r>
              <a:t>relative position</a:t>
            </a:r>
          </a:p>
          <a:p>
            <a:pPr lvl="2" marL="1143000" indent="-228600" defTabSz="1219200">
              <a:spcBef>
                <a:spcPts val="700"/>
              </a:spcBef>
              <a:defRPr sz="3000">
                <a:uFill>
                  <a:solidFill>
                    <a:srgbClr val="000000"/>
                  </a:solidFill>
                </a:uFill>
              </a:defRPr>
            </a:pPr>
            <a:r>
              <a:t>contiguous boundaries with their neighbours</a:t>
            </a:r>
          </a:p>
        </p:txBody>
      </p:sp>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6" name="uniform-sized shapes arranged in rectilinear grid…"/>
          <p:cNvSpPr txBox="1"/>
          <p:nvPr>
            <p:ph type="body" sz="half" idx="4294967295"/>
          </p:nvPr>
        </p:nvSpPr>
        <p:spPr>
          <a:xfrm>
            <a:off x="419100" y="5532437"/>
            <a:ext cx="15849600" cy="3611563"/>
          </a:xfrm>
          <a:prstGeom prst="rect">
            <a:avLst/>
          </a:prstGeom>
        </p:spPr>
        <p:txBody>
          <a:bodyPr lIns="38100" tIns="38100" rIns="38100" bIns="38100"/>
          <a:lstStyle/>
          <a:p>
            <a:pPr marL="342900" indent="-342900" defTabSz="1219200">
              <a:spcBef>
                <a:spcPts val="1000"/>
              </a:spcBef>
              <a:defRPr sz="4000">
                <a:uFill>
                  <a:solidFill>
                    <a:srgbClr val="000000"/>
                  </a:solidFill>
                </a:uFill>
              </a:defRPr>
            </a:pPr>
            <a:r>
              <a:t>uniform-sized shapes arranged in rectilinear grid</a:t>
            </a:r>
          </a:p>
          <a:p>
            <a:pPr marL="342900" indent="-342900" defTabSz="1219200">
              <a:spcBef>
                <a:spcPts val="1000"/>
              </a:spcBef>
              <a:defRPr sz="4000">
                <a:uFill>
                  <a:solidFill>
                    <a:srgbClr val="000000"/>
                  </a:solidFill>
                </a:uFill>
              </a:defRPr>
            </a:pPr>
            <a:r>
              <a:t>maintain approximate spatial position and arrangement</a:t>
            </a:r>
          </a:p>
        </p:txBody>
      </p:sp>
      <p:sp>
        <p:nvSpPr>
          <p:cNvPr id="2177" name="Idiom: Grid Cartogram"/>
          <p:cNvSpPr txBox="1"/>
          <p:nvPr>
            <p:ph type="title"/>
          </p:nvPr>
        </p:nvSpPr>
        <p:spPr>
          <a:prstGeom prst="rect">
            <a:avLst/>
          </a:prstGeom>
        </p:spPr>
        <p:txBody>
          <a:bodyPr/>
          <a:lstStyle/>
          <a:p>
            <a:pPr/>
            <a:r>
              <a:t>Idiom: </a:t>
            </a:r>
            <a:r>
              <a:rPr>
                <a:latin typeface="Rockwell Bold"/>
                <a:ea typeface="Rockwell Bold"/>
                <a:cs typeface="Rockwell Bold"/>
                <a:sym typeface="Rockwell Bold"/>
              </a:rPr>
              <a:t>Grid Cartogram</a:t>
            </a:r>
          </a:p>
        </p:txBody>
      </p:sp>
      <p:sp>
        <p:nvSpPr>
          <p:cNvPr id="217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79" name="Image" descr="Image"/>
          <p:cNvPicPr>
            <a:picLocks noChangeAspect="1"/>
          </p:cNvPicPr>
          <p:nvPr/>
        </p:nvPicPr>
        <p:blipFill>
          <a:blip r:embed="rId3">
            <a:extLst/>
          </a:blip>
          <a:stretch>
            <a:fillRect/>
          </a:stretch>
        </p:blipFill>
        <p:spPr>
          <a:xfrm>
            <a:off x="5651243" y="1622857"/>
            <a:ext cx="4601647" cy="2782643"/>
          </a:xfrm>
          <a:prstGeom prst="rect">
            <a:avLst/>
          </a:prstGeom>
          <a:ln w="12700">
            <a:miter lim="400000"/>
          </a:ln>
        </p:spPr>
      </p:pic>
      <p:pic>
        <p:nvPicPr>
          <p:cNvPr id="2180" name="Image" descr="Image"/>
          <p:cNvPicPr>
            <a:picLocks noChangeAspect="1"/>
          </p:cNvPicPr>
          <p:nvPr/>
        </p:nvPicPr>
        <p:blipFill>
          <a:blip r:embed="rId4">
            <a:extLst/>
          </a:blip>
          <a:srcRect l="2844" t="8234" r="2844" b="4135"/>
          <a:stretch>
            <a:fillRect/>
          </a:stretch>
        </p:blipFill>
        <p:spPr>
          <a:xfrm>
            <a:off x="484298" y="1387893"/>
            <a:ext cx="4287236" cy="3611472"/>
          </a:xfrm>
          <a:prstGeom prst="rect">
            <a:avLst/>
          </a:prstGeom>
          <a:ln w="12700">
            <a:miter lim="400000"/>
          </a:ln>
        </p:spPr>
      </p:pic>
      <p:pic>
        <p:nvPicPr>
          <p:cNvPr id="2181" name="Image" descr="Image"/>
          <p:cNvPicPr>
            <a:picLocks noChangeAspect="1"/>
          </p:cNvPicPr>
          <p:nvPr/>
        </p:nvPicPr>
        <p:blipFill>
          <a:blip r:embed="rId5">
            <a:extLst/>
          </a:blip>
          <a:stretch>
            <a:fillRect/>
          </a:stretch>
        </p:blipFill>
        <p:spPr>
          <a:xfrm>
            <a:off x="11132790" y="1543610"/>
            <a:ext cx="4294337" cy="2941138"/>
          </a:xfrm>
          <a:prstGeom prst="rect">
            <a:avLst/>
          </a:prstGeom>
          <a:ln w="12700">
            <a:miter lim="400000"/>
          </a:ln>
        </p:spPr>
      </p:pic>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5" name="Cartogram: Pros &amp; cons"/>
          <p:cNvSpPr txBox="1"/>
          <p:nvPr>
            <p:ph type="title"/>
          </p:nvPr>
        </p:nvSpPr>
        <p:spPr>
          <a:prstGeom prst="rect">
            <a:avLst/>
          </a:prstGeom>
        </p:spPr>
        <p:txBody>
          <a:bodyPr/>
          <a:lstStyle/>
          <a:p>
            <a:pPr/>
            <a:r>
              <a:t>Cartogram: Pros &amp; cons</a:t>
            </a:r>
          </a:p>
        </p:txBody>
      </p:sp>
      <p:sp>
        <p:nvSpPr>
          <p:cNvPr id="2186" name="pros…"/>
          <p:cNvSpPr txBox="1"/>
          <p:nvPr>
            <p:ph type="body" idx="1"/>
          </p:nvPr>
        </p:nvSpPr>
        <p:spPr>
          <a:prstGeom prst="rect">
            <a:avLst/>
          </a:prstGeom>
        </p:spPr>
        <p:txBody>
          <a:bodyPr/>
          <a:lstStyle/>
          <a:p>
            <a:pPr/>
            <a:r>
              <a:t>pros</a:t>
            </a:r>
          </a:p>
          <a:p>
            <a:pPr lvl="1"/>
            <a:r>
              <a:t>can be intriguing and engaging</a:t>
            </a:r>
          </a:p>
          <a:p>
            <a:pPr lvl="1"/>
            <a:r>
              <a:t>best case: strong and surprising size disparities</a:t>
            </a:r>
          </a:p>
          <a:p>
            <a:pPr lvl="1"/>
            <a:r>
              <a:t>non-contiguous cartograms often easier to understand</a:t>
            </a:r>
          </a:p>
          <a:p>
            <a:pPr/>
            <a:r>
              <a:t>cons</a:t>
            </a:r>
          </a:p>
          <a:p>
            <a:pPr lvl="1"/>
            <a:r>
              <a:t>require substantial familiarity with original dataset &amp; use of memory</a:t>
            </a:r>
          </a:p>
          <a:p>
            <a:pPr lvl="2"/>
            <a:r>
              <a:t>compare distorted marks to memory of original marks</a:t>
            </a:r>
          </a:p>
          <a:p>
            <a:pPr lvl="2"/>
            <a:r>
              <a:t>mitigation strategies: transitions or side by side views</a:t>
            </a:r>
          </a:p>
          <a:p>
            <a:pPr lvl="1"/>
            <a:r>
              <a:t>major distortion is problematic</a:t>
            </a:r>
          </a:p>
          <a:p>
            <a:pPr lvl="2"/>
            <a:r>
              <a:t>may be aesthetically displeasing</a:t>
            </a:r>
          </a:p>
          <a:p>
            <a:pPr lvl="2"/>
            <a:r>
              <a:t>may result in unrecognizable marks</a:t>
            </a:r>
          </a:p>
          <a:p>
            <a:pPr lvl="1"/>
            <a:r>
              <a:t>difficult to extract exact quantities</a:t>
            </a:r>
          </a:p>
        </p:txBody>
      </p:sp>
      <p:sp>
        <p:nvSpPr>
          <p:cNvPr id="21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9" name="Idiom: Dot density maps"/>
          <p:cNvSpPr txBox="1"/>
          <p:nvPr>
            <p:ph type="title"/>
          </p:nvPr>
        </p:nvSpPr>
        <p:spPr>
          <a:prstGeom prst="rect">
            <a:avLst/>
          </a:prstGeom>
        </p:spPr>
        <p:txBody>
          <a:bodyPr/>
          <a:lstStyle/>
          <a:p>
            <a:pPr/>
            <a:r>
              <a:t>Idiom: </a:t>
            </a:r>
            <a:r>
              <a:rPr>
                <a:latin typeface="Rockwell Bold"/>
                <a:ea typeface="Rockwell Bold"/>
                <a:cs typeface="Rockwell Bold"/>
                <a:sym typeface="Rockwell Bold"/>
              </a:rPr>
              <a:t>Dot density maps</a:t>
            </a:r>
          </a:p>
        </p:txBody>
      </p:sp>
      <p:sp>
        <p:nvSpPr>
          <p:cNvPr id="2190" name="visualize distribution of a phenomenon by placing dots…"/>
          <p:cNvSpPr txBox="1"/>
          <p:nvPr>
            <p:ph type="body" sz="half" idx="1"/>
          </p:nvPr>
        </p:nvSpPr>
        <p:spPr>
          <a:xfrm>
            <a:off x="419100" y="1104900"/>
            <a:ext cx="5949239" cy="8039100"/>
          </a:xfrm>
          <a:prstGeom prst="rect">
            <a:avLst/>
          </a:prstGeom>
        </p:spPr>
        <p:txBody>
          <a:bodyPr>
            <a:normAutofit fontScale="100000" lnSpcReduction="0"/>
          </a:bodyPr>
          <a:lstStyle/>
          <a:p>
            <a:pPr marL="342900" indent="-342900">
              <a:spcBef>
                <a:spcPts val="2400"/>
              </a:spcBef>
              <a:defRPr sz="3500"/>
            </a:pPr>
            <a:r>
              <a:t>visualize distribution of a phenomenon by placing dots</a:t>
            </a:r>
          </a:p>
          <a:p>
            <a:pPr marL="342900" indent="-342900">
              <a:spcBef>
                <a:spcPts val="2400"/>
              </a:spcBef>
              <a:defRPr sz="3500"/>
            </a:pPr>
            <a:r>
              <a:t>one symbol represents</a:t>
            </a:r>
            <a:br/>
            <a:r>
              <a:t>a constant number of items</a:t>
            </a:r>
          </a:p>
          <a:p>
            <a:pPr lvl="1" marL="751354" indent="-294154">
              <a:spcBef>
                <a:spcPts val="2400"/>
              </a:spcBef>
              <a:defRPr sz="3500"/>
            </a:pPr>
            <a:r>
              <a:t>dots have uniform size &amp; shape</a:t>
            </a:r>
          </a:p>
          <a:p>
            <a:pPr lvl="1" marL="751354" indent="-294154">
              <a:spcBef>
                <a:spcPts val="2400"/>
              </a:spcBef>
              <a:defRPr sz="3500"/>
            </a:pPr>
            <a:r>
              <a:t>allows use of color channel</a:t>
            </a:r>
          </a:p>
          <a:p>
            <a:pPr marL="342900" indent="-342900">
              <a:spcBef>
                <a:spcPts val="2400"/>
              </a:spcBef>
              <a:defRPr sz="3500"/>
            </a:pPr>
            <a:r>
              <a:t>task: </a:t>
            </a:r>
            <a:br/>
            <a:r>
              <a:t>show spatial patterns, clusters</a:t>
            </a:r>
          </a:p>
        </p:txBody>
      </p:sp>
      <p:sp>
        <p:nvSpPr>
          <p:cNvPr id="219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92" name="Image" descr="Image"/>
          <p:cNvPicPr>
            <a:picLocks noChangeAspect="1"/>
          </p:cNvPicPr>
          <p:nvPr/>
        </p:nvPicPr>
        <p:blipFill>
          <a:blip r:embed="rId3">
            <a:extLst/>
          </a:blip>
          <a:stretch>
            <a:fillRect/>
          </a:stretch>
        </p:blipFill>
        <p:spPr>
          <a:xfrm>
            <a:off x="6370680" y="1151596"/>
            <a:ext cx="9615914" cy="6287330"/>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6" name="Dot density maps: Pros and cons"/>
          <p:cNvSpPr txBox="1"/>
          <p:nvPr>
            <p:ph type="title"/>
          </p:nvPr>
        </p:nvSpPr>
        <p:spPr>
          <a:prstGeom prst="rect">
            <a:avLst/>
          </a:prstGeom>
        </p:spPr>
        <p:txBody>
          <a:bodyPr/>
          <a:lstStyle/>
          <a:p>
            <a:pPr/>
            <a:r>
              <a:t>Dot density maps: Pros and cons</a:t>
            </a:r>
          </a:p>
        </p:txBody>
      </p:sp>
      <p:sp>
        <p:nvSpPr>
          <p:cNvPr id="2197" name="pros…"/>
          <p:cNvSpPr txBox="1"/>
          <p:nvPr>
            <p:ph type="body" idx="1"/>
          </p:nvPr>
        </p:nvSpPr>
        <p:spPr>
          <a:prstGeom prst="rect">
            <a:avLst/>
          </a:prstGeom>
        </p:spPr>
        <p:txBody>
          <a:bodyPr/>
          <a:lstStyle/>
          <a:p>
            <a:pPr/>
            <a:r>
              <a:t>pros</a:t>
            </a:r>
          </a:p>
          <a:p>
            <a:pPr lvl="1"/>
            <a:r>
              <a:t>straightforward to understand</a:t>
            </a:r>
          </a:p>
          <a:p>
            <a:pPr lvl="1"/>
            <a:r>
              <a:t>avoids choropleth non-uniform region size problems</a:t>
            </a:r>
          </a:p>
          <a:p>
            <a:pPr/>
            <a:r>
              <a:t>cons</a:t>
            </a:r>
          </a:p>
          <a:p>
            <a:pPr lvl="1"/>
            <a:r>
              <a:t>challenge: normalization, just like choropleths</a:t>
            </a:r>
          </a:p>
          <a:p>
            <a:pPr lvl="2"/>
            <a:r>
              <a:t>show population density (correlated with attribute), not effect of interest</a:t>
            </a:r>
          </a:p>
          <a:p>
            <a:pPr lvl="1"/>
            <a:r>
              <a:t>perceptual disadvantage: </a:t>
            </a:r>
            <a:br/>
            <a:r>
              <a:t>difficult to extract quantities</a:t>
            </a:r>
          </a:p>
          <a:p>
            <a:pPr lvl="1" marL="751354" indent="-294154">
              <a:spcBef>
                <a:spcPts val="2400"/>
              </a:spcBef>
              <a:defRPr sz="3500"/>
            </a:pPr>
            <a:r>
              <a:t>performance disadvantage:</a:t>
            </a:r>
            <a:br/>
            <a:r>
              <a:t>rendering many dots can be slow</a:t>
            </a:r>
          </a:p>
        </p:txBody>
      </p:sp>
      <p:sp>
        <p:nvSpPr>
          <p:cNvPr id="219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Why is validation difficult?"/>
          <p:cNvSpPr txBox="1"/>
          <p:nvPr>
            <p:ph type="title"/>
          </p:nvPr>
        </p:nvSpPr>
        <p:spPr>
          <a:prstGeom prst="rect">
            <a:avLst/>
          </a:prstGeom>
        </p:spPr>
        <p:txBody>
          <a:bodyPr/>
          <a:lstStyle/>
          <a:p>
            <a:pPr/>
            <a:r>
              <a:t>Why is validation difficult?</a:t>
            </a:r>
          </a:p>
        </p:txBody>
      </p:sp>
      <p:sp>
        <p:nvSpPr>
          <p:cNvPr id="392" name="solution: use methods from different fields at each level"/>
          <p:cNvSpPr txBox="1"/>
          <p:nvPr>
            <p:ph type="body" idx="1"/>
          </p:nvPr>
        </p:nvSpPr>
        <p:spPr>
          <a:prstGeom prst="rect">
            <a:avLst/>
          </a:prstGeom>
        </p:spPr>
        <p:txBody>
          <a:bodyPr/>
          <a:lstStyle/>
          <a:p>
            <a:pPr/>
            <a:r>
              <a:t>solution: use methods from different fields at each level</a:t>
            </a:r>
          </a:p>
        </p:txBody>
      </p:sp>
      <p:sp>
        <p:nvSpPr>
          <p:cNvPr id="3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4" name="fig4.1b.pdf" descr="fig4.1b.pdf"/>
          <p:cNvPicPr>
            <a:picLocks noChangeAspect="1"/>
          </p:cNvPicPr>
          <p:nvPr/>
        </p:nvPicPr>
        <p:blipFill>
          <a:blip r:embed="rId2">
            <a:extLst/>
          </a:blip>
          <a:srcRect l="7579" t="33539" r="7727" b="17808"/>
          <a:stretch>
            <a:fillRect/>
          </a:stretch>
        </p:blipFill>
        <p:spPr>
          <a:xfrm>
            <a:off x="3018572" y="4100958"/>
            <a:ext cx="7400132" cy="3240755"/>
          </a:xfrm>
          <a:prstGeom prst="rect">
            <a:avLst/>
          </a:prstGeom>
          <a:ln w="12700">
            <a:miter lim="400000"/>
          </a:ln>
        </p:spPr>
      </p:pic>
      <p:sp>
        <p:nvSpPr>
          <p:cNvPr id="395" name="computer science"/>
          <p:cNvSpPr txBox="1"/>
          <p:nvPr/>
        </p:nvSpPr>
        <p:spPr>
          <a:xfrm>
            <a:off x="609600" y="53213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pPr>
            <a:r>
              <a:t>computer science</a:t>
            </a:r>
          </a:p>
        </p:txBody>
      </p:sp>
      <p:grpSp>
        <p:nvGrpSpPr>
          <p:cNvPr id="398" name="Group"/>
          <p:cNvGrpSpPr/>
          <p:nvPr/>
        </p:nvGrpSpPr>
        <p:grpSpPr>
          <a:xfrm>
            <a:off x="609600" y="4470400"/>
            <a:ext cx="2641600" cy="2832100"/>
            <a:chOff x="0" y="0"/>
            <a:chExt cx="2641600" cy="2832100"/>
          </a:xfrm>
        </p:grpSpPr>
        <p:sp>
          <p:nvSpPr>
            <p:cNvPr id="396" name="design"/>
            <p:cNvSpPr txBox="1"/>
            <p:nvPr/>
          </p:nvSpPr>
          <p:spPr>
            <a:xfrm>
              <a:off x="0" y="0"/>
              <a:ext cx="2641600"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design</a:t>
              </a:r>
            </a:p>
          </p:txBody>
        </p:sp>
        <p:sp>
          <p:nvSpPr>
            <p:cNvPr id="397" name="cognitive psychology"/>
            <p:cNvSpPr txBox="1"/>
            <p:nvPr/>
          </p:nvSpPr>
          <p:spPr>
            <a:xfrm>
              <a:off x="0" y="1917700"/>
              <a:ext cx="26416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cognitive psychology</a:t>
              </a:r>
            </a:p>
          </p:txBody>
        </p:sp>
      </p:grpSp>
      <p:sp>
        <p:nvSpPr>
          <p:cNvPr id="399"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
        <p:nvSpPr>
          <p:cNvPr id="400" name="technique-driven work"/>
          <p:cNvSpPr txBox="1"/>
          <p:nvPr/>
        </p:nvSpPr>
        <p:spPr>
          <a:xfrm>
            <a:off x="10706100" y="54356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technique-driven work</a:t>
            </a:r>
          </a:p>
        </p:txBody>
      </p:sp>
      <p:pic>
        <p:nvPicPr>
          <p:cNvPr id="401" name="Line Line" descr="Line Line"/>
          <p:cNvPicPr>
            <a:picLocks noChangeAspect="0"/>
          </p:cNvPicPr>
          <p:nvPr/>
        </p:nvPicPr>
        <p:blipFill>
          <a:blip r:embed="rId3">
            <a:extLst/>
          </a:blip>
          <a:stretch>
            <a:fillRect/>
          </a:stretch>
        </p:blipFill>
        <p:spPr>
          <a:xfrm rot="16182021">
            <a:off x="10259671" y="5521461"/>
            <a:ext cx="311848" cy="551815"/>
          </a:xfrm>
          <a:prstGeom prst="rect">
            <a:avLst/>
          </a:prstGeom>
        </p:spPr>
      </p:pic>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0" name="Image" descr="Image"/>
          <p:cNvPicPr>
            <a:picLocks noChangeAspect="1"/>
          </p:cNvPicPr>
          <p:nvPr/>
        </p:nvPicPr>
        <p:blipFill>
          <a:blip r:embed="rId3">
            <a:extLst/>
          </a:blip>
          <a:stretch>
            <a:fillRect/>
          </a:stretch>
        </p:blipFill>
        <p:spPr>
          <a:xfrm>
            <a:off x="12674622" y="5572400"/>
            <a:ext cx="3200004" cy="2782612"/>
          </a:xfrm>
          <a:prstGeom prst="rect">
            <a:avLst/>
          </a:prstGeom>
          <a:ln w="12700">
            <a:miter lim="400000"/>
          </a:ln>
        </p:spPr>
      </p:pic>
      <p:sp>
        <p:nvSpPr>
          <p:cNvPr id="2201" name="Map Projections"/>
          <p:cNvSpPr txBox="1"/>
          <p:nvPr>
            <p:ph type="title"/>
          </p:nvPr>
        </p:nvSpPr>
        <p:spPr>
          <a:prstGeom prst="rect">
            <a:avLst/>
          </a:prstGeom>
        </p:spPr>
        <p:txBody>
          <a:bodyPr/>
          <a:lstStyle/>
          <a:p>
            <a:pPr/>
            <a:r>
              <a:t>Map Projections</a:t>
            </a:r>
          </a:p>
        </p:txBody>
      </p:sp>
      <p:sp>
        <p:nvSpPr>
          <p:cNvPr id="220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03" name="Image" descr="Image"/>
          <p:cNvPicPr>
            <a:picLocks noChangeAspect="1"/>
          </p:cNvPicPr>
          <p:nvPr/>
        </p:nvPicPr>
        <p:blipFill>
          <a:blip r:embed="rId4">
            <a:extLst/>
          </a:blip>
          <a:stretch>
            <a:fillRect/>
          </a:stretch>
        </p:blipFill>
        <p:spPr>
          <a:xfrm>
            <a:off x="4746984" y="3007069"/>
            <a:ext cx="3556001" cy="3092175"/>
          </a:xfrm>
          <a:prstGeom prst="rect">
            <a:avLst/>
          </a:prstGeom>
          <a:ln w="12700">
            <a:miter lim="400000"/>
          </a:ln>
        </p:spPr>
      </p:pic>
      <p:pic>
        <p:nvPicPr>
          <p:cNvPr id="2204" name="Image" descr="Image"/>
          <p:cNvPicPr>
            <a:picLocks noChangeAspect="1"/>
          </p:cNvPicPr>
          <p:nvPr/>
        </p:nvPicPr>
        <p:blipFill>
          <a:blip r:embed="rId5">
            <a:extLst/>
          </a:blip>
          <a:stretch>
            <a:fillRect/>
          </a:stretch>
        </p:blipFill>
        <p:spPr>
          <a:xfrm>
            <a:off x="8908069" y="2926846"/>
            <a:ext cx="3556001" cy="3092175"/>
          </a:xfrm>
          <a:prstGeom prst="rect">
            <a:avLst/>
          </a:prstGeom>
          <a:ln w="12700">
            <a:miter lim="400000"/>
          </a:ln>
        </p:spPr>
      </p:pic>
      <p:pic>
        <p:nvPicPr>
          <p:cNvPr id="2205" name="Image" descr="Image"/>
          <p:cNvPicPr>
            <a:picLocks noChangeAspect="1"/>
          </p:cNvPicPr>
          <p:nvPr/>
        </p:nvPicPr>
        <p:blipFill>
          <a:blip r:embed="rId6">
            <a:extLst/>
          </a:blip>
          <a:srcRect l="0" t="16262" r="0" b="16262"/>
          <a:stretch>
            <a:fillRect/>
          </a:stretch>
        </p:blipFill>
        <p:spPr>
          <a:xfrm>
            <a:off x="678293" y="5942447"/>
            <a:ext cx="3375877" cy="1980777"/>
          </a:xfrm>
          <a:prstGeom prst="rect">
            <a:avLst/>
          </a:prstGeom>
          <a:ln w="12700">
            <a:miter lim="400000"/>
          </a:ln>
        </p:spPr>
      </p:pic>
      <p:pic>
        <p:nvPicPr>
          <p:cNvPr id="2206" name="Image" descr="Image"/>
          <p:cNvPicPr>
            <a:picLocks noChangeAspect="1"/>
          </p:cNvPicPr>
          <p:nvPr/>
        </p:nvPicPr>
        <p:blipFill>
          <a:blip r:embed="rId7">
            <a:extLst/>
          </a:blip>
          <a:srcRect l="0" t="11535" r="0" b="11535"/>
          <a:stretch>
            <a:fillRect/>
          </a:stretch>
        </p:blipFill>
        <p:spPr>
          <a:xfrm>
            <a:off x="4746984" y="5611891"/>
            <a:ext cx="3556001" cy="2378804"/>
          </a:xfrm>
          <a:prstGeom prst="rect">
            <a:avLst/>
          </a:prstGeom>
          <a:ln w="12700">
            <a:miter lim="400000"/>
          </a:ln>
        </p:spPr>
      </p:pic>
      <p:pic>
        <p:nvPicPr>
          <p:cNvPr id="2207" name="Image" descr="Image"/>
          <p:cNvPicPr>
            <a:picLocks noChangeAspect="1"/>
          </p:cNvPicPr>
          <p:nvPr/>
        </p:nvPicPr>
        <p:blipFill>
          <a:blip r:embed="rId8">
            <a:extLst/>
          </a:blip>
          <a:srcRect l="0" t="11792" r="0" b="0"/>
          <a:stretch>
            <a:fillRect/>
          </a:stretch>
        </p:blipFill>
        <p:spPr>
          <a:xfrm>
            <a:off x="8995857" y="5808737"/>
            <a:ext cx="3199855" cy="2454354"/>
          </a:xfrm>
          <a:prstGeom prst="rect">
            <a:avLst/>
          </a:prstGeom>
          <a:ln w="12700">
            <a:miter lim="400000"/>
          </a:ln>
        </p:spPr>
      </p:pic>
      <p:pic>
        <p:nvPicPr>
          <p:cNvPr id="2208" name="Image" descr="Image"/>
          <p:cNvPicPr>
            <a:picLocks noChangeAspect="1"/>
          </p:cNvPicPr>
          <p:nvPr/>
        </p:nvPicPr>
        <p:blipFill>
          <a:blip r:embed="rId9">
            <a:extLst/>
          </a:blip>
          <a:stretch>
            <a:fillRect/>
          </a:stretch>
        </p:blipFill>
        <p:spPr>
          <a:xfrm>
            <a:off x="12834605" y="3391752"/>
            <a:ext cx="2735701" cy="2378870"/>
          </a:xfrm>
          <a:prstGeom prst="rect">
            <a:avLst/>
          </a:prstGeom>
          <a:ln w="12700">
            <a:miter lim="400000"/>
          </a:ln>
        </p:spPr>
      </p:pic>
      <p:pic>
        <p:nvPicPr>
          <p:cNvPr id="2209" name="Image" descr="Image"/>
          <p:cNvPicPr>
            <a:picLocks noChangeAspect="1"/>
          </p:cNvPicPr>
          <p:nvPr/>
        </p:nvPicPr>
        <p:blipFill>
          <a:blip r:embed="rId10">
            <a:extLst/>
          </a:blip>
          <a:stretch>
            <a:fillRect/>
          </a:stretch>
        </p:blipFill>
        <p:spPr>
          <a:xfrm>
            <a:off x="882826" y="3398187"/>
            <a:ext cx="2822417" cy="2454276"/>
          </a:xfrm>
          <a:prstGeom prst="rect">
            <a:avLst/>
          </a:prstGeom>
          <a:ln w="12700">
            <a:miter lim="400000"/>
          </a:ln>
        </p:spPr>
      </p:pic>
      <p:sp>
        <p:nvSpPr>
          <p:cNvPr id="2210" name="mathematical functions that map 3D surface geometry of the Earth to 2D maps…"/>
          <p:cNvSpPr txBox="1"/>
          <p:nvPr>
            <p:ph type="body" sz="half" idx="1"/>
          </p:nvPr>
        </p:nvSpPr>
        <p:spPr>
          <a:xfrm>
            <a:off x="419100" y="1104900"/>
            <a:ext cx="15759302" cy="2454275"/>
          </a:xfrm>
          <a:prstGeom prst="rect">
            <a:avLst/>
          </a:prstGeom>
        </p:spPr>
        <p:txBody>
          <a:bodyPr>
            <a:normAutofit fontScale="100000" lnSpcReduction="0"/>
          </a:bodyPr>
          <a:lstStyle/>
          <a:p>
            <a:pPr marL="322325" indent="-322325" defTabSz="1146047">
              <a:spcBef>
                <a:spcPts val="900"/>
              </a:spcBef>
              <a:defRPr sz="3759"/>
            </a:pPr>
            <a:r>
              <a:t>mathematical functions that map 3D surface geometry of the Earth to 2D maps</a:t>
            </a:r>
          </a:p>
          <a:p>
            <a:pPr marL="322325" indent="-322325" defTabSz="1146047">
              <a:spcBef>
                <a:spcPts val="900"/>
              </a:spcBef>
              <a:defRPr sz="3759"/>
            </a:pPr>
            <a:r>
              <a:t>all projections of sphere on plane necessarily distort surface in some way</a:t>
            </a:r>
          </a:p>
          <a:p>
            <a:pPr marL="322325" indent="-322325" defTabSz="1146047">
              <a:spcBef>
                <a:spcPts val="900"/>
              </a:spcBef>
              <a:defRPr sz="3759"/>
            </a:pPr>
            <a:r>
              <a:t>interactive: </a:t>
            </a:r>
            <a:r>
              <a:rPr sz="2820" u="sng">
                <a:hlinkClick r:id="rId11" invalidUrl="" action="" tgtFrame="" tooltip="" history="1" highlightClick="0" endSnd="0"/>
              </a:rPr>
              <a:t>philogb.github.io/page/myriahedral/</a:t>
            </a:r>
            <a:r>
              <a:rPr sz="2820"/>
              <a:t> and </a:t>
            </a:r>
            <a:r>
              <a:rPr sz="2820" u="sng">
                <a:hlinkClick r:id="rId12" invalidUrl="" action="" tgtFrame="" tooltip="" history="1" highlightClick="0" endSnd="0"/>
              </a:rPr>
              <a:t>jasondavies.com/maps/</a:t>
            </a:r>
          </a:p>
        </p:txBody>
      </p:sp>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15" name="Image" descr="Image"/>
          <p:cNvPicPr>
            <a:picLocks noChangeAspect="1"/>
          </p:cNvPicPr>
          <p:nvPr/>
        </p:nvPicPr>
        <p:blipFill>
          <a:blip r:embed="rId3">
            <a:extLst/>
          </a:blip>
          <a:stretch>
            <a:fillRect/>
          </a:stretch>
        </p:blipFill>
        <p:spPr>
          <a:xfrm>
            <a:off x="452622" y="1258783"/>
            <a:ext cx="7821364" cy="6626434"/>
          </a:xfrm>
          <a:prstGeom prst="rect">
            <a:avLst/>
          </a:prstGeom>
          <a:ln w="12700">
            <a:miter lim="400000"/>
          </a:ln>
        </p:spPr>
      </p:pic>
      <p:sp>
        <p:nvSpPr>
          <p:cNvPr id="2216" name="Mercator Projection"/>
          <p:cNvSpPr txBox="1"/>
          <p:nvPr>
            <p:ph type="title" idx="4294967295"/>
          </p:nvPr>
        </p:nvSpPr>
        <p:spPr>
          <a:xfrm>
            <a:off x="419100" y="0"/>
            <a:ext cx="15849600" cy="1054100"/>
          </a:xfrm>
          <a:prstGeom prst="rect">
            <a:avLst/>
          </a:prstGeom>
        </p:spPr>
        <p:txBody>
          <a:bodyPr lIns="38100" tIns="38100" rIns="38100" bIns="38100"/>
          <a:lstStyle>
            <a:lvl1pPr defTabSz="1219200">
              <a:defRPr sz="4600">
                <a:solidFill>
                  <a:srgbClr val="011993"/>
                </a:solidFill>
                <a:uFill>
                  <a:solidFill>
                    <a:srgbClr val="011993"/>
                  </a:solidFill>
                </a:uFill>
              </a:defRPr>
            </a:lvl1pPr>
          </a:lstStyle>
          <a:p>
            <a:pPr/>
            <a:r>
              <a:t>Mercator Projection</a:t>
            </a:r>
          </a:p>
        </p:txBody>
      </p:sp>
      <p:pic>
        <p:nvPicPr>
          <p:cNvPr id="2217" name="Image" descr="Image"/>
          <p:cNvPicPr>
            <a:picLocks noChangeAspect="1"/>
          </p:cNvPicPr>
          <p:nvPr/>
        </p:nvPicPr>
        <p:blipFill>
          <a:blip r:embed="rId4">
            <a:extLst/>
          </a:blip>
          <a:stretch>
            <a:fillRect/>
          </a:stretch>
        </p:blipFill>
        <p:spPr>
          <a:xfrm>
            <a:off x="5547934" y="3202170"/>
            <a:ext cx="7821364" cy="5372619"/>
          </a:xfrm>
          <a:prstGeom prst="rect">
            <a:avLst/>
          </a:prstGeom>
          <a:ln w="12700">
            <a:miter lim="400000"/>
          </a:ln>
          <a:effectLst>
            <a:outerShdw sx="100000" sy="100000" kx="0" ky="0" algn="b" rotWithShape="0" blurRad="127000" dist="25400" dir="5400000">
              <a:srgbClr val="000000">
                <a:alpha val="33181"/>
              </a:srgbClr>
            </a:outerShdw>
          </a:effectLst>
        </p:spPr>
      </p:pic>
      <p:sp>
        <p:nvSpPr>
          <p:cNvPr id="2218" name="Heavily distorts country sizes; particularly close to the poles."/>
          <p:cNvSpPr txBox="1"/>
          <p:nvPr>
            <p:ph type="body" sz="quarter" idx="4294967295"/>
          </p:nvPr>
        </p:nvSpPr>
        <p:spPr>
          <a:xfrm>
            <a:off x="8655452" y="1688998"/>
            <a:ext cx="6603122" cy="1525637"/>
          </a:xfrm>
          <a:prstGeom prst="rect">
            <a:avLst/>
          </a:prstGeom>
        </p:spPr>
        <p:txBody>
          <a:bodyPr lIns="38100" tIns="38100" rIns="38100" bIns="38100"/>
          <a:lstStyle>
            <a:lvl1pPr marL="308610" indent="-308610" defTabSz="1219200">
              <a:spcBef>
                <a:spcPts val="1200"/>
              </a:spcBef>
              <a:buChar char="»"/>
              <a:defRPr sz="3600">
                <a:uFill>
                  <a:solidFill>
                    <a:srgbClr val="000000"/>
                  </a:solidFill>
                </a:uFill>
              </a:defRPr>
            </a:lvl1pPr>
          </a:lstStyle>
          <a:p>
            <a:pPr/>
            <a:r>
              <a:t>Heavily distorts country sizes; particularly close to the poles.</a:t>
            </a:r>
          </a:p>
        </p:txBody>
      </p:sp>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2"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Spatial Data (Ch 9) II</a:t>
            </a:r>
          </a:p>
        </p:txBody>
      </p:sp>
      <p:sp>
        <p:nvSpPr>
          <p:cNvPr id="2223"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2224"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2225"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7" name="Focus on Spatial"/>
          <p:cNvSpPr txBox="1"/>
          <p:nvPr>
            <p:ph type="title"/>
          </p:nvPr>
        </p:nvSpPr>
        <p:spPr>
          <a:xfrm>
            <a:off x="203200" y="0"/>
            <a:ext cx="15849600" cy="1054100"/>
          </a:xfrm>
          <a:prstGeom prst="rect">
            <a:avLst/>
          </a:prstGeom>
        </p:spPr>
        <p:txBody>
          <a:bodyPr/>
          <a:lstStyle/>
          <a:p>
            <a:pPr/>
            <a:r>
              <a:t>Focus on Spatial</a:t>
            </a:r>
          </a:p>
        </p:txBody>
      </p:sp>
      <p:sp>
        <p:nvSpPr>
          <p:cNvPr id="2228" name="Slide Number"/>
          <p:cNvSpPr txBox="1"/>
          <p:nvPr>
            <p:ph type="sldNum" sz="quarter" idx="2"/>
          </p:nvPr>
        </p:nvSpPr>
        <p:spPr>
          <a:xfrm>
            <a:off x="15557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29"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2236" name="Group"/>
          <p:cNvGrpSpPr/>
          <p:nvPr/>
        </p:nvGrpSpPr>
        <p:grpSpPr>
          <a:xfrm>
            <a:off x="8255000" y="1968500"/>
            <a:ext cx="7823200" cy="4711700"/>
            <a:chOff x="0" y="0"/>
            <a:chExt cx="7823200" cy="4711700"/>
          </a:xfrm>
        </p:grpSpPr>
        <p:grpSp>
          <p:nvGrpSpPr>
            <p:cNvPr id="2232" name="Group"/>
            <p:cNvGrpSpPr/>
            <p:nvPr/>
          </p:nvGrpSpPr>
          <p:grpSpPr>
            <a:xfrm>
              <a:off x="0" y="0"/>
              <a:ext cx="7823200" cy="4711700"/>
              <a:chOff x="0" y="0"/>
              <a:chExt cx="7823200" cy="4711700"/>
            </a:xfrm>
          </p:grpSpPr>
          <p:pic>
            <p:nvPicPr>
              <p:cNvPr id="2230" name="fig2.1c_alt.pdf" descr="fig2.1c_alt.pdf"/>
              <p:cNvPicPr>
                <a:picLocks noChangeAspect="1"/>
              </p:cNvPicPr>
              <p:nvPr/>
            </p:nvPicPr>
            <p:blipFill>
              <a:blip r:embed="rId2">
                <a:extLst/>
              </a:blip>
              <a:srcRect l="50770" t="6979" r="0" b="31041"/>
              <a:stretch>
                <a:fillRect/>
              </a:stretch>
            </p:blipFill>
            <p:spPr>
              <a:xfrm>
                <a:off x="114300" y="520700"/>
                <a:ext cx="7708900" cy="4191000"/>
              </a:xfrm>
              <a:prstGeom prst="rect">
                <a:avLst/>
              </a:prstGeom>
              <a:ln w="12700" cap="flat">
                <a:noFill/>
                <a:miter lim="400000"/>
              </a:ln>
              <a:effectLst/>
            </p:spPr>
          </p:pic>
          <p:sp>
            <p:nvSpPr>
              <p:cNvPr id="2231" name="Rectangle"/>
              <p:cNvSpPr/>
              <p:nvPr/>
            </p:nvSpPr>
            <p:spPr>
              <a:xfrm>
                <a:off x="0" y="0"/>
                <a:ext cx="7810500"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2235" name="Group"/>
            <p:cNvGrpSpPr/>
            <p:nvPr/>
          </p:nvGrpSpPr>
          <p:grpSpPr>
            <a:xfrm>
              <a:off x="50800" y="50800"/>
              <a:ext cx="1876153" cy="546100"/>
              <a:chOff x="0" y="0"/>
              <a:chExt cx="1876152" cy="546100"/>
            </a:xfrm>
          </p:grpSpPr>
          <p:sp>
            <p:nvSpPr>
              <p:cNvPr id="2233" name="Spatial"/>
              <p:cNvSpPr txBox="1"/>
              <p:nvPr/>
            </p:nvSpPr>
            <p:spPr>
              <a:xfrm>
                <a:off x="622300" y="0"/>
                <a:ext cx="1253853" cy="495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2234" name="fig2.1c_alt.pdf" descr="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grpSp>
        <p:nvGrpSpPr>
          <p:cNvPr id="2240" name="Group"/>
          <p:cNvGrpSpPr/>
          <p:nvPr/>
        </p:nvGrpSpPr>
        <p:grpSpPr>
          <a:xfrm>
            <a:off x="215899" y="1331479"/>
            <a:ext cx="4584592" cy="6580621"/>
            <a:chOff x="215900" y="48779"/>
            <a:chExt cx="4584590" cy="6580620"/>
          </a:xfrm>
        </p:grpSpPr>
        <p:pic>
          <p:nvPicPr>
            <p:cNvPr id="2237" name="fig2.1c_alt.pdf" descr="fig2.1c_alt.pdf"/>
            <p:cNvPicPr>
              <a:picLocks noChangeAspect="1"/>
            </p:cNvPicPr>
            <p:nvPr/>
          </p:nvPicPr>
          <p:blipFill>
            <a:blip r:embed="rId2">
              <a:extLst/>
            </a:blip>
            <a:srcRect l="0" t="0" r="71613" b="38741"/>
            <a:stretch>
              <a:fillRect/>
            </a:stretch>
          </p:blipFill>
          <p:spPr>
            <a:xfrm>
              <a:off x="215900" y="48779"/>
              <a:ext cx="4445000" cy="4142221"/>
            </a:xfrm>
            <a:prstGeom prst="rect">
              <a:avLst/>
            </a:prstGeom>
            <a:ln w="12700" cap="flat">
              <a:noFill/>
              <a:miter lim="400000"/>
            </a:ln>
            <a:effectLst/>
          </p:spPr>
        </p:pic>
        <p:sp>
          <p:nvSpPr>
            <p:cNvPr id="2238" name="Rectangle"/>
            <p:cNvSpPr/>
            <p:nvPr/>
          </p:nvSpPr>
          <p:spPr>
            <a:xfrm>
              <a:off x="685800" y="685800"/>
              <a:ext cx="3962400" cy="5943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2239" name="fig2.1c_alt.pdf" descr="fig2.1c_alt.pdf"/>
            <p:cNvPicPr>
              <a:picLocks noChangeAspect="1"/>
            </p:cNvPicPr>
            <p:nvPr/>
          </p:nvPicPr>
          <p:blipFill>
            <a:blip r:embed="rId2">
              <a:extLst/>
            </a:blip>
            <a:srcRect l="5026" t="55915" r="67281" b="0"/>
            <a:stretch>
              <a:fillRect/>
            </a:stretch>
          </p:blipFill>
          <p:spPr>
            <a:xfrm>
              <a:off x="685006" y="3641406"/>
              <a:ext cx="4115485" cy="2829134"/>
            </a:xfrm>
            <a:prstGeom prst="rect">
              <a:avLst/>
            </a:prstGeom>
            <a:ln w="12700" cap="flat">
              <a:noFill/>
              <a:miter lim="400000"/>
            </a:ln>
            <a:effectLst/>
          </p:spPr>
        </p:pic>
      </p:grpSp>
      <p:grpSp>
        <p:nvGrpSpPr>
          <p:cNvPr id="2244" name="Group"/>
          <p:cNvGrpSpPr/>
          <p:nvPr/>
        </p:nvGrpSpPr>
        <p:grpSpPr>
          <a:xfrm>
            <a:off x="4546600" y="1331479"/>
            <a:ext cx="3556000" cy="6580621"/>
            <a:chOff x="0" y="61479"/>
            <a:chExt cx="3556000" cy="6580619"/>
          </a:xfrm>
        </p:grpSpPr>
        <p:pic>
          <p:nvPicPr>
            <p:cNvPr id="2241" name="fig2.1c_alt.pdf" descr="fig2.1c_alt.pdf"/>
            <p:cNvPicPr>
              <a:picLocks noChangeAspect="1"/>
            </p:cNvPicPr>
            <p:nvPr/>
          </p:nvPicPr>
          <p:blipFill>
            <a:blip r:embed="rId2">
              <a:extLst/>
            </a:blip>
            <a:srcRect l="28142" t="0" r="49148" b="38929"/>
            <a:stretch>
              <a:fillRect/>
            </a:stretch>
          </p:blipFill>
          <p:spPr>
            <a:xfrm>
              <a:off x="0" y="61479"/>
              <a:ext cx="3556000" cy="4129521"/>
            </a:xfrm>
            <a:prstGeom prst="rect">
              <a:avLst/>
            </a:prstGeom>
            <a:ln w="12700" cap="flat">
              <a:noFill/>
              <a:miter lim="400000"/>
            </a:ln>
            <a:effectLst/>
          </p:spPr>
        </p:pic>
        <p:sp>
          <p:nvSpPr>
            <p:cNvPr id="2242" name="Rectangle"/>
            <p:cNvSpPr/>
            <p:nvPr/>
          </p:nvSpPr>
          <p:spPr>
            <a:xfrm>
              <a:off x="266700" y="698500"/>
              <a:ext cx="3276600" cy="59309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2243" name="fig2.1c_alt.pdf" descr="fig2.1c_alt.pdf"/>
            <p:cNvPicPr>
              <a:picLocks noChangeAspect="1"/>
            </p:cNvPicPr>
            <p:nvPr/>
          </p:nvPicPr>
          <p:blipFill>
            <a:blip r:embed="rId2">
              <a:extLst/>
            </a:blip>
            <a:srcRect l="32371" t="59807" r="54090" b="0"/>
            <a:stretch>
              <a:fillRect/>
            </a:stretch>
          </p:blipFill>
          <p:spPr>
            <a:xfrm>
              <a:off x="921290" y="3924299"/>
              <a:ext cx="2119873" cy="2717801"/>
            </a:xfrm>
            <a:prstGeom prst="rect">
              <a:avLst/>
            </a:prstGeom>
            <a:ln w="12700" cap="flat">
              <a:noFill/>
              <a:miter lim="400000"/>
            </a:ln>
            <a:effectLst/>
          </p:spPr>
        </p:pic>
      </p:grpSp>
      <p:pic>
        <p:nvPicPr>
          <p:cNvPr id="2245" name="Rectangle Rectangle" descr="Rectangle Rectangle"/>
          <p:cNvPicPr>
            <a:picLocks noChangeAspect="0"/>
          </p:cNvPicPr>
          <p:nvPr/>
        </p:nvPicPr>
        <p:blipFill>
          <a:blip r:embed="rId3">
            <a:extLst/>
          </a:blip>
          <a:stretch>
            <a:fillRect/>
          </a:stretch>
        </p:blipFill>
        <p:spPr>
          <a:xfrm>
            <a:off x="8102600" y="2479037"/>
            <a:ext cx="4381500" cy="4046930"/>
          </a:xfrm>
          <a:prstGeom prst="rect">
            <a:avLst/>
          </a:prstGeom>
        </p:spPr>
      </p:pic>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8" name="Spatial Fields"/>
          <p:cNvSpPr txBox="1"/>
          <p:nvPr>
            <p:ph type="title"/>
          </p:nvPr>
        </p:nvSpPr>
        <p:spPr>
          <a:xfrm>
            <a:off x="203200" y="3633244"/>
            <a:ext cx="15849600" cy="1459456"/>
          </a:xfrm>
          <a:prstGeom prst="rect">
            <a:avLst/>
          </a:prstGeom>
        </p:spPr>
        <p:txBody>
          <a:bodyPr/>
          <a:lstStyle/>
          <a:p>
            <a:pPr/>
            <a:r>
              <a:t>Spatial Fields</a:t>
            </a:r>
          </a:p>
        </p:txBody>
      </p:sp>
      <p:sp>
        <p:nvSpPr>
          <p:cNvPr id="224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1" name="Idiom: topographic map"/>
          <p:cNvSpPr txBox="1"/>
          <p:nvPr>
            <p:ph type="title"/>
          </p:nvPr>
        </p:nvSpPr>
        <p:spPr>
          <a:prstGeom prst="rect">
            <a:avLst/>
          </a:prstGeom>
        </p:spPr>
        <p:txBody>
          <a:bodyPr/>
          <a:lstStyle/>
          <a:p>
            <a:pPr/>
            <a:r>
              <a:t>Idiom: </a:t>
            </a:r>
            <a:r>
              <a:rPr>
                <a:latin typeface="Rockwell Bold"/>
                <a:ea typeface="Rockwell Bold"/>
                <a:cs typeface="Rockwell Bold"/>
                <a:sym typeface="Rockwell Bold"/>
              </a:rPr>
              <a:t>topographic map</a:t>
            </a:r>
          </a:p>
        </p:txBody>
      </p:sp>
      <p:sp>
        <p:nvSpPr>
          <p:cNvPr id="2252" name="data…"/>
          <p:cNvSpPr txBox="1"/>
          <p:nvPr>
            <p:ph type="body" idx="1"/>
          </p:nvPr>
        </p:nvSpPr>
        <p:spPr>
          <a:xfrm>
            <a:off x="419100" y="1104900"/>
            <a:ext cx="7957741" cy="8039100"/>
          </a:xfrm>
          <a:prstGeom prst="rect">
            <a:avLst/>
          </a:prstGeom>
        </p:spPr>
        <p:txBody>
          <a:bodyPr>
            <a:normAutofit fontScale="100000" lnSpcReduction="0"/>
          </a:bodyPr>
          <a:lstStyle/>
          <a:p>
            <a:pPr marL="277749" indent="-277749" defTabSz="987552">
              <a:spcBef>
                <a:spcPts val="800"/>
              </a:spcBef>
              <a:defRPr sz="3240"/>
            </a:pPr>
            <a:r>
              <a:t>data</a:t>
            </a:r>
          </a:p>
          <a:p>
            <a:pPr lvl="1" marL="601789" indent="-231457" defTabSz="987552">
              <a:spcBef>
                <a:spcPts val="700"/>
              </a:spcBef>
              <a:defRPr sz="2754"/>
            </a:pPr>
            <a:r>
              <a:t>geographic geometry</a:t>
            </a:r>
          </a:p>
          <a:p>
            <a:pPr lvl="1" marL="601789" indent="-231457" defTabSz="987552">
              <a:spcBef>
                <a:spcPts val="700"/>
              </a:spcBef>
              <a:defRPr sz="2754"/>
            </a:pPr>
            <a:r>
              <a:t>scalar spatial field</a:t>
            </a:r>
          </a:p>
          <a:p>
            <a:pPr lvl="2" marL="925830" indent="-185165" defTabSz="987552">
              <a:spcBef>
                <a:spcPts val="600"/>
              </a:spcBef>
              <a:defRPr sz="2430"/>
            </a:pPr>
            <a:r>
              <a:t>1 quant attribute per grid cell</a:t>
            </a:r>
          </a:p>
          <a:p>
            <a:pPr marL="277749" indent="-277749" defTabSz="987552">
              <a:spcBef>
                <a:spcPts val="800"/>
              </a:spcBef>
              <a:defRPr sz="3240"/>
            </a:pPr>
            <a:r>
              <a:t>derived data</a:t>
            </a:r>
          </a:p>
          <a:p>
            <a:pPr lvl="1" marL="601789" indent="-231457" defTabSz="987552">
              <a:spcBef>
                <a:spcPts val="700"/>
              </a:spcBef>
              <a:defRPr sz="2754"/>
            </a:pPr>
            <a:r>
              <a:t>isoline geometry</a:t>
            </a:r>
          </a:p>
          <a:p>
            <a:pPr lvl="2" marL="925830" indent="-185165" defTabSz="987552">
              <a:spcBef>
                <a:spcPts val="600"/>
              </a:spcBef>
              <a:defRPr sz="2430"/>
            </a:pPr>
            <a:r>
              <a:t>isocontours computed for </a:t>
            </a:r>
            <a:br/>
            <a:r>
              <a:t>specific levels of scalar values </a:t>
            </a:r>
          </a:p>
          <a:p>
            <a:pPr marL="277749" indent="-277749" defTabSz="987552">
              <a:spcBef>
                <a:spcPts val="800"/>
              </a:spcBef>
              <a:defRPr sz="3240"/>
            </a:pPr>
            <a:r>
              <a:t>task</a:t>
            </a:r>
          </a:p>
          <a:p>
            <a:pPr lvl="1" marL="601789" indent="-231457" defTabSz="987552">
              <a:spcBef>
                <a:spcPts val="700"/>
              </a:spcBef>
              <a:defRPr sz="2754"/>
            </a:pPr>
            <a:r>
              <a:t>understanding terrain shape</a:t>
            </a:r>
          </a:p>
          <a:p>
            <a:pPr lvl="2" marL="925830" indent="-185165" defTabSz="987552">
              <a:spcBef>
                <a:spcPts val="600"/>
              </a:spcBef>
              <a:defRPr sz="2430"/>
            </a:pPr>
            <a:r>
              <a:t>densely lined regions = steep</a:t>
            </a:r>
          </a:p>
          <a:p>
            <a:pPr marL="277749" indent="-277749" defTabSz="987552">
              <a:spcBef>
                <a:spcPts val="800"/>
              </a:spcBef>
              <a:defRPr sz="3240"/>
            </a:pPr>
            <a:r>
              <a:t>pros</a:t>
            </a:r>
          </a:p>
          <a:p>
            <a:pPr lvl="1" marL="601789" indent="-231457" defTabSz="987552">
              <a:spcBef>
                <a:spcPts val="700"/>
              </a:spcBef>
              <a:defRPr sz="2754"/>
            </a:pPr>
            <a:r>
              <a:t>use only 2D position, avoid 3D challenges</a:t>
            </a:r>
          </a:p>
          <a:p>
            <a:pPr lvl="1" marL="601789" indent="-231457" defTabSz="987552">
              <a:spcBef>
                <a:spcPts val="700"/>
              </a:spcBef>
              <a:defRPr sz="2754"/>
            </a:pPr>
            <a:r>
              <a:t>color channel available for other attributes</a:t>
            </a:r>
          </a:p>
          <a:p>
            <a:pPr marL="277749" indent="-277749" defTabSz="987552">
              <a:spcBef>
                <a:spcPts val="800"/>
              </a:spcBef>
              <a:defRPr sz="3240"/>
            </a:pPr>
            <a:r>
              <a:t>cons</a:t>
            </a:r>
          </a:p>
          <a:p>
            <a:pPr lvl="1" marL="601789" indent="-231457" defTabSz="987552">
              <a:spcBef>
                <a:spcPts val="700"/>
              </a:spcBef>
              <a:defRPr sz="2754"/>
            </a:pPr>
            <a:r>
              <a:t>significant clutter from additional lines </a:t>
            </a:r>
          </a:p>
        </p:txBody>
      </p:sp>
      <p:sp>
        <p:nvSpPr>
          <p:cNvPr id="225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54" name="Land Information New Zealand Data Service"/>
          <p:cNvSpPr txBox="1"/>
          <p:nvPr/>
        </p:nvSpPr>
        <p:spPr>
          <a:xfrm>
            <a:off x="8059137" y="6705585"/>
            <a:ext cx="5207001" cy="317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Land Information New Zealand Data Service</a:t>
            </a:r>
          </a:p>
        </p:txBody>
      </p:sp>
      <p:pic>
        <p:nvPicPr>
          <p:cNvPr id="2255" name="topomap-linz-blue.png" descr="topomap-linz-blue.png"/>
          <p:cNvPicPr>
            <a:picLocks noChangeAspect="1"/>
          </p:cNvPicPr>
          <p:nvPr/>
        </p:nvPicPr>
        <p:blipFill>
          <a:blip r:embed="rId3">
            <a:extLst/>
          </a:blip>
          <a:srcRect l="53155" t="28672" r="0" b="0"/>
          <a:stretch>
            <a:fillRect/>
          </a:stretch>
        </p:blipFill>
        <p:spPr>
          <a:xfrm>
            <a:off x="8045286" y="496379"/>
            <a:ext cx="7957734" cy="6130817"/>
          </a:xfrm>
          <a:prstGeom prst="rect">
            <a:avLst/>
          </a:prstGeom>
          <a:ln w="12700">
            <a:miter lim="400000"/>
          </a:ln>
        </p:spPr>
      </p:pic>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7" name="Idioms: isosurfaces, direct volume rendering"/>
          <p:cNvSpPr txBox="1"/>
          <p:nvPr>
            <p:ph type="title"/>
          </p:nvPr>
        </p:nvSpPr>
        <p:spPr>
          <a:prstGeom prst="rect">
            <a:avLst/>
          </a:prstGeom>
        </p:spPr>
        <p:txBody>
          <a:bodyPr/>
          <a:lstStyle/>
          <a:p>
            <a:pPr/>
            <a:r>
              <a:t>Idioms: </a:t>
            </a:r>
            <a:r>
              <a:rPr>
                <a:latin typeface="Rockwell Bold"/>
                <a:ea typeface="Rockwell Bold"/>
                <a:cs typeface="Rockwell Bold"/>
                <a:sym typeface="Rockwell Bold"/>
              </a:rPr>
              <a:t>isosurfaces, direct volume rendering</a:t>
            </a:r>
          </a:p>
        </p:txBody>
      </p:sp>
      <p:sp>
        <p:nvSpPr>
          <p:cNvPr id="2258" name="data…"/>
          <p:cNvSpPr txBox="1"/>
          <p:nvPr>
            <p:ph type="body" idx="1"/>
          </p:nvPr>
        </p:nvSpPr>
        <p:spPr>
          <a:xfrm>
            <a:off x="419100" y="1104900"/>
            <a:ext cx="11571317" cy="8039100"/>
          </a:xfrm>
          <a:prstGeom prst="rect">
            <a:avLst/>
          </a:prstGeom>
        </p:spPr>
        <p:txBody>
          <a:bodyPr/>
          <a:lstStyle/>
          <a:p>
            <a:pPr/>
            <a:r>
              <a:t>data</a:t>
            </a:r>
          </a:p>
          <a:p>
            <a:pPr lvl="1"/>
            <a:r>
              <a:t>scalar spatial field (3D volume)</a:t>
            </a:r>
          </a:p>
          <a:p>
            <a:pPr lvl="2"/>
            <a:r>
              <a:t>1 quant attribute per grid cell</a:t>
            </a:r>
          </a:p>
          <a:p>
            <a:pPr/>
            <a:r>
              <a:t>task</a:t>
            </a:r>
          </a:p>
          <a:p>
            <a:pPr lvl="1"/>
            <a:r>
              <a:t>shape understanding, spatial relationships</a:t>
            </a:r>
          </a:p>
        </p:txBody>
      </p:sp>
      <p:sp>
        <p:nvSpPr>
          <p:cNvPr id="225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0" name="[Interactive Volume Rendering Techniques. Kniss. Master’s thesis, University of Utah Computer Science, 2002.]"/>
          <p:cNvSpPr txBox="1"/>
          <p:nvPr/>
        </p:nvSpPr>
        <p:spPr>
          <a:xfrm>
            <a:off x="559409" y="8217143"/>
            <a:ext cx="10415050" cy="317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hlinkClick r:id="rId2" invalidUrl="" action="" tgtFrame="" tooltip="" history="1" highlightClick="0" endSnd="0"/>
              </a:defRPr>
            </a:lvl1pPr>
          </a:lstStyle>
          <a:p>
            <a:pPr/>
            <a:r>
              <a:rPr>
                <a:hlinkClick r:id="rId2" invalidUrl="" action="" tgtFrame="" tooltip="" history="1" highlightClick="0" endSnd="0"/>
              </a:rPr>
              <a:t>[Interactive Volume Rendering Techniques. Kniss. Master’s thesis, University of Utah Computer Science, 2002.] </a:t>
            </a:r>
          </a:p>
        </p:txBody>
      </p:sp>
      <p:sp>
        <p:nvSpPr>
          <p:cNvPr id="2261" name="[Multidimensional Transfer Functions for Volume Rendering. Kniss, Kindlmann, and Hansen.  In The Visualization Handbook, edited by Charles Hansen and Christopher Johnson, pp. 189–210. Elsevier, 2005.]"/>
          <p:cNvSpPr txBox="1"/>
          <p:nvPr/>
        </p:nvSpPr>
        <p:spPr>
          <a:xfrm>
            <a:off x="559933" y="8547100"/>
            <a:ext cx="10337801"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t>
            </a:r>
            <a:r>
              <a:rPr>
                <a:hlinkClick r:id="rId2" invalidUrl="" action="" tgtFrame="" tooltip="" history="1" highlightClick="0" endSnd="0"/>
              </a:rPr>
              <a:t>Multidimensional Transfer Functions for Volume Rendering. Kniss, Kindlmann, and Hansen.  In The Visualization Handbook, edited by Charles Hansen and Christopher Johnson, pp. 189–210. Elsevier, 2005.]</a:t>
            </a:r>
          </a:p>
        </p:txBody>
      </p:sp>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3" name="Idioms: isosurfaces, direct volume rendering"/>
          <p:cNvSpPr txBox="1"/>
          <p:nvPr>
            <p:ph type="title"/>
          </p:nvPr>
        </p:nvSpPr>
        <p:spPr>
          <a:prstGeom prst="rect">
            <a:avLst/>
          </a:prstGeom>
        </p:spPr>
        <p:txBody>
          <a:bodyPr/>
          <a:lstStyle/>
          <a:p>
            <a:pPr/>
            <a:r>
              <a:t>Idioms: </a:t>
            </a:r>
            <a:r>
              <a:rPr>
                <a:latin typeface="Rockwell Bold"/>
                <a:ea typeface="Rockwell Bold"/>
                <a:cs typeface="Rockwell Bold"/>
                <a:sym typeface="Rockwell Bold"/>
              </a:rPr>
              <a:t>isosurfaces, direct volume rendering</a:t>
            </a:r>
          </a:p>
        </p:txBody>
      </p:sp>
      <p:sp>
        <p:nvSpPr>
          <p:cNvPr id="2264" name="data…"/>
          <p:cNvSpPr txBox="1"/>
          <p:nvPr>
            <p:ph type="body" idx="1"/>
          </p:nvPr>
        </p:nvSpPr>
        <p:spPr>
          <a:xfrm>
            <a:off x="419100" y="1104900"/>
            <a:ext cx="11571317" cy="8039100"/>
          </a:xfrm>
          <a:prstGeom prst="rect">
            <a:avLst/>
          </a:prstGeom>
        </p:spPr>
        <p:txBody>
          <a:bodyPr/>
          <a:lstStyle/>
          <a:p>
            <a:pPr/>
            <a:r>
              <a:t>data</a:t>
            </a:r>
          </a:p>
          <a:p>
            <a:pPr lvl="1"/>
            <a:r>
              <a:t>scalar spatial field (3D volume)</a:t>
            </a:r>
          </a:p>
          <a:p>
            <a:pPr lvl="2"/>
            <a:r>
              <a:t>1 quant attribute per grid cell</a:t>
            </a:r>
          </a:p>
          <a:p>
            <a:pPr/>
            <a:r>
              <a:t>task</a:t>
            </a:r>
          </a:p>
          <a:p>
            <a:pPr lvl="1"/>
            <a:r>
              <a:t>shape understanding, spatial relationships</a:t>
            </a:r>
          </a:p>
          <a:p>
            <a:pPr/>
            <a:r>
              <a:t>isosurface</a:t>
            </a:r>
          </a:p>
          <a:p>
            <a:pPr lvl="1"/>
            <a:r>
              <a:t>derived data: isocontours computed for specific levels of scalar values</a:t>
            </a:r>
          </a:p>
        </p:txBody>
      </p:sp>
      <p:sp>
        <p:nvSpPr>
          <p:cNvPr id="226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66" name="kniss-thesis-tooth-multisurf-fig2-1-b.png" descr="kniss-thesis-tooth-multisurf-fig2-1-b.png"/>
          <p:cNvPicPr>
            <a:picLocks noChangeAspect="1"/>
          </p:cNvPicPr>
          <p:nvPr/>
        </p:nvPicPr>
        <p:blipFill>
          <a:blip r:embed="rId2">
            <a:extLst/>
          </a:blip>
          <a:stretch>
            <a:fillRect/>
          </a:stretch>
        </p:blipFill>
        <p:spPr>
          <a:xfrm>
            <a:off x="8523316" y="1093701"/>
            <a:ext cx="3467101" cy="2693088"/>
          </a:xfrm>
          <a:prstGeom prst="rect">
            <a:avLst/>
          </a:prstGeom>
          <a:ln w="12700">
            <a:miter lim="400000"/>
          </a:ln>
        </p:spPr>
      </p:pic>
      <p:sp>
        <p:nvSpPr>
          <p:cNvPr id="2267" name="[Interactive Volume Rendering Techniques. Kniss. Master’s thesis, University of Utah Computer Science, 2002.]"/>
          <p:cNvSpPr txBox="1"/>
          <p:nvPr/>
        </p:nvSpPr>
        <p:spPr>
          <a:xfrm>
            <a:off x="559409" y="8217143"/>
            <a:ext cx="10415050" cy="317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hlinkClick r:id="rId3" invalidUrl="" action="" tgtFrame="" tooltip="" history="1" highlightClick="0" endSnd="0"/>
              </a:defRPr>
            </a:lvl1pPr>
          </a:lstStyle>
          <a:p>
            <a:pPr/>
            <a:r>
              <a:rPr>
                <a:hlinkClick r:id="rId3" invalidUrl="" action="" tgtFrame="" tooltip="" history="1" highlightClick="0" endSnd="0"/>
              </a:rPr>
              <a:t>[Interactive Volume Rendering Techniques. Kniss. Master’s thesis, University of Utah Computer Science, 2002.] </a:t>
            </a:r>
          </a:p>
        </p:txBody>
      </p:sp>
      <p:sp>
        <p:nvSpPr>
          <p:cNvPr id="2268" name="[Multidimensional Transfer Functions for Volume Rendering. Kniss, Kindlmann, and Hansen.  In The Visualization Handbook, edited by Charles Hansen and Christopher Johnson, pp. 189–210. Elsevier, 2005.]"/>
          <p:cNvSpPr txBox="1"/>
          <p:nvPr/>
        </p:nvSpPr>
        <p:spPr>
          <a:xfrm>
            <a:off x="559933" y="8547100"/>
            <a:ext cx="10337801"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t>
            </a:r>
            <a:r>
              <a:rPr>
                <a:hlinkClick r:id="rId3" invalidUrl="" action="" tgtFrame="" tooltip="" history="1" highlightClick="0" endSnd="0"/>
              </a:rPr>
              <a:t>Multidimensional Transfer Functions for Volume Rendering. Kniss, Kindlmann, and Hansen.  In The Visualization Handbook, edited by Charles Hansen and Christopher Johnson, pp. 189–210. Elsevier, 2005.]</a:t>
            </a:r>
          </a:p>
        </p:txBody>
      </p:sp>
    </p:spTree>
  </p:cSld>
  <p:clrMapOvr>
    <a:masterClrMapping/>
  </p:clrMapOvr>
  <p:transition xmlns:p14="http://schemas.microsoft.com/office/powerpoint/2010/main" spd="med" advClick="1"/>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0" name="Idioms: isosurfaces, direct volume rendering"/>
          <p:cNvSpPr txBox="1"/>
          <p:nvPr>
            <p:ph type="title"/>
          </p:nvPr>
        </p:nvSpPr>
        <p:spPr>
          <a:prstGeom prst="rect">
            <a:avLst/>
          </a:prstGeom>
        </p:spPr>
        <p:txBody>
          <a:bodyPr/>
          <a:lstStyle/>
          <a:p>
            <a:pPr/>
            <a:r>
              <a:t>Idioms: </a:t>
            </a:r>
            <a:r>
              <a:rPr>
                <a:latin typeface="Rockwell Bold"/>
                <a:ea typeface="Rockwell Bold"/>
                <a:cs typeface="Rockwell Bold"/>
                <a:sym typeface="Rockwell Bold"/>
              </a:rPr>
              <a:t>isosurfaces, direct volume rendering</a:t>
            </a:r>
          </a:p>
        </p:txBody>
      </p:sp>
      <p:sp>
        <p:nvSpPr>
          <p:cNvPr id="2271" name="data…"/>
          <p:cNvSpPr txBox="1"/>
          <p:nvPr>
            <p:ph type="body" idx="1"/>
          </p:nvPr>
        </p:nvSpPr>
        <p:spPr>
          <a:xfrm>
            <a:off x="419100" y="1104900"/>
            <a:ext cx="11571317" cy="8039100"/>
          </a:xfrm>
          <a:prstGeom prst="rect">
            <a:avLst/>
          </a:prstGeom>
        </p:spPr>
        <p:txBody>
          <a:bodyPr/>
          <a:lstStyle/>
          <a:p>
            <a:pPr/>
            <a:r>
              <a:t>data</a:t>
            </a:r>
          </a:p>
          <a:p>
            <a:pPr lvl="1"/>
            <a:r>
              <a:t>scalar spatial field (3D volume)</a:t>
            </a:r>
          </a:p>
          <a:p>
            <a:pPr lvl="2"/>
            <a:r>
              <a:t>1 quant attribute per grid cell</a:t>
            </a:r>
          </a:p>
          <a:p>
            <a:pPr/>
            <a:r>
              <a:t>task</a:t>
            </a:r>
          </a:p>
          <a:p>
            <a:pPr lvl="1"/>
            <a:r>
              <a:t>shape understanding, spatial relationships</a:t>
            </a:r>
          </a:p>
          <a:p>
            <a:pPr/>
            <a:r>
              <a:t>isosurface</a:t>
            </a:r>
          </a:p>
          <a:p>
            <a:pPr lvl="1"/>
            <a:r>
              <a:t>derived data: isocontours computed for specific levels of scalar values</a:t>
            </a:r>
          </a:p>
          <a:p>
            <a:pPr/>
            <a:r>
              <a:t>direct volume rendering</a:t>
            </a:r>
          </a:p>
          <a:p>
            <a:pPr lvl="1"/>
            <a:r>
              <a:t>transfer function maps scalar values to color, opacity</a:t>
            </a:r>
          </a:p>
          <a:p>
            <a:pPr lvl="2"/>
            <a:r>
              <a:t>no derived geometry</a:t>
            </a:r>
          </a:p>
        </p:txBody>
      </p:sp>
      <p:sp>
        <p:nvSpPr>
          <p:cNvPr id="227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73" name="kniss-thesis-tooth-multisurf-fig2-1-b.png" descr="kniss-thesis-tooth-multisurf-fig2-1-b.png"/>
          <p:cNvPicPr>
            <a:picLocks noChangeAspect="1"/>
          </p:cNvPicPr>
          <p:nvPr/>
        </p:nvPicPr>
        <p:blipFill>
          <a:blip r:embed="rId2">
            <a:extLst/>
          </a:blip>
          <a:stretch>
            <a:fillRect/>
          </a:stretch>
        </p:blipFill>
        <p:spPr>
          <a:xfrm>
            <a:off x="8523316" y="1093701"/>
            <a:ext cx="3467101" cy="2693088"/>
          </a:xfrm>
          <a:prstGeom prst="rect">
            <a:avLst/>
          </a:prstGeom>
          <a:ln w="12700">
            <a:miter lim="400000"/>
          </a:ln>
        </p:spPr>
      </p:pic>
      <p:sp>
        <p:nvSpPr>
          <p:cNvPr id="2274" name="[Interactive Volume Rendering Techniques. Kniss. Master’s thesis, University of Utah Computer Science, 2002.]"/>
          <p:cNvSpPr txBox="1"/>
          <p:nvPr/>
        </p:nvSpPr>
        <p:spPr>
          <a:xfrm>
            <a:off x="559409" y="8217143"/>
            <a:ext cx="10415050" cy="317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hlinkClick r:id="rId3" invalidUrl="" action="" tgtFrame="" tooltip="" history="1" highlightClick="0" endSnd="0"/>
              </a:defRPr>
            </a:lvl1pPr>
          </a:lstStyle>
          <a:p>
            <a:pPr/>
            <a:r>
              <a:rPr>
                <a:hlinkClick r:id="rId3" invalidUrl="" action="" tgtFrame="" tooltip="" history="1" highlightClick="0" endSnd="0"/>
              </a:rPr>
              <a:t>[Interactive Volume Rendering Techniques. Kniss. Master’s thesis, University of Utah Computer Science, 2002.] </a:t>
            </a:r>
          </a:p>
        </p:txBody>
      </p:sp>
      <p:sp>
        <p:nvSpPr>
          <p:cNvPr id="2275" name="[Multidimensional Transfer Functions for Volume Rendering. Kniss, Kindlmann, and Hansen.  In The Visualization Handbook, edited by Charles Hansen and Christopher Johnson, pp. 189–210. Elsevier, 2005.]"/>
          <p:cNvSpPr txBox="1"/>
          <p:nvPr/>
        </p:nvSpPr>
        <p:spPr>
          <a:xfrm>
            <a:off x="559933" y="8547100"/>
            <a:ext cx="10337801"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a:t>
            </a:r>
            <a:r>
              <a:rPr>
                <a:hlinkClick r:id="rId3" invalidUrl="" action="" tgtFrame="" tooltip="" history="1" highlightClick="0" endSnd="0"/>
              </a:rPr>
              <a:t>Multidimensional Transfer Functions for Volume Rendering. Kniss, Kindlmann, and Hansen.  In The Visualization Handbook, edited by Charles Hansen and Christopher Johnson, pp. 189–210. Elsevier, 2005.]</a:t>
            </a:r>
          </a:p>
        </p:txBody>
      </p:sp>
      <p:pic>
        <p:nvPicPr>
          <p:cNvPr id="2276" name="kniss-thesis-fig4-1c.pdf" descr="kniss-thesis-fig4-1c.pdf"/>
          <p:cNvPicPr>
            <a:picLocks noChangeAspect="1"/>
          </p:cNvPicPr>
          <p:nvPr/>
        </p:nvPicPr>
        <p:blipFill>
          <a:blip r:embed="rId4">
            <a:extLst/>
          </a:blip>
          <a:stretch>
            <a:fillRect/>
          </a:stretch>
        </p:blipFill>
        <p:spPr>
          <a:xfrm>
            <a:off x="12053108" y="3175000"/>
            <a:ext cx="3467101" cy="3898900"/>
          </a:xfrm>
          <a:prstGeom prst="rect">
            <a:avLst/>
          </a:prstGeom>
          <a:ln w="12700">
            <a:miter lim="400000"/>
          </a:ln>
        </p:spPr>
      </p:pic>
    </p:spTree>
  </p:cSld>
  <p:clrMapOvr>
    <a:masterClrMapping/>
  </p:clrMapOvr>
  <p:transition xmlns:p14="http://schemas.microsoft.com/office/powerpoint/2010/main" spd="med" advClick="1"/>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8" name="Vector and tensor fields"/>
          <p:cNvSpPr txBox="1"/>
          <p:nvPr>
            <p:ph type="title"/>
          </p:nvPr>
        </p:nvSpPr>
        <p:spPr>
          <a:prstGeom prst="rect">
            <a:avLst/>
          </a:prstGeom>
        </p:spPr>
        <p:txBody>
          <a:bodyPr/>
          <a:lstStyle/>
          <a:p>
            <a:pPr/>
            <a:r>
              <a:t>Vector and tensor fields</a:t>
            </a:r>
          </a:p>
        </p:txBody>
      </p:sp>
      <p:sp>
        <p:nvSpPr>
          <p:cNvPr id="2279" name="data…"/>
          <p:cNvSpPr txBox="1"/>
          <p:nvPr>
            <p:ph type="body" idx="1"/>
          </p:nvPr>
        </p:nvSpPr>
        <p:spPr>
          <a:prstGeom prst="rect">
            <a:avLst/>
          </a:prstGeom>
        </p:spPr>
        <p:txBody>
          <a:bodyPr/>
          <a:lstStyle/>
          <a:p>
            <a:pPr/>
            <a:r>
              <a:t>data</a:t>
            </a:r>
          </a:p>
          <a:p>
            <a:pPr lvl="1"/>
            <a:r>
              <a:t>multiple attribs per cell (vector: 2)</a:t>
            </a:r>
          </a:p>
          <a:p>
            <a:pPr/>
            <a:r>
              <a:t>idiom families</a:t>
            </a:r>
          </a:p>
          <a:p>
            <a:pPr lvl="1"/>
            <a:r>
              <a:t>flow </a:t>
            </a:r>
            <a:r>
              <a:rPr i="1"/>
              <a:t>glyphs</a:t>
            </a:r>
          </a:p>
          <a:p>
            <a:pPr lvl="2"/>
            <a:r>
              <a:t>purely local</a:t>
            </a:r>
          </a:p>
          <a:p>
            <a:pPr lvl="1"/>
            <a:r>
              <a:rPr i="1"/>
              <a:t>geometric</a:t>
            </a:r>
            <a:r>
              <a:t> flow</a:t>
            </a:r>
          </a:p>
          <a:p>
            <a:pPr lvl="2"/>
            <a:r>
              <a:t>derived data from tracing particle trajectories</a:t>
            </a:r>
          </a:p>
          <a:p>
            <a:pPr lvl="2"/>
            <a:r>
              <a:t>sparse set of seed points</a:t>
            </a:r>
          </a:p>
          <a:p>
            <a:pPr lvl="1"/>
            <a:r>
              <a:rPr i="1"/>
              <a:t>texture</a:t>
            </a:r>
            <a:r>
              <a:t> flow</a:t>
            </a:r>
          </a:p>
          <a:p>
            <a:pPr lvl="2"/>
            <a:r>
              <a:t>derived data, dense seeds</a:t>
            </a:r>
          </a:p>
          <a:p>
            <a:pPr lvl="1"/>
            <a:r>
              <a:rPr i="1"/>
              <a:t>feature</a:t>
            </a:r>
            <a:r>
              <a:rPr b="1"/>
              <a:t> </a:t>
            </a:r>
            <a:r>
              <a:t>flow</a:t>
            </a:r>
          </a:p>
          <a:p>
            <a:pPr lvl="2"/>
            <a:r>
              <a:t>global computation to detect features</a:t>
            </a:r>
          </a:p>
          <a:p>
            <a:pPr lvl="3"/>
            <a:r>
              <a:t>encoded with one of methods above</a:t>
            </a:r>
          </a:p>
        </p:txBody>
      </p:sp>
      <p:sp>
        <p:nvSpPr>
          <p:cNvPr id="228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81" name="Laidlaw-2005-fig1.png" descr="Laidlaw-2005-fig1.png"/>
          <p:cNvPicPr>
            <a:picLocks noChangeAspect="1"/>
          </p:cNvPicPr>
          <p:nvPr/>
        </p:nvPicPr>
        <p:blipFill>
          <a:blip r:embed="rId3">
            <a:extLst/>
          </a:blip>
          <a:stretch>
            <a:fillRect/>
          </a:stretch>
        </p:blipFill>
        <p:spPr>
          <a:xfrm>
            <a:off x="8395239" y="56989"/>
            <a:ext cx="6882861" cy="5054601"/>
          </a:xfrm>
          <a:prstGeom prst="rect">
            <a:avLst/>
          </a:prstGeom>
          <a:ln w="12700">
            <a:miter lim="400000"/>
          </a:ln>
        </p:spPr>
      </p:pic>
      <p:sp>
        <p:nvSpPr>
          <p:cNvPr id="2282" name="[Comparing 2D vector field visualization methods: A user study. Laidlaw et al. IEEE Trans. Visualization and Computer Graphics (TVCG) 11:1 (2005), 59–70.]"/>
          <p:cNvSpPr txBox="1"/>
          <p:nvPr/>
        </p:nvSpPr>
        <p:spPr>
          <a:xfrm>
            <a:off x="8394700" y="5105722"/>
            <a:ext cx="7416800"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[Comparing 2D vector field visualization methods: A user study. Laidlaw et al. IEEE Trans. Visualization and Computer Graphics (TVCG) 11:1 (2005), 59–70.]</a:t>
            </a:r>
          </a:p>
        </p:txBody>
      </p:sp>
      <p:pic>
        <p:nvPicPr>
          <p:cNvPr id="2283" name="criticalpoints-tricoche-fig1.pdf" descr="criticalpoints-tricoche-fig1.pdf"/>
          <p:cNvPicPr>
            <a:picLocks noChangeAspect="1"/>
          </p:cNvPicPr>
          <p:nvPr/>
        </p:nvPicPr>
        <p:blipFill>
          <a:blip r:embed="rId4">
            <a:extLst/>
          </a:blip>
          <a:stretch>
            <a:fillRect/>
          </a:stretch>
        </p:blipFill>
        <p:spPr>
          <a:xfrm>
            <a:off x="8171467" y="5842643"/>
            <a:ext cx="7330404" cy="1358901"/>
          </a:xfrm>
          <a:prstGeom prst="rect">
            <a:avLst/>
          </a:prstGeom>
          <a:ln w="12700">
            <a:miter lim="400000"/>
          </a:ln>
        </p:spPr>
      </p:pic>
      <p:sp>
        <p:nvSpPr>
          <p:cNvPr id="2284" name="[Topology tracking for the visualization of time-dependent two-dimensional flows. Tricoche, Wischgoll, Scheuermann, and Hagen. Computers &amp; Graphics 26:2 (2002), 249–257.]"/>
          <p:cNvSpPr txBox="1"/>
          <p:nvPr/>
        </p:nvSpPr>
        <p:spPr>
          <a:xfrm>
            <a:off x="8302705" y="7487215"/>
            <a:ext cx="3480370" cy="1282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[Topology tracking for the visualization of time-dependent two-dimensional flows. Tricoche, Wischgoll, Scheuermann, and Hagen. Computers &amp; Graphics 26:2 (2002), 249–257.]</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Why is validation difficult?"/>
          <p:cNvSpPr txBox="1"/>
          <p:nvPr>
            <p:ph type="title"/>
          </p:nvPr>
        </p:nvSpPr>
        <p:spPr>
          <a:prstGeom prst="rect">
            <a:avLst/>
          </a:prstGeom>
        </p:spPr>
        <p:txBody>
          <a:bodyPr/>
          <a:lstStyle/>
          <a:p>
            <a:pPr/>
            <a:r>
              <a:t>Why is validation difficult?</a:t>
            </a:r>
          </a:p>
        </p:txBody>
      </p:sp>
      <p:sp>
        <p:nvSpPr>
          <p:cNvPr id="405" name="solution: use methods from different fields at each level"/>
          <p:cNvSpPr txBox="1"/>
          <p:nvPr>
            <p:ph type="body" idx="1"/>
          </p:nvPr>
        </p:nvSpPr>
        <p:spPr>
          <a:prstGeom prst="rect">
            <a:avLst/>
          </a:prstGeom>
        </p:spPr>
        <p:txBody>
          <a:bodyPr/>
          <a:lstStyle/>
          <a:p>
            <a:pPr/>
            <a:r>
              <a:t>solution: use methods from different fields at each level</a:t>
            </a:r>
          </a:p>
        </p:txBody>
      </p:sp>
      <p:sp>
        <p:nvSpPr>
          <p:cNvPr id="4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7" name="fig4.1b.pdf" descr="fig4.1b.pdf"/>
          <p:cNvPicPr>
            <a:picLocks noChangeAspect="1"/>
          </p:cNvPicPr>
          <p:nvPr/>
        </p:nvPicPr>
        <p:blipFill>
          <a:blip r:embed="rId2">
            <a:extLst/>
          </a:blip>
          <a:stretch>
            <a:fillRect/>
          </a:stretch>
        </p:blipFill>
        <p:spPr>
          <a:xfrm>
            <a:off x="2356287" y="1866900"/>
            <a:ext cx="8737601" cy="6661072"/>
          </a:xfrm>
          <a:prstGeom prst="rect">
            <a:avLst/>
          </a:prstGeom>
          <a:ln w="12700">
            <a:miter lim="400000"/>
          </a:ln>
        </p:spPr>
      </p:pic>
      <p:sp>
        <p:nvSpPr>
          <p:cNvPr id="408" name="computer science"/>
          <p:cNvSpPr txBox="1"/>
          <p:nvPr/>
        </p:nvSpPr>
        <p:spPr>
          <a:xfrm>
            <a:off x="609600" y="53213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pPr>
            <a:r>
              <a:t>computer science</a:t>
            </a:r>
          </a:p>
        </p:txBody>
      </p:sp>
      <p:grpSp>
        <p:nvGrpSpPr>
          <p:cNvPr id="411" name="Group"/>
          <p:cNvGrpSpPr/>
          <p:nvPr/>
        </p:nvGrpSpPr>
        <p:grpSpPr>
          <a:xfrm>
            <a:off x="609600" y="4470400"/>
            <a:ext cx="2641600" cy="2832100"/>
            <a:chOff x="0" y="0"/>
            <a:chExt cx="2641600" cy="2832100"/>
          </a:xfrm>
        </p:grpSpPr>
        <p:sp>
          <p:nvSpPr>
            <p:cNvPr id="409" name="design"/>
            <p:cNvSpPr txBox="1"/>
            <p:nvPr/>
          </p:nvSpPr>
          <p:spPr>
            <a:xfrm>
              <a:off x="0" y="0"/>
              <a:ext cx="2641600"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design</a:t>
              </a:r>
            </a:p>
          </p:txBody>
        </p:sp>
        <p:sp>
          <p:nvSpPr>
            <p:cNvPr id="410" name="cognitive psychology"/>
            <p:cNvSpPr txBox="1"/>
            <p:nvPr/>
          </p:nvSpPr>
          <p:spPr>
            <a:xfrm>
              <a:off x="0" y="1917700"/>
              <a:ext cx="26416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cognitive psychology</a:t>
              </a:r>
            </a:p>
          </p:txBody>
        </p:sp>
      </p:grpSp>
      <p:grpSp>
        <p:nvGrpSpPr>
          <p:cNvPr id="414" name="Group"/>
          <p:cNvGrpSpPr/>
          <p:nvPr/>
        </p:nvGrpSpPr>
        <p:grpSpPr>
          <a:xfrm>
            <a:off x="444500" y="2565399"/>
            <a:ext cx="2743200" cy="5778500"/>
            <a:chOff x="0" y="0"/>
            <a:chExt cx="2743200" cy="5778498"/>
          </a:xfrm>
        </p:grpSpPr>
        <p:sp>
          <p:nvSpPr>
            <p:cNvPr id="412" name="anthropology/ ethnography"/>
            <p:cNvSpPr txBox="1"/>
            <p:nvPr/>
          </p:nvSpPr>
          <p:spPr>
            <a:xfrm>
              <a:off x="101600" y="4855987"/>
              <a:ext cx="2641600" cy="922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sp>
          <p:nvSpPr>
            <p:cNvPr id="413" name="anthropology/ ethnography"/>
            <p:cNvSpPr txBox="1"/>
            <p:nvPr/>
          </p:nvSpPr>
          <p:spPr>
            <a:xfrm>
              <a:off x="0" y="0"/>
              <a:ext cx="2641600" cy="922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grpSp>
      <p:sp>
        <p:nvSpPr>
          <p:cNvPr id="415" name="technique-driven work"/>
          <p:cNvSpPr txBox="1"/>
          <p:nvPr/>
        </p:nvSpPr>
        <p:spPr>
          <a:xfrm>
            <a:off x="10706100" y="54356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technique-driven work</a:t>
            </a:r>
          </a:p>
        </p:txBody>
      </p:sp>
      <p:sp>
        <p:nvSpPr>
          <p:cNvPr id="416"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pic>
        <p:nvPicPr>
          <p:cNvPr id="417" name="Line Line" descr="Line Line"/>
          <p:cNvPicPr>
            <a:picLocks noChangeAspect="0"/>
          </p:cNvPicPr>
          <p:nvPr/>
        </p:nvPicPr>
        <p:blipFill>
          <a:blip r:embed="rId3">
            <a:extLst/>
          </a:blip>
          <a:stretch>
            <a:fillRect/>
          </a:stretch>
        </p:blipFill>
        <p:spPr>
          <a:xfrm rot="16182021">
            <a:off x="10259671" y="5521461"/>
            <a:ext cx="311848" cy="551815"/>
          </a:xfrm>
          <a:prstGeom prst="rect">
            <a:avLst/>
          </a:prstGeom>
        </p:spPr>
      </p:pic>
    </p:spTree>
  </p:cSld>
  <p:clrMapOvr>
    <a:masterClrMapping/>
  </p:clrMapOvr>
  <p:transition xmlns:p14="http://schemas.microsoft.com/office/powerpoint/2010/main" spd="med" advClick="1"/>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8" name="Vector fields"/>
          <p:cNvSpPr txBox="1"/>
          <p:nvPr>
            <p:ph type="title"/>
          </p:nvPr>
        </p:nvSpPr>
        <p:spPr>
          <a:prstGeom prst="rect">
            <a:avLst/>
          </a:prstGeom>
        </p:spPr>
        <p:txBody>
          <a:bodyPr/>
          <a:lstStyle/>
          <a:p>
            <a:pPr/>
            <a:r>
              <a:t>Vector fields</a:t>
            </a:r>
          </a:p>
        </p:txBody>
      </p:sp>
      <p:sp>
        <p:nvSpPr>
          <p:cNvPr id="2289" name="empirical study tasks…"/>
          <p:cNvSpPr txBox="1"/>
          <p:nvPr>
            <p:ph type="body" idx="1"/>
          </p:nvPr>
        </p:nvSpPr>
        <p:spPr>
          <a:prstGeom prst="rect">
            <a:avLst/>
          </a:prstGeom>
        </p:spPr>
        <p:txBody>
          <a:bodyPr/>
          <a:lstStyle/>
          <a:p>
            <a:pPr>
              <a:buClr>
                <a:srgbClr val="000000"/>
              </a:buClr>
            </a:pPr>
            <a:r>
              <a:t>empirical study tasks</a:t>
            </a:r>
          </a:p>
          <a:p>
            <a:pPr lvl="1">
              <a:buClr>
                <a:srgbClr val="000000"/>
              </a:buClr>
            </a:pPr>
            <a:r>
              <a:t>finding critical points, identifying their types</a:t>
            </a:r>
          </a:p>
          <a:p>
            <a:pPr lvl="1">
              <a:buClr>
                <a:srgbClr val="000000"/>
              </a:buClr>
            </a:pPr>
            <a:r>
              <a:t>identifying what type of critical point is at a specific location</a:t>
            </a:r>
          </a:p>
          <a:p>
            <a:pPr lvl="1">
              <a:buClr>
                <a:srgbClr val="000000"/>
              </a:buClr>
            </a:pPr>
            <a:r>
              <a:t>predicting where a particle starting at a specified point will end up (advection)</a:t>
            </a:r>
          </a:p>
        </p:txBody>
      </p:sp>
      <p:sp>
        <p:nvSpPr>
          <p:cNvPr id="229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91" name="Laidlaw-2005-fig1.png" descr="Laidlaw-2005-fig1.png"/>
          <p:cNvPicPr>
            <a:picLocks noChangeAspect="1"/>
          </p:cNvPicPr>
          <p:nvPr/>
        </p:nvPicPr>
        <p:blipFill>
          <a:blip r:embed="rId3">
            <a:extLst/>
          </a:blip>
          <a:stretch>
            <a:fillRect/>
          </a:stretch>
        </p:blipFill>
        <p:spPr>
          <a:xfrm>
            <a:off x="8395239" y="56989"/>
            <a:ext cx="6882861" cy="5054601"/>
          </a:xfrm>
          <a:prstGeom prst="rect">
            <a:avLst/>
          </a:prstGeom>
          <a:ln w="12700">
            <a:miter lim="400000"/>
          </a:ln>
        </p:spPr>
      </p:pic>
      <p:sp>
        <p:nvSpPr>
          <p:cNvPr id="2292" name="[Comparing 2D vector field visualization methods: A user study. Laidlaw et al. IEEE Trans. Visualization and Computer Graphics (TVCG) 11:1 (2005), 59–70.]"/>
          <p:cNvSpPr txBox="1"/>
          <p:nvPr/>
        </p:nvSpPr>
        <p:spPr>
          <a:xfrm>
            <a:off x="8394700" y="5105722"/>
            <a:ext cx="7416800" cy="558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[Comparing 2D vector field visualization methods: A user study. Laidlaw et al. IEEE Trans. Visualization and Computer Graphics (TVCG) 11:1 (2005), 59–70.]</a:t>
            </a:r>
          </a:p>
        </p:txBody>
      </p:sp>
      <p:pic>
        <p:nvPicPr>
          <p:cNvPr id="2293" name="criticalpoints-tricoche-fig1.pdf" descr="criticalpoints-tricoche-fig1.pdf"/>
          <p:cNvPicPr>
            <a:picLocks noChangeAspect="1"/>
          </p:cNvPicPr>
          <p:nvPr/>
        </p:nvPicPr>
        <p:blipFill>
          <a:blip r:embed="rId4">
            <a:extLst/>
          </a:blip>
          <a:stretch>
            <a:fillRect/>
          </a:stretch>
        </p:blipFill>
        <p:spPr>
          <a:xfrm>
            <a:off x="8171467" y="5842643"/>
            <a:ext cx="7330404" cy="1358901"/>
          </a:xfrm>
          <a:prstGeom prst="rect">
            <a:avLst/>
          </a:prstGeom>
          <a:ln w="12700">
            <a:miter lim="400000"/>
          </a:ln>
        </p:spPr>
      </p:pic>
      <p:sp>
        <p:nvSpPr>
          <p:cNvPr id="2294" name="[Topology tracking for the visualization of time-dependent two-dimensional flows. Tricoche, Wischgoll, Scheuermann, and Hagen. Computers &amp; Graphics 26:2 (2002), 249–257.]"/>
          <p:cNvSpPr txBox="1"/>
          <p:nvPr/>
        </p:nvSpPr>
        <p:spPr>
          <a:xfrm>
            <a:off x="8302705" y="7487215"/>
            <a:ext cx="3480370" cy="1282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[Topology tracking for the visualization of time-dependent two-dimensional flows. Tricoche, Wischgoll, Scheuermann, and Hagen. Computers &amp; Graphics 26:2 (2002), 249–257.]</a:t>
            </a:r>
          </a:p>
        </p:txBody>
      </p:sp>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8" name="Idiom: similarity-clustered streamlines"/>
          <p:cNvSpPr txBox="1"/>
          <p:nvPr>
            <p:ph type="title"/>
          </p:nvPr>
        </p:nvSpPr>
        <p:spPr>
          <a:prstGeom prst="rect">
            <a:avLst/>
          </a:prstGeom>
        </p:spPr>
        <p:txBody>
          <a:bodyPr/>
          <a:lstStyle/>
          <a:p>
            <a:pPr/>
            <a:r>
              <a:t>Idiom: </a:t>
            </a:r>
            <a:r>
              <a:rPr>
                <a:latin typeface="Rockwell Bold"/>
                <a:ea typeface="Rockwell Bold"/>
                <a:cs typeface="Rockwell Bold"/>
                <a:sym typeface="Rockwell Bold"/>
              </a:rPr>
              <a:t>similarity-clustered streamlines</a:t>
            </a:r>
          </a:p>
        </p:txBody>
      </p:sp>
      <p:sp>
        <p:nvSpPr>
          <p:cNvPr id="2299" name="data…"/>
          <p:cNvSpPr txBox="1"/>
          <p:nvPr>
            <p:ph type="body" idx="1"/>
          </p:nvPr>
        </p:nvSpPr>
        <p:spPr>
          <a:prstGeom prst="rect">
            <a:avLst/>
          </a:prstGeom>
        </p:spPr>
        <p:txBody>
          <a:bodyPr/>
          <a:lstStyle/>
          <a:p>
            <a:pPr marL="342900" indent="-342900">
              <a:defRPr sz="3800"/>
            </a:pPr>
            <a:r>
              <a:t>data</a:t>
            </a:r>
          </a:p>
          <a:p>
            <a:pPr lvl="1">
              <a:defRPr sz="3200"/>
            </a:pPr>
            <a:r>
              <a:t>3D vector field</a:t>
            </a:r>
          </a:p>
          <a:p>
            <a:pPr marL="342900" indent="-342900">
              <a:defRPr sz="3800"/>
            </a:pPr>
            <a:r>
              <a:t>derived data (from field)</a:t>
            </a:r>
          </a:p>
          <a:p>
            <a:pPr lvl="1">
              <a:defRPr sz="3200"/>
            </a:pPr>
            <a:r>
              <a:t>streamlines: trajectory particle will follow</a:t>
            </a:r>
          </a:p>
          <a:p>
            <a:pPr marL="342900" indent="-342900">
              <a:defRPr sz="3800"/>
            </a:pPr>
            <a:r>
              <a:t>derived data (per streamline)</a:t>
            </a:r>
          </a:p>
          <a:p>
            <a:pPr lvl="1">
              <a:defRPr sz="3200"/>
            </a:pPr>
            <a:r>
              <a:t>curvature, torsion, tortuosity</a:t>
            </a:r>
          </a:p>
          <a:p>
            <a:pPr lvl="1">
              <a:defRPr sz="3200"/>
            </a:pPr>
            <a:r>
              <a:t>signature: complex weighted combination</a:t>
            </a:r>
          </a:p>
          <a:p>
            <a:pPr lvl="1">
              <a:defRPr sz="3200"/>
            </a:pPr>
            <a:r>
              <a:t>compute cluster hierarchy across all signatures</a:t>
            </a:r>
          </a:p>
          <a:p>
            <a:pPr lvl="1">
              <a:defRPr sz="3200"/>
            </a:pPr>
            <a:r>
              <a:t>encode: color and opacity by cluster</a:t>
            </a:r>
          </a:p>
          <a:p>
            <a:pPr marL="342900" indent="-342900">
              <a:defRPr sz="3800"/>
            </a:pPr>
            <a:r>
              <a:t>tasks</a:t>
            </a:r>
          </a:p>
          <a:p>
            <a:pPr lvl="1">
              <a:defRPr sz="3200"/>
            </a:pPr>
            <a:r>
              <a:t>find features, query shape</a:t>
            </a:r>
          </a:p>
          <a:p>
            <a:pPr marL="342900" indent="-342900">
              <a:defRPr sz="3800"/>
            </a:pPr>
            <a:r>
              <a:t>scalability</a:t>
            </a:r>
          </a:p>
          <a:p>
            <a:pPr lvl="1">
              <a:defRPr sz="3200"/>
            </a:pPr>
            <a:r>
              <a:t>millions of samples, hundreds of streamlines</a:t>
            </a:r>
          </a:p>
        </p:txBody>
      </p:sp>
      <p:sp>
        <p:nvSpPr>
          <p:cNvPr id="23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01" name="mcloughlin12-fig7top.png" descr="mcloughlin12-fig7top.png"/>
          <p:cNvPicPr>
            <a:picLocks noChangeAspect="1"/>
          </p:cNvPicPr>
          <p:nvPr/>
        </p:nvPicPr>
        <p:blipFill>
          <a:blip r:embed="rId3">
            <a:extLst/>
          </a:blip>
          <a:srcRect l="68252" t="0" r="0" b="0"/>
          <a:stretch>
            <a:fillRect/>
          </a:stretch>
        </p:blipFill>
        <p:spPr>
          <a:xfrm>
            <a:off x="9435318" y="1066817"/>
            <a:ext cx="6185673" cy="5918940"/>
          </a:xfrm>
          <a:prstGeom prst="rect">
            <a:avLst/>
          </a:prstGeom>
          <a:ln w="12700">
            <a:miter lim="400000"/>
          </a:ln>
        </p:spPr>
      </p:pic>
      <p:sp>
        <p:nvSpPr>
          <p:cNvPr id="2302" name="[Similarity Measures for Enhancing Interactive Streamline Seeding. McLoughlin,. Jones, Laramee, Malki, Masters, and. Hansen. IEEE Trans. Visualization and Computer Graphics 19:8 (2013), 1342–1353.]"/>
          <p:cNvSpPr txBox="1"/>
          <p:nvPr/>
        </p:nvSpPr>
        <p:spPr>
          <a:xfrm>
            <a:off x="9343720" y="7245915"/>
            <a:ext cx="2737550" cy="1765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[Similarity Measures for Enhancing Interactive Streamline Seeding. McLoughlin,. Jones, Laramee, Malki, Masters, and. Hansen. IEEE Trans. Visualization and Computer Graphics 19:8 (2013), 1342–1353.]</a:t>
            </a:r>
          </a:p>
        </p:txBody>
      </p:sp>
    </p:spTree>
  </p:cSld>
  <p:clrMapOvr>
    <a:masterClrMapping/>
  </p:clrMapOvr>
  <p:transition xmlns:p14="http://schemas.microsoft.com/office/powerpoint/2010/main" spd="med" advClick="1"/>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6" name="Idiom: Ellipsoid Tensor Glyphs"/>
          <p:cNvSpPr txBox="1"/>
          <p:nvPr>
            <p:ph type="title"/>
          </p:nvPr>
        </p:nvSpPr>
        <p:spPr>
          <a:prstGeom prst="rect">
            <a:avLst/>
          </a:prstGeom>
        </p:spPr>
        <p:txBody>
          <a:bodyPr/>
          <a:lstStyle/>
          <a:p>
            <a:pPr/>
            <a:r>
              <a:t>Idiom: </a:t>
            </a:r>
            <a:r>
              <a:rPr>
                <a:latin typeface="+mn-lt"/>
                <a:ea typeface="+mn-ea"/>
                <a:cs typeface="+mn-cs"/>
                <a:sym typeface="Rockwell"/>
              </a:rPr>
              <a:t>Ellipsoid Tensor Glyphs</a:t>
            </a:r>
          </a:p>
        </p:txBody>
      </p:sp>
      <p:sp>
        <p:nvSpPr>
          <p:cNvPr id="2307" name="data…"/>
          <p:cNvSpPr txBox="1"/>
          <p:nvPr>
            <p:ph type="body" idx="1"/>
          </p:nvPr>
        </p:nvSpPr>
        <p:spPr>
          <a:xfrm>
            <a:off x="419100" y="1104900"/>
            <a:ext cx="9093603" cy="8039100"/>
          </a:xfrm>
          <a:prstGeom prst="rect">
            <a:avLst/>
          </a:prstGeom>
        </p:spPr>
        <p:txBody>
          <a:bodyPr numCol="1" spcCol="38100"/>
          <a:lstStyle/>
          <a:p>
            <a:pPr/>
            <a:r>
              <a:t>data</a:t>
            </a:r>
          </a:p>
          <a:p>
            <a:pPr lvl="1"/>
            <a:r>
              <a:t>tensor field: multiple attributes at each cell (entire matrix)</a:t>
            </a:r>
          </a:p>
          <a:p>
            <a:pPr lvl="2"/>
            <a:r>
              <a:t>stress, conductivity, curvature, diffusivity... </a:t>
            </a:r>
          </a:p>
          <a:p>
            <a:pPr lvl="1"/>
            <a:r>
              <a:t>derived data: </a:t>
            </a:r>
          </a:p>
          <a:p>
            <a:pPr lvl="2"/>
            <a:r>
              <a:t>shape (eigenvalues)</a:t>
            </a:r>
          </a:p>
          <a:p>
            <a:pPr lvl="2"/>
            <a:r>
              <a:t>orientation (eigenvectors)</a:t>
            </a:r>
          </a:p>
          <a:p>
            <a:pPr/>
            <a:r>
              <a:t>visual encoding</a:t>
            </a:r>
          </a:p>
          <a:p>
            <a:pPr lvl="1"/>
            <a:r>
              <a:t>glyph: 3D ellipsoid</a:t>
            </a:r>
          </a:p>
        </p:txBody>
      </p:sp>
      <p:sp>
        <p:nvSpPr>
          <p:cNvPr id="230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9" name="[Superquadric Tensor Glyphs. Kindlmann. Proc. VisSym04, p147-154, 2004.]"/>
          <p:cNvSpPr txBox="1"/>
          <p:nvPr/>
        </p:nvSpPr>
        <p:spPr>
          <a:xfrm>
            <a:off x="419100" y="8420100"/>
            <a:ext cx="8643529" cy="40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[Superquadric Tensor Glyphs. Kindlmann. Proc. VisSym04, p147-154, 2004.]</a:t>
            </a:r>
          </a:p>
        </p:txBody>
      </p:sp>
      <p:pic>
        <p:nvPicPr>
          <p:cNvPr id="2310" name="Image" descr="Image"/>
          <p:cNvPicPr>
            <a:picLocks noChangeAspect="1"/>
          </p:cNvPicPr>
          <p:nvPr/>
        </p:nvPicPr>
        <p:blipFill>
          <a:blip r:embed="rId3">
            <a:extLst/>
          </a:blip>
          <a:stretch>
            <a:fillRect/>
          </a:stretch>
        </p:blipFill>
        <p:spPr>
          <a:xfrm>
            <a:off x="10685931" y="877229"/>
            <a:ext cx="5220819" cy="5211006"/>
          </a:xfrm>
          <a:prstGeom prst="rect">
            <a:avLst/>
          </a:prstGeom>
          <a:ln w="12700">
            <a:miter lim="400000"/>
          </a:ln>
        </p:spPr>
      </p:pic>
    </p:spTree>
  </p:cSld>
  <p:clrMapOvr>
    <a:masterClrMapping/>
  </p:clrMapOvr>
  <p:transition xmlns:p14="http://schemas.microsoft.com/office/powerpoint/2010/main" spd="med" advClick="1"/>
</p:sld>
</file>

<file path=ppt/slides/slide2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4" name="Arrange spatial data"/>
          <p:cNvSpPr txBox="1"/>
          <p:nvPr>
            <p:ph type="title"/>
          </p:nvPr>
        </p:nvSpPr>
        <p:spPr>
          <a:prstGeom prst="rect">
            <a:avLst/>
          </a:prstGeom>
        </p:spPr>
        <p:txBody>
          <a:bodyPr/>
          <a:lstStyle/>
          <a:p>
            <a:pPr/>
            <a:r>
              <a:t>Arrange spatial data</a:t>
            </a:r>
          </a:p>
        </p:txBody>
      </p:sp>
      <p:sp>
        <p:nvSpPr>
          <p:cNvPr id="231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16" name="fig8.1.pdf" descr="fig8.1.pdf"/>
          <p:cNvPicPr>
            <a:picLocks noChangeAspect="1"/>
          </p:cNvPicPr>
          <p:nvPr/>
        </p:nvPicPr>
        <p:blipFill>
          <a:blip r:embed="rId3">
            <a:extLst/>
          </a:blip>
          <a:srcRect l="0" t="7441" r="0" b="0"/>
          <a:stretch>
            <a:fillRect/>
          </a:stretch>
        </p:blipFill>
        <p:spPr>
          <a:xfrm>
            <a:off x="441504" y="1041400"/>
            <a:ext cx="10223501" cy="7898001"/>
          </a:xfrm>
          <a:prstGeom prst="rect">
            <a:avLst/>
          </a:prstGeom>
          <a:ln w="12700">
            <a:miter lim="400000"/>
          </a:ln>
        </p:spPr>
      </p:pic>
      <p:sp>
        <p:nvSpPr>
          <p:cNvPr id="2317" name="Rectangle"/>
          <p:cNvSpPr/>
          <p:nvPr/>
        </p:nvSpPr>
        <p:spPr>
          <a:xfrm>
            <a:off x="1286455" y="2763223"/>
            <a:ext cx="2795320" cy="408763"/>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2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1"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Color (Ch 10)</a:t>
            </a:r>
          </a:p>
        </p:txBody>
      </p:sp>
      <p:sp>
        <p:nvSpPr>
          <p:cNvPr id="2322"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2323"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2324"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2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6" name="Idiom design choices:  Visual encoding"/>
          <p:cNvSpPr txBox="1"/>
          <p:nvPr>
            <p:ph type="title"/>
          </p:nvPr>
        </p:nvSpPr>
        <p:spPr>
          <a:prstGeom prst="rect">
            <a:avLst/>
          </a:prstGeom>
        </p:spPr>
        <p:txBody>
          <a:bodyPr/>
          <a:lstStyle/>
          <a:p>
            <a:pPr/>
            <a:r>
              <a:t>Idiom design choices:  Visual encoding</a:t>
            </a:r>
          </a:p>
        </p:txBody>
      </p:sp>
      <p:sp>
        <p:nvSpPr>
          <p:cNvPr id="23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28" name="fig3.7.pdf" descr="fig3.7.pdf"/>
          <p:cNvPicPr>
            <a:picLocks noChangeAspect="1"/>
          </p:cNvPicPr>
          <p:nvPr/>
        </p:nvPicPr>
        <p:blipFill>
          <a:blip r:embed="rId2">
            <a:extLst/>
          </a:blip>
          <a:srcRect l="81785" t="78722" r="0" b="455"/>
          <a:stretch>
            <a:fillRect/>
          </a:stretch>
        </p:blipFill>
        <p:spPr>
          <a:xfrm>
            <a:off x="-81087" y="6180210"/>
            <a:ext cx="2819708" cy="2882901"/>
          </a:xfrm>
          <a:prstGeom prst="rect">
            <a:avLst/>
          </a:prstGeom>
          <a:ln w="12700">
            <a:miter lim="400000"/>
          </a:ln>
        </p:spPr>
      </p:pic>
      <p:sp>
        <p:nvSpPr>
          <p:cNvPr id="2329" name="Line"/>
          <p:cNvSpPr/>
          <p:nvPr/>
        </p:nvSpPr>
        <p:spPr>
          <a:xfrm flipV="1">
            <a:off x="8025173" y="1602480"/>
            <a:ext cx="5291590" cy="42"/>
          </a:xfrm>
          <a:prstGeom prst="line">
            <a:avLst/>
          </a:prstGeom>
          <a:ln w="31750">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2330" name="fig3.7.pdf" descr="fig3.7.pdf"/>
          <p:cNvPicPr>
            <a:picLocks noChangeAspect="1"/>
          </p:cNvPicPr>
          <p:nvPr/>
        </p:nvPicPr>
        <p:blipFill>
          <a:blip r:embed="rId3">
            <a:extLst/>
          </a:blip>
          <a:srcRect l="0" t="4527" r="63679" b="51620"/>
          <a:stretch>
            <a:fillRect/>
          </a:stretch>
        </p:blipFill>
        <p:spPr>
          <a:xfrm>
            <a:off x="1959071" y="966992"/>
            <a:ext cx="6075618" cy="6775113"/>
          </a:xfrm>
          <a:prstGeom prst="rect">
            <a:avLst/>
          </a:prstGeom>
          <a:ln w="12700">
            <a:miter lim="400000"/>
          </a:ln>
        </p:spPr>
      </p:pic>
      <p:pic>
        <p:nvPicPr>
          <p:cNvPr id="2331" name="fig3.7.pdf" descr="fig3.7.pdf"/>
          <p:cNvPicPr>
            <a:picLocks noChangeAspect="1"/>
          </p:cNvPicPr>
          <p:nvPr/>
        </p:nvPicPr>
        <p:blipFill>
          <a:blip r:embed="rId4">
            <a:extLst/>
          </a:blip>
          <a:srcRect l="0" t="46171" r="59430" b="0"/>
          <a:stretch>
            <a:fillRect/>
          </a:stretch>
        </p:blipFill>
        <p:spPr>
          <a:xfrm>
            <a:off x="7624157" y="1414501"/>
            <a:ext cx="6093621" cy="7411332"/>
          </a:xfrm>
          <a:prstGeom prst="rect">
            <a:avLst/>
          </a:prstGeom>
          <a:ln w="12700">
            <a:miter lim="400000"/>
          </a:ln>
        </p:spPr>
      </p:pic>
    </p:spTree>
  </p:cSld>
  <p:clrMapOvr>
    <a:masterClrMapping/>
  </p:clrMapOvr>
  <p:transition xmlns:p14="http://schemas.microsoft.com/office/powerpoint/2010/main" spd="med" advClick="1"/>
</p:sld>
</file>

<file path=ppt/slides/slide2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3" name="Idiom design choices: Beyond spatial arrangement"/>
          <p:cNvSpPr txBox="1"/>
          <p:nvPr>
            <p:ph type="title"/>
          </p:nvPr>
        </p:nvSpPr>
        <p:spPr>
          <a:prstGeom prst="rect">
            <a:avLst/>
          </a:prstGeom>
        </p:spPr>
        <p:txBody>
          <a:bodyPr/>
          <a:lstStyle/>
          <a:p>
            <a:pPr/>
            <a:r>
              <a:t>Idiom design choices: Beyond spatial arrangement</a:t>
            </a:r>
          </a:p>
        </p:txBody>
      </p:sp>
      <p:sp>
        <p:nvSpPr>
          <p:cNvPr id="233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5" name="fig3.7.pdf" descr="fig3.7.pdf"/>
          <p:cNvPicPr>
            <a:picLocks noChangeAspect="1"/>
          </p:cNvPicPr>
          <p:nvPr/>
        </p:nvPicPr>
        <p:blipFill>
          <a:blip r:embed="rId2">
            <a:extLst/>
          </a:blip>
          <a:srcRect l="81785" t="78722" r="0" b="455"/>
          <a:stretch>
            <a:fillRect/>
          </a:stretch>
        </p:blipFill>
        <p:spPr>
          <a:xfrm>
            <a:off x="-81087" y="6180210"/>
            <a:ext cx="2819708" cy="2882901"/>
          </a:xfrm>
          <a:prstGeom prst="rect">
            <a:avLst/>
          </a:prstGeom>
          <a:ln w="12700">
            <a:miter lim="400000"/>
          </a:ln>
        </p:spPr>
      </p:pic>
      <p:sp>
        <p:nvSpPr>
          <p:cNvPr id="2336" name="Line"/>
          <p:cNvSpPr/>
          <p:nvPr/>
        </p:nvSpPr>
        <p:spPr>
          <a:xfrm flipV="1">
            <a:off x="8025173" y="1602480"/>
            <a:ext cx="5291590" cy="42"/>
          </a:xfrm>
          <a:prstGeom prst="line">
            <a:avLst/>
          </a:prstGeom>
          <a:ln w="31750">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2337" name="fig3.7.pdf" descr="fig3.7.pdf"/>
          <p:cNvPicPr>
            <a:picLocks noChangeAspect="1"/>
          </p:cNvPicPr>
          <p:nvPr/>
        </p:nvPicPr>
        <p:blipFill>
          <a:blip r:embed="rId3">
            <a:extLst/>
          </a:blip>
          <a:srcRect l="0" t="4527" r="63679" b="51620"/>
          <a:stretch>
            <a:fillRect/>
          </a:stretch>
        </p:blipFill>
        <p:spPr>
          <a:xfrm>
            <a:off x="1959071" y="966992"/>
            <a:ext cx="6075618" cy="6775113"/>
          </a:xfrm>
          <a:prstGeom prst="rect">
            <a:avLst/>
          </a:prstGeom>
          <a:ln w="12700">
            <a:miter lim="400000"/>
          </a:ln>
        </p:spPr>
      </p:pic>
      <p:pic>
        <p:nvPicPr>
          <p:cNvPr id="2338" name="fig3.7.pdf" descr="fig3.7.pdf"/>
          <p:cNvPicPr>
            <a:picLocks noChangeAspect="1"/>
          </p:cNvPicPr>
          <p:nvPr/>
        </p:nvPicPr>
        <p:blipFill>
          <a:blip r:embed="rId4">
            <a:extLst/>
          </a:blip>
          <a:srcRect l="0" t="46171" r="59430" b="0"/>
          <a:stretch>
            <a:fillRect/>
          </a:stretch>
        </p:blipFill>
        <p:spPr>
          <a:xfrm>
            <a:off x="7624157" y="1414501"/>
            <a:ext cx="6093621" cy="7411332"/>
          </a:xfrm>
          <a:prstGeom prst="rect">
            <a:avLst/>
          </a:prstGeom>
          <a:ln w="12700">
            <a:miter lim="400000"/>
          </a:ln>
        </p:spPr>
      </p:pic>
      <p:pic>
        <p:nvPicPr>
          <p:cNvPr id="2339" name="Rectangle Rectangle" descr="Rectangle Rectangle"/>
          <p:cNvPicPr>
            <a:picLocks noChangeAspect="0"/>
          </p:cNvPicPr>
          <p:nvPr/>
        </p:nvPicPr>
        <p:blipFill>
          <a:blip r:embed="rId5">
            <a:extLst/>
          </a:blip>
          <a:stretch>
            <a:fillRect/>
          </a:stretch>
        </p:blipFill>
        <p:spPr>
          <a:xfrm>
            <a:off x="7451449" y="1414501"/>
            <a:ext cx="5865314" cy="7729500"/>
          </a:xfrm>
          <a:prstGeom prst="rect">
            <a:avLst/>
          </a:prstGeom>
        </p:spPr>
      </p:pic>
    </p:spTree>
  </p:cSld>
  <p:clrMapOvr>
    <a:masterClrMapping/>
  </p:clrMapOvr>
  <p:transition xmlns:p14="http://schemas.microsoft.com/office/powerpoint/2010/main" spd="med" advClick="1"/>
</p:sld>
</file>

<file path=ppt/slides/slide2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2" name="Channels: What's up with color?"/>
          <p:cNvSpPr txBox="1"/>
          <p:nvPr>
            <p:ph type="title"/>
          </p:nvPr>
        </p:nvSpPr>
        <p:spPr>
          <a:prstGeom prst="rect">
            <a:avLst/>
          </a:prstGeom>
        </p:spPr>
        <p:txBody>
          <a:bodyPr/>
          <a:lstStyle/>
          <a:p>
            <a:pPr/>
            <a:r>
              <a:t>Channels: What's up with color?</a:t>
            </a:r>
          </a:p>
        </p:txBody>
      </p:sp>
      <p:sp>
        <p:nvSpPr>
          <p:cNvPr id="234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44" name="fig5.1.pdf" descr="fig5.1.pdf"/>
          <p:cNvPicPr>
            <a:picLocks noChangeAspect="1"/>
          </p:cNvPicPr>
          <p:nvPr/>
        </p:nvPicPr>
        <p:blipFill>
          <a:blip r:embed="rId2">
            <a:extLst/>
          </a:blip>
          <a:srcRect l="0" t="6515" r="0" b="0"/>
          <a:stretch>
            <a:fillRect/>
          </a:stretch>
        </p:blipFill>
        <p:spPr>
          <a:xfrm>
            <a:off x="1824306" y="1104900"/>
            <a:ext cx="12607381" cy="7910059"/>
          </a:xfrm>
          <a:prstGeom prst="rect">
            <a:avLst/>
          </a:prstGeom>
          <a:ln w="12700">
            <a:miter lim="400000"/>
          </a:ln>
        </p:spPr>
      </p:pic>
      <p:sp>
        <p:nvSpPr>
          <p:cNvPr id="2345" name="Arrow"/>
          <p:cNvSpPr/>
          <p:nvPr/>
        </p:nvSpPr>
        <p:spPr>
          <a:xfrm>
            <a:off x="609600" y="6138961"/>
            <a:ext cx="1433116" cy="579339"/>
          </a:xfrm>
          <a:prstGeom prst="rightArrow">
            <a:avLst>
              <a:gd name="adj1" fmla="val 47101"/>
              <a:gd name="adj2" fmla="val 112459"/>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346" name="Arrow"/>
          <p:cNvSpPr/>
          <p:nvPr/>
        </p:nvSpPr>
        <p:spPr>
          <a:xfrm>
            <a:off x="609600" y="6913661"/>
            <a:ext cx="1433116" cy="579339"/>
          </a:xfrm>
          <a:prstGeom prst="rightArrow">
            <a:avLst>
              <a:gd name="adj1" fmla="val 47101"/>
              <a:gd name="adj2" fmla="val 112459"/>
            </a:avLst>
          </a:prstGeom>
          <a:blipFill>
            <a:blip r:embed="rId4"/>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347" name="Arrow"/>
          <p:cNvSpPr/>
          <p:nvPr/>
        </p:nvSpPr>
        <p:spPr>
          <a:xfrm flipH="1">
            <a:off x="13919200" y="2278161"/>
            <a:ext cx="1433116" cy="579339"/>
          </a:xfrm>
          <a:prstGeom prst="rightArrow">
            <a:avLst>
              <a:gd name="adj1" fmla="val 47649"/>
              <a:gd name="adj2" fmla="val 92756"/>
            </a:avLst>
          </a:prstGeom>
          <a:blipFill>
            <a:blip r:embed="rId5"/>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2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9" name="Decomposing color"/>
          <p:cNvSpPr txBox="1"/>
          <p:nvPr>
            <p:ph type="title"/>
          </p:nvPr>
        </p:nvSpPr>
        <p:spPr>
          <a:prstGeom prst="rect">
            <a:avLst/>
          </a:prstGeom>
        </p:spPr>
        <p:txBody>
          <a:bodyPr/>
          <a:lstStyle/>
          <a:p>
            <a:pPr/>
            <a:r>
              <a:t>Decomposing color</a:t>
            </a:r>
          </a:p>
        </p:txBody>
      </p:sp>
      <p:sp>
        <p:nvSpPr>
          <p:cNvPr id="2350" name="Double-click to edit"/>
          <p:cNvSpPr txBox="1"/>
          <p:nvPr>
            <p:ph type="body" idx="1"/>
          </p:nvPr>
        </p:nvSpPr>
        <p:spPr>
          <a:xfrm>
            <a:off x="419100" y="1104900"/>
            <a:ext cx="13125089" cy="8039100"/>
          </a:xfrm>
          <a:prstGeom prst="rect">
            <a:avLst/>
          </a:prstGeom>
        </p:spPr>
        <p:txBody>
          <a:bodyPr/>
          <a:lstStyle/>
          <a:p>
            <a:pPr/>
          </a:p>
        </p:txBody>
      </p:sp>
      <p:sp>
        <p:nvSpPr>
          <p:cNvPr id="235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3" name="Decomposing color"/>
          <p:cNvSpPr txBox="1"/>
          <p:nvPr>
            <p:ph type="title"/>
          </p:nvPr>
        </p:nvSpPr>
        <p:spPr>
          <a:prstGeom prst="rect">
            <a:avLst/>
          </a:prstGeom>
        </p:spPr>
        <p:txBody>
          <a:bodyPr/>
          <a:lstStyle/>
          <a:p>
            <a:pPr/>
            <a:r>
              <a:t>Decomposing color</a:t>
            </a:r>
          </a:p>
        </p:txBody>
      </p:sp>
      <p:sp>
        <p:nvSpPr>
          <p:cNvPr id="2354" name="first rule of color: do not (just) talk about color!…"/>
          <p:cNvSpPr txBox="1"/>
          <p:nvPr>
            <p:ph type="body" idx="1"/>
          </p:nvPr>
        </p:nvSpPr>
        <p:spPr>
          <a:xfrm>
            <a:off x="419100" y="1104900"/>
            <a:ext cx="13125089" cy="8039100"/>
          </a:xfrm>
          <a:prstGeom prst="rect">
            <a:avLst/>
          </a:prstGeom>
        </p:spPr>
        <p:txBody>
          <a:bodyPr/>
          <a:lstStyle/>
          <a:p>
            <a:pPr/>
            <a:r>
              <a:t>first rule of color: do not (just) talk about color!</a:t>
            </a:r>
          </a:p>
          <a:p>
            <a:pPr lvl="1"/>
            <a:r>
              <a:t>color is confusing if treated as monolithic</a:t>
            </a:r>
          </a:p>
        </p:txBody>
      </p:sp>
      <p:sp>
        <p:nvSpPr>
          <p:cNvPr id="235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Why is validation difficult?"/>
          <p:cNvSpPr txBox="1"/>
          <p:nvPr>
            <p:ph type="title"/>
          </p:nvPr>
        </p:nvSpPr>
        <p:spPr>
          <a:prstGeom prst="rect">
            <a:avLst/>
          </a:prstGeom>
        </p:spPr>
        <p:txBody>
          <a:bodyPr/>
          <a:lstStyle/>
          <a:p>
            <a:pPr/>
            <a:r>
              <a:t>Why is validation difficult?</a:t>
            </a:r>
          </a:p>
        </p:txBody>
      </p:sp>
      <p:sp>
        <p:nvSpPr>
          <p:cNvPr id="421" name="solution: use methods from different fields at each level"/>
          <p:cNvSpPr txBox="1"/>
          <p:nvPr>
            <p:ph type="body" idx="1"/>
          </p:nvPr>
        </p:nvSpPr>
        <p:spPr>
          <a:prstGeom prst="rect">
            <a:avLst/>
          </a:prstGeom>
        </p:spPr>
        <p:txBody>
          <a:bodyPr/>
          <a:lstStyle/>
          <a:p>
            <a:pPr/>
            <a:r>
              <a:t>solution: use methods from different fields at each level</a:t>
            </a:r>
          </a:p>
        </p:txBody>
      </p:sp>
      <p:sp>
        <p:nvSpPr>
          <p:cNvPr id="4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3" name="fig4.1b.pdf" descr="fig4.1b.pdf"/>
          <p:cNvPicPr>
            <a:picLocks noChangeAspect="1"/>
          </p:cNvPicPr>
          <p:nvPr/>
        </p:nvPicPr>
        <p:blipFill>
          <a:blip r:embed="rId2">
            <a:extLst/>
          </a:blip>
          <a:stretch>
            <a:fillRect/>
          </a:stretch>
        </p:blipFill>
        <p:spPr>
          <a:xfrm>
            <a:off x="2356287" y="1866900"/>
            <a:ext cx="8737601" cy="6661072"/>
          </a:xfrm>
          <a:prstGeom prst="rect">
            <a:avLst/>
          </a:prstGeom>
          <a:ln w="12700">
            <a:miter lim="400000"/>
          </a:ln>
        </p:spPr>
      </p:pic>
      <p:sp>
        <p:nvSpPr>
          <p:cNvPr id="424" name="computer science"/>
          <p:cNvSpPr txBox="1"/>
          <p:nvPr/>
        </p:nvSpPr>
        <p:spPr>
          <a:xfrm>
            <a:off x="609600" y="53213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pPr>
            <a:r>
              <a:t>computer science</a:t>
            </a:r>
          </a:p>
        </p:txBody>
      </p:sp>
      <p:grpSp>
        <p:nvGrpSpPr>
          <p:cNvPr id="427" name="Group"/>
          <p:cNvGrpSpPr/>
          <p:nvPr/>
        </p:nvGrpSpPr>
        <p:grpSpPr>
          <a:xfrm>
            <a:off x="609600" y="4470400"/>
            <a:ext cx="2641600" cy="2832100"/>
            <a:chOff x="0" y="0"/>
            <a:chExt cx="2641600" cy="2832100"/>
          </a:xfrm>
        </p:grpSpPr>
        <p:sp>
          <p:nvSpPr>
            <p:cNvPr id="425" name="design"/>
            <p:cNvSpPr txBox="1"/>
            <p:nvPr/>
          </p:nvSpPr>
          <p:spPr>
            <a:xfrm>
              <a:off x="0" y="0"/>
              <a:ext cx="2641600" cy="508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design</a:t>
              </a:r>
            </a:p>
          </p:txBody>
        </p:sp>
        <p:sp>
          <p:nvSpPr>
            <p:cNvPr id="426" name="cognitive psychology"/>
            <p:cNvSpPr txBox="1"/>
            <p:nvPr/>
          </p:nvSpPr>
          <p:spPr>
            <a:xfrm>
              <a:off x="0" y="1917700"/>
              <a:ext cx="2641600"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cognitive psychology</a:t>
              </a:r>
            </a:p>
          </p:txBody>
        </p:sp>
      </p:grpSp>
      <p:grpSp>
        <p:nvGrpSpPr>
          <p:cNvPr id="430" name="Group"/>
          <p:cNvGrpSpPr/>
          <p:nvPr/>
        </p:nvGrpSpPr>
        <p:grpSpPr>
          <a:xfrm>
            <a:off x="444500" y="2565399"/>
            <a:ext cx="2743200" cy="5778500"/>
            <a:chOff x="0" y="0"/>
            <a:chExt cx="2743200" cy="5778498"/>
          </a:xfrm>
        </p:grpSpPr>
        <p:sp>
          <p:nvSpPr>
            <p:cNvPr id="428" name="anthropology/ ethnography"/>
            <p:cNvSpPr txBox="1"/>
            <p:nvPr/>
          </p:nvSpPr>
          <p:spPr>
            <a:xfrm>
              <a:off x="101600" y="4855987"/>
              <a:ext cx="2641600" cy="922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sp>
          <p:nvSpPr>
            <p:cNvPr id="429" name="anthropology/ ethnography"/>
            <p:cNvSpPr txBox="1"/>
            <p:nvPr/>
          </p:nvSpPr>
          <p:spPr>
            <a:xfrm>
              <a:off x="0" y="0"/>
              <a:ext cx="2641600" cy="922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0" algn="l">
                <a:spcBef>
                  <a:spcPts val="2300"/>
                </a:spcBef>
                <a:defRPr sz="2800"/>
              </a:pPr>
              <a:r>
                <a:t>anthropology/</a:t>
              </a:r>
              <a:br/>
              <a:r>
                <a:t>ethnography</a:t>
              </a:r>
            </a:p>
          </p:txBody>
        </p:sp>
      </p:grpSp>
      <p:pic>
        <p:nvPicPr>
          <p:cNvPr id="431" name="Line Line" descr="Line Line"/>
          <p:cNvPicPr>
            <a:picLocks noChangeAspect="0"/>
          </p:cNvPicPr>
          <p:nvPr/>
        </p:nvPicPr>
        <p:blipFill>
          <a:blip r:embed="rId3">
            <a:extLst/>
          </a:blip>
          <a:stretch>
            <a:fillRect/>
          </a:stretch>
        </p:blipFill>
        <p:spPr>
          <a:xfrm rot="21582021">
            <a:off x="10930791" y="2031205"/>
            <a:ext cx="587008" cy="3471688"/>
          </a:xfrm>
          <a:prstGeom prst="rect">
            <a:avLst/>
          </a:prstGeom>
        </p:spPr>
      </p:pic>
      <p:sp>
        <p:nvSpPr>
          <p:cNvPr id="433" name="problem-driven work (design study)"/>
          <p:cNvSpPr txBox="1"/>
          <p:nvPr/>
        </p:nvSpPr>
        <p:spPr>
          <a:xfrm>
            <a:off x="11480800" y="2362200"/>
            <a:ext cx="3316288"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problem-driven work (design study)</a:t>
            </a:r>
          </a:p>
        </p:txBody>
      </p:sp>
      <p:sp>
        <p:nvSpPr>
          <p:cNvPr id="434" name="technique-driven work"/>
          <p:cNvSpPr txBox="1"/>
          <p:nvPr/>
        </p:nvSpPr>
        <p:spPr>
          <a:xfrm>
            <a:off x="10706100" y="5435600"/>
            <a:ext cx="26416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a:spcBef>
                <a:spcPts val="2300"/>
              </a:spcBef>
              <a:defRPr sz="2800">
                <a:solidFill>
                  <a:srgbClr val="FF2600"/>
                </a:solidFill>
              </a:defRPr>
            </a:pPr>
            <a:r>
              <a:t>technique-driven work</a:t>
            </a:r>
          </a:p>
        </p:txBody>
      </p:sp>
      <p:sp>
        <p:nvSpPr>
          <p:cNvPr id="435"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pic>
        <p:nvPicPr>
          <p:cNvPr id="436" name="Line Line" descr="Line Line"/>
          <p:cNvPicPr>
            <a:picLocks noChangeAspect="0"/>
          </p:cNvPicPr>
          <p:nvPr/>
        </p:nvPicPr>
        <p:blipFill>
          <a:blip r:embed="rId4">
            <a:extLst/>
          </a:blip>
          <a:stretch>
            <a:fillRect/>
          </a:stretch>
        </p:blipFill>
        <p:spPr>
          <a:xfrm rot="16182021">
            <a:off x="10259671" y="5521461"/>
            <a:ext cx="311848" cy="551815"/>
          </a:xfrm>
          <a:prstGeom prst="rect">
            <a:avLst/>
          </a:prstGeom>
        </p:spPr>
      </p:pic>
    </p:spTree>
  </p:cSld>
  <p:clrMapOvr>
    <a:masterClrMapping/>
  </p:clrMapOvr>
  <p:transition xmlns:p14="http://schemas.microsoft.com/office/powerpoint/2010/main" spd="med" advClick="1"/>
</p:sld>
</file>

<file path=ppt/slides/slide2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7" name="Decomposing color"/>
          <p:cNvSpPr txBox="1"/>
          <p:nvPr>
            <p:ph type="title"/>
          </p:nvPr>
        </p:nvSpPr>
        <p:spPr>
          <a:prstGeom prst="rect">
            <a:avLst/>
          </a:prstGeom>
        </p:spPr>
        <p:txBody>
          <a:bodyPr/>
          <a:lstStyle/>
          <a:p>
            <a:pPr/>
            <a:r>
              <a:t>Decomposing color</a:t>
            </a:r>
          </a:p>
        </p:txBody>
      </p:sp>
      <p:sp>
        <p:nvSpPr>
          <p:cNvPr id="2358" name="first rule of color: do not (just) talk about color!…"/>
          <p:cNvSpPr txBox="1"/>
          <p:nvPr>
            <p:ph type="body" idx="1"/>
          </p:nvPr>
        </p:nvSpPr>
        <p:spPr>
          <a:prstGeom prst="rect">
            <a:avLst/>
          </a:prstGeom>
        </p:spPr>
        <p:txBody>
          <a:bodyPr/>
          <a:lstStyle/>
          <a:p>
            <a:pPr/>
            <a:r>
              <a:t>first rule of color: do not (just) talk about color!</a:t>
            </a:r>
          </a:p>
          <a:p>
            <a:pPr lvl="1"/>
            <a:r>
              <a:t>color is confusing if treated as monolithic</a:t>
            </a:r>
          </a:p>
          <a:p>
            <a:pPr/>
            <a:r>
              <a:t>decompose into three channels</a:t>
            </a:r>
          </a:p>
          <a:p>
            <a:pPr lvl="1"/>
            <a:r>
              <a:t>ordered can show magnitude</a:t>
            </a:r>
          </a:p>
          <a:p>
            <a:pPr lvl="2"/>
            <a:r>
              <a:rPr b="1"/>
              <a:t>luminance</a:t>
            </a:r>
            <a:r>
              <a:t>: how bright (B/W)</a:t>
            </a:r>
          </a:p>
          <a:p>
            <a:pPr lvl="2"/>
            <a:r>
              <a:rPr b="1"/>
              <a:t>saturation</a:t>
            </a:r>
            <a:r>
              <a:t>: how colourful </a:t>
            </a:r>
          </a:p>
          <a:p>
            <a:pPr lvl="1"/>
            <a:r>
              <a:t>categorical can show identity</a:t>
            </a:r>
          </a:p>
          <a:p>
            <a:pPr lvl="2"/>
            <a:r>
              <a:rPr b="1"/>
              <a:t>hue</a:t>
            </a:r>
            <a:r>
              <a:t>: what color</a:t>
            </a:r>
          </a:p>
        </p:txBody>
      </p:sp>
      <p:sp>
        <p:nvSpPr>
          <p:cNvPr id="235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362" name="Group"/>
          <p:cNvGrpSpPr/>
          <p:nvPr/>
        </p:nvGrpSpPr>
        <p:grpSpPr>
          <a:xfrm>
            <a:off x="7785439" y="2744400"/>
            <a:ext cx="7521199" cy="2540005"/>
            <a:chOff x="196883" y="0"/>
            <a:chExt cx="7521197" cy="2540003"/>
          </a:xfrm>
        </p:grpSpPr>
        <p:pic>
          <p:nvPicPr>
            <p:cNvPr id="2360" name="fig10.5.pdf" descr="fig10.5.pdf"/>
            <p:cNvPicPr>
              <a:picLocks noChangeAspect="1"/>
            </p:cNvPicPr>
            <p:nvPr/>
          </p:nvPicPr>
          <p:blipFill>
            <a:blip r:embed="rId2">
              <a:extLst/>
            </a:blip>
            <a:srcRect l="36313" t="0" r="0" b="0"/>
            <a:stretch>
              <a:fillRect/>
            </a:stretch>
          </p:blipFill>
          <p:spPr>
            <a:xfrm>
              <a:off x="1786731" y="0"/>
              <a:ext cx="5931351" cy="2540004"/>
            </a:xfrm>
            <a:prstGeom prst="rect">
              <a:avLst/>
            </a:prstGeom>
            <a:ln w="12700" cap="flat">
              <a:noFill/>
              <a:miter lim="400000"/>
            </a:ln>
            <a:effectLst/>
          </p:spPr>
        </p:pic>
        <p:pic>
          <p:nvPicPr>
            <p:cNvPr id="2361" name="fig10.5.pdf" descr="fig10.5.pdf"/>
            <p:cNvPicPr>
              <a:picLocks noChangeAspect="1"/>
            </p:cNvPicPr>
            <p:nvPr/>
          </p:nvPicPr>
          <p:blipFill>
            <a:blip r:embed="rId2">
              <a:extLst/>
            </a:blip>
            <a:srcRect l="0" t="0" r="82931" b="4584"/>
            <a:stretch>
              <a:fillRect/>
            </a:stretch>
          </p:blipFill>
          <p:spPr>
            <a:xfrm>
              <a:off x="196883" y="0"/>
              <a:ext cx="1589680" cy="242356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4" name="Decomposing color"/>
          <p:cNvSpPr txBox="1"/>
          <p:nvPr>
            <p:ph type="title"/>
          </p:nvPr>
        </p:nvSpPr>
        <p:spPr>
          <a:prstGeom prst="rect">
            <a:avLst/>
          </a:prstGeom>
        </p:spPr>
        <p:txBody>
          <a:bodyPr/>
          <a:lstStyle/>
          <a:p>
            <a:pPr/>
            <a:r>
              <a:t>Decomposing color</a:t>
            </a:r>
          </a:p>
        </p:txBody>
      </p:sp>
      <p:sp>
        <p:nvSpPr>
          <p:cNvPr id="2365" name="first rule of color: do not (just) talk about color!…"/>
          <p:cNvSpPr txBox="1"/>
          <p:nvPr>
            <p:ph type="body" idx="1"/>
          </p:nvPr>
        </p:nvSpPr>
        <p:spPr>
          <a:prstGeom prst="rect">
            <a:avLst/>
          </a:prstGeom>
        </p:spPr>
        <p:txBody>
          <a:bodyPr/>
          <a:lstStyle/>
          <a:p>
            <a:pPr/>
            <a:r>
              <a:t>first rule of color: do not (just) talk about color!</a:t>
            </a:r>
          </a:p>
          <a:p>
            <a:pPr lvl="1"/>
            <a:r>
              <a:t>color is confusing if treated as monolithic</a:t>
            </a:r>
          </a:p>
          <a:p>
            <a:pPr/>
            <a:r>
              <a:t>decompose into three channels</a:t>
            </a:r>
          </a:p>
          <a:p>
            <a:pPr lvl="1"/>
            <a:r>
              <a:t>ordered can show magnitude</a:t>
            </a:r>
          </a:p>
          <a:p>
            <a:pPr lvl="2"/>
            <a:r>
              <a:rPr b="1"/>
              <a:t>luminance</a:t>
            </a:r>
            <a:r>
              <a:t>: how bright (B/W)</a:t>
            </a:r>
          </a:p>
          <a:p>
            <a:pPr lvl="2"/>
            <a:r>
              <a:rPr b="1"/>
              <a:t>saturation</a:t>
            </a:r>
            <a:r>
              <a:t>: how colourful </a:t>
            </a:r>
          </a:p>
          <a:p>
            <a:pPr lvl="1"/>
            <a:r>
              <a:t>categorical can show identity</a:t>
            </a:r>
          </a:p>
          <a:p>
            <a:pPr lvl="2"/>
            <a:r>
              <a:rPr b="1"/>
              <a:t>hue</a:t>
            </a:r>
            <a:r>
              <a:t>: what color</a:t>
            </a:r>
          </a:p>
          <a:p>
            <a:pPr lvl="2"/>
          </a:p>
          <a:p>
            <a:pPr/>
            <a:r>
              <a:t>channels have different properties</a:t>
            </a:r>
          </a:p>
          <a:p>
            <a:pPr lvl="1"/>
            <a:r>
              <a:t>what they convey directly to perceptual system</a:t>
            </a:r>
          </a:p>
          <a:p>
            <a:pPr lvl="1"/>
            <a:r>
              <a:t>how much they can convey</a:t>
            </a:r>
          </a:p>
          <a:p>
            <a:pPr lvl="2"/>
            <a:r>
              <a:t>how many discriminable bins can we use?</a:t>
            </a:r>
          </a:p>
        </p:txBody>
      </p:sp>
      <p:sp>
        <p:nvSpPr>
          <p:cNvPr id="236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369" name="Group"/>
          <p:cNvGrpSpPr/>
          <p:nvPr/>
        </p:nvGrpSpPr>
        <p:grpSpPr>
          <a:xfrm>
            <a:off x="7785439" y="2744400"/>
            <a:ext cx="7521199" cy="2540005"/>
            <a:chOff x="196883" y="0"/>
            <a:chExt cx="7521197" cy="2540003"/>
          </a:xfrm>
        </p:grpSpPr>
        <p:pic>
          <p:nvPicPr>
            <p:cNvPr id="2367" name="fig10.5.pdf" descr="fig10.5.pdf"/>
            <p:cNvPicPr>
              <a:picLocks noChangeAspect="1"/>
            </p:cNvPicPr>
            <p:nvPr/>
          </p:nvPicPr>
          <p:blipFill>
            <a:blip r:embed="rId2">
              <a:extLst/>
            </a:blip>
            <a:srcRect l="36313" t="0" r="0" b="0"/>
            <a:stretch>
              <a:fillRect/>
            </a:stretch>
          </p:blipFill>
          <p:spPr>
            <a:xfrm>
              <a:off x="1786731" y="0"/>
              <a:ext cx="5931351" cy="2540004"/>
            </a:xfrm>
            <a:prstGeom prst="rect">
              <a:avLst/>
            </a:prstGeom>
            <a:ln w="12700" cap="flat">
              <a:noFill/>
              <a:miter lim="400000"/>
            </a:ln>
            <a:effectLst/>
          </p:spPr>
        </p:pic>
        <p:pic>
          <p:nvPicPr>
            <p:cNvPr id="2368" name="fig10.5.pdf" descr="fig10.5.pdf"/>
            <p:cNvPicPr>
              <a:picLocks noChangeAspect="1"/>
            </p:cNvPicPr>
            <p:nvPr/>
          </p:nvPicPr>
          <p:blipFill>
            <a:blip r:embed="rId2">
              <a:extLst/>
            </a:blip>
            <a:srcRect l="0" t="0" r="82931" b="4584"/>
            <a:stretch>
              <a:fillRect/>
            </a:stretch>
          </p:blipFill>
          <p:spPr>
            <a:xfrm>
              <a:off x="196883" y="0"/>
              <a:ext cx="1589680" cy="242356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1" name="Color Channels in Visualization"/>
          <p:cNvSpPr txBox="1"/>
          <p:nvPr>
            <p:ph type="title"/>
          </p:nvPr>
        </p:nvSpPr>
        <p:spPr>
          <a:xfrm>
            <a:off x="203200" y="3633244"/>
            <a:ext cx="15849600" cy="1459456"/>
          </a:xfrm>
          <a:prstGeom prst="rect">
            <a:avLst/>
          </a:prstGeom>
        </p:spPr>
        <p:txBody>
          <a:bodyPr/>
          <a:lstStyle/>
          <a:p>
            <a:pPr/>
            <a:r>
              <a:t>Color Channels in Visualization</a:t>
            </a:r>
          </a:p>
        </p:txBody>
      </p:sp>
      <p:sp>
        <p:nvSpPr>
          <p:cNvPr id="237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4" name="Categorical vs ordered color"/>
          <p:cNvSpPr txBox="1"/>
          <p:nvPr>
            <p:ph type="title"/>
          </p:nvPr>
        </p:nvSpPr>
        <p:spPr>
          <a:prstGeom prst="rect">
            <a:avLst/>
          </a:prstGeom>
        </p:spPr>
        <p:txBody>
          <a:bodyPr/>
          <a:lstStyle/>
          <a:p>
            <a:pPr/>
            <a:r>
              <a:t>Categorical vs ordered color</a:t>
            </a:r>
          </a:p>
        </p:txBody>
      </p:sp>
      <p:sp>
        <p:nvSpPr>
          <p:cNvPr id="237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378" name="Group"/>
          <p:cNvGrpSpPr/>
          <p:nvPr/>
        </p:nvGrpSpPr>
        <p:grpSpPr>
          <a:xfrm>
            <a:off x="419100" y="1104900"/>
            <a:ext cx="7505700" cy="7374281"/>
            <a:chOff x="0" y="0"/>
            <a:chExt cx="7505700" cy="7374280"/>
          </a:xfrm>
        </p:grpSpPr>
        <p:pic>
          <p:nvPicPr>
            <p:cNvPr id="2376" name="image16.png" descr="image16.png"/>
            <p:cNvPicPr>
              <a:picLocks noChangeAspect="1"/>
            </p:cNvPicPr>
            <p:nvPr/>
          </p:nvPicPr>
          <p:blipFill>
            <a:blip r:embed="rId2">
              <a:extLst/>
            </a:blip>
            <a:stretch>
              <a:fillRect/>
            </a:stretch>
          </p:blipFill>
          <p:spPr>
            <a:xfrm>
              <a:off x="0" y="3843680"/>
              <a:ext cx="7505700" cy="3530601"/>
            </a:xfrm>
            <a:prstGeom prst="rect">
              <a:avLst/>
            </a:prstGeom>
            <a:ln w="9525" cap="flat">
              <a:solidFill>
                <a:srgbClr val="CBCBCB"/>
              </a:solidFill>
              <a:prstDash val="solid"/>
              <a:miter lim="400000"/>
            </a:ln>
            <a:effectLst/>
          </p:spPr>
        </p:pic>
        <p:pic>
          <p:nvPicPr>
            <p:cNvPr id="2377" name="image12.png" descr="image12.png"/>
            <p:cNvPicPr>
              <a:picLocks noChangeAspect="1"/>
            </p:cNvPicPr>
            <p:nvPr/>
          </p:nvPicPr>
          <p:blipFill>
            <a:blip r:embed="rId3">
              <a:extLst/>
            </a:blip>
            <a:stretch>
              <a:fillRect/>
            </a:stretch>
          </p:blipFill>
          <p:spPr>
            <a:xfrm>
              <a:off x="0" y="0"/>
              <a:ext cx="7505700" cy="3530600"/>
            </a:xfrm>
            <a:prstGeom prst="rect">
              <a:avLst/>
            </a:prstGeom>
            <a:ln w="9525" cap="flat">
              <a:solidFill>
                <a:srgbClr val="CBCBCB"/>
              </a:solidFill>
              <a:prstDash val="solid"/>
              <a:miter lim="400000"/>
            </a:ln>
            <a:effectLst/>
          </p:spPr>
        </p:pic>
      </p:grpSp>
      <p:pic>
        <p:nvPicPr>
          <p:cNvPr id="2379" name="image23.png" descr="image23.png"/>
          <p:cNvPicPr>
            <a:picLocks noChangeAspect="1"/>
          </p:cNvPicPr>
          <p:nvPr/>
        </p:nvPicPr>
        <p:blipFill>
          <a:blip r:embed="rId4">
            <a:extLst/>
          </a:blip>
          <a:stretch>
            <a:fillRect/>
          </a:stretch>
        </p:blipFill>
        <p:spPr>
          <a:xfrm>
            <a:off x="8147388" y="928137"/>
            <a:ext cx="7524412" cy="5182464"/>
          </a:xfrm>
          <a:prstGeom prst="rect">
            <a:avLst/>
          </a:prstGeom>
        </p:spPr>
      </p:pic>
      <p:sp>
        <p:nvSpPr>
          <p:cNvPr id="2380" name="[Seriously Colorful:  Advanced Color Principles &amp; Practices. Stone.Tableau Customer Conference 2014.]"/>
          <p:cNvSpPr txBox="1"/>
          <p:nvPr/>
        </p:nvSpPr>
        <p:spPr>
          <a:xfrm>
            <a:off x="125368" y="8529980"/>
            <a:ext cx="8093164" cy="31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15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2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2" name="Categorical color: limited number of discriminable bins"/>
          <p:cNvSpPr txBox="1"/>
          <p:nvPr>
            <p:ph type="title"/>
          </p:nvPr>
        </p:nvSpPr>
        <p:spPr>
          <a:prstGeom prst="rect">
            <a:avLst/>
          </a:prstGeom>
        </p:spPr>
        <p:txBody>
          <a:bodyPr/>
          <a:lstStyle/>
          <a:p>
            <a:pPr/>
            <a:r>
              <a:t>Categorical color: limited number of discriminable bins</a:t>
            </a:r>
          </a:p>
        </p:txBody>
      </p:sp>
      <p:sp>
        <p:nvSpPr>
          <p:cNvPr id="2383" name="human perception built on relative comparisons"/>
          <p:cNvSpPr txBox="1"/>
          <p:nvPr>
            <p:ph type="body" sz="half" idx="1"/>
          </p:nvPr>
        </p:nvSpPr>
        <p:spPr>
          <a:xfrm>
            <a:off x="419100" y="1104900"/>
            <a:ext cx="5716718" cy="6617842"/>
          </a:xfrm>
          <a:prstGeom prst="rect">
            <a:avLst/>
          </a:prstGeom>
        </p:spPr>
        <p:txBody>
          <a:bodyPr/>
          <a:lstStyle/>
          <a:p>
            <a:pPr/>
            <a:r>
              <a:t>human perception built on relative comparisons</a:t>
            </a:r>
          </a:p>
        </p:txBody>
      </p:sp>
      <p:sp>
        <p:nvSpPr>
          <p:cNvPr id="238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85" name="[Cinteny: flexible analysis and visualization of synteny and genome rearrangements in multiple organisms. Sinha and Meller. BMC Bioinformatics, 8:82, 2007.]"/>
          <p:cNvSpPr txBox="1"/>
          <p:nvPr/>
        </p:nvSpPr>
        <p:spPr>
          <a:xfrm>
            <a:off x="485046" y="8216221"/>
            <a:ext cx="10202997"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700">
                <a:hlinkClick r:id="rId3" invalidUrl="" action="" tgtFrame="" tooltip="" history="1" highlightClick="0" endSnd="0"/>
              </a:defRPr>
            </a:lvl1pPr>
          </a:lstStyle>
          <a:p>
            <a:pPr>
              <a:defRPr i="0"/>
            </a:pPr>
            <a:r>
              <a:rPr i="1">
                <a:hlinkClick r:id="rId3" invalidUrl="" action="" tgtFrame="" tooltip="" history="1" highlightClick="0" endSnd="0"/>
              </a:rPr>
              <a:t>[Cinteny: flexible analysis and visualization of synteny and genome rearrangements in multiple organisms. Sinha and Meller. BMC Bioinformatics, 8:82, 2007.]</a:t>
            </a:r>
          </a:p>
        </p:txBody>
      </p:sp>
    </p:spTree>
  </p:cSld>
  <p:clrMapOvr>
    <a:masterClrMapping/>
  </p:clrMapOvr>
  <p:transition xmlns:p14="http://schemas.microsoft.com/office/powerpoint/2010/main" spd="med" advClick="1"/>
</p:sld>
</file>

<file path=ppt/slides/slide2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9" name="Categorical color: limited number of discriminable bins"/>
          <p:cNvSpPr txBox="1"/>
          <p:nvPr>
            <p:ph type="title"/>
          </p:nvPr>
        </p:nvSpPr>
        <p:spPr>
          <a:prstGeom prst="rect">
            <a:avLst/>
          </a:prstGeom>
        </p:spPr>
        <p:txBody>
          <a:bodyPr/>
          <a:lstStyle/>
          <a:p>
            <a:pPr/>
            <a:r>
              <a:t>Categorical color: limited number of discriminable bins</a:t>
            </a:r>
          </a:p>
        </p:txBody>
      </p:sp>
      <p:sp>
        <p:nvSpPr>
          <p:cNvPr id="2390" name="human perception built on relative comparisons…"/>
          <p:cNvSpPr txBox="1"/>
          <p:nvPr>
            <p:ph type="body" sz="half" idx="1"/>
          </p:nvPr>
        </p:nvSpPr>
        <p:spPr>
          <a:xfrm>
            <a:off x="419100" y="1104900"/>
            <a:ext cx="5716718" cy="6617842"/>
          </a:xfrm>
          <a:prstGeom prst="rect">
            <a:avLst/>
          </a:prstGeom>
        </p:spPr>
        <p:txBody>
          <a:bodyPr/>
          <a:lstStyle/>
          <a:p>
            <a:pPr/>
            <a:r>
              <a:t>human perception built on relative comparisons</a:t>
            </a:r>
          </a:p>
          <a:p>
            <a:pPr lvl="1"/>
            <a:r>
              <a:t>great if color contiguous</a:t>
            </a:r>
          </a:p>
        </p:txBody>
      </p:sp>
      <p:sp>
        <p:nvSpPr>
          <p:cNvPr id="239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92" name="[Cinteny: flexible analysis and visualization of synteny and genome rearrangements in multiple organisms. Sinha and Meller. BMC Bioinformatics, 8:82, 2007.]"/>
          <p:cNvSpPr txBox="1"/>
          <p:nvPr/>
        </p:nvSpPr>
        <p:spPr>
          <a:xfrm>
            <a:off x="485046" y="8216221"/>
            <a:ext cx="10202997"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700">
                <a:hlinkClick r:id="rId3" invalidUrl="" action="" tgtFrame="" tooltip="" history="1" highlightClick="0" endSnd="0"/>
              </a:defRPr>
            </a:lvl1pPr>
          </a:lstStyle>
          <a:p>
            <a:pPr>
              <a:defRPr i="0"/>
            </a:pPr>
            <a:r>
              <a:rPr i="1">
                <a:hlinkClick r:id="rId3" invalidUrl="" action="" tgtFrame="" tooltip="" history="1" highlightClick="0" endSnd="0"/>
              </a:rPr>
              <a:t>[Cinteny: flexible analysis and visualization of synteny and genome rearrangements in multiple organisms. Sinha and Meller. BMC Bioinformatics, 8:82, 2007.]</a:t>
            </a:r>
          </a:p>
        </p:txBody>
      </p:sp>
      <p:pic>
        <p:nvPicPr>
          <p:cNvPr id="2393" name="Picture 6.png" descr="Picture 6.png"/>
          <p:cNvPicPr>
            <a:picLocks noChangeAspect="1"/>
          </p:cNvPicPr>
          <p:nvPr/>
        </p:nvPicPr>
        <p:blipFill>
          <a:blip r:embed="rId4">
            <a:extLst/>
          </a:blip>
          <a:srcRect l="51619" t="0" r="0" b="0"/>
          <a:stretch>
            <a:fillRect/>
          </a:stretch>
        </p:blipFill>
        <p:spPr>
          <a:xfrm>
            <a:off x="6447696" y="1153715"/>
            <a:ext cx="4141638" cy="6061942"/>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2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7" name="Categorical color: limited number of discriminable bins"/>
          <p:cNvSpPr txBox="1"/>
          <p:nvPr>
            <p:ph type="title"/>
          </p:nvPr>
        </p:nvSpPr>
        <p:spPr>
          <a:prstGeom prst="rect">
            <a:avLst/>
          </a:prstGeom>
        </p:spPr>
        <p:txBody>
          <a:bodyPr/>
          <a:lstStyle/>
          <a:p>
            <a:pPr/>
            <a:r>
              <a:t>Categorical color: limited number of discriminable bins</a:t>
            </a:r>
          </a:p>
        </p:txBody>
      </p:sp>
      <p:sp>
        <p:nvSpPr>
          <p:cNvPr id="2398" name="human perception built on relative comparisons…"/>
          <p:cNvSpPr txBox="1"/>
          <p:nvPr>
            <p:ph type="body" sz="half" idx="1"/>
          </p:nvPr>
        </p:nvSpPr>
        <p:spPr>
          <a:xfrm>
            <a:off x="419100" y="1104900"/>
            <a:ext cx="5716718" cy="6617842"/>
          </a:xfrm>
          <a:prstGeom prst="rect">
            <a:avLst/>
          </a:prstGeom>
        </p:spPr>
        <p:txBody>
          <a:bodyPr/>
          <a:lstStyle/>
          <a:p>
            <a:pPr/>
            <a:r>
              <a:t>human perception built on relative comparisons</a:t>
            </a:r>
          </a:p>
          <a:p>
            <a:pPr lvl="1"/>
            <a:r>
              <a:t>great if color contiguous</a:t>
            </a:r>
          </a:p>
          <a:p>
            <a:pPr lvl="1"/>
            <a:r>
              <a:t>surprisingly bad for absolute comparisons</a:t>
            </a:r>
          </a:p>
        </p:txBody>
      </p:sp>
      <p:sp>
        <p:nvSpPr>
          <p:cNvPr id="23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00" name="Picture 6.png" descr="Picture 6.png"/>
          <p:cNvPicPr>
            <a:picLocks noChangeAspect="1"/>
          </p:cNvPicPr>
          <p:nvPr/>
        </p:nvPicPr>
        <p:blipFill>
          <a:blip r:embed="rId3">
            <a:extLst/>
          </a:blip>
          <a:srcRect l="0" t="0" r="47243" b="0"/>
          <a:stretch>
            <a:fillRect/>
          </a:stretch>
        </p:blipFill>
        <p:spPr>
          <a:xfrm>
            <a:off x="10729912" y="1153715"/>
            <a:ext cx="4516311" cy="6061942"/>
          </a:xfrm>
          <a:prstGeom prst="rect">
            <a:avLst/>
          </a:prstGeom>
          <a:ln w="12700">
            <a:solidFill>
              <a:srgbClr val="000000"/>
            </a:solidFill>
            <a:miter lim="400000"/>
          </a:ln>
        </p:spPr>
      </p:pic>
      <p:sp>
        <p:nvSpPr>
          <p:cNvPr id="2401" name="[Cinteny: flexible analysis and visualization of synteny and genome rearrangements in multiple organisms. Sinha and Meller. BMC Bioinformatics, 8:82, 2007.]"/>
          <p:cNvSpPr txBox="1"/>
          <p:nvPr/>
        </p:nvSpPr>
        <p:spPr>
          <a:xfrm>
            <a:off x="485046" y="8216221"/>
            <a:ext cx="10202997"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700">
                <a:hlinkClick r:id="rId4" invalidUrl="" action="" tgtFrame="" tooltip="" history="1" highlightClick="0" endSnd="0"/>
              </a:defRPr>
            </a:lvl1pPr>
          </a:lstStyle>
          <a:p>
            <a:pPr>
              <a:defRPr i="0"/>
            </a:pPr>
            <a:r>
              <a:rPr i="1">
                <a:hlinkClick r:id="rId4" invalidUrl="" action="" tgtFrame="" tooltip="" history="1" highlightClick="0" endSnd="0"/>
              </a:rPr>
              <a:t>[Cinteny: flexible analysis and visualization of synteny and genome rearrangements in multiple organisms. Sinha and Meller. BMC Bioinformatics, 8:82, 2007.]</a:t>
            </a:r>
          </a:p>
        </p:txBody>
      </p:sp>
      <p:pic>
        <p:nvPicPr>
          <p:cNvPr id="2402" name="Picture 6.png" descr="Picture 6.png"/>
          <p:cNvPicPr>
            <a:picLocks noChangeAspect="1"/>
          </p:cNvPicPr>
          <p:nvPr/>
        </p:nvPicPr>
        <p:blipFill>
          <a:blip r:embed="rId3">
            <a:extLst/>
          </a:blip>
          <a:srcRect l="51619" t="0" r="0" b="0"/>
          <a:stretch>
            <a:fillRect/>
          </a:stretch>
        </p:blipFill>
        <p:spPr>
          <a:xfrm>
            <a:off x="6447696" y="1153715"/>
            <a:ext cx="4141638" cy="6061942"/>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2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6" name="Categorical color: limited number of discriminable bins"/>
          <p:cNvSpPr txBox="1"/>
          <p:nvPr>
            <p:ph type="title"/>
          </p:nvPr>
        </p:nvSpPr>
        <p:spPr>
          <a:prstGeom prst="rect">
            <a:avLst/>
          </a:prstGeom>
        </p:spPr>
        <p:txBody>
          <a:bodyPr/>
          <a:lstStyle/>
          <a:p>
            <a:pPr/>
            <a:r>
              <a:t>Categorical color: limited number of discriminable bins</a:t>
            </a:r>
          </a:p>
        </p:txBody>
      </p:sp>
      <p:sp>
        <p:nvSpPr>
          <p:cNvPr id="2407" name="human perception built on relative comparisons…"/>
          <p:cNvSpPr txBox="1"/>
          <p:nvPr>
            <p:ph type="body" sz="half" idx="1"/>
          </p:nvPr>
        </p:nvSpPr>
        <p:spPr>
          <a:xfrm>
            <a:off x="419100" y="1104900"/>
            <a:ext cx="5716718" cy="6617842"/>
          </a:xfrm>
          <a:prstGeom prst="rect">
            <a:avLst/>
          </a:prstGeom>
        </p:spPr>
        <p:txBody>
          <a:bodyPr/>
          <a:lstStyle/>
          <a:p>
            <a:pPr/>
            <a:r>
              <a:t>human perception built on relative comparisons</a:t>
            </a:r>
          </a:p>
          <a:p>
            <a:pPr lvl="1"/>
            <a:r>
              <a:t>great if color contiguous</a:t>
            </a:r>
          </a:p>
          <a:p>
            <a:pPr lvl="1"/>
            <a:r>
              <a:t>surprisingly bad for absolute comparisons</a:t>
            </a:r>
          </a:p>
          <a:p>
            <a:pPr/>
            <a:r>
              <a:t>noncontiguous small regions of color</a:t>
            </a:r>
          </a:p>
          <a:p>
            <a:pPr lvl="1"/>
            <a:r>
              <a:t>fewer bins than you want</a:t>
            </a:r>
          </a:p>
          <a:p>
            <a:pPr lvl="1"/>
            <a:r>
              <a:t>rule of thumb: 6-12 bins, including background and highlights</a:t>
            </a:r>
          </a:p>
        </p:txBody>
      </p:sp>
      <p:sp>
        <p:nvSpPr>
          <p:cNvPr id="240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09" name="Picture 6.png" descr="Picture 6.png"/>
          <p:cNvPicPr>
            <a:picLocks noChangeAspect="1"/>
          </p:cNvPicPr>
          <p:nvPr/>
        </p:nvPicPr>
        <p:blipFill>
          <a:blip r:embed="rId3">
            <a:extLst/>
          </a:blip>
          <a:srcRect l="0" t="0" r="47243" b="0"/>
          <a:stretch>
            <a:fillRect/>
          </a:stretch>
        </p:blipFill>
        <p:spPr>
          <a:xfrm>
            <a:off x="10729912" y="1153715"/>
            <a:ext cx="4516311" cy="6061942"/>
          </a:xfrm>
          <a:prstGeom prst="rect">
            <a:avLst/>
          </a:prstGeom>
          <a:ln w="12700">
            <a:solidFill>
              <a:srgbClr val="000000"/>
            </a:solidFill>
            <a:miter lim="400000"/>
          </a:ln>
        </p:spPr>
      </p:pic>
      <p:sp>
        <p:nvSpPr>
          <p:cNvPr id="2410" name="[Cinteny: flexible analysis and visualization of synteny and genome rearrangements in multiple organisms. Sinha and Meller. BMC Bioinformatics, 8:82, 2007.]"/>
          <p:cNvSpPr txBox="1"/>
          <p:nvPr/>
        </p:nvSpPr>
        <p:spPr>
          <a:xfrm>
            <a:off x="485046" y="8216221"/>
            <a:ext cx="10202997"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700">
                <a:hlinkClick r:id="rId4" invalidUrl="" action="" tgtFrame="" tooltip="" history="1" highlightClick="0" endSnd="0"/>
              </a:defRPr>
            </a:lvl1pPr>
          </a:lstStyle>
          <a:p>
            <a:pPr>
              <a:defRPr i="0"/>
            </a:pPr>
            <a:r>
              <a:rPr i="1">
                <a:hlinkClick r:id="rId4" invalidUrl="" action="" tgtFrame="" tooltip="" history="1" highlightClick="0" endSnd="0"/>
              </a:rPr>
              <a:t>[Cinteny: flexible analysis and visualization of synteny and genome rearrangements in multiple organisms. Sinha and Meller. BMC Bioinformatics, 8:82, 2007.]</a:t>
            </a:r>
          </a:p>
        </p:txBody>
      </p:sp>
      <p:pic>
        <p:nvPicPr>
          <p:cNvPr id="2411" name="Picture 6.png" descr="Picture 6.png"/>
          <p:cNvPicPr>
            <a:picLocks noChangeAspect="1"/>
          </p:cNvPicPr>
          <p:nvPr/>
        </p:nvPicPr>
        <p:blipFill>
          <a:blip r:embed="rId3">
            <a:extLst/>
          </a:blip>
          <a:srcRect l="51619" t="0" r="0" b="0"/>
          <a:stretch>
            <a:fillRect/>
          </a:stretch>
        </p:blipFill>
        <p:spPr>
          <a:xfrm>
            <a:off x="6447696" y="1153715"/>
            <a:ext cx="4141638" cy="6061942"/>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2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5" name="Categorical color: limited number of discriminable bins"/>
          <p:cNvSpPr txBox="1"/>
          <p:nvPr>
            <p:ph type="title"/>
          </p:nvPr>
        </p:nvSpPr>
        <p:spPr>
          <a:prstGeom prst="rect">
            <a:avLst/>
          </a:prstGeom>
        </p:spPr>
        <p:txBody>
          <a:bodyPr/>
          <a:lstStyle/>
          <a:p>
            <a:pPr/>
            <a:r>
              <a:t>Categorical color: limited number of discriminable bins</a:t>
            </a:r>
          </a:p>
        </p:txBody>
      </p:sp>
      <p:sp>
        <p:nvSpPr>
          <p:cNvPr id="241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17" name="20080506_DISEASE.jpg" descr="20080506_DISEASE.jpg"/>
          <p:cNvPicPr>
            <a:picLocks noChangeAspect="1"/>
          </p:cNvPicPr>
          <p:nvPr/>
        </p:nvPicPr>
        <p:blipFill>
          <a:blip r:embed="rId2">
            <a:extLst/>
          </a:blip>
          <a:srcRect l="0" t="15179" r="0" b="19738"/>
          <a:stretch>
            <a:fillRect/>
          </a:stretch>
        </p:blipFill>
        <p:spPr>
          <a:xfrm>
            <a:off x="210684" y="2458167"/>
            <a:ext cx="8934596" cy="5951135"/>
          </a:xfrm>
          <a:prstGeom prst="rect">
            <a:avLst/>
          </a:prstGeom>
          <a:ln w="12700">
            <a:miter lim="400000"/>
          </a:ln>
        </p:spPr>
      </p:pic>
      <p:sp>
        <p:nvSpPr>
          <p:cNvPr id="2418" name="https://archive.nytimes.com/www.nytimes.com/interactive/2008/05/05/science/20080506_DISEASE.html"/>
          <p:cNvSpPr txBox="1"/>
          <p:nvPr/>
        </p:nvSpPr>
        <p:spPr>
          <a:xfrm>
            <a:off x="286680" y="8818887"/>
            <a:ext cx="657612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u="sng">
                <a:ln w="0" cap="flat">
                  <a:solidFill>
                    <a:srgbClr val="0000EE"/>
                  </a:solidFill>
                  <a:prstDash val="solid"/>
                  <a:miter lim="400000"/>
                </a:ln>
                <a:solidFill>
                  <a:srgbClr val="0000EE"/>
                </a:solidFill>
                <a:latin typeface="Times Roman"/>
                <a:ea typeface="Times Roman"/>
                <a:cs typeface="Times Roman"/>
                <a:sym typeface="Times Roman"/>
                <a:hlinkClick r:id="rId3" invalidUrl="" action="" tgtFrame="" tooltip="" history="1" highlightClick="0" endSnd="0"/>
              </a:defRPr>
            </a:lvl1pPr>
          </a:lstStyle>
          <a:p>
            <a:pPr/>
            <a:r>
              <a:rPr>
                <a:hlinkClick r:id="rId3" invalidUrl="" action="" tgtFrame="" tooltip="" history="1" highlightClick="0" endSnd="0"/>
              </a:rPr>
              <a:t>https://archive.nytimes.com/www.nytimes.com/interactive/2008/05/05/science/20080506_DISEASE.html</a:t>
            </a:r>
          </a:p>
        </p:txBody>
      </p:sp>
      <p:pic>
        <p:nvPicPr>
          <p:cNvPr id="2419" name="Screen Shot 2020-02-10 at 12.46.18 PM.png" descr="Screen Shot 2020-02-10 at 12.46.18 PM.png"/>
          <p:cNvPicPr>
            <a:picLocks noChangeAspect="1"/>
          </p:cNvPicPr>
          <p:nvPr/>
        </p:nvPicPr>
        <p:blipFill>
          <a:blip r:embed="rId4">
            <a:extLst/>
          </a:blip>
          <a:stretch>
            <a:fillRect/>
          </a:stretch>
        </p:blipFill>
        <p:spPr>
          <a:xfrm>
            <a:off x="9149703" y="2551692"/>
            <a:ext cx="3734475" cy="3543575"/>
          </a:xfrm>
          <a:prstGeom prst="rect">
            <a:avLst/>
          </a:prstGeom>
          <a:ln w="12700">
            <a:miter lim="400000"/>
          </a:ln>
        </p:spPr>
      </p:pic>
      <p:pic>
        <p:nvPicPr>
          <p:cNvPr id="2420" name="Screen Shot 2020-02-10 at 12.47.23 PM.png" descr="Screen Shot 2020-02-10 at 12.47.23 PM.png"/>
          <p:cNvPicPr>
            <a:picLocks noChangeAspect="1"/>
          </p:cNvPicPr>
          <p:nvPr/>
        </p:nvPicPr>
        <p:blipFill>
          <a:blip r:embed="rId5">
            <a:extLst/>
          </a:blip>
          <a:stretch>
            <a:fillRect/>
          </a:stretch>
        </p:blipFill>
        <p:spPr>
          <a:xfrm>
            <a:off x="457736" y="1282539"/>
            <a:ext cx="15340528" cy="1040715"/>
          </a:xfrm>
          <a:prstGeom prst="rect">
            <a:avLst/>
          </a:prstGeom>
          <a:ln w="12700">
            <a:miter lim="400000"/>
          </a:ln>
        </p:spPr>
      </p:pic>
    </p:spTree>
  </p:cSld>
  <p:clrMapOvr>
    <a:masterClrMapping/>
  </p:clrMapOvr>
  <p:transition xmlns:p14="http://schemas.microsoft.com/office/powerpoint/2010/main" spd="med" advClick="1"/>
</p:sld>
</file>

<file path=ppt/slides/slide2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2" name="Ordered color: limited number of discriminable bins"/>
          <p:cNvSpPr txBox="1"/>
          <p:nvPr>
            <p:ph type="title"/>
          </p:nvPr>
        </p:nvSpPr>
        <p:spPr>
          <a:prstGeom prst="rect">
            <a:avLst/>
          </a:prstGeom>
        </p:spPr>
        <p:txBody>
          <a:bodyPr/>
          <a:lstStyle/>
          <a:p>
            <a:pPr/>
            <a:r>
              <a:t>Ordered color: limited number of discriminable bins</a:t>
            </a:r>
          </a:p>
        </p:txBody>
      </p:sp>
      <p:sp>
        <p:nvSpPr>
          <p:cNvPr id="242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4" name="Gregor Aisch, vis4.net/blog/posts/choropleth-maps/"/>
          <p:cNvSpPr txBox="1"/>
          <p:nvPr/>
        </p:nvSpPr>
        <p:spPr>
          <a:xfrm>
            <a:off x="589523" y="8420099"/>
            <a:ext cx="4381018"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800" u="sng">
                <a:hlinkClick r:id="rId3" invalidUrl="" action="" tgtFrame="" tooltip="" history="1" highlightClick="0" endSnd="0"/>
              </a:defRPr>
            </a:lvl1pPr>
          </a:lstStyle>
          <a:p>
            <a:pPr>
              <a:defRPr u="none"/>
            </a:pPr>
            <a:r>
              <a:rPr u="sng">
                <a:hlinkClick r:id="rId3" invalidUrl="" action="" tgtFrame="" tooltip="" history="1" highlightClick="0" endSnd="0"/>
              </a:rPr>
              <a:t>Gregor Aisch, vis4.net/blog/posts/choropleth-maps/</a:t>
            </a:r>
          </a:p>
        </p:txBody>
      </p:sp>
      <p:pic>
        <p:nvPicPr>
          <p:cNvPr id="2425" name="frame_0_delay-2s.gif" descr="frame_0_delay-2s.gif"/>
          <p:cNvPicPr>
            <a:picLocks noChangeAspect="1"/>
          </p:cNvPicPr>
          <p:nvPr/>
        </p:nvPicPr>
        <p:blipFill>
          <a:blip r:embed="rId4">
            <a:extLst/>
          </a:blip>
          <a:stretch>
            <a:fillRect/>
          </a:stretch>
        </p:blipFill>
        <p:spPr>
          <a:xfrm>
            <a:off x="554063" y="1487485"/>
            <a:ext cx="3810001" cy="2624009"/>
          </a:xfrm>
          <a:prstGeom prst="rect">
            <a:avLst/>
          </a:prstGeom>
          <a:ln w="12700">
            <a:miter lim="400000"/>
          </a:ln>
        </p:spPr>
      </p:pic>
      <p:pic>
        <p:nvPicPr>
          <p:cNvPr id="2426" name="frame_1_delay-2s.gif" descr="frame_1_delay-2s.gif"/>
          <p:cNvPicPr>
            <a:picLocks noChangeAspect="1"/>
          </p:cNvPicPr>
          <p:nvPr/>
        </p:nvPicPr>
        <p:blipFill>
          <a:blip r:embed="rId5">
            <a:extLst/>
          </a:blip>
          <a:stretch>
            <a:fillRect/>
          </a:stretch>
        </p:blipFill>
        <p:spPr>
          <a:xfrm>
            <a:off x="4433836" y="1487485"/>
            <a:ext cx="3810001" cy="2624009"/>
          </a:xfrm>
          <a:prstGeom prst="rect">
            <a:avLst/>
          </a:prstGeom>
          <a:ln w="12700">
            <a:miter lim="400000"/>
          </a:ln>
        </p:spPr>
      </p:pic>
      <p:pic>
        <p:nvPicPr>
          <p:cNvPr id="2427" name="frame_2_delay-2s.gif" descr="frame_2_delay-2s.gif"/>
          <p:cNvPicPr>
            <a:picLocks noChangeAspect="1"/>
          </p:cNvPicPr>
          <p:nvPr/>
        </p:nvPicPr>
        <p:blipFill>
          <a:blip r:embed="rId6">
            <a:extLst/>
          </a:blip>
          <a:stretch>
            <a:fillRect/>
          </a:stretch>
        </p:blipFill>
        <p:spPr>
          <a:xfrm>
            <a:off x="8313608" y="1487485"/>
            <a:ext cx="3810001" cy="2624009"/>
          </a:xfrm>
          <a:prstGeom prst="rect">
            <a:avLst/>
          </a:prstGeom>
          <a:ln w="12700">
            <a:miter lim="400000"/>
          </a:ln>
        </p:spPr>
      </p:pic>
      <p:pic>
        <p:nvPicPr>
          <p:cNvPr id="2428" name="frame_3_delay-2s.gif" descr="frame_3_delay-2s.gif"/>
          <p:cNvPicPr>
            <a:picLocks noChangeAspect="1"/>
          </p:cNvPicPr>
          <p:nvPr/>
        </p:nvPicPr>
        <p:blipFill>
          <a:blip r:embed="rId7">
            <a:extLst/>
          </a:blip>
          <a:stretch>
            <a:fillRect/>
          </a:stretch>
        </p:blipFill>
        <p:spPr>
          <a:xfrm>
            <a:off x="12193381" y="1487485"/>
            <a:ext cx="3810001" cy="2624009"/>
          </a:xfrm>
          <a:prstGeom prst="rect">
            <a:avLst/>
          </a:prstGeom>
          <a:ln w="12700">
            <a:miter lim="400000"/>
          </a:ln>
        </p:spPr>
      </p:pic>
      <p:pic>
        <p:nvPicPr>
          <p:cNvPr id="2429" name="frame_4_delay-2s.gif" descr="frame_4_delay-2s.gif"/>
          <p:cNvPicPr>
            <a:picLocks noChangeAspect="1"/>
          </p:cNvPicPr>
          <p:nvPr/>
        </p:nvPicPr>
        <p:blipFill>
          <a:blip r:embed="rId8">
            <a:extLst/>
          </a:blip>
          <a:stretch>
            <a:fillRect/>
          </a:stretch>
        </p:blipFill>
        <p:spPr>
          <a:xfrm>
            <a:off x="554063" y="4785517"/>
            <a:ext cx="3810001" cy="2624009"/>
          </a:xfrm>
          <a:prstGeom prst="rect">
            <a:avLst/>
          </a:prstGeom>
          <a:ln w="12700">
            <a:miter lim="400000"/>
          </a:ln>
        </p:spPr>
      </p:pic>
      <p:pic>
        <p:nvPicPr>
          <p:cNvPr id="2430" name="frame_5_delay-2s.gif" descr="frame_5_delay-2s.gif"/>
          <p:cNvPicPr>
            <a:picLocks noChangeAspect="1"/>
          </p:cNvPicPr>
          <p:nvPr/>
        </p:nvPicPr>
        <p:blipFill>
          <a:blip r:embed="rId9">
            <a:extLst/>
          </a:blip>
          <a:stretch>
            <a:fillRect/>
          </a:stretch>
        </p:blipFill>
        <p:spPr>
          <a:xfrm>
            <a:off x="4433836" y="4785517"/>
            <a:ext cx="3810001" cy="2624009"/>
          </a:xfrm>
          <a:prstGeom prst="rect">
            <a:avLst/>
          </a:prstGeom>
          <a:ln w="12700">
            <a:miter lim="400000"/>
          </a:ln>
        </p:spPr>
      </p:pic>
      <p:pic>
        <p:nvPicPr>
          <p:cNvPr id="2431" name="frame_6_delay-5s.gif" descr="frame_6_delay-5s.gif"/>
          <p:cNvPicPr>
            <a:picLocks noChangeAspect="1"/>
          </p:cNvPicPr>
          <p:nvPr/>
        </p:nvPicPr>
        <p:blipFill>
          <a:blip r:embed="rId10">
            <a:extLst/>
          </a:blip>
          <a:stretch>
            <a:fillRect/>
          </a:stretch>
        </p:blipFill>
        <p:spPr>
          <a:xfrm>
            <a:off x="8313608" y="4785517"/>
            <a:ext cx="3810001" cy="262400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Avoid mismatches"/>
          <p:cNvSpPr txBox="1"/>
          <p:nvPr>
            <p:ph type="title"/>
          </p:nvPr>
        </p:nvSpPr>
        <p:spPr>
          <a:prstGeom prst="rect">
            <a:avLst/>
          </a:prstGeom>
        </p:spPr>
        <p:txBody>
          <a:bodyPr/>
          <a:lstStyle/>
          <a:p>
            <a:pPr/>
            <a:r>
              <a:t>Avoid mismatches</a:t>
            </a:r>
          </a:p>
        </p:txBody>
      </p:sp>
      <p:sp>
        <p:nvSpPr>
          <p:cNvPr id="4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1" name="fig4.1b.pdf" descr="fig4.1b.pdf"/>
          <p:cNvPicPr>
            <a:picLocks noChangeAspect="1"/>
          </p:cNvPicPr>
          <p:nvPr/>
        </p:nvPicPr>
        <p:blipFill>
          <a:blip r:embed="rId2">
            <a:extLst/>
          </a:blip>
          <a:stretch>
            <a:fillRect/>
          </a:stretch>
        </p:blipFill>
        <p:spPr>
          <a:xfrm>
            <a:off x="2356287" y="1866900"/>
            <a:ext cx="8737601" cy="6661072"/>
          </a:xfrm>
          <a:prstGeom prst="rect">
            <a:avLst/>
          </a:prstGeom>
          <a:ln w="12700">
            <a:miter lim="400000"/>
          </a:ln>
        </p:spPr>
      </p:pic>
      <p:grpSp>
        <p:nvGrpSpPr>
          <p:cNvPr id="444" name="Group"/>
          <p:cNvGrpSpPr/>
          <p:nvPr/>
        </p:nvGrpSpPr>
        <p:grpSpPr>
          <a:xfrm>
            <a:off x="9932217" y="4654092"/>
            <a:ext cx="5497010" cy="1103371"/>
            <a:chOff x="0" y="0"/>
            <a:chExt cx="5497008" cy="1103369"/>
          </a:xfrm>
        </p:grpSpPr>
        <p:sp>
          <p:nvSpPr>
            <p:cNvPr id="447" name="Connection Line"/>
            <p:cNvSpPr/>
            <p:nvPr/>
          </p:nvSpPr>
          <p:spPr>
            <a:xfrm>
              <a:off x="0" y="0"/>
              <a:ext cx="615515" cy="1103370"/>
            </a:xfrm>
            <a:custGeom>
              <a:avLst/>
              <a:gdLst/>
              <a:ahLst/>
              <a:cxnLst>
                <a:cxn ang="0">
                  <a:pos x="wd2" y="hd2"/>
                </a:cxn>
                <a:cxn ang="5400000">
                  <a:pos x="wd2" y="hd2"/>
                </a:cxn>
                <a:cxn ang="10800000">
                  <a:pos x="wd2" y="hd2"/>
                </a:cxn>
                <a:cxn ang="16200000">
                  <a:pos x="wd2" y="hd2"/>
                </a:cxn>
              </a:cxnLst>
              <a:rect l="0" t="0" r="r" b="b"/>
              <a:pathLst>
                <a:path w="16203" h="21600" fill="norm" stroke="1" extrusionOk="0">
                  <a:moveTo>
                    <a:pt x="869" y="0"/>
                  </a:moveTo>
                  <a:cubicBezTo>
                    <a:pt x="21600" y="7583"/>
                    <a:pt x="21310" y="14783"/>
                    <a:pt x="0" y="21600"/>
                  </a:cubicBezTo>
                </a:path>
              </a:pathLst>
            </a:custGeom>
            <a:noFill/>
            <a:ln w="63500" cap="flat">
              <a:solidFill>
                <a:srgbClr val="000000"/>
              </a:solidFill>
              <a:prstDash val="solid"/>
              <a:miter lim="400000"/>
              <a:headEnd type="triangle" w="med" len="med"/>
              <a:tailEnd type="diamond" w="med" len="med"/>
            </a:ln>
            <a:effectLst/>
          </p:spPr>
          <p:txBody>
            <a:bodyPr/>
            <a:lstStyle/>
            <a:p>
              <a:pPr/>
            </a:p>
          </p:txBody>
        </p:sp>
        <p:sp>
          <p:nvSpPr>
            <p:cNvPr id="443" name="computational benchmarks do not confirm idiom design"/>
            <p:cNvSpPr/>
            <p:nvPr/>
          </p:nvSpPr>
          <p:spPr>
            <a:xfrm>
              <a:off x="1175387" y="791653"/>
              <a:ext cx="432162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computational benchmarks do not confirm idiom design</a:t>
              </a:r>
            </a:p>
          </p:txBody>
        </p:sp>
      </p:grpSp>
      <p:sp>
        <p:nvSpPr>
          <p:cNvPr id="445" name="Dingbat X"/>
          <p:cNvSpPr/>
          <p:nvPr/>
        </p:nvSpPr>
        <p:spPr>
          <a:xfrm>
            <a:off x="10305785" y="4987679"/>
            <a:ext cx="430545" cy="50876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446"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2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5" name="Ordered color: Rainbow is poor default"/>
          <p:cNvSpPr txBox="1"/>
          <p:nvPr>
            <p:ph type="title"/>
          </p:nvPr>
        </p:nvSpPr>
        <p:spPr>
          <a:prstGeom prst="rect">
            <a:avLst/>
          </a:prstGeom>
        </p:spPr>
        <p:txBody>
          <a:bodyPr/>
          <a:lstStyle/>
          <a:p>
            <a:pPr/>
            <a:r>
              <a:t>Ordered color: Rainbow is poor default</a:t>
            </a:r>
          </a:p>
        </p:txBody>
      </p:sp>
      <p:sp>
        <p:nvSpPr>
          <p:cNvPr id="2436" name="problems…"/>
          <p:cNvSpPr txBox="1"/>
          <p:nvPr>
            <p:ph type="body" sz="half" idx="1"/>
          </p:nvPr>
        </p:nvSpPr>
        <p:spPr>
          <a:xfrm>
            <a:off x="419100" y="1104900"/>
            <a:ext cx="6505256" cy="8039100"/>
          </a:xfrm>
          <a:prstGeom prst="rect">
            <a:avLst/>
          </a:prstGeom>
        </p:spPr>
        <p:txBody>
          <a:bodyPr/>
          <a:lstStyle/>
          <a:p>
            <a:pPr marL="342900" indent="-342900">
              <a:defRPr sz="3500"/>
            </a:pPr>
            <a:r>
              <a:t>problems</a:t>
            </a:r>
          </a:p>
          <a:p>
            <a:pPr lvl="1">
              <a:defRPr sz="2900"/>
            </a:pPr>
            <a:r>
              <a:t>perceptually unordered</a:t>
            </a:r>
          </a:p>
          <a:p>
            <a:pPr lvl="1">
              <a:defRPr sz="2900"/>
            </a:pPr>
            <a:r>
              <a:t>perceptually nonlinear</a:t>
            </a:r>
          </a:p>
        </p:txBody>
      </p:sp>
      <p:sp>
        <p:nvSpPr>
          <p:cNvPr id="243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38"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spTree>
  </p:cSld>
  <p:clrMapOvr>
    <a:masterClrMapping/>
  </p:clrMapOvr>
  <p:transition xmlns:p14="http://schemas.microsoft.com/office/powerpoint/2010/main" spd="med" advClick="1"/>
</p:sld>
</file>

<file path=ppt/slides/slide2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0" name="Ordered color: Rainbow is poor default"/>
          <p:cNvSpPr txBox="1"/>
          <p:nvPr>
            <p:ph type="title"/>
          </p:nvPr>
        </p:nvSpPr>
        <p:spPr>
          <a:prstGeom prst="rect">
            <a:avLst/>
          </a:prstGeom>
        </p:spPr>
        <p:txBody>
          <a:bodyPr/>
          <a:lstStyle/>
          <a:p>
            <a:pPr/>
            <a:r>
              <a:t>Ordered color: Rainbow is poor default</a:t>
            </a:r>
          </a:p>
        </p:txBody>
      </p:sp>
      <p:sp>
        <p:nvSpPr>
          <p:cNvPr id="2441" name="problems…"/>
          <p:cNvSpPr txBox="1"/>
          <p:nvPr>
            <p:ph type="body" sz="half" idx="1"/>
          </p:nvPr>
        </p:nvSpPr>
        <p:spPr>
          <a:xfrm>
            <a:off x="419100" y="1104900"/>
            <a:ext cx="6505256" cy="8039100"/>
          </a:xfrm>
          <a:prstGeom prst="rect">
            <a:avLst/>
          </a:prstGeom>
        </p:spPr>
        <p:txBody>
          <a:bodyPr/>
          <a:lstStyle/>
          <a:p>
            <a:pPr marL="342900" indent="-342900">
              <a:defRPr sz="3500"/>
            </a:pPr>
            <a:r>
              <a:t>problems</a:t>
            </a:r>
          </a:p>
          <a:p>
            <a:pPr lvl="1">
              <a:defRPr sz="2900"/>
            </a:pPr>
            <a:r>
              <a:t>perceptually unordered</a:t>
            </a:r>
          </a:p>
          <a:p>
            <a:pPr lvl="1">
              <a:defRPr sz="2900"/>
            </a:pPr>
            <a:r>
              <a:t>perceptually nonlinear</a:t>
            </a:r>
          </a:p>
        </p:txBody>
      </p:sp>
      <p:sp>
        <p:nvSpPr>
          <p:cNvPr id="244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43"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pic>
        <p:nvPicPr>
          <p:cNvPr id="2444" name="Rectangle Rectangle" descr="Rectangle Rectangle"/>
          <p:cNvPicPr>
            <a:picLocks noChangeAspect="0"/>
          </p:cNvPicPr>
          <p:nvPr/>
        </p:nvPicPr>
        <p:blipFill>
          <a:blip r:embed="rId3">
            <a:extLst/>
          </a:blip>
          <a:stretch>
            <a:fillRect/>
          </a:stretch>
        </p:blipFill>
        <p:spPr>
          <a:xfrm>
            <a:off x="7184754" y="850900"/>
            <a:ext cx="1242953" cy="1077947"/>
          </a:xfrm>
          <a:prstGeom prst="rect">
            <a:avLst/>
          </a:prstGeom>
        </p:spPr>
      </p:pic>
      <p:pic>
        <p:nvPicPr>
          <p:cNvPr id="2446" name="Rectangle Rectangle" descr="Rectangle Rectangle"/>
          <p:cNvPicPr>
            <a:picLocks noChangeAspect="0"/>
          </p:cNvPicPr>
          <p:nvPr/>
        </p:nvPicPr>
        <p:blipFill>
          <a:blip r:embed="rId3">
            <a:extLst/>
          </a:blip>
          <a:stretch>
            <a:fillRect/>
          </a:stretch>
        </p:blipFill>
        <p:spPr>
          <a:xfrm>
            <a:off x="8509823" y="850900"/>
            <a:ext cx="1242953" cy="1077947"/>
          </a:xfrm>
          <a:prstGeom prst="rect">
            <a:avLst/>
          </a:prstGeom>
        </p:spPr>
      </p:pic>
    </p:spTree>
  </p:cSld>
  <p:clrMapOvr>
    <a:masterClrMapping/>
  </p:clrMapOvr>
  <p:transition xmlns:p14="http://schemas.microsoft.com/office/powerpoint/2010/main" spd="med" advClick="1"/>
</p:sld>
</file>

<file path=ppt/slides/slide2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9" name="Ordered color: Rainbow is poor default"/>
          <p:cNvSpPr txBox="1"/>
          <p:nvPr>
            <p:ph type="title"/>
          </p:nvPr>
        </p:nvSpPr>
        <p:spPr>
          <a:prstGeom prst="rect">
            <a:avLst/>
          </a:prstGeom>
        </p:spPr>
        <p:txBody>
          <a:bodyPr/>
          <a:lstStyle/>
          <a:p>
            <a:pPr/>
            <a:r>
              <a:t>Ordered color: Rainbow is poor default</a:t>
            </a:r>
          </a:p>
        </p:txBody>
      </p:sp>
      <p:sp>
        <p:nvSpPr>
          <p:cNvPr id="2450" name="problems…"/>
          <p:cNvSpPr txBox="1"/>
          <p:nvPr>
            <p:ph type="body" sz="half" idx="1"/>
          </p:nvPr>
        </p:nvSpPr>
        <p:spPr>
          <a:xfrm>
            <a:off x="419100" y="1104900"/>
            <a:ext cx="6303659" cy="7162997"/>
          </a:xfrm>
          <a:prstGeom prst="rect">
            <a:avLst/>
          </a:prstGeom>
        </p:spPr>
        <p:txBody>
          <a:bodyPr>
            <a:normAutofit fontScale="100000" lnSpcReduction="0"/>
          </a:bodyPr>
          <a:lstStyle/>
          <a:p>
            <a:pPr marL="342900" indent="-342900">
              <a:defRPr sz="3500"/>
            </a:pPr>
            <a:r>
              <a:t>problems</a:t>
            </a:r>
          </a:p>
          <a:p>
            <a:pPr lvl="1">
              <a:defRPr sz="2900"/>
            </a:pPr>
            <a:r>
              <a:t>perceptually unordered</a:t>
            </a:r>
          </a:p>
          <a:p>
            <a:pPr lvl="1">
              <a:defRPr sz="2900"/>
            </a:pPr>
            <a:r>
              <a:t>perceptually nonlinear</a:t>
            </a:r>
          </a:p>
          <a:p>
            <a:pPr marL="342900" indent="-342900">
              <a:defRPr sz="3500"/>
            </a:pPr>
            <a:r>
              <a:t>benefits</a:t>
            </a:r>
          </a:p>
          <a:p>
            <a:pPr lvl="1">
              <a:defRPr sz="2900"/>
            </a:pPr>
            <a:r>
              <a:t>fine-grained structure visible and nameable</a:t>
            </a:r>
            <a:br/>
            <a:br/>
            <a:br/>
            <a:br/>
            <a:br/>
            <a:br/>
            <a:br/>
            <a:br/>
          </a:p>
        </p:txBody>
      </p:sp>
      <p:sp>
        <p:nvSpPr>
          <p:cNvPr id="245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52"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pic>
        <p:nvPicPr>
          <p:cNvPr id="2453" name="Group" descr="Group"/>
          <p:cNvPicPr>
            <a:picLocks noChangeAspect="1"/>
          </p:cNvPicPr>
          <p:nvPr/>
        </p:nvPicPr>
        <p:blipFill>
          <a:blip r:embed="rId3">
            <a:extLst/>
          </a:blip>
          <a:stretch>
            <a:fillRect/>
          </a:stretch>
        </p:blipFill>
        <p:spPr>
          <a:xfrm>
            <a:off x="7056232" y="1780663"/>
            <a:ext cx="3914755" cy="2194414"/>
          </a:xfrm>
          <a:prstGeom prst="rect">
            <a:avLst/>
          </a:prstGeom>
          <a:ln w="12700">
            <a:miter lim="400000"/>
          </a:ln>
        </p:spPr>
      </p:pic>
      <p:sp>
        <p:nvSpPr>
          <p:cNvPr id="2454" name="[A Rule-based Tool for Assisting Colormap Selection. Bergman,. Rogowitz, and. Treinish. Proc. IEEE Visualization (Vis), pp. 118–125, 1995.]"/>
          <p:cNvSpPr txBox="1"/>
          <p:nvPr/>
        </p:nvSpPr>
        <p:spPr>
          <a:xfrm>
            <a:off x="6989888" y="3958615"/>
            <a:ext cx="930889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[A Rule-based Tool for Assisting Colormap Selection. Bergman,. Rogowitz, and. Treinish. Proc. IEEE Visualization (Vis), pp. 118–125, 1995.] </a:t>
            </a:r>
          </a:p>
        </p:txBody>
      </p:sp>
      <p:grpSp>
        <p:nvGrpSpPr>
          <p:cNvPr id="2457" name="Group"/>
          <p:cNvGrpSpPr/>
          <p:nvPr/>
        </p:nvGrpSpPr>
        <p:grpSpPr>
          <a:xfrm>
            <a:off x="6989888" y="4515297"/>
            <a:ext cx="5005029" cy="3173386"/>
            <a:chOff x="0" y="0"/>
            <a:chExt cx="5005028" cy="3173384"/>
          </a:xfrm>
        </p:grpSpPr>
        <p:pic>
          <p:nvPicPr>
            <p:cNvPr id="2455" name="Group" descr="Group"/>
            <p:cNvPicPr>
              <a:picLocks noChangeAspect="1"/>
            </p:cNvPicPr>
            <p:nvPr/>
          </p:nvPicPr>
          <p:blipFill>
            <a:blip r:embed="rId5">
              <a:extLst/>
            </a:blip>
            <a:srcRect l="4838" t="1796" r="49875" b="1419"/>
            <a:stretch>
              <a:fillRect/>
            </a:stretch>
          </p:blipFill>
          <p:spPr>
            <a:xfrm>
              <a:off x="48347" y="0"/>
              <a:ext cx="3431338" cy="2594656"/>
            </a:xfrm>
            <a:prstGeom prst="rect">
              <a:avLst/>
            </a:prstGeom>
            <a:ln w="12700" cap="flat">
              <a:noFill/>
              <a:miter lim="400000"/>
            </a:ln>
            <a:effectLst/>
          </p:spPr>
        </p:pic>
        <p:sp>
          <p:nvSpPr>
            <p:cNvPr id="2456" name="[Why Should Engineers Be Worried About Color? Treinish and Rogowitz 1998. http://www.research.ibm.com/people/l/lloydt/color/color.HTM]"/>
            <p:cNvSpPr txBox="1"/>
            <p:nvPr/>
          </p:nvSpPr>
          <p:spPr>
            <a:xfrm>
              <a:off x="0" y="2605076"/>
              <a:ext cx="5005029" cy="568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4" invalidUrl="" action="" tgtFrame="" tooltip="" history="1" highlightClick="0" endSnd="0"/>
                </a:defRPr>
              </a:lvl1pPr>
            </a:lstStyle>
            <a:p>
              <a:pPr>
                <a:defRPr i="0"/>
              </a:pPr>
              <a:r>
                <a:rPr i="1">
                  <a:hlinkClick r:id="rId4" invalidUrl="" action="" tgtFrame="" tooltip="" history="1" highlightClick="0" endSnd="0"/>
                </a:rPr>
                <a:t>[Why Should Engineers Be Worried About Color? Treinish and Rogowitz 1998. http://www.research.ibm.com/people/l/lloydt/color/color.HTM] </a:t>
              </a:r>
            </a:p>
          </p:txBody>
        </p:sp>
      </p:grpSp>
    </p:spTree>
  </p:cSld>
  <p:clrMapOvr>
    <a:masterClrMapping/>
  </p:clrMapOvr>
  <p:transition xmlns:p14="http://schemas.microsoft.com/office/powerpoint/2010/main" spd="med" advClick="1"/>
</p:sld>
</file>

<file path=ppt/slides/slide2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9" name="Ordered color: Rainbow is poor default"/>
          <p:cNvSpPr txBox="1"/>
          <p:nvPr>
            <p:ph type="title"/>
          </p:nvPr>
        </p:nvSpPr>
        <p:spPr>
          <a:prstGeom prst="rect">
            <a:avLst/>
          </a:prstGeom>
        </p:spPr>
        <p:txBody>
          <a:bodyPr/>
          <a:lstStyle/>
          <a:p>
            <a:pPr/>
            <a:r>
              <a:t>Ordered color: Rainbow is poor default</a:t>
            </a:r>
          </a:p>
        </p:txBody>
      </p:sp>
      <p:sp>
        <p:nvSpPr>
          <p:cNvPr id="2460" name="problems…"/>
          <p:cNvSpPr txBox="1"/>
          <p:nvPr>
            <p:ph type="body" sz="half" idx="1"/>
          </p:nvPr>
        </p:nvSpPr>
        <p:spPr>
          <a:xfrm>
            <a:off x="419100" y="1104900"/>
            <a:ext cx="6303659" cy="7162997"/>
          </a:xfrm>
          <a:prstGeom prst="rect">
            <a:avLst/>
          </a:prstGeom>
        </p:spPr>
        <p:txBody>
          <a:bodyPr>
            <a:normAutofit fontScale="100000" lnSpcReduction="0"/>
          </a:bodyPr>
          <a:lstStyle/>
          <a:p>
            <a:pPr marL="342900" indent="-342900">
              <a:defRPr sz="3500"/>
            </a:pPr>
            <a:r>
              <a:t>problems</a:t>
            </a:r>
          </a:p>
          <a:p>
            <a:pPr lvl="1">
              <a:defRPr sz="2900"/>
            </a:pPr>
            <a:r>
              <a:t>perceptually unordered</a:t>
            </a:r>
          </a:p>
          <a:p>
            <a:pPr lvl="1">
              <a:defRPr sz="2900"/>
            </a:pPr>
            <a:r>
              <a:t>perceptually nonlinear</a:t>
            </a:r>
          </a:p>
          <a:p>
            <a:pPr marL="342900" indent="-342900">
              <a:defRPr sz="3500"/>
            </a:pPr>
            <a:r>
              <a:t>benefits</a:t>
            </a:r>
          </a:p>
          <a:p>
            <a:pPr lvl="1">
              <a:defRPr sz="2900"/>
            </a:pPr>
            <a:r>
              <a:t>fine-grained structure visible and nameable</a:t>
            </a:r>
          </a:p>
          <a:p>
            <a:pPr marL="342900" indent="-342900">
              <a:defRPr sz="3500"/>
            </a:pPr>
            <a:r>
              <a:t>alternatives</a:t>
            </a:r>
          </a:p>
          <a:p>
            <a:pPr lvl="1">
              <a:defRPr sz="2900"/>
            </a:pPr>
            <a:r>
              <a:t>large-scale structure: fewer hues</a:t>
            </a:r>
            <a:br/>
            <a:br/>
            <a:br/>
            <a:br/>
            <a:br/>
          </a:p>
        </p:txBody>
      </p:sp>
      <p:sp>
        <p:nvSpPr>
          <p:cNvPr id="246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62"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grpSp>
        <p:nvGrpSpPr>
          <p:cNvPr id="2465" name="Group"/>
          <p:cNvGrpSpPr/>
          <p:nvPr/>
        </p:nvGrpSpPr>
        <p:grpSpPr>
          <a:xfrm>
            <a:off x="7056232" y="1780663"/>
            <a:ext cx="7896619" cy="2194414"/>
            <a:chOff x="0" y="0"/>
            <a:chExt cx="7896617" cy="2194412"/>
          </a:xfrm>
        </p:grpSpPr>
        <p:pic>
          <p:nvPicPr>
            <p:cNvPr id="2463" name="rulebased-blueyellow-fig1.jpg" descr="rulebased-blueyellow-fig1.jpg"/>
            <p:cNvPicPr>
              <a:picLocks noChangeAspect="1"/>
            </p:cNvPicPr>
            <p:nvPr/>
          </p:nvPicPr>
          <p:blipFill>
            <a:blip r:embed="rId3">
              <a:extLst/>
            </a:blip>
            <a:stretch>
              <a:fillRect/>
            </a:stretch>
          </p:blipFill>
          <p:spPr>
            <a:xfrm>
              <a:off x="3981863" y="0"/>
              <a:ext cx="3914755" cy="2190107"/>
            </a:xfrm>
            <a:prstGeom prst="rect">
              <a:avLst/>
            </a:prstGeom>
            <a:ln w="12700" cap="flat">
              <a:noFill/>
              <a:miter lim="400000"/>
            </a:ln>
            <a:effectLst/>
          </p:spPr>
        </p:pic>
        <p:pic>
          <p:nvPicPr>
            <p:cNvPr id="2464" name="rulebased-rainbow-fig5.jpg" descr="rulebased-rainbow-fig5.jpg"/>
            <p:cNvPicPr>
              <a:picLocks noChangeAspect="1"/>
            </p:cNvPicPr>
            <p:nvPr/>
          </p:nvPicPr>
          <p:blipFill>
            <a:blip r:embed="rId4">
              <a:extLst/>
            </a:blip>
            <a:stretch>
              <a:fillRect/>
            </a:stretch>
          </p:blipFill>
          <p:spPr>
            <a:xfrm>
              <a:off x="0" y="0"/>
              <a:ext cx="3914755" cy="2194413"/>
            </a:xfrm>
            <a:prstGeom prst="rect">
              <a:avLst/>
            </a:prstGeom>
            <a:ln w="12700" cap="flat">
              <a:noFill/>
              <a:miter lim="400000"/>
            </a:ln>
            <a:effectLst/>
          </p:spPr>
        </p:pic>
      </p:grpSp>
      <p:sp>
        <p:nvSpPr>
          <p:cNvPr id="2466" name="[A Rule-based Tool for Assisting Colormap Selection. Bergman,. Rogowitz, and. Treinish. Proc. IEEE Visualization (Vis), pp. 118–125, 1995.]"/>
          <p:cNvSpPr txBox="1"/>
          <p:nvPr/>
        </p:nvSpPr>
        <p:spPr>
          <a:xfrm>
            <a:off x="6989888" y="3958615"/>
            <a:ext cx="930889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5" invalidUrl="" action="" tgtFrame="" tooltip="" history="1" highlightClick="0" endSnd="0"/>
              </a:defRPr>
            </a:lvl1pPr>
          </a:lstStyle>
          <a:p>
            <a:pPr>
              <a:defRPr i="0"/>
            </a:pPr>
            <a:r>
              <a:rPr i="1">
                <a:hlinkClick r:id="rId5" invalidUrl="" action="" tgtFrame="" tooltip="" history="1" highlightClick="0" endSnd="0"/>
              </a:rPr>
              <a:t>[A Rule-based Tool for Assisting Colormap Selection. Bergman,. Rogowitz, and. Treinish. Proc. IEEE Visualization (Vis), pp. 118–125, 1995.] </a:t>
            </a:r>
          </a:p>
        </p:txBody>
      </p:sp>
      <p:grpSp>
        <p:nvGrpSpPr>
          <p:cNvPr id="2469" name="Group"/>
          <p:cNvGrpSpPr/>
          <p:nvPr/>
        </p:nvGrpSpPr>
        <p:grpSpPr>
          <a:xfrm>
            <a:off x="6989888" y="4515297"/>
            <a:ext cx="5005029" cy="3173386"/>
            <a:chOff x="0" y="0"/>
            <a:chExt cx="5005028" cy="3173384"/>
          </a:xfrm>
        </p:grpSpPr>
        <p:pic>
          <p:nvPicPr>
            <p:cNvPr id="2467" name="Group" descr="Group"/>
            <p:cNvPicPr>
              <a:picLocks noChangeAspect="1"/>
            </p:cNvPicPr>
            <p:nvPr/>
          </p:nvPicPr>
          <p:blipFill>
            <a:blip r:embed="rId6">
              <a:extLst/>
            </a:blip>
            <a:srcRect l="4838" t="1796" r="49875" b="1419"/>
            <a:stretch>
              <a:fillRect/>
            </a:stretch>
          </p:blipFill>
          <p:spPr>
            <a:xfrm>
              <a:off x="48347" y="0"/>
              <a:ext cx="3431338" cy="2594656"/>
            </a:xfrm>
            <a:prstGeom prst="rect">
              <a:avLst/>
            </a:prstGeom>
            <a:ln w="12700" cap="flat">
              <a:noFill/>
              <a:miter lim="400000"/>
            </a:ln>
            <a:effectLst/>
          </p:spPr>
        </p:pic>
        <p:sp>
          <p:nvSpPr>
            <p:cNvPr id="2468" name="[Why Should Engineers Be Worried About Color? Treinish and Rogowitz 1998. http://www.research.ibm.com/people/l/lloydt/color/color.HTM]"/>
            <p:cNvSpPr txBox="1"/>
            <p:nvPr/>
          </p:nvSpPr>
          <p:spPr>
            <a:xfrm>
              <a:off x="0" y="2605076"/>
              <a:ext cx="5005029" cy="568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5" invalidUrl="" action="" tgtFrame="" tooltip="" history="1" highlightClick="0" endSnd="0"/>
                </a:defRPr>
              </a:lvl1pPr>
            </a:lstStyle>
            <a:p>
              <a:pPr>
                <a:defRPr i="0"/>
              </a:pPr>
              <a:r>
                <a:rPr i="1">
                  <a:hlinkClick r:id="rId5" invalidUrl="" action="" tgtFrame="" tooltip="" history="1" highlightClick="0" endSnd="0"/>
                </a:rPr>
                <a:t>[Why Should Engineers Be Worried About Color? Treinish and Rogowitz 1998. http://www.research.ibm.com/people/l/lloydt/color/color.HTM] </a:t>
              </a:r>
            </a:p>
          </p:txBody>
        </p:sp>
      </p:grpSp>
    </p:spTree>
  </p:cSld>
  <p:clrMapOvr>
    <a:masterClrMapping/>
  </p:clrMapOvr>
  <p:transition xmlns:p14="http://schemas.microsoft.com/office/powerpoint/2010/main" spd="med" advClick="1"/>
</p:sld>
</file>

<file path=ppt/slides/slide2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1" name="Ordered color: Rainbow is poor default"/>
          <p:cNvSpPr txBox="1"/>
          <p:nvPr>
            <p:ph type="title"/>
          </p:nvPr>
        </p:nvSpPr>
        <p:spPr>
          <a:prstGeom prst="rect">
            <a:avLst/>
          </a:prstGeom>
        </p:spPr>
        <p:txBody>
          <a:bodyPr/>
          <a:lstStyle/>
          <a:p>
            <a:pPr/>
            <a:r>
              <a:t>Ordered color: Rainbow is poor default</a:t>
            </a:r>
          </a:p>
        </p:txBody>
      </p:sp>
      <p:sp>
        <p:nvSpPr>
          <p:cNvPr id="2472" name="problems…"/>
          <p:cNvSpPr txBox="1"/>
          <p:nvPr>
            <p:ph type="body" sz="half" idx="1"/>
          </p:nvPr>
        </p:nvSpPr>
        <p:spPr>
          <a:xfrm>
            <a:off x="419100" y="1104900"/>
            <a:ext cx="6505256" cy="6342345"/>
          </a:xfrm>
          <a:prstGeom prst="rect">
            <a:avLst/>
          </a:prstGeom>
        </p:spPr>
        <p:txBody>
          <a:bodyPr>
            <a:normAutofit fontScale="100000" lnSpcReduction="0"/>
          </a:bodyPr>
          <a:lstStyle/>
          <a:p>
            <a:pPr marL="342900" indent="-342900">
              <a:defRPr sz="3500"/>
            </a:pPr>
            <a:r>
              <a:t>problems</a:t>
            </a:r>
          </a:p>
          <a:p>
            <a:pPr lvl="1">
              <a:defRPr sz="2900"/>
            </a:pPr>
            <a:r>
              <a:t>perceptually unordered</a:t>
            </a:r>
          </a:p>
          <a:p>
            <a:pPr lvl="1">
              <a:defRPr sz="2900"/>
            </a:pPr>
            <a:r>
              <a:t>perceptually nonlinear</a:t>
            </a:r>
          </a:p>
          <a:p>
            <a:pPr marL="342900" indent="-342900">
              <a:defRPr sz="3500"/>
            </a:pPr>
            <a:r>
              <a:t>benefits</a:t>
            </a:r>
          </a:p>
          <a:p>
            <a:pPr lvl="1">
              <a:defRPr sz="2900"/>
            </a:pPr>
            <a:r>
              <a:t>fine-grained structure visible and nameable</a:t>
            </a:r>
          </a:p>
          <a:p>
            <a:pPr marL="342900" indent="-342900">
              <a:defRPr sz="3500"/>
            </a:pPr>
            <a:r>
              <a:t>alternatives</a:t>
            </a:r>
          </a:p>
          <a:p>
            <a:pPr lvl="1">
              <a:defRPr sz="2900"/>
            </a:pPr>
            <a:r>
              <a:t>large-scale structure: fewer hues</a:t>
            </a:r>
          </a:p>
          <a:p>
            <a:pPr lvl="1">
              <a:defRPr sz="2900"/>
            </a:pPr>
            <a:r>
              <a:t>fine structure: multiple hues with monotonically increasing luminance [eg viridis]</a:t>
            </a:r>
          </a:p>
        </p:txBody>
      </p:sp>
      <p:sp>
        <p:nvSpPr>
          <p:cNvPr id="247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74"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grpSp>
        <p:nvGrpSpPr>
          <p:cNvPr id="2477" name="Group"/>
          <p:cNvGrpSpPr/>
          <p:nvPr/>
        </p:nvGrpSpPr>
        <p:grpSpPr>
          <a:xfrm>
            <a:off x="7056232" y="1780663"/>
            <a:ext cx="7896619" cy="2194414"/>
            <a:chOff x="0" y="0"/>
            <a:chExt cx="7896617" cy="2194412"/>
          </a:xfrm>
        </p:grpSpPr>
        <p:pic>
          <p:nvPicPr>
            <p:cNvPr id="2475" name="rulebased-blueyellow-fig1.jpg" descr="rulebased-blueyellow-fig1.jpg"/>
            <p:cNvPicPr>
              <a:picLocks noChangeAspect="1"/>
            </p:cNvPicPr>
            <p:nvPr/>
          </p:nvPicPr>
          <p:blipFill>
            <a:blip r:embed="rId3">
              <a:extLst/>
            </a:blip>
            <a:stretch>
              <a:fillRect/>
            </a:stretch>
          </p:blipFill>
          <p:spPr>
            <a:xfrm>
              <a:off x="3981863" y="0"/>
              <a:ext cx="3914755" cy="2190107"/>
            </a:xfrm>
            <a:prstGeom prst="rect">
              <a:avLst/>
            </a:prstGeom>
            <a:ln w="12700" cap="flat">
              <a:noFill/>
              <a:miter lim="400000"/>
            </a:ln>
            <a:effectLst/>
          </p:spPr>
        </p:pic>
        <p:pic>
          <p:nvPicPr>
            <p:cNvPr id="2476" name="rulebased-rainbow-fig5.jpg" descr="rulebased-rainbow-fig5.jpg"/>
            <p:cNvPicPr>
              <a:picLocks noChangeAspect="1"/>
            </p:cNvPicPr>
            <p:nvPr/>
          </p:nvPicPr>
          <p:blipFill>
            <a:blip r:embed="rId4">
              <a:extLst/>
            </a:blip>
            <a:stretch>
              <a:fillRect/>
            </a:stretch>
          </p:blipFill>
          <p:spPr>
            <a:xfrm>
              <a:off x="0" y="0"/>
              <a:ext cx="3914755" cy="2194413"/>
            </a:xfrm>
            <a:prstGeom prst="rect">
              <a:avLst/>
            </a:prstGeom>
            <a:ln w="12700" cap="flat">
              <a:noFill/>
              <a:miter lim="400000"/>
            </a:ln>
            <a:effectLst/>
          </p:spPr>
        </p:pic>
      </p:grpSp>
      <p:sp>
        <p:nvSpPr>
          <p:cNvPr id="2478" name="[A Rule-based Tool for Assisting Colormap Selection. Bergman,. Rogowitz, and. Treinish. Proc. IEEE Visualization (Vis), pp. 118–125, 1995.]"/>
          <p:cNvSpPr txBox="1"/>
          <p:nvPr/>
        </p:nvSpPr>
        <p:spPr>
          <a:xfrm>
            <a:off x="6989888" y="3958615"/>
            <a:ext cx="930889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5" invalidUrl="" action="" tgtFrame="" tooltip="" history="1" highlightClick="0" endSnd="0"/>
              </a:defRPr>
            </a:lvl1pPr>
          </a:lstStyle>
          <a:p>
            <a:pPr>
              <a:defRPr i="0"/>
            </a:pPr>
            <a:r>
              <a:rPr i="1">
                <a:hlinkClick r:id="rId5" invalidUrl="" action="" tgtFrame="" tooltip="" history="1" highlightClick="0" endSnd="0"/>
              </a:rPr>
              <a:t>[A Rule-based Tool for Assisting Colormap Selection. Bergman,. Rogowitz, and. Treinish. Proc. IEEE Visualization (Vis), pp. 118–125, 1995.] </a:t>
            </a:r>
          </a:p>
        </p:txBody>
      </p:sp>
      <p:grpSp>
        <p:nvGrpSpPr>
          <p:cNvPr id="2483" name="Group"/>
          <p:cNvGrpSpPr/>
          <p:nvPr/>
        </p:nvGrpSpPr>
        <p:grpSpPr>
          <a:xfrm>
            <a:off x="6989888" y="4515297"/>
            <a:ext cx="6979649" cy="3173386"/>
            <a:chOff x="0" y="0"/>
            <a:chExt cx="6979648" cy="3173384"/>
          </a:xfrm>
        </p:grpSpPr>
        <p:grpSp>
          <p:nvGrpSpPr>
            <p:cNvPr id="2481" name="Group"/>
            <p:cNvGrpSpPr/>
            <p:nvPr/>
          </p:nvGrpSpPr>
          <p:grpSpPr>
            <a:xfrm>
              <a:off x="48347" y="0"/>
              <a:ext cx="6931302" cy="2594656"/>
              <a:chOff x="0" y="0"/>
              <a:chExt cx="6931301" cy="2594655"/>
            </a:xfrm>
          </p:grpSpPr>
          <p:pic>
            <p:nvPicPr>
              <p:cNvPr id="2479" name="colorworry-fig1.png" descr="colorworry-fig1.png"/>
              <p:cNvPicPr>
                <a:picLocks noChangeAspect="1"/>
              </p:cNvPicPr>
              <p:nvPr/>
            </p:nvPicPr>
            <p:blipFill>
              <a:blip r:embed="rId6">
                <a:extLst/>
              </a:blip>
              <a:srcRect l="4838" t="1796" r="49875" b="1419"/>
              <a:stretch>
                <a:fillRect/>
              </a:stretch>
            </p:blipFill>
            <p:spPr>
              <a:xfrm>
                <a:off x="0" y="0"/>
                <a:ext cx="3431338" cy="2594656"/>
              </a:xfrm>
              <a:prstGeom prst="rect">
                <a:avLst/>
              </a:prstGeom>
              <a:ln w="12700" cap="flat">
                <a:noFill/>
                <a:miter lim="400000"/>
              </a:ln>
              <a:effectLst/>
            </p:spPr>
          </p:pic>
          <p:pic>
            <p:nvPicPr>
              <p:cNvPr id="2480" name="colorworry-fig1.png" descr="colorworry-fig1.png"/>
              <p:cNvPicPr>
                <a:picLocks noChangeAspect="1"/>
              </p:cNvPicPr>
              <p:nvPr/>
            </p:nvPicPr>
            <p:blipFill>
              <a:blip r:embed="rId6">
                <a:extLst/>
              </a:blip>
              <a:srcRect l="54094" t="1753" r="0" b="1111"/>
              <a:stretch>
                <a:fillRect/>
              </a:stretch>
            </p:blipFill>
            <p:spPr>
              <a:xfrm>
                <a:off x="3499964" y="0"/>
                <a:ext cx="3431338" cy="2568867"/>
              </a:xfrm>
              <a:prstGeom prst="rect">
                <a:avLst/>
              </a:prstGeom>
              <a:ln w="12700" cap="flat">
                <a:noFill/>
                <a:miter lim="400000"/>
              </a:ln>
              <a:effectLst/>
            </p:spPr>
          </p:pic>
        </p:grpSp>
        <p:sp>
          <p:nvSpPr>
            <p:cNvPr id="2482" name="[Why Should Engineers Be Worried About Color? Treinish and Rogowitz 1998. http://www.research.ibm.com/people/l/lloydt/color/color.HTM]"/>
            <p:cNvSpPr txBox="1"/>
            <p:nvPr/>
          </p:nvSpPr>
          <p:spPr>
            <a:xfrm>
              <a:off x="0" y="2605076"/>
              <a:ext cx="5005029" cy="568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5" invalidUrl="" action="" tgtFrame="" tooltip="" history="1" highlightClick="0" endSnd="0"/>
                </a:defRPr>
              </a:lvl1pPr>
            </a:lstStyle>
            <a:p>
              <a:pPr>
                <a:defRPr i="0"/>
              </a:pPr>
              <a:r>
                <a:rPr i="1">
                  <a:hlinkClick r:id="rId5" invalidUrl="" action="" tgtFrame="" tooltip="" history="1" highlightClick="0" endSnd="0"/>
                </a:rPr>
                <a:t>[Why Should Engineers Be Worried About Color? Treinish and Rogowitz 1998. http://www.research.ibm.com/people/l/lloydt/color/color.HTM] </a:t>
              </a:r>
            </a:p>
          </p:txBody>
        </p:sp>
      </p:grpSp>
    </p:spTree>
  </p:cSld>
  <p:clrMapOvr>
    <a:masterClrMapping/>
  </p:clrMapOvr>
  <p:transition xmlns:p14="http://schemas.microsoft.com/office/powerpoint/2010/main" spd="med" advClick="1"/>
</p:sld>
</file>

<file path=ppt/slides/slide2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5" name="Viridis / Magma: sequential colormaps"/>
          <p:cNvSpPr txBox="1"/>
          <p:nvPr>
            <p:ph type="title"/>
          </p:nvPr>
        </p:nvSpPr>
        <p:spPr>
          <a:prstGeom prst="rect">
            <a:avLst/>
          </a:prstGeom>
        </p:spPr>
        <p:txBody>
          <a:bodyPr/>
          <a:lstStyle/>
          <a:p>
            <a:pPr/>
            <a:r>
              <a:t>Viridis / Magma: sequential colormaps</a:t>
            </a:r>
          </a:p>
        </p:txBody>
      </p:sp>
      <p:sp>
        <p:nvSpPr>
          <p:cNvPr id="2486" name="monotonically increasing luminance, perceptually uniform…"/>
          <p:cNvSpPr txBox="1"/>
          <p:nvPr>
            <p:ph type="body" idx="1"/>
          </p:nvPr>
        </p:nvSpPr>
        <p:spPr>
          <a:xfrm>
            <a:off x="419100" y="1104900"/>
            <a:ext cx="9026912" cy="8039100"/>
          </a:xfrm>
          <a:prstGeom prst="rect">
            <a:avLst/>
          </a:prstGeom>
        </p:spPr>
        <p:txBody>
          <a:bodyPr/>
          <a:lstStyle/>
          <a:p>
            <a:pPr>
              <a:buClr>
                <a:srgbClr val="000000"/>
              </a:buClr>
            </a:pPr>
            <a:r>
              <a:t>monotonically increasing luminance, perceptually uniform</a:t>
            </a:r>
          </a:p>
          <a:p>
            <a:pPr/>
            <a:r>
              <a:t>colorful, colorblind-safe</a:t>
            </a:r>
          </a:p>
          <a:p>
            <a:pPr lvl="1"/>
            <a:r>
              <a:t>R, python, D3</a:t>
            </a:r>
          </a:p>
        </p:txBody>
      </p:sp>
      <p:sp>
        <p:nvSpPr>
          <p:cNvPr id="24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88" name="viridis-colors.png" descr="viridis-colors.png"/>
          <p:cNvPicPr>
            <a:picLocks noChangeAspect="1"/>
          </p:cNvPicPr>
          <p:nvPr/>
        </p:nvPicPr>
        <p:blipFill>
          <a:blip r:embed="rId2">
            <a:extLst/>
          </a:blip>
          <a:stretch>
            <a:fillRect/>
          </a:stretch>
        </p:blipFill>
        <p:spPr>
          <a:xfrm>
            <a:off x="686529" y="3844882"/>
            <a:ext cx="4993064" cy="3566475"/>
          </a:xfrm>
          <a:prstGeom prst="rect">
            <a:avLst/>
          </a:prstGeom>
          <a:ln w="12700">
            <a:miter lim="400000"/>
          </a:ln>
        </p:spPr>
      </p:pic>
      <p:sp>
        <p:nvSpPr>
          <p:cNvPr id="2489" name="https://cran.r-project.org/web/packages/viridis/vignettes/intro-to-viridis.html"/>
          <p:cNvSpPr txBox="1"/>
          <p:nvPr/>
        </p:nvSpPr>
        <p:spPr>
          <a:xfrm>
            <a:off x="292100" y="8102600"/>
            <a:ext cx="13043604" cy="59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219200">
              <a:spcBef>
                <a:spcPts val="800"/>
              </a:spcBef>
              <a:defRPr i="1" sz="3400" u="sng">
                <a:uFill>
                  <a:solidFill>
                    <a:srgbClr val="000000"/>
                  </a:solidFill>
                </a:uFill>
              </a:defRPr>
            </a:lvl1pPr>
          </a:lstStyle>
          <a:p>
            <a:pPr/>
            <a:r>
              <a:t>https://cran.r-project.org/web/packages/viridis/vignettes/intro-to-viridis.html</a:t>
            </a:r>
          </a:p>
        </p:txBody>
      </p:sp>
      <p:pic>
        <p:nvPicPr>
          <p:cNvPr id="2490" name="Rectangle Rectangle" descr="Rectangle Rectangle"/>
          <p:cNvPicPr>
            <a:picLocks noChangeAspect="0"/>
          </p:cNvPicPr>
          <p:nvPr/>
        </p:nvPicPr>
        <p:blipFill>
          <a:blip r:embed="rId3">
            <a:extLst/>
          </a:blip>
          <a:stretch>
            <a:fillRect/>
          </a:stretch>
        </p:blipFill>
        <p:spPr>
          <a:xfrm>
            <a:off x="466054" y="6133840"/>
            <a:ext cx="5434013" cy="1497923"/>
          </a:xfrm>
          <a:prstGeom prst="rect">
            <a:avLst/>
          </a:prstGeom>
        </p:spPr>
      </p:pic>
      <p:pic>
        <p:nvPicPr>
          <p:cNvPr id="2492" name="Image" descr="Image"/>
          <p:cNvPicPr>
            <a:picLocks noChangeAspect="1"/>
          </p:cNvPicPr>
          <p:nvPr/>
        </p:nvPicPr>
        <p:blipFill>
          <a:blip r:embed="rId4">
            <a:extLst/>
          </a:blip>
          <a:stretch>
            <a:fillRect/>
          </a:stretch>
        </p:blipFill>
        <p:spPr>
          <a:xfrm>
            <a:off x="8341045" y="4086797"/>
            <a:ext cx="7364471" cy="2872144"/>
          </a:xfrm>
          <a:prstGeom prst="rect">
            <a:avLst/>
          </a:prstGeom>
          <a:ln w="12700">
            <a:miter lim="400000"/>
          </a:ln>
        </p:spPr>
      </p:pic>
      <p:pic>
        <p:nvPicPr>
          <p:cNvPr id="2493" name="Image" descr="Image"/>
          <p:cNvPicPr>
            <a:picLocks noChangeAspect="1"/>
          </p:cNvPicPr>
          <p:nvPr/>
        </p:nvPicPr>
        <p:blipFill>
          <a:blip r:embed="rId5">
            <a:extLst/>
          </a:blip>
          <a:srcRect l="21246" t="15982" r="11178" b="19643"/>
          <a:stretch>
            <a:fillRect/>
          </a:stretch>
        </p:blipFill>
        <p:spPr>
          <a:xfrm>
            <a:off x="10291321" y="246687"/>
            <a:ext cx="5434207" cy="3697777"/>
          </a:xfrm>
          <a:prstGeom prst="rect">
            <a:avLst/>
          </a:prstGeom>
          <a:ln w="12700">
            <a:miter lim="400000"/>
          </a:ln>
        </p:spPr>
      </p:pic>
    </p:spTree>
  </p:cSld>
  <p:clrMapOvr>
    <a:masterClrMapping/>
  </p:clrMapOvr>
  <p:transition xmlns:p14="http://schemas.microsoft.com/office/powerpoint/2010/main" spd="med" advClick="1"/>
</p:sld>
</file>

<file path=ppt/slides/slide2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5" name="Ordered color: Rainbow is poor default"/>
          <p:cNvSpPr txBox="1"/>
          <p:nvPr>
            <p:ph type="title"/>
          </p:nvPr>
        </p:nvSpPr>
        <p:spPr>
          <a:prstGeom prst="rect">
            <a:avLst/>
          </a:prstGeom>
        </p:spPr>
        <p:txBody>
          <a:bodyPr/>
          <a:lstStyle/>
          <a:p>
            <a:pPr/>
            <a:r>
              <a:t>Ordered color: Rainbow is poor default</a:t>
            </a:r>
          </a:p>
        </p:txBody>
      </p:sp>
      <p:sp>
        <p:nvSpPr>
          <p:cNvPr id="2496" name="problems…"/>
          <p:cNvSpPr txBox="1"/>
          <p:nvPr>
            <p:ph type="body" sz="half" idx="1"/>
          </p:nvPr>
        </p:nvSpPr>
        <p:spPr>
          <a:xfrm>
            <a:off x="419100" y="1104900"/>
            <a:ext cx="6505256" cy="7213600"/>
          </a:xfrm>
          <a:prstGeom prst="rect">
            <a:avLst/>
          </a:prstGeom>
        </p:spPr>
        <p:txBody>
          <a:bodyPr>
            <a:normAutofit fontScale="100000" lnSpcReduction="0"/>
          </a:bodyPr>
          <a:lstStyle/>
          <a:p>
            <a:pPr marL="284607" indent="-284607" defTabSz="1011936">
              <a:spcBef>
                <a:spcPts val="800"/>
              </a:spcBef>
              <a:defRPr sz="3403"/>
            </a:pPr>
            <a:r>
              <a:t>problems</a:t>
            </a:r>
          </a:p>
          <a:p>
            <a:pPr lvl="1" marL="616648" indent="-237172" defTabSz="1011936">
              <a:spcBef>
                <a:spcPts val="700"/>
              </a:spcBef>
              <a:defRPr sz="2905"/>
            </a:pPr>
            <a:r>
              <a:t>perceptually unordered</a:t>
            </a:r>
          </a:p>
          <a:p>
            <a:pPr lvl="1" marL="616648" indent="-237172" defTabSz="1011936">
              <a:spcBef>
                <a:spcPts val="700"/>
              </a:spcBef>
              <a:defRPr sz="2905"/>
            </a:pPr>
            <a:r>
              <a:t>perceptually nonlinear</a:t>
            </a:r>
          </a:p>
          <a:p>
            <a:pPr marL="284607" indent="-284607" defTabSz="1011936">
              <a:spcBef>
                <a:spcPts val="800"/>
              </a:spcBef>
              <a:defRPr sz="3403"/>
            </a:pPr>
            <a:r>
              <a:t>benefits</a:t>
            </a:r>
          </a:p>
          <a:p>
            <a:pPr lvl="1" marL="616648" indent="-237172" defTabSz="1011936">
              <a:spcBef>
                <a:spcPts val="700"/>
              </a:spcBef>
              <a:defRPr sz="2905"/>
            </a:pPr>
            <a:r>
              <a:t>fine-grained structure visible and nameable</a:t>
            </a:r>
          </a:p>
          <a:p>
            <a:pPr marL="284607" indent="-284607" defTabSz="1011936">
              <a:spcBef>
                <a:spcPts val="800"/>
              </a:spcBef>
              <a:defRPr sz="3403"/>
            </a:pPr>
            <a:r>
              <a:t>alternatives</a:t>
            </a:r>
          </a:p>
          <a:p>
            <a:pPr lvl="1" marL="616648" indent="-237172" defTabSz="1011936">
              <a:spcBef>
                <a:spcPts val="700"/>
              </a:spcBef>
              <a:defRPr sz="2905"/>
            </a:pPr>
            <a:r>
              <a:t>large-scale structure: fewer hues</a:t>
            </a:r>
          </a:p>
          <a:p>
            <a:pPr lvl="1" marL="616648" indent="-237172" defTabSz="1011936">
              <a:spcBef>
                <a:spcPts val="700"/>
              </a:spcBef>
              <a:defRPr sz="2905"/>
            </a:pPr>
            <a:r>
              <a:t>fine structure: multiple hues with monotonically increasing luminance [eg viridis]</a:t>
            </a:r>
          </a:p>
          <a:p>
            <a:pPr marL="284607" indent="-284607" defTabSz="1011936">
              <a:spcBef>
                <a:spcPts val="800"/>
              </a:spcBef>
              <a:defRPr sz="3403"/>
            </a:pPr>
            <a:r>
              <a:t>legit for categorical</a:t>
            </a:r>
          </a:p>
          <a:p>
            <a:pPr lvl="1" marL="616648" indent="-237172" defTabSz="1011936">
              <a:spcBef>
                <a:spcPts val="700"/>
              </a:spcBef>
              <a:defRPr sz="2905"/>
            </a:pPr>
            <a:r>
              <a:t>segmented saturated rainbow is good!</a:t>
            </a:r>
          </a:p>
        </p:txBody>
      </p:sp>
      <p:sp>
        <p:nvSpPr>
          <p:cNvPr id="249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98" name="rainbow-maps.png" descr="rainbow-maps.png"/>
          <p:cNvPicPr>
            <a:picLocks noChangeAspect="1"/>
          </p:cNvPicPr>
          <p:nvPr/>
        </p:nvPicPr>
        <p:blipFill>
          <a:blip r:embed="rId2">
            <a:extLst/>
          </a:blip>
          <a:srcRect l="3400" t="10378" r="3599" b="59708"/>
          <a:stretch>
            <a:fillRect/>
          </a:stretch>
        </p:blipFill>
        <p:spPr>
          <a:xfrm>
            <a:off x="7080089" y="1163382"/>
            <a:ext cx="4822060" cy="508132"/>
          </a:xfrm>
          <a:prstGeom prst="rect">
            <a:avLst/>
          </a:prstGeom>
          <a:ln w="12700">
            <a:miter lim="400000"/>
          </a:ln>
        </p:spPr>
      </p:pic>
      <p:sp>
        <p:nvSpPr>
          <p:cNvPr id="2499" name="[Transfer Functions in Direct Volume Rendering: Design, Interface, Interaction. Kindlmann. SIGGRAPH 2002 Course Notes]"/>
          <p:cNvSpPr txBox="1"/>
          <p:nvPr/>
        </p:nvSpPr>
        <p:spPr>
          <a:xfrm>
            <a:off x="6848774" y="8279776"/>
            <a:ext cx="459790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[Transfer Functions in Direct Volume Rendering: Design, Interface, Interaction. Kindlmann. SIGGRAPH 2002 Course Notes]</a:t>
            </a:r>
          </a:p>
        </p:txBody>
      </p:sp>
      <p:grpSp>
        <p:nvGrpSpPr>
          <p:cNvPr id="2502" name="Group"/>
          <p:cNvGrpSpPr/>
          <p:nvPr/>
        </p:nvGrpSpPr>
        <p:grpSpPr>
          <a:xfrm>
            <a:off x="7056232" y="1780663"/>
            <a:ext cx="7896619" cy="2194414"/>
            <a:chOff x="0" y="0"/>
            <a:chExt cx="7896617" cy="2194412"/>
          </a:xfrm>
        </p:grpSpPr>
        <p:pic>
          <p:nvPicPr>
            <p:cNvPr id="2500" name="rulebased-blueyellow-fig1.jpg" descr="rulebased-blueyellow-fig1.jpg"/>
            <p:cNvPicPr>
              <a:picLocks noChangeAspect="1"/>
            </p:cNvPicPr>
            <p:nvPr/>
          </p:nvPicPr>
          <p:blipFill>
            <a:blip r:embed="rId4">
              <a:extLst/>
            </a:blip>
            <a:stretch>
              <a:fillRect/>
            </a:stretch>
          </p:blipFill>
          <p:spPr>
            <a:xfrm>
              <a:off x="3981863" y="0"/>
              <a:ext cx="3914755" cy="2190107"/>
            </a:xfrm>
            <a:prstGeom prst="rect">
              <a:avLst/>
            </a:prstGeom>
            <a:ln w="12700" cap="flat">
              <a:noFill/>
              <a:miter lim="400000"/>
            </a:ln>
            <a:effectLst/>
          </p:spPr>
        </p:pic>
        <p:pic>
          <p:nvPicPr>
            <p:cNvPr id="2501" name="rulebased-rainbow-fig5.jpg" descr="rulebased-rainbow-fig5.jpg"/>
            <p:cNvPicPr>
              <a:picLocks noChangeAspect="1"/>
            </p:cNvPicPr>
            <p:nvPr/>
          </p:nvPicPr>
          <p:blipFill>
            <a:blip r:embed="rId5">
              <a:extLst/>
            </a:blip>
            <a:stretch>
              <a:fillRect/>
            </a:stretch>
          </p:blipFill>
          <p:spPr>
            <a:xfrm>
              <a:off x="0" y="0"/>
              <a:ext cx="3914755" cy="2194413"/>
            </a:xfrm>
            <a:prstGeom prst="rect">
              <a:avLst/>
            </a:prstGeom>
            <a:ln w="12700" cap="flat">
              <a:noFill/>
              <a:miter lim="400000"/>
            </a:ln>
            <a:effectLst/>
          </p:spPr>
        </p:pic>
      </p:grpSp>
      <p:sp>
        <p:nvSpPr>
          <p:cNvPr id="2503" name="[A Rule-based Tool for Assisting Colormap Selection. Bergman,. Rogowitz, and. Treinish. Proc. IEEE Visualization (Vis), pp. 118–125, 1995.]"/>
          <p:cNvSpPr txBox="1"/>
          <p:nvPr/>
        </p:nvSpPr>
        <p:spPr>
          <a:xfrm>
            <a:off x="6989888" y="3958615"/>
            <a:ext cx="930889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[A Rule-based Tool for Assisting Colormap Selection. Bergman,. Rogowitz, and. Treinish. Proc. IEEE Visualization (Vis), pp. 118–125, 1995.] </a:t>
            </a:r>
          </a:p>
        </p:txBody>
      </p:sp>
      <p:grpSp>
        <p:nvGrpSpPr>
          <p:cNvPr id="2508" name="Group"/>
          <p:cNvGrpSpPr/>
          <p:nvPr/>
        </p:nvGrpSpPr>
        <p:grpSpPr>
          <a:xfrm>
            <a:off x="6989888" y="4515297"/>
            <a:ext cx="6979649" cy="3173386"/>
            <a:chOff x="0" y="0"/>
            <a:chExt cx="6979648" cy="3173384"/>
          </a:xfrm>
        </p:grpSpPr>
        <p:grpSp>
          <p:nvGrpSpPr>
            <p:cNvPr id="2506" name="Group"/>
            <p:cNvGrpSpPr/>
            <p:nvPr/>
          </p:nvGrpSpPr>
          <p:grpSpPr>
            <a:xfrm>
              <a:off x="48347" y="0"/>
              <a:ext cx="6931302" cy="2594656"/>
              <a:chOff x="0" y="0"/>
              <a:chExt cx="6931301" cy="2594655"/>
            </a:xfrm>
          </p:grpSpPr>
          <p:pic>
            <p:nvPicPr>
              <p:cNvPr id="2504" name="colorworry-fig1.png" descr="colorworry-fig1.png"/>
              <p:cNvPicPr>
                <a:picLocks noChangeAspect="1"/>
              </p:cNvPicPr>
              <p:nvPr/>
            </p:nvPicPr>
            <p:blipFill>
              <a:blip r:embed="rId6">
                <a:extLst/>
              </a:blip>
              <a:srcRect l="4838" t="1796" r="49875" b="1419"/>
              <a:stretch>
                <a:fillRect/>
              </a:stretch>
            </p:blipFill>
            <p:spPr>
              <a:xfrm>
                <a:off x="0" y="0"/>
                <a:ext cx="3431338" cy="2594656"/>
              </a:xfrm>
              <a:prstGeom prst="rect">
                <a:avLst/>
              </a:prstGeom>
              <a:ln w="12700" cap="flat">
                <a:noFill/>
                <a:miter lim="400000"/>
              </a:ln>
              <a:effectLst/>
            </p:spPr>
          </p:pic>
          <p:pic>
            <p:nvPicPr>
              <p:cNvPr id="2505" name="colorworry-fig1.png" descr="colorworry-fig1.png"/>
              <p:cNvPicPr>
                <a:picLocks noChangeAspect="1"/>
              </p:cNvPicPr>
              <p:nvPr/>
            </p:nvPicPr>
            <p:blipFill>
              <a:blip r:embed="rId6">
                <a:extLst/>
              </a:blip>
              <a:srcRect l="54094" t="1753" r="0" b="1111"/>
              <a:stretch>
                <a:fillRect/>
              </a:stretch>
            </p:blipFill>
            <p:spPr>
              <a:xfrm>
                <a:off x="3499964" y="0"/>
                <a:ext cx="3431338" cy="2568867"/>
              </a:xfrm>
              <a:prstGeom prst="rect">
                <a:avLst/>
              </a:prstGeom>
              <a:ln w="12700" cap="flat">
                <a:noFill/>
                <a:miter lim="400000"/>
              </a:ln>
              <a:effectLst/>
            </p:spPr>
          </p:pic>
        </p:grpSp>
        <p:sp>
          <p:nvSpPr>
            <p:cNvPr id="2507" name="[Why Should Engineers Be Worried About Color? Treinish and Rogowitz 1998. http://www.research.ibm.com/people/l/lloydt/color/color.HTM]"/>
            <p:cNvSpPr txBox="1"/>
            <p:nvPr/>
          </p:nvSpPr>
          <p:spPr>
            <a:xfrm>
              <a:off x="0" y="2605076"/>
              <a:ext cx="5005029" cy="568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i="1" sz="1400">
                  <a:hlinkClick r:id="rId3" invalidUrl="" action="" tgtFrame="" tooltip="" history="1" highlightClick="0" endSnd="0"/>
                </a:defRPr>
              </a:lvl1pPr>
            </a:lstStyle>
            <a:p>
              <a:pPr>
                <a:defRPr i="0"/>
              </a:pPr>
              <a:r>
                <a:rPr i="1">
                  <a:hlinkClick r:id="rId3" invalidUrl="" action="" tgtFrame="" tooltip="" history="1" highlightClick="0" endSnd="0"/>
                </a:rPr>
                <a:t>[Why Should Engineers Be Worried About Color? Treinish and Rogowitz 1998. http://www.research.ibm.com/people/l/lloydt/color/color.HTM] </a:t>
              </a:r>
            </a:p>
          </p:txBody>
        </p:sp>
      </p:grpSp>
      <p:pic>
        <p:nvPicPr>
          <p:cNvPr id="2509" name="rainbow-pts.png" descr="rainbow-pts.png"/>
          <p:cNvPicPr>
            <a:picLocks noChangeAspect="1"/>
          </p:cNvPicPr>
          <p:nvPr/>
        </p:nvPicPr>
        <p:blipFill>
          <a:blip r:embed="rId7">
            <a:extLst/>
          </a:blip>
          <a:srcRect l="3599" t="20560" r="4000" b="21386"/>
          <a:stretch>
            <a:fillRect/>
          </a:stretch>
        </p:blipFill>
        <p:spPr>
          <a:xfrm>
            <a:off x="901700" y="8369300"/>
            <a:ext cx="5867400" cy="609600"/>
          </a:xfrm>
          <a:prstGeom prst="rect">
            <a:avLst/>
          </a:prstGeom>
          <a:ln w="12700">
            <a:miter lim="400000"/>
          </a:ln>
        </p:spPr>
      </p:pic>
    </p:spTree>
  </p:cSld>
  <p:clrMapOvr>
    <a:masterClrMapping/>
  </p:clrMapOvr>
  <p:transition xmlns:p14="http://schemas.microsoft.com/office/powerpoint/2010/main" spd="med" advClick="1"/>
</p:sld>
</file>

<file path=ppt/slides/slide2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1" name="Interaction between channels: Not fully separable"/>
          <p:cNvSpPr txBox="1"/>
          <p:nvPr>
            <p:ph type="title"/>
          </p:nvPr>
        </p:nvSpPr>
        <p:spPr>
          <a:prstGeom prst="rect">
            <a:avLst/>
          </a:prstGeom>
        </p:spPr>
        <p:txBody>
          <a:bodyPr/>
          <a:lstStyle/>
          <a:p>
            <a:pPr/>
            <a:r>
              <a:t>Interaction between channels: Not fully separable</a:t>
            </a:r>
          </a:p>
        </p:txBody>
      </p:sp>
      <p:sp>
        <p:nvSpPr>
          <p:cNvPr id="2512" name="color channel interactions…"/>
          <p:cNvSpPr txBox="1"/>
          <p:nvPr>
            <p:ph type="body" sz="half" idx="1"/>
          </p:nvPr>
        </p:nvSpPr>
        <p:spPr>
          <a:xfrm>
            <a:off x="419100" y="1104900"/>
            <a:ext cx="8608467" cy="4292506"/>
          </a:xfrm>
          <a:prstGeom prst="rect">
            <a:avLst/>
          </a:prstGeom>
        </p:spPr>
        <p:txBody>
          <a:bodyPr/>
          <a:lstStyle/>
          <a:p>
            <a:pPr marL="342900" indent="-342900">
              <a:defRPr sz="2900"/>
            </a:pPr>
            <a:r>
              <a:t>color channel interactions</a:t>
            </a:r>
          </a:p>
          <a:p>
            <a:pPr lvl="1">
              <a:defRPr sz="2300"/>
            </a:pPr>
            <a:r>
              <a:t>size heavily affects salience</a:t>
            </a:r>
          </a:p>
          <a:p>
            <a:pPr lvl="1">
              <a:defRPr sz="2300"/>
            </a:pPr>
            <a:r>
              <a:t>small regions need high saturation</a:t>
            </a:r>
          </a:p>
          <a:p>
            <a:pPr lvl="1">
              <a:defRPr sz="2300"/>
            </a:pPr>
            <a:r>
              <a:t>large regions need low saturation</a:t>
            </a:r>
          </a:p>
        </p:txBody>
      </p:sp>
      <p:sp>
        <p:nvSpPr>
          <p:cNvPr id="251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14" name="http://colorbrewer2.org/"/>
          <p:cNvSpPr txBox="1"/>
          <p:nvPr/>
        </p:nvSpPr>
        <p:spPr>
          <a:xfrm>
            <a:off x="822151" y="8680449"/>
            <a:ext cx="269000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800"/>
              </a:spcBef>
              <a:defRPr i="1" sz="2300" u="sng">
                <a:uFill>
                  <a:solidFill>
                    <a:srgbClr val="000000"/>
                  </a:solidFill>
                </a:uFill>
                <a:hlinkClick r:id="rId2" invalidUrl="" action="" tgtFrame="" tooltip="" history="1" highlightClick="0" endSnd="0"/>
              </a:defRPr>
            </a:lvl1pPr>
          </a:lstStyle>
          <a:p>
            <a:pPr/>
            <a:r>
              <a:rPr>
                <a:hlinkClick r:id="rId2" invalidUrl="" action="" tgtFrame="" tooltip="" history="1" highlightClick="0" endSnd="0"/>
              </a:rPr>
              <a:t>http://colorbrewer2.org/</a:t>
            </a:r>
          </a:p>
        </p:txBody>
      </p:sp>
      <p:pic>
        <p:nvPicPr>
          <p:cNvPr id="2515" name="brewer-set1-8.png" descr="brewer-set1-8.png"/>
          <p:cNvPicPr>
            <a:picLocks noChangeAspect="1"/>
          </p:cNvPicPr>
          <p:nvPr/>
        </p:nvPicPr>
        <p:blipFill>
          <a:blip r:embed="rId3">
            <a:extLst/>
          </a:blip>
          <a:stretch>
            <a:fillRect/>
          </a:stretch>
        </p:blipFill>
        <p:spPr>
          <a:xfrm>
            <a:off x="11725541" y="1177212"/>
            <a:ext cx="4181209" cy="2819401"/>
          </a:xfrm>
          <a:prstGeom prst="rect">
            <a:avLst/>
          </a:prstGeom>
          <a:ln w="12700">
            <a:miter lim="400000"/>
          </a:ln>
        </p:spPr>
      </p:pic>
      <p:pic>
        <p:nvPicPr>
          <p:cNvPr id="2516" name="brewer-set3-10.png" descr="brewer-set3-10.png"/>
          <p:cNvPicPr>
            <a:picLocks noChangeAspect="1"/>
          </p:cNvPicPr>
          <p:nvPr/>
        </p:nvPicPr>
        <p:blipFill>
          <a:blip r:embed="rId4">
            <a:extLst/>
          </a:blip>
          <a:stretch>
            <a:fillRect/>
          </a:stretch>
        </p:blipFill>
        <p:spPr>
          <a:xfrm>
            <a:off x="7334894" y="1177212"/>
            <a:ext cx="4172939" cy="2819441"/>
          </a:xfrm>
          <a:prstGeom prst="rect">
            <a:avLst/>
          </a:prstGeom>
          <a:ln w="12700">
            <a:miter lim="400000"/>
          </a:ln>
        </p:spPr>
      </p:pic>
    </p:spTree>
  </p:cSld>
  <p:clrMapOvr>
    <a:masterClrMapping/>
  </p:clrMapOvr>
  <p:transition xmlns:p14="http://schemas.microsoft.com/office/powerpoint/2010/main" spd="med" advClick="1"/>
</p:sld>
</file>

<file path=ppt/slides/slide2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8" name="Interaction between channels: Not fully separable"/>
          <p:cNvSpPr txBox="1"/>
          <p:nvPr>
            <p:ph type="title"/>
          </p:nvPr>
        </p:nvSpPr>
        <p:spPr>
          <a:prstGeom prst="rect">
            <a:avLst/>
          </a:prstGeom>
        </p:spPr>
        <p:txBody>
          <a:bodyPr/>
          <a:lstStyle/>
          <a:p>
            <a:pPr/>
            <a:r>
              <a:t>Interaction between channels: Not fully separable</a:t>
            </a:r>
          </a:p>
        </p:txBody>
      </p:sp>
      <p:sp>
        <p:nvSpPr>
          <p:cNvPr id="2519" name="color channel interactions…"/>
          <p:cNvSpPr txBox="1"/>
          <p:nvPr>
            <p:ph type="body" sz="half" idx="1"/>
          </p:nvPr>
        </p:nvSpPr>
        <p:spPr>
          <a:xfrm>
            <a:off x="419100" y="1104900"/>
            <a:ext cx="8608467" cy="4292506"/>
          </a:xfrm>
          <a:prstGeom prst="rect">
            <a:avLst/>
          </a:prstGeom>
        </p:spPr>
        <p:txBody>
          <a:bodyPr>
            <a:normAutofit fontScale="100000" lnSpcReduction="0"/>
          </a:bodyPr>
          <a:lstStyle/>
          <a:p>
            <a:pPr marL="342900" indent="-342900">
              <a:defRPr sz="2900"/>
            </a:pPr>
            <a:r>
              <a:t>color channel interactions</a:t>
            </a:r>
          </a:p>
          <a:p>
            <a:pPr lvl="1">
              <a:defRPr sz="2300"/>
            </a:pPr>
            <a:r>
              <a:t>size heavily affects salience</a:t>
            </a:r>
          </a:p>
          <a:p>
            <a:pPr lvl="1">
              <a:defRPr sz="2300"/>
            </a:pPr>
            <a:r>
              <a:t>small regions need high saturation</a:t>
            </a:r>
          </a:p>
          <a:p>
            <a:pPr lvl="1">
              <a:defRPr sz="2300"/>
            </a:pPr>
            <a:r>
              <a:t>large regions need low saturation</a:t>
            </a:r>
          </a:p>
          <a:p>
            <a:pPr marL="342900" indent="-342900">
              <a:defRPr sz="2900"/>
            </a:pPr>
            <a:r>
              <a:t>saturation &amp; luminance: </a:t>
            </a:r>
          </a:p>
          <a:p>
            <a:pPr lvl="1">
              <a:defRPr sz="2300"/>
            </a:pPr>
            <a:r>
              <a:t>not separable from each other!</a:t>
            </a:r>
          </a:p>
          <a:p>
            <a:pPr lvl="1">
              <a:defRPr sz="2300"/>
            </a:pPr>
            <a:r>
              <a:t>also not separable from transparency</a:t>
            </a:r>
          </a:p>
        </p:txBody>
      </p:sp>
      <p:sp>
        <p:nvSpPr>
          <p:cNvPr id="252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21" name="Image" descr="Image"/>
          <p:cNvPicPr>
            <a:picLocks noChangeAspect="1"/>
          </p:cNvPicPr>
          <p:nvPr/>
        </p:nvPicPr>
        <p:blipFill>
          <a:blip r:embed="rId2">
            <a:extLst/>
          </a:blip>
          <a:stretch>
            <a:fillRect/>
          </a:stretch>
        </p:blipFill>
        <p:spPr>
          <a:xfrm>
            <a:off x="852694" y="5472314"/>
            <a:ext cx="5140331" cy="3101478"/>
          </a:xfrm>
          <a:prstGeom prst="rect">
            <a:avLst/>
          </a:prstGeom>
          <a:ln w="12700">
            <a:miter lim="400000"/>
          </a:ln>
        </p:spPr>
      </p:pic>
      <p:pic>
        <p:nvPicPr>
          <p:cNvPr id="2522" name="Image" descr="Image"/>
          <p:cNvPicPr>
            <a:picLocks noChangeAspect="1"/>
          </p:cNvPicPr>
          <p:nvPr/>
        </p:nvPicPr>
        <p:blipFill>
          <a:blip r:embed="rId3">
            <a:extLst/>
          </a:blip>
          <a:stretch>
            <a:fillRect/>
          </a:stretch>
        </p:blipFill>
        <p:spPr>
          <a:xfrm>
            <a:off x="6189325" y="5506241"/>
            <a:ext cx="5070239" cy="3033623"/>
          </a:xfrm>
          <a:prstGeom prst="rect">
            <a:avLst/>
          </a:prstGeom>
          <a:ln w="12700">
            <a:miter lim="400000"/>
          </a:ln>
        </p:spPr>
      </p:pic>
      <p:sp>
        <p:nvSpPr>
          <p:cNvPr id="2523" name="http://colorbrewer2.org/"/>
          <p:cNvSpPr txBox="1"/>
          <p:nvPr/>
        </p:nvSpPr>
        <p:spPr>
          <a:xfrm>
            <a:off x="822151" y="8680449"/>
            <a:ext cx="269000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800"/>
              </a:spcBef>
              <a:defRPr i="1" sz="2300" u="sng">
                <a:uFill>
                  <a:solidFill>
                    <a:srgbClr val="000000"/>
                  </a:solidFill>
                </a:uFill>
                <a:hlinkClick r:id="rId4" invalidUrl="" action="" tgtFrame="" tooltip="" history="1" highlightClick="0" endSnd="0"/>
              </a:defRPr>
            </a:lvl1pPr>
          </a:lstStyle>
          <a:p>
            <a:pPr/>
            <a:r>
              <a:rPr>
                <a:hlinkClick r:id="rId4" invalidUrl="" action="" tgtFrame="" tooltip="" history="1" highlightClick="0" endSnd="0"/>
              </a:rPr>
              <a:t>http://colorbrewer2.org/</a:t>
            </a:r>
          </a:p>
        </p:txBody>
      </p:sp>
      <p:pic>
        <p:nvPicPr>
          <p:cNvPr id="2524" name="brewer-set1-8.png" descr="brewer-set1-8.png"/>
          <p:cNvPicPr>
            <a:picLocks noChangeAspect="1"/>
          </p:cNvPicPr>
          <p:nvPr/>
        </p:nvPicPr>
        <p:blipFill>
          <a:blip r:embed="rId5">
            <a:extLst/>
          </a:blip>
          <a:stretch>
            <a:fillRect/>
          </a:stretch>
        </p:blipFill>
        <p:spPr>
          <a:xfrm>
            <a:off x="11725541" y="1177212"/>
            <a:ext cx="4181209" cy="2819401"/>
          </a:xfrm>
          <a:prstGeom prst="rect">
            <a:avLst/>
          </a:prstGeom>
          <a:ln w="12700">
            <a:miter lim="400000"/>
          </a:ln>
        </p:spPr>
      </p:pic>
      <p:pic>
        <p:nvPicPr>
          <p:cNvPr id="2525" name="brewer-set3-10.png" descr="brewer-set3-10.png"/>
          <p:cNvPicPr>
            <a:picLocks noChangeAspect="1"/>
          </p:cNvPicPr>
          <p:nvPr/>
        </p:nvPicPr>
        <p:blipFill>
          <a:blip r:embed="rId6">
            <a:extLst/>
          </a:blip>
          <a:stretch>
            <a:fillRect/>
          </a:stretch>
        </p:blipFill>
        <p:spPr>
          <a:xfrm>
            <a:off x="7334894" y="1177212"/>
            <a:ext cx="4172939" cy="2819441"/>
          </a:xfrm>
          <a:prstGeom prst="rect">
            <a:avLst/>
          </a:prstGeom>
          <a:ln w="12700">
            <a:miter lim="400000"/>
          </a:ln>
        </p:spPr>
      </p:pic>
    </p:spTree>
  </p:cSld>
  <p:clrMapOvr>
    <a:masterClrMapping/>
  </p:clrMapOvr>
  <p:transition xmlns:p14="http://schemas.microsoft.com/office/powerpoint/2010/main" spd="med" advClick="1"/>
</p:sld>
</file>

<file path=ppt/slides/slide2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7" name="Interaction between channels: Not fully separable"/>
          <p:cNvSpPr txBox="1"/>
          <p:nvPr>
            <p:ph type="title"/>
          </p:nvPr>
        </p:nvSpPr>
        <p:spPr>
          <a:prstGeom prst="rect">
            <a:avLst/>
          </a:prstGeom>
        </p:spPr>
        <p:txBody>
          <a:bodyPr/>
          <a:lstStyle/>
          <a:p>
            <a:pPr/>
            <a:r>
              <a:t>Interaction between channels: Not fully separable</a:t>
            </a:r>
          </a:p>
        </p:txBody>
      </p:sp>
      <p:sp>
        <p:nvSpPr>
          <p:cNvPr id="2528" name="color channel interactions…"/>
          <p:cNvSpPr txBox="1"/>
          <p:nvPr>
            <p:ph type="body" sz="half" idx="1"/>
          </p:nvPr>
        </p:nvSpPr>
        <p:spPr>
          <a:xfrm>
            <a:off x="419100" y="1104900"/>
            <a:ext cx="11540451" cy="4260756"/>
          </a:xfrm>
          <a:prstGeom prst="rect">
            <a:avLst/>
          </a:prstGeom>
        </p:spPr>
        <p:txBody>
          <a:bodyPr/>
          <a:lstStyle/>
          <a:p>
            <a:pPr marL="342900" indent="-342900">
              <a:defRPr sz="2900"/>
            </a:pPr>
            <a:r>
              <a:t>color channel interactions</a:t>
            </a:r>
          </a:p>
          <a:p>
            <a:pPr lvl="1">
              <a:defRPr sz="2300"/>
            </a:pPr>
            <a:r>
              <a:t>size heavily affects salience</a:t>
            </a:r>
          </a:p>
          <a:p>
            <a:pPr lvl="1">
              <a:defRPr sz="2300"/>
            </a:pPr>
            <a:r>
              <a:t>small regions need high saturation</a:t>
            </a:r>
          </a:p>
          <a:p>
            <a:pPr lvl="1">
              <a:defRPr sz="2300"/>
            </a:pPr>
            <a:r>
              <a:t>large regions need low saturation</a:t>
            </a:r>
          </a:p>
          <a:p>
            <a:pPr marL="342900" indent="-342900">
              <a:defRPr sz="2900"/>
            </a:pPr>
            <a:r>
              <a:t>saturation &amp; luminance: </a:t>
            </a:r>
          </a:p>
          <a:p>
            <a:pPr lvl="1">
              <a:defRPr sz="2300"/>
            </a:pPr>
            <a:r>
              <a:t>not separable from each other!</a:t>
            </a:r>
          </a:p>
          <a:p>
            <a:pPr lvl="1">
              <a:defRPr sz="2300"/>
            </a:pPr>
            <a:r>
              <a:t>also not separable from transparency</a:t>
            </a:r>
          </a:p>
          <a:p>
            <a:pPr lvl="1">
              <a:defRPr sz="2300"/>
            </a:pPr>
            <a:r>
              <a:t>small separated regions: 2 bins safest (use only one of these channels), 3-4 bins max</a:t>
            </a:r>
          </a:p>
          <a:p>
            <a:pPr lvl="1">
              <a:defRPr sz="2300"/>
            </a:pPr>
            <a:r>
              <a:t>contiguous regions: many bins (use only one of these channels)</a:t>
            </a:r>
          </a:p>
        </p:txBody>
      </p:sp>
      <p:sp>
        <p:nvSpPr>
          <p:cNvPr id="252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0" name="Image" descr="Image"/>
          <p:cNvPicPr>
            <a:picLocks noChangeAspect="1"/>
          </p:cNvPicPr>
          <p:nvPr/>
        </p:nvPicPr>
        <p:blipFill>
          <a:blip r:embed="rId2">
            <a:extLst/>
          </a:blip>
          <a:stretch>
            <a:fillRect/>
          </a:stretch>
        </p:blipFill>
        <p:spPr>
          <a:xfrm>
            <a:off x="852694" y="5472314"/>
            <a:ext cx="5140331" cy="3101478"/>
          </a:xfrm>
          <a:prstGeom prst="rect">
            <a:avLst/>
          </a:prstGeom>
          <a:ln w="12700">
            <a:miter lim="400000"/>
          </a:ln>
        </p:spPr>
      </p:pic>
      <p:pic>
        <p:nvPicPr>
          <p:cNvPr id="2531" name="Image" descr="Image"/>
          <p:cNvPicPr>
            <a:picLocks noChangeAspect="1"/>
          </p:cNvPicPr>
          <p:nvPr/>
        </p:nvPicPr>
        <p:blipFill>
          <a:blip r:embed="rId3">
            <a:extLst/>
          </a:blip>
          <a:stretch>
            <a:fillRect/>
          </a:stretch>
        </p:blipFill>
        <p:spPr>
          <a:xfrm>
            <a:off x="6189325" y="5506241"/>
            <a:ext cx="5070239" cy="3033623"/>
          </a:xfrm>
          <a:prstGeom prst="rect">
            <a:avLst/>
          </a:prstGeom>
          <a:ln w="12700">
            <a:miter lim="400000"/>
          </a:ln>
        </p:spPr>
      </p:pic>
      <p:sp>
        <p:nvSpPr>
          <p:cNvPr id="2532" name="http://colorbrewer2.org/"/>
          <p:cNvSpPr txBox="1"/>
          <p:nvPr/>
        </p:nvSpPr>
        <p:spPr>
          <a:xfrm>
            <a:off x="822151" y="8680449"/>
            <a:ext cx="269000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800"/>
              </a:spcBef>
              <a:defRPr i="1" sz="2300" u="sng">
                <a:uFill>
                  <a:solidFill>
                    <a:srgbClr val="000000"/>
                  </a:solidFill>
                </a:uFill>
                <a:hlinkClick r:id="rId4" invalidUrl="" action="" tgtFrame="" tooltip="" history="1" highlightClick="0" endSnd="0"/>
              </a:defRPr>
            </a:lvl1pPr>
          </a:lstStyle>
          <a:p>
            <a:pPr/>
            <a:r>
              <a:rPr>
                <a:hlinkClick r:id="rId4" invalidUrl="" action="" tgtFrame="" tooltip="" history="1" highlightClick="0" endSnd="0"/>
              </a:rPr>
              <a:t>http://colorbrewer2.org/</a:t>
            </a:r>
          </a:p>
        </p:txBody>
      </p:sp>
      <p:pic>
        <p:nvPicPr>
          <p:cNvPr id="2533" name="brewer-set1-8.png" descr="brewer-set1-8.png"/>
          <p:cNvPicPr>
            <a:picLocks noChangeAspect="1"/>
          </p:cNvPicPr>
          <p:nvPr/>
        </p:nvPicPr>
        <p:blipFill>
          <a:blip r:embed="rId5">
            <a:extLst/>
          </a:blip>
          <a:stretch>
            <a:fillRect/>
          </a:stretch>
        </p:blipFill>
        <p:spPr>
          <a:xfrm>
            <a:off x="11725541" y="1177212"/>
            <a:ext cx="4181209" cy="2819401"/>
          </a:xfrm>
          <a:prstGeom prst="rect">
            <a:avLst/>
          </a:prstGeom>
          <a:ln w="12700">
            <a:miter lim="400000"/>
          </a:ln>
        </p:spPr>
      </p:pic>
      <p:pic>
        <p:nvPicPr>
          <p:cNvPr id="2534" name="brewer-set3-10.png" descr="brewer-set3-10.png"/>
          <p:cNvPicPr>
            <a:picLocks noChangeAspect="1"/>
          </p:cNvPicPr>
          <p:nvPr/>
        </p:nvPicPr>
        <p:blipFill>
          <a:blip r:embed="rId6">
            <a:extLst/>
          </a:blip>
          <a:stretch>
            <a:fillRect/>
          </a:stretch>
        </p:blipFill>
        <p:spPr>
          <a:xfrm>
            <a:off x="7334894" y="1177212"/>
            <a:ext cx="4172939" cy="281944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Defining visualization (vis)"/>
          <p:cNvSpPr txBox="1"/>
          <p:nvPr>
            <p:ph type="title"/>
          </p:nvPr>
        </p:nvSpPr>
        <p:spPr>
          <a:prstGeom prst="rect">
            <a:avLst/>
          </a:prstGeom>
        </p:spPr>
        <p:txBody>
          <a:bodyPr/>
          <a:lstStyle/>
          <a:p>
            <a:pPr/>
            <a:r>
              <a:t>Defining visualization (vis)</a:t>
            </a:r>
          </a:p>
        </p:txBody>
      </p:sp>
      <p:sp>
        <p:nvSpPr>
          <p:cNvPr id="1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5"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sp>
        <p:nvSpPr>
          <p:cNvPr id="156" name="Why?..."/>
          <p:cNvSpPr txBox="1"/>
          <p:nvPr/>
        </p:nvSpPr>
        <p:spPr>
          <a:xfrm>
            <a:off x="482600" y="2628900"/>
            <a:ext cx="1729284" cy="7112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1D2157"/>
              </a:buClr>
              <a:defRPr sz="4400">
                <a:solidFill>
                  <a:srgbClr val="FF2600"/>
                </a:solidFill>
                <a:uFill>
                  <a:solidFill>
                    <a:srgbClr val="FF2600"/>
                  </a:solidFill>
                </a:uFill>
              </a:defRPr>
            </a:lvl1pPr>
          </a:lstStyle>
          <a:p>
            <a:pPr/>
            <a:r>
              <a:t>Why?...</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Avoid mismatches"/>
          <p:cNvSpPr txBox="1"/>
          <p:nvPr>
            <p:ph type="title"/>
          </p:nvPr>
        </p:nvSpPr>
        <p:spPr>
          <a:prstGeom prst="rect">
            <a:avLst/>
          </a:prstGeom>
        </p:spPr>
        <p:txBody>
          <a:bodyPr/>
          <a:lstStyle/>
          <a:p>
            <a:pPr/>
            <a:r>
              <a:t>Avoid mismatches</a:t>
            </a:r>
          </a:p>
        </p:txBody>
      </p:sp>
      <p:sp>
        <p:nvSpPr>
          <p:cNvPr id="4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1" name="fig4.1b.pdf" descr="fig4.1b.pdf"/>
          <p:cNvPicPr>
            <a:picLocks noChangeAspect="1"/>
          </p:cNvPicPr>
          <p:nvPr/>
        </p:nvPicPr>
        <p:blipFill>
          <a:blip r:embed="rId2">
            <a:extLst/>
          </a:blip>
          <a:stretch>
            <a:fillRect/>
          </a:stretch>
        </p:blipFill>
        <p:spPr>
          <a:xfrm>
            <a:off x="2356287" y="1866900"/>
            <a:ext cx="8737601" cy="6661072"/>
          </a:xfrm>
          <a:prstGeom prst="rect">
            <a:avLst/>
          </a:prstGeom>
          <a:ln w="12700">
            <a:miter lim="400000"/>
          </a:ln>
        </p:spPr>
      </p:pic>
      <p:grpSp>
        <p:nvGrpSpPr>
          <p:cNvPr id="454" name="Group"/>
          <p:cNvGrpSpPr/>
          <p:nvPr/>
        </p:nvGrpSpPr>
        <p:grpSpPr>
          <a:xfrm>
            <a:off x="9932217" y="4654092"/>
            <a:ext cx="5497010" cy="1103371"/>
            <a:chOff x="0" y="0"/>
            <a:chExt cx="5497008" cy="1103369"/>
          </a:xfrm>
        </p:grpSpPr>
        <p:sp>
          <p:nvSpPr>
            <p:cNvPr id="461" name="Connection Line"/>
            <p:cNvSpPr/>
            <p:nvPr/>
          </p:nvSpPr>
          <p:spPr>
            <a:xfrm>
              <a:off x="0" y="0"/>
              <a:ext cx="615515" cy="1103370"/>
            </a:xfrm>
            <a:custGeom>
              <a:avLst/>
              <a:gdLst/>
              <a:ahLst/>
              <a:cxnLst>
                <a:cxn ang="0">
                  <a:pos x="wd2" y="hd2"/>
                </a:cxn>
                <a:cxn ang="5400000">
                  <a:pos x="wd2" y="hd2"/>
                </a:cxn>
                <a:cxn ang="10800000">
                  <a:pos x="wd2" y="hd2"/>
                </a:cxn>
                <a:cxn ang="16200000">
                  <a:pos x="wd2" y="hd2"/>
                </a:cxn>
              </a:cxnLst>
              <a:rect l="0" t="0" r="r" b="b"/>
              <a:pathLst>
                <a:path w="16203" h="21600" fill="norm" stroke="1" extrusionOk="0">
                  <a:moveTo>
                    <a:pt x="869" y="0"/>
                  </a:moveTo>
                  <a:cubicBezTo>
                    <a:pt x="21600" y="7583"/>
                    <a:pt x="21310" y="14783"/>
                    <a:pt x="0" y="21600"/>
                  </a:cubicBezTo>
                </a:path>
              </a:pathLst>
            </a:custGeom>
            <a:noFill/>
            <a:ln w="63500" cap="flat">
              <a:solidFill>
                <a:srgbClr val="000000"/>
              </a:solidFill>
              <a:prstDash val="solid"/>
              <a:miter lim="400000"/>
              <a:headEnd type="triangle" w="med" len="med"/>
              <a:tailEnd type="diamond" w="med" len="med"/>
            </a:ln>
            <a:effectLst/>
          </p:spPr>
          <p:txBody>
            <a:bodyPr/>
            <a:lstStyle/>
            <a:p>
              <a:pPr/>
            </a:p>
          </p:txBody>
        </p:sp>
        <p:sp>
          <p:nvSpPr>
            <p:cNvPr id="453" name="computational benchmarks do not confirm idiom design"/>
            <p:cNvSpPr/>
            <p:nvPr/>
          </p:nvSpPr>
          <p:spPr>
            <a:xfrm>
              <a:off x="1175387" y="537653"/>
              <a:ext cx="432162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computational benchmarks do not confirm idiom design</a:t>
              </a:r>
            </a:p>
          </p:txBody>
        </p:sp>
      </p:grpSp>
      <p:grpSp>
        <p:nvGrpSpPr>
          <p:cNvPr id="459" name="Group"/>
          <p:cNvGrpSpPr/>
          <p:nvPr/>
        </p:nvGrpSpPr>
        <p:grpSpPr>
          <a:xfrm>
            <a:off x="10201804" y="3529826"/>
            <a:ext cx="4682712" cy="3448712"/>
            <a:chOff x="0" y="0"/>
            <a:chExt cx="4682711" cy="3448711"/>
          </a:xfrm>
        </p:grpSpPr>
        <p:sp>
          <p:nvSpPr>
            <p:cNvPr id="455" name="lab studies do not confirm task abstraction"/>
            <p:cNvSpPr/>
            <p:nvPr/>
          </p:nvSpPr>
          <p:spPr>
            <a:xfrm>
              <a:off x="927628" y="496073"/>
              <a:ext cx="375508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1" indent="0" algn="l">
                <a:spcBef>
                  <a:spcPts val="2300"/>
                </a:spcBef>
                <a:defRPr sz="2800"/>
              </a:pPr>
              <a:r>
                <a:t>lab studies do not confirm task abstraction</a:t>
              </a:r>
            </a:p>
          </p:txBody>
        </p:sp>
        <p:sp>
          <p:nvSpPr>
            <p:cNvPr id="462" name="Connection Line"/>
            <p:cNvSpPr/>
            <p:nvPr/>
          </p:nvSpPr>
          <p:spPr>
            <a:xfrm>
              <a:off x="0" y="0"/>
              <a:ext cx="629808" cy="3448712"/>
            </a:xfrm>
            <a:custGeom>
              <a:avLst/>
              <a:gdLst/>
              <a:ahLst/>
              <a:cxnLst>
                <a:cxn ang="0">
                  <a:pos x="wd2" y="hd2"/>
                </a:cxn>
                <a:cxn ang="5400000">
                  <a:pos x="wd2" y="hd2"/>
                </a:cxn>
                <a:cxn ang="10800000">
                  <a:pos x="wd2" y="hd2"/>
                </a:cxn>
                <a:cxn ang="16200000">
                  <a:pos x="wd2" y="hd2"/>
                </a:cxn>
              </a:cxnLst>
              <a:rect l="0" t="0" r="r" b="b"/>
              <a:pathLst>
                <a:path w="16210" h="21600" fill="norm" stroke="1" extrusionOk="0">
                  <a:moveTo>
                    <a:pt x="0" y="0"/>
                  </a:moveTo>
                  <a:cubicBezTo>
                    <a:pt x="21075" y="7026"/>
                    <a:pt x="21600" y="14226"/>
                    <a:pt x="1576" y="21600"/>
                  </a:cubicBezTo>
                </a:path>
              </a:pathLst>
            </a:custGeom>
            <a:noFill/>
            <a:ln w="63500" cap="flat">
              <a:solidFill>
                <a:srgbClr val="000000"/>
              </a:solidFill>
              <a:prstDash val="solid"/>
              <a:miter lim="400000"/>
              <a:headEnd type="triangle" w="med" len="med"/>
              <a:tailEnd type="diamond" w="med" len="med"/>
            </a:ln>
            <a:effectLst/>
          </p:spPr>
          <p:txBody>
            <a:bodyPr/>
            <a:lstStyle/>
            <a:p>
              <a:pPr/>
            </a:p>
          </p:txBody>
        </p:sp>
        <p:sp>
          <p:nvSpPr>
            <p:cNvPr id="457" name="Dingbat X"/>
            <p:cNvSpPr/>
            <p:nvPr/>
          </p:nvSpPr>
          <p:spPr>
            <a:xfrm>
              <a:off x="230980" y="403753"/>
              <a:ext cx="430545" cy="50876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458" name="Dingbat X"/>
            <p:cNvSpPr/>
            <p:nvPr/>
          </p:nvSpPr>
          <p:spPr>
            <a:xfrm>
              <a:off x="103981" y="1457853"/>
              <a:ext cx="430545" cy="50876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blipFill rotWithShape="1">
              <a:blip r:embed="rId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460" name="[A Nested Model of Visualization Design and Validation. Munzner.  IEEE TVCG 15(6):921-928, 2009 (Proc. InfoVis 2009). ]"/>
          <p:cNvSpPr txBox="1"/>
          <p:nvPr/>
        </p:nvSpPr>
        <p:spPr>
          <a:xfrm>
            <a:off x="482600" y="8631370"/>
            <a:ext cx="13004800"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l" defTabSz="419100">
              <a:lnSpc>
                <a:spcPts val="2100"/>
              </a:lnSpc>
              <a:spcBef>
                <a:spcPts val="600"/>
              </a:spcBef>
              <a:defRPr sz="1700"/>
            </a:lvl1pPr>
          </a:lstStyle>
          <a:p>
            <a:pPr/>
            <a:r>
              <a:t>[A Nested Model of Visualization Design and Validation. Munzner.  IEEE TVCG 15(6):921-928, 2009 (Proc. InfoVis 2009). ]</a:t>
            </a:r>
          </a:p>
        </p:txBody>
      </p:sp>
    </p:spTree>
  </p:cSld>
  <p:clrMapOvr>
    <a:masterClrMapping/>
  </p:clrMapOvr>
  <p:transition xmlns:p14="http://schemas.microsoft.com/office/powerpoint/2010/main" spd="med" advClick="1"/>
</p:sld>
</file>

<file path=ppt/slides/slide3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6" name="Color Palettes"/>
          <p:cNvSpPr txBox="1"/>
          <p:nvPr>
            <p:ph type="title"/>
          </p:nvPr>
        </p:nvSpPr>
        <p:spPr>
          <a:prstGeom prst="rect">
            <a:avLst/>
          </a:prstGeom>
        </p:spPr>
        <p:txBody>
          <a:bodyPr/>
          <a:lstStyle/>
          <a:p>
            <a:pPr/>
            <a:r>
              <a:t>Color Palettes</a:t>
            </a:r>
          </a:p>
        </p:txBody>
      </p:sp>
      <p:sp>
        <p:nvSpPr>
          <p:cNvPr id="253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9" name="Color palettes: univariate"/>
          <p:cNvSpPr txBox="1"/>
          <p:nvPr>
            <p:ph type="title"/>
          </p:nvPr>
        </p:nvSpPr>
        <p:spPr>
          <a:prstGeom prst="rect">
            <a:avLst/>
          </a:prstGeom>
        </p:spPr>
        <p:txBody>
          <a:bodyPr/>
          <a:lstStyle/>
          <a:p>
            <a:pPr/>
            <a:r>
              <a:t>Color palettes: univariate</a:t>
            </a:r>
          </a:p>
        </p:txBody>
      </p:sp>
      <p:sp>
        <p:nvSpPr>
          <p:cNvPr id="254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41" name="fig10.1.pdf" descr="fig10.1.pdf"/>
          <p:cNvPicPr>
            <a:picLocks noChangeAspect="1"/>
          </p:cNvPicPr>
          <p:nvPr/>
        </p:nvPicPr>
        <p:blipFill>
          <a:blip r:embed="rId3">
            <a:extLst/>
          </a:blip>
          <a:srcRect l="1765" t="38300" r="49907" b="51477"/>
          <a:stretch>
            <a:fillRect/>
          </a:stretch>
        </p:blipFill>
        <p:spPr>
          <a:xfrm>
            <a:off x="-247204" y="1244600"/>
            <a:ext cx="6381305" cy="1026287"/>
          </a:xfrm>
          <a:prstGeom prst="rect">
            <a:avLst/>
          </a:prstGeom>
          <a:ln w="12700">
            <a:miter lim="400000"/>
          </a:ln>
        </p:spPr>
      </p:pic>
      <p:pic>
        <p:nvPicPr>
          <p:cNvPr id="2542" name="fig10.6.pdf" descr="fig10.6.pdf"/>
          <p:cNvPicPr>
            <a:picLocks noChangeAspect="1"/>
          </p:cNvPicPr>
          <p:nvPr/>
        </p:nvPicPr>
        <p:blipFill>
          <a:blip r:embed="rId4">
            <a:extLst/>
          </a:blip>
          <a:srcRect l="59914" t="0" r="0" b="59380"/>
          <a:stretch>
            <a:fillRect/>
          </a:stretch>
        </p:blipFill>
        <p:spPr>
          <a:xfrm>
            <a:off x="12660819" y="482600"/>
            <a:ext cx="4133752" cy="2921851"/>
          </a:xfrm>
          <a:prstGeom prst="rect">
            <a:avLst/>
          </a:prstGeom>
          <a:ln w="12700">
            <a:miter lim="400000"/>
          </a:ln>
        </p:spPr>
      </p:pic>
      <p:sp>
        <p:nvSpPr>
          <p:cNvPr id="2543" name="Rectangle"/>
          <p:cNvSpPr/>
          <p:nvPr/>
        </p:nvSpPr>
        <p:spPr>
          <a:xfrm>
            <a:off x="9563100" y="609600"/>
            <a:ext cx="3514279" cy="49403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44" name="Rectangle"/>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45" name="Rectangle"/>
          <p:cNvSpPr/>
          <p:nvPr/>
        </p:nvSpPr>
        <p:spPr>
          <a:xfrm>
            <a:off x="-139700" y="3581400"/>
            <a:ext cx="3721100" cy="1968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46" name="Rectangle"/>
          <p:cNvSpPr/>
          <p:nvPr/>
        </p:nvSpPr>
        <p:spPr>
          <a:xfrm>
            <a:off x="7772400" y="1739900"/>
            <a:ext cx="7073900" cy="21717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pic>
        <p:nvPicPr>
          <p:cNvPr id="2547" name="Image" descr="Image"/>
          <p:cNvPicPr>
            <a:picLocks noChangeAspect="1"/>
          </p:cNvPicPr>
          <p:nvPr/>
        </p:nvPicPr>
        <p:blipFill>
          <a:blip r:embed="rId5">
            <a:extLst/>
          </a:blip>
          <a:srcRect l="74311" t="9236" r="6128" b="40288"/>
          <a:stretch>
            <a:fillRect/>
          </a:stretch>
        </p:blipFill>
        <p:spPr>
          <a:xfrm>
            <a:off x="11239698" y="2143487"/>
            <a:ext cx="2044209" cy="3960758"/>
          </a:xfrm>
          <a:prstGeom prst="rect">
            <a:avLst/>
          </a:prstGeom>
          <a:ln w="12700">
            <a:miter lim="400000"/>
          </a:ln>
        </p:spPr>
      </p:pic>
      <p:sp>
        <p:nvSpPr>
          <p:cNvPr id="2548" name="categorical"/>
          <p:cNvSpPr txBox="1"/>
          <p:nvPr/>
        </p:nvSpPr>
        <p:spPr>
          <a:xfrm>
            <a:off x="13384190" y="2184399"/>
            <a:ext cx="210071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categorical</a:t>
            </a:r>
          </a:p>
        </p:txBody>
      </p:sp>
      <p:sp>
        <p:nvSpPr>
          <p:cNvPr id="2549" name="Rectangle"/>
          <p:cNvSpPr/>
          <p:nvPr/>
        </p:nvSpPr>
        <p:spPr>
          <a:xfrm>
            <a:off x="13095834" y="1422400"/>
            <a:ext cx="1406625" cy="50165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50" name="categorical…"/>
          <p:cNvSpPr txBox="1"/>
          <p:nvPr>
            <p:ph type="body" idx="1"/>
          </p:nvPr>
        </p:nvSpPr>
        <p:spPr>
          <a:xfrm>
            <a:off x="419100" y="2915939"/>
            <a:ext cx="10462745" cy="6228061"/>
          </a:xfrm>
          <a:prstGeom prst="rect">
            <a:avLst/>
          </a:prstGeom>
        </p:spPr>
        <p:txBody>
          <a:bodyPr/>
          <a:lstStyle/>
          <a:p>
            <a:pPr/>
            <a:r>
              <a:t>categorical</a:t>
            </a:r>
          </a:p>
          <a:p>
            <a:pPr lvl="1">
              <a:buChar char="•"/>
            </a:pPr>
            <a:r>
              <a:t>aim for maximum distinguishability</a:t>
            </a:r>
          </a:p>
          <a:p>
            <a:pPr lvl="1">
              <a:buChar char="•"/>
            </a:pPr>
            <a:r>
              <a:t>aka </a:t>
            </a:r>
            <a:r>
              <a:rPr i="1"/>
              <a:t>qualitative</a:t>
            </a:r>
            <a:r>
              <a:t>, </a:t>
            </a:r>
            <a:r>
              <a:rPr i="1"/>
              <a:t>nominal</a:t>
            </a:r>
          </a:p>
        </p:txBody>
      </p:sp>
      <p:sp>
        <p:nvSpPr>
          <p:cNvPr id="2551" name="after [Color Use Guidelines for Mapping and Visualization. Brewer, 1994. http://www.personal.psu.edu/faculty/c/a/cab38/ColorSch/Schemes.html]"/>
          <p:cNvSpPr txBox="1"/>
          <p:nvPr/>
        </p:nvSpPr>
        <p:spPr>
          <a:xfrm>
            <a:off x="165969" y="8521700"/>
            <a:ext cx="8173989"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100">
                <a:hlinkClick r:id="rId6" invalidUrl="" action="" tgtFrame="" tooltip="" history="1" highlightClick="0" endSnd="0"/>
              </a:defRPr>
            </a:lvl1pPr>
          </a:lstStyle>
          <a:p>
            <a:pPr>
              <a:defRPr i="0"/>
            </a:pPr>
            <a:r>
              <a:rPr i="1">
                <a:hlinkClick r:id="rId6" invalidUrl="" action="" tgtFrame="" tooltip="" history="1" highlightClick="0" endSnd="0"/>
              </a:rPr>
              <a:t>after [Color Use Guidelines for Mapping and Visualization. Brewer, 1994. http://www.personal.psu.edu/faculty/c/a/cab38/ColorSch/Schemes.html]</a:t>
            </a:r>
          </a:p>
        </p:txBody>
      </p:sp>
    </p:spTree>
  </p:cSld>
  <p:clrMapOvr>
    <a:masterClrMapping/>
  </p:clrMapOvr>
  <p:transition xmlns:p14="http://schemas.microsoft.com/office/powerpoint/2010/main" spd="med" advClick="1"/>
</p:sld>
</file>

<file path=ppt/slides/slide3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5" name="Color palettes: univariate"/>
          <p:cNvSpPr txBox="1"/>
          <p:nvPr>
            <p:ph type="title"/>
          </p:nvPr>
        </p:nvSpPr>
        <p:spPr>
          <a:prstGeom prst="rect">
            <a:avLst/>
          </a:prstGeom>
        </p:spPr>
        <p:txBody>
          <a:bodyPr/>
          <a:lstStyle/>
          <a:p>
            <a:pPr/>
            <a:r>
              <a:t>Color palettes: univariate</a:t>
            </a:r>
          </a:p>
        </p:txBody>
      </p:sp>
      <p:sp>
        <p:nvSpPr>
          <p:cNvPr id="255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57" name="after [Color Use Guidelines for Mapping and Visualization. Brewer, 1994. http://www.personal.psu.edu/faculty/c/a/cab38/ColorSch/Schemes.html]"/>
          <p:cNvSpPr txBox="1"/>
          <p:nvPr/>
        </p:nvSpPr>
        <p:spPr>
          <a:xfrm>
            <a:off x="165969" y="8521700"/>
            <a:ext cx="8173989"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1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pic>
        <p:nvPicPr>
          <p:cNvPr id="2558" name="fig10.1.pdf" descr="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2559" name="fig10.6.pdf" descr="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sp>
        <p:nvSpPr>
          <p:cNvPr id="2560" name="Rectangle"/>
          <p:cNvSpPr/>
          <p:nvPr/>
        </p:nvSpPr>
        <p:spPr>
          <a:xfrm>
            <a:off x="9474200" y="609600"/>
            <a:ext cx="3619500" cy="49403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61" name="Rectangle"/>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62" name="Rectangle"/>
          <p:cNvSpPr/>
          <p:nvPr/>
        </p:nvSpPr>
        <p:spPr>
          <a:xfrm>
            <a:off x="-139700" y="3581400"/>
            <a:ext cx="3721100" cy="1968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63" name="Rectangle"/>
          <p:cNvSpPr/>
          <p:nvPr/>
        </p:nvSpPr>
        <p:spPr>
          <a:xfrm>
            <a:off x="7772400" y="1739900"/>
            <a:ext cx="7073900" cy="21717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grpSp>
        <p:nvGrpSpPr>
          <p:cNvPr id="2569" name="Group"/>
          <p:cNvGrpSpPr/>
          <p:nvPr/>
        </p:nvGrpSpPr>
        <p:grpSpPr>
          <a:xfrm>
            <a:off x="8636000" y="5073726"/>
            <a:ext cx="4851055" cy="5946926"/>
            <a:chOff x="0" y="0"/>
            <a:chExt cx="4851054" cy="5946925"/>
          </a:xfrm>
        </p:grpSpPr>
        <p:pic>
          <p:nvPicPr>
            <p:cNvPr id="2564" name="Image" descr="Image"/>
            <p:cNvPicPr>
              <a:picLocks noChangeAspect="1"/>
            </p:cNvPicPr>
            <p:nvPr/>
          </p:nvPicPr>
          <p:blipFill>
            <a:blip r:embed="rId6">
              <a:extLst/>
            </a:blip>
            <a:srcRect l="10043" t="9236" r="35987" b="7487"/>
            <a:stretch>
              <a:fillRect/>
            </a:stretch>
          </p:blipFill>
          <p:spPr>
            <a:xfrm>
              <a:off x="96760" y="438867"/>
              <a:ext cx="4754295" cy="5508059"/>
            </a:xfrm>
            <a:prstGeom prst="rect">
              <a:avLst/>
            </a:prstGeom>
            <a:ln w="12700" cap="flat">
              <a:noFill/>
              <a:miter lim="400000"/>
            </a:ln>
            <a:effectLst/>
          </p:spPr>
        </p:pic>
        <p:sp>
          <p:nvSpPr>
            <p:cNvPr id="2565" name="diverging"/>
            <p:cNvSpPr txBox="1"/>
            <p:nvPr/>
          </p:nvSpPr>
          <p:spPr>
            <a:xfrm>
              <a:off x="855681" y="0"/>
              <a:ext cx="1481661" cy="524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700"/>
              </a:lvl1pPr>
            </a:lstStyle>
            <a:p>
              <a:pPr/>
              <a:r>
                <a:t>diverging</a:t>
              </a:r>
            </a:p>
          </p:txBody>
        </p:sp>
        <p:sp>
          <p:nvSpPr>
            <p:cNvPr id="2566" name="sequential"/>
            <p:cNvSpPr txBox="1"/>
            <p:nvPr/>
          </p:nvSpPr>
          <p:spPr>
            <a:xfrm>
              <a:off x="3138135" y="0"/>
              <a:ext cx="1653649" cy="524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700"/>
              </a:lvl1pPr>
            </a:lstStyle>
            <a:p>
              <a:pPr/>
              <a:r>
                <a:t>sequential</a:t>
              </a:r>
            </a:p>
          </p:txBody>
        </p:sp>
        <p:sp>
          <p:nvSpPr>
            <p:cNvPr id="2567" name="Rectangle"/>
            <p:cNvSpPr/>
            <p:nvPr/>
          </p:nvSpPr>
          <p:spPr>
            <a:xfrm>
              <a:off x="0" y="603266"/>
              <a:ext cx="753856" cy="5179183"/>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568" name="Rectangle"/>
            <p:cNvSpPr/>
            <p:nvPr/>
          </p:nvSpPr>
          <p:spPr>
            <a:xfrm>
              <a:off x="2526344" y="603266"/>
              <a:ext cx="753856" cy="5179183"/>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sp>
        <p:nvSpPr>
          <p:cNvPr id="2570" name="Rectangle"/>
          <p:cNvSpPr/>
          <p:nvPr/>
        </p:nvSpPr>
        <p:spPr>
          <a:xfrm>
            <a:off x="13095834" y="1422400"/>
            <a:ext cx="1406625" cy="50165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71" name="diverging…"/>
          <p:cNvSpPr txBox="1"/>
          <p:nvPr>
            <p:ph type="body" sz="half" idx="1"/>
          </p:nvPr>
        </p:nvSpPr>
        <p:spPr>
          <a:xfrm>
            <a:off x="241300" y="4185939"/>
            <a:ext cx="8420426" cy="4940301"/>
          </a:xfrm>
          <a:prstGeom prst="rect">
            <a:avLst/>
          </a:prstGeom>
        </p:spPr>
        <p:txBody>
          <a:bodyPr/>
          <a:lstStyle/>
          <a:p>
            <a:pPr marL="291464" indent="-291464">
              <a:spcBef>
                <a:spcPts val="800"/>
              </a:spcBef>
              <a:defRPr sz="3200"/>
            </a:pPr>
            <a:r>
              <a:t>diverging</a:t>
            </a:r>
          </a:p>
          <a:p>
            <a:pPr lvl="1" marL="748664" indent="-291464">
              <a:buChar char="•"/>
              <a:defRPr sz="3200"/>
            </a:pPr>
            <a:r>
              <a:t>useful when data has meaningful "midpoint"</a:t>
            </a:r>
          </a:p>
          <a:p>
            <a:pPr lvl="1" marL="748664" indent="-291464">
              <a:buChar char="•"/>
              <a:defRPr sz="3200"/>
            </a:pPr>
            <a:r>
              <a:t>use neutral color for midpoint</a:t>
            </a:r>
          </a:p>
          <a:p>
            <a:pPr lvl="2" marL="1205864" indent="-291464">
              <a:spcBef>
                <a:spcPts val="800"/>
              </a:spcBef>
              <a:defRPr sz="3200"/>
            </a:pPr>
            <a:r>
              <a:t>white, yellow, grey</a:t>
            </a:r>
          </a:p>
          <a:p>
            <a:pPr lvl="1" marL="748664" indent="-291464">
              <a:buChar char="•"/>
              <a:defRPr sz="3200"/>
            </a:pPr>
            <a:r>
              <a:t>use saturated colors for endpoints</a:t>
            </a:r>
          </a:p>
          <a:p>
            <a:pPr>
              <a:defRPr sz="3200"/>
            </a:pPr>
            <a:r>
              <a:t>sequential</a:t>
            </a:r>
          </a:p>
          <a:p>
            <a:pPr lvl="1">
              <a:buChar char="•"/>
              <a:defRPr sz="3200"/>
            </a:pPr>
            <a:r>
              <a:t>ramp luminance or saturation</a:t>
            </a:r>
          </a:p>
        </p:txBody>
      </p:sp>
      <p:sp>
        <p:nvSpPr>
          <p:cNvPr id="2572" name="Rectangle"/>
          <p:cNvSpPr/>
          <p:nvPr/>
        </p:nvSpPr>
        <p:spPr>
          <a:xfrm>
            <a:off x="6778922" y="812800"/>
            <a:ext cx="5882978" cy="21717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6" name="Color palettes: univariate"/>
          <p:cNvSpPr txBox="1"/>
          <p:nvPr>
            <p:ph type="title"/>
          </p:nvPr>
        </p:nvSpPr>
        <p:spPr>
          <a:prstGeom prst="rect">
            <a:avLst/>
          </a:prstGeom>
        </p:spPr>
        <p:txBody>
          <a:bodyPr/>
          <a:lstStyle/>
          <a:p>
            <a:pPr/>
            <a:r>
              <a:t>Color palettes: univariate</a:t>
            </a:r>
          </a:p>
        </p:txBody>
      </p:sp>
      <p:sp>
        <p:nvSpPr>
          <p:cNvPr id="257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78" name="fig10.1.pdf" descr="fig10.1.pdf"/>
          <p:cNvPicPr>
            <a:picLocks noChangeAspect="1"/>
          </p:cNvPicPr>
          <p:nvPr/>
        </p:nvPicPr>
        <p:blipFill>
          <a:blip r:embed="rId3">
            <a:extLst/>
          </a:blip>
          <a:srcRect l="1906" t="38300" r="49907" b="21030"/>
          <a:stretch>
            <a:fillRect/>
          </a:stretch>
        </p:blipFill>
        <p:spPr>
          <a:xfrm>
            <a:off x="-228600" y="1244600"/>
            <a:ext cx="6362700" cy="4083316"/>
          </a:xfrm>
          <a:prstGeom prst="rect">
            <a:avLst/>
          </a:prstGeom>
          <a:ln w="12700">
            <a:miter lim="400000"/>
          </a:ln>
        </p:spPr>
      </p:pic>
      <p:pic>
        <p:nvPicPr>
          <p:cNvPr id="2579" name="fig10.6.pdf" descr="fig10.6.pdf"/>
          <p:cNvPicPr>
            <a:picLocks noChangeAspect="1"/>
          </p:cNvPicPr>
          <p:nvPr/>
        </p:nvPicPr>
        <p:blipFill>
          <a:blip r:embed="rId4">
            <a:extLst/>
          </a:blip>
          <a:stretch>
            <a:fillRect/>
          </a:stretch>
        </p:blipFill>
        <p:spPr>
          <a:xfrm>
            <a:off x="6482170" y="482600"/>
            <a:ext cx="10312401" cy="7193218"/>
          </a:xfrm>
          <a:prstGeom prst="rect">
            <a:avLst/>
          </a:prstGeom>
          <a:ln w="12700">
            <a:miter lim="400000"/>
          </a:ln>
        </p:spPr>
      </p:pic>
      <p:sp>
        <p:nvSpPr>
          <p:cNvPr id="2580" name="Rectangle"/>
          <p:cNvSpPr/>
          <p:nvPr/>
        </p:nvSpPr>
        <p:spPr>
          <a:xfrm>
            <a:off x="9474200" y="609600"/>
            <a:ext cx="3619500" cy="49403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81" name="Rectangle"/>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82" name="Rectangle"/>
          <p:cNvSpPr/>
          <p:nvPr/>
        </p:nvSpPr>
        <p:spPr>
          <a:xfrm>
            <a:off x="-139700" y="3581400"/>
            <a:ext cx="3721100" cy="1968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83" name="Rectangle"/>
          <p:cNvSpPr/>
          <p:nvPr/>
        </p:nvSpPr>
        <p:spPr>
          <a:xfrm>
            <a:off x="7772400" y="1739900"/>
            <a:ext cx="7073900" cy="21717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grpSp>
        <p:nvGrpSpPr>
          <p:cNvPr id="2589" name="Group"/>
          <p:cNvGrpSpPr/>
          <p:nvPr/>
        </p:nvGrpSpPr>
        <p:grpSpPr>
          <a:xfrm>
            <a:off x="8636000" y="5073726"/>
            <a:ext cx="4851055" cy="5946926"/>
            <a:chOff x="0" y="0"/>
            <a:chExt cx="4851054" cy="5946925"/>
          </a:xfrm>
        </p:grpSpPr>
        <p:pic>
          <p:nvPicPr>
            <p:cNvPr id="2584" name="Image" descr="Image"/>
            <p:cNvPicPr>
              <a:picLocks noChangeAspect="1"/>
            </p:cNvPicPr>
            <p:nvPr/>
          </p:nvPicPr>
          <p:blipFill>
            <a:blip r:embed="rId5">
              <a:extLst/>
            </a:blip>
            <a:srcRect l="10043" t="9236" r="35987" b="7487"/>
            <a:stretch>
              <a:fillRect/>
            </a:stretch>
          </p:blipFill>
          <p:spPr>
            <a:xfrm>
              <a:off x="96760" y="438867"/>
              <a:ext cx="4754295" cy="5508059"/>
            </a:xfrm>
            <a:prstGeom prst="rect">
              <a:avLst/>
            </a:prstGeom>
            <a:ln w="12700" cap="flat">
              <a:noFill/>
              <a:miter lim="400000"/>
            </a:ln>
            <a:effectLst/>
          </p:spPr>
        </p:pic>
        <p:sp>
          <p:nvSpPr>
            <p:cNvPr id="2585" name="diverging"/>
            <p:cNvSpPr txBox="1"/>
            <p:nvPr/>
          </p:nvSpPr>
          <p:spPr>
            <a:xfrm>
              <a:off x="855681" y="0"/>
              <a:ext cx="1481661" cy="524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700"/>
              </a:lvl1pPr>
            </a:lstStyle>
            <a:p>
              <a:pPr/>
              <a:r>
                <a:t>diverging</a:t>
              </a:r>
            </a:p>
          </p:txBody>
        </p:sp>
        <p:sp>
          <p:nvSpPr>
            <p:cNvPr id="2586" name="sequential"/>
            <p:cNvSpPr txBox="1"/>
            <p:nvPr/>
          </p:nvSpPr>
          <p:spPr>
            <a:xfrm>
              <a:off x="3138135" y="0"/>
              <a:ext cx="1653649" cy="524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700"/>
              </a:lvl1pPr>
            </a:lstStyle>
            <a:p>
              <a:pPr/>
              <a:r>
                <a:t>sequential</a:t>
              </a:r>
            </a:p>
          </p:txBody>
        </p:sp>
        <p:sp>
          <p:nvSpPr>
            <p:cNvPr id="2587" name="Rectangle"/>
            <p:cNvSpPr/>
            <p:nvPr/>
          </p:nvSpPr>
          <p:spPr>
            <a:xfrm>
              <a:off x="0" y="603266"/>
              <a:ext cx="753856" cy="5179183"/>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2588" name="Rectangle"/>
            <p:cNvSpPr/>
            <p:nvPr/>
          </p:nvSpPr>
          <p:spPr>
            <a:xfrm>
              <a:off x="2526344" y="603266"/>
              <a:ext cx="753856" cy="5179183"/>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sp>
        <p:nvSpPr>
          <p:cNvPr id="2590" name="Rectangle"/>
          <p:cNvSpPr/>
          <p:nvPr/>
        </p:nvSpPr>
        <p:spPr>
          <a:xfrm>
            <a:off x="13095834" y="1422400"/>
            <a:ext cx="1406625" cy="50165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591" name="diverging…"/>
          <p:cNvSpPr txBox="1"/>
          <p:nvPr>
            <p:ph type="body" sz="half" idx="1"/>
          </p:nvPr>
        </p:nvSpPr>
        <p:spPr>
          <a:xfrm>
            <a:off x="241300" y="4185939"/>
            <a:ext cx="8420426" cy="4940301"/>
          </a:xfrm>
          <a:prstGeom prst="rect">
            <a:avLst/>
          </a:prstGeom>
        </p:spPr>
        <p:txBody>
          <a:bodyPr/>
          <a:lstStyle/>
          <a:p>
            <a:pPr marL="291464" indent="-291464">
              <a:spcBef>
                <a:spcPts val="800"/>
              </a:spcBef>
              <a:defRPr sz="3200"/>
            </a:pPr>
            <a:r>
              <a:t>diverging</a:t>
            </a:r>
          </a:p>
          <a:p>
            <a:pPr lvl="1" marL="748664" indent="-291464">
              <a:buChar char="•"/>
              <a:defRPr sz="3200"/>
            </a:pPr>
            <a:r>
              <a:t>useful when data has meaningful "midpoint"</a:t>
            </a:r>
          </a:p>
          <a:p>
            <a:pPr lvl="1" marL="748664" indent="-291464">
              <a:buChar char="•"/>
              <a:defRPr sz="3200"/>
            </a:pPr>
            <a:r>
              <a:t>use neutral color for midpoint</a:t>
            </a:r>
          </a:p>
          <a:p>
            <a:pPr lvl="2" marL="1205864" indent="-291464">
              <a:spcBef>
                <a:spcPts val="800"/>
              </a:spcBef>
              <a:defRPr sz="3200"/>
            </a:pPr>
            <a:r>
              <a:t>white, yellow, grey</a:t>
            </a:r>
          </a:p>
          <a:p>
            <a:pPr lvl="1" marL="748664" indent="-291464">
              <a:buChar char="•"/>
              <a:defRPr sz="3200"/>
            </a:pPr>
            <a:r>
              <a:t>use saturated colors for endpoints</a:t>
            </a:r>
          </a:p>
          <a:p>
            <a:pPr>
              <a:defRPr sz="3200"/>
            </a:pPr>
            <a:r>
              <a:t>sequential</a:t>
            </a:r>
          </a:p>
          <a:p>
            <a:pPr lvl="1">
              <a:buChar char="•"/>
              <a:defRPr sz="3200"/>
            </a:pPr>
            <a:r>
              <a:t>ramp luminance or saturation</a:t>
            </a:r>
          </a:p>
          <a:p>
            <a:pPr lvl="1">
              <a:buChar char="•"/>
              <a:defRPr sz="3200"/>
            </a:pPr>
            <a:r>
              <a:t>if multi-hue, good to order by luminance</a:t>
            </a:r>
          </a:p>
        </p:txBody>
      </p:sp>
      <p:sp>
        <p:nvSpPr>
          <p:cNvPr id="2592" name="Rectangle"/>
          <p:cNvSpPr/>
          <p:nvPr/>
        </p:nvSpPr>
        <p:spPr>
          <a:xfrm>
            <a:off x="6778922" y="812800"/>
            <a:ext cx="5882978" cy="21717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pic>
        <p:nvPicPr>
          <p:cNvPr id="2593" name="d3-multihue.png" descr="d3-multihue.png"/>
          <p:cNvPicPr>
            <a:picLocks noChangeAspect="1"/>
          </p:cNvPicPr>
          <p:nvPr/>
        </p:nvPicPr>
        <p:blipFill>
          <a:blip r:embed="rId6">
            <a:extLst/>
          </a:blip>
          <a:stretch>
            <a:fillRect/>
          </a:stretch>
        </p:blipFill>
        <p:spPr>
          <a:xfrm>
            <a:off x="6677381" y="4575"/>
            <a:ext cx="9556037" cy="3788150"/>
          </a:xfrm>
          <a:prstGeom prst="rect">
            <a:avLst/>
          </a:prstGeom>
          <a:ln w="12700">
            <a:miter lim="400000"/>
          </a:ln>
        </p:spPr>
      </p:pic>
      <p:sp>
        <p:nvSpPr>
          <p:cNvPr id="2594" name="after [Color Use Guidelines for Mapping and Visualization. Brewer, 1994. http://www.personal.psu.edu/faculty/c/a/cab38/ColorSch/Schemes.html]"/>
          <p:cNvSpPr txBox="1"/>
          <p:nvPr/>
        </p:nvSpPr>
        <p:spPr>
          <a:xfrm>
            <a:off x="165969" y="8521700"/>
            <a:ext cx="8173989"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100">
                <a:hlinkClick r:id="rId7" invalidUrl="" action="" tgtFrame="" tooltip="" history="1" highlightClick="0" endSnd="0"/>
              </a:defRPr>
            </a:lvl1pPr>
          </a:lstStyle>
          <a:p>
            <a:pPr>
              <a:defRPr i="0"/>
            </a:pPr>
            <a:r>
              <a:rPr i="1">
                <a:hlinkClick r:id="rId7" invalidUrl="" action="" tgtFrame="" tooltip="" history="1" highlightClick="0" endSnd="0"/>
              </a:rPr>
              <a:t>after [Color Use Guidelines for Mapping and Visualization. Brewer, 1994. http://www.personal.psu.edu/faculty/c/a/cab38/ColorSch/Schemes.html]</a:t>
            </a:r>
          </a:p>
        </p:txBody>
      </p:sp>
    </p:spTree>
  </p:cSld>
  <p:clrMapOvr>
    <a:masterClrMapping/>
  </p:clrMapOvr>
  <p:transition xmlns:p14="http://schemas.microsoft.com/office/powerpoint/2010/main" spd="med" advClick="1"/>
</p:sld>
</file>

<file path=ppt/slides/slide3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8" name="Color palettes: univariate"/>
          <p:cNvSpPr txBox="1"/>
          <p:nvPr>
            <p:ph type="title"/>
          </p:nvPr>
        </p:nvSpPr>
        <p:spPr>
          <a:prstGeom prst="rect">
            <a:avLst/>
          </a:prstGeom>
        </p:spPr>
        <p:txBody>
          <a:bodyPr/>
          <a:lstStyle/>
          <a:p>
            <a:pPr/>
            <a:r>
              <a:t>Color palettes: univariate</a:t>
            </a:r>
          </a:p>
        </p:txBody>
      </p:sp>
      <p:sp>
        <p:nvSpPr>
          <p:cNvPr id="259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00" name="Rectangle"/>
          <p:cNvSpPr txBox="1"/>
          <p:nvPr/>
        </p:nvSpPr>
        <p:spPr>
          <a:xfrm>
            <a:off x="9221069" y="7425950"/>
            <a:ext cx="70485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900">
                <a:hlinkClick r:id="rId3" invalidUrl="" action="" tgtFrame="" tooltip="" history="1" highlightClick="0" endSnd="0"/>
              </a:defRPr>
            </a:lvl1pPr>
          </a:lstStyle>
          <a:p>
            <a:pPr>
              <a:defRPr i="0"/>
            </a:pPr>
            <a:r>
              <a:rPr i="1">
                <a:hlinkClick r:id="rId3" invalidUrl="" action="" tgtFrame="" tooltip="" history="1" highlightClick="0" endSnd="0"/>
              </a:rPr>
              <a:t> </a:t>
            </a:r>
          </a:p>
        </p:txBody>
      </p:sp>
      <p:pic>
        <p:nvPicPr>
          <p:cNvPr id="2601" name="fig10.1.pdf" descr="fig10.1.pdf"/>
          <p:cNvPicPr>
            <a:picLocks noChangeAspect="1"/>
          </p:cNvPicPr>
          <p:nvPr/>
        </p:nvPicPr>
        <p:blipFill>
          <a:blip r:embed="rId4">
            <a:extLst/>
          </a:blip>
          <a:srcRect l="1906" t="38300" r="49907" b="21030"/>
          <a:stretch>
            <a:fillRect/>
          </a:stretch>
        </p:blipFill>
        <p:spPr>
          <a:xfrm>
            <a:off x="-228600" y="1244600"/>
            <a:ext cx="6362700" cy="4083316"/>
          </a:xfrm>
          <a:prstGeom prst="rect">
            <a:avLst/>
          </a:prstGeom>
          <a:ln w="12700">
            <a:miter lim="400000"/>
          </a:ln>
        </p:spPr>
      </p:pic>
      <p:pic>
        <p:nvPicPr>
          <p:cNvPr id="2602" name="fig10.6.pdf" descr="fig10.6.pdf"/>
          <p:cNvPicPr>
            <a:picLocks noChangeAspect="1"/>
          </p:cNvPicPr>
          <p:nvPr/>
        </p:nvPicPr>
        <p:blipFill>
          <a:blip r:embed="rId5">
            <a:extLst/>
          </a:blip>
          <a:stretch>
            <a:fillRect/>
          </a:stretch>
        </p:blipFill>
        <p:spPr>
          <a:xfrm>
            <a:off x="6482170" y="482600"/>
            <a:ext cx="10312401" cy="7193218"/>
          </a:xfrm>
          <a:prstGeom prst="rect">
            <a:avLst/>
          </a:prstGeom>
          <a:ln w="12700">
            <a:miter lim="400000"/>
          </a:ln>
        </p:spPr>
      </p:pic>
      <p:sp>
        <p:nvSpPr>
          <p:cNvPr id="2603" name="Rectangle"/>
          <p:cNvSpPr/>
          <p:nvPr/>
        </p:nvSpPr>
        <p:spPr>
          <a:xfrm>
            <a:off x="9474200" y="609600"/>
            <a:ext cx="3619500" cy="49403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04" name="Rectangle"/>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05" name="Rectangle"/>
          <p:cNvSpPr/>
          <p:nvPr/>
        </p:nvSpPr>
        <p:spPr>
          <a:xfrm>
            <a:off x="127000" y="3587750"/>
            <a:ext cx="3721100" cy="1968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06" name="Rectangle"/>
          <p:cNvSpPr/>
          <p:nvPr/>
        </p:nvSpPr>
        <p:spPr>
          <a:xfrm>
            <a:off x="6953696" y="668535"/>
            <a:ext cx="9003408" cy="4591299"/>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07" name="Rectangle"/>
          <p:cNvSpPr/>
          <p:nvPr/>
        </p:nvSpPr>
        <p:spPr>
          <a:xfrm>
            <a:off x="13095834" y="1422400"/>
            <a:ext cx="1406625" cy="50165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pic>
        <p:nvPicPr>
          <p:cNvPr id="2608" name="Image" descr="Image"/>
          <p:cNvPicPr>
            <a:picLocks noChangeAspect="1"/>
          </p:cNvPicPr>
          <p:nvPr/>
        </p:nvPicPr>
        <p:blipFill>
          <a:blip r:embed="rId6">
            <a:extLst/>
          </a:blip>
          <a:stretch>
            <a:fillRect/>
          </a:stretch>
        </p:blipFill>
        <p:spPr>
          <a:xfrm>
            <a:off x="483068" y="6886160"/>
            <a:ext cx="4940096" cy="357508"/>
          </a:xfrm>
          <a:prstGeom prst="rect">
            <a:avLst/>
          </a:prstGeom>
          <a:ln w="12700">
            <a:miter lim="400000"/>
          </a:ln>
        </p:spPr>
      </p:pic>
      <p:pic>
        <p:nvPicPr>
          <p:cNvPr id="2609" name="Image" descr="Image"/>
          <p:cNvPicPr>
            <a:picLocks noChangeAspect="1"/>
          </p:cNvPicPr>
          <p:nvPr/>
        </p:nvPicPr>
        <p:blipFill>
          <a:blip r:embed="rId7">
            <a:extLst/>
          </a:blip>
          <a:srcRect l="0" t="0" r="784" b="0"/>
          <a:stretch>
            <a:fillRect/>
          </a:stretch>
        </p:blipFill>
        <p:spPr>
          <a:xfrm>
            <a:off x="537883" y="7289394"/>
            <a:ext cx="4817766" cy="304854"/>
          </a:xfrm>
          <a:prstGeom prst="rect">
            <a:avLst/>
          </a:prstGeom>
          <a:ln w="12700">
            <a:miter lim="400000"/>
          </a:ln>
        </p:spPr>
      </p:pic>
      <p:sp>
        <p:nvSpPr>
          <p:cNvPr id="2610" name="cyclic multihue"/>
          <p:cNvSpPr txBox="1"/>
          <p:nvPr/>
        </p:nvSpPr>
        <p:spPr>
          <a:xfrm>
            <a:off x="469636" y="5395269"/>
            <a:ext cx="186105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cyclic multihue</a:t>
            </a:r>
          </a:p>
        </p:txBody>
      </p:sp>
      <p:pic>
        <p:nvPicPr>
          <p:cNvPr id="2611" name="Image" descr="Image"/>
          <p:cNvPicPr>
            <a:picLocks noChangeAspect="1"/>
          </p:cNvPicPr>
          <p:nvPr/>
        </p:nvPicPr>
        <p:blipFill>
          <a:blip r:embed="rId6">
            <a:extLst/>
          </a:blip>
          <a:srcRect l="1799" t="0" r="0" b="0"/>
          <a:stretch>
            <a:fillRect/>
          </a:stretch>
        </p:blipFill>
        <p:spPr>
          <a:xfrm>
            <a:off x="5334468" y="6886082"/>
            <a:ext cx="4851196" cy="357508"/>
          </a:xfrm>
          <a:prstGeom prst="rect">
            <a:avLst/>
          </a:prstGeom>
          <a:ln w="12700">
            <a:miter lim="400000"/>
          </a:ln>
        </p:spPr>
      </p:pic>
      <p:pic>
        <p:nvPicPr>
          <p:cNvPr id="2612" name="Image" descr="Image"/>
          <p:cNvPicPr>
            <a:picLocks noChangeAspect="1"/>
          </p:cNvPicPr>
          <p:nvPr/>
        </p:nvPicPr>
        <p:blipFill>
          <a:blip r:embed="rId7">
            <a:extLst/>
          </a:blip>
          <a:srcRect l="1046" t="0" r="0" b="0"/>
          <a:stretch>
            <a:fillRect/>
          </a:stretch>
        </p:blipFill>
        <p:spPr>
          <a:xfrm>
            <a:off x="5344787" y="7289394"/>
            <a:ext cx="4805066" cy="304854"/>
          </a:xfrm>
          <a:prstGeom prst="rect">
            <a:avLst/>
          </a:prstGeom>
          <a:ln w="12700">
            <a:miter lim="400000"/>
          </a:ln>
        </p:spPr>
      </p:pic>
      <p:pic>
        <p:nvPicPr>
          <p:cNvPr id="2613" name="Image" descr="Image"/>
          <p:cNvPicPr>
            <a:picLocks noChangeAspect="1"/>
          </p:cNvPicPr>
          <p:nvPr/>
        </p:nvPicPr>
        <p:blipFill>
          <a:blip r:embed="rId6">
            <a:extLst/>
          </a:blip>
          <a:stretch>
            <a:fillRect/>
          </a:stretch>
        </p:blipFill>
        <p:spPr>
          <a:xfrm>
            <a:off x="502068" y="6065630"/>
            <a:ext cx="4940096" cy="357507"/>
          </a:xfrm>
          <a:prstGeom prst="rect">
            <a:avLst/>
          </a:prstGeom>
          <a:ln w="12700">
            <a:miter lim="400000"/>
          </a:ln>
        </p:spPr>
      </p:pic>
      <p:pic>
        <p:nvPicPr>
          <p:cNvPr id="2614" name="Image" descr="Image"/>
          <p:cNvPicPr>
            <a:picLocks noChangeAspect="1"/>
          </p:cNvPicPr>
          <p:nvPr/>
        </p:nvPicPr>
        <p:blipFill>
          <a:blip r:embed="rId7">
            <a:extLst/>
          </a:blip>
          <a:srcRect l="0" t="0" r="523" b="0"/>
          <a:stretch>
            <a:fillRect/>
          </a:stretch>
        </p:blipFill>
        <p:spPr>
          <a:xfrm>
            <a:off x="556883" y="6468864"/>
            <a:ext cx="4830466" cy="304853"/>
          </a:xfrm>
          <a:prstGeom prst="rect">
            <a:avLst/>
          </a:prstGeom>
          <a:ln w="12700">
            <a:miter lim="400000"/>
          </a:ln>
        </p:spPr>
      </p:pic>
      <p:sp>
        <p:nvSpPr>
          <p:cNvPr id="2615" name="https://github.com/d3/d3-scale-chromatic"/>
          <p:cNvSpPr txBox="1"/>
          <p:nvPr/>
        </p:nvSpPr>
        <p:spPr>
          <a:xfrm>
            <a:off x="556480" y="7677232"/>
            <a:ext cx="346809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u="sng">
                <a:hlinkClick r:id="rId8" invalidUrl="" action="" tgtFrame="" tooltip="" history="1" highlightClick="0" endSnd="0"/>
              </a:defRPr>
            </a:lvl1pPr>
          </a:lstStyle>
          <a:p>
            <a:pPr>
              <a:defRPr u="none"/>
            </a:pPr>
            <a:r>
              <a:rPr u="sng">
                <a:hlinkClick r:id="rId8" invalidUrl="" action="" tgtFrame="" tooltip="" history="1" highlightClick="0" endSnd="0"/>
              </a:rPr>
              <a:t>https://github.com/d3/d3-scale-chromatic</a:t>
            </a:r>
          </a:p>
        </p:txBody>
      </p:sp>
      <p:pic>
        <p:nvPicPr>
          <p:cNvPr id="2616" name="fig2.1f_alt.pdf" descr="fig2.1f_alt.pdf"/>
          <p:cNvPicPr>
            <a:picLocks noChangeAspect="1"/>
          </p:cNvPicPr>
          <p:nvPr/>
        </p:nvPicPr>
        <p:blipFill>
          <a:blip r:embed="rId9">
            <a:extLst/>
          </a:blip>
          <a:srcRect l="79276" t="12396" r="1724" b="0"/>
          <a:stretch>
            <a:fillRect/>
          </a:stretch>
        </p:blipFill>
        <p:spPr>
          <a:xfrm>
            <a:off x="893557" y="3453800"/>
            <a:ext cx="1259533" cy="1435941"/>
          </a:xfrm>
          <a:prstGeom prst="rect">
            <a:avLst/>
          </a:prstGeom>
          <a:ln w="12700">
            <a:miter lim="400000"/>
          </a:ln>
        </p:spPr>
      </p:pic>
      <p:sp>
        <p:nvSpPr>
          <p:cNvPr id="2617" name="after [Color Use Guidelines for Mapping and Visualization. Brewer, 1994. http://www.personal.psu.edu/faculty/c/a/cab38/ColorSch/Schemes.html]"/>
          <p:cNvSpPr txBox="1"/>
          <p:nvPr/>
        </p:nvSpPr>
        <p:spPr>
          <a:xfrm>
            <a:off x="165969" y="8521700"/>
            <a:ext cx="8173989"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100">
                <a:hlinkClick r:id="rId3" invalidUrl="" action="" tgtFrame="" tooltip="" history="1" highlightClick="0" endSnd="0"/>
              </a:defRPr>
            </a:lvl1pPr>
          </a:lstStyle>
          <a:p>
            <a:pPr>
              <a:defRPr i="0"/>
            </a:pPr>
            <a:r>
              <a:rPr i="1">
                <a:hlinkClick r:id="rId3" invalidUrl="" action="" tgtFrame="" tooltip="" history="1" highlightClick="0" endSnd="0"/>
              </a:rPr>
              <a:t>after [Color Use Guidelines for Mapping and Visualization. Brewer, 1994. http://www.personal.psu.edu/faculty/c/a/cab38/ColorSch/Schemes.html]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0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0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61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1" grpId="3"/>
      <p:bldP build="whole" bldLvl="1" animBg="1" rev="0" advAuto="0" spid="2612" grpId="4"/>
      <p:bldP build="whole" bldLvl="1" animBg="1" rev="0" advAuto="0" spid="2609" grpId="2"/>
      <p:bldP build="whole" bldLvl="1" animBg="1" rev="0" advAuto="0" spid="2608" grpId="1"/>
    </p:bldLst>
  </p:timing>
</p:sld>
</file>

<file path=ppt/slides/slide3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1" name="Color palette design considerations: univariate"/>
          <p:cNvSpPr txBox="1"/>
          <p:nvPr>
            <p:ph type="title"/>
          </p:nvPr>
        </p:nvSpPr>
        <p:spPr>
          <a:prstGeom prst="rect">
            <a:avLst/>
          </a:prstGeom>
        </p:spPr>
        <p:txBody>
          <a:bodyPr/>
          <a:lstStyle/>
          <a:p>
            <a:pPr/>
            <a:r>
              <a:t>Color palette design considerations: univariate</a:t>
            </a:r>
          </a:p>
        </p:txBody>
      </p:sp>
      <p:sp>
        <p:nvSpPr>
          <p:cNvPr id="262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23" name="[A Study of Colormaps in Network Visualization. Karim et al. Appl. Sci. 2019, 9, 4228; doi:10.3390/app9204228]"/>
          <p:cNvSpPr txBox="1"/>
          <p:nvPr/>
        </p:nvSpPr>
        <p:spPr>
          <a:xfrm>
            <a:off x="479102" y="8766488"/>
            <a:ext cx="7479954" cy="4834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300"/>
            </a:pPr>
            <a:r>
              <a:t>[</a:t>
            </a:r>
            <a:r>
              <a:t>A Study of Colormaps in Network Visualization. Karim et al. </a:t>
            </a:r>
            <a:r>
              <a:rPr i="1"/>
              <a:t>Appl. Sci. </a:t>
            </a:r>
            <a:r>
              <a:rPr b="1"/>
              <a:t>2019</a:t>
            </a:r>
            <a:r>
              <a:t>, </a:t>
            </a:r>
            <a:r>
              <a:rPr i="1"/>
              <a:t>9</a:t>
            </a:r>
            <a:r>
              <a:t>, 4228; doi:10.3390/app9204228</a:t>
            </a:r>
            <a:r>
              <a:t>]</a:t>
            </a:r>
            <a:endParaRPr u="sng"/>
          </a:p>
        </p:txBody>
      </p:sp>
      <p:sp>
        <p:nvSpPr>
          <p:cNvPr id="2624" name="segmented"/>
          <p:cNvSpPr txBox="1"/>
          <p:nvPr/>
        </p:nvSpPr>
        <p:spPr>
          <a:xfrm>
            <a:off x="409906" y="933449"/>
            <a:ext cx="210874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segmented</a:t>
            </a:r>
          </a:p>
        </p:txBody>
      </p:sp>
      <p:pic>
        <p:nvPicPr>
          <p:cNvPr id="2625" name="Image" descr="Image"/>
          <p:cNvPicPr>
            <a:picLocks noChangeAspect="1"/>
          </p:cNvPicPr>
          <p:nvPr/>
        </p:nvPicPr>
        <p:blipFill>
          <a:blip r:embed="rId2">
            <a:extLst/>
          </a:blip>
          <a:srcRect l="0" t="0" r="0" b="25076"/>
          <a:stretch>
            <a:fillRect/>
          </a:stretch>
        </p:blipFill>
        <p:spPr>
          <a:xfrm>
            <a:off x="10557278" y="1707146"/>
            <a:ext cx="4001266" cy="1226084"/>
          </a:xfrm>
          <a:prstGeom prst="rect">
            <a:avLst/>
          </a:prstGeom>
          <a:ln w="12700">
            <a:miter lim="400000"/>
          </a:ln>
        </p:spPr>
      </p:pic>
      <p:sp>
        <p:nvSpPr>
          <p:cNvPr id="2626" name="continuous"/>
          <p:cNvSpPr txBox="1"/>
          <p:nvPr/>
        </p:nvSpPr>
        <p:spPr>
          <a:xfrm>
            <a:off x="10218951" y="957846"/>
            <a:ext cx="2157413"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continuous</a:t>
            </a:r>
          </a:p>
        </p:txBody>
      </p:sp>
      <p:pic>
        <p:nvPicPr>
          <p:cNvPr id="2627" name="Image" descr="Image"/>
          <p:cNvPicPr>
            <a:picLocks noChangeAspect="1"/>
          </p:cNvPicPr>
          <p:nvPr/>
        </p:nvPicPr>
        <p:blipFill>
          <a:blip r:embed="rId3">
            <a:extLst/>
          </a:blip>
          <a:stretch>
            <a:fillRect/>
          </a:stretch>
        </p:blipFill>
        <p:spPr>
          <a:xfrm>
            <a:off x="10515600" y="4158296"/>
            <a:ext cx="4940095" cy="357508"/>
          </a:xfrm>
          <a:prstGeom prst="rect">
            <a:avLst/>
          </a:prstGeom>
          <a:ln w="12700">
            <a:miter lim="400000"/>
          </a:ln>
        </p:spPr>
      </p:pic>
      <p:pic>
        <p:nvPicPr>
          <p:cNvPr id="2628" name="Image" descr="Image"/>
          <p:cNvPicPr>
            <a:picLocks noChangeAspect="1"/>
          </p:cNvPicPr>
          <p:nvPr/>
        </p:nvPicPr>
        <p:blipFill>
          <a:blip r:embed="rId4">
            <a:extLst/>
          </a:blip>
          <a:stretch>
            <a:fillRect/>
          </a:stretch>
        </p:blipFill>
        <p:spPr>
          <a:xfrm>
            <a:off x="10557714" y="4561530"/>
            <a:ext cx="4855867" cy="304854"/>
          </a:xfrm>
          <a:prstGeom prst="rect">
            <a:avLst/>
          </a:prstGeom>
          <a:ln w="12700">
            <a:miter lim="400000"/>
          </a:ln>
        </p:spPr>
      </p:pic>
      <p:pic>
        <p:nvPicPr>
          <p:cNvPr id="2629" name="Image" descr="Image"/>
          <p:cNvPicPr>
            <a:picLocks noChangeAspect="1"/>
          </p:cNvPicPr>
          <p:nvPr/>
        </p:nvPicPr>
        <p:blipFill>
          <a:blip r:embed="rId5">
            <a:extLst/>
          </a:blip>
          <a:srcRect l="10043" t="9236" r="6128" b="7487"/>
          <a:stretch>
            <a:fillRect/>
          </a:stretch>
        </p:blipFill>
        <p:spPr>
          <a:xfrm>
            <a:off x="876794" y="2130787"/>
            <a:ext cx="8760921" cy="6534641"/>
          </a:xfrm>
          <a:prstGeom prst="rect">
            <a:avLst/>
          </a:prstGeom>
          <a:ln w="12700">
            <a:miter lim="400000"/>
          </a:ln>
        </p:spPr>
      </p:pic>
      <p:sp>
        <p:nvSpPr>
          <p:cNvPr id="2630" name="diverging"/>
          <p:cNvSpPr txBox="1"/>
          <p:nvPr/>
        </p:nvSpPr>
        <p:spPr>
          <a:xfrm>
            <a:off x="1789862" y="1532197"/>
            <a:ext cx="175781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diverging</a:t>
            </a:r>
          </a:p>
        </p:txBody>
      </p:sp>
      <p:sp>
        <p:nvSpPr>
          <p:cNvPr id="2631" name="sequential"/>
          <p:cNvSpPr txBox="1"/>
          <p:nvPr/>
        </p:nvSpPr>
        <p:spPr>
          <a:xfrm>
            <a:off x="4497715" y="1532197"/>
            <a:ext cx="1961853"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sequential</a:t>
            </a:r>
          </a:p>
        </p:txBody>
      </p:sp>
      <p:sp>
        <p:nvSpPr>
          <p:cNvPr id="2632" name="categorical"/>
          <p:cNvSpPr txBox="1"/>
          <p:nvPr/>
        </p:nvSpPr>
        <p:spPr>
          <a:xfrm>
            <a:off x="7409612" y="1519497"/>
            <a:ext cx="210071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categorical</a:t>
            </a:r>
          </a:p>
        </p:txBody>
      </p:sp>
      <p:sp>
        <p:nvSpPr>
          <p:cNvPr id="2633" name="Rectangle"/>
          <p:cNvSpPr/>
          <p:nvPr/>
        </p:nvSpPr>
        <p:spPr>
          <a:xfrm>
            <a:off x="774700" y="2247900"/>
            <a:ext cx="894358" cy="6144469"/>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34" name="Rectangle"/>
          <p:cNvSpPr/>
          <p:nvPr/>
        </p:nvSpPr>
        <p:spPr>
          <a:xfrm>
            <a:off x="3771900" y="2247900"/>
            <a:ext cx="894358" cy="6144469"/>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35" name="Rectangle"/>
          <p:cNvSpPr/>
          <p:nvPr/>
        </p:nvSpPr>
        <p:spPr>
          <a:xfrm>
            <a:off x="6769100" y="2362200"/>
            <a:ext cx="894358" cy="6144469"/>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36" name="sequential…"/>
          <p:cNvSpPr txBox="1"/>
          <p:nvPr/>
        </p:nvSpPr>
        <p:spPr>
          <a:xfrm>
            <a:off x="13988001" y="1201073"/>
            <a:ext cx="1294682"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a:pPr>
            <a:r>
              <a:t>sequential</a:t>
            </a:r>
          </a:p>
          <a:p>
            <a:pPr>
              <a:defRPr sz="2300"/>
            </a:pPr>
            <a:r>
              <a:t>single hue</a:t>
            </a:r>
          </a:p>
        </p:txBody>
      </p:sp>
      <p:sp>
        <p:nvSpPr>
          <p:cNvPr id="2637" name="diverging…"/>
          <p:cNvSpPr txBox="1"/>
          <p:nvPr/>
        </p:nvSpPr>
        <p:spPr>
          <a:xfrm>
            <a:off x="14573882" y="2021973"/>
            <a:ext cx="116432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a:pPr>
            <a:r>
              <a:t>diverging</a:t>
            </a:r>
          </a:p>
          <a:p>
            <a:pPr>
              <a:defRPr sz="2300"/>
            </a:pPr>
            <a:r>
              <a:t>two hue</a:t>
            </a:r>
          </a:p>
        </p:txBody>
      </p:sp>
      <p:sp>
        <p:nvSpPr>
          <p:cNvPr id="2638" name="sequential…"/>
          <p:cNvSpPr txBox="1"/>
          <p:nvPr/>
        </p:nvSpPr>
        <p:spPr>
          <a:xfrm>
            <a:off x="13988001" y="2842872"/>
            <a:ext cx="1294682"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a:pPr>
            <a:r>
              <a:t>sequential</a:t>
            </a:r>
          </a:p>
          <a:p>
            <a:pPr>
              <a:defRPr sz="2300"/>
            </a:pPr>
            <a:r>
              <a:t>multihue</a:t>
            </a:r>
          </a:p>
        </p:txBody>
      </p:sp>
      <p:sp>
        <p:nvSpPr>
          <p:cNvPr id="2639" name="cyclic multihue"/>
          <p:cNvSpPr txBox="1"/>
          <p:nvPr/>
        </p:nvSpPr>
        <p:spPr>
          <a:xfrm>
            <a:off x="10489468" y="3680769"/>
            <a:ext cx="1861053"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cyclic multihue</a:t>
            </a:r>
          </a:p>
        </p:txBody>
      </p:sp>
      <p:sp>
        <p:nvSpPr>
          <p:cNvPr id="2640" name="https://github.com/d3/d3-scale-chromatic"/>
          <p:cNvSpPr txBox="1"/>
          <p:nvPr/>
        </p:nvSpPr>
        <p:spPr>
          <a:xfrm>
            <a:off x="8205105" y="8737196"/>
            <a:ext cx="346809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u="sng">
                <a:hlinkClick r:id="rId6" invalidUrl="" action="" tgtFrame="" tooltip="" history="1" highlightClick="0" endSnd="0"/>
              </a:defRPr>
            </a:lvl1pPr>
          </a:lstStyle>
          <a:p>
            <a:pPr>
              <a:defRPr u="none"/>
            </a:pPr>
            <a:r>
              <a:rPr u="sng">
                <a:hlinkClick r:id="rId6" invalidUrl="" action="" tgtFrame="" tooltip="" history="1" highlightClick="0" endSnd="0"/>
              </a:rPr>
              <a:t>https://github.com/d3/d3-scale-chromatic</a:t>
            </a:r>
          </a:p>
        </p:txBody>
      </p:sp>
      <p:sp>
        <p:nvSpPr>
          <p:cNvPr id="2641" name="segmented or continuous?…"/>
          <p:cNvSpPr txBox="1"/>
          <p:nvPr>
            <p:ph type="body" sz="quarter" idx="1"/>
          </p:nvPr>
        </p:nvSpPr>
        <p:spPr>
          <a:xfrm>
            <a:off x="9766300" y="5213746"/>
            <a:ext cx="6438695" cy="3451589"/>
          </a:xfrm>
          <a:prstGeom prst="rect">
            <a:avLst/>
          </a:prstGeom>
        </p:spPr>
        <p:txBody>
          <a:bodyPr>
            <a:normAutofit fontScale="100000" lnSpcReduction="0"/>
          </a:bodyPr>
          <a:lstStyle/>
          <a:p>
            <a:pPr marL="332613" indent="-332613" defTabSz="1182624">
              <a:spcBef>
                <a:spcPts val="900"/>
              </a:spcBef>
              <a:buClr>
                <a:srgbClr val="000000"/>
              </a:buClr>
              <a:defRPr sz="3104"/>
            </a:pPr>
            <a:r>
              <a:t>segmented or continuous?</a:t>
            </a:r>
          </a:p>
          <a:p>
            <a:pPr marL="332613" indent="-332613" defTabSz="1182624">
              <a:spcBef>
                <a:spcPts val="900"/>
              </a:spcBef>
              <a:buClr>
                <a:srgbClr val="000000"/>
              </a:buClr>
              <a:defRPr sz="3104"/>
            </a:pPr>
            <a:r>
              <a:t>diverging or sequential or cyclic?</a:t>
            </a:r>
          </a:p>
          <a:p>
            <a:pPr marL="332613" indent="-332613" defTabSz="1182624">
              <a:spcBef>
                <a:spcPts val="900"/>
              </a:spcBef>
              <a:buClr>
                <a:srgbClr val="000000"/>
              </a:buClr>
              <a:defRPr sz="3104"/>
            </a:pPr>
            <a:r>
              <a:t>single-hue or two-hue or multi-hue?</a:t>
            </a:r>
          </a:p>
          <a:p>
            <a:pPr marL="332613" indent="-332613" defTabSz="1182624">
              <a:spcBef>
                <a:spcPts val="900"/>
              </a:spcBef>
              <a:buClr>
                <a:srgbClr val="000000"/>
              </a:buClr>
              <a:defRPr sz="3104"/>
            </a:pPr>
            <a:r>
              <a:t>perceptually linear?</a:t>
            </a:r>
          </a:p>
          <a:p>
            <a:pPr marL="332613" indent="-332613" defTabSz="1182624">
              <a:spcBef>
                <a:spcPts val="900"/>
              </a:spcBef>
              <a:buClr>
                <a:srgbClr val="000000"/>
              </a:buClr>
              <a:defRPr sz="3104"/>
            </a:pPr>
            <a:r>
              <a:t>ordered by luminance?</a:t>
            </a:r>
          </a:p>
          <a:p>
            <a:pPr marL="332613" indent="-332613" defTabSz="1182624">
              <a:spcBef>
                <a:spcPts val="900"/>
              </a:spcBef>
              <a:buClr>
                <a:srgbClr val="000000"/>
              </a:buClr>
              <a:defRPr sz="3104"/>
            </a:pPr>
            <a:r>
              <a:t>colorblind safe?</a:t>
            </a:r>
          </a:p>
        </p:txBody>
      </p:sp>
    </p:spTree>
  </p:cSld>
  <p:clrMapOvr>
    <a:masterClrMapping/>
  </p:clrMapOvr>
  <p:transition xmlns:p14="http://schemas.microsoft.com/office/powerpoint/2010/main" spd="med" advClick="1"/>
</p:sld>
</file>

<file path=ppt/slides/slide3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3" name="Colormaps: bivariate"/>
          <p:cNvSpPr txBox="1"/>
          <p:nvPr>
            <p:ph type="title"/>
          </p:nvPr>
        </p:nvSpPr>
        <p:spPr>
          <a:prstGeom prst="rect">
            <a:avLst/>
          </a:prstGeom>
        </p:spPr>
        <p:txBody>
          <a:bodyPr/>
          <a:lstStyle/>
          <a:p>
            <a:pPr/>
            <a:r>
              <a:t>Colormaps: bivariate</a:t>
            </a:r>
          </a:p>
        </p:txBody>
      </p:sp>
      <p:sp>
        <p:nvSpPr>
          <p:cNvPr id="264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45" name="fig10.1.pdf" descr="fig10.1.pdf"/>
          <p:cNvPicPr>
            <a:picLocks noChangeAspect="1"/>
          </p:cNvPicPr>
          <p:nvPr/>
        </p:nvPicPr>
        <p:blipFill>
          <a:blip r:embed="rId3">
            <a:extLst/>
          </a:blip>
          <a:srcRect l="1906" t="38300" r="49907" b="21030"/>
          <a:stretch>
            <a:fillRect/>
          </a:stretch>
        </p:blipFill>
        <p:spPr>
          <a:xfrm>
            <a:off x="-228600" y="1244600"/>
            <a:ext cx="6362700" cy="4083316"/>
          </a:xfrm>
          <a:prstGeom prst="rect">
            <a:avLst/>
          </a:prstGeom>
          <a:ln w="12700">
            <a:miter lim="400000"/>
          </a:ln>
        </p:spPr>
      </p:pic>
      <p:pic>
        <p:nvPicPr>
          <p:cNvPr id="2646" name="fig10.6.pdf" descr="fig10.6.pdf"/>
          <p:cNvPicPr>
            <a:picLocks noChangeAspect="1"/>
          </p:cNvPicPr>
          <p:nvPr/>
        </p:nvPicPr>
        <p:blipFill>
          <a:blip r:embed="rId4">
            <a:extLst/>
          </a:blip>
          <a:stretch>
            <a:fillRect/>
          </a:stretch>
        </p:blipFill>
        <p:spPr>
          <a:xfrm>
            <a:off x="6482170" y="482600"/>
            <a:ext cx="10312401" cy="7193218"/>
          </a:xfrm>
          <a:prstGeom prst="rect">
            <a:avLst/>
          </a:prstGeom>
          <a:ln w="12700">
            <a:miter lim="400000"/>
          </a:ln>
        </p:spPr>
      </p:pic>
      <p:sp>
        <p:nvSpPr>
          <p:cNvPr id="2647" name="Rectangle"/>
          <p:cNvSpPr/>
          <p:nvPr/>
        </p:nvSpPr>
        <p:spPr>
          <a:xfrm>
            <a:off x="9549457" y="3632200"/>
            <a:ext cx="3582343" cy="1714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48" name="Rectangle"/>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pic>
        <p:nvPicPr>
          <p:cNvPr id="2649" name="Image" descr="Image"/>
          <p:cNvPicPr>
            <a:picLocks noChangeAspect="1"/>
          </p:cNvPicPr>
          <p:nvPr/>
        </p:nvPicPr>
        <p:blipFill>
          <a:blip r:embed="rId5">
            <a:extLst/>
          </a:blip>
          <a:stretch>
            <a:fillRect/>
          </a:stretch>
        </p:blipFill>
        <p:spPr>
          <a:xfrm>
            <a:off x="716370" y="6765550"/>
            <a:ext cx="6680201" cy="495301"/>
          </a:xfrm>
          <a:prstGeom prst="rect">
            <a:avLst/>
          </a:prstGeom>
          <a:ln w="12700">
            <a:miter lim="400000"/>
          </a:ln>
        </p:spPr>
      </p:pic>
      <p:grpSp>
        <p:nvGrpSpPr>
          <p:cNvPr id="2662" name="Group"/>
          <p:cNvGrpSpPr/>
          <p:nvPr/>
        </p:nvGrpSpPr>
        <p:grpSpPr>
          <a:xfrm>
            <a:off x="8661400" y="6505200"/>
            <a:ext cx="3059311" cy="1016001"/>
            <a:chOff x="0" y="0"/>
            <a:chExt cx="3059310" cy="1016000"/>
          </a:xfrm>
        </p:grpSpPr>
        <p:sp>
          <p:nvSpPr>
            <p:cNvPr id="2650" name="Rectangle"/>
            <p:cNvSpPr/>
            <p:nvPr/>
          </p:nvSpPr>
          <p:spPr>
            <a:xfrm>
              <a:off x="0" y="0"/>
              <a:ext cx="532011" cy="495300"/>
            </a:xfrm>
            <a:prstGeom prst="rect">
              <a:avLst/>
            </a:prstGeom>
            <a:solidFill>
              <a:srgbClr val="B3CDE3"/>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51" name="Rectangle"/>
            <p:cNvSpPr/>
            <p:nvPr/>
          </p:nvSpPr>
          <p:spPr>
            <a:xfrm>
              <a:off x="0" y="520700"/>
              <a:ext cx="532011" cy="495300"/>
            </a:xfrm>
            <a:prstGeom prst="rect">
              <a:avLst/>
            </a:prstGeom>
            <a:solidFill>
              <a:srgbClr val="4A74B3"/>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52" name="Rectangle"/>
            <p:cNvSpPr/>
            <p:nvPr/>
          </p:nvSpPr>
          <p:spPr>
            <a:xfrm>
              <a:off x="489644" y="0"/>
              <a:ext cx="532012" cy="495300"/>
            </a:xfrm>
            <a:prstGeom prst="rect">
              <a:avLst/>
            </a:prstGeom>
            <a:solidFill>
              <a:srgbClr val="BFE18C"/>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53" name="Rectangle"/>
            <p:cNvSpPr/>
            <p:nvPr/>
          </p:nvSpPr>
          <p:spPr>
            <a:xfrm>
              <a:off x="489644" y="520700"/>
              <a:ext cx="532012" cy="495300"/>
            </a:xfrm>
            <a:prstGeom prst="rect">
              <a:avLst/>
            </a:prstGeom>
            <a:solidFill>
              <a:srgbClr val="60A231"/>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54" name="Rectangle"/>
            <p:cNvSpPr/>
            <p:nvPr/>
          </p:nvSpPr>
          <p:spPr>
            <a:xfrm>
              <a:off x="1023044" y="520700"/>
              <a:ext cx="532012" cy="495300"/>
            </a:xfrm>
            <a:prstGeom prst="rect">
              <a:avLst/>
            </a:prstGeom>
            <a:solidFill>
              <a:srgbClr val="C42B25"/>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55" name="Rectangle"/>
            <p:cNvSpPr/>
            <p:nvPr/>
          </p:nvSpPr>
          <p:spPr>
            <a:xfrm>
              <a:off x="1023044" y="0"/>
              <a:ext cx="532012" cy="495300"/>
            </a:xfrm>
            <a:prstGeom prst="rect">
              <a:avLst/>
            </a:prstGeom>
            <a:solidFill>
              <a:srgbClr val="E59D9A"/>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56" name="Rectangle"/>
            <p:cNvSpPr/>
            <p:nvPr/>
          </p:nvSpPr>
          <p:spPr>
            <a:xfrm>
              <a:off x="1556444" y="0"/>
              <a:ext cx="532012" cy="495300"/>
            </a:xfrm>
            <a:prstGeom prst="rect">
              <a:avLst/>
            </a:prstGeom>
            <a:solidFill>
              <a:srgbClr val="EDC373"/>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57" name="Rectangle"/>
            <p:cNvSpPr/>
            <p:nvPr/>
          </p:nvSpPr>
          <p:spPr>
            <a:xfrm>
              <a:off x="1556444" y="520700"/>
              <a:ext cx="532012" cy="495300"/>
            </a:xfrm>
            <a:prstGeom prst="rect">
              <a:avLst/>
            </a:prstGeom>
            <a:solidFill>
              <a:srgbClr val="E4851C"/>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58" name="Rectangle"/>
            <p:cNvSpPr/>
            <p:nvPr/>
          </p:nvSpPr>
          <p:spPr>
            <a:xfrm>
              <a:off x="2046089" y="520700"/>
              <a:ext cx="532011" cy="495300"/>
            </a:xfrm>
            <a:prstGeom prst="rect">
              <a:avLst/>
            </a:prstGeom>
            <a:solidFill>
              <a:srgbClr val="623799"/>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59" name="Rectangle"/>
            <p:cNvSpPr/>
            <p:nvPr/>
          </p:nvSpPr>
          <p:spPr>
            <a:xfrm>
              <a:off x="2046089" y="0"/>
              <a:ext cx="532011" cy="495300"/>
            </a:xfrm>
            <a:prstGeom prst="rect">
              <a:avLst/>
            </a:prstGeom>
            <a:solidFill>
              <a:srgbClr val="C4B1D6"/>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60" name="Rectangle"/>
            <p:cNvSpPr/>
            <p:nvPr/>
          </p:nvSpPr>
          <p:spPr>
            <a:xfrm>
              <a:off x="2527300" y="0"/>
              <a:ext cx="532011" cy="495300"/>
            </a:xfrm>
            <a:prstGeom prst="rect">
              <a:avLst/>
            </a:prstGeom>
            <a:solidFill>
              <a:srgbClr val="FEFF9D"/>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sp>
          <p:nvSpPr>
            <p:cNvPr id="2661" name="Rectangle"/>
            <p:cNvSpPr/>
            <p:nvPr/>
          </p:nvSpPr>
          <p:spPr>
            <a:xfrm>
              <a:off x="2527300" y="520700"/>
              <a:ext cx="532011" cy="495300"/>
            </a:xfrm>
            <a:prstGeom prst="rect">
              <a:avLst/>
            </a:prstGeom>
            <a:solidFill>
              <a:srgbClr val="9E5D2D"/>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B3CDE3"/>
                  </a:solidFill>
                  <a:effectLst>
                    <a:outerShdw sx="100000" sy="100000" kx="0" ky="0" algn="b" rotWithShape="0" blurRad="38100" dist="12700" dir="5400000">
                      <a:srgbClr val="000000">
                        <a:alpha val="50000"/>
                      </a:srgbClr>
                    </a:outerShdw>
                  </a:effectLst>
                </a:defRPr>
              </a:pPr>
            </a:p>
          </p:txBody>
        </p:sp>
      </p:grpSp>
      <p:sp>
        <p:nvSpPr>
          <p:cNvPr id="2663" name="categorical hue"/>
          <p:cNvSpPr txBox="1"/>
          <p:nvPr/>
        </p:nvSpPr>
        <p:spPr>
          <a:xfrm>
            <a:off x="8646299" y="7577397"/>
            <a:ext cx="290393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categorical hue</a:t>
            </a:r>
          </a:p>
        </p:txBody>
      </p:sp>
      <p:sp>
        <p:nvSpPr>
          <p:cNvPr id="2664" name="binary saturation"/>
          <p:cNvSpPr txBox="1"/>
          <p:nvPr/>
        </p:nvSpPr>
        <p:spPr>
          <a:xfrm>
            <a:off x="11864075" y="6702050"/>
            <a:ext cx="3250184"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binary saturation</a:t>
            </a:r>
          </a:p>
        </p:txBody>
      </p:sp>
      <p:sp>
        <p:nvSpPr>
          <p:cNvPr id="2665" name="# d3.schemePaired &lt;&gt;"/>
          <p:cNvSpPr txBox="1"/>
          <p:nvPr/>
        </p:nvSpPr>
        <p:spPr>
          <a:xfrm>
            <a:off x="705175" y="7499349"/>
            <a:ext cx="300637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rPr>
                <a:hlinkClick r:id="rId6" invalidUrl="" action="" tgtFrame="" tooltip="" history="1" highlightClick="0" endSnd="0"/>
              </a:rPr>
              <a:t>#</a:t>
            </a:r>
            <a:r>
              <a:t> d3.schemePaired </a:t>
            </a:r>
            <a:r>
              <a:rPr>
                <a:hlinkClick r:id="rId7" invalidUrl="" action="" tgtFrame="" tooltip="" history="1" highlightClick="0" endSnd="0"/>
              </a:rPr>
              <a:t>&lt;&gt;</a:t>
            </a:r>
          </a:p>
        </p:txBody>
      </p:sp>
      <p:sp>
        <p:nvSpPr>
          <p:cNvPr id="2666" name="Rectangle"/>
          <p:cNvSpPr/>
          <p:nvPr/>
        </p:nvSpPr>
        <p:spPr>
          <a:xfrm>
            <a:off x="10116343" y="1837729"/>
            <a:ext cx="4875313" cy="2086571"/>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67" name="Rectangle"/>
          <p:cNvSpPr/>
          <p:nvPr/>
        </p:nvSpPr>
        <p:spPr>
          <a:xfrm>
            <a:off x="13095834" y="1422400"/>
            <a:ext cx="1406625" cy="50165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68" name="bivariate best case…"/>
          <p:cNvSpPr txBox="1"/>
          <p:nvPr>
            <p:ph type="body" sz="half" idx="1"/>
          </p:nvPr>
        </p:nvSpPr>
        <p:spPr>
          <a:xfrm>
            <a:off x="241300" y="5518546"/>
            <a:ext cx="8420426" cy="3607694"/>
          </a:xfrm>
          <a:prstGeom prst="rect">
            <a:avLst/>
          </a:prstGeom>
        </p:spPr>
        <p:txBody>
          <a:bodyPr/>
          <a:lstStyle>
            <a:lvl1pPr>
              <a:defRPr sz="3200"/>
            </a:lvl1pPr>
            <a:lvl2pPr marL="800100" indent="-342900">
              <a:buChar char="•"/>
              <a:defRPr sz="3200"/>
            </a:lvl2pPr>
          </a:lstStyle>
          <a:p>
            <a:pPr/>
            <a:r>
              <a:t>bivariate best case</a:t>
            </a:r>
          </a:p>
          <a:p>
            <a:pPr lvl="1"/>
            <a:r>
              <a:t>binary in one of the directions</a:t>
            </a:r>
          </a:p>
        </p:txBody>
      </p:sp>
      <p:sp>
        <p:nvSpPr>
          <p:cNvPr id="2669" name="after [Color Use Guidelines for Mapping and Visualization. Brewer, 1994. http://www.personal.psu.edu/faculty/c/a/cab38/ColorSch/Schemes.html]"/>
          <p:cNvSpPr txBox="1"/>
          <p:nvPr/>
        </p:nvSpPr>
        <p:spPr>
          <a:xfrm>
            <a:off x="165969" y="8521700"/>
            <a:ext cx="8173989"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100">
                <a:hlinkClick r:id="rId8" invalidUrl="" action="" tgtFrame="" tooltip="" history="1" highlightClick="0" endSnd="0"/>
              </a:defRPr>
            </a:lvl1pPr>
          </a:lstStyle>
          <a:p>
            <a:pPr>
              <a:defRPr i="0"/>
            </a:pPr>
            <a:r>
              <a:rPr i="1">
                <a:hlinkClick r:id="rId8" invalidUrl="" action="" tgtFrame="" tooltip="" history="1" highlightClick="0" endSnd="0"/>
              </a:rPr>
              <a:t>after [Color Use Guidelines for Mapping and Visualization. Brewer, 1994. http://www.personal.psu.edu/faculty/c/a/cab38/ColorSch/Schemes.html]</a:t>
            </a:r>
          </a:p>
        </p:txBody>
      </p:sp>
    </p:spTree>
  </p:cSld>
  <p:clrMapOvr>
    <a:masterClrMapping/>
  </p:clrMapOvr>
  <p:transition xmlns:p14="http://schemas.microsoft.com/office/powerpoint/2010/main" spd="med" advClick="1"/>
</p:sld>
</file>

<file path=ppt/slides/slide3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3" name="Colormaps: bivariate"/>
          <p:cNvSpPr txBox="1"/>
          <p:nvPr>
            <p:ph type="title"/>
          </p:nvPr>
        </p:nvSpPr>
        <p:spPr>
          <a:prstGeom prst="rect">
            <a:avLst/>
          </a:prstGeom>
        </p:spPr>
        <p:txBody>
          <a:bodyPr/>
          <a:lstStyle/>
          <a:p>
            <a:pPr/>
            <a:r>
              <a:t>Colormaps: bivariate</a:t>
            </a:r>
          </a:p>
        </p:txBody>
      </p:sp>
      <p:sp>
        <p:nvSpPr>
          <p:cNvPr id="267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75" name="fig10.1.pdf" descr="fig10.1.pdf"/>
          <p:cNvPicPr>
            <a:picLocks noChangeAspect="1"/>
          </p:cNvPicPr>
          <p:nvPr/>
        </p:nvPicPr>
        <p:blipFill>
          <a:blip r:embed="rId3">
            <a:extLst/>
          </a:blip>
          <a:srcRect l="1906" t="38300" r="49907" b="21030"/>
          <a:stretch>
            <a:fillRect/>
          </a:stretch>
        </p:blipFill>
        <p:spPr>
          <a:xfrm>
            <a:off x="-228600" y="1244600"/>
            <a:ext cx="6362700" cy="4083316"/>
          </a:xfrm>
          <a:prstGeom prst="rect">
            <a:avLst/>
          </a:prstGeom>
          <a:ln w="12700">
            <a:miter lim="400000"/>
          </a:ln>
        </p:spPr>
      </p:pic>
      <p:pic>
        <p:nvPicPr>
          <p:cNvPr id="2676" name="fig10.6.pdf" descr="fig10.6.pdf"/>
          <p:cNvPicPr>
            <a:picLocks noChangeAspect="1"/>
          </p:cNvPicPr>
          <p:nvPr/>
        </p:nvPicPr>
        <p:blipFill>
          <a:blip r:embed="rId4">
            <a:extLst/>
          </a:blip>
          <a:stretch>
            <a:fillRect/>
          </a:stretch>
        </p:blipFill>
        <p:spPr>
          <a:xfrm>
            <a:off x="6482170" y="482600"/>
            <a:ext cx="10312401" cy="7193218"/>
          </a:xfrm>
          <a:prstGeom prst="rect">
            <a:avLst/>
          </a:prstGeom>
          <a:ln w="12700">
            <a:miter lim="400000"/>
          </a:ln>
        </p:spPr>
      </p:pic>
      <p:sp>
        <p:nvSpPr>
          <p:cNvPr id="2677" name="Rectangle"/>
          <p:cNvSpPr/>
          <p:nvPr/>
        </p:nvSpPr>
        <p:spPr>
          <a:xfrm>
            <a:off x="9410700" y="3632200"/>
            <a:ext cx="3721100" cy="17145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78" name="Rectangle"/>
          <p:cNvSpPr/>
          <p:nvPr/>
        </p:nvSpPr>
        <p:spPr>
          <a:xfrm>
            <a:off x="8140700" y="5080000"/>
            <a:ext cx="6629400" cy="2438400"/>
          </a:xfrm>
          <a:prstGeom prst="rect">
            <a:avLst/>
          </a:prstGeom>
          <a:solidFill>
            <a:srgbClr val="FFFFFF"/>
          </a:solidFill>
          <a:ln w="12700">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2679" name="after [Color Use Guidelines for Mapping and Visualization. Brewer, 1994. http://www.personal.psu.edu/faculty/c/a/cab38/ColorSch/Schemes.html]"/>
          <p:cNvSpPr txBox="1"/>
          <p:nvPr/>
        </p:nvSpPr>
        <p:spPr>
          <a:xfrm>
            <a:off x="165969" y="8521700"/>
            <a:ext cx="8173989"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100">
                <a:hlinkClick r:id="rId5" invalidUrl="" action="" tgtFrame="" tooltip="" history="1" highlightClick="0" endSnd="0"/>
              </a:defRPr>
            </a:lvl1pPr>
          </a:lstStyle>
          <a:p>
            <a:pPr>
              <a:defRPr i="0"/>
            </a:pPr>
            <a:r>
              <a:rPr i="1">
                <a:hlinkClick r:id="rId5" invalidUrl="" action="" tgtFrame="" tooltip="" history="1" highlightClick="0" endSnd="0"/>
              </a:rPr>
              <a:t>after [Color Use Guidelines for Mapping and Visualization. Brewer, 1994. http://www.personal.psu.edu/faculty/c/a/cab38/ColorSch/Schemes.html]</a:t>
            </a:r>
          </a:p>
        </p:txBody>
      </p:sp>
    </p:spTree>
  </p:cSld>
  <p:clrMapOvr>
    <a:masterClrMapping/>
  </p:clrMapOvr>
  <p:transition xmlns:p14="http://schemas.microsoft.com/office/powerpoint/2010/main" spd="med" advClick="1"/>
</p:sld>
</file>

<file path=ppt/slides/slide3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3" name="Colormaps"/>
          <p:cNvSpPr txBox="1"/>
          <p:nvPr>
            <p:ph type="title"/>
          </p:nvPr>
        </p:nvSpPr>
        <p:spPr>
          <a:prstGeom prst="rect">
            <a:avLst/>
          </a:prstGeom>
        </p:spPr>
        <p:txBody>
          <a:bodyPr/>
          <a:lstStyle/>
          <a:p>
            <a:pPr/>
            <a:r>
              <a:t>Colormaps</a:t>
            </a:r>
          </a:p>
        </p:txBody>
      </p:sp>
      <p:sp>
        <p:nvSpPr>
          <p:cNvPr id="268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5" name="fig10.1.pdf" descr="fig10.1.pdf"/>
          <p:cNvPicPr>
            <a:picLocks noChangeAspect="1"/>
          </p:cNvPicPr>
          <p:nvPr/>
        </p:nvPicPr>
        <p:blipFill>
          <a:blip r:embed="rId3">
            <a:extLst/>
          </a:blip>
          <a:srcRect l="1906" t="38300" r="49907" b="21030"/>
          <a:stretch>
            <a:fillRect/>
          </a:stretch>
        </p:blipFill>
        <p:spPr>
          <a:xfrm>
            <a:off x="-228600" y="1244600"/>
            <a:ext cx="6362700" cy="4083316"/>
          </a:xfrm>
          <a:prstGeom prst="rect">
            <a:avLst/>
          </a:prstGeom>
          <a:ln w="12700">
            <a:miter lim="400000"/>
          </a:ln>
        </p:spPr>
      </p:pic>
      <p:pic>
        <p:nvPicPr>
          <p:cNvPr id="2686" name="fig10.6.pdf" descr="fig10.6.pdf"/>
          <p:cNvPicPr>
            <a:picLocks noChangeAspect="1"/>
          </p:cNvPicPr>
          <p:nvPr/>
        </p:nvPicPr>
        <p:blipFill>
          <a:blip r:embed="rId4">
            <a:extLst/>
          </a:blip>
          <a:stretch>
            <a:fillRect/>
          </a:stretch>
        </p:blipFill>
        <p:spPr>
          <a:xfrm>
            <a:off x="6482170" y="482600"/>
            <a:ext cx="10312401" cy="7193218"/>
          </a:xfrm>
          <a:prstGeom prst="rect">
            <a:avLst/>
          </a:prstGeom>
          <a:ln w="12700">
            <a:miter lim="400000"/>
          </a:ln>
        </p:spPr>
      </p:pic>
      <p:pic>
        <p:nvPicPr>
          <p:cNvPr id="2687" name="Shape Shape" descr="Shape Shape"/>
          <p:cNvPicPr>
            <a:picLocks noChangeAspect="0"/>
          </p:cNvPicPr>
          <p:nvPr/>
        </p:nvPicPr>
        <p:blipFill>
          <a:blip r:embed="rId5">
            <a:extLst/>
          </a:blip>
          <a:stretch>
            <a:fillRect/>
          </a:stretch>
        </p:blipFill>
        <p:spPr>
          <a:xfrm>
            <a:off x="7733278" y="3524209"/>
            <a:ext cx="7434989" cy="3968953"/>
          </a:xfrm>
          <a:prstGeom prst="rect">
            <a:avLst/>
          </a:prstGeom>
        </p:spPr>
      </p:pic>
      <p:sp>
        <p:nvSpPr>
          <p:cNvPr id="2689" name="use with care!"/>
          <p:cNvSpPr txBox="1"/>
          <p:nvPr/>
        </p:nvSpPr>
        <p:spPr>
          <a:xfrm>
            <a:off x="2311400" y="4381500"/>
            <a:ext cx="2686547" cy="596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lvl="1" indent="0" algn="l" defTabSz="1219200">
              <a:spcBef>
                <a:spcPts val="1000"/>
              </a:spcBef>
              <a:buClr>
                <a:srgbClr val="000000"/>
              </a:buClr>
              <a:defRPr>
                <a:solidFill>
                  <a:srgbClr val="FF2600"/>
                </a:solidFill>
                <a:uFill>
                  <a:solidFill>
                    <a:srgbClr val="FF2600"/>
                  </a:solidFill>
                </a:uFill>
              </a:defRPr>
            </a:pPr>
            <a:r>
              <a:t>use with care!</a:t>
            </a:r>
          </a:p>
        </p:txBody>
      </p:sp>
      <p:sp>
        <p:nvSpPr>
          <p:cNvPr id="2690" name="bivariate can be very difficult to interpret…"/>
          <p:cNvSpPr txBox="1"/>
          <p:nvPr>
            <p:ph type="body" sz="half" idx="1"/>
          </p:nvPr>
        </p:nvSpPr>
        <p:spPr>
          <a:xfrm>
            <a:off x="241300" y="5518546"/>
            <a:ext cx="8420426" cy="3607694"/>
          </a:xfrm>
          <a:prstGeom prst="rect">
            <a:avLst/>
          </a:prstGeom>
        </p:spPr>
        <p:txBody>
          <a:bodyPr/>
          <a:lstStyle>
            <a:lvl1pPr>
              <a:defRPr sz="3200"/>
            </a:lvl1pPr>
            <a:lvl2pPr marL="800100" indent="-342900">
              <a:buChar char="•"/>
              <a:defRPr sz="3200"/>
            </a:lvl2pPr>
          </a:lstStyle>
          <a:p>
            <a:pPr/>
            <a:r>
              <a:t>bivariate can be very difficult to interpret</a:t>
            </a:r>
          </a:p>
          <a:p>
            <a:pPr lvl="1"/>
            <a:r>
              <a:t>when multiple levels in each direction</a:t>
            </a:r>
          </a:p>
        </p:txBody>
      </p:sp>
      <p:sp>
        <p:nvSpPr>
          <p:cNvPr id="2691" name="after [Color Use Guidelines for Mapping and Visualization. Brewer, 1994. http://www.personal.psu.edu/faculty/c/a/cab38/ColorSch/Schemes.html]"/>
          <p:cNvSpPr txBox="1"/>
          <p:nvPr/>
        </p:nvSpPr>
        <p:spPr>
          <a:xfrm>
            <a:off x="165969" y="8521700"/>
            <a:ext cx="8173989"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100">
                <a:hlinkClick r:id="rId6" invalidUrl="" action="" tgtFrame="" tooltip="" history="1" highlightClick="0" endSnd="0"/>
              </a:defRPr>
            </a:lvl1pPr>
          </a:lstStyle>
          <a:p>
            <a:pPr>
              <a:defRPr i="0"/>
            </a:pPr>
            <a:r>
              <a:rPr i="1">
                <a:hlinkClick r:id="rId6" invalidUrl="" action="" tgtFrame="" tooltip="" history="1" highlightClick="0" endSnd="0"/>
              </a:rPr>
              <a:t>after [Color Use Guidelines for Mapping and Visualization. Brewer, 1994. http://www.personal.psu.edu/faculty/c/a/cab38/ColorSch/Schemes.html]</a:t>
            </a:r>
          </a:p>
        </p:txBody>
      </p:sp>
    </p:spTree>
  </p:cSld>
  <p:clrMapOvr>
    <a:masterClrMapping/>
  </p:clrMapOvr>
  <p:transition xmlns:p14="http://schemas.microsoft.com/office/powerpoint/2010/main" spd="med" advClick="1"/>
</p:sld>
</file>

<file path=ppt/slides/slide3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5"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Color (Ch 10) II</a:t>
            </a:r>
          </a:p>
        </p:txBody>
      </p:sp>
      <p:sp>
        <p:nvSpPr>
          <p:cNvPr id="2696"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2697"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2698"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Data Abstraction (Ch 2)</a:t>
            </a:r>
          </a:p>
        </p:txBody>
      </p:sp>
      <p:sp>
        <p:nvSpPr>
          <p:cNvPr id="465"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466"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467"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3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0" name="Decomposing color"/>
          <p:cNvSpPr txBox="1"/>
          <p:nvPr>
            <p:ph type="title"/>
          </p:nvPr>
        </p:nvSpPr>
        <p:spPr>
          <a:prstGeom prst="rect">
            <a:avLst/>
          </a:prstGeom>
        </p:spPr>
        <p:txBody>
          <a:bodyPr/>
          <a:lstStyle/>
          <a:p>
            <a:pPr/>
            <a:r>
              <a:t>Decomposing color</a:t>
            </a:r>
          </a:p>
        </p:txBody>
      </p:sp>
      <p:sp>
        <p:nvSpPr>
          <p:cNvPr id="2701" name="decompose into three channels…"/>
          <p:cNvSpPr txBox="1"/>
          <p:nvPr>
            <p:ph type="body" idx="1"/>
          </p:nvPr>
        </p:nvSpPr>
        <p:spPr>
          <a:prstGeom prst="rect">
            <a:avLst/>
          </a:prstGeom>
        </p:spPr>
        <p:txBody>
          <a:bodyPr/>
          <a:lstStyle/>
          <a:p>
            <a:pPr/>
            <a:r>
              <a:t>decompose into three channels</a:t>
            </a:r>
          </a:p>
          <a:p>
            <a:pPr lvl="1"/>
            <a:r>
              <a:t>ordered can show magnitude</a:t>
            </a:r>
          </a:p>
          <a:p>
            <a:pPr lvl="2"/>
            <a:r>
              <a:rPr b="1"/>
              <a:t>luminance</a:t>
            </a:r>
            <a:r>
              <a:t>: how bright (B/W)</a:t>
            </a:r>
          </a:p>
          <a:p>
            <a:pPr lvl="2"/>
            <a:r>
              <a:rPr b="1"/>
              <a:t>saturation</a:t>
            </a:r>
            <a:r>
              <a:t>: how colourful </a:t>
            </a:r>
          </a:p>
          <a:p>
            <a:pPr lvl="1"/>
            <a:r>
              <a:t>categorical can show identity</a:t>
            </a:r>
          </a:p>
          <a:p>
            <a:pPr lvl="2"/>
            <a:r>
              <a:rPr b="1"/>
              <a:t>hue</a:t>
            </a:r>
            <a:r>
              <a:t>: what color</a:t>
            </a:r>
          </a:p>
        </p:txBody>
      </p:sp>
      <p:sp>
        <p:nvSpPr>
          <p:cNvPr id="270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05" name="Group"/>
          <p:cNvGrpSpPr/>
          <p:nvPr/>
        </p:nvGrpSpPr>
        <p:grpSpPr>
          <a:xfrm>
            <a:off x="7785439" y="1982400"/>
            <a:ext cx="7521199" cy="2540005"/>
            <a:chOff x="196883" y="0"/>
            <a:chExt cx="7521197" cy="2540003"/>
          </a:xfrm>
        </p:grpSpPr>
        <p:pic>
          <p:nvPicPr>
            <p:cNvPr id="2703" name="fig10.5.pdf" descr="fig10.5.pdf"/>
            <p:cNvPicPr>
              <a:picLocks noChangeAspect="1"/>
            </p:cNvPicPr>
            <p:nvPr/>
          </p:nvPicPr>
          <p:blipFill>
            <a:blip r:embed="rId2">
              <a:extLst/>
            </a:blip>
            <a:srcRect l="36313" t="0" r="0" b="0"/>
            <a:stretch>
              <a:fillRect/>
            </a:stretch>
          </p:blipFill>
          <p:spPr>
            <a:xfrm>
              <a:off x="1786731" y="0"/>
              <a:ext cx="5931351" cy="2540004"/>
            </a:xfrm>
            <a:prstGeom prst="rect">
              <a:avLst/>
            </a:prstGeom>
            <a:ln w="12700" cap="flat">
              <a:noFill/>
              <a:miter lim="400000"/>
            </a:ln>
            <a:effectLst/>
          </p:spPr>
        </p:pic>
        <p:pic>
          <p:nvPicPr>
            <p:cNvPr id="2704" name="fig10.5.pdf" descr="fig10.5.pdf"/>
            <p:cNvPicPr>
              <a:picLocks noChangeAspect="1"/>
            </p:cNvPicPr>
            <p:nvPr/>
          </p:nvPicPr>
          <p:blipFill>
            <a:blip r:embed="rId2">
              <a:extLst/>
            </a:blip>
            <a:srcRect l="0" t="0" r="82931" b="4584"/>
            <a:stretch>
              <a:fillRect/>
            </a:stretch>
          </p:blipFill>
          <p:spPr>
            <a:xfrm>
              <a:off x="196883" y="0"/>
              <a:ext cx="1589680" cy="242356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7" name="Color Deficiency"/>
          <p:cNvSpPr txBox="1"/>
          <p:nvPr>
            <p:ph type="title"/>
          </p:nvPr>
        </p:nvSpPr>
        <p:spPr>
          <a:prstGeom prst="rect">
            <a:avLst/>
          </a:prstGeom>
        </p:spPr>
        <p:txBody>
          <a:bodyPr/>
          <a:lstStyle/>
          <a:p>
            <a:pPr/>
            <a:r>
              <a:t>Color Deficiency</a:t>
            </a:r>
          </a:p>
        </p:txBody>
      </p:sp>
      <p:sp>
        <p:nvSpPr>
          <p:cNvPr id="270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0" name="Luminance"/>
          <p:cNvSpPr txBox="1"/>
          <p:nvPr>
            <p:ph type="title"/>
          </p:nvPr>
        </p:nvSpPr>
        <p:spPr>
          <a:prstGeom prst="rect">
            <a:avLst/>
          </a:prstGeom>
        </p:spPr>
        <p:txBody>
          <a:bodyPr/>
          <a:lstStyle/>
          <a:p>
            <a:pPr/>
            <a:r>
              <a:t>Luminance</a:t>
            </a:r>
          </a:p>
        </p:txBody>
      </p:sp>
      <p:sp>
        <p:nvSpPr>
          <p:cNvPr id="2711" name="need luminance for edge detection…"/>
          <p:cNvSpPr txBox="1"/>
          <p:nvPr>
            <p:ph type="body" sz="half" idx="1"/>
          </p:nvPr>
        </p:nvSpPr>
        <p:spPr>
          <a:xfrm>
            <a:off x="419100" y="1104900"/>
            <a:ext cx="7964088" cy="5079895"/>
          </a:xfrm>
          <a:prstGeom prst="rect">
            <a:avLst/>
          </a:prstGeom>
        </p:spPr>
        <p:txBody>
          <a:bodyPr/>
          <a:lstStyle/>
          <a:p>
            <a:pPr/>
            <a:r>
              <a:t>need luminance for edge detection</a:t>
            </a:r>
          </a:p>
          <a:p>
            <a:pPr lvl="1"/>
            <a:r>
              <a:t>fine-grained detail only visible through luminance contrast</a:t>
            </a:r>
          </a:p>
          <a:p>
            <a:pPr lvl="1"/>
            <a:r>
              <a:t>legible text requires luminance contrast!</a:t>
            </a:r>
          </a:p>
        </p:txBody>
      </p:sp>
      <p:sp>
        <p:nvSpPr>
          <p:cNvPr id="271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22" name="Group"/>
          <p:cNvGrpSpPr/>
          <p:nvPr/>
        </p:nvGrpSpPr>
        <p:grpSpPr>
          <a:xfrm>
            <a:off x="8766997" y="240151"/>
            <a:ext cx="7490796" cy="6319927"/>
            <a:chOff x="0" y="0"/>
            <a:chExt cx="7490794" cy="6319925"/>
          </a:xfrm>
        </p:grpSpPr>
        <p:pic>
          <p:nvPicPr>
            <p:cNvPr id="2713" name="image18.jpg" descr="image18.jpg"/>
            <p:cNvPicPr>
              <a:picLocks noChangeAspect="1"/>
            </p:cNvPicPr>
            <p:nvPr/>
          </p:nvPicPr>
          <p:blipFill>
            <a:blip r:embed="rId2">
              <a:extLst/>
            </a:blip>
            <a:stretch>
              <a:fillRect/>
            </a:stretch>
          </p:blipFill>
          <p:spPr>
            <a:xfrm>
              <a:off x="1854255" y="0"/>
              <a:ext cx="3302001" cy="2463800"/>
            </a:xfrm>
            <a:prstGeom prst="rect">
              <a:avLst/>
            </a:prstGeom>
            <a:ln w="12700" cap="flat">
              <a:noFill/>
              <a:round/>
            </a:ln>
            <a:effectLst/>
          </p:spPr>
        </p:pic>
        <p:grpSp>
          <p:nvGrpSpPr>
            <p:cNvPr id="2716" name="Group"/>
            <p:cNvGrpSpPr/>
            <p:nvPr/>
          </p:nvGrpSpPr>
          <p:grpSpPr>
            <a:xfrm>
              <a:off x="0" y="3389094"/>
              <a:ext cx="3352800" cy="2930831"/>
              <a:chOff x="0" y="0"/>
              <a:chExt cx="3352800" cy="2930829"/>
            </a:xfrm>
          </p:grpSpPr>
          <p:sp>
            <p:nvSpPr>
              <p:cNvPr id="2714" name="Luminance information"/>
              <p:cNvSpPr/>
              <p:nvPr/>
            </p:nvSpPr>
            <p:spPr>
              <a:xfrm>
                <a:off x="0" y="0"/>
                <a:ext cx="33528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Luminance information</a:t>
                </a:r>
              </a:p>
            </p:txBody>
          </p:sp>
          <p:pic>
            <p:nvPicPr>
              <p:cNvPr id="2715" name="image19.jpg" descr="image19.jpg"/>
              <p:cNvPicPr>
                <a:picLocks noChangeAspect="1"/>
              </p:cNvPicPr>
              <p:nvPr/>
            </p:nvPicPr>
            <p:blipFill>
              <a:blip r:embed="rId3">
                <a:extLst/>
              </a:blip>
              <a:stretch>
                <a:fillRect/>
              </a:stretch>
            </p:blipFill>
            <p:spPr>
              <a:xfrm>
                <a:off x="119" y="441939"/>
                <a:ext cx="3335627" cy="2488891"/>
              </a:xfrm>
              <a:prstGeom prst="rect">
                <a:avLst/>
              </a:prstGeom>
              <a:ln w="12700" cap="flat">
                <a:noFill/>
                <a:round/>
              </a:ln>
              <a:effectLst/>
            </p:spPr>
          </p:pic>
        </p:grpSp>
        <p:grpSp>
          <p:nvGrpSpPr>
            <p:cNvPr id="2719" name="Group"/>
            <p:cNvGrpSpPr/>
            <p:nvPr/>
          </p:nvGrpSpPr>
          <p:grpSpPr>
            <a:xfrm>
              <a:off x="3977061" y="3383343"/>
              <a:ext cx="3513734" cy="2936583"/>
              <a:chOff x="0" y="0"/>
              <a:chExt cx="3513732" cy="2936582"/>
            </a:xfrm>
          </p:grpSpPr>
          <p:sp>
            <p:nvSpPr>
              <p:cNvPr id="2717" name="Saturation/hue information"/>
              <p:cNvSpPr/>
              <p:nvPr/>
            </p:nvSpPr>
            <p:spPr>
              <a:xfrm>
                <a:off x="0" y="0"/>
                <a:ext cx="351373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Saturation/hue information</a:t>
                </a:r>
              </a:p>
            </p:txBody>
          </p:sp>
          <p:pic>
            <p:nvPicPr>
              <p:cNvPr id="2718" name="image20.png" descr="image20.png"/>
              <p:cNvPicPr>
                <a:picLocks noChangeAspect="1"/>
              </p:cNvPicPr>
              <p:nvPr/>
            </p:nvPicPr>
            <p:blipFill>
              <a:blip r:embed="rId4">
                <a:extLst/>
              </a:blip>
              <a:stretch>
                <a:fillRect/>
              </a:stretch>
            </p:blipFill>
            <p:spPr>
              <a:xfrm>
                <a:off x="87056" y="447693"/>
                <a:ext cx="3314286" cy="2488890"/>
              </a:xfrm>
              <a:prstGeom prst="rect">
                <a:avLst/>
              </a:prstGeom>
              <a:ln w="12700" cap="flat">
                <a:noFill/>
                <a:round/>
              </a:ln>
              <a:effectLst/>
            </p:spPr>
          </p:pic>
        </p:grpSp>
        <p:sp>
          <p:nvSpPr>
            <p:cNvPr id="2720" name="Line"/>
            <p:cNvSpPr/>
            <p:nvPr/>
          </p:nvSpPr>
          <p:spPr>
            <a:xfrm flipH="1">
              <a:off x="1716426" y="2636560"/>
              <a:ext cx="829734" cy="609361"/>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2721" name="Line"/>
            <p:cNvSpPr/>
            <p:nvPr/>
          </p:nvSpPr>
          <p:spPr>
            <a:xfrm>
              <a:off x="4141129" y="2617773"/>
              <a:ext cx="1015127" cy="628150"/>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sp>
        <p:nvSpPr>
          <p:cNvPr id="2723" name="[Seriously Colorful:  Advanced Color Principles &amp; Practices. Stone.Tableau Customer Conference 2014.]"/>
          <p:cNvSpPr txBox="1"/>
          <p:nvPr/>
        </p:nvSpPr>
        <p:spPr>
          <a:xfrm>
            <a:off x="7946937" y="7753350"/>
            <a:ext cx="435818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20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3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5" name="Opponent color and color deficiency"/>
          <p:cNvSpPr txBox="1"/>
          <p:nvPr>
            <p:ph type="title"/>
          </p:nvPr>
        </p:nvSpPr>
        <p:spPr>
          <a:prstGeom prst="rect">
            <a:avLst/>
          </a:prstGeom>
        </p:spPr>
        <p:txBody>
          <a:bodyPr/>
          <a:lstStyle/>
          <a:p>
            <a:pPr/>
            <a:r>
              <a:t>Opponent color and color deficiency</a:t>
            </a:r>
          </a:p>
        </p:txBody>
      </p:sp>
      <p:sp>
        <p:nvSpPr>
          <p:cNvPr id="2726" name="perceptual processing before optic nerve…"/>
          <p:cNvSpPr txBox="1"/>
          <p:nvPr>
            <p:ph type="body" idx="1"/>
          </p:nvPr>
        </p:nvSpPr>
        <p:spPr>
          <a:xfrm>
            <a:off x="419100" y="1104900"/>
            <a:ext cx="10462745" cy="8039100"/>
          </a:xfrm>
          <a:prstGeom prst="rect">
            <a:avLst/>
          </a:prstGeom>
        </p:spPr>
        <p:txBody>
          <a:bodyPr/>
          <a:lstStyle/>
          <a:p>
            <a:pPr/>
            <a:r>
              <a:t>perceptual processing before optic nerve</a:t>
            </a:r>
          </a:p>
          <a:p>
            <a:pPr lvl="1"/>
            <a:r>
              <a:t>one achromatic luminance channel (L*)</a:t>
            </a:r>
          </a:p>
          <a:p>
            <a:pPr lvl="2" marL="1173480" indent="-259080">
              <a:spcBef>
                <a:spcPts val="800"/>
              </a:spcBef>
              <a:buChar char="–"/>
              <a:defRPr sz="3400"/>
            </a:pPr>
            <a:r>
              <a:t>edge detection through luminance contrast</a:t>
            </a:r>
          </a:p>
          <a:p>
            <a:pPr lvl="1"/>
            <a:r>
              <a:t>2 chroma channels</a:t>
            </a:r>
          </a:p>
          <a:p>
            <a:pPr lvl="2" marL="1173480" indent="-259080">
              <a:spcBef>
                <a:spcPts val="800"/>
              </a:spcBef>
              <a:buChar char="–"/>
              <a:defRPr sz="3400"/>
            </a:pPr>
            <a:r>
              <a:t>red-green (a*) &amp; yellow-blue axis (b*)</a:t>
            </a:r>
          </a:p>
        </p:txBody>
      </p:sp>
      <p:sp>
        <p:nvSpPr>
          <p:cNvPr id="27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37" name="Group"/>
          <p:cNvGrpSpPr/>
          <p:nvPr/>
        </p:nvGrpSpPr>
        <p:grpSpPr>
          <a:xfrm>
            <a:off x="8765205" y="533400"/>
            <a:ext cx="7401895" cy="6319926"/>
            <a:chOff x="0" y="0"/>
            <a:chExt cx="7401894" cy="6319925"/>
          </a:xfrm>
        </p:grpSpPr>
        <p:pic>
          <p:nvPicPr>
            <p:cNvPr id="2728" name="image18.jpg" descr="image18.jpg"/>
            <p:cNvPicPr>
              <a:picLocks noChangeAspect="1"/>
            </p:cNvPicPr>
            <p:nvPr/>
          </p:nvPicPr>
          <p:blipFill>
            <a:blip r:embed="rId2">
              <a:extLst/>
            </a:blip>
            <a:stretch>
              <a:fillRect/>
            </a:stretch>
          </p:blipFill>
          <p:spPr>
            <a:xfrm>
              <a:off x="1854255" y="0"/>
              <a:ext cx="3302001" cy="2463800"/>
            </a:xfrm>
            <a:prstGeom prst="rect">
              <a:avLst/>
            </a:prstGeom>
            <a:ln w="12700" cap="flat">
              <a:noFill/>
              <a:round/>
            </a:ln>
            <a:effectLst/>
          </p:spPr>
        </p:pic>
        <p:grpSp>
          <p:nvGrpSpPr>
            <p:cNvPr id="2731" name="Group"/>
            <p:cNvGrpSpPr/>
            <p:nvPr/>
          </p:nvGrpSpPr>
          <p:grpSpPr>
            <a:xfrm>
              <a:off x="0" y="3389094"/>
              <a:ext cx="3352800" cy="2930831"/>
              <a:chOff x="0" y="0"/>
              <a:chExt cx="3352800" cy="2930829"/>
            </a:xfrm>
          </p:grpSpPr>
          <p:sp>
            <p:nvSpPr>
              <p:cNvPr id="2729" name="Luminance information"/>
              <p:cNvSpPr txBox="1"/>
              <p:nvPr/>
            </p:nvSpPr>
            <p:spPr>
              <a:xfrm>
                <a:off x="0" y="0"/>
                <a:ext cx="33528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Luminance information</a:t>
                </a:r>
              </a:p>
            </p:txBody>
          </p:sp>
          <p:pic>
            <p:nvPicPr>
              <p:cNvPr id="2730" name="image19.jpg" descr="image19.jpg"/>
              <p:cNvPicPr>
                <a:picLocks noChangeAspect="1"/>
              </p:cNvPicPr>
              <p:nvPr/>
            </p:nvPicPr>
            <p:blipFill>
              <a:blip r:embed="rId3">
                <a:extLst/>
              </a:blip>
              <a:stretch>
                <a:fillRect/>
              </a:stretch>
            </p:blipFill>
            <p:spPr>
              <a:xfrm>
                <a:off x="119" y="441939"/>
                <a:ext cx="3335627" cy="2488891"/>
              </a:xfrm>
              <a:prstGeom prst="rect">
                <a:avLst/>
              </a:prstGeom>
              <a:ln w="12700" cap="flat">
                <a:noFill/>
                <a:round/>
              </a:ln>
              <a:effectLst/>
            </p:spPr>
          </p:pic>
        </p:grpSp>
        <p:grpSp>
          <p:nvGrpSpPr>
            <p:cNvPr id="2734" name="Group"/>
            <p:cNvGrpSpPr/>
            <p:nvPr/>
          </p:nvGrpSpPr>
          <p:grpSpPr>
            <a:xfrm>
              <a:off x="4061794" y="3383343"/>
              <a:ext cx="3340101" cy="2936583"/>
              <a:chOff x="0" y="0"/>
              <a:chExt cx="3340100" cy="2936582"/>
            </a:xfrm>
          </p:grpSpPr>
          <p:sp>
            <p:nvSpPr>
              <p:cNvPr id="2732" name="Chroma information"/>
              <p:cNvSpPr txBox="1"/>
              <p:nvPr/>
            </p:nvSpPr>
            <p:spPr>
              <a:xfrm>
                <a:off x="0" y="0"/>
                <a:ext cx="33401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Chroma information</a:t>
                </a:r>
              </a:p>
            </p:txBody>
          </p:sp>
          <p:pic>
            <p:nvPicPr>
              <p:cNvPr id="2733" name="image20.png" descr="image20.png"/>
              <p:cNvPicPr>
                <a:picLocks noChangeAspect="1"/>
              </p:cNvPicPr>
              <p:nvPr/>
            </p:nvPicPr>
            <p:blipFill>
              <a:blip r:embed="rId4">
                <a:extLst/>
              </a:blip>
              <a:stretch>
                <a:fillRect/>
              </a:stretch>
            </p:blipFill>
            <p:spPr>
              <a:xfrm>
                <a:off x="2323" y="447693"/>
                <a:ext cx="3314287" cy="2488890"/>
              </a:xfrm>
              <a:prstGeom prst="rect">
                <a:avLst/>
              </a:prstGeom>
              <a:ln w="12700" cap="flat">
                <a:noFill/>
                <a:round/>
              </a:ln>
              <a:effectLst/>
            </p:spPr>
          </p:pic>
        </p:grpSp>
        <p:sp>
          <p:nvSpPr>
            <p:cNvPr id="2735" name="Line"/>
            <p:cNvSpPr/>
            <p:nvPr/>
          </p:nvSpPr>
          <p:spPr>
            <a:xfrm flipH="1">
              <a:off x="1716426" y="2636560"/>
              <a:ext cx="829734" cy="609361"/>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2736" name="Line"/>
            <p:cNvSpPr/>
            <p:nvPr/>
          </p:nvSpPr>
          <p:spPr>
            <a:xfrm>
              <a:off x="4141129" y="2617773"/>
              <a:ext cx="1015127" cy="628150"/>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sp>
        <p:nvSpPr>
          <p:cNvPr id="2738" name="[Seriously Colorful:  Advanced Color Principles &amp; Practices. Stone.Tableau Customer Conference 2014.]"/>
          <p:cNvSpPr txBox="1"/>
          <p:nvPr/>
        </p:nvSpPr>
        <p:spPr>
          <a:xfrm>
            <a:off x="8419571" y="6953250"/>
            <a:ext cx="8093163"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1100">
                <a:uFill>
                  <a:solidFill>
                    <a:srgbClr val="000000"/>
                  </a:solidFill>
                </a:uFill>
              </a:defRPr>
            </a:pPr>
            <a:r>
              <a:t>[Seriously Colorful:  Advanced Color Principles &amp; Practices. Stone.Tableau Customer Conference 2014.] </a:t>
            </a:r>
          </a:p>
        </p:txBody>
      </p:sp>
      <p:grpSp>
        <p:nvGrpSpPr>
          <p:cNvPr id="2748" name="Group"/>
          <p:cNvGrpSpPr/>
          <p:nvPr/>
        </p:nvGrpSpPr>
        <p:grpSpPr>
          <a:xfrm>
            <a:off x="1321058" y="6212665"/>
            <a:ext cx="2653253" cy="2651936"/>
            <a:chOff x="0" y="0"/>
            <a:chExt cx="2653251" cy="2651935"/>
          </a:xfrm>
        </p:grpSpPr>
        <p:sp>
          <p:nvSpPr>
            <p:cNvPr id="2739" name="Oval"/>
            <p:cNvSpPr/>
            <p:nvPr/>
          </p:nvSpPr>
          <p:spPr>
            <a:xfrm>
              <a:off x="0" y="1148952"/>
              <a:ext cx="351398" cy="335606"/>
            </a:xfrm>
            <a:prstGeom prst="ellipse">
              <a:avLst/>
            </a:prstGeom>
            <a:solidFill>
              <a:srgbClr val="E01C02"/>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40" name="Oval"/>
            <p:cNvSpPr/>
            <p:nvPr/>
          </p:nvSpPr>
          <p:spPr>
            <a:xfrm>
              <a:off x="2301853" y="1173958"/>
              <a:ext cx="351399" cy="332974"/>
            </a:xfrm>
            <a:prstGeom prst="ellipse">
              <a:avLst/>
            </a:prstGeom>
            <a:solidFill>
              <a:srgbClr val="339933"/>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41" name="Oval"/>
            <p:cNvSpPr/>
            <p:nvPr/>
          </p:nvSpPr>
          <p:spPr>
            <a:xfrm>
              <a:off x="1159480" y="0"/>
              <a:ext cx="347451" cy="329025"/>
            </a:xfrm>
            <a:prstGeom prst="ellipse">
              <a:avLst/>
            </a:prstGeom>
            <a:solidFill>
              <a:srgbClr val="FFFFFF"/>
            </a:solidFill>
            <a:ln w="25400" cap="flat">
              <a:solidFill>
                <a:srgbClr val="1C1C1C"/>
              </a:solidFill>
              <a:prstDash val="solid"/>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42" name="Oval"/>
            <p:cNvSpPr/>
            <p:nvPr/>
          </p:nvSpPr>
          <p:spPr>
            <a:xfrm>
              <a:off x="764652" y="1362160"/>
              <a:ext cx="463267" cy="429048"/>
            </a:xfrm>
            <a:prstGeom prst="ellipse">
              <a:avLst/>
            </a:prstGeom>
            <a:solidFill>
              <a:srgbClr val="FFFF00"/>
            </a:solidFill>
            <a:ln w="12700" cap="flat">
              <a:solidFill>
                <a:srgbClr val="000000"/>
              </a:solidFill>
              <a:prstDash val="solid"/>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43" name="Oval"/>
            <p:cNvSpPr/>
            <p:nvPr/>
          </p:nvSpPr>
          <p:spPr>
            <a:xfrm>
              <a:off x="1501667" y="962066"/>
              <a:ext cx="304019" cy="289543"/>
            </a:xfrm>
            <a:prstGeom prst="ellipse">
              <a:avLst/>
            </a:prstGeom>
            <a:solidFill>
              <a:srgbClr val="3366FF"/>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44" name="Oval"/>
            <p:cNvSpPr/>
            <p:nvPr/>
          </p:nvSpPr>
          <p:spPr>
            <a:xfrm>
              <a:off x="1143687" y="2322910"/>
              <a:ext cx="346135" cy="329026"/>
            </a:xfrm>
            <a:prstGeom prst="ellipse">
              <a:avLst/>
            </a:prstGeom>
            <a:solidFill>
              <a:srgbClr val="000000"/>
            </a:solidFill>
            <a:ln w="12700" cap="flat">
              <a:solidFill>
                <a:srgbClr val="969696"/>
              </a:solidFill>
              <a:prstDash val="solid"/>
              <a:round/>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45" name="Line"/>
            <p:cNvSpPr/>
            <p:nvPr/>
          </p:nvSpPr>
          <p:spPr>
            <a:xfrm flipV="1">
              <a:off x="1335838" y="332972"/>
              <a:ext cx="1" cy="1988623"/>
            </a:xfrm>
            <a:prstGeom prst="line">
              <a:avLst/>
            </a:prstGeom>
            <a:noFill/>
            <a:ln w="76200" cap="flat">
              <a:solidFill>
                <a:srgbClr val="808080"/>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sp>
          <p:nvSpPr>
            <p:cNvPr id="2746" name="Line"/>
            <p:cNvSpPr/>
            <p:nvPr/>
          </p:nvSpPr>
          <p:spPr>
            <a:xfrm flipV="1">
              <a:off x="351397" y="1309516"/>
              <a:ext cx="1950457" cy="2633"/>
            </a:xfrm>
            <a:prstGeom prst="line">
              <a:avLst/>
            </a:prstGeom>
            <a:noFill/>
            <a:ln w="76200" cap="flat">
              <a:solidFill>
                <a:srgbClr val="969696"/>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sp>
          <p:nvSpPr>
            <p:cNvPr id="2747" name="Line"/>
            <p:cNvSpPr/>
            <p:nvPr/>
          </p:nvSpPr>
          <p:spPr>
            <a:xfrm flipV="1">
              <a:off x="1151584" y="1163429"/>
              <a:ext cx="382985" cy="280330"/>
            </a:xfrm>
            <a:prstGeom prst="line">
              <a:avLst/>
            </a:prstGeom>
            <a:noFill/>
            <a:ln w="76200" cap="flat">
              <a:solidFill>
                <a:srgbClr val="969696"/>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grpSp>
    </p:spTree>
  </p:cSld>
  <p:clrMapOvr>
    <a:masterClrMapping/>
  </p:clrMapOvr>
  <p:transition xmlns:p14="http://schemas.microsoft.com/office/powerpoint/2010/main" spd="med" advClick="1"/>
</p:sld>
</file>

<file path=ppt/slides/slide3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0" name="Opponent color and color deficiency"/>
          <p:cNvSpPr txBox="1"/>
          <p:nvPr>
            <p:ph type="title"/>
          </p:nvPr>
        </p:nvSpPr>
        <p:spPr>
          <a:prstGeom prst="rect">
            <a:avLst/>
          </a:prstGeom>
        </p:spPr>
        <p:txBody>
          <a:bodyPr/>
          <a:lstStyle/>
          <a:p>
            <a:pPr/>
            <a:r>
              <a:t>Opponent color and color deficiency</a:t>
            </a:r>
          </a:p>
        </p:txBody>
      </p:sp>
      <p:sp>
        <p:nvSpPr>
          <p:cNvPr id="2751" name="perceptual processing before optic nerve…"/>
          <p:cNvSpPr txBox="1"/>
          <p:nvPr>
            <p:ph type="body" idx="1"/>
          </p:nvPr>
        </p:nvSpPr>
        <p:spPr>
          <a:xfrm>
            <a:off x="419100" y="1104900"/>
            <a:ext cx="10462745" cy="8039100"/>
          </a:xfrm>
          <a:prstGeom prst="rect">
            <a:avLst/>
          </a:prstGeom>
        </p:spPr>
        <p:txBody>
          <a:bodyPr/>
          <a:lstStyle/>
          <a:p>
            <a:pPr/>
            <a:r>
              <a:t>perceptual processing before optic nerve</a:t>
            </a:r>
          </a:p>
          <a:p>
            <a:pPr lvl="1"/>
            <a:r>
              <a:t>one achromatic luminance channel (L*)</a:t>
            </a:r>
          </a:p>
          <a:p>
            <a:pPr lvl="2" marL="1173480" indent="-259080">
              <a:spcBef>
                <a:spcPts val="800"/>
              </a:spcBef>
              <a:buChar char="–"/>
              <a:defRPr sz="3400"/>
            </a:pPr>
            <a:r>
              <a:t>edge detection through luminance contrast</a:t>
            </a:r>
          </a:p>
          <a:p>
            <a:pPr lvl="1"/>
            <a:r>
              <a:t>2 chroma channels</a:t>
            </a:r>
          </a:p>
          <a:p>
            <a:pPr lvl="2" marL="1173480" indent="-259080">
              <a:spcBef>
                <a:spcPts val="800"/>
              </a:spcBef>
              <a:buChar char="–"/>
              <a:defRPr sz="3400"/>
            </a:pPr>
            <a:r>
              <a:t>red-green (a*) &amp; yellow-blue axis (b*)</a:t>
            </a:r>
          </a:p>
          <a:p>
            <a:pPr/>
            <a:r>
              <a:t>“colorblind”: degraded acuity, one axis</a:t>
            </a:r>
          </a:p>
          <a:p>
            <a:pPr lvl="1"/>
            <a:r>
              <a:t>8% of men are red/green color deficient</a:t>
            </a:r>
          </a:p>
          <a:p>
            <a:pPr lvl="1"/>
            <a:r>
              <a:t>blue/yellow is rare</a:t>
            </a:r>
          </a:p>
        </p:txBody>
      </p:sp>
      <p:sp>
        <p:nvSpPr>
          <p:cNvPr id="275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62" name="Group"/>
          <p:cNvGrpSpPr/>
          <p:nvPr/>
        </p:nvGrpSpPr>
        <p:grpSpPr>
          <a:xfrm>
            <a:off x="1321058" y="6212665"/>
            <a:ext cx="2653253" cy="2651936"/>
            <a:chOff x="0" y="0"/>
            <a:chExt cx="2653251" cy="2651935"/>
          </a:xfrm>
        </p:grpSpPr>
        <p:sp>
          <p:nvSpPr>
            <p:cNvPr id="2753" name="Oval"/>
            <p:cNvSpPr/>
            <p:nvPr/>
          </p:nvSpPr>
          <p:spPr>
            <a:xfrm>
              <a:off x="0" y="1148952"/>
              <a:ext cx="351398" cy="335606"/>
            </a:xfrm>
            <a:prstGeom prst="ellipse">
              <a:avLst/>
            </a:prstGeom>
            <a:solidFill>
              <a:srgbClr val="E01C02"/>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54" name="Oval"/>
            <p:cNvSpPr/>
            <p:nvPr/>
          </p:nvSpPr>
          <p:spPr>
            <a:xfrm>
              <a:off x="2301853" y="1173958"/>
              <a:ext cx="351399" cy="332974"/>
            </a:xfrm>
            <a:prstGeom prst="ellipse">
              <a:avLst/>
            </a:prstGeom>
            <a:solidFill>
              <a:srgbClr val="339933"/>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55" name="Oval"/>
            <p:cNvSpPr/>
            <p:nvPr/>
          </p:nvSpPr>
          <p:spPr>
            <a:xfrm>
              <a:off x="1159480" y="0"/>
              <a:ext cx="347451" cy="329025"/>
            </a:xfrm>
            <a:prstGeom prst="ellipse">
              <a:avLst/>
            </a:prstGeom>
            <a:solidFill>
              <a:srgbClr val="FFFFFF"/>
            </a:solidFill>
            <a:ln w="25400" cap="flat">
              <a:solidFill>
                <a:srgbClr val="1C1C1C"/>
              </a:solidFill>
              <a:prstDash val="solid"/>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56" name="Oval"/>
            <p:cNvSpPr/>
            <p:nvPr/>
          </p:nvSpPr>
          <p:spPr>
            <a:xfrm>
              <a:off x="764652" y="1362160"/>
              <a:ext cx="463267" cy="429048"/>
            </a:xfrm>
            <a:prstGeom prst="ellipse">
              <a:avLst/>
            </a:prstGeom>
            <a:solidFill>
              <a:srgbClr val="FFFF00"/>
            </a:solidFill>
            <a:ln w="12700" cap="flat">
              <a:solidFill>
                <a:srgbClr val="000000"/>
              </a:solidFill>
              <a:prstDash val="solid"/>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57" name="Oval"/>
            <p:cNvSpPr/>
            <p:nvPr/>
          </p:nvSpPr>
          <p:spPr>
            <a:xfrm>
              <a:off x="1501667" y="962066"/>
              <a:ext cx="304019" cy="289543"/>
            </a:xfrm>
            <a:prstGeom prst="ellipse">
              <a:avLst/>
            </a:prstGeom>
            <a:solidFill>
              <a:srgbClr val="3366FF"/>
            </a:solidFill>
            <a:ln w="12700" cap="flat">
              <a:noFill/>
              <a:miter lim="400000"/>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58" name="Oval"/>
            <p:cNvSpPr/>
            <p:nvPr/>
          </p:nvSpPr>
          <p:spPr>
            <a:xfrm>
              <a:off x="1143687" y="2322910"/>
              <a:ext cx="346135" cy="329026"/>
            </a:xfrm>
            <a:prstGeom prst="ellipse">
              <a:avLst/>
            </a:prstGeom>
            <a:solidFill>
              <a:srgbClr val="000000"/>
            </a:solidFill>
            <a:ln w="12700" cap="flat">
              <a:solidFill>
                <a:srgbClr val="969696"/>
              </a:solidFill>
              <a:prstDash val="solid"/>
              <a:round/>
            </a:ln>
            <a:effectLst/>
          </p:spPr>
          <p:txBody>
            <a:bodyPr wrap="square" lIns="0" tIns="0" rIns="0" bIns="0" numCol="1" anchor="ctr">
              <a:noAutofit/>
            </a:bodyPr>
            <a:lstStyle/>
            <a:p>
              <a:pPr algn="l" defTabSz="609600">
                <a:spcBef>
                  <a:spcPts val="1400"/>
                </a:spcBef>
                <a:defRPr sz="2400">
                  <a:latin typeface="Arial"/>
                  <a:ea typeface="Arial"/>
                  <a:cs typeface="Arial"/>
                  <a:sym typeface="Arial"/>
                </a:defRPr>
              </a:pPr>
            </a:p>
          </p:txBody>
        </p:sp>
        <p:sp>
          <p:nvSpPr>
            <p:cNvPr id="2759" name="Line"/>
            <p:cNvSpPr/>
            <p:nvPr/>
          </p:nvSpPr>
          <p:spPr>
            <a:xfrm flipV="1">
              <a:off x="1335838" y="332972"/>
              <a:ext cx="1" cy="1988623"/>
            </a:xfrm>
            <a:prstGeom prst="line">
              <a:avLst/>
            </a:prstGeom>
            <a:noFill/>
            <a:ln w="76200" cap="flat">
              <a:solidFill>
                <a:srgbClr val="808080"/>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sp>
          <p:nvSpPr>
            <p:cNvPr id="2760" name="Line"/>
            <p:cNvSpPr/>
            <p:nvPr/>
          </p:nvSpPr>
          <p:spPr>
            <a:xfrm flipV="1">
              <a:off x="351397" y="1309516"/>
              <a:ext cx="1950457" cy="2633"/>
            </a:xfrm>
            <a:prstGeom prst="line">
              <a:avLst/>
            </a:prstGeom>
            <a:noFill/>
            <a:ln w="76200" cap="flat">
              <a:solidFill>
                <a:srgbClr val="969696"/>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sp>
          <p:nvSpPr>
            <p:cNvPr id="2761" name="Line"/>
            <p:cNvSpPr/>
            <p:nvPr/>
          </p:nvSpPr>
          <p:spPr>
            <a:xfrm flipV="1">
              <a:off x="1151584" y="1163429"/>
              <a:ext cx="382985" cy="280330"/>
            </a:xfrm>
            <a:prstGeom prst="line">
              <a:avLst/>
            </a:prstGeom>
            <a:noFill/>
            <a:ln w="76200" cap="flat">
              <a:solidFill>
                <a:srgbClr val="969696"/>
              </a:solidFill>
              <a:prstDash val="solid"/>
              <a:round/>
            </a:ln>
            <a:effectLst/>
          </p:spPr>
          <p:txBody>
            <a:bodyPr wrap="square" lIns="60959" tIns="60959" rIns="60959" bIns="60959" numCol="1" anchor="t">
              <a:noAutofit/>
            </a:bodyPr>
            <a:lstStyle/>
            <a:p>
              <a:pPr defTabSz="1219200">
                <a:spcBef>
                  <a:spcPts val="1900"/>
                </a:spcBef>
                <a:defRPr sz="3200">
                  <a:latin typeface="Arial"/>
                  <a:ea typeface="Arial"/>
                  <a:cs typeface="Arial"/>
                  <a:sym typeface="Arial"/>
                </a:defRPr>
              </a:pPr>
            </a:p>
          </p:txBody>
        </p:sp>
      </p:grpSp>
      <p:grpSp>
        <p:nvGrpSpPr>
          <p:cNvPr id="2772" name="Group"/>
          <p:cNvGrpSpPr/>
          <p:nvPr/>
        </p:nvGrpSpPr>
        <p:grpSpPr>
          <a:xfrm>
            <a:off x="8765205" y="533400"/>
            <a:ext cx="7401895" cy="6319926"/>
            <a:chOff x="0" y="0"/>
            <a:chExt cx="7401894" cy="6319925"/>
          </a:xfrm>
        </p:grpSpPr>
        <p:pic>
          <p:nvPicPr>
            <p:cNvPr id="2763" name="image18.jpg" descr="image18.jpg"/>
            <p:cNvPicPr>
              <a:picLocks noChangeAspect="1"/>
            </p:cNvPicPr>
            <p:nvPr/>
          </p:nvPicPr>
          <p:blipFill>
            <a:blip r:embed="rId2">
              <a:extLst/>
            </a:blip>
            <a:stretch>
              <a:fillRect/>
            </a:stretch>
          </p:blipFill>
          <p:spPr>
            <a:xfrm>
              <a:off x="1854255" y="0"/>
              <a:ext cx="3302001" cy="2463800"/>
            </a:xfrm>
            <a:prstGeom prst="rect">
              <a:avLst/>
            </a:prstGeom>
            <a:ln w="12700" cap="flat">
              <a:noFill/>
              <a:round/>
            </a:ln>
            <a:effectLst/>
          </p:spPr>
        </p:pic>
        <p:grpSp>
          <p:nvGrpSpPr>
            <p:cNvPr id="2766" name="Group"/>
            <p:cNvGrpSpPr/>
            <p:nvPr/>
          </p:nvGrpSpPr>
          <p:grpSpPr>
            <a:xfrm>
              <a:off x="0" y="3389094"/>
              <a:ext cx="3352800" cy="2930831"/>
              <a:chOff x="0" y="0"/>
              <a:chExt cx="3352800" cy="2930829"/>
            </a:xfrm>
          </p:grpSpPr>
          <p:sp>
            <p:nvSpPr>
              <p:cNvPr id="2764" name="Luminance information"/>
              <p:cNvSpPr txBox="1"/>
              <p:nvPr/>
            </p:nvSpPr>
            <p:spPr>
              <a:xfrm>
                <a:off x="0" y="0"/>
                <a:ext cx="33528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Luminance information</a:t>
                </a:r>
              </a:p>
            </p:txBody>
          </p:sp>
          <p:pic>
            <p:nvPicPr>
              <p:cNvPr id="2765" name="image19.jpg" descr="image19.jpg"/>
              <p:cNvPicPr>
                <a:picLocks noChangeAspect="1"/>
              </p:cNvPicPr>
              <p:nvPr/>
            </p:nvPicPr>
            <p:blipFill>
              <a:blip r:embed="rId3">
                <a:extLst/>
              </a:blip>
              <a:stretch>
                <a:fillRect/>
              </a:stretch>
            </p:blipFill>
            <p:spPr>
              <a:xfrm>
                <a:off x="119" y="441939"/>
                <a:ext cx="3335627" cy="2488891"/>
              </a:xfrm>
              <a:prstGeom prst="rect">
                <a:avLst/>
              </a:prstGeom>
              <a:ln w="12700" cap="flat">
                <a:noFill/>
                <a:round/>
              </a:ln>
              <a:effectLst/>
            </p:spPr>
          </p:pic>
        </p:grpSp>
        <p:grpSp>
          <p:nvGrpSpPr>
            <p:cNvPr id="2769" name="Group"/>
            <p:cNvGrpSpPr/>
            <p:nvPr/>
          </p:nvGrpSpPr>
          <p:grpSpPr>
            <a:xfrm>
              <a:off x="4061794" y="3383343"/>
              <a:ext cx="3340101" cy="2936583"/>
              <a:chOff x="0" y="0"/>
              <a:chExt cx="3340100" cy="2936582"/>
            </a:xfrm>
          </p:grpSpPr>
          <p:sp>
            <p:nvSpPr>
              <p:cNvPr id="2767" name="Chroma information"/>
              <p:cNvSpPr txBox="1"/>
              <p:nvPr/>
            </p:nvSpPr>
            <p:spPr>
              <a:xfrm>
                <a:off x="0" y="0"/>
                <a:ext cx="3340100" cy="431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609600">
                  <a:buClr>
                    <a:srgbClr val="5D85A3"/>
                  </a:buClr>
                  <a:defRPr sz="2400">
                    <a:solidFill>
                      <a:srgbClr val="5D85A3"/>
                    </a:solidFill>
                    <a:uFill>
                      <a:solidFill>
                        <a:srgbClr val="5D85A3"/>
                      </a:solidFill>
                    </a:uFill>
                    <a:latin typeface="Gill Sans MT"/>
                    <a:ea typeface="Gill Sans MT"/>
                    <a:cs typeface="Gill Sans MT"/>
                    <a:sym typeface="Gill Sans MT"/>
                  </a:defRPr>
                </a:lvl1pPr>
              </a:lstStyle>
              <a:p>
                <a:pPr>
                  <a:defRPr>
                    <a:solidFill>
                      <a:srgbClr val="797979"/>
                    </a:solidFill>
                    <a:uFill>
                      <a:solidFill>
                        <a:srgbClr val="797979"/>
                      </a:solidFill>
                    </a:uFill>
                  </a:defRPr>
                </a:pPr>
                <a:r>
                  <a:rPr>
                    <a:solidFill>
                      <a:srgbClr val="5D85A3"/>
                    </a:solidFill>
                    <a:uFill>
                      <a:solidFill>
                        <a:srgbClr val="5D85A3"/>
                      </a:solidFill>
                    </a:uFill>
                  </a:rPr>
                  <a:t>Chroma information</a:t>
                </a:r>
              </a:p>
            </p:txBody>
          </p:sp>
          <p:pic>
            <p:nvPicPr>
              <p:cNvPr id="2768" name="image20.png" descr="image20.png"/>
              <p:cNvPicPr>
                <a:picLocks noChangeAspect="1"/>
              </p:cNvPicPr>
              <p:nvPr/>
            </p:nvPicPr>
            <p:blipFill>
              <a:blip r:embed="rId4">
                <a:extLst/>
              </a:blip>
              <a:stretch>
                <a:fillRect/>
              </a:stretch>
            </p:blipFill>
            <p:spPr>
              <a:xfrm>
                <a:off x="2323" y="447693"/>
                <a:ext cx="3314287" cy="2488890"/>
              </a:xfrm>
              <a:prstGeom prst="rect">
                <a:avLst/>
              </a:prstGeom>
              <a:ln w="12700" cap="flat">
                <a:noFill/>
                <a:round/>
              </a:ln>
              <a:effectLst/>
            </p:spPr>
          </p:pic>
        </p:grpSp>
        <p:sp>
          <p:nvSpPr>
            <p:cNvPr id="2770" name="Line"/>
            <p:cNvSpPr/>
            <p:nvPr/>
          </p:nvSpPr>
          <p:spPr>
            <a:xfrm flipH="1">
              <a:off x="1716426" y="2636560"/>
              <a:ext cx="829734" cy="609361"/>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2771" name="Line"/>
            <p:cNvSpPr/>
            <p:nvPr/>
          </p:nvSpPr>
          <p:spPr>
            <a:xfrm>
              <a:off x="4141129" y="2617773"/>
              <a:ext cx="1015127" cy="628150"/>
            </a:xfrm>
            <a:prstGeom prst="line">
              <a:avLst/>
            </a:prstGeom>
            <a:noFill/>
            <a:ln w="25400" cap="flat">
              <a:solidFill>
                <a:srgbClr val="4475A3"/>
              </a:solidFill>
              <a:prstDash val="solid"/>
              <a:round/>
              <a:tailEnd type="triangle" w="med" len="me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sp>
        <p:nvSpPr>
          <p:cNvPr id="2773" name="[Seriously Colorful:  Advanced Color Principles &amp; Practices. Stone.Tableau Customer Conference 2014.]"/>
          <p:cNvSpPr txBox="1"/>
          <p:nvPr/>
        </p:nvSpPr>
        <p:spPr>
          <a:xfrm>
            <a:off x="8419571" y="6953250"/>
            <a:ext cx="8093163"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11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3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5" name="Designing for color deficiency: Check with simulator"/>
          <p:cNvSpPr txBox="1"/>
          <p:nvPr>
            <p:ph type="title"/>
          </p:nvPr>
        </p:nvSpPr>
        <p:spPr>
          <a:prstGeom prst="rect">
            <a:avLst/>
          </a:prstGeom>
        </p:spPr>
        <p:txBody>
          <a:bodyPr/>
          <a:lstStyle/>
          <a:p>
            <a:pPr/>
            <a:r>
              <a:t>Designing for color deficiency: Check with simulator</a:t>
            </a:r>
          </a:p>
        </p:txBody>
      </p:sp>
      <p:sp>
        <p:nvSpPr>
          <p:cNvPr id="277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77" name="flower" descr="flower"/>
          <p:cNvPicPr>
            <a:picLocks noChangeAspect="1"/>
          </p:cNvPicPr>
          <p:nvPr/>
        </p:nvPicPr>
        <p:blipFill>
          <a:blip r:embed="rId2">
            <a:extLst/>
          </a:blip>
          <a:stretch>
            <a:fillRect/>
          </a:stretch>
        </p:blipFill>
        <p:spPr>
          <a:xfrm>
            <a:off x="419100" y="1485705"/>
            <a:ext cx="2438400" cy="3249085"/>
          </a:xfrm>
          <a:prstGeom prst="rect">
            <a:avLst/>
          </a:prstGeom>
          <a:ln w="12700">
            <a:miter lim="400000"/>
          </a:ln>
        </p:spPr>
      </p:pic>
      <p:pic>
        <p:nvPicPr>
          <p:cNvPr id="2778" name="flower-d" descr="flower-d"/>
          <p:cNvPicPr>
            <a:picLocks noChangeAspect="1"/>
          </p:cNvPicPr>
          <p:nvPr/>
        </p:nvPicPr>
        <p:blipFill>
          <a:blip r:embed="rId3">
            <a:extLst/>
          </a:blip>
          <a:stretch>
            <a:fillRect/>
          </a:stretch>
        </p:blipFill>
        <p:spPr>
          <a:xfrm>
            <a:off x="3128433" y="1511105"/>
            <a:ext cx="2438401" cy="3249085"/>
          </a:xfrm>
          <a:prstGeom prst="rect">
            <a:avLst/>
          </a:prstGeom>
          <a:ln w="12700">
            <a:miter lim="400000"/>
          </a:ln>
        </p:spPr>
      </p:pic>
      <p:pic>
        <p:nvPicPr>
          <p:cNvPr id="2779" name="flower-p" descr="flower-p"/>
          <p:cNvPicPr>
            <a:picLocks noChangeAspect="1"/>
          </p:cNvPicPr>
          <p:nvPr/>
        </p:nvPicPr>
        <p:blipFill>
          <a:blip r:embed="rId4">
            <a:extLst/>
          </a:blip>
          <a:stretch>
            <a:fillRect/>
          </a:stretch>
        </p:blipFill>
        <p:spPr>
          <a:xfrm>
            <a:off x="5803900" y="1511105"/>
            <a:ext cx="2438400" cy="3249085"/>
          </a:xfrm>
          <a:prstGeom prst="rect">
            <a:avLst/>
          </a:prstGeom>
          <a:ln w="12700">
            <a:miter lim="400000"/>
          </a:ln>
        </p:spPr>
      </p:pic>
      <p:pic>
        <p:nvPicPr>
          <p:cNvPr id="2780" name="flower-t" descr="flower-t"/>
          <p:cNvPicPr>
            <a:picLocks noChangeAspect="1"/>
          </p:cNvPicPr>
          <p:nvPr/>
        </p:nvPicPr>
        <p:blipFill>
          <a:blip r:embed="rId5">
            <a:extLst/>
          </a:blip>
          <a:stretch>
            <a:fillRect/>
          </a:stretch>
        </p:blipFill>
        <p:spPr>
          <a:xfrm>
            <a:off x="8479366" y="1511105"/>
            <a:ext cx="2438401" cy="3249085"/>
          </a:xfrm>
          <a:prstGeom prst="rect">
            <a:avLst/>
          </a:prstGeom>
          <a:ln w="12700">
            <a:miter lim="400000"/>
          </a:ln>
        </p:spPr>
      </p:pic>
      <p:sp>
        <p:nvSpPr>
          <p:cNvPr id="2781" name="Deuteranope…"/>
          <p:cNvSpPr txBox="1"/>
          <p:nvPr/>
        </p:nvSpPr>
        <p:spPr>
          <a:xfrm>
            <a:off x="3094566" y="4711505"/>
            <a:ext cx="2709334" cy="1068734"/>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algn="l" defTabSz="609600">
              <a:lnSpc>
                <a:spcPct val="60000"/>
              </a:lnSpc>
              <a:spcBef>
                <a:spcPts val="1400"/>
              </a:spcBef>
              <a:defRPr b="1" sz="3300">
                <a:latin typeface="Arial"/>
                <a:ea typeface="Arial"/>
                <a:cs typeface="Arial"/>
                <a:sym typeface="Arial"/>
              </a:defRPr>
            </a:pPr>
            <a:r>
              <a:t>Deuteranope</a:t>
            </a:r>
          </a:p>
          <a:p>
            <a:pPr algn="l" defTabSz="609600">
              <a:lnSpc>
                <a:spcPct val="60000"/>
              </a:lnSpc>
              <a:spcBef>
                <a:spcPts val="1400"/>
              </a:spcBef>
              <a:defRPr i="1" sz="3300">
                <a:latin typeface="Arial"/>
                <a:ea typeface="Arial"/>
                <a:cs typeface="Arial"/>
                <a:sym typeface="Arial"/>
              </a:defRPr>
            </a:pPr>
            <a:r>
              <a:t>green-weak</a:t>
            </a:r>
          </a:p>
        </p:txBody>
      </p:sp>
      <p:sp>
        <p:nvSpPr>
          <p:cNvPr id="2782" name="Protanope…"/>
          <p:cNvSpPr txBox="1"/>
          <p:nvPr/>
        </p:nvSpPr>
        <p:spPr>
          <a:xfrm>
            <a:off x="5837766" y="4711505"/>
            <a:ext cx="2607734" cy="1068734"/>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algn="l" defTabSz="609600">
              <a:lnSpc>
                <a:spcPct val="60000"/>
              </a:lnSpc>
              <a:spcBef>
                <a:spcPts val="1400"/>
              </a:spcBef>
              <a:defRPr b="1" sz="3300">
                <a:latin typeface="Arial"/>
                <a:ea typeface="Arial"/>
                <a:cs typeface="Arial"/>
                <a:sym typeface="Arial"/>
              </a:defRPr>
            </a:pPr>
            <a:r>
              <a:t>Protanope</a:t>
            </a:r>
          </a:p>
          <a:p>
            <a:pPr algn="l" defTabSz="609600">
              <a:lnSpc>
                <a:spcPct val="60000"/>
              </a:lnSpc>
              <a:spcBef>
                <a:spcPts val="1400"/>
              </a:spcBef>
              <a:defRPr i="1" sz="3300">
                <a:latin typeface="Arial"/>
                <a:ea typeface="Arial"/>
                <a:cs typeface="Arial"/>
                <a:sym typeface="Arial"/>
              </a:defRPr>
            </a:pPr>
            <a:r>
              <a:t>red-weak</a:t>
            </a:r>
          </a:p>
        </p:txBody>
      </p:sp>
      <p:sp>
        <p:nvSpPr>
          <p:cNvPr id="2783" name="Tritanope…"/>
          <p:cNvSpPr txBox="1"/>
          <p:nvPr/>
        </p:nvSpPr>
        <p:spPr>
          <a:xfrm>
            <a:off x="8479366" y="4711505"/>
            <a:ext cx="2576700" cy="1068734"/>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algn="l" defTabSz="609600">
              <a:lnSpc>
                <a:spcPct val="60000"/>
              </a:lnSpc>
              <a:spcBef>
                <a:spcPts val="1400"/>
              </a:spcBef>
              <a:defRPr b="1" sz="3300">
                <a:latin typeface="Arial"/>
                <a:ea typeface="Arial"/>
                <a:cs typeface="Arial"/>
                <a:sym typeface="Arial"/>
              </a:defRPr>
            </a:pPr>
            <a:r>
              <a:t>Tritanope</a:t>
            </a:r>
          </a:p>
          <a:p>
            <a:pPr algn="l" defTabSz="609600">
              <a:lnSpc>
                <a:spcPct val="60000"/>
              </a:lnSpc>
              <a:spcBef>
                <a:spcPts val="1400"/>
              </a:spcBef>
              <a:defRPr i="1" sz="3300">
                <a:latin typeface="Arial"/>
                <a:ea typeface="Arial"/>
                <a:cs typeface="Arial"/>
                <a:sym typeface="Arial"/>
              </a:defRPr>
            </a:pPr>
            <a:r>
              <a:t>blue-weak</a:t>
            </a:r>
          </a:p>
        </p:txBody>
      </p:sp>
      <p:pic>
        <p:nvPicPr>
          <p:cNvPr id="2784" name="genes" descr="genes"/>
          <p:cNvPicPr>
            <a:picLocks noChangeAspect="1"/>
          </p:cNvPicPr>
          <p:nvPr/>
        </p:nvPicPr>
        <p:blipFill>
          <a:blip r:embed="rId6">
            <a:extLst/>
          </a:blip>
          <a:srcRect l="0" t="44230" r="0" b="0"/>
          <a:stretch>
            <a:fillRect/>
          </a:stretch>
        </p:blipFill>
        <p:spPr>
          <a:xfrm>
            <a:off x="889000" y="5818521"/>
            <a:ext cx="1593850" cy="2969685"/>
          </a:xfrm>
          <a:prstGeom prst="rect">
            <a:avLst/>
          </a:prstGeom>
          <a:ln w="12700">
            <a:miter lim="400000"/>
          </a:ln>
        </p:spPr>
      </p:pic>
      <p:pic>
        <p:nvPicPr>
          <p:cNvPr id="2785" name="genes-d" descr="genes-d"/>
          <p:cNvPicPr>
            <a:picLocks noChangeAspect="1"/>
          </p:cNvPicPr>
          <p:nvPr/>
        </p:nvPicPr>
        <p:blipFill>
          <a:blip r:embed="rId7">
            <a:extLst/>
          </a:blip>
          <a:srcRect l="0" t="43600" r="0" b="0"/>
          <a:stretch>
            <a:fillRect/>
          </a:stretch>
        </p:blipFill>
        <p:spPr>
          <a:xfrm>
            <a:off x="3549650" y="5856622"/>
            <a:ext cx="1638301" cy="2931584"/>
          </a:xfrm>
          <a:prstGeom prst="rect">
            <a:avLst/>
          </a:prstGeom>
          <a:ln w="12700">
            <a:miter lim="400000"/>
          </a:ln>
        </p:spPr>
      </p:pic>
      <p:pic>
        <p:nvPicPr>
          <p:cNvPr id="2786" name="genes-p" descr="genes-p"/>
          <p:cNvPicPr>
            <a:picLocks noChangeAspect="1"/>
          </p:cNvPicPr>
          <p:nvPr/>
        </p:nvPicPr>
        <p:blipFill>
          <a:blip r:embed="rId8">
            <a:extLst/>
          </a:blip>
          <a:srcRect l="3579" t="44172" r="0" b="0"/>
          <a:stretch>
            <a:fillRect/>
          </a:stretch>
        </p:blipFill>
        <p:spPr>
          <a:xfrm>
            <a:off x="6174316" y="5778305"/>
            <a:ext cx="1600201" cy="3009901"/>
          </a:xfrm>
          <a:prstGeom prst="rect">
            <a:avLst/>
          </a:prstGeom>
          <a:ln w="12700">
            <a:miter lim="400000"/>
          </a:ln>
        </p:spPr>
      </p:pic>
      <p:sp>
        <p:nvSpPr>
          <p:cNvPr id="2787" name="Normal vision"/>
          <p:cNvSpPr txBox="1"/>
          <p:nvPr/>
        </p:nvSpPr>
        <p:spPr>
          <a:xfrm>
            <a:off x="499533" y="4734788"/>
            <a:ext cx="2438401" cy="107341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609600">
              <a:spcBef>
                <a:spcPts val="1400"/>
              </a:spcBef>
              <a:defRPr b="1" sz="3300">
                <a:latin typeface="Arial"/>
                <a:ea typeface="Arial"/>
                <a:cs typeface="Arial"/>
                <a:sym typeface="Arial"/>
              </a:defRPr>
            </a:lvl1pPr>
          </a:lstStyle>
          <a:p>
            <a:pPr/>
            <a:r>
              <a:t>Normal vision</a:t>
            </a:r>
          </a:p>
        </p:txBody>
      </p:sp>
      <p:sp>
        <p:nvSpPr>
          <p:cNvPr id="2788" name="[Seriously Colorful:  Advanced Color Principles &amp; Practices. Stone.Tableau Customer Conference 2014.]"/>
          <p:cNvSpPr txBox="1"/>
          <p:nvPr/>
        </p:nvSpPr>
        <p:spPr>
          <a:xfrm>
            <a:off x="9437" y="8807450"/>
            <a:ext cx="8093163"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1500">
                <a:uFill>
                  <a:solidFill>
                    <a:srgbClr val="000000"/>
                  </a:solidFill>
                </a:uFill>
              </a:defRPr>
            </a:pPr>
            <a:r>
              <a:t>[Seriously Colorful:  Advanced Color Principles &amp; Practices. Stone.Tableau Customer Conference 2014.] </a:t>
            </a:r>
          </a:p>
        </p:txBody>
      </p:sp>
      <p:sp>
        <p:nvSpPr>
          <p:cNvPr id="2789" name="https://www.color-blindness.com/coblis-color-blindness-simulator/"/>
          <p:cNvSpPr txBox="1"/>
          <p:nvPr/>
        </p:nvSpPr>
        <p:spPr>
          <a:xfrm>
            <a:off x="8524610" y="6047121"/>
            <a:ext cx="738291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400" u="sng">
                <a:hlinkClick r:id="rId9" invalidUrl="" action="" tgtFrame="" tooltip="" history="1" highlightClick="0" endSnd="0"/>
              </a:defRPr>
            </a:lvl1pPr>
          </a:lstStyle>
          <a:p>
            <a:pPr>
              <a:defRPr u="none"/>
            </a:pPr>
            <a:r>
              <a:rPr u="sng">
                <a:hlinkClick r:id="rId9" invalidUrl="" action="" tgtFrame="" tooltip="" history="1" highlightClick="0" endSnd="0"/>
              </a:rPr>
              <a:t>https://www.color-blindness.com/coblis-color-blindness-simulator/</a:t>
            </a:r>
          </a:p>
        </p:txBody>
      </p:sp>
    </p:spTree>
  </p:cSld>
  <p:clrMapOvr>
    <a:masterClrMapping/>
  </p:clrMapOvr>
  <p:transition xmlns:p14="http://schemas.microsoft.com/office/powerpoint/2010/main" spd="med" advClick="1"/>
</p:sld>
</file>

<file path=ppt/slides/slide3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1" name="Designing for color deficiency: Avoid encoding by hue alone"/>
          <p:cNvSpPr txBox="1"/>
          <p:nvPr>
            <p:ph type="title"/>
          </p:nvPr>
        </p:nvSpPr>
        <p:spPr>
          <a:prstGeom prst="rect">
            <a:avLst/>
          </a:prstGeom>
        </p:spPr>
        <p:txBody>
          <a:bodyPr/>
          <a:lstStyle/>
          <a:p>
            <a:pPr/>
            <a:r>
              <a:t>Designing for color deficiency: </a:t>
            </a:r>
            <a:r>
              <a:t>Avoid encoding by hue alone</a:t>
            </a:r>
          </a:p>
        </p:txBody>
      </p:sp>
      <p:sp>
        <p:nvSpPr>
          <p:cNvPr id="2792" name="redundantly encode…"/>
          <p:cNvSpPr txBox="1"/>
          <p:nvPr>
            <p:ph type="body" idx="1"/>
          </p:nvPr>
        </p:nvSpPr>
        <p:spPr>
          <a:prstGeom prst="rect">
            <a:avLst/>
          </a:prstGeom>
        </p:spPr>
        <p:txBody>
          <a:bodyPr/>
          <a:lstStyle/>
          <a:p>
            <a:pPr marL="933450" indent="-476250"/>
            <a:r>
              <a:t>redundantly encode</a:t>
            </a:r>
          </a:p>
          <a:p>
            <a:pPr lvl="1" marL="1303019" indent="-388619"/>
            <a:r>
              <a:t>vary luminance</a:t>
            </a:r>
          </a:p>
          <a:p>
            <a:pPr lvl="1" marL="1303019" indent="-388619"/>
            <a:r>
              <a:t>change shape</a:t>
            </a:r>
          </a:p>
        </p:txBody>
      </p:sp>
      <p:sp>
        <p:nvSpPr>
          <p:cNvPr id="279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99" name="Group"/>
          <p:cNvGrpSpPr/>
          <p:nvPr/>
        </p:nvGrpSpPr>
        <p:grpSpPr>
          <a:xfrm>
            <a:off x="-204746" y="3557459"/>
            <a:ext cx="11228244" cy="5139328"/>
            <a:chOff x="0" y="0"/>
            <a:chExt cx="11228242" cy="5139326"/>
          </a:xfrm>
        </p:grpSpPr>
        <p:pic>
          <p:nvPicPr>
            <p:cNvPr id="2794" name="image53.png" descr="image53.png"/>
            <p:cNvPicPr>
              <a:picLocks noChangeAspect="1"/>
            </p:cNvPicPr>
            <p:nvPr/>
          </p:nvPicPr>
          <p:blipFill>
            <a:blip r:embed="rId3">
              <a:extLst/>
            </a:blip>
            <a:srcRect l="49194" t="0" r="0" b="30742"/>
            <a:stretch>
              <a:fillRect/>
            </a:stretch>
          </p:blipFill>
          <p:spPr>
            <a:xfrm>
              <a:off x="0" y="0"/>
              <a:ext cx="6174215" cy="5139327"/>
            </a:xfrm>
            <a:prstGeom prst="rect">
              <a:avLst/>
            </a:prstGeom>
            <a:ln w="12700" cap="flat">
              <a:noFill/>
              <a:round/>
            </a:ln>
            <a:effectLst/>
          </p:spPr>
        </p:pic>
        <p:sp>
          <p:nvSpPr>
            <p:cNvPr id="2795" name="Change the shape"/>
            <p:cNvSpPr txBox="1"/>
            <p:nvPr/>
          </p:nvSpPr>
          <p:spPr>
            <a:xfrm>
              <a:off x="7049942" y="2901564"/>
              <a:ext cx="4178301" cy="594228"/>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609600">
                <a:buClr>
                  <a:srgbClr val="004C83"/>
                </a:buClr>
                <a:buFont typeface="Arial"/>
                <a:defRPr sz="3700">
                  <a:uFill>
                    <a:solidFill>
                      <a:srgbClr val="004C83"/>
                    </a:solidFill>
                  </a:uFill>
                  <a:latin typeface="Arial"/>
                  <a:ea typeface="Arial"/>
                  <a:cs typeface="Arial"/>
                  <a:sym typeface="Arial"/>
                </a:defRPr>
              </a:lvl1pPr>
            </a:lstStyle>
            <a:p>
              <a:pPr>
                <a:defRPr>
                  <a:uFill>
                    <a:solidFill>
                      <a:srgbClr val="919191"/>
                    </a:solidFill>
                  </a:uFill>
                  <a:latin typeface="Gill Sans MT"/>
                  <a:ea typeface="Gill Sans MT"/>
                  <a:cs typeface="Gill Sans MT"/>
                  <a:sym typeface="Gill Sans MT"/>
                </a:defRPr>
              </a:pPr>
              <a:r>
                <a:rPr>
                  <a:uFill>
                    <a:solidFill>
                      <a:srgbClr val="004C83"/>
                    </a:solidFill>
                  </a:uFill>
                  <a:latin typeface="Arial"/>
                  <a:ea typeface="Arial"/>
                  <a:cs typeface="Arial"/>
                  <a:sym typeface="Arial"/>
                </a:rPr>
                <a:t>Change the shape</a:t>
              </a:r>
            </a:p>
          </p:txBody>
        </p:sp>
        <p:sp>
          <p:nvSpPr>
            <p:cNvPr id="2796" name="Vary luminance"/>
            <p:cNvSpPr txBox="1"/>
            <p:nvPr/>
          </p:nvSpPr>
          <p:spPr>
            <a:xfrm>
              <a:off x="7049942" y="4194314"/>
              <a:ext cx="4178301" cy="594228"/>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609600">
                <a:buClr>
                  <a:srgbClr val="004C83"/>
                </a:buClr>
                <a:buFont typeface="Arial"/>
                <a:defRPr sz="3700">
                  <a:uFill>
                    <a:solidFill>
                      <a:srgbClr val="004C83"/>
                    </a:solidFill>
                  </a:uFill>
                  <a:latin typeface="Arial"/>
                  <a:ea typeface="Arial"/>
                  <a:cs typeface="Arial"/>
                  <a:sym typeface="Arial"/>
                </a:defRPr>
              </a:lvl1pPr>
            </a:lstStyle>
            <a:p>
              <a:pPr>
                <a:defRPr>
                  <a:uFill>
                    <a:solidFill>
                      <a:srgbClr val="919191"/>
                    </a:solidFill>
                  </a:uFill>
                  <a:latin typeface="Gill Sans MT"/>
                  <a:ea typeface="Gill Sans MT"/>
                  <a:cs typeface="Gill Sans MT"/>
                  <a:sym typeface="Gill Sans MT"/>
                </a:defRPr>
              </a:pPr>
              <a:r>
                <a:rPr>
                  <a:uFill>
                    <a:solidFill>
                      <a:srgbClr val="004C83"/>
                    </a:solidFill>
                  </a:uFill>
                  <a:latin typeface="Arial"/>
                  <a:ea typeface="Arial"/>
                  <a:cs typeface="Arial"/>
                  <a:sym typeface="Arial"/>
                </a:rPr>
                <a:t>Vary luminance</a:t>
              </a:r>
            </a:p>
          </p:txBody>
        </p:sp>
        <p:sp>
          <p:nvSpPr>
            <p:cNvPr id="2797" name="Line"/>
            <p:cNvSpPr/>
            <p:nvPr/>
          </p:nvSpPr>
          <p:spPr>
            <a:xfrm>
              <a:off x="6459683" y="3931019"/>
              <a:ext cx="460075" cy="1019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0"/>
                    <a:pt x="10800" y="0"/>
                  </a:cubicBezTo>
                  <a:lnTo>
                    <a:pt x="10800" y="10800"/>
                  </a:lnTo>
                  <a:cubicBezTo>
                    <a:pt x="10800" y="10800"/>
                    <a:pt x="15635" y="10800"/>
                    <a:pt x="21600" y="10800"/>
                  </a:cubicBezTo>
                  <a:cubicBezTo>
                    <a:pt x="15635" y="10800"/>
                    <a:pt x="10800" y="10800"/>
                    <a:pt x="10800" y="10800"/>
                  </a:cubicBezTo>
                  <a:lnTo>
                    <a:pt x="10800" y="21600"/>
                  </a:lnTo>
                  <a:cubicBezTo>
                    <a:pt x="10800" y="21600"/>
                    <a:pt x="5965" y="21600"/>
                    <a:pt x="0" y="21600"/>
                  </a:cubicBezTo>
                </a:path>
              </a:pathLst>
            </a:custGeom>
            <a:noFill/>
            <a:ln w="15875" cap="flat">
              <a:solidFill>
                <a:srgbClr val="004C83"/>
              </a:solidFill>
              <a:prstDash val="solid"/>
              <a:roun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sp>
          <p:nvSpPr>
            <p:cNvPr id="2798" name="Line"/>
            <p:cNvSpPr/>
            <p:nvPr/>
          </p:nvSpPr>
          <p:spPr>
            <a:xfrm>
              <a:off x="6440739" y="2638269"/>
              <a:ext cx="460076" cy="10190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0"/>
                    <a:pt x="10800" y="0"/>
                  </a:cubicBezTo>
                  <a:lnTo>
                    <a:pt x="10800" y="10800"/>
                  </a:lnTo>
                  <a:cubicBezTo>
                    <a:pt x="10800" y="10800"/>
                    <a:pt x="15635" y="10800"/>
                    <a:pt x="21600" y="10800"/>
                  </a:cubicBezTo>
                  <a:cubicBezTo>
                    <a:pt x="15635" y="10800"/>
                    <a:pt x="10800" y="10800"/>
                    <a:pt x="10800" y="10800"/>
                  </a:cubicBezTo>
                  <a:lnTo>
                    <a:pt x="10800" y="21600"/>
                  </a:lnTo>
                  <a:cubicBezTo>
                    <a:pt x="10800" y="21600"/>
                    <a:pt x="5965" y="21600"/>
                    <a:pt x="0" y="21600"/>
                  </a:cubicBezTo>
                </a:path>
              </a:pathLst>
            </a:custGeom>
            <a:noFill/>
            <a:ln w="15875" cap="flat">
              <a:solidFill>
                <a:srgbClr val="004C83"/>
              </a:solidFill>
              <a:prstDash val="solid"/>
              <a:round/>
            </a:ln>
            <a:effectLst/>
          </p:spPr>
          <p:txBody>
            <a:bodyPr wrap="square" lIns="0" tIns="0" rIns="0" bIns="0" numCol="1" anchor="t">
              <a:noAutofit/>
            </a:bodyPr>
            <a:lstStyle/>
            <a:p>
              <a:pPr algn="l" defTabSz="609600">
                <a:defRPr sz="1600">
                  <a:latin typeface="Helvetica"/>
                  <a:ea typeface="Helvetica"/>
                  <a:cs typeface="Helvetica"/>
                  <a:sym typeface="Helvetica"/>
                </a:defRPr>
              </a:pPr>
            </a:p>
          </p:txBody>
        </p:sp>
      </p:grpSp>
      <p:pic>
        <p:nvPicPr>
          <p:cNvPr id="2800" name="image50.png" descr="image50.png"/>
          <p:cNvPicPr>
            <a:picLocks noChangeAspect="1"/>
          </p:cNvPicPr>
          <p:nvPr/>
        </p:nvPicPr>
        <p:blipFill>
          <a:blip r:embed="rId4">
            <a:extLst/>
          </a:blip>
          <a:stretch>
            <a:fillRect/>
          </a:stretch>
        </p:blipFill>
        <p:spPr>
          <a:xfrm>
            <a:off x="6351979" y="1428757"/>
            <a:ext cx="9343087" cy="3713125"/>
          </a:xfrm>
          <a:prstGeom prst="rect">
            <a:avLst/>
          </a:prstGeom>
          <a:ln w="12700"/>
        </p:spPr>
      </p:pic>
      <p:sp>
        <p:nvSpPr>
          <p:cNvPr id="2801" name="Deuteranope simulation"/>
          <p:cNvSpPr txBox="1"/>
          <p:nvPr/>
        </p:nvSpPr>
        <p:spPr>
          <a:xfrm>
            <a:off x="9052965" y="5141881"/>
            <a:ext cx="6642101" cy="421829"/>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lgn="r" defTabSz="609600">
              <a:buClr>
                <a:srgbClr val="919191"/>
              </a:buClr>
              <a:buFont typeface="Arial"/>
              <a:defRPr sz="2400">
                <a:uFill>
                  <a:solidFill>
                    <a:srgbClr val="929292"/>
                  </a:solidFill>
                </a:uFill>
                <a:latin typeface="Arial"/>
                <a:ea typeface="Arial"/>
                <a:cs typeface="Arial"/>
                <a:sym typeface="Arial"/>
              </a:defRPr>
            </a:lvl1pPr>
          </a:lstStyle>
          <a:p>
            <a:pPr>
              <a:defRPr>
                <a:uFill>
                  <a:solidFill>
                    <a:srgbClr val="797979"/>
                  </a:solidFill>
                </a:uFill>
                <a:latin typeface="Gill Sans MT"/>
                <a:ea typeface="Gill Sans MT"/>
                <a:cs typeface="Gill Sans MT"/>
                <a:sym typeface="Gill Sans MT"/>
              </a:defRPr>
            </a:pPr>
            <a:r>
              <a:rPr>
                <a:uFill>
                  <a:solidFill>
                    <a:srgbClr val="929292"/>
                  </a:solidFill>
                </a:uFill>
                <a:latin typeface="Arial"/>
                <a:ea typeface="Arial"/>
                <a:cs typeface="Arial"/>
                <a:sym typeface="Arial"/>
              </a:rPr>
              <a:t>Deuteranope simulation</a:t>
            </a:r>
          </a:p>
        </p:txBody>
      </p:sp>
      <p:sp>
        <p:nvSpPr>
          <p:cNvPr id="2802" name="[Seriously Colorful:  Advanced Color Principles &amp; Practices. Stone.Tableau Customer Conference 2014.]"/>
          <p:cNvSpPr txBox="1"/>
          <p:nvPr/>
        </p:nvSpPr>
        <p:spPr>
          <a:xfrm>
            <a:off x="252548" y="8772986"/>
            <a:ext cx="9183552"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l" defTabSz="1219200">
              <a:spcBef>
                <a:spcPts val="800"/>
              </a:spcBef>
              <a:defRPr i="1" sz="1700">
                <a:uFill>
                  <a:solidFill>
                    <a:srgbClr val="000000"/>
                  </a:solidFill>
                </a:uFill>
              </a:defRPr>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3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6" name="Color deficiency: Reduces color to 2 dimensions"/>
          <p:cNvSpPr txBox="1"/>
          <p:nvPr>
            <p:ph type="title"/>
          </p:nvPr>
        </p:nvSpPr>
        <p:spPr>
          <a:prstGeom prst="rect">
            <a:avLst/>
          </a:prstGeom>
        </p:spPr>
        <p:txBody>
          <a:bodyPr/>
          <a:lstStyle/>
          <a:p>
            <a:pPr/>
            <a:r>
              <a:t>Color deficiency: </a:t>
            </a:r>
            <a:r>
              <a:t>Reduces color to 2 dimensions</a:t>
            </a:r>
          </a:p>
        </p:txBody>
      </p:sp>
      <p:sp>
        <p:nvSpPr>
          <p:cNvPr id="280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08" name="image43.png" descr="image43.png"/>
          <p:cNvPicPr>
            <a:picLocks noChangeAspect="1"/>
          </p:cNvPicPr>
          <p:nvPr/>
        </p:nvPicPr>
        <p:blipFill>
          <a:blip r:embed="rId3">
            <a:extLst/>
          </a:blip>
          <a:stretch>
            <a:fillRect/>
          </a:stretch>
        </p:blipFill>
        <p:spPr>
          <a:xfrm>
            <a:off x="3892402" y="988585"/>
            <a:ext cx="3225801" cy="3225801"/>
          </a:xfrm>
          <a:prstGeom prst="rect">
            <a:avLst/>
          </a:prstGeom>
          <a:ln w="12700"/>
        </p:spPr>
      </p:pic>
      <p:pic>
        <p:nvPicPr>
          <p:cNvPr id="2809" name="image44.png" descr="image44.png"/>
          <p:cNvPicPr>
            <a:picLocks noChangeAspect="1"/>
          </p:cNvPicPr>
          <p:nvPr/>
        </p:nvPicPr>
        <p:blipFill>
          <a:blip r:embed="rId4">
            <a:extLst/>
          </a:blip>
          <a:stretch>
            <a:fillRect/>
          </a:stretch>
        </p:blipFill>
        <p:spPr>
          <a:xfrm>
            <a:off x="3930501" y="4936645"/>
            <a:ext cx="3149601" cy="3149601"/>
          </a:xfrm>
          <a:prstGeom prst="rect">
            <a:avLst/>
          </a:prstGeom>
          <a:ln w="12700"/>
        </p:spPr>
      </p:pic>
      <p:pic>
        <p:nvPicPr>
          <p:cNvPr id="2810" name="image45.png" descr="image45.png"/>
          <p:cNvPicPr>
            <a:picLocks noChangeAspect="1"/>
          </p:cNvPicPr>
          <p:nvPr/>
        </p:nvPicPr>
        <p:blipFill>
          <a:blip r:embed="rId5">
            <a:extLst/>
          </a:blip>
          <a:stretch>
            <a:fillRect/>
          </a:stretch>
        </p:blipFill>
        <p:spPr>
          <a:xfrm>
            <a:off x="9218428" y="1064785"/>
            <a:ext cx="3149601" cy="3149601"/>
          </a:xfrm>
          <a:prstGeom prst="rect">
            <a:avLst/>
          </a:prstGeom>
          <a:ln w="12700"/>
        </p:spPr>
      </p:pic>
      <p:pic>
        <p:nvPicPr>
          <p:cNvPr id="2811" name="image46.png" descr="image46.png"/>
          <p:cNvPicPr>
            <a:picLocks noChangeAspect="1"/>
          </p:cNvPicPr>
          <p:nvPr/>
        </p:nvPicPr>
        <p:blipFill>
          <a:blip r:embed="rId6">
            <a:extLst/>
          </a:blip>
          <a:stretch>
            <a:fillRect/>
          </a:stretch>
        </p:blipFill>
        <p:spPr>
          <a:xfrm>
            <a:off x="9218428" y="4895468"/>
            <a:ext cx="3149601" cy="3149601"/>
          </a:xfrm>
          <a:prstGeom prst="rect">
            <a:avLst/>
          </a:prstGeom>
          <a:ln w="12700"/>
        </p:spPr>
      </p:pic>
      <p:sp>
        <p:nvSpPr>
          <p:cNvPr id="2812" name="Normal"/>
          <p:cNvSpPr txBox="1"/>
          <p:nvPr/>
        </p:nvSpPr>
        <p:spPr>
          <a:xfrm>
            <a:off x="3805772" y="4232337"/>
            <a:ext cx="1339281" cy="4699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l" defTabSz="609600">
              <a:buClr>
                <a:srgbClr val="797979"/>
              </a:buClr>
              <a:defRPr b="1" sz="2700">
                <a:uFill>
                  <a:solidFill>
                    <a:srgbClr val="797979"/>
                  </a:solidFill>
                </a:uFill>
                <a:latin typeface="Gill Sans MT"/>
                <a:ea typeface="Gill Sans MT"/>
                <a:cs typeface="Gill Sans MT"/>
                <a:sym typeface="Gill Sans MT"/>
              </a:defRPr>
            </a:lvl1pPr>
          </a:lstStyle>
          <a:p>
            <a:pPr/>
            <a:r>
              <a:t>Normal</a:t>
            </a:r>
          </a:p>
        </p:txBody>
      </p:sp>
      <p:sp>
        <p:nvSpPr>
          <p:cNvPr id="2813" name="Deuteranope"/>
          <p:cNvSpPr txBox="1"/>
          <p:nvPr/>
        </p:nvSpPr>
        <p:spPr>
          <a:xfrm>
            <a:off x="3281413" y="8057891"/>
            <a:ext cx="2209758" cy="4699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l" defTabSz="609600">
              <a:buClr>
                <a:srgbClr val="797979"/>
              </a:buClr>
              <a:defRPr b="1" sz="2700">
                <a:uFill>
                  <a:solidFill>
                    <a:srgbClr val="797979"/>
                  </a:solidFill>
                </a:uFill>
                <a:latin typeface="Gill Sans MT"/>
                <a:ea typeface="Gill Sans MT"/>
                <a:cs typeface="Gill Sans MT"/>
                <a:sym typeface="Gill Sans MT"/>
              </a:defRPr>
            </a:lvl1pPr>
          </a:lstStyle>
          <a:p>
            <a:pPr/>
            <a:r>
              <a:t>Deuteranope</a:t>
            </a:r>
          </a:p>
        </p:txBody>
      </p:sp>
      <p:sp>
        <p:nvSpPr>
          <p:cNvPr id="2814" name="Tritanope"/>
          <p:cNvSpPr txBox="1"/>
          <p:nvPr/>
        </p:nvSpPr>
        <p:spPr>
          <a:xfrm>
            <a:off x="10658792" y="8057891"/>
            <a:ext cx="1653214" cy="4699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algn="l" defTabSz="609600">
              <a:buClr>
                <a:srgbClr val="797979"/>
              </a:buClr>
              <a:defRPr b="1" sz="2700">
                <a:uFill>
                  <a:solidFill>
                    <a:srgbClr val="797979"/>
                  </a:solidFill>
                </a:uFill>
                <a:latin typeface="Gill Sans MT"/>
                <a:ea typeface="Gill Sans MT"/>
                <a:cs typeface="Gill Sans MT"/>
                <a:sym typeface="Gill Sans MT"/>
              </a:defRPr>
            </a:lvl1pPr>
          </a:lstStyle>
          <a:p>
            <a:pPr/>
            <a:r>
              <a:t>Tritanope</a:t>
            </a:r>
          </a:p>
        </p:txBody>
      </p:sp>
      <p:sp>
        <p:nvSpPr>
          <p:cNvPr id="2815" name="Protanope"/>
          <p:cNvSpPr txBox="1"/>
          <p:nvPr/>
        </p:nvSpPr>
        <p:spPr>
          <a:xfrm>
            <a:off x="10571360" y="4232337"/>
            <a:ext cx="1776612" cy="4699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p>
            <a:pPr algn="l" defTabSz="609600">
              <a:buClr>
                <a:srgbClr val="797979"/>
              </a:buClr>
              <a:defRPr b="1" sz="2700">
                <a:uFill>
                  <a:solidFill>
                    <a:srgbClr val="797979"/>
                  </a:solidFill>
                </a:uFill>
                <a:latin typeface="Gill Sans MT"/>
                <a:ea typeface="Gill Sans MT"/>
                <a:cs typeface="Gill Sans MT"/>
                <a:sym typeface="Gill Sans MT"/>
              </a:defRPr>
            </a:pPr>
            <a:r>
              <a:t>Protanop</a:t>
            </a:r>
            <a:r>
              <a:t>e</a:t>
            </a:r>
          </a:p>
        </p:txBody>
      </p:sp>
      <p:sp>
        <p:nvSpPr>
          <p:cNvPr id="2816" name="[Seriously Colorful:  Advanced Color Principles &amp; Practices. Stone.Tableau Customer Conference 2014.]"/>
          <p:cNvSpPr txBox="1"/>
          <p:nvPr/>
        </p:nvSpPr>
        <p:spPr>
          <a:xfrm>
            <a:off x="1789116" y="8559800"/>
            <a:ext cx="1255134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i="1" sz="2100"/>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3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0" name="Designing for color deficiency: Blue-Orange is safe"/>
          <p:cNvSpPr txBox="1"/>
          <p:nvPr>
            <p:ph type="title"/>
          </p:nvPr>
        </p:nvSpPr>
        <p:spPr>
          <a:prstGeom prst="rect">
            <a:avLst/>
          </a:prstGeom>
        </p:spPr>
        <p:txBody>
          <a:bodyPr/>
          <a:lstStyle/>
          <a:p>
            <a:pPr/>
            <a:r>
              <a:t>Designing for color deficiency: Blue-Orange is safe</a:t>
            </a:r>
          </a:p>
        </p:txBody>
      </p:sp>
      <p:sp>
        <p:nvSpPr>
          <p:cNvPr id="282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22" name="image60.png" descr="image60.png"/>
          <p:cNvPicPr>
            <a:picLocks noChangeAspect="1"/>
          </p:cNvPicPr>
          <p:nvPr/>
        </p:nvPicPr>
        <p:blipFill>
          <a:blip r:embed="rId2">
            <a:extLst/>
          </a:blip>
          <a:stretch>
            <a:fillRect/>
          </a:stretch>
        </p:blipFill>
        <p:spPr>
          <a:xfrm>
            <a:off x="480911" y="1136648"/>
            <a:ext cx="9384340" cy="7340604"/>
          </a:xfrm>
          <a:prstGeom prst="rect">
            <a:avLst/>
          </a:prstGeom>
          <a:ln w="12700">
            <a:miter lim="400000"/>
          </a:ln>
        </p:spPr>
      </p:pic>
      <p:sp>
        <p:nvSpPr>
          <p:cNvPr id="2823" name="[Seriously Colorful:  Advanced Color Principles &amp; Practices. Stone.Tableau Customer Conference 2014.]"/>
          <p:cNvSpPr txBox="1"/>
          <p:nvPr/>
        </p:nvSpPr>
        <p:spPr>
          <a:xfrm>
            <a:off x="-877884" y="8623300"/>
            <a:ext cx="1255134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i="1" sz="2100"/>
            </a:pPr>
            <a:r>
              <a:t>[Seriously Colorful:  Advanced Color Principles &amp; Practices. Stone.Tableau Customer Conference 2014.] </a:t>
            </a:r>
          </a:p>
        </p:txBody>
      </p:sp>
    </p:spTree>
  </p:cSld>
  <p:clrMapOvr>
    <a:masterClrMapping/>
  </p:clrMapOvr>
  <p:transition xmlns:p14="http://schemas.microsoft.com/office/powerpoint/2010/main" spd="med" advClick="1"/>
</p:sld>
</file>

<file path=ppt/slides/slide3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5"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Interactive Views (Ch 11/12)</a:t>
            </a:r>
          </a:p>
        </p:txBody>
      </p:sp>
      <p:sp>
        <p:nvSpPr>
          <p:cNvPr id="2826"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2827"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2828"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What does data mean?"/>
          <p:cNvSpPr txBox="1"/>
          <p:nvPr>
            <p:ph type="title"/>
          </p:nvPr>
        </p:nvSpPr>
        <p:spPr>
          <a:prstGeom prst="rect">
            <a:avLst/>
          </a:prstGeom>
        </p:spPr>
        <p:txBody>
          <a:bodyPr/>
          <a:lstStyle/>
          <a:p>
            <a:pPr/>
            <a:r>
              <a:t>What does data mean?</a:t>
            </a:r>
          </a:p>
        </p:txBody>
      </p:sp>
      <p:sp>
        <p:nvSpPr>
          <p:cNvPr id="470" name="Double-click to edit"/>
          <p:cNvSpPr txBox="1"/>
          <p:nvPr>
            <p:ph type="body" idx="1"/>
          </p:nvPr>
        </p:nvSpPr>
        <p:spPr>
          <a:prstGeom prst="rect">
            <a:avLst/>
          </a:prstGeom>
        </p:spPr>
        <p:txBody>
          <a:bodyPr/>
          <a:lstStyle/>
          <a:p>
            <a:pPr marL="0" indent="0">
              <a:buSzTx/>
              <a:buNone/>
              <a:defRPr sz="3200">
                <a:solidFill>
                  <a:schemeClr val="accent5"/>
                </a:solidFill>
              </a:defRPr>
            </a:pPr>
          </a:p>
        </p:txBody>
      </p:sp>
      <p:sp>
        <p:nvSpPr>
          <p:cNvPr id="4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0" name="How to handle complexity: 1 previous strategy"/>
          <p:cNvSpPr txBox="1"/>
          <p:nvPr>
            <p:ph type="title"/>
          </p:nvPr>
        </p:nvSpPr>
        <p:spPr>
          <a:prstGeom prst="rect">
            <a:avLst/>
          </a:prstGeom>
        </p:spPr>
        <p:txBody>
          <a:bodyPr/>
          <a:lstStyle/>
          <a:p>
            <a:pPr/>
            <a:r>
              <a:t>How to handle complexity: 1 previous strategy</a:t>
            </a:r>
          </a:p>
        </p:txBody>
      </p:sp>
      <p:sp>
        <p:nvSpPr>
          <p:cNvPr id="283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2" name="fig3.2.pdf" descr="fig3.2.pdf"/>
          <p:cNvPicPr>
            <a:picLocks noChangeAspect="1"/>
          </p:cNvPicPr>
          <p:nvPr/>
        </p:nvPicPr>
        <p:blipFill>
          <a:blip r:embed="rId2">
            <a:extLst/>
          </a:blip>
          <a:srcRect l="61211" t="31568" r="7183" b="57000"/>
          <a:stretch>
            <a:fillRect/>
          </a:stretch>
        </p:blipFill>
        <p:spPr>
          <a:xfrm>
            <a:off x="774700" y="1460500"/>
            <a:ext cx="4013200" cy="2172435"/>
          </a:xfrm>
          <a:prstGeom prst="rect">
            <a:avLst/>
          </a:prstGeom>
          <a:ln w="12700">
            <a:miter lim="400000"/>
          </a:ln>
        </p:spPr>
      </p:pic>
      <p:sp>
        <p:nvSpPr>
          <p:cNvPr id="2833" name="derive new data to show within view"/>
          <p:cNvSpPr txBox="1"/>
          <p:nvPr/>
        </p:nvSpPr>
        <p:spPr>
          <a:xfrm>
            <a:off x="711200" y="4216400"/>
            <a:ext cx="5257800" cy="483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marL="342900" indent="-342900" algn="l" defTabSz="1219200">
              <a:spcBef>
                <a:spcPts val="1000"/>
              </a:spcBef>
              <a:buSzPct val="100000"/>
              <a:buChar char="•"/>
              <a:defRPr sz="4000">
                <a:uFill>
                  <a:solidFill>
                    <a:srgbClr val="000000"/>
                  </a:solidFill>
                </a:uFill>
              </a:defRPr>
            </a:lvl1pPr>
          </a:lstStyle>
          <a:p>
            <a:pPr/>
            <a:r>
              <a:t>derive new data to show within view </a:t>
            </a:r>
          </a:p>
        </p:txBody>
      </p:sp>
    </p:spTree>
  </p:cSld>
  <p:clrMapOvr>
    <a:masterClrMapping/>
  </p:clrMapOvr>
  <p:transition xmlns:p14="http://schemas.microsoft.com/office/powerpoint/2010/main" spd="med" advClick="1"/>
</p:sld>
</file>

<file path=ppt/slides/slide3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5" name="How to handle complexity: 1 previous strategy + 2 more"/>
          <p:cNvSpPr txBox="1"/>
          <p:nvPr>
            <p:ph type="title"/>
          </p:nvPr>
        </p:nvSpPr>
        <p:spPr>
          <a:prstGeom prst="rect">
            <a:avLst/>
          </a:prstGeom>
        </p:spPr>
        <p:txBody>
          <a:bodyPr/>
          <a:lstStyle/>
          <a:p>
            <a:pPr/>
            <a:r>
              <a:t>How to handle complexity: 1 previous strategy + 2 more</a:t>
            </a:r>
          </a:p>
        </p:txBody>
      </p:sp>
      <p:sp>
        <p:nvSpPr>
          <p:cNvPr id="283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7" name="fig3.7.pdf" descr="fig3.7.pdf"/>
          <p:cNvPicPr>
            <a:picLocks noChangeAspect="1"/>
          </p:cNvPicPr>
          <p:nvPr/>
        </p:nvPicPr>
        <p:blipFill>
          <a:blip r:embed="rId2">
            <a:extLst/>
          </a:blip>
          <a:srcRect l="39438" t="4891" r="18158" b="43682"/>
          <a:stretch>
            <a:fillRect/>
          </a:stretch>
        </p:blipFill>
        <p:spPr>
          <a:xfrm>
            <a:off x="6067432" y="1447800"/>
            <a:ext cx="6848196" cy="7670800"/>
          </a:xfrm>
          <a:prstGeom prst="rect">
            <a:avLst/>
          </a:prstGeom>
          <a:ln w="12700">
            <a:miter lim="400000"/>
          </a:ln>
        </p:spPr>
      </p:pic>
      <p:pic>
        <p:nvPicPr>
          <p:cNvPr id="2838" name="fig3.2.pdf" descr="fig3.2.pdf"/>
          <p:cNvPicPr>
            <a:picLocks noChangeAspect="1"/>
          </p:cNvPicPr>
          <p:nvPr/>
        </p:nvPicPr>
        <p:blipFill>
          <a:blip r:embed="rId3">
            <a:extLst/>
          </a:blip>
          <a:srcRect l="61211" t="31568" r="7183" b="57000"/>
          <a:stretch>
            <a:fillRect/>
          </a:stretch>
        </p:blipFill>
        <p:spPr>
          <a:xfrm>
            <a:off x="774700" y="1460500"/>
            <a:ext cx="4013200" cy="2172435"/>
          </a:xfrm>
          <a:prstGeom prst="rect">
            <a:avLst/>
          </a:prstGeom>
          <a:ln w="12700">
            <a:miter lim="400000"/>
          </a:ln>
        </p:spPr>
      </p:pic>
      <p:sp>
        <p:nvSpPr>
          <p:cNvPr id="2839" name="derive new data to show within view…"/>
          <p:cNvSpPr txBox="1"/>
          <p:nvPr/>
        </p:nvSpPr>
        <p:spPr>
          <a:xfrm>
            <a:off x="711200" y="4216400"/>
            <a:ext cx="5257800" cy="483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derive new data to show within view </a:t>
            </a:r>
          </a:p>
          <a:p>
            <a:pPr marL="342900" indent="-342900" algn="l" defTabSz="1219200">
              <a:spcBef>
                <a:spcPts val="1000"/>
              </a:spcBef>
              <a:buSzPct val="100000"/>
              <a:buChar char="•"/>
              <a:defRPr sz="4000">
                <a:uFill>
                  <a:solidFill>
                    <a:srgbClr val="000000"/>
                  </a:solidFill>
                </a:uFill>
              </a:defRPr>
            </a:pPr>
            <a:r>
              <a:t>change view over time</a:t>
            </a:r>
          </a:p>
          <a:p>
            <a:pPr marL="342900" indent="-342900" algn="l" defTabSz="1219200">
              <a:spcBef>
                <a:spcPts val="1000"/>
              </a:spcBef>
              <a:buSzPct val="100000"/>
              <a:buChar char="•"/>
              <a:defRPr sz="4000">
                <a:uFill>
                  <a:solidFill>
                    <a:srgbClr val="000000"/>
                  </a:solidFill>
                </a:uFill>
              </a:defRPr>
            </a:pPr>
            <a:r>
              <a:t>facet across multiple views</a:t>
            </a:r>
          </a:p>
        </p:txBody>
      </p:sp>
    </p:spTree>
  </p:cSld>
  <p:clrMapOvr>
    <a:masterClrMapping/>
  </p:clrMapOvr>
  <p:transition xmlns:p14="http://schemas.microsoft.com/office/powerpoint/2010/main" spd="med" advClick="1"/>
</p:sld>
</file>

<file path=ppt/slides/slide3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1" name="Manipulate View"/>
          <p:cNvSpPr txBox="1"/>
          <p:nvPr>
            <p:ph type="title"/>
          </p:nvPr>
        </p:nvSpPr>
        <p:spPr>
          <a:prstGeom prst="rect">
            <a:avLst/>
          </a:prstGeom>
        </p:spPr>
        <p:txBody>
          <a:bodyPr/>
          <a:lstStyle/>
          <a:p>
            <a:pPr/>
            <a:r>
              <a:t>Manipulate View</a:t>
            </a:r>
          </a:p>
        </p:txBody>
      </p:sp>
      <p:sp>
        <p:nvSpPr>
          <p:cNvPr id="284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45" name="Manipulate"/>
          <p:cNvSpPr txBox="1"/>
          <p:nvPr>
            <p:ph type="title"/>
          </p:nvPr>
        </p:nvSpPr>
        <p:spPr>
          <a:prstGeom prst="rect">
            <a:avLst/>
          </a:prstGeom>
        </p:spPr>
        <p:txBody>
          <a:bodyPr/>
          <a:lstStyle/>
          <a:p>
            <a:pPr/>
            <a:r>
              <a:t>Manipulate</a:t>
            </a:r>
          </a:p>
        </p:txBody>
      </p:sp>
      <p:pic>
        <p:nvPicPr>
          <p:cNvPr id="2846" name="fig11.1.pdf" descr="fig11.1.pdf"/>
          <p:cNvPicPr>
            <a:picLocks noChangeAspect="1"/>
          </p:cNvPicPr>
          <p:nvPr/>
        </p:nvPicPr>
        <p:blipFill>
          <a:blip r:embed="rId3">
            <a:extLst/>
          </a:blip>
          <a:srcRect l="925" t="8757" r="56790" b="74909"/>
          <a:stretch>
            <a:fillRect/>
          </a:stretch>
        </p:blipFill>
        <p:spPr>
          <a:xfrm>
            <a:off x="292100" y="1460500"/>
            <a:ext cx="5207000" cy="2197666"/>
          </a:xfrm>
          <a:prstGeom prst="rect">
            <a:avLst/>
          </a:prstGeom>
          <a:ln w="12700">
            <a:miter lim="400000"/>
          </a:ln>
        </p:spPr>
      </p:pic>
    </p:spTree>
  </p:cSld>
  <p:clrMapOvr>
    <a:masterClrMapping/>
  </p:clrMapOvr>
  <p:transition xmlns:p14="http://schemas.microsoft.com/office/powerpoint/2010/main" spd="med" advClick="1"/>
</p:sld>
</file>

<file path=ppt/slides/slide3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0" name="Change over time"/>
          <p:cNvSpPr txBox="1"/>
          <p:nvPr>
            <p:ph type="title"/>
          </p:nvPr>
        </p:nvSpPr>
        <p:spPr>
          <a:prstGeom prst="rect">
            <a:avLst/>
          </a:prstGeom>
        </p:spPr>
        <p:txBody>
          <a:bodyPr/>
          <a:lstStyle/>
          <a:p>
            <a:pPr/>
            <a:r>
              <a:t>Change over time</a:t>
            </a:r>
          </a:p>
        </p:txBody>
      </p:sp>
      <p:sp>
        <p:nvSpPr>
          <p:cNvPr id="285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52" name="change any of the other choices…"/>
          <p:cNvSpPr txBox="1"/>
          <p:nvPr>
            <p:ph type="body" idx="1"/>
          </p:nvPr>
        </p:nvSpPr>
        <p:spPr>
          <a:prstGeom prst="rect">
            <a:avLst/>
          </a:prstGeom>
        </p:spPr>
        <p:txBody>
          <a:bodyPr/>
          <a:lstStyle/>
          <a:p>
            <a:pPr/>
            <a:r>
              <a:t>change any of the other choices</a:t>
            </a:r>
          </a:p>
          <a:p>
            <a:pPr lvl="1"/>
            <a:r>
              <a:t>encoding itself</a:t>
            </a:r>
          </a:p>
          <a:p>
            <a:pPr lvl="1"/>
            <a:r>
              <a:t>parameters</a:t>
            </a:r>
          </a:p>
          <a:p>
            <a:pPr lvl="1"/>
            <a:r>
              <a:t>arrange: rearrange, reorder</a:t>
            </a:r>
          </a:p>
          <a:p>
            <a:pPr lvl="1"/>
            <a:r>
              <a:t>aggregation level, what is filtered... </a:t>
            </a:r>
          </a:p>
          <a:p>
            <a:pPr lvl="3"/>
          </a:p>
          <a:p>
            <a:pPr lvl="1"/>
            <a:r>
              <a:t>interaction entails change</a:t>
            </a:r>
          </a:p>
          <a:p>
            <a:pPr lvl="1"/>
          </a:p>
          <a:p>
            <a:pPr/>
            <a:r>
              <a:t>powerful &amp; flexible</a:t>
            </a:r>
          </a:p>
        </p:txBody>
      </p:sp>
    </p:spTree>
  </p:cSld>
  <p:clrMapOvr>
    <a:masterClrMapping/>
  </p:clrMapOvr>
  <p:transition xmlns:p14="http://schemas.microsoft.com/office/powerpoint/2010/main" spd="med" advClick="1"/>
</p:sld>
</file>

<file path=ppt/slides/slide3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55" name="Idiom: Re-encode"/>
          <p:cNvSpPr txBox="1"/>
          <p:nvPr>
            <p:ph type="title"/>
          </p:nvPr>
        </p:nvSpPr>
        <p:spPr>
          <a:prstGeom prst="rect">
            <a:avLst/>
          </a:prstGeom>
        </p:spPr>
        <p:txBody>
          <a:bodyPr/>
          <a:lstStyle/>
          <a:p>
            <a:pPr/>
            <a:r>
              <a:t>Idiom: </a:t>
            </a:r>
            <a:r>
              <a:rPr>
                <a:latin typeface="Rockwell Bold"/>
                <a:ea typeface="Rockwell Bold"/>
                <a:cs typeface="Rockwell Bold"/>
                <a:sym typeface="Rockwell Bold"/>
              </a:rPr>
              <a:t>Re-encode</a:t>
            </a:r>
          </a:p>
        </p:txBody>
      </p:sp>
      <p:pic>
        <p:nvPicPr>
          <p:cNvPr id="2856" name="tableau1.png" descr="tableau1.png"/>
          <p:cNvPicPr>
            <a:picLocks noChangeAspect="1"/>
          </p:cNvPicPr>
          <p:nvPr/>
        </p:nvPicPr>
        <p:blipFill>
          <a:blip r:embed="rId2">
            <a:extLst/>
          </a:blip>
          <a:stretch>
            <a:fillRect/>
          </a:stretch>
        </p:blipFill>
        <p:spPr>
          <a:xfrm>
            <a:off x="622300" y="1219200"/>
            <a:ext cx="5080000" cy="3539067"/>
          </a:xfrm>
          <a:prstGeom prst="rect">
            <a:avLst/>
          </a:prstGeom>
          <a:ln w="12700">
            <a:miter lim="400000"/>
          </a:ln>
        </p:spPr>
      </p:pic>
      <p:pic>
        <p:nvPicPr>
          <p:cNvPr id="2857" name="tableau2.png" descr="tableau2.png"/>
          <p:cNvPicPr>
            <a:picLocks noChangeAspect="1"/>
          </p:cNvPicPr>
          <p:nvPr/>
        </p:nvPicPr>
        <p:blipFill>
          <a:blip r:embed="rId3">
            <a:extLst/>
          </a:blip>
          <a:stretch>
            <a:fillRect/>
          </a:stretch>
        </p:blipFill>
        <p:spPr>
          <a:xfrm>
            <a:off x="5803900" y="1219200"/>
            <a:ext cx="5080000" cy="3529501"/>
          </a:xfrm>
          <a:prstGeom prst="rect">
            <a:avLst/>
          </a:prstGeom>
          <a:ln w="12700">
            <a:miter lim="400000"/>
          </a:ln>
        </p:spPr>
      </p:pic>
      <p:pic>
        <p:nvPicPr>
          <p:cNvPr id="2858" name="tableau3.png" descr="tableau3.png"/>
          <p:cNvPicPr>
            <a:picLocks noChangeAspect="1"/>
          </p:cNvPicPr>
          <p:nvPr/>
        </p:nvPicPr>
        <p:blipFill>
          <a:blip r:embed="rId4">
            <a:extLst/>
          </a:blip>
          <a:stretch>
            <a:fillRect/>
          </a:stretch>
        </p:blipFill>
        <p:spPr>
          <a:xfrm>
            <a:off x="622300" y="4838700"/>
            <a:ext cx="5080000" cy="3550904"/>
          </a:xfrm>
          <a:prstGeom prst="rect">
            <a:avLst/>
          </a:prstGeom>
          <a:ln w="12700">
            <a:miter lim="400000"/>
          </a:ln>
        </p:spPr>
      </p:pic>
      <p:pic>
        <p:nvPicPr>
          <p:cNvPr id="2859" name="tableau4.png" descr="tableau4.png"/>
          <p:cNvPicPr>
            <a:picLocks noChangeAspect="1"/>
          </p:cNvPicPr>
          <p:nvPr/>
        </p:nvPicPr>
        <p:blipFill>
          <a:blip r:embed="rId5">
            <a:extLst/>
          </a:blip>
          <a:stretch>
            <a:fillRect/>
          </a:stretch>
        </p:blipFill>
        <p:spPr>
          <a:xfrm>
            <a:off x="5803900" y="4838700"/>
            <a:ext cx="5080000" cy="3541292"/>
          </a:xfrm>
          <a:prstGeom prst="rect">
            <a:avLst/>
          </a:prstGeom>
          <a:ln w="12700">
            <a:miter lim="400000"/>
          </a:ln>
        </p:spPr>
      </p:pic>
      <p:sp>
        <p:nvSpPr>
          <p:cNvPr id="2860" name="made with Tableau, http://tableausoftware.com"/>
          <p:cNvSpPr txBox="1"/>
          <p:nvPr/>
        </p:nvSpPr>
        <p:spPr>
          <a:xfrm>
            <a:off x="609600" y="8458200"/>
            <a:ext cx="12611100" cy="457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600">
                <a:uFill>
                  <a:solidFill>
                    <a:srgbClr val="000000"/>
                  </a:solidFill>
                </a:uFill>
              </a:defRPr>
            </a:pPr>
            <a:r>
              <a:t>made with Tableau, </a:t>
            </a:r>
            <a:r>
              <a:rPr u="sng">
                <a:hlinkClick r:id="rId6" invalidUrl="" action="" tgtFrame="" tooltip="" history="1" highlightClick="0" endSnd="0"/>
              </a:rPr>
              <a:t>http://tableausoftware.com</a:t>
            </a:r>
          </a:p>
        </p:txBody>
      </p:sp>
    </p:spTree>
  </p:cSld>
  <p:clrMapOvr>
    <a:masterClrMapping/>
  </p:clrMapOvr>
  <p:transition xmlns:p14="http://schemas.microsoft.com/office/powerpoint/2010/main" spd="med" advClick="1"/>
</p:sld>
</file>

<file path=ppt/slides/slide3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2" name="Idiom: Change parameters"/>
          <p:cNvSpPr txBox="1"/>
          <p:nvPr>
            <p:ph type="title"/>
          </p:nvPr>
        </p:nvSpPr>
        <p:spPr>
          <a:prstGeom prst="rect">
            <a:avLst/>
          </a:prstGeom>
        </p:spPr>
        <p:txBody>
          <a:bodyPr/>
          <a:lstStyle/>
          <a:p>
            <a:pPr/>
            <a:r>
              <a:t>Idiom: </a:t>
            </a:r>
            <a:r>
              <a:rPr>
                <a:latin typeface="Rockwell Bold"/>
                <a:ea typeface="Rockwell Bold"/>
                <a:cs typeface="Rockwell Bold"/>
                <a:sym typeface="Rockwell Bold"/>
              </a:rPr>
              <a:t>Change parameters</a:t>
            </a:r>
          </a:p>
        </p:txBody>
      </p:sp>
      <p:sp>
        <p:nvSpPr>
          <p:cNvPr id="2863" name="widgets and controls…"/>
          <p:cNvSpPr txBox="1"/>
          <p:nvPr>
            <p:ph type="body" idx="1"/>
          </p:nvPr>
        </p:nvSpPr>
        <p:spPr>
          <a:prstGeom prst="rect">
            <a:avLst/>
          </a:prstGeom>
        </p:spPr>
        <p:txBody>
          <a:bodyPr/>
          <a:lstStyle/>
          <a:p>
            <a:pPr/>
            <a:r>
              <a:t>widgets and controls</a:t>
            </a:r>
          </a:p>
          <a:p>
            <a:pPr lvl="1"/>
            <a:r>
              <a:t>sliders, buttons, radio buttons,</a:t>
            </a:r>
            <a:br/>
            <a:r>
              <a:t>checkboxes, </a:t>
            </a:r>
            <a:br/>
            <a:r>
              <a:t>dropdowns/comboboxes</a:t>
            </a:r>
          </a:p>
          <a:p>
            <a:pPr/>
            <a:r>
              <a:t>pros</a:t>
            </a:r>
          </a:p>
          <a:p>
            <a:pPr lvl="1"/>
            <a:r>
              <a:t>clear affordances,</a:t>
            </a:r>
            <a:br/>
            <a:r>
              <a:t>self-documenting (with labels)</a:t>
            </a:r>
          </a:p>
          <a:p>
            <a:pPr/>
            <a:r>
              <a:t>cons</a:t>
            </a:r>
          </a:p>
          <a:p>
            <a:pPr lvl="1"/>
            <a:r>
              <a:t>uses screen space</a:t>
            </a:r>
          </a:p>
          <a:p>
            <a:pPr/>
            <a:r>
              <a:t>design choices</a:t>
            </a:r>
          </a:p>
          <a:p>
            <a:pPr lvl="1"/>
            <a:r>
              <a:t>separated vs interleaved</a:t>
            </a:r>
          </a:p>
          <a:p>
            <a:pPr lvl="2"/>
            <a:r>
              <a:t>controls &amp; canvas</a:t>
            </a:r>
          </a:p>
        </p:txBody>
      </p:sp>
      <p:sp>
        <p:nvSpPr>
          <p:cNvPr id="286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5" name="[Growth of a Nation](http://laurenwood.github.io/)"/>
          <p:cNvSpPr txBox="1"/>
          <p:nvPr/>
        </p:nvSpPr>
        <p:spPr>
          <a:xfrm>
            <a:off x="-1361414" y="6726453"/>
            <a:ext cx="15600628" cy="444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r" defTabSz="1295400">
              <a:spcBef>
                <a:spcPts val="900"/>
              </a:spcBef>
              <a:defRPr i="1" sz="2500" u="sng">
                <a:uFill>
                  <a:solidFill>
                    <a:srgbClr val="000000"/>
                  </a:solidFill>
                </a:uFill>
                <a:hlinkClick r:id="rId2" invalidUrl="" action="" tgtFrame="" tooltip="" history="1" highlightClick="0" endSnd="0"/>
              </a:defRPr>
            </a:lvl1pPr>
          </a:lstStyle>
          <a:p>
            <a:pPr>
              <a:defRPr sz="2000" u="none"/>
            </a:pPr>
            <a:r>
              <a:rPr sz="2500" u="sng">
                <a:hlinkClick r:id="rId2" invalidUrl="" action="" tgtFrame="" tooltip="" history="1" highlightClick="0" endSnd="0"/>
              </a:rPr>
              <a:t>[Growth of a Nation](http://laurenwood.github.io/)</a:t>
            </a:r>
          </a:p>
        </p:txBody>
      </p:sp>
      <p:pic>
        <p:nvPicPr>
          <p:cNvPr id="2866" name="Image" descr="Image"/>
          <p:cNvPicPr>
            <a:picLocks noChangeAspect="1"/>
          </p:cNvPicPr>
          <p:nvPr/>
        </p:nvPicPr>
        <p:blipFill>
          <a:blip r:embed="rId3">
            <a:extLst/>
          </a:blip>
          <a:stretch>
            <a:fillRect/>
          </a:stretch>
        </p:blipFill>
        <p:spPr>
          <a:xfrm>
            <a:off x="8309846" y="772498"/>
            <a:ext cx="7514354" cy="5888113"/>
          </a:xfrm>
          <a:prstGeom prst="rect">
            <a:avLst/>
          </a:prstGeom>
          <a:ln w="12700">
            <a:miter lim="400000"/>
          </a:ln>
        </p:spPr>
      </p:pic>
      <p:sp>
        <p:nvSpPr>
          <p:cNvPr id="2867" name="made with D3"/>
          <p:cNvSpPr txBox="1"/>
          <p:nvPr/>
        </p:nvSpPr>
        <p:spPr>
          <a:xfrm>
            <a:off x="8257251" y="7137400"/>
            <a:ext cx="189815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2600">
                <a:uFill>
                  <a:solidFill>
                    <a:srgbClr val="000000"/>
                  </a:solidFill>
                </a:uFill>
              </a:defRPr>
            </a:lvl1pPr>
          </a:lstStyle>
          <a:p>
            <a:pPr/>
            <a:r>
              <a:t>made with D3</a:t>
            </a:r>
          </a:p>
        </p:txBody>
      </p:sp>
    </p:spTree>
  </p:cSld>
  <p:clrMapOvr>
    <a:masterClrMapping/>
  </p:clrMapOvr>
  <p:transition xmlns:p14="http://schemas.microsoft.com/office/powerpoint/2010/main" spd="med" advClick="1"/>
</p:sld>
</file>

<file path=ppt/slides/slide3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9" name="Idiom: Change order/arrangement"/>
          <p:cNvSpPr txBox="1"/>
          <p:nvPr>
            <p:ph type="title"/>
          </p:nvPr>
        </p:nvSpPr>
        <p:spPr>
          <a:prstGeom prst="rect">
            <a:avLst/>
          </a:prstGeom>
        </p:spPr>
        <p:txBody>
          <a:bodyPr/>
          <a:lstStyle/>
          <a:p>
            <a:pPr/>
            <a:r>
              <a:t>Idiom: </a:t>
            </a:r>
            <a:r>
              <a:rPr>
                <a:latin typeface="Rockwell Bold"/>
                <a:ea typeface="Rockwell Bold"/>
                <a:cs typeface="Rockwell Bold"/>
                <a:sym typeface="Rockwell Bold"/>
              </a:rPr>
              <a:t>Change order/arrangement</a:t>
            </a:r>
          </a:p>
        </p:txBody>
      </p:sp>
      <p:sp>
        <p:nvSpPr>
          <p:cNvPr id="287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71" name="what: simple table…"/>
          <p:cNvSpPr txBox="1"/>
          <p:nvPr>
            <p:ph type="body" idx="1"/>
          </p:nvPr>
        </p:nvSpPr>
        <p:spPr>
          <a:prstGeom prst="rect">
            <a:avLst/>
          </a:prstGeom>
        </p:spPr>
        <p:txBody>
          <a:bodyPr/>
          <a:lstStyle/>
          <a:p>
            <a:pPr/>
            <a:r>
              <a:t>what: simple table</a:t>
            </a:r>
          </a:p>
          <a:p>
            <a:pPr/>
            <a:r>
              <a:t>how: data-driven reordering</a:t>
            </a:r>
          </a:p>
          <a:p>
            <a:pPr/>
            <a:r>
              <a:t>why: find extreme values, trends</a:t>
            </a:r>
          </a:p>
        </p:txBody>
      </p:sp>
      <p:sp>
        <p:nvSpPr>
          <p:cNvPr id="2872" name="[Sortable Bar Chart] https://observablehq.com/@d3/sortable-bar-chart"/>
          <p:cNvSpPr txBox="1"/>
          <p:nvPr/>
        </p:nvSpPr>
        <p:spPr>
          <a:xfrm>
            <a:off x="543586" y="7493000"/>
            <a:ext cx="15600628"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500" u="sng">
                <a:uFill>
                  <a:solidFill>
                    <a:srgbClr val="000000"/>
                  </a:solidFill>
                </a:uFill>
                <a:hlinkClick r:id="rId2" invalidUrl="" action="" tgtFrame="" tooltip="" history="1" highlightClick="0" endSnd="0"/>
              </a:defRPr>
            </a:lvl1pPr>
          </a:lstStyle>
          <a:p>
            <a:pPr>
              <a:defRPr sz="2000" u="none"/>
            </a:pPr>
            <a:r>
              <a:rPr sz="2500" u="sng">
                <a:hlinkClick r:id="rId2" invalidUrl="" action="" tgtFrame="" tooltip="" history="1" highlightClick="0" endSnd="0"/>
              </a:rPr>
              <a:t>[Sortable Bar Chart] https://observablehq.com/@d3/sortable-bar-chart</a:t>
            </a:r>
          </a:p>
        </p:txBody>
      </p:sp>
      <p:pic>
        <p:nvPicPr>
          <p:cNvPr id="2873" name="Image" descr="Image"/>
          <p:cNvPicPr>
            <a:picLocks noChangeAspect="1"/>
          </p:cNvPicPr>
          <p:nvPr/>
        </p:nvPicPr>
        <p:blipFill>
          <a:blip r:embed="rId3">
            <a:extLst/>
          </a:blip>
          <a:stretch>
            <a:fillRect/>
          </a:stretch>
        </p:blipFill>
        <p:spPr>
          <a:xfrm>
            <a:off x="499533" y="3771900"/>
            <a:ext cx="6201929" cy="3283716"/>
          </a:xfrm>
          <a:prstGeom prst="rect">
            <a:avLst/>
          </a:prstGeom>
          <a:ln w="12700">
            <a:miter lim="400000"/>
          </a:ln>
        </p:spPr>
      </p:pic>
      <p:pic>
        <p:nvPicPr>
          <p:cNvPr id="2874" name="Image" descr="Image"/>
          <p:cNvPicPr>
            <a:picLocks noChangeAspect="1"/>
          </p:cNvPicPr>
          <p:nvPr/>
        </p:nvPicPr>
        <p:blipFill>
          <a:blip r:embed="rId4">
            <a:extLst/>
          </a:blip>
          <a:stretch>
            <a:fillRect/>
          </a:stretch>
        </p:blipFill>
        <p:spPr>
          <a:xfrm>
            <a:off x="6793162" y="3745734"/>
            <a:ext cx="6192973" cy="3283716"/>
          </a:xfrm>
          <a:prstGeom prst="rect">
            <a:avLst/>
          </a:prstGeom>
          <a:ln w="12700">
            <a:miter lim="400000"/>
          </a:ln>
        </p:spPr>
      </p:pic>
      <p:sp>
        <p:nvSpPr>
          <p:cNvPr id="2875" name="made with D3"/>
          <p:cNvSpPr txBox="1"/>
          <p:nvPr/>
        </p:nvSpPr>
        <p:spPr>
          <a:xfrm>
            <a:off x="497551" y="8013700"/>
            <a:ext cx="189815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2600">
                <a:uFill>
                  <a:solidFill>
                    <a:srgbClr val="000000"/>
                  </a:solidFill>
                </a:uFill>
              </a:defRPr>
            </a:lvl1pPr>
          </a:lstStyle>
          <a:p>
            <a:pPr/>
            <a:r>
              <a:t>made with D3</a:t>
            </a:r>
          </a:p>
        </p:txBody>
      </p:sp>
    </p:spTree>
  </p:cSld>
  <p:clrMapOvr>
    <a:masterClrMapping/>
  </p:clrMapOvr>
  <p:transition xmlns:p14="http://schemas.microsoft.com/office/powerpoint/2010/main" spd="med" advClick="1"/>
</p:sld>
</file>

<file path=ppt/slides/slide3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7" name="Idiom: Reorder"/>
          <p:cNvSpPr txBox="1"/>
          <p:nvPr>
            <p:ph type="title"/>
          </p:nvPr>
        </p:nvSpPr>
        <p:spPr>
          <a:prstGeom prst="rect">
            <a:avLst/>
          </a:prstGeom>
        </p:spPr>
        <p:txBody>
          <a:bodyPr/>
          <a:lstStyle/>
          <a:p>
            <a:pPr/>
            <a:r>
              <a:t>Idiom: </a:t>
            </a:r>
            <a:r>
              <a:rPr>
                <a:latin typeface="Rockwell Bold"/>
                <a:ea typeface="Rockwell Bold"/>
                <a:cs typeface="Rockwell Bold"/>
                <a:sym typeface="Rockwell Bold"/>
              </a:rPr>
              <a:t>Reorder</a:t>
            </a:r>
          </a:p>
        </p:txBody>
      </p:sp>
      <p:sp>
        <p:nvSpPr>
          <p:cNvPr id="287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79" name="what: table with many attributes…"/>
          <p:cNvSpPr txBox="1"/>
          <p:nvPr>
            <p:ph type="body" idx="1"/>
          </p:nvPr>
        </p:nvSpPr>
        <p:spPr>
          <a:prstGeom prst="rect">
            <a:avLst/>
          </a:prstGeom>
        </p:spPr>
        <p:txBody>
          <a:bodyPr/>
          <a:lstStyle/>
          <a:p>
            <a:pPr/>
            <a:r>
              <a:t>what: table with many attributes</a:t>
            </a:r>
          </a:p>
          <a:p>
            <a:pPr/>
            <a:r>
              <a:t>how: data-driven reordering by selecting column</a:t>
            </a:r>
          </a:p>
          <a:p>
            <a:pPr/>
            <a:r>
              <a:t>why: find correlations between attributes</a:t>
            </a:r>
          </a:p>
        </p:txBody>
      </p:sp>
      <p:sp>
        <p:nvSpPr>
          <p:cNvPr id="2880" name="System: DataStripes"/>
          <p:cNvSpPr txBox="1"/>
          <p:nvPr/>
        </p:nvSpPr>
        <p:spPr>
          <a:xfrm>
            <a:off x="10436683" y="190500"/>
            <a:ext cx="5336717"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DataStripes</a:t>
            </a:r>
          </a:p>
        </p:txBody>
      </p:sp>
      <p:sp>
        <p:nvSpPr>
          <p:cNvPr id="2881" name="[http://carlmanaster.github.io/datastripes/]"/>
          <p:cNvSpPr txBox="1"/>
          <p:nvPr/>
        </p:nvSpPr>
        <p:spPr>
          <a:xfrm>
            <a:off x="495300" y="7473950"/>
            <a:ext cx="15062200"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000">
                <a:uFill>
                  <a:solidFill>
                    <a:srgbClr val="000000"/>
                  </a:solidFill>
                </a:uFill>
              </a:defRPr>
            </a:pPr>
            <a:r>
              <a:t>[</a:t>
            </a:r>
            <a:r>
              <a:rPr sz="2500" u="sng">
                <a:hlinkClick r:id="rId2" invalidUrl="" action="" tgtFrame="" tooltip="" history="1" highlightClick="0" endSnd="0"/>
              </a:rPr>
              <a:t>http://carlmanaster.github.io/datastripes/</a:t>
            </a:r>
            <a:r>
              <a:t>]</a:t>
            </a:r>
          </a:p>
        </p:txBody>
      </p:sp>
      <p:pic>
        <p:nvPicPr>
          <p:cNvPr id="2882" name="Image" descr="Image"/>
          <p:cNvPicPr>
            <a:picLocks noChangeAspect="1"/>
          </p:cNvPicPr>
          <p:nvPr/>
        </p:nvPicPr>
        <p:blipFill>
          <a:blip r:embed="rId3">
            <a:extLst/>
          </a:blip>
          <a:stretch>
            <a:fillRect/>
          </a:stretch>
        </p:blipFill>
        <p:spPr>
          <a:xfrm>
            <a:off x="563033" y="3594100"/>
            <a:ext cx="12725401" cy="3530600"/>
          </a:xfrm>
          <a:prstGeom prst="rect">
            <a:avLst/>
          </a:prstGeom>
          <a:ln w="12700">
            <a:miter lim="400000"/>
          </a:ln>
        </p:spPr>
      </p:pic>
      <p:sp>
        <p:nvSpPr>
          <p:cNvPr id="2883" name="made with D3"/>
          <p:cNvSpPr txBox="1"/>
          <p:nvPr/>
        </p:nvSpPr>
        <p:spPr>
          <a:xfrm>
            <a:off x="497551" y="7950200"/>
            <a:ext cx="189815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2600">
                <a:uFill>
                  <a:solidFill>
                    <a:srgbClr val="000000"/>
                  </a:solidFill>
                </a:uFill>
              </a:defRPr>
            </a:lvl1pPr>
          </a:lstStyle>
          <a:p>
            <a:pPr/>
            <a:r>
              <a:t>made with D3</a:t>
            </a:r>
          </a:p>
        </p:txBody>
      </p:sp>
    </p:spTree>
  </p:cSld>
  <p:clrMapOvr>
    <a:masterClrMapping/>
  </p:clrMapOvr>
  <p:transition xmlns:p14="http://schemas.microsoft.com/office/powerpoint/2010/main" spd="med" advClick="1"/>
</p:sld>
</file>

<file path=ppt/slides/slide3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5" name="Idiom: Change alignment"/>
          <p:cNvSpPr txBox="1"/>
          <p:nvPr>
            <p:ph type="title"/>
          </p:nvPr>
        </p:nvSpPr>
        <p:spPr>
          <a:prstGeom prst="rect">
            <a:avLst/>
          </a:prstGeom>
        </p:spPr>
        <p:txBody>
          <a:bodyPr/>
          <a:lstStyle/>
          <a:p>
            <a:pPr/>
            <a:r>
              <a:t>Idiom: </a:t>
            </a:r>
            <a:r>
              <a:rPr>
                <a:latin typeface="Rockwell Bold"/>
                <a:ea typeface="Rockwell Bold"/>
                <a:cs typeface="Rockwell Bold"/>
                <a:sym typeface="Rockwell Bold"/>
              </a:rPr>
              <a:t>Change alignment</a:t>
            </a:r>
          </a:p>
        </p:txBody>
      </p:sp>
      <p:sp>
        <p:nvSpPr>
          <p:cNvPr id="288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7" name="stacked bars…"/>
          <p:cNvSpPr txBox="1"/>
          <p:nvPr>
            <p:ph type="body" idx="1"/>
          </p:nvPr>
        </p:nvSpPr>
        <p:spPr>
          <a:prstGeom prst="rect">
            <a:avLst/>
          </a:prstGeom>
        </p:spPr>
        <p:txBody>
          <a:bodyPr/>
          <a:lstStyle/>
          <a:p>
            <a:pPr/>
            <a:r>
              <a:t>stacked bars</a:t>
            </a:r>
          </a:p>
          <a:p>
            <a:pPr lvl="1"/>
            <a:r>
              <a:t>easy to compare</a:t>
            </a:r>
          </a:p>
          <a:p>
            <a:pPr lvl="2"/>
            <a:r>
              <a:t>first segment</a:t>
            </a:r>
          </a:p>
          <a:p>
            <a:pPr lvl="2"/>
            <a:r>
              <a:t>total bar</a:t>
            </a:r>
          </a:p>
          <a:p>
            <a:pPr/>
            <a:r>
              <a:t>align to different segment</a:t>
            </a:r>
          </a:p>
          <a:p>
            <a:pPr lvl="1"/>
            <a:r>
              <a:t>supports flexible comparison</a:t>
            </a:r>
          </a:p>
        </p:txBody>
      </p:sp>
      <p:pic>
        <p:nvPicPr>
          <p:cNvPr id="2888" name="lineup-fig4a.png" descr="lineup-fig4a.png"/>
          <p:cNvPicPr>
            <a:picLocks noChangeAspect="1"/>
          </p:cNvPicPr>
          <p:nvPr/>
        </p:nvPicPr>
        <p:blipFill>
          <a:blip r:embed="rId3">
            <a:extLst/>
          </a:blip>
          <a:stretch>
            <a:fillRect/>
          </a:stretch>
        </p:blipFill>
        <p:spPr>
          <a:xfrm>
            <a:off x="7416800" y="1301532"/>
            <a:ext cx="5715000" cy="3219886"/>
          </a:xfrm>
          <a:prstGeom prst="rect">
            <a:avLst/>
          </a:prstGeom>
          <a:ln w="12700">
            <a:miter lim="400000"/>
          </a:ln>
        </p:spPr>
      </p:pic>
      <p:pic>
        <p:nvPicPr>
          <p:cNvPr id="2889" name="lineup-fig4b.png" descr="lineup-fig4b.png"/>
          <p:cNvPicPr>
            <a:picLocks noChangeAspect="1"/>
          </p:cNvPicPr>
          <p:nvPr/>
        </p:nvPicPr>
        <p:blipFill>
          <a:blip r:embed="rId4">
            <a:extLst/>
          </a:blip>
          <a:stretch>
            <a:fillRect/>
          </a:stretch>
        </p:blipFill>
        <p:spPr>
          <a:xfrm>
            <a:off x="7416800" y="4768850"/>
            <a:ext cx="5715000" cy="3219886"/>
          </a:xfrm>
          <a:prstGeom prst="rect">
            <a:avLst/>
          </a:prstGeom>
          <a:ln w="12700">
            <a:miter lim="400000"/>
          </a:ln>
        </p:spPr>
      </p:pic>
      <p:sp>
        <p:nvSpPr>
          <p:cNvPr id="2890" name="System: LineUp"/>
          <p:cNvSpPr txBox="1"/>
          <p:nvPr/>
        </p:nvSpPr>
        <p:spPr>
          <a:xfrm>
            <a:off x="11557000" y="133350"/>
            <a:ext cx="4038526"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LineUp</a:t>
            </a:r>
          </a:p>
        </p:txBody>
      </p:sp>
      <p:sp>
        <p:nvSpPr>
          <p:cNvPr id="2891" name="[LineUp: Visual Analysis of Multi-Attribute Rankings.Gratzl, Lex, Gehlenborg, Pfister, and Streit. IEEE Trans. Visualization and Computer Graphics (Proc. InfoVis 2013) 19:12 (2013), 2277–2286.]"/>
          <p:cNvSpPr txBox="1"/>
          <p:nvPr/>
        </p:nvSpPr>
        <p:spPr>
          <a:xfrm>
            <a:off x="457200" y="7162800"/>
            <a:ext cx="4998790" cy="124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[LineUp: Visual Analysis of Multi-Attribute Rankings.Gratzl, Lex, Gehlenborg, Pfister, and Streit. IEEE Trans. Visualization and Computer Graphics (Proc. InfoVis 2013) 19:12 (2013), 2277–2286.]</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What does data mean?"/>
          <p:cNvSpPr txBox="1"/>
          <p:nvPr>
            <p:ph type="title"/>
          </p:nvPr>
        </p:nvSpPr>
        <p:spPr>
          <a:prstGeom prst="rect">
            <a:avLst/>
          </a:prstGeom>
        </p:spPr>
        <p:txBody>
          <a:bodyPr/>
          <a:lstStyle/>
          <a:p>
            <a:pPr/>
            <a:r>
              <a:t>What does data mean?</a:t>
            </a:r>
          </a:p>
        </p:txBody>
      </p:sp>
      <p:sp>
        <p:nvSpPr>
          <p:cNvPr id="474" name="14, 2.6, 30, 30, 15, 100001…"/>
          <p:cNvSpPr txBox="1"/>
          <p:nvPr>
            <p:ph type="body" idx="1"/>
          </p:nvPr>
        </p:nvSpPr>
        <p:spPr>
          <a:prstGeom prst="rect">
            <a:avLst/>
          </a:prstGeom>
        </p:spPr>
        <p:txBody>
          <a:bodyPr/>
          <a:lstStyle/>
          <a:p>
            <a:pPr marL="0" indent="0">
              <a:buSzTx/>
              <a:buNone/>
              <a:defRPr sz="3200">
                <a:solidFill>
                  <a:schemeClr val="accent5"/>
                </a:solidFill>
              </a:defRPr>
            </a:pPr>
            <a:r>
              <a:rPr>
                <a:latin typeface="+mn-lt"/>
                <a:ea typeface="+mn-ea"/>
                <a:cs typeface="+mn-cs"/>
                <a:sym typeface="Rockwell"/>
              </a:rPr>
              <a:t>14, 2.6, 30, 30, 15, 100001</a:t>
            </a:r>
          </a:p>
          <a:p>
            <a:pPr marL="342900" indent="-342900">
              <a:defRPr sz="3200"/>
            </a:pPr>
            <a:r>
              <a:t>What does this sequence of six numbers mean?</a:t>
            </a:r>
          </a:p>
        </p:txBody>
      </p:sp>
      <p:sp>
        <p:nvSpPr>
          <p:cNvPr id="4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5" name="Idiom: Animated transitions - visual encoding change"/>
          <p:cNvSpPr txBox="1"/>
          <p:nvPr>
            <p:ph type="title"/>
          </p:nvPr>
        </p:nvSpPr>
        <p:spPr>
          <a:prstGeom prst="rect">
            <a:avLst/>
          </a:prstGeom>
        </p:spPr>
        <p:txBody>
          <a:bodyPr/>
          <a:lstStyle/>
          <a:p>
            <a:pPr/>
            <a:r>
              <a:t>Idiom: </a:t>
            </a:r>
            <a:r>
              <a:rPr>
                <a:latin typeface="Rockwell Bold"/>
                <a:ea typeface="Rockwell Bold"/>
                <a:cs typeface="Rockwell Bold"/>
                <a:sym typeface="Rockwell Bold"/>
              </a:rPr>
              <a:t>Animated transitions - visual encoding change</a:t>
            </a:r>
          </a:p>
        </p:txBody>
      </p:sp>
      <p:sp>
        <p:nvSpPr>
          <p:cNvPr id="289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97" name="[Stacked to Grouped Bars] https://observablehq.com/@d3/stacked-to-grouped-bars"/>
          <p:cNvSpPr txBox="1"/>
          <p:nvPr/>
        </p:nvSpPr>
        <p:spPr>
          <a:xfrm>
            <a:off x="812800" y="8470900"/>
            <a:ext cx="150622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[Stacked to Grouped Bars] https://observablehq.com/@d3/stacked-to-grouped-bars</a:t>
            </a:r>
          </a:p>
        </p:txBody>
      </p:sp>
      <p:pic>
        <p:nvPicPr>
          <p:cNvPr id="2898" name="Image" descr="Image"/>
          <p:cNvPicPr>
            <a:picLocks noChangeAspect="1"/>
          </p:cNvPicPr>
          <p:nvPr/>
        </p:nvPicPr>
        <p:blipFill>
          <a:blip r:embed="rId3">
            <a:extLst/>
          </a:blip>
          <a:stretch>
            <a:fillRect/>
          </a:stretch>
        </p:blipFill>
        <p:spPr>
          <a:xfrm>
            <a:off x="850900" y="3746500"/>
            <a:ext cx="6956612" cy="3657600"/>
          </a:xfrm>
          <a:prstGeom prst="rect">
            <a:avLst/>
          </a:prstGeom>
          <a:ln w="12700">
            <a:miter lim="400000"/>
          </a:ln>
        </p:spPr>
      </p:pic>
      <p:pic>
        <p:nvPicPr>
          <p:cNvPr id="2899" name="Image" descr="Image"/>
          <p:cNvPicPr>
            <a:picLocks noChangeAspect="1"/>
          </p:cNvPicPr>
          <p:nvPr/>
        </p:nvPicPr>
        <p:blipFill>
          <a:blip r:embed="rId4">
            <a:extLst/>
          </a:blip>
          <a:stretch>
            <a:fillRect/>
          </a:stretch>
        </p:blipFill>
        <p:spPr>
          <a:xfrm>
            <a:off x="8000128" y="3746500"/>
            <a:ext cx="6950093" cy="3657600"/>
          </a:xfrm>
          <a:prstGeom prst="rect">
            <a:avLst/>
          </a:prstGeom>
          <a:ln w="12700">
            <a:miter lim="400000"/>
          </a:ln>
        </p:spPr>
      </p:pic>
      <p:sp>
        <p:nvSpPr>
          <p:cNvPr id="2900" name="smooth transition from one state to another…"/>
          <p:cNvSpPr txBox="1"/>
          <p:nvPr>
            <p:ph type="body" sz="half" idx="1"/>
          </p:nvPr>
        </p:nvSpPr>
        <p:spPr>
          <a:xfrm>
            <a:off x="419100" y="1104900"/>
            <a:ext cx="15849600" cy="2658170"/>
          </a:xfrm>
          <a:prstGeom prst="rect">
            <a:avLst/>
          </a:prstGeom>
        </p:spPr>
        <p:txBody>
          <a:bodyPr/>
          <a:lstStyle/>
          <a:p>
            <a:pPr/>
            <a:r>
              <a:t>smooth transition from one state to another</a:t>
            </a:r>
          </a:p>
          <a:p>
            <a:pPr lvl="1"/>
            <a:r>
              <a:t>alternative to jump cuts, supports item tracking</a:t>
            </a:r>
          </a:p>
          <a:p>
            <a:pPr lvl="2"/>
            <a:r>
              <a:t>best case for animation </a:t>
            </a:r>
          </a:p>
          <a:p>
            <a:pPr lvl="1"/>
            <a:r>
              <a:t>staging to reduce cognitive load</a:t>
            </a:r>
          </a:p>
        </p:txBody>
      </p:sp>
    </p:spTree>
  </p:cSld>
  <p:clrMapOvr>
    <a:masterClrMapping/>
  </p:clrMapOvr>
  <p:transition xmlns:p14="http://schemas.microsoft.com/office/powerpoint/2010/main" spd="med" advClick="1"/>
</p:sld>
</file>

<file path=ppt/slides/slide3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2" name="Idiom: Animated transition - tree detail"/>
          <p:cNvSpPr txBox="1"/>
          <p:nvPr>
            <p:ph type="title"/>
          </p:nvPr>
        </p:nvSpPr>
        <p:spPr>
          <a:prstGeom prst="rect">
            <a:avLst/>
          </a:prstGeom>
        </p:spPr>
        <p:txBody>
          <a:bodyPr/>
          <a:lstStyle/>
          <a:p>
            <a:pPr/>
            <a:r>
              <a:t>Idiom: </a:t>
            </a:r>
            <a:r>
              <a:rPr>
                <a:latin typeface="Rockwell Bold"/>
                <a:ea typeface="Rockwell Bold"/>
                <a:cs typeface="Rockwell Bold"/>
                <a:sym typeface="Rockwell Bold"/>
              </a:rPr>
              <a:t>Animated transition - tree detail</a:t>
            </a:r>
          </a:p>
        </p:txBody>
      </p:sp>
      <p:sp>
        <p:nvSpPr>
          <p:cNvPr id="2903" name="animated transition…"/>
          <p:cNvSpPr txBox="1"/>
          <p:nvPr>
            <p:ph type="body" idx="1"/>
          </p:nvPr>
        </p:nvSpPr>
        <p:spPr>
          <a:prstGeom prst="rect">
            <a:avLst/>
          </a:prstGeom>
        </p:spPr>
        <p:txBody>
          <a:bodyPr/>
          <a:lstStyle/>
          <a:p>
            <a:pPr/>
            <a:r>
              <a:t>animated transition</a:t>
            </a:r>
          </a:p>
          <a:p>
            <a:pPr lvl="1"/>
            <a:r>
              <a:t>network drilldown/rollup</a:t>
            </a:r>
          </a:p>
        </p:txBody>
      </p:sp>
      <p:sp>
        <p:nvSpPr>
          <p:cNvPr id="290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05" name="[Collapsible Tree] https://observablehq.com/@d3/collapsible-tree"/>
          <p:cNvSpPr txBox="1"/>
          <p:nvPr/>
        </p:nvSpPr>
        <p:spPr>
          <a:xfrm>
            <a:off x="590380" y="8534399"/>
            <a:ext cx="7138393"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300" u="sng">
                <a:hlinkClick r:id="rId2" invalidUrl="" action="" tgtFrame="" tooltip="" history="1" highlightClick="0" endSnd="0"/>
              </a:defRPr>
            </a:lvl1pPr>
          </a:lstStyle>
          <a:p>
            <a:pPr>
              <a:defRPr u="none"/>
            </a:pPr>
            <a:r>
              <a:rPr u="sng">
                <a:hlinkClick r:id="rId2" invalidUrl="" action="" tgtFrame="" tooltip="" history="1" highlightClick="0" endSnd="0"/>
              </a:rPr>
              <a:t>[Collapsible Tree] https://observablehq.com/@d3/collapsible-tree</a:t>
            </a:r>
          </a:p>
        </p:txBody>
      </p:sp>
      <p:pic>
        <p:nvPicPr>
          <p:cNvPr id="2906" name="Image" descr="Image"/>
          <p:cNvPicPr>
            <a:picLocks noChangeAspect="1"/>
          </p:cNvPicPr>
          <p:nvPr/>
        </p:nvPicPr>
        <p:blipFill>
          <a:blip r:embed="rId3">
            <a:extLst/>
          </a:blip>
          <a:stretch>
            <a:fillRect/>
          </a:stretch>
        </p:blipFill>
        <p:spPr>
          <a:xfrm>
            <a:off x="5708650" y="1104900"/>
            <a:ext cx="3873500" cy="6515100"/>
          </a:xfrm>
          <a:prstGeom prst="rect">
            <a:avLst/>
          </a:prstGeom>
          <a:ln w="12700">
            <a:miter lim="400000"/>
          </a:ln>
        </p:spPr>
      </p:pic>
      <p:pic>
        <p:nvPicPr>
          <p:cNvPr id="2907" name="Image" descr="Image"/>
          <p:cNvPicPr>
            <a:picLocks noChangeAspect="1"/>
          </p:cNvPicPr>
          <p:nvPr/>
        </p:nvPicPr>
        <p:blipFill>
          <a:blip r:embed="rId4">
            <a:extLst/>
          </a:blip>
          <a:stretch>
            <a:fillRect/>
          </a:stretch>
        </p:blipFill>
        <p:spPr>
          <a:xfrm>
            <a:off x="8877300" y="1155700"/>
            <a:ext cx="6197600" cy="6616700"/>
          </a:xfrm>
          <a:prstGeom prst="rect">
            <a:avLst/>
          </a:prstGeom>
          <a:ln w="12700">
            <a:miter lim="400000"/>
          </a:ln>
        </p:spPr>
      </p:pic>
    </p:spTree>
  </p:cSld>
  <p:clrMapOvr>
    <a:masterClrMapping/>
  </p:clrMapOvr>
  <p:transition xmlns:p14="http://schemas.microsoft.com/office/powerpoint/2010/main" spd="med" advClick="1"/>
</p:sld>
</file>

<file path=ppt/slides/slide3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10" name="Manipulate"/>
          <p:cNvSpPr txBox="1"/>
          <p:nvPr>
            <p:ph type="title"/>
          </p:nvPr>
        </p:nvSpPr>
        <p:spPr>
          <a:prstGeom prst="rect">
            <a:avLst/>
          </a:prstGeom>
        </p:spPr>
        <p:txBody>
          <a:bodyPr/>
          <a:lstStyle/>
          <a:p>
            <a:pPr/>
            <a:r>
              <a:t>Manipulate</a:t>
            </a:r>
          </a:p>
        </p:txBody>
      </p:sp>
      <p:pic>
        <p:nvPicPr>
          <p:cNvPr id="2911" name="fig11.1.pdf" descr="fig11.1.pdf"/>
          <p:cNvPicPr>
            <a:picLocks noChangeAspect="1"/>
          </p:cNvPicPr>
          <p:nvPr/>
        </p:nvPicPr>
        <p:blipFill>
          <a:blip r:embed="rId3">
            <a:extLst/>
          </a:blip>
          <a:srcRect l="925" t="8757" r="56790" b="55649"/>
          <a:stretch>
            <a:fillRect/>
          </a:stretch>
        </p:blipFill>
        <p:spPr>
          <a:xfrm>
            <a:off x="292100" y="1460500"/>
            <a:ext cx="5207000" cy="4788920"/>
          </a:xfrm>
          <a:prstGeom prst="rect">
            <a:avLst/>
          </a:prstGeom>
          <a:ln w="12700">
            <a:miter lim="400000"/>
          </a:ln>
        </p:spPr>
      </p:pic>
      <p:pic>
        <p:nvPicPr>
          <p:cNvPr id="2912" name="Rectangle Rectangle" descr="Rectangle Rectangle"/>
          <p:cNvPicPr>
            <a:picLocks noChangeAspect="0"/>
          </p:cNvPicPr>
          <p:nvPr/>
        </p:nvPicPr>
        <p:blipFill>
          <a:blip r:embed="rId4">
            <a:extLst/>
          </a:blip>
          <a:stretch>
            <a:fillRect/>
          </a:stretch>
        </p:blipFill>
        <p:spPr>
          <a:xfrm>
            <a:off x="292100" y="3659372"/>
            <a:ext cx="5207000" cy="2758852"/>
          </a:xfrm>
          <a:prstGeom prst="rect">
            <a:avLst/>
          </a:prstGeom>
        </p:spPr>
      </p:pic>
    </p:spTree>
  </p:cSld>
  <p:clrMapOvr>
    <a:masterClrMapping/>
  </p:clrMapOvr>
  <p:transition xmlns:p14="http://schemas.microsoft.com/office/powerpoint/2010/main" spd="med" advClick="1"/>
</p:sld>
</file>

<file path=ppt/slides/slide3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7" name="Interaction technology"/>
          <p:cNvSpPr txBox="1"/>
          <p:nvPr>
            <p:ph type="title"/>
          </p:nvPr>
        </p:nvSpPr>
        <p:spPr>
          <a:prstGeom prst="rect">
            <a:avLst/>
          </a:prstGeom>
        </p:spPr>
        <p:txBody>
          <a:bodyPr/>
          <a:lstStyle/>
          <a:p>
            <a:pPr/>
            <a:r>
              <a:t>Interaction technology</a:t>
            </a:r>
          </a:p>
        </p:txBody>
      </p:sp>
      <p:sp>
        <p:nvSpPr>
          <p:cNvPr id="2918" name="what do you design for?…"/>
          <p:cNvSpPr txBox="1"/>
          <p:nvPr>
            <p:ph type="body" idx="1"/>
          </p:nvPr>
        </p:nvSpPr>
        <p:spPr>
          <a:prstGeom prst="rect">
            <a:avLst/>
          </a:prstGeom>
        </p:spPr>
        <p:txBody>
          <a:bodyPr/>
          <a:lstStyle/>
          <a:p>
            <a:pPr/>
            <a:r>
              <a:t>what do you design for?</a:t>
            </a:r>
          </a:p>
          <a:p>
            <a:pPr lvl="1"/>
            <a:r>
              <a:t>mouse &amp; keyboard on desktop?</a:t>
            </a:r>
          </a:p>
          <a:p>
            <a:pPr lvl="2"/>
            <a:r>
              <a:t>large screens, hover, multiple clicks</a:t>
            </a:r>
          </a:p>
          <a:p>
            <a:pPr lvl="1"/>
            <a:r>
              <a:t>touch interaction on mobile?</a:t>
            </a:r>
          </a:p>
          <a:p>
            <a:pPr lvl="2"/>
            <a:r>
              <a:t>small screens, no hover, just tap</a:t>
            </a:r>
          </a:p>
          <a:p>
            <a:pPr lvl="2"/>
          </a:p>
          <a:p>
            <a:pPr lvl="1"/>
            <a:r>
              <a:t>gestures from video / sensors?</a:t>
            </a:r>
          </a:p>
          <a:p>
            <a:pPr lvl="2"/>
            <a:r>
              <a:t>ergonomic reality vs movie bombast</a:t>
            </a:r>
          </a:p>
          <a:p>
            <a:pPr lvl="2"/>
          </a:p>
          <a:p>
            <a:pPr lvl="1"/>
            <a:r>
              <a:t>eye tracking?</a:t>
            </a:r>
          </a:p>
        </p:txBody>
      </p:sp>
      <p:sp>
        <p:nvSpPr>
          <p:cNvPr id="291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20" name="www.youtube.com/watch?v=QXLfT9sFcbc"/>
          <p:cNvSpPr txBox="1"/>
          <p:nvPr/>
        </p:nvSpPr>
        <p:spPr>
          <a:xfrm>
            <a:off x="9064449" y="7130039"/>
            <a:ext cx="494947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8500"/>
              </a:lnSpc>
              <a:spcBef>
                <a:spcPts val="1200"/>
              </a:spcBef>
              <a:defRPr sz="2000">
                <a:latin typeface="Helvetica"/>
                <a:ea typeface="Helvetica"/>
                <a:cs typeface="Helvetica"/>
                <a:sym typeface="Helvetica"/>
              </a:defRPr>
            </a:pPr>
            <a:r>
              <a:rPr u="sng">
                <a:hlinkClick r:id="rId2" invalidUrl="" action="" tgtFrame="" tooltip="" history="1" highlightClick="0" endSnd="0"/>
              </a:rPr>
              <a:t>www.youtube.com/watch?v=QXLfT9sFcbc</a:t>
            </a:r>
            <a:r>
              <a:t> </a:t>
            </a:r>
          </a:p>
        </p:txBody>
      </p:sp>
      <p:sp>
        <p:nvSpPr>
          <p:cNvPr id="2921" name="I Hate Tom Cruise - Alex Kauffmann (5 min)"/>
          <p:cNvSpPr txBox="1"/>
          <p:nvPr/>
        </p:nvSpPr>
        <p:spPr>
          <a:xfrm>
            <a:off x="9115248" y="6685539"/>
            <a:ext cx="5309203"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I Hate Tom Cruise - Alex Kauffmann (5 min)</a:t>
            </a:r>
          </a:p>
        </p:txBody>
      </p:sp>
      <p:pic>
        <p:nvPicPr>
          <p:cNvPr id="2922" name="Image" descr="Image"/>
          <p:cNvPicPr>
            <a:picLocks noChangeAspect="1"/>
          </p:cNvPicPr>
          <p:nvPr/>
        </p:nvPicPr>
        <p:blipFill>
          <a:blip r:embed="rId3">
            <a:extLst/>
          </a:blip>
          <a:srcRect l="0" t="0" r="0" b="0"/>
          <a:stretch>
            <a:fillRect/>
          </a:stretch>
        </p:blipFill>
        <p:spPr>
          <a:xfrm>
            <a:off x="9178749" y="4339843"/>
            <a:ext cx="3478630" cy="2271874"/>
          </a:xfrm>
          <a:prstGeom prst="rect">
            <a:avLst/>
          </a:prstGeom>
          <a:ln w="12700">
            <a:miter lim="400000"/>
          </a:ln>
        </p:spPr>
      </p:pic>
      <p:sp>
        <p:nvSpPr>
          <p:cNvPr id="2923" name="vimeo.com/182590214"/>
          <p:cNvSpPr txBox="1"/>
          <p:nvPr/>
        </p:nvSpPr>
        <p:spPr>
          <a:xfrm>
            <a:off x="9102549" y="3653919"/>
            <a:ext cx="2798682"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u="sng">
                <a:hlinkClick r:id="rId4" invalidUrl="" action="" tgtFrame="" tooltip="" history="1" highlightClick="0" endSnd="0"/>
              </a:defRPr>
            </a:lvl1pPr>
          </a:lstStyle>
          <a:p>
            <a:pPr>
              <a:defRPr u="none"/>
            </a:pPr>
            <a:r>
              <a:rPr u="sng">
                <a:hlinkClick r:id="rId4" invalidUrl="" action="" tgtFrame="" tooltip="" history="1" highlightClick="0" endSnd="0"/>
              </a:rPr>
              <a:t>vimeo.com/182590214</a:t>
            </a:r>
          </a:p>
        </p:txBody>
      </p:sp>
      <p:sp>
        <p:nvSpPr>
          <p:cNvPr id="2924" name="Data visualization and the news - Gregor Aisch (37 min)"/>
          <p:cNvSpPr txBox="1"/>
          <p:nvPr/>
        </p:nvSpPr>
        <p:spPr>
          <a:xfrm>
            <a:off x="9153348" y="3282901"/>
            <a:ext cx="6726629"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Data visualization and the news - Gregor Aisch (37 min)</a:t>
            </a:r>
          </a:p>
        </p:txBody>
      </p:sp>
      <p:pic>
        <p:nvPicPr>
          <p:cNvPr id="2925" name="Image" descr="Image"/>
          <p:cNvPicPr>
            <a:picLocks noChangeAspect="1"/>
          </p:cNvPicPr>
          <p:nvPr/>
        </p:nvPicPr>
        <p:blipFill>
          <a:blip r:embed="rId5">
            <a:extLst/>
          </a:blip>
          <a:stretch>
            <a:fillRect/>
          </a:stretch>
        </p:blipFill>
        <p:spPr>
          <a:xfrm>
            <a:off x="9204149" y="668385"/>
            <a:ext cx="3478734" cy="2473922"/>
          </a:xfrm>
          <a:prstGeom prst="rect">
            <a:avLst/>
          </a:prstGeom>
          <a:ln w="12700">
            <a:miter lim="400000"/>
          </a:ln>
        </p:spPr>
      </p:pic>
    </p:spTree>
  </p:cSld>
  <p:clrMapOvr>
    <a:masterClrMapping/>
  </p:clrMapOvr>
  <p:transition xmlns:p14="http://schemas.microsoft.com/office/powerpoint/2010/main" spd="med" advClick="1"/>
</p:sld>
</file>

<file path=ppt/slides/slide3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7" name="Selection"/>
          <p:cNvSpPr txBox="1"/>
          <p:nvPr>
            <p:ph type="title"/>
          </p:nvPr>
        </p:nvSpPr>
        <p:spPr>
          <a:prstGeom prst="rect">
            <a:avLst/>
          </a:prstGeom>
        </p:spPr>
        <p:txBody>
          <a:bodyPr/>
          <a:lstStyle/>
          <a:p>
            <a:pPr/>
            <a:r>
              <a:t>Selection</a:t>
            </a:r>
          </a:p>
        </p:txBody>
      </p:sp>
      <p:sp>
        <p:nvSpPr>
          <p:cNvPr id="2928" name="selection: basic operation for most interaction…"/>
          <p:cNvSpPr txBox="1"/>
          <p:nvPr>
            <p:ph type="body" idx="1"/>
          </p:nvPr>
        </p:nvSpPr>
        <p:spPr>
          <a:xfrm>
            <a:off x="419100" y="1092200"/>
            <a:ext cx="15849600" cy="8039100"/>
          </a:xfrm>
          <a:prstGeom prst="rect">
            <a:avLst/>
          </a:prstGeom>
        </p:spPr>
        <p:txBody>
          <a:bodyPr/>
          <a:lstStyle/>
          <a:p>
            <a:pPr/>
            <a:r>
              <a:t>selection: basic operation for most interaction</a:t>
            </a:r>
          </a:p>
          <a:p>
            <a:pPr/>
            <a:r>
              <a:t>design choices</a:t>
            </a:r>
          </a:p>
          <a:p>
            <a:pPr lvl="1"/>
            <a:r>
              <a:t>how many selection types?</a:t>
            </a:r>
          </a:p>
          <a:p>
            <a:pPr lvl="2"/>
            <a:r>
              <a:t>interaction modalities</a:t>
            </a:r>
          </a:p>
          <a:p>
            <a:pPr lvl="3" marL="1635369" indent="-263769">
              <a:spcBef>
                <a:spcPts val="700"/>
              </a:spcBef>
              <a:buChar char="•"/>
              <a:defRPr sz="3000"/>
            </a:pPr>
            <a:r>
              <a:t>click/tap (heavyweight) vs hover (lightweight but not available on most touchscreens)</a:t>
            </a:r>
          </a:p>
          <a:p>
            <a:pPr lvl="3" marL="1635369" indent="-263769">
              <a:spcBef>
                <a:spcPts val="700"/>
              </a:spcBef>
              <a:buChar char="•"/>
              <a:defRPr sz="3000"/>
            </a:pPr>
            <a:r>
              <a:t>multiple click types (shift-click, option-click, …)</a:t>
            </a:r>
          </a:p>
          <a:p>
            <a:pPr lvl="3" marL="1635369" indent="-263769">
              <a:spcBef>
                <a:spcPts val="700"/>
              </a:spcBef>
              <a:buChar char="•"/>
              <a:defRPr sz="3000"/>
            </a:pPr>
            <a:r>
              <a:t>proximity beyond click/hover (touching vs nearby vs distant)</a:t>
            </a:r>
          </a:p>
          <a:p>
            <a:pPr lvl="2"/>
            <a:r>
              <a:t>application semantics</a:t>
            </a:r>
          </a:p>
          <a:p>
            <a:pPr lvl="3"/>
            <a:r>
              <a:t>adding to selection set vs replacing selection</a:t>
            </a:r>
          </a:p>
          <a:p>
            <a:pPr lvl="3"/>
            <a:r>
              <a:t>can selection be null?</a:t>
            </a:r>
          </a:p>
          <a:p>
            <a:pPr lvl="4">
              <a:buChar char="–"/>
            </a:pPr>
            <a:r>
              <a:t>ex: toggle so nothing selected if click on background</a:t>
            </a:r>
          </a:p>
          <a:p>
            <a:pPr lvl="3"/>
            <a:r>
              <a:t>primary vs secondary (ex: source/target nodes in network)</a:t>
            </a:r>
          </a:p>
          <a:p>
            <a:pPr lvl="3"/>
            <a:r>
              <a:t>group membership (add/delete items, name group, …)</a:t>
            </a:r>
          </a:p>
        </p:txBody>
      </p:sp>
      <p:sp>
        <p:nvSpPr>
          <p:cNvPr id="292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0" name="fig11.1.pdf" descr="fig11.1.pdf"/>
          <p:cNvPicPr>
            <a:picLocks noChangeAspect="1"/>
          </p:cNvPicPr>
          <p:nvPr/>
        </p:nvPicPr>
        <p:blipFill>
          <a:blip r:embed="rId3">
            <a:extLst/>
          </a:blip>
          <a:srcRect l="0" t="26025" r="55709" b="55277"/>
          <a:stretch>
            <a:fillRect/>
          </a:stretch>
        </p:blipFill>
        <p:spPr>
          <a:xfrm>
            <a:off x="11237667" y="457200"/>
            <a:ext cx="5297733" cy="2503882"/>
          </a:xfrm>
          <a:prstGeom prst="rect">
            <a:avLst/>
          </a:prstGeom>
          <a:ln w="12700">
            <a:miter lim="400000"/>
          </a:ln>
        </p:spPr>
      </p:pic>
    </p:spTree>
  </p:cSld>
  <p:clrMapOvr>
    <a:masterClrMapping/>
  </p:clrMapOvr>
  <p:transition xmlns:p14="http://schemas.microsoft.com/office/powerpoint/2010/main" spd="med" advClick="1"/>
</p:sld>
</file>

<file path=ppt/slides/slide3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4" name="Highlighting"/>
          <p:cNvSpPr txBox="1"/>
          <p:nvPr>
            <p:ph type="title"/>
          </p:nvPr>
        </p:nvSpPr>
        <p:spPr>
          <a:prstGeom prst="rect">
            <a:avLst/>
          </a:prstGeom>
        </p:spPr>
        <p:txBody>
          <a:bodyPr/>
          <a:lstStyle/>
          <a:p>
            <a:pPr/>
            <a:r>
              <a:t>Highlighting</a:t>
            </a:r>
          </a:p>
        </p:txBody>
      </p:sp>
      <p:sp>
        <p:nvSpPr>
          <p:cNvPr id="2935" name="highlight: change visual encoding for selection targets…"/>
          <p:cNvSpPr txBox="1"/>
          <p:nvPr>
            <p:ph type="body" idx="1"/>
          </p:nvPr>
        </p:nvSpPr>
        <p:spPr>
          <a:xfrm>
            <a:off x="419100" y="1104900"/>
            <a:ext cx="11585047" cy="8039100"/>
          </a:xfrm>
          <a:prstGeom prst="rect">
            <a:avLst/>
          </a:prstGeom>
        </p:spPr>
        <p:txBody>
          <a:bodyPr/>
          <a:lstStyle/>
          <a:p>
            <a:pPr/>
            <a:r>
              <a:t>highlight: change visual encoding for selection targets</a:t>
            </a:r>
          </a:p>
          <a:p>
            <a:pPr lvl="1"/>
            <a:r>
              <a:t>visual feedback closely tied to but separable from selection (interaction)</a:t>
            </a:r>
          </a:p>
          <a:p>
            <a:pPr/>
            <a:r>
              <a:t>design choices: typical visual channels</a:t>
            </a:r>
          </a:p>
          <a:p>
            <a:pPr lvl="1"/>
            <a:r>
              <a:t>change item color</a:t>
            </a:r>
          </a:p>
          <a:p>
            <a:pPr lvl="2"/>
            <a:r>
              <a:t>but hides existing color coding</a:t>
            </a:r>
          </a:p>
          <a:p>
            <a:pPr lvl="1"/>
            <a:r>
              <a:t>add outline mark</a:t>
            </a:r>
          </a:p>
          <a:p>
            <a:pPr lvl="1"/>
            <a:r>
              <a:t>change size (ex: increase outline mark linewidth)</a:t>
            </a:r>
          </a:p>
          <a:p>
            <a:pPr lvl="1"/>
            <a:r>
              <a:t>change shape (ex: from solid to dashed line for link mark)</a:t>
            </a:r>
          </a:p>
          <a:p>
            <a:pPr/>
            <a:r>
              <a:t>unusual channels: motion</a:t>
            </a:r>
          </a:p>
          <a:p>
            <a:pPr lvl="1"/>
            <a:r>
              <a:t>motion: usually avoid for single view</a:t>
            </a:r>
          </a:p>
          <a:p>
            <a:pPr lvl="2"/>
            <a:r>
              <a:t>with multiple views, could justify to draw attention to other views</a:t>
            </a:r>
          </a:p>
        </p:txBody>
      </p:sp>
      <p:sp>
        <p:nvSpPr>
          <p:cNvPr id="293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7" name="fig11.1.pdf" descr="fig11.1.pdf"/>
          <p:cNvPicPr>
            <a:picLocks noChangeAspect="1"/>
          </p:cNvPicPr>
          <p:nvPr/>
        </p:nvPicPr>
        <p:blipFill>
          <a:blip r:embed="rId3">
            <a:extLst/>
          </a:blip>
          <a:srcRect l="0" t="26025" r="55709" b="55277"/>
          <a:stretch>
            <a:fillRect/>
          </a:stretch>
        </p:blipFill>
        <p:spPr>
          <a:xfrm>
            <a:off x="11237667" y="457200"/>
            <a:ext cx="5297733" cy="2503882"/>
          </a:xfrm>
          <a:prstGeom prst="rect">
            <a:avLst/>
          </a:prstGeom>
          <a:ln w="12700">
            <a:miter lim="400000"/>
          </a:ln>
        </p:spPr>
      </p:pic>
    </p:spTree>
  </p:cSld>
  <p:clrMapOvr>
    <a:masterClrMapping/>
  </p:clrMapOvr>
  <p:transition xmlns:p14="http://schemas.microsoft.com/office/powerpoint/2010/main" spd="med" advClick="1"/>
</p:sld>
</file>

<file path=ppt/slides/slide3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2" name="Manipulate"/>
          <p:cNvSpPr txBox="1"/>
          <p:nvPr>
            <p:ph type="title"/>
          </p:nvPr>
        </p:nvSpPr>
        <p:spPr>
          <a:prstGeom prst="rect">
            <a:avLst/>
          </a:prstGeom>
        </p:spPr>
        <p:txBody>
          <a:bodyPr/>
          <a:lstStyle/>
          <a:p>
            <a:pPr/>
            <a:r>
              <a:t>Manipulate</a:t>
            </a:r>
          </a:p>
        </p:txBody>
      </p:sp>
      <p:pic>
        <p:nvPicPr>
          <p:cNvPr id="2943" name="fig11.1.pdf" descr="fig11.1.pdf"/>
          <p:cNvPicPr>
            <a:picLocks noChangeAspect="1"/>
          </p:cNvPicPr>
          <p:nvPr/>
        </p:nvPicPr>
        <p:blipFill>
          <a:blip r:embed="rId3">
            <a:extLst/>
          </a:blip>
          <a:srcRect l="0" t="46103" r="53806" b="0"/>
          <a:stretch>
            <a:fillRect/>
          </a:stretch>
        </p:blipFill>
        <p:spPr>
          <a:xfrm>
            <a:off x="5189444" y="1460500"/>
            <a:ext cx="4932456" cy="6443198"/>
          </a:xfrm>
          <a:prstGeom prst="rect">
            <a:avLst/>
          </a:prstGeom>
          <a:ln w="12700">
            <a:miter lim="400000"/>
          </a:ln>
        </p:spPr>
      </p:pic>
      <p:pic>
        <p:nvPicPr>
          <p:cNvPr id="2944" name="fig11.1.pdf" descr="fig11.1.pdf"/>
          <p:cNvPicPr>
            <a:picLocks noChangeAspect="1"/>
          </p:cNvPicPr>
          <p:nvPr/>
        </p:nvPicPr>
        <p:blipFill>
          <a:blip r:embed="rId4">
            <a:extLst/>
          </a:blip>
          <a:srcRect l="925" t="8757" r="56790" b="55649"/>
          <a:stretch>
            <a:fillRect/>
          </a:stretch>
        </p:blipFill>
        <p:spPr>
          <a:xfrm>
            <a:off x="292100" y="1460500"/>
            <a:ext cx="5207000" cy="4788920"/>
          </a:xfrm>
          <a:prstGeom prst="rect">
            <a:avLst/>
          </a:prstGeom>
          <a:ln w="12700">
            <a:miter lim="400000"/>
          </a:ln>
        </p:spPr>
      </p:pic>
    </p:spTree>
  </p:cSld>
  <p:clrMapOvr>
    <a:masterClrMapping/>
  </p:clrMapOvr>
  <p:transition xmlns:p14="http://schemas.microsoft.com/office/powerpoint/2010/main" spd="med" advClick="1"/>
</p:sld>
</file>

<file path=ppt/slides/slide3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9" name="Manipulate"/>
          <p:cNvSpPr txBox="1"/>
          <p:nvPr>
            <p:ph type="title"/>
          </p:nvPr>
        </p:nvSpPr>
        <p:spPr>
          <a:prstGeom prst="rect">
            <a:avLst/>
          </a:prstGeom>
        </p:spPr>
        <p:txBody>
          <a:bodyPr/>
          <a:lstStyle/>
          <a:p>
            <a:pPr/>
            <a:r>
              <a:t>Manipulate</a:t>
            </a:r>
          </a:p>
        </p:txBody>
      </p:sp>
      <p:pic>
        <p:nvPicPr>
          <p:cNvPr id="2950" name="fig11.1.pdf" descr="fig11.1.pdf"/>
          <p:cNvPicPr>
            <a:picLocks noChangeAspect="1"/>
          </p:cNvPicPr>
          <p:nvPr/>
        </p:nvPicPr>
        <p:blipFill>
          <a:blip r:embed="rId3">
            <a:extLst/>
          </a:blip>
          <a:srcRect l="0" t="46103" r="53806" b="0"/>
          <a:stretch>
            <a:fillRect/>
          </a:stretch>
        </p:blipFill>
        <p:spPr>
          <a:xfrm>
            <a:off x="5189444" y="1460500"/>
            <a:ext cx="4932456" cy="6443198"/>
          </a:xfrm>
          <a:prstGeom prst="rect">
            <a:avLst/>
          </a:prstGeom>
          <a:ln w="12700">
            <a:miter lim="400000"/>
          </a:ln>
        </p:spPr>
      </p:pic>
      <p:pic>
        <p:nvPicPr>
          <p:cNvPr id="2951" name="fig11.1.pdf" descr="fig11.1.pdf"/>
          <p:cNvPicPr>
            <a:picLocks noChangeAspect="1"/>
          </p:cNvPicPr>
          <p:nvPr/>
        </p:nvPicPr>
        <p:blipFill>
          <a:blip r:embed="rId4">
            <a:extLst/>
          </a:blip>
          <a:srcRect l="925" t="8757" r="56790" b="55649"/>
          <a:stretch>
            <a:fillRect/>
          </a:stretch>
        </p:blipFill>
        <p:spPr>
          <a:xfrm>
            <a:off x="292100" y="1460500"/>
            <a:ext cx="5207000" cy="4788920"/>
          </a:xfrm>
          <a:prstGeom prst="rect">
            <a:avLst/>
          </a:prstGeom>
          <a:ln w="12700">
            <a:miter lim="400000"/>
          </a:ln>
        </p:spPr>
      </p:pic>
      <p:pic>
        <p:nvPicPr>
          <p:cNvPr id="2952" name="Rectangle Rectangle" descr="Rectangle Rectangle"/>
          <p:cNvPicPr>
            <a:picLocks noChangeAspect="0"/>
          </p:cNvPicPr>
          <p:nvPr/>
        </p:nvPicPr>
        <p:blipFill>
          <a:blip r:embed="rId5">
            <a:extLst/>
          </a:blip>
          <a:stretch>
            <a:fillRect/>
          </a:stretch>
        </p:blipFill>
        <p:spPr>
          <a:xfrm>
            <a:off x="4945393" y="1054100"/>
            <a:ext cx="4932363" cy="7492207"/>
          </a:xfrm>
          <a:prstGeom prst="rect">
            <a:avLst/>
          </a:prstGeom>
        </p:spPr>
      </p:pic>
      <p:sp>
        <p:nvSpPr>
          <p:cNvPr id="2954" name="Rectangle"/>
          <p:cNvSpPr/>
          <p:nvPr/>
        </p:nvSpPr>
        <p:spPr>
          <a:xfrm>
            <a:off x="5579400" y="2120867"/>
            <a:ext cx="3293848" cy="529696"/>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2955" name="Rectangle"/>
          <p:cNvSpPr/>
          <p:nvPr/>
        </p:nvSpPr>
        <p:spPr>
          <a:xfrm>
            <a:off x="7611400" y="2984467"/>
            <a:ext cx="1841435" cy="529696"/>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3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9" name="Navigate: Changing viewpoint/visibility"/>
          <p:cNvSpPr txBox="1"/>
          <p:nvPr>
            <p:ph type="title"/>
          </p:nvPr>
        </p:nvSpPr>
        <p:spPr>
          <a:prstGeom prst="rect">
            <a:avLst/>
          </a:prstGeom>
        </p:spPr>
        <p:txBody>
          <a:bodyPr/>
          <a:lstStyle/>
          <a:p>
            <a:pPr/>
            <a:r>
              <a:t>Navigate: Changing viewpoint/visibility</a:t>
            </a:r>
          </a:p>
        </p:txBody>
      </p:sp>
      <p:sp>
        <p:nvSpPr>
          <p:cNvPr id="2960" name="change viewpoint…"/>
          <p:cNvSpPr txBox="1"/>
          <p:nvPr>
            <p:ph type="body" idx="1"/>
          </p:nvPr>
        </p:nvSpPr>
        <p:spPr>
          <a:prstGeom prst="rect">
            <a:avLst/>
          </a:prstGeom>
        </p:spPr>
        <p:txBody>
          <a:bodyPr/>
          <a:lstStyle/>
          <a:p>
            <a:pPr/>
            <a:r>
              <a:t>change viewpoint</a:t>
            </a:r>
          </a:p>
          <a:p>
            <a:pPr lvl="1"/>
            <a:r>
              <a:t>changes which items are visible within view</a:t>
            </a:r>
          </a:p>
          <a:p>
            <a:pPr/>
            <a:r>
              <a:t>camera metaphor</a:t>
            </a:r>
          </a:p>
          <a:p>
            <a:pPr lvl="1"/>
            <a:r>
              <a:t>pan/translate/scroll</a:t>
            </a:r>
          </a:p>
          <a:p>
            <a:pPr lvl="2"/>
            <a:r>
              <a:t>move up/down/sideways</a:t>
            </a:r>
          </a:p>
        </p:txBody>
      </p:sp>
      <p:sp>
        <p:nvSpPr>
          <p:cNvPr id="296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64" name="Group"/>
          <p:cNvGrpSpPr/>
          <p:nvPr/>
        </p:nvGrpSpPr>
        <p:grpSpPr>
          <a:xfrm>
            <a:off x="11011792" y="571500"/>
            <a:ext cx="5244208" cy="5534092"/>
            <a:chOff x="358281" y="0"/>
            <a:chExt cx="5244207" cy="5534091"/>
          </a:xfrm>
        </p:grpSpPr>
        <p:pic>
          <p:nvPicPr>
            <p:cNvPr id="2962" name="fig11.1.pdf" descr="fig11.1.pdf"/>
            <p:cNvPicPr>
              <a:picLocks noChangeAspect="1"/>
            </p:cNvPicPr>
            <p:nvPr/>
          </p:nvPicPr>
          <p:blipFill>
            <a:blip r:embed="rId3">
              <a:extLst/>
            </a:blip>
            <a:srcRect l="0" t="44138" r="54576" b="13047"/>
            <a:stretch>
              <a:fillRect/>
            </a:stretch>
          </p:blipFill>
          <p:spPr>
            <a:xfrm>
              <a:off x="358281" y="0"/>
              <a:ext cx="5244208" cy="5534092"/>
            </a:xfrm>
            <a:prstGeom prst="rect">
              <a:avLst/>
            </a:prstGeom>
            <a:ln w="12700" cap="flat">
              <a:noFill/>
              <a:miter lim="400000"/>
            </a:ln>
            <a:effectLst/>
          </p:spPr>
        </p:pic>
        <p:sp>
          <p:nvSpPr>
            <p:cNvPr id="2963" name="Rectangle"/>
            <p:cNvSpPr/>
            <p:nvPr/>
          </p:nvSpPr>
          <p:spPr>
            <a:xfrm>
              <a:off x="742488" y="838167"/>
              <a:ext cx="4532247" cy="286421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xmlns:p14="http://schemas.microsoft.com/office/powerpoint/2010/main" spd="med" advClick="1"/>
</p:sld>
</file>

<file path=ppt/slides/slide3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8" name="Idiom: Scrollytelling"/>
          <p:cNvSpPr txBox="1"/>
          <p:nvPr>
            <p:ph type="title"/>
          </p:nvPr>
        </p:nvSpPr>
        <p:spPr>
          <a:prstGeom prst="rect">
            <a:avLst/>
          </a:prstGeom>
        </p:spPr>
        <p:txBody>
          <a:bodyPr/>
          <a:lstStyle/>
          <a:p>
            <a:pPr/>
            <a:r>
              <a:t>Idiom: </a:t>
            </a:r>
            <a:r>
              <a:rPr>
                <a:latin typeface="Rockwell Bold"/>
                <a:ea typeface="Rockwell Bold"/>
                <a:cs typeface="Rockwell Bold"/>
                <a:sym typeface="Rockwell Bold"/>
              </a:rPr>
              <a:t>Scrollytelling</a:t>
            </a:r>
          </a:p>
        </p:txBody>
      </p:sp>
      <p:sp>
        <p:nvSpPr>
          <p:cNvPr id="2969" name="how: navigate page by scrolling (panning down)…"/>
          <p:cNvSpPr txBox="1"/>
          <p:nvPr>
            <p:ph type="body" idx="1"/>
          </p:nvPr>
        </p:nvSpPr>
        <p:spPr>
          <a:xfrm>
            <a:off x="419100" y="1104900"/>
            <a:ext cx="10055325" cy="6800850"/>
          </a:xfrm>
          <a:prstGeom prst="rect">
            <a:avLst/>
          </a:prstGeom>
        </p:spPr>
        <p:txBody>
          <a:bodyPr/>
          <a:lstStyle/>
          <a:p>
            <a:pPr/>
            <a:r>
              <a:t>how: navigate page by scrolling (panning down)</a:t>
            </a:r>
          </a:p>
          <a:p>
            <a:pPr/>
            <a:r>
              <a:t>pros: </a:t>
            </a:r>
          </a:p>
          <a:p>
            <a:pPr lvl="1"/>
            <a:r>
              <a:t>familiar &amp; intuitive, from standard web browsing</a:t>
            </a:r>
          </a:p>
          <a:p>
            <a:pPr lvl="1"/>
            <a:r>
              <a:t>linear (only up &amp; down) vs possible overload of click-based interface choices</a:t>
            </a:r>
          </a:p>
          <a:p>
            <a:pPr/>
            <a:r>
              <a:t>cons:</a:t>
            </a:r>
          </a:p>
          <a:p>
            <a:pPr lvl="1"/>
            <a:r>
              <a:t>full-screen mode may lack affordances</a:t>
            </a:r>
          </a:p>
          <a:p>
            <a:pPr lvl="1"/>
            <a:r>
              <a:t>scrolljacking, no direct access</a:t>
            </a:r>
          </a:p>
          <a:p>
            <a:pPr lvl="1"/>
            <a:r>
              <a:t>unexpected behaviour</a:t>
            </a:r>
          </a:p>
          <a:p>
            <a:pPr lvl="1"/>
            <a:r>
              <a:t>continuous control for discrete steps</a:t>
            </a:r>
          </a:p>
        </p:txBody>
      </p:sp>
      <p:sp>
        <p:nvSpPr>
          <p:cNvPr id="297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71" name="https://eagereyes.org/blog/2016/the-scrollytelling-scourge"/>
          <p:cNvSpPr txBox="1"/>
          <p:nvPr/>
        </p:nvSpPr>
        <p:spPr>
          <a:xfrm>
            <a:off x="659817" y="8451850"/>
            <a:ext cx="7722767"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u="sng">
                <a:hlinkClick r:id="rId2" invalidUrl="" action="" tgtFrame="" tooltip="" history="1" highlightClick="0" endSnd="0"/>
              </a:defRPr>
            </a:lvl1pPr>
          </a:lstStyle>
          <a:p>
            <a:pPr>
              <a:defRPr u="none"/>
            </a:pPr>
            <a:r>
              <a:rPr u="sng">
                <a:hlinkClick r:id="rId2" invalidUrl="" action="" tgtFrame="" tooltip="" history="1" highlightClick="0" endSnd="0"/>
              </a:rPr>
              <a:t>https://eagereyes.org/blog/2016/the-scrollytelling-scourge</a:t>
            </a:r>
          </a:p>
        </p:txBody>
      </p:sp>
      <p:sp>
        <p:nvSpPr>
          <p:cNvPr id="2972" name="[How to Scroll, Bostock](https://bost.ocks.org/mike/scroll/)"/>
          <p:cNvSpPr txBox="1"/>
          <p:nvPr/>
        </p:nvSpPr>
        <p:spPr>
          <a:xfrm>
            <a:off x="647117" y="7956550"/>
            <a:ext cx="8313429"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t>[How to Scroll, Bostock](</a:t>
            </a:r>
            <a:r>
              <a:rPr u="sng">
                <a:hlinkClick r:id="rId3" invalidUrl="" action="" tgtFrame="" tooltip="" history="1" highlightClick="0" endSnd="0"/>
              </a:rPr>
              <a:t>https://bost.ocks.org/mike/scroll/</a:t>
            </a:r>
            <a:r>
              <a:t>)</a:t>
            </a:r>
          </a:p>
        </p:txBody>
      </p:sp>
      <p:pic>
        <p:nvPicPr>
          <p:cNvPr id="2973" name="Image" descr="Image"/>
          <p:cNvPicPr>
            <a:picLocks noChangeAspect="1"/>
          </p:cNvPicPr>
          <p:nvPr/>
        </p:nvPicPr>
        <p:blipFill>
          <a:blip r:embed="rId4">
            <a:extLst/>
          </a:blip>
          <a:stretch>
            <a:fillRect/>
          </a:stretch>
        </p:blipFill>
        <p:spPr>
          <a:xfrm>
            <a:off x="10032016" y="2454839"/>
            <a:ext cx="5868895" cy="359567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What does data mean?"/>
          <p:cNvSpPr txBox="1"/>
          <p:nvPr>
            <p:ph type="title"/>
          </p:nvPr>
        </p:nvSpPr>
        <p:spPr>
          <a:prstGeom prst="rect">
            <a:avLst/>
          </a:prstGeom>
        </p:spPr>
        <p:txBody>
          <a:bodyPr/>
          <a:lstStyle/>
          <a:p>
            <a:pPr/>
            <a:r>
              <a:t>What does data mean?</a:t>
            </a:r>
          </a:p>
        </p:txBody>
      </p:sp>
      <p:sp>
        <p:nvSpPr>
          <p:cNvPr id="478" name="14, 2.6, 30, 30, 15, 100001…"/>
          <p:cNvSpPr txBox="1"/>
          <p:nvPr>
            <p:ph type="body" idx="1"/>
          </p:nvPr>
        </p:nvSpPr>
        <p:spPr>
          <a:prstGeom prst="rect">
            <a:avLst/>
          </a:prstGeom>
        </p:spPr>
        <p:txBody>
          <a:bodyPr/>
          <a:lstStyle/>
          <a:p>
            <a:pPr marL="0" indent="0">
              <a:buSzTx/>
              <a:buNone/>
              <a:defRPr sz="3200">
                <a:solidFill>
                  <a:schemeClr val="accent5"/>
                </a:solidFill>
              </a:defRPr>
            </a:pPr>
            <a:r>
              <a:rPr>
                <a:latin typeface="+mn-lt"/>
                <a:ea typeface="+mn-ea"/>
                <a:cs typeface="+mn-cs"/>
                <a:sym typeface="Rockwell"/>
              </a:rPr>
              <a:t>14, 2.6, 30, 30, 15, 100001</a:t>
            </a:r>
          </a:p>
          <a:p>
            <a:pPr marL="342900" indent="-342900">
              <a:defRPr sz="3200"/>
            </a:pPr>
            <a:r>
              <a:t>What does this sequence of six numbers mean?</a:t>
            </a:r>
          </a:p>
          <a:p>
            <a:pPr lvl="1">
              <a:defRPr sz="2600"/>
            </a:pPr>
            <a:r>
              <a:t>two points far from each other in 3D space?</a:t>
            </a:r>
          </a:p>
        </p:txBody>
      </p:sp>
      <p:sp>
        <p:nvSpPr>
          <p:cNvPr id="4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5" name="Navigate: Changing viewpoint/visibility"/>
          <p:cNvSpPr txBox="1"/>
          <p:nvPr>
            <p:ph type="title"/>
          </p:nvPr>
        </p:nvSpPr>
        <p:spPr>
          <a:prstGeom prst="rect">
            <a:avLst/>
          </a:prstGeom>
        </p:spPr>
        <p:txBody>
          <a:bodyPr/>
          <a:lstStyle/>
          <a:p>
            <a:pPr/>
            <a:r>
              <a:t>Navigate: Changing viewpoint/visibility</a:t>
            </a:r>
          </a:p>
        </p:txBody>
      </p:sp>
      <p:sp>
        <p:nvSpPr>
          <p:cNvPr id="2976" name="change viewpoint…"/>
          <p:cNvSpPr txBox="1"/>
          <p:nvPr>
            <p:ph type="body" idx="1"/>
          </p:nvPr>
        </p:nvSpPr>
        <p:spPr>
          <a:prstGeom prst="rect">
            <a:avLst/>
          </a:prstGeom>
        </p:spPr>
        <p:txBody>
          <a:bodyPr/>
          <a:lstStyle/>
          <a:p>
            <a:pPr/>
            <a:r>
              <a:t>change viewpoint</a:t>
            </a:r>
          </a:p>
          <a:p>
            <a:pPr lvl="1"/>
            <a:r>
              <a:t>changes which items are visible within view</a:t>
            </a:r>
          </a:p>
          <a:p>
            <a:pPr/>
            <a:r>
              <a:t>camera metaphor</a:t>
            </a:r>
          </a:p>
          <a:p>
            <a:pPr lvl="1"/>
            <a:r>
              <a:t>pan/translate/scroll</a:t>
            </a:r>
          </a:p>
          <a:p>
            <a:pPr lvl="2"/>
            <a:r>
              <a:t>move up/down/sideways</a:t>
            </a:r>
          </a:p>
          <a:p>
            <a:pPr lvl="1"/>
            <a:r>
              <a:t>rotate/spin</a:t>
            </a:r>
          </a:p>
          <a:p>
            <a:pPr lvl="2"/>
            <a:r>
              <a:t>typically in 3D </a:t>
            </a:r>
          </a:p>
          <a:p>
            <a:pPr lvl="1"/>
            <a:r>
              <a:t>zoom in/out</a:t>
            </a:r>
          </a:p>
          <a:p>
            <a:pPr lvl="2"/>
            <a:r>
              <a:t>enlarge/shrink world == move camera closer/further</a:t>
            </a:r>
          </a:p>
          <a:p>
            <a:pPr lvl="2"/>
            <a:r>
              <a:t>geometric zoom: standard, like moving physical object</a:t>
            </a:r>
          </a:p>
        </p:txBody>
      </p:sp>
      <p:sp>
        <p:nvSpPr>
          <p:cNvPr id="297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80" name="Group"/>
          <p:cNvGrpSpPr/>
          <p:nvPr/>
        </p:nvGrpSpPr>
        <p:grpSpPr>
          <a:xfrm>
            <a:off x="11011792" y="571500"/>
            <a:ext cx="5244208" cy="5534092"/>
            <a:chOff x="358281" y="0"/>
            <a:chExt cx="5244207" cy="5534091"/>
          </a:xfrm>
        </p:grpSpPr>
        <p:pic>
          <p:nvPicPr>
            <p:cNvPr id="2978" name="fig11.1.pdf" descr="fig11.1.pdf"/>
            <p:cNvPicPr>
              <a:picLocks noChangeAspect="1"/>
            </p:cNvPicPr>
            <p:nvPr/>
          </p:nvPicPr>
          <p:blipFill>
            <a:blip r:embed="rId3">
              <a:extLst/>
            </a:blip>
            <a:srcRect l="0" t="44138" r="54576" b="13047"/>
            <a:stretch>
              <a:fillRect/>
            </a:stretch>
          </p:blipFill>
          <p:spPr>
            <a:xfrm>
              <a:off x="358281" y="0"/>
              <a:ext cx="5244208" cy="5534092"/>
            </a:xfrm>
            <a:prstGeom prst="rect">
              <a:avLst/>
            </a:prstGeom>
            <a:ln w="12700" cap="flat">
              <a:noFill/>
              <a:miter lim="400000"/>
            </a:ln>
            <a:effectLst/>
          </p:spPr>
        </p:pic>
        <p:sp>
          <p:nvSpPr>
            <p:cNvPr id="2979" name="Rectangle"/>
            <p:cNvSpPr/>
            <p:nvPr/>
          </p:nvSpPr>
          <p:spPr>
            <a:xfrm>
              <a:off x="2969354" y="1997207"/>
              <a:ext cx="1863527" cy="52162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effectLst>
                    <a:outerShdw sx="100000" sy="100000" kx="0" ky="0" algn="b" rotWithShape="0" blurRad="38100" dist="12700" dir="5400000">
                      <a:srgbClr val="000000">
                        <a:alpha val="50000"/>
                      </a:srgbClr>
                    </a:outerShdw>
                  </a:effectLst>
                </a:defRPr>
              </a:pPr>
            </a:p>
          </p:txBody>
        </p:sp>
      </p:grpSp>
      <p:sp>
        <p:nvSpPr>
          <p:cNvPr id="2981" name="Rectangle"/>
          <p:cNvSpPr/>
          <p:nvPr/>
        </p:nvSpPr>
        <p:spPr>
          <a:xfrm>
            <a:off x="11396000" y="1409667"/>
            <a:ext cx="4304044" cy="641317"/>
          </a:xfrm>
          <a:prstGeom prst="rect">
            <a:avLst/>
          </a:prstGeom>
          <a:solidFill>
            <a:srgbClr val="FFFFFF"/>
          </a:solidFill>
          <a:ln w="12700">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3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5" name="Navigate: Unconstrained vs constrained"/>
          <p:cNvSpPr txBox="1"/>
          <p:nvPr>
            <p:ph type="title"/>
          </p:nvPr>
        </p:nvSpPr>
        <p:spPr>
          <a:prstGeom prst="rect">
            <a:avLst/>
          </a:prstGeom>
        </p:spPr>
        <p:txBody>
          <a:bodyPr/>
          <a:lstStyle/>
          <a:p>
            <a:pPr/>
            <a:r>
              <a:t>Navigate: Unconstrained vs constrained</a:t>
            </a:r>
          </a:p>
        </p:txBody>
      </p:sp>
      <p:sp>
        <p:nvSpPr>
          <p:cNvPr id="2986" name="unconstrained navigation…"/>
          <p:cNvSpPr txBox="1"/>
          <p:nvPr>
            <p:ph type="body" idx="1"/>
          </p:nvPr>
        </p:nvSpPr>
        <p:spPr>
          <a:prstGeom prst="rect">
            <a:avLst/>
          </a:prstGeom>
        </p:spPr>
        <p:txBody>
          <a:bodyPr/>
          <a:lstStyle/>
          <a:p>
            <a:pPr/>
            <a:r>
              <a:t>unconstrained navigation</a:t>
            </a:r>
          </a:p>
          <a:p>
            <a:pPr lvl="1"/>
            <a:r>
              <a:t>easy to implement for designer</a:t>
            </a:r>
          </a:p>
          <a:p>
            <a:pPr lvl="1"/>
            <a:r>
              <a:t>hard to control for user</a:t>
            </a:r>
          </a:p>
          <a:p>
            <a:pPr lvl="2"/>
            <a:r>
              <a:t>easy to overshoot/undershoot</a:t>
            </a:r>
          </a:p>
          <a:p>
            <a:pPr/>
            <a:r>
              <a:t>constrained navigation</a:t>
            </a:r>
          </a:p>
          <a:p>
            <a:pPr lvl="1"/>
            <a:r>
              <a:t>typically uses animated transitions</a:t>
            </a:r>
          </a:p>
          <a:p>
            <a:pPr lvl="1"/>
            <a:r>
              <a:t>trajectory automatically computed based on selection</a:t>
            </a:r>
          </a:p>
          <a:p>
            <a:pPr lvl="2"/>
            <a:r>
              <a:t>just click; selection ends up framed nicely in final viewport</a:t>
            </a:r>
          </a:p>
        </p:txBody>
      </p:sp>
      <p:sp>
        <p:nvSpPr>
          <p:cNvPr id="298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8" name="fig11.1.pdf" descr="fig11.1.pdf"/>
          <p:cNvPicPr>
            <a:picLocks noChangeAspect="1"/>
          </p:cNvPicPr>
          <p:nvPr/>
        </p:nvPicPr>
        <p:blipFill>
          <a:blip r:embed="rId3">
            <a:extLst/>
          </a:blip>
          <a:srcRect l="0" t="46103" r="53806" b="0"/>
          <a:stretch>
            <a:fillRect/>
          </a:stretch>
        </p:blipFill>
        <p:spPr>
          <a:xfrm>
            <a:off x="11011792" y="825500"/>
            <a:ext cx="5333108" cy="6966573"/>
          </a:xfrm>
          <a:prstGeom prst="rect">
            <a:avLst/>
          </a:prstGeom>
          <a:ln w="12700">
            <a:miter lim="400000"/>
          </a:ln>
        </p:spPr>
      </p:pic>
    </p:spTree>
  </p:cSld>
  <p:clrMapOvr>
    <a:masterClrMapping/>
  </p:clrMapOvr>
  <p:transition xmlns:p14="http://schemas.microsoft.com/office/powerpoint/2010/main" spd="med" advClick="1"/>
</p:sld>
</file>

<file path=ppt/slides/slide3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2" name="Idiom: Animated transition + constrained navigation"/>
          <p:cNvSpPr txBox="1"/>
          <p:nvPr>
            <p:ph type="title"/>
          </p:nvPr>
        </p:nvSpPr>
        <p:spPr>
          <a:prstGeom prst="rect">
            <a:avLst/>
          </a:prstGeom>
        </p:spPr>
        <p:txBody>
          <a:bodyPr/>
          <a:lstStyle/>
          <a:p>
            <a:pPr/>
            <a:r>
              <a:t>Idiom: </a:t>
            </a:r>
            <a:r>
              <a:rPr>
                <a:latin typeface="Rockwell Bold"/>
                <a:ea typeface="Rockwell Bold"/>
                <a:cs typeface="Rockwell Bold"/>
                <a:sym typeface="Rockwell Bold"/>
              </a:rPr>
              <a:t>Animated transition + constrained navigation</a:t>
            </a:r>
          </a:p>
        </p:txBody>
      </p:sp>
      <p:sp>
        <p:nvSpPr>
          <p:cNvPr id="2993" name="example: geographic map…"/>
          <p:cNvSpPr txBox="1"/>
          <p:nvPr>
            <p:ph type="body" sz="quarter" idx="1"/>
          </p:nvPr>
        </p:nvSpPr>
        <p:spPr>
          <a:xfrm>
            <a:off x="419100" y="1104900"/>
            <a:ext cx="15849600" cy="1867840"/>
          </a:xfrm>
          <a:prstGeom prst="rect">
            <a:avLst/>
          </a:prstGeom>
        </p:spPr>
        <p:txBody>
          <a:bodyPr/>
          <a:lstStyle/>
          <a:p>
            <a:pPr/>
            <a:r>
              <a:t>example: geographic map</a:t>
            </a:r>
          </a:p>
          <a:p>
            <a:pPr lvl="1"/>
            <a:r>
              <a:t>simple zoom, only viewport changes, shapes preserved </a:t>
            </a:r>
          </a:p>
        </p:txBody>
      </p:sp>
      <p:sp>
        <p:nvSpPr>
          <p:cNvPr id="299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95" name="[Zoom to Bounding Box] https://observablehq.com/@d3/zoom-to-bounding-box"/>
          <p:cNvSpPr txBox="1"/>
          <p:nvPr/>
        </p:nvSpPr>
        <p:spPr>
          <a:xfrm>
            <a:off x="529297" y="6919383"/>
            <a:ext cx="955217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500" u="sng">
                <a:hlinkClick r:id="rId2" invalidUrl="" action="" tgtFrame="" tooltip="" history="1" highlightClick="0" endSnd="0"/>
              </a:defRPr>
            </a:lvl1pPr>
          </a:lstStyle>
          <a:p>
            <a:pPr>
              <a:defRPr u="none"/>
            </a:pPr>
            <a:r>
              <a:rPr u="sng">
                <a:hlinkClick r:id="rId2" invalidUrl="" action="" tgtFrame="" tooltip="" history="1" highlightClick="0" endSnd="0"/>
              </a:rPr>
              <a:t>[Zoom to Bounding Box] https://observablehq.com/@d3/zoom-to-bounding-box</a:t>
            </a:r>
          </a:p>
        </p:txBody>
      </p:sp>
      <p:pic>
        <p:nvPicPr>
          <p:cNvPr id="2996" name="Image" descr="Image"/>
          <p:cNvPicPr>
            <a:picLocks noChangeAspect="1"/>
          </p:cNvPicPr>
          <p:nvPr/>
        </p:nvPicPr>
        <p:blipFill>
          <a:blip r:embed="rId3">
            <a:extLst/>
          </a:blip>
          <a:stretch>
            <a:fillRect/>
          </a:stretch>
        </p:blipFill>
        <p:spPr>
          <a:xfrm>
            <a:off x="419100" y="3023539"/>
            <a:ext cx="6199471" cy="3519078"/>
          </a:xfrm>
          <a:prstGeom prst="rect">
            <a:avLst/>
          </a:prstGeom>
          <a:ln w="12700">
            <a:miter lim="400000"/>
          </a:ln>
        </p:spPr>
      </p:pic>
    </p:spTree>
  </p:cSld>
  <p:clrMapOvr>
    <a:masterClrMapping/>
  </p:clrMapOvr>
  <p:transition xmlns:p14="http://schemas.microsoft.com/office/powerpoint/2010/main" spd="med" advClick="1"/>
</p:sld>
</file>

<file path=ppt/slides/slide3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8" name="Navigate: Reducing attributes"/>
          <p:cNvSpPr txBox="1"/>
          <p:nvPr>
            <p:ph type="title"/>
          </p:nvPr>
        </p:nvSpPr>
        <p:spPr>
          <a:prstGeom prst="rect">
            <a:avLst/>
          </a:prstGeom>
        </p:spPr>
        <p:txBody>
          <a:bodyPr/>
          <a:lstStyle/>
          <a:p>
            <a:pPr/>
            <a:r>
              <a:t>Navigate: Reducing attributes</a:t>
            </a:r>
          </a:p>
        </p:txBody>
      </p:sp>
      <p:sp>
        <p:nvSpPr>
          <p:cNvPr id="2999" name="continuation of camera metaphor…"/>
          <p:cNvSpPr txBox="1"/>
          <p:nvPr>
            <p:ph type="body" idx="1"/>
          </p:nvPr>
        </p:nvSpPr>
        <p:spPr>
          <a:xfrm>
            <a:off x="419100" y="1104900"/>
            <a:ext cx="7531100" cy="8039100"/>
          </a:xfrm>
          <a:prstGeom prst="rect">
            <a:avLst/>
          </a:prstGeom>
        </p:spPr>
        <p:txBody>
          <a:bodyPr/>
          <a:lstStyle/>
          <a:p>
            <a:pPr/>
            <a:r>
              <a:t>continuation of camera metaphor</a:t>
            </a:r>
          </a:p>
          <a:p>
            <a:pPr lvl="1"/>
            <a:r>
              <a:t>slice</a:t>
            </a:r>
          </a:p>
          <a:p>
            <a:pPr lvl="2"/>
            <a:r>
              <a:t>show only items matching specific value for given attribute: slicing plane</a:t>
            </a:r>
          </a:p>
          <a:p>
            <a:pPr lvl="2"/>
            <a:r>
              <a:t>axis aligned, or arbitrary alignment</a:t>
            </a:r>
          </a:p>
          <a:p>
            <a:pPr lvl="1"/>
            <a:r>
              <a:t>cut</a:t>
            </a:r>
          </a:p>
          <a:p>
            <a:pPr lvl="2"/>
            <a:r>
              <a:t>show only items on far slide of plane from camera</a:t>
            </a:r>
          </a:p>
          <a:p>
            <a:pPr lvl="1"/>
            <a:r>
              <a:t>project</a:t>
            </a:r>
          </a:p>
          <a:p>
            <a:pPr lvl="2"/>
            <a:r>
              <a:t>change mathematics of image creation</a:t>
            </a:r>
          </a:p>
          <a:p>
            <a:pPr lvl="3"/>
            <a:r>
              <a:t>orthographic</a:t>
            </a:r>
          </a:p>
          <a:p>
            <a:pPr lvl="3"/>
            <a:r>
              <a:t>perspective</a:t>
            </a:r>
          </a:p>
          <a:p>
            <a:pPr lvl="3"/>
            <a:r>
              <a:t>many others: Mercator, cabinet, ...</a:t>
            </a:r>
          </a:p>
        </p:txBody>
      </p:sp>
      <p:sp>
        <p:nvSpPr>
          <p:cNvPr id="30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01" name="rieder-fig1b.png" descr="rieder-fig1b.png"/>
          <p:cNvPicPr>
            <a:picLocks noChangeAspect="1"/>
          </p:cNvPicPr>
          <p:nvPr/>
        </p:nvPicPr>
        <p:blipFill>
          <a:blip r:embed="rId3">
            <a:extLst/>
          </a:blip>
          <a:stretch>
            <a:fillRect/>
          </a:stretch>
        </p:blipFill>
        <p:spPr>
          <a:xfrm>
            <a:off x="7950200" y="3810077"/>
            <a:ext cx="2698678" cy="2616201"/>
          </a:xfrm>
          <a:prstGeom prst="rect">
            <a:avLst/>
          </a:prstGeom>
          <a:ln w="12700">
            <a:miter lim="400000"/>
          </a:ln>
        </p:spPr>
      </p:pic>
      <p:pic>
        <p:nvPicPr>
          <p:cNvPr id="3002" name="rieder-fig7c.png" descr="rieder-fig7c.png"/>
          <p:cNvPicPr>
            <a:picLocks noChangeAspect="1"/>
          </p:cNvPicPr>
          <p:nvPr/>
        </p:nvPicPr>
        <p:blipFill>
          <a:blip r:embed="rId4">
            <a:extLst/>
          </a:blip>
          <a:stretch>
            <a:fillRect/>
          </a:stretch>
        </p:blipFill>
        <p:spPr>
          <a:xfrm>
            <a:off x="8039100" y="1282700"/>
            <a:ext cx="2518436" cy="2400300"/>
          </a:xfrm>
          <a:prstGeom prst="rect">
            <a:avLst/>
          </a:prstGeom>
          <a:ln w="12700">
            <a:miter lim="400000"/>
          </a:ln>
        </p:spPr>
      </p:pic>
      <p:sp>
        <p:nvSpPr>
          <p:cNvPr id="3003" name="[Interactive Visualization of Multimodal Volume Data for Neurosurgical Tumor Treatment. Rieder, Ritter, Raspe, and Peitgen. Computer Graphics Forum (Proc. EuroVis 2008) 27:3 (2008), 1055–1062.]"/>
          <p:cNvSpPr txBox="1"/>
          <p:nvPr/>
        </p:nvSpPr>
        <p:spPr>
          <a:xfrm>
            <a:off x="609600" y="8407400"/>
            <a:ext cx="11639501" cy="66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000">
                <a:uFill>
                  <a:solidFill>
                    <a:srgbClr val="000000"/>
                  </a:solidFill>
                </a:uFill>
              </a:defRPr>
            </a:lvl1pPr>
          </a:lstStyle>
          <a:p>
            <a:pPr/>
            <a:r>
              <a:t>[Interactive Visualization of Multimodal Volume Data for Neurosurgical Tumor Treatment. Rieder, Ritter, Raspe, and Peitgen. Computer Graphics Forum (Proc. EuroVis 2008) 27:3 (2008), 1055–1062.]</a:t>
            </a:r>
          </a:p>
        </p:txBody>
      </p:sp>
      <p:pic>
        <p:nvPicPr>
          <p:cNvPr id="3004" name="fig11.1.pdf" descr="fig11.1.pdf"/>
          <p:cNvPicPr>
            <a:picLocks noChangeAspect="1"/>
          </p:cNvPicPr>
          <p:nvPr/>
        </p:nvPicPr>
        <p:blipFill>
          <a:blip r:embed="rId5">
            <a:extLst/>
          </a:blip>
          <a:srcRect l="50594" t="46103" r="0" b="0"/>
          <a:stretch>
            <a:fillRect/>
          </a:stretch>
        </p:blipFill>
        <p:spPr>
          <a:xfrm>
            <a:off x="10665665" y="368300"/>
            <a:ext cx="5453521" cy="6660804"/>
          </a:xfrm>
          <a:prstGeom prst="rect">
            <a:avLst/>
          </a:prstGeom>
          <a:ln w="12700">
            <a:miter lim="400000"/>
          </a:ln>
        </p:spPr>
      </p:pic>
    </p:spTree>
  </p:cSld>
  <p:clrMapOvr>
    <a:masterClrMapping/>
  </p:clrMapOvr>
  <p:transition xmlns:p14="http://schemas.microsoft.com/office/powerpoint/2010/main" spd="med" advClick="1"/>
</p:sld>
</file>

<file path=ppt/slides/slide3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8" name="Interaction benefits"/>
          <p:cNvSpPr txBox="1"/>
          <p:nvPr>
            <p:ph type="title"/>
          </p:nvPr>
        </p:nvSpPr>
        <p:spPr>
          <a:prstGeom prst="rect">
            <a:avLst/>
          </a:prstGeom>
        </p:spPr>
        <p:txBody>
          <a:bodyPr/>
          <a:lstStyle/>
          <a:p>
            <a:pPr/>
            <a:r>
              <a:t>Interaction benefits</a:t>
            </a:r>
          </a:p>
        </p:txBody>
      </p:sp>
      <p:sp>
        <p:nvSpPr>
          <p:cNvPr id="300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10" name="interaction pros…"/>
          <p:cNvSpPr txBox="1"/>
          <p:nvPr>
            <p:ph type="body" idx="1"/>
          </p:nvPr>
        </p:nvSpPr>
        <p:spPr>
          <a:prstGeom prst="rect">
            <a:avLst/>
          </a:prstGeom>
        </p:spPr>
        <p:txBody>
          <a:bodyPr/>
          <a:lstStyle/>
          <a:p>
            <a:pPr/>
            <a:r>
              <a:t>interaction pros</a:t>
            </a:r>
          </a:p>
          <a:p>
            <a:pPr lvl="1"/>
            <a:r>
              <a:t>major advantage of computer-based vs paper-based visualization </a:t>
            </a:r>
          </a:p>
          <a:p>
            <a:pPr lvl="1"/>
            <a:r>
              <a:t>flexible, powerful, intuitive</a:t>
            </a:r>
          </a:p>
          <a:p>
            <a:pPr lvl="2"/>
            <a:r>
              <a:t>exploratory data analysis: change as you go during analysis process</a:t>
            </a:r>
          </a:p>
          <a:p>
            <a:pPr lvl="2"/>
            <a:r>
              <a:t>fluid task switching: different visual encodings support different tasks</a:t>
            </a:r>
          </a:p>
          <a:p>
            <a:pPr lvl="1"/>
            <a:r>
              <a:t>animated transitions provide excellent support</a:t>
            </a:r>
          </a:p>
          <a:p>
            <a:pPr lvl="2"/>
            <a:r>
              <a:t>empirical evidence that animated transitions help people stay oriented</a:t>
            </a:r>
          </a:p>
        </p:txBody>
      </p:sp>
    </p:spTree>
  </p:cSld>
  <p:clrMapOvr>
    <a:masterClrMapping/>
  </p:clrMapOvr>
  <p:transition xmlns:p14="http://schemas.microsoft.com/office/powerpoint/2010/main" spd="med" advClick="1"/>
</p:sld>
</file>

<file path=ppt/slides/slide3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2" name="Interaction limitations"/>
          <p:cNvSpPr txBox="1"/>
          <p:nvPr>
            <p:ph type="title"/>
          </p:nvPr>
        </p:nvSpPr>
        <p:spPr>
          <a:prstGeom prst="rect">
            <a:avLst/>
          </a:prstGeom>
        </p:spPr>
        <p:txBody>
          <a:bodyPr/>
          <a:lstStyle/>
          <a:p>
            <a:pPr/>
            <a:r>
              <a:t>Interaction limitations</a:t>
            </a:r>
          </a:p>
        </p:txBody>
      </p:sp>
      <p:sp>
        <p:nvSpPr>
          <p:cNvPr id="301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14" name="interaction has a time cost…"/>
          <p:cNvSpPr txBox="1"/>
          <p:nvPr>
            <p:ph type="body" idx="1"/>
          </p:nvPr>
        </p:nvSpPr>
        <p:spPr>
          <a:prstGeom prst="rect">
            <a:avLst/>
          </a:prstGeom>
        </p:spPr>
        <p:txBody>
          <a:bodyPr/>
          <a:lstStyle/>
          <a:p>
            <a:pPr/>
            <a:r>
              <a:t>interaction has a time cost</a:t>
            </a:r>
          </a:p>
          <a:p>
            <a:pPr lvl="1"/>
            <a:r>
              <a:t>sometimes minor, sometimes significant </a:t>
            </a:r>
          </a:p>
          <a:p>
            <a:pPr lvl="1"/>
            <a:r>
              <a:t>degenerates to human-powered search in worst case</a:t>
            </a:r>
          </a:p>
          <a:p>
            <a:pPr/>
            <a:r>
              <a:t>remembering previous state imposes cognitive load</a:t>
            </a:r>
          </a:p>
          <a:p>
            <a:pPr/>
            <a:r>
              <a:t>controls may take screen real estate</a:t>
            </a:r>
          </a:p>
          <a:p>
            <a:pPr lvl="1"/>
            <a:r>
              <a:t>or invisible functionality may be difficult to discover (lack of affordances) </a:t>
            </a:r>
          </a:p>
          <a:p>
            <a:pPr/>
            <a:r>
              <a:t>users may not interact as planned by designer</a:t>
            </a:r>
          </a:p>
          <a:p>
            <a:pPr lvl="1"/>
            <a:r>
              <a:t>NYTimes logs show ~90% don’t interact beyond scrollytelling - Aisch, 2016</a:t>
            </a:r>
          </a:p>
        </p:txBody>
      </p:sp>
    </p:spTree>
  </p:cSld>
  <p:clrMapOvr>
    <a:masterClrMapping/>
  </p:clrMapOvr>
  <p:transition xmlns:p14="http://schemas.microsoft.com/office/powerpoint/2010/main" spd="med" advClick="1"/>
</p:sld>
</file>

<file path=ppt/slides/slide3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6"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Interactive Views (Ch 11/12) II</a:t>
            </a:r>
          </a:p>
        </p:txBody>
      </p:sp>
      <p:sp>
        <p:nvSpPr>
          <p:cNvPr id="3017"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3018"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3019"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3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1" name="How to handle complexity: 1 previous strategy + 2 more"/>
          <p:cNvSpPr txBox="1"/>
          <p:nvPr>
            <p:ph type="title"/>
          </p:nvPr>
        </p:nvSpPr>
        <p:spPr>
          <a:prstGeom prst="rect">
            <a:avLst/>
          </a:prstGeom>
        </p:spPr>
        <p:txBody>
          <a:bodyPr/>
          <a:lstStyle/>
          <a:p>
            <a:pPr/>
            <a:r>
              <a:t>How to handle complexity: 1 previous strategy + 2 more</a:t>
            </a:r>
          </a:p>
        </p:txBody>
      </p:sp>
      <p:sp>
        <p:nvSpPr>
          <p:cNvPr id="302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23" name="fig3.7.pdf" descr="fig3.7.pdf"/>
          <p:cNvPicPr>
            <a:picLocks noChangeAspect="1"/>
          </p:cNvPicPr>
          <p:nvPr/>
        </p:nvPicPr>
        <p:blipFill>
          <a:blip r:embed="rId2">
            <a:extLst/>
          </a:blip>
          <a:srcRect l="39438" t="4891" r="18158" b="43682"/>
          <a:stretch>
            <a:fillRect/>
          </a:stretch>
        </p:blipFill>
        <p:spPr>
          <a:xfrm>
            <a:off x="6067432" y="1447800"/>
            <a:ext cx="6848196" cy="7670800"/>
          </a:xfrm>
          <a:prstGeom prst="rect">
            <a:avLst/>
          </a:prstGeom>
          <a:ln w="12700">
            <a:miter lim="400000"/>
          </a:ln>
        </p:spPr>
      </p:pic>
      <p:pic>
        <p:nvPicPr>
          <p:cNvPr id="3024" name="fig3.2.pdf" descr="fig3.2.pdf"/>
          <p:cNvPicPr>
            <a:picLocks noChangeAspect="1"/>
          </p:cNvPicPr>
          <p:nvPr/>
        </p:nvPicPr>
        <p:blipFill>
          <a:blip r:embed="rId3">
            <a:extLst/>
          </a:blip>
          <a:srcRect l="61211" t="31568" r="7183" b="57000"/>
          <a:stretch>
            <a:fillRect/>
          </a:stretch>
        </p:blipFill>
        <p:spPr>
          <a:xfrm>
            <a:off x="774700" y="1460500"/>
            <a:ext cx="4013200" cy="2172435"/>
          </a:xfrm>
          <a:prstGeom prst="rect">
            <a:avLst/>
          </a:prstGeom>
          <a:ln w="12700">
            <a:miter lim="400000"/>
          </a:ln>
        </p:spPr>
      </p:pic>
      <p:sp>
        <p:nvSpPr>
          <p:cNvPr id="3025" name="derive new data to show within view…"/>
          <p:cNvSpPr txBox="1"/>
          <p:nvPr/>
        </p:nvSpPr>
        <p:spPr>
          <a:xfrm>
            <a:off x="711200" y="4216400"/>
            <a:ext cx="5257800" cy="483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4000">
                <a:uFill>
                  <a:solidFill>
                    <a:srgbClr val="000000"/>
                  </a:solidFill>
                </a:uFill>
              </a:defRPr>
            </a:pPr>
            <a:r>
              <a:t>derive new data to show within view </a:t>
            </a:r>
          </a:p>
          <a:p>
            <a:pPr marL="342900" indent="-342900" algn="l" defTabSz="1219200">
              <a:spcBef>
                <a:spcPts val="1000"/>
              </a:spcBef>
              <a:buSzPct val="100000"/>
              <a:buChar char="•"/>
              <a:defRPr sz="4000">
                <a:uFill>
                  <a:solidFill>
                    <a:srgbClr val="000000"/>
                  </a:solidFill>
                </a:uFill>
              </a:defRPr>
            </a:pPr>
            <a:r>
              <a:t>change view over time</a:t>
            </a:r>
          </a:p>
          <a:p>
            <a:pPr marL="342900" indent="-342900" algn="l" defTabSz="1219200">
              <a:spcBef>
                <a:spcPts val="1000"/>
              </a:spcBef>
              <a:buSzPct val="100000"/>
              <a:buChar char="•"/>
              <a:defRPr sz="4000">
                <a:uFill>
                  <a:solidFill>
                    <a:srgbClr val="000000"/>
                  </a:solidFill>
                </a:uFill>
              </a:defRPr>
            </a:pPr>
            <a:r>
              <a:t>facet across multiple views</a:t>
            </a:r>
          </a:p>
        </p:txBody>
      </p:sp>
      <p:pic>
        <p:nvPicPr>
          <p:cNvPr id="3026" name="Rectangle Rectangle" descr="Rectangle Rectangle"/>
          <p:cNvPicPr>
            <a:picLocks noChangeAspect="0"/>
          </p:cNvPicPr>
          <p:nvPr/>
        </p:nvPicPr>
        <p:blipFill>
          <a:blip r:embed="rId4">
            <a:extLst/>
          </a:blip>
          <a:stretch>
            <a:fillRect/>
          </a:stretch>
        </p:blipFill>
        <p:spPr>
          <a:xfrm>
            <a:off x="9238787" y="1054100"/>
            <a:ext cx="3798839" cy="8001000"/>
          </a:xfrm>
          <a:prstGeom prst="rect">
            <a:avLst/>
          </a:prstGeom>
        </p:spPr>
      </p:pic>
    </p:spTree>
  </p:cSld>
  <p:clrMapOvr>
    <a:masterClrMapping/>
  </p:clrMapOvr>
  <p:transition xmlns:p14="http://schemas.microsoft.com/office/powerpoint/2010/main" spd="med" advClick="1"/>
</p:sld>
</file>

<file path=ppt/slides/slide3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9" name="Multiple Views"/>
          <p:cNvSpPr txBox="1"/>
          <p:nvPr>
            <p:ph type="title"/>
          </p:nvPr>
        </p:nvSpPr>
        <p:spPr>
          <a:prstGeom prst="rect">
            <a:avLst/>
          </a:prstGeom>
        </p:spPr>
        <p:txBody>
          <a:bodyPr/>
          <a:lstStyle/>
          <a:p>
            <a:pPr/>
            <a:r>
              <a:t>Multiple Views</a:t>
            </a:r>
          </a:p>
        </p:txBody>
      </p:sp>
      <p:sp>
        <p:nvSpPr>
          <p:cNvPr id="303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2" name="Facet"/>
          <p:cNvSpPr txBox="1"/>
          <p:nvPr>
            <p:ph type="title"/>
          </p:nvPr>
        </p:nvSpPr>
        <p:spPr>
          <a:prstGeom prst="rect">
            <a:avLst/>
          </a:prstGeom>
        </p:spPr>
        <p:txBody>
          <a:bodyPr/>
          <a:lstStyle/>
          <a:p>
            <a:pPr/>
            <a:r>
              <a:t>Facet</a:t>
            </a:r>
          </a:p>
        </p:txBody>
      </p:sp>
      <p:sp>
        <p:nvSpPr>
          <p:cNvPr id="303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4" name="fig3.7.pdf" descr="fig3.7.pdf"/>
          <p:cNvPicPr>
            <a:picLocks noChangeAspect="1"/>
          </p:cNvPicPr>
          <p:nvPr/>
        </p:nvPicPr>
        <p:blipFill>
          <a:blip r:embed="rId2">
            <a:extLst/>
          </a:blip>
          <a:srcRect l="60244" t="10185" r="18446" b="38199"/>
          <a:stretch>
            <a:fillRect/>
          </a:stretch>
        </p:blipFill>
        <p:spPr>
          <a:xfrm>
            <a:off x="307771" y="1181100"/>
            <a:ext cx="3746726" cy="838200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What does data mean?"/>
          <p:cNvSpPr txBox="1"/>
          <p:nvPr>
            <p:ph type="title"/>
          </p:nvPr>
        </p:nvSpPr>
        <p:spPr>
          <a:prstGeom prst="rect">
            <a:avLst/>
          </a:prstGeom>
        </p:spPr>
        <p:txBody>
          <a:bodyPr/>
          <a:lstStyle/>
          <a:p>
            <a:pPr/>
            <a:r>
              <a:t>What does data mean?</a:t>
            </a:r>
          </a:p>
        </p:txBody>
      </p:sp>
      <p:sp>
        <p:nvSpPr>
          <p:cNvPr id="482" name="14, 2.6, 30, 30, 15, 100001…"/>
          <p:cNvSpPr txBox="1"/>
          <p:nvPr>
            <p:ph type="body" idx="1"/>
          </p:nvPr>
        </p:nvSpPr>
        <p:spPr>
          <a:prstGeom prst="rect">
            <a:avLst/>
          </a:prstGeom>
        </p:spPr>
        <p:txBody>
          <a:bodyPr/>
          <a:lstStyle/>
          <a:p>
            <a:pPr marL="0" indent="0">
              <a:buSzTx/>
              <a:buNone/>
              <a:defRPr sz="3200">
                <a:solidFill>
                  <a:schemeClr val="accent5"/>
                </a:solidFill>
              </a:defRPr>
            </a:pPr>
            <a:r>
              <a:rPr>
                <a:latin typeface="+mn-lt"/>
                <a:ea typeface="+mn-ea"/>
                <a:cs typeface="+mn-cs"/>
                <a:sym typeface="Rockwell"/>
              </a:rPr>
              <a:t>14, 2.6, 30, 30, 15, 100001</a:t>
            </a:r>
          </a:p>
          <a:p>
            <a:pPr marL="342900" indent="-342900">
              <a:defRPr sz="3200"/>
            </a:pPr>
            <a:r>
              <a:t>What does this sequence of six numbers mean?</a:t>
            </a:r>
          </a:p>
          <a:p>
            <a:pPr lvl="1">
              <a:defRPr sz="2600"/>
            </a:pPr>
            <a:r>
              <a:t>two points far from each other in 3D space?</a:t>
            </a:r>
          </a:p>
          <a:p>
            <a:pPr lvl="1">
              <a:defRPr sz="2600"/>
            </a:pPr>
            <a:r>
              <a:t>two points close to each other in 2D space, with 15 links between them, and a weight of 100001 for the link?</a:t>
            </a:r>
          </a:p>
        </p:txBody>
      </p:sp>
      <p:sp>
        <p:nvSpPr>
          <p:cNvPr id="4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6" name="Facet"/>
          <p:cNvSpPr txBox="1"/>
          <p:nvPr>
            <p:ph type="title"/>
          </p:nvPr>
        </p:nvSpPr>
        <p:spPr>
          <a:prstGeom prst="rect">
            <a:avLst/>
          </a:prstGeom>
        </p:spPr>
        <p:txBody>
          <a:bodyPr/>
          <a:lstStyle/>
          <a:p>
            <a:pPr/>
            <a:r>
              <a:t>Facet</a:t>
            </a:r>
          </a:p>
        </p:txBody>
      </p:sp>
      <p:sp>
        <p:nvSpPr>
          <p:cNvPr id="303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8" name="fig3.7.pdf" descr="fig3.7.pdf"/>
          <p:cNvPicPr>
            <a:picLocks noChangeAspect="1"/>
          </p:cNvPicPr>
          <p:nvPr/>
        </p:nvPicPr>
        <p:blipFill>
          <a:blip r:embed="rId2">
            <a:extLst/>
          </a:blip>
          <a:srcRect l="60244" t="10185" r="18446" b="38199"/>
          <a:stretch>
            <a:fillRect/>
          </a:stretch>
        </p:blipFill>
        <p:spPr>
          <a:xfrm>
            <a:off x="307771" y="1181100"/>
            <a:ext cx="3746726" cy="8382001"/>
          </a:xfrm>
          <a:prstGeom prst="rect">
            <a:avLst/>
          </a:prstGeom>
          <a:ln w="12700">
            <a:miter lim="400000"/>
          </a:ln>
        </p:spPr>
      </p:pic>
      <p:pic>
        <p:nvPicPr>
          <p:cNvPr id="3039" name="Rectangle Rectangle" descr="Rectangle Rectangle"/>
          <p:cNvPicPr>
            <a:picLocks noChangeAspect="0"/>
          </p:cNvPicPr>
          <p:nvPr/>
        </p:nvPicPr>
        <p:blipFill>
          <a:blip r:embed="rId3">
            <a:extLst/>
          </a:blip>
          <a:stretch>
            <a:fillRect/>
          </a:stretch>
        </p:blipFill>
        <p:spPr>
          <a:xfrm>
            <a:off x="238173" y="881210"/>
            <a:ext cx="4701028" cy="2363847"/>
          </a:xfrm>
          <a:prstGeom prst="rect">
            <a:avLst/>
          </a:prstGeom>
        </p:spPr>
      </p:pic>
    </p:spTree>
  </p:cSld>
  <p:clrMapOvr>
    <a:masterClrMapping/>
  </p:clrMapOvr>
  <p:transition xmlns:p14="http://schemas.microsoft.com/office/powerpoint/2010/main" spd="med" advClick="1"/>
</p:sld>
</file>

<file path=ppt/slides/slide3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2" name="Juxtapose and coordinate views"/>
          <p:cNvSpPr txBox="1"/>
          <p:nvPr>
            <p:ph type="title"/>
          </p:nvPr>
        </p:nvSpPr>
        <p:spPr>
          <a:prstGeom prst="rect">
            <a:avLst/>
          </a:prstGeom>
        </p:spPr>
        <p:txBody>
          <a:bodyPr/>
          <a:lstStyle/>
          <a:p>
            <a:pPr/>
            <a:r>
              <a:t>Juxtapose and coordinate views</a:t>
            </a:r>
          </a:p>
        </p:txBody>
      </p:sp>
      <p:sp>
        <p:nvSpPr>
          <p:cNvPr id="304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44" name="fig12.1.pdf" descr="fig12.1.pdf"/>
          <p:cNvPicPr>
            <a:picLocks noChangeAspect="1"/>
          </p:cNvPicPr>
          <p:nvPr/>
        </p:nvPicPr>
        <p:blipFill>
          <a:blip r:embed="rId2">
            <a:extLst/>
          </a:blip>
          <a:srcRect l="0" t="36605" r="0" b="28285"/>
          <a:stretch>
            <a:fillRect/>
          </a:stretch>
        </p:blipFill>
        <p:spPr>
          <a:xfrm>
            <a:off x="-96922" y="1247942"/>
            <a:ext cx="13451358" cy="6959601"/>
          </a:xfrm>
          <a:prstGeom prst="rect">
            <a:avLst/>
          </a:prstGeom>
          <a:ln w="12700">
            <a:miter lim="400000"/>
          </a:ln>
        </p:spPr>
      </p:pic>
    </p:spTree>
  </p:cSld>
  <p:clrMapOvr>
    <a:masterClrMapping/>
  </p:clrMapOvr>
  <p:transition xmlns:p14="http://schemas.microsoft.com/office/powerpoint/2010/main" spd="med" advClick="1"/>
</p:sld>
</file>

<file path=ppt/slides/slide3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6" name="Idiom: Linked highlighting"/>
          <p:cNvSpPr txBox="1"/>
          <p:nvPr>
            <p:ph type="title"/>
          </p:nvPr>
        </p:nvSpPr>
        <p:spPr>
          <a:prstGeom prst="rect">
            <a:avLst/>
          </a:prstGeom>
        </p:spPr>
        <p:txBody>
          <a:bodyPr/>
          <a:lstStyle/>
          <a:p>
            <a:pPr/>
            <a:r>
              <a:t>Idiom: </a:t>
            </a:r>
            <a:r>
              <a:rPr>
                <a:latin typeface="Rockwell Bold"/>
                <a:ea typeface="Rockwell Bold"/>
                <a:cs typeface="Rockwell Bold"/>
                <a:sym typeface="Rockwell Bold"/>
              </a:rPr>
              <a:t>Linked highlighting</a:t>
            </a:r>
          </a:p>
        </p:txBody>
      </p:sp>
      <p:sp>
        <p:nvSpPr>
          <p:cNvPr id="304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48" name="baseball-hisaly.png" descr="baseball-hisaly.png"/>
          <p:cNvPicPr>
            <a:picLocks noChangeAspect="1"/>
          </p:cNvPicPr>
          <p:nvPr/>
        </p:nvPicPr>
        <p:blipFill>
          <a:blip r:embed="rId3">
            <a:extLst/>
          </a:blip>
          <a:stretch>
            <a:fillRect/>
          </a:stretch>
        </p:blipFill>
        <p:spPr>
          <a:xfrm>
            <a:off x="10617200" y="1050334"/>
            <a:ext cx="5080000" cy="5401266"/>
          </a:xfrm>
          <a:prstGeom prst="rect">
            <a:avLst/>
          </a:prstGeom>
          <a:ln w="12700">
            <a:miter lim="400000"/>
          </a:ln>
        </p:spPr>
      </p:pic>
      <p:sp>
        <p:nvSpPr>
          <p:cNvPr id="3049" name="System: EDV"/>
          <p:cNvSpPr txBox="1"/>
          <p:nvPr/>
        </p:nvSpPr>
        <p:spPr>
          <a:xfrm>
            <a:off x="12496800" y="139700"/>
            <a:ext cx="3236392"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EDV</a:t>
            </a:r>
          </a:p>
        </p:txBody>
      </p:sp>
      <p:sp>
        <p:nvSpPr>
          <p:cNvPr id="3050" name="see how regions contiguous in one view are distributed within another…"/>
          <p:cNvSpPr txBox="1"/>
          <p:nvPr>
            <p:ph type="body" idx="1"/>
          </p:nvPr>
        </p:nvSpPr>
        <p:spPr>
          <a:xfrm>
            <a:off x="419100" y="1104900"/>
            <a:ext cx="8179495" cy="8039100"/>
          </a:xfrm>
          <a:prstGeom prst="rect">
            <a:avLst/>
          </a:prstGeom>
        </p:spPr>
        <p:txBody>
          <a:bodyPr/>
          <a:lstStyle/>
          <a:p>
            <a:pPr/>
            <a:r>
              <a:t>see how regions contiguous in one view are distributed within another</a:t>
            </a:r>
          </a:p>
          <a:p>
            <a:pPr lvl="1"/>
            <a:r>
              <a:t>powerful and pervasive interaction idiom</a:t>
            </a:r>
          </a:p>
          <a:p>
            <a:pPr lvl="1"/>
          </a:p>
          <a:p>
            <a:pPr/>
            <a:r>
              <a:t>encoding: different</a:t>
            </a:r>
          </a:p>
          <a:p>
            <a:pPr lvl="1">
              <a:defRPr i="1"/>
            </a:pPr>
            <a:r>
              <a:t>multiform</a:t>
            </a:r>
          </a:p>
          <a:p>
            <a:pPr/>
            <a:r>
              <a:t>data: all shared</a:t>
            </a:r>
          </a:p>
          <a:p>
            <a:pPr lvl="1"/>
            <a:r>
              <a:t>all </a:t>
            </a:r>
            <a:r>
              <a:rPr b="1"/>
              <a:t>items</a:t>
            </a:r>
            <a:r>
              <a:t> shared</a:t>
            </a:r>
          </a:p>
          <a:p>
            <a:pPr lvl="1"/>
            <a:r>
              <a:t>different </a:t>
            </a:r>
            <a:r>
              <a:rPr b="1"/>
              <a:t>attributes </a:t>
            </a:r>
            <a:r>
              <a:t>across the views</a:t>
            </a:r>
          </a:p>
          <a:p>
            <a:pPr/>
            <a:r>
              <a:t>aka: brushing and linking</a:t>
            </a:r>
          </a:p>
        </p:txBody>
      </p:sp>
      <p:sp>
        <p:nvSpPr>
          <p:cNvPr id="3051" name="[Visual Exploration of Large Structured Datasets. Wills.  Proc. New Techniques and Trends in Statistics (NTTS), pp. 237–246. IOS Press, 1995.]"/>
          <p:cNvSpPr txBox="1"/>
          <p:nvPr/>
        </p:nvSpPr>
        <p:spPr>
          <a:xfrm>
            <a:off x="279400" y="8128000"/>
            <a:ext cx="9119791" cy="71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200">
                <a:uFill>
                  <a:solidFill>
                    <a:srgbClr val="000000"/>
                  </a:solidFill>
                </a:uFill>
              </a:defRPr>
            </a:pPr>
            <a:r>
              <a:t>[Visual Exploration of Large Structured Datasets. Wills. </a:t>
            </a:r>
            <a:br/>
            <a:r>
              <a:t>Proc. New Techniques and Trends in Statistics (NTTS), pp. 237–246. IOS Press, 1995.]</a:t>
            </a:r>
          </a:p>
        </p:txBody>
      </p:sp>
    </p:spTree>
  </p:cSld>
  <p:clrMapOvr>
    <a:masterClrMapping/>
  </p:clrMapOvr>
  <p:transition xmlns:p14="http://schemas.microsoft.com/office/powerpoint/2010/main" spd="med" advClick="1"/>
</p:sld>
</file>

<file path=ppt/slides/slide3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5" name="Linked views: Directionality"/>
          <p:cNvSpPr txBox="1"/>
          <p:nvPr>
            <p:ph type="title"/>
          </p:nvPr>
        </p:nvSpPr>
        <p:spPr>
          <a:prstGeom prst="rect">
            <a:avLst/>
          </a:prstGeom>
        </p:spPr>
        <p:txBody>
          <a:bodyPr/>
          <a:lstStyle/>
          <a:p>
            <a:pPr/>
            <a:r>
              <a:t>Linked views: Directionality</a:t>
            </a:r>
          </a:p>
        </p:txBody>
      </p:sp>
      <p:sp>
        <p:nvSpPr>
          <p:cNvPr id="3056" name="unidirectional vs bidirectional linking…"/>
          <p:cNvSpPr txBox="1"/>
          <p:nvPr>
            <p:ph type="body" sz="half" idx="1"/>
          </p:nvPr>
        </p:nvSpPr>
        <p:spPr>
          <a:xfrm>
            <a:off x="419100" y="1104900"/>
            <a:ext cx="15849600" cy="2294484"/>
          </a:xfrm>
          <a:prstGeom prst="rect">
            <a:avLst/>
          </a:prstGeom>
        </p:spPr>
        <p:txBody>
          <a:bodyPr/>
          <a:lstStyle/>
          <a:p>
            <a:pPr/>
            <a:r>
              <a:t>unidirectional vs bidirectional linking</a:t>
            </a:r>
          </a:p>
          <a:p>
            <a:pPr lvl="1"/>
            <a:r>
              <a:t>bidirectional almost always better!</a:t>
            </a:r>
          </a:p>
        </p:txBody>
      </p:sp>
      <p:sp>
        <p:nvSpPr>
          <p:cNvPr id="305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58" name="http://pbeshai.github.io/linked-highlighting-react-vega-redux/"/>
          <p:cNvSpPr txBox="1"/>
          <p:nvPr/>
        </p:nvSpPr>
        <p:spPr>
          <a:xfrm>
            <a:off x="514180" y="8153399"/>
            <a:ext cx="628852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2200" u="sng">
                <a:hlinkClick r:id="rId2" invalidUrl="" action="" tgtFrame="" tooltip="" history="1" highlightClick="0" endSnd="0"/>
              </a:defRPr>
            </a:lvl1pPr>
          </a:lstStyle>
          <a:p>
            <a:pPr>
              <a:defRPr u="none"/>
            </a:pPr>
            <a:r>
              <a:rPr u="sng">
                <a:hlinkClick r:id="rId2" invalidUrl="" action="" tgtFrame="" tooltip="" history="1" highlightClick="0" endSnd="0"/>
              </a:rPr>
              <a:t>http://pbeshai.github.io/linked-highlighting-react-vega-redux/</a:t>
            </a:r>
          </a:p>
        </p:txBody>
      </p:sp>
      <p:pic>
        <p:nvPicPr>
          <p:cNvPr id="3059" name="Image" descr="Image"/>
          <p:cNvPicPr>
            <a:picLocks noChangeAspect="1"/>
          </p:cNvPicPr>
          <p:nvPr/>
        </p:nvPicPr>
        <p:blipFill>
          <a:blip r:embed="rId3">
            <a:extLst/>
          </a:blip>
          <a:srcRect l="2026" t="0" r="0" b="0"/>
          <a:stretch>
            <a:fillRect/>
          </a:stretch>
        </p:blipFill>
        <p:spPr>
          <a:xfrm>
            <a:off x="5344546" y="2664023"/>
            <a:ext cx="4666068" cy="4920976"/>
          </a:xfrm>
          <a:prstGeom prst="rect">
            <a:avLst/>
          </a:prstGeom>
          <a:ln w="12700">
            <a:miter lim="400000"/>
          </a:ln>
        </p:spPr>
      </p:pic>
      <p:sp>
        <p:nvSpPr>
          <p:cNvPr id="3060" name="https://medium.com/@pbesh/linked-highlighting-with-react-d3-js-and-reflux-16e9c0b2210b"/>
          <p:cNvSpPr txBox="1"/>
          <p:nvPr/>
        </p:nvSpPr>
        <p:spPr>
          <a:xfrm>
            <a:off x="514180" y="8578850"/>
            <a:ext cx="1188013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2100" u="sng">
                <a:hlinkClick r:id="rId4" invalidUrl="" action="" tgtFrame="" tooltip="" history="1" highlightClick="0" endSnd="0"/>
              </a:defRPr>
            </a:lvl1pPr>
          </a:lstStyle>
          <a:p>
            <a:pPr>
              <a:defRPr u="none"/>
            </a:pPr>
            <a:r>
              <a:rPr u="sng">
                <a:hlinkClick r:id="rId4" invalidUrl="" action="" tgtFrame="" tooltip="" history="1" highlightClick="0" endSnd="0"/>
              </a:rPr>
              <a:t>https://medium.com/@pbesh/linked-highlighting-with-react-d3-js-and-reflux-16e9c0b2210b</a:t>
            </a:r>
          </a:p>
        </p:txBody>
      </p:sp>
    </p:spTree>
  </p:cSld>
  <p:clrMapOvr>
    <a:masterClrMapping/>
  </p:clrMapOvr>
  <p:transition xmlns:p14="http://schemas.microsoft.com/office/powerpoint/2010/main" spd="med" advClick="1"/>
</p:sld>
</file>

<file path=ppt/slides/slide3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2" name="Idiom: Overview-detail views"/>
          <p:cNvSpPr txBox="1"/>
          <p:nvPr>
            <p:ph type="title"/>
          </p:nvPr>
        </p:nvSpPr>
        <p:spPr>
          <a:prstGeom prst="rect">
            <a:avLst/>
          </a:prstGeom>
        </p:spPr>
        <p:txBody>
          <a:bodyPr/>
          <a:lstStyle/>
          <a:p>
            <a:pPr/>
            <a:r>
              <a:t>Idiom: </a:t>
            </a:r>
            <a:r>
              <a:rPr>
                <a:latin typeface="Rockwell Bold"/>
                <a:ea typeface="Rockwell Bold"/>
                <a:cs typeface="Rockwell Bold"/>
                <a:sym typeface="Rockwell Bold"/>
              </a:rPr>
              <a:t>Overview-detail views</a:t>
            </a:r>
          </a:p>
        </p:txBody>
      </p:sp>
      <p:sp>
        <p:nvSpPr>
          <p:cNvPr id="306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64" name="cockburn-fig1a.jpg" descr="cockburn-fig1a.jpg"/>
          <p:cNvPicPr>
            <a:picLocks noChangeAspect="1"/>
          </p:cNvPicPr>
          <p:nvPr/>
        </p:nvPicPr>
        <p:blipFill>
          <a:blip r:embed="rId2">
            <a:extLst/>
          </a:blip>
          <a:stretch>
            <a:fillRect/>
          </a:stretch>
        </p:blipFill>
        <p:spPr>
          <a:xfrm>
            <a:off x="7574496" y="1104900"/>
            <a:ext cx="8160804" cy="5108060"/>
          </a:xfrm>
          <a:prstGeom prst="rect">
            <a:avLst/>
          </a:prstGeom>
          <a:ln w="12700">
            <a:miter lim="400000"/>
          </a:ln>
        </p:spPr>
      </p:pic>
      <p:sp>
        <p:nvSpPr>
          <p:cNvPr id="3065" name="encoding: same or different…"/>
          <p:cNvSpPr txBox="1"/>
          <p:nvPr>
            <p:ph type="body" sz="half" idx="1"/>
          </p:nvPr>
        </p:nvSpPr>
        <p:spPr>
          <a:xfrm>
            <a:off x="419100" y="1104900"/>
            <a:ext cx="6271419" cy="8039100"/>
          </a:xfrm>
          <a:prstGeom prst="rect">
            <a:avLst/>
          </a:prstGeom>
        </p:spPr>
        <p:txBody>
          <a:bodyPr/>
          <a:lstStyle/>
          <a:p>
            <a:pPr/>
            <a:r>
              <a:t>encoding: same or different</a:t>
            </a:r>
          </a:p>
          <a:p>
            <a:pPr lvl="1"/>
            <a:r>
              <a:t>ex: same (birds-eye map)</a:t>
            </a:r>
          </a:p>
          <a:p>
            <a:pPr/>
            <a:r>
              <a:t>data: subset shared</a:t>
            </a:r>
          </a:p>
          <a:p>
            <a:pPr lvl="1"/>
            <a:r>
              <a:t>viewpoint differences: </a:t>
            </a:r>
            <a:br/>
            <a:r>
              <a:t>subset of data items</a:t>
            </a:r>
          </a:p>
          <a:p>
            <a:pPr/>
            <a:r>
              <a:t>navigation: shared</a:t>
            </a:r>
          </a:p>
          <a:p>
            <a:pPr lvl="1"/>
            <a:r>
              <a:t>bidirectional linking</a:t>
            </a:r>
          </a:p>
          <a:p>
            <a:pPr lvl="1"/>
          </a:p>
          <a:p>
            <a:pPr/>
            <a:r>
              <a:t>other differences</a:t>
            </a:r>
          </a:p>
          <a:p>
            <a:pPr lvl="1"/>
            <a:r>
              <a:t>(window size)</a:t>
            </a:r>
          </a:p>
        </p:txBody>
      </p:sp>
      <p:sp>
        <p:nvSpPr>
          <p:cNvPr id="3066" name="System: Google Maps"/>
          <p:cNvSpPr txBox="1"/>
          <p:nvPr/>
        </p:nvSpPr>
        <p:spPr>
          <a:xfrm>
            <a:off x="9855200" y="101600"/>
            <a:ext cx="64389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Google Maps</a:t>
            </a:r>
          </a:p>
        </p:txBody>
      </p:sp>
      <p:sp>
        <p:nvSpPr>
          <p:cNvPr id="3067" name="[A Review of Overview+Detail, Zooming, and Focus+Context Interfaces. Cockburn, Karlson, and Bederson.  ACM Computing Surveys 41:1 (2008), 1–31.]"/>
          <p:cNvSpPr txBox="1"/>
          <p:nvPr/>
        </p:nvSpPr>
        <p:spPr>
          <a:xfrm>
            <a:off x="7521178" y="6263759"/>
            <a:ext cx="8506222" cy="71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200">
                <a:uFill>
                  <a:solidFill>
                    <a:srgbClr val="000000"/>
                  </a:solidFill>
                </a:uFill>
              </a:defRPr>
            </a:lvl1pPr>
          </a:lstStyle>
          <a:p>
            <a:pPr/>
            <a:r>
              <a:t>[A Review of Overview+Detail, Zooming, and Focus+Context Interfaces. Cockburn, Karlson, and Bederson.  ACM Computing Surveys 41:1 (2008), 1–31.]</a:t>
            </a:r>
          </a:p>
        </p:txBody>
      </p:sp>
    </p:spTree>
  </p:cSld>
  <p:clrMapOvr>
    <a:masterClrMapping/>
  </p:clrMapOvr>
  <p:transition xmlns:p14="http://schemas.microsoft.com/office/powerpoint/2010/main" spd="med" advClick="1"/>
</p:sld>
</file>

<file path=ppt/slides/slide3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9" name="Idiom: Overview-detail navigation"/>
          <p:cNvSpPr txBox="1"/>
          <p:nvPr>
            <p:ph type="title"/>
          </p:nvPr>
        </p:nvSpPr>
        <p:spPr>
          <a:prstGeom prst="rect">
            <a:avLst/>
          </a:prstGeom>
        </p:spPr>
        <p:txBody>
          <a:bodyPr/>
          <a:lstStyle/>
          <a:p>
            <a:pPr/>
            <a:r>
              <a:t>Idiom: </a:t>
            </a:r>
            <a:r>
              <a:rPr>
                <a:latin typeface="Rockwell Bold"/>
                <a:ea typeface="Rockwell Bold"/>
                <a:cs typeface="Rockwell Bold"/>
                <a:sym typeface="Rockwell Bold"/>
              </a:rPr>
              <a:t>Overview-detail navigation</a:t>
            </a:r>
          </a:p>
        </p:txBody>
      </p:sp>
      <p:sp>
        <p:nvSpPr>
          <p:cNvPr id="3070" name="encoding: same or different…"/>
          <p:cNvSpPr txBox="1"/>
          <p:nvPr>
            <p:ph type="body" sz="half" idx="1"/>
          </p:nvPr>
        </p:nvSpPr>
        <p:spPr>
          <a:xfrm>
            <a:off x="419100" y="1104900"/>
            <a:ext cx="10442179" cy="3592920"/>
          </a:xfrm>
          <a:prstGeom prst="rect">
            <a:avLst/>
          </a:prstGeom>
        </p:spPr>
        <p:txBody>
          <a:bodyPr/>
          <a:lstStyle/>
          <a:p>
            <a:pPr marL="342900" indent="-342900">
              <a:defRPr sz="3700"/>
            </a:pPr>
            <a:r>
              <a:t>encoding: same or different</a:t>
            </a:r>
          </a:p>
          <a:p>
            <a:pPr marL="342900" indent="-342900">
              <a:defRPr sz="3700"/>
            </a:pPr>
            <a:r>
              <a:t>data: subset shared</a:t>
            </a:r>
          </a:p>
          <a:p>
            <a:pPr marL="342900" indent="-342900">
              <a:defRPr sz="3700"/>
            </a:pPr>
            <a:r>
              <a:t>navigation: shared</a:t>
            </a:r>
          </a:p>
          <a:p>
            <a:pPr lvl="1">
              <a:defRPr sz="3100"/>
            </a:pPr>
            <a:r>
              <a:t>unidirectional linking</a:t>
            </a:r>
          </a:p>
          <a:p>
            <a:pPr lvl="1">
              <a:defRPr sz="3100"/>
            </a:pPr>
            <a:r>
              <a:t>select in small overview,</a:t>
            </a:r>
            <a:br/>
            <a:r>
              <a:t>change extent in large detail view</a:t>
            </a:r>
          </a:p>
        </p:txBody>
      </p:sp>
      <p:sp>
        <p:nvSpPr>
          <p:cNvPr id="307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72" name="Image" descr="Image"/>
          <p:cNvPicPr>
            <a:picLocks noChangeAspect="1"/>
          </p:cNvPicPr>
          <p:nvPr/>
        </p:nvPicPr>
        <p:blipFill>
          <a:blip r:embed="rId2">
            <a:extLst/>
          </a:blip>
          <a:srcRect l="0" t="20853" r="0" b="0"/>
          <a:stretch>
            <a:fillRect/>
          </a:stretch>
        </p:blipFill>
        <p:spPr>
          <a:xfrm>
            <a:off x="622665" y="5360530"/>
            <a:ext cx="5686274" cy="2843670"/>
          </a:xfrm>
          <a:prstGeom prst="rect">
            <a:avLst/>
          </a:prstGeom>
          <a:ln w="12700">
            <a:miter lim="400000"/>
          </a:ln>
        </p:spPr>
      </p:pic>
      <p:sp>
        <p:nvSpPr>
          <p:cNvPr id="3073" name="https://observablehq.com/@uwdata/interaction"/>
          <p:cNvSpPr txBox="1"/>
          <p:nvPr/>
        </p:nvSpPr>
        <p:spPr>
          <a:xfrm>
            <a:off x="833406" y="8458199"/>
            <a:ext cx="547568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400" u="sng">
                <a:hlinkClick r:id="rId3" invalidUrl="" action="" tgtFrame="" tooltip="" history="1" highlightClick="0" endSnd="0"/>
              </a:defRPr>
            </a:lvl1pPr>
          </a:lstStyle>
          <a:p>
            <a:pPr>
              <a:defRPr u="none"/>
            </a:pPr>
            <a:r>
              <a:rPr u="sng">
                <a:hlinkClick r:id="rId3" invalidUrl="" action="" tgtFrame="" tooltip="" history="1" highlightClick="0" endSnd="0"/>
              </a:rPr>
              <a:t>https://observablehq.com/@uwdata/interaction</a:t>
            </a:r>
          </a:p>
        </p:txBody>
      </p:sp>
    </p:spTree>
  </p:cSld>
  <p:clrMapOvr>
    <a:masterClrMapping/>
  </p:clrMapOvr>
  <p:transition xmlns:p14="http://schemas.microsoft.com/office/powerpoint/2010/main" spd="med" advClick="1"/>
</p:sld>
</file>

<file path=ppt/slides/slide3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5" name="Idiom: Tooltips"/>
          <p:cNvSpPr txBox="1"/>
          <p:nvPr>
            <p:ph type="title"/>
          </p:nvPr>
        </p:nvSpPr>
        <p:spPr>
          <a:prstGeom prst="rect">
            <a:avLst/>
          </a:prstGeom>
        </p:spPr>
        <p:txBody>
          <a:bodyPr/>
          <a:lstStyle/>
          <a:p>
            <a:pPr/>
            <a:r>
              <a:t>Idiom: </a:t>
            </a:r>
            <a:r>
              <a:rPr>
                <a:latin typeface="Rockwell Bold"/>
                <a:ea typeface="Rockwell Bold"/>
                <a:cs typeface="Rockwell Bold"/>
                <a:sym typeface="Rockwell Bold"/>
              </a:rPr>
              <a:t>Tooltips</a:t>
            </a:r>
          </a:p>
        </p:txBody>
      </p:sp>
      <p:sp>
        <p:nvSpPr>
          <p:cNvPr id="3076" name="popup information for selection…"/>
          <p:cNvSpPr txBox="1"/>
          <p:nvPr>
            <p:ph type="body" sz="half" idx="1"/>
          </p:nvPr>
        </p:nvSpPr>
        <p:spPr>
          <a:xfrm>
            <a:off x="419100" y="1104900"/>
            <a:ext cx="8656192" cy="6623398"/>
          </a:xfrm>
          <a:prstGeom prst="rect">
            <a:avLst/>
          </a:prstGeom>
        </p:spPr>
        <p:txBody>
          <a:bodyPr/>
          <a:lstStyle/>
          <a:p>
            <a:pPr/>
            <a:r>
              <a:t>popup information for selection</a:t>
            </a:r>
          </a:p>
          <a:p>
            <a:pPr lvl="1"/>
            <a:r>
              <a:t>hover or click</a:t>
            </a:r>
          </a:p>
          <a:p>
            <a:pPr lvl="1"/>
            <a:r>
              <a:t>specific case of detail view: </a:t>
            </a:r>
            <a:br/>
            <a:r>
              <a:t>provide useful additional detail on demand</a:t>
            </a:r>
          </a:p>
          <a:p>
            <a:pPr lvl="1"/>
            <a:r>
              <a:t>beware: does not support overview!</a:t>
            </a:r>
          </a:p>
          <a:p>
            <a:pPr lvl="2"/>
            <a:r>
              <a:t>always consider if there’s a way to visually encode directly to provide overview</a:t>
            </a:r>
          </a:p>
          <a:p>
            <a:pPr lvl="2"/>
            <a:r>
              <a:t>“If you make a rollover or tooltip, assume nobody will see it. If it's important, make it explicit. “</a:t>
            </a:r>
          </a:p>
          <a:p>
            <a:pPr lvl="3"/>
            <a:r>
              <a:t>Gregor Aisch, NYTimes</a:t>
            </a:r>
          </a:p>
        </p:txBody>
      </p:sp>
      <p:sp>
        <p:nvSpPr>
          <p:cNvPr id="307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81" name="Group"/>
          <p:cNvGrpSpPr/>
          <p:nvPr/>
        </p:nvGrpSpPr>
        <p:grpSpPr>
          <a:xfrm>
            <a:off x="8934450" y="686795"/>
            <a:ext cx="6994846" cy="3510555"/>
            <a:chOff x="0" y="0"/>
            <a:chExt cx="6994845" cy="3510554"/>
          </a:xfrm>
        </p:grpSpPr>
        <p:pic>
          <p:nvPicPr>
            <p:cNvPr id="3078" name="Image" descr="Image"/>
            <p:cNvPicPr>
              <a:picLocks noChangeAspect="1"/>
            </p:cNvPicPr>
            <p:nvPr/>
          </p:nvPicPr>
          <p:blipFill>
            <a:blip r:embed="rId2">
              <a:extLst/>
            </a:blip>
            <a:stretch>
              <a:fillRect/>
            </a:stretch>
          </p:blipFill>
          <p:spPr>
            <a:xfrm>
              <a:off x="0" y="0"/>
              <a:ext cx="6994846" cy="3510555"/>
            </a:xfrm>
            <a:prstGeom prst="rect">
              <a:avLst/>
            </a:prstGeom>
            <a:ln w="12700" cap="flat">
              <a:noFill/>
              <a:miter lim="400000"/>
            </a:ln>
            <a:effectLst/>
          </p:spPr>
        </p:pic>
        <p:pic>
          <p:nvPicPr>
            <p:cNvPr id="3079" name="Rectangle Rectangle" descr="Rectangle Rectangle"/>
            <p:cNvPicPr>
              <a:picLocks noChangeAspect="0"/>
            </p:cNvPicPr>
            <p:nvPr/>
          </p:nvPicPr>
          <p:blipFill>
            <a:blip r:embed="rId3">
              <a:extLst/>
            </a:blip>
            <a:stretch>
              <a:fillRect/>
            </a:stretch>
          </p:blipFill>
          <p:spPr>
            <a:xfrm>
              <a:off x="2962323" y="384915"/>
              <a:ext cx="2401038" cy="1560175"/>
            </a:xfrm>
            <a:prstGeom prst="rect">
              <a:avLst/>
            </a:prstGeom>
            <a:effectLst/>
          </p:spPr>
        </p:pic>
      </p:grpSp>
      <p:sp>
        <p:nvSpPr>
          <p:cNvPr id="3082" name="[https://www.highcharts.com/demo/dynamic-master-detail]"/>
          <p:cNvSpPr txBox="1"/>
          <p:nvPr/>
        </p:nvSpPr>
        <p:spPr>
          <a:xfrm>
            <a:off x="356058" y="8318500"/>
            <a:ext cx="733968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600" u="sng">
                <a:hlinkClick r:id="rId4" invalidUrl="" action="" tgtFrame="" tooltip="" history="1" highlightClick="0" endSnd="0"/>
              </a:defRPr>
            </a:lvl1pPr>
          </a:lstStyle>
          <a:p>
            <a:pPr>
              <a:defRPr u="none"/>
            </a:pPr>
            <a:r>
              <a:rPr u="sng">
                <a:hlinkClick r:id="rId4" invalidUrl="" action="" tgtFrame="" tooltip="" history="1" highlightClick="0" endSnd="0"/>
              </a:rPr>
              <a:t>[https://www.highcharts.com/demo/dynamic-master-detail]</a:t>
            </a:r>
          </a:p>
        </p:txBody>
      </p:sp>
    </p:spTree>
  </p:cSld>
  <p:clrMapOvr>
    <a:masterClrMapping/>
  </p:clrMapOvr>
  <p:transition xmlns:p14="http://schemas.microsoft.com/office/powerpoint/2010/main" spd="med" advClick="1"/>
</p:sld>
</file>

<file path=ppt/slides/slide3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4" name="Idiom: Small multiples"/>
          <p:cNvSpPr txBox="1"/>
          <p:nvPr>
            <p:ph type="title"/>
          </p:nvPr>
        </p:nvSpPr>
        <p:spPr>
          <a:xfrm>
            <a:off x="378271" y="-16934"/>
            <a:ext cx="15674529" cy="1054101"/>
          </a:xfrm>
          <a:prstGeom prst="rect">
            <a:avLst/>
          </a:prstGeom>
        </p:spPr>
        <p:txBody>
          <a:bodyPr/>
          <a:lstStyle/>
          <a:p>
            <a:pPr/>
            <a:r>
              <a:t>Idiom: </a:t>
            </a:r>
            <a:r>
              <a:rPr>
                <a:latin typeface="Rockwell Bold"/>
                <a:ea typeface="Rockwell Bold"/>
                <a:cs typeface="Rockwell Bold"/>
                <a:sym typeface="Rockwell Bold"/>
              </a:rPr>
              <a:t>Small multiples</a:t>
            </a:r>
          </a:p>
        </p:txBody>
      </p:sp>
      <p:sp>
        <p:nvSpPr>
          <p:cNvPr id="3085" name="encoding: same…"/>
          <p:cNvSpPr txBox="1"/>
          <p:nvPr>
            <p:ph type="body" sz="half" idx="1"/>
          </p:nvPr>
        </p:nvSpPr>
        <p:spPr>
          <a:xfrm>
            <a:off x="419100" y="1104900"/>
            <a:ext cx="6733630" cy="6520682"/>
          </a:xfrm>
          <a:prstGeom prst="rect">
            <a:avLst/>
          </a:prstGeom>
        </p:spPr>
        <p:txBody>
          <a:bodyPr/>
          <a:lstStyle/>
          <a:p>
            <a:pPr/>
            <a:r>
              <a:t>encoding: same</a:t>
            </a:r>
          </a:p>
          <a:p>
            <a:pPr lvl="1"/>
            <a:r>
              <a:t>ex: line charts</a:t>
            </a:r>
          </a:p>
          <a:p>
            <a:pPr/>
            <a:r>
              <a:t>data: none shared</a:t>
            </a:r>
          </a:p>
          <a:p>
            <a:pPr lvl="1"/>
            <a:r>
              <a:t>different slices of dataset</a:t>
            </a:r>
          </a:p>
          <a:p>
            <a:pPr lvl="2"/>
            <a:r>
              <a:t>items or attributes</a:t>
            </a:r>
          </a:p>
          <a:p>
            <a:pPr lvl="2"/>
            <a:r>
              <a:t>ex: stock prices for different companies</a:t>
            </a:r>
          </a:p>
        </p:txBody>
      </p:sp>
      <p:sp>
        <p:nvSpPr>
          <p:cNvPr id="308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7" name="[https://bl.ocks.org/mbostock/1157787]"/>
          <p:cNvSpPr txBox="1"/>
          <p:nvPr/>
        </p:nvSpPr>
        <p:spPr>
          <a:xfrm>
            <a:off x="431800" y="8470900"/>
            <a:ext cx="4965700" cy="40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300">
                <a:uFill>
                  <a:solidFill>
                    <a:srgbClr val="000000"/>
                  </a:solidFill>
                </a:uFill>
              </a:defRPr>
            </a:pPr>
            <a:r>
              <a:t>[</a:t>
            </a:r>
            <a:r>
              <a:rPr u="sng">
                <a:hlinkClick r:id="rId2" invalidUrl="" action="" tgtFrame="" tooltip="" history="1" highlightClick="0" endSnd="0"/>
              </a:rPr>
              <a:t>https://bl.ocks.org/mbostock/1157787</a:t>
            </a:r>
            <a:r>
              <a:t>]</a:t>
            </a:r>
          </a:p>
        </p:txBody>
      </p:sp>
      <p:pic>
        <p:nvPicPr>
          <p:cNvPr id="3088" name="Image" descr="Image"/>
          <p:cNvPicPr>
            <a:picLocks noChangeAspect="1"/>
          </p:cNvPicPr>
          <p:nvPr/>
        </p:nvPicPr>
        <p:blipFill>
          <a:blip r:embed="rId3">
            <a:extLst/>
          </a:blip>
          <a:stretch>
            <a:fillRect/>
          </a:stretch>
        </p:blipFill>
        <p:spPr>
          <a:xfrm>
            <a:off x="7459054" y="1031767"/>
            <a:ext cx="8568346" cy="4585751"/>
          </a:xfrm>
          <a:prstGeom prst="rect">
            <a:avLst/>
          </a:prstGeom>
          <a:ln w="12700">
            <a:miter lim="400000"/>
          </a:ln>
        </p:spPr>
      </p:pic>
    </p:spTree>
  </p:cSld>
  <p:clrMapOvr>
    <a:masterClrMapping/>
  </p:clrMapOvr>
  <p:transition xmlns:p14="http://schemas.microsoft.com/office/powerpoint/2010/main" spd="med" advClick="1"/>
</p:sld>
</file>

<file path=ppt/slides/slide3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0" name="Interactive small multiples"/>
          <p:cNvSpPr txBox="1"/>
          <p:nvPr>
            <p:ph type="title"/>
          </p:nvPr>
        </p:nvSpPr>
        <p:spPr>
          <a:prstGeom prst="rect">
            <a:avLst/>
          </a:prstGeom>
        </p:spPr>
        <p:txBody>
          <a:bodyPr/>
          <a:lstStyle/>
          <a:p>
            <a:pPr/>
            <a:r>
              <a:t>Interactive small multiples</a:t>
            </a:r>
          </a:p>
        </p:txBody>
      </p:sp>
      <p:sp>
        <p:nvSpPr>
          <p:cNvPr id="3091" name="linked highlighting: analogous item/attribute across views…"/>
          <p:cNvSpPr txBox="1"/>
          <p:nvPr>
            <p:ph type="body" sz="half" idx="1"/>
          </p:nvPr>
        </p:nvSpPr>
        <p:spPr>
          <a:xfrm>
            <a:off x="419100" y="1104900"/>
            <a:ext cx="6548835" cy="8039100"/>
          </a:xfrm>
          <a:prstGeom prst="rect">
            <a:avLst/>
          </a:prstGeom>
        </p:spPr>
        <p:txBody>
          <a:bodyPr/>
          <a:lstStyle/>
          <a:p>
            <a:pPr/>
            <a:r>
              <a:t>linked highlighting:</a:t>
            </a:r>
            <a:br/>
            <a:r>
              <a:t>analogous item/attribute across views</a:t>
            </a:r>
          </a:p>
          <a:p>
            <a:pPr lvl="1"/>
            <a:r>
              <a:t>same year highlighted across all charts if hover within any chart</a:t>
            </a:r>
          </a:p>
        </p:txBody>
      </p:sp>
      <p:sp>
        <p:nvSpPr>
          <p:cNvPr id="309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93" name="[https://bl.ocks.org/ColinEberhardt/3c780088c363d1515403f50a87a87121]"/>
          <p:cNvSpPr txBox="1"/>
          <p:nvPr/>
        </p:nvSpPr>
        <p:spPr>
          <a:xfrm>
            <a:off x="498251" y="7435849"/>
            <a:ext cx="831458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2200"/>
            </a:pPr>
            <a:r>
              <a:t>[</a:t>
            </a:r>
            <a:r>
              <a:rPr u="sng">
                <a:hlinkClick r:id="rId2" invalidUrl="" action="" tgtFrame="" tooltip="" history="1" highlightClick="0" endSnd="0"/>
              </a:rPr>
              <a:t>https://bl.ocks.org/ColinEberhardt/3c780088c363d1515403f50a87a87121</a:t>
            </a:r>
            <a:r>
              <a:t>]</a:t>
            </a:r>
          </a:p>
        </p:txBody>
      </p:sp>
      <p:sp>
        <p:nvSpPr>
          <p:cNvPr id="3094" name="[https://blog.scottlogic.com/2017/04/05/interactive-responsive-small-multiples.html]"/>
          <p:cNvSpPr txBox="1"/>
          <p:nvPr/>
        </p:nvSpPr>
        <p:spPr>
          <a:xfrm>
            <a:off x="494530" y="7893049"/>
            <a:ext cx="8804624"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200" u="sng">
                <a:hlinkClick r:id="rId3" invalidUrl="" action="" tgtFrame="" tooltip="" history="1" highlightClick="0" endSnd="0"/>
              </a:defRPr>
            </a:lvl1pPr>
          </a:lstStyle>
          <a:p>
            <a:pPr>
              <a:defRPr u="none"/>
            </a:pPr>
            <a:r>
              <a:rPr u="sng">
                <a:hlinkClick r:id="rId3" invalidUrl="" action="" tgtFrame="" tooltip="" history="1" highlightClick="0" endSnd="0"/>
              </a:rPr>
              <a:t>[https://blog.scottlogic.com/2017/04/05/interactive-responsive-small-multiples.html]</a:t>
            </a:r>
          </a:p>
        </p:txBody>
      </p:sp>
      <p:pic>
        <p:nvPicPr>
          <p:cNvPr id="3095" name="Image" descr="Image"/>
          <p:cNvPicPr>
            <a:picLocks noChangeAspect="1"/>
          </p:cNvPicPr>
          <p:nvPr/>
        </p:nvPicPr>
        <p:blipFill>
          <a:blip r:embed="rId4">
            <a:extLst/>
          </a:blip>
          <a:stretch>
            <a:fillRect/>
          </a:stretch>
        </p:blipFill>
        <p:spPr>
          <a:xfrm>
            <a:off x="7012952" y="321876"/>
            <a:ext cx="9374655" cy="6904424"/>
          </a:xfrm>
          <a:prstGeom prst="rect">
            <a:avLst/>
          </a:prstGeom>
          <a:ln w="12700">
            <a:miter lim="400000"/>
          </a:ln>
        </p:spPr>
      </p:pic>
      <p:sp>
        <p:nvSpPr>
          <p:cNvPr id="3096" name="[http://projects.flowingdata.com/tut/linked_small_multiples_demo/]"/>
          <p:cNvSpPr txBox="1"/>
          <p:nvPr/>
        </p:nvSpPr>
        <p:spPr>
          <a:xfrm>
            <a:off x="481682" y="8350249"/>
            <a:ext cx="7103121"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2200"/>
            </a:pPr>
            <a:r>
              <a:t>[</a:t>
            </a:r>
            <a:r>
              <a:rPr u="sng">
                <a:hlinkClick r:id="rId5" invalidUrl="" action="" tgtFrame="" tooltip="" history="1" highlightClick="0" endSnd="0"/>
              </a:rPr>
              <a:t>http://projects.flowingdata.com/tut/linked_small_multiples_demo/</a:t>
            </a:r>
            <a:r>
              <a:t>]</a:t>
            </a:r>
          </a:p>
        </p:txBody>
      </p:sp>
    </p:spTree>
  </p:cSld>
  <p:clrMapOvr>
    <a:masterClrMapping/>
  </p:clrMapOvr>
  <p:transition xmlns:p14="http://schemas.microsoft.com/office/powerpoint/2010/main" spd="med" advClick="1"/>
</p:sld>
</file>

<file path=ppt/slides/slide3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8" name="Example: Combining many interaction idioms"/>
          <p:cNvSpPr txBox="1"/>
          <p:nvPr>
            <p:ph type="title"/>
          </p:nvPr>
        </p:nvSpPr>
        <p:spPr>
          <a:prstGeom prst="rect">
            <a:avLst/>
          </a:prstGeom>
        </p:spPr>
        <p:txBody>
          <a:bodyPr/>
          <a:lstStyle/>
          <a:p>
            <a:pPr/>
            <a:r>
              <a:t>Example: Combining many interaction idioms</a:t>
            </a:r>
          </a:p>
        </p:txBody>
      </p:sp>
      <p:sp>
        <p:nvSpPr>
          <p:cNvPr id="3099" name="Double-click to edit"/>
          <p:cNvSpPr txBox="1"/>
          <p:nvPr>
            <p:ph type="body" idx="1"/>
          </p:nvPr>
        </p:nvSpPr>
        <p:spPr>
          <a:prstGeom prst="rect">
            <a:avLst/>
          </a:prstGeom>
        </p:spPr>
        <p:txBody>
          <a:bodyPr/>
          <a:lstStyle/>
          <a:p>
            <a:pPr/>
          </a:p>
        </p:txBody>
      </p:sp>
      <p:sp>
        <p:nvSpPr>
          <p:cNvPr id="31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01" name="http://buckets.peterbeshai.com/"/>
          <p:cNvSpPr txBox="1"/>
          <p:nvPr/>
        </p:nvSpPr>
        <p:spPr>
          <a:xfrm>
            <a:off x="419100" y="7454331"/>
            <a:ext cx="547858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u="sng">
                <a:hlinkClick r:id="rId2" invalidUrl="" action="" tgtFrame="" tooltip="" history="1" highlightClick="0" endSnd="0"/>
              </a:defRPr>
            </a:lvl1pPr>
          </a:lstStyle>
          <a:p>
            <a:pPr>
              <a:defRPr u="none"/>
            </a:pPr>
            <a:r>
              <a:rPr u="sng">
                <a:hlinkClick r:id="rId2" invalidUrl="" action="" tgtFrame="" tooltip="" history="1" highlightClick="0" endSnd="0"/>
              </a:rPr>
              <a:t>http://buckets.peterbeshai.com/</a:t>
            </a:r>
          </a:p>
        </p:txBody>
      </p:sp>
      <p:pic>
        <p:nvPicPr>
          <p:cNvPr id="3102" name="Buckets.mp4" descr="Buckets.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19100" y="1104900"/>
            <a:ext cx="12266864" cy="6056764"/>
          </a:xfrm>
          <a:prstGeom prst="rect">
            <a:avLst/>
          </a:prstGeom>
          <a:ln w="12700">
            <a:miter lim="400000"/>
          </a:ln>
        </p:spPr>
      </p:pic>
      <p:sp>
        <p:nvSpPr>
          <p:cNvPr id="3103" name="System: Buckets"/>
          <p:cNvSpPr txBox="1"/>
          <p:nvPr/>
        </p:nvSpPr>
        <p:spPr>
          <a:xfrm>
            <a:off x="11759393" y="266700"/>
            <a:ext cx="4280707"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Buckets</a:t>
            </a:r>
          </a:p>
        </p:txBody>
      </p:sp>
      <p:sp>
        <p:nvSpPr>
          <p:cNvPr id="3104" name="multiform…"/>
          <p:cNvSpPr txBox="1"/>
          <p:nvPr/>
        </p:nvSpPr>
        <p:spPr>
          <a:xfrm>
            <a:off x="12821989" y="1104900"/>
            <a:ext cx="3416946" cy="647114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Clr>
                <a:srgbClr val="000000"/>
              </a:buClr>
              <a:buSzPct val="100000"/>
              <a:buChar char="•"/>
              <a:defRPr sz="3000">
                <a:uFill>
                  <a:solidFill>
                    <a:srgbClr val="000000"/>
                  </a:solidFill>
                </a:uFill>
              </a:defRPr>
            </a:pPr>
            <a:r>
              <a:t>multiform</a:t>
            </a:r>
          </a:p>
          <a:p>
            <a:pPr marL="342900" indent="-342900" algn="l" defTabSz="1219200">
              <a:spcBef>
                <a:spcPts val="1000"/>
              </a:spcBef>
              <a:buClr>
                <a:srgbClr val="000000"/>
              </a:buClr>
              <a:buSzPct val="100000"/>
              <a:buChar char="•"/>
              <a:defRPr sz="3000">
                <a:uFill>
                  <a:solidFill>
                    <a:srgbClr val="000000"/>
                  </a:solidFill>
                </a:uFill>
              </a:defRPr>
            </a:pPr>
            <a:r>
              <a:t>multidirectional linked highlighting of small multiples</a:t>
            </a:r>
          </a:p>
          <a:p>
            <a:pPr marL="342900" indent="-342900" algn="l" defTabSz="1219200">
              <a:spcBef>
                <a:spcPts val="1000"/>
              </a:spcBef>
              <a:buClr>
                <a:srgbClr val="000000"/>
              </a:buClr>
              <a:buSzPct val="100000"/>
              <a:buChar char="•"/>
              <a:defRPr sz="3000">
                <a:uFill>
                  <a:solidFill>
                    <a:srgbClr val="000000"/>
                  </a:solidFill>
                </a:uFill>
              </a:defRPr>
            </a:pPr>
            <a:r>
              <a:t>tooltips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034" fill="hold"/>
                                        <p:tgtEl>
                                          <p:spTgt spid="310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02"/>
                </p:tgtEl>
              </p:cMediaNode>
            </p:video>
            <p:seq concurrent="1" prevAc="none" nextAc="seek">
              <p:cTn id="8" evtFilter="cancelBubble" nodeType="interactiveSeq" restart="whenNotActive" fill="hold">
                <p:stCondLst>
                  <p:cond delay="0" evt="onClick">
                    <p:tgtEl>
                      <p:spTgt spid="310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102"/>
                                        </p:tgtEl>
                                      </p:cBhvr>
                                    </p:cmd>
                                  </p:childTnLst>
                                </p:cTn>
                              </p:par>
                            </p:childTnLst>
                          </p:cTn>
                        </p:par>
                      </p:childTnLst>
                    </p:cTn>
                  </p:par>
                </p:childTnLst>
              </p:cTn>
              <p:nextCondLst>
                <p:cond delay="0" evt="onClick">
                  <p:tgtEl>
                    <p:spTgt spid="310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What does data mean?"/>
          <p:cNvSpPr txBox="1"/>
          <p:nvPr>
            <p:ph type="title"/>
          </p:nvPr>
        </p:nvSpPr>
        <p:spPr>
          <a:prstGeom prst="rect">
            <a:avLst/>
          </a:prstGeom>
        </p:spPr>
        <p:txBody>
          <a:bodyPr/>
          <a:lstStyle/>
          <a:p>
            <a:pPr/>
            <a:r>
              <a:t>What does data mean?</a:t>
            </a:r>
          </a:p>
        </p:txBody>
      </p:sp>
      <p:sp>
        <p:nvSpPr>
          <p:cNvPr id="486" name="14, 2.6, 30, 30, 15, 100001…"/>
          <p:cNvSpPr txBox="1"/>
          <p:nvPr>
            <p:ph type="body" idx="1"/>
          </p:nvPr>
        </p:nvSpPr>
        <p:spPr>
          <a:prstGeom prst="rect">
            <a:avLst/>
          </a:prstGeom>
        </p:spPr>
        <p:txBody>
          <a:bodyPr/>
          <a:lstStyle/>
          <a:p>
            <a:pPr marL="0" indent="0">
              <a:buSzTx/>
              <a:buNone/>
              <a:defRPr sz="3200">
                <a:solidFill>
                  <a:schemeClr val="accent5"/>
                </a:solidFill>
              </a:defRPr>
            </a:pPr>
            <a:r>
              <a:rPr>
                <a:latin typeface="+mn-lt"/>
                <a:ea typeface="+mn-ea"/>
                <a:cs typeface="+mn-cs"/>
                <a:sym typeface="Rockwell"/>
              </a:rPr>
              <a:t>14, 2.6, 30, 30, 15, 100001</a:t>
            </a:r>
          </a:p>
          <a:p>
            <a:pPr marL="342900" indent="-342900">
              <a:defRPr sz="3200"/>
            </a:pPr>
            <a:r>
              <a:t>What does this sequence of six numbers mean?</a:t>
            </a:r>
          </a:p>
          <a:p>
            <a:pPr lvl="1">
              <a:defRPr sz="2600"/>
            </a:pPr>
            <a:r>
              <a:t>two points far from each other in 3D space?</a:t>
            </a:r>
          </a:p>
          <a:p>
            <a:pPr lvl="1">
              <a:defRPr sz="2600"/>
            </a:pPr>
            <a:r>
              <a:t>two points close to each other in 2D space, with 15 links between them, and a weight of 100001 for the link?</a:t>
            </a:r>
          </a:p>
          <a:p>
            <a:pPr lvl="1">
              <a:defRPr sz="2600"/>
            </a:pPr>
            <a:r>
              <a:t>something else??</a:t>
            </a:r>
          </a:p>
        </p:txBody>
      </p:sp>
      <p:sp>
        <p:nvSpPr>
          <p:cNvPr id="4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6" name="Juxtapose views: tradeoffs"/>
          <p:cNvSpPr txBox="1"/>
          <p:nvPr>
            <p:ph type="title"/>
          </p:nvPr>
        </p:nvSpPr>
        <p:spPr>
          <a:prstGeom prst="rect">
            <a:avLst/>
          </a:prstGeom>
        </p:spPr>
        <p:txBody>
          <a:bodyPr/>
          <a:lstStyle/>
          <a:p>
            <a:pPr/>
            <a:r>
              <a:t>Juxtapose views: tradeoffs</a:t>
            </a:r>
          </a:p>
        </p:txBody>
      </p:sp>
      <p:sp>
        <p:nvSpPr>
          <p:cNvPr id="310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08" name="juxtapose costs…"/>
          <p:cNvSpPr txBox="1"/>
          <p:nvPr>
            <p:ph type="body" idx="4294967295"/>
          </p:nvPr>
        </p:nvSpPr>
        <p:spPr>
          <a:xfrm>
            <a:off x="419100" y="1104900"/>
            <a:ext cx="15849600" cy="7531100"/>
          </a:xfrm>
          <a:prstGeom prst="rect">
            <a:avLst/>
          </a:prstGeom>
        </p:spPr>
        <p:txBody>
          <a:bodyPr lIns="38100" tIns="38100" rIns="38100" bIns="38100"/>
          <a:lstStyle/>
          <a:p>
            <a:pPr marL="342900" indent="-342900" defTabSz="1219200">
              <a:spcBef>
                <a:spcPts val="1000"/>
              </a:spcBef>
              <a:buClr>
                <a:srgbClr val="000000"/>
              </a:buClr>
              <a:defRPr sz="4000">
                <a:uFill>
                  <a:solidFill>
                    <a:srgbClr val="000000"/>
                  </a:solidFill>
                </a:uFill>
              </a:defRPr>
            </a:pPr>
            <a:r>
              <a:t>juxtapose costs</a:t>
            </a:r>
          </a:p>
          <a:p>
            <a:pPr lvl="1" marL="742950" indent="-285750" defTabSz="1219200">
              <a:spcBef>
                <a:spcPts val="800"/>
              </a:spcBef>
              <a:buClr>
                <a:srgbClr val="000000"/>
              </a:buClr>
              <a:buChar char="–"/>
              <a:defRPr sz="3400">
                <a:uFill>
                  <a:solidFill>
                    <a:srgbClr val="000000"/>
                  </a:solidFill>
                </a:uFill>
              </a:defRPr>
            </a:pPr>
            <a:r>
              <a:t>display area</a:t>
            </a:r>
          </a:p>
          <a:p>
            <a:pPr lvl="2" marL="1143000" indent="-228600" defTabSz="1219200">
              <a:spcBef>
                <a:spcPts val="700"/>
              </a:spcBef>
              <a:buClr>
                <a:srgbClr val="000000"/>
              </a:buClr>
              <a:defRPr sz="3000">
                <a:uFill>
                  <a:solidFill>
                    <a:srgbClr val="000000"/>
                  </a:solidFill>
                </a:uFill>
              </a:defRPr>
            </a:pPr>
            <a:r>
              <a:t>2 views side by side: each has only half the area of one view</a:t>
            </a:r>
          </a:p>
          <a:p>
            <a:pPr marL="342900" indent="-342900" defTabSz="1219200">
              <a:spcBef>
                <a:spcPts val="1000"/>
              </a:spcBef>
              <a:buClr>
                <a:srgbClr val="000000"/>
              </a:buClr>
              <a:defRPr sz="4000">
                <a:uFill>
                  <a:solidFill>
                    <a:srgbClr val="000000"/>
                  </a:solidFill>
                </a:uFill>
              </a:defRPr>
            </a:pPr>
            <a:r>
              <a:t>juxtapose benefits</a:t>
            </a:r>
          </a:p>
          <a:p>
            <a:pPr lvl="1" marL="742950" indent="-285750" defTabSz="1219200">
              <a:spcBef>
                <a:spcPts val="800"/>
              </a:spcBef>
              <a:buClr>
                <a:srgbClr val="000000"/>
              </a:buClr>
              <a:buChar char="–"/>
              <a:defRPr sz="3400">
                <a:uFill>
                  <a:solidFill>
                    <a:srgbClr val="000000"/>
                  </a:solidFill>
                </a:uFill>
              </a:defRPr>
            </a:pPr>
            <a:r>
              <a:t>cognitive load: eyes vs memory</a:t>
            </a:r>
          </a:p>
          <a:p>
            <a:pPr lvl="2" marL="1143000" indent="-228600" defTabSz="1219200">
              <a:spcBef>
                <a:spcPts val="700"/>
              </a:spcBef>
              <a:buClr>
                <a:srgbClr val="000000"/>
              </a:buClr>
              <a:defRPr sz="3000">
                <a:uFill>
                  <a:solidFill>
                    <a:srgbClr val="000000"/>
                  </a:solidFill>
                </a:uFill>
              </a:defRPr>
            </a:pPr>
            <a:r>
              <a:t>lower cognitive load: move eyes between 2 views</a:t>
            </a:r>
          </a:p>
          <a:p>
            <a:pPr lvl="2" marL="1143000" indent="-228600" defTabSz="1219200">
              <a:spcBef>
                <a:spcPts val="700"/>
              </a:spcBef>
              <a:buClr>
                <a:srgbClr val="000000"/>
              </a:buClr>
              <a:defRPr sz="3000">
                <a:uFill>
                  <a:solidFill>
                    <a:srgbClr val="000000"/>
                  </a:solidFill>
                </a:uFill>
              </a:defRPr>
            </a:pPr>
            <a:r>
              <a:t>higher cognitive load: compare single changing view to memory of previous state</a:t>
            </a:r>
          </a:p>
        </p:txBody>
      </p:sp>
      <p:sp>
        <p:nvSpPr>
          <p:cNvPr id="3109" name="Rectangle"/>
          <p:cNvSpPr/>
          <p:nvPr/>
        </p:nvSpPr>
        <p:spPr>
          <a:xfrm>
            <a:off x="11328400" y="1003300"/>
            <a:ext cx="2107704" cy="2285108"/>
          </a:xfrm>
          <a:prstGeom prst="rect">
            <a:avLst/>
          </a:prstGeom>
          <a:blipFill>
            <a:blip r:embed="rId2"/>
          </a:blipFill>
          <a:ln w="12700">
            <a:solidFill>
              <a:srgbClr val="000000"/>
            </a:solidFill>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3110" name="Rectangle"/>
          <p:cNvSpPr/>
          <p:nvPr/>
        </p:nvSpPr>
        <p:spPr>
          <a:xfrm>
            <a:off x="13817600" y="1028700"/>
            <a:ext cx="2107704" cy="1124712"/>
          </a:xfrm>
          <a:prstGeom prst="rect">
            <a:avLst/>
          </a:prstGeom>
          <a:blipFill>
            <a:blip r:embed="rId3"/>
          </a:blipFill>
          <a:ln w="12700">
            <a:solidFill>
              <a:srgbClr val="000000"/>
            </a:solidFill>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3111" name="Rectangle"/>
          <p:cNvSpPr/>
          <p:nvPr/>
        </p:nvSpPr>
        <p:spPr>
          <a:xfrm>
            <a:off x="13817600" y="2204591"/>
            <a:ext cx="2107704" cy="1124712"/>
          </a:xfrm>
          <a:prstGeom prst="rect">
            <a:avLst/>
          </a:prstGeom>
          <a:blipFill>
            <a:blip r:embed="rId4"/>
          </a:blipFill>
          <a:ln w="12700">
            <a:solidFill>
              <a:srgbClr val="000000"/>
            </a:solidFill>
            <a:miter lim="400000"/>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3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14" name="Juxtapose vs animate"/>
          <p:cNvSpPr txBox="1"/>
          <p:nvPr>
            <p:ph type="title"/>
          </p:nvPr>
        </p:nvSpPr>
        <p:spPr>
          <a:prstGeom prst="rect">
            <a:avLst/>
          </a:prstGeom>
        </p:spPr>
        <p:txBody>
          <a:bodyPr/>
          <a:lstStyle/>
          <a:p>
            <a:pPr/>
            <a:r>
              <a:t>Juxtapose vs animate</a:t>
            </a:r>
          </a:p>
        </p:txBody>
      </p:sp>
      <p:sp>
        <p:nvSpPr>
          <p:cNvPr id="3115" name="animate: hard to follow if  many scattered changes or  many frames…"/>
          <p:cNvSpPr txBox="1"/>
          <p:nvPr>
            <p:ph type="body" sz="half" idx="1"/>
          </p:nvPr>
        </p:nvSpPr>
        <p:spPr>
          <a:xfrm>
            <a:off x="419100" y="1104900"/>
            <a:ext cx="6350596" cy="6934200"/>
          </a:xfrm>
          <a:prstGeom prst="rect">
            <a:avLst/>
          </a:prstGeom>
        </p:spPr>
        <p:txBody>
          <a:bodyPr/>
          <a:lstStyle/>
          <a:p>
            <a:pPr marL="342900" indent="-342900">
              <a:defRPr sz="3500"/>
            </a:pPr>
            <a:r>
              <a:t>animate: hard to follow if </a:t>
            </a:r>
            <a:br/>
            <a:r>
              <a:t>many scattered changes or </a:t>
            </a:r>
            <a:br/>
            <a:r>
              <a:t>many frames</a:t>
            </a:r>
          </a:p>
          <a:p>
            <a:pPr lvl="1">
              <a:defRPr sz="2900"/>
            </a:pPr>
            <a:r>
              <a:t>vs easy special case: animated transitions</a:t>
            </a:r>
          </a:p>
        </p:txBody>
      </p:sp>
      <p:pic>
        <p:nvPicPr>
          <p:cNvPr id="3116" name="cerebral-combo.mov" descr="cerebral-combo.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8119129" y="812800"/>
            <a:ext cx="7813223" cy="6270842"/>
          </a:xfrm>
          <a:prstGeom prst="rect">
            <a:avLst/>
          </a:prstGeom>
          <a:ln w="12700">
            <a:miter lim="400000"/>
          </a:ln>
        </p:spPr>
      </p:pic>
      <p:sp>
        <p:nvSpPr>
          <p:cNvPr id="3117" name="[Cerebral: Visualizing Multiple Experimental Conditions on a Graph with Biological Context. Barsky, Munzner, Gardy, and Kincaid. IEEE Trans. Visualization and Computer Graphics (Proc. InfoVis 2008) 14:6 (2008), 1253–1260.]"/>
          <p:cNvSpPr txBox="1"/>
          <p:nvPr/>
        </p:nvSpPr>
        <p:spPr>
          <a:xfrm>
            <a:off x="342900" y="8394700"/>
            <a:ext cx="10694442"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[Cerebral: Visualizing Multiple Experimental Conditions on a Graph with Biological Context. Barsky, Munzner, Gardy, and Kincaid. IEEE Trans. Visualization and Computer Graphics (Proc. InfoVis 2008) 14:6 (2008), 1253–1260.]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000" fill="hold"/>
                                        <p:tgtEl>
                                          <p:spTgt spid="31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16"/>
                </p:tgtEl>
              </p:cMediaNode>
            </p:video>
            <p:seq concurrent="1" prevAc="none" nextAc="seek">
              <p:cTn id="8" evtFilter="cancelBubble" nodeType="interactiveSeq" restart="whenNotActive" fill="hold">
                <p:stCondLst>
                  <p:cond delay="0" evt="onClick">
                    <p:tgtEl>
                      <p:spTgt spid="311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116"/>
                                        </p:tgtEl>
                                      </p:cBhvr>
                                    </p:cmd>
                                  </p:childTnLst>
                                </p:cTn>
                              </p:par>
                            </p:childTnLst>
                          </p:cTn>
                        </p:par>
                      </p:childTnLst>
                    </p:cTn>
                  </p:par>
                </p:childTnLst>
              </p:cTn>
              <p:nextCondLst>
                <p:cond delay="0" evt="onClick">
                  <p:tgtEl>
                    <p:spTgt spid="3116"/>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20" name="Juxtapose vs animate"/>
          <p:cNvSpPr txBox="1"/>
          <p:nvPr>
            <p:ph type="title"/>
          </p:nvPr>
        </p:nvSpPr>
        <p:spPr>
          <a:prstGeom prst="rect">
            <a:avLst/>
          </a:prstGeom>
        </p:spPr>
        <p:txBody>
          <a:bodyPr/>
          <a:lstStyle/>
          <a:p>
            <a:pPr/>
            <a:r>
              <a:t>Juxtapose vs animate</a:t>
            </a:r>
          </a:p>
        </p:txBody>
      </p:sp>
      <p:sp>
        <p:nvSpPr>
          <p:cNvPr id="3121" name="animate: hard to follow if  many scattered changes or  many frames…"/>
          <p:cNvSpPr txBox="1"/>
          <p:nvPr>
            <p:ph type="body" sz="half" idx="1"/>
          </p:nvPr>
        </p:nvSpPr>
        <p:spPr>
          <a:xfrm>
            <a:off x="419100" y="1104900"/>
            <a:ext cx="6350596" cy="6934200"/>
          </a:xfrm>
          <a:prstGeom prst="rect">
            <a:avLst/>
          </a:prstGeom>
        </p:spPr>
        <p:txBody>
          <a:bodyPr/>
          <a:lstStyle/>
          <a:p>
            <a:pPr marL="342900" indent="-342900">
              <a:defRPr sz="3500"/>
            </a:pPr>
            <a:r>
              <a:t>animate: hard to follow if </a:t>
            </a:r>
            <a:br/>
            <a:r>
              <a:t>many scattered changes or </a:t>
            </a:r>
            <a:br/>
            <a:r>
              <a:t>many frames</a:t>
            </a:r>
          </a:p>
          <a:p>
            <a:pPr lvl="1">
              <a:defRPr sz="2900"/>
            </a:pPr>
            <a:r>
              <a:t>vs easy special case: animated transitions</a:t>
            </a:r>
          </a:p>
          <a:p>
            <a:pPr marL="342900" indent="-342900">
              <a:defRPr sz="3500"/>
            </a:pPr>
            <a:r>
              <a:t>juxtapose: easier to compare across small multiples</a:t>
            </a:r>
          </a:p>
          <a:p>
            <a:pPr lvl="1">
              <a:defRPr sz="2900"/>
            </a:pPr>
            <a:r>
              <a:t>different conditions (color), </a:t>
            </a:r>
            <a:br/>
            <a:r>
              <a:t>same gene (layout)</a:t>
            </a:r>
          </a:p>
        </p:txBody>
      </p:sp>
      <p:pic>
        <p:nvPicPr>
          <p:cNvPr id="3122" name="cerebral-combo.mov" descr="cerebral-combo.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8119129" y="812800"/>
            <a:ext cx="7813223" cy="6270842"/>
          </a:xfrm>
          <a:prstGeom prst="rect">
            <a:avLst/>
          </a:prstGeom>
          <a:ln w="12700">
            <a:miter lim="400000"/>
          </a:ln>
        </p:spPr>
      </p:pic>
      <p:pic>
        <p:nvPicPr>
          <p:cNvPr id="3123" name="image.png" descr="image.png"/>
          <p:cNvPicPr>
            <a:picLocks noChangeAspect="0"/>
          </p:cNvPicPr>
          <p:nvPr/>
        </p:nvPicPr>
        <p:blipFill>
          <a:blip r:embed="rId5">
            <a:extLst/>
          </a:blip>
          <a:stretch>
            <a:fillRect/>
          </a:stretch>
        </p:blipFill>
        <p:spPr>
          <a:xfrm>
            <a:off x="6667500" y="750283"/>
            <a:ext cx="9321800" cy="4741335"/>
          </a:xfrm>
          <a:prstGeom prst="rect">
            <a:avLst/>
          </a:prstGeom>
          <a:ln w="12700">
            <a:miter lim="400000"/>
          </a:ln>
        </p:spPr>
      </p:pic>
      <p:sp>
        <p:nvSpPr>
          <p:cNvPr id="3124" name="[Cerebral: Visualizing Multiple Experimental Conditions on a Graph with Biological Context. Barsky, Munzner, Gardy, and Kincaid. IEEE Trans. Visualization and Computer Graphics (Proc. InfoVis 2008) 14:6 (2008), 1253–1260.]"/>
          <p:cNvSpPr txBox="1"/>
          <p:nvPr/>
        </p:nvSpPr>
        <p:spPr>
          <a:xfrm>
            <a:off x="342900" y="8394700"/>
            <a:ext cx="10694442"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[Cerebral: Visualizing Multiple Experimental Conditions on a Graph with Biological Context. Barsky, Munzner, Gardy, and Kincaid. IEEE Trans. Visualization and Computer Graphics (Proc. InfoVis 2008) 14:6 (2008), 1253–1260.]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000" fill="hold"/>
                                        <p:tgtEl>
                                          <p:spTgt spid="312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22"/>
                </p:tgtEl>
              </p:cMediaNode>
            </p:video>
            <p:seq concurrent="1" prevAc="none" nextAc="seek">
              <p:cTn id="8" evtFilter="cancelBubble" nodeType="interactiveSeq" restart="whenNotActive" fill="hold">
                <p:stCondLst>
                  <p:cond delay="0" evt="onClick">
                    <p:tgtEl>
                      <p:spTgt spid="312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122"/>
                                        </p:tgtEl>
                                      </p:cBhvr>
                                    </p:cmd>
                                  </p:childTnLst>
                                </p:cTn>
                              </p:par>
                            </p:childTnLst>
                          </p:cTn>
                        </p:par>
                      </p:childTnLst>
                    </p:cTn>
                  </p:par>
                </p:childTnLst>
              </p:cTn>
              <p:nextCondLst>
                <p:cond delay="0" evt="onClick">
                  <p:tgtEl>
                    <p:spTgt spid="3122"/>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6" name="View coordination: Design choices"/>
          <p:cNvSpPr txBox="1"/>
          <p:nvPr>
            <p:ph type="title"/>
          </p:nvPr>
        </p:nvSpPr>
        <p:spPr>
          <a:prstGeom prst="rect">
            <a:avLst/>
          </a:prstGeom>
        </p:spPr>
        <p:txBody>
          <a:bodyPr/>
          <a:lstStyle/>
          <a:p>
            <a:pPr/>
            <a:r>
              <a:t>View coordination: Design choices</a:t>
            </a:r>
          </a:p>
        </p:txBody>
      </p:sp>
      <p:sp>
        <p:nvSpPr>
          <p:cNvPr id="31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28" name="fig12.6.pdf" descr="fig12.6.pdf"/>
          <p:cNvPicPr>
            <a:picLocks noChangeAspect="1"/>
          </p:cNvPicPr>
          <p:nvPr/>
        </p:nvPicPr>
        <p:blipFill>
          <a:blip r:embed="rId2">
            <a:extLst/>
          </a:blip>
          <a:stretch>
            <a:fillRect/>
          </a:stretch>
        </p:blipFill>
        <p:spPr>
          <a:xfrm>
            <a:off x="647700" y="1269411"/>
            <a:ext cx="13500100" cy="5541709"/>
          </a:xfrm>
          <a:prstGeom prst="rect">
            <a:avLst/>
          </a:prstGeom>
          <a:ln w="12700">
            <a:miter lim="400000"/>
          </a:ln>
        </p:spPr>
      </p:pic>
    </p:spTree>
  </p:cSld>
  <p:clrMapOvr>
    <a:masterClrMapping/>
  </p:clrMapOvr>
  <p:transition xmlns:p14="http://schemas.microsoft.com/office/powerpoint/2010/main" spd="med" advClick="1"/>
</p:sld>
</file>

<file path=ppt/slides/slide3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0" name="Idiom: Reorderable lists"/>
          <p:cNvSpPr txBox="1"/>
          <p:nvPr>
            <p:ph type="title"/>
          </p:nvPr>
        </p:nvSpPr>
        <p:spPr>
          <a:prstGeom prst="rect">
            <a:avLst/>
          </a:prstGeom>
        </p:spPr>
        <p:txBody>
          <a:bodyPr/>
          <a:lstStyle/>
          <a:p>
            <a:pPr/>
            <a:r>
              <a:t>Idiom: </a:t>
            </a:r>
            <a:r>
              <a:rPr>
                <a:latin typeface="Rockwell Bold"/>
                <a:ea typeface="Rockwell Bold"/>
                <a:cs typeface="Rockwell Bold"/>
                <a:sym typeface="Rockwell Bold"/>
              </a:rPr>
              <a:t>Reorderable lists </a:t>
            </a:r>
          </a:p>
        </p:txBody>
      </p:sp>
      <p:sp>
        <p:nvSpPr>
          <p:cNvPr id="313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2" name="multviews.tiff" descr="multviews.tiff"/>
          <p:cNvPicPr>
            <a:picLocks noChangeAspect="1"/>
          </p:cNvPicPr>
          <p:nvPr/>
        </p:nvPicPr>
        <p:blipFill>
          <a:blip r:embed="rId3">
            <a:extLst/>
          </a:blip>
          <a:stretch>
            <a:fillRect/>
          </a:stretch>
        </p:blipFill>
        <p:spPr>
          <a:xfrm>
            <a:off x="4597021" y="1035050"/>
            <a:ext cx="11100180" cy="6972300"/>
          </a:xfrm>
          <a:prstGeom prst="rect">
            <a:avLst/>
          </a:prstGeom>
          <a:ln w="12700">
            <a:miter lim="400000"/>
          </a:ln>
        </p:spPr>
      </p:pic>
      <p:sp>
        <p:nvSpPr>
          <p:cNvPr id="3133" name="[Building Highly-Coordinated Visualizations In Improvise. Weaver.  Proc. IEEE Symp. Information Visualization (InfoVis), pp. 159–166, 2004.]"/>
          <p:cNvSpPr txBox="1"/>
          <p:nvPr/>
        </p:nvSpPr>
        <p:spPr>
          <a:xfrm>
            <a:off x="4533900" y="8166100"/>
            <a:ext cx="7862342" cy="71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200">
                <a:uFill>
                  <a:solidFill>
                    <a:srgbClr val="000000"/>
                  </a:solidFill>
                </a:uFill>
              </a:defRPr>
            </a:pPr>
            <a:r>
              <a:t>[Building Highly-Coordinated Visualizations In Improvise. Weaver. </a:t>
            </a:r>
            <a:br/>
            <a:r>
              <a:t>Proc. IEEE Symp. Information Visualization (InfoVis), pp. 159–166, 2004.]</a:t>
            </a:r>
          </a:p>
        </p:txBody>
      </p:sp>
      <p:sp>
        <p:nvSpPr>
          <p:cNvPr id="3134" name="list views…"/>
          <p:cNvSpPr txBox="1"/>
          <p:nvPr>
            <p:ph type="body" sz="half" idx="1"/>
          </p:nvPr>
        </p:nvSpPr>
        <p:spPr>
          <a:xfrm>
            <a:off x="419100" y="1104900"/>
            <a:ext cx="4173836" cy="8039100"/>
          </a:xfrm>
          <a:prstGeom prst="rect">
            <a:avLst/>
          </a:prstGeom>
        </p:spPr>
        <p:txBody>
          <a:bodyPr/>
          <a:lstStyle/>
          <a:p>
            <a:pPr marL="257175" indent="-257175">
              <a:spcBef>
                <a:spcPts val="800"/>
              </a:spcBef>
              <a:defRPr sz="3000"/>
            </a:pPr>
            <a:r>
              <a:t>list views</a:t>
            </a:r>
          </a:p>
          <a:p>
            <a:pPr lvl="1" marL="675714" indent="-218514">
              <a:spcBef>
                <a:spcPts val="700"/>
              </a:spcBef>
              <a:defRPr sz="2600"/>
            </a:pPr>
            <a:r>
              <a:t>easy lookup</a:t>
            </a:r>
          </a:p>
          <a:p>
            <a:pPr lvl="1" marL="675714" indent="-218514">
              <a:spcBef>
                <a:spcPts val="700"/>
              </a:spcBef>
              <a:defRPr sz="2600"/>
            </a:pPr>
            <a:r>
              <a:t>useful when linked to other views</a:t>
            </a:r>
          </a:p>
          <a:p>
            <a:pPr lvl="1" marL="675714" indent="-218514">
              <a:spcBef>
                <a:spcPts val="700"/>
              </a:spcBef>
              <a:defRPr sz="2600"/>
            </a:pPr>
          </a:p>
          <a:p>
            <a:pPr marL="222885" indent="-222885">
              <a:spcBef>
                <a:spcPts val="700"/>
              </a:spcBef>
              <a:defRPr sz="2600"/>
            </a:pPr>
            <a:r>
              <a:t>how many views is ok vs  too complex?</a:t>
            </a:r>
          </a:p>
          <a:p>
            <a:pPr lvl="1" marL="675714" indent="-218514">
              <a:spcBef>
                <a:spcPts val="700"/>
              </a:spcBef>
              <a:defRPr sz="2600"/>
            </a:pPr>
            <a:r>
              <a:t>open research question</a:t>
            </a:r>
          </a:p>
        </p:txBody>
      </p:sp>
      <p:sp>
        <p:nvSpPr>
          <p:cNvPr id="3135" name="System: Improvise"/>
          <p:cNvSpPr txBox="1"/>
          <p:nvPr/>
        </p:nvSpPr>
        <p:spPr>
          <a:xfrm>
            <a:off x="10998200" y="101600"/>
            <a:ext cx="5159045" cy="77584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Improvise</a:t>
            </a:r>
          </a:p>
        </p:txBody>
      </p:sp>
    </p:spTree>
  </p:cSld>
  <p:clrMapOvr>
    <a:masterClrMapping/>
  </p:clrMapOvr>
  <p:transition xmlns:p14="http://schemas.microsoft.com/office/powerpoint/2010/main" spd="med" advClick="1"/>
</p:sld>
</file>

<file path=ppt/slides/slide3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9" name="Facet"/>
          <p:cNvSpPr txBox="1"/>
          <p:nvPr>
            <p:ph type="title"/>
          </p:nvPr>
        </p:nvSpPr>
        <p:spPr>
          <a:prstGeom prst="rect">
            <a:avLst/>
          </a:prstGeom>
        </p:spPr>
        <p:txBody>
          <a:bodyPr/>
          <a:lstStyle/>
          <a:p>
            <a:pPr/>
            <a:r>
              <a:t>Facet</a:t>
            </a:r>
          </a:p>
        </p:txBody>
      </p:sp>
      <p:sp>
        <p:nvSpPr>
          <p:cNvPr id="314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41" name="fig3.7.pdf" descr="fig3.7.pdf"/>
          <p:cNvPicPr>
            <a:picLocks noChangeAspect="1"/>
          </p:cNvPicPr>
          <p:nvPr/>
        </p:nvPicPr>
        <p:blipFill>
          <a:blip r:embed="rId2">
            <a:extLst/>
          </a:blip>
          <a:srcRect l="60244" t="10185" r="18446" b="38199"/>
          <a:stretch>
            <a:fillRect/>
          </a:stretch>
        </p:blipFill>
        <p:spPr>
          <a:xfrm>
            <a:off x="307771" y="1181100"/>
            <a:ext cx="3746726" cy="8382001"/>
          </a:xfrm>
          <a:prstGeom prst="rect">
            <a:avLst/>
          </a:prstGeom>
          <a:ln w="12700">
            <a:miter lim="400000"/>
          </a:ln>
        </p:spPr>
      </p:pic>
      <p:pic>
        <p:nvPicPr>
          <p:cNvPr id="3142" name="Rectangle Rectangle" descr="Rectangle Rectangle"/>
          <p:cNvPicPr>
            <a:picLocks noChangeAspect="0"/>
          </p:cNvPicPr>
          <p:nvPr/>
        </p:nvPicPr>
        <p:blipFill>
          <a:blip r:embed="rId3">
            <a:extLst/>
          </a:blip>
          <a:stretch>
            <a:fillRect/>
          </a:stretch>
        </p:blipFill>
        <p:spPr>
          <a:xfrm>
            <a:off x="142676" y="3154510"/>
            <a:ext cx="4292494" cy="2291368"/>
          </a:xfrm>
          <a:prstGeom prst="rect">
            <a:avLst/>
          </a:prstGeom>
        </p:spPr>
      </p:pic>
    </p:spTree>
  </p:cSld>
  <p:clrMapOvr>
    <a:masterClrMapping/>
  </p:clrMapOvr>
  <p:transition xmlns:p14="http://schemas.microsoft.com/office/powerpoint/2010/main" spd="med" advClick="1"/>
</p:sld>
</file>

<file path=ppt/slides/slide3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5" name="Partition into views"/>
          <p:cNvSpPr txBox="1"/>
          <p:nvPr>
            <p:ph type="title"/>
          </p:nvPr>
        </p:nvSpPr>
        <p:spPr>
          <a:prstGeom prst="rect">
            <a:avLst/>
          </a:prstGeom>
        </p:spPr>
        <p:txBody>
          <a:bodyPr/>
          <a:lstStyle/>
          <a:p>
            <a:pPr/>
            <a:r>
              <a:t>Partition into views</a:t>
            </a:r>
          </a:p>
        </p:txBody>
      </p:sp>
      <p:sp>
        <p:nvSpPr>
          <p:cNvPr id="314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47" name="how to divide data between views…"/>
          <p:cNvSpPr txBox="1"/>
          <p:nvPr>
            <p:ph type="body" idx="1"/>
          </p:nvPr>
        </p:nvSpPr>
        <p:spPr>
          <a:xfrm>
            <a:off x="419100" y="1104900"/>
            <a:ext cx="7580313" cy="8039100"/>
          </a:xfrm>
          <a:prstGeom prst="rect">
            <a:avLst/>
          </a:prstGeom>
        </p:spPr>
        <p:txBody>
          <a:bodyPr/>
          <a:lstStyle/>
          <a:p>
            <a:pPr/>
            <a:r>
              <a:t>how to divide data between views</a:t>
            </a:r>
          </a:p>
          <a:p>
            <a:pPr lvl="1"/>
            <a:r>
              <a:t>split into regions by attributes</a:t>
            </a:r>
          </a:p>
          <a:p>
            <a:pPr lvl="1"/>
            <a:r>
              <a:t>encodes association between items using spatial proximity </a:t>
            </a:r>
          </a:p>
          <a:p>
            <a:pPr lvl="1"/>
            <a:r>
              <a:t>order of splits has major implications for what patterns are visible</a:t>
            </a:r>
          </a:p>
        </p:txBody>
      </p:sp>
      <p:pic>
        <p:nvPicPr>
          <p:cNvPr id="3148" name="fig12.1.pdf" descr="fig12.1.pdf"/>
          <p:cNvPicPr>
            <a:picLocks noChangeAspect="1"/>
          </p:cNvPicPr>
          <p:nvPr/>
        </p:nvPicPr>
        <p:blipFill>
          <a:blip r:embed="rId3">
            <a:extLst/>
          </a:blip>
          <a:srcRect l="1320" t="72852" r="46132" b="13429"/>
          <a:stretch>
            <a:fillRect/>
          </a:stretch>
        </p:blipFill>
        <p:spPr>
          <a:xfrm>
            <a:off x="8039100" y="749300"/>
            <a:ext cx="8077200" cy="2987260"/>
          </a:xfrm>
          <a:prstGeom prst="rect">
            <a:avLst/>
          </a:prstGeom>
          <a:ln w="12700">
            <a:miter lim="400000"/>
          </a:ln>
        </p:spPr>
      </p:pic>
    </p:spTree>
  </p:cSld>
  <p:clrMapOvr>
    <a:masterClrMapping/>
  </p:clrMapOvr>
  <p:transition xmlns:p14="http://schemas.microsoft.com/office/powerpoint/2010/main" spd="med" advClick="1"/>
</p:sld>
</file>

<file path=ppt/slides/slide3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2" name="Partitioning: Grouped vs small-multiple bars"/>
          <p:cNvSpPr txBox="1"/>
          <p:nvPr>
            <p:ph type="title"/>
          </p:nvPr>
        </p:nvSpPr>
        <p:spPr>
          <a:prstGeom prst="rect">
            <a:avLst/>
          </a:prstGeom>
        </p:spPr>
        <p:txBody>
          <a:bodyPr/>
          <a:lstStyle/>
          <a:p>
            <a:pPr/>
            <a:r>
              <a:t>Partitioning: Grouped vs small-multiple bars</a:t>
            </a:r>
          </a:p>
        </p:txBody>
      </p:sp>
      <p:sp>
        <p:nvSpPr>
          <p:cNvPr id="3153" name="single bar chart with grouped bars…"/>
          <p:cNvSpPr txBox="1"/>
          <p:nvPr>
            <p:ph type="body" sz="half" idx="1"/>
          </p:nvPr>
        </p:nvSpPr>
        <p:spPr>
          <a:xfrm>
            <a:off x="419100" y="1104900"/>
            <a:ext cx="14752936" cy="2501900"/>
          </a:xfrm>
          <a:prstGeom prst="rect">
            <a:avLst/>
          </a:prstGeom>
        </p:spPr>
        <p:txBody>
          <a:bodyPr spcCol="737646"/>
          <a:lstStyle/>
          <a:p>
            <a:pPr marL="342900" indent="-342900">
              <a:defRPr sz="3200"/>
            </a:pPr>
            <a:r>
              <a:t>single bar chart with grouped bars</a:t>
            </a:r>
          </a:p>
          <a:p>
            <a:pPr lvl="1">
              <a:defRPr sz="2600"/>
            </a:pPr>
            <a:r>
              <a:t>split by state into regions</a:t>
            </a:r>
          </a:p>
          <a:p>
            <a:pPr lvl="2">
              <a:defRPr sz="2200"/>
            </a:pPr>
            <a:r>
              <a:t>complex glyph within each region showing all ages</a:t>
            </a:r>
          </a:p>
          <a:p>
            <a:pPr lvl="1">
              <a:defRPr sz="2600"/>
            </a:pPr>
            <a:r>
              <a:t>compare: easy within state, hard across ages</a:t>
            </a:r>
          </a:p>
          <a:p>
            <a:pPr marL="342900" indent="-342900">
              <a:defRPr sz="3200"/>
            </a:pPr>
            <a:r>
              <a:t>small-multiple bar charts</a:t>
            </a:r>
          </a:p>
          <a:p>
            <a:pPr lvl="1">
              <a:defRPr sz="2600"/>
            </a:pPr>
            <a:r>
              <a:t>split by age into regions</a:t>
            </a:r>
          </a:p>
          <a:p>
            <a:pPr lvl="2">
              <a:defRPr sz="2200"/>
            </a:pPr>
            <a:r>
              <a:t>one chart per region</a:t>
            </a:r>
          </a:p>
          <a:p>
            <a:pPr lvl="1">
              <a:defRPr sz="2600"/>
            </a:pPr>
            <a:r>
              <a:t>compare: easy within age, harder across states</a:t>
            </a:r>
          </a:p>
        </p:txBody>
      </p:sp>
      <p:sp>
        <p:nvSpPr>
          <p:cNvPr id="315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55" name="fig12.8_alt.pdf" descr="fig12.8_alt.pdf"/>
          <p:cNvPicPr>
            <a:picLocks noChangeAspect="1"/>
          </p:cNvPicPr>
          <p:nvPr/>
        </p:nvPicPr>
        <p:blipFill>
          <a:blip r:embed="rId2">
            <a:extLst/>
          </a:blip>
          <a:srcRect l="0" t="0" r="48665" b="1732"/>
          <a:stretch>
            <a:fillRect/>
          </a:stretch>
        </p:blipFill>
        <p:spPr>
          <a:xfrm>
            <a:off x="801020" y="3412373"/>
            <a:ext cx="5220111" cy="4558101"/>
          </a:xfrm>
          <a:prstGeom prst="rect">
            <a:avLst/>
          </a:prstGeom>
          <a:ln w="12700">
            <a:miter lim="400000"/>
          </a:ln>
        </p:spPr>
      </p:pic>
      <p:pic>
        <p:nvPicPr>
          <p:cNvPr id="3156" name="fig12.8_alt.pdf" descr="fig12.8_alt.pdf"/>
          <p:cNvPicPr>
            <a:picLocks noChangeAspect="1"/>
          </p:cNvPicPr>
          <p:nvPr/>
        </p:nvPicPr>
        <p:blipFill>
          <a:blip r:embed="rId2">
            <a:extLst/>
          </a:blip>
          <a:srcRect l="51227" t="0" r="0" b="2434"/>
          <a:stretch>
            <a:fillRect/>
          </a:stretch>
        </p:blipFill>
        <p:spPr>
          <a:xfrm>
            <a:off x="8029959" y="3373294"/>
            <a:ext cx="5080924" cy="4636203"/>
          </a:xfrm>
          <a:prstGeom prst="rect">
            <a:avLst/>
          </a:prstGeom>
          <a:ln w="12700">
            <a:miter lim="400000"/>
          </a:ln>
        </p:spPr>
      </p:pic>
      <p:sp>
        <p:nvSpPr>
          <p:cNvPr id="3157" name="[https://observablehq.com/@d3/grouped-bar-chart]"/>
          <p:cNvSpPr txBox="1"/>
          <p:nvPr/>
        </p:nvSpPr>
        <p:spPr>
          <a:xfrm>
            <a:off x="800893" y="8102600"/>
            <a:ext cx="5268852"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2100"/>
            </a:pPr>
            <a:r>
              <a:t>[</a:t>
            </a:r>
            <a:r>
              <a:rPr u="sng">
                <a:hlinkClick r:id="rId3" invalidUrl="" action="" tgtFrame="" tooltip="" history="1" highlightClick="0" endSnd="0"/>
              </a:rPr>
              <a:t>https://observablehq.com/@d3/grouped-bar-chart</a:t>
            </a:r>
            <a:r>
              <a:t>]</a:t>
            </a:r>
          </a:p>
        </p:txBody>
      </p:sp>
      <p:sp>
        <p:nvSpPr>
          <p:cNvPr id="3158" name="[https://bl.ocks.org/mbostock/4679202]"/>
          <p:cNvSpPr txBox="1"/>
          <p:nvPr/>
        </p:nvSpPr>
        <p:spPr>
          <a:xfrm>
            <a:off x="8156816" y="8134349"/>
            <a:ext cx="4319080"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2200"/>
            </a:pPr>
            <a:r>
              <a:t>[</a:t>
            </a:r>
            <a:r>
              <a:rPr u="sng">
                <a:hlinkClick r:id="rId4" invalidUrl="" action="" tgtFrame="" tooltip="" history="1" highlightClick="0" endSnd="0"/>
              </a:rPr>
              <a:t>https://bl.ocks.org/mbostock/4679202</a:t>
            </a:r>
            <a:r>
              <a:t>]</a:t>
            </a:r>
          </a:p>
        </p:txBody>
      </p:sp>
    </p:spTree>
  </p:cSld>
  <p:clrMapOvr>
    <a:masterClrMapping/>
  </p:clrMapOvr>
  <p:transition xmlns:p14="http://schemas.microsoft.com/office/powerpoint/2010/main" spd="med" advClick="1"/>
</p:sld>
</file>

<file path=ppt/slides/slide3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0" name="Partitioning: Recursive subdivision"/>
          <p:cNvSpPr txBox="1"/>
          <p:nvPr>
            <p:ph type="title"/>
          </p:nvPr>
        </p:nvSpPr>
        <p:spPr>
          <a:prstGeom prst="rect">
            <a:avLst/>
          </a:prstGeom>
        </p:spPr>
        <p:txBody>
          <a:bodyPr/>
          <a:lstStyle/>
          <a:p>
            <a:pPr/>
            <a:r>
              <a:t>Partitioning: Recursive subdivision</a:t>
            </a:r>
          </a:p>
        </p:txBody>
      </p:sp>
      <p:sp>
        <p:nvSpPr>
          <p:cNvPr id="3161" name="split by neighborhood…"/>
          <p:cNvSpPr txBox="1"/>
          <p:nvPr>
            <p:ph type="body" sz="half" idx="1"/>
          </p:nvPr>
        </p:nvSpPr>
        <p:spPr>
          <a:xfrm>
            <a:off x="419100" y="1104900"/>
            <a:ext cx="5814963" cy="7743825"/>
          </a:xfrm>
          <a:prstGeom prst="rect">
            <a:avLst/>
          </a:prstGeom>
        </p:spPr>
        <p:txBody>
          <a:bodyPr/>
          <a:lstStyle/>
          <a:p>
            <a:pPr marL="342900" indent="-342900">
              <a:defRPr sz="3200"/>
            </a:pPr>
            <a:r>
              <a:t>split by neighborhood</a:t>
            </a:r>
          </a:p>
          <a:p>
            <a:pPr marL="342900" indent="-342900">
              <a:defRPr sz="3200"/>
            </a:pPr>
            <a:r>
              <a:t>then by type</a:t>
            </a:r>
          </a:p>
          <a:p>
            <a:pPr lvl="1">
              <a:defRPr sz="2600"/>
            </a:pPr>
            <a:r>
              <a:t>flat, terrace, semi-detached, detached </a:t>
            </a:r>
          </a:p>
          <a:p>
            <a:pPr marL="342900" indent="-342900">
              <a:defRPr sz="3200"/>
            </a:pPr>
            <a:r>
              <a:t>then time</a:t>
            </a:r>
          </a:p>
          <a:p>
            <a:pPr lvl="1">
              <a:defRPr sz="2600"/>
            </a:pPr>
            <a:r>
              <a:t>years as rows</a:t>
            </a:r>
          </a:p>
          <a:p>
            <a:pPr lvl="1">
              <a:defRPr sz="2600"/>
            </a:pPr>
            <a:r>
              <a:t>months as columns </a:t>
            </a:r>
          </a:p>
          <a:p>
            <a:pPr marL="342900" indent="-342900">
              <a:defRPr sz="3200"/>
            </a:pPr>
            <a:r>
              <a:t>color by price</a:t>
            </a:r>
          </a:p>
          <a:p>
            <a:pPr marL="342900" indent="-342900">
              <a:defRPr sz="3200"/>
            </a:pPr>
          </a:p>
          <a:p>
            <a:pPr marL="342900" indent="-342900">
              <a:defRPr sz="3200"/>
            </a:pPr>
            <a:r>
              <a:t>neighborhood patterns</a:t>
            </a:r>
          </a:p>
          <a:p>
            <a:pPr lvl="1">
              <a:defRPr sz="2600"/>
            </a:pPr>
            <a:r>
              <a:t>where it’s expensive</a:t>
            </a:r>
          </a:p>
          <a:p>
            <a:pPr lvl="1">
              <a:defRPr sz="2600"/>
            </a:pPr>
            <a:r>
              <a:t>where you pay much more for detached type</a:t>
            </a:r>
          </a:p>
        </p:txBody>
      </p:sp>
      <p:sp>
        <p:nvSpPr>
          <p:cNvPr id="316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63" name="[Configuring Hierarchical Layouts to Address Research Questions. Slingsby, Dykes, and Wood.   IEEE Transactions on Visualization and Computer Graphics (Proc. InfoVis 2009) 15:6 (2009), 977–984.]"/>
          <p:cNvSpPr txBox="1"/>
          <p:nvPr/>
        </p:nvSpPr>
        <p:spPr>
          <a:xfrm>
            <a:off x="203200" y="8420100"/>
            <a:ext cx="11017598"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100">
                <a:uFill>
                  <a:solidFill>
                    <a:srgbClr val="000000"/>
                  </a:solidFill>
                </a:uFill>
              </a:defRPr>
            </a:pPr>
            <a:r>
              <a:t>[Configuring Hierarchical Layouts to Address Research Questions. Slingsby, Dykes, and Wood.  </a:t>
            </a:r>
            <a:br/>
            <a:r>
              <a:t>IEEE Transactions on Visualization and Computer Graphics (Proc. InfoVis 2009) 15:6 (2009), 977–984.]</a:t>
            </a:r>
          </a:p>
        </p:txBody>
      </p:sp>
      <p:sp>
        <p:nvSpPr>
          <p:cNvPr id="3164" name="System: HIVE"/>
          <p:cNvSpPr txBox="1"/>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HIVE</a:t>
            </a:r>
          </a:p>
        </p:txBody>
      </p:sp>
      <p:pic>
        <p:nvPicPr>
          <p:cNvPr id="3165" name="slingsby-fig2c.png" descr="slingsby-fig2c.png"/>
          <p:cNvPicPr>
            <a:picLocks noChangeAspect="1"/>
          </p:cNvPicPr>
          <p:nvPr/>
        </p:nvPicPr>
        <p:blipFill>
          <a:blip r:embed="rId2">
            <a:extLst/>
          </a:blip>
          <a:stretch>
            <a:fillRect/>
          </a:stretch>
        </p:blipFill>
        <p:spPr>
          <a:xfrm>
            <a:off x="7582806" y="812800"/>
            <a:ext cx="8254094" cy="6629070"/>
          </a:xfrm>
          <a:prstGeom prst="rect">
            <a:avLst/>
          </a:prstGeom>
          <a:ln w="12700">
            <a:miter lim="400000"/>
          </a:ln>
        </p:spPr>
      </p:pic>
    </p:spTree>
  </p:cSld>
  <p:clrMapOvr>
    <a:masterClrMapping/>
  </p:clrMapOvr>
  <p:transition xmlns:p14="http://schemas.microsoft.com/office/powerpoint/2010/main" spd="med" advClick="1"/>
</p:sld>
</file>

<file path=ppt/slides/slide3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7" name="Partitioning: Recursive subdivision"/>
          <p:cNvSpPr txBox="1"/>
          <p:nvPr>
            <p:ph type="title"/>
          </p:nvPr>
        </p:nvSpPr>
        <p:spPr>
          <a:prstGeom prst="rect">
            <a:avLst/>
          </a:prstGeom>
        </p:spPr>
        <p:txBody>
          <a:bodyPr/>
          <a:lstStyle/>
          <a:p>
            <a:pPr/>
            <a:r>
              <a:t>Partitioning: Recursive subdivision</a:t>
            </a:r>
          </a:p>
        </p:txBody>
      </p:sp>
      <p:sp>
        <p:nvSpPr>
          <p:cNvPr id="3168" name="switch order of splits…"/>
          <p:cNvSpPr txBox="1"/>
          <p:nvPr>
            <p:ph type="body" sz="half" idx="1"/>
          </p:nvPr>
        </p:nvSpPr>
        <p:spPr>
          <a:xfrm>
            <a:off x="419100" y="1104900"/>
            <a:ext cx="5848946" cy="6934200"/>
          </a:xfrm>
          <a:prstGeom prst="rect">
            <a:avLst/>
          </a:prstGeom>
        </p:spPr>
        <p:txBody>
          <a:bodyPr/>
          <a:lstStyle/>
          <a:p>
            <a:pPr/>
            <a:r>
              <a:t>switch order of splits</a:t>
            </a:r>
          </a:p>
          <a:p>
            <a:pPr lvl="1"/>
            <a:r>
              <a:t>type then neighborhood</a:t>
            </a:r>
          </a:p>
          <a:p>
            <a:pPr/>
            <a:r>
              <a:t>switch color</a:t>
            </a:r>
          </a:p>
          <a:p>
            <a:pPr lvl="1"/>
            <a:r>
              <a:t>by price variation </a:t>
            </a:r>
          </a:p>
          <a:p>
            <a:pPr lvl="2"/>
          </a:p>
          <a:p>
            <a:pPr/>
            <a:r>
              <a:t>type patterns</a:t>
            </a:r>
          </a:p>
          <a:p>
            <a:pPr lvl="1"/>
            <a:r>
              <a:t>within specific type, which neighborhoods inconsistent</a:t>
            </a:r>
          </a:p>
        </p:txBody>
      </p:sp>
      <p:sp>
        <p:nvSpPr>
          <p:cNvPr id="316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70" name="slingsby-fig7b.png" descr="slingsby-fig7b.png"/>
          <p:cNvPicPr>
            <a:picLocks noChangeAspect="1"/>
          </p:cNvPicPr>
          <p:nvPr/>
        </p:nvPicPr>
        <p:blipFill>
          <a:blip r:embed="rId2">
            <a:extLst/>
          </a:blip>
          <a:stretch>
            <a:fillRect/>
          </a:stretch>
        </p:blipFill>
        <p:spPr>
          <a:xfrm>
            <a:off x="8098666" y="850900"/>
            <a:ext cx="7814435" cy="6286248"/>
          </a:xfrm>
          <a:prstGeom prst="rect">
            <a:avLst/>
          </a:prstGeom>
          <a:ln w="12700">
            <a:miter lim="400000"/>
          </a:ln>
        </p:spPr>
      </p:pic>
      <p:sp>
        <p:nvSpPr>
          <p:cNvPr id="3171" name="[Configuring Hierarchical Layouts to Address Research Questions. Slingsby, Dykes, and Wood.   IEEE Transactions on Visualization and Computer Graphics (Proc. InfoVis 2009) 15:6 (2009), 977–984.]"/>
          <p:cNvSpPr txBox="1"/>
          <p:nvPr/>
        </p:nvSpPr>
        <p:spPr>
          <a:xfrm>
            <a:off x="203200" y="8420100"/>
            <a:ext cx="10482213"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100">
                <a:uFill>
                  <a:solidFill>
                    <a:srgbClr val="000000"/>
                  </a:solidFill>
                </a:uFill>
              </a:defRPr>
            </a:pPr>
            <a:r>
              <a:t>[Configuring Hierarchical Layouts to Address Research Questions. Slingsby, Dykes, and Wood.  </a:t>
            </a:r>
            <a:br/>
            <a:r>
              <a:t>IEEE Transactions on Visualization and Computer Graphics (Proc. InfoVis 2009) 15:6 (2009), 977–984.]</a:t>
            </a:r>
          </a:p>
        </p:txBody>
      </p:sp>
      <p:sp>
        <p:nvSpPr>
          <p:cNvPr id="3172" name="System: HIVE"/>
          <p:cNvSpPr txBox="1"/>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HIVE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What does data mean?"/>
          <p:cNvSpPr txBox="1"/>
          <p:nvPr>
            <p:ph type="title"/>
          </p:nvPr>
        </p:nvSpPr>
        <p:spPr>
          <a:prstGeom prst="rect">
            <a:avLst/>
          </a:prstGeom>
        </p:spPr>
        <p:txBody>
          <a:bodyPr/>
          <a:lstStyle/>
          <a:p>
            <a:pPr/>
            <a:r>
              <a:t>What does data mean?</a:t>
            </a:r>
          </a:p>
        </p:txBody>
      </p:sp>
      <p:sp>
        <p:nvSpPr>
          <p:cNvPr id="490" name="14, 2.6, 30, 30, 15, 100001…"/>
          <p:cNvSpPr txBox="1"/>
          <p:nvPr>
            <p:ph type="body" idx="1"/>
          </p:nvPr>
        </p:nvSpPr>
        <p:spPr>
          <a:prstGeom prst="rect">
            <a:avLst/>
          </a:prstGeom>
        </p:spPr>
        <p:txBody>
          <a:bodyPr/>
          <a:lstStyle/>
          <a:p>
            <a:pPr marL="0" indent="0">
              <a:buSzTx/>
              <a:buNone/>
              <a:defRPr sz="3200">
                <a:solidFill>
                  <a:schemeClr val="accent5"/>
                </a:solidFill>
              </a:defRPr>
            </a:pPr>
            <a:r>
              <a:rPr>
                <a:latin typeface="+mn-lt"/>
                <a:ea typeface="+mn-ea"/>
                <a:cs typeface="+mn-cs"/>
                <a:sym typeface="Rockwell"/>
              </a:rPr>
              <a:t>14, 2.6, 30, 30, 15, 100001</a:t>
            </a:r>
          </a:p>
          <a:p>
            <a:pPr marL="342900" indent="-342900">
              <a:defRPr sz="3200"/>
            </a:pPr>
            <a:r>
              <a:t>What does this sequence of six numbers mean?</a:t>
            </a:r>
          </a:p>
          <a:p>
            <a:pPr lvl="1">
              <a:defRPr sz="2600"/>
            </a:pPr>
            <a:r>
              <a:t>two points far from each other in 3D space?</a:t>
            </a:r>
          </a:p>
          <a:p>
            <a:pPr lvl="1">
              <a:defRPr sz="2600"/>
            </a:pPr>
            <a:r>
              <a:t>two points close to each other in 2D space, with 15 links between them, and a weight of 100001 for the link?</a:t>
            </a:r>
          </a:p>
          <a:p>
            <a:pPr lvl="1">
              <a:defRPr sz="2600"/>
            </a:pPr>
            <a:r>
              <a:t>something else??</a:t>
            </a:r>
          </a:p>
          <a:p>
            <a:pPr marL="0" indent="0">
              <a:buSzTx/>
              <a:buNone/>
              <a:defRPr sz="3200">
                <a:solidFill>
                  <a:schemeClr val="accent5"/>
                </a:solidFill>
                <a:latin typeface="+mn-lt"/>
                <a:ea typeface="+mn-ea"/>
                <a:cs typeface="+mn-cs"/>
                <a:sym typeface="Rockwell"/>
              </a:defRPr>
            </a:pPr>
            <a:r>
              <a:t>Basil, 7, S, Pear</a:t>
            </a:r>
          </a:p>
        </p:txBody>
      </p:sp>
      <p:sp>
        <p:nvSpPr>
          <p:cNvPr id="4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4" name="Partitioning: Recursive subdivision"/>
          <p:cNvSpPr txBox="1"/>
          <p:nvPr>
            <p:ph type="title"/>
          </p:nvPr>
        </p:nvSpPr>
        <p:spPr>
          <a:prstGeom prst="rect">
            <a:avLst/>
          </a:prstGeom>
        </p:spPr>
        <p:txBody>
          <a:bodyPr/>
          <a:lstStyle/>
          <a:p>
            <a:pPr/>
            <a:r>
              <a:t>Partitioning: Recursive subdivision</a:t>
            </a:r>
          </a:p>
        </p:txBody>
      </p:sp>
      <p:sp>
        <p:nvSpPr>
          <p:cNvPr id="3175" name="different encoding for second-level regions…"/>
          <p:cNvSpPr txBox="1"/>
          <p:nvPr>
            <p:ph type="body" sz="half" idx="1"/>
          </p:nvPr>
        </p:nvSpPr>
        <p:spPr>
          <a:xfrm>
            <a:off x="419100" y="1104900"/>
            <a:ext cx="5586810" cy="6934200"/>
          </a:xfrm>
          <a:prstGeom prst="rect">
            <a:avLst/>
          </a:prstGeom>
        </p:spPr>
        <p:txBody>
          <a:bodyPr/>
          <a:lstStyle/>
          <a:p>
            <a:pPr/>
            <a:r>
              <a:t>different encoding for second-level regions</a:t>
            </a:r>
          </a:p>
          <a:p>
            <a:pPr lvl="1"/>
            <a:r>
              <a:t>choropleth maps</a:t>
            </a:r>
          </a:p>
        </p:txBody>
      </p:sp>
      <p:sp>
        <p:nvSpPr>
          <p:cNvPr id="317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77" name="[Configuring Hierarchical Layouts to Address Research Questions. Slingsby, Dykes, and Wood.   IEEE Transactions on Visualization and Computer Graphics (Proc. InfoVis 2009) 15:6 (2009), 977–984.]"/>
          <p:cNvSpPr txBox="1"/>
          <p:nvPr/>
        </p:nvSpPr>
        <p:spPr>
          <a:xfrm>
            <a:off x="203200" y="8420100"/>
            <a:ext cx="10534601"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100">
                <a:uFill>
                  <a:solidFill>
                    <a:srgbClr val="000000"/>
                  </a:solidFill>
                </a:uFill>
              </a:defRPr>
            </a:pPr>
            <a:r>
              <a:t>[Configuring Hierarchical Layouts to Address Research Questions. Slingsby, Dykes, and Wood.  </a:t>
            </a:r>
            <a:br/>
            <a:r>
              <a:t>IEEE Transactions on Visualization and Computer Graphics (Proc. InfoVis 2009) 15:6 (2009), 977–984.]</a:t>
            </a:r>
          </a:p>
        </p:txBody>
      </p:sp>
      <p:sp>
        <p:nvSpPr>
          <p:cNvPr id="3178" name="System: HIVE"/>
          <p:cNvSpPr txBox="1"/>
          <p:nvPr/>
        </p:nvSpPr>
        <p:spPr>
          <a:xfrm>
            <a:off x="12369800" y="139700"/>
            <a:ext cx="3484563"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l"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HIVE</a:t>
            </a:r>
          </a:p>
        </p:txBody>
      </p:sp>
      <p:pic>
        <p:nvPicPr>
          <p:cNvPr id="3179" name="slingsby-fig7c.png" descr="slingsby-fig7c.png"/>
          <p:cNvPicPr>
            <a:picLocks noChangeAspect="1"/>
          </p:cNvPicPr>
          <p:nvPr/>
        </p:nvPicPr>
        <p:blipFill>
          <a:blip r:embed="rId2">
            <a:extLst/>
          </a:blip>
          <a:stretch>
            <a:fillRect/>
          </a:stretch>
        </p:blipFill>
        <p:spPr>
          <a:xfrm>
            <a:off x="8166100" y="863600"/>
            <a:ext cx="7636448" cy="6137828"/>
          </a:xfrm>
          <a:prstGeom prst="rect">
            <a:avLst/>
          </a:prstGeom>
          <a:ln w="12700">
            <a:miter lim="400000"/>
          </a:ln>
        </p:spPr>
      </p:pic>
    </p:spTree>
  </p:cSld>
  <p:clrMapOvr>
    <a:masterClrMapping/>
  </p:clrMapOvr>
  <p:transition xmlns:p14="http://schemas.microsoft.com/office/powerpoint/2010/main" spd="med" advClick="1"/>
</p:sld>
</file>

<file path=ppt/slides/slide3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1" name="Facet"/>
          <p:cNvSpPr txBox="1"/>
          <p:nvPr>
            <p:ph type="title"/>
          </p:nvPr>
        </p:nvSpPr>
        <p:spPr>
          <a:prstGeom prst="rect">
            <a:avLst/>
          </a:prstGeom>
        </p:spPr>
        <p:txBody>
          <a:bodyPr/>
          <a:lstStyle/>
          <a:p>
            <a:pPr/>
            <a:r>
              <a:t>Facet</a:t>
            </a:r>
          </a:p>
        </p:txBody>
      </p:sp>
      <p:sp>
        <p:nvSpPr>
          <p:cNvPr id="31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3" name="fig3.7.pdf" descr="fig3.7.pdf"/>
          <p:cNvPicPr>
            <a:picLocks noChangeAspect="1"/>
          </p:cNvPicPr>
          <p:nvPr/>
        </p:nvPicPr>
        <p:blipFill>
          <a:blip r:embed="rId2">
            <a:extLst/>
          </a:blip>
          <a:srcRect l="60244" t="10185" r="18446" b="38199"/>
          <a:stretch>
            <a:fillRect/>
          </a:stretch>
        </p:blipFill>
        <p:spPr>
          <a:xfrm>
            <a:off x="307771" y="1181100"/>
            <a:ext cx="3746726" cy="8382001"/>
          </a:xfrm>
          <a:prstGeom prst="rect">
            <a:avLst/>
          </a:prstGeom>
          <a:ln w="12700">
            <a:miter lim="400000"/>
          </a:ln>
        </p:spPr>
      </p:pic>
      <p:pic>
        <p:nvPicPr>
          <p:cNvPr id="3184" name="Rectangle Rectangle" descr="Rectangle Rectangle"/>
          <p:cNvPicPr>
            <a:picLocks noChangeAspect="0"/>
          </p:cNvPicPr>
          <p:nvPr/>
        </p:nvPicPr>
        <p:blipFill>
          <a:blip r:embed="rId3">
            <a:extLst/>
          </a:blip>
          <a:stretch>
            <a:fillRect/>
          </a:stretch>
        </p:blipFill>
        <p:spPr>
          <a:xfrm>
            <a:off x="34973" y="5288110"/>
            <a:ext cx="5021355" cy="3713371"/>
          </a:xfrm>
          <a:prstGeom prst="rect">
            <a:avLst/>
          </a:prstGeom>
        </p:spPr>
      </p:pic>
    </p:spTree>
  </p:cSld>
  <p:clrMapOvr>
    <a:masterClrMapping/>
  </p:clrMapOvr>
  <p:transition xmlns:p14="http://schemas.microsoft.com/office/powerpoint/2010/main" spd="med" advClick="1"/>
</p:sld>
</file>

<file path=ppt/slides/slide3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7" name="Superimpose layers"/>
          <p:cNvSpPr txBox="1"/>
          <p:nvPr>
            <p:ph type="title"/>
          </p:nvPr>
        </p:nvSpPr>
        <p:spPr>
          <a:prstGeom prst="rect">
            <a:avLst/>
          </a:prstGeom>
        </p:spPr>
        <p:txBody>
          <a:bodyPr/>
          <a:lstStyle/>
          <a:p>
            <a:pPr/>
            <a:r>
              <a:t>Superimpose layers</a:t>
            </a:r>
          </a:p>
        </p:txBody>
      </p:sp>
      <p:sp>
        <p:nvSpPr>
          <p:cNvPr id="318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89" name="layer: set of objects spread out over region…"/>
          <p:cNvSpPr txBox="1"/>
          <p:nvPr>
            <p:ph type="body" idx="1"/>
          </p:nvPr>
        </p:nvSpPr>
        <p:spPr>
          <a:xfrm>
            <a:off x="419100" y="1104900"/>
            <a:ext cx="8685709" cy="7192913"/>
          </a:xfrm>
          <a:prstGeom prst="rect">
            <a:avLst/>
          </a:prstGeom>
        </p:spPr>
        <p:txBody>
          <a:bodyPr/>
          <a:lstStyle/>
          <a:p>
            <a:pPr marL="342900" indent="-342900">
              <a:defRPr sz="3800"/>
            </a:pPr>
            <a:r>
              <a:t>layer: set of objects spread out over region</a:t>
            </a:r>
          </a:p>
          <a:p>
            <a:pPr lvl="1">
              <a:defRPr sz="3200"/>
            </a:pPr>
            <a:r>
              <a:t>each set is visually distinguishable group</a:t>
            </a:r>
          </a:p>
          <a:p>
            <a:pPr lvl="1">
              <a:defRPr sz="3200"/>
            </a:pPr>
            <a:r>
              <a:t>extent: whole view</a:t>
            </a:r>
          </a:p>
          <a:p>
            <a:pPr marL="342900" indent="-342900">
              <a:defRPr sz="3800"/>
            </a:pPr>
            <a:r>
              <a:t>design choices</a:t>
            </a:r>
          </a:p>
          <a:p>
            <a:pPr lvl="1">
              <a:defRPr sz="3200"/>
            </a:pPr>
            <a:r>
              <a:t>how many layers, how to distinguish?</a:t>
            </a:r>
          </a:p>
          <a:p>
            <a:pPr lvl="2">
              <a:defRPr sz="2800"/>
            </a:pPr>
            <a:r>
              <a:t>encode with different, nonoverlapping channels</a:t>
            </a:r>
          </a:p>
          <a:p>
            <a:pPr lvl="2">
              <a:defRPr sz="2800"/>
            </a:pPr>
            <a:r>
              <a:t>two layers achievable, three with careful design</a:t>
            </a:r>
          </a:p>
          <a:p>
            <a:pPr lvl="1">
              <a:defRPr sz="3200"/>
            </a:pPr>
            <a:r>
              <a:t>small static set, or dynamic from many possible?</a:t>
            </a:r>
          </a:p>
        </p:txBody>
      </p:sp>
      <p:pic>
        <p:nvPicPr>
          <p:cNvPr id="3190" name="fig12.1.pdf" descr="fig12.1.pdf"/>
          <p:cNvPicPr>
            <a:picLocks noChangeAspect="1"/>
          </p:cNvPicPr>
          <p:nvPr/>
        </p:nvPicPr>
        <p:blipFill>
          <a:blip r:embed="rId2">
            <a:extLst/>
          </a:blip>
          <a:srcRect l="0" t="18515" r="34421" b="68314"/>
          <a:stretch>
            <a:fillRect/>
          </a:stretch>
        </p:blipFill>
        <p:spPr>
          <a:xfrm>
            <a:off x="9278147" y="1168400"/>
            <a:ext cx="7406425" cy="2191910"/>
          </a:xfrm>
          <a:prstGeom prst="rect">
            <a:avLst/>
          </a:prstGeom>
          <a:ln w="12700">
            <a:miter lim="400000"/>
          </a:ln>
        </p:spPr>
      </p:pic>
    </p:spTree>
  </p:cSld>
  <p:clrMapOvr>
    <a:masterClrMapping/>
  </p:clrMapOvr>
  <p:transition xmlns:p14="http://schemas.microsoft.com/office/powerpoint/2010/main" spd="med" advClick="1"/>
</p:sld>
</file>

<file path=ppt/slides/slide3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2" name="Static visual layering"/>
          <p:cNvSpPr txBox="1"/>
          <p:nvPr>
            <p:ph type="title"/>
          </p:nvPr>
        </p:nvSpPr>
        <p:spPr>
          <a:prstGeom prst="rect">
            <a:avLst/>
          </a:prstGeom>
        </p:spPr>
        <p:txBody>
          <a:bodyPr/>
          <a:lstStyle/>
          <a:p>
            <a:pPr/>
            <a:r>
              <a:t>Static visual layering</a:t>
            </a:r>
          </a:p>
        </p:txBody>
      </p:sp>
      <p:sp>
        <p:nvSpPr>
          <p:cNvPr id="3193" name="foreground layer: roads…"/>
          <p:cNvSpPr txBox="1"/>
          <p:nvPr>
            <p:ph type="body" idx="1"/>
          </p:nvPr>
        </p:nvSpPr>
        <p:spPr>
          <a:xfrm>
            <a:off x="419100" y="1104900"/>
            <a:ext cx="8934897" cy="7921973"/>
          </a:xfrm>
          <a:prstGeom prst="rect">
            <a:avLst/>
          </a:prstGeom>
        </p:spPr>
        <p:txBody>
          <a:bodyPr/>
          <a:lstStyle/>
          <a:p>
            <a:pPr/>
            <a:r>
              <a:t>foreground layer: roads</a:t>
            </a:r>
          </a:p>
          <a:p>
            <a:pPr lvl="1"/>
            <a:r>
              <a:t>hue, size distinguishing main from minor</a:t>
            </a:r>
          </a:p>
          <a:p>
            <a:pPr lvl="1"/>
            <a:r>
              <a:t>high luminance contrast from background</a:t>
            </a:r>
          </a:p>
          <a:p>
            <a:pPr/>
            <a:r>
              <a:t>background layer: regions</a:t>
            </a:r>
          </a:p>
          <a:p>
            <a:pPr lvl="1"/>
            <a:r>
              <a:t>desaturated colors for water, parks, land areas</a:t>
            </a:r>
          </a:p>
          <a:p>
            <a:pPr/>
            <a:r>
              <a:t>user can selectively focus attention</a:t>
            </a:r>
          </a:p>
        </p:txBody>
      </p:sp>
      <p:sp>
        <p:nvSpPr>
          <p:cNvPr id="319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95" name="map_pore_areamap.png" descr="map_pore_areamap.png"/>
          <p:cNvPicPr>
            <a:picLocks noChangeAspect="1"/>
          </p:cNvPicPr>
          <p:nvPr/>
        </p:nvPicPr>
        <p:blipFill>
          <a:blip r:embed="rId2">
            <a:extLst/>
          </a:blip>
          <a:stretch>
            <a:fillRect/>
          </a:stretch>
        </p:blipFill>
        <p:spPr>
          <a:xfrm>
            <a:off x="9715500" y="419100"/>
            <a:ext cx="5454032" cy="4739466"/>
          </a:xfrm>
          <a:prstGeom prst="rect">
            <a:avLst/>
          </a:prstGeom>
          <a:ln w="12700">
            <a:miter lim="400000"/>
          </a:ln>
        </p:spPr>
      </p:pic>
      <p:sp>
        <p:nvSpPr>
          <p:cNvPr id="3196" name="[Get it right in black and white. Stone. 2010.  http://www.stonesc.com/wordpress/2010/03/get-it-right-in-black-and-white]"/>
          <p:cNvSpPr txBox="1"/>
          <p:nvPr/>
        </p:nvSpPr>
        <p:spPr>
          <a:xfrm>
            <a:off x="292100" y="8077200"/>
            <a:ext cx="10427246" cy="71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200">
                <a:uFill>
                  <a:solidFill>
                    <a:srgbClr val="000000"/>
                  </a:solidFill>
                </a:uFill>
              </a:defRPr>
            </a:pPr>
            <a:r>
              <a:t>[Get it right in black and white. Stone. 2010. </a:t>
            </a:r>
            <a:br/>
            <a:r>
              <a:rPr>
                <a:hlinkClick r:id="rId3" invalidUrl="" action="" tgtFrame="" tooltip="" history="1" highlightClick="0" endSnd="0"/>
              </a:rPr>
              <a:t>http://www.stonesc.com/wordpress/2010/03/get-it-right-in-black-and-white</a:t>
            </a:r>
            <a:r>
              <a:t>]</a:t>
            </a:r>
          </a:p>
        </p:txBody>
      </p:sp>
    </p:spTree>
  </p:cSld>
  <p:clrMapOvr>
    <a:masterClrMapping/>
  </p:clrMapOvr>
  <p:transition xmlns:p14="http://schemas.microsoft.com/office/powerpoint/2010/main" spd="med" advClick="1"/>
</p:sld>
</file>

<file path=ppt/slides/slide3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8" name="Idiom: Trellis plots"/>
          <p:cNvSpPr txBox="1"/>
          <p:nvPr>
            <p:ph type="title"/>
          </p:nvPr>
        </p:nvSpPr>
        <p:spPr>
          <a:prstGeom prst="rect">
            <a:avLst/>
          </a:prstGeom>
        </p:spPr>
        <p:txBody>
          <a:bodyPr/>
          <a:lstStyle/>
          <a:p>
            <a:pPr/>
            <a:r>
              <a:t>Idiom: </a:t>
            </a:r>
            <a:r>
              <a:rPr>
                <a:latin typeface="Rockwell Bold"/>
                <a:ea typeface="Rockwell Bold"/>
                <a:cs typeface="Rockwell Bold"/>
                <a:sym typeface="Rockwell Bold"/>
              </a:rPr>
              <a:t>Trellis plots</a:t>
            </a:r>
          </a:p>
        </p:txBody>
      </p:sp>
      <p:sp>
        <p:nvSpPr>
          <p:cNvPr id="3199" name="superimpose within same frame…"/>
          <p:cNvSpPr txBox="1"/>
          <p:nvPr>
            <p:ph type="body" idx="1"/>
          </p:nvPr>
        </p:nvSpPr>
        <p:spPr>
          <a:xfrm>
            <a:off x="419100" y="1104900"/>
            <a:ext cx="8207028" cy="8039100"/>
          </a:xfrm>
          <a:prstGeom prst="rect">
            <a:avLst/>
          </a:prstGeom>
        </p:spPr>
        <p:txBody>
          <a:bodyPr numCol="1" spcCol="38100"/>
          <a:lstStyle/>
          <a:p>
            <a:pPr/>
            <a:r>
              <a:t>superimpose within same frame</a:t>
            </a:r>
          </a:p>
          <a:p>
            <a:pPr lvl="1"/>
            <a:r>
              <a:t>color code by year</a:t>
            </a:r>
          </a:p>
          <a:p>
            <a:pPr lvl="1"/>
          </a:p>
          <a:p>
            <a:pPr/>
            <a:r>
              <a:t>partitioning</a:t>
            </a:r>
          </a:p>
          <a:p>
            <a:pPr lvl="1"/>
            <a:r>
              <a:t>split by site, rows are barley varieties</a:t>
            </a:r>
          </a:p>
          <a:p>
            <a:pPr/>
            <a:r>
              <a:t>main-effects ordering</a:t>
            </a:r>
          </a:p>
          <a:p>
            <a:pPr lvl="1"/>
            <a:r>
              <a:t>derive value of median for group</a:t>
            </a:r>
          </a:p>
          <a:p>
            <a:pPr lvl="1"/>
            <a:r>
              <a:t>order rows within view by variety median</a:t>
            </a:r>
          </a:p>
          <a:p>
            <a:pPr lvl="1"/>
            <a:r>
              <a:t>order views themselves by site median</a:t>
            </a:r>
          </a:p>
        </p:txBody>
      </p:sp>
      <p:sp>
        <p:nvSpPr>
          <p:cNvPr id="32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01" name="Image" descr="Image"/>
          <p:cNvPicPr>
            <a:picLocks noChangeAspect="1"/>
          </p:cNvPicPr>
          <p:nvPr/>
        </p:nvPicPr>
        <p:blipFill>
          <a:blip r:embed="rId2">
            <a:extLst/>
          </a:blip>
          <a:stretch>
            <a:fillRect/>
          </a:stretch>
        </p:blipFill>
        <p:spPr>
          <a:xfrm>
            <a:off x="9386549" y="-1"/>
            <a:ext cx="3578903" cy="9144001"/>
          </a:xfrm>
          <a:prstGeom prst="rect">
            <a:avLst/>
          </a:prstGeom>
          <a:ln w="12700">
            <a:miter lim="400000"/>
          </a:ln>
        </p:spPr>
      </p:pic>
      <p:sp>
        <p:nvSpPr>
          <p:cNvPr id="3202" name="[The Visual Design and Control of Trellis Display. Becker, Cleveland, &amp; Shyu.   Journal of Computational and Graphical Statistics 5(2):123-155 1996.]"/>
          <p:cNvSpPr txBox="1"/>
          <p:nvPr/>
        </p:nvSpPr>
        <p:spPr>
          <a:xfrm>
            <a:off x="495300" y="8267700"/>
            <a:ext cx="6739781" cy="55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700">
                <a:uFill>
                  <a:solidFill>
                    <a:srgbClr val="000000"/>
                  </a:solidFill>
                </a:uFill>
              </a:defRPr>
            </a:pPr>
            <a:r>
              <a:t>[The Visual Design and Control of Trellis Display. Becker, Cleveland, &amp; Shyu.  </a:t>
            </a:r>
            <a:br/>
            <a:r>
              <a:t>Journal of Computational and Graphical Statistics 5(2):123-155 1996.]</a:t>
            </a:r>
          </a:p>
        </p:txBody>
      </p:sp>
    </p:spTree>
  </p:cSld>
  <p:clrMapOvr>
    <a:masterClrMapping/>
  </p:clrMapOvr>
  <p:transition xmlns:p14="http://schemas.microsoft.com/office/powerpoint/2010/main" spd="med" advClick="1"/>
</p:sld>
</file>

<file path=ppt/slides/slide3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4" name="Superimposing limits (static)"/>
          <p:cNvSpPr txBox="1"/>
          <p:nvPr>
            <p:ph type="title"/>
          </p:nvPr>
        </p:nvSpPr>
        <p:spPr>
          <a:prstGeom prst="rect">
            <a:avLst/>
          </a:prstGeom>
        </p:spPr>
        <p:txBody>
          <a:bodyPr/>
          <a:lstStyle/>
          <a:p>
            <a:pPr/>
            <a:r>
              <a:t>Superimposing limits (static)</a:t>
            </a:r>
          </a:p>
        </p:txBody>
      </p:sp>
      <p:sp>
        <p:nvSpPr>
          <p:cNvPr id="3205" name="few layers, more lines…"/>
          <p:cNvSpPr txBox="1"/>
          <p:nvPr>
            <p:ph type="body" idx="1"/>
          </p:nvPr>
        </p:nvSpPr>
        <p:spPr>
          <a:xfrm>
            <a:off x="419100" y="1104900"/>
            <a:ext cx="10582722" cy="8039100"/>
          </a:xfrm>
          <a:prstGeom prst="rect">
            <a:avLst/>
          </a:prstGeom>
        </p:spPr>
        <p:txBody>
          <a:bodyPr/>
          <a:lstStyle/>
          <a:p>
            <a:pPr/>
            <a:r>
              <a:t>few layers, more lines</a:t>
            </a:r>
          </a:p>
          <a:p>
            <a:pPr lvl="1"/>
            <a:r>
              <a:t>up to a few dozen lines</a:t>
            </a:r>
          </a:p>
          <a:p>
            <a:pPr lvl="1"/>
            <a:r>
              <a:t>but not hundreds</a:t>
            </a:r>
          </a:p>
          <a:p>
            <a:pPr/>
            <a:r>
              <a:t>superimpose vs juxtapose: empirical study</a:t>
            </a:r>
          </a:p>
          <a:p>
            <a:pPr lvl="1"/>
            <a:r>
              <a:t>same size: all multiples, vs single superimposed</a:t>
            </a:r>
          </a:p>
          <a:p>
            <a:pPr lvl="2"/>
            <a:r>
              <a:t>superimposed: local tasks</a:t>
            </a:r>
          </a:p>
          <a:p>
            <a:pPr lvl="2"/>
            <a:r>
              <a:t>juxtaposed: global tasks, esp. for many charts</a:t>
            </a:r>
          </a:p>
        </p:txBody>
      </p:sp>
      <p:sp>
        <p:nvSpPr>
          <p:cNvPr id="320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07" name="multilinevis-fig2.png" descr="multilinevis-fig2.png"/>
          <p:cNvPicPr>
            <a:picLocks noChangeAspect="1"/>
          </p:cNvPicPr>
          <p:nvPr/>
        </p:nvPicPr>
        <p:blipFill>
          <a:blip r:embed="rId3">
            <a:extLst/>
          </a:blip>
          <a:stretch>
            <a:fillRect/>
          </a:stretch>
        </p:blipFill>
        <p:spPr>
          <a:xfrm>
            <a:off x="850900" y="6540500"/>
            <a:ext cx="6350000" cy="681276"/>
          </a:xfrm>
          <a:prstGeom prst="rect">
            <a:avLst/>
          </a:prstGeom>
          <a:ln w="12700">
            <a:miter lim="400000"/>
          </a:ln>
        </p:spPr>
      </p:pic>
      <p:pic>
        <p:nvPicPr>
          <p:cNvPr id="3208" name="multilinevis-fig3.png" descr="multilinevis-fig3.png"/>
          <p:cNvPicPr>
            <a:picLocks noChangeAspect="1"/>
          </p:cNvPicPr>
          <p:nvPr/>
        </p:nvPicPr>
        <p:blipFill>
          <a:blip r:embed="rId4">
            <a:extLst/>
          </a:blip>
          <a:stretch>
            <a:fillRect/>
          </a:stretch>
        </p:blipFill>
        <p:spPr>
          <a:xfrm>
            <a:off x="850900" y="7556500"/>
            <a:ext cx="6350000" cy="1073330"/>
          </a:xfrm>
          <a:prstGeom prst="rect">
            <a:avLst/>
          </a:prstGeom>
          <a:ln w="12700">
            <a:miter lim="400000"/>
          </a:ln>
        </p:spPr>
      </p:pic>
      <p:sp>
        <p:nvSpPr>
          <p:cNvPr id="3209" name="[Graphical Perception of Multiple Time Series. Javed, McDonnel, and Elmqvist. IEEE Transactions on Visualization and Computer Graphics (Proc. IEEE InfoVis 2010) 16:6 (2010), 927–934.]"/>
          <p:cNvSpPr txBox="1"/>
          <p:nvPr/>
        </p:nvSpPr>
        <p:spPr>
          <a:xfrm>
            <a:off x="7251700" y="7543800"/>
            <a:ext cx="4102100" cy="104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700">
                <a:uFill>
                  <a:solidFill>
                    <a:srgbClr val="000000"/>
                  </a:solidFill>
                </a:uFill>
              </a:defRPr>
            </a:lvl1pPr>
          </a:lstStyle>
          <a:p>
            <a:pPr/>
            <a:r>
              <a:t>[Graphical Perception of Multiple Time Series. Javed, McDonnel, and Elmqvist. IEEE Transactions on Visualization and Computer Graphics (Proc. IEEE InfoVis 2010) 16:6 (2010), 927–934.]</a:t>
            </a:r>
          </a:p>
        </p:txBody>
      </p:sp>
      <p:pic>
        <p:nvPicPr>
          <p:cNvPr id="3210" name="fig12.14.pdf" descr="fig12.14.pdf"/>
          <p:cNvPicPr>
            <a:picLocks noChangeAspect="1"/>
          </p:cNvPicPr>
          <p:nvPr/>
        </p:nvPicPr>
        <p:blipFill>
          <a:blip r:embed="rId5">
            <a:extLst/>
          </a:blip>
          <a:stretch>
            <a:fillRect/>
          </a:stretch>
        </p:blipFill>
        <p:spPr>
          <a:xfrm>
            <a:off x="12865100" y="241300"/>
            <a:ext cx="2913096" cy="6053315"/>
          </a:xfrm>
          <a:prstGeom prst="rect">
            <a:avLst/>
          </a:prstGeom>
          <a:ln w="12700">
            <a:miter lim="400000"/>
          </a:ln>
        </p:spPr>
      </p:pic>
    </p:spTree>
  </p:cSld>
  <p:clrMapOvr>
    <a:masterClrMapping/>
  </p:clrMapOvr>
  <p:transition xmlns:p14="http://schemas.microsoft.com/office/powerpoint/2010/main" spd="med" advClick="1"/>
</p:sld>
</file>

<file path=ppt/slides/slide3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4" name="Dynamic visual layering"/>
          <p:cNvSpPr txBox="1"/>
          <p:nvPr>
            <p:ph type="title"/>
          </p:nvPr>
        </p:nvSpPr>
        <p:spPr>
          <a:prstGeom prst="rect">
            <a:avLst/>
          </a:prstGeom>
        </p:spPr>
        <p:txBody>
          <a:bodyPr/>
          <a:lstStyle/>
          <a:p>
            <a:pPr/>
            <a:r>
              <a:t>Dynamic visual layering</a:t>
            </a:r>
          </a:p>
        </p:txBody>
      </p:sp>
      <p:sp>
        <p:nvSpPr>
          <p:cNvPr id="3215" name="interactive, based on selection…"/>
          <p:cNvSpPr txBox="1"/>
          <p:nvPr>
            <p:ph type="body" sz="quarter" idx="1"/>
          </p:nvPr>
        </p:nvSpPr>
        <p:spPr>
          <a:xfrm>
            <a:off x="419100" y="1104900"/>
            <a:ext cx="15849600" cy="1562558"/>
          </a:xfrm>
          <a:prstGeom prst="rect">
            <a:avLst/>
          </a:prstGeom>
        </p:spPr>
        <p:txBody>
          <a:bodyPr/>
          <a:lstStyle/>
          <a:p>
            <a:pPr/>
            <a:r>
              <a:t>interactive, based on selection</a:t>
            </a:r>
          </a:p>
          <a:p>
            <a:pPr/>
            <a:r>
              <a:t>one-hop neighbour highlighting</a:t>
            </a:r>
          </a:p>
        </p:txBody>
      </p:sp>
      <p:sp>
        <p:nvSpPr>
          <p:cNvPr id="321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17" name="https://mariandoerk.de/edgemaps/demo/"/>
          <p:cNvSpPr txBox="1"/>
          <p:nvPr/>
        </p:nvSpPr>
        <p:spPr>
          <a:xfrm>
            <a:off x="493913" y="7997626"/>
            <a:ext cx="4384701"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200" u="sng">
                <a:hlinkClick r:id="rId2" invalidUrl="" action="" tgtFrame="" tooltip="" history="1" highlightClick="0" endSnd="0"/>
              </a:defRPr>
            </a:lvl1pPr>
          </a:lstStyle>
          <a:p>
            <a:pPr>
              <a:defRPr u="none"/>
            </a:pPr>
            <a:r>
              <a:rPr u="sng">
                <a:hlinkClick r:id="rId2" invalidUrl="" action="" tgtFrame="" tooltip="" history="1" highlightClick="0" endSnd="0"/>
              </a:rPr>
              <a:t>https://mariandoerk.de/edgemaps/demo/</a:t>
            </a:r>
          </a:p>
        </p:txBody>
      </p:sp>
      <p:pic>
        <p:nvPicPr>
          <p:cNvPr id="3218" name="Image" descr="Image"/>
          <p:cNvPicPr>
            <a:picLocks noChangeAspect="1"/>
          </p:cNvPicPr>
          <p:nvPr/>
        </p:nvPicPr>
        <p:blipFill>
          <a:blip r:embed="rId3">
            <a:extLst/>
          </a:blip>
          <a:srcRect l="20295" t="5776" r="0" b="0"/>
          <a:stretch>
            <a:fillRect/>
          </a:stretch>
        </p:blipFill>
        <p:spPr>
          <a:xfrm>
            <a:off x="823332" y="3436639"/>
            <a:ext cx="4487788" cy="4134215"/>
          </a:xfrm>
          <a:prstGeom prst="rect">
            <a:avLst/>
          </a:prstGeom>
          <a:ln w="12700">
            <a:miter lim="400000"/>
          </a:ln>
        </p:spPr>
      </p:pic>
      <p:sp>
        <p:nvSpPr>
          <p:cNvPr id="3219" name="http://mbostock.github.io/d3/talk/20111116/airports.html"/>
          <p:cNvSpPr txBox="1"/>
          <p:nvPr/>
        </p:nvSpPr>
        <p:spPr>
          <a:xfrm>
            <a:off x="497960" y="8518326"/>
            <a:ext cx="590174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100" u="sng">
                <a:hlinkClick r:id="rId4" invalidUrl="" action="" tgtFrame="" tooltip="" history="1" highlightClick="0" endSnd="0"/>
              </a:defRPr>
            </a:lvl1pPr>
          </a:lstStyle>
          <a:p>
            <a:pPr>
              <a:defRPr u="none"/>
            </a:pPr>
            <a:r>
              <a:rPr u="sng">
                <a:hlinkClick r:id="rId4" invalidUrl="" action="" tgtFrame="" tooltip="" history="1" highlightClick="0" endSnd="0"/>
              </a:rPr>
              <a:t>http://mbostock.github.io/d3/talk/20111116/airports.html</a:t>
            </a:r>
          </a:p>
        </p:txBody>
      </p:sp>
      <p:pic>
        <p:nvPicPr>
          <p:cNvPr id="3220" name="Image" descr="Image"/>
          <p:cNvPicPr>
            <a:picLocks noChangeAspect="1"/>
          </p:cNvPicPr>
          <p:nvPr/>
        </p:nvPicPr>
        <p:blipFill>
          <a:blip r:embed="rId5">
            <a:extLst/>
          </a:blip>
          <a:stretch>
            <a:fillRect/>
          </a:stretch>
        </p:blipFill>
        <p:spPr>
          <a:xfrm>
            <a:off x="7072744" y="3644777"/>
            <a:ext cx="5740845" cy="3895773"/>
          </a:xfrm>
          <a:prstGeom prst="rect">
            <a:avLst/>
          </a:prstGeom>
          <a:ln w="12700">
            <a:miter lim="400000"/>
          </a:ln>
        </p:spPr>
      </p:pic>
      <p:sp>
        <p:nvSpPr>
          <p:cNvPr id="3221" name="click (heavyweight)"/>
          <p:cNvSpPr txBox="1"/>
          <p:nvPr/>
        </p:nvSpPr>
        <p:spPr>
          <a:xfrm>
            <a:off x="1489859" y="2698750"/>
            <a:ext cx="3405300"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3400">
                <a:uFill>
                  <a:solidFill>
                    <a:srgbClr val="000000"/>
                  </a:solidFill>
                </a:uFill>
              </a:defRPr>
            </a:lvl1pPr>
          </a:lstStyle>
          <a:p>
            <a:pPr/>
            <a:r>
              <a:t>click (heavyweight)</a:t>
            </a:r>
          </a:p>
        </p:txBody>
      </p:sp>
      <p:sp>
        <p:nvSpPr>
          <p:cNvPr id="3222" name="hover (fast)"/>
          <p:cNvSpPr txBox="1"/>
          <p:nvPr/>
        </p:nvSpPr>
        <p:spPr>
          <a:xfrm>
            <a:off x="8881259" y="2698750"/>
            <a:ext cx="2123815"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spcBef>
                <a:spcPts val="1000"/>
              </a:spcBef>
              <a:defRPr sz="3400">
                <a:uFill>
                  <a:solidFill>
                    <a:srgbClr val="000000"/>
                  </a:solidFill>
                </a:uFill>
              </a:defRPr>
            </a:lvl1pPr>
          </a:lstStyle>
          <a:p>
            <a:pPr/>
            <a:r>
              <a:t>hover (fast)</a:t>
            </a:r>
          </a:p>
        </p:txBody>
      </p:sp>
    </p:spTree>
  </p:cSld>
  <p:clrMapOvr>
    <a:masterClrMapping/>
  </p:clrMapOvr>
  <p:transition xmlns:p14="http://schemas.microsoft.com/office/powerpoint/2010/main" spd="med" advClick="1"/>
</p:sld>
</file>

<file path=ppt/slides/slide3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25"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3226"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3227"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3228"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3229"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3232" name="Group"/>
          <p:cNvGrpSpPr/>
          <p:nvPr/>
        </p:nvGrpSpPr>
        <p:grpSpPr>
          <a:xfrm>
            <a:off x="228600" y="6096000"/>
            <a:ext cx="3435491" cy="2819401"/>
            <a:chOff x="0" y="0"/>
            <a:chExt cx="3435490" cy="2819400"/>
          </a:xfrm>
        </p:grpSpPr>
        <p:sp>
          <p:nvSpPr>
            <p:cNvPr id="3230"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3231"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3233"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3234" name="Rectangle Rectangle" descr="Rectangle Rectangle"/>
          <p:cNvPicPr>
            <a:picLocks noChangeAspect="0"/>
          </p:cNvPicPr>
          <p:nvPr/>
        </p:nvPicPr>
        <p:blipFill>
          <a:blip r:embed="rId5">
            <a:extLst/>
          </a:blip>
          <a:stretch>
            <a:fillRect/>
          </a:stretch>
        </p:blipFill>
        <p:spPr>
          <a:xfrm>
            <a:off x="8801100" y="723900"/>
            <a:ext cx="5054508" cy="6197600"/>
          </a:xfrm>
          <a:prstGeom prst="rect">
            <a:avLst/>
          </a:prstGeom>
        </p:spPr>
      </p:pic>
    </p:spTree>
  </p:cSld>
  <p:clrMapOvr>
    <a:masterClrMapping/>
  </p:clrMapOvr>
  <p:transition xmlns:p14="http://schemas.microsoft.com/office/powerpoint/2010/main" spd="med" advClick="1"/>
</p:sld>
</file>

<file path=ppt/slides/slide3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7"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Reduce: Aggregation &amp; Filtering (Ch 13)</a:t>
            </a:r>
          </a:p>
        </p:txBody>
      </p:sp>
      <p:sp>
        <p:nvSpPr>
          <p:cNvPr id="3238"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3239"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3240"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3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2" name="How to handle complexity: 3 previous strategies"/>
          <p:cNvSpPr txBox="1"/>
          <p:nvPr>
            <p:ph type="title"/>
          </p:nvPr>
        </p:nvSpPr>
        <p:spPr>
          <a:prstGeom prst="rect">
            <a:avLst/>
          </a:prstGeom>
        </p:spPr>
        <p:txBody>
          <a:bodyPr/>
          <a:lstStyle/>
          <a:p>
            <a:pPr/>
            <a:r>
              <a:t>How to handle complexity: 3 previous strategies</a:t>
            </a:r>
          </a:p>
        </p:txBody>
      </p:sp>
      <p:sp>
        <p:nvSpPr>
          <p:cNvPr id="324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44" name="fig3.7.pdf" descr="fig3.7.pdf"/>
          <p:cNvPicPr>
            <a:picLocks noChangeAspect="1"/>
          </p:cNvPicPr>
          <p:nvPr/>
        </p:nvPicPr>
        <p:blipFill>
          <a:blip r:embed="rId2">
            <a:extLst/>
          </a:blip>
          <a:srcRect l="39438" t="4891" r="17875" b="43682"/>
          <a:stretch>
            <a:fillRect/>
          </a:stretch>
        </p:blipFill>
        <p:spPr>
          <a:xfrm>
            <a:off x="4834284" y="1155700"/>
            <a:ext cx="6893886" cy="7670800"/>
          </a:xfrm>
          <a:prstGeom prst="rect">
            <a:avLst/>
          </a:prstGeom>
          <a:ln w="12700">
            <a:miter lim="400000"/>
          </a:ln>
        </p:spPr>
      </p:pic>
      <p:pic>
        <p:nvPicPr>
          <p:cNvPr id="3245" name="fig3.2.pdf" descr="fig3.2.pdf"/>
          <p:cNvPicPr>
            <a:picLocks noChangeAspect="1"/>
          </p:cNvPicPr>
          <p:nvPr/>
        </p:nvPicPr>
        <p:blipFill>
          <a:blip r:embed="rId3">
            <a:extLst/>
          </a:blip>
          <a:srcRect l="61211" t="31568" r="7183" b="57000"/>
          <a:stretch>
            <a:fillRect/>
          </a:stretch>
        </p:blipFill>
        <p:spPr>
          <a:xfrm>
            <a:off x="711200" y="1270000"/>
            <a:ext cx="4013200" cy="2172435"/>
          </a:xfrm>
          <a:prstGeom prst="rect">
            <a:avLst/>
          </a:prstGeom>
          <a:ln w="12700">
            <a:miter lim="400000"/>
          </a:ln>
        </p:spPr>
      </p:pic>
      <p:sp>
        <p:nvSpPr>
          <p:cNvPr id="3246" name="derive new data to show within view…"/>
          <p:cNvSpPr txBox="1"/>
          <p:nvPr/>
        </p:nvSpPr>
        <p:spPr>
          <a:xfrm>
            <a:off x="419100" y="3848100"/>
            <a:ext cx="4296718" cy="483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3200">
                <a:uFill>
                  <a:solidFill>
                    <a:srgbClr val="000000"/>
                  </a:solidFill>
                </a:uFill>
              </a:defRPr>
            </a:pPr>
            <a:r>
              <a:t>derive new data to show within view </a:t>
            </a:r>
          </a:p>
          <a:p>
            <a:pPr marL="342900" indent="-342900" algn="l" defTabSz="1219200">
              <a:spcBef>
                <a:spcPts val="1000"/>
              </a:spcBef>
              <a:buSzPct val="100000"/>
              <a:buChar char="•"/>
              <a:defRPr sz="3200">
                <a:uFill>
                  <a:solidFill>
                    <a:srgbClr val="000000"/>
                  </a:solidFill>
                </a:uFill>
              </a:defRPr>
            </a:pPr>
            <a:r>
              <a:t>change view over time</a:t>
            </a:r>
          </a:p>
          <a:p>
            <a:pPr marL="342900" indent="-342900" algn="l" defTabSz="1219200">
              <a:spcBef>
                <a:spcPts val="1000"/>
              </a:spcBef>
              <a:buSzPct val="100000"/>
              <a:buChar char="•"/>
              <a:defRPr sz="3200">
                <a:uFill>
                  <a:solidFill>
                    <a:srgbClr val="000000"/>
                  </a:solidFill>
                </a:uFill>
              </a:defRPr>
            </a:pPr>
            <a:r>
              <a:t>facet across </a:t>
            </a:r>
            <a:br/>
            <a:r>
              <a:t>multiple views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What does data mean?"/>
          <p:cNvSpPr txBox="1"/>
          <p:nvPr>
            <p:ph type="title"/>
          </p:nvPr>
        </p:nvSpPr>
        <p:spPr>
          <a:prstGeom prst="rect">
            <a:avLst/>
          </a:prstGeom>
        </p:spPr>
        <p:txBody>
          <a:bodyPr/>
          <a:lstStyle/>
          <a:p>
            <a:pPr/>
            <a:r>
              <a:t>What does data mean?</a:t>
            </a:r>
          </a:p>
        </p:txBody>
      </p:sp>
      <p:sp>
        <p:nvSpPr>
          <p:cNvPr id="494" name="14, 2.6, 30, 30, 15, 100001…"/>
          <p:cNvSpPr txBox="1"/>
          <p:nvPr>
            <p:ph type="body" idx="1"/>
          </p:nvPr>
        </p:nvSpPr>
        <p:spPr>
          <a:prstGeom prst="rect">
            <a:avLst/>
          </a:prstGeom>
        </p:spPr>
        <p:txBody>
          <a:bodyPr/>
          <a:lstStyle/>
          <a:p>
            <a:pPr marL="0" indent="0">
              <a:buSzTx/>
              <a:buNone/>
              <a:defRPr sz="3200">
                <a:solidFill>
                  <a:schemeClr val="accent5"/>
                </a:solidFill>
              </a:defRPr>
            </a:pPr>
            <a:r>
              <a:rPr>
                <a:latin typeface="+mn-lt"/>
                <a:ea typeface="+mn-ea"/>
                <a:cs typeface="+mn-cs"/>
                <a:sym typeface="Rockwell"/>
              </a:rPr>
              <a:t>14, 2.6, 30, 30, 15, 100001</a:t>
            </a:r>
          </a:p>
          <a:p>
            <a:pPr marL="342900" indent="-342900">
              <a:defRPr sz="3200"/>
            </a:pPr>
            <a:r>
              <a:t>What does this sequence of six numbers mean?</a:t>
            </a:r>
          </a:p>
          <a:p>
            <a:pPr lvl="1">
              <a:defRPr sz="2600"/>
            </a:pPr>
            <a:r>
              <a:t>two points far from each other in 3D space?</a:t>
            </a:r>
          </a:p>
          <a:p>
            <a:pPr lvl="1">
              <a:defRPr sz="2600"/>
            </a:pPr>
            <a:r>
              <a:t>two points close to each other in 2D space, with 15 links between them, and a weight of 100001 for the link?</a:t>
            </a:r>
          </a:p>
          <a:p>
            <a:pPr lvl="1">
              <a:defRPr sz="2600"/>
            </a:pPr>
            <a:r>
              <a:t>something else??</a:t>
            </a:r>
          </a:p>
          <a:p>
            <a:pPr marL="0" indent="0">
              <a:buSzTx/>
              <a:buNone/>
              <a:defRPr sz="3200">
                <a:solidFill>
                  <a:schemeClr val="accent5"/>
                </a:solidFill>
                <a:latin typeface="+mn-lt"/>
                <a:ea typeface="+mn-ea"/>
                <a:cs typeface="+mn-cs"/>
                <a:sym typeface="Rockwell"/>
              </a:defRPr>
            </a:pPr>
            <a:r>
              <a:t>Basil, 7, S, Pear</a:t>
            </a:r>
          </a:p>
          <a:p>
            <a:pPr marL="342900" indent="-342900">
              <a:defRPr sz="3200"/>
            </a:pPr>
            <a:r>
              <a:t>What about this data?</a:t>
            </a:r>
          </a:p>
        </p:txBody>
      </p:sp>
      <p:sp>
        <p:nvSpPr>
          <p:cNvPr id="4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8" name="How to handle complexity: 3 previous strategies + 1 more"/>
          <p:cNvSpPr txBox="1"/>
          <p:nvPr>
            <p:ph type="title"/>
          </p:nvPr>
        </p:nvSpPr>
        <p:spPr>
          <a:prstGeom prst="rect">
            <a:avLst/>
          </a:prstGeom>
        </p:spPr>
        <p:txBody>
          <a:bodyPr/>
          <a:lstStyle/>
          <a:p>
            <a:pPr/>
            <a:r>
              <a:t>How to handle complexity: 3 previous strategies + 1 more</a:t>
            </a:r>
          </a:p>
        </p:txBody>
      </p:sp>
      <p:sp>
        <p:nvSpPr>
          <p:cNvPr id="324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50" name="fig3.7.pdf" descr="fig3.7.pdf"/>
          <p:cNvPicPr>
            <a:picLocks noChangeAspect="1"/>
          </p:cNvPicPr>
          <p:nvPr/>
        </p:nvPicPr>
        <p:blipFill>
          <a:blip r:embed="rId2">
            <a:extLst/>
          </a:blip>
          <a:srcRect l="39438" t="4891" r="0" b="43682"/>
          <a:stretch>
            <a:fillRect/>
          </a:stretch>
        </p:blipFill>
        <p:spPr>
          <a:xfrm>
            <a:off x="4834284" y="1155700"/>
            <a:ext cx="9780791" cy="7670800"/>
          </a:xfrm>
          <a:prstGeom prst="rect">
            <a:avLst/>
          </a:prstGeom>
          <a:ln w="12700">
            <a:miter lim="400000"/>
          </a:ln>
        </p:spPr>
      </p:pic>
      <p:pic>
        <p:nvPicPr>
          <p:cNvPr id="3251" name="fig3.2.pdf" descr="fig3.2.pdf"/>
          <p:cNvPicPr>
            <a:picLocks noChangeAspect="1"/>
          </p:cNvPicPr>
          <p:nvPr/>
        </p:nvPicPr>
        <p:blipFill>
          <a:blip r:embed="rId3">
            <a:extLst/>
          </a:blip>
          <a:srcRect l="61211" t="31568" r="7183" b="57000"/>
          <a:stretch>
            <a:fillRect/>
          </a:stretch>
        </p:blipFill>
        <p:spPr>
          <a:xfrm>
            <a:off x="711200" y="1270000"/>
            <a:ext cx="4013200" cy="2172435"/>
          </a:xfrm>
          <a:prstGeom prst="rect">
            <a:avLst/>
          </a:prstGeom>
          <a:ln w="12700">
            <a:miter lim="400000"/>
          </a:ln>
        </p:spPr>
      </p:pic>
      <p:sp>
        <p:nvSpPr>
          <p:cNvPr id="3252" name="derive new data to show within view…"/>
          <p:cNvSpPr txBox="1"/>
          <p:nvPr/>
        </p:nvSpPr>
        <p:spPr>
          <a:xfrm>
            <a:off x="419100" y="3848100"/>
            <a:ext cx="4296718" cy="483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342900" indent="-342900" algn="l" defTabSz="1219200">
              <a:spcBef>
                <a:spcPts val="1000"/>
              </a:spcBef>
              <a:buSzPct val="100000"/>
              <a:buChar char="•"/>
              <a:defRPr sz="3200">
                <a:uFill>
                  <a:solidFill>
                    <a:srgbClr val="000000"/>
                  </a:solidFill>
                </a:uFill>
              </a:defRPr>
            </a:pPr>
            <a:r>
              <a:t>derive new data to show within view </a:t>
            </a:r>
          </a:p>
          <a:p>
            <a:pPr marL="342900" indent="-342900" algn="l" defTabSz="1219200">
              <a:spcBef>
                <a:spcPts val="1000"/>
              </a:spcBef>
              <a:buSzPct val="100000"/>
              <a:buChar char="•"/>
              <a:defRPr sz="3200">
                <a:uFill>
                  <a:solidFill>
                    <a:srgbClr val="000000"/>
                  </a:solidFill>
                </a:uFill>
              </a:defRPr>
            </a:pPr>
            <a:r>
              <a:t>change view over time</a:t>
            </a:r>
          </a:p>
          <a:p>
            <a:pPr marL="342900" indent="-342900" algn="l" defTabSz="1219200">
              <a:spcBef>
                <a:spcPts val="1000"/>
              </a:spcBef>
              <a:buSzPct val="100000"/>
              <a:buChar char="•"/>
              <a:defRPr sz="3200">
                <a:uFill>
                  <a:solidFill>
                    <a:srgbClr val="000000"/>
                  </a:solidFill>
                </a:uFill>
              </a:defRPr>
            </a:pPr>
            <a:r>
              <a:t>facet across </a:t>
            </a:r>
            <a:br/>
            <a:r>
              <a:t>multiple views</a:t>
            </a:r>
          </a:p>
          <a:p>
            <a:pPr marL="342900" indent="-342900" algn="l" defTabSz="1219200">
              <a:spcBef>
                <a:spcPts val="1000"/>
              </a:spcBef>
              <a:buSzPct val="100000"/>
              <a:buChar char="•"/>
              <a:defRPr sz="3200">
                <a:uFill>
                  <a:solidFill>
                    <a:srgbClr val="000000"/>
                  </a:solidFill>
                </a:uFill>
              </a:defRPr>
            </a:pPr>
            <a:r>
              <a:t>reduce items/attributes within single view</a:t>
            </a:r>
          </a:p>
        </p:txBody>
      </p:sp>
      <p:pic>
        <p:nvPicPr>
          <p:cNvPr id="3253" name="Rectangle Rectangle" descr="Rectangle Rectangle"/>
          <p:cNvPicPr>
            <a:picLocks noChangeAspect="0"/>
          </p:cNvPicPr>
          <p:nvPr/>
        </p:nvPicPr>
        <p:blipFill>
          <a:blip r:embed="rId4">
            <a:extLst/>
          </a:blip>
          <a:stretch>
            <a:fillRect/>
          </a:stretch>
        </p:blipFill>
        <p:spPr>
          <a:xfrm>
            <a:off x="11629559" y="1006996"/>
            <a:ext cx="3234768" cy="6874123"/>
          </a:xfrm>
          <a:prstGeom prst="rect">
            <a:avLst/>
          </a:prstGeom>
        </p:spPr>
      </p:pic>
    </p:spTree>
  </p:cSld>
  <p:clrMapOvr>
    <a:masterClrMapping/>
  </p:clrMapOvr>
  <p:transition xmlns:p14="http://schemas.microsoft.com/office/powerpoint/2010/main" spd="med" advClick="1"/>
</p:sld>
</file>

<file path=ppt/slides/slide3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6" name="Reduce items and attributes"/>
          <p:cNvSpPr txBox="1"/>
          <p:nvPr>
            <p:ph type="title"/>
          </p:nvPr>
        </p:nvSpPr>
        <p:spPr>
          <a:prstGeom prst="rect">
            <a:avLst/>
          </a:prstGeom>
        </p:spPr>
        <p:txBody>
          <a:bodyPr/>
          <a:lstStyle/>
          <a:p>
            <a:pPr/>
            <a:r>
              <a:t>Reduce items and attributes</a:t>
            </a:r>
          </a:p>
        </p:txBody>
      </p:sp>
      <p:sp>
        <p:nvSpPr>
          <p:cNvPr id="325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58" name="reduce/increase: inverses…"/>
          <p:cNvSpPr txBox="1"/>
          <p:nvPr>
            <p:ph type="body" idx="1"/>
          </p:nvPr>
        </p:nvSpPr>
        <p:spPr>
          <a:prstGeom prst="rect">
            <a:avLst/>
          </a:prstGeom>
        </p:spPr>
        <p:txBody>
          <a:bodyPr/>
          <a:lstStyle/>
          <a:p>
            <a:pPr/>
            <a:r>
              <a:t>reduce/increase: inverses</a:t>
            </a:r>
          </a:p>
          <a:p>
            <a:pPr/>
            <a:r>
              <a:t>filter</a:t>
            </a:r>
          </a:p>
          <a:p>
            <a:pPr lvl="1"/>
            <a:r>
              <a:t>pro: straightforward and intuitive</a:t>
            </a:r>
          </a:p>
          <a:p>
            <a:pPr lvl="2"/>
            <a:r>
              <a:t>to understand and compute</a:t>
            </a:r>
          </a:p>
          <a:p>
            <a:pPr lvl="1"/>
            <a:r>
              <a:t>con: out of sight, out of mind</a:t>
            </a:r>
          </a:p>
        </p:txBody>
      </p:sp>
      <p:pic>
        <p:nvPicPr>
          <p:cNvPr id="3259" name="fig13.1.pdf" descr="fig13.1.pdf"/>
          <p:cNvPicPr>
            <a:picLocks noChangeAspect="1"/>
          </p:cNvPicPr>
          <p:nvPr/>
        </p:nvPicPr>
        <p:blipFill>
          <a:blip r:embed="rId2">
            <a:extLst/>
          </a:blip>
          <a:srcRect l="0" t="0" r="39934" b="48456"/>
          <a:stretch>
            <a:fillRect/>
          </a:stretch>
        </p:blipFill>
        <p:spPr>
          <a:xfrm>
            <a:off x="7594600" y="228600"/>
            <a:ext cx="4866879" cy="4343400"/>
          </a:xfrm>
          <a:prstGeom prst="rect">
            <a:avLst/>
          </a:prstGeom>
          <a:ln w="12700">
            <a:miter lim="400000"/>
          </a:ln>
        </p:spPr>
      </p:pic>
    </p:spTree>
  </p:cSld>
  <p:clrMapOvr>
    <a:masterClrMapping/>
  </p:clrMapOvr>
  <p:transition xmlns:p14="http://schemas.microsoft.com/office/powerpoint/2010/main" spd="med" advClick="1"/>
</p:sld>
</file>

<file path=ppt/slides/slide3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1" name="Reduce items and attributes"/>
          <p:cNvSpPr txBox="1"/>
          <p:nvPr>
            <p:ph type="title"/>
          </p:nvPr>
        </p:nvSpPr>
        <p:spPr>
          <a:prstGeom prst="rect">
            <a:avLst/>
          </a:prstGeom>
        </p:spPr>
        <p:txBody>
          <a:bodyPr/>
          <a:lstStyle/>
          <a:p>
            <a:pPr/>
            <a:r>
              <a:t>Reduce items and attributes</a:t>
            </a:r>
          </a:p>
        </p:txBody>
      </p:sp>
      <p:sp>
        <p:nvSpPr>
          <p:cNvPr id="326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63" name="reduce/increase: inverses…"/>
          <p:cNvSpPr txBox="1"/>
          <p:nvPr>
            <p:ph type="body" idx="1"/>
          </p:nvPr>
        </p:nvSpPr>
        <p:spPr>
          <a:prstGeom prst="rect">
            <a:avLst/>
          </a:prstGeom>
        </p:spPr>
        <p:txBody>
          <a:bodyPr/>
          <a:lstStyle/>
          <a:p>
            <a:pPr/>
            <a:r>
              <a:t>reduce/increase: inverses</a:t>
            </a:r>
          </a:p>
          <a:p>
            <a:pPr/>
            <a:r>
              <a:t>filter</a:t>
            </a:r>
          </a:p>
          <a:p>
            <a:pPr lvl="1"/>
            <a:r>
              <a:t>pro: straightforward and intuitive</a:t>
            </a:r>
          </a:p>
          <a:p>
            <a:pPr lvl="2"/>
            <a:r>
              <a:t>to understand and compute</a:t>
            </a:r>
          </a:p>
          <a:p>
            <a:pPr lvl="1"/>
            <a:r>
              <a:t>con: out of sight, out of mind</a:t>
            </a:r>
          </a:p>
          <a:p>
            <a:pPr/>
            <a:r>
              <a:t>aggregation</a:t>
            </a:r>
          </a:p>
          <a:p>
            <a:pPr lvl="1"/>
            <a:r>
              <a:t>pro: inform about whole set</a:t>
            </a:r>
          </a:p>
          <a:p>
            <a:pPr lvl="1"/>
            <a:r>
              <a:t>con: difficult to avoid losing signal </a:t>
            </a:r>
          </a:p>
          <a:p>
            <a:pPr/>
            <a:r>
              <a:t>not mutually exclusive</a:t>
            </a:r>
          </a:p>
          <a:p>
            <a:pPr lvl="1"/>
            <a:r>
              <a:t>combine filter, aggregate</a:t>
            </a:r>
          </a:p>
          <a:p>
            <a:pPr lvl="1"/>
            <a:r>
              <a:t>combine reduce, change, facet</a:t>
            </a:r>
          </a:p>
        </p:txBody>
      </p:sp>
      <p:pic>
        <p:nvPicPr>
          <p:cNvPr id="3264" name="fig13.1.pdf" descr="fig13.1.pdf"/>
          <p:cNvPicPr>
            <a:picLocks noChangeAspect="1"/>
          </p:cNvPicPr>
          <p:nvPr/>
        </p:nvPicPr>
        <p:blipFill>
          <a:blip r:embed="rId2">
            <a:extLst/>
          </a:blip>
          <a:srcRect l="0" t="0" r="39934" b="0"/>
          <a:stretch>
            <a:fillRect/>
          </a:stretch>
        </p:blipFill>
        <p:spPr>
          <a:xfrm>
            <a:off x="7594600" y="228600"/>
            <a:ext cx="4866879" cy="8426705"/>
          </a:xfrm>
          <a:prstGeom prst="rect">
            <a:avLst/>
          </a:prstGeom>
          <a:ln w="12700">
            <a:miter lim="400000"/>
          </a:ln>
        </p:spPr>
      </p:pic>
    </p:spTree>
  </p:cSld>
  <p:clrMapOvr>
    <a:masterClrMapping/>
  </p:clrMapOvr>
  <p:transition xmlns:p14="http://schemas.microsoft.com/office/powerpoint/2010/main" spd="med" advClick="1"/>
</p:sld>
</file>

<file path=ppt/slides/slide3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6" name="Filter"/>
          <p:cNvSpPr txBox="1"/>
          <p:nvPr>
            <p:ph type="title"/>
          </p:nvPr>
        </p:nvSpPr>
        <p:spPr>
          <a:prstGeom prst="rect">
            <a:avLst/>
          </a:prstGeom>
        </p:spPr>
        <p:txBody>
          <a:bodyPr/>
          <a:lstStyle/>
          <a:p>
            <a:pPr/>
            <a:r>
              <a:t>Filter</a:t>
            </a:r>
          </a:p>
        </p:txBody>
      </p:sp>
      <p:sp>
        <p:nvSpPr>
          <p:cNvPr id="3267" name="eliminate some elements…"/>
          <p:cNvSpPr txBox="1"/>
          <p:nvPr>
            <p:ph type="body" idx="1"/>
          </p:nvPr>
        </p:nvSpPr>
        <p:spPr>
          <a:xfrm>
            <a:off x="419100" y="1104900"/>
            <a:ext cx="8932797" cy="8039100"/>
          </a:xfrm>
          <a:prstGeom prst="rect">
            <a:avLst/>
          </a:prstGeom>
        </p:spPr>
        <p:txBody>
          <a:bodyPr/>
          <a:lstStyle/>
          <a:p>
            <a:pPr/>
            <a:r>
              <a:t>eliminate some elements</a:t>
            </a:r>
          </a:p>
          <a:p>
            <a:pPr lvl="1"/>
            <a:r>
              <a:t>either items or attributes</a:t>
            </a:r>
          </a:p>
          <a:p>
            <a:pPr/>
            <a:r>
              <a:t>according to what?</a:t>
            </a:r>
          </a:p>
          <a:p>
            <a:pPr lvl="1"/>
            <a:r>
              <a:t>any possible function that partitions</a:t>
            </a:r>
            <a:br/>
            <a:r>
              <a:t>dataset into two sets</a:t>
            </a:r>
          </a:p>
          <a:p>
            <a:pPr lvl="2"/>
            <a:r>
              <a:t>attribute values bigger/smaller than x </a:t>
            </a:r>
          </a:p>
          <a:p>
            <a:pPr lvl="2"/>
            <a:r>
              <a:t>noise/signal</a:t>
            </a:r>
          </a:p>
          <a:p>
            <a:pPr lvl="2"/>
          </a:p>
          <a:p>
            <a:pPr/>
            <a:r>
              <a:t>filters vs queries</a:t>
            </a:r>
          </a:p>
          <a:p>
            <a:pPr lvl="1"/>
            <a:r>
              <a:t>query: start with nothing, add in elements</a:t>
            </a:r>
          </a:p>
          <a:p>
            <a:pPr lvl="1"/>
            <a:r>
              <a:t>filters: start with everything, remove elements</a:t>
            </a:r>
          </a:p>
          <a:p>
            <a:pPr lvl="1"/>
            <a:r>
              <a:t>best approach depends on dataset size</a:t>
            </a:r>
          </a:p>
        </p:txBody>
      </p:sp>
      <p:sp>
        <p:nvSpPr>
          <p:cNvPr id="326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69" name="fig13.1.pdf" descr="fig13.1.pdf"/>
          <p:cNvPicPr>
            <a:picLocks noChangeAspect="1"/>
          </p:cNvPicPr>
          <p:nvPr/>
        </p:nvPicPr>
        <p:blipFill>
          <a:blip r:embed="rId2">
            <a:extLst/>
          </a:blip>
          <a:srcRect l="0" t="0" r="38602" b="47956"/>
          <a:stretch>
            <a:fillRect/>
          </a:stretch>
        </p:blipFill>
        <p:spPr>
          <a:xfrm>
            <a:off x="9508066" y="1854200"/>
            <a:ext cx="4974830" cy="4385525"/>
          </a:xfrm>
          <a:prstGeom prst="rect">
            <a:avLst/>
          </a:prstGeom>
          <a:ln w="12700">
            <a:miter lim="400000"/>
          </a:ln>
        </p:spPr>
      </p:pic>
    </p:spTree>
  </p:cSld>
  <p:clrMapOvr>
    <a:masterClrMapping/>
  </p:clrMapOvr>
  <p:transition xmlns:p14="http://schemas.microsoft.com/office/powerpoint/2010/main" spd="med" advClick="1"/>
</p:sld>
</file>

<file path=ppt/slides/slide3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1" name="Idiom: FilmFinder"/>
          <p:cNvSpPr txBox="1"/>
          <p:nvPr>
            <p:ph type="title"/>
          </p:nvPr>
        </p:nvSpPr>
        <p:spPr>
          <a:prstGeom prst="rect">
            <a:avLst/>
          </a:prstGeom>
        </p:spPr>
        <p:txBody>
          <a:bodyPr/>
          <a:lstStyle/>
          <a:p>
            <a:pPr/>
            <a:r>
              <a:t>Idiom: </a:t>
            </a:r>
            <a:r>
              <a:rPr>
                <a:latin typeface="Rockwell Bold"/>
                <a:ea typeface="Rockwell Bold"/>
                <a:cs typeface="Rockwell Bold"/>
                <a:sym typeface="Rockwell Bold"/>
              </a:rPr>
              <a:t>FilmFinder</a:t>
            </a:r>
          </a:p>
        </p:txBody>
      </p:sp>
      <p:sp>
        <p:nvSpPr>
          <p:cNvPr id="3272" name="dynamic queries/filters for items…"/>
          <p:cNvSpPr txBox="1"/>
          <p:nvPr>
            <p:ph type="body" idx="1"/>
          </p:nvPr>
        </p:nvSpPr>
        <p:spPr>
          <a:prstGeom prst="rect">
            <a:avLst/>
          </a:prstGeom>
        </p:spPr>
        <p:txBody>
          <a:bodyPr/>
          <a:lstStyle/>
          <a:p>
            <a:pPr/>
            <a:r>
              <a:t>dynamic queries/filters for items</a:t>
            </a:r>
          </a:p>
          <a:p>
            <a:pPr lvl="1"/>
            <a:r>
              <a:t>tightly coupled interaction and visual encoding idioms, so user can immediately see results of action</a:t>
            </a:r>
          </a:p>
        </p:txBody>
      </p:sp>
      <p:sp>
        <p:nvSpPr>
          <p:cNvPr id="327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74" name="page5image2143164576.png" descr="page5image2143164576.png"/>
          <p:cNvPicPr>
            <a:picLocks noChangeAspect="1"/>
          </p:cNvPicPr>
          <p:nvPr/>
        </p:nvPicPr>
        <p:blipFill>
          <a:blip r:embed="rId2">
            <a:extLst/>
          </a:blip>
          <a:stretch>
            <a:fillRect/>
          </a:stretch>
        </p:blipFill>
        <p:spPr>
          <a:xfrm>
            <a:off x="6921500" y="2830881"/>
            <a:ext cx="6664326" cy="4680689"/>
          </a:xfrm>
          <a:prstGeom prst="rect">
            <a:avLst/>
          </a:prstGeom>
          <a:ln w="12700">
            <a:miter lim="400000"/>
          </a:ln>
        </p:spPr>
      </p:pic>
      <p:sp>
        <p:nvSpPr>
          <p:cNvPr id="3275" name="Text"/>
          <p:cNvSpPr txBox="1"/>
          <p:nvPr/>
        </p:nvSpPr>
        <p:spPr>
          <a:xfrm>
            <a:off x="8293100" y="2700866"/>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3276" name="page5image1791021392.png" descr="page5image1791021392.png"/>
          <p:cNvPicPr>
            <a:picLocks noChangeAspect="1"/>
          </p:cNvPicPr>
          <p:nvPr/>
        </p:nvPicPr>
        <p:blipFill>
          <a:blip r:embed="rId3">
            <a:extLst/>
          </a:blip>
          <a:stretch>
            <a:fillRect/>
          </a:stretch>
        </p:blipFill>
        <p:spPr>
          <a:xfrm>
            <a:off x="347044" y="2834087"/>
            <a:ext cx="6619741" cy="4674278"/>
          </a:xfrm>
          <a:prstGeom prst="rect">
            <a:avLst/>
          </a:prstGeom>
          <a:ln w="12700">
            <a:miter lim="400000"/>
          </a:ln>
        </p:spPr>
      </p:pic>
      <p:sp>
        <p:nvSpPr>
          <p:cNvPr id="3277" name="Text"/>
          <p:cNvSpPr txBox="1"/>
          <p:nvPr/>
        </p:nvSpPr>
        <p:spPr>
          <a:xfrm>
            <a:off x="410544" y="1223433"/>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3278" name="[Ahlberg &amp; Shneiderman, Visual Information Seeking: Tight Coupling of Dynamic Query Filters with Starfield Displays. CHI 1994.]"/>
          <p:cNvSpPr txBox="1"/>
          <p:nvPr/>
        </p:nvSpPr>
        <p:spPr>
          <a:xfrm>
            <a:off x="467374" y="8655744"/>
            <a:ext cx="9875838" cy="7055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95400">
              <a:spcBef>
                <a:spcPts val="900"/>
              </a:spcBef>
              <a:defRPr i="1" sz="1600">
                <a:uFill>
                  <a:solidFill>
                    <a:srgbClr val="000000"/>
                  </a:solidFill>
                </a:uFill>
              </a:defRPr>
            </a:lvl1pPr>
          </a:lstStyle>
          <a:p>
            <a:pPr/>
            <a:r>
              <a:t>[Ahlberg &amp; Shneiderman, Visual Information Seeking: Tight Coupling of Dynamic Query Filters with Starfield Displays. CHI 1994.]</a:t>
            </a:r>
            <a:endParaRPr u="sng"/>
          </a:p>
        </p:txBody>
      </p:sp>
    </p:spTree>
  </p:cSld>
  <p:clrMapOvr>
    <a:masterClrMapping/>
  </p:clrMapOvr>
  <p:transition xmlns:p14="http://schemas.microsoft.com/office/powerpoint/2010/main" spd="med" advClick="1"/>
</p:sld>
</file>

<file path=ppt/slides/slide3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0" name="Idiom: cross filtering"/>
          <p:cNvSpPr txBox="1"/>
          <p:nvPr>
            <p:ph type="title"/>
          </p:nvPr>
        </p:nvSpPr>
        <p:spPr>
          <a:prstGeom prst="rect">
            <a:avLst/>
          </a:prstGeom>
        </p:spPr>
        <p:txBody>
          <a:bodyPr/>
          <a:lstStyle/>
          <a:p>
            <a:pPr/>
            <a:r>
              <a:t>Idiom: </a:t>
            </a:r>
            <a:r>
              <a:rPr>
                <a:latin typeface="Rockwell Bold"/>
                <a:ea typeface="Rockwell Bold"/>
                <a:cs typeface="Rockwell Bold"/>
                <a:sym typeface="Rockwell Bold"/>
              </a:rPr>
              <a:t>cross filtering</a:t>
            </a:r>
          </a:p>
        </p:txBody>
      </p:sp>
      <p:sp>
        <p:nvSpPr>
          <p:cNvPr id="3281" name="item filtering…"/>
          <p:cNvSpPr txBox="1"/>
          <p:nvPr>
            <p:ph type="body" idx="1"/>
          </p:nvPr>
        </p:nvSpPr>
        <p:spPr>
          <a:prstGeom prst="rect">
            <a:avLst/>
          </a:prstGeom>
        </p:spPr>
        <p:txBody>
          <a:bodyPr/>
          <a:lstStyle/>
          <a:p>
            <a:pPr/>
            <a:r>
              <a:t>item filtering</a:t>
            </a:r>
          </a:p>
          <a:p>
            <a:pPr/>
            <a:r>
              <a:t>coordinated views/controls combined</a:t>
            </a:r>
          </a:p>
          <a:p>
            <a:pPr lvl="1"/>
            <a:r>
              <a:t>all scented histogram bisliders update when any ranges change</a:t>
            </a:r>
          </a:p>
        </p:txBody>
      </p:sp>
      <p:sp>
        <p:nvSpPr>
          <p:cNvPr id="32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83" name="System: Crossfilter"/>
          <p:cNvSpPr txBox="1"/>
          <p:nvPr/>
        </p:nvSpPr>
        <p:spPr>
          <a:xfrm>
            <a:off x="9880600" y="139700"/>
            <a:ext cx="5274531" cy="787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r" defTabSz="1219200">
              <a:buClr>
                <a:srgbClr val="1D2157"/>
              </a:buClr>
              <a:defRPr sz="4600">
                <a:solidFill>
                  <a:srgbClr val="011993"/>
                </a:solidFill>
                <a:uFill>
                  <a:solidFill>
                    <a:srgbClr val="011993"/>
                  </a:solidFill>
                </a:uFill>
              </a:defRPr>
            </a:pPr>
            <a:r>
              <a:t>System: </a:t>
            </a:r>
            <a:r>
              <a:rPr>
                <a:latin typeface="Rockwell Bold"/>
                <a:ea typeface="Rockwell Bold"/>
                <a:cs typeface="Rockwell Bold"/>
                <a:sym typeface="Rockwell Bold"/>
              </a:rPr>
              <a:t>Crossfilter</a:t>
            </a:r>
          </a:p>
        </p:txBody>
      </p:sp>
      <p:sp>
        <p:nvSpPr>
          <p:cNvPr id="3284" name="http://square.github.io/crossfilter/"/>
          <p:cNvSpPr txBox="1"/>
          <p:nvPr/>
        </p:nvSpPr>
        <p:spPr>
          <a:xfrm>
            <a:off x="726597" y="8070850"/>
            <a:ext cx="4030465" cy="40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http://square.github.io/crossfilter/</a:t>
            </a:r>
          </a:p>
        </p:txBody>
      </p:sp>
      <p:pic>
        <p:nvPicPr>
          <p:cNvPr id="3285" name="Image" descr="Image"/>
          <p:cNvPicPr>
            <a:picLocks noChangeAspect="1"/>
          </p:cNvPicPr>
          <p:nvPr/>
        </p:nvPicPr>
        <p:blipFill>
          <a:blip r:embed="rId3">
            <a:extLst/>
          </a:blip>
          <a:stretch>
            <a:fillRect/>
          </a:stretch>
        </p:blipFill>
        <p:spPr>
          <a:xfrm>
            <a:off x="419100" y="3369733"/>
            <a:ext cx="12611100" cy="4775201"/>
          </a:xfrm>
          <a:prstGeom prst="rect">
            <a:avLst/>
          </a:prstGeom>
          <a:ln w="12700">
            <a:miter lim="400000"/>
          </a:ln>
        </p:spPr>
      </p:pic>
      <p:sp>
        <p:nvSpPr>
          <p:cNvPr id="3286" name="https://observablehq.com/@uwdata/interaction"/>
          <p:cNvSpPr txBox="1"/>
          <p:nvPr/>
        </p:nvSpPr>
        <p:spPr>
          <a:xfrm>
            <a:off x="726597" y="8477249"/>
            <a:ext cx="5028903"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200" u="sng">
                <a:hlinkClick r:id="rId4" invalidUrl="" action="" tgtFrame="" tooltip="" history="1" highlightClick="0" endSnd="0"/>
              </a:defRPr>
            </a:lvl1pPr>
          </a:lstStyle>
          <a:p>
            <a:pPr>
              <a:defRPr u="none"/>
            </a:pPr>
            <a:r>
              <a:rPr u="sng">
                <a:hlinkClick r:id="rId4" invalidUrl="" action="" tgtFrame="" tooltip="" history="1" highlightClick="0" endSnd="0"/>
              </a:rPr>
              <a:t>https://observablehq.com/@uwdata/interaction</a:t>
            </a:r>
          </a:p>
        </p:txBody>
      </p:sp>
    </p:spTree>
  </p:cSld>
  <p:clrMapOvr>
    <a:masterClrMapping/>
  </p:clrMapOvr>
  <p:transition xmlns:p14="http://schemas.microsoft.com/office/powerpoint/2010/main" spd="med" advClick="1"/>
</p:sld>
</file>

<file path=ppt/slides/slide3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8" name="Aggregate"/>
          <p:cNvSpPr txBox="1"/>
          <p:nvPr>
            <p:ph type="title"/>
          </p:nvPr>
        </p:nvSpPr>
        <p:spPr>
          <a:prstGeom prst="rect">
            <a:avLst/>
          </a:prstGeom>
        </p:spPr>
        <p:txBody>
          <a:bodyPr/>
          <a:lstStyle/>
          <a:p>
            <a:pPr/>
            <a:r>
              <a:t>Aggregate</a:t>
            </a:r>
          </a:p>
        </p:txBody>
      </p:sp>
      <p:sp>
        <p:nvSpPr>
          <p:cNvPr id="3289" name="a group of elements is represented by a smaller number of derived elements"/>
          <p:cNvSpPr txBox="1"/>
          <p:nvPr>
            <p:ph type="body" idx="1"/>
          </p:nvPr>
        </p:nvSpPr>
        <p:spPr>
          <a:prstGeom prst="rect">
            <a:avLst/>
          </a:prstGeom>
        </p:spPr>
        <p:txBody>
          <a:bodyPr/>
          <a:lstStyle/>
          <a:p>
            <a:pPr/>
            <a:r>
              <a:t>a group of elements is represented by a smaller number of derived elements</a:t>
            </a:r>
          </a:p>
        </p:txBody>
      </p:sp>
      <p:sp>
        <p:nvSpPr>
          <p:cNvPr id="329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1" name="fig13.1.pdf" descr="fig13.1.pdf"/>
          <p:cNvPicPr>
            <a:picLocks noChangeAspect="1"/>
          </p:cNvPicPr>
          <p:nvPr/>
        </p:nvPicPr>
        <p:blipFill>
          <a:blip r:embed="rId2">
            <a:extLst/>
          </a:blip>
          <a:srcRect l="0" t="51080" r="38602" b="0"/>
          <a:stretch>
            <a:fillRect/>
          </a:stretch>
        </p:blipFill>
        <p:spPr>
          <a:xfrm>
            <a:off x="4841279" y="2400895"/>
            <a:ext cx="6573616" cy="5447146"/>
          </a:xfrm>
          <a:prstGeom prst="rect">
            <a:avLst/>
          </a:prstGeom>
          <a:ln w="12700">
            <a:miter lim="400000"/>
          </a:ln>
        </p:spPr>
      </p:pic>
    </p:spTree>
  </p:cSld>
  <p:clrMapOvr>
    <a:masterClrMapping/>
  </p:clrMapOvr>
  <p:transition xmlns:p14="http://schemas.microsoft.com/office/powerpoint/2010/main" spd="med" advClick="1"/>
</p:sld>
</file>

<file path=ppt/slides/slide3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3" name="Idiom: histogram"/>
          <p:cNvSpPr txBox="1"/>
          <p:nvPr>
            <p:ph type="title"/>
          </p:nvPr>
        </p:nvSpPr>
        <p:spPr>
          <a:prstGeom prst="rect">
            <a:avLst/>
          </a:prstGeom>
        </p:spPr>
        <p:txBody>
          <a:bodyPr/>
          <a:lstStyle/>
          <a:p>
            <a:pPr/>
            <a:r>
              <a:t>Idiom: </a:t>
            </a:r>
            <a:r>
              <a:rPr>
                <a:latin typeface="Rockwell Bold"/>
                <a:ea typeface="Rockwell Bold"/>
                <a:cs typeface="Rockwell Bold"/>
                <a:sym typeface="Rockwell Bold"/>
              </a:rPr>
              <a:t>histogram</a:t>
            </a:r>
          </a:p>
        </p:txBody>
      </p:sp>
      <p:sp>
        <p:nvSpPr>
          <p:cNvPr id="3294" name="static item aggregation…"/>
          <p:cNvSpPr txBox="1"/>
          <p:nvPr>
            <p:ph type="body" idx="1"/>
          </p:nvPr>
        </p:nvSpPr>
        <p:spPr>
          <a:prstGeom prst="rect">
            <a:avLst/>
          </a:prstGeom>
        </p:spPr>
        <p:txBody>
          <a:bodyPr/>
          <a:lstStyle/>
          <a:p>
            <a:pPr/>
            <a:r>
              <a:t>static item aggregation</a:t>
            </a:r>
          </a:p>
          <a:p>
            <a:pPr/>
            <a:r>
              <a:t>task: find distribution</a:t>
            </a:r>
          </a:p>
          <a:p>
            <a:pPr/>
            <a:r>
              <a:t>data: table</a:t>
            </a:r>
          </a:p>
          <a:p>
            <a:pPr/>
            <a:r>
              <a:t>derived data</a:t>
            </a:r>
          </a:p>
          <a:p>
            <a:pPr lvl="1"/>
            <a:r>
              <a:t>new table: keys are bins, values are counts</a:t>
            </a:r>
          </a:p>
          <a:p>
            <a:pPr/>
            <a:r>
              <a:t>bin size crucial</a:t>
            </a:r>
          </a:p>
          <a:p>
            <a:pPr lvl="1"/>
            <a:r>
              <a:t>pattern can change dramatically depending on discretization</a:t>
            </a:r>
          </a:p>
          <a:p>
            <a:pPr lvl="1"/>
            <a:r>
              <a:t>opportunity for interaction: control bin size on the fly</a:t>
            </a:r>
          </a:p>
        </p:txBody>
      </p:sp>
      <p:sp>
        <p:nvSpPr>
          <p:cNvPr id="329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6" name="fig13.5.pdf" descr="fig13.5.pdf"/>
          <p:cNvPicPr>
            <a:picLocks noChangeAspect="1"/>
          </p:cNvPicPr>
          <p:nvPr/>
        </p:nvPicPr>
        <p:blipFill>
          <a:blip r:embed="rId2">
            <a:extLst/>
          </a:blip>
          <a:stretch>
            <a:fillRect/>
          </a:stretch>
        </p:blipFill>
        <p:spPr>
          <a:xfrm>
            <a:off x="8988611" y="977900"/>
            <a:ext cx="5438589" cy="3962400"/>
          </a:xfrm>
          <a:prstGeom prst="rect">
            <a:avLst/>
          </a:prstGeom>
          <a:ln w="12700">
            <a:miter lim="400000"/>
          </a:ln>
        </p:spPr>
      </p:pic>
    </p:spTree>
  </p:cSld>
  <p:clrMapOvr>
    <a:masterClrMapping/>
  </p:clrMapOvr>
  <p:transition xmlns:p14="http://schemas.microsoft.com/office/powerpoint/2010/main" spd="med" advClick="1"/>
</p:sld>
</file>

<file path=ppt/slides/slide3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8" name="Idiom: scented widgets"/>
          <p:cNvSpPr txBox="1"/>
          <p:nvPr>
            <p:ph type="title"/>
          </p:nvPr>
        </p:nvSpPr>
        <p:spPr>
          <a:prstGeom prst="rect">
            <a:avLst/>
          </a:prstGeom>
        </p:spPr>
        <p:txBody>
          <a:bodyPr/>
          <a:lstStyle/>
          <a:p>
            <a:pPr/>
            <a:r>
              <a:t>Idiom: </a:t>
            </a:r>
            <a:r>
              <a:rPr>
                <a:latin typeface="Rockwell Bold"/>
                <a:ea typeface="Rockwell Bold"/>
                <a:cs typeface="Rockwell Bold"/>
                <a:sym typeface="Rockwell Bold"/>
              </a:rPr>
              <a:t>scented widgets</a:t>
            </a:r>
          </a:p>
        </p:txBody>
      </p:sp>
      <p:sp>
        <p:nvSpPr>
          <p:cNvPr id="3299" name="augmented widgets show information scent…"/>
          <p:cNvSpPr txBox="1"/>
          <p:nvPr>
            <p:ph type="body" sz="half" idx="1"/>
          </p:nvPr>
        </p:nvSpPr>
        <p:spPr>
          <a:xfrm>
            <a:off x="419100" y="1104900"/>
            <a:ext cx="9866065" cy="3157935"/>
          </a:xfrm>
          <a:prstGeom prst="rect">
            <a:avLst/>
          </a:prstGeom>
        </p:spPr>
        <p:txBody>
          <a:bodyPr/>
          <a:lstStyle/>
          <a:p>
            <a:pPr/>
            <a:r>
              <a:t>augmented widgets show </a:t>
            </a:r>
            <a:r>
              <a:rPr i="1"/>
              <a:t>information</a:t>
            </a:r>
            <a:r>
              <a:t> </a:t>
            </a:r>
            <a:r>
              <a:rPr i="1"/>
              <a:t>scent</a:t>
            </a:r>
          </a:p>
          <a:p>
            <a:pPr lvl="1"/>
            <a:r>
              <a:t>better cues for </a:t>
            </a:r>
            <a:r>
              <a:rPr i="1"/>
              <a:t>information foraging</a:t>
            </a:r>
            <a:r>
              <a:t>: show whether value in drilling down further vs looking elsewhere</a:t>
            </a:r>
          </a:p>
          <a:p>
            <a:pPr/>
            <a:r>
              <a:t>concise use of space: histogram on slider</a:t>
            </a:r>
          </a:p>
        </p:txBody>
      </p:sp>
      <p:sp>
        <p:nvSpPr>
          <p:cNvPr id="330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01" name="scented.png" descr="scented.png"/>
          <p:cNvPicPr>
            <a:picLocks noChangeAspect="1"/>
          </p:cNvPicPr>
          <p:nvPr/>
        </p:nvPicPr>
        <p:blipFill>
          <a:blip r:embed="rId2">
            <a:extLst/>
          </a:blip>
          <a:srcRect l="0" t="23633" r="67747" b="0"/>
          <a:stretch>
            <a:fillRect/>
          </a:stretch>
        </p:blipFill>
        <p:spPr>
          <a:xfrm>
            <a:off x="10736262" y="0"/>
            <a:ext cx="5303820" cy="2705894"/>
          </a:xfrm>
          <a:prstGeom prst="rect">
            <a:avLst/>
          </a:prstGeom>
          <a:ln w="12700">
            <a:miter lim="400000"/>
          </a:ln>
        </p:spPr>
      </p:pic>
      <p:sp>
        <p:nvSpPr>
          <p:cNvPr id="3302" name="[Scented Widgets: Improving Navigation Cues with Embedded Visualizations. Willett, Heer, and Agrawala. IEEE TVCG (Proc. InfoVis 2007) 13:6 (2007), 1129–1136.]"/>
          <p:cNvSpPr txBox="1"/>
          <p:nvPr/>
        </p:nvSpPr>
        <p:spPr>
          <a:xfrm>
            <a:off x="11003855" y="2452092"/>
            <a:ext cx="5213301" cy="838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800">
                <a:uFill>
                  <a:solidFill>
                    <a:srgbClr val="000000"/>
                  </a:solidFill>
                </a:uFill>
              </a:defRPr>
            </a:lvl1pPr>
          </a:lstStyle>
          <a:p>
            <a:pPr/>
            <a:r>
              <a:t>[Scented Widgets: Improving Navigation Cues with Embedded Visualizations. Willett, Heer, and Agrawala. IEEE TVCG (Proc. InfoVis 2007) 13:6 (2007), 1129–1136.]</a:t>
            </a:r>
          </a:p>
        </p:txBody>
      </p:sp>
    </p:spTree>
  </p:cSld>
  <p:clrMapOvr>
    <a:masterClrMapping/>
  </p:clrMapOvr>
  <p:transition xmlns:p14="http://schemas.microsoft.com/office/powerpoint/2010/main" spd="med" advClick="1"/>
</p:sld>
</file>

<file path=ppt/slides/slide3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4" name="Idiom: scented widgets"/>
          <p:cNvSpPr txBox="1"/>
          <p:nvPr>
            <p:ph type="title"/>
          </p:nvPr>
        </p:nvSpPr>
        <p:spPr>
          <a:prstGeom prst="rect">
            <a:avLst/>
          </a:prstGeom>
        </p:spPr>
        <p:txBody>
          <a:bodyPr/>
          <a:lstStyle/>
          <a:p>
            <a:pPr/>
            <a:r>
              <a:t>Idiom: </a:t>
            </a:r>
            <a:r>
              <a:rPr>
                <a:latin typeface="Rockwell Bold"/>
                <a:ea typeface="Rockwell Bold"/>
                <a:cs typeface="Rockwell Bold"/>
                <a:sym typeface="Rockwell Bold"/>
              </a:rPr>
              <a:t>scented widgets</a:t>
            </a:r>
          </a:p>
        </p:txBody>
      </p:sp>
      <p:sp>
        <p:nvSpPr>
          <p:cNvPr id="3305" name="augmented widgets show information scent…"/>
          <p:cNvSpPr txBox="1"/>
          <p:nvPr>
            <p:ph type="body" sz="half" idx="1"/>
          </p:nvPr>
        </p:nvSpPr>
        <p:spPr>
          <a:xfrm>
            <a:off x="419100" y="1104900"/>
            <a:ext cx="9866065" cy="3157935"/>
          </a:xfrm>
          <a:prstGeom prst="rect">
            <a:avLst/>
          </a:prstGeom>
        </p:spPr>
        <p:txBody>
          <a:bodyPr/>
          <a:lstStyle/>
          <a:p>
            <a:pPr/>
            <a:r>
              <a:t>augmented widgets show </a:t>
            </a:r>
            <a:r>
              <a:rPr i="1"/>
              <a:t>information</a:t>
            </a:r>
            <a:r>
              <a:t> </a:t>
            </a:r>
            <a:r>
              <a:rPr i="1"/>
              <a:t>scent</a:t>
            </a:r>
          </a:p>
          <a:p>
            <a:pPr lvl="1"/>
            <a:r>
              <a:t>better cues for </a:t>
            </a:r>
            <a:r>
              <a:rPr i="1"/>
              <a:t>information foraging</a:t>
            </a:r>
            <a:r>
              <a:t>: show whether value in drilling down further vs looking elsewhere</a:t>
            </a:r>
          </a:p>
          <a:p>
            <a:pPr/>
            <a:r>
              <a:t>concise use of space: histogram on slider</a:t>
            </a:r>
          </a:p>
        </p:txBody>
      </p:sp>
      <p:sp>
        <p:nvSpPr>
          <p:cNvPr id="330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07" name="scented.png" descr="scented.png"/>
          <p:cNvPicPr>
            <a:picLocks noChangeAspect="1"/>
          </p:cNvPicPr>
          <p:nvPr/>
        </p:nvPicPr>
        <p:blipFill>
          <a:blip r:embed="rId2">
            <a:extLst/>
          </a:blip>
          <a:srcRect l="0" t="23633" r="67747" b="0"/>
          <a:stretch>
            <a:fillRect/>
          </a:stretch>
        </p:blipFill>
        <p:spPr>
          <a:xfrm>
            <a:off x="10736262" y="0"/>
            <a:ext cx="5303820" cy="2705894"/>
          </a:xfrm>
          <a:prstGeom prst="rect">
            <a:avLst/>
          </a:prstGeom>
          <a:ln w="12700">
            <a:miter lim="400000"/>
          </a:ln>
        </p:spPr>
      </p:pic>
      <p:sp>
        <p:nvSpPr>
          <p:cNvPr id="3308" name="[Scented Widgets: Improving Navigation Cues with Embedded Visualizations. Willett, Heer, and Agrawala. IEEE TVCG (Proc. InfoVis 2007) 13:6 (2007), 1129–1136.]"/>
          <p:cNvSpPr txBox="1"/>
          <p:nvPr/>
        </p:nvSpPr>
        <p:spPr>
          <a:xfrm>
            <a:off x="11003855" y="2452092"/>
            <a:ext cx="5213301" cy="838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800">
                <a:uFill>
                  <a:solidFill>
                    <a:srgbClr val="000000"/>
                  </a:solidFill>
                </a:uFill>
              </a:defRPr>
            </a:lvl1pPr>
          </a:lstStyle>
          <a:p>
            <a:pPr/>
            <a:r>
              <a:t>[Scented Widgets: Improving Navigation Cues with Embedded Visualizations. Willett, Heer, and Agrawala. IEEE TVCG (Proc. InfoVis 2007) 13:6 (2007), 1129–1136.]</a:t>
            </a:r>
          </a:p>
        </p:txBody>
      </p:sp>
      <p:pic>
        <p:nvPicPr>
          <p:cNvPr id="3309" name="Stef.InfoVis2014_Page_04_Image_0001.png" descr="Stef.InfoVis2014_Page_04_Image_0001.png"/>
          <p:cNvPicPr>
            <a:picLocks noChangeAspect="1"/>
          </p:cNvPicPr>
          <p:nvPr/>
        </p:nvPicPr>
        <p:blipFill>
          <a:blip r:embed="rId3">
            <a:extLst/>
          </a:blip>
          <a:stretch>
            <a:fillRect/>
          </a:stretch>
        </p:blipFill>
        <p:spPr>
          <a:xfrm>
            <a:off x="459058" y="3894534"/>
            <a:ext cx="7356205" cy="4277917"/>
          </a:xfrm>
          <a:prstGeom prst="rect">
            <a:avLst/>
          </a:prstGeom>
          <a:ln w="12700">
            <a:miter lim="400000"/>
          </a:ln>
        </p:spPr>
      </p:pic>
      <p:sp>
        <p:nvSpPr>
          <p:cNvPr id="3310" name="[Multivariate Network Exploration and Presentation: From Detail to Overview via Selections and Aggregations.  van den Elzen, van Wijk, IEEE TVCG 20(12): 2014 (Proc. InfoVis 2014).]"/>
          <p:cNvSpPr txBox="1"/>
          <p:nvPr/>
        </p:nvSpPr>
        <p:spPr>
          <a:xfrm>
            <a:off x="345690" y="8134350"/>
            <a:ext cx="7998210"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i="1" sz="2000">
                <a:hlinkClick r:id="rId4" invalidUrl="" action="" tgtFrame="" tooltip="" history="1" highlightClick="0" endSnd="0"/>
              </a:defRPr>
            </a:lvl1pPr>
          </a:lstStyle>
          <a:p>
            <a:pPr/>
            <a:r>
              <a:rPr>
                <a:hlinkClick r:id="rId4" invalidUrl="" action="" tgtFrame="" tooltip="" history="1" highlightClick="0" endSnd="0"/>
              </a:rPr>
              <a:t>[Multivariate Network Exploration and Presentation: From Detail to Overview via Selections and Aggregations.  van den Elzen, van Wijk, IEEE TVCG 20(12): 2014 (Proc. InfoVis 2014).]</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What does data mean?"/>
          <p:cNvSpPr txBox="1"/>
          <p:nvPr>
            <p:ph type="title"/>
          </p:nvPr>
        </p:nvSpPr>
        <p:spPr>
          <a:prstGeom prst="rect">
            <a:avLst/>
          </a:prstGeom>
        </p:spPr>
        <p:txBody>
          <a:bodyPr/>
          <a:lstStyle/>
          <a:p>
            <a:pPr/>
            <a:r>
              <a:t>What does data mean?</a:t>
            </a:r>
          </a:p>
        </p:txBody>
      </p:sp>
      <p:sp>
        <p:nvSpPr>
          <p:cNvPr id="498" name="14, 2.6, 30, 30, 15, 100001…"/>
          <p:cNvSpPr txBox="1"/>
          <p:nvPr>
            <p:ph type="body" idx="1"/>
          </p:nvPr>
        </p:nvSpPr>
        <p:spPr>
          <a:prstGeom prst="rect">
            <a:avLst/>
          </a:prstGeom>
        </p:spPr>
        <p:txBody>
          <a:bodyPr/>
          <a:lstStyle/>
          <a:p>
            <a:pPr marL="0" indent="0">
              <a:buSzTx/>
              <a:buNone/>
              <a:defRPr sz="3200">
                <a:solidFill>
                  <a:schemeClr val="accent5"/>
                </a:solidFill>
              </a:defRPr>
            </a:pPr>
            <a:r>
              <a:rPr>
                <a:latin typeface="+mn-lt"/>
                <a:ea typeface="+mn-ea"/>
                <a:cs typeface="+mn-cs"/>
                <a:sym typeface="Rockwell"/>
              </a:rPr>
              <a:t>14, 2.6, 30, 30, 15, 100001</a:t>
            </a:r>
          </a:p>
          <a:p>
            <a:pPr marL="342900" indent="-342900">
              <a:defRPr sz="3200"/>
            </a:pPr>
            <a:r>
              <a:t>What does this sequence of six numbers mean?</a:t>
            </a:r>
          </a:p>
          <a:p>
            <a:pPr lvl="1">
              <a:defRPr sz="2600"/>
            </a:pPr>
            <a:r>
              <a:t>two points far from each other in 3D space?</a:t>
            </a:r>
          </a:p>
          <a:p>
            <a:pPr lvl="1">
              <a:defRPr sz="2600"/>
            </a:pPr>
            <a:r>
              <a:t>two points close to each other in 2D space, with 15 links between them, and a weight of 100001 for the link?</a:t>
            </a:r>
          </a:p>
          <a:p>
            <a:pPr lvl="1">
              <a:defRPr sz="2600"/>
            </a:pPr>
            <a:r>
              <a:t>something else??</a:t>
            </a:r>
          </a:p>
          <a:p>
            <a:pPr marL="0" indent="0">
              <a:buSzTx/>
              <a:buNone/>
              <a:defRPr sz="3200">
                <a:solidFill>
                  <a:schemeClr val="accent5"/>
                </a:solidFill>
                <a:latin typeface="+mn-lt"/>
                <a:ea typeface="+mn-ea"/>
                <a:cs typeface="+mn-cs"/>
                <a:sym typeface="Rockwell"/>
              </a:defRPr>
            </a:pPr>
            <a:r>
              <a:t>Basil, 7, S, Pear</a:t>
            </a:r>
          </a:p>
          <a:p>
            <a:pPr marL="342900" indent="-342900">
              <a:defRPr sz="3200"/>
            </a:pPr>
            <a:r>
              <a:t>What about this data?</a:t>
            </a:r>
          </a:p>
          <a:p>
            <a:pPr lvl="1">
              <a:defRPr sz="2600"/>
            </a:pPr>
            <a:r>
              <a:t>food shipment of produce (basil &amp; pear) arrived in satisfactory condition on 7th day of month</a:t>
            </a:r>
          </a:p>
        </p:txBody>
      </p:sp>
      <p:sp>
        <p:nvSpPr>
          <p:cNvPr id="4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2" name="Idiom: scented widgets"/>
          <p:cNvSpPr txBox="1"/>
          <p:nvPr>
            <p:ph type="title"/>
          </p:nvPr>
        </p:nvSpPr>
        <p:spPr>
          <a:prstGeom prst="rect">
            <a:avLst/>
          </a:prstGeom>
        </p:spPr>
        <p:txBody>
          <a:bodyPr/>
          <a:lstStyle/>
          <a:p>
            <a:pPr/>
            <a:r>
              <a:t>Idiom: </a:t>
            </a:r>
            <a:r>
              <a:rPr>
                <a:latin typeface="Rockwell Bold"/>
                <a:ea typeface="Rockwell Bold"/>
                <a:cs typeface="Rockwell Bold"/>
                <a:sym typeface="Rockwell Bold"/>
              </a:rPr>
              <a:t>scented widgets</a:t>
            </a:r>
          </a:p>
        </p:txBody>
      </p:sp>
      <p:sp>
        <p:nvSpPr>
          <p:cNvPr id="3313" name="augmented widgets show information scent…"/>
          <p:cNvSpPr txBox="1"/>
          <p:nvPr>
            <p:ph type="body" sz="half" idx="1"/>
          </p:nvPr>
        </p:nvSpPr>
        <p:spPr>
          <a:xfrm>
            <a:off x="419100" y="1104900"/>
            <a:ext cx="9866065" cy="3157935"/>
          </a:xfrm>
          <a:prstGeom prst="rect">
            <a:avLst/>
          </a:prstGeom>
        </p:spPr>
        <p:txBody>
          <a:bodyPr/>
          <a:lstStyle/>
          <a:p>
            <a:pPr/>
            <a:r>
              <a:t>augmented widgets show </a:t>
            </a:r>
            <a:r>
              <a:rPr i="1"/>
              <a:t>information</a:t>
            </a:r>
            <a:r>
              <a:t> </a:t>
            </a:r>
            <a:r>
              <a:rPr i="1"/>
              <a:t>scent</a:t>
            </a:r>
          </a:p>
          <a:p>
            <a:pPr lvl="1"/>
            <a:r>
              <a:t>better cues for </a:t>
            </a:r>
            <a:r>
              <a:rPr i="1"/>
              <a:t>information foraging</a:t>
            </a:r>
            <a:r>
              <a:t>: show whether value in drilling down further vs looking elsewhere</a:t>
            </a:r>
          </a:p>
          <a:p>
            <a:pPr/>
            <a:r>
              <a:t>concise use of space: histogram on slider</a:t>
            </a:r>
          </a:p>
        </p:txBody>
      </p:sp>
      <p:sp>
        <p:nvSpPr>
          <p:cNvPr id="331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15" name="scented.png" descr="scented.png"/>
          <p:cNvPicPr>
            <a:picLocks noChangeAspect="1"/>
          </p:cNvPicPr>
          <p:nvPr/>
        </p:nvPicPr>
        <p:blipFill>
          <a:blip r:embed="rId2">
            <a:extLst/>
          </a:blip>
          <a:srcRect l="0" t="23633" r="67747" b="0"/>
          <a:stretch>
            <a:fillRect/>
          </a:stretch>
        </p:blipFill>
        <p:spPr>
          <a:xfrm>
            <a:off x="10736262" y="0"/>
            <a:ext cx="5303820" cy="2705894"/>
          </a:xfrm>
          <a:prstGeom prst="rect">
            <a:avLst/>
          </a:prstGeom>
          <a:ln w="12700">
            <a:miter lim="400000"/>
          </a:ln>
        </p:spPr>
      </p:pic>
      <p:sp>
        <p:nvSpPr>
          <p:cNvPr id="3316" name="[Scented Widgets: Improving Navigation Cues with Embedded Visualizations. Willett, Heer, and Agrawala. IEEE TVCG (Proc. InfoVis 2007) 13:6 (2007), 1129–1136.]"/>
          <p:cNvSpPr txBox="1"/>
          <p:nvPr/>
        </p:nvSpPr>
        <p:spPr>
          <a:xfrm>
            <a:off x="11003855" y="2452092"/>
            <a:ext cx="5213301" cy="838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1800">
                <a:uFill>
                  <a:solidFill>
                    <a:srgbClr val="000000"/>
                  </a:solidFill>
                </a:uFill>
              </a:defRPr>
            </a:lvl1pPr>
          </a:lstStyle>
          <a:p>
            <a:pPr/>
            <a:r>
              <a:t>[Scented Widgets: Improving Navigation Cues with Embedded Visualizations. Willett, Heer, and Agrawala. IEEE TVCG (Proc. InfoVis 2007) 13:6 (2007), 1129–1136.]</a:t>
            </a:r>
          </a:p>
        </p:txBody>
      </p:sp>
      <p:pic>
        <p:nvPicPr>
          <p:cNvPr id="3317" name="Stef.InfoVis2014_Page_04_Image_0001.png" descr="Stef.InfoVis2014_Page_04_Image_0001.png"/>
          <p:cNvPicPr>
            <a:picLocks noChangeAspect="1"/>
          </p:cNvPicPr>
          <p:nvPr/>
        </p:nvPicPr>
        <p:blipFill>
          <a:blip r:embed="rId3">
            <a:extLst/>
          </a:blip>
          <a:stretch>
            <a:fillRect/>
          </a:stretch>
        </p:blipFill>
        <p:spPr>
          <a:xfrm>
            <a:off x="459058" y="3894534"/>
            <a:ext cx="7356205" cy="4277917"/>
          </a:xfrm>
          <a:prstGeom prst="rect">
            <a:avLst/>
          </a:prstGeom>
          <a:ln w="12700">
            <a:miter lim="400000"/>
          </a:ln>
        </p:spPr>
      </p:pic>
      <p:pic>
        <p:nvPicPr>
          <p:cNvPr id="3318" name="Stef.InfoVis2014_Page_04_Image_0001.png" descr="Stef.InfoVis2014_Page_04_Image_0001.png"/>
          <p:cNvPicPr>
            <a:picLocks noChangeAspect="1"/>
          </p:cNvPicPr>
          <p:nvPr/>
        </p:nvPicPr>
        <p:blipFill>
          <a:blip r:embed="rId3">
            <a:extLst/>
          </a:blip>
          <a:srcRect l="587" t="7525" r="83513" b="49596"/>
          <a:stretch>
            <a:fillRect/>
          </a:stretch>
        </p:blipFill>
        <p:spPr>
          <a:xfrm>
            <a:off x="8874037" y="3703761"/>
            <a:ext cx="3355352" cy="5262315"/>
          </a:xfrm>
          <a:prstGeom prst="rect">
            <a:avLst/>
          </a:prstGeom>
          <a:ln w="12700">
            <a:miter lim="400000"/>
          </a:ln>
        </p:spPr>
      </p:pic>
      <p:sp>
        <p:nvSpPr>
          <p:cNvPr id="3319" name="[Multivariate Network Exploration and Presentation: From Detail to Overview via Selections and Aggregations.  van den Elzen, van Wijk, IEEE TVCG 20(12): 2014 (Proc. InfoVis 2014).]"/>
          <p:cNvSpPr txBox="1"/>
          <p:nvPr/>
        </p:nvSpPr>
        <p:spPr>
          <a:xfrm>
            <a:off x="345690" y="8134350"/>
            <a:ext cx="7998210"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i="1" sz="2000">
                <a:hlinkClick r:id="rId4" invalidUrl="" action="" tgtFrame="" tooltip="" history="1" highlightClick="0" endSnd="0"/>
              </a:defRPr>
            </a:lvl1pPr>
          </a:lstStyle>
          <a:p>
            <a:pPr/>
            <a:r>
              <a:rPr>
                <a:hlinkClick r:id="rId4" invalidUrl="" action="" tgtFrame="" tooltip="" history="1" highlightClick="0" endSnd="0"/>
              </a:rPr>
              <a:t>[Multivariate Network Exploration and Presentation: From Detail to Overview via Selections and Aggregations.  van den Elzen, van Wijk, IEEE TVCG 20(12): 2014 (Proc. InfoVis 2014).]</a:t>
            </a:r>
          </a:p>
        </p:txBody>
      </p:sp>
      <p:pic>
        <p:nvPicPr>
          <p:cNvPr id="3320" name="Rectangle Rectangle" descr="Rectangle Rectangle"/>
          <p:cNvPicPr>
            <a:picLocks noChangeAspect="0"/>
          </p:cNvPicPr>
          <p:nvPr/>
        </p:nvPicPr>
        <p:blipFill>
          <a:blip r:embed="rId5">
            <a:extLst/>
          </a:blip>
          <a:stretch>
            <a:fillRect/>
          </a:stretch>
        </p:blipFill>
        <p:spPr>
          <a:xfrm>
            <a:off x="221902" y="3650059"/>
            <a:ext cx="1608089" cy="2599483"/>
          </a:xfrm>
          <a:prstGeom prst="rect">
            <a:avLst/>
          </a:prstGeom>
        </p:spPr>
      </p:pic>
      <p:pic>
        <p:nvPicPr>
          <p:cNvPr id="3322" name="Rectangle Rectangle" descr="Rectangle Rectangle"/>
          <p:cNvPicPr>
            <a:picLocks noChangeAspect="0"/>
          </p:cNvPicPr>
          <p:nvPr/>
        </p:nvPicPr>
        <p:blipFill>
          <a:blip r:embed="rId6">
            <a:extLst/>
          </a:blip>
          <a:stretch>
            <a:fillRect/>
          </a:stretch>
        </p:blipFill>
        <p:spPr>
          <a:xfrm>
            <a:off x="8666433" y="3494509"/>
            <a:ext cx="3770391" cy="5617741"/>
          </a:xfrm>
          <a:prstGeom prst="rect">
            <a:avLst/>
          </a:prstGeom>
        </p:spPr>
      </p:pic>
    </p:spTree>
  </p:cSld>
  <p:clrMapOvr>
    <a:masterClrMapping/>
  </p:clrMapOvr>
  <p:transition xmlns:p14="http://schemas.microsoft.com/office/powerpoint/2010/main" spd="med" advClick="1"/>
</p:sld>
</file>

<file path=ppt/slides/slide3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5" name="Scented histogram bisliders: detailed"/>
          <p:cNvSpPr txBox="1"/>
          <p:nvPr>
            <p:ph type="title"/>
          </p:nvPr>
        </p:nvSpPr>
        <p:spPr>
          <a:prstGeom prst="rect">
            <a:avLst/>
          </a:prstGeom>
        </p:spPr>
        <p:txBody>
          <a:bodyPr/>
          <a:lstStyle/>
          <a:p>
            <a:pPr/>
            <a:r>
              <a:t>Scented histogram bisliders: detailed</a:t>
            </a:r>
          </a:p>
        </p:txBody>
      </p:sp>
      <p:sp>
        <p:nvSpPr>
          <p:cNvPr id="3326" name="Double-click to edit"/>
          <p:cNvSpPr txBox="1"/>
          <p:nvPr>
            <p:ph type="body" idx="1"/>
          </p:nvPr>
        </p:nvSpPr>
        <p:spPr>
          <a:prstGeom prst="rect">
            <a:avLst/>
          </a:prstGeom>
        </p:spPr>
        <p:txBody>
          <a:bodyPr/>
          <a:lstStyle/>
          <a:p>
            <a:pPr/>
          </a:p>
        </p:txBody>
      </p:sp>
      <p:sp>
        <p:nvSpPr>
          <p:cNvPr id="33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28" name="Image" descr="Image"/>
          <p:cNvPicPr>
            <a:picLocks noChangeAspect="1"/>
          </p:cNvPicPr>
          <p:nvPr/>
        </p:nvPicPr>
        <p:blipFill>
          <a:blip r:embed="rId2">
            <a:extLst/>
          </a:blip>
          <a:stretch>
            <a:fillRect/>
          </a:stretch>
        </p:blipFill>
        <p:spPr>
          <a:xfrm>
            <a:off x="419100" y="964406"/>
            <a:ext cx="13671138" cy="7722462"/>
          </a:xfrm>
          <a:prstGeom prst="rect">
            <a:avLst/>
          </a:prstGeom>
          <a:ln w="12700">
            <a:miter lim="400000"/>
          </a:ln>
        </p:spPr>
      </p:pic>
      <p:sp>
        <p:nvSpPr>
          <p:cNvPr id="3329" name="[ICLIC: Interactive categorization of large image collections. van der Corput and van Wijk. Proc. PacificVis 2016. ]"/>
          <p:cNvSpPr txBox="1"/>
          <p:nvPr/>
        </p:nvSpPr>
        <p:spPr>
          <a:xfrm>
            <a:off x="419100" y="8686800"/>
            <a:ext cx="13195300" cy="8579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300">
                <a:uFill>
                  <a:solidFill>
                    <a:srgbClr val="000000"/>
                  </a:solidFill>
                </a:uFill>
              </a:defRPr>
            </a:lvl1pPr>
          </a:lstStyle>
          <a:p>
            <a:pPr/>
            <a:r>
              <a:t>[ICLIC: Interactive categorization of large image collections. van der Corput and van Wijk. Proc. PacificVis 2016. ]</a:t>
            </a:r>
          </a:p>
        </p:txBody>
      </p:sp>
    </p:spTree>
  </p:cSld>
  <p:clrMapOvr>
    <a:masterClrMapping/>
  </p:clrMapOvr>
  <p:transition xmlns:p14="http://schemas.microsoft.com/office/powerpoint/2010/main" spd="med" advClick="1"/>
</p:sld>
</file>

<file path=ppt/slides/slide3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1" name="Idiom: boxplot"/>
          <p:cNvSpPr txBox="1"/>
          <p:nvPr>
            <p:ph type="title"/>
          </p:nvPr>
        </p:nvSpPr>
        <p:spPr>
          <a:prstGeom prst="rect">
            <a:avLst/>
          </a:prstGeom>
        </p:spPr>
        <p:txBody>
          <a:bodyPr/>
          <a:lstStyle/>
          <a:p>
            <a:pPr/>
            <a:r>
              <a:t>Idiom: </a:t>
            </a:r>
            <a:r>
              <a:rPr>
                <a:latin typeface="Rockwell Bold"/>
                <a:ea typeface="Rockwell Bold"/>
                <a:cs typeface="Rockwell Bold"/>
                <a:sym typeface="Rockwell Bold"/>
              </a:rPr>
              <a:t>boxplot</a:t>
            </a:r>
          </a:p>
        </p:txBody>
      </p:sp>
      <p:sp>
        <p:nvSpPr>
          <p:cNvPr id="3332" name="static item aggregation…"/>
          <p:cNvSpPr txBox="1"/>
          <p:nvPr>
            <p:ph type="body" idx="1"/>
          </p:nvPr>
        </p:nvSpPr>
        <p:spPr>
          <a:prstGeom prst="rect">
            <a:avLst/>
          </a:prstGeom>
        </p:spPr>
        <p:txBody>
          <a:bodyPr/>
          <a:lstStyle/>
          <a:p>
            <a:pPr marL="342900" indent="-342900">
              <a:defRPr sz="3700"/>
            </a:pPr>
            <a:r>
              <a:t>static item aggregation</a:t>
            </a:r>
          </a:p>
          <a:p>
            <a:pPr marL="342900" indent="-342900">
              <a:defRPr sz="3700"/>
            </a:pPr>
            <a:r>
              <a:t>task: find distribution</a:t>
            </a:r>
          </a:p>
          <a:p>
            <a:pPr marL="342900" indent="-342900">
              <a:defRPr sz="3700"/>
            </a:pPr>
            <a:r>
              <a:t>data: table</a:t>
            </a:r>
          </a:p>
          <a:p>
            <a:pPr marL="342900" indent="-342900">
              <a:defRPr sz="3700"/>
            </a:pPr>
            <a:r>
              <a:t>derived data</a:t>
            </a:r>
          </a:p>
          <a:p>
            <a:pPr lvl="1">
              <a:defRPr sz="3100"/>
            </a:pPr>
            <a:r>
              <a:t>5 quant attribs</a:t>
            </a:r>
          </a:p>
          <a:p>
            <a:pPr lvl="2">
              <a:defRPr sz="2700"/>
            </a:pPr>
            <a:r>
              <a:t>median: central line</a:t>
            </a:r>
          </a:p>
          <a:p>
            <a:pPr lvl="2">
              <a:defRPr sz="2700"/>
            </a:pPr>
            <a:r>
              <a:t>lower and upper quartile: boxes</a:t>
            </a:r>
          </a:p>
          <a:p>
            <a:pPr lvl="2">
              <a:defRPr sz="2700"/>
            </a:pPr>
            <a:r>
              <a:t>lower upper fences: whiskers</a:t>
            </a:r>
          </a:p>
          <a:p>
            <a:pPr lvl="3">
              <a:defRPr sz="2300"/>
            </a:pPr>
            <a:r>
              <a:t>values beyond which items are outliers</a:t>
            </a:r>
          </a:p>
          <a:p>
            <a:pPr lvl="1">
              <a:defRPr sz="3100"/>
            </a:pPr>
            <a:r>
              <a:t>outliers beyond fence cutoffs explicitly shown</a:t>
            </a:r>
          </a:p>
          <a:p>
            <a:pPr marL="342900" indent="-342900">
              <a:defRPr sz="3700"/>
            </a:pPr>
            <a:r>
              <a:t>scalability</a:t>
            </a:r>
          </a:p>
          <a:p>
            <a:pPr lvl="1">
              <a:defRPr sz="3100"/>
            </a:pPr>
            <a:r>
              <a:t>unlimited number of items!</a:t>
            </a:r>
          </a:p>
        </p:txBody>
      </p:sp>
      <p:sp>
        <p:nvSpPr>
          <p:cNvPr id="333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4" name="boxplots-fig5a.pdf" descr="boxplots-fig5a.pdf"/>
          <p:cNvPicPr>
            <a:picLocks noChangeAspect="1"/>
          </p:cNvPicPr>
          <p:nvPr/>
        </p:nvPicPr>
        <p:blipFill>
          <a:blip r:embed="rId2">
            <a:extLst/>
          </a:blip>
          <a:stretch>
            <a:fillRect/>
          </a:stretch>
        </p:blipFill>
        <p:spPr>
          <a:xfrm>
            <a:off x="10134600" y="1600200"/>
            <a:ext cx="5080000" cy="5105919"/>
          </a:xfrm>
          <a:prstGeom prst="rect">
            <a:avLst/>
          </a:prstGeom>
          <a:ln w="12700">
            <a:miter lim="400000"/>
          </a:ln>
        </p:spPr>
      </p:pic>
      <p:sp>
        <p:nvSpPr>
          <p:cNvPr id="3335" name="[40 years of boxplots. Wickham and Stryjewski. 2012]"/>
          <p:cNvSpPr txBox="1"/>
          <p:nvPr/>
        </p:nvSpPr>
        <p:spPr>
          <a:xfrm>
            <a:off x="-7294034" y="8591550"/>
            <a:ext cx="13195301" cy="46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defTabSz="1295400">
              <a:spcBef>
                <a:spcPts val="900"/>
              </a:spcBef>
              <a:defRPr i="1" sz="2100">
                <a:uFill>
                  <a:solidFill>
                    <a:srgbClr val="000000"/>
                  </a:solidFill>
                </a:uFill>
              </a:defRPr>
            </a:pPr>
            <a:r>
              <a:t>[</a:t>
            </a:r>
            <a:r>
              <a:rPr u="sng">
                <a:hlinkClick r:id="rId3" invalidUrl="" action="" tgtFrame="" tooltip="" history="1" highlightClick="0" endSnd="0"/>
              </a:rPr>
              <a:t>40 years of boxplots. Wickham and Stryjewski. 2012</a:t>
            </a:r>
            <a:r>
              <a:t>]</a:t>
            </a:r>
          </a:p>
        </p:txBody>
      </p:sp>
    </p:spTree>
  </p:cSld>
  <p:clrMapOvr>
    <a:masterClrMapping/>
  </p:clrMapOvr>
  <p:transition xmlns:p14="http://schemas.microsoft.com/office/powerpoint/2010/main" spd="med" advClick="1"/>
</p:sld>
</file>

<file path=ppt/slides/slide3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7" name="Idiom: Continuous scatterplot"/>
          <p:cNvSpPr txBox="1"/>
          <p:nvPr>
            <p:ph type="title"/>
          </p:nvPr>
        </p:nvSpPr>
        <p:spPr>
          <a:prstGeom prst="rect">
            <a:avLst/>
          </a:prstGeom>
        </p:spPr>
        <p:txBody>
          <a:bodyPr/>
          <a:lstStyle/>
          <a:p>
            <a:pPr/>
            <a:r>
              <a:t>Idiom: </a:t>
            </a:r>
            <a:r>
              <a:rPr>
                <a:latin typeface="Rockwell Bold"/>
                <a:ea typeface="Rockwell Bold"/>
                <a:cs typeface="Rockwell Bold"/>
                <a:sym typeface="Rockwell Bold"/>
              </a:rPr>
              <a:t>Continuous scatterplot</a:t>
            </a:r>
          </a:p>
        </p:txBody>
      </p:sp>
      <p:sp>
        <p:nvSpPr>
          <p:cNvPr id="3338" name="static item aggregation…"/>
          <p:cNvSpPr txBox="1"/>
          <p:nvPr>
            <p:ph type="body" sz="half" idx="1"/>
          </p:nvPr>
        </p:nvSpPr>
        <p:spPr>
          <a:xfrm>
            <a:off x="419100" y="1104900"/>
            <a:ext cx="5914959" cy="8039100"/>
          </a:xfrm>
          <a:prstGeom prst="rect">
            <a:avLst/>
          </a:prstGeom>
        </p:spPr>
        <p:txBody>
          <a:bodyPr>
            <a:normAutofit fontScale="100000" lnSpcReduction="0"/>
          </a:bodyPr>
          <a:lstStyle/>
          <a:p>
            <a:pPr marL="342900" indent="-342900">
              <a:defRPr sz="3400"/>
            </a:pPr>
            <a:r>
              <a:t>static item aggregation</a:t>
            </a:r>
          </a:p>
          <a:p>
            <a:pPr marL="342900" indent="-342900">
              <a:defRPr sz="3400"/>
            </a:pPr>
            <a:r>
              <a:t>data: table</a:t>
            </a:r>
          </a:p>
          <a:p>
            <a:pPr marL="342900" indent="-342900">
              <a:defRPr sz="3400"/>
            </a:pPr>
            <a:r>
              <a:t>derived data: table</a:t>
            </a:r>
          </a:p>
          <a:p>
            <a:pPr lvl="1">
              <a:defRPr sz="2800"/>
            </a:pPr>
            <a:r>
              <a:t> key attribs x,y for pixels</a:t>
            </a:r>
          </a:p>
          <a:p>
            <a:pPr lvl="1">
              <a:defRPr sz="2800"/>
            </a:pPr>
            <a:r>
              <a:t> quant attrib: overplot density</a:t>
            </a:r>
          </a:p>
          <a:p>
            <a:pPr marL="342900" indent="-342900">
              <a:defRPr sz="3400"/>
            </a:pPr>
            <a:r>
              <a:t>dense space-filling 2D matrix</a:t>
            </a:r>
          </a:p>
          <a:p>
            <a:pPr marL="342900" indent="-342900">
              <a:defRPr sz="3400"/>
            </a:pPr>
            <a:r>
              <a:t>color: </a:t>
            </a:r>
            <a:br/>
            <a:r>
              <a:t>sequential categorical hue + ordered luminance colormap</a:t>
            </a:r>
          </a:p>
          <a:p>
            <a:pPr marL="342900" indent="-342900">
              <a:defRPr sz="3400"/>
            </a:pPr>
            <a:r>
              <a:t>scalability</a:t>
            </a:r>
          </a:p>
          <a:p>
            <a:pPr lvl="1">
              <a:defRPr sz="2800"/>
            </a:pPr>
            <a:r>
              <a:t>no limits on overplotting: </a:t>
            </a:r>
            <a:br/>
            <a:r>
              <a:t>millions of items</a:t>
            </a:r>
          </a:p>
        </p:txBody>
      </p:sp>
      <p:sp>
        <p:nvSpPr>
          <p:cNvPr id="333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40" name="contscat.png" descr="contscat.png"/>
          <p:cNvPicPr>
            <a:picLocks noChangeAspect="1"/>
          </p:cNvPicPr>
          <p:nvPr/>
        </p:nvPicPr>
        <p:blipFill>
          <a:blip r:embed="rId2">
            <a:extLst/>
          </a:blip>
          <a:stretch>
            <a:fillRect/>
          </a:stretch>
        </p:blipFill>
        <p:spPr>
          <a:xfrm>
            <a:off x="6794500" y="1188792"/>
            <a:ext cx="9245600" cy="5513350"/>
          </a:xfrm>
          <a:prstGeom prst="rect">
            <a:avLst/>
          </a:prstGeom>
          <a:ln w="12700">
            <a:miter lim="400000"/>
          </a:ln>
        </p:spPr>
      </p:pic>
      <p:sp>
        <p:nvSpPr>
          <p:cNvPr id="3341" name="[Continuous Scatterplots. Bachthaler and Weiskopf.  IEEE TVCG (Proc. Vis 08) 14:6 (2008), 1428–1435. 2008. ]"/>
          <p:cNvSpPr txBox="1"/>
          <p:nvPr/>
        </p:nvSpPr>
        <p:spPr>
          <a:xfrm>
            <a:off x="6794500" y="6836833"/>
            <a:ext cx="16040100" cy="711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200">
                <a:uFill>
                  <a:solidFill>
                    <a:srgbClr val="000000"/>
                  </a:solidFill>
                </a:uFill>
              </a:defRPr>
            </a:pPr>
            <a:r>
              <a:t>[Continuous Scatterplots. Bachthaler and Weiskopf. </a:t>
            </a:r>
            <a:br/>
            <a:r>
              <a:t>IEEE TVCG (Proc. Vis 08) 14:6 (2008), 1428–1435. 2008. ]</a:t>
            </a:r>
          </a:p>
        </p:txBody>
      </p:sp>
    </p:spTree>
  </p:cSld>
  <p:clrMapOvr>
    <a:masterClrMapping/>
  </p:clrMapOvr>
  <p:transition xmlns:p14="http://schemas.microsoft.com/office/powerpoint/2010/main" spd="med" advClick="1"/>
</p:sld>
</file>

<file path=ppt/slides/slide3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3" name="Spatial aggregation"/>
          <p:cNvSpPr txBox="1"/>
          <p:nvPr>
            <p:ph type="title"/>
          </p:nvPr>
        </p:nvSpPr>
        <p:spPr>
          <a:prstGeom prst="rect">
            <a:avLst/>
          </a:prstGeom>
        </p:spPr>
        <p:txBody>
          <a:bodyPr/>
          <a:lstStyle/>
          <a:p>
            <a:pPr/>
            <a:r>
              <a:t>Spatial aggregation </a:t>
            </a:r>
          </a:p>
        </p:txBody>
      </p:sp>
      <p:sp>
        <p:nvSpPr>
          <p:cNvPr id="3344" name="MAUP: Modifiable Areal Unit Problem…"/>
          <p:cNvSpPr txBox="1"/>
          <p:nvPr>
            <p:ph type="body" idx="1"/>
          </p:nvPr>
        </p:nvSpPr>
        <p:spPr>
          <a:prstGeom prst="rect">
            <a:avLst/>
          </a:prstGeom>
        </p:spPr>
        <p:txBody>
          <a:bodyPr/>
          <a:lstStyle/>
          <a:p>
            <a:pPr/>
            <a:r>
              <a:t>MAUP: Modifiable Areal Unit Problem</a:t>
            </a:r>
          </a:p>
          <a:p>
            <a:pPr lvl="1"/>
            <a:r>
              <a:t>changing boundaries of cartographic regions can yield dramatically different results</a:t>
            </a:r>
          </a:p>
          <a:p>
            <a:pPr lvl="1"/>
            <a:r>
              <a:t>zone effects</a:t>
            </a:r>
          </a:p>
          <a:p>
            <a:pPr lvl="1"/>
          </a:p>
          <a:p>
            <a:pPr lvl="1"/>
          </a:p>
          <a:p>
            <a:pPr lvl="1"/>
          </a:p>
          <a:p>
            <a:pPr lvl="1"/>
          </a:p>
          <a:p>
            <a:pPr lvl="1"/>
          </a:p>
          <a:p>
            <a:pPr lvl="1"/>
            <a:r>
              <a:t>scale effects</a:t>
            </a:r>
          </a:p>
        </p:txBody>
      </p:sp>
      <p:sp>
        <p:nvSpPr>
          <p:cNvPr id="334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46" name="maup-a.png" descr="maup-a.png"/>
          <p:cNvPicPr>
            <a:picLocks noChangeAspect="1"/>
          </p:cNvPicPr>
          <p:nvPr/>
        </p:nvPicPr>
        <p:blipFill>
          <a:blip r:embed="rId2">
            <a:extLst/>
          </a:blip>
          <a:stretch>
            <a:fillRect/>
          </a:stretch>
        </p:blipFill>
        <p:spPr>
          <a:xfrm>
            <a:off x="1397000" y="3022600"/>
            <a:ext cx="2921000" cy="2222500"/>
          </a:xfrm>
          <a:prstGeom prst="rect">
            <a:avLst/>
          </a:prstGeom>
          <a:ln w="12700">
            <a:miter lim="400000"/>
          </a:ln>
        </p:spPr>
      </p:pic>
      <p:pic>
        <p:nvPicPr>
          <p:cNvPr id="3347" name="maup-b.png" descr="maup-b.png"/>
          <p:cNvPicPr>
            <a:picLocks noChangeAspect="1"/>
          </p:cNvPicPr>
          <p:nvPr/>
        </p:nvPicPr>
        <p:blipFill>
          <a:blip r:embed="rId3">
            <a:extLst/>
          </a:blip>
          <a:stretch>
            <a:fillRect/>
          </a:stretch>
        </p:blipFill>
        <p:spPr>
          <a:xfrm>
            <a:off x="5003800" y="3022600"/>
            <a:ext cx="2921000" cy="2222500"/>
          </a:xfrm>
          <a:prstGeom prst="rect">
            <a:avLst/>
          </a:prstGeom>
          <a:ln w="12700">
            <a:miter lim="400000"/>
          </a:ln>
        </p:spPr>
      </p:pic>
      <p:pic>
        <p:nvPicPr>
          <p:cNvPr id="3348" name="maup-c.png" descr="maup-c.png"/>
          <p:cNvPicPr>
            <a:picLocks noChangeAspect="1"/>
          </p:cNvPicPr>
          <p:nvPr/>
        </p:nvPicPr>
        <p:blipFill>
          <a:blip r:embed="rId4">
            <a:extLst/>
          </a:blip>
          <a:stretch>
            <a:fillRect/>
          </a:stretch>
        </p:blipFill>
        <p:spPr>
          <a:xfrm>
            <a:off x="8610600" y="3022600"/>
            <a:ext cx="2921000" cy="2222500"/>
          </a:xfrm>
          <a:prstGeom prst="rect">
            <a:avLst/>
          </a:prstGeom>
          <a:ln w="12700">
            <a:miter lim="400000"/>
          </a:ln>
        </p:spPr>
      </p:pic>
      <p:sp>
        <p:nvSpPr>
          <p:cNvPr id="3349" name="[http://www.e-education.psu/edu/geog486/l4_p7.html, Fig 4.cg.6]"/>
          <p:cNvSpPr txBox="1"/>
          <p:nvPr/>
        </p:nvSpPr>
        <p:spPr>
          <a:xfrm>
            <a:off x="1397000" y="5245100"/>
            <a:ext cx="13868400" cy="119525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2000">
                <a:uFill>
                  <a:solidFill>
                    <a:srgbClr val="000000"/>
                  </a:solidFill>
                </a:uFill>
              </a:defRPr>
            </a:pPr>
            <a:r>
              <a:t>[</a:t>
            </a:r>
            <a:r>
              <a:rPr u="sng">
                <a:hlinkClick r:id="rId5" invalidUrl="" action="" tgtFrame="" tooltip="" history="1" highlightClick="0" endSnd="0"/>
              </a:rPr>
              <a:t>http://www.e-education.psu/edu/geog486/l4_p7.html</a:t>
            </a:r>
            <a:r>
              <a:t>, Fig 4.cg.6]</a:t>
            </a:r>
          </a:p>
          <a:p>
            <a:pPr algn="l" defTabSz="1295400">
              <a:spcBef>
                <a:spcPts val="900"/>
              </a:spcBef>
              <a:defRPr i="1" sz="2000">
                <a:uFill>
                  <a:solidFill>
                    <a:srgbClr val="000000"/>
                  </a:solidFill>
                </a:uFill>
              </a:defRPr>
            </a:pPr>
          </a:p>
        </p:txBody>
      </p:sp>
      <p:pic>
        <p:nvPicPr>
          <p:cNvPr id="3350" name="Image" descr="Image"/>
          <p:cNvPicPr>
            <a:picLocks noChangeAspect="1"/>
          </p:cNvPicPr>
          <p:nvPr/>
        </p:nvPicPr>
        <p:blipFill>
          <a:blip r:embed="rId6">
            <a:extLst/>
          </a:blip>
          <a:stretch>
            <a:fillRect/>
          </a:stretch>
        </p:blipFill>
        <p:spPr>
          <a:xfrm>
            <a:off x="5339925" y="6394379"/>
            <a:ext cx="1673086" cy="2491155"/>
          </a:xfrm>
          <a:prstGeom prst="rect">
            <a:avLst/>
          </a:prstGeom>
          <a:ln w="12700">
            <a:miter lim="400000"/>
          </a:ln>
        </p:spPr>
      </p:pic>
      <p:pic>
        <p:nvPicPr>
          <p:cNvPr id="3351" name="Image" descr="Image"/>
          <p:cNvPicPr>
            <a:picLocks noChangeAspect="1"/>
          </p:cNvPicPr>
          <p:nvPr/>
        </p:nvPicPr>
        <p:blipFill>
          <a:blip r:embed="rId7">
            <a:extLst/>
          </a:blip>
          <a:stretch>
            <a:fillRect/>
          </a:stretch>
        </p:blipFill>
        <p:spPr>
          <a:xfrm>
            <a:off x="7472326" y="6394379"/>
            <a:ext cx="1773274" cy="2491155"/>
          </a:xfrm>
          <a:prstGeom prst="rect">
            <a:avLst/>
          </a:prstGeom>
          <a:ln w="12700">
            <a:miter lim="400000"/>
          </a:ln>
        </p:spPr>
      </p:pic>
      <p:sp>
        <p:nvSpPr>
          <p:cNvPr id="3352" name="https://blog.cartographica.com/blog/2011/5/19/the-modifiable-areal-unit-problem-in-gis.html"/>
          <p:cNvSpPr txBox="1"/>
          <p:nvPr/>
        </p:nvSpPr>
        <p:spPr>
          <a:xfrm>
            <a:off x="699838" y="8216900"/>
            <a:ext cx="4315324"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i="1" sz="1800" u="sng">
                <a:hlinkClick r:id="rId8" invalidUrl="" action="" tgtFrame="" tooltip="" history="1" highlightClick="0" endSnd="0"/>
              </a:defRPr>
            </a:lvl1pPr>
          </a:lstStyle>
          <a:p>
            <a:pPr>
              <a:defRPr u="none"/>
            </a:pPr>
            <a:r>
              <a:rPr u="sng">
                <a:hlinkClick r:id="rId8" invalidUrl="" action="" tgtFrame="" tooltip="" history="1" highlightClick="0" endSnd="0"/>
              </a:rPr>
              <a:t>https://blog.cartographica.com/blog/2011/5/19/the-modifiable-areal-unit-problem-in-gis.html</a:t>
            </a:r>
          </a:p>
        </p:txBody>
      </p:sp>
    </p:spTree>
  </p:cSld>
  <p:clrMapOvr>
    <a:masterClrMapping/>
  </p:clrMapOvr>
  <p:transition xmlns:p14="http://schemas.microsoft.com/office/powerpoint/2010/main" spd="med" advClick="1"/>
</p:sld>
</file>

<file path=ppt/slides/slide3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4" name="Gerrymandering: MAUP for political gain"/>
          <p:cNvSpPr txBox="1"/>
          <p:nvPr>
            <p:ph type="title"/>
          </p:nvPr>
        </p:nvSpPr>
        <p:spPr>
          <a:prstGeom prst="rect">
            <a:avLst/>
          </a:prstGeom>
        </p:spPr>
        <p:txBody>
          <a:bodyPr/>
          <a:lstStyle/>
          <a:p>
            <a:pPr/>
            <a:r>
              <a:t>Gerrymandering: MAUP for political gain</a:t>
            </a:r>
          </a:p>
        </p:txBody>
      </p:sp>
      <p:sp>
        <p:nvSpPr>
          <p:cNvPr id="3355" name="Double-click to edit"/>
          <p:cNvSpPr txBox="1"/>
          <p:nvPr>
            <p:ph type="body" idx="1"/>
          </p:nvPr>
        </p:nvSpPr>
        <p:spPr>
          <a:prstGeom prst="rect">
            <a:avLst/>
          </a:prstGeom>
        </p:spPr>
        <p:txBody>
          <a:bodyPr/>
          <a:lstStyle/>
          <a:p>
            <a:pPr/>
          </a:p>
        </p:txBody>
      </p:sp>
      <p:sp>
        <p:nvSpPr>
          <p:cNvPr id="335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57" name="https://www.washingtonpost.com/news/wonk/wp/2015/03/01/this-is-the-best-explanation-of-gerrymandering-you-will-ever-see/"/>
          <p:cNvSpPr txBox="1"/>
          <p:nvPr/>
        </p:nvSpPr>
        <p:spPr>
          <a:xfrm>
            <a:off x="369184" y="8115300"/>
            <a:ext cx="6732688"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295400">
              <a:spcBef>
                <a:spcPts val="900"/>
              </a:spcBef>
              <a:defRPr i="1" sz="2200" u="sng">
                <a:uFill>
                  <a:solidFill>
                    <a:srgbClr val="000000"/>
                  </a:solidFill>
                </a:uFill>
                <a:hlinkClick r:id="rId2" invalidUrl="" action="" tgtFrame="" tooltip="" history="1" highlightClick="0" endSnd="0"/>
              </a:defRPr>
            </a:lvl1pPr>
          </a:lstStyle>
          <a:p>
            <a:pPr>
              <a:defRPr u="none"/>
            </a:pPr>
            <a:r>
              <a:rPr u="sng">
                <a:hlinkClick r:id="rId2" invalidUrl="" action="" tgtFrame="" tooltip="" history="1" highlightClick="0" endSnd="0"/>
              </a:rPr>
              <a:t>https://www.washingtonpost.com/news/wonk/wp/2015/03/01/this-is-the-best-explanation-of-gerrymandering-you-will-ever-see/</a:t>
            </a:r>
          </a:p>
        </p:txBody>
      </p:sp>
      <p:pic>
        <p:nvPicPr>
          <p:cNvPr id="3358" name="page17image2071525488.png" descr="page17image2071525488.png"/>
          <p:cNvPicPr>
            <a:picLocks noChangeAspect="1"/>
          </p:cNvPicPr>
          <p:nvPr/>
        </p:nvPicPr>
        <p:blipFill>
          <a:blip r:embed="rId3">
            <a:extLst/>
          </a:blip>
          <a:stretch>
            <a:fillRect/>
          </a:stretch>
        </p:blipFill>
        <p:spPr>
          <a:xfrm>
            <a:off x="347133" y="1041400"/>
            <a:ext cx="9622392" cy="7048500"/>
          </a:xfrm>
          <a:prstGeom prst="rect">
            <a:avLst/>
          </a:prstGeom>
          <a:ln w="12700">
            <a:miter lim="400000"/>
          </a:ln>
        </p:spPr>
      </p:pic>
      <p:sp>
        <p:nvSpPr>
          <p:cNvPr id="3359" name="Text"/>
          <p:cNvSpPr txBox="1"/>
          <p:nvPr/>
        </p:nvSpPr>
        <p:spPr>
          <a:xfrm>
            <a:off x="347133" y="-1181101"/>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3360" name="page17image2171693312.png" descr="page17image2171693312.png"/>
          <p:cNvPicPr>
            <a:picLocks noChangeAspect="1"/>
          </p:cNvPicPr>
          <p:nvPr/>
        </p:nvPicPr>
        <p:blipFill>
          <a:blip r:embed="rId4">
            <a:extLst/>
          </a:blip>
          <a:stretch>
            <a:fillRect/>
          </a:stretch>
        </p:blipFill>
        <p:spPr>
          <a:xfrm>
            <a:off x="10352581" y="1133080"/>
            <a:ext cx="5571103" cy="4391420"/>
          </a:xfrm>
          <a:prstGeom prst="rect">
            <a:avLst/>
          </a:prstGeom>
          <a:ln w="12700">
            <a:miter lim="400000"/>
          </a:ln>
        </p:spPr>
      </p:pic>
      <p:sp>
        <p:nvSpPr>
          <p:cNvPr id="3361" name="Text"/>
          <p:cNvSpPr txBox="1"/>
          <p:nvPr/>
        </p:nvSpPr>
        <p:spPr>
          <a:xfrm>
            <a:off x="5547783" y="-2882901"/>
            <a:ext cx="152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3362" name="A real district in Pennsylvania:   Democrats won 51% of the vote but only 5 out of 18 house seats"/>
          <p:cNvSpPr txBox="1"/>
          <p:nvPr/>
        </p:nvSpPr>
        <p:spPr>
          <a:xfrm>
            <a:off x="10620837" y="6094730"/>
            <a:ext cx="5034590" cy="1272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200"/>
              </a:spcBef>
              <a:defRPr sz="1800">
                <a:ln w="0" cap="flat">
                  <a:solidFill>
                    <a:srgbClr val="0000EE"/>
                  </a:solidFill>
                  <a:prstDash val="solid"/>
                  <a:miter lim="400000"/>
                </a:ln>
                <a:latin typeface="Helvetica"/>
                <a:ea typeface="Helvetica"/>
                <a:cs typeface="Helvetica"/>
                <a:sym typeface="Helvetica"/>
              </a:defRPr>
            </a:pPr>
            <a:r>
              <a:t>A real district in Pennsylvania:  </a:t>
            </a:r>
            <a:br/>
            <a:r>
              <a:t>Democrats won 51% of the vote but only 5 out of 18 house seats </a:t>
            </a:r>
            <a:endParaRPr sz="100">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3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4" name="Dynamic aggregation: Clustering"/>
          <p:cNvSpPr txBox="1"/>
          <p:nvPr>
            <p:ph type="title"/>
          </p:nvPr>
        </p:nvSpPr>
        <p:spPr>
          <a:prstGeom prst="rect">
            <a:avLst/>
          </a:prstGeom>
        </p:spPr>
        <p:txBody>
          <a:bodyPr/>
          <a:lstStyle/>
          <a:p>
            <a:pPr/>
            <a:r>
              <a:t>Dynamic aggregation: Clustering</a:t>
            </a:r>
          </a:p>
        </p:txBody>
      </p:sp>
      <p:sp>
        <p:nvSpPr>
          <p:cNvPr id="3365" name="clustering: classification of items into similar bins…"/>
          <p:cNvSpPr txBox="1"/>
          <p:nvPr>
            <p:ph type="body" idx="1"/>
          </p:nvPr>
        </p:nvSpPr>
        <p:spPr>
          <a:prstGeom prst="rect">
            <a:avLst/>
          </a:prstGeom>
        </p:spPr>
        <p:txBody>
          <a:bodyPr/>
          <a:lstStyle/>
          <a:p>
            <a:pPr/>
            <a:r>
              <a:t>clustering: classification of items into similar bins</a:t>
            </a:r>
          </a:p>
          <a:p>
            <a:pPr lvl="1"/>
            <a:r>
              <a:t>based on similiarity measure</a:t>
            </a:r>
          </a:p>
          <a:p>
            <a:pPr lvl="1"/>
            <a:r>
              <a:t>hierarchical algorithms produce "similarity tree": cluster hierarchy</a:t>
            </a:r>
          </a:p>
          <a:p>
            <a:pPr lvl="2"/>
            <a:r>
              <a:t>agglomerative clustering: start w/ each node as own cluster, then iteratively merge</a:t>
            </a:r>
          </a:p>
          <a:p>
            <a:pPr/>
            <a:r>
              <a:t>cluster hierarchy: derived data used w/ many dynamic aggregation idioms</a:t>
            </a:r>
          </a:p>
          <a:p>
            <a:pPr lvl="1"/>
            <a:r>
              <a:t>cluster more homogeneous than whole dataset</a:t>
            </a:r>
          </a:p>
          <a:p>
            <a:pPr lvl="2"/>
            <a:r>
              <a:t>statistical measures &amp; distribution more meaningful</a:t>
            </a:r>
          </a:p>
        </p:txBody>
      </p:sp>
      <p:sp>
        <p:nvSpPr>
          <p:cNvPr id="336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8" name="Idiom: Hierarchical parallel coordinates"/>
          <p:cNvSpPr txBox="1"/>
          <p:nvPr>
            <p:ph type="title"/>
          </p:nvPr>
        </p:nvSpPr>
        <p:spPr>
          <a:prstGeom prst="rect">
            <a:avLst/>
          </a:prstGeom>
        </p:spPr>
        <p:txBody>
          <a:bodyPr/>
          <a:lstStyle/>
          <a:p>
            <a:pPr/>
            <a:r>
              <a:t>Idiom: </a:t>
            </a:r>
            <a:r>
              <a:rPr>
                <a:latin typeface="Rockwell Bold"/>
                <a:ea typeface="Rockwell Bold"/>
                <a:cs typeface="Rockwell Bold"/>
                <a:sym typeface="Rockwell Bold"/>
              </a:rPr>
              <a:t>Hierarchical parallel coordinates</a:t>
            </a:r>
          </a:p>
        </p:txBody>
      </p:sp>
      <p:sp>
        <p:nvSpPr>
          <p:cNvPr id="3369" name="dynamic item aggregation…"/>
          <p:cNvSpPr txBox="1"/>
          <p:nvPr>
            <p:ph type="body" sz="half" idx="1"/>
          </p:nvPr>
        </p:nvSpPr>
        <p:spPr>
          <a:xfrm>
            <a:off x="419100" y="1104900"/>
            <a:ext cx="15849600" cy="3467100"/>
          </a:xfrm>
          <a:prstGeom prst="rect">
            <a:avLst/>
          </a:prstGeom>
        </p:spPr>
        <p:txBody>
          <a:bodyPr/>
          <a:lstStyle/>
          <a:p>
            <a:pPr marL="342900" indent="-342900">
              <a:defRPr sz="3500"/>
            </a:pPr>
            <a:r>
              <a:t>dynamic item aggregation</a:t>
            </a:r>
          </a:p>
          <a:p>
            <a:pPr marL="342900" indent="-342900">
              <a:defRPr sz="3500"/>
            </a:pPr>
            <a:r>
              <a:t>derived data: </a:t>
            </a:r>
            <a:r>
              <a:rPr b="1"/>
              <a:t>cluster hierarchy</a:t>
            </a:r>
          </a:p>
          <a:p>
            <a:pPr marL="342900" indent="-342900">
              <a:defRPr sz="3500"/>
            </a:pPr>
            <a:r>
              <a:t>encoding: </a:t>
            </a:r>
          </a:p>
          <a:p>
            <a:pPr lvl="1">
              <a:defRPr sz="2900"/>
            </a:pPr>
            <a:r>
              <a:t>cluster band with variable transparency, line at mean, width by min/max values</a:t>
            </a:r>
          </a:p>
          <a:p>
            <a:pPr lvl="1">
              <a:defRPr sz="2900"/>
            </a:pPr>
            <a:r>
              <a:t>color by proximity in hierarchy</a:t>
            </a:r>
          </a:p>
        </p:txBody>
      </p:sp>
      <p:sp>
        <p:nvSpPr>
          <p:cNvPr id="337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71" name="[Hierarchical Parallel Coordinates for Exploration of Large Datasets. Fua, Ward, and Rundensteiner. Proc. IEEE Visualization Conference (Vis ’99), pp. 43– 50, 1999.]"/>
          <p:cNvSpPr txBox="1"/>
          <p:nvPr/>
        </p:nvSpPr>
        <p:spPr>
          <a:xfrm>
            <a:off x="508000" y="8293100"/>
            <a:ext cx="10574388" cy="11500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200">
                <a:uFill>
                  <a:solidFill>
                    <a:srgbClr val="000000"/>
                  </a:solidFill>
                </a:uFill>
              </a:defRPr>
            </a:lvl1pPr>
          </a:lstStyle>
          <a:p>
            <a:pPr/>
            <a:r>
              <a:t>[Hierarchical Parallel Coordinates for Exploration of Large Datasets. Fua, Ward, and Rundensteiner. Proc. IEEE Visualization Conference (Vis ’99), pp. 43– 50, 1999.]</a:t>
            </a:r>
          </a:p>
        </p:txBody>
      </p:sp>
      <p:pic>
        <p:nvPicPr>
          <p:cNvPr id="3372" name="hierpar-fig4-1.png" descr="hierpar-fig4-1.png"/>
          <p:cNvPicPr>
            <a:picLocks noChangeAspect="1"/>
          </p:cNvPicPr>
          <p:nvPr/>
        </p:nvPicPr>
        <p:blipFill>
          <a:blip r:embed="rId3">
            <a:extLst/>
          </a:blip>
          <a:stretch>
            <a:fillRect/>
          </a:stretch>
        </p:blipFill>
        <p:spPr>
          <a:xfrm>
            <a:off x="508000" y="4445000"/>
            <a:ext cx="3810000" cy="3767934"/>
          </a:xfrm>
          <a:prstGeom prst="rect">
            <a:avLst/>
          </a:prstGeom>
          <a:ln w="12700">
            <a:miter lim="400000"/>
          </a:ln>
        </p:spPr>
      </p:pic>
      <p:pic>
        <p:nvPicPr>
          <p:cNvPr id="3373" name="hierpar-fig4-3.png" descr="hierpar-fig4-3.png"/>
          <p:cNvPicPr>
            <a:picLocks noChangeAspect="1"/>
          </p:cNvPicPr>
          <p:nvPr/>
        </p:nvPicPr>
        <p:blipFill>
          <a:blip r:embed="rId4">
            <a:extLst/>
          </a:blip>
          <a:stretch>
            <a:fillRect/>
          </a:stretch>
        </p:blipFill>
        <p:spPr>
          <a:xfrm>
            <a:off x="4572000" y="4432300"/>
            <a:ext cx="3810000" cy="3810000"/>
          </a:xfrm>
          <a:prstGeom prst="rect">
            <a:avLst/>
          </a:prstGeom>
          <a:ln w="12700">
            <a:miter lim="400000"/>
          </a:ln>
        </p:spPr>
      </p:pic>
      <p:pic>
        <p:nvPicPr>
          <p:cNvPr id="3374" name="hierpar-fig4-5.png" descr="hierpar-fig4-5.png"/>
          <p:cNvPicPr>
            <a:picLocks noChangeAspect="1"/>
          </p:cNvPicPr>
          <p:nvPr/>
        </p:nvPicPr>
        <p:blipFill>
          <a:blip r:embed="rId5">
            <a:extLst/>
          </a:blip>
          <a:stretch>
            <a:fillRect/>
          </a:stretch>
        </p:blipFill>
        <p:spPr>
          <a:xfrm>
            <a:off x="8699500" y="4432300"/>
            <a:ext cx="3810000" cy="3810000"/>
          </a:xfrm>
          <a:prstGeom prst="rect">
            <a:avLst/>
          </a:prstGeom>
          <a:ln w="12700">
            <a:miter lim="400000"/>
          </a:ln>
        </p:spPr>
      </p:pic>
    </p:spTree>
  </p:cSld>
  <p:clrMapOvr>
    <a:masterClrMapping/>
  </p:clrMapOvr>
  <p:transition xmlns:p14="http://schemas.microsoft.com/office/powerpoint/2010/main" spd="med" advClick="1"/>
</p:sld>
</file>

<file path=ppt/slides/slide3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8" name="Attribute aggregation: Dimensionality reduction"/>
          <p:cNvSpPr txBox="1"/>
          <p:nvPr>
            <p:ph type="title"/>
          </p:nvPr>
        </p:nvSpPr>
        <p:spPr>
          <a:prstGeom prst="rect">
            <a:avLst/>
          </a:prstGeom>
        </p:spPr>
        <p:txBody>
          <a:bodyPr/>
          <a:lstStyle/>
          <a:p>
            <a:pPr/>
            <a:r>
              <a:t>Attribute aggregation: Dimensionality reduction</a:t>
            </a:r>
          </a:p>
        </p:txBody>
      </p:sp>
      <p:sp>
        <p:nvSpPr>
          <p:cNvPr id="3379" name="attribute aggregation…"/>
          <p:cNvSpPr txBox="1"/>
          <p:nvPr>
            <p:ph type="body" idx="1"/>
          </p:nvPr>
        </p:nvSpPr>
        <p:spPr>
          <a:xfrm>
            <a:off x="419100" y="1104900"/>
            <a:ext cx="15849600" cy="3891926"/>
          </a:xfrm>
          <a:prstGeom prst="rect">
            <a:avLst/>
          </a:prstGeom>
        </p:spPr>
        <p:txBody>
          <a:bodyPr/>
          <a:lstStyle/>
          <a:p>
            <a:pPr/>
            <a:r>
              <a:t>attribute aggregation</a:t>
            </a:r>
          </a:p>
          <a:p>
            <a:pPr lvl="1"/>
            <a:r>
              <a:t>derive low-dimensional target space from high-dimensional measured space</a:t>
            </a:r>
          </a:p>
          <a:p>
            <a:pPr lvl="2"/>
            <a:r>
              <a:t>capture most of variance with minimal error</a:t>
            </a:r>
          </a:p>
          <a:p>
            <a:pPr lvl="1"/>
            <a:r>
              <a:t>use when you can’t directly measure what you care about</a:t>
            </a:r>
          </a:p>
          <a:p>
            <a:pPr lvl="2"/>
            <a:r>
              <a:t>true dimensionality of dataset conjectured to be smaller than dimensionality of measurements</a:t>
            </a:r>
          </a:p>
          <a:p>
            <a:pPr lvl="2"/>
            <a:r>
              <a:t>latent factors, hidden variables</a:t>
            </a:r>
          </a:p>
        </p:txBody>
      </p:sp>
      <p:sp>
        <p:nvSpPr>
          <p:cNvPr id="338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383" name="tumor…"/>
          <p:cNvGrpSpPr/>
          <p:nvPr/>
        </p:nvGrpSpPr>
        <p:grpSpPr>
          <a:xfrm>
            <a:off x="531569" y="5245100"/>
            <a:ext cx="2729161" cy="1676400"/>
            <a:chOff x="0" y="0"/>
            <a:chExt cx="2729160" cy="1676400"/>
          </a:xfrm>
        </p:grpSpPr>
        <p:sp>
          <p:nvSpPr>
            <p:cNvPr id="3382" name="tumor…"/>
            <p:cNvSpPr txBox="1"/>
            <p:nvPr/>
          </p:nvSpPr>
          <p:spPr>
            <a:xfrm>
              <a:off x="139700" y="139700"/>
              <a:ext cx="2449761" cy="1397000"/>
            </a:xfrm>
            <a:prstGeom prst="rect">
              <a:avLst/>
            </a:prstGeom>
            <a:noFill/>
            <a:ln>
              <a:noFill/>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l" defTabSz="1219200">
                <a:buClr>
                  <a:srgbClr val="000000"/>
                </a:buClr>
                <a:defRPr sz="2900">
                  <a:uFill>
                    <a:solidFill>
                      <a:srgbClr val="000000"/>
                    </a:solidFill>
                  </a:uFill>
                </a:defRPr>
              </a:pPr>
              <a:r>
                <a:t>tumor </a:t>
              </a:r>
            </a:p>
            <a:p>
              <a:pPr algn="l" defTabSz="1219200">
                <a:buClr>
                  <a:srgbClr val="000000"/>
                </a:buClr>
                <a:defRPr sz="2900">
                  <a:uFill>
                    <a:solidFill>
                      <a:srgbClr val="000000"/>
                    </a:solidFill>
                  </a:uFill>
                </a:defRPr>
              </a:pPr>
              <a:r>
                <a:t>measurement </a:t>
              </a:r>
            </a:p>
            <a:p>
              <a:pPr algn="l" defTabSz="1219200">
                <a:buClr>
                  <a:srgbClr val="000000"/>
                </a:buClr>
                <a:defRPr sz="2900">
                  <a:uFill>
                    <a:solidFill>
                      <a:srgbClr val="000000"/>
                    </a:solidFill>
                  </a:uFill>
                </a:defRPr>
              </a:pPr>
              <a:r>
                <a:t>data</a:t>
              </a:r>
            </a:p>
          </p:txBody>
        </p:sp>
        <p:pic>
          <p:nvPicPr>
            <p:cNvPr id="3381" name="tumor… tumor measurement data" descr="tumor… tumor measurement data"/>
            <p:cNvPicPr>
              <a:picLocks noChangeAspect="0"/>
            </p:cNvPicPr>
            <p:nvPr/>
          </p:nvPicPr>
          <p:blipFill>
            <a:blip r:embed="rId2">
              <a:extLst/>
            </a:blip>
            <a:stretch>
              <a:fillRect/>
            </a:stretch>
          </p:blipFill>
          <p:spPr>
            <a:xfrm>
              <a:off x="0" y="0"/>
              <a:ext cx="2729161" cy="1676400"/>
            </a:xfrm>
            <a:prstGeom prst="rect">
              <a:avLst/>
            </a:prstGeom>
            <a:effectLst/>
          </p:spPr>
        </p:pic>
      </p:grpSp>
      <p:sp>
        <p:nvSpPr>
          <p:cNvPr id="3384" name="DR"/>
          <p:cNvSpPr txBox="1"/>
          <p:nvPr/>
        </p:nvSpPr>
        <p:spPr>
          <a:xfrm>
            <a:off x="4540872" y="5487315"/>
            <a:ext cx="833786" cy="7366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4400">
                <a:solidFill>
                  <a:srgbClr val="011993"/>
                </a:solidFill>
                <a:uFill>
                  <a:solidFill>
                    <a:srgbClr val="011993"/>
                  </a:solidFill>
                </a:uFill>
                <a:latin typeface="+mn-lt"/>
                <a:ea typeface="+mn-ea"/>
                <a:cs typeface="+mn-cs"/>
                <a:sym typeface="Rockwell"/>
              </a:defRPr>
            </a:lvl1pPr>
          </a:lstStyle>
          <a:p>
            <a:pPr/>
            <a:r>
              <a:t>DR</a:t>
            </a:r>
          </a:p>
        </p:txBody>
      </p:sp>
      <p:sp>
        <p:nvSpPr>
          <p:cNvPr id="3385" name="Line"/>
          <p:cNvSpPr/>
          <p:nvPr/>
        </p:nvSpPr>
        <p:spPr>
          <a:xfrm flipH="1" flipV="1">
            <a:off x="5527365" y="5872479"/>
            <a:ext cx="974727"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3386" name="Line"/>
          <p:cNvSpPr/>
          <p:nvPr/>
        </p:nvSpPr>
        <p:spPr>
          <a:xfrm flipH="1" flipV="1">
            <a:off x="3401812" y="5872480"/>
            <a:ext cx="865483"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grpSp>
        <p:nvGrpSpPr>
          <p:cNvPr id="3389" name="droppedImage.png"/>
          <p:cNvGrpSpPr/>
          <p:nvPr/>
        </p:nvGrpSpPr>
        <p:grpSpPr>
          <a:xfrm>
            <a:off x="6654800" y="4751988"/>
            <a:ext cx="3568700" cy="3046102"/>
            <a:chOff x="0" y="0"/>
            <a:chExt cx="3568700" cy="3046101"/>
          </a:xfrm>
        </p:grpSpPr>
        <p:pic>
          <p:nvPicPr>
            <p:cNvPr id="3388" name="droppedImage.png" descr="droppedImage.png"/>
            <p:cNvPicPr>
              <a:picLocks noChangeAspect="1"/>
            </p:cNvPicPr>
            <p:nvPr/>
          </p:nvPicPr>
          <p:blipFill>
            <a:blip r:embed="rId3">
              <a:extLst/>
            </a:blip>
            <a:stretch>
              <a:fillRect/>
            </a:stretch>
          </p:blipFill>
          <p:spPr>
            <a:xfrm>
              <a:off x="139700" y="139700"/>
              <a:ext cx="3289300" cy="2766702"/>
            </a:xfrm>
            <a:prstGeom prst="rect">
              <a:avLst/>
            </a:prstGeom>
            <a:ln>
              <a:noFill/>
            </a:ln>
            <a:effectLst/>
          </p:spPr>
        </p:pic>
        <p:pic>
          <p:nvPicPr>
            <p:cNvPr id="3387" name="droppedImage.png" descr="droppedImage.png"/>
            <p:cNvPicPr>
              <a:picLocks noChangeAspect="0"/>
            </p:cNvPicPr>
            <p:nvPr/>
          </p:nvPicPr>
          <p:blipFill>
            <a:blip r:embed="rId4">
              <a:extLst/>
            </a:blip>
            <a:stretch>
              <a:fillRect/>
            </a:stretch>
          </p:blipFill>
          <p:spPr>
            <a:xfrm>
              <a:off x="0" y="0"/>
              <a:ext cx="3568700" cy="3046102"/>
            </a:xfrm>
            <a:prstGeom prst="rect">
              <a:avLst/>
            </a:prstGeom>
            <a:effectLst/>
          </p:spPr>
        </p:pic>
      </p:grpSp>
      <p:sp>
        <p:nvSpPr>
          <p:cNvPr id="3390" name="malignant"/>
          <p:cNvSpPr txBox="1"/>
          <p:nvPr/>
        </p:nvSpPr>
        <p:spPr>
          <a:xfrm>
            <a:off x="10611684" y="6261467"/>
            <a:ext cx="1938474" cy="635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3000">
                <a:uFill>
                  <a:solidFill>
                    <a:srgbClr val="000000"/>
                  </a:solidFill>
                </a:uFill>
              </a:defRPr>
            </a:lvl1pPr>
          </a:lstStyle>
          <a:p>
            <a:pPr/>
            <a:r>
              <a:t>malignant</a:t>
            </a:r>
          </a:p>
        </p:txBody>
      </p:sp>
      <p:sp>
        <p:nvSpPr>
          <p:cNvPr id="3391" name="benign"/>
          <p:cNvSpPr txBox="1"/>
          <p:nvPr/>
        </p:nvSpPr>
        <p:spPr>
          <a:xfrm>
            <a:off x="10779683" y="5030753"/>
            <a:ext cx="1386124" cy="635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l" defTabSz="1219200">
              <a:buClr>
                <a:srgbClr val="000000"/>
              </a:buClr>
              <a:defRPr sz="3000">
                <a:uFill>
                  <a:solidFill>
                    <a:srgbClr val="000000"/>
                  </a:solidFill>
                </a:uFill>
              </a:defRPr>
            </a:lvl1pPr>
          </a:lstStyle>
          <a:p>
            <a:pPr/>
            <a:r>
              <a:t>benign</a:t>
            </a:r>
          </a:p>
        </p:txBody>
      </p:sp>
      <p:sp>
        <p:nvSpPr>
          <p:cNvPr id="3392" name="Line"/>
          <p:cNvSpPr/>
          <p:nvPr/>
        </p:nvSpPr>
        <p:spPr>
          <a:xfrm>
            <a:off x="8343900" y="6669003"/>
            <a:ext cx="2123975"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3393" name="Line"/>
          <p:cNvSpPr/>
          <p:nvPr/>
        </p:nvSpPr>
        <p:spPr>
          <a:xfrm flipV="1">
            <a:off x="9553618" y="5348256"/>
            <a:ext cx="1058067" cy="1"/>
          </a:xfrm>
          <a:prstGeom prst="line">
            <a:avLst/>
          </a:prstGeom>
          <a:ln w="38100">
            <a:solidFill>
              <a:srgbClr val="0000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3394" name="data:  9D measured space"/>
          <p:cNvSpPr txBox="1"/>
          <p:nvPr/>
        </p:nvSpPr>
        <p:spPr>
          <a:xfrm>
            <a:off x="553853" y="7100490"/>
            <a:ext cx="4149081" cy="939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000000"/>
              </a:buClr>
              <a:defRPr sz="2900">
                <a:uFill>
                  <a:solidFill>
                    <a:srgbClr val="000000"/>
                  </a:solidFill>
                </a:uFill>
              </a:defRPr>
            </a:pPr>
            <a:r>
              <a:t>data: </a:t>
            </a:r>
            <a:br/>
            <a:r>
              <a:t>9D measured space</a:t>
            </a:r>
          </a:p>
        </p:txBody>
      </p:sp>
      <p:sp>
        <p:nvSpPr>
          <p:cNvPr id="3395" name="derived data:  2D target space"/>
          <p:cNvSpPr txBox="1"/>
          <p:nvPr/>
        </p:nvSpPr>
        <p:spPr>
          <a:xfrm>
            <a:off x="6654800" y="7798089"/>
            <a:ext cx="4707285" cy="965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19200">
              <a:buClr>
                <a:srgbClr val="000000"/>
              </a:buClr>
              <a:defRPr sz="3000">
                <a:uFill>
                  <a:solidFill>
                    <a:srgbClr val="000000"/>
                  </a:solidFill>
                </a:uFill>
              </a:defRPr>
            </a:pPr>
            <a:r>
              <a:t>derived data: </a:t>
            </a:r>
            <a:br/>
            <a:r>
              <a:t>2D target space</a:t>
            </a:r>
          </a:p>
        </p:txBody>
      </p:sp>
    </p:spTree>
  </p:cSld>
  <p:clrMapOvr>
    <a:masterClrMapping/>
  </p:clrMapOvr>
  <p:transition xmlns:p14="http://schemas.microsoft.com/office/powerpoint/2010/main" spd="med" advClick="1"/>
</p:sld>
</file>

<file path=ppt/slides/slide3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7" name="Idiom: Dimensionality reduction for documents"/>
          <p:cNvSpPr txBox="1"/>
          <p:nvPr>
            <p:ph type="title"/>
          </p:nvPr>
        </p:nvSpPr>
        <p:spPr>
          <a:prstGeom prst="rect">
            <a:avLst/>
          </a:prstGeom>
        </p:spPr>
        <p:txBody>
          <a:bodyPr/>
          <a:lstStyle/>
          <a:p>
            <a:pPr/>
            <a:r>
              <a:t>Idiom: </a:t>
            </a:r>
            <a:r>
              <a:rPr>
                <a:latin typeface="Rockwell Bold"/>
                <a:ea typeface="Rockwell Bold"/>
                <a:cs typeface="Rockwell Bold"/>
                <a:sym typeface="Rockwell Bold"/>
              </a:rPr>
              <a:t>Dimensionality reduction for documents</a:t>
            </a:r>
          </a:p>
        </p:txBody>
      </p:sp>
      <p:sp>
        <p:nvSpPr>
          <p:cNvPr id="339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99" name="fig13.13.pdf" descr="fig13.13.pdf"/>
          <p:cNvPicPr>
            <a:picLocks noChangeAspect="1"/>
          </p:cNvPicPr>
          <p:nvPr/>
        </p:nvPicPr>
        <p:blipFill>
          <a:blip r:embed="rId2">
            <a:extLst/>
          </a:blip>
          <a:stretch>
            <a:fillRect/>
          </a:stretch>
        </p:blipFill>
        <p:spPr>
          <a:xfrm>
            <a:off x="260350" y="1100415"/>
            <a:ext cx="15710781" cy="69596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Why have a human in the loop?"/>
          <p:cNvSpPr txBox="1"/>
          <p:nvPr>
            <p:ph type="title"/>
          </p:nvPr>
        </p:nvSpPr>
        <p:spPr>
          <a:prstGeom prst="rect">
            <a:avLst/>
          </a:prstGeom>
        </p:spPr>
        <p:txBody>
          <a:bodyPr/>
          <a:lstStyle/>
          <a:p>
            <a:pPr/>
            <a:r>
              <a:t>Why have a human in the loop?</a:t>
            </a:r>
          </a:p>
        </p:txBody>
      </p:sp>
      <p:sp>
        <p:nvSpPr>
          <p:cNvPr id="1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0"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61" name="Rectangle Rectangle" descr="Rectangle Rectangle"/>
          <p:cNvPicPr>
            <a:picLocks noChangeAspect="0"/>
          </p:cNvPicPr>
          <p:nvPr/>
        </p:nvPicPr>
        <p:blipFill>
          <a:blip r:embed="rId2">
            <a:extLst/>
          </a:blip>
          <a:stretch>
            <a:fillRect/>
          </a:stretch>
        </p:blipFill>
        <p:spPr>
          <a:xfrm>
            <a:off x="12877800" y="1104900"/>
            <a:ext cx="2070100" cy="812800"/>
          </a:xfrm>
          <a:prstGeom prst="rect">
            <a:avLst/>
          </a:prstGeom>
        </p:spPr>
      </p:pic>
      <p:pic>
        <p:nvPicPr>
          <p:cNvPr id="163" name="Rectangle Rectangle" descr="Rectangle Rectangle"/>
          <p:cNvPicPr>
            <a:picLocks noChangeAspect="0"/>
          </p:cNvPicPr>
          <p:nvPr/>
        </p:nvPicPr>
        <p:blipFill>
          <a:blip r:embed="rId3">
            <a:extLst/>
          </a:blip>
          <a:stretch>
            <a:fillRect/>
          </a:stretch>
        </p:blipFill>
        <p:spPr>
          <a:xfrm>
            <a:off x="3098800" y="1498600"/>
            <a:ext cx="1778000" cy="838200"/>
          </a:xfrm>
          <a:prstGeom prst="rect">
            <a:avLst/>
          </a:prstGeom>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What does data mean?"/>
          <p:cNvSpPr txBox="1"/>
          <p:nvPr>
            <p:ph type="title"/>
          </p:nvPr>
        </p:nvSpPr>
        <p:spPr>
          <a:prstGeom prst="rect">
            <a:avLst/>
          </a:prstGeom>
        </p:spPr>
        <p:txBody>
          <a:bodyPr/>
          <a:lstStyle/>
          <a:p>
            <a:pPr/>
            <a:r>
              <a:t>What does data mean?</a:t>
            </a:r>
          </a:p>
        </p:txBody>
      </p:sp>
      <p:sp>
        <p:nvSpPr>
          <p:cNvPr id="502" name="14, 2.6, 30, 30, 15, 100001…"/>
          <p:cNvSpPr txBox="1"/>
          <p:nvPr>
            <p:ph type="body" idx="1"/>
          </p:nvPr>
        </p:nvSpPr>
        <p:spPr>
          <a:prstGeom prst="rect">
            <a:avLst/>
          </a:prstGeom>
        </p:spPr>
        <p:txBody>
          <a:bodyPr/>
          <a:lstStyle/>
          <a:p>
            <a:pPr marL="0" indent="0">
              <a:buSzTx/>
              <a:buNone/>
              <a:defRPr sz="3200">
                <a:solidFill>
                  <a:schemeClr val="accent5"/>
                </a:solidFill>
              </a:defRPr>
            </a:pPr>
            <a:r>
              <a:rPr>
                <a:latin typeface="+mn-lt"/>
                <a:ea typeface="+mn-ea"/>
                <a:cs typeface="+mn-cs"/>
                <a:sym typeface="Rockwell"/>
              </a:rPr>
              <a:t>14, 2.6, 30, 30, 15, 100001</a:t>
            </a:r>
          </a:p>
          <a:p>
            <a:pPr marL="342900" indent="-342900">
              <a:defRPr sz="3200"/>
            </a:pPr>
            <a:r>
              <a:t>What does this sequence of six numbers mean?</a:t>
            </a:r>
          </a:p>
          <a:p>
            <a:pPr lvl="1">
              <a:defRPr sz="2600"/>
            </a:pPr>
            <a:r>
              <a:t>two points far from each other in 3D space?</a:t>
            </a:r>
          </a:p>
          <a:p>
            <a:pPr lvl="1">
              <a:defRPr sz="2600"/>
            </a:pPr>
            <a:r>
              <a:t>two points close to each other in 2D space, with 15 links between them, and a weight of 100001 for the link?</a:t>
            </a:r>
          </a:p>
          <a:p>
            <a:pPr lvl="1">
              <a:defRPr sz="2600"/>
            </a:pPr>
            <a:r>
              <a:t>something else??</a:t>
            </a:r>
          </a:p>
          <a:p>
            <a:pPr marL="0" indent="0">
              <a:buSzTx/>
              <a:buNone/>
              <a:defRPr sz="3200">
                <a:solidFill>
                  <a:schemeClr val="accent5"/>
                </a:solidFill>
                <a:latin typeface="+mn-lt"/>
                <a:ea typeface="+mn-ea"/>
                <a:cs typeface="+mn-cs"/>
                <a:sym typeface="Rockwell"/>
              </a:defRPr>
            </a:pPr>
            <a:r>
              <a:t>Basil, 7, S, Pear</a:t>
            </a:r>
          </a:p>
          <a:p>
            <a:pPr marL="342900" indent="-342900">
              <a:defRPr sz="3200"/>
            </a:pPr>
            <a:r>
              <a:t>What about this data?</a:t>
            </a:r>
          </a:p>
          <a:p>
            <a:pPr lvl="1">
              <a:defRPr sz="2600"/>
            </a:pPr>
            <a:r>
              <a:t>food shipment of produce (basil &amp; pear) arrived in satisfactory condition on 7th day of month</a:t>
            </a:r>
          </a:p>
          <a:p>
            <a:pPr lvl="1">
              <a:defRPr sz="2600"/>
            </a:pPr>
            <a:r>
              <a:t>Basil Point neighborhood of city had 7 inches of snow cleared by the Pear Creek Limited snow removal service</a:t>
            </a:r>
          </a:p>
        </p:txBody>
      </p:sp>
      <p:sp>
        <p:nvSpPr>
          <p:cNvPr id="5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02"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3403"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3404"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3405"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3406"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3409" name="Group"/>
          <p:cNvGrpSpPr/>
          <p:nvPr/>
        </p:nvGrpSpPr>
        <p:grpSpPr>
          <a:xfrm>
            <a:off x="228600" y="6096000"/>
            <a:ext cx="3435491" cy="2819401"/>
            <a:chOff x="0" y="0"/>
            <a:chExt cx="3435490" cy="2819400"/>
          </a:xfrm>
        </p:grpSpPr>
        <p:sp>
          <p:nvSpPr>
            <p:cNvPr id="3407"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3408"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3410"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3411" name="Rectangle Rectangle" descr="Rectangle Rectangle"/>
          <p:cNvPicPr>
            <a:picLocks noChangeAspect="0"/>
          </p:cNvPicPr>
          <p:nvPr/>
        </p:nvPicPr>
        <p:blipFill>
          <a:blip r:embed="rId5">
            <a:extLst/>
          </a:blip>
          <a:stretch>
            <a:fillRect/>
          </a:stretch>
        </p:blipFill>
        <p:spPr>
          <a:xfrm>
            <a:off x="13563600" y="711199"/>
            <a:ext cx="2500667" cy="3653236"/>
          </a:xfrm>
          <a:prstGeom prst="rect">
            <a:avLst/>
          </a:prstGeom>
        </p:spPr>
      </p:pic>
    </p:spTree>
  </p:cSld>
  <p:clrMapOvr>
    <a:masterClrMapping/>
  </p:clrMapOvr>
  <p:transition xmlns:p14="http://schemas.microsoft.com/office/powerpoint/2010/main" spd="med" advClick="1"/>
</p:sld>
</file>

<file path=ppt/slides/slide4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4"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Rules of Thumb (Ch 6)</a:t>
            </a:r>
          </a:p>
        </p:txBody>
      </p:sp>
      <p:sp>
        <p:nvSpPr>
          <p:cNvPr id="3415"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3416"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3417"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4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9" name="Rules of Thumb"/>
          <p:cNvSpPr txBox="1"/>
          <p:nvPr>
            <p:ph type="title"/>
          </p:nvPr>
        </p:nvSpPr>
        <p:spPr>
          <a:prstGeom prst="rect">
            <a:avLst/>
          </a:prstGeom>
        </p:spPr>
        <p:txBody>
          <a:bodyPr/>
          <a:lstStyle/>
          <a:p>
            <a:pPr/>
            <a:r>
              <a:t>Rules of Thumb</a:t>
            </a:r>
          </a:p>
        </p:txBody>
      </p:sp>
      <p:sp>
        <p:nvSpPr>
          <p:cNvPr id="3420" name="Guidelines and considerations, not absolute rules…"/>
          <p:cNvSpPr txBox="1"/>
          <p:nvPr>
            <p:ph type="body" idx="1"/>
          </p:nvPr>
        </p:nvSpPr>
        <p:spPr>
          <a:prstGeom prst="rect">
            <a:avLst/>
          </a:prstGeom>
        </p:spPr>
        <p:txBody>
          <a:bodyPr/>
          <a:lstStyle/>
          <a:p>
            <a:pPr/>
            <a:r>
              <a:t>Guidelines and considerations, not absolute rules</a:t>
            </a:r>
          </a:p>
          <a:p>
            <a:pPr lvl="1"/>
            <a:r>
              <a:t>when to use 3D? when to use 2D?</a:t>
            </a:r>
          </a:p>
          <a:p>
            <a:pPr lvl="1"/>
            <a:r>
              <a:t>when to use eyes instead of memory?</a:t>
            </a:r>
          </a:p>
          <a:p>
            <a:pPr lvl="1"/>
            <a:r>
              <a:t>when does immersion help?</a:t>
            </a:r>
          </a:p>
          <a:p>
            <a:pPr lvl="1"/>
            <a:r>
              <a:t>when to use overviews?</a:t>
            </a:r>
          </a:p>
          <a:p>
            <a:pPr lvl="1"/>
            <a:r>
              <a:t>how long is too long?</a:t>
            </a:r>
          </a:p>
          <a:p>
            <a:pPr lvl="1"/>
            <a:r>
              <a:t>which comes first, form or function?</a:t>
            </a:r>
          </a:p>
        </p:txBody>
      </p:sp>
      <p:sp>
        <p:nvSpPr>
          <p:cNvPr id="3421"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3" name="Unjustified 3D all too common, in the news and elsewhere"/>
          <p:cNvSpPr txBox="1"/>
          <p:nvPr>
            <p:ph type="title"/>
          </p:nvPr>
        </p:nvSpPr>
        <p:spPr>
          <a:prstGeom prst="rect">
            <a:avLst/>
          </a:prstGeom>
        </p:spPr>
        <p:txBody>
          <a:bodyPr/>
          <a:lstStyle/>
          <a:p>
            <a:pPr/>
            <a:r>
              <a:t>Unjustified 3D all too common, in the news and elsewhere</a:t>
            </a:r>
          </a:p>
        </p:txBody>
      </p:sp>
      <p:sp>
        <p:nvSpPr>
          <p:cNvPr id="342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25" name="Image" descr="Image"/>
          <p:cNvPicPr>
            <a:picLocks noChangeAspect="1"/>
          </p:cNvPicPr>
          <p:nvPr/>
        </p:nvPicPr>
        <p:blipFill>
          <a:blip r:embed="rId2">
            <a:extLst/>
          </a:blip>
          <a:stretch>
            <a:fillRect/>
          </a:stretch>
        </p:blipFill>
        <p:spPr>
          <a:xfrm>
            <a:off x="8110729" y="1507248"/>
            <a:ext cx="7662671" cy="5363871"/>
          </a:xfrm>
          <a:prstGeom prst="rect">
            <a:avLst/>
          </a:prstGeom>
          <a:ln w="12700">
            <a:miter lim="400000"/>
          </a:ln>
        </p:spPr>
      </p:pic>
      <p:sp>
        <p:nvSpPr>
          <p:cNvPr id="3426" name="http://viz.wtf/post/139002022202/designer-drugs-ht-ducqn"/>
          <p:cNvSpPr txBox="1"/>
          <p:nvPr/>
        </p:nvSpPr>
        <p:spPr>
          <a:xfrm>
            <a:off x="553138" y="8330975"/>
            <a:ext cx="6606109"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300" u="sng">
                <a:hlinkClick r:id="rId3" invalidUrl="" action="" tgtFrame="" tooltip="" history="1" highlightClick="0" endSnd="0"/>
              </a:defRPr>
            </a:lvl1pPr>
          </a:lstStyle>
          <a:p>
            <a:pPr>
              <a:defRPr u="none"/>
            </a:pPr>
            <a:r>
              <a:rPr u="sng">
                <a:hlinkClick r:id="rId3" invalidUrl="" action="" tgtFrame="" tooltip="" history="1" highlightClick="0" endSnd="0"/>
              </a:rPr>
              <a:t>http://viz.wtf/post/139002022202/designer-drugs-ht-ducqn</a:t>
            </a:r>
          </a:p>
        </p:txBody>
      </p:sp>
      <p:sp>
        <p:nvSpPr>
          <p:cNvPr id="3427" name="http://viz.wtf/post/137826497077/eye-popping-3d-triangles"/>
          <p:cNvSpPr txBox="1"/>
          <p:nvPr/>
        </p:nvSpPr>
        <p:spPr>
          <a:xfrm>
            <a:off x="570207" y="7899175"/>
            <a:ext cx="667357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300" u="sng">
                <a:hlinkClick r:id="rId4" invalidUrl="" action="" tgtFrame="" tooltip="" history="1" highlightClick="0" endSnd="0"/>
              </a:defRPr>
            </a:lvl1pPr>
          </a:lstStyle>
          <a:p>
            <a:pPr>
              <a:defRPr u="none"/>
            </a:pPr>
            <a:r>
              <a:rPr u="sng">
                <a:hlinkClick r:id="rId4" invalidUrl="" action="" tgtFrame="" tooltip="" history="1" highlightClick="0" endSnd="0"/>
              </a:rPr>
              <a:t>http://viz.wtf/post/137826497077/eye-popping-3d-triangles</a:t>
            </a:r>
          </a:p>
        </p:txBody>
      </p:sp>
      <p:pic>
        <p:nvPicPr>
          <p:cNvPr id="3428" name="Image" descr="Image"/>
          <p:cNvPicPr>
            <a:picLocks noChangeAspect="1"/>
          </p:cNvPicPr>
          <p:nvPr/>
        </p:nvPicPr>
        <p:blipFill>
          <a:blip r:embed="rId5">
            <a:extLst/>
          </a:blip>
          <a:stretch>
            <a:fillRect/>
          </a:stretch>
        </p:blipFill>
        <p:spPr>
          <a:xfrm>
            <a:off x="155419" y="1507248"/>
            <a:ext cx="7252166" cy="6039509"/>
          </a:xfrm>
          <a:prstGeom prst="rect">
            <a:avLst/>
          </a:prstGeom>
          <a:ln w="12700">
            <a:miter lim="400000"/>
          </a:ln>
        </p:spPr>
      </p:pic>
    </p:spTree>
  </p:cSld>
  <p:clrMapOvr>
    <a:masterClrMapping/>
  </p:clrMapOvr>
  <p:transition xmlns:p14="http://schemas.microsoft.com/office/powerpoint/2010/main" spd="med" advClick="1"/>
</p:sld>
</file>

<file path=ppt/slides/slide4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0" name="Depth vs power of the plane"/>
          <p:cNvSpPr txBox="1"/>
          <p:nvPr>
            <p:ph type="title"/>
          </p:nvPr>
        </p:nvSpPr>
        <p:spPr>
          <a:prstGeom prst="rect">
            <a:avLst/>
          </a:prstGeom>
        </p:spPr>
        <p:txBody>
          <a:bodyPr/>
          <a:lstStyle/>
          <a:p>
            <a:pPr/>
            <a:r>
              <a:t>Depth vs power of the plane</a:t>
            </a:r>
          </a:p>
        </p:txBody>
      </p:sp>
      <p:sp>
        <p:nvSpPr>
          <p:cNvPr id="3431" name="high-ranked spatial position channels: planar spatial position…"/>
          <p:cNvSpPr txBox="1"/>
          <p:nvPr>
            <p:ph type="body" idx="1"/>
          </p:nvPr>
        </p:nvSpPr>
        <p:spPr>
          <a:xfrm>
            <a:off x="406400" y="1054100"/>
            <a:ext cx="15367000" cy="8039100"/>
          </a:xfrm>
          <a:prstGeom prst="rect">
            <a:avLst/>
          </a:prstGeom>
        </p:spPr>
        <p:txBody>
          <a:bodyPr/>
          <a:lstStyle/>
          <a:p>
            <a:pPr>
              <a:buClr>
                <a:srgbClr val="000000"/>
              </a:buClr>
            </a:pPr>
            <a:r>
              <a:t>high-ranked spatial position channels: </a:t>
            </a:r>
            <a:r>
              <a:rPr b="1"/>
              <a:t>planar</a:t>
            </a:r>
            <a:r>
              <a:t> spatial position</a:t>
            </a:r>
          </a:p>
          <a:p>
            <a:pPr lvl="1">
              <a:buClr>
                <a:srgbClr val="000000"/>
              </a:buClr>
            </a:pPr>
            <a:r>
              <a:t>not depth!</a:t>
            </a:r>
          </a:p>
        </p:txBody>
      </p:sp>
      <p:sp>
        <p:nvSpPr>
          <p:cNvPr id="343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3" name="fig5.1.pdf" descr="fig5.1.pdf"/>
          <p:cNvPicPr>
            <a:picLocks noChangeAspect="1"/>
          </p:cNvPicPr>
          <p:nvPr/>
        </p:nvPicPr>
        <p:blipFill>
          <a:blip r:embed="rId2">
            <a:extLst/>
          </a:blip>
          <a:srcRect l="0" t="5999" r="47877" b="35369"/>
          <a:stretch>
            <a:fillRect/>
          </a:stretch>
        </p:blipFill>
        <p:spPr>
          <a:xfrm>
            <a:off x="809581" y="3276600"/>
            <a:ext cx="6937201" cy="5237126"/>
          </a:xfrm>
          <a:prstGeom prst="rect">
            <a:avLst/>
          </a:prstGeom>
          <a:ln w="12700">
            <a:miter lim="400000"/>
          </a:ln>
        </p:spPr>
      </p:pic>
    </p:spTree>
  </p:cSld>
  <p:clrMapOvr>
    <a:masterClrMapping/>
  </p:clrMapOvr>
  <p:transition xmlns:p14="http://schemas.microsoft.com/office/powerpoint/2010/main" spd="med" advClick="1"/>
</p:sld>
</file>

<file path=ppt/slides/slide4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5" name="Depth vs power of the plane"/>
          <p:cNvSpPr txBox="1"/>
          <p:nvPr>
            <p:ph type="title"/>
          </p:nvPr>
        </p:nvSpPr>
        <p:spPr>
          <a:prstGeom prst="rect">
            <a:avLst/>
          </a:prstGeom>
        </p:spPr>
        <p:txBody>
          <a:bodyPr/>
          <a:lstStyle/>
          <a:p>
            <a:pPr/>
            <a:r>
              <a:t>Depth vs power of the plane</a:t>
            </a:r>
          </a:p>
        </p:txBody>
      </p:sp>
      <p:sp>
        <p:nvSpPr>
          <p:cNvPr id="3436" name="high-ranked spatial position channels: planar spatial position…"/>
          <p:cNvSpPr txBox="1"/>
          <p:nvPr>
            <p:ph type="body" idx="1"/>
          </p:nvPr>
        </p:nvSpPr>
        <p:spPr>
          <a:xfrm>
            <a:off x="406400" y="1054100"/>
            <a:ext cx="15367000" cy="8039100"/>
          </a:xfrm>
          <a:prstGeom prst="rect">
            <a:avLst/>
          </a:prstGeom>
        </p:spPr>
        <p:txBody>
          <a:bodyPr/>
          <a:lstStyle/>
          <a:p>
            <a:pPr>
              <a:buClr>
                <a:srgbClr val="000000"/>
              </a:buClr>
            </a:pPr>
            <a:r>
              <a:t>high-ranked spatial position channels: </a:t>
            </a:r>
            <a:r>
              <a:rPr b="1"/>
              <a:t>planar</a:t>
            </a:r>
            <a:r>
              <a:t> spatial position</a:t>
            </a:r>
          </a:p>
          <a:p>
            <a:pPr lvl="1">
              <a:buClr>
                <a:srgbClr val="000000"/>
              </a:buClr>
            </a:pPr>
            <a:r>
              <a:t>not depth!</a:t>
            </a:r>
          </a:p>
        </p:txBody>
      </p:sp>
      <p:sp>
        <p:nvSpPr>
          <p:cNvPr id="343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8" name="fig5.1.pdf" descr="fig5.1.pdf"/>
          <p:cNvPicPr>
            <a:picLocks noChangeAspect="1"/>
          </p:cNvPicPr>
          <p:nvPr/>
        </p:nvPicPr>
        <p:blipFill>
          <a:blip r:embed="rId2">
            <a:extLst/>
          </a:blip>
          <a:srcRect l="0" t="5999" r="47877" b="35369"/>
          <a:stretch>
            <a:fillRect/>
          </a:stretch>
        </p:blipFill>
        <p:spPr>
          <a:xfrm>
            <a:off x="809581" y="3276600"/>
            <a:ext cx="6937201" cy="5237126"/>
          </a:xfrm>
          <a:prstGeom prst="rect">
            <a:avLst/>
          </a:prstGeom>
          <a:ln w="12700">
            <a:miter lim="400000"/>
          </a:ln>
        </p:spPr>
      </p:pic>
      <p:pic>
        <p:nvPicPr>
          <p:cNvPr id="3439" name="Rectangle Rectangle" descr="Rectangle Rectangle"/>
          <p:cNvPicPr>
            <a:picLocks noChangeAspect="0"/>
          </p:cNvPicPr>
          <p:nvPr/>
        </p:nvPicPr>
        <p:blipFill>
          <a:blip r:embed="rId3">
            <a:extLst/>
          </a:blip>
          <a:stretch>
            <a:fillRect/>
          </a:stretch>
        </p:blipFill>
        <p:spPr>
          <a:xfrm>
            <a:off x="809406" y="3714646"/>
            <a:ext cx="6497380" cy="1656718"/>
          </a:xfrm>
          <a:prstGeom prst="rect">
            <a:avLst/>
          </a:prstGeom>
        </p:spPr>
      </p:pic>
    </p:spTree>
  </p:cSld>
  <p:clrMapOvr>
    <a:masterClrMapping/>
  </p:clrMapOvr>
  <p:transition xmlns:p14="http://schemas.microsoft.com/office/powerpoint/2010/main" spd="med" advClick="1"/>
</p:sld>
</file>

<file path=ppt/slides/slide4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2" name="Depth vs power of the plane"/>
          <p:cNvSpPr txBox="1"/>
          <p:nvPr>
            <p:ph type="title"/>
          </p:nvPr>
        </p:nvSpPr>
        <p:spPr>
          <a:prstGeom prst="rect">
            <a:avLst/>
          </a:prstGeom>
        </p:spPr>
        <p:txBody>
          <a:bodyPr/>
          <a:lstStyle/>
          <a:p>
            <a:pPr/>
            <a:r>
              <a:t>Depth vs power of the plane</a:t>
            </a:r>
          </a:p>
        </p:txBody>
      </p:sp>
      <p:sp>
        <p:nvSpPr>
          <p:cNvPr id="3443" name="high-ranked spatial position channels: planar spatial position…"/>
          <p:cNvSpPr txBox="1"/>
          <p:nvPr>
            <p:ph type="body" idx="1"/>
          </p:nvPr>
        </p:nvSpPr>
        <p:spPr>
          <a:xfrm>
            <a:off x="406400" y="1054100"/>
            <a:ext cx="15367000" cy="8039100"/>
          </a:xfrm>
          <a:prstGeom prst="rect">
            <a:avLst/>
          </a:prstGeom>
        </p:spPr>
        <p:txBody>
          <a:bodyPr/>
          <a:lstStyle/>
          <a:p>
            <a:pPr>
              <a:buClr>
                <a:srgbClr val="000000"/>
              </a:buClr>
            </a:pPr>
            <a:r>
              <a:t>high-ranked spatial position channels: </a:t>
            </a:r>
            <a:r>
              <a:rPr b="1"/>
              <a:t>planar</a:t>
            </a:r>
            <a:r>
              <a:t> spatial position</a:t>
            </a:r>
          </a:p>
          <a:p>
            <a:pPr lvl="1">
              <a:buClr>
                <a:srgbClr val="000000"/>
              </a:buClr>
            </a:pPr>
            <a:r>
              <a:t>not depth!</a:t>
            </a:r>
          </a:p>
        </p:txBody>
      </p:sp>
      <p:sp>
        <p:nvSpPr>
          <p:cNvPr id="344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45" name="fig5.1.pdf" descr="fig5.1.pdf"/>
          <p:cNvPicPr>
            <a:picLocks noChangeAspect="1"/>
          </p:cNvPicPr>
          <p:nvPr/>
        </p:nvPicPr>
        <p:blipFill>
          <a:blip r:embed="rId2">
            <a:extLst/>
          </a:blip>
          <a:srcRect l="0" t="5999" r="47877" b="35369"/>
          <a:stretch>
            <a:fillRect/>
          </a:stretch>
        </p:blipFill>
        <p:spPr>
          <a:xfrm>
            <a:off x="809581" y="3276600"/>
            <a:ext cx="6937201" cy="5237126"/>
          </a:xfrm>
          <a:prstGeom prst="rect">
            <a:avLst/>
          </a:prstGeom>
          <a:ln w="12700">
            <a:miter lim="400000"/>
          </a:ln>
        </p:spPr>
      </p:pic>
      <p:pic>
        <p:nvPicPr>
          <p:cNvPr id="3446" name="Rectangle Rectangle" descr="Rectangle Rectangle"/>
          <p:cNvPicPr>
            <a:picLocks noChangeAspect="0"/>
          </p:cNvPicPr>
          <p:nvPr/>
        </p:nvPicPr>
        <p:blipFill>
          <a:blip r:embed="rId3">
            <a:extLst/>
          </a:blip>
          <a:stretch>
            <a:fillRect/>
          </a:stretch>
        </p:blipFill>
        <p:spPr>
          <a:xfrm>
            <a:off x="809406" y="7612358"/>
            <a:ext cx="6497380" cy="1074443"/>
          </a:xfrm>
          <a:prstGeom prst="rect">
            <a:avLst/>
          </a:prstGeom>
        </p:spPr>
      </p:pic>
      <p:pic>
        <p:nvPicPr>
          <p:cNvPr id="3448" name="Rectangle Rectangle" descr="Rectangle Rectangle"/>
          <p:cNvPicPr>
            <a:picLocks noChangeAspect="0"/>
          </p:cNvPicPr>
          <p:nvPr/>
        </p:nvPicPr>
        <p:blipFill>
          <a:blip r:embed="rId4">
            <a:extLst/>
          </a:blip>
          <a:stretch>
            <a:fillRect/>
          </a:stretch>
        </p:blipFill>
        <p:spPr>
          <a:xfrm>
            <a:off x="809406" y="3714646"/>
            <a:ext cx="6497380" cy="1656718"/>
          </a:xfrm>
          <a:prstGeom prst="rect">
            <a:avLst/>
          </a:prstGeom>
        </p:spPr>
      </p:pic>
    </p:spTree>
  </p:cSld>
  <p:clrMapOvr>
    <a:masterClrMapping/>
  </p:clrMapOvr>
  <p:transition xmlns:p14="http://schemas.microsoft.com/office/powerpoint/2010/main" spd="med" advClick="1"/>
</p:sld>
</file>

<file path=ppt/slides/slide4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1" name="Depth vs power of the plane"/>
          <p:cNvSpPr txBox="1"/>
          <p:nvPr>
            <p:ph type="title"/>
          </p:nvPr>
        </p:nvSpPr>
        <p:spPr>
          <a:prstGeom prst="rect">
            <a:avLst/>
          </a:prstGeom>
        </p:spPr>
        <p:txBody>
          <a:bodyPr/>
          <a:lstStyle/>
          <a:p>
            <a:pPr/>
            <a:r>
              <a:t>Depth vs power of the plane</a:t>
            </a:r>
          </a:p>
        </p:txBody>
      </p:sp>
      <p:sp>
        <p:nvSpPr>
          <p:cNvPr id="3452" name="high-ranked spatial position channels: planar spatial position…"/>
          <p:cNvSpPr txBox="1"/>
          <p:nvPr>
            <p:ph type="body" idx="1"/>
          </p:nvPr>
        </p:nvSpPr>
        <p:spPr>
          <a:xfrm>
            <a:off x="406400" y="1054100"/>
            <a:ext cx="15367000" cy="8039100"/>
          </a:xfrm>
          <a:prstGeom prst="rect">
            <a:avLst/>
          </a:prstGeom>
        </p:spPr>
        <p:txBody>
          <a:bodyPr/>
          <a:lstStyle/>
          <a:p>
            <a:pPr>
              <a:buClr>
                <a:srgbClr val="000000"/>
              </a:buClr>
            </a:pPr>
            <a:r>
              <a:t>high-ranked spatial position channels: </a:t>
            </a:r>
            <a:r>
              <a:rPr b="1"/>
              <a:t>planar</a:t>
            </a:r>
            <a:r>
              <a:t> spatial position</a:t>
            </a:r>
          </a:p>
          <a:p>
            <a:pPr lvl="1">
              <a:buClr>
                <a:srgbClr val="000000"/>
              </a:buClr>
            </a:pPr>
            <a:r>
              <a:t>not depth!</a:t>
            </a:r>
          </a:p>
        </p:txBody>
      </p:sp>
      <p:sp>
        <p:nvSpPr>
          <p:cNvPr id="345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54" name="fig5.1.pdf" descr="fig5.1.pdf"/>
          <p:cNvPicPr>
            <a:picLocks noChangeAspect="1"/>
          </p:cNvPicPr>
          <p:nvPr/>
        </p:nvPicPr>
        <p:blipFill>
          <a:blip r:embed="rId2">
            <a:extLst/>
          </a:blip>
          <a:srcRect l="0" t="5999" r="47877" b="35369"/>
          <a:stretch>
            <a:fillRect/>
          </a:stretch>
        </p:blipFill>
        <p:spPr>
          <a:xfrm>
            <a:off x="809581" y="3276600"/>
            <a:ext cx="6937201" cy="5237126"/>
          </a:xfrm>
          <a:prstGeom prst="rect">
            <a:avLst/>
          </a:prstGeom>
          <a:ln w="12700">
            <a:miter lim="400000"/>
          </a:ln>
        </p:spPr>
      </p:pic>
      <p:pic>
        <p:nvPicPr>
          <p:cNvPr id="3455" name="Rectangle Rectangle" descr="Rectangle Rectangle"/>
          <p:cNvPicPr>
            <a:picLocks noChangeAspect="0"/>
          </p:cNvPicPr>
          <p:nvPr/>
        </p:nvPicPr>
        <p:blipFill>
          <a:blip r:embed="rId3">
            <a:extLst/>
          </a:blip>
          <a:stretch>
            <a:fillRect/>
          </a:stretch>
        </p:blipFill>
        <p:spPr>
          <a:xfrm>
            <a:off x="809406" y="7612358"/>
            <a:ext cx="6497380" cy="1074443"/>
          </a:xfrm>
          <a:prstGeom prst="rect">
            <a:avLst/>
          </a:prstGeom>
        </p:spPr>
      </p:pic>
      <p:pic>
        <p:nvPicPr>
          <p:cNvPr id="3457" name="Rectangle Rectangle" descr="Rectangle Rectangle"/>
          <p:cNvPicPr>
            <a:picLocks noChangeAspect="0"/>
          </p:cNvPicPr>
          <p:nvPr/>
        </p:nvPicPr>
        <p:blipFill>
          <a:blip r:embed="rId4">
            <a:extLst/>
          </a:blip>
          <a:stretch>
            <a:fillRect/>
          </a:stretch>
        </p:blipFill>
        <p:spPr>
          <a:xfrm>
            <a:off x="809406" y="3714646"/>
            <a:ext cx="6497380" cy="1656718"/>
          </a:xfrm>
          <a:prstGeom prst="rect">
            <a:avLst/>
          </a:prstGeom>
        </p:spPr>
      </p:pic>
      <p:pic>
        <p:nvPicPr>
          <p:cNvPr id="3459" name="fig5.7.pdf" descr="fig5.7.pdf"/>
          <p:cNvPicPr>
            <a:picLocks noChangeAspect="1"/>
          </p:cNvPicPr>
          <p:nvPr/>
        </p:nvPicPr>
        <p:blipFill>
          <a:blip r:embed="rId5">
            <a:extLst/>
          </a:blip>
          <a:srcRect l="27271" t="0" r="25010" b="3146"/>
          <a:stretch>
            <a:fillRect/>
          </a:stretch>
        </p:blipFill>
        <p:spPr>
          <a:xfrm>
            <a:off x="8594228" y="1727348"/>
            <a:ext cx="5552665" cy="6435119"/>
          </a:xfrm>
          <a:prstGeom prst="rect">
            <a:avLst/>
          </a:prstGeom>
          <a:ln w="12700">
            <a:miter lim="400000"/>
          </a:ln>
        </p:spPr>
      </p:pic>
      <p:pic>
        <p:nvPicPr>
          <p:cNvPr id="3460" name="Rectangle Rectangle" descr="Rectangle Rectangle"/>
          <p:cNvPicPr>
            <a:picLocks noChangeAspect="0"/>
          </p:cNvPicPr>
          <p:nvPr/>
        </p:nvPicPr>
        <p:blipFill>
          <a:blip r:embed="rId6">
            <a:extLst/>
          </a:blip>
          <a:stretch>
            <a:fillRect/>
          </a:stretch>
        </p:blipFill>
        <p:spPr>
          <a:xfrm rot="18948955">
            <a:off x="12131811" y="3332276"/>
            <a:ext cx="2036682" cy="764740"/>
          </a:xfrm>
          <a:prstGeom prst="rect">
            <a:avLst/>
          </a:prstGeom>
        </p:spPr>
      </p:pic>
      <p:pic>
        <p:nvPicPr>
          <p:cNvPr id="3462" name="Rectangle Rectangle" descr="Rectangle Rectangle"/>
          <p:cNvPicPr>
            <a:picLocks noChangeAspect="0"/>
          </p:cNvPicPr>
          <p:nvPr/>
        </p:nvPicPr>
        <p:blipFill>
          <a:blip r:embed="rId7">
            <a:extLst/>
          </a:blip>
          <a:stretch>
            <a:fillRect/>
          </a:stretch>
        </p:blipFill>
        <p:spPr>
          <a:xfrm rot="20088955">
            <a:off x="12166100" y="4468617"/>
            <a:ext cx="1866902" cy="952393"/>
          </a:xfrm>
          <a:prstGeom prst="rect">
            <a:avLst/>
          </a:prstGeom>
        </p:spPr>
      </p:pic>
    </p:spTree>
  </p:cSld>
  <p:clrMapOvr>
    <a:masterClrMapping/>
  </p:clrMapOvr>
  <p:transition xmlns:p14="http://schemas.microsoft.com/office/powerpoint/2010/main" spd="med" advClick="1"/>
</p:sld>
</file>

<file path=ppt/slides/slide4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5" name="No unjustified 3D: Danger of depth"/>
          <p:cNvSpPr txBox="1"/>
          <p:nvPr>
            <p:ph type="title"/>
          </p:nvPr>
        </p:nvSpPr>
        <p:spPr>
          <a:prstGeom prst="rect">
            <a:avLst/>
          </a:prstGeom>
        </p:spPr>
        <p:txBody>
          <a:bodyPr/>
          <a:lstStyle/>
          <a:p>
            <a:pPr/>
            <a:r>
              <a:rPr>
                <a:latin typeface="+mn-lt"/>
                <a:ea typeface="+mn-ea"/>
                <a:cs typeface="+mn-cs"/>
                <a:sym typeface="Rockwell"/>
              </a:rPr>
              <a:t>No unjustified 3D</a:t>
            </a:r>
            <a:r>
              <a:t>: Danger of depth</a:t>
            </a:r>
          </a:p>
        </p:txBody>
      </p:sp>
      <p:sp>
        <p:nvSpPr>
          <p:cNvPr id="3466" name="we don’t really live in 3D: we see in 2.05D…"/>
          <p:cNvSpPr txBox="1"/>
          <p:nvPr>
            <p:ph type="body" idx="1"/>
          </p:nvPr>
        </p:nvSpPr>
        <p:spPr>
          <a:xfrm>
            <a:off x="419100" y="1104900"/>
            <a:ext cx="15938500" cy="4749800"/>
          </a:xfrm>
          <a:prstGeom prst="rect">
            <a:avLst/>
          </a:prstGeom>
        </p:spPr>
        <p:txBody>
          <a:bodyPr/>
          <a:lstStyle/>
          <a:p>
            <a:pPr marL="793376" indent="-336176"/>
            <a:r>
              <a:t>we don’t really live in 3D: we </a:t>
            </a:r>
            <a:r>
              <a:rPr b="1" i="1">
                <a:solidFill>
                  <a:srgbClr val="FF2600"/>
                </a:solidFill>
                <a:uFill>
                  <a:solidFill>
                    <a:srgbClr val="FF2600"/>
                  </a:solidFill>
                </a:uFill>
              </a:rPr>
              <a:t>see</a:t>
            </a:r>
            <a:r>
              <a:t> in 2.05D</a:t>
            </a:r>
          </a:p>
          <a:p>
            <a:pPr lvl="1" marL="1173480" indent="-259080"/>
            <a:r>
              <a:t>acquire more info on image plane quickly from eye movements</a:t>
            </a:r>
          </a:p>
          <a:p>
            <a:pPr lvl="1" marL="1173480" indent="-259080"/>
            <a:r>
              <a:t>acquire more info for depth slower, from head/body motion</a:t>
            </a:r>
          </a:p>
        </p:txBody>
      </p:sp>
      <p:sp>
        <p:nvSpPr>
          <p:cNvPr id="346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68" name="fig6.1.pdf" descr="fig6.1.pdf"/>
          <p:cNvPicPr>
            <a:picLocks noChangeAspect="1"/>
          </p:cNvPicPr>
          <p:nvPr/>
        </p:nvPicPr>
        <p:blipFill>
          <a:blip r:embed="rId3">
            <a:extLst/>
          </a:blip>
          <a:stretch>
            <a:fillRect/>
          </a:stretch>
        </p:blipFill>
        <p:spPr>
          <a:xfrm>
            <a:off x="596900" y="3185782"/>
            <a:ext cx="12601521" cy="4349462"/>
          </a:xfrm>
          <a:prstGeom prst="rect">
            <a:avLst/>
          </a:prstGeom>
          <a:ln w="12700">
            <a:miter lim="400000"/>
          </a:ln>
        </p:spPr>
      </p:pic>
    </p:spTree>
  </p:cSld>
  <p:clrMapOvr>
    <a:masterClrMapping/>
  </p:clrMapOvr>
  <p:transition xmlns:p14="http://schemas.microsoft.com/office/powerpoint/2010/main" spd="med" advClick="1"/>
</p:sld>
</file>

<file path=ppt/slides/slide4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2" name="Occlusion hides information"/>
          <p:cNvSpPr txBox="1"/>
          <p:nvPr>
            <p:ph type="title"/>
          </p:nvPr>
        </p:nvSpPr>
        <p:spPr>
          <a:prstGeom prst="rect">
            <a:avLst/>
          </a:prstGeom>
        </p:spPr>
        <p:txBody>
          <a:bodyPr/>
          <a:lstStyle/>
          <a:p>
            <a:pPr/>
            <a:r>
              <a:t>Occlusion hides information</a:t>
            </a:r>
          </a:p>
        </p:txBody>
      </p:sp>
      <p:sp>
        <p:nvSpPr>
          <p:cNvPr id="3473" name="occlusion…"/>
          <p:cNvSpPr txBox="1"/>
          <p:nvPr>
            <p:ph type="body" idx="1"/>
          </p:nvPr>
        </p:nvSpPr>
        <p:spPr>
          <a:prstGeom prst="rect">
            <a:avLst/>
          </a:prstGeom>
        </p:spPr>
        <p:txBody>
          <a:bodyPr/>
          <a:lstStyle/>
          <a:p>
            <a:pPr marL="793376" indent="-336176"/>
            <a:r>
              <a:t>occlusion</a:t>
            </a:r>
          </a:p>
          <a:p>
            <a:pPr marL="793376" indent="-336176"/>
            <a:r>
              <a:t>interaction can resolve, but at cost of time and cognitive load</a:t>
            </a:r>
          </a:p>
        </p:txBody>
      </p:sp>
      <p:sp>
        <p:nvSpPr>
          <p:cNvPr id="347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75" name="droppedImage.png" descr="droppedImage.png"/>
          <p:cNvPicPr>
            <a:picLocks noChangeAspect="1"/>
          </p:cNvPicPr>
          <p:nvPr/>
        </p:nvPicPr>
        <p:blipFill>
          <a:blip r:embed="rId2">
            <a:extLst/>
          </a:blip>
          <a:stretch>
            <a:fillRect/>
          </a:stretch>
        </p:blipFill>
        <p:spPr>
          <a:xfrm>
            <a:off x="5257800" y="2946400"/>
            <a:ext cx="5727788" cy="5156200"/>
          </a:xfrm>
          <a:prstGeom prst="rect">
            <a:avLst/>
          </a:prstGeom>
          <a:ln w="12700">
            <a:miter lim="400000"/>
          </a:ln>
        </p:spPr>
      </p:pic>
      <p:sp>
        <p:nvSpPr>
          <p:cNvPr id="3476" name="[Distortion Viewing Techniques for 3D Data. Carpendale et al. InfoVis1996.]"/>
          <p:cNvSpPr txBox="1"/>
          <p:nvPr/>
        </p:nvSpPr>
        <p:spPr>
          <a:xfrm>
            <a:off x="613644" y="8155406"/>
            <a:ext cx="1468120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lvl1pPr>
          </a:lstStyle>
          <a:p>
            <a:pPr>
              <a:defRPr i="0"/>
            </a:pPr>
            <a:r>
              <a:rPr i="1"/>
              <a:t>[Distortion Viewing Techniques for 3D Data. Carpendale et al. InfoVis1996.] </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What does data mean?"/>
          <p:cNvSpPr txBox="1"/>
          <p:nvPr>
            <p:ph type="title"/>
          </p:nvPr>
        </p:nvSpPr>
        <p:spPr>
          <a:prstGeom prst="rect">
            <a:avLst/>
          </a:prstGeom>
        </p:spPr>
        <p:txBody>
          <a:bodyPr/>
          <a:lstStyle/>
          <a:p>
            <a:pPr/>
            <a:r>
              <a:t>What does data mean?</a:t>
            </a:r>
          </a:p>
        </p:txBody>
      </p:sp>
      <p:sp>
        <p:nvSpPr>
          <p:cNvPr id="506" name="14, 2.6, 30, 30, 15, 100001…"/>
          <p:cNvSpPr txBox="1"/>
          <p:nvPr>
            <p:ph type="body" idx="1"/>
          </p:nvPr>
        </p:nvSpPr>
        <p:spPr>
          <a:prstGeom prst="rect">
            <a:avLst/>
          </a:prstGeom>
        </p:spPr>
        <p:txBody>
          <a:bodyPr/>
          <a:lstStyle/>
          <a:p>
            <a:pPr marL="0" indent="0">
              <a:buSzTx/>
              <a:buNone/>
              <a:defRPr sz="3200">
                <a:solidFill>
                  <a:schemeClr val="accent5"/>
                </a:solidFill>
              </a:defRPr>
            </a:pPr>
            <a:r>
              <a:rPr>
                <a:latin typeface="+mn-lt"/>
                <a:ea typeface="+mn-ea"/>
                <a:cs typeface="+mn-cs"/>
                <a:sym typeface="Rockwell"/>
              </a:rPr>
              <a:t>14, 2.6, 30, 30, 15, 100001</a:t>
            </a:r>
          </a:p>
          <a:p>
            <a:pPr marL="342900" indent="-342900">
              <a:defRPr sz="3200"/>
            </a:pPr>
            <a:r>
              <a:t>What does this sequence of six numbers mean?</a:t>
            </a:r>
          </a:p>
          <a:p>
            <a:pPr lvl="1">
              <a:defRPr sz="2600"/>
            </a:pPr>
            <a:r>
              <a:t>two points far from each other in 3D space?</a:t>
            </a:r>
          </a:p>
          <a:p>
            <a:pPr lvl="1">
              <a:defRPr sz="2600"/>
            </a:pPr>
            <a:r>
              <a:t>two points close to each other in 2D space, with 15 links between them, and a weight of 100001 for the link?</a:t>
            </a:r>
          </a:p>
          <a:p>
            <a:pPr lvl="1">
              <a:defRPr sz="2600"/>
            </a:pPr>
            <a:r>
              <a:t>something else??</a:t>
            </a:r>
          </a:p>
          <a:p>
            <a:pPr marL="0" indent="0">
              <a:buSzTx/>
              <a:buNone/>
              <a:defRPr sz="3200">
                <a:solidFill>
                  <a:schemeClr val="accent5"/>
                </a:solidFill>
                <a:latin typeface="+mn-lt"/>
                <a:ea typeface="+mn-ea"/>
                <a:cs typeface="+mn-cs"/>
                <a:sym typeface="Rockwell"/>
              </a:defRPr>
            </a:pPr>
            <a:r>
              <a:t>Basil, 7, S, Pear</a:t>
            </a:r>
          </a:p>
          <a:p>
            <a:pPr marL="342900" indent="-342900">
              <a:defRPr sz="3200"/>
            </a:pPr>
            <a:r>
              <a:t>What about this data?</a:t>
            </a:r>
          </a:p>
          <a:p>
            <a:pPr lvl="1">
              <a:defRPr sz="2600"/>
            </a:pPr>
            <a:r>
              <a:t>food shipment of produce (basil &amp; pear) arrived in satisfactory condition on 7th day of month</a:t>
            </a:r>
          </a:p>
          <a:p>
            <a:pPr lvl="1">
              <a:defRPr sz="2600"/>
            </a:pPr>
            <a:r>
              <a:t>Basil Point neighborhood of city had 7 inches of snow cleared by the Pear Creek Limited snow removal service</a:t>
            </a:r>
          </a:p>
          <a:p>
            <a:pPr lvl="1">
              <a:defRPr sz="2600"/>
            </a:pPr>
            <a:r>
              <a:t>lab rat Basil made 7 attempts to find way through south section of maze, these trials used pear as reward food</a:t>
            </a:r>
          </a:p>
        </p:txBody>
      </p:sp>
      <p:sp>
        <p:nvSpPr>
          <p:cNvPr id="5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8" name="Perspective distortion loses information"/>
          <p:cNvSpPr txBox="1"/>
          <p:nvPr>
            <p:ph type="title"/>
          </p:nvPr>
        </p:nvSpPr>
        <p:spPr>
          <a:prstGeom prst="rect">
            <a:avLst/>
          </a:prstGeom>
        </p:spPr>
        <p:txBody>
          <a:bodyPr/>
          <a:lstStyle/>
          <a:p>
            <a:pPr/>
            <a:r>
              <a:t>Perspective distortion loses information</a:t>
            </a:r>
          </a:p>
        </p:txBody>
      </p:sp>
      <p:sp>
        <p:nvSpPr>
          <p:cNvPr id="3479" name="perspective distortion…"/>
          <p:cNvSpPr txBox="1"/>
          <p:nvPr>
            <p:ph type="body" idx="1"/>
          </p:nvPr>
        </p:nvSpPr>
        <p:spPr>
          <a:prstGeom prst="rect">
            <a:avLst/>
          </a:prstGeom>
        </p:spPr>
        <p:txBody>
          <a:bodyPr/>
          <a:lstStyle/>
          <a:p>
            <a:pPr marL="793376" indent="-336176"/>
            <a:r>
              <a:t>perspective distortion</a:t>
            </a:r>
          </a:p>
          <a:p>
            <a:pPr lvl="1" marL="1173480" indent="-259080"/>
            <a:r>
              <a:t>interferes with all size channel encodings</a:t>
            </a:r>
          </a:p>
          <a:p>
            <a:pPr lvl="1" marL="1173480" indent="-259080"/>
            <a:r>
              <a:t>power of the plane is lost!</a:t>
            </a:r>
          </a:p>
        </p:txBody>
      </p:sp>
      <p:sp>
        <p:nvSpPr>
          <p:cNvPr id="348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81" name="droppedImage.png" descr="droppedImage.png"/>
          <p:cNvPicPr>
            <a:picLocks noChangeAspect="1"/>
          </p:cNvPicPr>
          <p:nvPr/>
        </p:nvPicPr>
        <p:blipFill>
          <a:blip r:embed="rId2">
            <a:extLst/>
          </a:blip>
          <a:stretch>
            <a:fillRect/>
          </a:stretch>
        </p:blipFill>
        <p:spPr>
          <a:xfrm>
            <a:off x="2241746" y="4000500"/>
            <a:ext cx="11763376" cy="2262784"/>
          </a:xfrm>
          <a:prstGeom prst="rect">
            <a:avLst/>
          </a:prstGeom>
          <a:ln w="12700">
            <a:miter lim="400000"/>
          </a:ln>
        </p:spPr>
      </p:pic>
      <p:sp>
        <p:nvSpPr>
          <p:cNvPr id="3482" name="[Visualizing the Results of Multimedia Web Search Engines.  Mukherjea, Hirata, and Hara. InfoVis 96]"/>
          <p:cNvSpPr txBox="1"/>
          <p:nvPr/>
        </p:nvSpPr>
        <p:spPr>
          <a:xfrm>
            <a:off x="375519" y="6940969"/>
            <a:ext cx="7752481" cy="105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lvl1pPr>
          </a:lstStyle>
          <a:p>
            <a:pPr>
              <a:defRPr i="0"/>
            </a:pPr>
            <a:r>
              <a:rPr i="1"/>
              <a:t>[Visualizing the Results of Multimedia Web Search Engines.  Mukherjea, Hirata, and Hara. InfoVis 96]  </a:t>
            </a:r>
          </a:p>
        </p:txBody>
      </p:sp>
    </p:spTree>
  </p:cSld>
  <p:clrMapOvr>
    <a:masterClrMapping/>
  </p:clrMapOvr>
  <p:transition xmlns:p14="http://schemas.microsoft.com/office/powerpoint/2010/main" spd="med" advClick="1"/>
</p:sld>
</file>

<file path=ppt/slides/slide4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4" name="3D vs 2D bar charts"/>
          <p:cNvSpPr txBox="1"/>
          <p:nvPr>
            <p:ph type="title"/>
          </p:nvPr>
        </p:nvSpPr>
        <p:spPr>
          <a:prstGeom prst="rect">
            <a:avLst/>
          </a:prstGeom>
        </p:spPr>
        <p:txBody>
          <a:bodyPr/>
          <a:lstStyle/>
          <a:p>
            <a:pPr/>
            <a:r>
              <a:t>3D vs 2D bar charts</a:t>
            </a:r>
          </a:p>
        </p:txBody>
      </p:sp>
      <p:sp>
        <p:nvSpPr>
          <p:cNvPr id="3485" name="3D bars: very difficult to justify!…"/>
          <p:cNvSpPr txBox="1"/>
          <p:nvPr>
            <p:ph type="body" sz="half" idx="1"/>
          </p:nvPr>
        </p:nvSpPr>
        <p:spPr>
          <a:xfrm>
            <a:off x="419100" y="1104900"/>
            <a:ext cx="5956300" cy="8039100"/>
          </a:xfrm>
          <a:prstGeom prst="rect">
            <a:avLst/>
          </a:prstGeom>
        </p:spPr>
        <p:txBody>
          <a:bodyPr/>
          <a:lstStyle/>
          <a:p>
            <a:pPr/>
            <a:r>
              <a:t>3D bars:</a:t>
            </a:r>
            <a:br/>
            <a:r>
              <a:t>very difficult to justify!</a:t>
            </a:r>
          </a:p>
          <a:p>
            <a:pPr lvl="1"/>
            <a:r>
              <a:t>perspective distortion</a:t>
            </a:r>
          </a:p>
          <a:p>
            <a:pPr lvl="1"/>
            <a:r>
              <a:t>occlusion</a:t>
            </a:r>
          </a:p>
          <a:p>
            <a:pPr/>
            <a:r>
              <a:t>faceting into 2D almost always better choice</a:t>
            </a:r>
          </a:p>
        </p:txBody>
      </p:sp>
      <p:sp>
        <p:nvSpPr>
          <p:cNvPr id="348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87" name="2d3dbarchart-graphdesigniq-q7.png" descr="2d3dbarchart-graphdesigniq-q7.png"/>
          <p:cNvPicPr>
            <a:picLocks noChangeAspect="1"/>
          </p:cNvPicPr>
          <p:nvPr/>
        </p:nvPicPr>
        <p:blipFill>
          <a:blip r:embed="rId2">
            <a:extLst/>
          </a:blip>
          <a:stretch>
            <a:fillRect/>
          </a:stretch>
        </p:blipFill>
        <p:spPr>
          <a:xfrm>
            <a:off x="6502400" y="406400"/>
            <a:ext cx="9271000" cy="6515100"/>
          </a:xfrm>
          <a:prstGeom prst="rect">
            <a:avLst/>
          </a:prstGeom>
          <a:ln w="12700">
            <a:miter lim="400000"/>
          </a:ln>
        </p:spPr>
      </p:pic>
      <p:sp>
        <p:nvSpPr>
          <p:cNvPr id="3488" name="[http://perceptualedge.com/files/GraphDesignIQ.html]"/>
          <p:cNvSpPr txBox="1"/>
          <p:nvPr/>
        </p:nvSpPr>
        <p:spPr>
          <a:xfrm>
            <a:off x="558800" y="8089900"/>
            <a:ext cx="15481300" cy="105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500">
                <a:hlinkClick r:id="rId3" invalidUrl="" action="" tgtFrame="" tooltip="" history="1" highlightClick="0" endSnd="0"/>
              </a:defRPr>
            </a:lvl1pPr>
          </a:lstStyle>
          <a:p>
            <a:pPr>
              <a:defRPr i="0"/>
            </a:pPr>
            <a:r>
              <a:rPr i="1">
                <a:hlinkClick r:id="rId3" invalidUrl="" action="" tgtFrame="" tooltip="" history="1" highlightClick="0" endSnd="0"/>
              </a:rPr>
              <a:t>[http://perceptualedge.com/files/GraphDesignIQ.html] </a:t>
            </a:r>
            <a:endParaRPr i="1"/>
          </a:p>
        </p:txBody>
      </p:sp>
    </p:spTree>
  </p:cSld>
  <p:clrMapOvr>
    <a:masterClrMapping/>
  </p:clrMapOvr>
  <p:transition xmlns:p14="http://schemas.microsoft.com/office/powerpoint/2010/main" spd="med" advClick="1"/>
</p:sld>
</file>

<file path=ppt/slides/slide4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0" name="droppedImage.png" descr="droppedImage.png"/>
          <p:cNvPicPr>
            <a:picLocks noChangeAspect="1"/>
          </p:cNvPicPr>
          <p:nvPr/>
        </p:nvPicPr>
        <p:blipFill>
          <a:blip r:embed="rId2">
            <a:extLst/>
          </a:blip>
          <a:stretch>
            <a:fillRect/>
          </a:stretch>
        </p:blipFill>
        <p:spPr>
          <a:xfrm>
            <a:off x="7797800" y="1752600"/>
            <a:ext cx="6429376" cy="5037449"/>
          </a:xfrm>
          <a:prstGeom prst="rect">
            <a:avLst/>
          </a:prstGeom>
          <a:ln w="12700">
            <a:miter lim="400000"/>
          </a:ln>
        </p:spPr>
      </p:pic>
      <p:sp>
        <p:nvSpPr>
          <p:cNvPr id="3491" name="Tilted text isn’t legible"/>
          <p:cNvSpPr txBox="1"/>
          <p:nvPr>
            <p:ph type="title"/>
          </p:nvPr>
        </p:nvSpPr>
        <p:spPr>
          <a:prstGeom prst="rect">
            <a:avLst/>
          </a:prstGeom>
        </p:spPr>
        <p:txBody>
          <a:bodyPr/>
          <a:lstStyle/>
          <a:p>
            <a:pPr/>
            <a:r>
              <a:t>Tilted text isn’t legible </a:t>
            </a:r>
          </a:p>
        </p:txBody>
      </p:sp>
      <p:sp>
        <p:nvSpPr>
          <p:cNvPr id="3492" name="text legibility…"/>
          <p:cNvSpPr txBox="1"/>
          <p:nvPr>
            <p:ph type="body" idx="1"/>
          </p:nvPr>
        </p:nvSpPr>
        <p:spPr>
          <a:prstGeom prst="rect">
            <a:avLst/>
          </a:prstGeom>
        </p:spPr>
        <p:txBody>
          <a:bodyPr/>
          <a:lstStyle/>
          <a:p>
            <a:pPr/>
            <a:r>
              <a:t>text legibility</a:t>
            </a:r>
          </a:p>
          <a:p>
            <a:pPr lvl="1"/>
            <a:r>
              <a:t>far worse when tilted from image plane</a:t>
            </a:r>
          </a:p>
          <a:p>
            <a:pPr lvl="1"/>
          </a:p>
          <a:p>
            <a:pPr lvl="1"/>
          </a:p>
          <a:p>
            <a:pPr/>
            <a:r>
              <a:t>further reading</a:t>
            </a:r>
            <a:br/>
            <a:br/>
            <a:r>
              <a:rPr sz="2000"/>
              <a:t>Exploring and Reducing the Effects of Orientation </a:t>
            </a:r>
            <a:br>
              <a:rPr sz="2000"/>
            </a:br>
            <a:r>
              <a:rPr sz="2000"/>
              <a:t>on Text Readability in Volumetric Displays.</a:t>
            </a:r>
            <a:br>
              <a:rPr sz="2000"/>
            </a:br>
            <a:r>
              <a:rPr sz="2000"/>
              <a:t>Grossman et al. CHI 2007</a:t>
            </a:r>
          </a:p>
        </p:txBody>
      </p:sp>
      <p:sp>
        <p:nvSpPr>
          <p:cNvPr id="349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94" name="[Visualizing the World-Wide Web with the Navigational View Builder. Mukherjea and Foley. Computer Networks and ISDN Systems, 1995.]"/>
          <p:cNvSpPr txBox="1"/>
          <p:nvPr/>
        </p:nvSpPr>
        <p:spPr>
          <a:xfrm>
            <a:off x="419100" y="7806779"/>
            <a:ext cx="9232900" cy="115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2400"/>
            </a:pPr>
            <a:r>
              <a:t>[</a:t>
            </a:r>
            <a:r>
              <a:rPr i="1"/>
              <a:t>Visualizing the World-Wide Web with the Navigational View Builder. Mukherjea and Foley. Computer Networks and ISDN Systems, 1995.]</a:t>
            </a:r>
          </a:p>
        </p:txBody>
      </p:sp>
    </p:spTree>
  </p:cSld>
  <p:clrMapOvr>
    <a:masterClrMapping/>
  </p:clrMapOvr>
  <p:transition xmlns:p14="http://schemas.microsoft.com/office/powerpoint/2010/main" spd="med" advClick="1"/>
</p:sld>
</file>

<file path=ppt/slides/slide4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6" name="No unjustified 3D example: Time-series data"/>
          <p:cNvSpPr txBox="1"/>
          <p:nvPr>
            <p:ph type="title"/>
          </p:nvPr>
        </p:nvSpPr>
        <p:spPr>
          <a:prstGeom prst="rect">
            <a:avLst/>
          </a:prstGeom>
        </p:spPr>
        <p:txBody>
          <a:bodyPr/>
          <a:lstStyle/>
          <a:p>
            <a:pPr/>
            <a:r>
              <a:t>No unjustified 3D example: Time-series data</a:t>
            </a:r>
          </a:p>
        </p:txBody>
      </p:sp>
      <p:sp>
        <p:nvSpPr>
          <p:cNvPr id="3497" name="extruded curves: detailed comparisons impossible"/>
          <p:cNvSpPr txBox="1"/>
          <p:nvPr>
            <p:ph type="body" idx="1"/>
          </p:nvPr>
        </p:nvSpPr>
        <p:spPr>
          <a:prstGeom prst="rect">
            <a:avLst/>
          </a:prstGeom>
        </p:spPr>
        <p:txBody>
          <a:bodyPr/>
          <a:lstStyle>
            <a:lvl1pPr marL="793376" indent="-336176"/>
          </a:lstStyle>
          <a:p>
            <a:pPr/>
            <a:r>
              <a:t>extruded curves: detailed comparisons impossible</a:t>
            </a:r>
          </a:p>
        </p:txBody>
      </p:sp>
      <p:sp>
        <p:nvSpPr>
          <p:cNvPr id="349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99" name="droppedImage.png" descr="droppedImage.png"/>
          <p:cNvPicPr>
            <a:picLocks noChangeAspect="1"/>
          </p:cNvPicPr>
          <p:nvPr/>
        </p:nvPicPr>
        <p:blipFill>
          <a:blip r:embed="rId3">
            <a:extLst/>
          </a:blip>
          <a:stretch>
            <a:fillRect/>
          </a:stretch>
        </p:blipFill>
        <p:spPr>
          <a:xfrm>
            <a:off x="4610100" y="2120900"/>
            <a:ext cx="7340600" cy="5886780"/>
          </a:xfrm>
          <a:prstGeom prst="rect">
            <a:avLst/>
          </a:prstGeom>
          <a:ln w="12700">
            <a:miter lim="400000"/>
          </a:ln>
        </p:spPr>
      </p:pic>
      <p:sp>
        <p:nvSpPr>
          <p:cNvPr id="3500" name="[Cluster and Calendar based Visualization of  Time Series Data. van Wijk and van Selow, Proc. InfoVis 99.]"/>
          <p:cNvSpPr txBox="1"/>
          <p:nvPr/>
        </p:nvSpPr>
        <p:spPr>
          <a:xfrm>
            <a:off x="407269" y="8314156"/>
            <a:ext cx="15062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100"/>
            </a:lvl1pPr>
          </a:lstStyle>
          <a:p>
            <a:pPr>
              <a:defRPr i="0"/>
            </a:pPr>
            <a:r>
              <a:rPr i="1"/>
              <a:t>[Cluster and Calendar based Visualization of  Time Series Data. van Wijk and van Selow, Proc. InfoVis 99.] </a:t>
            </a:r>
          </a:p>
        </p:txBody>
      </p:sp>
    </p:spTree>
  </p:cSld>
  <p:clrMapOvr>
    <a:masterClrMapping/>
  </p:clrMapOvr>
  <p:transition xmlns:p14="http://schemas.microsoft.com/office/powerpoint/2010/main" spd="med" advClick="1"/>
</p:sld>
</file>

<file path=ppt/slides/slide4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4" name="No unjustified 3D example: Transform for new data abstraction"/>
          <p:cNvSpPr txBox="1"/>
          <p:nvPr>
            <p:ph type="title"/>
          </p:nvPr>
        </p:nvSpPr>
        <p:spPr>
          <a:prstGeom prst="rect">
            <a:avLst/>
          </a:prstGeom>
        </p:spPr>
        <p:txBody>
          <a:bodyPr/>
          <a:lstStyle/>
          <a:p>
            <a:pPr/>
            <a:r>
              <a:t>No unjustified 3D example: Transform for new data abstraction</a:t>
            </a:r>
          </a:p>
        </p:txBody>
      </p:sp>
      <p:sp>
        <p:nvSpPr>
          <p:cNvPr id="3505" name="derived data: cluster hierarchy…"/>
          <p:cNvSpPr txBox="1"/>
          <p:nvPr>
            <p:ph type="body" idx="1"/>
          </p:nvPr>
        </p:nvSpPr>
        <p:spPr>
          <a:prstGeom prst="rect">
            <a:avLst/>
          </a:prstGeom>
        </p:spPr>
        <p:txBody>
          <a:bodyPr/>
          <a:lstStyle/>
          <a:p>
            <a:pPr marL="793376" indent="-336176"/>
            <a:r>
              <a:t>derived data: cluster hierarchy </a:t>
            </a:r>
          </a:p>
          <a:p>
            <a:pPr marL="793376" indent="-336176"/>
            <a:r>
              <a:t>juxtapose multiple views: calendar, superimposed 2D curves</a:t>
            </a:r>
          </a:p>
        </p:txBody>
      </p:sp>
      <p:sp>
        <p:nvSpPr>
          <p:cNvPr id="350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07" name="clustcalendar-2d-people.png" descr="clustcalendar-2d-people.png"/>
          <p:cNvPicPr>
            <a:picLocks noChangeAspect="1"/>
          </p:cNvPicPr>
          <p:nvPr/>
        </p:nvPicPr>
        <p:blipFill>
          <a:blip r:embed="rId2">
            <a:extLst/>
          </a:blip>
          <a:stretch>
            <a:fillRect/>
          </a:stretch>
        </p:blipFill>
        <p:spPr>
          <a:xfrm>
            <a:off x="2717800" y="2565400"/>
            <a:ext cx="9169400" cy="5580440"/>
          </a:xfrm>
          <a:prstGeom prst="rect">
            <a:avLst/>
          </a:prstGeom>
          <a:ln w="12700">
            <a:miter lim="400000"/>
          </a:ln>
        </p:spPr>
      </p:pic>
      <p:sp>
        <p:nvSpPr>
          <p:cNvPr id="3508" name="[Cluster and Calendar based Visualization of  Time Series Data. van Wijk and van Selow, Proc. InfoVis 99.]"/>
          <p:cNvSpPr txBox="1"/>
          <p:nvPr/>
        </p:nvSpPr>
        <p:spPr>
          <a:xfrm>
            <a:off x="407269" y="8314156"/>
            <a:ext cx="15062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100"/>
            </a:lvl1pPr>
          </a:lstStyle>
          <a:p>
            <a:pPr>
              <a:defRPr i="0"/>
            </a:pPr>
            <a:r>
              <a:rPr i="1"/>
              <a:t>[Cluster and Calendar based Visualization of  Time Series Data. van Wijk and van Selow, Proc. InfoVis 99.] </a:t>
            </a:r>
          </a:p>
        </p:txBody>
      </p:sp>
    </p:spTree>
  </p:cSld>
  <p:clrMapOvr>
    <a:masterClrMapping/>
  </p:clrMapOvr>
  <p:transition xmlns:p14="http://schemas.microsoft.com/office/powerpoint/2010/main" spd="med" advClick="1"/>
</p:sld>
</file>

<file path=ppt/slides/slide4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0" name="Justified 3D: shape perception"/>
          <p:cNvSpPr txBox="1"/>
          <p:nvPr>
            <p:ph type="title"/>
          </p:nvPr>
        </p:nvSpPr>
        <p:spPr>
          <a:prstGeom prst="rect">
            <a:avLst/>
          </a:prstGeom>
        </p:spPr>
        <p:txBody>
          <a:bodyPr/>
          <a:lstStyle/>
          <a:p>
            <a:pPr/>
            <a:r>
              <a:t>Justified 3D: shape perception</a:t>
            </a:r>
          </a:p>
        </p:txBody>
      </p:sp>
      <p:sp>
        <p:nvSpPr>
          <p:cNvPr id="3511" name="benefits outweigh costs when task is shape perception for 3D spatial data…"/>
          <p:cNvSpPr txBox="1"/>
          <p:nvPr>
            <p:ph type="body" sz="half" idx="1"/>
          </p:nvPr>
        </p:nvSpPr>
        <p:spPr>
          <a:xfrm>
            <a:off x="419100" y="1104900"/>
            <a:ext cx="6590804" cy="7581900"/>
          </a:xfrm>
          <a:prstGeom prst="rect">
            <a:avLst/>
          </a:prstGeom>
        </p:spPr>
        <p:txBody>
          <a:bodyPr/>
          <a:lstStyle/>
          <a:p>
            <a:pPr/>
            <a:r>
              <a:t>benefits outweigh costs when task is shape perception for 3D spatial data</a:t>
            </a:r>
          </a:p>
          <a:p>
            <a:pPr lvl="1"/>
            <a:r>
              <a:t>interactive navigation supports synthesis across many viewpoints </a:t>
            </a:r>
          </a:p>
        </p:txBody>
      </p:sp>
      <p:sp>
        <p:nvSpPr>
          <p:cNvPr id="351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13" name="Li2007-fig9.png" descr="Li2007-fig9.png"/>
          <p:cNvPicPr>
            <a:picLocks noChangeAspect="1"/>
          </p:cNvPicPr>
          <p:nvPr/>
        </p:nvPicPr>
        <p:blipFill>
          <a:blip r:embed="rId2">
            <a:extLst/>
          </a:blip>
          <a:stretch>
            <a:fillRect/>
          </a:stretch>
        </p:blipFill>
        <p:spPr>
          <a:xfrm>
            <a:off x="8073011" y="4013200"/>
            <a:ext cx="7344789" cy="4343400"/>
          </a:xfrm>
          <a:prstGeom prst="rect">
            <a:avLst/>
          </a:prstGeom>
          <a:ln w="12700">
            <a:miter lim="400000"/>
          </a:ln>
        </p:spPr>
      </p:pic>
      <p:grpSp>
        <p:nvGrpSpPr>
          <p:cNvPr id="3516" name="Group"/>
          <p:cNvGrpSpPr/>
          <p:nvPr/>
        </p:nvGrpSpPr>
        <p:grpSpPr>
          <a:xfrm>
            <a:off x="9436100" y="1113589"/>
            <a:ext cx="2806700" cy="2952199"/>
            <a:chOff x="0" y="0"/>
            <a:chExt cx="2806700" cy="2952197"/>
          </a:xfrm>
        </p:grpSpPr>
        <p:pic>
          <p:nvPicPr>
            <p:cNvPr id="3514" name="Image" descr="Image"/>
            <p:cNvPicPr>
              <a:picLocks noChangeAspect="1"/>
            </p:cNvPicPr>
            <p:nvPr/>
          </p:nvPicPr>
          <p:blipFill>
            <a:blip r:embed="rId3">
              <a:extLst/>
            </a:blip>
            <a:srcRect l="80859" t="73149" r="3593" b="4903"/>
            <a:stretch>
              <a:fillRect/>
            </a:stretch>
          </p:blipFill>
          <p:spPr>
            <a:xfrm>
              <a:off x="0" y="893010"/>
              <a:ext cx="2806700" cy="2059188"/>
            </a:xfrm>
            <a:prstGeom prst="rect">
              <a:avLst/>
            </a:prstGeom>
            <a:ln w="12700" cap="flat">
              <a:noFill/>
              <a:miter lim="400000"/>
            </a:ln>
            <a:effectLst/>
          </p:spPr>
        </p:pic>
        <p:pic>
          <p:nvPicPr>
            <p:cNvPr id="3515" name="Image" descr="Image"/>
            <p:cNvPicPr>
              <a:picLocks noChangeAspect="1"/>
            </p:cNvPicPr>
            <p:nvPr/>
          </p:nvPicPr>
          <p:blipFill>
            <a:blip r:embed="rId3">
              <a:extLst/>
            </a:blip>
            <a:srcRect l="74609" t="6255" r="15000" b="87430"/>
            <a:stretch>
              <a:fillRect/>
            </a:stretch>
          </p:blipFill>
          <p:spPr>
            <a:xfrm>
              <a:off x="25400" y="0"/>
              <a:ext cx="2667000" cy="842211"/>
            </a:xfrm>
            <a:prstGeom prst="rect">
              <a:avLst/>
            </a:prstGeom>
            <a:ln w="12700" cap="flat">
              <a:noFill/>
              <a:miter lim="400000"/>
            </a:ln>
            <a:effectLst/>
          </p:spPr>
        </p:pic>
      </p:grpSp>
      <p:sp>
        <p:nvSpPr>
          <p:cNvPr id="3517" name="[Image-Based Streamline Generation and Rendering. Li and Shen.  IEEE Trans. Visualization and Computer Graphics (TVCG) 13:3 (2007), 630–640.]"/>
          <p:cNvSpPr txBox="1"/>
          <p:nvPr/>
        </p:nvSpPr>
        <p:spPr>
          <a:xfrm>
            <a:off x="927100" y="8255000"/>
            <a:ext cx="8016925" cy="584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i="1" sz="1800">
                <a:uFill>
                  <a:solidFill>
                    <a:srgbClr val="000000"/>
                  </a:solidFill>
                </a:uFill>
              </a:defRPr>
            </a:pPr>
            <a:r>
              <a:t>[Image-Based Streamline Generation and Rendering. Li and Shen. </a:t>
            </a:r>
            <a:br/>
            <a:r>
              <a:t>IEEE Trans. Visualization and Computer Graphics (TVCG) 13:3 (2007), 630–640.]</a:t>
            </a:r>
          </a:p>
        </p:txBody>
      </p:sp>
    </p:spTree>
  </p:cSld>
  <p:clrMapOvr>
    <a:masterClrMapping/>
  </p:clrMapOvr>
  <p:transition xmlns:p14="http://schemas.microsoft.com/office/powerpoint/2010/main" spd="med" advClick="1"/>
</p:sld>
</file>

<file path=ppt/slides/slide4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9" name="Justified 3D: Economic growth curve"/>
          <p:cNvSpPr txBox="1"/>
          <p:nvPr>
            <p:ph type="title"/>
          </p:nvPr>
        </p:nvSpPr>
        <p:spPr>
          <a:prstGeom prst="rect">
            <a:avLst/>
          </a:prstGeom>
        </p:spPr>
        <p:txBody>
          <a:bodyPr/>
          <a:lstStyle/>
          <a:p>
            <a:pPr/>
            <a:r>
              <a:t>Justified 3D: Economic growth curve</a:t>
            </a:r>
          </a:p>
        </p:txBody>
      </p:sp>
      <p:sp>
        <p:nvSpPr>
          <p:cNvPr id="352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21" name="Screen Shot 2016-08-30 at 12.44.49 AM.png" descr="Screen Shot 2016-08-30 at 12.44.49 AM.png"/>
          <p:cNvPicPr>
            <a:picLocks noChangeAspect="1"/>
          </p:cNvPicPr>
          <p:nvPr/>
        </p:nvPicPr>
        <p:blipFill>
          <a:blip r:embed="rId2">
            <a:extLst/>
          </a:blip>
          <a:stretch>
            <a:fillRect/>
          </a:stretch>
        </p:blipFill>
        <p:spPr>
          <a:xfrm>
            <a:off x="5699380" y="900879"/>
            <a:ext cx="10074020" cy="6635823"/>
          </a:xfrm>
          <a:prstGeom prst="rect">
            <a:avLst/>
          </a:prstGeom>
          <a:ln w="12700">
            <a:miter lim="400000"/>
          </a:ln>
        </p:spPr>
      </p:pic>
      <p:sp>
        <p:nvSpPr>
          <p:cNvPr id="3522" name="http://www.nytimes.com/interactive/2015/03/19/upshot/3d-yield-curve-economic-growth.html"/>
          <p:cNvSpPr txBox="1"/>
          <p:nvPr/>
        </p:nvSpPr>
        <p:spPr>
          <a:xfrm>
            <a:off x="227499" y="8382000"/>
            <a:ext cx="16104701" cy="95957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600" u="sng">
                <a:uFill>
                  <a:solidFill>
                    <a:srgbClr val="000000"/>
                  </a:solidFill>
                </a:uFill>
                <a:hlinkClick r:id="rId3" invalidUrl="" action="" tgtFrame="" tooltip="" history="1" highlightClick="0" endSnd="0"/>
              </a:defRPr>
            </a:lvl1pPr>
          </a:lstStyle>
          <a:p>
            <a:pPr>
              <a:defRPr u="none"/>
            </a:pPr>
            <a:r>
              <a:rPr u="sng">
                <a:hlinkClick r:id="rId3" invalidUrl="" action="" tgtFrame="" tooltip="" history="1" highlightClick="0" endSnd="0"/>
              </a:rPr>
              <a:t>http://www.nytimes.com/interactive/2015/03/19/upshot/3d-yield-curve-economic-growth.html</a:t>
            </a:r>
          </a:p>
        </p:txBody>
      </p:sp>
      <p:sp>
        <p:nvSpPr>
          <p:cNvPr id="3523" name="constrained navigation steps through carefully designed viewpoints"/>
          <p:cNvSpPr txBox="1"/>
          <p:nvPr>
            <p:ph type="body" sz="half" idx="1"/>
          </p:nvPr>
        </p:nvSpPr>
        <p:spPr>
          <a:xfrm>
            <a:off x="419100" y="1104900"/>
            <a:ext cx="5956300" cy="8039100"/>
          </a:xfrm>
          <a:prstGeom prst="rect">
            <a:avLst/>
          </a:prstGeom>
        </p:spPr>
        <p:txBody>
          <a:bodyPr/>
          <a:lstStyle/>
          <a:p>
            <a:pPr/>
            <a:r>
              <a:t>constrained navigation steps through carefully designed viewpoints</a:t>
            </a:r>
          </a:p>
        </p:txBody>
      </p:sp>
    </p:spTree>
  </p:cSld>
  <p:clrMapOvr>
    <a:masterClrMapping/>
  </p:clrMapOvr>
  <p:transition xmlns:p14="http://schemas.microsoft.com/office/powerpoint/2010/main" spd="med" advClick="1"/>
</p:sld>
</file>

<file path=ppt/slides/slide4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5" name="No unjustified 3D"/>
          <p:cNvSpPr txBox="1"/>
          <p:nvPr>
            <p:ph type="title"/>
          </p:nvPr>
        </p:nvSpPr>
        <p:spPr>
          <a:prstGeom prst="rect">
            <a:avLst/>
          </a:prstGeom>
        </p:spPr>
        <p:txBody>
          <a:bodyPr/>
          <a:lstStyle>
            <a:lvl1pPr>
              <a:defRPr>
                <a:latin typeface="+mn-lt"/>
                <a:ea typeface="+mn-ea"/>
                <a:cs typeface="+mn-cs"/>
                <a:sym typeface="Rockwell"/>
              </a:defRPr>
            </a:lvl1pPr>
          </a:lstStyle>
          <a:p>
            <a:pPr/>
            <a:r>
              <a:t>No unjustified 3D</a:t>
            </a:r>
          </a:p>
        </p:txBody>
      </p:sp>
      <p:sp>
        <p:nvSpPr>
          <p:cNvPr id="3526" name="3D legitimate for true 3D spatial data…"/>
          <p:cNvSpPr txBox="1"/>
          <p:nvPr>
            <p:ph type="body" idx="1"/>
          </p:nvPr>
        </p:nvSpPr>
        <p:spPr>
          <a:prstGeom prst="rect">
            <a:avLst/>
          </a:prstGeom>
        </p:spPr>
        <p:txBody>
          <a:bodyPr/>
          <a:lstStyle/>
          <a:p>
            <a:pPr/>
            <a:r>
              <a:t>3D legitimate for true 3D spatial data</a:t>
            </a:r>
          </a:p>
          <a:p>
            <a:pPr/>
            <a:r>
              <a:t>3D needs very careful justification for abstract data</a:t>
            </a:r>
          </a:p>
          <a:p>
            <a:pPr lvl="1"/>
            <a:r>
              <a:t> enthusiasm in 1990s, but now skepticism</a:t>
            </a:r>
          </a:p>
          <a:p>
            <a:pPr lvl="1"/>
            <a:r>
              <a:t> be especially careful with 3D for point clouds or networks</a:t>
            </a:r>
          </a:p>
        </p:txBody>
      </p:sp>
      <p:sp>
        <p:nvSpPr>
          <p:cNvPr id="35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28" name="droppedImage.png" descr="droppedImage.png"/>
          <p:cNvPicPr>
            <a:picLocks noChangeAspect="1"/>
          </p:cNvPicPr>
          <p:nvPr/>
        </p:nvPicPr>
        <p:blipFill>
          <a:blip r:embed="rId2">
            <a:extLst/>
          </a:blip>
          <a:srcRect l="44" t="0" r="0" b="10501"/>
          <a:stretch>
            <a:fillRect/>
          </a:stretch>
        </p:blipFill>
        <p:spPr>
          <a:xfrm>
            <a:off x="5765800" y="4102100"/>
            <a:ext cx="5011634" cy="4038600"/>
          </a:xfrm>
          <a:prstGeom prst="rect">
            <a:avLst/>
          </a:prstGeom>
          <a:ln w="12700">
            <a:miter lim="400000"/>
          </a:ln>
        </p:spPr>
      </p:pic>
      <p:sp>
        <p:nvSpPr>
          <p:cNvPr id="3529" name="[WEBPATH-a three dimensional Web history. Frecon and Smith. Proc. InfoVis 1999]"/>
          <p:cNvSpPr txBox="1"/>
          <p:nvPr/>
        </p:nvSpPr>
        <p:spPr>
          <a:xfrm>
            <a:off x="407269" y="8191125"/>
            <a:ext cx="19126201"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2800"/>
            </a:lvl1pPr>
          </a:lstStyle>
          <a:p>
            <a:pPr>
              <a:defRPr i="0"/>
            </a:pPr>
            <a:r>
              <a:rPr i="1"/>
              <a:t>[WEBPATH-a three dimensional Web history. Frecon and Smith. Proc. InfoVis 1999] </a:t>
            </a:r>
          </a:p>
        </p:txBody>
      </p:sp>
    </p:spTree>
  </p:cSld>
  <p:clrMapOvr>
    <a:masterClrMapping/>
  </p:clrMapOvr>
  <p:transition xmlns:p14="http://schemas.microsoft.com/office/powerpoint/2010/main" spd="med" advClick="1"/>
</p:sld>
</file>

<file path=ppt/slides/slide4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1" name="No unjustified 2D"/>
          <p:cNvSpPr txBox="1"/>
          <p:nvPr>
            <p:ph type="title"/>
          </p:nvPr>
        </p:nvSpPr>
        <p:spPr>
          <a:prstGeom prst="rect">
            <a:avLst/>
          </a:prstGeom>
        </p:spPr>
        <p:txBody>
          <a:bodyPr/>
          <a:lstStyle>
            <a:lvl1pPr>
              <a:defRPr>
                <a:latin typeface="+mn-lt"/>
                <a:ea typeface="+mn-ea"/>
                <a:cs typeface="+mn-cs"/>
                <a:sym typeface="Rockwell"/>
              </a:defRPr>
            </a:lvl1pPr>
          </a:lstStyle>
          <a:p>
            <a:pPr/>
            <a:r>
              <a:t>No unjustified 2D</a:t>
            </a:r>
          </a:p>
        </p:txBody>
      </p:sp>
      <p:sp>
        <p:nvSpPr>
          <p:cNvPr id="3532" name="consider whether network data requires 2D spatial layout…"/>
          <p:cNvSpPr txBox="1"/>
          <p:nvPr>
            <p:ph type="body" idx="1"/>
          </p:nvPr>
        </p:nvSpPr>
        <p:spPr>
          <a:xfrm>
            <a:off x="419100" y="1104900"/>
            <a:ext cx="10419854" cy="8039100"/>
          </a:xfrm>
          <a:prstGeom prst="rect">
            <a:avLst/>
          </a:prstGeom>
        </p:spPr>
        <p:txBody>
          <a:bodyPr/>
          <a:lstStyle/>
          <a:p>
            <a:pPr/>
            <a:r>
              <a:t>consider whether network data requires 2D spatial layout</a:t>
            </a:r>
          </a:p>
          <a:p>
            <a:pPr lvl="1"/>
            <a:r>
              <a:t>especially if reading text is central to task!</a:t>
            </a:r>
          </a:p>
          <a:p>
            <a:pPr lvl="1"/>
            <a:r>
              <a:t>arranging as network means lower information density and harder label lookup compared to text lists</a:t>
            </a:r>
          </a:p>
          <a:p>
            <a:pPr/>
            <a:r>
              <a:t>benefits outweigh costs when topological structure/context important for task</a:t>
            </a:r>
          </a:p>
          <a:p>
            <a:pPr lvl="1"/>
            <a:r>
              <a:t>be especially careful for search results, document collections, ontologies</a:t>
            </a:r>
          </a:p>
        </p:txBody>
      </p:sp>
      <p:sp>
        <p:nvSpPr>
          <p:cNvPr id="353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4" name="fig3.6.pdf" descr="fig3.6.pdf"/>
          <p:cNvPicPr>
            <a:picLocks noChangeAspect="1"/>
          </p:cNvPicPr>
          <p:nvPr/>
        </p:nvPicPr>
        <p:blipFill>
          <a:blip r:embed="rId2">
            <a:extLst/>
          </a:blip>
          <a:srcRect l="28883" t="0" r="25685" b="92558"/>
          <a:stretch>
            <a:fillRect/>
          </a:stretch>
        </p:blipFill>
        <p:spPr>
          <a:xfrm>
            <a:off x="10971796" y="2246561"/>
            <a:ext cx="5003801" cy="1144339"/>
          </a:xfrm>
          <a:prstGeom prst="rect">
            <a:avLst/>
          </a:prstGeom>
          <a:ln w="12700">
            <a:miter lim="400000"/>
          </a:ln>
        </p:spPr>
      </p:pic>
      <p:pic>
        <p:nvPicPr>
          <p:cNvPr id="3535" name="fig3.6.pdf" descr="fig3.6.pdf"/>
          <p:cNvPicPr>
            <a:picLocks noChangeAspect="1"/>
          </p:cNvPicPr>
          <p:nvPr/>
        </p:nvPicPr>
        <p:blipFill>
          <a:blip r:embed="rId2">
            <a:extLst/>
          </a:blip>
          <a:srcRect l="1095" t="54105" r="44595" b="16492"/>
          <a:stretch>
            <a:fillRect/>
          </a:stretch>
        </p:blipFill>
        <p:spPr>
          <a:xfrm>
            <a:off x="11378196" y="3198943"/>
            <a:ext cx="5143501" cy="3887657"/>
          </a:xfrm>
          <a:prstGeom prst="rect">
            <a:avLst/>
          </a:prstGeom>
          <a:ln w="12700">
            <a:miter lim="400000"/>
          </a:ln>
        </p:spPr>
      </p:pic>
    </p:spTree>
  </p:cSld>
  <p:clrMapOvr>
    <a:masterClrMapping/>
  </p:clrMapOvr>
  <p:transition xmlns:p14="http://schemas.microsoft.com/office/powerpoint/2010/main" spd="med" advClick="1"/>
</p:sld>
</file>

<file path=ppt/slides/slide4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7" name="Eyes beat memory"/>
          <p:cNvSpPr txBox="1"/>
          <p:nvPr>
            <p:ph type="title"/>
          </p:nvPr>
        </p:nvSpPr>
        <p:spPr>
          <a:prstGeom prst="rect">
            <a:avLst/>
          </a:prstGeom>
        </p:spPr>
        <p:txBody>
          <a:bodyPr/>
          <a:lstStyle>
            <a:lvl1pPr>
              <a:defRPr>
                <a:latin typeface="+mn-lt"/>
                <a:ea typeface="+mn-ea"/>
                <a:cs typeface="+mn-cs"/>
                <a:sym typeface="Rockwell"/>
              </a:defRPr>
            </a:lvl1pPr>
          </a:lstStyle>
          <a:p>
            <a:pPr/>
            <a:r>
              <a:t>Eyes beat memory</a:t>
            </a:r>
          </a:p>
        </p:txBody>
      </p:sp>
      <p:sp>
        <p:nvSpPr>
          <p:cNvPr id="3538" name="principle: external cognition vs. internal memory…"/>
          <p:cNvSpPr txBox="1"/>
          <p:nvPr>
            <p:ph type="body" idx="1"/>
          </p:nvPr>
        </p:nvSpPr>
        <p:spPr>
          <a:prstGeom prst="rect">
            <a:avLst/>
          </a:prstGeom>
        </p:spPr>
        <p:txBody>
          <a:bodyPr/>
          <a:lstStyle/>
          <a:p>
            <a:pPr/>
            <a:r>
              <a:t>principle: external cognition vs. internal memory </a:t>
            </a:r>
          </a:p>
          <a:p>
            <a:pPr lvl="1"/>
            <a:r>
              <a:t>easy to compare by moving eyes between side-by-side views</a:t>
            </a:r>
          </a:p>
          <a:p>
            <a:pPr lvl="1"/>
            <a:r>
              <a:t>harder to compare visible item to memory of what you saw</a:t>
            </a:r>
          </a:p>
          <a:p>
            <a:pPr/>
            <a:r>
              <a:t>implications for animation</a:t>
            </a:r>
          </a:p>
          <a:p>
            <a:pPr lvl="1"/>
            <a:r>
              <a:t>great for choreographed storytelling</a:t>
            </a:r>
          </a:p>
          <a:p>
            <a:pPr lvl="1"/>
            <a:r>
              <a:t>great for transitions between two states</a:t>
            </a:r>
          </a:p>
          <a:p>
            <a:pPr lvl="1"/>
            <a:r>
              <a:t>poor for many states with changes everywhere</a:t>
            </a:r>
          </a:p>
          <a:p>
            <a:pPr lvl="2"/>
            <a:r>
              <a:t>consider small multiples instead</a:t>
            </a:r>
          </a:p>
        </p:txBody>
      </p:sp>
      <p:sp>
        <p:nvSpPr>
          <p:cNvPr id="353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542" name="Group"/>
          <p:cNvGrpSpPr/>
          <p:nvPr/>
        </p:nvGrpSpPr>
        <p:grpSpPr>
          <a:xfrm>
            <a:off x="3009900" y="6388100"/>
            <a:ext cx="9742190" cy="571500"/>
            <a:chOff x="0" y="0"/>
            <a:chExt cx="9742189" cy="571500"/>
          </a:xfrm>
        </p:grpSpPr>
        <p:sp>
          <p:nvSpPr>
            <p:cNvPr id="3540" name="literal"/>
            <p:cNvSpPr txBox="1"/>
            <p:nvPr/>
          </p:nvSpPr>
          <p:spPr>
            <a:xfrm>
              <a:off x="0" y="0"/>
              <a:ext cx="1078794"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FF2600"/>
                  </a:solidFill>
                  <a:uFill>
                    <a:solidFill>
                      <a:srgbClr val="FF2600"/>
                    </a:solidFill>
                  </a:uFill>
                </a:defRPr>
              </a:lvl1pPr>
            </a:lstStyle>
            <a:p>
              <a:pPr/>
              <a:r>
                <a:t>literal</a:t>
              </a:r>
            </a:p>
          </p:txBody>
        </p:sp>
        <p:sp>
          <p:nvSpPr>
            <p:cNvPr id="3541" name="abstract"/>
            <p:cNvSpPr txBox="1"/>
            <p:nvPr/>
          </p:nvSpPr>
          <p:spPr>
            <a:xfrm>
              <a:off x="8255000" y="0"/>
              <a:ext cx="1487190"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FF2600"/>
                  </a:solidFill>
                  <a:uFill>
                    <a:solidFill>
                      <a:srgbClr val="FF2600"/>
                    </a:solidFill>
                  </a:uFill>
                </a:defRPr>
              </a:lvl1pPr>
            </a:lstStyle>
            <a:p>
              <a:pPr/>
              <a:r>
                <a:t>abstract</a:t>
              </a:r>
            </a:p>
          </p:txBody>
        </p:sp>
      </p:grpSp>
      <p:grpSp>
        <p:nvGrpSpPr>
          <p:cNvPr id="3548" name="Group"/>
          <p:cNvGrpSpPr/>
          <p:nvPr/>
        </p:nvGrpSpPr>
        <p:grpSpPr>
          <a:xfrm>
            <a:off x="2895600" y="7150100"/>
            <a:ext cx="10236200" cy="1219200"/>
            <a:chOff x="0" y="0"/>
            <a:chExt cx="10236200" cy="1219200"/>
          </a:xfrm>
        </p:grpSpPr>
        <p:sp>
          <p:nvSpPr>
            <p:cNvPr id="3543" name="Line"/>
            <p:cNvSpPr/>
            <p:nvPr/>
          </p:nvSpPr>
          <p:spPr>
            <a:xfrm>
              <a:off x="0" y="736600"/>
              <a:ext cx="10236200" cy="0"/>
            </a:xfrm>
            <a:prstGeom prst="line">
              <a:avLst/>
            </a:prstGeom>
            <a:noFill/>
            <a:ln w="38100" cap="flat">
              <a:solidFill>
                <a:srgbClr val="009193"/>
              </a:solidFill>
              <a:prstDash val="solid"/>
              <a:miter lim="400000"/>
              <a:headEnd type="stealth" w="med" len="med"/>
              <a:tailEnd type="stealth"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p>
          </p:txBody>
        </p:sp>
        <p:sp>
          <p:nvSpPr>
            <p:cNvPr id="3544" name="show time with time"/>
            <p:cNvSpPr txBox="1"/>
            <p:nvPr/>
          </p:nvSpPr>
          <p:spPr>
            <a:xfrm>
              <a:off x="228600" y="647700"/>
              <a:ext cx="3696792"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show time with time</a:t>
              </a:r>
            </a:p>
          </p:txBody>
        </p:sp>
        <p:sp>
          <p:nvSpPr>
            <p:cNvPr id="3545" name="show time with space"/>
            <p:cNvSpPr txBox="1"/>
            <p:nvPr/>
          </p:nvSpPr>
          <p:spPr>
            <a:xfrm>
              <a:off x="5969000" y="647700"/>
              <a:ext cx="3880855"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show time with space</a:t>
              </a:r>
            </a:p>
          </p:txBody>
        </p:sp>
        <p:sp>
          <p:nvSpPr>
            <p:cNvPr id="3546" name="animation"/>
            <p:cNvSpPr txBox="1"/>
            <p:nvPr/>
          </p:nvSpPr>
          <p:spPr>
            <a:xfrm>
              <a:off x="228600" y="0"/>
              <a:ext cx="1793541"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animation</a:t>
              </a:r>
            </a:p>
          </p:txBody>
        </p:sp>
        <p:sp>
          <p:nvSpPr>
            <p:cNvPr id="3547" name="small multiples"/>
            <p:cNvSpPr txBox="1"/>
            <p:nvPr/>
          </p:nvSpPr>
          <p:spPr>
            <a:xfrm>
              <a:off x="7264400" y="50800"/>
              <a:ext cx="2642804"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spcBef>
                  <a:spcPts val="800"/>
                </a:spcBef>
                <a:defRPr sz="3400">
                  <a:solidFill>
                    <a:srgbClr val="011993"/>
                  </a:solidFill>
                  <a:uFill>
                    <a:solidFill>
                      <a:srgbClr val="011993"/>
                    </a:solidFill>
                  </a:uFill>
                </a:defRPr>
              </a:lvl1pPr>
            </a:lstStyle>
            <a:p>
              <a:pPr/>
              <a:r>
                <a:t>small multiples</a:t>
              </a:r>
            </a:p>
          </p:txBody>
        </p:sp>
      </p:gr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Now what?"/>
          <p:cNvSpPr txBox="1"/>
          <p:nvPr>
            <p:ph type="title"/>
          </p:nvPr>
        </p:nvSpPr>
        <p:spPr>
          <a:prstGeom prst="rect">
            <a:avLst/>
          </a:prstGeom>
        </p:spPr>
        <p:txBody>
          <a:bodyPr/>
          <a:lstStyle/>
          <a:p>
            <a:pPr/>
            <a:r>
              <a:t>Now what?</a:t>
            </a:r>
          </a:p>
        </p:txBody>
      </p:sp>
      <p:sp>
        <p:nvSpPr>
          <p:cNvPr id="510" name="semantics: real-world meaning"/>
          <p:cNvSpPr txBox="1"/>
          <p:nvPr>
            <p:ph type="body" idx="1"/>
          </p:nvPr>
        </p:nvSpPr>
        <p:spPr>
          <a:prstGeom prst="rect">
            <a:avLst/>
          </a:prstGeom>
        </p:spPr>
        <p:txBody>
          <a:bodyPr/>
          <a:lstStyle/>
          <a:p>
            <a:pPr/>
            <a:r>
              <a:t>semantics: real-world meaning</a:t>
            </a:r>
          </a:p>
        </p:txBody>
      </p:sp>
      <p:sp>
        <p:nvSpPr>
          <p:cNvPr id="5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2" name="Image" descr="Image"/>
          <p:cNvPicPr>
            <a:picLocks noChangeAspect="1"/>
          </p:cNvPicPr>
          <p:nvPr/>
        </p:nvPicPr>
        <p:blipFill>
          <a:blip r:embed="rId2">
            <a:extLst/>
          </a:blip>
          <a:srcRect l="10547" t="11942" r="0" b="0"/>
          <a:stretch>
            <a:fillRect/>
          </a:stretch>
        </p:blipFill>
        <p:spPr>
          <a:xfrm>
            <a:off x="8268785" y="2497586"/>
            <a:ext cx="7955465" cy="4379464"/>
          </a:xfrm>
          <a:prstGeom prst="rect">
            <a:avLst/>
          </a:prstGeom>
          <a:ln w="12700">
            <a:miter lim="400000"/>
          </a:ln>
        </p:spPr>
      </p:pic>
    </p:spTree>
  </p:cSld>
  <p:clrMapOvr>
    <a:masterClrMapping/>
  </p:clrMapOvr>
  <p:transition xmlns:p14="http://schemas.microsoft.com/office/powerpoint/2010/main" spd="med" advClick="1"/>
</p:sld>
</file>

<file path=ppt/slides/slide4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0" name="Resolution beats immersion"/>
          <p:cNvSpPr txBox="1"/>
          <p:nvPr>
            <p:ph type="title"/>
          </p:nvPr>
        </p:nvSpPr>
        <p:spPr>
          <a:prstGeom prst="rect">
            <a:avLst/>
          </a:prstGeom>
        </p:spPr>
        <p:txBody>
          <a:bodyPr/>
          <a:lstStyle>
            <a:lvl1pPr>
              <a:defRPr>
                <a:latin typeface="+mn-lt"/>
                <a:ea typeface="+mn-ea"/>
                <a:cs typeface="+mn-cs"/>
                <a:sym typeface="Rockwell"/>
              </a:defRPr>
            </a:lvl1pPr>
          </a:lstStyle>
          <a:p>
            <a:pPr/>
            <a:r>
              <a:t>Resolution beats immersion</a:t>
            </a:r>
          </a:p>
        </p:txBody>
      </p:sp>
      <p:sp>
        <p:nvSpPr>
          <p:cNvPr id="3551" name="immersion typically not helpful for abstract data…"/>
          <p:cNvSpPr txBox="1"/>
          <p:nvPr>
            <p:ph type="body" sz="half" idx="1"/>
          </p:nvPr>
        </p:nvSpPr>
        <p:spPr>
          <a:xfrm>
            <a:off x="419100" y="1104900"/>
            <a:ext cx="12544224" cy="3848100"/>
          </a:xfrm>
          <a:prstGeom prst="rect">
            <a:avLst/>
          </a:prstGeom>
        </p:spPr>
        <p:txBody>
          <a:bodyPr/>
          <a:lstStyle/>
          <a:p>
            <a:pPr marL="342900" indent="-342900">
              <a:defRPr sz="3300"/>
            </a:pPr>
            <a:r>
              <a:t>immersion typically not helpful for abstract data</a:t>
            </a:r>
          </a:p>
          <a:p>
            <a:pPr lvl="1">
              <a:defRPr sz="2700"/>
            </a:pPr>
            <a:r>
              <a:t>do not need sense of presence or stereoscopic 3D</a:t>
            </a:r>
          </a:p>
          <a:p>
            <a:pPr lvl="1">
              <a:defRPr sz="2700"/>
            </a:pPr>
            <a:r>
              <a:t>desktop also better for workflow integration</a:t>
            </a:r>
          </a:p>
          <a:p>
            <a:pPr marL="342900" indent="-342900">
              <a:defRPr sz="3300"/>
            </a:pPr>
            <a:r>
              <a:t>resolution much more important: pixels are the scarcest resource</a:t>
            </a:r>
          </a:p>
          <a:p>
            <a:pPr marL="342900" indent="-342900">
              <a:defRPr sz="3300"/>
            </a:pPr>
            <a:r>
              <a:t>first wave: virtual reality for abstract data difficult to justify</a:t>
            </a:r>
          </a:p>
          <a:p>
            <a:pPr marL="342900" indent="-342900">
              <a:defRPr sz="3300"/>
            </a:pPr>
            <a:r>
              <a:t>second wave:  AR/MR (augmented/mixed reality) has more promise</a:t>
            </a:r>
          </a:p>
        </p:txBody>
      </p:sp>
      <p:sp>
        <p:nvSpPr>
          <p:cNvPr id="355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53" name="p604-kirner_Page_2_Image_0002.png" descr="p604-kirner_Page_2_Image_0002.png"/>
          <p:cNvPicPr>
            <a:picLocks noChangeAspect="1"/>
          </p:cNvPicPr>
          <p:nvPr/>
        </p:nvPicPr>
        <p:blipFill>
          <a:blip r:embed="rId2">
            <a:extLst/>
          </a:blip>
          <a:stretch>
            <a:fillRect/>
          </a:stretch>
        </p:blipFill>
        <p:spPr>
          <a:xfrm>
            <a:off x="12963323" y="2786869"/>
            <a:ext cx="2810077" cy="1931181"/>
          </a:xfrm>
          <a:prstGeom prst="rect">
            <a:avLst/>
          </a:prstGeom>
          <a:ln w="12700">
            <a:miter lim="400000"/>
          </a:ln>
        </p:spPr>
      </p:pic>
      <p:sp>
        <p:nvSpPr>
          <p:cNvPr id="3554" name="[Development of an information visualization tool using virtual reality. Kirner and Martins. Proc. Symp. Applied Computing 2000]"/>
          <p:cNvSpPr txBox="1"/>
          <p:nvPr/>
        </p:nvSpPr>
        <p:spPr>
          <a:xfrm>
            <a:off x="12963323" y="4333538"/>
            <a:ext cx="3572719" cy="15818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1500"/>
            </a:lvl1pPr>
          </a:lstStyle>
          <a:p>
            <a:pPr>
              <a:defRPr i="0"/>
            </a:pPr>
            <a:r>
              <a:rPr i="1"/>
              <a:t>[Development of an information visualization tool using virtual reality. Kirner and Martins. Proc. Symp. Applied Computing 2000]    </a:t>
            </a:r>
          </a:p>
        </p:txBody>
      </p:sp>
      <p:pic>
        <p:nvPicPr>
          <p:cNvPr id="3555" name="Image" descr="Image"/>
          <p:cNvPicPr>
            <a:picLocks noChangeAspect="1"/>
          </p:cNvPicPr>
          <p:nvPr/>
        </p:nvPicPr>
        <p:blipFill>
          <a:blip r:embed="rId3">
            <a:extLst/>
          </a:blip>
          <a:stretch>
            <a:fillRect/>
          </a:stretch>
        </p:blipFill>
        <p:spPr>
          <a:xfrm>
            <a:off x="317500" y="5003800"/>
            <a:ext cx="12065000" cy="3479800"/>
          </a:xfrm>
          <a:prstGeom prst="rect">
            <a:avLst/>
          </a:prstGeom>
          <a:ln w="12700">
            <a:miter lim="400000"/>
          </a:ln>
        </p:spPr>
      </p:pic>
      <p:sp>
        <p:nvSpPr>
          <p:cNvPr id="3556" name="[A Design Space for Spatio-Data Coordination: Tangible Interaction Devices for Immersive Information Visualisation. Cordeil, Bach, Li, Elliott, and Dwyer. Proc. PacificVis 2017 Notes.]"/>
          <p:cNvSpPr txBox="1"/>
          <p:nvPr/>
        </p:nvSpPr>
        <p:spPr>
          <a:xfrm>
            <a:off x="419100" y="8451850"/>
            <a:ext cx="12148295" cy="711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95400">
              <a:spcBef>
                <a:spcPts val="900"/>
              </a:spcBef>
              <a:defRPr i="1" sz="2200">
                <a:uFill>
                  <a:solidFill>
                    <a:srgbClr val="000000"/>
                  </a:solidFill>
                </a:uFill>
              </a:defRPr>
            </a:lvl1pPr>
          </a:lstStyle>
          <a:p>
            <a:pPr/>
            <a:r>
              <a:t>[A Design Space for Spatio-Data Coordination: Tangible Interaction Devices for Immersive Information Visualisation. Cordeil, Bach, Li, Elliott, and Dwyer. Proc. PacificVis 2017 Notes.]</a:t>
            </a:r>
          </a:p>
        </p:txBody>
      </p:sp>
    </p:spTree>
  </p:cSld>
  <p:clrMapOvr>
    <a:masterClrMapping/>
  </p:clrMapOvr>
  <p:transition xmlns:p14="http://schemas.microsoft.com/office/powerpoint/2010/main" spd="med" advClick="1"/>
</p:sld>
</file>

<file path=ppt/slides/slide4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8" name="Overview first, zoom and filter, details on demand"/>
          <p:cNvSpPr txBox="1"/>
          <p:nvPr>
            <p:ph type="title"/>
          </p:nvPr>
        </p:nvSpPr>
        <p:spPr>
          <a:prstGeom prst="rect">
            <a:avLst/>
          </a:prstGeom>
        </p:spPr>
        <p:txBody>
          <a:bodyPr/>
          <a:lstStyle>
            <a:lvl1pPr>
              <a:defRPr>
                <a:latin typeface="+mn-lt"/>
                <a:ea typeface="+mn-ea"/>
                <a:cs typeface="+mn-cs"/>
                <a:sym typeface="Rockwell"/>
              </a:defRPr>
            </a:lvl1pPr>
          </a:lstStyle>
          <a:p>
            <a:pPr/>
            <a:r>
              <a:t>Overview first, zoom and filter, details on demand</a:t>
            </a:r>
          </a:p>
        </p:txBody>
      </p:sp>
      <p:sp>
        <p:nvSpPr>
          <p:cNvPr id="3559" name="influential mantra from Shneiderman…"/>
          <p:cNvSpPr txBox="1"/>
          <p:nvPr>
            <p:ph type="body" idx="1"/>
          </p:nvPr>
        </p:nvSpPr>
        <p:spPr>
          <a:prstGeom prst="rect">
            <a:avLst/>
          </a:prstGeom>
        </p:spPr>
        <p:txBody>
          <a:bodyPr/>
          <a:lstStyle/>
          <a:p>
            <a:pPr/>
            <a:r>
              <a:t>influential mantra from Shneiderman</a:t>
            </a:r>
          </a:p>
          <a:p>
            <a:pPr/>
          </a:p>
          <a:p>
            <a:pPr/>
          </a:p>
          <a:p>
            <a:pPr lvl="3"/>
          </a:p>
          <a:p>
            <a:pPr/>
            <a:r>
              <a:t>overview = summary</a:t>
            </a:r>
          </a:p>
          <a:p>
            <a:pPr lvl="1"/>
            <a:r>
              <a:t>microcosm of full vis design problem </a:t>
            </a:r>
          </a:p>
        </p:txBody>
      </p:sp>
      <p:sp>
        <p:nvSpPr>
          <p:cNvPr id="356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61" name="[The Eyes Have It: A Task by Data Type Taxonomy for Information Visualizations. Shneiderman. Proc. IEEE Visual Languages, pp. 336–343, 1996.]"/>
          <p:cNvSpPr txBox="1"/>
          <p:nvPr/>
        </p:nvSpPr>
        <p:spPr>
          <a:xfrm>
            <a:off x="585069" y="1837156"/>
            <a:ext cx="15062201"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i="1" sz="3400">
                <a:hlinkClick r:id="rId2" invalidUrl="" action="" tgtFrame="" tooltip="" history="1" highlightClick="0" endSnd="0"/>
              </a:defRPr>
            </a:lvl1pPr>
          </a:lstStyle>
          <a:p>
            <a:pPr>
              <a:defRPr i="0"/>
            </a:pPr>
            <a:r>
              <a:rPr i="1">
                <a:hlinkClick r:id="rId2" invalidUrl="" action="" tgtFrame="" tooltip="" history="1" highlightClick="0" endSnd="0"/>
              </a:rPr>
              <a:t>[The Eyes Have It: A Task by Data Type Taxonomy for Information Visualizations. Shneiderman. Proc. IEEE Visual Languages, pp. 336–343, 1996.]</a:t>
            </a:r>
          </a:p>
        </p:txBody>
      </p:sp>
      <p:pic>
        <p:nvPicPr>
          <p:cNvPr id="3562" name="fig3.2.pdf" descr="fig3.2.pdf"/>
          <p:cNvPicPr>
            <a:picLocks noChangeAspect="1"/>
          </p:cNvPicPr>
          <p:nvPr/>
        </p:nvPicPr>
        <p:blipFill>
          <a:blip r:embed="rId3">
            <a:extLst/>
          </a:blip>
          <a:srcRect l="945" t="77282" r="5666" b="0"/>
          <a:stretch>
            <a:fillRect/>
          </a:stretch>
        </p:blipFill>
        <p:spPr>
          <a:xfrm>
            <a:off x="8128000" y="3302000"/>
            <a:ext cx="8160742" cy="2971137"/>
          </a:xfrm>
          <a:prstGeom prst="rect">
            <a:avLst/>
          </a:prstGeom>
          <a:ln w="12700">
            <a:miter lim="400000"/>
          </a:ln>
        </p:spPr>
      </p:pic>
    </p:spTree>
  </p:cSld>
  <p:clrMapOvr>
    <a:masterClrMapping/>
  </p:clrMapOvr>
  <p:transition xmlns:p14="http://schemas.microsoft.com/office/powerpoint/2010/main" spd="med" advClick="1"/>
</p:sld>
</file>

<file path=ppt/slides/slide4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4" name="Rule of thumb: Responsiveness is required"/>
          <p:cNvSpPr txBox="1"/>
          <p:nvPr>
            <p:ph type="title"/>
          </p:nvPr>
        </p:nvSpPr>
        <p:spPr>
          <a:prstGeom prst="rect">
            <a:avLst/>
          </a:prstGeom>
        </p:spPr>
        <p:txBody>
          <a:bodyPr/>
          <a:lstStyle/>
          <a:p>
            <a:pPr>
              <a:defRPr>
                <a:latin typeface="+mn-lt"/>
                <a:ea typeface="+mn-ea"/>
                <a:cs typeface="+mn-cs"/>
                <a:sym typeface="Rockwell"/>
              </a:defRPr>
            </a:pPr>
            <a:r>
              <a:rPr>
                <a:latin typeface="+mj-lt"/>
                <a:ea typeface="+mj-ea"/>
                <a:cs typeface="+mj-cs"/>
                <a:sym typeface="Gill Sans"/>
              </a:rPr>
              <a:t>Rule of thumb: </a:t>
            </a:r>
            <a:r>
              <a:rPr>
                <a:latin typeface="Rockwell Bold"/>
                <a:ea typeface="Rockwell Bold"/>
                <a:cs typeface="Rockwell Bold"/>
                <a:sym typeface="Rockwell Bold"/>
              </a:rPr>
              <a:t>Responsiveness is required</a:t>
            </a:r>
          </a:p>
        </p:txBody>
      </p:sp>
      <p:sp>
        <p:nvSpPr>
          <p:cNvPr id="3565" name="visual feedback: three rough categories"/>
          <p:cNvSpPr txBox="1"/>
          <p:nvPr>
            <p:ph type="body" idx="1"/>
          </p:nvPr>
        </p:nvSpPr>
        <p:spPr>
          <a:prstGeom prst="rect">
            <a:avLst/>
          </a:prstGeom>
        </p:spPr>
        <p:txBody>
          <a:bodyPr/>
          <a:lstStyle>
            <a:lvl1pPr>
              <a:defRPr i="1"/>
            </a:lvl1pPr>
          </a:lstStyle>
          <a:p>
            <a:pPr/>
            <a:r>
              <a:t>visual feedback: three rough categories</a:t>
            </a:r>
          </a:p>
        </p:txBody>
      </p:sp>
      <p:sp>
        <p:nvSpPr>
          <p:cNvPr id="356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8" name="Rule of thumb: Responsiveness is required"/>
          <p:cNvSpPr txBox="1"/>
          <p:nvPr>
            <p:ph type="title"/>
          </p:nvPr>
        </p:nvSpPr>
        <p:spPr>
          <a:prstGeom prst="rect">
            <a:avLst/>
          </a:prstGeom>
        </p:spPr>
        <p:txBody>
          <a:bodyPr/>
          <a:lstStyle/>
          <a:p>
            <a:pPr>
              <a:defRPr>
                <a:latin typeface="+mn-lt"/>
                <a:ea typeface="+mn-ea"/>
                <a:cs typeface="+mn-cs"/>
                <a:sym typeface="Rockwell"/>
              </a:defRPr>
            </a:pPr>
            <a:r>
              <a:rPr>
                <a:latin typeface="+mj-lt"/>
                <a:ea typeface="+mj-ea"/>
                <a:cs typeface="+mj-cs"/>
                <a:sym typeface="Gill Sans"/>
              </a:rPr>
              <a:t>Rule of thumb: </a:t>
            </a:r>
            <a:r>
              <a:rPr>
                <a:latin typeface="Rockwell Bold"/>
                <a:ea typeface="Rockwell Bold"/>
                <a:cs typeface="Rockwell Bold"/>
                <a:sym typeface="Rockwell Bold"/>
              </a:rPr>
              <a:t>Responsiveness is required</a:t>
            </a:r>
          </a:p>
        </p:txBody>
      </p:sp>
      <p:sp>
        <p:nvSpPr>
          <p:cNvPr id="3569" name="visual feedback: three rough categories…"/>
          <p:cNvSpPr txBox="1"/>
          <p:nvPr>
            <p:ph type="body" idx="1"/>
          </p:nvPr>
        </p:nvSpPr>
        <p:spPr>
          <a:prstGeom prst="rect">
            <a:avLst/>
          </a:prstGeom>
        </p:spPr>
        <p:txBody>
          <a:bodyPr/>
          <a:lstStyle>
            <a:lvl1pPr>
              <a:defRPr i="1"/>
            </a:lvl1pPr>
            <a:lvl2pPr>
              <a:defRPr i="1"/>
            </a:lvl2pPr>
          </a:lstStyle>
          <a:p>
            <a:pPr/>
            <a:r>
              <a:t>visual feedback: three rough categories</a:t>
            </a:r>
          </a:p>
          <a:p>
            <a:pPr lvl="1"/>
            <a:r>
              <a:t>0.1 seconds: perceptual processing</a:t>
            </a:r>
          </a:p>
          <a:p>
            <a:pPr lvl="2"/>
            <a:r>
              <a:t>subsecond response for mouseover highlighting - ballistic motion</a:t>
            </a:r>
          </a:p>
        </p:txBody>
      </p:sp>
      <p:sp>
        <p:nvSpPr>
          <p:cNvPr id="357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2" name="Rule of thumb: Responsiveness is required"/>
          <p:cNvSpPr txBox="1"/>
          <p:nvPr>
            <p:ph type="title"/>
          </p:nvPr>
        </p:nvSpPr>
        <p:spPr>
          <a:prstGeom prst="rect">
            <a:avLst/>
          </a:prstGeom>
        </p:spPr>
        <p:txBody>
          <a:bodyPr/>
          <a:lstStyle/>
          <a:p>
            <a:pPr>
              <a:defRPr>
                <a:latin typeface="+mn-lt"/>
                <a:ea typeface="+mn-ea"/>
                <a:cs typeface="+mn-cs"/>
                <a:sym typeface="Rockwell"/>
              </a:defRPr>
            </a:pPr>
            <a:r>
              <a:rPr>
                <a:latin typeface="+mj-lt"/>
                <a:ea typeface="+mj-ea"/>
                <a:cs typeface="+mj-cs"/>
                <a:sym typeface="Gill Sans"/>
              </a:rPr>
              <a:t>Rule of thumb: </a:t>
            </a:r>
            <a:r>
              <a:rPr>
                <a:latin typeface="Rockwell Bold"/>
                <a:ea typeface="Rockwell Bold"/>
                <a:cs typeface="Rockwell Bold"/>
                <a:sym typeface="Rockwell Bold"/>
              </a:rPr>
              <a:t>Responsiveness is required</a:t>
            </a:r>
          </a:p>
        </p:txBody>
      </p:sp>
      <p:sp>
        <p:nvSpPr>
          <p:cNvPr id="3573" name="visual feedback: three rough categories…"/>
          <p:cNvSpPr txBox="1"/>
          <p:nvPr>
            <p:ph type="body" idx="1"/>
          </p:nvPr>
        </p:nvSpPr>
        <p:spPr>
          <a:prstGeom prst="rect">
            <a:avLst/>
          </a:prstGeom>
        </p:spPr>
        <p:txBody>
          <a:bodyPr/>
          <a:lstStyle/>
          <a:p>
            <a:pPr>
              <a:defRPr i="1"/>
            </a:pPr>
            <a:r>
              <a:t>visual feedback: three rough categories</a:t>
            </a:r>
          </a:p>
          <a:p>
            <a:pPr lvl="1">
              <a:defRPr i="1"/>
            </a:pPr>
            <a:r>
              <a:t>0.1 seconds: perceptual processing</a:t>
            </a:r>
          </a:p>
          <a:p>
            <a:pPr lvl="2"/>
            <a:r>
              <a:t>subsecond response for mouseover highlighting - ballistic motion</a:t>
            </a:r>
          </a:p>
          <a:p>
            <a:pPr lvl="1">
              <a:defRPr i="1"/>
            </a:pPr>
            <a:r>
              <a:t>   1 second: immediate response</a:t>
            </a:r>
          </a:p>
          <a:p>
            <a:pPr lvl="2"/>
            <a:r>
              <a:t>fast response after mouseclick, button press - Fitts’ Law limits on motor control</a:t>
            </a:r>
          </a:p>
        </p:txBody>
      </p:sp>
      <p:sp>
        <p:nvSpPr>
          <p:cNvPr id="357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6" name="Rule of thumb: Responsiveness is required"/>
          <p:cNvSpPr txBox="1"/>
          <p:nvPr>
            <p:ph type="title"/>
          </p:nvPr>
        </p:nvSpPr>
        <p:spPr>
          <a:prstGeom prst="rect">
            <a:avLst/>
          </a:prstGeom>
        </p:spPr>
        <p:txBody>
          <a:bodyPr/>
          <a:lstStyle/>
          <a:p>
            <a:pPr>
              <a:defRPr>
                <a:latin typeface="+mn-lt"/>
                <a:ea typeface="+mn-ea"/>
                <a:cs typeface="+mn-cs"/>
                <a:sym typeface="Rockwell"/>
              </a:defRPr>
            </a:pPr>
            <a:r>
              <a:rPr>
                <a:latin typeface="+mj-lt"/>
                <a:ea typeface="+mj-ea"/>
                <a:cs typeface="+mj-cs"/>
                <a:sym typeface="Gill Sans"/>
              </a:rPr>
              <a:t>Rule of thumb: </a:t>
            </a:r>
            <a:r>
              <a:rPr>
                <a:latin typeface="Rockwell Bold"/>
                <a:ea typeface="Rockwell Bold"/>
                <a:cs typeface="Rockwell Bold"/>
                <a:sym typeface="Rockwell Bold"/>
              </a:rPr>
              <a:t>Responsiveness is required</a:t>
            </a:r>
          </a:p>
        </p:txBody>
      </p:sp>
      <p:sp>
        <p:nvSpPr>
          <p:cNvPr id="3577" name="visual feedback: three rough categories…"/>
          <p:cNvSpPr txBox="1"/>
          <p:nvPr>
            <p:ph type="body" idx="1"/>
          </p:nvPr>
        </p:nvSpPr>
        <p:spPr>
          <a:prstGeom prst="rect">
            <a:avLst/>
          </a:prstGeom>
        </p:spPr>
        <p:txBody>
          <a:bodyPr/>
          <a:lstStyle/>
          <a:p>
            <a:pPr>
              <a:defRPr i="1"/>
            </a:pPr>
            <a:r>
              <a:t>visual feedback: three rough categories</a:t>
            </a:r>
          </a:p>
          <a:p>
            <a:pPr lvl="1">
              <a:defRPr i="1"/>
            </a:pPr>
            <a:r>
              <a:t>0.1 seconds: perceptual processing</a:t>
            </a:r>
          </a:p>
          <a:p>
            <a:pPr lvl="2"/>
            <a:r>
              <a:t>subsecond response for mouseover highlighting - ballistic motion</a:t>
            </a:r>
          </a:p>
          <a:p>
            <a:pPr lvl="1">
              <a:defRPr i="1"/>
            </a:pPr>
            <a:r>
              <a:t>   1 second: immediate response</a:t>
            </a:r>
          </a:p>
          <a:p>
            <a:pPr lvl="2"/>
            <a:r>
              <a:t>fast response after mouseclick, button press - Fitts’ Law limits on motor control</a:t>
            </a:r>
          </a:p>
          <a:p>
            <a:pPr lvl="1">
              <a:defRPr i="1"/>
            </a:pPr>
            <a:r>
              <a:t> 10 seconds: brief tasks</a:t>
            </a:r>
          </a:p>
          <a:p>
            <a:pPr lvl="2"/>
            <a:r>
              <a:t>bounded response after dialog box - mental model of heavyweight operation (file load)</a:t>
            </a:r>
          </a:p>
        </p:txBody>
      </p:sp>
      <p:sp>
        <p:nvSpPr>
          <p:cNvPr id="357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0" name="Rule of thumb: Responsiveness is required"/>
          <p:cNvSpPr txBox="1"/>
          <p:nvPr>
            <p:ph type="title"/>
          </p:nvPr>
        </p:nvSpPr>
        <p:spPr>
          <a:prstGeom prst="rect">
            <a:avLst/>
          </a:prstGeom>
        </p:spPr>
        <p:txBody>
          <a:bodyPr/>
          <a:lstStyle/>
          <a:p>
            <a:pPr>
              <a:defRPr>
                <a:latin typeface="+mn-lt"/>
                <a:ea typeface="+mn-ea"/>
                <a:cs typeface="+mn-cs"/>
                <a:sym typeface="Rockwell"/>
              </a:defRPr>
            </a:pPr>
            <a:r>
              <a:rPr>
                <a:latin typeface="+mj-lt"/>
                <a:ea typeface="+mj-ea"/>
                <a:cs typeface="+mj-cs"/>
                <a:sym typeface="Gill Sans"/>
              </a:rPr>
              <a:t>Rule of thumb: </a:t>
            </a:r>
            <a:r>
              <a:rPr>
                <a:latin typeface="Rockwell Bold"/>
                <a:ea typeface="Rockwell Bold"/>
                <a:cs typeface="Rockwell Bold"/>
                <a:sym typeface="Rockwell Bold"/>
              </a:rPr>
              <a:t>Responsiveness is required</a:t>
            </a:r>
          </a:p>
        </p:txBody>
      </p:sp>
      <p:sp>
        <p:nvSpPr>
          <p:cNvPr id="3581" name="visual feedback: three rough categories…"/>
          <p:cNvSpPr txBox="1"/>
          <p:nvPr>
            <p:ph type="body" idx="1"/>
          </p:nvPr>
        </p:nvSpPr>
        <p:spPr>
          <a:prstGeom prst="rect">
            <a:avLst/>
          </a:prstGeom>
        </p:spPr>
        <p:txBody>
          <a:bodyPr/>
          <a:lstStyle/>
          <a:p>
            <a:pPr>
              <a:defRPr i="1"/>
            </a:pPr>
            <a:r>
              <a:t>visual feedback: three rough categories</a:t>
            </a:r>
          </a:p>
          <a:p>
            <a:pPr lvl="1">
              <a:defRPr i="1"/>
            </a:pPr>
            <a:r>
              <a:t>0.1 seconds: perceptual processing</a:t>
            </a:r>
          </a:p>
          <a:p>
            <a:pPr lvl="2"/>
            <a:r>
              <a:t>subsecond response for mouseover highlighting - ballistic motion</a:t>
            </a:r>
          </a:p>
          <a:p>
            <a:pPr lvl="1">
              <a:defRPr i="1"/>
            </a:pPr>
            <a:r>
              <a:t>   1 second: immediate response</a:t>
            </a:r>
          </a:p>
          <a:p>
            <a:pPr lvl="2"/>
            <a:r>
              <a:t>fast response after mouseclick, button press - Fitts’ Law limits on motor control</a:t>
            </a:r>
          </a:p>
          <a:p>
            <a:pPr lvl="1">
              <a:defRPr i="1"/>
            </a:pPr>
            <a:r>
              <a:t> 10 seconds: brief tasks</a:t>
            </a:r>
          </a:p>
          <a:p>
            <a:pPr lvl="2"/>
            <a:r>
              <a:t>bounded response after dialog box - mental model of heavyweight operation (file load)</a:t>
            </a:r>
          </a:p>
          <a:p>
            <a:pPr/>
            <a:r>
              <a:t>scalability considerations</a:t>
            </a:r>
          </a:p>
        </p:txBody>
      </p:sp>
      <p:sp>
        <p:nvSpPr>
          <p:cNvPr id="35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4" name="Rule of thumb: Responsiveness is required"/>
          <p:cNvSpPr txBox="1"/>
          <p:nvPr>
            <p:ph type="title"/>
          </p:nvPr>
        </p:nvSpPr>
        <p:spPr>
          <a:prstGeom prst="rect">
            <a:avLst/>
          </a:prstGeom>
        </p:spPr>
        <p:txBody>
          <a:bodyPr/>
          <a:lstStyle/>
          <a:p>
            <a:pPr>
              <a:defRPr>
                <a:latin typeface="+mn-lt"/>
                <a:ea typeface="+mn-ea"/>
                <a:cs typeface="+mn-cs"/>
                <a:sym typeface="Rockwell"/>
              </a:defRPr>
            </a:pPr>
            <a:r>
              <a:rPr>
                <a:latin typeface="+mj-lt"/>
                <a:ea typeface="+mj-ea"/>
                <a:cs typeface="+mj-cs"/>
                <a:sym typeface="Gill Sans"/>
              </a:rPr>
              <a:t>Rule of thumb: </a:t>
            </a:r>
            <a:r>
              <a:rPr>
                <a:latin typeface="Rockwell Bold"/>
                <a:ea typeface="Rockwell Bold"/>
                <a:cs typeface="Rockwell Bold"/>
                <a:sym typeface="Rockwell Bold"/>
              </a:rPr>
              <a:t>Responsiveness is required</a:t>
            </a:r>
          </a:p>
        </p:txBody>
      </p:sp>
      <p:sp>
        <p:nvSpPr>
          <p:cNvPr id="3585" name="visual feedback: three rough categories…"/>
          <p:cNvSpPr txBox="1"/>
          <p:nvPr>
            <p:ph type="body" idx="1"/>
          </p:nvPr>
        </p:nvSpPr>
        <p:spPr>
          <a:prstGeom prst="rect">
            <a:avLst/>
          </a:prstGeom>
        </p:spPr>
        <p:txBody>
          <a:bodyPr/>
          <a:lstStyle/>
          <a:p>
            <a:pPr>
              <a:defRPr i="1"/>
            </a:pPr>
            <a:r>
              <a:t>visual feedback: three rough categories</a:t>
            </a:r>
          </a:p>
          <a:p>
            <a:pPr lvl="1">
              <a:defRPr i="1"/>
            </a:pPr>
            <a:r>
              <a:t>0.1 seconds: perceptual processing</a:t>
            </a:r>
          </a:p>
          <a:p>
            <a:pPr lvl="2"/>
            <a:r>
              <a:t>subsecond response for mouseover highlighting - ballistic motion</a:t>
            </a:r>
          </a:p>
          <a:p>
            <a:pPr lvl="1">
              <a:defRPr i="1"/>
            </a:pPr>
            <a:r>
              <a:t>   1 second: immediate response</a:t>
            </a:r>
          </a:p>
          <a:p>
            <a:pPr lvl="2"/>
            <a:r>
              <a:t>fast response after mouseclick, button press - Fitts’ Law limits on motor control</a:t>
            </a:r>
          </a:p>
          <a:p>
            <a:pPr lvl="1">
              <a:defRPr i="1"/>
            </a:pPr>
            <a:r>
              <a:t> 10 seconds: brief tasks</a:t>
            </a:r>
          </a:p>
          <a:p>
            <a:pPr lvl="2"/>
            <a:r>
              <a:t>bounded response after dialog box - mental model of heavyweight operation (file load)</a:t>
            </a:r>
          </a:p>
          <a:p>
            <a:pPr/>
            <a:r>
              <a:t>scalability considerations</a:t>
            </a:r>
          </a:p>
          <a:p>
            <a:pPr lvl="1"/>
            <a:r>
              <a:t>highlight selection without complete redraw of view (graphics frontbuffer)</a:t>
            </a:r>
          </a:p>
        </p:txBody>
      </p:sp>
      <p:sp>
        <p:nvSpPr>
          <p:cNvPr id="358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8" name="Rule of thumb: Responsiveness is required"/>
          <p:cNvSpPr txBox="1"/>
          <p:nvPr>
            <p:ph type="title"/>
          </p:nvPr>
        </p:nvSpPr>
        <p:spPr>
          <a:prstGeom prst="rect">
            <a:avLst/>
          </a:prstGeom>
        </p:spPr>
        <p:txBody>
          <a:bodyPr/>
          <a:lstStyle/>
          <a:p>
            <a:pPr>
              <a:defRPr>
                <a:latin typeface="+mn-lt"/>
                <a:ea typeface="+mn-ea"/>
                <a:cs typeface="+mn-cs"/>
                <a:sym typeface="Rockwell"/>
              </a:defRPr>
            </a:pPr>
            <a:r>
              <a:rPr>
                <a:latin typeface="+mj-lt"/>
                <a:ea typeface="+mj-ea"/>
                <a:cs typeface="+mj-cs"/>
                <a:sym typeface="Gill Sans"/>
              </a:rPr>
              <a:t>Rule of thumb: </a:t>
            </a:r>
            <a:r>
              <a:rPr>
                <a:latin typeface="Rockwell Bold"/>
                <a:ea typeface="Rockwell Bold"/>
                <a:cs typeface="Rockwell Bold"/>
                <a:sym typeface="Rockwell Bold"/>
              </a:rPr>
              <a:t>Responsiveness is required</a:t>
            </a:r>
          </a:p>
        </p:txBody>
      </p:sp>
      <p:sp>
        <p:nvSpPr>
          <p:cNvPr id="3589" name="visual feedback: three rough categories…"/>
          <p:cNvSpPr txBox="1"/>
          <p:nvPr>
            <p:ph type="body" idx="1"/>
          </p:nvPr>
        </p:nvSpPr>
        <p:spPr>
          <a:prstGeom prst="rect">
            <a:avLst/>
          </a:prstGeom>
        </p:spPr>
        <p:txBody>
          <a:bodyPr/>
          <a:lstStyle/>
          <a:p>
            <a:pPr>
              <a:defRPr i="1"/>
            </a:pPr>
            <a:r>
              <a:t>visual feedback: three rough categories</a:t>
            </a:r>
          </a:p>
          <a:p>
            <a:pPr lvl="1">
              <a:defRPr i="1"/>
            </a:pPr>
            <a:r>
              <a:t>0.1 seconds: perceptual processing</a:t>
            </a:r>
          </a:p>
          <a:p>
            <a:pPr lvl="2"/>
            <a:r>
              <a:t>subsecond response for mouseover highlighting - ballistic motion</a:t>
            </a:r>
          </a:p>
          <a:p>
            <a:pPr lvl="1">
              <a:defRPr i="1"/>
            </a:pPr>
            <a:r>
              <a:t>   1 second: immediate response</a:t>
            </a:r>
          </a:p>
          <a:p>
            <a:pPr lvl="2"/>
            <a:r>
              <a:t>fast response after mouseclick, button press - Fitts’ Law limits on motor control</a:t>
            </a:r>
          </a:p>
          <a:p>
            <a:pPr lvl="1">
              <a:defRPr i="1"/>
            </a:pPr>
            <a:r>
              <a:t> 10 seconds: brief tasks</a:t>
            </a:r>
          </a:p>
          <a:p>
            <a:pPr lvl="2"/>
            <a:r>
              <a:t>bounded response after dialog box - mental model of heavyweight operation (file load)</a:t>
            </a:r>
          </a:p>
          <a:p>
            <a:pPr/>
            <a:r>
              <a:t>scalability considerations</a:t>
            </a:r>
          </a:p>
          <a:p>
            <a:pPr lvl="1"/>
            <a:r>
              <a:t>highlight selection without complete redraw of view (graphics frontbuffer)</a:t>
            </a:r>
          </a:p>
          <a:p>
            <a:pPr lvl="1"/>
            <a:r>
              <a:t>show hourglass for multi-second operations (check for cancel/undo)</a:t>
            </a:r>
          </a:p>
        </p:txBody>
      </p:sp>
      <p:sp>
        <p:nvSpPr>
          <p:cNvPr id="359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2" name="Rule of thumb: Responsiveness is required"/>
          <p:cNvSpPr txBox="1"/>
          <p:nvPr>
            <p:ph type="title"/>
          </p:nvPr>
        </p:nvSpPr>
        <p:spPr>
          <a:prstGeom prst="rect">
            <a:avLst/>
          </a:prstGeom>
        </p:spPr>
        <p:txBody>
          <a:bodyPr/>
          <a:lstStyle/>
          <a:p>
            <a:pPr>
              <a:defRPr>
                <a:latin typeface="+mn-lt"/>
                <a:ea typeface="+mn-ea"/>
                <a:cs typeface="+mn-cs"/>
                <a:sym typeface="Rockwell"/>
              </a:defRPr>
            </a:pPr>
            <a:r>
              <a:rPr>
                <a:latin typeface="+mj-lt"/>
                <a:ea typeface="+mj-ea"/>
                <a:cs typeface="+mj-cs"/>
                <a:sym typeface="Gill Sans"/>
              </a:rPr>
              <a:t>Rule of thumb: </a:t>
            </a:r>
            <a:r>
              <a:rPr>
                <a:latin typeface="Rockwell Bold"/>
                <a:ea typeface="Rockwell Bold"/>
                <a:cs typeface="Rockwell Bold"/>
                <a:sym typeface="Rockwell Bold"/>
              </a:rPr>
              <a:t>Responsiveness is required</a:t>
            </a:r>
          </a:p>
        </p:txBody>
      </p:sp>
      <p:sp>
        <p:nvSpPr>
          <p:cNvPr id="3593" name="visual feedback: three rough categories…"/>
          <p:cNvSpPr txBox="1"/>
          <p:nvPr>
            <p:ph type="body" idx="1"/>
          </p:nvPr>
        </p:nvSpPr>
        <p:spPr>
          <a:prstGeom prst="rect">
            <a:avLst/>
          </a:prstGeom>
        </p:spPr>
        <p:txBody>
          <a:bodyPr/>
          <a:lstStyle/>
          <a:p>
            <a:pPr>
              <a:defRPr i="1"/>
            </a:pPr>
            <a:r>
              <a:t>visual feedback: three rough categories</a:t>
            </a:r>
          </a:p>
          <a:p>
            <a:pPr lvl="1">
              <a:defRPr i="1"/>
            </a:pPr>
            <a:r>
              <a:t>0.1 seconds: perceptual processing</a:t>
            </a:r>
          </a:p>
          <a:p>
            <a:pPr lvl="2"/>
            <a:r>
              <a:t>subsecond response for mouseover highlighting - ballistic motion</a:t>
            </a:r>
          </a:p>
          <a:p>
            <a:pPr lvl="1">
              <a:defRPr i="1"/>
            </a:pPr>
            <a:r>
              <a:t>   1 second: immediate response</a:t>
            </a:r>
          </a:p>
          <a:p>
            <a:pPr lvl="2"/>
            <a:r>
              <a:t>fast response after mouseclick, button press - Fitts’ Law limits on motor control</a:t>
            </a:r>
          </a:p>
          <a:p>
            <a:pPr lvl="1">
              <a:defRPr i="1"/>
            </a:pPr>
            <a:r>
              <a:t> 10 seconds: brief tasks</a:t>
            </a:r>
          </a:p>
          <a:p>
            <a:pPr lvl="2"/>
            <a:r>
              <a:t>bounded response after dialog box - mental model of heavyweight operation (file load)</a:t>
            </a:r>
          </a:p>
          <a:p>
            <a:pPr/>
            <a:r>
              <a:t>scalability considerations</a:t>
            </a:r>
          </a:p>
          <a:p>
            <a:pPr lvl="1"/>
            <a:r>
              <a:t>highlight selection without complete redraw of view (graphics frontbuffer)</a:t>
            </a:r>
          </a:p>
          <a:p>
            <a:pPr lvl="1"/>
            <a:r>
              <a:t>show hourglass for multi-second operations (check for cancel/undo)</a:t>
            </a:r>
          </a:p>
          <a:p>
            <a:pPr lvl="1"/>
            <a:r>
              <a:t>show progress bar for long operations (process in background thread)</a:t>
            </a:r>
          </a:p>
        </p:txBody>
      </p:sp>
      <p:sp>
        <p:nvSpPr>
          <p:cNvPr id="359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Now what?"/>
          <p:cNvSpPr txBox="1"/>
          <p:nvPr>
            <p:ph type="title"/>
          </p:nvPr>
        </p:nvSpPr>
        <p:spPr>
          <a:prstGeom prst="rect">
            <a:avLst/>
          </a:prstGeom>
        </p:spPr>
        <p:txBody>
          <a:bodyPr/>
          <a:lstStyle/>
          <a:p>
            <a:pPr/>
            <a:r>
              <a:t>Now what?</a:t>
            </a:r>
          </a:p>
        </p:txBody>
      </p:sp>
      <p:sp>
        <p:nvSpPr>
          <p:cNvPr id="515" name="semantics: real-world meaning"/>
          <p:cNvSpPr txBox="1"/>
          <p:nvPr>
            <p:ph type="body" idx="1"/>
          </p:nvPr>
        </p:nvSpPr>
        <p:spPr>
          <a:prstGeom prst="rect">
            <a:avLst/>
          </a:prstGeom>
        </p:spPr>
        <p:txBody>
          <a:bodyPr/>
          <a:lstStyle/>
          <a:p>
            <a:pPr/>
            <a:r>
              <a:t>semantics: real-world meaning</a:t>
            </a:r>
          </a:p>
        </p:txBody>
      </p:sp>
      <p:sp>
        <p:nvSpPr>
          <p:cNvPr id="5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7" name="Image" descr="Image"/>
          <p:cNvPicPr>
            <a:picLocks noChangeAspect="1"/>
          </p:cNvPicPr>
          <p:nvPr/>
        </p:nvPicPr>
        <p:blipFill>
          <a:blip r:embed="rId2">
            <a:extLst/>
          </a:blip>
          <a:srcRect l="10346" t="0" r="0" b="0"/>
          <a:stretch>
            <a:fillRect/>
          </a:stretch>
        </p:blipFill>
        <p:spPr>
          <a:xfrm>
            <a:off x="8250926" y="1903663"/>
            <a:ext cx="7973324" cy="4973387"/>
          </a:xfrm>
          <a:prstGeom prst="rect">
            <a:avLst/>
          </a:prstGeom>
          <a:ln w="12700">
            <a:miter lim="400000"/>
          </a:ln>
        </p:spPr>
      </p:pic>
    </p:spTree>
  </p:cSld>
  <p:clrMapOvr>
    <a:masterClrMapping/>
  </p:clrMapOvr>
  <p:transition xmlns:p14="http://schemas.microsoft.com/office/powerpoint/2010/main" spd="med" advClick="1"/>
</p:sld>
</file>

<file path=ppt/slides/slide4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6" name="Rule of thumb: Responsiveness is required"/>
          <p:cNvSpPr txBox="1"/>
          <p:nvPr>
            <p:ph type="title"/>
          </p:nvPr>
        </p:nvSpPr>
        <p:spPr>
          <a:prstGeom prst="rect">
            <a:avLst/>
          </a:prstGeom>
        </p:spPr>
        <p:txBody>
          <a:bodyPr/>
          <a:lstStyle/>
          <a:p>
            <a:pPr>
              <a:defRPr>
                <a:latin typeface="+mn-lt"/>
                <a:ea typeface="+mn-ea"/>
                <a:cs typeface="+mn-cs"/>
                <a:sym typeface="Rockwell"/>
              </a:defRPr>
            </a:pPr>
            <a:r>
              <a:rPr>
                <a:latin typeface="+mj-lt"/>
                <a:ea typeface="+mj-ea"/>
                <a:cs typeface="+mj-cs"/>
                <a:sym typeface="Gill Sans"/>
              </a:rPr>
              <a:t>Rule of thumb: </a:t>
            </a:r>
            <a:r>
              <a:rPr>
                <a:latin typeface="Rockwell Bold"/>
                <a:ea typeface="Rockwell Bold"/>
                <a:cs typeface="Rockwell Bold"/>
                <a:sym typeface="Rockwell Bold"/>
              </a:rPr>
              <a:t>Responsiveness is required</a:t>
            </a:r>
          </a:p>
        </p:txBody>
      </p:sp>
      <p:sp>
        <p:nvSpPr>
          <p:cNvPr id="3597" name="visual feedback: three rough categories…"/>
          <p:cNvSpPr txBox="1"/>
          <p:nvPr>
            <p:ph type="body" idx="1"/>
          </p:nvPr>
        </p:nvSpPr>
        <p:spPr>
          <a:prstGeom prst="rect">
            <a:avLst/>
          </a:prstGeom>
        </p:spPr>
        <p:txBody>
          <a:bodyPr/>
          <a:lstStyle/>
          <a:p>
            <a:pPr>
              <a:defRPr i="1"/>
            </a:pPr>
            <a:r>
              <a:t>visual feedback: three rough categories</a:t>
            </a:r>
          </a:p>
          <a:p>
            <a:pPr lvl="1">
              <a:defRPr i="1"/>
            </a:pPr>
            <a:r>
              <a:t>0.1 seconds: perceptual processing</a:t>
            </a:r>
          </a:p>
          <a:p>
            <a:pPr lvl="2"/>
            <a:r>
              <a:t>subsecond response for mouseover highlighting - ballistic motion</a:t>
            </a:r>
          </a:p>
          <a:p>
            <a:pPr lvl="1">
              <a:defRPr i="1"/>
            </a:pPr>
            <a:r>
              <a:t>   1 second: immediate response</a:t>
            </a:r>
          </a:p>
          <a:p>
            <a:pPr lvl="2"/>
            <a:r>
              <a:t>fast response after mouseclick, button press - Fitts’ Law limits on motor control</a:t>
            </a:r>
          </a:p>
          <a:p>
            <a:pPr lvl="1">
              <a:defRPr i="1"/>
            </a:pPr>
            <a:r>
              <a:t> 10 seconds: brief tasks</a:t>
            </a:r>
          </a:p>
          <a:p>
            <a:pPr lvl="2"/>
            <a:r>
              <a:t>bounded response after dialog box - mental model of heavyweight operation (file load)</a:t>
            </a:r>
          </a:p>
          <a:p>
            <a:pPr/>
            <a:r>
              <a:t>scalability considerations</a:t>
            </a:r>
          </a:p>
          <a:p>
            <a:pPr lvl="1"/>
            <a:r>
              <a:t>highlight selection without complete redraw of view (graphics frontbuffer)</a:t>
            </a:r>
          </a:p>
          <a:p>
            <a:pPr lvl="1"/>
            <a:r>
              <a:t>show hourglass for multi-second operations (check for cancel/undo)</a:t>
            </a:r>
          </a:p>
          <a:p>
            <a:pPr lvl="1"/>
            <a:r>
              <a:t>show progress bar for long operations (process in background thread)</a:t>
            </a:r>
          </a:p>
          <a:p>
            <a:pPr lvl="1"/>
            <a:r>
              <a:t>rendering speed when item count is large (guaranteed frame rate)</a:t>
            </a:r>
          </a:p>
        </p:txBody>
      </p:sp>
      <p:sp>
        <p:nvSpPr>
          <p:cNvPr id="359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0" name="Function first, form next"/>
          <p:cNvSpPr txBox="1"/>
          <p:nvPr>
            <p:ph type="title"/>
          </p:nvPr>
        </p:nvSpPr>
        <p:spPr>
          <a:prstGeom prst="rect">
            <a:avLst/>
          </a:prstGeom>
        </p:spPr>
        <p:txBody>
          <a:bodyPr/>
          <a:lstStyle>
            <a:lvl1pPr>
              <a:defRPr>
                <a:latin typeface="+mn-lt"/>
                <a:ea typeface="+mn-ea"/>
                <a:cs typeface="+mn-cs"/>
                <a:sym typeface="Rockwell"/>
              </a:defRPr>
            </a:lvl1pPr>
          </a:lstStyle>
          <a:p>
            <a:pPr/>
            <a:r>
              <a:t>Function first, form next</a:t>
            </a:r>
          </a:p>
        </p:txBody>
      </p:sp>
      <p:sp>
        <p:nvSpPr>
          <p:cNvPr id="3601" name="dangerous to start with aesthetics…"/>
          <p:cNvSpPr txBox="1"/>
          <p:nvPr>
            <p:ph type="body" idx="1"/>
          </p:nvPr>
        </p:nvSpPr>
        <p:spPr>
          <a:prstGeom prst="rect">
            <a:avLst/>
          </a:prstGeom>
        </p:spPr>
        <p:txBody>
          <a:bodyPr/>
          <a:lstStyle/>
          <a:p>
            <a:pPr/>
            <a:r>
              <a:t>dangerous to start with aesthetics</a:t>
            </a:r>
          </a:p>
          <a:p>
            <a:pPr lvl="1"/>
            <a:r>
              <a:t>usually impossible to add function retroactively</a:t>
            </a:r>
          </a:p>
        </p:txBody>
      </p:sp>
      <p:sp>
        <p:nvSpPr>
          <p:cNvPr id="360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4" name="Function first, form next"/>
          <p:cNvSpPr txBox="1"/>
          <p:nvPr>
            <p:ph type="title"/>
          </p:nvPr>
        </p:nvSpPr>
        <p:spPr>
          <a:prstGeom prst="rect">
            <a:avLst/>
          </a:prstGeom>
        </p:spPr>
        <p:txBody>
          <a:bodyPr/>
          <a:lstStyle>
            <a:lvl1pPr>
              <a:defRPr>
                <a:latin typeface="+mn-lt"/>
                <a:ea typeface="+mn-ea"/>
                <a:cs typeface="+mn-cs"/>
                <a:sym typeface="Rockwell"/>
              </a:defRPr>
            </a:lvl1pPr>
          </a:lstStyle>
          <a:p>
            <a:pPr/>
            <a:r>
              <a:t>Function first, form next</a:t>
            </a:r>
          </a:p>
        </p:txBody>
      </p:sp>
      <p:sp>
        <p:nvSpPr>
          <p:cNvPr id="3605" name="dangerous to start with aesthetics…"/>
          <p:cNvSpPr txBox="1"/>
          <p:nvPr>
            <p:ph type="body" idx="1"/>
          </p:nvPr>
        </p:nvSpPr>
        <p:spPr>
          <a:prstGeom prst="rect">
            <a:avLst/>
          </a:prstGeom>
        </p:spPr>
        <p:txBody>
          <a:bodyPr/>
          <a:lstStyle/>
          <a:p>
            <a:pPr/>
            <a:r>
              <a:t>dangerous to start with aesthetics</a:t>
            </a:r>
          </a:p>
          <a:p>
            <a:pPr lvl="1"/>
            <a:r>
              <a:t>usually impossible to add function retroactively</a:t>
            </a:r>
          </a:p>
          <a:p>
            <a:pPr/>
            <a:r>
              <a:t>start with focus on functionality</a:t>
            </a:r>
          </a:p>
          <a:p>
            <a:pPr lvl="1"/>
            <a:r>
              <a:t>possible to improve aesthetics later on, as refinement</a:t>
            </a:r>
          </a:p>
          <a:p>
            <a:pPr lvl="1"/>
            <a:r>
              <a:t>if no expertise in-house, find good graphic designer to work with</a:t>
            </a:r>
          </a:p>
          <a:p>
            <a:pPr lvl="1"/>
            <a:r>
              <a:t>aesthetics do matter! another level of function</a:t>
            </a:r>
          </a:p>
          <a:p>
            <a:pPr lvl="2"/>
            <a:r>
              <a:t>visual hierarchy, alignment, flow</a:t>
            </a:r>
          </a:p>
          <a:p>
            <a:pPr lvl="2"/>
            <a:r>
              <a:t>Gestalt principles in action</a:t>
            </a:r>
          </a:p>
        </p:txBody>
      </p:sp>
      <p:sp>
        <p:nvSpPr>
          <p:cNvPr id="360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8" name="Form: Basic graphic design ideas"/>
          <p:cNvSpPr txBox="1"/>
          <p:nvPr>
            <p:ph type="title"/>
          </p:nvPr>
        </p:nvSpPr>
        <p:spPr>
          <a:prstGeom prst="rect">
            <a:avLst/>
          </a:prstGeom>
        </p:spPr>
        <p:txBody>
          <a:bodyPr/>
          <a:lstStyle/>
          <a:p>
            <a:pPr/>
            <a:r>
              <a:t>Form: Basic graphic design ideas</a:t>
            </a:r>
          </a:p>
        </p:txBody>
      </p:sp>
      <p:sp>
        <p:nvSpPr>
          <p:cNvPr id="3609"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1" name="Form: Basic graphic design ideas"/>
          <p:cNvSpPr txBox="1"/>
          <p:nvPr>
            <p:ph type="title"/>
          </p:nvPr>
        </p:nvSpPr>
        <p:spPr>
          <a:prstGeom prst="rect">
            <a:avLst/>
          </a:prstGeom>
        </p:spPr>
        <p:txBody>
          <a:bodyPr/>
          <a:lstStyle/>
          <a:p>
            <a:pPr/>
            <a:r>
              <a:t>Form: Basic graphic design ideas</a:t>
            </a:r>
          </a:p>
        </p:txBody>
      </p:sp>
      <p:sp>
        <p:nvSpPr>
          <p:cNvPr id="361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13" name="Image" descr="Image"/>
          <p:cNvPicPr>
            <a:picLocks noChangeAspect="0"/>
          </p:cNvPicPr>
          <p:nvPr/>
        </p:nvPicPr>
        <p:blipFill>
          <a:blip r:embed="rId2">
            <a:extLst/>
          </a:blip>
          <a:stretch>
            <a:fillRect/>
          </a:stretch>
        </p:blipFill>
        <p:spPr>
          <a:xfrm>
            <a:off x="8457493" y="144440"/>
            <a:ext cx="2542033" cy="3621025"/>
          </a:xfrm>
          <a:prstGeom prst="rect">
            <a:avLst/>
          </a:prstGeom>
          <a:ln w="12700">
            <a:miter lim="400000"/>
          </a:ln>
        </p:spPr>
      </p:pic>
    </p:spTree>
  </p:cSld>
  <p:clrMapOvr>
    <a:masterClrMapping/>
  </p:clrMapOvr>
  <p:transition xmlns:p14="http://schemas.microsoft.com/office/powerpoint/2010/main" spd="med" advClick="1"/>
</p:sld>
</file>

<file path=ppt/slides/slide4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5" name="Form: Basic graphic design ideas"/>
          <p:cNvSpPr txBox="1"/>
          <p:nvPr>
            <p:ph type="title"/>
          </p:nvPr>
        </p:nvSpPr>
        <p:spPr>
          <a:prstGeom prst="rect">
            <a:avLst/>
          </a:prstGeom>
        </p:spPr>
        <p:txBody>
          <a:bodyPr/>
          <a:lstStyle/>
          <a:p>
            <a:pPr/>
            <a:r>
              <a:t>Form: Basic graphic design ideas</a:t>
            </a:r>
          </a:p>
        </p:txBody>
      </p:sp>
      <p:sp>
        <p:nvSpPr>
          <p:cNvPr id="3616" name="proximity…"/>
          <p:cNvSpPr txBox="1"/>
          <p:nvPr>
            <p:ph type="body" idx="1"/>
          </p:nvPr>
        </p:nvSpPr>
        <p:spPr>
          <a:xfrm>
            <a:off x="419100" y="1054100"/>
            <a:ext cx="15849600" cy="8039100"/>
          </a:xfrm>
          <a:prstGeom prst="rect">
            <a:avLst/>
          </a:prstGeom>
        </p:spPr>
        <p:txBody>
          <a:bodyPr/>
          <a:lstStyle/>
          <a:p>
            <a:pPr marL="342900" indent="-342900">
              <a:defRPr sz="2900"/>
            </a:pPr>
            <a:r>
              <a:t>proximity</a:t>
            </a:r>
          </a:p>
          <a:p>
            <a:pPr lvl="1">
              <a:defRPr sz="2900"/>
            </a:pPr>
            <a:r>
              <a:t>do group related items together</a:t>
            </a:r>
          </a:p>
          <a:p>
            <a:pPr lvl="1">
              <a:defRPr sz="2900"/>
            </a:pPr>
            <a:r>
              <a:t>avoid equal whitespace between unrelated</a:t>
            </a:r>
          </a:p>
        </p:txBody>
      </p:sp>
      <p:sp>
        <p:nvSpPr>
          <p:cNvPr id="361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18" name="Image" descr="Image"/>
          <p:cNvPicPr>
            <a:picLocks noChangeAspect="0"/>
          </p:cNvPicPr>
          <p:nvPr/>
        </p:nvPicPr>
        <p:blipFill>
          <a:blip r:embed="rId2">
            <a:extLst/>
          </a:blip>
          <a:stretch>
            <a:fillRect/>
          </a:stretch>
        </p:blipFill>
        <p:spPr>
          <a:xfrm>
            <a:off x="8457493" y="144440"/>
            <a:ext cx="2542033" cy="3621025"/>
          </a:xfrm>
          <a:prstGeom prst="rect">
            <a:avLst/>
          </a:prstGeom>
          <a:ln w="12700">
            <a:miter lim="400000"/>
          </a:ln>
        </p:spPr>
      </p:pic>
    </p:spTree>
  </p:cSld>
  <p:clrMapOvr>
    <a:masterClrMapping/>
  </p:clrMapOvr>
  <p:transition xmlns:p14="http://schemas.microsoft.com/office/powerpoint/2010/main" spd="med" advClick="1"/>
</p:sld>
</file>

<file path=ppt/slides/slide4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0" name="Form: Basic graphic design ideas"/>
          <p:cNvSpPr txBox="1"/>
          <p:nvPr>
            <p:ph type="title"/>
          </p:nvPr>
        </p:nvSpPr>
        <p:spPr>
          <a:prstGeom prst="rect">
            <a:avLst/>
          </a:prstGeom>
        </p:spPr>
        <p:txBody>
          <a:bodyPr/>
          <a:lstStyle/>
          <a:p>
            <a:pPr/>
            <a:r>
              <a:t>Form: Basic graphic design ideas</a:t>
            </a:r>
          </a:p>
        </p:txBody>
      </p:sp>
      <p:sp>
        <p:nvSpPr>
          <p:cNvPr id="3621" name="proximity…"/>
          <p:cNvSpPr txBox="1"/>
          <p:nvPr>
            <p:ph type="body" idx="1"/>
          </p:nvPr>
        </p:nvSpPr>
        <p:spPr>
          <a:xfrm>
            <a:off x="419100" y="1054100"/>
            <a:ext cx="15849600" cy="8039100"/>
          </a:xfrm>
          <a:prstGeom prst="rect">
            <a:avLst/>
          </a:prstGeom>
        </p:spPr>
        <p:txBody>
          <a:bodyPr/>
          <a:lstStyle/>
          <a:p>
            <a:pPr marL="342900" indent="-342900">
              <a:defRPr sz="2900"/>
            </a:pPr>
            <a:r>
              <a:t>proximity</a:t>
            </a:r>
          </a:p>
          <a:p>
            <a:pPr lvl="1">
              <a:defRPr sz="2900"/>
            </a:pPr>
            <a:r>
              <a:t>do group related items together</a:t>
            </a:r>
          </a:p>
          <a:p>
            <a:pPr lvl="1">
              <a:defRPr sz="2900"/>
            </a:pPr>
            <a:r>
              <a:t>avoid equal whitespace between unrelated</a:t>
            </a:r>
          </a:p>
          <a:p>
            <a:pPr marL="342900" indent="-342900">
              <a:defRPr sz="2900"/>
            </a:pPr>
            <a:r>
              <a:t>alignment</a:t>
            </a:r>
          </a:p>
          <a:p>
            <a:pPr lvl="1" marL="768163" indent="-310963">
              <a:defRPr sz="2900"/>
            </a:pPr>
            <a:r>
              <a:t>do find/make strong line, stick to it</a:t>
            </a:r>
          </a:p>
          <a:p>
            <a:pPr lvl="1" marL="768163" indent="-310963">
              <a:defRPr sz="2900"/>
            </a:pPr>
            <a:r>
              <a:t>avoid automatic centering</a:t>
            </a:r>
          </a:p>
        </p:txBody>
      </p:sp>
      <p:sp>
        <p:nvSpPr>
          <p:cNvPr id="362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23" name="Image" descr="Image"/>
          <p:cNvPicPr>
            <a:picLocks noChangeAspect="0"/>
          </p:cNvPicPr>
          <p:nvPr/>
        </p:nvPicPr>
        <p:blipFill>
          <a:blip r:embed="rId2">
            <a:extLst/>
          </a:blip>
          <a:stretch>
            <a:fillRect/>
          </a:stretch>
        </p:blipFill>
        <p:spPr>
          <a:xfrm>
            <a:off x="8457493" y="144440"/>
            <a:ext cx="2542033" cy="3621025"/>
          </a:xfrm>
          <a:prstGeom prst="rect">
            <a:avLst/>
          </a:prstGeom>
          <a:ln w="12700">
            <a:miter lim="400000"/>
          </a:ln>
        </p:spPr>
      </p:pic>
      <p:pic>
        <p:nvPicPr>
          <p:cNvPr id="3624" name="Image" descr="Image"/>
          <p:cNvPicPr>
            <a:picLocks noChangeAspect="1"/>
          </p:cNvPicPr>
          <p:nvPr/>
        </p:nvPicPr>
        <p:blipFill>
          <a:blip r:embed="rId3">
            <a:extLst/>
          </a:blip>
          <a:stretch>
            <a:fillRect/>
          </a:stretch>
        </p:blipFill>
        <p:spPr>
          <a:xfrm>
            <a:off x="11213251" y="144440"/>
            <a:ext cx="2539700" cy="3657601"/>
          </a:xfrm>
          <a:prstGeom prst="rect">
            <a:avLst/>
          </a:prstGeom>
          <a:ln w="12700">
            <a:miter lim="400000"/>
          </a:ln>
        </p:spPr>
      </p:pic>
    </p:spTree>
  </p:cSld>
  <p:clrMapOvr>
    <a:masterClrMapping/>
  </p:clrMapOvr>
  <p:transition xmlns:p14="http://schemas.microsoft.com/office/powerpoint/2010/main" spd="med" advClick="1"/>
</p:sld>
</file>

<file path=ppt/slides/slide4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6" name="Form: Basic graphic design ideas"/>
          <p:cNvSpPr txBox="1"/>
          <p:nvPr>
            <p:ph type="title"/>
          </p:nvPr>
        </p:nvSpPr>
        <p:spPr>
          <a:prstGeom prst="rect">
            <a:avLst/>
          </a:prstGeom>
        </p:spPr>
        <p:txBody>
          <a:bodyPr/>
          <a:lstStyle/>
          <a:p>
            <a:pPr/>
            <a:r>
              <a:t>Form: Basic graphic design ideas</a:t>
            </a:r>
          </a:p>
        </p:txBody>
      </p:sp>
      <p:sp>
        <p:nvSpPr>
          <p:cNvPr id="3627" name="proximity…"/>
          <p:cNvSpPr txBox="1"/>
          <p:nvPr>
            <p:ph type="body" idx="1"/>
          </p:nvPr>
        </p:nvSpPr>
        <p:spPr>
          <a:xfrm>
            <a:off x="419100" y="1054100"/>
            <a:ext cx="15849600" cy="8039100"/>
          </a:xfrm>
          <a:prstGeom prst="rect">
            <a:avLst/>
          </a:prstGeom>
        </p:spPr>
        <p:txBody>
          <a:bodyPr/>
          <a:lstStyle/>
          <a:p>
            <a:pPr marL="342900" indent="-342900">
              <a:defRPr sz="2900"/>
            </a:pPr>
            <a:r>
              <a:t>proximity</a:t>
            </a:r>
          </a:p>
          <a:p>
            <a:pPr lvl="1">
              <a:defRPr sz="2900"/>
            </a:pPr>
            <a:r>
              <a:t>do group related items together</a:t>
            </a:r>
          </a:p>
          <a:p>
            <a:pPr lvl="1">
              <a:defRPr sz="2900"/>
            </a:pPr>
            <a:r>
              <a:t>avoid equal whitespace between unrelated</a:t>
            </a:r>
          </a:p>
          <a:p>
            <a:pPr marL="342900" indent="-342900">
              <a:defRPr sz="2900"/>
            </a:pPr>
            <a:r>
              <a:t>alignment</a:t>
            </a:r>
          </a:p>
          <a:p>
            <a:pPr lvl="1" marL="768163" indent="-310963">
              <a:defRPr sz="2900"/>
            </a:pPr>
            <a:r>
              <a:t>do find/make strong line, stick to it</a:t>
            </a:r>
          </a:p>
          <a:p>
            <a:pPr lvl="1" marL="768163" indent="-310963">
              <a:defRPr sz="2900"/>
            </a:pPr>
            <a:r>
              <a:t>avoid automatic centering</a:t>
            </a:r>
          </a:p>
        </p:txBody>
      </p:sp>
      <p:sp>
        <p:nvSpPr>
          <p:cNvPr id="362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29" name="Image" descr="Image"/>
          <p:cNvPicPr>
            <a:picLocks noChangeAspect="0"/>
          </p:cNvPicPr>
          <p:nvPr/>
        </p:nvPicPr>
        <p:blipFill>
          <a:blip r:embed="rId2">
            <a:extLst/>
          </a:blip>
          <a:stretch>
            <a:fillRect/>
          </a:stretch>
        </p:blipFill>
        <p:spPr>
          <a:xfrm>
            <a:off x="8457493" y="144440"/>
            <a:ext cx="2542033" cy="3621025"/>
          </a:xfrm>
          <a:prstGeom prst="rect">
            <a:avLst/>
          </a:prstGeom>
          <a:ln w="12700">
            <a:miter lim="400000"/>
          </a:ln>
        </p:spPr>
      </p:pic>
      <p:pic>
        <p:nvPicPr>
          <p:cNvPr id="3630" name="Image" descr="Image"/>
          <p:cNvPicPr>
            <a:picLocks noChangeAspect="1"/>
          </p:cNvPicPr>
          <p:nvPr/>
        </p:nvPicPr>
        <p:blipFill>
          <a:blip r:embed="rId3">
            <a:extLst/>
          </a:blip>
          <a:stretch>
            <a:fillRect/>
          </a:stretch>
        </p:blipFill>
        <p:spPr>
          <a:xfrm>
            <a:off x="11213251" y="144440"/>
            <a:ext cx="2539700" cy="3657601"/>
          </a:xfrm>
          <a:prstGeom prst="rect">
            <a:avLst/>
          </a:prstGeom>
          <a:ln w="12700">
            <a:miter lim="400000"/>
          </a:ln>
        </p:spPr>
      </p:pic>
      <p:pic>
        <p:nvPicPr>
          <p:cNvPr id="3631" name="Image" descr="Image"/>
          <p:cNvPicPr>
            <a:picLocks noChangeAspect="1"/>
          </p:cNvPicPr>
          <p:nvPr/>
        </p:nvPicPr>
        <p:blipFill>
          <a:blip r:embed="rId4">
            <a:extLst/>
          </a:blip>
          <a:stretch>
            <a:fillRect/>
          </a:stretch>
        </p:blipFill>
        <p:spPr>
          <a:xfrm>
            <a:off x="8068804" y="3892464"/>
            <a:ext cx="2569465" cy="3627480"/>
          </a:xfrm>
          <a:prstGeom prst="rect">
            <a:avLst/>
          </a:prstGeom>
          <a:ln w="12700">
            <a:miter lim="400000"/>
          </a:ln>
        </p:spPr>
      </p:pic>
    </p:spTree>
  </p:cSld>
  <p:clrMapOvr>
    <a:masterClrMapping/>
  </p:clrMapOvr>
  <p:transition xmlns:p14="http://schemas.microsoft.com/office/powerpoint/2010/main" spd="med" advClick="1"/>
</p:sld>
</file>

<file path=ppt/slides/slide4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3" name="Form: Basic graphic design ideas"/>
          <p:cNvSpPr txBox="1"/>
          <p:nvPr>
            <p:ph type="title"/>
          </p:nvPr>
        </p:nvSpPr>
        <p:spPr>
          <a:prstGeom prst="rect">
            <a:avLst/>
          </a:prstGeom>
        </p:spPr>
        <p:txBody>
          <a:bodyPr/>
          <a:lstStyle/>
          <a:p>
            <a:pPr/>
            <a:r>
              <a:t>Form: Basic graphic design ideas</a:t>
            </a:r>
          </a:p>
        </p:txBody>
      </p:sp>
      <p:sp>
        <p:nvSpPr>
          <p:cNvPr id="3634" name="proximity…"/>
          <p:cNvSpPr txBox="1"/>
          <p:nvPr>
            <p:ph type="body" idx="1"/>
          </p:nvPr>
        </p:nvSpPr>
        <p:spPr>
          <a:xfrm>
            <a:off x="419100" y="1054100"/>
            <a:ext cx="15849600" cy="8039100"/>
          </a:xfrm>
          <a:prstGeom prst="rect">
            <a:avLst/>
          </a:prstGeom>
        </p:spPr>
        <p:txBody>
          <a:bodyPr/>
          <a:lstStyle/>
          <a:p>
            <a:pPr marL="342900" indent="-342900">
              <a:defRPr sz="2900"/>
            </a:pPr>
            <a:r>
              <a:t>proximity</a:t>
            </a:r>
          </a:p>
          <a:p>
            <a:pPr lvl="1">
              <a:defRPr sz="2900"/>
            </a:pPr>
            <a:r>
              <a:t>do group related items together</a:t>
            </a:r>
          </a:p>
          <a:p>
            <a:pPr lvl="1">
              <a:defRPr sz="2900"/>
            </a:pPr>
            <a:r>
              <a:t>avoid equal whitespace between unrelated</a:t>
            </a:r>
          </a:p>
          <a:p>
            <a:pPr marL="342900" indent="-342900">
              <a:defRPr sz="2900"/>
            </a:pPr>
            <a:r>
              <a:t>alignment</a:t>
            </a:r>
          </a:p>
          <a:p>
            <a:pPr lvl="1" marL="768163" indent="-310963">
              <a:defRPr sz="2900"/>
            </a:pPr>
            <a:r>
              <a:t>do find/make strong line, stick to it</a:t>
            </a:r>
          </a:p>
          <a:p>
            <a:pPr lvl="1" marL="768163" indent="-310963">
              <a:defRPr sz="2900"/>
            </a:pPr>
            <a:r>
              <a:t>avoid automatic centering</a:t>
            </a:r>
          </a:p>
          <a:p>
            <a:pPr marL="342900" indent="-342900">
              <a:defRPr sz="2900"/>
            </a:pPr>
            <a:r>
              <a:t>repetition</a:t>
            </a:r>
          </a:p>
          <a:p>
            <a:pPr lvl="1">
              <a:defRPr sz="2900"/>
            </a:pPr>
            <a:r>
              <a:t>do unify by pushing existing consistencies</a:t>
            </a:r>
          </a:p>
        </p:txBody>
      </p:sp>
      <p:sp>
        <p:nvSpPr>
          <p:cNvPr id="3635"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36" name="Image" descr="Image"/>
          <p:cNvPicPr>
            <a:picLocks noChangeAspect="0"/>
          </p:cNvPicPr>
          <p:nvPr/>
        </p:nvPicPr>
        <p:blipFill>
          <a:blip r:embed="rId2">
            <a:extLst/>
          </a:blip>
          <a:stretch>
            <a:fillRect/>
          </a:stretch>
        </p:blipFill>
        <p:spPr>
          <a:xfrm>
            <a:off x="8457493" y="144440"/>
            <a:ext cx="2542033" cy="3621025"/>
          </a:xfrm>
          <a:prstGeom prst="rect">
            <a:avLst/>
          </a:prstGeom>
          <a:ln w="12700">
            <a:miter lim="400000"/>
          </a:ln>
        </p:spPr>
      </p:pic>
      <p:pic>
        <p:nvPicPr>
          <p:cNvPr id="3637" name="Image" descr="Image"/>
          <p:cNvPicPr>
            <a:picLocks noChangeAspect="1"/>
          </p:cNvPicPr>
          <p:nvPr/>
        </p:nvPicPr>
        <p:blipFill>
          <a:blip r:embed="rId3">
            <a:extLst/>
          </a:blip>
          <a:stretch>
            <a:fillRect/>
          </a:stretch>
        </p:blipFill>
        <p:spPr>
          <a:xfrm>
            <a:off x="11213251" y="144440"/>
            <a:ext cx="2539700" cy="3657601"/>
          </a:xfrm>
          <a:prstGeom prst="rect">
            <a:avLst/>
          </a:prstGeom>
          <a:ln w="12700">
            <a:miter lim="400000"/>
          </a:ln>
        </p:spPr>
      </p:pic>
      <p:pic>
        <p:nvPicPr>
          <p:cNvPr id="3638" name="Image" descr="Image"/>
          <p:cNvPicPr>
            <a:picLocks noChangeAspect="1"/>
          </p:cNvPicPr>
          <p:nvPr/>
        </p:nvPicPr>
        <p:blipFill>
          <a:blip r:embed="rId4">
            <a:extLst/>
          </a:blip>
          <a:stretch>
            <a:fillRect/>
          </a:stretch>
        </p:blipFill>
        <p:spPr>
          <a:xfrm>
            <a:off x="8068804" y="3892464"/>
            <a:ext cx="2569465" cy="3627480"/>
          </a:xfrm>
          <a:prstGeom prst="rect">
            <a:avLst/>
          </a:prstGeom>
          <a:ln w="12700">
            <a:miter lim="400000"/>
          </a:ln>
        </p:spPr>
      </p:pic>
    </p:spTree>
  </p:cSld>
  <p:clrMapOvr>
    <a:masterClrMapping/>
  </p:clrMapOvr>
  <p:transition xmlns:p14="http://schemas.microsoft.com/office/powerpoint/2010/main" spd="med" advClick="1"/>
</p:sld>
</file>

<file path=ppt/slides/slide4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0" name="Form: Basic graphic design ideas"/>
          <p:cNvSpPr txBox="1"/>
          <p:nvPr>
            <p:ph type="title"/>
          </p:nvPr>
        </p:nvSpPr>
        <p:spPr>
          <a:prstGeom prst="rect">
            <a:avLst/>
          </a:prstGeom>
        </p:spPr>
        <p:txBody>
          <a:bodyPr/>
          <a:lstStyle/>
          <a:p>
            <a:pPr/>
            <a:r>
              <a:t>Form: Basic graphic design ideas</a:t>
            </a:r>
          </a:p>
        </p:txBody>
      </p:sp>
      <p:sp>
        <p:nvSpPr>
          <p:cNvPr id="3641" name="proximity…"/>
          <p:cNvSpPr txBox="1"/>
          <p:nvPr>
            <p:ph type="body" idx="1"/>
          </p:nvPr>
        </p:nvSpPr>
        <p:spPr>
          <a:xfrm>
            <a:off x="419100" y="1054100"/>
            <a:ext cx="15849600" cy="8039100"/>
          </a:xfrm>
          <a:prstGeom prst="rect">
            <a:avLst/>
          </a:prstGeom>
        </p:spPr>
        <p:txBody>
          <a:bodyPr/>
          <a:lstStyle/>
          <a:p>
            <a:pPr marL="342900" indent="-342900">
              <a:defRPr sz="2900"/>
            </a:pPr>
            <a:r>
              <a:t>proximity</a:t>
            </a:r>
          </a:p>
          <a:p>
            <a:pPr lvl="1">
              <a:defRPr sz="2900"/>
            </a:pPr>
            <a:r>
              <a:t>do group related items together</a:t>
            </a:r>
          </a:p>
          <a:p>
            <a:pPr lvl="1">
              <a:defRPr sz="2900"/>
            </a:pPr>
            <a:r>
              <a:t>avoid equal whitespace between unrelated</a:t>
            </a:r>
          </a:p>
          <a:p>
            <a:pPr marL="342900" indent="-342900">
              <a:defRPr sz="2900"/>
            </a:pPr>
            <a:r>
              <a:t>alignment</a:t>
            </a:r>
          </a:p>
          <a:p>
            <a:pPr lvl="1" marL="768163" indent="-310963">
              <a:defRPr sz="2900"/>
            </a:pPr>
            <a:r>
              <a:t>do find/make strong line, stick to it</a:t>
            </a:r>
          </a:p>
          <a:p>
            <a:pPr lvl="1" marL="768163" indent="-310963">
              <a:defRPr sz="2900"/>
            </a:pPr>
            <a:r>
              <a:t>avoid automatic centering</a:t>
            </a:r>
          </a:p>
          <a:p>
            <a:pPr marL="342900" indent="-342900">
              <a:defRPr sz="2900"/>
            </a:pPr>
            <a:r>
              <a:t>repetition</a:t>
            </a:r>
          </a:p>
          <a:p>
            <a:pPr lvl="1">
              <a:defRPr sz="2900"/>
            </a:pPr>
            <a:r>
              <a:t>do unify by pushing existing consistencies</a:t>
            </a:r>
          </a:p>
        </p:txBody>
      </p:sp>
      <p:sp>
        <p:nvSpPr>
          <p:cNvPr id="364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43" name="Image" descr="Image"/>
          <p:cNvPicPr>
            <a:picLocks noChangeAspect="0"/>
          </p:cNvPicPr>
          <p:nvPr/>
        </p:nvPicPr>
        <p:blipFill>
          <a:blip r:embed="rId2">
            <a:extLst/>
          </a:blip>
          <a:stretch>
            <a:fillRect/>
          </a:stretch>
        </p:blipFill>
        <p:spPr>
          <a:xfrm>
            <a:off x="8457493" y="144440"/>
            <a:ext cx="2542033" cy="3621025"/>
          </a:xfrm>
          <a:prstGeom prst="rect">
            <a:avLst/>
          </a:prstGeom>
          <a:ln w="12700">
            <a:miter lim="400000"/>
          </a:ln>
        </p:spPr>
      </p:pic>
      <p:pic>
        <p:nvPicPr>
          <p:cNvPr id="3644" name="Image" descr="Image"/>
          <p:cNvPicPr>
            <a:picLocks noChangeAspect="1"/>
          </p:cNvPicPr>
          <p:nvPr/>
        </p:nvPicPr>
        <p:blipFill>
          <a:blip r:embed="rId3">
            <a:extLst/>
          </a:blip>
          <a:stretch>
            <a:fillRect/>
          </a:stretch>
        </p:blipFill>
        <p:spPr>
          <a:xfrm>
            <a:off x="11213251" y="144440"/>
            <a:ext cx="2539700" cy="3657601"/>
          </a:xfrm>
          <a:prstGeom prst="rect">
            <a:avLst/>
          </a:prstGeom>
          <a:ln w="12700">
            <a:miter lim="400000"/>
          </a:ln>
        </p:spPr>
      </p:pic>
      <p:pic>
        <p:nvPicPr>
          <p:cNvPr id="3645" name="Image" descr="Image"/>
          <p:cNvPicPr>
            <a:picLocks noChangeAspect="1"/>
          </p:cNvPicPr>
          <p:nvPr/>
        </p:nvPicPr>
        <p:blipFill>
          <a:blip r:embed="rId4">
            <a:extLst/>
          </a:blip>
          <a:stretch>
            <a:fillRect/>
          </a:stretch>
        </p:blipFill>
        <p:spPr>
          <a:xfrm>
            <a:off x="8068804" y="3892464"/>
            <a:ext cx="2569465" cy="3627480"/>
          </a:xfrm>
          <a:prstGeom prst="rect">
            <a:avLst/>
          </a:prstGeom>
          <a:ln w="12700">
            <a:miter lim="400000"/>
          </a:ln>
        </p:spPr>
      </p:pic>
      <p:pic>
        <p:nvPicPr>
          <p:cNvPr id="3646" name="Image" descr="Image"/>
          <p:cNvPicPr>
            <a:picLocks noChangeAspect="1"/>
          </p:cNvPicPr>
          <p:nvPr/>
        </p:nvPicPr>
        <p:blipFill>
          <a:blip r:embed="rId5">
            <a:extLst/>
          </a:blip>
          <a:stretch>
            <a:fillRect/>
          </a:stretch>
        </p:blipFill>
        <p:spPr>
          <a:xfrm>
            <a:off x="10778837" y="3899811"/>
            <a:ext cx="2578663" cy="365760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Now what?"/>
          <p:cNvSpPr txBox="1"/>
          <p:nvPr>
            <p:ph type="title"/>
          </p:nvPr>
        </p:nvSpPr>
        <p:spPr>
          <a:prstGeom prst="rect">
            <a:avLst/>
          </a:prstGeom>
        </p:spPr>
        <p:txBody>
          <a:bodyPr/>
          <a:lstStyle/>
          <a:p>
            <a:pPr/>
            <a:r>
              <a:t>Now what?</a:t>
            </a:r>
          </a:p>
        </p:txBody>
      </p:sp>
      <p:sp>
        <p:nvSpPr>
          <p:cNvPr id="520" name="semantics: real-world meaning…"/>
          <p:cNvSpPr txBox="1"/>
          <p:nvPr>
            <p:ph type="body" idx="1"/>
          </p:nvPr>
        </p:nvSpPr>
        <p:spPr>
          <a:xfrm>
            <a:off x="419100" y="1104900"/>
            <a:ext cx="7756129" cy="8039100"/>
          </a:xfrm>
          <a:prstGeom prst="rect">
            <a:avLst/>
          </a:prstGeom>
        </p:spPr>
        <p:txBody>
          <a:bodyPr/>
          <a:lstStyle/>
          <a:p>
            <a:pPr/>
            <a:r>
              <a:t>semantics: real-world meaning</a:t>
            </a:r>
          </a:p>
          <a:p>
            <a:pPr/>
            <a:r>
              <a:t>data types: structural or mathematical interpretation of data</a:t>
            </a:r>
          </a:p>
          <a:p>
            <a:pPr lvl="1"/>
            <a:r>
              <a:t>item, link, attribute, position, (grid)</a:t>
            </a:r>
          </a:p>
          <a:p>
            <a:pPr lvl="1"/>
            <a:r>
              <a:t>different from data types in </a:t>
            </a:r>
            <a:br/>
            <a:r>
              <a:t>programming!</a:t>
            </a:r>
          </a:p>
        </p:txBody>
      </p:sp>
      <p:sp>
        <p:nvSpPr>
          <p:cNvPr id="5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2" name="Image" descr="Image"/>
          <p:cNvPicPr>
            <a:picLocks noChangeAspect="1"/>
          </p:cNvPicPr>
          <p:nvPr/>
        </p:nvPicPr>
        <p:blipFill>
          <a:blip r:embed="rId2">
            <a:extLst/>
          </a:blip>
          <a:srcRect l="10346" t="0" r="0" b="0"/>
          <a:stretch>
            <a:fillRect/>
          </a:stretch>
        </p:blipFill>
        <p:spPr>
          <a:xfrm>
            <a:off x="8250926" y="1903663"/>
            <a:ext cx="7973324" cy="4973387"/>
          </a:xfrm>
          <a:prstGeom prst="rect">
            <a:avLst/>
          </a:prstGeom>
          <a:ln w="12700">
            <a:miter lim="400000"/>
          </a:ln>
        </p:spPr>
      </p:pic>
    </p:spTree>
  </p:cSld>
  <p:clrMapOvr>
    <a:masterClrMapping/>
  </p:clrMapOvr>
  <p:transition xmlns:p14="http://schemas.microsoft.com/office/powerpoint/2010/main" spd="med" advClick="1"/>
</p:sld>
</file>

<file path=ppt/slides/slide4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8" name="Form: Basic graphic design ideas"/>
          <p:cNvSpPr txBox="1"/>
          <p:nvPr>
            <p:ph type="title"/>
          </p:nvPr>
        </p:nvSpPr>
        <p:spPr>
          <a:prstGeom prst="rect">
            <a:avLst/>
          </a:prstGeom>
        </p:spPr>
        <p:txBody>
          <a:bodyPr/>
          <a:lstStyle/>
          <a:p>
            <a:pPr/>
            <a:r>
              <a:t>Form: Basic graphic design ideas</a:t>
            </a:r>
          </a:p>
        </p:txBody>
      </p:sp>
      <p:sp>
        <p:nvSpPr>
          <p:cNvPr id="3649" name="proximity…"/>
          <p:cNvSpPr txBox="1"/>
          <p:nvPr>
            <p:ph type="body" idx="1"/>
          </p:nvPr>
        </p:nvSpPr>
        <p:spPr>
          <a:xfrm>
            <a:off x="419100" y="1054100"/>
            <a:ext cx="15849600" cy="8039100"/>
          </a:xfrm>
          <a:prstGeom prst="rect">
            <a:avLst/>
          </a:prstGeom>
        </p:spPr>
        <p:txBody>
          <a:bodyPr/>
          <a:lstStyle/>
          <a:p>
            <a:pPr marL="342900" indent="-342900">
              <a:defRPr sz="2900"/>
            </a:pPr>
            <a:r>
              <a:t>proximity</a:t>
            </a:r>
          </a:p>
          <a:p>
            <a:pPr lvl="1">
              <a:defRPr sz="2900"/>
            </a:pPr>
            <a:r>
              <a:t>do group related items together</a:t>
            </a:r>
          </a:p>
          <a:p>
            <a:pPr lvl="1">
              <a:defRPr sz="2900"/>
            </a:pPr>
            <a:r>
              <a:t>avoid equal whitespace between unrelated</a:t>
            </a:r>
          </a:p>
          <a:p>
            <a:pPr marL="342900" indent="-342900">
              <a:defRPr sz="2900"/>
            </a:pPr>
            <a:r>
              <a:t>alignment</a:t>
            </a:r>
          </a:p>
          <a:p>
            <a:pPr lvl="1" marL="768163" indent="-310963">
              <a:defRPr sz="2900"/>
            </a:pPr>
            <a:r>
              <a:t>do find/make strong line, stick to it</a:t>
            </a:r>
          </a:p>
          <a:p>
            <a:pPr lvl="1" marL="768163" indent="-310963">
              <a:defRPr sz="2900"/>
            </a:pPr>
            <a:r>
              <a:t>avoid automatic centering</a:t>
            </a:r>
          </a:p>
          <a:p>
            <a:pPr marL="342900" indent="-342900">
              <a:defRPr sz="2900"/>
            </a:pPr>
            <a:r>
              <a:t>repetition</a:t>
            </a:r>
          </a:p>
          <a:p>
            <a:pPr lvl="1">
              <a:defRPr sz="2900"/>
            </a:pPr>
            <a:r>
              <a:t>do unify by pushing existing consistencies</a:t>
            </a:r>
          </a:p>
          <a:p>
            <a:pPr marL="342900" indent="-342900">
              <a:defRPr sz="2900"/>
            </a:pPr>
            <a:r>
              <a:t>contrast</a:t>
            </a:r>
          </a:p>
          <a:p>
            <a:pPr lvl="1" marL="768163" indent="-310963">
              <a:defRPr sz="2900"/>
            </a:pPr>
            <a:r>
              <a:t>if not identical, then very different</a:t>
            </a:r>
          </a:p>
          <a:p>
            <a:pPr lvl="1" marL="768163" indent="-310963">
              <a:defRPr sz="2900"/>
            </a:pPr>
            <a:r>
              <a:t>avoid not quite the same</a:t>
            </a:r>
          </a:p>
        </p:txBody>
      </p:sp>
      <p:sp>
        <p:nvSpPr>
          <p:cNvPr id="3650"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51" name="Image" descr="Image"/>
          <p:cNvPicPr>
            <a:picLocks noChangeAspect="0"/>
          </p:cNvPicPr>
          <p:nvPr/>
        </p:nvPicPr>
        <p:blipFill>
          <a:blip r:embed="rId2">
            <a:extLst/>
          </a:blip>
          <a:stretch>
            <a:fillRect/>
          </a:stretch>
        </p:blipFill>
        <p:spPr>
          <a:xfrm>
            <a:off x="8457493" y="144440"/>
            <a:ext cx="2542033" cy="3621025"/>
          </a:xfrm>
          <a:prstGeom prst="rect">
            <a:avLst/>
          </a:prstGeom>
          <a:ln w="12700">
            <a:miter lim="400000"/>
          </a:ln>
        </p:spPr>
      </p:pic>
      <p:pic>
        <p:nvPicPr>
          <p:cNvPr id="3652" name="Image" descr="Image"/>
          <p:cNvPicPr>
            <a:picLocks noChangeAspect="1"/>
          </p:cNvPicPr>
          <p:nvPr/>
        </p:nvPicPr>
        <p:blipFill>
          <a:blip r:embed="rId3">
            <a:extLst/>
          </a:blip>
          <a:stretch>
            <a:fillRect/>
          </a:stretch>
        </p:blipFill>
        <p:spPr>
          <a:xfrm>
            <a:off x="11213251" y="144440"/>
            <a:ext cx="2539700" cy="3657601"/>
          </a:xfrm>
          <a:prstGeom prst="rect">
            <a:avLst/>
          </a:prstGeom>
          <a:ln w="12700">
            <a:miter lim="400000"/>
          </a:ln>
        </p:spPr>
      </p:pic>
      <p:pic>
        <p:nvPicPr>
          <p:cNvPr id="3653" name="Image" descr="Image"/>
          <p:cNvPicPr>
            <a:picLocks noChangeAspect="1"/>
          </p:cNvPicPr>
          <p:nvPr/>
        </p:nvPicPr>
        <p:blipFill>
          <a:blip r:embed="rId4">
            <a:extLst/>
          </a:blip>
          <a:stretch>
            <a:fillRect/>
          </a:stretch>
        </p:blipFill>
        <p:spPr>
          <a:xfrm>
            <a:off x="8068804" y="3892464"/>
            <a:ext cx="2569465" cy="3627480"/>
          </a:xfrm>
          <a:prstGeom prst="rect">
            <a:avLst/>
          </a:prstGeom>
          <a:ln w="12700">
            <a:miter lim="400000"/>
          </a:ln>
        </p:spPr>
      </p:pic>
      <p:pic>
        <p:nvPicPr>
          <p:cNvPr id="3654" name="Image" descr="Image"/>
          <p:cNvPicPr>
            <a:picLocks noChangeAspect="1"/>
          </p:cNvPicPr>
          <p:nvPr/>
        </p:nvPicPr>
        <p:blipFill>
          <a:blip r:embed="rId5">
            <a:extLst/>
          </a:blip>
          <a:stretch>
            <a:fillRect/>
          </a:stretch>
        </p:blipFill>
        <p:spPr>
          <a:xfrm>
            <a:off x="10778837" y="3899811"/>
            <a:ext cx="2578663" cy="3657601"/>
          </a:xfrm>
          <a:prstGeom prst="rect">
            <a:avLst/>
          </a:prstGeom>
          <a:ln w="12700">
            <a:miter lim="400000"/>
          </a:ln>
        </p:spPr>
      </p:pic>
    </p:spTree>
  </p:cSld>
  <p:clrMapOvr>
    <a:masterClrMapping/>
  </p:clrMapOvr>
  <p:transition xmlns:p14="http://schemas.microsoft.com/office/powerpoint/2010/main" spd="med" advClick="1"/>
</p:sld>
</file>

<file path=ppt/slides/slide4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6" name="Form: Basic graphic design ideas"/>
          <p:cNvSpPr txBox="1"/>
          <p:nvPr>
            <p:ph type="title"/>
          </p:nvPr>
        </p:nvSpPr>
        <p:spPr>
          <a:prstGeom prst="rect">
            <a:avLst/>
          </a:prstGeom>
        </p:spPr>
        <p:txBody>
          <a:bodyPr/>
          <a:lstStyle/>
          <a:p>
            <a:pPr/>
            <a:r>
              <a:t>Form: Basic graphic design ideas</a:t>
            </a:r>
          </a:p>
        </p:txBody>
      </p:sp>
      <p:sp>
        <p:nvSpPr>
          <p:cNvPr id="3657" name="proximity…"/>
          <p:cNvSpPr txBox="1"/>
          <p:nvPr>
            <p:ph type="body" idx="1"/>
          </p:nvPr>
        </p:nvSpPr>
        <p:spPr>
          <a:xfrm>
            <a:off x="419100" y="1054100"/>
            <a:ext cx="15849600" cy="8039100"/>
          </a:xfrm>
          <a:prstGeom prst="rect">
            <a:avLst/>
          </a:prstGeom>
        </p:spPr>
        <p:txBody>
          <a:bodyPr/>
          <a:lstStyle/>
          <a:p>
            <a:pPr marL="342900" indent="-342900">
              <a:defRPr sz="2900"/>
            </a:pPr>
            <a:r>
              <a:t>proximity</a:t>
            </a:r>
          </a:p>
          <a:p>
            <a:pPr lvl="1">
              <a:defRPr sz="2900"/>
            </a:pPr>
            <a:r>
              <a:t>do group related items together</a:t>
            </a:r>
          </a:p>
          <a:p>
            <a:pPr lvl="1">
              <a:defRPr sz="2900"/>
            </a:pPr>
            <a:r>
              <a:t>avoid equal whitespace between unrelated</a:t>
            </a:r>
          </a:p>
          <a:p>
            <a:pPr marL="342900" indent="-342900">
              <a:defRPr sz="2900"/>
            </a:pPr>
            <a:r>
              <a:t>alignment</a:t>
            </a:r>
          </a:p>
          <a:p>
            <a:pPr lvl="1" marL="768163" indent="-310963">
              <a:defRPr sz="2900"/>
            </a:pPr>
            <a:r>
              <a:t>do find/make strong line, stick to it</a:t>
            </a:r>
          </a:p>
          <a:p>
            <a:pPr lvl="1" marL="768163" indent="-310963">
              <a:defRPr sz="2900"/>
            </a:pPr>
            <a:r>
              <a:t>avoid automatic centering</a:t>
            </a:r>
          </a:p>
          <a:p>
            <a:pPr marL="342900" indent="-342900">
              <a:defRPr sz="2900"/>
            </a:pPr>
            <a:r>
              <a:t>repetition</a:t>
            </a:r>
          </a:p>
          <a:p>
            <a:pPr lvl="1">
              <a:defRPr sz="2900"/>
            </a:pPr>
            <a:r>
              <a:t>do unify by pushing existing consistencies</a:t>
            </a:r>
          </a:p>
          <a:p>
            <a:pPr marL="342900" indent="-342900">
              <a:defRPr sz="2900"/>
            </a:pPr>
            <a:r>
              <a:t>contrast</a:t>
            </a:r>
          </a:p>
          <a:p>
            <a:pPr lvl="1" marL="768163" indent="-310963">
              <a:defRPr sz="2900"/>
            </a:pPr>
            <a:r>
              <a:t>if not identical, then very different</a:t>
            </a:r>
          </a:p>
          <a:p>
            <a:pPr lvl="1" marL="768163" indent="-310963">
              <a:defRPr sz="2900"/>
            </a:pPr>
            <a:r>
              <a:t>avoid not quite the same</a:t>
            </a:r>
          </a:p>
        </p:txBody>
      </p:sp>
      <p:sp>
        <p:nvSpPr>
          <p:cNvPr id="3658"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59" name="Image" descr="Image"/>
          <p:cNvPicPr>
            <a:picLocks noChangeAspect="0"/>
          </p:cNvPicPr>
          <p:nvPr/>
        </p:nvPicPr>
        <p:blipFill>
          <a:blip r:embed="rId2">
            <a:extLst/>
          </a:blip>
          <a:stretch>
            <a:fillRect/>
          </a:stretch>
        </p:blipFill>
        <p:spPr>
          <a:xfrm>
            <a:off x="8457493" y="144440"/>
            <a:ext cx="2542033" cy="3621025"/>
          </a:xfrm>
          <a:prstGeom prst="rect">
            <a:avLst/>
          </a:prstGeom>
          <a:ln w="12700">
            <a:miter lim="400000"/>
          </a:ln>
        </p:spPr>
      </p:pic>
      <p:pic>
        <p:nvPicPr>
          <p:cNvPr id="3660" name="Image" descr="Image"/>
          <p:cNvPicPr>
            <a:picLocks noChangeAspect="1"/>
          </p:cNvPicPr>
          <p:nvPr/>
        </p:nvPicPr>
        <p:blipFill>
          <a:blip r:embed="rId3">
            <a:extLst/>
          </a:blip>
          <a:stretch>
            <a:fillRect/>
          </a:stretch>
        </p:blipFill>
        <p:spPr>
          <a:xfrm>
            <a:off x="11213251" y="144440"/>
            <a:ext cx="2539700" cy="3657601"/>
          </a:xfrm>
          <a:prstGeom prst="rect">
            <a:avLst/>
          </a:prstGeom>
          <a:ln w="12700">
            <a:miter lim="400000"/>
          </a:ln>
        </p:spPr>
      </p:pic>
      <p:pic>
        <p:nvPicPr>
          <p:cNvPr id="3661" name="Image" descr="Image"/>
          <p:cNvPicPr>
            <a:picLocks noChangeAspect="1"/>
          </p:cNvPicPr>
          <p:nvPr/>
        </p:nvPicPr>
        <p:blipFill>
          <a:blip r:embed="rId4">
            <a:extLst/>
          </a:blip>
          <a:stretch>
            <a:fillRect/>
          </a:stretch>
        </p:blipFill>
        <p:spPr>
          <a:xfrm>
            <a:off x="8068804" y="3892464"/>
            <a:ext cx="2569465" cy="3627480"/>
          </a:xfrm>
          <a:prstGeom prst="rect">
            <a:avLst/>
          </a:prstGeom>
          <a:ln w="12700">
            <a:miter lim="400000"/>
          </a:ln>
        </p:spPr>
      </p:pic>
      <p:pic>
        <p:nvPicPr>
          <p:cNvPr id="3662" name="Image" descr="Image"/>
          <p:cNvPicPr>
            <a:picLocks noChangeAspect="1"/>
          </p:cNvPicPr>
          <p:nvPr/>
        </p:nvPicPr>
        <p:blipFill>
          <a:blip r:embed="rId5">
            <a:extLst/>
          </a:blip>
          <a:stretch>
            <a:fillRect/>
          </a:stretch>
        </p:blipFill>
        <p:spPr>
          <a:xfrm>
            <a:off x="10778837" y="3899811"/>
            <a:ext cx="2578663" cy="3657601"/>
          </a:xfrm>
          <a:prstGeom prst="rect">
            <a:avLst/>
          </a:prstGeom>
          <a:ln w="12700">
            <a:miter lim="400000"/>
          </a:ln>
        </p:spPr>
      </p:pic>
      <p:pic>
        <p:nvPicPr>
          <p:cNvPr id="3663" name="Image" descr="Image"/>
          <p:cNvPicPr>
            <a:picLocks noChangeAspect="1"/>
          </p:cNvPicPr>
          <p:nvPr/>
        </p:nvPicPr>
        <p:blipFill>
          <a:blip r:embed="rId6">
            <a:extLst/>
          </a:blip>
          <a:stretch>
            <a:fillRect/>
          </a:stretch>
        </p:blipFill>
        <p:spPr>
          <a:xfrm>
            <a:off x="13498067" y="3929040"/>
            <a:ext cx="2542033" cy="3628372"/>
          </a:xfrm>
          <a:prstGeom prst="rect">
            <a:avLst/>
          </a:prstGeom>
          <a:ln w="12700">
            <a:miter lim="400000"/>
          </a:ln>
        </p:spPr>
      </p:pic>
    </p:spTree>
  </p:cSld>
  <p:clrMapOvr>
    <a:masterClrMapping/>
  </p:clrMapOvr>
  <p:transition xmlns:p14="http://schemas.microsoft.com/office/powerpoint/2010/main" spd="med" advClick="1"/>
</p:sld>
</file>

<file path=ppt/slides/slide4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5" name="Form: Basic graphic design ideas"/>
          <p:cNvSpPr txBox="1"/>
          <p:nvPr>
            <p:ph type="title"/>
          </p:nvPr>
        </p:nvSpPr>
        <p:spPr>
          <a:prstGeom prst="rect">
            <a:avLst/>
          </a:prstGeom>
        </p:spPr>
        <p:txBody>
          <a:bodyPr/>
          <a:lstStyle/>
          <a:p>
            <a:pPr/>
            <a:r>
              <a:t>Form: Basic graphic design ideas</a:t>
            </a:r>
          </a:p>
        </p:txBody>
      </p:sp>
      <p:sp>
        <p:nvSpPr>
          <p:cNvPr id="3666" name="proximity…"/>
          <p:cNvSpPr txBox="1"/>
          <p:nvPr>
            <p:ph type="body" idx="1"/>
          </p:nvPr>
        </p:nvSpPr>
        <p:spPr>
          <a:xfrm>
            <a:off x="419100" y="1054100"/>
            <a:ext cx="15849600" cy="8039100"/>
          </a:xfrm>
          <a:prstGeom prst="rect">
            <a:avLst/>
          </a:prstGeom>
        </p:spPr>
        <p:txBody>
          <a:bodyPr/>
          <a:lstStyle/>
          <a:p>
            <a:pPr marL="342900" indent="-342900">
              <a:defRPr sz="2900"/>
            </a:pPr>
            <a:r>
              <a:t>proximity</a:t>
            </a:r>
          </a:p>
          <a:p>
            <a:pPr lvl="1">
              <a:defRPr sz="2900"/>
            </a:pPr>
            <a:r>
              <a:t>do group related items together</a:t>
            </a:r>
          </a:p>
          <a:p>
            <a:pPr lvl="1">
              <a:defRPr sz="2900"/>
            </a:pPr>
            <a:r>
              <a:t>avoid equal whitespace between unrelated</a:t>
            </a:r>
          </a:p>
          <a:p>
            <a:pPr marL="342900" indent="-342900">
              <a:defRPr sz="2900"/>
            </a:pPr>
            <a:r>
              <a:t>alignment</a:t>
            </a:r>
          </a:p>
          <a:p>
            <a:pPr lvl="1" marL="768163" indent="-310963">
              <a:defRPr sz="2900"/>
            </a:pPr>
            <a:r>
              <a:t>do find/make strong line, stick to it</a:t>
            </a:r>
          </a:p>
          <a:p>
            <a:pPr lvl="1" marL="768163" indent="-310963">
              <a:defRPr sz="2900"/>
            </a:pPr>
            <a:r>
              <a:t>avoid automatic centering</a:t>
            </a:r>
          </a:p>
          <a:p>
            <a:pPr marL="342900" indent="-342900">
              <a:defRPr sz="2900"/>
            </a:pPr>
            <a:r>
              <a:t>repetition</a:t>
            </a:r>
          </a:p>
          <a:p>
            <a:pPr lvl="1">
              <a:defRPr sz="2900"/>
            </a:pPr>
            <a:r>
              <a:t>do unify by pushing existing consistencies</a:t>
            </a:r>
          </a:p>
          <a:p>
            <a:pPr marL="342900" indent="-342900">
              <a:defRPr sz="2900"/>
            </a:pPr>
            <a:r>
              <a:t>contrast</a:t>
            </a:r>
          </a:p>
          <a:p>
            <a:pPr lvl="1" marL="768163" indent="-310963">
              <a:defRPr sz="2900"/>
            </a:pPr>
            <a:r>
              <a:t>if not identical, then very different</a:t>
            </a:r>
          </a:p>
          <a:p>
            <a:pPr lvl="1" marL="768163" indent="-310963">
              <a:defRPr sz="2900"/>
            </a:pPr>
            <a:r>
              <a:t>avoid not quite the same</a:t>
            </a:r>
          </a:p>
          <a:p>
            <a:pPr lvl="1" marL="768163" indent="-310963">
              <a:defRPr sz="2900"/>
            </a:pPr>
          </a:p>
          <a:p>
            <a:pPr marL="342900" indent="-342900">
              <a:defRPr sz="2900"/>
            </a:pPr>
            <a:r>
              <a:rPr i="1"/>
              <a:t>The Non-Designer’s Design Book, 4th ed. Robin Williams, Peachpit Press, 2015. </a:t>
            </a:r>
          </a:p>
          <a:p>
            <a:pPr lvl="1" marL="768163" indent="-310963">
              <a:defRPr sz="2900"/>
            </a:pPr>
            <a:r>
              <a:t>fast read, very practical to work through whole thing</a:t>
            </a:r>
          </a:p>
        </p:txBody>
      </p:sp>
      <p:sp>
        <p:nvSpPr>
          <p:cNvPr id="366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68" name="Image" descr="Image"/>
          <p:cNvPicPr>
            <a:picLocks noChangeAspect="0"/>
          </p:cNvPicPr>
          <p:nvPr/>
        </p:nvPicPr>
        <p:blipFill>
          <a:blip r:embed="rId2">
            <a:extLst/>
          </a:blip>
          <a:stretch>
            <a:fillRect/>
          </a:stretch>
        </p:blipFill>
        <p:spPr>
          <a:xfrm>
            <a:off x="8457493" y="144440"/>
            <a:ext cx="2542033" cy="3621025"/>
          </a:xfrm>
          <a:prstGeom prst="rect">
            <a:avLst/>
          </a:prstGeom>
          <a:ln w="12700">
            <a:miter lim="400000"/>
          </a:ln>
        </p:spPr>
      </p:pic>
      <p:pic>
        <p:nvPicPr>
          <p:cNvPr id="3669" name="Image" descr="Image"/>
          <p:cNvPicPr>
            <a:picLocks noChangeAspect="1"/>
          </p:cNvPicPr>
          <p:nvPr/>
        </p:nvPicPr>
        <p:blipFill>
          <a:blip r:embed="rId3">
            <a:extLst/>
          </a:blip>
          <a:stretch>
            <a:fillRect/>
          </a:stretch>
        </p:blipFill>
        <p:spPr>
          <a:xfrm>
            <a:off x="11213251" y="144440"/>
            <a:ext cx="2539700" cy="3657601"/>
          </a:xfrm>
          <a:prstGeom prst="rect">
            <a:avLst/>
          </a:prstGeom>
          <a:ln w="12700">
            <a:miter lim="400000"/>
          </a:ln>
        </p:spPr>
      </p:pic>
      <p:pic>
        <p:nvPicPr>
          <p:cNvPr id="3670" name="Image" descr="Image"/>
          <p:cNvPicPr>
            <a:picLocks noChangeAspect="1"/>
          </p:cNvPicPr>
          <p:nvPr/>
        </p:nvPicPr>
        <p:blipFill>
          <a:blip r:embed="rId4">
            <a:extLst/>
          </a:blip>
          <a:stretch>
            <a:fillRect/>
          </a:stretch>
        </p:blipFill>
        <p:spPr>
          <a:xfrm>
            <a:off x="8068804" y="3892464"/>
            <a:ext cx="2569465" cy="3627480"/>
          </a:xfrm>
          <a:prstGeom prst="rect">
            <a:avLst/>
          </a:prstGeom>
          <a:ln w="12700">
            <a:miter lim="400000"/>
          </a:ln>
        </p:spPr>
      </p:pic>
      <p:pic>
        <p:nvPicPr>
          <p:cNvPr id="3671" name="Image" descr="Image"/>
          <p:cNvPicPr>
            <a:picLocks noChangeAspect="1"/>
          </p:cNvPicPr>
          <p:nvPr/>
        </p:nvPicPr>
        <p:blipFill>
          <a:blip r:embed="rId5">
            <a:extLst/>
          </a:blip>
          <a:stretch>
            <a:fillRect/>
          </a:stretch>
        </p:blipFill>
        <p:spPr>
          <a:xfrm>
            <a:off x="10778837" y="3899811"/>
            <a:ext cx="2578663" cy="3657601"/>
          </a:xfrm>
          <a:prstGeom prst="rect">
            <a:avLst/>
          </a:prstGeom>
          <a:ln w="12700">
            <a:miter lim="400000"/>
          </a:ln>
        </p:spPr>
      </p:pic>
      <p:pic>
        <p:nvPicPr>
          <p:cNvPr id="3672" name="Image" descr="Image"/>
          <p:cNvPicPr>
            <a:picLocks noChangeAspect="1"/>
          </p:cNvPicPr>
          <p:nvPr/>
        </p:nvPicPr>
        <p:blipFill>
          <a:blip r:embed="rId6">
            <a:extLst/>
          </a:blip>
          <a:stretch>
            <a:fillRect/>
          </a:stretch>
        </p:blipFill>
        <p:spPr>
          <a:xfrm>
            <a:off x="13498067" y="3929040"/>
            <a:ext cx="2542033" cy="3628372"/>
          </a:xfrm>
          <a:prstGeom prst="rect">
            <a:avLst/>
          </a:prstGeom>
          <a:ln w="12700">
            <a:miter lim="400000"/>
          </a:ln>
        </p:spPr>
      </p:pic>
    </p:spTree>
  </p:cSld>
  <p:clrMapOvr>
    <a:masterClrMapping/>
  </p:clrMapOvr>
  <p:transition xmlns:p14="http://schemas.microsoft.com/office/powerpoint/2010/main" spd="med" advClick="1"/>
</p:sld>
</file>

<file path=ppt/slides/slide4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4" name="Best practices: Labelling"/>
          <p:cNvSpPr txBox="1"/>
          <p:nvPr>
            <p:ph type="title"/>
          </p:nvPr>
        </p:nvSpPr>
        <p:spPr>
          <a:prstGeom prst="rect">
            <a:avLst/>
          </a:prstGeom>
        </p:spPr>
        <p:txBody>
          <a:bodyPr/>
          <a:lstStyle/>
          <a:p>
            <a:pPr/>
            <a:r>
              <a:t>Best practices: Labelling</a:t>
            </a:r>
          </a:p>
        </p:txBody>
      </p:sp>
      <p:sp>
        <p:nvSpPr>
          <p:cNvPr id="3675" name="make visualizations as self-documenting as possible…"/>
          <p:cNvSpPr txBox="1"/>
          <p:nvPr>
            <p:ph type="body" idx="1"/>
          </p:nvPr>
        </p:nvSpPr>
        <p:spPr>
          <a:xfrm>
            <a:off x="419100" y="1104900"/>
            <a:ext cx="15849600" cy="6411053"/>
          </a:xfrm>
          <a:prstGeom prst="rect">
            <a:avLst/>
          </a:prstGeom>
        </p:spPr>
        <p:txBody>
          <a:bodyPr/>
          <a:lstStyle/>
          <a:p>
            <a:pPr/>
            <a:r>
              <a:t>make visualizations as self-documenting as possible</a:t>
            </a:r>
          </a:p>
          <a:p>
            <a:pPr lvl="1"/>
            <a:r>
              <a:t>meaningful &amp; useful title, labels, legends</a:t>
            </a:r>
          </a:p>
          <a:p>
            <a:pPr lvl="2"/>
            <a:r>
              <a:t>axes and panes/subwindows should have labels</a:t>
            </a:r>
          </a:p>
          <a:p>
            <a:pPr lvl="3"/>
            <a:r>
              <a:t>and axes should have good mix/max boundary tick marks</a:t>
            </a:r>
          </a:p>
          <a:p>
            <a:pPr lvl="2"/>
            <a:r>
              <a:t>everything that’s plotted should have a legend</a:t>
            </a:r>
          </a:p>
          <a:p>
            <a:pPr lvl="3"/>
            <a:r>
              <a:t>and own header/labels if not redundant with main title</a:t>
            </a:r>
          </a:p>
          <a:p>
            <a:pPr lvl="2"/>
            <a:r>
              <a:t>use reasonable numerical format</a:t>
            </a:r>
          </a:p>
          <a:p>
            <a:pPr lvl="3"/>
            <a:r>
              <a:t>avoid scientific notation in most cases</a:t>
            </a:r>
          </a:p>
        </p:txBody>
      </p:sp>
      <p:sp>
        <p:nvSpPr>
          <p:cNvPr id="3676"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77" name="[https://xkcd.com/833/]"/>
          <p:cNvSpPr txBox="1"/>
          <p:nvPr/>
        </p:nvSpPr>
        <p:spPr>
          <a:xfrm>
            <a:off x="1237150" y="8775700"/>
            <a:ext cx="215696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a:t>
            </a:r>
            <a:r>
              <a:rPr i="1" u="sng">
                <a:hlinkClick r:id="rId2" invalidUrl="" action="" tgtFrame="" tooltip="" history="1" highlightClick="0" endSnd="0"/>
              </a:rPr>
              <a:t>https://xkcd.com/833/</a:t>
            </a:r>
            <a:r>
              <a:t>]</a:t>
            </a:r>
          </a:p>
        </p:txBody>
      </p:sp>
      <p:pic>
        <p:nvPicPr>
          <p:cNvPr id="3678" name="Image" descr="Image"/>
          <p:cNvPicPr>
            <a:picLocks noChangeAspect="1"/>
          </p:cNvPicPr>
          <p:nvPr/>
        </p:nvPicPr>
        <p:blipFill>
          <a:blip r:embed="rId3">
            <a:extLst/>
          </a:blip>
          <a:stretch>
            <a:fillRect/>
          </a:stretch>
        </p:blipFill>
        <p:spPr>
          <a:xfrm>
            <a:off x="1334814" y="5651500"/>
            <a:ext cx="9398001" cy="3035300"/>
          </a:xfrm>
          <a:prstGeom prst="rect">
            <a:avLst/>
          </a:prstGeom>
          <a:ln w="12700">
            <a:miter lim="400000"/>
          </a:ln>
        </p:spPr>
      </p:pic>
    </p:spTree>
  </p:cSld>
  <p:clrMapOvr>
    <a:masterClrMapping/>
  </p:clrMapOvr>
  <p:transition xmlns:p14="http://schemas.microsoft.com/office/powerpoint/2010/main" spd="med" advClick="1"/>
</p:sld>
</file>

<file path=ppt/slides/slide4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0" name="Rules of Thumb Summary"/>
          <p:cNvSpPr txBox="1"/>
          <p:nvPr>
            <p:ph type="title"/>
          </p:nvPr>
        </p:nvSpPr>
        <p:spPr>
          <a:prstGeom prst="rect">
            <a:avLst/>
          </a:prstGeom>
        </p:spPr>
        <p:txBody>
          <a:bodyPr/>
          <a:lstStyle/>
          <a:p>
            <a:pPr/>
            <a:r>
              <a:t>Rules of Thumb Summary</a:t>
            </a:r>
          </a:p>
        </p:txBody>
      </p:sp>
      <p:sp>
        <p:nvSpPr>
          <p:cNvPr id="3681" name="No unjustified 3D…"/>
          <p:cNvSpPr txBox="1"/>
          <p:nvPr>
            <p:ph type="body" idx="1"/>
          </p:nvPr>
        </p:nvSpPr>
        <p:spPr>
          <a:prstGeom prst="rect">
            <a:avLst/>
          </a:prstGeom>
        </p:spPr>
        <p:txBody>
          <a:bodyPr/>
          <a:lstStyle/>
          <a:p>
            <a:pPr marL="768163" indent="-310963">
              <a:defRPr sz="3700">
                <a:latin typeface="+mn-lt"/>
                <a:ea typeface="+mn-ea"/>
                <a:cs typeface="+mn-cs"/>
                <a:sym typeface="Rockwell"/>
              </a:defRPr>
            </a:pPr>
            <a:r>
              <a:t>No unjustified 3D</a:t>
            </a:r>
          </a:p>
          <a:p>
            <a:pPr lvl="1" marL="1150619" indent="-236219">
              <a:defRPr sz="3100">
                <a:latin typeface="+mn-lt"/>
                <a:ea typeface="+mn-ea"/>
                <a:cs typeface="+mn-cs"/>
                <a:sym typeface="Rockwell"/>
              </a:defRPr>
            </a:pPr>
            <a:r>
              <a:t>Power of the plane</a:t>
            </a:r>
          </a:p>
          <a:p>
            <a:pPr lvl="1" marL="1150619" indent="-236219">
              <a:defRPr sz="3100">
                <a:latin typeface="+mn-lt"/>
                <a:ea typeface="+mn-ea"/>
                <a:cs typeface="+mn-cs"/>
                <a:sym typeface="Rockwell"/>
              </a:defRPr>
            </a:pPr>
            <a:r>
              <a:t>Disparity of depth</a:t>
            </a:r>
          </a:p>
          <a:p>
            <a:pPr lvl="1" marL="1150619" indent="-236219">
              <a:defRPr sz="3100">
                <a:latin typeface="+mn-lt"/>
                <a:ea typeface="+mn-ea"/>
                <a:cs typeface="+mn-cs"/>
                <a:sym typeface="Rockwell"/>
              </a:defRPr>
            </a:pPr>
            <a:r>
              <a:t>Occlusion hides information</a:t>
            </a:r>
          </a:p>
          <a:p>
            <a:pPr lvl="1" marL="1150619" indent="-236219">
              <a:defRPr sz="3100">
                <a:latin typeface="+mn-lt"/>
                <a:ea typeface="+mn-ea"/>
                <a:cs typeface="+mn-cs"/>
                <a:sym typeface="Rockwell"/>
              </a:defRPr>
            </a:pPr>
            <a:r>
              <a:t>Perspective distortion dangers</a:t>
            </a:r>
          </a:p>
          <a:p>
            <a:pPr lvl="1" marL="1150619" indent="-236219">
              <a:defRPr sz="3100">
                <a:latin typeface="+mn-lt"/>
                <a:ea typeface="+mn-ea"/>
                <a:cs typeface="+mn-cs"/>
                <a:sym typeface="Rockwell"/>
              </a:defRPr>
            </a:pPr>
            <a:r>
              <a:t>Tilted text isn’t legible</a:t>
            </a:r>
          </a:p>
          <a:p>
            <a:pPr marL="768163" indent="-310963">
              <a:defRPr sz="3700">
                <a:latin typeface="+mn-lt"/>
                <a:ea typeface="+mn-ea"/>
                <a:cs typeface="+mn-cs"/>
                <a:sym typeface="Rockwell"/>
              </a:defRPr>
            </a:pPr>
            <a:r>
              <a:t>No unjustified 2D</a:t>
            </a:r>
          </a:p>
          <a:p>
            <a:pPr marL="768163" indent="-310963">
              <a:defRPr sz="3700">
                <a:latin typeface="+mn-lt"/>
                <a:ea typeface="+mn-ea"/>
                <a:cs typeface="+mn-cs"/>
                <a:sym typeface="Rockwell"/>
              </a:defRPr>
            </a:pPr>
            <a:r>
              <a:t>Eyes beat memory</a:t>
            </a:r>
          </a:p>
          <a:p>
            <a:pPr marL="768163" indent="-310963">
              <a:defRPr sz="3700">
                <a:latin typeface="+mn-lt"/>
                <a:ea typeface="+mn-ea"/>
                <a:cs typeface="+mn-cs"/>
                <a:sym typeface="Rockwell"/>
              </a:defRPr>
            </a:pPr>
            <a:r>
              <a:t>Resolution over immersion</a:t>
            </a:r>
          </a:p>
          <a:p>
            <a:pPr marL="768163" indent="-310963">
              <a:defRPr sz="3700">
                <a:latin typeface="+mn-lt"/>
                <a:ea typeface="+mn-ea"/>
                <a:cs typeface="+mn-cs"/>
                <a:sym typeface="Rockwell"/>
              </a:defRPr>
            </a:pPr>
            <a:r>
              <a:t>Overview first, zoom and filter, details on demand</a:t>
            </a:r>
          </a:p>
          <a:p>
            <a:pPr marL="768163" indent="-310963">
              <a:defRPr sz="3700">
                <a:latin typeface="+mn-lt"/>
                <a:ea typeface="+mn-ea"/>
                <a:cs typeface="+mn-cs"/>
                <a:sym typeface="Rockwell"/>
              </a:defRPr>
            </a:pPr>
            <a:r>
              <a:t>Responsiveness is required</a:t>
            </a:r>
          </a:p>
          <a:p>
            <a:pPr marL="768163" indent="-310963">
              <a:defRPr sz="3700">
                <a:latin typeface="+mn-lt"/>
                <a:ea typeface="+mn-ea"/>
                <a:cs typeface="+mn-cs"/>
                <a:sym typeface="Rockwell"/>
              </a:defRPr>
            </a:pPr>
            <a:r>
              <a:t>Function first, form next</a:t>
            </a:r>
          </a:p>
        </p:txBody>
      </p:sp>
      <p:sp>
        <p:nvSpPr>
          <p:cNvPr id="368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85" name="Line"/>
          <p:cNvSpPr/>
          <p:nvPr/>
        </p:nvSpPr>
        <p:spPr>
          <a:xfrm>
            <a:off x="4604477" y="1410229"/>
            <a:ext cx="3492744" cy="10247"/>
          </a:xfrm>
          <a:prstGeom prst="line">
            <a:avLst/>
          </a:prstGeom>
          <a:ln w="22225">
            <a:solidFill>
              <a:srgbClr val="12977B"/>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pic>
        <p:nvPicPr>
          <p:cNvPr id="3686" name="Image" descr="Image"/>
          <p:cNvPicPr>
            <a:picLocks noChangeAspect="1"/>
          </p:cNvPicPr>
          <p:nvPr/>
        </p:nvPicPr>
        <p:blipFill>
          <a:blip r:embed="rId2">
            <a:extLst/>
          </a:blip>
          <a:stretch>
            <a:fillRect/>
          </a:stretch>
        </p:blipFill>
        <p:spPr>
          <a:xfrm>
            <a:off x="822114" y="7076102"/>
            <a:ext cx="1541035" cy="1524001"/>
          </a:xfrm>
          <a:prstGeom prst="rect">
            <a:avLst/>
          </a:prstGeom>
          <a:ln w="12700">
            <a:miter lim="400000"/>
          </a:ln>
        </p:spPr>
      </p:pic>
      <p:pic>
        <p:nvPicPr>
          <p:cNvPr id="3687" name="fig3.7.pdf" descr="fig3.7.pdf"/>
          <p:cNvPicPr>
            <a:picLocks noChangeAspect="1"/>
          </p:cNvPicPr>
          <p:nvPr/>
        </p:nvPicPr>
        <p:blipFill>
          <a:blip r:embed="rId3">
            <a:extLst/>
          </a:blip>
          <a:srcRect l="0" t="4527" r="63679" b="51620"/>
          <a:stretch>
            <a:fillRect/>
          </a:stretch>
        </p:blipFill>
        <p:spPr>
          <a:xfrm>
            <a:off x="494543" y="990600"/>
            <a:ext cx="4102857" cy="4575225"/>
          </a:xfrm>
          <a:prstGeom prst="rect">
            <a:avLst/>
          </a:prstGeom>
          <a:ln w="12700">
            <a:miter lim="400000"/>
          </a:ln>
        </p:spPr>
      </p:pic>
      <p:pic>
        <p:nvPicPr>
          <p:cNvPr id="3688" name="fig3.7.pdf" descr="fig3.7.pdf"/>
          <p:cNvPicPr>
            <a:picLocks noChangeAspect="1"/>
          </p:cNvPicPr>
          <p:nvPr/>
        </p:nvPicPr>
        <p:blipFill>
          <a:blip r:embed="rId3">
            <a:extLst/>
          </a:blip>
          <a:srcRect l="39306" t="4268" r="0" b="35191"/>
          <a:stretch>
            <a:fillRect/>
          </a:stretch>
        </p:blipFill>
        <p:spPr>
          <a:xfrm>
            <a:off x="9042400" y="990600"/>
            <a:ext cx="6729620" cy="6199714"/>
          </a:xfrm>
          <a:prstGeom prst="rect">
            <a:avLst/>
          </a:prstGeom>
          <a:ln w="12700">
            <a:miter lim="400000"/>
          </a:ln>
        </p:spPr>
      </p:pic>
      <p:pic>
        <p:nvPicPr>
          <p:cNvPr id="3689" name="fig3.7.pdf" descr="fig3.7.pdf"/>
          <p:cNvPicPr>
            <a:picLocks noChangeAspect="1"/>
          </p:cNvPicPr>
          <p:nvPr/>
        </p:nvPicPr>
        <p:blipFill>
          <a:blip r:embed="rId3">
            <a:extLst/>
          </a:blip>
          <a:srcRect l="0" t="0" r="0" b="95107"/>
          <a:stretch>
            <a:fillRect/>
          </a:stretch>
        </p:blipFill>
        <p:spPr>
          <a:xfrm>
            <a:off x="521052" y="216690"/>
            <a:ext cx="15265721" cy="689838"/>
          </a:xfrm>
          <a:prstGeom prst="rect">
            <a:avLst/>
          </a:prstGeom>
          <a:ln w="12700">
            <a:miter lim="400000"/>
          </a:ln>
        </p:spPr>
      </p:pic>
      <p:grpSp>
        <p:nvGrpSpPr>
          <p:cNvPr id="3692" name="Group"/>
          <p:cNvGrpSpPr/>
          <p:nvPr/>
        </p:nvGrpSpPr>
        <p:grpSpPr>
          <a:xfrm>
            <a:off x="228600" y="6096000"/>
            <a:ext cx="3435491" cy="2819401"/>
            <a:chOff x="0" y="0"/>
            <a:chExt cx="3435490" cy="2819400"/>
          </a:xfrm>
        </p:grpSpPr>
        <p:sp>
          <p:nvSpPr>
            <p:cNvPr id="3690" name="Rectangle"/>
            <p:cNvSpPr/>
            <p:nvPr/>
          </p:nvSpPr>
          <p:spPr>
            <a:xfrm>
              <a:off x="0" y="0"/>
              <a:ext cx="3435491" cy="28194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3691" name="Image" descr="Image"/>
            <p:cNvPicPr>
              <a:picLocks noChangeAspect="1"/>
            </p:cNvPicPr>
            <p:nvPr/>
          </p:nvPicPr>
          <p:blipFill>
            <a:blip r:embed="rId2">
              <a:extLst/>
            </a:blip>
            <a:stretch>
              <a:fillRect/>
            </a:stretch>
          </p:blipFill>
          <p:spPr>
            <a:xfrm>
              <a:off x="310483" y="95790"/>
              <a:ext cx="2720549" cy="2690477"/>
            </a:xfrm>
            <a:prstGeom prst="rect">
              <a:avLst/>
            </a:prstGeom>
            <a:ln w="12700" cap="flat">
              <a:noFill/>
              <a:miter lim="400000"/>
            </a:ln>
            <a:effectLst/>
          </p:spPr>
        </p:pic>
      </p:grpSp>
      <p:pic>
        <p:nvPicPr>
          <p:cNvPr id="3693" name="fig3.7.pdf" descr="fig3.7.pdf"/>
          <p:cNvPicPr>
            <a:picLocks noChangeAspect="1"/>
          </p:cNvPicPr>
          <p:nvPr/>
        </p:nvPicPr>
        <p:blipFill>
          <a:blip r:embed="rId4">
            <a:extLst/>
          </a:blip>
          <a:srcRect l="0" t="46171" r="59430" b="0"/>
          <a:stretch>
            <a:fillRect/>
          </a:stretch>
        </p:blipFill>
        <p:spPr>
          <a:xfrm>
            <a:off x="4370431" y="1218793"/>
            <a:ext cx="4849769" cy="5898495"/>
          </a:xfrm>
          <a:prstGeom prst="rect">
            <a:avLst/>
          </a:prstGeom>
          <a:ln w="12700">
            <a:miter lim="400000"/>
          </a:ln>
        </p:spPr>
      </p:pic>
      <p:pic>
        <p:nvPicPr>
          <p:cNvPr id="3694" name="Rectangle Rectangle" descr="Rectangle Rectangle"/>
          <p:cNvPicPr>
            <a:picLocks noChangeAspect="0"/>
          </p:cNvPicPr>
          <p:nvPr/>
        </p:nvPicPr>
        <p:blipFill>
          <a:blip r:embed="rId5">
            <a:extLst/>
          </a:blip>
          <a:stretch>
            <a:fillRect/>
          </a:stretch>
        </p:blipFill>
        <p:spPr>
          <a:xfrm>
            <a:off x="13539434" y="4090392"/>
            <a:ext cx="2500667" cy="1845271"/>
          </a:xfrm>
          <a:prstGeom prst="rect">
            <a:avLst/>
          </a:prstGeom>
        </p:spPr>
      </p:pic>
    </p:spTree>
  </p:cSld>
  <p:clrMapOvr>
    <a:masterClrMapping/>
  </p:clrMapOvr>
  <p:transition xmlns:p14="http://schemas.microsoft.com/office/powerpoint/2010/main" spd="med" advClick="1"/>
</p:sld>
</file>

<file path=ppt/slides/slide4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7"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Wrapup</a:t>
            </a:r>
          </a:p>
        </p:txBody>
      </p:sp>
      <p:sp>
        <p:nvSpPr>
          <p:cNvPr id="3698"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3699"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3700"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4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2"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712" name="Group"/>
          <p:cNvGrpSpPr/>
          <p:nvPr/>
        </p:nvGrpSpPr>
        <p:grpSpPr>
          <a:xfrm>
            <a:off x="12725400" y="254000"/>
            <a:ext cx="3390900" cy="3378200"/>
            <a:chOff x="0" y="0"/>
            <a:chExt cx="3390900" cy="3378200"/>
          </a:xfrm>
        </p:grpSpPr>
        <p:sp>
          <p:nvSpPr>
            <p:cNvPr id="3703"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04"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05"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06"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07"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3708"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3709"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3710"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3711" name="Image" descr="Image"/>
            <p:cNvPicPr>
              <a:picLocks noChangeAspect="1"/>
            </p:cNvPicPr>
            <p:nvPr/>
          </p:nvPicPr>
          <p:blipFill>
            <a:blip r:embed="rId2">
              <a:extLst/>
            </a:blip>
            <a:stretch>
              <a:fillRect/>
            </a:stretch>
          </p:blipFill>
          <p:spPr>
            <a:xfrm>
              <a:off x="1452599" y="664970"/>
              <a:ext cx="1663701" cy="165370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4"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15" name="fig2.1.pdf" descr="fig2.1.pdf"/>
          <p:cNvPicPr>
            <a:picLocks noChangeAspect="1"/>
          </p:cNvPicPr>
          <p:nvPr/>
        </p:nvPicPr>
        <p:blipFill>
          <a:blip r:embed="rId2">
            <a:extLst/>
          </a:blip>
          <a:srcRect l="0" t="0" r="0" b="15795"/>
          <a:stretch>
            <a:fillRect/>
          </a:stretch>
        </p:blipFill>
        <p:spPr>
          <a:xfrm>
            <a:off x="288976" y="-3593"/>
            <a:ext cx="9005103" cy="9045993"/>
          </a:xfrm>
          <a:prstGeom prst="rect">
            <a:avLst/>
          </a:prstGeom>
          <a:ln w="12700">
            <a:miter lim="400000"/>
          </a:ln>
        </p:spPr>
      </p:pic>
      <p:grpSp>
        <p:nvGrpSpPr>
          <p:cNvPr id="3725" name="Group"/>
          <p:cNvGrpSpPr/>
          <p:nvPr/>
        </p:nvGrpSpPr>
        <p:grpSpPr>
          <a:xfrm>
            <a:off x="12725400" y="254000"/>
            <a:ext cx="3390900" cy="3378200"/>
            <a:chOff x="0" y="0"/>
            <a:chExt cx="3390900" cy="3378200"/>
          </a:xfrm>
        </p:grpSpPr>
        <p:sp>
          <p:nvSpPr>
            <p:cNvPr id="3716"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17"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18"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19"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20"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3721"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3722"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3723"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3724" name="Image" descr="Image"/>
            <p:cNvPicPr>
              <a:picLocks noChangeAspect="1"/>
            </p:cNvPicPr>
            <p:nvPr/>
          </p:nvPicPr>
          <p:blipFill>
            <a:blip r:embed="rId3">
              <a:extLst/>
            </a:blip>
            <a:stretch>
              <a:fillRect/>
            </a:stretch>
          </p:blipFill>
          <p:spPr>
            <a:xfrm>
              <a:off x="1452599" y="664970"/>
              <a:ext cx="1663701" cy="165370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7"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28" name="fig2.1.pdf" descr="fig2.1.pdf"/>
          <p:cNvPicPr>
            <a:picLocks noChangeAspect="1"/>
          </p:cNvPicPr>
          <p:nvPr/>
        </p:nvPicPr>
        <p:blipFill>
          <a:blip r:embed="rId2">
            <a:extLst/>
          </a:blip>
          <a:srcRect l="0" t="0" r="0" b="15795"/>
          <a:stretch>
            <a:fillRect/>
          </a:stretch>
        </p:blipFill>
        <p:spPr>
          <a:xfrm>
            <a:off x="288976" y="-3593"/>
            <a:ext cx="9005103" cy="9045993"/>
          </a:xfrm>
          <a:prstGeom prst="rect">
            <a:avLst/>
          </a:prstGeom>
          <a:ln w="12700">
            <a:miter lim="400000"/>
          </a:ln>
        </p:spPr>
      </p:pic>
      <p:grpSp>
        <p:nvGrpSpPr>
          <p:cNvPr id="3731" name="Group"/>
          <p:cNvGrpSpPr/>
          <p:nvPr/>
        </p:nvGrpSpPr>
        <p:grpSpPr>
          <a:xfrm>
            <a:off x="723900" y="646780"/>
            <a:ext cx="11569700" cy="8890920"/>
            <a:chOff x="0" y="0"/>
            <a:chExt cx="11569700" cy="8890919"/>
          </a:xfrm>
        </p:grpSpPr>
        <p:sp>
          <p:nvSpPr>
            <p:cNvPr id="3729" name="Rectangle"/>
            <p:cNvSpPr/>
            <p:nvPr/>
          </p:nvSpPr>
          <p:spPr>
            <a:xfrm>
              <a:off x="88900" y="77119"/>
              <a:ext cx="11480800" cy="88138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pic>
          <p:nvPicPr>
            <p:cNvPr id="3730" name="fig3.1.pdf" descr="fig3.1.pdf"/>
            <p:cNvPicPr>
              <a:picLocks noChangeAspect="1"/>
            </p:cNvPicPr>
            <p:nvPr/>
          </p:nvPicPr>
          <p:blipFill>
            <a:blip r:embed="rId3">
              <a:extLst/>
            </a:blip>
            <a:srcRect l="0" t="0" r="0" b="19582"/>
            <a:stretch>
              <a:fillRect/>
            </a:stretch>
          </p:blipFill>
          <p:spPr>
            <a:xfrm>
              <a:off x="0" y="0"/>
              <a:ext cx="11480800" cy="7471110"/>
            </a:xfrm>
            <a:prstGeom prst="rect">
              <a:avLst/>
            </a:prstGeom>
            <a:ln w="12700" cap="flat">
              <a:noFill/>
              <a:miter lim="400000"/>
            </a:ln>
            <a:effectLst/>
          </p:spPr>
        </p:pic>
      </p:grpSp>
      <p:grpSp>
        <p:nvGrpSpPr>
          <p:cNvPr id="3741" name="Group"/>
          <p:cNvGrpSpPr/>
          <p:nvPr/>
        </p:nvGrpSpPr>
        <p:grpSpPr>
          <a:xfrm>
            <a:off x="12725400" y="254000"/>
            <a:ext cx="3390900" cy="3378200"/>
            <a:chOff x="0" y="0"/>
            <a:chExt cx="3390900" cy="3378200"/>
          </a:xfrm>
        </p:grpSpPr>
        <p:sp>
          <p:nvSpPr>
            <p:cNvPr id="3732"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33"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34"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35"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36"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3737"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3738"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3739"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3740" name="Image" descr="Image"/>
            <p:cNvPicPr>
              <a:picLocks noChangeAspect="1"/>
            </p:cNvPicPr>
            <p:nvPr/>
          </p:nvPicPr>
          <p:blipFill>
            <a:blip r:embed="rId4">
              <a:extLst/>
            </a:blip>
            <a:stretch>
              <a:fillRect/>
            </a:stretch>
          </p:blipFill>
          <p:spPr>
            <a:xfrm>
              <a:off x="1452599" y="664970"/>
              <a:ext cx="1663701" cy="165370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Items &amp; Attributes"/>
          <p:cNvSpPr txBox="1"/>
          <p:nvPr>
            <p:ph type="title"/>
          </p:nvPr>
        </p:nvSpPr>
        <p:spPr>
          <a:prstGeom prst="rect">
            <a:avLst/>
          </a:prstGeom>
        </p:spPr>
        <p:txBody>
          <a:bodyPr/>
          <a:lstStyle/>
          <a:p>
            <a:pPr/>
            <a:r>
              <a:t>Items &amp; Attributes</a:t>
            </a:r>
          </a:p>
        </p:txBody>
      </p:sp>
      <p:sp>
        <p:nvSpPr>
          <p:cNvPr id="525" name="item: individual entity, discrete…"/>
          <p:cNvSpPr txBox="1"/>
          <p:nvPr>
            <p:ph type="body" idx="1"/>
          </p:nvPr>
        </p:nvSpPr>
        <p:spPr>
          <a:xfrm>
            <a:off x="419100" y="1104900"/>
            <a:ext cx="7401818" cy="8039100"/>
          </a:xfrm>
          <a:prstGeom prst="rect">
            <a:avLst/>
          </a:prstGeom>
        </p:spPr>
        <p:txBody>
          <a:bodyPr/>
          <a:lstStyle/>
          <a:p>
            <a:pPr/>
            <a:r>
              <a:t>item: individual entity, discrete</a:t>
            </a:r>
          </a:p>
          <a:p>
            <a:pPr lvl="1"/>
            <a:r>
              <a:t>eg patient, car, stock, city</a:t>
            </a:r>
          </a:p>
          <a:p>
            <a:pPr lvl="1"/>
            <a:r>
              <a:t>"independent variable"</a:t>
            </a:r>
          </a:p>
        </p:txBody>
      </p:sp>
      <p:sp>
        <p:nvSpPr>
          <p:cNvPr id="5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7" name="Image" descr="Image"/>
          <p:cNvPicPr>
            <a:picLocks noChangeAspect="1"/>
          </p:cNvPicPr>
          <p:nvPr/>
        </p:nvPicPr>
        <p:blipFill>
          <a:blip r:embed="rId2">
            <a:extLst/>
          </a:blip>
          <a:srcRect l="10346" t="0" r="0" b="0"/>
          <a:stretch>
            <a:fillRect/>
          </a:stretch>
        </p:blipFill>
        <p:spPr>
          <a:xfrm>
            <a:off x="8250926" y="1903663"/>
            <a:ext cx="7973324" cy="4973387"/>
          </a:xfrm>
          <a:prstGeom prst="rect">
            <a:avLst/>
          </a:prstGeom>
          <a:ln w="12700">
            <a:miter lim="400000"/>
          </a:ln>
        </p:spPr>
      </p:pic>
    </p:spTree>
  </p:cSld>
  <p:clrMapOvr>
    <a:masterClrMapping/>
  </p:clrMapOvr>
  <p:transition xmlns:p14="http://schemas.microsoft.com/office/powerpoint/2010/main" spd="med" advClick="1"/>
</p:sld>
</file>

<file path=ppt/slides/slide4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44" name="fig2.1.pdf" descr="fig2.1.pdf"/>
          <p:cNvPicPr>
            <a:picLocks noChangeAspect="1"/>
          </p:cNvPicPr>
          <p:nvPr/>
        </p:nvPicPr>
        <p:blipFill>
          <a:blip r:embed="rId2">
            <a:extLst/>
          </a:blip>
          <a:srcRect l="0" t="0" r="0" b="15795"/>
          <a:stretch>
            <a:fillRect/>
          </a:stretch>
        </p:blipFill>
        <p:spPr>
          <a:xfrm>
            <a:off x="288976" y="-3593"/>
            <a:ext cx="9005103" cy="9045993"/>
          </a:xfrm>
          <a:prstGeom prst="rect">
            <a:avLst/>
          </a:prstGeom>
          <a:ln w="12700">
            <a:miter lim="400000"/>
          </a:ln>
        </p:spPr>
      </p:pic>
      <p:grpSp>
        <p:nvGrpSpPr>
          <p:cNvPr id="3747" name="Group"/>
          <p:cNvGrpSpPr/>
          <p:nvPr/>
        </p:nvGrpSpPr>
        <p:grpSpPr>
          <a:xfrm>
            <a:off x="723900" y="646780"/>
            <a:ext cx="11569700" cy="8890920"/>
            <a:chOff x="0" y="0"/>
            <a:chExt cx="11569700" cy="8890919"/>
          </a:xfrm>
        </p:grpSpPr>
        <p:sp>
          <p:nvSpPr>
            <p:cNvPr id="3745" name="Rectangle"/>
            <p:cNvSpPr/>
            <p:nvPr/>
          </p:nvSpPr>
          <p:spPr>
            <a:xfrm>
              <a:off x="88900" y="77119"/>
              <a:ext cx="11480800" cy="8813801"/>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pic>
          <p:nvPicPr>
            <p:cNvPr id="3746" name="fig3.1.pdf" descr="fig3.1.pdf"/>
            <p:cNvPicPr>
              <a:picLocks noChangeAspect="1"/>
            </p:cNvPicPr>
            <p:nvPr/>
          </p:nvPicPr>
          <p:blipFill>
            <a:blip r:embed="rId3">
              <a:extLst/>
            </a:blip>
            <a:srcRect l="0" t="0" r="0" b="19582"/>
            <a:stretch>
              <a:fillRect/>
            </a:stretch>
          </p:blipFill>
          <p:spPr>
            <a:xfrm>
              <a:off x="0" y="0"/>
              <a:ext cx="11480800" cy="7471110"/>
            </a:xfrm>
            <a:prstGeom prst="rect">
              <a:avLst/>
            </a:prstGeom>
            <a:ln w="12700" cap="flat">
              <a:noFill/>
              <a:miter lim="400000"/>
            </a:ln>
            <a:effectLst/>
          </p:spPr>
        </p:pic>
      </p:grpSp>
      <p:grpSp>
        <p:nvGrpSpPr>
          <p:cNvPr id="3759" name="Group"/>
          <p:cNvGrpSpPr/>
          <p:nvPr/>
        </p:nvGrpSpPr>
        <p:grpSpPr>
          <a:xfrm>
            <a:off x="1155699" y="1739900"/>
            <a:ext cx="11144825" cy="6565900"/>
            <a:chOff x="0" y="215900"/>
            <a:chExt cx="11144823" cy="6565900"/>
          </a:xfrm>
        </p:grpSpPr>
        <p:sp>
          <p:nvSpPr>
            <p:cNvPr id="3748" name="Rectangle"/>
            <p:cNvSpPr/>
            <p:nvPr/>
          </p:nvSpPr>
          <p:spPr>
            <a:xfrm>
              <a:off x="203200" y="215900"/>
              <a:ext cx="10934700" cy="6565900"/>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grpSp>
          <p:nvGrpSpPr>
            <p:cNvPr id="3758" name="Group"/>
            <p:cNvGrpSpPr/>
            <p:nvPr/>
          </p:nvGrpSpPr>
          <p:grpSpPr>
            <a:xfrm>
              <a:off x="-1" y="218904"/>
              <a:ext cx="11144825" cy="6231169"/>
              <a:chOff x="0" y="218904"/>
              <a:chExt cx="11144823" cy="6231168"/>
            </a:xfrm>
          </p:grpSpPr>
          <p:sp>
            <p:nvSpPr>
              <p:cNvPr id="3749" name="Line"/>
              <p:cNvSpPr/>
              <p:nvPr/>
            </p:nvSpPr>
            <p:spPr>
              <a:xfrm>
                <a:off x="3134582" y="1073874"/>
                <a:ext cx="2501966" cy="7341"/>
              </a:xfrm>
              <a:prstGeom prst="line">
                <a:avLst/>
              </a:prstGeom>
              <a:noFill/>
              <a:ln w="22225" cap="flat">
                <a:solidFill>
                  <a:srgbClr val="12977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p>
            </p:txBody>
          </p:sp>
          <p:pic>
            <p:nvPicPr>
              <p:cNvPr id="3750" name="Image" descr="Image"/>
              <p:cNvPicPr>
                <a:picLocks noChangeAspect="1"/>
              </p:cNvPicPr>
              <p:nvPr/>
            </p:nvPicPr>
            <p:blipFill>
              <a:blip r:embed="rId4">
                <a:extLst/>
              </a:blip>
              <a:stretch>
                <a:fillRect/>
              </a:stretch>
            </p:blipFill>
            <p:spPr>
              <a:xfrm>
                <a:off x="425153" y="5132523"/>
                <a:ext cx="1103894" cy="1091691"/>
              </a:xfrm>
              <a:prstGeom prst="rect">
                <a:avLst/>
              </a:prstGeom>
              <a:ln w="12700" cap="flat">
                <a:noFill/>
                <a:miter lim="400000"/>
              </a:ln>
              <a:effectLst/>
            </p:spPr>
          </p:pic>
          <p:pic>
            <p:nvPicPr>
              <p:cNvPr id="3751" name="fig3.7.pdf" descr="fig3.7.pdf"/>
              <p:cNvPicPr>
                <a:picLocks noChangeAspect="1"/>
              </p:cNvPicPr>
              <p:nvPr/>
            </p:nvPicPr>
            <p:blipFill>
              <a:blip r:embed="rId5">
                <a:extLst/>
              </a:blip>
              <a:srcRect l="0" t="4527" r="63679" b="51620"/>
              <a:stretch>
                <a:fillRect/>
              </a:stretch>
            </p:blipFill>
            <p:spPr>
              <a:xfrm>
                <a:off x="190504" y="773280"/>
                <a:ext cx="2939009" cy="3277383"/>
              </a:xfrm>
              <a:prstGeom prst="rect">
                <a:avLst/>
              </a:prstGeom>
              <a:ln w="12700" cap="flat">
                <a:noFill/>
                <a:miter lim="400000"/>
              </a:ln>
              <a:effectLst/>
            </p:spPr>
          </p:pic>
          <p:pic>
            <p:nvPicPr>
              <p:cNvPr id="3752" name="fig3.7.pdf" descr="fig3.7.pdf"/>
              <p:cNvPicPr>
                <a:picLocks noChangeAspect="1"/>
              </p:cNvPicPr>
              <p:nvPr/>
            </p:nvPicPr>
            <p:blipFill>
              <a:blip r:embed="rId5">
                <a:extLst/>
              </a:blip>
              <a:srcRect l="39306" t="4268" r="0" b="35191"/>
              <a:stretch>
                <a:fillRect/>
              </a:stretch>
            </p:blipFill>
            <p:spPr>
              <a:xfrm>
                <a:off x="6313610" y="773280"/>
                <a:ext cx="4820646" cy="4441057"/>
              </a:xfrm>
              <a:prstGeom prst="rect">
                <a:avLst/>
              </a:prstGeom>
              <a:ln w="12700" cap="flat">
                <a:noFill/>
                <a:miter lim="400000"/>
              </a:ln>
              <a:effectLst/>
            </p:spPr>
          </p:pic>
          <p:pic>
            <p:nvPicPr>
              <p:cNvPr id="3753" name="fig3.7.pdf" descr="fig3.7.pdf"/>
              <p:cNvPicPr>
                <a:picLocks noChangeAspect="1"/>
              </p:cNvPicPr>
              <p:nvPr/>
            </p:nvPicPr>
            <p:blipFill>
              <a:blip r:embed="rId5">
                <a:extLst/>
              </a:blip>
              <a:srcRect l="0" t="0" r="0" b="95107"/>
              <a:stretch>
                <a:fillRect/>
              </a:stretch>
            </p:blipFill>
            <p:spPr>
              <a:xfrm>
                <a:off x="209493" y="218904"/>
                <a:ext cx="10935331" cy="494153"/>
              </a:xfrm>
              <a:prstGeom prst="rect">
                <a:avLst/>
              </a:prstGeom>
              <a:ln w="12700" cap="flat">
                <a:noFill/>
                <a:miter lim="400000"/>
              </a:ln>
              <a:effectLst/>
            </p:spPr>
          </p:pic>
          <p:grpSp>
            <p:nvGrpSpPr>
              <p:cNvPr id="3756" name="Group"/>
              <p:cNvGrpSpPr/>
              <p:nvPr/>
            </p:nvGrpSpPr>
            <p:grpSpPr>
              <a:xfrm>
                <a:off x="0" y="4430444"/>
                <a:ext cx="2460954" cy="2019629"/>
                <a:chOff x="0" y="0"/>
                <a:chExt cx="2460953" cy="2019628"/>
              </a:xfrm>
            </p:grpSpPr>
            <p:sp>
              <p:nvSpPr>
                <p:cNvPr id="3754" name="Rectangle"/>
                <p:cNvSpPr/>
                <p:nvPr/>
              </p:nvSpPr>
              <p:spPr>
                <a:xfrm>
                  <a:off x="0" y="0"/>
                  <a:ext cx="2460954" cy="2019629"/>
                </a:xfrm>
                <a:prstGeom prst="rect">
                  <a:avLst/>
                </a:prstGeom>
                <a:solidFill>
                  <a:srgbClr val="FFFFFF"/>
                </a:solidFill>
                <a:ln w="12700" cap="flat">
                  <a:noFill/>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pic>
              <p:nvPicPr>
                <p:cNvPr id="3755" name="Image" descr="Image"/>
                <p:cNvPicPr>
                  <a:picLocks noChangeAspect="1"/>
                </p:cNvPicPr>
                <p:nvPr/>
              </p:nvPicPr>
              <p:blipFill>
                <a:blip r:embed="rId4">
                  <a:extLst/>
                </a:blip>
                <a:stretch>
                  <a:fillRect/>
                </a:stretch>
              </p:blipFill>
              <p:spPr>
                <a:xfrm>
                  <a:off x="222409" y="68617"/>
                  <a:ext cx="1948818" cy="1927276"/>
                </a:xfrm>
                <a:prstGeom prst="rect">
                  <a:avLst/>
                </a:prstGeom>
                <a:ln w="12700" cap="flat">
                  <a:noFill/>
                  <a:miter lim="400000"/>
                </a:ln>
                <a:effectLst/>
              </p:spPr>
            </p:pic>
          </p:grpSp>
          <p:pic>
            <p:nvPicPr>
              <p:cNvPr id="3757" name="fig3.7.pdf" descr="fig3.7.pdf"/>
              <p:cNvPicPr>
                <a:picLocks noChangeAspect="1"/>
              </p:cNvPicPr>
              <p:nvPr/>
            </p:nvPicPr>
            <p:blipFill>
              <a:blip r:embed="rId6">
                <a:extLst/>
              </a:blip>
              <a:srcRect l="0" t="46171" r="59430" b="0"/>
              <a:stretch>
                <a:fillRect/>
              </a:stretch>
            </p:blipFill>
            <p:spPr>
              <a:xfrm>
                <a:off x="2966928" y="936742"/>
                <a:ext cx="3474047" cy="4225285"/>
              </a:xfrm>
              <a:prstGeom prst="rect">
                <a:avLst/>
              </a:prstGeom>
              <a:ln w="12700" cap="flat">
                <a:noFill/>
                <a:miter lim="400000"/>
              </a:ln>
              <a:effectLst/>
            </p:spPr>
          </p:pic>
        </p:grpSp>
      </p:grpSp>
      <p:grpSp>
        <p:nvGrpSpPr>
          <p:cNvPr id="3769" name="Group"/>
          <p:cNvGrpSpPr/>
          <p:nvPr/>
        </p:nvGrpSpPr>
        <p:grpSpPr>
          <a:xfrm>
            <a:off x="12725400" y="254000"/>
            <a:ext cx="3390900" cy="3378200"/>
            <a:chOff x="0" y="0"/>
            <a:chExt cx="3390900" cy="3378200"/>
          </a:xfrm>
        </p:grpSpPr>
        <p:sp>
          <p:nvSpPr>
            <p:cNvPr id="3760" name="Rectangle"/>
            <p:cNvSpPr/>
            <p:nvPr/>
          </p:nvSpPr>
          <p:spPr>
            <a:xfrm>
              <a:off x="0" y="0"/>
              <a:ext cx="3390900" cy="3378200"/>
            </a:xfrm>
            <a:prstGeom prst="rect">
              <a:avLst/>
            </a:prstGeom>
            <a:solidFill>
              <a:srgbClr val="FCCFA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61" name="Rectangle"/>
            <p:cNvSpPr/>
            <p:nvPr/>
          </p:nvSpPr>
          <p:spPr>
            <a:xfrm>
              <a:off x="141382" y="482600"/>
              <a:ext cx="3098801" cy="2730500"/>
            </a:xfrm>
            <a:prstGeom prst="rect">
              <a:avLst/>
            </a:prstGeom>
            <a:solidFill>
              <a:srgbClr val="EFE5B1"/>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62" name="Rectangle"/>
            <p:cNvSpPr/>
            <p:nvPr/>
          </p:nvSpPr>
          <p:spPr>
            <a:xfrm>
              <a:off x="295296" y="1778000"/>
              <a:ext cx="2705101" cy="1193800"/>
            </a:xfrm>
            <a:prstGeom prst="rect">
              <a:avLst/>
            </a:prstGeom>
            <a:solidFill>
              <a:srgbClr val="B6E0C5"/>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63" name="Rectangle"/>
            <p:cNvSpPr/>
            <p:nvPr/>
          </p:nvSpPr>
          <p:spPr>
            <a:xfrm>
              <a:off x="428099" y="2362200"/>
              <a:ext cx="1265712" cy="495300"/>
            </a:xfrm>
            <a:prstGeom prst="rect">
              <a:avLst/>
            </a:prstGeom>
            <a:solidFill>
              <a:srgbClr val="DBB0CB"/>
            </a:solidFill>
            <a:ln w="25400" cap="flat">
              <a:solidFill>
                <a:srgbClr val="000000"/>
              </a:solidFill>
              <a:prstDash val="solid"/>
              <a:miter lim="400000"/>
            </a:ln>
            <a:effectLst/>
          </p:spPr>
          <p:txBody>
            <a:bodyPr wrap="square" lIns="38100" tIns="38100" rIns="38100" bIns="38100" numCol="1" anchor="t">
              <a:noAutofit/>
            </a:bodyPr>
            <a:lstStyle/>
            <a:p>
              <a:pPr algn="l" defTabSz="1219200">
                <a:buClr>
                  <a:srgbClr val="000000"/>
                </a:buClr>
                <a:defRPr sz="3000">
                  <a:uFill>
                    <a:solidFill>
                      <a:srgbClr val="000000"/>
                    </a:solidFill>
                  </a:uFill>
                  <a:latin typeface="Arial"/>
                  <a:ea typeface="Arial"/>
                  <a:cs typeface="Arial"/>
                  <a:sym typeface="Arial"/>
                </a:defRPr>
              </a:pPr>
            </a:p>
          </p:txBody>
        </p:sp>
        <p:sp>
          <p:nvSpPr>
            <p:cNvPr id="3764" name="algorithm"/>
            <p:cNvSpPr txBox="1"/>
            <p:nvPr/>
          </p:nvSpPr>
          <p:spPr>
            <a:xfrm>
              <a:off x="440630" y="2400300"/>
              <a:ext cx="129077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algorithm</a:t>
              </a:r>
            </a:p>
          </p:txBody>
        </p:sp>
        <p:sp>
          <p:nvSpPr>
            <p:cNvPr id="3765" name="idiom"/>
            <p:cNvSpPr txBox="1"/>
            <p:nvPr/>
          </p:nvSpPr>
          <p:spPr>
            <a:xfrm>
              <a:off x="364766" y="1828800"/>
              <a:ext cx="129077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idiom</a:t>
              </a:r>
            </a:p>
          </p:txBody>
        </p:sp>
        <p:sp>
          <p:nvSpPr>
            <p:cNvPr id="3766" name="abstraction"/>
            <p:cNvSpPr txBox="1"/>
            <p:nvPr/>
          </p:nvSpPr>
          <p:spPr>
            <a:xfrm>
              <a:off x="188985" y="533400"/>
              <a:ext cx="1579006"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3767" name="domain"/>
            <p:cNvSpPr txBox="1"/>
            <p:nvPr/>
          </p:nvSpPr>
          <p:spPr>
            <a:xfrm>
              <a:off x="62994" y="50800"/>
              <a:ext cx="1779515"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3768" name="Image" descr="Image"/>
            <p:cNvPicPr>
              <a:picLocks noChangeAspect="1"/>
            </p:cNvPicPr>
            <p:nvPr/>
          </p:nvPicPr>
          <p:blipFill>
            <a:blip r:embed="rId7">
              <a:extLst/>
            </a:blip>
            <a:stretch>
              <a:fillRect/>
            </a:stretch>
          </p:blipFill>
          <p:spPr>
            <a:xfrm>
              <a:off x="1452599" y="664970"/>
              <a:ext cx="1663701" cy="165370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1" name="More information"/>
          <p:cNvSpPr txBox="1"/>
          <p:nvPr>
            <p:ph type="title"/>
          </p:nvPr>
        </p:nvSpPr>
        <p:spPr>
          <a:prstGeom prst="rect">
            <a:avLst/>
          </a:prstGeom>
        </p:spPr>
        <p:txBody>
          <a:bodyPr/>
          <a:lstStyle/>
          <a:p>
            <a:pPr/>
            <a:r>
              <a:t>More information</a:t>
            </a:r>
          </a:p>
        </p:txBody>
      </p:sp>
      <p:sp>
        <p:nvSpPr>
          <p:cNvPr id="3772" name="book  http://www.cs.ubc.ca/~tmm/vadbook…"/>
          <p:cNvSpPr txBox="1"/>
          <p:nvPr>
            <p:ph type="body" idx="1"/>
          </p:nvPr>
        </p:nvSpPr>
        <p:spPr>
          <a:prstGeom prst="rect">
            <a:avLst/>
          </a:prstGeom>
        </p:spPr>
        <p:txBody>
          <a:bodyPr/>
          <a:lstStyle/>
          <a:p>
            <a:pPr marL="291465" indent="-291465" defTabSz="1295400">
              <a:lnSpc>
                <a:spcPct val="90000"/>
              </a:lnSpc>
            </a:pPr>
            <a:r>
              <a:rPr sz="3400"/>
              <a:t>book </a:t>
            </a:r>
            <a:br>
              <a:rPr sz="3400"/>
            </a:br>
            <a:r>
              <a:rPr sz="3000" u="sng">
                <a:solidFill>
                  <a:srgbClr val="FF2600"/>
                </a:solidFill>
                <a:uFill>
                  <a:solidFill>
                    <a:srgbClr val="FF2600"/>
                  </a:solidFill>
                </a:uFill>
                <a:hlinkClick r:id="rId2" invalidUrl="" action="" tgtFrame="" tooltip="" history="1" highlightClick="0" endSnd="0"/>
              </a:rPr>
              <a:t>http://www.cs.ubc.ca/~tmm/vadbook</a:t>
            </a:r>
          </a:p>
          <a:p>
            <a:pPr lvl="1" defTabSz="1295400">
              <a:lnSpc>
                <a:spcPct val="90000"/>
              </a:lnSpc>
              <a:spcBef>
                <a:spcPts val="1000"/>
              </a:spcBef>
            </a:pPr>
            <a:r>
              <a:t>20% promo code for book+ebook combo: HVN17</a:t>
            </a:r>
          </a:p>
          <a:p>
            <a:pPr lvl="1" defTabSz="1295400">
              <a:lnSpc>
                <a:spcPct val="90000"/>
              </a:lnSpc>
              <a:spcBef>
                <a:spcPts val="1000"/>
              </a:spcBef>
              <a:defRPr sz="3000">
                <a:solidFill>
                  <a:srgbClr val="4D22B3"/>
                </a:solidFill>
                <a:uFill>
                  <a:solidFill>
                    <a:srgbClr val="4D22B3"/>
                  </a:solidFill>
                </a:uFill>
              </a:defRPr>
            </a:pPr>
            <a:r>
              <a:rPr u="sng">
                <a:hlinkClick r:id="rId3" invalidUrl="" action="" tgtFrame="" tooltip="" history="1" highlightClick="0" endSnd="0"/>
              </a:rPr>
              <a:t>http://www.crcpress.com/product/isbn/9781466508910</a:t>
            </a:r>
          </a:p>
          <a:p>
            <a:pPr lvl="1" defTabSz="1295400">
              <a:lnSpc>
                <a:spcPct val="90000"/>
              </a:lnSpc>
              <a:spcBef>
                <a:spcPts val="1000"/>
              </a:spcBef>
            </a:pPr>
            <a:r>
              <a:t>illustration acknowledgement: Eamonn Maguire</a:t>
            </a:r>
            <a:br/>
          </a:p>
          <a:p>
            <a:pPr marL="291465" indent="-291465" defTabSz="1295400">
              <a:lnSpc>
                <a:spcPct val="90000"/>
              </a:lnSpc>
            </a:pPr>
            <a:r>
              <a:rPr sz="3400"/>
              <a:t>full courses, papers, videos, software, talks</a:t>
            </a:r>
            <a:br>
              <a:rPr sz="3400"/>
            </a:br>
            <a:r>
              <a:rPr sz="3000" u="sng">
                <a:solidFill>
                  <a:srgbClr val="FF2600"/>
                </a:solidFill>
                <a:uFill>
                  <a:solidFill>
                    <a:srgbClr val="FF2600"/>
                  </a:solidFill>
                </a:uFill>
                <a:hlinkClick r:id="rId4" invalidUrl="" action="" tgtFrame="" tooltip="" history="1" highlightClick="0" endSnd="0"/>
              </a:rPr>
              <a:t>http://www.cs.ubc.ca/group/infovis</a:t>
            </a:r>
            <a:r>
              <a:t> </a:t>
            </a:r>
            <a:br>
              <a:rPr sz="3000" u="sng">
                <a:solidFill>
                  <a:srgbClr val="FF2600"/>
                </a:solidFill>
                <a:uFill>
                  <a:solidFill>
                    <a:srgbClr val="FF2600"/>
                  </a:solidFill>
                </a:uFill>
                <a:hlinkClick r:id="rId5" invalidUrl="" action="" tgtFrame="" tooltip="" history="1" highlightClick="0" endSnd="0"/>
              </a:rPr>
            </a:br>
            <a:r>
              <a:rPr sz="3000" u="sng">
                <a:solidFill>
                  <a:srgbClr val="FF2600"/>
                </a:solidFill>
                <a:uFill>
                  <a:solidFill>
                    <a:srgbClr val="FF2600"/>
                  </a:solidFill>
                </a:uFill>
                <a:hlinkClick r:id="rId5" invalidUrl="" action="" tgtFrame="" tooltip="" history="1" highlightClick="0" endSnd="0"/>
              </a:rPr>
              <a:t>http://www.cs.ubc.ca/~tmm</a:t>
            </a:r>
            <a:br/>
          </a:p>
        </p:txBody>
      </p:sp>
      <p:sp>
        <p:nvSpPr>
          <p:cNvPr id="3773" name="Slide Number"/>
          <p:cNvSpPr txBox="1"/>
          <p:nvPr>
            <p:ph type="sldNum" sz="quarter" idx="2"/>
          </p:nvPr>
        </p:nvSpPr>
        <p:spPr>
          <a:xfrm>
            <a:off x="15684499" y="8686800"/>
            <a:ext cx="355601"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74" name="CRC Press,  AK Peters Visualization Series, 2014."/>
          <p:cNvSpPr txBox="1"/>
          <p:nvPr/>
        </p:nvSpPr>
        <p:spPr>
          <a:xfrm>
            <a:off x="8658011" y="6148383"/>
            <a:ext cx="7503222" cy="26593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defRPr i="1" sz="1800">
                <a:solidFill>
                  <a:srgbClr val="011993"/>
                </a:solidFill>
              </a:defRPr>
            </a:lvl1pPr>
          </a:lstStyle>
          <a:p>
            <a:pPr/>
            <a:r>
              <a:t>CRC Press,  AK Peters Visualization Series, 2014.</a:t>
            </a:r>
          </a:p>
        </p:txBody>
      </p:sp>
      <p:sp>
        <p:nvSpPr>
          <p:cNvPr id="3775" name="Visualization Analysis and Design. Munzner."/>
          <p:cNvSpPr txBox="1"/>
          <p:nvPr/>
        </p:nvSpPr>
        <p:spPr>
          <a:xfrm>
            <a:off x="11111246" y="5831210"/>
            <a:ext cx="5068386" cy="26604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R="419100" algn="r" defTabSz="419100">
              <a:lnSpc>
                <a:spcPts val="2100"/>
              </a:lnSpc>
              <a:defRPr sz="1800">
                <a:solidFill>
                  <a:srgbClr val="011993"/>
                </a:solidFill>
              </a:defRPr>
            </a:lvl1pPr>
          </a:lstStyle>
          <a:p>
            <a:pPr/>
            <a:r>
              <a:t>Visualization Analysis and Design. Munzner.</a:t>
            </a:r>
          </a:p>
        </p:txBody>
      </p:sp>
      <p:sp>
        <p:nvSpPr>
          <p:cNvPr id="3776" name="@tamaramunzner"/>
          <p:cNvSpPr txBox="1"/>
          <p:nvPr/>
        </p:nvSpPr>
        <p:spPr>
          <a:xfrm>
            <a:off x="418466" y="8304160"/>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pic>
        <p:nvPicPr>
          <p:cNvPr id="3777" name="frontcover-final.png" descr="frontcover-final.png"/>
          <p:cNvPicPr>
            <a:picLocks noChangeAspect="1"/>
          </p:cNvPicPr>
          <p:nvPr/>
        </p:nvPicPr>
        <p:blipFill>
          <a:blip r:embed="rId6">
            <a:extLst/>
          </a:blip>
          <a:stretch>
            <a:fillRect/>
          </a:stretch>
        </p:blipFill>
        <p:spPr>
          <a:xfrm>
            <a:off x="11271256" y="348598"/>
            <a:ext cx="4469337" cy="5431486"/>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Items &amp; Attributes"/>
          <p:cNvSpPr txBox="1"/>
          <p:nvPr>
            <p:ph type="title"/>
          </p:nvPr>
        </p:nvSpPr>
        <p:spPr>
          <a:prstGeom prst="rect">
            <a:avLst/>
          </a:prstGeom>
        </p:spPr>
        <p:txBody>
          <a:bodyPr/>
          <a:lstStyle/>
          <a:p>
            <a:pPr/>
            <a:r>
              <a:t>Items &amp; Attributes</a:t>
            </a:r>
          </a:p>
        </p:txBody>
      </p:sp>
      <p:sp>
        <p:nvSpPr>
          <p:cNvPr id="530" name="item: individual entity, discrete…"/>
          <p:cNvSpPr txBox="1"/>
          <p:nvPr>
            <p:ph type="body" idx="1"/>
          </p:nvPr>
        </p:nvSpPr>
        <p:spPr>
          <a:xfrm>
            <a:off x="419100" y="1104900"/>
            <a:ext cx="7401818" cy="8039100"/>
          </a:xfrm>
          <a:prstGeom prst="rect">
            <a:avLst/>
          </a:prstGeom>
        </p:spPr>
        <p:txBody>
          <a:bodyPr/>
          <a:lstStyle/>
          <a:p>
            <a:pPr/>
            <a:r>
              <a:t>item: individual entity, discrete</a:t>
            </a:r>
          </a:p>
          <a:p>
            <a:pPr lvl="1"/>
            <a:r>
              <a:t>eg patient, car, stock, city</a:t>
            </a:r>
          </a:p>
          <a:p>
            <a:pPr lvl="1"/>
            <a:r>
              <a:t>"independent variable"</a:t>
            </a:r>
          </a:p>
        </p:txBody>
      </p:sp>
      <p:sp>
        <p:nvSpPr>
          <p:cNvPr id="5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2" name="Image" descr="Image"/>
          <p:cNvPicPr>
            <a:picLocks noChangeAspect="1"/>
          </p:cNvPicPr>
          <p:nvPr/>
        </p:nvPicPr>
        <p:blipFill>
          <a:blip r:embed="rId2">
            <a:extLst/>
          </a:blip>
          <a:srcRect l="10346" t="0" r="0" b="0"/>
          <a:stretch>
            <a:fillRect/>
          </a:stretch>
        </p:blipFill>
        <p:spPr>
          <a:xfrm>
            <a:off x="8250926" y="1903663"/>
            <a:ext cx="7973324" cy="4973387"/>
          </a:xfrm>
          <a:prstGeom prst="rect">
            <a:avLst/>
          </a:prstGeom>
          <a:ln w="12700">
            <a:miter lim="400000"/>
          </a:ln>
        </p:spPr>
      </p:pic>
      <p:pic>
        <p:nvPicPr>
          <p:cNvPr id="533" name="Rectangle Rectangle" descr="Rectangle Rectangle"/>
          <p:cNvPicPr>
            <a:picLocks noChangeAspect="0"/>
          </p:cNvPicPr>
          <p:nvPr/>
        </p:nvPicPr>
        <p:blipFill>
          <a:blip r:embed="rId3">
            <a:extLst/>
          </a:blip>
          <a:stretch>
            <a:fillRect/>
          </a:stretch>
        </p:blipFill>
        <p:spPr>
          <a:xfrm>
            <a:off x="7709296" y="6212383"/>
            <a:ext cx="8609708" cy="636886"/>
          </a:xfrm>
          <a:prstGeom prst="rect">
            <a:avLst/>
          </a:prstGeom>
        </p:spPr>
      </p:pic>
      <p:sp>
        <p:nvSpPr>
          <p:cNvPr id="535" name="item: person"/>
          <p:cNvSpPr txBox="1"/>
          <p:nvPr/>
        </p:nvSpPr>
        <p:spPr>
          <a:xfrm>
            <a:off x="7963904" y="7245350"/>
            <a:ext cx="2404940"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item: person</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Items &amp; Attributes"/>
          <p:cNvSpPr txBox="1"/>
          <p:nvPr>
            <p:ph type="title"/>
          </p:nvPr>
        </p:nvSpPr>
        <p:spPr>
          <a:prstGeom prst="rect">
            <a:avLst/>
          </a:prstGeom>
        </p:spPr>
        <p:txBody>
          <a:bodyPr/>
          <a:lstStyle/>
          <a:p>
            <a:pPr/>
            <a:r>
              <a:t>Items &amp; Attributes</a:t>
            </a:r>
          </a:p>
        </p:txBody>
      </p:sp>
      <p:sp>
        <p:nvSpPr>
          <p:cNvPr id="538" name="item: individual entity, discrete…"/>
          <p:cNvSpPr txBox="1"/>
          <p:nvPr>
            <p:ph type="body" idx="1"/>
          </p:nvPr>
        </p:nvSpPr>
        <p:spPr>
          <a:xfrm>
            <a:off x="419100" y="1104900"/>
            <a:ext cx="7401818" cy="8039100"/>
          </a:xfrm>
          <a:prstGeom prst="rect">
            <a:avLst/>
          </a:prstGeom>
        </p:spPr>
        <p:txBody>
          <a:bodyPr/>
          <a:lstStyle/>
          <a:p>
            <a:pPr/>
            <a:r>
              <a:t>item: individual entity, discrete</a:t>
            </a:r>
          </a:p>
          <a:p>
            <a:pPr lvl="1"/>
            <a:r>
              <a:t>eg patient, car, stock, city</a:t>
            </a:r>
          </a:p>
          <a:p>
            <a:pPr lvl="1"/>
            <a:r>
              <a:t>"independent variable"</a:t>
            </a:r>
          </a:p>
          <a:p>
            <a:pPr/>
            <a:r>
              <a:t>attribute: property that is measured, observed, logged...</a:t>
            </a:r>
          </a:p>
          <a:p>
            <a:pPr lvl="1"/>
            <a:r>
              <a:t>eg height, blood pressure for patient</a:t>
            </a:r>
          </a:p>
          <a:p>
            <a:pPr lvl="1"/>
            <a:r>
              <a:t>eg horsepower, make for car</a:t>
            </a:r>
          </a:p>
          <a:p>
            <a:pPr lvl="1"/>
            <a:r>
              <a:t>"dependent variable"</a:t>
            </a:r>
          </a:p>
        </p:txBody>
      </p:sp>
      <p:sp>
        <p:nvSpPr>
          <p:cNvPr id="5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0" name="Image" descr="Image"/>
          <p:cNvPicPr>
            <a:picLocks noChangeAspect="1"/>
          </p:cNvPicPr>
          <p:nvPr/>
        </p:nvPicPr>
        <p:blipFill>
          <a:blip r:embed="rId2">
            <a:extLst/>
          </a:blip>
          <a:srcRect l="10346" t="0" r="0" b="0"/>
          <a:stretch>
            <a:fillRect/>
          </a:stretch>
        </p:blipFill>
        <p:spPr>
          <a:xfrm>
            <a:off x="8250926" y="1903663"/>
            <a:ext cx="7973324" cy="4973387"/>
          </a:xfrm>
          <a:prstGeom prst="rect">
            <a:avLst/>
          </a:prstGeom>
          <a:ln w="12700">
            <a:miter lim="400000"/>
          </a:ln>
        </p:spPr>
      </p:pic>
      <p:pic>
        <p:nvPicPr>
          <p:cNvPr id="541" name="Rectangle Rectangle" descr="Rectangle Rectangle"/>
          <p:cNvPicPr>
            <a:picLocks noChangeAspect="0"/>
          </p:cNvPicPr>
          <p:nvPr/>
        </p:nvPicPr>
        <p:blipFill>
          <a:blip r:embed="rId3">
            <a:extLst/>
          </a:blip>
          <a:stretch>
            <a:fillRect/>
          </a:stretch>
        </p:blipFill>
        <p:spPr>
          <a:xfrm>
            <a:off x="7709296" y="6212383"/>
            <a:ext cx="8609708" cy="636886"/>
          </a:xfrm>
          <a:prstGeom prst="rect">
            <a:avLst/>
          </a:prstGeom>
        </p:spPr>
      </p:pic>
      <p:sp>
        <p:nvSpPr>
          <p:cNvPr id="543" name="item: person"/>
          <p:cNvSpPr txBox="1"/>
          <p:nvPr/>
        </p:nvSpPr>
        <p:spPr>
          <a:xfrm>
            <a:off x="7963904" y="7245350"/>
            <a:ext cx="2404940"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item: person</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Items &amp; Attributes"/>
          <p:cNvSpPr txBox="1"/>
          <p:nvPr>
            <p:ph type="title"/>
          </p:nvPr>
        </p:nvSpPr>
        <p:spPr>
          <a:prstGeom prst="rect">
            <a:avLst/>
          </a:prstGeom>
        </p:spPr>
        <p:txBody>
          <a:bodyPr/>
          <a:lstStyle/>
          <a:p>
            <a:pPr/>
            <a:r>
              <a:t>Items &amp; Attributes</a:t>
            </a:r>
          </a:p>
        </p:txBody>
      </p:sp>
      <p:sp>
        <p:nvSpPr>
          <p:cNvPr id="546" name="item: individual entity, discrete…"/>
          <p:cNvSpPr txBox="1"/>
          <p:nvPr>
            <p:ph type="body" idx="1"/>
          </p:nvPr>
        </p:nvSpPr>
        <p:spPr>
          <a:xfrm>
            <a:off x="419100" y="1104900"/>
            <a:ext cx="7401818" cy="8039100"/>
          </a:xfrm>
          <a:prstGeom prst="rect">
            <a:avLst/>
          </a:prstGeom>
        </p:spPr>
        <p:txBody>
          <a:bodyPr/>
          <a:lstStyle/>
          <a:p>
            <a:pPr/>
            <a:r>
              <a:t>item: individual entity, discrete</a:t>
            </a:r>
          </a:p>
          <a:p>
            <a:pPr lvl="1"/>
            <a:r>
              <a:t>eg patient, car, stock, city</a:t>
            </a:r>
          </a:p>
          <a:p>
            <a:pPr lvl="1"/>
            <a:r>
              <a:t>"independent variable"</a:t>
            </a:r>
          </a:p>
          <a:p>
            <a:pPr/>
            <a:r>
              <a:t>attribute: property that is measured, observed, logged...</a:t>
            </a:r>
          </a:p>
          <a:p>
            <a:pPr lvl="1"/>
            <a:r>
              <a:t>eg height, blood pressure for patient</a:t>
            </a:r>
          </a:p>
          <a:p>
            <a:pPr lvl="1"/>
            <a:r>
              <a:t>eg horsepower, make for car</a:t>
            </a:r>
          </a:p>
          <a:p>
            <a:pPr lvl="1"/>
            <a:r>
              <a:t>"dependent variable"</a:t>
            </a:r>
          </a:p>
        </p:txBody>
      </p:sp>
      <p:sp>
        <p:nvSpPr>
          <p:cNvPr id="5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8" name="Image" descr="Image"/>
          <p:cNvPicPr>
            <a:picLocks noChangeAspect="1"/>
          </p:cNvPicPr>
          <p:nvPr/>
        </p:nvPicPr>
        <p:blipFill>
          <a:blip r:embed="rId2">
            <a:extLst/>
          </a:blip>
          <a:srcRect l="10346" t="0" r="0" b="0"/>
          <a:stretch>
            <a:fillRect/>
          </a:stretch>
        </p:blipFill>
        <p:spPr>
          <a:xfrm>
            <a:off x="8250926" y="1903663"/>
            <a:ext cx="7973324" cy="4973387"/>
          </a:xfrm>
          <a:prstGeom prst="rect">
            <a:avLst/>
          </a:prstGeom>
          <a:ln w="12700">
            <a:miter lim="400000"/>
          </a:ln>
        </p:spPr>
      </p:pic>
      <p:pic>
        <p:nvPicPr>
          <p:cNvPr id="549" name="Rectangle Rectangle" descr="Rectangle Rectangle"/>
          <p:cNvPicPr>
            <a:picLocks noChangeAspect="0"/>
          </p:cNvPicPr>
          <p:nvPr/>
        </p:nvPicPr>
        <p:blipFill>
          <a:blip r:embed="rId3">
            <a:extLst/>
          </a:blip>
          <a:stretch>
            <a:fillRect/>
          </a:stretch>
        </p:blipFill>
        <p:spPr>
          <a:xfrm>
            <a:off x="7709296" y="6212383"/>
            <a:ext cx="8609708" cy="636886"/>
          </a:xfrm>
          <a:prstGeom prst="rect">
            <a:avLst/>
          </a:prstGeom>
        </p:spPr>
      </p:pic>
      <p:sp>
        <p:nvSpPr>
          <p:cNvPr id="551" name="item: person"/>
          <p:cNvSpPr txBox="1"/>
          <p:nvPr/>
        </p:nvSpPr>
        <p:spPr>
          <a:xfrm>
            <a:off x="7963904" y="7245350"/>
            <a:ext cx="2404940"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item: person</a:t>
            </a:r>
          </a:p>
        </p:txBody>
      </p:sp>
      <p:sp>
        <p:nvSpPr>
          <p:cNvPr id="552" name="attributes: name, age, shirt size, fave fruit"/>
          <p:cNvSpPr txBox="1"/>
          <p:nvPr/>
        </p:nvSpPr>
        <p:spPr>
          <a:xfrm>
            <a:off x="7963904" y="723231"/>
            <a:ext cx="7239708"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attributes: name, age, shirt size, fave fruit</a:t>
            </a:r>
          </a:p>
        </p:txBody>
      </p:sp>
      <p:pic>
        <p:nvPicPr>
          <p:cNvPr id="553" name="Rectangle Rectangle" descr="Rectangle Rectangle"/>
          <p:cNvPicPr>
            <a:picLocks noChangeAspect="0"/>
          </p:cNvPicPr>
          <p:nvPr/>
        </p:nvPicPr>
        <p:blipFill>
          <a:blip r:embed="rId4">
            <a:extLst/>
          </a:blip>
          <a:stretch>
            <a:fillRect/>
          </a:stretch>
        </p:blipFill>
        <p:spPr>
          <a:xfrm>
            <a:off x="8104981" y="1903663"/>
            <a:ext cx="2114848" cy="5191423"/>
          </a:xfrm>
          <a:prstGeom prst="rect">
            <a:avLst/>
          </a:prstGeom>
        </p:spPr>
      </p:pic>
      <p:pic>
        <p:nvPicPr>
          <p:cNvPr id="555" name="Rectangle Rectangle" descr="Rectangle Rectangle"/>
          <p:cNvPicPr>
            <a:picLocks noChangeAspect="0"/>
          </p:cNvPicPr>
          <p:nvPr/>
        </p:nvPicPr>
        <p:blipFill>
          <a:blip r:embed="rId5">
            <a:extLst/>
          </a:blip>
          <a:stretch>
            <a:fillRect/>
          </a:stretch>
        </p:blipFill>
        <p:spPr>
          <a:xfrm>
            <a:off x="10249892" y="1903663"/>
            <a:ext cx="1186161" cy="5191423"/>
          </a:xfrm>
          <a:prstGeom prst="rect">
            <a:avLst/>
          </a:prstGeom>
        </p:spPr>
      </p:pic>
      <p:pic>
        <p:nvPicPr>
          <p:cNvPr id="557" name="Rectangle Rectangle" descr="Rectangle Rectangle"/>
          <p:cNvPicPr>
            <a:picLocks noChangeAspect="0"/>
          </p:cNvPicPr>
          <p:nvPr/>
        </p:nvPicPr>
        <p:blipFill>
          <a:blip r:embed="rId6">
            <a:extLst/>
          </a:blip>
          <a:stretch>
            <a:fillRect/>
          </a:stretch>
        </p:blipFill>
        <p:spPr>
          <a:xfrm>
            <a:off x="11478815" y="1903663"/>
            <a:ext cx="1817093" cy="5191423"/>
          </a:xfrm>
          <a:prstGeom prst="rect">
            <a:avLst/>
          </a:prstGeom>
        </p:spPr>
      </p:pic>
      <p:pic>
        <p:nvPicPr>
          <p:cNvPr id="559" name="Rectangle Rectangle" descr="Rectangle Rectangle"/>
          <p:cNvPicPr>
            <a:picLocks noChangeAspect="0"/>
          </p:cNvPicPr>
          <p:nvPr/>
        </p:nvPicPr>
        <p:blipFill>
          <a:blip r:embed="rId7">
            <a:extLst/>
          </a:blip>
          <a:stretch>
            <a:fillRect/>
          </a:stretch>
        </p:blipFill>
        <p:spPr>
          <a:xfrm>
            <a:off x="13338671" y="1896172"/>
            <a:ext cx="2752428" cy="5191423"/>
          </a:xfrm>
          <a:prstGeom prst="rect">
            <a:avLst/>
          </a:prstGeom>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Other data types"/>
          <p:cNvSpPr txBox="1"/>
          <p:nvPr>
            <p:ph type="title"/>
          </p:nvPr>
        </p:nvSpPr>
        <p:spPr>
          <a:prstGeom prst="rect">
            <a:avLst/>
          </a:prstGeom>
        </p:spPr>
        <p:txBody>
          <a:bodyPr/>
          <a:lstStyle/>
          <a:p>
            <a:pPr/>
            <a:r>
              <a:t>Other data types</a:t>
            </a:r>
          </a:p>
        </p:txBody>
      </p:sp>
      <p:sp>
        <p:nvSpPr>
          <p:cNvPr id="563" name="links…"/>
          <p:cNvSpPr txBox="1"/>
          <p:nvPr>
            <p:ph type="body" idx="1"/>
          </p:nvPr>
        </p:nvSpPr>
        <p:spPr>
          <a:prstGeom prst="rect">
            <a:avLst/>
          </a:prstGeom>
        </p:spPr>
        <p:txBody>
          <a:bodyPr/>
          <a:lstStyle/>
          <a:p>
            <a:pPr/>
            <a:r>
              <a:t>links</a:t>
            </a:r>
          </a:p>
          <a:p>
            <a:pPr lvl="1"/>
            <a:r>
              <a:t>express relationship between two items</a:t>
            </a:r>
          </a:p>
          <a:p>
            <a:pPr lvl="1"/>
            <a:r>
              <a:t>eg friendship on facebook, interaction between proteins</a:t>
            </a:r>
          </a:p>
          <a:p>
            <a:pPr/>
            <a:r>
              <a:t>positions</a:t>
            </a:r>
          </a:p>
          <a:p>
            <a:pPr lvl="1"/>
            <a:r>
              <a:t>spatial data: location in 2D or 3D</a:t>
            </a:r>
          </a:p>
          <a:p>
            <a:pPr lvl="1"/>
            <a:r>
              <a:t>pixels in photo, voxels in MRI scan, latitude/longitude</a:t>
            </a:r>
          </a:p>
          <a:p>
            <a:pPr/>
            <a:r>
              <a:t>grids</a:t>
            </a:r>
          </a:p>
          <a:p>
            <a:pPr lvl="1"/>
            <a:r>
              <a:t>sampling strategy for continuous data</a:t>
            </a:r>
          </a:p>
        </p:txBody>
      </p:sp>
      <p:sp>
        <p:nvSpPr>
          <p:cNvPr id="5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Why have a human in the loop?"/>
          <p:cNvSpPr txBox="1"/>
          <p:nvPr>
            <p:ph type="title"/>
          </p:nvPr>
        </p:nvSpPr>
        <p:spPr>
          <a:prstGeom prst="rect">
            <a:avLst/>
          </a:prstGeom>
        </p:spPr>
        <p:txBody>
          <a:bodyPr/>
          <a:lstStyle/>
          <a:p>
            <a:pPr/>
            <a:r>
              <a:t>Why have a human in the loop?</a:t>
            </a:r>
          </a:p>
        </p:txBody>
      </p:sp>
      <p:sp>
        <p:nvSpPr>
          <p:cNvPr id="1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69" name="Rectangle Rectangle" descr="Rectangle Rectangle"/>
          <p:cNvPicPr>
            <a:picLocks noChangeAspect="0"/>
          </p:cNvPicPr>
          <p:nvPr/>
        </p:nvPicPr>
        <p:blipFill>
          <a:blip r:embed="rId2">
            <a:extLst/>
          </a:blip>
          <a:stretch>
            <a:fillRect/>
          </a:stretch>
        </p:blipFill>
        <p:spPr>
          <a:xfrm>
            <a:off x="12877800" y="1104900"/>
            <a:ext cx="2070100" cy="812800"/>
          </a:xfrm>
          <a:prstGeom prst="rect">
            <a:avLst/>
          </a:prstGeom>
        </p:spPr>
      </p:pic>
      <p:pic>
        <p:nvPicPr>
          <p:cNvPr id="171" name="Rectangle Rectangle" descr="Rectangle Rectangle"/>
          <p:cNvPicPr>
            <a:picLocks noChangeAspect="0"/>
          </p:cNvPicPr>
          <p:nvPr/>
        </p:nvPicPr>
        <p:blipFill>
          <a:blip r:embed="rId3">
            <a:extLst/>
          </a:blip>
          <a:stretch>
            <a:fillRect/>
          </a:stretch>
        </p:blipFill>
        <p:spPr>
          <a:xfrm>
            <a:off x="3098800" y="1498600"/>
            <a:ext cx="1778000" cy="838200"/>
          </a:xfrm>
          <a:prstGeom prst="rect">
            <a:avLst/>
          </a:prstGeom>
        </p:spPr>
      </p:pic>
      <p:sp>
        <p:nvSpPr>
          <p:cNvPr id="173" name="Visualization is suitable when there is a need to augment human capabilities rather than replace people with computational decision-making methods."/>
          <p:cNvSpPr txBox="1"/>
          <p:nvPr/>
        </p:nvSpPr>
        <p:spPr>
          <a:xfrm>
            <a:off x="413593" y="2324100"/>
            <a:ext cx="14554201"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Visualization is suitable when there is a need to augment human capabilities rather than replace people with computational decision-making methods.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Dataset types"/>
          <p:cNvSpPr txBox="1"/>
          <p:nvPr>
            <p:ph type="title"/>
          </p:nvPr>
        </p:nvSpPr>
        <p:spPr>
          <a:prstGeom prst="rect">
            <a:avLst/>
          </a:prstGeom>
        </p:spPr>
        <p:txBody>
          <a:bodyPr/>
          <a:lstStyle/>
          <a:p>
            <a:pPr/>
            <a:r>
              <a:t>Dataset types</a:t>
            </a:r>
          </a:p>
        </p:txBody>
      </p:sp>
      <p:sp>
        <p:nvSpPr>
          <p:cNvPr id="567" name="flat table…"/>
          <p:cNvSpPr txBox="1"/>
          <p:nvPr>
            <p:ph type="body" sz="quarter" idx="1"/>
          </p:nvPr>
        </p:nvSpPr>
        <p:spPr>
          <a:xfrm>
            <a:off x="3252688" y="1041400"/>
            <a:ext cx="4239370" cy="2549277"/>
          </a:xfrm>
          <a:prstGeom prst="rect">
            <a:avLst/>
          </a:prstGeom>
        </p:spPr>
        <p:txBody>
          <a:bodyPr/>
          <a:lstStyle/>
          <a:p>
            <a:pPr marL="239001" indent="-239001" defTabSz="999744">
              <a:spcBef>
                <a:spcPts val="700"/>
              </a:spcBef>
              <a:defRPr sz="2788"/>
            </a:pPr>
            <a:r>
              <a:t>flat table</a:t>
            </a:r>
          </a:p>
          <a:p>
            <a:pPr lvl="1" marL="574071" indent="-199167" defTabSz="999744">
              <a:spcBef>
                <a:spcPts val="700"/>
              </a:spcBef>
              <a:defRPr sz="2788"/>
            </a:pPr>
            <a:r>
              <a:t>one item per row</a:t>
            </a:r>
          </a:p>
          <a:p>
            <a:pPr lvl="1" marL="574071" indent="-199167" defTabSz="999744">
              <a:spcBef>
                <a:spcPts val="700"/>
              </a:spcBef>
              <a:defRPr sz="2788"/>
            </a:pPr>
            <a:r>
              <a:t>each column is attribute</a:t>
            </a:r>
          </a:p>
          <a:p>
            <a:pPr lvl="1" marL="574071" indent="-199167" defTabSz="999744">
              <a:spcBef>
                <a:spcPts val="700"/>
              </a:spcBef>
              <a:defRPr sz="2788"/>
            </a:pPr>
            <a:r>
              <a:t>cell holds value for item-attribute pair</a:t>
            </a:r>
          </a:p>
        </p:txBody>
      </p:sp>
      <p:sp>
        <p:nvSpPr>
          <p:cNvPr id="5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71" name="Group"/>
          <p:cNvGrpSpPr/>
          <p:nvPr/>
        </p:nvGrpSpPr>
        <p:grpSpPr>
          <a:xfrm>
            <a:off x="215900" y="4648200"/>
            <a:ext cx="4445000" cy="3408760"/>
            <a:chOff x="215900" y="0"/>
            <a:chExt cx="4445000" cy="3408759"/>
          </a:xfrm>
        </p:grpSpPr>
        <p:pic>
          <p:nvPicPr>
            <p:cNvPr id="569" name="fig2.1c_alt.pdf" descr="fig2.1c_alt.pdf"/>
            <p:cNvPicPr>
              <a:picLocks noChangeAspect="1"/>
            </p:cNvPicPr>
            <p:nvPr/>
          </p:nvPicPr>
          <p:blipFill>
            <a:blip r:embed="rId2">
              <a:extLst/>
            </a:blip>
            <a:srcRect l="0" t="8084" r="71613" b="42046"/>
            <a:stretch>
              <a:fillRect/>
            </a:stretch>
          </p:blipFill>
          <p:spPr>
            <a:xfrm>
              <a:off x="215900" y="36611"/>
              <a:ext cx="4445000" cy="3372149"/>
            </a:xfrm>
            <a:prstGeom prst="rect">
              <a:avLst/>
            </a:prstGeom>
            <a:ln w="12700" cap="flat">
              <a:noFill/>
              <a:miter lim="400000"/>
            </a:ln>
            <a:effectLst/>
          </p:spPr>
        </p:pic>
        <p:sp>
          <p:nvSpPr>
            <p:cNvPr id="570" name="Rectangle"/>
            <p:cNvSpPr/>
            <p:nvPr/>
          </p:nvSpPr>
          <p:spPr>
            <a:xfrm>
              <a:off x="685800" y="0"/>
              <a:ext cx="3962400" cy="3191471"/>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pic>
        <p:nvPicPr>
          <p:cNvPr id="572" name="Image" descr="Image"/>
          <p:cNvPicPr>
            <a:picLocks noChangeAspect="1"/>
          </p:cNvPicPr>
          <p:nvPr/>
        </p:nvPicPr>
        <p:blipFill>
          <a:blip r:embed="rId3">
            <a:extLst/>
          </a:blip>
          <a:srcRect l="10346" t="0" r="0" b="0"/>
          <a:stretch>
            <a:fillRect/>
          </a:stretch>
        </p:blipFill>
        <p:spPr>
          <a:xfrm>
            <a:off x="8250926" y="1903663"/>
            <a:ext cx="7973324" cy="4973387"/>
          </a:xfrm>
          <a:prstGeom prst="rect">
            <a:avLst/>
          </a:prstGeom>
          <a:ln w="12700">
            <a:miter lim="400000"/>
          </a:ln>
        </p:spPr>
      </p:pic>
      <p:pic>
        <p:nvPicPr>
          <p:cNvPr id="573" name="Rectangle Rectangle" descr="Rectangle Rectangle"/>
          <p:cNvPicPr>
            <a:picLocks noChangeAspect="0"/>
          </p:cNvPicPr>
          <p:nvPr/>
        </p:nvPicPr>
        <p:blipFill>
          <a:blip r:embed="rId4">
            <a:extLst/>
          </a:blip>
          <a:stretch>
            <a:fillRect/>
          </a:stretch>
        </p:blipFill>
        <p:spPr>
          <a:xfrm>
            <a:off x="7709296" y="6212383"/>
            <a:ext cx="8609708" cy="636886"/>
          </a:xfrm>
          <a:prstGeom prst="rect">
            <a:avLst/>
          </a:prstGeom>
        </p:spPr>
      </p:pic>
      <p:sp>
        <p:nvSpPr>
          <p:cNvPr id="575" name="item: person"/>
          <p:cNvSpPr txBox="1"/>
          <p:nvPr/>
        </p:nvSpPr>
        <p:spPr>
          <a:xfrm>
            <a:off x="7963904" y="7245350"/>
            <a:ext cx="2404940"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item: person</a:t>
            </a:r>
          </a:p>
        </p:txBody>
      </p:sp>
      <p:sp>
        <p:nvSpPr>
          <p:cNvPr id="576" name="attributes: name, age, shirt size, fave fruit"/>
          <p:cNvSpPr txBox="1"/>
          <p:nvPr/>
        </p:nvSpPr>
        <p:spPr>
          <a:xfrm>
            <a:off x="7963904" y="723231"/>
            <a:ext cx="7239708"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attributes: name, age, shirt size, fave fruit</a:t>
            </a:r>
          </a:p>
        </p:txBody>
      </p:sp>
      <p:pic>
        <p:nvPicPr>
          <p:cNvPr id="577" name="Rectangle Rectangle" descr="Rectangle Rectangle"/>
          <p:cNvPicPr>
            <a:picLocks noChangeAspect="0"/>
          </p:cNvPicPr>
          <p:nvPr/>
        </p:nvPicPr>
        <p:blipFill>
          <a:blip r:embed="rId5">
            <a:extLst/>
          </a:blip>
          <a:stretch>
            <a:fillRect/>
          </a:stretch>
        </p:blipFill>
        <p:spPr>
          <a:xfrm>
            <a:off x="10249892" y="1903663"/>
            <a:ext cx="1186161" cy="5191423"/>
          </a:xfrm>
          <a:prstGeom prst="rect">
            <a:avLst/>
          </a:prstGeom>
        </p:spPr>
      </p:pic>
      <p:pic>
        <p:nvPicPr>
          <p:cNvPr id="579" name="Rectangle Rectangle" descr="Rectangle Rectangle"/>
          <p:cNvPicPr>
            <a:picLocks noChangeAspect="0"/>
          </p:cNvPicPr>
          <p:nvPr/>
        </p:nvPicPr>
        <p:blipFill>
          <a:blip r:embed="rId6">
            <a:extLst/>
          </a:blip>
          <a:stretch>
            <a:fillRect/>
          </a:stretch>
        </p:blipFill>
        <p:spPr>
          <a:xfrm>
            <a:off x="13338671" y="1896172"/>
            <a:ext cx="2752428" cy="5191423"/>
          </a:xfrm>
          <a:prstGeom prst="rect">
            <a:avLst/>
          </a:prstGeom>
        </p:spPr>
      </p:pic>
      <p:pic>
        <p:nvPicPr>
          <p:cNvPr id="581" name="fig2.1b.pdf" descr="fig2.1b.pdf"/>
          <p:cNvPicPr>
            <a:picLocks noChangeAspect="1"/>
          </p:cNvPicPr>
          <p:nvPr/>
        </p:nvPicPr>
        <p:blipFill>
          <a:blip r:embed="rId7">
            <a:extLst/>
          </a:blip>
          <a:srcRect l="0" t="23955" r="75259" b="0"/>
          <a:stretch>
            <a:fillRect/>
          </a:stretch>
        </p:blipFill>
        <p:spPr>
          <a:xfrm>
            <a:off x="203200" y="1066502"/>
            <a:ext cx="3028950" cy="3103332"/>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Dataset types"/>
          <p:cNvSpPr txBox="1"/>
          <p:nvPr>
            <p:ph type="title"/>
          </p:nvPr>
        </p:nvSpPr>
        <p:spPr>
          <a:prstGeom prst="rect">
            <a:avLst/>
          </a:prstGeom>
        </p:spPr>
        <p:txBody>
          <a:bodyPr/>
          <a:lstStyle/>
          <a:p>
            <a:pPr/>
            <a:r>
              <a:t>Dataset types</a:t>
            </a:r>
          </a:p>
        </p:txBody>
      </p:sp>
      <p:sp>
        <p:nvSpPr>
          <p:cNvPr id="584" name="flat table…"/>
          <p:cNvSpPr txBox="1"/>
          <p:nvPr>
            <p:ph type="body" sz="quarter" idx="1"/>
          </p:nvPr>
        </p:nvSpPr>
        <p:spPr>
          <a:xfrm>
            <a:off x="3252688" y="1041400"/>
            <a:ext cx="4238422" cy="3311575"/>
          </a:xfrm>
          <a:prstGeom prst="rect">
            <a:avLst/>
          </a:prstGeom>
        </p:spPr>
        <p:txBody>
          <a:bodyPr/>
          <a:lstStyle/>
          <a:p>
            <a:pPr marL="239001" indent="-239001" defTabSz="999744">
              <a:spcBef>
                <a:spcPts val="700"/>
              </a:spcBef>
              <a:defRPr sz="2788"/>
            </a:pPr>
            <a:r>
              <a:t>flat table</a:t>
            </a:r>
          </a:p>
          <a:p>
            <a:pPr lvl="1" marL="574071" indent="-199167" defTabSz="999744">
              <a:spcBef>
                <a:spcPts val="700"/>
              </a:spcBef>
              <a:defRPr sz="2788"/>
            </a:pPr>
            <a:r>
              <a:t>one item per row</a:t>
            </a:r>
          </a:p>
          <a:p>
            <a:pPr lvl="1" marL="574071" indent="-199167" defTabSz="999744">
              <a:spcBef>
                <a:spcPts val="700"/>
              </a:spcBef>
              <a:defRPr sz="2788"/>
            </a:pPr>
            <a:r>
              <a:t>each column is attribute</a:t>
            </a:r>
          </a:p>
          <a:p>
            <a:pPr lvl="1" marL="574071" indent="-199167" defTabSz="999744">
              <a:spcBef>
                <a:spcPts val="700"/>
              </a:spcBef>
              <a:defRPr sz="2788"/>
            </a:pPr>
            <a:r>
              <a:t>cell holds value for item-attribute pair</a:t>
            </a:r>
          </a:p>
          <a:p>
            <a:pPr lvl="1" marL="574071" indent="-199167" defTabSz="999744">
              <a:spcBef>
                <a:spcPts val="700"/>
              </a:spcBef>
              <a:defRPr sz="2788"/>
            </a:pPr>
            <a:r>
              <a:t>unique key </a:t>
            </a:r>
            <a:br/>
            <a:r>
              <a:t>(could be implicit)</a:t>
            </a:r>
          </a:p>
        </p:txBody>
      </p:sp>
      <p:sp>
        <p:nvSpPr>
          <p:cNvPr id="5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88" name="Group"/>
          <p:cNvGrpSpPr/>
          <p:nvPr/>
        </p:nvGrpSpPr>
        <p:grpSpPr>
          <a:xfrm>
            <a:off x="215900" y="4648200"/>
            <a:ext cx="4445000" cy="3408760"/>
            <a:chOff x="215900" y="0"/>
            <a:chExt cx="4445000" cy="3408759"/>
          </a:xfrm>
        </p:grpSpPr>
        <p:pic>
          <p:nvPicPr>
            <p:cNvPr id="586" name="fig2.1c_alt.pdf" descr="fig2.1c_alt.pdf"/>
            <p:cNvPicPr>
              <a:picLocks noChangeAspect="1"/>
            </p:cNvPicPr>
            <p:nvPr/>
          </p:nvPicPr>
          <p:blipFill>
            <a:blip r:embed="rId2">
              <a:extLst/>
            </a:blip>
            <a:srcRect l="0" t="8084" r="71613" b="42046"/>
            <a:stretch>
              <a:fillRect/>
            </a:stretch>
          </p:blipFill>
          <p:spPr>
            <a:xfrm>
              <a:off x="215900" y="36611"/>
              <a:ext cx="4445000" cy="3372149"/>
            </a:xfrm>
            <a:prstGeom prst="rect">
              <a:avLst/>
            </a:prstGeom>
            <a:ln w="12700" cap="flat">
              <a:noFill/>
              <a:miter lim="400000"/>
            </a:ln>
            <a:effectLst/>
          </p:spPr>
        </p:pic>
        <p:sp>
          <p:nvSpPr>
            <p:cNvPr id="587" name="Rectangle"/>
            <p:cNvSpPr/>
            <p:nvPr/>
          </p:nvSpPr>
          <p:spPr>
            <a:xfrm>
              <a:off x="685800" y="0"/>
              <a:ext cx="3962400" cy="3191471"/>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pic>
        <p:nvPicPr>
          <p:cNvPr id="589" name="Image" descr="Image"/>
          <p:cNvPicPr>
            <a:picLocks noChangeAspect="1"/>
          </p:cNvPicPr>
          <p:nvPr/>
        </p:nvPicPr>
        <p:blipFill>
          <a:blip r:embed="rId3">
            <a:extLst/>
          </a:blip>
          <a:srcRect l="2033" t="0" r="0" b="0"/>
          <a:stretch>
            <a:fillRect/>
          </a:stretch>
        </p:blipFill>
        <p:spPr>
          <a:xfrm>
            <a:off x="7511647" y="1903663"/>
            <a:ext cx="8712603" cy="4973387"/>
          </a:xfrm>
          <a:prstGeom prst="rect">
            <a:avLst/>
          </a:prstGeom>
          <a:ln w="12700">
            <a:miter lim="400000"/>
          </a:ln>
        </p:spPr>
      </p:pic>
      <p:pic>
        <p:nvPicPr>
          <p:cNvPr id="590" name="Rectangle Rectangle" descr="Rectangle Rectangle"/>
          <p:cNvPicPr>
            <a:picLocks noChangeAspect="0"/>
          </p:cNvPicPr>
          <p:nvPr/>
        </p:nvPicPr>
        <p:blipFill>
          <a:blip r:embed="rId4">
            <a:extLst/>
          </a:blip>
          <a:stretch>
            <a:fillRect/>
          </a:stretch>
        </p:blipFill>
        <p:spPr>
          <a:xfrm>
            <a:off x="7517110" y="6212383"/>
            <a:ext cx="8801894" cy="636886"/>
          </a:xfrm>
          <a:prstGeom prst="rect">
            <a:avLst/>
          </a:prstGeom>
        </p:spPr>
      </p:pic>
      <p:sp>
        <p:nvSpPr>
          <p:cNvPr id="592" name="item: person"/>
          <p:cNvSpPr txBox="1"/>
          <p:nvPr/>
        </p:nvSpPr>
        <p:spPr>
          <a:xfrm>
            <a:off x="7963904" y="7245350"/>
            <a:ext cx="2404940"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item: person</a:t>
            </a:r>
          </a:p>
        </p:txBody>
      </p:sp>
      <p:sp>
        <p:nvSpPr>
          <p:cNvPr id="593" name="attributes: name, age, shirt size, fave fruit"/>
          <p:cNvSpPr txBox="1"/>
          <p:nvPr/>
        </p:nvSpPr>
        <p:spPr>
          <a:xfrm>
            <a:off x="7963904" y="723231"/>
            <a:ext cx="7239708"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attributes: name, age, shirt size, fave fruit</a:t>
            </a:r>
          </a:p>
        </p:txBody>
      </p:sp>
      <p:pic>
        <p:nvPicPr>
          <p:cNvPr id="594" name="Rectangle Rectangle" descr="Rectangle Rectangle"/>
          <p:cNvPicPr>
            <a:picLocks noChangeAspect="0"/>
          </p:cNvPicPr>
          <p:nvPr/>
        </p:nvPicPr>
        <p:blipFill>
          <a:blip r:embed="rId5">
            <a:extLst/>
          </a:blip>
          <a:stretch>
            <a:fillRect/>
          </a:stretch>
        </p:blipFill>
        <p:spPr>
          <a:xfrm>
            <a:off x="10249892" y="1903663"/>
            <a:ext cx="1186161" cy="5191423"/>
          </a:xfrm>
          <a:prstGeom prst="rect">
            <a:avLst/>
          </a:prstGeom>
        </p:spPr>
      </p:pic>
      <p:pic>
        <p:nvPicPr>
          <p:cNvPr id="596" name="Rectangle Rectangle" descr="Rectangle Rectangle"/>
          <p:cNvPicPr>
            <a:picLocks noChangeAspect="0"/>
          </p:cNvPicPr>
          <p:nvPr/>
        </p:nvPicPr>
        <p:blipFill>
          <a:blip r:embed="rId6">
            <a:extLst/>
          </a:blip>
          <a:stretch>
            <a:fillRect/>
          </a:stretch>
        </p:blipFill>
        <p:spPr>
          <a:xfrm>
            <a:off x="13338671" y="1896172"/>
            <a:ext cx="2752428" cy="5191423"/>
          </a:xfrm>
          <a:prstGeom prst="rect">
            <a:avLst/>
          </a:prstGeom>
        </p:spPr>
      </p:pic>
      <p:pic>
        <p:nvPicPr>
          <p:cNvPr id="598" name="fig2.1b.pdf" descr="fig2.1b.pdf"/>
          <p:cNvPicPr>
            <a:picLocks noChangeAspect="1"/>
          </p:cNvPicPr>
          <p:nvPr/>
        </p:nvPicPr>
        <p:blipFill>
          <a:blip r:embed="rId7">
            <a:extLst/>
          </a:blip>
          <a:srcRect l="0" t="23955" r="75259" b="0"/>
          <a:stretch>
            <a:fillRect/>
          </a:stretch>
        </p:blipFill>
        <p:spPr>
          <a:xfrm>
            <a:off x="203200" y="1066502"/>
            <a:ext cx="3028950" cy="3103332"/>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Table"/>
          <p:cNvSpPr txBox="1"/>
          <p:nvPr>
            <p:ph type="title"/>
          </p:nvPr>
        </p:nvSpPr>
        <p:spPr>
          <a:prstGeom prst="rect">
            <a:avLst/>
          </a:prstGeom>
        </p:spPr>
        <p:txBody>
          <a:bodyPr/>
          <a:lstStyle/>
          <a:p>
            <a:pPr/>
            <a:r>
              <a:t>Table</a:t>
            </a:r>
          </a:p>
        </p:txBody>
      </p:sp>
      <p:sp>
        <p:nvSpPr>
          <p:cNvPr id="6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2" name="page1image779998800.png" descr="page1image779998800.png"/>
          <p:cNvPicPr>
            <a:picLocks noChangeAspect="1"/>
          </p:cNvPicPr>
          <p:nvPr/>
        </p:nvPicPr>
        <p:blipFill>
          <a:blip r:embed="rId2">
            <a:extLst/>
          </a:blip>
          <a:stretch>
            <a:fillRect/>
          </a:stretch>
        </p:blipFill>
        <p:spPr>
          <a:xfrm>
            <a:off x="2997200" y="-66675"/>
            <a:ext cx="12369800" cy="927735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Table"/>
          <p:cNvSpPr txBox="1"/>
          <p:nvPr>
            <p:ph type="title"/>
          </p:nvPr>
        </p:nvSpPr>
        <p:spPr>
          <a:prstGeom prst="rect">
            <a:avLst/>
          </a:prstGeom>
        </p:spPr>
        <p:txBody>
          <a:bodyPr/>
          <a:lstStyle/>
          <a:p>
            <a:pPr/>
            <a:r>
              <a:t>Table</a:t>
            </a:r>
          </a:p>
        </p:txBody>
      </p:sp>
      <p:sp>
        <p:nvSpPr>
          <p:cNvPr id="6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6" name="page1image779998800.png" descr="page1image779998800.png"/>
          <p:cNvPicPr>
            <a:picLocks noChangeAspect="1"/>
          </p:cNvPicPr>
          <p:nvPr/>
        </p:nvPicPr>
        <p:blipFill>
          <a:blip r:embed="rId2">
            <a:extLst/>
          </a:blip>
          <a:stretch>
            <a:fillRect/>
          </a:stretch>
        </p:blipFill>
        <p:spPr>
          <a:xfrm>
            <a:off x="3911600" y="-66675"/>
            <a:ext cx="12369800" cy="9277350"/>
          </a:xfrm>
          <a:prstGeom prst="rect">
            <a:avLst/>
          </a:prstGeom>
          <a:ln w="12700">
            <a:miter lim="400000"/>
          </a:ln>
        </p:spPr>
      </p:pic>
      <p:grpSp>
        <p:nvGrpSpPr>
          <p:cNvPr id="609" name="item"/>
          <p:cNvGrpSpPr/>
          <p:nvPr/>
        </p:nvGrpSpPr>
        <p:grpSpPr>
          <a:xfrm>
            <a:off x="2102854" y="1889621"/>
            <a:ext cx="1510284" cy="825501"/>
            <a:chOff x="0" y="0"/>
            <a:chExt cx="1510283" cy="825500"/>
          </a:xfrm>
        </p:grpSpPr>
        <p:sp>
          <p:nvSpPr>
            <p:cNvPr id="608" name="item"/>
            <p:cNvSpPr txBox="1"/>
            <p:nvPr/>
          </p:nvSpPr>
          <p:spPr>
            <a:xfrm>
              <a:off x="44450" y="44450"/>
              <a:ext cx="1421384" cy="736600"/>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1219200">
                <a:spcBef>
                  <a:spcPts val="800"/>
                </a:spcBef>
                <a:defRPr b="1" sz="4400">
                  <a:solidFill>
                    <a:schemeClr val="accent5"/>
                  </a:solidFill>
                  <a:uFill>
                    <a:solidFill>
                      <a:srgbClr val="000000"/>
                    </a:solidFill>
                  </a:uFill>
                </a:defRPr>
              </a:lvl1pPr>
            </a:lstStyle>
            <a:p>
              <a:pPr/>
              <a:r>
                <a:t>item</a:t>
              </a:r>
            </a:p>
          </p:txBody>
        </p:sp>
        <p:pic>
          <p:nvPicPr>
            <p:cNvPr id="607" name="item item" descr="item item"/>
            <p:cNvPicPr>
              <a:picLocks noChangeAspect="0"/>
            </p:cNvPicPr>
            <p:nvPr/>
          </p:nvPicPr>
          <p:blipFill>
            <a:blip r:embed="rId3">
              <a:extLst/>
            </a:blip>
            <a:stretch>
              <a:fillRect/>
            </a:stretch>
          </p:blipFill>
          <p:spPr>
            <a:xfrm>
              <a:off x="0" y="0"/>
              <a:ext cx="1510284" cy="825500"/>
            </a:xfrm>
            <a:prstGeom prst="rect">
              <a:avLst/>
            </a:prstGeom>
            <a:effectLst/>
          </p:spPr>
        </p:pic>
      </p:grpSp>
      <p:pic>
        <p:nvPicPr>
          <p:cNvPr id="610" name="Rectangle Rectangle" descr="Rectangle Rectangle"/>
          <p:cNvPicPr>
            <a:picLocks noChangeAspect="0"/>
          </p:cNvPicPr>
          <p:nvPr/>
        </p:nvPicPr>
        <p:blipFill>
          <a:blip r:embed="rId4">
            <a:extLst/>
          </a:blip>
          <a:stretch>
            <a:fillRect/>
          </a:stretch>
        </p:blipFill>
        <p:spPr>
          <a:xfrm>
            <a:off x="3562151" y="2054423"/>
            <a:ext cx="13068698" cy="495896"/>
          </a:xfrm>
          <a:prstGeom prst="rect">
            <a:avLst/>
          </a:prstGeom>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Table"/>
          <p:cNvSpPr txBox="1"/>
          <p:nvPr>
            <p:ph type="title"/>
          </p:nvPr>
        </p:nvSpPr>
        <p:spPr>
          <a:prstGeom prst="rect">
            <a:avLst/>
          </a:prstGeom>
        </p:spPr>
        <p:txBody>
          <a:bodyPr/>
          <a:lstStyle/>
          <a:p>
            <a:pPr/>
            <a:r>
              <a:t>Table</a:t>
            </a:r>
          </a:p>
        </p:txBody>
      </p:sp>
      <p:sp>
        <p:nvSpPr>
          <p:cNvPr id="6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5" name="page1image779998800.png" descr="page1image779998800.png"/>
          <p:cNvPicPr>
            <a:picLocks noChangeAspect="1"/>
          </p:cNvPicPr>
          <p:nvPr/>
        </p:nvPicPr>
        <p:blipFill>
          <a:blip r:embed="rId2">
            <a:extLst/>
          </a:blip>
          <a:stretch>
            <a:fillRect/>
          </a:stretch>
        </p:blipFill>
        <p:spPr>
          <a:xfrm>
            <a:off x="3911600" y="-66675"/>
            <a:ext cx="12369800" cy="9277350"/>
          </a:xfrm>
          <a:prstGeom prst="rect">
            <a:avLst/>
          </a:prstGeom>
          <a:ln w="12700">
            <a:miter lim="400000"/>
          </a:ln>
        </p:spPr>
      </p:pic>
      <p:grpSp>
        <p:nvGrpSpPr>
          <p:cNvPr id="618" name="item"/>
          <p:cNvGrpSpPr/>
          <p:nvPr/>
        </p:nvGrpSpPr>
        <p:grpSpPr>
          <a:xfrm>
            <a:off x="2102854" y="1889621"/>
            <a:ext cx="1510284" cy="825501"/>
            <a:chOff x="0" y="0"/>
            <a:chExt cx="1510283" cy="825500"/>
          </a:xfrm>
        </p:grpSpPr>
        <p:sp>
          <p:nvSpPr>
            <p:cNvPr id="617" name="item"/>
            <p:cNvSpPr txBox="1"/>
            <p:nvPr/>
          </p:nvSpPr>
          <p:spPr>
            <a:xfrm>
              <a:off x="44450" y="44450"/>
              <a:ext cx="1421384" cy="736600"/>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1219200">
                <a:spcBef>
                  <a:spcPts val="800"/>
                </a:spcBef>
                <a:defRPr b="1" sz="4400">
                  <a:solidFill>
                    <a:schemeClr val="accent5"/>
                  </a:solidFill>
                  <a:uFill>
                    <a:solidFill>
                      <a:srgbClr val="000000"/>
                    </a:solidFill>
                  </a:uFill>
                </a:defRPr>
              </a:lvl1pPr>
            </a:lstStyle>
            <a:p>
              <a:pPr/>
              <a:r>
                <a:t>item</a:t>
              </a:r>
            </a:p>
          </p:txBody>
        </p:sp>
        <p:pic>
          <p:nvPicPr>
            <p:cNvPr id="616" name="item item" descr="item item"/>
            <p:cNvPicPr>
              <a:picLocks noChangeAspect="0"/>
            </p:cNvPicPr>
            <p:nvPr/>
          </p:nvPicPr>
          <p:blipFill>
            <a:blip r:embed="rId3">
              <a:extLst/>
            </a:blip>
            <a:stretch>
              <a:fillRect/>
            </a:stretch>
          </p:blipFill>
          <p:spPr>
            <a:xfrm>
              <a:off x="0" y="0"/>
              <a:ext cx="1510284" cy="825500"/>
            </a:xfrm>
            <a:prstGeom prst="rect">
              <a:avLst/>
            </a:prstGeom>
            <a:effectLst/>
          </p:spPr>
        </p:pic>
      </p:grpSp>
      <p:pic>
        <p:nvPicPr>
          <p:cNvPr id="619" name="Rectangle Rectangle" descr="Rectangle Rectangle"/>
          <p:cNvPicPr>
            <a:picLocks noChangeAspect="0"/>
          </p:cNvPicPr>
          <p:nvPr/>
        </p:nvPicPr>
        <p:blipFill>
          <a:blip r:embed="rId4">
            <a:extLst/>
          </a:blip>
          <a:stretch>
            <a:fillRect/>
          </a:stretch>
        </p:blipFill>
        <p:spPr>
          <a:xfrm>
            <a:off x="3562151" y="2054423"/>
            <a:ext cx="13068698" cy="495896"/>
          </a:xfrm>
          <a:prstGeom prst="rect">
            <a:avLst/>
          </a:prstGeom>
        </p:spPr>
      </p:pic>
      <p:grpSp>
        <p:nvGrpSpPr>
          <p:cNvPr id="623" name="attribute"/>
          <p:cNvGrpSpPr/>
          <p:nvPr/>
        </p:nvGrpSpPr>
        <p:grpSpPr>
          <a:xfrm>
            <a:off x="10673016" y="4861421"/>
            <a:ext cx="2763491" cy="825501"/>
            <a:chOff x="0" y="0"/>
            <a:chExt cx="2763490" cy="825500"/>
          </a:xfrm>
        </p:grpSpPr>
        <p:sp>
          <p:nvSpPr>
            <p:cNvPr id="622" name="attribute"/>
            <p:cNvSpPr txBox="1"/>
            <p:nvPr/>
          </p:nvSpPr>
          <p:spPr>
            <a:xfrm>
              <a:off x="44450" y="44450"/>
              <a:ext cx="2674591" cy="736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1219200">
                <a:spcBef>
                  <a:spcPts val="800"/>
                </a:spcBef>
                <a:defRPr b="1" sz="4400">
                  <a:solidFill>
                    <a:schemeClr val="accent5"/>
                  </a:solidFill>
                  <a:uFill>
                    <a:solidFill>
                      <a:srgbClr val="000000"/>
                    </a:solidFill>
                  </a:uFill>
                </a:defRPr>
              </a:lvl1pPr>
            </a:lstStyle>
            <a:p>
              <a:pPr/>
              <a:r>
                <a:t>attribute</a:t>
              </a:r>
            </a:p>
          </p:txBody>
        </p:sp>
        <p:pic>
          <p:nvPicPr>
            <p:cNvPr id="621" name="attribute attribute" descr="attribute attribute"/>
            <p:cNvPicPr>
              <a:picLocks noChangeAspect="0"/>
            </p:cNvPicPr>
            <p:nvPr/>
          </p:nvPicPr>
          <p:blipFill>
            <a:blip r:embed="rId5">
              <a:extLst/>
            </a:blip>
            <a:stretch>
              <a:fillRect/>
            </a:stretch>
          </p:blipFill>
          <p:spPr>
            <a:xfrm>
              <a:off x="0" y="0"/>
              <a:ext cx="2763491" cy="825500"/>
            </a:xfrm>
            <a:prstGeom prst="rect">
              <a:avLst/>
            </a:prstGeom>
            <a:effectLst/>
          </p:spPr>
        </p:pic>
      </p:grpSp>
      <p:pic>
        <p:nvPicPr>
          <p:cNvPr id="624" name="Rectangle Rectangle" descr="Rectangle Rectangle"/>
          <p:cNvPicPr>
            <a:picLocks noChangeAspect="0"/>
          </p:cNvPicPr>
          <p:nvPr/>
        </p:nvPicPr>
        <p:blipFill>
          <a:blip r:embed="rId6">
            <a:extLst/>
          </a:blip>
          <a:stretch>
            <a:fillRect/>
          </a:stretch>
        </p:blipFill>
        <p:spPr>
          <a:xfrm>
            <a:off x="9558480" y="10517"/>
            <a:ext cx="2382144" cy="9499005"/>
          </a:xfrm>
          <a:prstGeom prst="rect">
            <a:avLst/>
          </a:prstGeom>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Table"/>
          <p:cNvSpPr txBox="1"/>
          <p:nvPr>
            <p:ph type="title"/>
          </p:nvPr>
        </p:nvSpPr>
        <p:spPr>
          <a:prstGeom prst="rect">
            <a:avLst/>
          </a:prstGeom>
        </p:spPr>
        <p:txBody>
          <a:bodyPr/>
          <a:lstStyle/>
          <a:p>
            <a:pPr/>
            <a:r>
              <a:t>Table</a:t>
            </a:r>
          </a:p>
        </p:txBody>
      </p:sp>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9" name="page1image779998800.png" descr="page1image779998800.png"/>
          <p:cNvPicPr>
            <a:picLocks noChangeAspect="1"/>
          </p:cNvPicPr>
          <p:nvPr/>
        </p:nvPicPr>
        <p:blipFill>
          <a:blip r:embed="rId2">
            <a:extLst/>
          </a:blip>
          <a:stretch>
            <a:fillRect/>
          </a:stretch>
        </p:blipFill>
        <p:spPr>
          <a:xfrm>
            <a:off x="3911600" y="-66675"/>
            <a:ext cx="12369800" cy="9277350"/>
          </a:xfrm>
          <a:prstGeom prst="rect">
            <a:avLst/>
          </a:prstGeom>
          <a:ln w="12700">
            <a:miter lim="400000"/>
          </a:ln>
        </p:spPr>
      </p:pic>
      <p:grpSp>
        <p:nvGrpSpPr>
          <p:cNvPr id="632" name="item"/>
          <p:cNvGrpSpPr/>
          <p:nvPr/>
        </p:nvGrpSpPr>
        <p:grpSpPr>
          <a:xfrm>
            <a:off x="2102854" y="1889621"/>
            <a:ext cx="1510284" cy="825501"/>
            <a:chOff x="0" y="0"/>
            <a:chExt cx="1510283" cy="825500"/>
          </a:xfrm>
        </p:grpSpPr>
        <p:sp>
          <p:nvSpPr>
            <p:cNvPr id="631" name="item"/>
            <p:cNvSpPr txBox="1"/>
            <p:nvPr/>
          </p:nvSpPr>
          <p:spPr>
            <a:xfrm>
              <a:off x="44450" y="44450"/>
              <a:ext cx="1421384" cy="736600"/>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1219200">
                <a:spcBef>
                  <a:spcPts val="800"/>
                </a:spcBef>
                <a:defRPr b="1" sz="4400">
                  <a:solidFill>
                    <a:schemeClr val="accent5"/>
                  </a:solidFill>
                  <a:uFill>
                    <a:solidFill>
                      <a:srgbClr val="000000"/>
                    </a:solidFill>
                  </a:uFill>
                </a:defRPr>
              </a:lvl1pPr>
            </a:lstStyle>
            <a:p>
              <a:pPr/>
              <a:r>
                <a:t>item</a:t>
              </a:r>
            </a:p>
          </p:txBody>
        </p:sp>
        <p:pic>
          <p:nvPicPr>
            <p:cNvPr id="630" name="item item" descr="item item"/>
            <p:cNvPicPr>
              <a:picLocks noChangeAspect="0"/>
            </p:cNvPicPr>
            <p:nvPr/>
          </p:nvPicPr>
          <p:blipFill>
            <a:blip r:embed="rId3">
              <a:extLst/>
            </a:blip>
            <a:stretch>
              <a:fillRect/>
            </a:stretch>
          </p:blipFill>
          <p:spPr>
            <a:xfrm>
              <a:off x="0" y="0"/>
              <a:ext cx="1510284" cy="825500"/>
            </a:xfrm>
            <a:prstGeom prst="rect">
              <a:avLst/>
            </a:prstGeom>
            <a:effectLst/>
          </p:spPr>
        </p:pic>
      </p:grpSp>
      <p:pic>
        <p:nvPicPr>
          <p:cNvPr id="633" name="Rectangle Rectangle" descr="Rectangle Rectangle"/>
          <p:cNvPicPr>
            <a:picLocks noChangeAspect="0"/>
          </p:cNvPicPr>
          <p:nvPr/>
        </p:nvPicPr>
        <p:blipFill>
          <a:blip r:embed="rId4">
            <a:extLst/>
          </a:blip>
          <a:stretch>
            <a:fillRect/>
          </a:stretch>
        </p:blipFill>
        <p:spPr>
          <a:xfrm>
            <a:off x="3562151" y="2054423"/>
            <a:ext cx="13068698" cy="495896"/>
          </a:xfrm>
          <a:prstGeom prst="rect">
            <a:avLst/>
          </a:prstGeom>
        </p:spPr>
      </p:pic>
      <p:grpSp>
        <p:nvGrpSpPr>
          <p:cNvPr id="637" name="attribute"/>
          <p:cNvGrpSpPr/>
          <p:nvPr/>
        </p:nvGrpSpPr>
        <p:grpSpPr>
          <a:xfrm>
            <a:off x="10673016" y="4861421"/>
            <a:ext cx="2763491" cy="825501"/>
            <a:chOff x="0" y="0"/>
            <a:chExt cx="2763490" cy="825500"/>
          </a:xfrm>
        </p:grpSpPr>
        <p:sp>
          <p:nvSpPr>
            <p:cNvPr id="636" name="attribute"/>
            <p:cNvSpPr txBox="1"/>
            <p:nvPr/>
          </p:nvSpPr>
          <p:spPr>
            <a:xfrm>
              <a:off x="44450" y="44450"/>
              <a:ext cx="2674591" cy="736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1219200">
                <a:spcBef>
                  <a:spcPts val="800"/>
                </a:spcBef>
                <a:defRPr b="1" sz="4400">
                  <a:solidFill>
                    <a:schemeClr val="accent5"/>
                  </a:solidFill>
                  <a:uFill>
                    <a:solidFill>
                      <a:srgbClr val="000000"/>
                    </a:solidFill>
                  </a:uFill>
                </a:defRPr>
              </a:lvl1pPr>
            </a:lstStyle>
            <a:p>
              <a:pPr/>
              <a:r>
                <a:t>attribute</a:t>
              </a:r>
            </a:p>
          </p:txBody>
        </p:sp>
        <p:pic>
          <p:nvPicPr>
            <p:cNvPr id="635" name="attribute attribute" descr="attribute attribute"/>
            <p:cNvPicPr>
              <a:picLocks noChangeAspect="0"/>
            </p:cNvPicPr>
            <p:nvPr/>
          </p:nvPicPr>
          <p:blipFill>
            <a:blip r:embed="rId5">
              <a:extLst/>
            </a:blip>
            <a:stretch>
              <a:fillRect/>
            </a:stretch>
          </p:blipFill>
          <p:spPr>
            <a:xfrm>
              <a:off x="0" y="0"/>
              <a:ext cx="2763491" cy="825500"/>
            </a:xfrm>
            <a:prstGeom prst="rect">
              <a:avLst/>
            </a:prstGeom>
            <a:effectLst/>
          </p:spPr>
        </p:pic>
      </p:grpSp>
      <p:pic>
        <p:nvPicPr>
          <p:cNvPr id="638" name="Rectangle Rectangle" descr="Rectangle Rectangle"/>
          <p:cNvPicPr>
            <a:picLocks noChangeAspect="0"/>
          </p:cNvPicPr>
          <p:nvPr/>
        </p:nvPicPr>
        <p:blipFill>
          <a:blip r:embed="rId6">
            <a:extLst/>
          </a:blip>
          <a:stretch>
            <a:fillRect/>
          </a:stretch>
        </p:blipFill>
        <p:spPr>
          <a:xfrm>
            <a:off x="9558480" y="10517"/>
            <a:ext cx="2382144" cy="9499005"/>
          </a:xfrm>
          <a:prstGeom prst="rect">
            <a:avLst/>
          </a:prstGeom>
        </p:spPr>
      </p:pic>
      <p:grpSp>
        <p:nvGrpSpPr>
          <p:cNvPr id="642" name="cell"/>
          <p:cNvGrpSpPr/>
          <p:nvPr/>
        </p:nvGrpSpPr>
        <p:grpSpPr>
          <a:xfrm>
            <a:off x="11479020" y="1889621"/>
            <a:ext cx="1151484" cy="825501"/>
            <a:chOff x="0" y="0"/>
            <a:chExt cx="1151483" cy="825500"/>
          </a:xfrm>
        </p:grpSpPr>
        <p:sp>
          <p:nvSpPr>
            <p:cNvPr id="641" name="cell"/>
            <p:cNvSpPr txBox="1"/>
            <p:nvPr/>
          </p:nvSpPr>
          <p:spPr>
            <a:xfrm>
              <a:off x="44450" y="44450"/>
              <a:ext cx="1062584" cy="736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defTabSz="1219200">
                <a:spcBef>
                  <a:spcPts val="800"/>
                </a:spcBef>
                <a:defRPr b="1" sz="4400">
                  <a:solidFill>
                    <a:schemeClr val="accent5"/>
                  </a:solidFill>
                  <a:uFill>
                    <a:solidFill>
                      <a:srgbClr val="000000"/>
                    </a:solidFill>
                  </a:uFill>
                </a:defRPr>
              </a:lvl1pPr>
            </a:lstStyle>
            <a:p>
              <a:pPr/>
              <a:r>
                <a:t>cell</a:t>
              </a:r>
            </a:p>
          </p:txBody>
        </p:sp>
        <p:pic>
          <p:nvPicPr>
            <p:cNvPr id="640" name="cell cell" descr="cell cell"/>
            <p:cNvPicPr>
              <a:picLocks noChangeAspect="0"/>
            </p:cNvPicPr>
            <p:nvPr/>
          </p:nvPicPr>
          <p:blipFill>
            <a:blip r:embed="rId7">
              <a:extLst/>
            </a:blip>
            <a:stretch>
              <a:fillRect/>
            </a:stretch>
          </p:blipFill>
          <p:spPr>
            <a:xfrm>
              <a:off x="0" y="0"/>
              <a:ext cx="1151484" cy="825500"/>
            </a:xfrm>
            <a:prstGeom prst="rect">
              <a:avLst/>
            </a:prstGeom>
            <a:effectLst/>
          </p:spPr>
        </p:pic>
      </p:gr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Dataset types"/>
          <p:cNvSpPr txBox="1"/>
          <p:nvPr>
            <p:ph type="title"/>
          </p:nvPr>
        </p:nvSpPr>
        <p:spPr>
          <a:prstGeom prst="rect">
            <a:avLst/>
          </a:prstGeom>
        </p:spPr>
        <p:txBody>
          <a:bodyPr/>
          <a:lstStyle/>
          <a:p>
            <a:pPr/>
            <a:r>
              <a:t>Dataset types</a:t>
            </a:r>
          </a:p>
        </p:txBody>
      </p:sp>
      <p:sp>
        <p:nvSpPr>
          <p:cNvPr id="645" name="multidimensional tables…"/>
          <p:cNvSpPr txBox="1"/>
          <p:nvPr>
            <p:ph type="body" idx="1"/>
          </p:nvPr>
        </p:nvSpPr>
        <p:spPr>
          <a:xfrm>
            <a:off x="4678908" y="1054100"/>
            <a:ext cx="8644434" cy="8039100"/>
          </a:xfrm>
          <a:prstGeom prst="rect">
            <a:avLst/>
          </a:prstGeom>
        </p:spPr>
        <p:txBody>
          <a:bodyPr/>
          <a:lstStyle>
            <a:lvl1pPr marL="291465" indent="-291465">
              <a:spcBef>
                <a:spcPts val="800"/>
              </a:spcBef>
              <a:defRPr sz="3400"/>
            </a:lvl1pPr>
            <a:lvl2pPr marL="700087" indent="-242887"/>
            <a:lvl3pPr marL="1108710" indent="-194310">
              <a:spcBef>
                <a:spcPts val="800"/>
              </a:spcBef>
              <a:defRPr sz="3400"/>
            </a:lvl3pPr>
          </a:lstStyle>
          <a:p>
            <a:pPr/>
            <a:r>
              <a:t>multidimensional tables</a:t>
            </a:r>
          </a:p>
          <a:p>
            <a:pPr lvl="1"/>
            <a:r>
              <a:t>indexing based on multiple keys</a:t>
            </a:r>
          </a:p>
          <a:p>
            <a:pPr lvl="2"/>
            <a:r>
              <a:t>eg genes, patients</a:t>
            </a:r>
          </a:p>
        </p:txBody>
      </p:sp>
      <p:sp>
        <p:nvSpPr>
          <p:cNvPr id="6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7" name="Rectangle"/>
          <p:cNvSpPr/>
          <p:nvPr/>
        </p:nvSpPr>
        <p:spPr>
          <a:xfrm>
            <a:off x="14770100" y="2984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650" name="Group"/>
          <p:cNvGrpSpPr/>
          <p:nvPr/>
        </p:nvGrpSpPr>
        <p:grpSpPr>
          <a:xfrm>
            <a:off x="215900" y="4648200"/>
            <a:ext cx="4445000" cy="3408760"/>
            <a:chOff x="215900" y="0"/>
            <a:chExt cx="4445000" cy="3408759"/>
          </a:xfrm>
        </p:grpSpPr>
        <p:pic>
          <p:nvPicPr>
            <p:cNvPr id="648" name="fig2.1c_alt.pdf" descr="fig2.1c_alt.pdf"/>
            <p:cNvPicPr>
              <a:picLocks noChangeAspect="1"/>
            </p:cNvPicPr>
            <p:nvPr/>
          </p:nvPicPr>
          <p:blipFill>
            <a:blip r:embed="rId2">
              <a:extLst/>
            </a:blip>
            <a:srcRect l="0" t="8084" r="71613" b="42046"/>
            <a:stretch>
              <a:fillRect/>
            </a:stretch>
          </p:blipFill>
          <p:spPr>
            <a:xfrm>
              <a:off x="215900" y="36611"/>
              <a:ext cx="4445000" cy="3372149"/>
            </a:xfrm>
            <a:prstGeom prst="rect">
              <a:avLst/>
            </a:prstGeom>
            <a:ln w="12700" cap="flat">
              <a:noFill/>
              <a:miter lim="400000"/>
            </a:ln>
            <a:effectLst/>
          </p:spPr>
        </p:pic>
        <p:sp>
          <p:nvSpPr>
            <p:cNvPr id="649" name="Rectangle"/>
            <p:cNvSpPr/>
            <p:nvPr/>
          </p:nvSpPr>
          <p:spPr>
            <a:xfrm>
              <a:off x="685800" y="0"/>
              <a:ext cx="3962400" cy="3191471"/>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pic>
        <p:nvPicPr>
          <p:cNvPr id="651" name="fig2.1b.pdf" descr="fig2.1b.pdf"/>
          <p:cNvPicPr>
            <a:picLocks noChangeAspect="1"/>
          </p:cNvPicPr>
          <p:nvPr/>
        </p:nvPicPr>
        <p:blipFill>
          <a:blip r:embed="rId3">
            <a:extLst/>
          </a:blip>
          <a:srcRect l="0" t="23955" r="75259" b="0"/>
          <a:stretch>
            <a:fillRect/>
          </a:stretch>
        </p:blipFill>
        <p:spPr>
          <a:xfrm>
            <a:off x="203200" y="1066502"/>
            <a:ext cx="3028950" cy="3103332"/>
          </a:xfrm>
          <a:prstGeom prst="rect">
            <a:avLst/>
          </a:prstGeom>
          <a:ln w="12700">
            <a:miter lim="400000"/>
          </a:ln>
        </p:spPr>
      </p:pic>
      <p:pic>
        <p:nvPicPr>
          <p:cNvPr id="652" name="page13image715545904.png" descr="page13image715545904.png"/>
          <p:cNvPicPr>
            <a:picLocks noChangeAspect="1"/>
          </p:cNvPicPr>
          <p:nvPr/>
        </p:nvPicPr>
        <p:blipFill>
          <a:blip r:embed="rId4">
            <a:extLst/>
          </a:blip>
          <a:stretch>
            <a:fillRect/>
          </a:stretch>
        </p:blipFill>
        <p:spPr>
          <a:xfrm>
            <a:off x="8926377" y="2738166"/>
            <a:ext cx="7139123" cy="3667668"/>
          </a:xfrm>
          <a:prstGeom prst="rect">
            <a:avLst/>
          </a:prstGeom>
          <a:ln w="12700">
            <a:miter lim="400000"/>
          </a:ln>
        </p:spPr>
      </p:pic>
      <p:sp>
        <p:nvSpPr>
          <p:cNvPr id="653" name="Text"/>
          <p:cNvSpPr txBox="1"/>
          <p:nvPr/>
        </p:nvSpPr>
        <p:spPr>
          <a:xfrm>
            <a:off x="-2032000" y="-14732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u="sng">
                <a:ln w="0" cap="flat">
                  <a:solidFill>
                    <a:srgbClr val="0000EE"/>
                  </a:solidFill>
                  <a:prstDash val="solid"/>
                  <a:miter lim="400000"/>
                </a:ln>
                <a:noFill/>
                <a:latin typeface="Times Roman"/>
                <a:ea typeface="Times Roman"/>
                <a:cs typeface="Times Roman"/>
                <a:sym typeface="Times Roman"/>
              </a:defRPr>
            </a:lvl1pPr>
          </a:lstStyle>
          <a:p>
            <a:pPr/>
            <a:r>
              <a:t> </a:t>
            </a:r>
          </a:p>
        </p:txBody>
      </p:sp>
      <p:pic>
        <p:nvPicPr>
          <p:cNvPr id="654" name="fig2.1c_alt.pdf" descr="fig2.1c_alt.pdf"/>
          <p:cNvPicPr>
            <a:picLocks noChangeAspect="1"/>
          </p:cNvPicPr>
          <p:nvPr/>
        </p:nvPicPr>
        <p:blipFill>
          <a:blip r:embed="rId2">
            <a:extLst/>
          </a:blip>
          <a:srcRect l="5026" t="55915" r="67281" b="0"/>
          <a:stretch>
            <a:fillRect/>
          </a:stretch>
        </p:blipFill>
        <p:spPr>
          <a:xfrm>
            <a:off x="4901406" y="4746306"/>
            <a:ext cx="4115485" cy="2829134"/>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Dataset types"/>
          <p:cNvSpPr txBox="1"/>
          <p:nvPr>
            <p:ph type="title"/>
          </p:nvPr>
        </p:nvSpPr>
        <p:spPr>
          <a:prstGeom prst="rect">
            <a:avLst/>
          </a:prstGeom>
        </p:spPr>
        <p:txBody>
          <a:bodyPr/>
          <a:lstStyle/>
          <a:p>
            <a:pPr/>
            <a:r>
              <a:t>Dataset types</a:t>
            </a:r>
          </a:p>
        </p:txBody>
      </p:sp>
      <p:sp>
        <p:nvSpPr>
          <p:cNvPr id="657" name="network/graph…"/>
          <p:cNvSpPr txBox="1"/>
          <p:nvPr>
            <p:ph type="body" sz="half" idx="1"/>
          </p:nvPr>
        </p:nvSpPr>
        <p:spPr>
          <a:xfrm>
            <a:off x="6268144" y="1104900"/>
            <a:ext cx="9686033" cy="3643412"/>
          </a:xfrm>
          <a:prstGeom prst="rect">
            <a:avLst/>
          </a:prstGeom>
        </p:spPr>
        <p:txBody>
          <a:bodyPr/>
          <a:lstStyle/>
          <a:p>
            <a:pPr/>
            <a:r>
              <a:t>network/graph</a:t>
            </a:r>
          </a:p>
          <a:p>
            <a:pPr lvl="1" marL="700087" indent="-242887"/>
            <a:r>
              <a:t>nodes (vertices) connected by links (edges)</a:t>
            </a:r>
          </a:p>
          <a:p>
            <a:pPr lvl="1" marL="700087" indent="-242887"/>
            <a:r>
              <a:t>tree is special case: no cycles</a:t>
            </a:r>
          </a:p>
          <a:p>
            <a:pPr lvl="2" marL="1108710" indent="-194310">
              <a:spcBef>
                <a:spcPts val="800"/>
              </a:spcBef>
              <a:defRPr sz="3400"/>
            </a:pPr>
            <a:r>
              <a:t>often have roots and are directed</a:t>
            </a:r>
          </a:p>
        </p:txBody>
      </p:sp>
      <p:sp>
        <p:nvSpPr>
          <p:cNvPr id="6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9"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662" name="Group"/>
          <p:cNvGrpSpPr/>
          <p:nvPr/>
        </p:nvGrpSpPr>
        <p:grpSpPr>
          <a:xfrm>
            <a:off x="215900" y="4648200"/>
            <a:ext cx="4445000" cy="3408760"/>
            <a:chOff x="215900" y="0"/>
            <a:chExt cx="4445000" cy="3408759"/>
          </a:xfrm>
        </p:grpSpPr>
        <p:pic>
          <p:nvPicPr>
            <p:cNvPr id="660" name="fig2.1c_alt.pdf" descr="fig2.1c_alt.pdf"/>
            <p:cNvPicPr>
              <a:picLocks noChangeAspect="1"/>
            </p:cNvPicPr>
            <p:nvPr/>
          </p:nvPicPr>
          <p:blipFill>
            <a:blip r:embed="rId2">
              <a:extLst/>
            </a:blip>
            <a:srcRect l="0" t="8084" r="71613" b="42046"/>
            <a:stretch>
              <a:fillRect/>
            </a:stretch>
          </p:blipFill>
          <p:spPr>
            <a:xfrm>
              <a:off x="215900" y="36611"/>
              <a:ext cx="4445000" cy="3372149"/>
            </a:xfrm>
            <a:prstGeom prst="rect">
              <a:avLst/>
            </a:prstGeom>
            <a:ln w="12700" cap="flat">
              <a:noFill/>
              <a:miter lim="400000"/>
            </a:ln>
            <a:effectLst/>
          </p:spPr>
        </p:pic>
        <p:sp>
          <p:nvSpPr>
            <p:cNvPr id="661" name="Rectangle"/>
            <p:cNvSpPr/>
            <p:nvPr/>
          </p:nvSpPr>
          <p:spPr>
            <a:xfrm>
              <a:off x="685800" y="0"/>
              <a:ext cx="3962400" cy="3191471"/>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pic>
        <p:nvPicPr>
          <p:cNvPr id="663" name="fig2.1c_alt.pdf" descr="fig2.1c_alt.pdf"/>
          <p:cNvPicPr>
            <a:picLocks noChangeAspect="1"/>
          </p:cNvPicPr>
          <p:nvPr/>
        </p:nvPicPr>
        <p:blipFill>
          <a:blip r:embed="rId2">
            <a:extLst/>
          </a:blip>
          <a:srcRect l="28142" t="0" r="49148" b="38929"/>
          <a:stretch>
            <a:fillRect/>
          </a:stretch>
        </p:blipFill>
        <p:spPr>
          <a:xfrm>
            <a:off x="4546600" y="4023879"/>
            <a:ext cx="3556000" cy="4129521"/>
          </a:xfrm>
          <a:prstGeom prst="rect">
            <a:avLst/>
          </a:prstGeom>
          <a:ln w="12700">
            <a:miter lim="400000"/>
          </a:ln>
        </p:spPr>
      </p:pic>
      <p:sp>
        <p:nvSpPr>
          <p:cNvPr id="664" name="Rectangle"/>
          <p:cNvSpPr/>
          <p:nvPr/>
        </p:nvSpPr>
        <p:spPr>
          <a:xfrm>
            <a:off x="4813300" y="4660900"/>
            <a:ext cx="3276600" cy="4380409"/>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pic>
        <p:nvPicPr>
          <p:cNvPr id="665" name="fig2.1c_alt.pdf" descr="fig2.1c_alt.pdf"/>
          <p:cNvPicPr>
            <a:picLocks noChangeAspect="1"/>
          </p:cNvPicPr>
          <p:nvPr/>
        </p:nvPicPr>
        <p:blipFill>
          <a:blip r:embed="rId2">
            <a:extLst/>
          </a:blip>
          <a:srcRect l="32371" t="59807" r="54090" b="0"/>
          <a:stretch>
            <a:fillRect/>
          </a:stretch>
        </p:blipFill>
        <p:spPr>
          <a:xfrm>
            <a:off x="5721890" y="7378700"/>
            <a:ext cx="2119873" cy="2717800"/>
          </a:xfrm>
          <a:prstGeom prst="rect">
            <a:avLst/>
          </a:prstGeom>
          <a:ln w="12700">
            <a:miter lim="400000"/>
          </a:ln>
        </p:spPr>
      </p:pic>
      <p:pic>
        <p:nvPicPr>
          <p:cNvPr id="666" name="fig2.1b.pdf" descr="fig2.1b.pdf"/>
          <p:cNvPicPr>
            <a:picLocks noChangeAspect="1"/>
          </p:cNvPicPr>
          <p:nvPr/>
        </p:nvPicPr>
        <p:blipFill>
          <a:blip r:embed="rId3">
            <a:extLst/>
          </a:blip>
          <a:srcRect l="0" t="23955" r="56063" b="0"/>
          <a:stretch>
            <a:fillRect/>
          </a:stretch>
        </p:blipFill>
        <p:spPr>
          <a:xfrm>
            <a:off x="203200" y="1066502"/>
            <a:ext cx="5379046" cy="3103332"/>
          </a:xfrm>
          <a:prstGeom prst="rect">
            <a:avLst/>
          </a:prstGeom>
          <a:ln w="12700">
            <a:miter lim="400000"/>
          </a:ln>
        </p:spPr>
      </p:pic>
      <p:sp>
        <p:nvSpPr>
          <p:cNvPr id="667" name="Text"/>
          <p:cNvSpPr txBox="1"/>
          <p:nvPr/>
        </p:nvSpPr>
        <p:spPr>
          <a:xfrm>
            <a:off x="13322300" y="375284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u="sng">
                <a:ln w="0" cap="flat">
                  <a:solidFill>
                    <a:srgbClr val="0000EE"/>
                  </a:solidFill>
                  <a:prstDash val="solid"/>
                  <a:miter lim="400000"/>
                </a:ln>
                <a:noFill/>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Dataset types"/>
          <p:cNvSpPr txBox="1"/>
          <p:nvPr>
            <p:ph type="title"/>
          </p:nvPr>
        </p:nvSpPr>
        <p:spPr>
          <a:xfrm>
            <a:off x="203200" y="0"/>
            <a:ext cx="15849600" cy="1054100"/>
          </a:xfrm>
          <a:prstGeom prst="rect">
            <a:avLst/>
          </a:prstGeom>
        </p:spPr>
        <p:txBody>
          <a:bodyPr/>
          <a:lstStyle/>
          <a:p>
            <a:pPr/>
            <a:r>
              <a:t>Dataset types</a:t>
            </a:r>
          </a:p>
        </p:txBody>
      </p:sp>
      <p:sp>
        <p:nvSpPr>
          <p:cNvPr id="670" name="Slide Number"/>
          <p:cNvSpPr txBox="1"/>
          <p:nvPr>
            <p:ph type="sldNum" sz="quarter" idx="2"/>
          </p:nvPr>
        </p:nvSpPr>
        <p:spPr>
          <a:xfrm>
            <a:off x="15646400" y="8686800"/>
            <a:ext cx="266700"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1"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678" name="Group"/>
          <p:cNvGrpSpPr/>
          <p:nvPr/>
        </p:nvGrpSpPr>
        <p:grpSpPr>
          <a:xfrm>
            <a:off x="8255000" y="4635500"/>
            <a:ext cx="4238824" cy="4711700"/>
            <a:chOff x="0" y="0"/>
            <a:chExt cx="4238823" cy="4711700"/>
          </a:xfrm>
        </p:grpSpPr>
        <p:grpSp>
          <p:nvGrpSpPr>
            <p:cNvPr id="674" name="Group"/>
            <p:cNvGrpSpPr/>
            <p:nvPr/>
          </p:nvGrpSpPr>
          <p:grpSpPr>
            <a:xfrm>
              <a:off x="0" y="0"/>
              <a:ext cx="4238824" cy="4711700"/>
              <a:chOff x="0" y="0"/>
              <a:chExt cx="4238823" cy="4711700"/>
            </a:xfrm>
          </p:grpSpPr>
          <p:pic>
            <p:nvPicPr>
              <p:cNvPr id="672" name="fig2.1c_alt.pdf" descr="fig2.1c_alt.pdf"/>
              <p:cNvPicPr>
                <a:picLocks noChangeAspect="1"/>
              </p:cNvPicPr>
              <p:nvPr/>
            </p:nvPicPr>
            <p:blipFill>
              <a:blip r:embed="rId2">
                <a:extLst/>
              </a:blip>
              <a:srcRect l="50770" t="6979" r="22890" b="31041"/>
              <a:stretch>
                <a:fillRect/>
              </a:stretch>
            </p:blipFill>
            <p:spPr>
              <a:xfrm>
                <a:off x="114300" y="520700"/>
                <a:ext cx="4124524" cy="4191000"/>
              </a:xfrm>
              <a:prstGeom prst="rect">
                <a:avLst/>
              </a:prstGeom>
              <a:ln w="12700" cap="flat">
                <a:noFill/>
                <a:miter lim="400000"/>
              </a:ln>
              <a:effectLst/>
            </p:spPr>
          </p:pic>
          <p:sp>
            <p:nvSpPr>
              <p:cNvPr id="673" name="Rectangle"/>
              <p:cNvSpPr/>
              <p:nvPr/>
            </p:nvSpPr>
            <p:spPr>
              <a:xfrm>
                <a:off x="0" y="0"/>
                <a:ext cx="4181575"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677" name="Group"/>
            <p:cNvGrpSpPr/>
            <p:nvPr/>
          </p:nvGrpSpPr>
          <p:grpSpPr>
            <a:xfrm>
              <a:off x="50800" y="50800"/>
              <a:ext cx="1892300" cy="1270000"/>
              <a:chOff x="0" y="0"/>
              <a:chExt cx="1892300" cy="1270000"/>
            </a:xfrm>
          </p:grpSpPr>
          <p:sp>
            <p:nvSpPr>
              <p:cNvPr id="675" name="Spatial"/>
              <p:cNvSpPr/>
              <p:nvPr/>
            </p:nvSpPr>
            <p:spPr>
              <a:xfrm>
                <a:off x="6223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676" name="fig2.1c_alt.pdf" descr="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grpSp>
        <p:nvGrpSpPr>
          <p:cNvPr id="681" name="Group"/>
          <p:cNvGrpSpPr/>
          <p:nvPr/>
        </p:nvGrpSpPr>
        <p:grpSpPr>
          <a:xfrm>
            <a:off x="215900" y="4648200"/>
            <a:ext cx="4445000" cy="3408760"/>
            <a:chOff x="215900" y="0"/>
            <a:chExt cx="4445000" cy="3408759"/>
          </a:xfrm>
        </p:grpSpPr>
        <p:pic>
          <p:nvPicPr>
            <p:cNvPr id="679" name="fig2.1c_alt.pdf" descr="fig2.1c_alt.pdf"/>
            <p:cNvPicPr>
              <a:picLocks noChangeAspect="1"/>
            </p:cNvPicPr>
            <p:nvPr/>
          </p:nvPicPr>
          <p:blipFill>
            <a:blip r:embed="rId2">
              <a:extLst/>
            </a:blip>
            <a:srcRect l="0" t="8084" r="71613" b="42046"/>
            <a:stretch>
              <a:fillRect/>
            </a:stretch>
          </p:blipFill>
          <p:spPr>
            <a:xfrm>
              <a:off x="215900" y="36611"/>
              <a:ext cx="4445000" cy="3372149"/>
            </a:xfrm>
            <a:prstGeom prst="rect">
              <a:avLst/>
            </a:prstGeom>
            <a:ln w="12700" cap="flat">
              <a:noFill/>
              <a:miter lim="400000"/>
            </a:ln>
            <a:effectLst/>
          </p:spPr>
        </p:pic>
        <p:sp>
          <p:nvSpPr>
            <p:cNvPr id="680" name="Rectangle"/>
            <p:cNvSpPr/>
            <p:nvPr/>
          </p:nvSpPr>
          <p:spPr>
            <a:xfrm>
              <a:off x="685800" y="0"/>
              <a:ext cx="3962400" cy="3191471"/>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pic>
        <p:nvPicPr>
          <p:cNvPr id="682" name="fig2.1c_alt.pdf" descr="fig2.1c_alt.pdf"/>
          <p:cNvPicPr>
            <a:picLocks noChangeAspect="1"/>
          </p:cNvPicPr>
          <p:nvPr/>
        </p:nvPicPr>
        <p:blipFill>
          <a:blip r:embed="rId2">
            <a:extLst/>
          </a:blip>
          <a:srcRect l="28142" t="0" r="49148" b="38929"/>
          <a:stretch>
            <a:fillRect/>
          </a:stretch>
        </p:blipFill>
        <p:spPr>
          <a:xfrm>
            <a:off x="4546600" y="4023879"/>
            <a:ext cx="3556000" cy="4129521"/>
          </a:xfrm>
          <a:prstGeom prst="rect">
            <a:avLst/>
          </a:prstGeom>
          <a:ln w="12700">
            <a:miter lim="400000"/>
          </a:ln>
        </p:spPr>
      </p:pic>
      <p:sp>
        <p:nvSpPr>
          <p:cNvPr id="683" name="Rectangle"/>
          <p:cNvSpPr/>
          <p:nvPr/>
        </p:nvSpPr>
        <p:spPr>
          <a:xfrm>
            <a:off x="4813300" y="4660900"/>
            <a:ext cx="3276600" cy="4396383"/>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pic>
        <p:nvPicPr>
          <p:cNvPr id="684" name="fig2.1c_alt.pdf" descr="fig2.1c_alt.pdf"/>
          <p:cNvPicPr>
            <a:picLocks noChangeAspect="1"/>
          </p:cNvPicPr>
          <p:nvPr/>
        </p:nvPicPr>
        <p:blipFill>
          <a:blip r:embed="rId2">
            <a:extLst/>
          </a:blip>
          <a:srcRect l="32371" t="59807" r="54090" b="0"/>
          <a:stretch>
            <a:fillRect/>
          </a:stretch>
        </p:blipFill>
        <p:spPr>
          <a:xfrm>
            <a:off x="5721890" y="7378700"/>
            <a:ext cx="2119873" cy="2717800"/>
          </a:xfrm>
          <a:prstGeom prst="rect">
            <a:avLst/>
          </a:prstGeom>
          <a:ln w="12700">
            <a:miter lim="400000"/>
          </a:ln>
        </p:spPr>
      </p:pic>
      <p:pic>
        <p:nvPicPr>
          <p:cNvPr id="685" name="fig2.1b.pdf" descr="fig2.1b.pdf"/>
          <p:cNvPicPr>
            <a:picLocks noChangeAspect="1"/>
          </p:cNvPicPr>
          <p:nvPr/>
        </p:nvPicPr>
        <p:blipFill>
          <a:blip r:embed="rId3">
            <a:extLst/>
          </a:blip>
          <a:srcRect l="0" t="23955" r="38204" b="0"/>
          <a:stretch>
            <a:fillRect/>
          </a:stretch>
        </p:blipFill>
        <p:spPr>
          <a:xfrm>
            <a:off x="203200" y="1066502"/>
            <a:ext cx="7565529" cy="3103332"/>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patial fields"/>
          <p:cNvSpPr txBox="1"/>
          <p:nvPr>
            <p:ph type="title"/>
          </p:nvPr>
        </p:nvSpPr>
        <p:spPr>
          <a:prstGeom prst="rect">
            <a:avLst/>
          </a:prstGeom>
        </p:spPr>
        <p:txBody>
          <a:bodyPr/>
          <a:lstStyle/>
          <a:p>
            <a:pPr/>
            <a:r>
              <a:t>Spatial fields</a:t>
            </a:r>
          </a:p>
        </p:txBody>
      </p:sp>
      <p:sp>
        <p:nvSpPr>
          <p:cNvPr id="6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9" name="page20image715366176.png" descr="page20image715366176.png"/>
          <p:cNvPicPr>
            <a:picLocks noChangeAspect="1"/>
          </p:cNvPicPr>
          <p:nvPr/>
        </p:nvPicPr>
        <p:blipFill>
          <a:blip r:embed="rId2">
            <a:extLst/>
          </a:blip>
          <a:stretch>
            <a:fillRect/>
          </a:stretch>
        </p:blipFill>
        <p:spPr>
          <a:xfrm>
            <a:off x="9105900" y="825500"/>
            <a:ext cx="6654800" cy="4216400"/>
          </a:xfrm>
          <a:prstGeom prst="rect">
            <a:avLst/>
          </a:prstGeom>
          <a:ln w="12700">
            <a:miter lim="400000"/>
          </a:ln>
        </p:spPr>
      </p:pic>
      <p:sp>
        <p:nvSpPr>
          <p:cNvPr id="690" name="Text"/>
          <p:cNvSpPr txBox="1"/>
          <p:nvPr/>
        </p:nvSpPr>
        <p:spPr>
          <a:xfrm>
            <a:off x="9029700" y="35178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grpSp>
        <p:nvGrpSpPr>
          <p:cNvPr id="697" name="Group"/>
          <p:cNvGrpSpPr/>
          <p:nvPr/>
        </p:nvGrpSpPr>
        <p:grpSpPr>
          <a:xfrm>
            <a:off x="584200" y="4305300"/>
            <a:ext cx="4238824" cy="4711700"/>
            <a:chOff x="0" y="0"/>
            <a:chExt cx="4238823" cy="4711700"/>
          </a:xfrm>
        </p:grpSpPr>
        <p:grpSp>
          <p:nvGrpSpPr>
            <p:cNvPr id="693" name="Group"/>
            <p:cNvGrpSpPr/>
            <p:nvPr/>
          </p:nvGrpSpPr>
          <p:grpSpPr>
            <a:xfrm>
              <a:off x="0" y="0"/>
              <a:ext cx="4238824" cy="4711700"/>
              <a:chOff x="0" y="0"/>
              <a:chExt cx="4238823" cy="4711700"/>
            </a:xfrm>
          </p:grpSpPr>
          <p:pic>
            <p:nvPicPr>
              <p:cNvPr id="691" name="fig2.1c_alt.pdf" descr="fig2.1c_alt.pdf"/>
              <p:cNvPicPr>
                <a:picLocks noChangeAspect="1"/>
              </p:cNvPicPr>
              <p:nvPr/>
            </p:nvPicPr>
            <p:blipFill>
              <a:blip r:embed="rId3">
                <a:extLst/>
              </a:blip>
              <a:srcRect l="50770" t="6979" r="22890" b="31041"/>
              <a:stretch>
                <a:fillRect/>
              </a:stretch>
            </p:blipFill>
            <p:spPr>
              <a:xfrm>
                <a:off x="114300" y="520700"/>
                <a:ext cx="4124524" cy="4191000"/>
              </a:xfrm>
              <a:prstGeom prst="rect">
                <a:avLst/>
              </a:prstGeom>
              <a:ln w="12700" cap="flat">
                <a:noFill/>
                <a:miter lim="400000"/>
              </a:ln>
              <a:effectLst/>
            </p:spPr>
          </p:pic>
          <p:sp>
            <p:nvSpPr>
              <p:cNvPr id="692" name="Rectangle"/>
              <p:cNvSpPr/>
              <p:nvPr/>
            </p:nvSpPr>
            <p:spPr>
              <a:xfrm>
                <a:off x="0" y="0"/>
                <a:ext cx="4181575"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696" name="Group"/>
            <p:cNvGrpSpPr/>
            <p:nvPr/>
          </p:nvGrpSpPr>
          <p:grpSpPr>
            <a:xfrm>
              <a:off x="50800" y="50800"/>
              <a:ext cx="1892300" cy="1270000"/>
              <a:chOff x="0" y="0"/>
              <a:chExt cx="1892300" cy="1270000"/>
            </a:xfrm>
          </p:grpSpPr>
          <p:sp>
            <p:nvSpPr>
              <p:cNvPr id="694" name="Spatial"/>
              <p:cNvSpPr/>
              <p:nvPr/>
            </p:nvSpPr>
            <p:spPr>
              <a:xfrm>
                <a:off x="62230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695" name="fig2.1c_alt.pdf" descr="fig2.1c_alt.pdf"/>
              <p:cNvPicPr>
                <a:picLocks noChangeAspect="1"/>
              </p:cNvPicPr>
              <p:nvPr/>
            </p:nvPicPr>
            <p:blipFill>
              <a:blip r:embed="rId3">
                <a:extLst/>
              </a:blip>
              <a:srcRect l="28872" t="11298" r="67477" b="81564"/>
              <a:stretch>
                <a:fillRect/>
              </a:stretch>
            </p:blipFill>
            <p:spPr>
              <a:xfrm>
                <a:off x="0" y="63500"/>
                <a:ext cx="571500" cy="482600"/>
              </a:xfrm>
              <a:prstGeom prst="rect">
                <a:avLst/>
              </a:prstGeom>
              <a:ln w="12700" cap="flat">
                <a:noFill/>
                <a:miter lim="400000"/>
              </a:ln>
              <a:effectLst/>
            </p:spPr>
          </p:pic>
        </p:grpSp>
      </p:grpSp>
      <p:sp>
        <p:nvSpPr>
          <p:cNvPr id="698" name="attribute values associated w/ cells…"/>
          <p:cNvSpPr txBox="1"/>
          <p:nvPr>
            <p:ph type="body" sz="half" idx="1"/>
          </p:nvPr>
        </p:nvSpPr>
        <p:spPr>
          <a:xfrm>
            <a:off x="419100" y="1104900"/>
            <a:ext cx="7105254" cy="7616825"/>
          </a:xfrm>
          <a:prstGeom prst="rect">
            <a:avLst/>
          </a:prstGeom>
        </p:spPr>
        <p:txBody>
          <a:bodyPr/>
          <a:lstStyle/>
          <a:p>
            <a:pPr marL="342900" indent="-342900">
              <a:defRPr sz="3700"/>
            </a:pPr>
            <a:r>
              <a:t>attribute values associated w/ cells</a:t>
            </a:r>
          </a:p>
          <a:p>
            <a:pPr marL="342900" indent="-342900">
              <a:defRPr sz="3700"/>
            </a:pPr>
            <a:r>
              <a:t>cell contains value from continuous domain</a:t>
            </a:r>
          </a:p>
          <a:p>
            <a:pPr lvl="1">
              <a:defRPr sz="3100"/>
            </a:pPr>
            <a:r>
              <a:t>eg temperature, pressure, wind velocity</a:t>
            </a:r>
          </a:p>
          <a:p>
            <a:pPr marL="342900" indent="-342900">
              <a:defRPr sz="3700"/>
            </a:pPr>
            <a:r>
              <a:t>measured or simulated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Why have a human in the loop?"/>
          <p:cNvSpPr txBox="1"/>
          <p:nvPr>
            <p:ph type="title"/>
          </p:nvPr>
        </p:nvSpPr>
        <p:spPr>
          <a:prstGeom prst="rect">
            <a:avLst/>
          </a:prstGeom>
        </p:spPr>
        <p:txBody>
          <a:bodyPr/>
          <a:lstStyle/>
          <a:p>
            <a:pPr/>
            <a:r>
              <a:t>Why have a human in the loop?</a:t>
            </a:r>
          </a:p>
        </p:txBody>
      </p:sp>
      <p:sp>
        <p:nvSpPr>
          <p:cNvPr id="176" name="don’t need vis when fully automatic solution exists and is trusted…"/>
          <p:cNvSpPr txBox="1"/>
          <p:nvPr>
            <p:ph type="body" idx="1"/>
          </p:nvPr>
        </p:nvSpPr>
        <p:spPr>
          <a:xfrm>
            <a:off x="419100" y="3606800"/>
            <a:ext cx="15849600" cy="5537200"/>
          </a:xfrm>
          <a:prstGeom prst="rect">
            <a:avLst/>
          </a:prstGeom>
        </p:spPr>
        <p:txBody>
          <a:bodyPr/>
          <a:lstStyle/>
          <a:p>
            <a:pPr marL="317182" indent="-317182">
              <a:defRPr sz="3700"/>
            </a:pPr>
            <a:r>
              <a:t>don’t need vis when fully automatic solution exists and is trusted </a:t>
            </a:r>
          </a:p>
          <a:p>
            <a:pPr marL="317182" indent="-317182">
              <a:defRPr sz="3700"/>
            </a:pPr>
            <a:r>
              <a:t>many analysis problems ill-specified</a:t>
            </a:r>
          </a:p>
          <a:p>
            <a:pPr lvl="1" marL="717736" indent="-260536">
              <a:defRPr sz="3100"/>
            </a:pPr>
            <a:r>
              <a:t>don’t know exactly what questions to ask in advance</a:t>
            </a:r>
          </a:p>
          <a:p>
            <a:pPr marL="317182" indent="-317182">
              <a:defRPr sz="3700"/>
            </a:pPr>
            <a:r>
              <a:t>possibilities</a:t>
            </a:r>
          </a:p>
          <a:p>
            <a:pPr lvl="1" marL="717736" indent="-260536">
              <a:defRPr sz="3100"/>
            </a:pPr>
            <a:r>
              <a:t>long-term use for end users (ex: exploratory analysis of scientific data)</a:t>
            </a:r>
          </a:p>
          <a:p>
            <a:pPr lvl="1" marL="717736" indent="-260536">
              <a:defRPr sz="3100"/>
            </a:pPr>
            <a:r>
              <a:t>presentation of known results (ex: New York Times Upshot) </a:t>
            </a:r>
          </a:p>
          <a:p>
            <a:pPr lvl="1" marL="717736" indent="-260536">
              <a:defRPr sz="3100"/>
            </a:pPr>
            <a:r>
              <a:t>stepping stone to assess requirements before developing models</a:t>
            </a:r>
          </a:p>
          <a:p>
            <a:pPr lvl="1" marL="717736" indent="-260536">
              <a:defRPr sz="3100"/>
            </a:pPr>
            <a:r>
              <a:t>help automatic solution developers refine &amp; determine parameters</a:t>
            </a:r>
          </a:p>
          <a:p>
            <a:pPr lvl="1" marL="717736" indent="-260536">
              <a:defRPr sz="3100"/>
            </a:pPr>
            <a:r>
              <a:t>help end users of automatic solutions verify, build trust</a:t>
            </a:r>
          </a:p>
        </p:txBody>
      </p:sp>
      <p:sp>
        <p:nvSpPr>
          <p:cNvPr id="1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8"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79" name="Rectangle Rectangle" descr="Rectangle Rectangle"/>
          <p:cNvPicPr>
            <a:picLocks noChangeAspect="0"/>
          </p:cNvPicPr>
          <p:nvPr/>
        </p:nvPicPr>
        <p:blipFill>
          <a:blip r:embed="rId2">
            <a:extLst/>
          </a:blip>
          <a:stretch>
            <a:fillRect/>
          </a:stretch>
        </p:blipFill>
        <p:spPr>
          <a:xfrm>
            <a:off x="12877800" y="1104900"/>
            <a:ext cx="2070100" cy="812800"/>
          </a:xfrm>
          <a:prstGeom prst="rect">
            <a:avLst/>
          </a:prstGeom>
        </p:spPr>
      </p:pic>
      <p:pic>
        <p:nvPicPr>
          <p:cNvPr id="181" name="Rectangle Rectangle" descr="Rectangle Rectangle"/>
          <p:cNvPicPr>
            <a:picLocks noChangeAspect="0"/>
          </p:cNvPicPr>
          <p:nvPr/>
        </p:nvPicPr>
        <p:blipFill>
          <a:blip r:embed="rId3">
            <a:extLst/>
          </a:blip>
          <a:stretch>
            <a:fillRect/>
          </a:stretch>
        </p:blipFill>
        <p:spPr>
          <a:xfrm>
            <a:off x="3098800" y="1498600"/>
            <a:ext cx="1778000" cy="838200"/>
          </a:xfrm>
          <a:prstGeom prst="rect">
            <a:avLst/>
          </a:prstGeom>
        </p:spPr>
      </p:pic>
      <p:sp>
        <p:nvSpPr>
          <p:cNvPr id="183" name="Visualization is suitable when there is a need to augment human capabilities rather than replace people with computational decision-making methods."/>
          <p:cNvSpPr txBox="1"/>
          <p:nvPr/>
        </p:nvSpPr>
        <p:spPr>
          <a:xfrm>
            <a:off x="413593" y="2324100"/>
            <a:ext cx="14554201"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Visualization is suitable when there is a need to augment human capabilities rather than replace people with computational decision-making methods. </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Spatial fields"/>
          <p:cNvSpPr txBox="1"/>
          <p:nvPr>
            <p:ph type="title"/>
          </p:nvPr>
        </p:nvSpPr>
        <p:spPr>
          <a:prstGeom prst="rect">
            <a:avLst/>
          </a:prstGeom>
        </p:spPr>
        <p:txBody>
          <a:bodyPr/>
          <a:lstStyle/>
          <a:p>
            <a:pPr/>
            <a:r>
              <a:t>Spatial fields</a:t>
            </a:r>
          </a:p>
        </p:txBody>
      </p:sp>
      <p:sp>
        <p:nvSpPr>
          <p:cNvPr id="701" name="attribute values associated w/ cells…"/>
          <p:cNvSpPr txBox="1"/>
          <p:nvPr>
            <p:ph type="body" sz="half" idx="1"/>
          </p:nvPr>
        </p:nvSpPr>
        <p:spPr>
          <a:xfrm>
            <a:off x="419100" y="1104900"/>
            <a:ext cx="7105254" cy="7616825"/>
          </a:xfrm>
          <a:prstGeom prst="rect">
            <a:avLst/>
          </a:prstGeom>
        </p:spPr>
        <p:txBody>
          <a:bodyPr/>
          <a:lstStyle/>
          <a:p>
            <a:pPr marL="342900" indent="-342900">
              <a:defRPr sz="3700"/>
            </a:pPr>
            <a:r>
              <a:t>attribute values associated w/ cells</a:t>
            </a:r>
          </a:p>
          <a:p>
            <a:pPr marL="342900" indent="-342900">
              <a:defRPr sz="3700"/>
            </a:pPr>
            <a:r>
              <a:t>cell contains value from continuous domain</a:t>
            </a:r>
          </a:p>
          <a:p>
            <a:pPr lvl="1">
              <a:defRPr sz="3100"/>
            </a:pPr>
            <a:r>
              <a:t>eg temperature, pressure, wind velocity</a:t>
            </a:r>
          </a:p>
          <a:p>
            <a:pPr marL="342900" indent="-342900">
              <a:defRPr sz="3700"/>
            </a:pPr>
            <a:r>
              <a:t>measured or simulated</a:t>
            </a:r>
          </a:p>
          <a:p>
            <a:pPr marL="342900" indent="-342900">
              <a:defRPr sz="3700"/>
            </a:pPr>
            <a:r>
              <a:t>major concerns</a:t>
            </a:r>
          </a:p>
          <a:p>
            <a:pPr lvl="1">
              <a:defRPr sz="3100"/>
            </a:pPr>
            <a:r>
              <a:t>sampling:</a:t>
            </a:r>
            <a:br/>
            <a:r>
              <a:t>where attributes are measured</a:t>
            </a:r>
          </a:p>
          <a:p>
            <a:pPr lvl="1">
              <a:defRPr sz="3100"/>
            </a:pPr>
            <a:r>
              <a:t>interpolation:</a:t>
            </a:r>
            <a:br/>
            <a:r>
              <a:t>how to model attributes elsewhere</a:t>
            </a:r>
          </a:p>
          <a:p>
            <a:pPr lvl="1">
              <a:defRPr sz="3100"/>
            </a:pPr>
            <a:r>
              <a:t>grid types</a:t>
            </a:r>
          </a:p>
        </p:txBody>
      </p:sp>
      <p:sp>
        <p:nvSpPr>
          <p:cNvPr id="7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3" name="Text"/>
          <p:cNvSpPr txBox="1"/>
          <p:nvPr/>
        </p:nvSpPr>
        <p:spPr>
          <a:xfrm>
            <a:off x="9029700" y="35178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04" name="page28image722977072.png" descr="page28image722977072.png"/>
          <p:cNvPicPr>
            <a:picLocks noChangeAspect="1"/>
          </p:cNvPicPr>
          <p:nvPr/>
        </p:nvPicPr>
        <p:blipFill>
          <a:blip r:embed="rId2">
            <a:extLst/>
          </a:blip>
          <a:stretch>
            <a:fillRect/>
          </a:stretch>
        </p:blipFill>
        <p:spPr>
          <a:xfrm>
            <a:off x="11172127" y="2857500"/>
            <a:ext cx="4859145" cy="4000500"/>
          </a:xfrm>
          <a:prstGeom prst="rect">
            <a:avLst/>
          </a:prstGeom>
          <a:ln w="12700">
            <a:miter lim="400000"/>
          </a:ln>
        </p:spPr>
      </p:pic>
      <p:pic>
        <p:nvPicPr>
          <p:cNvPr id="705" name="page28image774609200.png" descr="page28image774609200.png"/>
          <p:cNvPicPr>
            <a:picLocks noChangeAspect="1"/>
          </p:cNvPicPr>
          <p:nvPr/>
        </p:nvPicPr>
        <p:blipFill>
          <a:blip r:embed="rId3">
            <a:extLst/>
          </a:blip>
          <a:stretch>
            <a:fillRect/>
          </a:stretch>
        </p:blipFill>
        <p:spPr>
          <a:xfrm>
            <a:off x="12388172" y="256741"/>
            <a:ext cx="2427057" cy="2548409"/>
          </a:xfrm>
          <a:prstGeom prst="rect">
            <a:avLst/>
          </a:prstGeom>
          <a:ln w="12700">
            <a:miter lim="400000"/>
          </a:ln>
        </p:spPr>
      </p:pic>
      <p:pic>
        <p:nvPicPr>
          <p:cNvPr id="706" name="page28image774333008.png" descr="page28image774333008.png"/>
          <p:cNvPicPr>
            <a:picLocks noChangeAspect="1"/>
          </p:cNvPicPr>
          <p:nvPr/>
        </p:nvPicPr>
        <p:blipFill>
          <a:blip r:embed="rId4">
            <a:extLst/>
          </a:blip>
          <a:stretch>
            <a:fillRect/>
          </a:stretch>
        </p:blipFill>
        <p:spPr>
          <a:xfrm>
            <a:off x="7505260" y="1238812"/>
            <a:ext cx="3747380" cy="5606488"/>
          </a:xfrm>
          <a:prstGeom prst="rect">
            <a:avLst/>
          </a:prstGeom>
          <a:ln w="12700">
            <a:miter lim="400000"/>
          </a:ln>
        </p:spPr>
      </p:pic>
      <p:pic>
        <p:nvPicPr>
          <p:cNvPr id="707" name="page28image696514240.png" descr="page28image696514240.png"/>
          <p:cNvPicPr>
            <a:picLocks noChangeAspect="1"/>
          </p:cNvPicPr>
          <p:nvPr/>
        </p:nvPicPr>
        <p:blipFill>
          <a:blip r:embed="rId5">
            <a:extLst/>
          </a:blip>
          <a:stretch>
            <a:fillRect/>
          </a:stretch>
        </p:blipFill>
        <p:spPr>
          <a:xfrm>
            <a:off x="11956443" y="687685"/>
            <a:ext cx="369513" cy="1445915"/>
          </a:xfrm>
          <a:prstGeom prst="rect">
            <a:avLst/>
          </a:prstGeom>
          <a:ln w="12700">
            <a:miter lim="400000"/>
          </a:ln>
        </p:spPr>
      </p:pic>
      <p:sp>
        <p:nvSpPr>
          <p:cNvPr id="708" name="Text"/>
          <p:cNvSpPr txBox="1"/>
          <p:nvPr/>
        </p:nvSpPr>
        <p:spPr>
          <a:xfrm>
            <a:off x="11595100" y="17779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Spatial fields"/>
          <p:cNvSpPr txBox="1"/>
          <p:nvPr>
            <p:ph type="title"/>
          </p:nvPr>
        </p:nvSpPr>
        <p:spPr>
          <a:prstGeom prst="rect">
            <a:avLst/>
          </a:prstGeom>
        </p:spPr>
        <p:txBody>
          <a:bodyPr/>
          <a:lstStyle/>
          <a:p>
            <a:pPr/>
            <a:r>
              <a:t>Spatial fields</a:t>
            </a:r>
          </a:p>
        </p:txBody>
      </p:sp>
      <p:sp>
        <p:nvSpPr>
          <p:cNvPr id="7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2" name="Text"/>
          <p:cNvSpPr txBox="1"/>
          <p:nvPr/>
        </p:nvSpPr>
        <p:spPr>
          <a:xfrm>
            <a:off x="9029700" y="35178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713" name="Text"/>
          <p:cNvSpPr txBox="1"/>
          <p:nvPr/>
        </p:nvSpPr>
        <p:spPr>
          <a:xfrm>
            <a:off x="11595100" y="17779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14" name="page35image715262000.png" descr="page35image715262000.png"/>
          <p:cNvPicPr>
            <a:picLocks noChangeAspect="1"/>
          </p:cNvPicPr>
          <p:nvPr/>
        </p:nvPicPr>
        <p:blipFill>
          <a:blip r:embed="rId2">
            <a:extLst/>
          </a:blip>
          <a:stretch>
            <a:fillRect/>
          </a:stretch>
        </p:blipFill>
        <p:spPr>
          <a:xfrm>
            <a:off x="13442950" y="-63500"/>
            <a:ext cx="2832100" cy="3911601"/>
          </a:xfrm>
          <a:prstGeom prst="rect">
            <a:avLst/>
          </a:prstGeom>
          <a:ln w="12700">
            <a:miter lim="400000"/>
          </a:ln>
        </p:spPr>
      </p:pic>
      <p:sp>
        <p:nvSpPr>
          <p:cNvPr id="715" name="Text"/>
          <p:cNvSpPr txBox="1"/>
          <p:nvPr/>
        </p:nvSpPr>
        <p:spPr>
          <a:xfrm>
            <a:off x="13442950" y="-2921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16" name="page35image716135808.png" descr="page35image716135808.png"/>
          <p:cNvPicPr>
            <a:picLocks noChangeAspect="1"/>
          </p:cNvPicPr>
          <p:nvPr/>
        </p:nvPicPr>
        <p:blipFill>
          <a:blip r:embed="rId3">
            <a:extLst/>
          </a:blip>
          <a:stretch>
            <a:fillRect/>
          </a:stretch>
        </p:blipFill>
        <p:spPr>
          <a:xfrm>
            <a:off x="11277600" y="3829050"/>
            <a:ext cx="2844800" cy="3035300"/>
          </a:xfrm>
          <a:prstGeom prst="rect">
            <a:avLst/>
          </a:prstGeom>
          <a:ln w="12700">
            <a:miter lim="400000"/>
          </a:ln>
        </p:spPr>
      </p:pic>
      <p:sp>
        <p:nvSpPr>
          <p:cNvPr id="717" name="Text"/>
          <p:cNvSpPr txBox="1"/>
          <p:nvPr/>
        </p:nvSpPr>
        <p:spPr>
          <a:xfrm>
            <a:off x="13436600" y="360044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18" name="page35image715470320.png" descr="page35image715470320.png"/>
          <p:cNvPicPr>
            <a:picLocks noChangeAspect="1"/>
          </p:cNvPicPr>
          <p:nvPr/>
        </p:nvPicPr>
        <p:blipFill>
          <a:blip r:embed="rId4">
            <a:extLst/>
          </a:blip>
          <a:stretch>
            <a:fillRect/>
          </a:stretch>
        </p:blipFill>
        <p:spPr>
          <a:xfrm>
            <a:off x="8991600" y="6375400"/>
            <a:ext cx="2844800" cy="2819400"/>
          </a:xfrm>
          <a:prstGeom prst="rect">
            <a:avLst/>
          </a:prstGeom>
          <a:ln w="12700">
            <a:miter lim="400000"/>
          </a:ln>
        </p:spPr>
      </p:pic>
      <p:sp>
        <p:nvSpPr>
          <p:cNvPr id="719" name="Text"/>
          <p:cNvSpPr txBox="1"/>
          <p:nvPr/>
        </p:nvSpPr>
        <p:spPr>
          <a:xfrm>
            <a:off x="13436600" y="61467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720" name="scalar"/>
          <p:cNvSpPr txBox="1"/>
          <p:nvPr/>
        </p:nvSpPr>
        <p:spPr>
          <a:xfrm>
            <a:off x="11897326" y="1377950"/>
            <a:ext cx="1230772"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scalar</a:t>
            </a:r>
          </a:p>
        </p:txBody>
      </p:sp>
      <p:sp>
        <p:nvSpPr>
          <p:cNvPr id="721" name="vector"/>
          <p:cNvSpPr txBox="1"/>
          <p:nvPr/>
        </p:nvSpPr>
        <p:spPr>
          <a:xfrm>
            <a:off x="9598328" y="4806950"/>
            <a:ext cx="1370770"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vector</a:t>
            </a:r>
          </a:p>
        </p:txBody>
      </p:sp>
      <p:sp>
        <p:nvSpPr>
          <p:cNvPr id="722" name="tensor"/>
          <p:cNvSpPr txBox="1"/>
          <p:nvPr/>
        </p:nvSpPr>
        <p:spPr>
          <a:xfrm>
            <a:off x="7299889" y="7493000"/>
            <a:ext cx="1383209" cy="495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1" indent="228600" algn="l" defTabSz="1219200">
              <a:spcBef>
                <a:spcPts val="800"/>
              </a:spcBef>
              <a:defRPr sz="3400">
                <a:uFill>
                  <a:solidFill>
                    <a:srgbClr val="000000"/>
                  </a:solidFill>
                </a:uFill>
              </a:defRPr>
            </a:pPr>
            <a:r>
              <a:t>tensor</a:t>
            </a:r>
          </a:p>
        </p:txBody>
      </p:sp>
      <p:sp>
        <p:nvSpPr>
          <p:cNvPr id="723" name="attribute values associated w/ cells…"/>
          <p:cNvSpPr txBox="1"/>
          <p:nvPr/>
        </p:nvSpPr>
        <p:spPr>
          <a:xfrm>
            <a:off x="419100" y="1104900"/>
            <a:ext cx="6952903" cy="802357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p>
            <a:pPr marL="318897" indent="-318897" algn="l" defTabSz="1133855">
              <a:spcBef>
                <a:spcPts val="900"/>
              </a:spcBef>
              <a:buSzPct val="100000"/>
              <a:buChar char="•"/>
              <a:defRPr sz="3534">
                <a:uFill>
                  <a:solidFill>
                    <a:srgbClr val="000000"/>
                  </a:solidFill>
                </a:uFill>
              </a:defRPr>
            </a:pPr>
            <a:r>
              <a:t>attribute values associated w/ cells</a:t>
            </a:r>
          </a:p>
          <a:p>
            <a:pPr marL="318897" indent="-318897" algn="l" defTabSz="1133855">
              <a:spcBef>
                <a:spcPts val="900"/>
              </a:spcBef>
              <a:buSzPct val="100000"/>
              <a:buChar char="•"/>
              <a:defRPr sz="3534">
                <a:uFill>
                  <a:solidFill>
                    <a:srgbClr val="000000"/>
                  </a:solidFill>
                </a:uFill>
              </a:defRPr>
            </a:pPr>
            <a:r>
              <a:t>cell contains value from continuous domain</a:t>
            </a:r>
          </a:p>
          <a:p>
            <a:pPr lvl="1" marL="690943" indent="-265747" algn="l" defTabSz="1133855">
              <a:spcBef>
                <a:spcPts val="800"/>
              </a:spcBef>
              <a:buSzPct val="100000"/>
              <a:buChar char="–"/>
              <a:defRPr sz="2976">
                <a:uFill>
                  <a:solidFill>
                    <a:srgbClr val="000000"/>
                  </a:solidFill>
                </a:uFill>
              </a:defRPr>
            </a:pPr>
            <a:r>
              <a:t>eg temperature, pressure, wind velocity</a:t>
            </a:r>
          </a:p>
          <a:p>
            <a:pPr marL="318897" indent="-318897" algn="l" defTabSz="1133855">
              <a:spcBef>
                <a:spcPts val="900"/>
              </a:spcBef>
              <a:buSzPct val="100000"/>
              <a:buChar char="•"/>
              <a:defRPr sz="3534">
                <a:uFill>
                  <a:solidFill>
                    <a:srgbClr val="000000"/>
                  </a:solidFill>
                </a:uFill>
              </a:defRPr>
            </a:pPr>
            <a:r>
              <a:t>measured or simulated</a:t>
            </a:r>
          </a:p>
          <a:p>
            <a:pPr marL="318897" indent="-318897" algn="l" defTabSz="1133855">
              <a:spcBef>
                <a:spcPts val="900"/>
              </a:spcBef>
              <a:buSzPct val="100000"/>
              <a:buChar char="•"/>
              <a:defRPr sz="3534">
                <a:uFill>
                  <a:solidFill>
                    <a:srgbClr val="000000"/>
                  </a:solidFill>
                </a:uFill>
              </a:defRPr>
            </a:pPr>
            <a:r>
              <a:t>major concerns</a:t>
            </a:r>
          </a:p>
          <a:p>
            <a:pPr lvl="1" marL="690943" indent="-265747" algn="l" defTabSz="1133855">
              <a:spcBef>
                <a:spcPts val="800"/>
              </a:spcBef>
              <a:buSzPct val="100000"/>
              <a:buChar char="–"/>
              <a:defRPr sz="2976">
                <a:uFill>
                  <a:solidFill>
                    <a:srgbClr val="000000"/>
                  </a:solidFill>
                </a:uFill>
              </a:defRPr>
            </a:pPr>
            <a:r>
              <a:t>sampling:</a:t>
            </a:r>
            <a:br/>
            <a:r>
              <a:t>where attributes are measured</a:t>
            </a:r>
          </a:p>
          <a:p>
            <a:pPr lvl="1" marL="690943" indent="-265747" algn="l" defTabSz="1133855">
              <a:spcBef>
                <a:spcPts val="800"/>
              </a:spcBef>
              <a:buSzPct val="100000"/>
              <a:buChar char="–"/>
              <a:defRPr sz="2976">
                <a:uFill>
                  <a:solidFill>
                    <a:srgbClr val="000000"/>
                  </a:solidFill>
                </a:uFill>
              </a:defRPr>
            </a:pPr>
            <a:r>
              <a:t>interpolation:</a:t>
            </a:r>
            <a:br/>
            <a:r>
              <a:t>how to model attributes elsewhere</a:t>
            </a:r>
          </a:p>
          <a:p>
            <a:pPr lvl="1" marL="690943" indent="-265747" algn="l" defTabSz="1133855">
              <a:spcBef>
                <a:spcPts val="800"/>
              </a:spcBef>
              <a:buSzPct val="100000"/>
              <a:buChar char="–"/>
              <a:defRPr sz="2976">
                <a:uFill>
                  <a:solidFill>
                    <a:srgbClr val="000000"/>
                  </a:solidFill>
                </a:uFill>
              </a:defRPr>
            </a:pPr>
            <a:r>
              <a:t>grid types</a:t>
            </a:r>
          </a:p>
          <a:p>
            <a:pPr marL="318897" indent="-318897" algn="l" defTabSz="1133855">
              <a:spcBef>
                <a:spcPts val="900"/>
              </a:spcBef>
              <a:buSzPct val="100000"/>
              <a:buChar char="•"/>
              <a:defRPr sz="3534">
                <a:uFill>
                  <a:solidFill>
                    <a:srgbClr val="000000"/>
                  </a:solidFill>
                </a:uFill>
              </a:defRPr>
            </a:pPr>
            <a:r>
              <a:t>major divisions</a:t>
            </a:r>
          </a:p>
          <a:p>
            <a:pPr lvl="1" marL="690943" indent="-265747" algn="l" defTabSz="1133855">
              <a:spcBef>
                <a:spcPts val="800"/>
              </a:spcBef>
              <a:buSzPct val="100000"/>
              <a:buChar char="–"/>
              <a:defRPr sz="2976">
                <a:uFill>
                  <a:solidFill>
                    <a:srgbClr val="000000"/>
                  </a:solidFill>
                </a:uFill>
              </a:defRPr>
            </a:pPr>
            <a:r>
              <a:t>attributes per cell: </a:t>
            </a:r>
            <a:br/>
            <a:r>
              <a:t>scalar (1), vector (2), tensor (many)</a:t>
            </a:r>
            <a:b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Dataset types"/>
          <p:cNvSpPr txBox="1"/>
          <p:nvPr>
            <p:ph type="title"/>
          </p:nvPr>
        </p:nvSpPr>
        <p:spPr>
          <a:xfrm>
            <a:off x="203200" y="0"/>
            <a:ext cx="15849600" cy="1054100"/>
          </a:xfrm>
          <a:prstGeom prst="rect">
            <a:avLst/>
          </a:prstGeom>
        </p:spPr>
        <p:txBody>
          <a:bodyPr/>
          <a:lstStyle/>
          <a:p>
            <a:pPr/>
            <a:r>
              <a:t>Dataset types</a:t>
            </a:r>
          </a:p>
        </p:txBody>
      </p:sp>
      <p:sp>
        <p:nvSpPr>
          <p:cNvPr id="726" name="Slide Number"/>
          <p:cNvSpPr txBox="1"/>
          <p:nvPr>
            <p:ph type="sldNum" sz="quarter" idx="2"/>
          </p:nvPr>
        </p:nvSpPr>
        <p:spPr>
          <a:xfrm>
            <a:off x="15646400" y="8686800"/>
            <a:ext cx="266700"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7"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734" name="Group"/>
          <p:cNvGrpSpPr/>
          <p:nvPr/>
        </p:nvGrpSpPr>
        <p:grpSpPr>
          <a:xfrm>
            <a:off x="8255000" y="4127500"/>
            <a:ext cx="7823200" cy="4711700"/>
            <a:chOff x="0" y="0"/>
            <a:chExt cx="7823200" cy="4711700"/>
          </a:xfrm>
        </p:grpSpPr>
        <p:grpSp>
          <p:nvGrpSpPr>
            <p:cNvPr id="730" name="Group"/>
            <p:cNvGrpSpPr/>
            <p:nvPr/>
          </p:nvGrpSpPr>
          <p:grpSpPr>
            <a:xfrm>
              <a:off x="0" y="0"/>
              <a:ext cx="7823200" cy="4711700"/>
              <a:chOff x="0" y="0"/>
              <a:chExt cx="7823200" cy="4711700"/>
            </a:xfrm>
          </p:grpSpPr>
          <p:pic>
            <p:nvPicPr>
              <p:cNvPr id="728" name="fig2.1c_alt.pdf" descr="fig2.1c_alt.pdf"/>
              <p:cNvPicPr>
                <a:picLocks noChangeAspect="1"/>
              </p:cNvPicPr>
              <p:nvPr/>
            </p:nvPicPr>
            <p:blipFill>
              <a:blip r:embed="rId2">
                <a:extLst/>
              </a:blip>
              <a:srcRect l="50770" t="6979" r="0" b="31041"/>
              <a:stretch>
                <a:fillRect/>
              </a:stretch>
            </p:blipFill>
            <p:spPr>
              <a:xfrm>
                <a:off x="114300" y="520700"/>
                <a:ext cx="7708900" cy="4191000"/>
              </a:xfrm>
              <a:prstGeom prst="rect">
                <a:avLst/>
              </a:prstGeom>
              <a:ln w="12700" cap="flat">
                <a:noFill/>
                <a:miter lim="400000"/>
              </a:ln>
              <a:effectLst/>
            </p:spPr>
          </p:pic>
          <p:sp>
            <p:nvSpPr>
              <p:cNvPr id="729" name="Rectangle"/>
              <p:cNvSpPr/>
              <p:nvPr/>
            </p:nvSpPr>
            <p:spPr>
              <a:xfrm>
                <a:off x="0" y="0"/>
                <a:ext cx="7810500"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733" name="Group"/>
            <p:cNvGrpSpPr/>
            <p:nvPr/>
          </p:nvGrpSpPr>
          <p:grpSpPr>
            <a:xfrm>
              <a:off x="50800" y="50800"/>
              <a:ext cx="1876153" cy="546100"/>
              <a:chOff x="0" y="0"/>
              <a:chExt cx="1876152" cy="546100"/>
            </a:xfrm>
          </p:grpSpPr>
          <p:sp>
            <p:nvSpPr>
              <p:cNvPr id="731" name="Spatial"/>
              <p:cNvSpPr txBox="1"/>
              <p:nvPr/>
            </p:nvSpPr>
            <p:spPr>
              <a:xfrm>
                <a:off x="622300" y="0"/>
                <a:ext cx="1253853" cy="495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732" name="fig2.1c_alt.pdf" descr="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grpSp>
        <p:nvGrpSpPr>
          <p:cNvPr id="737" name="Group"/>
          <p:cNvGrpSpPr/>
          <p:nvPr/>
        </p:nvGrpSpPr>
        <p:grpSpPr>
          <a:xfrm>
            <a:off x="215900" y="4140200"/>
            <a:ext cx="4445000" cy="3408760"/>
            <a:chOff x="215900" y="0"/>
            <a:chExt cx="4445000" cy="3408759"/>
          </a:xfrm>
        </p:grpSpPr>
        <p:pic>
          <p:nvPicPr>
            <p:cNvPr id="735" name="fig2.1c_alt.pdf" descr="fig2.1c_alt.pdf"/>
            <p:cNvPicPr>
              <a:picLocks noChangeAspect="1"/>
            </p:cNvPicPr>
            <p:nvPr/>
          </p:nvPicPr>
          <p:blipFill>
            <a:blip r:embed="rId2">
              <a:extLst/>
            </a:blip>
            <a:srcRect l="0" t="8084" r="71613" b="42046"/>
            <a:stretch>
              <a:fillRect/>
            </a:stretch>
          </p:blipFill>
          <p:spPr>
            <a:xfrm>
              <a:off x="215900" y="36611"/>
              <a:ext cx="4445000" cy="3372149"/>
            </a:xfrm>
            <a:prstGeom prst="rect">
              <a:avLst/>
            </a:prstGeom>
            <a:ln w="12700" cap="flat">
              <a:noFill/>
              <a:miter lim="400000"/>
            </a:ln>
            <a:effectLst/>
          </p:spPr>
        </p:pic>
        <p:sp>
          <p:nvSpPr>
            <p:cNvPr id="736" name="Rectangle"/>
            <p:cNvSpPr/>
            <p:nvPr/>
          </p:nvSpPr>
          <p:spPr>
            <a:xfrm>
              <a:off x="685800" y="0"/>
              <a:ext cx="3962400" cy="3191471"/>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pic>
        <p:nvPicPr>
          <p:cNvPr id="738" name="fig2.1c_alt.pdf" descr="fig2.1c_alt.pdf"/>
          <p:cNvPicPr>
            <a:picLocks noChangeAspect="1"/>
          </p:cNvPicPr>
          <p:nvPr/>
        </p:nvPicPr>
        <p:blipFill>
          <a:blip r:embed="rId2">
            <a:extLst/>
          </a:blip>
          <a:srcRect l="28142" t="0" r="49148" b="38929"/>
          <a:stretch>
            <a:fillRect/>
          </a:stretch>
        </p:blipFill>
        <p:spPr>
          <a:xfrm>
            <a:off x="4546600" y="3515879"/>
            <a:ext cx="3556000" cy="4129521"/>
          </a:xfrm>
          <a:prstGeom prst="rect">
            <a:avLst/>
          </a:prstGeom>
          <a:ln w="12700">
            <a:miter lim="400000"/>
          </a:ln>
        </p:spPr>
      </p:pic>
      <p:sp>
        <p:nvSpPr>
          <p:cNvPr id="739" name="Rectangle"/>
          <p:cNvSpPr/>
          <p:nvPr/>
        </p:nvSpPr>
        <p:spPr>
          <a:xfrm>
            <a:off x="4813300" y="4152900"/>
            <a:ext cx="3276600" cy="4400253"/>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pic>
        <p:nvPicPr>
          <p:cNvPr id="740" name="fig2.1c_alt.pdf" descr="fig2.1c_alt.pdf"/>
          <p:cNvPicPr>
            <a:picLocks noChangeAspect="1"/>
          </p:cNvPicPr>
          <p:nvPr/>
        </p:nvPicPr>
        <p:blipFill>
          <a:blip r:embed="rId2">
            <a:extLst/>
          </a:blip>
          <a:srcRect l="32371" t="59807" r="54090" b="0"/>
          <a:stretch>
            <a:fillRect/>
          </a:stretch>
        </p:blipFill>
        <p:spPr>
          <a:xfrm>
            <a:off x="5721890" y="6743700"/>
            <a:ext cx="2119873" cy="2717800"/>
          </a:xfrm>
          <a:prstGeom prst="rect">
            <a:avLst/>
          </a:prstGeom>
          <a:ln w="12700">
            <a:miter lim="400000"/>
          </a:ln>
        </p:spPr>
      </p:pic>
      <p:pic>
        <p:nvPicPr>
          <p:cNvPr id="741" name="fig2.1b.pdf" descr="fig2.1b.pdf"/>
          <p:cNvPicPr>
            <a:picLocks noChangeAspect="1"/>
          </p:cNvPicPr>
          <p:nvPr/>
        </p:nvPicPr>
        <p:blipFill>
          <a:blip r:embed="rId3">
            <a:extLst/>
          </a:blip>
          <a:srcRect l="0" t="23955" r="19502" b="0"/>
          <a:stretch>
            <a:fillRect/>
          </a:stretch>
        </p:blipFill>
        <p:spPr>
          <a:xfrm>
            <a:off x="203200" y="1066502"/>
            <a:ext cx="9855200" cy="3103332"/>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Geometry"/>
          <p:cNvSpPr txBox="1"/>
          <p:nvPr>
            <p:ph type="title"/>
          </p:nvPr>
        </p:nvSpPr>
        <p:spPr>
          <a:prstGeom prst="rect">
            <a:avLst/>
          </a:prstGeom>
        </p:spPr>
        <p:txBody>
          <a:bodyPr/>
          <a:lstStyle/>
          <a:p>
            <a:pPr/>
            <a:r>
              <a:t>Geometry</a:t>
            </a:r>
          </a:p>
        </p:txBody>
      </p:sp>
      <p:sp>
        <p:nvSpPr>
          <p:cNvPr id="744" name="shape of items…"/>
          <p:cNvSpPr txBox="1"/>
          <p:nvPr>
            <p:ph type="body" idx="1"/>
          </p:nvPr>
        </p:nvSpPr>
        <p:spPr>
          <a:xfrm>
            <a:off x="419100" y="1104900"/>
            <a:ext cx="8502055" cy="8039100"/>
          </a:xfrm>
          <a:prstGeom prst="rect">
            <a:avLst/>
          </a:prstGeom>
        </p:spPr>
        <p:txBody>
          <a:bodyPr/>
          <a:lstStyle/>
          <a:p>
            <a:pPr/>
            <a:r>
              <a:t>shape of items</a:t>
            </a:r>
          </a:p>
          <a:p>
            <a:pPr/>
            <a:r>
              <a:t>explicit spatial positions / regions</a:t>
            </a:r>
          </a:p>
          <a:p>
            <a:pPr lvl="1"/>
            <a:r>
              <a:t>points, lines, curves, surfaces, volumes</a:t>
            </a:r>
          </a:p>
          <a:p>
            <a:pPr/>
            <a:r>
              <a:t>boundary between computer graphics and visualization</a:t>
            </a:r>
          </a:p>
          <a:p>
            <a:pPr lvl="1"/>
            <a:r>
              <a:t>graphics: geometry taken as given</a:t>
            </a:r>
          </a:p>
          <a:p>
            <a:pPr lvl="1"/>
            <a:r>
              <a:t>vis: geometry is result of a design decision</a:t>
            </a:r>
          </a:p>
        </p:txBody>
      </p:sp>
      <p:sp>
        <p:nvSpPr>
          <p:cNvPr id="7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6" name="page26image697217504.png" descr="page26image697217504.png"/>
          <p:cNvPicPr>
            <a:picLocks noChangeAspect="1"/>
          </p:cNvPicPr>
          <p:nvPr/>
        </p:nvPicPr>
        <p:blipFill>
          <a:blip r:embed="rId2">
            <a:extLst/>
          </a:blip>
          <a:stretch>
            <a:fillRect/>
          </a:stretch>
        </p:blipFill>
        <p:spPr>
          <a:xfrm>
            <a:off x="8681218" y="153153"/>
            <a:ext cx="7479532" cy="4393447"/>
          </a:xfrm>
          <a:prstGeom prst="rect">
            <a:avLst/>
          </a:prstGeom>
          <a:ln w="12700">
            <a:miter lim="400000"/>
          </a:ln>
        </p:spPr>
      </p:pic>
      <p:sp>
        <p:nvSpPr>
          <p:cNvPr id="747" name="Text"/>
          <p:cNvSpPr txBox="1"/>
          <p:nvPr/>
        </p:nvSpPr>
        <p:spPr>
          <a:xfrm>
            <a:off x="5187950" y="-15494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48" name="page37image723055328.png" descr="page37image723055328.png"/>
          <p:cNvPicPr>
            <a:picLocks noChangeAspect="1"/>
          </p:cNvPicPr>
          <p:nvPr/>
        </p:nvPicPr>
        <p:blipFill>
          <a:blip r:embed="rId3">
            <a:extLst/>
          </a:blip>
          <a:srcRect l="0" t="17098" r="0" b="24535"/>
          <a:stretch>
            <a:fillRect/>
          </a:stretch>
        </p:blipFill>
        <p:spPr>
          <a:xfrm>
            <a:off x="9293452" y="5044487"/>
            <a:ext cx="3844698" cy="3543392"/>
          </a:xfrm>
          <a:prstGeom prst="rect">
            <a:avLst/>
          </a:prstGeom>
          <a:ln w="12700">
            <a:miter lim="400000"/>
          </a:ln>
        </p:spPr>
      </p:pic>
      <p:sp>
        <p:nvSpPr>
          <p:cNvPr id="749" name="Text"/>
          <p:cNvSpPr txBox="1"/>
          <p:nvPr/>
        </p:nvSpPr>
        <p:spPr>
          <a:xfrm>
            <a:off x="9899650" y="-400685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Dataset types"/>
          <p:cNvSpPr txBox="1"/>
          <p:nvPr>
            <p:ph type="title"/>
          </p:nvPr>
        </p:nvSpPr>
        <p:spPr>
          <a:xfrm>
            <a:off x="203200" y="0"/>
            <a:ext cx="15849600" cy="1054100"/>
          </a:xfrm>
          <a:prstGeom prst="rect">
            <a:avLst/>
          </a:prstGeom>
        </p:spPr>
        <p:txBody>
          <a:bodyPr/>
          <a:lstStyle/>
          <a:p>
            <a:pPr/>
            <a:r>
              <a:t>Dataset types</a:t>
            </a:r>
          </a:p>
        </p:txBody>
      </p:sp>
      <p:sp>
        <p:nvSpPr>
          <p:cNvPr id="752" name="Slide Number"/>
          <p:cNvSpPr txBox="1"/>
          <p:nvPr>
            <p:ph type="sldNum" sz="quarter" idx="2"/>
          </p:nvPr>
        </p:nvSpPr>
        <p:spPr>
          <a:xfrm>
            <a:off x="15646400" y="8686800"/>
            <a:ext cx="266700" cy="2794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3" name="Rectangle"/>
          <p:cNvSpPr/>
          <p:nvPr/>
        </p:nvSpPr>
        <p:spPr>
          <a:xfrm>
            <a:off x="14770100" y="2730500"/>
            <a:ext cx="1155700" cy="571500"/>
          </a:xfrm>
          <a:prstGeom prst="rect">
            <a:avLst/>
          </a:prstGeom>
          <a:solidFill>
            <a:srgbClr val="FFFFFF"/>
          </a:solidFill>
          <a:ln w="12700">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grpSp>
        <p:nvGrpSpPr>
          <p:cNvPr id="760" name="Group"/>
          <p:cNvGrpSpPr/>
          <p:nvPr/>
        </p:nvGrpSpPr>
        <p:grpSpPr>
          <a:xfrm>
            <a:off x="8255000" y="4127500"/>
            <a:ext cx="7823200" cy="4711700"/>
            <a:chOff x="0" y="0"/>
            <a:chExt cx="7823200" cy="4711700"/>
          </a:xfrm>
        </p:grpSpPr>
        <p:grpSp>
          <p:nvGrpSpPr>
            <p:cNvPr id="756" name="Group"/>
            <p:cNvGrpSpPr/>
            <p:nvPr/>
          </p:nvGrpSpPr>
          <p:grpSpPr>
            <a:xfrm>
              <a:off x="0" y="0"/>
              <a:ext cx="7823200" cy="4711700"/>
              <a:chOff x="0" y="0"/>
              <a:chExt cx="7823200" cy="4711700"/>
            </a:xfrm>
          </p:grpSpPr>
          <p:pic>
            <p:nvPicPr>
              <p:cNvPr id="754" name="fig2.1c_alt.pdf" descr="fig2.1c_alt.pdf"/>
              <p:cNvPicPr>
                <a:picLocks noChangeAspect="1"/>
              </p:cNvPicPr>
              <p:nvPr/>
            </p:nvPicPr>
            <p:blipFill>
              <a:blip r:embed="rId2">
                <a:extLst/>
              </a:blip>
              <a:srcRect l="50770" t="6979" r="0" b="31041"/>
              <a:stretch>
                <a:fillRect/>
              </a:stretch>
            </p:blipFill>
            <p:spPr>
              <a:xfrm>
                <a:off x="114300" y="520700"/>
                <a:ext cx="7708900" cy="4191000"/>
              </a:xfrm>
              <a:prstGeom prst="rect">
                <a:avLst/>
              </a:prstGeom>
              <a:ln w="12700" cap="flat">
                <a:noFill/>
                <a:miter lim="400000"/>
              </a:ln>
              <a:effectLst/>
            </p:spPr>
          </p:pic>
          <p:sp>
            <p:nvSpPr>
              <p:cNvPr id="755" name="Rectangle"/>
              <p:cNvSpPr/>
              <p:nvPr/>
            </p:nvSpPr>
            <p:spPr>
              <a:xfrm>
                <a:off x="0" y="0"/>
                <a:ext cx="7810500" cy="4419600"/>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grpSp>
          <p:nvGrpSpPr>
            <p:cNvPr id="759" name="Group"/>
            <p:cNvGrpSpPr/>
            <p:nvPr/>
          </p:nvGrpSpPr>
          <p:grpSpPr>
            <a:xfrm>
              <a:off x="50800" y="50800"/>
              <a:ext cx="1876153" cy="546100"/>
              <a:chOff x="0" y="0"/>
              <a:chExt cx="1876152" cy="546100"/>
            </a:xfrm>
          </p:grpSpPr>
          <p:sp>
            <p:nvSpPr>
              <p:cNvPr id="757" name="Spatial"/>
              <p:cNvSpPr txBox="1"/>
              <p:nvPr/>
            </p:nvSpPr>
            <p:spPr>
              <a:xfrm>
                <a:off x="622300" y="0"/>
                <a:ext cx="1253853" cy="495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1219200">
                  <a:defRPr sz="3000">
                    <a:uFill>
                      <a:solidFill>
                        <a:srgbClr val="000000"/>
                      </a:solidFill>
                    </a:uFill>
                    <a:latin typeface="Arial"/>
                    <a:ea typeface="Arial"/>
                    <a:cs typeface="Arial"/>
                    <a:sym typeface="Arial"/>
                  </a:defRPr>
                </a:lvl1pPr>
              </a:lstStyle>
              <a:p>
                <a:pPr/>
                <a:r>
                  <a:t>Spatial</a:t>
                </a:r>
              </a:p>
            </p:txBody>
          </p:sp>
          <p:pic>
            <p:nvPicPr>
              <p:cNvPr id="758" name="fig2.1c_alt.pdf" descr="fig2.1c_alt.pdf"/>
              <p:cNvPicPr>
                <a:picLocks noChangeAspect="1"/>
              </p:cNvPicPr>
              <p:nvPr/>
            </p:nvPicPr>
            <p:blipFill>
              <a:blip r:embed="rId2">
                <a:extLst/>
              </a:blip>
              <a:srcRect l="28872" t="11298" r="67477" b="81564"/>
              <a:stretch>
                <a:fillRect/>
              </a:stretch>
            </p:blipFill>
            <p:spPr>
              <a:xfrm>
                <a:off x="0" y="63500"/>
                <a:ext cx="571500" cy="482600"/>
              </a:xfrm>
              <a:prstGeom prst="rect">
                <a:avLst/>
              </a:prstGeom>
              <a:ln w="12700" cap="flat">
                <a:noFill/>
                <a:miter lim="400000"/>
              </a:ln>
              <a:effectLst/>
            </p:spPr>
          </p:pic>
        </p:grpSp>
      </p:grpSp>
      <p:grpSp>
        <p:nvGrpSpPr>
          <p:cNvPr id="763" name="Group"/>
          <p:cNvGrpSpPr/>
          <p:nvPr/>
        </p:nvGrpSpPr>
        <p:grpSpPr>
          <a:xfrm>
            <a:off x="215900" y="4140200"/>
            <a:ext cx="4445000" cy="3408760"/>
            <a:chOff x="215900" y="0"/>
            <a:chExt cx="4445000" cy="3408759"/>
          </a:xfrm>
        </p:grpSpPr>
        <p:pic>
          <p:nvPicPr>
            <p:cNvPr id="761" name="fig2.1c_alt.pdf" descr="fig2.1c_alt.pdf"/>
            <p:cNvPicPr>
              <a:picLocks noChangeAspect="1"/>
            </p:cNvPicPr>
            <p:nvPr/>
          </p:nvPicPr>
          <p:blipFill>
            <a:blip r:embed="rId2">
              <a:extLst/>
            </a:blip>
            <a:srcRect l="0" t="8084" r="71613" b="42046"/>
            <a:stretch>
              <a:fillRect/>
            </a:stretch>
          </p:blipFill>
          <p:spPr>
            <a:xfrm>
              <a:off x="215900" y="36611"/>
              <a:ext cx="4445000" cy="3372149"/>
            </a:xfrm>
            <a:prstGeom prst="rect">
              <a:avLst/>
            </a:prstGeom>
            <a:ln w="12700" cap="flat">
              <a:noFill/>
              <a:miter lim="400000"/>
            </a:ln>
            <a:effectLst/>
          </p:spPr>
        </p:pic>
        <p:sp>
          <p:nvSpPr>
            <p:cNvPr id="762" name="Rectangle"/>
            <p:cNvSpPr/>
            <p:nvPr/>
          </p:nvSpPr>
          <p:spPr>
            <a:xfrm>
              <a:off x="685800" y="0"/>
              <a:ext cx="3962400" cy="3191471"/>
            </a:xfrm>
            <a:prstGeom prst="rect">
              <a:avLst/>
            </a:prstGeom>
            <a:noFill/>
            <a:ln w="25400" cap="flat">
              <a:solidFill>
                <a:srgbClr val="000000"/>
              </a:solidFill>
              <a:prstDash val="solid"/>
              <a:miter lim="400000"/>
            </a:ln>
            <a:effectLst/>
          </p:spPr>
          <p:txBody>
            <a:bodyPr wrap="square" lIns="38100" tIns="38100" rIns="38100" bIns="38100" numCol="1" anchor="t">
              <a:noAutofit/>
            </a:bodyPr>
            <a:lstStyle/>
            <a:p>
              <a:pPr algn="l" defTabSz="1219200">
                <a:defRPr sz="3000">
                  <a:uFill>
                    <a:solidFill>
                      <a:srgbClr val="000000"/>
                    </a:solidFill>
                  </a:uFill>
                  <a:latin typeface="Arial"/>
                  <a:ea typeface="Arial"/>
                  <a:cs typeface="Arial"/>
                  <a:sym typeface="Arial"/>
                </a:defRPr>
              </a:pPr>
            </a:p>
          </p:txBody>
        </p:sp>
      </p:grpSp>
      <p:pic>
        <p:nvPicPr>
          <p:cNvPr id="764" name="fig2.1c_alt.pdf" descr="fig2.1c_alt.pdf"/>
          <p:cNvPicPr>
            <a:picLocks noChangeAspect="1"/>
          </p:cNvPicPr>
          <p:nvPr/>
        </p:nvPicPr>
        <p:blipFill>
          <a:blip r:embed="rId2">
            <a:extLst/>
          </a:blip>
          <a:srcRect l="28142" t="0" r="49148" b="38929"/>
          <a:stretch>
            <a:fillRect/>
          </a:stretch>
        </p:blipFill>
        <p:spPr>
          <a:xfrm>
            <a:off x="4546600" y="3515879"/>
            <a:ext cx="3556000" cy="4129521"/>
          </a:xfrm>
          <a:prstGeom prst="rect">
            <a:avLst/>
          </a:prstGeom>
          <a:ln w="12700">
            <a:miter lim="400000"/>
          </a:ln>
        </p:spPr>
      </p:pic>
      <p:sp>
        <p:nvSpPr>
          <p:cNvPr id="765" name="Rectangle"/>
          <p:cNvSpPr/>
          <p:nvPr/>
        </p:nvSpPr>
        <p:spPr>
          <a:xfrm>
            <a:off x="4813300" y="4152900"/>
            <a:ext cx="3276600" cy="4374654"/>
          </a:xfrm>
          <a:prstGeom prst="rect">
            <a:avLst/>
          </a:prstGeom>
          <a:ln w="25400">
            <a:solidFill>
              <a:srgbClr val="000000"/>
            </a:solidFill>
            <a:miter lim="400000"/>
          </a:ln>
        </p:spPr>
        <p:txBody>
          <a:bodyPr lIns="38100" tIns="38100" rIns="38100" bIns="38100"/>
          <a:lstStyle/>
          <a:p>
            <a:pPr algn="l" defTabSz="1219200">
              <a:defRPr sz="3000">
                <a:uFill>
                  <a:solidFill>
                    <a:srgbClr val="000000"/>
                  </a:solidFill>
                </a:uFill>
                <a:latin typeface="Arial"/>
                <a:ea typeface="Arial"/>
                <a:cs typeface="Arial"/>
                <a:sym typeface="Arial"/>
              </a:defRPr>
            </a:pPr>
          </a:p>
        </p:txBody>
      </p:sp>
      <p:pic>
        <p:nvPicPr>
          <p:cNvPr id="766" name="fig2.1c_alt.pdf" descr="fig2.1c_alt.pdf"/>
          <p:cNvPicPr>
            <a:picLocks noChangeAspect="1"/>
          </p:cNvPicPr>
          <p:nvPr/>
        </p:nvPicPr>
        <p:blipFill>
          <a:blip r:embed="rId2">
            <a:extLst/>
          </a:blip>
          <a:srcRect l="32371" t="59807" r="54090" b="0"/>
          <a:stretch>
            <a:fillRect/>
          </a:stretch>
        </p:blipFill>
        <p:spPr>
          <a:xfrm>
            <a:off x="5721890" y="6743700"/>
            <a:ext cx="2119873" cy="2717800"/>
          </a:xfrm>
          <a:prstGeom prst="rect">
            <a:avLst/>
          </a:prstGeom>
          <a:ln w="12700">
            <a:miter lim="400000"/>
          </a:ln>
        </p:spPr>
      </p:pic>
      <p:pic>
        <p:nvPicPr>
          <p:cNvPr id="767" name="fig2.1b.pdf" descr="fig2.1b.pdf"/>
          <p:cNvPicPr>
            <a:picLocks noChangeAspect="1"/>
          </p:cNvPicPr>
          <p:nvPr/>
        </p:nvPicPr>
        <p:blipFill>
          <a:blip r:embed="rId3">
            <a:extLst/>
          </a:blip>
          <a:srcRect l="0" t="23955" r="0" b="0"/>
          <a:stretch>
            <a:fillRect/>
          </a:stretch>
        </p:blipFill>
        <p:spPr>
          <a:xfrm>
            <a:off x="203200" y="1066502"/>
            <a:ext cx="12242800" cy="3103332"/>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Collections"/>
          <p:cNvSpPr txBox="1"/>
          <p:nvPr>
            <p:ph type="title"/>
          </p:nvPr>
        </p:nvSpPr>
        <p:spPr>
          <a:prstGeom prst="rect">
            <a:avLst/>
          </a:prstGeom>
        </p:spPr>
        <p:txBody>
          <a:bodyPr/>
          <a:lstStyle/>
          <a:p>
            <a:pPr/>
            <a:r>
              <a:t>Collections</a:t>
            </a:r>
          </a:p>
        </p:txBody>
      </p:sp>
      <p:sp>
        <p:nvSpPr>
          <p:cNvPr id="770" name="how we group items"/>
          <p:cNvSpPr txBox="1"/>
          <p:nvPr>
            <p:ph type="body" idx="1"/>
          </p:nvPr>
        </p:nvSpPr>
        <p:spPr>
          <a:prstGeom prst="rect">
            <a:avLst/>
          </a:prstGeom>
        </p:spPr>
        <p:txBody>
          <a:bodyPr/>
          <a:lstStyle/>
          <a:p>
            <a:pPr/>
            <a:r>
              <a:t>how we group items</a:t>
            </a:r>
          </a:p>
        </p:txBody>
      </p:sp>
      <p:sp>
        <p:nvSpPr>
          <p:cNvPr id="7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2" name="Text"/>
          <p:cNvSpPr txBox="1"/>
          <p:nvPr/>
        </p:nvSpPr>
        <p:spPr>
          <a:xfrm>
            <a:off x="6413500" y="23621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773" name="Text"/>
          <p:cNvSpPr txBox="1"/>
          <p:nvPr/>
        </p:nvSpPr>
        <p:spPr>
          <a:xfrm>
            <a:off x="11887200" y="-55626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774" name="Text"/>
          <p:cNvSpPr txBox="1"/>
          <p:nvPr/>
        </p:nvSpPr>
        <p:spPr>
          <a:xfrm>
            <a:off x="0" y="-2286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Collections"/>
          <p:cNvSpPr txBox="1"/>
          <p:nvPr>
            <p:ph type="title"/>
          </p:nvPr>
        </p:nvSpPr>
        <p:spPr>
          <a:prstGeom prst="rect">
            <a:avLst/>
          </a:prstGeom>
        </p:spPr>
        <p:txBody>
          <a:bodyPr/>
          <a:lstStyle/>
          <a:p>
            <a:pPr/>
            <a:r>
              <a:t>Collections</a:t>
            </a:r>
          </a:p>
        </p:txBody>
      </p:sp>
      <p:sp>
        <p:nvSpPr>
          <p:cNvPr id="777" name="how we group items…"/>
          <p:cNvSpPr txBox="1"/>
          <p:nvPr>
            <p:ph type="body" idx="1"/>
          </p:nvPr>
        </p:nvSpPr>
        <p:spPr>
          <a:prstGeom prst="rect">
            <a:avLst/>
          </a:prstGeom>
        </p:spPr>
        <p:txBody>
          <a:bodyPr/>
          <a:lstStyle/>
          <a:p>
            <a:pPr/>
            <a:r>
              <a:t>how we group items</a:t>
            </a:r>
          </a:p>
          <a:p>
            <a:pPr/>
            <a:r>
              <a:t>sets</a:t>
            </a:r>
          </a:p>
          <a:p>
            <a:pPr lvl="1"/>
            <a:r>
              <a:t>unique items, unordered</a:t>
            </a:r>
          </a:p>
        </p:txBody>
      </p:sp>
      <p:sp>
        <p:nvSpPr>
          <p:cNvPr id="7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9" name="Text"/>
          <p:cNvSpPr txBox="1"/>
          <p:nvPr/>
        </p:nvSpPr>
        <p:spPr>
          <a:xfrm>
            <a:off x="6413500" y="23621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80" name="page15image754172528.png" descr="page15image754172528.png"/>
          <p:cNvPicPr>
            <a:picLocks noChangeAspect="1"/>
          </p:cNvPicPr>
          <p:nvPr/>
        </p:nvPicPr>
        <p:blipFill>
          <a:blip r:embed="rId2">
            <a:extLst/>
          </a:blip>
          <a:stretch>
            <a:fillRect/>
          </a:stretch>
        </p:blipFill>
        <p:spPr>
          <a:xfrm>
            <a:off x="12168734" y="160249"/>
            <a:ext cx="4034333" cy="4861102"/>
          </a:xfrm>
          <a:prstGeom prst="rect">
            <a:avLst/>
          </a:prstGeom>
          <a:ln w="12700">
            <a:miter lim="400000"/>
          </a:ln>
        </p:spPr>
      </p:pic>
      <p:sp>
        <p:nvSpPr>
          <p:cNvPr id="781" name="Text"/>
          <p:cNvSpPr txBox="1"/>
          <p:nvPr/>
        </p:nvSpPr>
        <p:spPr>
          <a:xfrm>
            <a:off x="11887200" y="-55626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782" name="Text"/>
          <p:cNvSpPr txBox="1"/>
          <p:nvPr/>
        </p:nvSpPr>
        <p:spPr>
          <a:xfrm>
            <a:off x="0" y="-2286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Collections"/>
          <p:cNvSpPr txBox="1"/>
          <p:nvPr>
            <p:ph type="title"/>
          </p:nvPr>
        </p:nvSpPr>
        <p:spPr>
          <a:prstGeom prst="rect">
            <a:avLst/>
          </a:prstGeom>
        </p:spPr>
        <p:txBody>
          <a:bodyPr/>
          <a:lstStyle/>
          <a:p>
            <a:pPr/>
            <a:r>
              <a:t>Collections</a:t>
            </a:r>
          </a:p>
        </p:txBody>
      </p:sp>
      <p:sp>
        <p:nvSpPr>
          <p:cNvPr id="785" name="how we group items…"/>
          <p:cNvSpPr txBox="1"/>
          <p:nvPr>
            <p:ph type="body" idx="1"/>
          </p:nvPr>
        </p:nvSpPr>
        <p:spPr>
          <a:prstGeom prst="rect">
            <a:avLst/>
          </a:prstGeom>
        </p:spPr>
        <p:txBody>
          <a:bodyPr/>
          <a:lstStyle/>
          <a:p>
            <a:pPr/>
            <a:r>
              <a:t>how we group items</a:t>
            </a:r>
          </a:p>
          <a:p>
            <a:pPr/>
            <a:r>
              <a:t>sets</a:t>
            </a:r>
          </a:p>
          <a:p>
            <a:pPr lvl="1"/>
            <a:r>
              <a:t>unique items, unordered</a:t>
            </a:r>
          </a:p>
          <a:p>
            <a:pPr/>
            <a:r>
              <a:t>lists</a:t>
            </a:r>
          </a:p>
          <a:p>
            <a:pPr lvl="1"/>
            <a:r>
              <a:t>ordered, duplicates possible</a:t>
            </a:r>
          </a:p>
        </p:txBody>
      </p:sp>
      <p:sp>
        <p:nvSpPr>
          <p:cNvPr id="7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87" name="Text"/>
          <p:cNvSpPr txBox="1"/>
          <p:nvPr/>
        </p:nvSpPr>
        <p:spPr>
          <a:xfrm>
            <a:off x="6413500" y="23621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88" name="page15image754172528.png" descr="page15image754172528.png"/>
          <p:cNvPicPr>
            <a:picLocks noChangeAspect="1"/>
          </p:cNvPicPr>
          <p:nvPr/>
        </p:nvPicPr>
        <p:blipFill>
          <a:blip r:embed="rId2">
            <a:extLst/>
          </a:blip>
          <a:stretch>
            <a:fillRect/>
          </a:stretch>
        </p:blipFill>
        <p:spPr>
          <a:xfrm>
            <a:off x="12168734" y="160249"/>
            <a:ext cx="4034333" cy="4861102"/>
          </a:xfrm>
          <a:prstGeom prst="rect">
            <a:avLst/>
          </a:prstGeom>
          <a:ln w="12700">
            <a:miter lim="400000"/>
          </a:ln>
        </p:spPr>
      </p:pic>
      <p:sp>
        <p:nvSpPr>
          <p:cNvPr id="789" name="Text"/>
          <p:cNvSpPr txBox="1"/>
          <p:nvPr/>
        </p:nvSpPr>
        <p:spPr>
          <a:xfrm>
            <a:off x="11887200" y="-55626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790" name="Text"/>
          <p:cNvSpPr txBox="1"/>
          <p:nvPr/>
        </p:nvSpPr>
        <p:spPr>
          <a:xfrm>
            <a:off x="0" y="-2286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91" name="page15image754227472.png" descr="page15image754227472.png"/>
          <p:cNvPicPr>
            <a:picLocks noChangeAspect="1"/>
          </p:cNvPicPr>
          <p:nvPr/>
        </p:nvPicPr>
        <p:blipFill>
          <a:blip r:embed="rId3">
            <a:extLst/>
          </a:blip>
          <a:stretch>
            <a:fillRect/>
          </a:stretch>
        </p:blipFill>
        <p:spPr>
          <a:xfrm>
            <a:off x="7150100" y="2641600"/>
            <a:ext cx="6596737" cy="3298369"/>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Collections"/>
          <p:cNvSpPr txBox="1"/>
          <p:nvPr>
            <p:ph type="title"/>
          </p:nvPr>
        </p:nvSpPr>
        <p:spPr>
          <a:prstGeom prst="rect">
            <a:avLst/>
          </a:prstGeom>
        </p:spPr>
        <p:txBody>
          <a:bodyPr/>
          <a:lstStyle/>
          <a:p>
            <a:pPr/>
            <a:r>
              <a:t>Collections</a:t>
            </a:r>
          </a:p>
        </p:txBody>
      </p:sp>
      <p:sp>
        <p:nvSpPr>
          <p:cNvPr id="794" name="how we group items…"/>
          <p:cNvSpPr txBox="1"/>
          <p:nvPr>
            <p:ph type="body" idx="1"/>
          </p:nvPr>
        </p:nvSpPr>
        <p:spPr>
          <a:prstGeom prst="rect">
            <a:avLst/>
          </a:prstGeom>
        </p:spPr>
        <p:txBody>
          <a:bodyPr/>
          <a:lstStyle/>
          <a:p>
            <a:pPr/>
            <a:r>
              <a:t>how we group items</a:t>
            </a:r>
          </a:p>
          <a:p>
            <a:pPr/>
            <a:r>
              <a:t>sets</a:t>
            </a:r>
          </a:p>
          <a:p>
            <a:pPr lvl="1"/>
            <a:r>
              <a:t>unique items, unordered</a:t>
            </a:r>
          </a:p>
          <a:p>
            <a:pPr/>
            <a:r>
              <a:t>lists</a:t>
            </a:r>
          </a:p>
          <a:p>
            <a:pPr lvl="1"/>
            <a:r>
              <a:t>ordered, duplicates possible</a:t>
            </a:r>
          </a:p>
          <a:p>
            <a:pPr/>
            <a:r>
              <a:t>clusters</a:t>
            </a:r>
          </a:p>
          <a:p>
            <a:pPr lvl="1"/>
            <a:r>
              <a:t>groups of similar items</a:t>
            </a:r>
          </a:p>
        </p:txBody>
      </p:sp>
      <p:sp>
        <p:nvSpPr>
          <p:cNvPr id="7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6" name="Text"/>
          <p:cNvSpPr txBox="1"/>
          <p:nvPr/>
        </p:nvSpPr>
        <p:spPr>
          <a:xfrm>
            <a:off x="6413500" y="2362199"/>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97" name="page15image754172528.png" descr="page15image754172528.png"/>
          <p:cNvPicPr>
            <a:picLocks noChangeAspect="1"/>
          </p:cNvPicPr>
          <p:nvPr/>
        </p:nvPicPr>
        <p:blipFill>
          <a:blip r:embed="rId2">
            <a:extLst/>
          </a:blip>
          <a:stretch>
            <a:fillRect/>
          </a:stretch>
        </p:blipFill>
        <p:spPr>
          <a:xfrm>
            <a:off x="12168734" y="160249"/>
            <a:ext cx="4034333" cy="4861102"/>
          </a:xfrm>
          <a:prstGeom prst="rect">
            <a:avLst/>
          </a:prstGeom>
          <a:ln w="12700">
            <a:miter lim="400000"/>
          </a:ln>
        </p:spPr>
      </p:pic>
      <p:sp>
        <p:nvSpPr>
          <p:cNvPr id="798" name="Text"/>
          <p:cNvSpPr txBox="1"/>
          <p:nvPr/>
        </p:nvSpPr>
        <p:spPr>
          <a:xfrm>
            <a:off x="11887200" y="-55626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799" name="page15image754227760.png" descr="page15image754227760.png"/>
          <p:cNvPicPr>
            <a:picLocks noChangeAspect="1"/>
          </p:cNvPicPr>
          <p:nvPr/>
        </p:nvPicPr>
        <p:blipFill>
          <a:blip r:embed="rId3">
            <a:extLst/>
          </a:blip>
          <a:stretch>
            <a:fillRect/>
          </a:stretch>
        </p:blipFill>
        <p:spPr>
          <a:xfrm>
            <a:off x="6169677" y="5652298"/>
            <a:ext cx="3521921" cy="3446199"/>
          </a:xfrm>
          <a:prstGeom prst="rect">
            <a:avLst/>
          </a:prstGeom>
          <a:ln w="12700">
            <a:miter lim="400000"/>
          </a:ln>
        </p:spPr>
      </p:pic>
      <p:sp>
        <p:nvSpPr>
          <p:cNvPr id="800" name="Text"/>
          <p:cNvSpPr txBox="1"/>
          <p:nvPr/>
        </p:nvSpPr>
        <p:spPr>
          <a:xfrm>
            <a:off x="0" y="-2286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pic>
        <p:nvPicPr>
          <p:cNvPr id="801" name="page15image754227472.png" descr="page15image754227472.png"/>
          <p:cNvPicPr>
            <a:picLocks noChangeAspect="1"/>
          </p:cNvPicPr>
          <p:nvPr/>
        </p:nvPicPr>
        <p:blipFill>
          <a:blip r:embed="rId4">
            <a:extLst/>
          </a:blip>
          <a:stretch>
            <a:fillRect/>
          </a:stretch>
        </p:blipFill>
        <p:spPr>
          <a:xfrm>
            <a:off x="7150100" y="2641600"/>
            <a:ext cx="6596737" cy="3298369"/>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Dataset and data types"/>
          <p:cNvSpPr txBox="1"/>
          <p:nvPr>
            <p:ph type="title"/>
          </p:nvPr>
        </p:nvSpPr>
        <p:spPr>
          <a:prstGeom prst="rect">
            <a:avLst/>
          </a:prstGeom>
        </p:spPr>
        <p:txBody>
          <a:bodyPr/>
          <a:lstStyle/>
          <a:p>
            <a:pPr/>
            <a:r>
              <a:t>Dataset and data types</a:t>
            </a:r>
          </a:p>
        </p:txBody>
      </p:sp>
      <p:sp>
        <p:nvSpPr>
          <p:cNvPr id="8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5" name="fig2.1a.pdf" descr="fig2.1a.pdf"/>
          <p:cNvPicPr>
            <a:picLocks noChangeAspect="1"/>
          </p:cNvPicPr>
          <p:nvPr/>
        </p:nvPicPr>
        <p:blipFill>
          <a:blip r:embed="rId2">
            <a:extLst/>
          </a:blip>
          <a:stretch>
            <a:fillRect/>
          </a:stretch>
        </p:blipFill>
        <p:spPr>
          <a:xfrm>
            <a:off x="482600" y="5118100"/>
            <a:ext cx="11468100" cy="1135068"/>
          </a:xfrm>
          <a:prstGeom prst="rect">
            <a:avLst/>
          </a:prstGeom>
          <a:ln w="12700">
            <a:miter lim="400000"/>
          </a:ln>
        </p:spPr>
      </p:pic>
      <p:pic>
        <p:nvPicPr>
          <p:cNvPr id="806" name="fig2.1b.pdf" descr="fig2.1b.pdf"/>
          <p:cNvPicPr>
            <a:picLocks noChangeAspect="1"/>
          </p:cNvPicPr>
          <p:nvPr/>
        </p:nvPicPr>
        <p:blipFill>
          <a:blip r:embed="rId3">
            <a:extLst/>
          </a:blip>
          <a:stretch>
            <a:fillRect/>
          </a:stretch>
        </p:blipFill>
        <p:spPr>
          <a:xfrm>
            <a:off x="228600" y="1054100"/>
            <a:ext cx="12242800" cy="408093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Why use an external representation?"/>
          <p:cNvSpPr txBox="1"/>
          <p:nvPr>
            <p:ph type="title"/>
          </p:nvPr>
        </p:nvSpPr>
        <p:spPr>
          <a:prstGeom prst="rect">
            <a:avLst/>
          </a:prstGeom>
        </p:spPr>
        <p:txBody>
          <a:bodyPr/>
          <a:lstStyle/>
          <a:p>
            <a:pPr/>
            <a:r>
              <a:t>Why use an external representation?</a:t>
            </a:r>
          </a:p>
        </p:txBody>
      </p:sp>
      <p:sp>
        <p:nvSpPr>
          <p:cNvPr id="186" name="external representation: replace cognition with perception"/>
          <p:cNvSpPr txBox="1"/>
          <p:nvPr>
            <p:ph type="body" idx="1"/>
          </p:nvPr>
        </p:nvSpPr>
        <p:spPr>
          <a:xfrm>
            <a:off x="317500" y="2476500"/>
            <a:ext cx="15951200" cy="6667500"/>
          </a:xfrm>
          <a:prstGeom prst="rect">
            <a:avLst/>
          </a:prstGeom>
        </p:spPr>
        <p:txBody>
          <a:bodyPr/>
          <a:lstStyle/>
          <a:p>
            <a:pPr/>
            <a:r>
              <a:t>external representation: replace cognition with perception</a:t>
            </a:r>
          </a:p>
        </p:txBody>
      </p:sp>
      <p:sp>
        <p:nvSpPr>
          <p:cNvPr id="1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8"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89" name="image.png" descr="image.png"/>
          <p:cNvPicPr>
            <a:picLocks noChangeAspect="0"/>
          </p:cNvPicPr>
          <p:nvPr/>
        </p:nvPicPr>
        <p:blipFill>
          <a:blip r:embed="rId2">
            <a:extLst/>
          </a:blip>
          <a:srcRect l="1040" t="50007" r="0" b="98"/>
          <a:stretch>
            <a:fillRect/>
          </a:stretch>
        </p:blipFill>
        <p:spPr>
          <a:xfrm>
            <a:off x="342900" y="3766079"/>
            <a:ext cx="7078936" cy="3162301"/>
          </a:xfrm>
          <a:prstGeom prst="rect">
            <a:avLst/>
          </a:prstGeom>
          <a:ln w="12700">
            <a:miter lim="400000"/>
          </a:ln>
        </p:spPr>
      </p:pic>
      <p:pic>
        <p:nvPicPr>
          <p:cNvPr id="190" name="Rectangle Rectangle" descr="Rectangle Rectangle"/>
          <p:cNvPicPr>
            <a:picLocks noChangeAspect="0"/>
          </p:cNvPicPr>
          <p:nvPr/>
        </p:nvPicPr>
        <p:blipFill>
          <a:blip r:embed="rId3">
            <a:extLst/>
          </a:blip>
          <a:stretch>
            <a:fillRect/>
          </a:stretch>
        </p:blipFill>
        <p:spPr>
          <a:xfrm>
            <a:off x="8496300" y="1079500"/>
            <a:ext cx="4406900" cy="812800"/>
          </a:xfrm>
          <a:prstGeom prst="rect">
            <a:avLst/>
          </a:prstGeom>
        </p:spPr>
      </p:pic>
      <p:sp>
        <p:nvSpPr>
          <p:cNvPr id="192" name="[Cerebral: Visualizing Multiple Experimental Conditions on a Graph with Biological Context. Barsky, Munzner, Gardy, and Kincaid. IEEE TVCG (Proc. InfoVis) 14(6):1253-1260, 2008.]"/>
          <p:cNvSpPr txBox="1"/>
          <p:nvPr/>
        </p:nvSpPr>
        <p:spPr>
          <a:xfrm>
            <a:off x="355600" y="8102600"/>
            <a:ext cx="52451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sz="2500">
                <a:uFill>
                  <a:solidFill>
                    <a:srgbClr val="000000"/>
                  </a:solidFill>
                </a:uFill>
              </a:defRPr>
            </a:pPr>
            <a:r>
              <a:rPr i="1" sz="1600">
                <a:hlinkClick r:id="rId4" invalidUrl="" action="" tgtFrame="" tooltip="" history="1" highlightClick="0" endSnd="0"/>
              </a:rPr>
              <a:t>[Cerebral: Visualizing Multiple Experimental Conditions on a Graph with Biological Context</a:t>
            </a:r>
            <a:r>
              <a:rPr i="1" sz="1600"/>
              <a:t>. </a:t>
            </a:r>
            <a:r>
              <a:rPr i="1" sz="1600">
                <a:hlinkClick r:id="rId5" invalidUrl="" action="" tgtFrame="" tooltip="" history="1" highlightClick="0" endSnd="0"/>
              </a:rPr>
              <a:t>Barsky</a:t>
            </a:r>
            <a:r>
              <a:rPr i="1" sz="1600"/>
              <a:t>, </a:t>
            </a:r>
            <a:r>
              <a:rPr i="1" sz="1600">
                <a:hlinkClick r:id="rId6" invalidUrl="" action="" tgtFrame="" tooltip="" history="1" highlightClick="0" endSnd="0"/>
              </a:rPr>
              <a:t>Munzner</a:t>
            </a:r>
            <a:r>
              <a:rPr i="1" sz="1600"/>
              <a:t>, </a:t>
            </a:r>
            <a:r>
              <a:rPr i="1" sz="1600">
                <a:hlinkClick r:id="rId7" invalidUrl="" action="" tgtFrame="" tooltip="" history="1" highlightClick="0" endSnd="0"/>
              </a:rPr>
              <a:t>Gardy</a:t>
            </a:r>
            <a:r>
              <a:rPr i="1" sz="1600"/>
              <a:t>, and </a:t>
            </a:r>
            <a:r>
              <a:rPr i="1" sz="1600">
                <a:hlinkClick r:id="rId8" invalidUrl="" action="" tgtFrame="" tooltip="" history="1" highlightClick="0" endSnd="0"/>
              </a:rPr>
              <a:t>Kincaid</a:t>
            </a:r>
            <a:r>
              <a:rPr i="1" sz="1600"/>
              <a:t>. IEEE TVCG (Proc. InfoVis) 14(6):1253-1260, 2008.]</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Attribute types"/>
          <p:cNvSpPr txBox="1"/>
          <p:nvPr>
            <p:ph type="title"/>
          </p:nvPr>
        </p:nvSpPr>
        <p:spPr>
          <a:prstGeom prst="rect">
            <a:avLst/>
          </a:prstGeom>
        </p:spPr>
        <p:txBody>
          <a:bodyPr/>
          <a:lstStyle/>
          <a:p>
            <a:pPr/>
            <a:r>
              <a:t>Attribute</a:t>
            </a:r>
            <a:r>
              <a:t> types</a:t>
            </a:r>
          </a:p>
        </p:txBody>
      </p:sp>
      <p:sp>
        <p:nvSpPr>
          <p:cNvPr id="809" name="which classes of values &amp; measurements?…"/>
          <p:cNvSpPr txBox="1"/>
          <p:nvPr>
            <p:ph type="body" sz="half" idx="1"/>
          </p:nvPr>
        </p:nvSpPr>
        <p:spPr>
          <a:xfrm>
            <a:off x="419100" y="1104900"/>
            <a:ext cx="7097118" cy="7873802"/>
          </a:xfrm>
          <a:prstGeom prst="rect">
            <a:avLst/>
          </a:prstGeom>
        </p:spPr>
        <p:txBody>
          <a:bodyPr/>
          <a:lstStyle/>
          <a:p>
            <a:pPr/>
            <a:r>
              <a:t>which classes of values &amp; measurements?</a:t>
            </a:r>
          </a:p>
          <a:p>
            <a:pPr/>
            <a:r>
              <a:t>categorical (nominal)</a:t>
            </a:r>
          </a:p>
          <a:p>
            <a:pPr lvl="1"/>
            <a:r>
              <a:t>compare equality</a:t>
            </a:r>
          </a:p>
          <a:p>
            <a:pPr lvl="1"/>
            <a:r>
              <a:t>no implicit ordering</a:t>
            </a:r>
          </a:p>
          <a:p>
            <a:pPr/>
            <a:r>
              <a:t>ordered</a:t>
            </a:r>
          </a:p>
          <a:p>
            <a:pPr lvl="1"/>
            <a:r>
              <a:t>ordinal</a:t>
            </a:r>
          </a:p>
          <a:p>
            <a:pPr lvl="2"/>
            <a:r>
              <a:t>less/greater than defined</a:t>
            </a:r>
          </a:p>
          <a:p>
            <a:pPr lvl="1"/>
            <a:r>
              <a:t>quantitative</a:t>
            </a:r>
          </a:p>
          <a:p>
            <a:pPr lvl="2"/>
            <a:r>
              <a:t>meaningful magnitude</a:t>
            </a:r>
          </a:p>
          <a:p>
            <a:pPr lvl="2"/>
            <a:r>
              <a:t>arithmetic possible</a:t>
            </a:r>
          </a:p>
        </p:txBody>
      </p:sp>
      <p:sp>
        <p:nvSpPr>
          <p:cNvPr id="8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1" name="fig2.4.pdf" descr="fig2.4.pdf"/>
          <p:cNvPicPr>
            <a:picLocks noChangeAspect="1"/>
          </p:cNvPicPr>
          <p:nvPr/>
        </p:nvPicPr>
        <p:blipFill>
          <a:blip r:embed="rId2">
            <a:extLst/>
          </a:blip>
          <a:srcRect l="3289" t="16233" r="1906" b="39788"/>
          <a:stretch>
            <a:fillRect/>
          </a:stretch>
        </p:blipFill>
        <p:spPr>
          <a:xfrm>
            <a:off x="6261688" y="1664890"/>
            <a:ext cx="10605819" cy="3112813"/>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Table"/>
          <p:cNvSpPr txBox="1"/>
          <p:nvPr>
            <p:ph type="title"/>
          </p:nvPr>
        </p:nvSpPr>
        <p:spPr>
          <a:prstGeom prst="rect">
            <a:avLst/>
          </a:prstGeom>
        </p:spPr>
        <p:txBody>
          <a:bodyPr/>
          <a:lstStyle/>
          <a:p>
            <a:pPr/>
            <a:r>
              <a:t>Table</a:t>
            </a:r>
          </a:p>
        </p:txBody>
      </p:sp>
      <p:sp>
        <p:nvSpPr>
          <p:cNvPr id="8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5" name="page1image779998800.png" descr="page1image779998800.png"/>
          <p:cNvPicPr>
            <a:picLocks noChangeAspect="1"/>
          </p:cNvPicPr>
          <p:nvPr/>
        </p:nvPicPr>
        <p:blipFill>
          <a:blip r:embed="rId2">
            <a:extLst/>
          </a:blip>
          <a:stretch>
            <a:fillRect/>
          </a:stretch>
        </p:blipFill>
        <p:spPr>
          <a:xfrm>
            <a:off x="2997200" y="-66675"/>
            <a:ext cx="12369800" cy="927735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8" name="page47image823935104.png" descr="page47image823935104.png"/>
          <p:cNvPicPr>
            <a:picLocks noChangeAspect="1"/>
          </p:cNvPicPr>
          <p:nvPr/>
        </p:nvPicPr>
        <p:blipFill>
          <a:blip r:embed="rId2">
            <a:extLst/>
          </a:blip>
          <a:stretch>
            <a:fillRect/>
          </a:stretch>
        </p:blipFill>
        <p:spPr>
          <a:xfrm>
            <a:off x="3327400" y="-190500"/>
            <a:ext cx="13004800" cy="9753600"/>
          </a:xfrm>
          <a:prstGeom prst="rect">
            <a:avLst/>
          </a:prstGeom>
          <a:ln w="12700">
            <a:miter lim="400000"/>
          </a:ln>
        </p:spPr>
      </p:pic>
      <p:sp>
        <p:nvSpPr>
          <p:cNvPr id="819" name="Text"/>
          <p:cNvSpPr txBox="1"/>
          <p:nvPr/>
        </p:nvSpPr>
        <p:spPr>
          <a:xfrm>
            <a:off x="3327400" y="-419101"/>
            <a:ext cx="1524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n w="0" cap="flat">
                  <a:solidFill>
                    <a:srgbClr val="0000EE"/>
                  </a:solidFill>
                  <a:prstDash val="solid"/>
                  <a:miter lim="400000"/>
                </a:ln>
                <a:latin typeface="Times Roman"/>
                <a:ea typeface="Times Roman"/>
                <a:cs typeface="Times Roman"/>
                <a:sym typeface="Times Roman"/>
              </a:defRPr>
            </a:lvl1pPr>
          </a:lstStyle>
          <a:p>
            <a:pPr/>
            <a:r>
              <a:t> </a:t>
            </a:r>
          </a:p>
        </p:txBody>
      </p:sp>
      <p:sp>
        <p:nvSpPr>
          <p:cNvPr id="820" name="categorical…"/>
          <p:cNvSpPr txBox="1"/>
          <p:nvPr/>
        </p:nvSpPr>
        <p:spPr>
          <a:xfrm>
            <a:off x="-36625" y="1149350"/>
            <a:ext cx="2972025"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chemeClr val="accent2"/>
                </a:solidFill>
              </a:defRPr>
            </a:pPr>
            <a:r>
              <a:t>categorical</a:t>
            </a:r>
          </a:p>
          <a:p>
            <a:pPr algn="l">
              <a:defRPr b="1">
                <a:solidFill>
                  <a:schemeClr val="accent1"/>
                </a:solidFill>
              </a:defRPr>
            </a:pPr>
            <a:r>
              <a:t>ordinal</a:t>
            </a:r>
          </a:p>
          <a:p>
            <a:pPr algn="l">
              <a:defRPr b="1">
                <a:solidFill>
                  <a:schemeClr val="accent5"/>
                </a:solidFill>
              </a:defRPr>
            </a:pPr>
            <a:r>
              <a:t>quantitative</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Other data concerns"/>
          <p:cNvSpPr txBox="1"/>
          <p:nvPr>
            <p:ph type="title"/>
          </p:nvPr>
        </p:nvSpPr>
        <p:spPr>
          <a:prstGeom prst="rect">
            <a:avLst/>
          </a:prstGeom>
        </p:spPr>
        <p:txBody>
          <a:bodyPr/>
          <a:lstStyle/>
          <a:p>
            <a:pPr/>
            <a:r>
              <a:t>Other data concerns</a:t>
            </a:r>
          </a:p>
        </p:txBody>
      </p:sp>
      <p:sp>
        <p:nvSpPr>
          <p:cNvPr id="8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4" name="fig2.4.pdf" descr="fig2.4.pdf"/>
          <p:cNvPicPr>
            <a:picLocks noChangeAspect="1"/>
          </p:cNvPicPr>
          <p:nvPr/>
        </p:nvPicPr>
        <p:blipFill>
          <a:blip r:embed="rId2">
            <a:extLst/>
          </a:blip>
          <a:srcRect l="3289" t="16233" r="1906" b="1623"/>
          <a:stretch>
            <a:fillRect/>
          </a:stretch>
        </p:blipFill>
        <p:spPr>
          <a:xfrm>
            <a:off x="241889" y="1088369"/>
            <a:ext cx="10605818" cy="5814242"/>
          </a:xfrm>
          <a:prstGeom prst="rect">
            <a:avLst/>
          </a:prstGeom>
          <a:ln w="12700">
            <a:miter lim="400000"/>
          </a:ln>
        </p:spPr>
      </p:pic>
      <p:pic>
        <p:nvPicPr>
          <p:cNvPr id="825" name="fig2.1d.pdf" descr="fig2.1d.pdf"/>
          <p:cNvPicPr>
            <a:picLocks noChangeAspect="1"/>
          </p:cNvPicPr>
          <p:nvPr/>
        </p:nvPicPr>
        <p:blipFill>
          <a:blip r:embed="rId3">
            <a:extLst/>
          </a:blip>
          <a:stretch>
            <a:fillRect/>
          </a:stretch>
        </p:blipFill>
        <p:spPr>
          <a:xfrm>
            <a:off x="8953500" y="4625458"/>
            <a:ext cx="6869924" cy="2089308"/>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Data abstraction: Three operations"/>
          <p:cNvSpPr txBox="1"/>
          <p:nvPr>
            <p:ph type="title"/>
          </p:nvPr>
        </p:nvSpPr>
        <p:spPr>
          <a:prstGeom prst="rect">
            <a:avLst/>
          </a:prstGeom>
        </p:spPr>
        <p:txBody>
          <a:bodyPr/>
          <a:lstStyle/>
          <a:p>
            <a:pPr/>
            <a:r>
              <a:t>Data abstraction: Three operations</a:t>
            </a:r>
          </a:p>
        </p:txBody>
      </p:sp>
      <p:sp>
        <p:nvSpPr>
          <p:cNvPr id="828" name="translate from domain-specific language to generic visualization language…"/>
          <p:cNvSpPr txBox="1"/>
          <p:nvPr>
            <p:ph type="body" idx="1"/>
          </p:nvPr>
        </p:nvSpPr>
        <p:spPr>
          <a:prstGeom prst="rect">
            <a:avLst/>
          </a:prstGeom>
        </p:spPr>
        <p:txBody>
          <a:bodyPr/>
          <a:lstStyle/>
          <a:p>
            <a:pPr/>
            <a:r>
              <a:t>translate from domain-specific language to generic visualization language</a:t>
            </a:r>
          </a:p>
          <a:p>
            <a:pPr/>
          </a:p>
          <a:p>
            <a:pPr/>
            <a:r>
              <a:t>identify dataset type(s), attribute types</a:t>
            </a:r>
          </a:p>
          <a:p>
            <a:pPr/>
            <a:r>
              <a:t>identify cardinality</a:t>
            </a:r>
          </a:p>
          <a:p>
            <a:pPr lvl="1"/>
            <a:r>
              <a:t>how many items in the dataset?</a:t>
            </a:r>
          </a:p>
          <a:p>
            <a:pPr lvl="1"/>
            <a:r>
              <a:t>what is cardinality of each attribute?</a:t>
            </a:r>
          </a:p>
          <a:p>
            <a:pPr lvl="2"/>
            <a:r>
              <a:t>number of levels for categorical data</a:t>
            </a:r>
          </a:p>
          <a:p>
            <a:pPr lvl="2"/>
            <a:r>
              <a:t>range for quantitative data</a:t>
            </a:r>
          </a:p>
          <a:p>
            <a:pPr lvl="2"/>
          </a:p>
          <a:p>
            <a:pPr/>
            <a:r>
              <a:t>consider whether to transform data</a:t>
            </a:r>
          </a:p>
          <a:p>
            <a:pPr lvl="1"/>
            <a:r>
              <a:t>guided by understanding of task</a:t>
            </a:r>
          </a:p>
        </p:txBody>
      </p:sp>
      <p:sp>
        <p:nvSpPr>
          <p:cNvPr id="8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Data vs conceptual models"/>
          <p:cNvSpPr txBox="1"/>
          <p:nvPr>
            <p:ph type="title"/>
          </p:nvPr>
        </p:nvSpPr>
        <p:spPr>
          <a:prstGeom prst="rect">
            <a:avLst/>
          </a:prstGeom>
        </p:spPr>
        <p:txBody>
          <a:bodyPr/>
          <a:lstStyle/>
          <a:p>
            <a:pPr/>
            <a:r>
              <a:t>Data vs conceptual models</a:t>
            </a:r>
          </a:p>
        </p:txBody>
      </p:sp>
      <p:sp>
        <p:nvSpPr>
          <p:cNvPr id="832" name="data model…"/>
          <p:cNvSpPr txBox="1"/>
          <p:nvPr>
            <p:ph type="body" idx="1"/>
          </p:nvPr>
        </p:nvSpPr>
        <p:spPr>
          <a:prstGeom prst="rect">
            <a:avLst/>
          </a:prstGeom>
        </p:spPr>
        <p:txBody>
          <a:bodyPr/>
          <a:lstStyle/>
          <a:p>
            <a:pPr/>
            <a:r>
              <a:t>data model</a:t>
            </a:r>
          </a:p>
          <a:p>
            <a:pPr lvl="1"/>
            <a:r>
              <a:t>mathematical abstraction</a:t>
            </a:r>
          </a:p>
          <a:p>
            <a:pPr lvl="2"/>
            <a:r>
              <a:t>sets with operations, eg floats with * / - +</a:t>
            </a:r>
          </a:p>
          <a:p>
            <a:pPr lvl="2"/>
            <a:r>
              <a:t>variable data types in programming languages</a:t>
            </a:r>
          </a:p>
          <a:p>
            <a:pPr/>
            <a:r>
              <a:t>conceptual model</a:t>
            </a:r>
          </a:p>
          <a:p>
            <a:pPr lvl="1"/>
            <a:r>
              <a:t>mental construction (semantics)</a:t>
            </a:r>
          </a:p>
          <a:p>
            <a:pPr lvl="1"/>
            <a:r>
              <a:t>supports reasoning</a:t>
            </a:r>
          </a:p>
          <a:p>
            <a:pPr lvl="1"/>
            <a:r>
              <a:t>typically based on understanding of tasks [stay tuned!]</a:t>
            </a:r>
          </a:p>
          <a:p>
            <a:pPr lvl="1"/>
          </a:p>
          <a:p>
            <a:pPr/>
            <a:r>
              <a:t>data abstraction process relies on conceptual model</a:t>
            </a:r>
          </a:p>
          <a:p>
            <a:pPr lvl="1"/>
            <a:r>
              <a:t>for transforming data if needed </a:t>
            </a:r>
          </a:p>
        </p:txBody>
      </p:sp>
      <p:sp>
        <p:nvSpPr>
          <p:cNvPr id="8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Data vs conceptual model, example"/>
          <p:cNvSpPr txBox="1"/>
          <p:nvPr>
            <p:ph type="title"/>
          </p:nvPr>
        </p:nvSpPr>
        <p:spPr>
          <a:prstGeom prst="rect">
            <a:avLst/>
          </a:prstGeom>
        </p:spPr>
        <p:txBody>
          <a:bodyPr/>
          <a:lstStyle/>
          <a:p>
            <a:pPr/>
            <a:r>
              <a:t>Data vs conceptual model, example</a:t>
            </a:r>
          </a:p>
        </p:txBody>
      </p:sp>
      <p:sp>
        <p:nvSpPr>
          <p:cNvPr id="8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Data vs conceptual model, example"/>
          <p:cNvSpPr txBox="1"/>
          <p:nvPr>
            <p:ph type="title"/>
          </p:nvPr>
        </p:nvSpPr>
        <p:spPr>
          <a:prstGeom prst="rect">
            <a:avLst/>
          </a:prstGeom>
        </p:spPr>
        <p:txBody>
          <a:bodyPr/>
          <a:lstStyle/>
          <a:p>
            <a:pPr/>
            <a:r>
              <a:t>Data vs conceptual model, example</a:t>
            </a:r>
          </a:p>
        </p:txBody>
      </p:sp>
      <p:sp>
        <p:nvSpPr>
          <p:cNvPr id="839" name="data model: floats…"/>
          <p:cNvSpPr txBox="1"/>
          <p:nvPr>
            <p:ph type="body" idx="1"/>
          </p:nvPr>
        </p:nvSpPr>
        <p:spPr>
          <a:prstGeom prst="rect">
            <a:avLst/>
          </a:prstGeom>
        </p:spPr>
        <p:txBody>
          <a:bodyPr>
            <a:noAutofit/>
          </a:bodyPr>
          <a:lstStyle/>
          <a:p>
            <a:pPr/>
            <a:r>
              <a:t>data model: floats</a:t>
            </a:r>
          </a:p>
          <a:p>
            <a:pPr lvl="1"/>
            <a:r>
              <a:t>32.52, 54.06, -14.35, ...</a:t>
            </a:r>
          </a:p>
        </p:txBody>
      </p:sp>
      <p:sp>
        <p:nvSpPr>
          <p:cNvPr id="8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Data vs conceptual model, example"/>
          <p:cNvSpPr txBox="1"/>
          <p:nvPr>
            <p:ph type="title"/>
          </p:nvPr>
        </p:nvSpPr>
        <p:spPr>
          <a:prstGeom prst="rect">
            <a:avLst/>
          </a:prstGeom>
        </p:spPr>
        <p:txBody>
          <a:bodyPr/>
          <a:lstStyle/>
          <a:p>
            <a:pPr/>
            <a:r>
              <a:t>Data vs conceptual model, example</a:t>
            </a:r>
          </a:p>
        </p:txBody>
      </p:sp>
      <p:sp>
        <p:nvSpPr>
          <p:cNvPr id="843" name="data model: floats…"/>
          <p:cNvSpPr txBox="1"/>
          <p:nvPr>
            <p:ph type="body" idx="1"/>
          </p:nvPr>
        </p:nvSpPr>
        <p:spPr>
          <a:prstGeom prst="rect">
            <a:avLst/>
          </a:prstGeom>
        </p:spPr>
        <p:txBody>
          <a:bodyPr>
            <a:noAutofit/>
          </a:bodyPr>
          <a:lstStyle/>
          <a:p>
            <a:pPr/>
            <a:r>
              <a:t>data model: floats</a:t>
            </a:r>
          </a:p>
          <a:p>
            <a:pPr lvl="1"/>
            <a:r>
              <a:t>32.52, 54.06, -14.35, ...</a:t>
            </a:r>
          </a:p>
          <a:p>
            <a:pPr/>
            <a:r>
              <a:t>conceptual model</a:t>
            </a:r>
          </a:p>
          <a:p>
            <a:pPr lvl="1"/>
            <a:r>
              <a:t>temperature</a:t>
            </a:r>
          </a:p>
        </p:txBody>
      </p:sp>
      <p:sp>
        <p:nvSpPr>
          <p:cNvPr id="8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Data vs conceptual model, example"/>
          <p:cNvSpPr txBox="1"/>
          <p:nvPr>
            <p:ph type="title"/>
          </p:nvPr>
        </p:nvSpPr>
        <p:spPr>
          <a:prstGeom prst="rect">
            <a:avLst/>
          </a:prstGeom>
        </p:spPr>
        <p:txBody>
          <a:bodyPr/>
          <a:lstStyle/>
          <a:p>
            <a:pPr/>
            <a:r>
              <a:t>Data vs conceptual model, example</a:t>
            </a:r>
          </a:p>
        </p:txBody>
      </p:sp>
      <p:sp>
        <p:nvSpPr>
          <p:cNvPr id="847" name="data model: floats…"/>
          <p:cNvSpPr txBox="1"/>
          <p:nvPr>
            <p:ph type="body" idx="1"/>
          </p:nvPr>
        </p:nvSpPr>
        <p:spPr>
          <a:prstGeom prst="rect">
            <a:avLst/>
          </a:prstGeom>
        </p:spPr>
        <p:txBody>
          <a:bodyPr>
            <a:noAutofit/>
          </a:bodyPr>
          <a:lstStyle/>
          <a:p>
            <a:pPr/>
            <a:r>
              <a:t>data model: floats</a:t>
            </a:r>
          </a:p>
          <a:p>
            <a:pPr lvl="1"/>
            <a:r>
              <a:t>32.52, 54.06, -14.35, ...</a:t>
            </a:r>
          </a:p>
          <a:p>
            <a:pPr/>
            <a:r>
              <a:t>conceptual model</a:t>
            </a:r>
          </a:p>
          <a:p>
            <a:pPr lvl="1"/>
            <a:r>
              <a:t>temperature</a:t>
            </a:r>
          </a:p>
          <a:p>
            <a:pPr/>
            <a:r>
              <a:t>multiple possible data abstractions</a:t>
            </a:r>
          </a:p>
        </p:txBody>
      </p:sp>
      <p:sp>
        <p:nvSpPr>
          <p:cNvPr id="8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Why use an external representation?"/>
          <p:cNvSpPr txBox="1"/>
          <p:nvPr>
            <p:ph type="title"/>
          </p:nvPr>
        </p:nvSpPr>
        <p:spPr>
          <a:prstGeom prst="rect">
            <a:avLst/>
          </a:prstGeom>
        </p:spPr>
        <p:txBody>
          <a:bodyPr/>
          <a:lstStyle/>
          <a:p>
            <a:pPr/>
            <a:r>
              <a:t>Why use an external representation?</a:t>
            </a:r>
          </a:p>
        </p:txBody>
      </p:sp>
      <p:sp>
        <p:nvSpPr>
          <p:cNvPr id="195" name="external representation: replace cognition with perception"/>
          <p:cNvSpPr txBox="1"/>
          <p:nvPr>
            <p:ph type="body" idx="1"/>
          </p:nvPr>
        </p:nvSpPr>
        <p:spPr>
          <a:xfrm>
            <a:off x="317500" y="2476500"/>
            <a:ext cx="15951200" cy="6667500"/>
          </a:xfrm>
          <a:prstGeom prst="rect">
            <a:avLst/>
          </a:prstGeom>
        </p:spPr>
        <p:txBody>
          <a:bodyPr/>
          <a:lstStyle/>
          <a:p>
            <a:pPr/>
            <a:r>
              <a:t>external representation: replace cognition with perception</a:t>
            </a:r>
          </a:p>
        </p:txBody>
      </p:sp>
      <p:sp>
        <p:nvSpPr>
          <p:cNvPr id="1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7"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198" name="image.png" descr="image.png"/>
          <p:cNvPicPr>
            <a:picLocks noChangeAspect="0"/>
          </p:cNvPicPr>
          <p:nvPr/>
        </p:nvPicPr>
        <p:blipFill>
          <a:blip r:embed="rId2">
            <a:extLst/>
          </a:blip>
          <a:srcRect l="1040" t="50007" r="0" b="98"/>
          <a:stretch>
            <a:fillRect/>
          </a:stretch>
        </p:blipFill>
        <p:spPr>
          <a:xfrm>
            <a:off x="342900" y="3766079"/>
            <a:ext cx="7078936" cy="3162301"/>
          </a:xfrm>
          <a:prstGeom prst="rect">
            <a:avLst/>
          </a:prstGeom>
          <a:ln w="12700">
            <a:miter lim="400000"/>
          </a:ln>
        </p:spPr>
      </p:pic>
      <p:pic>
        <p:nvPicPr>
          <p:cNvPr id="199" name="Rectangle Rectangle" descr="Rectangle Rectangle"/>
          <p:cNvPicPr>
            <a:picLocks noChangeAspect="0"/>
          </p:cNvPicPr>
          <p:nvPr/>
        </p:nvPicPr>
        <p:blipFill>
          <a:blip r:embed="rId3">
            <a:extLst/>
          </a:blip>
          <a:stretch>
            <a:fillRect/>
          </a:stretch>
        </p:blipFill>
        <p:spPr>
          <a:xfrm>
            <a:off x="8496300" y="1079500"/>
            <a:ext cx="4406900" cy="812800"/>
          </a:xfrm>
          <a:prstGeom prst="rect">
            <a:avLst/>
          </a:prstGeom>
        </p:spPr>
      </p:pic>
      <p:sp>
        <p:nvSpPr>
          <p:cNvPr id="201" name="[Cerebral: Visualizing Multiple Experimental Conditions on a Graph with Biological Context. Barsky, Munzner, Gardy, and Kincaid. IEEE TVCG (Proc. InfoVis) 14(6):1253-1260, 2008.]"/>
          <p:cNvSpPr txBox="1"/>
          <p:nvPr/>
        </p:nvSpPr>
        <p:spPr>
          <a:xfrm>
            <a:off x="355600" y="8102600"/>
            <a:ext cx="5245100"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defTabSz="1295400">
              <a:spcBef>
                <a:spcPts val="900"/>
              </a:spcBef>
              <a:defRPr sz="2500">
                <a:uFill>
                  <a:solidFill>
                    <a:srgbClr val="000000"/>
                  </a:solidFill>
                </a:uFill>
              </a:defRPr>
            </a:pPr>
            <a:r>
              <a:rPr i="1" sz="1600">
                <a:hlinkClick r:id="rId4" invalidUrl="" action="" tgtFrame="" tooltip="" history="1" highlightClick="0" endSnd="0"/>
              </a:rPr>
              <a:t>[Cerebral: Visualizing Multiple Experimental Conditions on a Graph with Biological Context</a:t>
            </a:r>
            <a:r>
              <a:rPr i="1" sz="1600"/>
              <a:t>. </a:t>
            </a:r>
            <a:r>
              <a:rPr i="1" sz="1600">
                <a:hlinkClick r:id="rId5" invalidUrl="" action="" tgtFrame="" tooltip="" history="1" highlightClick="0" endSnd="0"/>
              </a:rPr>
              <a:t>Barsky</a:t>
            </a:r>
            <a:r>
              <a:rPr i="1" sz="1600"/>
              <a:t>, </a:t>
            </a:r>
            <a:r>
              <a:rPr i="1" sz="1600">
                <a:hlinkClick r:id="rId6" invalidUrl="" action="" tgtFrame="" tooltip="" history="1" highlightClick="0" endSnd="0"/>
              </a:rPr>
              <a:t>Munzner</a:t>
            </a:r>
            <a:r>
              <a:rPr i="1" sz="1600"/>
              <a:t>, </a:t>
            </a:r>
            <a:r>
              <a:rPr i="1" sz="1600">
                <a:hlinkClick r:id="rId7" invalidUrl="" action="" tgtFrame="" tooltip="" history="1" highlightClick="0" endSnd="0"/>
              </a:rPr>
              <a:t>Gardy</a:t>
            </a:r>
            <a:r>
              <a:rPr i="1" sz="1600"/>
              <a:t>, and </a:t>
            </a:r>
            <a:r>
              <a:rPr i="1" sz="1600">
                <a:hlinkClick r:id="rId8" invalidUrl="" action="" tgtFrame="" tooltip="" history="1" highlightClick="0" endSnd="0"/>
              </a:rPr>
              <a:t>Kincaid</a:t>
            </a:r>
            <a:r>
              <a:rPr i="1" sz="1600"/>
              <a:t>. IEEE TVCG (Proc. InfoVis) 14(6):1253-1260, 2008.]</a:t>
            </a:r>
          </a:p>
        </p:txBody>
      </p:sp>
      <p:pic>
        <p:nvPicPr>
          <p:cNvPr id="202" name="image.png" descr="image.png"/>
          <p:cNvPicPr>
            <a:picLocks noChangeAspect="0"/>
          </p:cNvPicPr>
          <p:nvPr/>
        </p:nvPicPr>
        <p:blipFill>
          <a:blip r:embed="rId9">
            <a:extLst/>
          </a:blip>
          <a:stretch>
            <a:fillRect/>
          </a:stretch>
        </p:blipFill>
        <p:spPr>
          <a:xfrm>
            <a:off x="2517496" y="3219764"/>
            <a:ext cx="9321801" cy="4741334"/>
          </a:xfrm>
          <a:prstGeom prst="rect">
            <a:avLst/>
          </a:prstGeom>
          <a:ln w="12700">
            <a:miter lim="400000"/>
          </a:ln>
        </p:spPr>
      </p:pic>
      <p:pic>
        <p:nvPicPr>
          <p:cNvPr id="203" name="image.png" descr="image.png"/>
          <p:cNvPicPr>
            <a:picLocks noChangeAspect="0"/>
          </p:cNvPicPr>
          <p:nvPr/>
        </p:nvPicPr>
        <p:blipFill>
          <a:blip r:embed="rId10">
            <a:extLst/>
          </a:blip>
          <a:stretch>
            <a:fillRect/>
          </a:stretch>
        </p:blipFill>
        <p:spPr>
          <a:xfrm>
            <a:off x="11930033" y="3289790"/>
            <a:ext cx="4241801" cy="927101"/>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Data vs conceptual model, example"/>
          <p:cNvSpPr txBox="1"/>
          <p:nvPr>
            <p:ph type="title"/>
          </p:nvPr>
        </p:nvSpPr>
        <p:spPr>
          <a:prstGeom prst="rect">
            <a:avLst/>
          </a:prstGeom>
        </p:spPr>
        <p:txBody>
          <a:bodyPr/>
          <a:lstStyle/>
          <a:p>
            <a:pPr/>
            <a:r>
              <a:t>Data vs conceptual model, example</a:t>
            </a:r>
          </a:p>
        </p:txBody>
      </p:sp>
      <p:sp>
        <p:nvSpPr>
          <p:cNvPr id="851" name="data model: floats…"/>
          <p:cNvSpPr txBox="1"/>
          <p:nvPr>
            <p:ph type="body" idx="1"/>
          </p:nvPr>
        </p:nvSpPr>
        <p:spPr>
          <a:prstGeom prst="rect">
            <a:avLst/>
          </a:prstGeom>
        </p:spPr>
        <p:txBody>
          <a:bodyPr>
            <a:noAutofit/>
          </a:bodyPr>
          <a:lstStyle/>
          <a:p>
            <a:pPr/>
            <a:r>
              <a:t>data model: floats</a:t>
            </a:r>
          </a:p>
          <a:p>
            <a:pPr lvl="1"/>
            <a:r>
              <a:t>32.52, 54.06, -14.35, ...</a:t>
            </a:r>
          </a:p>
          <a:p>
            <a:pPr/>
            <a:r>
              <a:t>conceptual model</a:t>
            </a:r>
          </a:p>
          <a:p>
            <a:pPr lvl="1"/>
            <a:r>
              <a:t>temperature</a:t>
            </a:r>
          </a:p>
          <a:p>
            <a:pPr/>
            <a:r>
              <a:t>multiple possible data abstractions</a:t>
            </a:r>
          </a:p>
          <a:p>
            <a:pPr lvl="1"/>
            <a:r>
              <a:t>continuous to 2 significant figures: quantitative</a:t>
            </a:r>
          </a:p>
          <a:p>
            <a:pPr lvl="2"/>
            <a:r>
              <a:t>task: forecasting the weather</a:t>
            </a:r>
          </a:p>
        </p:txBody>
      </p:sp>
      <p:sp>
        <p:nvSpPr>
          <p:cNvPr id="8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Data vs conceptual model, example"/>
          <p:cNvSpPr txBox="1"/>
          <p:nvPr>
            <p:ph type="title"/>
          </p:nvPr>
        </p:nvSpPr>
        <p:spPr>
          <a:prstGeom prst="rect">
            <a:avLst/>
          </a:prstGeom>
        </p:spPr>
        <p:txBody>
          <a:bodyPr/>
          <a:lstStyle/>
          <a:p>
            <a:pPr/>
            <a:r>
              <a:t>Data vs conceptual model, example</a:t>
            </a:r>
          </a:p>
        </p:txBody>
      </p:sp>
      <p:sp>
        <p:nvSpPr>
          <p:cNvPr id="855" name="data model: floats…"/>
          <p:cNvSpPr txBox="1"/>
          <p:nvPr>
            <p:ph type="body" idx="1"/>
          </p:nvPr>
        </p:nvSpPr>
        <p:spPr>
          <a:prstGeom prst="rect">
            <a:avLst/>
          </a:prstGeom>
        </p:spPr>
        <p:txBody>
          <a:bodyPr>
            <a:noAutofit/>
          </a:bodyPr>
          <a:lstStyle/>
          <a:p>
            <a:pPr/>
            <a:r>
              <a:t>data model: floats</a:t>
            </a:r>
          </a:p>
          <a:p>
            <a:pPr lvl="1"/>
            <a:r>
              <a:t>32.52, 54.06, -14.35, ...</a:t>
            </a:r>
          </a:p>
          <a:p>
            <a:pPr/>
            <a:r>
              <a:t>conceptual model</a:t>
            </a:r>
          </a:p>
          <a:p>
            <a:pPr lvl="1"/>
            <a:r>
              <a:t>temperature</a:t>
            </a:r>
          </a:p>
          <a:p>
            <a:pPr/>
            <a:r>
              <a:t>multiple possible data abstractions</a:t>
            </a:r>
          </a:p>
          <a:p>
            <a:pPr lvl="1"/>
            <a:r>
              <a:t>continuous to 2 significant figures: quantitative</a:t>
            </a:r>
          </a:p>
          <a:p>
            <a:pPr lvl="2"/>
            <a:r>
              <a:t>task: forecasting the weather</a:t>
            </a:r>
          </a:p>
          <a:p>
            <a:pPr lvl="1"/>
            <a:r>
              <a:t>hot, warm, cold: ordinal</a:t>
            </a:r>
          </a:p>
          <a:p>
            <a:pPr lvl="2"/>
            <a:r>
              <a:t>task: deciding if bath water is ready</a:t>
            </a:r>
          </a:p>
        </p:txBody>
      </p:sp>
      <p:sp>
        <p:nvSpPr>
          <p:cNvPr id="8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Data vs conceptual model, example"/>
          <p:cNvSpPr txBox="1"/>
          <p:nvPr>
            <p:ph type="title"/>
          </p:nvPr>
        </p:nvSpPr>
        <p:spPr>
          <a:prstGeom prst="rect">
            <a:avLst/>
          </a:prstGeom>
        </p:spPr>
        <p:txBody>
          <a:bodyPr/>
          <a:lstStyle/>
          <a:p>
            <a:pPr/>
            <a:r>
              <a:t>Data vs conceptual model, example</a:t>
            </a:r>
          </a:p>
        </p:txBody>
      </p:sp>
      <p:sp>
        <p:nvSpPr>
          <p:cNvPr id="859" name="data model: floats…"/>
          <p:cNvSpPr txBox="1"/>
          <p:nvPr>
            <p:ph type="body" idx="1"/>
          </p:nvPr>
        </p:nvSpPr>
        <p:spPr>
          <a:prstGeom prst="rect">
            <a:avLst/>
          </a:prstGeom>
        </p:spPr>
        <p:txBody>
          <a:bodyPr>
            <a:noAutofit/>
          </a:bodyPr>
          <a:lstStyle/>
          <a:p>
            <a:pPr/>
            <a:r>
              <a:t>data model: floats</a:t>
            </a:r>
          </a:p>
          <a:p>
            <a:pPr lvl="1"/>
            <a:r>
              <a:t>32.52, 54.06, -14.35, ...</a:t>
            </a:r>
          </a:p>
          <a:p>
            <a:pPr/>
            <a:r>
              <a:t>conceptual model</a:t>
            </a:r>
          </a:p>
          <a:p>
            <a:pPr lvl="1"/>
            <a:r>
              <a:t>temperature</a:t>
            </a:r>
          </a:p>
          <a:p>
            <a:pPr/>
            <a:r>
              <a:t>multiple possible data abstractions</a:t>
            </a:r>
          </a:p>
          <a:p>
            <a:pPr lvl="1"/>
            <a:r>
              <a:t>continuous to 2 significant figures: quantitative</a:t>
            </a:r>
          </a:p>
          <a:p>
            <a:pPr lvl="2"/>
            <a:r>
              <a:t>task: forecasting the weather</a:t>
            </a:r>
          </a:p>
          <a:p>
            <a:pPr lvl="1"/>
            <a:r>
              <a:t>hot, warm, cold: ordinal</a:t>
            </a:r>
          </a:p>
          <a:p>
            <a:pPr lvl="2"/>
            <a:r>
              <a:t>task: deciding if bath water is ready</a:t>
            </a:r>
          </a:p>
          <a:p>
            <a:pPr lvl="1"/>
            <a:r>
              <a:t>above freezing, below freezing: categorical</a:t>
            </a:r>
          </a:p>
          <a:p>
            <a:pPr lvl="2"/>
            <a:r>
              <a:t>task: decide if I should leave the house today</a:t>
            </a:r>
          </a:p>
        </p:txBody>
      </p:sp>
      <p:sp>
        <p:nvSpPr>
          <p:cNvPr id="8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Derived attributes"/>
          <p:cNvSpPr txBox="1"/>
          <p:nvPr>
            <p:ph type="title"/>
          </p:nvPr>
        </p:nvSpPr>
        <p:spPr>
          <a:prstGeom prst="rect">
            <a:avLst/>
          </a:prstGeom>
        </p:spPr>
        <p:txBody>
          <a:bodyPr/>
          <a:lstStyle/>
          <a:p>
            <a:pPr/>
            <a:r>
              <a:t>Derived attributes</a:t>
            </a:r>
          </a:p>
        </p:txBody>
      </p:sp>
      <p:sp>
        <p:nvSpPr>
          <p:cNvPr id="863" name="derived attribute: compute from originals…"/>
          <p:cNvSpPr txBox="1"/>
          <p:nvPr>
            <p:ph type="body" idx="1"/>
          </p:nvPr>
        </p:nvSpPr>
        <p:spPr>
          <a:prstGeom prst="rect">
            <a:avLst/>
          </a:prstGeom>
        </p:spPr>
        <p:txBody>
          <a:bodyPr/>
          <a:lstStyle/>
          <a:p>
            <a:pPr/>
            <a:r>
              <a:t>derived attribute: compute from originals</a:t>
            </a:r>
          </a:p>
          <a:p>
            <a:pPr lvl="1"/>
            <a:r>
              <a:t>simple change of type</a:t>
            </a:r>
          </a:p>
          <a:p>
            <a:pPr lvl="1"/>
            <a:r>
              <a:t>acquire additional data</a:t>
            </a:r>
          </a:p>
          <a:p>
            <a:pPr lvl="1"/>
            <a:r>
              <a:t>complex transformation</a:t>
            </a:r>
          </a:p>
        </p:txBody>
      </p:sp>
      <p:sp>
        <p:nvSpPr>
          <p:cNvPr id="8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867" name="Group"/>
          <p:cNvGrpSpPr/>
          <p:nvPr/>
        </p:nvGrpSpPr>
        <p:grpSpPr>
          <a:xfrm>
            <a:off x="736600" y="4241800"/>
            <a:ext cx="13703300" cy="4656667"/>
            <a:chOff x="0" y="0"/>
            <a:chExt cx="13703300" cy="4656666"/>
          </a:xfrm>
        </p:grpSpPr>
        <p:pic>
          <p:nvPicPr>
            <p:cNvPr id="865" name="fig3.5a.pdf" descr="fig3.5a.pdf"/>
            <p:cNvPicPr>
              <a:picLocks noChangeAspect="1"/>
            </p:cNvPicPr>
            <p:nvPr/>
          </p:nvPicPr>
          <p:blipFill>
            <a:blip r:embed="rId2">
              <a:extLst/>
            </a:blip>
            <a:stretch>
              <a:fillRect/>
            </a:stretch>
          </p:blipFill>
          <p:spPr>
            <a:xfrm>
              <a:off x="0" y="406400"/>
              <a:ext cx="6350000" cy="4111511"/>
            </a:xfrm>
            <a:prstGeom prst="rect">
              <a:avLst/>
            </a:prstGeom>
            <a:ln w="12700" cap="flat">
              <a:noFill/>
              <a:miter lim="400000"/>
            </a:ln>
            <a:effectLst/>
          </p:spPr>
        </p:pic>
        <p:pic>
          <p:nvPicPr>
            <p:cNvPr id="866" name="fig3.5b.pdf" descr="fig3.5b.pdf"/>
            <p:cNvPicPr>
              <a:picLocks noChangeAspect="1"/>
            </p:cNvPicPr>
            <p:nvPr/>
          </p:nvPicPr>
          <p:blipFill>
            <a:blip r:embed="rId3">
              <a:extLst/>
            </a:blip>
            <a:stretch>
              <a:fillRect/>
            </a:stretch>
          </p:blipFill>
          <p:spPr>
            <a:xfrm>
              <a:off x="6718300" y="0"/>
              <a:ext cx="6985000" cy="465666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Analysis example: Derive one attribute"/>
          <p:cNvSpPr txBox="1"/>
          <p:nvPr>
            <p:ph type="title"/>
          </p:nvPr>
        </p:nvSpPr>
        <p:spPr>
          <a:prstGeom prst="rect">
            <a:avLst/>
          </a:prstGeom>
        </p:spPr>
        <p:txBody>
          <a:bodyPr/>
          <a:lstStyle/>
          <a:p>
            <a:pPr/>
            <a:r>
              <a:t>Analysis example: Derive one attribute</a:t>
            </a:r>
          </a:p>
        </p:txBody>
      </p:sp>
      <p:sp>
        <p:nvSpPr>
          <p:cNvPr id="8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71" name="[Using Strahler numbers for real time visual exploration of huge graphs. Auber. Proc. Intl. Conf. Computer Vision and Graphics, pp. 56–69, 2002.]"/>
          <p:cNvSpPr txBox="1"/>
          <p:nvPr/>
        </p:nvSpPr>
        <p:spPr>
          <a:xfrm>
            <a:off x="1079500" y="3228826"/>
            <a:ext cx="7442200" cy="52675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1219200">
              <a:defRPr i="1" sz="1600">
                <a:uFill>
                  <a:solidFill>
                    <a:srgbClr val="000000"/>
                  </a:solidFill>
                </a:uFill>
                <a:latin typeface="Arial"/>
                <a:ea typeface="Arial"/>
                <a:cs typeface="Arial"/>
                <a:sym typeface="Arial"/>
              </a:defRPr>
            </a:lvl1pPr>
          </a:lstStyle>
          <a:p>
            <a:pPr/>
            <a:r>
              <a:t>[Using Strahler numbers for real time visual exploration of huge graphs. Auber. Proc. Intl. Conf. Computer Vision and Graphics, pp. 56–69, 2002.]</a:t>
            </a:r>
          </a:p>
        </p:txBody>
      </p:sp>
      <p:grpSp>
        <p:nvGrpSpPr>
          <p:cNvPr id="874" name="Group"/>
          <p:cNvGrpSpPr/>
          <p:nvPr/>
        </p:nvGrpSpPr>
        <p:grpSpPr>
          <a:xfrm>
            <a:off x="8449369" y="1029099"/>
            <a:ext cx="6812744" cy="2995833"/>
            <a:chOff x="0" y="0"/>
            <a:chExt cx="6812743" cy="2995831"/>
          </a:xfrm>
        </p:grpSpPr>
        <p:pic>
          <p:nvPicPr>
            <p:cNvPr id="872" name="strahler-all.png" descr="strahler-all.png"/>
            <p:cNvPicPr>
              <a:picLocks noChangeAspect="1"/>
            </p:cNvPicPr>
            <p:nvPr/>
          </p:nvPicPr>
          <p:blipFill>
            <a:blip r:embed="rId2">
              <a:extLst/>
            </a:blip>
            <a:stretch>
              <a:fillRect/>
            </a:stretch>
          </p:blipFill>
          <p:spPr>
            <a:xfrm>
              <a:off x="0" y="44382"/>
              <a:ext cx="3360469" cy="2951450"/>
            </a:xfrm>
            <a:prstGeom prst="rect">
              <a:avLst/>
            </a:prstGeom>
            <a:ln w="12700" cap="flat">
              <a:noFill/>
              <a:miter lim="400000"/>
            </a:ln>
            <a:effectLst/>
          </p:spPr>
        </p:pic>
        <p:pic>
          <p:nvPicPr>
            <p:cNvPr id="873" name="strahler-subset.png" descr="strahler-subset.png"/>
            <p:cNvPicPr>
              <a:picLocks noChangeAspect="1"/>
            </p:cNvPicPr>
            <p:nvPr/>
          </p:nvPicPr>
          <p:blipFill>
            <a:blip r:embed="rId3">
              <a:extLst/>
            </a:blip>
            <a:stretch>
              <a:fillRect/>
            </a:stretch>
          </p:blipFill>
          <p:spPr>
            <a:xfrm>
              <a:off x="3517328" y="0"/>
              <a:ext cx="3295416" cy="2519747"/>
            </a:xfrm>
            <a:prstGeom prst="rect">
              <a:avLst/>
            </a:prstGeom>
            <a:ln w="12700" cap="flat">
              <a:noFill/>
              <a:miter lim="400000"/>
            </a:ln>
            <a:effectLst/>
          </p:spPr>
        </p:pic>
      </p:grpSp>
      <p:sp>
        <p:nvSpPr>
          <p:cNvPr id="875" name="Strahler number…"/>
          <p:cNvSpPr txBox="1"/>
          <p:nvPr>
            <p:ph type="body" sz="quarter" idx="1"/>
          </p:nvPr>
        </p:nvSpPr>
        <p:spPr>
          <a:xfrm>
            <a:off x="342900" y="1006971"/>
            <a:ext cx="7899400" cy="2743201"/>
          </a:xfrm>
          <a:prstGeom prst="rect">
            <a:avLst/>
          </a:prstGeom>
        </p:spPr>
        <p:txBody>
          <a:bodyPr/>
          <a:lstStyle/>
          <a:p>
            <a:pPr>
              <a:defRPr sz="3400"/>
            </a:pPr>
            <a:r>
              <a:t>Strahler number</a:t>
            </a:r>
          </a:p>
          <a:p>
            <a:pPr lvl="1">
              <a:defRPr sz="2800"/>
            </a:pPr>
            <a:r>
              <a:t>centrality metric for trees/networks</a:t>
            </a:r>
          </a:p>
          <a:p>
            <a:pPr lvl="1">
              <a:defRPr sz="2800"/>
            </a:pPr>
            <a:r>
              <a:t>derived quantitative attribute</a:t>
            </a:r>
          </a:p>
          <a:p>
            <a:pPr lvl="1">
              <a:defRPr sz="2800"/>
            </a:pPr>
            <a:r>
              <a:t>draw top 5K of 500K for good skeleton</a:t>
            </a:r>
          </a:p>
        </p:txBody>
      </p:sp>
      <p:pic>
        <p:nvPicPr>
          <p:cNvPr id="876" name="fig3.11.pdf" descr="fig3.11.pdf"/>
          <p:cNvPicPr>
            <a:picLocks noChangeAspect="1"/>
          </p:cNvPicPr>
          <p:nvPr/>
        </p:nvPicPr>
        <p:blipFill>
          <a:blip r:embed="rId4">
            <a:extLst/>
          </a:blip>
          <a:srcRect l="0" t="0" r="0" b="256"/>
          <a:stretch>
            <a:fillRect/>
          </a:stretch>
        </p:blipFill>
        <p:spPr>
          <a:xfrm>
            <a:off x="117884" y="4179053"/>
            <a:ext cx="12404185" cy="452915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8" name="fig2.1.pdf" descr="fig2.1.pdf"/>
          <p:cNvPicPr>
            <a:picLocks noChangeAspect="1"/>
          </p:cNvPicPr>
          <p:nvPr/>
        </p:nvPicPr>
        <p:blipFill>
          <a:blip r:embed="rId2">
            <a:extLst/>
          </a:blip>
          <a:srcRect l="0" t="0" r="0" b="15795"/>
          <a:stretch>
            <a:fillRect/>
          </a:stretch>
        </p:blipFill>
        <p:spPr>
          <a:xfrm>
            <a:off x="4289476" y="9107"/>
            <a:ext cx="9005103" cy="9045993"/>
          </a:xfrm>
          <a:prstGeom prst="rect">
            <a:avLst/>
          </a:prstGeom>
          <a:ln w="12700">
            <a:miter lim="400000"/>
          </a:ln>
        </p:spPr>
      </p:pic>
      <p:sp>
        <p:nvSpPr>
          <p:cNvPr id="8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0" name="fig2.1.pdf" descr="fig2.1.pdf"/>
          <p:cNvPicPr>
            <a:picLocks noChangeAspect="1"/>
          </p:cNvPicPr>
          <p:nvPr/>
        </p:nvPicPr>
        <p:blipFill>
          <a:blip r:embed="rId3">
            <a:extLst/>
          </a:blip>
          <a:srcRect l="79577" t="85878" r="0" b="0"/>
          <a:stretch>
            <a:fillRect/>
          </a:stretch>
        </p:blipFill>
        <p:spPr>
          <a:xfrm>
            <a:off x="-241300" y="643004"/>
            <a:ext cx="4164441" cy="3461887"/>
          </a:xfrm>
          <a:prstGeom prst="rect">
            <a:avLst/>
          </a:prstGeom>
          <a:ln w="12700">
            <a:miter lim="400000"/>
          </a:ln>
        </p:spPr>
      </p:pic>
      <p:pic>
        <p:nvPicPr>
          <p:cNvPr id="881" name="fig2.1.pdf" descr="fig2.1.pdf"/>
          <p:cNvPicPr>
            <a:picLocks noChangeAspect="1"/>
          </p:cNvPicPr>
          <p:nvPr/>
        </p:nvPicPr>
        <p:blipFill>
          <a:blip r:embed="rId3">
            <a:extLst/>
          </a:blip>
          <a:srcRect l="0" t="87319" r="51604" b="0"/>
          <a:stretch>
            <a:fillRect/>
          </a:stretch>
        </p:blipFill>
        <p:spPr>
          <a:xfrm>
            <a:off x="8230869" y="7785100"/>
            <a:ext cx="4043886" cy="1273872"/>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3" name="Visualization Analysis &amp; Design…"/>
          <p:cNvSpPr txBox="1"/>
          <p:nvPr>
            <p:ph type="ctrTitle"/>
          </p:nvPr>
        </p:nvSpPr>
        <p:spPr>
          <a:xfrm>
            <a:off x="457200" y="907961"/>
            <a:ext cx="15875000" cy="3530601"/>
          </a:xfrm>
          <a:prstGeom prst="rect">
            <a:avLst/>
          </a:prstGeom>
        </p:spPr>
        <p:txBody>
          <a:bodyPr/>
          <a:lstStyle/>
          <a:p>
            <a:pPr>
              <a:defRPr sz="5800"/>
            </a:pPr>
            <a:r>
              <a:t>Visualization Analysis &amp; Design</a:t>
            </a:r>
          </a:p>
          <a:p>
            <a:pPr>
              <a:defRPr sz="5800">
                <a:latin typeface="Rockwell Italic"/>
                <a:ea typeface="Rockwell Italic"/>
                <a:cs typeface="Rockwell Italic"/>
                <a:sym typeface="Rockwell Italic"/>
              </a:defRPr>
            </a:pPr>
          </a:p>
          <a:p>
            <a:pPr>
              <a:defRPr sz="5800">
                <a:latin typeface="Rockwell Italic"/>
                <a:ea typeface="Rockwell Italic"/>
                <a:cs typeface="Rockwell Italic"/>
                <a:sym typeface="Rockwell Italic"/>
              </a:defRPr>
            </a:pPr>
            <a:r>
              <a:t>Task Abstraction (Ch 3)</a:t>
            </a:r>
          </a:p>
        </p:txBody>
      </p:sp>
      <p:sp>
        <p:nvSpPr>
          <p:cNvPr id="884" name="Tamara Munzner…"/>
          <p:cNvSpPr txBox="1"/>
          <p:nvPr>
            <p:ph type="subTitle" sz="quarter" idx="1"/>
          </p:nvPr>
        </p:nvSpPr>
        <p:spPr>
          <a:xfrm>
            <a:off x="437517" y="6763837"/>
            <a:ext cx="6658038" cy="2294916"/>
          </a:xfrm>
          <a:prstGeom prst="rect">
            <a:avLst/>
          </a:prstGeom>
        </p:spPr>
        <p:txBody>
          <a:bodyPr/>
          <a:lstStyle>
            <a:lvl1pPr>
              <a:defRPr sz="3700"/>
            </a:lvl1pPr>
            <a:lvl2pPr>
              <a:defRPr sz="3700"/>
            </a:lvl2pPr>
            <a:lvl3pPr>
              <a:defRPr sz="3700"/>
            </a:lvl3pPr>
          </a:lstStyle>
          <a:p>
            <a:pPr/>
            <a:r>
              <a:t>Tamara Munzner</a:t>
            </a:r>
          </a:p>
          <a:p>
            <a:pPr lvl="1"/>
            <a:r>
              <a:t>Department of Computer Science</a:t>
            </a:r>
          </a:p>
          <a:p>
            <a:pPr lvl="2"/>
            <a:r>
              <a:t>University of British Columbia</a:t>
            </a:r>
          </a:p>
        </p:txBody>
      </p:sp>
      <p:pic>
        <p:nvPicPr>
          <p:cNvPr id="885" name="frontcover-final.med.png" descr="frontcover-final.med.png"/>
          <p:cNvPicPr>
            <a:picLocks noChangeAspect="1"/>
          </p:cNvPicPr>
          <p:nvPr/>
        </p:nvPicPr>
        <p:blipFill>
          <a:blip r:embed="rId2">
            <a:extLst/>
          </a:blip>
          <a:stretch>
            <a:fillRect/>
          </a:stretch>
        </p:blipFill>
        <p:spPr>
          <a:xfrm>
            <a:off x="13464691" y="273545"/>
            <a:ext cx="2465677" cy="2997783"/>
          </a:xfrm>
          <a:prstGeom prst="rect">
            <a:avLst/>
          </a:prstGeom>
          <a:ln w="12700">
            <a:miter lim="400000"/>
          </a:ln>
        </p:spPr>
      </p:pic>
      <p:sp>
        <p:nvSpPr>
          <p:cNvPr id="886" name="@tamaramunzner"/>
          <p:cNvSpPr txBox="1"/>
          <p:nvPr/>
        </p:nvSpPr>
        <p:spPr>
          <a:xfrm>
            <a:off x="451036" y="8486571"/>
            <a:ext cx="31502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600" u="sng"/>
            </a:lvl1pPr>
          </a:lstStyle>
          <a:p>
            <a:pPr>
              <a:defRPr u="none"/>
            </a:pPr>
            <a:r>
              <a:rPr u="sng"/>
              <a:t>@tamaramunzner</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From domain to abstraction"/>
          <p:cNvSpPr txBox="1"/>
          <p:nvPr>
            <p:ph type="title"/>
          </p:nvPr>
        </p:nvSpPr>
        <p:spPr>
          <a:prstGeom prst="rect">
            <a:avLst/>
          </a:prstGeom>
        </p:spPr>
        <p:txBody>
          <a:bodyPr/>
          <a:lstStyle/>
          <a:p>
            <a:pPr/>
            <a:r>
              <a:t>From domain to abstraction</a:t>
            </a:r>
          </a:p>
        </p:txBody>
      </p:sp>
      <p:sp>
        <p:nvSpPr>
          <p:cNvPr id="8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0" name="Image" descr="Image"/>
          <p:cNvPicPr>
            <a:picLocks noChangeAspect="1"/>
          </p:cNvPicPr>
          <p:nvPr/>
        </p:nvPicPr>
        <p:blipFill>
          <a:blip r:embed="rId3">
            <a:extLst/>
          </a:blip>
          <a:stretch>
            <a:fillRect/>
          </a:stretch>
        </p:blipFill>
        <p:spPr>
          <a:xfrm>
            <a:off x="10702275" y="136830"/>
            <a:ext cx="5399541" cy="3371313"/>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From domain to abstraction"/>
          <p:cNvSpPr txBox="1"/>
          <p:nvPr>
            <p:ph type="title"/>
          </p:nvPr>
        </p:nvSpPr>
        <p:spPr>
          <a:prstGeom prst="rect">
            <a:avLst/>
          </a:prstGeom>
        </p:spPr>
        <p:txBody>
          <a:bodyPr/>
          <a:lstStyle/>
          <a:p>
            <a:pPr/>
            <a:r>
              <a:t>From domain to abstraction</a:t>
            </a:r>
          </a:p>
        </p:txBody>
      </p:sp>
      <p:sp>
        <p:nvSpPr>
          <p:cNvPr id="8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6" name="Rectangle"/>
          <p:cNvSpPr/>
          <p:nvPr/>
        </p:nvSpPr>
        <p:spPr>
          <a:xfrm>
            <a:off x="12649200" y="3593522"/>
            <a:ext cx="3390900" cy="3378201"/>
          </a:xfrm>
          <a:prstGeom prst="rect">
            <a:avLst/>
          </a:prstGeom>
          <a:solidFill>
            <a:srgbClr val="FCCFA1"/>
          </a:solidFill>
          <a:ln w="25400">
            <a:solidFill>
              <a:srgbClr val="000000"/>
            </a:solidFill>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897" name="domain"/>
          <p:cNvSpPr txBox="1"/>
          <p:nvPr/>
        </p:nvSpPr>
        <p:spPr>
          <a:xfrm>
            <a:off x="12712194" y="3644322"/>
            <a:ext cx="1779515"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898" name="Image" descr="Image"/>
          <p:cNvPicPr>
            <a:picLocks noChangeAspect="1"/>
          </p:cNvPicPr>
          <p:nvPr/>
        </p:nvPicPr>
        <p:blipFill>
          <a:blip r:embed="rId2">
            <a:extLst/>
          </a:blip>
          <a:stretch>
            <a:fillRect/>
          </a:stretch>
        </p:blipFill>
        <p:spPr>
          <a:xfrm>
            <a:off x="10702275" y="136830"/>
            <a:ext cx="5399541" cy="3371313"/>
          </a:xfrm>
          <a:prstGeom prst="rect">
            <a:avLst/>
          </a:prstGeom>
          <a:ln w="12700">
            <a:miter lim="400000"/>
          </a:ln>
        </p:spPr>
      </p:pic>
      <p:sp>
        <p:nvSpPr>
          <p:cNvPr id="899" name="domain characterization:  details of application domain"/>
          <p:cNvSpPr txBox="1"/>
          <p:nvPr>
            <p:ph type="body" idx="1"/>
          </p:nvPr>
        </p:nvSpPr>
        <p:spPr>
          <a:xfrm>
            <a:off x="419100" y="1104900"/>
            <a:ext cx="10283176" cy="8039100"/>
          </a:xfrm>
          <a:prstGeom prst="rect">
            <a:avLst/>
          </a:prstGeom>
        </p:spPr>
        <p:txBody>
          <a:bodyPr/>
          <a:lstStyle/>
          <a:p>
            <a:pPr/>
            <a:r>
              <a:t>domain characterization: </a:t>
            </a:r>
            <a:br/>
            <a:r>
              <a:t>details of application domain</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From domain to abstraction"/>
          <p:cNvSpPr txBox="1"/>
          <p:nvPr>
            <p:ph type="title"/>
          </p:nvPr>
        </p:nvSpPr>
        <p:spPr>
          <a:prstGeom prst="rect">
            <a:avLst/>
          </a:prstGeom>
        </p:spPr>
        <p:txBody>
          <a:bodyPr/>
          <a:lstStyle/>
          <a:p>
            <a:pPr/>
            <a:r>
              <a:t>From domain to abstraction</a:t>
            </a:r>
          </a:p>
        </p:txBody>
      </p:sp>
      <p:sp>
        <p:nvSpPr>
          <p:cNvPr id="9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03" name="Rectangle"/>
          <p:cNvSpPr/>
          <p:nvPr/>
        </p:nvSpPr>
        <p:spPr>
          <a:xfrm>
            <a:off x="12649200" y="3593522"/>
            <a:ext cx="3390900" cy="3378201"/>
          </a:xfrm>
          <a:prstGeom prst="rect">
            <a:avLst/>
          </a:prstGeom>
          <a:solidFill>
            <a:srgbClr val="FCCFA1"/>
          </a:solidFill>
          <a:ln w="25400">
            <a:solidFill>
              <a:srgbClr val="000000"/>
            </a:solidFill>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pic>
        <p:nvPicPr>
          <p:cNvPr id="904" name="Image" descr="Image"/>
          <p:cNvPicPr>
            <a:picLocks noChangeAspect="1"/>
          </p:cNvPicPr>
          <p:nvPr/>
        </p:nvPicPr>
        <p:blipFill>
          <a:blip r:embed="rId2">
            <a:extLst/>
          </a:blip>
          <a:stretch>
            <a:fillRect/>
          </a:stretch>
        </p:blipFill>
        <p:spPr>
          <a:xfrm>
            <a:off x="10702275" y="136830"/>
            <a:ext cx="5399541" cy="3371313"/>
          </a:xfrm>
          <a:prstGeom prst="rect">
            <a:avLst/>
          </a:prstGeom>
          <a:ln w="12700">
            <a:miter lim="400000"/>
          </a:ln>
        </p:spPr>
      </p:pic>
      <p:sp>
        <p:nvSpPr>
          <p:cNvPr id="905" name="domain"/>
          <p:cNvSpPr txBox="1"/>
          <p:nvPr/>
        </p:nvSpPr>
        <p:spPr>
          <a:xfrm>
            <a:off x="12712194" y="3644322"/>
            <a:ext cx="1779515"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sp>
        <p:nvSpPr>
          <p:cNvPr id="906" name="domain characterization:  details of application domain…"/>
          <p:cNvSpPr txBox="1"/>
          <p:nvPr>
            <p:ph type="body" idx="1"/>
          </p:nvPr>
        </p:nvSpPr>
        <p:spPr>
          <a:xfrm>
            <a:off x="419100" y="1104900"/>
            <a:ext cx="10283176" cy="8039100"/>
          </a:xfrm>
          <a:prstGeom prst="rect">
            <a:avLst/>
          </a:prstGeom>
        </p:spPr>
        <p:txBody>
          <a:bodyPr/>
          <a:lstStyle/>
          <a:p>
            <a:pPr/>
            <a:r>
              <a:t>domain characterization: </a:t>
            </a:r>
            <a:br/>
            <a:r>
              <a:t>details of application domain</a:t>
            </a:r>
          </a:p>
          <a:p>
            <a:pPr lvl="1"/>
            <a:r>
              <a:t>group of users, target domain, their questions &amp; data</a:t>
            </a:r>
          </a:p>
          <a:p>
            <a:pPr lvl="2"/>
            <a:r>
              <a:t>varies wildly by domain</a:t>
            </a:r>
          </a:p>
          <a:p>
            <a:pPr lvl="2"/>
            <a:r>
              <a:t>must be specific enough to get traction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Why depend on vision?"/>
          <p:cNvSpPr txBox="1"/>
          <p:nvPr>
            <p:ph type="title"/>
          </p:nvPr>
        </p:nvSpPr>
        <p:spPr>
          <a:prstGeom prst="rect">
            <a:avLst/>
          </a:prstGeom>
        </p:spPr>
        <p:txBody>
          <a:bodyPr/>
          <a:lstStyle/>
          <a:p>
            <a:pPr/>
            <a:r>
              <a:t>Why depend on vision?</a:t>
            </a:r>
          </a:p>
        </p:txBody>
      </p:sp>
      <p:sp>
        <p:nvSpPr>
          <p:cNvPr id="206" name="human visual system is high-bandwidth channel to brain…"/>
          <p:cNvSpPr txBox="1"/>
          <p:nvPr>
            <p:ph type="body" idx="1"/>
          </p:nvPr>
        </p:nvSpPr>
        <p:spPr>
          <a:xfrm>
            <a:off x="317500" y="2476500"/>
            <a:ext cx="15951200" cy="6667500"/>
          </a:xfrm>
          <a:prstGeom prst="rect">
            <a:avLst/>
          </a:prstGeom>
        </p:spPr>
        <p:txBody>
          <a:bodyPr/>
          <a:lstStyle/>
          <a:p>
            <a:pPr/>
            <a:r>
              <a:t>human visual system is high-bandwidth channel to brain</a:t>
            </a:r>
          </a:p>
          <a:p>
            <a:pPr lvl="1"/>
            <a:r>
              <a:t>overview possible due to background processing</a:t>
            </a:r>
          </a:p>
          <a:p>
            <a:pPr lvl="2"/>
            <a:r>
              <a:t>subjective experience of seeing everything simultaneously</a:t>
            </a:r>
          </a:p>
          <a:p>
            <a:pPr lvl="2"/>
            <a:r>
              <a:t>significant processing occurs in parallel and pre-attentively</a:t>
            </a:r>
          </a:p>
          <a:p>
            <a:pPr/>
            <a:r>
              <a:t>sound: lower bandwidth and different semantics</a:t>
            </a:r>
          </a:p>
          <a:p>
            <a:pPr lvl="1"/>
            <a:r>
              <a:t>overview not supported</a:t>
            </a:r>
          </a:p>
          <a:p>
            <a:pPr lvl="2"/>
            <a:r>
              <a:t>subjective experience of sequential stream</a:t>
            </a:r>
          </a:p>
          <a:p>
            <a:pPr/>
            <a:r>
              <a:t>touch/haptics: impoverished record/replay capacity</a:t>
            </a:r>
          </a:p>
          <a:p>
            <a:pPr lvl="1"/>
            <a:r>
              <a:t>only very low-bandwidth communication thus far </a:t>
            </a:r>
          </a:p>
          <a:p>
            <a:pPr/>
            <a:r>
              <a:t>taste, smell: no viable record/replay devices</a:t>
            </a:r>
          </a:p>
        </p:txBody>
      </p:sp>
      <p:sp>
        <p:nvSpPr>
          <p:cNvPr id="2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8" name="Computer-based visualization systems provide visual representations of datasets designed to help people carry out tasks more effectively."/>
          <p:cNvSpPr txBox="1"/>
          <p:nvPr/>
        </p:nvSpPr>
        <p:spPr>
          <a:xfrm>
            <a:off x="419100" y="1244600"/>
            <a:ext cx="15506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defTabSz="609600">
              <a:defRPr sz="2800">
                <a:latin typeface="Rockwell Bold"/>
                <a:ea typeface="Rockwell Bold"/>
                <a:cs typeface="Rockwell Bold"/>
                <a:sym typeface="Rockwell Bold"/>
              </a:defRPr>
            </a:lvl1pPr>
          </a:lstStyle>
          <a:p>
            <a:pPr/>
            <a:r>
              <a:t>Computer-based visualization systems provide visual representations of datasets designed to help people carry out tasks more effectively.</a:t>
            </a:r>
          </a:p>
        </p:txBody>
      </p:sp>
      <p:pic>
        <p:nvPicPr>
          <p:cNvPr id="209" name="Rectangle Rectangle" descr="Rectangle Rectangle"/>
          <p:cNvPicPr>
            <a:picLocks noChangeAspect="0"/>
          </p:cNvPicPr>
          <p:nvPr/>
        </p:nvPicPr>
        <p:blipFill>
          <a:blip r:embed="rId2">
            <a:extLst/>
          </a:blip>
          <a:stretch>
            <a:fillRect/>
          </a:stretch>
        </p:blipFill>
        <p:spPr>
          <a:xfrm>
            <a:off x="8496300" y="1079500"/>
            <a:ext cx="1612900" cy="812800"/>
          </a:xfrm>
          <a:prstGeom prst="rect">
            <a:avLst/>
          </a:prstGeom>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From domain to abstraction"/>
          <p:cNvSpPr txBox="1"/>
          <p:nvPr>
            <p:ph type="title"/>
          </p:nvPr>
        </p:nvSpPr>
        <p:spPr>
          <a:prstGeom prst="rect">
            <a:avLst/>
          </a:prstGeom>
        </p:spPr>
        <p:txBody>
          <a:bodyPr/>
          <a:lstStyle/>
          <a:p>
            <a:pPr/>
            <a:r>
              <a:t>From domain to abstraction</a:t>
            </a:r>
          </a:p>
        </p:txBody>
      </p:sp>
      <p:sp>
        <p:nvSpPr>
          <p:cNvPr id="9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0" name="Rectangle"/>
          <p:cNvSpPr/>
          <p:nvPr/>
        </p:nvSpPr>
        <p:spPr>
          <a:xfrm>
            <a:off x="12649200" y="3593522"/>
            <a:ext cx="3390900" cy="3378201"/>
          </a:xfrm>
          <a:prstGeom prst="rect">
            <a:avLst/>
          </a:prstGeom>
          <a:solidFill>
            <a:srgbClr val="FCCFA1"/>
          </a:solidFill>
          <a:ln w="25400">
            <a:solidFill>
              <a:srgbClr val="000000"/>
            </a:solidFill>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pic>
        <p:nvPicPr>
          <p:cNvPr id="911" name="Image" descr="Image"/>
          <p:cNvPicPr>
            <a:picLocks noChangeAspect="1"/>
          </p:cNvPicPr>
          <p:nvPr/>
        </p:nvPicPr>
        <p:blipFill>
          <a:blip r:embed="rId2">
            <a:extLst/>
          </a:blip>
          <a:stretch>
            <a:fillRect/>
          </a:stretch>
        </p:blipFill>
        <p:spPr>
          <a:xfrm>
            <a:off x="10702275" y="136830"/>
            <a:ext cx="5399541" cy="3371313"/>
          </a:xfrm>
          <a:prstGeom prst="rect">
            <a:avLst/>
          </a:prstGeom>
          <a:ln w="12700">
            <a:miter lim="400000"/>
          </a:ln>
        </p:spPr>
      </p:pic>
      <p:sp>
        <p:nvSpPr>
          <p:cNvPr id="912" name="domain"/>
          <p:cNvSpPr txBox="1"/>
          <p:nvPr/>
        </p:nvSpPr>
        <p:spPr>
          <a:xfrm>
            <a:off x="12712194" y="3644322"/>
            <a:ext cx="1779515"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sp>
        <p:nvSpPr>
          <p:cNvPr id="913" name="domain characterization:  details of application domain…"/>
          <p:cNvSpPr txBox="1"/>
          <p:nvPr>
            <p:ph type="body" idx="1"/>
          </p:nvPr>
        </p:nvSpPr>
        <p:spPr>
          <a:xfrm>
            <a:off x="419100" y="1104900"/>
            <a:ext cx="10283176" cy="8039100"/>
          </a:xfrm>
          <a:prstGeom prst="rect">
            <a:avLst/>
          </a:prstGeom>
        </p:spPr>
        <p:txBody>
          <a:bodyPr/>
          <a:lstStyle/>
          <a:p>
            <a:pPr/>
            <a:r>
              <a:t>domain characterization: </a:t>
            </a:r>
            <a:br/>
            <a:r>
              <a:t>details of application domain</a:t>
            </a:r>
          </a:p>
          <a:p>
            <a:pPr lvl="1"/>
            <a:r>
              <a:t>group of users, target domain, their questions &amp; data</a:t>
            </a:r>
          </a:p>
          <a:p>
            <a:pPr lvl="2"/>
            <a:r>
              <a:t>varies wildly by domain</a:t>
            </a:r>
          </a:p>
          <a:p>
            <a:pPr lvl="2"/>
            <a:r>
              <a:t>must be specific enough to get traction</a:t>
            </a:r>
          </a:p>
          <a:p>
            <a:pPr lvl="1"/>
            <a:r>
              <a:t>domain questions/problems</a:t>
            </a:r>
          </a:p>
          <a:p>
            <a:pPr lvl="2"/>
            <a:r>
              <a:t>break down into simpler abstract tasks</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From domain to abstraction"/>
          <p:cNvSpPr txBox="1"/>
          <p:nvPr>
            <p:ph type="title"/>
          </p:nvPr>
        </p:nvSpPr>
        <p:spPr>
          <a:prstGeom prst="rect">
            <a:avLst/>
          </a:prstGeom>
        </p:spPr>
        <p:txBody>
          <a:bodyPr/>
          <a:lstStyle/>
          <a:p>
            <a:pPr/>
            <a:r>
              <a:t>From domain to abstraction</a:t>
            </a:r>
          </a:p>
        </p:txBody>
      </p:sp>
      <p:sp>
        <p:nvSpPr>
          <p:cNvPr id="916" name="domain characterization:  details of application domain…"/>
          <p:cNvSpPr txBox="1"/>
          <p:nvPr>
            <p:ph type="body" idx="1"/>
          </p:nvPr>
        </p:nvSpPr>
        <p:spPr>
          <a:xfrm>
            <a:off x="419100" y="1104900"/>
            <a:ext cx="10283176" cy="8039100"/>
          </a:xfrm>
          <a:prstGeom prst="rect">
            <a:avLst/>
          </a:prstGeom>
        </p:spPr>
        <p:txBody>
          <a:bodyPr/>
          <a:lstStyle/>
          <a:p>
            <a:pPr/>
            <a:r>
              <a:t>domain characterization: </a:t>
            </a:r>
            <a:br/>
            <a:r>
              <a:t>details of application domain</a:t>
            </a:r>
          </a:p>
          <a:p>
            <a:pPr lvl="1"/>
            <a:r>
              <a:t>group of users, target domain, their questions &amp; data</a:t>
            </a:r>
          </a:p>
          <a:p>
            <a:pPr lvl="2"/>
            <a:r>
              <a:t>varies wildly by domain</a:t>
            </a:r>
          </a:p>
          <a:p>
            <a:pPr lvl="2"/>
            <a:r>
              <a:t>must be specific enough to get traction</a:t>
            </a:r>
          </a:p>
          <a:p>
            <a:pPr lvl="1"/>
            <a:r>
              <a:t>domain questions/problems</a:t>
            </a:r>
          </a:p>
          <a:p>
            <a:pPr lvl="2"/>
            <a:r>
              <a:t>break down into simpler abstract tasks</a:t>
            </a:r>
          </a:p>
          <a:p>
            <a:pPr/>
            <a:r>
              <a:t>abstraction: data &amp; task</a:t>
            </a:r>
          </a:p>
          <a:p>
            <a:pPr lvl="1"/>
            <a:r>
              <a:t>map </a:t>
            </a:r>
            <a:r>
              <a:rPr i="1"/>
              <a:t>what</a:t>
            </a:r>
            <a:r>
              <a:t> and </a:t>
            </a:r>
            <a:r>
              <a:rPr i="1"/>
              <a:t>why</a:t>
            </a:r>
            <a:r>
              <a:t> into generalized terms</a:t>
            </a:r>
          </a:p>
        </p:txBody>
      </p:sp>
      <p:sp>
        <p:nvSpPr>
          <p:cNvPr id="9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8" name="Rectangle"/>
          <p:cNvSpPr/>
          <p:nvPr/>
        </p:nvSpPr>
        <p:spPr>
          <a:xfrm>
            <a:off x="12649200" y="3593522"/>
            <a:ext cx="3390900" cy="3378201"/>
          </a:xfrm>
          <a:prstGeom prst="rect">
            <a:avLst/>
          </a:prstGeom>
          <a:solidFill>
            <a:srgbClr val="FCCFA1"/>
          </a:solidFill>
          <a:ln w="25400">
            <a:solidFill>
              <a:srgbClr val="000000"/>
            </a:solidFill>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919" name="Rectangle"/>
          <p:cNvSpPr/>
          <p:nvPr/>
        </p:nvSpPr>
        <p:spPr>
          <a:xfrm>
            <a:off x="12790582" y="4076122"/>
            <a:ext cx="3098801" cy="2730501"/>
          </a:xfrm>
          <a:prstGeom prst="rect">
            <a:avLst/>
          </a:prstGeom>
          <a:solidFill>
            <a:srgbClr val="EFE5B1"/>
          </a:solidFill>
          <a:ln w="25400">
            <a:solidFill>
              <a:srgbClr val="000000"/>
            </a:solidFill>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920" name="abstraction"/>
          <p:cNvSpPr txBox="1"/>
          <p:nvPr/>
        </p:nvSpPr>
        <p:spPr>
          <a:xfrm>
            <a:off x="12838185" y="4126922"/>
            <a:ext cx="1579006"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921" name="domain"/>
          <p:cNvSpPr txBox="1"/>
          <p:nvPr/>
        </p:nvSpPr>
        <p:spPr>
          <a:xfrm>
            <a:off x="12712194" y="3644322"/>
            <a:ext cx="1779515"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922" name="Image" descr="Image"/>
          <p:cNvPicPr>
            <a:picLocks noChangeAspect="1"/>
          </p:cNvPicPr>
          <p:nvPr/>
        </p:nvPicPr>
        <p:blipFill>
          <a:blip r:embed="rId2">
            <a:extLst/>
          </a:blip>
          <a:stretch>
            <a:fillRect/>
          </a:stretch>
        </p:blipFill>
        <p:spPr>
          <a:xfrm>
            <a:off x="10702275" y="136830"/>
            <a:ext cx="5399541" cy="3371313"/>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From domain to abstraction"/>
          <p:cNvSpPr txBox="1"/>
          <p:nvPr>
            <p:ph type="title"/>
          </p:nvPr>
        </p:nvSpPr>
        <p:spPr>
          <a:prstGeom prst="rect">
            <a:avLst/>
          </a:prstGeom>
        </p:spPr>
        <p:txBody>
          <a:bodyPr/>
          <a:lstStyle/>
          <a:p>
            <a:pPr/>
            <a:r>
              <a:t>From domain to abstraction</a:t>
            </a:r>
          </a:p>
        </p:txBody>
      </p:sp>
      <p:sp>
        <p:nvSpPr>
          <p:cNvPr id="925" name="domain characterization:  details of application domain…"/>
          <p:cNvSpPr txBox="1"/>
          <p:nvPr>
            <p:ph type="body" idx="1"/>
          </p:nvPr>
        </p:nvSpPr>
        <p:spPr>
          <a:xfrm>
            <a:off x="419100" y="1104900"/>
            <a:ext cx="10283176" cy="8039100"/>
          </a:xfrm>
          <a:prstGeom prst="rect">
            <a:avLst/>
          </a:prstGeom>
        </p:spPr>
        <p:txBody>
          <a:bodyPr/>
          <a:lstStyle/>
          <a:p>
            <a:pPr/>
            <a:r>
              <a:t>domain characterization: </a:t>
            </a:r>
            <a:br/>
            <a:r>
              <a:t>details of application domain</a:t>
            </a:r>
          </a:p>
          <a:p>
            <a:pPr lvl="1"/>
            <a:r>
              <a:t>group of users, target domain, their questions &amp; data</a:t>
            </a:r>
          </a:p>
          <a:p>
            <a:pPr lvl="2"/>
            <a:r>
              <a:t>varies wildly by domain</a:t>
            </a:r>
          </a:p>
          <a:p>
            <a:pPr lvl="2"/>
            <a:r>
              <a:t>must be specific enough to get traction</a:t>
            </a:r>
          </a:p>
          <a:p>
            <a:pPr lvl="1"/>
            <a:r>
              <a:t>domain questions/problems</a:t>
            </a:r>
          </a:p>
          <a:p>
            <a:pPr lvl="2"/>
            <a:r>
              <a:t>break down into simpler abstract tasks</a:t>
            </a:r>
          </a:p>
          <a:p>
            <a:pPr/>
            <a:r>
              <a:t>abstraction: data &amp; task</a:t>
            </a:r>
          </a:p>
          <a:p>
            <a:pPr lvl="1"/>
            <a:r>
              <a:t>map </a:t>
            </a:r>
            <a:r>
              <a:rPr i="1"/>
              <a:t>what</a:t>
            </a:r>
            <a:r>
              <a:t> and </a:t>
            </a:r>
            <a:r>
              <a:rPr i="1"/>
              <a:t>why</a:t>
            </a:r>
            <a:r>
              <a:t> into generalized terms</a:t>
            </a:r>
          </a:p>
          <a:p>
            <a:pPr lvl="2"/>
            <a:r>
              <a:t>identify tasks that users wish to perform, or already do</a:t>
            </a:r>
          </a:p>
          <a:p>
            <a:pPr lvl="2"/>
            <a:r>
              <a:t>find data types that will support those tasks</a:t>
            </a:r>
          </a:p>
          <a:p>
            <a:pPr lvl="3"/>
            <a:r>
              <a:t>possibly transform /derive if need be</a:t>
            </a:r>
          </a:p>
        </p:txBody>
      </p:sp>
      <p:sp>
        <p:nvSpPr>
          <p:cNvPr id="9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27" name="Rectangle"/>
          <p:cNvSpPr/>
          <p:nvPr/>
        </p:nvSpPr>
        <p:spPr>
          <a:xfrm>
            <a:off x="12649200" y="3593522"/>
            <a:ext cx="3390900" cy="3378201"/>
          </a:xfrm>
          <a:prstGeom prst="rect">
            <a:avLst/>
          </a:prstGeom>
          <a:solidFill>
            <a:srgbClr val="FCCFA1"/>
          </a:solidFill>
          <a:ln w="25400">
            <a:solidFill>
              <a:srgbClr val="000000"/>
            </a:solidFill>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928" name="Rectangle"/>
          <p:cNvSpPr/>
          <p:nvPr/>
        </p:nvSpPr>
        <p:spPr>
          <a:xfrm>
            <a:off x="12790582" y="4076122"/>
            <a:ext cx="3098801" cy="2730501"/>
          </a:xfrm>
          <a:prstGeom prst="rect">
            <a:avLst/>
          </a:prstGeom>
          <a:solidFill>
            <a:srgbClr val="EFE5B1"/>
          </a:solidFill>
          <a:ln w="25400">
            <a:solidFill>
              <a:srgbClr val="000000"/>
            </a:solidFill>
            <a:miter lim="400000"/>
          </a:ln>
        </p:spPr>
        <p:txBody>
          <a:bodyPr lIns="38100" tIns="38100" rIns="38100" bIns="38100"/>
          <a:lstStyle/>
          <a:p>
            <a:pPr algn="l" defTabSz="1219200">
              <a:buClr>
                <a:srgbClr val="000000"/>
              </a:buClr>
              <a:defRPr sz="3000">
                <a:uFill>
                  <a:solidFill>
                    <a:srgbClr val="000000"/>
                  </a:solidFill>
                </a:uFill>
                <a:latin typeface="Arial"/>
                <a:ea typeface="Arial"/>
                <a:cs typeface="Arial"/>
                <a:sym typeface="Arial"/>
              </a:defRPr>
            </a:pPr>
          </a:p>
        </p:txBody>
      </p:sp>
      <p:sp>
        <p:nvSpPr>
          <p:cNvPr id="929" name="abstraction"/>
          <p:cNvSpPr txBox="1"/>
          <p:nvPr/>
        </p:nvSpPr>
        <p:spPr>
          <a:xfrm>
            <a:off x="12838185" y="4126922"/>
            <a:ext cx="1579006"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l" defTabSz="1219200">
              <a:buClr>
                <a:srgbClr val="000000"/>
              </a:buClr>
              <a:defRPr sz="2200">
                <a:uFill>
                  <a:solidFill>
                    <a:srgbClr val="000000"/>
                  </a:solidFill>
                </a:uFill>
                <a:latin typeface="Arial"/>
                <a:ea typeface="Arial"/>
                <a:cs typeface="Arial"/>
                <a:sym typeface="Arial"/>
              </a:defRPr>
            </a:lvl1pPr>
          </a:lstStyle>
          <a:p>
            <a:pPr/>
            <a:r>
              <a:t>abstraction</a:t>
            </a:r>
          </a:p>
        </p:txBody>
      </p:sp>
      <p:sp>
        <p:nvSpPr>
          <p:cNvPr id="930" name="domain"/>
          <p:cNvSpPr txBox="1"/>
          <p:nvPr/>
        </p:nvSpPr>
        <p:spPr>
          <a:xfrm>
            <a:off x="12712194" y="3644322"/>
            <a:ext cx="1779515" cy="393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lgn="l" defTabSz="1219200">
              <a:buClr>
                <a:srgbClr val="000000"/>
              </a:buClr>
              <a:defRPr sz="2200">
                <a:uFill>
                  <a:solidFill>
                    <a:srgbClr val="000000"/>
                  </a:solidFill>
                </a:uFill>
                <a:latin typeface="Arial"/>
                <a:ea typeface="Arial"/>
                <a:cs typeface="Arial"/>
                <a:sym typeface="Arial"/>
              </a:defRPr>
            </a:lvl1pPr>
          </a:lstStyle>
          <a:p>
            <a:pPr/>
            <a:r>
              <a:t>domain</a:t>
            </a:r>
          </a:p>
        </p:txBody>
      </p:sp>
      <p:pic>
        <p:nvPicPr>
          <p:cNvPr id="931" name="Image" descr="Image"/>
          <p:cNvPicPr>
            <a:picLocks noChangeAspect="1"/>
          </p:cNvPicPr>
          <p:nvPr/>
        </p:nvPicPr>
        <p:blipFill>
          <a:blip r:embed="rId2">
            <a:extLst/>
          </a:blip>
          <a:stretch>
            <a:fillRect/>
          </a:stretch>
        </p:blipFill>
        <p:spPr>
          <a:xfrm>
            <a:off x="10702275" y="136830"/>
            <a:ext cx="5399541" cy="3371313"/>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Design process"/>
          <p:cNvSpPr txBox="1"/>
          <p:nvPr>
            <p:ph type="title"/>
          </p:nvPr>
        </p:nvSpPr>
        <p:spPr>
          <a:prstGeom prst="rect">
            <a:avLst/>
          </a:prstGeom>
        </p:spPr>
        <p:txBody>
          <a:bodyPr/>
          <a:lstStyle/>
          <a:p>
            <a:pPr/>
            <a:r>
              <a:t>Design process</a:t>
            </a:r>
          </a:p>
        </p:txBody>
      </p:sp>
      <p:sp>
        <p:nvSpPr>
          <p:cNvPr id="9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35" name="Characterize Domain Situation"/>
          <p:cNvSpPr txBox="1"/>
          <p:nvPr/>
        </p:nvSpPr>
        <p:spPr>
          <a:xfrm>
            <a:off x="5357924" y="1410758"/>
            <a:ext cx="5844928"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Characterize Domain Situation</a:t>
            </a:r>
          </a:p>
        </p:txBody>
      </p:sp>
      <p:sp>
        <p:nvSpPr>
          <p:cNvPr id="936" name="Map Domain-Language Task to Abstract Task"/>
          <p:cNvSpPr txBox="1"/>
          <p:nvPr/>
        </p:nvSpPr>
        <p:spPr>
          <a:xfrm>
            <a:off x="9855134" y="3451225"/>
            <a:ext cx="5260132" cy="1206501"/>
          </a:xfrm>
          <a:prstGeom prst="rect">
            <a:avLst/>
          </a:prstGeom>
          <a:ln w="63500">
            <a:solidFill>
              <a:schemeClr val="accent5"/>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Map Domain-Language Task</a:t>
            </a:r>
            <a:br/>
            <a:r>
              <a:t>to Abstract Task</a:t>
            </a:r>
          </a:p>
        </p:txBody>
      </p:sp>
      <p:sp>
        <p:nvSpPr>
          <p:cNvPr id="937" name="Identify/Create Suitable Idiom/Technique"/>
          <p:cNvSpPr txBox="1"/>
          <p:nvPr/>
        </p:nvSpPr>
        <p:spPr>
          <a:xfrm>
            <a:off x="4536727" y="6749760"/>
            <a:ext cx="761434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Identify/Create Suitable Idiom/Technique</a:t>
            </a:r>
          </a:p>
        </p:txBody>
      </p:sp>
      <p:sp>
        <p:nvSpPr>
          <p:cNvPr id="938" name="Map Domain-Language  Data Description to  Data Abstraction"/>
          <p:cNvSpPr txBox="1"/>
          <p:nvPr/>
        </p:nvSpPr>
        <p:spPr>
          <a:xfrm>
            <a:off x="2573800" y="3367616"/>
            <a:ext cx="4444753"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Map Domain-Language </a:t>
            </a:r>
            <a:br/>
            <a:r>
              <a:t>Data Description to </a:t>
            </a:r>
            <a:br/>
            <a:r>
              <a:t>Data Abstraction</a:t>
            </a:r>
          </a:p>
        </p:txBody>
      </p:sp>
      <p:sp>
        <p:nvSpPr>
          <p:cNvPr id="939" name="Line"/>
          <p:cNvSpPr/>
          <p:nvPr/>
        </p:nvSpPr>
        <p:spPr>
          <a:xfrm>
            <a:off x="8581561" y="2253903"/>
            <a:ext cx="2798962" cy="1027658"/>
          </a:xfrm>
          <a:prstGeom prst="line">
            <a:avLst/>
          </a:prstGeom>
          <a:ln w="63500">
            <a:solidFill>
              <a:srgbClr val="000000"/>
            </a:solidFill>
            <a:miter lim="400000"/>
            <a:tailEnd type="triangle"/>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940" name="Line"/>
          <p:cNvSpPr/>
          <p:nvPr/>
        </p:nvSpPr>
        <p:spPr>
          <a:xfrm flipH="1">
            <a:off x="5110229" y="2253903"/>
            <a:ext cx="2798962" cy="1027658"/>
          </a:xfrm>
          <a:prstGeom prst="line">
            <a:avLst/>
          </a:prstGeom>
          <a:ln w="63500">
            <a:solidFill>
              <a:srgbClr val="000000"/>
            </a:solidFill>
            <a:miter lim="400000"/>
            <a:tailEnd type="triangle"/>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941" name="Line"/>
          <p:cNvSpPr/>
          <p:nvPr/>
        </p:nvSpPr>
        <p:spPr>
          <a:xfrm>
            <a:off x="4873162" y="5297670"/>
            <a:ext cx="2798962" cy="1027658"/>
          </a:xfrm>
          <a:prstGeom prst="line">
            <a:avLst/>
          </a:prstGeom>
          <a:ln w="63500">
            <a:solidFill>
              <a:srgbClr val="000000"/>
            </a:solidFill>
            <a:miter lim="400000"/>
            <a:tailEnd type="triangle"/>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942" name="Line"/>
          <p:cNvSpPr/>
          <p:nvPr/>
        </p:nvSpPr>
        <p:spPr>
          <a:xfrm flipH="1">
            <a:off x="8130352" y="5297670"/>
            <a:ext cx="2798962" cy="1027658"/>
          </a:xfrm>
          <a:prstGeom prst="line">
            <a:avLst/>
          </a:prstGeom>
          <a:ln w="63500">
            <a:solidFill>
              <a:srgbClr val="000000"/>
            </a:solidFill>
            <a:miter lim="400000"/>
            <a:tailEnd type="triangle"/>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
        <p:nvSpPr>
          <p:cNvPr id="943" name="Identify/Create Suitable Algorithm"/>
          <p:cNvSpPr txBox="1"/>
          <p:nvPr/>
        </p:nvSpPr>
        <p:spPr>
          <a:xfrm>
            <a:off x="4932957" y="8136718"/>
            <a:ext cx="639008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Identify/Create Suitable Algorithm</a:t>
            </a:r>
          </a:p>
        </p:txBody>
      </p:sp>
      <p:sp>
        <p:nvSpPr>
          <p:cNvPr id="944" name="Line"/>
          <p:cNvSpPr/>
          <p:nvPr/>
        </p:nvSpPr>
        <p:spPr>
          <a:xfrm>
            <a:off x="7938095" y="7528637"/>
            <a:ext cx="1" cy="622301"/>
          </a:xfrm>
          <a:prstGeom prst="line">
            <a:avLst/>
          </a:prstGeom>
          <a:ln w="63500">
            <a:solidFill>
              <a:srgbClr val="000000"/>
            </a:solidFill>
            <a:miter lim="400000"/>
            <a:tailEnd type="triangle"/>
          </a:ln>
        </p:spPr>
        <p:txBody>
          <a:bodyPr lIns="50800" tIns="50800" rIns="50800" bIns="50800" anchor="ctr"/>
          <a:lstStyle/>
          <a:p>
            <a:pPr>
              <a:defRPr>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Task abstraction: Actions and targets"/>
          <p:cNvSpPr txBox="1"/>
          <p:nvPr>
            <p:ph type="title"/>
          </p:nvPr>
        </p:nvSpPr>
        <p:spPr>
          <a:prstGeom prst="rect">
            <a:avLst/>
          </a:prstGeom>
        </p:spPr>
        <p:txBody>
          <a:bodyPr/>
          <a:lstStyle/>
          <a:p>
            <a:pPr/>
            <a:r>
              <a:t>Task abstraction: Actions and targets</a:t>
            </a:r>
          </a:p>
        </p:txBody>
      </p:sp>
      <p:sp>
        <p:nvSpPr>
          <p:cNvPr id="947" name="very high-level pattern"/>
          <p:cNvSpPr txBox="1"/>
          <p:nvPr>
            <p:ph type="body" idx="1"/>
          </p:nvPr>
        </p:nvSpPr>
        <p:spPr>
          <a:prstGeom prst="rect">
            <a:avLst/>
          </a:prstGeom>
        </p:spPr>
        <p:txBody>
          <a:bodyPr/>
          <a:lstStyle/>
          <a:p>
            <a:pPr/>
            <a:r>
              <a:t>very high-level pattern</a:t>
            </a:r>
          </a:p>
        </p:txBody>
      </p:sp>
      <p:sp>
        <p:nvSpPr>
          <p:cNvPr id="9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49" name="{action, target} pairs…"/>
          <p:cNvSpPr txBox="1"/>
          <p:nvPr/>
        </p:nvSpPr>
        <p:spPr>
          <a:xfrm>
            <a:off x="8864600" y="1257300"/>
            <a:ext cx="4406900" cy="297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717736" indent="-260536" algn="l" defTabSz="1219200">
              <a:spcBef>
                <a:spcPts val="1000"/>
              </a:spcBef>
              <a:buSzPct val="100000"/>
              <a:buChar char="•"/>
              <a:defRPr sz="3100">
                <a:uFill>
                  <a:solidFill>
                    <a:srgbClr val="000000"/>
                  </a:solidFill>
                </a:uFill>
              </a:defRPr>
            </a:pPr>
            <a:r>
              <a:t>{action, target} pairs</a:t>
            </a:r>
          </a:p>
          <a:p>
            <a:pPr lvl="1" marL="1104900" indent="-190500" algn="l" defTabSz="1219200">
              <a:spcBef>
                <a:spcPts val="800"/>
              </a:spcBef>
              <a:buSzPct val="100000"/>
              <a:buChar char="–"/>
              <a:defRPr sz="2500">
                <a:uFill>
                  <a:solidFill>
                    <a:srgbClr val="000000"/>
                  </a:solidFill>
                </a:uFill>
              </a:defRPr>
            </a:pPr>
            <a:r>
              <a:rPr i="1"/>
              <a:t>discover distribution</a:t>
            </a:r>
          </a:p>
          <a:p>
            <a:pPr lvl="1" marL="1104900" indent="-190500" algn="l" defTabSz="1219200">
              <a:spcBef>
                <a:spcPts val="800"/>
              </a:spcBef>
              <a:buSzPct val="100000"/>
              <a:buChar char="–"/>
              <a:defRPr sz="2500">
                <a:uFill>
                  <a:solidFill>
                    <a:srgbClr val="000000"/>
                  </a:solidFill>
                </a:uFill>
              </a:defRPr>
            </a:pPr>
            <a:r>
              <a:rPr i="1"/>
              <a:t>compare trends</a:t>
            </a:r>
          </a:p>
          <a:p>
            <a:pPr lvl="1" marL="1104900" indent="-190500" algn="l" defTabSz="1219200">
              <a:spcBef>
                <a:spcPts val="800"/>
              </a:spcBef>
              <a:buSzPct val="100000"/>
              <a:buChar char="–"/>
              <a:defRPr sz="2500">
                <a:uFill>
                  <a:solidFill>
                    <a:srgbClr val="000000"/>
                  </a:solidFill>
                </a:uFill>
              </a:defRPr>
            </a:pPr>
            <a:r>
              <a:t>l</a:t>
            </a:r>
            <a:r>
              <a:rPr i="1"/>
              <a:t>ocate outliers</a:t>
            </a:r>
          </a:p>
          <a:p>
            <a:pPr lvl="1" marL="1104900" indent="-190500" algn="l" defTabSz="1219200">
              <a:spcBef>
                <a:spcPts val="800"/>
              </a:spcBef>
              <a:buSzPct val="100000"/>
              <a:buChar char="–"/>
              <a:defRPr sz="2500">
                <a:uFill>
                  <a:solidFill>
                    <a:srgbClr val="000000"/>
                  </a:solidFill>
                </a:uFill>
              </a:defRPr>
            </a:pPr>
            <a:r>
              <a:rPr i="1"/>
              <a:t>browse topology</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Task abstraction: Actions and targets"/>
          <p:cNvSpPr txBox="1"/>
          <p:nvPr>
            <p:ph type="title"/>
          </p:nvPr>
        </p:nvSpPr>
        <p:spPr>
          <a:prstGeom prst="rect">
            <a:avLst/>
          </a:prstGeom>
        </p:spPr>
        <p:txBody>
          <a:bodyPr/>
          <a:lstStyle/>
          <a:p>
            <a:pPr/>
            <a:r>
              <a:t>Task abstraction: Actions and targets</a:t>
            </a:r>
          </a:p>
        </p:txBody>
      </p:sp>
      <p:sp>
        <p:nvSpPr>
          <p:cNvPr id="952" name="very high-level pattern…"/>
          <p:cNvSpPr txBox="1"/>
          <p:nvPr>
            <p:ph type="body" idx="1"/>
          </p:nvPr>
        </p:nvSpPr>
        <p:spPr>
          <a:prstGeom prst="rect">
            <a:avLst/>
          </a:prstGeom>
        </p:spPr>
        <p:txBody>
          <a:bodyPr/>
          <a:lstStyle/>
          <a:p>
            <a:pPr/>
            <a:r>
              <a:t>very high-level pattern</a:t>
            </a:r>
          </a:p>
          <a:p>
            <a:pPr/>
          </a:p>
          <a:p>
            <a:pPr/>
            <a:r>
              <a:t>actions</a:t>
            </a:r>
          </a:p>
          <a:p>
            <a:pPr lvl="1"/>
            <a:r>
              <a:t>analyze</a:t>
            </a:r>
          </a:p>
          <a:p>
            <a:pPr lvl="2"/>
            <a:r>
              <a:t>high-level choices</a:t>
            </a:r>
          </a:p>
          <a:p>
            <a:pPr lvl="1"/>
            <a:r>
              <a:t>search</a:t>
            </a:r>
          </a:p>
          <a:p>
            <a:pPr lvl="2"/>
            <a:r>
              <a:t>find a known/unknown item</a:t>
            </a:r>
          </a:p>
          <a:p>
            <a:pPr lvl="1"/>
            <a:r>
              <a:t>query</a:t>
            </a:r>
          </a:p>
          <a:p>
            <a:pPr lvl="2"/>
            <a:r>
              <a:t>find out about characteristics of item</a:t>
            </a:r>
          </a:p>
        </p:txBody>
      </p:sp>
      <p:sp>
        <p:nvSpPr>
          <p:cNvPr id="9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4" name="{action, target} pairs…"/>
          <p:cNvSpPr txBox="1"/>
          <p:nvPr/>
        </p:nvSpPr>
        <p:spPr>
          <a:xfrm>
            <a:off x="8864600" y="1257300"/>
            <a:ext cx="4406900" cy="297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717736" indent="-260536" algn="l" defTabSz="1219200">
              <a:spcBef>
                <a:spcPts val="1000"/>
              </a:spcBef>
              <a:buSzPct val="100000"/>
              <a:buChar char="•"/>
              <a:defRPr sz="3100">
                <a:uFill>
                  <a:solidFill>
                    <a:srgbClr val="000000"/>
                  </a:solidFill>
                </a:uFill>
              </a:defRPr>
            </a:pPr>
            <a:r>
              <a:t>{action, target} pairs</a:t>
            </a:r>
          </a:p>
          <a:p>
            <a:pPr lvl="1" marL="1104900" indent="-190500" algn="l" defTabSz="1219200">
              <a:spcBef>
                <a:spcPts val="800"/>
              </a:spcBef>
              <a:buSzPct val="100000"/>
              <a:buChar char="–"/>
              <a:defRPr sz="2500">
                <a:uFill>
                  <a:solidFill>
                    <a:srgbClr val="000000"/>
                  </a:solidFill>
                </a:uFill>
              </a:defRPr>
            </a:pPr>
            <a:r>
              <a:rPr i="1"/>
              <a:t>discover distribution</a:t>
            </a:r>
          </a:p>
          <a:p>
            <a:pPr lvl="1" marL="1104900" indent="-190500" algn="l" defTabSz="1219200">
              <a:spcBef>
                <a:spcPts val="800"/>
              </a:spcBef>
              <a:buSzPct val="100000"/>
              <a:buChar char="–"/>
              <a:defRPr sz="2500">
                <a:uFill>
                  <a:solidFill>
                    <a:srgbClr val="000000"/>
                  </a:solidFill>
                </a:uFill>
              </a:defRPr>
            </a:pPr>
            <a:r>
              <a:rPr i="1"/>
              <a:t>compare trends</a:t>
            </a:r>
          </a:p>
          <a:p>
            <a:pPr lvl="1" marL="1104900" indent="-190500" algn="l" defTabSz="1219200">
              <a:spcBef>
                <a:spcPts val="800"/>
              </a:spcBef>
              <a:buSzPct val="100000"/>
              <a:buChar char="–"/>
              <a:defRPr sz="2500">
                <a:uFill>
                  <a:solidFill>
                    <a:srgbClr val="000000"/>
                  </a:solidFill>
                </a:uFill>
              </a:defRPr>
            </a:pPr>
            <a:r>
              <a:t>l</a:t>
            </a:r>
            <a:r>
              <a:rPr i="1"/>
              <a:t>ocate outliers</a:t>
            </a:r>
          </a:p>
          <a:p>
            <a:pPr lvl="1" marL="1104900" indent="-190500" algn="l" defTabSz="1219200">
              <a:spcBef>
                <a:spcPts val="800"/>
              </a:spcBef>
              <a:buSzPct val="100000"/>
              <a:buChar char="–"/>
              <a:defRPr sz="2500">
                <a:uFill>
                  <a:solidFill>
                    <a:srgbClr val="000000"/>
                  </a:solidFill>
                </a:uFill>
              </a:defRPr>
            </a:pPr>
            <a:r>
              <a:rPr i="1"/>
              <a:t>browse topology</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6" name="Task abstraction: Actions and targets"/>
          <p:cNvSpPr txBox="1"/>
          <p:nvPr>
            <p:ph type="title"/>
          </p:nvPr>
        </p:nvSpPr>
        <p:spPr>
          <a:prstGeom prst="rect">
            <a:avLst/>
          </a:prstGeom>
        </p:spPr>
        <p:txBody>
          <a:bodyPr/>
          <a:lstStyle/>
          <a:p>
            <a:pPr/>
            <a:r>
              <a:t>Task abstraction: Actions and targets</a:t>
            </a:r>
          </a:p>
        </p:txBody>
      </p:sp>
      <p:sp>
        <p:nvSpPr>
          <p:cNvPr id="957" name="very high-level pattern…"/>
          <p:cNvSpPr txBox="1"/>
          <p:nvPr>
            <p:ph type="body" idx="1"/>
          </p:nvPr>
        </p:nvSpPr>
        <p:spPr>
          <a:prstGeom prst="rect">
            <a:avLst/>
          </a:prstGeom>
        </p:spPr>
        <p:txBody>
          <a:bodyPr/>
          <a:lstStyle/>
          <a:p>
            <a:pPr/>
            <a:r>
              <a:t>very high-level pattern</a:t>
            </a:r>
          </a:p>
          <a:p>
            <a:pPr/>
          </a:p>
          <a:p>
            <a:pPr/>
            <a:r>
              <a:t>actions</a:t>
            </a:r>
          </a:p>
          <a:p>
            <a:pPr lvl="1"/>
            <a:r>
              <a:t>analyze</a:t>
            </a:r>
          </a:p>
          <a:p>
            <a:pPr lvl="2"/>
            <a:r>
              <a:t>high-level choices</a:t>
            </a:r>
          </a:p>
          <a:p>
            <a:pPr lvl="1"/>
            <a:r>
              <a:t>search</a:t>
            </a:r>
          </a:p>
          <a:p>
            <a:pPr lvl="2"/>
            <a:r>
              <a:t>find a known/unknown item</a:t>
            </a:r>
          </a:p>
          <a:p>
            <a:pPr lvl="1"/>
            <a:r>
              <a:t>query</a:t>
            </a:r>
          </a:p>
          <a:p>
            <a:pPr lvl="2"/>
            <a:r>
              <a:t>find out about characteristics of item</a:t>
            </a:r>
          </a:p>
          <a:p>
            <a:pPr lvl="2"/>
          </a:p>
          <a:p>
            <a:pPr/>
            <a:r>
              <a:t>targets</a:t>
            </a:r>
          </a:p>
          <a:p>
            <a:pPr lvl="1"/>
            <a:r>
              <a:t>what is being acted on</a:t>
            </a:r>
          </a:p>
        </p:txBody>
      </p:sp>
      <p:sp>
        <p:nvSpPr>
          <p:cNvPr id="9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9" name="{action, target} pairs…"/>
          <p:cNvSpPr txBox="1"/>
          <p:nvPr/>
        </p:nvSpPr>
        <p:spPr>
          <a:xfrm>
            <a:off x="8864600" y="1257300"/>
            <a:ext cx="4406900" cy="297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marL="717736" indent="-260536" algn="l" defTabSz="1219200">
              <a:spcBef>
                <a:spcPts val="1000"/>
              </a:spcBef>
              <a:buSzPct val="100000"/>
              <a:buChar char="•"/>
              <a:defRPr sz="3100">
                <a:uFill>
                  <a:solidFill>
                    <a:srgbClr val="000000"/>
                  </a:solidFill>
                </a:uFill>
              </a:defRPr>
            </a:pPr>
            <a:r>
              <a:t>{action, target} pairs</a:t>
            </a:r>
          </a:p>
          <a:p>
            <a:pPr lvl="1" marL="1104900" indent="-190500" algn="l" defTabSz="1219200">
              <a:spcBef>
                <a:spcPts val="800"/>
              </a:spcBef>
              <a:buSzPct val="100000"/>
              <a:buChar char="–"/>
              <a:defRPr sz="2500">
                <a:uFill>
                  <a:solidFill>
                    <a:srgbClr val="000000"/>
                  </a:solidFill>
                </a:uFill>
              </a:defRPr>
            </a:pPr>
            <a:r>
              <a:rPr i="1"/>
              <a:t>discover distribution</a:t>
            </a:r>
          </a:p>
          <a:p>
            <a:pPr lvl="1" marL="1104900" indent="-190500" algn="l" defTabSz="1219200">
              <a:spcBef>
                <a:spcPts val="800"/>
              </a:spcBef>
              <a:buSzPct val="100000"/>
              <a:buChar char="–"/>
              <a:defRPr sz="2500">
                <a:uFill>
                  <a:solidFill>
                    <a:srgbClr val="000000"/>
                  </a:solidFill>
                </a:uFill>
              </a:defRPr>
            </a:pPr>
            <a:r>
              <a:rPr i="1"/>
              <a:t>compare trends</a:t>
            </a:r>
          </a:p>
          <a:p>
            <a:pPr lvl="1" marL="1104900" indent="-190500" algn="l" defTabSz="1219200">
              <a:spcBef>
                <a:spcPts val="800"/>
              </a:spcBef>
              <a:buSzPct val="100000"/>
              <a:buChar char="–"/>
              <a:defRPr sz="2500">
                <a:uFill>
                  <a:solidFill>
                    <a:srgbClr val="000000"/>
                  </a:solidFill>
                </a:uFill>
              </a:defRPr>
            </a:pPr>
            <a:r>
              <a:t>l</a:t>
            </a:r>
            <a:r>
              <a:rPr i="1"/>
              <a:t>ocate outliers</a:t>
            </a:r>
          </a:p>
          <a:p>
            <a:pPr lvl="1" marL="1104900" indent="-190500" algn="l" defTabSz="1219200">
              <a:spcBef>
                <a:spcPts val="800"/>
              </a:spcBef>
              <a:buSzPct val="100000"/>
              <a:buChar char="–"/>
              <a:defRPr sz="2500">
                <a:uFill>
                  <a:solidFill>
                    <a:srgbClr val="000000"/>
                  </a:solidFill>
                </a:uFill>
              </a:defRPr>
            </a:pPr>
            <a:r>
              <a:rPr i="1"/>
              <a:t>browse topology</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62" name="Actions: Analyze"/>
          <p:cNvSpPr txBox="1"/>
          <p:nvPr>
            <p:ph type="title"/>
          </p:nvPr>
        </p:nvSpPr>
        <p:spPr>
          <a:prstGeom prst="rect">
            <a:avLst/>
          </a:prstGeom>
        </p:spPr>
        <p:txBody>
          <a:bodyPr/>
          <a:lstStyle/>
          <a:p>
            <a:pPr/>
            <a:r>
              <a:t>Actions: Analyze</a:t>
            </a:r>
          </a:p>
        </p:txBody>
      </p:sp>
      <p:sp>
        <p:nvSpPr>
          <p:cNvPr id="963" name="consume…"/>
          <p:cNvSpPr txBox="1"/>
          <p:nvPr>
            <p:ph type="body" sz="half" idx="1"/>
          </p:nvPr>
        </p:nvSpPr>
        <p:spPr>
          <a:xfrm>
            <a:off x="419100" y="1104900"/>
            <a:ext cx="5181600" cy="8039100"/>
          </a:xfrm>
          <a:prstGeom prst="rect">
            <a:avLst/>
          </a:prstGeom>
        </p:spPr>
        <p:txBody>
          <a:bodyPr/>
          <a:lstStyle/>
          <a:p>
            <a:pPr>
              <a:defRPr sz="3600"/>
            </a:pPr>
            <a:r>
              <a:t>consume</a:t>
            </a:r>
          </a:p>
          <a:p>
            <a:pPr lvl="1">
              <a:defRPr sz="3600"/>
            </a:pPr>
            <a:r>
              <a:t>discover vs present</a:t>
            </a:r>
          </a:p>
          <a:p>
            <a:pPr lvl="2" marL="1635369" indent="-263769"/>
            <a:r>
              <a:t>classic split</a:t>
            </a:r>
          </a:p>
          <a:p>
            <a:pPr lvl="2"/>
            <a:r>
              <a:t>aka explore vs explain</a:t>
            </a:r>
          </a:p>
          <a:p>
            <a:pPr lvl="1">
              <a:defRPr sz="3600"/>
            </a:pPr>
            <a:r>
              <a:t>enjoy</a:t>
            </a:r>
          </a:p>
          <a:p>
            <a:pPr lvl="2" marL="1635369" indent="-263769"/>
            <a:r>
              <a:t>newcomer</a:t>
            </a:r>
          </a:p>
          <a:p>
            <a:pPr lvl="2" marL="1635369" indent="-263769"/>
            <a:r>
              <a:t>aka casual, social </a:t>
            </a:r>
          </a:p>
          <a:p>
            <a:pPr lvl="1" marL="1143000" indent="-228600">
              <a:defRPr sz="3000"/>
            </a:pPr>
          </a:p>
          <a:p>
            <a:pPr>
              <a:defRPr sz="3600"/>
            </a:pPr>
            <a:r>
              <a:t>produce</a:t>
            </a:r>
          </a:p>
          <a:p>
            <a:pPr lvl="1">
              <a:defRPr sz="3600"/>
            </a:pPr>
            <a:r>
              <a:t>annotate, record</a:t>
            </a:r>
          </a:p>
          <a:p>
            <a:pPr lvl="1">
              <a:defRPr sz="3600"/>
            </a:pPr>
            <a:r>
              <a:t>derive</a:t>
            </a:r>
          </a:p>
          <a:p>
            <a:pPr lvl="2"/>
            <a:r>
              <a:t>crucial design choice</a:t>
            </a:r>
          </a:p>
        </p:txBody>
      </p:sp>
      <p:pic>
        <p:nvPicPr>
          <p:cNvPr id="964" name="fig3.2.pdf" descr="fig3.2.pdf"/>
          <p:cNvPicPr>
            <a:picLocks noChangeAspect="1"/>
          </p:cNvPicPr>
          <p:nvPr/>
        </p:nvPicPr>
        <p:blipFill>
          <a:blip r:embed="rId2">
            <a:extLst/>
          </a:blip>
          <a:srcRect l="0" t="5564" r="0" b="53073"/>
          <a:stretch>
            <a:fillRect/>
          </a:stretch>
        </p:blipFill>
        <p:spPr>
          <a:xfrm>
            <a:off x="6201584" y="876300"/>
            <a:ext cx="9724243" cy="60198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67" name="Actions: Search"/>
          <p:cNvSpPr txBox="1"/>
          <p:nvPr>
            <p:ph type="title"/>
          </p:nvPr>
        </p:nvSpPr>
        <p:spPr>
          <a:prstGeom prst="rect">
            <a:avLst/>
          </a:prstGeom>
        </p:spPr>
        <p:txBody>
          <a:bodyPr/>
          <a:lstStyle/>
          <a:p>
            <a:pPr/>
            <a:r>
              <a:t>Actions: Search</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0" name="Actions: Search"/>
          <p:cNvSpPr txBox="1"/>
          <p:nvPr>
            <p:ph type="title"/>
          </p:nvPr>
        </p:nvSpPr>
        <p:spPr>
          <a:prstGeom prst="rect">
            <a:avLst/>
          </a:prstGeom>
        </p:spPr>
        <p:txBody>
          <a:bodyPr/>
          <a:lstStyle/>
          <a:p>
            <a:pPr/>
            <a:r>
              <a:t>Actions: Search</a:t>
            </a:r>
          </a:p>
        </p:txBody>
      </p:sp>
      <p:sp>
        <p:nvSpPr>
          <p:cNvPr id="971" name="what does user know?…"/>
          <p:cNvSpPr txBox="1"/>
          <p:nvPr>
            <p:ph type="body" sz="half" idx="1"/>
          </p:nvPr>
        </p:nvSpPr>
        <p:spPr>
          <a:xfrm>
            <a:off x="419100" y="1104900"/>
            <a:ext cx="5559326" cy="8039100"/>
          </a:xfrm>
          <a:prstGeom prst="rect">
            <a:avLst/>
          </a:prstGeom>
        </p:spPr>
        <p:txBody>
          <a:bodyPr/>
          <a:lstStyle>
            <a:lvl1pPr marL="342900" indent="-342900">
              <a:defRPr sz="3600"/>
            </a:lvl1pPr>
            <a:lvl2pPr>
              <a:defRPr sz="3000"/>
            </a:lvl2pPr>
          </a:lstStyle>
          <a:p>
            <a:pPr/>
            <a:r>
              <a:t>what does user know?</a:t>
            </a:r>
          </a:p>
          <a:p>
            <a:pPr lvl="1"/>
            <a:r>
              <a:t>target, location</a:t>
            </a:r>
          </a:p>
        </p:txBody>
      </p:sp>
      <p:pic>
        <p:nvPicPr>
          <p:cNvPr id="972" name="fig3.2.pdf" descr="fig3.2.pdf"/>
          <p:cNvPicPr>
            <a:picLocks noChangeAspect="1"/>
          </p:cNvPicPr>
          <p:nvPr/>
        </p:nvPicPr>
        <p:blipFill>
          <a:blip r:embed="rId2">
            <a:extLst/>
          </a:blip>
          <a:srcRect l="4012" t="47844" r="0" b="25658"/>
          <a:stretch>
            <a:fillRect/>
          </a:stretch>
        </p:blipFill>
        <p:spPr>
          <a:xfrm>
            <a:off x="5969000" y="1099819"/>
            <a:ext cx="10156405" cy="4015054"/>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Rockwell"/>
        <a:ea typeface="Rockwell"/>
        <a:cs typeface="Rockwel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Rockwell"/>
        <a:ea typeface="Rockwell"/>
        <a:cs typeface="Rockwel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