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3.jpeg" ContentType="image/jpeg"/>
  <Override PartName="/ppt/media/image4.jpeg" ContentType="image/jpeg"/>
  <Override PartName="/ppt/notesSlides/notesSlide12.xml" ContentType="application/vnd.openxmlformats-officedocument.presentationml.notesSlid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media/image16.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17.jpeg" ContentType="image/jpeg"/>
  <Override PartName="/ppt/media/media1.mov" ContentType="video/unknown"/>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media2.mov" ContentType="video/unknown"/>
  <Override PartName="/ppt/media/image18.jpeg" ContentType="image/jpeg"/>
  <Override PartName="/ppt/notesSlides/notesSlide33.xml" ContentType="application/vnd.openxmlformats-officedocument.presentationml.notesSlide+xml"/>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26.jpeg" ContentType="image/jpeg"/>
  <Override PartName="/ppt/media/image27.jpeg" ContentType="image/jpeg"/>
  <Override PartName="/ppt/media/image2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1pPr>
    <a:lvl2pPr marL="0" marR="0" indent="3429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2pPr>
    <a:lvl3pPr marL="0" marR="0" indent="6858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3pPr>
    <a:lvl4pPr marL="0" marR="0" indent="10287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4pPr>
    <a:lvl5pPr marL="0" marR="0" indent="13716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5pPr>
    <a:lvl6pPr marL="0" marR="0" indent="17145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6pPr>
    <a:lvl7pPr marL="0" marR="0" indent="20574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7pPr>
    <a:lvl8pPr marL="0" marR="0" indent="24003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8pPr>
    <a:lvl9pPr marL="0" marR="0" indent="27432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b="def" i="def"/>
      <a:tcStyle>
        <a:tcBdr/>
        <a:fill>
          <a:solidFill>
            <a:srgbClr val="FAFD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b="def" i="def"/>
      <a:tcStyle>
        <a:tcBdr/>
        <a:fill>
          <a:solidFill>
            <a:srgbClr val="FAFD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DC5C2F9-1CAC-4260-A1DD-9FCDBB877499}"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0" name="Shape 100"/>
          <p:cNvSpPr/>
          <p:nvPr>
            <p:ph type="sldImg"/>
          </p:nvPr>
        </p:nvSpPr>
        <p:spPr>
          <a:xfrm>
            <a:off x="1143000" y="685800"/>
            <a:ext cx="4572000" cy="3429000"/>
          </a:xfrm>
          <a:prstGeom prst="rect">
            <a:avLst/>
          </a:prstGeom>
        </p:spPr>
        <p:txBody>
          <a:bodyPr/>
          <a:lstStyle/>
          <a:p>
            <a:pPr/>
          </a:p>
        </p:txBody>
      </p:sp>
      <p:sp>
        <p:nvSpPr>
          <p:cNvPr id="101" name="Shape 10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4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4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4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53.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54.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16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175.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18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189.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206.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208.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209.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210.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211.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212.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21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21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21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21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21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219.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220.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221.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222.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223.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22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226.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227.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228.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229.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230.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231.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232.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233.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235.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23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23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defining better: faster, easier, more correct, novel capabilities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p>
            <a:pPr defTabSz="1219200">
              <a:spcBef>
                <a:spcPts val="500"/>
              </a:spcBef>
              <a:buClr>
                <a:srgbClr val="000000"/>
              </a:buClr>
              <a:defRPr sz="2100">
                <a:uFill>
                  <a:solidFill>
                    <a:srgbClr val="000000"/>
                  </a:solidFill>
                </a:uFill>
                <a:latin typeface="Arial"/>
                <a:ea typeface="Arial"/>
                <a:cs typeface="Arial"/>
                <a:sym typeface="Arial"/>
              </a:defRPr>
            </a:pPr>
            <a:r>
              <a:t>curvature, namely the curve’s deviation from a straight line; torsion, namely how much the curve bends, out of its plane; and tortuosity, namely how twisted the curve is.</a:t>
            </a:r>
          </a:p>
          <a:p>
            <a:pPr defTabSz="1219200">
              <a:spcBef>
                <a:spcPts val="500"/>
              </a:spcBef>
              <a:buClr>
                <a:srgbClr val="000000"/>
              </a:buClr>
              <a:defRPr sz="2100">
                <a:uFill>
                  <a:solidFill>
                    <a:srgbClr val="000000"/>
                  </a:solidFill>
                </a:uFill>
                <a:latin typeface="Arial"/>
                <a:ea typeface="Arial"/>
                <a:cs typeface="Arial"/>
                <a:sym typeface="Arial"/>
              </a:defRPr>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hape 802"/>
          <p:cNvSpPr/>
          <p:nvPr>
            <p:ph type="sldImg"/>
          </p:nvPr>
        </p:nvSpPr>
        <p:spPr>
          <a:prstGeom prst="rect">
            <a:avLst/>
          </a:prstGeom>
        </p:spPr>
        <p:txBody>
          <a:bodyPr/>
          <a:lstStyle/>
          <a:p>
            <a:pPr/>
          </a:p>
        </p:txBody>
      </p:sp>
      <p:sp>
        <p:nvSpPr>
          <p:cNvPr id="803" name="Shape 803"/>
          <p:cNvSpPr/>
          <p:nvPr>
            <p:ph type="body" sz="quarter" idx="1"/>
          </p:nvPr>
        </p:nvSpPr>
        <p:spPr>
          <a:prstGeom prst="rect">
            <a:avLst/>
          </a:prstGeom>
        </p:spPr>
        <p:txBody>
          <a:bodyPr/>
          <a:lstStyle>
            <a:lvl1pPr defTabSz="1219200">
              <a:spcBef>
                <a:spcPts val="500"/>
              </a:spcBef>
              <a:buClr>
                <a:srgbClr val="000000"/>
              </a:buClr>
              <a:defRPr sz="2100">
                <a:uFill>
                  <a:solidFill>
                    <a:srgbClr val="000000"/>
                  </a:solidFill>
                </a:uFill>
                <a:latin typeface="Arial"/>
                <a:ea typeface="Arial"/>
                <a:cs typeface="Arial"/>
                <a:sym typeface="Arial"/>
              </a:defRPr>
            </a:lvl1pPr>
          </a:lstStyle>
          <a:p>
            <a:pPr/>
            <a:r>
              <a:t>hairball: 26K nodes, 100K edges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Shape 844"/>
          <p:cNvSpPr/>
          <p:nvPr>
            <p:ph type="sldImg"/>
          </p:nvPr>
        </p:nvSpPr>
        <p:spPr>
          <a:prstGeom prst="rect">
            <a:avLst/>
          </a:prstGeom>
        </p:spPr>
        <p:txBody>
          <a:bodyPr/>
          <a:lstStyle/>
          <a:p>
            <a:pPr/>
          </a:p>
        </p:txBody>
      </p:sp>
      <p:sp>
        <p:nvSpPr>
          <p:cNvPr id="845" name="Shape 845"/>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many techniques using each method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Shape 969"/>
          <p:cNvSpPr/>
          <p:nvPr>
            <p:ph type="sldImg"/>
          </p:nvPr>
        </p:nvSpPr>
        <p:spPr>
          <a:prstGeom prst="rect">
            <a:avLst/>
          </a:prstGeom>
        </p:spPr>
        <p:txBody>
          <a:bodyPr/>
          <a:lstStyle/>
          <a:p>
            <a:pPr/>
          </a:p>
        </p:txBody>
      </p:sp>
      <p:sp>
        <p:nvSpPr>
          <p:cNvPr id="970" name="Shape 970"/>
          <p:cNvSpPr/>
          <p:nvPr>
            <p:ph type="body" sz="quarter" idx="1"/>
          </p:nvPr>
        </p:nvSpPr>
        <p:spPr>
          <a:prstGeom prst="rect">
            <a:avLst/>
          </a:prstGeom>
        </p:spPr>
        <p:txBody>
          <a:bodyPr/>
          <a:lstStyle/>
          <a:p>
            <a:pPr defTabSz="609600">
              <a:spcBef>
                <a:spcPts val="500"/>
              </a:spcBef>
              <a:buClr>
                <a:srgbClr val="919191"/>
              </a:buClr>
              <a:defRPr sz="1600">
                <a:solidFill>
                  <a:srgbClr val="919191"/>
                </a:solidFill>
                <a:uFill>
                  <a:solidFill>
                    <a:srgbClr val="919191"/>
                  </a:solidFill>
                </a:uFill>
                <a:latin typeface="Arial"/>
                <a:ea typeface="Arial"/>
                <a:cs typeface="Arial"/>
                <a:sym typeface="Arial"/>
              </a:defRPr>
            </a:pPr>
            <a:r>
              <a:t>Focus</a:t>
            </a:r>
            <a:r>
              <a:t> and annotate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3" name="Shape 983"/>
          <p:cNvSpPr/>
          <p:nvPr>
            <p:ph type="sldImg"/>
          </p:nvPr>
        </p:nvSpPr>
        <p:spPr>
          <a:prstGeom prst="rect">
            <a:avLst/>
          </a:prstGeom>
        </p:spPr>
        <p:txBody>
          <a:bodyPr/>
          <a:lstStyle/>
          <a:p>
            <a:pPr/>
          </a:p>
        </p:txBody>
      </p:sp>
      <p:sp>
        <p:nvSpPr>
          <p:cNvPr id="984" name="Shape 984"/>
          <p:cNvSpPr/>
          <p:nvPr>
            <p:ph type="body" sz="quarter" idx="1"/>
          </p:nvPr>
        </p:nvSpPr>
        <p:spPr>
          <a:prstGeom prst="rect">
            <a:avLst/>
          </a:prstGeom>
        </p:spPr>
        <p:txBody>
          <a:bodyPr/>
          <a:lstStyle/>
          <a:p>
            <a:pPr defTabSz="609600">
              <a:spcBef>
                <a:spcPts val="500"/>
              </a:spcBef>
              <a:buClr>
                <a:srgbClr val="797979"/>
              </a:buClr>
              <a:defRPr sz="1600">
                <a:solidFill>
                  <a:srgbClr val="797979"/>
                </a:solidFill>
                <a:uFill>
                  <a:solidFill>
                    <a:srgbClr val="797979"/>
                  </a:solidFill>
                </a:uFill>
                <a:latin typeface="Gill Sans MT"/>
                <a:ea typeface="Gill Sans MT"/>
                <a:cs typeface="Gill Sans MT"/>
                <a:sym typeface="Gill Sans MT"/>
              </a:defRPr>
            </a:pPr>
            <a:r>
              <a:t>Discuss</a:t>
            </a:r>
            <a:r>
              <a:t> what part of the hue space is missing. Note the darkening caused by protan. Note the loss of distinction between yellow, orange, red, green. Blue-purple, and also gray-brown. Could show the Tableau colors here.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6" name="Shape 1016"/>
          <p:cNvSpPr/>
          <p:nvPr>
            <p:ph type="sldImg"/>
          </p:nvPr>
        </p:nvSpPr>
        <p:spPr>
          <a:prstGeom prst="rect">
            <a:avLst/>
          </a:prstGeom>
        </p:spPr>
        <p:txBody>
          <a:bodyPr/>
          <a:lstStyle/>
          <a:p>
            <a:pPr/>
          </a:p>
        </p:txBody>
      </p:sp>
      <p:sp>
        <p:nvSpPr>
          <p:cNvPr id="1017" name="Shape 1017"/>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emphasize: greens/blues can't tell apart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2" name="Shape 1112"/>
          <p:cNvSpPr/>
          <p:nvPr>
            <p:ph type="sldImg"/>
          </p:nvPr>
        </p:nvSpPr>
        <p:spPr>
          <a:prstGeom prst="rect">
            <a:avLst/>
          </a:prstGeom>
        </p:spPr>
        <p:txBody>
          <a:bodyPr/>
          <a:lstStyle/>
          <a:p>
            <a:pPr/>
          </a:p>
        </p:txBody>
      </p:sp>
      <p:sp>
        <p:nvSpPr>
          <p:cNvPr id="1113" name="Shape 1113"/>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2" name="Shape 1122"/>
          <p:cNvSpPr/>
          <p:nvPr>
            <p:ph type="sldImg"/>
          </p:nvPr>
        </p:nvSpPr>
        <p:spPr>
          <a:prstGeom prst="rect">
            <a:avLst/>
          </a:prstGeom>
        </p:spPr>
        <p:txBody>
          <a:bodyPr/>
          <a:lstStyle/>
          <a:p>
            <a:pPr/>
          </a:p>
        </p:txBody>
      </p:sp>
      <p:sp>
        <p:nvSpPr>
          <p:cNvPr id="1123" name="Shape 1123"/>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3" name="Shape 1133"/>
          <p:cNvSpPr/>
          <p:nvPr>
            <p:ph type="sldImg"/>
          </p:nvPr>
        </p:nvSpPr>
        <p:spPr>
          <a:prstGeom prst="rect">
            <a:avLst/>
          </a:prstGeom>
        </p:spPr>
        <p:txBody>
          <a:bodyPr/>
          <a:lstStyle/>
          <a:p>
            <a:pPr/>
          </a:p>
        </p:txBody>
      </p:sp>
      <p:sp>
        <p:nvSpPr>
          <p:cNvPr id="1134" name="Shape 1134"/>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2" name="Shape 1142"/>
          <p:cNvSpPr/>
          <p:nvPr>
            <p:ph type="sldImg"/>
          </p:nvPr>
        </p:nvSpPr>
        <p:spPr>
          <a:prstGeom prst="rect">
            <a:avLst/>
          </a:prstGeom>
        </p:spPr>
        <p:txBody>
          <a:bodyPr/>
          <a:lstStyle/>
          <a:p>
            <a:pPr/>
          </a:p>
        </p:txBody>
      </p:sp>
      <p:sp>
        <p:nvSpPr>
          <p:cNvPr id="1143" name="Shape 1143"/>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lvl1pPr>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uFill>
                  <a:solidFill>
                    <a:srgbClr val="000000"/>
                  </a:solidFill>
                </a:uFill>
                <a:latin typeface="Helvetica"/>
                <a:ea typeface="Helvetica"/>
                <a:cs typeface="Helvetica"/>
                <a:sym typeface="Helvetica"/>
              </a:defRPr>
            </a:lvl1pPr>
          </a:lstStyle>
          <a:p>
            <a:pPr/>
            <a:r>
              <a:t>How did we decide to use those particular visual channels? How many more visual channels are there? What kinds of information and how much information can each channel encode? Are some channels better than others? Can all of the channels be used independently or do they interfere with each other?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9" name="Shape 1149"/>
          <p:cNvSpPr/>
          <p:nvPr>
            <p:ph type="sldImg"/>
          </p:nvPr>
        </p:nvSpPr>
        <p:spPr>
          <a:prstGeom prst="rect">
            <a:avLst/>
          </a:prstGeom>
        </p:spPr>
        <p:txBody>
          <a:bodyPr/>
          <a:lstStyle/>
          <a:p>
            <a:pPr/>
          </a:p>
        </p:txBody>
      </p:sp>
      <p:sp>
        <p:nvSpPr>
          <p:cNvPr id="1150" name="Shape 1150"/>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standin for now: needs to change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5" name="Shape 1155"/>
          <p:cNvSpPr/>
          <p:nvPr>
            <p:ph type="sldImg"/>
          </p:nvPr>
        </p:nvSpPr>
        <p:spPr>
          <a:prstGeom prst="rect">
            <a:avLst/>
          </a:prstGeom>
        </p:spPr>
        <p:txBody>
          <a:bodyPr/>
          <a:lstStyle/>
          <a:p>
            <a:pPr/>
          </a:p>
        </p:txBody>
      </p:sp>
      <p:sp>
        <p:nvSpPr>
          <p:cNvPr id="1156" name="Shape 1156"/>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swap with new linebreak figure if done in time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2" name="Shape 1192"/>
          <p:cNvSpPr/>
          <p:nvPr>
            <p:ph type="sldImg"/>
          </p:nvPr>
        </p:nvSpPr>
        <p:spPr>
          <a:prstGeom prst="rect">
            <a:avLst/>
          </a:prstGeom>
        </p:spPr>
        <p:txBody>
          <a:bodyPr/>
          <a:lstStyle/>
          <a:p>
            <a:pPr/>
          </a:p>
        </p:txBody>
      </p:sp>
      <p:sp>
        <p:nvSpPr>
          <p:cNvPr id="1193" name="Shape 1193"/>
          <p:cNvSpPr/>
          <p:nvPr>
            <p:ph type="body" sz="quarter" idx="1"/>
          </p:nvPr>
        </p:nvSpPr>
        <p:spPr>
          <a:prstGeom prst="rect">
            <a:avLst/>
          </a:prstGeom>
        </p:spPr>
        <p:txBody>
          <a:bodyPr/>
          <a:lstStyle/>
          <a:p>
            <a:pPr lvl="1" marL="342900" indent="-342900" defTabSz="1219200">
              <a:spcBef>
                <a:spcPts val="1000"/>
              </a:spcBef>
              <a:buClr>
                <a:srgbClr val="000000"/>
              </a:buClr>
              <a:buSzPct val="100000"/>
              <a:buChar char="•"/>
              <a:defRPr sz="4000">
                <a:uFill>
                  <a:solidFill>
                    <a:srgbClr val="000000"/>
                  </a:solidFill>
                </a:uFill>
                <a:latin typeface="+mj-lt"/>
                <a:ea typeface="+mj-ea"/>
                <a:cs typeface="+mj-cs"/>
                <a:sym typeface="Gill Sans"/>
              </a:defRPr>
            </a:pPr>
            <a:r>
              <a:t>change any of the other choices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encoding itself</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parameters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arrange: rearrange, reorder</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aggregation level, what is filtered... </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most obvious, powerful, flexible</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interaction entails change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5" name="Shape 1215"/>
          <p:cNvSpPr/>
          <p:nvPr>
            <p:ph type="sldImg"/>
          </p:nvPr>
        </p:nvSpPr>
        <p:spPr>
          <a:prstGeom prst="rect">
            <a:avLst/>
          </a:prstGeom>
        </p:spPr>
        <p:txBody>
          <a:bodyPr/>
          <a:lstStyle/>
          <a:p>
            <a:pPr/>
          </a:p>
        </p:txBody>
      </p:sp>
      <p:sp>
        <p:nvSpPr>
          <p:cNvPr id="1216" name="Shape 1216"/>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video: 1:06 to 1:10 fisheye</a:t>
            </a:r>
          </a:p>
          <a:p>
            <a:pPr defTabSz="1219200">
              <a:spcBef>
                <a:spcPts val="500"/>
              </a:spcBef>
              <a:buClr>
                <a:srgbClr val="000000"/>
              </a:buClr>
              <a:defRPr sz="1400">
                <a:uFill>
                  <a:solidFill>
                    <a:srgbClr val="000000"/>
                  </a:solidFill>
                </a:uFill>
                <a:latin typeface="Arial"/>
                <a:ea typeface="Arial"/>
                <a:cs typeface="Arial"/>
                <a:sym typeface="Arial"/>
              </a:defRPr>
            </a:pPr>
            <a:r>
              <a:t>1:31 reorder, 2:04 sort, 2:34 end of reordering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8" name="Shape 1248"/>
          <p:cNvSpPr/>
          <p:nvPr>
            <p:ph type="sldImg"/>
          </p:nvPr>
        </p:nvSpPr>
        <p:spPr>
          <a:prstGeom prst="rect">
            <a:avLst/>
          </a:prstGeom>
        </p:spPr>
        <p:txBody>
          <a:bodyPr/>
          <a:lstStyle/>
          <a:p>
            <a:pPr/>
          </a:p>
        </p:txBody>
      </p:sp>
      <p:sp>
        <p:nvSpPr>
          <p:cNvPr id="1249" name="Shape 1249"/>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5" name="Shape 1265"/>
          <p:cNvSpPr/>
          <p:nvPr>
            <p:ph type="sldImg"/>
          </p:nvPr>
        </p:nvSpPr>
        <p:spPr>
          <a:prstGeom prst="rect">
            <a:avLst/>
          </a:prstGeom>
        </p:spPr>
        <p:txBody>
          <a:bodyPr/>
          <a:lstStyle/>
          <a:p>
            <a:pPr/>
          </a:p>
        </p:txBody>
      </p:sp>
      <p:sp>
        <p:nvSpPr>
          <p:cNvPr id="1266" name="Shape 1266"/>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2" name="Shape 1292"/>
          <p:cNvSpPr/>
          <p:nvPr>
            <p:ph type="sldImg"/>
          </p:nvPr>
        </p:nvSpPr>
        <p:spPr>
          <a:prstGeom prst="rect">
            <a:avLst/>
          </a:prstGeom>
        </p:spPr>
        <p:txBody>
          <a:bodyPr/>
          <a:lstStyle/>
          <a:p>
            <a:pPr/>
          </a:p>
        </p:txBody>
      </p:sp>
      <p:sp>
        <p:nvSpPr>
          <p:cNvPr id="1293" name="Shape 1293"/>
          <p:cNvSpPr/>
          <p:nvPr>
            <p:ph type="body" sz="quarter" idx="1"/>
          </p:nvPr>
        </p:nvSpPr>
        <p:spPr>
          <a:prstGeom prst="rect">
            <a:avLst/>
          </a:prstGeom>
        </p:spPr>
        <p:txBody>
          <a:bodyPr/>
          <a:lstStyle>
            <a:lvl1pPr>
              <a:spcBef>
                <a:spcPts val="1200"/>
              </a:spcBef>
              <a:defRPr sz="1900">
                <a:latin typeface="Times"/>
                <a:ea typeface="Times"/>
                <a:cs typeface="Times"/>
                <a:sym typeface="Times"/>
              </a:defRPr>
            </a:lvl1pPr>
          </a:lstStyle>
          <a:p>
            <a:pPr/>
            <a:r>
              <a:t>Linked highlighting between views shows how regions that are contiguous in one view are distributed within another. (a) Selecting the high salaries in the upper right window shows different distributions in the other views. (b) Selecting the bottom group in the Assists-Putouts window shows that the clump corresponds to specific positions played.</a:t>
            </a:r>
            <a:endParaRPr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0" name="Shape 1340"/>
          <p:cNvSpPr/>
          <p:nvPr>
            <p:ph type="sldImg"/>
          </p:nvPr>
        </p:nvSpPr>
        <p:spPr>
          <a:prstGeom prst="rect">
            <a:avLst/>
          </a:prstGeom>
        </p:spPr>
        <p:txBody>
          <a:bodyPr/>
          <a:lstStyle/>
          <a:p>
            <a:pPr/>
          </a:p>
        </p:txBody>
      </p:sp>
      <p:sp>
        <p:nvSpPr>
          <p:cNvPr id="1341" name="Shape 1341"/>
          <p:cNvSpPr/>
          <p:nvPr>
            <p:ph type="body" sz="quarter" idx="1"/>
          </p:nvPr>
        </p:nvSpPr>
        <p:spPr>
          <a:prstGeom prst="rect">
            <a:avLst/>
          </a:prstGeom>
        </p:spPr>
        <p:txBody>
          <a:bodyPr/>
          <a:lstStyle/>
          <a:p>
            <a:pPr>
              <a:spcBef>
                <a:spcPts val="1200"/>
              </a:spcBef>
              <a:defRPr sz="1900">
                <a:latin typeface="Times"/>
                <a:ea typeface="Times"/>
                <a:cs typeface="Times"/>
                <a:sym typeface="Times"/>
              </a:defRPr>
            </a:pPr>
            <a:r>
              <a:t>geographic and multidimensional table (census data): 1 key attrib (county), many quantitative attribs (demographic information) </a:t>
            </a:r>
            <a:br/>
            <a:r>
              <a:t>views: scatterplot matrix, parallel coordinates, choropleth map with size-coded city points, birdseye map overview, scatterplot, reorderable text lists, text matrix. bivariate sequential-sequential colormap</a:t>
            </a:r>
            <a:br/>
            <a:r>
              <a:t>partition: small-multiple, multiform, overview-detail views; linked highlighting</a:t>
            </a:r>
            <a:endParaRPr sz="18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9" name="Shape 1349"/>
          <p:cNvSpPr/>
          <p:nvPr>
            <p:ph type="sldImg"/>
          </p:nvPr>
        </p:nvSpPr>
        <p:spPr>
          <a:prstGeom prst="rect">
            <a:avLst/>
          </a:prstGeom>
        </p:spPr>
        <p:txBody>
          <a:bodyPr/>
          <a:lstStyle/>
          <a:p>
            <a:pPr/>
          </a:p>
        </p:txBody>
      </p:sp>
      <p:sp>
        <p:nvSpPr>
          <p:cNvPr id="1350" name="Shape 1350"/>
          <p:cNvSpPr/>
          <p:nvPr>
            <p:ph type="body" sz="quarter" idx="1"/>
          </p:nvPr>
        </p:nvSpPr>
        <p:spPr>
          <a:prstGeom prst="rect">
            <a:avLst/>
          </a:prstGeom>
        </p:spPr>
        <p:txBody>
          <a:bodyPr/>
          <a:lstStyle>
            <a:lvl1pPr>
              <a:spcBef>
                <a:spcPts val="1200"/>
              </a:spcBef>
              <a:defRPr sz="1800">
                <a:latin typeface="Times"/>
                <a:ea typeface="Times"/>
                <a:cs typeface="Times"/>
                <a:sym typeface="Times"/>
              </a:defRPr>
            </a:lvl1pPr>
          </a:lstStyle>
          <a:p>
            <a:pPr/>
            <a:r>
              <a:t>Partioning and grouping are inverse terms; the term partitioning is natural when considering starting from the top and gradually refining; the term grouping is more natural when considering a bottom-up process of gradually consolidating. Conditioning is a synonym for partitioning that is used heavily in the statistics literature.</a:t>
            </a:r>
            <a:endParaRPr sz="19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5" name="Shape 1405"/>
          <p:cNvSpPr/>
          <p:nvPr>
            <p:ph type="sldImg"/>
          </p:nvPr>
        </p:nvSpPr>
        <p:spPr>
          <a:prstGeom prst="rect">
            <a:avLst/>
          </a:prstGeom>
        </p:spPr>
        <p:txBody>
          <a:bodyPr/>
          <a:lstStyle/>
          <a:p>
            <a:pPr/>
          </a:p>
        </p:txBody>
      </p:sp>
      <p:sp>
        <p:nvSpPr>
          <p:cNvPr id="1406" name="Shape 1406"/>
          <p:cNvSpPr/>
          <p:nvPr>
            <p:ph type="body" sz="quarter" idx="1"/>
          </p:nvPr>
        </p:nvSpPr>
        <p:spPr>
          <a:prstGeom prst="rect">
            <a:avLst/>
          </a:prstGeom>
        </p:spPr>
        <p:txBody>
          <a:bodyPr/>
          <a:lstStyle/>
          <a:p>
            <a:pPr>
              <a:spcBef>
                <a:spcPts val="1200"/>
              </a:spcBef>
              <a:defRPr sz="2000">
                <a:latin typeface="Times"/>
                <a:ea typeface="Times"/>
                <a:cs typeface="Times"/>
                <a:sym typeface="Times"/>
              </a:defRPr>
            </a:pPr>
            <a:r>
              <a:t>local maximum task of finding the time series with</a:t>
            </a:r>
            <a:r>
              <a:rPr sz="1900"/>
              <a:t> </a:t>
            </a:r>
            <a:r>
              <a:t>the highest value at a specific point in time,</a:t>
            </a:r>
            <a:r>
              <a:rPr sz="1900"/>
              <a:t> </a:t>
            </a:r>
            <a:r>
              <a:t>global slope task of finding the time series with the highest increase during the entire time period, and the global discrimination task to check whether values were higher at different time points across the series.</a:t>
            </a:r>
            <a:endParaRPr sz="19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hape 442"/>
          <p:cNvSpPr/>
          <p:nvPr>
            <p:ph type="sldImg"/>
          </p:nvPr>
        </p:nvSpPr>
        <p:spPr>
          <a:prstGeom prst="rect">
            <a:avLst/>
          </a:prstGeom>
        </p:spPr>
        <p:txBody>
          <a:bodyPr/>
          <a:lstStyle/>
          <a:p>
            <a:pPr/>
          </a:p>
        </p:txBody>
      </p:sp>
      <p:sp>
        <p:nvSpPr>
          <p:cNvPr id="443" name="Shape 443"/>
          <p:cNvSpPr/>
          <p:nvPr>
            <p:ph type="body" sz="quarter" idx="1"/>
          </p:nvPr>
        </p:nvSpPr>
        <p:spPr>
          <a:prstGeom prst="rect">
            <a:avLst/>
          </a:prstGeom>
        </p:spPr>
        <p:txBody>
          <a:bodyPr/>
          <a:lstStyle>
            <a:lvl1pPr defTabSz="1219200">
              <a:spcBef>
                <a:spcPts val="500"/>
              </a:spcBef>
              <a:defRPr sz="1400">
                <a:uFill>
                  <a:solidFill>
                    <a:srgbClr val="000000"/>
                  </a:solidFill>
                </a:uFill>
                <a:latin typeface="Arial"/>
                <a:ea typeface="Arial"/>
                <a:cs typeface="Arial"/>
                <a:sym typeface="Arial"/>
              </a:defRPr>
            </a:lvl1pPr>
          </a:lstStyle>
          <a:p>
            <a:pPr/>
            <a:r>
              <a:t>Fig 5.12</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8" name="Shape 1498"/>
          <p:cNvSpPr/>
          <p:nvPr>
            <p:ph type="sldImg"/>
          </p:nvPr>
        </p:nvSpPr>
        <p:spPr>
          <a:prstGeom prst="rect">
            <a:avLst/>
          </a:prstGeom>
        </p:spPr>
        <p:txBody>
          <a:bodyPr/>
          <a:lstStyle/>
          <a:p>
            <a:pPr/>
          </a:p>
        </p:txBody>
      </p:sp>
      <p:sp>
        <p:nvSpPr>
          <p:cNvPr id="1499" name="Shape 1499"/>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8 attribs, 230K items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0" name="Shape 1570"/>
          <p:cNvSpPr/>
          <p:nvPr>
            <p:ph type="sldImg"/>
          </p:nvPr>
        </p:nvSpPr>
        <p:spPr>
          <a:prstGeom prst="rect">
            <a:avLst/>
          </a:prstGeom>
        </p:spPr>
        <p:txBody>
          <a:bodyPr/>
          <a:lstStyle/>
          <a:p>
            <a:pPr/>
          </a:p>
        </p:txBody>
      </p:sp>
      <p:sp>
        <p:nvSpPr>
          <p:cNvPr id="1571" name="Shape 1571"/>
          <p:cNvSpPr/>
          <p:nvPr>
            <p:ph type="body" sz="quarter" idx="1"/>
          </p:nvPr>
        </p:nvSpPr>
        <p:spPr>
          <a:prstGeom prst="rect">
            <a:avLst/>
          </a:prstGeom>
        </p:spPr>
        <p:txBody>
          <a:bodyPr/>
          <a:lstStyle/>
          <a:p>
            <a:pPr defTabSz="1219200">
              <a:spcBef>
                <a:spcPts val="800"/>
              </a:spcBef>
              <a:defRPr sz="1700">
                <a:uFill>
                  <a:solidFill>
                    <a:srgbClr val="000000"/>
                  </a:solidFill>
                </a:uFill>
                <a:latin typeface="+mj-lt"/>
                <a:ea typeface="+mj-ea"/>
                <a:cs typeface="+mj-cs"/>
                <a:sym typeface="Gill Sans"/>
              </a:defRPr>
            </a:pPr>
            <a:r>
              <a:t>up/down and sideways: image plane: acquire more info quickly from eye movements</a:t>
            </a:r>
          </a:p>
          <a:p>
            <a:pPr defTabSz="1219200">
              <a:spcBef>
                <a:spcPts val="800"/>
              </a:spcBef>
              <a:defRPr sz="1700">
                <a:uFill>
                  <a:solidFill>
                    <a:srgbClr val="000000"/>
                  </a:solidFill>
                </a:uFill>
                <a:latin typeface="+mj-lt"/>
                <a:ea typeface="+mj-ea"/>
                <a:cs typeface="+mj-cs"/>
                <a:sym typeface="Gill Sans"/>
              </a:defRPr>
            </a:pPr>
            <a:r>
              <a:t>away: depth into scene: only acquire more info from head/body motion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2" name="Shape 1602"/>
          <p:cNvSpPr/>
          <p:nvPr>
            <p:ph type="sldImg"/>
          </p:nvPr>
        </p:nvSpPr>
        <p:spPr>
          <a:prstGeom prst="rect">
            <a:avLst/>
          </a:prstGeom>
        </p:spPr>
        <p:txBody>
          <a:bodyPr/>
          <a:lstStyle/>
          <a:p>
            <a:pPr/>
          </a:p>
        </p:txBody>
      </p:sp>
      <p:sp>
        <p:nvSpPr>
          <p:cNvPr id="1603" name="Shape 1603"/>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start with axes explain: power, time of day, day of year</a:t>
            </a:r>
          </a:p>
          <a:p>
            <a:pPr defTabSz="1219200">
              <a:spcBef>
                <a:spcPts val="500"/>
              </a:spcBef>
              <a:buClr>
                <a:srgbClr val="000000"/>
              </a:buClr>
              <a:defRPr sz="1400">
                <a:uFill>
                  <a:solidFill>
                    <a:srgbClr val="000000"/>
                  </a:solidFill>
                </a:uFill>
                <a:latin typeface="Arial"/>
                <a:ea typeface="Arial"/>
                <a:cs typeface="Arial"/>
                <a:sym typeface="Arial"/>
              </a:defRPr>
            </a:pPr>
            <a:r>
              <a:t>then explain problems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9" name="Shape 1769"/>
          <p:cNvSpPr/>
          <p:nvPr>
            <p:ph type="sldImg"/>
          </p:nvPr>
        </p:nvSpPr>
        <p:spPr>
          <a:prstGeom prst="rect">
            <a:avLst/>
          </a:prstGeom>
        </p:spPr>
        <p:txBody>
          <a:bodyPr/>
          <a:lstStyle/>
          <a:p>
            <a:pPr/>
          </a:p>
        </p:txBody>
      </p:sp>
      <p:sp>
        <p:nvSpPr>
          <p:cNvPr id="1770" name="Shape 1770"/>
          <p:cNvSpPr/>
          <p:nvPr>
            <p:ph type="body" sz="quarter" idx="1"/>
          </p:nvPr>
        </p:nvSpPr>
        <p:spPr>
          <a:prstGeom prst="rect">
            <a:avLst/>
          </a:prstGeom>
        </p:spPr>
        <p:txBody>
          <a:bodyPr/>
          <a:lstStyle>
            <a:lvl1pPr defTabSz="419100">
              <a:defRPr sz="2000">
                <a:latin typeface="Helvetica"/>
                <a:ea typeface="Helvetica"/>
                <a:cs typeface="Helvetica"/>
                <a:sym typeface="Helvetica"/>
              </a:defRPr>
            </a:lvl1pPr>
          </a:lstStyle>
          <a:p>
            <a:pPr/>
            <a:r>
              <a:t>many domains, and visual representations cross-cut them - some different for same domain, some related representations for very different domains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6" name="Shape 1936"/>
          <p:cNvSpPr/>
          <p:nvPr>
            <p:ph type="sldImg"/>
          </p:nvPr>
        </p:nvSpPr>
        <p:spPr>
          <a:prstGeom prst="rect">
            <a:avLst/>
          </a:prstGeom>
        </p:spPr>
        <p:txBody>
          <a:bodyPr/>
          <a:lstStyle/>
          <a:p>
            <a:pPr/>
          </a:p>
        </p:txBody>
      </p:sp>
      <p:sp>
        <p:nvSpPr>
          <p:cNvPr id="1937" name="Shape 1937"/>
          <p:cNvSpPr/>
          <p:nvPr>
            <p:ph type="body" sz="quarter" idx="1"/>
          </p:nvPr>
        </p:nvSpPr>
        <p:spPr>
          <a:prstGeom prst="rect">
            <a:avLst/>
          </a:prstGeom>
        </p:spPr>
        <p:txBody>
          <a:bodyPr/>
          <a:lstStyle>
            <a:lvl1pPr defTabSz="584200"/>
          </a:lstStyle>
          <a:p>
            <a:pPr/>
            <a:r>
              <a:t>- 3 phases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1" name="Shape 2061"/>
          <p:cNvSpPr/>
          <p:nvPr>
            <p:ph type="sldImg"/>
          </p:nvPr>
        </p:nvSpPr>
        <p:spPr>
          <a:prstGeom prst="rect">
            <a:avLst/>
          </a:prstGeom>
        </p:spPr>
        <p:txBody>
          <a:bodyPr/>
          <a:lstStyle/>
          <a:p>
            <a:pPr/>
          </a:p>
        </p:txBody>
      </p:sp>
      <p:sp>
        <p:nvSpPr>
          <p:cNvPr id="2062" name="Shape 2062"/>
          <p:cNvSpPr/>
          <p:nvPr>
            <p:ph type="body" sz="quarter" idx="1"/>
          </p:nvPr>
        </p:nvSpPr>
        <p:spPr>
          <a:prstGeom prst="rect">
            <a:avLst/>
          </a:prstGeom>
        </p:spPr>
        <p:txBody>
          <a:bodyPr/>
          <a:lstStyle/>
          <a:p>
            <a:pPr defTabSz="584200"/>
            <a:r>
              <a:t>includes learning and knowing the vis literature as an important precondition</a:t>
            </a:r>
          </a:p>
          <a:p>
            <a:pPr defTabSz="584200"/>
            <a:r>
              <a:t>but mostly is about setting up promising collaboration</a:t>
            </a:r>
          </a:p>
          <a:p>
            <a:pPr defTabSz="584200"/>
            <a:r>
              <a:t>winnow and cast ... come back later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9" name="Shape 2179"/>
          <p:cNvSpPr/>
          <p:nvPr>
            <p:ph type="sldImg"/>
          </p:nvPr>
        </p:nvSpPr>
        <p:spPr>
          <a:prstGeom prst="rect">
            <a:avLst/>
          </a:prstGeom>
        </p:spPr>
        <p:txBody>
          <a:bodyPr/>
          <a:lstStyle/>
          <a:p>
            <a:pPr/>
          </a:p>
        </p:txBody>
      </p:sp>
      <p:sp>
        <p:nvSpPr>
          <p:cNvPr id="2180" name="Shape 2180"/>
          <p:cNvSpPr/>
          <p:nvPr>
            <p:ph type="body" sz="quarter" idx="1"/>
          </p:nvPr>
        </p:nvSpPr>
        <p:spPr>
          <a:prstGeom prst="rect">
            <a:avLst/>
          </a:prstGeom>
        </p:spPr>
        <p:txBody>
          <a:bodyPr/>
          <a:lstStyle/>
          <a:p>
            <a:pPr defTabSz="584200"/>
            <a:r>
              <a:t>next set of stages is the core of a design study which is the </a:t>
            </a:r>
          </a:p>
          <a:p>
            <a:pPr defTabSz="584200"/>
            <a:r>
              <a:t>process that many successful design study papers followed</a:t>
            </a:r>
          </a:p>
          <a:p>
            <a:pPr defTabSz="584200"/>
            <a:r>
              <a:t>understanding the problem ... designing and implementing a vis tool</a:t>
            </a:r>
          </a:p>
          <a:p>
            <a:pPr defTabSz="584200"/>
            <a:r>
              <a:t>... deploying it to your users and learning how it made their lives better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7" name="Shape 2297"/>
          <p:cNvSpPr/>
          <p:nvPr>
            <p:ph type="sldImg"/>
          </p:nvPr>
        </p:nvSpPr>
        <p:spPr>
          <a:prstGeom prst="rect">
            <a:avLst/>
          </a:prstGeom>
        </p:spPr>
        <p:txBody>
          <a:bodyPr/>
          <a:lstStyle/>
          <a:p>
            <a:pPr/>
          </a:p>
        </p:txBody>
      </p:sp>
      <p:sp>
        <p:nvSpPr>
          <p:cNvPr id="2298" name="Shape 2298"/>
          <p:cNvSpPr/>
          <p:nvPr>
            <p:ph type="body" sz="quarter" idx="1"/>
          </p:nvPr>
        </p:nvSpPr>
        <p:spPr>
          <a:prstGeom prst="rect">
            <a:avLst/>
          </a:prstGeom>
        </p:spPr>
        <p:txBody>
          <a:bodyPr/>
          <a:lstStyle/>
          <a:p>
            <a:pPr defTabSz="584200"/>
            <a:r>
              <a:t>but there is more, you’re not done ...</a:t>
            </a:r>
          </a:p>
          <a:p>
            <a:pPr defTabSz="584200"/>
            <a:r>
              <a:t>final analysis stages:</a:t>
            </a:r>
          </a:p>
          <a:p>
            <a:pPr defTabSz="584200"/>
            <a:r>
              <a:t>reflect to figure out what your contributions to the vis community are and write them down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4" name="Shape 2414"/>
          <p:cNvSpPr/>
          <p:nvPr>
            <p:ph type="sldImg"/>
          </p:nvPr>
        </p:nvSpPr>
        <p:spPr>
          <a:prstGeom prst="rect">
            <a:avLst/>
          </a:prstGeom>
        </p:spPr>
        <p:txBody>
          <a:bodyPr/>
          <a:lstStyle/>
          <a:p>
            <a:pPr/>
          </a:p>
        </p:txBody>
      </p:sp>
      <p:sp>
        <p:nvSpPr>
          <p:cNvPr id="2415" name="Shape 2415"/>
          <p:cNvSpPr/>
          <p:nvPr>
            <p:ph type="body" sz="quarter" idx="1"/>
          </p:nvPr>
        </p:nvSpPr>
        <p:spPr>
          <a:prstGeom prst="rect">
            <a:avLst/>
          </a:prstGeom>
        </p:spPr>
        <p:txBody>
          <a:bodyPr/>
          <a:lstStyle/>
          <a:p>
            <a:pPr defTabSz="584200"/>
            <a:r>
              <a:t>Lastly, there are all these arrows which indicate the the process is highly iterative and that </a:t>
            </a:r>
          </a:p>
          <a:p>
            <a:pPr defTabSz="584200"/>
            <a:r>
              <a:t>revisiting earlier stages is the norm and not an exception </a:t>
            </a:r>
          </a:p>
          <a:p>
            <a:pPr defTabSz="584200"/>
          </a:p>
          <a:p>
            <a:pPr defTabSz="584200"/>
            <a:r>
              <a:t>For each of the stages we offer guidance on what to do but also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3" name="Shape 2433"/>
          <p:cNvSpPr/>
          <p:nvPr>
            <p:ph type="sldImg"/>
          </p:nvPr>
        </p:nvSpPr>
        <p:spPr>
          <a:prstGeom prst="rect">
            <a:avLst/>
          </a:prstGeom>
        </p:spPr>
        <p:txBody>
          <a:bodyPr/>
          <a:lstStyle/>
          <a:p>
            <a:pPr/>
          </a:p>
        </p:txBody>
      </p:sp>
      <p:sp>
        <p:nvSpPr>
          <p:cNvPr id="2434" name="Shape 2434"/>
          <p:cNvSpPr/>
          <p:nvPr>
            <p:ph type="body" sz="quarter" idx="1"/>
          </p:nvPr>
        </p:nvSpPr>
        <p:spPr>
          <a:prstGeom prst="rect">
            <a:avLst/>
          </a:prstGeom>
        </p:spPr>
        <p:txBody>
          <a:bodyPr/>
          <a:lstStyle/>
          <a:p>
            <a:pPr defTabSz="584200"/>
            <a:r>
              <a:t>This situation might look familiar to many of you ...</a:t>
            </a:r>
          </a:p>
          <a:p>
            <a:pPr defTabSz="584200"/>
            <a:r>
              <a:t>-Here is a domain expert who has seen our exiting vis work and get’s interested in a collaboration</a:t>
            </a:r>
          </a:p>
          <a:p>
            <a:pPr defTabSz="584200"/>
            <a:r>
              <a:t>-we are excited (people are interested in our work), of course let’s collaborate</a:t>
            </a:r>
          </a:p>
          <a:p>
            <a:pPr defTabSz="584200"/>
          </a:p>
          <a:p>
            <a:pPr defTabSz="584200"/>
            <a:r>
              <a:t>-Might find ourselves signed up to a multi-year project, without actually knowing too much about this collaboration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Shape 522"/>
          <p:cNvSpPr/>
          <p:nvPr>
            <p:ph type="sldImg"/>
          </p:nvPr>
        </p:nvSpPr>
        <p:spPr>
          <a:prstGeom prst="rect">
            <a:avLst/>
          </a:prstGeom>
        </p:spPr>
        <p:txBody>
          <a:bodyPr/>
          <a:lstStyle/>
          <a:p>
            <a:pPr/>
          </a:p>
        </p:txBody>
      </p:sp>
      <p:sp>
        <p:nvSpPr>
          <p:cNvPr id="523" name="Shape 523"/>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Figs 7.1, 2.2</a:t>
            </a:r>
          </a:p>
          <a:p>
            <a:pPr defTabSz="1219200">
              <a:spcBef>
                <a:spcPts val="500"/>
              </a:spcBef>
              <a:buClr>
                <a:srgbClr val="000000"/>
              </a:buClr>
              <a:defRPr sz="1400">
                <a:uFill>
                  <a:solidFill>
                    <a:srgbClr val="000000"/>
                  </a:solidFill>
                </a:uFill>
                <a:latin typeface="Arial"/>
                <a:ea typeface="Arial"/>
                <a:cs typeface="Arial"/>
                <a:sym typeface="Arial"/>
              </a:defRPr>
            </a:pPr>
            <a:r>
              <a:t>same small font problem as above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7" name="Shape 2447"/>
          <p:cNvSpPr/>
          <p:nvPr>
            <p:ph type="sldImg"/>
          </p:nvPr>
        </p:nvSpPr>
        <p:spPr>
          <a:prstGeom prst="rect">
            <a:avLst/>
          </a:prstGeom>
        </p:spPr>
        <p:txBody>
          <a:bodyPr/>
          <a:lstStyle/>
          <a:p>
            <a:pPr/>
          </a:p>
        </p:txBody>
      </p:sp>
      <p:sp>
        <p:nvSpPr>
          <p:cNvPr id="2448" name="Shape 2448"/>
          <p:cNvSpPr/>
          <p:nvPr>
            <p:ph type="body" sz="quarter" idx="1"/>
          </p:nvPr>
        </p:nvSpPr>
        <p:spPr>
          <a:prstGeom prst="rect">
            <a:avLst/>
          </a:prstGeom>
        </p:spPr>
        <p:txBody>
          <a:bodyPr/>
          <a:lstStyle/>
          <a:p>
            <a:pPr defTabSz="584200"/>
            <a:r>
              <a:t>So before diving into a huge time commitment, what we actually should do is </a:t>
            </a:r>
          </a:p>
          <a:p>
            <a:pPr defTabSz="584200"/>
            <a:r>
              <a:t>... carefully asking questions ... evaluating the potentials of a collaboration</a:t>
            </a:r>
          </a:p>
          <a:p>
            <a:pPr defTabSz="584200"/>
            <a:r>
              <a:t>data: or do you just say you will have data soon, which might or might not happen ...</a:t>
            </a:r>
          </a:p>
          <a:p>
            <a:pPr defTabSz="584200"/>
            <a:r>
              <a:t>time: ds need quite a bit of time on both sides</a:t>
            </a:r>
          </a:p>
          <a:p>
            <a:pPr defTabSz="584200"/>
            <a:r>
              <a:t>need: or are current tools already good enough?</a:t>
            </a:r>
          </a:p>
          <a:p>
            <a:pPr defTabSz="584200"/>
            <a:r>
              <a:t>consider yourself ... problem: my interests? engineering?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0" name="Shape 2460"/>
          <p:cNvSpPr/>
          <p:nvPr>
            <p:ph type="sldImg"/>
          </p:nvPr>
        </p:nvSpPr>
        <p:spPr>
          <a:prstGeom prst="rect">
            <a:avLst/>
          </a:prstGeom>
        </p:spPr>
        <p:txBody>
          <a:bodyPr/>
          <a:lstStyle/>
          <a:p>
            <a:pPr/>
          </a:p>
        </p:txBody>
      </p:sp>
      <p:sp>
        <p:nvSpPr>
          <p:cNvPr id="2461" name="Shape 2461"/>
          <p:cNvSpPr/>
          <p:nvPr>
            <p:ph type="body" sz="quarter" idx="1"/>
          </p:nvPr>
        </p:nvSpPr>
        <p:spPr>
          <a:prstGeom prst="rect">
            <a:avLst/>
          </a:prstGeom>
        </p:spPr>
        <p:txBody>
          <a:bodyPr/>
          <a:lstStyle/>
          <a:p>
            <a:pPr defTabSz="584200"/>
            <a:r>
              <a:t>You should also think about, who the person is you are talking to ...</a:t>
            </a:r>
          </a:p>
          <a:p>
            <a:pPr defTabSz="584200"/>
            <a:r>
              <a:t>All too often, we are very quick in assuming that these guys are our “users”</a:t>
            </a:r>
          </a:p>
          <a:p>
            <a:pPr defTabSz="584200"/>
            <a:r>
              <a:t>but instead they might have other interests in collaborating with visualization folks</a:t>
            </a:r>
          </a:p>
          <a:p>
            <a:pPr defTabSz="584200"/>
            <a:r>
              <a:t>... one example are fellow tool builders</a:t>
            </a:r>
          </a:p>
          <a:p>
            <a:pPr defTabSz="584200"/>
            <a:r>
              <a:t>developing their own data analysis tool want to enrich it with visualization</a:t>
            </a:r>
          </a:p>
          <a:p>
            <a:pPr defTabSz="584200"/>
            <a:r>
              <a:t>but might not actually now about the real user needs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6" name="Shape 2466"/>
          <p:cNvSpPr/>
          <p:nvPr>
            <p:ph type="sldImg"/>
          </p:nvPr>
        </p:nvSpPr>
        <p:spPr>
          <a:prstGeom prst="rect">
            <a:avLst/>
          </a:prstGeom>
        </p:spPr>
        <p:txBody>
          <a:bodyPr/>
          <a:lstStyle/>
          <a:p>
            <a:pPr/>
          </a:p>
        </p:txBody>
      </p:sp>
      <p:sp>
        <p:nvSpPr>
          <p:cNvPr id="2467" name="Shape 2467"/>
          <p:cNvSpPr/>
          <p:nvPr>
            <p:ph type="body" sz="quarter" idx="1"/>
          </p:nvPr>
        </p:nvSpPr>
        <p:spPr>
          <a:prstGeom prst="rect">
            <a:avLst/>
          </a:prstGeom>
        </p:spPr>
        <p:txBody>
          <a:bodyPr/>
          <a:lstStyle/>
          <a:p>
            <a:pPr defTabSz="584200"/>
            <a:r>
              <a:t>So what can you do about it:</a:t>
            </a:r>
          </a:p>
          <a:p>
            <a:pPr defTabSz="584200"/>
            <a:r>
              <a:t>be careful when committing to collaborations,</a:t>
            </a:r>
          </a:p>
          <a:p>
            <a:pPr defTabSz="584200"/>
            <a:r>
              <a:t>in our framework, we offer the analogy of </a:t>
            </a:r>
            <a:r>
              <a:rPr b="1"/>
              <a:t>winnowing</a:t>
            </a:r>
          </a:p>
          <a:p>
            <a:pPr defTabSz="584200"/>
            <a:r>
              <a:t>process of separating the </a:t>
            </a:r>
            <a:r>
              <a:rPr b="1">
                <a:solidFill>
                  <a:srgbClr val="B51A00"/>
                </a:solidFill>
              </a:rPr>
              <a:t>wheat from the chaff</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3" name="Shape 2493"/>
          <p:cNvSpPr/>
          <p:nvPr>
            <p:ph type="sldImg"/>
          </p:nvPr>
        </p:nvSpPr>
        <p:spPr>
          <a:prstGeom prst="rect">
            <a:avLst/>
          </a:prstGeom>
        </p:spPr>
        <p:txBody>
          <a:bodyPr/>
          <a:lstStyle/>
          <a:p>
            <a:pPr/>
          </a:p>
        </p:txBody>
      </p:sp>
      <p:sp>
        <p:nvSpPr>
          <p:cNvPr id="2494" name="Shape 2494"/>
          <p:cNvSpPr/>
          <p:nvPr>
            <p:ph type="body" sz="quarter" idx="1"/>
          </p:nvPr>
        </p:nvSpPr>
        <p:spPr>
          <a:prstGeom prst="rect">
            <a:avLst/>
          </a:prstGeom>
        </p:spPr>
        <p:txBody>
          <a:bodyPr/>
          <a:lstStyle/>
          <a:p>
            <a:pPr defTabSz="584200"/>
            <a:r>
              <a:t>So the basic idea is that you have many initial conversations with potential collaborators  </a:t>
            </a:r>
          </a:p>
          <a:p>
            <a:pPr defTabSz="584200">
              <a:defRPr b="1">
                <a:solidFill>
                  <a:srgbClr val="B51A00"/>
                </a:solidFill>
              </a:defRPr>
            </a:pPr>
            <a:r>
              <a:t>(funnel)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4" name="Shape 2534"/>
          <p:cNvSpPr/>
          <p:nvPr>
            <p:ph type="sldImg"/>
          </p:nvPr>
        </p:nvSpPr>
        <p:spPr>
          <a:prstGeom prst="rect">
            <a:avLst/>
          </a:prstGeom>
        </p:spPr>
        <p:txBody>
          <a:bodyPr/>
          <a:lstStyle/>
          <a:p>
            <a:pPr/>
          </a:p>
        </p:txBody>
      </p:sp>
      <p:sp>
        <p:nvSpPr>
          <p:cNvPr id="2535" name="Shape 2535"/>
          <p:cNvSpPr/>
          <p:nvPr>
            <p:ph type="body" sz="quarter" idx="1"/>
          </p:nvPr>
        </p:nvSpPr>
        <p:spPr>
          <a:prstGeom prst="rect">
            <a:avLst/>
          </a:prstGeom>
        </p:spPr>
        <p:txBody>
          <a:bodyPr/>
          <a:lstStyle/>
          <a:p>
            <a:pPr defTabSz="584200"/>
            <a:r>
              <a:t>and step for step winnow some of them out ....</a:t>
            </a:r>
          </a:p>
          <a:p>
            <a:pPr defTabSz="584200"/>
            <a:r>
              <a:t>... further meetings with a subset</a:t>
            </a:r>
          </a:p>
          <a:p>
            <a:pPr defTabSz="584200"/>
          </a:p>
          <a:p>
            <a:pPr defTabSz="584200"/>
            <a:r>
              <a:t>funnel / fewer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4" name="Shape 2584"/>
          <p:cNvSpPr/>
          <p:nvPr>
            <p:ph type="sldImg"/>
          </p:nvPr>
        </p:nvSpPr>
        <p:spPr>
          <a:prstGeom prst="rect">
            <a:avLst/>
          </a:prstGeom>
        </p:spPr>
        <p:txBody>
          <a:bodyPr/>
          <a:lstStyle/>
          <a:p>
            <a:pPr/>
          </a:p>
        </p:txBody>
      </p:sp>
      <p:sp>
        <p:nvSpPr>
          <p:cNvPr id="2585" name="Shape 2585"/>
          <p:cNvSpPr/>
          <p:nvPr>
            <p:ph type="body" sz="quarter" idx="1"/>
          </p:nvPr>
        </p:nvSpPr>
        <p:spPr>
          <a:prstGeom prst="rect">
            <a:avLst/>
          </a:prstGeom>
        </p:spPr>
        <p:txBody>
          <a:bodyPr/>
          <a:lstStyle/>
          <a:p>
            <a:pPr defTabSz="584200"/>
            <a:r>
              <a:t>prototyping with even fewer ...</a:t>
            </a:r>
          </a:p>
          <a:p>
            <a:pPr defTabSz="584200"/>
          </a:p>
          <a:p>
            <a:pPr defTabSz="584200"/>
            <a:r>
              <a:t>funnel / fewer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3" name="Shape 2643"/>
          <p:cNvSpPr/>
          <p:nvPr>
            <p:ph type="sldImg"/>
          </p:nvPr>
        </p:nvSpPr>
        <p:spPr>
          <a:prstGeom prst="rect">
            <a:avLst/>
          </a:prstGeom>
        </p:spPr>
        <p:txBody>
          <a:bodyPr/>
          <a:lstStyle/>
          <a:p>
            <a:pPr/>
          </a:p>
        </p:txBody>
      </p:sp>
      <p:sp>
        <p:nvSpPr>
          <p:cNvPr id="2644" name="Shape 2644"/>
          <p:cNvSpPr/>
          <p:nvPr>
            <p:ph type="body" sz="quarter" idx="1"/>
          </p:nvPr>
        </p:nvSpPr>
        <p:spPr>
          <a:prstGeom prst="rect">
            <a:avLst/>
          </a:prstGeom>
        </p:spPr>
        <p:txBody>
          <a:bodyPr/>
          <a:lstStyle/>
          <a:p>
            <a:pPr defTabSz="584200"/>
            <a:r>
              <a:t>and finally only stay with a small number of real collaborators that you have carefully selected</a:t>
            </a:r>
          </a:p>
          <a:p>
            <a:pPr defTabSz="584200"/>
            <a:r>
              <a:t>over a longer process of </a:t>
            </a:r>
            <a:r>
              <a:rPr b="1"/>
              <a:t>due diligence</a:t>
            </a:r>
          </a:p>
          <a:p>
            <a:pPr defTabSz="584200"/>
          </a:p>
          <a:p>
            <a:pPr defTabSz="584200"/>
            <a:r>
              <a:t>funnel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2" name="Shape 2702"/>
          <p:cNvSpPr/>
          <p:nvPr>
            <p:ph type="sldImg"/>
          </p:nvPr>
        </p:nvSpPr>
        <p:spPr>
          <a:prstGeom prst="rect">
            <a:avLst/>
          </a:prstGeom>
        </p:spPr>
        <p:txBody>
          <a:bodyPr/>
          <a:lstStyle/>
          <a:p>
            <a:pPr/>
          </a:p>
        </p:txBody>
      </p:sp>
      <p:sp>
        <p:nvSpPr>
          <p:cNvPr id="2703" name="Shape 2703"/>
          <p:cNvSpPr/>
          <p:nvPr>
            <p:ph type="body" sz="quarter" idx="1"/>
          </p:nvPr>
        </p:nvSpPr>
        <p:spPr>
          <a:prstGeom prst="rect">
            <a:avLst/>
          </a:prstGeom>
        </p:spPr>
        <p:txBody>
          <a:bodyPr/>
          <a:lstStyle>
            <a:lvl1pPr defTabSz="584200"/>
          </a:lstStyle>
          <a:p>
            <a:pPr/>
            <a:r>
              <a:t>So the take home message is: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1" name="Shape 2711"/>
          <p:cNvSpPr/>
          <p:nvPr>
            <p:ph type="sldImg"/>
          </p:nvPr>
        </p:nvSpPr>
        <p:spPr>
          <a:prstGeom prst="rect">
            <a:avLst/>
          </a:prstGeom>
        </p:spPr>
        <p:txBody>
          <a:bodyPr/>
          <a:lstStyle/>
          <a:p>
            <a:pPr/>
          </a:p>
        </p:txBody>
      </p:sp>
      <p:sp>
        <p:nvSpPr>
          <p:cNvPr id="2712" name="Shape 2712"/>
          <p:cNvSpPr/>
          <p:nvPr>
            <p:ph type="body" sz="quarter" idx="1"/>
          </p:nvPr>
        </p:nvSpPr>
        <p:spPr>
          <a:prstGeom prst="rect">
            <a:avLst/>
          </a:prstGeom>
        </p:spPr>
        <p:txBody>
          <a:bodyPr/>
          <a:lstStyle/>
          <a:p>
            <a:pPr defTabSz="584200"/>
            <a:r>
              <a:t>So, why am I talking about all these questions ...</a:t>
            </a:r>
          </a:p>
          <a:p>
            <a:pPr defTabSz="584200"/>
            <a:r>
              <a:t>The thing is that prematurely signing up to collaboration can be very costly on both sides</a:t>
            </a:r>
          </a:p>
          <a:p>
            <a:pPr defTabSz="584200"/>
            <a:r>
              <a:t>... here are 2 examples from the trenches where we spent quite a bit of time working on ds projects that turned </a:t>
            </a:r>
          </a:p>
          <a:p>
            <a:pPr defTabSz="584200"/>
            <a:r>
              <a:t>out not to be super successful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1" name="Shape 2721"/>
          <p:cNvSpPr/>
          <p:nvPr>
            <p:ph type="sldImg"/>
          </p:nvPr>
        </p:nvSpPr>
        <p:spPr>
          <a:prstGeom prst="rect">
            <a:avLst/>
          </a:prstGeom>
        </p:spPr>
        <p:txBody>
          <a:bodyPr/>
          <a:lstStyle/>
          <a:p>
            <a:pPr/>
          </a:p>
        </p:txBody>
      </p:sp>
      <p:sp>
        <p:nvSpPr>
          <p:cNvPr id="2722" name="Shape 2722"/>
          <p:cNvSpPr/>
          <p:nvPr>
            <p:ph type="body" sz="quarter" idx="1"/>
          </p:nvPr>
        </p:nvSpPr>
        <p:spPr>
          <a:prstGeom prst="rect">
            <a:avLst/>
          </a:prstGeom>
        </p:spPr>
        <p:txBody>
          <a:bodyPr/>
          <a:lstStyle/>
          <a:p>
            <a:pPr defTabSz="584200"/>
            <a:r>
              <a:t>In both cases, the problem were early pitfalls on premature collaboration</a:t>
            </a:r>
          </a:p>
          <a:p>
            <a:pPr defTabSz="584200"/>
            <a:r>
              <a:t>... in both examples we started a collaboration with fellow tool builders who had not a very good understanding of the real users needs, which we didn’t know of course,</a:t>
            </a:r>
          </a:p>
          <a:p>
            <a:pPr defTabSz="584200"/>
            <a:r>
              <a:t>... and promised to have data</a:t>
            </a:r>
          </a:p>
          <a:p>
            <a:pPr defTabSz="584200"/>
            <a:r>
              <a:t>but the data either never showed up or came into the game way too late</a:t>
            </a:r>
          </a:p>
          <a:p>
            <a:pPr defTabSz="584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Shape 562"/>
          <p:cNvSpPr/>
          <p:nvPr>
            <p:ph type="sldImg"/>
          </p:nvPr>
        </p:nvSpPr>
        <p:spPr>
          <a:prstGeom prst="rect">
            <a:avLst/>
          </a:prstGeom>
        </p:spPr>
        <p:txBody>
          <a:bodyPr/>
          <a:lstStyle/>
          <a:p>
            <a:pPr/>
          </a:p>
        </p:txBody>
      </p:sp>
      <p:sp>
        <p:nvSpPr>
          <p:cNvPr id="563" name="Shape 563"/>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good: height increases with age, 12 year olds are taller than 10 year olds</a:t>
            </a:r>
          </a:p>
          <a:p>
            <a:pPr defTabSz="1219200">
              <a:spcBef>
                <a:spcPts val="500"/>
              </a:spcBef>
              <a:buClr>
                <a:srgbClr val="000000"/>
              </a:buClr>
              <a:defRPr sz="1400">
                <a:uFill>
                  <a:solidFill>
                    <a:srgbClr val="000000"/>
                  </a:solidFill>
                </a:uFill>
                <a:latin typeface="Arial"/>
                <a:ea typeface="Arial"/>
                <a:cs typeface="Arial"/>
                <a:sym typeface="Arial"/>
              </a:defRPr>
            </a:pPr>
            <a:r>
              <a:t>bad: the more male a person is, the taller he or she is</a:t>
            </a:r>
          </a:p>
          <a:p>
            <a:pPr defTabSz="1219200">
              <a:spcBef>
                <a:spcPts val="500"/>
              </a:spcBef>
              <a:buClr>
                <a:srgbClr val="000000"/>
              </a:buClr>
              <a:defRPr sz="1400">
                <a:uFill>
                  <a:solidFill>
                    <a:srgbClr val="000000"/>
                  </a:solidFill>
                </a:uFill>
                <a:latin typeface="Arial"/>
                <a:ea typeface="Arial"/>
                <a:cs typeface="Arial"/>
                <a:sym typeface="Arial"/>
              </a:defRPr>
            </a:pPr>
            <a:r>
              <a:t>Zacks and Tversky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1" name="Shape 2741"/>
          <p:cNvSpPr/>
          <p:nvPr>
            <p:ph type="sldImg"/>
          </p:nvPr>
        </p:nvSpPr>
        <p:spPr>
          <a:prstGeom prst="rect">
            <a:avLst/>
          </a:prstGeom>
        </p:spPr>
        <p:txBody>
          <a:bodyPr/>
          <a:lstStyle/>
          <a:p>
            <a:pPr/>
          </a:p>
        </p:txBody>
      </p:sp>
      <p:sp>
        <p:nvSpPr>
          <p:cNvPr id="2742" name="Shape 2742"/>
          <p:cNvSpPr/>
          <p:nvPr>
            <p:ph type="body" sz="quarter" idx="1"/>
          </p:nvPr>
        </p:nvSpPr>
        <p:spPr>
          <a:prstGeom prst="rect">
            <a:avLst/>
          </a:prstGeom>
        </p:spPr>
        <p:txBody>
          <a:bodyPr/>
          <a:lstStyle/>
          <a:p>
            <a:pPr defTabSz="584200"/>
            <a:r>
              <a:t>Again, here is Mr. Vis showing a stereotype of ourselves saying:</a:t>
            </a:r>
          </a:p>
          <a:p>
            <a:pPr defTabSz="584200"/>
            <a:r>
              <a:t>“Of course ... ”</a:t>
            </a:r>
          </a:p>
          <a:p>
            <a:pPr defTabSz="584200"/>
          </a:p>
          <a:p>
            <a:pPr defTabSz="584200"/>
            <a:r>
              <a:t>The tricky think about this attitude is that while the technique might be a solution it does not necessarily mean that is a good solution to the problem at hand.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2" name="Shape 2782"/>
          <p:cNvSpPr/>
          <p:nvPr>
            <p:ph type="sldImg"/>
          </p:nvPr>
        </p:nvSpPr>
        <p:spPr>
          <a:prstGeom prst="rect">
            <a:avLst/>
          </a:prstGeom>
        </p:spPr>
        <p:txBody>
          <a:bodyPr/>
          <a:lstStyle/>
          <a:p>
            <a:pPr/>
          </a:p>
        </p:txBody>
      </p:sp>
      <p:sp>
        <p:nvSpPr>
          <p:cNvPr id="2783" name="Shape 2783"/>
          <p:cNvSpPr/>
          <p:nvPr>
            <p:ph type="body" sz="quarter" idx="1"/>
          </p:nvPr>
        </p:nvSpPr>
        <p:spPr>
          <a:prstGeom prst="rect">
            <a:avLst/>
          </a:prstGeom>
        </p:spPr>
        <p:txBody>
          <a:bodyPr/>
          <a:lstStyle/>
          <a:p>
            <a:pPr defTabSz="584200"/>
            <a:r>
              <a:t>To clarify that, we offer a design space metaphor that can be used to think about the implications of such situations.</a:t>
            </a:r>
          </a:p>
          <a:p>
            <a:pPr defTabSz="584200"/>
          </a:p>
          <a:p>
            <a:pPr defTabSz="584200"/>
            <a:r>
              <a:t>2D design space -- good sol. -- okay -- poor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6" name="Shape 2826"/>
          <p:cNvSpPr/>
          <p:nvPr>
            <p:ph type="sldImg"/>
          </p:nvPr>
        </p:nvSpPr>
        <p:spPr>
          <a:prstGeom prst="rect">
            <a:avLst/>
          </a:prstGeom>
        </p:spPr>
        <p:txBody>
          <a:bodyPr/>
          <a:lstStyle/>
          <a:p>
            <a:pPr/>
          </a:p>
        </p:txBody>
      </p:sp>
      <p:sp>
        <p:nvSpPr>
          <p:cNvPr id="2827" name="Shape 2827"/>
          <p:cNvSpPr/>
          <p:nvPr>
            <p:ph type="body" sz="quarter" idx="1"/>
          </p:nvPr>
        </p:nvSpPr>
        <p:spPr>
          <a:prstGeom prst="rect">
            <a:avLst/>
          </a:prstGeom>
        </p:spPr>
        <p:txBody>
          <a:bodyPr/>
          <a:lstStyle/>
          <a:p>
            <a:pPr defTabSz="584200"/>
            <a:r>
              <a:t>In a situation where you focus on a specific technique, it is very likely that you miss other solutions that</a:t>
            </a:r>
          </a:p>
          <a:p>
            <a:pPr defTabSz="584200"/>
            <a:r>
              <a:t>might have been better, </a:t>
            </a:r>
          </a:p>
          <a:p>
            <a:pPr defTabSz="584200"/>
            <a:r>
              <a:t>even if you consider some of the local neighbours to your solution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4" name="Shape 2864"/>
          <p:cNvSpPr/>
          <p:nvPr>
            <p:ph type="sldImg"/>
          </p:nvPr>
        </p:nvSpPr>
        <p:spPr>
          <a:prstGeom prst="rect">
            <a:avLst/>
          </a:prstGeom>
        </p:spPr>
        <p:txBody>
          <a:bodyPr/>
          <a:lstStyle/>
          <a:p>
            <a:pPr/>
          </a:p>
        </p:txBody>
      </p:sp>
      <p:sp>
        <p:nvSpPr>
          <p:cNvPr id="2865" name="Shape 2865"/>
          <p:cNvSpPr/>
          <p:nvPr>
            <p:ph type="body" sz="quarter" idx="1"/>
          </p:nvPr>
        </p:nvSpPr>
        <p:spPr>
          <a:prstGeom prst="rect">
            <a:avLst/>
          </a:prstGeom>
        </p:spPr>
        <p:txBody>
          <a:bodyPr/>
          <a:lstStyle/>
          <a:p>
            <a:pPr defTabSz="584200"/>
            <a:r>
              <a:t>Instead we argue that you should consider broadly...</a:t>
            </a:r>
          </a:p>
          <a:p>
            <a:pPr defTabSz="584200"/>
            <a:r>
              <a:t>This starts with having a good understanding of the potential solution space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4" name="Shape 2904"/>
          <p:cNvSpPr/>
          <p:nvPr>
            <p:ph type="sldImg"/>
          </p:nvPr>
        </p:nvSpPr>
        <p:spPr>
          <a:prstGeom prst="rect">
            <a:avLst/>
          </a:prstGeom>
        </p:spPr>
        <p:txBody>
          <a:bodyPr/>
          <a:lstStyle/>
          <a:p>
            <a:pPr/>
          </a:p>
        </p:txBody>
      </p:sp>
      <p:sp>
        <p:nvSpPr>
          <p:cNvPr id="2905" name="Shape 2905"/>
          <p:cNvSpPr/>
          <p:nvPr>
            <p:ph type="body" sz="quarter" idx="1"/>
          </p:nvPr>
        </p:nvSpPr>
        <p:spPr>
          <a:prstGeom prst="rect">
            <a:avLst/>
          </a:prstGeom>
        </p:spPr>
        <p:txBody>
          <a:bodyPr/>
          <a:lstStyle>
            <a:lvl1pPr defTabSz="584200"/>
          </a:lstStyle>
          <a:p>
            <a:pPr/>
            <a:r>
              <a:t>From your knowledge space you then can consider broadly potential solutions for the problem at hand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6" name="Shape 2946"/>
          <p:cNvSpPr/>
          <p:nvPr>
            <p:ph type="sldImg"/>
          </p:nvPr>
        </p:nvSpPr>
        <p:spPr>
          <a:prstGeom prst="rect">
            <a:avLst/>
          </a:prstGeom>
        </p:spPr>
        <p:txBody>
          <a:bodyPr/>
          <a:lstStyle/>
          <a:p>
            <a:pPr/>
          </a:p>
        </p:txBody>
      </p:sp>
      <p:sp>
        <p:nvSpPr>
          <p:cNvPr id="2947" name="Shape 2947"/>
          <p:cNvSpPr/>
          <p:nvPr>
            <p:ph type="body" sz="quarter" idx="1"/>
          </p:nvPr>
        </p:nvSpPr>
        <p:spPr>
          <a:prstGeom prst="rect">
            <a:avLst/>
          </a:prstGeom>
        </p:spPr>
        <p:txBody>
          <a:bodyPr/>
          <a:lstStyle>
            <a:lvl1pPr defTabSz="584200"/>
          </a:lstStyle>
          <a:p>
            <a:pPr/>
            <a:r>
              <a:t>then you can filter them down to a smaller set of solutions that you propose and discuss with your users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0" name="Shape 2990"/>
          <p:cNvSpPr/>
          <p:nvPr>
            <p:ph type="sldImg"/>
          </p:nvPr>
        </p:nvSpPr>
        <p:spPr>
          <a:prstGeom prst="rect">
            <a:avLst/>
          </a:prstGeom>
        </p:spPr>
        <p:txBody>
          <a:bodyPr/>
          <a:lstStyle/>
          <a:p>
            <a:pPr/>
          </a:p>
        </p:txBody>
      </p:sp>
      <p:sp>
        <p:nvSpPr>
          <p:cNvPr id="2991" name="Shape 2991"/>
          <p:cNvSpPr/>
          <p:nvPr>
            <p:ph type="body" sz="quarter" idx="1"/>
          </p:nvPr>
        </p:nvSpPr>
        <p:spPr>
          <a:prstGeom prst="rect">
            <a:avLst/>
          </a:prstGeom>
        </p:spPr>
        <p:txBody>
          <a:bodyPr/>
          <a:lstStyle/>
          <a:p>
            <a:pPr defTabSz="584200"/>
            <a:r>
              <a:t>And finally select one of the good solutions for the problem</a:t>
            </a:r>
          </a:p>
          <a:p>
            <a:pPr defTabSz="584200"/>
            <a:r>
              <a:t>... we argue (+ HCI and SE), higher probability of finding a good solution for problem at hand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8" name="Shape 3038"/>
          <p:cNvSpPr/>
          <p:nvPr>
            <p:ph type="sldImg"/>
          </p:nvPr>
        </p:nvSpPr>
        <p:spPr>
          <a:prstGeom prst="rect">
            <a:avLst/>
          </a:prstGeom>
        </p:spPr>
        <p:txBody>
          <a:bodyPr/>
          <a:lstStyle/>
          <a:p>
            <a:pPr/>
          </a:p>
        </p:txBody>
      </p:sp>
      <p:sp>
        <p:nvSpPr>
          <p:cNvPr id="3039" name="Shape 3039"/>
          <p:cNvSpPr/>
          <p:nvPr>
            <p:ph type="body" sz="quarter" idx="1"/>
          </p:nvPr>
        </p:nvSpPr>
        <p:spPr>
          <a:prstGeom prst="rect">
            <a:avLst/>
          </a:prstGeom>
        </p:spPr>
        <p:txBody>
          <a:bodyPr/>
          <a:lstStyle>
            <a:lvl1pPr defTabSz="584200"/>
          </a:lstStyle>
          <a:p>
            <a:pPr/>
            <a:r>
              <a:t>So again, the general guideline here is: Think broad!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9" name="Shape 3059"/>
          <p:cNvSpPr/>
          <p:nvPr>
            <p:ph type="sldImg"/>
          </p:nvPr>
        </p:nvSpPr>
        <p:spPr>
          <a:prstGeom prst="rect">
            <a:avLst/>
          </a:prstGeom>
        </p:spPr>
        <p:txBody>
          <a:bodyPr/>
          <a:lstStyle/>
          <a:p>
            <a:pPr/>
          </a:p>
        </p:txBody>
      </p:sp>
      <p:sp>
        <p:nvSpPr>
          <p:cNvPr id="3060" name="Shape 3060"/>
          <p:cNvSpPr/>
          <p:nvPr>
            <p:ph type="body" sz="quarter" idx="1"/>
          </p:nvPr>
        </p:nvSpPr>
        <p:spPr>
          <a:prstGeom prst="rect">
            <a:avLst/>
          </a:prstGeom>
        </p:spPr>
        <p:txBody>
          <a:bodyPr/>
          <a:lstStyle/>
          <a:p>
            <a:pPr defTabSz="584200"/>
            <a:r>
              <a:t>So, here is Mr Vis again who thinks he can write a design study paper in a week ...</a:t>
            </a:r>
          </a:p>
          <a:p>
            <a:pPr defTabSz="584200"/>
            <a:r>
              <a:t>Our experience showed that writing a design study paper can actually be very challenging </a:t>
            </a:r>
          </a:p>
          <a:p>
            <a:pPr defTabSz="584200"/>
            <a:r>
              <a:t>as writing down a design study does usually take way more effort than just reporting what has been done ...</a:t>
            </a:r>
          </a:p>
          <a:p>
            <a:pPr defTabSz="584200"/>
          </a:p>
          <a:p>
            <a:pPr defTabSz="584200"/>
            <a:r>
              <a:t>[click] In fact, we argue that a design study as highly qualitative approach has a lot in common with writing down </a:t>
            </a:r>
          </a:p>
          <a:p>
            <a:pPr defTabSz="584200"/>
            <a:r>
              <a:t>qualitative research such as ethnographies were writing is considered to be an active part of doing research</a:t>
            </a:r>
          </a:p>
          <a:p>
            <a:pPr defTabSz="584200"/>
            <a:r>
              <a:t>rather than a straight forward reporting method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8" name="Shape 3078"/>
          <p:cNvSpPr/>
          <p:nvPr>
            <p:ph type="sldImg"/>
          </p:nvPr>
        </p:nvSpPr>
        <p:spPr>
          <a:prstGeom prst="rect">
            <a:avLst/>
          </a:prstGeom>
        </p:spPr>
        <p:txBody>
          <a:bodyPr/>
          <a:lstStyle/>
          <a:p>
            <a:pPr/>
          </a:p>
        </p:txBody>
      </p:sp>
      <p:sp>
        <p:nvSpPr>
          <p:cNvPr id="3079" name="Shape 3079"/>
          <p:cNvSpPr/>
          <p:nvPr>
            <p:ph type="body" sz="quarter" idx="1"/>
          </p:nvPr>
        </p:nvSpPr>
        <p:spPr>
          <a:prstGeom prst="rect">
            <a:avLst/>
          </a:prstGeom>
        </p:spPr>
        <p:txBody>
          <a:bodyPr/>
          <a:lstStyle/>
          <a:p>
            <a:pPr defTabSz="584200"/>
            <a:r>
              <a:t>Another factor in premature publishing is guided by the wrong instincts that one might have from technique-driven work</a:t>
            </a:r>
          </a:p>
          <a:p>
            <a:pPr defTabSz="584200"/>
            <a:r>
              <a:t>-We again offer a metaphor to think about these instincts:</a:t>
            </a:r>
          </a:p>
          <a:p>
            <a:pPr defTabSz="584200"/>
            <a:r>
              <a:t>So tech.-dr. work is like a horse race, where the threat is that so. overtakes you and published a technique or a finding first...</a:t>
            </a:r>
          </a:p>
          <a:p>
            <a:pPr defTabSz="584200"/>
            <a:r>
              <a:t>In problem-dr work it is very unlikely that someone is working on the exact same problem and potential solution</a:t>
            </a:r>
          </a:p>
          <a:p>
            <a:pPr defTabSz="584200"/>
            <a:r>
              <a:t>so it the instincts here should be more like preparing a music debut:</a:t>
            </a:r>
          </a:p>
          <a:p>
            <a:pPr defTabSz="584200"/>
            <a:r>
              <a:t>... the threat here is that you haven’t practiced enough before you give your first concert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hape 570"/>
          <p:cNvSpPr/>
          <p:nvPr>
            <p:ph type="sldImg"/>
          </p:nvPr>
        </p:nvSpPr>
        <p:spPr>
          <a:prstGeom prst="rect">
            <a:avLst/>
          </a:prstGeom>
        </p:spPr>
        <p:txBody>
          <a:bodyPr/>
          <a:lstStyle/>
          <a:p>
            <a:pPr/>
          </a:p>
        </p:txBody>
      </p:sp>
      <p:sp>
        <p:nvSpPr>
          <p:cNvPr id="571" name="Shape 571"/>
          <p:cNvSpPr/>
          <p:nvPr>
            <p:ph type="body" sz="quarter" idx="1"/>
          </p:nvPr>
        </p:nvSpPr>
        <p:spPr>
          <a:prstGeom prst="rect">
            <a:avLst/>
          </a:prstGeom>
        </p:spPr>
        <p:txBody>
          <a:bodyPr/>
          <a:lstStyle>
            <a:lvl1pPr defTabSz="1219200">
              <a:spcBef>
                <a:spcPts val="500"/>
              </a:spcBef>
              <a:buClr>
                <a:srgbClr val="000000"/>
              </a:buClr>
              <a:defRPr sz="1900">
                <a:uFill>
                  <a:solidFill>
                    <a:srgbClr val="000000"/>
                  </a:solidFill>
                </a:uFill>
                <a:latin typeface="Arial"/>
                <a:ea typeface="Arial"/>
                <a:cs typeface="Arial"/>
                <a:sym typeface="Arial"/>
              </a:defRPr>
            </a:lvl1pPr>
          </a:lstStyle>
          <a:p>
            <a:pPr/>
            <a:r>
              <a:t>Thor computer memory profiler. The key used to distribute composite bars along the axis is the combination of a processor and a procedure. The key used to stack and color the glyph subcomponents is the type of cache miss; the height of each full bar encodes all cache misses for each processor-procedure combination.</a:t>
            </a:r>
            <a:endParaRPr sz="1700">
              <a:latin typeface="Times"/>
              <a:ea typeface="Times"/>
              <a:cs typeface="Times"/>
              <a:sym typeface="Time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9" name="Shape 3089"/>
          <p:cNvSpPr/>
          <p:nvPr>
            <p:ph type="sldImg"/>
          </p:nvPr>
        </p:nvSpPr>
        <p:spPr>
          <a:prstGeom prst="rect">
            <a:avLst/>
          </a:prstGeom>
        </p:spPr>
        <p:txBody>
          <a:bodyPr/>
          <a:lstStyle/>
          <a:p>
            <a:pPr/>
          </a:p>
        </p:txBody>
      </p:sp>
      <p:sp>
        <p:nvSpPr>
          <p:cNvPr id="3090" name="Shape 3090"/>
          <p:cNvSpPr/>
          <p:nvPr>
            <p:ph type="body" sz="quarter" idx="1"/>
          </p:nvPr>
        </p:nvSpPr>
        <p:spPr>
          <a:prstGeom prst="rect">
            <a:avLst/>
          </a:prstGeom>
        </p:spPr>
        <p:txBody>
          <a:bodyPr/>
          <a:lstStyle/>
          <a:p>
            <a:pPr defTabSz="584200"/>
            <a:r>
              <a:t>Here is another example form the trenches...</a:t>
            </a:r>
          </a:p>
          <a:p>
            <a:pPr defTabSz="584200"/>
            <a:r>
              <a:t>During my PhD, I published a paper on an early design iteration of one of the design studies we did at BMW,</a:t>
            </a:r>
          </a:p>
          <a:p>
            <a:pPr defTabSz="584200"/>
            <a:r>
              <a:t>However there were many things that still could be improved and we therefore build another version of the tool which was much stronger and which we deployed for a field study to the engineers ...</a:t>
            </a:r>
          </a:p>
          <a:p>
            <a:pPr defTabSz="584200"/>
            <a:r>
              <a:t>The problem however was that this subsequent work was not enough for a stand-alone paper</a:t>
            </a:r>
          </a:p>
          <a:p>
            <a:pPr defTabSz="584200"/>
            <a:r>
              <a:t>and we therefore only could include it as secondary contribution in another paper</a:t>
            </a:r>
          </a:p>
          <a:p>
            <a:pPr defTabSz="584200"/>
            <a:r>
              <a:t>... Had we waited, we probably would have had a much stronger design study paper with everything in one place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good: height increases with age, 12 year olds are taller than 10 year olds</a:t>
            </a:r>
          </a:p>
          <a:p>
            <a:pPr defTabSz="1219200">
              <a:spcBef>
                <a:spcPts val="500"/>
              </a:spcBef>
              <a:buClr>
                <a:srgbClr val="000000"/>
              </a:buClr>
              <a:defRPr sz="1400">
                <a:uFill>
                  <a:solidFill>
                    <a:srgbClr val="000000"/>
                  </a:solidFill>
                </a:uFill>
                <a:latin typeface="Arial"/>
                <a:ea typeface="Arial"/>
                <a:cs typeface="Arial"/>
                <a:sym typeface="Arial"/>
              </a:defRPr>
            </a:pPr>
            <a:r>
              <a:t>bad: the more male a person is, the taller he or she 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Shape 754"/>
          <p:cNvSpPr/>
          <p:nvPr>
            <p:ph type="sldImg"/>
          </p:nvPr>
        </p:nvSpPr>
        <p:spPr>
          <a:prstGeom prst="rect">
            <a:avLst/>
          </a:prstGeom>
        </p:spPr>
        <p:txBody>
          <a:bodyPr/>
          <a:lstStyle/>
          <a:p>
            <a:pPr/>
          </a:p>
        </p:txBody>
      </p:sp>
      <p:sp>
        <p:nvSpPr>
          <p:cNvPr id="755" name="Shape 755"/>
          <p:cNvSpPr/>
          <p:nvPr>
            <p:ph type="body" sz="quarter" idx="1"/>
          </p:nvPr>
        </p:nvSpPr>
        <p:spPr>
          <a:prstGeom prst="rect">
            <a:avLst/>
          </a:prstGeom>
        </p:spPr>
        <p:txBody>
          <a:bodyPr/>
          <a:lstStyle/>
          <a:p>
            <a:pPr defTabSz="1219200">
              <a:spcBef>
                <a:spcPts val="500"/>
              </a:spcBef>
              <a:buClr>
                <a:srgbClr val="000000"/>
              </a:buClr>
              <a:defRPr sz="1900">
                <a:uFill>
                  <a:solidFill>
                    <a:srgbClr val="000000"/>
                  </a:solidFill>
                </a:uFill>
                <a:latin typeface="Arial"/>
                <a:ea typeface="Arial"/>
                <a:cs typeface="Arial"/>
                <a:sym typeface="Arial"/>
              </a:defRPr>
            </a:pPr>
            <a:r>
              <a:t>three local glyph idioms, one dense texture idiom, and two geometric idioms using streamlines.</a:t>
            </a:r>
          </a:p>
          <a:p>
            <a:pPr defTabSz="1219200">
              <a:spcBef>
                <a:spcPts val="500"/>
              </a:spcBef>
              <a:buClr>
                <a:srgbClr val="000000"/>
              </a:buClr>
              <a:defRPr sz="1900">
                <a:uFill>
                  <a:solidFill>
                    <a:srgbClr val="000000"/>
                  </a:solidFill>
                </a:uFill>
                <a:latin typeface="Arial"/>
                <a:ea typeface="Arial"/>
                <a:cs typeface="Arial"/>
                <a:sym typeface="Arial"/>
              </a:defRPr>
            </a:pPr>
            <a:r>
              <a:t> a) GRID: arrow glyphs on a regular grid. b) JIT: arrow glyphs on a jittered grid. c) LIT: triangular wedge glyphs inspired by oil painting strokes. d) LIC: dense texture-based idiom. e) OSTR: curved arrow glyphs with image-guided streamline seeding. f) GSTR: curved arrow glyphs with regular grid streamline seeding. From [Laidlaw et al. 05], Fig- ure 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Shape 764"/>
          <p:cNvSpPr/>
          <p:nvPr>
            <p:ph type="sldImg"/>
          </p:nvPr>
        </p:nvSpPr>
        <p:spPr>
          <a:prstGeom prst="rect">
            <a:avLst/>
          </a:prstGeom>
        </p:spPr>
        <p:txBody>
          <a:bodyPr/>
          <a:lstStyle/>
          <a:p>
            <a:pPr/>
          </a:p>
        </p:txBody>
      </p:sp>
      <p:sp>
        <p:nvSpPr>
          <p:cNvPr id="765" name="Shape 765"/>
          <p:cNvSpPr/>
          <p:nvPr>
            <p:ph type="body" sz="quarter" idx="1"/>
          </p:nvPr>
        </p:nvSpPr>
        <p:spPr>
          <a:prstGeom prst="rect">
            <a:avLst/>
          </a:prstGeom>
        </p:spPr>
        <p:txBody>
          <a:bodyPr/>
          <a:lstStyle/>
          <a:p>
            <a:pPr defTabSz="1219200">
              <a:spcBef>
                <a:spcPts val="500"/>
              </a:spcBef>
              <a:buClr>
                <a:srgbClr val="000000"/>
              </a:buClr>
              <a:defRPr sz="1900">
                <a:uFill>
                  <a:solidFill>
                    <a:srgbClr val="000000"/>
                  </a:solidFill>
                </a:uFill>
                <a:latin typeface="Arial"/>
                <a:ea typeface="Arial"/>
                <a:cs typeface="Arial"/>
                <a:sym typeface="Arial"/>
              </a:defRPr>
            </a:pPr>
            <a:r>
              <a:t>three local glyph idioms, one dense texture idiom, and two geometric idioms using streamlines.</a:t>
            </a:r>
          </a:p>
          <a:p>
            <a:pPr defTabSz="1219200">
              <a:spcBef>
                <a:spcPts val="500"/>
              </a:spcBef>
              <a:buClr>
                <a:srgbClr val="000000"/>
              </a:buClr>
              <a:defRPr sz="1900">
                <a:uFill>
                  <a:solidFill>
                    <a:srgbClr val="000000"/>
                  </a:solidFill>
                </a:uFill>
                <a:latin typeface="Arial"/>
                <a:ea typeface="Arial"/>
                <a:cs typeface="Arial"/>
                <a:sym typeface="Arial"/>
              </a:defRPr>
            </a:pPr>
            <a:r>
              <a:t> a) GRID: arrow glyphs on a regular grid. b) JIT: arrow glyphs on a jittered grid. c) LIT: triangular wedge glyphs inspired by oil painting strokes. d) LIC: dense texture-based idiom. e) OSTR: curved arrow glyphs with image-guided streamline seeding. f) GSTR: curved arrow glyphs with regular grid streamline seeding. From [Laidlaw et al. 05], Fig- ure 1.</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cs.ubc.ca/~tmm/talks.html" TargetMode="Externa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cs.ubc.ca/labs/imager/tr/2012/Glint/" TargetMode="Externa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cs.ubc.ca/~tmm/talks.html"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First Slide">
    <p:spTree>
      <p:nvGrpSpPr>
        <p:cNvPr id="1" name=""/>
        <p:cNvGrpSpPr/>
        <p:nvPr/>
      </p:nvGrpSpPr>
      <p:grpSpPr>
        <a:xfrm>
          <a:off x="0" y="0"/>
          <a:ext cx="0" cy="0"/>
          <a:chOff x="0" y="0"/>
          <a:chExt cx="0" cy="0"/>
        </a:xfrm>
      </p:grpSpPr>
      <p:sp>
        <p:nvSpPr>
          <p:cNvPr id="6" name="@tamaramunzner"/>
          <p:cNvSpPr txBox="1"/>
          <p:nvPr/>
        </p:nvSpPr>
        <p:spPr>
          <a:xfrm>
            <a:off x="11620500" y="8140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
        <p:nvSpPr>
          <p:cNvPr id="7" name="http://www.cs.ubc.ca/~tmm/talks.html#chicago14"/>
          <p:cNvSpPr txBox="1"/>
          <p:nvPr>
            <p:ph type="body" sz="quarter" idx="13"/>
          </p:nvPr>
        </p:nvSpPr>
        <p:spPr>
          <a:xfrm>
            <a:off x="431800" y="8140700"/>
            <a:ext cx="11087100" cy="482600"/>
          </a:xfrm>
          <a:prstGeom prst="rect">
            <a:avLst/>
          </a:prstGeom>
        </p:spPr>
        <p:txBody>
          <a:bodyPr lIns="50800" tIns="50800" rIns="50800" bIns="50800" anchor="ctr">
            <a:spAutoFit/>
          </a:bodyPr>
          <a:lstStyle/>
          <a:p>
            <a:pPr lvl="1" marL="0" indent="0">
              <a:spcBef>
                <a:spcPts val="0"/>
              </a:spcBef>
              <a:buSzTx/>
              <a:buNone/>
              <a:defRPr b="1" sz="2600"/>
            </a:pPr>
            <a:r>
              <a:rPr u="sng">
                <a:hlinkClick r:id="rId2" invalidUrl="" action="" tgtFrame="" tooltip="" history="1" highlightClick="0" endSnd="0"/>
              </a:rPr>
              <a:t>http://www.cs.ubc.ca/~tmm/talks.html#chicago14</a:t>
            </a:r>
          </a:p>
        </p:txBody>
      </p:sp>
      <p:sp>
        <p:nvSpPr>
          <p:cNvPr id="8" name="Title Text"/>
          <p:cNvSpPr txBox="1"/>
          <p:nvPr>
            <p:ph type="title"/>
          </p:nvPr>
        </p:nvSpPr>
        <p:spPr>
          <a:xfrm>
            <a:off x="457200" y="139700"/>
            <a:ext cx="15875000" cy="3962400"/>
          </a:xfrm>
          <a:prstGeom prst="rect">
            <a:avLst/>
          </a:prstGeom>
        </p:spPr>
        <p:txBody>
          <a:bodyPr anchor="b"/>
          <a:lstStyle>
            <a:lvl1pPr>
              <a:defRPr sz="7200">
                <a:solidFill>
                  <a:srgbClr val="011993"/>
                </a:solidFill>
                <a:latin typeface="+mn-lt"/>
                <a:ea typeface="+mn-ea"/>
                <a:cs typeface="+mn-cs"/>
                <a:sym typeface="Rockwell"/>
              </a:defRPr>
            </a:lvl1pPr>
          </a:lstStyle>
          <a:p>
            <a:pPr/>
            <a:r>
              <a:t>Title Text</a:t>
            </a:r>
          </a:p>
        </p:txBody>
      </p:sp>
      <p:sp>
        <p:nvSpPr>
          <p:cNvPr id="9" name="Body Level One…"/>
          <p:cNvSpPr txBox="1"/>
          <p:nvPr>
            <p:ph type="body" sz="half" idx="1"/>
          </p:nvPr>
        </p:nvSpPr>
        <p:spPr>
          <a:xfrm>
            <a:off x="469900" y="4432300"/>
            <a:ext cx="14236700" cy="3530600"/>
          </a:xfrm>
          <a:prstGeom prst="rect">
            <a:avLst/>
          </a:prstGeom>
        </p:spPr>
        <p:txBody>
          <a:bodyPr lIns="50800" tIns="50800" rIns="50800" bIns="50800"/>
          <a:lstStyle>
            <a:lvl1pPr marL="0" indent="0">
              <a:spcBef>
                <a:spcPts val="0"/>
              </a:spcBef>
              <a:buSzTx/>
              <a:buNone/>
              <a:defRPr b="1" sz="4200"/>
            </a:lvl1pPr>
            <a:lvl2pPr marL="0" indent="0">
              <a:spcBef>
                <a:spcPts val="0"/>
              </a:spcBef>
              <a:buSzTx/>
              <a:buNone/>
              <a:defRPr sz="4200">
                <a:latin typeface="Gill Sans Light"/>
                <a:ea typeface="Gill Sans Light"/>
                <a:cs typeface="Gill Sans Light"/>
                <a:sym typeface="Gill Sans Light"/>
              </a:defRPr>
            </a:lvl2pPr>
            <a:lvl3pPr marL="0" indent="0">
              <a:spcBef>
                <a:spcPts val="0"/>
              </a:spcBef>
              <a:buSzTx/>
              <a:buNone/>
              <a:defRPr sz="4200"/>
            </a:lvl3pPr>
            <a:lvl4pPr marL="0" indent="0">
              <a:spcBef>
                <a:spcPts val="0"/>
              </a:spcBef>
              <a:buSzTx/>
              <a:buNone/>
              <a:defRPr i="1" sz="2600"/>
            </a:lvl4pPr>
            <a:lvl5pPr marL="0" indent="0">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0" name="Slide Number"/>
          <p:cNvSpPr txBox="1"/>
          <p:nvPr>
            <p:ph type="sldNum" sz="quarter" idx="2"/>
          </p:nvPr>
        </p:nvSpPr>
        <p:spPr>
          <a:xfrm>
            <a:off x="7950200" y="8674100"/>
            <a:ext cx="317500" cy="3429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Bullets">
    <p:spTree>
      <p:nvGrpSpPr>
        <p:cNvPr id="1" name=""/>
        <p:cNvGrpSpPr/>
        <p:nvPr/>
      </p:nvGrpSpPr>
      <p:grpSpPr>
        <a:xfrm>
          <a:off x="0" y="0"/>
          <a:ext cx="0" cy="0"/>
          <a:chOff x="0" y="0"/>
          <a:chExt cx="0" cy="0"/>
        </a:xfrm>
      </p:grpSpPr>
      <p:sp>
        <p:nvSpPr>
          <p:cNvPr id="43"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44" name="Body Level One…"/>
          <p:cNvSpPr txBox="1"/>
          <p:nvPr>
            <p:ph type="body" idx="1"/>
          </p:nvPr>
        </p:nvSpPr>
        <p:spPr>
          <a:xfrm>
            <a:off x="419100" y="1104900"/>
            <a:ext cx="15849600" cy="8039100"/>
          </a:xfrm>
          <a:prstGeom prst="rect">
            <a:avLst/>
          </a:prstGeom>
        </p:spPr>
        <p:txBody>
          <a:bodyPr lIns="38100" tIns="38100" rIns="38100" bIns="38100"/>
          <a:lstStyle>
            <a:lvl1pPr marL="342900" indent="-342900" defTabSz="1219200">
              <a:spcBef>
                <a:spcPts val="1000"/>
              </a:spcBef>
              <a:buClr>
                <a:srgbClr val="000000"/>
              </a:buClr>
              <a:defRPr sz="4000">
                <a:uFill>
                  <a:solidFill>
                    <a:srgbClr val="000000"/>
                  </a:solidFill>
                </a:uFill>
              </a:defRPr>
            </a:lvl1pPr>
            <a:lvl2pPr marL="742950" indent="-285750" defTabSz="1219200">
              <a:spcBef>
                <a:spcPts val="800"/>
              </a:spcBef>
              <a:buClr>
                <a:srgbClr val="000000"/>
              </a:buClr>
              <a:buChar char="–"/>
              <a:defRPr sz="3400">
                <a:uFill>
                  <a:solidFill>
                    <a:srgbClr val="000000"/>
                  </a:solidFill>
                </a:uFill>
              </a:defRPr>
            </a:lvl2pPr>
            <a:lvl3pPr marL="1143000" indent="-228600" defTabSz="1219200">
              <a:spcBef>
                <a:spcPts val="700"/>
              </a:spcBef>
              <a:buClr>
                <a:srgbClr val="000000"/>
              </a:buClr>
              <a:defRPr sz="3000">
                <a:uFill>
                  <a:solidFill>
                    <a:srgbClr val="000000"/>
                  </a:solidFill>
                </a:uFill>
              </a:defRPr>
            </a:lvl3pPr>
            <a:lvl4pPr marL="1600200" indent="-228600" defTabSz="1219200">
              <a:spcBef>
                <a:spcPts val="600"/>
              </a:spcBef>
              <a:buClr>
                <a:srgbClr val="000000"/>
              </a:buClr>
              <a:buChar char="–"/>
              <a:defRPr sz="2600">
                <a:uFill>
                  <a:solidFill>
                    <a:srgbClr val="000000"/>
                  </a:solidFill>
                </a:uFill>
              </a:defRPr>
            </a:lvl4pPr>
            <a:lvl5pPr marL="2057400" indent="-228600" defTabSz="1219200">
              <a:spcBef>
                <a:spcPts val="600"/>
              </a:spcBef>
              <a:buClr>
                <a:srgbClr val="000000"/>
              </a:buClr>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45"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Column Bullets">
    <p:spTree>
      <p:nvGrpSpPr>
        <p:cNvPr id="1" name=""/>
        <p:cNvGrpSpPr/>
        <p:nvPr/>
      </p:nvGrpSpPr>
      <p:grpSpPr>
        <a:xfrm>
          <a:off x="0" y="0"/>
          <a:ext cx="0" cy="0"/>
          <a:chOff x="0" y="0"/>
          <a:chExt cx="0" cy="0"/>
        </a:xfrm>
      </p:grpSpPr>
      <p:sp>
        <p:nvSpPr>
          <p:cNvPr id="47"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48" name="Body Level One…"/>
          <p:cNvSpPr txBox="1"/>
          <p:nvPr>
            <p:ph type="body" idx="1"/>
          </p:nvPr>
        </p:nvSpPr>
        <p:spPr>
          <a:xfrm>
            <a:off x="419100" y="1104900"/>
            <a:ext cx="15849600" cy="8039100"/>
          </a:xfrm>
          <a:prstGeom prst="rect">
            <a:avLst/>
          </a:prstGeom>
        </p:spPr>
        <p:txBody>
          <a:bodyPr lIns="38100" tIns="38100" rIns="38100" bIns="38100" numCol="2" spcCol="792480"/>
          <a:lstStyle>
            <a:lvl1pPr marL="342900" indent="-342900" defTabSz="1219200">
              <a:spcBef>
                <a:spcPts val="1000"/>
              </a:spcBef>
              <a:buClr>
                <a:srgbClr val="000000"/>
              </a:buClr>
              <a:defRPr sz="4000">
                <a:uFill>
                  <a:solidFill>
                    <a:srgbClr val="000000"/>
                  </a:solidFill>
                </a:uFill>
              </a:defRPr>
            </a:lvl1pPr>
            <a:lvl2pPr marL="742950" indent="-285750" defTabSz="1219200">
              <a:spcBef>
                <a:spcPts val="800"/>
              </a:spcBef>
              <a:buClr>
                <a:srgbClr val="000000"/>
              </a:buClr>
              <a:buChar char="–"/>
              <a:defRPr sz="3400">
                <a:uFill>
                  <a:solidFill>
                    <a:srgbClr val="000000"/>
                  </a:solidFill>
                </a:uFill>
              </a:defRPr>
            </a:lvl2pPr>
            <a:lvl3pPr marL="1143000" indent="-228600" defTabSz="1219200">
              <a:spcBef>
                <a:spcPts val="700"/>
              </a:spcBef>
              <a:buClr>
                <a:srgbClr val="000000"/>
              </a:buClr>
              <a:defRPr sz="3000">
                <a:uFill>
                  <a:solidFill>
                    <a:srgbClr val="000000"/>
                  </a:solidFill>
                </a:uFill>
              </a:defRPr>
            </a:lvl3pPr>
            <a:lvl4pPr marL="1600200" indent="-228600" defTabSz="1219200">
              <a:spcBef>
                <a:spcPts val="600"/>
              </a:spcBef>
              <a:buClr>
                <a:srgbClr val="000000"/>
              </a:buClr>
              <a:buChar char="–"/>
              <a:defRPr sz="2600">
                <a:uFill>
                  <a:solidFill>
                    <a:srgbClr val="000000"/>
                  </a:solidFill>
                </a:uFill>
              </a:defRPr>
            </a:lvl4pPr>
            <a:lvl5pPr marL="2057400" indent="-228600" defTabSz="1219200">
              <a:spcBef>
                <a:spcPts val="600"/>
              </a:spcBef>
              <a:buClr>
                <a:srgbClr val="000000"/>
              </a:buClr>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1"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52"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mpty">
    <p:spTree>
      <p:nvGrpSpPr>
        <p:cNvPr id="1" name=""/>
        <p:cNvGrpSpPr/>
        <p:nvPr/>
      </p:nvGrpSpPr>
      <p:grpSpPr>
        <a:xfrm>
          <a:off x="0" y="0"/>
          <a:ext cx="0" cy="0"/>
          <a:chOff x="0" y="0"/>
          <a:chExt cx="0" cy="0"/>
        </a:xfrm>
      </p:grpSpPr>
      <p:sp>
        <p:nvSpPr>
          <p:cNvPr id="54"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56"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57" name="Body Level One…"/>
          <p:cNvSpPr txBox="1"/>
          <p:nvPr>
            <p:ph type="body" idx="1"/>
          </p:nvPr>
        </p:nvSpPr>
        <p:spPr>
          <a:xfrm>
            <a:off x="419100" y="1104900"/>
            <a:ext cx="15849600" cy="8039100"/>
          </a:xfrm>
          <a:prstGeom prst="rect">
            <a:avLst/>
          </a:prstGeom>
        </p:spPr>
        <p:txBody>
          <a:bodyPr lIns="38100" tIns="38100" rIns="38100" bIns="38100"/>
          <a:lstStyle>
            <a:lvl1pPr marL="342900" indent="-342900" defTabSz="1219200">
              <a:spcBef>
                <a:spcPts val="1000"/>
              </a:spcBef>
              <a:buClr>
                <a:srgbClr val="000000"/>
              </a:buClr>
              <a:defRPr sz="4000">
                <a:uFill>
                  <a:solidFill>
                    <a:srgbClr val="000000"/>
                  </a:solidFill>
                </a:uFill>
              </a:defRPr>
            </a:lvl1pPr>
            <a:lvl2pPr marL="742950" indent="-285750" defTabSz="1219200">
              <a:spcBef>
                <a:spcPts val="800"/>
              </a:spcBef>
              <a:buClr>
                <a:srgbClr val="000000"/>
              </a:buClr>
              <a:buChar char="–"/>
              <a:defRPr sz="3400">
                <a:uFill>
                  <a:solidFill>
                    <a:srgbClr val="000000"/>
                  </a:solidFill>
                </a:uFill>
              </a:defRPr>
            </a:lvl2pPr>
            <a:lvl3pPr marL="1143000" indent="-228600" defTabSz="1219200">
              <a:spcBef>
                <a:spcPts val="700"/>
              </a:spcBef>
              <a:buClr>
                <a:srgbClr val="000000"/>
              </a:buClr>
              <a:defRPr sz="3000">
                <a:uFill>
                  <a:solidFill>
                    <a:srgbClr val="000000"/>
                  </a:solidFill>
                </a:uFill>
              </a:defRPr>
            </a:lvl3pPr>
            <a:lvl4pPr marL="1600200" indent="-228600" defTabSz="1219200">
              <a:spcBef>
                <a:spcPts val="600"/>
              </a:spcBef>
              <a:buClr>
                <a:srgbClr val="000000"/>
              </a:buClr>
              <a:buChar char="–"/>
              <a:defRPr sz="2600">
                <a:uFill>
                  <a:solidFill>
                    <a:srgbClr val="000000"/>
                  </a:solidFill>
                </a:uFill>
              </a:defRPr>
            </a:lvl4pPr>
            <a:lvl5pPr marL="2057400" indent="-228600" defTabSz="1219200">
              <a:spcBef>
                <a:spcPts val="600"/>
              </a:spcBef>
              <a:buClr>
                <a:srgbClr val="000000"/>
              </a:buClr>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64" name="Slide Number"/>
          <p:cNvSpPr txBox="1"/>
          <p:nvPr>
            <p:ph type="sldNum" sz="quarter" idx="2"/>
          </p:nvPr>
        </p:nvSpPr>
        <p:spPr>
          <a:xfrm>
            <a:off x="13577329" y="8533130"/>
            <a:ext cx="384205" cy="401321"/>
          </a:xfrm>
          <a:prstGeom prst="rect">
            <a:avLst/>
          </a:prstGeom>
        </p:spPr>
        <p:txBody>
          <a:bodyPr lIns="60959" tIns="60959" rIns="60959" bIns="60959" anchor="b"/>
          <a:lstStyle>
            <a:lvl1pPr algn="r" defTabSz="609600">
              <a:defRPr sz="1800">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header + image">
    <p:spTree>
      <p:nvGrpSpPr>
        <p:cNvPr id="1" name=""/>
        <p:cNvGrpSpPr/>
        <p:nvPr/>
      </p:nvGrpSpPr>
      <p:grpSpPr>
        <a:xfrm>
          <a:off x="0" y="0"/>
          <a:ext cx="0" cy="0"/>
          <a:chOff x="0" y="0"/>
          <a:chExt cx="0" cy="0"/>
        </a:xfrm>
      </p:grpSpPr>
      <p:sp>
        <p:nvSpPr>
          <p:cNvPr id="66" name="Title Text"/>
          <p:cNvSpPr txBox="1"/>
          <p:nvPr>
            <p:ph type="title"/>
          </p:nvPr>
        </p:nvSpPr>
        <p:spPr>
          <a:xfrm>
            <a:off x="812800" y="344626"/>
            <a:ext cx="14630400" cy="1083932"/>
          </a:xfrm>
          <a:prstGeom prst="rect">
            <a:avLst/>
          </a:prstGeom>
          <a:ln w="9525">
            <a:round/>
          </a:ln>
        </p:spPr>
        <p:txBody>
          <a:bodyPr lIns="38100" tIns="38100" rIns="38100" bIns="38100" anchor="t"/>
          <a:lstStyle>
            <a:lvl1pPr defTabSz="609600">
              <a:defRPr sz="4200">
                <a:solidFill>
                  <a:srgbClr val="004C83"/>
                </a:solidFill>
                <a:uFill>
                  <a:solidFill>
                    <a:srgbClr val="004C83"/>
                  </a:solidFill>
                </a:uFill>
                <a:latin typeface="Arial"/>
                <a:ea typeface="Arial"/>
                <a:cs typeface="Arial"/>
                <a:sym typeface="Arial"/>
              </a:defRPr>
            </a:lvl1pPr>
          </a:lstStyle>
          <a:p>
            <a:pPr/>
            <a:r>
              <a:t>Title Text</a:t>
            </a:r>
          </a:p>
        </p:txBody>
      </p:sp>
      <p:sp>
        <p:nvSpPr>
          <p:cNvPr id="67" name="Body Level One…"/>
          <p:cNvSpPr txBox="1"/>
          <p:nvPr>
            <p:ph type="body" idx="1"/>
          </p:nvPr>
        </p:nvSpPr>
        <p:spPr>
          <a:xfrm>
            <a:off x="812800" y="1428557"/>
            <a:ext cx="14630400" cy="7715444"/>
          </a:xfrm>
          <a:prstGeom prst="rect">
            <a:avLst/>
          </a:prstGeom>
          <a:ln w="9525">
            <a:round/>
          </a:ln>
        </p:spPr>
        <p:txBody>
          <a:bodyPr lIns="38100" tIns="38100" rIns="38100" bIns="38100"/>
          <a:lstStyle>
            <a:lvl1pPr marL="457200" indent="-457200" defTabSz="609600">
              <a:spcBef>
                <a:spcPts val="700"/>
              </a:spcBef>
              <a:buClr>
                <a:srgbClr val="004C83"/>
              </a:buClr>
              <a:buSzTx/>
              <a:buNone/>
              <a:defRPr>
                <a:solidFill>
                  <a:srgbClr val="004C83"/>
                </a:solidFill>
                <a:uFill>
                  <a:solidFill>
                    <a:srgbClr val="004C83"/>
                  </a:solidFill>
                </a:uFill>
                <a:latin typeface="Arial"/>
                <a:ea typeface="Arial"/>
                <a:cs typeface="Arial"/>
                <a:sym typeface="Arial"/>
              </a:defRPr>
            </a:lvl1pPr>
            <a:lvl2pPr marL="742950" indent="-285750" defTabSz="609600">
              <a:spcBef>
                <a:spcPts val="500"/>
              </a:spcBef>
              <a:buClr>
                <a:srgbClr val="919191"/>
              </a:buClr>
              <a:buChar char="–"/>
              <a:defRPr sz="2400">
                <a:solidFill>
                  <a:srgbClr val="919191"/>
                </a:solidFill>
                <a:uFill>
                  <a:solidFill>
                    <a:srgbClr val="919191"/>
                  </a:solidFill>
                </a:uFill>
                <a:latin typeface="Arial"/>
                <a:ea typeface="Arial"/>
                <a:cs typeface="Arial"/>
                <a:sym typeface="Arial"/>
              </a:defRPr>
            </a:lvl2pPr>
            <a:lvl3pPr marL="1143000" indent="-228600" defTabSz="609600">
              <a:spcBef>
                <a:spcPts val="500"/>
              </a:spcBef>
              <a:buClr>
                <a:srgbClr val="919191"/>
              </a:buClr>
              <a:buSzPct val="80000"/>
              <a:defRPr sz="2000">
                <a:solidFill>
                  <a:srgbClr val="919191"/>
                </a:solidFill>
                <a:uFill>
                  <a:solidFill>
                    <a:srgbClr val="919191"/>
                  </a:solidFill>
                </a:uFill>
                <a:latin typeface="Arial"/>
                <a:ea typeface="Arial"/>
                <a:cs typeface="Arial"/>
                <a:sym typeface="Arial"/>
              </a:defRPr>
            </a:lvl3pPr>
            <a:lvl4pPr marL="1600200" indent="-228600" defTabSz="609600">
              <a:spcBef>
                <a:spcPts val="500"/>
              </a:spcBef>
              <a:buClr>
                <a:srgbClr val="919191"/>
              </a:buClr>
              <a:buChar char="–"/>
              <a:defRPr sz="2000">
                <a:solidFill>
                  <a:srgbClr val="919191"/>
                </a:solidFill>
                <a:uFill>
                  <a:solidFill>
                    <a:srgbClr val="919191"/>
                  </a:solidFill>
                </a:uFill>
                <a:latin typeface="Arial"/>
                <a:ea typeface="Arial"/>
                <a:cs typeface="Arial"/>
                <a:sym typeface="Arial"/>
              </a:defRPr>
            </a:lvl4pPr>
            <a:lvl5pPr marL="2057400" indent="-228600" defTabSz="609600">
              <a:spcBef>
                <a:spcPts val="500"/>
              </a:spcBef>
              <a:buClr>
                <a:srgbClr val="919191"/>
              </a:buClr>
              <a:buChar char="»"/>
              <a:defRPr sz="2000">
                <a:solidFill>
                  <a:srgbClr val="919191"/>
                </a:solidFill>
                <a:uFill>
                  <a:solidFill>
                    <a:srgbClr val="919191"/>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15102879" y="8614833"/>
            <a:ext cx="340322" cy="342901"/>
          </a:xfrm>
          <a:prstGeom prst="rect">
            <a:avLst/>
          </a:prstGeom>
        </p:spPr>
        <p:txBody>
          <a:bodyPr/>
          <a:lstStyle>
            <a:lvl1pPr algn="r" defTabSz="609600">
              <a:defRPr sz="1600">
                <a:solidFill>
                  <a:srgbClr val="919191"/>
                </a:solidFill>
                <a:uFill>
                  <a:solidFill>
                    <a:srgbClr val="919191"/>
                  </a:solidFill>
                </a:u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1_Title Only">
    <p:spTree>
      <p:nvGrpSpPr>
        <p:cNvPr id="1" name=""/>
        <p:cNvGrpSpPr/>
        <p:nvPr/>
      </p:nvGrpSpPr>
      <p:grpSpPr>
        <a:xfrm>
          <a:off x="0" y="0"/>
          <a:ext cx="0" cy="0"/>
          <a:chOff x="0" y="0"/>
          <a:chExt cx="0" cy="0"/>
        </a:xfrm>
      </p:grpSpPr>
      <p:sp>
        <p:nvSpPr>
          <p:cNvPr id="70" name="Title Text"/>
          <p:cNvSpPr txBox="1"/>
          <p:nvPr>
            <p:ph type="title"/>
          </p:nvPr>
        </p:nvSpPr>
        <p:spPr>
          <a:xfrm>
            <a:off x="558800" y="609600"/>
            <a:ext cx="14884400" cy="1524000"/>
          </a:xfrm>
          <a:prstGeom prst="rect">
            <a:avLst/>
          </a:prstGeom>
          <a:ln>
            <a:round/>
          </a:ln>
        </p:spPr>
        <p:txBody>
          <a:bodyPr lIns="38100" tIns="38100" rIns="38100" bIns="38100" anchor="t"/>
          <a:lstStyle>
            <a:lvl1pPr defTabSz="609600">
              <a:defRPr sz="4000">
                <a:solidFill>
                  <a:srgbClr val="005493"/>
                </a:solidFill>
                <a:uFill>
                  <a:solidFill>
                    <a:srgbClr val="005493"/>
                  </a:solidFill>
                </a:uFill>
                <a:latin typeface="Arial"/>
                <a:ea typeface="Arial"/>
                <a:cs typeface="Arial"/>
                <a:sym typeface="Arial"/>
              </a:defRPr>
            </a:lvl1pPr>
          </a:lstStyle>
          <a:p>
            <a:pPr/>
            <a:r>
              <a:t>Title Text</a:t>
            </a:r>
          </a:p>
        </p:txBody>
      </p:sp>
      <p:sp>
        <p:nvSpPr>
          <p:cNvPr id="71" name="Slide Number"/>
          <p:cNvSpPr txBox="1"/>
          <p:nvPr>
            <p:ph type="sldNum" sz="quarter" idx="2"/>
          </p:nvPr>
        </p:nvSpPr>
        <p:spPr>
          <a:xfrm>
            <a:off x="14902260" y="8428566"/>
            <a:ext cx="540942" cy="532806"/>
          </a:xfrm>
          <a:prstGeom prst="rect">
            <a:avLst/>
          </a:prstGeom>
          <a:ln w="9525">
            <a:round/>
          </a:ln>
        </p:spPr>
        <p:txBody>
          <a:bodyPr lIns="38100" tIns="38100" rIns="38100" bIns="38100"/>
          <a:lstStyle>
            <a:lvl1pPr algn="r" defTabSz="609600">
              <a:defRPr sz="3200">
                <a:solidFill>
                  <a:srgbClr val="797979"/>
                </a:solidFill>
                <a:uFill>
                  <a:solidFill>
                    <a:srgbClr val="797979"/>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73" name="Title Text"/>
          <p:cNvSpPr txBox="1"/>
          <p:nvPr>
            <p:ph type="title"/>
          </p:nvPr>
        </p:nvSpPr>
        <p:spPr>
          <a:xfrm>
            <a:off x="558800" y="609600"/>
            <a:ext cx="14884400" cy="1057552"/>
          </a:xfrm>
          <a:prstGeom prst="rect">
            <a:avLst/>
          </a:prstGeom>
          <a:ln>
            <a:round/>
          </a:ln>
        </p:spPr>
        <p:txBody>
          <a:bodyPr lIns="38100" tIns="38100" rIns="38100" bIns="38100" anchor="t"/>
          <a:lstStyle>
            <a:lvl1pPr defTabSz="609600">
              <a:defRPr sz="4000">
                <a:solidFill>
                  <a:srgbClr val="005493"/>
                </a:solidFill>
                <a:uFill>
                  <a:solidFill>
                    <a:srgbClr val="005493"/>
                  </a:solidFill>
                </a:uFill>
                <a:latin typeface="Arial"/>
                <a:ea typeface="Arial"/>
                <a:cs typeface="Arial"/>
                <a:sym typeface="Arial"/>
              </a:defRPr>
            </a:lvl1pPr>
          </a:lstStyle>
          <a:p>
            <a:pPr/>
            <a:r>
              <a:t>Title Text</a:t>
            </a:r>
          </a:p>
        </p:txBody>
      </p:sp>
      <p:sp>
        <p:nvSpPr>
          <p:cNvPr id="74" name="Body Level One…"/>
          <p:cNvSpPr txBox="1"/>
          <p:nvPr>
            <p:ph type="body" idx="1"/>
          </p:nvPr>
        </p:nvSpPr>
        <p:spPr>
          <a:xfrm>
            <a:off x="1081677" y="1667151"/>
            <a:ext cx="14020801" cy="7476850"/>
          </a:xfrm>
          <a:prstGeom prst="rect">
            <a:avLst/>
          </a:prstGeom>
          <a:ln>
            <a:round/>
          </a:ln>
        </p:spPr>
        <p:txBody>
          <a:bodyPr lIns="38100" tIns="38100" rIns="38100" bIns="38100"/>
          <a:lstStyle>
            <a:lvl1pPr marL="342900" indent="-342900" defTabSz="609600">
              <a:spcBef>
                <a:spcPts val="700"/>
              </a:spcBef>
              <a:buClr>
                <a:srgbClr val="83A2C6"/>
              </a:buClr>
              <a:defRPr>
                <a:solidFill>
                  <a:srgbClr val="515151"/>
                </a:solidFill>
                <a:uFill>
                  <a:solidFill>
                    <a:srgbClr val="515151"/>
                  </a:solidFill>
                </a:uFill>
                <a:latin typeface="Arial"/>
                <a:ea typeface="Arial"/>
                <a:cs typeface="Arial"/>
                <a:sym typeface="Arial"/>
              </a:defRPr>
            </a:lvl1pPr>
            <a:lvl2pPr marL="742950" indent="-285750" defTabSz="609600">
              <a:spcBef>
                <a:spcPts val="700"/>
              </a:spcBef>
              <a:buClr>
                <a:srgbClr val="83A2C6"/>
              </a:buClr>
              <a:buChar char="•"/>
              <a:defRPr sz="2800">
                <a:solidFill>
                  <a:srgbClr val="515151"/>
                </a:solidFill>
                <a:uFill>
                  <a:solidFill>
                    <a:srgbClr val="515151"/>
                  </a:solidFill>
                </a:uFill>
                <a:latin typeface="Arial"/>
                <a:ea typeface="Arial"/>
                <a:cs typeface="Arial"/>
                <a:sym typeface="Arial"/>
              </a:defRPr>
            </a:lvl2pPr>
            <a:lvl3pPr marL="1143000" indent="-228600" defTabSz="609600">
              <a:spcBef>
                <a:spcPts val="600"/>
              </a:spcBef>
              <a:buClr>
                <a:srgbClr val="83A2C6"/>
              </a:buClr>
              <a:defRPr sz="2600">
                <a:solidFill>
                  <a:srgbClr val="515151"/>
                </a:solidFill>
                <a:uFill>
                  <a:solidFill>
                    <a:srgbClr val="515151"/>
                  </a:solidFill>
                </a:uFill>
                <a:latin typeface="Arial"/>
                <a:ea typeface="Arial"/>
                <a:cs typeface="Arial"/>
                <a:sym typeface="Arial"/>
              </a:defRPr>
            </a:lvl3pPr>
            <a:lvl4pPr marL="1600200" indent="-228600" defTabSz="609600">
              <a:spcBef>
                <a:spcPts val="500"/>
              </a:spcBef>
              <a:buClr>
                <a:srgbClr val="83A2C6"/>
              </a:buClr>
              <a:buChar char="•"/>
              <a:defRPr sz="2400">
                <a:solidFill>
                  <a:srgbClr val="515151"/>
                </a:solidFill>
                <a:uFill>
                  <a:solidFill>
                    <a:srgbClr val="515151"/>
                  </a:solidFill>
                </a:uFill>
                <a:latin typeface="Arial"/>
                <a:ea typeface="Arial"/>
                <a:cs typeface="Arial"/>
                <a:sym typeface="Arial"/>
              </a:defRPr>
            </a:lvl4pPr>
            <a:lvl5pPr marL="2057400" indent="-228600" defTabSz="609600">
              <a:spcBef>
                <a:spcPts val="500"/>
              </a:spcBef>
              <a:buClr>
                <a:srgbClr val="83A2C6"/>
              </a:buClr>
              <a:defRPr sz="2000">
                <a:solidFill>
                  <a:srgbClr val="515151"/>
                </a:solidFill>
                <a:uFill>
                  <a:solidFill>
                    <a:srgbClr val="515151"/>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xfrm>
            <a:off x="15102879" y="8614833"/>
            <a:ext cx="340322" cy="342901"/>
          </a:xfrm>
          <a:prstGeom prst="rect">
            <a:avLst/>
          </a:prstGeom>
        </p:spPr>
        <p:txBody>
          <a:bodyPr/>
          <a:lstStyle>
            <a:lvl1pPr algn="r" defTabSz="609600">
              <a:defRPr sz="1600">
                <a:solidFill>
                  <a:srgbClr val="797979"/>
                </a:solidFill>
                <a:uFill>
                  <a:solidFill>
                    <a:srgbClr val="797979"/>
                  </a:solidFill>
                </a:u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Bullets">
    <p:spTree>
      <p:nvGrpSpPr>
        <p:cNvPr id="1" name=""/>
        <p:cNvGrpSpPr/>
        <p:nvPr/>
      </p:nvGrpSpPr>
      <p:grpSpPr>
        <a:xfrm>
          <a:off x="0" y="0"/>
          <a:ext cx="0" cy="0"/>
          <a:chOff x="0" y="0"/>
          <a:chExt cx="0" cy="0"/>
        </a:xfrm>
      </p:grpSpPr>
      <p:sp>
        <p:nvSpPr>
          <p:cNvPr id="12"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13" name="Body Level One…"/>
          <p:cNvSpPr txBox="1"/>
          <p:nvPr>
            <p:ph type="body" idx="1"/>
          </p:nvPr>
        </p:nvSpPr>
        <p:spPr>
          <a:xfrm>
            <a:off x="419100" y="1104900"/>
            <a:ext cx="15849600" cy="8039100"/>
          </a:xfrm>
          <a:prstGeom prst="rect">
            <a:avLst/>
          </a:prstGeom>
        </p:spPr>
        <p:txBody>
          <a:bodyPr lIns="38100" tIns="38100" rIns="38100" bIns="38100"/>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header only">
    <p:spTree>
      <p:nvGrpSpPr>
        <p:cNvPr id="1" name=""/>
        <p:cNvGrpSpPr/>
        <p:nvPr/>
      </p:nvGrpSpPr>
      <p:grpSpPr>
        <a:xfrm>
          <a:off x="0" y="0"/>
          <a:ext cx="0" cy="0"/>
          <a:chOff x="0" y="0"/>
          <a:chExt cx="0" cy="0"/>
        </a:xfrm>
      </p:grpSpPr>
      <p:sp>
        <p:nvSpPr>
          <p:cNvPr id="77" name="Title Text"/>
          <p:cNvSpPr txBox="1"/>
          <p:nvPr>
            <p:ph type="title"/>
          </p:nvPr>
        </p:nvSpPr>
        <p:spPr>
          <a:xfrm>
            <a:off x="812800" y="344626"/>
            <a:ext cx="14630400" cy="4074975"/>
          </a:xfrm>
          <a:prstGeom prst="rect">
            <a:avLst/>
          </a:prstGeom>
          <a:ln w="9525">
            <a:round/>
          </a:ln>
        </p:spPr>
        <p:txBody>
          <a:bodyPr lIns="38100" tIns="38100" rIns="38100" bIns="38100" anchor="t"/>
          <a:lstStyle>
            <a:lvl1pPr defTabSz="609600">
              <a:defRPr sz="4200">
                <a:solidFill>
                  <a:srgbClr val="004C83"/>
                </a:solidFill>
                <a:uFill>
                  <a:solidFill>
                    <a:srgbClr val="004C83"/>
                  </a:solidFill>
                </a:uFill>
                <a:latin typeface="Arial"/>
                <a:ea typeface="Arial"/>
                <a:cs typeface="Arial"/>
                <a:sym typeface="Arial"/>
              </a:defRPr>
            </a:lvl1pPr>
          </a:lstStyle>
          <a:p>
            <a:pPr/>
            <a:r>
              <a:t>Title Text</a:t>
            </a:r>
          </a:p>
        </p:txBody>
      </p:sp>
      <p:sp>
        <p:nvSpPr>
          <p:cNvPr id="78" name="Slide Number"/>
          <p:cNvSpPr txBox="1"/>
          <p:nvPr>
            <p:ph type="sldNum" sz="quarter" idx="2"/>
          </p:nvPr>
        </p:nvSpPr>
        <p:spPr>
          <a:xfrm>
            <a:off x="15102879" y="8614833"/>
            <a:ext cx="340322" cy="342901"/>
          </a:xfrm>
          <a:prstGeom prst="rect">
            <a:avLst/>
          </a:prstGeom>
        </p:spPr>
        <p:txBody>
          <a:bodyPr/>
          <a:lstStyle>
            <a:lvl1pPr algn="r" defTabSz="609600">
              <a:defRPr sz="1600">
                <a:solidFill>
                  <a:srgbClr val="919191"/>
                </a:solidFill>
                <a:uFill>
                  <a:solidFill>
                    <a:srgbClr val="919191"/>
                  </a:solidFill>
                </a:u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aper Intro">
    <p:spTree>
      <p:nvGrpSpPr>
        <p:cNvPr id="1" name=""/>
        <p:cNvGrpSpPr/>
        <p:nvPr/>
      </p:nvGrpSpPr>
      <p:grpSpPr>
        <a:xfrm>
          <a:off x="0" y="0"/>
          <a:ext cx="0" cy="0"/>
          <a:chOff x="0" y="0"/>
          <a:chExt cx="0" cy="0"/>
        </a:xfrm>
      </p:grpSpPr>
      <p:sp>
        <p:nvSpPr>
          <p:cNvPr id="80" name="joint work with:"/>
          <p:cNvSpPr txBox="1"/>
          <p:nvPr>
            <p:ph type="body" sz="quarter" idx="13"/>
          </p:nvPr>
        </p:nvSpPr>
        <p:spPr>
          <a:xfrm>
            <a:off x="704333" y="6073642"/>
            <a:ext cx="2311401" cy="393701"/>
          </a:xfrm>
          <a:prstGeom prst="rect">
            <a:avLst/>
          </a:prstGeom>
        </p:spPr>
        <p:txBody>
          <a:bodyPr lIns="50800" tIns="50800" rIns="50800" bIns="50800" anchor="ctr">
            <a:spAutoFit/>
          </a:bodyPr>
          <a:lstStyle>
            <a:lvl1pPr marL="0" indent="0">
              <a:spcBef>
                <a:spcPts val="0"/>
              </a:spcBef>
              <a:buSzTx/>
              <a:buNone/>
              <a:defRPr b="1" sz="2000"/>
            </a:lvl1pPr>
          </a:lstStyle>
          <a:p>
            <a:pPr/>
            <a:r>
              <a:t>joint work with:</a:t>
            </a:r>
          </a:p>
        </p:txBody>
      </p:sp>
      <p:sp>
        <p:nvSpPr>
          <p:cNvPr id="81" name="Image"/>
          <p:cNvSpPr/>
          <p:nvPr>
            <p:ph type="pic" sz="quarter" idx="14"/>
          </p:nvPr>
        </p:nvSpPr>
        <p:spPr>
          <a:xfrm>
            <a:off x="10998200" y="292100"/>
            <a:ext cx="4610100" cy="3314700"/>
          </a:xfrm>
          <a:prstGeom prst="rect">
            <a:avLst/>
          </a:prstGeom>
        </p:spPr>
        <p:txBody>
          <a:bodyPr lIns="91439" tIns="45719" rIns="91439" bIns="45719"/>
          <a:lstStyle/>
          <a:p>
            <a:pPr/>
          </a:p>
        </p:txBody>
      </p:sp>
      <p:sp>
        <p:nvSpPr>
          <p:cNvPr id="82" name="Reflections from the Trenches and from the Stacks"/>
          <p:cNvSpPr txBox="1"/>
          <p:nvPr>
            <p:ph type="body" sz="quarter" idx="15"/>
          </p:nvPr>
        </p:nvSpPr>
        <p:spPr>
          <a:xfrm>
            <a:off x="698500" y="4724400"/>
            <a:ext cx="15557500" cy="711200"/>
          </a:xfrm>
          <a:prstGeom prst="rect">
            <a:avLst/>
          </a:prstGeom>
        </p:spPr>
        <p:txBody>
          <a:bodyPr lIns="50800" tIns="50800" rIns="50800" bIns="50800" anchor="ctr">
            <a:spAutoFit/>
          </a:bodyPr>
          <a:lstStyle>
            <a:lvl1pPr marL="0" indent="0">
              <a:spcBef>
                <a:spcPts val="0"/>
              </a:spcBef>
              <a:buSzTx/>
              <a:buNone/>
              <a:defRPr i="1" sz="4200">
                <a:solidFill>
                  <a:srgbClr val="011993"/>
                </a:solidFill>
              </a:defRPr>
            </a:lvl1pPr>
          </a:lstStyle>
          <a:p>
            <a:pPr/>
            <a:r>
              <a:t>Reflections from the Trenches and from the Stacks</a:t>
            </a:r>
          </a:p>
        </p:txBody>
      </p:sp>
      <p:sp>
        <p:nvSpPr>
          <p:cNvPr id="83" name="Sedlmair, Meyer, Munzner. IEEE TVCG 18(12): 2431-2440, 2012 (Proc. InfoVis 2012)."/>
          <p:cNvSpPr txBox="1"/>
          <p:nvPr>
            <p:ph type="body" sz="quarter" idx="16"/>
          </p:nvPr>
        </p:nvSpPr>
        <p:spPr>
          <a:xfrm>
            <a:off x="736600" y="8566150"/>
            <a:ext cx="14960600" cy="266700"/>
          </a:xfrm>
          <a:prstGeom prst="rect">
            <a:avLst/>
          </a:prstGeom>
        </p:spPr>
        <p:txBody>
          <a:bodyPr anchor="ctr">
            <a:spAutoFit/>
          </a:bodyPr>
          <a:lstStyle>
            <a:lvl1pPr marL="0" marR="419100" indent="0" algn="r" defTabSz="419100">
              <a:lnSpc>
                <a:spcPts val="2100"/>
              </a:lnSpc>
              <a:spcBef>
                <a:spcPts val="0"/>
              </a:spcBef>
              <a:buSzTx/>
              <a:buNone/>
              <a:defRPr i="1" sz="1800">
                <a:solidFill>
                  <a:srgbClr val="011993"/>
                </a:solidFill>
              </a:defRPr>
            </a:lvl1pPr>
          </a:lstStyle>
          <a:p>
            <a:pPr/>
            <a:r>
              <a:t>Sedlmair, Meyer, Munzner. IEEE TVCG 18(12): 2431-2440, 2012 (Proc. InfoVis 2012).</a:t>
            </a:r>
          </a:p>
        </p:txBody>
      </p:sp>
      <p:sp>
        <p:nvSpPr>
          <p:cNvPr id="84" name="Design Study Methodology"/>
          <p:cNvSpPr txBox="1"/>
          <p:nvPr>
            <p:ph type="body" sz="half" idx="17"/>
          </p:nvPr>
        </p:nvSpPr>
        <p:spPr>
          <a:xfrm>
            <a:off x="698500" y="3384550"/>
            <a:ext cx="15151100" cy="2349500"/>
          </a:xfrm>
          <a:prstGeom prst="rect">
            <a:avLst/>
          </a:prstGeom>
        </p:spPr>
        <p:txBody>
          <a:bodyPr lIns="50800" tIns="50800" rIns="50800" bIns="50800" anchor="ctr">
            <a:spAutoFit/>
          </a:bodyPr>
          <a:lstStyle>
            <a:lvl1pPr marL="0" indent="0">
              <a:lnSpc>
                <a:spcPct val="80000"/>
              </a:lnSpc>
              <a:spcBef>
                <a:spcPts val="1600"/>
              </a:spcBef>
              <a:buSzTx/>
              <a:buNone/>
              <a:defRPr b="1" sz="7600">
                <a:solidFill>
                  <a:srgbClr val="011993"/>
                </a:solidFill>
                <a:latin typeface="+mn-lt"/>
                <a:ea typeface="+mn-ea"/>
                <a:cs typeface="+mn-cs"/>
                <a:sym typeface="Rockwell"/>
              </a:defRPr>
            </a:lvl1pPr>
          </a:lstStyle>
          <a:p>
            <a:pPr/>
            <a:r>
              <a:t>Design Study Methodology</a:t>
            </a:r>
          </a:p>
        </p:txBody>
      </p:sp>
      <p:sp>
        <p:nvSpPr>
          <p:cNvPr id="85" name="Michael Sedlmair, Miriah Meyer"/>
          <p:cNvSpPr txBox="1"/>
          <p:nvPr>
            <p:ph type="body" sz="quarter" idx="18"/>
          </p:nvPr>
        </p:nvSpPr>
        <p:spPr>
          <a:xfrm>
            <a:off x="704333" y="6416542"/>
            <a:ext cx="10071101" cy="393701"/>
          </a:xfrm>
          <a:prstGeom prst="rect">
            <a:avLst/>
          </a:prstGeom>
        </p:spPr>
        <p:txBody>
          <a:bodyPr lIns="50800" tIns="50800" rIns="50800" bIns="50800" anchor="ctr">
            <a:spAutoFit/>
          </a:bodyPr>
          <a:lstStyle/>
          <a:p>
            <a:pPr lvl="1" marL="54186" indent="0" defTabSz="1219200">
              <a:spcBef>
                <a:spcPts val="0"/>
              </a:spcBef>
              <a:buClr>
                <a:srgbClr val="000000"/>
              </a:buClr>
              <a:buSzTx/>
              <a:buFont typeface="Arial"/>
              <a:buNone/>
              <a:defRPr sz="2000">
                <a:uFill>
                  <a:solidFill>
                    <a:srgbClr val="000000"/>
                  </a:solidFill>
                </a:uFill>
              </a:defRPr>
            </a:pPr>
            <a:r>
              <a:t>Michael Sedlmair, Miriah Meyer</a:t>
            </a:r>
          </a:p>
        </p:txBody>
      </p:sp>
      <p:sp>
        <p:nvSpPr>
          <p:cNvPr id="86" name="http://www.cs.ubc.ca/labs/imager/tr/2012/dsm/"/>
          <p:cNvSpPr txBox="1"/>
          <p:nvPr>
            <p:ph type="body" sz="quarter" idx="19"/>
          </p:nvPr>
        </p:nvSpPr>
        <p:spPr>
          <a:xfrm>
            <a:off x="698500" y="6705600"/>
            <a:ext cx="14782800" cy="762000"/>
          </a:xfrm>
          <a:prstGeom prst="rect">
            <a:avLst/>
          </a:prstGeom>
        </p:spPr>
        <p:txBody>
          <a:bodyPr lIns="50800" tIns="50800" rIns="50800" bIns="50800" anchor="ctr"/>
          <a:lstStyle>
            <a:lvl1pPr marL="0" indent="0">
              <a:lnSpc>
                <a:spcPct val="80000"/>
              </a:lnSpc>
              <a:spcBef>
                <a:spcPts val="0"/>
              </a:spcBef>
              <a:buSzTx/>
              <a:buNone/>
              <a:defRPr b="1" sz="2000" u="sng">
                <a:solidFill>
                  <a:srgbClr val="FF2600"/>
                </a:solidFill>
                <a:hlinkClick r:id="rId2" invalidUrl="" action="" tgtFrame="" tooltip="" history="1" highlightClick="0" endSnd="0"/>
              </a:defRPr>
            </a:lvl1pPr>
          </a:lstStyle>
          <a:p>
            <a:pPr>
              <a:defRPr u="none"/>
            </a:pPr>
            <a:r>
              <a:rPr u="sng">
                <a:hlinkClick r:id="rId2" invalidUrl="" action="" tgtFrame="" tooltip="" history="1" highlightClick="0" endSnd="0"/>
              </a:rPr>
              <a:t>http://www.cs.ubc.ca/labs/imager/tr/2012/dsm/</a:t>
            </a:r>
          </a:p>
        </p:txBody>
      </p:sp>
      <p:sp>
        <p:nvSpPr>
          <p:cNvPr id="87" name="Design Study Methodology: Reflections from the Trenches and from the Stacks."/>
          <p:cNvSpPr txBox="1"/>
          <p:nvPr>
            <p:ph type="body" sz="quarter" idx="20"/>
          </p:nvPr>
        </p:nvSpPr>
        <p:spPr>
          <a:xfrm>
            <a:off x="736600" y="8263070"/>
            <a:ext cx="14960600" cy="266701"/>
          </a:xfrm>
          <a:prstGeom prst="rect">
            <a:avLst/>
          </a:prstGeom>
        </p:spPr>
        <p:txBody>
          <a:bodyPr anchor="ctr">
            <a:spAutoFit/>
          </a:bodyPr>
          <a:lstStyle>
            <a:lvl1pPr marL="0" marR="419100" indent="0" algn="r" defTabSz="419100">
              <a:lnSpc>
                <a:spcPts val="2100"/>
              </a:lnSpc>
              <a:spcBef>
                <a:spcPts val="0"/>
              </a:spcBef>
              <a:buSzTx/>
              <a:buNone/>
              <a:defRPr sz="1800">
                <a:solidFill>
                  <a:srgbClr val="011993"/>
                </a:solidFill>
              </a:defRPr>
            </a:lvl1pPr>
          </a:lstStyle>
          <a:p>
            <a:pPr/>
            <a:r>
              <a:t>Design Study Methodology: Reflections from the Trenches and from the Stacks.</a:t>
            </a:r>
          </a:p>
        </p:txBody>
      </p:sp>
      <p:sp>
        <p:nvSpPr>
          <p:cNvPr id="88" name="Slide Number"/>
          <p:cNvSpPr txBox="1"/>
          <p:nvPr>
            <p:ph type="sldNum" sz="quarter" idx="2"/>
          </p:nvPr>
        </p:nvSpPr>
        <p:spPr>
          <a:xfrm>
            <a:off x="15773400" y="8686800"/>
            <a:ext cx="317500" cy="3429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7">
    <p:spTree>
      <p:nvGrpSpPr>
        <p:cNvPr id="1" name=""/>
        <p:cNvGrpSpPr/>
        <p:nvPr/>
      </p:nvGrpSpPr>
      <p:grpSpPr>
        <a:xfrm>
          <a:off x="0" y="0"/>
          <a:ext cx="0" cy="0"/>
          <a:chOff x="0" y="0"/>
          <a:chExt cx="0" cy="0"/>
        </a:xfrm>
      </p:grpSpPr>
      <p:sp>
        <p:nvSpPr>
          <p:cNvPr id="90" name="Slide Number"/>
          <p:cNvSpPr txBox="1"/>
          <p:nvPr>
            <p:ph type="sldNum" sz="quarter" idx="2"/>
          </p:nvPr>
        </p:nvSpPr>
        <p:spPr>
          <a:xfrm>
            <a:off x="7966471" y="8679656"/>
            <a:ext cx="311151" cy="336551"/>
          </a:xfrm>
          <a:prstGeom prst="rect">
            <a:avLst/>
          </a:prstGeom>
        </p:spPr>
        <p:txBody>
          <a:bodyPr lIns="47625" tIns="47625" rIns="47625" bIns="47625"/>
          <a:lstStyle>
            <a:lvl1pPr defTabSz="547687">
              <a:defRPr sz="1600">
                <a:solidFill>
                  <a:srgbClr val="7A7A7A"/>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92" name="Title Text"/>
          <p:cNvSpPr txBox="1"/>
          <p:nvPr>
            <p:ph type="title"/>
          </p:nvPr>
        </p:nvSpPr>
        <p:spPr>
          <a:xfrm>
            <a:off x="3222625" y="1535906"/>
            <a:ext cx="9810750" cy="3095626"/>
          </a:xfrm>
          <a:prstGeom prst="rect">
            <a:avLst/>
          </a:prstGeom>
        </p:spPr>
        <p:txBody>
          <a:bodyPr lIns="47625" tIns="47625" rIns="47625" bIns="47625" anchor="b"/>
          <a:lstStyle>
            <a:lvl1pPr algn="ctr" defTabSz="547687">
              <a:defRPr sz="7800"/>
            </a:lvl1pPr>
          </a:lstStyle>
          <a:p>
            <a:pPr/>
            <a:r>
              <a:t>Title Text</a:t>
            </a:r>
          </a:p>
        </p:txBody>
      </p:sp>
      <p:sp>
        <p:nvSpPr>
          <p:cNvPr id="93" name="Body Level One…"/>
          <p:cNvSpPr txBox="1"/>
          <p:nvPr>
            <p:ph type="body" sz="quarter" idx="1"/>
          </p:nvPr>
        </p:nvSpPr>
        <p:spPr>
          <a:xfrm>
            <a:off x="3222625" y="4714875"/>
            <a:ext cx="9810750" cy="1059657"/>
          </a:xfrm>
          <a:prstGeom prst="rect">
            <a:avLst/>
          </a:prstGeom>
        </p:spPr>
        <p:txBody>
          <a:bodyPr lIns="47625" tIns="47625" rIns="47625" bIns="47625"/>
          <a:lstStyle>
            <a:lvl1pPr marL="0" indent="0" algn="ctr" defTabSz="547687">
              <a:spcBef>
                <a:spcPts val="0"/>
              </a:spcBef>
              <a:buSzTx/>
              <a:buNone/>
            </a:lvl1pPr>
            <a:lvl2pPr marL="0" indent="0" algn="ctr" defTabSz="547687">
              <a:spcBef>
                <a:spcPts val="0"/>
              </a:spcBef>
              <a:buSzTx/>
              <a:buNone/>
              <a:defRPr sz="3200"/>
            </a:lvl2pPr>
            <a:lvl3pPr marL="0" indent="0" algn="ctr" defTabSz="547687">
              <a:spcBef>
                <a:spcPts val="0"/>
              </a:spcBef>
              <a:buSzTx/>
              <a:buNone/>
              <a:defRPr sz="3200"/>
            </a:lvl3pPr>
            <a:lvl4pPr marL="0" indent="0" algn="ctr" defTabSz="547687">
              <a:spcBef>
                <a:spcPts val="0"/>
              </a:spcBef>
              <a:buSzTx/>
              <a:buNone/>
              <a:defRPr sz="3200"/>
            </a:lvl4pPr>
            <a:lvl5pPr marL="0" indent="0" algn="ctr" defTabSz="547687">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xfrm>
            <a:off x="7966471" y="8679656"/>
            <a:ext cx="311151" cy="336551"/>
          </a:xfrm>
          <a:prstGeom prst="rect">
            <a:avLst/>
          </a:prstGeom>
        </p:spPr>
        <p:txBody>
          <a:bodyPr lIns="47625" tIns="47625" rIns="47625" bIns="47625"/>
          <a:lstStyle>
            <a:lvl1pPr defTabSz="547687">
              <a:defRPr sz="1600">
                <a:solidFill>
                  <a:srgbClr val="7A7A7A"/>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E2E2E2"/>
        </a:solidFill>
      </p:bgPr>
    </p:bg>
    <p:spTree>
      <p:nvGrpSpPr>
        <p:cNvPr id="1" name=""/>
        <p:cNvGrpSpPr/>
        <p:nvPr/>
      </p:nvGrpSpPr>
      <p:grpSpPr>
        <a:xfrm>
          <a:off x="0" y="0"/>
          <a:ext cx="0" cy="0"/>
          <a:chOff x="0" y="0"/>
          <a:chExt cx="0" cy="0"/>
        </a:xfrm>
      </p:grpSpPr>
      <p:pic>
        <p:nvPicPr>
          <p:cNvPr id="96" name="bg2.jpg" descr="bg2.jpg"/>
          <p:cNvPicPr>
            <a:picLocks noChangeAspect="1"/>
          </p:cNvPicPr>
          <p:nvPr/>
        </p:nvPicPr>
        <p:blipFill>
          <a:blip r:embed="rId2">
            <a:extLst/>
          </a:blip>
          <a:stretch>
            <a:fillRect/>
          </a:stretch>
        </p:blipFill>
        <p:spPr>
          <a:xfrm>
            <a:off x="2050037" y="-1"/>
            <a:ext cx="12173964" cy="9144001"/>
          </a:xfrm>
          <a:prstGeom prst="rect">
            <a:avLst/>
          </a:prstGeom>
          <a:ln w="12700">
            <a:miter lim="400000"/>
          </a:ln>
        </p:spPr>
      </p:pic>
      <p:sp>
        <p:nvSpPr>
          <p:cNvPr id="97" name="Title Text"/>
          <p:cNvSpPr txBox="1"/>
          <p:nvPr>
            <p:ph type="title"/>
          </p:nvPr>
        </p:nvSpPr>
        <p:spPr>
          <a:xfrm>
            <a:off x="2641599" y="366890"/>
            <a:ext cx="10972801" cy="1164674"/>
          </a:xfrm>
          <a:prstGeom prst="rect">
            <a:avLst/>
          </a:prstGeom>
        </p:spPr>
        <p:txBody>
          <a:bodyPr lIns="60959" tIns="60959" rIns="60959" bIns="60959">
            <a:normAutofit fontScale="100000" lnSpcReduction="0"/>
          </a:bodyPr>
          <a:lstStyle>
            <a:lvl1pPr defTabSz="609600">
              <a:defRPr sz="4400">
                <a:solidFill>
                  <a:srgbClr val="1F497D"/>
                </a:solidFill>
                <a:latin typeface="Lao UI"/>
                <a:ea typeface="Lao UI"/>
                <a:cs typeface="Lao UI"/>
                <a:sym typeface="Lao UI"/>
              </a:defRPr>
            </a:lvl1pPr>
          </a:lstStyle>
          <a:p>
            <a:pPr/>
            <a:r>
              <a:t>Title Text</a:t>
            </a:r>
          </a:p>
        </p:txBody>
      </p:sp>
      <p:sp>
        <p:nvSpPr>
          <p:cNvPr id="98" name="Body Level One…"/>
          <p:cNvSpPr txBox="1"/>
          <p:nvPr>
            <p:ph type="body" idx="1"/>
          </p:nvPr>
        </p:nvSpPr>
        <p:spPr>
          <a:xfrm>
            <a:off x="2641599" y="2133601"/>
            <a:ext cx="10972801" cy="6033911"/>
          </a:xfrm>
          <a:prstGeom prst="rect">
            <a:avLst/>
          </a:prstGeom>
        </p:spPr>
        <p:txBody>
          <a:bodyPr lIns="60959" tIns="60959" rIns="60959" bIns="60959">
            <a:normAutofit fontScale="100000" lnSpcReduction="0"/>
          </a:bodyPr>
          <a:lstStyle>
            <a:lvl1pPr marL="0" indent="0" defTabSz="609600">
              <a:spcBef>
                <a:spcPts val="500"/>
              </a:spcBef>
              <a:buSzTx/>
              <a:buNone/>
              <a:defRPr sz="2200">
                <a:solidFill>
                  <a:srgbClr val="1F497D"/>
                </a:solidFill>
                <a:latin typeface="Lao UI"/>
                <a:ea typeface="Lao UI"/>
                <a:cs typeface="Lao UI"/>
                <a:sym typeface="Lao UI"/>
              </a:defRPr>
            </a:lvl1pPr>
            <a:lvl2pPr marL="746466" indent="-483576" defTabSz="609600">
              <a:spcBef>
                <a:spcPts val="500"/>
              </a:spcBef>
              <a:buChar char="•"/>
              <a:defRPr sz="2200">
                <a:solidFill>
                  <a:srgbClr val="1F497D"/>
                </a:solidFill>
                <a:latin typeface="Lao UI"/>
                <a:ea typeface="Lao UI"/>
                <a:cs typeface="Lao UI"/>
                <a:sym typeface="Lao UI"/>
              </a:defRPr>
            </a:lvl2pPr>
            <a:lvl3pPr marL="981221" indent="-386861" defTabSz="609600">
              <a:spcBef>
                <a:spcPts val="500"/>
              </a:spcBef>
              <a:buChar char="–"/>
              <a:defRPr sz="2200">
                <a:solidFill>
                  <a:srgbClr val="1F497D"/>
                </a:solidFill>
                <a:latin typeface="Lao UI"/>
                <a:ea typeface="Lao UI"/>
                <a:cs typeface="Lao UI"/>
                <a:sym typeface="Lao UI"/>
              </a:defRPr>
            </a:lvl3pPr>
            <a:lvl4pPr marL="1623060" indent="-251460" defTabSz="609600">
              <a:spcBef>
                <a:spcPts val="500"/>
              </a:spcBef>
              <a:buChar char="–"/>
              <a:defRPr sz="2200">
                <a:solidFill>
                  <a:srgbClr val="1F497D"/>
                </a:solidFill>
                <a:latin typeface="Lao UI"/>
                <a:ea typeface="Lao UI"/>
                <a:cs typeface="Lao UI"/>
                <a:sym typeface="Lao UI"/>
              </a:defRPr>
            </a:lvl4pPr>
            <a:lvl5pPr marL="2080260" indent="-251460" defTabSz="609600">
              <a:spcBef>
                <a:spcPts val="500"/>
              </a:spcBef>
              <a:buChar char="»"/>
              <a:defRPr sz="2200">
                <a:solidFill>
                  <a:srgbClr val="1F497D"/>
                </a:solidFill>
                <a:latin typeface="Lao UI"/>
                <a:ea typeface="Lao UI"/>
                <a:cs typeface="Lao UI"/>
                <a:sym typeface="Lao UI"/>
              </a:defRPr>
            </a:lvl5pPr>
          </a:lstStyle>
          <a:p>
            <a:pPr/>
            <a:r>
              <a:t>Body Level One</a:t>
            </a:r>
          </a:p>
          <a:p>
            <a:pPr lvl="1"/>
            <a:r>
              <a:t>Body Level Two</a:t>
            </a:r>
          </a:p>
          <a:p>
            <a:pPr lvl="2"/>
            <a:r>
              <a:t>Body Level Three</a:t>
            </a:r>
          </a:p>
          <a:p>
            <a:pPr lvl="3"/>
            <a:r>
              <a:t>Body Level Four</a:t>
            </a:r>
          </a:p>
          <a:p>
            <a:pPr lvl="4"/>
            <a:r>
              <a:t>Body Level Five</a:t>
            </a:r>
          </a:p>
        </p:txBody>
      </p:sp>
      <p:sp>
        <p:nvSpPr>
          <p:cNvPr id="99" name="Slide Number"/>
          <p:cNvSpPr txBox="1"/>
          <p:nvPr>
            <p:ph type="sldNum" sz="quarter" idx="2"/>
          </p:nvPr>
        </p:nvSpPr>
        <p:spPr>
          <a:xfrm>
            <a:off x="10769600" y="8475133"/>
            <a:ext cx="473651" cy="467549"/>
          </a:xfrm>
          <a:prstGeom prst="rect">
            <a:avLst/>
          </a:prstGeom>
        </p:spPr>
        <p:txBody>
          <a:bodyPr lIns="60959" tIns="60959" rIns="60959" bIns="60959"/>
          <a:lstStyle>
            <a:lvl1pPr algn="l" defTabSz="609600">
              <a:defRPr sz="2400">
                <a:solidFill>
                  <a:srgbClr val="1F447D"/>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Column Bullets">
    <p:spTree>
      <p:nvGrpSpPr>
        <p:cNvPr id="1" name=""/>
        <p:cNvGrpSpPr/>
        <p:nvPr/>
      </p:nvGrpSpPr>
      <p:grpSpPr>
        <a:xfrm>
          <a:off x="0" y="0"/>
          <a:ext cx="0" cy="0"/>
          <a:chOff x="0" y="0"/>
          <a:chExt cx="0" cy="0"/>
        </a:xfrm>
      </p:grpSpPr>
      <p:sp>
        <p:nvSpPr>
          <p:cNvPr id="16"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17" name="Body Level One…"/>
          <p:cNvSpPr txBox="1"/>
          <p:nvPr>
            <p:ph type="body" idx="1"/>
          </p:nvPr>
        </p:nvSpPr>
        <p:spPr>
          <a:xfrm>
            <a:off x="419100" y="1104900"/>
            <a:ext cx="15849600" cy="8039100"/>
          </a:xfrm>
          <a:prstGeom prst="rect">
            <a:avLst/>
          </a:prstGeom>
        </p:spPr>
        <p:txBody>
          <a:bodyPr lIns="38100" tIns="38100" rIns="38100" bIns="38100" numCol="2" spcCol="792480"/>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20"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21"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Middle">
    <p:spTree>
      <p:nvGrpSpPr>
        <p:cNvPr id="1" name=""/>
        <p:cNvGrpSpPr/>
        <p:nvPr/>
      </p:nvGrpSpPr>
      <p:grpSpPr>
        <a:xfrm>
          <a:off x="0" y="0"/>
          <a:ext cx="0" cy="0"/>
          <a:chOff x="0" y="0"/>
          <a:chExt cx="0" cy="0"/>
        </a:xfrm>
      </p:grpSpPr>
      <p:sp>
        <p:nvSpPr>
          <p:cNvPr id="23" name="Title Text"/>
          <p:cNvSpPr txBox="1"/>
          <p:nvPr>
            <p:ph type="title"/>
          </p:nvPr>
        </p:nvSpPr>
        <p:spPr>
          <a:xfrm>
            <a:off x="203200" y="4038600"/>
            <a:ext cx="15849600" cy="1054100"/>
          </a:xfrm>
          <a:prstGeom prst="rect">
            <a:avLst/>
          </a:prstGeom>
        </p:spPr>
        <p:txBody>
          <a:bodyPr lIns="38100" tIns="38100" rIns="38100" bIns="38100"/>
          <a:lstStyle>
            <a:lvl1pPr algn="ctr" defTabSz="1219200">
              <a:defRPr sz="6400">
                <a:solidFill>
                  <a:srgbClr val="011993"/>
                </a:solidFill>
                <a:uFill>
                  <a:solidFill>
                    <a:srgbClr val="011993"/>
                  </a:solidFill>
                </a:uFill>
                <a:latin typeface="+mn-lt"/>
                <a:ea typeface="+mn-ea"/>
                <a:cs typeface="+mn-cs"/>
                <a:sym typeface="Rockwell"/>
              </a:defRPr>
            </a:lvl1pPr>
          </a:lstStyle>
          <a:p>
            <a:pPr/>
            <a:r>
              <a:t>Title Text</a:t>
            </a:r>
          </a:p>
        </p:txBody>
      </p:sp>
      <p:sp>
        <p:nvSpPr>
          <p:cNvPr id="24"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mpty">
    <p:spTree>
      <p:nvGrpSpPr>
        <p:cNvPr id="1" name=""/>
        <p:cNvGrpSpPr/>
        <p:nvPr/>
      </p:nvGrpSpPr>
      <p:grpSpPr>
        <a:xfrm>
          <a:off x="0" y="0"/>
          <a:ext cx="0" cy="0"/>
          <a:chOff x="0" y="0"/>
          <a:chExt cx="0" cy="0"/>
        </a:xfrm>
      </p:grpSpPr>
      <p:sp>
        <p:nvSpPr>
          <p:cNvPr id="26"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SubBold+Bullets">
    <p:spTree>
      <p:nvGrpSpPr>
        <p:cNvPr id="1" name=""/>
        <p:cNvGrpSpPr/>
        <p:nvPr/>
      </p:nvGrpSpPr>
      <p:grpSpPr>
        <a:xfrm>
          <a:off x="0" y="0"/>
          <a:ext cx="0" cy="0"/>
          <a:chOff x="0" y="0"/>
          <a:chExt cx="0" cy="0"/>
        </a:xfrm>
      </p:grpSpPr>
      <p:sp>
        <p:nvSpPr>
          <p:cNvPr id="28" name="Body Level One"/>
          <p:cNvSpPr txBox="1"/>
          <p:nvPr>
            <p:ph type="body" sz="quarter" idx="13"/>
          </p:nvPr>
        </p:nvSpPr>
        <p:spPr>
          <a:xfrm>
            <a:off x="431800" y="1041400"/>
            <a:ext cx="15849600" cy="1384300"/>
          </a:xfrm>
          <a:prstGeom prst="rect">
            <a:avLst/>
          </a:prstGeom>
        </p:spPr>
        <p:txBody>
          <a:bodyPr lIns="38100" tIns="38100" rIns="38100" bIns="38100">
            <a:spAutoFit/>
          </a:bodyPr>
          <a:lstStyle>
            <a:lvl1pPr marL="0" indent="0" defTabSz="1219200">
              <a:spcBef>
                <a:spcPts val="1000"/>
              </a:spcBef>
              <a:buSzTx/>
              <a:buNone/>
              <a:defRPr b="1" sz="4000">
                <a:uFill>
                  <a:solidFill>
                    <a:srgbClr val="000000"/>
                  </a:solidFill>
                </a:uFill>
              </a:defRPr>
            </a:lvl1pPr>
          </a:lstStyle>
          <a:p>
            <a:pPr/>
            <a:r>
              <a:t>Body Level One</a:t>
            </a:r>
          </a:p>
        </p:txBody>
      </p:sp>
      <p:sp>
        <p:nvSpPr>
          <p:cNvPr id="29" name="Title Text"/>
          <p:cNvSpPr txBox="1"/>
          <p:nvPr>
            <p:ph type="title"/>
          </p:nvPr>
        </p:nvSpPr>
        <p:spPr>
          <a:xfrm>
            <a:off x="419100" y="0"/>
            <a:ext cx="15849600" cy="1054100"/>
          </a:xfrm>
          <a:prstGeom prst="rect">
            <a:avLst/>
          </a:prstGeom>
        </p:spPr>
        <p:txBody>
          <a:bodyPr lIns="38100" tIns="38100" rIns="38100" bIns="38100" anchor="t"/>
          <a:lstStyle>
            <a:lvl1pPr defTabSz="1219200">
              <a:defRPr sz="4600">
                <a:solidFill>
                  <a:srgbClr val="011993"/>
                </a:solidFill>
                <a:uFill>
                  <a:solidFill>
                    <a:srgbClr val="011993"/>
                  </a:solidFill>
                </a:uFill>
              </a:defRPr>
            </a:lvl1pPr>
          </a:lstStyle>
          <a:p>
            <a:pPr/>
            <a:r>
              <a:t>Title Text</a:t>
            </a:r>
          </a:p>
        </p:txBody>
      </p:sp>
      <p:sp>
        <p:nvSpPr>
          <p:cNvPr id="30" name="Body Level One…"/>
          <p:cNvSpPr txBox="1"/>
          <p:nvPr>
            <p:ph type="body" idx="1"/>
          </p:nvPr>
        </p:nvSpPr>
        <p:spPr>
          <a:xfrm>
            <a:off x="419100" y="2133600"/>
            <a:ext cx="15849600" cy="7010400"/>
          </a:xfrm>
          <a:prstGeom prst="rect">
            <a:avLst/>
          </a:prstGeom>
        </p:spPr>
        <p:txBody>
          <a:bodyPr lIns="38100" tIns="38100" rIns="38100" bIns="38100"/>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Sub+Bullets+Pix">
    <p:spTree>
      <p:nvGrpSpPr>
        <p:cNvPr id="1" name=""/>
        <p:cNvGrpSpPr/>
        <p:nvPr/>
      </p:nvGrpSpPr>
      <p:grpSpPr>
        <a:xfrm>
          <a:off x="0" y="0"/>
          <a:ext cx="0" cy="0"/>
          <a:chOff x="0" y="0"/>
          <a:chExt cx="0" cy="0"/>
        </a:xfrm>
      </p:grpSpPr>
      <p:sp>
        <p:nvSpPr>
          <p:cNvPr id="33" name="Body Level One"/>
          <p:cNvSpPr txBox="1"/>
          <p:nvPr>
            <p:ph type="body" sz="quarter" idx="13"/>
          </p:nvPr>
        </p:nvSpPr>
        <p:spPr>
          <a:xfrm>
            <a:off x="431800" y="1041400"/>
            <a:ext cx="15849600" cy="1384300"/>
          </a:xfrm>
          <a:prstGeom prst="rect">
            <a:avLst/>
          </a:prstGeom>
        </p:spPr>
        <p:txBody>
          <a:bodyPr lIns="38100" tIns="38100" rIns="38100" bIns="38100">
            <a:spAutoFit/>
          </a:bodyPr>
          <a:lstStyle>
            <a:lvl1pPr marL="0" indent="0" defTabSz="1219200">
              <a:spcBef>
                <a:spcPts val="1000"/>
              </a:spcBef>
              <a:buSzTx/>
              <a:buNone/>
              <a:defRPr b="1" sz="4000">
                <a:uFill>
                  <a:solidFill>
                    <a:srgbClr val="000000"/>
                  </a:solidFill>
                </a:uFill>
              </a:defRPr>
            </a:lvl1pPr>
          </a:lstStyle>
          <a:p>
            <a:pPr/>
            <a:r>
              <a:t>Body Level One</a:t>
            </a:r>
          </a:p>
        </p:txBody>
      </p:sp>
      <p:sp>
        <p:nvSpPr>
          <p:cNvPr id="34" name="Title Text"/>
          <p:cNvSpPr txBox="1"/>
          <p:nvPr>
            <p:ph type="title"/>
          </p:nvPr>
        </p:nvSpPr>
        <p:spPr>
          <a:xfrm>
            <a:off x="419100" y="0"/>
            <a:ext cx="15849600" cy="1054100"/>
          </a:xfrm>
          <a:prstGeom prst="rect">
            <a:avLst/>
          </a:prstGeom>
        </p:spPr>
        <p:txBody>
          <a:bodyPr lIns="38100" tIns="38100" rIns="38100" bIns="38100" anchor="t"/>
          <a:lstStyle>
            <a:lvl1pPr defTabSz="1219200">
              <a:defRPr sz="4600">
                <a:solidFill>
                  <a:srgbClr val="011993"/>
                </a:solidFill>
                <a:uFill>
                  <a:solidFill>
                    <a:srgbClr val="011993"/>
                  </a:solidFill>
                </a:uFill>
              </a:defRPr>
            </a:lvl1pPr>
          </a:lstStyle>
          <a:p>
            <a:pPr/>
            <a:r>
              <a:t>Title Text</a:t>
            </a:r>
          </a:p>
        </p:txBody>
      </p:sp>
      <p:sp>
        <p:nvSpPr>
          <p:cNvPr id="35" name="Body Level One…"/>
          <p:cNvSpPr txBox="1"/>
          <p:nvPr>
            <p:ph type="body" sz="half" idx="1"/>
          </p:nvPr>
        </p:nvSpPr>
        <p:spPr>
          <a:xfrm>
            <a:off x="419100" y="2133600"/>
            <a:ext cx="7848600" cy="7010400"/>
          </a:xfrm>
          <a:prstGeom prst="rect">
            <a:avLst/>
          </a:prstGeom>
        </p:spPr>
        <p:txBody>
          <a:bodyPr lIns="38100" tIns="38100" rIns="38100" bIns="38100"/>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6"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irst Slide">
    <p:spTree>
      <p:nvGrpSpPr>
        <p:cNvPr id="1" name=""/>
        <p:cNvGrpSpPr/>
        <p:nvPr/>
      </p:nvGrpSpPr>
      <p:grpSpPr>
        <a:xfrm>
          <a:off x="0" y="0"/>
          <a:ext cx="0" cy="0"/>
          <a:chOff x="0" y="0"/>
          <a:chExt cx="0" cy="0"/>
        </a:xfrm>
      </p:grpSpPr>
      <p:sp>
        <p:nvSpPr>
          <p:cNvPr id="38" name="http://www.cs.ubc.ca/~tmm/talks.html#chicago14"/>
          <p:cNvSpPr txBox="1"/>
          <p:nvPr>
            <p:ph type="body" sz="quarter" idx="13"/>
          </p:nvPr>
        </p:nvSpPr>
        <p:spPr>
          <a:xfrm>
            <a:off x="431800" y="8147050"/>
            <a:ext cx="7061200" cy="469900"/>
          </a:xfrm>
          <a:prstGeom prst="rect">
            <a:avLst/>
          </a:prstGeom>
        </p:spPr>
        <p:txBody>
          <a:bodyPr lIns="50800" tIns="50800" rIns="50800" bIns="50800" anchor="ctr">
            <a:spAutoFit/>
          </a:bodyPr>
          <a:lstStyle/>
          <a:p>
            <a:pPr lvl="1" marL="0" indent="0">
              <a:spcBef>
                <a:spcPts val="0"/>
              </a:spcBef>
              <a:buSzTx/>
              <a:buNone/>
              <a:defRPr sz="2600">
                <a:latin typeface="Gill Sans Light"/>
                <a:ea typeface="Gill Sans Light"/>
                <a:cs typeface="Gill Sans Light"/>
                <a:sym typeface="Gill Sans Light"/>
              </a:defRPr>
            </a:pPr>
            <a:r>
              <a:rPr u="sng">
                <a:hlinkClick r:id="rId2" invalidUrl="" action="" tgtFrame="" tooltip="" history="1" highlightClick="0" endSnd="0"/>
              </a:rPr>
              <a:t>http://www.cs.ubc.ca/~tmm/talks.html#chicago14</a:t>
            </a:r>
          </a:p>
        </p:txBody>
      </p:sp>
      <p:sp>
        <p:nvSpPr>
          <p:cNvPr id="39" name="Title Text"/>
          <p:cNvSpPr txBox="1"/>
          <p:nvPr>
            <p:ph type="title"/>
          </p:nvPr>
        </p:nvSpPr>
        <p:spPr>
          <a:xfrm>
            <a:off x="457200" y="139700"/>
            <a:ext cx="15875000" cy="3962400"/>
          </a:xfrm>
          <a:prstGeom prst="rect">
            <a:avLst/>
          </a:prstGeom>
        </p:spPr>
        <p:txBody>
          <a:bodyPr anchor="b"/>
          <a:lstStyle>
            <a:lvl1pPr>
              <a:defRPr sz="7200">
                <a:solidFill>
                  <a:srgbClr val="011993"/>
                </a:solidFill>
                <a:latin typeface="+mn-lt"/>
                <a:ea typeface="+mn-ea"/>
                <a:cs typeface="+mn-cs"/>
                <a:sym typeface="Rockwell"/>
              </a:defRPr>
            </a:lvl1pPr>
          </a:lstStyle>
          <a:p>
            <a:pPr/>
            <a:r>
              <a:t>Title Text</a:t>
            </a:r>
          </a:p>
        </p:txBody>
      </p:sp>
      <p:sp>
        <p:nvSpPr>
          <p:cNvPr id="40" name="Body Level One…"/>
          <p:cNvSpPr txBox="1"/>
          <p:nvPr>
            <p:ph type="body" sz="half" idx="1"/>
          </p:nvPr>
        </p:nvSpPr>
        <p:spPr>
          <a:xfrm>
            <a:off x="469900" y="4432300"/>
            <a:ext cx="14236700" cy="3530600"/>
          </a:xfrm>
          <a:prstGeom prst="rect">
            <a:avLst/>
          </a:prstGeom>
        </p:spPr>
        <p:txBody>
          <a:bodyPr lIns="50800" tIns="50800" rIns="50800" bIns="50800"/>
          <a:lstStyle>
            <a:lvl1pPr marL="0" indent="0">
              <a:spcBef>
                <a:spcPts val="0"/>
              </a:spcBef>
              <a:buSzTx/>
              <a:buNone/>
              <a:defRPr b="1" sz="4200"/>
            </a:lvl1pPr>
            <a:lvl2pPr marL="0" indent="0">
              <a:spcBef>
                <a:spcPts val="0"/>
              </a:spcBef>
              <a:buSzTx/>
              <a:buNone/>
              <a:defRPr sz="4200">
                <a:latin typeface="Gill Sans Light"/>
                <a:ea typeface="Gill Sans Light"/>
                <a:cs typeface="Gill Sans Light"/>
                <a:sym typeface="Gill Sans Light"/>
              </a:defRPr>
            </a:lvl2pPr>
            <a:lvl3pPr marL="0" indent="0">
              <a:spcBef>
                <a:spcPts val="0"/>
              </a:spcBef>
              <a:buSzTx/>
              <a:buNone/>
              <a:defRPr sz="4200"/>
            </a:lvl3pPr>
            <a:lvl4pPr marL="0" indent="0">
              <a:spcBef>
                <a:spcPts val="0"/>
              </a:spcBef>
              <a:buSzTx/>
              <a:buNone/>
              <a:defRPr i="1" sz="2600"/>
            </a:lvl4pPr>
            <a:lvl5pPr marL="0" indent="0">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7950200" y="8674100"/>
            <a:ext cx="317500" cy="3429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35000" y="241300"/>
            <a:ext cx="15379700" cy="115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3" name="Body Level One…"/>
          <p:cNvSpPr txBox="1"/>
          <p:nvPr>
            <p:ph type="body" idx="1"/>
          </p:nvPr>
        </p:nvSpPr>
        <p:spPr>
          <a:xfrm>
            <a:off x="635000" y="1371600"/>
            <a:ext cx="15379700" cy="7696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43000" indent="-381000">
              <a:buChar char="-"/>
              <a:defRPr sz="3000"/>
            </a:lvl2pPr>
            <a:lvl3pPr marL="1587500" indent="-381000">
              <a:defRPr sz="2800"/>
            </a:lvl3pPr>
            <a:lvl4pPr marL="2032000" indent="-381000">
              <a:buChar char="-"/>
              <a:defRPr sz="2800"/>
            </a:lvl4pPr>
            <a:lvl5pPr marL="2476500" indent="-381000">
              <a:defRPr sz="2600"/>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5647987" y="8750300"/>
            <a:ext cx="292101" cy="304800"/>
          </a:xfrm>
          <a:prstGeom prst="rect">
            <a:avLst/>
          </a:prstGeom>
          <a:ln w="12700">
            <a:miter lim="400000"/>
          </a:ln>
        </p:spPr>
        <p:txBody>
          <a:bodyPr wrap="none" lIns="50800" tIns="50800" rIns="50800" bIns="50800">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transition xmlns:p14="http://schemas.microsoft.com/office/powerpoint/2010/main" spd="med" advClick="1"/>
  <p:txStyles>
    <p:titleStyle>
      <a:lvl1pPr marL="0" marR="0" indent="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1pPr>
      <a:lvl2pPr marL="0" marR="0" indent="2286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2pPr>
      <a:lvl3pPr marL="0" marR="0" indent="4572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3pPr>
      <a:lvl4pPr marL="0" marR="0" indent="6858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4pPr>
      <a:lvl5pPr marL="0" marR="0" indent="9144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5pPr>
      <a:lvl6pPr marL="0" marR="0" indent="11430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6pPr>
      <a:lvl7pPr marL="0" marR="0" indent="13716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7pPr>
      <a:lvl8pPr marL="0" marR="0" indent="16002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8pPr>
      <a:lvl9pPr marL="0" marR="0" indent="18288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9pPr>
    </p:titleStyle>
    <p:bodyStyle>
      <a:lvl1pPr marL="698500" marR="0" indent="-381000"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1pPr>
      <a:lvl2pPr marL="1168400" marR="0" indent="-406400"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2pPr>
      <a:lvl3pPr marL="1641928" marR="0" indent="-435428"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3pPr>
      <a:lvl4pPr marL="2086428" marR="0" indent="-435428"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4pPr>
      <a:lvl5pPr marL="2564423" marR="0" indent="-468923"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5pPr>
      <a:lvl6pPr marL="2920023" marR="0" indent="-468923"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6pPr>
      <a:lvl7pPr marL="3275622" marR="0" indent="-468922"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7pPr>
      <a:lvl8pPr marL="3631222" marR="0" indent="-468922"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8pPr>
      <a:lvl9pPr marL="3986822" marR="0" indent="-468922"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9pPr>
    </p:bodyStyle>
    <p:otherStyle>
      <a:lvl1pPr marL="0" marR="0" indent="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s.ubc.ca/~tmm/talks.html#vad17fullday" TargetMode="External"/><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8.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129.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0.png"/><Relationship Id="rId3" Type="http://schemas.openxmlformats.org/officeDocument/2006/relationships/image" Target="../media/image131.png"/><Relationship Id="rId4" Type="http://schemas.openxmlformats.org/officeDocument/2006/relationships/image" Target="../media/image132.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4.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135.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135.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6.png"/><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hyperlink" Target="https://en.wikipedia.org/wiki/HSL_and_HSV" TargetMode="Externa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hyperlink" Target="http://rehue.net" TargetMode="Externa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0.png"/><Relationship Id="rId4" Type="http://schemas.openxmlformats.org/officeDocument/2006/relationships/image" Target="../media/image14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6.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7.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7.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8.png"/><Relationship Id="rId4" Type="http://schemas.openxmlformats.org/officeDocument/2006/relationships/hyperlink" Target="http://win.vergari.com/acquariofilia/salmastro02.asp" TargetMode="Externa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colorbrewer2.org" TargetMode="External"/><Relationship Id="rId3" Type="http://schemas.openxmlformats.org/officeDocument/2006/relationships/image" Target="../media/image149.png"/><Relationship Id="rId4" Type="http://schemas.openxmlformats.org/officeDocument/2006/relationships/image" Target="../media/image150.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1.png"/><Relationship Id="rId3" Type="http://schemas.openxmlformats.org/officeDocument/2006/relationships/hyperlink" Target="http://win.vergari.com/acquariofilia/salmastro02.asp" TargetMode="External"/><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52.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1.png"/><Relationship Id="rId3" Type="http://schemas.openxmlformats.org/officeDocument/2006/relationships/hyperlink" Target="http://win.vergari.com/acquariofilia/salmastro02.asp" TargetMode="External"/><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52.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1.png"/><Relationship Id="rId3" Type="http://schemas.openxmlformats.org/officeDocument/2006/relationships/hyperlink" Target="http://win.vergari.com/acquariofilia/salmastro02.asp" TargetMode="External"/><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5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3.png"/><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hyperlink" Target="https://cran.r-project.org/web/packages/viridis/vignettes/intro-to-viridis.html" TargetMode="External"/><Relationship Id="rId6" Type="http://schemas.openxmlformats.org/officeDocument/2006/relationships/image" Target="../media/image156.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1.png"/><Relationship Id="rId3" Type="http://schemas.openxmlformats.org/officeDocument/2006/relationships/image" Target="../media/image157.png"/><Relationship Id="rId4" Type="http://schemas.openxmlformats.org/officeDocument/2006/relationships/hyperlink" Target="http://win.vergari.com/acquariofilia/salmastro02.asp" TargetMode="External"/><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52.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hyperlink" Target="http://win.vergari.com/acquariofilia/salmastro02.asp" TargetMode="External"/><Relationship Id="rId4" Type="http://schemas.openxmlformats.org/officeDocument/2006/relationships/image" Target="../media/image158.png"/><Relationship Id="rId5" Type="http://schemas.openxmlformats.org/officeDocument/2006/relationships/image" Target="../media/image159.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hyperlink" Target="http://win.vergari.com/acquariofilia/salmastro02.asp" TargetMode="External"/><Relationship Id="rId4" Type="http://schemas.openxmlformats.org/officeDocument/2006/relationships/image" Target="../media/image158.png"/><Relationship Id="rId5" Type="http://schemas.openxmlformats.org/officeDocument/2006/relationships/image" Target="../media/image159.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hyperlink" Target="http://win.vergari.com/acquariofilia/salmastro02.asp" TargetMode="External"/><Relationship Id="rId4" Type="http://schemas.openxmlformats.org/officeDocument/2006/relationships/image" Target="../media/image158.png"/><Relationship Id="rId5" Type="http://schemas.openxmlformats.org/officeDocument/2006/relationships/image" Target="../media/image159.png"/><Relationship Id="rId6" Type="http://schemas.openxmlformats.org/officeDocument/2006/relationships/image" Target="../media/image160.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hyperlink" Target="http://win.vergari.com/acquariofilia/salmastro02.asp" TargetMode="External"/><Relationship Id="rId4" Type="http://schemas.openxmlformats.org/officeDocument/2006/relationships/image" Target="../media/image158.png"/><Relationship Id="rId5" Type="http://schemas.openxmlformats.org/officeDocument/2006/relationships/image" Target="../media/image159.pn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158.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161.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colorbrewer2.org" TargetMode="External"/><Relationship Id="rId3" Type="http://schemas.openxmlformats.org/officeDocument/2006/relationships/hyperlink" Target="Http://www.stonesc.com/Vis06" TargetMode="External"/><Relationship Id="rId4" Type="http://schemas.openxmlformats.org/officeDocument/2006/relationships/hyperlink" Target="https://cran.r-project.org/web/packages/viridis/vignettes/intro-to-viridis.html" TargetMode="External"/></Relationships>

</file>

<file path=ppt/slides/_rels/slide1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162.pn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 Id="rId3" Type="http://schemas.openxmlformats.org/officeDocument/2006/relationships/image" Target="../media/image36.pn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63.png"/><Relationship Id="rId4" Type="http://schemas.openxmlformats.org/officeDocument/2006/relationships/image" Target="../media/image164.pn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5.png"/><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hyperlink" Target="http://tableausoftware.com" TargetMode="External"/></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169.png"/><Relationship Id="rId4" Type="http://schemas.openxmlformats.org/officeDocument/2006/relationships/image" Target="../media/image170.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vimeo.com/19278444" TargetMode="External"/><Relationship Id="rId3" Type="http://schemas.openxmlformats.org/officeDocument/2006/relationships/hyperlink" Target="http://vis.stanford.edu/papers/animated-transitions" TargetMode="External"/><Relationship Id="rId4" Type="http://schemas.openxmlformats.org/officeDocument/2006/relationships/image" Target="../media/image171.pn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bl.ocks.org/mbostock/3943967" TargetMode="External"/><Relationship Id="rId3" Type="http://schemas.openxmlformats.org/officeDocument/2006/relationships/image" Target="../media/image172.png"/><Relationship Id="rId4" Type="http://schemas.openxmlformats.org/officeDocument/2006/relationships/image" Target="../media/image173.pn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bl.ocks.org/mbostock/4339083" TargetMode="External"/><Relationship Id="rId3" Type="http://schemas.openxmlformats.org/officeDocument/2006/relationships/image" Target="../media/image174.png"/><Relationship Id="rId4" Type="http://schemas.openxmlformats.org/officeDocument/2006/relationships/image" Target="../media/image175.pn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bl.ocks.org/mbostock/1283663" TargetMode="External"/><Relationship Id="rId3" Type="http://schemas.openxmlformats.org/officeDocument/2006/relationships/image" Target="../media/image17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163.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7.pn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178.png"/><Relationship Id="rId4" Type="http://schemas.openxmlformats.org/officeDocument/2006/relationships/image" Target="../media/image179.png"/><Relationship Id="rId5" Type="http://schemas.openxmlformats.org/officeDocument/2006/relationships/image" Target="../media/image163.pn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1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0.pn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181.pn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quare.github.io/crossfilter/" TargetMode="External"/><Relationship Id="rId3" Type="http://schemas.openxmlformats.org/officeDocument/2006/relationships/image" Target="../media/image182.pn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3.png"/><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86.png"/><Relationship Id="rId6" Type="http://schemas.openxmlformats.org/officeDocument/2006/relationships/image" Target="../media/image187.pn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8.pn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189.pn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3.tif"/></Relationships>

</file>

<file path=ppt/slides/_rels/slide15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190.png"/><Relationship Id="rId4" Type="http://schemas.openxmlformats.org/officeDocument/2006/relationships/image" Target="../media/image46.png"/><Relationship Id="rId5" Type="http://schemas.openxmlformats.org/officeDocument/2006/relationships/image" Target="../media/image191.pn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2.pn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3.pn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4.pn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5.pn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0.pn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7.png"/><Relationship Id="rId3" Type="http://schemas.openxmlformats.org/officeDocument/2006/relationships/image" Target="../media/image198.png"/><Relationship Id="rId4" Type="http://schemas.openxmlformats.org/officeDocument/2006/relationships/hyperlink" Target="http://www.stonesc.com/wordpress/2010/03/get-it-right-in-black-" TargetMode="External"/></Relationships>

</file>

<file path=ppt/slides/_rels/slide16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image" Target="../media/image201.pn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2.pn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mariandoerk.de/edgemaps/demo/" TargetMode="External"/><Relationship Id="rId3" Type="http://schemas.openxmlformats.org/officeDocument/2006/relationships/image" Target="../media/image203.png"/><Relationship Id="rId4" Type="http://schemas.openxmlformats.org/officeDocument/2006/relationships/hyperlink" Target="http://mbostock.github.io/d3/talk/20111116/airports.html" TargetMode="External"/><Relationship Id="rId5" Type="http://schemas.openxmlformats.org/officeDocument/2006/relationships/image" Target="../media/image204.pn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16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5.pn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6.png"/><Relationship Id="rId3" Type="http://schemas.openxmlformats.org/officeDocument/2006/relationships/image" Target="../media/image207.pn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9.png"/><Relationship Id="rId3" Type="http://schemas.openxmlformats.org/officeDocument/2006/relationships/image" Target="../media/image210.png"/><Relationship Id="rId4" Type="http://schemas.openxmlformats.org/officeDocument/2006/relationships/hyperlink" Target="http://www.win.tue.nl/~selzen/paper/InfoVis2014.pdf" TargetMode="External"/><Relationship Id="rId5" Type="http://schemas.openxmlformats.org/officeDocument/2006/relationships/image" Target="../media/image211.png"/><Relationship Id="rId6" Type="http://schemas.openxmlformats.org/officeDocument/2006/relationships/image" Target="../media/image212.pn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3.pn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4.pn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5.png"/><Relationship Id="rId3" Type="http://schemas.openxmlformats.org/officeDocument/2006/relationships/image" Target="../media/image216.png"/><Relationship Id="rId4" Type="http://schemas.openxmlformats.org/officeDocument/2006/relationships/image" Target="../media/image217.png"/><Relationship Id="rId5" Type="http://schemas.openxmlformats.org/officeDocument/2006/relationships/hyperlink" Target="http://www.e-education.psu/edu/geog486/l4_p7.html" TargetMode="External"/><Relationship Id="rId6" Type="http://schemas.openxmlformats.org/officeDocument/2006/relationships/image" Target="../media/image218.png"/><Relationship Id="rId7" Type="http://schemas.openxmlformats.org/officeDocument/2006/relationships/image" Target="../media/image219.png"/><Relationship Id="rId8" Type="http://schemas.openxmlformats.org/officeDocument/2006/relationships/hyperlink" Target="https://blog.cartographica.com/blog/2011/5/19/the-modifiable-areal-unit-problem-in-gis.html" TargetMode="External"/></Relationships>

</file>

<file path=ppt/slides/_rels/slide17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0.pn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221.png"/><Relationship Id="rId4" Type="http://schemas.openxmlformats.org/officeDocument/2006/relationships/image" Target="../media/image222.png"/><Relationship Id="rId5" Type="http://schemas.openxmlformats.org/officeDocument/2006/relationships/image" Target="../media/image223.pn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4.png"/><Relationship Id="rId3" Type="http://schemas.openxmlformats.org/officeDocument/2006/relationships/image" Target="../media/image225.png"/><Relationship Id="rId4" Type="http://schemas.openxmlformats.org/officeDocument/2006/relationships/image" Target="../media/image226.pn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7.pn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7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8.png"/><Relationship Id="rId3" Type="http://schemas.openxmlformats.org/officeDocument/2006/relationships/hyperlink" Target="http://viz.wtf/post/139002022202/designer-drugs-ht-ducqn" TargetMode="External"/><Relationship Id="rId4" Type="http://schemas.openxmlformats.org/officeDocument/2006/relationships/hyperlink" Target="http://viz.wtf/post/137826497077/eye-popping-3d-triangles" TargetMode="External"/><Relationship Id="rId5" Type="http://schemas.openxmlformats.org/officeDocument/2006/relationships/image" Target="../media/image229.pn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230.png"/><Relationship Id="rId4" Type="http://schemas.openxmlformats.org/officeDocument/2006/relationships/image" Target="../media/image231.png"/><Relationship Id="rId5" Type="http://schemas.openxmlformats.org/officeDocument/2006/relationships/image" Target="../media/image52.png"/><Relationship Id="rId6" Type="http://schemas.openxmlformats.org/officeDocument/2006/relationships/image" Target="../media/image232.png"/><Relationship Id="rId7" Type="http://schemas.openxmlformats.org/officeDocument/2006/relationships/image" Target="../media/image233.pn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9.png"/><Relationship Id="rId3" Type="http://schemas.openxmlformats.org/officeDocument/2006/relationships/image" Target="../media/image52.pn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234.pn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5.png"/><Relationship Id="rId3" Type="http://schemas.openxmlformats.org/officeDocument/2006/relationships/hyperlink" Target="http://win.vergari.com/acquariofilia/salmastro02.asp" TargetMode="External"/></Relationships>

</file>

<file path=ppt/slides/_rels/slide18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6.png"/><Relationship Id="rId3" Type="http://schemas.openxmlformats.org/officeDocument/2006/relationships/hyperlink" Target="http://win.vergari.com/acquariofilia/salmastro02.asp" TargetMode="External"/></Relationships>

</file>

<file path=ppt/slides/_rels/slide18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7.png"/><Relationship Id="rId3" Type="http://schemas.openxmlformats.org/officeDocument/2006/relationships/hyperlink" Target="http://win.vergari.com/acquariofilia/salmastro02.asp" TargetMode="External"/></Relationships>

</file>

<file path=ppt/slides/_rels/slide18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8.png"/><Relationship Id="rId3" Type="http://schemas.openxmlformats.org/officeDocument/2006/relationships/hyperlink" Target="http://win.vergari.com/acquariofilia/salmastro02.asp" TargetMode="External"/></Relationships>

</file>

<file path=ppt/slides/_rels/slide18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239.png"/><Relationship Id="rId4" Type="http://schemas.openxmlformats.org/officeDocument/2006/relationships/hyperlink" Target="http://win.vergari.com/acquariofilia/salmastro02.asp"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in.vergari.com/acquariofilia/salmastro02.asp" TargetMode="External"/><Relationship Id="rId3" Type="http://schemas.openxmlformats.org/officeDocument/2006/relationships/image" Target="../media/image240.pn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1.png"/><Relationship Id="rId3" Type="http://schemas.openxmlformats.org/officeDocument/2006/relationships/image" Target="../media/image242.pn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3.png"/><Relationship Id="rId3" Type="http://schemas.openxmlformats.org/officeDocument/2006/relationships/hyperlink" Target="http://www.nytimes.com/interactive/2015/03/19/upshot/3d-yield-curve-economic-growth.html" TargetMode="External"/></Relationships>

</file>

<file path=ppt/slides/_rels/slide19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4.png"/><Relationship Id="rId3" Type="http://schemas.openxmlformats.org/officeDocument/2006/relationships/hyperlink" Target="http://win.vergari.com/acquariofilia/salmastro02.asp" TargetMode="External"/></Relationships>

</file>

<file path=ppt/slides/_rels/slide19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5.pn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9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6.png"/><Relationship Id="rId3" Type="http://schemas.openxmlformats.org/officeDocument/2006/relationships/image" Target="../media/image247.pn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video" Target="../media/media2.mov"/><Relationship Id="rId3" Type="http://schemas.microsoft.com/office/2007/relationships/media" Target="../media/media2.mov"/><Relationship Id="rId4" Type="http://schemas.openxmlformats.org/officeDocument/2006/relationships/image" Target="../media/image189.pn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8.png"/><Relationship Id="rId3" Type="http://schemas.openxmlformats.org/officeDocument/2006/relationships/image" Target="../media/image249.png"/><Relationship Id="rId4" Type="http://schemas.openxmlformats.org/officeDocument/2006/relationships/hyperlink" Target="http://win.vergari.com/acquariofilia/salmastro02.asp" TargetMode="External"/></Relationships>

</file>

<file path=ppt/slides/_rels/slide19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in.vergari.com/acquariofilia/salmastro02.asp" TargetMode="External"/><Relationship Id="rId3" Type="http://schemas.openxmlformats.org/officeDocument/2006/relationships/image" Target="../media/image3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0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20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tif"/><Relationship Id="rId3" Type="http://schemas.openxmlformats.org/officeDocument/2006/relationships/hyperlink" Target="http://www.cs.ubc.ca/labs/imager/tr/2012/dsm/" TargetMode="External"/><Relationship Id="rId4" Type="http://schemas.openxmlformats.org/officeDocument/2006/relationships/image" Target="../media/image5.tif"/><Relationship Id="rId5" Type="http://schemas.openxmlformats.org/officeDocument/2006/relationships/image" Target="../media/image18.jpeg"/><Relationship Id="rId6" Type="http://schemas.openxmlformats.org/officeDocument/2006/relationships/image" Target="../media/image250.png"/></Relationships>

</file>

<file path=ppt/slides/_rels/slide20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1.png"/><Relationship Id="rId3" Type="http://schemas.openxmlformats.org/officeDocument/2006/relationships/image" Target="../media/image252.png"/><Relationship Id="rId4" Type="http://schemas.openxmlformats.org/officeDocument/2006/relationships/image" Target="../media/image253.png"/><Relationship Id="rId5" Type="http://schemas.openxmlformats.org/officeDocument/2006/relationships/image" Target="../media/image254.png"/><Relationship Id="rId6" Type="http://schemas.openxmlformats.org/officeDocument/2006/relationships/image" Target="../media/image255.png"/><Relationship Id="rId7" Type="http://schemas.openxmlformats.org/officeDocument/2006/relationships/image" Target="../media/image256.png"/><Relationship Id="rId8" Type="http://schemas.openxmlformats.org/officeDocument/2006/relationships/image" Target="../media/image6.tif"/><Relationship Id="rId9" Type="http://schemas.openxmlformats.org/officeDocument/2006/relationships/image" Target="../media/image257.png"/></Relationships>

</file>

<file path=ppt/slides/_rels/slide20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7.tif"/><Relationship Id="rId4" Type="http://schemas.openxmlformats.org/officeDocument/2006/relationships/image" Target="../media/image258.png"/><Relationship Id="rId5" Type="http://schemas.openxmlformats.org/officeDocument/2006/relationships/image" Target="../media/image8.tif"/><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9.tif"/><Relationship Id="rId9" Type="http://schemas.openxmlformats.org/officeDocument/2006/relationships/image" Target="../media/image10.tif"/><Relationship Id="rId10" Type="http://schemas.openxmlformats.org/officeDocument/2006/relationships/image" Target="../media/image11.tif"/><Relationship Id="rId11" Type="http://schemas.openxmlformats.org/officeDocument/2006/relationships/image" Target="../media/image12.tif"/><Relationship Id="rId12" Type="http://schemas.openxmlformats.org/officeDocument/2006/relationships/image" Target="../media/image21.jpeg"/><Relationship Id="rId13" Type="http://schemas.openxmlformats.org/officeDocument/2006/relationships/image" Target="../media/image22.jpeg"/><Relationship Id="rId14" Type="http://schemas.openxmlformats.org/officeDocument/2006/relationships/image" Target="../media/image13.tif"/><Relationship Id="rId15" Type="http://schemas.openxmlformats.org/officeDocument/2006/relationships/image" Target="../media/image14.tif"/><Relationship Id="rId16" Type="http://schemas.openxmlformats.org/officeDocument/2006/relationships/image" Target="../media/image15.tif"/><Relationship Id="rId17" Type="http://schemas.openxmlformats.org/officeDocument/2006/relationships/image" Target="../media/image23.jpeg"/><Relationship Id="rId18" Type="http://schemas.openxmlformats.org/officeDocument/2006/relationships/image" Target="../media/image24.jpeg"/><Relationship Id="rId19" Type="http://schemas.openxmlformats.org/officeDocument/2006/relationships/image" Target="../media/image25.jpeg"/><Relationship Id="rId20" Type="http://schemas.openxmlformats.org/officeDocument/2006/relationships/image" Target="../media/image259.png"/><Relationship Id="rId21" Type="http://schemas.openxmlformats.org/officeDocument/2006/relationships/image" Target="../media/image16.tif"/><Relationship Id="rId22" Type="http://schemas.openxmlformats.org/officeDocument/2006/relationships/image" Target="../media/image17.tif"/><Relationship Id="rId23" Type="http://schemas.openxmlformats.org/officeDocument/2006/relationships/image" Target="../media/image260.png"/></Relationships>

</file>

<file path=ppt/slides/_rels/slide20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1.png"/><Relationship Id="rId3" Type="http://schemas.openxmlformats.org/officeDocument/2006/relationships/image" Target="../media/image261.png"/></Relationships>

</file>

<file path=ppt/slides/_rels/slide20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20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2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2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2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5.png"/><Relationship Id="rId3" Type="http://schemas.openxmlformats.org/officeDocument/2006/relationships/image" Target="../media/image262.png"/><Relationship Id="rId4" Type="http://schemas.openxmlformats.org/officeDocument/2006/relationships/image" Target="../media/image263.pn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 Id="rId3" Type="http://schemas.openxmlformats.org/officeDocument/2006/relationships/image" Target="../media/image264.png"/><Relationship Id="rId4" Type="http://schemas.openxmlformats.org/officeDocument/2006/relationships/image" Target="../media/image265.png"/><Relationship Id="rId5" Type="http://schemas.openxmlformats.org/officeDocument/2006/relationships/image" Target="../media/image266.png"/><Relationship Id="rId6" Type="http://schemas.openxmlformats.org/officeDocument/2006/relationships/image" Target="../media/image267.pn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0.xml"/><Relationship Id="rId3" Type="http://schemas.openxmlformats.org/officeDocument/2006/relationships/image" Target="../media/image264.png"/><Relationship Id="rId4" Type="http://schemas.openxmlformats.org/officeDocument/2006/relationships/image" Target="../media/image265.png"/><Relationship Id="rId5" Type="http://schemas.openxmlformats.org/officeDocument/2006/relationships/image" Target="../media/image266.png"/><Relationship Id="rId6" Type="http://schemas.openxmlformats.org/officeDocument/2006/relationships/image" Target="../media/image267.pn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xml"/><Relationship Id="rId3" Type="http://schemas.openxmlformats.org/officeDocument/2006/relationships/image" Target="../media/image264.png"/><Relationship Id="rId4" Type="http://schemas.openxmlformats.org/officeDocument/2006/relationships/image" Target="../media/image265.png"/><Relationship Id="rId5" Type="http://schemas.openxmlformats.org/officeDocument/2006/relationships/image" Target="../media/image266.png"/><Relationship Id="rId6" Type="http://schemas.openxmlformats.org/officeDocument/2006/relationships/image" Target="../media/image267.pn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2.xml"/><Relationship Id="rId3" Type="http://schemas.openxmlformats.org/officeDocument/2006/relationships/image" Target="../media/image268.png"/></Relationships>

</file>

<file path=ppt/slides/_rels/slide2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269.png"/><Relationship Id="rId4" Type="http://schemas.openxmlformats.org/officeDocument/2006/relationships/image" Target="../media/image270.png"/><Relationship Id="rId5" Type="http://schemas.openxmlformats.org/officeDocument/2006/relationships/image" Target="../media/image271.png"/><Relationship Id="rId6" Type="http://schemas.openxmlformats.org/officeDocument/2006/relationships/image" Target="../media/image272.png"/></Relationships>

</file>

<file path=ppt/slides/_rels/slide2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269.png"/><Relationship Id="rId4" Type="http://schemas.openxmlformats.org/officeDocument/2006/relationships/image" Target="../media/image270.png"/><Relationship Id="rId5" Type="http://schemas.openxmlformats.org/officeDocument/2006/relationships/image" Target="../media/image271.png"/><Relationship Id="rId6" Type="http://schemas.openxmlformats.org/officeDocument/2006/relationships/image" Target="../media/image273.png"/><Relationship Id="rId7" Type="http://schemas.openxmlformats.org/officeDocument/2006/relationships/image" Target="../media/image27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269.png"/><Relationship Id="rId4" Type="http://schemas.openxmlformats.org/officeDocument/2006/relationships/image" Target="../media/image270.png"/><Relationship Id="rId5" Type="http://schemas.openxmlformats.org/officeDocument/2006/relationships/image" Target="../media/image271.png"/><Relationship Id="rId6" Type="http://schemas.openxmlformats.org/officeDocument/2006/relationships/image" Target="../media/image273.png"/><Relationship Id="rId7" Type="http://schemas.openxmlformats.org/officeDocument/2006/relationships/image" Target="../media/image272.png"/></Relationships>

</file>

<file path=ppt/slides/_rels/slide2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269.png"/><Relationship Id="rId4" Type="http://schemas.openxmlformats.org/officeDocument/2006/relationships/image" Target="../media/image270.png"/><Relationship Id="rId5" Type="http://schemas.openxmlformats.org/officeDocument/2006/relationships/image" Target="../media/image271.png"/><Relationship Id="rId6" Type="http://schemas.openxmlformats.org/officeDocument/2006/relationships/image" Target="../media/image273.png"/><Relationship Id="rId7" Type="http://schemas.openxmlformats.org/officeDocument/2006/relationships/image" Target="../media/image272.png"/></Relationships>

</file>

<file path=ppt/slides/_rels/slide2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269.png"/><Relationship Id="rId4" Type="http://schemas.openxmlformats.org/officeDocument/2006/relationships/image" Target="../media/image270.png"/><Relationship Id="rId5" Type="http://schemas.openxmlformats.org/officeDocument/2006/relationships/image" Target="../media/image271.png"/><Relationship Id="rId6" Type="http://schemas.openxmlformats.org/officeDocument/2006/relationships/image" Target="../media/image273.png"/><Relationship Id="rId7" Type="http://schemas.openxmlformats.org/officeDocument/2006/relationships/image" Target="../media/image272.png"/></Relationships>

</file>

<file path=ppt/slides/_rels/slide22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8.xml"/><Relationship Id="rId3" Type="http://schemas.openxmlformats.org/officeDocument/2006/relationships/image" Target="../media/image274.png"/><Relationship Id="rId4" Type="http://schemas.openxmlformats.org/officeDocument/2006/relationships/image" Target="../media/image275.png"/></Relationships>

</file>

<file path=ppt/slides/_rels/slide22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9.xml"/><Relationship Id="rId3" Type="http://schemas.openxmlformats.org/officeDocument/2006/relationships/image" Target="../media/image274.png"/><Relationship Id="rId4" Type="http://schemas.openxmlformats.org/officeDocument/2006/relationships/image" Target="../media/image275.png"/></Relationships>

</file>

<file path=ppt/slides/_rels/slide22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6.png"/><Relationship Id="rId3" Type="http://schemas.openxmlformats.org/officeDocument/2006/relationships/image" Target="../media/image277.png"/><Relationship Id="rId4" Type="http://schemas.openxmlformats.org/officeDocument/2006/relationships/image" Target="../media/image278.png"/></Relationships>

</file>

<file path=ppt/slides/_rels/slide22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xml"/><Relationship Id="rId3" Type="http://schemas.openxmlformats.org/officeDocument/2006/relationships/image" Target="../media/image265.png"/><Relationship Id="rId4" Type="http://schemas.openxmlformats.org/officeDocument/2006/relationships/image" Target="../media/image267.png"/></Relationships>

</file>

<file path=ppt/slides/_rels/slide227.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s>

</file>

<file path=ppt/slides/_rels/slide228.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s>

</file>

<file path=ppt/slides/_rels/slide229.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s>

</file>

<file path=ppt/slides/_rels/slide230.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s>

</file>

<file path=ppt/slides/_rels/slide231.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s>

</file>

<file path=ppt/slides/_rels/slide23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6.xml"/></Relationships>

</file>

<file path=ppt/slides/_rels/slide23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s>

</file>

<file path=ppt/slides/_rels/slide23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9.png"/><Relationship Id="rId3" Type="http://schemas.openxmlformats.org/officeDocument/2006/relationships/image" Target="../media/image280.png"/><Relationship Id="rId4" Type="http://schemas.openxmlformats.org/officeDocument/2006/relationships/image" Target="../media/image278.png"/></Relationships>

</file>

<file path=ppt/slides/_rels/slide23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8.xml"/><Relationship Id="rId3" Type="http://schemas.openxmlformats.org/officeDocument/2006/relationships/image" Target="../media/image265.png"/><Relationship Id="rId4" Type="http://schemas.openxmlformats.org/officeDocument/2006/relationships/image" Target="../media/image267.png"/></Relationships>

</file>

<file path=ppt/slides/_rels/slide23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 Id="rId3" Type="http://schemas.openxmlformats.org/officeDocument/2006/relationships/image" Target="../media/image18.tif"/><Relationship Id="rId4" Type="http://schemas.openxmlformats.org/officeDocument/2006/relationships/image" Target="../media/image19.tif"/><Relationship Id="rId5" Type="http://schemas.openxmlformats.org/officeDocument/2006/relationships/hyperlink" Target="http://www.alaineknipes.com/interests/violin_concert.jpg" TargetMode="External"/><Relationship Id="rId6" Type="http://schemas.openxmlformats.org/officeDocument/2006/relationships/hyperlink" Target="http://www.prlog.org/10480334-wolverhampton-horse-racing-live-streaming-wolverhampton-handicap-8-jan-2010.html" TargetMode="External"/></Relationships>

</file>

<file path=ppt/slides/_rels/slide23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0.xml"/><Relationship Id="rId3" Type="http://schemas.openxmlformats.org/officeDocument/2006/relationships/image" Target="../media/image26.jpeg"/><Relationship Id="rId4" Type="http://schemas.openxmlformats.org/officeDocument/2006/relationships/image" Target="../media/image27.jpeg"/></Relationships>

</file>

<file path=ppt/slides/_rels/slide23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jpeg"/></Relationships>

</file>

<file path=ppt/slides/_rels/slide2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4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png"/><Relationship Id="rId3" Type="http://schemas.openxmlformats.org/officeDocument/2006/relationships/image" Target="../media/image35.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22.png"/></Relationships>

</file>

<file path=ppt/slides/_rels/slide24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cs.ubc.ca/~tmm/talks.html#vad17fullday" TargetMode="External"/><Relationship Id="rId3" Type="http://schemas.openxmlformats.org/officeDocument/2006/relationships/hyperlink" Target="http://www.cs.ubc.ca/~tmm" TargetMode="External"/><Relationship Id="rId4" Type="http://schemas.openxmlformats.org/officeDocument/2006/relationships/hyperlink" Target="http://www.crcpress.com/product/isbn/9781466508910" TargetMode="External"/><Relationship Id="rId5" Type="http://schemas.openxmlformats.org/officeDocument/2006/relationships/hyperlink" Target="http://www.cs.ubc.ca/group/infovis" TargetMode="External"/><Relationship Id="rId6" Type="http://schemas.openxmlformats.org/officeDocument/2006/relationships/image" Target="../media/image28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49.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profs.etsmtl.ca/mmcguffin/" TargetMode="External"/><Relationship Id="rId3" Type="http://schemas.openxmlformats.org/officeDocument/2006/relationships/image" Target="../media/image5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hyperlink" Target="http://win.vergari.com/acquariofilia/salmastro02.asp"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1.png"/><Relationship Id="rId4" Type="http://schemas.openxmlformats.org/officeDocument/2006/relationships/image" Target="../media/image6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6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hyperlink" Target="http://persci.mit.edu/gallery/checkershadow" TargetMode="Externa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ersci.mit.edu/gallery/checkershadow" TargetMode="External"/><Relationship Id="rId3" Type="http://schemas.openxmlformats.org/officeDocument/2006/relationships/image" Target="../media/image65.png"/><Relationship Id="rId4" Type="http://schemas.openxmlformats.org/officeDocument/2006/relationships/image" Target="../media/image6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c.ncsu.edu/faculty/healey/PP" TargetMode="External"/></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6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hyperlink" Target="http://www.cs.ubc.ca/labs/imager/tr/2008/cerebral/" TargetMode="External"/><Relationship Id="rId5" Type="http://schemas.openxmlformats.org/officeDocument/2006/relationships/hyperlink" Target="http://www.cs.ubc.ca/~barskya" TargetMode="External"/><Relationship Id="rId6" Type="http://schemas.openxmlformats.org/officeDocument/2006/relationships/hyperlink" Target="http://www.cs.ubc.ca/~tmm" TargetMode="External"/><Relationship Id="rId7" Type="http://schemas.openxmlformats.org/officeDocument/2006/relationships/hyperlink" Target="http://www.cmdr.ubc.ca/~jennifer/" TargetMode="External"/><Relationship Id="rId8" Type="http://schemas.openxmlformats.org/officeDocument/2006/relationships/hyperlink" Target="http://rkincaid.net/" TargetMode="External"/><Relationship Id="rId9" Type="http://schemas.openxmlformats.org/officeDocument/2006/relationships/image" Target="../media/image9.png"/><Relationship Id="rId10" Type="http://schemas.openxmlformats.org/officeDocument/2006/relationships/image" Target="../media/image10.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69.png"/><Relationship Id="rId4" Type="http://schemas.openxmlformats.org/officeDocument/2006/relationships/image" Target="../media/image68.png"/><Relationship Id="rId5" Type="http://schemas.openxmlformats.org/officeDocument/2006/relationships/image" Target="../media/image29.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6.png"/><Relationship Id="rId3" Type="http://schemas.openxmlformats.org/officeDocument/2006/relationships/image" Target="../media/image70.png"/><Relationship Id="rId4" Type="http://schemas.openxmlformats.org/officeDocument/2006/relationships/image" Target="../media/image68.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9.png"/><Relationship Id="rId3" Type="http://schemas.openxmlformats.org/officeDocument/2006/relationships/image" Target="../media/image68.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1.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2.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3.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4.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7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76.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7.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78.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hyperlink" Target="http://www.thefunctionalart.com/2015/10/if-you-see-bullshit-say-bullshit.html" TargetMode="Externa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teveharoz.com/research/connected_scatterplot/" TargetMode="External"/><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5.png"/><Relationship Id="rId3" Type="http://schemas.openxmlformats.org/officeDocument/2006/relationships/hyperlink" Target="https://public.tableau.com/profile/ben.jones#!/vizhome/CAStateRevenues/Revenues" TargetMode="Externa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hyperlink" Target="https://graphics.stanford.edu/papers/rivet_argus/" TargetMode="Externa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69.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michaelmcguffin.com/courses/vis/" TargetMode="External"/><Relationship Id="rId3" Type="http://schemas.openxmlformats.org/officeDocument/2006/relationships/image" Target="../media/image9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hyperlink" Target="https://www.youtube.com/watch?v=DbJyPELmhJc" TargetMode="Externa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1.png"/><Relationship Id="rId3" Type="http://schemas.openxmlformats.org/officeDocument/2006/relationships/image" Target="../media/image70.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5.png"/><Relationship Id="rId3" Type="http://schemas.openxmlformats.org/officeDocument/2006/relationships/image" Target="../media/image96.png"/><Relationship Id="rId4" Type="http://schemas.openxmlformats.org/officeDocument/2006/relationships/image" Target="../media/image97.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bl.ocks.org/mbostock/3887235" TargetMode="External"/><Relationship Id="rId3" Type="http://schemas.openxmlformats.org/officeDocument/2006/relationships/hyperlink" Target="http://bl.ocks.org/mbostock/3886208" TargetMode="External"/><Relationship Id="rId4" Type="http://schemas.openxmlformats.org/officeDocument/2006/relationships/hyperlink" Target="http://bl.ocks.org/mbostock/3886394" TargetMode="External"/><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image" Target="../media/image68.png"/><Relationship Id="rId5" Type="http://schemas.openxmlformats.org/officeDocument/2006/relationships/image" Target="../media/image103.png"/><Relationship Id="rId6" Type="http://schemas.openxmlformats.org/officeDocument/2006/relationships/image" Target="../media/image104.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8.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png"/><Relationship Id="rId3" Type="http://schemas.openxmlformats.org/officeDocument/2006/relationships/image" Target="../media/image105.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datavis.ca/milestones" TargetMode="External"/></Relationships>

</file>

<file path=ppt/slides/_rels/slide7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7.png"/><Relationship Id="rId3" Type="http://schemas.openxmlformats.org/officeDocument/2006/relationships/hyperlink" Target="http://bl.ocks.org/mbostock/4060606" TargetMode="Externa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public.tableau.com/profile/ben.jones#!/vizhome/PopVsFin/PopVsFin" TargetMode="External"/><Relationship Id="rId3" Type="http://schemas.openxmlformats.org/officeDocument/2006/relationships/hyperlink" Target="https://xkcd.com/1138" TargetMode="External"/><Relationship Id="rId4" Type="http://schemas.openxmlformats.org/officeDocument/2006/relationships/image" Target="../media/image108.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9.png"/><Relationship Id="rId3" Type="http://schemas.openxmlformats.org/officeDocument/2006/relationships/hyperlink" Target="https://medium.com/@uwdata/surprise-maps-showing-the-unexpected-e92b67398865" TargetMode="External"/><Relationship Id="rId4" Type="http://schemas.openxmlformats.org/officeDocument/2006/relationships/hyperlink" Target="https://idl.cs.washington.edu/papers/surprise-maps/" TargetMode="Externa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bl.ocks.org/mbostock/4060606" TargetMode="External"/><Relationship Id="rId3" Type="http://schemas.openxmlformats.org/officeDocument/2006/relationships/image" Target="../media/image110.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1.png"/><Relationship Id="rId3" Type="http://schemas.openxmlformats.org/officeDocument/2006/relationships/hyperlink" Target="http://bl.ocks.org/mbostock/4060606" TargetMode="External"/><Relationship Id="rId4" Type="http://schemas.openxmlformats.org/officeDocument/2006/relationships/image" Target="../media/image112.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13.png"/><Relationship Id="rId4" Type="http://schemas.openxmlformats.org/officeDocument/2006/relationships/image" Target="../media/image114.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13.png"/><Relationship Id="rId4" Type="http://schemas.openxmlformats.org/officeDocument/2006/relationships/image" Target="../media/image114.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15.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7fullday"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6.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mbostock.github.com/d3/ex/tree.html" TargetMode="External"/><Relationship Id="rId3" Type="http://schemas.openxmlformats.org/officeDocument/2006/relationships/image" Target="../media/image117.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hyperlink" Target="http://www.cs.ubc.ca/~tmm/startup.html" TargetMode="Externa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0.png"/><Relationship Id="rId3" Type="http://schemas.openxmlformats.org/officeDocument/2006/relationships/image" Target="../media/image121.png"/><Relationship Id="rId4" Type="http://schemas.openxmlformats.org/officeDocument/2006/relationships/image" Target="../media/image3.jpeg"/><Relationship Id="rId5" Type="http://schemas.openxmlformats.org/officeDocument/2006/relationships/image" Target="../media/image4.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 Id="rId3" Type="http://schemas.openxmlformats.org/officeDocument/2006/relationships/hyperlink" Target="http://www.michaelmcguffin.com/courses/vis/patternsInAdjacencyMatrix.png" TargetMode="Externa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mbostock.github.com/d3/ex/tree.html" TargetMode="External"/><Relationship Id="rId3" Type="http://schemas.openxmlformats.org/officeDocument/2006/relationships/image" Target="../media/image122.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mbostock.github.com/d3/ex/tree.html" TargetMode="External"/><Relationship Id="rId3" Type="http://schemas.openxmlformats.org/officeDocument/2006/relationships/image" Target="../media/image123.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7.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treevis.net"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tamaramunzner"/>
          <p:cNvSpPr txBox="1"/>
          <p:nvPr/>
        </p:nvSpPr>
        <p:spPr>
          <a:xfrm>
            <a:off x="11620500" y="8140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
        <p:nvSpPr>
          <p:cNvPr id="104" name="www.cs.ubc.ca/~tmm/talks.html#vad17fullday"/>
          <p:cNvSpPr txBox="1"/>
          <p:nvPr>
            <p:ph type="body" idx="13"/>
          </p:nvPr>
        </p:nvSpPr>
        <p:spPr>
          <a:xfrm>
            <a:off x="431800" y="8140700"/>
            <a:ext cx="10477500" cy="482600"/>
          </a:xfrm>
          <a:prstGeom prst="rect">
            <a:avLst/>
          </a:prstGeom>
        </p:spPr>
        <p:txBody>
          <a:bodyPr/>
          <a:lstStyle>
            <a:lvl1pPr marL="0" indent="0">
              <a:spcBef>
                <a:spcPts val="0"/>
              </a:spcBef>
              <a:buSzTx/>
              <a:buNone/>
              <a:defRPr b="1" sz="2600" u="sng">
                <a:hlinkClick r:id="rId2" invalidUrl="" action="" tgtFrame="" tooltip="" history="1" highlightClick="0" endSnd="0"/>
              </a:defRPr>
            </a:lvl1pPr>
          </a:lstStyle>
          <a:p>
            <a:pPr>
              <a:defRPr u="none"/>
            </a:pPr>
            <a:r>
              <a:rPr u="sng">
                <a:hlinkClick r:id="rId2" invalidUrl="" action="" tgtFrame="" tooltip="" history="1" highlightClick="0" endSnd="0"/>
              </a:rPr>
              <a:t>www.cs.ubc.ca/~tmm/talks.html#vad17fullday</a:t>
            </a:r>
          </a:p>
        </p:txBody>
      </p:sp>
      <p:sp>
        <p:nvSpPr>
          <p:cNvPr id="105" name="Visualization Analysis &amp; Design Full-Day Tutorial"/>
          <p:cNvSpPr txBox="1"/>
          <p:nvPr>
            <p:ph type="ctrTitle"/>
          </p:nvPr>
        </p:nvSpPr>
        <p:spPr>
          <a:xfrm>
            <a:off x="457200" y="139700"/>
            <a:ext cx="15875000" cy="3136900"/>
          </a:xfrm>
          <a:prstGeom prst="rect">
            <a:avLst/>
          </a:prstGeom>
        </p:spPr>
        <p:txBody>
          <a:bodyPr/>
          <a:lstStyle/>
          <a:p>
            <a:pPr/>
            <a:r>
              <a:t>Visualization Analysis &amp; Design</a:t>
            </a:r>
          </a:p>
          <a:p>
            <a:pPr>
              <a:defRPr i="1"/>
            </a:pPr>
            <a:r>
              <a:t>Full-Day Tutorial</a:t>
            </a:r>
          </a:p>
        </p:txBody>
      </p:sp>
      <p:sp>
        <p:nvSpPr>
          <p:cNvPr id="106" name="Tamara Munzner…"/>
          <p:cNvSpPr txBox="1"/>
          <p:nvPr>
            <p:ph type="subTitle" sz="half" idx="1"/>
          </p:nvPr>
        </p:nvSpPr>
        <p:spPr>
          <a:prstGeom prst="rect">
            <a:avLst/>
          </a:prstGeom>
        </p:spPr>
        <p:txBody>
          <a:bodyPr/>
          <a:lstStyle/>
          <a:p>
            <a:pPr/>
            <a:r>
              <a:t>Tamara Munzner</a:t>
            </a:r>
          </a:p>
          <a:p>
            <a:pPr lvl="1"/>
            <a:r>
              <a:t>Department of Computer Science</a:t>
            </a:r>
          </a:p>
          <a:p>
            <a:pPr lvl="2"/>
            <a:r>
              <a:t>University of British Columbia</a:t>
            </a:r>
          </a:p>
          <a:p>
            <a:pPr lvl="3"/>
            <a:r>
              <a:t>VIS 2017 Tutorial</a:t>
            </a:r>
          </a:p>
          <a:p>
            <a:pPr lvl="3"/>
            <a:r>
              <a:t>September 2017, Phoenix AZ</a:t>
            </a:r>
          </a:p>
        </p:txBody>
      </p:sp>
      <p:pic>
        <p:nvPicPr>
          <p:cNvPr id="107" name="frontcover-final.med.png" descr="frontcover-final.med.png"/>
          <p:cNvPicPr>
            <a:picLocks noChangeAspect="1"/>
          </p:cNvPicPr>
          <p:nvPr/>
        </p:nvPicPr>
        <p:blipFill>
          <a:blip r:embed="rId3">
            <a:extLst/>
          </a:blip>
          <a:stretch>
            <a:fillRect/>
          </a:stretch>
        </p:blipFill>
        <p:spPr>
          <a:xfrm>
            <a:off x="10477500" y="2743200"/>
            <a:ext cx="4178300" cy="5080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Why analyze?"/>
          <p:cNvSpPr txBox="1"/>
          <p:nvPr>
            <p:ph type="title"/>
          </p:nvPr>
        </p:nvSpPr>
        <p:spPr>
          <a:prstGeom prst="rect">
            <a:avLst/>
          </a:prstGeom>
        </p:spPr>
        <p:txBody>
          <a:bodyPr/>
          <a:lstStyle/>
          <a:p>
            <a:pPr/>
            <a:r>
              <a:t>Why analyze?</a:t>
            </a:r>
          </a:p>
        </p:txBody>
      </p:sp>
      <p:sp>
        <p:nvSpPr>
          <p:cNvPr id="184" name="imposes structure on huge design space…"/>
          <p:cNvSpPr txBox="1"/>
          <p:nvPr>
            <p:ph type="body" idx="1"/>
          </p:nvPr>
        </p:nvSpPr>
        <p:spPr>
          <a:xfrm>
            <a:off x="419100" y="762000"/>
            <a:ext cx="7826500" cy="8039100"/>
          </a:xfrm>
          <a:prstGeom prst="rect">
            <a:avLst/>
          </a:prstGeom>
        </p:spPr>
        <p:txBody>
          <a:bodyPr/>
          <a:lstStyle/>
          <a:p>
            <a:pPr marL="793376" indent="-336176"/>
            <a:r>
              <a:t>imposes structure on huge design space</a:t>
            </a:r>
          </a:p>
          <a:p>
            <a:pPr lvl="1" marL="1173480" indent="-259080"/>
            <a:r>
              <a:t>scaffold to help you think systematically about choices</a:t>
            </a:r>
          </a:p>
          <a:p>
            <a:pPr lvl="1" marL="1173480" indent="-259080"/>
            <a:r>
              <a:t>analyzing existing as stepping stone to designing new</a:t>
            </a:r>
          </a:p>
          <a:p>
            <a:pPr lvl="1" marL="1173480" indent="-259080"/>
            <a:r>
              <a:t>most possibilities ineffective for particular task/data combination</a:t>
            </a:r>
          </a:p>
        </p:txBody>
      </p:sp>
      <p:sp>
        <p:nvSpPr>
          <p:cNvPr id="1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92" name="Group"/>
          <p:cNvGrpSpPr/>
          <p:nvPr/>
        </p:nvGrpSpPr>
        <p:grpSpPr>
          <a:xfrm>
            <a:off x="8076874" y="379094"/>
            <a:ext cx="7515906" cy="5422139"/>
            <a:chOff x="0" y="0"/>
            <a:chExt cx="7515904" cy="5422138"/>
          </a:xfrm>
        </p:grpSpPr>
        <p:pic>
          <p:nvPicPr>
            <p:cNvPr id="186" name="spacetree-kangaroo-crop.png" descr="spacetree-kangaroo-crop.png"/>
            <p:cNvPicPr>
              <a:picLocks noChangeAspect="1"/>
            </p:cNvPicPr>
            <p:nvPr/>
          </p:nvPicPr>
          <p:blipFill>
            <a:blip r:embed="rId2">
              <a:extLst/>
            </a:blip>
            <a:stretch>
              <a:fillRect/>
            </a:stretch>
          </p:blipFill>
          <p:spPr>
            <a:xfrm>
              <a:off x="298560" y="486530"/>
              <a:ext cx="2681983" cy="3678951"/>
            </a:xfrm>
            <a:prstGeom prst="rect">
              <a:avLst/>
            </a:prstGeom>
            <a:ln w="12700" cap="flat">
              <a:noFill/>
              <a:miter lim="400000"/>
            </a:ln>
            <a:effectLst/>
          </p:spPr>
        </p:pic>
        <p:sp>
          <p:nvSpPr>
            <p:cNvPr id="187" name="[SpaceTree: Supporting Exploration in Large Node Link Tree, Design Evolution and Empirical Evaluation. Grosjean, Plaisant, and Bederson. Proc. InfoVis 2002, p 57–64.]"/>
            <p:cNvSpPr txBox="1"/>
            <p:nvPr/>
          </p:nvSpPr>
          <p:spPr>
            <a:xfrm>
              <a:off x="0" y="4317238"/>
              <a:ext cx="3263900" cy="1054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95400">
                <a:spcBef>
                  <a:spcPts val="900"/>
                </a:spcBef>
                <a:defRPr i="1" sz="1400">
                  <a:uFill>
                    <a:solidFill>
                      <a:srgbClr val="000000"/>
                    </a:solidFill>
                  </a:uFill>
                </a:defRPr>
              </a:lvl1pPr>
            </a:lstStyle>
            <a:p>
              <a:pPr/>
              <a:r>
                <a:t>[SpaceTree: Supporting Exploration in Large Node Link Tree, Design Evolution and Empirical Evaluation. Grosjean, Plaisant, and Bederson. Proc. InfoVis 2002, p 57–64.]</a:t>
              </a:r>
            </a:p>
          </p:txBody>
        </p:sp>
        <p:sp>
          <p:nvSpPr>
            <p:cNvPr id="188" name="SpaceTree"/>
            <p:cNvSpPr txBox="1"/>
            <p:nvPr/>
          </p:nvSpPr>
          <p:spPr>
            <a:xfrm>
              <a:off x="234683" y="38100"/>
              <a:ext cx="2498802" cy="6551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1D2157"/>
                </a:buClr>
                <a:defRPr sz="2800">
                  <a:uFill>
                    <a:solidFill>
                      <a:srgbClr val="000000"/>
                    </a:solidFill>
                  </a:uFill>
                  <a:latin typeface="+mn-lt"/>
                  <a:ea typeface="+mn-ea"/>
                  <a:cs typeface="+mn-cs"/>
                  <a:sym typeface="Rockwell"/>
                </a:defRPr>
              </a:lvl1pPr>
            </a:lstStyle>
            <a:p>
              <a:pPr/>
              <a:r>
                <a:t>SpaceTree</a:t>
              </a:r>
            </a:p>
          </p:txBody>
        </p:sp>
        <p:pic>
          <p:nvPicPr>
            <p:cNvPr id="189" name="treejuxtaposer-crop.png" descr="treejuxtaposer-crop.png"/>
            <p:cNvPicPr>
              <a:picLocks noChangeAspect="1"/>
            </p:cNvPicPr>
            <p:nvPr/>
          </p:nvPicPr>
          <p:blipFill>
            <a:blip r:embed="rId3">
              <a:extLst/>
            </a:blip>
            <a:stretch>
              <a:fillRect/>
            </a:stretch>
          </p:blipFill>
          <p:spPr>
            <a:xfrm>
              <a:off x="3692495" y="501423"/>
              <a:ext cx="3650760" cy="3643459"/>
            </a:xfrm>
            <a:prstGeom prst="rect">
              <a:avLst/>
            </a:prstGeom>
            <a:ln w="12700" cap="flat">
              <a:noFill/>
              <a:miter lim="400000"/>
            </a:ln>
            <a:effectLst/>
          </p:spPr>
        </p:pic>
        <p:sp>
          <p:nvSpPr>
            <p:cNvPr id="190" name="[TreeJuxtaposer: Scalable Tree Comparison Using Focus+Context With Guaranteed Visibility. ACM Trans. on Graphics (Proc. SIGGRAPH) 22:453– 462, 2003.]"/>
            <p:cNvSpPr txBox="1"/>
            <p:nvPr/>
          </p:nvSpPr>
          <p:spPr>
            <a:xfrm>
              <a:off x="3693204" y="4368038"/>
              <a:ext cx="3822701" cy="1054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95400">
                <a:spcBef>
                  <a:spcPts val="900"/>
                </a:spcBef>
                <a:defRPr i="1" sz="1400">
                  <a:uFill>
                    <a:solidFill>
                      <a:srgbClr val="000000"/>
                    </a:solidFill>
                  </a:uFill>
                </a:defRPr>
              </a:lvl1pPr>
            </a:lstStyle>
            <a:p>
              <a:pPr/>
              <a:r>
                <a:t>[TreeJuxtaposer: Scalable Tree Comparison Using Focus+Context With Guaranteed Visibility. ACM Trans. on Graphics (Proc. SIGGRAPH) 22:453– 462, 2003.]</a:t>
              </a:r>
            </a:p>
          </p:txBody>
        </p:sp>
        <p:sp>
          <p:nvSpPr>
            <p:cNvPr id="191" name="TreeJuxtaposer"/>
            <p:cNvSpPr txBox="1"/>
            <p:nvPr/>
          </p:nvSpPr>
          <p:spPr>
            <a:xfrm>
              <a:off x="3641507" y="0"/>
              <a:ext cx="3414510" cy="770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1D2157"/>
                </a:buClr>
                <a:defRPr sz="2800">
                  <a:uFill>
                    <a:solidFill>
                      <a:srgbClr val="000000"/>
                    </a:solidFill>
                  </a:uFill>
                  <a:latin typeface="+mn-lt"/>
                  <a:ea typeface="+mn-ea"/>
                  <a:cs typeface="+mn-cs"/>
                  <a:sym typeface="Rockwell"/>
                </a:defRPr>
              </a:lvl1pPr>
            </a:lstStyle>
            <a:p>
              <a:pPr/>
              <a:r>
                <a:t>TreeJuxtaposer</a:t>
              </a:r>
            </a:p>
          </p:txBody>
        </p:sp>
      </p:grpSp>
      <p:grpSp>
        <p:nvGrpSpPr>
          <p:cNvPr id="195" name="Group"/>
          <p:cNvGrpSpPr/>
          <p:nvPr/>
        </p:nvGrpSpPr>
        <p:grpSpPr>
          <a:xfrm>
            <a:off x="546100" y="5321300"/>
            <a:ext cx="15447292" cy="3735131"/>
            <a:chOff x="0" y="0"/>
            <a:chExt cx="15447291" cy="3735130"/>
          </a:xfrm>
        </p:grpSpPr>
        <p:pic>
          <p:nvPicPr>
            <p:cNvPr id="193" name="Image" descr="Image"/>
            <p:cNvPicPr>
              <a:picLocks noChangeAspect="1"/>
            </p:cNvPicPr>
            <p:nvPr/>
          </p:nvPicPr>
          <p:blipFill>
            <a:blip r:embed="rId4">
              <a:extLst/>
            </a:blip>
            <a:stretch>
              <a:fillRect/>
            </a:stretch>
          </p:blipFill>
          <p:spPr>
            <a:xfrm>
              <a:off x="13457907" y="911316"/>
              <a:ext cx="1989385" cy="1987368"/>
            </a:xfrm>
            <a:prstGeom prst="rect">
              <a:avLst/>
            </a:prstGeom>
            <a:ln w="12700" cap="flat">
              <a:noFill/>
              <a:miter lim="400000"/>
            </a:ln>
            <a:effectLst/>
          </p:spPr>
        </p:pic>
        <p:pic>
          <p:nvPicPr>
            <p:cNvPr id="194" name="fig3.9.pdf" descr="fig3.9.pdf"/>
            <p:cNvPicPr>
              <a:picLocks noChangeAspect="1"/>
            </p:cNvPicPr>
            <p:nvPr/>
          </p:nvPicPr>
          <p:blipFill>
            <a:blip r:embed="rId5">
              <a:extLst/>
            </a:blip>
            <a:stretch>
              <a:fillRect/>
            </a:stretch>
          </p:blipFill>
          <p:spPr>
            <a:xfrm>
              <a:off x="0" y="0"/>
              <a:ext cx="13004800" cy="373513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5" grpId="2"/>
      <p:bldP build="whole" bldLvl="1" animBg="1" rev="0" advAuto="0" spid="192" grpId="1"/>
    </p:bldLst>
  </p:timing>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Outline"/>
          <p:cNvSpPr txBox="1"/>
          <p:nvPr>
            <p:ph type="title"/>
          </p:nvPr>
        </p:nvSpPr>
        <p:spPr>
          <a:prstGeom prst="rect">
            <a:avLst/>
          </a:prstGeom>
        </p:spPr>
        <p:txBody>
          <a:bodyPr/>
          <a:lstStyle/>
          <a:p>
            <a:pPr/>
            <a:r>
              <a:t>Outline</a:t>
            </a:r>
          </a:p>
        </p:txBody>
      </p:sp>
      <p:sp>
        <p:nvSpPr>
          <p:cNvPr id="858"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solidFill>
                  <a:schemeClr val="accent5"/>
                </a:solidFill>
              </a:defRPr>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pPr>
            <a:r>
              <a:t>Reduce: Filter, Aggregate</a:t>
            </a:r>
          </a:p>
          <a:p>
            <a:pPr lvl="1" marL="1173479" indent="-259079">
              <a:defRPr sz="3000"/>
            </a:pPr>
            <a:r>
              <a:t>Rules of Thumb</a:t>
            </a:r>
          </a:p>
          <a:p>
            <a:pPr lvl="1" marL="1173479" indent="-259079">
              <a:defRPr sz="3000"/>
            </a:pPr>
            <a:r>
              <a:t>Design Study Methodology</a:t>
            </a:r>
          </a:p>
        </p:txBody>
      </p:sp>
      <p:sp>
        <p:nvSpPr>
          <p:cNvPr id="8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60"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861"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3" name="Idiom design choices: Encode"/>
          <p:cNvSpPr txBox="1"/>
          <p:nvPr>
            <p:ph type="title"/>
          </p:nvPr>
        </p:nvSpPr>
        <p:spPr>
          <a:prstGeom prst="rect">
            <a:avLst/>
          </a:prstGeom>
        </p:spPr>
        <p:txBody>
          <a:bodyPr/>
          <a:lstStyle/>
          <a:p>
            <a:pPr/>
            <a:r>
              <a:t>Idiom design choices: Encode</a:t>
            </a:r>
          </a:p>
        </p:txBody>
      </p:sp>
      <p:sp>
        <p:nvSpPr>
          <p:cNvPr id="86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5" name="fig3.7.pdf" descr="fig3.7.pdf"/>
          <p:cNvPicPr>
            <a:picLocks noChangeAspect="1"/>
          </p:cNvPicPr>
          <p:nvPr/>
        </p:nvPicPr>
        <p:blipFill>
          <a:blip r:embed="rId2">
            <a:extLst/>
          </a:blip>
          <a:srcRect l="81785" t="78722" r="0" b="455"/>
          <a:stretch>
            <a:fillRect/>
          </a:stretch>
        </p:blipFill>
        <p:spPr>
          <a:xfrm>
            <a:off x="139700" y="2997200"/>
            <a:ext cx="2819707" cy="2882900"/>
          </a:xfrm>
          <a:prstGeom prst="rect">
            <a:avLst/>
          </a:prstGeom>
          <a:ln w="12700">
            <a:miter lim="400000"/>
          </a:ln>
        </p:spPr>
      </p:pic>
      <p:sp>
        <p:nvSpPr>
          <p:cNvPr id="866" name="Line"/>
          <p:cNvSpPr/>
          <p:nvPr/>
        </p:nvSpPr>
        <p:spPr>
          <a:xfrm flipV="1">
            <a:off x="9519377" y="1460988"/>
            <a:ext cx="5291589" cy="42"/>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867" name="fig3.7.pdf" descr="fig3.7.pdf"/>
          <p:cNvPicPr>
            <a:picLocks noChangeAspect="1"/>
          </p:cNvPicPr>
          <p:nvPr/>
        </p:nvPicPr>
        <p:blipFill>
          <a:blip r:embed="rId3">
            <a:extLst/>
          </a:blip>
          <a:srcRect l="0" t="4527" r="63679" b="51620"/>
          <a:stretch>
            <a:fillRect/>
          </a:stretch>
        </p:blipFill>
        <p:spPr>
          <a:xfrm>
            <a:off x="3449382" y="838200"/>
            <a:ext cx="6075618" cy="6775113"/>
          </a:xfrm>
          <a:prstGeom prst="rect">
            <a:avLst/>
          </a:prstGeom>
          <a:ln w="12700">
            <a:miter lim="400000"/>
          </a:ln>
        </p:spPr>
      </p:pic>
      <p:pic>
        <p:nvPicPr>
          <p:cNvPr id="868" name="fig3.7.pdf" descr="fig3.7.pdf"/>
          <p:cNvPicPr>
            <a:picLocks noChangeAspect="1"/>
          </p:cNvPicPr>
          <p:nvPr/>
        </p:nvPicPr>
        <p:blipFill>
          <a:blip r:embed="rId4">
            <a:extLst/>
          </a:blip>
          <a:srcRect l="0" t="46171" r="59430" b="0"/>
          <a:stretch>
            <a:fillRect/>
          </a:stretch>
        </p:blipFill>
        <p:spPr>
          <a:xfrm>
            <a:off x="8930479" y="1434693"/>
            <a:ext cx="6093621" cy="7411332"/>
          </a:xfrm>
          <a:prstGeom prst="rect">
            <a:avLst/>
          </a:prstGeom>
          <a:ln w="12700">
            <a:miter lim="400000"/>
          </a:ln>
        </p:spPr>
      </p:pic>
      <p:pic>
        <p:nvPicPr>
          <p:cNvPr id="869" name="Rectangle" descr="Rectangle"/>
          <p:cNvPicPr>
            <a:picLocks noChangeAspect="0"/>
          </p:cNvPicPr>
          <p:nvPr/>
        </p:nvPicPr>
        <p:blipFill>
          <a:blip r:embed="rId5">
            <a:extLst/>
          </a:blip>
          <a:stretch>
            <a:fillRect/>
          </a:stretch>
        </p:blipFill>
        <p:spPr>
          <a:xfrm>
            <a:off x="8788400" y="1435100"/>
            <a:ext cx="6477000" cy="76327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9" grpId="1"/>
    </p:bldLst>
  </p:timing>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Categorical vs ordered color"/>
          <p:cNvSpPr txBox="1"/>
          <p:nvPr>
            <p:ph type="title"/>
          </p:nvPr>
        </p:nvSpPr>
        <p:spPr>
          <a:prstGeom prst="rect">
            <a:avLst/>
          </a:prstGeom>
        </p:spPr>
        <p:txBody>
          <a:bodyPr/>
          <a:lstStyle/>
          <a:p>
            <a:pPr/>
            <a:r>
              <a:t>Categorical vs ordered color</a:t>
            </a:r>
          </a:p>
        </p:txBody>
      </p:sp>
      <p:sp>
        <p:nvSpPr>
          <p:cNvPr id="87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876" name="Group"/>
          <p:cNvGrpSpPr/>
          <p:nvPr/>
        </p:nvGrpSpPr>
        <p:grpSpPr>
          <a:xfrm>
            <a:off x="419100" y="1104900"/>
            <a:ext cx="7505700" cy="7374281"/>
            <a:chOff x="0" y="0"/>
            <a:chExt cx="7505700" cy="7374280"/>
          </a:xfrm>
        </p:grpSpPr>
        <p:pic>
          <p:nvPicPr>
            <p:cNvPr id="874" name="image16.png" descr="image16.png"/>
            <p:cNvPicPr>
              <a:picLocks noChangeAspect="1"/>
            </p:cNvPicPr>
            <p:nvPr/>
          </p:nvPicPr>
          <p:blipFill>
            <a:blip r:embed="rId2">
              <a:extLst/>
            </a:blip>
            <a:stretch>
              <a:fillRect/>
            </a:stretch>
          </p:blipFill>
          <p:spPr>
            <a:xfrm>
              <a:off x="0" y="3843680"/>
              <a:ext cx="7505700" cy="3530601"/>
            </a:xfrm>
            <a:prstGeom prst="rect">
              <a:avLst/>
            </a:prstGeom>
            <a:ln w="9525" cap="flat">
              <a:solidFill>
                <a:srgbClr val="CBCBCB"/>
              </a:solidFill>
              <a:prstDash val="solid"/>
              <a:miter lim="400000"/>
            </a:ln>
            <a:effectLst/>
          </p:spPr>
        </p:pic>
        <p:pic>
          <p:nvPicPr>
            <p:cNvPr id="875" name="image12.png" descr="image12.png"/>
            <p:cNvPicPr>
              <a:picLocks noChangeAspect="1"/>
            </p:cNvPicPr>
            <p:nvPr/>
          </p:nvPicPr>
          <p:blipFill>
            <a:blip r:embed="rId3">
              <a:extLst/>
            </a:blip>
            <a:stretch>
              <a:fillRect/>
            </a:stretch>
          </p:blipFill>
          <p:spPr>
            <a:xfrm>
              <a:off x="0" y="0"/>
              <a:ext cx="7505700" cy="3530600"/>
            </a:xfrm>
            <a:prstGeom prst="rect">
              <a:avLst/>
            </a:prstGeom>
            <a:ln w="9525" cap="flat">
              <a:solidFill>
                <a:srgbClr val="CBCBCB"/>
              </a:solidFill>
              <a:prstDash val="solid"/>
              <a:miter lim="400000"/>
            </a:ln>
            <a:effectLst/>
          </p:spPr>
        </p:pic>
      </p:grpSp>
      <p:pic>
        <p:nvPicPr>
          <p:cNvPr id="877" name="image23.png" descr="image23.png"/>
          <p:cNvPicPr>
            <a:picLocks noChangeAspect="1"/>
          </p:cNvPicPr>
          <p:nvPr/>
        </p:nvPicPr>
        <p:blipFill>
          <a:blip r:embed="rId4">
            <a:extLst/>
          </a:blip>
          <a:stretch>
            <a:fillRect/>
          </a:stretch>
        </p:blipFill>
        <p:spPr>
          <a:xfrm>
            <a:off x="8160088" y="2033037"/>
            <a:ext cx="7524412" cy="5182464"/>
          </a:xfrm>
          <a:prstGeom prst="rect">
            <a:avLst/>
          </a:prstGeom>
        </p:spPr>
      </p:pic>
      <p:sp>
        <p:nvSpPr>
          <p:cNvPr id="878" name="[Seriously Colorful:  Advanced Color Principles &amp; Practices. Stone.Tableau Customer Conference 2014.]"/>
          <p:cNvSpPr txBox="1"/>
          <p:nvPr/>
        </p:nvSpPr>
        <p:spPr>
          <a:xfrm>
            <a:off x="8162837" y="7797800"/>
            <a:ext cx="8093163"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28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Decomposing color"/>
          <p:cNvSpPr txBox="1"/>
          <p:nvPr>
            <p:ph type="title"/>
          </p:nvPr>
        </p:nvSpPr>
        <p:spPr>
          <a:prstGeom prst="rect">
            <a:avLst/>
          </a:prstGeom>
        </p:spPr>
        <p:txBody>
          <a:bodyPr/>
          <a:lstStyle/>
          <a:p>
            <a:pPr/>
            <a:r>
              <a:t>Decomposing color</a:t>
            </a:r>
          </a:p>
        </p:txBody>
      </p:sp>
      <p:sp>
        <p:nvSpPr>
          <p:cNvPr id="881" name="first rule of color: do not talk about color!…"/>
          <p:cNvSpPr txBox="1"/>
          <p:nvPr>
            <p:ph type="body" idx="1"/>
          </p:nvPr>
        </p:nvSpPr>
        <p:spPr>
          <a:xfrm>
            <a:off x="419100" y="1104900"/>
            <a:ext cx="13125089" cy="8039100"/>
          </a:xfrm>
          <a:prstGeom prst="rect">
            <a:avLst/>
          </a:prstGeom>
        </p:spPr>
        <p:txBody>
          <a:bodyPr/>
          <a:lstStyle/>
          <a:p>
            <a:pPr/>
            <a:r>
              <a:t>first rule of color: do not talk about color!</a:t>
            </a:r>
          </a:p>
          <a:p>
            <a:pPr lvl="1"/>
            <a:r>
              <a:t>color is confusing if treated as monolithic</a:t>
            </a:r>
          </a:p>
          <a:p>
            <a:pPr lvl="1"/>
          </a:p>
          <a:p>
            <a:pPr/>
            <a:r>
              <a:t>decompose into three channels</a:t>
            </a:r>
          </a:p>
          <a:p>
            <a:pPr lvl="1"/>
            <a:r>
              <a:t>ordered can show magnitude</a:t>
            </a:r>
          </a:p>
          <a:p>
            <a:pPr lvl="2"/>
            <a:r>
              <a:t>luminance: how bright</a:t>
            </a:r>
          </a:p>
          <a:p>
            <a:pPr lvl="2"/>
            <a:r>
              <a:t>saturation: how colorful </a:t>
            </a:r>
          </a:p>
          <a:p>
            <a:pPr lvl="1"/>
            <a:r>
              <a:t>categorical can show identity</a:t>
            </a:r>
          </a:p>
          <a:p>
            <a:pPr lvl="2"/>
            <a:r>
              <a:t>hue: what color</a:t>
            </a:r>
          </a:p>
          <a:p>
            <a:pPr lvl="2"/>
          </a:p>
          <a:p>
            <a:pPr/>
            <a:r>
              <a:t>channels have different properties</a:t>
            </a:r>
          </a:p>
          <a:p>
            <a:pPr lvl="1"/>
            <a:r>
              <a:t>what they convey directly to perceptual system</a:t>
            </a:r>
          </a:p>
          <a:p>
            <a:pPr lvl="1"/>
            <a:r>
              <a:t>how much they can convey: how many discriminable bins can we use?</a:t>
            </a:r>
          </a:p>
        </p:txBody>
      </p:sp>
      <p:sp>
        <p:nvSpPr>
          <p:cNvPr id="88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3" name="fig10.5.pdf" descr="fig10.5.pdf"/>
          <p:cNvPicPr>
            <a:picLocks noChangeAspect="1"/>
          </p:cNvPicPr>
          <p:nvPr/>
        </p:nvPicPr>
        <p:blipFill>
          <a:blip r:embed="rId2">
            <a:extLst/>
          </a:blip>
          <a:srcRect l="36313" t="0" r="0" b="0"/>
          <a:stretch>
            <a:fillRect/>
          </a:stretch>
        </p:blipFill>
        <p:spPr>
          <a:xfrm>
            <a:off x="10108802" y="3600450"/>
            <a:ext cx="5931351" cy="2540004"/>
          </a:xfrm>
          <a:prstGeom prst="rect">
            <a:avLst/>
          </a:prstGeom>
          <a:ln w="12700">
            <a:miter lim="400000"/>
          </a:ln>
        </p:spPr>
      </p:pic>
      <p:pic>
        <p:nvPicPr>
          <p:cNvPr id="884" name="fig10.5.pdf" descr="fig10.5.pdf"/>
          <p:cNvPicPr>
            <a:picLocks noChangeAspect="1"/>
          </p:cNvPicPr>
          <p:nvPr/>
        </p:nvPicPr>
        <p:blipFill>
          <a:blip r:embed="rId2">
            <a:extLst/>
          </a:blip>
          <a:srcRect l="0" t="0" r="82931" b="4584"/>
          <a:stretch>
            <a:fillRect/>
          </a:stretch>
        </p:blipFill>
        <p:spPr>
          <a:xfrm>
            <a:off x="8518955" y="3600450"/>
            <a:ext cx="1589679" cy="242356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81">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881">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88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81">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881">
                                            <p:txEl>
                                              <p:pRg st="4" end="4"/>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881">
                                            <p:txEl>
                                              <p:pRg st="5" end="5"/>
                                            </p:txEl>
                                          </p:spTgt>
                                        </p:tgtEl>
                                        <p:attrNameLst>
                                          <p:attrName>style.visibility</p:attrName>
                                        </p:attrNameLst>
                                      </p:cBhvr>
                                      <p:to>
                                        <p:strVal val="visible"/>
                                      </p:to>
                                    </p:set>
                                  </p:childTnLst>
                                </p:cTn>
                              </p:par>
                              <p:par>
                                <p:cTn id="21" presetClass="entr" nodeType="withEffect" presetSubtype="0" presetID="1" grpId="1" fill="hold">
                                  <p:stCondLst>
                                    <p:cond delay="0"/>
                                  </p:stCondLst>
                                  <p:iterate type="el" backwards="0">
                                    <p:tmAbs val="0"/>
                                  </p:iterate>
                                  <p:childTnLst>
                                    <p:set>
                                      <p:cBhvr>
                                        <p:cTn id="22" fill="hold"/>
                                        <p:tgtEl>
                                          <p:spTgt spid="881">
                                            <p:txEl>
                                              <p:pRg st="6" end="6"/>
                                            </p:txEl>
                                          </p:spTgt>
                                        </p:tgtEl>
                                        <p:attrNameLst>
                                          <p:attrName>style.visibility</p:attrName>
                                        </p:attrNameLst>
                                      </p:cBhvr>
                                      <p:to>
                                        <p:strVal val="visible"/>
                                      </p:to>
                                    </p:set>
                                  </p:childTnLst>
                                </p:cTn>
                              </p:par>
                              <p:par>
                                <p:cTn id="23" presetClass="entr" nodeType="withEffect" presetSubtype="0" presetID="1" grpId="1" fill="hold">
                                  <p:stCondLst>
                                    <p:cond delay="0"/>
                                  </p:stCondLst>
                                  <p:iterate type="el" backwards="0">
                                    <p:tmAbs val="0"/>
                                  </p:iterate>
                                  <p:childTnLst>
                                    <p:set>
                                      <p:cBhvr>
                                        <p:cTn id="24" fill="hold"/>
                                        <p:tgtEl>
                                          <p:spTgt spid="881">
                                            <p:txEl>
                                              <p:pRg st="7" end="7"/>
                                            </p:txEl>
                                          </p:spTgt>
                                        </p:tgtEl>
                                        <p:attrNameLst>
                                          <p:attrName>style.visibility</p:attrName>
                                        </p:attrNameLst>
                                      </p:cBhvr>
                                      <p:to>
                                        <p:strVal val="visible"/>
                                      </p:to>
                                    </p:set>
                                  </p:childTnLst>
                                </p:cTn>
                              </p:par>
                              <p:par>
                                <p:cTn id="25" presetClass="entr" nodeType="withEffect" presetSubtype="0" presetID="1" grpId="1" fill="hold">
                                  <p:stCondLst>
                                    <p:cond delay="0"/>
                                  </p:stCondLst>
                                  <p:iterate type="el" backwards="0">
                                    <p:tmAbs val="0"/>
                                  </p:iterate>
                                  <p:childTnLst>
                                    <p:set>
                                      <p:cBhvr>
                                        <p:cTn id="26" fill="hold"/>
                                        <p:tgtEl>
                                          <p:spTgt spid="881">
                                            <p:txEl>
                                              <p:pRg st="8" end="8"/>
                                            </p:txEl>
                                          </p:spTgt>
                                        </p:tgtEl>
                                        <p:attrNameLst>
                                          <p:attrName>style.visibility</p:attrName>
                                        </p:attrNameLst>
                                      </p:cBhvr>
                                      <p:to>
                                        <p:strVal val="visible"/>
                                      </p:to>
                                    </p:set>
                                  </p:childTnLst>
                                </p:cTn>
                              </p:par>
                              <p:par>
                                <p:cTn id="27" presetClass="entr" nodeType="withEffect" presetSubtype="0" presetID="1" grpId="1" fill="hold">
                                  <p:stCondLst>
                                    <p:cond delay="0"/>
                                  </p:stCondLst>
                                  <p:iterate type="el" backwards="0">
                                    <p:tmAbs val="0"/>
                                  </p:iterate>
                                  <p:childTnLst>
                                    <p:set>
                                      <p:cBhvr>
                                        <p:cTn id="28" fill="hold"/>
                                        <p:tgtEl>
                                          <p:spTgt spid="881">
                                            <p:txEl>
                                              <p:pRg st="9" end="9"/>
                                            </p:txEl>
                                          </p:spTgt>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2" fill="hold">
                                  <p:stCondLst>
                                    <p:cond delay="0"/>
                                  </p:stCondLst>
                                  <p:iterate type="el" backwards="0">
                                    <p:tmAbs val="0"/>
                                  </p:iterate>
                                  <p:childTnLst>
                                    <p:set>
                                      <p:cBhvr>
                                        <p:cTn id="31" fill="hold"/>
                                        <p:tgtEl>
                                          <p:spTgt spid="883"/>
                                        </p:tgtEl>
                                        <p:attrNameLst>
                                          <p:attrName>style.visibility</p:attrName>
                                        </p:attrNameLst>
                                      </p:cBhvr>
                                      <p:to>
                                        <p:strVal val="visible"/>
                                      </p:to>
                                    </p:set>
                                  </p:childTnLst>
                                </p:cTn>
                              </p:par>
                            </p:childTnLst>
                          </p:cTn>
                        </p:par>
                        <p:par>
                          <p:cTn id="32" fill="hold">
                            <p:stCondLst>
                              <p:cond delay="0"/>
                            </p:stCondLst>
                            <p:childTnLst>
                              <p:par>
                                <p:cTn id="33" presetClass="entr" nodeType="afterEffect" presetSubtype="0" presetID="1" grpId="3" fill="hold">
                                  <p:stCondLst>
                                    <p:cond delay="0"/>
                                  </p:stCondLst>
                                  <p:iterate type="el" backwards="0">
                                    <p:tmAbs val="0"/>
                                  </p:iterate>
                                  <p:childTnLst>
                                    <p:set>
                                      <p:cBhvr>
                                        <p:cTn id="34" fill="hold"/>
                                        <p:tgtEl>
                                          <p:spTgt spid="8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1" fill="hold">
                                  <p:stCondLst>
                                    <p:cond delay="0"/>
                                  </p:stCondLst>
                                  <p:iterate type="el" backwards="0">
                                    <p:tmAbs val="0"/>
                                  </p:iterate>
                                  <p:childTnLst>
                                    <p:set>
                                      <p:cBhvr>
                                        <p:cTn id="38" fill="hold"/>
                                        <p:tgtEl>
                                          <p:spTgt spid="881">
                                            <p:txEl>
                                              <p:pRg st="10" end="10"/>
                                            </p:txEl>
                                          </p:spTgt>
                                        </p:tgtEl>
                                        <p:attrNameLst>
                                          <p:attrName>style.visibility</p:attrName>
                                        </p:attrNameLst>
                                      </p:cBhvr>
                                      <p:to>
                                        <p:strVal val="visible"/>
                                      </p:to>
                                    </p:set>
                                  </p:childTnLst>
                                </p:cTn>
                              </p:par>
                              <p:par>
                                <p:cTn id="39" presetClass="entr" nodeType="withEffect" presetSubtype="0" presetID="1" grpId="1" fill="hold">
                                  <p:stCondLst>
                                    <p:cond delay="0"/>
                                  </p:stCondLst>
                                  <p:iterate type="el" backwards="0">
                                    <p:tmAbs val="0"/>
                                  </p:iterate>
                                  <p:childTnLst>
                                    <p:set>
                                      <p:cBhvr>
                                        <p:cTn id="40" fill="hold"/>
                                        <p:tgtEl>
                                          <p:spTgt spid="881">
                                            <p:txEl>
                                              <p:pRg st="11" end="11"/>
                                            </p:txEl>
                                          </p:spTgt>
                                        </p:tgtEl>
                                        <p:attrNameLst>
                                          <p:attrName>style.visibility</p:attrName>
                                        </p:attrNameLst>
                                      </p:cBhvr>
                                      <p:to>
                                        <p:strVal val="visible"/>
                                      </p:to>
                                    </p:set>
                                  </p:childTnLst>
                                </p:cTn>
                              </p:par>
                              <p:par>
                                <p:cTn id="41" presetClass="entr" nodeType="withEffect" presetSubtype="0" presetID="1" grpId="1" fill="hold">
                                  <p:stCondLst>
                                    <p:cond delay="0"/>
                                  </p:stCondLst>
                                  <p:iterate type="el" backwards="0">
                                    <p:tmAbs val="0"/>
                                  </p:iterate>
                                  <p:childTnLst>
                                    <p:set>
                                      <p:cBhvr>
                                        <p:cTn id="42" fill="hold"/>
                                        <p:tgtEl>
                                          <p:spTgt spid="881">
                                            <p:txEl>
                                              <p:pRg st="12" end="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3" grpId="2"/>
      <p:bldP build="p" bldLvl="1" animBg="1" rev="0" advAuto="0" spid="881" grpId="1"/>
      <p:bldP build="whole" bldLvl="1" animBg="1" rev="0" advAuto="0" spid="884" grpId="3"/>
    </p:bldLst>
  </p:timing>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6" name="Spectral sensitivity"/>
          <p:cNvSpPr txBox="1"/>
          <p:nvPr>
            <p:ph type="title"/>
          </p:nvPr>
        </p:nvSpPr>
        <p:spPr>
          <a:prstGeom prst="rect">
            <a:avLst/>
          </a:prstGeom>
        </p:spPr>
        <p:txBody>
          <a:bodyPr/>
          <a:lstStyle/>
          <a:p>
            <a:pPr/>
            <a:r>
              <a:t>Spectral sensitivity</a:t>
            </a:r>
          </a:p>
        </p:txBody>
      </p:sp>
      <p:sp>
        <p:nvSpPr>
          <p:cNvPr id="8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8" name="fig10.4.pdf" descr="fig10.4.pdf"/>
          <p:cNvPicPr>
            <a:picLocks noChangeAspect="1"/>
          </p:cNvPicPr>
          <p:nvPr/>
        </p:nvPicPr>
        <p:blipFill>
          <a:blip r:embed="rId2">
            <a:extLst/>
          </a:blip>
          <a:stretch>
            <a:fillRect/>
          </a:stretch>
        </p:blipFill>
        <p:spPr>
          <a:xfrm>
            <a:off x="2671982" y="1409700"/>
            <a:ext cx="10383619" cy="77343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Luminance"/>
          <p:cNvSpPr txBox="1"/>
          <p:nvPr>
            <p:ph type="title"/>
          </p:nvPr>
        </p:nvSpPr>
        <p:spPr>
          <a:prstGeom prst="rect">
            <a:avLst/>
          </a:prstGeom>
        </p:spPr>
        <p:txBody>
          <a:bodyPr/>
          <a:lstStyle/>
          <a:p>
            <a:pPr/>
            <a:r>
              <a:t>Luminance</a:t>
            </a:r>
          </a:p>
        </p:txBody>
      </p:sp>
      <p:sp>
        <p:nvSpPr>
          <p:cNvPr id="891" name="need luminance for edge detection…"/>
          <p:cNvSpPr txBox="1"/>
          <p:nvPr>
            <p:ph type="body" idx="1"/>
          </p:nvPr>
        </p:nvSpPr>
        <p:spPr>
          <a:xfrm>
            <a:off x="419100" y="1104900"/>
            <a:ext cx="9000922" cy="8039100"/>
          </a:xfrm>
          <a:prstGeom prst="rect">
            <a:avLst/>
          </a:prstGeom>
        </p:spPr>
        <p:txBody>
          <a:bodyPr/>
          <a:lstStyle/>
          <a:p>
            <a:pPr/>
            <a:r>
              <a:t>need luminance for edge detection</a:t>
            </a:r>
          </a:p>
          <a:p>
            <a:pPr lvl="1"/>
            <a:r>
              <a:t>fine-grained detail only visible through luminance contrast</a:t>
            </a:r>
          </a:p>
          <a:p>
            <a:pPr lvl="1"/>
            <a:r>
              <a:t>legible text requires luminance contrast!</a:t>
            </a:r>
          </a:p>
          <a:p>
            <a:pPr lvl="1"/>
          </a:p>
          <a:p>
            <a:pPr/>
            <a:r>
              <a:t>intrinsic perceptual ordering</a:t>
            </a:r>
          </a:p>
        </p:txBody>
      </p:sp>
      <p:sp>
        <p:nvSpPr>
          <p:cNvPr id="89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02" name="Group"/>
          <p:cNvGrpSpPr/>
          <p:nvPr/>
        </p:nvGrpSpPr>
        <p:grpSpPr>
          <a:xfrm>
            <a:off x="8638205" y="1104900"/>
            <a:ext cx="7401895" cy="6319926"/>
            <a:chOff x="0" y="0"/>
            <a:chExt cx="7401894" cy="6319925"/>
          </a:xfrm>
        </p:grpSpPr>
        <p:pic>
          <p:nvPicPr>
            <p:cNvPr id="893" name="image18.jpg" descr="image18.jpg"/>
            <p:cNvPicPr>
              <a:picLocks noChangeAspect="1"/>
            </p:cNvPicPr>
            <p:nvPr/>
          </p:nvPicPr>
          <p:blipFill>
            <a:blip r:embed="rId2">
              <a:extLst/>
            </a:blip>
            <a:stretch>
              <a:fillRect/>
            </a:stretch>
          </p:blipFill>
          <p:spPr>
            <a:xfrm>
              <a:off x="1854255" y="0"/>
              <a:ext cx="3302001" cy="2463800"/>
            </a:xfrm>
            <a:prstGeom prst="rect">
              <a:avLst/>
            </a:prstGeom>
            <a:ln w="12700" cap="flat">
              <a:noFill/>
              <a:round/>
            </a:ln>
            <a:effectLst/>
          </p:spPr>
        </p:pic>
        <p:grpSp>
          <p:nvGrpSpPr>
            <p:cNvPr id="896" name="Group"/>
            <p:cNvGrpSpPr/>
            <p:nvPr/>
          </p:nvGrpSpPr>
          <p:grpSpPr>
            <a:xfrm>
              <a:off x="0" y="3389094"/>
              <a:ext cx="3352800" cy="2930831"/>
              <a:chOff x="0" y="0"/>
              <a:chExt cx="3352800" cy="2930829"/>
            </a:xfrm>
          </p:grpSpPr>
          <p:sp>
            <p:nvSpPr>
              <p:cNvPr id="894" name="Luminance information"/>
              <p:cNvSpPr txBox="1"/>
              <p:nvPr/>
            </p:nvSpPr>
            <p:spPr>
              <a:xfrm>
                <a:off x="0" y="0"/>
                <a:ext cx="3352800" cy="4445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609600">
                  <a:buClr>
                    <a:srgbClr val="5D85A3"/>
                  </a:buClr>
                  <a:defRPr sz="2400">
                    <a:solidFill>
                      <a:srgbClr val="797979"/>
                    </a:solidFill>
                    <a:uFill>
                      <a:solidFill>
                        <a:srgbClr val="797979"/>
                      </a:solidFill>
                    </a:uFill>
                    <a:latin typeface="Gill Sans MT"/>
                    <a:ea typeface="Gill Sans MT"/>
                    <a:cs typeface="Gill Sans MT"/>
                    <a:sym typeface="Gill Sans MT"/>
                  </a:defRPr>
                </a:pPr>
                <a:r>
                  <a:t>Luminance</a:t>
                </a:r>
                <a:r>
                  <a:rPr>
                    <a:solidFill>
                      <a:srgbClr val="5D85A3"/>
                    </a:solidFill>
                    <a:uFill>
                      <a:solidFill>
                        <a:srgbClr val="5D85A3"/>
                      </a:solidFill>
                    </a:uFill>
                  </a:rPr>
                  <a:t> information</a:t>
                </a:r>
              </a:p>
            </p:txBody>
          </p:sp>
          <p:pic>
            <p:nvPicPr>
              <p:cNvPr id="895" name="image19.jpg" descr="image19.jpg"/>
              <p:cNvPicPr>
                <a:picLocks noChangeAspect="1"/>
              </p:cNvPicPr>
              <p:nvPr/>
            </p:nvPicPr>
            <p:blipFill>
              <a:blip r:embed="rId3">
                <a:extLst/>
              </a:blip>
              <a:stretch>
                <a:fillRect/>
              </a:stretch>
            </p:blipFill>
            <p:spPr>
              <a:xfrm>
                <a:off x="119" y="441939"/>
                <a:ext cx="3335627" cy="2488891"/>
              </a:xfrm>
              <a:prstGeom prst="rect">
                <a:avLst/>
              </a:prstGeom>
              <a:ln w="12700" cap="flat">
                <a:noFill/>
                <a:round/>
              </a:ln>
              <a:effectLst/>
            </p:spPr>
          </p:pic>
        </p:grpSp>
        <p:grpSp>
          <p:nvGrpSpPr>
            <p:cNvPr id="899" name="Group"/>
            <p:cNvGrpSpPr/>
            <p:nvPr/>
          </p:nvGrpSpPr>
          <p:grpSpPr>
            <a:xfrm>
              <a:off x="4061794" y="3383343"/>
              <a:ext cx="3340101" cy="2936583"/>
              <a:chOff x="0" y="0"/>
              <a:chExt cx="3340100" cy="2936582"/>
            </a:xfrm>
          </p:grpSpPr>
          <p:sp>
            <p:nvSpPr>
              <p:cNvPr id="897" name="Chroma information"/>
              <p:cNvSpPr txBox="1"/>
              <p:nvPr/>
            </p:nvSpPr>
            <p:spPr>
              <a:xfrm>
                <a:off x="0" y="0"/>
                <a:ext cx="3340100" cy="4445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Chroma information</a:t>
                </a:r>
              </a:p>
            </p:txBody>
          </p:sp>
          <p:pic>
            <p:nvPicPr>
              <p:cNvPr id="898" name="image20.png" descr="image20.png"/>
              <p:cNvPicPr>
                <a:picLocks noChangeAspect="1"/>
              </p:cNvPicPr>
              <p:nvPr/>
            </p:nvPicPr>
            <p:blipFill>
              <a:blip r:embed="rId4">
                <a:extLst/>
              </a:blip>
              <a:stretch>
                <a:fillRect/>
              </a:stretch>
            </p:blipFill>
            <p:spPr>
              <a:xfrm>
                <a:off x="2323" y="447693"/>
                <a:ext cx="3314287" cy="2488890"/>
              </a:xfrm>
              <a:prstGeom prst="rect">
                <a:avLst/>
              </a:prstGeom>
              <a:ln w="12700" cap="flat">
                <a:noFill/>
                <a:round/>
              </a:ln>
              <a:effectLst/>
            </p:spPr>
          </p:pic>
        </p:grpSp>
        <p:sp>
          <p:nvSpPr>
            <p:cNvPr id="900" name="Line"/>
            <p:cNvSpPr/>
            <p:nvPr/>
          </p:nvSpPr>
          <p:spPr>
            <a:xfrm flipH="1">
              <a:off x="1716426" y="2636560"/>
              <a:ext cx="829734" cy="609361"/>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sp>
          <p:nvSpPr>
            <p:cNvPr id="901" name="Line"/>
            <p:cNvSpPr/>
            <p:nvPr/>
          </p:nvSpPr>
          <p:spPr>
            <a:xfrm>
              <a:off x="4141129" y="2617773"/>
              <a:ext cx="1015127" cy="628150"/>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grpSp>
      <p:sp>
        <p:nvSpPr>
          <p:cNvPr id="903" name="[Seriously Colorful:  Advanced Color Principles &amp; Practices. Stone.Tableau Customer Conference 2014.]"/>
          <p:cNvSpPr txBox="1"/>
          <p:nvPr/>
        </p:nvSpPr>
        <p:spPr>
          <a:xfrm>
            <a:off x="7946937" y="7797800"/>
            <a:ext cx="8093163"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28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Opponent color and color deficiency"/>
          <p:cNvSpPr txBox="1"/>
          <p:nvPr>
            <p:ph type="title"/>
          </p:nvPr>
        </p:nvSpPr>
        <p:spPr>
          <a:prstGeom prst="rect">
            <a:avLst/>
          </a:prstGeom>
        </p:spPr>
        <p:txBody>
          <a:bodyPr/>
          <a:lstStyle/>
          <a:p>
            <a:pPr/>
            <a:r>
              <a:t>Opponent color and color deficiency</a:t>
            </a:r>
          </a:p>
        </p:txBody>
      </p:sp>
      <p:sp>
        <p:nvSpPr>
          <p:cNvPr id="906" name="perceptual processing before optic nerve…"/>
          <p:cNvSpPr txBox="1"/>
          <p:nvPr>
            <p:ph type="body" idx="1"/>
          </p:nvPr>
        </p:nvSpPr>
        <p:spPr>
          <a:xfrm>
            <a:off x="419100" y="1104900"/>
            <a:ext cx="10462745" cy="8039100"/>
          </a:xfrm>
          <a:prstGeom prst="rect">
            <a:avLst/>
          </a:prstGeom>
        </p:spPr>
        <p:txBody>
          <a:bodyPr/>
          <a:lstStyle/>
          <a:p>
            <a:pPr/>
            <a:r>
              <a:t>perceptual processing before optic nerve</a:t>
            </a:r>
          </a:p>
          <a:p>
            <a:pPr lvl="1"/>
            <a:r>
              <a:t>one achromatic luminance channel (L*)</a:t>
            </a:r>
          </a:p>
          <a:p>
            <a:pPr lvl="2" marL="1173480" indent="-259080">
              <a:spcBef>
                <a:spcPts val="800"/>
              </a:spcBef>
              <a:buChar char="–"/>
              <a:defRPr sz="3400"/>
            </a:pPr>
            <a:r>
              <a:t>edge detection through luminance contrast</a:t>
            </a:r>
          </a:p>
          <a:p>
            <a:pPr lvl="1"/>
            <a:r>
              <a:t>2 chroma channels</a:t>
            </a:r>
          </a:p>
          <a:p>
            <a:pPr lvl="2" marL="1173480" indent="-259080">
              <a:spcBef>
                <a:spcPts val="800"/>
              </a:spcBef>
              <a:buChar char="–"/>
              <a:defRPr sz="3400"/>
            </a:pPr>
            <a:r>
              <a:t>red-green (a*) &amp; yellow-blue axis (b*)</a:t>
            </a:r>
          </a:p>
          <a:p>
            <a:pPr/>
            <a:r>
              <a:t>“color blind”: one axis has degraded acuity</a:t>
            </a:r>
          </a:p>
          <a:p>
            <a:pPr lvl="1"/>
            <a:r>
              <a:t>8% of men are red/green color deficient</a:t>
            </a:r>
          </a:p>
          <a:p>
            <a:pPr lvl="1"/>
            <a:r>
              <a:t>blue/yellow is rare</a:t>
            </a:r>
          </a:p>
        </p:txBody>
      </p:sp>
      <p:sp>
        <p:nvSpPr>
          <p:cNvPr id="90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17" name="Group"/>
          <p:cNvGrpSpPr/>
          <p:nvPr/>
        </p:nvGrpSpPr>
        <p:grpSpPr>
          <a:xfrm>
            <a:off x="1321058" y="6212664"/>
            <a:ext cx="2653252" cy="2651937"/>
            <a:chOff x="0" y="0"/>
            <a:chExt cx="2653251" cy="2651935"/>
          </a:xfrm>
        </p:grpSpPr>
        <p:sp>
          <p:nvSpPr>
            <p:cNvPr id="908" name="Oval"/>
            <p:cNvSpPr/>
            <p:nvPr/>
          </p:nvSpPr>
          <p:spPr>
            <a:xfrm>
              <a:off x="0" y="1148952"/>
              <a:ext cx="351398" cy="335606"/>
            </a:xfrm>
            <a:prstGeom prst="ellipse">
              <a:avLst/>
            </a:prstGeom>
            <a:solidFill>
              <a:srgbClr val="E01C02"/>
            </a:solidFill>
            <a:ln w="12700" cap="flat">
              <a:noFill/>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909" name="Oval"/>
            <p:cNvSpPr/>
            <p:nvPr/>
          </p:nvSpPr>
          <p:spPr>
            <a:xfrm>
              <a:off x="2301853" y="1173958"/>
              <a:ext cx="351399" cy="332974"/>
            </a:xfrm>
            <a:prstGeom prst="ellipse">
              <a:avLst/>
            </a:prstGeom>
            <a:solidFill>
              <a:srgbClr val="339933"/>
            </a:solidFill>
            <a:ln w="12700" cap="flat">
              <a:noFill/>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910" name="Oval"/>
            <p:cNvSpPr/>
            <p:nvPr/>
          </p:nvSpPr>
          <p:spPr>
            <a:xfrm>
              <a:off x="1159480" y="0"/>
              <a:ext cx="347451" cy="329025"/>
            </a:xfrm>
            <a:prstGeom prst="ellipse">
              <a:avLst/>
            </a:prstGeom>
            <a:solidFill>
              <a:srgbClr val="FFFFFF"/>
            </a:solidFill>
            <a:ln w="25400" cap="flat">
              <a:solidFill>
                <a:srgbClr val="1C1C1C"/>
              </a:solidFill>
              <a:prstDash val="solid"/>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911" name="Oval"/>
            <p:cNvSpPr/>
            <p:nvPr/>
          </p:nvSpPr>
          <p:spPr>
            <a:xfrm>
              <a:off x="764652" y="1362160"/>
              <a:ext cx="463267" cy="429048"/>
            </a:xfrm>
            <a:prstGeom prst="ellipse">
              <a:avLst/>
            </a:prstGeom>
            <a:solidFill>
              <a:srgbClr val="FFFF00"/>
            </a:solidFill>
            <a:ln w="12700" cap="flat">
              <a:solidFill>
                <a:srgbClr val="000000"/>
              </a:solidFill>
              <a:prstDash val="solid"/>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912" name="Oval"/>
            <p:cNvSpPr/>
            <p:nvPr/>
          </p:nvSpPr>
          <p:spPr>
            <a:xfrm>
              <a:off x="1501667" y="962066"/>
              <a:ext cx="304019" cy="289543"/>
            </a:xfrm>
            <a:prstGeom prst="ellipse">
              <a:avLst/>
            </a:prstGeom>
            <a:solidFill>
              <a:srgbClr val="3366FF"/>
            </a:solidFill>
            <a:ln w="12700" cap="flat">
              <a:noFill/>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913" name="Oval"/>
            <p:cNvSpPr/>
            <p:nvPr/>
          </p:nvSpPr>
          <p:spPr>
            <a:xfrm>
              <a:off x="1143687" y="2322910"/>
              <a:ext cx="346135" cy="329026"/>
            </a:xfrm>
            <a:prstGeom prst="ellipse">
              <a:avLst/>
            </a:prstGeom>
            <a:solidFill>
              <a:srgbClr val="000000"/>
            </a:solidFill>
            <a:ln w="12700" cap="flat">
              <a:solidFill>
                <a:srgbClr val="969696"/>
              </a:solidFill>
              <a:prstDash val="solid"/>
              <a:round/>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914" name="Line"/>
            <p:cNvSpPr/>
            <p:nvPr/>
          </p:nvSpPr>
          <p:spPr>
            <a:xfrm flipV="1">
              <a:off x="1335838" y="332972"/>
              <a:ext cx="1" cy="1988623"/>
            </a:xfrm>
            <a:prstGeom prst="line">
              <a:avLst/>
            </a:prstGeom>
            <a:noFill/>
            <a:ln w="76200" cap="flat">
              <a:solidFill>
                <a:srgbClr val="808080"/>
              </a:solidFill>
              <a:prstDash val="solid"/>
              <a:round/>
            </a:ln>
            <a:effectLst/>
          </p:spPr>
          <p:txBody>
            <a:bodyPr wrap="square" lIns="60959" tIns="60959" rIns="60959" bIns="60959" numCol="1" anchor="t">
              <a:noAutofit/>
            </a:bodyPr>
            <a:lstStyle/>
            <a:p>
              <a:pPr defTabSz="1219200">
                <a:spcBef>
                  <a:spcPts val="1900"/>
                </a:spcBef>
                <a:defRPr sz="3200">
                  <a:latin typeface="Arial"/>
                  <a:ea typeface="Arial"/>
                  <a:cs typeface="Arial"/>
                  <a:sym typeface="Arial"/>
                </a:defRPr>
              </a:pPr>
            </a:p>
          </p:txBody>
        </p:sp>
        <p:sp>
          <p:nvSpPr>
            <p:cNvPr id="915" name="Line"/>
            <p:cNvSpPr/>
            <p:nvPr/>
          </p:nvSpPr>
          <p:spPr>
            <a:xfrm flipV="1">
              <a:off x="351397" y="1309516"/>
              <a:ext cx="1950457" cy="2633"/>
            </a:xfrm>
            <a:prstGeom prst="line">
              <a:avLst/>
            </a:prstGeom>
            <a:noFill/>
            <a:ln w="76200" cap="flat">
              <a:solidFill>
                <a:srgbClr val="969696"/>
              </a:solidFill>
              <a:prstDash val="solid"/>
              <a:round/>
            </a:ln>
            <a:effectLst/>
          </p:spPr>
          <p:txBody>
            <a:bodyPr wrap="square" lIns="60959" tIns="60959" rIns="60959" bIns="60959" numCol="1" anchor="t">
              <a:noAutofit/>
            </a:bodyPr>
            <a:lstStyle/>
            <a:p>
              <a:pPr defTabSz="1219200">
                <a:spcBef>
                  <a:spcPts val="1900"/>
                </a:spcBef>
                <a:defRPr sz="3200">
                  <a:latin typeface="Arial"/>
                  <a:ea typeface="Arial"/>
                  <a:cs typeface="Arial"/>
                  <a:sym typeface="Arial"/>
                </a:defRPr>
              </a:pPr>
            </a:p>
          </p:txBody>
        </p:sp>
        <p:sp>
          <p:nvSpPr>
            <p:cNvPr id="916" name="Line"/>
            <p:cNvSpPr/>
            <p:nvPr/>
          </p:nvSpPr>
          <p:spPr>
            <a:xfrm flipV="1">
              <a:off x="1151584" y="1163429"/>
              <a:ext cx="382985" cy="280330"/>
            </a:xfrm>
            <a:prstGeom prst="line">
              <a:avLst/>
            </a:prstGeom>
            <a:noFill/>
            <a:ln w="76200" cap="flat">
              <a:solidFill>
                <a:srgbClr val="969696"/>
              </a:solidFill>
              <a:prstDash val="solid"/>
              <a:round/>
            </a:ln>
            <a:effectLst/>
          </p:spPr>
          <p:txBody>
            <a:bodyPr wrap="square" lIns="60959" tIns="60959" rIns="60959" bIns="60959" numCol="1" anchor="t">
              <a:noAutofit/>
            </a:bodyPr>
            <a:lstStyle/>
            <a:p>
              <a:pPr defTabSz="1219200">
                <a:spcBef>
                  <a:spcPts val="1900"/>
                </a:spcBef>
                <a:defRPr sz="3200">
                  <a:latin typeface="Arial"/>
                  <a:ea typeface="Arial"/>
                  <a:cs typeface="Arial"/>
                  <a:sym typeface="Arial"/>
                </a:defRPr>
              </a:pPr>
            </a:p>
          </p:txBody>
        </p:sp>
      </p:grpSp>
      <p:grpSp>
        <p:nvGrpSpPr>
          <p:cNvPr id="927" name="Group"/>
          <p:cNvGrpSpPr/>
          <p:nvPr/>
        </p:nvGrpSpPr>
        <p:grpSpPr>
          <a:xfrm>
            <a:off x="8638205" y="1485900"/>
            <a:ext cx="7401895" cy="6319926"/>
            <a:chOff x="0" y="0"/>
            <a:chExt cx="7401894" cy="6319925"/>
          </a:xfrm>
        </p:grpSpPr>
        <p:pic>
          <p:nvPicPr>
            <p:cNvPr id="918" name="image18.jpg" descr="image18.jpg"/>
            <p:cNvPicPr>
              <a:picLocks noChangeAspect="1"/>
            </p:cNvPicPr>
            <p:nvPr/>
          </p:nvPicPr>
          <p:blipFill>
            <a:blip r:embed="rId2">
              <a:extLst/>
            </a:blip>
            <a:stretch>
              <a:fillRect/>
            </a:stretch>
          </p:blipFill>
          <p:spPr>
            <a:xfrm>
              <a:off x="1854255" y="0"/>
              <a:ext cx="3302001" cy="2463800"/>
            </a:xfrm>
            <a:prstGeom prst="rect">
              <a:avLst/>
            </a:prstGeom>
            <a:ln w="12700" cap="flat">
              <a:noFill/>
              <a:round/>
            </a:ln>
            <a:effectLst/>
          </p:spPr>
        </p:pic>
        <p:grpSp>
          <p:nvGrpSpPr>
            <p:cNvPr id="921" name="Group"/>
            <p:cNvGrpSpPr/>
            <p:nvPr/>
          </p:nvGrpSpPr>
          <p:grpSpPr>
            <a:xfrm>
              <a:off x="0" y="3389094"/>
              <a:ext cx="3352800" cy="2930831"/>
              <a:chOff x="0" y="0"/>
              <a:chExt cx="3352800" cy="2930829"/>
            </a:xfrm>
          </p:grpSpPr>
          <p:sp>
            <p:nvSpPr>
              <p:cNvPr id="919" name="Luminance information"/>
              <p:cNvSpPr txBox="1"/>
              <p:nvPr/>
            </p:nvSpPr>
            <p:spPr>
              <a:xfrm>
                <a:off x="0" y="0"/>
                <a:ext cx="3352800" cy="4445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Luminance information</a:t>
                </a:r>
              </a:p>
            </p:txBody>
          </p:sp>
          <p:pic>
            <p:nvPicPr>
              <p:cNvPr id="920" name="image19.jpg" descr="image19.jpg"/>
              <p:cNvPicPr>
                <a:picLocks noChangeAspect="1"/>
              </p:cNvPicPr>
              <p:nvPr/>
            </p:nvPicPr>
            <p:blipFill>
              <a:blip r:embed="rId3">
                <a:extLst/>
              </a:blip>
              <a:stretch>
                <a:fillRect/>
              </a:stretch>
            </p:blipFill>
            <p:spPr>
              <a:xfrm>
                <a:off x="119" y="441939"/>
                <a:ext cx="3335627" cy="2488891"/>
              </a:xfrm>
              <a:prstGeom prst="rect">
                <a:avLst/>
              </a:prstGeom>
              <a:ln w="12700" cap="flat">
                <a:noFill/>
                <a:round/>
              </a:ln>
              <a:effectLst/>
            </p:spPr>
          </p:pic>
        </p:grpSp>
        <p:grpSp>
          <p:nvGrpSpPr>
            <p:cNvPr id="924" name="Group"/>
            <p:cNvGrpSpPr/>
            <p:nvPr/>
          </p:nvGrpSpPr>
          <p:grpSpPr>
            <a:xfrm>
              <a:off x="4061794" y="3383343"/>
              <a:ext cx="3340101" cy="2936583"/>
              <a:chOff x="0" y="0"/>
              <a:chExt cx="3340100" cy="2936582"/>
            </a:xfrm>
          </p:grpSpPr>
          <p:sp>
            <p:nvSpPr>
              <p:cNvPr id="922" name="Chroma information"/>
              <p:cNvSpPr txBox="1"/>
              <p:nvPr/>
            </p:nvSpPr>
            <p:spPr>
              <a:xfrm>
                <a:off x="0" y="0"/>
                <a:ext cx="3340100" cy="4445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Chroma information</a:t>
                </a:r>
              </a:p>
            </p:txBody>
          </p:sp>
          <p:pic>
            <p:nvPicPr>
              <p:cNvPr id="923" name="image20.png" descr="image20.png"/>
              <p:cNvPicPr>
                <a:picLocks noChangeAspect="1"/>
              </p:cNvPicPr>
              <p:nvPr/>
            </p:nvPicPr>
            <p:blipFill>
              <a:blip r:embed="rId4">
                <a:extLst/>
              </a:blip>
              <a:stretch>
                <a:fillRect/>
              </a:stretch>
            </p:blipFill>
            <p:spPr>
              <a:xfrm>
                <a:off x="2323" y="447693"/>
                <a:ext cx="3314287" cy="2488890"/>
              </a:xfrm>
              <a:prstGeom prst="rect">
                <a:avLst/>
              </a:prstGeom>
              <a:ln w="12700" cap="flat">
                <a:noFill/>
                <a:round/>
              </a:ln>
              <a:effectLst/>
            </p:spPr>
          </p:pic>
        </p:grpSp>
        <p:sp>
          <p:nvSpPr>
            <p:cNvPr id="925" name="Line"/>
            <p:cNvSpPr/>
            <p:nvPr/>
          </p:nvSpPr>
          <p:spPr>
            <a:xfrm flipH="1">
              <a:off x="1716426" y="2636560"/>
              <a:ext cx="829734" cy="609361"/>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sp>
          <p:nvSpPr>
            <p:cNvPr id="926" name="Line"/>
            <p:cNvSpPr/>
            <p:nvPr/>
          </p:nvSpPr>
          <p:spPr>
            <a:xfrm>
              <a:off x="4141129" y="2617773"/>
              <a:ext cx="1015127" cy="628150"/>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grpSp>
      <p:sp>
        <p:nvSpPr>
          <p:cNvPr id="928" name="[Seriously Colorful:  Advanced Color Principles &amp; Practices. Stone.Tableau Customer Conference 2014.]"/>
          <p:cNvSpPr txBox="1"/>
          <p:nvPr/>
        </p:nvSpPr>
        <p:spPr>
          <a:xfrm>
            <a:off x="7946937" y="8178800"/>
            <a:ext cx="8093163"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28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0" name="Color spaces"/>
          <p:cNvSpPr txBox="1"/>
          <p:nvPr>
            <p:ph type="title"/>
          </p:nvPr>
        </p:nvSpPr>
        <p:spPr>
          <a:prstGeom prst="rect">
            <a:avLst/>
          </a:prstGeom>
        </p:spPr>
        <p:txBody>
          <a:bodyPr/>
          <a:lstStyle/>
          <a:p>
            <a:pPr/>
            <a:r>
              <a:t>Color spaces</a:t>
            </a:r>
          </a:p>
        </p:txBody>
      </p:sp>
      <p:sp>
        <p:nvSpPr>
          <p:cNvPr id="931" name="CIE L*a*b*: good for computation…"/>
          <p:cNvSpPr txBox="1"/>
          <p:nvPr>
            <p:ph type="body" idx="1"/>
          </p:nvPr>
        </p:nvSpPr>
        <p:spPr>
          <a:xfrm>
            <a:off x="419100" y="1104900"/>
            <a:ext cx="9507405" cy="7861300"/>
          </a:xfrm>
          <a:prstGeom prst="rect">
            <a:avLst/>
          </a:prstGeom>
        </p:spPr>
        <p:txBody>
          <a:bodyPr/>
          <a:lstStyle/>
          <a:p>
            <a:pPr marL="342900" indent="-342900">
              <a:defRPr sz="2900"/>
            </a:pPr>
            <a:r>
              <a:t>CIE L*a*b*: good for computation</a:t>
            </a:r>
          </a:p>
          <a:p>
            <a:pPr lvl="1">
              <a:defRPr sz="2900"/>
            </a:pPr>
            <a:r>
              <a:t>L* intuitive: perceptually linear luminance</a:t>
            </a:r>
          </a:p>
          <a:p>
            <a:pPr lvl="1">
              <a:defRPr sz="2900"/>
            </a:pPr>
            <a:r>
              <a:t>a*b* axes: perceptually linear but nonintuitive </a:t>
            </a:r>
          </a:p>
          <a:p>
            <a:pPr marL="342900" indent="-342900">
              <a:defRPr sz="2900"/>
            </a:pPr>
            <a:r>
              <a:t>RGB:  good for display hardware</a:t>
            </a:r>
          </a:p>
          <a:p>
            <a:pPr lvl="1">
              <a:defRPr sz="2900"/>
            </a:pPr>
            <a:r>
              <a:t>poor for encoding</a:t>
            </a:r>
          </a:p>
          <a:p>
            <a:pPr marL="342900" indent="-342900">
              <a:defRPr sz="2900"/>
            </a:pPr>
            <a:r>
              <a:t>HSL/HSV: somewhat better for encoding </a:t>
            </a:r>
          </a:p>
          <a:p>
            <a:pPr lvl="1">
              <a:defRPr sz="2900"/>
            </a:pPr>
            <a:r>
              <a:t>hue/saturation wheel intuitive</a:t>
            </a:r>
          </a:p>
          <a:p>
            <a:pPr lvl="1">
              <a:defRPr sz="2900"/>
            </a:pPr>
            <a:r>
              <a:t>beware: only pseudo-perceptual!</a:t>
            </a:r>
          </a:p>
          <a:p>
            <a:pPr lvl="1">
              <a:defRPr sz="2900"/>
            </a:pPr>
            <a:r>
              <a:t>lightness (L) or value (V) ≠ luminance or L*</a:t>
            </a:r>
          </a:p>
          <a:p>
            <a:pPr marL="342900" indent="-342900">
              <a:defRPr sz="2900"/>
            </a:pPr>
            <a:r>
              <a:t>Luminance, hue, saturation</a:t>
            </a:r>
          </a:p>
          <a:p>
            <a:pPr lvl="1">
              <a:defRPr sz="2900"/>
            </a:pPr>
            <a:r>
              <a:t>good for encoding</a:t>
            </a:r>
          </a:p>
          <a:p>
            <a:pPr lvl="1">
              <a:defRPr sz="2900"/>
            </a:pPr>
            <a:r>
              <a:t>but not standard graphics/tools colorspace </a:t>
            </a:r>
          </a:p>
        </p:txBody>
      </p:sp>
      <p:sp>
        <p:nvSpPr>
          <p:cNvPr id="93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35" name="Group"/>
          <p:cNvGrpSpPr/>
          <p:nvPr/>
        </p:nvGrpSpPr>
        <p:grpSpPr>
          <a:xfrm>
            <a:off x="8367659" y="881258"/>
            <a:ext cx="7316842" cy="3571296"/>
            <a:chOff x="305321" y="284357"/>
            <a:chExt cx="7316840" cy="3571294"/>
          </a:xfrm>
        </p:grpSpPr>
        <p:pic>
          <p:nvPicPr>
            <p:cNvPr id="933" name="fig10.3_black.pdf" descr="fig10.3_black.pdf"/>
            <p:cNvPicPr>
              <a:picLocks noChangeAspect="1"/>
            </p:cNvPicPr>
            <p:nvPr/>
          </p:nvPicPr>
          <p:blipFill>
            <a:blip r:embed="rId2">
              <a:extLst/>
            </a:blip>
            <a:srcRect l="0" t="0" r="8311" b="0"/>
            <a:stretch>
              <a:fillRect/>
            </a:stretch>
          </p:blipFill>
          <p:spPr>
            <a:xfrm>
              <a:off x="305321" y="430218"/>
              <a:ext cx="7316841" cy="3151377"/>
            </a:xfrm>
            <a:prstGeom prst="rect">
              <a:avLst/>
            </a:prstGeom>
            <a:ln w="12700" cap="flat">
              <a:noFill/>
              <a:miter lim="400000"/>
            </a:ln>
            <a:effectLst/>
          </p:spPr>
        </p:pic>
        <p:sp>
          <p:nvSpPr>
            <p:cNvPr id="934" name="Rectangle"/>
            <p:cNvSpPr/>
            <p:nvPr/>
          </p:nvSpPr>
          <p:spPr>
            <a:xfrm>
              <a:off x="2387921" y="284357"/>
              <a:ext cx="807643" cy="3571296"/>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pic>
        <p:nvPicPr>
          <p:cNvPr id="936" name="colorwheel-mac.png" descr="colorwheel-mac.png"/>
          <p:cNvPicPr>
            <a:picLocks noChangeAspect="1"/>
          </p:cNvPicPr>
          <p:nvPr/>
        </p:nvPicPr>
        <p:blipFill>
          <a:blip r:embed="rId3">
            <a:extLst/>
          </a:blip>
          <a:stretch>
            <a:fillRect/>
          </a:stretch>
        </p:blipFill>
        <p:spPr>
          <a:xfrm>
            <a:off x="8422961" y="4675201"/>
            <a:ext cx="2514353" cy="2625280"/>
          </a:xfrm>
          <a:prstGeom prst="rect">
            <a:avLst/>
          </a:prstGeom>
          <a:ln w="12700">
            <a:miter lim="400000"/>
          </a:ln>
        </p:spPr>
      </p:pic>
      <p:pic>
        <p:nvPicPr>
          <p:cNvPr id="937" name="Image" descr="Image"/>
          <p:cNvPicPr>
            <a:picLocks noChangeAspect="1"/>
          </p:cNvPicPr>
          <p:nvPr/>
        </p:nvPicPr>
        <p:blipFill>
          <a:blip r:embed="rId4">
            <a:extLst/>
          </a:blip>
          <a:stretch>
            <a:fillRect/>
          </a:stretch>
        </p:blipFill>
        <p:spPr>
          <a:xfrm>
            <a:off x="12138745" y="6932025"/>
            <a:ext cx="2712234" cy="2034176"/>
          </a:xfrm>
          <a:prstGeom prst="rect">
            <a:avLst/>
          </a:prstGeom>
          <a:ln w="12700">
            <a:miter lim="400000"/>
          </a:ln>
        </p:spPr>
      </p:pic>
      <p:pic>
        <p:nvPicPr>
          <p:cNvPr id="938" name="Image" descr="Image"/>
          <p:cNvPicPr>
            <a:picLocks noChangeAspect="1"/>
          </p:cNvPicPr>
          <p:nvPr/>
        </p:nvPicPr>
        <p:blipFill>
          <a:blip r:embed="rId5">
            <a:extLst/>
          </a:blip>
          <a:stretch>
            <a:fillRect/>
          </a:stretch>
        </p:blipFill>
        <p:spPr>
          <a:xfrm>
            <a:off x="12138745" y="4675201"/>
            <a:ext cx="2712234" cy="2034176"/>
          </a:xfrm>
          <a:prstGeom prst="rect">
            <a:avLst/>
          </a:prstGeom>
          <a:ln w="12700">
            <a:miter lim="400000"/>
          </a:ln>
        </p:spPr>
      </p:pic>
      <p:sp>
        <p:nvSpPr>
          <p:cNvPr id="939" name="[https://en.wikipedia.org/wiki/HSL_and_HSV]"/>
          <p:cNvSpPr txBox="1"/>
          <p:nvPr/>
        </p:nvSpPr>
        <p:spPr>
          <a:xfrm>
            <a:off x="9171874" y="8674099"/>
            <a:ext cx="2913424" cy="29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1300"/>
            </a:pPr>
            <a:r>
              <a:t>[</a:t>
            </a:r>
            <a:r>
              <a:rPr u="sng">
                <a:hlinkClick r:id="rId6" invalidUrl="" action="" tgtFrame="" tooltip="" history="1" highlightClick="0" endSnd="0"/>
              </a:rPr>
              <a:t>https://en.wikipedia.org/wiki/HSL_and_HSV</a:t>
            </a:r>
            <a:r>
              <a:t>]</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Designing for color deficiency: Check with simulator"/>
          <p:cNvSpPr txBox="1"/>
          <p:nvPr>
            <p:ph type="title"/>
          </p:nvPr>
        </p:nvSpPr>
        <p:spPr>
          <a:prstGeom prst="rect">
            <a:avLst/>
          </a:prstGeom>
        </p:spPr>
        <p:txBody>
          <a:bodyPr/>
          <a:lstStyle/>
          <a:p>
            <a:pPr/>
            <a:r>
              <a:t>Designing for color deficiency: Check with simulator</a:t>
            </a:r>
          </a:p>
        </p:txBody>
      </p:sp>
      <p:sp>
        <p:nvSpPr>
          <p:cNvPr id="94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3" name="flower" descr="flower"/>
          <p:cNvPicPr>
            <a:picLocks noChangeAspect="1"/>
          </p:cNvPicPr>
          <p:nvPr/>
        </p:nvPicPr>
        <p:blipFill>
          <a:blip r:embed="rId2">
            <a:extLst/>
          </a:blip>
          <a:stretch>
            <a:fillRect/>
          </a:stretch>
        </p:blipFill>
        <p:spPr>
          <a:xfrm>
            <a:off x="419100" y="1485705"/>
            <a:ext cx="2438400" cy="3249085"/>
          </a:xfrm>
          <a:prstGeom prst="rect">
            <a:avLst/>
          </a:prstGeom>
          <a:ln w="12700">
            <a:miter lim="400000"/>
          </a:ln>
        </p:spPr>
      </p:pic>
      <p:pic>
        <p:nvPicPr>
          <p:cNvPr id="944" name="flower-d" descr="flower-d"/>
          <p:cNvPicPr>
            <a:picLocks noChangeAspect="1"/>
          </p:cNvPicPr>
          <p:nvPr/>
        </p:nvPicPr>
        <p:blipFill>
          <a:blip r:embed="rId3">
            <a:extLst/>
          </a:blip>
          <a:stretch>
            <a:fillRect/>
          </a:stretch>
        </p:blipFill>
        <p:spPr>
          <a:xfrm>
            <a:off x="3128433" y="1511105"/>
            <a:ext cx="2438401" cy="3249085"/>
          </a:xfrm>
          <a:prstGeom prst="rect">
            <a:avLst/>
          </a:prstGeom>
          <a:ln w="12700">
            <a:miter lim="400000"/>
          </a:ln>
        </p:spPr>
      </p:pic>
      <p:pic>
        <p:nvPicPr>
          <p:cNvPr id="945" name="flower-p" descr="flower-p"/>
          <p:cNvPicPr>
            <a:picLocks noChangeAspect="1"/>
          </p:cNvPicPr>
          <p:nvPr/>
        </p:nvPicPr>
        <p:blipFill>
          <a:blip r:embed="rId4">
            <a:extLst/>
          </a:blip>
          <a:stretch>
            <a:fillRect/>
          </a:stretch>
        </p:blipFill>
        <p:spPr>
          <a:xfrm>
            <a:off x="5803900" y="1511105"/>
            <a:ext cx="2438400" cy="3249085"/>
          </a:xfrm>
          <a:prstGeom prst="rect">
            <a:avLst/>
          </a:prstGeom>
          <a:ln w="12700">
            <a:miter lim="400000"/>
          </a:ln>
        </p:spPr>
      </p:pic>
      <p:pic>
        <p:nvPicPr>
          <p:cNvPr id="946" name="flower-t" descr="flower-t"/>
          <p:cNvPicPr>
            <a:picLocks noChangeAspect="1"/>
          </p:cNvPicPr>
          <p:nvPr/>
        </p:nvPicPr>
        <p:blipFill>
          <a:blip r:embed="rId5">
            <a:extLst/>
          </a:blip>
          <a:stretch>
            <a:fillRect/>
          </a:stretch>
        </p:blipFill>
        <p:spPr>
          <a:xfrm>
            <a:off x="8479366" y="1511105"/>
            <a:ext cx="2438401" cy="3249085"/>
          </a:xfrm>
          <a:prstGeom prst="rect">
            <a:avLst/>
          </a:prstGeom>
          <a:ln w="12700">
            <a:miter lim="400000"/>
          </a:ln>
        </p:spPr>
      </p:pic>
      <p:sp>
        <p:nvSpPr>
          <p:cNvPr id="947" name="Deuteranope"/>
          <p:cNvSpPr txBox="1"/>
          <p:nvPr/>
        </p:nvSpPr>
        <p:spPr>
          <a:xfrm>
            <a:off x="3094566" y="4711505"/>
            <a:ext cx="2709334" cy="590810"/>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609600">
              <a:spcBef>
                <a:spcPts val="1400"/>
              </a:spcBef>
              <a:defRPr b="1" sz="3300">
                <a:latin typeface="Arial"/>
                <a:ea typeface="Arial"/>
                <a:cs typeface="Arial"/>
                <a:sym typeface="Arial"/>
              </a:defRPr>
            </a:lvl1pPr>
          </a:lstStyle>
          <a:p>
            <a:pPr/>
            <a:r>
              <a:t>Deuteranope</a:t>
            </a:r>
          </a:p>
        </p:txBody>
      </p:sp>
      <p:sp>
        <p:nvSpPr>
          <p:cNvPr id="948" name="Protanope"/>
          <p:cNvSpPr txBox="1"/>
          <p:nvPr/>
        </p:nvSpPr>
        <p:spPr>
          <a:xfrm>
            <a:off x="5837766" y="4711505"/>
            <a:ext cx="2607734" cy="590810"/>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609600">
              <a:spcBef>
                <a:spcPts val="1400"/>
              </a:spcBef>
              <a:defRPr b="1" sz="3300">
                <a:latin typeface="Arial"/>
                <a:ea typeface="Arial"/>
                <a:cs typeface="Arial"/>
                <a:sym typeface="Arial"/>
              </a:defRPr>
            </a:lvl1pPr>
          </a:lstStyle>
          <a:p>
            <a:pPr/>
            <a:r>
              <a:t>Protanope</a:t>
            </a:r>
          </a:p>
        </p:txBody>
      </p:sp>
      <p:sp>
        <p:nvSpPr>
          <p:cNvPr id="949" name="Tritanope"/>
          <p:cNvSpPr txBox="1"/>
          <p:nvPr/>
        </p:nvSpPr>
        <p:spPr>
          <a:xfrm>
            <a:off x="8479366" y="4711505"/>
            <a:ext cx="2576700" cy="590810"/>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609600">
              <a:spcBef>
                <a:spcPts val="1400"/>
              </a:spcBef>
              <a:defRPr b="1" sz="3300">
                <a:latin typeface="Arial"/>
                <a:ea typeface="Arial"/>
                <a:cs typeface="Arial"/>
                <a:sym typeface="Arial"/>
              </a:defRPr>
            </a:lvl1pPr>
          </a:lstStyle>
          <a:p>
            <a:pPr/>
            <a:r>
              <a:t>Tritanope</a:t>
            </a:r>
          </a:p>
        </p:txBody>
      </p:sp>
      <p:pic>
        <p:nvPicPr>
          <p:cNvPr id="950" name="genes" descr="genes"/>
          <p:cNvPicPr>
            <a:picLocks noChangeAspect="1"/>
          </p:cNvPicPr>
          <p:nvPr/>
        </p:nvPicPr>
        <p:blipFill>
          <a:blip r:embed="rId6">
            <a:extLst/>
          </a:blip>
          <a:srcRect l="0" t="44230" r="0" b="0"/>
          <a:stretch>
            <a:fillRect/>
          </a:stretch>
        </p:blipFill>
        <p:spPr>
          <a:xfrm>
            <a:off x="889000" y="5945521"/>
            <a:ext cx="1593850" cy="2969685"/>
          </a:xfrm>
          <a:prstGeom prst="rect">
            <a:avLst/>
          </a:prstGeom>
          <a:ln w="12700">
            <a:miter lim="400000"/>
          </a:ln>
        </p:spPr>
      </p:pic>
      <p:pic>
        <p:nvPicPr>
          <p:cNvPr id="951" name="genes-d" descr="genes-d"/>
          <p:cNvPicPr>
            <a:picLocks noChangeAspect="1"/>
          </p:cNvPicPr>
          <p:nvPr/>
        </p:nvPicPr>
        <p:blipFill>
          <a:blip r:embed="rId7">
            <a:extLst/>
          </a:blip>
          <a:srcRect l="0" t="43600" r="0" b="0"/>
          <a:stretch>
            <a:fillRect/>
          </a:stretch>
        </p:blipFill>
        <p:spPr>
          <a:xfrm>
            <a:off x="3549650" y="5983622"/>
            <a:ext cx="1638301" cy="2931584"/>
          </a:xfrm>
          <a:prstGeom prst="rect">
            <a:avLst/>
          </a:prstGeom>
          <a:ln w="12700">
            <a:miter lim="400000"/>
          </a:ln>
        </p:spPr>
      </p:pic>
      <p:pic>
        <p:nvPicPr>
          <p:cNvPr id="952" name="genes-p" descr="genes-p"/>
          <p:cNvPicPr>
            <a:picLocks noChangeAspect="1"/>
          </p:cNvPicPr>
          <p:nvPr/>
        </p:nvPicPr>
        <p:blipFill>
          <a:blip r:embed="rId8">
            <a:extLst/>
          </a:blip>
          <a:srcRect l="3579" t="44172" r="0" b="0"/>
          <a:stretch>
            <a:fillRect/>
          </a:stretch>
        </p:blipFill>
        <p:spPr>
          <a:xfrm>
            <a:off x="6174316" y="5905305"/>
            <a:ext cx="1600201" cy="3009901"/>
          </a:xfrm>
          <a:prstGeom prst="rect">
            <a:avLst/>
          </a:prstGeom>
          <a:ln w="12700">
            <a:miter lim="400000"/>
          </a:ln>
        </p:spPr>
      </p:pic>
      <p:sp>
        <p:nvSpPr>
          <p:cNvPr id="953" name="Normal vision"/>
          <p:cNvSpPr txBox="1"/>
          <p:nvPr/>
        </p:nvSpPr>
        <p:spPr>
          <a:xfrm>
            <a:off x="499533" y="4734788"/>
            <a:ext cx="2438401" cy="107341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609600">
              <a:spcBef>
                <a:spcPts val="1400"/>
              </a:spcBef>
              <a:defRPr b="1" sz="3300">
                <a:latin typeface="Arial"/>
                <a:ea typeface="Arial"/>
                <a:cs typeface="Arial"/>
                <a:sym typeface="Arial"/>
              </a:defRPr>
            </a:lvl1pPr>
          </a:lstStyle>
          <a:p>
            <a:pPr/>
            <a:r>
              <a:t>Normal vision</a:t>
            </a:r>
          </a:p>
        </p:txBody>
      </p:sp>
      <p:sp>
        <p:nvSpPr>
          <p:cNvPr id="954" name="[Seriously Colorful:  Advanced Color Principles &amp; Practices. Stone.Tableau Customer Conference 2014.]"/>
          <p:cNvSpPr txBox="1"/>
          <p:nvPr/>
        </p:nvSpPr>
        <p:spPr>
          <a:xfrm>
            <a:off x="8162837" y="7797800"/>
            <a:ext cx="8093163"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2800">
                <a:uFill>
                  <a:solidFill>
                    <a:srgbClr val="000000"/>
                  </a:solidFill>
                </a:uFill>
              </a:defRPr>
            </a:pPr>
            <a:r>
              <a:t>[Seriously Colorful:  Advanced Color Principles &amp; Practices. Stone.Tableau Customer Conference 2014.] </a:t>
            </a:r>
          </a:p>
        </p:txBody>
      </p:sp>
      <p:sp>
        <p:nvSpPr>
          <p:cNvPr id="955" name="http://rehue.net"/>
          <p:cNvSpPr txBox="1"/>
          <p:nvPr/>
        </p:nvSpPr>
        <p:spPr>
          <a:xfrm>
            <a:off x="12433944" y="5526213"/>
            <a:ext cx="3491807"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u="sng">
                <a:hlinkClick r:id="rId9" invalidUrl="" action="" tgtFrame="" tooltip="" history="1" highlightClick="0" endSnd="0"/>
              </a:defRPr>
            </a:lvl1pPr>
          </a:lstStyle>
          <a:p>
            <a:pPr>
              <a:defRPr u="none"/>
            </a:pPr>
            <a:r>
              <a:rPr u="sng">
                <a:hlinkClick r:id="rId9" invalidUrl="" action="" tgtFrame="" tooltip="" history="1" highlightClick="0" endSnd="0"/>
              </a:rPr>
              <a:t>http://rehue.net</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Designing for color deficiency: Avoid encoding by hue alone"/>
          <p:cNvSpPr txBox="1"/>
          <p:nvPr>
            <p:ph type="title"/>
          </p:nvPr>
        </p:nvSpPr>
        <p:spPr>
          <a:prstGeom prst="rect">
            <a:avLst/>
          </a:prstGeom>
        </p:spPr>
        <p:txBody>
          <a:bodyPr/>
          <a:lstStyle/>
          <a:p>
            <a:pPr/>
            <a:r>
              <a:t>Designing for color deficiency: </a:t>
            </a:r>
            <a:r>
              <a:t>Avoid encoding by hue alone</a:t>
            </a:r>
          </a:p>
        </p:txBody>
      </p:sp>
      <p:sp>
        <p:nvSpPr>
          <p:cNvPr id="958" name="redundantly encode…"/>
          <p:cNvSpPr txBox="1"/>
          <p:nvPr>
            <p:ph type="body" idx="1"/>
          </p:nvPr>
        </p:nvSpPr>
        <p:spPr>
          <a:prstGeom prst="rect">
            <a:avLst/>
          </a:prstGeom>
        </p:spPr>
        <p:txBody>
          <a:bodyPr/>
          <a:lstStyle/>
          <a:p>
            <a:pPr marL="933450" indent="-476250"/>
            <a:r>
              <a:t>redundantly encode</a:t>
            </a:r>
          </a:p>
          <a:p>
            <a:pPr lvl="1" marL="1303019" indent="-388619"/>
            <a:r>
              <a:t>vary luminance</a:t>
            </a:r>
          </a:p>
          <a:p>
            <a:pPr lvl="1" marL="1303019" indent="-388619"/>
            <a:r>
              <a:t>change shape</a:t>
            </a:r>
          </a:p>
        </p:txBody>
      </p:sp>
      <p:sp>
        <p:nvSpPr>
          <p:cNvPr id="95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65" name="Group"/>
          <p:cNvGrpSpPr/>
          <p:nvPr/>
        </p:nvGrpSpPr>
        <p:grpSpPr>
          <a:xfrm>
            <a:off x="-204746" y="3557459"/>
            <a:ext cx="11228244" cy="5139328"/>
            <a:chOff x="0" y="0"/>
            <a:chExt cx="11228242" cy="5139326"/>
          </a:xfrm>
        </p:grpSpPr>
        <p:pic>
          <p:nvPicPr>
            <p:cNvPr id="960" name="image53.png" descr="image53.png"/>
            <p:cNvPicPr>
              <a:picLocks noChangeAspect="1"/>
            </p:cNvPicPr>
            <p:nvPr/>
          </p:nvPicPr>
          <p:blipFill>
            <a:blip r:embed="rId3">
              <a:extLst/>
            </a:blip>
            <a:srcRect l="49194" t="0" r="0" b="30742"/>
            <a:stretch>
              <a:fillRect/>
            </a:stretch>
          </p:blipFill>
          <p:spPr>
            <a:xfrm>
              <a:off x="0" y="0"/>
              <a:ext cx="6174215" cy="5139327"/>
            </a:xfrm>
            <a:prstGeom prst="rect">
              <a:avLst/>
            </a:prstGeom>
            <a:ln w="12700" cap="flat">
              <a:noFill/>
              <a:round/>
            </a:ln>
            <a:effectLst/>
          </p:spPr>
        </p:pic>
        <p:sp>
          <p:nvSpPr>
            <p:cNvPr id="961" name="Change the shape"/>
            <p:cNvSpPr txBox="1"/>
            <p:nvPr/>
          </p:nvSpPr>
          <p:spPr>
            <a:xfrm>
              <a:off x="7049942" y="2901564"/>
              <a:ext cx="4178301" cy="594228"/>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609600">
                <a:buClr>
                  <a:srgbClr val="004C83"/>
                </a:buClr>
                <a:buFont typeface="Arial"/>
                <a:defRPr sz="3700">
                  <a:uFill>
                    <a:solidFill>
                      <a:srgbClr val="004C83"/>
                    </a:solidFill>
                  </a:uFill>
                  <a:latin typeface="Arial"/>
                  <a:ea typeface="Arial"/>
                  <a:cs typeface="Arial"/>
                  <a:sym typeface="Arial"/>
                </a:defRPr>
              </a:lvl1pPr>
            </a:lstStyle>
            <a:p>
              <a:pPr>
                <a:defRPr>
                  <a:uFill>
                    <a:solidFill>
                      <a:srgbClr val="919191"/>
                    </a:solidFill>
                  </a:uFill>
                  <a:latin typeface="Gill Sans MT"/>
                  <a:ea typeface="Gill Sans MT"/>
                  <a:cs typeface="Gill Sans MT"/>
                  <a:sym typeface="Gill Sans MT"/>
                </a:defRPr>
              </a:pPr>
              <a:r>
                <a:rPr>
                  <a:uFill>
                    <a:solidFill>
                      <a:srgbClr val="004C83"/>
                    </a:solidFill>
                  </a:uFill>
                  <a:latin typeface="Arial"/>
                  <a:ea typeface="Arial"/>
                  <a:cs typeface="Arial"/>
                  <a:sym typeface="Arial"/>
                </a:rPr>
                <a:t>Change the shape</a:t>
              </a:r>
            </a:p>
          </p:txBody>
        </p:sp>
        <p:sp>
          <p:nvSpPr>
            <p:cNvPr id="962" name="Vary luminance"/>
            <p:cNvSpPr txBox="1"/>
            <p:nvPr/>
          </p:nvSpPr>
          <p:spPr>
            <a:xfrm>
              <a:off x="7049942" y="4194314"/>
              <a:ext cx="4178301" cy="594228"/>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609600">
                <a:buClr>
                  <a:srgbClr val="004C83"/>
                </a:buClr>
                <a:buFont typeface="Arial"/>
                <a:defRPr sz="3700">
                  <a:uFill>
                    <a:solidFill>
                      <a:srgbClr val="004C83"/>
                    </a:solidFill>
                  </a:uFill>
                  <a:latin typeface="Arial"/>
                  <a:ea typeface="Arial"/>
                  <a:cs typeface="Arial"/>
                  <a:sym typeface="Arial"/>
                </a:defRPr>
              </a:lvl1pPr>
            </a:lstStyle>
            <a:p>
              <a:pPr>
                <a:defRPr>
                  <a:uFill>
                    <a:solidFill>
                      <a:srgbClr val="919191"/>
                    </a:solidFill>
                  </a:uFill>
                  <a:latin typeface="Gill Sans MT"/>
                  <a:ea typeface="Gill Sans MT"/>
                  <a:cs typeface="Gill Sans MT"/>
                  <a:sym typeface="Gill Sans MT"/>
                </a:defRPr>
              </a:pPr>
              <a:r>
                <a:rPr>
                  <a:uFill>
                    <a:solidFill>
                      <a:srgbClr val="004C83"/>
                    </a:solidFill>
                  </a:uFill>
                  <a:latin typeface="Arial"/>
                  <a:ea typeface="Arial"/>
                  <a:cs typeface="Arial"/>
                  <a:sym typeface="Arial"/>
                </a:rPr>
                <a:t>Vary luminance</a:t>
              </a:r>
            </a:p>
          </p:txBody>
        </p:sp>
        <p:sp>
          <p:nvSpPr>
            <p:cNvPr id="963" name="Line"/>
            <p:cNvSpPr/>
            <p:nvPr/>
          </p:nvSpPr>
          <p:spPr>
            <a:xfrm>
              <a:off x="6459683" y="3931019"/>
              <a:ext cx="460075" cy="1019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0"/>
                    <a:pt x="10800" y="0"/>
                  </a:cubicBezTo>
                  <a:lnTo>
                    <a:pt x="10800" y="10800"/>
                  </a:lnTo>
                  <a:cubicBezTo>
                    <a:pt x="10800" y="10800"/>
                    <a:pt x="15635" y="10800"/>
                    <a:pt x="21600" y="10800"/>
                  </a:cubicBezTo>
                  <a:cubicBezTo>
                    <a:pt x="15635" y="10800"/>
                    <a:pt x="10800" y="10800"/>
                    <a:pt x="10800" y="10800"/>
                  </a:cubicBezTo>
                  <a:lnTo>
                    <a:pt x="10800" y="21600"/>
                  </a:lnTo>
                  <a:cubicBezTo>
                    <a:pt x="10800" y="21600"/>
                    <a:pt x="5965" y="21600"/>
                    <a:pt x="0" y="21600"/>
                  </a:cubicBezTo>
                </a:path>
              </a:pathLst>
            </a:custGeom>
            <a:noFill/>
            <a:ln w="15875" cap="flat">
              <a:solidFill>
                <a:srgbClr val="004C83"/>
              </a:solidFill>
              <a:prstDash val="solid"/>
              <a:roun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sp>
          <p:nvSpPr>
            <p:cNvPr id="964" name="Line"/>
            <p:cNvSpPr/>
            <p:nvPr/>
          </p:nvSpPr>
          <p:spPr>
            <a:xfrm>
              <a:off x="6440739" y="2638269"/>
              <a:ext cx="460076" cy="10190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0"/>
                    <a:pt x="10800" y="0"/>
                  </a:cubicBezTo>
                  <a:lnTo>
                    <a:pt x="10800" y="10800"/>
                  </a:lnTo>
                  <a:cubicBezTo>
                    <a:pt x="10800" y="10800"/>
                    <a:pt x="15635" y="10800"/>
                    <a:pt x="21600" y="10800"/>
                  </a:cubicBezTo>
                  <a:cubicBezTo>
                    <a:pt x="15635" y="10800"/>
                    <a:pt x="10800" y="10800"/>
                    <a:pt x="10800" y="10800"/>
                  </a:cubicBezTo>
                  <a:lnTo>
                    <a:pt x="10800" y="21600"/>
                  </a:lnTo>
                  <a:cubicBezTo>
                    <a:pt x="10800" y="21600"/>
                    <a:pt x="5965" y="21600"/>
                    <a:pt x="0" y="21600"/>
                  </a:cubicBezTo>
                </a:path>
              </a:pathLst>
            </a:custGeom>
            <a:noFill/>
            <a:ln w="15875" cap="flat">
              <a:solidFill>
                <a:srgbClr val="004C83"/>
              </a:solidFill>
              <a:prstDash val="solid"/>
              <a:roun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grpSp>
      <p:pic>
        <p:nvPicPr>
          <p:cNvPr id="966" name="image50.png" descr="image50.png"/>
          <p:cNvPicPr>
            <a:picLocks noChangeAspect="1"/>
          </p:cNvPicPr>
          <p:nvPr/>
        </p:nvPicPr>
        <p:blipFill>
          <a:blip r:embed="rId4">
            <a:extLst/>
          </a:blip>
          <a:stretch>
            <a:fillRect/>
          </a:stretch>
        </p:blipFill>
        <p:spPr>
          <a:xfrm>
            <a:off x="6351979" y="1428757"/>
            <a:ext cx="9343087" cy="3713125"/>
          </a:xfrm>
          <a:prstGeom prst="rect">
            <a:avLst/>
          </a:prstGeom>
          <a:ln w="12700"/>
        </p:spPr>
      </p:pic>
      <p:sp>
        <p:nvSpPr>
          <p:cNvPr id="967" name="Deuteranope simulation"/>
          <p:cNvSpPr txBox="1"/>
          <p:nvPr/>
        </p:nvSpPr>
        <p:spPr>
          <a:xfrm>
            <a:off x="9052965" y="5141881"/>
            <a:ext cx="6642101" cy="421829"/>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lgn="r" defTabSz="609600">
              <a:buClr>
                <a:srgbClr val="919191"/>
              </a:buClr>
              <a:buFont typeface="Arial"/>
              <a:defRPr sz="2400">
                <a:uFill>
                  <a:solidFill>
                    <a:srgbClr val="929292"/>
                  </a:solidFill>
                </a:uFill>
                <a:latin typeface="Arial"/>
                <a:ea typeface="Arial"/>
                <a:cs typeface="Arial"/>
                <a:sym typeface="Arial"/>
              </a:defRPr>
            </a:lvl1pPr>
          </a:lstStyle>
          <a:p>
            <a:pPr>
              <a:defRPr>
                <a:uFill>
                  <a:solidFill>
                    <a:srgbClr val="797979"/>
                  </a:solidFill>
                </a:uFill>
                <a:latin typeface="Gill Sans MT"/>
                <a:ea typeface="Gill Sans MT"/>
                <a:cs typeface="Gill Sans MT"/>
                <a:sym typeface="Gill Sans MT"/>
              </a:defRPr>
            </a:pPr>
            <a:r>
              <a:rPr>
                <a:uFill>
                  <a:solidFill>
                    <a:srgbClr val="929292"/>
                  </a:solidFill>
                </a:uFill>
                <a:latin typeface="Arial"/>
                <a:ea typeface="Arial"/>
                <a:cs typeface="Arial"/>
                <a:sym typeface="Arial"/>
              </a:rPr>
              <a:t>Deuteranope simulation</a:t>
            </a:r>
          </a:p>
        </p:txBody>
      </p:sp>
      <p:sp>
        <p:nvSpPr>
          <p:cNvPr id="968" name="[Seriously Colorful:  Advanced Color Principles &amp; Practices. Stone.Tableau Customer Conference 2014.]"/>
          <p:cNvSpPr txBox="1"/>
          <p:nvPr/>
        </p:nvSpPr>
        <p:spPr>
          <a:xfrm>
            <a:off x="7072448" y="8696786"/>
            <a:ext cx="9183552"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17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Further reading"/>
          <p:cNvSpPr txBox="1"/>
          <p:nvPr>
            <p:ph type="title"/>
          </p:nvPr>
        </p:nvSpPr>
        <p:spPr>
          <a:prstGeom prst="rect">
            <a:avLst/>
          </a:prstGeom>
        </p:spPr>
        <p:txBody>
          <a:bodyPr/>
          <a:lstStyle/>
          <a:p>
            <a:pPr/>
            <a:r>
              <a:t>Further reading</a:t>
            </a:r>
          </a:p>
        </p:txBody>
      </p:sp>
      <p:sp>
        <p:nvSpPr>
          <p:cNvPr id="198" name="Visualization Analysis and Design. Munzner.  AK Peters Visualization Series,  CRC Press, 2014.…"/>
          <p:cNvSpPr txBox="1"/>
          <p:nvPr>
            <p:ph type="body" idx="1"/>
          </p:nvPr>
        </p:nvSpPr>
        <p:spPr>
          <a:xfrm>
            <a:off x="419100" y="1079500"/>
            <a:ext cx="15849600" cy="7747000"/>
          </a:xfrm>
          <a:prstGeom prst="rect">
            <a:avLst/>
          </a:prstGeom>
        </p:spPr>
        <p:txBody>
          <a:bodyPr>
            <a:normAutofit fontScale="100000" lnSpcReduction="0"/>
          </a:bodyPr>
          <a:lstStyle>
            <a:lvl1pPr marL="342899" indent="-342899">
              <a:defRPr sz="3800"/>
            </a:lvl1pPr>
            <a:lvl2pPr>
              <a:defRPr i="1"/>
            </a:lvl2pPr>
          </a:lstStyle>
          <a:p>
            <a:pPr/>
            <a:r>
              <a:t>Visualization Analysis and Design. Munzner.  AK Peters Visualization Series,  CRC Press, 2014.</a:t>
            </a:r>
          </a:p>
          <a:p>
            <a:pPr lvl="1"/>
            <a:r>
              <a:t>Chap 1: What’s Vis, and Why Do It?</a:t>
            </a:r>
          </a:p>
        </p:txBody>
      </p:sp>
      <p:sp>
        <p:nvSpPr>
          <p:cNvPr id="1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Color deficiency: Reduces color to 2 dimensions"/>
          <p:cNvSpPr txBox="1"/>
          <p:nvPr>
            <p:ph type="title"/>
          </p:nvPr>
        </p:nvSpPr>
        <p:spPr>
          <a:prstGeom prst="rect">
            <a:avLst/>
          </a:prstGeom>
        </p:spPr>
        <p:txBody>
          <a:bodyPr/>
          <a:lstStyle/>
          <a:p>
            <a:pPr/>
            <a:r>
              <a:t>Color deficiency: </a:t>
            </a:r>
            <a:r>
              <a:t>Reduces color to 2 dimensions</a:t>
            </a:r>
          </a:p>
        </p:txBody>
      </p:sp>
      <p:sp>
        <p:nvSpPr>
          <p:cNvPr id="973" name="Slide Number"/>
          <p:cNvSpPr txBox="1"/>
          <p:nvPr>
            <p:ph type="sldNum" sz="quarter" idx="2"/>
          </p:nvPr>
        </p:nvSpPr>
        <p:spPr>
          <a:xfrm>
            <a:off x="15273139" y="8686800"/>
            <a:ext cx="766961" cy="532805"/>
          </a:xfrm>
          <a:prstGeom prst="rect">
            <a:avLst/>
          </a:prstGeom>
          <a:extLst>
            <a:ext uri="{C572A759-6A51-4108-AA02-DFA0A04FC94B}">
              <ma14:wrappingTextBoxFlag xmlns:ma14="http://schemas.microsoft.com/office/mac/drawingml/2011/main" val="1"/>
            </a:ext>
          </a:extLst>
        </p:spPr>
        <p:txBody>
          <a:bodyPr/>
          <a:lstStyle>
            <a:lvl1pPr defTabSz="609600">
              <a:defRPr sz="3200">
                <a:solidFill>
                  <a:srgbClr val="797979"/>
                </a:solidFill>
                <a:uFill>
                  <a:solidFill>
                    <a:srgbClr val="797979"/>
                  </a:solidFill>
                </a:uFill>
                <a:latin typeface="Arial"/>
                <a:ea typeface="Arial"/>
                <a:cs typeface="Arial"/>
                <a:sym typeface="Arial"/>
              </a:defRPr>
            </a:lvl1pPr>
          </a:lstStyle>
          <a:p>
            <a:pPr/>
            <a:fld id="{86CB4B4D-7CA3-9044-876B-883B54F8677D}" type="slidenum"/>
          </a:p>
        </p:txBody>
      </p:sp>
      <p:pic>
        <p:nvPicPr>
          <p:cNvPr id="974" name="image43.png" descr="image43.png"/>
          <p:cNvPicPr>
            <a:picLocks noChangeAspect="1"/>
          </p:cNvPicPr>
          <p:nvPr/>
        </p:nvPicPr>
        <p:blipFill>
          <a:blip r:embed="rId3">
            <a:extLst/>
          </a:blip>
          <a:stretch>
            <a:fillRect/>
          </a:stretch>
        </p:blipFill>
        <p:spPr>
          <a:xfrm>
            <a:off x="3892402" y="988585"/>
            <a:ext cx="3225801" cy="3225801"/>
          </a:xfrm>
          <a:prstGeom prst="rect">
            <a:avLst/>
          </a:prstGeom>
          <a:ln w="12700"/>
        </p:spPr>
      </p:pic>
      <p:pic>
        <p:nvPicPr>
          <p:cNvPr id="975" name="image44.png" descr="image44.png"/>
          <p:cNvPicPr>
            <a:picLocks noChangeAspect="1"/>
          </p:cNvPicPr>
          <p:nvPr/>
        </p:nvPicPr>
        <p:blipFill>
          <a:blip r:embed="rId4">
            <a:extLst/>
          </a:blip>
          <a:stretch>
            <a:fillRect/>
          </a:stretch>
        </p:blipFill>
        <p:spPr>
          <a:xfrm>
            <a:off x="3930501" y="4936645"/>
            <a:ext cx="3149601" cy="3149601"/>
          </a:xfrm>
          <a:prstGeom prst="rect">
            <a:avLst/>
          </a:prstGeom>
          <a:ln w="12700"/>
        </p:spPr>
      </p:pic>
      <p:pic>
        <p:nvPicPr>
          <p:cNvPr id="976" name="image45.png" descr="image45.png"/>
          <p:cNvPicPr>
            <a:picLocks noChangeAspect="1"/>
          </p:cNvPicPr>
          <p:nvPr/>
        </p:nvPicPr>
        <p:blipFill>
          <a:blip r:embed="rId5">
            <a:extLst/>
          </a:blip>
          <a:stretch>
            <a:fillRect/>
          </a:stretch>
        </p:blipFill>
        <p:spPr>
          <a:xfrm>
            <a:off x="9218428" y="1064785"/>
            <a:ext cx="3149601" cy="3149601"/>
          </a:xfrm>
          <a:prstGeom prst="rect">
            <a:avLst/>
          </a:prstGeom>
          <a:ln w="12700"/>
        </p:spPr>
      </p:pic>
      <p:pic>
        <p:nvPicPr>
          <p:cNvPr id="977" name="image46.png" descr="image46.png"/>
          <p:cNvPicPr>
            <a:picLocks noChangeAspect="1"/>
          </p:cNvPicPr>
          <p:nvPr/>
        </p:nvPicPr>
        <p:blipFill>
          <a:blip r:embed="rId6">
            <a:extLst/>
          </a:blip>
          <a:stretch>
            <a:fillRect/>
          </a:stretch>
        </p:blipFill>
        <p:spPr>
          <a:xfrm>
            <a:off x="9218428" y="4895468"/>
            <a:ext cx="3149601" cy="3149601"/>
          </a:xfrm>
          <a:prstGeom prst="rect">
            <a:avLst/>
          </a:prstGeom>
          <a:ln w="12700"/>
        </p:spPr>
      </p:pic>
      <p:sp>
        <p:nvSpPr>
          <p:cNvPr id="978" name="Normal"/>
          <p:cNvSpPr txBox="1"/>
          <p:nvPr/>
        </p:nvSpPr>
        <p:spPr>
          <a:xfrm>
            <a:off x="3805772" y="4232337"/>
            <a:ext cx="1270299" cy="4826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algn="l" defTabSz="609600">
              <a:buClr>
                <a:srgbClr val="797979"/>
              </a:buClr>
              <a:defRPr b="1" sz="2700">
                <a:uFill>
                  <a:solidFill>
                    <a:srgbClr val="797979"/>
                  </a:solidFill>
                </a:uFill>
                <a:latin typeface="Helvetica"/>
                <a:ea typeface="Helvetica"/>
                <a:cs typeface="Helvetica"/>
                <a:sym typeface="Helvetica"/>
              </a:defRPr>
            </a:lvl1pPr>
          </a:lstStyle>
          <a:p>
            <a:pPr/>
            <a:r>
              <a:t>Normal</a:t>
            </a:r>
          </a:p>
        </p:txBody>
      </p:sp>
      <p:sp>
        <p:nvSpPr>
          <p:cNvPr id="979" name="Deuteranope"/>
          <p:cNvSpPr txBox="1"/>
          <p:nvPr/>
        </p:nvSpPr>
        <p:spPr>
          <a:xfrm>
            <a:off x="3281413" y="8057891"/>
            <a:ext cx="2184810" cy="4826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algn="l" defTabSz="609600">
              <a:buClr>
                <a:srgbClr val="797979"/>
              </a:buClr>
              <a:defRPr b="1" sz="2700">
                <a:uFill>
                  <a:solidFill>
                    <a:srgbClr val="797979"/>
                  </a:solidFill>
                </a:uFill>
                <a:latin typeface="Helvetica"/>
                <a:ea typeface="Helvetica"/>
                <a:cs typeface="Helvetica"/>
                <a:sym typeface="Helvetica"/>
              </a:defRPr>
            </a:lvl1pPr>
          </a:lstStyle>
          <a:p>
            <a:pPr/>
            <a:r>
              <a:t>Deuteranope</a:t>
            </a:r>
          </a:p>
        </p:txBody>
      </p:sp>
      <p:sp>
        <p:nvSpPr>
          <p:cNvPr id="980" name="Tritanope"/>
          <p:cNvSpPr txBox="1"/>
          <p:nvPr/>
        </p:nvSpPr>
        <p:spPr>
          <a:xfrm>
            <a:off x="10658792" y="8057891"/>
            <a:ext cx="1632285" cy="4826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algn="l" defTabSz="609600">
              <a:buClr>
                <a:srgbClr val="797979"/>
              </a:buClr>
              <a:defRPr b="1" sz="2700">
                <a:uFill>
                  <a:solidFill>
                    <a:srgbClr val="797979"/>
                  </a:solidFill>
                </a:uFill>
                <a:latin typeface="Helvetica"/>
                <a:ea typeface="Helvetica"/>
                <a:cs typeface="Helvetica"/>
                <a:sym typeface="Helvetica"/>
              </a:defRPr>
            </a:lvl1pPr>
          </a:lstStyle>
          <a:p>
            <a:pPr/>
            <a:r>
              <a:t>Tritanope</a:t>
            </a:r>
          </a:p>
        </p:txBody>
      </p:sp>
      <p:sp>
        <p:nvSpPr>
          <p:cNvPr id="981" name="Protanope"/>
          <p:cNvSpPr txBox="1"/>
          <p:nvPr/>
        </p:nvSpPr>
        <p:spPr>
          <a:xfrm>
            <a:off x="10571360" y="4232337"/>
            <a:ext cx="1784482" cy="4826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p>
            <a:pPr algn="l" defTabSz="609600">
              <a:buClr>
                <a:srgbClr val="797979"/>
              </a:buClr>
              <a:defRPr b="1" sz="2700">
                <a:uFill>
                  <a:solidFill>
                    <a:srgbClr val="797979"/>
                  </a:solidFill>
                </a:uFill>
                <a:latin typeface="Helvetica"/>
                <a:ea typeface="Helvetica"/>
                <a:cs typeface="Helvetica"/>
                <a:sym typeface="Helvetica"/>
              </a:defRPr>
            </a:pPr>
            <a:r>
              <a:t>Protanop</a:t>
            </a:r>
            <a:r>
              <a:t>e</a:t>
            </a:r>
          </a:p>
        </p:txBody>
      </p:sp>
      <p:sp>
        <p:nvSpPr>
          <p:cNvPr id="982" name="[Seriously Colorful:  Advanced Color Principles &amp; Practices. Stone.Tableau Customer Conference 2014.]"/>
          <p:cNvSpPr txBox="1"/>
          <p:nvPr/>
        </p:nvSpPr>
        <p:spPr>
          <a:xfrm>
            <a:off x="1789116" y="8559800"/>
            <a:ext cx="1255134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i="1" sz="2100"/>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Designing for color deficiency: Blue-Orange is safe"/>
          <p:cNvSpPr txBox="1"/>
          <p:nvPr>
            <p:ph type="title"/>
          </p:nvPr>
        </p:nvSpPr>
        <p:spPr>
          <a:prstGeom prst="rect">
            <a:avLst/>
          </a:prstGeom>
        </p:spPr>
        <p:txBody>
          <a:bodyPr/>
          <a:lstStyle/>
          <a:p>
            <a:pPr/>
            <a:r>
              <a:t>Designing for color deficiency: Blue-Orange is safe</a:t>
            </a:r>
          </a:p>
        </p:txBody>
      </p:sp>
      <p:sp>
        <p:nvSpPr>
          <p:cNvPr id="9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8" name="image60.png" descr="image60.png"/>
          <p:cNvPicPr>
            <a:picLocks noChangeAspect="1"/>
          </p:cNvPicPr>
          <p:nvPr/>
        </p:nvPicPr>
        <p:blipFill>
          <a:blip r:embed="rId2">
            <a:extLst/>
          </a:blip>
          <a:stretch>
            <a:fillRect/>
          </a:stretch>
        </p:blipFill>
        <p:spPr>
          <a:xfrm>
            <a:off x="3376511" y="1054100"/>
            <a:ext cx="9384340" cy="7340604"/>
          </a:xfrm>
          <a:prstGeom prst="rect">
            <a:avLst/>
          </a:prstGeom>
          <a:ln w="12700">
            <a:miter lim="400000"/>
          </a:ln>
        </p:spPr>
      </p:pic>
      <p:sp>
        <p:nvSpPr>
          <p:cNvPr id="989" name="[Seriously Colorful:  Advanced Color Principles &amp; Practices. Stone.Tableau Customer Conference 2014.]"/>
          <p:cNvSpPr txBox="1"/>
          <p:nvPr/>
        </p:nvSpPr>
        <p:spPr>
          <a:xfrm>
            <a:off x="1789116" y="8559800"/>
            <a:ext cx="1255134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i="1" sz="2100"/>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Rectangle"/>
          <p:cNvSpPr/>
          <p:nvPr/>
        </p:nvSpPr>
        <p:spPr>
          <a:xfrm>
            <a:off x="1219200" y="2590800"/>
            <a:ext cx="13436600" cy="5791200"/>
          </a:xfrm>
          <a:prstGeom prst="rect">
            <a:avLst/>
          </a:prstGeom>
          <a:solidFill>
            <a:srgbClr val="929292"/>
          </a:solidFill>
          <a:ln>
            <a:solidFill>
              <a:srgbClr val="919191"/>
            </a:solidFill>
            <a:miter lim="400000"/>
          </a:ln>
        </p:spPr>
        <p:txBody>
          <a:bodyPr lIns="38100" tIns="38100" rIns="38100" bIns="38100" anchor="ctr"/>
          <a:lstStyle/>
          <a:p>
            <a:pPr defTabSz="774700">
              <a:buClr>
                <a:srgbClr val="919191"/>
              </a:buClr>
              <a:defRPr sz="5200">
                <a:solidFill>
                  <a:srgbClr val="FFFFFF"/>
                </a:solidFill>
                <a:effectLst>
                  <a:outerShdw sx="100000" sy="100000" kx="0" ky="0" algn="b" rotWithShape="0" blurRad="38100" dist="12700" dir="5400000">
                    <a:srgbClr val="000000">
                      <a:alpha val="50000"/>
                    </a:srgbClr>
                  </a:outerShdw>
                </a:effectLst>
                <a:latin typeface="Gill Sans MT"/>
                <a:ea typeface="Gill Sans MT"/>
                <a:cs typeface="Gill Sans MT"/>
                <a:sym typeface="Gill Sans MT"/>
              </a:defRPr>
            </a:pPr>
          </a:p>
        </p:txBody>
      </p:sp>
      <p:sp>
        <p:nvSpPr>
          <p:cNvPr id="992" name="Bezold Effect: Outlines matter"/>
          <p:cNvSpPr txBox="1"/>
          <p:nvPr>
            <p:ph type="title"/>
          </p:nvPr>
        </p:nvSpPr>
        <p:spPr>
          <a:prstGeom prst="rect">
            <a:avLst/>
          </a:prstGeom>
        </p:spPr>
        <p:txBody>
          <a:bodyPr/>
          <a:lstStyle/>
          <a:p>
            <a:pPr/>
            <a:r>
              <a:t>Bezold Effect: Outlines matter</a:t>
            </a:r>
          </a:p>
        </p:txBody>
      </p:sp>
      <p:sp>
        <p:nvSpPr>
          <p:cNvPr id="993" name="color constancy: simultaneous contrast effect"/>
          <p:cNvSpPr txBox="1"/>
          <p:nvPr>
            <p:ph type="body" idx="1"/>
          </p:nvPr>
        </p:nvSpPr>
        <p:spPr>
          <a:prstGeom prst="rect">
            <a:avLst/>
          </a:prstGeom>
        </p:spPr>
        <p:txBody>
          <a:bodyPr/>
          <a:lstStyle/>
          <a:p>
            <a:pPr/>
            <a:r>
              <a:t>color constancy: simultaneous contrast effect</a:t>
            </a:r>
          </a:p>
        </p:txBody>
      </p:sp>
      <p:sp>
        <p:nvSpPr>
          <p:cNvPr id="99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5" name="image35.jpg" descr="image35.jpg"/>
          <p:cNvPicPr>
            <a:picLocks noChangeAspect="1"/>
          </p:cNvPicPr>
          <p:nvPr/>
        </p:nvPicPr>
        <p:blipFill>
          <a:blip r:embed="rId2">
            <a:extLst/>
          </a:blip>
          <a:stretch>
            <a:fillRect/>
          </a:stretch>
        </p:blipFill>
        <p:spPr>
          <a:xfrm>
            <a:off x="3251200" y="2895600"/>
            <a:ext cx="9385300" cy="5257800"/>
          </a:xfrm>
          <a:prstGeom prst="rect">
            <a:avLst/>
          </a:prstGeom>
          <a:ln w="12700">
            <a:miter lim="400000"/>
          </a:ln>
        </p:spPr>
      </p:pic>
      <p:sp>
        <p:nvSpPr>
          <p:cNvPr id="996" name="[Seriously Colorful:  Advanced Color Principles &amp; Practices. Stone.Tableau Customer Conference 2014.]"/>
          <p:cNvSpPr txBox="1"/>
          <p:nvPr/>
        </p:nvSpPr>
        <p:spPr>
          <a:xfrm>
            <a:off x="779290" y="8445500"/>
            <a:ext cx="1526081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28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8" name="Color/Lightness constancy: Illumination conditions"/>
          <p:cNvSpPr txBox="1"/>
          <p:nvPr>
            <p:ph type="title"/>
          </p:nvPr>
        </p:nvSpPr>
        <p:spPr>
          <a:prstGeom prst="rect">
            <a:avLst/>
          </a:prstGeom>
        </p:spPr>
        <p:txBody>
          <a:bodyPr>
            <a:normAutofit fontScale="100000" lnSpcReduction="0"/>
          </a:bodyPr>
          <a:lstStyle/>
          <a:p>
            <a:pPr/>
            <a:r>
              <a:t>Color/Lightness constancy: Illumination conditions</a:t>
            </a:r>
          </a:p>
        </p:txBody>
      </p:sp>
      <p:sp>
        <p:nvSpPr>
          <p:cNvPr id="99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0" name="mccann" descr="mccann"/>
          <p:cNvPicPr>
            <a:picLocks noChangeAspect="1"/>
          </p:cNvPicPr>
          <p:nvPr/>
        </p:nvPicPr>
        <p:blipFill>
          <a:blip r:embed="rId2">
            <a:extLst/>
          </a:blip>
          <a:srcRect l="0" t="0" r="462" b="7695"/>
          <a:stretch>
            <a:fillRect/>
          </a:stretch>
        </p:blipFill>
        <p:spPr>
          <a:xfrm>
            <a:off x="3342216" y="1843616"/>
            <a:ext cx="9584268" cy="6347884"/>
          </a:xfrm>
          <a:prstGeom prst="rect">
            <a:avLst/>
          </a:prstGeom>
          <a:ln w="12700">
            <a:miter lim="400000"/>
          </a:ln>
        </p:spPr>
      </p:pic>
      <p:sp>
        <p:nvSpPr>
          <p:cNvPr id="1001" name="Image courtesy of John McCann"/>
          <p:cNvSpPr txBox="1"/>
          <p:nvPr/>
        </p:nvSpPr>
        <p:spPr>
          <a:xfrm>
            <a:off x="5689600" y="8201558"/>
            <a:ext cx="4888178" cy="504818"/>
          </a:xfrm>
          <a:prstGeom prst="rect">
            <a:avLst/>
          </a:prstGeom>
          <a:ln w="12700">
            <a:miter lim="400000"/>
          </a:ln>
          <a:extLst>
            <a:ext uri="{C572A759-6A51-4108-AA02-DFA0A04FC94B}">
              <ma14:wrappingTextBoxFlag xmlns:ma14="http://schemas.microsoft.com/office/mac/drawingml/2011/main" val="1"/>
            </a:ext>
          </a:extLst>
        </p:spPr>
        <p:txBody>
          <a:bodyPr wrap="none" lIns="60959" tIns="60959" rIns="60959" bIns="60959" anchor="ctr">
            <a:spAutoFit/>
          </a:bodyPr>
          <a:lstStyle>
            <a:lvl1pPr algn="l" defTabSz="1016000">
              <a:defRPr sz="2600">
                <a:latin typeface="Arial"/>
                <a:ea typeface="Arial"/>
                <a:cs typeface="Arial"/>
                <a:sym typeface="Arial"/>
              </a:defRPr>
            </a:lvl1pPr>
          </a:lstStyle>
          <a:p>
            <a:pPr/>
            <a:r>
              <a:t>Image courtesy of John McCann</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3" name="Color/Lightness constancy: Illumination conditions"/>
          <p:cNvSpPr txBox="1"/>
          <p:nvPr>
            <p:ph type="title"/>
          </p:nvPr>
        </p:nvSpPr>
        <p:spPr>
          <a:prstGeom prst="rect">
            <a:avLst/>
          </a:prstGeom>
        </p:spPr>
        <p:txBody>
          <a:bodyPr>
            <a:normAutofit fontScale="100000" lnSpcReduction="0"/>
          </a:bodyPr>
          <a:lstStyle/>
          <a:p>
            <a:pPr/>
            <a:r>
              <a:t>Color/Lightness constancy: Illumination conditions</a:t>
            </a:r>
          </a:p>
        </p:txBody>
      </p:sp>
      <p:sp>
        <p:nvSpPr>
          <p:cNvPr id="100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5" name="mccann" descr="mccann"/>
          <p:cNvPicPr>
            <a:picLocks noChangeAspect="1"/>
          </p:cNvPicPr>
          <p:nvPr/>
        </p:nvPicPr>
        <p:blipFill>
          <a:blip r:embed="rId2">
            <a:extLst/>
          </a:blip>
          <a:srcRect l="0" t="0" r="462" b="7695"/>
          <a:stretch>
            <a:fillRect/>
          </a:stretch>
        </p:blipFill>
        <p:spPr>
          <a:xfrm>
            <a:off x="3342216" y="1843616"/>
            <a:ext cx="9584268" cy="6347884"/>
          </a:xfrm>
          <a:prstGeom prst="rect">
            <a:avLst/>
          </a:prstGeom>
          <a:ln w="12700">
            <a:miter lim="400000"/>
          </a:ln>
        </p:spPr>
      </p:pic>
      <p:sp>
        <p:nvSpPr>
          <p:cNvPr id="1006" name="Rectangle"/>
          <p:cNvSpPr/>
          <p:nvPr/>
        </p:nvSpPr>
        <p:spPr>
          <a:xfrm>
            <a:off x="5848350" y="4066116"/>
            <a:ext cx="1242484" cy="1107018"/>
          </a:xfrm>
          <a:prstGeom prst="rect">
            <a:avLst/>
          </a:prstGeom>
          <a:ln w="673100">
            <a:solidFill>
              <a:srgbClr val="ACD2EC"/>
            </a:solidFill>
          </a:ln>
        </p:spPr>
        <p:txBody>
          <a:bodyPr lIns="0" tIns="0" rIns="0" bIns="0" anchor="ctr"/>
          <a:lstStyle/>
          <a:p>
            <a:pPr algn="l" defTabSz="609600">
              <a:spcBef>
                <a:spcPts val="1400"/>
              </a:spcBef>
              <a:defRPr sz="2400">
                <a:latin typeface="Arial"/>
                <a:ea typeface="Arial"/>
                <a:cs typeface="Arial"/>
                <a:sym typeface="Arial"/>
              </a:defRPr>
            </a:pPr>
          </a:p>
        </p:txBody>
      </p:sp>
      <p:sp>
        <p:nvSpPr>
          <p:cNvPr id="1007" name="Rectangle"/>
          <p:cNvSpPr/>
          <p:nvPr/>
        </p:nvSpPr>
        <p:spPr>
          <a:xfrm>
            <a:off x="10816166" y="3321050"/>
            <a:ext cx="1242485" cy="1107017"/>
          </a:xfrm>
          <a:prstGeom prst="rect">
            <a:avLst/>
          </a:prstGeom>
          <a:ln w="673100">
            <a:solidFill>
              <a:srgbClr val="ACD2EC"/>
            </a:solidFill>
          </a:ln>
        </p:spPr>
        <p:txBody>
          <a:bodyPr lIns="0" tIns="0" rIns="0" bIns="0" anchor="ctr"/>
          <a:lstStyle/>
          <a:p>
            <a:pPr algn="l" defTabSz="609600">
              <a:spcBef>
                <a:spcPts val="1400"/>
              </a:spcBef>
              <a:defRPr sz="2400">
                <a:latin typeface="Arial"/>
                <a:ea typeface="Arial"/>
                <a:cs typeface="Arial"/>
                <a:sym typeface="Arial"/>
              </a:defRPr>
            </a:pPr>
          </a:p>
        </p:txBody>
      </p:sp>
      <p:sp>
        <p:nvSpPr>
          <p:cNvPr id="1008" name="Image courtesy of John McCann"/>
          <p:cNvSpPr txBox="1"/>
          <p:nvPr/>
        </p:nvSpPr>
        <p:spPr>
          <a:xfrm>
            <a:off x="5689600" y="8201558"/>
            <a:ext cx="4888178" cy="504818"/>
          </a:xfrm>
          <a:prstGeom prst="rect">
            <a:avLst/>
          </a:prstGeom>
          <a:ln w="12700">
            <a:miter lim="400000"/>
          </a:ln>
          <a:extLst>
            <a:ext uri="{C572A759-6A51-4108-AA02-DFA0A04FC94B}">
              <ma14:wrappingTextBoxFlag xmlns:ma14="http://schemas.microsoft.com/office/mac/drawingml/2011/main" val="1"/>
            </a:ext>
          </a:extLst>
        </p:spPr>
        <p:txBody>
          <a:bodyPr wrap="none" lIns="60959" tIns="60959" rIns="60959" bIns="60959" anchor="ctr">
            <a:spAutoFit/>
          </a:bodyPr>
          <a:lstStyle>
            <a:lvl1pPr algn="l" defTabSz="1016000">
              <a:defRPr sz="2600">
                <a:latin typeface="Arial"/>
                <a:ea typeface="Arial"/>
                <a:cs typeface="Arial"/>
                <a:sym typeface="Arial"/>
              </a:defRPr>
            </a:lvl1pPr>
          </a:lstStyle>
          <a:p>
            <a:pPr/>
            <a:r>
              <a:t>Image courtesy of John McCann</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0" name="Categorical color: limited number of discriminable bins"/>
          <p:cNvSpPr txBox="1"/>
          <p:nvPr>
            <p:ph type="title"/>
          </p:nvPr>
        </p:nvSpPr>
        <p:spPr>
          <a:prstGeom prst="rect">
            <a:avLst/>
          </a:prstGeom>
        </p:spPr>
        <p:txBody>
          <a:bodyPr/>
          <a:lstStyle/>
          <a:p>
            <a:pPr/>
            <a:r>
              <a:t>Categorical color: limited number of discriminable bins</a:t>
            </a:r>
          </a:p>
        </p:txBody>
      </p:sp>
      <p:sp>
        <p:nvSpPr>
          <p:cNvPr id="1011" name="human perception built on relative comparisons…"/>
          <p:cNvSpPr txBox="1"/>
          <p:nvPr>
            <p:ph type="body" sz="half" idx="1"/>
          </p:nvPr>
        </p:nvSpPr>
        <p:spPr>
          <a:xfrm>
            <a:off x="419100" y="1104900"/>
            <a:ext cx="6097774" cy="8039100"/>
          </a:xfrm>
          <a:prstGeom prst="rect">
            <a:avLst/>
          </a:prstGeom>
        </p:spPr>
        <p:txBody>
          <a:bodyPr/>
          <a:lstStyle/>
          <a:p>
            <a:pPr marL="793376" indent="-336176"/>
            <a:r>
              <a:t>human perception built on relative comparisons</a:t>
            </a:r>
          </a:p>
          <a:p>
            <a:pPr lvl="1" marL="1173480" indent="-259080"/>
            <a:r>
              <a:t>great if color contiguous</a:t>
            </a:r>
          </a:p>
          <a:p>
            <a:pPr lvl="1" marL="1173480" indent="-259080"/>
            <a:r>
              <a:t>surprisingly bad for absolute comparisons</a:t>
            </a:r>
          </a:p>
          <a:p>
            <a:pPr marL="793376" indent="-336176"/>
            <a:r>
              <a:t>noncontiguous small regions of color</a:t>
            </a:r>
          </a:p>
          <a:p>
            <a:pPr lvl="1" marL="1173480" indent="-259080"/>
            <a:r>
              <a:t>fewer bins than you want</a:t>
            </a:r>
          </a:p>
          <a:p>
            <a:pPr lvl="1" marL="1173480" indent="-259080"/>
            <a:r>
              <a:t>rule of thumb: 6-12 bins, including background and highlights</a:t>
            </a:r>
          </a:p>
          <a:p>
            <a:pPr lvl="1" marL="1173480" indent="-259080"/>
          </a:p>
          <a:p>
            <a:pPr lvl="1" marL="1173480" indent="-259080"/>
            <a:r>
              <a:t>alternatives? this afternoon!</a:t>
            </a:r>
          </a:p>
        </p:txBody>
      </p:sp>
      <p:sp>
        <p:nvSpPr>
          <p:cNvPr id="101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3" name="Picture 6.png" descr="Picture 6.png"/>
          <p:cNvPicPr>
            <a:picLocks noChangeAspect="1"/>
          </p:cNvPicPr>
          <p:nvPr/>
        </p:nvPicPr>
        <p:blipFill>
          <a:blip r:embed="rId3">
            <a:extLst/>
          </a:blip>
          <a:srcRect l="0" t="0" r="47243" b="0"/>
          <a:stretch>
            <a:fillRect/>
          </a:stretch>
        </p:blipFill>
        <p:spPr>
          <a:xfrm>
            <a:off x="11517312" y="1839515"/>
            <a:ext cx="4516311" cy="6061942"/>
          </a:xfrm>
          <a:prstGeom prst="rect">
            <a:avLst/>
          </a:prstGeom>
          <a:ln w="12700">
            <a:solidFill>
              <a:srgbClr val="000000"/>
            </a:solidFill>
            <a:miter lim="400000"/>
          </a:ln>
        </p:spPr>
      </p:pic>
      <p:sp>
        <p:nvSpPr>
          <p:cNvPr id="1014" name="[Cinteny: flexible analysis and visualization of synteny and genome rearrangements in multiple organisms. Sinha and Meller. BMC Bioinformatics, 8:82, 2007.]"/>
          <p:cNvSpPr txBox="1"/>
          <p:nvPr/>
        </p:nvSpPr>
        <p:spPr>
          <a:xfrm>
            <a:off x="6746146" y="8038421"/>
            <a:ext cx="9293955"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100">
                <a:hlinkClick r:id="rId4" invalidUrl="" action="" tgtFrame="" tooltip="" history="1" highlightClick="0" endSnd="0"/>
              </a:defRPr>
            </a:lvl1pPr>
          </a:lstStyle>
          <a:p>
            <a:pPr>
              <a:defRPr i="0"/>
            </a:pPr>
            <a:r>
              <a:rPr i="1">
                <a:hlinkClick r:id="rId4" invalidUrl="" action="" tgtFrame="" tooltip="" history="1" highlightClick="0" endSnd="0"/>
              </a:rPr>
              <a:t>[Cinteny: flexible analysis and visualization of synteny and genome rearrangements in multiple organisms. Sinha and Meller. BMC Bioinformatics, 8:82, 2007.]</a:t>
            </a:r>
          </a:p>
        </p:txBody>
      </p:sp>
      <p:pic>
        <p:nvPicPr>
          <p:cNvPr id="1015" name="Picture 6.png" descr="Picture 6.png"/>
          <p:cNvPicPr>
            <a:picLocks noChangeAspect="1"/>
          </p:cNvPicPr>
          <p:nvPr/>
        </p:nvPicPr>
        <p:blipFill>
          <a:blip r:embed="rId3">
            <a:extLst/>
          </a:blip>
          <a:srcRect l="51619" t="0" r="0" b="0"/>
          <a:stretch>
            <a:fillRect/>
          </a:stretch>
        </p:blipFill>
        <p:spPr>
          <a:xfrm>
            <a:off x="6752496" y="1839515"/>
            <a:ext cx="4141638" cy="6061942"/>
          </a:xfrm>
          <a:prstGeom prst="rect">
            <a:avLst/>
          </a:prstGeom>
          <a:ln w="127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1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1015"/>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3" fill="hold">
                                  <p:stCondLst>
                                    <p:cond delay="0"/>
                                  </p:stCondLst>
                                  <p:iterate type="el" backwards="0">
                                    <p:tmAbs val="0"/>
                                  </p:iterate>
                                  <p:childTnLst>
                                    <p:set>
                                      <p:cBhvr>
                                        <p:cTn id="19" fill="hold"/>
                                        <p:tgtEl>
                                          <p:spTgt spid="10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4" fill="hold">
                                  <p:stCondLst>
                                    <p:cond delay="0"/>
                                  </p:stCondLst>
                                  <p:iterate type="el" backwards="0">
                                    <p:tmAbs val="0"/>
                                  </p:iterate>
                                  <p:childTnLst>
                                    <p:set>
                                      <p:cBhvr>
                                        <p:cTn id="23" fill="hold"/>
                                        <p:tgtEl>
                                          <p:spTgt spid="10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1011">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1" fill="hold">
                                  <p:stCondLst>
                                    <p:cond delay="0"/>
                                  </p:stCondLst>
                                  <p:iterate type="el" backwards="0">
                                    <p:tmAbs val="0"/>
                                  </p:iterate>
                                  <p:childTnLst>
                                    <p:set>
                                      <p:cBhvr>
                                        <p:cTn id="31" fill="hold"/>
                                        <p:tgtEl>
                                          <p:spTgt spid="1011">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1" fill="hold">
                                  <p:stCondLst>
                                    <p:cond delay="0"/>
                                  </p:stCondLst>
                                  <p:iterate type="el" backwards="0">
                                    <p:tmAbs val="0"/>
                                  </p:iterate>
                                  <p:childTnLst>
                                    <p:set>
                                      <p:cBhvr>
                                        <p:cTn id="35" fill="hold"/>
                                        <p:tgtEl>
                                          <p:spTgt spid="1011">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1" fill="hold">
                                  <p:stCondLst>
                                    <p:cond delay="0"/>
                                  </p:stCondLst>
                                  <p:iterate type="el" backwards="0">
                                    <p:tmAbs val="0"/>
                                  </p:iterate>
                                  <p:childTnLst>
                                    <p:set>
                                      <p:cBhvr>
                                        <p:cTn id="39" fill="hold"/>
                                        <p:tgtEl>
                                          <p:spTgt spid="1011">
                                            <p:txEl>
                                              <p:pRg st="5" end="5"/>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1" fill="hold">
                                  <p:stCondLst>
                                    <p:cond delay="0"/>
                                  </p:stCondLst>
                                  <p:iterate type="el" backwards="0">
                                    <p:tmAbs val="0"/>
                                  </p:iterate>
                                  <p:childTnLst>
                                    <p:set>
                                      <p:cBhvr>
                                        <p:cTn id="43" fill="hold"/>
                                        <p:tgtEl>
                                          <p:spTgt spid="1011">
                                            <p:txEl>
                                              <p:pRg st="6" end="6"/>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0" presetID="1" grpId="1" fill="hold">
                                  <p:stCondLst>
                                    <p:cond delay="0"/>
                                  </p:stCondLst>
                                  <p:iterate type="el" backwards="0">
                                    <p:tmAbs val="0"/>
                                  </p:iterate>
                                  <p:childTnLst>
                                    <p:set>
                                      <p:cBhvr>
                                        <p:cTn id="47" fill="hold"/>
                                        <p:tgtEl>
                                          <p:spTgt spid="1011">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11" grpId="1"/>
      <p:bldP build="whole" bldLvl="1" animBg="1" rev="0" advAuto="0" spid="1014" grpId="3"/>
      <p:bldP build="whole" bldLvl="1" animBg="1" rev="0" advAuto="0" spid="1013" grpId="4"/>
      <p:bldP build="whole" bldLvl="1" animBg="1" rev="0" advAuto="0" spid="1015" grpId="2"/>
    </p:bldLst>
  </p:timing>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9" name="ColorBrewer"/>
          <p:cNvSpPr txBox="1"/>
          <p:nvPr>
            <p:ph type="title"/>
          </p:nvPr>
        </p:nvSpPr>
        <p:spPr>
          <a:prstGeom prst="rect">
            <a:avLst/>
          </a:prstGeom>
        </p:spPr>
        <p:txBody>
          <a:bodyPr/>
          <a:lstStyle/>
          <a:p>
            <a:pPr/>
            <a:r>
              <a:t>ColorBrewer</a:t>
            </a:r>
          </a:p>
        </p:txBody>
      </p:sp>
      <p:sp>
        <p:nvSpPr>
          <p:cNvPr id="1020" name="http://www.colorbrewer2.org…"/>
          <p:cNvSpPr txBox="1"/>
          <p:nvPr>
            <p:ph type="body" idx="1"/>
          </p:nvPr>
        </p:nvSpPr>
        <p:spPr>
          <a:prstGeom prst="rect">
            <a:avLst/>
          </a:prstGeom>
        </p:spPr>
        <p:txBody>
          <a:bodyPr/>
          <a:lstStyle/>
          <a:p>
            <a:pPr marL="793376" indent="-336176"/>
            <a:r>
              <a:rPr u="sng">
                <a:hlinkClick r:id="rId2" invalidUrl="" action="" tgtFrame="" tooltip="" history="1" highlightClick="0" endSnd="0"/>
              </a:rPr>
              <a:t>http://www.colorbrewer2.org</a:t>
            </a:r>
          </a:p>
          <a:p>
            <a:pPr marL="793376" indent="-336176"/>
            <a:r>
              <a:t>saturation and area example: size affects salience!</a:t>
            </a:r>
          </a:p>
        </p:txBody>
      </p:sp>
      <p:sp>
        <p:nvSpPr>
          <p:cNvPr id="102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2" name="brewer-set1-8.png" descr="brewer-set1-8.png"/>
          <p:cNvPicPr>
            <a:picLocks noChangeAspect="1"/>
          </p:cNvPicPr>
          <p:nvPr/>
        </p:nvPicPr>
        <p:blipFill>
          <a:blip r:embed="rId3">
            <a:extLst/>
          </a:blip>
          <a:stretch>
            <a:fillRect/>
          </a:stretch>
        </p:blipFill>
        <p:spPr>
          <a:xfrm>
            <a:off x="8483600" y="3447265"/>
            <a:ext cx="6858000" cy="4624370"/>
          </a:xfrm>
          <a:prstGeom prst="rect">
            <a:avLst/>
          </a:prstGeom>
          <a:ln w="12700">
            <a:miter lim="400000"/>
          </a:ln>
        </p:spPr>
      </p:pic>
      <p:pic>
        <p:nvPicPr>
          <p:cNvPr id="1023" name="brewer-set3-10.png" descr="brewer-set3-10.png"/>
          <p:cNvPicPr>
            <a:picLocks noChangeAspect="1"/>
          </p:cNvPicPr>
          <p:nvPr/>
        </p:nvPicPr>
        <p:blipFill>
          <a:blip r:embed="rId4">
            <a:extLst/>
          </a:blip>
          <a:stretch>
            <a:fillRect/>
          </a:stretch>
        </p:blipFill>
        <p:spPr>
          <a:xfrm>
            <a:off x="993882" y="3460737"/>
            <a:ext cx="6842018" cy="4622801"/>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5" name="Ordered color: Rainbow is poor default"/>
          <p:cNvSpPr txBox="1"/>
          <p:nvPr>
            <p:ph type="title"/>
          </p:nvPr>
        </p:nvSpPr>
        <p:spPr>
          <a:prstGeom prst="rect">
            <a:avLst/>
          </a:prstGeom>
        </p:spPr>
        <p:txBody>
          <a:bodyPr/>
          <a:lstStyle/>
          <a:p>
            <a:pPr/>
            <a:r>
              <a:t>Ordered color: Rainbow is poor default</a:t>
            </a:r>
          </a:p>
        </p:txBody>
      </p:sp>
      <p:sp>
        <p:nvSpPr>
          <p:cNvPr id="1026" name="problems…"/>
          <p:cNvSpPr txBox="1"/>
          <p:nvPr>
            <p:ph type="body" sz="half" idx="1"/>
          </p:nvPr>
        </p:nvSpPr>
        <p:spPr>
          <a:xfrm>
            <a:off x="419100" y="1092200"/>
            <a:ext cx="6350000" cy="8039100"/>
          </a:xfrm>
          <a:prstGeom prst="rect">
            <a:avLst/>
          </a:prstGeom>
        </p:spPr>
        <p:txBody>
          <a:bodyPr/>
          <a:lstStyle/>
          <a:p>
            <a:pPr marL="768163" indent="-310963">
              <a:defRPr sz="3700"/>
            </a:pPr>
            <a:r>
              <a:t>problems</a:t>
            </a:r>
          </a:p>
          <a:p>
            <a:pPr lvl="1" marL="1150619" indent="-236219">
              <a:defRPr sz="3100"/>
            </a:pPr>
            <a:r>
              <a:t>perceptually unordered</a:t>
            </a:r>
          </a:p>
          <a:p>
            <a:pPr lvl="1" marL="1150619" indent="-236219">
              <a:defRPr sz="3100"/>
            </a:pPr>
            <a:r>
              <a:t>perceptually nonlinear</a:t>
            </a:r>
          </a:p>
          <a:p>
            <a:pPr marL="768163" indent="-310963">
              <a:defRPr sz="3700"/>
            </a:pPr>
            <a:r>
              <a:t>benefits</a:t>
            </a:r>
          </a:p>
          <a:p>
            <a:pPr lvl="1" marL="1150619" indent="-236219">
              <a:defRPr sz="3100"/>
            </a:pPr>
            <a:r>
              <a:t>fine-grained structure visible and nameable</a:t>
            </a:r>
          </a:p>
        </p:txBody>
      </p:sp>
      <p:sp>
        <p:nvSpPr>
          <p:cNvPr id="102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8" name="rainbow-maps.png" descr="rainbow-maps.png"/>
          <p:cNvPicPr>
            <a:picLocks noChangeAspect="1"/>
          </p:cNvPicPr>
          <p:nvPr/>
        </p:nvPicPr>
        <p:blipFill>
          <a:blip r:embed="rId2">
            <a:extLst/>
          </a:blip>
          <a:srcRect l="3400" t="10378" r="3599" b="59708"/>
          <a:stretch>
            <a:fillRect/>
          </a:stretch>
        </p:blipFill>
        <p:spPr>
          <a:xfrm>
            <a:off x="6985000" y="1270000"/>
            <a:ext cx="5905500" cy="622300"/>
          </a:xfrm>
          <a:prstGeom prst="rect">
            <a:avLst/>
          </a:prstGeom>
          <a:ln w="12700">
            <a:miter lim="400000"/>
          </a:ln>
        </p:spPr>
      </p:pic>
      <p:sp>
        <p:nvSpPr>
          <p:cNvPr id="1029" name="[Transfer Functions in Direct Volume Rendering: Design, Interface, Interaction. Kindlmann. SIGGRAPH 2002 Course Notes]"/>
          <p:cNvSpPr txBox="1"/>
          <p:nvPr/>
        </p:nvSpPr>
        <p:spPr>
          <a:xfrm>
            <a:off x="6922369" y="8721350"/>
            <a:ext cx="84455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[Transfer Functions in Direct Volume Rendering: Design, Interface, Interaction. Kindlmann. SIGGRAPH 2002 Course Notes]</a:t>
            </a:r>
          </a:p>
        </p:txBody>
      </p:sp>
      <p:grpSp>
        <p:nvGrpSpPr>
          <p:cNvPr id="1034" name="Group"/>
          <p:cNvGrpSpPr/>
          <p:nvPr/>
        </p:nvGrpSpPr>
        <p:grpSpPr>
          <a:xfrm>
            <a:off x="6922369" y="2019300"/>
            <a:ext cx="9436101" cy="2980951"/>
            <a:chOff x="0" y="0"/>
            <a:chExt cx="9436100" cy="2980950"/>
          </a:xfrm>
        </p:grpSpPr>
        <p:grpSp>
          <p:nvGrpSpPr>
            <p:cNvPr id="1032" name="Group"/>
            <p:cNvGrpSpPr/>
            <p:nvPr/>
          </p:nvGrpSpPr>
          <p:grpSpPr>
            <a:xfrm>
              <a:off x="75330" y="0"/>
              <a:ext cx="8966201" cy="2491642"/>
              <a:chOff x="0" y="0"/>
              <a:chExt cx="8966200" cy="2491641"/>
            </a:xfrm>
          </p:grpSpPr>
          <p:pic>
            <p:nvPicPr>
              <p:cNvPr id="1030" name="rulebased-blueyellow-fig1.jpg" descr="rulebased-blueyellow-fig1.jpg"/>
              <p:cNvPicPr>
                <a:picLocks noChangeAspect="1"/>
              </p:cNvPicPr>
              <p:nvPr/>
            </p:nvPicPr>
            <p:blipFill>
              <a:blip r:embed="rId4">
                <a:extLst/>
              </a:blip>
              <a:stretch>
                <a:fillRect/>
              </a:stretch>
            </p:blipFill>
            <p:spPr>
              <a:xfrm>
                <a:off x="4521200" y="0"/>
                <a:ext cx="4445000" cy="2486753"/>
              </a:xfrm>
              <a:prstGeom prst="rect">
                <a:avLst/>
              </a:prstGeom>
              <a:ln w="12700" cap="flat">
                <a:noFill/>
                <a:miter lim="400000"/>
              </a:ln>
              <a:effectLst/>
            </p:spPr>
          </p:pic>
          <p:pic>
            <p:nvPicPr>
              <p:cNvPr id="1031" name="rulebased-rainbow-fig5.jpg" descr="rulebased-rainbow-fig5.jpg"/>
              <p:cNvPicPr>
                <a:picLocks noChangeAspect="1"/>
              </p:cNvPicPr>
              <p:nvPr/>
            </p:nvPicPr>
            <p:blipFill>
              <a:blip r:embed="rId5">
                <a:extLst/>
              </a:blip>
              <a:stretch>
                <a:fillRect/>
              </a:stretch>
            </p:blipFill>
            <p:spPr>
              <a:xfrm>
                <a:off x="0" y="0"/>
                <a:ext cx="4445000" cy="2491642"/>
              </a:xfrm>
              <a:prstGeom prst="rect">
                <a:avLst/>
              </a:prstGeom>
              <a:ln w="12700" cap="flat">
                <a:noFill/>
                <a:miter lim="400000"/>
              </a:ln>
              <a:effectLst/>
            </p:spPr>
          </p:pic>
        </p:grpSp>
        <p:sp>
          <p:nvSpPr>
            <p:cNvPr id="1033" name="[A Rule-based Tool for Assisting Colormap Selection. Bergman,. Rogowitz, and. Treinish. Proc. IEEE Visualization (Vis), pp. 118–125, 1995.]"/>
            <p:cNvSpPr txBox="1"/>
            <p:nvPr/>
          </p:nvSpPr>
          <p:spPr>
            <a:xfrm>
              <a:off x="0" y="2472950"/>
              <a:ext cx="94361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[A Rule-based Tool for Assisting Colormap Selection. Bergman,. Rogowitz, and. Treinish. Proc. IEEE Visualization (Vis), pp. 118–125, 1995.]</a:t>
              </a:r>
              <a:endParaRPr i="1"/>
            </a:p>
          </p:txBody>
        </p:sp>
      </p:grpSp>
      <p:grpSp>
        <p:nvGrpSpPr>
          <p:cNvPr id="1039" name="Group"/>
          <p:cNvGrpSpPr/>
          <p:nvPr/>
        </p:nvGrpSpPr>
        <p:grpSpPr>
          <a:xfrm>
            <a:off x="6922369" y="4991100"/>
            <a:ext cx="9664701" cy="3882651"/>
            <a:chOff x="0" y="0"/>
            <a:chExt cx="9664700" cy="3882650"/>
          </a:xfrm>
        </p:grpSpPr>
        <p:grpSp>
          <p:nvGrpSpPr>
            <p:cNvPr id="1037" name="Group"/>
            <p:cNvGrpSpPr/>
            <p:nvPr/>
          </p:nvGrpSpPr>
          <p:grpSpPr>
            <a:xfrm>
              <a:off x="62630" y="0"/>
              <a:ext cx="8978901" cy="3361152"/>
              <a:chOff x="0" y="0"/>
              <a:chExt cx="8978900" cy="3361151"/>
            </a:xfrm>
          </p:grpSpPr>
          <p:pic>
            <p:nvPicPr>
              <p:cNvPr id="1035" name="colorworry-fig1.png" descr="colorworry-fig1.png"/>
              <p:cNvPicPr>
                <a:picLocks noChangeAspect="1"/>
              </p:cNvPicPr>
              <p:nvPr/>
            </p:nvPicPr>
            <p:blipFill>
              <a:blip r:embed="rId6">
                <a:extLst/>
              </a:blip>
              <a:srcRect l="4838" t="1796" r="49875" b="1419"/>
              <a:stretch>
                <a:fillRect/>
              </a:stretch>
            </p:blipFill>
            <p:spPr>
              <a:xfrm>
                <a:off x="0" y="0"/>
                <a:ext cx="4445000" cy="3361152"/>
              </a:xfrm>
              <a:prstGeom prst="rect">
                <a:avLst/>
              </a:prstGeom>
              <a:ln w="12700" cap="flat">
                <a:noFill/>
                <a:miter lim="400000"/>
              </a:ln>
              <a:effectLst/>
            </p:spPr>
          </p:pic>
          <p:pic>
            <p:nvPicPr>
              <p:cNvPr id="1036" name="colorworry-fig1.png" descr="colorworry-fig1.png"/>
              <p:cNvPicPr>
                <a:picLocks noChangeAspect="1"/>
              </p:cNvPicPr>
              <p:nvPr/>
            </p:nvPicPr>
            <p:blipFill>
              <a:blip r:embed="rId6">
                <a:extLst/>
              </a:blip>
              <a:srcRect l="54094" t="1753" r="0" b="1111"/>
              <a:stretch>
                <a:fillRect/>
              </a:stretch>
            </p:blipFill>
            <p:spPr>
              <a:xfrm>
                <a:off x="4533900" y="0"/>
                <a:ext cx="4445000" cy="3327744"/>
              </a:xfrm>
              <a:prstGeom prst="rect">
                <a:avLst/>
              </a:prstGeom>
              <a:ln w="12700" cap="flat">
                <a:noFill/>
                <a:miter lim="400000"/>
              </a:ln>
              <a:effectLst/>
            </p:spPr>
          </p:pic>
        </p:grpSp>
        <p:sp>
          <p:nvSpPr>
            <p:cNvPr id="1038" name="[Why Should Engineers Be Worried About Color? Treinish and Rogowitz 1998. http://www.research.ibm.com/people/l/lloydt/color/color.HTM]"/>
            <p:cNvSpPr txBox="1"/>
            <p:nvPr/>
          </p:nvSpPr>
          <p:spPr>
            <a:xfrm>
              <a:off x="0" y="3374650"/>
              <a:ext cx="96647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[Why Should Engineers Be Worried About Color? Treinish and Rogowitz 1998. http://www.research.ibm.com/people/l/lloydt/color/color.HTM]</a:t>
              </a:r>
              <a:endParaRPr i="1"/>
            </a:p>
          </p:txBody>
        </p:sp>
      </p:grpSp>
      <p:sp>
        <p:nvSpPr>
          <p:cNvPr id="1040" name="Rectangle"/>
          <p:cNvSpPr/>
          <p:nvPr/>
        </p:nvSpPr>
        <p:spPr>
          <a:xfrm>
            <a:off x="11493500" y="1892300"/>
            <a:ext cx="4724400" cy="26416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041" name="Rectangle"/>
          <p:cNvSpPr/>
          <p:nvPr/>
        </p:nvSpPr>
        <p:spPr>
          <a:xfrm>
            <a:off x="11493500" y="4864100"/>
            <a:ext cx="4724400" cy="34671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Ordered color: Rainbow is poor default"/>
          <p:cNvSpPr txBox="1"/>
          <p:nvPr>
            <p:ph type="title"/>
          </p:nvPr>
        </p:nvSpPr>
        <p:spPr>
          <a:prstGeom prst="rect">
            <a:avLst/>
          </a:prstGeom>
        </p:spPr>
        <p:txBody>
          <a:bodyPr/>
          <a:lstStyle/>
          <a:p>
            <a:pPr/>
            <a:r>
              <a:t>Ordered color: Rainbow is poor default</a:t>
            </a:r>
          </a:p>
        </p:txBody>
      </p:sp>
      <p:sp>
        <p:nvSpPr>
          <p:cNvPr id="1044" name="problems…"/>
          <p:cNvSpPr txBox="1"/>
          <p:nvPr>
            <p:ph type="body" sz="half" idx="1"/>
          </p:nvPr>
        </p:nvSpPr>
        <p:spPr>
          <a:xfrm>
            <a:off x="419100" y="1092200"/>
            <a:ext cx="6350000" cy="8039100"/>
          </a:xfrm>
          <a:prstGeom prst="rect">
            <a:avLst/>
          </a:prstGeom>
        </p:spPr>
        <p:txBody>
          <a:bodyPr/>
          <a:lstStyle/>
          <a:p>
            <a:pPr marL="768163" indent="-310963">
              <a:defRPr sz="3700"/>
            </a:pPr>
            <a:r>
              <a:t>problems</a:t>
            </a:r>
          </a:p>
          <a:p>
            <a:pPr lvl="1" marL="1150619" indent="-236219">
              <a:defRPr sz="3100"/>
            </a:pPr>
            <a:r>
              <a:t>perceptually unordered</a:t>
            </a:r>
          </a:p>
          <a:p>
            <a:pPr lvl="1" marL="1150619" indent="-236219">
              <a:defRPr sz="3100"/>
            </a:pPr>
            <a:r>
              <a:t>perceptually nonlinear</a:t>
            </a:r>
          </a:p>
          <a:p>
            <a:pPr marL="768163" indent="-310963">
              <a:defRPr sz="3700"/>
            </a:pPr>
            <a:r>
              <a:t>benefits</a:t>
            </a:r>
          </a:p>
          <a:p>
            <a:pPr lvl="1" marL="1150619" indent="-236219">
              <a:defRPr sz="3100"/>
            </a:pPr>
            <a:r>
              <a:t>fine-grained structure visible and nameable</a:t>
            </a:r>
          </a:p>
          <a:p>
            <a:pPr marL="768163" indent="-310963">
              <a:defRPr sz="3700"/>
            </a:pPr>
            <a:r>
              <a:t>alternatives</a:t>
            </a:r>
          </a:p>
          <a:p>
            <a:pPr lvl="1" marL="1150619" indent="-236219">
              <a:defRPr sz="3100"/>
            </a:pPr>
            <a:r>
              <a:t>large-scale structure: fewer hues</a:t>
            </a:r>
          </a:p>
        </p:txBody>
      </p:sp>
      <p:sp>
        <p:nvSpPr>
          <p:cNvPr id="104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6" name="rainbow-maps.png" descr="rainbow-maps.png"/>
          <p:cNvPicPr>
            <a:picLocks noChangeAspect="1"/>
          </p:cNvPicPr>
          <p:nvPr/>
        </p:nvPicPr>
        <p:blipFill>
          <a:blip r:embed="rId2">
            <a:extLst/>
          </a:blip>
          <a:srcRect l="3400" t="10378" r="3599" b="59708"/>
          <a:stretch>
            <a:fillRect/>
          </a:stretch>
        </p:blipFill>
        <p:spPr>
          <a:xfrm>
            <a:off x="6985000" y="1270000"/>
            <a:ext cx="5905500" cy="622300"/>
          </a:xfrm>
          <a:prstGeom prst="rect">
            <a:avLst/>
          </a:prstGeom>
          <a:ln w="12700">
            <a:miter lim="400000"/>
          </a:ln>
        </p:spPr>
      </p:pic>
      <p:sp>
        <p:nvSpPr>
          <p:cNvPr id="1047" name="[Transfer Functions in Direct Volume Rendering: Design, Interface, Interaction. Kindlmann. SIGGRAPH 2002 Course Notes]"/>
          <p:cNvSpPr txBox="1"/>
          <p:nvPr/>
        </p:nvSpPr>
        <p:spPr>
          <a:xfrm>
            <a:off x="6922369" y="8721350"/>
            <a:ext cx="84455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[Transfer Functions in Direct Volume Rendering: Design, Interface, Interaction. Kindlmann. SIGGRAPH 2002 Course Notes]</a:t>
            </a:r>
          </a:p>
        </p:txBody>
      </p:sp>
      <p:grpSp>
        <p:nvGrpSpPr>
          <p:cNvPr id="1052" name="Group"/>
          <p:cNvGrpSpPr/>
          <p:nvPr/>
        </p:nvGrpSpPr>
        <p:grpSpPr>
          <a:xfrm>
            <a:off x="6922369" y="2019300"/>
            <a:ext cx="9436101" cy="2980951"/>
            <a:chOff x="0" y="0"/>
            <a:chExt cx="9436100" cy="2980950"/>
          </a:xfrm>
        </p:grpSpPr>
        <p:grpSp>
          <p:nvGrpSpPr>
            <p:cNvPr id="1050" name="Group"/>
            <p:cNvGrpSpPr/>
            <p:nvPr/>
          </p:nvGrpSpPr>
          <p:grpSpPr>
            <a:xfrm>
              <a:off x="75330" y="0"/>
              <a:ext cx="8966201" cy="2491642"/>
              <a:chOff x="0" y="0"/>
              <a:chExt cx="8966200" cy="2491641"/>
            </a:xfrm>
          </p:grpSpPr>
          <p:pic>
            <p:nvPicPr>
              <p:cNvPr id="1048" name="rulebased-blueyellow-fig1.jpg" descr="rulebased-blueyellow-fig1.jpg"/>
              <p:cNvPicPr>
                <a:picLocks noChangeAspect="1"/>
              </p:cNvPicPr>
              <p:nvPr/>
            </p:nvPicPr>
            <p:blipFill>
              <a:blip r:embed="rId4">
                <a:extLst/>
              </a:blip>
              <a:stretch>
                <a:fillRect/>
              </a:stretch>
            </p:blipFill>
            <p:spPr>
              <a:xfrm>
                <a:off x="4521200" y="0"/>
                <a:ext cx="4445000" cy="2486753"/>
              </a:xfrm>
              <a:prstGeom prst="rect">
                <a:avLst/>
              </a:prstGeom>
              <a:ln w="12700" cap="flat">
                <a:noFill/>
                <a:miter lim="400000"/>
              </a:ln>
              <a:effectLst/>
            </p:spPr>
          </p:pic>
          <p:pic>
            <p:nvPicPr>
              <p:cNvPr id="1049" name="rulebased-rainbow-fig5.jpg" descr="rulebased-rainbow-fig5.jpg"/>
              <p:cNvPicPr>
                <a:picLocks noChangeAspect="1"/>
              </p:cNvPicPr>
              <p:nvPr/>
            </p:nvPicPr>
            <p:blipFill>
              <a:blip r:embed="rId5">
                <a:extLst/>
              </a:blip>
              <a:stretch>
                <a:fillRect/>
              </a:stretch>
            </p:blipFill>
            <p:spPr>
              <a:xfrm>
                <a:off x="0" y="0"/>
                <a:ext cx="4445000" cy="2491642"/>
              </a:xfrm>
              <a:prstGeom prst="rect">
                <a:avLst/>
              </a:prstGeom>
              <a:ln w="12700" cap="flat">
                <a:noFill/>
                <a:miter lim="400000"/>
              </a:ln>
              <a:effectLst/>
            </p:spPr>
          </p:pic>
        </p:grpSp>
        <p:sp>
          <p:nvSpPr>
            <p:cNvPr id="1051" name="[A Rule-based Tool for Assisting Colormap Selection. Bergman,. Rogowitz, and. Treinish. Proc. IEEE Visualization (Vis), pp. 118–125, 1995.]"/>
            <p:cNvSpPr txBox="1"/>
            <p:nvPr/>
          </p:nvSpPr>
          <p:spPr>
            <a:xfrm>
              <a:off x="0" y="2472950"/>
              <a:ext cx="94361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[A Rule-based Tool for Assisting Colormap Selection. Bergman,. Rogowitz, and. Treinish. Proc. IEEE Visualization (Vis), pp. 118–125, 1995.]</a:t>
              </a:r>
              <a:endParaRPr i="1"/>
            </a:p>
          </p:txBody>
        </p:sp>
      </p:grpSp>
      <p:grpSp>
        <p:nvGrpSpPr>
          <p:cNvPr id="1057" name="Group"/>
          <p:cNvGrpSpPr/>
          <p:nvPr/>
        </p:nvGrpSpPr>
        <p:grpSpPr>
          <a:xfrm>
            <a:off x="6922369" y="4991100"/>
            <a:ext cx="9664701" cy="3882651"/>
            <a:chOff x="0" y="0"/>
            <a:chExt cx="9664700" cy="3882650"/>
          </a:xfrm>
        </p:grpSpPr>
        <p:grpSp>
          <p:nvGrpSpPr>
            <p:cNvPr id="1055" name="Group"/>
            <p:cNvGrpSpPr/>
            <p:nvPr/>
          </p:nvGrpSpPr>
          <p:grpSpPr>
            <a:xfrm>
              <a:off x="62630" y="0"/>
              <a:ext cx="8978901" cy="3361152"/>
              <a:chOff x="0" y="0"/>
              <a:chExt cx="8978900" cy="3361151"/>
            </a:xfrm>
          </p:grpSpPr>
          <p:pic>
            <p:nvPicPr>
              <p:cNvPr id="1053" name="colorworry-fig1.png" descr="colorworry-fig1.png"/>
              <p:cNvPicPr>
                <a:picLocks noChangeAspect="1"/>
              </p:cNvPicPr>
              <p:nvPr/>
            </p:nvPicPr>
            <p:blipFill>
              <a:blip r:embed="rId6">
                <a:extLst/>
              </a:blip>
              <a:srcRect l="4838" t="1796" r="49875" b="1419"/>
              <a:stretch>
                <a:fillRect/>
              </a:stretch>
            </p:blipFill>
            <p:spPr>
              <a:xfrm>
                <a:off x="0" y="0"/>
                <a:ext cx="4445000" cy="3361152"/>
              </a:xfrm>
              <a:prstGeom prst="rect">
                <a:avLst/>
              </a:prstGeom>
              <a:ln w="12700" cap="flat">
                <a:noFill/>
                <a:miter lim="400000"/>
              </a:ln>
              <a:effectLst/>
            </p:spPr>
          </p:pic>
          <p:pic>
            <p:nvPicPr>
              <p:cNvPr id="1054" name="colorworry-fig1.png" descr="colorworry-fig1.png"/>
              <p:cNvPicPr>
                <a:picLocks noChangeAspect="1"/>
              </p:cNvPicPr>
              <p:nvPr/>
            </p:nvPicPr>
            <p:blipFill>
              <a:blip r:embed="rId6">
                <a:extLst/>
              </a:blip>
              <a:srcRect l="54094" t="1753" r="0" b="1111"/>
              <a:stretch>
                <a:fillRect/>
              </a:stretch>
            </p:blipFill>
            <p:spPr>
              <a:xfrm>
                <a:off x="4533900" y="0"/>
                <a:ext cx="4445000" cy="3327744"/>
              </a:xfrm>
              <a:prstGeom prst="rect">
                <a:avLst/>
              </a:prstGeom>
              <a:ln w="12700" cap="flat">
                <a:noFill/>
                <a:miter lim="400000"/>
              </a:ln>
              <a:effectLst/>
            </p:spPr>
          </p:pic>
        </p:grpSp>
        <p:sp>
          <p:nvSpPr>
            <p:cNvPr id="1056" name="[Why Should Engineers Be Worried About Color? Treinish and Rogowitz 1998. http://www.research.ibm.com/people/l/lloydt/color/color.HTM]"/>
            <p:cNvSpPr txBox="1"/>
            <p:nvPr/>
          </p:nvSpPr>
          <p:spPr>
            <a:xfrm>
              <a:off x="0" y="3374650"/>
              <a:ext cx="96647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[Why Should Engineers Be Worried About Color? Treinish and Rogowitz 1998. http://www.research.ibm.com/people/l/lloydt/color/color.HTM]</a:t>
              </a:r>
              <a:endParaRPr i="1"/>
            </a:p>
          </p:txBody>
        </p:sp>
      </p:grpSp>
      <p:sp>
        <p:nvSpPr>
          <p:cNvPr id="1058" name="Rectangle"/>
          <p:cNvSpPr/>
          <p:nvPr/>
        </p:nvSpPr>
        <p:spPr>
          <a:xfrm>
            <a:off x="11493500" y="4940300"/>
            <a:ext cx="4724400" cy="34036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Ordered color: Rainbow is poor default"/>
          <p:cNvSpPr txBox="1"/>
          <p:nvPr>
            <p:ph type="title"/>
          </p:nvPr>
        </p:nvSpPr>
        <p:spPr>
          <a:prstGeom prst="rect">
            <a:avLst/>
          </a:prstGeom>
        </p:spPr>
        <p:txBody>
          <a:bodyPr/>
          <a:lstStyle/>
          <a:p>
            <a:pPr/>
            <a:r>
              <a:t>Ordered color: Rainbow is poor default</a:t>
            </a:r>
          </a:p>
        </p:txBody>
      </p:sp>
      <p:sp>
        <p:nvSpPr>
          <p:cNvPr id="1061" name="problems…"/>
          <p:cNvSpPr txBox="1"/>
          <p:nvPr>
            <p:ph type="body" sz="half" idx="1"/>
          </p:nvPr>
        </p:nvSpPr>
        <p:spPr>
          <a:xfrm>
            <a:off x="419100" y="1092200"/>
            <a:ext cx="6350000" cy="8039100"/>
          </a:xfrm>
          <a:prstGeom prst="rect">
            <a:avLst/>
          </a:prstGeom>
        </p:spPr>
        <p:txBody>
          <a:bodyPr/>
          <a:lstStyle/>
          <a:p>
            <a:pPr marL="768163" indent="-310963">
              <a:defRPr sz="3700"/>
            </a:pPr>
            <a:r>
              <a:t>problems</a:t>
            </a:r>
          </a:p>
          <a:p>
            <a:pPr lvl="1" marL="1150619" indent="-236219">
              <a:defRPr sz="3100"/>
            </a:pPr>
            <a:r>
              <a:t>perceptually unordered</a:t>
            </a:r>
          </a:p>
          <a:p>
            <a:pPr lvl="1" marL="1150619" indent="-236219">
              <a:defRPr sz="3100"/>
            </a:pPr>
            <a:r>
              <a:t>perceptually nonlinear</a:t>
            </a:r>
          </a:p>
          <a:p>
            <a:pPr marL="768163" indent="-310963">
              <a:defRPr sz="3700"/>
            </a:pPr>
            <a:r>
              <a:t>benefits</a:t>
            </a:r>
          </a:p>
          <a:p>
            <a:pPr lvl="1" marL="1150619" indent="-236219">
              <a:defRPr sz="3100"/>
            </a:pPr>
            <a:r>
              <a:t>fine-grained structure visible and nameable</a:t>
            </a:r>
          </a:p>
          <a:p>
            <a:pPr marL="768163" indent="-310963">
              <a:defRPr sz="3700"/>
            </a:pPr>
            <a:r>
              <a:t>alternatives</a:t>
            </a:r>
          </a:p>
          <a:p>
            <a:pPr lvl="1" marL="1150619" indent="-236219">
              <a:defRPr sz="3100"/>
            </a:pPr>
            <a:r>
              <a:t>large-scale structure: fewer hues</a:t>
            </a:r>
          </a:p>
          <a:p>
            <a:pPr lvl="1" marL="1150619" indent="-236219">
              <a:defRPr sz="3100"/>
            </a:pPr>
            <a:r>
              <a:t>fine structure: multiple hues with monotonically increasing luminance [eg viridis R/python]</a:t>
            </a:r>
          </a:p>
        </p:txBody>
      </p:sp>
      <p:sp>
        <p:nvSpPr>
          <p:cNvPr id="106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3" name="rainbow-maps.png" descr="rainbow-maps.png"/>
          <p:cNvPicPr>
            <a:picLocks noChangeAspect="1"/>
          </p:cNvPicPr>
          <p:nvPr/>
        </p:nvPicPr>
        <p:blipFill>
          <a:blip r:embed="rId2">
            <a:extLst/>
          </a:blip>
          <a:srcRect l="3400" t="10378" r="3599" b="59708"/>
          <a:stretch>
            <a:fillRect/>
          </a:stretch>
        </p:blipFill>
        <p:spPr>
          <a:xfrm>
            <a:off x="6985000" y="1270000"/>
            <a:ext cx="5905500" cy="622300"/>
          </a:xfrm>
          <a:prstGeom prst="rect">
            <a:avLst/>
          </a:prstGeom>
          <a:ln w="12700">
            <a:miter lim="400000"/>
          </a:ln>
        </p:spPr>
      </p:pic>
      <p:sp>
        <p:nvSpPr>
          <p:cNvPr id="1064" name="[Transfer Functions in Direct Volume Rendering: Design, Interface, Interaction. Kindlmann. SIGGRAPH 2002 Course Notes]"/>
          <p:cNvSpPr txBox="1"/>
          <p:nvPr/>
        </p:nvSpPr>
        <p:spPr>
          <a:xfrm>
            <a:off x="6922369" y="8721350"/>
            <a:ext cx="84455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[Transfer Functions in Direct Volume Rendering: Design, Interface, Interaction. Kindlmann. SIGGRAPH 2002 Course Notes]</a:t>
            </a:r>
          </a:p>
        </p:txBody>
      </p:sp>
      <p:grpSp>
        <p:nvGrpSpPr>
          <p:cNvPr id="1069" name="Group"/>
          <p:cNvGrpSpPr/>
          <p:nvPr/>
        </p:nvGrpSpPr>
        <p:grpSpPr>
          <a:xfrm>
            <a:off x="6922369" y="2019300"/>
            <a:ext cx="9436101" cy="2980951"/>
            <a:chOff x="0" y="0"/>
            <a:chExt cx="9436100" cy="2980950"/>
          </a:xfrm>
        </p:grpSpPr>
        <p:grpSp>
          <p:nvGrpSpPr>
            <p:cNvPr id="1067" name="Group"/>
            <p:cNvGrpSpPr/>
            <p:nvPr/>
          </p:nvGrpSpPr>
          <p:grpSpPr>
            <a:xfrm>
              <a:off x="75330" y="0"/>
              <a:ext cx="8966201" cy="2491642"/>
              <a:chOff x="0" y="0"/>
              <a:chExt cx="8966200" cy="2491641"/>
            </a:xfrm>
          </p:grpSpPr>
          <p:pic>
            <p:nvPicPr>
              <p:cNvPr id="1065" name="rulebased-blueyellow-fig1.jpg" descr="rulebased-blueyellow-fig1.jpg"/>
              <p:cNvPicPr>
                <a:picLocks noChangeAspect="1"/>
              </p:cNvPicPr>
              <p:nvPr/>
            </p:nvPicPr>
            <p:blipFill>
              <a:blip r:embed="rId4">
                <a:extLst/>
              </a:blip>
              <a:stretch>
                <a:fillRect/>
              </a:stretch>
            </p:blipFill>
            <p:spPr>
              <a:xfrm>
                <a:off x="4521200" y="0"/>
                <a:ext cx="4445000" cy="2486753"/>
              </a:xfrm>
              <a:prstGeom prst="rect">
                <a:avLst/>
              </a:prstGeom>
              <a:ln w="12700" cap="flat">
                <a:noFill/>
                <a:miter lim="400000"/>
              </a:ln>
              <a:effectLst/>
            </p:spPr>
          </p:pic>
          <p:pic>
            <p:nvPicPr>
              <p:cNvPr id="1066" name="rulebased-rainbow-fig5.jpg" descr="rulebased-rainbow-fig5.jpg"/>
              <p:cNvPicPr>
                <a:picLocks noChangeAspect="1"/>
              </p:cNvPicPr>
              <p:nvPr/>
            </p:nvPicPr>
            <p:blipFill>
              <a:blip r:embed="rId5">
                <a:extLst/>
              </a:blip>
              <a:stretch>
                <a:fillRect/>
              </a:stretch>
            </p:blipFill>
            <p:spPr>
              <a:xfrm>
                <a:off x="0" y="0"/>
                <a:ext cx="4445000" cy="2491642"/>
              </a:xfrm>
              <a:prstGeom prst="rect">
                <a:avLst/>
              </a:prstGeom>
              <a:ln w="12700" cap="flat">
                <a:noFill/>
                <a:miter lim="400000"/>
              </a:ln>
              <a:effectLst/>
            </p:spPr>
          </p:pic>
        </p:grpSp>
        <p:sp>
          <p:nvSpPr>
            <p:cNvPr id="1068" name="[A Rule-based Tool for Assisting Colormap Selection. Bergman,. Rogowitz, and. Treinish. Proc. IEEE Visualization (Vis), pp. 118–125, 1995.]"/>
            <p:cNvSpPr txBox="1"/>
            <p:nvPr/>
          </p:nvSpPr>
          <p:spPr>
            <a:xfrm>
              <a:off x="0" y="2472950"/>
              <a:ext cx="94361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[A Rule-based Tool for Assisting Colormap Selection. Bergman,. Rogowitz, and. Treinish. Proc. IEEE Visualization (Vis), pp. 118–125, 1995.]</a:t>
              </a:r>
              <a:endParaRPr i="1"/>
            </a:p>
          </p:txBody>
        </p:sp>
      </p:grpSp>
      <p:grpSp>
        <p:nvGrpSpPr>
          <p:cNvPr id="1074" name="Group"/>
          <p:cNvGrpSpPr/>
          <p:nvPr/>
        </p:nvGrpSpPr>
        <p:grpSpPr>
          <a:xfrm>
            <a:off x="6922369" y="4991100"/>
            <a:ext cx="9664701" cy="3882651"/>
            <a:chOff x="0" y="0"/>
            <a:chExt cx="9664700" cy="3882650"/>
          </a:xfrm>
        </p:grpSpPr>
        <p:grpSp>
          <p:nvGrpSpPr>
            <p:cNvPr id="1072" name="Group"/>
            <p:cNvGrpSpPr/>
            <p:nvPr/>
          </p:nvGrpSpPr>
          <p:grpSpPr>
            <a:xfrm>
              <a:off x="62630" y="0"/>
              <a:ext cx="8978901" cy="3361152"/>
              <a:chOff x="0" y="0"/>
              <a:chExt cx="8978900" cy="3361151"/>
            </a:xfrm>
          </p:grpSpPr>
          <p:pic>
            <p:nvPicPr>
              <p:cNvPr id="1070" name="colorworry-fig1.png" descr="colorworry-fig1.png"/>
              <p:cNvPicPr>
                <a:picLocks noChangeAspect="1"/>
              </p:cNvPicPr>
              <p:nvPr/>
            </p:nvPicPr>
            <p:blipFill>
              <a:blip r:embed="rId6">
                <a:extLst/>
              </a:blip>
              <a:srcRect l="4838" t="1796" r="49875" b="1419"/>
              <a:stretch>
                <a:fillRect/>
              </a:stretch>
            </p:blipFill>
            <p:spPr>
              <a:xfrm>
                <a:off x="0" y="0"/>
                <a:ext cx="4445000" cy="3361152"/>
              </a:xfrm>
              <a:prstGeom prst="rect">
                <a:avLst/>
              </a:prstGeom>
              <a:ln w="12700" cap="flat">
                <a:noFill/>
                <a:miter lim="400000"/>
              </a:ln>
              <a:effectLst/>
            </p:spPr>
          </p:pic>
          <p:pic>
            <p:nvPicPr>
              <p:cNvPr id="1071" name="colorworry-fig1.png" descr="colorworry-fig1.png"/>
              <p:cNvPicPr>
                <a:picLocks noChangeAspect="1"/>
              </p:cNvPicPr>
              <p:nvPr/>
            </p:nvPicPr>
            <p:blipFill>
              <a:blip r:embed="rId6">
                <a:extLst/>
              </a:blip>
              <a:srcRect l="54094" t="1753" r="0" b="1111"/>
              <a:stretch>
                <a:fillRect/>
              </a:stretch>
            </p:blipFill>
            <p:spPr>
              <a:xfrm>
                <a:off x="4533900" y="0"/>
                <a:ext cx="4445000" cy="3327744"/>
              </a:xfrm>
              <a:prstGeom prst="rect">
                <a:avLst/>
              </a:prstGeom>
              <a:ln w="12700" cap="flat">
                <a:noFill/>
                <a:miter lim="400000"/>
              </a:ln>
              <a:effectLst/>
            </p:spPr>
          </p:pic>
        </p:grpSp>
        <p:sp>
          <p:nvSpPr>
            <p:cNvPr id="1073" name="[Why Should Engineers Be Worried About Color? Treinish and Rogowitz 1998. http://www.research.ibm.com/people/l/lloydt/color/color.HTM]"/>
            <p:cNvSpPr txBox="1"/>
            <p:nvPr/>
          </p:nvSpPr>
          <p:spPr>
            <a:xfrm>
              <a:off x="0" y="3374650"/>
              <a:ext cx="96647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[Why Should Engineers Be Worried About Color? Treinish and Rogowitz 1998. http://www.research.ibm.com/people/l/lloydt/color/color.HTM]</a:t>
              </a:r>
              <a:endParaRPr i="1"/>
            </a:p>
          </p:txBody>
        </p:sp>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Outline"/>
          <p:cNvSpPr txBox="1"/>
          <p:nvPr>
            <p:ph type="title"/>
          </p:nvPr>
        </p:nvSpPr>
        <p:spPr>
          <a:prstGeom prst="rect">
            <a:avLst/>
          </a:prstGeom>
        </p:spPr>
        <p:txBody>
          <a:bodyPr/>
          <a:lstStyle/>
          <a:p>
            <a:pPr/>
            <a:r>
              <a:t>Outline</a:t>
            </a:r>
          </a:p>
        </p:txBody>
      </p:sp>
      <p:sp>
        <p:nvSpPr>
          <p:cNvPr id="202"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solidFill>
                  <a:schemeClr val="accent5"/>
                </a:solidFill>
              </a:defRPr>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pPr>
            <a:r>
              <a:t>Reduce: Filter, Aggregate</a:t>
            </a:r>
          </a:p>
          <a:p>
            <a:pPr lvl="1" marL="1173479" indent="-259079">
              <a:defRPr sz="3000"/>
            </a:pPr>
            <a:r>
              <a:t>Rules of Thumb</a:t>
            </a:r>
          </a:p>
          <a:p>
            <a:pPr lvl="1" marL="1173479" indent="-259079">
              <a:defRPr sz="3000"/>
            </a:pPr>
            <a:r>
              <a:t>Design Study Methodology</a:t>
            </a:r>
          </a:p>
        </p:txBody>
      </p:sp>
      <p:sp>
        <p:nvSpPr>
          <p:cNvPr id="2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4"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205"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6" name="Viridis"/>
          <p:cNvSpPr txBox="1"/>
          <p:nvPr>
            <p:ph type="title"/>
          </p:nvPr>
        </p:nvSpPr>
        <p:spPr>
          <a:prstGeom prst="rect">
            <a:avLst/>
          </a:prstGeom>
        </p:spPr>
        <p:txBody>
          <a:bodyPr/>
          <a:lstStyle/>
          <a:p>
            <a:pPr/>
            <a:r>
              <a:t>Viridis</a:t>
            </a:r>
          </a:p>
        </p:txBody>
      </p:sp>
      <p:sp>
        <p:nvSpPr>
          <p:cNvPr id="1077" name="colorful, perceptually uniform, colorblind-safe, monotonically increasing luminance"/>
          <p:cNvSpPr txBox="1"/>
          <p:nvPr>
            <p:ph type="body" sz="quarter" idx="1"/>
          </p:nvPr>
        </p:nvSpPr>
        <p:spPr>
          <a:xfrm>
            <a:off x="419100" y="1054100"/>
            <a:ext cx="7158995" cy="2224636"/>
          </a:xfrm>
          <a:prstGeom prst="rect">
            <a:avLst/>
          </a:prstGeom>
        </p:spPr>
        <p:txBody>
          <a:bodyPr/>
          <a:lstStyle/>
          <a:p>
            <a:pPr/>
            <a:r>
              <a:t>colorful, perceptually uniform, colorblind-safe, monotonically increasing luminance</a:t>
            </a:r>
          </a:p>
        </p:txBody>
      </p:sp>
      <p:sp>
        <p:nvSpPr>
          <p:cNvPr id="107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9" name="viridis-greyscale.png" descr="viridis-greyscale.png"/>
          <p:cNvPicPr>
            <a:picLocks noChangeAspect="1"/>
          </p:cNvPicPr>
          <p:nvPr/>
        </p:nvPicPr>
        <p:blipFill>
          <a:blip r:embed="rId2">
            <a:extLst/>
          </a:blip>
          <a:stretch>
            <a:fillRect/>
          </a:stretch>
        </p:blipFill>
        <p:spPr>
          <a:xfrm>
            <a:off x="8114266" y="4752111"/>
            <a:ext cx="5899725" cy="4214089"/>
          </a:xfrm>
          <a:prstGeom prst="rect">
            <a:avLst/>
          </a:prstGeom>
          <a:ln w="12700">
            <a:miter lim="400000"/>
          </a:ln>
        </p:spPr>
      </p:pic>
      <p:pic>
        <p:nvPicPr>
          <p:cNvPr id="1080" name="viridis-colorblind.png" descr="viridis-colorblind.png"/>
          <p:cNvPicPr>
            <a:picLocks noChangeAspect="1"/>
          </p:cNvPicPr>
          <p:nvPr/>
        </p:nvPicPr>
        <p:blipFill>
          <a:blip r:embed="rId3">
            <a:extLst/>
          </a:blip>
          <a:stretch>
            <a:fillRect/>
          </a:stretch>
        </p:blipFill>
        <p:spPr>
          <a:xfrm>
            <a:off x="8142468" y="283112"/>
            <a:ext cx="5871523" cy="4193945"/>
          </a:xfrm>
          <a:prstGeom prst="rect">
            <a:avLst/>
          </a:prstGeom>
          <a:ln w="12700">
            <a:miter lim="400000"/>
          </a:ln>
        </p:spPr>
      </p:pic>
      <p:pic>
        <p:nvPicPr>
          <p:cNvPr id="1081" name="viridis-colors.png" descr="viridis-colors.png"/>
          <p:cNvPicPr>
            <a:picLocks noChangeAspect="1"/>
          </p:cNvPicPr>
          <p:nvPr/>
        </p:nvPicPr>
        <p:blipFill>
          <a:blip r:embed="rId4">
            <a:extLst/>
          </a:blip>
          <a:stretch>
            <a:fillRect/>
          </a:stretch>
        </p:blipFill>
        <p:spPr>
          <a:xfrm>
            <a:off x="749364" y="3496857"/>
            <a:ext cx="5949748" cy="4249820"/>
          </a:xfrm>
          <a:prstGeom prst="rect">
            <a:avLst/>
          </a:prstGeom>
          <a:ln w="12700">
            <a:miter lim="400000"/>
          </a:ln>
        </p:spPr>
      </p:pic>
      <p:sp>
        <p:nvSpPr>
          <p:cNvPr id="1082" name="https://cran.r-project.org/web/packages/viridis/vignettes/intro-to-viridis.html"/>
          <p:cNvSpPr txBox="1"/>
          <p:nvPr/>
        </p:nvSpPr>
        <p:spPr>
          <a:xfrm>
            <a:off x="292100" y="7829550"/>
            <a:ext cx="7695167"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u="sng">
                <a:hlinkClick r:id="rId5" invalidUrl="" action="" tgtFrame="" tooltip="" history="1" highlightClick="0" endSnd="0"/>
              </a:defRPr>
            </a:lvl1pPr>
          </a:lstStyle>
          <a:p>
            <a:pPr>
              <a:defRPr u="none"/>
            </a:pPr>
            <a:r>
              <a:rPr u="sng">
                <a:hlinkClick r:id="rId5" invalidUrl="" action="" tgtFrame="" tooltip="" history="1" highlightClick="0" endSnd="0"/>
              </a:rPr>
              <a:t>https://cran.r-project.org/web/packages/viridis/vignettes/intro-to-viridis.html</a:t>
            </a:r>
          </a:p>
        </p:txBody>
      </p:sp>
      <p:pic>
        <p:nvPicPr>
          <p:cNvPr id="1083" name="Rectangle" descr="Rectangle"/>
          <p:cNvPicPr>
            <a:picLocks noChangeAspect="0"/>
          </p:cNvPicPr>
          <p:nvPr/>
        </p:nvPicPr>
        <p:blipFill>
          <a:blip r:embed="rId6">
            <a:extLst/>
          </a:blip>
          <a:stretch>
            <a:fillRect/>
          </a:stretch>
        </p:blipFill>
        <p:spPr>
          <a:xfrm>
            <a:off x="222111" y="6299734"/>
            <a:ext cx="6783528" cy="1616079"/>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3" grpId="1"/>
    </p:bldLst>
  </p:timing>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6" name="Ordered color: Rainbow is poor default"/>
          <p:cNvSpPr txBox="1"/>
          <p:nvPr>
            <p:ph type="title"/>
          </p:nvPr>
        </p:nvSpPr>
        <p:spPr>
          <a:prstGeom prst="rect">
            <a:avLst/>
          </a:prstGeom>
        </p:spPr>
        <p:txBody>
          <a:bodyPr/>
          <a:lstStyle/>
          <a:p>
            <a:pPr/>
            <a:r>
              <a:t>Ordered color: Rainbow is poor default</a:t>
            </a:r>
          </a:p>
        </p:txBody>
      </p:sp>
      <p:sp>
        <p:nvSpPr>
          <p:cNvPr id="1087" name="problems…"/>
          <p:cNvSpPr txBox="1"/>
          <p:nvPr>
            <p:ph type="body" sz="half" idx="1"/>
          </p:nvPr>
        </p:nvSpPr>
        <p:spPr>
          <a:xfrm>
            <a:off x="419100" y="1092200"/>
            <a:ext cx="6503270" cy="8039100"/>
          </a:xfrm>
          <a:prstGeom prst="rect">
            <a:avLst/>
          </a:prstGeom>
        </p:spPr>
        <p:txBody>
          <a:bodyPr/>
          <a:lstStyle/>
          <a:p>
            <a:pPr marL="768163" indent="-310963">
              <a:defRPr sz="3700"/>
            </a:pPr>
            <a:r>
              <a:t>problems</a:t>
            </a:r>
          </a:p>
          <a:p>
            <a:pPr lvl="1" marL="1150619" indent="-236219">
              <a:defRPr sz="3100"/>
            </a:pPr>
            <a:r>
              <a:t>perceptually unordered</a:t>
            </a:r>
          </a:p>
          <a:p>
            <a:pPr lvl="1" marL="1150619" indent="-236219">
              <a:defRPr sz="3100"/>
            </a:pPr>
            <a:r>
              <a:t>perceptually nonlinear</a:t>
            </a:r>
          </a:p>
          <a:p>
            <a:pPr marL="768163" indent="-310963">
              <a:defRPr sz="3700"/>
            </a:pPr>
            <a:r>
              <a:t>benefits</a:t>
            </a:r>
          </a:p>
          <a:p>
            <a:pPr lvl="1" marL="1150619" indent="-236219">
              <a:defRPr sz="3100"/>
            </a:pPr>
            <a:r>
              <a:t>fine-grained structure visible and nameable</a:t>
            </a:r>
          </a:p>
          <a:p>
            <a:pPr marL="768163" indent="-310963">
              <a:defRPr sz="3700"/>
            </a:pPr>
            <a:r>
              <a:t>alternatives</a:t>
            </a:r>
          </a:p>
          <a:p>
            <a:pPr lvl="1" marL="1150619" indent="-236219">
              <a:defRPr sz="3100"/>
            </a:pPr>
            <a:r>
              <a:t>large-scale structure: fewer hues</a:t>
            </a:r>
          </a:p>
          <a:p>
            <a:pPr lvl="1" marL="1150619" indent="-236219">
              <a:defRPr sz="3100"/>
            </a:pPr>
            <a:r>
              <a:t>fine structure: multiple hues with monotonically increasing luminance [eg viridis R/python] </a:t>
            </a:r>
          </a:p>
          <a:p>
            <a:pPr lvl="1" marL="1150619" indent="-236219">
              <a:defRPr sz="3100"/>
            </a:pPr>
            <a:r>
              <a:t>segmented rainbows for binned or categorical</a:t>
            </a:r>
          </a:p>
        </p:txBody>
      </p:sp>
      <p:sp>
        <p:nvSpPr>
          <p:cNvPr id="108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9" name="rainbow-maps.png" descr="rainbow-maps.png"/>
          <p:cNvPicPr>
            <a:picLocks noChangeAspect="1"/>
          </p:cNvPicPr>
          <p:nvPr/>
        </p:nvPicPr>
        <p:blipFill>
          <a:blip r:embed="rId2">
            <a:extLst/>
          </a:blip>
          <a:srcRect l="3400" t="10378" r="3599" b="59708"/>
          <a:stretch>
            <a:fillRect/>
          </a:stretch>
        </p:blipFill>
        <p:spPr>
          <a:xfrm>
            <a:off x="6985000" y="1270000"/>
            <a:ext cx="5905500" cy="622300"/>
          </a:xfrm>
          <a:prstGeom prst="rect">
            <a:avLst/>
          </a:prstGeom>
          <a:ln w="12700">
            <a:miter lim="400000"/>
          </a:ln>
        </p:spPr>
      </p:pic>
      <p:pic>
        <p:nvPicPr>
          <p:cNvPr id="1090" name="rainbow-pts.png" descr="rainbow-pts.png"/>
          <p:cNvPicPr>
            <a:picLocks noChangeAspect="1"/>
          </p:cNvPicPr>
          <p:nvPr/>
        </p:nvPicPr>
        <p:blipFill>
          <a:blip r:embed="rId3">
            <a:extLst/>
          </a:blip>
          <a:srcRect l="3599" t="20560" r="4000" b="21386"/>
          <a:stretch>
            <a:fillRect/>
          </a:stretch>
        </p:blipFill>
        <p:spPr>
          <a:xfrm>
            <a:off x="901700" y="8369300"/>
            <a:ext cx="5867400" cy="609600"/>
          </a:xfrm>
          <a:prstGeom prst="rect">
            <a:avLst/>
          </a:prstGeom>
          <a:ln w="12700">
            <a:miter lim="400000"/>
          </a:ln>
        </p:spPr>
      </p:pic>
      <p:sp>
        <p:nvSpPr>
          <p:cNvPr id="1091" name="[Transfer Functions in Direct Volume Rendering: Design, Interface, Interaction. Kindlmann. SIGGRAPH 2002 Course Notes]"/>
          <p:cNvSpPr txBox="1"/>
          <p:nvPr/>
        </p:nvSpPr>
        <p:spPr>
          <a:xfrm>
            <a:off x="6922369" y="8721350"/>
            <a:ext cx="84455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4" invalidUrl="" action="" tgtFrame="" tooltip="" history="1" highlightClick="0" endSnd="0"/>
              </a:defRPr>
            </a:lvl1pPr>
          </a:lstStyle>
          <a:p>
            <a:pPr>
              <a:defRPr i="0"/>
            </a:pPr>
            <a:r>
              <a:rPr i="1">
                <a:hlinkClick r:id="rId4" invalidUrl="" action="" tgtFrame="" tooltip="" history="1" highlightClick="0" endSnd="0"/>
              </a:rPr>
              <a:t>[Transfer Functions in Direct Volume Rendering: Design, Interface, Interaction. Kindlmann. SIGGRAPH 2002 Course Notes]</a:t>
            </a:r>
          </a:p>
        </p:txBody>
      </p:sp>
      <p:grpSp>
        <p:nvGrpSpPr>
          <p:cNvPr id="1096" name="Group"/>
          <p:cNvGrpSpPr/>
          <p:nvPr/>
        </p:nvGrpSpPr>
        <p:grpSpPr>
          <a:xfrm>
            <a:off x="6922369" y="2019300"/>
            <a:ext cx="9436101" cy="2980951"/>
            <a:chOff x="0" y="0"/>
            <a:chExt cx="9436100" cy="2980950"/>
          </a:xfrm>
        </p:grpSpPr>
        <p:grpSp>
          <p:nvGrpSpPr>
            <p:cNvPr id="1094" name="Group"/>
            <p:cNvGrpSpPr/>
            <p:nvPr/>
          </p:nvGrpSpPr>
          <p:grpSpPr>
            <a:xfrm>
              <a:off x="75330" y="0"/>
              <a:ext cx="8966201" cy="2491642"/>
              <a:chOff x="0" y="0"/>
              <a:chExt cx="8966200" cy="2491641"/>
            </a:xfrm>
          </p:grpSpPr>
          <p:pic>
            <p:nvPicPr>
              <p:cNvPr id="1092" name="rulebased-blueyellow-fig1.jpg" descr="rulebased-blueyellow-fig1.jpg"/>
              <p:cNvPicPr>
                <a:picLocks noChangeAspect="1"/>
              </p:cNvPicPr>
              <p:nvPr/>
            </p:nvPicPr>
            <p:blipFill>
              <a:blip r:embed="rId5">
                <a:extLst/>
              </a:blip>
              <a:stretch>
                <a:fillRect/>
              </a:stretch>
            </p:blipFill>
            <p:spPr>
              <a:xfrm>
                <a:off x="4521200" y="0"/>
                <a:ext cx="4445000" cy="2486753"/>
              </a:xfrm>
              <a:prstGeom prst="rect">
                <a:avLst/>
              </a:prstGeom>
              <a:ln w="12700" cap="flat">
                <a:noFill/>
                <a:miter lim="400000"/>
              </a:ln>
              <a:effectLst/>
            </p:spPr>
          </p:pic>
          <p:pic>
            <p:nvPicPr>
              <p:cNvPr id="1093" name="rulebased-rainbow-fig5.jpg" descr="rulebased-rainbow-fig5.jpg"/>
              <p:cNvPicPr>
                <a:picLocks noChangeAspect="1"/>
              </p:cNvPicPr>
              <p:nvPr/>
            </p:nvPicPr>
            <p:blipFill>
              <a:blip r:embed="rId6">
                <a:extLst/>
              </a:blip>
              <a:stretch>
                <a:fillRect/>
              </a:stretch>
            </p:blipFill>
            <p:spPr>
              <a:xfrm>
                <a:off x="0" y="0"/>
                <a:ext cx="4445000" cy="2491642"/>
              </a:xfrm>
              <a:prstGeom prst="rect">
                <a:avLst/>
              </a:prstGeom>
              <a:ln w="12700" cap="flat">
                <a:noFill/>
                <a:miter lim="400000"/>
              </a:ln>
              <a:effectLst/>
            </p:spPr>
          </p:pic>
        </p:grpSp>
        <p:sp>
          <p:nvSpPr>
            <p:cNvPr id="1095" name="[A Rule-based Tool for Assisting Colormap Selection. Bergman,. Rogowitz, and. Treinish. Proc. IEEE Visualization (Vis), pp. 118–125, 1995.]"/>
            <p:cNvSpPr txBox="1"/>
            <p:nvPr/>
          </p:nvSpPr>
          <p:spPr>
            <a:xfrm>
              <a:off x="0" y="2472950"/>
              <a:ext cx="94361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4" invalidUrl="" action="" tgtFrame="" tooltip="" history="1" highlightClick="0" endSnd="0"/>
                </a:defRPr>
              </a:lvl1pPr>
            </a:lstStyle>
            <a:p>
              <a:pPr>
                <a:defRPr i="0"/>
              </a:pPr>
              <a:r>
                <a:rPr i="1">
                  <a:hlinkClick r:id="rId4" invalidUrl="" action="" tgtFrame="" tooltip="" history="1" highlightClick="0" endSnd="0"/>
                </a:rPr>
                <a:t>[A Rule-based Tool for Assisting Colormap Selection. Bergman,. Rogowitz, and. Treinish. Proc. IEEE Visualization (Vis), pp. 118–125, 1995.]</a:t>
              </a:r>
              <a:endParaRPr i="1"/>
            </a:p>
          </p:txBody>
        </p:sp>
      </p:grpSp>
      <p:grpSp>
        <p:nvGrpSpPr>
          <p:cNvPr id="1101" name="Group"/>
          <p:cNvGrpSpPr/>
          <p:nvPr/>
        </p:nvGrpSpPr>
        <p:grpSpPr>
          <a:xfrm>
            <a:off x="6922369" y="4991100"/>
            <a:ext cx="9664701" cy="3882651"/>
            <a:chOff x="0" y="0"/>
            <a:chExt cx="9664700" cy="3882650"/>
          </a:xfrm>
        </p:grpSpPr>
        <p:grpSp>
          <p:nvGrpSpPr>
            <p:cNvPr id="1099" name="Group"/>
            <p:cNvGrpSpPr/>
            <p:nvPr/>
          </p:nvGrpSpPr>
          <p:grpSpPr>
            <a:xfrm>
              <a:off x="62630" y="0"/>
              <a:ext cx="8978901" cy="3361152"/>
              <a:chOff x="0" y="0"/>
              <a:chExt cx="8978900" cy="3361151"/>
            </a:xfrm>
          </p:grpSpPr>
          <p:pic>
            <p:nvPicPr>
              <p:cNvPr id="1097" name="colorworry-fig1.png" descr="colorworry-fig1.png"/>
              <p:cNvPicPr>
                <a:picLocks noChangeAspect="1"/>
              </p:cNvPicPr>
              <p:nvPr/>
            </p:nvPicPr>
            <p:blipFill>
              <a:blip r:embed="rId7">
                <a:extLst/>
              </a:blip>
              <a:srcRect l="4838" t="1796" r="49875" b="1419"/>
              <a:stretch>
                <a:fillRect/>
              </a:stretch>
            </p:blipFill>
            <p:spPr>
              <a:xfrm>
                <a:off x="0" y="0"/>
                <a:ext cx="4445000" cy="3361152"/>
              </a:xfrm>
              <a:prstGeom prst="rect">
                <a:avLst/>
              </a:prstGeom>
              <a:ln w="12700" cap="flat">
                <a:noFill/>
                <a:miter lim="400000"/>
              </a:ln>
              <a:effectLst/>
            </p:spPr>
          </p:pic>
          <p:pic>
            <p:nvPicPr>
              <p:cNvPr id="1098" name="colorworry-fig1.png" descr="colorworry-fig1.png"/>
              <p:cNvPicPr>
                <a:picLocks noChangeAspect="1"/>
              </p:cNvPicPr>
              <p:nvPr/>
            </p:nvPicPr>
            <p:blipFill>
              <a:blip r:embed="rId7">
                <a:extLst/>
              </a:blip>
              <a:srcRect l="54094" t="1753" r="0" b="1111"/>
              <a:stretch>
                <a:fillRect/>
              </a:stretch>
            </p:blipFill>
            <p:spPr>
              <a:xfrm>
                <a:off x="4533900" y="0"/>
                <a:ext cx="4445000" cy="3327744"/>
              </a:xfrm>
              <a:prstGeom prst="rect">
                <a:avLst/>
              </a:prstGeom>
              <a:ln w="12700" cap="flat">
                <a:noFill/>
                <a:miter lim="400000"/>
              </a:ln>
              <a:effectLst/>
            </p:spPr>
          </p:pic>
        </p:grpSp>
        <p:sp>
          <p:nvSpPr>
            <p:cNvPr id="1100" name="[Why Should Engineers Be Worried About Color? Treinish and Rogowitz 1998. http://www.research.ibm.com/people/l/lloydt/color/color.HTM]"/>
            <p:cNvSpPr txBox="1"/>
            <p:nvPr/>
          </p:nvSpPr>
          <p:spPr>
            <a:xfrm>
              <a:off x="0" y="3374650"/>
              <a:ext cx="96647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4" invalidUrl="" action="" tgtFrame="" tooltip="" history="1" highlightClick="0" endSnd="0"/>
                </a:defRPr>
              </a:lvl1pPr>
            </a:lstStyle>
            <a:p>
              <a:pPr>
                <a:defRPr i="0"/>
              </a:pPr>
              <a:r>
                <a:rPr i="1">
                  <a:hlinkClick r:id="rId4" invalidUrl="" action="" tgtFrame="" tooltip="" history="1" highlightClick="0" endSnd="0"/>
                </a:rPr>
                <a:t>[Why Should Engineers Be Worried About Color? Treinish and Rogowitz 1998. http://www.research.ibm.com/people/l/lloydt/color/color.HTM]</a:t>
              </a:r>
              <a:endParaRPr i="1"/>
            </a:p>
          </p:txBody>
        </p:sp>
      </p:gr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Colormaps"/>
          <p:cNvSpPr txBox="1"/>
          <p:nvPr>
            <p:ph type="title"/>
          </p:nvPr>
        </p:nvSpPr>
        <p:spPr>
          <a:prstGeom prst="rect">
            <a:avLst/>
          </a:prstGeom>
        </p:spPr>
        <p:txBody>
          <a:bodyPr/>
          <a:lstStyle/>
          <a:p>
            <a:pPr/>
            <a:r>
              <a:t>Colormaps</a:t>
            </a:r>
          </a:p>
        </p:txBody>
      </p:sp>
      <p:sp>
        <p:nvSpPr>
          <p:cNvPr id="110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05" name="after [Color Use Guidelines for Mapping and Visualization. Brewer, 1994. http://www.personal.psu.edu/faculty/c/a/cab38/ColorSch/Schemes.html]"/>
          <p:cNvSpPr txBox="1"/>
          <p:nvPr/>
        </p:nvSpPr>
        <p:spPr>
          <a:xfrm>
            <a:off x="9221069" y="7425950"/>
            <a:ext cx="70485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900">
                <a:hlinkClick r:id="rId3" invalidUrl="" action="" tgtFrame="" tooltip="" history="1" highlightClick="0" endSnd="0"/>
              </a:defRPr>
            </a:lvl1pPr>
          </a:lstStyle>
          <a:p>
            <a:pPr>
              <a:defRPr i="0"/>
            </a:pPr>
            <a:r>
              <a:rPr i="1">
                <a:hlinkClick r:id="rId3" invalidUrl="" action="" tgtFrame="" tooltip="" history="1" highlightClick="0" endSnd="0"/>
              </a:rPr>
              <a:t>after [Color Use Guidelines for Mapping and Visualization. Brewer, 1994. http://www.personal.psu.edu/faculty/c/a/cab38/ColorSch/Schemes.html]</a:t>
            </a:r>
          </a:p>
        </p:txBody>
      </p:sp>
      <p:pic>
        <p:nvPicPr>
          <p:cNvPr id="1106" name="fig10.1.pdf" descr="fig10.1.pdf"/>
          <p:cNvPicPr>
            <a:picLocks noChangeAspect="1"/>
          </p:cNvPicPr>
          <p:nvPr/>
        </p:nvPicPr>
        <p:blipFill>
          <a:blip r:embed="rId4">
            <a:extLst/>
          </a:blip>
          <a:srcRect l="1906" t="38300" r="49907" b="21030"/>
          <a:stretch>
            <a:fillRect/>
          </a:stretch>
        </p:blipFill>
        <p:spPr>
          <a:xfrm>
            <a:off x="-228600" y="1244600"/>
            <a:ext cx="6362700" cy="4083316"/>
          </a:xfrm>
          <a:prstGeom prst="rect">
            <a:avLst/>
          </a:prstGeom>
          <a:ln w="12700">
            <a:miter lim="400000"/>
          </a:ln>
        </p:spPr>
      </p:pic>
      <p:pic>
        <p:nvPicPr>
          <p:cNvPr id="1107" name="fig10.6.pdf" descr="fig10.6.pdf"/>
          <p:cNvPicPr>
            <a:picLocks noChangeAspect="1"/>
          </p:cNvPicPr>
          <p:nvPr/>
        </p:nvPicPr>
        <p:blipFill>
          <a:blip r:embed="rId5">
            <a:extLst/>
          </a:blip>
          <a:stretch>
            <a:fillRect/>
          </a:stretch>
        </p:blipFill>
        <p:spPr>
          <a:xfrm>
            <a:off x="6482170" y="482600"/>
            <a:ext cx="10312401" cy="7193218"/>
          </a:xfrm>
          <a:prstGeom prst="rect">
            <a:avLst/>
          </a:prstGeom>
          <a:ln w="12700">
            <a:miter lim="400000"/>
          </a:ln>
        </p:spPr>
      </p:pic>
      <p:sp>
        <p:nvSpPr>
          <p:cNvPr id="1108" name="Rectangle"/>
          <p:cNvSpPr/>
          <p:nvPr/>
        </p:nvSpPr>
        <p:spPr>
          <a:xfrm>
            <a:off x="9499600" y="609600"/>
            <a:ext cx="3721100" cy="49403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109" name="Rectangle"/>
          <p:cNvSpPr/>
          <p:nvPr/>
        </p:nvSpPr>
        <p:spPr>
          <a:xfrm>
            <a:off x="8140700" y="5080000"/>
            <a:ext cx="6629400" cy="24384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110" name="Rectangle"/>
          <p:cNvSpPr/>
          <p:nvPr/>
        </p:nvSpPr>
        <p:spPr>
          <a:xfrm>
            <a:off x="-139700" y="3581400"/>
            <a:ext cx="3721100" cy="19685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111" name="Rectangle"/>
          <p:cNvSpPr/>
          <p:nvPr/>
        </p:nvSpPr>
        <p:spPr>
          <a:xfrm>
            <a:off x="7772400" y="1739900"/>
            <a:ext cx="7073900" cy="21717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5" name="Colormaps"/>
          <p:cNvSpPr txBox="1"/>
          <p:nvPr>
            <p:ph type="title"/>
          </p:nvPr>
        </p:nvSpPr>
        <p:spPr>
          <a:prstGeom prst="rect">
            <a:avLst/>
          </a:prstGeom>
        </p:spPr>
        <p:txBody>
          <a:bodyPr/>
          <a:lstStyle/>
          <a:p>
            <a:pPr/>
            <a:r>
              <a:t>Colormaps</a:t>
            </a:r>
          </a:p>
        </p:txBody>
      </p:sp>
      <p:sp>
        <p:nvSpPr>
          <p:cNvPr id="111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17" name="after [Color Use Guidelines for Mapping and Visualization. Brewer, 1994. http://www.personal.psu.edu/faculty/c/a/cab38/ColorSch/Schemes.html]"/>
          <p:cNvSpPr txBox="1"/>
          <p:nvPr/>
        </p:nvSpPr>
        <p:spPr>
          <a:xfrm>
            <a:off x="9221069" y="7425950"/>
            <a:ext cx="70485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900">
                <a:hlinkClick r:id="rId3" invalidUrl="" action="" tgtFrame="" tooltip="" history="1" highlightClick="0" endSnd="0"/>
              </a:defRPr>
            </a:lvl1pPr>
          </a:lstStyle>
          <a:p>
            <a:pPr>
              <a:defRPr i="0"/>
            </a:pPr>
            <a:r>
              <a:rPr i="1">
                <a:hlinkClick r:id="rId3" invalidUrl="" action="" tgtFrame="" tooltip="" history="1" highlightClick="0" endSnd="0"/>
              </a:rPr>
              <a:t>after [Color Use Guidelines for Mapping and Visualization. Brewer, 1994. http://www.personal.psu.edu/faculty/c/a/cab38/ColorSch/Schemes.html]</a:t>
            </a:r>
          </a:p>
        </p:txBody>
      </p:sp>
      <p:pic>
        <p:nvPicPr>
          <p:cNvPr id="1118" name="fig10.1.pdf" descr="fig10.1.pdf"/>
          <p:cNvPicPr>
            <a:picLocks noChangeAspect="1"/>
          </p:cNvPicPr>
          <p:nvPr/>
        </p:nvPicPr>
        <p:blipFill>
          <a:blip r:embed="rId4">
            <a:extLst/>
          </a:blip>
          <a:srcRect l="1906" t="38300" r="49907" b="21030"/>
          <a:stretch>
            <a:fillRect/>
          </a:stretch>
        </p:blipFill>
        <p:spPr>
          <a:xfrm>
            <a:off x="-228600" y="1244600"/>
            <a:ext cx="6362700" cy="4083316"/>
          </a:xfrm>
          <a:prstGeom prst="rect">
            <a:avLst/>
          </a:prstGeom>
          <a:ln w="12700">
            <a:miter lim="400000"/>
          </a:ln>
        </p:spPr>
      </p:pic>
      <p:pic>
        <p:nvPicPr>
          <p:cNvPr id="1119" name="fig10.6.pdf" descr="fig10.6.pdf"/>
          <p:cNvPicPr>
            <a:picLocks noChangeAspect="1"/>
          </p:cNvPicPr>
          <p:nvPr/>
        </p:nvPicPr>
        <p:blipFill>
          <a:blip r:embed="rId5">
            <a:extLst/>
          </a:blip>
          <a:stretch>
            <a:fillRect/>
          </a:stretch>
        </p:blipFill>
        <p:spPr>
          <a:xfrm>
            <a:off x="6482170" y="482600"/>
            <a:ext cx="10312401" cy="7193218"/>
          </a:xfrm>
          <a:prstGeom prst="rect">
            <a:avLst/>
          </a:prstGeom>
          <a:ln w="12700">
            <a:miter lim="400000"/>
          </a:ln>
        </p:spPr>
      </p:pic>
      <p:sp>
        <p:nvSpPr>
          <p:cNvPr id="1120" name="Rectangle"/>
          <p:cNvSpPr/>
          <p:nvPr/>
        </p:nvSpPr>
        <p:spPr>
          <a:xfrm>
            <a:off x="9410700" y="3632200"/>
            <a:ext cx="3721100" cy="17145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121" name="Rectangle"/>
          <p:cNvSpPr/>
          <p:nvPr/>
        </p:nvSpPr>
        <p:spPr>
          <a:xfrm>
            <a:off x="8140700" y="5080000"/>
            <a:ext cx="6629400" cy="24384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5" name="Colormaps"/>
          <p:cNvSpPr txBox="1"/>
          <p:nvPr>
            <p:ph type="title"/>
          </p:nvPr>
        </p:nvSpPr>
        <p:spPr>
          <a:prstGeom prst="rect">
            <a:avLst/>
          </a:prstGeom>
        </p:spPr>
        <p:txBody>
          <a:bodyPr/>
          <a:lstStyle/>
          <a:p>
            <a:pPr/>
            <a:r>
              <a:t>Colormaps</a:t>
            </a:r>
          </a:p>
        </p:txBody>
      </p:sp>
      <p:sp>
        <p:nvSpPr>
          <p:cNvPr id="112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27" name="after [Color Use Guidelines for Mapping and Visualization. Brewer, 1994. http://www.personal.psu.edu/faculty/c/a/cab38/ColorSch/Schemes.html]"/>
          <p:cNvSpPr txBox="1"/>
          <p:nvPr/>
        </p:nvSpPr>
        <p:spPr>
          <a:xfrm>
            <a:off x="9221069" y="7425950"/>
            <a:ext cx="70485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900">
                <a:hlinkClick r:id="rId3" invalidUrl="" action="" tgtFrame="" tooltip="" history="1" highlightClick="0" endSnd="0"/>
              </a:defRPr>
            </a:lvl1pPr>
          </a:lstStyle>
          <a:p>
            <a:pPr>
              <a:defRPr i="0"/>
            </a:pPr>
            <a:r>
              <a:rPr i="1">
                <a:hlinkClick r:id="rId3" invalidUrl="" action="" tgtFrame="" tooltip="" history="1" highlightClick="0" endSnd="0"/>
              </a:rPr>
              <a:t>after [Color Use Guidelines for Mapping and Visualization. Brewer, 1994. http://www.personal.psu.edu/faculty/c/a/cab38/ColorSch/Schemes.html]</a:t>
            </a:r>
          </a:p>
        </p:txBody>
      </p:sp>
      <p:pic>
        <p:nvPicPr>
          <p:cNvPr id="1128" name="fig10.1.pdf" descr="fig10.1.pdf"/>
          <p:cNvPicPr>
            <a:picLocks noChangeAspect="1"/>
          </p:cNvPicPr>
          <p:nvPr/>
        </p:nvPicPr>
        <p:blipFill>
          <a:blip r:embed="rId4">
            <a:extLst/>
          </a:blip>
          <a:srcRect l="1906" t="38300" r="49907" b="21030"/>
          <a:stretch>
            <a:fillRect/>
          </a:stretch>
        </p:blipFill>
        <p:spPr>
          <a:xfrm>
            <a:off x="-228600" y="1244600"/>
            <a:ext cx="6362700" cy="4083316"/>
          </a:xfrm>
          <a:prstGeom prst="rect">
            <a:avLst/>
          </a:prstGeom>
          <a:ln w="12700">
            <a:miter lim="400000"/>
          </a:ln>
        </p:spPr>
      </p:pic>
      <p:pic>
        <p:nvPicPr>
          <p:cNvPr id="1129" name="fig10.6.pdf" descr="fig10.6.pdf"/>
          <p:cNvPicPr>
            <a:picLocks noChangeAspect="1"/>
          </p:cNvPicPr>
          <p:nvPr/>
        </p:nvPicPr>
        <p:blipFill>
          <a:blip r:embed="rId5">
            <a:extLst/>
          </a:blip>
          <a:stretch>
            <a:fillRect/>
          </a:stretch>
        </p:blipFill>
        <p:spPr>
          <a:xfrm>
            <a:off x="6482170" y="482600"/>
            <a:ext cx="10312401" cy="7193218"/>
          </a:xfrm>
          <a:prstGeom prst="rect">
            <a:avLst/>
          </a:prstGeom>
          <a:ln w="12700">
            <a:miter lim="400000"/>
          </a:ln>
        </p:spPr>
      </p:pic>
      <p:pic>
        <p:nvPicPr>
          <p:cNvPr id="1130" name="Shape" descr="Shape"/>
          <p:cNvPicPr>
            <a:picLocks noChangeAspect="0"/>
          </p:cNvPicPr>
          <p:nvPr/>
        </p:nvPicPr>
        <p:blipFill>
          <a:blip r:embed="rId6">
            <a:extLst/>
          </a:blip>
          <a:stretch>
            <a:fillRect/>
          </a:stretch>
        </p:blipFill>
        <p:spPr>
          <a:xfrm>
            <a:off x="7733140" y="3524209"/>
            <a:ext cx="7435140" cy="3968953"/>
          </a:xfrm>
          <a:prstGeom prst="rect">
            <a:avLst/>
          </a:prstGeom>
        </p:spPr>
      </p:pic>
      <p:sp>
        <p:nvSpPr>
          <p:cNvPr id="1132" name="use with care!"/>
          <p:cNvSpPr txBox="1"/>
          <p:nvPr/>
        </p:nvSpPr>
        <p:spPr>
          <a:xfrm>
            <a:off x="2311400" y="4381500"/>
            <a:ext cx="2686547" cy="596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lvl="1" indent="0" algn="l" defTabSz="1219200">
              <a:spcBef>
                <a:spcPts val="1000"/>
              </a:spcBef>
              <a:buClr>
                <a:srgbClr val="000000"/>
              </a:buClr>
              <a:defRPr>
                <a:solidFill>
                  <a:srgbClr val="FF2600"/>
                </a:solidFill>
                <a:uFill>
                  <a:solidFill>
                    <a:srgbClr val="FF2600"/>
                  </a:solidFill>
                </a:uFill>
              </a:defRPr>
            </a:pPr>
            <a:r>
              <a:t>use with care!</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6" name="Colormaps"/>
          <p:cNvSpPr txBox="1"/>
          <p:nvPr>
            <p:ph type="title"/>
          </p:nvPr>
        </p:nvSpPr>
        <p:spPr>
          <a:prstGeom prst="rect">
            <a:avLst/>
          </a:prstGeom>
        </p:spPr>
        <p:txBody>
          <a:bodyPr/>
          <a:lstStyle/>
          <a:p>
            <a:pPr/>
            <a:r>
              <a:t>Colormaps</a:t>
            </a:r>
          </a:p>
        </p:txBody>
      </p:sp>
      <p:sp>
        <p:nvSpPr>
          <p:cNvPr id="113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38" name="color channel interactions…"/>
          <p:cNvSpPr txBox="1"/>
          <p:nvPr>
            <p:ph type="body" sz="quarter" idx="1"/>
          </p:nvPr>
        </p:nvSpPr>
        <p:spPr>
          <a:xfrm>
            <a:off x="419100" y="5448300"/>
            <a:ext cx="8445500" cy="3314700"/>
          </a:xfrm>
          <a:prstGeom prst="rect">
            <a:avLst/>
          </a:prstGeom>
        </p:spPr>
        <p:txBody>
          <a:bodyPr/>
          <a:lstStyle/>
          <a:p>
            <a:pPr marL="759758" indent="-302558">
              <a:defRPr sz="3600"/>
            </a:pPr>
            <a:r>
              <a:t>color channel interactions</a:t>
            </a:r>
          </a:p>
          <a:p>
            <a:pPr lvl="1" marL="1143000" indent="-228600">
              <a:defRPr sz="3000"/>
            </a:pPr>
            <a:r>
              <a:t>size heavily affects salience</a:t>
            </a:r>
          </a:p>
          <a:p>
            <a:pPr lvl="2" marL="1635369" indent="-263769"/>
            <a:r>
              <a:t>small regions need high saturation</a:t>
            </a:r>
          </a:p>
          <a:p>
            <a:pPr lvl="2" marL="1635369" indent="-263769"/>
            <a:r>
              <a:t>large need low saturation</a:t>
            </a:r>
          </a:p>
          <a:p>
            <a:pPr lvl="1" marL="1143000" indent="-228600">
              <a:defRPr sz="3000"/>
            </a:pPr>
            <a:r>
              <a:t>saturation &amp; luminance: 3-4 bins max</a:t>
            </a:r>
          </a:p>
          <a:p>
            <a:pPr lvl="2" marL="1635369" indent="-263769"/>
            <a:r>
              <a:t>also not separable from transparency</a:t>
            </a:r>
          </a:p>
        </p:txBody>
      </p:sp>
      <p:sp>
        <p:nvSpPr>
          <p:cNvPr id="1139" name="after [Color Use Guidelines for Mapping and Visualization. Brewer, 1994. http://www.personal.psu.edu/faculty/c/a/cab38/ColorSch/Schemes.html]"/>
          <p:cNvSpPr txBox="1"/>
          <p:nvPr/>
        </p:nvSpPr>
        <p:spPr>
          <a:xfrm>
            <a:off x="9221069" y="7425950"/>
            <a:ext cx="70485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900">
                <a:hlinkClick r:id="rId3" invalidUrl="" action="" tgtFrame="" tooltip="" history="1" highlightClick="0" endSnd="0"/>
              </a:defRPr>
            </a:lvl1pPr>
          </a:lstStyle>
          <a:p>
            <a:pPr>
              <a:defRPr i="0"/>
            </a:pPr>
            <a:r>
              <a:rPr i="1">
                <a:hlinkClick r:id="rId3" invalidUrl="" action="" tgtFrame="" tooltip="" history="1" highlightClick="0" endSnd="0"/>
              </a:rPr>
              <a:t>after [Color Use Guidelines for Mapping and Visualization. Brewer, 1994. http://www.personal.psu.edu/faculty/c/a/cab38/ColorSch/Schemes.html]</a:t>
            </a:r>
          </a:p>
        </p:txBody>
      </p:sp>
      <p:pic>
        <p:nvPicPr>
          <p:cNvPr id="1140" name="fig10.1.pdf" descr="fig10.1.pdf"/>
          <p:cNvPicPr>
            <a:picLocks noChangeAspect="1"/>
          </p:cNvPicPr>
          <p:nvPr/>
        </p:nvPicPr>
        <p:blipFill>
          <a:blip r:embed="rId4">
            <a:extLst/>
          </a:blip>
          <a:srcRect l="1906" t="38300" r="49907" b="21030"/>
          <a:stretch>
            <a:fillRect/>
          </a:stretch>
        </p:blipFill>
        <p:spPr>
          <a:xfrm>
            <a:off x="-228600" y="1244600"/>
            <a:ext cx="6362700" cy="4083316"/>
          </a:xfrm>
          <a:prstGeom prst="rect">
            <a:avLst/>
          </a:prstGeom>
          <a:ln w="12700">
            <a:miter lim="400000"/>
          </a:ln>
        </p:spPr>
      </p:pic>
      <p:pic>
        <p:nvPicPr>
          <p:cNvPr id="1141" name="fig10.6.pdf" descr="fig10.6.pdf"/>
          <p:cNvPicPr>
            <a:picLocks noChangeAspect="1"/>
          </p:cNvPicPr>
          <p:nvPr/>
        </p:nvPicPr>
        <p:blipFill>
          <a:blip r:embed="rId5">
            <a:extLst/>
          </a:blip>
          <a:stretch>
            <a:fillRect/>
          </a:stretch>
        </p:blipFill>
        <p:spPr>
          <a:xfrm>
            <a:off x="6482170" y="482600"/>
            <a:ext cx="10312401" cy="7193218"/>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46" name="Map other channels"/>
          <p:cNvSpPr txBox="1"/>
          <p:nvPr>
            <p:ph type="title"/>
          </p:nvPr>
        </p:nvSpPr>
        <p:spPr>
          <a:prstGeom prst="rect">
            <a:avLst/>
          </a:prstGeom>
        </p:spPr>
        <p:txBody>
          <a:bodyPr/>
          <a:lstStyle/>
          <a:p>
            <a:pPr/>
            <a:r>
              <a:t>Map other channels</a:t>
            </a:r>
          </a:p>
        </p:txBody>
      </p:sp>
      <p:sp>
        <p:nvSpPr>
          <p:cNvPr id="1147" name="size…"/>
          <p:cNvSpPr txBox="1"/>
          <p:nvPr>
            <p:ph type="body" idx="1"/>
          </p:nvPr>
        </p:nvSpPr>
        <p:spPr>
          <a:xfrm>
            <a:off x="419100" y="1104900"/>
            <a:ext cx="9448800" cy="8039100"/>
          </a:xfrm>
          <a:prstGeom prst="rect">
            <a:avLst/>
          </a:prstGeom>
        </p:spPr>
        <p:txBody>
          <a:bodyPr/>
          <a:lstStyle/>
          <a:p>
            <a:pPr marL="793376" indent="-336176"/>
            <a:r>
              <a:t>size</a:t>
            </a:r>
          </a:p>
          <a:p>
            <a:pPr lvl="1" marL="1173480" indent="-259080"/>
            <a:r>
              <a:t>length accurate, 2D area ok, 3D volume poor</a:t>
            </a:r>
          </a:p>
          <a:p>
            <a:pPr marL="793376" indent="-336176"/>
            <a:r>
              <a:t>angle</a:t>
            </a:r>
          </a:p>
          <a:p>
            <a:pPr lvl="1" marL="1173480" indent="-259080"/>
            <a:r>
              <a:t>nonlinear accuracy</a:t>
            </a:r>
          </a:p>
          <a:p>
            <a:pPr lvl="2" marL="1635369" indent="-263769"/>
            <a:r>
              <a:t>horizontal, vertical, exact diagonal</a:t>
            </a:r>
          </a:p>
          <a:p>
            <a:pPr marL="793376" indent="-336176"/>
            <a:r>
              <a:t>shape</a:t>
            </a:r>
          </a:p>
          <a:p>
            <a:pPr lvl="1" marL="1173480" indent="-259080"/>
            <a:r>
              <a:t>complex combination of lower-level primitives</a:t>
            </a:r>
          </a:p>
          <a:p>
            <a:pPr lvl="1" marL="1173480" indent="-259080"/>
            <a:r>
              <a:t>many bins</a:t>
            </a:r>
          </a:p>
          <a:p>
            <a:pPr marL="793376" indent="-336176"/>
            <a:r>
              <a:t>motion</a:t>
            </a:r>
          </a:p>
          <a:p>
            <a:pPr lvl="1" marL="1173480" indent="-259080"/>
            <a:r>
              <a:t>highly separable against static</a:t>
            </a:r>
          </a:p>
          <a:p>
            <a:pPr lvl="2" marL="1635369" indent="-263769"/>
            <a:r>
              <a:t>binary: great for highlighting</a:t>
            </a:r>
          </a:p>
          <a:p>
            <a:pPr lvl="1" marL="1173480" indent="-259080"/>
            <a:r>
              <a:t>use with care to avoid irritation</a:t>
            </a:r>
          </a:p>
        </p:txBody>
      </p:sp>
      <p:pic>
        <p:nvPicPr>
          <p:cNvPr id="1148" name="fig10.1.pdf" descr="fig10.1.pdf"/>
          <p:cNvPicPr>
            <a:picLocks noChangeAspect="1"/>
          </p:cNvPicPr>
          <p:nvPr/>
        </p:nvPicPr>
        <p:blipFill>
          <a:blip r:embed="rId3">
            <a:extLst/>
          </a:blip>
          <a:srcRect l="52390" t="8379" r="0" b="0"/>
          <a:stretch>
            <a:fillRect/>
          </a:stretch>
        </p:blipFill>
        <p:spPr>
          <a:xfrm>
            <a:off x="10058400" y="876299"/>
            <a:ext cx="5393394" cy="7892149"/>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2" name="Angle"/>
          <p:cNvSpPr txBox="1"/>
          <p:nvPr>
            <p:ph type="title"/>
          </p:nvPr>
        </p:nvSpPr>
        <p:spPr>
          <a:prstGeom prst="rect">
            <a:avLst/>
          </a:prstGeom>
        </p:spPr>
        <p:txBody>
          <a:bodyPr/>
          <a:lstStyle/>
          <a:p>
            <a:pPr/>
            <a:r>
              <a:t>Angle</a:t>
            </a:r>
          </a:p>
        </p:txBody>
      </p:sp>
      <p:sp>
        <p:nvSpPr>
          <p:cNvPr id="115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4" name="fig10.14.pdf" descr="fig10.14.pdf"/>
          <p:cNvPicPr>
            <a:picLocks noChangeAspect="1"/>
          </p:cNvPicPr>
          <p:nvPr/>
        </p:nvPicPr>
        <p:blipFill>
          <a:blip r:embed="rId3">
            <a:extLst/>
          </a:blip>
          <a:stretch>
            <a:fillRect/>
          </a:stretch>
        </p:blipFill>
        <p:spPr>
          <a:xfrm>
            <a:off x="512536" y="1371600"/>
            <a:ext cx="14960601" cy="3433581"/>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8" name="Further reading"/>
          <p:cNvSpPr txBox="1"/>
          <p:nvPr>
            <p:ph type="title"/>
          </p:nvPr>
        </p:nvSpPr>
        <p:spPr>
          <a:prstGeom prst="rect">
            <a:avLst/>
          </a:prstGeom>
        </p:spPr>
        <p:txBody>
          <a:bodyPr/>
          <a:lstStyle/>
          <a:p>
            <a:pPr/>
            <a:r>
              <a:t>Further reading</a:t>
            </a:r>
          </a:p>
        </p:txBody>
      </p:sp>
      <p:sp>
        <p:nvSpPr>
          <p:cNvPr id="1159" name="Visualization Analysis and Design. Munzner.  AK Peters Visualization Series, CRC Press, 2014…"/>
          <p:cNvSpPr txBox="1"/>
          <p:nvPr>
            <p:ph type="body" idx="1"/>
          </p:nvPr>
        </p:nvSpPr>
        <p:spPr>
          <a:xfrm>
            <a:off x="419100" y="1079500"/>
            <a:ext cx="15849600" cy="7747000"/>
          </a:xfrm>
          <a:prstGeom prst="rect">
            <a:avLst/>
          </a:prstGeom>
        </p:spPr>
        <p:txBody>
          <a:bodyPr>
            <a:normAutofit fontScale="100000" lnSpcReduction="0"/>
          </a:bodyPr>
          <a:lstStyle/>
          <a:p>
            <a:pPr marL="652316" indent="-268268" defTabSz="1024127">
              <a:spcBef>
                <a:spcPts val="800"/>
              </a:spcBef>
              <a:defRPr sz="3191"/>
            </a:pPr>
            <a:r>
              <a:t>Visualization Analysis and Design. Munzner.  AK Peters Visualization Series, CRC Press, 2014</a:t>
            </a:r>
          </a:p>
          <a:p>
            <a:pPr lvl="1" marL="972921" indent="-204825" defTabSz="1024127">
              <a:spcBef>
                <a:spcPts val="700"/>
              </a:spcBef>
              <a:defRPr i="1" sz="2688"/>
            </a:pPr>
            <a:r>
              <a:t>Chap 10: Map Color and Other Channels</a:t>
            </a:r>
          </a:p>
          <a:p>
            <a:pPr marL="652316" indent="-268268" defTabSz="1024127">
              <a:spcBef>
                <a:spcPts val="800"/>
              </a:spcBef>
              <a:defRPr sz="3191"/>
            </a:pPr>
            <a:r>
              <a:rPr>
                <a:latin typeface="+mn-lt"/>
                <a:ea typeface="+mn-ea"/>
                <a:cs typeface="+mn-cs"/>
                <a:sym typeface="Rockwell"/>
              </a:rPr>
              <a:t>ColorBrewer</a:t>
            </a:r>
            <a:r>
              <a:t>, Brewer.</a:t>
            </a:r>
          </a:p>
          <a:p>
            <a:pPr lvl="1" marL="1011326" indent="-243230" defTabSz="1024127">
              <a:spcBef>
                <a:spcPts val="700"/>
              </a:spcBef>
              <a:defRPr sz="3191"/>
            </a:pPr>
            <a:r>
              <a:rPr u="sng">
                <a:hlinkClick r:id="rId2" invalidUrl="" action="" tgtFrame="" tooltip="" history="1" highlightClick="0" endSnd="0"/>
              </a:rPr>
              <a:t>http://www.colorbrewer2.org</a:t>
            </a:r>
          </a:p>
          <a:p>
            <a:pPr marL="652316" indent="-268268" defTabSz="1024127">
              <a:spcBef>
                <a:spcPts val="800"/>
              </a:spcBef>
              <a:defRPr sz="3191"/>
            </a:pPr>
            <a:r>
              <a:rPr i="1"/>
              <a:t>Color In Information Display</a:t>
            </a:r>
            <a:r>
              <a:t>. Stone. IEEE Vis Course Notes, 2006. </a:t>
            </a:r>
          </a:p>
          <a:p>
            <a:pPr lvl="1" marL="1011326" indent="-243230" defTabSz="1024127">
              <a:spcBef>
                <a:spcPts val="700"/>
              </a:spcBef>
              <a:defRPr sz="3191"/>
            </a:pPr>
            <a:r>
              <a:rPr u="sng">
                <a:hlinkClick r:id="rId3" invalidUrl="" action="" tgtFrame="" tooltip="" history="1" highlightClick="0" endSnd="0"/>
              </a:rPr>
              <a:t>http://www.stonesc.com/Vis06</a:t>
            </a:r>
          </a:p>
          <a:p>
            <a:pPr marL="652316" indent="-268268" defTabSz="1024127">
              <a:spcBef>
                <a:spcPts val="800"/>
              </a:spcBef>
              <a:defRPr sz="3191"/>
            </a:pPr>
            <a:r>
              <a:t>A Field Guide to Digital Color. Stone. AK Peters, 2003.</a:t>
            </a:r>
          </a:p>
          <a:p>
            <a:pPr marL="652316" indent="-268268" defTabSz="1024127">
              <a:spcBef>
                <a:spcPts val="800"/>
              </a:spcBef>
              <a:defRPr sz="3191"/>
            </a:pPr>
            <a:r>
              <a:rPr i="1"/>
              <a:t>Rainbow Color Map (Still) Considered Harmful.</a:t>
            </a:r>
            <a:r>
              <a:t> Borland and Taylor. IEEE Computer Graphics and Applications 27:2 (2007), 14–17.</a:t>
            </a:r>
          </a:p>
          <a:p>
            <a:pPr marL="657682" indent="-273634" defTabSz="1024127">
              <a:spcBef>
                <a:spcPts val="800"/>
              </a:spcBef>
              <a:buClrTx/>
              <a:defRPr i="1" sz="3191"/>
            </a:pPr>
            <a:r>
              <a:rPr i="0"/>
              <a:t>Visual Thinking for Design. Ware. Morgan Kaufmann, 2008.</a:t>
            </a:r>
            <a:endParaRPr i="0"/>
          </a:p>
          <a:p>
            <a:pPr marL="657682" indent="-273634" defTabSz="1024127">
              <a:spcBef>
                <a:spcPts val="800"/>
              </a:spcBef>
              <a:buClrTx/>
              <a:defRPr i="1" sz="3191"/>
            </a:pPr>
            <a:r>
              <a:rPr i="0"/>
              <a:t>Information Visualization: Perception for Design, 3rd edition. Ware. Morgan Kaufmann /Academic Press, 2004.</a:t>
            </a:r>
            <a:endParaRPr i="0"/>
          </a:p>
          <a:p>
            <a:pPr marL="657682" indent="-273634" defTabSz="1024127">
              <a:spcBef>
                <a:spcPts val="800"/>
              </a:spcBef>
              <a:buClrTx/>
              <a:defRPr i="1" sz="3191"/>
            </a:pPr>
            <a:r>
              <a:rPr i="0" u="sng">
                <a:hlinkClick r:id="rId4" invalidUrl="" action="" tgtFrame="" tooltip="" history="1" highlightClick="0" endSnd="0"/>
              </a:rPr>
              <a:t>https://cran.r-project.org/web/packages/viridis/vignettes/intro-to-viridis.html</a:t>
            </a:r>
          </a:p>
        </p:txBody>
      </p:sp>
      <p:sp>
        <p:nvSpPr>
          <p:cNvPr id="116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Outline"/>
          <p:cNvSpPr txBox="1"/>
          <p:nvPr>
            <p:ph type="title"/>
          </p:nvPr>
        </p:nvSpPr>
        <p:spPr>
          <a:prstGeom prst="rect">
            <a:avLst/>
          </a:prstGeom>
        </p:spPr>
        <p:txBody>
          <a:bodyPr/>
          <a:lstStyle/>
          <a:p>
            <a:pPr/>
            <a:r>
              <a:t>Outline</a:t>
            </a:r>
          </a:p>
        </p:txBody>
      </p:sp>
      <p:sp>
        <p:nvSpPr>
          <p:cNvPr id="1163"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solidFill>
                  <a:schemeClr val="accent5"/>
                </a:solidFill>
              </a:defRPr>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pPr>
            <a:r>
              <a:t>Reduce: Filter, Aggregate</a:t>
            </a:r>
          </a:p>
          <a:p>
            <a:pPr lvl="1" marL="1173479" indent="-259079">
              <a:defRPr sz="3000"/>
            </a:pPr>
            <a:r>
              <a:t>Rules of Thumb</a:t>
            </a:r>
          </a:p>
          <a:p>
            <a:pPr lvl="1" marL="1173479" indent="-259079">
              <a:defRPr sz="3000"/>
            </a:pPr>
            <a:r>
              <a:t>Design Study Methodology</a:t>
            </a:r>
          </a:p>
        </p:txBody>
      </p:sp>
      <p:sp>
        <p:nvSpPr>
          <p:cNvPr id="116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65"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1166"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Nested model: Four levels of vis design"/>
          <p:cNvSpPr txBox="1"/>
          <p:nvPr>
            <p:ph type="title"/>
          </p:nvPr>
        </p:nvSpPr>
        <p:spPr>
          <a:prstGeom prst="rect">
            <a:avLst/>
          </a:prstGeom>
        </p:spPr>
        <p:txBody>
          <a:bodyPr/>
          <a:lstStyle/>
          <a:p>
            <a:pPr/>
            <a:r>
              <a:t>Nested model: Four levels of vis design</a:t>
            </a:r>
          </a:p>
        </p:txBody>
      </p:sp>
      <p:sp>
        <p:nvSpPr>
          <p:cNvPr id="208" name="domain situation…"/>
          <p:cNvSpPr txBox="1"/>
          <p:nvPr>
            <p:ph type="body" idx="1"/>
          </p:nvPr>
        </p:nvSpPr>
        <p:spPr>
          <a:xfrm>
            <a:off x="419100" y="1104900"/>
            <a:ext cx="11738240" cy="8039100"/>
          </a:xfrm>
          <a:prstGeom prst="rect">
            <a:avLst/>
          </a:prstGeom>
        </p:spPr>
        <p:txBody>
          <a:bodyPr/>
          <a:lstStyle/>
          <a:p>
            <a:pPr marL="342900" indent="-342900">
              <a:defRPr i="1" sz="3300"/>
            </a:pPr>
            <a:r>
              <a:t>domain situation</a:t>
            </a:r>
          </a:p>
          <a:p>
            <a:pPr lvl="1">
              <a:defRPr sz="3300"/>
            </a:pPr>
            <a:r>
              <a:t>who are the target users?</a:t>
            </a:r>
          </a:p>
          <a:p>
            <a:pPr marL="342900" indent="-342900">
              <a:defRPr i="1" sz="3300"/>
            </a:pPr>
            <a:r>
              <a:t>abstraction</a:t>
            </a:r>
          </a:p>
          <a:p>
            <a:pPr lvl="1">
              <a:defRPr sz="3300"/>
            </a:pPr>
            <a:r>
              <a:t>translate from specifics of domain to vocabulary of vis</a:t>
            </a:r>
          </a:p>
          <a:p>
            <a:pPr lvl="2">
              <a:defRPr sz="3300"/>
            </a:pPr>
            <a:r>
              <a:rPr b="1">
                <a:solidFill>
                  <a:srgbClr val="AB5601"/>
                </a:solidFill>
                <a:uFill>
                  <a:solidFill>
                    <a:srgbClr val="AB5601"/>
                  </a:solidFill>
                </a:uFill>
              </a:rPr>
              <a:t>what</a:t>
            </a:r>
            <a:r>
              <a:t> is shown? </a:t>
            </a:r>
            <a:r>
              <a:rPr b="1"/>
              <a:t>data </a:t>
            </a:r>
            <a:r>
              <a:t>abstraction</a:t>
            </a:r>
          </a:p>
          <a:p>
            <a:pPr lvl="2">
              <a:defRPr sz="3300"/>
            </a:pPr>
            <a:r>
              <a:rPr b="1">
                <a:solidFill>
                  <a:srgbClr val="9C8701"/>
                </a:solidFill>
                <a:uFill>
                  <a:solidFill>
                    <a:srgbClr val="9C8701"/>
                  </a:solidFill>
                </a:uFill>
              </a:rPr>
              <a:t>why</a:t>
            </a:r>
            <a:r>
              <a:t> is the user looking at it? </a:t>
            </a:r>
            <a:r>
              <a:rPr b="1"/>
              <a:t>task </a:t>
            </a:r>
            <a:r>
              <a:t>abstraction</a:t>
            </a:r>
            <a:endParaRPr b="1"/>
          </a:p>
          <a:p>
            <a:pPr marL="342900" indent="-342900">
              <a:defRPr i="1" sz="3300"/>
            </a:pPr>
            <a:r>
              <a:t>idiom</a:t>
            </a:r>
          </a:p>
          <a:p>
            <a:pPr lvl="1">
              <a:defRPr sz="3300"/>
            </a:pPr>
            <a:r>
              <a:rPr b="1">
                <a:solidFill>
                  <a:srgbClr val="009051"/>
                </a:solidFill>
                <a:uFill>
                  <a:solidFill>
                    <a:srgbClr val="009051"/>
                  </a:solidFill>
                </a:uFill>
              </a:rPr>
              <a:t>how</a:t>
            </a:r>
            <a:r>
              <a:t> is it shown?</a:t>
            </a:r>
          </a:p>
          <a:p>
            <a:pPr lvl="2">
              <a:defRPr sz="3300"/>
            </a:pPr>
            <a:r>
              <a:rPr b="1"/>
              <a:t>visual encoding</a:t>
            </a:r>
            <a:r>
              <a:t> idiom: how to draw</a:t>
            </a:r>
          </a:p>
          <a:p>
            <a:pPr lvl="2">
              <a:defRPr sz="3300"/>
            </a:pPr>
            <a:r>
              <a:rPr b="1"/>
              <a:t>interaction</a:t>
            </a:r>
            <a:r>
              <a:t> idiom: how to manipulate</a:t>
            </a:r>
          </a:p>
          <a:p>
            <a:pPr marL="342900" indent="-342900">
              <a:defRPr i="1" sz="3300"/>
            </a:pPr>
            <a:r>
              <a:t>algorithm</a:t>
            </a:r>
          </a:p>
          <a:p>
            <a:pPr lvl="1">
              <a:defRPr sz="3300"/>
            </a:pPr>
            <a:r>
              <a:t>efficient computation</a:t>
            </a:r>
          </a:p>
        </p:txBody>
      </p:sp>
      <p:sp>
        <p:nvSpPr>
          <p:cNvPr id="2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0" name="[A Nested Model of Visualization Design and Validation.…"/>
          <p:cNvSpPr txBox="1"/>
          <p:nvPr/>
        </p:nvSpPr>
        <p:spPr>
          <a:xfrm>
            <a:off x="8340339" y="1001263"/>
            <a:ext cx="8089228" cy="10302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419100" algn="r" defTabSz="419100">
              <a:lnSpc>
                <a:spcPts val="2700"/>
              </a:lnSpc>
              <a:defRPr sz="2400"/>
            </a:pPr>
            <a:r>
              <a:t>[A Nested Model of Visualization Design and Validation.</a:t>
            </a:r>
          </a:p>
          <a:p>
            <a:pPr marR="419100" algn="r" defTabSz="419100">
              <a:lnSpc>
                <a:spcPts val="2700"/>
              </a:lnSpc>
              <a:defRPr i="1" sz="2400"/>
            </a:pPr>
            <a:r>
              <a:t>Munzner.  IEEE TVCG 15(6):921-928, 2009 </a:t>
            </a:r>
            <a:br/>
            <a:r>
              <a:t>(Proc. InfoVis 2009). ]</a:t>
            </a:r>
          </a:p>
        </p:txBody>
      </p:sp>
      <p:grpSp>
        <p:nvGrpSpPr>
          <p:cNvPr id="220" name="Group"/>
          <p:cNvGrpSpPr/>
          <p:nvPr/>
        </p:nvGrpSpPr>
        <p:grpSpPr>
          <a:xfrm>
            <a:off x="12649200" y="2577522"/>
            <a:ext cx="3390900" cy="3378201"/>
            <a:chOff x="0" y="0"/>
            <a:chExt cx="3390900" cy="3378200"/>
          </a:xfrm>
        </p:grpSpPr>
        <p:sp>
          <p:nvSpPr>
            <p:cNvPr id="211"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12"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13" name="Rectangle"/>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14" name="Rectangle"/>
            <p:cNvSpPr/>
            <p:nvPr/>
          </p:nvSpPr>
          <p:spPr>
            <a:xfrm>
              <a:off x="428099" y="2362200"/>
              <a:ext cx="1265712"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15" name="algorithm"/>
            <p:cNvSpPr txBox="1"/>
            <p:nvPr/>
          </p:nvSpPr>
          <p:spPr>
            <a:xfrm>
              <a:off x="440630" y="2400300"/>
              <a:ext cx="129077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216" name="idiom"/>
            <p:cNvSpPr txBox="1"/>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217"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218"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219" name="Image" descr="Image"/>
            <p:cNvPicPr>
              <a:picLocks noChangeAspect="1"/>
            </p:cNvPicPr>
            <p:nvPr/>
          </p:nvPicPr>
          <p:blipFill>
            <a:blip r:embed="rId2">
              <a:extLst/>
            </a:blip>
            <a:stretch>
              <a:fillRect/>
            </a:stretch>
          </p:blipFill>
          <p:spPr>
            <a:xfrm>
              <a:off x="1452599" y="664970"/>
              <a:ext cx="1663701" cy="1653709"/>
            </a:xfrm>
            <a:prstGeom prst="rect">
              <a:avLst/>
            </a:prstGeom>
            <a:ln w="12700" cap="flat">
              <a:noFill/>
              <a:miter lim="400000"/>
            </a:ln>
            <a:effectLst/>
          </p:spPr>
        </p:pic>
      </p:grpSp>
      <p:sp>
        <p:nvSpPr>
          <p:cNvPr id="221" name="[A Multi-Level Typology of Abstract Visualization Tasks…"/>
          <p:cNvSpPr txBox="1"/>
          <p:nvPr/>
        </p:nvSpPr>
        <p:spPr>
          <a:xfrm>
            <a:off x="9065970" y="6806151"/>
            <a:ext cx="7363597" cy="103021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R="419100" algn="r" defTabSz="419100">
              <a:lnSpc>
                <a:spcPts val="2700"/>
              </a:lnSpc>
              <a:defRPr sz="2400"/>
            </a:pPr>
            <a:r>
              <a:t>[A Multi-Level Typology of Abstract Visualization Tasks</a:t>
            </a:r>
          </a:p>
          <a:p>
            <a:pPr marR="419100" algn="r" defTabSz="419100">
              <a:lnSpc>
                <a:spcPts val="2700"/>
              </a:lnSpc>
              <a:defRPr i="1" sz="2400"/>
            </a:pPr>
            <a:r>
              <a:t>Brehmer and Munzner.  IEEE TVCG 19(12):2376-2385, 2013 (Proc. InfoVis 2013).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8">
                                            <p:txEl>
                                              <p:pRg st="4" end="4"/>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2" fill="hold">
                                  <p:stCondLst>
                                    <p:cond delay="0"/>
                                  </p:stCondLst>
                                  <p:iterate type="el" backwards="0">
                                    <p:tmAbs val="0"/>
                                  </p:iterate>
                                  <p:childTnLst>
                                    <p:set>
                                      <p:cBhvr>
                                        <p:cTn id="27" fill="hold"/>
                                        <p:tgtEl>
                                          <p:spTgt spid="220"/>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3" fill="hold">
                                  <p:stCondLst>
                                    <p:cond delay="0"/>
                                  </p:stCondLst>
                                  <p:iterate type="el" backwards="0">
                                    <p:tmAbs val="0"/>
                                  </p:iterate>
                                  <p:childTnLst>
                                    <p:set>
                                      <p:cBhvr>
                                        <p:cTn id="30" fill="hold"/>
                                        <p:tgtEl>
                                          <p:spTgt spid="2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1" fill="hold">
                                  <p:stCondLst>
                                    <p:cond delay="0"/>
                                  </p:stCondLst>
                                  <p:iterate type="el" backwards="0">
                                    <p:tmAbs val="0"/>
                                  </p:iterate>
                                  <p:childTnLst>
                                    <p:set>
                                      <p:cBhvr>
                                        <p:cTn id="34" fill="hold"/>
                                        <p:tgtEl>
                                          <p:spTgt spid="20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1" fill="hold">
                                  <p:stCondLst>
                                    <p:cond delay="0"/>
                                  </p:stCondLst>
                                  <p:iterate type="el" backwards="0">
                                    <p:tmAbs val="0"/>
                                  </p:iterate>
                                  <p:childTnLst>
                                    <p:set>
                                      <p:cBhvr>
                                        <p:cTn id="38" fill="hold"/>
                                        <p:tgtEl>
                                          <p:spTgt spid="20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 fill="hold">
                                  <p:stCondLst>
                                    <p:cond delay="0"/>
                                  </p:stCondLst>
                                  <p:iterate type="el" backwards="0">
                                    <p:tmAbs val="0"/>
                                  </p:iterate>
                                  <p:childTnLst>
                                    <p:set>
                                      <p:cBhvr>
                                        <p:cTn id="42" fill="hold"/>
                                        <p:tgtEl>
                                          <p:spTgt spid="208">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 fill="hold">
                                  <p:stCondLst>
                                    <p:cond delay="0"/>
                                  </p:stCondLst>
                                  <p:iterate type="el" backwards="0">
                                    <p:tmAbs val="0"/>
                                  </p:iterate>
                                  <p:childTnLst>
                                    <p:set>
                                      <p:cBhvr>
                                        <p:cTn id="46" fill="hold"/>
                                        <p:tgtEl>
                                          <p:spTgt spid="208">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 fill="hold">
                                  <p:stCondLst>
                                    <p:cond delay="0"/>
                                  </p:stCondLst>
                                  <p:iterate type="el" backwards="0">
                                    <p:tmAbs val="0"/>
                                  </p:iterate>
                                  <p:childTnLst>
                                    <p:set>
                                      <p:cBhvr>
                                        <p:cTn id="50" fill="hold"/>
                                        <p:tgtEl>
                                          <p:spTgt spid="208">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1" fill="hold">
                                  <p:stCondLst>
                                    <p:cond delay="0"/>
                                  </p:stCondLst>
                                  <p:iterate type="el" backwards="0">
                                    <p:tmAbs val="0"/>
                                  </p:iterate>
                                  <p:childTnLst>
                                    <p:set>
                                      <p:cBhvr>
                                        <p:cTn id="54" fill="hold"/>
                                        <p:tgtEl>
                                          <p:spTgt spid="208">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1" fill="hold">
                                  <p:stCondLst>
                                    <p:cond delay="0"/>
                                  </p:stCondLst>
                                  <p:iterate type="el" backwards="0">
                                    <p:tmAbs val="0"/>
                                  </p:iterate>
                                  <p:childTnLst>
                                    <p:set>
                                      <p:cBhvr>
                                        <p:cTn id="58" fill="hold"/>
                                        <p:tgtEl>
                                          <p:spTgt spid="208">
                                            <p:txEl>
                                              <p:pRg st="11" end="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1" grpId="3"/>
      <p:bldP build="p" bldLvl="5" animBg="1" rev="0" advAuto="0" spid="208" grpId="1"/>
      <p:bldP build="whole" bldLvl="1" animBg="1" rev="0" advAuto="0" spid="220" grpId="2"/>
    </p:bldLst>
  </p:timing>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69"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1170"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1171"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1172"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1173"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1176" name="Group"/>
          <p:cNvGrpSpPr/>
          <p:nvPr/>
        </p:nvGrpSpPr>
        <p:grpSpPr>
          <a:xfrm>
            <a:off x="228600" y="6096000"/>
            <a:ext cx="3435491" cy="2819401"/>
            <a:chOff x="0" y="0"/>
            <a:chExt cx="3435490" cy="2819400"/>
          </a:xfrm>
        </p:grpSpPr>
        <p:sp>
          <p:nvSpPr>
            <p:cNvPr id="1174" name="Rectangle"/>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1175" name="Image" descr="Image"/>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1177"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1178" name="Rectangle" descr="Rectangle"/>
          <p:cNvPicPr>
            <a:picLocks noChangeAspect="0"/>
          </p:cNvPicPr>
          <p:nvPr/>
        </p:nvPicPr>
        <p:blipFill>
          <a:blip r:embed="rId5">
            <a:extLst/>
          </a:blip>
          <a:stretch>
            <a:fillRect/>
          </a:stretch>
        </p:blipFill>
        <p:spPr>
          <a:xfrm>
            <a:off x="8801100" y="723900"/>
            <a:ext cx="7277100" cy="61976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8" grpId="1"/>
    </p:bldLst>
  </p:timing>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How to handle complexity: 1 previous strategy + 3 more"/>
          <p:cNvSpPr txBox="1"/>
          <p:nvPr>
            <p:ph type="title"/>
          </p:nvPr>
        </p:nvSpPr>
        <p:spPr>
          <a:prstGeom prst="rect">
            <a:avLst/>
          </a:prstGeom>
        </p:spPr>
        <p:txBody>
          <a:bodyPr/>
          <a:lstStyle/>
          <a:p>
            <a:pPr/>
            <a:r>
              <a:t>How to handle complexity: 1 previous strategy + 3 more</a:t>
            </a:r>
          </a:p>
        </p:txBody>
      </p:sp>
      <p:sp>
        <p:nvSpPr>
          <p:cNvPr id="118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3" name="fig3.7.pdf" descr="fig3.7.pdf"/>
          <p:cNvPicPr>
            <a:picLocks noChangeAspect="1"/>
          </p:cNvPicPr>
          <p:nvPr/>
        </p:nvPicPr>
        <p:blipFill>
          <a:blip r:embed="rId2">
            <a:extLst/>
          </a:blip>
          <a:srcRect l="39438" t="4891" r="0" b="43682"/>
          <a:stretch>
            <a:fillRect/>
          </a:stretch>
        </p:blipFill>
        <p:spPr>
          <a:xfrm>
            <a:off x="6067432" y="1447800"/>
            <a:ext cx="9780792" cy="7670800"/>
          </a:xfrm>
          <a:prstGeom prst="rect">
            <a:avLst/>
          </a:prstGeom>
          <a:ln w="12700">
            <a:miter lim="400000"/>
          </a:ln>
        </p:spPr>
      </p:pic>
      <p:pic>
        <p:nvPicPr>
          <p:cNvPr id="1184" name="fig3.2.pdf" descr="fig3.2.pdf"/>
          <p:cNvPicPr>
            <a:picLocks noChangeAspect="1"/>
          </p:cNvPicPr>
          <p:nvPr/>
        </p:nvPicPr>
        <p:blipFill>
          <a:blip r:embed="rId3">
            <a:extLst/>
          </a:blip>
          <a:srcRect l="61211" t="31568" r="7183" b="57000"/>
          <a:stretch>
            <a:fillRect/>
          </a:stretch>
        </p:blipFill>
        <p:spPr>
          <a:xfrm>
            <a:off x="774700" y="1460500"/>
            <a:ext cx="4013200" cy="2172435"/>
          </a:xfrm>
          <a:prstGeom prst="rect">
            <a:avLst/>
          </a:prstGeom>
          <a:ln w="12700">
            <a:miter lim="400000"/>
          </a:ln>
        </p:spPr>
      </p:pic>
      <p:sp>
        <p:nvSpPr>
          <p:cNvPr id="1185" name="derive new data to show within view…"/>
          <p:cNvSpPr txBox="1"/>
          <p:nvPr/>
        </p:nvSpPr>
        <p:spPr>
          <a:xfrm>
            <a:off x="711200" y="4216400"/>
            <a:ext cx="5257800" cy="483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4000">
                <a:uFill>
                  <a:solidFill>
                    <a:srgbClr val="000000"/>
                  </a:solidFill>
                </a:uFill>
              </a:defRPr>
            </a:pPr>
            <a:r>
              <a:t>derive new data to show within view </a:t>
            </a:r>
          </a:p>
          <a:p>
            <a:pPr marL="342900" indent="-342900" algn="l" defTabSz="1219200">
              <a:spcBef>
                <a:spcPts val="1000"/>
              </a:spcBef>
              <a:buSzPct val="100000"/>
              <a:buChar char="•"/>
              <a:defRPr sz="4000">
                <a:uFill>
                  <a:solidFill>
                    <a:srgbClr val="000000"/>
                  </a:solidFill>
                </a:uFill>
              </a:defRPr>
            </a:pPr>
            <a:r>
              <a:t>change view over time</a:t>
            </a:r>
          </a:p>
          <a:p>
            <a:pPr marL="342900" indent="-342900" algn="l" defTabSz="1219200">
              <a:spcBef>
                <a:spcPts val="1000"/>
              </a:spcBef>
              <a:buSzPct val="100000"/>
              <a:buChar char="•"/>
              <a:defRPr sz="4000">
                <a:uFill>
                  <a:solidFill>
                    <a:srgbClr val="000000"/>
                  </a:solidFill>
                </a:uFill>
              </a:defRPr>
            </a:pPr>
            <a:r>
              <a:t>facet across multiple views</a:t>
            </a:r>
          </a:p>
          <a:p>
            <a:pPr marL="342900" indent="-342900" algn="l" defTabSz="1219200">
              <a:spcBef>
                <a:spcPts val="1000"/>
              </a:spcBef>
              <a:buSzPct val="100000"/>
              <a:buChar char="•"/>
              <a:defRPr sz="4000">
                <a:uFill>
                  <a:solidFill>
                    <a:srgbClr val="000000"/>
                  </a:solidFill>
                </a:uFill>
              </a:defRPr>
            </a:pPr>
            <a:r>
              <a:t>reduce items/attributes within single view</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88" name="Manipulate"/>
          <p:cNvSpPr txBox="1"/>
          <p:nvPr>
            <p:ph type="title"/>
          </p:nvPr>
        </p:nvSpPr>
        <p:spPr>
          <a:prstGeom prst="rect">
            <a:avLst/>
          </a:prstGeom>
        </p:spPr>
        <p:txBody>
          <a:bodyPr/>
          <a:lstStyle/>
          <a:p>
            <a:pPr/>
            <a:r>
              <a:t>Manipulate</a:t>
            </a:r>
          </a:p>
        </p:txBody>
      </p:sp>
      <p:pic>
        <p:nvPicPr>
          <p:cNvPr id="1189" name="fig11.1.pdf" descr="fig11.1.pdf"/>
          <p:cNvPicPr>
            <a:picLocks noChangeAspect="1"/>
          </p:cNvPicPr>
          <p:nvPr/>
        </p:nvPicPr>
        <p:blipFill>
          <a:blip r:embed="rId3">
            <a:extLst/>
          </a:blip>
          <a:srcRect l="0" t="46103" r="53806" b="0"/>
          <a:stretch>
            <a:fillRect/>
          </a:stretch>
        </p:blipFill>
        <p:spPr>
          <a:xfrm>
            <a:off x="5189444" y="1460500"/>
            <a:ext cx="4932456" cy="6443198"/>
          </a:xfrm>
          <a:prstGeom prst="rect">
            <a:avLst/>
          </a:prstGeom>
          <a:ln w="12700">
            <a:miter lim="400000"/>
          </a:ln>
        </p:spPr>
      </p:pic>
      <p:pic>
        <p:nvPicPr>
          <p:cNvPr id="1190" name="fig11.1.pdf" descr="fig11.1.pdf"/>
          <p:cNvPicPr>
            <a:picLocks noChangeAspect="1"/>
          </p:cNvPicPr>
          <p:nvPr/>
        </p:nvPicPr>
        <p:blipFill>
          <a:blip r:embed="rId3">
            <a:extLst/>
          </a:blip>
          <a:srcRect l="50594" t="46103" r="0" b="0"/>
          <a:stretch>
            <a:fillRect/>
          </a:stretch>
        </p:blipFill>
        <p:spPr>
          <a:xfrm>
            <a:off x="9436100" y="1460500"/>
            <a:ext cx="5275357" cy="6443198"/>
          </a:xfrm>
          <a:prstGeom prst="rect">
            <a:avLst/>
          </a:prstGeom>
          <a:ln w="12700">
            <a:miter lim="400000"/>
          </a:ln>
        </p:spPr>
      </p:pic>
      <p:pic>
        <p:nvPicPr>
          <p:cNvPr id="1191" name="fig11.1.pdf" descr="fig11.1.pdf"/>
          <p:cNvPicPr>
            <a:picLocks noChangeAspect="1"/>
          </p:cNvPicPr>
          <p:nvPr/>
        </p:nvPicPr>
        <p:blipFill>
          <a:blip r:embed="rId4">
            <a:extLst/>
          </a:blip>
          <a:srcRect l="925" t="8757" r="56790" b="55649"/>
          <a:stretch>
            <a:fillRect/>
          </a:stretch>
        </p:blipFill>
        <p:spPr>
          <a:xfrm>
            <a:off x="292100" y="1460500"/>
            <a:ext cx="5207000" cy="478892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5" name="Change over time"/>
          <p:cNvSpPr txBox="1"/>
          <p:nvPr>
            <p:ph type="title"/>
          </p:nvPr>
        </p:nvSpPr>
        <p:spPr>
          <a:prstGeom prst="rect">
            <a:avLst/>
          </a:prstGeom>
        </p:spPr>
        <p:txBody>
          <a:bodyPr/>
          <a:lstStyle/>
          <a:p>
            <a:pPr/>
            <a:r>
              <a:t>Change over time</a:t>
            </a:r>
          </a:p>
        </p:txBody>
      </p:sp>
      <p:sp>
        <p:nvSpPr>
          <p:cNvPr id="119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97" name="change any of the other choices…"/>
          <p:cNvSpPr txBox="1"/>
          <p:nvPr>
            <p:ph type="body" idx="1"/>
          </p:nvPr>
        </p:nvSpPr>
        <p:spPr>
          <a:prstGeom prst="rect">
            <a:avLst/>
          </a:prstGeom>
        </p:spPr>
        <p:txBody>
          <a:bodyPr/>
          <a:lstStyle/>
          <a:p>
            <a:pPr marL="793376" indent="-336176"/>
            <a:r>
              <a:t>change any of the other choices</a:t>
            </a:r>
          </a:p>
          <a:p>
            <a:pPr lvl="1" marL="1173480" indent="-259080"/>
            <a:r>
              <a:t>encoding itself</a:t>
            </a:r>
          </a:p>
          <a:p>
            <a:pPr lvl="1" marL="1173480" indent="-259080"/>
            <a:r>
              <a:t>parameters</a:t>
            </a:r>
          </a:p>
          <a:p>
            <a:pPr lvl="1" marL="1173480" indent="-259080"/>
            <a:r>
              <a:t>arrange: rearrange, reorder</a:t>
            </a:r>
          </a:p>
          <a:p>
            <a:pPr lvl="1" marL="1173480" indent="-259080"/>
            <a:r>
              <a:t>aggregation level, what is filtered... </a:t>
            </a:r>
          </a:p>
          <a:p>
            <a:pPr lvl="3" marL="2057400"/>
          </a:p>
          <a:p>
            <a:pPr lvl="1" marL="1173480" indent="-259080"/>
            <a:r>
              <a:t>interaction entails change</a:t>
            </a:r>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00" name="Idiom: Re-encode"/>
          <p:cNvSpPr txBox="1"/>
          <p:nvPr>
            <p:ph type="title"/>
          </p:nvPr>
        </p:nvSpPr>
        <p:spPr>
          <a:prstGeom prst="rect">
            <a:avLst/>
          </a:prstGeom>
        </p:spPr>
        <p:txBody>
          <a:bodyPr/>
          <a:lstStyle/>
          <a:p>
            <a:pPr/>
            <a:r>
              <a:t>Idiom: </a:t>
            </a:r>
            <a:r>
              <a:rPr b="1">
                <a:latin typeface="+mn-lt"/>
                <a:ea typeface="+mn-ea"/>
                <a:cs typeface="+mn-cs"/>
                <a:sym typeface="Rockwell"/>
              </a:rPr>
              <a:t>Re-encode</a:t>
            </a:r>
          </a:p>
        </p:txBody>
      </p:sp>
      <p:pic>
        <p:nvPicPr>
          <p:cNvPr id="1201" name="tableau1.png" descr="tableau1.png"/>
          <p:cNvPicPr>
            <a:picLocks noChangeAspect="1"/>
          </p:cNvPicPr>
          <p:nvPr/>
        </p:nvPicPr>
        <p:blipFill>
          <a:blip r:embed="rId2">
            <a:extLst/>
          </a:blip>
          <a:stretch>
            <a:fillRect/>
          </a:stretch>
        </p:blipFill>
        <p:spPr>
          <a:xfrm>
            <a:off x="622300" y="1219200"/>
            <a:ext cx="5080000" cy="3539067"/>
          </a:xfrm>
          <a:prstGeom prst="rect">
            <a:avLst/>
          </a:prstGeom>
          <a:ln w="12700">
            <a:miter lim="400000"/>
          </a:ln>
        </p:spPr>
      </p:pic>
      <p:pic>
        <p:nvPicPr>
          <p:cNvPr id="1202" name="tableau2.png" descr="tableau2.png"/>
          <p:cNvPicPr>
            <a:picLocks noChangeAspect="1"/>
          </p:cNvPicPr>
          <p:nvPr/>
        </p:nvPicPr>
        <p:blipFill>
          <a:blip r:embed="rId3">
            <a:extLst/>
          </a:blip>
          <a:stretch>
            <a:fillRect/>
          </a:stretch>
        </p:blipFill>
        <p:spPr>
          <a:xfrm>
            <a:off x="5803900" y="1219200"/>
            <a:ext cx="5080000" cy="3529501"/>
          </a:xfrm>
          <a:prstGeom prst="rect">
            <a:avLst/>
          </a:prstGeom>
          <a:ln w="12700">
            <a:miter lim="400000"/>
          </a:ln>
        </p:spPr>
      </p:pic>
      <p:pic>
        <p:nvPicPr>
          <p:cNvPr id="1203" name="tableau3.png" descr="tableau3.png"/>
          <p:cNvPicPr>
            <a:picLocks noChangeAspect="1"/>
          </p:cNvPicPr>
          <p:nvPr/>
        </p:nvPicPr>
        <p:blipFill>
          <a:blip r:embed="rId4">
            <a:extLst/>
          </a:blip>
          <a:stretch>
            <a:fillRect/>
          </a:stretch>
        </p:blipFill>
        <p:spPr>
          <a:xfrm>
            <a:off x="622300" y="4838700"/>
            <a:ext cx="5080000" cy="3550904"/>
          </a:xfrm>
          <a:prstGeom prst="rect">
            <a:avLst/>
          </a:prstGeom>
          <a:ln w="12700">
            <a:miter lim="400000"/>
          </a:ln>
        </p:spPr>
      </p:pic>
      <p:pic>
        <p:nvPicPr>
          <p:cNvPr id="1204" name="tableau4.png" descr="tableau4.png"/>
          <p:cNvPicPr>
            <a:picLocks noChangeAspect="1"/>
          </p:cNvPicPr>
          <p:nvPr/>
        </p:nvPicPr>
        <p:blipFill>
          <a:blip r:embed="rId5">
            <a:extLst/>
          </a:blip>
          <a:stretch>
            <a:fillRect/>
          </a:stretch>
        </p:blipFill>
        <p:spPr>
          <a:xfrm>
            <a:off x="5803900" y="4838700"/>
            <a:ext cx="5080000" cy="3541292"/>
          </a:xfrm>
          <a:prstGeom prst="rect">
            <a:avLst/>
          </a:prstGeom>
          <a:ln w="12700">
            <a:miter lim="400000"/>
          </a:ln>
        </p:spPr>
      </p:pic>
      <p:sp>
        <p:nvSpPr>
          <p:cNvPr id="1205" name="made using Tableau, http://tableausoftware.com"/>
          <p:cNvSpPr txBox="1"/>
          <p:nvPr/>
        </p:nvSpPr>
        <p:spPr>
          <a:xfrm>
            <a:off x="609600" y="8458200"/>
            <a:ext cx="12611100" cy="457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600">
                <a:uFill>
                  <a:solidFill>
                    <a:srgbClr val="000000"/>
                  </a:solidFill>
                </a:uFill>
              </a:defRPr>
            </a:pPr>
            <a:r>
              <a:t>made using Tableau, </a:t>
            </a:r>
            <a:r>
              <a:rPr u="sng">
                <a:hlinkClick r:id="rId6" invalidUrl="" action="" tgtFrame="" tooltip="" history="1" highlightClick="0" endSnd="0"/>
              </a:rPr>
              <a:t>http://tableausoftware.com</a:t>
            </a:r>
          </a:p>
        </p:txBody>
      </p:sp>
      <p:sp>
        <p:nvSpPr>
          <p:cNvPr id="1206" name="System: Tableau"/>
          <p:cNvSpPr txBox="1"/>
          <p:nvPr/>
        </p:nvSpPr>
        <p:spPr>
          <a:xfrm>
            <a:off x="6553200" y="139700"/>
            <a:ext cx="4459561" cy="8020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Tableau</a:t>
            </a:r>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8" name="Idiom: Realign"/>
          <p:cNvSpPr txBox="1"/>
          <p:nvPr>
            <p:ph type="title"/>
          </p:nvPr>
        </p:nvSpPr>
        <p:spPr>
          <a:prstGeom prst="rect">
            <a:avLst/>
          </a:prstGeom>
        </p:spPr>
        <p:txBody>
          <a:bodyPr/>
          <a:lstStyle/>
          <a:p>
            <a:pPr/>
            <a:r>
              <a:t>Idiom: </a:t>
            </a:r>
            <a:r>
              <a:rPr b="1">
                <a:latin typeface="+mn-lt"/>
                <a:ea typeface="+mn-ea"/>
                <a:cs typeface="+mn-cs"/>
                <a:sym typeface="Rockwell"/>
              </a:rPr>
              <a:t>Realign</a:t>
            </a:r>
          </a:p>
        </p:txBody>
      </p:sp>
      <p:sp>
        <p:nvSpPr>
          <p:cNvPr id="120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10" name="stacked bars…"/>
          <p:cNvSpPr txBox="1"/>
          <p:nvPr>
            <p:ph type="body" idx="1"/>
          </p:nvPr>
        </p:nvSpPr>
        <p:spPr>
          <a:xfrm>
            <a:off x="419100" y="1104900"/>
            <a:ext cx="8204200" cy="8039100"/>
          </a:xfrm>
          <a:prstGeom prst="rect">
            <a:avLst/>
          </a:prstGeom>
        </p:spPr>
        <p:txBody>
          <a:bodyPr/>
          <a:lstStyle/>
          <a:p>
            <a:pPr marL="793376" indent="-336176"/>
            <a:r>
              <a:t>stacked bars</a:t>
            </a:r>
          </a:p>
          <a:p>
            <a:pPr lvl="1" marL="1173480" indent="-259080"/>
            <a:r>
              <a:t>easy to compare</a:t>
            </a:r>
          </a:p>
          <a:p>
            <a:pPr lvl="2" marL="1635369" indent="-263769"/>
            <a:r>
              <a:t>first segment</a:t>
            </a:r>
          </a:p>
          <a:p>
            <a:pPr lvl="2" marL="1635369" indent="-263769"/>
            <a:r>
              <a:t>total bar</a:t>
            </a:r>
          </a:p>
          <a:p>
            <a:pPr marL="793376" indent="-336176"/>
            <a:r>
              <a:t>align to different segment</a:t>
            </a:r>
          </a:p>
          <a:p>
            <a:pPr lvl="1" marL="1173480" indent="-259080"/>
            <a:r>
              <a:t>supports flexible comparison</a:t>
            </a:r>
          </a:p>
        </p:txBody>
      </p:sp>
      <p:pic>
        <p:nvPicPr>
          <p:cNvPr id="1211" name="lineup-fig4a.png" descr="lineup-fig4a.png"/>
          <p:cNvPicPr>
            <a:picLocks noChangeAspect="1"/>
          </p:cNvPicPr>
          <p:nvPr/>
        </p:nvPicPr>
        <p:blipFill>
          <a:blip r:embed="rId3">
            <a:extLst/>
          </a:blip>
          <a:stretch>
            <a:fillRect/>
          </a:stretch>
        </p:blipFill>
        <p:spPr>
          <a:xfrm>
            <a:off x="8064500" y="1371600"/>
            <a:ext cx="5715000" cy="3219886"/>
          </a:xfrm>
          <a:prstGeom prst="rect">
            <a:avLst/>
          </a:prstGeom>
          <a:ln w="12700">
            <a:miter lim="400000"/>
          </a:ln>
        </p:spPr>
      </p:pic>
      <p:pic>
        <p:nvPicPr>
          <p:cNvPr id="1212" name="lineup-fig4b.png" descr="lineup-fig4b.png"/>
          <p:cNvPicPr>
            <a:picLocks noChangeAspect="1"/>
          </p:cNvPicPr>
          <p:nvPr/>
        </p:nvPicPr>
        <p:blipFill>
          <a:blip r:embed="rId4">
            <a:extLst/>
          </a:blip>
          <a:stretch>
            <a:fillRect/>
          </a:stretch>
        </p:blipFill>
        <p:spPr>
          <a:xfrm>
            <a:off x="8064500" y="4902200"/>
            <a:ext cx="5715000" cy="3219886"/>
          </a:xfrm>
          <a:prstGeom prst="rect">
            <a:avLst/>
          </a:prstGeom>
          <a:ln w="12700">
            <a:miter lim="400000"/>
          </a:ln>
        </p:spPr>
      </p:pic>
      <p:sp>
        <p:nvSpPr>
          <p:cNvPr id="1213" name="System: LineUp"/>
          <p:cNvSpPr txBox="1"/>
          <p:nvPr/>
        </p:nvSpPr>
        <p:spPr>
          <a:xfrm>
            <a:off x="9880600" y="139700"/>
            <a:ext cx="4159759" cy="8020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LineUp</a:t>
            </a:r>
          </a:p>
        </p:txBody>
      </p:sp>
      <p:sp>
        <p:nvSpPr>
          <p:cNvPr id="1214" name="[LineUp: Visual Analysis of Multi-Attribute Rankings.Gratzl, Lex, Gehlenborg, Pfister, and Streit. IEEE Trans. Visualization and Computer Graphics (Proc. InfoVis 2013) 19:12 (2013), 2277–2286.]"/>
          <p:cNvSpPr txBox="1"/>
          <p:nvPr/>
        </p:nvSpPr>
        <p:spPr>
          <a:xfrm>
            <a:off x="6350000" y="8280400"/>
            <a:ext cx="9436100" cy="66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[LineUp: Visual Analysis of Multi-Attribute Rankings.Gratzl, Lex, Gehlenborg, Pfister, and Streit. IEEE Trans. Visualization and Computer Graphics (Proc. InfoVis 2013) 19:12 (2013), 2277–2286.]</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8" name="Idiom: Animated transitions"/>
          <p:cNvSpPr txBox="1"/>
          <p:nvPr>
            <p:ph type="title"/>
          </p:nvPr>
        </p:nvSpPr>
        <p:spPr>
          <a:prstGeom prst="rect">
            <a:avLst/>
          </a:prstGeom>
        </p:spPr>
        <p:txBody>
          <a:bodyPr/>
          <a:lstStyle/>
          <a:p>
            <a:pPr/>
            <a:r>
              <a:t>Idiom: </a:t>
            </a:r>
            <a:r>
              <a:rPr b="1">
                <a:latin typeface="+mn-lt"/>
                <a:ea typeface="+mn-ea"/>
                <a:cs typeface="+mn-cs"/>
                <a:sym typeface="Rockwell"/>
              </a:rPr>
              <a:t>Animated transitions</a:t>
            </a:r>
          </a:p>
        </p:txBody>
      </p:sp>
      <p:sp>
        <p:nvSpPr>
          <p:cNvPr id="1219" name="smooth interpolation from one state to another…"/>
          <p:cNvSpPr txBox="1"/>
          <p:nvPr>
            <p:ph type="body" idx="1"/>
          </p:nvPr>
        </p:nvSpPr>
        <p:spPr>
          <a:prstGeom prst="rect">
            <a:avLst/>
          </a:prstGeom>
        </p:spPr>
        <p:txBody>
          <a:bodyPr/>
          <a:lstStyle/>
          <a:p>
            <a:pPr marL="793376" indent="-336176"/>
            <a:r>
              <a:t>smooth interpolation from one state to another</a:t>
            </a:r>
          </a:p>
          <a:p>
            <a:pPr lvl="1" marL="1173480" indent="-259080"/>
            <a:r>
              <a:t>alternative to jump cuts, supports item tracking</a:t>
            </a:r>
          </a:p>
          <a:p>
            <a:pPr lvl="2" marL="1630679" indent="-259079">
              <a:spcBef>
                <a:spcPts val="800"/>
              </a:spcBef>
              <a:buChar char="–"/>
              <a:defRPr sz="3400"/>
            </a:pPr>
            <a:r>
              <a:t>best case for animation </a:t>
            </a:r>
          </a:p>
          <a:p>
            <a:pPr lvl="1" marL="1173480" indent="-259080"/>
            <a:r>
              <a:t>staging to reduce cognitive load</a:t>
            </a:r>
          </a:p>
          <a:p>
            <a:pPr marL="793376" indent="-336176"/>
            <a:r>
              <a:t>example: animated transitions in statistical data graphics</a:t>
            </a:r>
            <a:br/>
            <a:br/>
            <a:br/>
            <a:br/>
            <a:br/>
            <a:br/>
            <a:r>
              <a:rPr sz="3700"/>
              <a:t>video: </a:t>
            </a:r>
            <a:r>
              <a:rPr sz="3500" u="sng">
                <a:hlinkClick r:id="rId2" invalidUrl="" action="" tgtFrame="" tooltip="" history="1" highlightClick="0" endSnd="0"/>
              </a:rPr>
              <a:t>vimeo.com/19278444</a:t>
            </a:r>
          </a:p>
        </p:txBody>
      </p:sp>
      <p:sp>
        <p:nvSpPr>
          <p:cNvPr id="122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21" name="[Animated Transitions in Statistical Data Graphics. Heer and Robertson. IEEE TVCG (Proc InfoVis 2007) 13(6):1240-1247, 2007]"/>
          <p:cNvSpPr txBox="1"/>
          <p:nvPr/>
        </p:nvSpPr>
        <p:spPr>
          <a:xfrm>
            <a:off x="1231900" y="8534400"/>
            <a:ext cx="150622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[Animated Transitions in Statistical Data Graphics. Heer and Robertson. IEEE TVCG (Proc InfoVis 2007) 13(6):1240-1247, 2007]</a:t>
            </a:r>
          </a:p>
        </p:txBody>
      </p:sp>
      <p:pic>
        <p:nvPicPr>
          <p:cNvPr id="1222" name="Image" descr="Image"/>
          <p:cNvPicPr>
            <a:picLocks noChangeAspect="1"/>
          </p:cNvPicPr>
          <p:nvPr/>
        </p:nvPicPr>
        <p:blipFill>
          <a:blip r:embed="rId4">
            <a:extLst/>
          </a:blip>
          <a:stretch>
            <a:fillRect/>
          </a:stretch>
        </p:blipFill>
        <p:spPr>
          <a:xfrm>
            <a:off x="1231900" y="4559300"/>
            <a:ext cx="9209161" cy="2528334"/>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4" name="Idiom: Animated transitions - visual encoding change"/>
          <p:cNvSpPr txBox="1"/>
          <p:nvPr>
            <p:ph type="title"/>
          </p:nvPr>
        </p:nvSpPr>
        <p:spPr>
          <a:prstGeom prst="rect">
            <a:avLst/>
          </a:prstGeom>
        </p:spPr>
        <p:txBody>
          <a:bodyPr/>
          <a:lstStyle/>
          <a:p>
            <a:pPr/>
            <a:r>
              <a:t>Idiom: </a:t>
            </a:r>
            <a:r>
              <a:rPr b="1">
                <a:latin typeface="+mn-lt"/>
                <a:ea typeface="+mn-ea"/>
                <a:cs typeface="+mn-cs"/>
                <a:sym typeface="Rockwell"/>
              </a:rPr>
              <a:t>Animated transitions - visual encoding change</a:t>
            </a:r>
          </a:p>
        </p:txBody>
      </p:sp>
      <p:sp>
        <p:nvSpPr>
          <p:cNvPr id="122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26" name="[Stacked to Grouped Bars](http://bl.ocks.org/mbostock/3943967)"/>
          <p:cNvSpPr txBox="1"/>
          <p:nvPr/>
        </p:nvSpPr>
        <p:spPr>
          <a:xfrm>
            <a:off x="1231900" y="8534400"/>
            <a:ext cx="150622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[Stacked to Grouped Bars](http://bl.ocks.org/mbostock/3943967)</a:t>
            </a:r>
          </a:p>
        </p:txBody>
      </p:sp>
      <p:pic>
        <p:nvPicPr>
          <p:cNvPr id="1227" name="Image" descr="Image"/>
          <p:cNvPicPr>
            <a:picLocks noChangeAspect="1"/>
          </p:cNvPicPr>
          <p:nvPr/>
        </p:nvPicPr>
        <p:blipFill>
          <a:blip r:embed="rId3">
            <a:extLst/>
          </a:blip>
          <a:stretch>
            <a:fillRect/>
          </a:stretch>
        </p:blipFill>
        <p:spPr>
          <a:xfrm>
            <a:off x="1079500" y="4610100"/>
            <a:ext cx="6956612" cy="3657600"/>
          </a:xfrm>
          <a:prstGeom prst="rect">
            <a:avLst/>
          </a:prstGeom>
          <a:ln w="12700">
            <a:miter lim="400000"/>
          </a:ln>
        </p:spPr>
      </p:pic>
      <p:pic>
        <p:nvPicPr>
          <p:cNvPr id="1228" name="Image" descr="Image"/>
          <p:cNvPicPr>
            <a:picLocks noChangeAspect="1"/>
          </p:cNvPicPr>
          <p:nvPr/>
        </p:nvPicPr>
        <p:blipFill>
          <a:blip r:embed="rId4">
            <a:extLst/>
          </a:blip>
          <a:stretch>
            <a:fillRect/>
          </a:stretch>
        </p:blipFill>
        <p:spPr>
          <a:xfrm>
            <a:off x="8292228" y="4610100"/>
            <a:ext cx="6950093" cy="3657600"/>
          </a:xfrm>
          <a:prstGeom prst="rect">
            <a:avLst/>
          </a:prstGeom>
          <a:ln w="12700">
            <a:miter lim="400000"/>
          </a:ln>
        </p:spPr>
      </p:pic>
      <p:sp>
        <p:nvSpPr>
          <p:cNvPr id="1229" name="smooth transition from one state to another…"/>
          <p:cNvSpPr txBox="1"/>
          <p:nvPr>
            <p:ph type="body" idx="1"/>
          </p:nvPr>
        </p:nvSpPr>
        <p:spPr>
          <a:xfrm>
            <a:off x="419100" y="1104900"/>
            <a:ext cx="15849600" cy="7162800"/>
          </a:xfrm>
          <a:prstGeom prst="rect">
            <a:avLst/>
          </a:prstGeom>
        </p:spPr>
        <p:txBody>
          <a:bodyPr/>
          <a:lstStyle/>
          <a:p>
            <a:pPr marL="793376" indent="-336176"/>
            <a:r>
              <a:t>smooth transition from one state to another</a:t>
            </a:r>
          </a:p>
          <a:p>
            <a:pPr lvl="1" marL="1173480" indent="-259080"/>
            <a:r>
              <a:t>alternative to jump cuts, supports item tracking</a:t>
            </a:r>
          </a:p>
          <a:p>
            <a:pPr lvl="2" marL="1630679" indent="-259079">
              <a:spcBef>
                <a:spcPts val="800"/>
              </a:spcBef>
              <a:buChar char="–"/>
              <a:defRPr sz="3400"/>
            </a:pPr>
            <a:r>
              <a:t>best case for animation </a:t>
            </a:r>
          </a:p>
          <a:p>
            <a:pPr lvl="1" marL="1173480" indent="-259080"/>
            <a:r>
              <a:t>staging to reduce cognitive load</a:t>
            </a:r>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1" name="Idiom: Animated transition - tree detail"/>
          <p:cNvSpPr txBox="1"/>
          <p:nvPr>
            <p:ph type="title"/>
          </p:nvPr>
        </p:nvSpPr>
        <p:spPr>
          <a:prstGeom prst="rect">
            <a:avLst/>
          </a:prstGeom>
        </p:spPr>
        <p:txBody>
          <a:bodyPr/>
          <a:lstStyle/>
          <a:p>
            <a:pPr/>
            <a:r>
              <a:t>Idiom: </a:t>
            </a:r>
            <a:r>
              <a:rPr b="1">
                <a:latin typeface="+mn-lt"/>
                <a:ea typeface="+mn-ea"/>
                <a:cs typeface="+mn-cs"/>
                <a:sym typeface="Rockwell"/>
              </a:rPr>
              <a:t>Animated transition - tree detail</a:t>
            </a:r>
          </a:p>
        </p:txBody>
      </p:sp>
      <p:sp>
        <p:nvSpPr>
          <p:cNvPr id="1232" name="animated transition…"/>
          <p:cNvSpPr txBox="1"/>
          <p:nvPr>
            <p:ph type="body" idx="1"/>
          </p:nvPr>
        </p:nvSpPr>
        <p:spPr>
          <a:prstGeom prst="rect">
            <a:avLst/>
          </a:prstGeom>
        </p:spPr>
        <p:txBody>
          <a:bodyPr/>
          <a:lstStyle/>
          <a:p>
            <a:pPr/>
            <a:r>
              <a:t>animated transition</a:t>
            </a:r>
          </a:p>
          <a:p>
            <a:pPr lvl="1"/>
            <a:r>
              <a:t>network drilldown/rollup</a:t>
            </a:r>
          </a:p>
        </p:txBody>
      </p:sp>
      <p:sp>
        <p:nvSpPr>
          <p:cNvPr id="123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34" name="[Collapsible Tree](https://bl.ocks.org/mbostock/4339083)"/>
          <p:cNvSpPr txBox="1"/>
          <p:nvPr/>
        </p:nvSpPr>
        <p:spPr>
          <a:xfrm>
            <a:off x="5946586" y="8204200"/>
            <a:ext cx="770358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u="sng">
                <a:hlinkClick r:id="rId2" invalidUrl="" action="" tgtFrame="" tooltip="" history="1" highlightClick="0" endSnd="0"/>
              </a:defRPr>
            </a:lvl1pPr>
          </a:lstStyle>
          <a:p>
            <a:pPr>
              <a:defRPr u="none"/>
            </a:pPr>
            <a:r>
              <a:rPr u="sng">
                <a:hlinkClick r:id="rId2" invalidUrl="" action="" tgtFrame="" tooltip="" history="1" highlightClick="0" endSnd="0"/>
              </a:rPr>
              <a:t>[Collapsible Tree](https://bl.ocks.org/mbostock/4339083)</a:t>
            </a:r>
          </a:p>
        </p:txBody>
      </p:sp>
      <p:pic>
        <p:nvPicPr>
          <p:cNvPr id="1235" name="Image" descr="Image"/>
          <p:cNvPicPr>
            <a:picLocks noChangeAspect="1"/>
          </p:cNvPicPr>
          <p:nvPr/>
        </p:nvPicPr>
        <p:blipFill>
          <a:blip r:embed="rId3">
            <a:extLst/>
          </a:blip>
          <a:stretch>
            <a:fillRect/>
          </a:stretch>
        </p:blipFill>
        <p:spPr>
          <a:xfrm>
            <a:off x="5784850" y="1155700"/>
            <a:ext cx="3873500" cy="6515100"/>
          </a:xfrm>
          <a:prstGeom prst="rect">
            <a:avLst/>
          </a:prstGeom>
          <a:ln w="12700">
            <a:miter lim="400000"/>
          </a:ln>
        </p:spPr>
      </p:pic>
      <p:pic>
        <p:nvPicPr>
          <p:cNvPr id="1236" name="Image" descr="Image"/>
          <p:cNvPicPr>
            <a:picLocks noChangeAspect="1"/>
          </p:cNvPicPr>
          <p:nvPr/>
        </p:nvPicPr>
        <p:blipFill>
          <a:blip r:embed="rId4">
            <a:extLst/>
          </a:blip>
          <a:stretch>
            <a:fillRect/>
          </a:stretch>
        </p:blipFill>
        <p:spPr>
          <a:xfrm>
            <a:off x="9842500" y="1054100"/>
            <a:ext cx="6197600" cy="66167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8" name="Idiom: Animated transition - bar detail"/>
          <p:cNvSpPr txBox="1"/>
          <p:nvPr>
            <p:ph type="title"/>
          </p:nvPr>
        </p:nvSpPr>
        <p:spPr>
          <a:prstGeom prst="rect">
            <a:avLst/>
          </a:prstGeom>
        </p:spPr>
        <p:txBody>
          <a:bodyPr/>
          <a:lstStyle/>
          <a:p>
            <a:pPr/>
            <a:r>
              <a:t>Idiom: </a:t>
            </a:r>
            <a:r>
              <a:rPr b="1">
                <a:latin typeface="+mn-lt"/>
                <a:ea typeface="+mn-ea"/>
                <a:cs typeface="+mn-cs"/>
                <a:sym typeface="Rockwell"/>
              </a:rPr>
              <a:t>Animated transition - bar detail</a:t>
            </a:r>
          </a:p>
        </p:txBody>
      </p:sp>
      <p:sp>
        <p:nvSpPr>
          <p:cNvPr id="1239" name="example: hierarchical bar chart…"/>
          <p:cNvSpPr txBox="1"/>
          <p:nvPr>
            <p:ph type="body" idx="1"/>
          </p:nvPr>
        </p:nvSpPr>
        <p:spPr>
          <a:prstGeom prst="rect">
            <a:avLst/>
          </a:prstGeom>
        </p:spPr>
        <p:txBody>
          <a:bodyPr/>
          <a:lstStyle/>
          <a:p>
            <a:pPr/>
            <a:r>
              <a:t>example: hierarchical bar chart</a:t>
            </a:r>
          </a:p>
          <a:p>
            <a:pPr lvl="1"/>
            <a:r>
              <a:t>add detail during transition to new level of detail</a:t>
            </a:r>
          </a:p>
        </p:txBody>
      </p:sp>
      <p:sp>
        <p:nvSpPr>
          <p:cNvPr id="124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41" name="[Hierarchical Bar Chart](https://bl.ocks.org/mbostock/1283663)"/>
          <p:cNvSpPr txBox="1"/>
          <p:nvPr/>
        </p:nvSpPr>
        <p:spPr>
          <a:xfrm>
            <a:off x="664521" y="8371416"/>
            <a:ext cx="830201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u="sng">
                <a:hlinkClick r:id="rId2" invalidUrl="" action="" tgtFrame="" tooltip="" history="1" highlightClick="0" endSnd="0"/>
              </a:defRPr>
            </a:lvl1pPr>
          </a:lstStyle>
          <a:p>
            <a:pPr>
              <a:defRPr u="none"/>
            </a:pPr>
            <a:r>
              <a:rPr u="sng">
                <a:hlinkClick r:id="rId2" invalidUrl="" action="" tgtFrame="" tooltip="" history="1" highlightClick="0" endSnd="0"/>
              </a:rPr>
              <a:t>[Hierarchical Bar Chart](https://bl.ocks.org/mbostock/1283663)</a:t>
            </a:r>
          </a:p>
        </p:txBody>
      </p:sp>
      <p:pic>
        <p:nvPicPr>
          <p:cNvPr id="1242" name="Image" descr="Image"/>
          <p:cNvPicPr>
            <a:picLocks noChangeAspect="1"/>
          </p:cNvPicPr>
          <p:nvPr/>
        </p:nvPicPr>
        <p:blipFill>
          <a:blip r:embed="rId3">
            <a:extLst/>
          </a:blip>
          <a:srcRect l="0" t="9994" r="0" b="0"/>
          <a:stretch>
            <a:fillRect/>
          </a:stretch>
        </p:blipFill>
        <p:spPr>
          <a:xfrm>
            <a:off x="419100" y="3312502"/>
            <a:ext cx="9458267" cy="492979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Why is validation difficult?"/>
          <p:cNvSpPr txBox="1"/>
          <p:nvPr>
            <p:ph type="title"/>
          </p:nvPr>
        </p:nvSpPr>
        <p:spPr>
          <a:prstGeom prst="rect">
            <a:avLst/>
          </a:prstGeom>
        </p:spPr>
        <p:txBody>
          <a:bodyPr/>
          <a:lstStyle/>
          <a:p>
            <a:pPr/>
            <a:r>
              <a:t>Why is validation difficult?</a:t>
            </a:r>
          </a:p>
        </p:txBody>
      </p:sp>
      <p:sp>
        <p:nvSpPr>
          <p:cNvPr id="224" name="different ways to get it wrong at each level"/>
          <p:cNvSpPr txBox="1"/>
          <p:nvPr>
            <p:ph type="body" idx="1"/>
          </p:nvPr>
        </p:nvSpPr>
        <p:spPr>
          <a:prstGeom prst="rect">
            <a:avLst/>
          </a:prstGeom>
        </p:spPr>
        <p:txBody>
          <a:bodyPr/>
          <a:lstStyle>
            <a:lvl1pPr marL="793376" indent="-336176"/>
          </a:lstStyle>
          <a:p>
            <a:pPr/>
            <a:r>
              <a:t>different ways to get it wrong at each level</a:t>
            </a:r>
          </a:p>
        </p:txBody>
      </p:sp>
      <p:sp>
        <p:nvSpPr>
          <p:cNvPr id="2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6" name="fig4.1a.pdf" descr="fig4.1a.pdf"/>
          <p:cNvPicPr>
            <a:picLocks noChangeAspect="1"/>
          </p:cNvPicPr>
          <p:nvPr/>
        </p:nvPicPr>
        <p:blipFill>
          <a:blip r:embed="rId2">
            <a:extLst/>
          </a:blip>
          <a:stretch>
            <a:fillRect/>
          </a:stretch>
        </p:blipFill>
        <p:spPr>
          <a:xfrm>
            <a:off x="3527753" y="2590800"/>
            <a:ext cx="8956347" cy="5537201"/>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4" name="Navigate: Changing item visibility"/>
          <p:cNvSpPr txBox="1"/>
          <p:nvPr>
            <p:ph type="title"/>
          </p:nvPr>
        </p:nvSpPr>
        <p:spPr>
          <a:prstGeom prst="rect">
            <a:avLst/>
          </a:prstGeom>
        </p:spPr>
        <p:txBody>
          <a:bodyPr/>
          <a:lstStyle/>
          <a:p>
            <a:pPr/>
            <a:r>
              <a:t>Navigate: Changing item visibility</a:t>
            </a:r>
          </a:p>
        </p:txBody>
      </p:sp>
      <p:sp>
        <p:nvSpPr>
          <p:cNvPr id="1245" name="change viewpoint…"/>
          <p:cNvSpPr txBox="1"/>
          <p:nvPr>
            <p:ph type="body" idx="1"/>
          </p:nvPr>
        </p:nvSpPr>
        <p:spPr>
          <a:prstGeom prst="rect">
            <a:avLst/>
          </a:prstGeom>
        </p:spPr>
        <p:txBody>
          <a:bodyPr/>
          <a:lstStyle/>
          <a:p>
            <a:pPr marL="793376" indent="-336176"/>
            <a:r>
              <a:t>change viewpoint</a:t>
            </a:r>
          </a:p>
          <a:p>
            <a:pPr lvl="1" marL="1173480" indent="-259080"/>
            <a:r>
              <a:t>changes which items are visible within view</a:t>
            </a:r>
          </a:p>
          <a:p>
            <a:pPr lvl="1" marL="1173480" indent="-259080"/>
            <a:r>
              <a:t>camera metaphor</a:t>
            </a:r>
          </a:p>
          <a:p>
            <a:pPr lvl="2" marL="1635369" indent="-263769"/>
            <a:r>
              <a:t>zoom</a:t>
            </a:r>
          </a:p>
          <a:p>
            <a:pPr lvl="3" marL="2057400"/>
            <a:r>
              <a:t>geometric zoom: familiar semantics </a:t>
            </a:r>
          </a:p>
          <a:p>
            <a:pPr lvl="3" marL="2057400"/>
            <a:r>
              <a:t>semantic zoom: adapt object representation based on available pixels</a:t>
            </a:r>
          </a:p>
          <a:p>
            <a:pPr lvl="4" marL="3022600" indent="-571500"/>
            <a:r>
              <a:t>dramatic change, or more subtle one</a:t>
            </a:r>
          </a:p>
          <a:p>
            <a:pPr lvl="2" marL="1635369" indent="-263769"/>
            <a:r>
              <a:t>pan/translate</a:t>
            </a:r>
          </a:p>
          <a:p>
            <a:pPr lvl="2" marL="1635369" indent="-263769"/>
            <a:r>
              <a:t>rotate</a:t>
            </a:r>
          </a:p>
          <a:p>
            <a:pPr lvl="3" marL="2057400"/>
            <a:r>
              <a:t>especially in 3D</a:t>
            </a:r>
          </a:p>
          <a:p>
            <a:pPr lvl="1" marL="1173480" indent="-259080"/>
            <a:r>
              <a:t>constrained navigation</a:t>
            </a:r>
          </a:p>
          <a:p>
            <a:pPr lvl="2" marL="1635369" indent="-263769"/>
            <a:r>
              <a:t>often with animated transitions</a:t>
            </a:r>
          </a:p>
          <a:p>
            <a:pPr lvl="2" marL="1635369" indent="-263769"/>
            <a:r>
              <a:t>often based on selection set</a:t>
            </a:r>
          </a:p>
        </p:txBody>
      </p:sp>
      <p:sp>
        <p:nvSpPr>
          <p:cNvPr id="124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7" name="fig11.1.pdf" descr="fig11.1.pdf"/>
          <p:cNvPicPr>
            <a:picLocks noChangeAspect="1"/>
          </p:cNvPicPr>
          <p:nvPr/>
        </p:nvPicPr>
        <p:blipFill>
          <a:blip r:embed="rId3">
            <a:extLst/>
          </a:blip>
          <a:srcRect l="0" t="46103" r="53806" b="0"/>
          <a:stretch>
            <a:fillRect/>
          </a:stretch>
        </p:blipFill>
        <p:spPr>
          <a:xfrm>
            <a:off x="11011792" y="825500"/>
            <a:ext cx="5333108" cy="6966573"/>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1" name="Idiom: Semantic zooming"/>
          <p:cNvSpPr txBox="1"/>
          <p:nvPr>
            <p:ph type="title"/>
          </p:nvPr>
        </p:nvSpPr>
        <p:spPr>
          <a:prstGeom prst="rect">
            <a:avLst/>
          </a:prstGeom>
        </p:spPr>
        <p:txBody>
          <a:bodyPr/>
          <a:lstStyle/>
          <a:p>
            <a:pPr/>
            <a:r>
              <a:t>Idiom: </a:t>
            </a:r>
            <a:r>
              <a:rPr b="1">
                <a:latin typeface="+mn-lt"/>
                <a:ea typeface="+mn-ea"/>
                <a:cs typeface="+mn-cs"/>
                <a:sym typeface="Rockwell"/>
              </a:rPr>
              <a:t>Semantic zooming</a:t>
            </a:r>
          </a:p>
        </p:txBody>
      </p:sp>
      <p:sp>
        <p:nvSpPr>
          <p:cNvPr id="1252" name="visual encoding change…"/>
          <p:cNvSpPr txBox="1"/>
          <p:nvPr>
            <p:ph type="body" idx="1"/>
          </p:nvPr>
        </p:nvSpPr>
        <p:spPr>
          <a:prstGeom prst="rect">
            <a:avLst/>
          </a:prstGeom>
        </p:spPr>
        <p:txBody>
          <a:bodyPr/>
          <a:lstStyle/>
          <a:p>
            <a:pPr marL="793376" indent="-336176"/>
            <a:r>
              <a:t>visual encoding change</a:t>
            </a:r>
          </a:p>
          <a:p>
            <a:pPr lvl="1" marL="1173480" indent="-259080"/>
            <a:r>
              <a:t>colored box</a:t>
            </a:r>
          </a:p>
          <a:p>
            <a:pPr lvl="1" marL="1173480" indent="-259080"/>
            <a:r>
              <a:t>sparkline</a:t>
            </a:r>
          </a:p>
          <a:p>
            <a:pPr lvl="1" marL="1173480" indent="-259080"/>
            <a:r>
              <a:t>simple line chart</a:t>
            </a:r>
          </a:p>
          <a:p>
            <a:pPr lvl="1" marL="1173480" indent="-259080"/>
            <a:r>
              <a:t>full chart: axes and tickmarks</a:t>
            </a:r>
          </a:p>
        </p:txBody>
      </p:sp>
      <p:sp>
        <p:nvSpPr>
          <p:cNvPr id="125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4" name="liverac-fig2b.png" descr="liverac-fig2b.png"/>
          <p:cNvPicPr>
            <a:picLocks noChangeAspect="1"/>
          </p:cNvPicPr>
          <p:nvPr/>
        </p:nvPicPr>
        <p:blipFill>
          <a:blip r:embed="rId2">
            <a:extLst/>
          </a:blip>
          <a:stretch>
            <a:fillRect/>
          </a:stretch>
        </p:blipFill>
        <p:spPr>
          <a:xfrm>
            <a:off x="6629400" y="1104900"/>
            <a:ext cx="9406574" cy="7315200"/>
          </a:xfrm>
          <a:prstGeom prst="rect">
            <a:avLst/>
          </a:prstGeom>
          <a:ln w="12700">
            <a:miter lim="400000"/>
          </a:ln>
        </p:spPr>
      </p:pic>
      <p:sp>
        <p:nvSpPr>
          <p:cNvPr id="1255" name="System: LiveRAC"/>
          <p:cNvSpPr txBox="1"/>
          <p:nvPr/>
        </p:nvSpPr>
        <p:spPr>
          <a:xfrm>
            <a:off x="11531600" y="139700"/>
            <a:ext cx="4667226" cy="8020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LiveRAC</a:t>
            </a:r>
          </a:p>
        </p:txBody>
      </p:sp>
      <p:sp>
        <p:nvSpPr>
          <p:cNvPr id="1256" name="[LiveRAC - Interactive Visual Exploration of System Management Time-Series Data. McLachlan, Munzner, Koutsofios, and North. Proc. ACM Conf. Human Factors in Computing Systems (CHI), pp. 1483–1492, 2008.]"/>
          <p:cNvSpPr txBox="1"/>
          <p:nvPr/>
        </p:nvSpPr>
        <p:spPr>
          <a:xfrm>
            <a:off x="609600" y="8407400"/>
            <a:ext cx="15062200" cy="1079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[LiveRAC - Interactive Visual Exploration of System Management Time-Series Data. McLachlan, Munzner, Koutsofios, and North. Proc. ACM Conf. Human Factors in Computing Systems (CHI), pp. 1483–1492, 2008.]</a:t>
            </a:r>
          </a:p>
        </p:txBody>
      </p:sp>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8" name="Navigate: Reducing attributes"/>
          <p:cNvSpPr txBox="1"/>
          <p:nvPr>
            <p:ph type="title"/>
          </p:nvPr>
        </p:nvSpPr>
        <p:spPr>
          <a:prstGeom prst="rect">
            <a:avLst/>
          </a:prstGeom>
        </p:spPr>
        <p:txBody>
          <a:bodyPr/>
          <a:lstStyle/>
          <a:p>
            <a:pPr/>
            <a:r>
              <a:t>Navigate: Reducing attributes</a:t>
            </a:r>
          </a:p>
        </p:txBody>
      </p:sp>
      <p:sp>
        <p:nvSpPr>
          <p:cNvPr id="1259" name="continuation of camera metaphor…"/>
          <p:cNvSpPr txBox="1"/>
          <p:nvPr>
            <p:ph type="body" idx="1"/>
          </p:nvPr>
        </p:nvSpPr>
        <p:spPr>
          <a:xfrm>
            <a:off x="419100" y="863600"/>
            <a:ext cx="7607300" cy="8039100"/>
          </a:xfrm>
          <a:prstGeom prst="rect">
            <a:avLst/>
          </a:prstGeom>
        </p:spPr>
        <p:txBody>
          <a:bodyPr/>
          <a:lstStyle/>
          <a:p>
            <a:pPr marL="793376" indent="-336176"/>
            <a:r>
              <a:t>continuation of camera metaphor</a:t>
            </a:r>
          </a:p>
          <a:p>
            <a:pPr lvl="1" marL="1173480" indent="-259080"/>
            <a:r>
              <a:t>slice</a:t>
            </a:r>
          </a:p>
          <a:p>
            <a:pPr lvl="2" marL="1635369" indent="-263769"/>
            <a:r>
              <a:t>show only items matching specific value for given attribute: slicing plane</a:t>
            </a:r>
          </a:p>
          <a:p>
            <a:pPr lvl="2" marL="1635369" indent="-263769"/>
            <a:r>
              <a:t>axis aligned, or arbitrary alignment</a:t>
            </a:r>
          </a:p>
          <a:p>
            <a:pPr lvl="1" marL="1173480" indent="-259080"/>
            <a:r>
              <a:t>cut</a:t>
            </a:r>
          </a:p>
          <a:p>
            <a:pPr lvl="2" marL="1635369" indent="-263769"/>
            <a:r>
              <a:t>show only items on far slide of plane from camera</a:t>
            </a:r>
          </a:p>
          <a:p>
            <a:pPr lvl="1" marL="1173480" indent="-259080"/>
            <a:r>
              <a:t>project</a:t>
            </a:r>
          </a:p>
          <a:p>
            <a:pPr lvl="2" marL="1635369" indent="-263769"/>
            <a:r>
              <a:t>change mathematics of image creation</a:t>
            </a:r>
          </a:p>
          <a:p>
            <a:pPr lvl="3" marL="2057400"/>
            <a:r>
              <a:t>orthographic</a:t>
            </a:r>
          </a:p>
          <a:p>
            <a:pPr lvl="3" marL="2057400"/>
            <a:r>
              <a:t>perspective</a:t>
            </a:r>
          </a:p>
          <a:p>
            <a:pPr lvl="3" marL="2057400"/>
            <a:r>
              <a:t>many others: Mercator, cabinet, ...</a:t>
            </a:r>
          </a:p>
        </p:txBody>
      </p:sp>
      <p:sp>
        <p:nvSpPr>
          <p:cNvPr id="126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1" name="rieder-fig1b.png" descr="rieder-fig1b.png"/>
          <p:cNvPicPr>
            <a:picLocks noChangeAspect="1"/>
          </p:cNvPicPr>
          <p:nvPr/>
        </p:nvPicPr>
        <p:blipFill>
          <a:blip r:embed="rId3">
            <a:extLst/>
          </a:blip>
          <a:stretch>
            <a:fillRect/>
          </a:stretch>
        </p:blipFill>
        <p:spPr>
          <a:xfrm>
            <a:off x="7950200" y="3810077"/>
            <a:ext cx="2698678" cy="2616201"/>
          </a:xfrm>
          <a:prstGeom prst="rect">
            <a:avLst/>
          </a:prstGeom>
          <a:ln w="12700">
            <a:miter lim="400000"/>
          </a:ln>
        </p:spPr>
      </p:pic>
      <p:pic>
        <p:nvPicPr>
          <p:cNvPr id="1262" name="rieder-fig7c.png" descr="rieder-fig7c.png"/>
          <p:cNvPicPr>
            <a:picLocks noChangeAspect="1"/>
          </p:cNvPicPr>
          <p:nvPr/>
        </p:nvPicPr>
        <p:blipFill>
          <a:blip r:embed="rId4">
            <a:extLst/>
          </a:blip>
          <a:stretch>
            <a:fillRect/>
          </a:stretch>
        </p:blipFill>
        <p:spPr>
          <a:xfrm>
            <a:off x="8039100" y="1282700"/>
            <a:ext cx="2518436" cy="2400300"/>
          </a:xfrm>
          <a:prstGeom prst="rect">
            <a:avLst/>
          </a:prstGeom>
          <a:ln w="12700">
            <a:miter lim="400000"/>
          </a:ln>
        </p:spPr>
      </p:pic>
      <p:sp>
        <p:nvSpPr>
          <p:cNvPr id="1263" name="[Interactive Visualization of Multimodal Volume Data for Neurosurgical Tumor Treatment. Rieder, Ritter, Raspe, and Peitgen. Computer Graphics Forum (Proc. EuroVis 2008) 27:3 (2008), 1055–1062.]"/>
          <p:cNvSpPr txBox="1"/>
          <p:nvPr/>
        </p:nvSpPr>
        <p:spPr>
          <a:xfrm>
            <a:off x="609600" y="8407400"/>
            <a:ext cx="15062200" cy="66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[Interactive Visualization of Multimodal Volume Data for Neurosurgical Tumor Treatment. Rieder, Ritter, Raspe, and Peitgen. Computer Graphics Forum (Proc. EuroVis 2008) 27:3 (2008), 1055–1062.]</a:t>
            </a:r>
          </a:p>
        </p:txBody>
      </p:sp>
      <p:pic>
        <p:nvPicPr>
          <p:cNvPr id="1264" name="fig11.1.pdf" descr="fig11.1.pdf"/>
          <p:cNvPicPr>
            <a:picLocks noChangeAspect="1"/>
          </p:cNvPicPr>
          <p:nvPr/>
        </p:nvPicPr>
        <p:blipFill>
          <a:blip r:embed="rId5">
            <a:extLst/>
          </a:blip>
          <a:srcRect l="50594" t="46103" r="0" b="0"/>
          <a:stretch>
            <a:fillRect/>
          </a:stretch>
        </p:blipFill>
        <p:spPr>
          <a:xfrm>
            <a:off x="10665665" y="368300"/>
            <a:ext cx="5453521" cy="6660804"/>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8" name="Further reading"/>
          <p:cNvSpPr txBox="1"/>
          <p:nvPr>
            <p:ph type="title"/>
          </p:nvPr>
        </p:nvSpPr>
        <p:spPr>
          <a:prstGeom prst="rect">
            <a:avLst/>
          </a:prstGeom>
        </p:spPr>
        <p:txBody>
          <a:bodyPr/>
          <a:lstStyle/>
          <a:p>
            <a:pPr/>
            <a:r>
              <a:t>Further reading</a:t>
            </a:r>
          </a:p>
        </p:txBody>
      </p:sp>
      <p:sp>
        <p:nvSpPr>
          <p:cNvPr id="1269" name="Visualization Analysis and Design. Munzner.  AK Peters Visualization Series, CRC Press, 2014.…"/>
          <p:cNvSpPr txBox="1"/>
          <p:nvPr>
            <p:ph type="body" idx="1"/>
          </p:nvPr>
        </p:nvSpPr>
        <p:spPr>
          <a:xfrm>
            <a:off x="419100" y="1079500"/>
            <a:ext cx="15849600" cy="7747000"/>
          </a:xfrm>
          <a:prstGeom prst="rect">
            <a:avLst/>
          </a:prstGeom>
        </p:spPr>
        <p:txBody>
          <a:bodyPr>
            <a:normAutofit fontScale="100000" lnSpcReduction="0"/>
          </a:bodyPr>
          <a:lstStyle/>
          <a:p>
            <a:pPr marL="776567" indent="-319367">
              <a:defRPr sz="3800"/>
            </a:pPr>
            <a:r>
              <a:t>Visualization Analysis and Design. Munzner.  AK Peters Visualization Series, CRC Press, 2014.</a:t>
            </a:r>
          </a:p>
          <a:p>
            <a:pPr lvl="1" marL="1158239" indent="-243839">
              <a:defRPr i="1" sz="3200"/>
            </a:pPr>
            <a:r>
              <a:t>Chap 11: Manipulate View</a:t>
            </a:r>
          </a:p>
          <a:p>
            <a:pPr marL="325754" indent="-325754">
              <a:buClrTx/>
              <a:defRPr i="1" sz="3800"/>
            </a:pPr>
            <a:r>
              <a:t>Animated Transitions in Statistical Data Graphics. </a:t>
            </a:r>
            <a:r>
              <a:rPr i="0"/>
              <a:t>Heer and Robertson. IEEE Trans. on Visualization and Computer Graphics (Proc. InfoVis07) 13:6 (2007), 1240– 1247.</a:t>
            </a:r>
            <a:endParaRPr i="0"/>
          </a:p>
          <a:p>
            <a:pPr marL="325754" indent="-325754">
              <a:buClrTx/>
              <a:defRPr i="1" sz="3800"/>
            </a:pPr>
            <a:r>
              <a:t>Selection: 524,288 Ways to Say “This is Interesting”.</a:t>
            </a:r>
            <a:r>
              <a:rPr i="0"/>
              <a:t> Wills. Proc. IEEE Symp. Information Visualization (InfoVis), pp. 54–61, 1996.</a:t>
            </a:r>
            <a:endParaRPr i="0"/>
          </a:p>
          <a:p>
            <a:pPr marL="325754" indent="-325754">
              <a:buClrTx/>
              <a:defRPr i="1" sz="3800"/>
            </a:pPr>
            <a:r>
              <a:t>Smooth and efficient zooming and panning. </a:t>
            </a:r>
            <a:r>
              <a:rPr i="0"/>
              <a:t>van Wijk and Nuij. Proc. IEEE Symp. Information Visualization (InfoVis), pp. 15–22, 2003.</a:t>
            </a:r>
            <a:endParaRPr i="0"/>
          </a:p>
          <a:p>
            <a:pPr marL="325754" indent="-325754">
              <a:buClrTx/>
              <a:defRPr i="1" sz="3800"/>
            </a:pPr>
            <a:r>
              <a:t>Starting Simple - adding value to static visualisation through simple interaction. </a:t>
            </a:r>
            <a:r>
              <a:rPr i="0"/>
              <a:t>Dix and Ellis. Proc. Advanced Visual Interfaces (AVI), pp. 124–134, 1998.</a:t>
            </a:r>
          </a:p>
        </p:txBody>
      </p:sp>
      <p:sp>
        <p:nvSpPr>
          <p:cNvPr id="127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2" name="Outline"/>
          <p:cNvSpPr txBox="1"/>
          <p:nvPr>
            <p:ph type="title"/>
          </p:nvPr>
        </p:nvSpPr>
        <p:spPr>
          <a:prstGeom prst="rect">
            <a:avLst/>
          </a:prstGeom>
        </p:spPr>
        <p:txBody>
          <a:bodyPr/>
          <a:lstStyle/>
          <a:p>
            <a:pPr/>
            <a:r>
              <a:t>Outline</a:t>
            </a:r>
          </a:p>
        </p:txBody>
      </p:sp>
      <p:sp>
        <p:nvSpPr>
          <p:cNvPr id="1273"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solidFill>
                  <a:schemeClr val="accent5"/>
                </a:solidFill>
              </a:defRPr>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pPr>
            <a:r>
              <a:t>Reduce: Filter, Aggregate</a:t>
            </a:r>
          </a:p>
          <a:p>
            <a:pPr lvl="1" marL="1173479" indent="-259079">
              <a:defRPr sz="3000"/>
            </a:pPr>
            <a:r>
              <a:t>Rules of Thumb</a:t>
            </a:r>
          </a:p>
          <a:p>
            <a:pPr lvl="1" marL="1173479" indent="-259079">
              <a:defRPr sz="3000"/>
            </a:pPr>
            <a:r>
              <a:t>Design Study Methodology</a:t>
            </a:r>
          </a:p>
        </p:txBody>
      </p:sp>
      <p:sp>
        <p:nvSpPr>
          <p:cNvPr id="127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75"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1276"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8" name="Facet"/>
          <p:cNvSpPr txBox="1"/>
          <p:nvPr>
            <p:ph type="title"/>
          </p:nvPr>
        </p:nvSpPr>
        <p:spPr>
          <a:prstGeom prst="rect">
            <a:avLst/>
          </a:prstGeom>
        </p:spPr>
        <p:txBody>
          <a:bodyPr/>
          <a:lstStyle/>
          <a:p>
            <a:pPr/>
            <a:r>
              <a:t>Facet</a:t>
            </a:r>
          </a:p>
        </p:txBody>
      </p:sp>
      <p:sp>
        <p:nvSpPr>
          <p:cNvPr id="127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0" name="fig3.7.pdf" descr="fig3.7.pdf"/>
          <p:cNvPicPr>
            <a:picLocks noChangeAspect="1"/>
          </p:cNvPicPr>
          <p:nvPr/>
        </p:nvPicPr>
        <p:blipFill>
          <a:blip r:embed="rId2">
            <a:extLst/>
          </a:blip>
          <a:srcRect l="60244" t="10185" r="18446" b="38199"/>
          <a:stretch>
            <a:fillRect/>
          </a:stretch>
        </p:blipFill>
        <p:spPr>
          <a:xfrm>
            <a:off x="307771" y="1181100"/>
            <a:ext cx="3746726" cy="8382001"/>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2" name="Juxtapose and coordinate views"/>
          <p:cNvSpPr txBox="1"/>
          <p:nvPr>
            <p:ph type="title"/>
          </p:nvPr>
        </p:nvSpPr>
        <p:spPr>
          <a:prstGeom prst="rect">
            <a:avLst/>
          </a:prstGeom>
        </p:spPr>
        <p:txBody>
          <a:bodyPr/>
          <a:lstStyle/>
          <a:p>
            <a:pPr/>
            <a:r>
              <a:t>Juxtapose and coordinate views</a:t>
            </a:r>
          </a:p>
        </p:txBody>
      </p:sp>
      <p:sp>
        <p:nvSpPr>
          <p:cNvPr id="128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4" name="fig12.1.pdf" descr="fig12.1.pdf"/>
          <p:cNvPicPr>
            <a:picLocks noChangeAspect="1"/>
          </p:cNvPicPr>
          <p:nvPr/>
        </p:nvPicPr>
        <p:blipFill>
          <a:blip r:embed="rId2">
            <a:extLst/>
          </a:blip>
          <a:srcRect l="0" t="36605" r="0" b="28285"/>
          <a:stretch>
            <a:fillRect/>
          </a:stretch>
        </p:blipFill>
        <p:spPr>
          <a:xfrm>
            <a:off x="-96922" y="1247942"/>
            <a:ext cx="13451358" cy="6959601"/>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6" name="Idiom: Linked highlighting"/>
          <p:cNvSpPr txBox="1"/>
          <p:nvPr>
            <p:ph type="title"/>
          </p:nvPr>
        </p:nvSpPr>
        <p:spPr>
          <a:prstGeom prst="rect">
            <a:avLst/>
          </a:prstGeom>
        </p:spPr>
        <p:txBody>
          <a:bodyPr/>
          <a:lstStyle/>
          <a:p>
            <a:pPr/>
            <a:r>
              <a:t>Idiom: </a:t>
            </a:r>
            <a:r>
              <a:rPr b="1">
                <a:latin typeface="+mn-lt"/>
                <a:ea typeface="+mn-ea"/>
                <a:cs typeface="+mn-cs"/>
                <a:sym typeface="Rockwell"/>
              </a:rPr>
              <a:t>Linked highlighting</a:t>
            </a:r>
          </a:p>
        </p:txBody>
      </p:sp>
      <p:sp>
        <p:nvSpPr>
          <p:cNvPr id="12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8" name="baseball-hisaly.png" descr="baseball-hisaly.png"/>
          <p:cNvPicPr>
            <a:picLocks noChangeAspect="1"/>
          </p:cNvPicPr>
          <p:nvPr/>
        </p:nvPicPr>
        <p:blipFill>
          <a:blip r:embed="rId3">
            <a:extLst/>
          </a:blip>
          <a:stretch>
            <a:fillRect/>
          </a:stretch>
        </p:blipFill>
        <p:spPr>
          <a:xfrm>
            <a:off x="8026400" y="1397000"/>
            <a:ext cx="5080000" cy="5401266"/>
          </a:xfrm>
          <a:prstGeom prst="rect">
            <a:avLst/>
          </a:prstGeom>
          <a:ln w="12700">
            <a:miter lim="400000"/>
          </a:ln>
        </p:spPr>
      </p:pic>
      <p:sp>
        <p:nvSpPr>
          <p:cNvPr id="1289" name="System: EDV"/>
          <p:cNvSpPr txBox="1"/>
          <p:nvPr/>
        </p:nvSpPr>
        <p:spPr>
          <a:xfrm>
            <a:off x="12496800" y="139700"/>
            <a:ext cx="3315122" cy="8020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EDV</a:t>
            </a:r>
          </a:p>
        </p:txBody>
      </p:sp>
      <p:sp>
        <p:nvSpPr>
          <p:cNvPr id="1290" name="see how regions contiguous in one view are distributed within another…"/>
          <p:cNvSpPr txBox="1"/>
          <p:nvPr>
            <p:ph type="body" sz="half" idx="1"/>
          </p:nvPr>
        </p:nvSpPr>
        <p:spPr>
          <a:xfrm>
            <a:off x="419100" y="1104900"/>
            <a:ext cx="4787900" cy="8039100"/>
          </a:xfrm>
          <a:prstGeom prst="rect">
            <a:avLst/>
          </a:prstGeom>
        </p:spPr>
        <p:txBody>
          <a:bodyPr/>
          <a:lstStyle/>
          <a:p>
            <a:pPr marL="734545" indent="-277345">
              <a:defRPr sz="3300"/>
            </a:pPr>
            <a:r>
              <a:t>see how regions contiguous in one view are distributed within another</a:t>
            </a:r>
          </a:p>
          <a:p>
            <a:pPr lvl="1" marL="1165860" indent="-251460">
              <a:defRPr sz="3300"/>
            </a:pPr>
            <a:r>
              <a:t>powerful and pervasive interaction idiom</a:t>
            </a:r>
          </a:p>
          <a:p>
            <a:pPr lvl="1" marL="1165860" indent="-251460">
              <a:defRPr sz="3300"/>
            </a:pPr>
          </a:p>
          <a:p>
            <a:pPr marL="734545" indent="-277345">
              <a:defRPr sz="3300"/>
            </a:pPr>
            <a:r>
              <a:t>encoding: different</a:t>
            </a:r>
          </a:p>
          <a:p>
            <a:pPr lvl="1" marL="1165860" indent="-251460">
              <a:defRPr b="1" i="1" sz="3300"/>
            </a:pPr>
            <a:r>
              <a:t>multiform</a:t>
            </a:r>
          </a:p>
          <a:p>
            <a:pPr marL="734545" indent="-277345">
              <a:defRPr sz="3300"/>
            </a:pPr>
            <a:r>
              <a:t>data: all shared</a:t>
            </a:r>
          </a:p>
        </p:txBody>
      </p:sp>
      <p:sp>
        <p:nvSpPr>
          <p:cNvPr id="1291" name="[Visual Exploration of Large Structured Datasets. Wills. Proc. New Techniques and Trends in Statistics (NTTS), pp. 237–246. IOS Press, 1995.]"/>
          <p:cNvSpPr txBox="1"/>
          <p:nvPr/>
        </p:nvSpPr>
        <p:spPr>
          <a:xfrm>
            <a:off x="5321300" y="7137400"/>
            <a:ext cx="10477500" cy="863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800">
                <a:uFill>
                  <a:solidFill>
                    <a:srgbClr val="000000"/>
                  </a:solidFill>
                </a:uFill>
              </a:defRPr>
            </a:lvl1pPr>
          </a:lstStyle>
          <a:p>
            <a:pPr/>
            <a:r>
              <a:t>[Visual Exploration of Large Structured Datasets. Wills. Proc. New Techniques and Trends in Statistics (NTTS), pp. 237–246. IOS Press, 1995.]</a:t>
            </a:r>
          </a:p>
        </p:txBody>
      </p:sp>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5" name="Idiom: cross filtering"/>
          <p:cNvSpPr txBox="1"/>
          <p:nvPr>
            <p:ph type="title"/>
          </p:nvPr>
        </p:nvSpPr>
        <p:spPr>
          <a:prstGeom prst="rect">
            <a:avLst/>
          </a:prstGeom>
        </p:spPr>
        <p:txBody>
          <a:bodyPr/>
          <a:lstStyle/>
          <a:p>
            <a:pPr/>
            <a:r>
              <a:t>Idiom: </a:t>
            </a:r>
            <a:r>
              <a:rPr b="1">
                <a:latin typeface="+mn-lt"/>
                <a:ea typeface="+mn-ea"/>
                <a:cs typeface="+mn-cs"/>
                <a:sym typeface="Rockwell"/>
              </a:rPr>
              <a:t>cross filtering</a:t>
            </a:r>
          </a:p>
        </p:txBody>
      </p:sp>
      <p:sp>
        <p:nvSpPr>
          <p:cNvPr id="1296" name="item filtering…"/>
          <p:cNvSpPr txBox="1"/>
          <p:nvPr>
            <p:ph type="body" idx="1"/>
          </p:nvPr>
        </p:nvSpPr>
        <p:spPr>
          <a:prstGeom prst="rect">
            <a:avLst/>
          </a:prstGeom>
        </p:spPr>
        <p:txBody>
          <a:bodyPr/>
          <a:lstStyle/>
          <a:p>
            <a:pPr marL="793376" indent="-336176"/>
            <a:r>
              <a:t>item filtering</a:t>
            </a:r>
          </a:p>
          <a:p>
            <a:pPr marL="793376" indent="-336176"/>
            <a:r>
              <a:t>coordinated views/controls combined</a:t>
            </a:r>
          </a:p>
          <a:p>
            <a:pPr lvl="1" marL="1200150">
              <a:buChar char="•"/>
            </a:pPr>
            <a:r>
              <a:t>all scented histogram bisliders update when any ranges change</a:t>
            </a:r>
          </a:p>
        </p:txBody>
      </p:sp>
      <p:sp>
        <p:nvSpPr>
          <p:cNvPr id="129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98" name="System: Crossfilter"/>
          <p:cNvSpPr txBox="1"/>
          <p:nvPr/>
        </p:nvSpPr>
        <p:spPr>
          <a:xfrm>
            <a:off x="9880600" y="139700"/>
            <a:ext cx="5274531" cy="8020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r"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Crossfilter</a:t>
            </a:r>
          </a:p>
        </p:txBody>
      </p:sp>
      <p:sp>
        <p:nvSpPr>
          <p:cNvPr id="1299" name="[http://square.github.io/crossfilter/]"/>
          <p:cNvSpPr txBox="1"/>
          <p:nvPr/>
        </p:nvSpPr>
        <p:spPr>
          <a:xfrm>
            <a:off x="1270000" y="8255000"/>
            <a:ext cx="13195300" cy="73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300">
                <a:uFill>
                  <a:solidFill>
                    <a:srgbClr val="000000"/>
                  </a:solidFill>
                </a:uFill>
              </a:defRPr>
            </a:pPr>
            <a:r>
              <a:t>[</a:t>
            </a:r>
            <a:r>
              <a:rPr u="sng">
                <a:hlinkClick r:id="rId2" invalidUrl="" action="" tgtFrame="" tooltip="" history="1" highlightClick="0" endSnd="0"/>
              </a:rPr>
              <a:t>http://square.github.io/crossfilter/</a:t>
            </a:r>
            <a:r>
              <a:t>]</a:t>
            </a:r>
          </a:p>
        </p:txBody>
      </p:sp>
      <p:pic>
        <p:nvPicPr>
          <p:cNvPr id="1300" name="Image" descr="Image"/>
          <p:cNvPicPr>
            <a:picLocks noChangeAspect="1"/>
          </p:cNvPicPr>
          <p:nvPr/>
        </p:nvPicPr>
        <p:blipFill>
          <a:blip r:embed="rId3">
            <a:extLst/>
          </a:blip>
          <a:stretch>
            <a:fillRect/>
          </a:stretch>
        </p:blipFill>
        <p:spPr>
          <a:xfrm>
            <a:off x="419100" y="3369733"/>
            <a:ext cx="12611100" cy="4775201"/>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2" name="Idiom: bird’s-eye maps"/>
          <p:cNvSpPr txBox="1"/>
          <p:nvPr>
            <p:ph type="title"/>
          </p:nvPr>
        </p:nvSpPr>
        <p:spPr>
          <a:prstGeom prst="rect">
            <a:avLst/>
          </a:prstGeom>
        </p:spPr>
        <p:txBody>
          <a:bodyPr/>
          <a:lstStyle/>
          <a:p>
            <a:pPr/>
            <a:r>
              <a:t>Idiom: </a:t>
            </a:r>
            <a:r>
              <a:rPr b="1">
                <a:latin typeface="+mn-lt"/>
                <a:ea typeface="+mn-ea"/>
                <a:cs typeface="+mn-cs"/>
                <a:sym typeface="Rockwell"/>
              </a:rPr>
              <a:t>bird’s-eye maps</a:t>
            </a:r>
          </a:p>
        </p:txBody>
      </p:sp>
      <p:sp>
        <p:nvSpPr>
          <p:cNvPr id="130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4" name="cockburn-fig1a.jpg" descr="cockburn-fig1a.jpg"/>
          <p:cNvPicPr>
            <a:picLocks noChangeAspect="1"/>
          </p:cNvPicPr>
          <p:nvPr/>
        </p:nvPicPr>
        <p:blipFill>
          <a:blip r:embed="rId2">
            <a:extLst/>
          </a:blip>
          <a:stretch>
            <a:fillRect/>
          </a:stretch>
        </p:blipFill>
        <p:spPr>
          <a:xfrm>
            <a:off x="6235700" y="1104900"/>
            <a:ext cx="9499600" cy="5946047"/>
          </a:xfrm>
          <a:prstGeom prst="rect">
            <a:avLst/>
          </a:prstGeom>
          <a:ln w="12700">
            <a:miter lim="400000"/>
          </a:ln>
        </p:spPr>
      </p:pic>
      <p:sp>
        <p:nvSpPr>
          <p:cNvPr id="1305" name="encoding: same…"/>
          <p:cNvSpPr txBox="1"/>
          <p:nvPr>
            <p:ph type="body" idx="1"/>
          </p:nvPr>
        </p:nvSpPr>
        <p:spPr>
          <a:xfrm>
            <a:off x="419100" y="1104900"/>
            <a:ext cx="9626600" cy="8039100"/>
          </a:xfrm>
          <a:prstGeom prst="rect">
            <a:avLst/>
          </a:prstGeom>
        </p:spPr>
        <p:txBody>
          <a:bodyPr/>
          <a:lstStyle/>
          <a:p>
            <a:pPr marL="793376" indent="-336176"/>
            <a:r>
              <a:t>encoding: same</a:t>
            </a:r>
          </a:p>
          <a:p>
            <a:pPr marL="793376" indent="-336176"/>
            <a:r>
              <a:t>data: subset shared</a:t>
            </a:r>
          </a:p>
          <a:p>
            <a:pPr marL="793376" indent="-336176"/>
            <a:r>
              <a:t>navigation: shared</a:t>
            </a:r>
          </a:p>
          <a:p>
            <a:pPr lvl="1" marL="1173480" indent="-259080"/>
            <a:r>
              <a:t>bidirectional linking</a:t>
            </a:r>
          </a:p>
          <a:p>
            <a:pPr lvl="1" marL="1173480" indent="-259080"/>
          </a:p>
          <a:p>
            <a:pPr marL="793376" indent="-336176"/>
            <a:r>
              <a:t>differences</a:t>
            </a:r>
          </a:p>
          <a:p>
            <a:pPr lvl="1" marL="1173480" indent="-259080"/>
            <a:r>
              <a:t>viewpoint</a:t>
            </a:r>
          </a:p>
          <a:p>
            <a:pPr lvl="1" marL="1173480" indent="-259080"/>
            <a:r>
              <a:t>(size)</a:t>
            </a:r>
          </a:p>
          <a:p>
            <a:pPr lvl="1" marL="1173480" indent="-259080"/>
          </a:p>
          <a:p>
            <a:pPr marL="793376" indent="-336176">
              <a:defRPr b="1" i="1"/>
            </a:pPr>
            <a:r>
              <a:t>overview-detail</a:t>
            </a:r>
          </a:p>
        </p:txBody>
      </p:sp>
      <p:sp>
        <p:nvSpPr>
          <p:cNvPr id="1306" name="System: Google Maps"/>
          <p:cNvSpPr txBox="1"/>
          <p:nvPr/>
        </p:nvSpPr>
        <p:spPr>
          <a:xfrm>
            <a:off x="9855200" y="101600"/>
            <a:ext cx="6438900" cy="8020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Google Maps</a:t>
            </a:r>
          </a:p>
        </p:txBody>
      </p:sp>
      <p:sp>
        <p:nvSpPr>
          <p:cNvPr id="1307" name="[A Review of Overview+Detail, Zooming, and Focus+Context Interfaces. Cockburn, Karlson, and Bederson.  ACM Computing Surveys 41:1 (2008), 1–31.]"/>
          <p:cNvSpPr txBox="1"/>
          <p:nvPr/>
        </p:nvSpPr>
        <p:spPr>
          <a:xfrm>
            <a:off x="6210300" y="7137400"/>
            <a:ext cx="9626600" cy="1257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700">
                <a:uFill>
                  <a:solidFill>
                    <a:srgbClr val="000000"/>
                  </a:solidFill>
                </a:uFill>
              </a:defRPr>
            </a:lvl1pPr>
          </a:lstStyle>
          <a:p>
            <a:pPr/>
            <a:r>
              <a:t>[A Review of Overview+Detail, Zooming, and Focus+Context Interfaces. Cockburn, Karlson, and Bederson.  ACM Computing Surveys 41:1 (2008), 1–31.]</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lIns="38100" tIns="38100" rIns="38100" bIns="38100"/>
          <a:lstStyle>
            <a:lvl1pPr algn="r"/>
          </a:lstStyle>
          <a:p>
            <a:pPr/>
            <a:fld id="{86CB4B4D-7CA3-9044-876B-883B54F8677D}" type="slidenum"/>
          </a:p>
        </p:txBody>
      </p:sp>
      <p:sp>
        <p:nvSpPr>
          <p:cNvPr id="229" name="Why is validation difficult?"/>
          <p:cNvSpPr txBox="1"/>
          <p:nvPr/>
        </p:nvSpPr>
        <p:spPr>
          <a:xfrm>
            <a:off x="419100" y="0"/>
            <a:ext cx="15849600" cy="105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l" defTabSz="1219200">
              <a:buClr>
                <a:srgbClr val="1D2157"/>
              </a:buClr>
              <a:defRPr sz="4400">
                <a:solidFill>
                  <a:srgbClr val="011993"/>
                </a:solidFill>
                <a:uFill>
                  <a:solidFill>
                    <a:srgbClr val="011993"/>
                  </a:solidFill>
                </a:uFill>
              </a:defRPr>
            </a:lvl1pPr>
          </a:lstStyle>
          <a:p>
            <a:pPr/>
            <a:r>
              <a:t>Why is validation difficult?</a:t>
            </a:r>
          </a:p>
        </p:txBody>
      </p:sp>
      <p:pic>
        <p:nvPicPr>
          <p:cNvPr id="230" name="fig4.1b.pdf" descr="fig4.1b.pdf"/>
          <p:cNvPicPr>
            <a:picLocks noChangeAspect="1"/>
          </p:cNvPicPr>
          <p:nvPr/>
        </p:nvPicPr>
        <p:blipFill>
          <a:blip r:embed="rId2">
            <a:extLst/>
          </a:blip>
          <a:stretch>
            <a:fillRect/>
          </a:stretch>
        </p:blipFill>
        <p:spPr>
          <a:xfrm>
            <a:off x="3499287" y="1866900"/>
            <a:ext cx="8737601" cy="6661072"/>
          </a:xfrm>
          <a:prstGeom prst="rect">
            <a:avLst/>
          </a:prstGeom>
          <a:ln w="12700">
            <a:miter lim="400000"/>
          </a:ln>
        </p:spPr>
      </p:pic>
      <p:sp>
        <p:nvSpPr>
          <p:cNvPr id="231" name="computer science"/>
          <p:cNvSpPr txBox="1"/>
          <p:nvPr/>
        </p:nvSpPr>
        <p:spPr>
          <a:xfrm>
            <a:off x="1752600" y="53213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pPr>
            <a:r>
              <a:t>computer science</a:t>
            </a:r>
          </a:p>
        </p:txBody>
      </p:sp>
      <p:grpSp>
        <p:nvGrpSpPr>
          <p:cNvPr id="234" name="Group"/>
          <p:cNvGrpSpPr/>
          <p:nvPr/>
        </p:nvGrpSpPr>
        <p:grpSpPr>
          <a:xfrm>
            <a:off x="1752600" y="4470400"/>
            <a:ext cx="2641600" cy="2832100"/>
            <a:chOff x="0" y="0"/>
            <a:chExt cx="2641600" cy="2832100"/>
          </a:xfrm>
        </p:grpSpPr>
        <p:sp>
          <p:nvSpPr>
            <p:cNvPr id="232" name="design"/>
            <p:cNvSpPr txBox="1"/>
            <p:nvPr/>
          </p:nvSpPr>
          <p:spPr>
            <a:xfrm>
              <a:off x="0" y="0"/>
              <a:ext cx="2641600" cy="508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design</a:t>
              </a:r>
            </a:p>
          </p:txBody>
        </p:sp>
        <p:sp>
          <p:nvSpPr>
            <p:cNvPr id="233" name="cognitive psychology"/>
            <p:cNvSpPr txBox="1"/>
            <p:nvPr/>
          </p:nvSpPr>
          <p:spPr>
            <a:xfrm>
              <a:off x="0" y="1917700"/>
              <a:ext cx="2641600" cy="91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cognitive psychology</a:t>
              </a:r>
            </a:p>
          </p:txBody>
        </p:sp>
      </p:grpSp>
      <p:grpSp>
        <p:nvGrpSpPr>
          <p:cNvPr id="237" name="Group"/>
          <p:cNvGrpSpPr/>
          <p:nvPr/>
        </p:nvGrpSpPr>
        <p:grpSpPr>
          <a:xfrm>
            <a:off x="1587500" y="2565400"/>
            <a:ext cx="2743200" cy="5778499"/>
            <a:chOff x="0" y="0"/>
            <a:chExt cx="2743200" cy="5778498"/>
          </a:xfrm>
        </p:grpSpPr>
        <p:sp>
          <p:nvSpPr>
            <p:cNvPr id="235" name="anthropology/ ethnography"/>
            <p:cNvSpPr txBox="1"/>
            <p:nvPr/>
          </p:nvSpPr>
          <p:spPr>
            <a:xfrm>
              <a:off x="101600" y="4855987"/>
              <a:ext cx="2641600" cy="922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1" indent="0" algn="l">
                <a:spcBef>
                  <a:spcPts val="2300"/>
                </a:spcBef>
                <a:defRPr sz="2800"/>
              </a:pPr>
              <a:r>
                <a:t>anthropology/</a:t>
              </a:r>
              <a:br/>
              <a:r>
                <a:t>ethnography</a:t>
              </a:r>
            </a:p>
          </p:txBody>
        </p:sp>
        <p:sp>
          <p:nvSpPr>
            <p:cNvPr id="236" name="anthropology/ ethnography"/>
            <p:cNvSpPr txBox="1"/>
            <p:nvPr/>
          </p:nvSpPr>
          <p:spPr>
            <a:xfrm>
              <a:off x="0" y="0"/>
              <a:ext cx="2641600" cy="9225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1" indent="0" algn="l">
                <a:spcBef>
                  <a:spcPts val="2300"/>
                </a:spcBef>
                <a:defRPr sz="2800"/>
              </a:pPr>
              <a:r>
                <a:t>anthropology/</a:t>
              </a:r>
              <a:br/>
              <a:r>
                <a:t>ethnography</a:t>
              </a:r>
            </a:p>
          </p:txBody>
        </p:sp>
      </p:grpSp>
      <p:pic>
        <p:nvPicPr>
          <p:cNvPr id="238" name="Line" descr="Line"/>
          <p:cNvPicPr>
            <a:picLocks noChangeAspect="0"/>
          </p:cNvPicPr>
          <p:nvPr/>
        </p:nvPicPr>
        <p:blipFill>
          <a:blip r:embed="rId3">
            <a:extLst/>
          </a:blip>
          <a:stretch>
            <a:fillRect/>
          </a:stretch>
        </p:blipFill>
        <p:spPr>
          <a:xfrm>
            <a:off x="12066134" y="2031074"/>
            <a:ext cx="587008" cy="3263371"/>
          </a:xfrm>
          <a:prstGeom prst="rect">
            <a:avLst/>
          </a:prstGeom>
        </p:spPr>
      </p:pic>
      <p:sp>
        <p:nvSpPr>
          <p:cNvPr id="240" name="problem-driven work"/>
          <p:cNvSpPr txBox="1"/>
          <p:nvPr/>
        </p:nvSpPr>
        <p:spPr>
          <a:xfrm>
            <a:off x="12623800" y="23622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problem-driven work</a:t>
            </a:r>
          </a:p>
        </p:txBody>
      </p:sp>
      <p:pic>
        <p:nvPicPr>
          <p:cNvPr id="241" name="Rectangle" descr="Rectangle"/>
          <p:cNvPicPr>
            <a:picLocks noChangeAspect="0"/>
          </p:cNvPicPr>
          <p:nvPr/>
        </p:nvPicPr>
        <p:blipFill>
          <a:blip r:embed="rId4">
            <a:extLst/>
          </a:blip>
          <a:stretch>
            <a:fillRect/>
          </a:stretch>
        </p:blipFill>
        <p:spPr>
          <a:xfrm>
            <a:off x="4178300" y="5168900"/>
            <a:ext cx="7239000" cy="1346200"/>
          </a:xfrm>
          <a:prstGeom prst="rect">
            <a:avLst/>
          </a:prstGeom>
        </p:spPr>
      </p:pic>
      <p:sp>
        <p:nvSpPr>
          <p:cNvPr id="243" name="technique-driven work"/>
          <p:cNvSpPr txBox="1"/>
          <p:nvPr/>
        </p:nvSpPr>
        <p:spPr>
          <a:xfrm>
            <a:off x="11849100" y="54356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technique-driven work</a:t>
            </a:r>
          </a:p>
        </p:txBody>
      </p:sp>
      <p:sp>
        <p:nvSpPr>
          <p:cNvPr id="244" name="[A Nested Model of Visualization Design and Validation. Munzner.  IEEE TVCG 15(6):921-928, 2009 (Proc. InfoVis 2009). ]"/>
          <p:cNvSpPr txBox="1"/>
          <p:nvPr/>
        </p:nvSpPr>
        <p:spPr>
          <a:xfrm>
            <a:off x="457200" y="86948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spcBef>
                <a:spcPts val="600"/>
              </a:spcBef>
              <a:defRPr sz="1700"/>
            </a:lvl1pPr>
          </a:lstStyle>
          <a:p>
            <a:pPr/>
            <a:r>
              <a:t>[A Nested Model of Visualization Design and Validation. Munzner.  IEEE TVCG 15(6):921-928, 2009 (Proc. InfoVis 2009). ]</a:t>
            </a:r>
          </a:p>
        </p:txBody>
      </p:sp>
      <p:sp>
        <p:nvSpPr>
          <p:cNvPr id="245" name="solution: use methods from different fields at each level"/>
          <p:cNvSpPr txBox="1"/>
          <p:nvPr/>
        </p:nvSpPr>
        <p:spPr>
          <a:xfrm>
            <a:off x="419100" y="1104900"/>
            <a:ext cx="15849600" cy="8039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marL="342900" indent="-342900" algn="l" defTabSz="1219200">
              <a:spcBef>
                <a:spcPts val="1000"/>
              </a:spcBef>
              <a:buSzPct val="100000"/>
              <a:buChar char="•"/>
              <a:defRPr sz="4000">
                <a:uFill>
                  <a:solidFill>
                    <a:srgbClr val="000000"/>
                  </a:solidFill>
                </a:uFill>
              </a:defRPr>
            </a:lvl1pPr>
          </a:lstStyle>
          <a:p>
            <a:pPr/>
            <a:r>
              <a:t>solution: use methods from different fields at each level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41"/>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24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23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6" fill="hold">
                                  <p:stCondLst>
                                    <p:cond delay="0"/>
                                  </p:stCondLst>
                                  <p:iterate type="el" backwards="0">
                                    <p:tmAbs val="0"/>
                                  </p:iterate>
                                  <p:childTnLst>
                                    <p:set>
                                      <p:cBhvr>
                                        <p:cTn id="25" fill="hold"/>
                                        <p:tgtEl>
                                          <p:spTgt spid="23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7" fill="hold">
                                  <p:stCondLst>
                                    <p:cond delay="0"/>
                                  </p:stCondLst>
                                  <p:iterate type="el" backwards="0">
                                    <p:tmAbs val="0"/>
                                  </p:iterate>
                                  <p:childTnLst>
                                    <p:set>
                                      <p:cBhvr>
                                        <p:cTn id="29" fill="hold"/>
                                        <p:tgtEl>
                                          <p:spTgt spid="238"/>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8" fill="hold">
                                  <p:stCondLst>
                                    <p:cond delay="0"/>
                                  </p:stCondLst>
                                  <p:iterate type="el" backwards="0">
                                    <p:tmAbs val="0"/>
                                  </p:iterate>
                                  <p:childTnLst>
                                    <p:set>
                                      <p:cBhvr>
                                        <p:cTn id="32" fill="hold"/>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 grpId="5"/>
      <p:bldP build="whole" bldLvl="1" animBg="1" rev="0" advAuto="0" spid="240" grpId="8"/>
      <p:bldP build="whole" bldLvl="1" animBg="1" rev="0" advAuto="0" spid="231" grpId="2"/>
      <p:bldP build="whole" bldLvl="1" animBg="1" rev="0" advAuto="0" spid="241" grpId="3"/>
      <p:bldP build="whole" bldLvl="1" animBg="1" rev="0" advAuto="0" spid="243" grpId="4"/>
      <p:bldP build="whole" bldLvl="1" animBg="1" rev="0" advAuto="0" spid="237" grpId="6"/>
      <p:bldP build="whole" bldLvl="1" animBg="1" rev="0" advAuto="0" spid="230" grpId="1"/>
      <p:bldP build="whole" bldLvl="1" animBg="1" rev="0" advAuto="0" spid="238" grpId="7"/>
    </p:bldLst>
  </p:timing>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9" name="Idiom: Small multiples"/>
          <p:cNvSpPr txBox="1"/>
          <p:nvPr>
            <p:ph type="title"/>
          </p:nvPr>
        </p:nvSpPr>
        <p:spPr>
          <a:prstGeom prst="rect">
            <a:avLst/>
          </a:prstGeom>
        </p:spPr>
        <p:txBody>
          <a:bodyPr/>
          <a:lstStyle/>
          <a:p>
            <a:pPr/>
            <a:r>
              <a:t>Idiom: </a:t>
            </a:r>
            <a:r>
              <a:rPr b="1">
                <a:latin typeface="+mn-lt"/>
                <a:ea typeface="+mn-ea"/>
                <a:cs typeface="+mn-cs"/>
                <a:sym typeface="Rockwell"/>
              </a:rPr>
              <a:t>Small multiples</a:t>
            </a:r>
          </a:p>
        </p:txBody>
      </p:sp>
      <p:sp>
        <p:nvSpPr>
          <p:cNvPr id="1310" name="encoding: same…"/>
          <p:cNvSpPr txBox="1"/>
          <p:nvPr>
            <p:ph type="body" sz="half" idx="1"/>
          </p:nvPr>
        </p:nvSpPr>
        <p:spPr>
          <a:xfrm>
            <a:off x="419100" y="1104900"/>
            <a:ext cx="4965700" cy="8039100"/>
          </a:xfrm>
          <a:prstGeom prst="rect">
            <a:avLst/>
          </a:prstGeom>
        </p:spPr>
        <p:txBody>
          <a:bodyPr/>
          <a:lstStyle/>
          <a:p>
            <a:pPr marL="793376" indent="-336176"/>
            <a:r>
              <a:t>encoding: same</a:t>
            </a:r>
          </a:p>
          <a:p>
            <a:pPr marL="793376" indent="-336176"/>
            <a:r>
              <a:t>data: none shared</a:t>
            </a:r>
          </a:p>
          <a:p>
            <a:pPr lvl="1" marL="1173480" indent="-259080"/>
            <a:r>
              <a:t>different attributes for node colors</a:t>
            </a:r>
          </a:p>
          <a:p>
            <a:pPr lvl="1" marL="1173480" indent="-259080"/>
            <a:r>
              <a:t>(same network layout)</a:t>
            </a:r>
          </a:p>
          <a:p>
            <a:pPr marL="793376" indent="-336176"/>
            <a:r>
              <a:t>navigation: shared</a:t>
            </a:r>
          </a:p>
        </p:txBody>
      </p:sp>
      <p:sp>
        <p:nvSpPr>
          <p:cNvPr id="131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2" name="hour4compare.png" descr="hour4compare.png"/>
          <p:cNvPicPr>
            <a:picLocks noChangeAspect="1"/>
          </p:cNvPicPr>
          <p:nvPr/>
        </p:nvPicPr>
        <p:blipFill>
          <a:blip r:embed="rId2">
            <a:extLst/>
          </a:blip>
          <a:stretch>
            <a:fillRect/>
          </a:stretch>
        </p:blipFill>
        <p:spPr>
          <a:xfrm>
            <a:off x="5486400" y="965200"/>
            <a:ext cx="10160000" cy="7358063"/>
          </a:xfrm>
          <a:prstGeom prst="rect">
            <a:avLst/>
          </a:prstGeom>
          <a:ln w="12700">
            <a:miter lim="400000"/>
          </a:ln>
        </p:spPr>
      </p:pic>
      <p:sp>
        <p:nvSpPr>
          <p:cNvPr id="1313" name="System: Cerebral"/>
          <p:cNvSpPr txBox="1"/>
          <p:nvPr/>
        </p:nvSpPr>
        <p:spPr>
          <a:xfrm>
            <a:off x="10998200" y="101600"/>
            <a:ext cx="4584700" cy="133084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Cerebral</a:t>
            </a:r>
          </a:p>
        </p:txBody>
      </p:sp>
      <p:pic>
        <p:nvPicPr>
          <p:cNvPr id="1314" name="Line" descr="Line"/>
          <p:cNvPicPr>
            <a:picLocks noChangeAspect="0"/>
          </p:cNvPicPr>
          <p:nvPr/>
        </p:nvPicPr>
        <p:blipFill>
          <a:blip r:embed="rId3">
            <a:extLst/>
          </a:blip>
          <a:stretch>
            <a:fillRect/>
          </a:stretch>
        </p:blipFill>
        <p:spPr>
          <a:xfrm>
            <a:off x="7277099" y="4991099"/>
            <a:ext cx="3266349" cy="2861074"/>
          </a:xfrm>
          <a:prstGeom prst="rect">
            <a:avLst/>
          </a:prstGeom>
        </p:spPr>
      </p:pic>
      <p:grpSp>
        <p:nvGrpSpPr>
          <p:cNvPr id="1318" name="hour4compare.png"/>
          <p:cNvGrpSpPr/>
          <p:nvPr/>
        </p:nvGrpSpPr>
        <p:grpSpPr>
          <a:xfrm>
            <a:off x="10426700" y="901700"/>
            <a:ext cx="4521200" cy="6908800"/>
            <a:chOff x="0" y="0"/>
            <a:chExt cx="4521200" cy="6908800"/>
          </a:xfrm>
        </p:grpSpPr>
        <p:pic>
          <p:nvPicPr>
            <p:cNvPr id="1317" name="hour4compare.png" descr="hour4compare.png"/>
            <p:cNvPicPr>
              <a:picLocks noChangeAspect="1"/>
            </p:cNvPicPr>
            <p:nvPr/>
          </p:nvPicPr>
          <p:blipFill>
            <a:blip r:embed="rId2">
              <a:extLst/>
            </a:blip>
            <a:srcRect l="18323" t="8705" r="59625" b="44397"/>
            <a:stretch>
              <a:fillRect/>
            </a:stretch>
          </p:blipFill>
          <p:spPr>
            <a:xfrm>
              <a:off x="50800" y="50800"/>
              <a:ext cx="4419600" cy="6807200"/>
            </a:xfrm>
            <a:prstGeom prst="rect">
              <a:avLst/>
            </a:prstGeom>
            <a:ln>
              <a:noFill/>
            </a:ln>
            <a:effectLst/>
          </p:spPr>
        </p:pic>
        <p:pic>
          <p:nvPicPr>
            <p:cNvPr id="1316" name="hour4compare.png" descr="hour4compare.png"/>
            <p:cNvPicPr>
              <a:picLocks noChangeAspect="0"/>
            </p:cNvPicPr>
            <p:nvPr/>
          </p:nvPicPr>
          <p:blipFill>
            <a:blip r:embed="rId4">
              <a:extLst/>
            </a:blip>
            <a:stretch>
              <a:fillRect/>
            </a:stretch>
          </p:blipFill>
          <p:spPr>
            <a:xfrm>
              <a:off x="0" y="0"/>
              <a:ext cx="4521200" cy="6908800"/>
            </a:xfrm>
            <a:prstGeom prst="rect">
              <a:avLst/>
            </a:prstGeom>
            <a:effectLst/>
          </p:spPr>
        </p:pic>
      </p:grpSp>
      <p:pic>
        <p:nvPicPr>
          <p:cNvPr id="1319" name="Rectangle" descr="Rectangle"/>
          <p:cNvPicPr>
            <a:picLocks noChangeAspect="0"/>
          </p:cNvPicPr>
          <p:nvPr/>
        </p:nvPicPr>
        <p:blipFill>
          <a:blip r:embed="rId5">
            <a:extLst/>
          </a:blip>
          <a:stretch>
            <a:fillRect/>
          </a:stretch>
        </p:blipFill>
        <p:spPr>
          <a:xfrm>
            <a:off x="7302500" y="1536700"/>
            <a:ext cx="2374900" cy="3556000"/>
          </a:xfrm>
          <a:prstGeom prst="rect">
            <a:avLst/>
          </a:prstGeom>
        </p:spPr>
      </p:pic>
      <p:pic>
        <p:nvPicPr>
          <p:cNvPr id="1321" name="Line" descr="Line"/>
          <p:cNvPicPr>
            <a:picLocks noChangeAspect="0"/>
          </p:cNvPicPr>
          <p:nvPr/>
        </p:nvPicPr>
        <p:blipFill>
          <a:blip r:embed="rId6">
            <a:extLst/>
          </a:blip>
          <a:stretch>
            <a:fillRect/>
          </a:stretch>
        </p:blipFill>
        <p:spPr>
          <a:xfrm>
            <a:off x="7269682" y="943231"/>
            <a:ext cx="3319945" cy="698121"/>
          </a:xfrm>
          <a:prstGeom prst="rect">
            <a:avLst/>
          </a:prstGeom>
        </p:spPr>
      </p:pic>
      <p:sp>
        <p:nvSpPr>
          <p:cNvPr id="1323" name="[Cerebral: Visualizing Multiple Experimental Conditions on a Graph with Biological Context. Barsky, Munzner, Gardy, and Kincaid. IEEE Trans. Visualization and Computer Graphics (Proc. InfoVis 2008) 14:6 (2008), 1253–1260.]"/>
          <p:cNvSpPr txBox="1"/>
          <p:nvPr/>
        </p:nvSpPr>
        <p:spPr>
          <a:xfrm>
            <a:off x="254000" y="8293100"/>
            <a:ext cx="15582900" cy="73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a:uFill>
                  <a:solidFill>
                    <a:srgbClr val="000000"/>
                  </a:solidFill>
                </a:uFill>
              </a:defRPr>
            </a:lvl1pPr>
          </a:lstStyle>
          <a:p>
            <a:pPr/>
            <a:r>
              <a:t>[Cerebral: Visualizing Multiple Experimental Conditions on a Graph with Biological Context. Barsky, Munzner, Gardy, and Kincaid. IEEE Trans. Visualization and Computer Graphics (Proc. InfoVis 2008) 14:6 (2008), 1253–1260.]</a:t>
            </a:r>
          </a:p>
        </p:txBody>
      </p:sp>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5" name="Coordinate views: Design choice interaction"/>
          <p:cNvSpPr txBox="1"/>
          <p:nvPr>
            <p:ph type="title"/>
          </p:nvPr>
        </p:nvSpPr>
        <p:spPr>
          <a:prstGeom prst="rect">
            <a:avLst/>
          </a:prstGeom>
        </p:spPr>
        <p:txBody>
          <a:bodyPr/>
          <a:lstStyle/>
          <a:p>
            <a:pPr/>
            <a:r>
              <a:t>Coordinate views: Design choice interaction</a:t>
            </a:r>
          </a:p>
        </p:txBody>
      </p:sp>
      <p:sp>
        <p:nvSpPr>
          <p:cNvPr id="132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7" name="fig12.6.pdf" descr="fig12.6.pdf"/>
          <p:cNvPicPr>
            <a:picLocks noChangeAspect="1"/>
          </p:cNvPicPr>
          <p:nvPr/>
        </p:nvPicPr>
        <p:blipFill>
          <a:blip r:embed="rId2">
            <a:extLst/>
          </a:blip>
          <a:stretch>
            <a:fillRect/>
          </a:stretch>
        </p:blipFill>
        <p:spPr>
          <a:xfrm>
            <a:off x="-292100" y="774111"/>
            <a:ext cx="13500100" cy="5541709"/>
          </a:xfrm>
          <a:prstGeom prst="rect">
            <a:avLst/>
          </a:prstGeom>
          <a:ln w="12700">
            <a:miter lim="400000"/>
          </a:ln>
        </p:spPr>
      </p:pic>
      <p:sp>
        <p:nvSpPr>
          <p:cNvPr id="1328" name="why juxtapose views?…"/>
          <p:cNvSpPr txBox="1"/>
          <p:nvPr>
            <p:ph type="body" idx="4294967295"/>
          </p:nvPr>
        </p:nvSpPr>
        <p:spPr>
          <a:xfrm>
            <a:off x="419100" y="6083300"/>
            <a:ext cx="15849600" cy="8039100"/>
          </a:xfrm>
          <a:prstGeom prst="rect">
            <a:avLst/>
          </a:prstGeom>
        </p:spPr>
        <p:txBody>
          <a:bodyPr lIns="38100" tIns="38100" rIns="38100" bIns="38100"/>
          <a:lstStyle/>
          <a:p>
            <a:pPr marL="793376" indent="-336176" defTabSz="1219200">
              <a:spcBef>
                <a:spcPts val="1000"/>
              </a:spcBef>
              <a:buClr>
                <a:srgbClr val="000000"/>
              </a:buClr>
              <a:defRPr sz="4000">
                <a:uFill>
                  <a:solidFill>
                    <a:srgbClr val="000000"/>
                  </a:solidFill>
                </a:uFill>
              </a:defRPr>
            </a:pPr>
            <a:r>
              <a:t>why juxtapose views?</a:t>
            </a:r>
          </a:p>
          <a:p>
            <a:pPr lvl="1" marL="1173480" indent="-259080" defTabSz="1219200">
              <a:spcBef>
                <a:spcPts val="800"/>
              </a:spcBef>
              <a:buClr>
                <a:srgbClr val="000000"/>
              </a:buClr>
              <a:buChar char="–"/>
              <a:defRPr sz="3400">
                <a:uFill>
                  <a:solidFill>
                    <a:srgbClr val="000000"/>
                  </a:solidFill>
                </a:uFill>
              </a:defRPr>
            </a:pPr>
            <a:r>
              <a:t>benefits: eyes vs memory</a:t>
            </a:r>
          </a:p>
          <a:p>
            <a:pPr lvl="2" marL="1635369" indent="-263769" defTabSz="1219200">
              <a:spcBef>
                <a:spcPts val="700"/>
              </a:spcBef>
              <a:buClr>
                <a:srgbClr val="000000"/>
              </a:buClr>
              <a:defRPr sz="3000">
                <a:uFill>
                  <a:solidFill>
                    <a:srgbClr val="000000"/>
                  </a:solidFill>
                </a:uFill>
              </a:defRPr>
            </a:pPr>
            <a:r>
              <a:t>lower cognitive load to move eyes between 2 views than remembering previous state with single changing view</a:t>
            </a:r>
          </a:p>
          <a:p>
            <a:pPr lvl="1" marL="1173480" indent="-259080" defTabSz="1219200">
              <a:spcBef>
                <a:spcPts val="800"/>
              </a:spcBef>
              <a:buClr>
                <a:srgbClr val="000000"/>
              </a:buClr>
              <a:buChar char="–"/>
              <a:defRPr sz="3400">
                <a:uFill>
                  <a:solidFill>
                    <a:srgbClr val="000000"/>
                  </a:solidFill>
                </a:uFill>
              </a:defRPr>
            </a:pPr>
            <a:r>
              <a:t>costs: display area, 2 views side by side each have only half the area of one view</a:t>
            </a:r>
          </a:p>
        </p:txBody>
      </p:sp>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31" name="Why not animation?"/>
          <p:cNvSpPr txBox="1"/>
          <p:nvPr>
            <p:ph type="title"/>
          </p:nvPr>
        </p:nvSpPr>
        <p:spPr>
          <a:prstGeom prst="rect">
            <a:avLst/>
          </a:prstGeom>
        </p:spPr>
        <p:txBody>
          <a:bodyPr/>
          <a:lstStyle/>
          <a:p>
            <a:pPr/>
            <a:r>
              <a:t>Why not animation?</a:t>
            </a:r>
          </a:p>
        </p:txBody>
      </p:sp>
      <p:sp>
        <p:nvSpPr>
          <p:cNvPr id="1332" name="disparate frames and regions: comparison difficult…"/>
          <p:cNvSpPr txBox="1"/>
          <p:nvPr>
            <p:ph type="body" sz="half" idx="1"/>
          </p:nvPr>
        </p:nvSpPr>
        <p:spPr>
          <a:xfrm>
            <a:off x="419100" y="1104900"/>
            <a:ext cx="6477000" cy="8039100"/>
          </a:xfrm>
          <a:prstGeom prst="rect">
            <a:avLst/>
          </a:prstGeom>
        </p:spPr>
        <p:txBody>
          <a:bodyPr/>
          <a:lstStyle/>
          <a:p>
            <a:pPr marL="793376" indent="-336176"/>
            <a:r>
              <a:t>disparate frames and regions: comparison difficult</a:t>
            </a:r>
          </a:p>
          <a:p>
            <a:pPr lvl="1" marL="1173480" indent="-259080"/>
            <a:r>
              <a:t>vs contiguous frames</a:t>
            </a:r>
          </a:p>
          <a:p>
            <a:pPr lvl="1" marL="1173480" indent="-259080"/>
            <a:r>
              <a:t>vs small region</a:t>
            </a:r>
          </a:p>
          <a:p>
            <a:pPr lvl="1" marL="1173480" indent="-259080"/>
            <a:r>
              <a:t>vs coherent motion of group</a:t>
            </a:r>
          </a:p>
          <a:p>
            <a:pPr marL="793376" indent="-336176"/>
          </a:p>
          <a:p>
            <a:pPr marL="793376" indent="-336176"/>
            <a:r>
              <a:t>safe special case</a:t>
            </a:r>
          </a:p>
          <a:p>
            <a:pPr lvl="1" marL="1173480" indent="-259080"/>
            <a:r>
              <a:t>animated transitions</a:t>
            </a:r>
          </a:p>
        </p:txBody>
      </p:sp>
      <p:pic>
        <p:nvPicPr>
          <p:cNvPr id="1333" name="cerebral-combo.mov" descr="cerebral-combo.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556500" y="1257300"/>
            <a:ext cx="8267700" cy="663560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000" fill="hold"/>
                                        <p:tgtEl>
                                          <p:spTgt spid="133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33"/>
                </p:tgtEl>
              </p:cMediaNode>
            </p:vide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5" name="System: Improvise"/>
          <p:cNvSpPr txBox="1"/>
          <p:nvPr>
            <p:ph type="title"/>
          </p:nvPr>
        </p:nvSpPr>
        <p:spPr>
          <a:prstGeom prst="rect">
            <a:avLst/>
          </a:prstGeom>
        </p:spPr>
        <p:txBody>
          <a:bodyPr/>
          <a:lstStyle/>
          <a:p>
            <a:pPr/>
            <a:r>
              <a:t>System: </a:t>
            </a:r>
            <a:r>
              <a:rPr b="1">
                <a:latin typeface="+mn-lt"/>
                <a:ea typeface="+mn-ea"/>
                <a:cs typeface="+mn-cs"/>
                <a:sym typeface="Rockwell"/>
              </a:rPr>
              <a:t>Improvise</a:t>
            </a:r>
          </a:p>
        </p:txBody>
      </p:sp>
      <p:sp>
        <p:nvSpPr>
          <p:cNvPr id="133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7" name="multviews.tiff" descr="multviews.tiff"/>
          <p:cNvPicPr>
            <a:picLocks noChangeAspect="1"/>
          </p:cNvPicPr>
          <p:nvPr/>
        </p:nvPicPr>
        <p:blipFill>
          <a:blip r:embed="rId3">
            <a:extLst/>
          </a:blip>
          <a:stretch>
            <a:fillRect/>
          </a:stretch>
        </p:blipFill>
        <p:spPr>
          <a:xfrm>
            <a:off x="4597021" y="1035050"/>
            <a:ext cx="11100180" cy="6972300"/>
          </a:xfrm>
          <a:prstGeom prst="rect">
            <a:avLst/>
          </a:prstGeom>
          <a:ln w="12700">
            <a:miter lim="400000"/>
          </a:ln>
        </p:spPr>
      </p:pic>
      <p:sp>
        <p:nvSpPr>
          <p:cNvPr id="1338" name="[Building Highly-Coordinated Visualizations In Improvise. Weaver. Proc. IEEE Symp. Information Visualization (InfoVis), pp. 159–166, 2004.]"/>
          <p:cNvSpPr txBox="1"/>
          <p:nvPr/>
        </p:nvSpPr>
        <p:spPr>
          <a:xfrm>
            <a:off x="4533900" y="8166100"/>
            <a:ext cx="113030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500">
                <a:uFill>
                  <a:solidFill>
                    <a:srgbClr val="000000"/>
                  </a:solidFill>
                </a:uFill>
              </a:defRPr>
            </a:lvl1pPr>
          </a:lstStyle>
          <a:p>
            <a:pPr/>
            <a:r>
              <a:t>[Building Highly-Coordinated Visualizations In Improvise. Weaver. Proc. IEEE Symp. Information Visualization (InfoVis), pp. 159–166, 2004.]</a:t>
            </a:r>
          </a:p>
        </p:txBody>
      </p:sp>
      <p:sp>
        <p:nvSpPr>
          <p:cNvPr id="1339" name="investigate power of multiple views…"/>
          <p:cNvSpPr txBox="1"/>
          <p:nvPr>
            <p:ph type="body" sz="half" idx="1"/>
          </p:nvPr>
        </p:nvSpPr>
        <p:spPr>
          <a:xfrm>
            <a:off x="419100" y="1104900"/>
            <a:ext cx="4089400" cy="8039100"/>
          </a:xfrm>
          <a:prstGeom prst="rect">
            <a:avLst/>
          </a:prstGeom>
        </p:spPr>
        <p:txBody>
          <a:bodyPr/>
          <a:lstStyle/>
          <a:p>
            <a:pPr marL="759758" indent="-302558">
              <a:defRPr sz="3600"/>
            </a:pPr>
            <a:r>
              <a:t>investigate power of multiple views</a:t>
            </a:r>
          </a:p>
          <a:p>
            <a:pPr lvl="1" marL="1143000" indent="-228600">
              <a:defRPr sz="3000"/>
            </a:pPr>
            <a:r>
              <a:t>pushing limits on view count, interaction complexity</a:t>
            </a:r>
          </a:p>
          <a:p>
            <a:pPr lvl="1" marL="1143000" indent="-228600">
              <a:defRPr sz="3000"/>
            </a:pPr>
            <a:r>
              <a:t>how many is ok?</a:t>
            </a:r>
          </a:p>
          <a:p>
            <a:pPr lvl="2" marL="1600200">
              <a:defRPr sz="2600"/>
            </a:pPr>
            <a:r>
              <a:t>open research question</a:t>
            </a:r>
          </a:p>
          <a:p>
            <a:pPr lvl="1" marL="1143000" indent="-228600">
              <a:defRPr sz="3000"/>
            </a:pPr>
            <a:r>
              <a:t>reorderable lists</a:t>
            </a:r>
          </a:p>
          <a:p>
            <a:pPr lvl="2" marL="1600200">
              <a:defRPr sz="2600"/>
            </a:pPr>
            <a:r>
              <a:t>easy lookup</a:t>
            </a:r>
          </a:p>
          <a:p>
            <a:pPr lvl="2" marL="1600200">
              <a:defRPr sz="2600"/>
            </a:pPr>
            <a:r>
              <a:t>useful when linked to other encodings</a:t>
            </a:r>
          </a:p>
        </p:txBody>
      </p:sp>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3" name="Partition into views"/>
          <p:cNvSpPr txBox="1"/>
          <p:nvPr>
            <p:ph type="title"/>
          </p:nvPr>
        </p:nvSpPr>
        <p:spPr>
          <a:prstGeom prst="rect">
            <a:avLst/>
          </a:prstGeom>
        </p:spPr>
        <p:txBody>
          <a:bodyPr/>
          <a:lstStyle/>
          <a:p>
            <a:pPr/>
            <a:r>
              <a:t>Partition into views</a:t>
            </a:r>
          </a:p>
        </p:txBody>
      </p:sp>
      <p:sp>
        <p:nvSpPr>
          <p:cNvPr id="134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45" name="how to divide data between views…"/>
          <p:cNvSpPr txBox="1"/>
          <p:nvPr>
            <p:ph type="body" idx="1"/>
          </p:nvPr>
        </p:nvSpPr>
        <p:spPr>
          <a:xfrm>
            <a:off x="419100" y="1117600"/>
            <a:ext cx="8262553" cy="8039100"/>
          </a:xfrm>
          <a:prstGeom prst="rect">
            <a:avLst/>
          </a:prstGeom>
        </p:spPr>
        <p:txBody>
          <a:bodyPr/>
          <a:lstStyle/>
          <a:p>
            <a:pPr marL="793376" indent="-336176"/>
            <a:r>
              <a:t>how to divide data between views</a:t>
            </a:r>
          </a:p>
          <a:p>
            <a:pPr lvl="1" marL="1173480" indent="-259080"/>
            <a:r>
              <a:t>split into regions by attributes</a:t>
            </a:r>
          </a:p>
          <a:p>
            <a:pPr lvl="1" marL="1173480" indent="-259080"/>
            <a:r>
              <a:t>encodes association between items using spatial proximity </a:t>
            </a:r>
          </a:p>
          <a:p>
            <a:pPr lvl="1" marL="1173480" indent="-259080"/>
            <a:r>
              <a:t>order of splits has major implications for what patterns are visible</a:t>
            </a:r>
          </a:p>
          <a:p>
            <a:pPr marL="793376" indent="-336176"/>
            <a:r>
              <a:t>no strict dividing line</a:t>
            </a:r>
          </a:p>
          <a:p>
            <a:pPr lvl="1" marL="1173480" indent="-259080">
              <a:defRPr b="1" i="1"/>
            </a:pPr>
            <a:r>
              <a:t>view: </a:t>
            </a:r>
            <a:r>
              <a:rPr b="0"/>
              <a:t>big/detailed</a:t>
            </a:r>
          </a:p>
          <a:p>
            <a:pPr lvl="2" marL="1635369" indent="-263769"/>
            <a:r>
              <a:t>contiguous region in which visually encoded data is shown on the display</a:t>
            </a:r>
          </a:p>
          <a:p>
            <a:pPr lvl="1" marL="1173480" indent="-259080">
              <a:defRPr b="1" i="1"/>
            </a:pPr>
            <a:r>
              <a:t>glyph: </a:t>
            </a:r>
            <a:r>
              <a:rPr b="0"/>
              <a:t>small/iconic</a:t>
            </a:r>
          </a:p>
          <a:p>
            <a:pPr lvl="2" marL="1635369" indent="-263769"/>
            <a:r>
              <a:t>object with internal structure that arises from multiple marks</a:t>
            </a:r>
          </a:p>
        </p:txBody>
      </p:sp>
      <p:pic>
        <p:nvPicPr>
          <p:cNvPr id="1346" name="fig12.1.pdf" descr="fig12.1.pdf"/>
          <p:cNvPicPr>
            <a:picLocks noChangeAspect="1"/>
          </p:cNvPicPr>
          <p:nvPr/>
        </p:nvPicPr>
        <p:blipFill>
          <a:blip r:embed="rId3">
            <a:extLst/>
          </a:blip>
          <a:srcRect l="1320" t="72852" r="46132" b="13429"/>
          <a:stretch>
            <a:fillRect/>
          </a:stretch>
        </p:blipFill>
        <p:spPr>
          <a:xfrm>
            <a:off x="8039100" y="749300"/>
            <a:ext cx="8077200" cy="2987260"/>
          </a:xfrm>
          <a:prstGeom prst="rect">
            <a:avLst/>
          </a:prstGeom>
          <a:ln w="12700">
            <a:miter lim="400000"/>
          </a:ln>
        </p:spPr>
      </p:pic>
      <p:pic>
        <p:nvPicPr>
          <p:cNvPr id="1347" name="fig5.4.pdf" descr="fig5.4.pdf"/>
          <p:cNvPicPr>
            <a:picLocks noChangeAspect="1"/>
          </p:cNvPicPr>
          <p:nvPr/>
        </p:nvPicPr>
        <p:blipFill>
          <a:blip r:embed="rId4">
            <a:extLst/>
          </a:blip>
          <a:srcRect l="79395" t="0" r="0" b="0"/>
          <a:stretch>
            <a:fillRect/>
          </a:stretch>
        </p:blipFill>
        <p:spPr>
          <a:xfrm>
            <a:off x="13931900" y="5460296"/>
            <a:ext cx="1637007" cy="1145922"/>
          </a:xfrm>
          <a:prstGeom prst="rect">
            <a:avLst/>
          </a:prstGeom>
          <a:ln w="12700">
            <a:miter lim="400000"/>
          </a:ln>
        </p:spPr>
      </p:pic>
      <p:pic>
        <p:nvPicPr>
          <p:cNvPr id="1348" name="multchannels.png" descr="multchannels.png"/>
          <p:cNvPicPr>
            <a:picLocks noChangeAspect="1"/>
          </p:cNvPicPr>
          <p:nvPr/>
        </p:nvPicPr>
        <p:blipFill>
          <a:blip r:embed="rId5">
            <a:extLst/>
          </a:blip>
          <a:stretch>
            <a:fillRect/>
          </a:stretch>
        </p:blipFill>
        <p:spPr>
          <a:xfrm>
            <a:off x="8534400" y="3884047"/>
            <a:ext cx="5143500" cy="4777353"/>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2" name="Partitioning: List alignment"/>
          <p:cNvSpPr txBox="1"/>
          <p:nvPr>
            <p:ph type="title"/>
          </p:nvPr>
        </p:nvSpPr>
        <p:spPr>
          <a:prstGeom prst="rect">
            <a:avLst/>
          </a:prstGeom>
        </p:spPr>
        <p:txBody>
          <a:bodyPr/>
          <a:lstStyle/>
          <a:p>
            <a:pPr/>
            <a:r>
              <a:t>Partitioning: List alignment</a:t>
            </a:r>
          </a:p>
        </p:txBody>
      </p:sp>
      <p:sp>
        <p:nvSpPr>
          <p:cNvPr id="1353" name="single bar chart with grouped bars…"/>
          <p:cNvSpPr txBox="1"/>
          <p:nvPr>
            <p:ph type="body" sz="half" idx="1"/>
          </p:nvPr>
        </p:nvSpPr>
        <p:spPr>
          <a:xfrm>
            <a:off x="419100" y="850900"/>
            <a:ext cx="15621000" cy="2882900"/>
          </a:xfrm>
          <a:prstGeom prst="rect">
            <a:avLst/>
          </a:prstGeom>
        </p:spPr>
        <p:txBody>
          <a:bodyPr spcCol="781050"/>
          <a:lstStyle/>
          <a:p>
            <a:pPr marL="768163" indent="-310963">
              <a:defRPr sz="3700"/>
            </a:pPr>
            <a:r>
              <a:t>single bar chart with grouped bars</a:t>
            </a:r>
          </a:p>
          <a:p>
            <a:pPr lvl="1" marL="1150619" indent="-236219">
              <a:defRPr sz="3100"/>
            </a:pPr>
            <a:r>
              <a:t>split by state into regions</a:t>
            </a:r>
          </a:p>
          <a:p>
            <a:pPr lvl="2" marL="1608992" indent="-237392">
              <a:defRPr sz="2700"/>
            </a:pPr>
            <a:r>
              <a:t>complex glyph within each region showing all ages</a:t>
            </a:r>
          </a:p>
          <a:p>
            <a:pPr lvl="1" marL="1150619" indent="-236219">
              <a:defRPr sz="3100"/>
            </a:pPr>
            <a:r>
              <a:t>compare: easy within state, hard across ages</a:t>
            </a:r>
          </a:p>
          <a:p>
            <a:pPr marL="768163" indent="-310963">
              <a:defRPr sz="3700"/>
            </a:pPr>
            <a:r>
              <a:t>small-multiple bar charts</a:t>
            </a:r>
          </a:p>
          <a:p>
            <a:pPr lvl="1" marL="1150619" indent="-236219">
              <a:defRPr sz="3100"/>
            </a:pPr>
            <a:r>
              <a:t>split by age into regions</a:t>
            </a:r>
          </a:p>
          <a:p>
            <a:pPr lvl="2" marL="1608992" indent="-237392">
              <a:defRPr sz="2700"/>
            </a:pPr>
            <a:r>
              <a:t>one chart per region</a:t>
            </a:r>
          </a:p>
          <a:p>
            <a:pPr lvl="1" marL="1150619" indent="-236219">
              <a:defRPr sz="3100"/>
            </a:pPr>
            <a:r>
              <a:t>compare: easy within age, harder across states</a:t>
            </a:r>
          </a:p>
        </p:txBody>
      </p:sp>
      <p:sp>
        <p:nvSpPr>
          <p:cNvPr id="135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5" name="fig12.8_alt.pdf" descr="fig12.8_alt.pdf"/>
          <p:cNvPicPr>
            <a:picLocks noChangeAspect="1"/>
          </p:cNvPicPr>
          <p:nvPr/>
        </p:nvPicPr>
        <p:blipFill>
          <a:blip r:embed="rId2">
            <a:extLst/>
          </a:blip>
          <a:srcRect l="0" t="0" r="48665" b="1732"/>
          <a:stretch>
            <a:fillRect/>
          </a:stretch>
        </p:blipFill>
        <p:spPr>
          <a:xfrm>
            <a:off x="2032000" y="3657600"/>
            <a:ext cx="6108700" cy="5334000"/>
          </a:xfrm>
          <a:prstGeom prst="rect">
            <a:avLst/>
          </a:prstGeom>
          <a:ln w="12700">
            <a:miter lim="400000"/>
          </a:ln>
        </p:spPr>
      </p:pic>
      <p:pic>
        <p:nvPicPr>
          <p:cNvPr id="1356" name="fig12.8_alt.pdf" descr="fig12.8_alt.pdf"/>
          <p:cNvPicPr>
            <a:picLocks noChangeAspect="1"/>
          </p:cNvPicPr>
          <p:nvPr/>
        </p:nvPicPr>
        <p:blipFill>
          <a:blip r:embed="rId2">
            <a:extLst/>
          </a:blip>
          <a:srcRect l="51227" t="0" r="0" b="2434"/>
          <a:stretch>
            <a:fillRect/>
          </a:stretch>
        </p:blipFill>
        <p:spPr>
          <a:xfrm>
            <a:off x="9626600" y="3657600"/>
            <a:ext cx="5803900" cy="52959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8" name="Partitioning: Recursive subdivision"/>
          <p:cNvSpPr txBox="1"/>
          <p:nvPr>
            <p:ph type="title"/>
          </p:nvPr>
        </p:nvSpPr>
        <p:spPr>
          <a:prstGeom prst="rect">
            <a:avLst/>
          </a:prstGeom>
        </p:spPr>
        <p:txBody>
          <a:bodyPr/>
          <a:lstStyle/>
          <a:p>
            <a:pPr/>
            <a:r>
              <a:t>Partitioning: Recursive subdivision</a:t>
            </a:r>
          </a:p>
        </p:txBody>
      </p:sp>
      <p:sp>
        <p:nvSpPr>
          <p:cNvPr id="1359" name="split by neighborhood…"/>
          <p:cNvSpPr txBox="1"/>
          <p:nvPr>
            <p:ph type="body" sz="half" idx="1"/>
          </p:nvPr>
        </p:nvSpPr>
        <p:spPr>
          <a:xfrm>
            <a:off x="419100" y="1104900"/>
            <a:ext cx="5981700" cy="8039100"/>
          </a:xfrm>
          <a:prstGeom prst="rect">
            <a:avLst/>
          </a:prstGeom>
        </p:spPr>
        <p:txBody>
          <a:bodyPr/>
          <a:lstStyle/>
          <a:p>
            <a:pPr marL="793376" indent="-336176"/>
            <a:r>
              <a:t>split by neighborhood</a:t>
            </a:r>
          </a:p>
          <a:p>
            <a:pPr marL="793376" indent="-336176"/>
            <a:r>
              <a:t>then by type </a:t>
            </a:r>
          </a:p>
          <a:p>
            <a:pPr marL="793376" indent="-336176"/>
            <a:r>
              <a:t>then time</a:t>
            </a:r>
          </a:p>
          <a:p>
            <a:pPr lvl="1" marL="1173480" indent="-259080"/>
            <a:r>
              <a:t>years as rows</a:t>
            </a:r>
          </a:p>
          <a:p>
            <a:pPr lvl="1" marL="1173480" indent="-259080"/>
            <a:r>
              <a:t>months as columns </a:t>
            </a:r>
          </a:p>
          <a:p>
            <a:pPr marL="793376" indent="-336176"/>
            <a:r>
              <a:t>color by price</a:t>
            </a:r>
          </a:p>
          <a:p>
            <a:pPr marL="793376" indent="-336176"/>
          </a:p>
          <a:p>
            <a:pPr marL="793376" indent="-336176"/>
            <a:r>
              <a:t>neighborhood patterns</a:t>
            </a:r>
          </a:p>
          <a:p>
            <a:pPr lvl="1" marL="1173480" indent="-259080"/>
            <a:r>
              <a:t>where it’s expensive</a:t>
            </a:r>
          </a:p>
          <a:p>
            <a:pPr lvl="1" marL="1173480" indent="-259080"/>
            <a:r>
              <a:t>where you pay much more for detached type</a:t>
            </a:r>
          </a:p>
        </p:txBody>
      </p:sp>
      <p:sp>
        <p:nvSpPr>
          <p:cNvPr id="136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61" name="[Configuring Hierarchical Layouts to Address Research Questions. Slingsby, Dykes, and Wood.  IEEE Transactions on Visualization and Computer Graphics (Proc. InfoVis 2009) 15:6 (2009), 977–984.]"/>
          <p:cNvSpPr txBox="1"/>
          <p:nvPr/>
        </p:nvSpPr>
        <p:spPr>
          <a:xfrm>
            <a:off x="203200" y="8420100"/>
            <a:ext cx="156337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100">
                <a:uFill>
                  <a:solidFill>
                    <a:srgbClr val="000000"/>
                  </a:solidFill>
                </a:uFill>
              </a:defRPr>
            </a:lvl1pPr>
          </a:lstStyle>
          <a:p>
            <a:pPr/>
            <a:r>
              <a:t>[Configuring Hierarchical Layouts to Address Research Questions. Slingsby, Dykes, and Wood.  IEEE Transactions on Visualization and Computer Graphics (Proc. InfoVis 2009) 15:6 (2009), 977–984.]</a:t>
            </a:r>
          </a:p>
        </p:txBody>
      </p:sp>
      <p:sp>
        <p:nvSpPr>
          <p:cNvPr id="1362" name="System: HIVE"/>
          <p:cNvSpPr txBox="1"/>
          <p:nvPr/>
        </p:nvSpPr>
        <p:spPr>
          <a:xfrm>
            <a:off x="12369800" y="139700"/>
            <a:ext cx="3599235" cy="8020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HIVE</a:t>
            </a:r>
          </a:p>
        </p:txBody>
      </p:sp>
      <p:pic>
        <p:nvPicPr>
          <p:cNvPr id="1363" name="slingsby-fig2c.png" descr="slingsby-fig2c.png"/>
          <p:cNvPicPr>
            <a:picLocks noChangeAspect="1"/>
          </p:cNvPicPr>
          <p:nvPr/>
        </p:nvPicPr>
        <p:blipFill>
          <a:blip r:embed="rId2">
            <a:extLst/>
          </a:blip>
          <a:stretch>
            <a:fillRect/>
          </a:stretch>
        </p:blipFill>
        <p:spPr>
          <a:xfrm>
            <a:off x="6311900" y="812800"/>
            <a:ext cx="9525000" cy="7649766"/>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5" name="Partitioning: Recursive subdivision"/>
          <p:cNvSpPr txBox="1"/>
          <p:nvPr>
            <p:ph type="title"/>
          </p:nvPr>
        </p:nvSpPr>
        <p:spPr>
          <a:prstGeom prst="rect">
            <a:avLst/>
          </a:prstGeom>
        </p:spPr>
        <p:txBody>
          <a:bodyPr/>
          <a:lstStyle/>
          <a:p>
            <a:pPr/>
            <a:r>
              <a:t>Partitioning: Recursive subdivision</a:t>
            </a:r>
          </a:p>
        </p:txBody>
      </p:sp>
      <p:sp>
        <p:nvSpPr>
          <p:cNvPr id="1366" name="switch order of splits…"/>
          <p:cNvSpPr txBox="1"/>
          <p:nvPr>
            <p:ph type="body" sz="half" idx="1"/>
          </p:nvPr>
        </p:nvSpPr>
        <p:spPr>
          <a:xfrm>
            <a:off x="419100" y="1104900"/>
            <a:ext cx="5943600" cy="8039100"/>
          </a:xfrm>
          <a:prstGeom prst="rect">
            <a:avLst/>
          </a:prstGeom>
        </p:spPr>
        <p:txBody>
          <a:bodyPr/>
          <a:lstStyle/>
          <a:p>
            <a:pPr marL="793376" indent="-336176"/>
            <a:r>
              <a:t>switch order of splits</a:t>
            </a:r>
          </a:p>
          <a:p>
            <a:pPr lvl="1" marL="1173480" indent="-259080"/>
            <a:r>
              <a:t>type then neighborhood</a:t>
            </a:r>
          </a:p>
          <a:p>
            <a:pPr marL="793376" indent="-336176"/>
            <a:r>
              <a:t>switch color</a:t>
            </a:r>
          </a:p>
          <a:p>
            <a:pPr lvl="1" marL="1173480" indent="-259080"/>
            <a:r>
              <a:t>by price variation </a:t>
            </a:r>
          </a:p>
          <a:p>
            <a:pPr lvl="2" marL="1635369" indent="-263769"/>
            <a:endParaRPr sz="4000"/>
          </a:p>
          <a:p>
            <a:pPr marL="793376" indent="-336176"/>
            <a:r>
              <a:t>type patterns</a:t>
            </a:r>
          </a:p>
          <a:p>
            <a:pPr lvl="1" marL="1173480" indent="-259080"/>
            <a:r>
              <a:t>within specific type, which neighborhoods inconsistent</a:t>
            </a:r>
          </a:p>
        </p:txBody>
      </p:sp>
      <p:sp>
        <p:nvSpPr>
          <p:cNvPr id="136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8" name="slingsby-fig7b.png" descr="slingsby-fig7b.png"/>
          <p:cNvPicPr>
            <a:picLocks noChangeAspect="1"/>
          </p:cNvPicPr>
          <p:nvPr/>
        </p:nvPicPr>
        <p:blipFill>
          <a:blip r:embed="rId2">
            <a:extLst/>
          </a:blip>
          <a:stretch>
            <a:fillRect/>
          </a:stretch>
        </p:blipFill>
        <p:spPr>
          <a:xfrm>
            <a:off x="6388100" y="850900"/>
            <a:ext cx="9525001" cy="7662297"/>
          </a:xfrm>
          <a:prstGeom prst="rect">
            <a:avLst/>
          </a:prstGeom>
          <a:ln w="12700">
            <a:miter lim="400000"/>
          </a:ln>
        </p:spPr>
      </p:pic>
      <p:sp>
        <p:nvSpPr>
          <p:cNvPr id="1369" name="[Configuring Hierarchical Layouts to Address Research Questions. Slingsby, Dykes, and Wood.  IEEE Transactions on Visualization and Computer Graphics (Proc. InfoVis 2009) 15:6 (2009), 977–984.]"/>
          <p:cNvSpPr txBox="1"/>
          <p:nvPr/>
        </p:nvSpPr>
        <p:spPr>
          <a:xfrm>
            <a:off x="203200" y="8420100"/>
            <a:ext cx="156337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100">
                <a:uFill>
                  <a:solidFill>
                    <a:srgbClr val="000000"/>
                  </a:solidFill>
                </a:uFill>
              </a:defRPr>
            </a:lvl1pPr>
          </a:lstStyle>
          <a:p>
            <a:pPr/>
            <a:r>
              <a:t>[Configuring Hierarchical Layouts to Address Research Questions. Slingsby, Dykes, and Wood.  IEEE Transactions on Visualization and Computer Graphics (Proc. InfoVis 2009) 15:6 (2009), 977–984.]</a:t>
            </a:r>
          </a:p>
        </p:txBody>
      </p:sp>
      <p:sp>
        <p:nvSpPr>
          <p:cNvPr id="1370" name="System: HIVE"/>
          <p:cNvSpPr txBox="1"/>
          <p:nvPr/>
        </p:nvSpPr>
        <p:spPr>
          <a:xfrm>
            <a:off x="12369800" y="139700"/>
            <a:ext cx="3599235" cy="8020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HIVE</a:t>
            </a:r>
          </a:p>
        </p:txBody>
      </p:sp>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2" name="Partitioning: Recursive subdivision"/>
          <p:cNvSpPr txBox="1"/>
          <p:nvPr>
            <p:ph type="title"/>
          </p:nvPr>
        </p:nvSpPr>
        <p:spPr>
          <a:prstGeom prst="rect">
            <a:avLst/>
          </a:prstGeom>
        </p:spPr>
        <p:txBody>
          <a:bodyPr/>
          <a:lstStyle/>
          <a:p>
            <a:pPr/>
            <a:r>
              <a:t>Partitioning: Recursive subdivision</a:t>
            </a:r>
          </a:p>
        </p:txBody>
      </p:sp>
      <p:sp>
        <p:nvSpPr>
          <p:cNvPr id="1373" name="different encoding for second-level regions…"/>
          <p:cNvSpPr txBox="1"/>
          <p:nvPr>
            <p:ph type="body" sz="half" idx="1"/>
          </p:nvPr>
        </p:nvSpPr>
        <p:spPr>
          <a:xfrm>
            <a:off x="419100" y="1104900"/>
            <a:ext cx="5740400" cy="8039100"/>
          </a:xfrm>
          <a:prstGeom prst="rect">
            <a:avLst/>
          </a:prstGeom>
        </p:spPr>
        <p:txBody>
          <a:bodyPr/>
          <a:lstStyle>
            <a:lvl1pPr marL="793376" indent="-336176"/>
            <a:lvl2pPr marL="1173480" indent="-259080"/>
          </a:lstStyle>
          <a:p>
            <a:pPr/>
            <a:r>
              <a:t>different encoding for second-level regions</a:t>
            </a:r>
          </a:p>
          <a:p>
            <a:pPr lvl="1"/>
            <a:r>
              <a:t>choropleth maps</a:t>
            </a:r>
          </a:p>
        </p:txBody>
      </p:sp>
      <p:sp>
        <p:nvSpPr>
          <p:cNvPr id="137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75" name="[Configuring Hierarchical Layouts to Address Research Questions. Slingsby, Dykes, and Wood.  IEEE Transactions on Visualization and Computer Graphics (Proc. InfoVis 2009) 15:6 (2009), 977–984.]"/>
          <p:cNvSpPr txBox="1"/>
          <p:nvPr/>
        </p:nvSpPr>
        <p:spPr>
          <a:xfrm>
            <a:off x="203200" y="8420100"/>
            <a:ext cx="156337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100">
                <a:uFill>
                  <a:solidFill>
                    <a:srgbClr val="000000"/>
                  </a:solidFill>
                </a:uFill>
              </a:defRPr>
            </a:lvl1pPr>
          </a:lstStyle>
          <a:p>
            <a:pPr/>
            <a:r>
              <a:t>[Configuring Hierarchical Layouts to Address Research Questions. Slingsby, Dykes, and Wood.  IEEE Transactions on Visualization and Computer Graphics (Proc. InfoVis 2009) 15:6 (2009), 977–984.]</a:t>
            </a:r>
          </a:p>
        </p:txBody>
      </p:sp>
      <p:sp>
        <p:nvSpPr>
          <p:cNvPr id="1376" name="System: HIVE"/>
          <p:cNvSpPr txBox="1"/>
          <p:nvPr/>
        </p:nvSpPr>
        <p:spPr>
          <a:xfrm>
            <a:off x="12369800" y="139700"/>
            <a:ext cx="3599235" cy="8020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HIVE</a:t>
            </a:r>
          </a:p>
        </p:txBody>
      </p:sp>
      <p:pic>
        <p:nvPicPr>
          <p:cNvPr id="1377" name="slingsby-fig7c.png" descr="slingsby-fig7c.png"/>
          <p:cNvPicPr>
            <a:picLocks noChangeAspect="1"/>
          </p:cNvPicPr>
          <p:nvPr/>
        </p:nvPicPr>
        <p:blipFill>
          <a:blip r:embed="rId2">
            <a:extLst/>
          </a:blip>
          <a:stretch>
            <a:fillRect/>
          </a:stretch>
        </p:blipFill>
        <p:spPr>
          <a:xfrm>
            <a:off x="6311900" y="863600"/>
            <a:ext cx="9525000" cy="765576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9" name="Partitioning: Recursive subdivision"/>
          <p:cNvSpPr txBox="1"/>
          <p:nvPr>
            <p:ph type="title"/>
          </p:nvPr>
        </p:nvSpPr>
        <p:spPr>
          <a:prstGeom prst="rect">
            <a:avLst/>
          </a:prstGeom>
        </p:spPr>
        <p:txBody>
          <a:bodyPr/>
          <a:lstStyle/>
          <a:p>
            <a:pPr/>
            <a:r>
              <a:t>Partitioning: Recursive subdivision</a:t>
            </a:r>
          </a:p>
        </p:txBody>
      </p:sp>
      <p:sp>
        <p:nvSpPr>
          <p:cNvPr id="1380" name="size regions by sale counts…"/>
          <p:cNvSpPr txBox="1"/>
          <p:nvPr>
            <p:ph type="body" sz="half" idx="1"/>
          </p:nvPr>
        </p:nvSpPr>
        <p:spPr>
          <a:xfrm>
            <a:off x="419100" y="1104900"/>
            <a:ext cx="5981700" cy="8039100"/>
          </a:xfrm>
          <a:prstGeom prst="rect">
            <a:avLst/>
          </a:prstGeom>
        </p:spPr>
        <p:txBody>
          <a:bodyPr/>
          <a:lstStyle/>
          <a:p>
            <a:pPr marL="793376" indent="-336176"/>
            <a:r>
              <a:t>size regions by sale counts</a:t>
            </a:r>
          </a:p>
          <a:p>
            <a:pPr lvl="1" marL="1173480" indent="-259080"/>
            <a:r>
              <a:t>not uniformly</a:t>
            </a:r>
          </a:p>
          <a:p>
            <a:pPr marL="793376" indent="-336176"/>
            <a:r>
              <a:t>result: treemap </a:t>
            </a:r>
          </a:p>
        </p:txBody>
      </p:sp>
      <p:sp>
        <p:nvSpPr>
          <p:cNvPr id="138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82" name="[Configuring Hierarchical Layouts to Address Research Questions. Slingsby, Dykes, and Wood.  IEEE Transactions on Visualization and Computer Graphics (Proc. InfoVis 2009) 15:6 (2009), 977–984.]"/>
          <p:cNvSpPr txBox="1"/>
          <p:nvPr/>
        </p:nvSpPr>
        <p:spPr>
          <a:xfrm>
            <a:off x="203200" y="8420100"/>
            <a:ext cx="156337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100">
                <a:uFill>
                  <a:solidFill>
                    <a:srgbClr val="000000"/>
                  </a:solidFill>
                </a:uFill>
              </a:defRPr>
            </a:lvl1pPr>
          </a:lstStyle>
          <a:p>
            <a:pPr/>
            <a:r>
              <a:t>[Configuring Hierarchical Layouts to Address Research Questions. Slingsby, Dykes, and Wood.  IEEE Transactions on Visualization and Computer Graphics (Proc. InfoVis 2009) 15:6 (2009), 977–984.]</a:t>
            </a:r>
          </a:p>
        </p:txBody>
      </p:sp>
      <p:sp>
        <p:nvSpPr>
          <p:cNvPr id="1383" name="System: HIVE"/>
          <p:cNvSpPr txBox="1"/>
          <p:nvPr/>
        </p:nvSpPr>
        <p:spPr>
          <a:xfrm>
            <a:off x="12369800" y="139700"/>
            <a:ext cx="3599235" cy="8020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HIVE</a:t>
            </a:r>
          </a:p>
        </p:txBody>
      </p:sp>
      <p:pic>
        <p:nvPicPr>
          <p:cNvPr id="1384" name="slingsby-fig7a.png" descr="slingsby-fig7a.png"/>
          <p:cNvPicPr>
            <a:picLocks noChangeAspect="1"/>
          </p:cNvPicPr>
          <p:nvPr/>
        </p:nvPicPr>
        <p:blipFill>
          <a:blip r:embed="rId2">
            <a:extLst/>
          </a:blip>
          <a:stretch>
            <a:fillRect/>
          </a:stretch>
        </p:blipFill>
        <p:spPr>
          <a:xfrm>
            <a:off x="6324600" y="863600"/>
            <a:ext cx="9525000" cy="765083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fig2.1.pdf" descr="fig2.1.pdf"/>
          <p:cNvPicPr>
            <a:picLocks noChangeAspect="1"/>
          </p:cNvPicPr>
          <p:nvPr/>
        </p:nvPicPr>
        <p:blipFill>
          <a:blip r:embed="rId2">
            <a:extLst/>
          </a:blip>
          <a:srcRect l="0" t="0" r="0" b="15795"/>
          <a:stretch>
            <a:fillRect/>
          </a:stretch>
        </p:blipFill>
        <p:spPr>
          <a:xfrm>
            <a:off x="4289476" y="9107"/>
            <a:ext cx="9005103" cy="9045993"/>
          </a:xfrm>
          <a:prstGeom prst="rect">
            <a:avLst/>
          </a:prstGeom>
          <a:ln w="12700">
            <a:miter lim="400000"/>
          </a:ln>
        </p:spPr>
      </p:pic>
      <p:sp>
        <p:nvSpPr>
          <p:cNvPr id="2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9" name="fig2.1.pdf" descr="fig2.1.pdf"/>
          <p:cNvPicPr>
            <a:picLocks noChangeAspect="1"/>
          </p:cNvPicPr>
          <p:nvPr/>
        </p:nvPicPr>
        <p:blipFill>
          <a:blip r:embed="rId3">
            <a:extLst/>
          </a:blip>
          <a:srcRect l="79577" t="85878" r="0" b="0"/>
          <a:stretch>
            <a:fillRect/>
          </a:stretch>
        </p:blipFill>
        <p:spPr>
          <a:xfrm>
            <a:off x="-241300" y="643004"/>
            <a:ext cx="4164441" cy="3461887"/>
          </a:xfrm>
          <a:prstGeom prst="rect">
            <a:avLst/>
          </a:prstGeom>
          <a:ln w="12700">
            <a:miter lim="400000"/>
          </a:ln>
        </p:spPr>
      </p:pic>
      <p:pic>
        <p:nvPicPr>
          <p:cNvPr id="250" name="fig2.1.pdf" descr="fig2.1.pdf"/>
          <p:cNvPicPr>
            <a:picLocks noChangeAspect="1"/>
          </p:cNvPicPr>
          <p:nvPr/>
        </p:nvPicPr>
        <p:blipFill>
          <a:blip r:embed="rId3">
            <a:extLst/>
          </a:blip>
          <a:srcRect l="0" t="87319" r="51604" b="0"/>
          <a:stretch>
            <a:fillRect/>
          </a:stretch>
        </p:blipFill>
        <p:spPr>
          <a:xfrm>
            <a:off x="8230869" y="7785100"/>
            <a:ext cx="4043886" cy="1273872"/>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6" name="Superimpose layers"/>
          <p:cNvSpPr txBox="1"/>
          <p:nvPr>
            <p:ph type="title"/>
          </p:nvPr>
        </p:nvSpPr>
        <p:spPr>
          <a:prstGeom prst="rect">
            <a:avLst/>
          </a:prstGeom>
        </p:spPr>
        <p:txBody>
          <a:bodyPr/>
          <a:lstStyle/>
          <a:p>
            <a:pPr/>
            <a:r>
              <a:t>Superimpose layers</a:t>
            </a:r>
          </a:p>
        </p:txBody>
      </p:sp>
      <p:sp>
        <p:nvSpPr>
          <p:cNvPr id="13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88" name="layer: set of objects spread out over region…"/>
          <p:cNvSpPr txBox="1"/>
          <p:nvPr>
            <p:ph type="body" idx="1"/>
          </p:nvPr>
        </p:nvSpPr>
        <p:spPr>
          <a:prstGeom prst="rect">
            <a:avLst/>
          </a:prstGeom>
        </p:spPr>
        <p:txBody>
          <a:bodyPr/>
          <a:lstStyle/>
          <a:p>
            <a:pPr marL="793376" indent="-336176"/>
            <a:r>
              <a:rPr b="1" i="1"/>
              <a:t>layer</a:t>
            </a:r>
            <a:r>
              <a:t>: set of objects spread out over region</a:t>
            </a:r>
          </a:p>
          <a:p>
            <a:pPr lvl="1" marL="1173480" indent="-259080"/>
            <a:r>
              <a:t>each set is visually distinguishable group</a:t>
            </a:r>
          </a:p>
          <a:p>
            <a:pPr lvl="1" marL="1173480" indent="-259080"/>
            <a:r>
              <a:t>extent: whole view</a:t>
            </a:r>
          </a:p>
          <a:p>
            <a:pPr marL="793376" indent="-336176"/>
            <a:r>
              <a:t>design choices</a:t>
            </a:r>
          </a:p>
          <a:p>
            <a:pPr lvl="1" marL="1173480" indent="-259080"/>
            <a:r>
              <a:t>how many layers, how to distinguish?</a:t>
            </a:r>
          </a:p>
          <a:p>
            <a:pPr lvl="2" marL="1635369" indent="-263769"/>
            <a:r>
              <a:t>encode with different, nonoverlapping channels</a:t>
            </a:r>
          </a:p>
          <a:p>
            <a:pPr lvl="2" marL="1635369" indent="-263769"/>
            <a:r>
              <a:t>two layers achieveable, three with careful design</a:t>
            </a:r>
          </a:p>
          <a:p>
            <a:pPr lvl="1" marL="1173480" indent="-259080"/>
            <a:r>
              <a:t>small static set, or dynamic from many possible?</a:t>
            </a:r>
          </a:p>
        </p:txBody>
      </p:sp>
      <p:pic>
        <p:nvPicPr>
          <p:cNvPr id="1389" name="fig12.1.pdf" descr="fig12.1.pdf"/>
          <p:cNvPicPr>
            <a:picLocks noChangeAspect="1"/>
          </p:cNvPicPr>
          <p:nvPr/>
        </p:nvPicPr>
        <p:blipFill>
          <a:blip r:embed="rId2">
            <a:extLst/>
          </a:blip>
          <a:srcRect l="0" t="18515" r="34421" b="68314"/>
          <a:stretch>
            <a:fillRect/>
          </a:stretch>
        </p:blipFill>
        <p:spPr>
          <a:xfrm>
            <a:off x="8521055" y="2197100"/>
            <a:ext cx="8582617" cy="2540001"/>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1" name="Static visual layering"/>
          <p:cNvSpPr txBox="1"/>
          <p:nvPr>
            <p:ph type="title"/>
          </p:nvPr>
        </p:nvSpPr>
        <p:spPr>
          <a:prstGeom prst="rect">
            <a:avLst/>
          </a:prstGeom>
        </p:spPr>
        <p:txBody>
          <a:bodyPr/>
          <a:lstStyle/>
          <a:p>
            <a:pPr/>
            <a:r>
              <a:t>Static visual layering</a:t>
            </a:r>
          </a:p>
        </p:txBody>
      </p:sp>
      <p:sp>
        <p:nvSpPr>
          <p:cNvPr id="1392" name="foreground layer: roads…"/>
          <p:cNvSpPr txBox="1"/>
          <p:nvPr>
            <p:ph type="body" idx="1"/>
          </p:nvPr>
        </p:nvSpPr>
        <p:spPr>
          <a:xfrm>
            <a:off x="419100" y="1104900"/>
            <a:ext cx="9169400" cy="8039100"/>
          </a:xfrm>
          <a:prstGeom prst="rect">
            <a:avLst/>
          </a:prstGeom>
        </p:spPr>
        <p:txBody>
          <a:bodyPr/>
          <a:lstStyle/>
          <a:p>
            <a:pPr marL="793376" indent="-336176"/>
            <a:r>
              <a:t>foreground layer: roads</a:t>
            </a:r>
          </a:p>
          <a:p>
            <a:pPr lvl="1" marL="1173480" indent="-259080"/>
            <a:r>
              <a:t>hue, size distinguishing main from minor</a:t>
            </a:r>
          </a:p>
          <a:p>
            <a:pPr lvl="1" marL="1173480" indent="-259080"/>
            <a:r>
              <a:t>high luminance contrast from background</a:t>
            </a:r>
          </a:p>
          <a:p>
            <a:pPr marL="793376" indent="-336176"/>
            <a:r>
              <a:t>background layer: regions</a:t>
            </a:r>
          </a:p>
          <a:p>
            <a:pPr lvl="1" marL="1173480" indent="-259080"/>
            <a:r>
              <a:t>desaturated colors for water, parks, land areas</a:t>
            </a:r>
          </a:p>
          <a:p>
            <a:pPr marL="793376" indent="-336176"/>
            <a:r>
              <a:t>user can selectively focus attention</a:t>
            </a:r>
          </a:p>
          <a:p>
            <a:pPr marL="793376" indent="-336176"/>
            <a:r>
              <a:t>“get it right in black and white”</a:t>
            </a:r>
          </a:p>
          <a:p>
            <a:pPr lvl="1" marL="1173480" indent="-259080"/>
            <a:r>
              <a:t>check luminance contrast with greyscale view</a:t>
            </a:r>
          </a:p>
        </p:txBody>
      </p:sp>
      <p:sp>
        <p:nvSpPr>
          <p:cNvPr id="139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4" name="map_pore_areamap_gray.png" descr="map_pore_areamap_gray.png"/>
          <p:cNvPicPr>
            <a:picLocks noChangeAspect="1"/>
          </p:cNvPicPr>
          <p:nvPr/>
        </p:nvPicPr>
        <p:blipFill>
          <a:blip r:embed="rId2">
            <a:extLst/>
          </a:blip>
          <a:stretch>
            <a:fillRect/>
          </a:stretch>
        </p:blipFill>
        <p:spPr>
          <a:xfrm>
            <a:off x="10629900" y="4724400"/>
            <a:ext cx="4749800" cy="4127500"/>
          </a:xfrm>
          <a:prstGeom prst="rect">
            <a:avLst/>
          </a:prstGeom>
          <a:ln w="12700">
            <a:miter lim="400000"/>
          </a:ln>
        </p:spPr>
      </p:pic>
      <p:pic>
        <p:nvPicPr>
          <p:cNvPr id="1395" name="map_pore_areamap.png" descr="map_pore_areamap.png"/>
          <p:cNvPicPr>
            <a:picLocks noChangeAspect="1"/>
          </p:cNvPicPr>
          <p:nvPr/>
        </p:nvPicPr>
        <p:blipFill>
          <a:blip r:embed="rId3">
            <a:extLst/>
          </a:blip>
          <a:stretch>
            <a:fillRect/>
          </a:stretch>
        </p:blipFill>
        <p:spPr>
          <a:xfrm>
            <a:off x="10629900" y="482600"/>
            <a:ext cx="4749800" cy="4127500"/>
          </a:xfrm>
          <a:prstGeom prst="rect">
            <a:avLst/>
          </a:prstGeom>
          <a:ln w="12700">
            <a:miter lim="400000"/>
          </a:ln>
        </p:spPr>
      </p:pic>
      <p:sp>
        <p:nvSpPr>
          <p:cNvPr id="1396" name="[Get it right in black and white. Stone. 2010.  http://www.stonesc.com/wordpress/2010/03/get-it-right-in-black-and-white]"/>
          <p:cNvSpPr txBox="1"/>
          <p:nvPr/>
        </p:nvSpPr>
        <p:spPr>
          <a:xfrm>
            <a:off x="203200" y="7658100"/>
            <a:ext cx="10401300" cy="863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800">
                <a:uFill>
                  <a:solidFill>
                    <a:srgbClr val="000000"/>
                  </a:solidFill>
                </a:uFill>
              </a:defRPr>
            </a:pPr>
            <a:r>
              <a:t>[Get it right in black and white. Stone. 2010. </a:t>
            </a:r>
            <a:br/>
            <a:r>
              <a:rPr>
                <a:hlinkClick r:id="rId4" invalidUrl="" action="" tgtFrame="" tooltip="" history="1" highlightClick="0" endSnd="0"/>
              </a:rPr>
              <a:t>http://www.stonesc.com/wordpress/2010/03/get-it-right-in-black-and-white</a:t>
            </a:r>
            <a:r>
              <a:t>]</a:t>
            </a:r>
          </a:p>
        </p:txBody>
      </p:sp>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8" name="Superimposing limits"/>
          <p:cNvSpPr txBox="1"/>
          <p:nvPr>
            <p:ph type="title"/>
          </p:nvPr>
        </p:nvSpPr>
        <p:spPr>
          <a:prstGeom prst="rect">
            <a:avLst/>
          </a:prstGeom>
        </p:spPr>
        <p:txBody>
          <a:bodyPr/>
          <a:lstStyle/>
          <a:p>
            <a:pPr/>
            <a:r>
              <a:t>Superimposing limits</a:t>
            </a:r>
          </a:p>
        </p:txBody>
      </p:sp>
      <p:sp>
        <p:nvSpPr>
          <p:cNvPr id="1399" name="few layers, but many lines…"/>
          <p:cNvSpPr txBox="1"/>
          <p:nvPr>
            <p:ph type="body" idx="1"/>
          </p:nvPr>
        </p:nvSpPr>
        <p:spPr>
          <a:xfrm>
            <a:off x="419100" y="1092200"/>
            <a:ext cx="11188700" cy="8039100"/>
          </a:xfrm>
          <a:prstGeom prst="rect">
            <a:avLst/>
          </a:prstGeom>
        </p:spPr>
        <p:txBody>
          <a:bodyPr/>
          <a:lstStyle/>
          <a:p>
            <a:pPr marL="793376" indent="-336176"/>
            <a:r>
              <a:t>few layers, but many lines</a:t>
            </a:r>
          </a:p>
          <a:p>
            <a:pPr lvl="1" marL="1173480" indent="-259080"/>
            <a:r>
              <a:t>up to a few dozen</a:t>
            </a:r>
          </a:p>
          <a:p>
            <a:pPr lvl="1" marL="1173480" indent="-259080"/>
            <a:r>
              <a:t>but not hundreds</a:t>
            </a:r>
          </a:p>
          <a:p>
            <a:pPr marL="793376" indent="-336176"/>
            <a:r>
              <a:t>superimpose vs juxtapose: empirical study</a:t>
            </a:r>
          </a:p>
          <a:p>
            <a:pPr lvl="1" marL="1173480" indent="-259080"/>
            <a:r>
              <a:t>superimposed for local, multiple for global</a:t>
            </a:r>
          </a:p>
          <a:p>
            <a:pPr lvl="1" marL="1173480" indent="-259080"/>
            <a:r>
              <a:t>tasks</a:t>
            </a:r>
          </a:p>
          <a:p>
            <a:pPr lvl="2" marL="1635369" indent="-263769"/>
            <a:r>
              <a:t>local: maximum, global: slope, discrimination</a:t>
            </a:r>
          </a:p>
          <a:p>
            <a:pPr lvl="1" marL="1173480" indent="-259080"/>
            <a:r>
              <a:t>same screen space for all multiples vs single superimposed</a:t>
            </a:r>
          </a:p>
        </p:txBody>
      </p:sp>
      <p:sp>
        <p:nvSpPr>
          <p:cNvPr id="140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1" name="multilinevis-fig2.png" descr="multilinevis-fig2.png"/>
          <p:cNvPicPr>
            <a:picLocks noChangeAspect="1"/>
          </p:cNvPicPr>
          <p:nvPr/>
        </p:nvPicPr>
        <p:blipFill>
          <a:blip r:embed="rId3">
            <a:extLst/>
          </a:blip>
          <a:stretch>
            <a:fillRect/>
          </a:stretch>
        </p:blipFill>
        <p:spPr>
          <a:xfrm>
            <a:off x="850900" y="6540500"/>
            <a:ext cx="6350000" cy="681276"/>
          </a:xfrm>
          <a:prstGeom prst="rect">
            <a:avLst/>
          </a:prstGeom>
          <a:ln w="12700">
            <a:miter lim="400000"/>
          </a:ln>
        </p:spPr>
      </p:pic>
      <p:pic>
        <p:nvPicPr>
          <p:cNvPr id="1402" name="multilinevis-fig3.png" descr="multilinevis-fig3.png"/>
          <p:cNvPicPr>
            <a:picLocks noChangeAspect="1"/>
          </p:cNvPicPr>
          <p:nvPr/>
        </p:nvPicPr>
        <p:blipFill>
          <a:blip r:embed="rId4">
            <a:extLst/>
          </a:blip>
          <a:stretch>
            <a:fillRect/>
          </a:stretch>
        </p:blipFill>
        <p:spPr>
          <a:xfrm>
            <a:off x="850900" y="7556500"/>
            <a:ext cx="6350000" cy="1073330"/>
          </a:xfrm>
          <a:prstGeom prst="rect">
            <a:avLst/>
          </a:prstGeom>
          <a:ln w="12700">
            <a:miter lim="400000"/>
          </a:ln>
        </p:spPr>
      </p:pic>
      <p:sp>
        <p:nvSpPr>
          <p:cNvPr id="1403" name="[Graphical Perception of Multiple Time Series. Javed, McDonnel, and Elmqvist. IEEE Transactions on Visualization and Computer Graphics (Proc. IEEE InfoVis 2010) 16:6 (2010), 927–934.]"/>
          <p:cNvSpPr txBox="1"/>
          <p:nvPr/>
        </p:nvSpPr>
        <p:spPr>
          <a:xfrm>
            <a:off x="7251700" y="7543800"/>
            <a:ext cx="4102100" cy="1041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[Graphical Perception of Multiple Time Series. Javed, McDonnel, and Elmqvist. IEEE Transactions on Visualization and Computer Graphics (Proc. IEEE InfoVis 2010) 16:6 (2010), 927–934.]</a:t>
            </a:r>
          </a:p>
        </p:txBody>
      </p:sp>
      <p:pic>
        <p:nvPicPr>
          <p:cNvPr id="1404" name="fig12.14.pdf" descr="fig12.14.pdf"/>
          <p:cNvPicPr>
            <a:picLocks noChangeAspect="1"/>
          </p:cNvPicPr>
          <p:nvPr/>
        </p:nvPicPr>
        <p:blipFill>
          <a:blip r:embed="rId5">
            <a:extLst/>
          </a:blip>
          <a:stretch>
            <a:fillRect/>
          </a:stretch>
        </p:blipFill>
        <p:spPr>
          <a:xfrm>
            <a:off x="11899900" y="571500"/>
            <a:ext cx="3746500" cy="77851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8" name="Idiom: Trellis plots"/>
          <p:cNvSpPr txBox="1"/>
          <p:nvPr>
            <p:ph type="title"/>
          </p:nvPr>
        </p:nvSpPr>
        <p:spPr>
          <a:prstGeom prst="rect">
            <a:avLst/>
          </a:prstGeom>
        </p:spPr>
        <p:txBody>
          <a:bodyPr/>
          <a:lstStyle/>
          <a:p>
            <a:pPr/>
            <a:r>
              <a:t>Idiom: </a:t>
            </a:r>
            <a:r>
              <a:rPr b="1">
                <a:latin typeface="+mn-lt"/>
                <a:ea typeface="+mn-ea"/>
                <a:cs typeface="+mn-cs"/>
                <a:sym typeface="Rockwell"/>
              </a:rPr>
              <a:t>Trellis plots</a:t>
            </a:r>
          </a:p>
        </p:txBody>
      </p:sp>
      <p:sp>
        <p:nvSpPr>
          <p:cNvPr id="1409" name="superimpose within same frame…"/>
          <p:cNvSpPr txBox="1"/>
          <p:nvPr>
            <p:ph type="body" idx="1"/>
          </p:nvPr>
        </p:nvSpPr>
        <p:spPr>
          <a:prstGeom prst="rect">
            <a:avLst/>
          </a:prstGeom>
        </p:spPr>
        <p:txBody>
          <a:bodyPr numCol="1" spcCol="38100"/>
          <a:lstStyle/>
          <a:p>
            <a:pPr/>
            <a:r>
              <a:t>superimpose within same frame</a:t>
            </a:r>
          </a:p>
          <a:p>
            <a:pPr lvl="1"/>
            <a:r>
              <a:t>color code by year</a:t>
            </a:r>
          </a:p>
          <a:p>
            <a:pPr lvl="1"/>
          </a:p>
          <a:p>
            <a:pPr/>
            <a:r>
              <a:t>partitioning</a:t>
            </a:r>
          </a:p>
          <a:p>
            <a:pPr lvl="1"/>
            <a:r>
              <a:t>split by site, rows are wheat varieties</a:t>
            </a:r>
          </a:p>
          <a:p>
            <a:pPr/>
            <a:r>
              <a:t>main-effects ordering</a:t>
            </a:r>
          </a:p>
          <a:p>
            <a:pPr lvl="1"/>
            <a:r>
              <a:t>derive value of median for group, use to order</a:t>
            </a:r>
          </a:p>
          <a:p>
            <a:pPr lvl="1"/>
            <a:r>
              <a:t>order rows within view by variety median</a:t>
            </a:r>
          </a:p>
          <a:p>
            <a:pPr lvl="1"/>
            <a:r>
              <a:t>order views themselves by site median</a:t>
            </a:r>
          </a:p>
        </p:txBody>
      </p:sp>
      <p:sp>
        <p:nvSpPr>
          <p:cNvPr id="141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1" name="Image" descr="Image"/>
          <p:cNvPicPr>
            <a:picLocks noChangeAspect="1"/>
          </p:cNvPicPr>
          <p:nvPr/>
        </p:nvPicPr>
        <p:blipFill>
          <a:blip r:embed="rId2">
            <a:extLst/>
          </a:blip>
          <a:stretch>
            <a:fillRect/>
          </a:stretch>
        </p:blipFill>
        <p:spPr>
          <a:xfrm>
            <a:off x="10961349" y="-1"/>
            <a:ext cx="3578903" cy="9144001"/>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3" name="Dynamic visual layering"/>
          <p:cNvSpPr txBox="1"/>
          <p:nvPr>
            <p:ph type="title"/>
          </p:nvPr>
        </p:nvSpPr>
        <p:spPr>
          <a:prstGeom prst="rect">
            <a:avLst/>
          </a:prstGeom>
        </p:spPr>
        <p:txBody>
          <a:bodyPr/>
          <a:lstStyle/>
          <a:p>
            <a:pPr/>
            <a:r>
              <a:t>Dynamic visual layering</a:t>
            </a:r>
          </a:p>
        </p:txBody>
      </p:sp>
      <p:sp>
        <p:nvSpPr>
          <p:cNvPr id="1414" name="interactive based on selection…"/>
          <p:cNvSpPr txBox="1"/>
          <p:nvPr>
            <p:ph type="body" idx="1"/>
          </p:nvPr>
        </p:nvSpPr>
        <p:spPr>
          <a:xfrm>
            <a:off x="419100" y="1104900"/>
            <a:ext cx="15849600" cy="6841927"/>
          </a:xfrm>
          <a:prstGeom prst="rect">
            <a:avLst/>
          </a:prstGeom>
        </p:spPr>
        <p:txBody>
          <a:bodyPr/>
          <a:lstStyle/>
          <a:p>
            <a:pPr/>
            <a:r>
              <a:t>interactive based on selection</a:t>
            </a:r>
          </a:p>
          <a:p>
            <a:pPr/>
            <a:r>
              <a:t>one-hop neighbour highlighting demos: click vs hover (lightweight)</a:t>
            </a:r>
          </a:p>
        </p:txBody>
      </p:sp>
      <p:sp>
        <p:nvSpPr>
          <p:cNvPr id="141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16" name="http://mariandoerk.de/edgemaps/demo/"/>
          <p:cNvSpPr txBox="1"/>
          <p:nvPr/>
        </p:nvSpPr>
        <p:spPr>
          <a:xfrm>
            <a:off x="556632" y="8251626"/>
            <a:ext cx="5981744"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u="sng">
                <a:hlinkClick r:id="rId2" invalidUrl="" action="" tgtFrame="" tooltip="" history="1" highlightClick="0" endSnd="0"/>
              </a:defRPr>
            </a:lvl1pPr>
          </a:lstStyle>
          <a:p>
            <a:pPr>
              <a:defRPr u="none"/>
            </a:pPr>
            <a:r>
              <a:rPr u="sng">
                <a:hlinkClick r:id="rId2" invalidUrl="" action="" tgtFrame="" tooltip="" history="1" highlightClick="0" endSnd="0"/>
              </a:rPr>
              <a:t>http://mariandoerk.de/edgemaps/demo/</a:t>
            </a:r>
          </a:p>
        </p:txBody>
      </p:sp>
      <p:pic>
        <p:nvPicPr>
          <p:cNvPr id="1417" name="Image" descr="Image"/>
          <p:cNvPicPr>
            <a:picLocks noChangeAspect="1"/>
          </p:cNvPicPr>
          <p:nvPr/>
        </p:nvPicPr>
        <p:blipFill>
          <a:blip r:embed="rId3">
            <a:extLst/>
          </a:blip>
          <a:srcRect l="20295" t="5776" r="0" b="0"/>
          <a:stretch>
            <a:fillRect/>
          </a:stretch>
        </p:blipFill>
        <p:spPr>
          <a:xfrm>
            <a:off x="556632" y="2768142"/>
            <a:ext cx="5670876" cy="5224091"/>
          </a:xfrm>
          <a:prstGeom prst="rect">
            <a:avLst/>
          </a:prstGeom>
          <a:ln w="12700">
            <a:miter lim="400000"/>
          </a:ln>
        </p:spPr>
      </p:pic>
      <p:sp>
        <p:nvSpPr>
          <p:cNvPr id="1418" name="http://mbostock.github.io/d3/talk/20111116/airports.html"/>
          <p:cNvSpPr txBox="1"/>
          <p:nvPr/>
        </p:nvSpPr>
        <p:spPr>
          <a:xfrm>
            <a:off x="7481862" y="8251626"/>
            <a:ext cx="8291539"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u="sng">
                <a:hlinkClick r:id="rId4" invalidUrl="" action="" tgtFrame="" tooltip="" history="1" highlightClick="0" endSnd="0"/>
              </a:defRPr>
            </a:lvl1pPr>
          </a:lstStyle>
          <a:p>
            <a:pPr>
              <a:defRPr u="none"/>
            </a:pPr>
            <a:r>
              <a:rPr u="sng">
                <a:hlinkClick r:id="rId4" invalidUrl="" action="" tgtFrame="" tooltip="" history="1" highlightClick="0" endSnd="0"/>
              </a:rPr>
              <a:t>http://mbostock.github.io/d3/talk/20111116/airports.html</a:t>
            </a:r>
          </a:p>
        </p:txBody>
      </p:sp>
      <p:pic>
        <p:nvPicPr>
          <p:cNvPr id="1419" name="Image" descr="Image"/>
          <p:cNvPicPr>
            <a:picLocks noChangeAspect="1"/>
          </p:cNvPicPr>
          <p:nvPr/>
        </p:nvPicPr>
        <p:blipFill>
          <a:blip r:embed="rId5">
            <a:extLst/>
          </a:blip>
          <a:stretch>
            <a:fillRect/>
          </a:stretch>
        </p:blipFill>
        <p:spPr>
          <a:xfrm>
            <a:off x="7990299" y="2976279"/>
            <a:ext cx="7391518" cy="5015929"/>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1" name="Further reading"/>
          <p:cNvSpPr txBox="1"/>
          <p:nvPr>
            <p:ph type="title"/>
          </p:nvPr>
        </p:nvSpPr>
        <p:spPr>
          <a:prstGeom prst="rect">
            <a:avLst/>
          </a:prstGeom>
        </p:spPr>
        <p:txBody>
          <a:bodyPr/>
          <a:lstStyle/>
          <a:p>
            <a:pPr/>
            <a:r>
              <a:t>Further reading</a:t>
            </a:r>
          </a:p>
        </p:txBody>
      </p:sp>
      <p:sp>
        <p:nvSpPr>
          <p:cNvPr id="1422" name="Visualization Analysis and Design. Munzner.  AK Peters Visualization Series, CRC Press, 2014.…"/>
          <p:cNvSpPr txBox="1"/>
          <p:nvPr>
            <p:ph type="body" idx="1"/>
          </p:nvPr>
        </p:nvSpPr>
        <p:spPr>
          <a:xfrm>
            <a:off x="419100" y="1079500"/>
            <a:ext cx="15849600" cy="7747000"/>
          </a:xfrm>
          <a:prstGeom prst="rect">
            <a:avLst/>
          </a:prstGeom>
        </p:spPr>
        <p:txBody>
          <a:bodyPr>
            <a:normAutofit fontScale="100000" lnSpcReduction="0"/>
          </a:bodyPr>
          <a:lstStyle/>
          <a:p>
            <a:pPr marL="198007" indent="-198007" defTabSz="755904">
              <a:spcBef>
                <a:spcPts val="600"/>
              </a:spcBef>
              <a:defRPr sz="2356"/>
            </a:pPr>
            <a:r>
              <a:t>Visualization Analysis and Design. Munzner.  AK Peters Visualization Series, CRC Press, 2014.</a:t>
            </a:r>
          </a:p>
          <a:p>
            <a:pPr lvl="1" marL="434644" indent="-151180" defTabSz="755904">
              <a:spcBef>
                <a:spcPts val="500"/>
              </a:spcBef>
              <a:defRPr i="1" sz="1984"/>
            </a:pPr>
            <a:r>
              <a:t>Chap 12: Facet Into Multiple Views</a:t>
            </a:r>
          </a:p>
          <a:p>
            <a:pPr marL="201968" indent="-201968" defTabSz="755904">
              <a:spcBef>
                <a:spcPts val="600"/>
              </a:spcBef>
              <a:buClrTx/>
              <a:defRPr i="1" sz="2356"/>
            </a:pPr>
            <a:r>
              <a:t>A Review of Overview+Detail, Zooming, and Focus+Context Interfaces. </a:t>
            </a:r>
            <a:r>
              <a:rPr i="0"/>
              <a:t>Cockburn, Karlson, and Bederson.  ACM Computing Surveys 41:1 (2008), 1–31.</a:t>
            </a:r>
            <a:endParaRPr i="0"/>
          </a:p>
          <a:p>
            <a:pPr marL="201968" indent="-201968" defTabSz="755904">
              <a:spcBef>
                <a:spcPts val="600"/>
              </a:spcBef>
              <a:buClrTx/>
              <a:defRPr i="1" sz="2356"/>
            </a:pPr>
            <a:r>
              <a:t>A Guide to Visual Multi-Level Interface Design From Synthesis of Empirical Study Evidence.</a:t>
            </a:r>
            <a:r>
              <a:rPr i="0"/>
              <a:t> Lam and Munzner. Synthesis Lectures on Visualization Series, Morgan Claypool, 2010.</a:t>
            </a:r>
            <a:endParaRPr i="0"/>
          </a:p>
          <a:p>
            <a:pPr marL="201968" indent="-201968" defTabSz="755904">
              <a:spcBef>
                <a:spcPts val="600"/>
              </a:spcBef>
              <a:buClrTx/>
              <a:defRPr i="1" sz="2356"/>
            </a:pPr>
            <a:r>
              <a:t>Zooming versus multiple window interfaces: Cognitive costs of visual comparisons. </a:t>
            </a:r>
            <a:r>
              <a:rPr i="0"/>
              <a:t>Plumlee and Ware.  ACM Trans. on Computer-Human Interaction (ToCHI) 13:2 (2006), 179–209.</a:t>
            </a:r>
            <a:endParaRPr i="0"/>
          </a:p>
          <a:p>
            <a:pPr marL="201968" indent="-201968" defTabSz="755904">
              <a:spcBef>
                <a:spcPts val="600"/>
              </a:spcBef>
              <a:buClrTx/>
              <a:defRPr i="1" sz="2356"/>
            </a:pPr>
            <a:r>
              <a:t>Exploring the Design Space of Composite Visualization.</a:t>
            </a:r>
            <a:r>
              <a:rPr i="0"/>
              <a:t> Javed and Elmqvist. Proc. Pacific Visualization Symp. (PacificVis), pp. 1–9, 2012.</a:t>
            </a:r>
            <a:endParaRPr i="0"/>
          </a:p>
          <a:p>
            <a:pPr marL="201968" indent="-201968" defTabSz="755904">
              <a:spcBef>
                <a:spcPts val="600"/>
              </a:spcBef>
              <a:buClrTx/>
              <a:defRPr i="1" sz="2356"/>
            </a:pPr>
            <a:r>
              <a:t>Visual Comparison for Information Visualization. </a:t>
            </a:r>
            <a:r>
              <a:rPr i="0"/>
              <a:t>Gleicher,  Albers, Walker, Jusufi, Hansen, and Roberts. Information Visualization 10:4 (2011), 289–309.</a:t>
            </a:r>
            <a:endParaRPr i="0"/>
          </a:p>
          <a:p>
            <a:pPr marL="201968" indent="-201968" defTabSz="755904">
              <a:spcBef>
                <a:spcPts val="600"/>
              </a:spcBef>
              <a:buClrTx/>
              <a:defRPr i="1" sz="2356"/>
            </a:pPr>
            <a:r>
              <a:t>Guidelines for Using Multiple Views in Information Visualizations. </a:t>
            </a:r>
            <a:r>
              <a:rPr i="0"/>
              <a:t>Baldonado, Woodruff, and Kuchinsky. In Proc. ACM Advanced Visual Interfaces (AVI), pp. 110–119, 2000.</a:t>
            </a:r>
            <a:endParaRPr i="0"/>
          </a:p>
          <a:p>
            <a:pPr marL="201968" indent="-201968" defTabSz="755904">
              <a:spcBef>
                <a:spcPts val="600"/>
              </a:spcBef>
              <a:buClrTx/>
              <a:defRPr i="1" sz="2356"/>
            </a:pPr>
            <a:r>
              <a:t>Cross-Filtered Views for Multidimensional Visual Analysis. </a:t>
            </a:r>
            <a:r>
              <a:rPr i="0"/>
              <a:t>Weaver. IEEE Trans. Visualization and Computer Graphics 16:2 (Proc. InfoVis 2010), 192–204, 2010.</a:t>
            </a:r>
            <a:endParaRPr i="0"/>
          </a:p>
          <a:p>
            <a:pPr marL="201968" indent="-201968" defTabSz="755904">
              <a:spcBef>
                <a:spcPts val="600"/>
              </a:spcBef>
              <a:buClrTx/>
              <a:defRPr i="1" sz="2356"/>
            </a:pPr>
            <a:r>
              <a:t>Linked Data Views.</a:t>
            </a:r>
            <a:r>
              <a:rPr i="0"/>
              <a:t> Wills. In Handbook of Data Visualization, Computational Statistics, edited by Unwin, Chen, and Härdle, pp. 216–241. Springer-Verlag, 2008.</a:t>
            </a:r>
            <a:endParaRPr i="0"/>
          </a:p>
          <a:p>
            <a:pPr marL="201968" indent="-201968" defTabSz="755904">
              <a:spcBef>
                <a:spcPts val="600"/>
              </a:spcBef>
              <a:buClrTx/>
              <a:defRPr i="1" sz="2356"/>
            </a:pPr>
            <a:r>
              <a:t>Glyph-based Visualization: Foundations, Design Guidelines, Techniques and Applications. </a:t>
            </a:r>
            <a:r>
              <a:rPr i="0"/>
              <a:t>Borgo, Kehrer, Chung, Maguire, Laramee, Hauser, Ward, and Chen. In Eurographics State of the Art Reports, pp. 39–63, 2013.</a:t>
            </a:r>
          </a:p>
        </p:txBody>
      </p:sp>
      <p:sp>
        <p:nvSpPr>
          <p:cNvPr id="142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5" name="Outline"/>
          <p:cNvSpPr txBox="1"/>
          <p:nvPr>
            <p:ph type="title"/>
          </p:nvPr>
        </p:nvSpPr>
        <p:spPr>
          <a:prstGeom prst="rect">
            <a:avLst/>
          </a:prstGeom>
        </p:spPr>
        <p:txBody>
          <a:bodyPr/>
          <a:lstStyle/>
          <a:p>
            <a:pPr/>
            <a:r>
              <a:t>Outline</a:t>
            </a:r>
          </a:p>
        </p:txBody>
      </p:sp>
      <p:sp>
        <p:nvSpPr>
          <p:cNvPr id="1426"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solidFill>
                  <a:schemeClr val="accent5"/>
                </a:solidFill>
              </a:defRPr>
            </a:pPr>
            <a:r>
              <a:t>Reduce: Filter, Aggregate</a:t>
            </a:r>
          </a:p>
          <a:p>
            <a:pPr lvl="1" marL="1173479" indent="-259079">
              <a:defRPr sz="3000"/>
            </a:pPr>
            <a:r>
              <a:t>Rules of Thumb</a:t>
            </a:r>
          </a:p>
          <a:p>
            <a:pPr lvl="1" marL="1173479" indent="-259079">
              <a:defRPr sz="3000"/>
            </a:pPr>
            <a:r>
              <a:t>Design Study Methodology</a:t>
            </a:r>
          </a:p>
        </p:txBody>
      </p:sp>
      <p:sp>
        <p:nvSpPr>
          <p:cNvPr id="142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28"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1429"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1" name="Reduce items and attributes"/>
          <p:cNvSpPr txBox="1"/>
          <p:nvPr>
            <p:ph type="title"/>
          </p:nvPr>
        </p:nvSpPr>
        <p:spPr>
          <a:prstGeom prst="rect">
            <a:avLst/>
          </a:prstGeom>
        </p:spPr>
        <p:txBody>
          <a:bodyPr/>
          <a:lstStyle/>
          <a:p>
            <a:pPr/>
            <a:r>
              <a:t>Reduce items and attributes</a:t>
            </a:r>
          </a:p>
        </p:txBody>
      </p:sp>
      <p:sp>
        <p:nvSpPr>
          <p:cNvPr id="143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33" name="reduce/increase: inverses…"/>
          <p:cNvSpPr txBox="1"/>
          <p:nvPr>
            <p:ph type="body" idx="1"/>
          </p:nvPr>
        </p:nvSpPr>
        <p:spPr>
          <a:prstGeom prst="rect">
            <a:avLst/>
          </a:prstGeom>
        </p:spPr>
        <p:txBody>
          <a:bodyPr/>
          <a:lstStyle/>
          <a:p>
            <a:pPr marL="793376" indent="-336176"/>
            <a:r>
              <a:t>reduce/increase: inverses</a:t>
            </a:r>
          </a:p>
          <a:p>
            <a:pPr marL="793376" indent="-336176"/>
            <a:r>
              <a:t>filter</a:t>
            </a:r>
          </a:p>
          <a:p>
            <a:pPr lvl="1" marL="1173480" indent="-259080"/>
            <a:r>
              <a:t>pro: straightforward and intuitive</a:t>
            </a:r>
          </a:p>
          <a:p>
            <a:pPr lvl="2" marL="1635369" indent="-263769"/>
            <a:r>
              <a:t>to understand and compute</a:t>
            </a:r>
          </a:p>
          <a:p>
            <a:pPr lvl="1" marL="1173480" indent="-259080"/>
            <a:r>
              <a:t>con: out of sight, out of mind</a:t>
            </a:r>
          </a:p>
          <a:p>
            <a:pPr marL="793376" indent="-336176"/>
            <a:r>
              <a:t>aggregation</a:t>
            </a:r>
          </a:p>
          <a:p>
            <a:pPr lvl="1" marL="1173480" indent="-259080"/>
            <a:r>
              <a:t>pro: inform about whole set</a:t>
            </a:r>
          </a:p>
          <a:p>
            <a:pPr lvl="1" marL="1173480" indent="-259080"/>
            <a:r>
              <a:t>con: difficult to avoid losing signal </a:t>
            </a:r>
          </a:p>
          <a:p>
            <a:pPr marL="793376" indent="-336176"/>
            <a:r>
              <a:t>not mutually exclusive</a:t>
            </a:r>
          </a:p>
          <a:p>
            <a:pPr lvl="1" marL="1173480" indent="-259080"/>
            <a:r>
              <a:t>combine filter, aggregate</a:t>
            </a:r>
          </a:p>
          <a:p>
            <a:pPr lvl="1" marL="1173480" indent="-259080"/>
            <a:r>
              <a:t>combine reduce, change, facet</a:t>
            </a:r>
          </a:p>
        </p:txBody>
      </p:sp>
      <p:pic>
        <p:nvPicPr>
          <p:cNvPr id="1434" name="fig13.1.pdf" descr="fig13.1.pdf"/>
          <p:cNvPicPr>
            <a:picLocks noChangeAspect="1"/>
          </p:cNvPicPr>
          <p:nvPr/>
        </p:nvPicPr>
        <p:blipFill>
          <a:blip r:embed="rId2">
            <a:extLst/>
          </a:blip>
          <a:stretch>
            <a:fillRect/>
          </a:stretch>
        </p:blipFill>
        <p:spPr>
          <a:xfrm>
            <a:off x="7594600" y="228600"/>
            <a:ext cx="8102600" cy="8426705"/>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6" name="Idiom: dynamic filtering"/>
          <p:cNvSpPr txBox="1"/>
          <p:nvPr>
            <p:ph type="title"/>
          </p:nvPr>
        </p:nvSpPr>
        <p:spPr>
          <a:prstGeom prst="rect">
            <a:avLst/>
          </a:prstGeom>
        </p:spPr>
        <p:txBody>
          <a:bodyPr/>
          <a:lstStyle/>
          <a:p>
            <a:pPr/>
            <a:r>
              <a:t>Idiom: </a:t>
            </a:r>
            <a:r>
              <a:rPr b="1">
                <a:latin typeface="+mn-lt"/>
                <a:ea typeface="+mn-ea"/>
                <a:cs typeface="+mn-cs"/>
                <a:sym typeface="Rockwell"/>
              </a:rPr>
              <a:t>dynamic filtering</a:t>
            </a:r>
          </a:p>
        </p:txBody>
      </p:sp>
      <p:sp>
        <p:nvSpPr>
          <p:cNvPr id="1437" name="item filtering…"/>
          <p:cNvSpPr txBox="1"/>
          <p:nvPr>
            <p:ph type="body" idx="1"/>
          </p:nvPr>
        </p:nvSpPr>
        <p:spPr>
          <a:prstGeom prst="rect">
            <a:avLst/>
          </a:prstGeom>
        </p:spPr>
        <p:txBody>
          <a:bodyPr/>
          <a:lstStyle/>
          <a:p>
            <a:pPr marL="793376" indent="-336176"/>
            <a:r>
              <a:t>item filtering</a:t>
            </a:r>
          </a:p>
          <a:p>
            <a:pPr marL="793376" indent="-336176"/>
            <a:r>
              <a:t>browse through tightly coupled interaction</a:t>
            </a:r>
          </a:p>
          <a:p>
            <a:pPr lvl="1" marL="1173480" indent="-259080"/>
            <a:r>
              <a:t>alternative to queries that might return far too many or too few</a:t>
            </a:r>
          </a:p>
        </p:txBody>
      </p:sp>
      <p:sp>
        <p:nvSpPr>
          <p:cNvPr id="143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9" name="film-alldots.png" descr="film-alldots.png"/>
          <p:cNvPicPr>
            <a:picLocks noChangeAspect="1"/>
          </p:cNvPicPr>
          <p:nvPr/>
        </p:nvPicPr>
        <p:blipFill>
          <a:blip r:embed="rId2">
            <a:extLst/>
          </a:blip>
          <a:stretch>
            <a:fillRect/>
          </a:stretch>
        </p:blipFill>
        <p:spPr>
          <a:xfrm>
            <a:off x="1422400" y="3416300"/>
            <a:ext cx="6350000" cy="4494729"/>
          </a:xfrm>
          <a:prstGeom prst="rect">
            <a:avLst/>
          </a:prstGeom>
          <a:ln w="12700">
            <a:miter lim="400000"/>
          </a:ln>
        </p:spPr>
      </p:pic>
      <p:pic>
        <p:nvPicPr>
          <p:cNvPr id="1440" name="film-titles.png" descr="film-titles.png"/>
          <p:cNvPicPr>
            <a:picLocks noChangeAspect="1"/>
          </p:cNvPicPr>
          <p:nvPr/>
        </p:nvPicPr>
        <p:blipFill>
          <a:blip r:embed="rId3">
            <a:extLst/>
          </a:blip>
          <a:stretch>
            <a:fillRect/>
          </a:stretch>
        </p:blipFill>
        <p:spPr>
          <a:xfrm>
            <a:off x="8597900" y="3390900"/>
            <a:ext cx="6350000" cy="4531156"/>
          </a:xfrm>
          <a:prstGeom prst="rect">
            <a:avLst/>
          </a:prstGeom>
          <a:ln w="12700">
            <a:miter lim="400000"/>
          </a:ln>
        </p:spPr>
      </p:pic>
      <p:sp>
        <p:nvSpPr>
          <p:cNvPr id="1441" name="System: FilmFinder"/>
          <p:cNvSpPr txBox="1"/>
          <p:nvPr/>
        </p:nvSpPr>
        <p:spPr>
          <a:xfrm>
            <a:off x="9689194" y="139700"/>
            <a:ext cx="5465937" cy="8020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r"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FilmFinder</a:t>
            </a:r>
          </a:p>
        </p:txBody>
      </p:sp>
      <p:sp>
        <p:nvSpPr>
          <p:cNvPr id="1442" name="[Visual information seeking: Tight coupling of dynamic query filters with starfield displays.  Ahlberg and Shneiderman. Proc. ACM Conf. on Human Factors in Computing Systems (CHI), pp. 313–317, 1994.]"/>
          <p:cNvSpPr txBox="1"/>
          <p:nvPr/>
        </p:nvSpPr>
        <p:spPr>
          <a:xfrm>
            <a:off x="1270000" y="8293100"/>
            <a:ext cx="13195300" cy="73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a:uFill>
                  <a:solidFill>
                    <a:srgbClr val="000000"/>
                  </a:solidFill>
                </a:uFill>
              </a:defRPr>
            </a:lvl1pPr>
          </a:lstStyle>
          <a:p>
            <a:pPr/>
            <a:r>
              <a:t>[Visual information seeking: Tight coupling of dynamic query filters with starfield displays.  Ahlberg and Shneiderman. Proc. ACM Conf. on Human Factors in Computing Systems (CHI), pp. 313–317, 1994.]</a:t>
            </a:r>
          </a:p>
        </p:txBody>
      </p:sp>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4" name="Idiom: histogram"/>
          <p:cNvSpPr txBox="1"/>
          <p:nvPr>
            <p:ph type="title"/>
          </p:nvPr>
        </p:nvSpPr>
        <p:spPr>
          <a:prstGeom prst="rect">
            <a:avLst/>
          </a:prstGeom>
        </p:spPr>
        <p:txBody>
          <a:bodyPr/>
          <a:lstStyle/>
          <a:p>
            <a:pPr/>
            <a:r>
              <a:t>Idiom: </a:t>
            </a:r>
            <a:r>
              <a:rPr b="1">
                <a:latin typeface="+mn-lt"/>
                <a:ea typeface="+mn-ea"/>
                <a:cs typeface="+mn-cs"/>
                <a:sym typeface="Rockwell"/>
              </a:rPr>
              <a:t>histogram</a:t>
            </a:r>
          </a:p>
        </p:txBody>
      </p:sp>
      <p:sp>
        <p:nvSpPr>
          <p:cNvPr id="1445" name="static item aggregation…"/>
          <p:cNvSpPr txBox="1"/>
          <p:nvPr>
            <p:ph type="body" idx="1"/>
          </p:nvPr>
        </p:nvSpPr>
        <p:spPr>
          <a:prstGeom prst="rect">
            <a:avLst/>
          </a:prstGeom>
        </p:spPr>
        <p:txBody>
          <a:bodyPr/>
          <a:lstStyle/>
          <a:p>
            <a:pPr marL="793376" indent="-336176"/>
            <a:r>
              <a:t>static item aggregation</a:t>
            </a:r>
          </a:p>
          <a:p>
            <a:pPr marL="793376" indent="-336176"/>
            <a:r>
              <a:t>task: find distribution</a:t>
            </a:r>
          </a:p>
          <a:p>
            <a:pPr marL="793376" indent="-336176"/>
            <a:r>
              <a:t>data: table</a:t>
            </a:r>
          </a:p>
          <a:p>
            <a:pPr marL="793376" indent="-336176"/>
            <a:r>
              <a:t>derived data</a:t>
            </a:r>
          </a:p>
          <a:p>
            <a:pPr lvl="1" marL="1173480" indent="-259080"/>
            <a:r>
              <a:t>new table: keys are bins, values are counts</a:t>
            </a:r>
          </a:p>
          <a:p>
            <a:pPr marL="793376" indent="-336176"/>
            <a:r>
              <a:t>bin size crucial</a:t>
            </a:r>
          </a:p>
          <a:p>
            <a:pPr lvl="1" marL="1173480" indent="-259080"/>
            <a:r>
              <a:t>pattern can change dramatically depending on discretization</a:t>
            </a:r>
          </a:p>
          <a:p>
            <a:pPr lvl="1" marL="1173480" indent="-259080"/>
            <a:r>
              <a:t>opportunity for interaction: control bin size on the fly</a:t>
            </a:r>
          </a:p>
        </p:txBody>
      </p:sp>
      <p:sp>
        <p:nvSpPr>
          <p:cNvPr id="144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7" name="fig13.5.pdf" descr="fig13.5.pdf"/>
          <p:cNvPicPr>
            <a:picLocks noChangeAspect="1"/>
          </p:cNvPicPr>
          <p:nvPr/>
        </p:nvPicPr>
        <p:blipFill>
          <a:blip r:embed="rId2">
            <a:extLst/>
          </a:blip>
          <a:stretch>
            <a:fillRect/>
          </a:stretch>
        </p:blipFill>
        <p:spPr>
          <a:xfrm>
            <a:off x="8988611" y="977900"/>
            <a:ext cx="5438589" cy="39624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Three major datatypes"/>
          <p:cNvSpPr txBox="1"/>
          <p:nvPr>
            <p:ph type="title"/>
          </p:nvPr>
        </p:nvSpPr>
        <p:spPr>
          <a:xfrm>
            <a:off x="203200" y="0"/>
            <a:ext cx="15849600" cy="1054100"/>
          </a:xfrm>
          <a:prstGeom prst="rect">
            <a:avLst/>
          </a:prstGeom>
        </p:spPr>
        <p:txBody>
          <a:bodyPr/>
          <a:lstStyle/>
          <a:p>
            <a:pPr/>
            <a:r>
              <a:t>Three major datatypes</a:t>
            </a:r>
          </a:p>
        </p:txBody>
      </p:sp>
      <p:sp>
        <p:nvSpPr>
          <p:cNvPr id="253" name="Slide Number"/>
          <p:cNvSpPr txBox="1"/>
          <p:nvPr>
            <p:ph type="sldNum" sz="quarter" idx="2"/>
          </p:nvPr>
        </p:nvSpPr>
        <p:spPr>
          <a:xfrm>
            <a:off x="15646400" y="8686800"/>
            <a:ext cx="266700"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4"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grpSp>
        <p:nvGrpSpPr>
          <p:cNvPr id="261" name="Group"/>
          <p:cNvGrpSpPr/>
          <p:nvPr/>
        </p:nvGrpSpPr>
        <p:grpSpPr>
          <a:xfrm>
            <a:off x="8255000" y="1968500"/>
            <a:ext cx="7823200" cy="4711700"/>
            <a:chOff x="0" y="0"/>
            <a:chExt cx="7823200" cy="4711700"/>
          </a:xfrm>
        </p:grpSpPr>
        <p:grpSp>
          <p:nvGrpSpPr>
            <p:cNvPr id="257" name="Group"/>
            <p:cNvGrpSpPr/>
            <p:nvPr/>
          </p:nvGrpSpPr>
          <p:grpSpPr>
            <a:xfrm>
              <a:off x="0" y="0"/>
              <a:ext cx="7823200" cy="4711700"/>
              <a:chOff x="0" y="0"/>
              <a:chExt cx="7823200" cy="4711700"/>
            </a:xfrm>
          </p:grpSpPr>
          <p:pic>
            <p:nvPicPr>
              <p:cNvPr id="255" name="fig2.1c_alt.pdf" descr="fig2.1c_alt.pdf"/>
              <p:cNvPicPr>
                <a:picLocks noChangeAspect="1"/>
              </p:cNvPicPr>
              <p:nvPr/>
            </p:nvPicPr>
            <p:blipFill>
              <a:blip r:embed="rId2">
                <a:extLst/>
              </a:blip>
              <a:srcRect l="50770" t="6979" r="0" b="31041"/>
              <a:stretch>
                <a:fillRect/>
              </a:stretch>
            </p:blipFill>
            <p:spPr>
              <a:xfrm>
                <a:off x="114300" y="520700"/>
                <a:ext cx="7708900" cy="4191000"/>
              </a:xfrm>
              <a:prstGeom prst="rect">
                <a:avLst/>
              </a:prstGeom>
              <a:ln w="12700" cap="flat">
                <a:noFill/>
                <a:miter lim="400000"/>
              </a:ln>
              <a:effectLst/>
            </p:spPr>
          </p:pic>
          <p:sp>
            <p:nvSpPr>
              <p:cNvPr id="256" name="Rectangle"/>
              <p:cNvSpPr/>
              <p:nvPr/>
            </p:nvSpPr>
            <p:spPr>
              <a:xfrm>
                <a:off x="0" y="0"/>
                <a:ext cx="7810500" cy="4419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grpSp>
          <p:nvGrpSpPr>
            <p:cNvPr id="260" name="Group"/>
            <p:cNvGrpSpPr/>
            <p:nvPr/>
          </p:nvGrpSpPr>
          <p:grpSpPr>
            <a:xfrm>
              <a:off x="50800" y="50800"/>
              <a:ext cx="1876153" cy="546100"/>
              <a:chOff x="0" y="0"/>
              <a:chExt cx="1876152" cy="546100"/>
            </a:xfrm>
          </p:grpSpPr>
          <p:sp>
            <p:nvSpPr>
              <p:cNvPr id="258" name="Spatial"/>
              <p:cNvSpPr txBox="1"/>
              <p:nvPr/>
            </p:nvSpPr>
            <p:spPr>
              <a:xfrm>
                <a:off x="622300" y="0"/>
                <a:ext cx="1253853" cy="495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Arial"/>
                    <a:ea typeface="Arial"/>
                    <a:cs typeface="Arial"/>
                    <a:sym typeface="Arial"/>
                  </a:defRPr>
                </a:lvl1pPr>
              </a:lstStyle>
              <a:p>
                <a:pPr/>
                <a:r>
                  <a:t>Spatial</a:t>
                </a:r>
              </a:p>
            </p:txBody>
          </p:sp>
          <p:pic>
            <p:nvPicPr>
              <p:cNvPr id="259" name="fig2.1c_alt.pdf" descr="fig2.1c_alt.pdf"/>
              <p:cNvPicPr>
                <a:picLocks noChangeAspect="1"/>
              </p:cNvPicPr>
              <p:nvPr/>
            </p:nvPicPr>
            <p:blipFill>
              <a:blip r:embed="rId2">
                <a:extLst/>
              </a:blip>
              <a:srcRect l="28872" t="11298" r="67477" b="81564"/>
              <a:stretch>
                <a:fillRect/>
              </a:stretch>
            </p:blipFill>
            <p:spPr>
              <a:xfrm>
                <a:off x="0" y="63500"/>
                <a:ext cx="571500" cy="482600"/>
              </a:xfrm>
              <a:prstGeom prst="rect">
                <a:avLst/>
              </a:prstGeom>
              <a:ln w="12700" cap="flat">
                <a:noFill/>
                <a:miter lim="400000"/>
              </a:ln>
              <a:effectLst/>
            </p:spPr>
          </p:pic>
        </p:grpSp>
      </p:grpSp>
      <p:grpSp>
        <p:nvGrpSpPr>
          <p:cNvPr id="265" name="Group"/>
          <p:cNvGrpSpPr/>
          <p:nvPr/>
        </p:nvGrpSpPr>
        <p:grpSpPr>
          <a:xfrm>
            <a:off x="215900" y="1331479"/>
            <a:ext cx="4584591" cy="6580621"/>
            <a:chOff x="215900" y="48779"/>
            <a:chExt cx="4584590" cy="6580620"/>
          </a:xfrm>
        </p:grpSpPr>
        <p:pic>
          <p:nvPicPr>
            <p:cNvPr id="262" name="fig2.1c_alt.pdf" descr="fig2.1c_alt.pdf"/>
            <p:cNvPicPr>
              <a:picLocks noChangeAspect="1"/>
            </p:cNvPicPr>
            <p:nvPr/>
          </p:nvPicPr>
          <p:blipFill>
            <a:blip r:embed="rId2">
              <a:extLst/>
            </a:blip>
            <a:srcRect l="0" t="0" r="71613" b="38741"/>
            <a:stretch>
              <a:fillRect/>
            </a:stretch>
          </p:blipFill>
          <p:spPr>
            <a:xfrm>
              <a:off x="215900" y="48779"/>
              <a:ext cx="4445000" cy="4142221"/>
            </a:xfrm>
            <a:prstGeom prst="rect">
              <a:avLst/>
            </a:prstGeom>
            <a:ln w="12700" cap="flat">
              <a:noFill/>
              <a:miter lim="400000"/>
            </a:ln>
            <a:effectLst/>
          </p:spPr>
        </p:pic>
        <p:sp>
          <p:nvSpPr>
            <p:cNvPr id="263" name="Rectangle"/>
            <p:cNvSpPr/>
            <p:nvPr/>
          </p:nvSpPr>
          <p:spPr>
            <a:xfrm>
              <a:off x="685800" y="685800"/>
              <a:ext cx="3962400" cy="5943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264" name="fig2.1c_alt.pdf" descr="fig2.1c_alt.pdf"/>
            <p:cNvPicPr>
              <a:picLocks noChangeAspect="1"/>
            </p:cNvPicPr>
            <p:nvPr/>
          </p:nvPicPr>
          <p:blipFill>
            <a:blip r:embed="rId2">
              <a:extLst/>
            </a:blip>
            <a:srcRect l="5026" t="55915" r="67281" b="0"/>
            <a:stretch>
              <a:fillRect/>
            </a:stretch>
          </p:blipFill>
          <p:spPr>
            <a:xfrm>
              <a:off x="685006" y="3641406"/>
              <a:ext cx="4115485" cy="2829134"/>
            </a:xfrm>
            <a:prstGeom prst="rect">
              <a:avLst/>
            </a:prstGeom>
            <a:ln w="12700" cap="flat">
              <a:noFill/>
              <a:miter lim="400000"/>
            </a:ln>
            <a:effectLst/>
          </p:spPr>
        </p:pic>
      </p:grpSp>
      <p:grpSp>
        <p:nvGrpSpPr>
          <p:cNvPr id="269" name="Group"/>
          <p:cNvGrpSpPr/>
          <p:nvPr/>
        </p:nvGrpSpPr>
        <p:grpSpPr>
          <a:xfrm>
            <a:off x="4546600" y="1331479"/>
            <a:ext cx="3556000" cy="6580621"/>
            <a:chOff x="0" y="61479"/>
            <a:chExt cx="3556000" cy="6580619"/>
          </a:xfrm>
        </p:grpSpPr>
        <p:pic>
          <p:nvPicPr>
            <p:cNvPr id="266" name="fig2.1c_alt.pdf" descr="fig2.1c_alt.pdf"/>
            <p:cNvPicPr>
              <a:picLocks noChangeAspect="1"/>
            </p:cNvPicPr>
            <p:nvPr/>
          </p:nvPicPr>
          <p:blipFill>
            <a:blip r:embed="rId2">
              <a:extLst/>
            </a:blip>
            <a:srcRect l="28142" t="0" r="49148" b="38929"/>
            <a:stretch>
              <a:fillRect/>
            </a:stretch>
          </p:blipFill>
          <p:spPr>
            <a:xfrm>
              <a:off x="0" y="61479"/>
              <a:ext cx="3556000" cy="4129521"/>
            </a:xfrm>
            <a:prstGeom prst="rect">
              <a:avLst/>
            </a:prstGeom>
            <a:ln w="12700" cap="flat">
              <a:noFill/>
              <a:miter lim="400000"/>
            </a:ln>
            <a:effectLst/>
          </p:spPr>
        </p:pic>
        <p:sp>
          <p:nvSpPr>
            <p:cNvPr id="267" name="Rectangle"/>
            <p:cNvSpPr/>
            <p:nvPr/>
          </p:nvSpPr>
          <p:spPr>
            <a:xfrm>
              <a:off x="266700" y="698500"/>
              <a:ext cx="3276600" cy="59309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268" name="fig2.1c_alt.pdf" descr="fig2.1c_alt.pdf"/>
            <p:cNvPicPr>
              <a:picLocks noChangeAspect="1"/>
            </p:cNvPicPr>
            <p:nvPr/>
          </p:nvPicPr>
          <p:blipFill>
            <a:blip r:embed="rId2">
              <a:extLst/>
            </a:blip>
            <a:srcRect l="32371" t="59807" r="54090" b="0"/>
            <a:stretch>
              <a:fillRect/>
            </a:stretch>
          </p:blipFill>
          <p:spPr>
            <a:xfrm>
              <a:off x="921290" y="3924299"/>
              <a:ext cx="2119873" cy="2717801"/>
            </a:xfrm>
            <a:prstGeom prst="rect">
              <a:avLst/>
            </a:prstGeom>
            <a:ln w="12700" cap="flat">
              <a:noFill/>
              <a:miter lim="400000"/>
            </a:ln>
            <a:effectLst/>
          </p:spPr>
        </p:pic>
      </p:grpSp>
      <p:sp>
        <p:nvSpPr>
          <p:cNvPr id="270" name="visualization vs computer graphics…"/>
          <p:cNvSpPr txBox="1"/>
          <p:nvPr>
            <p:ph type="body" sz="quarter" idx="1"/>
          </p:nvPr>
        </p:nvSpPr>
        <p:spPr>
          <a:xfrm>
            <a:off x="8367943" y="6680200"/>
            <a:ext cx="7700063" cy="1384258"/>
          </a:xfrm>
          <a:prstGeom prst="rect">
            <a:avLst/>
          </a:prstGeom>
        </p:spPr>
        <p:txBody>
          <a:bodyPr numCol="1" spcCol="38100"/>
          <a:lstStyle>
            <a:lvl2pPr marL="700087" indent="-242887"/>
          </a:lstStyle>
          <a:p>
            <a:pPr/>
            <a:r>
              <a:t>visualization vs computer graphics</a:t>
            </a:r>
          </a:p>
          <a:p>
            <a:pPr lvl="1"/>
            <a:r>
              <a:t>geometry is design decision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 grpId="3"/>
      <p:bldP build="whole" bldLvl="1" animBg="1" rev="0" advAuto="0" spid="270" grpId="4"/>
      <p:bldP build="whole" bldLvl="1" animBg="1" rev="0" advAuto="0" spid="265" grpId="1"/>
      <p:bldP build="whole" bldLvl="1" animBg="1" rev="0" advAuto="0" spid="269" grpId="2"/>
    </p:bldLst>
  </p:timing>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9" name="Idiom: scented widgets"/>
          <p:cNvSpPr txBox="1"/>
          <p:nvPr>
            <p:ph type="title"/>
          </p:nvPr>
        </p:nvSpPr>
        <p:spPr>
          <a:prstGeom prst="rect">
            <a:avLst/>
          </a:prstGeom>
        </p:spPr>
        <p:txBody>
          <a:bodyPr/>
          <a:lstStyle/>
          <a:p>
            <a:pPr/>
            <a:r>
              <a:t>Idiom: </a:t>
            </a:r>
            <a:r>
              <a:rPr b="1">
                <a:latin typeface="+mn-lt"/>
                <a:ea typeface="+mn-ea"/>
                <a:cs typeface="+mn-cs"/>
                <a:sym typeface="Rockwell"/>
              </a:rPr>
              <a:t>scented widgets</a:t>
            </a:r>
          </a:p>
        </p:txBody>
      </p:sp>
      <p:sp>
        <p:nvSpPr>
          <p:cNvPr id="1450" name="augmented widgets show information scent…"/>
          <p:cNvSpPr txBox="1"/>
          <p:nvPr>
            <p:ph type="body" sz="half" idx="1"/>
          </p:nvPr>
        </p:nvSpPr>
        <p:spPr>
          <a:xfrm>
            <a:off x="419100" y="1104900"/>
            <a:ext cx="9866065" cy="3157935"/>
          </a:xfrm>
          <a:prstGeom prst="rect">
            <a:avLst/>
          </a:prstGeom>
        </p:spPr>
        <p:txBody>
          <a:bodyPr/>
          <a:lstStyle/>
          <a:p>
            <a:pPr/>
            <a:r>
              <a:t>augmented widgets show information scent</a:t>
            </a:r>
          </a:p>
          <a:p>
            <a:pPr lvl="1"/>
            <a:r>
              <a:t>cues to show whether value in drilling down further vs looking elsewhere</a:t>
            </a:r>
          </a:p>
          <a:p>
            <a:pPr/>
            <a:r>
              <a:t>concise use of space: histogram on slider</a:t>
            </a:r>
          </a:p>
        </p:txBody>
      </p:sp>
      <p:sp>
        <p:nvSpPr>
          <p:cNvPr id="145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2" name="scented.png" descr="scented.png"/>
          <p:cNvPicPr>
            <a:picLocks noChangeAspect="1"/>
          </p:cNvPicPr>
          <p:nvPr/>
        </p:nvPicPr>
        <p:blipFill>
          <a:blip r:embed="rId2">
            <a:extLst/>
          </a:blip>
          <a:srcRect l="0" t="23633" r="67747" b="0"/>
          <a:stretch>
            <a:fillRect/>
          </a:stretch>
        </p:blipFill>
        <p:spPr>
          <a:xfrm>
            <a:off x="10736262" y="0"/>
            <a:ext cx="5303820" cy="2705894"/>
          </a:xfrm>
          <a:prstGeom prst="rect">
            <a:avLst/>
          </a:prstGeom>
          <a:ln w="12700">
            <a:miter lim="400000"/>
          </a:ln>
        </p:spPr>
      </p:pic>
      <p:sp>
        <p:nvSpPr>
          <p:cNvPr id="1453" name="[Scented Widgets: Improving Navigation Cues with Embedded Visualizations. Willett, Heer, and Agrawala. IEEE TVCG (Proc. InfoVis 2007) 13:6 (2007), 1129–1136.]"/>
          <p:cNvSpPr txBox="1"/>
          <p:nvPr/>
        </p:nvSpPr>
        <p:spPr>
          <a:xfrm>
            <a:off x="11003855" y="2452092"/>
            <a:ext cx="5213301" cy="838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800">
                <a:uFill>
                  <a:solidFill>
                    <a:srgbClr val="000000"/>
                  </a:solidFill>
                </a:uFill>
              </a:defRPr>
            </a:lvl1pPr>
          </a:lstStyle>
          <a:p>
            <a:pPr/>
            <a:r>
              <a:t>[Scented Widgets: Improving Navigation Cues with Embedded Visualizations. Willett, Heer, and Agrawala. IEEE TVCG (Proc. InfoVis 2007) 13:6 (2007), 1129–1136.]</a:t>
            </a:r>
          </a:p>
        </p:txBody>
      </p:sp>
      <p:pic>
        <p:nvPicPr>
          <p:cNvPr id="1454" name="Stef.InfoVis2014_Page_04_Image_0001.png" descr="Stef.InfoVis2014_Page_04_Image_0001.png"/>
          <p:cNvPicPr>
            <a:picLocks noChangeAspect="1"/>
          </p:cNvPicPr>
          <p:nvPr/>
        </p:nvPicPr>
        <p:blipFill>
          <a:blip r:embed="rId3">
            <a:extLst/>
          </a:blip>
          <a:stretch>
            <a:fillRect/>
          </a:stretch>
        </p:blipFill>
        <p:spPr>
          <a:xfrm>
            <a:off x="3380058" y="3894534"/>
            <a:ext cx="7356205" cy="4277917"/>
          </a:xfrm>
          <a:prstGeom prst="rect">
            <a:avLst/>
          </a:prstGeom>
          <a:ln w="12700">
            <a:miter lim="400000"/>
          </a:ln>
        </p:spPr>
      </p:pic>
      <p:pic>
        <p:nvPicPr>
          <p:cNvPr id="1455" name="Stef.InfoVis2014_Page_04_Image_0001.png" descr="Stef.InfoVis2014_Page_04_Image_0001.png"/>
          <p:cNvPicPr>
            <a:picLocks noChangeAspect="1"/>
          </p:cNvPicPr>
          <p:nvPr/>
        </p:nvPicPr>
        <p:blipFill>
          <a:blip r:embed="rId3">
            <a:extLst/>
          </a:blip>
          <a:srcRect l="587" t="7525" r="83513" b="49596"/>
          <a:stretch>
            <a:fillRect/>
          </a:stretch>
        </p:blipFill>
        <p:spPr>
          <a:xfrm>
            <a:off x="11104562" y="3490416"/>
            <a:ext cx="3278855" cy="5142342"/>
          </a:xfrm>
          <a:prstGeom prst="rect">
            <a:avLst/>
          </a:prstGeom>
          <a:ln w="12700">
            <a:miter lim="400000"/>
          </a:ln>
        </p:spPr>
      </p:pic>
      <p:sp>
        <p:nvSpPr>
          <p:cNvPr id="1456" name="[Multivariate Network Exploration and Presentation: From Detail to Overview via Selections and Aggregations.  van den Elzen, van Wijk, IEEE TVCG 20(12): 2014 (Proc. InfoVis 2014).]"/>
          <p:cNvSpPr txBox="1"/>
          <p:nvPr/>
        </p:nvSpPr>
        <p:spPr>
          <a:xfrm>
            <a:off x="345690" y="8280399"/>
            <a:ext cx="10758873"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i="1" sz="2000">
                <a:hlinkClick r:id="rId4" invalidUrl="" action="" tgtFrame="" tooltip="" history="1" highlightClick="0" endSnd="0"/>
              </a:defRPr>
            </a:lvl1pPr>
          </a:lstStyle>
          <a:p>
            <a:pPr/>
            <a:r>
              <a:rPr>
                <a:hlinkClick r:id="rId4" invalidUrl="" action="" tgtFrame="" tooltip="" history="1" highlightClick="0" endSnd="0"/>
              </a:rPr>
              <a:t>[Multivariate Network Exploration and Presentation: From Detail to Overview via Selections and Aggregations.  van den Elzen, van Wijk, IEEE TVCG 20(12): 2014 (Proc. InfoVis 2014).]</a:t>
            </a:r>
          </a:p>
        </p:txBody>
      </p:sp>
      <p:pic>
        <p:nvPicPr>
          <p:cNvPr id="1457" name="Rectangle" descr="Rectangle"/>
          <p:cNvPicPr>
            <a:picLocks noChangeAspect="0"/>
          </p:cNvPicPr>
          <p:nvPr/>
        </p:nvPicPr>
        <p:blipFill>
          <a:blip r:embed="rId5">
            <a:extLst/>
          </a:blip>
          <a:stretch>
            <a:fillRect/>
          </a:stretch>
        </p:blipFill>
        <p:spPr>
          <a:xfrm>
            <a:off x="3142902" y="3650059"/>
            <a:ext cx="1608089" cy="2599483"/>
          </a:xfrm>
          <a:prstGeom prst="rect">
            <a:avLst/>
          </a:prstGeom>
        </p:spPr>
      </p:pic>
      <p:pic>
        <p:nvPicPr>
          <p:cNvPr id="1459" name="Rectangle" descr="Rectangle"/>
          <p:cNvPicPr>
            <a:picLocks noChangeAspect="0"/>
          </p:cNvPicPr>
          <p:nvPr/>
        </p:nvPicPr>
        <p:blipFill>
          <a:blip r:embed="rId6">
            <a:extLst/>
          </a:blip>
          <a:stretch>
            <a:fillRect/>
          </a:stretch>
        </p:blipFill>
        <p:spPr>
          <a:xfrm>
            <a:off x="10864502" y="3290292"/>
            <a:ext cx="3739705" cy="5510064"/>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5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45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457"/>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459"/>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14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7" grpId="3"/>
      <p:bldP build="whole" bldLvl="1" animBg="1" rev="0" advAuto="0" spid="1455" grpId="5"/>
      <p:bldP build="whole" bldLvl="1" animBg="1" rev="0" advAuto="0" spid="1454" grpId="1"/>
      <p:bldP build="whole" bldLvl="1" animBg="1" rev="0" advAuto="0" spid="1456" grpId="2"/>
      <p:bldP build="whole" bldLvl="1" animBg="1" rev="0" advAuto="0" spid="1459" grpId="4"/>
    </p:bldLst>
  </p:timing>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2" name="Scented histogram bisliders: detailed"/>
          <p:cNvSpPr txBox="1"/>
          <p:nvPr>
            <p:ph type="title"/>
          </p:nvPr>
        </p:nvSpPr>
        <p:spPr>
          <a:prstGeom prst="rect">
            <a:avLst/>
          </a:prstGeom>
        </p:spPr>
        <p:txBody>
          <a:bodyPr/>
          <a:lstStyle/>
          <a:p>
            <a:pPr/>
            <a:r>
              <a:t>Scented histogram bisliders: detailed</a:t>
            </a:r>
          </a:p>
        </p:txBody>
      </p:sp>
      <p:sp>
        <p:nvSpPr>
          <p:cNvPr id="1463" name="Body"/>
          <p:cNvSpPr txBox="1"/>
          <p:nvPr>
            <p:ph type="body" idx="1"/>
          </p:nvPr>
        </p:nvSpPr>
        <p:spPr>
          <a:prstGeom prst="rect">
            <a:avLst/>
          </a:prstGeom>
        </p:spPr>
        <p:txBody>
          <a:bodyPr/>
          <a:lstStyle/>
          <a:p>
            <a:pPr/>
          </a:p>
        </p:txBody>
      </p:sp>
      <p:sp>
        <p:nvSpPr>
          <p:cNvPr id="146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5" name="Image" descr="Image"/>
          <p:cNvPicPr>
            <a:picLocks noChangeAspect="1"/>
          </p:cNvPicPr>
          <p:nvPr/>
        </p:nvPicPr>
        <p:blipFill>
          <a:blip r:embed="rId2">
            <a:extLst/>
          </a:blip>
          <a:stretch>
            <a:fillRect/>
          </a:stretch>
        </p:blipFill>
        <p:spPr>
          <a:xfrm>
            <a:off x="419100" y="964406"/>
            <a:ext cx="13671138" cy="7722462"/>
          </a:xfrm>
          <a:prstGeom prst="rect">
            <a:avLst/>
          </a:prstGeom>
          <a:ln w="12700">
            <a:miter lim="400000"/>
          </a:ln>
        </p:spPr>
      </p:pic>
      <p:sp>
        <p:nvSpPr>
          <p:cNvPr id="1466" name="[ICLIC: Interactive categorization of large image collections. van der Corput and van Wijk. Proc. PacificVis 2016. ]"/>
          <p:cNvSpPr txBox="1"/>
          <p:nvPr/>
        </p:nvSpPr>
        <p:spPr>
          <a:xfrm>
            <a:off x="419100" y="8686800"/>
            <a:ext cx="13195300" cy="8579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a:uFill>
                  <a:solidFill>
                    <a:srgbClr val="000000"/>
                  </a:solidFill>
                </a:uFill>
              </a:defRPr>
            </a:lvl1pPr>
          </a:lstStyle>
          <a:p>
            <a:pPr/>
            <a:r>
              <a:t>[ICLIC: Interactive categorization of large image collections. van der Corput and van Wijk. Proc. PacificVis 2016. ]</a:t>
            </a:r>
          </a:p>
        </p:txBody>
      </p:sp>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8" name="Continuous scatterplot"/>
          <p:cNvSpPr txBox="1"/>
          <p:nvPr>
            <p:ph type="title"/>
          </p:nvPr>
        </p:nvSpPr>
        <p:spPr>
          <a:prstGeom prst="rect">
            <a:avLst/>
          </a:prstGeom>
        </p:spPr>
        <p:txBody>
          <a:bodyPr/>
          <a:lstStyle/>
          <a:p>
            <a:pPr/>
            <a:r>
              <a:t>Continuous scatterplot</a:t>
            </a:r>
          </a:p>
        </p:txBody>
      </p:sp>
      <p:sp>
        <p:nvSpPr>
          <p:cNvPr id="1469" name="static item aggregation…"/>
          <p:cNvSpPr txBox="1"/>
          <p:nvPr>
            <p:ph type="body" sz="half" idx="1"/>
          </p:nvPr>
        </p:nvSpPr>
        <p:spPr>
          <a:xfrm>
            <a:off x="419100" y="965200"/>
            <a:ext cx="6019800" cy="8039100"/>
          </a:xfrm>
          <a:prstGeom prst="rect">
            <a:avLst/>
          </a:prstGeom>
        </p:spPr>
        <p:txBody>
          <a:bodyPr/>
          <a:lstStyle/>
          <a:p>
            <a:pPr marL="793376" indent="-336176"/>
            <a:r>
              <a:t>static item aggregation</a:t>
            </a:r>
          </a:p>
          <a:p>
            <a:pPr marL="793376" indent="-336176"/>
            <a:r>
              <a:t>data: table</a:t>
            </a:r>
          </a:p>
          <a:p>
            <a:pPr marL="793376" indent="-336176"/>
            <a:r>
              <a:t>derived data: table</a:t>
            </a:r>
          </a:p>
          <a:p>
            <a:pPr lvl="1" marL="1173480" indent="-259080"/>
            <a:r>
              <a:t> key attribs x,y for pixels</a:t>
            </a:r>
          </a:p>
          <a:p>
            <a:pPr lvl="1" marL="1173480" indent="-259080"/>
            <a:r>
              <a:t> quant attrib: overplot density</a:t>
            </a:r>
          </a:p>
          <a:p>
            <a:pPr marL="793376" indent="-336176"/>
            <a:r>
              <a:t>dense space-filling 2D matrix</a:t>
            </a:r>
          </a:p>
          <a:p>
            <a:pPr marL="793376" indent="-336176"/>
            <a:r>
              <a:t>color: sequential categorical hue + ordered luminance colormap</a:t>
            </a:r>
          </a:p>
        </p:txBody>
      </p:sp>
      <p:sp>
        <p:nvSpPr>
          <p:cNvPr id="147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1" name="contscat.png" descr="contscat.png"/>
          <p:cNvPicPr>
            <a:picLocks noChangeAspect="1"/>
          </p:cNvPicPr>
          <p:nvPr/>
        </p:nvPicPr>
        <p:blipFill>
          <a:blip r:embed="rId2">
            <a:extLst/>
          </a:blip>
          <a:stretch>
            <a:fillRect/>
          </a:stretch>
        </p:blipFill>
        <p:spPr>
          <a:xfrm>
            <a:off x="6692900" y="317500"/>
            <a:ext cx="9245600" cy="5513349"/>
          </a:xfrm>
          <a:prstGeom prst="rect">
            <a:avLst/>
          </a:prstGeom>
          <a:ln w="12700">
            <a:miter lim="400000"/>
          </a:ln>
        </p:spPr>
      </p:pic>
      <p:sp>
        <p:nvSpPr>
          <p:cNvPr id="1472" name="[Continuous Scatterplots. Bachthaler and Weiskopf. IEEE TVCG (Proc. Vis 08) 14:6 (2008), 1428–1435.  2008. ]"/>
          <p:cNvSpPr txBox="1"/>
          <p:nvPr/>
        </p:nvSpPr>
        <p:spPr>
          <a:xfrm>
            <a:off x="419100" y="8496300"/>
            <a:ext cx="16040100" cy="46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800">
                <a:uFill>
                  <a:solidFill>
                    <a:srgbClr val="000000"/>
                  </a:solidFill>
                </a:uFill>
              </a:defRPr>
            </a:lvl1pPr>
          </a:lstStyle>
          <a:p>
            <a:pPr/>
            <a:r>
              <a:t>[Continuous Scatterplots. Bachthaler and Weiskopf. IEEE TVCG (Proc. Vis 08) 14:6 (2008), 1428–1435.  2008. ]</a:t>
            </a:r>
          </a:p>
        </p:txBody>
      </p:sp>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4" name="Spatial aggregation"/>
          <p:cNvSpPr txBox="1"/>
          <p:nvPr>
            <p:ph type="title"/>
          </p:nvPr>
        </p:nvSpPr>
        <p:spPr>
          <a:prstGeom prst="rect">
            <a:avLst/>
          </a:prstGeom>
        </p:spPr>
        <p:txBody>
          <a:bodyPr/>
          <a:lstStyle/>
          <a:p>
            <a:pPr/>
            <a:r>
              <a:t>Spatial aggregation </a:t>
            </a:r>
          </a:p>
        </p:txBody>
      </p:sp>
      <p:sp>
        <p:nvSpPr>
          <p:cNvPr id="1475" name="MAUP: Modifiable Areal Unit Problem…"/>
          <p:cNvSpPr txBox="1"/>
          <p:nvPr>
            <p:ph type="body" idx="1"/>
          </p:nvPr>
        </p:nvSpPr>
        <p:spPr>
          <a:prstGeom prst="rect">
            <a:avLst/>
          </a:prstGeom>
        </p:spPr>
        <p:txBody>
          <a:bodyPr/>
          <a:lstStyle/>
          <a:p>
            <a:pPr marL="793376" indent="-336176"/>
            <a:r>
              <a:t>MAUP: Modifiable Areal Unit Problem</a:t>
            </a:r>
          </a:p>
          <a:p>
            <a:pPr lvl="1" marL="1173480" indent="-259080"/>
            <a:r>
              <a:t>gerrymandering (manipulating voting district boundaries) is only one example!</a:t>
            </a:r>
          </a:p>
          <a:p>
            <a:pPr lvl="1" marL="1173480" indent="-259080"/>
            <a:r>
              <a:t>zone effects</a:t>
            </a:r>
          </a:p>
          <a:p>
            <a:pPr lvl="1" marL="1173480" indent="-259080"/>
          </a:p>
          <a:p>
            <a:pPr lvl="1" marL="1173480" indent="-259080"/>
          </a:p>
          <a:p>
            <a:pPr lvl="1" marL="1173480" indent="-259080"/>
          </a:p>
          <a:p>
            <a:pPr lvl="1" marL="1173480" indent="-259080"/>
          </a:p>
          <a:p>
            <a:pPr lvl="1" marL="1173480" indent="-259080"/>
          </a:p>
          <a:p>
            <a:pPr lvl="1" marL="1173480" indent="-259080"/>
            <a:r>
              <a:t>scale effects</a:t>
            </a:r>
          </a:p>
        </p:txBody>
      </p:sp>
      <p:sp>
        <p:nvSpPr>
          <p:cNvPr id="147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7" name="maup-a.png" descr="maup-a.png"/>
          <p:cNvPicPr>
            <a:picLocks noChangeAspect="1"/>
          </p:cNvPicPr>
          <p:nvPr/>
        </p:nvPicPr>
        <p:blipFill>
          <a:blip r:embed="rId2">
            <a:extLst/>
          </a:blip>
          <a:stretch>
            <a:fillRect/>
          </a:stretch>
        </p:blipFill>
        <p:spPr>
          <a:xfrm>
            <a:off x="1397000" y="3022600"/>
            <a:ext cx="2921000" cy="2222500"/>
          </a:xfrm>
          <a:prstGeom prst="rect">
            <a:avLst/>
          </a:prstGeom>
          <a:ln w="12700">
            <a:miter lim="400000"/>
          </a:ln>
        </p:spPr>
      </p:pic>
      <p:pic>
        <p:nvPicPr>
          <p:cNvPr id="1478" name="maup-b.png" descr="maup-b.png"/>
          <p:cNvPicPr>
            <a:picLocks noChangeAspect="1"/>
          </p:cNvPicPr>
          <p:nvPr/>
        </p:nvPicPr>
        <p:blipFill>
          <a:blip r:embed="rId3">
            <a:extLst/>
          </a:blip>
          <a:stretch>
            <a:fillRect/>
          </a:stretch>
        </p:blipFill>
        <p:spPr>
          <a:xfrm>
            <a:off x="5003800" y="3022600"/>
            <a:ext cx="2921000" cy="2222500"/>
          </a:xfrm>
          <a:prstGeom prst="rect">
            <a:avLst/>
          </a:prstGeom>
          <a:ln w="12700">
            <a:miter lim="400000"/>
          </a:ln>
        </p:spPr>
      </p:pic>
      <p:pic>
        <p:nvPicPr>
          <p:cNvPr id="1479" name="maup-c.png" descr="maup-c.png"/>
          <p:cNvPicPr>
            <a:picLocks noChangeAspect="1"/>
          </p:cNvPicPr>
          <p:nvPr/>
        </p:nvPicPr>
        <p:blipFill>
          <a:blip r:embed="rId4">
            <a:extLst/>
          </a:blip>
          <a:stretch>
            <a:fillRect/>
          </a:stretch>
        </p:blipFill>
        <p:spPr>
          <a:xfrm>
            <a:off x="8610600" y="3022600"/>
            <a:ext cx="2921000" cy="2222500"/>
          </a:xfrm>
          <a:prstGeom prst="rect">
            <a:avLst/>
          </a:prstGeom>
          <a:ln w="12700">
            <a:miter lim="400000"/>
          </a:ln>
        </p:spPr>
      </p:pic>
      <p:sp>
        <p:nvSpPr>
          <p:cNvPr id="1480" name="[http://www.e-education.psu/edu/geog486/l4_p7.html, Fig 4.cg.6]"/>
          <p:cNvSpPr txBox="1"/>
          <p:nvPr/>
        </p:nvSpPr>
        <p:spPr>
          <a:xfrm>
            <a:off x="1397000" y="5245100"/>
            <a:ext cx="13868400" cy="119525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000">
                <a:uFill>
                  <a:solidFill>
                    <a:srgbClr val="000000"/>
                  </a:solidFill>
                </a:uFill>
              </a:defRPr>
            </a:pPr>
            <a:r>
              <a:t>[</a:t>
            </a:r>
            <a:r>
              <a:rPr u="sng">
                <a:hlinkClick r:id="rId5" invalidUrl="" action="" tgtFrame="" tooltip="" history="1" highlightClick="0" endSnd="0"/>
              </a:rPr>
              <a:t>http://www.e-education.psu/edu/geog486/l4_p7.html</a:t>
            </a:r>
            <a:r>
              <a:t>, Fig 4.cg.6]</a:t>
            </a:r>
          </a:p>
          <a:p>
            <a:pPr algn="l" defTabSz="1295400">
              <a:spcBef>
                <a:spcPts val="900"/>
              </a:spcBef>
              <a:defRPr i="1" sz="2000">
                <a:uFill>
                  <a:solidFill>
                    <a:srgbClr val="000000"/>
                  </a:solidFill>
                </a:uFill>
              </a:defRPr>
            </a:pPr>
          </a:p>
        </p:txBody>
      </p:sp>
      <p:pic>
        <p:nvPicPr>
          <p:cNvPr id="1481" name="Image" descr="Image"/>
          <p:cNvPicPr>
            <a:picLocks noChangeAspect="1"/>
          </p:cNvPicPr>
          <p:nvPr/>
        </p:nvPicPr>
        <p:blipFill>
          <a:blip r:embed="rId6">
            <a:extLst/>
          </a:blip>
          <a:stretch>
            <a:fillRect/>
          </a:stretch>
        </p:blipFill>
        <p:spPr>
          <a:xfrm>
            <a:off x="4196925" y="6394379"/>
            <a:ext cx="1673086" cy="2491155"/>
          </a:xfrm>
          <a:prstGeom prst="rect">
            <a:avLst/>
          </a:prstGeom>
          <a:ln w="12700">
            <a:miter lim="400000"/>
          </a:ln>
        </p:spPr>
      </p:pic>
      <p:pic>
        <p:nvPicPr>
          <p:cNvPr id="1482" name="Image" descr="Image"/>
          <p:cNvPicPr>
            <a:picLocks noChangeAspect="1"/>
          </p:cNvPicPr>
          <p:nvPr/>
        </p:nvPicPr>
        <p:blipFill>
          <a:blip r:embed="rId7">
            <a:extLst/>
          </a:blip>
          <a:stretch>
            <a:fillRect/>
          </a:stretch>
        </p:blipFill>
        <p:spPr>
          <a:xfrm>
            <a:off x="6329326" y="6394379"/>
            <a:ext cx="1773274" cy="2491155"/>
          </a:xfrm>
          <a:prstGeom prst="rect">
            <a:avLst/>
          </a:prstGeom>
          <a:ln w="12700">
            <a:miter lim="400000"/>
          </a:ln>
        </p:spPr>
      </p:pic>
      <p:sp>
        <p:nvSpPr>
          <p:cNvPr id="1483" name="https://blog.cartographica.com/blog/2011/5/19/the-modifiable-areal-unit-problem-in-gis.html"/>
          <p:cNvSpPr txBox="1"/>
          <p:nvPr/>
        </p:nvSpPr>
        <p:spPr>
          <a:xfrm>
            <a:off x="8277859" y="8123533"/>
            <a:ext cx="5578527"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2300" u="sng">
                <a:hlinkClick r:id="rId8" invalidUrl="" action="" tgtFrame="" tooltip="" history="1" highlightClick="0" endSnd="0"/>
              </a:defRPr>
            </a:lvl1pPr>
          </a:lstStyle>
          <a:p>
            <a:pPr>
              <a:defRPr u="none"/>
            </a:pPr>
            <a:r>
              <a:rPr u="sng">
                <a:hlinkClick r:id="rId8" invalidUrl="" action="" tgtFrame="" tooltip="" history="1" highlightClick="0" endSnd="0"/>
              </a:rPr>
              <a:t>https://blog.cartographica.com/blog/2011/5/19/the-modifiable-areal-unit-problem-in-gis.html</a:t>
            </a:r>
          </a:p>
        </p:txBody>
      </p:sp>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5" name="Idiom: boxplot"/>
          <p:cNvSpPr txBox="1"/>
          <p:nvPr>
            <p:ph type="title"/>
          </p:nvPr>
        </p:nvSpPr>
        <p:spPr>
          <a:prstGeom prst="rect">
            <a:avLst/>
          </a:prstGeom>
        </p:spPr>
        <p:txBody>
          <a:bodyPr/>
          <a:lstStyle/>
          <a:p>
            <a:pPr/>
            <a:r>
              <a:t>Idiom: </a:t>
            </a:r>
            <a:r>
              <a:rPr b="1">
                <a:latin typeface="+mn-lt"/>
                <a:ea typeface="+mn-ea"/>
                <a:cs typeface="+mn-cs"/>
                <a:sym typeface="Rockwell"/>
              </a:rPr>
              <a:t>boxplot</a:t>
            </a:r>
          </a:p>
        </p:txBody>
      </p:sp>
      <p:sp>
        <p:nvSpPr>
          <p:cNvPr id="1486" name="static item aggregation…"/>
          <p:cNvSpPr txBox="1"/>
          <p:nvPr>
            <p:ph type="body" idx="1"/>
          </p:nvPr>
        </p:nvSpPr>
        <p:spPr>
          <a:prstGeom prst="rect">
            <a:avLst/>
          </a:prstGeom>
        </p:spPr>
        <p:txBody>
          <a:bodyPr/>
          <a:lstStyle/>
          <a:p>
            <a:pPr marL="793376" indent="-336176"/>
            <a:r>
              <a:t>static item aggregation</a:t>
            </a:r>
          </a:p>
          <a:p>
            <a:pPr marL="793376" indent="-336176"/>
            <a:r>
              <a:t>task: find distribution</a:t>
            </a:r>
          </a:p>
          <a:p>
            <a:pPr marL="793376" indent="-336176"/>
            <a:r>
              <a:t>data: table</a:t>
            </a:r>
          </a:p>
          <a:p>
            <a:pPr marL="793376" indent="-336176"/>
            <a:r>
              <a:t>derived data</a:t>
            </a:r>
          </a:p>
          <a:p>
            <a:pPr lvl="1" marL="1173480" indent="-259080"/>
            <a:r>
              <a:t>5 quant attribs</a:t>
            </a:r>
          </a:p>
          <a:p>
            <a:pPr lvl="2" marL="1635369" indent="-263769"/>
            <a:r>
              <a:t>median: central line</a:t>
            </a:r>
          </a:p>
          <a:p>
            <a:pPr lvl="2" marL="1635369" indent="-263769"/>
            <a:r>
              <a:t>lower and upper quartile: boxes</a:t>
            </a:r>
          </a:p>
          <a:p>
            <a:pPr lvl="2" marL="1635369" indent="-263769"/>
            <a:r>
              <a:t>lower upper fences: whiskers</a:t>
            </a:r>
          </a:p>
          <a:p>
            <a:pPr lvl="3" marL="2057400"/>
            <a:r>
              <a:t>values beyond which items are outliers</a:t>
            </a:r>
          </a:p>
          <a:p>
            <a:pPr lvl="1" marL="1173480" indent="-259080"/>
            <a:r>
              <a:t>outliers beyond fence cutoffs explicitly shown</a:t>
            </a:r>
          </a:p>
        </p:txBody>
      </p:sp>
      <p:sp>
        <p:nvSpPr>
          <p:cNvPr id="14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8" name="boxplots-fig5a.pdf" descr="boxplots-fig5a.pdf"/>
          <p:cNvPicPr>
            <a:picLocks noChangeAspect="1"/>
          </p:cNvPicPr>
          <p:nvPr/>
        </p:nvPicPr>
        <p:blipFill>
          <a:blip r:embed="rId2">
            <a:extLst/>
          </a:blip>
          <a:stretch>
            <a:fillRect/>
          </a:stretch>
        </p:blipFill>
        <p:spPr>
          <a:xfrm>
            <a:off x="10134600" y="1600200"/>
            <a:ext cx="5080000" cy="5105919"/>
          </a:xfrm>
          <a:prstGeom prst="rect">
            <a:avLst/>
          </a:prstGeom>
          <a:ln w="12700">
            <a:miter lim="400000"/>
          </a:ln>
        </p:spPr>
      </p:pic>
      <p:sp>
        <p:nvSpPr>
          <p:cNvPr id="1489" name="[40 years of boxplots. Wickham and Stryjewski. 2012. had.co.nz]"/>
          <p:cNvSpPr txBox="1"/>
          <p:nvPr/>
        </p:nvSpPr>
        <p:spPr>
          <a:xfrm>
            <a:off x="2159000" y="7785100"/>
            <a:ext cx="13195300" cy="46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r" defTabSz="1295400">
              <a:spcBef>
                <a:spcPts val="900"/>
              </a:spcBef>
              <a:defRPr i="1" sz="2800">
                <a:uFill>
                  <a:solidFill>
                    <a:srgbClr val="000000"/>
                  </a:solidFill>
                </a:uFill>
              </a:defRPr>
            </a:lvl1pPr>
          </a:lstStyle>
          <a:p>
            <a:pPr/>
            <a:r>
              <a:t>[40 years of boxplots. Wickham and Stryjewski. 2012. had.co.nz]</a:t>
            </a:r>
          </a:p>
        </p:txBody>
      </p:sp>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1" name="Idiom: Hierarchical parallel coordinates"/>
          <p:cNvSpPr txBox="1"/>
          <p:nvPr>
            <p:ph type="title"/>
          </p:nvPr>
        </p:nvSpPr>
        <p:spPr>
          <a:prstGeom prst="rect">
            <a:avLst/>
          </a:prstGeom>
        </p:spPr>
        <p:txBody>
          <a:bodyPr/>
          <a:lstStyle/>
          <a:p>
            <a:pPr/>
            <a:r>
              <a:t>Idiom: </a:t>
            </a:r>
            <a:r>
              <a:rPr b="1">
                <a:latin typeface="+mn-lt"/>
                <a:ea typeface="+mn-ea"/>
                <a:cs typeface="+mn-cs"/>
                <a:sym typeface="Rockwell"/>
              </a:rPr>
              <a:t>Hierarchical parallel coordinates</a:t>
            </a:r>
          </a:p>
        </p:txBody>
      </p:sp>
      <p:sp>
        <p:nvSpPr>
          <p:cNvPr id="1492" name="dynamic item aggregation…"/>
          <p:cNvSpPr txBox="1"/>
          <p:nvPr>
            <p:ph type="body" sz="half" idx="1"/>
          </p:nvPr>
        </p:nvSpPr>
        <p:spPr>
          <a:xfrm>
            <a:off x="419100" y="1104900"/>
            <a:ext cx="15684500" cy="3771900"/>
          </a:xfrm>
          <a:prstGeom prst="rect">
            <a:avLst/>
          </a:prstGeom>
        </p:spPr>
        <p:txBody>
          <a:bodyPr/>
          <a:lstStyle/>
          <a:p>
            <a:pPr marL="793376" indent="-336176"/>
            <a:r>
              <a:t>dynamic item aggregation</a:t>
            </a:r>
          </a:p>
          <a:p>
            <a:pPr marL="793376" indent="-336176"/>
            <a:r>
              <a:t>derived data: </a:t>
            </a:r>
            <a:r>
              <a:rPr b="1" i="1"/>
              <a:t>hierarchical clustering</a:t>
            </a:r>
            <a:endParaRPr b="1" i="1"/>
          </a:p>
          <a:p>
            <a:pPr marL="793376" indent="-336176"/>
            <a:r>
              <a:t>encoding: </a:t>
            </a:r>
          </a:p>
          <a:p>
            <a:pPr lvl="1" marL="1173480" indent="-259080"/>
            <a:r>
              <a:t>cluster band with variable transparency, line at mean, width by min/max values</a:t>
            </a:r>
          </a:p>
          <a:p>
            <a:pPr lvl="1" marL="1173480" indent="-259080"/>
            <a:r>
              <a:t>color by proximity in hierarchy</a:t>
            </a:r>
          </a:p>
        </p:txBody>
      </p:sp>
      <p:sp>
        <p:nvSpPr>
          <p:cNvPr id="149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94" name="[Hierarchical Parallel Coordinates for Exploration of Large Datasets. Fua, Ward, and Rundensteiner. Proc. IEEE Visualization Conference (Vis ’99), pp. 43– 50, 1999.]"/>
          <p:cNvSpPr txBox="1"/>
          <p:nvPr/>
        </p:nvSpPr>
        <p:spPr>
          <a:xfrm>
            <a:off x="508000" y="8293100"/>
            <a:ext cx="13868400" cy="138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800">
                <a:uFill>
                  <a:solidFill>
                    <a:srgbClr val="000000"/>
                  </a:solidFill>
                </a:uFill>
              </a:defRPr>
            </a:lvl1pPr>
          </a:lstStyle>
          <a:p>
            <a:pPr/>
            <a:r>
              <a:t>[Hierarchical Parallel Coordinates for Exploration of Large Datasets. Fua, Ward, and Rundensteiner. Proc. IEEE Visualization Conference (Vis ’99), pp. 43– 50, 1999.]</a:t>
            </a:r>
          </a:p>
        </p:txBody>
      </p:sp>
      <p:pic>
        <p:nvPicPr>
          <p:cNvPr id="1495" name="hierpar-fig4-1.png" descr="hierpar-fig4-1.png"/>
          <p:cNvPicPr>
            <a:picLocks noChangeAspect="1"/>
          </p:cNvPicPr>
          <p:nvPr/>
        </p:nvPicPr>
        <p:blipFill>
          <a:blip r:embed="rId3">
            <a:extLst/>
          </a:blip>
          <a:stretch>
            <a:fillRect/>
          </a:stretch>
        </p:blipFill>
        <p:spPr>
          <a:xfrm>
            <a:off x="508000" y="4445000"/>
            <a:ext cx="3810000" cy="3767934"/>
          </a:xfrm>
          <a:prstGeom prst="rect">
            <a:avLst/>
          </a:prstGeom>
          <a:ln w="12700">
            <a:miter lim="400000"/>
          </a:ln>
        </p:spPr>
      </p:pic>
      <p:pic>
        <p:nvPicPr>
          <p:cNvPr id="1496" name="hierpar-fig4-3.png" descr="hierpar-fig4-3.png"/>
          <p:cNvPicPr>
            <a:picLocks noChangeAspect="1"/>
          </p:cNvPicPr>
          <p:nvPr/>
        </p:nvPicPr>
        <p:blipFill>
          <a:blip r:embed="rId4">
            <a:extLst/>
          </a:blip>
          <a:stretch>
            <a:fillRect/>
          </a:stretch>
        </p:blipFill>
        <p:spPr>
          <a:xfrm>
            <a:off x="4953000" y="4432300"/>
            <a:ext cx="3810000" cy="3810000"/>
          </a:xfrm>
          <a:prstGeom prst="rect">
            <a:avLst/>
          </a:prstGeom>
          <a:ln w="12700">
            <a:miter lim="400000"/>
          </a:ln>
        </p:spPr>
      </p:pic>
      <p:pic>
        <p:nvPicPr>
          <p:cNvPr id="1497" name="hierpar-fig4-5.png" descr="hierpar-fig4-5.png"/>
          <p:cNvPicPr>
            <a:picLocks noChangeAspect="1"/>
          </p:cNvPicPr>
          <p:nvPr/>
        </p:nvPicPr>
        <p:blipFill>
          <a:blip r:embed="rId5">
            <a:extLst/>
          </a:blip>
          <a:stretch>
            <a:fillRect/>
          </a:stretch>
        </p:blipFill>
        <p:spPr>
          <a:xfrm>
            <a:off x="9588500" y="4432300"/>
            <a:ext cx="3810000" cy="3810000"/>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1" name="Dimensionality reduction"/>
          <p:cNvSpPr txBox="1"/>
          <p:nvPr>
            <p:ph type="title"/>
          </p:nvPr>
        </p:nvSpPr>
        <p:spPr>
          <a:prstGeom prst="rect">
            <a:avLst/>
          </a:prstGeom>
        </p:spPr>
        <p:txBody>
          <a:bodyPr/>
          <a:lstStyle/>
          <a:p>
            <a:pPr/>
            <a:r>
              <a:t>Dimensionality reduction</a:t>
            </a:r>
          </a:p>
        </p:txBody>
      </p:sp>
      <p:sp>
        <p:nvSpPr>
          <p:cNvPr id="1502" name="attribute aggregation…"/>
          <p:cNvSpPr txBox="1"/>
          <p:nvPr>
            <p:ph type="body" idx="1"/>
          </p:nvPr>
        </p:nvSpPr>
        <p:spPr>
          <a:xfrm>
            <a:off x="419100" y="1066800"/>
            <a:ext cx="15849600" cy="8039100"/>
          </a:xfrm>
          <a:prstGeom prst="rect">
            <a:avLst/>
          </a:prstGeom>
        </p:spPr>
        <p:txBody>
          <a:bodyPr/>
          <a:lstStyle/>
          <a:p>
            <a:pPr marL="793376" indent="-336176"/>
            <a:r>
              <a:t>attribute aggregation</a:t>
            </a:r>
          </a:p>
          <a:p>
            <a:pPr lvl="1" marL="1173480" indent="-259080"/>
            <a:r>
              <a:t>derive low-dimensional target space from high-dimensional measured space </a:t>
            </a:r>
          </a:p>
          <a:p>
            <a:pPr lvl="1" marL="1173480" indent="-259080"/>
            <a:r>
              <a:t>use when you can’t directly measure what you care about</a:t>
            </a:r>
          </a:p>
          <a:p>
            <a:pPr lvl="2" marL="1635369" indent="-263769"/>
            <a:r>
              <a:t>true dimensionality of dataset conjectured to be smaller than dimensionality of measurements</a:t>
            </a:r>
          </a:p>
          <a:p>
            <a:pPr lvl="2" marL="1635369" indent="-263769"/>
            <a:r>
              <a:t>latent factors, hidden variables</a:t>
            </a:r>
          </a:p>
        </p:txBody>
      </p:sp>
      <p:sp>
        <p:nvSpPr>
          <p:cNvPr id="150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04" name="46"/>
          <p:cNvSpPr txBox="1"/>
          <p:nvPr/>
        </p:nvSpPr>
        <p:spPr>
          <a:xfrm>
            <a:off x="15773400" y="8686800"/>
            <a:ext cx="266700" cy="279400"/>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algn="r" defTabSz="1219200">
              <a:buClr>
                <a:srgbClr val="000000"/>
              </a:buClr>
              <a:defRPr sz="1400">
                <a:uFill>
                  <a:solidFill>
                    <a:srgbClr val="000000"/>
                  </a:solidFill>
                </a:uFill>
              </a:defRPr>
            </a:lvl1pPr>
          </a:lstStyle>
          <a:p>
            <a:pPr/>
            <a:r>
              <a:t>46</a:t>
            </a:r>
          </a:p>
        </p:txBody>
      </p:sp>
      <p:grpSp>
        <p:nvGrpSpPr>
          <p:cNvPr id="1507" name="Tumor…"/>
          <p:cNvGrpSpPr/>
          <p:nvPr/>
        </p:nvGrpSpPr>
        <p:grpSpPr>
          <a:xfrm>
            <a:off x="531569" y="5245100"/>
            <a:ext cx="5283201" cy="1498600"/>
            <a:chOff x="0" y="0"/>
            <a:chExt cx="5283200" cy="1498600"/>
          </a:xfrm>
        </p:grpSpPr>
        <p:sp>
          <p:nvSpPr>
            <p:cNvPr id="1506" name="Tumor…"/>
            <p:cNvSpPr txBox="1"/>
            <p:nvPr/>
          </p:nvSpPr>
          <p:spPr>
            <a:xfrm>
              <a:off x="139700" y="139700"/>
              <a:ext cx="5003800" cy="1219200"/>
            </a:xfrm>
            <a:prstGeom prst="rect">
              <a:avLst/>
            </a:prstGeom>
            <a:noFill/>
            <a:ln>
              <a:noFill/>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lgn="l" defTabSz="1219200">
                <a:buClr>
                  <a:srgbClr val="000000"/>
                </a:buClr>
                <a:defRPr sz="3800">
                  <a:uFill>
                    <a:solidFill>
                      <a:srgbClr val="000000"/>
                    </a:solidFill>
                  </a:uFill>
                </a:defRPr>
              </a:pPr>
              <a:r>
                <a:t>Tumor </a:t>
              </a:r>
            </a:p>
            <a:p>
              <a:pPr algn="l" defTabSz="1219200">
                <a:buClr>
                  <a:srgbClr val="000000"/>
                </a:buClr>
                <a:defRPr sz="3800">
                  <a:uFill>
                    <a:solidFill>
                      <a:srgbClr val="000000"/>
                    </a:solidFill>
                  </a:uFill>
                </a:defRPr>
              </a:pPr>
              <a:r>
                <a:t>Measurement Data</a:t>
              </a:r>
            </a:p>
          </p:txBody>
        </p:sp>
        <p:pic>
          <p:nvPicPr>
            <p:cNvPr id="1505" name="Tumor…" descr="Tumor…"/>
            <p:cNvPicPr>
              <a:picLocks noChangeAspect="0"/>
            </p:cNvPicPr>
            <p:nvPr/>
          </p:nvPicPr>
          <p:blipFill>
            <a:blip r:embed="rId2">
              <a:extLst/>
            </a:blip>
            <a:stretch>
              <a:fillRect/>
            </a:stretch>
          </p:blipFill>
          <p:spPr>
            <a:xfrm>
              <a:off x="0" y="0"/>
              <a:ext cx="5283200" cy="1498600"/>
            </a:xfrm>
            <a:prstGeom prst="rect">
              <a:avLst/>
            </a:prstGeom>
            <a:effectLst/>
          </p:spPr>
        </p:pic>
      </p:grpSp>
      <p:sp>
        <p:nvSpPr>
          <p:cNvPr id="1508" name="DR"/>
          <p:cNvSpPr txBox="1"/>
          <p:nvPr/>
        </p:nvSpPr>
        <p:spPr>
          <a:xfrm>
            <a:off x="7662136" y="5981700"/>
            <a:ext cx="901453" cy="736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000000"/>
              </a:buClr>
              <a:defRPr sz="4400">
                <a:solidFill>
                  <a:srgbClr val="011993"/>
                </a:solidFill>
                <a:uFill>
                  <a:solidFill>
                    <a:srgbClr val="011993"/>
                  </a:solidFill>
                </a:uFill>
                <a:latin typeface="+mn-lt"/>
                <a:ea typeface="+mn-ea"/>
                <a:cs typeface="+mn-cs"/>
                <a:sym typeface="Rockwell"/>
              </a:defRPr>
            </a:lvl1pPr>
          </a:lstStyle>
          <a:p>
            <a:pPr/>
            <a:r>
              <a:t>DR</a:t>
            </a:r>
          </a:p>
        </p:txBody>
      </p:sp>
      <p:sp>
        <p:nvSpPr>
          <p:cNvPr id="1509" name="Line"/>
          <p:cNvSpPr/>
          <p:nvPr/>
        </p:nvSpPr>
        <p:spPr>
          <a:xfrm flipH="1" flipV="1">
            <a:off x="8905344" y="6333135"/>
            <a:ext cx="974727" cy="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510" name="Line"/>
          <p:cNvSpPr/>
          <p:nvPr/>
        </p:nvSpPr>
        <p:spPr>
          <a:xfrm flipH="1" flipV="1">
            <a:off x="6475212" y="6332015"/>
            <a:ext cx="865483" cy="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grpSp>
        <p:nvGrpSpPr>
          <p:cNvPr id="1513" name="droppedImage.png"/>
          <p:cNvGrpSpPr/>
          <p:nvPr/>
        </p:nvGrpSpPr>
        <p:grpSpPr>
          <a:xfrm>
            <a:off x="10337800" y="4751988"/>
            <a:ext cx="3568700" cy="3046102"/>
            <a:chOff x="0" y="0"/>
            <a:chExt cx="3568700" cy="3046101"/>
          </a:xfrm>
        </p:grpSpPr>
        <p:pic>
          <p:nvPicPr>
            <p:cNvPr id="1512" name="droppedImage.png" descr="droppedImage.png"/>
            <p:cNvPicPr>
              <a:picLocks noChangeAspect="1"/>
            </p:cNvPicPr>
            <p:nvPr/>
          </p:nvPicPr>
          <p:blipFill>
            <a:blip r:embed="rId3">
              <a:extLst/>
            </a:blip>
            <a:stretch>
              <a:fillRect/>
            </a:stretch>
          </p:blipFill>
          <p:spPr>
            <a:xfrm>
              <a:off x="139700" y="139700"/>
              <a:ext cx="3289300" cy="2766702"/>
            </a:xfrm>
            <a:prstGeom prst="rect">
              <a:avLst/>
            </a:prstGeom>
            <a:ln>
              <a:noFill/>
            </a:ln>
            <a:effectLst/>
          </p:spPr>
        </p:pic>
        <p:pic>
          <p:nvPicPr>
            <p:cNvPr id="1511" name="droppedImage.png" descr="droppedImage.png"/>
            <p:cNvPicPr>
              <a:picLocks noChangeAspect="0"/>
            </p:cNvPicPr>
            <p:nvPr/>
          </p:nvPicPr>
          <p:blipFill>
            <a:blip r:embed="rId4">
              <a:extLst/>
            </a:blip>
            <a:stretch>
              <a:fillRect/>
            </a:stretch>
          </p:blipFill>
          <p:spPr>
            <a:xfrm>
              <a:off x="0" y="0"/>
              <a:ext cx="3568700" cy="3046102"/>
            </a:xfrm>
            <a:prstGeom prst="rect">
              <a:avLst/>
            </a:prstGeom>
            <a:effectLst/>
          </p:spPr>
        </p:pic>
      </p:grpSp>
      <p:sp>
        <p:nvSpPr>
          <p:cNvPr id="1514" name="Malignant"/>
          <p:cNvSpPr txBox="1"/>
          <p:nvPr/>
        </p:nvSpPr>
        <p:spPr>
          <a:xfrm>
            <a:off x="8010611" y="4000500"/>
            <a:ext cx="1938475" cy="635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000000"/>
              </a:buClr>
              <a:defRPr sz="3800">
                <a:uFill>
                  <a:solidFill>
                    <a:srgbClr val="000000"/>
                  </a:solidFill>
                </a:uFill>
              </a:defRPr>
            </a:lvl1pPr>
          </a:lstStyle>
          <a:p>
            <a:pPr/>
            <a:r>
              <a:t>Malignant</a:t>
            </a:r>
          </a:p>
        </p:txBody>
      </p:sp>
      <p:sp>
        <p:nvSpPr>
          <p:cNvPr id="1515" name="Benign"/>
          <p:cNvSpPr txBox="1"/>
          <p:nvPr/>
        </p:nvSpPr>
        <p:spPr>
          <a:xfrm>
            <a:off x="12303683" y="4000500"/>
            <a:ext cx="1386124" cy="635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000000"/>
              </a:buClr>
              <a:defRPr sz="3800">
                <a:uFill>
                  <a:solidFill>
                    <a:srgbClr val="000000"/>
                  </a:solidFill>
                </a:uFill>
              </a:defRPr>
            </a:lvl1pPr>
          </a:lstStyle>
          <a:p>
            <a:pPr/>
            <a:r>
              <a:t>Benign</a:t>
            </a:r>
          </a:p>
        </p:txBody>
      </p:sp>
      <p:sp>
        <p:nvSpPr>
          <p:cNvPr id="1516" name="Line"/>
          <p:cNvSpPr/>
          <p:nvPr/>
        </p:nvSpPr>
        <p:spPr>
          <a:xfrm flipH="1" flipV="1">
            <a:off x="9813353" y="4641282"/>
            <a:ext cx="1782479" cy="178544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517" name="Line"/>
          <p:cNvSpPr/>
          <p:nvPr/>
        </p:nvSpPr>
        <p:spPr>
          <a:xfrm flipV="1">
            <a:off x="13236618" y="4649669"/>
            <a:ext cx="160888" cy="698588"/>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518" name="data: 9D measured space"/>
          <p:cNvSpPr txBox="1"/>
          <p:nvPr/>
        </p:nvSpPr>
        <p:spPr>
          <a:xfrm>
            <a:off x="553853" y="7100490"/>
            <a:ext cx="6756401" cy="635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buClr>
                <a:srgbClr val="000000"/>
              </a:buClr>
              <a:defRPr sz="3800">
                <a:uFill>
                  <a:solidFill>
                    <a:srgbClr val="000000"/>
                  </a:solidFill>
                </a:uFill>
              </a:defRPr>
            </a:lvl1pPr>
          </a:lstStyle>
          <a:p>
            <a:pPr/>
            <a:r>
              <a:t>data: 9D measured space</a:t>
            </a:r>
          </a:p>
        </p:txBody>
      </p:sp>
      <p:sp>
        <p:nvSpPr>
          <p:cNvPr id="1519" name="derived data: 2D target space"/>
          <p:cNvSpPr txBox="1"/>
          <p:nvPr/>
        </p:nvSpPr>
        <p:spPr>
          <a:xfrm>
            <a:off x="9374003" y="8035528"/>
            <a:ext cx="5854701" cy="635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buClr>
                <a:srgbClr val="000000"/>
              </a:buClr>
              <a:defRPr sz="3800">
                <a:uFill>
                  <a:solidFill>
                    <a:srgbClr val="000000"/>
                  </a:solidFill>
                </a:uFill>
              </a:defRPr>
            </a:lvl1pPr>
          </a:lstStyle>
          <a:p>
            <a:pPr/>
            <a:r>
              <a:t>derived data: 2D target space</a:t>
            </a:r>
          </a:p>
        </p:txBody>
      </p:sp>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1" name="Idiom: Dimensionality reduction for documents"/>
          <p:cNvSpPr txBox="1"/>
          <p:nvPr>
            <p:ph type="title"/>
          </p:nvPr>
        </p:nvSpPr>
        <p:spPr>
          <a:prstGeom prst="rect">
            <a:avLst/>
          </a:prstGeom>
        </p:spPr>
        <p:txBody>
          <a:bodyPr/>
          <a:lstStyle/>
          <a:p>
            <a:pPr/>
            <a:r>
              <a:t>Idiom: </a:t>
            </a:r>
            <a:r>
              <a:rPr b="1">
                <a:latin typeface="+mn-lt"/>
                <a:ea typeface="+mn-ea"/>
                <a:cs typeface="+mn-cs"/>
                <a:sym typeface="Rockwell"/>
              </a:rPr>
              <a:t>Dimensionality reduction for documents</a:t>
            </a:r>
          </a:p>
        </p:txBody>
      </p:sp>
      <p:sp>
        <p:nvSpPr>
          <p:cNvPr id="152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3" name="fig13.13.pdf" descr="fig13.13.pdf"/>
          <p:cNvPicPr>
            <a:picLocks noChangeAspect="1"/>
          </p:cNvPicPr>
          <p:nvPr/>
        </p:nvPicPr>
        <p:blipFill>
          <a:blip r:embed="rId2">
            <a:extLst/>
          </a:blip>
          <a:stretch>
            <a:fillRect/>
          </a:stretch>
        </p:blipFill>
        <p:spPr>
          <a:xfrm>
            <a:off x="260350" y="1100415"/>
            <a:ext cx="15710781" cy="6959601"/>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5" name="Further reading"/>
          <p:cNvSpPr txBox="1"/>
          <p:nvPr>
            <p:ph type="title"/>
          </p:nvPr>
        </p:nvSpPr>
        <p:spPr>
          <a:prstGeom prst="rect">
            <a:avLst/>
          </a:prstGeom>
        </p:spPr>
        <p:txBody>
          <a:bodyPr/>
          <a:lstStyle/>
          <a:p>
            <a:pPr/>
            <a:r>
              <a:t>Further reading</a:t>
            </a:r>
          </a:p>
        </p:txBody>
      </p:sp>
      <p:sp>
        <p:nvSpPr>
          <p:cNvPr id="1526" name="Visualization Analysis and Design. Munzner.  AK Peters Visualization Series, CRC Press, 2014.…"/>
          <p:cNvSpPr txBox="1"/>
          <p:nvPr>
            <p:ph type="body" idx="1"/>
          </p:nvPr>
        </p:nvSpPr>
        <p:spPr>
          <a:xfrm>
            <a:off x="419100" y="1079500"/>
            <a:ext cx="15849600" cy="7747000"/>
          </a:xfrm>
          <a:prstGeom prst="rect">
            <a:avLst/>
          </a:prstGeom>
        </p:spPr>
        <p:txBody>
          <a:bodyPr>
            <a:normAutofit fontScale="100000" lnSpcReduction="0"/>
          </a:bodyPr>
          <a:lstStyle/>
          <a:p>
            <a:pPr marL="776567" indent="-319367">
              <a:defRPr sz="3800"/>
            </a:pPr>
            <a:r>
              <a:t>Visualization Analysis and Design. Munzner.  AK Peters Visualization Series, CRC Press, 2014.</a:t>
            </a:r>
          </a:p>
          <a:p>
            <a:pPr lvl="1" marL="1158239" indent="-243839">
              <a:defRPr i="1" sz="3200"/>
            </a:pPr>
            <a:r>
              <a:t>Chap 13: Reduce Items and Attributes</a:t>
            </a:r>
          </a:p>
          <a:p>
            <a:pPr marL="325754" indent="-325754">
              <a:buClrTx/>
              <a:defRPr i="1" sz="3800"/>
            </a:pPr>
            <a:r>
              <a:t>Hierarchical Aggregation for Information Visualization: Overview, Techniques and Design Guidelines.</a:t>
            </a:r>
            <a:r>
              <a:rPr i="0"/>
              <a:t> Elmqvist and Fekete. IEEE Transactions on Visualization and Computer Graphics 16:3 (2010), 439–454. </a:t>
            </a:r>
            <a:endParaRPr i="0"/>
          </a:p>
          <a:p>
            <a:pPr marL="325754" indent="-325754">
              <a:buClrTx/>
              <a:defRPr i="1" sz="3800"/>
            </a:pPr>
            <a:r>
              <a:t>A Review of Overview+Detail, Zooming, and Focus+Context Interfaces. </a:t>
            </a:r>
            <a:r>
              <a:rPr i="0"/>
              <a:t>Cockburn, Karlson, and Bederson.  ACM Computing Surveys 41:1 (2008), 1–31.</a:t>
            </a:r>
            <a:endParaRPr i="0"/>
          </a:p>
          <a:p>
            <a:pPr marL="325754" indent="-325754">
              <a:buClrTx/>
              <a:defRPr i="1" sz="3800"/>
            </a:pPr>
            <a:r>
              <a:t>A Guide to Visual Multi-Level Interface Design From Synthesis of Empirical Study Evidence.</a:t>
            </a:r>
            <a:r>
              <a:rPr i="0"/>
              <a:t> Lam and Munzner. Synthesis Lectures on Visualization Series, Morgan Claypool, 2010.</a:t>
            </a:r>
          </a:p>
        </p:txBody>
      </p:sp>
      <p:sp>
        <p:nvSpPr>
          <p:cNvPr id="152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9" name="Outline"/>
          <p:cNvSpPr txBox="1"/>
          <p:nvPr>
            <p:ph type="title"/>
          </p:nvPr>
        </p:nvSpPr>
        <p:spPr>
          <a:prstGeom prst="rect">
            <a:avLst/>
          </a:prstGeom>
        </p:spPr>
        <p:txBody>
          <a:bodyPr/>
          <a:lstStyle/>
          <a:p>
            <a:pPr/>
            <a:r>
              <a:t>Outline</a:t>
            </a:r>
          </a:p>
        </p:txBody>
      </p:sp>
      <p:sp>
        <p:nvSpPr>
          <p:cNvPr id="1530"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pPr>
            <a:r>
              <a:t>Reduce: Filter, Aggregate</a:t>
            </a:r>
          </a:p>
          <a:p>
            <a:pPr lvl="1" marL="1173479" indent="-259079">
              <a:defRPr sz="3000">
                <a:solidFill>
                  <a:schemeClr val="accent5"/>
                </a:solidFill>
              </a:defRPr>
            </a:pPr>
            <a:r>
              <a:t>Rules of Thumb</a:t>
            </a:r>
          </a:p>
          <a:p>
            <a:pPr lvl="1" marL="1173479" indent="-259079">
              <a:defRPr sz="3000"/>
            </a:pPr>
            <a:r>
              <a:t>Design Study Methodology</a:t>
            </a:r>
          </a:p>
        </p:txBody>
      </p:sp>
      <p:sp>
        <p:nvSpPr>
          <p:cNvPr id="153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32"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1533"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Dataset and data types"/>
          <p:cNvSpPr txBox="1"/>
          <p:nvPr>
            <p:ph type="title"/>
          </p:nvPr>
        </p:nvSpPr>
        <p:spPr>
          <a:prstGeom prst="rect">
            <a:avLst/>
          </a:prstGeom>
        </p:spPr>
        <p:txBody>
          <a:bodyPr/>
          <a:lstStyle/>
          <a:p>
            <a:pPr/>
            <a:r>
              <a:t>Dataset and data types</a:t>
            </a:r>
          </a:p>
        </p:txBody>
      </p:sp>
      <p:sp>
        <p:nvSpPr>
          <p:cNvPr id="2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4" name="fig2.1d.pdf" descr="fig2.1d.pdf"/>
          <p:cNvPicPr>
            <a:picLocks noChangeAspect="1"/>
          </p:cNvPicPr>
          <p:nvPr/>
        </p:nvPicPr>
        <p:blipFill>
          <a:blip r:embed="rId2">
            <a:extLst/>
          </a:blip>
          <a:stretch>
            <a:fillRect/>
          </a:stretch>
        </p:blipFill>
        <p:spPr>
          <a:xfrm>
            <a:off x="520700" y="6511565"/>
            <a:ext cx="7516678" cy="2286001"/>
          </a:xfrm>
          <a:prstGeom prst="rect">
            <a:avLst/>
          </a:prstGeom>
          <a:ln w="12700">
            <a:miter lim="400000"/>
          </a:ln>
        </p:spPr>
      </p:pic>
      <p:pic>
        <p:nvPicPr>
          <p:cNvPr id="275" name="fig2.1a.pdf" descr="fig2.1a.pdf"/>
          <p:cNvPicPr>
            <a:picLocks noChangeAspect="1"/>
          </p:cNvPicPr>
          <p:nvPr/>
        </p:nvPicPr>
        <p:blipFill>
          <a:blip r:embed="rId3">
            <a:extLst/>
          </a:blip>
          <a:stretch>
            <a:fillRect/>
          </a:stretch>
        </p:blipFill>
        <p:spPr>
          <a:xfrm>
            <a:off x="482600" y="5118100"/>
            <a:ext cx="11468100" cy="1135068"/>
          </a:xfrm>
          <a:prstGeom prst="rect">
            <a:avLst/>
          </a:prstGeom>
          <a:ln w="12700">
            <a:miter lim="400000"/>
          </a:ln>
        </p:spPr>
      </p:pic>
      <p:pic>
        <p:nvPicPr>
          <p:cNvPr id="276" name="fig2.1b.pdf" descr="fig2.1b.pdf"/>
          <p:cNvPicPr>
            <a:picLocks noChangeAspect="1"/>
          </p:cNvPicPr>
          <p:nvPr/>
        </p:nvPicPr>
        <p:blipFill>
          <a:blip r:embed="rId4">
            <a:extLst/>
          </a:blip>
          <a:stretch>
            <a:fillRect/>
          </a:stretch>
        </p:blipFill>
        <p:spPr>
          <a:xfrm>
            <a:off x="228600" y="1054100"/>
            <a:ext cx="12242800" cy="4080934"/>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5" name="Rules of Thumb"/>
          <p:cNvSpPr txBox="1"/>
          <p:nvPr>
            <p:ph type="title"/>
          </p:nvPr>
        </p:nvSpPr>
        <p:spPr>
          <a:prstGeom prst="rect">
            <a:avLst/>
          </a:prstGeom>
        </p:spPr>
        <p:txBody>
          <a:bodyPr/>
          <a:lstStyle/>
          <a:p>
            <a:pPr/>
            <a:r>
              <a:t>Rules of Thumb</a:t>
            </a:r>
          </a:p>
        </p:txBody>
      </p:sp>
      <p:sp>
        <p:nvSpPr>
          <p:cNvPr id="1536" name="No unjustified 3D…"/>
          <p:cNvSpPr txBox="1"/>
          <p:nvPr>
            <p:ph type="body" idx="1"/>
          </p:nvPr>
        </p:nvSpPr>
        <p:spPr>
          <a:prstGeom prst="rect">
            <a:avLst/>
          </a:prstGeom>
        </p:spPr>
        <p:txBody>
          <a:bodyPr/>
          <a:lstStyle/>
          <a:p>
            <a:pPr marL="768163" indent="-310963">
              <a:defRPr sz="3700">
                <a:latin typeface="+mn-lt"/>
                <a:ea typeface="+mn-ea"/>
                <a:cs typeface="+mn-cs"/>
                <a:sym typeface="Rockwell"/>
              </a:defRPr>
            </a:pPr>
            <a:r>
              <a:t>No unjustified 3D</a:t>
            </a:r>
          </a:p>
          <a:p>
            <a:pPr lvl="1" marL="1150619" indent="-236219">
              <a:defRPr sz="3100">
                <a:latin typeface="+mn-lt"/>
                <a:ea typeface="+mn-ea"/>
                <a:cs typeface="+mn-cs"/>
                <a:sym typeface="Rockwell"/>
              </a:defRPr>
            </a:pPr>
            <a:r>
              <a:t>Power of the plane</a:t>
            </a:r>
          </a:p>
          <a:p>
            <a:pPr lvl="1" marL="1150619" indent="-236219">
              <a:defRPr sz="3100">
                <a:latin typeface="+mn-lt"/>
                <a:ea typeface="+mn-ea"/>
                <a:cs typeface="+mn-cs"/>
                <a:sym typeface="Rockwell"/>
              </a:defRPr>
            </a:pPr>
            <a:r>
              <a:t>Disparity of depth</a:t>
            </a:r>
          </a:p>
          <a:p>
            <a:pPr lvl="1" marL="1150619" indent="-236219">
              <a:defRPr sz="3100">
                <a:latin typeface="+mn-lt"/>
                <a:ea typeface="+mn-ea"/>
                <a:cs typeface="+mn-cs"/>
                <a:sym typeface="Rockwell"/>
              </a:defRPr>
            </a:pPr>
            <a:r>
              <a:t>Occlusion hides information</a:t>
            </a:r>
          </a:p>
          <a:p>
            <a:pPr lvl="1" marL="1150619" indent="-236219">
              <a:defRPr sz="3100">
                <a:latin typeface="+mn-lt"/>
                <a:ea typeface="+mn-ea"/>
                <a:cs typeface="+mn-cs"/>
                <a:sym typeface="Rockwell"/>
              </a:defRPr>
            </a:pPr>
            <a:r>
              <a:t>Perspective distortion dangers</a:t>
            </a:r>
          </a:p>
          <a:p>
            <a:pPr lvl="1" marL="1150619" indent="-236219">
              <a:defRPr sz="3100">
                <a:latin typeface="+mn-lt"/>
                <a:ea typeface="+mn-ea"/>
                <a:cs typeface="+mn-cs"/>
                <a:sym typeface="Rockwell"/>
              </a:defRPr>
            </a:pPr>
            <a:r>
              <a:t>Tilted text isn’t legible</a:t>
            </a:r>
          </a:p>
          <a:p>
            <a:pPr marL="768163" indent="-310963">
              <a:defRPr sz="3700">
                <a:latin typeface="+mn-lt"/>
                <a:ea typeface="+mn-ea"/>
                <a:cs typeface="+mn-cs"/>
                <a:sym typeface="Rockwell"/>
              </a:defRPr>
            </a:pPr>
            <a:r>
              <a:t>No unjustified 2D</a:t>
            </a:r>
          </a:p>
          <a:p>
            <a:pPr marL="768163" indent="-310963">
              <a:defRPr sz="3700">
                <a:latin typeface="+mn-lt"/>
                <a:ea typeface="+mn-ea"/>
                <a:cs typeface="+mn-cs"/>
                <a:sym typeface="Rockwell"/>
              </a:defRPr>
            </a:pPr>
            <a:r>
              <a:t>Eyes beat memory</a:t>
            </a:r>
          </a:p>
          <a:p>
            <a:pPr marL="768163" indent="-310963">
              <a:defRPr sz="3700">
                <a:latin typeface="+mn-lt"/>
                <a:ea typeface="+mn-ea"/>
                <a:cs typeface="+mn-cs"/>
                <a:sym typeface="Rockwell"/>
              </a:defRPr>
            </a:pPr>
            <a:r>
              <a:t>Resolution over immersion</a:t>
            </a:r>
          </a:p>
          <a:p>
            <a:pPr marL="768163" indent="-310963">
              <a:defRPr sz="3700">
                <a:latin typeface="+mn-lt"/>
                <a:ea typeface="+mn-ea"/>
                <a:cs typeface="+mn-cs"/>
                <a:sym typeface="Rockwell"/>
              </a:defRPr>
            </a:pPr>
            <a:r>
              <a:t>Overview first, zoom and filter, details on demand</a:t>
            </a:r>
          </a:p>
          <a:p>
            <a:pPr marL="768163" indent="-310963">
              <a:defRPr sz="3700">
                <a:latin typeface="+mn-lt"/>
                <a:ea typeface="+mn-ea"/>
                <a:cs typeface="+mn-cs"/>
                <a:sym typeface="Rockwell"/>
              </a:defRPr>
            </a:pPr>
            <a:r>
              <a:t>Responsiveness is required</a:t>
            </a:r>
          </a:p>
          <a:p>
            <a:pPr marL="768163" indent="-310963">
              <a:defRPr sz="3700">
                <a:latin typeface="+mn-lt"/>
                <a:ea typeface="+mn-ea"/>
                <a:cs typeface="+mn-cs"/>
                <a:sym typeface="Rockwell"/>
              </a:defRPr>
            </a:pPr>
            <a:r>
              <a:t>Function first, form next</a:t>
            </a:r>
          </a:p>
        </p:txBody>
      </p:sp>
      <p:sp>
        <p:nvSpPr>
          <p:cNvPr id="153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9" name="Unjustified 3D all too common, in the news and elsewhere"/>
          <p:cNvSpPr txBox="1"/>
          <p:nvPr>
            <p:ph type="title"/>
          </p:nvPr>
        </p:nvSpPr>
        <p:spPr>
          <a:prstGeom prst="rect">
            <a:avLst/>
          </a:prstGeom>
        </p:spPr>
        <p:txBody>
          <a:bodyPr/>
          <a:lstStyle/>
          <a:p>
            <a:pPr/>
            <a:r>
              <a:t>Unjustified 3D all too common, in the news and elsewhere</a:t>
            </a:r>
          </a:p>
        </p:txBody>
      </p:sp>
      <p:sp>
        <p:nvSpPr>
          <p:cNvPr id="154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1" name="Image" descr="Image"/>
          <p:cNvPicPr>
            <a:picLocks noChangeAspect="1"/>
          </p:cNvPicPr>
          <p:nvPr/>
        </p:nvPicPr>
        <p:blipFill>
          <a:blip r:embed="rId2">
            <a:extLst/>
          </a:blip>
          <a:stretch>
            <a:fillRect/>
          </a:stretch>
        </p:blipFill>
        <p:spPr>
          <a:xfrm>
            <a:off x="8110729" y="1507248"/>
            <a:ext cx="7662671" cy="5363871"/>
          </a:xfrm>
          <a:prstGeom prst="rect">
            <a:avLst/>
          </a:prstGeom>
          <a:ln w="12700">
            <a:miter lim="400000"/>
          </a:ln>
        </p:spPr>
      </p:pic>
      <p:sp>
        <p:nvSpPr>
          <p:cNvPr id="1542" name="http://viz.wtf/post/139002022202/designer-drugs-ht-ducqn"/>
          <p:cNvSpPr txBox="1"/>
          <p:nvPr/>
        </p:nvSpPr>
        <p:spPr>
          <a:xfrm>
            <a:off x="7920360" y="7899175"/>
            <a:ext cx="785304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u="sng">
                <a:hlinkClick r:id="rId3" invalidUrl="" action="" tgtFrame="" tooltip="" history="1" highlightClick="0" endSnd="0"/>
              </a:defRPr>
            </a:lvl1pPr>
          </a:lstStyle>
          <a:p>
            <a:pPr>
              <a:defRPr u="none"/>
            </a:pPr>
            <a:r>
              <a:rPr u="sng">
                <a:hlinkClick r:id="rId3" invalidUrl="" action="" tgtFrame="" tooltip="" history="1" highlightClick="0" endSnd="0"/>
              </a:rPr>
              <a:t>http://viz.wtf/post/139002022202/designer-drugs-ht-ducqn</a:t>
            </a:r>
          </a:p>
        </p:txBody>
      </p:sp>
      <p:sp>
        <p:nvSpPr>
          <p:cNvPr id="1543" name="http://viz.wtf/post/137826497077/eye-popping-3d-triangles"/>
          <p:cNvSpPr txBox="1"/>
          <p:nvPr/>
        </p:nvSpPr>
        <p:spPr>
          <a:xfrm>
            <a:off x="406400" y="7899175"/>
            <a:ext cx="7001186"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u="sng">
                <a:hlinkClick r:id="rId4" invalidUrl="" action="" tgtFrame="" tooltip="" history="1" highlightClick="0" endSnd="0"/>
              </a:defRPr>
            </a:lvl1pPr>
          </a:lstStyle>
          <a:p>
            <a:pPr>
              <a:defRPr u="none"/>
            </a:pPr>
            <a:r>
              <a:rPr u="sng">
                <a:hlinkClick r:id="rId4" invalidUrl="" action="" tgtFrame="" tooltip="" history="1" highlightClick="0" endSnd="0"/>
              </a:rPr>
              <a:t>http://viz.wtf/post/137826497077/eye-popping-3d-triangles</a:t>
            </a:r>
          </a:p>
        </p:txBody>
      </p:sp>
      <p:pic>
        <p:nvPicPr>
          <p:cNvPr id="1544" name="Image" descr="Image"/>
          <p:cNvPicPr>
            <a:picLocks noChangeAspect="1"/>
          </p:cNvPicPr>
          <p:nvPr/>
        </p:nvPicPr>
        <p:blipFill>
          <a:blip r:embed="rId5">
            <a:extLst/>
          </a:blip>
          <a:stretch>
            <a:fillRect/>
          </a:stretch>
        </p:blipFill>
        <p:spPr>
          <a:xfrm>
            <a:off x="155419" y="1507248"/>
            <a:ext cx="7252166" cy="6039509"/>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6" name="Depth vs power of the plane"/>
          <p:cNvSpPr txBox="1"/>
          <p:nvPr>
            <p:ph type="title"/>
          </p:nvPr>
        </p:nvSpPr>
        <p:spPr>
          <a:prstGeom prst="rect">
            <a:avLst/>
          </a:prstGeom>
        </p:spPr>
        <p:txBody>
          <a:bodyPr/>
          <a:lstStyle/>
          <a:p>
            <a:pPr/>
            <a:r>
              <a:t>Depth vs power of the plane</a:t>
            </a:r>
          </a:p>
        </p:txBody>
      </p:sp>
      <p:sp>
        <p:nvSpPr>
          <p:cNvPr id="1547" name="high-ranked spatial position channels: planar spatial position…"/>
          <p:cNvSpPr txBox="1"/>
          <p:nvPr>
            <p:ph type="body" idx="1"/>
          </p:nvPr>
        </p:nvSpPr>
        <p:spPr>
          <a:xfrm>
            <a:off x="406400" y="1054100"/>
            <a:ext cx="15367000" cy="8039100"/>
          </a:xfrm>
          <a:prstGeom prst="rect">
            <a:avLst/>
          </a:prstGeom>
        </p:spPr>
        <p:txBody>
          <a:bodyPr/>
          <a:lstStyle/>
          <a:p>
            <a:pPr>
              <a:buClr>
                <a:srgbClr val="000000"/>
              </a:buClr>
            </a:pPr>
            <a:r>
              <a:t>high-ranked spatial position channels: </a:t>
            </a:r>
            <a:r>
              <a:rPr b="1"/>
              <a:t>planar</a:t>
            </a:r>
            <a:r>
              <a:t> spatial position</a:t>
            </a:r>
          </a:p>
          <a:p>
            <a:pPr lvl="1">
              <a:buClr>
                <a:srgbClr val="000000"/>
              </a:buClr>
            </a:pPr>
            <a:r>
              <a:t>not depth!</a:t>
            </a:r>
          </a:p>
        </p:txBody>
      </p:sp>
      <p:sp>
        <p:nvSpPr>
          <p:cNvPr id="154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9" name="fig5.1.pdf" descr="fig5.1.pdf"/>
          <p:cNvPicPr>
            <a:picLocks noChangeAspect="1"/>
          </p:cNvPicPr>
          <p:nvPr/>
        </p:nvPicPr>
        <p:blipFill>
          <a:blip r:embed="rId2">
            <a:extLst/>
          </a:blip>
          <a:srcRect l="0" t="5999" r="47877" b="35369"/>
          <a:stretch>
            <a:fillRect/>
          </a:stretch>
        </p:blipFill>
        <p:spPr>
          <a:xfrm>
            <a:off x="809581" y="3276600"/>
            <a:ext cx="6937201" cy="5237126"/>
          </a:xfrm>
          <a:prstGeom prst="rect">
            <a:avLst/>
          </a:prstGeom>
          <a:ln w="12700">
            <a:miter lim="400000"/>
          </a:ln>
        </p:spPr>
      </p:pic>
      <p:pic>
        <p:nvPicPr>
          <p:cNvPr id="1550" name="Rectangle" descr="Rectangle"/>
          <p:cNvPicPr>
            <a:picLocks noChangeAspect="0"/>
          </p:cNvPicPr>
          <p:nvPr/>
        </p:nvPicPr>
        <p:blipFill>
          <a:blip r:embed="rId3">
            <a:extLst/>
          </a:blip>
          <a:stretch>
            <a:fillRect/>
          </a:stretch>
        </p:blipFill>
        <p:spPr>
          <a:xfrm>
            <a:off x="809406" y="7612358"/>
            <a:ext cx="6497380" cy="1074443"/>
          </a:xfrm>
          <a:prstGeom prst="rect">
            <a:avLst/>
          </a:prstGeom>
        </p:spPr>
      </p:pic>
      <p:pic>
        <p:nvPicPr>
          <p:cNvPr id="1552" name="Rectangle" descr="Rectangle"/>
          <p:cNvPicPr>
            <a:picLocks noChangeAspect="0"/>
          </p:cNvPicPr>
          <p:nvPr/>
        </p:nvPicPr>
        <p:blipFill>
          <a:blip r:embed="rId4">
            <a:extLst/>
          </a:blip>
          <a:stretch>
            <a:fillRect/>
          </a:stretch>
        </p:blipFill>
        <p:spPr>
          <a:xfrm>
            <a:off x="809406" y="3714646"/>
            <a:ext cx="6497380" cy="1656718"/>
          </a:xfrm>
          <a:prstGeom prst="rect">
            <a:avLst/>
          </a:prstGeom>
        </p:spPr>
      </p:pic>
      <p:pic>
        <p:nvPicPr>
          <p:cNvPr id="1554" name="fig5.7.pdf" descr="fig5.7.pdf"/>
          <p:cNvPicPr>
            <a:picLocks noChangeAspect="1"/>
          </p:cNvPicPr>
          <p:nvPr/>
        </p:nvPicPr>
        <p:blipFill>
          <a:blip r:embed="rId5">
            <a:extLst/>
          </a:blip>
          <a:stretch>
            <a:fillRect/>
          </a:stretch>
        </p:blipFill>
        <p:spPr>
          <a:xfrm>
            <a:off x="5143500" y="1714500"/>
            <a:ext cx="13258800" cy="7570612"/>
          </a:xfrm>
          <a:prstGeom prst="rect">
            <a:avLst/>
          </a:prstGeom>
          <a:ln w="12700">
            <a:miter lim="400000"/>
          </a:ln>
        </p:spPr>
      </p:pic>
      <p:pic>
        <p:nvPicPr>
          <p:cNvPr id="1555" name="Rectangle" descr="Rectangle"/>
          <p:cNvPicPr>
            <a:picLocks noChangeAspect="0"/>
          </p:cNvPicPr>
          <p:nvPr/>
        </p:nvPicPr>
        <p:blipFill>
          <a:blip r:embed="rId6">
            <a:extLst/>
          </a:blip>
          <a:stretch>
            <a:fillRect/>
          </a:stretch>
        </p:blipFill>
        <p:spPr>
          <a:xfrm rot="18948955">
            <a:off x="12866754" y="3576931"/>
            <a:ext cx="2036682" cy="764740"/>
          </a:xfrm>
          <a:prstGeom prst="rect">
            <a:avLst/>
          </a:prstGeom>
        </p:spPr>
      </p:pic>
      <p:pic>
        <p:nvPicPr>
          <p:cNvPr id="1557" name="Rectangle" descr="Rectangle"/>
          <p:cNvPicPr>
            <a:picLocks noChangeAspect="0"/>
          </p:cNvPicPr>
          <p:nvPr/>
        </p:nvPicPr>
        <p:blipFill>
          <a:blip r:embed="rId7">
            <a:extLst/>
          </a:blip>
          <a:stretch>
            <a:fillRect/>
          </a:stretch>
        </p:blipFill>
        <p:spPr>
          <a:xfrm rot="20088955">
            <a:off x="12819086" y="4935996"/>
            <a:ext cx="1866901" cy="952394"/>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54"/>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1555"/>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15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4" grpId="3"/>
      <p:bldP build="whole" bldLvl="1" animBg="1" rev="0" advAuto="0" spid="1557" grpId="5"/>
      <p:bldP build="whole" bldLvl="1" animBg="1" rev="0" advAuto="0" spid="1552" grpId="1"/>
      <p:bldP build="whole" bldLvl="1" animBg="1" rev="0" advAuto="0" spid="1550" grpId="2"/>
      <p:bldP build="whole" bldLvl="1" animBg="1" rev="0" advAuto="0" spid="1555" grpId="4"/>
    </p:bldLst>
  </p:timing>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0" name="No unjustified 3D: Power of the plane"/>
          <p:cNvSpPr txBox="1"/>
          <p:nvPr>
            <p:ph type="title"/>
          </p:nvPr>
        </p:nvSpPr>
        <p:spPr>
          <a:prstGeom prst="rect">
            <a:avLst/>
          </a:prstGeom>
        </p:spPr>
        <p:txBody>
          <a:bodyPr/>
          <a:lstStyle/>
          <a:p>
            <a:pPr/>
            <a:r>
              <a:rPr>
                <a:latin typeface="+mn-lt"/>
                <a:ea typeface="+mn-ea"/>
                <a:cs typeface="+mn-cs"/>
                <a:sym typeface="Rockwell"/>
              </a:rPr>
              <a:t>No unjustified 3D</a:t>
            </a:r>
            <a:r>
              <a:t>: Power of the plane</a:t>
            </a:r>
          </a:p>
        </p:txBody>
      </p:sp>
      <p:sp>
        <p:nvSpPr>
          <p:cNvPr id="156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62" name="high-ranked spatial position channels: planar spatial position…"/>
          <p:cNvSpPr txBox="1"/>
          <p:nvPr>
            <p:ph type="body" idx="1"/>
          </p:nvPr>
        </p:nvSpPr>
        <p:spPr>
          <a:xfrm>
            <a:off x="419100" y="1104900"/>
            <a:ext cx="7835900" cy="8039100"/>
          </a:xfrm>
          <a:prstGeom prst="rect">
            <a:avLst/>
          </a:prstGeom>
        </p:spPr>
        <p:txBody>
          <a:bodyPr/>
          <a:lstStyle/>
          <a:p>
            <a:pPr/>
            <a:r>
              <a:t>high-ranked spatial position channels: </a:t>
            </a:r>
            <a:r>
              <a:rPr b="1"/>
              <a:t>planar</a:t>
            </a:r>
            <a:r>
              <a:t> spatial position</a:t>
            </a:r>
          </a:p>
          <a:p>
            <a:pPr lvl="1"/>
            <a:r>
              <a:t>not depth!</a:t>
            </a:r>
          </a:p>
        </p:txBody>
      </p:sp>
      <p:pic>
        <p:nvPicPr>
          <p:cNvPr id="1563" name="fig5.1.pdf" descr="fig5.1.pdf"/>
          <p:cNvPicPr>
            <a:picLocks noChangeAspect="1"/>
          </p:cNvPicPr>
          <p:nvPr/>
        </p:nvPicPr>
        <p:blipFill>
          <a:blip r:embed="rId2">
            <a:extLst/>
          </a:blip>
          <a:srcRect l="0" t="5999" r="47877" b="35369"/>
          <a:stretch>
            <a:fillRect/>
          </a:stretch>
        </p:blipFill>
        <p:spPr>
          <a:xfrm>
            <a:off x="809581" y="3276600"/>
            <a:ext cx="6937201" cy="5237126"/>
          </a:xfrm>
          <a:prstGeom prst="rect">
            <a:avLst/>
          </a:prstGeom>
          <a:ln w="12700">
            <a:miter lim="400000"/>
          </a:ln>
        </p:spPr>
      </p:pic>
      <p:pic>
        <p:nvPicPr>
          <p:cNvPr id="1564" name="fig5.7.pdf" descr="fig5.7.pdf"/>
          <p:cNvPicPr>
            <a:picLocks noChangeAspect="1"/>
          </p:cNvPicPr>
          <p:nvPr/>
        </p:nvPicPr>
        <p:blipFill>
          <a:blip r:embed="rId3">
            <a:extLst/>
          </a:blip>
          <a:stretch>
            <a:fillRect/>
          </a:stretch>
        </p:blipFill>
        <p:spPr>
          <a:xfrm>
            <a:off x="5143500" y="1346200"/>
            <a:ext cx="13258800" cy="7570612"/>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6" name="No unjustified 3D: Danger of depth"/>
          <p:cNvSpPr txBox="1"/>
          <p:nvPr>
            <p:ph type="title"/>
          </p:nvPr>
        </p:nvSpPr>
        <p:spPr>
          <a:prstGeom prst="rect">
            <a:avLst/>
          </a:prstGeom>
        </p:spPr>
        <p:txBody>
          <a:bodyPr/>
          <a:lstStyle/>
          <a:p>
            <a:pPr/>
            <a:r>
              <a:rPr>
                <a:latin typeface="+mn-lt"/>
                <a:ea typeface="+mn-ea"/>
                <a:cs typeface="+mn-cs"/>
                <a:sym typeface="Rockwell"/>
              </a:rPr>
              <a:t>No unjustified 3D</a:t>
            </a:r>
            <a:r>
              <a:t>: Danger of depth</a:t>
            </a:r>
          </a:p>
        </p:txBody>
      </p:sp>
      <p:sp>
        <p:nvSpPr>
          <p:cNvPr id="1567" name="we don’t really live in 3D: we see in 2.05D…"/>
          <p:cNvSpPr txBox="1"/>
          <p:nvPr>
            <p:ph type="body" idx="1"/>
          </p:nvPr>
        </p:nvSpPr>
        <p:spPr>
          <a:xfrm>
            <a:off x="419100" y="1104900"/>
            <a:ext cx="15938500" cy="4749800"/>
          </a:xfrm>
          <a:prstGeom prst="rect">
            <a:avLst/>
          </a:prstGeom>
        </p:spPr>
        <p:txBody>
          <a:bodyPr/>
          <a:lstStyle/>
          <a:p>
            <a:pPr marL="793376" indent="-336176"/>
            <a:r>
              <a:t>we don’t really live in 3D: we </a:t>
            </a:r>
            <a:r>
              <a:rPr b="1" i="1">
                <a:solidFill>
                  <a:srgbClr val="FF2600"/>
                </a:solidFill>
                <a:uFill>
                  <a:solidFill>
                    <a:srgbClr val="FF2600"/>
                  </a:solidFill>
                </a:uFill>
              </a:rPr>
              <a:t>see</a:t>
            </a:r>
            <a:r>
              <a:t> in 2.05D</a:t>
            </a:r>
          </a:p>
          <a:p>
            <a:pPr lvl="1" marL="1173480" indent="-259080"/>
            <a:r>
              <a:t>acquire more info on image plane quickly from eye movements</a:t>
            </a:r>
          </a:p>
          <a:p>
            <a:pPr lvl="1" marL="1173480" indent="-259080"/>
            <a:r>
              <a:t>acquire more info for depth slower, from head/body motion</a:t>
            </a:r>
          </a:p>
        </p:txBody>
      </p:sp>
      <p:sp>
        <p:nvSpPr>
          <p:cNvPr id="156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9" name="fig6.1.pdf" descr="fig6.1.pdf"/>
          <p:cNvPicPr>
            <a:picLocks noChangeAspect="1"/>
          </p:cNvPicPr>
          <p:nvPr/>
        </p:nvPicPr>
        <p:blipFill>
          <a:blip r:embed="rId3">
            <a:extLst/>
          </a:blip>
          <a:stretch>
            <a:fillRect/>
          </a:stretch>
        </p:blipFill>
        <p:spPr>
          <a:xfrm>
            <a:off x="158142" y="3543300"/>
            <a:ext cx="15392401" cy="5312744"/>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3" name="Occlusion hides information"/>
          <p:cNvSpPr txBox="1"/>
          <p:nvPr>
            <p:ph type="title"/>
          </p:nvPr>
        </p:nvSpPr>
        <p:spPr>
          <a:prstGeom prst="rect">
            <a:avLst/>
          </a:prstGeom>
        </p:spPr>
        <p:txBody>
          <a:bodyPr/>
          <a:lstStyle/>
          <a:p>
            <a:pPr/>
            <a:r>
              <a:t>Occlusion hides information</a:t>
            </a:r>
          </a:p>
        </p:txBody>
      </p:sp>
      <p:sp>
        <p:nvSpPr>
          <p:cNvPr id="1574" name="occlusion…"/>
          <p:cNvSpPr txBox="1"/>
          <p:nvPr>
            <p:ph type="body" idx="1"/>
          </p:nvPr>
        </p:nvSpPr>
        <p:spPr>
          <a:prstGeom prst="rect">
            <a:avLst/>
          </a:prstGeom>
        </p:spPr>
        <p:txBody>
          <a:bodyPr/>
          <a:lstStyle/>
          <a:p>
            <a:pPr marL="793376" indent="-336176"/>
            <a:r>
              <a:t>occlusion</a:t>
            </a:r>
          </a:p>
          <a:p>
            <a:pPr marL="793376" indent="-336176"/>
            <a:r>
              <a:t>interaction can resolve, but at cost of time and cognitive load</a:t>
            </a:r>
          </a:p>
        </p:txBody>
      </p:sp>
      <p:sp>
        <p:nvSpPr>
          <p:cNvPr id="157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76" name="droppedImage.png" descr="droppedImage.png"/>
          <p:cNvPicPr>
            <a:picLocks noChangeAspect="1"/>
          </p:cNvPicPr>
          <p:nvPr/>
        </p:nvPicPr>
        <p:blipFill>
          <a:blip r:embed="rId2">
            <a:extLst/>
          </a:blip>
          <a:stretch>
            <a:fillRect/>
          </a:stretch>
        </p:blipFill>
        <p:spPr>
          <a:xfrm>
            <a:off x="5257800" y="2946400"/>
            <a:ext cx="5727788" cy="5156200"/>
          </a:xfrm>
          <a:prstGeom prst="rect">
            <a:avLst/>
          </a:prstGeom>
          <a:ln w="12700">
            <a:miter lim="400000"/>
          </a:ln>
        </p:spPr>
      </p:pic>
      <p:sp>
        <p:nvSpPr>
          <p:cNvPr id="1577" name="[Distortion Viewing Techniques for 3D Data. Carpendale et al. InfoVis1996.]"/>
          <p:cNvSpPr txBox="1"/>
          <p:nvPr/>
        </p:nvSpPr>
        <p:spPr>
          <a:xfrm>
            <a:off x="613644" y="8155406"/>
            <a:ext cx="146812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hlinkClick r:id="rId3" invalidUrl="" action="" tgtFrame="" tooltip="" history="1" highlightClick="0" endSnd="0"/>
              </a:defRPr>
            </a:lvl1pPr>
          </a:lstStyle>
          <a:p>
            <a:pPr>
              <a:defRPr i="0"/>
            </a:pPr>
            <a:r>
              <a:rPr i="1">
                <a:hlinkClick r:id="rId3" invalidUrl="" action="" tgtFrame="" tooltip="" history="1" highlightClick="0" endSnd="0"/>
              </a:rPr>
              <a:t>[Distortion Viewing Techniques for 3D Data. Carpendale et al. InfoVis1996.]</a:t>
            </a:r>
            <a:endParaRPr i="1"/>
          </a:p>
        </p:txBody>
      </p:sp>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9" name="Perspective distortion loses information"/>
          <p:cNvSpPr txBox="1"/>
          <p:nvPr>
            <p:ph type="title"/>
          </p:nvPr>
        </p:nvSpPr>
        <p:spPr>
          <a:prstGeom prst="rect">
            <a:avLst/>
          </a:prstGeom>
        </p:spPr>
        <p:txBody>
          <a:bodyPr/>
          <a:lstStyle/>
          <a:p>
            <a:pPr/>
            <a:r>
              <a:t>Perspective distortion loses information</a:t>
            </a:r>
          </a:p>
        </p:txBody>
      </p:sp>
      <p:sp>
        <p:nvSpPr>
          <p:cNvPr id="1580" name="perspective distortion…"/>
          <p:cNvSpPr txBox="1"/>
          <p:nvPr>
            <p:ph type="body" idx="1"/>
          </p:nvPr>
        </p:nvSpPr>
        <p:spPr>
          <a:prstGeom prst="rect">
            <a:avLst/>
          </a:prstGeom>
        </p:spPr>
        <p:txBody>
          <a:bodyPr/>
          <a:lstStyle/>
          <a:p>
            <a:pPr marL="793376" indent="-336176"/>
            <a:r>
              <a:t>perspective distortion</a:t>
            </a:r>
          </a:p>
          <a:p>
            <a:pPr lvl="1" marL="1173480" indent="-259080"/>
            <a:r>
              <a:t>interferes with all size channel encodings</a:t>
            </a:r>
          </a:p>
          <a:p>
            <a:pPr lvl="1" marL="1173480" indent="-259080"/>
            <a:r>
              <a:t>power of the plane is lost!</a:t>
            </a:r>
          </a:p>
        </p:txBody>
      </p:sp>
      <p:sp>
        <p:nvSpPr>
          <p:cNvPr id="158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2" name="droppedImage.png" descr="droppedImage.png"/>
          <p:cNvPicPr>
            <a:picLocks noChangeAspect="1"/>
          </p:cNvPicPr>
          <p:nvPr/>
        </p:nvPicPr>
        <p:blipFill>
          <a:blip r:embed="rId2">
            <a:extLst/>
          </a:blip>
          <a:stretch>
            <a:fillRect/>
          </a:stretch>
        </p:blipFill>
        <p:spPr>
          <a:xfrm>
            <a:off x="2241746" y="4000500"/>
            <a:ext cx="11763376" cy="2262784"/>
          </a:xfrm>
          <a:prstGeom prst="rect">
            <a:avLst/>
          </a:prstGeom>
          <a:ln w="12700">
            <a:miter lim="400000"/>
          </a:ln>
        </p:spPr>
      </p:pic>
      <p:sp>
        <p:nvSpPr>
          <p:cNvPr id="1583" name="[Visualizing the Results of Multimedia Web Search Engines.…"/>
          <p:cNvSpPr txBox="1"/>
          <p:nvPr/>
        </p:nvSpPr>
        <p:spPr>
          <a:xfrm>
            <a:off x="375519" y="6940969"/>
            <a:ext cx="154813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2800"/>
            </a:pPr>
            <a:r>
              <a:rPr i="1">
                <a:hlinkClick r:id="rId3" invalidUrl="" action="" tgtFrame="" tooltip="" history="1" highlightClick="0" endSnd="0"/>
              </a:rPr>
              <a:t>[Visualizing the Results of Multimedia Web Search Engines. </a:t>
            </a:r>
            <a:endParaRPr i="1"/>
          </a:p>
          <a:p>
            <a:pPr algn="l">
              <a:defRPr sz="2800"/>
            </a:pPr>
            <a:r>
              <a:rPr i="1">
                <a:hlinkClick r:id="rId3" invalidUrl="" action="" tgtFrame="" tooltip="" history="1" highlightClick="0" endSnd="0"/>
              </a:rPr>
              <a:t>Mukherjea, Hirata, and Hara. InfoVis 96] </a:t>
            </a:r>
            <a:endParaRPr i="1"/>
          </a:p>
        </p:txBody>
      </p:sp>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5" name="3D vs 2D bar charts"/>
          <p:cNvSpPr txBox="1"/>
          <p:nvPr>
            <p:ph type="title"/>
          </p:nvPr>
        </p:nvSpPr>
        <p:spPr>
          <a:prstGeom prst="rect">
            <a:avLst/>
          </a:prstGeom>
        </p:spPr>
        <p:txBody>
          <a:bodyPr/>
          <a:lstStyle/>
          <a:p>
            <a:pPr/>
            <a:r>
              <a:t>3D vs 2D bar charts</a:t>
            </a:r>
          </a:p>
        </p:txBody>
      </p:sp>
      <p:sp>
        <p:nvSpPr>
          <p:cNvPr id="1586" name="3D bars very difficult to justify!…"/>
          <p:cNvSpPr txBox="1"/>
          <p:nvPr>
            <p:ph type="body" sz="half" idx="1"/>
          </p:nvPr>
        </p:nvSpPr>
        <p:spPr>
          <a:xfrm>
            <a:off x="419100" y="1104900"/>
            <a:ext cx="5956300" cy="8039100"/>
          </a:xfrm>
          <a:prstGeom prst="rect">
            <a:avLst/>
          </a:prstGeom>
        </p:spPr>
        <p:txBody>
          <a:bodyPr/>
          <a:lstStyle/>
          <a:p>
            <a:pPr/>
            <a:r>
              <a:t>3D bars very difficult to justify!</a:t>
            </a:r>
          </a:p>
          <a:p>
            <a:pPr lvl="1"/>
            <a:r>
              <a:t>perspective distortion</a:t>
            </a:r>
          </a:p>
          <a:p>
            <a:pPr lvl="1"/>
            <a:r>
              <a:t>occlusion</a:t>
            </a:r>
          </a:p>
          <a:p>
            <a:pPr/>
            <a:r>
              <a:t>faceting into 2D almost always better choice</a:t>
            </a:r>
          </a:p>
        </p:txBody>
      </p:sp>
      <p:sp>
        <p:nvSpPr>
          <p:cNvPr id="15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8" name="2d3dbarchart-graphdesigniq-q7.png" descr="2d3dbarchart-graphdesigniq-q7.png"/>
          <p:cNvPicPr>
            <a:picLocks noChangeAspect="1"/>
          </p:cNvPicPr>
          <p:nvPr/>
        </p:nvPicPr>
        <p:blipFill>
          <a:blip r:embed="rId2">
            <a:extLst/>
          </a:blip>
          <a:stretch>
            <a:fillRect/>
          </a:stretch>
        </p:blipFill>
        <p:spPr>
          <a:xfrm>
            <a:off x="6375400" y="1308100"/>
            <a:ext cx="9271000" cy="6515100"/>
          </a:xfrm>
          <a:prstGeom prst="rect">
            <a:avLst/>
          </a:prstGeom>
          <a:ln w="12700">
            <a:miter lim="400000"/>
          </a:ln>
        </p:spPr>
      </p:pic>
      <p:sp>
        <p:nvSpPr>
          <p:cNvPr id="1589" name="[http://perceptualedge.com/files/GraphDesignIQ.html]"/>
          <p:cNvSpPr txBox="1"/>
          <p:nvPr/>
        </p:nvSpPr>
        <p:spPr>
          <a:xfrm>
            <a:off x="8198719" y="8287169"/>
            <a:ext cx="154813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hlinkClick r:id="rId3" invalidUrl="" action="" tgtFrame="" tooltip="" history="1" highlightClick="0" endSnd="0"/>
              </a:defRPr>
            </a:lvl1pPr>
          </a:lstStyle>
          <a:p>
            <a:pPr>
              <a:defRPr i="0"/>
            </a:pPr>
            <a:r>
              <a:rPr i="1">
                <a:hlinkClick r:id="rId3" invalidUrl="" action="" tgtFrame="" tooltip="" history="1" highlightClick="0" endSnd="0"/>
              </a:rPr>
              <a:t>[http://perceptualedge.com/files/GraphDesignIQ.html] </a:t>
            </a:r>
            <a:endParaRPr i="1"/>
          </a:p>
        </p:txBody>
      </p:sp>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1" name="droppedImage.png" descr="droppedImage.png"/>
          <p:cNvPicPr>
            <a:picLocks noChangeAspect="1"/>
          </p:cNvPicPr>
          <p:nvPr/>
        </p:nvPicPr>
        <p:blipFill>
          <a:blip r:embed="rId2">
            <a:extLst/>
          </a:blip>
          <a:stretch>
            <a:fillRect/>
          </a:stretch>
        </p:blipFill>
        <p:spPr>
          <a:xfrm>
            <a:off x="7797800" y="1752600"/>
            <a:ext cx="6429376" cy="5037449"/>
          </a:xfrm>
          <a:prstGeom prst="rect">
            <a:avLst/>
          </a:prstGeom>
          <a:ln w="12700">
            <a:miter lim="400000"/>
          </a:ln>
        </p:spPr>
      </p:pic>
      <p:sp>
        <p:nvSpPr>
          <p:cNvPr id="1592" name="Tilted text isn’t legible"/>
          <p:cNvSpPr txBox="1"/>
          <p:nvPr>
            <p:ph type="title"/>
          </p:nvPr>
        </p:nvSpPr>
        <p:spPr>
          <a:prstGeom prst="rect">
            <a:avLst/>
          </a:prstGeom>
        </p:spPr>
        <p:txBody>
          <a:bodyPr/>
          <a:lstStyle/>
          <a:p>
            <a:pPr/>
            <a:r>
              <a:t>Tilted text isn’t legible </a:t>
            </a:r>
          </a:p>
        </p:txBody>
      </p:sp>
      <p:sp>
        <p:nvSpPr>
          <p:cNvPr id="1593" name="text legibility…"/>
          <p:cNvSpPr txBox="1"/>
          <p:nvPr>
            <p:ph type="body" idx="1"/>
          </p:nvPr>
        </p:nvSpPr>
        <p:spPr>
          <a:xfrm>
            <a:off x="419100" y="1104900"/>
            <a:ext cx="8166100" cy="8039100"/>
          </a:xfrm>
          <a:prstGeom prst="rect">
            <a:avLst/>
          </a:prstGeom>
        </p:spPr>
        <p:txBody>
          <a:bodyPr/>
          <a:lstStyle/>
          <a:p>
            <a:pPr marL="793376" indent="-336176"/>
            <a:r>
              <a:t>text legibility</a:t>
            </a:r>
          </a:p>
          <a:p>
            <a:pPr lvl="1" marL="1173480" indent="-259080"/>
            <a:r>
              <a:t>far worse when tilted from image plane</a:t>
            </a:r>
          </a:p>
          <a:p>
            <a:pPr lvl="1" marL="1173480" indent="-259080"/>
          </a:p>
          <a:p>
            <a:pPr lvl="1" marL="1173480" indent="-259080"/>
          </a:p>
          <a:p>
            <a:pPr marL="793376" indent="-336176"/>
            <a:r>
              <a:t>further reading</a:t>
            </a:r>
            <a:br/>
            <a:br/>
            <a:r>
              <a:rPr i="1" sz="3200"/>
              <a:t>[Exploring and Reducing the Effects of Orientation on Text Readability in Volumetric Displays.</a:t>
            </a:r>
            <a:br>
              <a:rPr i="1" sz="3200"/>
            </a:br>
            <a:r>
              <a:rPr i="1" sz="3200"/>
              <a:t>Grossman et al. CHI 2007]</a:t>
            </a:r>
          </a:p>
        </p:txBody>
      </p:sp>
      <p:sp>
        <p:nvSpPr>
          <p:cNvPr id="159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95" name="[Visualizing the World-Wide Web with the Navigational View Builder.…"/>
          <p:cNvSpPr txBox="1"/>
          <p:nvPr/>
        </p:nvSpPr>
        <p:spPr>
          <a:xfrm>
            <a:off x="7017619" y="6667125"/>
            <a:ext cx="9232901"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2800"/>
            </a:pPr>
            <a:r>
              <a:t>[</a:t>
            </a:r>
            <a:r>
              <a:rPr i="1">
                <a:hlinkClick r:id="rId3" invalidUrl="" action="" tgtFrame="" tooltip="" history="1" highlightClick="0" endSnd="0"/>
              </a:rPr>
              <a:t>Visualizing the World-Wide Web with the Navigational View Builder.</a:t>
            </a:r>
            <a:endParaRPr i="1"/>
          </a:p>
          <a:p>
            <a:pPr algn="l">
              <a:defRPr sz="2800"/>
            </a:pPr>
            <a:r>
              <a:rPr i="1">
                <a:hlinkClick r:id="rId3" invalidUrl="" action="" tgtFrame="" tooltip="" history="1" highlightClick="0" endSnd="0"/>
              </a:rPr>
              <a:t>Mukherjea and Foley. Computer Networks and ISDN Systems, 1995.]</a:t>
            </a:r>
            <a:endParaRPr i="1"/>
          </a:p>
          <a:p>
            <a:pPr algn="l">
              <a:defRPr sz="2800"/>
            </a:pPr>
            <a:endParaRPr i="1"/>
          </a:p>
          <a:p>
            <a:pPr algn="l">
              <a:defRPr sz="2800"/>
            </a:pPr>
            <a:r>
              <a:rPr i="1">
                <a:hlinkClick r:id="rId3" invalidUrl="" action="" tgtFrame="" tooltip="" history="1" highlightClick="0" endSnd="0"/>
              </a:rPr>
              <a:t>]</a:t>
            </a:r>
          </a:p>
        </p:txBody>
      </p:sp>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7" name="No unjustified 3D example: Time-series data"/>
          <p:cNvSpPr txBox="1"/>
          <p:nvPr>
            <p:ph type="title"/>
          </p:nvPr>
        </p:nvSpPr>
        <p:spPr>
          <a:prstGeom prst="rect">
            <a:avLst/>
          </a:prstGeom>
        </p:spPr>
        <p:txBody>
          <a:bodyPr/>
          <a:lstStyle/>
          <a:p>
            <a:pPr/>
            <a:r>
              <a:t>No unjustified 3D example: Time-series data</a:t>
            </a:r>
          </a:p>
        </p:txBody>
      </p:sp>
      <p:sp>
        <p:nvSpPr>
          <p:cNvPr id="1598" name="extruded curves: detailed comparisons impossible"/>
          <p:cNvSpPr txBox="1"/>
          <p:nvPr>
            <p:ph type="body" idx="1"/>
          </p:nvPr>
        </p:nvSpPr>
        <p:spPr>
          <a:prstGeom prst="rect">
            <a:avLst/>
          </a:prstGeom>
        </p:spPr>
        <p:txBody>
          <a:bodyPr/>
          <a:lstStyle>
            <a:lvl1pPr marL="793376" indent="-336176"/>
          </a:lstStyle>
          <a:p>
            <a:pPr/>
            <a:r>
              <a:t>extruded curves: detailed comparisons impossible</a:t>
            </a:r>
          </a:p>
        </p:txBody>
      </p:sp>
      <p:sp>
        <p:nvSpPr>
          <p:cNvPr id="159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0" name="droppedImage.png" descr="droppedImage.png"/>
          <p:cNvPicPr>
            <a:picLocks noChangeAspect="1"/>
          </p:cNvPicPr>
          <p:nvPr/>
        </p:nvPicPr>
        <p:blipFill>
          <a:blip r:embed="rId3">
            <a:extLst/>
          </a:blip>
          <a:stretch>
            <a:fillRect/>
          </a:stretch>
        </p:blipFill>
        <p:spPr>
          <a:xfrm>
            <a:off x="4610100" y="2120900"/>
            <a:ext cx="7340600" cy="5886780"/>
          </a:xfrm>
          <a:prstGeom prst="rect">
            <a:avLst/>
          </a:prstGeom>
          <a:ln w="12700">
            <a:miter lim="400000"/>
          </a:ln>
        </p:spPr>
      </p:pic>
      <p:sp>
        <p:nvSpPr>
          <p:cNvPr id="1601" name="[Cluster and Calendar based Visualization of Time Series Data. van Wijk and van Selow, Proc. InfoVis 99.]"/>
          <p:cNvSpPr txBox="1"/>
          <p:nvPr/>
        </p:nvSpPr>
        <p:spPr>
          <a:xfrm>
            <a:off x="407269" y="8314156"/>
            <a:ext cx="15062201"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hlinkClick r:id="rId4" invalidUrl="" action="" tgtFrame="" tooltip="" history="1" highlightClick="0" endSnd="0"/>
              </a:defRPr>
            </a:lvl1pPr>
          </a:lstStyle>
          <a:p>
            <a:pPr>
              <a:defRPr i="0"/>
            </a:pPr>
            <a:r>
              <a:rPr i="1">
                <a:hlinkClick r:id="rId4" invalidUrl="" action="" tgtFrame="" tooltip="" history="1" highlightClick="0" endSnd="0"/>
              </a:rPr>
              <a:t>[Cluster and Calendar based Visualization of Time Series Data. van Wijk and van Selow, Proc. InfoVis 99.]</a:t>
            </a:r>
            <a:endParaRPr i="1"/>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9" name="Attribute types"/>
          <p:cNvSpPr txBox="1"/>
          <p:nvPr>
            <p:ph type="title"/>
          </p:nvPr>
        </p:nvSpPr>
        <p:spPr>
          <a:xfrm>
            <a:off x="203200" y="0"/>
            <a:ext cx="15849600" cy="1054100"/>
          </a:xfrm>
          <a:prstGeom prst="rect">
            <a:avLst/>
          </a:prstGeom>
        </p:spPr>
        <p:txBody>
          <a:bodyPr/>
          <a:lstStyle/>
          <a:p>
            <a:pPr/>
            <a:r>
              <a:t>Attribute</a:t>
            </a:r>
            <a:r>
              <a:t> types</a:t>
            </a:r>
          </a:p>
        </p:txBody>
      </p:sp>
      <p:pic>
        <p:nvPicPr>
          <p:cNvPr id="280" name="fig2.4.pdf" descr="fig2.4.pdf"/>
          <p:cNvPicPr>
            <a:picLocks noChangeAspect="1"/>
          </p:cNvPicPr>
          <p:nvPr/>
        </p:nvPicPr>
        <p:blipFill>
          <a:blip r:embed="rId2">
            <a:extLst/>
          </a:blip>
          <a:srcRect l="3289" t="16233" r="1906" b="1623"/>
          <a:stretch>
            <a:fillRect/>
          </a:stretch>
        </p:blipFill>
        <p:spPr>
          <a:xfrm>
            <a:off x="190500" y="1371600"/>
            <a:ext cx="13019407" cy="7137401"/>
          </a:xfrm>
          <a:prstGeom prst="rect">
            <a:avLst/>
          </a:prstGeom>
          <a:ln w="12700">
            <a:miter lim="400000"/>
          </a:ln>
        </p:spPr>
      </p:pic>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5" name="No unjustified 3D example: Transform for new data abstraction"/>
          <p:cNvSpPr txBox="1"/>
          <p:nvPr>
            <p:ph type="title"/>
          </p:nvPr>
        </p:nvSpPr>
        <p:spPr>
          <a:prstGeom prst="rect">
            <a:avLst/>
          </a:prstGeom>
        </p:spPr>
        <p:txBody>
          <a:bodyPr/>
          <a:lstStyle/>
          <a:p>
            <a:pPr/>
            <a:r>
              <a:t>No unjustified 3D example: Transform for new data abstraction</a:t>
            </a:r>
          </a:p>
        </p:txBody>
      </p:sp>
      <p:sp>
        <p:nvSpPr>
          <p:cNvPr id="1606" name="derived data: cluster hierarchy…"/>
          <p:cNvSpPr txBox="1"/>
          <p:nvPr>
            <p:ph type="body" idx="1"/>
          </p:nvPr>
        </p:nvSpPr>
        <p:spPr>
          <a:prstGeom prst="rect">
            <a:avLst/>
          </a:prstGeom>
        </p:spPr>
        <p:txBody>
          <a:bodyPr/>
          <a:lstStyle/>
          <a:p>
            <a:pPr marL="793376" indent="-336176"/>
            <a:r>
              <a:t>derived data: cluster hierarchy </a:t>
            </a:r>
          </a:p>
          <a:p>
            <a:pPr marL="793376" indent="-336176"/>
            <a:r>
              <a:t>juxtapose multiple views: calendar, superimposed 2D curves</a:t>
            </a:r>
          </a:p>
        </p:txBody>
      </p:sp>
      <p:sp>
        <p:nvSpPr>
          <p:cNvPr id="160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08" name="[Cluster and Calendar based Visualization of Time Series Data. van Wijk and van Selow, Proc. InfoVis 99.]"/>
          <p:cNvSpPr txBox="1"/>
          <p:nvPr/>
        </p:nvSpPr>
        <p:spPr>
          <a:xfrm>
            <a:off x="407269" y="8314156"/>
            <a:ext cx="15062201"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hlinkClick r:id="rId2" invalidUrl="" action="" tgtFrame="" tooltip="" history="1" highlightClick="0" endSnd="0"/>
              </a:defRPr>
            </a:lvl1pPr>
          </a:lstStyle>
          <a:p>
            <a:pPr>
              <a:defRPr i="0"/>
            </a:pPr>
            <a:r>
              <a:rPr i="1">
                <a:hlinkClick r:id="rId2" invalidUrl="" action="" tgtFrame="" tooltip="" history="1" highlightClick="0" endSnd="0"/>
              </a:rPr>
              <a:t>[Cluster and Calendar based Visualization of Time Series Data. van Wijk and van Selow, Proc. InfoVis 99.]</a:t>
            </a:r>
            <a:endParaRPr i="1"/>
          </a:p>
        </p:txBody>
      </p:sp>
      <p:pic>
        <p:nvPicPr>
          <p:cNvPr id="1609" name="clustcalendar-2d-people.png" descr="clustcalendar-2d-people.png"/>
          <p:cNvPicPr>
            <a:picLocks noChangeAspect="1"/>
          </p:cNvPicPr>
          <p:nvPr/>
        </p:nvPicPr>
        <p:blipFill>
          <a:blip r:embed="rId3">
            <a:extLst/>
          </a:blip>
          <a:stretch>
            <a:fillRect/>
          </a:stretch>
        </p:blipFill>
        <p:spPr>
          <a:xfrm>
            <a:off x="2717800" y="2565400"/>
            <a:ext cx="9169400" cy="5580440"/>
          </a:xfrm>
          <a:prstGeom prst="rect">
            <a:avLst/>
          </a:prstGeom>
          <a:ln w="12700">
            <a:miter lim="400000"/>
          </a:ln>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1" name="Justified 3D: shape perception"/>
          <p:cNvSpPr txBox="1"/>
          <p:nvPr>
            <p:ph type="title"/>
          </p:nvPr>
        </p:nvSpPr>
        <p:spPr>
          <a:prstGeom prst="rect">
            <a:avLst/>
          </a:prstGeom>
        </p:spPr>
        <p:txBody>
          <a:bodyPr/>
          <a:lstStyle/>
          <a:p>
            <a:pPr/>
            <a:r>
              <a:t>Justified 3D: shape perception</a:t>
            </a:r>
          </a:p>
        </p:txBody>
      </p:sp>
      <p:sp>
        <p:nvSpPr>
          <p:cNvPr id="1612" name="benefits outweigh costs when task is shape perception for 3D spatial data…"/>
          <p:cNvSpPr txBox="1"/>
          <p:nvPr>
            <p:ph type="body" sz="half" idx="1"/>
          </p:nvPr>
        </p:nvSpPr>
        <p:spPr>
          <a:xfrm>
            <a:off x="419100" y="1104900"/>
            <a:ext cx="6718300" cy="8039100"/>
          </a:xfrm>
          <a:prstGeom prst="rect">
            <a:avLst/>
          </a:prstGeom>
        </p:spPr>
        <p:txBody>
          <a:bodyPr/>
          <a:lstStyle>
            <a:lvl1pPr marL="793376" indent="-336176"/>
            <a:lvl2pPr marL="1173480" indent="-259080"/>
          </a:lstStyle>
          <a:p>
            <a:pPr/>
            <a:r>
              <a:t>benefits outweigh costs when task is shape perception for 3D spatial data</a:t>
            </a:r>
          </a:p>
          <a:p>
            <a:pPr lvl="1"/>
            <a:r>
              <a:t>interactive navigation supports synthesis across many viewpoints </a:t>
            </a:r>
          </a:p>
        </p:txBody>
      </p:sp>
      <p:sp>
        <p:nvSpPr>
          <p:cNvPr id="161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4" name="Li2007-fig9.png" descr="Li2007-fig9.png"/>
          <p:cNvPicPr>
            <a:picLocks noChangeAspect="1"/>
          </p:cNvPicPr>
          <p:nvPr/>
        </p:nvPicPr>
        <p:blipFill>
          <a:blip r:embed="rId2">
            <a:extLst/>
          </a:blip>
          <a:stretch>
            <a:fillRect/>
          </a:stretch>
        </p:blipFill>
        <p:spPr>
          <a:xfrm>
            <a:off x="8073011" y="4013200"/>
            <a:ext cx="7344789" cy="4343400"/>
          </a:xfrm>
          <a:prstGeom prst="rect">
            <a:avLst/>
          </a:prstGeom>
          <a:ln w="12700">
            <a:miter lim="400000"/>
          </a:ln>
        </p:spPr>
      </p:pic>
      <p:grpSp>
        <p:nvGrpSpPr>
          <p:cNvPr id="1617" name="Group"/>
          <p:cNvGrpSpPr/>
          <p:nvPr/>
        </p:nvGrpSpPr>
        <p:grpSpPr>
          <a:xfrm>
            <a:off x="9436100" y="1113589"/>
            <a:ext cx="2806700" cy="2952199"/>
            <a:chOff x="0" y="0"/>
            <a:chExt cx="2806700" cy="2952197"/>
          </a:xfrm>
        </p:grpSpPr>
        <p:pic>
          <p:nvPicPr>
            <p:cNvPr id="1615" name="Image" descr="Image"/>
            <p:cNvPicPr>
              <a:picLocks noChangeAspect="1"/>
            </p:cNvPicPr>
            <p:nvPr/>
          </p:nvPicPr>
          <p:blipFill>
            <a:blip r:embed="rId3">
              <a:extLst/>
            </a:blip>
            <a:srcRect l="80859" t="73149" r="3593" b="4903"/>
            <a:stretch>
              <a:fillRect/>
            </a:stretch>
          </p:blipFill>
          <p:spPr>
            <a:xfrm>
              <a:off x="0" y="893010"/>
              <a:ext cx="2806700" cy="2059188"/>
            </a:xfrm>
            <a:prstGeom prst="rect">
              <a:avLst/>
            </a:prstGeom>
            <a:ln w="12700" cap="flat">
              <a:noFill/>
              <a:miter lim="400000"/>
            </a:ln>
            <a:effectLst/>
          </p:spPr>
        </p:pic>
        <p:pic>
          <p:nvPicPr>
            <p:cNvPr id="1616" name="Image" descr="Image"/>
            <p:cNvPicPr>
              <a:picLocks noChangeAspect="1"/>
            </p:cNvPicPr>
            <p:nvPr/>
          </p:nvPicPr>
          <p:blipFill>
            <a:blip r:embed="rId3">
              <a:extLst/>
            </a:blip>
            <a:srcRect l="74609" t="6255" r="15000" b="87430"/>
            <a:stretch>
              <a:fillRect/>
            </a:stretch>
          </p:blipFill>
          <p:spPr>
            <a:xfrm>
              <a:off x="25400" y="0"/>
              <a:ext cx="2667000" cy="842211"/>
            </a:xfrm>
            <a:prstGeom prst="rect">
              <a:avLst/>
            </a:prstGeom>
            <a:ln w="12700" cap="flat">
              <a:noFill/>
              <a:miter lim="400000"/>
            </a:ln>
            <a:effectLst/>
          </p:spPr>
        </p:pic>
      </p:grpSp>
      <p:sp>
        <p:nvSpPr>
          <p:cNvPr id="1618" name="[Image-Based Streamline Generation and Rendering. Li and Shen. IEEE Trans. Visualization and Computer Graphics (TVCG) 13:3 (2007), 630–640.]"/>
          <p:cNvSpPr txBox="1"/>
          <p:nvPr/>
        </p:nvSpPr>
        <p:spPr>
          <a:xfrm>
            <a:off x="7823200" y="8382000"/>
            <a:ext cx="8509000" cy="711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200">
                <a:uFill>
                  <a:solidFill>
                    <a:srgbClr val="000000"/>
                  </a:solidFill>
                </a:uFill>
              </a:defRPr>
            </a:lvl1pPr>
          </a:lstStyle>
          <a:p>
            <a:pPr/>
            <a:r>
              <a:t>[Image-Based Streamline Generation and Rendering. Li and Shen. IEEE Trans. Visualization and Computer Graphics (TVCG) 13:3 (2007), 630–640.]</a:t>
            </a:r>
          </a:p>
        </p:txBody>
      </p:sp>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0" name="Justified 3D: Economic growth curve"/>
          <p:cNvSpPr txBox="1"/>
          <p:nvPr>
            <p:ph type="title"/>
          </p:nvPr>
        </p:nvSpPr>
        <p:spPr>
          <a:prstGeom prst="rect">
            <a:avLst/>
          </a:prstGeom>
        </p:spPr>
        <p:txBody>
          <a:bodyPr/>
          <a:lstStyle/>
          <a:p>
            <a:pPr/>
            <a:r>
              <a:t>Justified 3D: Economic growth curve</a:t>
            </a:r>
          </a:p>
        </p:txBody>
      </p:sp>
      <p:sp>
        <p:nvSpPr>
          <p:cNvPr id="162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22" name="Screen Shot 2016-08-30 at 12.44.49 AM.png" descr="Screen Shot 2016-08-30 at 12.44.49 AM.png"/>
          <p:cNvPicPr>
            <a:picLocks noChangeAspect="1"/>
          </p:cNvPicPr>
          <p:nvPr/>
        </p:nvPicPr>
        <p:blipFill>
          <a:blip r:embed="rId2">
            <a:extLst/>
          </a:blip>
          <a:stretch>
            <a:fillRect/>
          </a:stretch>
        </p:blipFill>
        <p:spPr>
          <a:xfrm>
            <a:off x="5080435" y="1054100"/>
            <a:ext cx="10959665" cy="7219202"/>
          </a:xfrm>
          <a:prstGeom prst="rect">
            <a:avLst/>
          </a:prstGeom>
          <a:ln w="12700">
            <a:miter lim="400000"/>
          </a:ln>
        </p:spPr>
      </p:pic>
      <p:sp>
        <p:nvSpPr>
          <p:cNvPr id="1623" name="http://www.nytimes.com/interactive/2015/03/19/upshot/3d-yield-curve-economic-growth.html"/>
          <p:cNvSpPr txBox="1"/>
          <p:nvPr/>
        </p:nvSpPr>
        <p:spPr>
          <a:xfrm>
            <a:off x="227499" y="8382000"/>
            <a:ext cx="16104701" cy="11881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34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http://www.nytimes.com/interactive/2015/03/19/upshot/3d-yield-curve-economic-growth.html</a:t>
            </a:r>
          </a:p>
        </p:txBody>
      </p:sp>
      <p:sp>
        <p:nvSpPr>
          <p:cNvPr id="1624" name="constrained navigation steps through carefully designed viewpoints"/>
          <p:cNvSpPr txBox="1"/>
          <p:nvPr>
            <p:ph type="body" sz="half" idx="1"/>
          </p:nvPr>
        </p:nvSpPr>
        <p:spPr>
          <a:xfrm>
            <a:off x="419100" y="1104900"/>
            <a:ext cx="5956300" cy="8039100"/>
          </a:xfrm>
          <a:prstGeom prst="rect">
            <a:avLst/>
          </a:prstGeom>
        </p:spPr>
        <p:txBody>
          <a:bodyPr/>
          <a:lstStyle/>
          <a:p>
            <a:pPr/>
            <a:r>
              <a:t>constrained navigation steps through carefully designed viewpoints</a:t>
            </a:r>
          </a:p>
        </p:txBody>
      </p:sp>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6" name="No unjustified 3D"/>
          <p:cNvSpPr txBox="1"/>
          <p:nvPr>
            <p:ph type="title"/>
          </p:nvPr>
        </p:nvSpPr>
        <p:spPr>
          <a:prstGeom prst="rect">
            <a:avLst/>
          </a:prstGeom>
        </p:spPr>
        <p:txBody>
          <a:bodyPr/>
          <a:lstStyle>
            <a:lvl1pPr>
              <a:defRPr>
                <a:latin typeface="+mn-lt"/>
                <a:ea typeface="+mn-ea"/>
                <a:cs typeface="+mn-cs"/>
                <a:sym typeface="Rockwell"/>
              </a:defRPr>
            </a:lvl1pPr>
          </a:lstStyle>
          <a:p>
            <a:pPr/>
            <a:r>
              <a:t>No unjustified 3D</a:t>
            </a:r>
          </a:p>
        </p:txBody>
      </p:sp>
      <p:sp>
        <p:nvSpPr>
          <p:cNvPr id="1627" name="3D legitimate for true 3D spatial data…"/>
          <p:cNvSpPr txBox="1"/>
          <p:nvPr>
            <p:ph type="body" idx="1"/>
          </p:nvPr>
        </p:nvSpPr>
        <p:spPr>
          <a:prstGeom prst="rect">
            <a:avLst/>
          </a:prstGeom>
        </p:spPr>
        <p:txBody>
          <a:bodyPr/>
          <a:lstStyle/>
          <a:p>
            <a:pPr marL="793376" indent="-336176"/>
            <a:r>
              <a:t>3D legitimate for true 3D spatial data</a:t>
            </a:r>
          </a:p>
          <a:p>
            <a:pPr marL="793376" indent="-336176"/>
            <a:r>
              <a:t>3D needs very careful justification </a:t>
            </a:r>
            <a:r>
              <a:rPr>
                <a:solidFill>
                  <a:srgbClr val="FF2600"/>
                </a:solidFill>
                <a:uFill>
                  <a:solidFill>
                    <a:srgbClr val="FF2600"/>
                  </a:solidFill>
                </a:uFill>
              </a:rPr>
              <a:t>for abstract data</a:t>
            </a:r>
          </a:p>
          <a:p>
            <a:pPr lvl="1" marL="1173480" indent="-259080"/>
            <a:r>
              <a:t> enthusiasm in 1990s, but now skepticism</a:t>
            </a:r>
          </a:p>
          <a:p>
            <a:pPr lvl="1" marL="1173480" indent="-259080"/>
            <a:r>
              <a:t> be especially careful with 3D for point clouds or networks</a:t>
            </a:r>
          </a:p>
        </p:txBody>
      </p:sp>
      <p:sp>
        <p:nvSpPr>
          <p:cNvPr id="162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29" name="droppedImage.png" descr="droppedImage.png"/>
          <p:cNvPicPr>
            <a:picLocks noChangeAspect="1"/>
          </p:cNvPicPr>
          <p:nvPr/>
        </p:nvPicPr>
        <p:blipFill>
          <a:blip r:embed="rId2">
            <a:extLst/>
          </a:blip>
          <a:srcRect l="44" t="0" r="0" b="10501"/>
          <a:stretch>
            <a:fillRect/>
          </a:stretch>
        </p:blipFill>
        <p:spPr>
          <a:xfrm>
            <a:off x="5765800" y="4102100"/>
            <a:ext cx="5011634" cy="4038600"/>
          </a:xfrm>
          <a:prstGeom prst="rect">
            <a:avLst/>
          </a:prstGeom>
          <a:ln w="12700">
            <a:miter lim="400000"/>
          </a:ln>
        </p:spPr>
      </p:pic>
      <p:sp>
        <p:nvSpPr>
          <p:cNvPr id="1630" name="[WEBPATH-a three dimensional Web history. Frecon and Smith. Proc. InfoVis 1999]"/>
          <p:cNvSpPr txBox="1"/>
          <p:nvPr/>
        </p:nvSpPr>
        <p:spPr>
          <a:xfrm>
            <a:off x="407269" y="8191125"/>
            <a:ext cx="19126201"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hlinkClick r:id="rId3" invalidUrl="" action="" tgtFrame="" tooltip="" history="1" highlightClick="0" endSnd="0"/>
              </a:defRPr>
            </a:lvl1pPr>
          </a:lstStyle>
          <a:p>
            <a:pPr>
              <a:defRPr i="0"/>
            </a:pPr>
            <a:r>
              <a:rPr i="1">
                <a:hlinkClick r:id="rId3" invalidUrl="" action="" tgtFrame="" tooltip="" history="1" highlightClick="0" endSnd="0"/>
              </a:rPr>
              <a:t>[WEBPATH-a three dimensional Web history. Frecon and Smith. Proc. InfoVis 1999]</a:t>
            </a:r>
            <a:endParaRPr i="1"/>
          </a:p>
        </p:txBody>
      </p:sp>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2" name="No unjustified 2D"/>
          <p:cNvSpPr txBox="1"/>
          <p:nvPr>
            <p:ph type="title"/>
          </p:nvPr>
        </p:nvSpPr>
        <p:spPr>
          <a:prstGeom prst="rect">
            <a:avLst/>
          </a:prstGeom>
        </p:spPr>
        <p:txBody>
          <a:bodyPr/>
          <a:lstStyle>
            <a:lvl1pPr>
              <a:defRPr>
                <a:latin typeface="+mn-lt"/>
                <a:ea typeface="+mn-ea"/>
                <a:cs typeface="+mn-cs"/>
                <a:sym typeface="Rockwell"/>
              </a:defRPr>
            </a:lvl1pPr>
          </a:lstStyle>
          <a:p>
            <a:pPr/>
            <a:r>
              <a:t>No unjustified 2D</a:t>
            </a:r>
          </a:p>
        </p:txBody>
      </p:sp>
      <p:sp>
        <p:nvSpPr>
          <p:cNvPr id="1633" name="consider whether network data requires 2D spatial layout…"/>
          <p:cNvSpPr txBox="1"/>
          <p:nvPr>
            <p:ph type="body" idx="1"/>
          </p:nvPr>
        </p:nvSpPr>
        <p:spPr>
          <a:xfrm>
            <a:off x="419100" y="1104900"/>
            <a:ext cx="10591800" cy="8039100"/>
          </a:xfrm>
          <a:prstGeom prst="rect">
            <a:avLst/>
          </a:prstGeom>
        </p:spPr>
        <p:txBody>
          <a:bodyPr/>
          <a:lstStyle/>
          <a:p>
            <a:pPr marL="793376" indent="-336176"/>
            <a:r>
              <a:t>consider whether network data requires 2D spatial layout</a:t>
            </a:r>
          </a:p>
          <a:p>
            <a:pPr lvl="1" marL="1173480" indent="-259080"/>
            <a:r>
              <a:t>especially if reading text is central to task!</a:t>
            </a:r>
          </a:p>
          <a:p>
            <a:pPr lvl="1" marL="1173480" indent="-259080"/>
            <a:r>
              <a:t>arranging as network means lower information density and harder label lookup compared to text lists</a:t>
            </a:r>
          </a:p>
          <a:p>
            <a:pPr marL="793376" indent="-336176"/>
            <a:r>
              <a:t>benefits outweigh costs when topological structure/context important for task</a:t>
            </a:r>
          </a:p>
          <a:p>
            <a:pPr lvl="1" marL="1173480" indent="-259080"/>
            <a:r>
              <a:t>be especially careful for search results, document collections, ontologies</a:t>
            </a:r>
          </a:p>
        </p:txBody>
      </p:sp>
      <p:sp>
        <p:nvSpPr>
          <p:cNvPr id="163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5" name="fig3.6.pdf" descr="fig3.6.pdf"/>
          <p:cNvPicPr>
            <a:picLocks noChangeAspect="1"/>
          </p:cNvPicPr>
          <p:nvPr/>
        </p:nvPicPr>
        <p:blipFill>
          <a:blip r:embed="rId2">
            <a:extLst/>
          </a:blip>
          <a:srcRect l="28883" t="0" r="25685" b="92558"/>
          <a:stretch>
            <a:fillRect/>
          </a:stretch>
        </p:blipFill>
        <p:spPr>
          <a:xfrm>
            <a:off x="10971796" y="976561"/>
            <a:ext cx="5003801" cy="1144339"/>
          </a:xfrm>
          <a:prstGeom prst="rect">
            <a:avLst/>
          </a:prstGeom>
          <a:ln w="12700">
            <a:miter lim="400000"/>
          </a:ln>
        </p:spPr>
      </p:pic>
      <p:pic>
        <p:nvPicPr>
          <p:cNvPr id="1636" name="fig3.6.pdf" descr="fig3.6.pdf"/>
          <p:cNvPicPr>
            <a:picLocks noChangeAspect="1"/>
          </p:cNvPicPr>
          <p:nvPr/>
        </p:nvPicPr>
        <p:blipFill>
          <a:blip r:embed="rId2">
            <a:extLst/>
          </a:blip>
          <a:srcRect l="1095" t="54105" r="44595" b="16492"/>
          <a:stretch>
            <a:fillRect/>
          </a:stretch>
        </p:blipFill>
        <p:spPr>
          <a:xfrm>
            <a:off x="11378196" y="1928943"/>
            <a:ext cx="5143501" cy="3887657"/>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8" name="Eyes beat memory"/>
          <p:cNvSpPr txBox="1"/>
          <p:nvPr>
            <p:ph type="title"/>
          </p:nvPr>
        </p:nvSpPr>
        <p:spPr>
          <a:prstGeom prst="rect">
            <a:avLst/>
          </a:prstGeom>
        </p:spPr>
        <p:txBody>
          <a:bodyPr/>
          <a:lstStyle>
            <a:lvl1pPr>
              <a:defRPr>
                <a:latin typeface="+mn-lt"/>
                <a:ea typeface="+mn-ea"/>
                <a:cs typeface="+mn-cs"/>
                <a:sym typeface="Rockwell"/>
              </a:defRPr>
            </a:lvl1pPr>
          </a:lstStyle>
          <a:p>
            <a:pPr/>
            <a:r>
              <a:t>Eyes beat memory</a:t>
            </a:r>
          </a:p>
        </p:txBody>
      </p:sp>
      <p:sp>
        <p:nvSpPr>
          <p:cNvPr id="1639" name="principle: external cognition vs. internal memory…"/>
          <p:cNvSpPr txBox="1"/>
          <p:nvPr>
            <p:ph type="body" idx="1"/>
          </p:nvPr>
        </p:nvSpPr>
        <p:spPr>
          <a:prstGeom prst="rect">
            <a:avLst/>
          </a:prstGeom>
        </p:spPr>
        <p:txBody>
          <a:bodyPr/>
          <a:lstStyle/>
          <a:p>
            <a:pPr marL="793376" indent="-336176"/>
            <a:r>
              <a:t>principle: external cognition vs. internal memory </a:t>
            </a:r>
          </a:p>
          <a:p>
            <a:pPr lvl="1" marL="1173480" indent="-259080"/>
            <a:r>
              <a:t>easy to compare by moving eyes between side-by-side views</a:t>
            </a:r>
          </a:p>
          <a:p>
            <a:pPr lvl="1" marL="1173480" indent="-259080"/>
            <a:r>
              <a:t>harder to compare visible item to memory of what you saw</a:t>
            </a:r>
          </a:p>
          <a:p>
            <a:pPr marL="793376" indent="-336176"/>
            <a:r>
              <a:t>implications for animation</a:t>
            </a:r>
          </a:p>
          <a:p>
            <a:pPr lvl="1" marL="1173480" indent="-259080"/>
            <a:r>
              <a:t>great for choreographed storytelling</a:t>
            </a:r>
          </a:p>
          <a:p>
            <a:pPr lvl="1" marL="1173480" indent="-259080"/>
            <a:r>
              <a:t>great for transitions between two states</a:t>
            </a:r>
          </a:p>
          <a:p>
            <a:pPr lvl="1" marL="1173480" indent="-259080"/>
            <a:r>
              <a:t>poor for many states with changes everywhere</a:t>
            </a:r>
          </a:p>
          <a:p>
            <a:pPr lvl="2" marL="1635369" indent="-263769"/>
            <a:r>
              <a:t>consider small multiples instead</a:t>
            </a:r>
          </a:p>
        </p:txBody>
      </p:sp>
      <p:sp>
        <p:nvSpPr>
          <p:cNvPr id="164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643" name="Group"/>
          <p:cNvGrpSpPr/>
          <p:nvPr/>
        </p:nvGrpSpPr>
        <p:grpSpPr>
          <a:xfrm>
            <a:off x="3009900" y="6388100"/>
            <a:ext cx="9742190" cy="571500"/>
            <a:chOff x="0" y="0"/>
            <a:chExt cx="9742189" cy="571500"/>
          </a:xfrm>
        </p:grpSpPr>
        <p:sp>
          <p:nvSpPr>
            <p:cNvPr id="1641" name="literal"/>
            <p:cNvSpPr txBox="1"/>
            <p:nvPr/>
          </p:nvSpPr>
          <p:spPr>
            <a:xfrm>
              <a:off x="0" y="0"/>
              <a:ext cx="1078794"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FF2600"/>
                  </a:solidFill>
                  <a:uFill>
                    <a:solidFill>
                      <a:srgbClr val="FF2600"/>
                    </a:solidFill>
                  </a:uFill>
                </a:defRPr>
              </a:lvl1pPr>
            </a:lstStyle>
            <a:p>
              <a:pPr/>
              <a:r>
                <a:t>literal</a:t>
              </a:r>
            </a:p>
          </p:txBody>
        </p:sp>
        <p:sp>
          <p:nvSpPr>
            <p:cNvPr id="1642" name="abstract"/>
            <p:cNvSpPr txBox="1"/>
            <p:nvPr/>
          </p:nvSpPr>
          <p:spPr>
            <a:xfrm>
              <a:off x="8255000" y="0"/>
              <a:ext cx="1487190"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FF2600"/>
                  </a:solidFill>
                  <a:uFill>
                    <a:solidFill>
                      <a:srgbClr val="FF2600"/>
                    </a:solidFill>
                  </a:uFill>
                </a:defRPr>
              </a:lvl1pPr>
            </a:lstStyle>
            <a:p>
              <a:pPr/>
              <a:r>
                <a:t>abstract</a:t>
              </a:r>
            </a:p>
          </p:txBody>
        </p:sp>
      </p:grpSp>
      <p:grpSp>
        <p:nvGrpSpPr>
          <p:cNvPr id="1649" name="Group"/>
          <p:cNvGrpSpPr/>
          <p:nvPr/>
        </p:nvGrpSpPr>
        <p:grpSpPr>
          <a:xfrm>
            <a:off x="2895600" y="7150100"/>
            <a:ext cx="10236200" cy="1219200"/>
            <a:chOff x="0" y="0"/>
            <a:chExt cx="10236200" cy="1219200"/>
          </a:xfrm>
        </p:grpSpPr>
        <p:sp>
          <p:nvSpPr>
            <p:cNvPr id="1644" name="Line"/>
            <p:cNvSpPr/>
            <p:nvPr/>
          </p:nvSpPr>
          <p:spPr>
            <a:xfrm>
              <a:off x="0" y="736600"/>
              <a:ext cx="10236200" cy="0"/>
            </a:xfrm>
            <a:prstGeom prst="line">
              <a:avLst/>
            </a:prstGeom>
            <a:noFill/>
            <a:ln w="38100" cap="flat">
              <a:solidFill>
                <a:srgbClr val="009193"/>
              </a:solidFill>
              <a:prstDash val="solid"/>
              <a:miter lim="400000"/>
              <a:headEnd type="stealth" w="med" len="med"/>
              <a:tail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p>
          </p:txBody>
        </p:sp>
        <p:sp>
          <p:nvSpPr>
            <p:cNvPr id="1645" name="show time with time"/>
            <p:cNvSpPr txBox="1"/>
            <p:nvPr/>
          </p:nvSpPr>
          <p:spPr>
            <a:xfrm>
              <a:off x="228600" y="647700"/>
              <a:ext cx="3696792"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011993"/>
                  </a:solidFill>
                  <a:uFill>
                    <a:solidFill>
                      <a:srgbClr val="011993"/>
                    </a:solidFill>
                  </a:uFill>
                </a:defRPr>
              </a:lvl1pPr>
            </a:lstStyle>
            <a:p>
              <a:pPr/>
              <a:r>
                <a:t>show time with time</a:t>
              </a:r>
            </a:p>
          </p:txBody>
        </p:sp>
        <p:sp>
          <p:nvSpPr>
            <p:cNvPr id="1646" name="show time with space"/>
            <p:cNvSpPr txBox="1"/>
            <p:nvPr/>
          </p:nvSpPr>
          <p:spPr>
            <a:xfrm>
              <a:off x="5969000" y="647700"/>
              <a:ext cx="3880855"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011993"/>
                  </a:solidFill>
                  <a:uFill>
                    <a:solidFill>
                      <a:srgbClr val="011993"/>
                    </a:solidFill>
                  </a:uFill>
                </a:defRPr>
              </a:lvl1pPr>
            </a:lstStyle>
            <a:p>
              <a:pPr/>
              <a:r>
                <a:t>show time with space</a:t>
              </a:r>
            </a:p>
          </p:txBody>
        </p:sp>
        <p:sp>
          <p:nvSpPr>
            <p:cNvPr id="1647" name="animation"/>
            <p:cNvSpPr txBox="1"/>
            <p:nvPr/>
          </p:nvSpPr>
          <p:spPr>
            <a:xfrm>
              <a:off x="228600" y="0"/>
              <a:ext cx="1793541"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011993"/>
                  </a:solidFill>
                  <a:uFill>
                    <a:solidFill>
                      <a:srgbClr val="011993"/>
                    </a:solidFill>
                  </a:uFill>
                </a:defRPr>
              </a:lvl1pPr>
            </a:lstStyle>
            <a:p>
              <a:pPr/>
              <a:r>
                <a:t>animation</a:t>
              </a:r>
            </a:p>
          </p:txBody>
        </p:sp>
        <p:sp>
          <p:nvSpPr>
            <p:cNvPr id="1648" name="small multiples"/>
            <p:cNvSpPr txBox="1"/>
            <p:nvPr/>
          </p:nvSpPr>
          <p:spPr>
            <a:xfrm>
              <a:off x="7264400" y="50800"/>
              <a:ext cx="2642804"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011993"/>
                  </a:solidFill>
                  <a:uFill>
                    <a:solidFill>
                      <a:srgbClr val="011993"/>
                    </a:solidFill>
                  </a:uFill>
                </a:defRPr>
              </a:lvl1pPr>
            </a:lstStyle>
            <a:p>
              <a:pPr/>
              <a:r>
                <a:t>small multiples</a:t>
              </a:r>
            </a:p>
          </p:txBody>
        </p:sp>
      </p:grpSp>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52" name="Eyes beat memory example: Cerebral"/>
          <p:cNvSpPr txBox="1"/>
          <p:nvPr>
            <p:ph type="title"/>
          </p:nvPr>
        </p:nvSpPr>
        <p:spPr>
          <a:prstGeom prst="rect">
            <a:avLst/>
          </a:prstGeom>
        </p:spPr>
        <p:txBody>
          <a:bodyPr/>
          <a:lstStyle/>
          <a:p>
            <a:pPr/>
            <a:r>
              <a:t>Eyes beat memory example: Cerebral</a:t>
            </a:r>
          </a:p>
        </p:txBody>
      </p:sp>
      <p:sp>
        <p:nvSpPr>
          <p:cNvPr id="1653" name="small multiples: one graph instance per experimental condition…"/>
          <p:cNvSpPr txBox="1"/>
          <p:nvPr>
            <p:ph type="body" idx="1"/>
          </p:nvPr>
        </p:nvSpPr>
        <p:spPr>
          <a:xfrm>
            <a:off x="419100" y="1193800"/>
            <a:ext cx="15849600" cy="4318000"/>
          </a:xfrm>
          <a:prstGeom prst="rect">
            <a:avLst/>
          </a:prstGeom>
        </p:spPr>
        <p:txBody>
          <a:bodyPr/>
          <a:lstStyle/>
          <a:p>
            <a:pPr marL="742950" indent="-285750">
              <a:defRPr sz="3400"/>
            </a:pPr>
            <a:r>
              <a:t>small multiples: one graph instance per experimental condition</a:t>
            </a:r>
          </a:p>
          <a:p>
            <a:pPr lvl="1" marL="1143000" indent="-228600">
              <a:defRPr sz="3000"/>
            </a:pPr>
            <a:r>
              <a:t>same spatial layout</a:t>
            </a:r>
          </a:p>
          <a:p>
            <a:pPr lvl="1" marL="1143000" indent="-228600">
              <a:defRPr sz="3000"/>
            </a:pPr>
            <a:r>
              <a:t>color differently, by condition</a:t>
            </a:r>
          </a:p>
        </p:txBody>
      </p:sp>
      <p:pic>
        <p:nvPicPr>
          <p:cNvPr id="1654" name="image.png" descr="image.png"/>
          <p:cNvPicPr>
            <a:picLocks noChangeAspect="0"/>
          </p:cNvPicPr>
          <p:nvPr/>
        </p:nvPicPr>
        <p:blipFill>
          <a:blip r:embed="rId2">
            <a:extLst/>
          </a:blip>
          <a:stretch>
            <a:fillRect/>
          </a:stretch>
        </p:blipFill>
        <p:spPr>
          <a:xfrm>
            <a:off x="3759200" y="3225800"/>
            <a:ext cx="8737600" cy="4445000"/>
          </a:xfrm>
          <a:prstGeom prst="rect">
            <a:avLst/>
          </a:prstGeom>
          <a:ln w="12700">
            <a:miter lim="400000"/>
          </a:ln>
        </p:spPr>
      </p:pic>
      <p:pic>
        <p:nvPicPr>
          <p:cNvPr id="1655" name="image.png" descr="image.png"/>
          <p:cNvPicPr>
            <a:picLocks noChangeAspect="0"/>
          </p:cNvPicPr>
          <p:nvPr/>
        </p:nvPicPr>
        <p:blipFill>
          <a:blip r:embed="rId3">
            <a:extLst/>
          </a:blip>
          <a:stretch>
            <a:fillRect/>
          </a:stretch>
        </p:blipFill>
        <p:spPr>
          <a:xfrm>
            <a:off x="8420100" y="2120900"/>
            <a:ext cx="3975100" cy="863600"/>
          </a:xfrm>
          <a:prstGeom prst="rect">
            <a:avLst/>
          </a:prstGeom>
          <a:ln w="12700">
            <a:miter lim="400000"/>
          </a:ln>
        </p:spPr>
      </p:pic>
      <p:sp>
        <p:nvSpPr>
          <p:cNvPr id="1656" name="[Cerebral: Visualizing Multiple Experimental Conditions on a Graph with Biological Context. Barsky, Munzner, Gardy, and Kincaid. IEEE Trans. Visualization and Computer Graphics (Proc. InfoVis 2008) 14:6 (2008), 1253–1260.]"/>
          <p:cNvSpPr txBox="1"/>
          <p:nvPr/>
        </p:nvSpPr>
        <p:spPr>
          <a:xfrm>
            <a:off x="254000" y="8293100"/>
            <a:ext cx="15582900" cy="73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a:uFill>
                  <a:solidFill>
                    <a:srgbClr val="000000"/>
                  </a:solidFill>
                </a:uFill>
              </a:defRPr>
            </a:lvl1pPr>
          </a:lstStyle>
          <a:p>
            <a:pPr/>
            <a:r>
              <a:t>[Cerebral: Visualizing Multiple Experimental Conditions on a Graph with Biological Context. Barsky, Munzner, Gardy, and Kincaid. IEEE Trans. Visualization and Computer Graphics (Proc. InfoVis 2008) 14:6 (2008), 1253–1260.]</a:t>
            </a:r>
          </a:p>
        </p:txBody>
      </p:sp>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59" name="Why not animation?"/>
          <p:cNvSpPr txBox="1"/>
          <p:nvPr>
            <p:ph type="title"/>
          </p:nvPr>
        </p:nvSpPr>
        <p:spPr>
          <a:prstGeom prst="rect">
            <a:avLst/>
          </a:prstGeom>
        </p:spPr>
        <p:txBody>
          <a:bodyPr/>
          <a:lstStyle/>
          <a:p>
            <a:pPr/>
            <a:r>
              <a:t>Why not animation?</a:t>
            </a:r>
          </a:p>
        </p:txBody>
      </p:sp>
      <p:sp>
        <p:nvSpPr>
          <p:cNvPr id="1660" name="disparate frames and regions: comparison difficult…"/>
          <p:cNvSpPr txBox="1"/>
          <p:nvPr>
            <p:ph type="body" sz="half" idx="1"/>
          </p:nvPr>
        </p:nvSpPr>
        <p:spPr>
          <a:xfrm>
            <a:off x="419100" y="1104900"/>
            <a:ext cx="6477000" cy="8039100"/>
          </a:xfrm>
          <a:prstGeom prst="rect">
            <a:avLst/>
          </a:prstGeom>
        </p:spPr>
        <p:txBody>
          <a:bodyPr/>
          <a:lstStyle/>
          <a:p>
            <a:pPr marL="793376" indent="-336176"/>
            <a:r>
              <a:t>disparate frames and regions: comparison difficult</a:t>
            </a:r>
          </a:p>
          <a:p>
            <a:pPr lvl="1" marL="1173480" indent="-259080"/>
            <a:r>
              <a:t>vs contiguous frames</a:t>
            </a:r>
          </a:p>
          <a:p>
            <a:pPr lvl="1" marL="1173480" indent="-259080"/>
            <a:r>
              <a:t>vs small region</a:t>
            </a:r>
          </a:p>
          <a:p>
            <a:pPr lvl="1" marL="1173480" indent="-259080"/>
            <a:r>
              <a:t>vs coherent motion of group</a:t>
            </a:r>
          </a:p>
          <a:p>
            <a:pPr marL="793376" indent="-336176"/>
          </a:p>
          <a:p>
            <a:pPr marL="793376" indent="-336176"/>
            <a:r>
              <a:t>safe special case</a:t>
            </a:r>
          </a:p>
          <a:p>
            <a:pPr lvl="1" marL="1173480" indent="-259080"/>
            <a:r>
              <a:t>animated transitions</a:t>
            </a:r>
          </a:p>
        </p:txBody>
      </p:sp>
      <p:pic>
        <p:nvPicPr>
          <p:cNvPr id="1661" name="cerebral-combo.mov" descr="cerebral-combo.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556500" y="1257300"/>
            <a:ext cx="8267700" cy="663560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000" fill="hold"/>
                                        <p:tgtEl>
                                          <p:spTgt spid="166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661"/>
                </p:tgtEl>
              </p:cMediaNode>
            </p:video>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3" name="Resolution beats immersion"/>
          <p:cNvSpPr txBox="1"/>
          <p:nvPr>
            <p:ph type="title"/>
          </p:nvPr>
        </p:nvSpPr>
        <p:spPr>
          <a:prstGeom prst="rect">
            <a:avLst/>
          </a:prstGeom>
        </p:spPr>
        <p:txBody>
          <a:bodyPr/>
          <a:lstStyle>
            <a:lvl1pPr>
              <a:defRPr>
                <a:latin typeface="+mn-lt"/>
                <a:ea typeface="+mn-ea"/>
                <a:cs typeface="+mn-cs"/>
                <a:sym typeface="Rockwell"/>
              </a:defRPr>
            </a:lvl1pPr>
          </a:lstStyle>
          <a:p>
            <a:pPr/>
            <a:r>
              <a:t>Resolution beats immersion</a:t>
            </a:r>
          </a:p>
        </p:txBody>
      </p:sp>
      <p:sp>
        <p:nvSpPr>
          <p:cNvPr id="1664" name="immersion typically not helpful for abstract data…"/>
          <p:cNvSpPr txBox="1"/>
          <p:nvPr>
            <p:ph type="body" idx="1"/>
          </p:nvPr>
        </p:nvSpPr>
        <p:spPr>
          <a:prstGeom prst="rect">
            <a:avLst/>
          </a:prstGeom>
        </p:spPr>
        <p:txBody>
          <a:bodyPr/>
          <a:lstStyle/>
          <a:p>
            <a:pPr marL="793376" indent="-336176"/>
            <a:r>
              <a:t>immersion typically not helpful </a:t>
            </a:r>
            <a:r>
              <a:rPr>
                <a:solidFill>
                  <a:srgbClr val="FF2600"/>
                </a:solidFill>
                <a:uFill>
                  <a:solidFill>
                    <a:srgbClr val="FF2600"/>
                  </a:solidFill>
                </a:uFill>
              </a:rPr>
              <a:t>for abstract data</a:t>
            </a:r>
          </a:p>
          <a:p>
            <a:pPr lvl="1" marL="1173480" indent="-259080"/>
            <a:r>
              <a:t>do not need sense of presence or stereoscopic 3D</a:t>
            </a:r>
          </a:p>
          <a:p>
            <a:pPr lvl="1" marL="1173480" indent="-259080"/>
            <a:r>
              <a:t>desktop also better for workflow integration</a:t>
            </a:r>
          </a:p>
          <a:p>
            <a:pPr marL="793376" indent="-336176"/>
            <a:r>
              <a:t>resolution much more important: pixels are the scarcest resource</a:t>
            </a:r>
          </a:p>
          <a:p>
            <a:pPr marL="793376" indent="-336176"/>
            <a:r>
              <a:t>virtual reality for abstract data difficult to justify thus far</a:t>
            </a:r>
          </a:p>
          <a:p>
            <a:pPr lvl="1" marL="1200150">
              <a:buChar char="•"/>
            </a:pPr>
            <a:r>
              <a:t>but stay tuned with second wave</a:t>
            </a:r>
          </a:p>
        </p:txBody>
      </p:sp>
      <p:sp>
        <p:nvSpPr>
          <p:cNvPr id="166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66" name="p604-kirner_Page_2_Image_0002.png" descr="p604-kirner_Page_2_Image_0002.png"/>
          <p:cNvPicPr>
            <a:picLocks noChangeAspect="1"/>
          </p:cNvPicPr>
          <p:nvPr/>
        </p:nvPicPr>
        <p:blipFill>
          <a:blip r:embed="rId2">
            <a:extLst/>
          </a:blip>
          <a:stretch>
            <a:fillRect/>
          </a:stretch>
        </p:blipFill>
        <p:spPr>
          <a:xfrm>
            <a:off x="3822700" y="5156200"/>
            <a:ext cx="4509090" cy="3098800"/>
          </a:xfrm>
          <a:prstGeom prst="rect">
            <a:avLst/>
          </a:prstGeom>
          <a:ln w="12700">
            <a:miter lim="400000"/>
          </a:ln>
        </p:spPr>
      </p:pic>
      <p:pic>
        <p:nvPicPr>
          <p:cNvPr id="1667" name="p604-kirner_Page_2_Image_0003.png" descr="p604-kirner_Page_2_Image_0003.png"/>
          <p:cNvPicPr>
            <a:picLocks noChangeAspect="1"/>
          </p:cNvPicPr>
          <p:nvPr/>
        </p:nvPicPr>
        <p:blipFill>
          <a:blip r:embed="rId3">
            <a:extLst/>
          </a:blip>
          <a:stretch>
            <a:fillRect/>
          </a:stretch>
        </p:blipFill>
        <p:spPr>
          <a:xfrm>
            <a:off x="8572500" y="5156200"/>
            <a:ext cx="4179094" cy="3098905"/>
          </a:xfrm>
          <a:prstGeom prst="rect">
            <a:avLst/>
          </a:prstGeom>
          <a:ln w="12700">
            <a:miter lim="400000"/>
          </a:ln>
        </p:spPr>
      </p:pic>
      <p:sp>
        <p:nvSpPr>
          <p:cNvPr id="1668" name="[Development of an information visualization tool using virtual reality. Kirner and Martins. Proc. Symp. Applied Computing 2000]"/>
          <p:cNvSpPr txBox="1"/>
          <p:nvPr/>
        </p:nvSpPr>
        <p:spPr>
          <a:xfrm>
            <a:off x="356469" y="8187156"/>
            <a:ext cx="15062201"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2800"/>
            </a:pPr>
            <a:r>
              <a:rPr i="1">
                <a:hlinkClick r:id="rId4" invalidUrl="" action="" tgtFrame="" tooltip="" history="1" highlightClick="0" endSnd="0"/>
              </a:rPr>
              <a:t>[Development of an information visualization tool using virtual reality. Kirner and Martins. Proc. Symp. Applied Computing 2000]</a:t>
            </a:r>
            <a:endParaRPr i="1"/>
          </a:p>
          <a:p>
            <a:pPr algn="l">
              <a:defRPr sz="2800"/>
            </a:pPr>
            <a:endParaRPr i="1"/>
          </a:p>
          <a:p>
            <a:pPr algn="l">
              <a:defRPr sz="2800"/>
            </a:pPr>
            <a:endParaRPr i="1"/>
          </a:p>
          <a:p>
            <a:pPr algn="l">
              <a:defRPr sz="2800"/>
            </a:pPr>
            <a:endParaRPr i="1"/>
          </a:p>
        </p:txBody>
      </p:sp>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0" name="Overview first, zoom and filter, details on demand"/>
          <p:cNvSpPr txBox="1"/>
          <p:nvPr>
            <p:ph type="title"/>
          </p:nvPr>
        </p:nvSpPr>
        <p:spPr>
          <a:prstGeom prst="rect">
            <a:avLst/>
          </a:prstGeom>
        </p:spPr>
        <p:txBody>
          <a:bodyPr/>
          <a:lstStyle>
            <a:lvl1pPr>
              <a:defRPr>
                <a:latin typeface="+mn-lt"/>
                <a:ea typeface="+mn-ea"/>
                <a:cs typeface="+mn-cs"/>
                <a:sym typeface="Rockwell"/>
              </a:defRPr>
            </a:lvl1pPr>
          </a:lstStyle>
          <a:p>
            <a:pPr/>
            <a:r>
              <a:t>Overview first, zoom and filter, details on demand</a:t>
            </a:r>
          </a:p>
        </p:txBody>
      </p:sp>
      <p:sp>
        <p:nvSpPr>
          <p:cNvPr id="1671" name="influential mantra from Shneiderman…"/>
          <p:cNvSpPr txBox="1"/>
          <p:nvPr>
            <p:ph type="body" idx="1"/>
          </p:nvPr>
        </p:nvSpPr>
        <p:spPr>
          <a:xfrm>
            <a:off x="317500" y="1054100"/>
            <a:ext cx="15849600" cy="8039100"/>
          </a:xfrm>
          <a:prstGeom prst="rect">
            <a:avLst/>
          </a:prstGeom>
        </p:spPr>
        <p:txBody>
          <a:bodyPr/>
          <a:lstStyle/>
          <a:p>
            <a:pPr marL="793376" indent="-336176"/>
            <a:r>
              <a:t>influential mantra from Shneiderman</a:t>
            </a:r>
          </a:p>
          <a:p>
            <a:pPr marL="793376" indent="-336176"/>
          </a:p>
          <a:p>
            <a:pPr marL="793376" indent="-336176"/>
          </a:p>
          <a:p>
            <a:pPr lvl="3" marL="2057400"/>
          </a:p>
          <a:p>
            <a:pPr marL="793376" indent="-336176"/>
            <a:r>
              <a:t>overview = summary</a:t>
            </a:r>
          </a:p>
          <a:p>
            <a:pPr lvl="1" marL="1173480" indent="-259080"/>
            <a:r>
              <a:t>microcosm of full vis design problem </a:t>
            </a:r>
          </a:p>
        </p:txBody>
      </p:sp>
      <p:sp>
        <p:nvSpPr>
          <p:cNvPr id="167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73" name="[The Eyes Have It: A Task by Data Type Taxonomy for Information Visualizations. Shneiderman. Proc. IEEE Visual Languages, pp. 336–343, 1996.]"/>
          <p:cNvSpPr txBox="1"/>
          <p:nvPr/>
        </p:nvSpPr>
        <p:spPr>
          <a:xfrm>
            <a:off x="585069" y="1837156"/>
            <a:ext cx="15062201"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3400">
                <a:hlinkClick r:id="rId2" invalidUrl="" action="" tgtFrame="" tooltip="" history="1" highlightClick="0" endSnd="0"/>
              </a:defRPr>
            </a:lvl1pPr>
          </a:lstStyle>
          <a:p>
            <a:pPr>
              <a:defRPr i="0"/>
            </a:pPr>
            <a:r>
              <a:rPr i="1">
                <a:hlinkClick r:id="rId2" invalidUrl="" action="" tgtFrame="" tooltip="" history="1" highlightClick="0" endSnd="0"/>
              </a:rPr>
              <a:t>[The Eyes Have It: A Task by Data Type Taxonomy for Information Visualizations. Shneiderman. Proc. IEEE Visual Languages, pp. 336–343, 1996.]</a:t>
            </a:r>
          </a:p>
        </p:txBody>
      </p:sp>
      <p:pic>
        <p:nvPicPr>
          <p:cNvPr id="1674" name="fig3.2.pdf" descr="fig3.2.pdf"/>
          <p:cNvPicPr>
            <a:picLocks noChangeAspect="1"/>
          </p:cNvPicPr>
          <p:nvPr/>
        </p:nvPicPr>
        <p:blipFill>
          <a:blip r:embed="rId3">
            <a:extLst/>
          </a:blip>
          <a:srcRect l="3333" t="77282" r="5666" b="0"/>
          <a:stretch>
            <a:fillRect/>
          </a:stretch>
        </p:blipFill>
        <p:spPr>
          <a:xfrm>
            <a:off x="8336677" y="3302000"/>
            <a:ext cx="7952065" cy="297113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Outline"/>
          <p:cNvSpPr txBox="1"/>
          <p:nvPr>
            <p:ph type="title"/>
          </p:nvPr>
        </p:nvSpPr>
        <p:spPr>
          <a:prstGeom prst="rect">
            <a:avLst/>
          </a:prstGeom>
        </p:spPr>
        <p:txBody>
          <a:bodyPr/>
          <a:lstStyle/>
          <a:p>
            <a:pPr/>
            <a:r>
              <a:t>Outline</a:t>
            </a:r>
          </a:p>
        </p:txBody>
      </p:sp>
      <p:sp>
        <p:nvSpPr>
          <p:cNvPr id="110"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pPr>
            <a:r>
              <a:t>Reduce: Filter, Aggregate</a:t>
            </a:r>
          </a:p>
          <a:p>
            <a:pPr lvl="1" marL="1173479" indent="-259079">
              <a:defRPr sz="3000"/>
            </a:pPr>
            <a:r>
              <a:t>Rules of Thumb</a:t>
            </a:r>
          </a:p>
          <a:p>
            <a:pPr lvl="1" marL="1173479" indent="-259079">
              <a:defRPr sz="3000"/>
            </a:pPr>
            <a:r>
              <a:t>Design Study Methodology</a:t>
            </a:r>
          </a:p>
        </p:txBody>
      </p:sp>
      <p:sp>
        <p:nvSpPr>
          <p:cNvPr id="1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2"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113"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3" name="{action, target} pairs…"/>
          <p:cNvSpPr txBox="1"/>
          <p:nvPr>
            <p:ph type="body" sz="quarter" idx="1"/>
          </p:nvPr>
        </p:nvSpPr>
        <p:spPr>
          <a:xfrm>
            <a:off x="228600" y="5067300"/>
            <a:ext cx="4406900" cy="2971800"/>
          </a:xfrm>
          <a:prstGeom prst="rect">
            <a:avLst/>
          </a:prstGeom>
        </p:spPr>
        <p:txBody>
          <a:bodyPr/>
          <a:lstStyle/>
          <a:p>
            <a:pPr marL="717736" indent="-260536">
              <a:defRPr sz="3100"/>
            </a:pPr>
            <a:r>
              <a:t>{action, target} pairs</a:t>
            </a:r>
          </a:p>
          <a:p>
            <a:pPr lvl="1" marL="1104900" indent="-190500">
              <a:defRPr sz="2500"/>
            </a:pPr>
            <a:r>
              <a:rPr i="1"/>
              <a:t>discover distribution</a:t>
            </a:r>
          </a:p>
          <a:p>
            <a:pPr lvl="1" marL="1104900" indent="-190500">
              <a:defRPr sz="2500"/>
            </a:pPr>
            <a:r>
              <a:rPr i="1"/>
              <a:t>compare trends</a:t>
            </a:r>
          </a:p>
          <a:p>
            <a:pPr lvl="1" marL="1104900" indent="-190500">
              <a:defRPr sz="2500"/>
            </a:pPr>
            <a:r>
              <a:t>l</a:t>
            </a:r>
            <a:r>
              <a:rPr i="1"/>
              <a:t>ocate outliers</a:t>
            </a:r>
          </a:p>
          <a:p>
            <a:pPr lvl="1" marL="1104900" indent="-190500">
              <a:defRPr sz="2500"/>
            </a:pPr>
            <a:r>
              <a:rPr i="1"/>
              <a:t>browse topology</a:t>
            </a:r>
          </a:p>
        </p:txBody>
      </p:sp>
      <p:pic>
        <p:nvPicPr>
          <p:cNvPr id="284" name="Image" descr="Image"/>
          <p:cNvPicPr>
            <a:picLocks noChangeAspect="1"/>
          </p:cNvPicPr>
          <p:nvPr/>
        </p:nvPicPr>
        <p:blipFill>
          <a:blip r:embed="rId2">
            <a:extLst/>
          </a:blip>
          <a:stretch>
            <a:fillRect/>
          </a:stretch>
        </p:blipFill>
        <p:spPr>
          <a:xfrm>
            <a:off x="405559" y="893719"/>
            <a:ext cx="3303681" cy="3267162"/>
          </a:xfrm>
          <a:prstGeom prst="rect">
            <a:avLst/>
          </a:prstGeom>
          <a:ln w="12700">
            <a:miter lim="400000"/>
          </a:ln>
        </p:spPr>
      </p:pic>
      <p:pic>
        <p:nvPicPr>
          <p:cNvPr id="285" name="fig3.1.pdf" descr="fig3.1.pdf"/>
          <p:cNvPicPr>
            <a:picLocks noChangeAspect="1"/>
          </p:cNvPicPr>
          <p:nvPr/>
        </p:nvPicPr>
        <p:blipFill>
          <a:blip r:embed="rId3">
            <a:extLst/>
          </a:blip>
          <a:stretch>
            <a:fillRect/>
          </a:stretch>
        </p:blipFill>
        <p:spPr>
          <a:xfrm>
            <a:off x="4178300" y="-102520"/>
            <a:ext cx="11480800" cy="929038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3" grpId="1"/>
    </p:bldLst>
  </p:timing>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6" name="Responsiveness is required"/>
          <p:cNvSpPr txBox="1"/>
          <p:nvPr>
            <p:ph type="title"/>
          </p:nvPr>
        </p:nvSpPr>
        <p:spPr>
          <a:prstGeom prst="rect">
            <a:avLst/>
          </a:prstGeom>
        </p:spPr>
        <p:txBody>
          <a:bodyPr/>
          <a:lstStyle>
            <a:lvl1pPr>
              <a:defRPr>
                <a:latin typeface="+mn-lt"/>
                <a:ea typeface="+mn-ea"/>
                <a:cs typeface="+mn-cs"/>
                <a:sym typeface="Rockwell"/>
              </a:defRPr>
            </a:lvl1pPr>
          </a:lstStyle>
          <a:p>
            <a:pPr/>
            <a:r>
              <a:t>Responsiveness is required</a:t>
            </a:r>
          </a:p>
        </p:txBody>
      </p:sp>
      <p:sp>
        <p:nvSpPr>
          <p:cNvPr id="1677" name="three major categories…"/>
          <p:cNvSpPr txBox="1"/>
          <p:nvPr>
            <p:ph type="body" idx="1"/>
          </p:nvPr>
        </p:nvSpPr>
        <p:spPr>
          <a:prstGeom prst="rect">
            <a:avLst/>
          </a:prstGeom>
        </p:spPr>
        <p:txBody>
          <a:bodyPr/>
          <a:lstStyle/>
          <a:p>
            <a:pPr marL="793376" indent="-336176"/>
            <a:r>
              <a:t>three major categories</a:t>
            </a:r>
          </a:p>
          <a:p>
            <a:pPr lvl="1" marL="1173480" indent="-259080"/>
            <a:r>
              <a:t>0.1 seconds: perceptual processing</a:t>
            </a:r>
          </a:p>
          <a:p>
            <a:pPr lvl="1" marL="1173480" indent="-259080"/>
            <a:r>
              <a:t>   1 second: immediate response</a:t>
            </a:r>
          </a:p>
          <a:p>
            <a:pPr lvl="1" marL="1173480" indent="-259080"/>
            <a:r>
              <a:t> 10 seconds: brief tasks</a:t>
            </a:r>
          </a:p>
          <a:p>
            <a:pPr marL="793376" indent="-336176"/>
            <a:r>
              <a:t>importance of visual feedback</a:t>
            </a:r>
          </a:p>
        </p:txBody>
      </p:sp>
      <p:sp>
        <p:nvSpPr>
          <p:cNvPr id="167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0" name="Function first, form next"/>
          <p:cNvSpPr txBox="1"/>
          <p:nvPr>
            <p:ph type="title"/>
          </p:nvPr>
        </p:nvSpPr>
        <p:spPr>
          <a:prstGeom prst="rect">
            <a:avLst/>
          </a:prstGeom>
        </p:spPr>
        <p:txBody>
          <a:bodyPr/>
          <a:lstStyle>
            <a:lvl1pPr>
              <a:defRPr>
                <a:latin typeface="+mn-lt"/>
                <a:ea typeface="+mn-ea"/>
                <a:cs typeface="+mn-cs"/>
                <a:sym typeface="Rockwell"/>
              </a:defRPr>
            </a:lvl1pPr>
          </a:lstStyle>
          <a:p>
            <a:pPr/>
            <a:r>
              <a:t>Function first, form next</a:t>
            </a:r>
          </a:p>
        </p:txBody>
      </p:sp>
      <p:sp>
        <p:nvSpPr>
          <p:cNvPr id="1681" name="start with focus on functionality…"/>
          <p:cNvSpPr txBox="1"/>
          <p:nvPr>
            <p:ph type="body" idx="1"/>
          </p:nvPr>
        </p:nvSpPr>
        <p:spPr>
          <a:prstGeom prst="rect">
            <a:avLst/>
          </a:prstGeom>
        </p:spPr>
        <p:txBody>
          <a:bodyPr/>
          <a:lstStyle/>
          <a:p>
            <a:pPr marL="793376" indent="-336176"/>
            <a:r>
              <a:t>start with focus on functionality</a:t>
            </a:r>
          </a:p>
          <a:p>
            <a:pPr lvl="1" marL="1173480" indent="-259080"/>
            <a:r>
              <a:t>possible to improve aesthetics later on, as refinement</a:t>
            </a:r>
          </a:p>
          <a:p>
            <a:pPr lvl="1" marL="1173480" indent="-259080"/>
            <a:r>
              <a:t>if no expertise in-house, find good graphic designer to work with</a:t>
            </a:r>
          </a:p>
          <a:p>
            <a:pPr lvl="1" marL="1173480" indent="-259080"/>
            <a:r>
              <a:t>aesthetics do matter: another level of function</a:t>
            </a:r>
          </a:p>
          <a:p>
            <a:pPr lvl="2" marL="1630679" indent="-259079">
              <a:spcBef>
                <a:spcPts val="800"/>
              </a:spcBef>
              <a:buChar char="–"/>
              <a:defRPr sz="3400"/>
            </a:pPr>
            <a:r>
              <a:t>visual hierarchy, alignment, flow</a:t>
            </a:r>
          </a:p>
          <a:p>
            <a:pPr lvl="2" marL="1630679" indent="-259079">
              <a:spcBef>
                <a:spcPts val="800"/>
              </a:spcBef>
              <a:buChar char="–"/>
              <a:defRPr sz="3400"/>
            </a:pPr>
            <a:r>
              <a:t>Gestalt principles in action </a:t>
            </a:r>
          </a:p>
          <a:p>
            <a:pPr lvl="1" marL="1173480" indent="-259080"/>
          </a:p>
          <a:p>
            <a:pPr marL="793376" indent="-336176"/>
            <a:r>
              <a:t>dangerous to start with aesthetics</a:t>
            </a:r>
          </a:p>
          <a:p>
            <a:pPr lvl="1" marL="1173480" indent="-259080"/>
            <a:r>
              <a:t>usually impossible to add function retroactively</a:t>
            </a:r>
          </a:p>
        </p:txBody>
      </p:sp>
      <p:sp>
        <p:nvSpPr>
          <p:cNvPr id="168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83" name="[The Non-Designer’s Design Book. Robin Williams. 3rd edition. Peachpit Press, 2008.]"/>
          <p:cNvSpPr txBox="1"/>
          <p:nvPr/>
        </p:nvSpPr>
        <p:spPr>
          <a:xfrm>
            <a:off x="254000" y="8293100"/>
            <a:ext cx="15582900" cy="73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a:uFill>
                  <a:solidFill>
                    <a:srgbClr val="000000"/>
                  </a:solidFill>
                </a:uFill>
              </a:defRPr>
            </a:lvl1pPr>
          </a:lstStyle>
          <a:p>
            <a:pPr/>
            <a:r>
              <a:t>[The Non-Designer’s Design Book. Robin Williams. 3rd edition. Peachpit Press, 2008.]</a:t>
            </a:r>
          </a:p>
        </p:txBody>
      </p:sp>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5" name="Further reading"/>
          <p:cNvSpPr txBox="1"/>
          <p:nvPr>
            <p:ph type="title"/>
          </p:nvPr>
        </p:nvSpPr>
        <p:spPr>
          <a:prstGeom prst="rect">
            <a:avLst/>
          </a:prstGeom>
        </p:spPr>
        <p:txBody>
          <a:bodyPr/>
          <a:lstStyle/>
          <a:p>
            <a:pPr/>
            <a:r>
              <a:t>Further reading</a:t>
            </a:r>
          </a:p>
        </p:txBody>
      </p:sp>
      <p:sp>
        <p:nvSpPr>
          <p:cNvPr id="1686" name="Visualization Analysis and Design. Tamara Munzner. CRC Press, 2014.…"/>
          <p:cNvSpPr txBox="1"/>
          <p:nvPr>
            <p:ph type="body" idx="1"/>
          </p:nvPr>
        </p:nvSpPr>
        <p:spPr>
          <a:xfrm>
            <a:off x="419100" y="1079500"/>
            <a:ext cx="15849600" cy="7747000"/>
          </a:xfrm>
          <a:prstGeom prst="rect">
            <a:avLst/>
          </a:prstGeom>
        </p:spPr>
        <p:txBody>
          <a:bodyPr>
            <a:normAutofit fontScale="100000" lnSpcReduction="0"/>
          </a:bodyPr>
          <a:lstStyle/>
          <a:p>
            <a:pPr marL="325754" indent="-325754">
              <a:defRPr sz="3800"/>
            </a:pPr>
            <a:r>
              <a:t>Visualization Analysis and Design. Tamara Munzner. CRC Press, 2014.</a:t>
            </a:r>
          </a:p>
          <a:p>
            <a:pPr lvl="1" marL="726141" indent="-268941">
              <a:defRPr i="1" sz="3200"/>
            </a:pPr>
            <a:r>
              <a:t>Chap 6: Rules of Thumb</a:t>
            </a:r>
          </a:p>
          <a:p>
            <a:pPr lvl="1" marL="726141" indent="-268941">
              <a:defRPr i="1" sz="3200"/>
            </a:pPr>
          </a:p>
          <a:p>
            <a:pPr marL="325754" indent="-325754">
              <a:defRPr sz="3800"/>
            </a:pPr>
            <a:r>
              <a:t>Designing with the Mind in Mind: Simple Guide to Understanding User Interface Design Rules. Jeff Johnson. Morgan Kaufmann, 2010.</a:t>
            </a:r>
          </a:p>
          <a:p>
            <a:pPr lvl="1" marL="782955" indent="-325755">
              <a:defRPr i="1" sz="3200"/>
            </a:pPr>
            <a:r>
              <a:t>Chap 12: We Have Time Requirements</a:t>
            </a:r>
          </a:p>
          <a:p>
            <a:pPr lvl="1" marL="782955" indent="-325755">
              <a:defRPr i="1" sz="3200"/>
            </a:pPr>
          </a:p>
          <a:p>
            <a:pPr marL="325754" indent="-325754">
              <a:spcBef>
                <a:spcPts val="800"/>
              </a:spcBef>
              <a:defRPr sz="3800"/>
            </a:pPr>
            <a:r>
              <a:t>The Non-Designer’s Design Book. 3rd edition. Robin Williams. Peachpit Press, 2008. </a:t>
            </a:r>
          </a:p>
        </p:txBody>
      </p:sp>
      <p:sp>
        <p:nvSpPr>
          <p:cNvPr id="16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9" name="Outline"/>
          <p:cNvSpPr txBox="1"/>
          <p:nvPr>
            <p:ph type="title"/>
          </p:nvPr>
        </p:nvSpPr>
        <p:spPr>
          <a:prstGeom prst="rect">
            <a:avLst/>
          </a:prstGeom>
        </p:spPr>
        <p:txBody>
          <a:bodyPr/>
          <a:lstStyle/>
          <a:p>
            <a:pPr/>
            <a:r>
              <a:t>Outline</a:t>
            </a:r>
          </a:p>
        </p:txBody>
      </p:sp>
      <p:sp>
        <p:nvSpPr>
          <p:cNvPr id="1690"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pPr>
            <a:r>
              <a:t>Reduce: Filter, Aggregate</a:t>
            </a:r>
          </a:p>
          <a:p>
            <a:pPr lvl="1" marL="1173479" indent="-259079">
              <a:defRPr sz="3000"/>
            </a:pPr>
            <a:r>
              <a:t>Rules of Thumb</a:t>
            </a:r>
          </a:p>
          <a:p>
            <a:pPr lvl="1" marL="1173479" indent="-259079">
              <a:defRPr sz="3000">
                <a:solidFill>
                  <a:schemeClr val="accent5"/>
                </a:solidFill>
              </a:defRPr>
            </a:pPr>
            <a:r>
              <a:t>Design Study Methodology</a:t>
            </a:r>
          </a:p>
        </p:txBody>
      </p:sp>
      <p:sp>
        <p:nvSpPr>
          <p:cNvPr id="169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92"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1693"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5" name="droppedImage.tiff" descr="droppedImage.tiff"/>
          <p:cNvPicPr>
            <a:picLocks noChangeAspect="1"/>
          </p:cNvPicPr>
          <p:nvPr>
            <p:ph type="pic" idx="14"/>
          </p:nvPr>
        </p:nvPicPr>
        <p:blipFill>
          <a:blip r:embed="rId2">
            <a:extLst/>
          </a:blip>
          <a:stretch>
            <a:fillRect/>
          </a:stretch>
        </p:blipFill>
        <p:spPr>
          <a:xfrm>
            <a:off x="736600" y="393700"/>
            <a:ext cx="4610100" cy="3314700"/>
          </a:xfrm>
          <a:prstGeom prst="rect">
            <a:avLst/>
          </a:prstGeom>
        </p:spPr>
      </p:pic>
      <p:sp>
        <p:nvSpPr>
          <p:cNvPr id="1696" name="Reflections from the Trenches and from the Stacks"/>
          <p:cNvSpPr txBox="1"/>
          <p:nvPr>
            <p:ph type="body" idx="15"/>
          </p:nvPr>
        </p:nvSpPr>
        <p:spPr>
          <a:xfrm>
            <a:off x="698500" y="5105400"/>
            <a:ext cx="15557500" cy="711200"/>
          </a:xfrm>
          <a:prstGeom prst="rect">
            <a:avLst/>
          </a:prstGeom>
        </p:spPr>
        <p:txBody>
          <a:bodyPr/>
          <a:lstStyle/>
          <a:p>
            <a:pPr/>
            <a:r>
              <a:t>Reflections from the Trenches and from the Stacks</a:t>
            </a:r>
          </a:p>
        </p:txBody>
      </p:sp>
      <p:sp>
        <p:nvSpPr>
          <p:cNvPr id="1697" name="Sedlmair, Meyer, Munzner. IEEE Trans. Visualization and Computer Graphics 18(12): 2431-2440, 2012 (Proc. InfoVis 2012)."/>
          <p:cNvSpPr txBox="1"/>
          <p:nvPr>
            <p:ph type="body" idx="16"/>
          </p:nvPr>
        </p:nvSpPr>
        <p:spPr>
          <a:prstGeom prst="rect">
            <a:avLst/>
          </a:prstGeom>
        </p:spPr>
        <p:txBody>
          <a:bodyPr/>
          <a:lstStyle/>
          <a:p>
            <a:pPr/>
            <a:r>
              <a:t>Sedlmair, Meyer, Munzner. IEEE Trans. Visualization and Computer Graphics 18(12): 2431-2440, 2012 (Proc. InfoVis 2012).</a:t>
            </a:r>
          </a:p>
        </p:txBody>
      </p:sp>
      <p:sp>
        <p:nvSpPr>
          <p:cNvPr id="1698" name="Design Study Methodology"/>
          <p:cNvSpPr txBox="1"/>
          <p:nvPr>
            <p:ph type="body" idx="17"/>
          </p:nvPr>
        </p:nvSpPr>
        <p:spPr>
          <a:xfrm>
            <a:off x="698500" y="3765550"/>
            <a:ext cx="15151100" cy="2349500"/>
          </a:xfrm>
          <a:prstGeom prst="rect">
            <a:avLst/>
          </a:prstGeom>
        </p:spPr>
        <p:txBody>
          <a:bodyPr/>
          <a:lstStyle/>
          <a:p>
            <a:pPr/>
            <a:r>
              <a:t>Design Study Methodology</a:t>
            </a:r>
          </a:p>
        </p:txBody>
      </p:sp>
      <p:sp>
        <p:nvSpPr>
          <p:cNvPr id="1699" name="http://www.cs.ubc.ca/labs/imager/tr/2012/dsm/"/>
          <p:cNvSpPr txBox="1"/>
          <p:nvPr>
            <p:ph type="body" idx="19"/>
          </p:nvPr>
        </p:nvSpPr>
        <p:spPr>
          <a:prstGeom prst="rect">
            <a:avLst/>
          </a:prstGeom>
        </p:spPr>
        <p:txBody>
          <a:bodyPr/>
          <a:lstStyle>
            <a:lvl1pPr>
              <a:defRPr sz="2400">
                <a:hlinkClick r:id="rId3" invalidUrl="" action="" tgtFrame="" tooltip="" history="1" highlightClick="0" endSnd="0"/>
              </a:defRPr>
            </a:lvl1pPr>
          </a:lstStyle>
          <a:p>
            <a:pPr>
              <a:defRPr u="none"/>
            </a:pPr>
            <a:r>
              <a:rPr u="sng">
                <a:hlinkClick r:id="rId3" invalidUrl="" action="" tgtFrame="" tooltip="" history="1" highlightClick="0" endSnd="0"/>
              </a:rPr>
              <a:t>http://www.cs.ubc.ca/labs/imager/tr/2012/dsm/</a:t>
            </a:r>
          </a:p>
        </p:txBody>
      </p:sp>
      <p:sp>
        <p:nvSpPr>
          <p:cNvPr id="1700" name="Design Study Methodology: Reflections from the Trenches and from the Stacks."/>
          <p:cNvSpPr txBox="1"/>
          <p:nvPr>
            <p:ph type="body" idx="20"/>
          </p:nvPr>
        </p:nvSpPr>
        <p:spPr>
          <a:prstGeom prst="rect">
            <a:avLst/>
          </a:prstGeom>
        </p:spPr>
        <p:txBody>
          <a:bodyPr/>
          <a:lstStyle/>
          <a:p>
            <a:pPr/>
            <a:r>
              <a:t>Design Study Methodology: Reflections from the Trenches and from the Stacks.</a:t>
            </a:r>
          </a:p>
        </p:txBody>
      </p:sp>
      <p:sp>
        <p:nvSpPr>
          <p:cNvPr id="1701" name="Slide Number"/>
          <p:cNvSpPr txBox="1"/>
          <p:nvPr>
            <p:ph type="sldNum" sz="quarter" idx="2"/>
          </p:nvPr>
        </p:nvSpPr>
        <p:spPr>
          <a:xfrm>
            <a:off x="15722599" y="8686800"/>
            <a:ext cx="419101"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02" name="Tamara Munzner…"/>
          <p:cNvSpPr txBox="1"/>
          <p:nvPr/>
        </p:nvSpPr>
        <p:spPr>
          <a:xfrm>
            <a:off x="11213028" y="6366733"/>
            <a:ext cx="244578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825500">
              <a:defRPr sz="2500"/>
            </a:pPr>
            <a:r>
              <a:t>Tamara Munzner</a:t>
            </a:r>
          </a:p>
          <a:p>
            <a:pPr algn="r" defTabSz="825500">
              <a:defRPr sz="2500"/>
            </a:pPr>
            <a:r>
              <a:t>@tamaramunzner</a:t>
            </a:r>
          </a:p>
        </p:txBody>
      </p:sp>
      <p:pic>
        <p:nvPicPr>
          <p:cNvPr id="1703" name="Image" descr="Image"/>
          <p:cNvPicPr>
            <a:picLocks noChangeAspect="1"/>
          </p:cNvPicPr>
          <p:nvPr/>
        </p:nvPicPr>
        <p:blipFill>
          <a:blip r:embed="rId4">
            <a:extLst/>
          </a:blip>
          <a:stretch>
            <a:fillRect/>
          </a:stretch>
        </p:blipFill>
        <p:spPr>
          <a:xfrm>
            <a:off x="13837218" y="6294953"/>
            <a:ext cx="1457816" cy="1645921"/>
          </a:xfrm>
          <a:prstGeom prst="rect">
            <a:avLst/>
          </a:prstGeom>
          <a:ln w="12700">
            <a:miter lim="400000"/>
          </a:ln>
        </p:spPr>
      </p:pic>
      <p:pic>
        <p:nvPicPr>
          <p:cNvPr id="1704" name="DSC_0119.jpg" descr="DSC_0119.jpg"/>
          <p:cNvPicPr>
            <a:picLocks noChangeAspect="1"/>
          </p:cNvPicPr>
          <p:nvPr/>
        </p:nvPicPr>
        <p:blipFill>
          <a:blip r:embed="rId5">
            <a:extLst/>
          </a:blip>
          <a:srcRect l="25998" t="12335" r="29314" b="9496"/>
          <a:stretch>
            <a:fillRect/>
          </a:stretch>
        </p:blipFill>
        <p:spPr>
          <a:xfrm flipH="1">
            <a:off x="13868838" y="866831"/>
            <a:ext cx="1426196" cy="1657404"/>
          </a:xfrm>
          <a:prstGeom prst="rect">
            <a:avLst/>
          </a:prstGeom>
          <a:ln w="12700">
            <a:miter lim="400000"/>
          </a:ln>
        </p:spPr>
      </p:pic>
      <p:pic>
        <p:nvPicPr>
          <p:cNvPr id="1705" name="droppedImage.tiff" descr="droppedImage.tiff"/>
          <p:cNvPicPr>
            <a:picLocks noChangeAspect="1"/>
          </p:cNvPicPr>
          <p:nvPr/>
        </p:nvPicPr>
        <p:blipFill>
          <a:blip r:embed="rId6">
            <a:extLst/>
          </a:blip>
          <a:srcRect l="5065" t="0" r="47971" b="16466"/>
          <a:stretch>
            <a:fillRect/>
          </a:stretch>
        </p:blipFill>
        <p:spPr>
          <a:xfrm>
            <a:off x="13826595" y="3022600"/>
            <a:ext cx="1468458" cy="1739844"/>
          </a:xfrm>
          <a:prstGeom prst="rect">
            <a:avLst/>
          </a:prstGeom>
          <a:ln w="12700">
            <a:miter lim="400000"/>
          </a:ln>
        </p:spPr>
      </p:pic>
      <p:sp>
        <p:nvSpPr>
          <p:cNvPr id="1706" name="Miriah Meyer"/>
          <p:cNvSpPr txBox="1"/>
          <p:nvPr/>
        </p:nvSpPr>
        <p:spPr>
          <a:xfrm>
            <a:off x="11755321" y="2986115"/>
            <a:ext cx="1903494"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825500">
              <a:defRPr sz="2500"/>
            </a:lvl1pPr>
          </a:lstStyle>
          <a:p>
            <a:pPr/>
            <a:r>
              <a:t>Miriah Meyer</a:t>
            </a:r>
          </a:p>
        </p:txBody>
      </p:sp>
      <p:sp>
        <p:nvSpPr>
          <p:cNvPr id="1707" name="Michael Sedlmair"/>
          <p:cNvSpPr txBox="1"/>
          <p:nvPr/>
        </p:nvSpPr>
        <p:spPr>
          <a:xfrm>
            <a:off x="11291008" y="866831"/>
            <a:ext cx="236780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825500">
              <a:defRPr sz="2500"/>
            </a:lvl1pPr>
          </a:lstStyle>
          <a:p>
            <a:pPr/>
            <a:r>
              <a:t>Michael Sedlmair</a:t>
            </a:r>
          </a:p>
        </p:txBody>
      </p:sp>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9" name="Methodology for problem-driven work"/>
          <p:cNvSpPr txBox="1"/>
          <p:nvPr>
            <p:ph type="title"/>
          </p:nvPr>
        </p:nvSpPr>
        <p:spPr>
          <a:prstGeom prst="rect">
            <a:avLst/>
          </a:prstGeom>
        </p:spPr>
        <p:txBody>
          <a:bodyPr/>
          <a:lstStyle/>
          <a:p>
            <a:pPr/>
            <a:r>
              <a:t>Methodology for problem-driven work</a:t>
            </a:r>
          </a:p>
        </p:txBody>
      </p:sp>
      <p:sp>
        <p:nvSpPr>
          <p:cNvPr id="1710" name="definitions…"/>
          <p:cNvSpPr txBox="1"/>
          <p:nvPr>
            <p:ph type="body" idx="1"/>
          </p:nvPr>
        </p:nvSpPr>
        <p:spPr>
          <a:prstGeom prst="rect">
            <a:avLst/>
          </a:prstGeom>
        </p:spPr>
        <p:txBody>
          <a:bodyPr/>
          <a:lstStyle/>
          <a:p>
            <a:pPr/>
            <a:r>
              <a:t>definitions</a:t>
            </a:r>
          </a:p>
          <a:p>
            <a:pPr/>
          </a:p>
          <a:p>
            <a:pPr/>
          </a:p>
          <a:p>
            <a:pPr/>
            <a:r>
              <a:t>9-stage framework</a:t>
            </a:r>
          </a:p>
          <a:p>
            <a:pPr/>
          </a:p>
          <a:p>
            <a:pPr/>
          </a:p>
          <a:p>
            <a:pPr/>
            <a:r>
              <a:t>32 pitfalls &amp; how to avoid them</a:t>
            </a:r>
          </a:p>
          <a:p>
            <a:pPr/>
          </a:p>
          <a:p>
            <a:pPr/>
          </a:p>
          <a:p>
            <a:pPr/>
            <a:r>
              <a:t>comparison to related methodologies </a:t>
            </a:r>
          </a:p>
        </p:txBody>
      </p:sp>
      <p:grpSp>
        <p:nvGrpSpPr>
          <p:cNvPr id="1713" name="Axes_v4.pdf"/>
          <p:cNvGrpSpPr/>
          <p:nvPr/>
        </p:nvGrpSpPr>
        <p:grpSpPr>
          <a:xfrm>
            <a:off x="10011362" y="1054099"/>
            <a:ext cx="3087595" cy="2550938"/>
            <a:chOff x="0" y="0"/>
            <a:chExt cx="3087593" cy="2550936"/>
          </a:xfrm>
        </p:grpSpPr>
        <p:pic>
          <p:nvPicPr>
            <p:cNvPr id="1712" name="Axes_v4.pdf" descr="Axes_v4.pdf"/>
            <p:cNvPicPr>
              <a:picLocks noChangeAspect="1"/>
            </p:cNvPicPr>
            <p:nvPr/>
          </p:nvPicPr>
          <p:blipFill>
            <a:blip r:embed="rId2">
              <a:extLst/>
            </a:blip>
            <a:srcRect l="0" t="0" r="0" b="0"/>
            <a:stretch>
              <a:fillRect/>
            </a:stretch>
          </p:blipFill>
          <p:spPr>
            <a:xfrm>
              <a:off x="215900" y="139700"/>
              <a:ext cx="2655794" cy="1912568"/>
            </a:xfrm>
            <a:prstGeom prst="rect">
              <a:avLst/>
            </a:prstGeom>
            <a:ln>
              <a:noFill/>
            </a:ln>
            <a:effectLst/>
          </p:spPr>
        </p:pic>
        <p:pic>
          <p:nvPicPr>
            <p:cNvPr id="1711" name="Axes_v4.pdf" descr="Axes_v4.pdf"/>
            <p:cNvPicPr>
              <a:picLocks noChangeAspect="0"/>
            </p:cNvPicPr>
            <p:nvPr/>
          </p:nvPicPr>
          <p:blipFill>
            <a:blip r:embed="rId3">
              <a:extLst/>
            </a:blip>
            <a:stretch>
              <a:fillRect/>
            </a:stretch>
          </p:blipFill>
          <p:spPr>
            <a:xfrm>
              <a:off x="-1" y="-1"/>
              <a:ext cx="3087595" cy="2550938"/>
            </a:xfrm>
            <a:prstGeom prst="rect">
              <a:avLst/>
            </a:prstGeom>
            <a:effectLst/>
          </p:spPr>
        </p:pic>
      </p:grpSp>
      <p:grpSp>
        <p:nvGrpSpPr>
          <p:cNvPr id="1716" name="frameworkA.pdf"/>
          <p:cNvGrpSpPr/>
          <p:nvPr/>
        </p:nvGrpSpPr>
        <p:grpSpPr>
          <a:xfrm>
            <a:off x="10011362" y="3501501"/>
            <a:ext cx="4788900" cy="2249781"/>
            <a:chOff x="0" y="0"/>
            <a:chExt cx="4788898" cy="2249780"/>
          </a:xfrm>
        </p:grpSpPr>
        <p:pic>
          <p:nvPicPr>
            <p:cNvPr id="1715" name="frameworkA.pdf" descr="frameworkA.pdf"/>
            <p:cNvPicPr>
              <a:picLocks noChangeAspect="1"/>
            </p:cNvPicPr>
            <p:nvPr/>
          </p:nvPicPr>
          <p:blipFill>
            <a:blip r:embed="rId4">
              <a:extLst/>
            </a:blip>
            <a:srcRect l="0" t="0" r="0" b="0"/>
            <a:stretch>
              <a:fillRect/>
            </a:stretch>
          </p:blipFill>
          <p:spPr>
            <a:xfrm>
              <a:off x="215900" y="139700"/>
              <a:ext cx="4357099" cy="1601553"/>
            </a:xfrm>
            <a:prstGeom prst="rect">
              <a:avLst/>
            </a:prstGeom>
            <a:ln>
              <a:noFill/>
            </a:ln>
            <a:effectLst/>
          </p:spPr>
        </p:pic>
        <p:pic>
          <p:nvPicPr>
            <p:cNvPr id="1714" name="frameworkA.pdf" descr="frameworkA.pdf"/>
            <p:cNvPicPr>
              <a:picLocks noChangeAspect="0"/>
            </p:cNvPicPr>
            <p:nvPr/>
          </p:nvPicPr>
          <p:blipFill>
            <a:blip r:embed="rId5">
              <a:extLst/>
            </a:blip>
            <a:stretch>
              <a:fillRect/>
            </a:stretch>
          </p:blipFill>
          <p:spPr>
            <a:xfrm>
              <a:off x="-1" y="-1"/>
              <a:ext cx="4788900" cy="2249782"/>
            </a:xfrm>
            <a:prstGeom prst="rect">
              <a:avLst/>
            </a:prstGeom>
            <a:effectLst/>
          </p:spPr>
        </p:pic>
      </p:grpSp>
      <p:sp>
        <p:nvSpPr>
          <p:cNvPr id="171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720" name="dsm-table.pdf"/>
          <p:cNvGrpSpPr/>
          <p:nvPr/>
        </p:nvGrpSpPr>
        <p:grpSpPr>
          <a:xfrm>
            <a:off x="10011362" y="5751281"/>
            <a:ext cx="4788900" cy="2052451"/>
            <a:chOff x="0" y="0"/>
            <a:chExt cx="4788898" cy="2052449"/>
          </a:xfrm>
        </p:grpSpPr>
        <p:pic>
          <p:nvPicPr>
            <p:cNvPr id="1719" name="dsm-table.pdf" descr="dsm-table.pdf"/>
            <p:cNvPicPr>
              <a:picLocks noChangeAspect="1"/>
            </p:cNvPicPr>
            <p:nvPr/>
          </p:nvPicPr>
          <p:blipFill>
            <a:blip r:embed="rId6">
              <a:extLst/>
            </a:blip>
            <a:stretch>
              <a:fillRect/>
            </a:stretch>
          </p:blipFill>
          <p:spPr>
            <a:xfrm>
              <a:off x="215900" y="139700"/>
              <a:ext cx="4357099" cy="1493650"/>
            </a:xfrm>
            <a:prstGeom prst="rect">
              <a:avLst/>
            </a:prstGeom>
            <a:ln>
              <a:noFill/>
            </a:ln>
            <a:effectLst/>
          </p:spPr>
        </p:pic>
        <p:pic>
          <p:nvPicPr>
            <p:cNvPr id="1718" name="dsm-table.pdf" descr="dsm-table.pdf"/>
            <p:cNvPicPr>
              <a:picLocks noChangeAspect="0"/>
            </p:cNvPicPr>
            <p:nvPr/>
          </p:nvPicPr>
          <p:blipFill>
            <a:blip r:embed="rId7">
              <a:extLst/>
            </a:blip>
            <a:stretch>
              <a:fillRect/>
            </a:stretch>
          </p:blipFill>
          <p:spPr>
            <a:xfrm>
              <a:off x="0" y="0"/>
              <a:ext cx="4788899" cy="2052450"/>
            </a:xfrm>
            <a:prstGeom prst="rect">
              <a:avLst/>
            </a:prstGeom>
            <a:effectLst/>
          </p:spPr>
        </p:pic>
      </p:grpSp>
      <p:grpSp>
        <p:nvGrpSpPr>
          <p:cNvPr id="1723" name="droppedImage.tiff"/>
          <p:cNvGrpSpPr/>
          <p:nvPr/>
        </p:nvGrpSpPr>
        <p:grpSpPr>
          <a:xfrm>
            <a:off x="10011362" y="7670800"/>
            <a:ext cx="1600232" cy="1473200"/>
            <a:chOff x="0" y="0"/>
            <a:chExt cx="1600231" cy="1473200"/>
          </a:xfrm>
        </p:grpSpPr>
        <p:pic>
          <p:nvPicPr>
            <p:cNvPr id="1722" name="droppedImage.tiff" descr="droppedImage.tiff"/>
            <p:cNvPicPr>
              <a:picLocks noChangeAspect="1"/>
            </p:cNvPicPr>
            <p:nvPr/>
          </p:nvPicPr>
          <p:blipFill>
            <a:blip r:embed="rId8">
              <a:extLst/>
            </a:blip>
            <a:stretch>
              <a:fillRect/>
            </a:stretch>
          </p:blipFill>
          <p:spPr>
            <a:xfrm>
              <a:off x="203200" y="127000"/>
              <a:ext cx="1193832" cy="952500"/>
            </a:xfrm>
            <a:prstGeom prst="rect">
              <a:avLst/>
            </a:prstGeom>
            <a:ln>
              <a:noFill/>
            </a:ln>
            <a:effectLst/>
          </p:spPr>
        </p:pic>
        <p:pic>
          <p:nvPicPr>
            <p:cNvPr id="1721" name="droppedImage.tiff" descr="droppedImage.tiff"/>
            <p:cNvPicPr>
              <a:picLocks noChangeAspect="0"/>
            </p:cNvPicPr>
            <p:nvPr/>
          </p:nvPicPr>
          <p:blipFill>
            <a:blip r:embed="rId9">
              <a:extLst/>
            </a:blip>
            <a:stretch>
              <a:fillRect/>
            </a:stretch>
          </p:blipFill>
          <p:spPr>
            <a:xfrm>
              <a:off x="0" y="0"/>
              <a:ext cx="1600232" cy="1473200"/>
            </a:xfrm>
            <a:prstGeom prst="rect">
              <a:avLst/>
            </a:prstGeom>
            <a:effectLst/>
          </p:spPr>
        </p:pic>
      </p:grpSp>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26" name="Lessons learned from the trenches: 21 between us"/>
          <p:cNvSpPr txBox="1"/>
          <p:nvPr>
            <p:ph type="title"/>
          </p:nvPr>
        </p:nvSpPr>
        <p:spPr>
          <a:prstGeom prst="rect">
            <a:avLst/>
          </a:prstGeom>
        </p:spPr>
        <p:txBody>
          <a:bodyPr/>
          <a:lstStyle/>
          <a:p>
            <a:pPr/>
            <a:r>
              <a:t>Lessons learned from the trenches: 21 between us </a:t>
            </a:r>
          </a:p>
        </p:txBody>
      </p:sp>
      <p:pic>
        <p:nvPicPr>
          <p:cNvPr id="1727" name="droppedImage.tiff" descr="droppedImage.tiff"/>
          <p:cNvPicPr>
            <a:picLocks noChangeAspect="1"/>
          </p:cNvPicPr>
          <p:nvPr/>
        </p:nvPicPr>
        <p:blipFill>
          <a:blip r:embed="rId3">
            <a:extLst/>
          </a:blip>
          <a:stretch>
            <a:fillRect/>
          </a:stretch>
        </p:blipFill>
        <p:spPr>
          <a:xfrm>
            <a:off x="2591001" y="1011244"/>
            <a:ext cx="2019301" cy="1270001"/>
          </a:xfrm>
          <a:prstGeom prst="rect">
            <a:avLst/>
          </a:prstGeom>
          <a:ln w="12700">
            <a:miter lim="400000"/>
          </a:ln>
        </p:spPr>
      </p:pic>
      <p:sp>
        <p:nvSpPr>
          <p:cNvPr id="1728" name="MizBee…"/>
          <p:cNvSpPr txBox="1"/>
          <p:nvPr/>
        </p:nvSpPr>
        <p:spPr>
          <a:xfrm>
            <a:off x="2578100" y="2298700"/>
            <a:ext cx="1072009"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MizBee</a:t>
            </a:r>
          </a:p>
          <a:p>
            <a:pPr algn="l">
              <a:lnSpc>
                <a:spcPct val="20000"/>
              </a:lnSpc>
              <a:spcBef>
                <a:spcPts val="1800"/>
              </a:spcBef>
              <a:defRPr sz="2000"/>
            </a:pPr>
            <a:r>
              <a:t>genomics</a:t>
            </a:r>
          </a:p>
        </p:txBody>
      </p:sp>
      <p:pic>
        <p:nvPicPr>
          <p:cNvPr id="1729" name="image22.png" descr="image22.png"/>
          <p:cNvPicPr>
            <a:picLocks noChangeAspect="1"/>
          </p:cNvPicPr>
          <p:nvPr/>
        </p:nvPicPr>
        <p:blipFill>
          <a:blip r:embed="rId4">
            <a:extLst/>
          </a:blip>
          <a:stretch>
            <a:fillRect/>
          </a:stretch>
        </p:blipFill>
        <p:spPr>
          <a:xfrm>
            <a:off x="2561210" y="3665361"/>
            <a:ext cx="1612901" cy="1270001"/>
          </a:xfrm>
          <a:prstGeom prst="rect">
            <a:avLst/>
          </a:prstGeom>
          <a:ln w="12700">
            <a:miter lim="400000"/>
          </a:ln>
        </p:spPr>
      </p:pic>
      <p:sp>
        <p:nvSpPr>
          <p:cNvPr id="1730" name="Car-X-Ray…"/>
          <p:cNvSpPr txBox="1"/>
          <p:nvPr/>
        </p:nvSpPr>
        <p:spPr>
          <a:xfrm>
            <a:off x="2565400" y="49403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Car-X-Ray</a:t>
            </a:r>
          </a:p>
          <a:p>
            <a:pPr algn="l">
              <a:lnSpc>
                <a:spcPct val="20000"/>
              </a:lnSpc>
              <a:spcBef>
                <a:spcPts val="1800"/>
              </a:spcBef>
              <a:defRPr sz="2000"/>
            </a:pPr>
            <a:r>
              <a:t>in-car networks</a:t>
            </a:r>
          </a:p>
        </p:txBody>
      </p:sp>
      <p:pic>
        <p:nvPicPr>
          <p:cNvPr id="1731" name="droppedImage.tiff" descr="droppedImage.tiff"/>
          <p:cNvPicPr>
            <a:picLocks noChangeAspect="1"/>
          </p:cNvPicPr>
          <p:nvPr/>
        </p:nvPicPr>
        <p:blipFill>
          <a:blip r:embed="rId5">
            <a:extLst/>
          </a:blip>
          <a:stretch>
            <a:fillRect/>
          </a:stretch>
        </p:blipFill>
        <p:spPr>
          <a:xfrm>
            <a:off x="606528" y="1020622"/>
            <a:ext cx="1752601" cy="1270001"/>
          </a:xfrm>
          <a:prstGeom prst="rect">
            <a:avLst/>
          </a:prstGeom>
          <a:ln w="12700">
            <a:miter lim="400000"/>
          </a:ln>
        </p:spPr>
      </p:pic>
      <p:sp>
        <p:nvSpPr>
          <p:cNvPr id="1732" name="Cerebral…"/>
          <p:cNvSpPr txBox="1"/>
          <p:nvPr/>
        </p:nvSpPr>
        <p:spPr>
          <a:xfrm>
            <a:off x="571500" y="2298700"/>
            <a:ext cx="1072009"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Cerebral</a:t>
            </a:r>
          </a:p>
          <a:p>
            <a:pPr algn="l">
              <a:lnSpc>
                <a:spcPct val="20000"/>
              </a:lnSpc>
              <a:spcBef>
                <a:spcPts val="1800"/>
              </a:spcBef>
              <a:defRPr sz="2000"/>
            </a:pPr>
            <a:r>
              <a:t>genomics</a:t>
            </a:r>
          </a:p>
        </p:txBody>
      </p:sp>
      <p:pic>
        <p:nvPicPr>
          <p:cNvPr id="1733" name="relex.jpg" descr="relex.jpg"/>
          <p:cNvPicPr>
            <a:picLocks noChangeAspect="1"/>
          </p:cNvPicPr>
          <p:nvPr/>
        </p:nvPicPr>
        <p:blipFill>
          <a:blip r:embed="rId6">
            <a:extLst/>
          </a:blip>
          <a:stretch>
            <a:fillRect/>
          </a:stretch>
        </p:blipFill>
        <p:spPr>
          <a:xfrm>
            <a:off x="6705375" y="3611422"/>
            <a:ext cx="1739901" cy="1270001"/>
          </a:xfrm>
          <a:prstGeom prst="rect">
            <a:avLst/>
          </a:prstGeom>
          <a:ln w="12700">
            <a:miter lim="400000"/>
          </a:ln>
        </p:spPr>
      </p:pic>
      <p:sp>
        <p:nvSpPr>
          <p:cNvPr id="1734" name="RelEx…"/>
          <p:cNvSpPr txBox="1"/>
          <p:nvPr/>
        </p:nvSpPr>
        <p:spPr>
          <a:xfrm>
            <a:off x="6718300" y="49022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RelEx</a:t>
            </a:r>
          </a:p>
          <a:p>
            <a:pPr algn="l">
              <a:lnSpc>
                <a:spcPct val="20000"/>
              </a:lnSpc>
              <a:spcBef>
                <a:spcPts val="1800"/>
              </a:spcBef>
              <a:defRPr sz="2000"/>
            </a:pPr>
            <a:r>
              <a:t>in-car networks</a:t>
            </a:r>
          </a:p>
        </p:txBody>
      </p:sp>
      <p:pic>
        <p:nvPicPr>
          <p:cNvPr id="1735" name="Autobahn.jpg" descr="Autobahn.jpg"/>
          <p:cNvPicPr>
            <a:picLocks noChangeAspect="1"/>
          </p:cNvPicPr>
          <p:nvPr/>
        </p:nvPicPr>
        <p:blipFill>
          <a:blip r:embed="rId7">
            <a:extLst/>
          </a:blip>
          <a:stretch>
            <a:fillRect/>
          </a:stretch>
        </p:blipFill>
        <p:spPr>
          <a:xfrm>
            <a:off x="11645900" y="3559619"/>
            <a:ext cx="2133600" cy="1270001"/>
          </a:xfrm>
          <a:prstGeom prst="rect">
            <a:avLst/>
          </a:prstGeom>
          <a:ln w="12700">
            <a:miter lim="400000"/>
          </a:ln>
        </p:spPr>
      </p:pic>
      <p:sp>
        <p:nvSpPr>
          <p:cNvPr id="1736" name="AutobahnVis…"/>
          <p:cNvSpPr txBox="1"/>
          <p:nvPr/>
        </p:nvSpPr>
        <p:spPr>
          <a:xfrm>
            <a:off x="11633200" y="48768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AutobahnVis</a:t>
            </a:r>
          </a:p>
          <a:p>
            <a:pPr algn="l">
              <a:lnSpc>
                <a:spcPct val="20000"/>
              </a:lnSpc>
              <a:spcBef>
                <a:spcPts val="1800"/>
              </a:spcBef>
              <a:defRPr sz="2000"/>
            </a:pPr>
            <a:r>
              <a:t>in-car networks</a:t>
            </a:r>
          </a:p>
        </p:txBody>
      </p:sp>
      <p:pic>
        <p:nvPicPr>
          <p:cNvPr id="1737" name="droppedImage.tiff" descr="droppedImage.tiff"/>
          <p:cNvPicPr>
            <a:picLocks noChangeAspect="1"/>
          </p:cNvPicPr>
          <p:nvPr/>
        </p:nvPicPr>
        <p:blipFill>
          <a:blip r:embed="rId8">
            <a:extLst/>
          </a:blip>
          <a:stretch>
            <a:fillRect/>
          </a:stretch>
        </p:blipFill>
        <p:spPr>
          <a:xfrm>
            <a:off x="11857299" y="1020622"/>
            <a:ext cx="1524001" cy="1270001"/>
          </a:xfrm>
          <a:prstGeom prst="rect">
            <a:avLst/>
          </a:prstGeom>
          <a:ln w="12700">
            <a:miter lim="400000"/>
          </a:ln>
        </p:spPr>
      </p:pic>
      <p:sp>
        <p:nvSpPr>
          <p:cNvPr id="1738" name="QuestVis…"/>
          <p:cNvSpPr txBox="1"/>
          <p:nvPr/>
        </p:nvSpPr>
        <p:spPr>
          <a:xfrm>
            <a:off x="11785600" y="2298700"/>
            <a:ext cx="2260600" cy="68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20000"/>
              </a:lnSpc>
              <a:spcBef>
                <a:spcPts val="1800"/>
              </a:spcBef>
              <a:defRPr i="1" sz="2000"/>
            </a:pPr>
            <a:r>
              <a:t>QuestVis</a:t>
            </a:r>
          </a:p>
          <a:p>
            <a:pPr algn="l">
              <a:lnSpc>
                <a:spcPct val="20000"/>
              </a:lnSpc>
              <a:spcBef>
                <a:spcPts val="1800"/>
              </a:spcBef>
              <a:defRPr sz="2000"/>
            </a:pPr>
            <a:r>
              <a:t>sustainability</a:t>
            </a:r>
          </a:p>
        </p:txBody>
      </p:sp>
      <p:pic>
        <p:nvPicPr>
          <p:cNvPr id="1739" name="droppedImage.tiff" descr="droppedImage.tiff"/>
          <p:cNvPicPr>
            <a:picLocks noChangeAspect="1"/>
          </p:cNvPicPr>
          <p:nvPr/>
        </p:nvPicPr>
        <p:blipFill>
          <a:blip r:embed="rId9">
            <a:extLst/>
          </a:blip>
          <a:stretch>
            <a:fillRect/>
          </a:stretch>
        </p:blipFill>
        <p:spPr>
          <a:xfrm>
            <a:off x="7746516" y="6151422"/>
            <a:ext cx="1625601" cy="1270001"/>
          </a:xfrm>
          <a:prstGeom prst="rect">
            <a:avLst/>
          </a:prstGeom>
          <a:ln w="12700">
            <a:miter lim="400000"/>
          </a:ln>
        </p:spPr>
      </p:pic>
      <p:sp>
        <p:nvSpPr>
          <p:cNvPr id="1740" name="LiveRAC…"/>
          <p:cNvSpPr txBox="1"/>
          <p:nvPr/>
        </p:nvSpPr>
        <p:spPr>
          <a:xfrm>
            <a:off x="7708900" y="7442200"/>
            <a:ext cx="2260600" cy="68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20000"/>
              </a:lnSpc>
              <a:spcBef>
                <a:spcPts val="1800"/>
              </a:spcBef>
              <a:defRPr i="1" sz="2000"/>
            </a:pPr>
            <a:r>
              <a:t>LiveRAC</a:t>
            </a:r>
          </a:p>
          <a:p>
            <a:pPr algn="l">
              <a:lnSpc>
                <a:spcPct val="20000"/>
              </a:lnSpc>
              <a:spcBef>
                <a:spcPts val="1800"/>
              </a:spcBef>
              <a:defRPr sz="2000"/>
            </a:pPr>
            <a:r>
              <a:t>server hosting</a:t>
            </a:r>
          </a:p>
        </p:txBody>
      </p:sp>
      <p:pic>
        <p:nvPicPr>
          <p:cNvPr id="1741" name="droppedImage.tiff" descr="droppedImage.tiff"/>
          <p:cNvPicPr>
            <a:picLocks noChangeAspect="1"/>
          </p:cNvPicPr>
          <p:nvPr/>
        </p:nvPicPr>
        <p:blipFill>
          <a:blip r:embed="rId10">
            <a:extLst/>
          </a:blip>
          <a:srcRect l="4509" t="2885" r="4797" b="7828"/>
          <a:stretch>
            <a:fillRect/>
          </a:stretch>
        </p:blipFill>
        <p:spPr>
          <a:xfrm>
            <a:off x="4976179" y="1015139"/>
            <a:ext cx="1485820" cy="1270001"/>
          </a:xfrm>
          <a:prstGeom prst="rect">
            <a:avLst/>
          </a:prstGeom>
          <a:ln w="12700">
            <a:miter lim="400000"/>
          </a:ln>
        </p:spPr>
      </p:pic>
      <p:sp>
        <p:nvSpPr>
          <p:cNvPr id="1742" name="Pathline…"/>
          <p:cNvSpPr txBox="1"/>
          <p:nvPr/>
        </p:nvSpPr>
        <p:spPr>
          <a:xfrm>
            <a:off x="4965700" y="2286000"/>
            <a:ext cx="1072009"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Pathline</a:t>
            </a:r>
          </a:p>
          <a:p>
            <a:pPr algn="l">
              <a:lnSpc>
                <a:spcPct val="20000"/>
              </a:lnSpc>
              <a:spcBef>
                <a:spcPts val="1800"/>
              </a:spcBef>
              <a:defRPr sz="2000"/>
            </a:pPr>
            <a:r>
              <a:t>genomics</a:t>
            </a:r>
          </a:p>
        </p:txBody>
      </p:sp>
      <p:pic>
        <p:nvPicPr>
          <p:cNvPr id="1743" name="droppedImage.tiff" descr="droppedImage.tiff"/>
          <p:cNvPicPr>
            <a:picLocks noChangeAspect="1"/>
          </p:cNvPicPr>
          <p:nvPr/>
        </p:nvPicPr>
        <p:blipFill>
          <a:blip r:embed="rId11">
            <a:extLst/>
          </a:blip>
          <a:stretch>
            <a:fillRect/>
          </a:stretch>
        </p:blipFill>
        <p:spPr>
          <a:xfrm>
            <a:off x="5637038" y="6158639"/>
            <a:ext cx="1892301" cy="1270001"/>
          </a:xfrm>
          <a:prstGeom prst="rect">
            <a:avLst/>
          </a:prstGeom>
          <a:ln w="12700">
            <a:miter lim="400000"/>
          </a:ln>
        </p:spPr>
      </p:pic>
      <p:sp>
        <p:nvSpPr>
          <p:cNvPr id="1744" name="SessionViewer…"/>
          <p:cNvSpPr txBox="1"/>
          <p:nvPr/>
        </p:nvSpPr>
        <p:spPr>
          <a:xfrm>
            <a:off x="5600700" y="7429500"/>
            <a:ext cx="1745333"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SessionViewer</a:t>
            </a:r>
          </a:p>
          <a:p>
            <a:pPr algn="l">
              <a:lnSpc>
                <a:spcPct val="20000"/>
              </a:lnSpc>
              <a:spcBef>
                <a:spcPts val="1800"/>
              </a:spcBef>
              <a:defRPr sz="2000"/>
            </a:pPr>
            <a:r>
              <a:t>web log analysis</a:t>
            </a:r>
          </a:p>
        </p:txBody>
      </p:sp>
      <p:pic>
        <p:nvPicPr>
          <p:cNvPr id="1745" name="droppedImage.jpg" descr="droppedImage.jpg"/>
          <p:cNvPicPr>
            <a:picLocks noChangeAspect="1"/>
          </p:cNvPicPr>
          <p:nvPr/>
        </p:nvPicPr>
        <p:blipFill>
          <a:blip r:embed="rId12">
            <a:extLst/>
          </a:blip>
          <a:stretch>
            <a:fillRect/>
          </a:stretch>
        </p:blipFill>
        <p:spPr>
          <a:xfrm>
            <a:off x="9601200" y="6146800"/>
            <a:ext cx="1689100" cy="1270000"/>
          </a:xfrm>
          <a:prstGeom prst="rect">
            <a:avLst/>
          </a:prstGeom>
          <a:ln w="12700">
            <a:miter lim="400000"/>
          </a:ln>
        </p:spPr>
      </p:pic>
      <p:sp>
        <p:nvSpPr>
          <p:cNvPr id="1746" name="PowerSetViewer…"/>
          <p:cNvSpPr txBox="1"/>
          <p:nvPr/>
        </p:nvSpPr>
        <p:spPr>
          <a:xfrm>
            <a:off x="9626600" y="7429500"/>
            <a:ext cx="1681337"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PowerSetViewer</a:t>
            </a:r>
          </a:p>
          <a:p>
            <a:pPr algn="l">
              <a:lnSpc>
                <a:spcPct val="20000"/>
              </a:lnSpc>
              <a:spcBef>
                <a:spcPts val="1800"/>
              </a:spcBef>
              <a:defRPr sz="2000"/>
            </a:pPr>
            <a:r>
              <a:t>data mining</a:t>
            </a:r>
          </a:p>
        </p:txBody>
      </p:sp>
      <p:pic>
        <p:nvPicPr>
          <p:cNvPr id="1747" name="image24.jpg" descr="image24.jpg"/>
          <p:cNvPicPr>
            <a:picLocks noChangeAspect="1"/>
          </p:cNvPicPr>
          <p:nvPr/>
        </p:nvPicPr>
        <p:blipFill>
          <a:blip r:embed="rId13">
            <a:extLst/>
          </a:blip>
          <a:stretch>
            <a:fillRect/>
          </a:stretch>
        </p:blipFill>
        <p:spPr>
          <a:xfrm>
            <a:off x="431800" y="3656171"/>
            <a:ext cx="1765300" cy="1270001"/>
          </a:xfrm>
          <a:prstGeom prst="rect">
            <a:avLst/>
          </a:prstGeom>
          <a:ln w="12700">
            <a:miter lim="400000"/>
          </a:ln>
        </p:spPr>
      </p:pic>
      <p:sp>
        <p:nvSpPr>
          <p:cNvPr id="1748" name="MostVis…"/>
          <p:cNvSpPr txBox="1"/>
          <p:nvPr/>
        </p:nvSpPr>
        <p:spPr>
          <a:xfrm>
            <a:off x="419100" y="49276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MostVis</a:t>
            </a:r>
          </a:p>
          <a:p>
            <a:pPr algn="l">
              <a:lnSpc>
                <a:spcPct val="20000"/>
              </a:lnSpc>
              <a:spcBef>
                <a:spcPts val="1800"/>
              </a:spcBef>
              <a:defRPr sz="2000"/>
            </a:pPr>
            <a:r>
              <a:t>in-car networks</a:t>
            </a:r>
          </a:p>
        </p:txBody>
      </p:sp>
      <p:pic>
        <p:nvPicPr>
          <p:cNvPr id="1749" name="droppedImage.tiff" descr="droppedImage.tiff"/>
          <p:cNvPicPr>
            <a:picLocks noChangeAspect="1"/>
          </p:cNvPicPr>
          <p:nvPr/>
        </p:nvPicPr>
        <p:blipFill>
          <a:blip r:embed="rId14">
            <a:extLst/>
          </a:blip>
          <a:stretch>
            <a:fillRect/>
          </a:stretch>
        </p:blipFill>
        <p:spPr>
          <a:xfrm>
            <a:off x="475944" y="6162535"/>
            <a:ext cx="1689101" cy="1270001"/>
          </a:xfrm>
          <a:prstGeom prst="rect">
            <a:avLst/>
          </a:prstGeom>
          <a:ln w="12700">
            <a:miter lim="400000"/>
          </a:ln>
        </p:spPr>
      </p:pic>
      <p:sp>
        <p:nvSpPr>
          <p:cNvPr id="1750" name="Constellation…"/>
          <p:cNvSpPr txBox="1"/>
          <p:nvPr/>
        </p:nvSpPr>
        <p:spPr>
          <a:xfrm>
            <a:off x="419100" y="7429500"/>
            <a:ext cx="1397323"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Constellation</a:t>
            </a:r>
          </a:p>
          <a:p>
            <a:pPr algn="l">
              <a:lnSpc>
                <a:spcPct val="20000"/>
              </a:lnSpc>
              <a:spcBef>
                <a:spcPts val="1800"/>
              </a:spcBef>
              <a:defRPr sz="2000"/>
            </a:pPr>
            <a:r>
              <a:t>linguistics</a:t>
            </a:r>
          </a:p>
        </p:txBody>
      </p:sp>
      <p:pic>
        <p:nvPicPr>
          <p:cNvPr id="1751" name="droppedImage.tiff" descr="droppedImage.tiff"/>
          <p:cNvPicPr>
            <a:picLocks noChangeAspect="1"/>
          </p:cNvPicPr>
          <p:nvPr/>
        </p:nvPicPr>
        <p:blipFill>
          <a:blip r:embed="rId15">
            <a:extLst/>
          </a:blip>
          <a:stretch>
            <a:fillRect/>
          </a:stretch>
        </p:blipFill>
        <p:spPr>
          <a:xfrm>
            <a:off x="4241800" y="6137030"/>
            <a:ext cx="1193800" cy="1270001"/>
          </a:xfrm>
          <a:prstGeom prst="rect">
            <a:avLst/>
          </a:prstGeom>
          <a:ln w="12700">
            <a:miter lim="400000"/>
          </a:ln>
        </p:spPr>
      </p:pic>
      <p:sp>
        <p:nvSpPr>
          <p:cNvPr id="1752" name="Caidants…"/>
          <p:cNvSpPr txBox="1"/>
          <p:nvPr/>
        </p:nvSpPr>
        <p:spPr>
          <a:xfrm>
            <a:off x="4216400" y="7404100"/>
            <a:ext cx="1032570"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Caidants</a:t>
            </a:r>
          </a:p>
          <a:p>
            <a:pPr algn="l">
              <a:lnSpc>
                <a:spcPct val="20000"/>
              </a:lnSpc>
              <a:spcBef>
                <a:spcPts val="1800"/>
              </a:spcBef>
              <a:defRPr sz="2000"/>
            </a:pPr>
            <a:r>
              <a:t>multicast</a:t>
            </a:r>
          </a:p>
        </p:txBody>
      </p:sp>
      <p:pic>
        <p:nvPicPr>
          <p:cNvPr id="1753" name="droppedImage.tiff" descr="droppedImage.tiff"/>
          <p:cNvPicPr>
            <a:picLocks noChangeAspect="1"/>
          </p:cNvPicPr>
          <p:nvPr/>
        </p:nvPicPr>
        <p:blipFill>
          <a:blip r:embed="rId16">
            <a:extLst/>
          </a:blip>
          <a:stretch>
            <a:fillRect/>
          </a:stretch>
        </p:blipFill>
        <p:spPr>
          <a:xfrm>
            <a:off x="9180207" y="1035056"/>
            <a:ext cx="2311401" cy="1270001"/>
          </a:xfrm>
          <a:prstGeom prst="rect">
            <a:avLst/>
          </a:prstGeom>
          <a:ln w="12700">
            <a:miter lim="400000"/>
          </a:ln>
        </p:spPr>
      </p:pic>
      <p:sp>
        <p:nvSpPr>
          <p:cNvPr id="1754" name="Vismon…"/>
          <p:cNvSpPr txBox="1"/>
          <p:nvPr/>
        </p:nvSpPr>
        <p:spPr>
          <a:xfrm>
            <a:off x="9105900" y="2336800"/>
            <a:ext cx="233270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Vismon</a:t>
            </a:r>
          </a:p>
          <a:p>
            <a:pPr algn="l">
              <a:lnSpc>
                <a:spcPct val="20000"/>
              </a:lnSpc>
              <a:spcBef>
                <a:spcPts val="1800"/>
              </a:spcBef>
              <a:defRPr sz="2000"/>
            </a:pPr>
            <a:r>
              <a:t>fisheries management</a:t>
            </a:r>
          </a:p>
        </p:txBody>
      </p:sp>
      <p:pic>
        <p:nvPicPr>
          <p:cNvPr id="1755" name="image15.jpg" descr="image15.jpg"/>
          <p:cNvPicPr>
            <a:picLocks noChangeAspect="1"/>
          </p:cNvPicPr>
          <p:nvPr/>
        </p:nvPicPr>
        <p:blipFill>
          <a:blip r:embed="rId17">
            <a:extLst/>
          </a:blip>
          <a:stretch>
            <a:fillRect/>
          </a:stretch>
        </p:blipFill>
        <p:spPr>
          <a:xfrm>
            <a:off x="4532132" y="3650674"/>
            <a:ext cx="1816101" cy="1270001"/>
          </a:xfrm>
          <a:prstGeom prst="rect">
            <a:avLst/>
          </a:prstGeom>
          <a:ln w="12700">
            <a:miter lim="400000"/>
          </a:ln>
        </p:spPr>
      </p:pic>
      <p:sp>
        <p:nvSpPr>
          <p:cNvPr id="1756" name="ProgSpy2010…"/>
          <p:cNvSpPr txBox="1"/>
          <p:nvPr/>
        </p:nvSpPr>
        <p:spPr>
          <a:xfrm>
            <a:off x="4546600" y="49149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ProgSpy2010</a:t>
            </a:r>
          </a:p>
          <a:p>
            <a:pPr algn="l">
              <a:lnSpc>
                <a:spcPct val="20000"/>
              </a:lnSpc>
              <a:spcBef>
                <a:spcPts val="1800"/>
              </a:spcBef>
              <a:defRPr sz="2000"/>
            </a:pPr>
            <a:r>
              <a:t>in-car networks</a:t>
            </a:r>
          </a:p>
        </p:txBody>
      </p:sp>
      <p:pic>
        <p:nvPicPr>
          <p:cNvPr id="1757" name="image25.jpg" descr="image25.jpg"/>
          <p:cNvPicPr>
            <a:picLocks noChangeAspect="1"/>
          </p:cNvPicPr>
          <p:nvPr/>
        </p:nvPicPr>
        <p:blipFill>
          <a:blip r:embed="rId18">
            <a:extLst/>
          </a:blip>
          <a:stretch>
            <a:fillRect/>
          </a:stretch>
        </p:blipFill>
        <p:spPr>
          <a:xfrm>
            <a:off x="13749577" y="1020695"/>
            <a:ext cx="2057401" cy="1270001"/>
          </a:xfrm>
          <a:prstGeom prst="rect">
            <a:avLst/>
          </a:prstGeom>
          <a:ln w="12700">
            <a:miter lim="400000"/>
          </a:ln>
        </p:spPr>
      </p:pic>
      <p:sp>
        <p:nvSpPr>
          <p:cNvPr id="1758" name="WiKeVis…"/>
          <p:cNvSpPr txBox="1"/>
          <p:nvPr/>
        </p:nvSpPr>
        <p:spPr>
          <a:xfrm>
            <a:off x="13703300" y="22860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WiKeVis</a:t>
            </a:r>
          </a:p>
          <a:p>
            <a:pPr algn="l">
              <a:lnSpc>
                <a:spcPct val="20000"/>
              </a:lnSpc>
              <a:spcBef>
                <a:spcPts val="1800"/>
              </a:spcBef>
              <a:defRPr sz="2000"/>
            </a:pPr>
            <a:r>
              <a:t>in-car networks</a:t>
            </a:r>
          </a:p>
        </p:txBody>
      </p:sp>
      <p:pic>
        <p:nvPicPr>
          <p:cNvPr id="1759" name="cardiogram.jpg" descr="cardiogram.jpg"/>
          <p:cNvPicPr>
            <a:picLocks noChangeAspect="1"/>
          </p:cNvPicPr>
          <p:nvPr/>
        </p:nvPicPr>
        <p:blipFill>
          <a:blip r:embed="rId19">
            <a:extLst/>
          </a:blip>
          <a:stretch>
            <a:fillRect/>
          </a:stretch>
        </p:blipFill>
        <p:spPr>
          <a:xfrm>
            <a:off x="8801100" y="3595140"/>
            <a:ext cx="2489200" cy="1270001"/>
          </a:xfrm>
          <a:prstGeom prst="rect">
            <a:avLst/>
          </a:prstGeom>
          <a:ln w="12700">
            <a:miter lim="400000"/>
          </a:ln>
        </p:spPr>
      </p:pic>
      <p:sp>
        <p:nvSpPr>
          <p:cNvPr id="1760" name="Cardiogram…"/>
          <p:cNvSpPr txBox="1"/>
          <p:nvPr/>
        </p:nvSpPr>
        <p:spPr>
          <a:xfrm>
            <a:off x="8839200" y="48768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Cardiogram</a:t>
            </a:r>
          </a:p>
          <a:p>
            <a:pPr algn="l">
              <a:lnSpc>
                <a:spcPct val="20000"/>
              </a:lnSpc>
              <a:spcBef>
                <a:spcPts val="1800"/>
              </a:spcBef>
              <a:defRPr sz="2000"/>
            </a:pPr>
            <a:r>
              <a:t>in-car networks</a:t>
            </a:r>
          </a:p>
        </p:txBody>
      </p:sp>
      <p:pic>
        <p:nvPicPr>
          <p:cNvPr id="1761" name="libvizjournal.png" descr="libvizjournal.png"/>
          <p:cNvPicPr>
            <a:picLocks noChangeAspect="1"/>
          </p:cNvPicPr>
          <p:nvPr/>
        </p:nvPicPr>
        <p:blipFill>
          <a:blip r:embed="rId20">
            <a:extLst/>
          </a:blip>
          <a:stretch>
            <a:fillRect/>
          </a:stretch>
        </p:blipFill>
        <p:spPr>
          <a:xfrm>
            <a:off x="2383051" y="6160300"/>
            <a:ext cx="1651001" cy="1270001"/>
          </a:xfrm>
          <a:prstGeom prst="rect">
            <a:avLst/>
          </a:prstGeom>
          <a:ln w="12700">
            <a:miter lim="400000"/>
          </a:ln>
        </p:spPr>
      </p:pic>
      <p:sp>
        <p:nvSpPr>
          <p:cNvPr id="1762" name="LibVis…"/>
          <p:cNvSpPr txBox="1"/>
          <p:nvPr/>
        </p:nvSpPr>
        <p:spPr>
          <a:xfrm>
            <a:off x="2286000" y="7429500"/>
            <a:ext cx="1783036"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LibVis</a:t>
            </a:r>
          </a:p>
          <a:p>
            <a:pPr algn="l">
              <a:lnSpc>
                <a:spcPct val="20000"/>
              </a:lnSpc>
              <a:spcBef>
                <a:spcPts val="1800"/>
              </a:spcBef>
              <a:defRPr sz="2000"/>
            </a:pPr>
            <a:r>
              <a:t>cultural heritage</a:t>
            </a:r>
          </a:p>
        </p:txBody>
      </p:sp>
      <p:pic>
        <p:nvPicPr>
          <p:cNvPr id="1763" name="droppedImage.tiff" descr="droppedImage.tiff"/>
          <p:cNvPicPr>
            <a:picLocks noChangeAspect="1"/>
          </p:cNvPicPr>
          <p:nvPr/>
        </p:nvPicPr>
        <p:blipFill>
          <a:blip r:embed="rId21">
            <a:extLst/>
          </a:blip>
          <a:srcRect l="147" t="3865" r="1099" b="3541"/>
          <a:stretch>
            <a:fillRect/>
          </a:stretch>
        </p:blipFill>
        <p:spPr>
          <a:xfrm>
            <a:off x="6791861" y="1022356"/>
            <a:ext cx="2019209" cy="1270001"/>
          </a:xfrm>
          <a:prstGeom prst="rect">
            <a:avLst/>
          </a:prstGeom>
          <a:ln w="12700">
            <a:miter lim="400000"/>
          </a:ln>
        </p:spPr>
      </p:pic>
      <p:sp>
        <p:nvSpPr>
          <p:cNvPr id="1764" name="MulteeSum…"/>
          <p:cNvSpPr txBox="1"/>
          <p:nvPr/>
        </p:nvSpPr>
        <p:spPr>
          <a:xfrm>
            <a:off x="6908800" y="2247900"/>
            <a:ext cx="1275656"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MulteeSum</a:t>
            </a:r>
          </a:p>
          <a:p>
            <a:pPr algn="l">
              <a:lnSpc>
                <a:spcPct val="20000"/>
              </a:lnSpc>
              <a:spcBef>
                <a:spcPts val="1800"/>
              </a:spcBef>
              <a:defRPr sz="2000"/>
            </a:pPr>
            <a:r>
              <a:t>genomics</a:t>
            </a:r>
          </a:p>
        </p:txBody>
      </p:sp>
      <p:pic>
        <p:nvPicPr>
          <p:cNvPr id="1765" name="droppedImage.tiff" descr="droppedImage.tiff"/>
          <p:cNvPicPr>
            <a:picLocks noChangeAspect="1"/>
          </p:cNvPicPr>
          <p:nvPr/>
        </p:nvPicPr>
        <p:blipFill>
          <a:blip r:embed="rId22">
            <a:extLst/>
          </a:blip>
          <a:stretch>
            <a:fillRect/>
          </a:stretch>
        </p:blipFill>
        <p:spPr>
          <a:xfrm>
            <a:off x="11484703" y="6209439"/>
            <a:ext cx="1765301" cy="1270001"/>
          </a:xfrm>
          <a:prstGeom prst="rect">
            <a:avLst/>
          </a:prstGeom>
          <a:ln w="12700">
            <a:miter lim="400000"/>
          </a:ln>
        </p:spPr>
      </p:pic>
      <p:sp>
        <p:nvSpPr>
          <p:cNvPr id="1766" name="LastHistory…"/>
          <p:cNvSpPr txBox="1"/>
          <p:nvPr/>
        </p:nvSpPr>
        <p:spPr>
          <a:xfrm>
            <a:off x="11582400" y="7404100"/>
            <a:ext cx="1603326"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LastHistory</a:t>
            </a:r>
          </a:p>
          <a:p>
            <a:pPr algn="l">
              <a:lnSpc>
                <a:spcPct val="20000"/>
              </a:lnSpc>
              <a:spcBef>
                <a:spcPts val="1800"/>
              </a:spcBef>
              <a:defRPr sz="2000"/>
            </a:pPr>
            <a:r>
              <a:t>music listening</a:t>
            </a:r>
          </a:p>
        </p:txBody>
      </p:sp>
      <p:pic>
        <p:nvPicPr>
          <p:cNvPr id="1767" name="image14.png" descr="image14.png"/>
          <p:cNvPicPr>
            <a:picLocks noChangeAspect="1"/>
          </p:cNvPicPr>
          <p:nvPr/>
        </p:nvPicPr>
        <p:blipFill>
          <a:blip r:embed="rId23">
            <a:extLst/>
          </a:blip>
          <a:stretch>
            <a:fillRect/>
          </a:stretch>
        </p:blipFill>
        <p:spPr>
          <a:xfrm>
            <a:off x="14140260" y="3558445"/>
            <a:ext cx="1689101" cy="1270001"/>
          </a:xfrm>
          <a:prstGeom prst="rect">
            <a:avLst/>
          </a:prstGeom>
          <a:ln w="12700">
            <a:miter lim="400000"/>
          </a:ln>
        </p:spPr>
      </p:pic>
      <p:sp>
        <p:nvSpPr>
          <p:cNvPr id="1768" name="VisTra…"/>
          <p:cNvSpPr txBox="1"/>
          <p:nvPr/>
        </p:nvSpPr>
        <p:spPr>
          <a:xfrm>
            <a:off x="14147800" y="48641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VisTra</a:t>
            </a:r>
          </a:p>
          <a:p>
            <a:pPr algn="l">
              <a:lnSpc>
                <a:spcPct val="20000"/>
              </a:lnSpc>
              <a:spcBef>
                <a:spcPts val="1800"/>
              </a:spcBef>
              <a:defRPr sz="2000"/>
            </a:pPr>
            <a:r>
              <a:t>in-car networks</a:t>
            </a:r>
          </a:p>
        </p:txBody>
      </p:sp>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2" name="Design study methodology: definitions"/>
          <p:cNvSpPr txBox="1"/>
          <p:nvPr>
            <p:ph type="title"/>
          </p:nvPr>
        </p:nvSpPr>
        <p:spPr>
          <a:prstGeom prst="rect">
            <a:avLst/>
          </a:prstGeom>
        </p:spPr>
        <p:txBody>
          <a:bodyPr/>
          <a:lstStyle/>
          <a:p>
            <a:pPr/>
            <a:r>
              <a:t>Design study methodology: definitions</a:t>
            </a:r>
          </a:p>
        </p:txBody>
      </p:sp>
      <p:sp>
        <p:nvSpPr>
          <p:cNvPr id="177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776" name="Axes_v4.pdf"/>
          <p:cNvGrpSpPr/>
          <p:nvPr/>
        </p:nvGrpSpPr>
        <p:grpSpPr>
          <a:xfrm>
            <a:off x="2808157" y="1054100"/>
            <a:ext cx="10404077" cy="8039100"/>
            <a:chOff x="0" y="0"/>
            <a:chExt cx="10404075" cy="8039099"/>
          </a:xfrm>
        </p:grpSpPr>
        <p:pic>
          <p:nvPicPr>
            <p:cNvPr id="1775" name="Axes_v4.pdf" descr="Axes_v4.pdf"/>
            <p:cNvPicPr>
              <a:picLocks noChangeAspect="1"/>
            </p:cNvPicPr>
            <p:nvPr/>
          </p:nvPicPr>
          <p:blipFill>
            <a:blip r:embed="rId2">
              <a:extLst/>
            </a:blip>
            <a:srcRect l="0" t="0" r="0" b="0"/>
            <a:stretch>
              <a:fillRect/>
            </a:stretch>
          </p:blipFill>
          <p:spPr>
            <a:xfrm>
              <a:off x="215900" y="139700"/>
              <a:ext cx="9972276" cy="7181528"/>
            </a:xfrm>
            <a:prstGeom prst="rect">
              <a:avLst/>
            </a:prstGeom>
            <a:ln>
              <a:noFill/>
            </a:ln>
            <a:effectLst/>
          </p:spPr>
        </p:pic>
        <p:pic>
          <p:nvPicPr>
            <p:cNvPr id="1774" name="Axes_v4.pdf" descr="Axes_v4.pdf"/>
            <p:cNvPicPr>
              <a:picLocks noChangeAspect="0"/>
            </p:cNvPicPr>
            <p:nvPr/>
          </p:nvPicPr>
          <p:blipFill>
            <a:blip r:embed="rId3">
              <a:extLst/>
            </a:blip>
            <a:stretch>
              <a:fillRect/>
            </a:stretch>
          </p:blipFill>
          <p:spPr>
            <a:xfrm>
              <a:off x="0" y="0"/>
              <a:ext cx="10404076" cy="8039100"/>
            </a:xfrm>
            <a:prstGeom prst="rect">
              <a:avLst/>
            </a:prstGeom>
            <a:effectLst/>
          </p:spPr>
        </p:pic>
      </p:grpSp>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8" name="9 stage framework"/>
          <p:cNvSpPr txBox="1"/>
          <p:nvPr>
            <p:ph type="title"/>
          </p:nvPr>
        </p:nvSpPr>
        <p:spPr>
          <a:prstGeom prst="rect">
            <a:avLst/>
          </a:prstGeom>
        </p:spPr>
        <p:txBody>
          <a:bodyPr/>
          <a:lstStyle/>
          <a:p>
            <a:pPr/>
            <a:r>
              <a:t>9 stage framework</a:t>
            </a:r>
          </a:p>
        </p:txBody>
      </p:sp>
      <p:grpSp>
        <p:nvGrpSpPr>
          <p:cNvPr id="1934" name="Group"/>
          <p:cNvGrpSpPr/>
          <p:nvPr/>
        </p:nvGrpSpPr>
        <p:grpSpPr>
          <a:xfrm>
            <a:off x="2222500" y="3262312"/>
            <a:ext cx="11740716" cy="6274594"/>
            <a:chOff x="0" y="0"/>
            <a:chExt cx="11740715" cy="6274592"/>
          </a:xfrm>
        </p:grpSpPr>
        <p:grpSp>
          <p:nvGrpSpPr>
            <p:cNvPr id="1781" name="Group"/>
            <p:cNvGrpSpPr/>
            <p:nvPr/>
          </p:nvGrpSpPr>
          <p:grpSpPr>
            <a:xfrm>
              <a:off x="869156" y="2512218"/>
              <a:ext cx="583407" cy="595314"/>
              <a:chOff x="0" y="0"/>
              <a:chExt cx="583406" cy="595312"/>
            </a:xfrm>
          </p:grpSpPr>
          <p:sp>
            <p:nvSpPr>
              <p:cNvPr id="1779" name="Oval"/>
              <p:cNvSpPr/>
              <p:nvPr/>
            </p:nvSpPr>
            <p:spPr>
              <a:xfrm>
                <a:off x="11328" y="0"/>
                <a:ext cx="566414" cy="531529"/>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780" name="Rectangle"/>
              <p:cNvSpPr/>
              <p:nvPr/>
            </p:nvSpPr>
            <p:spPr>
              <a:xfrm>
                <a:off x="0" y="265764"/>
                <a:ext cx="583407" cy="32954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788" name="Group"/>
            <p:cNvGrpSpPr/>
            <p:nvPr/>
          </p:nvGrpSpPr>
          <p:grpSpPr>
            <a:xfrm>
              <a:off x="869156" y="2190749"/>
              <a:ext cx="1952626" cy="1309688"/>
              <a:chOff x="0" y="0"/>
              <a:chExt cx="1952625" cy="1309686"/>
            </a:xfrm>
          </p:grpSpPr>
          <p:grpSp>
            <p:nvGrpSpPr>
              <p:cNvPr id="1784" name="Group"/>
              <p:cNvGrpSpPr/>
              <p:nvPr/>
            </p:nvGrpSpPr>
            <p:grpSpPr>
              <a:xfrm>
                <a:off x="0" y="0"/>
                <a:ext cx="1952625" cy="1309687"/>
                <a:chOff x="0" y="0"/>
                <a:chExt cx="1952625" cy="1309686"/>
              </a:xfrm>
            </p:grpSpPr>
            <p:sp>
              <p:nvSpPr>
                <p:cNvPr id="1782" name="Oval"/>
                <p:cNvSpPr/>
                <p:nvPr/>
              </p:nvSpPr>
              <p:spPr>
                <a:xfrm>
                  <a:off x="37915" y="0"/>
                  <a:ext cx="1895753" cy="1169363"/>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783" name="Rectangle"/>
                <p:cNvSpPr/>
                <p:nvPr/>
              </p:nvSpPr>
              <p:spPr>
                <a:xfrm>
                  <a:off x="0" y="584681"/>
                  <a:ext cx="1952625" cy="725006"/>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787" name="Group"/>
              <p:cNvGrpSpPr/>
              <p:nvPr/>
            </p:nvGrpSpPr>
            <p:grpSpPr>
              <a:xfrm>
                <a:off x="1292524" y="318424"/>
                <a:ext cx="583407" cy="595313"/>
                <a:chOff x="0" y="0"/>
                <a:chExt cx="583406" cy="595312"/>
              </a:xfrm>
            </p:grpSpPr>
            <p:sp>
              <p:nvSpPr>
                <p:cNvPr id="1785" name="Oval"/>
                <p:cNvSpPr/>
                <p:nvPr/>
              </p:nvSpPr>
              <p:spPr>
                <a:xfrm>
                  <a:off x="11328" y="0"/>
                  <a:ext cx="566414" cy="531529"/>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786" name="Rectangle"/>
                <p:cNvSpPr/>
                <p:nvPr/>
              </p:nvSpPr>
              <p:spPr>
                <a:xfrm>
                  <a:off x="0" y="265764"/>
                  <a:ext cx="583407" cy="32954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grpSp>
          <p:nvGrpSpPr>
            <p:cNvPr id="1798" name="Group"/>
            <p:cNvGrpSpPr/>
            <p:nvPr/>
          </p:nvGrpSpPr>
          <p:grpSpPr>
            <a:xfrm>
              <a:off x="821531" y="1833562"/>
              <a:ext cx="3357563" cy="2107407"/>
              <a:chOff x="0" y="0"/>
              <a:chExt cx="3357562" cy="2107405"/>
            </a:xfrm>
          </p:grpSpPr>
          <p:grpSp>
            <p:nvGrpSpPr>
              <p:cNvPr id="1791" name="Group"/>
              <p:cNvGrpSpPr/>
              <p:nvPr/>
            </p:nvGrpSpPr>
            <p:grpSpPr>
              <a:xfrm>
                <a:off x="0" y="0"/>
                <a:ext cx="3357563" cy="2107406"/>
                <a:chOff x="0" y="0"/>
                <a:chExt cx="3357562" cy="2107405"/>
              </a:xfrm>
            </p:grpSpPr>
            <p:sp>
              <p:nvSpPr>
                <p:cNvPr id="1789" name="Oval"/>
                <p:cNvSpPr/>
                <p:nvPr/>
              </p:nvSpPr>
              <p:spPr>
                <a:xfrm>
                  <a:off x="65195" y="0"/>
                  <a:ext cx="3259767" cy="1881615"/>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790" name="Rectangle"/>
                <p:cNvSpPr/>
                <p:nvPr/>
              </p:nvSpPr>
              <p:spPr>
                <a:xfrm>
                  <a:off x="0" y="940807"/>
                  <a:ext cx="3357563" cy="116659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794" name="Group"/>
              <p:cNvGrpSpPr/>
              <p:nvPr/>
            </p:nvGrpSpPr>
            <p:grpSpPr>
              <a:xfrm>
                <a:off x="1317292" y="355789"/>
                <a:ext cx="1952626" cy="1309688"/>
                <a:chOff x="0" y="0"/>
                <a:chExt cx="1952625" cy="1309686"/>
              </a:xfrm>
            </p:grpSpPr>
            <p:sp>
              <p:nvSpPr>
                <p:cNvPr id="1792" name="Oval"/>
                <p:cNvSpPr/>
                <p:nvPr/>
              </p:nvSpPr>
              <p:spPr>
                <a:xfrm>
                  <a:off x="37915" y="0"/>
                  <a:ext cx="1895753" cy="1169363"/>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793" name="Rectangle"/>
                <p:cNvSpPr/>
                <p:nvPr/>
              </p:nvSpPr>
              <p:spPr>
                <a:xfrm>
                  <a:off x="0" y="584681"/>
                  <a:ext cx="1952625" cy="725006"/>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797" name="Group"/>
              <p:cNvGrpSpPr/>
              <p:nvPr/>
            </p:nvGrpSpPr>
            <p:grpSpPr>
              <a:xfrm>
                <a:off x="2609816" y="674213"/>
                <a:ext cx="583407" cy="595314"/>
                <a:chOff x="0" y="0"/>
                <a:chExt cx="583406" cy="595312"/>
              </a:xfrm>
            </p:grpSpPr>
            <p:sp>
              <p:nvSpPr>
                <p:cNvPr id="1795" name="Oval"/>
                <p:cNvSpPr/>
                <p:nvPr/>
              </p:nvSpPr>
              <p:spPr>
                <a:xfrm>
                  <a:off x="11328" y="0"/>
                  <a:ext cx="566414" cy="531529"/>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796" name="Rectangle"/>
                <p:cNvSpPr/>
                <p:nvPr/>
              </p:nvSpPr>
              <p:spPr>
                <a:xfrm>
                  <a:off x="0" y="265764"/>
                  <a:ext cx="583407" cy="32954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grpSp>
          <p:nvGrpSpPr>
            <p:cNvPr id="1811" name="Group"/>
            <p:cNvGrpSpPr/>
            <p:nvPr/>
          </p:nvGrpSpPr>
          <p:grpSpPr>
            <a:xfrm>
              <a:off x="785812" y="1476375"/>
              <a:ext cx="4776725" cy="2920215"/>
              <a:chOff x="0" y="0"/>
              <a:chExt cx="4776723" cy="2920214"/>
            </a:xfrm>
          </p:grpSpPr>
          <p:grpSp>
            <p:nvGrpSpPr>
              <p:cNvPr id="1801" name="Group"/>
              <p:cNvGrpSpPr/>
              <p:nvPr/>
            </p:nvGrpSpPr>
            <p:grpSpPr>
              <a:xfrm>
                <a:off x="0" y="0"/>
                <a:ext cx="4776724" cy="2920215"/>
                <a:chOff x="0" y="0"/>
                <a:chExt cx="4776723" cy="2920214"/>
              </a:xfrm>
            </p:grpSpPr>
            <p:sp>
              <p:nvSpPr>
                <p:cNvPr id="1799" name="Oval"/>
                <p:cNvSpPr/>
                <p:nvPr/>
              </p:nvSpPr>
              <p:spPr>
                <a:xfrm>
                  <a:off x="92751" y="0"/>
                  <a:ext cx="4637598" cy="2607336"/>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00" name="Rectangle"/>
                <p:cNvSpPr/>
                <p:nvPr/>
              </p:nvSpPr>
              <p:spPr>
                <a:xfrm>
                  <a:off x="0" y="1303667"/>
                  <a:ext cx="4776724" cy="1616548"/>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04" name="Group"/>
              <p:cNvGrpSpPr/>
              <p:nvPr/>
            </p:nvGrpSpPr>
            <p:grpSpPr>
              <a:xfrm>
                <a:off x="1331521" y="359024"/>
                <a:ext cx="3357563" cy="2107407"/>
                <a:chOff x="0" y="0"/>
                <a:chExt cx="3357562" cy="2107405"/>
              </a:xfrm>
            </p:grpSpPr>
            <p:sp>
              <p:nvSpPr>
                <p:cNvPr id="1802" name="Oval"/>
                <p:cNvSpPr/>
                <p:nvPr/>
              </p:nvSpPr>
              <p:spPr>
                <a:xfrm>
                  <a:off x="65195" y="0"/>
                  <a:ext cx="3259767" cy="1881615"/>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03" name="Rectangle"/>
                <p:cNvSpPr/>
                <p:nvPr/>
              </p:nvSpPr>
              <p:spPr>
                <a:xfrm>
                  <a:off x="0" y="940807"/>
                  <a:ext cx="3357563" cy="116659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07" name="Group"/>
              <p:cNvGrpSpPr/>
              <p:nvPr/>
            </p:nvGrpSpPr>
            <p:grpSpPr>
              <a:xfrm>
                <a:off x="2648813" y="714814"/>
                <a:ext cx="1952626" cy="1309687"/>
                <a:chOff x="0" y="0"/>
                <a:chExt cx="1952625" cy="1309686"/>
              </a:xfrm>
            </p:grpSpPr>
            <p:sp>
              <p:nvSpPr>
                <p:cNvPr id="1805" name="Oval"/>
                <p:cNvSpPr/>
                <p:nvPr/>
              </p:nvSpPr>
              <p:spPr>
                <a:xfrm>
                  <a:off x="37915" y="0"/>
                  <a:ext cx="1895753" cy="1169363"/>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06" name="Rectangle"/>
                <p:cNvSpPr/>
                <p:nvPr/>
              </p:nvSpPr>
              <p:spPr>
                <a:xfrm>
                  <a:off x="0" y="584681"/>
                  <a:ext cx="1952625" cy="725006"/>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10" name="Group"/>
              <p:cNvGrpSpPr/>
              <p:nvPr/>
            </p:nvGrpSpPr>
            <p:grpSpPr>
              <a:xfrm>
                <a:off x="3941337" y="1033238"/>
                <a:ext cx="583407" cy="595314"/>
                <a:chOff x="0" y="0"/>
                <a:chExt cx="583406" cy="595312"/>
              </a:xfrm>
            </p:grpSpPr>
            <p:sp>
              <p:nvSpPr>
                <p:cNvPr id="1808" name="Oval"/>
                <p:cNvSpPr/>
                <p:nvPr/>
              </p:nvSpPr>
              <p:spPr>
                <a:xfrm>
                  <a:off x="11328" y="0"/>
                  <a:ext cx="566414" cy="531529"/>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09" name="Rectangle"/>
                <p:cNvSpPr/>
                <p:nvPr/>
              </p:nvSpPr>
              <p:spPr>
                <a:xfrm>
                  <a:off x="0" y="265764"/>
                  <a:ext cx="583407" cy="32954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grpSp>
          <p:nvGrpSpPr>
            <p:cNvPr id="1827" name="Group"/>
            <p:cNvGrpSpPr/>
            <p:nvPr/>
          </p:nvGrpSpPr>
          <p:grpSpPr>
            <a:xfrm>
              <a:off x="762000" y="1095375"/>
              <a:ext cx="6167437" cy="3738563"/>
              <a:chOff x="0" y="0"/>
              <a:chExt cx="6167436" cy="3738562"/>
            </a:xfrm>
          </p:grpSpPr>
          <p:grpSp>
            <p:nvGrpSpPr>
              <p:cNvPr id="1814" name="Group"/>
              <p:cNvGrpSpPr/>
              <p:nvPr/>
            </p:nvGrpSpPr>
            <p:grpSpPr>
              <a:xfrm>
                <a:off x="0" y="0"/>
                <a:ext cx="6167437" cy="3738563"/>
                <a:chOff x="0" y="0"/>
                <a:chExt cx="6167436" cy="3738562"/>
              </a:xfrm>
            </p:grpSpPr>
            <p:sp>
              <p:nvSpPr>
                <p:cNvPr id="1812" name="Oval"/>
                <p:cNvSpPr/>
                <p:nvPr/>
              </p:nvSpPr>
              <p:spPr>
                <a:xfrm>
                  <a:off x="119755" y="0"/>
                  <a:ext cx="5987803" cy="3338008"/>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13" name="Rectangle"/>
                <p:cNvSpPr/>
                <p:nvPr/>
              </p:nvSpPr>
              <p:spPr>
                <a:xfrm>
                  <a:off x="0" y="1669003"/>
                  <a:ext cx="6167437" cy="2069560"/>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17" name="Group"/>
              <p:cNvGrpSpPr/>
              <p:nvPr/>
            </p:nvGrpSpPr>
            <p:grpSpPr>
              <a:xfrm>
                <a:off x="1308958" y="366103"/>
                <a:ext cx="4776725" cy="2920215"/>
                <a:chOff x="0" y="0"/>
                <a:chExt cx="4776723" cy="2920214"/>
              </a:xfrm>
            </p:grpSpPr>
            <p:sp>
              <p:nvSpPr>
                <p:cNvPr id="1815" name="Oval"/>
                <p:cNvSpPr/>
                <p:nvPr/>
              </p:nvSpPr>
              <p:spPr>
                <a:xfrm>
                  <a:off x="92751" y="0"/>
                  <a:ext cx="4637598" cy="2607336"/>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16" name="Rectangle"/>
                <p:cNvSpPr/>
                <p:nvPr/>
              </p:nvSpPr>
              <p:spPr>
                <a:xfrm>
                  <a:off x="0" y="1303667"/>
                  <a:ext cx="4776724" cy="1616548"/>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20" name="Group"/>
              <p:cNvGrpSpPr/>
              <p:nvPr/>
            </p:nvGrpSpPr>
            <p:grpSpPr>
              <a:xfrm>
                <a:off x="2640479" y="725127"/>
                <a:ext cx="3357564" cy="2107407"/>
                <a:chOff x="0" y="0"/>
                <a:chExt cx="3357562" cy="2107405"/>
              </a:xfrm>
            </p:grpSpPr>
            <p:sp>
              <p:nvSpPr>
                <p:cNvPr id="1818" name="Oval"/>
                <p:cNvSpPr/>
                <p:nvPr/>
              </p:nvSpPr>
              <p:spPr>
                <a:xfrm>
                  <a:off x="65195" y="0"/>
                  <a:ext cx="3259767" cy="1881615"/>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19" name="Rectangle"/>
                <p:cNvSpPr/>
                <p:nvPr/>
              </p:nvSpPr>
              <p:spPr>
                <a:xfrm>
                  <a:off x="0" y="940807"/>
                  <a:ext cx="3357563" cy="116659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23" name="Group"/>
              <p:cNvGrpSpPr/>
              <p:nvPr/>
            </p:nvGrpSpPr>
            <p:grpSpPr>
              <a:xfrm>
                <a:off x="3957772" y="1080917"/>
                <a:ext cx="1952626" cy="1309688"/>
                <a:chOff x="0" y="0"/>
                <a:chExt cx="1952625" cy="1309686"/>
              </a:xfrm>
            </p:grpSpPr>
            <p:sp>
              <p:nvSpPr>
                <p:cNvPr id="1821" name="Oval"/>
                <p:cNvSpPr/>
                <p:nvPr/>
              </p:nvSpPr>
              <p:spPr>
                <a:xfrm>
                  <a:off x="37915" y="0"/>
                  <a:ext cx="1895753" cy="1169363"/>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22" name="Rectangle"/>
                <p:cNvSpPr/>
                <p:nvPr/>
              </p:nvSpPr>
              <p:spPr>
                <a:xfrm>
                  <a:off x="0" y="584681"/>
                  <a:ext cx="1952625" cy="725006"/>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26" name="Group"/>
              <p:cNvGrpSpPr/>
              <p:nvPr/>
            </p:nvGrpSpPr>
            <p:grpSpPr>
              <a:xfrm>
                <a:off x="5250296" y="1399341"/>
                <a:ext cx="583407" cy="595314"/>
                <a:chOff x="0" y="0"/>
                <a:chExt cx="583406" cy="595312"/>
              </a:xfrm>
            </p:grpSpPr>
            <p:sp>
              <p:nvSpPr>
                <p:cNvPr id="1824" name="Oval"/>
                <p:cNvSpPr/>
                <p:nvPr/>
              </p:nvSpPr>
              <p:spPr>
                <a:xfrm>
                  <a:off x="11328" y="0"/>
                  <a:ext cx="566414" cy="531529"/>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25" name="Rectangle"/>
                <p:cNvSpPr/>
                <p:nvPr/>
              </p:nvSpPr>
              <p:spPr>
                <a:xfrm>
                  <a:off x="0" y="265764"/>
                  <a:ext cx="583407" cy="32954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grpSp>
          <p:nvGrpSpPr>
            <p:cNvPr id="1846" name="Group"/>
            <p:cNvGrpSpPr/>
            <p:nvPr/>
          </p:nvGrpSpPr>
          <p:grpSpPr>
            <a:xfrm>
              <a:off x="726281" y="750093"/>
              <a:ext cx="7572375" cy="4583907"/>
              <a:chOff x="0" y="0"/>
              <a:chExt cx="7572374" cy="4583905"/>
            </a:xfrm>
          </p:grpSpPr>
          <p:grpSp>
            <p:nvGrpSpPr>
              <p:cNvPr id="1830" name="Group"/>
              <p:cNvGrpSpPr/>
              <p:nvPr/>
            </p:nvGrpSpPr>
            <p:grpSpPr>
              <a:xfrm>
                <a:off x="0" y="0"/>
                <a:ext cx="7572375" cy="4583906"/>
                <a:chOff x="0" y="0"/>
                <a:chExt cx="7572374" cy="4583905"/>
              </a:xfrm>
            </p:grpSpPr>
            <p:sp>
              <p:nvSpPr>
                <p:cNvPr id="1828" name="Oval"/>
                <p:cNvSpPr/>
                <p:nvPr/>
              </p:nvSpPr>
              <p:spPr>
                <a:xfrm>
                  <a:off x="147035" y="0"/>
                  <a:ext cx="7351818" cy="4092781"/>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29" name="Rectangle"/>
                <p:cNvSpPr/>
                <p:nvPr/>
              </p:nvSpPr>
              <p:spPr>
                <a:xfrm>
                  <a:off x="0" y="2046390"/>
                  <a:ext cx="7572375" cy="2537516"/>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33" name="Group"/>
              <p:cNvGrpSpPr/>
              <p:nvPr/>
            </p:nvGrpSpPr>
            <p:grpSpPr>
              <a:xfrm>
                <a:off x="1321592" y="369093"/>
                <a:ext cx="6167438" cy="3738564"/>
                <a:chOff x="0" y="0"/>
                <a:chExt cx="6167436" cy="3738562"/>
              </a:xfrm>
            </p:grpSpPr>
            <p:sp>
              <p:nvSpPr>
                <p:cNvPr id="1831" name="Oval"/>
                <p:cNvSpPr/>
                <p:nvPr/>
              </p:nvSpPr>
              <p:spPr>
                <a:xfrm>
                  <a:off x="119755" y="0"/>
                  <a:ext cx="5987803" cy="3338008"/>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32" name="Rectangle"/>
                <p:cNvSpPr/>
                <p:nvPr/>
              </p:nvSpPr>
              <p:spPr>
                <a:xfrm>
                  <a:off x="0" y="1669003"/>
                  <a:ext cx="6167437" cy="2069560"/>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36" name="Group"/>
              <p:cNvGrpSpPr/>
              <p:nvPr/>
            </p:nvGrpSpPr>
            <p:grpSpPr>
              <a:xfrm>
                <a:off x="2630551" y="735196"/>
                <a:ext cx="4776725" cy="2920216"/>
                <a:chOff x="0" y="0"/>
                <a:chExt cx="4776723" cy="2920214"/>
              </a:xfrm>
            </p:grpSpPr>
            <p:sp>
              <p:nvSpPr>
                <p:cNvPr id="1834" name="Oval"/>
                <p:cNvSpPr/>
                <p:nvPr/>
              </p:nvSpPr>
              <p:spPr>
                <a:xfrm>
                  <a:off x="92751" y="0"/>
                  <a:ext cx="4637598" cy="2607336"/>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35" name="Rectangle"/>
                <p:cNvSpPr/>
                <p:nvPr/>
              </p:nvSpPr>
              <p:spPr>
                <a:xfrm>
                  <a:off x="0" y="1303667"/>
                  <a:ext cx="4776724" cy="1616548"/>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39" name="Group"/>
              <p:cNvGrpSpPr/>
              <p:nvPr/>
            </p:nvGrpSpPr>
            <p:grpSpPr>
              <a:xfrm>
                <a:off x="3962072" y="1094221"/>
                <a:ext cx="3357564" cy="2107407"/>
                <a:chOff x="0" y="0"/>
                <a:chExt cx="3357562" cy="2107405"/>
              </a:xfrm>
            </p:grpSpPr>
            <p:sp>
              <p:nvSpPr>
                <p:cNvPr id="1837" name="Oval"/>
                <p:cNvSpPr/>
                <p:nvPr/>
              </p:nvSpPr>
              <p:spPr>
                <a:xfrm>
                  <a:off x="65195" y="0"/>
                  <a:ext cx="3259767" cy="1881615"/>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38" name="Rectangle"/>
                <p:cNvSpPr/>
                <p:nvPr/>
              </p:nvSpPr>
              <p:spPr>
                <a:xfrm>
                  <a:off x="0" y="940807"/>
                  <a:ext cx="3357563" cy="116659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42" name="Group"/>
              <p:cNvGrpSpPr/>
              <p:nvPr/>
            </p:nvGrpSpPr>
            <p:grpSpPr>
              <a:xfrm>
                <a:off x="5279365" y="1450010"/>
                <a:ext cx="1952626" cy="1309688"/>
                <a:chOff x="0" y="0"/>
                <a:chExt cx="1952625" cy="1309686"/>
              </a:xfrm>
            </p:grpSpPr>
            <p:sp>
              <p:nvSpPr>
                <p:cNvPr id="1840" name="Oval"/>
                <p:cNvSpPr/>
                <p:nvPr/>
              </p:nvSpPr>
              <p:spPr>
                <a:xfrm>
                  <a:off x="37915" y="0"/>
                  <a:ext cx="1895753" cy="1169363"/>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41" name="Rectangle"/>
                <p:cNvSpPr/>
                <p:nvPr/>
              </p:nvSpPr>
              <p:spPr>
                <a:xfrm>
                  <a:off x="0" y="584681"/>
                  <a:ext cx="1952625" cy="725006"/>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45" name="Group"/>
              <p:cNvGrpSpPr/>
              <p:nvPr/>
            </p:nvGrpSpPr>
            <p:grpSpPr>
              <a:xfrm>
                <a:off x="6571889" y="1768435"/>
                <a:ext cx="583407" cy="595313"/>
                <a:chOff x="0" y="0"/>
                <a:chExt cx="583406" cy="595312"/>
              </a:xfrm>
            </p:grpSpPr>
            <p:sp>
              <p:nvSpPr>
                <p:cNvPr id="1843" name="Oval"/>
                <p:cNvSpPr/>
                <p:nvPr/>
              </p:nvSpPr>
              <p:spPr>
                <a:xfrm>
                  <a:off x="11328" y="0"/>
                  <a:ext cx="566414" cy="531529"/>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44" name="Rectangle"/>
                <p:cNvSpPr/>
                <p:nvPr/>
              </p:nvSpPr>
              <p:spPr>
                <a:xfrm>
                  <a:off x="0" y="265764"/>
                  <a:ext cx="583407" cy="32954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grpSp>
          <p:nvGrpSpPr>
            <p:cNvPr id="1868" name="Group"/>
            <p:cNvGrpSpPr/>
            <p:nvPr/>
          </p:nvGrpSpPr>
          <p:grpSpPr>
            <a:xfrm>
              <a:off x="690562" y="381000"/>
              <a:ext cx="8977313" cy="5417344"/>
              <a:chOff x="0" y="0"/>
              <a:chExt cx="8977311" cy="5417343"/>
            </a:xfrm>
          </p:grpSpPr>
          <p:grpSp>
            <p:nvGrpSpPr>
              <p:cNvPr id="1849" name="Group"/>
              <p:cNvGrpSpPr/>
              <p:nvPr/>
            </p:nvGrpSpPr>
            <p:grpSpPr>
              <a:xfrm>
                <a:off x="0" y="0"/>
                <a:ext cx="8977312" cy="5417344"/>
                <a:chOff x="0" y="0"/>
                <a:chExt cx="8977311" cy="5417343"/>
              </a:xfrm>
            </p:grpSpPr>
            <p:sp>
              <p:nvSpPr>
                <p:cNvPr id="1847" name="Oval"/>
                <p:cNvSpPr/>
                <p:nvPr/>
              </p:nvSpPr>
              <p:spPr>
                <a:xfrm>
                  <a:off x="174316" y="0"/>
                  <a:ext cx="8715834" cy="4836923"/>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48" name="Rectangle"/>
                <p:cNvSpPr/>
                <p:nvPr/>
              </p:nvSpPr>
              <p:spPr>
                <a:xfrm>
                  <a:off x="0" y="2418461"/>
                  <a:ext cx="8977312" cy="2998883"/>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52" name="Group"/>
              <p:cNvGrpSpPr/>
              <p:nvPr/>
            </p:nvGrpSpPr>
            <p:grpSpPr>
              <a:xfrm>
                <a:off x="1321595" y="363140"/>
                <a:ext cx="7572376" cy="4583907"/>
                <a:chOff x="0" y="0"/>
                <a:chExt cx="7572374" cy="4583905"/>
              </a:xfrm>
            </p:grpSpPr>
            <p:sp>
              <p:nvSpPr>
                <p:cNvPr id="1850" name="Oval"/>
                <p:cNvSpPr/>
                <p:nvPr/>
              </p:nvSpPr>
              <p:spPr>
                <a:xfrm>
                  <a:off x="147035" y="0"/>
                  <a:ext cx="7351818" cy="4092781"/>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51" name="Rectangle"/>
                <p:cNvSpPr/>
                <p:nvPr/>
              </p:nvSpPr>
              <p:spPr>
                <a:xfrm>
                  <a:off x="0" y="2046390"/>
                  <a:ext cx="7572375" cy="2537516"/>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55" name="Group"/>
              <p:cNvGrpSpPr/>
              <p:nvPr/>
            </p:nvGrpSpPr>
            <p:grpSpPr>
              <a:xfrm>
                <a:off x="2643189" y="732234"/>
                <a:ext cx="6167437" cy="3738564"/>
                <a:chOff x="0" y="0"/>
                <a:chExt cx="6167436" cy="3738562"/>
              </a:xfrm>
            </p:grpSpPr>
            <p:sp>
              <p:nvSpPr>
                <p:cNvPr id="1853" name="Oval"/>
                <p:cNvSpPr/>
                <p:nvPr/>
              </p:nvSpPr>
              <p:spPr>
                <a:xfrm>
                  <a:off x="119755" y="0"/>
                  <a:ext cx="5987803" cy="3338008"/>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54" name="Rectangle"/>
                <p:cNvSpPr/>
                <p:nvPr/>
              </p:nvSpPr>
              <p:spPr>
                <a:xfrm>
                  <a:off x="0" y="1669003"/>
                  <a:ext cx="6167437" cy="2069560"/>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58" name="Group"/>
              <p:cNvGrpSpPr/>
              <p:nvPr/>
            </p:nvGrpSpPr>
            <p:grpSpPr>
              <a:xfrm>
                <a:off x="3952147" y="1098337"/>
                <a:ext cx="4776725" cy="2920216"/>
                <a:chOff x="0" y="0"/>
                <a:chExt cx="4776723" cy="2920214"/>
              </a:xfrm>
            </p:grpSpPr>
            <p:sp>
              <p:nvSpPr>
                <p:cNvPr id="1856" name="Oval"/>
                <p:cNvSpPr/>
                <p:nvPr/>
              </p:nvSpPr>
              <p:spPr>
                <a:xfrm>
                  <a:off x="92751" y="0"/>
                  <a:ext cx="4637598" cy="2607336"/>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57" name="Rectangle"/>
                <p:cNvSpPr/>
                <p:nvPr/>
              </p:nvSpPr>
              <p:spPr>
                <a:xfrm>
                  <a:off x="0" y="1303667"/>
                  <a:ext cx="4776724" cy="1616548"/>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61" name="Group"/>
              <p:cNvGrpSpPr/>
              <p:nvPr/>
            </p:nvGrpSpPr>
            <p:grpSpPr>
              <a:xfrm>
                <a:off x="5283668" y="1457362"/>
                <a:ext cx="3357564" cy="2107407"/>
                <a:chOff x="0" y="0"/>
                <a:chExt cx="3357562" cy="2107405"/>
              </a:xfrm>
            </p:grpSpPr>
            <p:sp>
              <p:nvSpPr>
                <p:cNvPr id="1859" name="Oval"/>
                <p:cNvSpPr/>
                <p:nvPr/>
              </p:nvSpPr>
              <p:spPr>
                <a:xfrm>
                  <a:off x="65195" y="0"/>
                  <a:ext cx="3259767" cy="1881615"/>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60" name="Rectangle"/>
                <p:cNvSpPr/>
                <p:nvPr/>
              </p:nvSpPr>
              <p:spPr>
                <a:xfrm>
                  <a:off x="0" y="940807"/>
                  <a:ext cx="3357563" cy="116659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64" name="Group"/>
              <p:cNvGrpSpPr/>
              <p:nvPr/>
            </p:nvGrpSpPr>
            <p:grpSpPr>
              <a:xfrm>
                <a:off x="6600961" y="1813151"/>
                <a:ext cx="1952626" cy="1309688"/>
                <a:chOff x="0" y="0"/>
                <a:chExt cx="1952625" cy="1309686"/>
              </a:xfrm>
            </p:grpSpPr>
            <p:sp>
              <p:nvSpPr>
                <p:cNvPr id="1862" name="Oval"/>
                <p:cNvSpPr/>
                <p:nvPr/>
              </p:nvSpPr>
              <p:spPr>
                <a:xfrm>
                  <a:off x="37915" y="0"/>
                  <a:ext cx="1895753" cy="1169363"/>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63" name="Rectangle"/>
                <p:cNvSpPr/>
                <p:nvPr/>
              </p:nvSpPr>
              <p:spPr>
                <a:xfrm>
                  <a:off x="0" y="584681"/>
                  <a:ext cx="1952625" cy="725006"/>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67" name="Group"/>
              <p:cNvGrpSpPr/>
              <p:nvPr/>
            </p:nvGrpSpPr>
            <p:grpSpPr>
              <a:xfrm>
                <a:off x="7893485" y="2131576"/>
                <a:ext cx="583407" cy="595313"/>
                <a:chOff x="0" y="0"/>
                <a:chExt cx="583406" cy="595312"/>
              </a:xfrm>
            </p:grpSpPr>
            <p:sp>
              <p:nvSpPr>
                <p:cNvPr id="1865" name="Oval"/>
                <p:cNvSpPr/>
                <p:nvPr/>
              </p:nvSpPr>
              <p:spPr>
                <a:xfrm>
                  <a:off x="11328" y="0"/>
                  <a:ext cx="566414" cy="531529"/>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66" name="Rectangle"/>
                <p:cNvSpPr/>
                <p:nvPr/>
              </p:nvSpPr>
              <p:spPr>
                <a:xfrm>
                  <a:off x="0" y="265764"/>
                  <a:ext cx="583407" cy="32954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grpSp>
          <p:nvGrpSpPr>
            <p:cNvPr id="1893" name="Group"/>
            <p:cNvGrpSpPr/>
            <p:nvPr/>
          </p:nvGrpSpPr>
          <p:grpSpPr>
            <a:xfrm>
              <a:off x="666750" y="-1"/>
              <a:ext cx="10370347" cy="6274594"/>
              <a:chOff x="0" y="0"/>
              <a:chExt cx="10370346" cy="6274592"/>
            </a:xfrm>
          </p:grpSpPr>
          <p:grpSp>
            <p:nvGrpSpPr>
              <p:cNvPr id="1871" name="Group"/>
              <p:cNvGrpSpPr/>
              <p:nvPr/>
            </p:nvGrpSpPr>
            <p:grpSpPr>
              <a:xfrm>
                <a:off x="1333502" y="380999"/>
                <a:ext cx="8953498" cy="5417345"/>
                <a:chOff x="0" y="0"/>
                <a:chExt cx="8953496" cy="5417344"/>
              </a:xfrm>
            </p:grpSpPr>
            <p:sp>
              <p:nvSpPr>
                <p:cNvPr id="1869" name="Oval"/>
                <p:cNvSpPr/>
                <p:nvPr/>
              </p:nvSpPr>
              <p:spPr>
                <a:xfrm>
                  <a:off x="173853" y="0"/>
                  <a:ext cx="8692714" cy="4836924"/>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70" name="Rectangle"/>
                <p:cNvSpPr/>
                <p:nvPr/>
              </p:nvSpPr>
              <p:spPr>
                <a:xfrm>
                  <a:off x="0" y="2418461"/>
                  <a:ext cx="8953497" cy="2998884"/>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74" name="Group"/>
              <p:cNvGrpSpPr/>
              <p:nvPr/>
            </p:nvGrpSpPr>
            <p:grpSpPr>
              <a:xfrm>
                <a:off x="2631283" y="744140"/>
                <a:ext cx="7572375" cy="4583907"/>
                <a:chOff x="0" y="0"/>
                <a:chExt cx="7572374" cy="4583905"/>
              </a:xfrm>
            </p:grpSpPr>
            <p:sp>
              <p:nvSpPr>
                <p:cNvPr id="1872" name="Oval"/>
                <p:cNvSpPr/>
                <p:nvPr/>
              </p:nvSpPr>
              <p:spPr>
                <a:xfrm>
                  <a:off x="147035" y="0"/>
                  <a:ext cx="7351818" cy="4092781"/>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73" name="Rectangle"/>
                <p:cNvSpPr/>
                <p:nvPr/>
              </p:nvSpPr>
              <p:spPr>
                <a:xfrm>
                  <a:off x="0" y="2046390"/>
                  <a:ext cx="7572375" cy="2537516"/>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77" name="Group"/>
              <p:cNvGrpSpPr/>
              <p:nvPr/>
            </p:nvGrpSpPr>
            <p:grpSpPr>
              <a:xfrm>
                <a:off x="3952876" y="1113233"/>
                <a:ext cx="6167438" cy="3738564"/>
                <a:chOff x="0" y="0"/>
                <a:chExt cx="6167436" cy="3738562"/>
              </a:xfrm>
            </p:grpSpPr>
            <p:sp>
              <p:nvSpPr>
                <p:cNvPr id="1875" name="Oval"/>
                <p:cNvSpPr/>
                <p:nvPr/>
              </p:nvSpPr>
              <p:spPr>
                <a:xfrm>
                  <a:off x="119755" y="0"/>
                  <a:ext cx="5987803" cy="3338008"/>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76" name="Rectangle"/>
                <p:cNvSpPr/>
                <p:nvPr/>
              </p:nvSpPr>
              <p:spPr>
                <a:xfrm>
                  <a:off x="0" y="1669003"/>
                  <a:ext cx="6167437" cy="2069560"/>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80" name="Group"/>
              <p:cNvGrpSpPr/>
              <p:nvPr/>
            </p:nvGrpSpPr>
            <p:grpSpPr>
              <a:xfrm>
                <a:off x="5261835" y="1479337"/>
                <a:ext cx="4776724" cy="2920215"/>
                <a:chOff x="0" y="0"/>
                <a:chExt cx="4776723" cy="2920214"/>
              </a:xfrm>
            </p:grpSpPr>
            <p:sp>
              <p:nvSpPr>
                <p:cNvPr id="1878" name="Oval"/>
                <p:cNvSpPr/>
                <p:nvPr/>
              </p:nvSpPr>
              <p:spPr>
                <a:xfrm>
                  <a:off x="92751" y="0"/>
                  <a:ext cx="4637598" cy="2607336"/>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79" name="Rectangle"/>
                <p:cNvSpPr/>
                <p:nvPr/>
              </p:nvSpPr>
              <p:spPr>
                <a:xfrm>
                  <a:off x="0" y="1303667"/>
                  <a:ext cx="4776724" cy="1616548"/>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83" name="Group"/>
              <p:cNvGrpSpPr/>
              <p:nvPr/>
            </p:nvGrpSpPr>
            <p:grpSpPr>
              <a:xfrm>
                <a:off x="6593356" y="1838362"/>
                <a:ext cx="3357563" cy="2107406"/>
                <a:chOff x="0" y="0"/>
                <a:chExt cx="3357562" cy="2107405"/>
              </a:xfrm>
            </p:grpSpPr>
            <p:sp>
              <p:nvSpPr>
                <p:cNvPr id="1881" name="Oval"/>
                <p:cNvSpPr/>
                <p:nvPr/>
              </p:nvSpPr>
              <p:spPr>
                <a:xfrm>
                  <a:off x="65195" y="0"/>
                  <a:ext cx="3259767" cy="1881615"/>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82" name="Rectangle"/>
                <p:cNvSpPr/>
                <p:nvPr/>
              </p:nvSpPr>
              <p:spPr>
                <a:xfrm>
                  <a:off x="0" y="940807"/>
                  <a:ext cx="3357563" cy="1166599"/>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86" name="Group"/>
              <p:cNvGrpSpPr/>
              <p:nvPr/>
            </p:nvGrpSpPr>
            <p:grpSpPr>
              <a:xfrm>
                <a:off x="7910648" y="2194151"/>
                <a:ext cx="1952626" cy="1309688"/>
                <a:chOff x="0" y="0"/>
                <a:chExt cx="1952625" cy="1309686"/>
              </a:xfrm>
            </p:grpSpPr>
            <p:sp>
              <p:nvSpPr>
                <p:cNvPr id="1884" name="Oval"/>
                <p:cNvSpPr/>
                <p:nvPr/>
              </p:nvSpPr>
              <p:spPr>
                <a:xfrm>
                  <a:off x="37915" y="0"/>
                  <a:ext cx="1895753" cy="1169363"/>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85" name="Rectangle"/>
                <p:cNvSpPr/>
                <p:nvPr/>
              </p:nvSpPr>
              <p:spPr>
                <a:xfrm>
                  <a:off x="0" y="584681"/>
                  <a:ext cx="1952625" cy="725006"/>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89" name="Group"/>
              <p:cNvGrpSpPr/>
              <p:nvPr/>
            </p:nvGrpSpPr>
            <p:grpSpPr>
              <a:xfrm>
                <a:off x="0" y="0"/>
                <a:ext cx="10370347" cy="6274593"/>
                <a:chOff x="0" y="0"/>
                <a:chExt cx="10370346" cy="6274592"/>
              </a:xfrm>
            </p:grpSpPr>
            <p:sp>
              <p:nvSpPr>
                <p:cNvPr id="1887" name="Oval"/>
                <p:cNvSpPr/>
                <p:nvPr/>
              </p:nvSpPr>
              <p:spPr>
                <a:xfrm>
                  <a:off x="201365" y="0"/>
                  <a:ext cx="10068293" cy="5602326"/>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88" name="Rectangle"/>
                <p:cNvSpPr/>
                <p:nvPr/>
              </p:nvSpPr>
              <p:spPr>
                <a:xfrm>
                  <a:off x="0" y="2801162"/>
                  <a:ext cx="10370347" cy="3473431"/>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nvGrpSpPr>
              <p:cNvPr id="1892" name="Group"/>
              <p:cNvGrpSpPr/>
              <p:nvPr/>
            </p:nvGrpSpPr>
            <p:grpSpPr>
              <a:xfrm>
                <a:off x="9191266" y="2512575"/>
                <a:ext cx="607220" cy="603180"/>
                <a:chOff x="0" y="0"/>
                <a:chExt cx="607218" cy="603179"/>
              </a:xfrm>
            </p:grpSpPr>
            <p:sp>
              <p:nvSpPr>
                <p:cNvPr id="1890" name="Oval"/>
                <p:cNvSpPr/>
                <p:nvPr/>
              </p:nvSpPr>
              <p:spPr>
                <a:xfrm>
                  <a:off x="23234" y="0"/>
                  <a:ext cx="566415" cy="531529"/>
                </a:xfrm>
                <a:prstGeom prst="ellipse">
                  <a:avLst/>
                </a:prstGeom>
                <a:noFill/>
                <a:ln w="12700" cap="flat">
                  <a:solidFill>
                    <a:srgbClr val="D6D6D6"/>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891" name="Rectangle"/>
                <p:cNvSpPr/>
                <p:nvPr/>
              </p:nvSpPr>
              <p:spPr>
                <a:xfrm>
                  <a:off x="0" y="257897"/>
                  <a:ext cx="607219" cy="345283"/>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grpSp>
        <p:grpSp>
          <p:nvGrpSpPr>
            <p:cNvPr id="1906" name="Group"/>
            <p:cNvGrpSpPr/>
            <p:nvPr/>
          </p:nvGrpSpPr>
          <p:grpSpPr>
            <a:xfrm>
              <a:off x="11906" y="3452812"/>
              <a:ext cx="11360642" cy="671117"/>
              <a:chOff x="0" y="0"/>
              <a:chExt cx="11360640" cy="671115"/>
            </a:xfrm>
          </p:grpSpPr>
          <p:sp>
            <p:nvSpPr>
              <p:cNvPr id="1894" name="Line"/>
              <p:cNvSpPr/>
              <p:nvPr/>
            </p:nvSpPr>
            <p:spPr>
              <a:xfrm>
                <a:off x="0" y="250031"/>
                <a:ext cx="3627442" cy="1"/>
              </a:xfrm>
              <a:prstGeom prst="line">
                <a:avLst/>
              </a:prstGeom>
              <a:noFill/>
              <a:ln w="127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1895" name="Line"/>
              <p:cNvSpPr/>
              <p:nvPr/>
            </p:nvSpPr>
            <p:spPr>
              <a:xfrm flipV="1">
                <a:off x="7939" y="408"/>
                <a:ext cx="1" cy="249624"/>
              </a:xfrm>
              <a:prstGeom prst="line">
                <a:avLst/>
              </a:prstGeom>
              <a:noFill/>
              <a:ln w="127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1896" name="Line"/>
              <p:cNvSpPr/>
              <p:nvPr/>
            </p:nvSpPr>
            <p:spPr>
              <a:xfrm flipV="1">
                <a:off x="3627439" y="11906"/>
                <a:ext cx="1" cy="249624"/>
              </a:xfrm>
              <a:prstGeom prst="line">
                <a:avLst/>
              </a:prstGeom>
              <a:noFill/>
              <a:ln w="127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1897" name="PRECONDITION"/>
              <p:cNvSpPr txBox="1"/>
              <p:nvPr/>
            </p:nvSpPr>
            <p:spPr>
              <a:xfrm>
                <a:off x="558783" y="239712"/>
                <a:ext cx="2250109" cy="425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416718">
                  <a:defRPr b="1" sz="2200">
                    <a:latin typeface="Helvetica"/>
                    <a:ea typeface="Helvetica"/>
                    <a:cs typeface="Helvetica"/>
                    <a:sym typeface="Helvetica"/>
                  </a:defRPr>
                </a:lvl1pPr>
              </a:lstStyle>
              <a:p>
                <a:pPr/>
                <a:r>
                  <a:t>PRECONDITION</a:t>
                </a:r>
              </a:p>
            </p:txBody>
          </p:sp>
          <p:sp>
            <p:nvSpPr>
              <p:cNvPr id="1898" name="Line"/>
              <p:cNvSpPr/>
              <p:nvPr/>
            </p:nvSpPr>
            <p:spPr>
              <a:xfrm>
                <a:off x="3825836" y="250031"/>
                <a:ext cx="4910563" cy="41"/>
              </a:xfrm>
              <a:prstGeom prst="line">
                <a:avLst/>
              </a:prstGeom>
              <a:noFill/>
              <a:ln w="127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1899" name="Line"/>
              <p:cNvSpPr/>
              <p:nvPr/>
            </p:nvSpPr>
            <p:spPr>
              <a:xfrm flipV="1">
                <a:off x="3829845" y="11906"/>
                <a:ext cx="1" cy="249624"/>
              </a:xfrm>
              <a:prstGeom prst="line">
                <a:avLst/>
              </a:prstGeom>
              <a:noFill/>
              <a:ln w="127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1900" name="Line"/>
              <p:cNvSpPr/>
              <p:nvPr/>
            </p:nvSpPr>
            <p:spPr>
              <a:xfrm flipV="1">
                <a:off x="8747127" y="11906"/>
                <a:ext cx="1" cy="249624"/>
              </a:xfrm>
              <a:prstGeom prst="line">
                <a:avLst/>
              </a:prstGeom>
              <a:noFill/>
              <a:ln w="127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1901" name="CORE"/>
              <p:cNvSpPr txBox="1"/>
              <p:nvPr/>
            </p:nvSpPr>
            <p:spPr>
              <a:xfrm>
                <a:off x="5842848" y="245665"/>
                <a:ext cx="915183" cy="425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416718">
                  <a:defRPr b="1" sz="2200">
                    <a:latin typeface="Helvetica"/>
                    <a:ea typeface="Helvetica"/>
                    <a:cs typeface="Helvetica"/>
                    <a:sym typeface="Helvetica"/>
                  </a:defRPr>
                </a:lvl1pPr>
              </a:lstStyle>
              <a:p>
                <a:pPr/>
                <a:r>
                  <a:t>CORE</a:t>
                </a:r>
              </a:p>
            </p:txBody>
          </p:sp>
          <p:sp>
            <p:nvSpPr>
              <p:cNvPr id="1902" name="Line"/>
              <p:cNvSpPr/>
              <p:nvPr/>
            </p:nvSpPr>
            <p:spPr>
              <a:xfrm>
                <a:off x="8949533" y="250031"/>
                <a:ext cx="2411108" cy="1"/>
              </a:xfrm>
              <a:prstGeom prst="line">
                <a:avLst/>
              </a:prstGeom>
              <a:noFill/>
              <a:ln w="127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1903" name="Line"/>
              <p:cNvSpPr/>
              <p:nvPr/>
            </p:nvSpPr>
            <p:spPr>
              <a:xfrm flipV="1">
                <a:off x="8961440" y="0"/>
                <a:ext cx="1" cy="249623"/>
              </a:xfrm>
              <a:prstGeom prst="line">
                <a:avLst/>
              </a:prstGeom>
              <a:noFill/>
              <a:ln w="127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1904" name="Line"/>
              <p:cNvSpPr/>
              <p:nvPr/>
            </p:nvSpPr>
            <p:spPr>
              <a:xfrm flipV="1">
                <a:off x="11354596" y="11906"/>
                <a:ext cx="1" cy="249624"/>
              </a:xfrm>
              <a:prstGeom prst="line">
                <a:avLst/>
              </a:prstGeom>
              <a:noFill/>
              <a:ln w="127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1905" name="ANALYSIS"/>
              <p:cNvSpPr txBox="1"/>
              <p:nvPr/>
            </p:nvSpPr>
            <p:spPr>
              <a:xfrm>
                <a:off x="9410568" y="245665"/>
                <a:ext cx="1494992" cy="425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416718">
                  <a:defRPr b="1" sz="2200">
                    <a:latin typeface="Helvetica"/>
                    <a:ea typeface="Helvetica"/>
                    <a:cs typeface="Helvetica"/>
                    <a:sym typeface="Helvetica"/>
                  </a:defRPr>
                </a:lvl1pPr>
              </a:lstStyle>
              <a:p>
                <a:pPr/>
                <a:r>
                  <a:t>ANALYSIS</a:t>
                </a:r>
              </a:p>
            </p:txBody>
          </p:sp>
        </p:grpSp>
        <p:grpSp>
          <p:nvGrpSpPr>
            <p:cNvPr id="1925" name="Group"/>
            <p:cNvGrpSpPr/>
            <p:nvPr/>
          </p:nvGrpSpPr>
          <p:grpSpPr>
            <a:xfrm>
              <a:off x="0" y="2774156"/>
              <a:ext cx="11740716" cy="535908"/>
              <a:chOff x="0" y="0"/>
              <a:chExt cx="11740715" cy="535907"/>
            </a:xfrm>
          </p:grpSpPr>
          <p:sp>
            <p:nvSpPr>
              <p:cNvPr id="1907" name="Shape"/>
              <p:cNvSpPr/>
              <p:nvPr/>
            </p:nvSpPr>
            <p:spPr>
              <a:xfrm>
                <a:off x="10276246" y="11906"/>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1908" name="Shape"/>
              <p:cNvSpPr/>
              <p:nvPr/>
            </p:nvSpPr>
            <p:spPr>
              <a:xfrm>
                <a:off x="8978465" y="11906"/>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1909" name="Shape"/>
              <p:cNvSpPr/>
              <p:nvPr/>
            </p:nvSpPr>
            <p:spPr>
              <a:xfrm>
                <a:off x="7680683" y="11906"/>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1910" name="Shape"/>
              <p:cNvSpPr/>
              <p:nvPr/>
            </p:nvSpPr>
            <p:spPr>
              <a:xfrm>
                <a:off x="6406715" y="0"/>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1911" name="Shape"/>
              <p:cNvSpPr/>
              <p:nvPr/>
            </p:nvSpPr>
            <p:spPr>
              <a:xfrm>
                <a:off x="5108933" y="0"/>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1912" name="Shape"/>
              <p:cNvSpPr/>
              <p:nvPr/>
            </p:nvSpPr>
            <p:spPr>
              <a:xfrm>
                <a:off x="3834964" y="0"/>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1913" name="Shape"/>
              <p:cNvSpPr/>
              <p:nvPr/>
            </p:nvSpPr>
            <p:spPr>
              <a:xfrm>
                <a:off x="2537183" y="0"/>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1914" name="Shape"/>
              <p:cNvSpPr/>
              <p:nvPr/>
            </p:nvSpPr>
            <p:spPr>
              <a:xfrm>
                <a:off x="1263214" y="11906"/>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1915" name="Shape"/>
              <p:cNvSpPr/>
              <p:nvPr/>
            </p:nvSpPr>
            <p:spPr>
              <a:xfrm>
                <a:off x="0" y="5595"/>
                <a:ext cx="1464469" cy="524003"/>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1916" name="learn"/>
              <p:cNvSpPr txBox="1"/>
              <p:nvPr/>
            </p:nvSpPr>
            <p:spPr>
              <a:xfrm>
                <a:off x="300364" y="62706"/>
                <a:ext cx="616274"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learn</a:t>
                </a:r>
              </a:p>
            </p:txBody>
          </p:sp>
          <p:sp>
            <p:nvSpPr>
              <p:cNvPr id="1917" name="implement"/>
              <p:cNvSpPr txBox="1"/>
              <p:nvPr/>
            </p:nvSpPr>
            <p:spPr>
              <a:xfrm>
                <a:off x="6559255" y="62706"/>
                <a:ext cx="1162435"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implement</a:t>
                </a:r>
              </a:p>
            </p:txBody>
          </p:sp>
          <p:sp>
            <p:nvSpPr>
              <p:cNvPr id="1918" name="winnow"/>
              <p:cNvSpPr txBox="1"/>
              <p:nvPr/>
            </p:nvSpPr>
            <p:spPr>
              <a:xfrm>
                <a:off x="1504919" y="74612"/>
                <a:ext cx="870323"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winnow</a:t>
                </a:r>
              </a:p>
            </p:txBody>
          </p:sp>
          <p:sp>
            <p:nvSpPr>
              <p:cNvPr id="1919" name="cast"/>
              <p:cNvSpPr txBox="1"/>
              <p:nvPr/>
            </p:nvSpPr>
            <p:spPr>
              <a:xfrm>
                <a:off x="2902708" y="62706"/>
                <a:ext cx="527200"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cast</a:t>
                </a:r>
              </a:p>
            </p:txBody>
          </p:sp>
          <p:sp>
            <p:nvSpPr>
              <p:cNvPr id="1920" name="discover"/>
              <p:cNvSpPr txBox="1"/>
              <p:nvPr/>
            </p:nvSpPr>
            <p:spPr>
              <a:xfrm>
                <a:off x="4007082" y="62706"/>
                <a:ext cx="959174"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discover</a:t>
                </a:r>
              </a:p>
            </p:txBody>
          </p:sp>
          <p:sp>
            <p:nvSpPr>
              <p:cNvPr id="1921" name="design"/>
              <p:cNvSpPr txBox="1"/>
              <p:nvPr/>
            </p:nvSpPr>
            <p:spPr>
              <a:xfrm>
                <a:off x="5348789" y="62706"/>
                <a:ext cx="781584"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design</a:t>
                </a:r>
              </a:p>
            </p:txBody>
          </p:sp>
          <p:sp>
            <p:nvSpPr>
              <p:cNvPr id="1922" name="deploy"/>
              <p:cNvSpPr txBox="1"/>
              <p:nvPr/>
            </p:nvSpPr>
            <p:spPr>
              <a:xfrm>
                <a:off x="7920539" y="74612"/>
                <a:ext cx="781585"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deploy</a:t>
                </a:r>
              </a:p>
            </p:txBody>
          </p:sp>
          <p:sp>
            <p:nvSpPr>
              <p:cNvPr id="1923" name="reflect"/>
              <p:cNvSpPr txBox="1"/>
              <p:nvPr/>
            </p:nvSpPr>
            <p:spPr>
              <a:xfrm>
                <a:off x="9229162" y="62706"/>
                <a:ext cx="730462"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reflect</a:t>
                </a:r>
              </a:p>
            </p:txBody>
          </p:sp>
          <p:sp>
            <p:nvSpPr>
              <p:cNvPr id="1924" name="write"/>
              <p:cNvSpPr txBox="1"/>
              <p:nvPr/>
            </p:nvSpPr>
            <p:spPr>
              <a:xfrm>
                <a:off x="10595467" y="86518"/>
                <a:ext cx="590600"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write</a:t>
                </a:r>
              </a:p>
            </p:txBody>
          </p:sp>
        </p:grpSp>
        <p:sp>
          <p:nvSpPr>
            <p:cNvPr id="1926" name="Triangle"/>
            <p:cNvSpPr/>
            <p:nvPr/>
          </p:nvSpPr>
          <p:spPr>
            <a:xfrm rot="10800000">
              <a:off x="9810750" y="2655093"/>
              <a:ext cx="190500"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27" name="Triangle"/>
            <p:cNvSpPr/>
            <p:nvPr/>
          </p:nvSpPr>
          <p:spPr>
            <a:xfrm rot="10800000">
              <a:off x="8524875" y="2655093"/>
              <a:ext cx="190500"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28" name="Triangle"/>
            <p:cNvSpPr/>
            <p:nvPr/>
          </p:nvSpPr>
          <p:spPr>
            <a:xfrm rot="10800000">
              <a:off x="7239000" y="2655093"/>
              <a:ext cx="190500"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29" name="Triangle"/>
            <p:cNvSpPr/>
            <p:nvPr/>
          </p:nvSpPr>
          <p:spPr>
            <a:xfrm rot="10800000">
              <a:off x="5941218" y="2655093"/>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30" name="Triangle"/>
            <p:cNvSpPr/>
            <p:nvPr/>
          </p:nvSpPr>
          <p:spPr>
            <a:xfrm rot="10800000">
              <a:off x="4655343" y="2655093"/>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31" name="Triangle"/>
            <p:cNvSpPr/>
            <p:nvPr/>
          </p:nvSpPr>
          <p:spPr>
            <a:xfrm rot="10800000">
              <a:off x="3369468" y="2655093"/>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32" name="Triangle"/>
            <p:cNvSpPr/>
            <p:nvPr/>
          </p:nvSpPr>
          <p:spPr>
            <a:xfrm rot="10800000">
              <a:off x="2083593" y="2655093"/>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33" name="Triangle"/>
            <p:cNvSpPr/>
            <p:nvPr/>
          </p:nvSpPr>
          <p:spPr>
            <a:xfrm rot="10800000">
              <a:off x="785812" y="2667000"/>
              <a:ext cx="190501"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sp>
        <p:nvSpPr>
          <p:cNvPr id="193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9" name="9-stage framework"/>
          <p:cNvSpPr txBox="1"/>
          <p:nvPr>
            <p:ph type="title"/>
          </p:nvPr>
        </p:nvSpPr>
        <p:spPr>
          <a:prstGeom prst="rect">
            <a:avLst/>
          </a:prstGeom>
        </p:spPr>
        <p:txBody>
          <a:bodyPr/>
          <a:lstStyle/>
          <a:p>
            <a:pPr/>
            <a:r>
              <a:t>9-stage framework</a:t>
            </a:r>
          </a:p>
        </p:txBody>
      </p:sp>
      <p:sp>
        <p:nvSpPr>
          <p:cNvPr id="1940" name="learn…"/>
          <p:cNvSpPr txBox="1"/>
          <p:nvPr/>
        </p:nvSpPr>
        <p:spPr>
          <a:xfrm>
            <a:off x="9616281" y="125015"/>
            <a:ext cx="4274344" cy="314960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p>
            <a:pPr algn="r" defTabSz="547687">
              <a:defRPr b="1" i="1" sz="5600">
                <a:solidFill>
                  <a:srgbClr val="0042AA"/>
                </a:solidFill>
              </a:defRPr>
            </a:pPr>
            <a:r>
              <a:t>learn</a:t>
            </a:r>
          </a:p>
          <a:p>
            <a:pPr algn="r" defTabSz="547687">
              <a:defRPr b="1" i="1" sz="5600">
                <a:solidFill>
                  <a:srgbClr val="0042AA"/>
                </a:solidFill>
              </a:defRPr>
            </a:pPr>
            <a:r>
              <a:t>winnow</a:t>
            </a:r>
          </a:p>
          <a:p>
            <a:pPr algn="r" defTabSz="547687">
              <a:defRPr b="1" i="1" sz="5600">
                <a:solidFill>
                  <a:srgbClr val="0042AA"/>
                </a:solidFill>
              </a:defRPr>
            </a:pPr>
            <a:r>
              <a:t>cast</a:t>
            </a:r>
          </a:p>
        </p:txBody>
      </p:sp>
      <p:grpSp>
        <p:nvGrpSpPr>
          <p:cNvPr id="2048" name="Group"/>
          <p:cNvGrpSpPr/>
          <p:nvPr/>
        </p:nvGrpSpPr>
        <p:grpSpPr>
          <a:xfrm>
            <a:off x="2222500" y="3262312"/>
            <a:ext cx="11740716" cy="6274594"/>
            <a:chOff x="0" y="0"/>
            <a:chExt cx="11740715" cy="6274592"/>
          </a:xfrm>
        </p:grpSpPr>
        <p:sp>
          <p:nvSpPr>
            <p:cNvPr id="1941" name="Oval"/>
            <p:cNvSpPr/>
            <p:nvPr/>
          </p:nvSpPr>
          <p:spPr>
            <a:xfrm>
              <a:off x="880484" y="2512218"/>
              <a:ext cx="566415" cy="531530"/>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42" name="Rectangle"/>
            <p:cNvSpPr/>
            <p:nvPr/>
          </p:nvSpPr>
          <p:spPr>
            <a:xfrm>
              <a:off x="869156" y="2777983"/>
              <a:ext cx="583407"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43" name="Oval"/>
            <p:cNvSpPr/>
            <p:nvPr/>
          </p:nvSpPr>
          <p:spPr>
            <a:xfrm>
              <a:off x="907071" y="2190750"/>
              <a:ext cx="1895753" cy="1169363"/>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44" name="Rectangle"/>
            <p:cNvSpPr/>
            <p:nvPr/>
          </p:nvSpPr>
          <p:spPr>
            <a:xfrm>
              <a:off x="869156" y="2775431"/>
              <a:ext cx="1952626" cy="72500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45" name="Oval"/>
            <p:cNvSpPr/>
            <p:nvPr/>
          </p:nvSpPr>
          <p:spPr>
            <a:xfrm>
              <a:off x="2173008" y="2509174"/>
              <a:ext cx="566415" cy="531530"/>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46" name="Rectangle"/>
            <p:cNvSpPr/>
            <p:nvPr/>
          </p:nvSpPr>
          <p:spPr>
            <a:xfrm>
              <a:off x="2161680" y="2774938"/>
              <a:ext cx="583407"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47" name="Oval"/>
            <p:cNvSpPr/>
            <p:nvPr/>
          </p:nvSpPr>
          <p:spPr>
            <a:xfrm>
              <a:off x="886726" y="1833562"/>
              <a:ext cx="3259767" cy="1881615"/>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48" name="Rectangle"/>
            <p:cNvSpPr/>
            <p:nvPr/>
          </p:nvSpPr>
          <p:spPr>
            <a:xfrm>
              <a:off x="821531" y="2774369"/>
              <a:ext cx="3357563" cy="116660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49" name="Oval"/>
            <p:cNvSpPr/>
            <p:nvPr/>
          </p:nvSpPr>
          <p:spPr>
            <a:xfrm>
              <a:off x="2176738" y="2189351"/>
              <a:ext cx="1895753" cy="116936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50" name="Rectangle"/>
            <p:cNvSpPr/>
            <p:nvPr/>
          </p:nvSpPr>
          <p:spPr>
            <a:xfrm>
              <a:off x="2138823" y="2774033"/>
              <a:ext cx="1952626" cy="72500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51" name="Oval"/>
            <p:cNvSpPr/>
            <p:nvPr/>
          </p:nvSpPr>
          <p:spPr>
            <a:xfrm>
              <a:off x="3442676" y="2507776"/>
              <a:ext cx="566414" cy="531529"/>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52" name="Rectangle"/>
            <p:cNvSpPr/>
            <p:nvPr/>
          </p:nvSpPr>
          <p:spPr>
            <a:xfrm>
              <a:off x="3431347" y="2773540"/>
              <a:ext cx="583408"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53" name="Oval"/>
            <p:cNvSpPr/>
            <p:nvPr/>
          </p:nvSpPr>
          <p:spPr>
            <a:xfrm>
              <a:off x="878564" y="1476375"/>
              <a:ext cx="4637598" cy="2607336"/>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54" name="Rectangle"/>
            <p:cNvSpPr/>
            <p:nvPr/>
          </p:nvSpPr>
          <p:spPr>
            <a:xfrm>
              <a:off x="785812" y="2780042"/>
              <a:ext cx="4776725" cy="1616548"/>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55" name="Oval"/>
            <p:cNvSpPr/>
            <p:nvPr/>
          </p:nvSpPr>
          <p:spPr>
            <a:xfrm>
              <a:off x="2182528" y="1835399"/>
              <a:ext cx="3259768" cy="1881616"/>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56" name="Rectangle"/>
            <p:cNvSpPr/>
            <p:nvPr/>
          </p:nvSpPr>
          <p:spPr>
            <a:xfrm>
              <a:off x="2117333" y="2776206"/>
              <a:ext cx="3357564" cy="116660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57" name="Oval"/>
            <p:cNvSpPr/>
            <p:nvPr/>
          </p:nvSpPr>
          <p:spPr>
            <a:xfrm>
              <a:off x="3472541" y="2191189"/>
              <a:ext cx="1895753" cy="116936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58" name="Rectangle"/>
            <p:cNvSpPr/>
            <p:nvPr/>
          </p:nvSpPr>
          <p:spPr>
            <a:xfrm>
              <a:off x="3434626" y="2775870"/>
              <a:ext cx="1952626" cy="72500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59" name="Oval"/>
            <p:cNvSpPr/>
            <p:nvPr/>
          </p:nvSpPr>
          <p:spPr>
            <a:xfrm>
              <a:off x="4738478" y="2509613"/>
              <a:ext cx="566415" cy="531530"/>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60" name="Rectangle"/>
            <p:cNvSpPr/>
            <p:nvPr/>
          </p:nvSpPr>
          <p:spPr>
            <a:xfrm>
              <a:off x="4727150" y="2775378"/>
              <a:ext cx="583407"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61" name="Oval"/>
            <p:cNvSpPr/>
            <p:nvPr/>
          </p:nvSpPr>
          <p:spPr>
            <a:xfrm>
              <a:off x="881755" y="1095375"/>
              <a:ext cx="5987803" cy="3338008"/>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62" name="Rectangle"/>
            <p:cNvSpPr/>
            <p:nvPr/>
          </p:nvSpPr>
          <p:spPr>
            <a:xfrm>
              <a:off x="762000" y="2764378"/>
              <a:ext cx="6167437" cy="206956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63" name="Oval"/>
            <p:cNvSpPr/>
            <p:nvPr/>
          </p:nvSpPr>
          <p:spPr>
            <a:xfrm>
              <a:off x="2163710" y="1461478"/>
              <a:ext cx="4637598" cy="2607336"/>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64" name="Rectangle"/>
            <p:cNvSpPr/>
            <p:nvPr/>
          </p:nvSpPr>
          <p:spPr>
            <a:xfrm>
              <a:off x="2070958" y="2765145"/>
              <a:ext cx="4776725" cy="1616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65" name="Oval"/>
            <p:cNvSpPr/>
            <p:nvPr/>
          </p:nvSpPr>
          <p:spPr>
            <a:xfrm>
              <a:off x="3467675" y="1820503"/>
              <a:ext cx="3259767" cy="1881615"/>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66" name="Rectangle"/>
            <p:cNvSpPr/>
            <p:nvPr/>
          </p:nvSpPr>
          <p:spPr>
            <a:xfrm>
              <a:off x="3402479" y="2761309"/>
              <a:ext cx="3357564" cy="116660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67" name="Oval"/>
            <p:cNvSpPr/>
            <p:nvPr/>
          </p:nvSpPr>
          <p:spPr>
            <a:xfrm>
              <a:off x="4757687" y="2176292"/>
              <a:ext cx="1895753" cy="116936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68" name="Rectangle"/>
            <p:cNvSpPr/>
            <p:nvPr/>
          </p:nvSpPr>
          <p:spPr>
            <a:xfrm>
              <a:off x="4719772" y="2760973"/>
              <a:ext cx="1952626" cy="725007"/>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69" name="Oval"/>
            <p:cNvSpPr/>
            <p:nvPr/>
          </p:nvSpPr>
          <p:spPr>
            <a:xfrm>
              <a:off x="6023624" y="2494716"/>
              <a:ext cx="566415" cy="531530"/>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70" name="Rectangle"/>
            <p:cNvSpPr/>
            <p:nvPr/>
          </p:nvSpPr>
          <p:spPr>
            <a:xfrm>
              <a:off x="6012296" y="2760481"/>
              <a:ext cx="583407"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71" name="Oval"/>
            <p:cNvSpPr/>
            <p:nvPr/>
          </p:nvSpPr>
          <p:spPr>
            <a:xfrm>
              <a:off x="873316" y="750093"/>
              <a:ext cx="7351818" cy="4092782"/>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72" name="Rectangle"/>
            <p:cNvSpPr/>
            <p:nvPr/>
          </p:nvSpPr>
          <p:spPr>
            <a:xfrm>
              <a:off x="726281" y="2796484"/>
              <a:ext cx="7572375" cy="253751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73" name="Oval"/>
            <p:cNvSpPr/>
            <p:nvPr/>
          </p:nvSpPr>
          <p:spPr>
            <a:xfrm>
              <a:off x="2167629" y="1119187"/>
              <a:ext cx="5987804" cy="3338009"/>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74" name="Rectangle"/>
            <p:cNvSpPr/>
            <p:nvPr/>
          </p:nvSpPr>
          <p:spPr>
            <a:xfrm>
              <a:off x="2047874" y="2788191"/>
              <a:ext cx="6167437" cy="206956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75" name="Oval"/>
            <p:cNvSpPr/>
            <p:nvPr/>
          </p:nvSpPr>
          <p:spPr>
            <a:xfrm>
              <a:off x="3449584" y="1485290"/>
              <a:ext cx="4637598" cy="2607336"/>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76" name="Rectangle"/>
            <p:cNvSpPr/>
            <p:nvPr/>
          </p:nvSpPr>
          <p:spPr>
            <a:xfrm>
              <a:off x="3356833" y="2788958"/>
              <a:ext cx="4776725" cy="1616548"/>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77" name="Oval"/>
            <p:cNvSpPr/>
            <p:nvPr/>
          </p:nvSpPr>
          <p:spPr>
            <a:xfrm>
              <a:off x="4753549" y="1844315"/>
              <a:ext cx="3259767" cy="1881615"/>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78" name="Rectangle"/>
            <p:cNvSpPr/>
            <p:nvPr/>
          </p:nvSpPr>
          <p:spPr>
            <a:xfrm>
              <a:off x="4688354" y="2785122"/>
              <a:ext cx="3357563" cy="116660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79" name="Oval"/>
            <p:cNvSpPr/>
            <p:nvPr/>
          </p:nvSpPr>
          <p:spPr>
            <a:xfrm>
              <a:off x="6043561" y="2200104"/>
              <a:ext cx="1895753" cy="116936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80" name="Rectangle"/>
            <p:cNvSpPr/>
            <p:nvPr/>
          </p:nvSpPr>
          <p:spPr>
            <a:xfrm>
              <a:off x="6005646" y="2784786"/>
              <a:ext cx="1952626" cy="72500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81" name="Oval"/>
            <p:cNvSpPr/>
            <p:nvPr/>
          </p:nvSpPr>
          <p:spPr>
            <a:xfrm>
              <a:off x="7309499" y="2518529"/>
              <a:ext cx="566415" cy="531529"/>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82" name="Rectangle"/>
            <p:cNvSpPr/>
            <p:nvPr/>
          </p:nvSpPr>
          <p:spPr>
            <a:xfrm>
              <a:off x="7298170" y="2784293"/>
              <a:ext cx="583408"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83" name="Oval"/>
            <p:cNvSpPr/>
            <p:nvPr/>
          </p:nvSpPr>
          <p:spPr>
            <a:xfrm>
              <a:off x="864878" y="381000"/>
              <a:ext cx="8715835" cy="4836923"/>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84" name="Rectangle"/>
            <p:cNvSpPr/>
            <p:nvPr/>
          </p:nvSpPr>
          <p:spPr>
            <a:xfrm>
              <a:off x="690562" y="2799461"/>
              <a:ext cx="8977313" cy="2998883"/>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85" name="Oval"/>
            <p:cNvSpPr/>
            <p:nvPr/>
          </p:nvSpPr>
          <p:spPr>
            <a:xfrm>
              <a:off x="2159194" y="744140"/>
              <a:ext cx="7351817" cy="4092782"/>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86" name="Rectangle"/>
            <p:cNvSpPr/>
            <p:nvPr/>
          </p:nvSpPr>
          <p:spPr>
            <a:xfrm>
              <a:off x="2012158" y="2790531"/>
              <a:ext cx="7572375" cy="253751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87" name="Oval"/>
            <p:cNvSpPr/>
            <p:nvPr/>
          </p:nvSpPr>
          <p:spPr>
            <a:xfrm>
              <a:off x="3453507" y="1113234"/>
              <a:ext cx="5987803" cy="3338009"/>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88" name="Rectangle"/>
            <p:cNvSpPr/>
            <p:nvPr/>
          </p:nvSpPr>
          <p:spPr>
            <a:xfrm>
              <a:off x="3333751" y="2782238"/>
              <a:ext cx="6167438" cy="206956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89" name="Oval"/>
            <p:cNvSpPr/>
            <p:nvPr/>
          </p:nvSpPr>
          <p:spPr>
            <a:xfrm>
              <a:off x="4735461" y="1479337"/>
              <a:ext cx="4637598" cy="2607337"/>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90" name="Rectangle"/>
            <p:cNvSpPr/>
            <p:nvPr/>
          </p:nvSpPr>
          <p:spPr>
            <a:xfrm>
              <a:off x="4642710" y="2783005"/>
              <a:ext cx="4776724" cy="1616548"/>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91" name="Oval"/>
            <p:cNvSpPr/>
            <p:nvPr/>
          </p:nvSpPr>
          <p:spPr>
            <a:xfrm>
              <a:off x="6039426" y="1838362"/>
              <a:ext cx="3259767" cy="1881615"/>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92" name="Rectangle"/>
            <p:cNvSpPr/>
            <p:nvPr/>
          </p:nvSpPr>
          <p:spPr>
            <a:xfrm>
              <a:off x="5974231" y="2779169"/>
              <a:ext cx="3357563" cy="116660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93" name="Oval"/>
            <p:cNvSpPr/>
            <p:nvPr/>
          </p:nvSpPr>
          <p:spPr>
            <a:xfrm>
              <a:off x="7329438" y="2194151"/>
              <a:ext cx="1895753" cy="116936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94" name="Rectangle"/>
            <p:cNvSpPr/>
            <p:nvPr/>
          </p:nvSpPr>
          <p:spPr>
            <a:xfrm>
              <a:off x="7291523" y="2778833"/>
              <a:ext cx="1952626" cy="72500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95" name="Oval"/>
            <p:cNvSpPr/>
            <p:nvPr/>
          </p:nvSpPr>
          <p:spPr>
            <a:xfrm>
              <a:off x="8595376" y="2512576"/>
              <a:ext cx="566414" cy="531529"/>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96" name="Rectangle"/>
            <p:cNvSpPr/>
            <p:nvPr/>
          </p:nvSpPr>
          <p:spPr>
            <a:xfrm>
              <a:off x="8584048" y="2778340"/>
              <a:ext cx="583407"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97" name="Oval"/>
            <p:cNvSpPr/>
            <p:nvPr/>
          </p:nvSpPr>
          <p:spPr>
            <a:xfrm>
              <a:off x="2174106" y="380999"/>
              <a:ext cx="8692714" cy="483692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98" name="Rectangle"/>
            <p:cNvSpPr/>
            <p:nvPr/>
          </p:nvSpPr>
          <p:spPr>
            <a:xfrm>
              <a:off x="2000252" y="2799461"/>
              <a:ext cx="8953498" cy="2998883"/>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1999" name="Oval"/>
            <p:cNvSpPr/>
            <p:nvPr/>
          </p:nvSpPr>
          <p:spPr>
            <a:xfrm>
              <a:off x="3445069" y="744140"/>
              <a:ext cx="7351817" cy="4092782"/>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00" name="Rectangle"/>
            <p:cNvSpPr/>
            <p:nvPr/>
          </p:nvSpPr>
          <p:spPr>
            <a:xfrm>
              <a:off x="3298033" y="2790531"/>
              <a:ext cx="7572375" cy="253751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01" name="Oval"/>
            <p:cNvSpPr/>
            <p:nvPr/>
          </p:nvSpPr>
          <p:spPr>
            <a:xfrm>
              <a:off x="4739382" y="1113233"/>
              <a:ext cx="5987803" cy="3338009"/>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02" name="Rectangle"/>
            <p:cNvSpPr/>
            <p:nvPr/>
          </p:nvSpPr>
          <p:spPr>
            <a:xfrm>
              <a:off x="4619626" y="2782237"/>
              <a:ext cx="6167438" cy="206956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03" name="Oval"/>
            <p:cNvSpPr/>
            <p:nvPr/>
          </p:nvSpPr>
          <p:spPr>
            <a:xfrm>
              <a:off x="6021336" y="1479337"/>
              <a:ext cx="4637598" cy="2607336"/>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04" name="Rectangle"/>
            <p:cNvSpPr/>
            <p:nvPr/>
          </p:nvSpPr>
          <p:spPr>
            <a:xfrm>
              <a:off x="5928585" y="2783004"/>
              <a:ext cx="4776724" cy="1616548"/>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05" name="Oval"/>
            <p:cNvSpPr/>
            <p:nvPr/>
          </p:nvSpPr>
          <p:spPr>
            <a:xfrm>
              <a:off x="7325301" y="1838362"/>
              <a:ext cx="3259767" cy="1881615"/>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06" name="Rectangle"/>
            <p:cNvSpPr/>
            <p:nvPr/>
          </p:nvSpPr>
          <p:spPr>
            <a:xfrm>
              <a:off x="7260106" y="2779169"/>
              <a:ext cx="3357563" cy="116659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07" name="Oval"/>
            <p:cNvSpPr/>
            <p:nvPr/>
          </p:nvSpPr>
          <p:spPr>
            <a:xfrm>
              <a:off x="8615313" y="2194151"/>
              <a:ext cx="1895753" cy="116936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08" name="Rectangle"/>
            <p:cNvSpPr/>
            <p:nvPr/>
          </p:nvSpPr>
          <p:spPr>
            <a:xfrm>
              <a:off x="8577398" y="2778832"/>
              <a:ext cx="1952626" cy="72500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09" name="Oval"/>
            <p:cNvSpPr/>
            <p:nvPr/>
          </p:nvSpPr>
          <p:spPr>
            <a:xfrm>
              <a:off x="868115" y="0"/>
              <a:ext cx="10068293" cy="5602326"/>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10" name="Rectangle"/>
            <p:cNvSpPr/>
            <p:nvPr/>
          </p:nvSpPr>
          <p:spPr>
            <a:xfrm>
              <a:off x="666750" y="2801162"/>
              <a:ext cx="10370347" cy="3473431"/>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11" name="Oval"/>
            <p:cNvSpPr/>
            <p:nvPr/>
          </p:nvSpPr>
          <p:spPr>
            <a:xfrm>
              <a:off x="9881251" y="2512575"/>
              <a:ext cx="566414" cy="531530"/>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12" name="Rectangle"/>
            <p:cNvSpPr/>
            <p:nvPr/>
          </p:nvSpPr>
          <p:spPr>
            <a:xfrm>
              <a:off x="9858016" y="2770473"/>
              <a:ext cx="607220" cy="345282"/>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13" name="Line"/>
            <p:cNvSpPr/>
            <p:nvPr/>
          </p:nvSpPr>
          <p:spPr>
            <a:xfrm>
              <a:off x="8961439" y="3702843"/>
              <a:ext cx="2411109" cy="1"/>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014" name="Line"/>
            <p:cNvSpPr/>
            <p:nvPr/>
          </p:nvSpPr>
          <p:spPr>
            <a:xfrm flipV="1">
              <a:off x="8973346" y="3452812"/>
              <a:ext cx="1" cy="249624"/>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015" name="Line"/>
            <p:cNvSpPr/>
            <p:nvPr/>
          </p:nvSpPr>
          <p:spPr>
            <a:xfrm flipV="1">
              <a:off x="11366502" y="3464718"/>
              <a:ext cx="1" cy="249624"/>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016" name="ANALYSIS"/>
            <p:cNvSpPr txBox="1"/>
            <p:nvPr/>
          </p:nvSpPr>
          <p:spPr>
            <a:xfrm>
              <a:off x="9422475" y="3698478"/>
              <a:ext cx="1494992" cy="425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416718">
                <a:defRPr b="1" sz="2200">
                  <a:latin typeface="Helvetica"/>
                  <a:ea typeface="Helvetica"/>
                  <a:cs typeface="Helvetica"/>
                  <a:sym typeface="Helvetica"/>
                </a:defRPr>
              </a:lvl1pPr>
            </a:lstStyle>
            <a:p>
              <a:pPr/>
              <a:r>
                <a:t>ANALYSIS</a:t>
              </a:r>
            </a:p>
          </p:txBody>
        </p:sp>
        <p:sp>
          <p:nvSpPr>
            <p:cNvPr id="2017" name="Shape"/>
            <p:cNvSpPr/>
            <p:nvPr/>
          </p:nvSpPr>
          <p:spPr>
            <a:xfrm>
              <a:off x="10276246" y="2786062"/>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018" name="Shape"/>
            <p:cNvSpPr/>
            <p:nvPr/>
          </p:nvSpPr>
          <p:spPr>
            <a:xfrm>
              <a:off x="8978465" y="2786062"/>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019" name="reflect"/>
            <p:cNvSpPr txBox="1"/>
            <p:nvPr/>
          </p:nvSpPr>
          <p:spPr>
            <a:xfrm>
              <a:off x="9229162" y="2836862"/>
              <a:ext cx="730462"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reflect</a:t>
              </a:r>
            </a:p>
          </p:txBody>
        </p:sp>
        <p:sp>
          <p:nvSpPr>
            <p:cNvPr id="2020" name="write"/>
            <p:cNvSpPr txBox="1"/>
            <p:nvPr/>
          </p:nvSpPr>
          <p:spPr>
            <a:xfrm>
              <a:off x="10595467" y="2860675"/>
              <a:ext cx="590600" cy="3746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write</a:t>
              </a:r>
            </a:p>
          </p:txBody>
        </p:sp>
        <p:sp>
          <p:nvSpPr>
            <p:cNvPr id="2021" name="Triangle"/>
            <p:cNvSpPr/>
            <p:nvPr/>
          </p:nvSpPr>
          <p:spPr>
            <a:xfrm rot="10800000">
              <a:off x="9810750" y="2655093"/>
              <a:ext cx="190500"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22" name="Triangle"/>
            <p:cNvSpPr/>
            <p:nvPr/>
          </p:nvSpPr>
          <p:spPr>
            <a:xfrm rot="10800000">
              <a:off x="8524875" y="2655093"/>
              <a:ext cx="190500"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23" name="Triangle"/>
            <p:cNvSpPr/>
            <p:nvPr/>
          </p:nvSpPr>
          <p:spPr>
            <a:xfrm rot="10800000">
              <a:off x="7239000" y="2655093"/>
              <a:ext cx="190500"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24" name="Triangle"/>
            <p:cNvSpPr/>
            <p:nvPr/>
          </p:nvSpPr>
          <p:spPr>
            <a:xfrm rot="10800000">
              <a:off x="5941218" y="2655093"/>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25" name="Triangle"/>
            <p:cNvSpPr/>
            <p:nvPr/>
          </p:nvSpPr>
          <p:spPr>
            <a:xfrm rot="10800000">
              <a:off x="4655343" y="2655093"/>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26" name="Triangle"/>
            <p:cNvSpPr/>
            <p:nvPr/>
          </p:nvSpPr>
          <p:spPr>
            <a:xfrm rot="10800000">
              <a:off x="3369468" y="2655093"/>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27" name="Triangle"/>
            <p:cNvSpPr/>
            <p:nvPr/>
          </p:nvSpPr>
          <p:spPr>
            <a:xfrm rot="10800000">
              <a:off x="2083593" y="2655093"/>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28" name="Triangle"/>
            <p:cNvSpPr/>
            <p:nvPr/>
          </p:nvSpPr>
          <p:spPr>
            <a:xfrm rot="10800000">
              <a:off x="785812" y="2667000"/>
              <a:ext cx="190501"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nvGrpSpPr>
            <p:cNvPr id="2041" name="Group"/>
            <p:cNvGrpSpPr/>
            <p:nvPr/>
          </p:nvGrpSpPr>
          <p:grpSpPr>
            <a:xfrm>
              <a:off x="3834964" y="2774156"/>
              <a:ext cx="5310189" cy="1349773"/>
              <a:chOff x="0" y="0"/>
              <a:chExt cx="5310187" cy="1349771"/>
            </a:xfrm>
          </p:grpSpPr>
          <p:sp>
            <p:nvSpPr>
              <p:cNvPr id="2029" name="Line"/>
              <p:cNvSpPr/>
              <p:nvPr/>
            </p:nvSpPr>
            <p:spPr>
              <a:xfrm>
                <a:off x="2778" y="928687"/>
                <a:ext cx="4910562" cy="41"/>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030" name="Line"/>
              <p:cNvSpPr/>
              <p:nvPr/>
            </p:nvSpPr>
            <p:spPr>
              <a:xfrm flipV="1">
                <a:off x="6787" y="690562"/>
                <a:ext cx="1" cy="249624"/>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031" name="Line"/>
              <p:cNvSpPr/>
              <p:nvPr/>
            </p:nvSpPr>
            <p:spPr>
              <a:xfrm flipV="1">
                <a:off x="4924068" y="690562"/>
                <a:ext cx="1" cy="249624"/>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032" name="CORE"/>
              <p:cNvSpPr txBox="1"/>
              <p:nvPr/>
            </p:nvSpPr>
            <p:spPr>
              <a:xfrm>
                <a:off x="2019790" y="924321"/>
                <a:ext cx="915182" cy="425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416718">
                  <a:defRPr b="1" sz="2200">
                    <a:latin typeface="Helvetica"/>
                    <a:ea typeface="Helvetica"/>
                    <a:cs typeface="Helvetica"/>
                    <a:sym typeface="Helvetica"/>
                  </a:defRPr>
                </a:lvl1pPr>
              </a:lstStyle>
              <a:p>
                <a:pPr/>
                <a:r>
                  <a:t>CORE</a:t>
                </a:r>
              </a:p>
            </p:txBody>
          </p:sp>
          <p:sp>
            <p:nvSpPr>
              <p:cNvPr id="2033" name="Shape"/>
              <p:cNvSpPr/>
              <p:nvPr/>
            </p:nvSpPr>
            <p:spPr>
              <a:xfrm>
                <a:off x="3845719" y="11906"/>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034" name="Shape"/>
              <p:cNvSpPr/>
              <p:nvPr/>
            </p:nvSpPr>
            <p:spPr>
              <a:xfrm>
                <a:off x="2571750" y="0"/>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035" name="Shape"/>
              <p:cNvSpPr/>
              <p:nvPr/>
            </p:nvSpPr>
            <p:spPr>
              <a:xfrm>
                <a:off x="1273968" y="0"/>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036" name="Shape"/>
              <p:cNvSpPr/>
              <p:nvPr/>
            </p:nvSpPr>
            <p:spPr>
              <a:xfrm>
                <a:off x="0" y="0"/>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037" name="implement"/>
              <p:cNvSpPr txBox="1"/>
              <p:nvPr/>
            </p:nvSpPr>
            <p:spPr>
              <a:xfrm>
                <a:off x="2724290" y="62706"/>
                <a:ext cx="1162436"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implement</a:t>
                </a:r>
              </a:p>
            </p:txBody>
          </p:sp>
          <p:sp>
            <p:nvSpPr>
              <p:cNvPr id="2038" name="discover"/>
              <p:cNvSpPr txBox="1"/>
              <p:nvPr/>
            </p:nvSpPr>
            <p:spPr>
              <a:xfrm>
                <a:off x="172118" y="62706"/>
                <a:ext cx="959173"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discover</a:t>
                </a:r>
              </a:p>
            </p:txBody>
          </p:sp>
          <p:sp>
            <p:nvSpPr>
              <p:cNvPr id="2039" name="design"/>
              <p:cNvSpPr txBox="1"/>
              <p:nvPr/>
            </p:nvSpPr>
            <p:spPr>
              <a:xfrm>
                <a:off x="1513824" y="62706"/>
                <a:ext cx="781584"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design</a:t>
                </a:r>
              </a:p>
            </p:txBody>
          </p:sp>
          <p:sp>
            <p:nvSpPr>
              <p:cNvPr id="2040" name="deploy"/>
              <p:cNvSpPr txBox="1"/>
              <p:nvPr/>
            </p:nvSpPr>
            <p:spPr>
              <a:xfrm>
                <a:off x="4085575" y="74612"/>
                <a:ext cx="781584"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deploy</a:t>
                </a:r>
              </a:p>
            </p:txBody>
          </p:sp>
        </p:grpSp>
        <p:sp>
          <p:nvSpPr>
            <p:cNvPr id="2042" name="Shape"/>
            <p:cNvSpPr/>
            <p:nvPr/>
          </p:nvSpPr>
          <p:spPr>
            <a:xfrm>
              <a:off x="2537183" y="2774156"/>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043" name="Shape"/>
            <p:cNvSpPr/>
            <p:nvPr/>
          </p:nvSpPr>
          <p:spPr>
            <a:xfrm>
              <a:off x="1263214" y="2786062"/>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044" name="Shape"/>
            <p:cNvSpPr/>
            <p:nvPr/>
          </p:nvSpPr>
          <p:spPr>
            <a:xfrm>
              <a:off x="0" y="2779752"/>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045" name="learn"/>
            <p:cNvSpPr txBox="1"/>
            <p:nvPr/>
          </p:nvSpPr>
          <p:spPr>
            <a:xfrm>
              <a:off x="300364" y="2836862"/>
              <a:ext cx="616274"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learn</a:t>
              </a:r>
            </a:p>
          </p:txBody>
        </p:sp>
        <p:sp>
          <p:nvSpPr>
            <p:cNvPr id="2046" name="winnow"/>
            <p:cNvSpPr txBox="1"/>
            <p:nvPr/>
          </p:nvSpPr>
          <p:spPr>
            <a:xfrm>
              <a:off x="1504919" y="2848768"/>
              <a:ext cx="870323"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winnow</a:t>
              </a:r>
            </a:p>
          </p:txBody>
        </p:sp>
        <p:sp>
          <p:nvSpPr>
            <p:cNvPr id="2047" name="cast"/>
            <p:cNvSpPr txBox="1"/>
            <p:nvPr/>
          </p:nvSpPr>
          <p:spPr>
            <a:xfrm>
              <a:off x="2902708" y="2836862"/>
              <a:ext cx="527200"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cast</a:t>
              </a:r>
            </a:p>
          </p:txBody>
        </p:sp>
      </p:grpSp>
      <p:grpSp>
        <p:nvGrpSpPr>
          <p:cNvPr id="2059" name="Group"/>
          <p:cNvGrpSpPr/>
          <p:nvPr/>
        </p:nvGrpSpPr>
        <p:grpSpPr>
          <a:xfrm>
            <a:off x="2210593" y="6036468"/>
            <a:ext cx="4001654" cy="1343820"/>
            <a:chOff x="0" y="0"/>
            <a:chExt cx="4001652" cy="1343818"/>
          </a:xfrm>
        </p:grpSpPr>
        <p:sp>
          <p:nvSpPr>
            <p:cNvPr id="2049" name="Line"/>
            <p:cNvSpPr/>
            <p:nvPr/>
          </p:nvSpPr>
          <p:spPr>
            <a:xfrm>
              <a:off x="11906" y="928687"/>
              <a:ext cx="3627442" cy="1"/>
            </a:xfrm>
            <a:prstGeom prst="line">
              <a:avLst/>
            </a:prstGeom>
            <a:noFill/>
            <a:ln w="254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050" name="Line"/>
            <p:cNvSpPr/>
            <p:nvPr/>
          </p:nvSpPr>
          <p:spPr>
            <a:xfrm flipV="1">
              <a:off x="7939" y="619533"/>
              <a:ext cx="1" cy="249624"/>
            </a:xfrm>
            <a:prstGeom prst="line">
              <a:avLst/>
            </a:prstGeom>
            <a:noFill/>
            <a:ln w="254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051" name="Line"/>
            <p:cNvSpPr/>
            <p:nvPr/>
          </p:nvSpPr>
          <p:spPr>
            <a:xfrm flipV="1">
              <a:off x="3639345" y="654843"/>
              <a:ext cx="1" cy="249624"/>
            </a:xfrm>
            <a:prstGeom prst="line">
              <a:avLst/>
            </a:prstGeom>
            <a:noFill/>
            <a:ln w="254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052" name="PRECONDITION"/>
            <p:cNvSpPr txBox="1"/>
            <p:nvPr/>
          </p:nvSpPr>
          <p:spPr>
            <a:xfrm>
              <a:off x="570689" y="918368"/>
              <a:ext cx="2250109" cy="425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416718">
                <a:defRPr b="1" sz="2200">
                  <a:latin typeface="Helvetica"/>
                  <a:ea typeface="Helvetica"/>
                  <a:cs typeface="Helvetica"/>
                  <a:sym typeface="Helvetica"/>
                </a:defRPr>
              </a:lvl1pPr>
            </a:lstStyle>
            <a:p>
              <a:pPr/>
              <a:r>
                <a:t>PRECONDITION</a:t>
              </a:r>
            </a:p>
          </p:txBody>
        </p:sp>
        <p:sp>
          <p:nvSpPr>
            <p:cNvPr id="2053" name="Shape"/>
            <p:cNvSpPr/>
            <p:nvPr/>
          </p:nvSpPr>
          <p:spPr>
            <a:xfrm>
              <a:off x="2537183" y="0"/>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508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2054" name="Shape"/>
            <p:cNvSpPr/>
            <p:nvPr/>
          </p:nvSpPr>
          <p:spPr>
            <a:xfrm>
              <a:off x="1263214" y="11906"/>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508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2055" name="Shape"/>
            <p:cNvSpPr/>
            <p:nvPr/>
          </p:nvSpPr>
          <p:spPr>
            <a:xfrm>
              <a:off x="0" y="5595"/>
              <a:ext cx="1464469" cy="524003"/>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508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2056" name="learn"/>
            <p:cNvSpPr txBox="1"/>
            <p:nvPr/>
          </p:nvSpPr>
          <p:spPr>
            <a:xfrm>
              <a:off x="281333" y="62706"/>
              <a:ext cx="654336"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b="1" sz="1800">
                  <a:solidFill>
                    <a:srgbClr val="424242"/>
                  </a:solidFill>
                  <a:latin typeface="Helvetica"/>
                  <a:ea typeface="Helvetica"/>
                  <a:cs typeface="Helvetica"/>
                  <a:sym typeface="Helvetica"/>
                </a:defRPr>
              </a:lvl1pPr>
            </a:lstStyle>
            <a:p>
              <a:pPr/>
              <a:r>
                <a:t>learn</a:t>
              </a:r>
            </a:p>
          </p:txBody>
        </p:sp>
        <p:sp>
          <p:nvSpPr>
            <p:cNvPr id="2057" name="winnow"/>
            <p:cNvSpPr txBox="1"/>
            <p:nvPr/>
          </p:nvSpPr>
          <p:spPr>
            <a:xfrm>
              <a:off x="1467079" y="74612"/>
              <a:ext cx="946003"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b="1" sz="1800">
                  <a:solidFill>
                    <a:srgbClr val="424242"/>
                  </a:solidFill>
                  <a:latin typeface="Helvetica"/>
                  <a:ea typeface="Helvetica"/>
                  <a:cs typeface="Helvetica"/>
                  <a:sym typeface="Helvetica"/>
                </a:defRPr>
              </a:lvl1pPr>
            </a:lstStyle>
            <a:p>
              <a:pPr/>
              <a:r>
                <a:t>winnow</a:t>
              </a:r>
            </a:p>
          </p:txBody>
        </p:sp>
        <p:sp>
          <p:nvSpPr>
            <p:cNvPr id="2058" name="cast"/>
            <p:cNvSpPr txBox="1"/>
            <p:nvPr/>
          </p:nvSpPr>
          <p:spPr>
            <a:xfrm>
              <a:off x="2883565" y="62706"/>
              <a:ext cx="565486"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b="1" sz="1800">
                  <a:solidFill>
                    <a:srgbClr val="424242"/>
                  </a:solidFill>
                  <a:latin typeface="Helvetica"/>
                  <a:ea typeface="Helvetica"/>
                  <a:cs typeface="Helvetica"/>
                  <a:sym typeface="Helvetica"/>
                </a:defRPr>
              </a:lvl1pPr>
            </a:lstStyle>
            <a:p>
              <a:pPr/>
              <a:r>
                <a:t>cast</a:t>
              </a:r>
            </a:p>
          </p:txBody>
        </p:sp>
      </p:grpSp>
      <p:sp>
        <p:nvSpPr>
          <p:cNvPr id="206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8" name="Actions: Analyze"/>
          <p:cNvSpPr txBox="1"/>
          <p:nvPr>
            <p:ph type="title"/>
          </p:nvPr>
        </p:nvSpPr>
        <p:spPr>
          <a:prstGeom prst="rect">
            <a:avLst/>
          </a:prstGeom>
        </p:spPr>
        <p:txBody>
          <a:bodyPr/>
          <a:lstStyle/>
          <a:p>
            <a:pPr/>
            <a:r>
              <a:t>Actions: Analyze</a:t>
            </a:r>
          </a:p>
        </p:txBody>
      </p:sp>
      <p:sp>
        <p:nvSpPr>
          <p:cNvPr id="289" name="consume…"/>
          <p:cNvSpPr txBox="1"/>
          <p:nvPr>
            <p:ph type="body" sz="half" idx="1"/>
          </p:nvPr>
        </p:nvSpPr>
        <p:spPr>
          <a:xfrm>
            <a:off x="419100" y="1104900"/>
            <a:ext cx="5181600" cy="8039100"/>
          </a:xfrm>
          <a:prstGeom prst="rect">
            <a:avLst/>
          </a:prstGeom>
        </p:spPr>
        <p:txBody>
          <a:bodyPr/>
          <a:lstStyle/>
          <a:p>
            <a:pPr>
              <a:defRPr sz="3600"/>
            </a:pPr>
            <a:r>
              <a:t>consume</a:t>
            </a:r>
          </a:p>
          <a:p>
            <a:pPr lvl="1">
              <a:defRPr sz="3600"/>
            </a:pPr>
            <a:r>
              <a:t>discover vs present</a:t>
            </a:r>
          </a:p>
          <a:p>
            <a:pPr lvl="2" marL="1635369" indent="-263769"/>
            <a:r>
              <a:t>classic split</a:t>
            </a:r>
          </a:p>
          <a:p>
            <a:pPr lvl="2"/>
            <a:r>
              <a:t>aka explore vs explain</a:t>
            </a:r>
          </a:p>
          <a:p>
            <a:pPr lvl="1">
              <a:defRPr sz="3600"/>
            </a:pPr>
            <a:r>
              <a:t>enjoy</a:t>
            </a:r>
          </a:p>
          <a:p>
            <a:pPr lvl="2" marL="1635369" indent="-263769"/>
            <a:r>
              <a:t>newcomer</a:t>
            </a:r>
          </a:p>
          <a:p>
            <a:pPr lvl="2" marL="1635369" indent="-263769"/>
            <a:r>
              <a:t>aka casual, social </a:t>
            </a:r>
          </a:p>
          <a:p>
            <a:pPr lvl="1" marL="1143000" indent="-228600">
              <a:defRPr sz="3000"/>
            </a:pPr>
          </a:p>
          <a:p>
            <a:pPr>
              <a:defRPr sz="3600"/>
            </a:pPr>
            <a:r>
              <a:t>produce</a:t>
            </a:r>
          </a:p>
          <a:p>
            <a:pPr lvl="1">
              <a:defRPr sz="3600"/>
            </a:pPr>
            <a:r>
              <a:t>annotate, record</a:t>
            </a:r>
          </a:p>
          <a:p>
            <a:pPr lvl="1">
              <a:defRPr sz="3600"/>
            </a:pPr>
            <a:r>
              <a:t>derive</a:t>
            </a:r>
          </a:p>
          <a:p>
            <a:pPr lvl="2"/>
            <a:r>
              <a:t>crucial design choice</a:t>
            </a:r>
          </a:p>
        </p:txBody>
      </p:sp>
      <p:pic>
        <p:nvPicPr>
          <p:cNvPr id="290" name="fig3.2.pdf" descr="fig3.2.pdf"/>
          <p:cNvPicPr>
            <a:picLocks noChangeAspect="1"/>
          </p:cNvPicPr>
          <p:nvPr/>
        </p:nvPicPr>
        <p:blipFill>
          <a:blip r:embed="rId2">
            <a:extLst/>
          </a:blip>
          <a:srcRect l="0" t="5564" r="0" b="53073"/>
          <a:stretch>
            <a:fillRect/>
          </a:stretch>
        </p:blipFill>
        <p:spPr>
          <a:xfrm>
            <a:off x="6201584" y="876300"/>
            <a:ext cx="9724243" cy="6019800"/>
          </a:xfrm>
          <a:prstGeom prst="rect">
            <a:avLst/>
          </a:prstGeom>
          <a:ln w="12700">
            <a:miter lim="400000"/>
          </a:ln>
        </p:spPr>
      </p:pic>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4" name="9-stage framework"/>
          <p:cNvSpPr txBox="1"/>
          <p:nvPr>
            <p:ph type="title"/>
          </p:nvPr>
        </p:nvSpPr>
        <p:spPr>
          <a:prstGeom prst="rect">
            <a:avLst/>
          </a:prstGeom>
        </p:spPr>
        <p:txBody>
          <a:bodyPr/>
          <a:lstStyle/>
          <a:p>
            <a:pPr/>
            <a:r>
              <a:t>9-stage framework</a:t>
            </a:r>
          </a:p>
        </p:txBody>
      </p:sp>
      <p:grpSp>
        <p:nvGrpSpPr>
          <p:cNvPr id="2176" name="Group"/>
          <p:cNvGrpSpPr/>
          <p:nvPr/>
        </p:nvGrpSpPr>
        <p:grpSpPr>
          <a:xfrm>
            <a:off x="2222500" y="3262312"/>
            <a:ext cx="11740716" cy="6274594"/>
            <a:chOff x="0" y="0"/>
            <a:chExt cx="11740715" cy="6274592"/>
          </a:xfrm>
        </p:grpSpPr>
        <p:sp>
          <p:nvSpPr>
            <p:cNvPr id="2065" name="Oval"/>
            <p:cNvSpPr/>
            <p:nvPr/>
          </p:nvSpPr>
          <p:spPr>
            <a:xfrm>
              <a:off x="880484" y="2512218"/>
              <a:ext cx="566415" cy="531530"/>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66" name="Rectangle"/>
            <p:cNvSpPr/>
            <p:nvPr/>
          </p:nvSpPr>
          <p:spPr>
            <a:xfrm>
              <a:off x="869156" y="2777983"/>
              <a:ext cx="583407"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67" name="Oval"/>
            <p:cNvSpPr/>
            <p:nvPr/>
          </p:nvSpPr>
          <p:spPr>
            <a:xfrm>
              <a:off x="907071" y="2190750"/>
              <a:ext cx="1895753" cy="1169363"/>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68" name="Rectangle"/>
            <p:cNvSpPr/>
            <p:nvPr/>
          </p:nvSpPr>
          <p:spPr>
            <a:xfrm>
              <a:off x="869156" y="2775431"/>
              <a:ext cx="1952626" cy="72500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69" name="Oval"/>
            <p:cNvSpPr/>
            <p:nvPr/>
          </p:nvSpPr>
          <p:spPr>
            <a:xfrm>
              <a:off x="2173008" y="2509174"/>
              <a:ext cx="566415" cy="531530"/>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70" name="Rectangle"/>
            <p:cNvSpPr/>
            <p:nvPr/>
          </p:nvSpPr>
          <p:spPr>
            <a:xfrm>
              <a:off x="2161680" y="2774938"/>
              <a:ext cx="583407"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71" name="Oval"/>
            <p:cNvSpPr/>
            <p:nvPr/>
          </p:nvSpPr>
          <p:spPr>
            <a:xfrm>
              <a:off x="886726" y="1833562"/>
              <a:ext cx="3259767" cy="1881615"/>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72" name="Rectangle"/>
            <p:cNvSpPr/>
            <p:nvPr/>
          </p:nvSpPr>
          <p:spPr>
            <a:xfrm>
              <a:off x="821531" y="2774369"/>
              <a:ext cx="3357563" cy="116660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73" name="Oval"/>
            <p:cNvSpPr/>
            <p:nvPr/>
          </p:nvSpPr>
          <p:spPr>
            <a:xfrm>
              <a:off x="2176738" y="2189351"/>
              <a:ext cx="1895753" cy="116936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74" name="Rectangle"/>
            <p:cNvSpPr/>
            <p:nvPr/>
          </p:nvSpPr>
          <p:spPr>
            <a:xfrm>
              <a:off x="2138823" y="2774033"/>
              <a:ext cx="1952626" cy="72500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75" name="Oval"/>
            <p:cNvSpPr/>
            <p:nvPr/>
          </p:nvSpPr>
          <p:spPr>
            <a:xfrm>
              <a:off x="3442676" y="2507776"/>
              <a:ext cx="566414" cy="531529"/>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76" name="Rectangle"/>
            <p:cNvSpPr/>
            <p:nvPr/>
          </p:nvSpPr>
          <p:spPr>
            <a:xfrm>
              <a:off x="3431347" y="2773540"/>
              <a:ext cx="583408"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77" name="Oval"/>
            <p:cNvSpPr/>
            <p:nvPr/>
          </p:nvSpPr>
          <p:spPr>
            <a:xfrm>
              <a:off x="878564" y="1476375"/>
              <a:ext cx="4637598" cy="2607336"/>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78" name="Rectangle"/>
            <p:cNvSpPr/>
            <p:nvPr/>
          </p:nvSpPr>
          <p:spPr>
            <a:xfrm>
              <a:off x="785812" y="2780042"/>
              <a:ext cx="4776725" cy="1616548"/>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79" name="Oval"/>
            <p:cNvSpPr/>
            <p:nvPr/>
          </p:nvSpPr>
          <p:spPr>
            <a:xfrm>
              <a:off x="2182528" y="1835399"/>
              <a:ext cx="3259768" cy="1881616"/>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80" name="Rectangle"/>
            <p:cNvSpPr/>
            <p:nvPr/>
          </p:nvSpPr>
          <p:spPr>
            <a:xfrm>
              <a:off x="2117333" y="2776206"/>
              <a:ext cx="3357564" cy="116660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81" name="Oval"/>
            <p:cNvSpPr/>
            <p:nvPr/>
          </p:nvSpPr>
          <p:spPr>
            <a:xfrm>
              <a:off x="3472541" y="2191189"/>
              <a:ext cx="1895753" cy="116936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82" name="Rectangle"/>
            <p:cNvSpPr/>
            <p:nvPr/>
          </p:nvSpPr>
          <p:spPr>
            <a:xfrm>
              <a:off x="3434626" y="2775870"/>
              <a:ext cx="1952626" cy="72500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83" name="Oval"/>
            <p:cNvSpPr/>
            <p:nvPr/>
          </p:nvSpPr>
          <p:spPr>
            <a:xfrm>
              <a:off x="4738478" y="2509613"/>
              <a:ext cx="566415" cy="531530"/>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84" name="Rectangle"/>
            <p:cNvSpPr/>
            <p:nvPr/>
          </p:nvSpPr>
          <p:spPr>
            <a:xfrm>
              <a:off x="4727150" y="2775378"/>
              <a:ext cx="583407"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85" name="Oval"/>
            <p:cNvSpPr/>
            <p:nvPr/>
          </p:nvSpPr>
          <p:spPr>
            <a:xfrm>
              <a:off x="881755" y="1095375"/>
              <a:ext cx="5987803" cy="3338008"/>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86" name="Rectangle"/>
            <p:cNvSpPr/>
            <p:nvPr/>
          </p:nvSpPr>
          <p:spPr>
            <a:xfrm>
              <a:off x="762000" y="2764378"/>
              <a:ext cx="6167437" cy="206956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87" name="Oval"/>
            <p:cNvSpPr/>
            <p:nvPr/>
          </p:nvSpPr>
          <p:spPr>
            <a:xfrm>
              <a:off x="2163710" y="1461478"/>
              <a:ext cx="4637598" cy="2607336"/>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88" name="Rectangle"/>
            <p:cNvSpPr/>
            <p:nvPr/>
          </p:nvSpPr>
          <p:spPr>
            <a:xfrm>
              <a:off x="2070958" y="2765145"/>
              <a:ext cx="4776725" cy="1616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89" name="Oval"/>
            <p:cNvSpPr/>
            <p:nvPr/>
          </p:nvSpPr>
          <p:spPr>
            <a:xfrm>
              <a:off x="3467675" y="1820503"/>
              <a:ext cx="3259767" cy="1881615"/>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90" name="Rectangle"/>
            <p:cNvSpPr/>
            <p:nvPr/>
          </p:nvSpPr>
          <p:spPr>
            <a:xfrm>
              <a:off x="3402479" y="2761309"/>
              <a:ext cx="3357564" cy="116660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91" name="Oval"/>
            <p:cNvSpPr/>
            <p:nvPr/>
          </p:nvSpPr>
          <p:spPr>
            <a:xfrm>
              <a:off x="4757687" y="2176292"/>
              <a:ext cx="1895753" cy="116936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92" name="Rectangle"/>
            <p:cNvSpPr/>
            <p:nvPr/>
          </p:nvSpPr>
          <p:spPr>
            <a:xfrm>
              <a:off x="4719772" y="2760973"/>
              <a:ext cx="1952626" cy="725007"/>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93" name="Oval"/>
            <p:cNvSpPr/>
            <p:nvPr/>
          </p:nvSpPr>
          <p:spPr>
            <a:xfrm>
              <a:off x="6023624" y="2494716"/>
              <a:ext cx="566415" cy="531530"/>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94" name="Rectangle"/>
            <p:cNvSpPr/>
            <p:nvPr/>
          </p:nvSpPr>
          <p:spPr>
            <a:xfrm>
              <a:off x="6012296" y="2760481"/>
              <a:ext cx="583407"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95" name="Oval"/>
            <p:cNvSpPr/>
            <p:nvPr/>
          </p:nvSpPr>
          <p:spPr>
            <a:xfrm>
              <a:off x="873316" y="750093"/>
              <a:ext cx="7351818" cy="4092782"/>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96" name="Rectangle"/>
            <p:cNvSpPr/>
            <p:nvPr/>
          </p:nvSpPr>
          <p:spPr>
            <a:xfrm>
              <a:off x="726281" y="2796484"/>
              <a:ext cx="7572375" cy="253751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97" name="Oval"/>
            <p:cNvSpPr/>
            <p:nvPr/>
          </p:nvSpPr>
          <p:spPr>
            <a:xfrm>
              <a:off x="2167629" y="1119187"/>
              <a:ext cx="5987804" cy="3338009"/>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98" name="Rectangle"/>
            <p:cNvSpPr/>
            <p:nvPr/>
          </p:nvSpPr>
          <p:spPr>
            <a:xfrm>
              <a:off x="2047874" y="2788191"/>
              <a:ext cx="6167437" cy="206956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099" name="Oval"/>
            <p:cNvSpPr/>
            <p:nvPr/>
          </p:nvSpPr>
          <p:spPr>
            <a:xfrm>
              <a:off x="3449584" y="1485290"/>
              <a:ext cx="4637598" cy="2607336"/>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00" name="Rectangle"/>
            <p:cNvSpPr/>
            <p:nvPr/>
          </p:nvSpPr>
          <p:spPr>
            <a:xfrm>
              <a:off x="3356833" y="2788958"/>
              <a:ext cx="4776725" cy="1616548"/>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01" name="Oval"/>
            <p:cNvSpPr/>
            <p:nvPr/>
          </p:nvSpPr>
          <p:spPr>
            <a:xfrm>
              <a:off x="4753549" y="1844315"/>
              <a:ext cx="3259767" cy="1881615"/>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02" name="Rectangle"/>
            <p:cNvSpPr/>
            <p:nvPr/>
          </p:nvSpPr>
          <p:spPr>
            <a:xfrm>
              <a:off x="4688354" y="2785122"/>
              <a:ext cx="3357563" cy="116660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03" name="Oval"/>
            <p:cNvSpPr/>
            <p:nvPr/>
          </p:nvSpPr>
          <p:spPr>
            <a:xfrm>
              <a:off x="6043561" y="2200104"/>
              <a:ext cx="1895753" cy="116936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04" name="Rectangle"/>
            <p:cNvSpPr/>
            <p:nvPr/>
          </p:nvSpPr>
          <p:spPr>
            <a:xfrm>
              <a:off x="6005646" y="2784786"/>
              <a:ext cx="1952626" cy="72500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05" name="Oval"/>
            <p:cNvSpPr/>
            <p:nvPr/>
          </p:nvSpPr>
          <p:spPr>
            <a:xfrm>
              <a:off x="7309499" y="2518529"/>
              <a:ext cx="566415" cy="531529"/>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06" name="Rectangle"/>
            <p:cNvSpPr/>
            <p:nvPr/>
          </p:nvSpPr>
          <p:spPr>
            <a:xfrm>
              <a:off x="7298170" y="2784293"/>
              <a:ext cx="583408"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07" name="Oval"/>
            <p:cNvSpPr/>
            <p:nvPr/>
          </p:nvSpPr>
          <p:spPr>
            <a:xfrm>
              <a:off x="864878" y="381000"/>
              <a:ext cx="8715835" cy="4836923"/>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08" name="Rectangle"/>
            <p:cNvSpPr/>
            <p:nvPr/>
          </p:nvSpPr>
          <p:spPr>
            <a:xfrm>
              <a:off x="690562" y="2799461"/>
              <a:ext cx="8977313" cy="2998883"/>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09" name="Oval"/>
            <p:cNvSpPr/>
            <p:nvPr/>
          </p:nvSpPr>
          <p:spPr>
            <a:xfrm>
              <a:off x="2159194" y="744140"/>
              <a:ext cx="7351817" cy="4092782"/>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10" name="Rectangle"/>
            <p:cNvSpPr/>
            <p:nvPr/>
          </p:nvSpPr>
          <p:spPr>
            <a:xfrm>
              <a:off x="2012158" y="2790531"/>
              <a:ext cx="7572375" cy="253751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11" name="Oval"/>
            <p:cNvSpPr/>
            <p:nvPr/>
          </p:nvSpPr>
          <p:spPr>
            <a:xfrm>
              <a:off x="3453507" y="1113234"/>
              <a:ext cx="5987803" cy="3338009"/>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12" name="Rectangle"/>
            <p:cNvSpPr/>
            <p:nvPr/>
          </p:nvSpPr>
          <p:spPr>
            <a:xfrm>
              <a:off x="3333751" y="2782238"/>
              <a:ext cx="6167438" cy="206956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13" name="Oval"/>
            <p:cNvSpPr/>
            <p:nvPr/>
          </p:nvSpPr>
          <p:spPr>
            <a:xfrm>
              <a:off x="4735461" y="1479337"/>
              <a:ext cx="4637598" cy="2607337"/>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14" name="Rectangle"/>
            <p:cNvSpPr/>
            <p:nvPr/>
          </p:nvSpPr>
          <p:spPr>
            <a:xfrm>
              <a:off x="4642710" y="2783005"/>
              <a:ext cx="4776724" cy="1616548"/>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15" name="Oval"/>
            <p:cNvSpPr/>
            <p:nvPr/>
          </p:nvSpPr>
          <p:spPr>
            <a:xfrm>
              <a:off x="6039426" y="1838362"/>
              <a:ext cx="3259767" cy="1881615"/>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16" name="Rectangle"/>
            <p:cNvSpPr/>
            <p:nvPr/>
          </p:nvSpPr>
          <p:spPr>
            <a:xfrm>
              <a:off x="5974231" y="2779169"/>
              <a:ext cx="3357563" cy="116660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17" name="Oval"/>
            <p:cNvSpPr/>
            <p:nvPr/>
          </p:nvSpPr>
          <p:spPr>
            <a:xfrm>
              <a:off x="7329438" y="2194151"/>
              <a:ext cx="1895753" cy="116936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18" name="Rectangle"/>
            <p:cNvSpPr/>
            <p:nvPr/>
          </p:nvSpPr>
          <p:spPr>
            <a:xfrm>
              <a:off x="7291523" y="2778833"/>
              <a:ext cx="1952626" cy="72500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19" name="Oval"/>
            <p:cNvSpPr/>
            <p:nvPr/>
          </p:nvSpPr>
          <p:spPr>
            <a:xfrm>
              <a:off x="8595376" y="2512576"/>
              <a:ext cx="566414" cy="531529"/>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20" name="Rectangle"/>
            <p:cNvSpPr/>
            <p:nvPr/>
          </p:nvSpPr>
          <p:spPr>
            <a:xfrm>
              <a:off x="8584048" y="2778340"/>
              <a:ext cx="583407" cy="32954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21" name="Oval"/>
            <p:cNvSpPr/>
            <p:nvPr/>
          </p:nvSpPr>
          <p:spPr>
            <a:xfrm>
              <a:off x="2174106" y="380999"/>
              <a:ext cx="8692714" cy="483692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22" name="Rectangle"/>
            <p:cNvSpPr/>
            <p:nvPr/>
          </p:nvSpPr>
          <p:spPr>
            <a:xfrm>
              <a:off x="2000252" y="2799461"/>
              <a:ext cx="8953498" cy="2998883"/>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23" name="Oval"/>
            <p:cNvSpPr/>
            <p:nvPr/>
          </p:nvSpPr>
          <p:spPr>
            <a:xfrm>
              <a:off x="3445069" y="744140"/>
              <a:ext cx="7351817" cy="4092782"/>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24" name="Rectangle"/>
            <p:cNvSpPr/>
            <p:nvPr/>
          </p:nvSpPr>
          <p:spPr>
            <a:xfrm>
              <a:off x="3298033" y="2790531"/>
              <a:ext cx="7572375" cy="253751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25" name="Oval"/>
            <p:cNvSpPr/>
            <p:nvPr/>
          </p:nvSpPr>
          <p:spPr>
            <a:xfrm>
              <a:off x="4739382" y="1113233"/>
              <a:ext cx="5987803" cy="3338009"/>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26" name="Rectangle"/>
            <p:cNvSpPr/>
            <p:nvPr/>
          </p:nvSpPr>
          <p:spPr>
            <a:xfrm>
              <a:off x="4619626" y="2782237"/>
              <a:ext cx="6167438" cy="2069560"/>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27" name="Oval"/>
            <p:cNvSpPr/>
            <p:nvPr/>
          </p:nvSpPr>
          <p:spPr>
            <a:xfrm>
              <a:off x="6021336" y="1479337"/>
              <a:ext cx="4637598" cy="2607336"/>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28" name="Rectangle"/>
            <p:cNvSpPr/>
            <p:nvPr/>
          </p:nvSpPr>
          <p:spPr>
            <a:xfrm>
              <a:off x="5928585" y="2783004"/>
              <a:ext cx="4776724" cy="1616548"/>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29" name="Oval"/>
            <p:cNvSpPr/>
            <p:nvPr/>
          </p:nvSpPr>
          <p:spPr>
            <a:xfrm>
              <a:off x="7325301" y="1838362"/>
              <a:ext cx="3259767" cy="1881615"/>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30" name="Rectangle"/>
            <p:cNvSpPr/>
            <p:nvPr/>
          </p:nvSpPr>
          <p:spPr>
            <a:xfrm>
              <a:off x="7260106" y="2779169"/>
              <a:ext cx="3357563" cy="1166599"/>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31" name="Oval"/>
            <p:cNvSpPr/>
            <p:nvPr/>
          </p:nvSpPr>
          <p:spPr>
            <a:xfrm>
              <a:off x="8615313" y="2194151"/>
              <a:ext cx="1895753" cy="1169364"/>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32" name="Rectangle"/>
            <p:cNvSpPr/>
            <p:nvPr/>
          </p:nvSpPr>
          <p:spPr>
            <a:xfrm>
              <a:off x="8577398" y="2778832"/>
              <a:ext cx="1952626" cy="725006"/>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33" name="Oval"/>
            <p:cNvSpPr/>
            <p:nvPr/>
          </p:nvSpPr>
          <p:spPr>
            <a:xfrm>
              <a:off x="868115" y="0"/>
              <a:ext cx="10068293" cy="5602326"/>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34" name="Rectangle"/>
            <p:cNvSpPr/>
            <p:nvPr/>
          </p:nvSpPr>
          <p:spPr>
            <a:xfrm>
              <a:off x="666750" y="2801162"/>
              <a:ext cx="10370347" cy="3473431"/>
            </a:xfrm>
            <a:prstGeom prst="rect">
              <a:avLst/>
            </a:prstGeom>
            <a:solidFill>
              <a:srgbClr val="FFFFFF"/>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35" name="Oval"/>
            <p:cNvSpPr/>
            <p:nvPr/>
          </p:nvSpPr>
          <p:spPr>
            <a:xfrm>
              <a:off x="9881251" y="2512575"/>
              <a:ext cx="566414" cy="531530"/>
            </a:xfrm>
            <a:prstGeom prst="ellipse">
              <a:avLst/>
            </a:prstGeom>
            <a:noFill/>
            <a:ln w="12700" cap="flat">
              <a:solidFill>
                <a:srgbClr val="D6D6D6">
                  <a:alpha val="40000"/>
                </a:srgbClr>
              </a:solidFill>
              <a:prstDash val="solid"/>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36" name="Rectangle"/>
            <p:cNvSpPr/>
            <p:nvPr/>
          </p:nvSpPr>
          <p:spPr>
            <a:xfrm>
              <a:off x="9858016" y="2770473"/>
              <a:ext cx="607220" cy="345282"/>
            </a:xfrm>
            <a:prstGeom prst="rect">
              <a:avLst/>
            </a:prstGeom>
            <a:solidFill>
              <a:srgbClr val="FFFFFF">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37" name="Line"/>
            <p:cNvSpPr/>
            <p:nvPr/>
          </p:nvSpPr>
          <p:spPr>
            <a:xfrm>
              <a:off x="11906" y="3702843"/>
              <a:ext cx="3627442" cy="1"/>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138" name="Line"/>
            <p:cNvSpPr/>
            <p:nvPr/>
          </p:nvSpPr>
          <p:spPr>
            <a:xfrm flipV="1">
              <a:off x="19845" y="3453220"/>
              <a:ext cx="1" cy="249624"/>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139" name="Line"/>
            <p:cNvSpPr/>
            <p:nvPr/>
          </p:nvSpPr>
          <p:spPr>
            <a:xfrm flipV="1">
              <a:off x="3639345" y="3464718"/>
              <a:ext cx="1" cy="249624"/>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140" name="PRECONDITION"/>
            <p:cNvSpPr txBox="1"/>
            <p:nvPr/>
          </p:nvSpPr>
          <p:spPr>
            <a:xfrm>
              <a:off x="570689" y="3692525"/>
              <a:ext cx="2250109" cy="425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416718">
                <a:defRPr b="1" sz="2200">
                  <a:latin typeface="Helvetica"/>
                  <a:ea typeface="Helvetica"/>
                  <a:cs typeface="Helvetica"/>
                  <a:sym typeface="Helvetica"/>
                </a:defRPr>
              </a:lvl1pPr>
            </a:lstStyle>
            <a:p>
              <a:pPr/>
              <a:r>
                <a:t>PRECONDITION</a:t>
              </a:r>
            </a:p>
          </p:txBody>
        </p:sp>
        <p:sp>
          <p:nvSpPr>
            <p:cNvPr id="2141" name="Line"/>
            <p:cNvSpPr/>
            <p:nvPr/>
          </p:nvSpPr>
          <p:spPr>
            <a:xfrm>
              <a:off x="8961439" y="3702843"/>
              <a:ext cx="2411109" cy="1"/>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142" name="Line"/>
            <p:cNvSpPr/>
            <p:nvPr/>
          </p:nvSpPr>
          <p:spPr>
            <a:xfrm flipV="1">
              <a:off x="8973346" y="3452812"/>
              <a:ext cx="1" cy="249624"/>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143" name="Line"/>
            <p:cNvSpPr/>
            <p:nvPr/>
          </p:nvSpPr>
          <p:spPr>
            <a:xfrm flipV="1">
              <a:off x="11366502" y="3464718"/>
              <a:ext cx="1" cy="249624"/>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144" name="ANALYSIS"/>
            <p:cNvSpPr txBox="1"/>
            <p:nvPr/>
          </p:nvSpPr>
          <p:spPr>
            <a:xfrm>
              <a:off x="9422475" y="3698478"/>
              <a:ext cx="1494992" cy="425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416718">
                <a:defRPr b="1" sz="2200">
                  <a:latin typeface="Helvetica"/>
                  <a:ea typeface="Helvetica"/>
                  <a:cs typeface="Helvetica"/>
                  <a:sym typeface="Helvetica"/>
                </a:defRPr>
              </a:lvl1pPr>
            </a:lstStyle>
            <a:p>
              <a:pPr/>
              <a:r>
                <a:t>ANALYSIS</a:t>
              </a:r>
            </a:p>
          </p:txBody>
        </p:sp>
        <p:sp>
          <p:nvSpPr>
            <p:cNvPr id="2145" name="Shape"/>
            <p:cNvSpPr/>
            <p:nvPr/>
          </p:nvSpPr>
          <p:spPr>
            <a:xfrm>
              <a:off x="10276246" y="2786062"/>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146" name="Shape"/>
            <p:cNvSpPr/>
            <p:nvPr/>
          </p:nvSpPr>
          <p:spPr>
            <a:xfrm>
              <a:off x="8978465" y="2786062"/>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147" name="reflect"/>
            <p:cNvSpPr txBox="1"/>
            <p:nvPr/>
          </p:nvSpPr>
          <p:spPr>
            <a:xfrm>
              <a:off x="9229162" y="2836862"/>
              <a:ext cx="730462"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reflect</a:t>
              </a:r>
            </a:p>
          </p:txBody>
        </p:sp>
        <p:sp>
          <p:nvSpPr>
            <p:cNvPr id="2148" name="write"/>
            <p:cNvSpPr txBox="1"/>
            <p:nvPr/>
          </p:nvSpPr>
          <p:spPr>
            <a:xfrm>
              <a:off x="10595467" y="2860675"/>
              <a:ext cx="590600" cy="3746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write</a:t>
              </a:r>
            </a:p>
          </p:txBody>
        </p:sp>
        <p:sp>
          <p:nvSpPr>
            <p:cNvPr id="2149" name="Triangle"/>
            <p:cNvSpPr/>
            <p:nvPr/>
          </p:nvSpPr>
          <p:spPr>
            <a:xfrm rot="10800000">
              <a:off x="9810750" y="2655093"/>
              <a:ext cx="190500"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50" name="Triangle"/>
            <p:cNvSpPr/>
            <p:nvPr/>
          </p:nvSpPr>
          <p:spPr>
            <a:xfrm rot="10800000">
              <a:off x="8524875" y="2655093"/>
              <a:ext cx="190500"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51" name="Triangle"/>
            <p:cNvSpPr/>
            <p:nvPr/>
          </p:nvSpPr>
          <p:spPr>
            <a:xfrm rot="10800000">
              <a:off x="7239000" y="2655093"/>
              <a:ext cx="190500"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52" name="Triangle"/>
            <p:cNvSpPr/>
            <p:nvPr/>
          </p:nvSpPr>
          <p:spPr>
            <a:xfrm rot="10800000">
              <a:off x="5941218" y="2655093"/>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53" name="Triangle"/>
            <p:cNvSpPr/>
            <p:nvPr/>
          </p:nvSpPr>
          <p:spPr>
            <a:xfrm rot="10800000">
              <a:off x="4655343" y="2655093"/>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54" name="Triangle"/>
            <p:cNvSpPr/>
            <p:nvPr/>
          </p:nvSpPr>
          <p:spPr>
            <a:xfrm rot="10800000">
              <a:off x="3369468" y="2655093"/>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55" name="Triangle"/>
            <p:cNvSpPr/>
            <p:nvPr/>
          </p:nvSpPr>
          <p:spPr>
            <a:xfrm rot="10800000">
              <a:off x="2083593" y="2655093"/>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56" name="Triangle"/>
            <p:cNvSpPr/>
            <p:nvPr/>
          </p:nvSpPr>
          <p:spPr>
            <a:xfrm rot="10800000">
              <a:off x="785812" y="2667000"/>
              <a:ext cx="190501"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cap="flat">
              <a:noFill/>
              <a:miter lim="400000"/>
            </a:ln>
            <a:effectLst/>
          </p:spPr>
          <p:txBody>
            <a:bodyPr wrap="square" lIns="47625" tIns="47625" rIns="47625" bIns="47625" numCol="1" anchor="ctr">
              <a:noAutofit/>
            </a:bodyP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nvGrpSpPr>
            <p:cNvPr id="2169" name="Group"/>
            <p:cNvGrpSpPr/>
            <p:nvPr/>
          </p:nvGrpSpPr>
          <p:grpSpPr>
            <a:xfrm>
              <a:off x="3834964" y="2774156"/>
              <a:ext cx="5310189" cy="1349773"/>
              <a:chOff x="0" y="0"/>
              <a:chExt cx="5310187" cy="1349771"/>
            </a:xfrm>
          </p:grpSpPr>
          <p:sp>
            <p:nvSpPr>
              <p:cNvPr id="2157" name="Line"/>
              <p:cNvSpPr/>
              <p:nvPr/>
            </p:nvSpPr>
            <p:spPr>
              <a:xfrm>
                <a:off x="2778" y="928687"/>
                <a:ext cx="4910562" cy="41"/>
              </a:xfrm>
              <a:prstGeom prst="line">
                <a:avLst/>
              </a:prstGeom>
              <a:noFill/>
              <a:ln w="254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158" name="Line"/>
              <p:cNvSpPr/>
              <p:nvPr/>
            </p:nvSpPr>
            <p:spPr>
              <a:xfrm flipV="1">
                <a:off x="6787" y="690562"/>
                <a:ext cx="1" cy="249624"/>
              </a:xfrm>
              <a:prstGeom prst="line">
                <a:avLst/>
              </a:prstGeom>
              <a:noFill/>
              <a:ln w="254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159" name="Line"/>
              <p:cNvSpPr/>
              <p:nvPr/>
            </p:nvSpPr>
            <p:spPr>
              <a:xfrm flipV="1">
                <a:off x="4924068" y="690562"/>
                <a:ext cx="1" cy="249624"/>
              </a:xfrm>
              <a:prstGeom prst="line">
                <a:avLst/>
              </a:prstGeom>
              <a:noFill/>
              <a:ln w="25400" cap="flat">
                <a:solidFill>
                  <a:srgbClr val="636363"/>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160" name="CORE"/>
              <p:cNvSpPr txBox="1"/>
              <p:nvPr/>
            </p:nvSpPr>
            <p:spPr>
              <a:xfrm>
                <a:off x="2019790" y="924321"/>
                <a:ext cx="915182" cy="425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416718">
                  <a:defRPr b="1" sz="2200">
                    <a:latin typeface="Helvetica"/>
                    <a:ea typeface="Helvetica"/>
                    <a:cs typeface="Helvetica"/>
                    <a:sym typeface="Helvetica"/>
                  </a:defRPr>
                </a:lvl1pPr>
              </a:lstStyle>
              <a:p>
                <a:pPr/>
                <a:r>
                  <a:t>CORE</a:t>
                </a:r>
              </a:p>
            </p:txBody>
          </p:sp>
          <p:sp>
            <p:nvSpPr>
              <p:cNvPr id="2161" name="Shape"/>
              <p:cNvSpPr/>
              <p:nvPr/>
            </p:nvSpPr>
            <p:spPr>
              <a:xfrm>
                <a:off x="3845719" y="11906"/>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508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2162" name="Shape"/>
              <p:cNvSpPr/>
              <p:nvPr/>
            </p:nvSpPr>
            <p:spPr>
              <a:xfrm>
                <a:off x="2571750" y="0"/>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508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2163" name="Shape"/>
              <p:cNvSpPr/>
              <p:nvPr/>
            </p:nvSpPr>
            <p:spPr>
              <a:xfrm>
                <a:off x="1273968" y="0"/>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508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2164" name="Shape"/>
              <p:cNvSpPr/>
              <p:nvPr/>
            </p:nvSpPr>
            <p:spPr>
              <a:xfrm>
                <a:off x="0" y="0"/>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50800" cap="flat">
                <a:solidFill>
                  <a:srgbClr val="5E5E5E"/>
                </a:solidFill>
                <a:prstDash val="solid"/>
                <a:miter lim="400000"/>
              </a:ln>
              <a:effectLst/>
            </p:spPr>
            <p:txBody>
              <a:bodyPr wrap="square" lIns="47625" tIns="47625" rIns="47625" bIns="47625" numCol="1" anchor="ctr">
                <a:noAutofit/>
              </a:bodyPr>
              <a:lstStyle/>
              <a:p>
                <a:pPr defTabSz="940593"/>
              </a:p>
            </p:txBody>
          </p:sp>
          <p:sp>
            <p:nvSpPr>
              <p:cNvPr id="2165" name="implement"/>
              <p:cNvSpPr txBox="1"/>
              <p:nvPr/>
            </p:nvSpPr>
            <p:spPr>
              <a:xfrm>
                <a:off x="2679921" y="62706"/>
                <a:ext cx="1251174"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b="1" sz="1800">
                    <a:solidFill>
                      <a:srgbClr val="424242"/>
                    </a:solidFill>
                    <a:latin typeface="Helvetica"/>
                    <a:ea typeface="Helvetica"/>
                    <a:cs typeface="Helvetica"/>
                    <a:sym typeface="Helvetica"/>
                  </a:defRPr>
                </a:lvl1pPr>
              </a:lstStyle>
              <a:p>
                <a:pPr/>
                <a:r>
                  <a:t>implement</a:t>
                </a:r>
              </a:p>
            </p:txBody>
          </p:sp>
          <p:sp>
            <p:nvSpPr>
              <p:cNvPr id="2166" name="discover"/>
              <p:cNvSpPr txBox="1"/>
              <p:nvPr/>
            </p:nvSpPr>
            <p:spPr>
              <a:xfrm>
                <a:off x="127581" y="62706"/>
                <a:ext cx="1048247"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b="1" sz="1800">
                    <a:solidFill>
                      <a:srgbClr val="424242"/>
                    </a:solidFill>
                    <a:latin typeface="Helvetica"/>
                    <a:ea typeface="Helvetica"/>
                    <a:cs typeface="Helvetica"/>
                    <a:sym typeface="Helvetica"/>
                  </a:defRPr>
                </a:lvl1pPr>
              </a:lstStyle>
              <a:p>
                <a:pPr/>
                <a:r>
                  <a:t>discover</a:t>
                </a:r>
              </a:p>
            </p:txBody>
          </p:sp>
          <p:sp>
            <p:nvSpPr>
              <p:cNvPr id="2167" name="design"/>
              <p:cNvSpPr txBox="1"/>
              <p:nvPr/>
            </p:nvSpPr>
            <p:spPr>
              <a:xfrm>
                <a:off x="1482291" y="62706"/>
                <a:ext cx="844650"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b="1" sz="1800">
                    <a:solidFill>
                      <a:srgbClr val="424242"/>
                    </a:solidFill>
                    <a:latin typeface="Helvetica"/>
                    <a:ea typeface="Helvetica"/>
                    <a:cs typeface="Helvetica"/>
                    <a:sym typeface="Helvetica"/>
                  </a:defRPr>
                </a:lvl1pPr>
              </a:lstStyle>
              <a:p>
                <a:pPr/>
                <a:r>
                  <a:t>design</a:t>
                </a:r>
              </a:p>
            </p:txBody>
          </p:sp>
          <p:sp>
            <p:nvSpPr>
              <p:cNvPr id="2168" name="deploy"/>
              <p:cNvSpPr txBox="1"/>
              <p:nvPr/>
            </p:nvSpPr>
            <p:spPr>
              <a:xfrm>
                <a:off x="4054042" y="74612"/>
                <a:ext cx="844650"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b="1" sz="1800">
                    <a:solidFill>
                      <a:srgbClr val="424242"/>
                    </a:solidFill>
                    <a:latin typeface="Helvetica"/>
                    <a:ea typeface="Helvetica"/>
                    <a:cs typeface="Helvetica"/>
                    <a:sym typeface="Helvetica"/>
                  </a:defRPr>
                </a:lvl1pPr>
              </a:lstStyle>
              <a:p>
                <a:pPr/>
                <a:r>
                  <a:t>deploy</a:t>
                </a:r>
              </a:p>
            </p:txBody>
          </p:sp>
        </p:grpSp>
        <p:sp>
          <p:nvSpPr>
            <p:cNvPr id="2170" name="Shape"/>
            <p:cNvSpPr/>
            <p:nvPr/>
          </p:nvSpPr>
          <p:spPr>
            <a:xfrm>
              <a:off x="2537183" y="2774156"/>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171" name="Shape"/>
            <p:cNvSpPr/>
            <p:nvPr/>
          </p:nvSpPr>
          <p:spPr>
            <a:xfrm>
              <a:off x="1263214" y="2786062"/>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172" name="Shape"/>
            <p:cNvSpPr/>
            <p:nvPr/>
          </p:nvSpPr>
          <p:spPr>
            <a:xfrm>
              <a:off x="0" y="2779752"/>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173" name="learn"/>
            <p:cNvSpPr txBox="1"/>
            <p:nvPr/>
          </p:nvSpPr>
          <p:spPr>
            <a:xfrm>
              <a:off x="300364" y="2836862"/>
              <a:ext cx="616274"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learn</a:t>
              </a:r>
            </a:p>
          </p:txBody>
        </p:sp>
        <p:sp>
          <p:nvSpPr>
            <p:cNvPr id="2174" name="winnow"/>
            <p:cNvSpPr txBox="1"/>
            <p:nvPr/>
          </p:nvSpPr>
          <p:spPr>
            <a:xfrm>
              <a:off x="1504919" y="2848768"/>
              <a:ext cx="870323"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winnow</a:t>
              </a:r>
            </a:p>
          </p:txBody>
        </p:sp>
        <p:sp>
          <p:nvSpPr>
            <p:cNvPr id="2175" name="cast"/>
            <p:cNvSpPr txBox="1"/>
            <p:nvPr/>
          </p:nvSpPr>
          <p:spPr>
            <a:xfrm>
              <a:off x="2902708" y="2836862"/>
              <a:ext cx="527200"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cast</a:t>
              </a:r>
            </a:p>
          </p:txBody>
        </p:sp>
      </p:grpSp>
      <p:sp>
        <p:nvSpPr>
          <p:cNvPr id="2177" name="discover…"/>
          <p:cNvSpPr txBox="1"/>
          <p:nvPr/>
        </p:nvSpPr>
        <p:spPr>
          <a:xfrm>
            <a:off x="9616281" y="125015"/>
            <a:ext cx="4274344" cy="396478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p>
            <a:pPr algn="r" defTabSz="547687">
              <a:defRPr b="1" i="1" sz="5600">
                <a:solidFill>
                  <a:srgbClr val="0042AA"/>
                </a:solidFill>
              </a:defRPr>
            </a:pPr>
            <a:r>
              <a:t>discover</a:t>
            </a:r>
          </a:p>
          <a:p>
            <a:pPr algn="r" defTabSz="547687">
              <a:defRPr b="1" i="1" sz="5600">
                <a:solidFill>
                  <a:srgbClr val="0042AA"/>
                </a:solidFill>
              </a:defRPr>
            </a:pPr>
            <a:r>
              <a:t>design</a:t>
            </a:r>
          </a:p>
          <a:p>
            <a:pPr algn="r" defTabSz="547687">
              <a:defRPr b="1" i="1" sz="5600">
                <a:solidFill>
                  <a:srgbClr val="0042AA"/>
                </a:solidFill>
              </a:defRPr>
            </a:pPr>
            <a:r>
              <a:t>implement</a:t>
            </a:r>
          </a:p>
          <a:p>
            <a:pPr algn="r" defTabSz="547687">
              <a:defRPr b="1" i="1" sz="5600">
                <a:solidFill>
                  <a:srgbClr val="0042AA"/>
                </a:solidFill>
              </a:defRPr>
            </a:pPr>
            <a:r>
              <a:t>deploy</a:t>
            </a:r>
          </a:p>
        </p:txBody>
      </p:sp>
      <p:sp>
        <p:nvSpPr>
          <p:cNvPr id="217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2" name="9-stage framework"/>
          <p:cNvSpPr txBox="1"/>
          <p:nvPr>
            <p:ph type="title"/>
          </p:nvPr>
        </p:nvSpPr>
        <p:spPr>
          <a:prstGeom prst="rect">
            <a:avLst/>
          </a:prstGeom>
        </p:spPr>
        <p:txBody>
          <a:bodyPr/>
          <a:lstStyle/>
          <a:p>
            <a:pPr/>
            <a:r>
              <a:t>9-stage framework</a:t>
            </a:r>
          </a:p>
        </p:txBody>
      </p:sp>
      <p:sp>
        <p:nvSpPr>
          <p:cNvPr id="2183" name="guidelines: confirm, refine, reject, propose"/>
          <p:cNvSpPr txBox="1"/>
          <p:nvPr>
            <p:ph type="body" idx="1"/>
          </p:nvPr>
        </p:nvSpPr>
        <p:spPr>
          <a:prstGeom prst="rect">
            <a:avLst/>
          </a:prstGeom>
        </p:spPr>
        <p:txBody>
          <a:bodyPr/>
          <a:lstStyle/>
          <a:p>
            <a:pPr/>
            <a:r>
              <a:t>guidelines: confirm, refine, reject, propose</a:t>
            </a:r>
          </a:p>
        </p:txBody>
      </p:sp>
      <p:sp>
        <p:nvSpPr>
          <p:cNvPr id="2184" name="reflect…"/>
          <p:cNvSpPr txBox="1"/>
          <p:nvPr/>
        </p:nvSpPr>
        <p:spPr>
          <a:xfrm>
            <a:off x="9616281" y="125015"/>
            <a:ext cx="4274344" cy="232410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p>
            <a:pPr algn="r" defTabSz="547687">
              <a:defRPr b="1" i="1" sz="5600">
                <a:solidFill>
                  <a:srgbClr val="0042AA"/>
                </a:solidFill>
              </a:defRPr>
            </a:pPr>
            <a:r>
              <a:t>reflect</a:t>
            </a:r>
          </a:p>
          <a:p>
            <a:pPr algn="r" defTabSz="547687">
              <a:defRPr b="1" i="1" sz="5600">
                <a:solidFill>
                  <a:srgbClr val="0042AA"/>
                </a:solidFill>
              </a:defRPr>
            </a:pPr>
            <a:r>
              <a:t>write</a:t>
            </a:r>
          </a:p>
        </p:txBody>
      </p:sp>
      <p:sp>
        <p:nvSpPr>
          <p:cNvPr id="2185" name="Oval"/>
          <p:cNvSpPr/>
          <p:nvPr/>
        </p:nvSpPr>
        <p:spPr>
          <a:xfrm>
            <a:off x="3102984" y="5774531"/>
            <a:ext cx="566415" cy="531529"/>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86" name="Rectangle"/>
          <p:cNvSpPr/>
          <p:nvPr/>
        </p:nvSpPr>
        <p:spPr>
          <a:xfrm>
            <a:off x="3091656" y="6040295"/>
            <a:ext cx="583407"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87" name="Oval"/>
          <p:cNvSpPr/>
          <p:nvPr/>
        </p:nvSpPr>
        <p:spPr>
          <a:xfrm>
            <a:off x="3129571" y="5453062"/>
            <a:ext cx="1895753" cy="1169364"/>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88" name="Rectangle"/>
          <p:cNvSpPr/>
          <p:nvPr/>
        </p:nvSpPr>
        <p:spPr>
          <a:xfrm>
            <a:off x="3091656" y="6037744"/>
            <a:ext cx="1952626" cy="72500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89" name="Oval"/>
          <p:cNvSpPr/>
          <p:nvPr/>
        </p:nvSpPr>
        <p:spPr>
          <a:xfrm>
            <a:off x="4395508" y="5771487"/>
            <a:ext cx="566415" cy="531529"/>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90" name="Rectangle"/>
          <p:cNvSpPr/>
          <p:nvPr/>
        </p:nvSpPr>
        <p:spPr>
          <a:xfrm>
            <a:off x="4384180" y="6037251"/>
            <a:ext cx="583407"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91" name="Oval"/>
          <p:cNvSpPr/>
          <p:nvPr/>
        </p:nvSpPr>
        <p:spPr>
          <a:xfrm>
            <a:off x="3109226" y="5095875"/>
            <a:ext cx="3259767" cy="1881615"/>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92" name="Rectangle"/>
          <p:cNvSpPr/>
          <p:nvPr/>
        </p:nvSpPr>
        <p:spPr>
          <a:xfrm>
            <a:off x="3044031" y="6036681"/>
            <a:ext cx="3357563" cy="116660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93" name="Oval"/>
          <p:cNvSpPr/>
          <p:nvPr/>
        </p:nvSpPr>
        <p:spPr>
          <a:xfrm>
            <a:off x="4399238" y="5451664"/>
            <a:ext cx="1895754" cy="1169363"/>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94" name="Rectangle"/>
          <p:cNvSpPr/>
          <p:nvPr/>
        </p:nvSpPr>
        <p:spPr>
          <a:xfrm>
            <a:off x="4361323" y="6036345"/>
            <a:ext cx="1952626" cy="725007"/>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95" name="Oval"/>
          <p:cNvSpPr/>
          <p:nvPr/>
        </p:nvSpPr>
        <p:spPr>
          <a:xfrm>
            <a:off x="5665176" y="5770088"/>
            <a:ext cx="566414" cy="531530"/>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96" name="Rectangle"/>
          <p:cNvSpPr/>
          <p:nvPr/>
        </p:nvSpPr>
        <p:spPr>
          <a:xfrm>
            <a:off x="5653847" y="6035853"/>
            <a:ext cx="583408"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97" name="Oval"/>
          <p:cNvSpPr/>
          <p:nvPr/>
        </p:nvSpPr>
        <p:spPr>
          <a:xfrm>
            <a:off x="3101064" y="4738687"/>
            <a:ext cx="4637598" cy="2607337"/>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98" name="Rectangle"/>
          <p:cNvSpPr/>
          <p:nvPr/>
        </p:nvSpPr>
        <p:spPr>
          <a:xfrm>
            <a:off x="3008312" y="6042355"/>
            <a:ext cx="4776725" cy="1616548"/>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199" name="Oval"/>
          <p:cNvSpPr/>
          <p:nvPr/>
        </p:nvSpPr>
        <p:spPr>
          <a:xfrm>
            <a:off x="4405029" y="5097712"/>
            <a:ext cx="3259767" cy="1881615"/>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00" name="Rectangle"/>
          <p:cNvSpPr/>
          <p:nvPr/>
        </p:nvSpPr>
        <p:spPr>
          <a:xfrm>
            <a:off x="4339833" y="6038519"/>
            <a:ext cx="3357564" cy="116660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01" name="Oval"/>
          <p:cNvSpPr/>
          <p:nvPr/>
        </p:nvSpPr>
        <p:spPr>
          <a:xfrm>
            <a:off x="5695041" y="5453501"/>
            <a:ext cx="1895753" cy="1169364"/>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02" name="Rectangle"/>
          <p:cNvSpPr/>
          <p:nvPr/>
        </p:nvSpPr>
        <p:spPr>
          <a:xfrm>
            <a:off x="5657126" y="6038182"/>
            <a:ext cx="1952626" cy="725007"/>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03" name="Oval"/>
          <p:cNvSpPr/>
          <p:nvPr/>
        </p:nvSpPr>
        <p:spPr>
          <a:xfrm>
            <a:off x="6960978" y="5771926"/>
            <a:ext cx="566414" cy="531529"/>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04" name="Rectangle"/>
          <p:cNvSpPr/>
          <p:nvPr/>
        </p:nvSpPr>
        <p:spPr>
          <a:xfrm>
            <a:off x="6949650" y="6037690"/>
            <a:ext cx="583407"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05" name="Oval"/>
          <p:cNvSpPr/>
          <p:nvPr/>
        </p:nvSpPr>
        <p:spPr>
          <a:xfrm>
            <a:off x="3104255" y="4357687"/>
            <a:ext cx="5987804" cy="3338009"/>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06" name="Rectangle"/>
          <p:cNvSpPr/>
          <p:nvPr/>
        </p:nvSpPr>
        <p:spPr>
          <a:xfrm>
            <a:off x="2984500" y="6026691"/>
            <a:ext cx="6167437" cy="206956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07" name="Oval"/>
          <p:cNvSpPr/>
          <p:nvPr/>
        </p:nvSpPr>
        <p:spPr>
          <a:xfrm>
            <a:off x="4386210" y="4723790"/>
            <a:ext cx="4637598" cy="2607337"/>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08" name="Rectangle"/>
          <p:cNvSpPr/>
          <p:nvPr/>
        </p:nvSpPr>
        <p:spPr>
          <a:xfrm>
            <a:off x="4293458" y="6027458"/>
            <a:ext cx="4776725" cy="1616548"/>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09" name="Oval"/>
          <p:cNvSpPr/>
          <p:nvPr/>
        </p:nvSpPr>
        <p:spPr>
          <a:xfrm>
            <a:off x="5690175" y="5082815"/>
            <a:ext cx="3259767" cy="1881615"/>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10" name="Rectangle"/>
          <p:cNvSpPr/>
          <p:nvPr/>
        </p:nvSpPr>
        <p:spPr>
          <a:xfrm>
            <a:off x="5624979" y="6023622"/>
            <a:ext cx="3357564" cy="116660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11" name="Oval"/>
          <p:cNvSpPr/>
          <p:nvPr/>
        </p:nvSpPr>
        <p:spPr>
          <a:xfrm>
            <a:off x="6980187" y="5438604"/>
            <a:ext cx="1895753" cy="1169364"/>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12" name="Rectangle"/>
          <p:cNvSpPr/>
          <p:nvPr/>
        </p:nvSpPr>
        <p:spPr>
          <a:xfrm>
            <a:off x="6942272" y="6023286"/>
            <a:ext cx="1952626" cy="72500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13" name="Oval"/>
          <p:cNvSpPr/>
          <p:nvPr/>
        </p:nvSpPr>
        <p:spPr>
          <a:xfrm>
            <a:off x="8246125" y="5757029"/>
            <a:ext cx="566414" cy="531529"/>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14" name="Rectangle"/>
          <p:cNvSpPr/>
          <p:nvPr/>
        </p:nvSpPr>
        <p:spPr>
          <a:xfrm>
            <a:off x="8234796" y="6022793"/>
            <a:ext cx="583407"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15" name="Oval"/>
          <p:cNvSpPr/>
          <p:nvPr/>
        </p:nvSpPr>
        <p:spPr>
          <a:xfrm>
            <a:off x="3095817" y="4012406"/>
            <a:ext cx="7351817" cy="4092782"/>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16" name="Rectangle"/>
          <p:cNvSpPr/>
          <p:nvPr/>
        </p:nvSpPr>
        <p:spPr>
          <a:xfrm>
            <a:off x="2948781" y="6058796"/>
            <a:ext cx="7572375" cy="253751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17" name="Oval"/>
          <p:cNvSpPr/>
          <p:nvPr/>
        </p:nvSpPr>
        <p:spPr>
          <a:xfrm>
            <a:off x="4390129" y="4381500"/>
            <a:ext cx="5987804" cy="3338008"/>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18" name="Rectangle"/>
          <p:cNvSpPr/>
          <p:nvPr/>
        </p:nvSpPr>
        <p:spPr>
          <a:xfrm>
            <a:off x="4270374" y="6050503"/>
            <a:ext cx="6167437" cy="206956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19" name="Oval"/>
          <p:cNvSpPr/>
          <p:nvPr/>
        </p:nvSpPr>
        <p:spPr>
          <a:xfrm>
            <a:off x="5672084" y="4747602"/>
            <a:ext cx="4637598" cy="2607337"/>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20" name="Rectangle"/>
          <p:cNvSpPr/>
          <p:nvPr/>
        </p:nvSpPr>
        <p:spPr>
          <a:xfrm>
            <a:off x="5579333" y="6051270"/>
            <a:ext cx="4776725" cy="1616548"/>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21" name="Oval"/>
          <p:cNvSpPr/>
          <p:nvPr/>
        </p:nvSpPr>
        <p:spPr>
          <a:xfrm>
            <a:off x="6976049" y="5106627"/>
            <a:ext cx="3259767" cy="1881616"/>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22" name="Rectangle"/>
          <p:cNvSpPr/>
          <p:nvPr/>
        </p:nvSpPr>
        <p:spPr>
          <a:xfrm>
            <a:off x="6910854" y="6047435"/>
            <a:ext cx="3357563" cy="116659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23" name="Oval"/>
          <p:cNvSpPr/>
          <p:nvPr/>
        </p:nvSpPr>
        <p:spPr>
          <a:xfrm>
            <a:off x="8266061" y="5462417"/>
            <a:ext cx="1895753" cy="1169364"/>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24" name="Rectangle"/>
          <p:cNvSpPr/>
          <p:nvPr/>
        </p:nvSpPr>
        <p:spPr>
          <a:xfrm>
            <a:off x="8228146" y="6047099"/>
            <a:ext cx="1952626" cy="72500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25" name="Oval"/>
          <p:cNvSpPr/>
          <p:nvPr/>
        </p:nvSpPr>
        <p:spPr>
          <a:xfrm>
            <a:off x="9531999" y="5780841"/>
            <a:ext cx="566415" cy="531530"/>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26" name="Rectangle"/>
          <p:cNvSpPr/>
          <p:nvPr/>
        </p:nvSpPr>
        <p:spPr>
          <a:xfrm>
            <a:off x="9520670" y="6046606"/>
            <a:ext cx="583408"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27" name="Oval"/>
          <p:cNvSpPr/>
          <p:nvPr/>
        </p:nvSpPr>
        <p:spPr>
          <a:xfrm>
            <a:off x="3087378" y="3643312"/>
            <a:ext cx="8715835" cy="4836924"/>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28" name="Rectangle"/>
          <p:cNvSpPr/>
          <p:nvPr/>
        </p:nvSpPr>
        <p:spPr>
          <a:xfrm>
            <a:off x="2913062" y="6061773"/>
            <a:ext cx="8977313" cy="2998884"/>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29" name="Oval"/>
          <p:cNvSpPr/>
          <p:nvPr/>
        </p:nvSpPr>
        <p:spPr>
          <a:xfrm>
            <a:off x="4381694" y="4006453"/>
            <a:ext cx="7351817" cy="4092781"/>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30" name="Rectangle"/>
          <p:cNvSpPr/>
          <p:nvPr/>
        </p:nvSpPr>
        <p:spPr>
          <a:xfrm>
            <a:off x="4234658" y="6052843"/>
            <a:ext cx="7572375" cy="253751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31" name="Oval"/>
          <p:cNvSpPr/>
          <p:nvPr/>
        </p:nvSpPr>
        <p:spPr>
          <a:xfrm>
            <a:off x="5676007" y="4375546"/>
            <a:ext cx="5987803" cy="3338009"/>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32" name="Rectangle"/>
          <p:cNvSpPr/>
          <p:nvPr/>
        </p:nvSpPr>
        <p:spPr>
          <a:xfrm>
            <a:off x="5556251" y="6044550"/>
            <a:ext cx="6167438" cy="206956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33" name="Oval"/>
          <p:cNvSpPr/>
          <p:nvPr/>
        </p:nvSpPr>
        <p:spPr>
          <a:xfrm>
            <a:off x="6957961" y="4741649"/>
            <a:ext cx="4637598" cy="2607337"/>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34" name="Rectangle"/>
          <p:cNvSpPr/>
          <p:nvPr/>
        </p:nvSpPr>
        <p:spPr>
          <a:xfrm>
            <a:off x="6865210" y="6045317"/>
            <a:ext cx="4776725" cy="1616548"/>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35" name="Oval"/>
          <p:cNvSpPr/>
          <p:nvPr/>
        </p:nvSpPr>
        <p:spPr>
          <a:xfrm>
            <a:off x="8261926" y="5100674"/>
            <a:ext cx="3259767" cy="1881615"/>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36" name="Rectangle"/>
          <p:cNvSpPr/>
          <p:nvPr/>
        </p:nvSpPr>
        <p:spPr>
          <a:xfrm>
            <a:off x="8196731" y="6041482"/>
            <a:ext cx="3357563" cy="116659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37" name="Oval"/>
          <p:cNvSpPr/>
          <p:nvPr/>
        </p:nvSpPr>
        <p:spPr>
          <a:xfrm>
            <a:off x="9551938" y="5456464"/>
            <a:ext cx="1895753" cy="1169364"/>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38" name="Rectangle"/>
          <p:cNvSpPr/>
          <p:nvPr/>
        </p:nvSpPr>
        <p:spPr>
          <a:xfrm>
            <a:off x="9514023" y="6041145"/>
            <a:ext cx="1952626" cy="725007"/>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39" name="Oval"/>
          <p:cNvSpPr/>
          <p:nvPr/>
        </p:nvSpPr>
        <p:spPr>
          <a:xfrm>
            <a:off x="10817876" y="5774888"/>
            <a:ext cx="566414" cy="531530"/>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40" name="Rectangle"/>
          <p:cNvSpPr/>
          <p:nvPr/>
        </p:nvSpPr>
        <p:spPr>
          <a:xfrm>
            <a:off x="10806548" y="6040652"/>
            <a:ext cx="583407"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41" name="Oval"/>
          <p:cNvSpPr/>
          <p:nvPr/>
        </p:nvSpPr>
        <p:spPr>
          <a:xfrm>
            <a:off x="4396606" y="3643311"/>
            <a:ext cx="8692714" cy="4836925"/>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42" name="Rectangle"/>
          <p:cNvSpPr/>
          <p:nvPr/>
        </p:nvSpPr>
        <p:spPr>
          <a:xfrm>
            <a:off x="4222753" y="6061773"/>
            <a:ext cx="8953497" cy="2998884"/>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43" name="Oval"/>
          <p:cNvSpPr/>
          <p:nvPr/>
        </p:nvSpPr>
        <p:spPr>
          <a:xfrm>
            <a:off x="5667569" y="4006453"/>
            <a:ext cx="7351817" cy="4092781"/>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44" name="Rectangle"/>
          <p:cNvSpPr/>
          <p:nvPr/>
        </p:nvSpPr>
        <p:spPr>
          <a:xfrm>
            <a:off x="5520533" y="6052843"/>
            <a:ext cx="7572375" cy="253751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45" name="Oval"/>
          <p:cNvSpPr/>
          <p:nvPr/>
        </p:nvSpPr>
        <p:spPr>
          <a:xfrm>
            <a:off x="6961882" y="4375546"/>
            <a:ext cx="5987803" cy="3338009"/>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46" name="Rectangle"/>
          <p:cNvSpPr/>
          <p:nvPr/>
        </p:nvSpPr>
        <p:spPr>
          <a:xfrm>
            <a:off x="6842126" y="6044550"/>
            <a:ext cx="6167438" cy="206956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47" name="Oval"/>
          <p:cNvSpPr/>
          <p:nvPr/>
        </p:nvSpPr>
        <p:spPr>
          <a:xfrm>
            <a:off x="8243836" y="4741649"/>
            <a:ext cx="4637598" cy="2607337"/>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48" name="Rectangle"/>
          <p:cNvSpPr/>
          <p:nvPr/>
        </p:nvSpPr>
        <p:spPr>
          <a:xfrm>
            <a:off x="8151085" y="6045317"/>
            <a:ext cx="4776725" cy="1616548"/>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49" name="Oval"/>
          <p:cNvSpPr/>
          <p:nvPr/>
        </p:nvSpPr>
        <p:spPr>
          <a:xfrm>
            <a:off x="9547801" y="5100674"/>
            <a:ext cx="3259767" cy="1881615"/>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50" name="Rectangle"/>
          <p:cNvSpPr/>
          <p:nvPr/>
        </p:nvSpPr>
        <p:spPr>
          <a:xfrm>
            <a:off x="9482606" y="6041481"/>
            <a:ext cx="3357563" cy="116660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51" name="Oval"/>
          <p:cNvSpPr/>
          <p:nvPr/>
        </p:nvSpPr>
        <p:spPr>
          <a:xfrm>
            <a:off x="10837813" y="5456463"/>
            <a:ext cx="1895753" cy="1169364"/>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52" name="Rectangle"/>
          <p:cNvSpPr/>
          <p:nvPr/>
        </p:nvSpPr>
        <p:spPr>
          <a:xfrm>
            <a:off x="10799898" y="6041145"/>
            <a:ext cx="1952626" cy="72500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53" name="Oval"/>
          <p:cNvSpPr/>
          <p:nvPr/>
        </p:nvSpPr>
        <p:spPr>
          <a:xfrm>
            <a:off x="3090615" y="3262312"/>
            <a:ext cx="10068293" cy="5602326"/>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54" name="Rectangle"/>
          <p:cNvSpPr/>
          <p:nvPr/>
        </p:nvSpPr>
        <p:spPr>
          <a:xfrm>
            <a:off x="2889250" y="6063475"/>
            <a:ext cx="10370347" cy="3473431"/>
          </a:xfrm>
          <a:prstGeom prst="rect">
            <a:avLst/>
          </a:prstGeom>
          <a:solidFill>
            <a:srgbClr val="FFFFFF"/>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55" name="Oval"/>
          <p:cNvSpPr/>
          <p:nvPr/>
        </p:nvSpPr>
        <p:spPr>
          <a:xfrm>
            <a:off x="12103751" y="5774888"/>
            <a:ext cx="566414" cy="531530"/>
          </a:xfrm>
          <a:prstGeom prst="ellipse">
            <a:avLst/>
          </a:prstGeom>
          <a:ln w="12700">
            <a:solidFill>
              <a:srgbClr val="D6D6D6">
                <a:alpha val="40000"/>
              </a:srgbClr>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56" name="Rectangle"/>
          <p:cNvSpPr/>
          <p:nvPr/>
        </p:nvSpPr>
        <p:spPr>
          <a:xfrm>
            <a:off x="12080516" y="6032786"/>
            <a:ext cx="607220" cy="345282"/>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57" name="Line"/>
          <p:cNvSpPr/>
          <p:nvPr/>
        </p:nvSpPr>
        <p:spPr>
          <a:xfrm>
            <a:off x="2234406" y="6965156"/>
            <a:ext cx="3627442" cy="1"/>
          </a:xfrm>
          <a:prstGeom prst="line">
            <a:avLst/>
          </a:prstGeom>
          <a:ln w="12700">
            <a:solidFill>
              <a:srgbClr val="636363">
                <a:alpha val="40000"/>
              </a:srgbClr>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258" name="Line"/>
          <p:cNvSpPr/>
          <p:nvPr/>
        </p:nvSpPr>
        <p:spPr>
          <a:xfrm flipV="1">
            <a:off x="2242345" y="6715533"/>
            <a:ext cx="1" cy="249623"/>
          </a:xfrm>
          <a:prstGeom prst="line">
            <a:avLst/>
          </a:prstGeom>
          <a:ln w="12700">
            <a:solidFill>
              <a:srgbClr val="636363">
                <a:alpha val="40000"/>
              </a:srgbClr>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259" name="Line"/>
          <p:cNvSpPr/>
          <p:nvPr/>
        </p:nvSpPr>
        <p:spPr>
          <a:xfrm flipV="1">
            <a:off x="5861845" y="6727031"/>
            <a:ext cx="1" cy="249624"/>
          </a:xfrm>
          <a:prstGeom prst="line">
            <a:avLst/>
          </a:prstGeom>
          <a:ln w="12700">
            <a:solidFill>
              <a:srgbClr val="636363">
                <a:alpha val="40000"/>
              </a:srgbClr>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260" name="PRECONDITION"/>
          <p:cNvSpPr txBox="1"/>
          <p:nvPr/>
        </p:nvSpPr>
        <p:spPr>
          <a:xfrm>
            <a:off x="2769243" y="6945312"/>
            <a:ext cx="2298001" cy="4445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416718">
              <a:defRPr b="1" sz="2200">
                <a:latin typeface="Helvetica"/>
                <a:ea typeface="Helvetica"/>
                <a:cs typeface="Helvetica"/>
                <a:sym typeface="Helvetica"/>
              </a:defRPr>
            </a:lvl1pPr>
          </a:lstStyle>
          <a:p>
            <a:pPr/>
            <a:r>
              <a:t>PRECONDITION</a:t>
            </a:r>
          </a:p>
        </p:txBody>
      </p:sp>
      <p:sp>
        <p:nvSpPr>
          <p:cNvPr id="2261" name="Line"/>
          <p:cNvSpPr/>
          <p:nvPr/>
        </p:nvSpPr>
        <p:spPr>
          <a:xfrm>
            <a:off x="11183939" y="6965156"/>
            <a:ext cx="2411109" cy="1"/>
          </a:xfrm>
          <a:prstGeom prst="line">
            <a:avLst/>
          </a:prstGeom>
          <a:ln w="25400">
            <a:solidFill>
              <a:srgbClr val="636363"/>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262" name="Line"/>
          <p:cNvSpPr/>
          <p:nvPr/>
        </p:nvSpPr>
        <p:spPr>
          <a:xfrm flipV="1">
            <a:off x="11195846" y="6715125"/>
            <a:ext cx="1" cy="249624"/>
          </a:xfrm>
          <a:prstGeom prst="line">
            <a:avLst/>
          </a:prstGeom>
          <a:ln w="25400">
            <a:solidFill>
              <a:srgbClr val="636363"/>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263" name="Line"/>
          <p:cNvSpPr/>
          <p:nvPr/>
        </p:nvSpPr>
        <p:spPr>
          <a:xfrm flipV="1">
            <a:off x="13589001" y="6727031"/>
            <a:ext cx="1" cy="249624"/>
          </a:xfrm>
          <a:prstGeom prst="line">
            <a:avLst/>
          </a:prstGeom>
          <a:ln w="25400">
            <a:solidFill>
              <a:srgbClr val="636363"/>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264" name="ANALYSIS"/>
          <p:cNvSpPr txBox="1"/>
          <p:nvPr/>
        </p:nvSpPr>
        <p:spPr>
          <a:xfrm>
            <a:off x="11629610" y="6951265"/>
            <a:ext cx="1525722" cy="4445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416718">
              <a:defRPr b="1" sz="2200">
                <a:latin typeface="Helvetica"/>
                <a:ea typeface="Helvetica"/>
                <a:cs typeface="Helvetica"/>
                <a:sym typeface="Helvetica"/>
              </a:defRPr>
            </a:lvl1pPr>
          </a:lstStyle>
          <a:p>
            <a:pPr/>
            <a:r>
              <a:t>ANALYSIS</a:t>
            </a:r>
          </a:p>
        </p:txBody>
      </p:sp>
      <p:sp>
        <p:nvSpPr>
          <p:cNvPr id="2265" name="Shape"/>
          <p:cNvSpPr/>
          <p:nvPr/>
        </p:nvSpPr>
        <p:spPr>
          <a:xfrm>
            <a:off x="12498746" y="6048375"/>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50800">
            <a:solidFill>
              <a:srgbClr val="5E5E5E"/>
            </a:solidFill>
            <a:miter lim="400000"/>
          </a:ln>
        </p:spPr>
        <p:txBody>
          <a:bodyPr lIns="47625" tIns="47625" rIns="47625" bIns="47625" anchor="ctr"/>
          <a:lstStyle/>
          <a:p>
            <a:pPr defTabSz="940593"/>
          </a:p>
        </p:txBody>
      </p:sp>
      <p:sp>
        <p:nvSpPr>
          <p:cNvPr id="2266" name="Shape"/>
          <p:cNvSpPr/>
          <p:nvPr/>
        </p:nvSpPr>
        <p:spPr>
          <a:xfrm>
            <a:off x="11200965" y="6048375"/>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50800">
            <a:solidFill>
              <a:srgbClr val="5E5E5E"/>
            </a:solidFill>
            <a:miter lim="400000"/>
          </a:ln>
        </p:spPr>
        <p:txBody>
          <a:bodyPr lIns="47625" tIns="47625" rIns="47625" bIns="47625" anchor="ctr"/>
          <a:lstStyle/>
          <a:p>
            <a:pPr defTabSz="940593"/>
          </a:p>
        </p:txBody>
      </p:sp>
      <p:sp>
        <p:nvSpPr>
          <p:cNvPr id="2267" name="reflect"/>
          <p:cNvSpPr txBox="1"/>
          <p:nvPr/>
        </p:nvSpPr>
        <p:spPr>
          <a:xfrm>
            <a:off x="11405952" y="6096000"/>
            <a:ext cx="821881" cy="381000"/>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714375">
              <a:defRPr b="1" sz="1800">
                <a:solidFill>
                  <a:srgbClr val="424242"/>
                </a:solidFill>
                <a:latin typeface="Helvetica"/>
                <a:ea typeface="Helvetica"/>
                <a:cs typeface="Helvetica"/>
                <a:sym typeface="Helvetica"/>
              </a:defRPr>
            </a:lvl1pPr>
          </a:lstStyle>
          <a:p>
            <a:pPr/>
            <a:r>
              <a:t>reflect</a:t>
            </a:r>
          </a:p>
        </p:txBody>
      </p:sp>
      <p:sp>
        <p:nvSpPr>
          <p:cNvPr id="2268" name="write"/>
          <p:cNvSpPr txBox="1"/>
          <p:nvPr/>
        </p:nvSpPr>
        <p:spPr>
          <a:xfrm>
            <a:off x="12781798" y="6119812"/>
            <a:ext cx="662937" cy="3810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714375">
              <a:defRPr b="1" sz="1800">
                <a:solidFill>
                  <a:srgbClr val="424242"/>
                </a:solidFill>
                <a:latin typeface="Helvetica"/>
                <a:ea typeface="Helvetica"/>
                <a:cs typeface="Helvetica"/>
                <a:sym typeface="Helvetica"/>
              </a:defRPr>
            </a:lvl1pPr>
          </a:lstStyle>
          <a:p>
            <a:pPr/>
            <a:r>
              <a:t>write</a:t>
            </a:r>
          </a:p>
        </p:txBody>
      </p:sp>
      <p:sp>
        <p:nvSpPr>
          <p:cNvPr id="2269" name="Triangle"/>
          <p:cNvSpPr/>
          <p:nvPr/>
        </p:nvSpPr>
        <p:spPr>
          <a:xfrm rot="10800000">
            <a:off x="12033250" y="5917406"/>
            <a:ext cx="190500"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70" name="Triangle"/>
          <p:cNvSpPr/>
          <p:nvPr/>
        </p:nvSpPr>
        <p:spPr>
          <a:xfrm rot="10800000">
            <a:off x="10747375" y="5917406"/>
            <a:ext cx="190500"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71" name="Triangle"/>
          <p:cNvSpPr/>
          <p:nvPr/>
        </p:nvSpPr>
        <p:spPr>
          <a:xfrm rot="10800000">
            <a:off x="9461500" y="5917406"/>
            <a:ext cx="190500"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72" name="Triangle"/>
          <p:cNvSpPr/>
          <p:nvPr/>
        </p:nvSpPr>
        <p:spPr>
          <a:xfrm rot="10800000">
            <a:off x="8163718" y="5917406"/>
            <a:ext cx="190501"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73" name="Triangle"/>
          <p:cNvSpPr/>
          <p:nvPr/>
        </p:nvSpPr>
        <p:spPr>
          <a:xfrm rot="10800000">
            <a:off x="6877843" y="5917406"/>
            <a:ext cx="190501"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74" name="Triangle"/>
          <p:cNvSpPr/>
          <p:nvPr/>
        </p:nvSpPr>
        <p:spPr>
          <a:xfrm rot="10800000">
            <a:off x="5591968" y="5917406"/>
            <a:ext cx="190501"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75" name="Triangle"/>
          <p:cNvSpPr/>
          <p:nvPr/>
        </p:nvSpPr>
        <p:spPr>
          <a:xfrm rot="10800000">
            <a:off x="4306093" y="5917406"/>
            <a:ext cx="190501"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276" name="Triangle"/>
          <p:cNvSpPr/>
          <p:nvPr/>
        </p:nvSpPr>
        <p:spPr>
          <a:xfrm rot="10800000">
            <a:off x="3008312" y="5929312"/>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D6D6D6">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nvGrpSpPr>
          <p:cNvPr id="2289" name="Group"/>
          <p:cNvGrpSpPr/>
          <p:nvPr/>
        </p:nvGrpSpPr>
        <p:grpSpPr>
          <a:xfrm>
            <a:off x="6057464" y="6036468"/>
            <a:ext cx="5310189" cy="1349773"/>
            <a:chOff x="0" y="0"/>
            <a:chExt cx="5310187" cy="1349771"/>
          </a:xfrm>
        </p:grpSpPr>
        <p:sp>
          <p:nvSpPr>
            <p:cNvPr id="2277" name="Line"/>
            <p:cNvSpPr/>
            <p:nvPr/>
          </p:nvSpPr>
          <p:spPr>
            <a:xfrm>
              <a:off x="2778" y="928687"/>
              <a:ext cx="4910562" cy="41"/>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278" name="Line"/>
            <p:cNvSpPr/>
            <p:nvPr/>
          </p:nvSpPr>
          <p:spPr>
            <a:xfrm flipV="1">
              <a:off x="6787" y="690562"/>
              <a:ext cx="1" cy="249624"/>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279" name="Line"/>
            <p:cNvSpPr/>
            <p:nvPr/>
          </p:nvSpPr>
          <p:spPr>
            <a:xfrm flipV="1">
              <a:off x="4924068" y="690562"/>
              <a:ext cx="1" cy="249624"/>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280" name="CORE"/>
            <p:cNvSpPr txBox="1"/>
            <p:nvPr/>
          </p:nvSpPr>
          <p:spPr>
            <a:xfrm>
              <a:off x="2019790" y="924321"/>
              <a:ext cx="915182" cy="425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416718">
                <a:defRPr b="1" sz="2200">
                  <a:latin typeface="Helvetica"/>
                  <a:ea typeface="Helvetica"/>
                  <a:cs typeface="Helvetica"/>
                  <a:sym typeface="Helvetica"/>
                </a:defRPr>
              </a:lvl1pPr>
            </a:lstStyle>
            <a:p>
              <a:pPr/>
              <a:r>
                <a:t>CORE</a:t>
              </a:r>
            </a:p>
          </p:txBody>
        </p:sp>
        <p:sp>
          <p:nvSpPr>
            <p:cNvPr id="2281" name="Shape"/>
            <p:cNvSpPr/>
            <p:nvPr/>
          </p:nvSpPr>
          <p:spPr>
            <a:xfrm>
              <a:off x="3845719" y="11906"/>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282" name="Shape"/>
            <p:cNvSpPr/>
            <p:nvPr/>
          </p:nvSpPr>
          <p:spPr>
            <a:xfrm>
              <a:off x="2571750" y="0"/>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283" name="Shape"/>
            <p:cNvSpPr/>
            <p:nvPr/>
          </p:nvSpPr>
          <p:spPr>
            <a:xfrm>
              <a:off x="1273968" y="0"/>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284" name="Shape"/>
            <p:cNvSpPr/>
            <p:nvPr/>
          </p:nvSpPr>
          <p:spPr>
            <a:xfrm>
              <a:off x="0" y="0"/>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285" name="implement"/>
            <p:cNvSpPr txBox="1"/>
            <p:nvPr/>
          </p:nvSpPr>
          <p:spPr>
            <a:xfrm>
              <a:off x="2724290" y="62706"/>
              <a:ext cx="1162436"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implement</a:t>
              </a:r>
            </a:p>
          </p:txBody>
        </p:sp>
        <p:sp>
          <p:nvSpPr>
            <p:cNvPr id="2286" name="discover"/>
            <p:cNvSpPr txBox="1"/>
            <p:nvPr/>
          </p:nvSpPr>
          <p:spPr>
            <a:xfrm>
              <a:off x="172118" y="62706"/>
              <a:ext cx="959173"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discover</a:t>
              </a:r>
            </a:p>
          </p:txBody>
        </p:sp>
        <p:sp>
          <p:nvSpPr>
            <p:cNvPr id="2287" name="design"/>
            <p:cNvSpPr txBox="1"/>
            <p:nvPr/>
          </p:nvSpPr>
          <p:spPr>
            <a:xfrm>
              <a:off x="1513824" y="62706"/>
              <a:ext cx="781584"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design</a:t>
              </a:r>
            </a:p>
          </p:txBody>
        </p:sp>
        <p:sp>
          <p:nvSpPr>
            <p:cNvPr id="2288" name="deploy"/>
            <p:cNvSpPr txBox="1"/>
            <p:nvPr/>
          </p:nvSpPr>
          <p:spPr>
            <a:xfrm>
              <a:off x="4085575" y="74612"/>
              <a:ext cx="781584"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deploy</a:t>
              </a:r>
            </a:p>
          </p:txBody>
        </p:sp>
      </p:grpSp>
      <p:sp>
        <p:nvSpPr>
          <p:cNvPr id="2290" name="Shape"/>
          <p:cNvSpPr/>
          <p:nvPr/>
        </p:nvSpPr>
        <p:spPr>
          <a:xfrm>
            <a:off x="4759683" y="6036468"/>
            <a:ext cx="1464470" cy="524003"/>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a:solidFill>
              <a:srgbClr val="C9C9C9"/>
            </a:solidFill>
            <a:miter lim="400000"/>
          </a:ln>
        </p:spPr>
        <p:txBody>
          <a:bodyPr lIns="47625" tIns="47625" rIns="47625" bIns="47625" anchor="ctr"/>
          <a:lstStyle/>
          <a:p>
            <a:pPr defTabSz="940593"/>
          </a:p>
        </p:txBody>
      </p:sp>
      <p:sp>
        <p:nvSpPr>
          <p:cNvPr id="2291" name="Shape"/>
          <p:cNvSpPr/>
          <p:nvPr/>
        </p:nvSpPr>
        <p:spPr>
          <a:xfrm>
            <a:off x="3485714" y="6048375"/>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a:solidFill>
              <a:srgbClr val="C9C9C9"/>
            </a:solidFill>
            <a:miter lim="400000"/>
          </a:ln>
        </p:spPr>
        <p:txBody>
          <a:bodyPr lIns="47625" tIns="47625" rIns="47625" bIns="47625" anchor="ctr"/>
          <a:lstStyle/>
          <a:p>
            <a:pPr defTabSz="940593"/>
          </a:p>
        </p:txBody>
      </p:sp>
      <p:sp>
        <p:nvSpPr>
          <p:cNvPr id="2292" name="Shape"/>
          <p:cNvSpPr/>
          <p:nvPr/>
        </p:nvSpPr>
        <p:spPr>
          <a:xfrm>
            <a:off x="2222500" y="6042064"/>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a:solidFill>
              <a:srgbClr val="C9C9C9"/>
            </a:solidFill>
            <a:miter lim="400000"/>
          </a:ln>
        </p:spPr>
        <p:txBody>
          <a:bodyPr lIns="47625" tIns="47625" rIns="47625" bIns="47625" anchor="ctr"/>
          <a:lstStyle/>
          <a:p>
            <a:pPr defTabSz="940593"/>
          </a:p>
        </p:txBody>
      </p:sp>
      <p:sp>
        <p:nvSpPr>
          <p:cNvPr id="2293" name="learn"/>
          <p:cNvSpPr txBox="1"/>
          <p:nvPr/>
        </p:nvSpPr>
        <p:spPr>
          <a:xfrm>
            <a:off x="2512671" y="6096000"/>
            <a:ext cx="636660" cy="381000"/>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714375">
              <a:defRPr sz="1800">
                <a:solidFill>
                  <a:srgbClr val="424242"/>
                </a:solidFill>
                <a:latin typeface="Helvetica"/>
                <a:ea typeface="Helvetica"/>
                <a:cs typeface="Helvetica"/>
                <a:sym typeface="Helvetica"/>
              </a:defRPr>
            </a:lvl1pPr>
          </a:lstStyle>
          <a:p>
            <a:pPr/>
            <a:r>
              <a:t>learn</a:t>
            </a:r>
          </a:p>
        </p:txBody>
      </p:sp>
      <p:sp>
        <p:nvSpPr>
          <p:cNvPr id="2294" name="winnow"/>
          <p:cNvSpPr txBox="1"/>
          <p:nvPr/>
        </p:nvSpPr>
        <p:spPr>
          <a:xfrm>
            <a:off x="3711933" y="6107906"/>
            <a:ext cx="901295" cy="3810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714375">
              <a:defRPr sz="1800">
                <a:solidFill>
                  <a:srgbClr val="424242"/>
                </a:solidFill>
                <a:latin typeface="Helvetica"/>
                <a:ea typeface="Helvetica"/>
                <a:cs typeface="Helvetica"/>
                <a:sym typeface="Helvetica"/>
              </a:defRPr>
            </a:lvl1pPr>
          </a:lstStyle>
          <a:p>
            <a:pPr/>
            <a:r>
              <a:t>winnow</a:t>
            </a:r>
          </a:p>
        </p:txBody>
      </p:sp>
      <p:sp>
        <p:nvSpPr>
          <p:cNvPr id="2295" name="cast"/>
          <p:cNvSpPr txBox="1"/>
          <p:nvPr/>
        </p:nvSpPr>
        <p:spPr>
          <a:xfrm>
            <a:off x="5116871" y="6096000"/>
            <a:ext cx="543874" cy="381000"/>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714375">
              <a:defRPr sz="1800">
                <a:solidFill>
                  <a:srgbClr val="424242"/>
                </a:solidFill>
                <a:latin typeface="Helvetica"/>
                <a:ea typeface="Helvetica"/>
                <a:cs typeface="Helvetica"/>
                <a:sym typeface="Helvetica"/>
              </a:defRPr>
            </a:lvl1pPr>
          </a:lstStyle>
          <a:p>
            <a:pPr/>
            <a:r>
              <a:t>cast</a:t>
            </a:r>
          </a:p>
        </p:txBody>
      </p:sp>
      <p:sp>
        <p:nvSpPr>
          <p:cNvPr id="229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0" name="9-stage framework"/>
          <p:cNvSpPr txBox="1"/>
          <p:nvPr>
            <p:ph type="title"/>
          </p:nvPr>
        </p:nvSpPr>
        <p:spPr>
          <a:prstGeom prst="rect">
            <a:avLst/>
          </a:prstGeom>
        </p:spPr>
        <p:txBody>
          <a:bodyPr/>
          <a:lstStyle/>
          <a:p>
            <a:pPr/>
            <a:r>
              <a:t>9-stage framework</a:t>
            </a:r>
          </a:p>
        </p:txBody>
      </p:sp>
      <p:sp>
        <p:nvSpPr>
          <p:cNvPr id="2301" name="Oval"/>
          <p:cNvSpPr/>
          <p:nvPr/>
        </p:nvSpPr>
        <p:spPr>
          <a:xfrm>
            <a:off x="3102984" y="5774531"/>
            <a:ext cx="566415" cy="531529"/>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02" name="Rectangle"/>
          <p:cNvSpPr/>
          <p:nvPr/>
        </p:nvSpPr>
        <p:spPr>
          <a:xfrm>
            <a:off x="3091656" y="6040295"/>
            <a:ext cx="583407"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03" name="Oval"/>
          <p:cNvSpPr/>
          <p:nvPr/>
        </p:nvSpPr>
        <p:spPr>
          <a:xfrm>
            <a:off x="3129571" y="5453062"/>
            <a:ext cx="1895753" cy="1169364"/>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04" name="Rectangle"/>
          <p:cNvSpPr/>
          <p:nvPr/>
        </p:nvSpPr>
        <p:spPr>
          <a:xfrm>
            <a:off x="3091656" y="6037744"/>
            <a:ext cx="1952626" cy="72500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05" name="Oval"/>
          <p:cNvSpPr/>
          <p:nvPr/>
        </p:nvSpPr>
        <p:spPr>
          <a:xfrm>
            <a:off x="4395508" y="5771487"/>
            <a:ext cx="566415" cy="531529"/>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06" name="Rectangle"/>
          <p:cNvSpPr/>
          <p:nvPr/>
        </p:nvSpPr>
        <p:spPr>
          <a:xfrm>
            <a:off x="4384180" y="6037251"/>
            <a:ext cx="583407"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07" name="Oval"/>
          <p:cNvSpPr/>
          <p:nvPr/>
        </p:nvSpPr>
        <p:spPr>
          <a:xfrm>
            <a:off x="3109226" y="5095875"/>
            <a:ext cx="3259767" cy="1881615"/>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08" name="Rectangle"/>
          <p:cNvSpPr/>
          <p:nvPr/>
        </p:nvSpPr>
        <p:spPr>
          <a:xfrm>
            <a:off x="3044031" y="6036681"/>
            <a:ext cx="3357563" cy="116660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09" name="Oval"/>
          <p:cNvSpPr/>
          <p:nvPr/>
        </p:nvSpPr>
        <p:spPr>
          <a:xfrm>
            <a:off x="4399238" y="5451664"/>
            <a:ext cx="1895754" cy="1169363"/>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10" name="Rectangle"/>
          <p:cNvSpPr/>
          <p:nvPr/>
        </p:nvSpPr>
        <p:spPr>
          <a:xfrm>
            <a:off x="4361323" y="6036345"/>
            <a:ext cx="1952626" cy="725007"/>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11" name="Oval"/>
          <p:cNvSpPr/>
          <p:nvPr/>
        </p:nvSpPr>
        <p:spPr>
          <a:xfrm>
            <a:off x="5665176" y="5770088"/>
            <a:ext cx="566414" cy="531530"/>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12" name="Rectangle"/>
          <p:cNvSpPr/>
          <p:nvPr/>
        </p:nvSpPr>
        <p:spPr>
          <a:xfrm>
            <a:off x="5653847" y="6035853"/>
            <a:ext cx="583408"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13" name="Oval"/>
          <p:cNvSpPr/>
          <p:nvPr/>
        </p:nvSpPr>
        <p:spPr>
          <a:xfrm>
            <a:off x="3101064" y="4738687"/>
            <a:ext cx="4637598" cy="2607337"/>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14" name="Rectangle"/>
          <p:cNvSpPr/>
          <p:nvPr/>
        </p:nvSpPr>
        <p:spPr>
          <a:xfrm>
            <a:off x="3008312" y="6042355"/>
            <a:ext cx="4776725" cy="1616548"/>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15" name="Oval"/>
          <p:cNvSpPr/>
          <p:nvPr/>
        </p:nvSpPr>
        <p:spPr>
          <a:xfrm>
            <a:off x="4405029" y="5097712"/>
            <a:ext cx="3259767" cy="1881615"/>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16" name="Rectangle"/>
          <p:cNvSpPr/>
          <p:nvPr/>
        </p:nvSpPr>
        <p:spPr>
          <a:xfrm>
            <a:off x="4339833" y="6038519"/>
            <a:ext cx="3357564" cy="116660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17" name="Oval"/>
          <p:cNvSpPr/>
          <p:nvPr/>
        </p:nvSpPr>
        <p:spPr>
          <a:xfrm>
            <a:off x="5695041" y="5453501"/>
            <a:ext cx="1895753" cy="1169364"/>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18" name="Rectangle"/>
          <p:cNvSpPr/>
          <p:nvPr/>
        </p:nvSpPr>
        <p:spPr>
          <a:xfrm>
            <a:off x="5657126" y="6038182"/>
            <a:ext cx="1952626" cy="725007"/>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19" name="Oval"/>
          <p:cNvSpPr/>
          <p:nvPr/>
        </p:nvSpPr>
        <p:spPr>
          <a:xfrm>
            <a:off x="6960978" y="5771926"/>
            <a:ext cx="566414" cy="531529"/>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20" name="Rectangle"/>
          <p:cNvSpPr/>
          <p:nvPr/>
        </p:nvSpPr>
        <p:spPr>
          <a:xfrm>
            <a:off x="6949650" y="6037690"/>
            <a:ext cx="583407"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21" name="Oval"/>
          <p:cNvSpPr/>
          <p:nvPr/>
        </p:nvSpPr>
        <p:spPr>
          <a:xfrm>
            <a:off x="3104255" y="4357687"/>
            <a:ext cx="5987804" cy="3338009"/>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22" name="Rectangle"/>
          <p:cNvSpPr/>
          <p:nvPr/>
        </p:nvSpPr>
        <p:spPr>
          <a:xfrm>
            <a:off x="2984500" y="6026691"/>
            <a:ext cx="6167437" cy="206956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23" name="Oval"/>
          <p:cNvSpPr/>
          <p:nvPr/>
        </p:nvSpPr>
        <p:spPr>
          <a:xfrm>
            <a:off x="4386210" y="4723790"/>
            <a:ext cx="4637598" cy="2607337"/>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24" name="Rectangle"/>
          <p:cNvSpPr/>
          <p:nvPr/>
        </p:nvSpPr>
        <p:spPr>
          <a:xfrm>
            <a:off x="4293458" y="6027458"/>
            <a:ext cx="4776725" cy="1616548"/>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25" name="Oval"/>
          <p:cNvSpPr/>
          <p:nvPr/>
        </p:nvSpPr>
        <p:spPr>
          <a:xfrm>
            <a:off x="5690175" y="5082815"/>
            <a:ext cx="3259767" cy="1881615"/>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26" name="Rectangle"/>
          <p:cNvSpPr/>
          <p:nvPr/>
        </p:nvSpPr>
        <p:spPr>
          <a:xfrm>
            <a:off x="5624979" y="6023622"/>
            <a:ext cx="3357564" cy="116660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27" name="Oval"/>
          <p:cNvSpPr/>
          <p:nvPr/>
        </p:nvSpPr>
        <p:spPr>
          <a:xfrm>
            <a:off x="6980187" y="5438604"/>
            <a:ext cx="1895753" cy="1169364"/>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28" name="Rectangle"/>
          <p:cNvSpPr/>
          <p:nvPr/>
        </p:nvSpPr>
        <p:spPr>
          <a:xfrm>
            <a:off x="6942272" y="6023286"/>
            <a:ext cx="1952626" cy="72500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29" name="Oval"/>
          <p:cNvSpPr/>
          <p:nvPr/>
        </p:nvSpPr>
        <p:spPr>
          <a:xfrm>
            <a:off x="8246125" y="5757029"/>
            <a:ext cx="566414" cy="531529"/>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30" name="Rectangle"/>
          <p:cNvSpPr/>
          <p:nvPr/>
        </p:nvSpPr>
        <p:spPr>
          <a:xfrm>
            <a:off x="8234796" y="6022793"/>
            <a:ext cx="583407"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31" name="Oval"/>
          <p:cNvSpPr/>
          <p:nvPr/>
        </p:nvSpPr>
        <p:spPr>
          <a:xfrm>
            <a:off x="3095817" y="4012406"/>
            <a:ext cx="7351817" cy="4092782"/>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32" name="Rectangle"/>
          <p:cNvSpPr/>
          <p:nvPr/>
        </p:nvSpPr>
        <p:spPr>
          <a:xfrm>
            <a:off x="2948781" y="6058796"/>
            <a:ext cx="7572375" cy="253751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33" name="Oval"/>
          <p:cNvSpPr/>
          <p:nvPr/>
        </p:nvSpPr>
        <p:spPr>
          <a:xfrm>
            <a:off x="4390129" y="4381500"/>
            <a:ext cx="5987804" cy="3338008"/>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34" name="Rectangle"/>
          <p:cNvSpPr/>
          <p:nvPr/>
        </p:nvSpPr>
        <p:spPr>
          <a:xfrm>
            <a:off x="4270374" y="6050503"/>
            <a:ext cx="6167437" cy="206956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35" name="Oval"/>
          <p:cNvSpPr/>
          <p:nvPr/>
        </p:nvSpPr>
        <p:spPr>
          <a:xfrm>
            <a:off x="5672084" y="4747602"/>
            <a:ext cx="4637598" cy="2607337"/>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36" name="Rectangle"/>
          <p:cNvSpPr/>
          <p:nvPr/>
        </p:nvSpPr>
        <p:spPr>
          <a:xfrm>
            <a:off x="5579333" y="6051270"/>
            <a:ext cx="4776725" cy="1616548"/>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37" name="Oval"/>
          <p:cNvSpPr/>
          <p:nvPr/>
        </p:nvSpPr>
        <p:spPr>
          <a:xfrm>
            <a:off x="6976049" y="5106627"/>
            <a:ext cx="3259767" cy="1881616"/>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38" name="Rectangle"/>
          <p:cNvSpPr/>
          <p:nvPr/>
        </p:nvSpPr>
        <p:spPr>
          <a:xfrm>
            <a:off x="6910854" y="6047435"/>
            <a:ext cx="3357563" cy="116659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39" name="Oval"/>
          <p:cNvSpPr/>
          <p:nvPr/>
        </p:nvSpPr>
        <p:spPr>
          <a:xfrm>
            <a:off x="8266061" y="5462417"/>
            <a:ext cx="1895753" cy="1169364"/>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40" name="Rectangle"/>
          <p:cNvSpPr/>
          <p:nvPr/>
        </p:nvSpPr>
        <p:spPr>
          <a:xfrm>
            <a:off x="8228146" y="6047099"/>
            <a:ext cx="1952626" cy="72500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41" name="Oval"/>
          <p:cNvSpPr/>
          <p:nvPr/>
        </p:nvSpPr>
        <p:spPr>
          <a:xfrm>
            <a:off x="9531999" y="5780841"/>
            <a:ext cx="566415" cy="531530"/>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42" name="Rectangle"/>
          <p:cNvSpPr/>
          <p:nvPr/>
        </p:nvSpPr>
        <p:spPr>
          <a:xfrm>
            <a:off x="9520670" y="6046606"/>
            <a:ext cx="583408"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43" name="Oval"/>
          <p:cNvSpPr/>
          <p:nvPr/>
        </p:nvSpPr>
        <p:spPr>
          <a:xfrm>
            <a:off x="3087378" y="3643312"/>
            <a:ext cx="8715835" cy="4836924"/>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44" name="Rectangle"/>
          <p:cNvSpPr/>
          <p:nvPr/>
        </p:nvSpPr>
        <p:spPr>
          <a:xfrm>
            <a:off x="2913062" y="6061773"/>
            <a:ext cx="8977313" cy="2998884"/>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45" name="Oval"/>
          <p:cNvSpPr/>
          <p:nvPr/>
        </p:nvSpPr>
        <p:spPr>
          <a:xfrm>
            <a:off x="4381694" y="4006453"/>
            <a:ext cx="7351817" cy="4092781"/>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46" name="Rectangle"/>
          <p:cNvSpPr/>
          <p:nvPr/>
        </p:nvSpPr>
        <p:spPr>
          <a:xfrm>
            <a:off x="4234658" y="6052843"/>
            <a:ext cx="7572375" cy="253751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47" name="Oval"/>
          <p:cNvSpPr/>
          <p:nvPr/>
        </p:nvSpPr>
        <p:spPr>
          <a:xfrm>
            <a:off x="5676007" y="4375546"/>
            <a:ext cx="5987803" cy="3338009"/>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48" name="Rectangle"/>
          <p:cNvSpPr/>
          <p:nvPr/>
        </p:nvSpPr>
        <p:spPr>
          <a:xfrm>
            <a:off x="5556251" y="6044550"/>
            <a:ext cx="6167438" cy="206956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49" name="Oval"/>
          <p:cNvSpPr/>
          <p:nvPr/>
        </p:nvSpPr>
        <p:spPr>
          <a:xfrm>
            <a:off x="6957961" y="4741649"/>
            <a:ext cx="4637598" cy="2607337"/>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50" name="Rectangle"/>
          <p:cNvSpPr/>
          <p:nvPr/>
        </p:nvSpPr>
        <p:spPr>
          <a:xfrm>
            <a:off x="6865210" y="6045317"/>
            <a:ext cx="4776725" cy="1616548"/>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51" name="Oval"/>
          <p:cNvSpPr/>
          <p:nvPr/>
        </p:nvSpPr>
        <p:spPr>
          <a:xfrm>
            <a:off x="8261926" y="5100674"/>
            <a:ext cx="3259767" cy="1881615"/>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52" name="Rectangle"/>
          <p:cNvSpPr/>
          <p:nvPr/>
        </p:nvSpPr>
        <p:spPr>
          <a:xfrm>
            <a:off x="8196731" y="6041482"/>
            <a:ext cx="3357563" cy="116659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53" name="Oval"/>
          <p:cNvSpPr/>
          <p:nvPr/>
        </p:nvSpPr>
        <p:spPr>
          <a:xfrm>
            <a:off x="9551938" y="5456464"/>
            <a:ext cx="1895753" cy="1169364"/>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54" name="Rectangle"/>
          <p:cNvSpPr/>
          <p:nvPr/>
        </p:nvSpPr>
        <p:spPr>
          <a:xfrm>
            <a:off x="9514023" y="6041145"/>
            <a:ext cx="1952626" cy="725007"/>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55" name="Oval"/>
          <p:cNvSpPr/>
          <p:nvPr/>
        </p:nvSpPr>
        <p:spPr>
          <a:xfrm>
            <a:off x="10817876" y="5774888"/>
            <a:ext cx="566414" cy="531530"/>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56" name="Rectangle"/>
          <p:cNvSpPr/>
          <p:nvPr/>
        </p:nvSpPr>
        <p:spPr>
          <a:xfrm>
            <a:off x="10806548" y="6040652"/>
            <a:ext cx="583407" cy="329549"/>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57" name="Oval"/>
          <p:cNvSpPr/>
          <p:nvPr/>
        </p:nvSpPr>
        <p:spPr>
          <a:xfrm>
            <a:off x="4396606" y="3643311"/>
            <a:ext cx="8692714" cy="4836925"/>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58" name="Rectangle"/>
          <p:cNvSpPr/>
          <p:nvPr/>
        </p:nvSpPr>
        <p:spPr>
          <a:xfrm>
            <a:off x="4222753" y="6061773"/>
            <a:ext cx="8953497" cy="2998884"/>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59" name="Oval"/>
          <p:cNvSpPr/>
          <p:nvPr/>
        </p:nvSpPr>
        <p:spPr>
          <a:xfrm>
            <a:off x="5667569" y="4006453"/>
            <a:ext cx="7351817" cy="4092781"/>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60" name="Rectangle"/>
          <p:cNvSpPr/>
          <p:nvPr/>
        </p:nvSpPr>
        <p:spPr>
          <a:xfrm>
            <a:off x="5520533" y="6052843"/>
            <a:ext cx="7572375" cy="253751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61" name="Oval"/>
          <p:cNvSpPr/>
          <p:nvPr/>
        </p:nvSpPr>
        <p:spPr>
          <a:xfrm>
            <a:off x="6961882" y="4375546"/>
            <a:ext cx="5987803" cy="3338009"/>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62" name="Rectangle"/>
          <p:cNvSpPr/>
          <p:nvPr/>
        </p:nvSpPr>
        <p:spPr>
          <a:xfrm>
            <a:off x="6842126" y="6044550"/>
            <a:ext cx="6167438" cy="206956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63" name="Oval"/>
          <p:cNvSpPr/>
          <p:nvPr/>
        </p:nvSpPr>
        <p:spPr>
          <a:xfrm>
            <a:off x="8243836" y="4741649"/>
            <a:ext cx="4637598" cy="2607337"/>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64" name="Rectangle"/>
          <p:cNvSpPr/>
          <p:nvPr/>
        </p:nvSpPr>
        <p:spPr>
          <a:xfrm>
            <a:off x="8151085" y="6045317"/>
            <a:ext cx="4776725" cy="1616548"/>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65" name="Oval"/>
          <p:cNvSpPr/>
          <p:nvPr/>
        </p:nvSpPr>
        <p:spPr>
          <a:xfrm>
            <a:off x="9547801" y="5100674"/>
            <a:ext cx="3259767" cy="1881615"/>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66" name="Rectangle"/>
          <p:cNvSpPr/>
          <p:nvPr/>
        </p:nvSpPr>
        <p:spPr>
          <a:xfrm>
            <a:off x="9482606" y="6041481"/>
            <a:ext cx="3357563" cy="1166600"/>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67" name="Oval"/>
          <p:cNvSpPr/>
          <p:nvPr/>
        </p:nvSpPr>
        <p:spPr>
          <a:xfrm>
            <a:off x="10837813" y="5456463"/>
            <a:ext cx="1895753" cy="1169364"/>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68" name="Rectangle"/>
          <p:cNvSpPr/>
          <p:nvPr/>
        </p:nvSpPr>
        <p:spPr>
          <a:xfrm>
            <a:off x="10799898" y="6041145"/>
            <a:ext cx="1952626" cy="725006"/>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69" name="Oval"/>
          <p:cNvSpPr/>
          <p:nvPr/>
        </p:nvSpPr>
        <p:spPr>
          <a:xfrm>
            <a:off x="3090615" y="3262312"/>
            <a:ext cx="10068293" cy="5602326"/>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70" name="Rectangle"/>
          <p:cNvSpPr/>
          <p:nvPr/>
        </p:nvSpPr>
        <p:spPr>
          <a:xfrm>
            <a:off x="2889250" y="6063475"/>
            <a:ext cx="10370347" cy="3473431"/>
          </a:xfrm>
          <a:prstGeom prst="rect">
            <a:avLst/>
          </a:prstGeom>
          <a:solidFill>
            <a:srgbClr val="FFFFFF"/>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71" name="Oval"/>
          <p:cNvSpPr/>
          <p:nvPr/>
        </p:nvSpPr>
        <p:spPr>
          <a:xfrm>
            <a:off x="12103751" y="5774888"/>
            <a:ext cx="566414" cy="531530"/>
          </a:xfrm>
          <a:prstGeom prst="ellipse">
            <a:avLst/>
          </a:prstGeom>
          <a:ln w="12700">
            <a:solidFill>
              <a:srgbClr val="000000"/>
            </a:solidFill>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72" name="Rectangle"/>
          <p:cNvSpPr/>
          <p:nvPr/>
        </p:nvSpPr>
        <p:spPr>
          <a:xfrm>
            <a:off x="12080516" y="6032786"/>
            <a:ext cx="607220" cy="345282"/>
          </a:xfrm>
          <a:prstGeom prst="rect">
            <a:avLst/>
          </a:prstGeom>
          <a:solidFill>
            <a:srgbClr val="FFFFFF">
              <a:alpha val="40000"/>
            </a:srgbClr>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73" name="Line"/>
          <p:cNvSpPr/>
          <p:nvPr/>
        </p:nvSpPr>
        <p:spPr>
          <a:xfrm>
            <a:off x="2234406" y="6965156"/>
            <a:ext cx="3627442" cy="1"/>
          </a:xfrm>
          <a:prstGeom prst="line">
            <a:avLst/>
          </a:prstGeom>
          <a:ln w="12700">
            <a:solidFill>
              <a:srgbClr val="636363">
                <a:alpha val="40000"/>
              </a:srgbClr>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374" name="Line"/>
          <p:cNvSpPr/>
          <p:nvPr/>
        </p:nvSpPr>
        <p:spPr>
          <a:xfrm flipV="1">
            <a:off x="2242345" y="6715533"/>
            <a:ext cx="1" cy="249623"/>
          </a:xfrm>
          <a:prstGeom prst="line">
            <a:avLst/>
          </a:prstGeom>
          <a:ln w="12700">
            <a:solidFill>
              <a:srgbClr val="636363">
                <a:alpha val="40000"/>
              </a:srgbClr>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375" name="Line"/>
          <p:cNvSpPr/>
          <p:nvPr/>
        </p:nvSpPr>
        <p:spPr>
          <a:xfrm flipV="1">
            <a:off x="5861845" y="6727031"/>
            <a:ext cx="1" cy="249624"/>
          </a:xfrm>
          <a:prstGeom prst="line">
            <a:avLst/>
          </a:prstGeom>
          <a:ln w="12700">
            <a:solidFill>
              <a:srgbClr val="636363">
                <a:alpha val="40000"/>
              </a:srgbClr>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376" name="PRECONDITION"/>
          <p:cNvSpPr txBox="1"/>
          <p:nvPr/>
        </p:nvSpPr>
        <p:spPr>
          <a:xfrm>
            <a:off x="2769243" y="6945312"/>
            <a:ext cx="2298001" cy="4445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416718">
              <a:defRPr b="1" sz="2200">
                <a:latin typeface="Helvetica"/>
                <a:ea typeface="Helvetica"/>
                <a:cs typeface="Helvetica"/>
                <a:sym typeface="Helvetica"/>
              </a:defRPr>
            </a:lvl1pPr>
          </a:lstStyle>
          <a:p>
            <a:pPr/>
            <a:r>
              <a:t>PRECONDITION</a:t>
            </a:r>
          </a:p>
        </p:txBody>
      </p:sp>
      <p:sp>
        <p:nvSpPr>
          <p:cNvPr id="2377" name="Line"/>
          <p:cNvSpPr/>
          <p:nvPr/>
        </p:nvSpPr>
        <p:spPr>
          <a:xfrm>
            <a:off x="11183939" y="6965156"/>
            <a:ext cx="2411109" cy="1"/>
          </a:xfrm>
          <a:prstGeom prst="line">
            <a:avLst/>
          </a:prstGeom>
          <a:ln w="12700">
            <a:solidFill>
              <a:srgbClr val="636363">
                <a:alpha val="40000"/>
              </a:srgbClr>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378" name="Line"/>
          <p:cNvSpPr/>
          <p:nvPr/>
        </p:nvSpPr>
        <p:spPr>
          <a:xfrm flipV="1">
            <a:off x="11195846" y="6715125"/>
            <a:ext cx="1" cy="249624"/>
          </a:xfrm>
          <a:prstGeom prst="line">
            <a:avLst/>
          </a:prstGeom>
          <a:ln w="12700">
            <a:solidFill>
              <a:srgbClr val="636363">
                <a:alpha val="40000"/>
              </a:srgbClr>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379" name="Line"/>
          <p:cNvSpPr/>
          <p:nvPr/>
        </p:nvSpPr>
        <p:spPr>
          <a:xfrm flipV="1">
            <a:off x="13589001" y="6727031"/>
            <a:ext cx="1" cy="249624"/>
          </a:xfrm>
          <a:prstGeom prst="line">
            <a:avLst/>
          </a:prstGeom>
          <a:ln w="12700">
            <a:solidFill>
              <a:srgbClr val="636363">
                <a:alpha val="40000"/>
              </a:srgbClr>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380" name="ANALYSIS"/>
          <p:cNvSpPr txBox="1"/>
          <p:nvPr/>
        </p:nvSpPr>
        <p:spPr>
          <a:xfrm>
            <a:off x="11629610" y="6951265"/>
            <a:ext cx="1525722" cy="4445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416718">
              <a:defRPr b="1" sz="2200">
                <a:latin typeface="Helvetica"/>
                <a:ea typeface="Helvetica"/>
                <a:cs typeface="Helvetica"/>
                <a:sym typeface="Helvetica"/>
              </a:defRPr>
            </a:lvl1pPr>
          </a:lstStyle>
          <a:p>
            <a:pPr/>
            <a:r>
              <a:t>ANALYSIS</a:t>
            </a:r>
          </a:p>
        </p:txBody>
      </p:sp>
      <p:sp>
        <p:nvSpPr>
          <p:cNvPr id="2381" name="Shape"/>
          <p:cNvSpPr/>
          <p:nvPr/>
        </p:nvSpPr>
        <p:spPr>
          <a:xfrm>
            <a:off x="12498746" y="6048375"/>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a:solidFill>
              <a:srgbClr val="C9C9C9"/>
            </a:solidFill>
            <a:miter lim="400000"/>
          </a:ln>
        </p:spPr>
        <p:txBody>
          <a:bodyPr lIns="47625" tIns="47625" rIns="47625" bIns="47625" anchor="ctr"/>
          <a:lstStyle/>
          <a:p>
            <a:pPr defTabSz="940593"/>
          </a:p>
        </p:txBody>
      </p:sp>
      <p:sp>
        <p:nvSpPr>
          <p:cNvPr id="2382" name="Shape"/>
          <p:cNvSpPr/>
          <p:nvPr/>
        </p:nvSpPr>
        <p:spPr>
          <a:xfrm>
            <a:off x="11200965" y="6048375"/>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a:solidFill>
              <a:srgbClr val="C9C9C9"/>
            </a:solidFill>
            <a:miter lim="400000"/>
          </a:ln>
        </p:spPr>
        <p:txBody>
          <a:bodyPr lIns="47625" tIns="47625" rIns="47625" bIns="47625" anchor="ctr"/>
          <a:lstStyle/>
          <a:p>
            <a:pPr defTabSz="940593"/>
          </a:p>
        </p:txBody>
      </p:sp>
      <p:sp>
        <p:nvSpPr>
          <p:cNvPr id="2383" name="reflect"/>
          <p:cNvSpPr txBox="1"/>
          <p:nvPr/>
        </p:nvSpPr>
        <p:spPr>
          <a:xfrm>
            <a:off x="11439090" y="6096000"/>
            <a:ext cx="755606" cy="381000"/>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714375">
              <a:defRPr sz="1800">
                <a:solidFill>
                  <a:srgbClr val="424242"/>
                </a:solidFill>
                <a:latin typeface="Helvetica"/>
                <a:ea typeface="Helvetica"/>
                <a:cs typeface="Helvetica"/>
                <a:sym typeface="Helvetica"/>
              </a:defRPr>
            </a:lvl1pPr>
          </a:lstStyle>
          <a:p>
            <a:pPr/>
            <a:r>
              <a:t>reflect</a:t>
            </a:r>
          </a:p>
        </p:txBody>
      </p:sp>
      <p:sp>
        <p:nvSpPr>
          <p:cNvPr id="2384" name="write"/>
          <p:cNvSpPr txBox="1"/>
          <p:nvPr/>
        </p:nvSpPr>
        <p:spPr>
          <a:xfrm>
            <a:off x="12808308" y="6119812"/>
            <a:ext cx="609917" cy="3810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714375">
              <a:defRPr sz="1800">
                <a:solidFill>
                  <a:srgbClr val="424242"/>
                </a:solidFill>
                <a:latin typeface="Helvetica"/>
                <a:ea typeface="Helvetica"/>
                <a:cs typeface="Helvetica"/>
                <a:sym typeface="Helvetica"/>
              </a:defRPr>
            </a:lvl1pPr>
          </a:lstStyle>
          <a:p>
            <a:pPr/>
            <a:r>
              <a:t>write</a:t>
            </a:r>
          </a:p>
        </p:txBody>
      </p:sp>
      <p:sp>
        <p:nvSpPr>
          <p:cNvPr id="2385" name="Triangle"/>
          <p:cNvSpPr/>
          <p:nvPr/>
        </p:nvSpPr>
        <p:spPr>
          <a:xfrm rot="10800000">
            <a:off x="12033250" y="5917406"/>
            <a:ext cx="190500"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000000"/>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86" name="Triangle"/>
          <p:cNvSpPr/>
          <p:nvPr/>
        </p:nvSpPr>
        <p:spPr>
          <a:xfrm rot="10800000">
            <a:off x="10747375" y="5917406"/>
            <a:ext cx="190500"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000000"/>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87" name="Triangle"/>
          <p:cNvSpPr/>
          <p:nvPr/>
        </p:nvSpPr>
        <p:spPr>
          <a:xfrm rot="10800000">
            <a:off x="9461500" y="5917406"/>
            <a:ext cx="190500"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000000"/>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88" name="Triangle"/>
          <p:cNvSpPr/>
          <p:nvPr/>
        </p:nvSpPr>
        <p:spPr>
          <a:xfrm rot="10800000">
            <a:off x="8163718" y="5917406"/>
            <a:ext cx="190501"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000000"/>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89" name="Triangle"/>
          <p:cNvSpPr/>
          <p:nvPr/>
        </p:nvSpPr>
        <p:spPr>
          <a:xfrm rot="10800000">
            <a:off x="6877843" y="5917406"/>
            <a:ext cx="190501"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000000"/>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90" name="Triangle"/>
          <p:cNvSpPr/>
          <p:nvPr/>
        </p:nvSpPr>
        <p:spPr>
          <a:xfrm rot="10800000">
            <a:off x="5591968" y="5917406"/>
            <a:ext cx="190501"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000000"/>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91" name="Triangle"/>
          <p:cNvSpPr/>
          <p:nvPr/>
        </p:nvSpPr>
        <p:spPr>
          <a:xfrm rot="10800000">
            <a:off x="4306093" y="5917406"/>
            <a:ext cx="190501" cy="178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000000"/>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2392" name="Triangle"/>
          <p:cNvSpPr/>
          <p:nvPr/>
        </p:nvSpPr>
        <p:spPr>
          <a:xfrm rot="10800000">
            <a:off x="3008312" y="5929312"/>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000000"/>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grpSp>
        <p:nvGrpSpPr>
          <p:cNvPr id="2405" name="Group"/>
          <p:cNvGrpSpPr/>
          <p:nvPr/>
        </p:nvGrpSpPr>
        <p:grpSpPr>
          <a:xfrm>
            <a:off x="6057464" y="6036468"/>
            <a:ext cx="5310189" cy="1349773"/>
            <a:chOff x="0" y="0"/>
            <a:chExt cx="5310187" cy="1349771"/>
          </a:xfrm>
        </p:grpSpPr>
        <p:sp>
          <p:nvSpPr>
            <p:cNvPr id="2393" name="Line"/>
            <p:cNvSpPr/>
            <p:nvPr/>
          </p:nvSpPr>
          <p:spPr>
            <a:xfrm>
              <a:off x="2778" y="928687"/>
              <a:ext cx="4910562" cy="41"/>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394" name="Line"/>
            <p:cNvSpPr/>
            <p:nvPr/>
          </p:nvSpPr>
          <p:spPr>
            <a:xfrm flipV="1">
              <a:off x="6787" y="690562"/>
              <a:ext cx="1" cy="249624"/>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395" name="Line"/>
            <p:cNvSpPr/>
            <p:nvPr/>
          </p:nvSpPr>
          <p:spPr>
            <a:xfrm flipV="1">
              <a:off x="4924068" y="690562"/>
              <a:ext cx="1" cy="249624"/>
            </a:xfrm>
            <a:prstGeom prst="line">
              <a:avLst/>
            </a:prstGeom>
            <a:noFill/>
            <a:ln w="12700" cap="flat">
              <a:solidFill>
                <a:srgbClr val="636363">
                  <a:alpha val="40000"/>
                </a:srgbClr>
              </a:solidFill>
              <a:custDash>
                <a:ds d="200000" sp="200000"/>
              </a:custDash>
              <a:miter lim="400000"/>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396" name="CORE"/>
            <p:cNvSpPr txBox="1"/>
            <p:nvPr/>
          </p:nvSpPr>
          <p:spPr>
            <a:xfrm>
              <a:off x="2019790" y="924321"/>
              <a:ext cx="915182" cy="425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416718">
                <a:defRPr b="1" sz="2200">
                  <a:latin typeface="Helvetica"/>
                  <a:ea typeface="Helvetica"/>
                  <a:cs typeface="Helvetica"/>
                  <a:sym typeface="Helvetica"/>
                </a:defRPr>
              </a:lvl1pPr>
            </a:lstStyle>
            <a:p>
              <a:pPr/>
              <a:r>
                <a:t>CORE</a:t>
              </a:r>
            </a:p>
          </p:txBody>
        </p:sp>
        <p:sp>
          <p:nvSpPr>
            <p:cNvPr id="2397" name="Shape"/>
            <p:cNvSpPr/>
            <p:nvPr/>
          </p:nvSpPr>
          <p:spPr>
            <a:xfrm>
              <a:off x="3845719" y="11906"/>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398" name="Shape"/>
            <p:cNvSpPr/>
            <p:nvPr/>
          </p:nvSpPr>
          <p:spPr>
            <a:xfrm>
              <a:off x="2571750" y="0"/>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399" name="Shape"/>
            <p:cNvSpPr/>
            <p:nvPr/>
          </p:nvSpPr>
          <p:spPr>
            <a:xfrm>
              <a:off x="1273968" y="0"/>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400" name="Shape"/>
            <p:cNvSpPr/>
            <p:nvPr/>
          </p:nvSpPr>
          <p:spPr>
            <a:xfrm>
              <a:off x="0" y="0"/>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cap="flat">
              <a:solidFill>
                <a:srgbClr val="C9C9C9"/>
              </a:solidFill>
              <a:prstDash val="solid"/>
              <a:miter lim="400000"/>
            </a:ln>
            <a:effectLst/>
          </p:spPr>
          <p:txBody>
            <a:bodyPr wrap="square" lIns="47625" tIns="47625" rIns="47625" bIns="47625" numCol="1" anchor="ctr">
              <a:noAutofit/>
            </a:bodyPr>
            <a:lstStyle/>
            <a:p>
              <a:pPr defTabSz="940593"/>
            </a:p>
          </p:txBody>
        </p:sp>
        <p:sp>
          <p:nvSpPr>
            <p:cNvPr id="2401" name="implement"/>
            <p:cNvSpPr txBox="1"/>
            <p:nvPr/>
          </p:nvSpPr>
          <p:spPr>
            <a:xfrm>
              <a:off x="2724290" y="62706"/>
              <a:ext cx="1162436"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implement</a:t>
              </a:r>
            </a:p>
          </p:txBody>
        </p:sp>
        <p:sp>
          <p:nvSpPr>
            <p:cNvPr id="2402" name="discover"/>
            <p:cNvSpPr txBox="1"/>
            <p:nvPr/>
          </p:nvSpPr>
          <p:spPr>
            <a:xfrm>
              <a:off x="172118" y="62706"/>
              <a:ext cx="959173"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discover</a:t>
              </a:r>
            </a:p>
          </p:txBody>
        </p:sp>
        <p:sp>
          <p:nvSpPr>
            <p:cNvPr id="2403" name="design"/>
            <p:cNvSpPr txBox="1"/>
            <p:nvPr/>
          </p:nvSpPr>
          <p:spPr>
            <a:xfrm>
              <a:off x="1513824" y="62706"/>
              <a:ext cx="781584"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design</a:t>
              </a:r>
            </a:p>
          </p:txBody>
        </p:sp>
        <p:sp>
          <p:nvSpPr>
            <p:cNvPr id="2404" name="deploy"/>
            <p:cNvSpPr txBox="1"/>
            <p:nvPr/>
          </p:nvSpPr>
          <p:spPr>
            <a:xfrm>
              <a:off x="4085575" y="74612"/>
              <a:ext cx="781584" cy="37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defTabSz="714375">
                <a:defRPr sz="1800">
                  <a:solidFill>
                    <a:srgbClr val="424242"/>
                  </a:solidFill>
                  <a:latin typeface="Helvetica"/>
                  <a:ea typeface="Helvetica"/>
                  <a:cs typeface="Helvetica"/>
                  <a:sym typeface="Helvetica"/>
                </a:defRPr>
              </a:lvl1pPr>
            </a:lstStyle>
            <a:p>
              <a:pPr/>
              <a:r>
                <a:t>deploy</a:t>
              </a:r>
            </a:p>
          </p:txBody>
        </p:sp>
      </p:grpSp>
      <p:sp>
        <p:nvSpPr>
          <p:cNvPr id="2406" name="Shape"/>
          <p:cNvSpPr/>
          <p:nvPr/>
        </p:nvSpPr>
        <p:spPr>
          <a:xfrm>
            <a:off x="4759683" y="6036468"/>
            <a:ext cx="1464470" cy="524003"/>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a:solidFill>
              <a:srgbClr val="C9C9C9"/>
            </a:solidFill>
            <a:miter lim="400000"/>
          </a:ln>
        </p:spPr>
        <p:txBody>
          <a:bodyPr lIns="47625" tIns="47625" rIns="47625" bIns="47625" anchor="ctr"/>
          <a:lstStyle/>
          <a:p>
            <a:pPr defTabSz="940593"/>
          </a:p>
        </p:txBody>
      </p:sp>
      <p:sp>
        <p:nvSpPr>
          <p:cNvPr id="2407" name="Shape"/>
          <p:cNvSpPr/>
          <p:nvPr/>
        </p:nvSpPr>
        <p:spPr>
          <a:xfrm>
            <a:off x="3485714" y="6048375"/>
            <a:ext cx="1464470"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a:solidFill>
              <a:srgbClr val="C9C9C9"/>
            </a:solidFill>
            <a:miter lim="400000"/>
          </a:ln>
        </p:spPr>
        <p:txBody>
          <a:bodyPr lIns="47625" tIns="47625" rIns="47625" bIns="47625" anchor="ctr"/>
          <a:lstStyle/>
          <a:p>
            <a:pPr defTabSz="940593"/>
          </a:p>
        </p:txBody>
      </p:sp>
      <p:sp>
        <p:nvSpPr>
          <p:cNvPr id="2408" name="Shape"/>
          <p:cNvSpPr/>
          <p:nvPr/>
        </p:nvSpPr>
        <p:spPr>
          <a:xfrm>
            <a:off x="2222500" y="6042064"/>
            <a:ext cx="1464469" cy="524002"/>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0" y="573"/>
                </a:moveTo>
                <a:cubicBezTo>
                  <a:pt x="0" y="573"/>
                  <a:pt x="15646" y="7019"/>
                  <a:pt x="15646" y="573"/>
                </a:cubicBezTo>
                <a:cubicBezTo>
                  <a:pt x="15646" y="-2574"/>
                  <a:pt x="21600" y="8258"/>
                  <a:pt x="21600" y="8258"/>
                </a:cubicBezTo>
                <a:cubicBezTo>
                  <a:pt x="21600" y="8258"/>
                  <a:pt x="15799" y="19026"/>
                  <a:pt x="15799" y="15943"/>
                </a:cubicBezTo>
                <a:cubicBezTo>
                  <a:pt x="15799" y="9473"/>
                  <a:pt x="133" y="15943"/>
                  <a:pt x="133" y="15943"/>
                </a:cubicBezTo>
                <a:lnTo>
                  <a:pt x="0" y="573"/>
                </a:lnTo>
                <a:close/>
              </a:path>
            </a:pathLst>
          </a:custGeom>
          <a:solidFill>
            <a:srgbClr val="FEFFEF"/>
          </a:solidFill>
          <a:ln w="12700">
            <a:solidFill>
              <a:srgbClr val="C9C9C9"/>
            </a:solidFill>
            <a:miter lim="400000"/>
          </a:ln>
        </p:spPr>
        <p:txBody>
          <a:bodyPr lIns="47625" tIns="47625" rIns="47625" bIns="47625" anchor="ctr"/>
          <a:lstStyle/>
          <a:p>
            <a:pPr defTabSz="940593"/>
          </a:p>
        </p:txBody>
      </p:sp>
      <p:sp>
        <p:nvSpPr>
          <p:cNvPr id="2409" name="learn"/>
          <p:cNvSpPr txBox="1"/>
          <p:nvPr/>
        </p:nvSpPr>
        <p:spPr>
          <a:xfrm>
            <a:off x="2512671" y="6096000"/>
            <a:ext cx="636660" cy="381000"/>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714375">
              <a:defRPr sz="1800">
                <a:solidFill>
                  <a:srgbClr val="424242"/>
                </a:solidFill>
                <a:latin typeface="Helvetica"/>
                <a:ea typeface="Helvetica"/>
                <a:cs typeface="Helvetica"/>
                <a:sym typeface="Helvetica"/>
              </a:defRPr>
            </a:lvl1pPr>
          </a:lstStyle>
          <a:p>
            <a:pPr/>
            <a:r>
              <a:t>learn</a:t>
            </a:r>
          </a:p>
        </p:txBody>
      </p:sp>
      <p:sp>
        <p:nvSpPr>
          <p:cNvPr id="2410" name="winnow"/>
          <p:cNvSpPr txBox="1"/>
          <p:nvPr/>
        </p:nvSpPr>
        <p:spPr>
          <a:xfrm>
            <a:off x="3711933" y="6107906"/>
            <a:ext cx="901295" cy="3810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714375">
              <a:defRPr sz="1800">
                <a:solidFill>
                  <a:srgbClr val="424242"/>
                </a:solidFill>
                <a:latin typeface="Helvetica"/>
                <a:ea typeface="Helvetica"/>
                <a:cs typeface="Helvetica"/>
                <a:sym typeface="Helvetica"/>
              </a:defRPr>
            </a:lvl1pPr>
          </a:lstStyle>
          <a:p>
            <a:pPr/>
            <a:r>
              <a:t>winnow</a:t>
            </a:r>
          </a:p>
        </p:txBody>
      </p:sp>
      <p:sp>
        <p:nvSpPr>
          <p:cNvPr id="2411" name="cast"/>
          <p:cNvSpPr txBox="1"/>
          <p:nvPr/>
        </p:nvSpPr>
        <p:spPr>
          <a:xfrm>
            <a:off x="5116871" y="6096000"/>
            <a:ext cx="543874" cy="381000"/>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714375">
              <a:defRPr sz="1800">
                <a:solidFill>
                  <a:srgbClr val="424242"/>
                </a:solidFill>
                <a:latin typeface="Helvetica"/>
                <a:ea typeface="Helvetica"/>
                <a:cs typeface="Helvetica"/>
                <a:sym typeface="Helvetica"/>
              </a:defRPr>
            </a:lvl1pPr>
          </a:lstStyle>
          <a:p>
            <a:pPr/>
            <a:r>
              <a:t>cast</a:t>
            </a:r>
          </a:p>
        </p:txBody>
      </p:sp>
      <p:sp>
        <p:nvSpPr>
          <p:cNvPr id="2412" name="iterative"/>
          <p:cNvSpPr txBox="1"/>
          <p:nvPr/>
        </p:nvSpPr>
        <p:spPr>
          <a:xfrm>
            <a:off x="9616281" y="125015"/>
            <a:ext cx="4274344" cy="1500189"/>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lvl1pPr algn="r" defTabSz="547687">
              <a:defRPr b="1" i="1" sz="5600">
                <a:solidFill>
                  <a:srgbClr val="0042AA"/>
                </a:solidFill>
              </a:defRPr>
            </a:lvl1pPr>
          </a:lstStyle>
          <a:p>
            <a:pPr/>
            <a:r>
              <a:t>iterative</a:t>
            </a:r>
          </a:p>
        </p:txBody>
      </p:sp>
      <p:sp>
        <p:nvSpPr>
          <p:cNvPr id="241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7" name="Design study methodology: 32 pitfalls"/>
          <p:cNvSpPr txBox="1"/>
          <p:nvPr>
            <p:ph type="title"/>
          </p:nvPr>
        </p:nvSpPr>
        <p:spPr>
          <a:prstGeom prst="rect">
            <a:avLst/>
          </a:prstGeom>
        </p:spPr>
        <p:txBody>
          <a:bodyPr/>
          <a:lstStyle/>
          <a:p>
            <a:pPr/>
            <a:r>
              <a:t>Design study methodology: 32 pitfalls</a:t>
            </a:r>
          </a:p>
        </p:txBody>
      </p:sp>
      <p:sp>
        <p:nvSpPr>
          <p:cNvPr id="2418" name="and how to avoid them"/>
          <p:cNvSpPr txBox="1"/>
          <p:nvPr>
            <p:ph type="body" sz="half" idx="1"/>
          </p:nvPr>
        </p:nvSpPr>
        <p:spPr>
          <a:xfrm>
            <a:off x="406400" y="1104900"/>
            <a:ext cx="6375400" cy="8039100"/>
          </a:xfrm>
          <a:prstGeom prst="rect">
            <a:avLst/>
          </a:prstGeom>
        </p:spPr>
        <p:txBody>
          <a:bodyPr/>
          <a:lstStyle/>
          <a:p>
            <a:pPr marL="793376" indent="-336176"/>
          </a:p>
          <a:p>
            <a:pPr marL="793376" indent="-336176"/>
            <a:r>
              <a:t>and how to avoid them</a:t>
            </a:r>
          </a:p>
        </p:txBody>
      </p:sp>
      <p:sp>
        <p:nvSpPr>
          <p:cNvPr id="241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422" name="dsm-table.pdf"/>
          <p:cNvGrpSpPr/>
          <p:nvPr/>
        </p:nvGrpSpPr>
        <p:grpSpPr>
          <a:xfrm>
            <a:off x="542974" y="2963481"/>
            <a:ext cx="15497126" cy="5723319"/>
            <a:chOff x="0" y="0"/>
            <a:chExt cx="15497125" cy="5723318"/>
          </a:xfrm>
        </p:grpSpPr>
        <p:pic>
          <p:nvPicPr>
            <p:cNvPr id="2421" name="dsm-table.pdf" descr="dsm-table.pdf"/>
            <p:cNvPicPr>
              <a:picLocks noChangeAspect="1"/>
            </p:cNvPicPr>
            <p:nvPr/>
          </p:nvPicPr>
          <p:blipFill>
            <a:blip r:embed="rId2">
              <a:extLst/>
            </a:blip>
            <a:stretch>
              <a:fillRect/>
            </a:stretch>
          </p:blipFill>
          <p:spPr>
            <a:xfrm>
              <a:off x="215900" y="139700"/>
              <a:ext cx="15065326" cy="5164519"/>
            </a:xfrm>
            <a:prstGeom prst="rect">
              <a:avLst/>
            </a:prstGeom>
            <a:ln>
              <a:noFill/>
            </a:ln>
            <a:effectLst/>
          </p:spPr>
        </p:pic>
        <p:pic>
          <p:nvPicPr>
            <p:cNvPr id="2420" name="dsm-table.pdf" descr="dsm-table.pdf"/>
            <p:cNvPicPr>
              <a:picLocks noChangeAspect="0"/>
            </p:cNvPicPr>
            <p:nvPr/>
          </p:nvPicPr>
          <p:blipFill>
            <a:blip r:embed="rId3">
              <a:extLst/>
            </a:blip>
            <a:stretch>
              <a:fillRect/>
            </a:stretch>
          </p:blipFill>
          <p:spPr>
            <a:xfrm>
              <a:off x="0" y="0"/>
              <a:ext cx="15497126" cy="5723319"/>
            </a:xfrm>
            <a:prstGeom prst="rect">
              <a:avLst/>
            </a:prstGeom>
            <a:effectLst/>
          </p:spPr>
        </p:pic>
      </p:grpSp>
      <p:pic>
        <p:nvPicPr>
          <p:cNvPr id="2423" name="Rectangle" descr="Rectangle"/>
          <p:cNvPicPr>
            <a:picLocks noChangeAspect="0"/>
          </p:cNvPicPr>
          <p:nvPr/>
        </p:nvPicPr>
        <p:blipFill>
          <a:blip r:embed="rId4">
            <a:extLst/>
          </a:blip>
          <a:stretch>
            <a:fillRect/>
          </a:stretch>
        </p:blipFill>
        <p:spPr>
          <a:xfrm>
            <a:off x="2420649" y="4279017"/>
            <a:ext cx="13156022" cy="791243"/>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23" grpId="1"/>
    </p:bldLst>
  </p:timing>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6" name="droppedImage.png" descr="droppedImage.png"/>
          <p:cNvPicPr>
            <a:picLocks noChangeAspect="1"/>
          </p:cNvPicPr>
          <p:nvPr/>
        </p:nvPicPr>
        <p:blipFill>
          <a:blip r:embed="rId3">
            <a:extLst/>
          </a:blip>
          <a:stretch>
            <a:fillRect/>
          </a:stretch>
        </p:blipFill>
        <p:spPr>
          <a:xfrm>
            <a:off x="3532187" y="7702629"/>
            <a:ext cx="2238376" cy="643653"/>
          </a:xfrm>
          <a:prstGeom prst="rect">
            <a:avLst/>
          </a:prstGeom>
          <a:ln w="12700">
            <a:miter lim="400000"/>
          </a:ln>
        </p:spPr>
      </p:pic>
      <p:pic>
        <p:nvPicPr>
          <p:cNvPr id="2427" name="droppedImage.png" descr="droppedImage.png"/>
          <p:cNvPicPr>
            <a:picLocks noChangeAspect="1"/>
          </p:cNvPicPr>
          <p:nvPr/>
        </p:nvPicPr>
        <p:blipFill>
          <a:blip r:embed="rId4">
            <a:extLst/>
          </a:blip>
          <a:stretch>
            <a:fillRect/>
          </a:stretch>
        </p:blipFill>
        <p:spPr>
          <a:xfrm flipH="1">
            <a:off x="10687843" y="4155281"/>
            <a:ext cx="1671359" cy="4071938"/>
          </a:xfrm>
          <a:prstGeom prst="rect">
            <a:avLst/>
          </a:prstGeom>
          <a:ln w="12700">
            <a:miter lim="400000"/>
          </a:ln>
        </p:spPr>
      </p:pic>
      <p:pic>
        <p:nvPicPr>
          <p:cNvPr id="2428" name="droppedImage.png" descr="droppedImage.png"/>
          <p:cNvPicPr>
            <a:picLocks noChangeAspect="1"/>
          </p:cNvPicPr>
          <p:nvPr/>
        </p:nvPicPr>
        <p:blipFill>
          <a:blip r:embed="rId5">
            <a:extLst/>
          </a:blip>
          <a:stretch>
            <a:fillRect/>
          </a:stretch>
        </p:blipFill>
        <p:spPr>
          <a:xfrm rot="16200000">
            <a:off x="2869652" y="4814340"/>
            <a:ext cx="3730133" cy="2274095"/>
          </a:xfrm>
          <a:prstGeom prst="rect">
            <a:avLst/>
          </a:prstGeom>
          <a:ln w="12700">
            <a:miter lim="400000"/>
          </a:ln>
        </p:spPr>
      </p:pic>
      <p:sp>
        <p:nvSpPr>
          <p:cNvPr id="2429" name="Of course!!!"/>
          <p:cNvSpPr/>
          <p:nvPr/>
        </p:nvSpPr>
        <p:spPr>
          <a:xfrm>
            <a:off x="6746875" y="2976562"/>
            <a:ext cx="4179094" cy="24221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31" y="0"/>
                </a:moveTo>
                <a:cubicBezTo>
                  <a:pt x="1626" y="0"/>
                  <a:pt x="0" y="2806"/>
                  <a:pt x="0" y="6264"/>
                </a:cubicBezTo>
                <a:lnTo>
                  <a:pt x="0" y="6477"/>
                </a:lnTo>
                <a:cubicBezTo>
                  <a:pt x="0" y="9936"/>
                  <a:pt x="1626" y="12741"/>
                  <a:pt x="3631" y="12741"/>
                </a:cubicBezTo>
                <a:lnTo>
                  <a:pt x="17969" y="12741"/>
                </a:lnTo>
                <a:cubicBezTo>
                  <a:pt x="18135" y="12741"/>
                  <a:pt x="18297" y="12715"/>
                  <a:pt x="18457" y="12678"/>
                </a:cubicBezTo>
                <a:lnTo>
                  <a:pt x="20552" y="21600"/>
                </a:lnTo>
                <a:lnTo>
                  <a:pt x="19510" y="12143"/>
                </a:lnTo>
                <a:cubicBezTo>
                  <a:pt x="20744" y="11143"/>
                  <a:pt x="21600" y="8985"/>
                  <a:pt x="21600" y="6477"/>
                </a:cubicBezTo>
                <a:lnTo>
                  <a:pt x="21600" y="6264"/>
                </a:lnTo>
                <a:cubicBezTo>
                  <a:pt x="21600" y="2806"/>
                  <a:pt x="19974" y="0"/>
                  <a:pt x="17969" y="0"/>
                </a:cubicBezTo>
                <a:lnTo>
                  <a:pt x="3631" y="0"/>
                </a:lnTo>
                <a:close/>
              </a:path>
            </a:pathLst>
          </a:custGeom>
          <a:solidFill>
            <a:srgbClr val="FEFFEF"/>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lvl1pPr defTabSz="547687">
              <a:defRPr sz="4200">
                <a:latin typeface="Gill Sans Light"/>
                <a:ea typeface="Gill Sans Light"/>
                <a:cs typeface="Gill Sans Light"/>
                <a:sym typeface="Gill Sans Light"/>
              </a:defRPr>
            </a:lvl1pPr>
          </a:lstStyle>
          <a:p>
            <a:pPr/>
            <a:r>
              <a:t>Of course!!!</a:t>
            </a:r>
          </a:p>
        </p:txBody>
      </p:sp>
      <p:sp>
        <p:nvSpPr>
          <p:cNvPr id="2430" name="I’m a domain expert!…"/>
          <p:cNvSpPr/>
          <p:nvPr/>
        </p:nvSpPr>
        <p:spPr>
          <a:xfrm>
            <a:off x="3020218" y="654843"/>
            <a:ext cx="5512595" cy="3636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65" y="0"/>
                </a:moveTo>
                <a:cubicBezTo>
                  <a:pt x="1820" y="0"/>
                  <a:pt x="0" y="2759"/>
                  <a:pt x="0" y="6162"/>
                </a:cubicBezTo>
                <a:lnTo>
                  <a:pt x="0" y="6285"/>
                </a:lnTo>
                <a:cubicBezTo>
                  <a:pt x="0" y="9688"/>
                  <a:pt x="1820" y="12447"/>
                  <a:pt x="4065" y="12447"/>
                </a:cubicBezTo>
                <a:lnTo>
                  <a:pt x="7848" y="12447"/>
                </a:lnTo>
                <a:lnTo>
                  <a:pt x="8261" y="21600"/>
                </a:lnTo>
                <a:lnTo>
                  <a:pt x="8673" y="12447"/>
                </a:lnTo>
                <a:lnTo>
                  <a:pt x="17535" y="12447"/>
                </a:lnTo>
                <a:cubicBezTo>
                  <a:pt x="19780" y="12447"/>
                  <a:pt x="21600" y="9688"/>
                  <a:pt x="21600" y="6285"/>
                </a:cubicBezTo>
                <a:lnTo>
                  <a:pt x="21600" y="6162"/>
                </a:lnTo>
                <a:cubicBezTo>
                  <a:pt x="21600" y="2759"/>
                  <a:pt x="19780" y="0"/>
                  <a:pt x="17535" y="0"/>
                </a:cubicBezTo>
                <a:lnTo>
                  <a:pt x="4065" y="0"/>
                </a:lnTo>
                <a:close/>
              </a:path>
            </a:pathLst>
          </a:custGeom>
          <a:solidFill>
            <a:srgbClr val="FEFFEF"/>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p>
            <a:pPr defTabSz="547687">
              <a:defRPr sz="4200">
                <a:latin typeface="Gill Sans Light"/>
                <a:ea typeface="Gill Sans Light"/>
                <a:cs typeface="Gill Sans Light"/>
                <a:sym typeface="Gill Sans Light"/>
              </a:defRPr>
            </a:pPr>
            <a:r>
              <a:t>I’m a domain expert!</a:t>
            </a:r>
          </a:p>
          <a:p>
            <a:pPr defTabSz="547687">
              <a:defRPr sz="4200">
                <a:latin typeface="Gill Sans Light"/>
                <a:ea typeface="Gill Sans Light"/>
                <a:cs typeface="Gill Sans Light"/>
                <a:sym typeface="Gill Sans Light"/>
              </a:defRPr>
            </a:pPr>
            <a:r>
              <a:t>Wanna collaborate?</a:t>
            </a:r>
          </a:p>
        </p:txBody>
      </p:sp>
      <p:pic>
        <p:nvPicPr>
          <p:cNvPr id="2431" name="droppedImage.png" descr="droppedImage.png"/>
          <p:cNvPicPr>
            <a:picLocks noChangeAspect="1"/>
          </p:cNvPicPr>
          <p:nvPr/>
        </p:nvPicPr>
        <p:blipFill>
          <a:blip r:embed="rId6">
            <a:extLst/>
          </a:blip>
          <a:srcRect l="617" t="10169" r="1629" b="10169"/>
          <a:stretch>
            <a:fillRect/>
          </a:stretch>
        </p:blipFill>
        <p:spPr>
          <a:xfrm>
            <a:off x="10890249" y="7989093"/>
            <a:ext cx="1428751" cy="559595"/>
          </a:xfrm>
          <a:prstGeom prst="rect">
            <a:avLst/>
          </a:prstGeom>
          <a:ln w="12700">
            <a:miter lim="400000"/>
          </a:ln>
        </p:spPr>
      </p:pic>
      <p:sp>
        <p:nvSpPr>
          <p:cNvPr id="2432" name="Slide Number"/>
          <p:cNvSpPr txBox="1"/>
          <p:nvPr>
            <p:ph type="sldNum" sz="quarter" idx="2"/>
          </p:nvPr>
        </p:nvSpPr>
        <p:spPr>
          <a:xfrm>
            <a:off x="7915671" y="8679656"/>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6" name="droppedImage.png" descr="droppedImage.png"/>
          <p:cNvPicPr>
            <a:picLocks noChangeAspect="1"/>
          </p:cNvPicPr>
          <p:nvPr/>
        </p:nvPicPr>
        <p:blipFill>
          <a:blip r:embed="rId3">
            <a:extLst/>
          </a:blip>
          <a:stretch>
            <a:fillRect/>
          </a:stretch>
        </p:blipFill>
        <p:spPr>
          <a:xfrm>
            <a:off x="3532187" y="7702629"/>
            <a:ext cx="2238376" cy="643653"/>
          </a:xfrm>
          <a:prstGeom prst="rect">
            <a:avLst/>
          </a:prstGeom>
          <a:ln w="12700">
            <a:miter lim="400000"/>
          </a:ln>
        </p:spPr>
      </p:pic>
      <p:pic>
        <p:nvPicPr>
          <p:cNvPr id="2437" name="droppedImage.png" descr="droppedImage.png"/>
          <p:cNvPicPr>
            <a:picLocks noChangeAspect="1"/>
          </p:cNvPicPr>
          <p:nvPr/>
        </p:nvPicPr>
        <p:blipFill>
          <a:blip r:embed="rId4">
            <a:extLst/>
          </a:blip>
          <a:stretch>
            <a:fillRect/>
          </a:stretch>
        </p:blipFill>
        <p:spPr>
          <a:xfrm flipH="1">
            <a:off x="10687843" y="4155281"/>
            <a:ext cx="1671359" cy="4071938"/>
          </a:xfrm>
          <a:prstGeom prst="rect">
            <a:avLst/>
          </a:prstGeom>
          <a:ln w="12700">
            <a:miter lim="400000"/>
          </a:ln>
        </p:spPr>
      </p:pic>
      <p:pic>
        <p:nvPicPr>
          <p:cNvPr id="2438" name="droppedImage.png" descr="droppedImage.png"/>
          <p:cNvPicPr>
            <a:picLocks noChangeAspect="1"/>
          </p:cNvPicPr>
          <p:nvPr/>
        </p:nvPicPr>
        <p:blipFill>
          <a:blip r:embed="rId5">
            <a:extLst/>
          </a:blip>
          <a:stretch>
            <a:fillRect/>
          </a:stretch>
        </p:blipFill>
        <p:spPr>
          <a:xfrm rot="16200000">
            <a:off x="2869652" y="4814340"/>
            <a:ext cx="3730133" cy="2274095"/>
          </a:xfrm>
          <a:prstGeom prst="rect">
            <a:avLst/>
          </a:prstGeom>
          <a:ln w="12700">
            <a:miter lim="400000"/>
          </a:ln>
        </p:spPr>
      </p:pic>
      <p:sp>
        <p:nvSpPr>
          <p:cNvPr id="2439" name="Have data?…"/>
          <p:cNvSpPr/>
          <p:nvPr/>
        </p:nvSpPr>
        <p:spPr>
          <a:xfrm>
            <a:off x="5901531" y="1845468"/>
            <a:ext cx="4839891" cy="3659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35" y="0"/>
                </a:moveTo>
                <a:cubicBezTo>
                  <a:pt x="1404" y="0"/>
                  <a:pt x="0" y="1857"/>
                  <a:pt x="0" y="4147"/>
                </a:cubicBezTo>
                <a:lnTo>
                  <a:pt x="0" y="17289"/>
                </a:lnTo>
                <a:cubicBezTo>
                  <a:pt x="0" y="19579"/>
                  <a:pt x="1404" y="21436"/>
                  <a:pt x="3135" y="21436"/>
                </a:cubicBezTo>
                <a:lnTo>
                  <a:pt x="15516" y="21436"/>
                </a:lnTo>
                <a:cubicBezTo>
                  <a:pt x="16541" y="21436"/>
                  <a:pt x="17450" y="20782"/>
                  <a:pt x="18022" y="19775"/>
                </a:cubicBezTo>
                <a:lnTo>
                  <a:pt x="21600" y="21600"/>
                </a:lnTo>
                <a:lnTo>
                  <a:pt x="18468" y="18669"/>
                </a:lnTo>
                <a:cubicBezTo>
                  <a:pt x="18584" y="18237"/>
                  <a:pt x="18651" y="17774"/>
                  <a:pt x="18651" y="17289"/>
                </a:cubicBezTo>
                <a:lnTo>
                  <a:pt x="18651" y="4147"/>
                </a:lnTo>
                <a:cubicBezTo>
                  <a:pt x="18651" y="1857"/>
                  <a:pt x="17247" y="0"/>
                  <a:pt x="15516" y="0"/>
                </a:cubicBezTo>
                <a:lnTo>
                  <a:pt x="3135" y="0"/>
                </a:lnTo>
                <a:close/>
              </a:path>
            </a:pathLst>
          </a:custGeom>
          <a:solidFill>
            <a:srgbClr val="FEFFEF"/>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p>
            <a:pPr defTabSz="547687">
              <a:defRPr sz="4200">
                <a:latin typeface="Gill Sans Light"/>
                <a:ea typeface="Gill Sans Light"/>
                <a:cs typeface="Gill Sans Light"/>
                <a:sym typeface="Gill Sans Light"/>
              </a:defRPr>
            </a:pPr>
            <a:r>
              <a:t>Have </a:t>
            </a:r>
            <a:r>
              <a:rPr b="1">
                <a:latin typeface="+mj-lt"/>
                <a:ea typeface="+mj-ea"/>
                <a:cs typeface="+mj-cs"/>
                <a:sym typeface="Gill Sans"/>
              </a:rPr>
              <a:t>data</a:t>
            </a:r>
            <a:r>
              <a:t>?</a:t>
            </a:r>
          </a:p>
          <a:p>
            <a:pPr defTabSz="547687">
              <a:defRPr sz="4200">
                <a:latin typeface="Gill Sans Light"/>
                <a:ea typeface="Gill Sans Light"/>
                <a:cs typeface="Gill Sans Light"/>
                <a:sym typeface="Gill Sans Light"/>
              </a:defRPr>
            </a:pPr>
            <a:r>
              <a:t>Have </a:t>
            </a:r>
            <a:r>
              <a:rPr b="1">
                <a:latin typeface="+mj-lt"/>
                <a:ea typeface="+mj-ea"/>
                <a:cs typeface="+mj-cs"/>
                <a:sym typeface="Gill Sans"/>
              </a:rPr>
              <a:t>time</a:t>
            </a:r>
            <a:r>
              <a:t>?</a:t>
            </a:r>
          </a:p>
          <a:p>
            <a:pPr defTabSz="547687">
              <a:defRPr sz="4200">
                <a:latin typeface="Gill Sans Light"/>
                <a:ea typeface="Gill Sans Light"/>
                <a:cs typeface="Gill Sans Light"/>
                <a:sym typeface="Gill Sans Light"/>
              </a:defRPr>
            </a:pPr>
            <a:r>
              <a:t>Have </a:t>
            </a:r>
            <a:r>
              <a:rPr b="1">
                <a:latin typeface="+mj-lt"/>
                <a:ea typeface="+mj-ea"/>
                <a:cs typeface="+mj-cs"/>
                <a:sym typeface="Gill Sans"/>
              </a:rPr>
              <a:t>need</a:t>
            </a:r>
            <a:r>
              <a:t>?</a:t>
            </a:r>
          </a:p>
          <a:p>
            <a:pPr defTabSz="547687">
              <a:defRPr b="1" sz="4200"/>
            </a:pPr>
            <a:r>
              <a:t>...</a:t>
            </a:r>
          </a:p>
        </p:txBody>
      </p:sp>
      <p:sp>
        <p:nvSpPr>
          <p:cNvPr id="2440" name="Interesting problem?…"/>
          <p:cNvSpPr/>
          <p:nvPr/>
        </p:nvSpPr>
        <p:spPr>
          <a:xfrm>
            <a:off x="10664031" y="547687"/>
            <a:ext cx="3190876" cy="2190751"/>
          </a:xfrm>
          <a:prstGeom prst="roundRect">
            <a:avLst>
              <a:gd name="adj" fmla="val 43692"/>
            </a:avLst>
          </a:prstGeom>
          <a:solidFill>
            <a:srgbClr val="FEFFEF"/>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p>
            <a:pPr defTabSz="547687">
              <a:defRPr sz="4200">
                <a:latin typeface="Gill Sans Light"/>
                <a:ea typeface="Gill Sans Light"/>
                <a:cs typeface="Gill Sans Light"/>
                <a:sym typeface="Gill Sans Light"/>
              </a:defRPr>
            </a:pPr>
            <a:r>
              <a:t>Interesting </a:t>
            </a:r>
            <a:r>
              <a:rPr b="1">
                <a:latin typeface="+mj-lt"/>
                <a:ea typeface="+mj-ea"/>
                <a:cs typeface="+mj-cs"/>
                <a:sym typeface="Gill Sans"/>
              </a:rPr>
              <a:t>problem</a:t>
            </a:r>
            <a:r>
              <a:t>?</a:t>
            </a:r>
          </a:p>
          <a:p>
            <a:pPr defTabSz="547687">
              <a:defRPr b="1" sz="4200"/>
            </a:pPr>
            <a:r>
              <a:t>...</a:t>
            </a:r>
          </a:p>
        </p:txBody>
      </p:sp>
      <p:sp>
        <p:nvSpPr>
          <p:cNvPr id="2441" name="Oval"/>
          <p:cNvSpPr/>
          <p:nvPr/>
        </p:nvSpPr>
        <p:spPr>
          <a:xfrm>
            <a:off x="11521281" y="2917031"/>
            <a:ext cx="916782" cy="464344"/>
          </a:xfrm>
          <a:prstGeom prst="ellipse">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442" name="Oval"/>
          <p:cNvSpPr/>
          <p:nvPr/>
        </p:nvSpPr>
        <p:spPr>
          <a:xfrm>
            <a:off x="11449843" y="3536156"/>
            <a:ext cx="559595" cy="250032"/>
          </a:xfrm>
          <a:prstGeom prst="ellipse">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443" name="Oval"/>
          <p:cNvSpPr/>
          <p:nvPr/>
        </p:nvSpPr>
        <p:spPr>
          <a:xfrm>
            <a:off x="11414125" y="3929062"/>
            <a:ext cx="297657" cy="130970"/>
          </a:xfrm>
          <a:prstGeom prst="ellipse">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444" name="considerations"/>
          <p:cNvSpPr txBox="1"/>
          <p:nvPr/>
        </p:nvSpPr>
        <p:spPr>
          <a:xfrm>
            <a:off x="2341562" y="89296"/>
            <a:ext cx="6024563" cy="1500189"/>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lvl1pPr algn="l" defTabSz="547687">
              <a:defRPr b="1" i="1" sz="5600">
                <a:solidFill>
                  <a:srgbClr val="0042AA"/>
                </a:solidFill>
              </a:defRPr>
            </a:lvl1pPr>
          </a:lstStyle>
          <a:p>
            <a:pPr/>
            <a:r>
              <a:t>considerations</a:t>
            </a:r>
          </a:p>
        </p:txBody>
      </p:sp>
      <p:pic>
        <p:nvPicPr>
          <p:cNvPr id="2445" name="droppedImage.png" descr="droppedImage.png"/>
          <p:cNvPicPr>
            <a:picLocks noChangeAspect="1"/>
          </p:cNvPicPr>
          <p:nvPr/>
        </p:nvPicPr>
        <p:blipFill>
          <a:blip r:embed="rId6">
            <a:extLst/>
          </a:blip>
          <a:srcRect l="617" t="10169" r="1629" b="10169"/>
          <a:stretch>
            <a:fillRect/>
          </a:stretch>
        </p:blipFill>
        <p:spPr>
          <a:xfrm>
            <a:off x="10890249" y="7989093"/>
            <a:ext cx="1428751" cy="559595"/>
          </a:xfrm>
          <a:prstGeom prst="rect">
            <a:avLst/>
          </a:prstGeom>
          <a:ln w="12700">
            <a:miter lim="400000"/>
          </a:ln>
        </p:spPr>
      </p:pic>
      <p:sp>
        <p:nvSpPr>
          <p:cNvPr id="2446" name="Slide Number"/>
          <p:cNvSpPr txBox="1"/>
          <p:nvPr>
            <p:ph type="sldNum" sz="quarter" idx="2"/>
          </p:nvPr>
        </p:nvSpPr>
        <p:spPr>
          <a:xfrm>
            <a:off x="7915671" y="8679656"/>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0" name="droppedImage.png" descr="droppedImage.png"/>
          <p:cNvPicPr>
            <a:picLocks noChangeAspect="1"/>
          </p:cNvPicPr>
          <p:nvPr/>
        </p:nvPicPr>
        <p:blipFill>
          <a:blip r:embed="rId3">
            <a:extLst/>
          </a:blip>
          <a:stretch>
            <a:fillRect/>
          </a:stretch>
        </p:blipFill>
        <p:spPr>
          <a:xfrm>
            <a:off x="3532187" y="7702629"/>
            <a:ext cx="2238376" cy="643653"/>
          </a:xfrm>
          <a:prstGeom prst="rect">
            <a:avLst/>
          </a:prstGeom>
          <a:ln w="12700">
            <a:miter lim="400000"/>
          </a:ln>
        </p:spPr>
      </p:pic>
      <p:pic>
        <p:nvPicPr>
          <p:cNvPr id="2451" name="droppedImage.png" descr="droppedImage.png"/>
          <p:cNvPicPr>
            <a:picLocks noChangeAspect="1"/>
          </p:cNvPicPr>
          <p:nvPr/>
        </p:nvPicPr>
        <p:blipFill>
          <a:blip r:embed="rId4">
            <a:extLst/>
          </a:blip>
          <a:stretch>
            <a:fillRect/>
          </a:stretch>
        </p:blipFill>
        <p:spPr>
          <a:xfrm flipH="1">
            <a:off x="10687843" y="4155281"/>
            <a:ext cx="1671359" cy="4071938"/>
          </a:xfrm>
          <a:prstGeom prst="rect">
            <a:avLst/>
          </a:prstGeom>
          <a:ln w="12700">
            <a:miter lim="400000"/>
          </a:ln>
        </p:spPr>
      </p:pic>
      <p:pic>
        <p:nvPicPr>
          <p:cNvPr id="2452" name="droppedImage.png" descr="droppedImage.png"/>
          <p:cNvPicPr>
            <a:picLocks noChangeAspect="1"/>
          </p:cNvPicPr>
          <p:nvPr/>
        </p:nvPicPr>
        <p:blipFill>
          <a:blip r:embed="rId5">
            <a:extLst/>
          </a:blip>
          <a:stretch>
            <a:fillRect/>
          </a:stretch>
        </p:blipFill>
        <p:spPr>
          <a:xfrm rot="16200000">
            <a:off x="2869652" y="4814340"/>
            <a:ext cx="3730133" cy="2274095"/>
          </a:xfrm>
          <a:prstGeom prst="rect">
            <a:avLst/>
          </a:prstGeom>
          <a:ln w="12700">
            <a:miter lim="400000"/>
          </a:ln>
        </p:spPr>
      </p:pic>
      <p:sp>
        <p:nvSpPr>
          <p:cNvPr id="2453" name="Are you a…"/>
          <p:cNvSpPr/>
          <p:nvPr/>
        </p:nvSpPr>
        <p:spPr>
          <a:xfrm>
            <a:off x="5996781" y="1631156"/>
            <a:ext cx="4654154" cy="34206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60" y="0"/>
                </a:moveTo>
                <a:cubicBezTo>
                  <a:pt x="1460" y="0"/>
                  <a:pt x="0" y="1987"/>
                  <a:pt x="0" y="4436"/>
                </a:cubicBezTo>
                <a:lnTo>
                  <a:pt x="0" y="10375"/>
                </a:lnTo>
                <a:cubicBezTo>
                  <a:pt x="0" y="12824"/>
                  <a:pt x="1460" y="14811"/>
                  <a:pt x="3260" y="14811"/>
                </a:cubicBezTo>
                <a:lnTo>
                  <a:pt x="12709" y="14811"/>
                </a:lnTo>
                <a:cubicBezTo>
                  <a:pt x="13476" y="14811"/>
                  <a:pt x="14180" y="14449"/>
                  <a:pt x="14737" y="13846"/>
                </a:cubicBezTo>
                <a:lnTo>
                  <a:pt x="21600" y="21600"/>
                </a:lnTo>
                <a:lnTo>
                  <a:pt x="15406" y="12871"/>
                </a:lnTo>
                <a:cubicBezTo>
                  <a:pt x="15762" y="12161"/>
                  <a:pt x="15969" y="11300"/>
                  <a:pt x="15969" y="10375"/>
                </a:cubicBezTo>
                <a:lnTo>
                  <a:pt x="15969" y="4436"/>
                </a:lnTo>
                <a:cubicBezTo>
                  <a:pt x="15969" y="1987"/>
                  <a:pt x="14509" y="0"/>
                  <a:pt x="12709" y="0"/>
                </a:cubicBezTo>
                <a:lnTo>
                  <a:pt x="3260" y="0"/>
                </a:lnTo>
                <a:close/>
              </a:path>
            </a:pathLst>
          </a:custGeom>
          <a:solidFill>
            <a:srgbClr val="FEFFEF"/>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p>
            <a:pPr defTabSz="547687">
              <a:defRPr sz="4200">
                <a:latin typeface="Gill Sans Light"/>
                <a:ea typeface="Gill Sans Light"/>
                <a:cs typeface="Gill Sans Light"/>
                <a:sym typeface="Gill Sans Light"/>
              </a:defRPr>
            </a:pPr>
            <a:r>
              <a:t>Are you a</a:t>
            </a:r>
          </a:p>
          <a:p>
            <a:pPr defTabSz="547687">
              <a:defRPr sz="4200">
                <a:latin typeface="Gill Sans Light"/>
                <a:ea typeface="Gill Sans Light"/>
                <a:cs typeface="Gill Sans Light"/>
                <a:sym typeface="Gill Sans Light"/>
              </a:defRPr>
            </a:pPr>
            <a:r>
              <a:t> </a:t>
            </a:r>
            <a:r>
              <a:rPr b="1">
                <a:latin typeface="+mj-lt"/>
                <a:ea typeface="+mj-ea"/>
                <a:cs typeface="+mj-cs"/>
                <a:sym typeface="Gill Sans"/>
              </a:rPr>
              <a:t>user</a:t>
            </a:r>
            <a:r>
              <a:t>???</a:t>
            </a:r>
          </a:p>
        </p:txBody>
      </p:sp>
      <p:sp>
        <p:nvSpPr>
          <p:cNvPr id="2454" name="... or maybe a fellow tool builder?"/>
          <p:cNvSpPr/>
          <p:nvPr/>
        </p:nvSpPr>
        <p:spPr>
          <a:xfrm>
            <a:off x="9818687" y="702468"/>
            <a:ext cx="4179095" cy="2452689"/>
          </a:xfrm>
          <a:prstGeom prst="roundRect">
            <a:avLst>
              <a:gd name="adj" fmla="val 50000"/>
            </a:avLst>
          </a:prstGeom>
          <a:solidFill>
            <a:srgbClr val="FEFFEF"/>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p>
            <a:pPr defTabSz="547687">
              <a:defRPr sz="4200">
                <a:latin typeface="Gill Sans Light"/>
                <a:ea typeface="Gill Sans Light"/>
                <a:cs typeface="Gill Sans Light"/>
                <a:sym typeface="Gill Sans Light"/>
              </a:defRPr>
            </a:pPr>
            <a:r>
              <a:t>... or maybe a </a:t>
            </a:r>
            <a:r>
              <a:rPr b="1">
                <a:latin typeface="+mj-lt"/>
                <a:ea typeface="+mj-ea"/>
                <a:cs typeface="+mj-cs"/>
                <a:sym typeface="Gill Sans"/>
              </a:rPr>
              <a:t>fellow tool builder</a:t>
            </a:r>
            <a:r>
              <a:t>?</a:t>
            </a:r>
          </a:p>
        </p:txBody>
      </p:sp>
      <p:sp>
        <p:nvSpPr>
          <p:cNvPr id="2455" name="Oval"/>
          <p:cNvSpPr/>
          <p:nvPr/>
        </p:nvSpPr>
        <p:spPr>
          <a:xfrm>
            <a:off x="11449843" y="3476625"/>
            <a:ext cx="559595" cy="250032"/>
          </a:xfrm>
          <a:prstGeom prst="ellipse">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456" name="Oval"/>
          <p:cNvSpPr/>
          <p:nvPr/>
        </p:nvSpPr>
        <p:spPr>
          <a:xfrm>
            <a:off x="11414125" y="3929062"/>
            <a:ext cx="297657" cy="130970"/>
          </a:xfrm>
          <a:prstGeom prst="ellipse">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457" name="roles"/>
          <p:cNvSpPr txBox="1"/>
          <p:nvPr/>
        </p:nvSpPr>
        <p:spPr>
          <a:xfrm>
            <a:off x="2341562" y="89296"/>
            <a:ext cx="6024563" cy="1500189"/>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lvl1pPr algn="l" defTabSz="547687">
              <a:defRPr b="1" i="1" sz="5600">
                <a:solidFill>
                  <a:srgbClr val="0042AA"/>
                </a:solidFill>
              </a:defRPr>
            </a:lvl1pPr>
          </a:lstStyle>
          <a:p>
            <a:pPr/>
            <a:r>
              <a:t>roles</a:t>
            </a:r>
          </a:p>
        </p:txBody>
      </p:sp>
      <p:pic>
        <p:nvPicPr>
          <p:cNvPr id="2458" name="droppedImage.png" descr="droppedImage.png"/>
          <p:cNvPicPr>
            <a:picLocks noChangeAspect="1"/>
          </p:cNvPicPr>
          <p:nvPr/>
        </p:nvPicPr>
        <p:blipFill>
          <a:blip r:embed="rId6">
            <a:extLst/>
          </a:blip>
          <a:srcRect l="617" t="10169" r="1629" b="10169"/>
          <a:stretch>
            <a:fillRect/>
          </a:stretch>
        </p:blipFill>
        <p:spPr>
          <a:xfrm>
            <a:off x="10890249" y="7989093"/>
            <a:ext cx="1428751" cy="559595"/>
          </a:xfrm>
          <a:prstGeom prst="rect">
            <a:avLst/>
          </a:prstGeom>
          <a:ln w="12700">
            <a:miter lim="400000"/>
          </a:ln>
        </p:spPr>
      </p:pic>
      <p:sp>
        <p:nvSpPr>
          <p:cNvPr id="2459" name="Slide Number"/>
          <p:cNvSpPr txBox="1"/>
          <p:nvPr>
            <p:ph type="sldNum" sz="quarter" idx="2"/>
          </p:nvPr>
        </p:nvSpPr>
        <p:spPr>
          <a:xfrm>
            <a:off x="7915671" y="8679656"/>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3" name="droppedImage.tiff" descr="droppedImage.tiff"/>
          <p:cNvPicPr>
            <a:picLocks noChangeAspect="1"/>
          </p:cNvPicPr>
          <p:nvPr/>
        </p:nvPicPr>
        <p:blipFill>
          <a:blip r:embed="rId3">
            <a:extLst/>
          </a:blip>
          <a:stretch>
            <a:fillRect/>
          </a:stretch>
        </p:blipFill>
        <p:spPr>
          <a:xfrm>
            <a:off x="0" y="-494771"/>
            <a:ext cx="16256000" cy="10837334"/>
          </a:xfrm>
          <a:prstGeom prst="rect">
            <a:avLst/>
          </a:prstGeom>
          <a:ln w="12700">
            <a:miter lim="400000"/>
          </a:ln>
        </p:spPr>
      </p:pic>
      <p:sp>
        <p:nvSpPr>
          <p:cNvPr id="2464" name="Slide Number"/>
          <p:cNvSpPr txBox="1"/>
          <p:nvPr>
            <p:ph type="sldNum" sz="quarter" idx="2"/>
          </p:nvPr>
        </p:nvSpPr>
        <p:spPr>
          <a:xfrm>
            <a:off x="7915671" y="8679656"/>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65" name="Metaphor…"/>
          <p:cNvSpPr txBox="1"/>
          <p:nvPr/>
        </p:nvSpPr>
        <p:spPr>
          <a:xfrm>
            <a:off x="1805781" y="214312"/>
            <a:ext cx="5298282" cy="2119313"/>
          </a:xfrm>
          <a:prstGeom prst="rect">
            <a:avLst/>
          </a:prstGeom>
          <a:solidFill>
            <a:srgbClr val="FFFFFF">
              <a:alpha val="67000"/>
            </a:srgbClr>
          </a:solidFill>
          <a:ln w="12700">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p>
            <a:pPr algn="l" defTabSz="547687">
              <a:defRPr cap="small" sz="7800">
                <a:latin typeface="Gill Sans Light"/>
                <a:ea typeface="Gill Sans Light"/>
                <a:cs typeface="Gill Sans Light"/>
                <a:sym typeface="Gill Sans Light"/>
              </a:defRPr>
            </a:pPr>
            <a:r>
              <a:t>Metaphor</a:t>
            </a:r>
          </a:p>
          <a:p>
            <a:pPr algn="l" defTabSz="547687">
              <a:defRPr b="1" sz="6000"/>
            </a:pPr>
            <a:r>
              <a:t>Winnowing</a:t>
            </a:r>
          </a:p>
        </p:txBody>
      </p:sp>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9" name="Collaborator winnowing"/>
          <p:cNvSpPr txBox="1"/>
          <p:nvPr>
            <p:ph type="title"/>
          </p:nvPr>
        </p:nvSpPr>
        <p:spPr>
          <a:prstGeom prst="rect">
            <a:avLst/>
          </a:prstGeom>
          <a:solidFill>
            <a:srgbClr val="FFFFFF">
              <a:alpha val="62000"/>
            </a:srgbClr>
          </a:solidFill>
        </p:spPr>
        <p:txBody>
          <a:bodyPr>
            <a:normAutofit fontScale="100000" lnSpcReduction="0"/>
          </a:bodyPr>
          <a:lstStyle/>
          <a:p>
            <a:pPr/>
            <a:r>
              <a:t>Collaborator winnowing</a:t>
            </a:r>
          </a:p>
        </p:txBody>
      </p:sp>
      <p:grpSp>
        <p:nvGrpSpPr>
          <p:cNvPr id="2478" name="Group"/>
          <p:cNvGrpSpPr/>
          <p:nvPr/>
        </p:nvGrpSpPr>
        <p:grpSpPr>
          <a:xfrm>
            <a:off x="5555317" y="2385023"/>
            <a:ext cx="7853368" cy="5689909"/>
            <a:chOff x="-57152" y="-57152"/>
            <a:chExt cx="7853367" cy="5689908"/>
          </a:xfrm>
        </p:grpSpPr>
        <p:pic>
          <p:nvPicPr>
            <p:cNvPr id="2470" name="Line" descr="Line"/>
            <p:cNvPicPr>
              <a:picLocks noChangeAspect="0"/>
            </p:cNvPicPr>
            <p:nvPr/>
          </p:nvPicPr>
          <p:blipFill>
            <a:blip r:embed="rId3">
              <a:extLst/>
            </a:blip>
            <a:stretch>
              <a:fillRect/>
            </a:stretch>
          </p:blipFill>
          <p:spPr>
            <a:xfrm>
              <a:off x="-57153" y="-52879"/>
              <a:ext cx="3082757" cy="3934260"/>
            </a:xfrm>
            <a:prstGeom prst="rect">
              <a:avLst/>
            </a:prstGeom>
            <a:effectLst/>
          </p:spPr>
        </p:pic>
        <p:pic>
          <p:nvPicPr>
            <p:cNvPr id="2472" name="Line" descr="Line"/>
            <p:cNvPicPr>
              <a:picLocks noChangeAspect="0"/>
            </p:cNvPicPr>
            <p:nvPr/>
          </p:nvPicPr>
          <p:blipFill>
            <a:blip r:embed="rId4">
              <a:extLst/>
            </a:blip>
            <a:stretch>
              <a:fillRect/>
            </a:stretch>
          </p:blipFill>
          <p:spPr>
            <a:xfrm rot="5400000">
              <a:off x="4287707" y="368598"/>
              <a:ext cx="3934260" cy="3082757"/>
            </a:xfrm>
            <a:prstGeom prst="rect">
              <a:avLst/>
            </a:prstGeom>
            <a:effectLst/>
          </p:spPr>
        </p:pic>
        <p:pic>
          <p:nvPicPr>
            <p:cNvPr id="2474" name="Line" descr="Line"/>
            <p:cNvPicPr>
              <a:picLocks noChangeAspect="0"/>
            </p:cNvPicPr>
            <p:nvPr/>
          </p:nvPicPr>
          <p:blipFill>
            <a:blip r:embed="rId5">
              <a:extLst/>
            </a:blip>
            <a:stretch>
              <a:fillRect/>
            </a:stretch>
          </p:blipFill>
          <p:spPr>
            <a:xfrm rot="13928976">
              <a:off x="4133114" y="4090358"/>
              <a:ext cx="1283604" cy="1283604"/>
            </a:xfrm>
            <a:prstGeom prst="rect">
              <a:avLst/>
            </a:prstGeom>
            <a:effectLst/>
          </p:spPr>
        </p:pic>
        <p:pic>
          <p:nvPicPr>
            <p:cNvPr id="2476" name="Line" descr="Line"/>
            <p:cNvPicPr>
              <a:picLocks noChangeAspect="0"/>
            </p:cNvPicPr>
            <p:nvPr/>
          </p:nvPicPr>
          <p:blipFill>
            <a:blip r:embed="rId5">
              <a:extLst/>
            </a:blip>
            <a:stretch>
              <a:fillRect/>
            </a:stretch>
          </p:blipFill>
          <p:spPr>
            <a:xfrm rot="13928976">
              <a:off x="2316110" y="4090366"/>
              <a:ext cx="1283605" cy="1283604"/>
            </a:xfrm>
            <a:prstGeom prst="rect">
              <a:avLst/>
            </a:prstGeom>
            <a:effectLst/>
          </p:spPr>
        </p:pic>
      </p:grpSp>
      <p:sp>
        <p:nvSpPr>
          <p:cNvPr id="2479" name="Oval"/>
          <p:cNvSpPr/>
          <p:nvPr/>
        </p:nvSpPr>
        <p:spPr>
          <a:xfrm>
            <a:off x="7697586" y="2452687"/>
            <a:ext cx="930648"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480" name="Oval"/>
          <p:cNvSpPr/>
          <p:nvPr/>
        </p:nvSpPr>
        <p:spPr>
          <a:xfrm>
            <a:off x="11738551" y="2452687"/>
            <a:ext cx="930648"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481" name="Oval"/>
          <p:cNvSpPr/>
          <p:nvPr/>
        </p:nvSpPr>
        <p:spPr>
          <a:xfrm>
            <a:off x="6350598" y="2452687"/>
            <a:ext cx="930647"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482" name="Oval"/>
          <p:cNvSpPr/>
          <p:nvPr/>
        </p:nvSpPr>
        <p:spPr>
          <a:xfrm>
            <a:off x="9044575" y="2452687"/>
            <a:ext cx="930648"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483" name="Oval"/>
          <p:cNvSpPr/>
          <p:nvPr/>
        </p:nvSpPr>
        <p:spPr>
          <a:xfrm>
            <a:off x="10391564" y="2452687"/>
            <a:ext cx="930648"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484" name="initial…"/>
          <p:cNvSpPr txBox="1"/>
          <p:nvPr/>
        </p:nvSpPr>
        <p:spPr>
          <a:xfrm>
            <a:off x="2782093" y="2177256"/>
            <a:ext cx="1893269" cy="9080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defTabSz="547687">
              <a:defRPr sz="2800">
                <a:latin typeface="Gill Sans Light"/>
                <a:ea typeface="Gill Sans Light"/>
                <a:cs typeface="Gill Sans Light"/>
                <a:sym typeface="Gill Sans Light"/>
              </a:defRPr>
            </a:pPr>
            <a:r>
              <a:t>initial </a:t>
            </a:r>
          </a:p>
          <a:p>
            <a:pPr defTabSz="547687">
              <a:defRPr sz="2800">
                <a:latin typeface="Gill Sans Light"/>
                <a:ea typeface="Gill Sans Light"/>
                <a:cs typeface="Gill Sans Light"/>
                <a:sym typeface="Gill Sans Light"/>
              </a:defRPr>
            </a:pPr>
            <a:r>
              <a:t>conversation</a:t>
            </a:r>
          </a:p>
        </p:txBody>
      </p:sp>
      <p:sp>
        <p:nvSpPr>
          <p:cNvPr id="2485" name="Line"/>
          <p:cNvSpPr/>
          <p:nvPr/>
        </p:nvSpPr>
        <p:spPr>
          <a:xfrm flipV="1">
            <a:off x="5220924" y="2669504"/>
            <a:ext cx="980283" cy="14"/>
          </a:xfrm>
          <a:prstGeom prst="line">
            <a:avLst/>
          </a:prstGeom>
          <a:ln w="12700">
            <a:solidFill>
              <a:srgbClr val="000000"/>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48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87" name="(potential collaborators)"/>
          <p:cNvSpPr txBox="1"/>
          <p:nvPr/>
        </p:nvSpPr>
        <p:spPr>
          <a:xfrm>
            <a:off x="7875132" y="3088878"/>
            <a:ext cx="3258185" cy="5016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i="1" sz="2800"/>
            </a:lvl1pPr>
          </a:lstStyle>
          <a:p>
            <a:pPr/>
            <a:r>
              <a:t>(potential collaborators)</a:t>
            </a:r>
          </a:p>
        </p:txBody>
      </p:sp>
      <p:pic>
        <p:nvPicPr>
          <p:cNvPr id="2488" name="droppedImage.png" descr="droppedImage.png"/>
          <p:cNvPicPr>
            <a:picLocks noChangeAspect="1"/>
          </p:cNvPicPr>
          <p:nvPr/>
        </p:nvPicPr>
        <p:blipFill>
          <a:blip r:embed="rId6">
            <a:extLst/>
          </a:blip>
          <a:stretch>
            <a:fillRect/>
          </a:stretch>
        </p:blipFill>
        <p:spPr>
          <a:xfrm rot="16200000">
            <a:off x="6305063" y="1820377"/>
            <a:ext cx="1074123" cy="654844"/>
          </a:xfrm>
          <a:prstGeom prst="rect">
            <a:avLst/>
          </a:prstGeom>
          <a:ln w="12700">
            <a:miter lim="400000"/>
          </a:ln>
        </p:spPr>
      </p:pic>
      <p:pic>
        <p:nvPicPr>
          <p:cNvPr id="2489" name="droppedImage.png" descr="droppedImage.png"/>
          <p:cNvPicPr>
            <a:picLocks noChangeAspect="1"/>
          </p:cNvPicPr>
          <p:nvPr/>
        </p:nvPicPr>
        <p:blipFill>
          <a:blip r:embed="rId6">
            <a:extLst/>
          </a:blip>
          <a:stretch>
            <a:fillRect/>
          </a:stretch>
        </p:blipFill>
        <p:spPr>
          <a:xfrm rot="16200000">
            <a:off x="7668329" y="1828888"/>
            <a:ext cx="1074123" cy="654845"/>
          </a:xfrm>
          <a:prstGeom prst="rect">
            <a:avLst/>
          </a:prstGeom>
          <a:ln w="12700">
            <a:miter lim="400000"/>
          </a:ln>
        </p:spPr>
      </p:pic>
      <p:pic>
        <p:nvPicPr>
          <p:cNvPr id="2490" name="droppedImage.png" descr="droppedImage.png"/>
          <p:cNvPicPr>
            <a:picLocks noChangeAspect="1"/>
          </p:cNvPicPr>
          <p:nvPr/>
        </p:nvPicPr>
        <p:blipFill>
          <a:blip r:embed="rId6">
            <a:extLst/>
          </a:blip>
          <a:stretch>
            <a:fillRect/>
          </a:stretch>
        </p:blipFill>
        <p:spPr>
          <a:xfrm rot="16200000">
            <a:off x="9001829" y="1828888"/>
            <a:ext cx="1074123" cy="654845"/>
          </a:xfrm>
          <a:prstGeom prst="rect">
            <a:avLst/>
          </a:prstGeom>
          <a:ln w="12700">
            <a:miter lim="400000"/>
          </a:ln>
        </p:spPr>
      </p:pic>
      <p:pic>
        <p:nvPicPr>
          <p:cNvPr id="2491" name="droppedImage.png" descr="droppedImage.png"/>
          <p:cNvPicPr>
            <a:picLocks noChangeAspect="1"/>
          </p:cNvPicPr>
          <p:nvPr/>
        </p:nvPicPr>
        <p:blipFill>
          <a:blip r:embed="rId6">
            <a:extLst/>
          </a:blip>
          <a:stretch>
            <a:fillRect/>
          </a:stretch>
        </p:blipFill>
        <p:spPr>
          <a:xfrm rot="16200000">
            <a:off x="10347235" y="1828888"/>
            <a:ext cx="1074123" cy="654845"/>
          </a:xfrm>
          <a:prstGeom prst="rect">
            <a:avLst/>
          </a:prstGeom>
          <a:ln w="12700">
            <a:miter lim="400000"/>
          </a:ln>
        </p:spPr>
      </p:pic>
      <p:pic>
        <p:nvPicPr>
          <p:cNvPr id="2492" name="droppedImage.png" descr="droppedImage.png"/>
          <p:cNvPicPr>
            <a:picLocks noChangeAspect="1"/>
          </p:cNvPicPr>
          <p:nvPr/>
        </p:nvPicPr>
        <p:blipFill>
          <a:blip r:embed="rId6">
            <a:extLst/>
          </a:blip>
          <a:stretch>
            <a:fillRect/>
          </a:stretch>
        </p:blipFill>
        <p:spPr>
          <a:xfrm rot="16200000">
            <a:off x="11692642" y="1828888"/>
            <a:ext cx="1074122" cy="654845"/>
          </a:xfrm>
          <a:prstGeom prst="rect">
            <a:avLst/>
          </a:prstGeom>
          <a:ln w="12700">
            <a:miter lim="400000"/>
          </a:ln>
        </p:spPr>
      </p:pic>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04" name="Group"/>
          <p:cNvGrpSpPr/>
          <p:nvPr/>
        </p:nvGrpSpPr>
        <p:grpSpPr>
          <a:xfrm>
            <a:off x="5555317" y="2385023"/>
            <a:ext cx="7853368" cy="5689909"/>
            <a:chOff x="-57152" y="-57152"/>
            <a:chExt cx="7853367" cy="5689908"/>
          </a:xfrm>
        </p:grpSpPr>
        <p:pic>
          <p:nvPicPr>
            <p:cNvPr id="2496" name="Line" descr="Line"/>
            <p:cNvPicPr>
              <a:picLocks noChangeAspect="0"/>
            </p:cNvPicPr>
            <p:nvPr/>
          </p:nvPicPr>
          <p:blipFill>
            <a:blip r:embed="rId3">
              <a:extLst/>
            </a:blip>
            <a:stretch>
              <a:fillRect/>
            </a:stretch>
          </p:blipFill>
          <p:spPr>
            <a:xfrm>
              <a:off x="-57153" y="-52879"/>
              <a:ext cx="3082757" cy="3934260"/>
            </a:xfrm>
            <a:prstGeom prst="rect">
              <a:avLst/>
            </a:prstGeom>
            <a:effectLst/>
          </p:spPr>
        </p:pic>
        <p:pic>
          <p:nvPicPr>
            <p:cNvPr id="2498" name="Line" descr="Line"/>
            <p:cNvPicPr>
              <a:picLocks noChangeAspect="0"/>
            </p:cNvPicPr>
            <p:nvPr/>
          </p:nvPicPr>
          <p:blipFill>
            <a:blip r:embed="rId4">
              <a:extLst/>
            </a:blip>
            <a:stretch>
              <a:fillRect/>
            </a:stretch>
          </p:blipFill>
          <p:spPr>
            <a:xfrm rot="5400000">
              <a:off x="4287707" y="368598"/>
              <a:ext cx="3934260" cy="3082757"/>
            </a:xfrm>
            <a:prstGeom prst="rect">
              <a:avLst/>
            </a:prstGeom>
            <a:effectLst/>
          </p:spPr>
        </p:pic>
        <p:pic>
          <p:nvPicPr>
            <p:cNvPr id="2500" name="Line" descr="Line"/>
            <p:cNvPicPr>
              <a:picLocks noChangeAspect="0"/>
            </p:cNvPicPr>
            <p:nvPr/>
          </p:nvPicPr>
          <p:blipFill>
            <a:blip r:embed="rId5">
              <a:extLst/>
            </a:blip>
            <a:stretch>
              <a:fillRect/>
            </a:stretch>
          </p:blipFill>
          <p:spPr>
            <a:xfrm rot="13928976">
              <a:off x="4133114" y="4090358"/>
              <a:ext cx="1283604" cy="1283604"/>
            </a:xfrm>
            <a:prstGeom prst="rect">
              <a:avLst/>
            </a:prstGeom>
            <a:effectLst/>
          </p:spPr>
        </p:pic>
        <p:pic>
          <p:nvPicPr>
            <p:cNvPr id="2502" name="Line" descr="Line"/>
            <p:cNvPicPr>
              <a:picLocks noChangeAspect="0"/>
            </p:cNvPicPr>
            <p:nvPr/>
          </p:nvPicPr>
          <p:blipFill>
            <a:blip r:embed="rId5">
              <a:extLst/>
            </a:blip>
            <a:stretch>
              <a:fillRect/>
            </a:stretch>
          </p:blipFill>
          <p:spPr>
            <a:xfrm rot="13928976">
              <a:off x="2316110" y="4090366"/>
              <a:ext cx="1283605" cy="1283604"/>
            </a:xfrm>
            <a:prstGeom prst="rect">
              <a:avLst/>
            </a:prstGeom>
            <a:effectLst/>
          </p:spPr>
        </p:pic>
      </p:grpSp>
      <p:sp>
        <p:nvSpPr>
          <p:cNvPr id="2505" name="Oval"/>
          <p:cNvSpPr/>
          <p:nvPr/>
        </p:nvSpPr>
        <p:spPr>
          <a:xfrm>
            <a:off x="7697586" y="2452687"/>
            <a:ext cx="930648"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06" name="Oval"/>
          <p:cNvSpPr/>
          <p:nvPr/>
        </p:nvSpPr>
        <p:spPr>
          <a:xfrm>
            <a:off x="11738551" y="2452687"/>
            <a:ext cx="930648"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07" name="Oval"/>
          <p:cNvSpPr/>
          <p:nvPr/>
        </p:nvSpPr>
        <p:spPr>
          <a:xfrm>
            <a:off x="9044575" y="3762375"/>
            <a:ext cx="930648" cy="345282"/>
          </a:xfrm>
          <a:prstGeom prst="ellipse">
            <a:avLst/>
          </a:prstGeom>
          <a:solidFill>
            <a:srgbClr val="E9E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08" name="Oval"/>
          <p:cNvSpPr/>
          <p:nvPr/>
        </p:nvSpPr>
        <p:spPr>
          <a:xfrm>
            <a:off x="10514017" y="3762375"/>
            <a:ext cx="930648" cy="345282"/>
          </a:xfrm>
          <a:prstGeom prst="ellipse">
            <a:avLst/>
          </a:prstGeom>
          <a:solidFill>
            <a:srgbClr val="E9E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09" name="Line"/>
          <p:cNvSpPr/>
          <p:nvPr/>
        </p:nvSpPr>
        <p:spPr>
          <a:xfrm>
            <a:off x="6939311" y="2726502"/>
            <a:ext cx="882725" cy="1023555"/>
          </a:xfrm>
          <a:prstGeom prst="line">
            <a:avLst/>
          </a:prstGeom>
          <a:ln w="25400">
            <a:solidFill>
              <a:srgbClr val="000000"/>
            </a:solidFill>
            <a:miter lim="400000"/>
            <a:tailEnd type="stealth"/>
          </a:ln>
        </p:spPr>
        <p:txBody>
          <a:bodyPr lIns="0" tIns="0" rIns="0" bIns="0"/>
          <a:lstStyle/>
          <a:p>
            <a:pPr algn="l" defTabSz="428625">
              <a:defRPr sz="1100">
                <a:latin typeface="Helvetica"/>
                <a:ea typeface="Helvetica"/>
                <a:cs typeface="Helvetica"/>
                <a:sym typeface="Helvetica"/>
              </a:defRPr>
            </a:pPr>
          </a:p>
        </p:txBody>
      </p:sp>
      <p:grpSp>
        <p:nvGrpSpPr>
          <p:cNvPr id="2514" name="Group"/>
          <p:cNvGrpSpPr/>
          <p:nvPr/>
        </p:nvGrpSpPr>
        <p:grpSpPr>
          <a:xfrm>
            <a:off x="7665828" y="2432835"/>
            <a:ext cx="994165" cy="384987"/>
            <a:chOff x="-31758" y="-31758"/>
            <a:chExt cx="994164" cy="384986"/>
          </a:xfrm>
        </p:grpSpPr>
        <p:pic>
          <p:nvPicPr>
            <p:cNvPr id="2510"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512"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sp>
        <p:nvSpPr>
          <p:cNvPr id="2515" name="Line"/>
          <p:cNvSpPr/>
          <p:nvPr/>
        </p:nvSpPr>
        <p:spPr>
          <a:xfrm>
            <a:off x="9509898" y="2786062"/>
            <a:ext cx="1" cy="957436"/>
          </a:xfrm>
          <a:prstGeom prst="line">
            <a:avLst/>
          </a:prstGeom>
          <a:ln w="25400">
            <a:solidFill>
              <a:srgbClr val="000000"/>
            </a:solidFill>
            <a:miter lim="400000"/>
            <a:tailEnd type="stealth"/>
          </a:ln>
        </p:spPr>
        <p:txBody>
          <a:bodyPr lIns="0" tIns="0" rIns="0" bIns="0"/>
          <a:lstStyle/>
          <a:p>
            <a:pPr algn="l" defTabSz="428625">
              <a:defRPr sz="1100">
                <a:latin typeface="Helvetica"/>
                <a:ea typeface="Helvetica"/>
                <a:cs typeface="Helvetica"/>
                <a:sym typeface="Helvetica"/>
              </a:defRPr>
            </a:pPr>
          </a:p>
        </p:txBody>
      </p:sp>
      <p:sp>
        <p:nvSpPr>
          <p:cNvPr id="2516" name="Line"/>
          <p:cNvSpPr/>
          <p:nvPr/>
        </p:nvSpPr>
        <p:spPr>
          <a:xfrm>
            <a:off x="10880117" y="2774097"/>
            <a:ext cx="78337" cy="966811"/>
          </a:xfrm>
          <a:prstGeom prst="line">
            <a:avLst/>
          </a:prstGeom>
          <a:ln w="25400">
            <a:solidFill>
              <a:srgbClr val="000000"/>
            </a:solidFill>
            <a:miter lim="400000"/>
            <a:tailEnd type="stealth"/>
          </a:ln>
        </p:spPr>
        <p:txBody>
          <a:bodyPr lIns="0" tIns="0" rIns="0" bIns="0"/>
          <a:lstStyle/>
          <a:p>
            <a:pPr algn="l" defTabSz="428625">
              <a:defRPr sz="1100">
                <a:latin typeface="Helvetica"/>
                <a:ea typeface="Helvetica"/>
                <a:cs typeface="Helvetica"/>
                <a:sym typeface="Helvetica"/>
              </a:defRPr>
            </a:pPr>
          </a:p>
        </p:txBody>
      </p:sp>
      <p:sp>
        <p:nvSpPr>
          <p:cNvPr id="2517" name="Oval"/>
          <p:cNvSpPr/>
          <p:nvPr/>
        </p:nvSpPr>
        <p:spPr>
          <a:xfrm>
            <a:off x="6350598" y="2452687"/>
            <a:ext cx="930647"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18" name="Oval"/>
          <p:cNvSpPr/>
          <p:nvPr/>
        </p:nvSpPr>
        <p:spPr>
          <a:xfrm>
            <a:off x="9044575" y="2452687"/>
            <a:ext cx="930648"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19" name="Oval"/>
          <p:cNvSpPr/>
          <p:nvPr/>
        </p:nvSpPr>
        <p:spPr>
          <a:xfrm>
            <a:off x="10391564" y="2452687"/>
            <a:ext cx="930648"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20" name="Oval"/>
          <p:cNvSpPr/>
          <p:nvPr/>
        </p:nvSpPr>
        <p:spPr>
          <a:xfrm>
            <a:off x="7575132" y="3762375"/>
            <a:ext cx="930648" cy="345282"/>
          </a:xfrm>
          <a:prstGeom prst="ellipse">
            <a:avLst/>
          </a:prstGeom>
          <a:solidFill>
            <a:srgbClr val="E9E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grpSp>
        <p:nvGrpSpPr>
          <p:cNvPr id="2525" name="Group"/>
          <p:cNvGrpSpPr/>
          <p:nvPr/>
        </p:nvGrpSpPr>
        <p:grpSpPr>
          <a:xfrm>
            <a:off x="11706793" y="2432835"/>
            <a:ext cx="994165" cy="384987"/>
            <a:chOff x="-31758" y="-31758"/>
            <a:chExt cx="994164" cy="384986"/>
          </a:xfrm>
        </p:grpSpPr>
        <p:pic>
          <p:nvPicPr>
            <p:cNvPr id="2521"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523"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sp>
        <p:nvSpPr>
          <p:cNvPr id="2526" name="initial…"/>
          <p:cNvSpPr txBox="1"/>
          <p:nvPr/>
        </p:nvSpPr>
        <p:spPr>
          <a:xfrm>
            <a:off x="2782093" y="2177256"/>
            <a:ext cx="1893269" cy="9080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defTabSz="547687">
              <a:defRPr sz="2800">
                <a:latin typeface="Gill Sans Light"/>
                <a:ea typeface="Gill Sans Light"/>
                <a:cs typeface="Gill Sans Light"/>
                <a:sym typeface="Gill Sans Light"/>
              </a:defRPr>
            </a:pPr>
            <a:r>
              <a:t>initial </a:t>
            </a:r>
          </a:p>
          <a:p>
            <a:pPr defTabSz="547687">
              <a:defRPr sz="2800">
                <a:latin typeface="Gill Sans Light"/>
                <a:ea typeface="Gill Sans Light"/>
                <a:cs typeface="Gill Sans Light"/>
                <a:sym typeface="Gill Sans Light"/>
              </a:defRPr>
            </a:pPr>
            <a:r>
              <a:t>conversation</a:t>
            </a:r>
          </a:p>
        </p:txBody>
      </p:sp>
      <p:sp>
        <p:nvSpPr>
          <p:cNvPr id="2527" name="further…"/>
          <p:cNvSpPr txBox="1"/>
          <p:nvPr/>
        </p:nvSpPr>
        <p:spPr>
          <a:xfrm>
            <a:off x="3050048" y="3492896"/>
            <a:ext cx="1353651" cy="9080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defTabSz="547687">
              <a:defRPr sz="2800">
                <a:latin typeface="Gill Sans Light"/>
                <a:ea typeface="Gill Sans Light"/>
                <a:cs typeface="Gill Sans Light"/>
                <a:sym typeface="Gill Sans Light"/>
              </a:defRPr>
            </a:pPr>
            <a:r>
              <a:t>further</a:t>
            </a:r>
          </a:p>
          <a:p>
            <a:pPr defTabSz="547687">
              <a:defRPr sz="2800">
                <a:latin typeface="Gill Sans Light"/>
                <a:ea typeface="Gill Sans Light"/>
                <a:cs typeface="Gill Sans Light"/>
                <a:sym typeface="Gill Sans Light"/>
              </a:defRPr>
            </a:pPr>
            <a:r>
              <a:t>meetings</a:t>
            </a:r>
          </a:p>
        </p:txBody>
      </p:sp>
      <p:sp>
        <p:nvSpPr>
          <p:cNvPr id="2528" name="Line"/>
          <p:cNvSpPr/>
          <p:nvPr/>
        </p:nvSpPr>
        <p:spPr>
          <a:xfrm flipV="1">
            <a:off x="4544430" y="3955317"/>
            <a:ext cx="2764059" cy="67"/>
          </a:xfrm>
          <a:prstGeom prst="line">
            <a:avLst/>
          </a:prstGeom>
          <a:ln w="12700">
            <a:solidFill>
              <a:srgbClr val="000000"/>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52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30" name="droppedImage.png" descr="droppedImage.png"/>
          <p:cNvPicPr>
            <a:picLocks noChangeAspect="1"/>
          </p:cNvPicPr>
          <p:nvPr/>
        </p:nvPicPr>
        <p:blipFill>
          <a:blip r:embed="rId7">
            <a:extLst/>
          </a:blip>
          <a:stretch>
            <a:fillRect/>
          </a:stretch>
        </p:blipFill>
        <p:spPr>
          <a:xfrm rot="16200000">
            <a:off x="7519501" y="3141970"/>
            <a:ext cx="1074123" cy="654845"/>
          </a:xfrm>
          <a:prstGeom prst="rect">
            <a:avLst/>
          </a:prstGeom>
          <a:ln w="12700">
            <a:miter lim="400000"/>
          </a:ln>
        </p:spPr>
      </p:pic>
      <p:pic>
        <p:nvPicPr>
          <p:cNvPr id="2531" name="droppedImage.png" descr="droppedImage.png"/>
          <p:cNvPicPr>
            <a:picLocks noChangeAspect="1"/>
          </p:cNvPicPr>
          <p:nvPr/>
        </p:nvPicPr>
        <p:blipFill>
          <a:blip r:embed="rId7">
            <a:extLst/>
          </a:blip>
          <a:stretch>
            <a:fillRect/>
          </a:stretch>
        </p:blipFill>
        <p:spPr>
          <a:xfrm rot="16200000">
            <a:off x="9013735" y="3138576"/>
            <a:ext cx="1074123" cy="654845"/>
          </a:xfrm>
          <a:prstGeom prst="rect">
            <a:avLst/>
          </a:prstGeom>
          <a:ln w="12700">
            <a:miter lim="400000"/>
          </a:ln>
        </p:spPr>
      </p:pic>
      <p:pic>
        <p:nvPicPr>
          <p:cNvPr id="2532" name="droppedImage.png" descr="droppedImage.png"/>
          <p:cNvPicPr>
            <a:picLocks noChangeAspect="1"/>
          </p:cNvPicPr>
          <p:nvPr/>
        </p:nvPicPr>
        <p:blipFill>
          <a:blip r:embed="rId7">
            <a:extLst/>
          </a:blip>
          <a:stretch>
            <a:fillRect/>
          </a:stretch>
        </p:blipFill>
        <p:spPr>
          <a:xfrm rot="16200000">
            <a:off x="10490110" y="3138576"/>
            <a:ext cx="1074123" cy="654845"/>
          </a:xfrm>
          <a:prstGeom prst="rect">
            <a:avLst/>
          </a:prstGeom>
          <a:ln w="12700">
            <a:miter lim="400000"/>
          </a:ln>
        </p:spPr>
      </p:pic>
      <p:sp>
        <p:nvSpPr>
          <p:cNvPr id="2533" name="Collaborator winnowing"/>
          <p:cNvSpPr txBox="1"/>
          <p:nvPr/>
        </p:nvSpPr>
        <p:spPr>
          <a:xfrm>
            <a:off x="406400" y="-1"/>
            <a:ext cx="15849600" cy="1054101"/>
          </a:xfrm>
          <a:prstGeom prst="rect">
            <a:avLst/>
          </a:prstGeom>
          <a:solidFill>
            <a:srgbClr val="FFFFFF">
              <a:alpha val="62000"/>
            </a:srgbClr>
          </a:solidFill>
          <a:ln w="12700">
            <a:miter lim="400000"/>
          </a:ln>
          <a:extLst>
            <a:ext uri="{C572A759-6A51-4108-AA02-DFA0A04FC94B}">
              <ma14:wrappingTextBoxFlag xmlns:ma14="http://schemas.microsoft.com/office/mac/drawingml/2011/main" val="1"/>
            </a:ext>
          </a:extLst>
        </p:spPr>
        <p:txBody>
          <a:bodyPr lIns="38100" tIns="38100" rIns="38100" bIns="38100" anchor="ctr">
            <a:normAutofit fontScale="100000" lnSpcReduction="0"/>
          </a:bodyPr>
          <a:lstStyle>
            <a:lvl1pPr algn="l" defTabSz="1219200">
              <a:defRPr sz="4600">
                <a:solidFill>
                  <a:srgbClr val="011993"/>
                </a:solidFill>
                <a:uFill>
                  <a:solidFill>
                    <a:srgbClr val="011993"/>
                  </a:solidFill>
                </a:uFill>
              </a:defRPr>
            </a:lvl1pPr>
          </a:lstStyle>
          <a:p>
            <a:pPr/>
            <a:r>
              <a:t>Collaborator winnowing</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Derive"/>
          <p:cNvSpPr txBox="1"/>
          <p:nvPr>
            <p:ph type="title"/>
          </p:nvPr>
        </p:nvSpPr>
        <p:spPr>
          <a:prstGeom prst="rect">
            <a:avLst/>
          </a:prstGeom>
        </p:spPr>
        <p:txBody>
          <a:bodyPr/>
          <a:lstStyle/>
          <a:p>
            <a:pPr/>
            <a:r>
              <a:t>Derive</a:t>
            </a:r>
          </a:p>
        </p:txBody>
      </p:sp>
      <p:sp>
        <p:nvSpPr>
          <p:cNvPr id="293" name="don’t just draw what you’re given!…"/>
          <p:cNvSpPr txBox="1"/>
          <p:nvPr>
            <p:ph type="body" idx="1"/>
          </p:nvPr>
        </p:nvSpPr>
        <p:spPr>
          <a:prstGeom prst="rect">
            <a:avLst/>
          </a:prstGeom>
        </p:spPr>
        <p:txBody>
          <a:bodyPr/>
          <a:lstStyle/>
          <a:p>
            <a:pPr marL="793376" indent="-336176"/>
            <a:r>
              <a:t>don’t just draw what you’re given!</a:t>
            </a:r>
          </a:p>
          <a:p>
            <a:pPr lvl="1" marL="1173480" indent="-259080"/>
            <a:r>
              <a:t>decide what the right thing to show is</a:t>
            </a:r>
          </a:p>
          <a:p>
            <a:pPr lvl="1" marL="1173480" indent="-259080"/>
            <a:r>
              <a:t>create it with a series of transformations from the original dataset</a:t>
            </a:r>
          </a:p>
          <a:p>
            <a:pPr lvl="1" marL="1173480" indent="-259080"/>
            <a:r>
              <a:t>draw that</a:t>
            </a:r>
          </a:p>
          <a:p>
            <a:pPr marL="793376" indent="-336176"/>
            <a:r>
              <a:t>one of the four major strategies for handling complexity</a:t>
            </a:r>
          </a:p>
        </p:txBody>
      </p:sp>
      <p:sp>
        <p:nvSpPr>
          <p:cNvPr id="2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7" name="Group"/>
          <p:cNvGrpSpPr/>
          <p:nvPr/>
        </p:nvGrpSpPr>
        <p:grpSpPr>
          <a:xfrm>
            <a:off x="736600" y="4495800"/>
            <a:ext cx="13703300" cy="4656667"/>
            <a:chOff x="0" y="0"/>
            <a:chExt cx="13703300" cy="4656666"/>
          </a:xfrm>
        </p:grpSpPr>
        <p:pic>
          <p:nvPicPr>
            <p:cNvPr id="295" name="fig3.5a.pdf" descr="fig3.5a.pdf"/>
            <p:cNvPicPr>
              <a:picLocks noChangeAspect="1"/>
            </p:cNvPicPr>
            <p:nvPr/>
          </p:nvPicPr>
          <p:blipFill>
            <a:blip r:embed="rId2">
              <a:extLst/>
            </a:blip>
            <a:stretch>
              <a:fillRect/>
            </a:stretch>
          </p:blipFill>
          <p:spPr>
            <a:xfrm>
              <a:off x="0" y="406400"/>
              <a:ext cx="6350000" cy="4111511"/>
            </a:xfrm>
            <a:prstGeom prst="rect">
              <a:avLst/>
            </a:prstGeom>
            <a:ln w="12700" cap="flat">
              <a:noFill/>
              <a:miter lim="400000"/>
            </a:ln>
            <a:effectLst/>
          </p:spPr>
        </p:pic>
        <p:pic>
          <p:nvPicPr>
            <p:cNvPr id="296" name="fig3.5b.pdf" descr="fig3.5b.pdf"/>
            <p:cNvPicPr>
              <a:picLocks noChangeAspect="1"/>
            </p:cNvPicPr>
            <p:nvPr/>
          </p:nvPicPr>
          <p:blipFill>
            <a:blip r:embed="rId3">
              <a:extLst/>
            </a:blip>
            <a:stretch>
              <a:fillRect/>
            </a:stretch>
          </p:blipFill>
          <p:spPr>
            <a:xfrm>
              <a:off x="6718300" y="0"/>
              <a:ext cx="6985000" cy="465666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45" name="Group"/>
          <p:cNvGrpSpPr/>
          <p:nvPr/>
        </p:nvGrpSpPr>
        <p:grpSpPr>
          <a:xfrm>
            <a:off x="5555317" y="2385023"/>
            <a:ext cx="7853368" cy="5689909"/>
            <a:chOff x="-57152" y="-57152"/>
            <a:chExt cx="7853367" cy="5689908"/>
          </a:xfrm>
        </p:grpSpPr>
        <p:pic>
          <p:nvPicPr>
            <p:cNvPr id="2537" name="Line" descr="Line"/>
            <p:cNvPicPr>
              <a:picLocks noChangeAspect="0"/>
            </p:cNvPicPr>
            <p:nvPr/>
          </p:nvPicPr>
          <p:blipFill>
            <a:blip r:embed="rId3">
              <a:extLst/>
            </a:blip>
            <a:stretch>
              <a:fillRect/>
            </a:stretch>
          </p:blipFill>
          <p:spPr>
            <a:xfrm>
              <a:off x="-57153" y="-52879"/>
              <a:ext cx="3082757" cy="3934260"/>
            </a:xfrm>
            <a:prstGeom prst="rect">
              <a:avLst/>
            </a:prstGeom>
            <a:effectLst/>
          </p:spPr>
        </p:pic>
        <p:pic>
          <p:nvPicPr>
            <p:cNvPr id="2539" name="Line" descr="Line"/>
            <p:cNvPicPr>
              <a:picLocks noChangeAspect="0"/>
            </p:cNvPicPr>
            <p:nvPr/>
          </p:nvPicPr>
          <p:blipFill>
            <a:blip r:embed="rId4">
              <a:extLst/>
            </a:blip>
            <a:stretch>
              <a:fillRect/>
            </a:stretch>
          </p:blipFill>
          <p:spPr>
            <a:xfrm rot="5400000">
              <a:off x="4287707" y="368598"/>
              <a:ext cx="3934260" cy="3082757"/>
            </a:xfrm>
            <a:prstGeom prst="rect">
              <a:avLst/>
            </a:prstGeom>
            <a:effectLst/>
          </p:spPr>
        </p:pic>
        <p:pic>
          <p:nvPicPr>
            <p:cNvPr id="2541" name="Line" descr="Line"/>
            <p:cNvPicPr>
              <a:picLocks noChangeAspect="0"/>
            </p:cNvPicPr>
            <p:nvPr/>
          </p:nvPicPr>
          <p:blipFill>
            <a:blip r:embed="rId5">
              <a:extLst/>
            </a:blip>
            <a:stretch>
              <a:fillRect/>
            </a:stretch>
          </p:blipFill>
          <p:spPr>
            <a:xfrm rot="13928976">
              <a:off x="4133114" y="4090358"/>
              <a:ext cx="1283604" cy="1283604"/>
            </a:xfrm>
            <a:prstGeom prst="rect">
              <a:avLst/>
            </a:prstGeom>
            <a:effectLst/>
          </p:spPr>
        </p:pic>
        <p:pic>
          <p:nvPicPr>
            <p:cNvPr id="2543" name="Line" descr="Line"/>
            <p:cNvPicPr>
              <a:picLocks noChangeAspect="0"/>
            </p:cNvPicPr>
            <p:nvPr/>
          </p:nvPicPr>
          <p:blipFill>
            <a:blip r:embed="rId5">
              <a:extLst/>
            </a:blip>
            <a:stretch>
              <a:fillRect/>
            </a:stretch>
          </p:blipFill>
          <p:spPr>
            <a:xfrm rot="13928976">
              <a:off x="2316110" y="4090366"/>
              <a:ext cx="1283605" cy="1283604"/>
            </a:xfrm>
            <a:prstGeom prst="rect">
              <a:avLst/>
            </a:prstGeom>
            <a:effectLst/>
          </p:spPr>
        </p:pic>
      </p:grpSp>
      <p:sp>
        <p:nvSpPr>
          <p:cNvPr id="2546" name="Oval"/>
          <p:cNvSpPr/>
          <p:nvPr/>
        </p:nvSpPr>
        <p:spPr>
          <a:xfrm>
            <a:off x="7697586" y="2452687"/>
            <a:ext cx="930648"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47" name="Oval"/>
          <p:cNvSpPr/>
          <p:nvPr/>
        </p:nvSpPr>
        <p:spPr>
          <a:xfrm>
            <a:off x="11738551" y="2452687"/>
            <a:ext cx="930648"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48" name="Oval"/>
          <p:cNvSpPr/>
          <p:nvPr/>
        </p:nvSpPr>
        <p:spPr>
          <a:xfrm>
            <a:off x="9044575" y="3762375"/>
            <a:ext cx="930648" cy="345282"/>
          </a:xfrm>
          <a:prstGeom prst="ellipse">
            <a:avLst/>
          </a:prstGeom>
          <a:solidFill>
            <a:srgbClr val="E9E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49" name="Oval"/>
          <p:cNvSpPr/>
          <p:nvPr/>
        </p:nvSpPr>
        <p:spPr>
          <a:xfrm>
            <a:off x="10514017" y="3762375"/>
            <a:ext cx="930648" cy="345282"/>
          </a:xfrm>
          <a:prstGeom prst="ellipse">
            <a:avLst/>
          </a:prstGeom>
          <a:solidFill>
            <a:srgbClr val="E9E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50" name="Oval"/>
          <p:cNvSpPr/>
          <p:nvPr/>
        </p:nvSpPr>
        <p:spPr>
          <a:xfrm>
            <a:off x="8309854" y="5072062"/>
            <a:ext cx="930648" cy="345282"/>
          </a:xfrm>
          <a:prstGeom prst="ellipse">
            <a:avLst/>
          </a:prstGeom>
          <a:solidFill>
            <a:srgbClr val="B7C8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51" name="Oval"/>
          <p:cNvSpPr/>
          <p:nvPr/>
        </p:nvSpPr>
        <p:spPr>
          <a:xfrm>
            <a:off x="9656843" y="5072062"/>
            <a:ext cx="930647" cy="345282"/>
          </a:xfrm>
          <a:prstGeom prst="ellipse">
            <a:avLst/>
          </a:prstGeom>
          <a:solidFill>
            <a:srgbClr val="B7C8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52" name="Line"/>
          <p:cNvSpPr/>
          <p:nvPr/>
        </p:nvSpPr>
        <p:spPr>
          <a:xfrm>
            <a:off x="6939311" y="2726502"/>
            <a:ext cx="882725" cy="1023555"/>
          </a:xfrm>
          <a:prstGeom prst="line">
            <a:avLst/>
          </a:prstGeom>
          <a:ln w="25400">
            <a:solidFill>
              <a:srgbClr val="000000"/>
            </a:solidFill>
            <a:miter lim="400000"/>
            <a:tailEnd type="stealth"/>
          </a:ln>
        </p:spPr>
        <p:txBody>
          <a:bodyPr lIns="0" tIns="0" rIns="0" bIns="0"/>
          <a:lstStyle/>
          <a:p>
            <a:pPr algn="l" defTabSz="428625">
              <a:defRPr sz="1100">
                <a:latin typeface="Helvetica"/>
                <a:ea typeface="Helvetica"/>
                <a:cs typeface="Helvetica"/>
                <a:sym typeface="Helvetica"/>
              </a:defRPr>
            </a:pPr>
          </a:p>
        </p:txBody>
      </p:sp>
      <p:grpSp>
        <p:nvGrpSpPr>
          <p:cNvPr id="2557" name="Group"/>
          <p:cNvGrpSpPr/>
          <p:nvPr/>
        </p:nvGrpSpPr>
        <p:grpSpPr>
          <a:xfrm>
            <a:off x="7665828" y="2432835"/>
            <a:ext cx="994165" cy="384987"/>
            <a:chOff x="-31758" y="-31758"/>
            <a:chExt cx="994164" cy="384986"/>
          </a:xfrm>
        </p:grpSpPr>
        <p:pic>
          <p:nvPicPr>
            <p:cNvPr id="2553"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555"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sp>
        <p:nvSpPr>
          <p:cNvPr id="2558" name="Line"/>
          <p:cNvSpPr/>
          <p:nvPr/>
        </p:nvSpPr>
        <p:spPr>
          <a:xfrm>
            <a:off x="9509898" y="2786062"/>
            <a:ext cx="1" cy="957436"/>
          </a:xfrm>
          <a:prstGeom prst="line">
            <a:avLst/>
          </a:prstGeom>
          <a:ln w="25400">
            <a:solidFill>
              <a:srgbClr val="000000"/>
            </a:solidFill>
            <a:miter lim="400000"/>
            <a:tailEnd type="stealth"/>
          </a:ln>
        </p:spPr>
        <p:txBody>
          <a:bodyPr lIns="0" tIns="0" rIns="0" bIns="0"/>
          <a:lstStyle/>
          <a:p>
            <a:pPr algn="l" defTabSz="428625">
              <a:defRPr sz="1100">
                <a:latin typeface="Helvetica"/>
                <a:ea typeface="Helvetica"/>
                <a:cs typeface="Helvetica"/>
                <a:sym typeface="Helvetica"/>
              </a:defRPr>
            </a:pPr>
          </a:p>
        </p:txBody>
      </p:sp>
      <p:sp>
        <p:nvSpPr>
          <p:cNvPr id="2559" name="Line"/>
          <p:cNvSpPr/>
          <p:nvPr/>
        </p:nvSpPr>
        <p:spPr>
          <a:xfrm>
            <a:off x="10880117" y="2774097"/>
            <a:ext cx="78337" cy="966811"/>
          </a:xfrm>
          <a:prstGeom prst="line">
            <a:avLst/>
          </a:prstGeom>
          <a:ln w="25400">
            <a:solidFill>
              <a:srgbClr val="000000"/>
            </a:solidFill>
            <a:miter lim="400000"/>
            <a:tailEnd type="stealth"/>
          </a:ln>
        </p:spPr>
        <p:txBody>
          <a:bodyPr lIns="0" tIns="0" rIns="0" bIns="0"/>
          <a:lstStyle/>
          <a:p>
            <a:pPr algn="l" defTabSz="428625">
              <a:defRPr sz="1100">
                <a:latin typeface="Helvetica"/>
                <a:ea typeface="Helvetica"/>
                <a:cs typeface="Helvetica"/>
                <a:sym typeface="Helvetica"/>
              </a:defRPr>
            </a:pPr>
          </a:p>
        </p:txBody>
      </p:sp>
      <p:sp>
        <p:nvSpPr>
          <p:cNvPr id="2560" name="Line"/>
          <p:cNvSpPr/>
          <p:nvPr/>
        </p:nvSpPr>
        <p:spPr>
          <a:xfrm>
            <a:off x="9607861" y="4107656"/>
            <a:ext cx="391852" cy="928688"/>
          </a:xfrm>
          <a:prstGeom prst="line">
            <a:avLst/>
          </a:prstGeom>
          <a:ln w="25400">
            <a:solidFill>
              <a:srgbClr val="000000"/>
            </a:solidFill>
            <a:miter lim="400000"/>
            <a:tailEnd type="stealth"/>
          </a:ln>
        </p:spPr>
        <p:txBody>
          <a:bodyPr lIns="0" tIns="0" rIns="0" bIns="0"/>
          <a:lstStyle/>
          <a:p>
            <a:pPr algn="l" defTabSz="428625">
              <a:defRPr sz="1100">
                <a:latin typeface="Helvetica"/>
                <a:ea typeface="Helvetica"/>
                <a:cs typeface="Helvetica"/>
                <a:sym typeface="Helvetica"/>
              </a:defRPr>
            </a:pPr>
          </a:p>
        </p:txBody>
      </p:sp>
      <p:sp>
        <p:nvSpPr>
          <p:cNvPr id="2561" name="Oval"/>
          <p:cNvSpPr/>
          <p:nvPr/>
        </p:nvSpPr>
        <p:spPr>
          <a:xfrm>
            <a:off x="6350598" y="2452687"/>
            <a:ext cx="930647"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62" name="Oval"/>
          <p:cNvSpPr/>
          <p:nvPr/>
        </p:nvSpPr>
        <p:spPr>
          <a:xfrm>
            <a:off x="9044575" y="2452687"/>
            <a:ext cx="930648"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63" name="Oval"/>
          <p:cNvSpPr/>
          <p:nvPr/>
        </p:nvSpPr>
        <p:spPr>
          <a:xfrm>
            <a:off x="10391564" y="2452687"/>
            <a:ext cx="930648" cy="345283"/>
          </a:xfrm>
          <a:prstGeom prst="ellipse">
            <a:avLst/>
          </a:prstGeom>
          <a:solidFill>
            <a:srgbClr val="FFF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64" name="Line"/>
          <p:cNvSpPr/>
          <p:nvPr/>
        </p:nvSpPr>
        <p:spPr>
          <a:xfrm>
            <a:off x="8064947" y="4071937"/>
            <a:ext cx="587778" cy="1000126"/>
          </a:xfrm>
          <a:prstGeom prst="line">
            <a:avLst/>
          </a:prstGeom>
          <a:ln w="25400">
            <a:solidFill>
              <a:srgbClr val="000000"/>
            </a:solidFill>
            <a:miter lim="400000"/>
            <a:tailEnd type="stealth"/>
          </a:ln>
        </p:spPr>
        <p:txBody>
          <a:bodyPr lIns="0" tIns="0" rIns="0" bIns="0"/>
          <a:lstStyle/>
          <a:p>
            <a:pPr algn="l" defTabSz="428625">
              <a:defRPr sz="1100">
                <a:latin typeface="Helvetica"/>
                <a:ea typeface="Helvetica"/>
                <a:cs typeface="Helvetica"/>
                <a:sym typeface="Helvetica"/>
              </a:defRPr>
            </a:pPr>
          </a:p>
        </p:txBody>
      </p:sp>
      <p:sp>
        <p:nvSpPr>
          <p:cNvPr id="2565" name="Oval"/>
          <p:cNvSpPr/>
          <p:nvPr/>
        </p:nvSpPr>
        <p:spPr>
          <a:xfrm>
            <a:off x="7575132" y="3762375"/>
            <a:ext cx="930648" cy="345282"/>
          </a:xfrm>
          <a:prstGeom prst="ellipse">
            <a:avLst/>
          </a:prstGeom>
          <a:solidFill>
            <a:srgbClr val="E9EFFF"/>
          </a:solidFill>
          <a:ln w="12700">
            <a:solidFill>
              <a:srgbClr val="000000"/>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grpSp>
        <p:nvGrpSpPr>
          <p:cNvPr id="2570" name="Group"/>
          <p:cNvGrpSpPr/>
          <p:nvPr/>
        </p:nvGrpSpPr>
        <p:grpSpPr>
          <a:xfrm>
            <a:off x="11706793" y="2432835"/>
            <a:ext cx="994165" cy="384987"/>
            <a:chOff x="-31758" y="-31758"/>
            <a:chExt cx="994164" cy="384986"/>
          </a:xfrm>
        </p:grpSpPr>
        <p:pic>
          <p:nvPicPr>
            <p:cNvPr id="2566"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568"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grpSp>
        <p:nvGrpSpPr>
          <p:cNvPr id="2575" name="Group"/>
          <p:cNvGrpSpPr/>
          <p:nvPr/>
        </p:nvGrpSpPr>
        <p:grpSpPr>
          <a:xfrm>
            <a:off x="10506749" y="3754428"/>
            <a:ext cx="994165" cy="384987"/>
            <a:chOff x="-31758" y="-31758"/>
            <a:chExt cx="994164" cy="384986"/>
          </a:xfrm>
        </p:grpSpPr>
        <p:pic>
          <p:nvPicPr>
            <p:cNvPr id="2571"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573"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sp>
        <p:nvSpPr>
          <p:cNvPr id="2576" name="initial…"/>
          <p:cNvSpPr txBox="1"/>
          <p:nvPr/>
        </p:nvSpPr>
        <p:spPr>
          <a:xfrm>
            <a:off x="2782093" y="2177256"/>
            <a:ext cx="1893269" cy="9080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defTabSz="547687">
              <a:defRPr sz="2800">
                <a:latin typeface="Gill Sans Light"/>
                <a:ea typeface="Gill Sans Light"/>
                <a:cs typeface="Gill Sans Light"/>
                <a:sym typeface="Gill Sans Light"/>
              </a:defRPr>
            </a:pPr>
            <a:r>
              <a:t>initial </a:t>
            </a:r>
          </a:p>
          <a:p>
            <a:pPr defTabSz="547687">
              <a:defRPr sz="2800">
                <a:latin typeface="Gill Sans Light"/>
                <a:ea typeface="Gill Sans Light"/>
                <a:cs typeface="Gill Sans Light"/>
                <a:sym typeface="Gill Sans Light"/>
              </a:defRPr>
            </a:pPr>
            <a:r>
              <a:t>conversation</a:t>
            </a:r>
          </a:p>
        </p:txBody>
      </p:sp>
      <p:sp>
        <p:nvSpPr>
          <p:cNvPr id="2577" name="further…"/>
          <p:cNvSpPr txBox="1"/>
          <p:nvPr/>
        </p:nvSpPr>
        <p:spPr>
          <a:xfrm>
            <a:off x="3050048" y="3492896"/>
            <a:ext cx="1353651" cy="9080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defTabSz="547687">
              <a:defRPr sz="2800">
                <a:latin typeface="Gill Sans Light"/>
                <a:ea typeface="Gill Sans Light"/>
                <a:cs typeface="Gill Sans Light"/>
                <a:sym typeface="Gill Sans Light"/>
              </a:defRPr>
            </a:pPr>
            <a:r>
              <a:t>further</a:t>
            </a:r>
          </a:p>
          <a:p>
            <a:pPr defTabSz="547687">
              <a:defRPr sz="2800">
                <a:latin typeface="Gill Sans Light"/>
                <a:ea typeface="Gill Sans Light"/>
                <a:cs typeface="Gill Sans Light"/>
                <a:sym typeface="Gill Sans Light"/>
              </a:defRPr>
            </a:pPr>
            <a:r>
              <a:t>meetings</a:t>
            </a:r>
          </a:p>
        </p:txBody>
      </p:sp>
      <p:sp>
        <p:nvSpPr>
          <p:cNvPr id="2578" name="prototyping"/>
          <p:cNvSpPr txBox="1"/>
          <p:nvPr/>
        </p:nvSpPr>
        <p:spPr>
          <a:xfrm>
            <a:off x="2864437" y="5011737"/>
            <a:ext cx="1736651" cy="5016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2800">
                <a:latin typeface="Gill Sans Light"/>
                <a:ea typeface="Gill Sans Light"/>
                <a:cs typeface="Gill Sans Light"/>
                <a:sym typeface="Gill Sans Light"/>
              </a:defRPr>
            </a:lvl1pPr>
          </a:lstStyle>
          <a:p>
            <a:pPr/>
            <a:r>
              <a:t>prototyping</a:t>
            </a:r>
          </a:p>
        </p:txBody>
      </p:sp>
      <p:sp>
        <p:nvSpPr>
          <p:cNvPr id="2579" name="Line"/>
          <p:cNvSpPr/>
          <p:nvPr/>
        </p:nvSpPr>
        <p:spPr>
          <a:xfrm flipV="1">
            <a:off x="4786071" y="5264978"/>
            <a:ext cx="3296324" cy="95"/>
          </a:xfrm>
          <a:prstGeom prst="line">
            <a:avLst/>
          </a:prstGeom>
          <a:ln w="12700">
            <a:solidFill>
              <a:srgbClr val="000000"/>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580" name="Collaborator winnowing"/>
          <p:cNvSpPr txBox="1"/>
          <p:nvPr>
            <p:ph type="title"/>
          </p:nvPr>
        </p:nvSpPr>
        <p:spPr>
          <a:prstGeom prst="rect">
            <a:avLst/>
          </a:prstGeom>
          <a:solidFill>
            <a:srgbClr val="FFFFFF">
              <a:alpha val="62000"/>
            </a:srgbClr>
          </a:solidFill>
        </p:spPr>
        <p:txBody>
          <a:bodyPr>
            <a:normAutofit fontScale="100000" lnSpcReduction="0"/>
          </a:bodyPr>
          <a:lstStyle/>
          <a:p>
            <a:pPr/>
            <a:r>
              <a:t>Collaborator winnowing</a:t>
            </a:r>
          </a:p>
        </p:txBody>
      </p:sp>
      <p:sp>
        <p:nvSpPr>
          <p:cNvPr id="258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2" name="droppedImage.png" descr="droppedImage.png"/>
          <p:cNvPicPr>
            <a:picLocks noChangeAspect="1"/>
          </p:cNvPicPr>
          <p:nvPr/>
        </p:nvPicPr>
        <p:blipFill>
          <a:blip r:embed="rId7">
            <a:extLst/>
          </a:blip>
          <a:stretch>
            <a:fillRect/>
          </a:stretch>
        </p:blipFill>
        <p:spPr>
          <a:xfrm rot="16200000">
            <a:off x="8263642" y="4436357"/>
            <a:ext cx="1074122" cy="654845"/>
          </a:xfrm>
          <a:prstGeom prst="rect">
            <a:avLst/>
          </a:prstGeom>
          <a:ln w="12700">
            <a:miter lim="400000"/>
          </a:ln>
        </p:spPr>
      </p:pic>
      <p:pic>
        <p:nvPicPr>
          <p:cNvPr id="2583" name="droppedImage.png" descr="droppedImage.png"/>
          <p:cNvPicPr>
            <a:picLocks noChangeAspect="1"/>
          </p:cNvPicPr>
          <p:nvPr/>
        </p:nvPicPr>
        <p:blipFill>
          <a:blip r:embed="rId7">
            <a:extLst/>
          </a:blip>
          <a:stretch>
            <a:fillRect/>
          </a:stretch>
        </p:blipFill>
        <p:spPr>
          <a:xfrm rot="16200000">
            <a:off x="9609048" y="4436357"/>
            <a:ext cx="1074122" cy="6548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33" name="Group"/>
          <p:cNvGrpSpPr/>
          <p:nvPr/>
        </p:nvGrpSpPr>
        <p:grpSpPr>
          <a:xfrm>
            <a:off x="5555317" y="2385023"/>
            <a:ext cx="7853368" cy="5689909"/>
            <a:chOff x="-57152" y="-57152"/>
            <a:chExt cx="7853367" cy="5689908"/>
          </a:xfrm>
        </p:grpSpPr>
        <p:grpSp>
          <p:nvGrpSpPr>
            <p:cNvPr id="2595" name="Group"/>
            <p:cNvGrpSpPr/>
            <p:nvPr/>
          </p:nvGrpSpPr>
          <p:grpSpPr>
            <a:xfrm>
              <a:off x="-57153" y="-57153"/>
              <a:ext cx="7853369" cy="5689909"/>
              <a:chOff x="-57152" y="-57152"/>
              <a:chExt cx="7853367" cy="5689908"/>
            </a:xfrm>
          </p:grpSpPr>
          <p:pic>
            <p:nvPicPr>
              <p:cNvPr id="2587" name="Line" descr="Line"/>
              <p:cNvPicPr>
                <a:picLocks noChangeAspect="0"/>
              </p:cNvPicPr>
              <p:nvPr/>
            </p:nvPicPr>
            <p:blipFill>
              <a:blip r:embed="rId3">
                <a:extLst/>
              </a:blip>
              <a:stretch>
                <a:fillRect/>
              </a:stretch>
            </p:blipFill>
            <p:spPr>
              <a:xfrm>
                <a:off x="-57153" y="-52879"/>
                <a:ext cx="3082757" cy="3934260"/>
              </a:xfrm>
              <a:prstGeom prst="rect">
                <a:avLst/>
              </a:prstGeom>
              <a:effectLst/>
            </p:spPr>
          </p:pic>
          <p:pic>
            <p:nvPicPr>
              <p:cNvPr id="2589" name="Line" descr="Line"/>
              <p:cNvPicPr>
                <a:picLocks noChangeAspect="0"/>
              </p:cNvPicPr>
              <p:nvPr/>
            </p:nvPicPr>
            <p:blipFill>
              <a:blip r:embed="rId4">
                <a:extLst/>
              </a:blip>
              <a:stretch>
                <a:fillRect/>
              </a:stretch>
            </p:blipFill>
            <p:spPr>
              <a:xfrm rot="5400000">
                <a:off x="4287707" y="368598"/>
                <a:ext cx="3934260" cy="3082757"/>
              </a:xfrm>
              <a:prstGeom prst="rect">
                <a:avLst/>
              </a:prstGeom>
              <a:effectLst/>
            </p:spPr>
          </p:pic>
          <p:pic>
            <p:nvPicPr>
              <p:cNvPr id="2591" name="Line" descr="Line"/>
              <p:cNvPicPr>
                <a:picLocks noChangeAspect="0"/>
              </p:cNvPicPr>
              <p:nvPr/>
            </p:nvPicPr>
            <p:blipFill>
              <a:blip r:embed="rId5">
                <a:extLst/>
              </a:blip>
              <a:stretch>
                <a:fillRect/>
              </a:stretch>
            </p:blipFill>
            <p:spPr>
              <a:xfrm rot="13928976">
                <a:off x="4133114" y="4090358"/>
                <a:ext cx="1283604" cy="1283604"/>
              </a:xfrm>
              <a:prstGeom prst="rect">
                <a:avLst/>
              </a:prstGeom>
              <a:effectLst/>
            </p:spPr>
          </p:pic>
          <p:pic>
            <p:nvPicPr>
              <p:cNvPr id="2593" name="Line" descr="Line"/>
              <p:cNvPicPr>
                <a:picLocks noChangeAspect="0"/>
              </p:cNvPicPr>
              <p:nvPr/>
            </p:nvPicPr>
            <p:blipFill>
              <a:blip r:embed="rId5">
                <a:extLst/>
              </a:blip>
              <a:stretch>
                <a:fillRect/>
              </a:stretch>
            </p:blipFill>
            <p:spPr>
              <a:xfrm rot="13928976">
                <a:off x="2316110" y="4090366"/>
                <a:ext cx="1283605" cy="1283604"/>
              </a:xfrm>
              <a:prstGeom prst="rect">
                <a:avLst/>
              </a:prstGeom>
              <a:effectLst/>
            </p:spPr>
          </p:pic>
        </p:grpSp>
        <p:sp>
          <p:nvSpPr>
            <p:cNvPr id="2596" name="Oval"/>
            <p:cNvSpPr/>
            <p:nvPr/>
          </p:nvSpPr>
          <p:spPr>
            <a:xfrm>
              <a:off x="2085116" y="10511"/>
              <a:ext cx="930648" cy="345282"/>
            </a:xfrm>
            <a:prstGeom prst="ellipse">
              <a:avLst/>
            </a:prstGeom>
            <a:solidFill>
              <a:srgbClr val="FFF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97" name="Oval"/>
            <p:cNvSpPr/>
            <p:nvPr/>
          </p:nvSpPr>
          <p:spPr>
            <a:xfrm>
              <a:off x="6126081" y="10511"/>
              <a:ext cx="930648" cy="345282"/>
            </a:xfrm>
            <a:prstGeom prst="ellipse">
              <a:avLst/>
            </a:prstGeom>
            <a:solidFill>
              <a:srgbClr val="FFF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98" name="Oval"/>
            <p:cNvSpPr/>
            <p:nvPr/>
          </p:nvSpPr>
          <p:spPr>
            <a:xfrm>
              <a:off x="3432106" y="1320199"/>
              <a:ext cx="930647" cy="345282"/>
            </a:xfrm>
            <a:prstGeom prst="ellipse">
              <a:avLst/>
            </a:prstGeom>
            <a:solidFill>
              <a:srgbClr val="E9E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599" name="Oval"/>
            <p:cNvSpPr/>
            <p:nvPr/>
          </p:nvSpPr>
          <p:spPr>
            <a:xfrm>
              <a:off x="4901547" y="1320199"/>
              <a:ext cx="930648" cy="345282"/>
            </a:xfrm>
            <a:prstGeom prst="ellipse">
              <a:avLst/>
            </a:prstGeom>
            <a:solidFill>
              <a:srgbClr val="E9E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00" name="Oval"/>
            <p:cNvSpPr/>
            <p:nvPr/>
          </p:nvSpPr>
          <p:spPr>
            <a:xfrm>
              <a:off x="2697384" y="2629886"/>
              <a:ext cx="930648" cy="345282"/>
            </a:xfrm>
            <a:prstGeom prst="ellipse">
              <a:avLst/>
            </a:prstGeom>
            <a:solidFill>
              <a:srgbClr val="B7C8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01" name="Oval"/>
            <p:cNvSpPr/>
            <p:nvPr/>
          </p:nvSpPr>
          <p:spPr>
            <a:xfrm>
              <a:off x="4044372" y="2629886"/>
              <a:ext cx="930648" cy="345282"/>
            </a:xfrm>
            <a:prstGeom prst="ellipse">
              <a:avLst/>
            </a:prstGeom>
            <a:solidFill>
              <a:srgbClr val="B7C8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02" name="Oval"/>
            <p:cNvSpPr/>
            <p:nvPr/>
          </p:nvSpPr>
          <p:spPr>
            <a:xfrm>
              <a:off x="3407614" y="3939573"/>
              <a:ext cx="930648" cy="345283"/>
            </a:xfrm>
            <a:prstGeom prst="ellipse">
              <a:avLst/>
            </a:prstGeom>
            <a:solidFill>
              <a:srgbClr val="3D378B"/>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03" name="Line"/>
            <p:cNvSpPr/>
            <p:nvPr/>
          </p:nvSpPr>
          <p:spPr>
            <a:xfrm>
              <a:off x="1326841" y="284326"/>
              <a:ext cx="882725" cy="1023554"/>
            </a:xfrm>
            <a:prstGeom prst="line">
              <a:avLst/>
            </a:prstGeom>
            <a:noFill/>
            <a:ln w="25400" cap="flat">
              <a:solidFill>
                <a:srgbClr val="000000"/>
              </a:solidFill>
              <a:prstDash val="solid"/>
              <a:miter lim="400000"/>
              <a:tailEnd type="stealth" w="med" len="med"/>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grpSp>
          <p:nvGrpSpPr>
            <p:cNvPr id="2608" name="Group"/>
            <p:cNvGrpSpPr/>
            <p:nvPr/>
          </p:nvGrpSpPr>
          <p:grpSpPr>
            <a:xfrm>
              <a:off x="2053358" y="-9341"/>
              <a:ext cx="994165" cy="384987"/>
              <a:chOff x="-31758" y="-31758"/>
              <a:chExt cx="994164" cy="384986"/>
            </a:xfrm>
          </p:grpSpPr>
          <p:pic>
            <p:nvPicPr>
              <p:cNvPr id="2604"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606"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sp>
          <p:nvSpPr>
            <p:cNvPr id="2609" name="Line"/>
            <p:cNvSpPr/>
            <p:nvPr/>
          </p:nvSpPr>
          <p:spPr>
            <a:xfrm>
              <a:off x="3897429" y="343886"/>
              <a:ext cx="1" cy="957436"/>
            </a:xfrm>
            <a:prstGeom prst="line">
              <a:avLst/>
            </a:prstGeom>
            <a:noFill/>
            <a:ln w="25400" cap="flat">
              <a:solidFill>
                <a:srgbClr val="000000"/>
              </a:solidFill>
              <a:prstDash val="solid"/>
              <a:miter lim="400000"/>
              <a:tailEnd type="stealth" w="med" len="med"/>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610" name="Line"/>
            <p:cNvSpPr/>
            <p:nvPr/>
          </p:nvSpPr>
          <p:spPr>
            <a:xfrm>
              <a:off x="5267647" y="331921"/>
              <a:ext cx="78336" cy="966811"/>
            </a:xfrm>
            <a:prstGeom prst="line">
              <a:avLst/>
            </a:prstGeom>
            <a:noFill/>
            <a:ln w="25400" cap="flat">
              <a:solidFill>
                <a:srgbClr val="000000"/>
              </a:solidFill>
              <a:prstDash val="solid"/>
              <a:miter lim="400000"/>
              <a:tailEnd type="stealth" w="med" len="med"/>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611" name="Line"/>
            <p:cNvSpPr/>
            <p:nvPr/>
          </p:nvSpPr>
          <p:spPr>
            <a:xfrm>
              <a:off x="3995392" y="1665480"/>
              <a:ext cx="391852" cy="928688"/>
            </a:xfrm>
            <a:prstGeom prst="line">
              <a:avLst/>
            </a:prstGeom>
            <a:noFill/>
            <a:ln w="25400" cap="flat">
              <a:solidFill>
                <a:srgbClr val="000000"/>
              </a:solidFill>
              <a:prstDash val="solid"/>
              <a:miter lim="400000"/>
              <a:tailEnd type="stealth" w="med" len="med"/>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612" name="Oval"/>
            <p:cNvSpPr/>
            <p:nvPr/>
          </p:nvSpPr>
          <p:spPr>
            <a:xfrm>
              <a:off x="738128" y="10511"/>
              <a:ext cx="930648" cy="345282"/>
            </a:xfrm>
            <a:prstGeom prst="ellipse">
              <a:avLst/>
            </a:prstGeom>
            <a:solidFill>
              <a:srgbClr val="FFF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13" name="Oval"/>
            <p:cNvSpPr/>
            <p:nvPr/>
          </p:nvSpPr>
          <p:spPr>
            <a:xfrm>
              <a:off x="3432106" y="10511"/>
              <a:ext cx="930647" cy="345282"/>
            </a:xfrm>
            <a:prstGeom prst="ellipse">
              <a:avLst/>
            </a:prstGeom>
            <a:solidFill>
              <a:srgbClr val="FFF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14" name="Oval"/>
            <p:cNvSpPr/>
            <p:nvPr/>
          </p:nvSpPr>
          <p:spPr>
            <a:xfrm>
              <a:off x="4779094" y="10511"/>
              <a:ext cx="930648" cy="345282"/>
            </a:xfrm>
            <a:prstGeom prst="ellipse">
              <a:avLst/>
            </a:prstGeom>
            <a:solidFill>
              <a:srgbClr val="FFF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15" name="Line"/>
            <p:cNvSpPr/>
            <p:nvPr/>
          </p:nvSpPr>
          <p:spPr>
            <a:xfrm>
              <a:off x="2452477" y="1629761"/>
              <a:ext cx="587778" cy="1000126"/>
            </a:xfrm>
            <a:prstGeom prst="line">
              <a:avLst/>
            </a:prstGeom>
            <a:noFill/>
            <a:ln w="25400" cap="flat">
              <a:solidFill>
                <a:srgbClr val="000000"/>
              </a:solidFill>
              <a:prstDash val="solid"/>
              <a:miter lim="400000"/>
              <a:tailEnd type="stealth" w="med" len="med"/>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616" name="Oval"/>
            <p:cNvSpPr/>
            <p:nvPr/>
          </p:nvSpPr>
          <p:spPr>
            <a:xfrm>
              <a:off x="1962663" y="1320199"/>
              <a:ext cx="930648" cy="345282"/>
            </a:xfrm>
            <a:prstGeom prst="ellipse">
              <a:avLst/>
            </a:prstGeom>
            <a:solidFill>
              <a:srgbClr val="E9E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17" name="Line"/>
            <p:cNvSpPr/>
            <p:nvPr/>
          </p:nvSpPr>
          <p:spPr>
            <a:xfrm flipH="1">
              <a:off x="3921919" y="2998980"/>
              <a:ext cx="538797" cy="904876"/>
            </a:xfrm>
            <a:prstGeom prst="line">
              <a:avLst/>
            </a:prstGeom>
            <a:noFill/>
            <a:ln w="25400" cap="flat">
              <a:solidFill>
                <a:srgbClr val="000000"/>
              </a:solidFill>
              <a:prstDash val="solid"/>
              <a:miter lim="400000"/>
              <a:tailEnd type="stealth" w="med" len="med"/>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grpSp>
          <p:nvGrpSpPr>
            <p:cNvPr id="2622" name="Group"/>
            <p:cNvGrpSpPr/>
            <p:nvPr/>
          </p:nvGrpSpPr>
          <p:grpSpPr>
            <a:xfrm>
              <a:off x="6094323" y="-9341"/>
              <a:ext cx="994165" cy="384987"/>
              <a:chOff x="-31758" y="-31758"/>
              <a:chExt cx="994164" cy="384986"/>
            </a:xfrm>
          </p:grpSpPr>
          <p:pic>
            <p:nvPicPr>
              <p:cNvPr id="2618"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620"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grpSp>
          <p:nvGrpSpPr>
            <p:cNvPr id="2627" name="Group"/>
            <p:cNvGrpSpPr/>
            <p:nvPr/>
          </p:nvGrpSpPr>
          <p:grpSpPr>
            <a:xfrm>
              <a:off x="4894279" y="1312252"/>
              <a:ext cx="994165" cy="384987"/>
              <a:chOff x="-31758" y="-31758"/>
              <a:chExt cx="994164" cy="384986"/>
            </a:xfrm>
          </p:grpSpPr>
          <p:pic>
            <p:nvPicPr>
              <p:cNvPr id="2623"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625"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grpSp>
          <p:nvGrpSpPr>
            <p:cNvPr id="2632" name="Group"/>
            <p:cNvGrpSpPr/>
            <p:nvPr/>
          </p:nvGrpSpPr>
          <p:grpSpPr>
            <a:xfrm>
              <a:off x="2665626" y="2633846"/>
              <a:ext cx="994165" cy="384987"/>
              <a:chOff x="-31758" y="-31758"/>
              <a:chExt cx="994164" cy="384986"/>
            </a:xfrm>
          </p:grpSpPr>
          <p:pic>
            <p:nvPicPr>
              <p:cNvPr id="2628"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630"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grpSp>
      <p:sp>
        <p:nvSpPr>
          <p:cNvPr id="2634" name="initial…"/>
          <p:cNvSpPr txBox="1"/>
          <p:nvPr/>
        </p:nvSpPr>
        <p:spPr>
          <a:xfrm>
            <a:off x="2782093" y="2177256"/>
            <a:ext cx="1893269" cy="9080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defTabSz="547687">
              <a:defRPr sz="2800">
                <a:latin typeface="Gill Sans Light"/>
                <a:ea typeface="Gill Sans Light"/>
                <a:cs typeface="Gill Sans Light"/>
                <a:sym typeface="Gill Sans Light"/>
              </a:defRPr>
            </a:pPr>
            <a:r>
              <a:t>initial </a:t>
            </a:r>
          </a:p>
          <a:p>
            <a:pPr defTabSz="547687">
              <a:defRPr sz="2800">
                <a:latin typeface="Gill Sans Light"/>
                <a:ea typeface="Gill Sans Light"/>
                <a:cs typeface="Gill Sans Light"/>
                <a:sym typeface="Gill Sans Light"/>
              </a:defRPr>
            </a:pPr>
            <a:r>
              <a:t>conversation</a:t>
            </a:r>
          </a:p>
        </p:txBody>
      </p:sp>
      <p:sp>
        <p:nvSpPr>
          <p:cNvPr id="2635" name="further…"/>
          <p:cNvSpPr txBox="1"/>
          <p:nvPr/>
        </p:nvSpPr>
        <p:spPr>
          <a:xfrm>
            <a:off x="3050048" y="3492896"/>
            <a:ext cx="1353651" cy="9080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defTabSz="547687">
              <a:defRPr sz="2800">
                <a:latin typeface="Gill Sans Light"/>
                <a:ea typeface="Gill Sans Light"/>
                <a:cs typeface="Gill Sans Light"/>
                <a:sym typeface="Gill Sans Light"/>
              </a:defRPr>
            </a:pPr>
            <a:r>
              <a:t>further</a:t>
            </a:r>
          </a:p>
          <a:p>
            <a:pPr defTabSz="547687">
              <a:defRPr sz="2800">
                <a:latin typeface="Gill Sans Light"/>
                <a:ea typeface="Gill Sans Light"/>
                <a:cs typeface="Gill Sans Light"/>
                <a:sym typeface="Gill Sans Light"/>
              </a:defRPr>
            </a:pPr>
            <a:r>
              <a:t>meetings</a:t>
            </a:r>
          </a:p>
        </p:txBody>
      </p:sp>
      <p:sp>
        <p:nvSpPr>
          <p:cNvPr id="2636" name="prototyping"/>
          <p:cNvSpPr txBox="1"/>
          <p:nvPr/>
        </p:nvSpPr>
        <p:spPr>
          <a:xfrm>
            <a:off x="2864437" y="5011737"/>
            <a:ext cx="1736651" cy="5016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2800">
                <a:latin typeface="Gill Sans Light"/>
                <a:ea typeface="Gill Sans Light"/>
                <a:cs typeface="Gill Sans Light"/>
                <a:sym typeface="Gill Sans Light"/>
              </a:defRPr>
            </a:lvl1pPr>
          </a:lstStyle>
          <a:p>
            <a:pPr/>
            <a:r>
              <a:t>prototyping</a:t>
            </a:r>
          </a:p>
        </p:txBody>
      </p:sp>
      <p:sp>
        <p:nvSpPr>
          <p:cNvPr id="2637" name="full…"/>
          <p:cNvSpPr txBox="1"/>
          <p:nvPr/>
        </p:nvSpPr>
        <p:spPr>
          <a:xfrm>
            <a:off x="2765763" y="5999162"/>
            <a:ext cx="1935999" cy="9080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defTabSz="547687">
              <a:defRPr sz="2800">
                <a:latin typeface="Gill Sans Light"/>
                <a:ea typeface="Gill Sans Light"/>
                <a:cs typeface="Gill Sans Light"/>
                <a:sym typeface="Gill Sans Light"/>
              </a:defRPr>
            </a:pPr>
            <a:r>
              <a:t>full</a:t>
            </a:r>
          </a:p>
          <a:p>
            <a:pPr defTabSz="547687">
              <a:defRPr sz="2800">
                <a:latin typeface="Gill Sans Light"/>
                <a:ea typeface="Gill Sans Light"/>
                <a:cs typeface="Gill Sans Light"/>
                <a:sym typeface="Gill Sans Light"/>
              </a:defRPr>
            </a:pPr>
            <a:r>
              <a:t>collaboration</a:t>
            </a:r>
          </a:p>
        </p:txBody>
      </p:sp>
      <p:sp>
        <p:nvSpPr>
          <p:cNvPr id="2638" name="Line"/>
          <p:cNvSpPr/>
          <p:nvPr/>
        </p:nvSpPr>
        <p:spPr>
          <a:xfrm flipV="1">
            <a:off x="5233002" y="6586453"/>
            <a:ext cx="3635206" cy="127"/>
          </a:xfrm>
          <a:prstGeom prst="line">
            <a:avLst/>
          </a:prstGeom>
          <a:ln w="12700">
            <a:solidFill>
              <a:srgbClr val="000000"/>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639" name="Collaborator winnowing"/>
          <p:cNvSpPr txBox="1"/>
          <p:nvPr>
            <p:ph type="title"/>
          </p:nvPr>
        </p:nvSpPr>
        <p:spPr>
          <a:prstGeom prst="rect">
            <a:avLst/>
          </a:prstGeom>
          <a:solidFill>
            <a:srgbClr val="FFFFFF">
              <a:alpha val="62000"/>
            </a:srgbClr>
          </a:solidFill>
        </p:spPr>
        <p:txBody>
          <a:bodyPr>
            <a:normAutofit fontScale="100000" lnSpcReduction="0"/>
          </a:bodyPr>
          <a:lstStyle/>
          <a:p>
            <a:pPr/>
            <a:r>
              <a:t>Collaborator winnowing</a:t>
            </a:r>
          </a:p>
        </p:txBody>
      </p:sp>
      <p:sp>
        <p:nvSpPr>
          <p:cNvPr id="264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41" name="collaborator"/>
          <p:cNvSpPr txBox="1"/>
          <p:nvPr/>
        </p:nvSpPr>
        <p:spPr>
          <a:xfrm>
            <a:off x="8661461" y="6761956"/>
            <a:ext cx="1647703" cy="5016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i="1" sz="2800"/>
            </a:lvl1pPr>
          </a:lstStyle>
          <a:p>
            <a:pPr/>
            <a:r>
              <a:t>collaborator</a:t>
            </a:r>
          </a:p>
        </p:txBody>
      </p:sp>
      <p:pic>
        <p:nvPicPr>
          <p:cNvPr id="2642" name="droppedImage.png" descr="droppedImage.png"/>
          <p:cNvPicPr>
            <a:picLocks noChangeAspect="1"/>
          </p:cNvPicPr>
          <p:nvPr/>
        </p:nvPicPr>
        <p:blipFill>
          <a:blip r:embed="rId7">
            <a:extLst/>
          </a:blip>
          <a:stretch>
            <a:fillRect/>
          </a:stretch>
        </p:blipFill>
        <p:spPr>
          <a:xfrm rot="16200000">
            <a:off x="8942298" y="5722232"/>
            <a:ext cx="1074122" cy="6548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6" name="Collaborator winnowing"/>
          <p:cNvSpPr txBox="1"/>
          <p:nvPr>
            <p:ph type="title"/>
          </p:nvPr>
        </p:nvSpPr>
        <p:spPr>
          <a:prstGeom prst="rect">
            <a:avLst/>
          </a:prstGeom>
          <a:solidFill>
            <a:srgbClr val="FFFFFF">
              <a:alpha val="62000"/>
            </a:srgbClr>
          </a:solidFill>
        </p:spPr>
        <p:txBody>
          <a:bodyPr>
            <a:normAutofit fontScale="100000" lnSpcReduction="0"/>
          </a:bodyPr>
          <a:lstStyle/>
          <a:p>
            <a:pPr/>
            <a:r>
              <a:t>Collaborator winnowing</a:t>
            </a:r>
          </a:p>
        </p:txBody>
      </p:sp>
      <p:grpSp>
        <p:nvGrpSpPr>
          <p:cNvPr id="2693" name="Group"/>
          <p:cNvGrpSpPr/>
          <p:nvPr/>
        </p:nvGrpSpPr>
        <p:grpSpPr>
          <a:xfrm>
            <a:off x="5555317" y="2385023"/>
            <a:ext cx="7853368" cy="5689909"/>
            <a:chOff x="-57152" y="-57152"/>
            <a:chExt cx="7853367" cy="5689908"/>
          </a:xfrm>
        </p:grpSpPr>
        <p:grpSp>
          <p:nvGrpSpPr>
            <p:cNvPr id="2655" name="Group"/>
            <p:cNvGrpSpPr/>
            <p:nvPr/>
          </p:nvGrpSpPr>
          <p:grpSpPr>
            <a:xfrm>
              <a:off x="-57153" y="-57153"/>
              <a:ext cx="7853369" cy="5689909"/>
              <a:chOff x="-57152" y="-57152"/>
              <a:chExt cx="7853367" cy="5689908"/>
            </a:xfrm>
          </p:grpSpPr>
          <p:pic>
            <p:nvPicPr>
              <p:cNvPr id="2647" name="Line" descr="Line"/>
              <p:cNvPicPr>
                <a:picLocks noChangeAspect="0"/>
              </p:cNvPicPr>
              <p:nvPr/>
            </p:nvPicPr>
            <p:blipFill>
              <a:blip r:embed="rId3">
                <a:extLst/>
              </a:blip>
              <a:stretch>
                <a:fillRect/>
              </a:stretch>
            </p:blipFill>
            <p:spPr>
              <a:xfrm>
                <a:off x="-57153" y="-52879"/>
                <a:ext cx="3082757" cy="3934260"/>
              </a:xfrm>
              <a:prstGeom prst="rect">
                <a:avLst/>
              </a:prstGeom>
              <a:effectLst/>
            </p:spPr>
          </p:pic>
          <p:pic>
            <p:nvPicPr>
              <p:cNvPr id="2649" name="Line" descr="Line"/>
              <p:cNvPicPr>
                <a:picLocks noChangeAspect="0"/>
              </p:cNvPicPr>
              <p:nvPr/>
            </p:nvPicPr>
            <p:blipFill>
              <a:blip r:embed="rId4">
                <a:extLst/>
              </a:blip>
              <a:stretch>
                <a:fillRect/>
              </a:stretch>
            </p:blipFill>
            <p:spPr>
              <a:xfrm rot="5400000">
                <a:off x="4287707" y="368598"/>
                <a:ext cx="3934260" cy="3082757"/>
              </a:xfrm>
              <a:prstGeom prst="rect">
                <a:avLst/>
              </a:prstGeom>
              <a:effectLst/>
            </p:spPr>
          </p:pic>
          <p:pic>
            <p:nvPicPr>
              <p:cNvPr id="2651" name="Line" descr="Line"/>
              <p:cNvPicPr>
                <a:picLocks noChangeAspect="0"/>
              </p:cNvPicPr>
              <p:nvPr/>
            </p:nvPicPr>
            <p:blipFill>
              <a:blip r:embed="rId5">
                <a:extLst/>
              </a:blip>
              <a:stretch>
                <a:fillRect/>
              </a:stretch>
            </p:blipFill>
            <p:spPr>
              <a:xfrm rot="13928976">
                <a:off x="4133114" y="4090358"/>
                <a:ext cx="1283604" cy="1283604"/>
              </a:xfrm>
              <a:prstGeom prst="rect">
                <a:avLst/>
              </a:prstGeom>
              <a:effectLst/>
            </p:spPr>
          </p:pic>
          <p:pic>
            <p:nvPicPr>
              <p:cNvPr id="2653" name="Line" descr="Line"/>
              <p:cNvPicPr>
                <a:picLocks noChangeAspect="0"/>
              </p:cNvPicPr>
              <p:nvPr/>
            </p:nvPicPr>
            <p:blipFill>
              <a:blip r:embed="rId5">
                <a:extLst/>
              </a:blip>
              <a:stretch>
                <a:fillRect/>
              </a:stretch>
            </p:blipFill>
            <p:spPr>
              <a:xfrm rot="13928976">
                <a:off x="2316110" y="4090366"/>
                <a:ext cx="1283605" cy="1283604"/>
              </a:xfrm>
              <a:prstGeom prst="rect">
                <a:avLst/>
              </a:prstGeom>
              <a:effectLst/>
            </p:spPr>
          </p:pic>
        </p:grpSp>
        <p:sp>
          <p:nvSpPr>
            <p:cNvPr id="2656" name="Oval"/>
            <p:cNvSpPr/>
            <p:nvPr/>
          </p:nvSpPr>
          <p:spPr>
            <a:xfrm>
              <a:off x="2085116" y="10511"/>
              <a:ext cx="930648" cy="345282"/>
            </a:xfrm>
            <a:prstGeom prst="ellipse">
              <a:avLst/>
            </a:prstGeom>
            <a:solidFill>
              <a:srgbClr val="FFF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57" name="Oval"/>
            <p:cNvSpPr/>
            <p:nvPr/>
          </p:nvSpPr>
          <p:spPr>
            <a:xfrm>
              <a:off x="6126081" y="10511"/>
              <a:ext cx="930648" cy="345282"/>
            </a:xfrm>
            <a:prstGeom prst="ellipse">
              <a:avLst/>
            </a:prstGeom>
            <a:solidFill>
              <a:srgbClr val="FFF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58" name="Oval"/>
            <p:cNvSpPr/>
            <p:nvPr/>
          </p:nvSpPr>
          <p:spPr>
            <a:xfrm>
              <a:off x="3432106" y="1320199"/>
              <a:ext cx="930647" cy="345282"/>
            </a:xfrm>
            <a:prstGeom prst="ellipse">
              <a:avLst/>
            </a:prstGeom>
            <a:solidFill>
              <a:srgbClr val="E9E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59" name="Oval"/>
            <p:cNvSpPr/>
            <p:nvPr/>
          </p:nvSpPr>
          <p:spPr>
            <a:xfrm>
              <a:off x="4901547" y="1320199"/>
              <a:ext cx="930648" cy="345282"/>
            </a:xfrm>
            <a:prstGeom prst="ellipse">
              <a:avLst/>
            </a:prstGeom>
            <a:solidFill>
              <a:srgbClr val="E9E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60" name="Oval"/>
            <p:cNvSpPr/>
            <p:nvPr/>
          </p:nvSpPr>
          <p:spPr>
            <a:xfrm>
              <a:off x="2697384" y="2629886"/>
              <a:ext cx="930648" cy="345282"/>
            </a:xfrm>
            <a:prstGeom prst="ellipse">
              <a:avLst/>
            </a:prstGeom>
            <a:solidFill>
              <a:srgbClr val="B7C8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61" name="Oval"/>
            <p:cNvSpPr/>
            <p:nvPr/>
          </p:nvSpPr>
          <p:spPr>
            <a:xfrm>
              <a:off x="4044372" y="2629886"/>
              <a:ext cx="930648" cy="345282"/>
            </a:xfrm>
            <a:prstGeom prst="ellipse">
              <a:avLst/>
            </a:prstGeom>
            <a:solidFill>
              <a:srgbClr val="B7C8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62" name="Oval"/>
            <p:cNvSpPr/>
            <p:nvPr/>
          </p:nvSpPr>
          <p:spPr>
            <a:xfrm>
              <a:off x="3407614" y="3939573"/>
              <a:ext cx="930648" cy="345283"/>
            </a:xfrm>
            <a:prstGeom prst="ellipse">
              <a:avLst/>
            </a:prstGeom>
            <a:solidFill>
              <a:srgbClr val="3D378B"/>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63" name="Line"/>
            <p:cNvSpPr/>
            <p:nvPr/>
          </p:nvSpPr>
          <p:spPr>
            <a:xfrm>
              <a:off x="1326841" y="284326"/>
              <a:ext cx="882725" cy="1023554"/>
            </a:xfrm>
            <a:prstGeom prst="line">
              <a:avLst/>
            </a:prstGeom>
            <a:noFill/>
            <a:ln w="25400" cap="flat">
              <a:solidFill>
                <a:srgbClr val="000000"/>
              </a:solidFill>
              <a:prstDash val="solid"/>
              <a:miter lim="400000"/>
              <a:tailEnd type="stealth" w="med" len="med"/>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grpSp>
          <p:nvGrpSpPr>
            <p:cNvPr id="2668" name="Group"/>
            <p:cNvGrpSpPr/>
            <p:nvPr/>
          </p:nvGrpSpPr>
          <p:grpSpPr>
            <a:xfrm>
              <a:off x="2053358" y="-9341"/>
              <a:ext cx="994165" cy="384987"/>
              <a:chOff x="-31758" y="-31758"/>
              <a:chExt cx="994164" cy="384986"/>
            </a:xfrm>
          </p:grpSpPr>
          <p:pic>
            <p:nvPicPr>
              <p:cNvPr id="2664"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666"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sp>
          <p:nvSpPr>
            <p:cNvPr id="2669" name="Line"/>
            <p:cNvSpPr/>
            <p:nvPr/>
          </p:nvSpPr>
          <p:spPr>
            <a:xfrm>
              <a:off x="3897429" y="343886"/>
              <a:ext cx="1" cy="957436"/>
            </a:xfrm>
            <a:prstGeom prst="line">
              <a:avLst/>
            </a:prstGeom>
            <a:noFill/>
            <a:ln w="25400" cap="flat">
              <a:solidFill>
                <a:srgbClr val="000000"/>
              </a:solidFill>
              <a:prstDash val="solid"/>
              <a:miter lim="400000"/>
              <a:tailEnd type="stealth" w="med" len="med"/>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670" name="Line"/>
            <p:cNvSpPr/>
            <p:nvPr/>
          </p:nvSpPr>
          <p:spPr>
            <a:xfrm>
              <a:off x="5267647" y="331921"/>
              <a:ext cx="78336" cy="966811"/>
            </a:xfrm>
            <a:prstGeom prst="line">
              <a:avLst/>
            </a:prstGeom>
            <a:noFill/>
            <a:ln w="25400" cap="flat">
              <a:solidFill>
                <a:srgbClr val="000000"/>
              </a:solidFill>
              <a:prstDash val="solid"/>
              <a:miter lim="400000"/>
              <a:tailEnd type="stealth" w="med" len="med"/>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671" name="Line"/>
            <p:cNvSpPr/>
            <p:nvPr/>
          </p:nvSpPr>
          <p:spPr>
            <a:xfrm>
              <a:off x="3995392" y="1665480"/>
              <a:ext cx="391852" cy="928688"/>
            </a:xfrm>
            <a:prstGeom prst="line">
              <a:avLst/>
            </a:prstGeom>
            <a:noFill/>
            <a:ln w="25400" cap="flat">
              <a:solidFill>
                <a:srgbClr val="000000"/>
              </a:solidFill>
              <a:prstDash val="solid"/>
              <a:miter lim="400000"/>
              <a:tailEnd type="stealth" w="med" len="med"/>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672" name="Oval"/>
            <p:cNvSpPr/>
            <p:nvPr/>
          </p:nvSpPr>
          <p:spPr>
            <a:xfrm>
              <a:off x="738128" y="10511"/>
              <a:ext cx="930648" cy="345282"/>
            </a:xfrm>
            <a:prstGeom prst="ellipse">
              <a:avLst/>
            </a:prstGeom>
            <a:solidFill>
              <a:srgbClr val="FFF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73" name="Oval"/>
            <p:cNvSpPr/>
            <p:nvPr/>
          </p:nvSpPr>
          <p:spPr>
            <a:xfrm>
              <a:off x="3432106" y="10511"/>
              <a:ext cx="930647" cy="345282"/>
            </a:xfrm>
            <a:prstGeom prst="ellipse">
              <a:avLst/>
            </a:prstGeom>
            <a:solidFill>
              <a:srgbClr val="FFF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74" name="Oval"/>
            <p:cNvSpPr/>
            <p:nvPr/>
          </p:nvSpPr>
          <p:spPr>
            <a:xfrm>
              <a:off x="4779094" y="10511"/>
              <a:ext cx="930648" cy="345282"/>
            </a:xfrm>
            <a:prstGeom prst="ellipse">
              <a:avLst/>
            </a:prstGeom>
            <a:solidFill>
              <a:srgbClr val="FFF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75" name="Line"/>
            <p:cNvSpPr/>
            <p:nvPr/>
          </p:nvSpPr>
          <p:spPr>
            <a:xfrm>
              <a:off x="2452477" y="1629761"/>
              <a:ext cx="587778" cy="1000126"/>
            </a:xfrm>
            <a:prstGeom prst="line">
              <a:avLst/>
            </a:prstGeom>
            <a:noFill/>
            <a:ln w="25400" cap="flat">
              <a:solidFill>
                <a:srgbClr val="000000"/>
              </a:solidFill>
              <a:prstDash val="solid"/>
              <a:miter lim="400000"/>
              <a:tailEnd type="stealth" w="med" len="med"/>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sp>
          <p:nvSpPr>
            <p:cNvPr id="2676" name="Oval"/>
            <p:cNvSpPr/>
            <p:nvPr/>
          </p:nvSpPr>
          <p:spPr>
            <a:xfrm>
              <a:off x="1962663" y="1320199"/>
              <a:ext cx="930648" cy="345282"/>
            </a:xfrm>
            <a:prstGeom prst="ellipse">
              <a:avLst/>
            </a:prstGeom>
            <a:solidFill>
              <a:srgbClr val="E9EFFF"/>
            </a:solidFill>
            <a:ln w="12700" cap="flat">
              <a:solidFill>
                <a:srgbClr val="000000"/>
              </a:solidFill>
              <a:prstDash val="solid"/>
              <a:miter lim="400000"/>
            </a:ln>
            <a:effectLst/>
          </p:spPr>
          <p:txBody>
            <a:bodyPr wrap="square" lIns="47625" tIns="47625" rIns="47625" bIns="47625" numCol="1" anchor="ctr">
              <a:noAutofit/>
            </a:bodyP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677" name="Line"/>
            <p:cNvSpPr/>
            <p:nvPr/>
          </p:nvSpPr>
          <p:spPr>
            <a:xfrm flipH="1">
              <a:off x="3921919" y="2998980"/>
              <a:ext cx="538797" cy="904876"/>
            </a:xfrm>
            <a:prstGeom prst="line">
              <a:avLst/>
            </a:prstGeom>
            <a:noFill/>
            <a:ln w="25400" cap="flat">
              <a:solidFill>
                <a:srgbClr val="000000"/>
              </a:solidFill>
              <a:prstDash val="solid"/>
              <a:miter lim="400000"/>
              <a:tailEnd type="stealth" w="med" len="med"/>
            </a:ln>
            <a:effectLst/>
          </p:spPr>
          <p:txBody>
            <a:bodyPr wrap="square" lIns="0" tIns="0" rIns="0" bIns="0" numCol="1" anchor="t">
              <a:noAutofit/>
            </a:bodyPr>
            <a:lstStyle/>
            <a:p>
              <a:pPr algn="l" defTabSz="428625">
                <a:defRPr sz="1100">
                  <a:latin typeface="Helvetica"/>
                  <a:ea typeface="Helvetica"/>
                  <a:cs typeface="Helvetica"/>
                  <a:sym typeface="Helvetica"/>
                </a:defRPr>
              </a:pPr>
            </a:p>
          </p:txBody>
        </p:sp>
        <p:grpSp>
          <p:nvGrpSpPr>
            <p:cNvPr id="2682" name="Group"/>
            <p:cNvGrpSpPr/>
            <p:nvPr/>
          </p:nvGrpSpPr>
          <p:grpSpPr>
            <a:xfrm>
              <a:off x="6094323" y="-9341"/>
              <a:ext cx="994165" cy="384987"/>
              <a:chOff x="-31758" y="-31758"/>
              <a:chExt cx="994164" cy="384986"/>
            </a:xfrm>
          </p:grpSpPr>
          <p:pic>
            <p:nvPicPr>
              <p:cNvPr id="2678"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680"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grpSp>
          <p:nvGrpSpPr>
            <p:cNvPr id="2687" name="Group"/>
            <p:cNvGrpSpPr/>
            <p:nvPr/>
          </p:nvGrpSpPr>
          <p:grpSpPr>
            <a:xfrm>
              <a:off x="4894279" y="1312252"/>
              <a:ext cx="994165" cy="384987"/>
              <a:chOff x="-31758" y="-31758"/>
              <a:chExt cx="994164" cy="384986"/>
            </a:xfrm>
          </p:grpSpPr>
          <p:pic>
            <p:nvPicPr>
              <p:cNvPr id="2683"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685"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grpSp>
          <p:nvGrpSpPr>
            <p:cNvPr id="2692" name="Group"/>
            <p:cNvGrpSpPr/>
            <p:nvPr/>
          </p:nvGrpSpPr>
          <p:grpSpPr>
            <a:xfrm>
              <a:off x="2665626" y="2633846"/>
              <a:ext cx="994165" cy="384987"/>
              <a:chOff x="-31758" y="-31758"/>
              <a:chExt cx="994164" cy="384986"/>
            </a:xfrm>
          </p:grpSpPr>
          <p:pic>
            <p:nvPicPr>
              <p:cNvPr id="2688" name="Line" descr="Line"/>
              <p:cNvPicPr>
                <a:picLocks noChangeAspect="0"/>
              </p:cNvPicPr>
              <p:nvPr/>
            </p:nvPicPr>
            <p:blipFill>
              <a:blip r:embed="rId6">
                <a:extLst/>
              </a:blip>
              <a:stretch>
                <a:fillRect/>
              </a:stretch>
            </p:blipFill>
            <p:spPr>
              <a:xfrm>
                <a:off x="-31759" y="-31759"/>
                <a:ext cx="994165" cy="384987"/>
              </a:xfrm>
              <a:prstGeom prst="rect">
                <a:avLst/>
              </a:prstGeom>
              <a:effectLst/>
            </p:spPr>
          </p:pic>
          <p:pic>
            <p:nvPicPr>
              <p:cNvPr id="2690" name="Line" descr="Line"/>
              <p:cNvPicPr>
                <a:picLocks noChangeAspect="0"/>
              </p:cNvPicPr>
              <p:nvPr/>
            </p:nvPicPr>
            <p:blipFill>
              <a:blip r:embed="rId6">
                <a:extLst/>
              </a:blip>
              <a:stretch>
                <a:fillRect/>
              </a:stretch>
            </p:blipFill>
            <p:spPr>
              <a:xfrm flipH="1">
                <a:off x="-31759" y="-31759"/>
                <a:ext cx="994165" cy="384987"/>
              </a:xfrm>
              <a:prstGeom prst="rect">
                <a:avLst/>
              </a:prstGeom>
              <a:effectLst/>
            </p:spPr>
          </p:pic>
        </p:grpSp>
      </p:grpSp>
      <p:sp>
        <p:nvSpPr>
          <p:cNvPr id="2694" name="initial…"/>
          <p:cNvSpPr txBox="1"/>
          <p:nvPr/>
        </p:nvSpPr>
        <p:spPr>
          <a:xfrm>
            <a:off x="2782093" y="2177256"/>
            <a:ext cx="1893269" cy="9080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defTabSz="547687">
              <a:defRPr sz="2800">
                <a:latin typeface="Gill Sans Light"/>
                <a:ea typeface="Gill Sans Light"/>
                <a:cs typeface="Gill Sans Light"/>
                <a:sym typeface="Gill Sans Light"/>
              </a:defRPr>
            </a:pPr>
            <a:r>
              <a:t>initial </a:t>
            </a:r>
          </a:p>
          <a:p>
            <a:pPr defTabSz="547687">
              <a:defRPr sz="2800">
                <a:latin typeface="Gill Sans Light"/>
                <a:ea typeface="Gill Sans Light"/>
                <a:cs typeface="Gill Sans Light"/>
                <a:sym typeface="Gill Sans Light"/>
              </a:defRPr>
            </a:pPr>
            <a:r>
              <a:t>conversation</a:t>
            </a:r>
          </a:p>
        </p:txBody>
      </p:sp>
      <p:sp>
        <p:nvSpPr>
          <p:cNvPr id="2695" name="further…"/>
          <p:cNvSpPr txBox="1"/>
          <p:nvPr/>
        </p:nvSpPr>
        <p:spPr>
          <a:xfrm>
            <a:off x="3050048" y="3492896"/>
            <a:ext cx="1353651" cy="9080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defTabSz="547687">
              <a:defRPr sz="2800">
                <a:latin typeface="Gill Sans Light"/>
                <a:ea typeface="Gill Sans Light"/>
                <a:cs typeface="Gill Sans Light"/>
                <a:sym typeface="Gill Sans Light"/>
              </a:defRPr>
            </a:pPr>
            <a:r>
              <a:t>further</a:t>
            </a:r>
          </a:p>
          <a:p>
            <a:pPr defTabSz="547687">
              <a:defRPr sz="2800">
                <a:latin typeface="Gill Sans Light"/>
                <a:ea typeface="Gill Sans Light"/>
                <a:cs typeface="Gill Sans Light"/>
                <a:sym typeface="Gill Sans Light"/>
              </a:defRPr>
            </a:pPr>
            <a:r>
              <a:t>meetings</a:t>
            </a:r>
          </a:p>
        </p:txBody>
      </p:sp>
      <p:sp>
        <p:nvSpPr>
          <p:cNvPr id="2696" name="prototyping"/>
          <p:cNvSpPr txBox="1"/>
          <p:nvPr/>
        </p:nvSpPr>
        <p:spPr>
          <a:xfrm>
            <a:off x="2864437" y="5011737"/>
            <a:ext cx="1736651" cy="5016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2800">
                <a:latin typeface="Gill Sans Light"/>
                <a:ea typeface="Gill Sans Light"/>
                <a:cs typeface="Gill Sans Light"/>
                <a:sym typeface="Gill Sans Light"/>
              </a:defRPr>
            </a:lvl1pPr>
          </a:lstStyle>
          <a:p>
            <a:pPr/>
            <a:r>
              <a:t>prototyping</a:t>
            </a:r>
          </a:p>
        </p:txBody>
      </p:sp>
      <p:sp>
        <p:nvSpPr>
          <p:cNvPr id="2697" name="full…"/>
          <p:cNvSpPr txBox="1"/>
          <p:nvPr/>
        </p:nvSpPr>
        <p:spPr>
          <a:xfrm>
            <a:off x="2765763" y="5999162"/>
            <a:ext cx="1935999" cy="9080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defTabSz="547687">
              <a:defRPr sz="2800">
                <a:latin typeface="Gill Sans Light"/>
                <a:ea typeface="Gill Sans Light"/>
                <a:cs typeface="Gill Sans Light"/>
                <a:sym typeface="Gill Sans Light"/>
              </a:defRPr>
            </a:pPr>
            <a:r>
              <a:t>full</a:t>
            </a:r>
          </a:p>
          <a:p>
            <a:pPr defTabSz="547687">
              <a:defRPr sz="2800">
                <a:latin typeface="Gill Sans Light"/>
                <a:ea typeface="Gill Sans Light"/>
                <a:cs typeface="Gill Sans Light"/>
                <a:sym typeface="Gill Sans Light"/>
              </a:defRPr>
            </a:pPr>
            <a:r>
              <a:t>collaboration</a:t>
            </a:r>
          </a:p>
        </p:txBody>
      </p:sp>
      <p:sp>
        <p:nvSpPr>
          <p:cNvPr id="2698" name="Line"/>
          <p:cNvSpPr/>
          <p:nvPr/>
        </p:nvSpPr>
        <p:spPr>
          <a:xfrm flipV="1">
            <a:off x="5233002" y="6586453"/>
            <a:ext cx="3635206" cy="127"/>
          </a:xfrm>
          <a:prstGeom prst="line">
            <a:avLst/>
          </a:prstGeom>
          <a:ln w="12700">
            <a:solidFill>
              <a:srgbClr val="000000"/>
            </a:solidFill>
            <a:custDash>
              <a:ds d="200000" sp="200000"/>
            </a:custDash>
            <a:miter lim="400000"/>
          </a:ln>
        </p:spPr>
        <p:txBody>
          <a:bodyPr lIns="0" tIns="0" rIns="0" bIns="0"/>
          <a:lstStyle/>
          <a:p>
            <a:pPr algn="l" defTabSz="428625">
              <a:defRPr sz="1100">
                <a:latin typeface="Helvetica"/>
                <a:ea typeface="Helvetica"/>
                <a:cs typeface="Helvetica"/>
                <a:sym typeface="Helvetica"/>
              </a:defRPr>
            </a:pPr>
          </a:p>
        </p:txBody>
      </p:sp>
      <p:sp>
        <p:nvSpPr>
          <p:cNvPr id="269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00" name="droppedImage.png" descr="droppedImage.png"/>
          <p:cNvPicPr>
            <a:picLocks noChangeAspect="1"/>
          </p:cNvPicPr>
          <p:nvPr/>
        </p:nvPicPr>
        <p:blipFill>
          <a:blip r:embed="rId7">
            <a:extLst/>
          </a:blip>
          <a:stretch>
            <a:fillRect/>
          </a:stretch>
        </p:blipFill>
        <p:spPr>
          <a:xfrm rot="16200000">
            <a:off x="8942298" y="5722232"/>
            <a:ext cx="1074122" cy="654845"/>
          </a:xfrm>
          <a:prstGeom prst="rect">
            <a:avLst/>
          </a:prstGeom>
          <a:ln w="12700">
            <a:miter lim="400000"/>
          </a:ln>
        </p:spPr>
      </p:pic>
      <p:sp>
        <p:nvSpPr>
          <p:cNvPr id="2701" name="Talk with many,…"/>
          <p:cNvSpPr/>
          <p:nvPr/>
        </p:nvSpPr>
        <p:spPr>
          <a:xfrm>
            <a:off x="2413000" y="1476375"/>
            <a:ext cx="11430000" cy="6715125"/>
          </a:xfrm>
          <a:prstGeom prst="rect">
            <a:avLst/>
          </a:prstGeom>
          <a:solidFill>
            <a:srgbClr val="FFFFFF">
              <a:alpha val="85000"/>
            </a:srgbClr>
          </a:solidFill>
          <a:ln w="12700">
            <a:miter lim="400000"/>
          </a:ln>
          <a:extLst>
            <a:ext uri="{C572A759-6A51-4108-AA02-DFA0A04FC94B}">
              <ma14:wrappingTextBoxFlag xmlns:ma14="http://schemas.microsoft.com/office/mac/drawingml/2011/main" val="1"/>
            </a:ext>
          </a:extLst>
        </p:spPr>
        <p:txBody>
          <a:bodyPr lIns="47625" tIns="47625" rIns="47625" bIns="47625" anchor="ctr"/>
          <a:lstStyle/>
          <a:p>
            <a:pPr defTabSz="547687">
              <a:defRPr b="1" sz="9200"/>
            </a:pPr>
            <a:r>
              <a:t>Talk with many,</a:t>
            </a:r>
          </a:p>
          <a:p>
            <a:pPr defTabSz="547687">
              <a:defRPr b="1" sz="9200"/>
            </a:pPr>
            <a:r>
              <a:t>stay with few!</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701"/>
                                        </p:tgtEl>
                                        <p:attrNameLst>
                                          <p:attrName>style.visibility</p:attrName>
                                        </p:attrNameLst>
                                      </p:cBhvr>
                                      <p:to>
                                        <p:strVal val="visible"/>
                                      </p:to>
                                    </p:set>
                                    <p:animEffect filter="dissolve" transition="in">
                                      <p:cBhvr>
                                        <p:cTn id="7" dur="500"/>
                                        <p:tgtEl>
                                          <p:spTgt spid="27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1" grpId="1"/>
    </p:bldLst>
  </p:timing>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5" name="droppedImage.png" descr="droppedImage.png"/>
          <p:cNvPicPr>
            <a:picLocks noChangeAspect="1"/>
          </p:cNvPicPr>
          <p:nvPr/>
        </p:nvPicPr>
        <p:blipFill>
          <a:blip r:embed="rId3">
            <a:extLst/>
          </a:blip>
          <a:stretch>
            <a:fillRect/>
          </a:stretch>
        </p:blipFill>
        <p:spPr>
          <a:xfrm>
            <a:off x="8151812" y="4631531"/>
            <a:ext cx="4953997" cy="2809876"/>
          </a:xfrm>
          <a:prstGeom prst="rect">
            <a:avLst/>
          </a:prstGeom>
          <a:ln w="76200" cap="rnd"/>
          <a:effectLst>
            <a:outerShdw sx="100000" sy="100000" kx="0" ky="0" algn="b" rotWithShape="0" blurRad="114300" dist="63500" dir="2700000">
              <a:srgbClr val="000000">
                <a:alpha val="75000"/>
              </a:srgbClr>
            </a:outerShdw>
          </a:effectLst>
        </p:spPr>
      </p:pic>
      <p:pic>
        <p:nvPicPr>
          <p:cNvPr id="2706" name="droppedImage.png" descr="droppedImage.png"/>
          <p:cNvPicPr>
            <a:picLocks noChangeAspect="1"/>
          </p:cNvPicPr>
          <p:nvPr/>
        </p:nvPicPr>
        <p:blipFill>
          <a:blip r:embed="rId4">
            <a:extLst/>
          </a:blip>
          <a:stretch>
            <a:fillRect/>
          </a:stretch>
        </p:blipFill>
        <p:spPr>
          <a:xfrm>
            <a:off x="2329656" y="4630189"/>
            <a:ext cx="5072697" cy="2809875"/>
          </a:xfrm>
          <a:prstGeom prst="rect">
            <a:avLst/>
          </a:prstGeom>
          <a:ln w="76200" cap="rnd"/>
          <a:effectLst>
            <a:outerShdw sx="100000" sy="100000" kx="0" ky="0" algn="b" rotWithShape="0" blurRad="114300" dist="63500" dir="2700000">
              <a:srgbClr val="000000">
                <a:alpha val="75000"/>
              </a:srgbClr>
            </a:outerShdw>
          </a:effectLst>
        </p:spPr>
      </p:pic>
      <p:sp>
        <p:nvSpPr>
          <p:cNvPr id="2707" name="PowerSet Viewer…"/>
          <p:cNvSpPr txBox="1"/>
          <p:nvPr/>
        </p:nvSpPr>
        <p:spPr>
          <a:xfrm>
            <a:off x="2358026" y="3041649"/>
            <a:ext cx="5024711" cy="19177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algn="l" defTabSz="547687">
              <a:defRPr sz="4200">
                <a:latin typeface="Gill Sans Light"/>
                <a:ea typeface="Gill Sans Light"/>
                <a:cs typeface="Gill Sans Light"/>
                <a:sym typeface="Gill Sans Light"/>
              </a:defRPr>
            </a:pPr>
            <a:r>
              <a:t>PowerSet Viewer</a:t>
            </a:r>
          </a:p>
          <a:p>
            <a:pPr algn="l" defTabSz="547687">
              <a:defRPr sz="4200">
                <a:latin typeface="Gill Sans Light"/>
                <a:ea typeface="Gill Sans Light"/>
                <a:cs typeface="Gill Sans Light"/>
                <a:sym typeface="Gill Sans Light"/>
              </a:defRPr>
            </a:pPr>
            <a:r>
              <a:t>2 years / 4 researchers</a:t>
            </a:r>
          </a:p>
        </p:txBody>
      </p:sp>
      <p:sp>
        <p:nvSpPr>
          <p:cNvPr id="2708" name="WikeVis…"/>
          <p:cNvSpPr txBox="1"/>
          <p:nvPr/>
        </p:nvSpPr>
        <p:spPr>
          <a:xfrm>
            <a:off x="8151812" y="3047603"/>
            <a:ext cx="5385694" cy="19177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algn="l" defTabSz="547687">
              <a:defRPr sz="4200">
                <a:latin typeface="Gill Sans Light"/>
                <a:ea typeface="Gill Sans Light"/>
                <a:cs typeface="Gill Sans Light"/>
                <a:sym typeface="Gill Sans Light"/>
              </a:defRPr>
            </a:pPr>
            <a:r>
              <a:t>WikeVis</a:t>
            </a:r>
          </a:p>
          <a:p>
            <a:pPr algn="l" defTabSz="547687">
              <a:defRPr sz="4200">
                <a:latin typeface="Gill Sans Light"/>
                <a:ea typeface="Gill Sans Light"/>
                <a:cs typeface="Gill Sans Light"/>
                <a:sym typeface="Gill Sans Light"/>
              </a:defRPr>
            </a:pPr>
            <a:r>
              <a:t>0.5 years / 2 researchers</a:t>
            </a:r>
          </a:p>
        </p:txBody>
      </p:sp>
      <p:sp>
        <p:nvSpPr>
          <p:cNvPr id="2709" name="Example From The Trenches…"/>
          <p:cNvSpPr txBox="1"/>
          <p:nvPr/>
        </p:nvSpPr>
        <p:spPr>
          <a:xfrm>
            <a:off x="1817687" y="95250"/>
            <a:ext cx="11751470" cy="225028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p>
            <a:pPr algn="l" defTabSz="531256">
              <a:defRPr cap="small" sz="7566">
                <a:latin typeface="Gill Sans Light"/>
                <a:ea typeface="Gill Sans Light"/>
                <a:cs typeface="Gill Sans Light"/>
                <a:sym typeface="Gill Sans Light"/>
              </a:defRPr>
            </a:pPr>
            <a:r>
              <a:t>Example From The Trenches</a:t>
            </a:r>
          </a:p>
          <a:p>
            <a:pPr algn="l" defTabSz="531256">
              <a:defRPr b="1" sz="5820"/>
            </a:pPr>
            <a:r>
              <a:t>Premature Collaboration!</a:t>
            </a:r>
          </a:p>
        </p:txBody>
      </p:sp>
      <p:sp>
        <p:nvSpPr>
          <p:cNvPr id="2710" name="Slide Number"/>
          <p:cNvSpPr txBox="1"/>
          <p:nvPr>
            <p:ph type="sldNum" sz="quarter" idx="2"/>
          </p:nvPr>
        </p:nvSpPr>
        <p:spPr>
          <a:xfrm>
            <a:off x="7915671" y="8679656"/>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4" name="droppedImage.png" descr="droppedImage.png"/>
          <p:cNvPicPr>
            <a:picLocks noChangeAspect="1"/>
          </p:cNvPicPr>
          <p:nvPr/>
        </p:nvPicPr>
        <p:blipFill>
          <a:blip r:embed="rId3">
            <a:extLst/>
          </a:blip>
          <a:stretch>
            <a:fillRect/>
          </a:stretch>
        </p:blipFill>
        <p:spPr>
          <a:xfrm>
            <a:off x="8151812" y="4631531"/>
            <a:ext cx="4953997" cy="2809876"/>
          </a:xfrm>
          <a:prstGeom prst="rect">
            <a:avLst/>
          </a:prstGeom>
          <a:ln w="76200" cap="rnd"/>
          <a:effectLst>
            <a:outerShdw sx="100000" sy="100000" kx="0" ky="0" algn="b" rotWithShape="0" blurRad="114300" dist="63500" dir="2700000">
              <a:srgbClr val="000000">
                <a:alpha val="75000"/>
              </a:srgbClr>
            </a:outerShdw>
          </a:effectLst>
        </p:spPr>
      </p:pic>
      <p:pic>
        <p:nvPicPr>
          <p:cNvPr id="2715" name="droppedImage.png" descr="droppedImage.png"/>
          <p:cNvPicPr>
            <a:picLocks noChangeAspect="1"/>
          </p:cNvPicPr>
          <p:nvPr/>
        </p:nvPicPr>
        <p:blipFill>
          <a:blip r:embed="rId4">
            <a:extLst/>
          </a:blip>
          <a:stretch>
            <a:fillRect/>
          </a:stretch>
        </p:blipFill>
        <p:spPr>
          <a:xfrm>
            <a:off x="2329656" y="4630189"/>
            <a:ext cx="5072697" cy="2809875"/>
          </a:xfrm>
          <a:prstGeom prst="rect">
            <a:avLst/>
          </a:prstGeom>
          <a:ln w="76200" cap="rnd"/>
          <a:effectLst>
            <a:outerShdw sx="100000" sy="100000" kx="0" ky="0" algn="b" rotWithShape="0" blurRad="114300" dist="63500" dir="2700000">
              <a:srgbClr val="000000">
                <a:alpha val="75000"/>
              </a:srgbClr>
            </a:outerShdw>
          </a:effectLst>
        </p:spPr>
      </p:pic>
      <p:sp>
        <p:nvSpPr>
          <p:cNvPr id="2716" name="PowerSet Viewer…"/>
          <p:cNvSpPr txBox="1"/>
          <p:nvPr/>
        </p:nvSpPr>
        <p:spPr>
          <a:xfrm>
            <a:off x="2358026" y="3041649"/>
            <a:ext cx="5024711" cy="19177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algn="l" defTabSz="547687">
              <a:defRPr sz="4200">
                <a:latin typeface="Gill Sans Light"/>
                <a:ea typeface="Gill Sans Light"/>
                <a:cs typeface="Gill Sans Light"/>
                <a:sym typeface="Gill Sans Light"/>
              </a:defRPr>
            </a:pPr>
            <a:r>
              <a:t>PowerSet Viewer</a:t>
            </a:r>
          </a:p>
          <a:p>
            <a:pPr algn="l" defTabSz="547687">
              <a:defRPr sz="4200">
                <a:latin typeface="Gill Sans Light"/>
                <a:ea typeface="Gill Sans Light"/>
                <a:cs typeface="Gill Sans Light"/>
                <a:sym typeface="Gill Sans Light"/>
              </a:defRPr>
            </a:pPr>
            <a:r>
              <a:t>2 years / 4 researchers</a:t>
            </a:r>
          </a:p>
        </p:txBody>
      </p:sp>
      <p:sp>
        <p:nvSpPr>
          <p:cNvPr id="2717" name="WikeVis…"/>
          <p:cNvSpPr txBox="1"/>
          <p:nvPr/>
        </p:nvSpPr>
        <p:spPr>
          <a:xfrm>
            <a:off x="8151812" y="3047603"/>
            <a:ext cx="5385694" cy="19177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algn="l" defTabSz="547687">
              <a:defRPr sz="4200">
                <a:latin typeface="Gill Sans Light"/>
                <a:ea typeface="Gill Sans Light"/>
                <a:cs typeface="Gill Sans Light"/>
                <a:sym typeface="Gill Sans Light"/>
              </a:defRPr>
            </a:pPr>
            <a:r>
              <a:t>WikeVis</a:t>
            </a:r>
          </a:p>
          <a:p>
            <a:pPr algn="l" defTabSz="547687">
              <a:defRPr sz="4200">
                <a:latin typeface="Gill Sans Light"/>
                <a:ea typeface="Gill Sans Light"/>
                <a:cs typeface="Gill Sans Light"/>
                <a:sym typeface="Gill Sans Light"/>
              </a:defRPr>
            </a:pPr>
            <a:r>
              <a:t>0.5 years / 2 researchers</a:t>
            </a:r>
          </a:p>
        </p:txBody>
      </p:sp>
      <p:sp>
        <p:nvSpPr>
          <p:cNvPr id="2718" name="Example From The Trenches…"/>
          <p:cNvSpPr txBox="1"/>
          <p:nvPr/>
        </p:nvSpPr>
        <p:spPr>
          <a:xfrm>
            <a:off x="1817687" y="95250"/>
            <a:ext cx="11751470" cy="225028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p>
            <a:pPr algn="l" defTabSz="531256">
              <a:defRPr cap="small" sz="7566">
                <a:latin typeface="Gill Sans Light"/>
                <a:ea typeface="Gill Sans Light"/>
                <a:cs typeface="Gill Sans Light"/>
                <a:sym typeface="Gill Sans Light"/>
              </a:defRPr>
            </a:pPr>
            <a:r>
              <a:t>Example From The Trenches</a:t>
            </a:r>
          </a:p>
          <a:p>
            <a:pPr algn="l" defTabSz="531256">
              <a:defRPr b="1" sz="5820"/>
            </a:pPr>
            <a:r>
              <a:t>Premature Collaboration!</a:t>
            </a:r>
          </a:p>
        </p:txBody>
      </p:sp>
      <p:sp>
        <p:nvSpPr>
          <p:cNvPr id="2719" name="- Fellow tool builders…"/>
          <p:cNvSpPr txBox="1"/>
          <p:nvPr/>
        </p:nvSpPr>
        <p:spPr>
          <a:xfrm>
            <a:off x="3552959" y="5197078"/>
            <a:ext cx="8553203" cy="1857376"/>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algn="l" defTabSz="547687">
              <a:defRPr b="1" sz="6000"/>
            </a:pPr>
            <a:r>
              <a:t>- Fellow tool builders</a:t>
            </a:r>
          </a:p>
          <a:p>
            <a:pPr algn="l" defTabSz="547687">
              <a:defRPr b="1" sz="6000"/>
            </a:pPr>
            <a:r>
              <a:t>- Data promised</a:t>
            </a:r>
          </a:p>
        </p:txBody>
      </p:sp>
      <p:sp>
        <p:nvSpPr>
          <p:cNvPr id="2720" name="Slide Number"/>
          <p:cNvSpPr txBox="1"/>
          <p:nvPr>
            <p:ph type="sldNum" sz="quarter" idx="2"/>
          </p:nvPr>
        </p:nvSpPr>
        <p:spPr>
          <a:xfrm>
            <a:off x="7915671" y="8679656"/>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ID="9" grpId="1" fill="hold">
                                  <p:stCondLst>
                                    <p:cond delay="0"/>
                                  </p:stCondLst>
                                  <p:childTnLst>
                                    <p:set>
                                      <p:cBhvr>
                                        <p:cTn id="6" dur="indefinite" fill="hold"/>
                                        <p:tgtEl>
                                          <p:spTgt spid="2714"/>
                                        </p:tgtEl>
                                        <p:attrNameLst>
                                          <p:attrName>style.opacity</p:attrName>
                                        </p:attrNameLst>
                                      </p:cBhvr>
                                      <p:to>
                                        <p:strVal val="0.20"/>
                                      </p:to>
                                    </p:set>
                                    <p:animEffect filter="image" prLst="opacity: 0.20; ">
                                      <p:cBhvr>
                                        <p:cTn id="7" dur="indefinite" fill="hold"/>
                                        <p:tgtEl>
                                          <p:spTgt spid="2714"/>
                                        </p:tgtEl>
                                      </p:cBhvr>
                                    </p:animEffect>
                                  </p:childTnLst>
                                </p:cTn>
                              </p:par>
                            </p:childTnLst>
                          </p:cTn>
                        </p:par>
                        <p:par>
                          <p:cTn id="8" fill="hold">
                            <p:stCondLst>
                              <p:cond delay="0"/>
                            </p:stCondLst>
                            <p:childTnLst>
                              <p:par>
                                <p:cTn id="9" presetClass="emph" nodeType="withEffect" presetID="9" grpId="2" fill="hold">
                                  <p:stCondLst>
                                    <p:cond delay="0"/>
                                  </p:stCondLst>
                                  <p:childTnLst>
                                    <p:set>
                                      <p:cBhvr>
                                        <p:cTn id="10" dur="indefinite" fill="hold"/>
                                        <p:tgtEl>
                                          <p:spTgt spid="2715"/>
                                        </p:tgtEl>
                                        <p:attrNameLst>
                                          <p:attrName>style.opacity</p:attrName>
                                        </p:attrNameLst>
                                      </p:cBhvr>
                                      <p:to>
                                        <p:strVal val="0.20"/>
                                      </p:to>
                                    </p:set>
                                    <p:animEffect filter="image" prLst="opacity: 0.20; ">
                                      <p:cBhvr>
                                        <p:cTn id="11" dur="indefinite" fill="hold"/>
                                        <p:tgtEl>
                                          <p:spTgt spid="2715"/>
                                        </p:tgtEl>
                                      </p:cBhvr>
                                    </p:animEffect>
                                  </p:childTnLst>
                                </p:cTn>
                              </p:par>
                            </p:childTnLst>
                          </p:cTn>
                        </p:par>
                        <p:par>
                          <p:cTn id="12" fill="hold">
                            <p:stCondLst>
                              <p:cond delay="500"/>
                            </p:stCondLst>
                            <p:childTnLst>
                              <p:par>
                                <p:cTn id="13" presetClass="entr" nodeType="afterEffect" presetID="9" grpId="3" fill="hold">
                                  <p:stCondLst>
                                    <p:cond delay="0"/>
                                  </p:stCondLst>
                                  <p:iterate type="el" backwards="0">
                                    <p:tmAbs val="0"/>
                                  </p:iterate>
                                  <p:childTnLst>
                                    <p:set>
                                      <p:cBhvr>
                                        <p:cTn id="14" fill="hold"/>
                                        <p:tgtEl>
                                          <p:spTgt spid="2719"/>
                                        </p:tgtEl>
                                        <p:attrNameLst>
                                          <p:attrName>style.visibility</p:attrName>
                                        </p:attrNameLst>
                                      </p:cBhvr>
                                      <p:to>
                                        <p:strVal val="visible"/>
                                      </p:to>
                                    </p:set>
                                    <p:animEffect filter="dissolve" transition="in">
                                      <p:cBhvr>
                                        <p:cTn id="15" dur="500"/>
                                        <p:tgtEl>
                                          <p:spTgt spid="27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4" grpId="1"/>
      <p:bldP build="whole" bldLvl="1" animBg="1" rev="0" advAuto="0" spid="2719" grpId="3"/>
      <p:bldP build="whole" bldLvl="1" animBg="1" rev="0" advAuto="0" spid="2715" grpId="2"/>
    </p:bldLst>
  </p:timing>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4" name="Design study methodology: 32 pitfalls"/>
          <p:cNvSpPr txBox="1"/>
          <p:nvPr>
            <p:ph type="title"/>
          </p:nvPr>
        </p:nvSpPr>
        <p:spPr>
          <a:prstGeom prst="rect">
            <a:avLst/>
          </a:prstGeom>
        </p:spPr>
        <p:txBody>
          <a:bodyPr/>
          <a:lstStyle/>
          <a:p>
            <a:pPr/>
            <a:r>
              <a:t>Design study methodology: 32 pitfalls</a:t>
            </a:r>
          </a:p>
        </p:txBody>
      </p:sp>
      <p:sp>
        <p:nvSpPr>
          <p:cNvPr id="272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28" name="Image"/>
          <p:cNvGrpSpPr/>
          <p:nvPr/>
        </p:nvGrpSpPr>
        <p:grpSpPr>
          <a:xfrm>
            <a:off x="543051" y="2006600"/>
            <a:ext cx="15501114" cy="6714657"/>
            <a:chOff x="0" y="0"/>
            <a:chExt cx="15501112" cy="6714656"/>
          </a:xfrm>
        </p:grpSpPr>
        <p:pic>
          <p:nvPicPr>
            <p:cNvPr id="2727" name="Image" descr="Image"/>
            <p:cNvPicPr>
              <a:picLocks noChangeAspect="1"/>
            </p:cNvPicPr>
            <p:nvPr/>
          </p:nvPicPr>
          <p:blipFill>
            <a:blip r:embed="rId2">
              <a:extLst/>
            </a:blip>
            <a:stretch>
              <a:fillRect/>
            </a:stretch>
          </p:blipFill>
          <p:spPr>
            <a:xfrm>
              <a:off x="215900" y="139700"/>
              <a:ext cx="15069313" cy="6155857"/>
            </a:xfrm>
            <a:prstGeom prst="rect">
              <a:avLst/>
            </a:prstGeom>
            <a:ln>
              <a:noFill/>
            </a:ln>
            <a:effectLst/>
          </p:spPr>
        </p:pic>
        <p:pic>
          <p:nvPicPr>
            <p:cNvPr id="2726" name="Image" descr="Image"/>
            <p:cNvPicPr>
              <a:picLocks noChangeAspect="0"/>
            </p:cNvPicPr>
            <p:nvPr/>
          </p:nvPicPr>
          <p:blipFill>
            <a:blip r:embed="rId3">
              <a:extLst/>
            </a:blip>
            <a:stretch>
              <a:fillRect/>
            </a:stretch>
          </p:blipFill>
          <p:spPr>
            <a:xfrm>
              <a:off x="0" y="0"/>
              <a:ext cx="15501113" cy="6714657"/>
            </a:xfrm>
            <a:prstGeom prst="rect">
              <a:avLst/>
            </a:prstGeom>
            <a:effectLst/>
          </p:spPr>
        </p:pic>
      </p:grpSp>
      <p:pic>
        <p:nvPicPr>
          <p:cNvPr id="2729" name="Rectangle" descr="Rectangle"/>
          <p:cNvPicPr>
            <a:picLocks noChangeAspect="0"/>
          </p:cNvPicPr>
          <p:nvPr/>
        </p:nvPicPr>
        <p:blipFill>
          <a:blip r:embed="rId4">
            <a:extLst/>
          </a:blip>
          <a:stretch>
            <a:fillRect/>
          </a:stretch>
        </p:blipFill>
        <p:spPr>
          <a:xfrm>
            <a:off x="2420649" y="7581017"/>
            <a:ext cx="13156022" cy="812375"/>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29" grpId="1"/>
    </p:bldLst>
  </p:timing>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2" name="droppedImage.png" descr="droppedImage.png"/>
          <p:cNvPicPr>
            <a:picLocks noChangeAspect="1"/>
          </p:cNvPicPr>
          <p:nvPr/>
        </p:nvPicPr>
        <p:blipFill>
          <a:blip r:embed="rId3">
            <a:extLst/>
          </a:blip>
          <a:stretch>
            <a:fillRect/>
          </a:stretch>
        </p:blipFill>
        <p:spPr>
          <a:xfrm>
            <a:off x="6314281" y="4155281"/>
            <a:ext cx="1671358" cy="4071938"/>
          </a:xfrm>
          <a:prstGeom prst="rect">
            <a:avLst/>
          </a:prstGeom>
          <a:ln w="12700">
            <a:miter lim="400000"/>
          </a:ln>
        </p:spPr>
      </p:pic>
      <p:sp>
        <p:nvSpPr>
          <p:cNvPr id="2733" name="Of course they need the cool technique I built last year!"/>
          <p:cNvSpPr/>
          <p:nvPr/>
        </p:nvSpPr>
        <p:spPr>
          <a:xfrm>
            <a:off x="7743031" y="988218"/>
            <a:ext cx="8024813" cy="2452689"/>
          </a:xfrm>
          <a:prstGeom prst="roundRect">
            <a:avLst>
              <a:gd name="adj" fmla="val 50000"/>
            </a:avLst>
          </a:prstGeom>
          <a:solidFill>
            <a:srgbClr val="FEFFEF"/>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p>
            <a:pPr defTabSz="547687">
              <a:defRPr sz="4200">
                <a:latin typeface="Gill Sans Light"/>
                <a:ea typeface="Gill Sans Light"/>
                <a:cs typeface="Gill Sans Light"/>
                <a:sym typeface="Gill Sans Light"/>
              </a:defRPr>
            </a:pPr>
            <a:r>
              <a:t>Of course they need the cool </a:t>
            </a:r>
            <a:r>
              <a:rPr b="1">
                <a:latin typeface="+mj-lt"/>
                <a:ea typeface="+mj-ea"/>
                <a:cs typeface="+mj-cs"/>
                <a:sym typeface="Gill Sans"/>
              </a:rPr>
              <a:t>technique</a:t>
            </a:r>
            <a:r>
              <a:t> I built last year!</a:t>
            </a:r>
          </a:p>
        </p:txBody>
      </p:sp>
      <p:sp>
        <p:nvSpPr>
          <p:cNvPr id="2734" name="Oval"/>
          <p:cNvSpPr/>
          <p:nvPr/>
        </p:nvSpPr>
        <p:spPr>
          <a:xfrm>
            <a:off x="8385968" y="4179093"/>
            <a:ext cx="559595" cy="250032"/>
          </a:xfrm>
          <a:prstGeom prst="ellipse">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735" name="Oval"/>
          <p:cNvSpPr/>
          <p:nvPr/>
        </p:nvSpPr>
        <p:spPr>
          <a:xfrm>
            <a:off x="8016875" y="4500562"/>
            <a:ext cx="297657" cy="130970"/>
          </a:xfrm>
          <a:prstGeom prst="ellipse">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736" name="Oval"/>
          <p:cNvSpPr/>
          <p:nvPr/>
        </p:nvSpPr>
        <p:spPr>
          <a:xfrm>
            <a:off x="9064625" y="3714750"/>
            <a:ext cx="916782" cy="464344"/>
          </a:xfrm>
          <a:prstGeom prst="ellipse">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pic>
        <p:nvPicPr>
          <p:cNvPr id="2737" name="droppedImage.png" descr="droppedImage.png"/>
          <p:cNvPicPr>
            <a:picLocks noChangeAspect="1"/>
          </p:cNvPicPr>
          <p:nvPr/>
        </p:nvPicPr>
        <p:blipFill>
          <a:blip r:embed="rId4">
            <a:extLst/>
          </a:blip>
          <a:srcRect l="617" t="10169" r="1629" b="10169"/>
          <a:stretch>
            <a:fillRect/>
          </a:stretch>
        </p:blipFill>
        <p:spPr>
          <a:xfrm>
            <a:off x="6433343" y="7989093"/>
            <a:ext cx="1428751" cy="559595"/>
          </a:xfrm>
          <a:prstGeom prst="rect">
            <a:avLst/>
          </a:prstGeom>
          <a:ln w="12700">
            <a:miter lim="400000"/>
          </a:ln>
        </p:spPr>
      </p:pic>
      <p:sp>
        <p:nvSpPr>
          <p:cNvPr id="2738" name="Slide Number"/>
          <p:cNvSpPr txBox="1"/>
          <p:nvPr>
            <p:ph type="sldNum" sz="quarter" idx="2"/>
          </p:nvPr>
        </p:nvSpPr>
        <p:spPr>
          <a:xfrm>
            <a:off x="7915671" y="8679656"/>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39" name="Pitfall"/>
          <p:cNvSpPr txBox="1"/>
          <p:nvPr/>
        </p:nvSpPr>
        <p:spPr>
          <a:xfrm>
            <a:off x="681626" y="544523"/>
            <a:ext cx="3583782" cy="1357313"/>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lvl1pPr algn="l" defTabSz="547687">
              <a:defRPr cap="small" sz="7800">
                <a:latin typeface="Gill Sans Light"/>
                <a:ea typeface="Gill Sans Light"/>
                <a:cs typeface="Gill Sans Light"/>
                <a:sym typeface="Gill Sans Light"/>
              </a:defRPr>
            </a:lvl1pPr>
          </a:lstStyle>
          <a:p>
            <a:pPr/>
            <a:r>
              <a:t>Pitfall</a:t>
            </a:r>
          </a:p>
        </p:txBody>
      </p:sp>
      <p:sp>
        <p:nvSpPr>
          <p:cNvPr id="2740" name="Premature Design Commitment"/>
          <p:cNvSpPr txBox="1"/>
          <p:nvPr/>
        </p:nvSpPr>
        <p:spPr>
          <a:xfrm>
            <a:off x="723384" y="2190865"/>
            <a:ext cx="5697260" cy="1981879"/>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lvl1pPr algn="l" defTabSz="509349">
              <a:defRPr b="1" cap="small" sz="4278"/>
            </a:lvl1pPr>
          </a:lstStyle>
          <a:p>
            <a:pPr/>
            <a:r>
              <a:t>Premature Design Commitment</a:t>
            </a:r>
          </a:p>
        </p:txBody>
      </p:sp>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4" name="Rounded Rectangle"/>
          <p:cNvSpPr/>
          <p:nvPr/>
        </p:nvSpPr>
        <p:spPr>
          <a:xfrm>
            <a:off x="2448718" y="2559843"/>
            <a:ext cx="7679532" cy="6250782"/>
          </a:xfrm>
          <a:prstGeom prst="roundRect">
            <a:avLst>
              <a:gd name="adj" fmla="val 2857"/>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745" name="o"/>
          <p:cNvSpPr txBox="1"/>
          <p:nvPr/>
        </p:nvSpPr>
        <p:spPr>
          <a:xfrm>
            <a:off x="3038095" y="2702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46" name="-"/>
          <p:cNvSpPr txBox="1"/>
          <p:nvPr/>
        </p:nvSpPr>
        <p:spPr>
          <a:xfrm>
            <a:off x="4589448" y="4941093"/>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47" name="-"/>
          <p:cNvSpPr txBox="1"/>
          <p:nvPr/>
        </p:nvSpPr>
        <p:spPr>
          <a:xfrm>
            <a:off x="5127625" y="390525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48" name="-"/>
          <p:cNvSpPr txBox="1"/>
          <p:nvPr/>
        </p:nvSpPr>
        <p:spPr>
          <a:xfrm>
            <a:off x="3508375" y="3738562"/>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49" name="-"/>
          <p:cNvSpPr txBox="1"/>
          <p:nvPr/>
        </p:nvSpPr>
        <p:spPr>
          <a:xfrm>
            <a:off x="4198937" y="2571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50" name="o"/>
          <p:cNvSpPr txBox="1"/>
          <p:nvPr/>
        </p:nvSpPr>
        <p:spPr>
          <a:xfrm>
            <a:off x="3817937" y="4822031"/>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51" name="o"/>
          <p:cNvSpPr txBox="1"/>
          <p:nvPr/>
        </p:nvSpPr>
        <p:spPr>
          <a:xfrm>
            <a:off x="5163343" y="3083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52" name="o"/>
          <p:cNvSpPr txBox="1"/>
          <p:nvPr/>
        </p:nvSpPr>
        <p:spPr>
          <a:xfrm>
            <a:off x="6151562" y="3607593"/>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53" name="+"/>
          <p:cNvSpPr txBox="1"/>
          <p:nvPr/>
        </p:nvSpPr>
        <p:spPr>
          <a:xfrm>
            <a:off x="7527025" y="6691312"/>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54" name="+"/>
          <p:cNvSpPr txBox="1"/>
          <p:nvPr/>
        </p:nvSpPr>
        <p:spPr>
          <a:xfrm>
            <a:off x="8128000" y="5560218"/>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55" name="+"/>
          <p:cNvSpPr txBox="1"/>
          <p:nvPr/>
        </p:nvSpPr>
        <p:spPr>
          <a:xfrm>
            <a:off x="9092406" y="7870031"/>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56" name="-"/>
          <p:cNvSpPr txBox="1"/>
          <p:nvPr/>
        </p:nvSpPr>
        <p:spPr>
          <a:xfrm>
            <a:off x="4949031" y="723900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57" name="-"/>
          <p:cNvSpPr txBox="1"/>
          <p:nvPr/>
        </p:nvSpPr>
        <p:spPr>
          <a:xfrm>
            <a:off x="3984625" y="639365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58" name="o"/>
          <p:cNvSpPr txBox="1"/>
          <p:nvPr/>
        </p:nvSpPr>
        <p:spPr>
          <a:xfrm>
            <a:off x="3937000" y="7358062"/>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59" name="-"/>
          <p:cNvSpPr txBox="1"/>
          <p:nvPr/>
        </p:nvSpPr>
        <p:spPr>
          <a:xfrm>
            <a:off x="9437687" y="3714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60" name="-"/>
          <p:cNvSpPr txBox="1"/>
          <p:nvPr/>
        </p:nvSpPr>
        <p:spPr>
          <a:xfrm>
            <a:off x="8473281" y="286940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61" name="o"/>
          <p:cNvSpPr txBox="1"/>
          <p:nvPr/>
        </p:nvSpPr>
        <p:spPr>
          <a:xfrm>
            <a:off x="8544718" y="3595687"/>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62" name="+"/>
          <p:cNvSpPr txBox="1"/>
          <p:nvPr/>
        </p:nvSpPr>
        <p:spPr>
          <a:xfrm>
            <a:off x="6806406" y="2702718"/>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63" name="o"/>
          <p:cNvSpPr txBox="1"/>
          <p:nvPr/>
        </p:nvSpPr>
        <p:spPr>
          <a:xfrm>
            <a:off x="7461250" y="327421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64" name="-"/>
          <p:cNvSpPr txBox="1"/>
          <p:nvPr/>
        </p:nvSpPr>
        <p:spPr>
          <a:xfrm>
            <a:off x="6615906" y="7084218"/>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65" name="o"/>
          <p:cNvSpPr txBox="1"/>
          <p:nvPr/>
        </p:nvSpPr>
        <p:spPr>
          <a:xfrm>
            <a:off x="7094551" y="6048375"/>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66" name="-"/>
          <p:cNvSpPr txBox="1"/>
          <p:nvPr/>
        </p:nvSpPr>
        <p:spPr>
          <a:xfrm>
            <a:off x="5532437" y="588168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67" name="-"/>
          <p:cNvSpPr txBox="1"/>
          <p:nvPr/>
        </p:nvSpPr>
        <p:spPr>
          <a:xfrm>
            <a:off x="6223000" y="4714875"/>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68" name="o"/>
          <p:cNvSpPr txBox="1"/>
          <p:nvPr/>
        </p:nvSpPr>
        <p:spPr>
          <a:xfrm>
            <a:off x="5603875" y="660796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69" name="-"/>
          <p:cNvSpPr txBox="1"/>
          <p:nvPr/>
        </p:nvSpPr>
        <p:spPr>
          <a:xfrm>
            <a:off x="8520906" y="7203281"/>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70" name="-"/>
          <p:cNvSpPr txBox="1"/>
          <p:nvPr/>
        </p:nvSpPr>
        <p:spPr>
          <a:xfrm>
            <a:off x="9056687" y="616743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71" name="-"/>
          <p:cNvSpPr txBox="1"/>
          <p:nvPr/>
        </p:nvSpPr>
        <p:spPr>
          <a:xfrm>
            <a:off x="8128000" y="4833937"/>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72" name="o"/>
          <p:cNvSpPr txBox="1"/>
          <p:nvPr/>
        </p:nvSpPr>
        <p:spPr>
          <a:xfrm>
            <a:off x="7170308" y="4714875"/>
            <a:ext cx="417266" cy="678657"/>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defTabSz="547687">
              <a:defRPr sz="3800"/>
            </a:lvl1pPr>
          </a:lstStyle>
          <a:p>
            <a:pPr/>
            <a:r>
              <a:t>o</a:t>
            </a:r>
          </a:p>
        </p:txBody>
      </p:sp>
      <p:sp>
        <p:nvSpPr>
          <p:cNvPr id="2773" name="o"/>
          <p:cNvSpPr txBox="1"/>
          <p:nvPr/>
        </p:nvSpPr>
        <p:spPr>
          <a:xfrm>
            <a:off x="3044031" y="5881687"/>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grpSp>
        <p:nvGrpSpPr>
          <p:cNvPr id="2779" name="Group"/>
          <p:cNvGrpSpPr/>
          <p:nvPr/>
        </p:nvGrpSpPr>
        <p:grpSpPr>
          <a:xfrm>
            <a:off x="10449718" y="2542454"/>
            <a:ext cx="3131345" cy="2648672"/>
            <a:chOff x="0" y="0"/>
            <a:chExt cx="3131343" cy="2648670"/>
          </a:xfrm>
        </p:grpSpPr>
        <p:sp>
          <p:nvSpPr>
            <p:cNvPr id="2774" name="Rounded Rectangle"/>
            <p:cNvSpPr/>
            <p:nvPr/>
          </p:nvSpPr>
          <p:spPr>
            <a:xfrm>
              <a:off x="0" y="17388"/>
              <a:ext cx="3131344" cy="2631283"/>
            </a:xfrm>
            <a:prstGeom prst="roundRect">
              <a:avLst>
                <a:gd name="adj" fmla="val 6787"/>
              </a:avLst>
            </a:prstGeom>
            <a:solidFill>
              <a:srgbClr val="FEFFEF"/>
            </a:solidFill>
            <a:ln w="12700" cap="flat">
              <a:solidFill>
                <a:srgbClr val="000000"/>
              </a:solidFill>
              <a:prstDash val="solid"/>
              <a:miter lim="400000"/>
            </a:ln>
            <a:effectLst/>
          </p:spPr>
          <p:txBody>
            <a:bodyPr wrap="square" lIns="47625" tIns="47625" rIns="47625" bIns="47625" numCol="1" anchor="ctr">
              <a:noAutofit/>
            </a:bodyPr>
            <a:lstStyle/>
            <a:p>
              <a:pPr defTabSz="547687">
                <a:defRPr sz="4200">
                  <a:latin typeface="Gill Sans Light"/>
                  <a:ea typeface="Gill Sans Light"/>
                  <a:cs typeface="Gill Sans Light"/>
                  <a:sym typeface="Gill Sans Light"/>
                </a:defRPr>
              </a:pPr>
            </a:p>
          </p:txBody>
        </p:sp>
        <p:sp>
          <p:nvSpPr>
            <p:cNvPr id="2775" name="+"/>
            <p:cNvSpPr txBox="1"/>
            <p:nvPr/>
          </p:nvSpPr>
          <p:spPr>
            <a:xfrm>
              <a:off x="404812" y="308597"/>
              <a:ext cx="399186" cy="5928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lvl1pPr algn="l" defTabSz="547687">
                <a:defRPr sz="3800"/>
              </a:lvl1pPr>
            </a:lstStyle>
            <a:p>
              <a:pPr/>
              <a:r>
                <a:t>+</a:t>
              </a:r>
            </a:p>
          </p:txBody>
        </p:sp>
        <p:sp>
          <p:nvSpPr>
            <p:cNvPr id="2776" name="good…"/>
            <p:cNvSpPr txBox="1"/>
            <p:nvPr/>
          </p:nvSpPr>
          <p:spPr>
            <a:xfrm>
              <a:off x="894340" y="0"/>
              <a:ext cx="1547814" cy="25360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p>
              <a:pPr algn="l" defTabSz="547687">
                <a:defRPr sz="5600">
                  <a:latin typeface="Gill Sans Light"/>
                  <a:ea typeface="Gill Sans Light"/>
                  <a:cs typeface="Gill Sans Light"/>
                  <a:sym typeface="Gill Sans Light"/>
                </a:defRPr>
              </a:pPr>
              <a:r>
                <a:t>good</a:t>
              </a:r>
            </a:p>
            <a:p>
              <a:pPr algn="l" defTabSz="547687">
                <a:defRPr sz="5600">
                  <a:latin typeface="Gill Sans Light"/>
                  <a:ea typeface="Gill Sans Light"/>
                  <a:cs typeface="Gill Sans Light"/>
                  <a:sym typeface="Gill Sans Light"/>
                </a:defRPr>
              </a:pPr>
              <a:r>
                <a:t>okay</a:t>
              </a:r>
            </a:p>
            <a:p>
              <a:pPr algn="l" defTabSz="547687">
                <a:defRPr sz="5600">
                  <a:latin typeface="Gill Sans Light"/>
                  <a:ea typeface="Gill Sans Light"/>
                  <a:cs typeface="Gill Sans Light"/>
                  <a:sym typeface="Gill Sans Light"/>
                </a:defRPr>
              </a:pPr>
              <a:r>
                <a:t>poor</a:t>
              </a:r>
            </a:p>
          </p:txBody>
        </p:sp>
        <p:sp>
          <p:nvSpPr>
            <p:cNvPr id="2777" name="o"/>
            <p:cNvSpPr txBox="1"/>
            <p:nvPr/>
          </p:nvSpPr>
          <p:spPr>
            <a:xfrm>
              <a:off x="404812" y="954782"/>
              <a:ext cx="383071" cy="5928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lvl1pPr algn="l" defTabSz="547687">
                <a:defRPr sz="3800"/>
              </a:lvl1pPr>
            </a:lstStyle>
            <a:p>
              <a:pPr/>
              <a:r>
                <a:t>o</a:t>
              </a:r>
            </a:p>
          </p:txBody>
        </p:sp>
        <p:sp>
          <p:nvSpPr>
            <p:cNvPr id="2778" name="-"/>
            <p:cNvSpPr txBox="1"/>
            <p:nvPr/>
          </p:nvSpPr>
          <p:spPr>
            <a:xfrm>
              <a:off x="464343" y="1676922"/>
              <a:ext cx="268799" cy="5928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lvl1pPr algn="l" defTabSz="547687">
                <a:defRPr sz="3800"/>
              </a:lvl1pPr>
            </a:lstStyle>
            <a:p>
              <a:pPr/>
              <a:r>
                <a:t>-</a:t>
              </a:r>
            </a:p>
          </p:txBody>
        </p:sp>
      </p:grpSp>
      <p:sp>
        <p:nvSpPr>
          <p:cNvPr id="2780" name="Slide Number"/>
          <p:cNvSpPr txBox="1"/>
          <p:nvPr>
            <p:ph type="sldNum" sz="quarter" idx="2"/>
          </p:nvPr>
        </p:nvSpPr>
        <p:spPr>
          <a:xfrm>
            <a:off x="7915671" y="8751093"/>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81" name="Metaphor…"/>
          <p:cNvSpPr txBox="1"/>
          <p:nvPr/>
        </p:nvSpPr>
        <p:spPr>
          <a:xfrm>
            <a:off x="1817687" y="95250"/>
            <a:ext cx="10477501" cy="225028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p>
            <a:pPr algn="l" defTabSz="547687">
              <a:defRPr cap="small" sz="7800">
                <a:latin typeface="Gill Sans Light"/>
                <a:ea typeface="Gill Sans Light"/>
                <a:cs typeface="Gill Sans Light"/>
                <a:sym typeface="Gill Sans Light"/>
              </a:defRPr>
            </a:pPr>
            <a:r>
              <a:t>Metaphor</a:t>
            </a:r>
          </a:p>
          <a:p>
            <a:pPr algn="l" defTabSz="547687">
              <a:defRPr b="1" sz="6000"/>
            </a:pPr>
            <a:r>
              <a:t>Design Space</a:t>
            </a:r>
          </a:p>
        </p:txBody>
      </p:sp>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5" name="Rounded Rectangle"/>
          <p:cNvSpPr/>
          <p:nvPr/>
        </p:nvSpPr>
        <p:spPr>
          <a:xfrm>
            <a:off x="2448718" y="2559843"/>
            <a:ext cx="7679532" cy="6250782"/>
          </a:xfrm>
          <a:prstGeom prst="roundRect">
            <a:avLst>
              <a:gd name="adj" fmla="val 2857"/>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786" name="o"/>
          <p:cNvSpPr txBox="1"/>
          <p:nvPr/>
        </p:nvSpPr>
        <p:spPr>
          <a:xfrm>
            <a:off x="3038095" y="2702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87" name="-"/>
          <p:cNvSpPr txBox="1"/>
          <p:nvPr/>
        </p:nvSpPr>
        <p:spPr>
          <a:xfrm>
            <a:off x="4589448" y="4941093"/>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88" name="-"/>
          <p:cNvSpPr txBox="1"/>
          <p:nvPr/>
        </p:nvSpPr>
        <p:spPr>
          <a:xfrm>
            <a:off x="5127625" y="390525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89" name="-"/>
          <p:cNvSpPr txBox="1"/>
          <p:nvPr/>
        </p:nvSpPr>
        <p:spPr>
          <a:xfrm>
            <a:off x="3508375" y="3738562"/>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90" name="-"/>
          <p:cNvSpPr txBox="1"/>
          <p:nvPr/>
        </p:nvSpPr>
        <p:spPr>
          <a:xfrm>
            <a:off x="4198937" y="2571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91" name="o"/>
          <p:cNvSpPr txBox="1"/>
          <p:nvPr/>
        </p:nvSpPr>
        <p:spPr>
          <a:xfrm>
            <a:off x="3817937" y="4822031"/>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92" name="o"/>
          <p:cNvSpPr txBox="1"/>
          <p:nvPr/>
        </p:nvSpPr>
        <p:spPr>
          <a:xfrm>
            <a:off x="5163343" y="3083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93" name="o"/>
          <p:cNvSpPr txBox="1"/>
          <p:nvPr/>
        </p:nvSpPr>
        <p:spPr>
          <a:xfrm>
            <a:off x="6151562" y="3607593"/>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794" name="+"/>
          <p:cNvSpPr txBox="1"/>
          <p:nvPr/>
        </p:nvSpPr>
        <p:spPr>
          <a:xfrm>
            <a:off x="7527025" y="6691312"/>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95" name="+"/>
          <p:cNvSpPr txBox="1"/>
          <p:nvPr/>
        </p:nvSpPr>
        <p:spPr>
          <a:xfrm>
            <a:off x="8128000" y="5560218"/>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96" name="+"/>
          <p:cNvSpPr txBox="1"/>
          <p:nvPr/>
        </p:nvSpPr>
        <p:spPr>
          <a:xfrm>
            <a:off x="9092406" y="7870031"/>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97" name="-"/>
          <p:cNvSpPr txBox="1"/>
          <p:nvPr/>
        </p:nvSpPr>
        <p:spPr>
          <a:xfrm>
            <a:off x="4949031" y="723900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98" name="-"/>
          <p:cNvSpPr txBox="1"/>
          <p:nvPr/>
        </p:nvSpPr>
        <p:spPr>
          <a:xfrm>
            <a:off x="3984625" y="639365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799" name="o"/>
          <p:cNvSpPr txBox="1"/>
          <p:nvPr/>
        </p:nvSpPr>
        <p:spPr>
          <a:xfrm>
            <a:off x="3937000" y="7358062"/>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00" name="-"/>
          <p:cNvSpPr txBox="1"/>
          <p:nvPr/>
        </p:nvSpPr>
        <p:spPr>
          <a:xfrm>
            <a:off x="9437687" y="3714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01" name="-"/>
          <p:cNvSpPr txBox="1"/>
          <p:nvPr/>
        </p:nvSpPr>
        <p:spPr>
          <a:xfrm>
            <a:off x="8473281" y="286940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02" name="o"/>
          <p:cNvSpPr txBox="1"/>
          <p:nvPr/>
        </p:nvSpPr>
        <p:spPr>
          <a:xfrm>
            <a:off x="8544718" y="3595687"/>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03" name="+"/>
          <p:cNvSpPr txBox="1"/>
          <p:nvPr/>
        </p:nvSpPr>
        <p:spPr>
          <a:xfrm>
            <a:off x="6806406" y="2702718"/>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04" name="o"/>
          <p:cNvSpPr txBox="1"/>
          <p:nvPr/>
        </p:nvSpPr>
        <p:spPr>
          <a:xfrm>
            <a:off x="7461250" y="327421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05" name="-"/>
          <p:cNvSpPr txBox="1"/>
          <p:nvPr/>
        </p:nvSpPr>
        <p:spPr>
          <a:xfrm>
            <a:off x="6615906" y="7084218"/>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06" name="o"/>
          <p:cNvSpPr txBox="1"/>
          <p:nvPr/>
        </p:nvSpPr>
        <p:spPr>
          <a:xfrm>
            <a:off x="7094551" y="6048375"/>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07" name="-"/>
          <p:cNvSpPr txBox="1"/>
          <p:nvPr/>
        </p:nvSpPr>
        <p:spPr>
          <a:xfrm>
            <a:off x="5532437" y="588168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08" name="-"/>
          <p:cNvSpPr txBox="1"/>
          <p:nvPr/>
        </p:nvSpPr>
        <p:spPr>
          <a:xfrm>
            <a:off x="6223000" y="4714875"/>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09" name="o"/>
          <p:cNvSpPr txBox="1"/>
          <p:nvPr/>
        </p:nvSpPr>
        <p:spPr>
          <a:xfrm>
            <a:off x="5603875" y="660796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10" name="-"/>
          <p:cNvSpPr txBox="1"/>
          <p:nvPr/>
        </p:nvSpPr>
        <p:spPr>
          <a:xfrm>
            <a:off x="8520906" y="7203281"/>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11" name="-"/>
          <p:cNvSpPr txBox="1"/>
          <p:nvPr/>
        </p:nvSpPr>
        <p:spPr>
          <a:xfrm>
            <a:off x="9056687" y="616743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12" name="-"/>
          <p:cNvSpPr txBox="1"/>
          <p:nvPr/>
        </p:nvSpPr>
        <p:spPr>
          <a:xfrm>
            <a:off x="8128000" y="4833937"/>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13" name="o"/>
          <p:cNvSpPr txBox="1"/>
          <p:nvPr/>
        </p:nvSpPr>
        <p:spPr>
          <a:xfrm>
            <a:off x="7170308" y="4714875"/>
            <a:ext cx="417266" cy="678657"/>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defTabSz="547687">
              <a:defRPr sz="3800"/>
            </a:lvl1pPr>
          </a:lstStyle>
          <a:p>
            <a:pPr/>
            <a:r>
              <a:t>o</a:t>
            </a:r>
          </a:p>
        </p:txBody>
      </p:sp>
      <p:sp>
        <p:nvSpPr>
          <p:cNvPr id="2814" name="o"/>
          <p:cNvSpPr txBox="1"/>
          <p:nvPr/>
        </p:nvSpPr>
        <p:spPr>
          <a:xfrm>
            <a:off x="3044031" y="5881687"/>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15" name="Slide Number"/>
          <p:cNvSpPr txBox="1"/>
          <p:nvPr>
            <p:ph type="sldNum" sz="quarter" idx="2"/>
          </p:nvPr>
        </p:nvSpPr>
        <p:spPr>
          <a:xfrm>
            <a:off x="7915671" y="8751093"/>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16" name="Metaphor…"/>
          <p:cNvSpPr txBox="1"/>
          <p:nvPr/>
        </p:nvSpPr>
        <p:spPr>
          <a:xfrm>
            <a:off x="1817687" y="95250"/>
            <a:ext cx="10477501" cy="225028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p>
            <a:pPr algn="l" defTabSz="547687">
              <a:defRPr cap="small" sz="7800">
                <a:latin typeface="Gill Sans Light"/>
                <a:ea typeface="Gill Sans Light"/>
                <a:cs typeface="Gill Sans Light"/>
                <a:sym typeface="Gill Sans Light"/>
              </a:defRPr>
            </a:pPr>
            <a:r>
              <a:t>Metaphor</a:t>
            </a:r>
          </a:p>
          <a:p>
            <a:pPr algn="l" defTabSz="547687">
              <a:defRPr b="1" sz="6000"/>
            </a:pPr>
            <a:r>
              <a:t>Design Space</a:t>
            </a:r>
          </a:p>
        </p:txBody>
      </p:sp>
      <p:sp>
        <p:nvSpPr>
          <p:cNvPr id="2817" name="Line"/>
          <p:cNvSpPr/>
          <p:nvPr/>
        </p:nvSpPr>
        <p:spPr>
          <a:xfrm>
            <a:off x="4220768" y="5359731"/>
            <a:ext cx="1857784" cy="522869"/>
          </a:xfrm>
          <a:prstGeom prst="line">
            <a:avLst/>
          </a:prstGeom>
          <a:ln w="50800">
            <a:solidFill>
              <a:srgbClr val="0844A4"/>
            </a:solidFill>
            <a:miter lim="400000"/>
          </a:ln>
          <a:effectLst>
            <a:outerShdw sx="100000" sy="100000" kx="0" ky="0" algn="b" rotWithShape="0" blurRad="25400" dist="25400" dir="2940000">
              <a:srgbClr val="000000">
                <a:alpha val="50000"/>
              </a:srgbClr>
            </a:outerShdw>
          </a:effectLst>
        </p:spPr>
        <p:txBody>
          <a:bodyPr lIns="0" tIns="0" rIns="0" bIns="0"/>
          <a:lstStyle/>
          <a:p>
            <a:pPr algn="l" defTabSz="428625">
              <a:defRPr sz="1100">
                <a:latin typeface="Helvetica"/>
                <a:ea typeface="Helvetica"/>
                <a:cs typeface="Helvetica"/>
                <a:sym typeface="Helvetica"/>
              </a:defRPr>
            </a:pPr>
          </a:p>
        </p:txBody>
      </p:sp>
      <p:sp>
        <p:nvSpPr>
          <p:cNvPr id="2818" name="your technique..."/>
          <p:cNvSpPr/>
          <p:nvPr/>
        </p:nvSpPr>
        <p:spPr>
          <a:xfrm>
            <a:off x="5865812" y="5548312"/>
            <a:ext cx="5893595" cy="1131095"/>
          </a:xfrm>
          <a:prstGeom prst="roundRect">
            <a:avLst>
              <a:gd name="adj" fmla="val 15789"/>
            </a:avLst>
          </a:prstGeom>
          <a:solidFill>
            <a:srgbClr val="0844A4"/>
          </a:solidFill>
          <a:ln w="50800">
            <a:solidFill>
              <a:srgbClr val="0844A4"/>
            </a:solidFill>
            <a:miter lim="400000"/>
          </a:ln>
          <a:effectLst>
            <a:outerShdw sx="100000" sy="100000" kx="0" ky="0" algn="b" rotWithShape="0" blurRad="25400" dist="25400" dir="2940000">
              <a:srgbClr val="000000">
                <a:alpha val="50000"/>
              </a:srgbClr>
            </a:outerShdw>
          </a:effectLst>
          <a:extLst>
            <a:ext uri="{C572A759-6A51-4108-AA02-DFA0A04FC94B}">
              <ma14:wrappingTextBoxFlag xmlns:ma14="http://schemas.microsoft.com/office/mac/drawingml/2011/main" val="1"/>
            </a:ext>
          </a:extLst>
        </p:spPr>
        <p:txBody>
          <a:bodyPr lIns="47625" tIns="47625" rIns="47625" bIns="47625" anchor="ctr"/>
          <a:lstStyle>
            <a:lvl1pPr defTabSz="547687">
              <a:defRPr sz="5600">
                <a:solidFill>
                  <a:srgbClr val="FFFFFF"/>
                </a:solidFill>
                <a:latin typeface="Gill Sans Light"/>
                <a:ea typeface="Gill Sans Light"/>
                <a:cs typeface="Gill Sans Light"/>
                <a:sym typeface="Gill Sans Light"/>
              </a:defRPr>
            </a:lvl1pPr>
          </a:lstStyle>
          <a:p>
            <a:pPr/>
            <a:r>
              <a:t> your technique...</a:t>
            </a:r>
          </a:p>
        </p:txBody>
      </p:sp>
      <p:sp>
        <p:nvSpPr>
          <p:cNvPr id="2819" name="Oval"/>
          <p:cNvSpPr/>
          <p:nvPr/>
        </p:nvSpPr>
        <p:spPr>
          <a:xfrm>
            <a:off x="3782218" y="4988718"/>
            <a:ext cx="500064" cy="476251"/>
          </a:xfrm>
          <a:prstGeom prst="ellipse">
            <a:avLst/>
          </a:prstGeom>
          <a:ln w="88900">
            <a:solidFill>
              <a:srgbClr val="0844A4"/>
            </a:solidFill>
            <a:miter lim="400000"/>
          </a:ln>
          <a:effectLst>
            <a:outerShdw sx="100000" sy="100000" kx="0" ky="0" algn="b" rotWithShape="0" blurRad="25400" dist="25400" dir="2940000">
              <a:srgbClr val="000000">
                <a:alpha val="50000"/>
              </a:srgbClr>
            </a:outerShdw>
          </a:effectLst>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grpSp>
        <p:nvGrpSpPr>
          <p:cNvPr id="2825" name="Group"/>
          <p:cNvGrpSpPr/>
          <p:nvPr/>
        </p:nvGrpSpPr>
        <p:grpSpPr>
          <a:xfrm>
            <a:off x="10449718" y="2542454"/>
            <a:ext cx="3131345" cy="2648672"/>
            <a:chOff x="0" y="0"/>
            <a:chExt cx="3131343" cy="2648670"/>
          </a:xfrm>
        </p:grpSpPr>
        <p:sp>
          <p:nvSpPr>
            <p:cNvPr id="2820" name="Rounded Rectangle"/>
            <p:cNvSpPr/>
            <p:nvPr/>
          </p:nvSpPr>
          <p:spPr>
            <a:xfrm>
              <a:off x="0" y="17388"/>
              <a:ext cx="3131344" cy="2631283"/>
            </a:xfrm>
            <a:prstGeom prst="roundRect">
              <a:avLst>
                <a:gd name="adj" fmla="val 6787"/>
              </a:avLst>
            </a:prstGeom>
            <a:solidFill>
              <a:srgbClr val="FEFFEF"/>
            </a:solidFill>
            <a:ln w="12700" cap="flat">
              <a:solidFill>
                <a:srgbClr val="000000"/>
              </a:solidFill>
              <a:prstDash val="solid"/>
              <a:miter lim="400000"/>
            </a:ln>
            <a:effectLst/>
          </p:spPr>
          <p:txBody>
            <a:bodyPr wrap="square" lIns="47625" tIns="47625" rIns="47625" bIns="47625" numCol="1" anchor="ctr">
              <a:noAutofit/>
            </a:bodyPr>
            <a:lstStyle/>
            <a:p>
              <a:pPr defTabSz="547687">
                <a:defRPr sz="4200">
                  <a:latin typeface="Gill Sans Light"/>
                  <a:ea typeface="Gill Sans Light"/>
                  <a:cs typeface="Gill Sans Light"/>
                  <a:sym typeface="Gill Sans Light"/>
                </a:defRPr>
              </a:pPr>
            </a:p>
          </p:txBody>
        </p:sp>
        <p:sp>
          <p:nvSpPr>
            <p:cNvPr id="2821" name="+"/>
            <p:cNvSpPr txBox="1"/>
            <p:nvPr/>
          </p:nvSpPr>
          <p:spPr>
            <a:xfrm>
              <a:off x="404812" y="308597"/>
              <a:ext cx="399186" cy="5928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lvl1pPr algn="l" defTabSz="547687">
                <a:defRPr sz="3800"/>
              </a:lvl1pPr>
            </a:lstStyle>
            <a:p>
              <a:pPr/>
              <a:r>
                <a:t>+</a:t>
              </a:r>
            </a:p>
          </p:txBody>
        </p:sp>
        <p:sp>
          <p:nvSpPr>
            <p:cNvPr id="2822" name="good…"/>
            <p:cNvSpPr txBox="1"/>
            <p:nvPr/>
          </p:nvSpPr>
          <p:spPr>
            <a:xfrm>
              <a:off x="894340" y="0"/>
              <a:ext cx="1547814" cy="25360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p>
              <a:pPr algn="l" defTabSz="547687">
                <a:defRPr sz="5600">
                  <a:latin typeface="Gill Sans Light"/>
                  <a:ea typeface="Gill Sans Light"/>
                  <a:cs typeface="Gill Sans Light"/>
                  <a:sym typeface="Gill Sans Light"/>
                </a:defRPr>
              </a:pPr>
              <a:r>
                <a:t>good</a:t>
              </a:r>
            </a:p>
            <a:p>
              <a:pPr algn="l" defTabSz="547687">
                <a:defRPr sz="5600">
                  <a:latin typeface="Gill Sans Light"/>
                  <a:ea typeface="Gill Sans Light"/>
                  <a:cs typeface="Gill Sans Light"/>
                  <a:sym typeface="Gill Sans Light"/>
                </a:defRPr>
              </a:pPr>
              <a:r>
                <a:t>okay</a:t>
              </a:r>
            </a:p>
            <a:p>
              <a:pPr algn="l" defTabSz="547687">
                <a:defRPr sz="5600">
                  <a:latin typeface="Gill Sans Light"/>
                  <a:ea typeface="Gill Sans Light"/>
                  <a:cs typeface="Gill Sans Light"/>
                  <a:sym typeface="Gill Sans Light"/>
                </a:defRPr>
              </a:pPr>
              <a:r>
                <a:t>poor</a:t>
              </a:r>
            </a:p>
          </p:txBody>
        </p:sp>
        <p:sp>
          <p:nvSpPr>
            <p:cNvPr id="2823" name="o"/>
            <p:cNvSpPr txBox="1"/>
            <p:nvPr/>
          </p:nvSpPr>
          <p:spPr>
            <a:xfrm>
              <a:off x="404812" y="954782"/>
              <a:ext cx="383071" cy="5928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lvl1pPr algn="l" defTabSz="547687">
                <a:defRPr sz="3800"/>
              </a:lvl1pPr>
            </a:lstStyle>
            <a:p>
              <a:pPr/>
              <a:r>
                <a:t>o</a:t>
              </a:r>
            </a:p>
          </p:txBody>
        </p:sp>
        <p:sp>
          <p:nvSpPr>
            <p:cNvPr id="2824" name="-"/>
            <p:cNvSpPr txBox="1"/>
            <p:nvPr/>
          </p:nvSpPr>
          <p:spPr>
            <a:xfrm>
              <a:off x="464343" y="1676922"/>
              <a:ext cx="268799" cy="5928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lvl1pPr algn="l" defTabSz="547687">
                <a:defRPr sz="3800"/>
              </a:lvl1pPr>
            </a:lstStyle>
            <a:p>
              <a:pPr/>
              <a:r>
                <a:t>-</a:t>
              </a:r>
            </a:p>
          </p:txBody>
        </p:sp>
      </p:grpSp>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9" name="Rounded Rectangle"/>
          <p:cNvSpPr/>
          <p:nvPr/>
        </p:nvSpPr>
        <p:spPr>
          <a:xfrm>
            <a:off x="2448718" y="2559843"/>
            <a:ext cx="7679532" cy="6250782"/>
          </a:xfrm>
          <a:prstGeom prst="roundRect">
            <a:avLst>
              <a:gd name="adj" fmla="val 2857"/>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830" name="o"/>
          <p:cNvSpPr txBox="1"/>
          <p:nvPr/>
        </p:nvSpPr>
        <p:spPr>
          <a:xfrm>
            <a:off x="3038095" y="2702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31" name="-"/>
          <p:cNvSpPr txBox="1"/>
          <p:nvPr/>
        </p:nvSpPr>
        <p:spPr>
          <a:xfrm>
            <a:off x="4589448" y="4941093"/>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32" name="-"/>
          <p:cNvSpPr txBox="1"/>
          <p:nvPr/>
        </p:nvSpPr>
        <p:spPr>
          <a:xfrm>
            <a:off x="5127625" y="390525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33" name="-"/>
          <p:cNvSpPr txBox="1"/>
          <p:nvPr/>
        </p:nvSpPr>
        <p:spPr>
          <a:xfrm>
            <a:off x="3508375" y="3738562"/>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34" name="-"/>
          <p:cNvSpPr txBox="1"/>
          <p:nvPr/>
        </p:nvSpPr>
        <p:spPr>
          <a:xfrm>
            <a:off x="4198937" y="2571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35" name="o"/>
          <p:cNvSpPr txBox="1"/>
          <p:nvPr/>
        </p:nvSpPr>
        <p:spPr>
          <a:xfrm>
            <a:off x="3817937" y="4822031"/>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36" name="o"/>
          <p:cNvSpPr txBox="1"/>
          <p:nvPr/>
        </p:nvSpPr>
        <p:spPr>
          <a:xfrm>
            <a:off x="5163343" y="3083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37" name="o"/>
          <p:cNvSpPr txBox="1"/>
          <p:nvPr/>
        </p:nvSpPr>
        <p:spPr>
          <a:xfrm>
            <a:off x="6151562" y="3607593"/>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38" name="+"/>
          <p:cNvSpPr txBox="1"/>
          <p:nvPr/>
        </p:nvSpPr>
        <p:spPr>
          <a:xfrm>
            <a:off x="7527025" y="6691312"/>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39" name="+"/>
          <p:cNvSpPr txBox="1"/>
          <p:nvPr/>
        </p:nvSpPr>
        <p:spPr>
          <a:xfrm>
            <a:off x="8128000" y="5560218"/>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40" name="+"/>
          <p:cNvSpPr txBox="1"/>
          <p:nvPr/>
        </p:nvSpPr>
        <p:spPr>
          <a:xfrm>
            <a:off x="9092406" y="7870031"/>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41" name="-"/>
          <p:cNvSpPr txBox="1"/>
          <p:nvPr/>
        </p:nvSpPr>
        <p:spPr>
          <a:xfrm>
            <a:off x="4949031" y="723900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42" name="-"/>
          <p:cNvSpPr txBox="1"/>
          <p:nvPr/>
        </p:nvSpPr>
        <p:spPr>
          <a:xfrm>
            <a:off x="3984625" y="639365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43" name="o"/>
          <p:cNvSpPr txBox="1"/>
          <p:nvPr/>
        </p:nvSpPr>
        <p:spPr>
          <a:xfrm>
            <a:off x="3937000" y="7358062"/>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44" name="-"/>
          <p:cNvSpPr txBox="1"/>
          <p:nvPr/>
        </p:nvSpPr>
        <p:spPr>
          <a:xfrm>
            <a:off x="9437687" y="3714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45" name="-"/>
          <p:cNvSpPr txBox="1"/>
          <p:nvPr/>
        </p:nvSpPr>
        <p:spPr>
          <a:xfrm>
            <a:off x="8473281" y="286940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46" name="o"/>
          <p:cNvSpPr txBox="1"/>
          <p:nvPr/>
        </p:nvSpPr>
        <p:spPr>
          <a:xfrm>
            <a:off x="8544718" y="3595687"/>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47" name="+"/>
          <p:cNvSpPr txBox="1"/>
          <p:nvPr/>
        </p:nvSpPr>
        <p:spPr>
          <a:xfrm>
            <a:off x="6806406" y="2702718"/>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48" name="o"/>
          <p:cNvSpPr txBox="1"/>
          <p:nvPr/>
        </p:nvSpPr>
        <p:spPr>
          <a:xfrm>
            <a:off x="7461250" y="327421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49" name="-"/>
          <p:cNvSpPr txBox="1"/>
          <p:nvPr/>
        </p:nvSpPr>
        <p:spPr>
          <a:xfrm>
            <a:off x="6615906" y="7084218"/>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50" name="o"/>
          <p:cNvSpPr txBox="1"/>
          <p:nvPr/>
        </p:nvSpPr>
        <p:spPr>
          <a:xfrm>
            <a:off x="7094551" y="6048375"/>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51" name="-"/>
          <p:cNvSpPr txBox="1"/>
          <p:nvPr/>
        </p:nvSpPr>
        <p:spPr>
          <a:xfrm>
            <a:off x="5532437" y="588168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52" name="-"/>
          <p:cNvSpPr txBox="1"/>
          <p:nvPr/>
        </p:nvSpPr>
        <p:spPr>
          <a:xfrm>
            <a:off x="6223000" y="4714875"/>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53" name="o"/>
          <p:cNvSpPr txBox="1"/>
          <p:nvPr/>
        </p:nvSpPr>
        <p:spPr>
          <a:xfrm>
            <a:off x="5603875" y="660796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54" name="-"/>
          <p:cNvSpPr txBox="1"/>
          <p:nvPr/>
        </p:nvSpPr>
        <p:spPr>
          <a:xfrm>
            <a:off x="8520906" y="7203281"/>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55" name="-"/>
          <p:cNvSpPr txBox="1"/>
          <p:nvPr/>
        </p:nvSpPr>
        <p:spPr>
          <a:xfrm>
            <a:off x="9056687" y="616743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56" name="-"/>
          <p:cNvSpPr txBox="1"/>
          <p:nvPr/>
        </p:nvSpPr>
        <p:spPr>
          <a:xfrm>
            <a:off x="8128000" y="4833937"/>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57" name="o"/>
          <p:cNvSpPr txBox="1"/>
          <p:nvPr/>
        </p:nvSpPr>
        <p:spPr>
          <a:xfrm>
            <a:off x="7170308" y="4714875"/>
            <a:ext cx="417266" cy="678657"/>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defTabSz="547687">
              <a:defRPr sz="3800"/>
            </a:lvl1pPr>
          </a:lstStyle>
          <a:p>
            <a:pPr/>
            <a:r>
              <a:t>o</a:t>
            </a:r>
          </a:p>
        </p:txBody>
      </p:sp>
      <p:sp>
        <p:nvSpPr>
          <p:cNvPr id="2858" name="o"/>
          <p:cNvSpPr txBox="1"/>
          <p:nvPr/>
        </p:nvSpPr>
        <p:spPr>
          <a:xfrm>
            <a:off x="3044031" y="5881687"/>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59" name="Slide Number"/>
          <p:cNvSpPr txBox="1"/>
          <p:nvPr>
            <p:ph type="sldNum" sz="quarter" idx="2"/>
          </p:nvPr>
        </p:nvSpPr>
        <p:spPr>
          <a:xfrm>
            <a:off x="7915671" y="8751093"/>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0" name="Line"/>
          <p:cNvSpPr/>
          <p:nvPr/>
        </p:nvSpPr>
        <p:spPr>
          <a:xfrm flipV="1">
            <a:off x="8578958" y="3083718"/>
            <a:ext cx="2065554" cy="1433926"/>
          </a:xfrm>
          <a:prstGeom prst="line">
            <a:avLst/>
          </a:prstGeom>
          <a:ln w="50800">
            <a:solidFill>
              <a:srgbClr val="D5E3F7"/>
            </a:solidFill>
            <a:miter lim="400000"/>
          </a:ln>
          <a:effectLst>
            <a:outerShdw sx="100000" sy="100000" kx="0" ky="0" algn="b" rotWithShape="0" blurRad="25400" dist="25400" dir="2940000">
              <a:srgbClr val="000000">
                <a:alpha val="50000"/>
              </a:srgbClr>
            </a:outerShdw>
          </a:effectLst>
        </p:spPr>
        <p:txBody>
          <a:bodyPr lIns="0" tIns="0" rIns="0" bIns="0"/>
          <a:lstStyle/>
          <a:p>
            <a:pPr algn="l" defTabSz="428625">
              <a:defRPr sz="1100">
                <a:latin typeface="Helvetica"/>
                <a:ea typeface="Helvetica"/>
                <a:cs typeface="Helvetica"/>
                <a:sym typeface="Helvetica"/>
              </a:defRPr>
            </a:pPr>
          </a:p>
        </p:txBody>
      </p:sp>
      <p:sp>
        <p:nvSpPr>
          <p:cNvPr id="2861" name="Metaphor…"/>
          <p:cNvSpPr txBox="1"/>
          <p:nvPr/>
        </p:nvSpPr>
        <p:spPr>
          <a:xfrm>
            <a:off x="1817687" y="95250"/>
            <a:ext cx="10477501" cy="225028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p>
            <a:pPr algn="l" defTabSz="547687">
              <a:defRPr cap="small" sz="7800">
                <a:latin typeface="Gill Sans Light"/>
                <a:ea typeface="Gill Sans Light"/>
                <a:cs typeface="Gill Sans Light"/>
                <a:sym typeface="Gill Sans Light"/>
              </a:defRPr>
            </a:pPr>
            <a:r>
              <a:t>Metaphor</a:t>
            </a:r>
          </a:p>
          <a:p>
            <a:pPr algn="l" defTabSz="547687">
              <a:defRPr b="1" sz="6000"/>
            </a:pPr>
            <a:r>
              <a:t>Design Space</a:t>
            </a:r>
          </a:p>
        </p:txBody>
      </p:sp>
      <p:sp>
        <p:nvSpPr>
          <p:cNvPr id="2862" name="Oval"/>
          <p:cNvSpPr/>
          <p:nvPr/>
        </p:nvSpPr>
        <p:spPr>
          <a:xfrm>
            <a:off x="3436937" y="3643312"/>
            <a:ext cx="5691188" cy="4405313"/>
          </a:xfrm>
          <a:prstGeom prst="ellipse">
            <a:avLst/>
          </a:prstGeom>
          <a:ln w="50800">
            <a:solidFill>
              <a:srgbClr val="D5E3F7"/>
            </a:solidFill>
            <a:miter lim="400000"/>
          </a:ln>
          <a:effectLst>
            <a:outerShdw sx="100000" sy="100000" kx="0" ky="0" algn="b" rotWithShape="0" blurRad="25400" dist="25400" dir="2940000">
              <a:srgbClr val="000000">
                <a:alpha val="50000"/>
              </a:srgbClr>
            </a:outerShdw>
          </a:effectLst>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863" name="know"/>
          <p:cNvSpPr/>
          <p:nvPr/>
        </p:nvSpPr>
        <p:spPr>
          <a:xfrm>
            <a:off x="10473531" y="2512218"/>
            <a:ext cx="3131344" cy="1131095"/>
          </a:xfrm>
          <a:prstGeom prst="roundRect">
            <a:avLst>
              <a:gd name="adj" fmla="val 15789"/>
            </a:avLst>
          </a:prstGeom>
          <a:solidFill>
            <a:srgbClr val="D5E3F7"/>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lvl1pPr defTabSz="547687">
              <a:defRPr sz="5600">
                <a:latin typeface="Gill Sans Light"/>
                <a:ea typeface="Gill Sans Light"/>
                <a:cs typeface="Gill Sans Light"/>
                <a:sym typeface="Gill Sans Light"/>
              </a:defRPr>
            </a:lvl1pPr>
          </a:lstStyle>
          <a:p>
            <a:pPr/>
            <a:r>
              <a:t> know</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Analysis example: Derive one attribute"/>
          <p:cNvSpPr txBox="1"/>
          <p:nvPr>
            <p:ph type="title"/>
          </p:nvPr>
        </p:nvSpPr>
        <p:spPr>
          <a:prstGeom prst="rect">
            <a:avLst/>
          </a:prstGeom>
        </p:spPr>
        <p:txBody>
          <a:bodyPr/>
          <a:lstStyle/>
          <a:p>
            <a:pPr/>
            <a:r>
              <a:t>Analysis example: Derive one attribute</a:t>
            </a:r>
          </a:p>
        </p:txBody>
      </p:sp>
      <p:sp>
        <p:nvSpPr>
          <p:cNvPr id="3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1" name="[Using Strahler numbers for real time visual exploration of huge graphs. Auber. Proc. Intl. Conf. Computer Vision and Graphics, pp. 56–69, 2002.]"/>
          <p:cNvSpPr txBox="1"/>
          <p:nvPr/>
        </p:nvSpPr>
        <p:spPr>
          <a:xfrm>
            <a:off x="1079500" y="3228826"/>
            <a:ext cx="7442200" cy="52675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defRPr i="1" sz="1600">
                <a:uFill>
                  <a:solidFill>
                    <a:srgbClr val="000000"/>
                  </a:solidFill>
                </a:uFill>
                <a:latin typeface="Arial"/>
                <a:ea typeface="Arial"/>
                <a:cs typeface="Arial"/>
                <a:sym typeface="Arial"/>
              </a:defRPr>
            </a:lvl1pPr>
          </a:lstStyle>
          <a:p>
            <a:pPr/>
            <a:r>
              <a:t>[Using Strahler numbers for real time visual exploration of huge graphs. Auber. Proc. Intl. Conf. Computer Vision and Graphics, pp. 56–69, 2002.]</a:t>
            </a:r>
          </a:p>
        </p:txBody>
      </p:sp>
      <p:grpSp>
        <p:nvGrpSpPr>
          <p:cNvPr id="304" name="Group"/>
          <p:cNvGrpSpPr/>
          <p:nvPr/>
        </p:nvGrpSpPr>
        <p:grpSpPr>
          <a:xfrm>
            <a:off x="8449369" y="1029099"/>
            <a:ext cx="6812744" cy="2995833"/>
            <a:chOff x="0" y="0"/>
            <a:chExt cx="6812743" cy="2995831"/>
          </a:xfrm>
        </p:grpSpPr>
        <p:pic>
          <p:nvPicPr>
            <p:cNvPr id="302" name="strahler-all.png" descr="strahler-all.png"/>
            <p:cNvPicPr>
              <a:picLocks noChangeAspect="1"/>
            </p:cNvPicPr>
            <p:nvPr/>
          </p:nvPicPr>
          <p:blipFill>
            <a:blip r:embed="rId2">
              <a:extLst/>
            </a:blip>
            <a:stretch>
              <a:fillRect/>
            </a:stretch>
          </p:blipFill>
          <p:spPr>
            <a:xfrm>
              <a:off x="0" y="44382"/>
              <a:ext cx="3360469" cy="2951450"/>
            </a:xfrm>
            <a:prstGeom prst="rect">
              <a:avLst/>
            </a:prstGeom>
            <a:ln w="12700" cap="flat">
              <a:noFill/>
              <a:miter lim="400000"/>
            </a:ln>
            <a:effectLst/>
          </p:spPr>
        </p:pic>
        <p:pic>
          <p:nvPicPr>
            <p:cNvPr id="303" name="strahler-subset.png" descr="strahler-subset.png"/>
            <p:cNvPicPr>
              <a:picLocks noChangeAspect="1"/>
            </p:cNvPicPr>
            <p:nvPr/>
          </p:nvPicPr>
          <p:blipFill>
            <a:blip r:embed="rId3">
              <a:extLst/>
            </a:blip>
            <a:stretch>
              <a:fillRect/>
            </a:stretch>
          </p:blipFill>
          <p:spPr>
            <a:xfrm>
              <a:off x="3517328" y="0"/>
              <a:ext cx="3295416" cy="2519747"/>
            </a:xfrm>
            <a:prstGeom prst="rect">
              <a:avLst/>
            </a:prstGeom>
            <a:ln w="12700" cap="flat">
              <a:noFill/>
              <a:miter lim="400000"/>
            </a:ln>
            <a:effectLst/>
          </p:spPr>
        </p:pic>
      </p:grpSp>
      <p:sp>
        <p:nvSpPr>
          <p:cNvPr id="305" name="Strahler number…"/>
          <p:cNvSpPr txBox="1"/>
          <p:nvPr>
            <p:ph type="body" sz="quarter" idx="1"/>
          </p:nvPr>
        </p:nvSpPr>
        <p:spPr>
          <a:xfrm>
            <a:off x="342900" y="1006971"/>
            <a:ext cx="7899400" cy="2743201"/>
          </a:xfrm>
          <a:prstGeom prst="rect">
            <a:avLst/>
          </a:prstGeom>
        </p:spPr>
        <p:txBody>
          <a:bodyPr/>
          <a:lstStyle/>
          <a:p>
            <a:pPr>
              <a:defRPr sz="3400"/>
            </a:pPr>
            <a:r>
              <a:t>Strahler number</a:t>
            </a:r>
          </a:p>
          <a:p>
            <a:pPr lvl="1">
              <a:defRPr sz="2800"/>
            </a:pPr>
            <a:r>
              <a:t>centrality metric for trees/networks</a:t>
            </a:r>
          </a:p>
          <a:p>
            <a:pPr lvl="1">
              <a:defRPr sz="2800"/>
            </a:pPr>
            <a:r>
              <a:t>derived quantitative attribute</a:t>
            </a:r>
          </a:p>
          <a:p>
            <a:pPr lvl="1">
              <a:defRPr sz="2800"/>
            </a:pPr>
            <a:r>
              <a:t>draw top 5K of 500K for good skeleton</a:t>
            </a:r>
          </a:p>
        </p:txBody>
      </p:sp>
      <p:pic>
        <p:nvPicPr>
          <p:cNvPr id="306" name="fig3.11.pdf" descr="fig3.11.pdf"/>
          <p:cNvPicPr>
            <a:picLocks noChangeAspect="1"/>
          </p:cNvPicPr>
          <p:nvPr/>
        </p:nvPicPr>
        <p:blipFill>
          <a:blip r:embed="rId4">
            <a:extLst/>
          </a:blip>
          <a:stretch>
            <a:fillRect/>
          </a:stretch>
        </p:blipFill>
        <p:spPr>
          <a:xfrm>
            <a:off x="495300" y="4178300"/>
            <a:ext cx="13500100" cy="4942002"/>
          </a:xfrm>
          <a:prstGeom prst="rect">
            <a:avLst/>
          </a:prstGeom>
          <a:ln w="12700">
            <a:miter lim="400000"/>
          </a:ln>
        </p:spPr>
      </p:pic>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7" name="Rounded Rectangle"/>
          <p:cNvSpPr/>
          <p:nvPr/>
        </p:nvSpPr>
        <p:spPr>
          <a:xfrm>
            <a:off x="2448718" y="2559843"/>
            <a:ext cx="7679532" cy="6250782"/>
          </a:xfrm>
          <a:prstGeom prst="roundRect">
            <a:avLst>
              <a:gd name="adj" fmla="val 2857"/>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868" name="o"/>
          <p:cNvSpPr txBox="1"/>
          <p:nvPr/>
        </p:nvSpPr>
        <p:spPr>
          <a:xfrm>
            <a:off x="3038095" y="2702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69" name="-"/>
          <p:cNvSpPr txBox="1"/>
          <p:nvPr/>
        </p:nvSpPr>
        <p:spPr>
          <a:xfrm>
            <a:off x="4589448" y="4941093"/>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70" name="-"/>
          <p:cNvSpPr txBox="1"/>
          <p:nvPr/>
        </p:nvSpPr>
        <p:spPr>
          <a:xfrm>
            <a:off x="5127625" y="390525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71" name="-"/>
          <p:cNvSpPr txBox="1"/>
          <p:nvPr/>
        </p:nvSpPr>
        <p:spPr>
          <a:xfrm>
            <a:off x="3508375" y="3738562"/>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72" name="-"/>
          <p:cNvSpPr txBox="1"/>
          <p:nvPr/>
        </p:nvSpPr>
        <p:spPr>
          <a:xfrm>
            <a:off x="4198937" y="2571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73" name="o"/>
          <p:cNvSpPr txBox="1"/>
          <p:nvPr/>
        </p:nvSpPr>
        <p:spPr>
          <a:xfrm>
            <a:off x="3817937" y="4822031"/>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74" name="o"/>
          <p:cNvSpPr txBox="1"/>
          <p:nvPr/>
        </p:nvSpPr>
        <p:spPr>
          <a:xfrm>
            <a:off x="5163343" y="3083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75" name="o"/>
          <p:cNvSpPr txBox="1"/>
          <p:nvPr/>
        </p:nvSpPr>
        <p:spPr>
          <a:xfrm>
            <a:off x="6151562" y="3607593"/>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76" name="+"/>
          <p:cNvSpPr txBox="1"/>
          <p:nvPr/>
        </p:nvSpPr>
        <p:spPr>
          <a:xfrm>
            <a:off x="7527025" y="6691312"/>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77" name="+"/>
          <p:cNvSpPr txBox="1"/>
          <p:nvPr/>
        </p:nvSpPr>
        <p:spPr>
          <a:xfrm>
            <a:off x="8128000" y="5560218"/>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78" name="+"/>
          <p:cNvSpPr txBox="1"/>
          <p:nvPr/>
        </p:nvSpPr>
        <p:spPr>
          <a:xfrm>
            <a:off x="9092406" y="7870031"/>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79" name="-"/>
          <p:cNvSpPr txBox="1"/>
          <p:nvPr/>
        </p:nvSpPr>
        <p:spPr>
          <a:xfrm>
            <a:off x="4949031" y="723900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80" name="-"/>
          <p:cNvSpPr txBox="1"/>
          <p:nvPr/>
        </p:nvSpPr>
        <p:spPr>
          <a:xfrm>
            <a:off x="3984625" y="639365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81" name="o"/>
          <p:cNvSpPr txBox="1"/>
          <p:nvPr/>
        </p:nvSpPr>
        <p:spPr>
          <a:xfrm>
            <a:off x="3937000" y="7358062"/>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82" name="-"/>
          <p:cNvSpPr txBox="1"/>
          <p:nvPr/>
        </p:nvSpPr>
        <p:spPr>
          <a:xfrm>
            <a:off x="9437687" y="3714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83" name="-"/>
          <p:cNvSpPr txBox="1"/>
          <p:nvPr/>
        </p:nvSpPr>
        <p:spPr>
          <a:xfrm>
            <a:off x="8473281" y="286940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84" name="o"/>
          <p:cNvSpPr txBox="1"/>
          <p:nvPr/>
        </p:nvSpPr>
        <p:spPr>
          <a:xfrm>
            <a:off x="8544718" y="3595687"/>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85" name="+"/>
          <p:cNvSpPr txBox="1"/>
          <p:nvPr/>
        </p:nvSpPr>
        <p:spPr>
          <a:xfrm>
            <a:off x="6806406" y="2702718"/>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86" name="o"/>
          <p:cNvSpPr txBox="1"/>
          <p:nvPr/>
        </p:nvSpPr>
        <p:spPr>
          <a:xfrm>
            <a:off x="7461250" y="327421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87" name="-"/>
          <p:cNvSpPr txBox="1"/>
          <p:nvPr/>
        </p:nvSpPr>
        <p:spPr>
          <a:xfrm>
            <a:off x="6615906" y="7084218"/>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88" name="o"/>
          <p:cNvSpPr txBox="1"/>
          <p:nvPr/>
        </p:nvSpPr>
        <p:spPr>
          <a:xfrm>
            <a:off x="7094551" y="6048375"/>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89" name="-"/>
          <p:cNvSpPr txBox="1"/>
          <p:nvPr/>
        </p:nvSpPr>
        <p:spPr>
          <a:xfrm>
            <a:off x="5532437" y="588168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90" name="-"/>
          <p:cNvSpPr txBox="1"/>
          <p:nvPr/>
        </p:nvSpPr>
        <p:spPr>
          <a:xfrm>
            <a:off x="6223000" y="4714875"/>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91" name="o"/>
          <p:cNvSpPr txBox="1"/>
          <p:nvPr/>
        </p:nvSpPr>
        <p:spPr>
          <a:xfrm>
            <a:off x="5603875" y="660796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92" name="-"/>
          <p:cNvSpPr txBox="1"/>
          <p:nvPr/>
        </p:nvSpPr>
        <p:spPr>
          <a:xfrm>
            <a:off x="8520906" y="7203281"/>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93" name="-"/>
          <p:cNvSpPr txBox="1"/>
          <p:nvPr/>
        </p:nvSpPr>
        <p:spPr>
          <a:xfrm>
            <a:off x="9056687" y="616743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94" name="-"/>
          <p:cNvSpPr txBox="1"/>
          <p:nvPr/>
        </p:nvSpPr>
        <p:spPr>
          <a:xfrm>
            <a:off x="8128000" y="4833937"/>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895" name="o"/>
          <p:cNvSpPr txBox="1"/>
          <p:nvPr/>
        </p:nvSpPr>
        <p:spPr>
          <a:xfrm>
            <a:off x="7170308" y="4714875"/>
            <a:ext cx="417266" cy="678657"/>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defTabSz="547687">
              <a:defRPr sz="3800"/>
            </a:lvl1pPr>
          </a:lstStyle>
          <a:p>
            <a:pPr/>
            <a:r>
              <a:t>o</a:t>
            </a:r>
          </a:p>
        </p:txBody>
      </p:sp>
      <p:sp>
        <p:nvSpPr>
          <p:cNvPr id="2896" name="o"/>
          <p:cNvSpPr txBox="1"/>
          <p:nvPr/>
        </p:nvSpPr>
        <p:spPr>
          <a:xfrm>
            <a:off x="3044031" y="5881687"/>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897" name="Slide Number"/>
          <p:cNvSpPr txBox="1"/>
          <p:nvPr>
            <p:ph type="sldNum" sz="quarter" idx="2"/>
          </p:nvPr>
        </p:nvSpPr>
        <p:spPr>
          <a:xfrm>
            <a:off x="7915671" y="8751093"/>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98" name="know"/>
          <p:cNvSpPr/>
          <p:nvPr/>
        </p:nvSpPr>
        <p:spPr>
          <a:xfrm>
            <a:off x="10473531" y="2512218"/>
            <a:ext cx="3131344" cy="1131095"/>
          </a:xfrm>
          <a:prstGeom prst="roundRect">
            <a:avLst>
              <a:gd name="adj" fmla="val 15789"/>
            </a:avLst>
          </a:prstGeom>
          <a:solidFill>
            <a:srgbClr val="D5E3F7"/>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lvl1pPr defTabSz="547687">
              <a:defRPr sz="5600">
                <a:latin typeface="Gill Sans Light"/>
                <a:ea typeface="Gill Sans Light"/>
                <a:cs typeface="Gill Sans Light"/>
                <a:sym typeface="Gill Sans Light"/>
              </a:defRPr>
            </a:lvl1pPr>
          </a:lstStyle>
          <a:p>
            <a:pPr/>
            <a:r>
              <a:t> know</a:t>
            </a:r>
          </a:p>
        </p:txBody>
      </p:sp>
      <p:sp>
        <p:nvSpPr>
          <p:cNvPr id="2899" name="Metaphor…"/>
          <p:cNvSpPr txBox="1"/>
          <p:nvPr/>
        </p:nvSpPr>
        <p:spPr>
          <a:xfrm>
            <a:off x="1817687" y="95250"/>
            <a:ext cx="10477501" cy="225028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p>
            <a:pPr algn="l" defTabSz="547687">
              <a:defRPr cap="small" sz="7800">
                <a:latin typeface="Gill Sans Light"/>
                <a:ea typeface="Gill Sans Light"/>
                <a:cs typeface="Gill Sans Light"/>
                <a:sym typeface="Gill Sans Light"/>
              </a:defRPr>
            </a:pPr>
            <a:r>
              <a:t>Metaphor</a:t>
            </a:r>
          </a:p>
          <a:p>
            <a:pPr algn="l" defTabSz="547687">
              <a:defRPr b="1" sz="6000"/>
            </a:pPr>
            <a:r>
              <a:t>Design Space</a:t>
            </a:r>
          </a:p>
        </p:txBody>
      </p:sp>
      <p:sp>
        <p:nvSpPr>
          <p:cNvPr id="2900" name="Oval"/>
          <p:cNvSpPr/>
          <p:nvPr/>
        </p:nvSpPr>
        <p:spPr>
          <a:xfrm>
            <a:off x="3436937" y="3643312"/>
            <a:ext cx="5691188" cy="4405313"/>
          </a:xfrm>
          <a:prstGeom prst="ellipse">
            <a:avLst/>
          </a:prstGeom>
          <a:ln w="50800">
            <a:solidFill>
              <a:srgbClr val="D5E3F7"/>
            </a:solidFill>
            <a:miter lim="400000"/>
          </a:ln>
          <a:effectLst>
            <a:outerShdw sx="100000" sy="100000" kx="0" ky="0" algn="b" rotWithShape="0" blurRad="25400" dist="25400" dir="2940000">
              <a:srgbClr val="000000">
                <a:alpha val="50000"/>
              </a:srgbClr>
            </a:outerShdw>
          </a:effectLst>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901" name="Line"/>
          <p:cNvSpPr/>
          <p:nvPr/>
        </p:nvSpPr>
        <p:spPr>
          <a:xfrm flipH="1">
            <a:off x="8566879" y="4698832"/>
            <a:ext cx="3176847" cy="748916"/>
          </a:xfrm>
          <a:prstGeom prst="line">
            <a:avLst/>
          </a:prstGeom>
          <a:ln w="50800">
            <a:solidFill>
              <a:srgbClr val="9FB7E9"/>
            </a:solidFill>
            <a:miter lim="400000"/>
          </a:ln>
          <a:effectLst>
            <a:outerShdw sx="100000" sy="100000" kx="0" ky="0" algn="b" rotWithShape="0" blurRad="25400" dist="25400" dir="2940000">
              <a:srgbClr val="000000">
                <a:alpha val="50000"/>
              </a:srgbClr>
            </a:outerShdw>
          </a:effectLst>
        </p:spPr>
        <p:txBody>
          <a:bodyPr lIns="0" tIns="0" rIns="0" bIns="0"/>
          <a:lstStyle/>
          <a:p>
            <a:pPr algn="l" defTabSz="428625">
              <a:defRPr sz="1100">
                <a:latin typeface="Helvetica"/>
                <a:ea typeface="Helvetica"/>
                <a:cs typeface="Helvetica"/>
                <a:sym typeface="Helvetica"/>
              </a:defRPr>
            </a:pPr>
          </a:p>
        </p:txBody>
      </p:sp>
      <p:sp>
        <p:nvSpPr>
          <p:cNvPr id="2902" name="Oval"/>
          <p:cNvSpPr/>
          <p:nvPr/>
        </p:nvSpPr>
        <p:spPr>
          <a:xfrm>
            <a:off x="4907359" y="4381500"/>
            <a:ext cx="3810001" cy="3381375"/>
          </a:xfrm>
          <a:prstGeom prst="ellipse">
            <a:avLst/>
          </a:prstGeom>
          <a:ln w="50800">
            <a:solidFill>
              <a:srgbClr val="9FB7E9"/>
            </a:solidFill>
            <a:miter lim="400000"/>
          </a:ln>
          <a:effectLst>
            <a:outerShdw sx="100000" sy="100000" kx="0" ky="0" algn="b" rotWithShape="0" blurRad="25400" dist="25400" dir="2940000">
              <a:srgbClr val="000000">
                <a:alpha val="50000"/>
              </a:srgbClr>
            </a:outerShdw>
          </a:effectLst>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903" name="consider"/>
          <p:cNvSpPr/>
          <p:nvPr/>
        </p:nvSpPr>
        <p:spPr>
          <a:xfrm>
            <a:off x="10473531" y="4226718"/>
            <a:ext cx="3131344" cy="1131095"/>
          </a:xfrm>
          <a:prstGeom prst="roundRect">
            <a:avLst>
              <a:gd name="adj" fmla="val 15789"/>
            </a:avLst>
          </a:prstGeom>
          <a:solidFill>
            <a:srgbClr val="9FB7E9"/>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lvl1pPr defTabSz="547687">
              <a:defRPr sz="5600">
                <a:latin typeface="Gill Sans Light"/>
                <a:ea typeface="Gill Sans Light"/>
                <a:cs typeface="Gill Sans Light"/>
                <a:sym typeface="Gill Sans Light"/>
              </a:defRPr>
            </a:lvl1pPr>
          </a:lstStyle>
          <a:p>
            <a:pPr/>
            <a:r>
              <a:t> consider</a:t>
            </a:r>
          </a:p>
        </p:txBody>
      </p:sp>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7" name="Rounded Rectangle"/>
          <p:cNvSpPr/>
          <p:nvPr/>
        </p:nvSpPr>
        <p:spPr>
          <a:xfrm>
            <a:off x="2448718" y="2559843"/>
            <a:ext cx="7679532" cy="6250782"/>
          </a:xfrm>
          <a:prstGeom prst="roundRect">
            <a:avLst>
              <a:gd name="adj" fmla="val 2857"/>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908" name="o"/>
          <p:cNvSpPr txBox="1"/>
          <p:nvPr/>
        </p:nvSpPr>
        <p:spPr>
          <a:xfrm>
            <a:off x="3038095" y="2702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09" name="-"/>
          <p:cNvSpPr txBox="1"/>
          <p:nvPr/>
        </p:nvSpPr>
        <p:spPr>
          <a:xfrm>
            <a:off x="4589448" y="4941093"/>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10" name="-"/>
          <p:cNvSpPr txBox="1"/>
          <p:nvPr/>
        </p:nvSpPr>
        <p:spPr>
          <a:xfrm>
            <a:off x="5127625" y="390525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11" name="-"/>
          <p:cNvSpPr txBox="1"/>
          <p:nvPr/>
        </p:nvSpPr>
        <p:spPr>
          <a:xfrm>
            <a:off x="3508375" y="3738562"/>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12" name="-"/>
          <p:cNvSpPr txBox="1"/>
          <p:nvPr/>
        </p:nvSpPr>
        <p:spPr>
          <a:xfrm>
            <a:off x="4198937" y="2571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13" name="o"/>
          <p:cNvSpPr txBox="1"/>
          <p:nvPr/>
        </p:nvSpPr>
        <p:spPr>
          <a:xfrm>
            <a:off x="3817937" y="4822031"/>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14" name="o"/>
          <p:cNvSpPr txBox="1"/>
          <p:nvPr/>
        </p:nvSpPr>
        <p:spPr>
          <a:xfrm>
            <a:off x="5163343" y="3083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15" name="o"/>
          <p:cNvSpPr txBox="1"/>
          <p:nvPr/>
        </p:nvSpPr>
        <p:spPr>
          <a:xfrm>
            <a:off x="6151562" y="3607593"/>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16" name="+"/>
          <p:cNvSpPr txBox="1"/>
          <p:nvPr/>
        </p:nvSpPr>
        <p:spPr>
          <a:xfrm>
            <a:off x="7527025" y="6691312"/>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17" name="+"/>
          <p:cNvSpPr txBox="1"/>
          <p:nvPr/>
        </p:nvSpPr>
        <p:spPr>
          <a:xfrm>
            <a:off x="8128000" y="5560218"/>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18" name="+"/>
          <p:cNvSpPr txBox="1"/>
          <p:nvPr/>
        </p:nvSpPr>
        <p:spPr>
          <a:xfrm>
            <a:off x="9092406" y="7870031"/>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19" name="-"/>
          <p:cNvSpPr txBox="1"/>
          <p:nvPr/>
        </p:nvSpPr>
        <p:spPr>
          <a:xfrm>
            <a:off x="4949031" y="723900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20" name="-"/>
          <p:cNvSpPr txBox="1"/>
          <p:nvPr/>
        </p:nvSpPr>
        <p:spPr>
          <a:xfrm>
            <a:off x="3984625" y="639365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21" name="o"/>
          <p:cNvSpPr txBox="1"/>
          <p:nvPr/>
        </p:nvSpPr>
        <p:spPr>
          <a:xfrm>
            <a:off x="3937000" y="7358062"/>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22" name="-"/>
          <p:cNvSpPr txBox="1"/>
          <p:nvPr/>
        </p:nvSpPr>
        <p:spPr>
          <a:xfrm>
            <a:off x="9437687" y="3714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23" name="-"/>
          <p:cNvSpPr txBox="1"/>
          <p:nvPr/>
        </p:nvSpPr>
        <p:spPr>
          <a:xfrm>
            <a:off x="8473281" y="286940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24" name="o"/>
          <p:cNvSpPr txBox="1"/>
          <p:nvPr/>
        </p:nvSpPr>
        <p:spPr>
          <a:xfrm>
            <a:off x="8544718" y="3595687"/>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25" name="+"/>
          <p:cNvSpPr txBox="1"/>
          <p:nvPr/>
        </p:nvSpPr>
        <p:spPr>
          <a:xfrm>
            <a:off x="6806406" y="2702718"/>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26" name="o"/>
          <p:cNvSpPr txBox="1"/>
          <p:nvPr/>
        </p:nvSpPr>
        <p:spPr>
          <a:xfrm>
            <a:off x="7461250" y="327421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27" name="-"/>
          <p:cNvSpPr txBox="1"/>
          <p:nvPr/>
        </p:nvSpPr>
        <p:spPr>
          <a:xfrm>
            <a:off x="6615906" y="7084218"/>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28" name="o"/>
          <p:cNvSpPr txBox="1"/>
          <p:nvPr/>
        </p:nvSpPr>
        <p:spPr>
          <a:xfrm>
            <a:off x="7094551" y="6048375"/>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29" name="-"/>
          <p:cNvSpPr txBox="1"/>
          <p:nvPr/>
        </p:nvSpPr>
        <p:spPr>
          <a:xfrm>
            <a:off x="5532437" y="588168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30" name="-"/>
          <p:cNvSpPr txBox="1"/>
          <p:nvPr/>
        </p:nvSpPr>
        <p:spPr>
          <a:xfrm>
            <a:off x="6223000" y="4714875"/>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31" name="o"/>
          <p:cNvSpPr txBox="1"/>
          <p:nvPr/>
        </p:nvSpPr>
        <p:spPr>
          <a:xfrm>
            <a:off x="5603875" y="660796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32" name="-"/>
          <p:cNvSpPr txBox="1"/>
          <p:nvPr/>
        </p:nvSpPr>
        <p:spPr>
          <a:xfrm>
            <a:off x="8520906" y="7203281"/>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33" name="-"/>
          <p:cNvSpPr txBox="1"/>
          <p:nvPr/>
        </p:nvSpPr>
        <p:spPr>
          <a:xfrm>
            <a:off x="9056687" y="616743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34" name="-"/>
          <p:cNvSpPr txBox="1"/>
          <p:nvPr/>
        </p:nvSpPr>
        <p:spPr>
          <a:xfrm>
            <a:off x="8128000" y="4833937"/>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35" name="o"/>
          <p:cNvSpPr txBox="1"/>
          <p:nvPr/>
        </p:nvSpPr>
        <p:spPr>
          <a:xfrm>
            <a:off x="7170308" y="4714875"/>
            <a:ext cx="417266" cy="678657"/>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defTabSz="547687">
              <a:defRPr sz="3800"/>
            </a:lvl1pPr>
          </a:lstStyle>
          <a:p>
            <a:pPr/>
            <a:r>
              <a:t>o</a:t>
            </a:r>
          </a:p>
        </p:txBody>
      </p:sp>
      <p:sp>
        <p:nvSpPr>
          <p:cNvPr id="2936" name="o"/>
          <p:cNvSpPr txBox="1"/>
          <p:nvPr/>
        </p:nvSpPr>
        <p:spPr>
          <a:xfrm>
            <a:off x="3044031" y="5881687"/>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37" name="Slide Number"/>
          <p:cNvSpPr txBox="1"/>
          <p:nvPr>
            <p:ph type="sldNum" sz="quarter" idx="2"/>
          </p:nvPr>
        </p:nvSpPr>
        <p:spPr>
          <a:xfrm>
            <a:off x="7915671" y="8751093"/>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38" name="know"/>
          <p:cNvSpPr/>
          <p:nvPr/>
        </p:nvSpPr>
        <p:spPr>
          <a:xfrm>
            <a:off x="10473531" y="2512218"/>
            <a:ext cx="3131344" cy="1131095"/>
          </a:xfrm>
          <a:prstGeom prst="roundRect">
            <a:avLst>
              <a:gd name="adj" fmla="val 15789"/>
            </a:avLst>
          </a:prstGeom>
          <a:solidFill>
            <a:srgbClr val="D5E3F7"/>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lvl1pPr defTabSz="547687">
              <a:defRPr sz="5600">
                <a:latin typeface="Gill Sans Light"/>
                <a:ea typeface="Gill Sans Light"/>
                <a:cs typeface="Gill Sans Light"/>
                <a:sym typeface="Gill Sans Light"/>
              </a:defRPr>
            </a:lvl1pPr>
          </a:lstStyle>
          <a:p>
            <a:pPr/>
            <a:r>
              <a:t> know</a:t>
            </a:r>
          </a:p>
        </p:txBody>
      </p:sp>
      <p:sp>
        <p:nvSpPr>
          <p:cNvPr id="2939" name="Metaphor…"/>
          <p:cNvSpPr txBox="1"/>
          <p:nvPr/>
        </p:nvSpPr>
        <p:spPr>
          <a:xfrm>
            <a:off x="1817687" y="95250"/>
            <a:ext cx="10477501" cy="225028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p>
            <a:pPr algn="l" defTabSz="547687">
              <a:defRPr cap="small" sz="7800">
                <a:latin typeface="Gill Sans Light"/>
                <a:ea typeface="Gill Sans Light"/>
                <a:cs typeface="Gill Sans Light"/>
                <a:sym typeface="Gill Sans Light"/>
              </a:defRPr>
            </a:pPr>
            <a:r>
              <a:t>Metaphor</a:t>
            </a:r>
          </a:p>
          <a:p>
            <a:pPr algn="l" defTabSz="547687">
              <a:defRPr b="1" sz="6000"/>
            </a:pPr>
            <a:r>
              <a:t>Design Space</a:t>
            </a:r>
          </a:p>
        </p:txBody>
      </p:sp>
      <p:sp>
        <p:nvSpPr>
          <p:cNvPr id="2940" name="Oval"/>
          <p:cNvSpPr/>
          <p:nvPr/>
        </p:nvSpPr>
        <p:spPr>
          <a:xfrm>
            <a:off x="3436937" y="3643312"/>
            <a:ext cx="5691188" cy="4405313"/>
          </a:xfrm>
          <a:prstGeom prst="ellipse">
            <a:avLst/>
          </a:prstGeom>
          <a:ln w="50800">
            <a:solidFill>
              <a:srgbClr val="D5E3F7"/>
            </a:solidFill>
            <a:miter lim="400000"/>
          </a:ln>
          <a:effectLst>
            <a:outerShdw sx="100000" sy="100000" kx="0" ky="0" algn="b" rotWithShape="0" blurRad="25400" dist="25400" dir="2940000">
              <a:srgbClr val="000000">
                <a:alpha val="50000"/>
              </a:srgbClr>
            </a:outerShdw>
          </a:effectLst>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941" name="Oval"/>
          <p:cNvSpPr/>
          <p:nvPr/>
        </p:nvSpPr>
        <p:spPr>
          <a:xfrm>
            <a:off x="4907359" y="4381500"/>
            <a:ext cx="3810001" cy="3381375"/>
          </a:xfrm>
          <a:prstGeom prst="ellipse">
            <a:avLst/>
          </a:prstGeom>
          <a:ln w="50800">
            <a:solidFill>
              <a:srgbClr val="9FB7E9"/>
            </a:solidFill>
            <a:miter lim="400000"/>
          </a:ln>
          <a:effectLst>
            <a:outerShdw sx="100000" sy="100000" kx="0" ky="0" algn="b" rotWithShape="0" blurRad="25400" dist="25400" dir="2940000">
              <a:srgbClr val="000000">
                <a:alpha val="50000"/>
              </a:srgbClr>
            </a:outerShdw>
          </a:effectLst>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942" name="consider"/>
          <p:cNvSpPr/>
          <p:nvPr/>
        </p:nvSpPr>
        <p:spPr>
          <a:xfrm>
            <a:off x="10473531" y="4226718"/>
            <a:ext cx="3131344" cy="1131095"/>
          </a:xfrm>
          <a:prstGeom prst="roundRect">
            <a:avLst>
              <a:gd name="adj" fmla="val 15789"/>
            </a:avLst>
          </a:prstGeom>
          <a:solidFill>
            <a:srgbClr val="9FB7E9"/>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lvl1pPr defTabSz="547687">
              <a:defRPr sz="5600">
                <a:latin typeface="Gill Sans Light"/>
                <a:ea typeface="Gill Sans Light"/>
                <a:cs typeface="Gill Sans Light"/>
                <a:sym typeface="Gill Sans Light"/>
              </a:defRPr>
            </a:lvl1pPr>
          </a:lstStyle>
          <a:p>
            <a:pPr/>
            <a:r>
              <a:t> consider</a:t>
            </a:r>
          </a:p>
        </p:txBody>
      </p:sp>
      <p:sp>
        <p:nvSpPr>
          <p:cNvPr id="2943" name="Line"/>
          <p:cNvSpPr/>
          <p:nvPr/>
        </p:nvSpPr>
        <p:spPr>
          <a:xfrm flipH="1">
            <a:off x="8047471" y="6607355"/>
            <a:ext cx="3442590" cy="229507"/>
          </a:xfrm>
          <a:prstGeom prst="line">
            <a:avLst/>
          </a:prstGeom>
          <a:ln w="50800">
            <a:solidFill>
              <a:srgbClr val="005493"/>
            </a:solidFill>
            <a:miter lim="400000"/>
          </a:ln>
          <a:effectLst>
            <a:outerShdw sx="100000" sy="100000" kx="0" ky="0" algn="b" rotWithShape="0" blurRad="25400" dist="25400" dir="2940000">
              <a:srgbClr val="000000">
                <a:alpha val="50000"/>
              </a:srgbClr>
            </a:outerShdw>
          </a:effectLst>
        </p:spPr>
        <p:txBody>
          <a:bodyPr lIns="0" tIns="0" rIns="0" bIns="0"/>
          <a:lstStyle/>
          <a:p>
            <a:pPr algn="l" defTabSz="428625">
              <a:defRPr sz="1100">
                <a:latin typeface="Helvetica"/>
                <a:ea typeface="Helvetica"/>
                <a:cs typeface="Helvetica"/>
                <a:sym typeface="Helvetica"/>
              </a:defRPr>
            </a:pPr>
          </a:p>
        </p:txBody>
      </p:sp>
      <p:sp>
        <p:nvSpPr>
          <p:cNvPr id="2944" name="Oval"/>
          <p:cNvSpPr/>
          <p:nvPr/>
        </p:nvSpPr>
        <p:spPr>
          <a:xfrm rot="18900000">
            <a:off x="7057881" y="6039533"/>
            <a:ext cx="869157" cy="1440657"/>
          </a:xfrm>
          <a:prstGeom prst="ellipse">
            <a:avLst/>
          </a:prstGeom>
          <a:ln w="50800">
            <a:solidFill>
              <a:srgbClr val="005493"/>
            </a:solidFill>
            <a:miter lim="400000"/>
          </a:ln>
          <a:effectLst>
            <a:outerShdw sx="100000" sy="100000" kx="0" ky="0" algn="b" rotWithShape="0" blurRad="25400" dist="25400" dir="2940000">
              <a:srgbClr val="000000">
                <a:alpha val="50000"/>
              </a:srgbClr>
            </a:outerShdw>
          </a:effectLst>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945" name="propose"/>
          <p:cNvSpPr/>
          <p:nvPr/>
        </p:nvSpPr>
        <p:spPr>
          <a:xfrm>
            <a:off x="10473531" y="5941218"/>
            <a:ext cx="3131344" cy="1131095"/>
          </a:xfrm>
          <a:prstGeom prst="roundRect">
            <a:avLst>
              <a:gd name="adj" fmla="val 15789"/>
            </a:avLst>
          </a:prstGeom>
          <a:solidFill>
            <a:srgbClr val="2E4F91"/>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lvl1pPr defTabSz="547687">
              <a:defRPr sz="5600">
                <a:solidFill>
                  <a:srgbClr val="FFFFFF"/>
                </a:solidFill>
                <a:latin typeface="Gill Sans Light"/>
                <a:ea typeface="Gill Sans Light"/>
                <a:cs typeface="Gill Sans Light"/>
                <a:sym typeface="Gill Sans Light"/>
              </a:defRPr>
            </a:lvl1pPr>
          </a:lstStyle>
          <a:p>
            <a:pPr/>
            <a:r>
              <a:t> propose</a:t>
            </a:r>
          </a:p>
        </p:txBody>
      </p:sp>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9" name="Rounded Rectangle"/>
          <p:cNvSpPr/>
          <p:nvPr/>
        </p:nvSpPr>
        <p:spPr>
          <a:xfrm>
            <a:off x="2448718" y="2559843"/>
            <a:ext cx="7679532" cy="6250782"/>
          </a:xfrm>
          <a:prstGeom prst="roundRect">
            <a:avLst>
              <a:gd name="adj" fmla="val 2857"/>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950" name="o"/>
          <p:cNvSpPr txBox="1"/>
          <p:nvPr/>
        </p:nvSpPr>
        <p:spPr>
          <a:xfrm>
            <a:off x="3038095" y="2702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51" name="-"/>
          <p:cNvSpPr txBox="1"/>
          <p:nvPr/>
        </p:nvSpPr>
        <p:spPr>
          <a:xfrm>
            <a:off x="4589448" y="4941093"/>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52" name="-"/>
          <p:cNvSpPr txBox="1"/>
          <p:nvPr/>
        </p:nvSpPr>
        <p:spPr>
          <a:xfrm>
            <a:off x="5127625" y="390525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53" name="-"/>
          <p:cNvSpPr txBox="1"/>
          <p:nvPr/>
        </p:nvSpPr>
        <p:spPr>
          <a:xfrm>
            <a:off x="3508375" y="3738562"/>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54" name="-"/>
          <p:cNvSpPr txBox="1"/>
          <p:nvPr/>
        </p:nvSpPr>
        <p:spPr>
          <a:xfrm>
            <a:off x="4198937" y="2571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55" name="o"/>
          <p:cNvSpPr txBox="1"/>
          <p:nvPr/>
        </p:nvSpPr>
        <p:spPr>
          <a:xfrm>
            <a:off x="3817937" y="4822031"/>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56" name="o"/>
          <p:cNvSpPr txBox="1"/>
          <p:nvPr/>
        </p:nvSpPr>
        <p:spPr>
          <a:xfrm>
            <a:off x="5163343" y="3083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57" name="o"/>
          <p:cNvSpPr txBox="1"/>
          <p:nvPr/>
        </p:nvSpPr>
        <p:spPr>
          <a:xfrm>
            <a:off x="6151562" y="3607593"/>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58" name="+"/>
          <p:cNvSpPr txBox="1"/>
          <p:nvPr/>
        </p:nvSpPr>
        <p:spPr>
          <a:xfrm>
            <a:off x="7527025" y="6691312"/>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59" name="+"/>
          <p:cNvSpPr txBox="1"/>
          <p:nvPr/>
        </p:nvSpPr>
        <p:spPr>
          <a:xfrm>
            <a:off x="8128000" y="5560218"/>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60" name="+"/>
          <p:cNvSpPr txBox="1"/>
          <p:nvPr/>
        </p:nvSpPr>
        <p:spPr>
          <a:xfrm>
            <a:off x="9092406" y="7870031"/>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61" name="-"/>
          <p:cNvSpPr txBox="1"/>
          <p:nvPr/>
        </p:nvSpPr>
        <p:spPr>
          <a:xfrm>
            <a:off x="4949031" y="723900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62" name="-"/>
          <p:cNvSpPr txBox="1"/>
          <p:nvPr/>
        </p:nvSpPr>
        <p:spPr>
          <a:xfrm>
            <a:off x="3984625" y="639365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63" name="o"/>
          <p:cNvSpPr txBox="1"/>
          <p:nvPr/>
        </p:nvSpPr>
        <p:spPr>
          <a:xfrm>
            <a:off x="3937000" y="7358062"/>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64" name="-"/>
          <p:cNvSpPr txBox="1"/>
          <p:nvPr/>
        </p:nvSpPr>
        <p:spPr>
          <a:xfrm>
            <a:off x="9437687" y="3714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65" name="-"/>
          <p:cNvSpPr txBox="1"/>
          <p:nvPr/>
        </p:nvSpPr>
        <p:spPr>
          <a:xfrm>
            <a:off x="8473281" y="286940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66" name="o"/>
          <p:cNvSpPr txBox="1"/>
          <p:nvPr/>
        </p:nvSpPr>
        <p:spPr>
          <a:xfrm>
            <a:off x="8544718" y="3595687"/>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67" name="+"/>
          <p:cNvSpPr txBox="1"/>
          <p:nvPr/>
        </p:nvSpPr>
        <p:spPr>
          <a:xfrm>
            <a:off x="6806406" y="2702718"/>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68" name="o"/>
          <p:cNvSpPr txBox="1"/>
          <p:nvPr/>
        </p:nvSpPr>
        <p:spPr>
          <a:xfrm>
            <a:off x="7461250" y="327421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69" name="-"/>
          <p:cNvSpPr txBox="1"/>
          <p:nvPr/>
        </p:nvSpPr>
        <p:spPr>
          <a:xfrm>
            <a:off x="6615906" y="7084218"/>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70" name="o"/>
          <p:cNvSpPr txBox="1"/>
          <p:nvPr/>
        </p:nvSpPr>
        <p:spPr>
          <a:xfrm>
            <a:off x="7094551" y="6048375"/>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71" name="-"/>
          <p:cNvSpPr txBox="1"/>
          <p:nvPr/>
        </p:nvSpPr>
        <p:spPr>
          <a:xfrm>
            <a:off x="5532437" y="588168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72" name="-"/>
          <p:cNvSpPr txBox="1"/>
          <p:nvPr/>
        </p:nvSpPr>
        <p:spPr>
          <a:xfrm>
            <a:off x="6223000" y="4714875"/>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73" name="o"/>
          <p:cNvSpPr txBox="1"/>
          <p:nvPr/>
        </p:nvSpPr>
        <p:spPr>
          <a:xfrm>
            <a:off x="5603875" y="660796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74" name="-"/>
          <p:cNvSpPr txBox="1"/>
          <p:nvPr/>
        </p:nvSpPr>
        <p:spPr>
          <a:xfrm>
            <a:off x="8520906" y="7203281"/>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75" name="-"/>
          <p:cNvSpPr txBox="1"/>
          <p:nvPr/>
        </p:nvSpPr>
        <p:spPr>
          <a:xfrm>
            <a:off x="9056687" y="616743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76" name="-"/>
          <p:cNvSpPr txBox="1"/>
          <p:nvPr/>
        </p:nvSpPr>
        <p:spPr>
          <a:xfrm>
            <a:off x="8128000" y="4833937"/>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77" name="o"/>
          <p:cNvSpPr txBox="1"/>
          <p:nvPr/>
        </p:nvSpPr>
        <p:spPr>
          <a:xfrm>
            <a:off x="7170308" y="4714875"/>
            <a:ext cx="417266" cy="678657"/>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defTabSz="547687">
              <a:defRPr sz="3800"/>
            </a:lvl1pPr>
          </a:lstStyle>
          <a:p>
            <a:pPr/>
            <a:r>
              <a:t>o</a:t>
            </a:r>
          </a:p>
        </p:txBody>
      </p:sp>
      <p:sp>
        <p:nvSpPr>
          <p:cNvPr id="2978" name="o"/>
          <p:cNvSpPr txBox="1"/>
          <p:nvPr/>
        </p:nvSpPr>
        <p:spPr>
          <a:xfrm>
            <a:off x="3044031" y="5881687"/>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79" name="Slide Number"/>
          <p:cNvSpPr txBox="1"/>
          <p:nvPr>
            <p:ph type="sldNum" sz="quarter" idx="2"/>
          </p:nvPr>
        </p:nvSpPr>
        <p:spPr>
          <a:xfrm>
            <a:off x="7915671" y="8751093"/>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80" name="know"/>
          <p:cNvSpPr/>
          <p:nvPr/>
        </p:nvSpPr>
        <p:spPr>
          <a:xfrm>
            <a:off x="10473531" y="2512218"/>
            <a:ext cx="3131344" cy="1131095"/>
          </a:xfrm>
          <a:prstGeom prst="roundRect">
            <a:avLst>
              <a:gd name="adj" fmla="val 15789"/>
            </a:avLst>
          </a:prstGeom>
          <a:solidFill>
            <a:srgbClr val="D5E3F7"/>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lvl1pPr defTabSz="547687">
              <a:defRPr sz="5600">
                <a:latin typeface="Gill Sans Light"/>
                <a:ea typeface="Gill Sans Light"/>
                <a:cs typeface="Gill Sans Light"/>
                <a:sym typeface="Gill Sans Light"/>
              </a:defRPr>
            </a:lvl1pPr>
          </a:lstStyle>
          <a:p>
            <a:pPr/>
            <a:r>
              <a:t> know</a:t>
            </a:r>
          </a:p>
        </p:txBody>
      </p:sp>
      <p:sp>
        <p:nvSpPr>
          <p:cNvPr id="2981" name="Metaphor…"/>
          <p:cNvSpPr txBox="1"/>
          <p:nvPr/>
        </p:nvSpPr>
        <p:spPr>
          <a:xfrm>
            <a:off x="1817687" y="95250"/>
            <a:ext cx="10477501" cy="225028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p>
            <a:pPr algn="l" defTabSz="547687">
              <a:defRPr cap="small" sz="7800">
                <a:latin typeface="Gill Sans Light"/>
                <a:ea typeface="Gill Sans Light"/>
                <a:cs typeface="Gill Sans Light"/>
                <a:sym typeface="Gill Sans Light"/>
              </a:defRPr>
            </a:pPr>
            <a:r>
              <a:t>Metaphor</a:t>
            </a:r>
          </a:p>
          <a:p>
            <a:pPr algn="l" defTabSz="547687">
              <a:defRPr b="1" sz="6000"/>
            </a:pPr>
            <a:r>
              <a:t>Design Space</a:t>
            </a:r>
          </a:p>
        </p:txBody>
      </p:sp>
      <p:sp>
        <p:nvSpPr>
          <p:cNvPr id="2982" name="Oval"/>
          <p:cNvSpPr/>
          <p:nvPr/>
        </p:nvSpPr>
        <p:spPr>
          <a:xfrm>
            <a:off x="3436937" y="3643312"/>
            <a:ext cx="5691188" cy="4405313"/>
          </a:xfrm>
          <a:prstGeom prst="ellipse">
            <a:avLst/>
          </a:prstGeom>
          <a:ln w="50800">
            <a:solidFill>
              <a:srgbClr val="D5E3F7"/>
            </a:solidFill>
            <a:miter lim="400000"/>
          </a:ln>
          <a:effectLst>
            <a:outerShdw sx="100000" sy="100000" kx="0" ky="0" algn="b" rotWithShape="0" blurRad="25400" dist="25400" dir="2940000">
              <a:srgbClr val="000000">
                <a:alpha val="50000"/>
              </a:srgbClr>
            </a:outerShdw>
          </a:effectLst>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983" name="Oval"/>
          <p:cNvSpPr/>
          <p:nvPr/>
        </p:nvSpPr>
        <p:spPr>
          <a:xfrm>
            <a:off x="4907359" y="4381500"/>
            <a:ext cx="3810001" cy="3381375"/>
          </a:xfrm>
          <a:prstGeom prst="ellipse">
            <a:avLst/>
          </a:prstGeom>
          <a:ln w="50800">
            <a:solidFill>
              <a:srgbClr val="9FB7E9"/>
            </a:solidFill>
            <a:miter lim="400000"/>
          </a:ln>
          <a:effectLst>
            <a:outerShdw sx="100000" sy="100000" kx="0" ky="0" algn="b" rotWithShape="0" blurRad="25400" dist="25400" dir="2940000">
              <a:srgbClr val="000000">
                <a:alpha val="50000"/>
              </a:srgbClr>
            </a:outerShdw>
          </a:effectLst>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984" name="Oval"/>
          <p:cNvSpPr/>
          <p:nvPr/>
        </p:nvSpPr>
        <p:spPr>
          <a:xfrm rot="18900000">
            <a:off x="7057881" y="6039533"/>
            <a:ext cx="869157" cy="1440657"/>
          </a:xfrm>
          <a:prstGeom prst="ellipse">
            <a:avLst/>
          </a:prstGeom>
          <a:ln w="50800">
            <a:solidFill>
              <a:srgbClr val="005493"/>
            </a:solidFill>
            <a:miter lim="400000"/>
          </a:ln>
          <a:effectLst>
            <a:outerShdw sx="100000" sy="100000" kx="0" ky="0" algn="b" rotWithShape="0" blurRad="25400" dist="25400" dir="2940000">
              <a:srgbClr val="000000">
                <a:alpha val="50000"/>
              </a:srgbClr>
            </a:outerShdw>
          </a:effectLst>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985" name="consider"/>
          <p:cNvSpPr/>
          <p:nvPr/>
        </p:nvSpPr>
        <p:spPr>
          <a:xfrm>
            <a:off x="10473531" y="4226718"/>
            <a:ext cx="3131344" cy="1131095"/>
          </a:xfrm>
          <a:prstGeom prst="roundRect">
            <a:avLst>
              <a:gd name="adj" fmla="val 15789"/>
            </a:avLst>
          </a:prstGeom>
          <a:solidFill>
            <a:srgbClr val="9FB7E9"/>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lvl1pPr defTabSz="547687">
              <a:defRPr sz="5600">
                <a:latin typeface="Gill Sans Light"/>
                <a:ea typeface="Gill Sans Light"/>
                <a:cs typeface="Gill Sans Light"/>
                <a:sym typeface="Gill Sans Light"/>
              </a:defRPr>
            </a:lvl1pPr>
          </a:lstStyle>
          <a:p>
            <a:pPr/>
            <a:r>
              <a:t> consider</a:t>
            </a:r>
          </a:p>
        </p:txBody>
      </p:sp>
      <p:sp>
        <p:nvSpPr>
          <p:cNvPr id="2986" name="propose"/>
          <p:cNvSpPr/>
          <p:nvPr/>
        </p:nvSpPr>
        <p:spPr>
          <a:xfrm>
            <a:off x="10473531" y="5941218"/>
            <a:ext cx="3131344" cy="1131095"/>
          </a:xfrm>
          <a:prstGeom prst="roundRect">
            <a:avLst>
              <a:gd name="adj" fmla="val 15789"/>
            </a:avLst>
          </a:prstGeom>
          <a:solidFill>
            <a:srgbClr val="2E4F91"/>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lvl1pPr defTabSz="547687">
              <a:defRPr sz="5600">
                <a:solidFill>
                  <a:srgbClr val="FFFFFF"/>
                </a:solidFill>
                <a:latin typeface="Gill Sans Light"/>
                <a:ea typeface="Gill Sans Light"/>
                <a:cs typeface="Gill Sans Light"/>
                <a:sym typeface="Gill Sans Light"/>
              </a:defRPr>
            </a:lvl1pPr>
          </a:lstStyle>
          <a:p>
            <a:pPr/>
            <a:r>
              <a:t> propose</a:t>
            </a:r>
          </a:p>
        </p:txBody>
      </p:sp>
      <p:sp>
        <p:nvSpPr>
          <p:cNvPr id="2987" name="Line"/>
          <p:cNvSpPr/>
          <p:nvPr/>
        </p:nvSpPr>
        <p:spPr>
          <a:xfrm flipH="1" flipV="1">
            <a:off x="7926678" y="7090526"/>
            <a:ext cx="3128530" cy="1147530"/>
          </a:xfrm>
          <a:prstGeom prst="line">
            <a:avLst/>
          </a:prstGeom>
          <a:ln w="88900">
            <a:solidFill>
              <a:srgbClr val="041E48"/>
            </a:solidFill>
            <a:miter lim="400000"/>
          </a:ln>
          <a:effectLst>
            <a:outerShdw sx="100000" sy="100000" kx="0" ky="0" algn="b" rotWithShape="0" blurRad="25400" dist="25400" dir="2940000">
              <a:srgbClr val="000000">
                <a:alpha val="50000"/>
              </a:srgbClr>
            </a:outerShdw>
          </a:effectLst>
        </p:spPr>
        <p:txBody>
          <a:bodyPr lIns="0" tIns="0" rIns="0" bIns="0"/>
          <a:lstStyle/>
          <a:p>
            <a:pPr algn="l" defTabSz="428625">
              <a:defRPr sz="1100">
                <a:latin typeface="Helvetica"/>
                <a:ea typeface="Helvetica"/>
                <a:cs typeface="Helvetica"/>
                <a:sym typeface="Helvetica"/>
              </a:defRPr>
            </a:pPr>
          </a:p>
        </p:txBody>
      </p:sp>
      <p:sp>
        <p:nvSpPr>
          <p:cNvPr id="2988" name="Oval"/>
          <p:cNvSpPr/>
          <p:nvPr/>
        </p:nvSpPr>
        <p:spPr>
          <a:xfrm>
            <a:off x="7461250" y="6774656"/>
            <a:ext cx="500063" cy="476251"/>
          </a:xfrm>
          <a:prstGeom prst="ellipse">
            <a:avLst/>
          </a:prstGeom>
          <a:ln w="88900">
            <a:solidFill>
              <a:srgbClr val="041E48"/>
            </a:solidFill>
            <a:miter lim="400000"/>
          </a:ln>
          <a:effectLst>
            <a:outerShdw sx="100000" sy="100000" kx="0" ky="0" algn="b" rotWithShape="0" blurRad="25400" dist="25400" dir="2940000">
              <a:srgbClr val="000000">
                <a:alpha val="50000"/>
              </a:srgbClr>
            </a:outerShdw>
          </a:effectLst>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2989" name="select"/>
          <p:cNvSpPr/>
          <p:nvPr/>
        </p:nvSpPr>
        <p:spPr>
          <a:xfrm>
            <a:off x="10473531" y="7655718"/>
            <a:ext cx="3131344" cy="1131095"/>
          </a:xfrm>
          <a:prstGeom prst="roundRect">
            <a:avLst>
              <a:gd name="adj" fmla="val 15789"/>
            </a:avLst>
          </a:prstGeom>
          <a:solidFill>
            <a:srgbClr val="041E48"/>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lvl1pPr defTabSz="547687">
              <a:defRPr sz="5600">
                <a:solidFill>
                  <a:srgbClr val="FFFFFF"/>
                </a:solidFill>
                <a:latin typeface="Gill Sans Light"/>
                <a:ea typeface="Gill Sans Light"/>
                <a:cs typeface="Gill Sans Light"/>
                <a:sym typeface="Gill Sans Light"/>
              </a:defRPr>
            </a:lvl1pPr>
          </a:lstStyle>
          <a:p>
            <a:pPr/>
            <a:r>
              <a:t>select</a:t>
            </a:r>
          </a:p>
        </p:txBody>
      </p:sp>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3" name="Rounded Rectangle"/>
          <p:cNvSpPr/>
          <p:nvPr/>
        </p:nvSpPr>
        <p:spPr>
          <a:xfrm>
            <a:off x="2448718" y="2559843"/>
            <a:ext cx="7679532" cy="6250782"/>
          </a:xfrm>
          <a:prstGeom prst="roundRect">
            <a:avLst>
              <a:gd name="adj" fmla="val 2857"/>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2994" name="o"/>
          <p:cNvSpPr txBox="1"/>
          <p:nvPr/>
        </p:nvSpPr>
        <p:spPr>
          <a:xfrm>
            <a:off x="3038095" y="2702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2995" name="-"/>
          <p:cNvSpPr txBox="1"/>
          <p:nvPr/>
        </p:nvSpPr>
        <p:spPr>
          <a:xfrm>
            <a:off x="4589448" y="4941093"/>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96" name="-"/>
          <p:cNvSpPr txBox="1"/>
          <p:nvPr/>
        </p:nvSpPr>
        <p:spPr>
          <a:xfrm>
            <a:off x="5127625" y="390525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97" name="-"/>
          <p:cNvSpPr txBox="1"/>
          <p:nvPr/>
        </p:nvSpPr>
        <p:spPr>
          <a:xfrm>
            <a:off x="3508375" y="3738562"/>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98" name="-"/>
          <p:cNvSpPr txBox="1"/>
          <p:nvPr/>
        </p:nvSpPr>
        <p:spPr>
          <a:xfrm>
            <a:off x="4198937" y="2571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2999" name="o"/>
          <p:cNvSpPr txBox="1"/>
          <p:nvPr/>
        </p:nvSpPr>
        <p:spPr>
          <a:xfrm>
            <a:off x="3817937" y="4822031"/>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3000" name="o"/>
          <p:cNvSpPr txBox="1"/>
          <p:nvPr/>
        </p:nvSpPr>
        <p:spPr>
          <a:xfrm>
            <a:off x="5163343" y="3083718"/>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3001" name="o"/>
          <p:cNvSpPr txBox="1"/>
          <p:nvPr/>
        </p:nvSpPr>
        <p:spPr>
          <a:xfrm>
            <a:off x="6151562" y="3607593"/>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3002" name="+"/>
          <p:cNvSpPr txBox="1"/>
          <p:nvPr/>
        </p:nvSpPr>
        <p:spPr>
          <a:xfrm>
            <a:off x="7527025" y="6691312"/>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03" name="+"/>
          <p:cNvSpPr txBox="1"/>
          <p:nvPr/>
        </p:nvSpPr>
        <p:spPr>
          <a:xfrm>
            <a:off x="8128000" y="5560218"/>
            <a:ext cx="399185"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04" name="+"/>
          <p:cNvSpPr txBox="1"/>
          <p:nvPr/>
        </p:nvSpPr>
        <p:spPr>
          <a:xfrm>
            <a:off x="9092406" y="7870031"/>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05" name="-"/>
          <p:cNvSpPr txBox="1"/>
          <p:nvPr/>
        </p:nvSpPr>
        <p:spPr>
          <a:xfrm>
            <a:off x="4949031" y="7239000"/>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06" name="-"/>
          <p:cNvSpPr txBox="1"/>
          <p:nvPr/>
        </p:nvSpPr>
        <p:spPr>
          <a:xfrm>
            <a:off x="3984625" y="639365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07" name="o"/>
          <p:cNvSpPr txBox="1"/>
          <p:nvPr/>
        </p:nvSpPr>
        <p:spPr>
          <a:xfrm>
            <a:off x="3937000" y="7358062"/>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3008" name="-"/>
          <p:cNvSpPr txBox="1"/>
          <p:nvPr/>
        </p:nvSpPr>
        <p:spPr>
          <a:xfrm>
            <a:off x="9437687" y="3714750"/>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09" name="-"/>
          <p:cNvSpPr txBox="1"/>
          <p:nvPr/>
        </p:nvSpPr>
        <p:spPr>
          <a:xfrm>
            <a:off x="8473281" y="2869406"/>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10" name="o"/>
          <p:cNvSpPr txBox="1"/>
          <p:nvPr/>
        </p:nvSpPr>
        <p:spPr>
          <a:xfrm>
            <a:off x="8544718" y="3595687"/>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3011" name="+"/>
          <p:cNvSpPr txBox="1"/>
          <p:nvPr/>
        </p:nvSpPr>
        <p:spPr>
          <a:xfrm>
            <a:off x="6806406" y="2702718"/>
            <a:ext cx="399186"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12" name="o"/>
          <p:cNvSpPr txBox="1"/>
          <p:nvPr/>
        </p:nvSpPr>
        <p:spPr>
          <a:xfrm>
            <a:off x="7461250" y="327421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3013" name="-"/>
          <p:cNvSpPr txBox="1"/>
          <p:nvPr/>
        </p:nvSpPr>
        <p:spPr>
          <a:xfrm>
            <a:off x="6615906" y="7084218"/>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14" name="o"/>
          <p:cNvSpPr txBox="1"/>
          <p:nvPr/>
        </p:nvSpPr>
        <p:spPr>
          <a:xfrm>
            <a:off x="7094551" y="6048375"/>
            <a:ext cx="383071"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3015" name="-"/>
          <p:cNvSpPr txBox="1"/>
          <p:nvPr/>
        </p:nvSpPr>
        <p:spPr>
          <a:xfrm>
            <a:off x="5532437" y="588168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16" name="-"/>
          <p:cNvSpPr txBox="1"/>
          <p:nvPr/>
        </p:nvSpPr>
        <p:spPr>
          <a:xfrm>
            <a:off x="6223000" y="4714875"/>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17" name="o"/>
          <p:cNvSpPr txBox="1"/>
          <p:nvPr/>
        </p:nvSpPr>
        <p:spPr>
          <a:xfrm>
            <a:off x="5603875" y="6607968"/>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sp>
        <p:nvSpPr>
          <p:cNvPr id="3018" name="-"/>
          <p:cNvSpPr txBox="1"/>
          <p:nvPr/>
        </p:nvSpPr>
        <p:spPr>
          <a:xfrm>
            <a:off x="8520906" y="7203281"/>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19" name="-"/>
          <p:cNvSpPr txBox="1"/>
          <p:nvPr/>
        </p:nvSpPr>
        <p:spPr>
          <a:xfrm>
            <a:off x="9056687" y="6167437"/>
            <a:ext cx="268799"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20" name="-"/>
          <p:cNvSpPr txBox="1"/>
          <p:nvPr/>
        </p:nvSpPr>
        <p:spPr>
          <a:xfrm>
            <a:off x="8128000" y="4833937"/>
            <a:ext cx="268798"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a:t>
            </a:r>
          </a:p>
        </p:txBody>
      </p:sp>
      <p:sp>
        <p:nvSpPr>
          <p:cNvPr id="3021" name="o"/>
          <p:cNvSpPr txBox="1"/>
          <p:nvPr/>
        </p:nvSpPr>
        <p:spPr>
          <a:xfrm>
            <a:off x="7170308" y="4714875"/>
            <a:ext cx="417266" cy="678657"/>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defTabSz="547687">
              <a:defRPr sz="3800"/>
            </a:lvl1pPr>
          </a:lstStyle>
          <a:p>
            <a:pPr/>
            <a:r>
              <a:t>o</a:t>
            </a:r>
          </a:p>
        </p:txBody>
      </p:sp>
      <p:sp>
        <p:nvSpPr>
          <p:cNvPr id="3022" name="o"/>
          <p:cNvSpPr txBox="1"/>
          <p:nvPr/>
        </p:nvSpPr>
        <p:spPr>
          <a:xfrm>
            <a:off x="3044031" y="5881687"/>
            <a:ext cx="383070" cy="678657"/>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defTabSz="547687">
              <a:defRPr sz="3800"/>
            </a:lvl1pPr>
          </a:lstStyle>
          <a:p>
            <a:pPr/>
            <a:r>
              <a:t>o</a:t>
            </a:r>
          </a:p>
        </p:txBody>
      </p:sp>
      <p:grpSp>
        <p:nvGrpSpPr>
          <p:cNvPr id="3028" name="Group"/>
          <p:cNvGrpSpPr/>
          <p:nvPr/>
        </p:nvGrpSpPr>
        <p:grpSpPr>
          <a:xfrm>
            <a:off x="10449718" y="2542454"/>
            <a:ext cx="3131345" cy="2648672"/>
            <a:chOff x="0" y="0"/>
            <a:chExt cx="3131343" cy="2648670"/>
          </a:xfrm>
        </p:grpSpPr>
        <p:sp>
          <p:nvSpPr>
            <p:cNvPr id="3023" name="Rounded Rectangle"/>
            <p:cNvSpPr/>
            <p:nvPr/>
          </p:nvSpPr>
          <p:spPr>
            <a:xfrm>
              <a:off x="0" y="17388"/>
              <a:ext cx="3131344" cy="2631283"/>
            </a:xfrm>
            <a:prstGeom prst="roundRect">
              <a:avLst>
                <a:gd name="adj" fmla="val 6787"/>
              </a:avLst>
            </a:prstGeom>
            <a:solidFill>
              <a:srgbClr val="FEFFEF"/>
            </a:solidFill>
            <a:ln w="12700" cap="flat">
              <a:solidFill>
                <a:srgbClr val="000000"/>
              </a:solidFill>
              <a:prstDash val="solid"/>
              <a:miter lim="400000"/>
            </a:ln>
            <a:effectLst/>
          </p:spPr>
          <p:txBody>
            <a:bodyPr wrap="square" lIns="47625" tIns="47625" rIns="47625" bIns="47625" numCol="1" anchor="ctr">
              <a:noAutofit/>
            </a:bodyPr>
            <a:lstStyle/>
            <a:p>
              <a:pPr defTabSz="547687">
                <a:defRPr sz="4200">
                  <a:latin typeface="Gill Sans Light"/>
                  <a:ea typeface="Gill Sans Light"/>
                  <a:cs typeface="Gill Sans Light"/>
                  <a:sym typeface="Gill Sans Light"/>
                </a:defRPr>
              </a:pPr>
            </a:p>
          </p:txBody>
        </p:sp>
        <p:sp>
          <p:nvSpPr>
            <p:cNvPr id="3024" name="+"/>
            <p:cNvSpPr txBox="1"/>
            <p:nvPr/>
          </p:nvSpPr>
          <p:spPr>
            <a:xfrm>
              <a:off x="404812" y="308597"/>
              <a:ext cx="399186" cy="5928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lvl1pPr algn="l" defTabSz="547687">
                <a:defRPr sz="3800"/>
              </a:lvl1pPr>
            </a:lstStyle>
            <a:p>
              <a:pPr/>
              <a:r>
                <a:t>+</a:t>
              </a:r>
            </a:p>
          </p:txBody>
        </p:sp>
        <p:sp>
          <p:nvSpPr>
            <p:cNvPr id="3025" name="good…"/>
            <p:cNvSpPr txBox="1"/>
            <p:nvPr/>
          </p:nvSpPr>
          <p:spPr>
            <a:xfrm>
              <a:off x="894340" y="0"/>
              <a:ext cx="1547814" cy="25360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p>
              <a:pPr algn="l" defTabSz="547687">
                <a:defRPr sz="5600">
                  <a:latin typeface="Gill Sans Light"/>
                  <a:ea typeface="Gill Sans Light"/>
                  <a:cs typeface="Gill Sans Light"/>
                  <a:sym typeface="Gill Sans Light"/>
                </a:defRPr>
              </a:pPr>
              <a:r>
                <a:t>good</a:t>
              </a:r>
            </a:p>
            <a:p>
              <a:pPr algn="l" defTabSz="547687">
                <a:defRPr sz="5600">
                  <a:latin typeface="Gill Sans Light"/>
                  <a:ea typeface="Gill Sans Light"/>
                  <a:cs typeface="Gill Sans Light"/>
                  <a:sym typeface="Gill Sans Light"/>
                </a:defRPr>
              </a:pPr>
              <a:r>
                <a:t>okay</a:t>
              </a:r>
            </a:p>
            <a:p>
              <a:pPr algn="l" defTabSz="547687">
                <a:defRPr sz="5600">
                  <a:latin typeface="Gill Sans Light"/>
                  <a:ea typeface="Gill Sans Light"/>
                  <a:cs typeface="Gill Sans Light"/>
                  <a:sym typeface="Gill Sans Light"/>
                </a:defRPr>
              </a:pPr>
              <a:r>
                <a:t>poor</a:t>
              </a:r>
            </a:p>
          </p:txBody>
        </p:sp>
        <p:sp>
          <p:nvSpPr>
            <p:cNvPr id="3026" name="o"/>
            <p:cNvSpPr txBox="1"/>
            <p:nvPr/>
          </p:nvSpPr>
          <p:spPr>
            <a:xfrm>
              <a:off x="404812" y="1026219"/>
              <a:ext cx="383071" cy="5928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lvl1pPr algn="l" defTabSz="547687">
                <a:defRPr sz="3800"/>
              </a:lvl1pPr>
            </a:lstStyle>
            <a:p>
              <a:pPr/>
              <a:r>
                <a:t>o</a:t>
              </a:r>
            </a:p>
          </p:txBody>
        </p:sp>
        <p:sp>
          <p:nvSpPr>
            <p:cNvPr id="3027" name="-"/>
            <p:cNvSpPr txBox="1"/>
            <p:nvPr/>
          </p:nvSpPr>
          <p:spPr>
            <a:xfrm>
              <a:off x="428625" y="1712640"/>
              <a:ext cx="268798" cy="5928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lvl1pPr algn="l" defTabSz="547687">
                <a:defRPr sz="3800"/>
              </a:lvl1pPr>
            </a:lstStyle>
            <a:p>
              <a:pPr/>
              <a:r>
                <a:t>-</a:t>
              </a:r>
            </a:p>
          </p:txBody>
        </p:sp>
      </p:grpSp>
      <p:sp>
        <p:nvSpPr>
          <p:cNvPr id="3029" name="Slide Number"/>
          <p:cNvSpPr txBox="1"/>
          <p:nvPr>
            <p:ph type="sldNum" sz="quarter" idx="2"/>
          </p:nvPr>
        </p:nvSpPr>
        <p:spPr>
          <a:xfrm>
            <a:off x="7915671" y="8751093"/>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30" name="select"/>
          <p:cNvSpPr/>
          <p:nvPr/>
        </p:nvSpPr>
        <p:spPr>
          <a:xfrm>
            <a:off x="10437812" y="7667625"/>
            <a:ext cx="3131345" cy="1131094"/>
          </a:xfrm>
          <a:prstGeom prst="roundRect">
            <a:avLst>
              <a:gd name="adj" fmla="val 15789"/>
            </a:avLst>
          </a:prstGeom>
          <a:solidFill>
            <a:srgbClr val="FEFFF0"/>
          </a:solidFill>
          <a:ln w="50800">
            <a:solidFill>
              <a:srgbClr val="0844A4"/>
            </a:solidFill>
            <a:miter lim="400000"/>
          </a:ln>
          <a:extLst>
            <a:ext uri="{C572A759-6A51-4108-AA02-DFA0A04FC94B}">
              <ma14:wrappingTextBoxFlag xmlns:ma14="http://schemas.microsoft.com/office/mac/drawingml/2011/main" val="1"/>
            </a:ext>
          </a:extLst>
        </p:spPr>
        <p:txBody>
          <a:bodyPr lIns="47625" tIns="47625" rIns="47625" bIns="47625" anchor="ctr"/>
          <a:lstStyle>
            <a:lvl1pPr algn="l" defTabSz="547687">
              <a:defRPr sz="5600">
                <a:latin typeface="Gill Sans Light"/>
                <a:ea typeface="Gill Sans Light"/>
                <a:cs typeface="Gill Sans Light"/>
                <a:sym typeface="Gill Sans Light"/>
              </a:defRPr>
            </a:lvl1pPr>
          </a:lstStyle>
          <a:p>
            <a:pPr/>
            <a:r>
              <a:t> select</a:t>
            </a:r>
          </a:p>
        </p:txBody>
      </p:sp>
      <p:sp>
        <p:nvSpPr>
          <p:cNvPr id="3031" name="Oval"/>
          <p:cNvSpPr/>
          <p:nvPr/>
        </p:nvSpPr>
        <p:spPr>
          <a:xfrm>
            <a:off x="6812359" y="4381500"/>
            <a:ext cx="1845470" cy="3095625"/>
          </a:xfrm>
          <a:prstGeom prst="ellipse">
            <a:avLst/>
          </a:prstGeom>
          <a:ln w="50800">
            <a:solidFill>
              <a:srgbClr val="9FB7E9"/>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3032" name="consider"/>
          <p:cNvSpPr/>
          <p:nvPr/>
        </p:nvSpPr>
        <p:spPr>
          <a:xfrm>
            <a:off x="10437812" y="5262562"/>
            <a:ext cx="3131345" cy="1131095"/>
          </a:xfrm>
          <a:prstGeom prst="roundRect">
            <a:avLst>
              <a:gd name="adj" fmla="val 15789"/>
            </a:avLst>
          </a:prstGeom>
          <a:solidFill>
            <a:srgbClr val="FEFFF0"/>
          </a:solidFill>
          <a:ln w="50800">
            <a:solidFill>
              <a:srgbClr val="D5E3F7"/>
            </a:solidFill>
            <a:miter lim="400000"/>
          </a:ln>
          <a:extLst>
            <a:ext uri="{C572A759-6A51-4108-AA02-DFA0A04FC94B}">
              <ma14:wrappingTextBoxFlag xmlns:ma14="http://schemas.microsoft.com/office/mac/drawingml/2011/main" val="1"/>
            </a:ext>
          </a:extLst>
        </p:spPr>
        <p:txBody>
          <a:bodyPr lIns="47625" tIns="47625" rIns="47625" bIns="47625" anchor="ctr"/>
          <a:lstStyle>
            <a:lvl1pPr algn="l" defTabSz="547687">
              <a:defRPr sz="5600">
                <a:latin typeface="Gill Sans Light"/>
                <a:ea typeface="Gill Sans Light"/>
                <a:cs typeface="Gill Sans Light"/>
                <a:sym typeface="Gill Sans Light"/>
              </a:defRPr>
            </a:lvl1pPr>
          </a:lstStyle>
          <a:p>
            <a:pPr/>
            <a:r>
              <a:t> consider</a:t>
            </a:r>
          </a:p>
        </p:txBody>
      </p:sp>
      <p:sp>
        <p:nvSpPr>
          <p:cNvPr id="3033" name="Oval"/>
          <p:cNvSpPr/>
          <p:nvPr/>
        </p:nvSpPr>
        <p:spPr>
          <a:xfrm>
            <a:off x="3436937" y="3643312"/>
            <a:ext cx="5691188" cy="4405313"/>
          </a:xfrm>
          <a:prstGeom prst="ellipse">
            <a:avLst/>
          </a:prstGeom>
          <a:ln w="50800">
            <a:solidFill>
              <a:srgbClr val="D5E3F7"/>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3034" name="propose"/>
          <p:cNvSpPr/>
          <p:nvPr/>
        </p:nvSpPr>
        <p:spPr>
          <a:xfrm>
            <a:off x="10437812" y="6465093"/>
            <a:ext cx="3131345" cy="1131095"/>
          </a:xfrm>
          <a:prstGeom prst="roundRect">
            <a:avLst>
              <a:gd name="adj" fmla="val 15789"/>
            </a:avLst>
          </a:prstGeom>
          <a:solidFill>
            <a:srgbClr val="FEFFF0"/>
          </a:solidFill>
          <a:ln w="50800">
            <a:solidFill>
              <a:srgbClr val="9FB7E9"/>
            </a:solidFill>
            <a:miter lim="400000"/>
          </a:ln>
          <a:extLst>
            <a:ext uri="{C572A759-6A51-4108-AA02-DFA0A04FC94B}">
              <ma14:wrappingTextBoxFlag xmlns:ma14="http://schemas.microsoft.com/office/mac/drawingml/2011/main" val="1"/>
            </a:ext>
          </a:extLst>
        </p:spPr>
        <p:txBody>
          <a:bodyPr lIns="47625" tIns="47625" rIns="47625" bIns="47625" anchor="ctr"/>
          <a:lstStyle>
            <a:lvl1pPr algn="l" defTabSz="547687">
              <a:defRPr sz="5600">
                <a:latin typeface="Gill Sans Light"/>
                <a:ea typeface="Gill Sans Light"/>
                <a:cs typeface="Gill Sans Light"/>
                <a:sym typeface="Gill Sans Light"/>
              </a:defRPr>
            </a:lvl1pPr>
          </a:lstStyle>
          <a:p>
            <a:pPr/>
            <a:r>
              <a:t> propose</a:t>
            </a:r>
          </a:p>
        </p:txBody>
      </p:sp>
      <p:sp>
        <p:nvSpPr>
          <p:cNvPr id="3035" name="Oval"/>
          <p:cNvSpPr/>
          <p:nvPr/>
        </p:nvSpPr>
        <p:spPr>
          <a:xfrm>
            <a:off x="7473156" y="6774656"/>
            <a:ext cx="500063" cy="476251"/>
          </a:xfrm>
          <a:prstGeom prst="ellipse">
            <a:avLst/>
          </a:prstGeom>
          <a:ln w="88900">
            <a:solidFill>
              <a:srgbClr val="0844A4"/>
            </a:solidFill>
            <a:miter lim="400000"/>
          </a:ln>
        </p:spPr>
        <p:txBody>
          <a:bodyPr lIns="47625" tIns="47625" rIns="47625" bIns="47625" anchor="ctr"/>
          <a:lstStyle/>
          <a:p>
            <a:pPr defTabSz="547687">
              <a:defRPr>
                <a:solidFill>
                  <a:srgbClr val="FFFFFF"/>
                </a:solidFill>
                <a:effectLst>
                  <a:outerShdw sx="100000" sy="100000" kx="0" ky="0" algn="b" rotWithShape="0" blurRad="38100" dist="12700" dir="5400000">
                    <a:srgbClr val="000000">
                      <a:alpha val="50000"/>
                    </a:srgbClr>
                  </a:outerShdw>
                </a:effectLst>
              </a:defRPr>
            </a:pPr>
          </a:p>
        </p:txBody>
      </p:sp>
      <p:sp>
        <p:nvSpPr>
          <p:cNvPr id="3036" name="Think…"/>
          <p:cNvSpPr txBox="1"/>
          <p:nvPr/>
        </p:nvSpPr>
        <p:spPr>
          <a:xfrm>
            <a:off x="2259875" y="2349896"/>
            <a:ext cx="11739564" cy="6718301"/>
          </a:xfrm>
          <a:prstGeom prst="rect">
            <a:avLst/>
          </a:prstGeom>
          <a:solidFill>
            <a:srgbClr val="FFFFFF">
              <a:alpha val="85000"/>
            </a:srgbClr>
          </a:solidFill>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defTabSz="547687">
              <a:defRPr b="1" sz="11200"/>
            </a:pPr>
          </a:p>
          <a:p>
            <a:pPr defTabSz="547687">
              <a:defRPr b="1" sz="11200"/>
            </a:pPr>
            <a:r>
              <a:t>Think</a:t>
            </a:r>
          </a:p>
          <a:p>
            <a:pPr defTabSz="547687">
              <a:defRPr b="1" sz="11200"/>
            </a:pPr>
            <a:r>
              <a:t>broad!</a:t>
            </a:r>
          </a:p>
        </p:txBody>
      </p:sp>
      <p:sp>
        <p:nvSpPr>
          <p:cNvPr id="3037" name="Metaphor…"/>
          <p:cNvSpPr txBox="1"/>
          <p:nvPr/>
        </p:nvSpPr>
        <p:spPr>
          <a:xfrm>
            <a:off x="1817687" y="95250"/>
            <a:ext cx="10477501" cy="225028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p>
            <a:pPr algn="l" defTabSz="547687">
              <a:defRPr cap="small" sz="7800">
                <a:latin typeface="Gill Sans Light"/>
                <a:ea typeface="Gill Sans Light"/>
                <a:cs typeface="Gill Sans Light"/>
                <a:sym typeface="Gill Sans Light"/>
              </a:defRPr>
            </a:pPr>
            <a:r>
              <a:t>Metaphor</a:t>
            </a:r>
          </a:p>
          <a:p>
            <a:pPr algn="l" defTabSz="547687">
              <a:defRPr b="1" sz="6000"/>
            </a:pPr>
            <a:r>
              <a:t>Design Space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036"/>
                                        </p:tgtEl>
                                        <p:attrNameLst>
                                          <p:attrName>style.visibility</p:attrName>
                                        </p:attrNameLst>
                                      </p:cBhvr>
                                      <p:to>
                                        <p:strVal val="visible"/>
                                      </p:to>
                                    </p:set>
                                    <p:animEffect filter="dissolve" transition="in">
                                      <p:cBhvr>
                                        <p:cTn id="7" dur="1000"/>
                                        <p:tgtEl>
                                          <p:spTgt spid="30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36" grpId="1"/>
    </p:bldLst>
  </p:timing>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1" name="Design study methodology: 32 pitfalls"/>
          <p:cNvSpPr txBox="1"/>
          <p:nvPr>
            <p:ph type="title"/>
          </p:nvPr>
        </p:nvSpPr>
        <p:spPr>
          <a:prstGeom prst="rect">
            <a:avLst/>
          </a:prstGeom>
        </p:spPr>
        <p:txBody>
          <a:bodyPr/>
          <a:lstStyle/>
          <a:p>
            <a:pPr/>
            <a:r>
              <a:t>Design study methodology: 32 pitfalls</a:t>
            </a:r>
          </a:p>
        </p:txBody>
      </p:sp>
      <p:sp>
        <p:nvSpPr>
          <p:cNvPr id="304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045" name="Image"/>
          <p:cNvGrpSpPr/>
          <p:nvPr/>
        </p:nvGrpSpPr>
        <p:grpSpPr>
          <a:xfrm>
            <a:off x="543051" y="1487497"/>
            <a:ext cx="15501114" cy="7327457"/>
            <a:chOff x="0" y="0"/>
            <a:chExt cx="15501112" cy="7327455"/>
          </a:xfrm>
        </p:grpSpPr>
        <p:pic>
          <p:nvPicPr>
            <p:cNvPr id="3044" name="Image" descr="Image"/>
            <p:cNvPicPr>
              <a:picLocks noChangeAspect="1"/>
            </p:cNvPicPr>
            <p:nvPr/>
          </p:nvPicPr>
          <p:blipFill>
            <a:blip r:embed="rId2">
              <a:extLst/>
            </a:blip>
            <a:stretch>
              <a:fillRect/>
            </a:stretch>
          </p:blipFill>
          <p:spPr>
            <a:xfrm>
              <a:off x="215900" y="139700"/>
              <a:ext cx="15069313" cy="6768656"/>
            </a:xfrm>
            <a:prstGeom prst="rect">
              <a:avLst/>
            </a:prstGeom>
            <a:ln>
              <a:noFill/>
            </a:ln>
            <a:effectLst/>
          </p:spPr>
        </p:pic>
        <p:pic>
          <p:nvPicPr>
            <p:cNvPr id="3043" name="Image" descr="Image"/>
            <p:cNvPicPr>
              <a:picLocks noChangeAspect="0"/>
            </p:cNvPicPr>
            <p:nvPr/>
          </p:nvPicPr>
          <p:blipFill>
            <a:blip r:embed="rId3">
              <a:extLst/>
            </a:blip>
            <a:stretch>
              <a:fillRect/>
            </a:stretch>
          </p:blipFill>
          <p:spPr>
            <a:xfrm>
              <a:off x="0" y="0"/>
              <a:ext cx="15501113" cy="7327456"/>
            </a:xfrm>
            <a:prstGeom prst="rect">
              <a:avLst/>
            </a:prstGeom>
            <a:effectLst/>
          </p:spPr>
        </p:pic>
      </p:grpSp>
      <p:pic>
        <p:nvPicPr>
          <p:cNvPr id="3046" name="Rectangle" descr="Rectangle"/>
          <p:cNvPicPr>
            <a:picLocks noChangeAspect="0"/>
          </p:cNvPicPr>
          <p:nvPr/>
        </p:nvPicPr>
        <p:blipFill>
          <a:blip r:embed="rId4">
            <a:extLst/>
          </a:blip>
          <a:stretch>
            <a:fillRect/>
          </a:stretch>
        </p:blipFill>
        <p:spPr>
          <a:xfrm>
            <a:off x="2420649" y="7657217"/>
            <a:ext cx="13156022" cy="812375"/>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6" grpId="1"/>
    </p:bldLst>
  </p:timing>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9" name="droppedImage.png" descr="droppedImage.png"/>
          <p:cNvPicPr>
            <a:picLocks noChangeAspect="1"/>
          </p:cNvPicPr>
          <p:nvPr/>
        </p:nvPicPr>
        <p:blipFill>
          <a:blip r:embed="rId3">
            <a:extLst/>
          </a:blip>
          <a:stretch>
            <a:fillRect/>
          </a:stretch>
        </p:blipFill>
        <p:spPr>
          <a:xfrm>
            <a:off x="5806281" y="4155281"/>
            <a:ext cx="1671358" cy="4071938"/>
          </a:xfrm>
          <a:prstGeom prst="rect">
            <a:avLst/>
          </a:prstGeom>
          <a:ln w="12700">
            <a:miter lim="400000"/>
          </a:ln>
        </p:spPr>
      </p:pic>
      <p:sp>
        <p:nvSpPr>
          <p:cNvPr id="3050" name="I can write a design study paper in a week!"/>
          <p:cNvSpPr/>
          <p:nvPr/>
        </p:nvSpPr>
        <p:spPr>
          <a:xfrm>
            <a:off x="5734843" y="1381125"/>
            <a:ext cx="7512845" cy="1928813"/>
          </a:xfrm>
          <a:prstGeom prst="roundRect">
            <a:avLst>
              <a:gd name="adj" fmla="val 50000"/>
            </a:avLst>
          </a:prstGeom>
          <a:solidFill>
            <a:srgbClr val="FEFFEF"/>
          </a:solidFill>
          <a:ln w="127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lstStyle/>
          <a:p>
            <a:pPr defTabSz="547687">
              <a:defRPr sz="4200">
                <a:latin typeface="Gill Sans Light"/>
                <a:ea typeface="Gill Sans Light"/>
                <a:cs typeface="Gill Sans Light"/>
                <a:sym typeface="Gill Sans Light"/>
              </a:defRPr>
            </a:pPr>
            <a:r>
              <a:t>I can write a design study </a:t>
            </a:r>
            <a:r>
              <a:rPr b="1">
                <a:latin typeface="+mj-lt"/>
                <a:ea typeface="+mj-ea"/>
                <a:cs typeface="+mj-cs"/>
                <a:sym typeface="Gill Sans"/>
              </a:rPr>
              <a:t>paper</a:t>
            </a:r>
            <a:r>
              <a:t> in a week!</a:t>
            </a:r>
          </a:p>
        </p:txBody>
      </p:sp>
      <p:sp>
        <p:nvSpPr>
          <p:cNvPr id="3051" name="Oval"/>
          <p:cNvSpPr/>
          <p:nvPr/>
        </p:nvSpPr>
        <p:spPr>
          <a:xfrm>
            <a:off x="7687468" y="4143375"/>
            <a:ext cx="559595" cy="250032"/>
          </a:xfrm>
          <a:prstGeom prst="ellipse">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3052" name="Oval"/>
          <p:cNvSpPr/>
          <p:nvPr/>
        </p:nvSpPr>
        <p:spPr>
          <a:xfrm>
            <a:off x="7508875" y="4500562"/>
            <a:ext cx="297657" cy="130970"/>
          </a:xfrm>
          <a:prstGeom prst="ellipse">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3053" name="Oval"/>
          <p:cNvSpPr/>
          <p:nvPr/>
        </p:nvSpPr>
        <p:spPr>
          <a:xfrm>
            <a:off x="8044656" y="3559968"/>
            <a:ext cx="916782" cy="464345"/>
          </a:xfrm>
          <a:prstGeom prst="ellipse">
            <a:avLst/>
          </a:prstGeom>
          <a:solidFill>
            <a:srgbClr val="FEFFEF"/>
          </a:solidFill>
          <a:ln w="12700">
            <a:solidFill>
              <a:srgbClr val="000000"/>
            </a:solidFill>
            <a:miter lim="400000"/>
          </a:ln>
        </p:spPr>
        <p:txBody>
          <a:bodyPr lIns="47625" tIns="47625" rIns="47625" bIns="47625" anchor="ctr"/>
          <a:lstStyle/>
          <a:p>
            <a:pPr defTabSz="547687">
              <a:defRPr sz="4200">
                <a:latin typeface="Gill Sans Light"/>
                <a:ea typeface="Gill Sans Light"/>
                <a:cs typeface="Gill Sans Light"/>
                <a:sym typeface="Gill Sans Light"/>
              </a:defRPr>
            </a:pPr>
          </a:p>
        </p:txBody>
      </p:sp>
      <p:pic>
        <p:nvPicPr>
          <p:cNvPr id="3054" name="droppedImage.png" descr="droppedImage.png"/>
          <p:cNvPicPr>
            <a:picLocks noChangeAspect="1"/>
          </p:cNvPicPr>
          <p:nvPr/>
        </p:nvPicPr>
        <p:blipFill>
          <a:blip r:embed="rId4">
            <a:extLst/>
          </a:blip>
          <a:srcRect l="617" t="10169" r="1629" b="10169"/>
          <a:stretch>
            <a:fillRect/>
          </a:stretch>
        </p:blipFill>
        <p:spPr>
          <a:xfrm>
            <a:off x="5925343" y="7989093"/>
            <a:ext cx="1428751" cy="559595"/>
          </a:xfrm>
          <a:prstGeom prst="rect">
            <a:avLst/>
          </a:prstGeom>
          <a:ln w="12700">
            <a:miter lim="400000"/>
          </a:ln>
        </p:spPr>
      </p:pic>
      <p:sp>
        <p:nvSpPr>
          <p:cNvPr id="3055" name="Slide Number"/>
          <p:cNvSpPr txBox="1"/>
          <p:nvPr>
            <p:ph type="sldNum" sz="quarter" idx="2"/>
          </p:nvPr>
        </p:nvSpPr>
        <p:spPr>
          <a:xfrm>
            <a:off x="7915671" y="8679656"/>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56" name="“writing is research”…"/>
          <p:cNvSpPr txBox="1"/>
          <p:nvPr/>
        </p:nvSpPr>
        <p:spPr>
          <a:xfrm>
            <a:off x="8389937" y="5756671"/>
            <a:ext cx="7358063" cy="135890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p>
            <a:pPr algn="r" defTabSz="547687">
              <a:defRPr b="1" i="1" sz="5600">
                <a:solidFill>
                  <a:srgbClr val="0042AA"/>
                </a:solidFill>
              </a:defRPr>
            </a:pPr>
            <a:r>
              <a:t>“writing is research”</a:t>
            </a:r>
          </a:p>
          <a:p>
            <a:pPr algn="r" defTabSz="547687">
              <a:spcBef>
                <a:spcPts val="1000"/>
              </a:spcBef>
              <a:defRPr sz="3000">
                <a:solidFill>
                  <a:srgbClr val="0042AA"/>
                </a:solidFill>
                <a:latin typeface="Gill Sans Light"/>
                <a:ea typeface="Gill Sans Light"/>
                <a:cs typeface="Gill Sans Light"/>
                <a:sym typeface="Gill Sans Light"/>
              </a:defRPr>
            </a:pPr>
            <a:r>
              <a:t>[Wolcott: Writing up qualitative research, 2009]</a:t>
            </a:r>
          </a:p>
        </p:txBody>
      </p:sp>
      <p:sp>
        <p:nvSpPr>
          <p:cNvPr id="3057" name="Pitfall"/>
          <p:cNvSpPr txBox="1"/>
          <p:nvPr/>
        </p:nvSpPr>
        <p:spPr>
          <a:xfrm>
            <a:off x="634206" y="610977"/>
            <a:ext cx="3952954" cy="1357313"/>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lvl1pPr algn="l" defTabSz="547687">
              <a:defRPr cap="small" sz="7800">
                <a:latin typeface="Gill Sans Light"/>
                <a:ea typeface="Gill Sans Light"/>
                <a:cs typeface="Gill Sans Light"/>
                <a:sym typeface="Gill Sans Light"/>
              </a:defRPr>
            </a:lvl1pPr>
          </a:lstStyle>
          <a:p>
            <a:pPr/>
            <a:r>
              <a:t>Pitfall</a:t>
            </a:r>
          </a:p>
        </p:txBody>
      </p:sp>
      <p:sp>
        <p:nvSpPr>
          <p:cNvPr id="3058" name="Premature Publishing"/>
          <p:cNvSpPr txBox="1"/>
          <p:nvPr/>
        </p:nvSpPr>
        <p:spPr>
          <a:xfrm>
            <a:off x="634206" y="2261977"/>
            <a:ext cx="3952954" cy="2009986"/>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lvl1pPr algn="l" defTabSz="547687">
              <a:defRPr b="1" cap="small" sz="4600"/>
            </a:lvl1pPr>
          </a:lstStyle>
          <a:p>
            <a:pPr/>
            <a:r>
              <a:t>Premature Publishing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3056"/>
                                        </p:tgtEl>
                                        <p:attrNameLst>
                                          <p:attrName>style.visibility</p:attrName>
                                        </p:attrNameLst>
                                      </p:cBhvr>
                                      <p:to>
                                        <p:strVal val="visible"/>
                                      </p:to>
                                    </p:set>
                                    <p:anim calcmode="lin" valueType="num">
                                      <p:cBhvr>
                                        <p:cTn id="7" dur="750" fill="hold"/>
                                        <p:tgtEl>
                                          <p:spTgt spid="3056"/>
                                        </p:tgtEl>
                                        <p:attrNameLst>
                                          <p:attrName>ppt_x</p:attrName>
                                        </p:attrNameLst>
                                      </p:cBhvr>
                                      <p:tavLst>
                                        <p:tav tm="0">
                                          <p:val>
                                            <p:strVal val="1+#ppt_w/2"/>
                                          </p:val>
                                        </p:tav>
                                        <p:tav tm="100000">
                                          <p:val>
                                            <p:strVal val="#ppt_x"/>
                                          </p:val>
                                        </p:tav>
                                      </p:tavLst>
                                    </p:anim>
                                    <p:anim calcmode="lin" valueType="num">
                                      <p:cBhvr>
                                        <p:cTn id="8" dur="750" fill="hold"/>
                                        <p:tgtEl>
                                          <p:spTgt spid="30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56" grpId="1"/>
    </p:bldLst>
  </p:timing>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2" name="droppedImage.tiff" descr="droppedImage.tiff"/>
          <p:cNvPicPr>
            <a:picLocks noChangeAspect="1"/>
          </p:cNvPicPr>
          <p:nvPr/>
        </p:nvPicPr>
        <p:blipFill>
          <a:blip r:embed="rId3">
            <a:extLst/>
          </a:blip>
          <a:srcRect l="0" t="916" r="0" b="14800"/>
          <a:stretch>
            <a:fillRect/>
          </a:stretch>
        </p:blipFill>
        <p:spPr>
          <a:xfrm>
            <a:off x="8725846" y="4393406"/>
            <a:ext cx="5045717" cy="3636076"/>
          </a:xfrm>
          <a:prstGeom prst="rect">
            <a:avLst/>
          </a:prstGeom>
          <a:ln w="12700">
            <a:miter lim="400000"/>
          </a:ln>
        </p:spPr>
      </p:pic>
      <p:pic>
        <p:nvPicPr>
          <p:cNvPr id="3063" name="droppedImage.tiff" descr="droppedImage.tiff"/>
          <p:cNvPicPr>
            <a:picLocks noChangeAspect="1"/>
          </p:cNvPicPr>
          <p:nvPr/>
        </p:nvPicPr>
        <p:blipFill>
          <a:blip r:embed="rId4">
            <a:extLst/>
          </a:blip>
          <a:stretch>
            <a:fillRect/>
          </a:stretch>
        </p:blipFill>
        <p:spPr>
          <a:xfrm>
            <a:off x="2401093" y="4393406"/>
            <a:ext cx="5428778" cy="3643313"/>
          </a:xfrm>
          <a:prstGeom prst="rect">
            <a:avLst/>
          </a:prstGeom>
          <a:ln w="12700">
            <a:miter lim="400000"/>
          </a:ln>
        </p:spPr>
      </p:pic>
      <p:sp>
        <p:nvSpPr>
          <p:cNvPr id="3064" name="Slide Number"/>
          <p:cNvSpPr txBox="1"/>
          <p:nvPr>
            <p:ph type="sldNum" sz="quarter" idx="2"/>
          </p:nvPr>
        </p:nvSpPr>
        <p:spPr>
          <a:xfrm>
            <a:off x="7915671" y="8679656"/>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65" name="Metaphor…"/>
          <p:cNvSpPr txBox="1"/>
          <p:nvPr/>
        </p:nvSpPr>
        <p:spPr>
          <a:xfrm>
            <a:off x="1817687" y="95250"/>
            <a:ext cx="12108657" cy="225028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p>
            <a:pPr algn="l" defTabSz="547687">
              <a:defRPr cap="small" sz="7800">
                <a:latin typeface="Gill Sans Light"/>
                <a:ea typeface="Gill Sans Light"/>
                <a:cs typeface="Gill Sans Light"/>
                <a:sym typeface="Gill Sans Light"/>
              </a:defRPr>
            </a:pPr>
            <a:r>
              <a:t>Metaphor</a:t>
            </a:r>
          </a:p>
          <a:p>
            <a:pPr algn="l" defTabSz="547687">
              <a:defRPr b="1" sz="6000"/>
            </a:pPr>
            <a:r>
              <a:t>Horse Race vs. Music Debut</a:t>
            </a:r>
          </a:p>
        </p:txBody>
      </p:sp>
      <p:sp>
        <p:nvSpPr>
          <p:cNvPr id="3066" name="technique-driven"/>
          <p:cNvSpPr txBox="1"/>
          <p:nvPr/>
        </p:nvSpPr>
        <p:spPr>
          <a:xfrm>
            <a:off x="2409459" y="7953375"/>
            <a:ext cx="3719007" cy="714375"/>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algn="l" defTabSz="547687">
              <a:defRPr sz="4200">
                <a:latin typeface="Gill Sans Light"/>
                <a:ea typeface="Gill Sans Light"/>
                <a:cs typeface="Gill Sans Light"/>
                <a:sym typeface="Gill Sans Light"/>
              </a:defRPr>
            </a:lvl1pPr>
          </a:lstStyle>
          <a:p>
            <a:pPr/>
            <a:r>
              <a:t>technique-driven</a:t>
            </a:r>
          </a:p>
        </p:txBody>
      </p:sp>
      <p:sp>
        <p:nvSpPr>
          <p:cNvPr id="3067" name="problem-driven"/>
          <p:cNvSpPr txBox="1"/>
          <p:nvPr/>
        </p:nvSpPr>
        <p:spPr>
          <a:xfrm>
            <a:off x="8747125" y="7953375"/>
            <a:ext cx="3429919" cy="714375"/>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algn="l" defTabSz="547687">
              <a:defRPr sz="4200">
                <a:latin typeface="Gill Sans Light"/>
                <a:ea typeface="Gill Sans Light"/>
                <a:cs typeface="Gill Sans Light"/>
                <a:sym typeface="Gill Sans Light"/>
              </a:defRPr>
            </a:lvl1pPr>
          </a:lstStyle>
          <a:p>
            <a:pPr/>
            <a:r>
              <a:t>problem-driven</a:t>
            </a:r>
          </a:p>
        </p:txBody>
      </p:sp>
      <p:sp>
        <p:nvSpPr>
          <p:cNvPr id="3068" name="Must be first!"/>
          <p:cNvSpPr/>
          <p:nvPr/>
        </p:nvSpPr>
        <p:spPr>
          <a:xfrm>
            <a:off x="3877468" y="2797968"/>
            <a:ext cx="4024314" cy="1143001"/>
          </a:xfrm>
          <a:prstGeom prst="roundRect">
            <a:avLst>
              <a:gd name="adj" fmla="val 50000"/>
            </a:avLst>
          </a:prstGeom>
          <a:solidFill>
            <a:srgbClr val="FEFFEF"/>
          </a:solidFill>
          <a:ln w="12700">
            <a:solidFill>
              <a:srgbClr val="000000"/>
            </a:solidFill>
            <a:miter lim="400000"/>
          </a:ln>
          <a:effectLst>
            <a:outerShdw sx="100000" sy="100000" kx="0" ky="0" algn="b" rotWithShape="0" blurRad="114300" dist="63500" dir="2700000">
              <a:srgbClr val="000000">
                <a:alpha val="75000"/>
              </a:srgbClr>
            </a:outerShdw>
          </a:effectLst>
          <a:extLst>
            <a:ext uri="{C572A759-6A51-4108-AA02-DFA0A04FC94B}">
              <ma14:wrappingTextBoxFlag xmlns:ma14="http://schemas.microsoft.com/office/mac/drawingml/2011/main" val="1"/>
            </a:ext>
          </a:extLst>
        </p:spPr>
        <p:txBody>
          <a:bodyPr lIns="47625" tIns="47625" rIns="47625" bIns="47625" anchor="ctr"/>
          <a:lstStyle>
            <a:lvl1pPr defTabSz="547687">
              <a:defRPr sz="4200">
                <a:latin typeface="Gill Sans Light"/>
                <a:ea typeface="Gill Sans Light"/>
                <a:cs typeface="Gill Sans Light"/>
                <a:sym typeface="Gill Sans Light"/>
              </a:defRPr>
            </a:lvl1pPr>
          </a:lstStyle>
          <a:p>
            <a:pPr/>
            <a:r>
              <a:t>Must be first!</a:t>
            </a:r>
          </a:p>
        </p:txBody>
      </p:sp>
      <p:sp>
        <p:nvSpPr>
          <p:cNvPr id="3069" name="Am I ready?"/>
          <p:cNvSpPr/>
          <p:nvPr/>
        </p:nvSpPr>
        <p:spPr>
          <a:xfrm>
            <a:off x="9878218" y="2797968"/>
            <a:ext cx="4024314" cy="1143001"/>
          </a:xfrm>
          <a:prstGeom prst="roundRect">
            <a:avLst>
              <a:gd name="adj" fmla="val 50000"/>
            </a:avLst>
          </a:prstGeom>
          <a:solidFill>
            <a:srgbClr val="FEFFEF"/>
          </a:solidFill>
          <a:ln w="12700">
            <a:solidFill>
              <a:srgbClr val="000000"/>
            </a:solidFill>
            <a:miter lim="400000"/>
          </a:ln>
          <a:effectLst>
            <a:outerShdw sx="100000" sy="100000" kx="0" ky="0" algn="b" rotWithShape="0" blurRad="114300" dist="63500" dir="2700000">
              <a:srgbClr val="000000">
                <a:alpha val="75000"/>
              </a:srgbClr>
            </a:outerShdw>
          </a:effectLst>
          <a:extLst>
            <a:ext uri="{C572A759-6A51-4108-AA02-DFA0A04FC94B}">
              <ma14:wrappingTextBoxFlag xmlns:ma14="http://schemas.microsoft.com/office/mac/drawingml/2011/main" val="1"/>
            </a:ext>
          </a:extLst>
        </p:spPr>
        <p:txBody>
          <a:bodyPr lIns="47625" tIns="47625" rIns="47625" bIns="47625" anchor="ctr"/>
          <a:lstStyle>
            <a:lvl1pPr defTabSz="547687">
              <a:defRPr sz="4200">
                <a:latin typeface="Gill Sans Light"/>
                <a:ea typeface="Gill Sans Light"/>
                <a:cs typeface="Gill Sans Light"/>
                <a:sym typeface="Gill Sans Light"/>
              </a:defRPr>
            </a:lvl1pPr>
          </a:lstStyle>
          <a:p>
            <a:pPr/>
            <a:r>
              <a:t>Am I ready?</a:t>
            </a:r>
          </a:p>
        </p:txBody>
      </p:sp>
      <p:sp>
        <p:nvSpPr>
          <p:cNvPr id="3070" name="Oval"/>
          <p:cNvSpPr/>
          <p:nvPr/>
        </p:nvSpPr>
        <p:spPr>
          <a:xfrm>
            <a:off x="4841875" y="4726781"/>
            <a:ext cx="559594" cy="250032"/>
          </a:xfrm>
          <a:prstGeom prst="ellipse">
            <a:avLst/>
          </a:prstGeom>
          <a:solidFill>
            <a:srgbClr val="FEFFEF"/>
          </a:solidFill>
          <a:ln w="12700">
            <a:solidFill>
              <a:srgbClr val="000000"/>
            </a:solidFill>
            <a:miter lim="400000"/>
          </a:ln>
          <a:effectLst>
            <a:outerShdw sx="100000" sy="100000" kx="0" ky="0" algn="b" rotWithShape="0" blurRad="114300" dist="63500" dir="2700000">
              <a:srgbClr val="000000">
                <a:alpha val="75000"/>
              </a:srgbClr>
            </a:outerShdw>
          </a:effectLst>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3071" name="Oval"/>
          <p:cNvSpPr/>
          <p:nvPr/>
        </p:nvSpPr>
        <p:spPr>
          <a:xfrm>
            <a:off x="4663281" y="5083968"/>
            <a:ext cx="297657" cy="130970"/>
          </a:xfrm>
          <a:prstGeom prst="ellipse">
            <a:avLst/>
          </a:prstGeom>
          <a:solidFill>
            <a:srgbClr val="FEFFEF"/>
          </a:solidFill>
          <a:ln w="12700">
            <a:solidFill>
              <a:srgbClr val="000000"/>
            </a:solidFill>
            <a:miter lim="400000"/>
          </a:ln>
          <a:effectLst>
            <a:outerShdw sx="100000" sy="100000" kx="0" ky="0" algn="b" rotWithShape="0" blurRad="114300" dist="63500" dir="2700000">
              <a:srgbClr val="000000">
                <a:alpha val="75000"/>
              </a:srgbClr>
            </a:outerShdw>
          </a:effectLst>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3072" name="Oval"/>
          <p:cNvSpPr/>
          <p:nvPr/>
        </p:nvSpPr>
        <p:spPr>
          <a:xfrm>
            <a:off x="5199062" y="4143375"/>
            <a:ext cx="916782" cy="464344"/>
          </a:xfrm>
          <a:prstGeom prst="ellipse">
            <a:avLst/>
          </a:prstGeom>
          <a:solidFill>
            <a:srgbClr val="FEFFEF"/>
          </a:solidFill>
          <a:ln w="12700">
            <a:solidFill>
              <a:srgbClr val="000000"/>
            </a:solidFill>
            <a:miter lim="400000"/>
          </a:ln>
          <a:effectLst>
            <a:outerShdw sx="100000" sy="100000" kx="0" ky="0" algn="b" rotWithShape="0" blurRad="114300" dist="63500" dir="2700000">
              <a:srgbClr val="000000">
                <a:alpha val="75000"/>
              </a:srgbClr>
            </a:outerShdw>
          </a:effectLst>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3073" name="Oval"/>
          <p:cNvSpPr/>
          <p:nvPr/>
        </p:nvSpPr>
        <p:spPr>
          <a:xfrm>
            <a:off x="10366375" y="4321968"/>
            <a:ext cx="559594" cy="250032"/>
          </a:xfrm>
          <a:prstGeom prst="ellipse">
            <a:avLst/>
          </a:prstGeom>
          <a:solidFill>
            <a:srgbClr val="FEFFEF"/>
          </a:solidFill>
          <a:ln w="12700">
            <a:solidFill>
              <a:srgbClr val="000000"/>
            </a:solidFill>
            <a:miter lim="400000"/>
          </a:ln>
          <a:effectLst>
            <a:outerShdw sx="100000" sy="100000" kx="0" ky="0" algn="b" rotWithShape="0" blurRad="114300" dist="63500" dir="2700000">
              <a:srgbClr val="000000">
                <a:alpha val="75000"/>
              </a:srgbClr>
            </a:outerShdw>
          </a:effectLst>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3074" name="Oval"/>
          <p:cNvSpPr/>
          <p:nvPr/>
        </p:nvSpPr>
        <p:spPr>
          <a:xfrm>
            <a:off x="9913937" y="4500562"/>
            <a:ext cx="297657" cy="130970"/>
          </a:xfrm>
          <a:prstGeom prst="ellipse">
            <a:avLst/>
          </a:prstGeom>
          <a:solidFill>
            <a:srgbClr val="FEFFEF"/>
          </a:solidFill>
          <a:ln w="12700">
            <a:solidFill>
              <a:srgbClr val="000000"/>
            </a:solidFill>
            <a:miter lim="400000"/>
          </a:ln>
          <a:effectLst>
            <a:outerShdw sx="100000" sy="100000" kx="0" ky="0" algn="b" rotWithShape="0" blurRad="114300" dist="63500" dir="2700000">
              <a:srgbClr val="000000">
                <a:alpha val="75000"/>
              </a:srgbClr>
            </a:outerShdw>
          </a:effectLst>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3075" name="Oval"/>
          <p:cNvSpPr/>
          <p:nvPr/>
        </p:nvSpPr>
        <p:spPr>
          <a:xfrm>
            <a:off x="11009312" y="4048125"/>
            <a:ext cx="916782" cy="464344"/>
          </a:xfrm>
          <a:prstGeom prst="ellipse">
            <a:avLst/>
          </a:prstGeom>
          <a:solidFill>
            <a:srgbClr val="FEFFEF"/>
          </a:solidFill>
          <a:ln w="12700">
            <a:solidFill>
              <a:srgbClr val="000000"/>
            </a:solidFill>
            <a:miter lim="400000"/>
          </a:ln>
          <a:effectLst>
            <a:outerShdw sx="100000" sy="100000" kx="0" ky="0" algn="b" rotWithShape="0" blurRad="114300" dist="63500" dir="2700000">
              <a:srgbClr val="000000">
                <a:alpha val="75000"/>
              </a:srgbClr>
            </a:outerShdw>
          </a:effectLst>
        </p:spPr>
        <p:txBody>
          <a:bodyPr lIns="47625" tIns="47625" rIns="47625" bIns="47625" anchor="ctr"/>
          <a:lstStyle/>
          <a:p>
            <a:pPr defTabSz="547687">
              <a:defRPr sz="4200">
                <a:latin typeface="Gill Sans Light"/>
                <a:ea typeface="Gill Sans Light"/>
                <a:cs typeface="Gill Sans Light"/>
                <a:sym typeface="Gill Sans Light"/>
              </a:defRPr>
            </a:pPr>
          </a:p>
        </p:txBody>
      </p:sp>
      <p:sp>
        <p:nvSpPr>
          <p:cNvPr id="3076" name="http://www.alaineknipes.com/interests/violin_concert.jpg"/>
          <p:cNvSpPr txBox="1"/>
          <p:nvPr/>
        </p:nvSpPr>
        <p:spPr>
          <a:xfrm>
            <a:off x="3948906" y="7759700"/>
            <a:ext cx="3915494" cy="4826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algn="l" defTabSz="547687">
              <a:defRPr sz="1200" u="sng">
                <a:solidFill>
                  <a:srgbClr val="C0C0C0"/>
                </a:solidFill>
                <a:hlinkClick r:id="rId5" invalidUrl="" action="" tgtFrame="" tooltip="" history="1" highlightClick="0" endSnd="0"/>
              </a:defRPr>
            </a:lvl1pPr>
          </a:lstStyle>
          <a:p>
            <a:pPr/>
            <a:r>
              <a:rPr>
                <a:hlinkClick r:id="rId5" invalidUrl="" action="" tgtFrame="" tooltip="" history="1" highlightClick="0" endSnd="0"/>
              </a:rPr>
              <a:t>http://www.alaineknipes.com/interests/violin_concert.jpg</a:t>
            </a:r>
          </a:p>
        </p:txBody>
      </p:sp>
      <p:sp>
        <p:nvSpPr>
          <p:cNvPr id="3077" name="http://www.prlog.org/10480334-wolverhampton-horse-racing-live-streaming-wolverhampton-handicap-8-jan-2010.html"/>
          <p:cNvSpPr txBox="1"/>
          <p:nvPr/>
        </p:nvSpPr>
        <p:spPr>
          <a:xfrm>
            <a:off x="9253768" y="7572375"/>
            <a:ext cx="4524376" cy="666750"/>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algn="r" defTabSz="547687">
              <a:defRPr sz="1200" u="sng">
                <a:solidFill>
                  <a:srgbClr val="C0C0C0"/>
                </a:solidFill>
                <a:hlinkClick r:id="rId6" invalidUrl="" action="" tgtFrame="" tooltip="" history="1" highlightClick="0" endSnd="0"/>
              </a:defRPr>
            </a:lvl1pPr>
          </a:lstStyle>
          <a:p>
            <a:pPr/>
            <a:r>
              <a:rPr>
                <a:hlinkClick r:id="rId6" invalidUrl="" action="" tgtFrame="" tooltip="" history="1" highlightClick="0" endSnd="0"/>
              </a:rPr>
              <a:t>http://www.prlog.org/10480334-wolverhampton-horse-racing-live-streaming-wolverhampton-handicap-8-jan-2010.html</a:t>
            </a:r>
          </a:p>
        </p:txBody>
      </p:sp>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1" name="Autobahn.jpg" descr="Autobahn.jpg"/>
          <p:cNvPicPr>
            <a:picLocks noChangeAspect="1"/>
          </p:cNvPicPr>
          <p:nvPr/>
        </p:nvPicPr>
        <p:blipFill>
          <a:blip r:embed="rId3">
            <a:extLst/>
          </a:blip>
          <a:stretch>
            <a:fillRect/>
          </a:stretch>
        </p:blipFill>
        <p:spPr>
          <a:xfrm>
            <a:off x="8247062" y="4308919"/>
            <a:ext cx="5448103" cy="3238501"/>
          </a:xfrm>
          <a:prstGeom prst="rect">
            <a:avLst/>
          </a:prstGeom>
          <a:ln w="12700">
            <a:miter lim="400000"/>
          </a:ln>
        </p:spPr>
      </p:pic>
      <p:pic>
        <p:nvPicPr>
          <p:cNvPr id="3082" name="autobahn.jpg" descr="autobahn.jpg"/>
          <p:cNvPicPr>
            <a:picLocks noChangeAspect="1"/>
          </p:cNvPicPr>
          <p:nvPr/>
        </p:nvPicPr>
        <p:blipFill>
          <a:blip r:embed="rId4">
            <a:extLst/>
          </a:blip>
          <a:stretch>
            <a:fillRect/>
          </a:stretch>
        </p:blipFill>
        <p:spPr>
          <a:xfrm>
            <a:off x="2353468" y="4310062"/>
            <a:ext cx="5405439" cy="3235161"/>
          </a:xfrm>
          <a:prstGeom prst="rect">
            <a:avLst/>
          </a:prstGeom>
          <a:ln w="12700">
            <a:miter lim="400000"/>
          </a:ln>
        </p:spPr>
      </p:pic>
      <p:sp>
        <p:nvSpPr>
          <p:cNvPr id="3083" name="AutobahnVis 1.0…"/>
          <p:cNvSpPr txBox="1"/>
          <p:nvPr/>
        </p:nvSpPr>
        <p:spPr>
          <a:xfrm>
            <a:off x="2346120" y="7600950"/>
            <a:ext cx="4027778" cy="80010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algn="l" defTabSz="547687">
              <a:defRPr i="1" sz="2800"/>
            </a:pPr>
            <a:r>
              <a:t>AutobahnVis 1.0</a:t>
            </a:r>
          </a:p>
          <a:p>
            <a:pPr algn="l" defTabSz="547687">
              <a:defRPr sz="2000">
                <a:solidFill>
                  <a:srgbClr val="7A7A7A"/>
                </a:solidFill>
                <a:latin typeface="Gill Sans Light"/>
                <a:ea typeface="Gill Sans Light"/>
                <a:cs typeface="Gill Sans Light"/>
                <a:sym typeface="Gill Sans Light"/>
              </a:defRPr>
            </a:pPr>
            <a:r>
              <a:t>[Sedlmair et al., Smart Graphics, 2009]</a:t>
            </a:r>
          </a:p>
        </p:txBody>
      </p:sp>
      <p:sp>
        <p:nvSpPr>
          <p:cNvPr id="3084" name="Slide Number"/>
          <p:cNvSpPr txBox="1"/>
          <p:nvPr>
            <p:ph type="sldNum" sz="quarter" idx="2"/>
          </p:nvPr>
        </p:nvSpPr>
        <p:spPr>
          <a:xfrm>
            <a:off x="7915671" y="8679656"/>
            <a:ext cx="412751" cy="34528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85" name="Example From The Trenches…"/>
          <p:cNvSpPr txBox="1"/>
          <p:nvPr/>
        </p:nvSpPr>
        <p:spPr>
          <a:xfrm>
            <a:off x="1817687" y="95250"/>
            <a:ext cx="11751470" cy="225028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normAutofit fontScale="100000" lnSpcReduction="0"/>
          </a:bodyPr>
          <a:lstStyle/>
          <a:p>
            <a:pPr algn="l" defTabSz="531256">
              <a:defRPr cap="small" sz="7566">
                <a:latin typeface="Gill Sans Light"/>
                <a:ea typeface="Gill Sans Light"/>
                <a:cs typeface="Gill Sans Light"/>
                <a:sym typeface="Gill Sans Light"/>
              </a:defRPr>
            </a:pPr>
            <a:r>
              <a:t>Example From The Trenches</a:t>
            </a:r>
          </a:p>
          <a:p>
            <a:pPr algn="l" defTabSz="531256">
              <a:defRPr b="1" sz="5820"/>
            </a:pPr>
            <a:r>
              <a:t>Don’t step on your own toes!</a:t>
            </a:r>
          </a:p>
        </p:txBody>
      </p:sp>
      <p:sp>
        <p:nvSpPr>
          <p:cNvPr id="3086" name="First design round published"/>
          <p:cNvSpPr txBox="1"/>
          <p:nvPr/>
        </p:nvSpPr>
        <p:spPr>
          <a:xfrm>
            <a:off x="2317750" y="2946399"/>
            <a:ext cx="5012532" cy="191770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algn="l" defTabSz="547687">
              <a:defRPr sz="4200">
                <a:latin typeface="Gill Sans Light"/>
                <a:ea typeface="Gill Sans Light"/>
                <a:cs typeface="Gill Sans Light"/>
                <a:sym typeface="Gill Sans Light"/>
              </a:defRPr>
            </a:lvl1pPr>
          </a:lstStyle>
          <a:p>
            <a:pPr/>
            <a:r>
              <a:t>First design round published</a:t>
            </a:r>
          </a:p>
        </p:txBody>
      </p:sp>
      <p:sp>
        <p:nvSpPr>
          <p:cNvPr id="3087" name="Subsequent work not stand-alone paper"/>
          <p:cNvSpPr txBox="1"/>
          <p:nvPr/>
        </p:nvSpPr>
        <p:spPr>
          <a:xfrm>
            <a:off x="8247062" y="2952353"/>
            <a:ext cx="5012532" cy="191770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algn="l" defTabSz="547687">
              <a:defRPr sz="4200">
                <a:latin typeface="Gill Sans Light"/>
                <a:ea typeface="Gill Sans Light"/>
                <a:cs typeface="Gill Sans Light"/>
                <a:sym typeface="Gill Sans Light"/>
              </a:defRPr>
            </a:lvl1pPr>
          </a:lstStyle>
          <a:p>
            <a:pPr/>
            <a:r>
              <a:t>Subsequent work not stand-alone paper</a:t>
            </a:r>
          </a:p>
        </p:txBody>
      </p:sp>
      <p:sp>
        <p:nvSpPr>
          <p:cNvPr id="3088" name="AutobahnVis 2.0…"/>
          <p:cNvSpPr txBox="1"/>
          <p:nvPr/>
        </p:nvSpPr>
        <p:spPr>
          <a:xfrm>
            <a:off x="8235156" y="7606903"/>
            <a:ext cx="5929313" cy="80010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lgn="l" defTabSz="547687">
              <a:defRPr i="1" sz="2800"/>
            </a:pPr>
            <a:r>
              <a:t>AutobahnVis 2.0</a:t>
            </a:r>
          </a:p>
          <a:p>
            <a:pPr algn="l" defTabSz="547687">
              <a:defRPr sz="2000">
                <a:solidFill>
                  <a:srgbClr val="7A7A7A"/>
                </a:solidFill>
                <a:latin typeface="Gill Sans Light"/>
                <a:ea typeface="Gill Sans Light"/>
                <a:cs typeface="Gill Sans Light"/>
                <a:sym typeface="Gill Sans Light"/>
              </a:defRPr>
            </a:pPr>
            <a:r>
              <a:t>[Sedlmair et al., Information Visualization 10(3), 2011]</a:t>
            </a:r>
          </a:p>
        </p:txBody>
      </p:sp>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2" name="Reflections from the stacks: Wholesale adoption inappropriate"/>
          <p:cNvSpPr txBox="1"/>
          <p:nvPr>
            <p:ph type="title"/>
          </p:nvPr>
        </p:nvSpPr>
        <p:spPr>
          <a:prstGeom prst="rect">
            <a:avLst/>
          </a:prstGeom>
        </p:spPr>
        <p:txBody>
          <a:bodyPr/>
          <a:lstStyle/>
          <a:p>
            <a:pPr/>
            <a:r>
              <a:t>Reflections from the stacks: Wholesale adoption inappropriate</a:t>
            </a:r>
          </a:p>
        </p:txBody>
      </p:sp>
      <p:sp>
        <p:nvSpPr>
          <p:cNvPr id="3093" name="ethnography…"/>
          <p:cNvSpPr txBox="1"/>
          <p:nvPr>
            <p:ph type="body" idx="1"/>
          </p:nvPr>
        </p:nvSpPr>
        <p:spPr>
          <a:xfrm>
            <a:off x="419100" y="1104900"/>
            <a:ext cx="15621000" cy="8039100"/>
          </a:xfrm>
          <a:prstGeom prst="rect">
            <a:avLst/>
          </a:prstGeom>
        </p:spPr>
        <p:txBody>
          <a:bodyPr/>
          <a:lstStyle/>
          <a:p>
            <a:pPr/>
            <a:r>
              <a:t>ethnography</a:t>
            </a:r>
          </a:p>
          <a:p>
            <a:pPr lvl="1"/>
            <a:r>
              <a:t>rapid, goal-directed fieldwork</a:t>
            </a:r>
          </a:p>
          <a:p>
            <a:pPr/>
            <a:r>
              <a:t>grounded theory</a:t>
            </a:r>
          </a:p>
          <a:p>
            <a:pPr lvl="1"/>
            <a:r>
              <a:t>not empty slate: vis background is key</a:t>
            </a:r>
          </a:p>
          <a:p>
            <a:pPr/>
            <a:r>
              <a:t>action research</a:t>
            </a:r>
          </a:p>
          <a:p>
            <a:pPr lvl="1"/>
            <a:r>
              <a:t>aligned</a:t>
            </a:r>
          </a:p>
          <a:p>
            <a:pPr lvl="2"/>
            <a:r>
              <a:t>intervention as goal</a:t>
            </a:r>
          </a:p>
          <a:p>
            <a:pPr lvl="2"/>
            <a:r>
              <a:t>transferability not reproducibility</a:t>
            </a:r>
          </a:p>
          <a:p>
            <a:pPr lvl="2"/>
            <a:r>
              <a:t>personal involvement is key </a:t>
            </a:r>
          </a:p>
          <a:p>
            <a:pPr lvl="1"/>
            <a:r>
              <a:t>opposition</a:t>
            </a:r>
          </a:p>
          <a:p>
            <a:pPr lvl="2"/>
            <a:r>
              <a:t>translation of participant concepts into visualization language</a:t>
            </a:r>
          </a:p>
          <a:p>
            <a:pPr lvl="2"/>
            <a:r>
              <a:t>researcher lead not facilitate design</a:t>
            </a:r>
          </a:p>
          <a:p>
            <a:pPr lvl="2"/>
            <a:r>
              <a:t>orthogonal to vis concerns: participants as writers, adversarial to status quo, postmodernity</a:t>
            </a:r>
          </a:p>
        </p:txBody>
      </p:sp>
      <p:sp>
        <p:nvSpPr>
          <p:cNvPr id="309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95" name="FreeGreatPicture.com-14885-trinity-college-dublin-the-old-library.jpg" descr="FreeGreatPicture.com-14885-trinity-college-dublin-the-old-library.jpg"/>
          <p:cNvPicPr>
            <a:picLocks noChangeAspect="1"/>
          </p:cNvPicPr>
          <p:nvPr/>
        </p:nvPicPr>
        <p:blipFill>
          <a:blip r:embed="rId2">
            <a:extLst/>
          </a:blip>
          <a:stretch>
            <a:fillRect/>
          </a:stretch>
        </p:blipFill>
        <p:spPr>
          <a:xfrm>
            <a:off x="8153806" y="1273194"/>
            <a:ext cx="7886294" cy="4932146"/>
          </a:xfrm>
          <a:prstGeom prst="rect">
            <a:avLst/>
          </a:prstGeom>
          <a:ln w="12700">
            <a:miter lim="400000"/>
          </a:ln>
        </p:spPr>
      </p:pic>
      <p:sp>
        <p:nvSpPr>
          <p:cNvPr id="3096" name="www.freegreatpicture.com/city-impression/trinity-college-dublin-the-old-library-14885"/>
          <p:cNvSpPr txBox="1"/>
          <p:nvPr/>
        </p:nvSpPr>
        <p:spPr>
          <a:xfrm>
            <a:off x="10250834" y="5925939"/>
            <a:ext cx="578926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latin typeface="Helvetica"/>
                <a:ea typeface="Helvetica"/>
                <a:cs typeface="Helvetica"/>
                <a:sym typeface="Helvetica"/>
              </a:defRPr>
            </a:lvl1pPr>
          </a:lstStyle>
          <a:p>
            <a:pPr/>
            <a:r>
              <a:t>www.freegreatpicture.com/city-impression/trinity-college-dublin-the-old-library-14885</a:t>
            </a:r>
          </a:p>
        </p:txBody>
      </p:sp>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8" name="Outline"/>
          <p:cNvSpPr txBox="1"/>
          <p:nvPr>
            <p:ph type="title"/>
          </p:nvPr>
        </p:nvSpPr>
        <p:spPr>
          <a:prstGeom prst="rect">
            <a:avLst/>
          </a:prstGeom>
        </p:spPr>
        <p:txBody>
          <a:bodyPr/>
          <a:lstStyle/>
          <a:p>
            <a:pPr/>
            <a:r>
              <a:t>Outline</a:t>
            </a:r>
          </a:p>
        </p:txBody>
      </p:sp>
      <p:sp>
        <p:nvSpPr>
          <p:cNvPr id="3099"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pPr>
            <a:r>
              <a:t>Reduce: Filter, Aggregate</a:t>
            </a:r>
          </a:p>
          <a:p>
            <a:pPr lvl="1" marL="1173479" indent="-259079">
              <a:defRPr sz="3000"/>
            </a:pPr>
            <a:r>
              <a:t>Rules of Thumb</a:t>
            </a:r>
          </a:p>
          <a:p>
            <a:pPr lvl="1" marL="1173479" indent="-259079">
              <a:defRPr sz="3000"/>
            </a:pPr>
            <a:r>
              <a:t>Design Study Methodology</a:t>
            </a:r>
          </a:p>
        </p:txBody>
      </p:sp>
      <p:sp>
        <p:nvSpPr>
          <p:cNvPr id="310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01"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3102"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9" name="Actions: Search, query"/>
          <p:cNvSpPr txBox="1"/>
          <p:nvPr>
            <p:ph type="title"/>
          </p:nvPr>
        </p:nvSpPr>
        <p:spPr>
          <a:prstGeom prst="rect">
            <a:avLst/>
          </a:prstGeom>
        </p:spPr>
        <p:txBody>
          <a:bodyPr/>
          <a:lstStyle/>
          <a:p>
            <a:pPr/>
            <a:r>
              <a:t>Actions: Search, query</a:t>
            </a:r>
          </a:p>
        </p:txBody>
      </p:sp>
      <p:sp>
        <p:nvSpPr>
          <p:cNvPr id="310" name="what does user know?…"/>
          <p:cNvSpPr txBox="1"/>
          <p:nvPr>
            <p:ph type="body" sz="half" idx="1"/>
          </p:nvPr>
        </p:nvSpPr>
        <p:spPr>
          <a:xfrm>
            <a:off x="419100" y="1104900"/>
            <a:ext cx="5765800" cy="8039100"/>
          </a:xfrm>
          <a:prstGeom prst="rect">
            <a:avLst/>
          </a:prstGeom>
        </p:spPr>
        <p:txBody>
          <a:bodyPr/>
          <a:lstStyle/>
          <a:p>
            <a:pPr marL="793376" indent="-336176"/>
            <a:r>
              <a:t>what does user know?</a:t>
            </a:r>
          </a:p>
          <a:p>
            <a:pPr lvl="1" marL="1173480" indent="-259080"/>
            <a:r>
              <a:t>target, location</a:t>
            </a:r>
          </a:p>
          <a:p>
            <a:pPr lvl="1" marL="1173480" indent="-259080"/>
          </a:p>
          <a:p>
            <a:pPr marL="793376" indent="-336176"/>
            <a:r>
              <a:t>how much of the data matters?</a:t>
            </a:r>
          </a:p>
          <a:p>
            <a:pPr lvl="1" marL="1173480" indent="-259080"/>
            <a:r>
              <a:t>one, some, all</a:t>
            </a:r>
          </a:p>
          <a:p>
            <a:pPr lvl="1" marL="1173480" indent="-259080"/>
          </a:p>
          <a:p>
            <a:pPr lvl="1" marL="1173480" indent="-259080"/>
          </a:p>
          <a:p>
            <a:pPr marL="793376" indent="-336176"/>
            <a:r>
              <a:t>independent choices for each of these three levels</a:t>
            </a:r>
          </a:p>
          <a:p>
            <a:pPr lvl="1" marL="1173480" indent="-259080"/>
            <a:r>
              <a:t>analyze, search, query</a:t>
            </a:r>
          </a:p>
          <a:p>
            <a:pPr lvl="1" marL="1173480" indent="-259080"/>
            <a:r>
              <a:t>mix and match </a:t>
            </a:r>
          </a:p>
        </p:txBody>
      </p:sp>
      <p:pic>
        <p:nvPicPr>
          <p:cNvPr id="311" name="fig3.2.pdf" descr="fig3.2.pdf"/>
          <p:cNvPicPr>
            <a:picLocks noChangeAspect="1"/>
          </p:cNvPicPr>
          <p:nvPr/>
        </p:nvPicPr>
        <p:blipFill>
          <a:blip r:embed="rId2">
            <a:extLst/>
          </a:blip>
          <a:srcRect l="4012" t="47844" r="0" b="0"/>
          <a:stretch>
            <a:fillRect/>
          </a:stretch>
        </p:blipFill>
        <p:spPr>
          <a:xfrm>
            <a:off x="5969000" y="1099819"/>
            <a:ext cx="10156405" cy="7903063"/>
          </a:xfrm>
          <a:prstGeom prst="rect">
            <a:avLst/>
          </a:prstGeom>
          <a:ln w="12700">
            <a:miter lim="400000"/>
          </a:ln>
        </p:spPr>
      </p:pic>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05" name="fig2.1.pdf" descr="fig2.1.pdf"/>
          <p:cNvPicPr>
            <a:picLocks noChangeAspect="1"/>
          </p:cNvPicPr>
          <p:nvPr/>
        </p:nvPicPr>
        <p:blipFill>
          <a:blip r:embed="rId2">
            <a:extLst/>
          </a:blip>
          <a:srcRect l="0" t="0" r="0" b="15795"/>
          <a:stretch>
            <a:fillRect/>
          </a:stretch>
        </p:blipFill>
        <p:spPr>
          <a:xfrm>
            <a:off x="288976" y="-3593"/>
            <a:ext cx="9005103" cy="9045993"/>
          </a:xfrm>
          <a:prstGeom prst="rect">
            <a:avLst/>
          </a:prstGeom>
          <a:ln w="12700">
            <a:miter lim="400000"/>
          </a:ln>
        </p:spPr>
      </p:pic>
      <p:grpSp>
        <p:nvGrpSpPr>
          <p:cNvPr id="3108" name="Group"/>
          <p:cNvGrpSpPr/>
          <p:nvPr/>
        </p:nvGrpSpPr>
        <p:grpSpPr>
          <a:xfrm>
            <a:off x="1562100" y="799180"/>
            <a:ext cx="11569700" cy="9290386"/>
            <a:chOff x="0" y="0"/>
            <a:chExt cx="11569700" cy="9290384"/>
          </a:xfrm>
        </p:grpSpPr>
        <p:sp>
          <p:nvSpPr>
            <p:cNvPr id="3106" name="Rectangle"/>
            <p:cNvSpPr/>
            <p:nvPr/>
          </p:nvSpPr>
          <p:spPr>
            <a:xfrm>
              <a:off x="88900" y="77119"/>
              <a:ext cx="11480800" cy="88138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pic>
          <p:nvPicPr>
            <p:cNvPr id="3107" name="fig3.1.pdf" descr="fig3.1.pdf"/>
            <p:cNvPicPr>
              <a:picLocks noChangeAspect="1"/>
            </p:cNvPicPr>
            <p:nvPr/>
          </p:nvPicPr>
          <p:blipFill>
            <a:blip r:embed="rId3">
              <a:extLst/>
            </a:blip>
            <a:stretch>
              <a:fillRect/>
            </a:stretch>
          </p:blipFill>
          <p:spPr>
            <a:xfrm>
              <a:off x="0" y="0"/>
              <a:ext cx="11480800" cy="9290385"/>
            </a:xfrm>
            <a:prstGeom prst="rect">
              <a:avLst/>
            </a:prstGeom>
            <a:ln w="12700" cap="flat">
              <a:noFill/>
              <a:miter lim="400000"/>
            </a:ln>
            <a:effectLst/>
          </p:spPr>
        </p:pic>
      </p:grpSp>
      <p:grpSp>
        <p:nvGrpSpPr>
          <p:cNvPr id="3120" name="Group"/>
          <p:cNvGrpSpPr/>
          <p:nvPr/>
        </p:nvGrpSpPr>
        <p:grpSpPr>
          <a:xfrm>
            <a:off x="3492499" y="3771900"/>
            <a:ext cx="11144825" cy="6565900"/>
            <a:chOff x="0" y="215900"/>
            <a:chExt cx="11144823" cy="6565900"/>
          </a:xfrm>
        </p:grpSpPr>
        <p:sp>
          <p:nvSpPr>
            <p:cNvPr id="3109" name="Rectangle"/>
            <p:cNvSpPr/>
            <p:nvPr/>
          </p:nvSpPr>
          <p:spPr>
            <a:xfrm>
              <a:off x="203200" y="215900"/>
              <a:ext cx="10934700" cy="6565900"/>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nvGrpSpPr>
            <p:cNvPr id="3119" name="Group"/>
            <p:cNvGrpSpPr/>
            <p:nvPr/>
          </p:nvGrpSpPr>
          <p:grpSpPr>
            <a:xfrm>
              <a:off x="0" y="218904"/>
              <a:ext cx="11144824" cy="6231169"/>
              <a:chOff x="0" y="218904"/>
              <a:chExt cx="11144823" cy="6231168"/>
            </a:xfrm>
          </p:grpSpPr>
          <p:sp>
            <p:nvSpPr>
              <p:cNvPr id="3110" name="Line"/>
              <p:cNvSpPr/>
              <p:nvPr/>
            </p:nvSpPr>
            <p:spPr>
              <a:xfrm>
                <a:off x="3134582" y="1073874"/>
                <a:ext cx="2501966" cy="7341"/>
              </a:xfrm>
              <a:prstGeom prst="line">
                <a:avLst/>
              </a:prstGeom>
              <a:noFill/>
              <a:ln w="22225" cap="flat">
                <a:solidFill>
                  <a:srgbClr val="12977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p>
            </p:txBody>
          </p:sp>
          <p:pic>
            <p:nvPicPr>
              <p:cNvPr id="3111" name="Image" descr="Image"/>
              <p:cNvPicPr>
                <a:picLocks noChangeAspect="1"/>
              </p:cNvPicPr>
              <p:nvPr/>
            </p:nvPicPr>
            <p:blipFill>
              <a:blip r:embed="rId4">
                <a:extLst/>
              </a:blip>
              <a:stretch>
                <a:fillRect/>
              </a:stretch>
            </p:blipFill>
            <p:spPr>
              <a:xfrm>
                <a:off x="425153" y="5132523"/>
                <a:ext cx="1103894" cy="1091691"/>
              </a:xfrm>
              <a:prstGeom prst="rect">
                <a:avLst/>
              </a:prstGeom>
              <a:ln w="12700" cap="flat">
                <a:noFill/>
                <a:miter lim="400000"/>
              </a:ln>
              <a:effectLst/>
            </p:spPr>
          </p:pic>
          <p:pic>
            <p:nvPicPr>
              <p:cNvPr id="3112" name="fig3.7.pdf" descr="fig3.7.pdf"/>
              <p:cNvPicPr>
                <a:picLocks noChangeAspect="1"/>
              </p:cNvPicPr>
              <p:nvPr/>
            </p:nvPicPr>
            <p:blipFill>
              <a:blip r:embed="rId5">
                <a:extLst/>
              </a:blip>
              <a:srcRect l="0" t="4527" r="63679" b="51620"/>
              <a:stretch>
                <a:fillRect/>
              </a:stretch>
            </p:blipFill>
            <p:spPr>
              <a:xfrm>
                <a:off x="190504" y="773280"/>
                <a:ext cx="2939009" cy="3277383"/>
              </a:xfrm>
              <a:prstGeom prst="rect">
                <a:avLst/>
              </a:prstGeom>
              <a:ln w="12700" cap="flat">
                <a:noFill/>
                <a:miter lim="400000"/>
              </a:ln>
              <a:effectLst/>
            </p:spPr>
          </p:pic>
          <p:pic>
            <p:nvPicPr>
              <p:cNvPr id="3113" name="fig3.7.pdf" descr="fig3.7.pdf"/>
              <p:cNvPicPr>
                <a:picLocks noChangeAspect="1"/>
              </p:cNvPicPr>
              <p:nvPr/>
            </p:nvPicPr>
            <p:blipFill>
              <a:blip r:embed="rId5">
                <a:extLst/>
              </a:blip>
              <a:srcRect l="39306" t="4268" r="0" b="35191"/>
              <a:stretch>
                <a:fillRect/>
              </a:stretch>
            </p:blipFill>
            <p:spPr>
              <a:xfrm>
                <a:off x="6313610" y="773280"/>
                <a:ext cx="4820646" cy="4441057"/>
              </a:xfrm>
              <a:prstGeom prst="rect">
                <a:avLst/>
              </a:prstGeom>
              <a:ln w="12700" cap="flat">
                <a:noFill/>
                <a:miter lim="400000"/>
              </a:ln>
              <a:effectLst/>
            </p:spPr>
          </p:pic>
          <p:pic>
            <p:nvPicPr>
              <p:cNvPr id="3114" name="fig3.7.pdf" descr="fig3.7.pdf"/>
              <p:cNvPicPr>
                <a:picLocks noChangeAspect="1"/>
              </p:cNvPicPr>
              <p:nvPr/>
            </p:nvPicPr>
            <p:blipFill>
              <a:blip r:embed="rId5">
                <a:extLst/>
              </a:blip>
              <a:srcRect l="0" t="0" r="0" b="95107"/>
              <a:stretch>
                <a:fillRect/>
              </a:stretch>
            </p:blipFill>
            <p:spPr>
              <a:xfrm>
                <a:off x="209493" y="218904"/>
                <a:ext cx="10935331" cy="494153"/>
              </a:xfrm>
              <a:prstGeom prst="rect">
                <a:avLst/>
              </a:prstGeom>
              <a:ln w="12700" cap="flat">
                <a:noFill/>
                <a:miter lim="400000"/>
              </a:ln>
              <a:effectLst/>
            </p:spPr>
          </p:pic>
          <p:grpSp>
            <p:nvGrpSpPr>
              <p:cNvPr id="3117" name="Group"/>
              <p:cNvGrpSpPr/>
              <p:nvPr/>
            </p:nvGrpSpPr>
            <p:grpSpPr>
              <a:xfrm>
                <a:off x="0" y="4430444"/>
                <a:ext cx="2460954" cy="2019629"/>
                <a:chOff x="0" y="0"/>
                <a:chExt cx="2460953" cy="2019628"/>
              </a:xfrm>
            </p:grpSpPr>
            <p:sp>
              <p:nvSpPr>
                <p:cNvPr id="3115" name="Rectangle"/>
                <p:cNvSpPr/>
                <p:nvPr/>
              </p:nvSpPr>
              <p:spPr>
                <a:xfrm>
                  <a:off x="0" y="0"/>
                  <a:ext cx="2460954" cy="2019629"/>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3116" name="Image" descr="Image"/>
                <p:cNvPicPr>
                  <a:picLocks noChangeAspect="1"/>
                </p:cNvPicPr>
                <p:nvPr/>
              </p:nvPicPr>
              <p:blipFill>
                <a:blip r:embed="rId4">
                  <a:extLst/>
                </a:blip>
                <a:stretch>
                  <a:fillRect/>
                </a:stretch>
              </p:blipFill>
              <p:spPr>
                <a:xfrm>
                  <a:off x="222409" y="68617"/>
                  <a:ext cx="1948818" cy="1927276"/>
                </a:xfrm>
                <a:prstGeom prst="rect">
                  <a:avLst/>
                </a:prstGeom>
                <a:ln w="12700" cap="flat">
                  <a:noFill/>
                  <a:miter lim="400000"/>
                </a:ln>
                <a:effectLst/>
              </p:spPr>
            </p:pic>
          </p:grpSp>
          <p:pic>
            <p:nvPicPr>
              <p:cNvPr id="3118" name="fig3.7.pdf" descr="fig3.7.pdf"/>
              <p:cNvPicPr>
                <a:picLocks noChangeAspect="1"/>
              </p:cNvPicPr>
              <p:nvPr/>
            </p:nvPicPr>
            <p:blipFill>
              <a:blip r:embed="rId6">
                <a:extLst/>
              </a:blip>
              <a:srcRect l="0" t="46171" r="59430" b="0"/>
              <a:stretch>
                <a:fillRect/>
              </a:stretch>
            </p:blipFill>
            <p:spPr>
              <a:xfrm>
                <a:off x="2966928" y="936742"/>
                <a:ext cx="3474047" cy="4225285"/>
              </a:xfrm>
              <a:prstGeom prst="rect">
                <a:avLst/>
              </a:prstGeom>
              <a:ln w="12700" cap="flat">
                <a:noFill/>
                <a:miter lim="400000"/>
              </a:ln>
              <a:effectLst/>
            </p:spPr>
          </p:pic>
        </p:grpSp>
      </p:grpSp>
      <p:grpSp>
        <p:nvGrpSpPr>
          <p:cNvPr id="3130" name="Group"/>
          <p:cNvGrpSpPr/>
          <p:nvPr/>
        </p:nvGrpSpPr>
        <p:grpSpPr>
          <a:xfrm>
            <a:off x="12725400" y="254000"/>
            <a:ext cx="3390900" cy="3378200"/>
            <a:chOff x="0" y="0"/>
            <a:chExt cx="3390900" cy="3378200"/>
          </a:xfrm>
        </p:grpSpPr>
        <p:sp>
          <p:nvSpPr>
            <p:cNvPr id="3121"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122"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123" name="Rectangle"/>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124" name="Rectangle"/>
            <p:cNvSpPr/>
            <p:nvPr/>
          </p:nvSpPr>
          <p:spPr>
            <a:xfrm>
              <a:off x="428099" y="2362200"/>
              <a:ext cx="1265712"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125" name="algorithm"/>
            <p:cNvSpPr txBox="1"/>
            <p:nvPr/>
          </p:nvSpPr>
          <p:spPr>
            <a:xfrm>
              <a:off x="440630" y="2400300"/>
              <a:ext cx="129077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3126" name="idiom"/>
            <p:cNvSpPr txBox="1"/>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3127"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3128"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3129" name="Image" descr="Image"/>
            <p:cNvPicPr>
              <a:picLocks noChangeAspect="1"/>
            </p:cNvPicPr>
            <p:nvPr/>
          </p:nvPicPr>
          <p:blipFill>
            <a:blip r:embed="rId7">
              <a:extLst/>
            </a:blip>
            <a:stretch>
              <a:fillRect/>
            </a:stretch>
          </p:blipFill>
          <p:spPr>
            <a:xfrm>
              <a:off x="1452599" y="664970"/>
              <a:ext cx="1663701" cy="165370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05" grpId="1"/>
      <p:bldP build="whole" bldLvl="1" animBg="1" rev="0" advAuto="0" spid="3108" grpId="2"/>
      <p:bldP build="whole" bldLvl="1" animBg="1" rev="0" advAuto="0" spid="3120" grpId="3"/>
    </p:bldLst>
  </p:timing>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2" name="More Information"/>
          <p:cNvSpPr txBox="1"/>
          <p:nvPr>
            <p:ph type="title"/>
          </p:nvPr>
        </p:nvSpPr>
        <p:spPr>
          <a:prstGeom prst="rect">
            <a:avLst/>
          </a:prstGeom>
        </p:spPr>
        <p:txBody>
          <a:bodyPr/>
          <a:lstStyle/>
          <a:p>
            <a:pPr/>
            <a:r>
              <a:t>More Information</a:t>
            </a:r>
          </a:p>
        </p:txBody>
      </p:sp>
      <p:sp>
        <p:nvSpPr>
          <p:cNvPr id="3133" name="this talk http://www.cs.ubc.ca/~tmm/talks.html#vad17fullday…"/>
          <p:cNvSpPr txBox="1"/>
          <p:nvPr>
            <p:ph type="body" idx="1"/>
          </p:nvPr>
        </p:nvSpPr>
        <p:spPr>
          <a:xfrm>
            <a:off x="419100" y="1104900"/>
            <a:ext cx="9499600" cy="8039100"/>
          </a:xfrm>
          <a:prstGeom prst="rect">
            <a:avLst/>
          </a:prstGeom>
        </p:spPr>
        <p:txBody>
          <a:bodyPr/>
          <a:lstStyle/>
          <a:p>
            <a:pPr marL="291465" indent="-291465" defTabSz="1295400">
              <a:lnSpc>
                <a:spcPct val="90000"/>
              </a:lnSpc>
              <a:buClrTx/>
            </a:pPr>
            <a:r>
              <a:rPr sz="3400"/>
              <a:t>this talk</a:t>
            </a:r>
            <a:br>
              <a:rPr sz="3400"/>
            </a:br>
            <a:r>
              <a:rPr sz="3000" u="sng">
                <a:solidFill>
                  <a:srgbClr val="FF2600"/>
                </a:solidFill>
                <a:uFill>
                  <a:solidFill>
                    <a:srgbClr val="FF2600"/>
                  </a:solidFill>
                </a:uFill>
                <a:hlinkClick r:id="rId2" invalidUrl="" action="" tgtFrame="" tooltip="" history="1" highlightClick="0" endSnd="0"/>
              </a:rPr>
              <a:t>http://www.cs.ubc.ca/~tmm/talks.html#vad17fullday</a:t>
            </a:r>
            <a:br/>
          </a:p>
          <a:p>
            <a:pPr marL="291465" indent="-291465" defTabSz="1295400">
              <a:lnSpc>
                <a:spcPct val="90000"/>
              </a:lnSpc>
              <a:buClrTx/>
            </a:pPr>
            <a:r>
              <a:rPr sz="3400"/>
              <a:t>book page (including tutorial lecture slides)</a:t>
            </a:r>
            <a:br>
              <a:rPr sz="3400"/>
            </a:br>
            <a:r>
              <a:rPr sz="3000" u="sng">
                <a:solidFill>
                  <a:srgbClr val="FF2600"/>
                </a:solidFill>
                <a:uFill>
                  <a:solidFill>
                    <a:srgbClr val="FF2600"/>
                  </a:solidFill>
                </a:uFill>
                <a:hlinkClick r:id="rId3" invalidUrl="" action="" tgtFrame="" tooltip="" history="1" highlightClick="0" endSnd="0"/>
              </a:rPr>
              <a:t>http://www.cs.ubc.ca/~tmm/vadbook</a:t>
            </a:r>
          </a:p>
          <a:p>
            <a:pPr lvl="1" defTabSz="1295400">
              <a:lnSpc>
                <a:spcPct val="90000"/>
              </a:lnSpc>
              <a:spcBef>
                <a:spcPts val="1000"/>
              </a:spcBef>
              <a:buClrTx/>
            </a:pPr>
            <a:r>
              <a:t>20% promo code for book+ebook combo: HVN17</a:t>
            </a:r>
          </a:p>
          <a:p>
            <a:pPr lvl="1" defTabSz="1295400">
              <a:lnSpc>
                <a:spcPct val="90000"/>
              </a:lnSpc>
              <a:spcBef>
                <a:spcPts val="1000"/>
              </a:spcBef>
              <a:buClrTx/>
              <a:defRPr sz="3000">
                <a:solidFill>
                  <a:srgbClr val="4D22B3"/>
                </a:solidFill>
                <a:uFill>
                  <a:solidFill>
                    <a:srgbClr val="4D22B3"/>
                  </a:solidFill>
                </a:uFill>
              </a:defRPr>
            </a:pPr>
            <a:r>
              <a:rPr u="sng">
                <a:hlinkClick r:id="rId4" invalidUrl="" action="" tgtFrame="" tooltip="" history="1" highlightClick="0" endSnd="0"/>
              </a:rPr>
              <a:t>http://www.crcpress.com/product/isbn/9781466508910</a:t>
            </a:r>
          </a:p>
          <a:p>
            <a:pPr lvl="1" defTabSz="1295400">
              <a:lnSpc>
                <a:spcPct val="90000"/>
              </a:lnSpc>
              <a:spcBef>
                <a:spcPts val="1000"/>
              </a:spcBef>
              <a:buClrTx/>
              <a:defRPr sz="3000">
                <a:solidFill>
                  <a:srgbClr val="4D22B3"/>
                </a:solidFill>
                <a:uFill>
                  <a:solidFill>
                    <a:srgbClr val="4D22B3"/>
                  </a:solidFill>
                </a:uFill>
              </a:defRPr>
            </a:pPr>
          </a:p>
          <a:p>
            <a:pPr lvl="1" defTabSz="1295400">
              <a:lnSpc>
                <a:spcPct val="90000"/>
              </a:lnSpc>
              <a:spcBef>
                <a:spcPts val="1000"/>
              </a:spcBef>
              <a:buClrTx/>
            </a:pPr>
            <a:r>
              <a:t>illustrations: Eamonn Maguire</a:t>
            </a:r>
          </a:p>
          <a:p>
            <a:pPr defTabSz="1295400">
              <a:lnSpc>
                <a:spcPct val="90000"/>
              </a:lnSpc>
              <a:buClrTx/>
              <a:defRPr sz="3400"/>
            </a:pPr>
          </a:p>
          <a:p>
            <a:pPr defTabSz="1295400">
              <a:lnSpc>
                <a:spcPct val="90000"/>
              </a:lnSpc>
              <a:buClrTx/>
              <a:defRPr sz="3400"/>
            </a:pPr>
            <a:r>
              <a:t>papers, videos, software, talks, courses </a:t>
            </a:r>
            <a:br/>
            <a:r>
              <a:rPr sz="3000" u="sng">
                <a:solidFill>
                  <a:srgbClr val="FF2600"/>
                </a:solidFill>
                <a:uFill>
                  <a:solidFill>
                    <a:srgbClr val="FF2600"/>
                  </a:solidFill>
                </a:uFill>
                <a:hlinkClick r:id="rId5" invalidUrl="" action="" tgtFrame="" tooltip="" history="1" highlightClick="0" endSnd="0"/>
              </a:rPr>
              <a:t>http://www.cs.ubc.ca/group/infovis</a:t>
            </a:r>
            <a:r>
              <a:rPr sz="4000"/>
              <a:t> </a:t>
            </a:r>
            <a:br>
              <a:rPr sz="3000" u="sng">
                <a:solidFill>
                  <a:srgbClr val="FF2600"/>
                </a:solidFill>
                <a:uFill>
                  <a:solidFill>
                    <a:srgbClr val="FF2600"/>
                  </a:solidFill>
                </a:uFill>
              </a:rPr>
            </a:br>
            <a:r>
              <a:rPr sz="3000" u="sng">
                <a:solidFill>
                  <a:srgbClr val="FF2600"/>
                </a:solidFill>
                <a:uFill>
                  <a:solidFill>
                    <a:srgbClr val="FF2600"/>
                  </a:solidFill>
                </a:uFill>
                <a:hlinkClick r:id="rId3" invalidUrl="" action="" tgtFrame="" tooltip="" history="1" highlightClick="0" endSnd="0"/>
              </a:rPr>
              <a:t>http://www.cs.ubc.ca/~tmm</a:t>
            </a:r>
            <a:br>
              <a:rPr sz="4000"/>
            </a:br>
            <a:br>
              <a:rPr sz="4000"/>
            </a:br>
          </a:p>
        </p:txBody>
      </p:sp>
      <p:sp>
        <p:nvSpPr>
          <p:cNvPr id="313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5" name="cover-draft-med.png" descr="cover-draft-med.png"/>
          <p:cNvPicPr>
            <a:picLocks noChangeAspect="1"/>
          </p:cNvPicPr>
          <p:nvPr/>
        </p:nvPicPr>
        <p:blipFill>
          <a:blip r:embed="rId6">
            <a:extLst/>
          </a:blip>
          <a:stretch>
            <a:fillRect/>
          </a:stretch>
        </p:blipFill>
        <p:spPr>
          <a:xfrm>
            <a:off x="9994900" y="1206500"/>
            <a:ext cx="5448300" cy="6718300"/>
          </a:xfrm>
          <a:prstGeom prst="rect">
            <a:avLst/>
          </a:prstGeom>
          <a:ln w="12700">
            <a:miter lim="400000"/>
          </a:ln>
        </p:spPr>
      </p:pic>
      <p:sp>
        <p:nvSpPr>
          <p:cNvPr id="3136" name="Munzner.  A K Peters Visualization Series, CRC Press,  Visualization Series, 2014."/>
          <p:cNvSpPr txBox="1"/>
          <p:nvPr/>
        </p:nvSpPr>
        <p:spPr>
          <a:xfrm>
            <a:off x="736600" y="8566150"/>
            <a:ext cx="149606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defRPr i="1" sz="1800">
                <a:solidFill>
                  <a:srgbClr val="011993"/>
                </a:solidFill>
              </a:defRPr>
            </a:lvl1pPr>
          </a:lstStyle>
          <a:p>
            <a:pPr/>
            <a:r>
              <a:t>Munzner.  A K Peters Visualization Series, CRC Press,  Visualization Series, 2014.</a:t>
            </a:r>
          </a:p>
        </p:txBody>
      </p:sp>
      <p:sp>
        <p:nvSpPr>
          <p:cNvPr id="3137" name="Visualization Analysis and Design."/>
          <p:cNvSpPr txBox="1"/>
          <p:nvPr/>
        </p:nvSpPr>
        <p:spPr>
          <a:xfrm>
            <a:off x="7124700" y="8263070"/>
            <a:ext cx="85725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defRPr sz="1800">
                <a:solidFill>
                  <a:srgbClr val="011993"/>
                </a:solidFill>
              </a:defRPr>
            </a:lvl1pPr>
          </a:lstStyle>
          <a:p>
            <a:pPr/>
            <a:r>
              <a:t>Visualization Analysis and Design.</a:t>
            </a:r>
          </a:p>
        </p:txBody>
      </p:sp>
      <p:sp>
        <p:nvSpPr>
          <p:cNvPr id="3138" name="@tamaramunzner"/>
          <p:cNvSpPr txBox="1"/>
          <p:nvPr/>
        </p:nvSpPr>
        <p:spPr>
          <a:xfrm>
            <a:off x="12192000" y="2921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Why: Targets"/>
          <p:cNvSpPr txBox="1"/>
          <p:nvPr>
            <p:ph type="title"/>
          </p:nvPr>
        </p:nvSpPr>
        <p:spPr>
          <a:prstGeom prst="rect">
            <a:avLst/>
          </a:prstGeom>
        </p:spPr>
        <p:txBody>
          <a:bodyPr/>
          <a:lstStyle/>
          <a:p>
            <a:pPr/>
            <a:r>
              <a:t>Why: Targets </a:t>
            </a:r>
          </a:p>
        </p:txBody>
      </p:sp>
      <p:sp>
        <p:nvSpPr>
          <p:cNvPr id="3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5" name="fig3.1.pdf" descr="fig3.1.pdf"/>
          <p:cNvPicPr>
            <a:picLocks noChangeAspect="1"/>
          </p:cNvPicPr>
          <p:nvPr/>
        </p:nvPicPr>
        <p:blipFill>
          <a:blip r:embed="rId2">
            <a:extLst/>
          </a:blip>
          <a:srcRect l="45243" t="11902" r="0" b="40115"/>
          <a:stretch>
            <a:fillRect/>
          </a:stretch>
        </p:blipFill>
        <p:spPr>
          <a:xfrm>
            <a:off x="0" y="1369102"/>
            <a:ext cx="10230385" cy="7254199"/>
          </a:xfrm>
          <a:prstGeom prst="rect">
            <a:avLst/>
          </a:prstGeom>
          <a:ln w="12700">
            <a:miter lim="400000"/>
          </a:ln>
        </p:spPr>
      </p:pic>
      <p:pic>
        <p:nvPicPr>
          <p:cNvPr id="316" name="fig3.1.pdf" descr="fig3.1.pdf"/>
          <p:cNvPicPr>
            <a:picLocks noChangeAspect="1"/>
          </p:cNvPicPr>
          <p:nvPr/>
        </p:nvPicPr>
        <p:blipFill>
          <a:blip r:embed="rId2">
            <a:extLst/>
          </a:blip>
          <a:srcRect l="46262" t="57608" r="24779" b="0"/>
          <a:stretch>
            <a:fillRect/>
          </a:stretch>
        </p:blipFill>
        <p:spPr>
          <a:xfrm>
            <a:off x="10731500" y="1243351"/>
            <a:ext cx="5410200" cy="6409095"/>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9"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320"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321"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322"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323"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326" name="Group"/>
          <p:cNvGrpSpPr/>
          <p:nvPr/>
        </p:nvGrpSpPr>
        <p:grpSpPr>
          <a:xfrm>
            <a:off x="228600" y="6096000"/>
            <a:ext cx="3435491" cy="2819401"/>
            <a:chOff x="0" y="0"/>
            <a:chExt cx="3435490" cy="2819400"/>
          </a:xfrm>
        </p:grpSpPr>
        <p:sp>
          <p:nvSpPr>
            <p:cNvPr id="324" name="Rectangle"/>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325" name="Image" descr="Image"/>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327"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Further reading"/>
          <p:cNvSpPr txBox="1"/>
          <p:nvPr>
            <p:ph type="title"/>
          </p:nvPr>
        </p:nvSpPr>
        <p:spPr>
          <a:prstGeom prst="rect">
            <a:avLst/>
          </a:prstGeom>
        </p:spPr>
        <p:txBody>
          <a:bodyPr/>
          <a:lstStyle/>
          <a:p>
            <a:pPr/>
            <a:r>
              <a:t>Further reading</a:t>
            </a:r>
          </a:p>
        </p:txBody>
      </p:sp>
      <p:sp>
        <p:nvSpPr>
          <p:cNvPr id="330" name="Visualization Analysis and Design. Munzner.  AK Peters Visualization Series, CRC Press, 2014.…"/>
          <p:cNvSpPr txBox="1"/>
          <p:nvPr>
            <p:ph type="body" idx="1"/>
          </p:nvPr>
        </p:nvSpPr>
        <p:spPr>
          <a:xfrm>
            <a:off x="419100" y="1079500"/>
            <a:ext cx="15849600" cy="7747000"/>
          </a:xfrm>
          <a:prstGeom prst="rect">
            <a:avLst/>
          </a:prstGeom>
        </p:spPr>
        <p:txBody>
          <a:bodyPr>
            <a:normAutofit fontScale="100000" lnSpcReduction="0"/>
          </a:bodyPr>
          <a:lstStyle/>
          <a:p>
            <a:pPr marL="293179" indent="-293179" defTabSz="1097279">
              <a:spcBef>
                <a:spcPts val="900"/>
              </a:spcBef>
              <a:defRPr sz="3420"/>
            </a:pPr>
            <a:r>
              <a:t>Visualization Analysis and Design. Munzner.  AK Peters Visualization Series, CRC Press, 2014.</a:t>
            </a:r>
          </a:p>
          <a:p>
            <a:pPr lvl="1" marL="653527" indent="-242047" defTabSz="1097279">
              <a:defRPr i="1" sz="2880"/>
            </a:pPr>
            <a:r>
              <a:t>Chap 2: What: Data Abstraction</a:t>
            </a:r>
          </a:p>
          <a:p>
            <a:pPr lvl="1" marL="653527" indent="-242047" defTabSz="1097279">
              <a:defRPr i="1" sz="2880"/>
            </a:pPr>
            <a:r>
              <a:t>Chap 3: Why: Task Abstraction</a:t>
            </a:r>
          </a:p>
          <a:p>
            <a:pPr marL="293179" indent="-293179" defTabSz="1097279">
              <a:spcBef>
                <a:spcPts val="900"/>
              </a:spcBef>
              <a:defRPr i="1" sz="3420"/>
            </a:pPr>
            <a:r>
              <a:t>A Multi-Level Typology of Abstract Visualization Tasks. </a:t>
            </a:r>
            <a:r>
              <a:rPr i="0"/>
              <a:t>Brehmer and Munzner. IEEE Trans. Visualization and Computer Graphics (Proc. InfoVis) 19:12 (2013), 2376–2385.</a:t>
            </a:r>
            <a:endParaRPr i="0"/>
          </a:p>
          <a:p>
            <a:pPr marL="293179" indent="-293179" defTabSz="1097279">
              <a:spcBef>
                <a:spcPts val="900"/>
              </a:spcBef>
              <a:defRPr i="1" sz="3420"/>
            </a:pPr>
            <a:r>
              <a:t>Low-Level Components of Analytic Activity in Information Visualization. </a:t>
            </a:r>
            <a:r>
              <a:rPr i="0"/>
              <a:t>Amar, Eagan, and Stasko. Proc. IEEE InfoVis 2005, p 111–117.</a:t>
            </a:r>
            <a:endParaRPr i="0"/>
          </a:p>
          <a:p>
            <a:pPr marL="293179" indent="-293179" defTabSz="1097279">
              <a:spcBef>
                <a:spcPts val="900"/>
              </a:spcBef>
              <a:defRPr i="1" sz="3420"/>
            </a:pPr>
            <a:r>
              <a:t>A taxonomy of tools that support the fluent and flexible use of visualizations.</a:t>
            </a:r>
            <a:r>
              <a:rPr i="0"/>
              <a:t> Heer and Shneiderman. Communications of the ACM 55:4 (2012), 45–54.</a:t>
            </a:r>
            <a:endParaRPr i="0"/>
          </a:p>
          <a:p>
            <a:pPr marL="293179" indent="-293179" defTabSz="1097279">
              <a:spcBef>
                <a:spcPts val="900"/>
              </a:spcBef>
              <a:defRPr i="1" sz="3420"/>
            </a:pPr>
            <a:r>
              <a:t>Rethinking Visualization: A High-Level Taxonomy.</a:t>
            </a:r>
            <a:r>
              <a:rPr i="0"/>
              <a:t> Tory and Möller. Proc. IEEE InfoVis 2004, p 151–158.</a:t>
            </a:r>
            <a:endParaRPr i="0"/>
          </a:p>
          <a:p>
            <a:pPr marL="293179" indent="-293179" defTabSz="1097279">
              <a:spcBef>
                <a:spcPts val="900"/>
              </a:spcBef>
              <a:defRPr i="1" sz="3420"/>
            </a:pPr>
            <a:r>
              <a:rPr i="0"/>
              <a:t>Visualization of Time-Oriented Data.  Aigner, Miksch, Schumann, and Tominski. Springer, 2011.</a:t>
            </a:r>
          </a:p>
        </p:txBody>
      </p:sp>
      <p:sp>
        <p:nvSpPr>
          <p:cNvPr id="3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Outline"/>
          <p:cNvSpPr txBox="1"/>
          <p:nvPr>
            <p:ph type="title"/>
          </p:nvPr>
        </p:nvSpPr>
        <p:spPr>
          <a:prstGeom prst="rect">
            <a:avLst/>
          </a:prstGeom>
        </p:spPr>
        <p:txBody>
          <a:bodyPr/>
          <a:lstStyle/>
          <a:p>
            <a:pPr/>
            <a:r>
              <a:t>Outline</a:t>
            </a:r>
          </a:p>
        </p:txBody>
      </p:sp>
      <p:sp>
        <p:nvSpPr>
          <p:cNvPr id="334"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solidFill>
                  <a:srgbClr val="FF2600"/>
                </a:solidFill>
              </a:defRPr>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pPr>
            <a:r>
              <a:t>Reduce: Filter, Aggregate</a:t>
            </a:r>
          </a:p>
          <a:p>
            <a:pPr lvl="1" marL="1173479" indent="-259079">
              <a:defRPr sz="3000"/>
            </a:pPr>
            <a:r>
              <a:t>Rules of Thumb</a:t>
            </a:r>
          </a:p>
          <a:p>
            <a:pPr lvl="1" marL="1173479" indent="-259079">
              <a:defRPr sz="3000"/>
            </a:pPr>
            <a:r>
              <a:t>Design Study Methodology</a:t>
            </a:r>
          </a:p>
        </p:txBody>
      </p:sp>
      <p:sp>
        <p:nvSpPr>
          <p:cNvPr id="3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6"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337"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Visual encoding"/>
          <p:cNvSpPr txBox="1"/>
          <p:nvPr>
            <p:ph type="title"/>
          </p:nvPr>
        </p:nvSpPr>
        <p:spPr>
          <a:prstGeom prst="rect">
            <a:avLst/>
          </a:prstGeom>
        </p:spPr>
        <p:txBody>
          <a:bodyPr/>
          <a:lstStyle/>
          <a:p>
            <a:pPr/>
            <a:r>
              <a:t>Visual encoding</a:t>
            </a:r>
          </a:p>
        </p:txBody>
      </p:sp>
      <p:sp>
        <p:nvSpPr>
          <p:cNvPr id="340" name="analyze idiom structure"/>
          <p:cNvSpPr txBox="1"/>
          <p:nvPr>
            <p:ph type="body" idx="1"/>
          </p:nvPr>
        </p:nvSpPr>
        <p:spPr>
          <a:prstGeom prst="rect">
            <a:avLst/>
          </a:prstGeom>
        </p:spPr>
        <p:txBody>
          <a:bodyPr/>
          <a:lstStyle/>
          <a:p>
            <a:pPr/>
            <a:r>
              <a:t>analyze idiom structure</a:t>
            </a:r>
          </a:p>
        </p:txBody>
      </p:sp>
      <p:sp>
        <p:nvSpPr>
          <p:cNvPr id="3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2" name="fig5.4.pdf" descr="fig5.4.pdf"/>
          <p:cNvPicPr>
            <a:picLocks noChangeAspect="1"/>
          </p:cNvPicPr>
          <p:nvPr/>
        </p:nvPicPr>
        <p:blipFill>
          <a:blip r:embed="rId3">
            <a:extLst/>
          </a:blip>
          <a:stretch>
            <a:fillRect/>
          </a:stretch>
        </p:blipFill>
        <p:spPr>
          <a:xfrm>
            <a:off x="1485900" y="3162177"/>
            <a:ext cx="13296900" cy="191782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Defining visualization (vis)"/>
          <p:cNvSpPr txBox="1"/>
          <p:nvPr>
            <p:ph type="title"/>
          </p:nvPr>
        </p:nvSpPr>
        <p:spPr>
          <a:prstGeom prst="rect">
            <a:avLst/>
          </a:prstGeom>
        </p:spPr>
        <p:txBody>
          <a:bodyPr/>
          <a:lstStyle/>
          <a:p>
            <a:pPr/>
            <a:r>
              <a:t>Defining visualization (vis)</a:t>
            </a:r>
          </a:p>
        </p:txBody>
      </p:sp>
      <p:sp>
        <p:nvSpPr>
          <p:cNvPr id="1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7"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Computer-based visualization systems provide visual representations of datasets designed to help people carry out tasks more effectively.</a:t>
            </a:r>
          </a:p>
        </p:txBody>
      </p:sp>
      <p:sp>
        <p:nvSpPr>
          <p:cNvPr id="118" name="Why?..."/>
          <p:cNvSpPr txBox="1"/>
          <p:nvPr/>
        </p:nvSpPr>
        <p:spPr>
          <a:xfrm>
            <a:off x="482600" y="2628900"/>
            <a:ext cx="1729284" cy="711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1D2157"/>
              </a:buClr>
              <a:defRPr sz="4400">
                <a:solidFill>
                  <a:srgbClr val="FF2600"/>
                </a:solidFill>
                <a:uFill>
                  <a:solidFill>
                    <a:srgbClr val="FF2600"/>
                  </a:solidFill>
                </a:uFill>
              </a:defRPr>
            </a:lvl1pPr>
          </a:lstStyle>
          <a:p>
            <a:pPr/>
            <a:r>
              <a:t>Why?...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7" name="Definitions: Marks and channels"/>
          <p:cNvSpPr txBox="1"/>
          <p:nvPr>
            <p:ph type="title"/>
          </p:nvPr>
        </p:nvSpPr>
        <p:spPr>
          <a:prstGeom prst="rect">
            <a:avLst/>
          </a:prstGeom>
        </p:spPr>
        <p:txBody>
          <a:bodyPr/>
          <a:lstStyle/>
          <a:p>
            <a:pPr/>
            <a:r>
              <a:t>Definitions: Marks and channels</a:t>
            </a:r>
          </a:p>
        </p:txBody>
      </p:sp>
      <p:sp>
        <p:nvSpPr>
          <p:cNvPr id="348" name="marks…"/>
          <p:cNvSpPr txBox="1"/>
          <p:nvPr>
            <p:ph type="body" sz="half" idx="1"/>
          </p:nvPr>
        </p:nvSpPr>
        <p:spPr>
          <a:xfrm>
            <a:off x="419100" y="1104900"/>
            <a:ext cx="6311900" cy="8039100"/>
          </a:xfrm>
          <a:prstGeom prst="rect">
            <a:avLst/>
          </a:prstGeom>
        </p:spPr>
        <p:txBody>
          <a:bodyPr/>
          <a:lstStyle/>
          <a:p>
            <a:pPr marL="291465" indent="-291465">
              <a:defRPr sz="3400"/>
            </a:pPr>
            <a:r>
              <a:t>marks</a:t>
            </a:r>
          </a:p>
          <a:p>
            <a:pPr lvl="1" marL="692523" indent="-235323">
              <a:defRPr sz="2800"/>
            </a:pPr>
            <a:r>
              <a:t>geometric primitives</a:t>
            </a:r>
          </a:p>
          <a:p>
            <a:pPr lvl="1" marL="692523" indent="-235323">
              <a:defRPr sz="2800"/>
            </a:pPr>
          </a:p>
          <a:p>
            <a:pPr marL="291465" indent="-291465">
              <a:defRPr sz="3400"/>
            </a:pPr>
            <a:r>
              <a:t>channels</a:t>
            </a:r>
          </a:p>
          <a:p>
            <a:pPr lvl="1" marL="692523" indent="-235323">
              <a:defRPr sz="2800"/>
            </a:pPr>
            <a:r>
              <a:t>control appearance of marks</a:t>
            </a:r>
          </a:p>
          <a:p>
            <a:pPr lvl="1" marL="692523" indent="-235323">
              <a:defRPr sz="2800"/>
            </a:pPr>
            <a:r>
              <a:t>can redundantly code with multiple channels</a:t>
            </a:r>
          </a:p>
        </p:txBody>
      </p:sp>
      <p:pic>
        <p:nvPicPr>
          <p:cNvPr id="349" name="fig5.3.pdf" descr="fig5.3.pdf"/>
          <p:cNvPicPr>
            <a:picLocks noChangeAspect="1"/>
          </p:cNvPicPr>
          <p:nvPr/>
        </p:nvPicPr>
        <p:blipFill>
          <a:blip r:embed="rId2">
            <a:extLst/>
          </a:blip>
          <a:stretch>
            <a:fillRect/>
          </a:stretch>
        </p:blipFill>
        <p:spPr>
          <a:xfrm>
            <a:off x="6980787" y="2935904"/>
            <a:ext cx="8767213" cy="6057901"/>
          </a:xfrm>
          <a:prstGeom prst="rect">
            <a:avLst/>
          </a:prstGeom>
          <a:ln w="12700">
            <a:miter lim="400000"/>
          </a:ln>
        </p:spPr>
      </p:pic>
      <p:pic>
        <p:nvPicPr>
          <p:cNvPr id="350" name="fig5.2.pdf" descr="fig5.2.pdf"/>
          <p:cNvPicPr>
            <a:picLocks noChangeAspect="1"/>
          </p:cNvPicPr>
          <p:nvPr/>
        </p:nvPicPr>
        <p:blipFill>
          <a:blip r:embed="rId3">
            <a:extLst/>
          </a:blip>
          <a:stretch>
            <a:fillRect/>
          </a:stretch>
        </p:blipFill>
        <p:spPr>
          <a:xfrm>
            <a:off x="6870700" y="1202752"/>
            <a:ext cx="8953501" cy="1321009"/>
          </a:xfrm>
          <a:prstGeom prst="rect">
            <a:avLst/>
          </a:prstGeom>
          <a:ln w="12700">
            <a:miter lim="400000"/>
          </a:ln>
        </p:spPr>
      </p:pic>
      <p:sp>
        <p:nvSpPr>
          <p:cNvPr id="351" name="Line"/>
          <p:cNvSpPr/>
          <p:nvPr/>
        </p:nvSpPr>
        <p:spPr>
          <a:xfrm flipV="1">
            <a:off x="6660663" y="2683687"/>
            <a:ext cx="9489659" cy="179"/>
          </a:xfrm>
          <a:prstGeom prst="line">
            <a:avLst/>
          </a:prstGeom>
          <a:ln w="38100">
            <a:solidFill>
              <a:srgbClr val="A9A9A9"/>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4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48">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348">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34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48">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348">
                                            <p:txEl>
                                              <p:pRg st="4" end="4"/>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348">
                                            <p:txEl>
                                              <p:pRg st="5" end="5"/>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2" fill="hold">
                                  <p:stCondLst>
                                    <p:cond delay="0"/>
                                  </p:stCondLst>
                                  <p:iterate type="el" backwards="0">
                                    <p:tmAbs val="0"/>
                                  </p:iterate>
                                  <p:childTnLst>
                                    <p:set>
                                      <p:cBhvr>
                                        <p:cTn id="23" fill="hold"/>
                                        <p:tgtEl>
                                          <p:spTgt spid="3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48" grpId="1"/>
      <p:bldP build="whole" bldLvl="1" animBg="1" rev="0" advAuto="0" spid="349" grpId="2"/>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Visual encoding"/>
          <p:cNvSpPr txBox="1"/>
          <p:nvPr>
            <p:ph type="title"/>
          </p:nvPr>
        </p:nvSpPr>
        <p:spPr>
          <a:prstGeom prst="rect">
            <a:avLst/>
          </a:prstGeom>
        </p:spPr>
        <p:txBody>
          <a:bodyPr/>
          <a:lstStyle/>
          <a:p>
            <a:pPr/>
            <a:r>
              <a:t>Visual encoding</a:t>
            </a:r>
          </a:p>
        </p:txBody>
      </p:sp>
      <p:sp>
        <p:nvSpPr>
          <p:cNvPr id="354" name="analyze idiom structure…"/>
          <p:cNvSpPr txBox="1"/>
          <p:nvPr>
            <p:ph type="body" idx="1"/>
          </p:nvPr>
        </p:nvSpPr>
        <p:spPr>
          <a:prstGeom prst="rect">
            <a:avLst/>
          </a:prstGeom>
        </p:spPr>
        <p:txBody>
          <a:bodyPr/>
          <a:lstStyle/>
          <a:p>
            <a:pPr/>
            <a:r>
              <a:t>analyze idiom structure</a:t>
            </a:r>
          </a:p>
          <a:p>
            <a:pPr lvl="1"/>
            <a:r>
              <a:t>as combination of marks and channels</a:t>
            </a:r>
          </a:p>
        </p:txBody>
      </p:sp>
      <p:sp>
        <p:nvSpPr>
          <p:cNvPr id="3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6" name="fig5.4.pdf" descr="fig5.4.pdf"/>
          <p:cNvPicPr>
            <a:picLocks noChangeAspect="1"/>
          </p:cNvPicPr>
          <p:nvPr/>
        </p:nvPicPr>
        <p:blipFill>
          <a:blip r:embed="rId2">
            <a:extLst/>
          </a:blip>
          <a:stretch>
            <a:fillRect/>
          </a:stretch>
        </p:blipFill>
        <p:spPr>
          <a:xfrm>
            <a:off x="1485900" y="2781177"/>
            <a:ext cx="13296900" cy="1917823"/>
          </a:xfrm>
          <a:prstGeom prst="rect">
            <a:avLst/>
          </a:prstGeom>
          <a:ln w="12700">
            <a:miter lim="400000"/>
          </a:ln>
        </p:spPr>
      </p:pic>
      <p:grpSp>
        <p:nvGrpSpPr>
          <p:cNvPr id="359" name="Group"/>
          <p:cNvGrpSpPr/>
          <p:nvPr/>
        </p:nvGrpSpPr>
        <p:grpSpPr>
          <a:xfrm>
            <a:off x="1435100" y="5473700"/>
            <a:ext cx="3255777" cy="3022526"/>
            <a:chOff x="0" y="0"/>
            <a:chExt cx="3255776" cy="3022525"/>
          </a:xfrm>
        </p:grpSpPr>
        <p:sp>
          <p:nvSpPr>
            <p:cNvPr id="357" name="1:  vertical position"/>
            <p:cNvSpPr txBox="1"/>
            <p:nvPr/>
          </p:nvSpPr>
          <p:spPr>
            <a:xfrm>
              <a:off x="0" y="0"/>
              <a:ext cx="3255777" cy="18287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1: </a:t>
              </a:r>
              <a:br/>
              <a:r>
                <a:t>vertical position</a:t>
              </a:r>
            </a:p>
            <a:p>
              <a:pPr algn="l" defTabSz="1219200">
                <a:defRPr sz="3000">
                  <a:uFill>
                    <a:solidFill>
                      <a:srgbClr val="000000"/>
                    </a:solidFill>
                  </a:uFill>
                  <a:latin typeface="+mn-lt"/>
                  <a:ea typeface="+mn-ea"/>
                  <a:cs typeface="+mn-cs"/>
                  <a:sym typeface="Rockwell"/>
                </a:defRPr>
              </a:pPr>
            </a:p>
          </p:txBody>
        </p:sp>
        <p:sp>
          <p:nvSpPr>
            <p:cNvPr id="358" name="mark: line"/>
            <p:cNvSpPr txBox="1"/>
            <p:nvPr/>
          </p:nvSpPr>
          <p:spPr>
            <a:xfrm>
              <a:off x="0" y="2565400"/>
              <a:ext cx="1998179" cy="4571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line</a:t>
              </a:r>
            </a:p>
          </p:txBody>
        </p:sp>
      </p:grpSp>
      <p:grpSp>
        <p:nvGrpSpPr>
          <p:cNvPr id="362" name="Group"/>
          <p:cNvGrpSpPr/>
          <p:nvPr/>
        </p:nvGrpSpPr>
        <p:grpSpPr>
          <a:xfrm>
            <a:off x="4902200" y="5473700"/>
            <a:ext cx="3772645" cy="3022526"/>
            <a:chOff x="0" y="0"/>
            <a:chExt cx="3772644" cy="3022525"/>
          </a:xfrm>
        </p:grpSpPr>
        <p:sp>
          <p:nvSpPr>
            <p:cNvPr id="360" name="2:  vertical position…"/>
            <p:cNvSpPr txBox="1"/>
            <p:nvPr/>
          </p:nvSpPr>
          <p:spPr>
            <a:xfrm>
              <a:off x="63500" y="0"/>
              <a:ext cx="3709145" cy="18287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2: </a:t>
              </a:r>
              <a:br/>
              <a:r>
                <a:t>vertical position</a:t>
              </a:r>
            </a:p>
            <a:p>
              <a:pPr algn="l" defTabSz="1219200">
                <a:defRPr sz="3000">
                  <a:uFill>
                    <a:solidFill>
                      <a:srgbClr val="000000"/>
                    </a:solidFill>
                  </a:uFill>
                  <a:latin typeface="+mn-lt"/>
                  <a:ea typeface="+mn-ea"/>
                  <a:cs typeface="+mn-cs"/>
                  <a:sym typeface="Rockwell"/>
                </a:defRPr>
              </a:pPr>
              <a:r>
                <a:t>horizontal position</a:t>
              </a:r>
            </a:p>
          </p:txBody>
        </p:sp>
        <p:sp>
          <p:nvSpPr>
            <p:cNvPr id="361" name="mark: point"/>
            <p:cNvSpPr txBox="1"/>
            <p:nvPr/>
          </p:nvSpPr>
          <p:spPr>
            <a:xfrm>
              <a:off x="0" y="2565400"/>
              <a:ext cx="2256210" cy="4571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grpSp>
        <p:nvGrpSpPr>
          <p:cNvPr id="365" name="Group"/>
          <p:cNvGrpSpPr/>
          <p:nvPr/>
        </p:nvGrpSpPr>
        <p:grpSpPr>
          <a:xfrm>
            <a:off x="8610600" y="5473700"/>
            <a:ext cx="3734545" cy="3022526"/>
            <a:chOff x="0" y="0"/>
            <a:chExt cx="3734544" cy="3022525"/>
          </a:xfrm>
        </p:grpSpPr>
        <p:sp>
          <p:nvSpPr>
            <p:cNvPr id="363" name="3:  vertical position…"/>
            <p:cNvSpPr txBox="1"/>
            <p:nvPr/>
          </p:nvSpPr>
          <p:spPr>
            <a:xfrm>
              <a:off x="25400" y="0"/>
              <a:ext cx="3709145" cy="18287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3: </a:t>
              </a:r>
              <a:br/>
              <a:r>
                <a:t>vertical position</a:t>
              </a:r>
            </a:p>
            <a:p>
              <a:pPr algn="l" defTabSz="1219200">
                <a:defRPr sz="3000">
                  <a:uFill>
                    <a:solidFill>
                      <a:srgbClr val="000000"/>
                    </a:solidFill>
                  </a:uFill>
                  <a:latin typeface="+mn-lt"/>
                  <a:ea typeface="+mn-ea"/>
                  <a:cs typeface="+mn-cs"/>
                  <a:sym typeface="Rockwell"/>
                </a:defRPr>
              </a:pPr>
              <a:r>
                <a:t>horizontal position</a:t>
              </a:r>
            </a:p>
            <a:p>
              <a:pPr algn="l" defTabSz="1219200">
                <a:defRPr sz="3000">
                  <a:uFill>
                    <a:solidFill>
                      <a:srgbClr val="000000"/>
                    </a:solidFill>
                  </a:uFill>
                  <a:latin typeface="+mn-lt"/>
                  <a:ea typeface="+mn-ea"/>
                  <a:cs typeface="+mn-cs"/>
                  <a:sym typeface="Rockwell"/>
                </a:defRPr>
              </a:pPr>
              <a:r>
                <a:t>color hue</a:t>
              </a:r>
            </a:p>
          </p:txBody>
        </p:sp>
        <p:sp>
          <p:nvSpPr>
            <p:cNvPr id="364" name="mark: point"/>
            <p:cNvSpPr txBox="1"/>
            <p:nvPr/>
          </p:nvSpPr>
          <p:spPr>
            <a:xfrm>
              <a:off x="0" y="2565400"/>
              <a:ext cx="2256210" cy="4571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grpSp>
        <p:nvGrpSpPr>
          <p:cNvPr id="368" name="Group"/>
          <p:cNvGrpSpPr/>
          <p:nvPr/>
        </p:nvGrpSpPr>
        <p:grpSpPr>
          <a:xfrm>
            <a:off x="12306300" y="5473700"/>
            <a:ext cx="3709145" cy="3022526"/>
            <a:chOff x="0" y="0"/>
            <a:chExt cx="3709144" cy="3022525"/>
          </a:xfrm>
        </p:grpSpPr>
        <p:sp>
          <p:nvSpPr>
            <p:cNvPr id="366" name="4:  vertical position…"/>
            <p:cNvSpPr txBox="1"/>
            <p:nvPr/>
          </p:nvSpPr>
          <p:spPr>
            <a:xfrm>
              <a:off x="0" y="0"/>
              <a:ext cx="3709145" cy="22859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4: </a:t>
              </a:r>
              <a:br/>
              <a:r>
                <a:t>vertical position</a:t>
              </a:r>
            </a:p>
            <a:p>
              <a:pPr algn="l" defTabSz="1219200">
                <a:defRPr sz="3000">
                  <a:uFill>
                    <a:solidFill>
                      <a:srgbClr val="000000"/>
                    </a:solidFill>
                  </a:uFill>
                  <a:latin typeface="+mn-lt"/>
                  <a:ea typeface="+mn-ea"/>
                  <a:cs typeface="+mn-cs"/>
                  <a:sym typeface="Rockwell"/>
                </a:defRPr>
              </a:pPr>
              <a:r>
                <a:t>horizontal position</a:t>
              </a:r>
            </a:p>
            <a:p>
              <a:pPr algn="l" defTabSz="1219200">
                <a:defRPr sz="3000">
                  <a:uFill>
                    <a:solidFill>
                      <a:srgbClr val="000000"/>
                    </a:solidFill>
                  </a:uFill>
                  <a:latin typeface="+mn-lt"/>
                  <a:ea typeface="+mn-ea"/>
                  <a:cs typeface="+mn-cs"/>
                  <a:sym typeface="Rockwell"/>
                </a:defRPr>
              </a:pPr>
              <a:r>
                <a:t>color hue</a:t>
              </a:r>
            </a:p>
            <a:p>
              <a:pPr algn="l" defTabSz="1219200">
                <a:defRPr sz="3000">
                  <a:uFill>
                    <a:solidFill>
                      <a:srgbClr val="000000"/>
                    </a:solidFill>
                  </a:uFill>
                  <a:latin typeface="+mn-lt"/>
                  <a:ea typeface="+mn-ea"/>
                  <a:cs typeface="+mn-cs"/>
                  <a:sym typeface="Rockwell"/>
                </a:defRPr>
              </a:pPr>
              <a:r>
                <a:t>size (area)</a:t>
              </a:r>
            </a:p>
          </p:txBody>
        </p:sp>
        <p:sp>
          <p:nvSpPr>
            <p:cNvPr id="367" name="mark: point"/>
            <p:cNvSpPr txBox="1"/>
            <p:nvPr/>
          </p:nvSpPr>
          <p:spPr>
            <a:xfrm>
              <a:off x="0" y="2565400"/>
              <a:ext cx="2256210" cy="4571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2"/>
      <p:bldP build="whole" bldLvl="1" animBg="1" rev="0" advAuto="0" spid="359" grpId="1"/>
      <p:bldP build="whole" bldLvl="1" animBg="1" rev="0" advAuto="0" spid="365" grpId="3"/>
      <p:bldP build="whole" bldLvl="1" animBg="1" rev="0" advAuto="0" spid="368" grpId="4"/>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1" name="Channels: Expressiveness types and effectiveness ranking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Expressiveness types and effectiveness rankings</a:t>
            </a:r>
          </a:p>
        </p:txBody>
      </p:sp>
      <p:pic>
        <p:nvPicPr>
          <p:cNvPr id="372" name="fig5.1.pdf" descr="fig5.1.pdf"/>
          <p:cNvPicPr>
            <a:picLocks noChangeAspect="1"/>
          </p:cNvPicPr>
          <p:nvPr/>
        </p:nvPicPr>
        <p:blipFill>
          <a:blip r:embed="rId2">
            <a:extLst/>
          </a:blip>
          <a:srcRect l="0" t="6515" r="0" b="0"/>
          <a:stretch>
            <a:fillRect/>
          </a:stretch>
        </p:blipFill>
        <p:spPr>
          <a:xfrm>
            <a:off x="447745" y="1104900"/>
            <a:ext cx="12607382" cy="7910059"/>
          </a:xfrm>
          <a:prstGeom prst="rect">
            <a:avLst/>
          </a:prstGeom>
          <a:ln w="12700">
            <a:miter lim="400000"/>
          </a:ln>
        </p:spPr>
      </p:pic>
      <p:sp>
        <p:nvSpPr>
          <p:cNvPr id="373" name="Rectangle"/>
          <p:cNvSpPr/>
          <p:nvPr/>
        </p:nvSpPr>
        <p:spPr>
          <a:xfrm>
            <a:off x="2641600" y="292100"/>
            <a:ext cx="11607800" cy="11303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
        <p:nvSpPr>
          <p:cNvPr id="374" name="Rectangle"/>
          <p:cNvSpPr/>
          <p:nvPr/>
        </p:nvSpPr>
        <p:spPr>
          <a:xfrm>
            <a:off x="241300" y="901700"/>
            <a:ext cx="3759200" cy="5461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
        <p:nvSpPr>
          <p:cNvPr id="375" name="Rectangle"/>
          <p:cNvSpPr/>
          <p:nvPr/>
        </p:nvSpPr>
        <p:spPr>
          <a:xfrm>
            <a:off x="6769100" y="1524000"/>
            <a:ext cx="609600" cy="76581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8" name="Channels: Matching Type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Matching Types</a:t>
            </a:r>
          </a:p>
        </p:txBody>
      </p:sp>
      <p:pic>
        <p:nvPicPr>
          <p:cNvPr id="379" name="fig5.1.pdf" descr="fig5.1.pdf"/>
          <p:cNvPicPr>
            <a:picLocks noChangeAspect="1"/>
          </p:cNvPicPr>
          <p:nvPr/>
        </p:nvPicPr>
        <p:blipFill>
          <a:blip r:embed="rId2">
            <a:extLst/>
          </a:blip>
          <a:srcRect l="0" t="6515" r="0" b="0"/>
          <a:stretch>
            <a:fillRect/>
          </a:stretch>
        </p:blipFill>
        <p:spPr>
          <a:xfrm>
            <a:off x="447745" y="1104900"/>
            <a:ext cx="12607382" cy="7910059"/>
          </a:xfrm>
          <a:prstGeom prst="rect">
            <a:avLst/>
          </a:prstGeom>
          <a:ln w="12700">
            <a:miter lim="400000"/>
          </a:ln>
        </p:spPr>
      </p:pic>
      <p:sp>
        <p:nvSpPr>
          <p:cNvPr id="380" name="expressiveness principle…"/>
          <p:cNvSpPr txBox="1"/>
          <p:nvPr/>
        </p:nvSpPr>
        <p:spPr>
          <a:xfrm>
            <a:off x="8318500" y="4953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marL="342900" indent="-342900" algn="l" defTabSz="1219200">
              <a:spcBef>
                <a:spcPts val="1000"/>
              </a:spcBef>
              <a:buSzPct val="100000"/>
              <a:buChar char="•"/>
              <a:defRPr sz="4000">
                <a:uFill>
                  <a:solidFill>
                    <a:srgbClr val="000000"/>
                  </a:solidFill>
                </a:uFill>
              </a:defRPr>
            </a:lvl1pPr>
            <a:lvl2pPr marL="603250" indent="-285750" algn="l" defTabSz="1219200">
              <a:spcBef>
                <a:spcPts val="800"/>
              </a:spcBef>
              <a:buSzPct val="100000"/>
              <a:buChar char="–"/>
              <a:defRPr sz="3400">
                <a:uFill>
                  <a:solidFill>
                    <a:srgbClr val="000000"/>
                  </a:solidFill>
                </a:uFill>
              </a:defRPr>
            </a:lvl2pPr>
          </a:lstStyle>
          <a:p>
            <a:pPr/>
            <a:r>
              <a:t>expressiveness principle</a:t>
            </a:r>
          </a:p>
          <a:p>
            <a:pPr lvl="1"/>
            <a:r>
              <a:t>match channel and data characteristics</a:t>
            </a:r>
          </a:p>
        </p:txBody>
      </p:sp>
      <p:sp>
        <p:nvSpPr>
          <p:cNvPr id="381" name="Rectangle"/>
          <p:cNvSpPr/>
          <p:nvPr/>
        </p:nvSpPr>
        <p:spPr>
          <a:xfrm>
            <a:off x="6667500" y="1397000"/>
            <a:ext cx="723900" cy="77216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4" name="Channels: Ranking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Rankings</a:t>
            </a:r>
          </a:p>
        </p:txBody>
      </p:sp>
      <p:pic>
        <p:nvPicPr>
          <p:cNvPr id="385" name="fig5.1.pdf" descr="fig5.1.pdf"/>
          <p:cNvPicPr>
            <a:picLocks noChangeAspect="1"/>
          </p:cNvPicPr>
          <p:nvPr/>
        </p:nvPicPr>
        <p:blipFill>
          <a:blip r:embed="rId2">
            <a:extLst/>
          </a:blip>
          <a:srcRect l="0" t="6515" r="0" b="0"/>
          <a:stretch>
            <a:fillRect/>
          </a:stretch>
        </p:blipFill>
        <p:spPr>
          <a:xfrm>
            <a:off x="447745" y="1104900"/>
            <a:ext cx="12607382" cy="7910059"/>
          </a:xfrm>
          <a:prstGeom prst="rect">
            <a:avLst/>
          </a:prstGeom>
          <a:ln w="12700">
            <a:miter lim="400000"/>
          </a:ln>
        </p:spPr>
      </p:pic>
      <p:sp>
        <p:nvSpPr>
          <p:cNvPr id="386" name="expressiveness principle…"/>
          <p:cNvSpPr txBox="1"/>
          <p:nvPr/>
        </p:nvSpPr>
        <p:spPr>
          <a:xfrm>
            <a:off x="8318500" y="4953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4000">
                <a:uFill>
                  <a:solidFill>
                    <a:srgbClr val="000000"/>
                  </a:solidFill>
                </a:uFill>
              </a:defRPr>
            </a:pPr>
            <a:r>
              <a:t>expressiveness principle</a:t>
            </a:r>
          </a:p>
          <a:p>
            <a:pPr lvl="1" marL="603250" indent="-285750" algn="l" defTabSz="1219200">
              <a:spcBef>
                <a:spcPts val="800"/>
              </a:spcBef>
              <a:buSzPct val="100000"/>
              <a:buChar char="–"/>
              <a:defRPr sz="3400">
                <a:uFill>
                  <a:solidFill>
                    <a:srgbClr val="000000"/>
                  </a:solidFill>
                </a:uFill>
              </a:defRPr>
            </a:pPr>
            <a:r>
              <a:t>match channel and data characteristics</a:t>
            </a:r>
          </a:p>
          <a:p>
            <a:pPr marL="342900" indent="-342900" algn="l" defTabSz="1219200">
              <a:spcBef>
                <a:spcPts val="1000"/>
              </a:spcBef>
              <a:buSzPct val="100000"/>
              <a:buChar char="•"/>
              <a:defRPr sz="4000">
                <a:uFill>
                  <a:solidFill>
                    <a:srgbClr val="000000"/>
                  </a:solidFill>
                </a:uFill>
              </a:defRPr>
            </a:pPr>
            <a:r>
              <a:t>effectiveness principle</a:t>
            </a:r>
          </a:p>
          <a:p>
            <a:pPr lvl="1" marL="603250" indent="-285750" algn="l" defTabSz="1219200">
              <a:spcBef>
                <a:spcPts val="800"/>
              </a:spcBef>
              <a:buSzPct val="100000"/>
              <a:buChar char="–"/>
              <a:defRPr sz="3400">
                <a:uFill>
                  <a:solidFill>
                    <a:srgbClr val="000000"/>
                  </a:solidFill>
                </a:uFill>
              </a:defRPr>
            </a:pPr>
            <a:r>
              <a:t>encode most important attributes with highest ranked channels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9" name="Channels: Expressiveness types and effectiveness ranking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Expressiveness types and effectiveness rankings</a:t>
            </a:r>
          </a:p>
        </p:txBody>
      </p:sp>
      <p:pic>
        <p:nvPicPr>
          <p:cNvPr id="390" name="Rectangle" descr="Rectangle"/>
          <p:cNvPicPr>
            <a:picLocks noChangeAspect="0"/>
          </p:cNvPicPr>
          <p:nvPr/>
        </p:nvPicPr>
        <p:blipFill>
          <a:blip r:embed="rId2">
            <a:extLst/>
          </a:blip>
          <a:stretch>
            <a:fillRect/>
          </a:stretch>
        </p:blipFill>
        <p:spPr>
          <a:xfrm>
            <a:off x="228600" y="825500"/>
            <a:ext cx="6388100" cy="2298700"/>
          </a:xfrm>
          <a:prstGeom prst="rect">
            <a:avLst/>
          </a:prstGeom>
        </p:spPr>
      </p:pic>
      <p:pic>
        <p:nvPicPr>
          <p:cNvPr id="392" name="Rectangle" descr="Rectangle"/>
          <p:cNvPicPr>
            <a:picLocks noChangeAspect="0"/>
          </p:cNvPicPr>
          <p:nvPr/>
        </p:nvPicPr>
        <p:blipFill>
          <a:blip r:embed="rId3">
            <a:extLst/>
          </a:blip>
          <a:stretch>
            <a:fillRect/>
          </a:stretch>
        </p:blipFill>
        <p:spPr>
          <a:xfrm>
            <a:off x="6845300" y="825500"/>
            <a:ext cx="6769100" cy="1511300"/>
          </a:xfrm>
          <a:prstGeom prst="rect">
            <a:avLst/>
          </a:prstGeom>
        </p:spPr>
      </p:pic>
      <p:pic>
        <p:nvPicPr>
          <p:cNvPr id="394" name="fig5.1.pdf" descr="fig5.1.pdf"/>
          <p:cNvPicPr>
            <a:picLocks noChangeAspect="1"/>
          </p:cNvPicPr>
          <p:nvPr/>
        </p:nvPicPr>
        <p:blipFill>
          <a:blip r:embed="rId4">
            <a:extLst/>
          </a:blip>
          <a:srcRect l="0" t="6515" r="0" b="0"/>
          <a:stretch>
            <a:fillRect/>
          </a:stretch>
        </p:blipFill>
        <p:spPr>
          <a:xfrm>
            <a:off x="498545" y="1117600"/>
            <a:ext cx="12607382" cy="7910059"/>
          </a:xfrm>
          <a:prstGeom prst="rect">
            <a:avLst/>
          </a:prstGeom>
          <a:ln w="12700">
            <a:miter lim="400000"/>
          </a:ln>
        </p:spPr>
      </p:pic>
      <p:sp>
        <p:nvSpPr>
          <p:cNvPr id="395" name="expressiveness principle…"/>
          <p:cNvSpPr txBox="1"/>
          <p:nvPr/>
        </p:nvSpPr>
        <p:spPr>
          <a:xfrm>
            <a:off x="8318500" y="4953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4000">
                <a:uFill>
                  <a:solidFill>
                    <a:srgbClr val="000000"/>
                  </a:solidFill>
                </a:uFill>
              </a:defRPr>
            </a:pPr>
            <a:r>
              <a:t>expressiveness principle</a:t>
            </a:r>
          </a:p>
          <a:p>
            <a:pPr lvl="1" marL="603250" indent="-285750" algn="l" defTabSz="1219200">
              <a:spcBef>
                <a:spcPts val="800"/>
              </a:spcBef>
              <a:buSzPct val="100000"/>
              <a:buChar char="–"/>
              <a:defRPr sz="3400">
                <a:uFill>
                  <a:solidFill>
                    <a:srgbClr val="000000"/>
                  </a:solidFill>
                </a:uFill>
              </a:defRPr>
            </a:pPr>
            <a:r>
              <a:t>match channel and data characteristics</a:t>
            </a:r>
          </a:p>
          <a:p>
            <a:pPr marL="342900" indent="-342900" algn="l" defTabSz="1219200">
              <a:spcBef>
                <a:spcPts val="1000"/>
              </a:spcBef>
              <a:buSzPct val="100000"/>
              <a:buChar char="•"/>
              <a:defRPr sz="4000">
                <a:uFill>
                  <a:solidFill>
                    <a:srgbClr val="000000"/>
                  </a:solidFill>
                </a:uFill>
              </a:defRPr>
            </a:pPr>
            <a:r>
              <a:t>effectiveness principle</a:t>
            </a:r>
          </a:p>
          <a:p>
            <a:pPr lvl="1" marL="603250" indent="-285750" algn="l" defTabSz="1219200">
              <a:spcBef>
                <a:spcPts val="800"/>
              </a:spcBef>
              <a:buSzPct val="100000"/>
              <a:buChar char="–"/>
              <a:defRPr sz="3400">
                <a:uFill>
                  <a:solidFill>
                    <a:srgbClr val="000000"/>
                  </a:solidFill>
                </a:uFill>
              </a:defRPr>
            </a:pPr>
            <a:r>
              <a:t>encode most important attributes with highest ranked channels</a:t>
            </a:r>
          </a:p>
          <a:p>
            <a:pPr lvl="1" marL="603250" indent="-285750" algn="l" defTabSz="1219200">
              <a:spcBef>
                <a:spcPts val="800"/>
              </a:spcBef>
              <a:buSzPct val="100000"/>
              <a:buChar char="–"/>
              <a:defRPr sz="3400">
                <a:uFill>
                  <a:solidFill>
                    <a:srgbClr val="000000"/>
                  </a:solidFill>
                </a:uFill>
              </a:defRPr>
            </a:pPr>
            <a:r>
              <a:t>spatial position ranks high for both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2" grpId="2"/>
      <p:bldP build="whole" bldLvl="1" animBg="1" rev="0" advAuto="0" spid="390"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8" name="Channels: Ranking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Rankings</a:t>
            </a:r>
          </a:p>
        </p:txBody>
      </p:sp>
      <p:pic>
        <p:nvPicPr>
          <p:cNvPr id="399" name="fig5.1.pdf" descr="fig5.1.pdf"/>
          <p:cNvPicPr>
            <a:picLocks noChangeAspect="1"/>
          </p:cNvPicPr>
          <p:nvPr/>
        </p:nvPicPr>
        <p:blipFill>
          <a:blip r:embed="rId2">
            <a:extLst/>
          </a:blip>
          <a:srcRect l="0" t="6515" r="0" b="0"/>
          <a:stretch>
            <a:fillRect/>
          </a:stretch>
        </p:blipFill>
        <p:spPr>
          <a:xfrm>
            <a:off x="447745" y="1104900"/>
            <a:ext cx="12607382" cy="7910059"/>
          </a:xfrm>
          <a:prstGeom prst="rect">
            <a:avLst/>
          </a:prstGeom>
          <a:ln w="12700">
            <a:miter lim="400000"/>
          </a:ln>
        </p:spPr>
      </p:pic>
      <p:sp>
        <p:nvSpPr>
          <p:cNvPr id="400" name="expressiveness principle…"/>
          <p:cNvSpPr txBox="1"/>
          <p:nvPr/>
        </p:nvSpPr>
        <p:spPr>
          <a:xfrm>
            <a:off x="8191500" y="4572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4000">
                <a:uFill>
                  <a:solidFill>
                    <a:srgbClr val="000000"/>
                  </a:solidFill>
                </a:uFill>
              </a:defRPr>
            </a:pPr>
            <a:r>
              <a:t>expressiveness principle</a:t>
            </a:r>
          </a:p>
          <a:p>
            <a:pPr lvl="1" marL="603250" indent="-285750" algn="l" defTabSz="1219200">
              <a:spcBef>
                <a:spcPts val="800"/>
              </a:spcBef>
              <a:buSzPct val="100000"/>
              <a:buChar char="–"/>
              <a:defRPr sz="3400">
                <a:uFill>
                  <a:solidFill>
                    <a:srgbClr val="000000"/>
                  </a:solidFill>
                </a:uFill>
              </a:defRPr>
            </a:pPr>
            <a:r>
              <a:t>match channel and data characteristics</a:t>
            </a:r>
          </a:p>
          <a:p>
            <a:pPr marL="342900" indent="-342900" algn="l" defTabSz="1219200">
              <a:spcBef>
                <a:spcPts val="1000"/>
              </a:spcBef>
              <a:buSzPct val="100000"/>
              <a:buChar char="•"/>
              <a:defRPr sz="4000">
                <a:uFill>
                  <a:solidFill>
                    <a:srgbClr val="000000"/>
                  </a:solidFill>
                </a:uFill>
              </a:defRPr>
            </a:pPr>
            <a:r>
              <a:t>effectiveness principle</a:t>
            </a:r>
          </a:p>
          <a:p>
            <a:pPr lvl="1" marL="603250" indent="-285750" algn="l" defTabSz="1219200">
              <a:spcBef>
                <a:spcPts val="800"/>
              </a:spcBef>
              <a:buSzPct val="100000"/>
              <a:buChar char="–"/>
              <a:defRPr sz="3400">
                <a:uFill>
                  <a:solidFill>
                    <a:srgbClr val="000000"/>
                  </a:solidFill>
                </a:uFill>
              </a:defRPr>
            </a:pPr>
            <a:r>
              <a:t>encode most important attributes with highest ranked channels</a:t>
            </a:r>
          </a:p>
          <a:p>
            <a:pPr marL="342900" indent="-342900" algn="l" defTabSz="1219200">
              <a:spcBef>
                <a:spcPts val="1000"/>
              </a:spcBef>
              <a:buSzPct val="100000"/>
              <a:buChar char="•"/>
              <a:defRPr sz="4000">
                <a:uFill>
                  <a:solidFill>
                    <a:srgbClr val="000000"/>
                  </a:solidFill>
                </a:uFill>
              </a:defRPr>
            </a:pPr>
            <a:r>
              <a:t>distinguishability</a:t>
            </a:r>
          </a:p>
          <a:p>
            <a:pPr lvl="1" marL="603250" indent="-285750" algn="l" defTabSz="1219200">
              <a:spcBef>
                <a:spcPts val="800"/>
              </a:spcBef>
              <a:buSzPct val="100000"/>
              <a:buChar char="–"/>
              <a:defRPr sz="3400">
                <a:uFill>
                  <a:solidFill>
                    <a:srgbClr val="000000"/>
                  </a:solidFill>
                </a:uFill>
              </a:defRPr>
            </a:pPr>
            <a:r>
              <a:t>enough levels in channel to match data</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Accuracy: Fundamental Theory"/>
          <p:cNvSpPr txBox="1"/>
          <p:nvPr>
            <p:ph type="title"/>
          </p:nvPr>
        </p:nvSpPr>
        <p:spPr>
          <a:prstGeom prst="rect">
            <a:avLst/>
          </a:prstGeom>
        </p:spPr>
        <p:txBody>
          <a:bodyPr/>
          <a:lstStyle/>
          <a:p>
            <a:pPr/>
            <a:r>
              <a:t>Accuracy: Fundamental Theory</a:t>
            </a:r>
          </a:p>
        </p:txBody>
      </p:sp>
      <p:sp>
        <p:nvSpPr>
          <p:cNvPr id="4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4" name="fig5.7.pdf" descr="fig5.7.pdf"/>
          <p:cNvPicPr>
            <a:picLocks noChangeAspect="1"/>
          </p:cNvPicPr>
          <p:nvPr/>
        </p:nvPicPr>
        <p:blipFill>
          <a:blip r:embed="rId2">
            <a:extLst/>
          </a:blip>
          <a:stretch>
            <a:fillRect/>
          </a:stretch>
        </p:blipFill>
        <p:spPr>
          <a:xfrm>
            <a:off x="1003300" y="1079500"/>
            <a:ext cx="14236700" cy="812898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Accuracy: Vis experiments"/>
          <p:cNvSpPr txBox="1"/>
          <p:nvPr>
            <p:ph type="title"/>
          </p:nvPr>
        </p:nvSpPr>
        <p:spPr>
          <a:prstGeom prst="rect">
            <a:avLst/>
          </a:prstGeom>
        </p:spPr>
        <p:txBody>
          <a:bodyPr/>
          <a:lstStyle/>
          <a:p>
            <a:pPr/>
            <a:r>
              <a:t>Accuracy: Vis experiments</a:t>
            </a:r>
          </a:p>
        </p:txBody>
      </p:sp>
      <p:sp>
        <p:nvSpPr>
          <p:cNvPr id="4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8" name="after Michael McGuffin course slides, http://profs.etsmtl.ca/mmcguffin/"/>
          <p:cNvSpPr txBox="1"/>
          <p:nvPr/>
        </p:nvSpPr>
        <p:spPr>
          <a:xfrm>
            <a:off x="228600" y="8686800"/>
            <a:ext cx="5969000" cy="27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400">
                <a:uFill>
                  <a:solidFill>
                    <a:srgbClr val="000000"/>
                  </a:solidFill>
                </a:uFill>
              </a:defRPr>
            </a:pPr>
            <a:r>
              <a:t>after Michael McGuffin course slides, </a:t>
            </a:r>
            <a:r>
              <a:rPr u="sng">
                <a:hlinkClick r:id="rId2" invalidUrl="" action="" tgtFrame="" tooltip="" history="1" highlightClick="0" endSnd="0"/>
              </a:rPr>
              <a:t>http://profs.etsmtl.ca/mmcguffin/</a:t>
            </a:r>
          </a:p>
        </p:txBody>
      </p:sp>
      <p:sp>
        <p:nvSpPr>
          <p:cNvPr id="409" name="[Crowdsourcing Graphical Perception: Using Mechanical Turk to Assess Visualization Design. Heer and Bostock. Proc ACM Conf. Human Factors in Computing Systems (CHI) 2010, p. 203–212.]"/>
          <p:cNvSpPr txBox="1"/>
          <p:nvPr/>
        </p:nvSpPr>
        <p:spPr>
          <a:xfrm>
            <a:off x="11506200" y="6286500"/>
            <a:ext cx="4013200" cy="2565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400">
                <a:uFill>
                  <a:solidFill>
                    <a:srgbClr val="000000"/>
                  </a:solidFill>
                </a:uFill>
              </a:defRPr>
            </a:lvl1pPr>
          </a:lstStyle>
          <a:p>
            <a:pPr/>
            <a:r>
              <a:t>[Crowdsourcing Graphical Perception: Using Mechanical Turk to Assess Visualization Design. Heer and Bostock. Proc ACM Conf. Human Factors in Computing Systems (CHI) 2010, p. 203–212.]</a:t>
            </a:r>
          </a:p>
        </p:txBody>
      </p:sp>
      <p:pic>
        <p:nvPicPr>
          <p:cNvPr id="410" name="fig5.8.pdf" descr="fig5.8.pdf"/>
          <p:cNvPicPr>
            <a:picLocks noChangeAspect="1"/>
          </p:cNvPicPr>
          <p:nvPr/>
        </p:nvPicPr>
        <p:blipFill>
          <a:blip r:embed="rId3">
            <a:extLst/>
          </a:blip>
          <a:stretch>
            <a:fillRect/>
          </a:stretch>
        </p:blipFill>
        <p:spPr>
          <a:xfrm>
            <a:off x="431800" y="838200"/>
            <a:ext cx="10033000" cy="8140812"/>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Discriminability: How many usable steps?"/>
          <p:cNvSpPr txBox="1"/>
          <p:nvPr>
            <p:ph type="title"/>
          </p:nvPr>
        </p:nvSpPr>
        <p:spPr>
          <a:prstGeom prst="rect">
            <a:avLst/>
          </a:prstGeom>
        </p:spPr>
        <p:txBody>
          <a:bodyPr/>
          <a:lstStyle/>
          <a:p>
            <a:pPr/>
            <a:r>
              <a:t>Discriminability: How many usable steps?</a:t>
            </a:r>
          </a:p>
        </p:txBody>
      </p:sp>
      <p:sp>
        <p:nvSpPr>
          <p:cNvPr id="413" name="must be sufficient for number of attribute levels to show…"/>
          <p:cNvSpPr txBox="1"/>
          <p:nvPr>
            <p:ph type="body" sz="half" idx="1"/>
          </p:nvPr>
        </p:nvSpPr>
        <p:spPr>
          <a:xfrm>
            <a:off x="419100" y="1104900"/>
            <a:ext cx="7518400" cy="6997700"/>
          </a:xfrm>
          <a:prstGeom prst="rect">
            <a:avLst/>
          </a:prstGeom>
        </p:spPr>
        <p:txBody>
          <a:bodyPr/>
          <a:lstStyle/>
          <a:p>
            <a:pPr/>
            <a:r>
              <a:t>must be sufficient for number of attribute levels to show</a:t>
            </a:r>
          </a:p>
          <a:p>
            <a:pPr lvl="1"/>
            <a:r>
              <a:t>linewidth: few bins</a:t>
            </a:r>
          </a:p>
        </p:txBody>
      </p:sp>
      <p:sp>
        <p:nvSpPr>
          <p:cNvPr id="4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5" name="droppedImage.tiff" descr="droppedImage.tiff"/>
          <p:cNvPicPr>
            <a:picLocks noChangeAspect="1"/>
          </p:cNvPicPr>
          <p:nvPr/>
        </p:nvPicPr>
        <p:blipFill>
          <a:blip r:embed="rId2">
            <a:extLst/>
          </a:blip>
          <a:stretch>
            <a:fillRect/>
          </a:stretch>
        </p:blipFill>
        <p:spPr>
          <a:xfrm>
            <a:off x="8039100" y="1283075"/>
            <a:ext cx="7429500" cy="6766870"/>
          </a:xfrm>
          <a:prstGeom prst="rect">
            <a:avLst/>
          </a:prstGeom>
          <a:ln w="12700">
            <a:miter lim="400000"/>
          </a:ln>
        </p:spPr>
      </p:pic>
      <p:sp>
        <p:nvSpPr>
          <p:cNvPr id="416" name="[mappa.mundi.net/maps/maps 014/telegeography.html]"/>
          <p:cNvSpPr txBox="1"/>
          <p:nvPr/>
        </p:nvSpPr>
        <p:spPr>
          <a:xfrm>
            <a:off x="6720830" y="8101153"/>
            <a:ext cx="740410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i="1" sz="1800">
                <a:hlinkClick r:id="rId3" invalidUrl="" action="" tgtFrame="" tooltip="" history="1" highlightClick="0" endSnd="0"/>
              </a:defRPr>
            </a:lvl1pPr>
          </a:lstStyle>
          <a:p>
            <a:pPr>
              <a:defRPr i="0"/>
            </a:pPr>
            <a:r>
              <a:rPr i="1">
                <a:hlinkClick r:id="rId3" invalidUrl="" action="" tgtFrame="" tooltip="" history="1" highlightClick="0" endSnd="0"/>
              </a:rPr>
              <a:t>[mappa.mundi.net/maps/maps 014/telegeography.html]</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Visualization (vis) defined &amp; motivated"/>
          <p:cNvSpPr txBox="1"/>
          <p:nvPr>
            <p:ph type="title"/>
          </p:nvPr>
        </p:nvSpPr>
        <p:spPr>
          <a:prstGeom prst="rect">
            <a:avLst/>
          </a:prstGeom>
        </p:spPr>
        <p:txBody>
          <a:bodyPr/>
          <a:lstStyle/>
          <a:p>
            <a:pPr/>
            <a:r>
              <a:t>Visualization (vis) defined &amp; motivated</a:t>
            </a:r>
          </a:p>
        </p:txBody>
      </p:sp>
      <p:sp>
        <p:nvSpPr>
          <p:cNvPr id="121" name="human in the loop needs the details &amp; no trusted automatic solution exists…"/>
          <p:cNvSpPr txBox="1"/>
          <p:nvPr>
            <p:ph type="body" idx="1"/>
          </p:nvPr>
        </p:nvSpPr>
        <p:spPr>
          <a:xfrm>
            <a:off x="419100" y="3594100"/>
            <a:ext cx="15621000" cy="5473700"/>
          </a:xfrm>
          <a:prstGeom prst="rect">
            <a:avLst/>
          </a:prstGeom>
        </p:spPr>
        <p:txBody>
          <a:bodyPr/>
          <a:lstStyle/>
          <a:p>
            <a:pPr marL="768163" indent="-310963">
              <a:defRPr sz="3700"/>
            </a:pPr>
            <a:r>
              <a:t>human in the loop needs the details &amp; no trusted automatic solution exists</a:t>
            </a:r>
          </a:p>
          <a:p>
            <a:pPr lvl="1" marL="1150619" indent="-236219">
              <a:defRPr sz="3100"/>
            </a:pPr>
            <a:r>
              <a:t>doesn't know exactly what questions to ask in advance</a:t>
            </a:r>
          </a:p>
          <a:p>
            <a:pPr lvl="1" marL="1150619" indent="-236219">
              <a:defRPr sz="3100"/>
            </a:pPr>
            <a:r>
              <a:t>exploratory data analysis</a:t>
            </a:r>
          </a:p>
          <a:p>
            <a:pPr lvl="2" marL="1644161" indent="-272561">
              <a:spcBef>
                <a:spcPts val="800"/>
              </a:spcBef>
              <a:defRPr sz="3100"/>
            </a:pPr>
            <a:r>
              <a:rPr b="1" i="1"/>
              <a:t>speed up </a:t>
            </a:r>
            <a:r>
              <a:t>through human-in-the-loop visual data analysis</a:t>
            </a:r>
          </a:p>
          <a:p>
            <a:pPr lvl="1" marL="1150619" indent="-236219">
              <a:defRPr sz="3100"/>
            </a:pPr>
            <a:r>
              <a:t>present known results to others</a:t>
            </a:r>
          </a:p>
          <a:p>
            <a:pPr lvl="1" marL="1150619" indent="-236219">
              <a:defRPr sz="3100"/>
            </a:pPr>
            <a:r>
              <a:t>stepping stone towards automation</a:t>
            </a:r>
          </a:p>
          <a:p>
            <a:pPr lvl="2" marL="1607819" indent="-236219">
              <a:spcBef>
                <a:spcPts val="800"/>
              </a:spcBef>
              <a:buChar char="–"/>
              <a:defRPr sz="3100"/>
            </a:pPr>
            <a:r>
              <a:t>before model creation to provide understanding</a:t>
            </a:r>
          </a:p>
          <a:p>
            <a:pPr lvl="2" marL="1607819" indent="-236219">
              <a:spcBef>
                <a:spcPts val="800"/>
              </a:spcBef>
              <a:buChar char="–"/>
              <a:defRPr sz="3100"/>
            </a:pPr>
            <a:r>
              <a:t>during algorithm creation to refine, debug, set parameters </a:t>
            </a:r>
          </a:p>
          <a:p>
            <a:pPr lvl="2" marL="1607819" indent="-236219">
              <a:spcBef>
                <a:spcPts val="800"/>
              </a:spcBef>
              <a:buChar char="–"/>
              <a:defRPr sz="3100"/>
            </a:pPr>
            <a:r>
              <a:t>before or during deployment to build trust and monitor</a:t>
            </a:r>
          </a:p>
        </p:txBody>
      </p:sp>
      <p:sp>
        <p:nvSpPr>
          <p:cNvPr id="1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3"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Computer-based visualization systems provide visual representations of datasets designed to help people carry out tasks more effectively.</a:t>
            </a:r>
          </a:p>
        </p:txBody>
      </p:sp>
      <p:sp>
        <p:nvSpPr>
          <p:cNvPr id="124" name="Visualization is suitable when there is a need to augment human capabilities rather than replace people with computational decision-making methods."/>
          <p:cNvSpPr txBox="1"/>
          <p:nvPr/>
        </p:nvSpPr>
        <p:spPr>
          <a:xfrm>
            <a:off x="413593" y="2324100"/>
            <a:ext cx="14554201"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Visualization is suitable when there is a need to augment human capabilities rather than replace people with computational decision-making methods. </a:t>
            </a:r>
          </a:p>
        </p:txBody>
      </p:sp>
      <p:pic>
        <p:nvPicPr>
          <p:cNvPr id="125" name="Rectangle" descr="Rectangle"/>
          <p:cNvPicPr>
            <a:picLocks noChangeAspect="0"/>
          </p:cNvPicPr>
          <p:nvPr/>
        </p:nvPicPr>
        <p:blipFill>
          <a:blip r:embed="rId3">
            <a:extLst/>
          </a:blip>
          <a:stretch>
            <a:fillRect/>
          </a:stretch>
        </p:blipFill>
        <p:spPr>
          <a:xfrm>
            <a:off x="12877800" y="1104900"/>
            <a:ext cx="2070100" cy="812800"/>
          </a:xfrm>
          <a:prstGeom prst="rect">
            <a:avLst/>
          </a:prstGeom>
        </p:spPr>
      </p:pic>
      <p:pic>
        <p:nvPicPr>
          <p:cNvPr id="127" name="Rectangle" descr="Rectangle"/>
          <p:cNvPicPr>
            <a:picLocks noChangeAspect="0"/>
          </p:cNvPicPr>
          <p:nvPr/>
        </p:nvPicPr>
        <p:blipFill>
          <a:blip r:embed="rId4">
            <a:extLst/>
          </a:blip>
          <a:stretch>
            <a:fillRect/>
          </a:stretch>
        </p:blipFill>
        <p:spPr>
          <a:xfrm>
            <a:off x="3098800" y="1498600"/>
            <a:ext cx="1778000" cy="838200"/>
          </a:xfrm>
          <a:prstGeom prst="rect">
            <a:avLst/>
          </a:prstGeom>
        </p:spPr>
      </p:pic>
      <p:pic>
        <p:nvPicPr>
          <p:cNvPr id="129" name="Rectangle" descr="Rectangle"/>
          <p:cNvPicPr>
            <a:picLocks noChangeAspect="0"/>
          </p:cNvPicPr>
          <p:nvPr/>
        </p:nvPicPr>
        <p:blipFill>
          <a:blip r:embed="rId5">
            <a:extLst/>
          </a:blip>
          <a:stretch>
            <a:fillRect/>
          </a:stretch>
        </p:blipFill>
        <p:spPr>
          <a:xfrm>
            <a:off x="165100" y="2120900"/>
            <a:ext cx="13944600" cy="13589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eparability vs. Integrality"/>
          <p:cNvSpPr txBox="1"/>
          <p:nvPr>
            <p:ph type="title"/>
          </p:nvPr>
        </p:nvSpPr>
        <p:spPr>
          <a:prstGeom prst="rect">
            <a:avLst/>
          </a:prstGeom>
        </p:spPr>
        <p:txBody>
          <a:bodyPr/>
          <a:lstStyle/>
          <a:p>
            <a:pPr/>
            <a:r>
              <a:t>Separability vs. Integrality</a:t>
            </a:r>
          </a:p>
        </p:txBody>
      </p:sp>
      <p:sp>
        <p:nvSpPr>
          <p:cNvPr id="4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0" name="2 groups each"/>
          <p:cNvSpPr txBox="1"/>
          <p:nvPr/>
        </p:nvSpPr>
        <p:spPr>
          <a:xfrm>
            <a:off x="952500" y="7327900"/>
            <a:ext cx="2759435" cy="5207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defRPr sz="3000">
                <a:uFill>
                  <a:solidFill>
                    <a:srgbClr val="000000"/>
                  </a:solidFill>
                </a:uFill>
                <a:latin typeface="+mn-lt"/>
                <a:ea typeface="+mn-ea"/>
                <a:cs typeface="+mn-cs"/>
                <a:sym typeface="Rockwell"/>
              </a:defRPr>
            </a:lvl1pPr>
          </a:lstStyle>
          <a:p>
            <a:pPr/>
            <a:r>
              <a:t>2 groups each</a:t>
            </a:r>
          </a:p>
        </p:txBody>
      </p:sp>
      <p:sp>
        <p:nvSpPr>
          <p:cNvPr id="421" name="2 groups each"/>
          <p:cNvSpPr txBox="1"/>
          <p:nvPr/>
        </p:nvSpPr>
        <p:spPr>
          <a:xfrm>
            <a:off x="4806950" y="7327900"/>
            <a:ext cx="2759435" cy="5207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defRPr sz="3000">
                <a:uFill>
                  <a:solidFill>
                    <a:srgbClr val="000000"/>
                  </a:solidFill>
                </a:uFill>
                <a:latin typeface="+mn-lt"/>
                <a:ea typeface="+mn-ea"/>
                <a:cs typeface="+mn-cs"/>
                <a:sym typeface="Rockwell"/>
              </a:defRPr>
            </a:lvl1pPr>
          </a:lstStyle>
          <a:p>
            <a:pPr/>
            <a:r>
              <a:t>2 groups each</a:t>
            </a:r>
          </a:p>
        </p:txBody>
      </p:sp>
      <p:sp>
        <p:nvSpPr>
          <p:cNvPr id="422" name="3 groups total:…"/>
          <p:cNvSpPr txBox="1"/>
          <p:nvPr/>
        </p:nvSpPr>
        <p:spPr>
          <a:xfrm>
            <a:off x="8661400" y="7327900"/>
            <a:ext cx="2898217" cy="965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defRPr sz="3000">
                <a:uFill>
                  <a:solidFill>
                    <a:srgbClr val="000000"/>
                  </a:solidFill>
                </a:uFill>
                <a:latin typeface="+mn-lt"/>
                <a:ea typeface="+mn-ea"/>
                <a:cs typeface="+mn-cs"/>
                <a:sym typeface="Rockwell"/>
              </a:defRPr>
            </a:pPr>
            <a:r>
              <a:t>3 groups total:</a:t>
            </a:r>
          </a:p>
          <a:p>
            <a:pPr algn="l" defTabSz="1219200">
              <a:defRPr sz="3000">
                <a:uFill>
                  <a:solidFill>
                    <a:srgbClr val="000000"/>
                  </a:solidFill>
                </a:uFill>
                <a:latin typeface="+mn-lt"/>
                <a:ea typeface="+mn-ea"/>
                <a:cs typeface="+mn-cs"/>
                <a:sym typeface="Rockwell"/>
              </a:defRPr>
            </a:pPr>
            <a:r>
              <a:t>integral area</a:t>
            </a:r>
          </a:p>
        </p:txBody>
      </p:sp>
      <p:sp>
        <p:nvSpPr>
          <p:cNvPr id="423" name="4 groups total:…"/>
          <p:cNvSpPr txBox="1"/>
          <p:nvPr/>
        </p:nvSpPr>
        <p:spPr>
          <a:xfrm>
            <a:off x="12711372" y="7327900"/>
            <a:ext cx="2898218" cy="965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defRPr sz="3000">
                <a:uFill>
                  <a:solidFill>
                    <a:srgbClr val="000000"/>
                  </a:solidFill>
                </a:uFill>
                <a:latin typeface="+mn-lt"/>
                <a:ea typeface="+mn-ea"/>
                <a:cs typeface="+mn-cs"/>
                <a:sym typeface="Rockwell"/>
              </a:defRPr>
            </a:pPr>
            <a:r>
              <a:t>4 groups total:</a:t>
            </a:r>
          </a:p>
          <a:p>
            <a:pPr algn="l" defTabSz="1219200">
              <a:defRPr sz="3000">
                <a:uFill>
                  <a:solidFill>
                    <a:srgbClr val="000000"/>
                  </a:solidFill>
                </a:uFill>
                <a:latin typeface="+mn-lt"/>
                <a:ea typeface="+mn-ea"/>
                <a:cs typeface="+mn-cs"/>
                <a:sym typeface="Rockwell"/>
              </a:defRPr>
            </a:pPr>
            <a:r>
              <a:t>integral hue</a:t>
            </a:r>
          </a:p>
        </p:txBody>
      </p:sp>
      <p:pic>
        <p:nvPicPr>
          <p:cNvPr id="424" name="fig5.10.pdf" descr="fig5.10.pdf"/>
          <p:cNvPicPr>
            <a:picLocks noChangeAspect="1"/>
          </p:cNvPicPr>
          <p:nvPr/>
        </p:nvPicPr>
        <p:blipFill>
          <a:blip r:embed="rId2">
            <a:extLst/>
          </a:blip>
          <a:stretch>
            <a:fillRect/>
          </a:stretch>
        </p:blipFill>
        <p:spPr>
          <a:xfrm>
            <a:off x="533400" y="2106221"/>
            <a:ext cx="15379700" cy="4993409"/>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Popout"/>
          <p:cNvSpPr txBox="1"/>
          <p:nvPr>
            <p:ph type="title"/>
          </p:nvPr>
        </p:nvSpPr>
        <p:spPr>
          <a:prstGeom prst="rect">
            <a:avLst/>
          </a:prstGeom>
        </p:spPr>
        <p:txBody>
          <a:bodyPr/>
          <a:lstStyle/>
          <a:p>
            <a:pPr/>
            <a:r>
              <a:t>Popout</a:t>
            </a:r>
          </a:p>
        </p:txBody>
      </p:sp>
      <p:sp>
        <p:nvSpPr>
          <p:cNvPr id="427" name="find the red dot…"/>
          <p:cNvSpPr txBox="1"/>
          <p:nvPr>
            <p:ph type="body" idx="1"/>
          </p:nvPr>
        </p:nvSpPr>
        <p:spPr>
          <a:xfrm>
            <a:off x="419100" y="1104900"/>
            <a:ext cx="9144000" cy="7886700"/>
          </a:xfrm>
          <a:prstGeom prst="rect">
            <a:avLst/>
          </a:prstGeom>
        </p:spPr>
        <p:txBody>
          <a:bodyPr/>
          <a:lstStyle/>
          <a:p>
            <a:pPr/>
            <a:r>
              <a:t>find the red dot</a:t>
            </a:r>
          </a:p>
          <a:p>
            <a:pPr lvl="1"/>
            <a:r>
              <a:t>how long does it take?</a:t>
            </a:r>
          </a:p>
          <a:p>
            <a:pPr/>
            <a:r>
              <a:t>parallel processing on many individual channels</a:t>
            </a:r>
          </a:p>
          <a:p>
            <a:pPr lvl="1"/>
            <a:r>
              <a:t>speed independent of distractor count</a:t>
            </a:r>
          </a:p>
          <a:p>
            <a:pPr lvl="1"/>
            <a:r>
              <a:t>speed depends on channel and amount of difference from distractors</a:t>
            </a:r>
          </a:p>
          <a:p>
            <a:pPr/>
            <a:r>
              <a:t>serial search for (almost all) combinations</a:t>
            </a:r>
          </a:p>
          <a:p>
            <a:pPr lvl="1"/>
            <a:r>
              <a:t>speed depends on number of distractors</a:t>
            </a:r>
          </a:p>
        </p:txBody>
      </p:sp>
      <p:sp>
        <p:nvSpPr>
          <p:cNvPr id="4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9" name="fig5.11a.pdf" descr="fig5.11a.pdf"/>
          <p:cNvPicPr>
            <a:picLocks noChangeAspect="1"/>
          </p:cNvPicPr>
          <p:nvPr/>
        </p:nvPicPr>
        <p:blipFill>
          <a:blip r:embed="rId2">
            <a:extLst/>
          </a:blip>
          <a:stretch>
            <a:fillRect/>
          </a:stretch>
        </p:blipFill>
        <p:spPr>
          <a:xfrm>
            <a:off x="9918700" y="1054100"/>
            <a:ext cx="2540000" cy="2237065"/>
          </a:xfrm>
          <a:prstGeom prst="rect">
            <a:avLst/>
          </a:prstGeom>
          <a:ln w="12700">
            <a:miter lim="400000"/>
          </a:ln>
        </p:spPr>
      </p:pic>
      <p:pic>
        <p:nvPicPr>
          <p:cNvPr id="430" name="fig5.11b.pdf" descr="fig5.11b.pdf"/>
          <p:cNvPicPr>
            <a:picLocks noChangeAspect="1"/>
          </p:cNvPicPr>
          <p:nvPr/>
        </p:nvPicPr>
        <p:blipFill>
          <a:blip r:embed="rId3">
            <a:extLst/>
          </a:blip>
          <a:stretch>
            <a:fillRect/>
          </a:stretch>
        </p:blipFill>
        <p:spPr>
          <a:xfrm>
            <a:off x="12661900" y="1054100"/>
            <a:ext cx="2540000" cy="2237065"/>
          </a:xfrm>
          <a:prstGeom prst="rect">
            <a:avLst/>
          </a:prstGeom>
          <a:ln w="12700">
            <a:miter lim="400000"/>
          </a:ln>
        </p:spPr>
      </p:pic>
      <p:pic>
        <p:nvPicPr>
          <p:cNvPr id="431" name="fig5.11c.pdf" descr="fig5.11c.pdf"/>
          <p:cNvPicPr>
            <a:picLocks noChangeAspect="1"/>
          </p:cNvPicPr>
          <p:nvPr/>
        </p:nvPicPr>
        <p:blipFill>
          <a:blip r:embed="rId4">
            <a:extLst/>
          </a:blip>
          <a:stretch>
            <a:fillRect/>
          </a:stretch>
        </p:blipFill>
        <p:spPr>
          <a:xfrm>
            <a:off x="9918700" y="3581400"/>
            <a:ext cx="2540000" cy="2237065"/>
          </a:xfrm>
          <a:prstGeom prst="rect">
            <a:avLst/>
          </a:prstGeom>
          <a:ln w="12700">
            <a:miter lim="400000"/>
          </a:ln>
        </p:spPr>
      </p:pic>
      <p:pic>
        <p:nvPicPr>
          <p:cNvPr id="432" name="fig5.11d.pdf" descr="fig5.11d.pdf"/>
          <p:cNvPicPr>
            <a:picLocks noChangeAspect="1"/>
          </p:cNvPicPr>
          <p:nvPr/>
        </p:nvPicPr>
        <p:blipFill>
          <a:blip r:embed="rId5">
            <a:extLst/>
          </a:blip>
          <a:stretch>
            <a:fillRect/>
          </a:stretch>
        </p:blipFill>
        <p:spPr>
          <a:xfrm>
            <a:off x="12661900" y="3581400"/>
            <a:ext cx="2540000" cy="2237065"/>
          </a:xfrm>
          <a:prstGeom prst="rect">
            <a:avLst/>
          </a:prstGeom>
          <a:ln w="12700">
            <a:miter lim="400000"/>
          </a:ln>
        </p:spPr>
      </p:pic>
      <p:pic>
        <p:nvPicPr>
          <p:cNvPr id="433" name="fig5.11e.pdf" descr="fig5.11e.pdf"/>
          <p:cNvPicPr>
            <a:picLocks noChangeAspect="1"/>
          </p:cNvPicPr>
          <p:nvPr/>
        </p:nvPicPr>
        <p:blipFill>
          <a:blip r:embed="rId6">
            <a:extLst/>
          </a:blip>
          <a:stretch>
            <a:fillRect/>
          </a:stretch>
        </p:blipFill>
        <p:spPr>
          <a:xfrm>
            <a:off x="9918700" y="6108700"/>
            <a:ext cx="2540000" cy="2237065"/>
          </a:xfrm>
          <a:prstGeom prst="rect">
            <a:avLst/>
          </a:prstGeom>
          <a:ln w="12700">
            <a:miter lim="400000"/>
          </a:ln>
        </p:spPr>
      </p:pic>
      <p:pic>
        <p:nvPicPr>
          <p:cNvPr id="434" name="fig5.11f.pdf" descr="fig5.11f.pdf"/>
          <p:cNvPicPr>
            <a:picLocks noChangeAspect="1"/>
          </p:cNvPicPr>
          <p:nvPr/>
        </p:nvPicPr>
        <p:blipFill>
          <a:blip r:embed="rId7">
            <a:extLst/>
          </a:blip>
          <a:stretch>
            <a:fillRect/>
          </a:stretch>
        </p:blipFill>
        <p:spPr>
          <a:xfrm>
            <a:off x="12661900" y="6108700"/>
            <a:ext cx="2540000" cy="223706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27">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4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2" fill="hold">
                                  <p:stCondLst>
                                    <p:cond delay="0"/>
                                  </p:stCondLst>
                                  <p:iterate type="el" backwards="0">
                                    <p:tmAbs val="0"/>
                                  </p:iterate>
                                  <p:childTnLst>
                                    <p:set>
                                      <p:cBhvr>
                                        <p:cTn id="14" fill="hold"/>
                                        <p:tgtEl>
                                          <p:spTgt spid="4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3" fill="hold">
                                  <p:stCondLst>
                                    <p:cond delay="0"/>
                                  </p:stCondLst>
                                  <p:iterate type="el" backwards="0">
                                    <p:tmAbs val="0"/>
                                  </p:iterate>
                                  <p:childTnLst>
                                    <p:set>
                                      <p:cBhvr>
                                        <p:cTn id="18" fill="hold"/>
                                        <p:tgtEl>
                                          <p:spTgt spid="4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4" fill="hold">
                                  <p:stCondLst>
                                    <p:cond delay="0"/>
                                  </p:stCondLst>
                                  <p:iterate type="el" backwards="0">
                                    <p:tmAbs val="0"/>
                                  </p:iterate>
                                  <p:childTnLst>
                                    <p:set>
                                      <p:cBhvr>
                                        <p:cTn id="22" fill="hold"/>
                                        <p:tgtEl>
                                          <p:spTgt spid="4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5" fill="hold">
                                  <p:stCondLst>
                                    <p:cond delay="0"/>
                                  </p:stCondLst>
                                  <p:iterate type="el" backwards="0">
                                    <p:tmAbs val="0"/>
                                  </p:iterate>
                                  <p:childTnLst>
                                    <p:set>
                                      <p:cBhvr>
                                        <p:cTn id="26" fill="hold"/>
                                        <p:tgtEl>
                                          <p:spTgt spid="4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6" fill="hold">
                                  <p:stCondLst>
                                    <p:cond delay="0"/>
                                  </p:stCondLst>
                                  <p:iterate type="el" backwards="0">
                                    <p:tmAbs val="0"/>
                                  </p:iterate>
                                  <p:childTnLst>
                                    <p:set>
                                      <p:cBhvr>
                                        <p:cTn id="30" fill="hold"/>
                                        <p:tgtEl>
                                          <p:spTgt spid="4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7" fill="hold">
                                  <p:stCondLst>
                                    <p:cond delay="0"/>
                                  </p:stCondLst>
                                  <p:iterate type="el" backwards="0">
                                    <p:tmAbs val="0"/>
                                  </p:iterate>
                                  <p:childTnLst>
                                    <p:set>
                                      <p:cBhvr>
                                        <p:cTn id="34" fill="hold"/>
                                        <p:tgtEl>
                                          <p:spTgt spid="4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1" fill="hold">
                                  <p:stCondLst>
                                    <p:cond delay="0"/>
                                  </p:stCondLst>
                                  <p:iterate type="el" backwards="0">
                                    <p:tmAbs val="0"/>
                                  </p:iterate>
                                  <p:childTnLst>
                                    <p:set>
                                      <p:cBhvr>
                                        <p:cTn id="38" fill="hold"/>
                                        <p:tgtEl>
                                          <p:spTgt spid="427">
                                            <p:txEl>
                                              <p:pRg st="2" end="2"/>
                                            </p:txEl>
                                          </p:spTgt>
                                        </p:tgtEl>
                                        <p:attrNameLst>
                                          <p:attrName>style.visibility</p:attrName>
                                        </p:attrNameLst>
                                      </p:cBhvr>
                                      <p:to>
                                        <p:strVal val="visible"/>
                                      </p:to>
                                    </p:set>
                                  </p:childTnLst>
                                </p:cTn>
                              </p:par>
                              <p:par>
                                <p:cTn id="39" presetClass="entr" nodeType="withEffect" presetSubtype="0" presetID="1" grpId="1" fill="hold">
                                  <p:stCondLst>
                                    <p:cond delay="0"/>
                                  </p:stCondLst>
                                  <p:iterate type="el" backwards="0">
                                    <p:tmAbs val="0"/>
                                  </p:iterate>
                                  <p:childTnLst>
                                    <p:set>
                                      <p:cBhvr>
                                        <p:cTn id="40" fill="hold"/>
                                        <p:tgtEl>
                                          <p:spTgt spid="427">
                                            <p:txEl>
                                              <p:pRg st="3" end="3"/>
                                            </p:txEl>
                                          </p:spTgt>
                                        </p:tgtEl>
                                        <p:attrNameLst>
                                          <p:attrName>style.visibility</p:attrName>
                                        </p:attrNameLst>
                                      </p:cBhvr>
                                      <p:to>
                                        <p:strVal val="visible"/>
                                      </p:to>
                                    </p:set>
                                  </p:childTnLst>
                                </p:cTn>
                              </p:par>
                              <p:par>
                                <p:cTn id="41" presetClass="entr" nodeType="withEffect" presetSubtype="0" presetID="1" grpId="1" fill="hold">
                                  <p:stCondLst>
                                    <p:cond delay="0"/>
                                  </p:stCondLst>
                                  <p:iterate type="el" backwards="0">
                                    <p:tmAbs val="0"/>
                                  </p:iterate>
                                  <p:childTnLst>
                                    <p:set>
                                      <p:cBhvr>
                                        <p:cTn id="42" fill="hold"/>
                                        <p:tgtEl>
                                          <p:spTgt spid="427">
                                            <p:txEl>
                                              <p:pRg st="4" end="4"/>
                                            </p:txEl>
                                          </p:spTgt>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 fill="hold">
                                  <p:stCondLst>
                                    <p:cond delay="0"/>
                                  </p:stCondLst>
                                  <p:iterate type="el" backwards="0">
                                    <p:tmAbs val="0"/>
                                  </p:iterate>
                                  <p:childTnLst>
                                    <p:set>
                                      <p:cBhvr>
                                        <p:cTn id="45" fill="hold"/>
                                        <p:tgtEl>
                                          <p:spTgt spid="427">
                                            <p:txEl>
                                              <p:pRg st="5" end="5"/>
                                            </p:txEl>
                                          </p:spTgt>
                                        </p:tgtEl>
                                        <p:attrNameLst>
                                          <p:attrName>style.visibility</p:attrName>
                                        </p:attrNameLst>
                                      </p:cBhvr>
                                      <p:to>
                                        <p:strVal val="visible"/>
                                      </p:to>
                                    </p:set>
                                  </p:childTnLst>
                                </p:cTn>
                              </p:par>
                              <p:par>
                                <p:cTn id="46" presetClass="entr" nodeType="withEffect" presetSubtype="0" presetID="1" grpId="1" fill="hold">
                                  <p:stCondLst>
                                    <p:cond delay="0"/>
                                  </p:stCondLst>
                                  <p:iterate type="el" backwards="0">
                                    <p:tmAbs val="0"/>
                                  </p:iterate>
                                  <p:childTnLst>
                                    <p:set>
                                      <p:cBhvr>
                                        <p:cTn id="47" fill="hold"/>
                                        <p:tgtEl>
                                          <p:spTgt spid="427">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0" grpId="3"/>
      <p:bldP build="whole" bldLvl="1" animBg="1" rev="0" advAuto="0" spid="431" grpId="4"/>
      <p:bldP build="whole" bldLvl="1" animBg="1" rev="0" advAuto="0" spid="429" grpId="2"/>
      <p:bldP build="whole" bldLvl="1" animBg="1" rev="0" advAuto="0" spid="433" grpId="6"/>
      <p:bldP build="whole" bldLvl="1" animBg="1" rev="0" advAuto="0" spid="434" grpId="7"/>
      <p:bldP build="whole" bldLvl="1" animBg="1" rev="0" advAuto="0" spid="432" grpId="5"/>
      <p:bldP build="p" bldLvl="1" animBg="1" rev="0" advAuto="0" spid="427"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Popout"/>
          <p:cNvSpPr txBox="1"/>
          <p:nvPr>
            <p:ph type="title"/>
          </p:nvPr>
        </p:nvSpPr>
        <p:spPr>
          <a:prstGeom prst="rect">
            <a:avLst/>
          </a:prstGeom>
        </p:spPr>
        <p:txBody>
          <a:bodyPr/>
          <a:lstStyle/>
          <a:p>
            <a:pPr/>
            <a:r>
              <a:t>Popout</a:t>
            </a:r>
          </a:p>
        </p:txBody>
      </p:sp>
      <p:sp>
        <p:nvSpPr>
          <p:cNvPr id="437" name="many channels: tilt, size, shape, proximity, shadow direction, ...…"/>
          <p:cNvSpPr txBox="1"/>
          <p:nvPr>
            <p:ph type="body" sz="quarter" idx="1"/>
          </p:nvPr>
        </p:nvSpPr>
        <p:spPr>
          <a:xfrm>
            <a:off x="419100" y="7289800"/>
            <a:ext cx="15849600" cy="1854200"/>
          </a:xfrm>
          <a:prstGeom prst="rect">
            <a:avLst/>
          </a:prstGeom>
        </p:spPr>
        <p:txBody>
          <a:bodyPr/>
          <a:lstStyle/>
          <a:p>
            <a:pPr/>
            <a:r>
              <a:t>many channels: tilt, size, shape, proximity, shadow direction, ...</a:t>
            </a:r>
          </a:p>
          <a:p>
            <a:pPr/>
            <a:r>
              <a:t>but not all! parallel line pairs do not pop out from tilted pairs</a:t>
            </a:r>
          </a:p>
        </p:txBody>
      </p:sp>
      <p:sp>
        <p:nvSpPr>
          <p:cNvPr id="4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9" name="fig5.12.pdf" descr="fig5.12.pdf"/>
          <p:cNvPicPr>
            <a:picLocks noChangeAspect="1"/>
          </p:cNvPicPr>
          <p:nvPr/>
        </p:nvPicPr>
        <p:blipFill>
          <a:blip r:embed="rId3">
            <a:extLst/>
          </a:blip>
          <a:stretch>
            <a:fillRect/>
          </a:stretch>
        </p:blipFill>
        <p:spPr>
          <a:xfrm>
            <a:off x="444500" y="1207847"/>
            <a:ext cx="10404276" cy="6057901"/>
          </a:xfrm>
          <a:prstGeom prst="rect">
            <a:avLst/>
          </a:prstGeom>
          <a:ln w="12700">
            <a:miter lim="400000"/>
          </a:ln>
        </p:spPr>
      </p:pic>
      <p:pic>
        <p:nvPicPr>
          <p:cNvPr id="440" name="Rectangle" descr="Rectangle"/>
          <p:cNvPicPr>
            <a:picLocks noChangeAspect="0"/>
          </p:cNvPicPr>
          <p:nvPr/>
        </p:nvPicPr>
        <p:blipFill>
          <a:blip r:embed="rId4">
            <a:extLst/>
          </a:blip>
          <a:stretch>
            <a:fillRect/>
          </a:stretch>
        </p:blipFill>
        <p:spPr>
          <a:xfrm>
            <a:off x="7315200" y="4064000"/>
            <a:ext cx="3708400" cy="33274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37">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2" fill="hold">
                                  <p:stCondLst>
                                    <p:cond delay="0"/>
                                  </p:stCondLst>
                                  <p:iterate type="el" backwards="0">
                                    <p:tmAbs val="0"/>
                                  </p:iterate>
                                  <p:childTnLst>
                                    <p:set>
                                      <p:cBhvr>
                                        <p:cTn id="15" fill="hold"/>
                                        <p:tgtEl>
                                          <p:spTgt spid="4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7" grpId="1"/>
      <p:bldP build="whole" bldLvl="1" animBg="1" rev="0" advAuto="0" spid="440" grpId="2"/>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6" name="Grouping"/>
          <p:cNvSpPr txBox="1"/>
          <p:nvPr>
            <p:ph type="title"/>
          </p:nvPr>
        </p:nvSpPr>
        <p:spPr>
          <a:prstGeom prst="rect">
            <a:avLst/>
          </a:prstGeom>
        </p:spPr>
        <p:txBody>
          <a:bodyPr/>
          <a:lstStyle/>
          <a:p>
            <a:pPr/>
            <a:r>
              <a:t>Grouping</a:t>
            </a:r>
          </a:p>
        </p:txBody>
      </p:sp>
      <p:sp>
        <p:nvSpPr>
          <p:cNvPr id="447" name="containment…"/>
          <p:cNvSpPr txBox="1"/>
          <p:nvPr>
            <p:ph type="body" sz="half" idx="1"/>
          </p:nvPr>
        </p:nvSpPr>
        <p:spPr>
          <a:xfrm>
            <a:off x="419100" y="1104900"/>
            <a:ext cx="6172200" cy="8039100"/>
          </a:xfrm>
          <a:prstGeom prst="rect">
            <a:avLst/>
          </a:prstGeom>
        </p:spPr>
        <p:txBody>
          <a:bodyPr/>
          <a:lstStyle/>
          <a:p>
            <a:pPr/>
          </a:p>
          <a:p>
            <a:pPr/>
            <a:r>
              <a:t>containment</a:t>
            </a:r>
          </a:p>
          <a:p>
            <a:pPr/>
            <a:r>
              <a:t>connection</a:t>
            </a:r>
          </a:p>
          <a:p>
            <a:pPr/>
          </a:p>
          <a:p>
            <a:pPr/>
          </a:p>
          <a:p>
            <a:pPr/>
            <a:r>
              <a:t>proximity</a:t>
            </a:r>
          </a:p>
          <a:p>
            <a:pPr lvl="1"/>
            <a:r>
              <a:t>same spatial region</a:t>
            </a:r>
          </a:p>
          <a:p>
            <a:pPr/>
            <a:r>
              <a:t>similarity</a:t>
            </a:r>
          </a:p>
          <a:p>
            <a:pPr lvl="1"/>
            <a:r>
              <a:t>same values as other categorical channels</a:t>
            </a:r>
          </a:p>
        </p:txBody>
      </p:sp>
      <p:pic>
        <p:nvPicPr>
          <p:cNvPr id="448" name="fig5.1.pdf" descr="fig5.1.pdf"/>
          <p:cNvPicPr>
            <a:picLocks noChangeAspect="1"/>
          </p:cNvPicPr>
          <p:nvPr/>
        </p:nvPicPr>
        <p:blipFill>
          <a:blip r:embed="rId2">
            <a:extLst/>
          </a:blip>
          <a:srcRect l="55257" t="3999" r="0" b="42000"/>
          <a:stretch>
            <a:fillRect/>
          </a:stretch>
        </p:blipFill>
        <p:spPr>
          <a:xfrm>
            <a:off x="6108700" y="3670300"/>
            <a:ext cx="8247235" cy="6680200"/>
          </a:xfrm>
          <a:prstGeom prst="rect">
            <a:avLst/>
          </a:prstGeom>
          <a:ln w="12700">
            <a:miter lim="400000"/>
          </a:ln>
        </p:spPr>
      </p:pic>
      <p:pic>
        <p:nvPicPr>
          <p:cNvPr id="449" name="fig5.5.pdf" descr="fig5.5.pdf"/>
          <p:cNvPicPr>
            <a:picLocks noChangeAspect="1"/>
          </p:cNvPicPr>
          <p:nvPr/>
        </p:nvPicPr>
        <p:blipFill>
          <a:blip r:embed="rId3">
            <a:extLst/>
          </a:blip>
          <a:srcRect l="0" t="58611" r="45134" b="0"/>
          <a:stretch>
            <a:fillRect/>
          </a:stretch>
        </p:blipFill>
        <p:spPr>
          <a:xfrm>
            <a:off x="5830320" y="673100"/>
            <a:ext cx="7201542" cy="2598912"/>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Relative vs. absolute judgements"/>
          <p:cNvSpPr txBox="1"/>
          <p:nvPr>
            <p:ph type="title"/>
          </p:nvPr>
        </p:nvSpPr>
        <p:spPr>
          <a:prstGeom prst="rect">
            <a:avLst/>
          </a:prstGeom>
        </p:spPr>
        <p:txBody>
          <a:bodyPr/>
          <a:lstStyle/>
          <a:p>
            <a:pPr/>
            <a:r>
              <a:t>Relative vs. absolute judgements</a:t>
            </a:r>
          </a:p>
        </p:txBody>
      </p:sp>
      <p:sp>
        <p:nvSpPr>
          <p:cNvPr id="452" name="perceptual system mostly operates with relative judgements, not absolute…"/>
          <p:cNvSpPr txBox="1"/>
          <p:nvPr>
            <p:ph type="body" idx="1"/>
          </p:nvPr>
        </p:nvSpPr>
        <p:spPr>
          <a:prstGeom prst="rect">
            <a:avLst/>
          </a:prstGeom>
        </p:spPr>
        <p:txBody>
          <a:bodyPr/>
          <a:lstStyle/>
          <a:p>
            <a:pPr/>
            <a:r>
              <a:t>perceptual system mostly operates with relative judgements, not absolute </a:t>
            </a:r>
          </a:p>
          <a:p>
            <a:pPr lvl="1"/>
            <a:r>
              <a:t>that’s why accuracy increases with common frame/scale and alignment</a:t>
            </a:r>
          </a:p>
          <a:p>
            <a:pPr lvl="1"/>
            <a:r>
              <a:t>Weber’s Law: ratio of increment to background is constant</a:t>
            </a:r>
          </a:p>
          <a:p>
            <a:pPr lvl="2"/>
            <a:r>
              <a:t>filled rectangles differ in length by 1:9, difficult judgement</a:t>
            </a:r>
          </a:p>
          <a:p>
            <a:pPr lvl="2"/>
            <a:r>
              <a:t>white rectangles differ in length by 1:2, easy judgement</a:t>
            </a:r>
          </a:p>
        </p:txBody>
      </p:sp>
      <p:sp>
        <p:nvSpPr>
          <p:cNvPr id="4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56" name="Group"/>
          <p:cNvGrpSpPr/>
          <p:nvPr/>
        </p:nvGrpSpPr>
        <p:grpSpPr>
          <a:xfrm>
            <a:off x="2222500" y="4330700"/>
            <a:ext cx="2705100" cy="3581326"/>
            <a:chOff x="0" y="165100"/>
            <a:chExt cx="2705100" cy="3581325"/>
          </a:xfrm>
        </p:grpSpPr>
        <p:pic>
          <p:nvPicPr>
            <p:cNvPr id="454" name="fig5.13.pdf" descr="fig5.13.pdf"/>
            <p:cNvPicPr>
              <a:picLocks noChangeAspect="0"/>
            </p:cNvPicPr>
            <p:nvPr/>
          </p:nvPicPr>
          <p:blipFill>
            <a:blip r:embed="rId2">
              <a:extLst/>
            </a:blip>
            <a:srcRect l="2562" t="0" r="71650" b="22944"/>
            <a:stretch>
              <a:fillRect/>
            </a:stretch>
          </p:blipFill>
          <p:spPr>
            <a:xfrm>
              <a:off x="0" y="165100"/>
              <a:ext cx="2705100" cy="3263900"/>
            </a:xfrm>
            <a:prstGeom prst="rect">
              <a:avLst/>
            </a:prstGeom>
            <a:ln w="12700" cap="flat">
              <a:noFill/>
              <a:miter lim="400000"/>
            </a:ln>
            <a:effectLst/>
          </p:spPr>
        </p:pic>
        <p:sp>
          <p:nvSpPr>
            <p:cNvPr id="455" name="length"/>
            <p:cNvSpPr txBox="1"/>
            <p:nvPr/>
          </p:nvSpPr>
          <p:spPr>
            <a:xfrm>
              <a:off x="609600" y="3289300"/>
              <a:ext cx="1309291" cy="4571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length</a:t>
              </a:r>
            </a:p>
          </p:txBody>
        </p:sp>
      </p:grpSp>
      <p:sp>
        <p:nvSpPr>
          <p:cNvPr id="457" name="after [Graphical Perception: Theory, Experimentation, and Application to the Development of Graphical Methods. Cleveland and McGill. Journ.  American Statistical Association 79:387 (1984), 531–554.]"/>
          <p:cNvSpPr txBox="1"/>
          <p:nvPr/>
        </p:nvSpPr>
        <p:spPr>
          <a:xfrm>
            <a:off x="419100" y="8813800"/>
            <a:ext cx="158496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600">
                <a:uFill>
                  <a:solidFill>
                    <a:srgbClr val="000000"/>
                  </a:solidFill>
                </a:uFill>
              </a:defRPr>
            </a:lvl1pPr>
          </a:lstStyle>
          <a:p>
            <a:pPr/>
            <a:r>
              <a:t>after [Graphical Perception: Theory, Experimentation, and Application to the Development of Graphical Methods. Cleveland and McGill. Journ.  American Statistical Association 79:387 (1984), 531–554.]</a:t>
            </a:r>
          </a:p>
        </p:txBody>
      </p:sp>
      <p:grpSp>
        <p:nvGrpSpPr>
          <p:cNvPr id="460" name="Group"/>
          <p:cNvGrpSpPr/>
          <p:nvPr/>
        </p:nvGrpSpPr>
        <p:grpSpPr>
          <a:xfrm>
            <a:off x="4940300" y="4279900"/>
            <a:ext cx="4521200" cy="4546526"/>
            <a:chOff x="0" y="0"/>
            <a:chExt cx="4521200" cy="4546525"/>
          </a:xfrm>
        </p:grpSpPr>
        <p:sp>
          <p:nvSpPr>
            <p:cNvPr id="458" name="position along unaligned common scale"/>
            <p:cNvSpPr txBox="1"/>
            <p:nvPr/>
          </p:nvSpPr>
          <p:spPr>
            <a:xfrm>
              <a:off x="889000" y="3175000"/>
              <a:ext cx="2997200" cy="13715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position along unaligned common scale</a:t>
              </a:r>
            </a:p>
          </p:txBody>
        </p:sp>
        <p:pic>
          <p:nvPicPr>
            <p:cNvPr id="459" name="fig5.13.pdf" descr="fig5.13.pdf"/>
            <p:cNvPicPr>
              <a:picLocks noChangeAspect="0"/>
            </p:cNvPicPr>
            <p:nvPr/>
          </p:nvPicPr>
          <p:blipFill>
            <a:blip r:embed="rId2">
              <a:extLst/>
            </a:blip>
            <a:srcRect l="28470" t="299" r="28430" b="19946"/>
            <a:stretch>
              <a:fillRect/>
            </a:stretch>
          </p:blipFill>
          <p:spPr>
            <a:xfrm>
              <a:off x="0" y="0"/>
              <a:ext cx="4521200" cy="3378200"/>
            </a:xfrm>
            <a:prstGeom prst="rect">
              <a:avLst/>
            </a:prstGeom>
            <a:ln w="12700" cap="flat">
              <a:noFill/>
              <a:miter lim="400000"/>
            </a:ln>
            <a:effectLst/>
          </p:spPr>
        </p:pic>
      </p:grpSp>
      <p:grpSp>
        <p:nvGrpSpPr>
          <p:cNvPr id="463" name="Group"/>
          <p:cNvGrpSpPr/>
          <p:nvPr/>
        </p:nvGrpSpPr>
        <p:grpSpPr>
          <a:xfrm>
            <a:off x="9144000" y="4381500"/>
            <a:ext cx="3530600" cy="3987726"/>
            <a:chOff x="0" y="101600"/>
            <a:chExt cx="3530600" cy="3987725"/>
          </a:xfrm>
        </p:grpSpPr>
        <p:sp>
          <p:nvSpPr>
            <p:cNvPr id="461" name="position along aligned scale"/>
            <p:cNvSpPr txBox="1"/>
            <p:nvPr/>
          </p:nvSpPr>
          <p:spPr>
            <a:xfrm>
              <a:off x="533400" y="3175000"/>
              <a:ext cx="2997200" cy="9143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position along aligned scale</a:t>
              </a:r>
            </a:p>
          </p:txBody>
        </p:sp>
        <p:pic>
          <p:nvPicPr>
            <p:cNvPr id="462" name="fig5.13.pdf" descr="fig5.13.pdf"/>
            <p:cNvPicPr>
              <a:picLocks noChangeAspect="0"/>
            </p:cNvPicPr>
            <p:nvPr/>
          </p:nvPicPr>
          <p:blipFill>
            <a:blip r:embed="rId2">
              <a:extLst/>
            </a:blip>
            <a:srcRect l="68542" t="0" r="0" b="25343"/>
            <a:stretch>
              <a:fillRect/>
            </a:stretch>
          </p:blipFill>
          <p:spPr>
            <a:xfrm>
              <a:off x="0" y="101600"/>
              <a:ext cx="3299916" cy="3162300"/>
            </a:xfrm>
            <a:prstGeom prst="rect">
              <a:avLst/>
            </a:prstGeom>
            <a:ln w="12700" cap="flat">
              <a:noFill/>
              <a:miter lim="400000"/>
            </a:ln>
            <a:effectLst/>
          </p:spPr>
        </p:pic>
      </p:grpSp>
      <p:sp>
        <p:nvSpPr>
          <p:cNvPr id="464" name="length"/>
          <p:cNvSpPr txBox="1"/>
          <p:nvPr/>
        </p:nvSpPr>
        <p:spPr>
          <a:xfrm>
            <a:off x="2832100" y="10718800"/>
            <a:ext cx="1309291" cy="5207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defRPr sz="3000">
                <a:uFill>
                  <a:solidFill>
                    <a:srgbClr val="000000"/>
                  </a:solidFill>
                </a:uFill>
                <a:latin typeface="+mn-lt"/>
                <a:ea typeface="+mn-ea"/>
                <a:cs typeface="+mn-cs"/>
                <a:sym typeface="Rockwell"/>
              </a:defRPr>
            </a:lvl1pPr>
          </a:lstStyle>
          <a:p>
            <a:pPr/>
            <a:r>
              <a:t>length</a:t>
            </a:r>
          </a:p>
        </p:txBody>
      </p:sp>
      <p:sp>
        <p:nvSpPr>
          <p:cNvPr id="465" name="position along unaligned common scale"/>
          <p:cNvSpPr txBox="1"/>
          <p:nvPr/>
        </p:nvSpPr>
        <p:spPr>
          <a:xfrm>
            <a:off x="5829300" y="10706100"/>
            <a:ext cx="2997200" cy="1409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defRPr sz="3000">
                <a:uFill>
                  <a:solidFill>
                    <a:srgbClr val="000000"/>
                  </a:solidFill>
                </a:uFill>
                <a:latin typeface="+mn-lt"/>
                <a:ea typeface="+mn-ea"/>
                <a:cs typeface="+mn-cs"/>
                <a:sym typeface="Rockwell"/>
              </a:defRPr>
            </a:lvl1pPr>
          </a:lstStyle>
          <a:p>
            <a:pPr/>
            <a:r>
              <a:t>position along unaligned common scale</a:t>
            </a:r>
          </a:p>
        </p:txBody>
      </p:sp>
      <p:sp>
        <p:nvSpPr>
          <p:cNvPr id="466" name="position along aligned scale"/>
          <p:cNvSpPr txBox="1"/>
          <p:nvPr/>
        </p:nvSpPr>
        <p:spPr>
          <a:xfrm>
            <a:off x="9893300" y="10706100"/>
            <a:ext cx="2997200" cy="965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defRPr sz="3000">
                <a:uFill>
                  <a:solidFill>
                    <a:srgbClr val="000000"/>
                  </a:solidFill>
                </a:uFill>
                <a:latin typeface="+mn-lt"/>
                <a:ea typeface="+mn-ea"/>
                <a:cs typeface="+mn-cs"/>
                <a:sym typeface="Rockwell"/>
              </a:defRPr>
            </a:lvl1pPr>
          </a:lstStyle>
          <a:p>
            <a:pPr/>
            <a:r>
              <a:t>position along aligned scale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5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4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3" fill="hold">
                                  <p:stCondLst>
                                    <p:cond delay="0"/>
                                  </p:stCondLst>
                                  <p:iterate type="el" backwards="0">
                                    <p:tmAbs val="0"/>
                                  </p:iterate>
                                  <p:childTnLst>
                                    <p:set>
                                      <p:cBhvr>
                                        <p:cTn id="20" fill="hold"/>
                                        <p:tgtEl>
                                          <p:spTgt spid="4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4" fill="hold">
                                  <p:stCondLst>
                                    <p:cond delay="0"/>
                                  </p:stCondLst>
                                  <p:iterate type="el" backwards="0">
                                    <p:tmAbs val="0"/>
                                  </p:iterate>
                                  <p:childTnLst>
                                    <p:set>
                                      <p:cBhvr>
                                        <p:cTn id="24" fill="hold"/>
                                        <p:tgtEl>
                                          <p:spTgt spid="4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5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52">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45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0" grpId="3"/>
      <p:bldP build="p" bldLvl="5" animBg="1" rev="0" advAuto="0" spid="452" grpId="1"/>
      <p:bldP build="whole" bldLvl="1" animBg="1" rev="0" advAuto="0" spid="456" grpId="2"/>
      <p:bldP build="whole" bldLvl="1" animBg="1" rev="0" advAuto="0" spid="463" grpId="4"/>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Relative luminance judgements"/>
          <p:cNvSpPr txBox="1"/>
          <p:nvPr>
            <p:ph type="title"/>
          </p:nvPr>
        </p:nvSpPr>
        <p:spPr>
          <a:prstGeom prst="rect">
            <a:avLst/>
          </a:prstGeom>
        </p:spPr>
        <p:txBody>
          <a:bodyPr/>
          <a:lstStyle/>
          <a:p>
            <a:pPr/>
            <a:r>
              <a:t>Relative luminance judgements</a:t>
            </a:r>
          </a:p>
        </p:txBody>
      </p:sp>
      <p:sp>
        <p:nvSpPr>
          <p:cNvPr id="469" name="perception of luminance is contextual based on contrast with surroundings"/>
          <p:cNvSpPr txBox="1"/>
          <p:nvPr>
            <p:ph type="body" idx="1"/>
          </p:nvPr>
        </p:nvSpPr>
        <p:spPr>
          <a:prstGeom prst="rect">
            <a:avLst/>
          </a:prstGeom>
        </p:spPr>
        <p:txBody>
          <a:bodyPr/>
          <a:lstStyle>
            <a:lvl1pPr marL="793376" indent="-336176"/>
          </a:lstStyle>
          <a:p>
            <a:pPr/>
            <a:r>
              <a:t>perception of luminance is contextual based on contrast with surroundings</a:t>
            </a:r>
          </a:p>
        </p:txBody>
      </p:sp>
      <p:sp>
        <p:nvSpPr>
          <p:cNvPr id="4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1" name="checkershadow_double_full.jpg" descr="checkershadow_double_full.jpg"/>
          <p:cNvPicPr>
            <a:picLocks noChangeAspect="1"/>
          </p:cNvPicPr>
          <p:nvPr/>
        </p:nvPicPr>
        <p:blipFill>
          <a:blip r:embed="rId2">
            <a:extLst/>
          </a:blip>
          <a:srcRect l="0" t="2143" r="50416" b="0"/>
          <a:stretch>
            <a:fillRect/>
          </a:stretch>
        </p:blipFill>
        <p:spPr>
          <a:xfrm>
            <a:off x="723900" y="2298700"/>
            <a:ext cx="7556500" cy="5797838"/>
          </a:xfrm>
          <a:prstGeom prst="rect">
            <a:avLst/>
          </a:prstGeom>
          <a:ln w="12700">
            <a:miter lim="400000"/>
          </a:ln>
        </p:spPr>
      </p:pic>
      <p:pic>
        <p:nvPicPr>
          <p:cNvPr id="472" name="checkershadow_double_full.jpg" descr="checkershadow_double_full.jpg"/>
          <p:cNvPicPr>
            <a:picLocks noChangeAspect="1"/>
          </p:cNvPicPr>
          <p:nvPr/>
        </p:nvPicPr>
        <p:blipFill>
          <a:blip r:embed="rId2">
            <a:extLst/>
          </a:blip>
          <a:srcRect l="50250" t="0" r="0" b="0"/>
          <a:stretch>
            <a:fillRect/>
          </a:stretch>
        </p:blipFill>
        <p:spPr>
          <a:xfrm>
            <a:off x="8166100" y="2286000"/>
            <a:ext cx="7581900" cy="5924838"/>
          </a:xfrm>
          <a:prstGeom prst="rect">
            <a:avLst/>
          </a:prstGeom>
          <a:ln w="12700">
            <a:miter lim="400000"/>
          </a:ln>
        </p:spPr>
      </p:pic>
      <p:sp>
        <p:nvSpPr>
          <p:cNvPr id="473" name="http://persci.mit.edu/gallery/checkershadow"/>
          <p:cNvSpPr txBox="1"/>
          <p:nvPr/>
        </p:nvSpPr>
        <p:spPr>
          <a:xfrm>
            <a:off x="419100" y="8813800"/>
            <a:ext cx="158496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6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http://persci.mit.edu/gallery/checkershadow</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2" grpId="2"/>
      <p:bldP build="whole" bldLvl="1" animBg="1" rev="0" advAuto="0" spid="471"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Relative color judgements"/>
          <p:cNvSpPr txBox="1"/>
          <p:nvPr>
            <p:ph type="title"/>
          </p:nvPr>
        </p:nvSpPr>
        <p:spPr>
          <a:prstGeom prst="rect">
            <a:avLst/>
          </a:prstGeom>
        </p:spPr>
        <p:txBody>
          <a:bodyPr/>
          <a:lstStyle/>
          <a:p>
            <a:pPr/>
            <a:r>
              <a:t>Relative color judgements</a:t>
            </a:r>
          </a:p>
        </p:txBody>
      </p:sp>
      <p:sp>
        <p:nvSpPr>
          <p:cNvPr id="476" name="color constancy across broad range of illumination conditions"/>
          <p:cNvSpPr txBox="1"/>
          <p:nvPr>
            <p:ph type="body" idx="1"/>
          </p:nvPr>
        </p:nvSpPr>
        <p:spPr>
          <a:prstGeom prst="rect">
            <a:avLst/>
          </a:prstGeom>
        </p:spPr>
        <p:txBody>
          <a:bodyPr/>
          <a:lstStyle>
            <a:lvl1pPr marL="793376" indent="-336176"/>
          </a:lstStyle>
          <a:p>
            <a:pPr/>
            <a:r>
              <a:t>color constancy across broad range of illumination conditions</a:t>
            </a:r>
          </a:p>
        </p:txBody>
      </p:sp>
      <p:sp>
        <p:nvSpPr>
          <p:cNvPr id="4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8" name="http://www.purveslab.net/seeforyourself/"/>
          <p:cNvSpPr txBox="1"/>
          <p:nvPr/>
        </p:nvSpPr>
        <p:spPr>
          <a:xfrm>
            <a:off x="419100" y="8813800"/>
            <a:ext cx="158496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6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http://www.purveslab.net/seeforyourself/</a:t>
            </a:r>
          </a:p>
        </p:txBody>
      </p:sp>
      <p:pic>
        <p:nvPicPr>
          <p:cNvPr id="479" name="purvescube_masked.png" descr="purvescube_masked.png"/>
          <p:cNvPicPr>
            <a:picLocks noChangeAspect="1"/>
          </p:cNvPicPr>
          <p:nvPr/>
        </p:nvPicPr>
        <p:blipFill>
          <a:blip r:embed="rId3">
            <a:extLst/>
          </a:blip>
          <a:stretch>
            <a:fillRect/>
          </a:stretch>
        </p:blipFill>
        <p:spPr>
          <a:xfrm>
            <a:off x="8166100" y="2501900"/>
            <a:ext cx="5626100" cy="4127500"/>
          </a:xfrm>
          <a:prstGeom prst="rect">
            <a:avLst/>
          </a:prstGeom>
          <a:ln w="12700">
            <a:miter lim="400000"/>
          </a:ln>
        </p:spPr>
      </p:pic>
      <p:pic>
        <p:nvPicPr>
          <p:cNvPr id="480" name="purvescube_unmasked.png" descr="purvescube_unmasked.png"/>
          <p:cNvPicPr>
            <a:picLocks noChangeAspect="1"/>
          </p:cNvPicPr>
          <p:nvPr/>
        </p:nvPicPr>
        <p:blipFill>
          <a:blip r:embed="rId4">
            <a:extLst/>
          </a:blip>
          <a:stretch>
            <a:fillRect/>
          </a:stretch>
        </p:blipFill>
        <p:spPr>
          <a:xfrm>
            <a:off x="1219200" y="2501900"/>
            <a:ext cx="5626100" cy="4127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0" grpId="1"/>
      <p:bldP build="whole" bldLvl="1" animBg="1" rev="0" advAuto="0" spid="479" grpId="2"/>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Further reading"/>
          <p:cNvSpPr txBox="1"/>
          <p:nvPr>
            <p:ph type="title"/>
          </p:nvPr>
        </p:nvSpPr>
        <p:spPr>
          <a:prstGeom prst="rect">
            <a:avLst/>
          </a:prstGeom>
        </p:spPr>
        <p:txBody>
          <a:bodyPr/>
          <a:lstStyle/>
          <a:p>
            <a:pPr/>
            <a:r>
              <a:t>Further reading</a:t>
            </a:r>
          </a:p>
        </p:txBody>
      </p:sp>
      <p:sp>
        <p:nvSpPr>
          <p:cNvPr id="483" name="Visualization Analysis and Design. Munzner.  AK Peters Visualization Series, CRC Press, 2014.…"/>
          <p:cNvSpPr txBox="1"/>
          <p:nvPr>
            <p:ph type="body" idx="1"/>
          </p:nvPr>
        </p:nvSpPr>
        <p:spPr>
          <a:xfrm>
            <a:off x="419100" y="1079500"/>
            <a:ext cx="15849600" cy="7747000"/>
          </a:xfrm>
          <a:prstGeom prst="rect">
            <a:avLst/>
          </a:prstGeom>
        </p:spPr>
        <p:txBody>
          <a:bodyPr>
            <a:normAutofit fontScale="100000" lnSpcReduction="0"/>
          </a:bodyPr>
          <a:lstStyle/>
          <a:p>
            <a:pPr marL="312724" indent="-312724" defTabSz="1170431">
              <a:spcBef>
                <a:spcPts val="900"/>
              </a:spcBef>
              <a:defRPr sz="3648"/>
            </a:pPr>
            <a:r>
              <a:t>Visualization Analysis and Design. Munzner.  AK Peters Visualization Series, CRC Press, 2014.</a:t>
            </a:r>
          </a:p>
          <a:p>
            <a:pPr lvl="1" marL="697095" indent="-258183" defTabSz="1170431">
              <a:defRPr i="1" sz="3072"/>
            </a:pPr>
            <a:r>
              <a:t>Chap 5: Marks and Channels</a:t>
            </a:r>
            <a:endParaRPr i="0"/>
          </a:p>
          <a:p>
            <a:pPr marL="312724" indent="-312724" defTabSz="1170431">
              <a:spcBef>
                <a:spcPts val="900"/>
              </a:spcBef>
              <a:defRPr sz="3648"/>
            </a:pPr>
            <a:r>
              <a:rPr i="1"/>
              <a:t>On the Theory of Scales of Measurement. </a:t>
            </a:r>
            <a:r>
              <a:t>Stevens. Science 103:2684 (1946), 677–680.</a:t>
            </a:r>
          </a:p>
          <a:p>
            <a:pPr marL="312724" indent="-312724" defTabSz="1170431">
              <a:spcBef>
                <a:spcPts val="900"/>
              </a:spcBef>
              <a:defRPr sz="3648"/>
            </a:pPr>
            <a:r>
              <a:t>Psychophysics: Introduction to its Perceptual, Neural, and Social Prospects. Stevens. Wiley, 1975.</a:t>
            </a:r>
          </a:p>
          <a:p>
            <a:pPr marL="312724" indent="-312724" defTabSz="1170431">
              <a:spcBef>
                <a:spcPts val="900"/>
              </a:spcBef>
              <a:defRPr i="1" sz="3648"/>
            </a:pPr>
            <a:r>
              <a:t>Graphical Perception: Theory, Experimentation, and Application to the Development of Graphical Methods.</a:t>
            </a:r>
            <a:r>
              <a:rPr i="0"/>
              <a:t> Cleveland and McGill. Journ.  American Statistical Association 79:387 (1984), 531–554.</a:t>
            </a:r>
            <a:endParaRPr i="0"/>
          </a:p>
          <a:p>
            <a:pPr marL="312724" indent="-312724" defTabSz="1170431">
              <a:spcBef>
                <a:spcPts val="900"/>
              </a:spcBef>
              <a:defRPr i="1" sz="3648"/>
            </a:pPr>
            <a:r>
              <a:t>Perception in Vision</a:t>
            </a:r>
            <a:r>
              <a:rPr i="0"/>
              <a:t>. Healey. </a:t>
            </a:r>
            <a:r>
              <a:rPr i="0" u="sng">
                <a:hlinkClick r:id="rId2" invalidUrl="" action="" tgtFrame="" tooltip="" history="1" highlightClick="0" endSnd="0"/>
              </a:rPr>
              <a:t>http://www.csc.ncsu.edu/faculty/healey/PP</a:t>
            </a:r>
            <a:r>
              <a:t> </a:t>
            </a:r>
          </a:p>
          <a:p>
            <a:pPr marL="312724" indent="-312724" defTabSz="1170431">
              <a:spcBef>
                <a:spcPts val="900"/>
              </a:spcBef>
              <a:defRPr i="1" sz="3648"/>
            </a:pPr>
            <a:r>
              <a:rPr i="0"/>
              <a:t>Visual Thinking for Design. Ware. Morgan Kaufmann, 2008.</a:t>
            </a:r>
            <a:endParaRPr i="0"/>
          </a:p>
          <a:p>
            <a:pPr marL="312724" indent="-312724" defTabSz="1170431">
              <a:spcBef>
                <a:spcPts val="900"/>
              </a:spcBef>
              <a:defRPr i="1" sz="3648"/>
            </a:pPr>
            <a:r>
              <a:rPr i="0"/>
              <a:t>Information Visualization: Perception for Design, 3rd edition. Ware. Morgan Kaufmann /Academic Press, 2004.</a:t>
            </a:r>
          </a:p>
        </p:txBody>
      </p:sp>
      <p:sp>
        <p:nvSpPr>
          <p:cNvPr id="4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Outline"/>
          <p:cNvSpPr txBox="1"/>
          <p:nvPr>
            <p:ph type="title"/>
          </p:nvPr>
        </p:nvSpPr>
        <p:spPr>
          <a:prstGeom prst="rect">
            <a:avLst/>
          </a:prstGeom>
        </p:spPr>
        <p:txBody>
          <a:bodyPr/>
          <a:lstStyle/>
          <a:p>
            <a:pPr/>
            <a:r>
              <a:t>Outline</a:t>
            </a:r>
          </a:p>
        </p:txBody>
      </p:sp>
      <p:sp>
        <p:nvSpPr>
          <p:cNvPr id="487"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solidFill>
                  <a:srgbClr val="FF2600"/>
                </a:solidFill>
              </a:defRPr>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pPr>
            <a:r>
              <a:t>Reduce: Filter, Aggregate</a:t>
            </a:r>
          </a:p>
          <a:p>
            <a:pPr lvl="1" marL="1173479" indent="-259079">
              <a:defRPr sz="3000"/>
            </a:pPr>
            <a:r>
              <a:t>Rules of Thumb</a:t>
            </a:r>
          </a:p>
          <a:p>
            <a:pPr lvl="1" marL="1173479" indent="-259079">
              <a:defRPr sz="3000"/>
            </a:pPr>
            <a:r>
              <a:t>Design Study Methodology</a:t>
            </a:r>
          </a:p>
        </p:txBody>
      </p:sp>
      <p:sp>
        <p:nvSpPr>
          <p:cNvPr id="4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9"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490"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3"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494"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495"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496"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497"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500" name="Group"/>
          <p:cNvGrpSpPr/>
          <p:nvPr/>
        </p:nvGrpSpPr>
        <p:grpSpPr>
          <a:xfrm>
            <a:off x="228600" y="6497381"/>
            <a:ext cx="2946402" cy="2418020"/>
            <a:chOff x="0" y="0"/>
            <a:chExt cx="2946401" cy="2418019"/>
          </a:xfrm>
        </p:grpSpPr>
        <p:sp>
          <p:nvSpPr>
            <p:cNvPr id="498" name="Rectangle"/>
            <p:cNvSpPr/>
            <p:nvPr/>
          </p:nvSpPr>
          <p:spPr>
            <a:xfrm>
              <a:off x="0" y="0"/>
              <a:ext cx="2946402" cy="2418020"/>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499" name="Image" descr="Image"/>
            <p:cNvPicPr>
              <a:picLocks noChangeAspect="1"/>
            </p:cNvPicPr>
            <p:nvPr/>
          </p:nvPicPr>
          <p:blipFill>
            <a:blip r:embed="rId2">
              <a:extLst/>
            </a:blip>
            <a:stretch>
              <a:fillRect/>
            </a:stretch>
          </p:blipFill>
          <p:spPr>
            <a:xfrm>
              <a:off x="266281" y="82153"/>
              <a:ext cx="2333239" cy="2307448"/>
            </a:xfrm>
            <a:prstGeom prst="rect">
              <a:avLst/>
            </a:prstGeom>
            <a:ln w="12700" cap="flat">
              <a:noFill/>
              <a:miter lim="400000"/>
            </a:ln>
            <a:effectLst/>
          </p:spPr>
        </p:pic>
      </p:grpSp>
      <p:pic>
        <p:nvPicPr>
          <p:cNvPr id="501"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502" name="Rectangle" descr="Rectangle"/>
          <p:cNvPicPr>
            <a:picLocks noChangeAspect="0"/>
          </p:cNvPicPr>
          <p:nvPr/>
        </p:nvPicPr>
        <p:blipFill>
          <a:blip r:embed="rId5">
            <a:extLst/>
          </a:blip>
          <a:stretch>
            <a:fillRect/>
          </a:stretch>
        </p:blipFill>
        <p:spPr>
          <a:xfrm>
            <a:off x="114300" y="711200"/>
            <a:ext cx="4483100" cy="51562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Why use an external representation?"/>
          <p:cNvSpPr txBox="1"/>
          <p:nvPr>
            <p:ph type="title"/>
          </p:nvPr>
        </p:nvSpPr>
        <p:spPr>
          <a:prstGeom prst="rect">
            <a:avLst/>
          </a:prstGeom>
        </p:spPr>
        <p:txBody>
          <a:bodyPr/>
          <a:lstStyle/>
          <a:p>
            <a:pPr/>
            <a:r>
              <a:t>Why use an external representation?</a:t>
            </a:r>
          </a:p>
        </p:txBody>
      </p:sp>
      <p:sp>
        <p:nvSpPr>
          <p:cNvPr id="135" name="external representation: replace cognition with perception"/>
          <p:cNvSpPr txBox="1"/>
          <p:nvPr>
            <p:ph type="body" idx="1"/>
          </p:nvPr>
        </p:nvSpPr>
        <p:spPr>
          <a:xfrm>
            <a:off x="317500" y="2476500"/>
            <a:ext cx="15951200" cy="6667500"/>
          </a:xfrm>
          <a:prstGeom prst="rect">
            <a:avLst/>
          </a:prstGeom>
        </p:spPr>
        <p:txBody>
          <a:bodyPr/>
          <a:lstStyle/>
          <a:p>
            <a:pPr/>
            <a:r>
              <a:t>external representation: replace cognition with perception</a:t>
            </a:r>
          </a:p>
        </p:txBody>
      </p:sp>
      <p:sp>
        <p:nvSpPr>
          <p:cNvPr id="1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7"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Computer-based visualization systems provide visual representations of datasets designed to help people carry out tasks more effectively.</a:t>
            </a:r>
          </a:p>
        </p:txBody>
      </p:sp>
      <p:pic>
        <p:nvPicPr>
          <p:cNvPr id="138" name="image.png" descr="image.png"/>
          <p:cNvPicPr>
            <a:picLocks noChangeAspect="0"/>
          </p:cNvPicPr>
          <p:nvPr/>
        </p:nvPicPr>
        <p:blipFill>
          <a:blip r:embed="rId2">
            <a:extLst/>
          </a:blip>
          <a:srcRect l="1040" t="50007" r="0" b="98"/>
          <a:stretch>
            <a:fillRect/>
          </a:stretch>
        </p:blipFill>
        <p:spPr>
          <a:xfrm>
            <a:off x="342900" y="3766079"/>
            <a:ext cx="7078936" cy="3162301"/>
          </a:xfrm>
          <a:prstGeom prst="rect">
            <a:avLst/>
          </a:prstGeom>
          <a:ln w="12700">
            <a:miter lim="400000"/>
          </a:ln>
        </p:spPr>
      </p:pic>
      <p:pic>
        <p:nvPicPr>
          <p:cNvPr id="139" name="Rectangle" descr="Rectangle"/>
          <p:cNvPicPr>
            <a:picLocks noChangeAspect="0"/>
          </p:cNvPicPr>
          <p:nvPr/>
        </p:nvPicPr>
        <p:blipFill>
          <a:blip r:embed="rId3">
            <a:extLst/>
          </a:blip>
          <a:stretch>
            <a:fillRect/>
          </a:stretch>
        </p:blipFill>
        <p:spPr>
          <a:xfrm>
            <a:off x="8496300" y="1079500"/>
            <a:ext cx="4406900" cy="812800"/>
          </a:xfrm>
          <a:prstGeom prst="rect">
            <a:avLst/>
          </a:prstGeom>
        </p:spPr>
      </p:pic>
      <p:sp>
        <p:nvSpPr>
          <p:cNvPr id="141" name="[Cerebral: Visualizing Multiple Experimental Conditions on a Graph with Biological Context. Barsky, Munzner, Gardy, and Kincaid. IEEE TVCG (Proc. InfoVis) 14(6):1253-1260, 2008.]"/>
          <p:cNvSpPr txBox="1"/>
          <p:nvPr/>
        </p:nvSpPr>
        <p:spPr>
          <a:xfrm>
            <a:off x="355600" y="8102600"/>
            <a:ext cx="52451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sz="2500">
                <a:uFill>
                  <a:solidFill>
                    <a:srgbClr val="000000"/>
                  </a:solidFill>
                </a:uFill>
              </a:defRPr>
            </a:pPr>
            <a:r>
              <a:rPr i="1" sz="1600">
                <a:hlinkClick r:id="rId4" invalidUrl="" action="" tgtFrame="" tooltip="" history="1" highlightClick="0" endSnd="0"/>
              </a:rPr>
              <a:t>[Cerebral: Visualizing Multiple Experimental Conditions on a Graph with Biological Context</a:t>
            </a:r>
            <a:r>
              <a:rPr i="1" sz="1600"/>
              <a:t>. </a:t>
            </a:r>
            <a:r>
              <a:rPr i="1" sz="1600">
                <a:hlinkClick r:id="rId5" invalidUrl="" action="" tgtFrame="" tooltip="" history="1" highlightClick="0" endSnd="0"/>
              </a:rPr>
              <a:t>Barsky</a:t>
            </a:r>
            <a:r>
              <a:rPr i="1" sz="1600"/>
              <a:t>, </a:t>
            </a:r>
            <a:r>
              <a:rPr i="1" sz="1600">
                <a:hlinkClick r:id="rId6" invalidUrl="" action="" tgtFrame="" tooltip="" history="1" highlightClick="0" endSnd="0"/>
              </a:rPr>
              <a:t>Munzner</a:t>
            </a:r>
            <a:r>
              <a:rPr i="1" sz="1600"/>
              <a:t>, </a:t>
            </a:r>
            <a:r>
              <a:rPr i="1" sz="1600">
                <a:hlinkClick r:id="rId7" invalidUrl="" action="" tgtFrame="" tooltip="" history="1" highlightClick="0" endSnd="0"/>
              </a:rPr>
              <a:t>Gardy</a:t>
            </a:r>
            <a:r>
              <a:rPr i="1" sz="1600"/>
              <a:t>, and </a:t>
            </a:r>
            <a:r>
              <a:rPr i="1" sz="1600">
                <a:hlinkClick r:id="rId8" invalidUrl="" action="" tgtFrame="" tooltip="" history="1" highlightClick="0" endSnd="0"/>
              </a:rPr>
              <a:t>Kincaid</a:t>
            </a:r>
            <a:r>
              <a:rPr i="1" sz="1600"/>
              <a:t>. IEEE TVCG (Proc. InfoVis) 14(6):1253-1260, 2008.]</a:t>
            </a:r>
          </a:p>
        </p:txBody>
      </p:sp>
      <p:pic>
        <p:nvPicPr>
          <p:cNvPr id="142" name="image.png" descr="image.png"/>
          <p:cNvPicPr>
            <a:picLocks noChangeAspect="0"/>
          </p:cNvPicPr>
          <p:nvPr/>
        </p:nvPicPr>
        <p:blipFill>
          <a:blip r:embed="rId9">
            <a:extLst/>
          </a:blip>
          <a:stretch>
            <a:fillRect/>
          </a:stretch>
        </p:blipFill>
        <p:spPr>
          <a:xfrm>
            <a:off x="5829300" y="4305300"/>
            <a:ext cx="9321800" cy="4741334"/>
          </a:xfrm>
          <a:prstGeom prst="rect">
            <a:avLst/>
          </a:prstGeom>
          <a:ln w="12700">
            <a:miter lim="400000"/>
          </a:ln>
        </p:spPr>
      </p:pic>
      <p:pic>
        <p:nvPicPr>
          <p:cNvPr id="143" name="image.png" descr="image.png"/>
          <p:cNvPicPr>
            <a:picLocks noChangeAspect="0"/>
          </p:cNvPicPr>
          <p:nvPr/>
        </p:nvPicPr>
        <p:blipFill>
          <a:blip r:embed="rId10">
            <a:extLst/>
          </a:blip>
          <a:stretch>
            <a:fillRect/>
          </a:stretch>
        </p:blipFill>
        <p:spPr>
          <a:xfrm>
            <a:off x="10807700" y="3124200"/>
            <a:ext cx="4241800" cy="9271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1"/>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42"/>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 grpId="4"/>
      <p:bldP build="whole" bldLvl="1" animBg="1" rev="0" advAuto="0" spid="138" grpId="1"/>
      <p:bldP build="whole" bldLvl="1" animBg="1" rev="0" advAuto="0" spid="141" grpId="2"/>
      <p:bldP build="whole" bldLvl="1" animBg="1" rev="0" advAuto="0" spid="142" grpId="3"/>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6" name="fig3.7.pdf" descr="fig3.7.pdf"/>
          <p:cNvPicPr>
            <a:picLocks noChangeAspect="1"/>
          </p:cNvPicPr>
          <p:nvPr/>
        </p:nvPicPr>
        <p:blipFill>
          <a:blip r:embed="rId2">
            <a:extLst/>
          </a:blip>
          <a:srcRect l="0" t="4527" r="63664" b="64534"/>
          <a:stretch>
            <a:fillRect/>
          </a:stretch>
        </p:blipFill>
        <p:spPr>
          <a:xfrm>
            <a:off x="639383" y="990600"/>
            <a:ext cx="7041196" cy="5537200"/>
          </a:xfrm>
          <a:prstGeom prst="rect">
            <a:avLst/>
          </a:prstGeom>
          <a:ln w="12700">
            <a:miter lim="400000"/>
          </a:ln>
        </p:spPr>
      </p:pic>
      <p:sp>
        <p:nvSpPr>
          <p:cNvPr id="507" name="Encode tables: Arrange space"/>
          <p:cNvSpPr txBox="1"/>
          <p:nvPr>
            <p:ph type="title"/>
          </p:nvPr>
        </p:nvSpPr>
        <p:spPr>
          <a:prstGeom prst="rect">
            <a:avLst/>
          </a:prstGeom>
        </p:spPr>
        <p:txBody>
          <a:bodyPr/>
          <a:lstStyle/>
          <a:p>
            <a:pPr/>
            <a:r>
              <a:t>Encode tables: Arrange space</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Arrange tables"/>
          <p:cNvSpPr txBox="1"/>
          <p:nvPr>
            <p:ph type="title"/>
          </p:nvPr>
        </p:nvSpPr>
        <p:spPr>
          <a:prstGeom prst="rect">
            <a:avLst/>
          </a:prstGeom>
        </p:spPr>
        <p:txBody>
          <a:bodyPr/>
          <a:lstStyle/>
          <a:p>
            <a:pPr/>
            <a:r>
              <a:t>Arrange tables</a:t>
            </a:r>
          </a:p>
        </p:txBody>
      </p:sp>
      <p:sp>
        <p:nvSpPr>
          <p:cNvPr id="5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1" name="fig7.1.pdf" descr="fig7.1.pdf"/>
          <p:cNvPicPr>
            <a:picLocks noChangeAspect="1"/>
          </p:cNvPicPr>
          <p:nvPr/>
        </p:nvPicPr>
        <p:blipFill>
          <a:blip r:embed="rId2">
            <a:extLst/>
          </a:blip>
          <a:srcRect l="0" t="4806" r="60207" b="62012"/>
          <a:stretch>
            <a:fillRect/>
          </a:stretch>
        </p:blipFill>
        <p:spPr>
          <a:xfrm>
            <a:off x="513598" y="1155700"/>
            <a:ext cx="5671302" cy="3695700"/>
          </a:xfrm>
          <a:prstGeom prst="rect">
            <a:avLst/>
          </a:prstGeom>
          <a:ln w="12700">
            <a:miter lim="400000"/>
          </a:ln>
        </p:spPr>
      </p:pic>
      <p:pic>
        <p:nvPicPr>
          <p:cNvPr id="512" name="fig7.1.pdf" descr="fig7.1.pdf"/>
          <p:cNvPicPr>
            <a:picLocks noChangeAspect="1"/>
          </p:cNvPicPr>
          <p:nvPr/>
        </p:nvPicPr>
        <p:blipFill>
          <a:blip r:embed="rId2">
            <a:extLst/>
          </a:blip>
          <a:srcRect l="43624" t="38329" r="0" b="40575"/>
          <a:stretch>
            <a:fillRect/>
          </a:stretch>
        </p:blipFill>
        <p:spPr>
          <a:xfrm>
            <a:off x="1041400" y="6972300"/>
            <a:ext cx="8034715" cy="2349500"/>
          </a:xfrm>
          <a:prstGeom prst="rect">
            <a:avLst/>
          </a:prstGeom>
          <a:ln w="12700">
            <a:miter lim="400000"/>
          </a:ln>
        </p:spPr>
      </p:pic>
      <p:pic>
        <p:nvPicPr>
          <p:cNvPr id="513" name="fig7.1.pdf" descr="fig7.1.pdf"/>
          <p:cNvPicPr>
            <a:picLocks noChangeAspect="1"/>
          </p:cNvPicPr>
          <p:nvPr/>
        </p:nvPicPr>
        <p:blipFill>
          <a:blip r:embed="rId2">
            <a:extLst/>
          </a:blip>
          <a:srcRect l="41218" t="24532" r="41227" b="61214"/>
          <a:stretch>
            <a:fillRect/>
          </a:stretch>
        </p:blipFill>
        <p:spPr>
          <a:xfrm>
            <a:off x="749300" y="5067300"/>
            <a:ext cx="2501900" cy="1587500"/>
          </a:xfrm>
          <a:prstGeom prst="rect">
            <a:avLst/>
          </a:prstGeom>
          <a:ln w="12700">
            <a:miter lim="400000"/>
          </a:ln>
        </p:spPr>
      </p:pic>
      <p:pic>
        <p:nvPicPr>
          <p:cNvPr id="514" name="fig7.1.pdf" descr="fig7.1.pdf"/>
          <p:cNvPicPr>
            <a:picLocks noChangeAspect="1"/>
          </p:cNvPicPr>
          <p:nvPr/>
        </p:nvPicPr>
        <p:blipFill>
          <a:blip r:embed="rId2">
            <a:extLst/>
          </a:blip>
          <a:srcRect l="0" t="51442" r="46128" b="0"/>
          <a:stretch>
            <a:fillRect/>
          </a:stretch>
        </p:blipFill>
        <p:spPr>
          <a:xfrm>
            <a:off x="8158998" y="812800"/>
            <a:ext cx="7677902" cy="5408286"/>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7" name="Keys and values"/>
          <p:cNvSpPr txBox="1"/>
          <p:nvPr>
            <p:ph type="title"/>
          </p:nvPr>
        </p:nvSpPr>
        <p:spPr>
          <a:prstGeom prst="rect">
            <a:avLst/>
          </a:prstGeom>
        </p:spPr>
        <p:txBody>
          <a:bodyPr/>
          <a:lstStyle/>
          <a:p>
            <a:pPr/>
            <a:r>
              <a:t>Keys and values</a:t>
            </a:r>
          </a:p>
        </p:txBody>
      </p:sp>
      <p:sp>
        <p:nvSpPr>
          <p:cNvPr id="518" name="key…"/>
          <p:cNvSpPr txBox="1"/>
          <p:nvPr>
            <p:ph type="body" idx="1"/>
          </p:nvPr>
        </p:nvSpPr>
        <p:spPr>
          <a:xfrm>
            <a:off x="419100" y="1104900"/>
            <a:ext cx="9537700" cy="8039100"/>
          </a:xfrm>
          <a:prstGeom prst="rect">
            <a:avLst/>
          </a:prstGeom>
        </p:spPr>
        <p:txBody>
          <a:bodyPr/>
          <a:lstStyle/>
          <a:p>
            <a:pPr marL="793376" indent="-336176"/>
            <a:r>
              <a:t>key</a:t>
            </a:r>
          </a:p>
          <a:p>
            <a:pPr lvl="1" marL="1173480" indent="-259080"/>
            <a:r>
              <a:t>independent attribute</a:t>
            </a:r>
          </a:p>
          <a:p>
            <a:pPr lvl="1" marL="1173480" indent="-259080"/>
            <a:r>
              <a:t>used as unique index to look up items</a:t>
            </a:r>
          </a:p>
          <a:p>
            <a:pPr lvl="1" marL="1173480" indent="-259080"/>
            <a:r>
              <a:t>simple tables: 1 key</a:t>
            </a:r>
          </a:p>
          <a:p>
            <a:pPr lvl="1" marL="1173480" indent="-259080"/>
            <a:r>
              <a:t>multidimensional tables: multiple keys</a:t>
            </a:r>
          </a:p>
          <a:p>
            <a:pPr marL="793376" indent="-336176"/>
            <a:r>
              <a:t>value</a:t>
            </a:r>
          </a:p>
          <a:p>
            <a:pPr lvl="1" marL="1173480" indent="-259080"/>
            <a:r>
              <a:t>dependent attribute, value of cell</a:t>
            </a:r>
          </a:p>
          <a:p>
            <a:pPr marL="793376" indent="-336176"/>
            <a:r>
              <a:t>classify arrangements by key count</a:t>
            </a:r>
          </a:p>
          <a:p>
            <a:pPr lvl="1" marL="1173480" indent="-259080"/>
            <a:r>
              <a:t>0, 1, 2, many... </a:t>
            </a:r>
          </a:p>
        </p:txBody>
      </p:sp>
      <p:pic>
        <p:nvPicPr>
          <p:cNvPr id="519" name="fig7.1.pdf" descr="fig7.1.pdf"/>
          <p:cNvPicPr>
            <a:picLocks noChangeAspect="1"/>
          </p:cNvPicPr>
          <p:nvPr/>
        </p:nvPicPr>
        <p:blipFill>
          <a:blip r:embed="rId3">
            <a:extLst/>
          </a:blip>
          <a:srcRect l="44405" t="38695" r="0" b="43478"/>
          <a:stretch>
            <a:fillRect/>
          </a:stretch>
        </p:blipFill>
        <p:spPr>
          <a:xfrm>
            <a:off x="3670300" y="7118959"/>
            <a:ext cx="9280638" cy="2380641"/>
          </a:xfrm>
          <a:prstGeom prst="rect">
            <a:avLst/>
          </a:prstGeom>
          <a:ln w="12700">
            <a:miter lim="400000"/>
          </a:ln>
        </p:spPr>
      </p:pic>
      <p:pic>
        <p:nvPicPr>
          <p:cNvPr id="520" name="fig7.1.pdf" descr="fig7.1.pdf"/>
          <p:cNvPicPr>
            <a:picLocks noChangeAspect="1"/>
          </p:cNvPicPr>
          <p:nvPr/>
        </p:nvPicPr>
        <p:blipFill>
          <a:blip r:embed="rId4">
            <a:extLst/>
          </a:blip>
          <a:srcRect l="0" t="4350" r="74732" b="84019"/>
          <a:stretch>
            <a:fillRect/>
          </a:stretch>
        </p:blipFill>
        <p:spPr>
          <a:xfrm>
            <a:off x="792998" y="7099300"/>
            <a:ext cx="3601202" cy="1295400"/>
          </a:xfrm>
          <a:prstGeom prst="rect">
            <a:avLst/>
          </a:prstGeom>
          <a:ln w="12700">
            <a:miter lim="400000"/>
          </a:ln>
        </p:spPr>
      </p:pic>
      <p:pic>
        <p:nvPicPr>
          <p:cNvPr id="521" name="fig2.1c_alt.pdf" descr="fig2.1c_alt.pdf"/>
          <p:cNvPicPr>
            <a:picLocks noChangeAspect="1"/>
          </p:cNvPicPr>
          <p:nvPr/>
        </p:nvPicPr>
        <p:blipFill>
          <a:blip r:embed="rId5">
            <a:extLst/>
          </a:blip>
          <a:srcRect l="2661" t="12044" r="69518" b="0"/>
          <a:stretch>
            <a:fillRect/>
          </a:stretch>
        </p:blipFill>
        <p:spPr>
          <a:xfrm>
            <a:off x="8966200" y="571500"/>
            <a:ext cx="4076700" cy="5565586"/>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Idiom: scatterplot"/>
          <p:cNvSpPr txBox="1"/>
          <p:nvPr>
            <p:ph type="title"/>
          </p:nvPr>
        </p:nvSpPr>
        <p:spPr>
          <a:prstGeom prst="rect">
            <a:avLst/>
          </a:prstGeom>
        </p:spPr>
        <p:txBody>
          <a:bodyPr/>
          <a:lstStyle/>
          <a:p>
            <a:pPr/>
            <a:r>
              <a:t>Idiom: </a:t>
            </a:r>
            <a:r>
              <a:rPr b="1">
                <a:latin typeface="+mn-lt"/>
                <a:ea typeface="+mn-ea"/>
                <a:cs typeface="+mn-cs"/>
                <a:sym typeface="Rockwell"/>
              </a:rPr>
              <a:t>scatterplot</a:t>
            </a:r>
          </a:p>
        </p:txBody>
      </p:sp>
      <p:sp>
        <p:nvSpPr>
          <p:cNvPr id="526" name="express values…"/>
          <p:cNvSpPr txBox="1"/>
          <p:nvPr>
            <p:ph type="body" idx="1"/>
          </p:nvPr>
        </p:nvSpPr>
        <p:spPr>
          <a:prstGeom prst="rect">
            <a:avLst/>
          </a:prstGeom>
        </p:spPr>
        <p:txBody>
          <a:bodyPr/>
          <a:lstStyle/>
          <a:p>
            <a:pPr marL="793376" indent="-336176"/>
            <a:r>
              <a:rPr b="1" i="1"/>
              <a:t>express</a:t>
            </a:r>
            <a:r>
              <a:t> values</a:t>
            </a:r>
          </a:p>
          <a:p>
            <a:pPr lvl="1" marL="1173480" indent="-259080"/>
            <a:r>
              <a:t>quantitative attributes</a:t>
            </a:r>
          </a:p>
          <a:p>
            <a:pPr marL="793376" indent="-336176"/>
            <a:r>
              <a:t>no keys, only values</a:t>
            </a:r>
          </a:p>
          <a:p>
            <a:pPr lvl="1" marL="1173480" indent="-259080"/>
            <a:r>
              <a:t>data</a:t>
            </a:r>
          </a:p>
          <a:p>
            <a:pPr lvl="2" marL="1635369" indent="-263769"/>
            <a:r>
              <a:t>2 quant attribs</a:t>
            </a:r>
          </a:p>
          <a:p>
            <a:pPr lvl="1" marL="1173480" indent="-259080"/>
            <a:r>
              <a:t>mark: points</a:t>
            </a:r>
          </a:p>
          <a:p>
            <a:pPr lvl="1" marL="1173480" indent="-259080"/>
            <a:r>
              <a:t>channels</a:t>
            </a:r>
          </a:p>
          <a:p>
            <a:pPr lvl="2" marL="1635369" indent="-263769"/>
            <a:r>
              <a:t>horiz + vert position</a:t>
            </a:r>
          </a:p>
          <a:p>
            <a:pPr lvl="1" marL="1173480" indent="-259080"/>
            <a:r>
              <a:t>tasks</a:t>
            </a:r>
          </a:p>
          <a:p>
            <a:pPr lvl="2" marL="1635369" indent="-263769"/>
            <a:r>
              <a:t>find trends, outliers, distribution, correlation, clusters</a:t>
            </a:r>
          </a:p>
          <a:p>
            <a:pPr lvl="1" marL="1173480" indent="-259080"/>
            <a:r>
              <a:t>scalability</a:t>
            </a:r>
          </a:p>
          <a:p>
            <a:pPr lvl="2" marL="1635369" indent="-263769"/>
            <a:r>
              <a:t>hundreds of items</a:t>
            </a:r>
          </a:p>
        </p:txBody>
      </p:sp>
      <p:sp>
        <p:nvSpPr>
          <p:cNvPr id="5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8" name="fig5.4.pdf" descr="fig5.4.pdf"/>
          <p:cNvPicPr>
            <a:picLocks noChangeAspect="1"/>
          </p:cNvPicPr>
          <p:nvPr/>
        </p:nvPicPr>
        <p:blipFill>
          <a:blip r:embed="rId2">
            <a:extLst/>
          </a:blip>
          <a:srcRect l="24068" t="0" r="52626" b="0"/>
          <a:stretch>
            <a:fillRect/>
          </a:stretch>
        </p:blipFill>
        <p:spPr>
          <a:xfrm>
            <a:off x="11455400" y="469777"/>
            <a:ext cx="3098800" cy="1917823"/>
          </a:xfrm>
          <a:prstGeom prst="rect">
            <a:avLst/>
          </a:prstGeom>
          <a:ln w="12700">
            <a:miter lim="400000"/>
          </a:ln>
        </p:spPr>
      </p:pic>
      <p:pic>
        <p:nvPicPr>
          <p:cNvPr id="529" name="layered-fig10.png" descr="layered-fig10.png"/>
          <p:cNvPicPr>
            <a:picLocks noChangeAspect="1"/>
          </p:cNvPicPr>
          <p:nvPr/>
        </p:nvPicPr>
        <p:blipFill>
          <a:blip r:embed="rId3">
            <a:extLst/>
          </a:blip>
          <a:stretch>
            <a:fillRect/>
          </a:stretch>
        </p:blipFill>
        <p:spPr>
          <a:xfrm>
            <a:off x="5509564" y="3213100"/>
            <a:ext cx="9514536" cy="3314700"/>
          </a:xfrm>
          <a:prstGeom prst="rect">
            <a:avLst/>
          </a:prstGeom>
          <a:ln w="12700">
            <a:miter lim="400000"/>
          </a:ln>
        </p:spPr>
      </p:pic>
      <p:sp>
        <p:nvSpPr>
          <p:cNvPr id="530" name="[A layered grammar of graphics. Wickham. Journ. Computational and Graphical Statistics 19:1 (2010), 3–28.]"/>
          <p:cNvSpPr txBox="1"/>
          <p:nvPr/>
        </p:nvSpPr>
        <p:spPr>
          <a:xfrm>
            <a:off x="3594100" y="8623300"/>
            <a:ext cx="12611100" cy="39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200">
                <a:uFill>
                  <a:solidFill>
                    <a:srgbClr val="000000"/>
                  </a:solidFill>
                </a:uFill>
              </a:defRPr>
            </a:lvl1pPr>
          </a:lstStyle>
          <a:p>
            <a:pPr/>
            <a:r>
              <a:t>[A layered grammar of graphics. Wickham. Journ. Computational and Graphical Statistics 19:1 (2010), 3–28.]</a:t>
            </a:r>
          </a:p>
        </p:txBody>
      </p:sp>
      <p:pic>
        <p:nvPicPr>
          <p:cNvPr id="531" name="fig7.1.pdf" descr="fig7.1.pdf"/>
          <p:cNvPicPr>
            <a:picLocks noChangeAspect="1"/>
          </p:cNvPicPr>
          <p:nvPr/>
        </p:nvPicPr>
        <p:blipFill>
          <a:blip r:embed="rId4">
            <a:extLst/>
          </a:blip>
          <a:srcRect l="0" t="4350" r="74732" b="84019"/>
          <a:stretch>
            <a:fillRect/>
          </a:stretch>
        </p:blipFill>
        <p:spPr>
          <a:xfrm>
            <a:off x="6146240" y="622299"/>
            <a:ext cx="4448549" cy="1600201"/>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ome keys: Categorical regions"/>
          <p:cNvSpPr txBox="1"/>
          <p:nvPr>
            <p:ph type="title"/>
          </p:nvPr>
        </p:nvSpPr>
        <p:spPr>
          <a:prstGeom prst="rect">
            <a:avLst/>
          </a:prstGeom>
        </p:spPr>
        <p:txBody>
          <a:bodyPr/>
          <a:lstStyle/>
          <a:p>
            <a:pPr/>
            <a:r>
              <a:t>Some keys: Categorical regions</a:t>
            </a:r>
          </a:p>
        </p:txBody>
      </p:sp>
      <p:sp>
        <p:nvSpPr>
          <p:cNvPr id="534" name="regions: contiguous bounded areas distinct from each other…"/>
          <p:cNvSpPr txBox="1"/>
          <p:nvPr>
            <p:ph type="body" idx="1"/>
          </p:nvPr>
        </p:nvSpPr>
        <p:spPr>
          <a:xfrm>
            <a:off x="419100" y="4178300"/>
            <a:ext cx="15849600" cy="4711700"/>
          </a:xfrm>
          <a:prstGeom prst="rect">
            <a:avLst/>
          </a:prstGeom>
        </p:spPr>
        <p:txBody>
          <a:bodyPr/>
          <a:lstStyle/>
          <a:p>
            <a:pPr marL="793376" indent="-336176"/>
            <a:r>
              <a:rPr b="1"/>
              <a:t>regions</a:t>
            </a:r>
            <a:r>
              <a:t>: contiguous bounded areas distinct from each other</a:t>
            </a:r>
          </a:p>
          <a:p>
            <a:pPr lvl="1" marL="1173480" indent="-259080"/>
            <a:r>
              <a:t>using space to </a:t>
            </a:r>
            <a:r>
              <a:rPr b="1" i="1"/>
              <a:t>separate</a:t>
            </a:r>
            <a:r>
              <a:t> (proximity)</a:t>
            </a:r>
          </a:p>
          <a:p>
            <a:pPr lvl="1" marL="1173480" indent="-259080"/>
            <a:r>
              <a:t>following expressiveness principle for categorical attributes</a:t>
            </a:r>
          </a:p>
          <a:p>
            <a:pPr marL="793376" indent="-336176"/>
            <a:r>
              <a:t>use ordered attribute to </a:t>
            </a:r>
            <a:r>
              <a:rPr b="1" i="1"/>
              <a:t>order</a:t>
            </a:r>
            <a:r>
              <a:t> and </a:t>
            </a:r>
            <a:r>
              <a:rPr b="1" i="1"/>
              <a:t>align</a:t>
            </a:r>
            <a:r>
              <a:t> regions</a:t>
            </a:r>
          </a:p>
        </p:txBody>
      </p:sp>
      <p:sp>
        <p:nvSpPr>
          <p:cNvPr id="5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6" name="fig7.1.pdf" descr="fig7.1.pdf"/>
          <p:cNvPicPr>
            <a:picLocks noChangeAspect="1"/>
          </p:cNvPicPr>
          <p:nvPr/>
        </p:nvPicPr>
        <p:blipFill>
          <a:blip r:embed="rId2">
            <a:extLst/>
          </a:blip>
          <a:srcRect l="44637" t="39130" r="0" b="41304"/>
          <a:stretch>
            <a:fillRect/>
          </a:stretch>
        </p:blipFill>
        <p:spPr>
          <a:xfrm>
            <a:off x="2501900" y="6959600"/>
            <a:ext cx="10331697" cy="2921000"/>
          </a:xfrm>
          <a:prstGeom prst="rect">
            <a:avLst/>
          </a:prstGeom>
          <a:ln w="12700">
            <a:miter lim="400000"/>
          </a:ln>
        </p:spPr>
      </p:pic>
      <p:pic>
        <p:nvPicPr>
          <p:cNvPr id="537" name="fig7.1.pdf" descr="fig7.1.pdf"/>
          <p:cNvPicPr>
            <a:picLocks noChangeAspect="1"/>
          </p:cNvPicPr>
          <p:nvPr/>
        </p:nvPicPr>
        <p:blipFill>
          <a:blip r:embed="rId3">
            <a:extLst/>
          </a:blip>
          <a:srcRect l="1963" t="24910" r="41315" b="61648"/>
          <a:stretch>
            <a:fillRect/>
          </a:stretch>
        </p:blipFill>
        <p:spPr>
          <a:xfrm>
            <a:off x="190500" y="1435100"/>
            <a:ext cx="11521441" cy="2133601"/>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Idiom: bar chart"/>
          <p:cNvSpPr txBox="1"/>
          <p:nvPr>
            <p:ph type="title"/>
          </p:nvPr>
        </p:nvSpPr>
        <p:spPr>
          <a:prstGeom prst="rect">
            <a:avLst/>
          </a:prstGeom>
        </p:spPr>
        <p:txBody>
          <a:bodyPr/>
          <a:lstStyle/>
          <a:p>
            <a:pPr/>
            <a:r>
              <a:t>Idiom: </a:t>
            </a:r>
            <a:r>
              <a:rPr b="1">
                <a:latin typeface="+mn-lt"/>
                <a:ea typeface="+mn-ea"/>
                <a:cs typeface="+mn-cs"/>
                <a:sym typeface="Rockwell"/>
              </a:rPr>
              <a:t>bar</a:t>
            </a:r>
            <a:r>
              <a:rPr>
                <a:latin typeface="+mn-lt"/>
                <a:ea typeface="+mn-ea"/>
                <a:cs typeface="+mn-cs"/>
                <a:sym typeface="Rockwell"/>
              </a:rPr>
              <a:t> </a:t>
            </a:r>
            <a:r>
              <a:rPr b="1">
                <a:latin typeface="+mn-lt"/>
                <a:ea typeface="+mn-ea"/>
                <a:cs typeface="+mn-cs"/>
                <a:sym typeface="Rockwell"/>
              </a:rPr>
              <a:t>chart</a:t>
            </a:r>
          </a:p>
        </p:txBody>
      </p:sp>
      <p:sp>
        <p:nvSpPr>
          <p:cNvPr id="540" name="one key, one value…"/>
          <p:cNvSpPr txBox="1"/>
          <p:nvPr>
            <p:ph type="body" idx="1"/>
          </p:nvPr>
        </p:nvSpPr>
        <p:spPr>
          <a:prstGeom prst="rect">
            <a:avLst/>
          </a:prstGeom>
        </p:spPr>
        <p:txBody>
          <a:bodyPr/>
          <a:lstStyle/>
          <a:p>
            <a:pPr marL="793376" indent="-336176"/>
            <a:r>
              <a:t>one key, one value</a:t>
            </a:r>
            <a:endParaRPr>
              <a:latin typeface="+mn-lt"/>
              <a:ea typeface="+mn-ea"/>
              <a:cs typeface="+mn-cs"/>
              <a:sym typeface="Rockwell"/>
            </a:endParaRPr>
          </a:p>
          <a:p>
            <a:pPr lvl="1" marL="1173480" indent="-259080"/>
            <a:r>
              <a:t>data</a:t>
            </a:r>
          </a:p>
          <a:p>
            <a:pPr lvl="2" marL="1635369" indent="-263769"/>
            <a:r>
              <a:t>1 categ attrib, 1 quant attrib</a:t>
            </a:r>
          </a:p>
          <a:p>
            <a:pPr lvl="1" marL="1173480" indent="-259080"/>
            <a:r>
              <a:t>mark: lines</a:t>
            </a:r>
          </a:p>
          <a:p>
            <a:pPr lvl="1" marL="1173480" indent="-259080"/>
            <a:r>
              <a:t>channels</a:t>
            </a:r>
          </a:p>
          <a:p>
            <a:pPr lvl="2" marL="1635369" indent="-263769"/>
            <a:r>
              <a:t>length to express quant value</a:t>
            </a:r>
          </a:p>
          <a:p>
            <a:pPr lvl="2" marL="1635369" indent="-263769"/>
            <a:r>
              <a:t>spatial regions: one per mark</a:t>
            </a:r>
          </a:p>
          <a:p>
            <a:pPr lvl="3" marL="2057400"/>
            <a:r>
              <a:t>separated horizontally, aligned vertically</a:t>
            </a:r>
          </a:p>
          <a:p>
            <a:pPr lvl="3" marL="2057400"/>
            <a:r>
              <a:t>ordered by quant attrib</a:t>
            </a:r>
          </a:p>
          <a:p>
            <a:pPr lvl="4" marL="3022600" indent="-571500"/>
            <a:r>
              <a:t>by label (alphabetical), by length attrib (data-driven)</a:t>
            </a:r>
          </a:p>
          <a:p>
            <a:pPr lvl="1" marL="1173480" indent="-259080"/>
            <a:r>
              <a:t>task</a:t>
            </a:r>
          </a:p>
          <a:p>
            <a:pPr lvl="2" marL="1635369" indent="-263769"/>
            <a:r>
              <a:t>compare, lookup values</a:t>
            </a:r>
          </a:p>
          <a:p>
            <a:pPr lvl="1" marL="1173480" indent="-259080"/>
            <a:r>
              <a:t>scalability</a:t>
            </a:r>
          </a:p>
          <a:p>
            <a:pPr lvl="2" marL="1635369" indent="-263769"/>
            <a:r>
              <a:t>dozens to hundreds of levels for key attrib</a:t>
            </a:r>
          </a:p>
        </p:txBody>
      </p:sp>
      <p:sp>
        <p:nvSpPr>
          <p:cNvPr id="5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2" name="fig7.4.pdf" descr="fig7.4.pdf"/>
          <p:cNvPicPr>
            <a:picLocks noChangeAspect="1"/>
          </p:cNvPicPr>
          <p:nvPr/>
        </p:nvPicPr>
        <p:blipFill>
          <a:blip r:embed="rId2">
            <a:extLst/>
          </a:blip>
          <a:stretch>
            <a:fillRect/>
          </a:stretch>
        </p:blipFill>
        <p:spPr>
          <a:xfrm>
            <a:off x="6350000" y="692624"/>
            <a:ext cx="9423400" cy="3688876"/>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4" name="image25.png" descr="image25.png"/>
          <p:cNvPicPr>
            <a:picLocks noChangeAspect="1"/>
          </p:cNvPicPr>
          <p:nvPr/>
        </p:nvPicPr>
        <p:blipFill>
          <a:blip r:embed="rId2">
            <a:extLst/>
          </a:blip>
          <a:stretch>
            <a:fillRect/>
          </a:stretch>
        </p:blipFill>
        <p:spPr>
          <a:xfrm>
            <a:off x="3757878" y="1157315"/>
            <a:ext cx="8383061" cy="6663578"/>
          </a:xfrm>
          <a:prstGeom prst="rect">
            <a:avLst/>
          </a:prstGeom>
          <a:ln w="12700">
            <a:miter lim="400000"/>
          </a:ln>
        </p:spPr>
      </p:pic>
      <p:sp>
        <p:nvSpPr>
          <p:cNvPr id="545" name="Separated and Aligned but not Ordered"/>
          <p:cNvSpPr txBox="1"/>
          <p:nvPr>
            <p:ph type="title"/>
          </p:nvPr>
        </p:nvSpPr>
        <p:spPr>
          <a:xfrm>
            <a:off x="2641599" y="-14110"/>
            <a:ext cx="10972801" cy="1164674"/>
          </a:xfrm>
          <a:prstGeom prst="rect">
            <a:avLst/>
          </a:prstGeom>
        </p:spPr>
        <p:txBody>
          <a:bodyPr/>
          <a:lstStyle/>
          <a:p>
            <a:pPr/>
            <a:r>
              <a:t>Separated and Aligned but not Ordered</a:t>
            </a:r>
          </a:p>
        </p:txBody>
      </p:sp>
      <p:sp>
        <p:nvSpPr>
          <p:cNvPr id="546" name="LIMITATION: Hard to know rank. What’s the 4th most? The 7th?"/>
          <p:cNvSpPr txBox="1"/>
          <p:nvPr/>
        </p:nvSpPr>
        <p:spPr>
          <a:xfrm>
            <a:off x="2459511" y="7931726"/>
            <a:ext cx="11542816" cy="60452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algn="l" defTabSz="609600">
              <a:defRPr sz="3200">
                <a:solidFill>
                  <a:srgbClr val="1F447D"/>
                </a:solidFill>
                <a:latin typeface="Lao UI"/>
                <a:ea typeface="Lao UI"/>
                <a:cs typeface="Lao UI"/>
                <a:sym typeface="Lao UI"/>
              </a:defRPr>
            </a:pPr>
            <a:r>
              <a:t>LIMITATION: Hard to know rank. What’s the 4</a:t>
            </a:r>
            <a:r>
              <a:rPr baseline="30500"/>
              <a:t>th</a:t>
            </a:r>
            <a:r>
              <a:t> most? The 7</a:t>
            </a:r>
            <a:r>
              <a:rPr baseline="30500"/>
              <a:t>th</a:t>
            </a:r>
            <a:r>
              <a:t>?</a:t>
            </a:r>
          </a:p>
        </p:txBody>
      </p:sp>
      <p:sp>
        <p:nvSpPr>
          <p:cNvPr id="547" name="[Slide courtesy of Ben Jones]"/>
          <p:cNvSpPr txBox="1"/>
          <p:nvPr/>
        </p:nvSpPr>
        <p:spPr>
          <a:xfrm>
            <a:off x="2050036" y="8699500"/>
            <a:ext cx="12082435" cy="381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1295400">
              <a:spcBef>
                <a:spcPts val="900"/>
              </a:spcBef>
              <a:defRPr i="1" sz="2100">
                <a:uFill>
                  <a:solidFill>
                    <a:srgbClr val="000000"/>
                  </a:solidFill>
                </a:uFill>
              </a:defRPr>
            </a:lvl1pPr>
          </a:lstStyle>
          <a:p>
            <a:pPr/>
            <a:r>
              <a:t>[Slide courtesy of Ben Jones]</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9" name="image26.png" descr="image26.png"/>
          <p:cNvPicPr>
            <a:picLocks noChangeAspect="1"/>
          </p:cNvPicPr>
          <p:nvPr/>
        </p:nvPicPr>
        <p:blipFill>
          <a:blip r:embed="rId2">
            <a:extLst/>
          </a:blip>
          <a:stretch>
            <a:fillRect/>
          </a:stretch>
        </p:blipFill>
        <p:spPr>
          <a:xfrm>
            <a:off x="3979552" y="1141017"/>
            <a:ext cx="8518567" cy="7216228"/>
          </a:xfrm>
          <a:prstGeom prst="rect">
            <a:avLst/>
          </a:prstGeom>
          <a:ln w="12700">
            <a:miter lim="400000"/>
          </a:ln>
        </p:spPr>
      </p:pic>
      <p:sp>
        <p:nvSpPr>
          <p:cNvPr id="550" name="Separated, Aligned and Ordered"/>
          <p:cNvSpPr txBox="1"/>
          <p:nvPr>
            <p:ph type="title"/>
          </p:nvPr>
        </p:nvSpPr>
        <p:spPr>
          <a:xfrm>
            <a:off x="2641599" y="-14110"/>
            <a:ext cx="10972801" cy="1164674"/>
          </a:xfrm>
          <a:prstGeom prst="rect">
            <a:avLst/>
          </a:prstGeom>
        </p:spPr>
        <p:txBody>
          <a:bodyPr/>
          <a:lstStyle/>
          <a:p>
            <a:pPr/>
            <a:r>
              <a:t>Separated, Aligned and Ordered</a:t>
            </a:r>
          </a:p>
        </p:txBody>
      </p:sp>
      <p:sp>
        <p:nvSpPr>
          <p:cNvPr id="551" name="[Slide courtesy of Ben Jones]"/>
          <p:cNvSpPr txBox="1"/>
          <p:nvPr/>
        </p:nvSpPr>
        <p:spPr>
          <a:xfrm>
            <a:off x="2050036" y="8699500"/>
            <a:ext cx="12082435" cy="381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1295400">
              <a:spcBef>
                <a:spcPts val="900"/>
              </a:spcBef>
              <a:defRPr i="1" sz="2100">
                <a:uFill>
                  <a:solidFill>
                    <a:srgbClr val="000000"/>
                  </a:solidFill>
                </a:uFill>
              </a:defRPr>
            </a:lvl1pPr>
          </a:lstStyle>
          <a:p>
            <a:pPr/>
            <a:r>
              <a:t>[Slide courtesy of Ben Jones]</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Separated but not Ordered or Aligned"/>
          <p:cNvSpPr txBox="1"/>
          <p:nvPr>
            <p:ph type="title"/>
          </p:nvPr>
        </p:nvSpPr>
        <p:spPr>
          <a:xfrm>
            <a:off x="2641599" y="-14110"/>
            <a:ext cx="10972801" cy="1164674"/>
          </a:xfrm>
          <a:prstGeom prst="rect">
            <a:avLst/>
          </a:prstGeom>
        </p:spPr>
        <p:txBody>
          <a:bodyPr/>
          <a:lstStyle/>
          <a:p>
            <a:pPr/>
            <a:r>
              <a:t>Separated but not Ordered or Aligned</a:t>
            </a:r>
          </a:p>
        </p:txBody>
      </p:sp>
      <p:pic>
        <p:nvPicPr>
          <p:cNvPr id="554" name="image24.png" descr="image24.png"/>
          <p:cNvPicPr>
            <a:picLocks noChangeAspect="1"/>
          </p:cNvPicPr>
          <p:nvPr/>
        </p:nvPicPr>
        <p:blipFill>
          <a:blip r:embed="rId2">
            <a:extLst/>
          </a:blip>
          <a:stretch>
            <a:fillRect/>
          </a:stretch>
        </p:blipFill>
        <p:spPr>
          <a:xfrm>
            <a:off x="4201226" y="993625"/>
            <a:ext cx="7505206" cy="7415489"/>
          </a:xfrm>
          <a:prstGeom prst="rect">
            <a:avLst/>
          </a:prstGeom>
          <a:ln w="12700">
            <a:miter lim="400000"/>
          </a:ln>
        </p:spPr>
      </p:pic>
      <p:sp>
        <p:nvSpPr>
          <p:cNvPr id="555" name="LIMITATION: Hard to make comparisons"/>
          <p:cNvSpPr txBox="1"/>
          <p:nvPr/>
        </p:nvSpPr>
        <p:spPr>
          <a:xfrm>
            <a:off x="2459511" y="7931726"/>
            <a:ext cx="11542816" cy="60452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609600">
              <a:defRPr sz="3200">
                <a:solidFill>
                  <a:srgbClr val="1F447D"/>
                </a:solidFill>
                <a:latin typeface="Lao UI"/>
                <a:ea typeface="Lao UI"/>
                <a:cs typeface="Lao UI"/>
                <a:sym typeface="Lao UI"/>
              </a:defRPr>
            </a:lvl1pPr>
          </a:lstStyle>
          <a:p>
            <a:pPr/>
            <a:r>
              <a:t>LIMITATION: Hard to make comparisons</a:t>
            </a:r>
          </a:p>
        </p:txBody>
      </p:sp>
      <p:sp>
        <p:nvSpPr>
          <p:cNvPr id="556" name="[Slide courtesy of Ben Jones]"/>
          <p:cNvSpPr txBox="1"/>
          <p:nvPr/>
        </p:nvSpPr>
        <p:spPr>
          <a:xfrm>
            <a:off x="2050036" y="8699500"/>
            <a:ext cx="12082435" cy="381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1295400">
              <a:spcBef>
                <a:spcPts val="900"/>
              </a:spcBef>
              <a:defRPr i="1" sz="2100">
                <a:uFill>
                  <a:solidFill>
                    <a:srgbClr val="000000"/>
                  </a:solidFill>
                </a:uFill>
              </a:defRPr>
            </a:lvl1pPr>
          </a:lstStyle>
          <a:p>
            <a:pPr/>
            <a:r>
              <a:t>[Slide courtesy of Ben Jones]</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Idiom: line chart / dot plot"/>
          <p:cNvSpPr txBox="1"/>
          <p:nvPr>
            <p:ph type="title"/>
          </p:nvPr>
        </p:nvSpPr>
        <p:spPr>
          <a:prstGeom prst="rect">
            <a:avLst/>
          </a:prstGeom>
        </p:spPr>
        <p:txBody>
          <a:bodyPr/>
          <a:lstStyle/>
          <a:p>
            <a:pPr/>
            <a:r>
              <a:t>Idiom: </a:t>
            </a:r>
            <a:r>
              <a:rPr b="1">
                <a:latin typeface="+mn-lt"/>
                <a:ea typeface="+mn-ea"/>
                <a:cs typeface="+mn-cs"/>
                <a:sym typeface="Rockwell"/>
              </a:rPr>
              <a:t>line</a:t>
            </a:r>
            <a:r>
              <a:rPr>
                <a:latin typeface="+mn-lt"/>
                <a:ea typeface="+mn-ea"/>
                <a:cs typeface="+mn-cs"/>
                <a:sym typeface="Rockwell"/>
              </a:rPr>
              <a:t> </a:t>
            </a:r>
            <a:r>
              <a:rPr b="1">
                <a:latin typeface="+mn-lt"/>
                <a:ea typeface="+mn-ea"/>
                <a:cs typeface="+mn-cs"/>
                <a:sym typeface="Rockwell"/>
              </a:rPr>
              <a:t>chart / dot plot</a:t>
            </a:r>
          </a:p>
        </p:txBody>
      </p:sp>
      <p:sp>
        <p:nvSpPr>
          <p:cNvPr id="559" name="one key, one value…"/>
          <p:cNvSpPr txBox="1"/>
          <p:nvPr>
            <p:ph type="body" idx="1"/>
          </p:nvPr>
        </p:nvSpPr>
        <p:spPr>
          <a:prstGeom prst="rect">
            <a:avLst/>
          </a:prstGeom>
        </p:spPr>
        <p:txBody>
          <a:bodyPr/>
          <a:lstStyle/>
          <a:p>
            <a:pPr marL="793376" indent="-336176"/>
            <a:r>
              <a:t>one key, one value</a:t>
            </a:r>
            <a:endParaRPr>
              <a:latin typeface="+mn-lt"/>
              <a:ea typeface="+mn-ea"/>
              <a:cs typeface="+mn-cs"/>
              <a:sym typeface="Rockwell"/>
            </a:endParaRPr>
          </a:p>
          <a:p>
            <a:pPr lvl="1" marL="1173480" indent="-259080"/>
            <a:r>
              <a:t>data</a:t>
            </a:r>
          </a:p>
          <a:p>
            <a:pPr lvl="2" marL="1635369" indent="-263769"/>
            <a:r>
              <a:t>2 quant attribs</a:t>
            </a:r>
          </a:p>
          <a:p>
            <a:pPr lvl="1" marL="1173480" indent="-259080"/>
            <a:r>
              <a:t>mark: points</a:t>
            </a:r>
          </a:p>
          <a:p>
            <a:pPr lvl="2" marL="1635369" indent="-263769"/>
            <a:r>
              <a:t>line connection marks between them</a:t>
            </a:r>
          </a:p>
          <a:p>
            <a:pPr lvl="1" marL="1173480" indent="-259080"/>
            <a:r>
              <a:t>channels</a:t>
            </a:r>
          </a:p>
          <a:p>
            <a:pPr lvl="2" marL="1635369" indent="-263769"/>
            <a:r>
              <a:t>aligned lengths to express quant value</a:t>
            </a:r>
          </a:p>
          <a:p>
            <a:pPr lvl="2" marL="1635369" indent="-263769"/>
            <a:r>
              <a:t>separated and ordered by key attrib into horizontal regions</a:t>
            </a:r>
          </a:p>
          <a:p>
            <a:pPr lvl="1" marL="1173480" indent="-259080"/>
            <a:r>
              <a:t>task</a:t>
            </a:r>
          </a:p>
          <a:p>
            <a:pPr lvl="2" marL="1635369" indent="-263769"/>
            <a:r>
              <a:t>find trend</a:t>
            </a:r>
          </a:p>
          <a:p>
            <a:pPr lvl="3" marL="2057400"/>
            <a:r>
              <a:t>connection marks emphasize ordering of items along key axis by explicitly showing relationship between one item and the next</a:t>
            </a:r>
          </a:p>
          <a:p>
            <a:pPr lvl="1" marL="1173480" indent="-259080"/>
            <a:r>
              <a:t>scalability</a:t>
            </a:r>
          </a:p>
          <a:p>
            <a:pPr lvl="2" marL="1635369" indent="-263769"/>
            <a:r>
              <a:t>hundreds of key levels, hundreds of value levels</a:t>
            </a:r>
          </a:p>
        </p:txBody>
      </p:sp>
      <p:sp>
        <p:nvSpPr>
          <p:cNvPr id="5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1" name="fig7.8.pdf" descr="fig7.8.pdf"/>
          <p:cNvPicPr>
            <a:picLocks noChangeAspect="1"/>
          </p:cNvPicPr>
          <p:nvPr/>
        </p:nvPicPr>
        <p:blipFill>
          <a:blip r:embed="rId3">
            <a:extLst/>
          </a:blip>
          <a:srcRect l="50429" t="558" r="0" b="2030"/>
          <a:stretch>
            <a:fillRect/>
          </a:stretch>
        </p:blipFill>
        <p:spPr>
          <a:xfrm>
            <a:off x="9169400" y="635000"/>
            <a:ext cx="6591300" cy="44323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Why depend on vision?"/>
          <p:cNvSpPr txBox="1"/>
          <p:nvPr>
            <p:ph type="title"/>
          </p:nvPr>
        </p:nvSpPr>
        <p:spPr>
          <a:prstGeom prst="rect">
            <a:avLst/>
          </a:prstGeom>
        </p:spPr>
        <p:txBody>
          <a:bodyPr/>
          <a:lstStyle/>
          <a:p>
            <a:pPr/>
            <a:r>
              <a:t>Why depend on vision?</a:t>
            </a:r>
          </a:p>
        </p:txBody>
      </p:sp>
      <p:sp>
        <p:nvSpPr>
          <p:cNvPr id="146" name="human visual system is high-bandwidth channel to brain…"/>
          <p:cNvSpPr txBox="1"/>
          <p:nvPr>
            <p:ph type="body" idx="1"/>
          </p:nvPr>
        </p:nvSpPr>
        <p:spPr>
          <a:xfrm>
            <a:off x="317500" y="2476500"/>
            <a:ext cx="15951200" cy="6667500"/>
          </a:xfrm>
          <a:prstGeom prst="rect">
            <a:avLst/>
          </a:prstGeom>
        </p:spPr>
        <p:txBody>
          <a:bodyPr/>
          <a:lstStyle/>
          <a:p>
            <a:pPr/>
            <a:r>
              <a:t>human visual system is high-bandwidth channel to brain</a:t>
            </a:r>
          </a:p>
          <a:p>
            <a:pPr lvl="1"/>
            <a:r>
              <a:t>overview possible due to background processing</a:t>
            </a:r>
          </a:p>
          <a:p>
            <a:pPr lvl="2"/>
            <a:r>
              <a:t>subjective experience of seeing everything simultaneously</a:t>
            </a:r>
          </a:p>
          <a:p>
            <a:pPr lvl="2"/>
            <a:r>
              <a:t>significant processing occurs in parallel and pre-attentively</a:t>
            </a:r>
          </a:p>
          <a:p>
            <a:pPr/>
            <a:r>
              <a:t>sound: lower bandwidth and different semantics</a:t>
            </a:r>
          </a:p>
          <a:p>
            <a:pPr lvl="1"/>
            <a:r>
              <a:t>overview not supported</a:t>
            </a:r>
          </a:p>
          <a:p>
            <a:pPr lvl="2"/>
            <a:r>
              <a:t>subjective experience of sequential stream</a:t>
            </a:r>
          </a:p>
          <a:p>
            <a:pPr/>
            <a:r>
              <a:t>touch/haptics: impoverished record/replay capacity</a:t>
            </a:r>
          </a:p>
          <a:p>
            <a:pPr lvl="1"/>
            <a:r>
              <a:t>only very low-bandwidth communication thus far </a:t>
            </a:r>
          </a:p>
          <a:p>
            <a:pPr/>
            <a:r>
              <a:t>taste, smell: no viable record/replay devices</a:t>
            </a:r>
          </a:p>
        </p:txBody>
      </p:sp>
      <p:sp>
        <p:nvSpPr>
          <p:cNvPr id="1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8"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Computer-based visualization systems provide visual representations of datasets designed to help people carry out tasks more effectively.</a:t>
            </a:r>
          </a:p>
        </p:txBody>
      </p:sp>
      <p:pic>
        <p:nvPicPr>
          <p:cNvPr id="149" name="Rectangle" descr="Rectangle"/>
          <p:cNvPicPr>
            <a:picLocks noChangeAspect="0"/>
          </p:cNvPicPr>
          <p:nvPr/>
        </p:nvPicPr>
        <p:blipFill>
          <a:blip r:embed="rId2">
            <a:extLst/>
          </a:blip>
          <a:stretch>
            <a:fillRect/>
          </a:stretch>
        </p:blipFill>
        <p:spPr>
          <a:xfrm>
            <a:off x="8496300" y="1079500"/>
            <a:ext cx="1612900" cy="812800"/>
          </a:xfrm>
          <a:prstGeom prst="rect">
            <a:avLst/>
          </a:prstGeom>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Idiom: stacked bar chart"/>
          <p:cNvSpPr txBox="1"/>
          <p:nvPr>
            <p:ph type="title"/>
          </p:nvPr>
        </p:nvSpPr>
        <p:spPr>
          <a:prstGeom prst="rect">
            <a:avLst/>
          </a:prstGeom>
        </p:spPr>
        <p:txBody>
          <a:bodyPr/>
          <a:lstStyle/>
          <a:p>
            <a:pPr/>
            <a:r>
              <a:t>Idiom: </a:t>
            </a:r>
            <a:r>
              <a:rPr b="1">
                <a:latin typeface="+mn-lt"/>
                <a:ea typeface="+mn-ea"/>
                <a:cs typeface="+mn-cs"/>
                <a:sym typeface="Rockwell"/>
              </a:rPr>
              <a:t>stacked</a:t>
            </a:r>
            <a:r>
              <a:rPr>
                <a:latin typeface="+mn-lt"/>
                <a:ea typeface="+mn-ea"/>
                <a:cs typeface="+mn-cs"/>
                <a:sym typeface="Rockwell"/>
              </a:rPr>
              <a:t> </a:t>
            </a:r>
            <a:r>
              <a:rPr b="1">
                <a:latin typeface="+mn-lt"/>
                <a:ea typeface="+mn-ea"/>
                <a:cs typeface="+mn-cs"/>
                <a:sym typeface="Rockwell"/>
              </a:rPr>
              <a:t>bar</a:t>
            </a:r>
            <a:r>
              <a:rPr>
                <a:latin typeface="+mn-lt"/>
                <a:ea typeface="+mn-ea"/>
                <a:cs typeface="+mn-cs"/>
                <a:sym typeface="Rockwell"/>
              </a:rPr>
              <a:t> </a:t>
            </a:r>
            <a:r>
              <a:rPr b="1">
                <a:latin typeface="+mn-lt"/>
                <a:ea typeface="+mn-ea"/>
                <a:cs typeface="+mn-cs"/>
                <a:sym typeface="Rockwell"/>
              </a:rPr>
              <a:t>chart</a:t>
            </a:r>
          </a:p>
        </p:txBody>
      </p:sp>
      <p:sp>
        <p:nvSpPr>
          <p:cNvPr id="566" name="one more key…"/>
          <p:cNvSpPr txBox="1"/>
          <p:nvPr>
            <p:ph type="body" idx="1"/>
          </p:nvPr>
        </p:nvSpPr>
        <p:spPr>
          <a:prstGeom prst="rect">
            <a:avLst/>
          </a:prstGeom>
        </p:spPr>
        <p:txBody>
          <a:bodyPr/>
          <a:lstStyle/>
          <a:p>
            <a:pPr marL="793376" indent="-336176"/>
            <a:r>
              <a:t>one more key</a:t>
            </a:r>
            <a:endParaRPr>
              <a:latin typeface="+mn-lt"/>
              <a:ea typeface="+mn-ea"/>
              <a:cs typeface="+mn-cs"/>
              <a:sym typeface="Rockwell"/>
            </a:endParaRPr>
          </a:p>
          <a:p>
            <a:pPr lvl="1" marL="1173480" indent="-259080"/>
            <a:r>
              <a:t>data</a:t>
            </a:r>
          </a:p>
          <a:p>
            <a:pPr lvl="2" marL="1635369" indent="-263769"/>
            <a:r>
              <a:t>2 categ attrib, 1 quant attrib</a:t>
            </a:r>
          </a:p>
          <a:p>
            <a:pPr lvl="1" marL="1173480" indent="-259080"/>
            <a:r>
              <a:t>mark: vertical stack of line marks</a:t>
            </a:r>
          </a:p>
          <a:p>
            <a:pPr lvl="2" marL="1635369" indent="-263769"/>
            <a:r>
              <a:rPr b="1"/>
              <a:t>glyph</a:t>
            </a:r>
            <a:r>
              <a:t>: composite object, internal structure from multiple marks</a:t>
            </a:r>
          </a:p>
          <a:p>
            <a:pPr lvl="1" marL="1173480" indent="-259080"/>
            <a:r>
              <a:t>channels</a:t>
            </a:r>
          </a:p>
          <a:p>
            <a:pPr lvl="2" marL="1635369" indent="-263769"/>
            <a:r>
              <a:t>length and color hue</a:t>
            </a:r>
          </a:p>
          <a:p>
            <a:pPr lvl="2" marL="1635369" indent="-263769"/>
            <a:r>
              <a:t>spatial regions: one per glyph</a:t>
            </a:r>
          </a:p>
          <a:p>
            <a:pPr lvl="3" marL="2057400"/>
            <a:r>
              <a:t>aligned: full glyph, lowest bar component</a:t>
            </a:r>
          </a:p>
          <a:p>
            <a:pPr lvl="3" marL="2057400"/>
            <a:r>
              <a:t>unaligned: other bar components</a:t>
            </a:r>
          </a:p>
          <a:p>
            <a:pPr lvl="1" marL="1173480" indent="-259080"/>
            <a:r>
              <a:t>task</a:t>
            </a:r>
          </a:p>
          <a:p>
            <a:pPr lvl="2" marL="1635369" indent="-263769"/>
            <a:r>
              <a:t>part-to-whole relationship</a:t>
            </a:r>
          </a:p>
          <a:p>
            <a:pPr lvl="1" marL="1173480" indent="-259080"/>
            <a:r>
              <a:t>scalability</a:t>
            </a:r>
          </a:p>
          <a:p>
            <a:pPr lvl="2" marL="1635369" indent="-263769"/>
            <a:r>
              <a:t>several to one dozen levels for stacked attrib</a:t>
            </a:r>
          </a:p>
        </p:txBody>
      </p:sp>
      <p:sp>
        <p:nvSpPr>
          <p:cNvPr id="5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8" name="thor.png" descr="thor.png"/>
          <p:cNvPicPr>
            <a:picLocks noChangeAspect="1"/>
          </p:cNvPicPr>
          <p:nvPr/>
        </p:nvPicPr>
        <p:blipFill>
          <a:blip r:embed="rId3">
            <a:extLst/>
          </a:blip>
          <a:srcRect l="0" t="0" r="0" b="36147"/>
          <a:stretch>
            <a:fillRect/>
          </a:stretch>
        </p:blipFill>
        <p:spPr>
          <a:xfrm>
            <a:off x="10604500" y="406400"/>
            <a:ext cx="4813300" cy="3073400"/>
          </a:xfrm>
          <a:prstGeom prst="rect">
            <a:avLst/>
          </a:prstGeom>
          <a:ln w="12700">
            <a:miter lim="400000"/>
          </a:ln>
        </p:spPr>
      </p:pic>
      <p:sp>
        <p:nvSpPr>
          <p:cNvPr id="569" name="[Using Visualization to Understand the Behavior of Computer Systems. Bosch. Ph.D. thesis, Stanford Computer Science, 2001.]"/>
          <p:cNvSpPr txBox="1"/>
          <p:nvPr/>
        </p:nvSpPr>
        <p:spPr>
          <a:xfrm>
            <a:off x="10490200" y="4533900"/>
            <a:ext cx="5486400" cy="1625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400">
                <a:uFill>
                  <a:solidFill>
                    <a:srgbClr val="000000"/>
                  </a:solidFill>
                </a:uFill>
              </a:defRPr>
            </a:lvl1pPr>
          </a:lstStyle>
          <a:p>
            <a:pPr/>
            <a:r>
              <a:t>[Using Visualization to Understand the Behavior of Computer Systems. Bosch. Ph.D. thesis, Stanford Computer Science, 2001.]</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Idiom: streamgraph"/>
          <p:cNvSpPr txBox="1"/>
          <p:nvPr>
            <p:ph type="title"/>
          </p:nvPr>
        </p:nvSpPr>
        <p:spPr>
          <a:prstGeom prst="rect">
            <a:avLst/>
          </a:prstGeom>
        </p:spPr>
        <p:txBody>
          <a:bodyPr/>
          <a:lstStyle/>
          <a:p>
            <a:pPr/>
            <a:r>
              <a:t>Idiom: </a:t>
            </a:r>
            <a:r>
              <a:rPr b="1">
                <a:latin typeface="+mn-lt"/>
                <a:ea typeface="+mn-ea"/>
                <a:cs typeface="+mn-cs"/>
                <a:sym typeface="Rockwell"/>
              </a:rPr>
              <a:t>streamgraph</a:t>
            </a:r>
          </a:p>
        </p:txBody>
      </p:sp>
      <p:sp>
        <p:nvSpPr>
          <p:cNvPr id="574" name="generalized stacked graph…"/>
          <p:cNvSpPr txBox="1"/>
          <p:nvPr>
            <p:ph type="body" idx="1"/>
          </p:nvPr>
        </p:nvSpPr>
        <p:spPr>
          <a:prstGeom prst="rect">
            <a:avLst/>
          </a:prstGeom>
        </p:spPr>
        <p:txBody>
          <a:bodyPr/>
          <a:lstStyle/>
          <a:p>
            <a:pPr marL="793376" indent="-336176"/>
            <a:r>
              <a:t>generalized stacked graph</a:t>
            </a:r>
          </a:p>
          <a:p>
            <a:pPr lvl="1" marL="1173480" indent="-259080"/>
            <a:r>
              <a:t>emphasizing horizontal continuity</a:t>
            </a:r>
          </a:p>
          <a:p>
            <a:pPr lvl="2" marL="1635369" indent="-263769"/>
            <a:r>
              <a:t>vs vertical items</a:t>
            </a:r>
            <a:endParaRPr>
              <a:latin typeface="+mn-lt"/>
              <a:ea typeface="+mn-ea"/>
              <a:cs typeface="+mn-cs"/>
              <a:sym typeface="Rockwell"/>
            </a:endParaRPr>
          </a:p>
          <a:p>
            <a:pPr lvl="1" marL="1173480" indent="-259080"/>
            <a:r>
              <a:t>data</a:t>
            </a:r>
          </a:p>
          <a:p>
            <a:pPr lvl="2" marL="1635369" indent="-263769"/>
            <a:r>
              <a:t>1 categ key attrib (artist)</a:t>
            </a:r>
          </a:p>
          <a:p>
            <a:pPr lvl="2" marL="1635369" indent="-263769"/>
            <a:r>
              <a:t>1 ordered key attrib (time)</a:t>
            </a:r>
          </a:p>
          <a:p>
            <a:pPr lvl="2" marL="1635369" indent="-263769"/>
            <a:r>
              <a:t>1 quant value attrib (counts)</a:t>
            </a:r>
          </a:p>
          <a:p>
            <a:pPr lvl="1" marL="1173480" indent="-259080"/>
            <a:r>
              <a:t>derived data</a:t>
            </a:r>
          </a:p>
          <a:p>
            <a:pPr lvl="2" marL="1635369" indent="-263769"/>
            <a:r>
              <a:t>geometry: layers, where height encodes counts</a:t>
            </a:r>
          </a:p>
          <a:p>
            <a:pPr lvl="2" marL="1635369" indent="-263769"/>
            <a:r>
              <a:t>1 quant attrib (layer ordering)</a:t>
            </a:r>
          </a:p>
          <a:p>
            <a:pPr lvl="1" marL="1173480" indent="-259080"/>
            <a:r>
              <a:t>scalability</a:t>
            </a:r>
          </a:p>
          <a:p>
            <a:pPr lvl="2" marL="1635369" indent="-263769"/>
            <a:r>
              <a:t>hundreds of time keys</a:t>
            </a:r>
          </a:p>
          <a:p>
            <a:pPr lvl="2" marL="1635369" indent="-263769"/>
            <a:r>
              <a:t>dozens to hundreds of artist keys</a:t>
            </a:r>
          </a:p>
          <a:p>
            <a:pPr lvl="3" marL="2057400"/>
            <a:r>
              <a:t>more than stacked bars, since most layers don’t extend across whole chart</a:t>
            </a:r>
          </a:p>
        </p:txBody>
      </p:sp>
      <p:sp>
        <p:nvSpPr>
          <p:cNvPr id="5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6" name="streamgraph.png" descr="streamgraph.png"/>
          <p:cNvPicPr>
            <a:picLocks noChangeAspect="1"/>
          </p:cNvPicPr>
          <p:nvPr/>
        </p:nvPicPr>
        <p:blipFill>
          <a:blip r:embed="rId2">
            <a:extLst/>
          </a:blip>
          <a:stretch>
            <a:fillRect/>
          </a:stretch>
        </p:blipFill>
        <p:spPr>
          <a:xfrm>
            <a:off x="7315200" y="716658"/>
            <a:ext cx="8585200" cy="1832658"/>
          </a:xfrm>
          <a:prstGeom prst="rect">
            <a:avLst/>
          </a:prstGeom>
          <a:ln w="12700">
            <a:miter lim="400000"/>
          </a:ln>
        </p:spPr>
      </p:pic>
      <p:sp>
        <p:nvSpPr>
          <p:cNvPr id="577" name="[Stacked Graphs Geometry &amp; Aesthetics. Byron and Wattenberg. IEEE Trans. Visualization and Computer Graphics (Proc. InfoVis 2008) 14(6): 1245–1252, (2008).]"/>
          <p:cNvSpPr txBox="1"/>
          <p:nvPr/>
        </p:nvSpPr>
        <p:spPr>
          <a:xfrm>
            <a:off x="7340600" y="2743200"/>
            <a:ext cx="7886700" cy="210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400">
                <a:uFill>
                  <a:solidFill>
                    <a:srgbClr val="000000"/>
                  </a:solidFill>
                </a:uFill>
              </a:defRPr>
            </a:pPr>
            <a:r>
              <a:t>[Stacked Graphs Geometry &amp; Aesthetics. Byron and Wattenberg. IEEE Trans. Visualization and Computer Graphics (Proc. InfoVis 2008) 14(6): 1245–1252, (2008).]</a:t>
            </a:r>
          </a:p>
          <a:p>
            <a:pPr algn="l" defTabSz="1295400">
              <a:spcBef>
                <a:spcPts val="900"/>
              </a:spcBef>
              <a:defRPr i="1" sz="2400">
                <a:uFill>
                  <a:solidFill>
                    <a:srgbClr val="000000"/>
                  </a:solidFill>
                </a:uFill>
              </a:defRPr>
            </a:pP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Choosing bar vs line charts"/>
          <p:cNvSpPr txBox="1"/>
          <p:nvPr>
            <p:ph type="title"/>
          </p:nvPr>
        </p:nvSpPr>
        <p:spPr>
          <a:prstGeom prst="rect">
            <a:avLst/>
          </a:prstGeom>
        </p:spPr>
        <p:txBody>
          <a:bodyPr/>
          <a:lstStyle/>
          <a:p>
            <a:pPr/>
            <a:r>
              <a:t>Choosing bar vs line charts</a:t>
            </a:r>
          </a:p>
        </p:txBody>
      </p:sp>
      <p:sp>
        <p:nvSpPr>
          <p:cNvPr id="580" name="depends on type of key attrib…"/>
          <p:cNvSpPr txBox="1"/>
          <p:nvPr>
            <p:ph type="body" sz="half" idx="1"/>
          </p:nvPr>
        </p:nvSpPr>
        <p:spPr>
          <a:xfrm>
            <a:off x="419100" y="1104900"/>
            <a:ext cx="6540500" cy="8039100"/>
          </a:xfrm>
          <a:prstGeom prst="rect">
            <a:avLst/>
          </a:prstGeom>
        </p:spPr>
        <p:txBody>
          <a:bodyPr/>
          <a:lstStyle/>
          <a:p>
            <a:pPr marL="793376" indent="-336176"/>
            <a:r>
              <a:t>depends on type of key attrib</a:t>
            </a:r>
          </a:p>
          <a:p>
            <a:pPr lvl="1" marL="1173480" indent="-259080"/>
            <a:r>
              <a:t>bar charts if categorical</a:t>
            </a:r>
          </a:p>
          <a:p>
            <a:pPr lvl="1" marL="1173480" indent="-259080"/>
            <a:r>
              <a:t>line charts if ordered</a:t>
            </a:r>
          </a:p>
          <a:p>
            <a:pPr marL="793376" indent="-336176"/>
            <a:r>
              <a:t>do not use line charts for categorical key attribs</a:t>
            </a:r>
          </a:p>
          <a:p>
            <a:pPr lvl="1" marL="1173480" indent="-259080"/>
            <a:r>
              <a:t>violates expressiveness principle</a:t>
            </a:r>
          </a:p>
          <a:p>
            <a:pPr lvl="2" marL="1635369" indent="-263769"/>
            <a:r>
              <a:t>implication of trend so strong that it overrides semantics!</a:t>
            </a:r>
          </a:p>
          <a:p>
            <a:pPr lvl="3" marL="2057400"/>
            <a:r>
              <a:t>“The more male a person is, the taller he/she is”</a:t>
            </a:r>
          </a:p>
        </p:txBody>
      </p:sp>
      <p:sp>
        <p:nvSpPr>
          <p:cNvPr id="5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2" name="after [Bars and Lines: A Study of Graphic Communication. Zacks and Tversky. Memory and Cognition 27:6 (1999), 1073–1079.]"/>
          <p:cNvSpPr txBox="1"/>
          <p:nvPr/>
        </p:nvSpPr>
        <p:spPr>
          <a:xfrm>
            <a:off x="8928100" y="5803900"/>
            <a:ext cx="7137400"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400">
                <a:uFill>
                  <a:solidFill>
                    <a:srgbClr val="000000"/>
                  </a:solidFill>
                </a:uFill>
              </a:defRPr>
            </a:lvl1pPr>
          </a:lstStyle>
          <a:p>
            <a:pPr/>
            <a:r>
              <a:t>after [Bars and Lines: A Study of Graphic Communication. Zacks and Tversky. Memory and Cognition 27:6 (1999), 1073–1079.]</a:t>
            </a:r>
          </a:p>
        </p:txBody>
      </p:sp>
      <p:pic>
        <p:nvPicPr>
          <p:cNvPr id="583" name="fig7.9.pdf" descr="fig7.9.pdf"/>
          <p:cNvPicPr>
            <a:picLocks noChangeAspect="1"/>
          </p:cNvPicPr>
          <p:nvPr/>
        </p:nvPicPr>
        <p:blipFill>
          <a:blip r:embed="rId3">
            <a:extLst/>
          </a:blip>
          <a:stretch>
            <a:fillRect/>
          </a:stretch>
        </p:blipFill>
        <p:spPr>
          <a:xfrm>
            <a:off x="7346193" y="584200"/>
            <a:ext cx="8338307" cy="50927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Chart axes"/>
          <p:cNvSpPr txBox="1"/>
          <p:nvPr>
            <p:ph type="title"/>
          </p:nvPr>
        </p:nvSpPr>
        <p:spPr>
          <a:prstGeom prst="rect">
            <a:avLst/>
          </a:prstGeom>
        </p:spPr>
        <p:txBody>
          <a:bodyPr/>
          <a:lstStyle/>
          <a:p>
            <a:pPr/>
            <a:r>
              <a:t>Chart axes</a:t>
            </a:r>
          </a:p>
        </p:txBody>
      </p:sp>
      <p:sp>
        <p:nvSpPr>
          <p:cNvPr id="588" name="labelled axis is critical…"/>
          <p:cNvSpPr txBox="1"/>
          <p:nvPr>
            <p:ph type="body" idx="1"/>
          </p:nvPr>
        </p:nvSpPr>
        <p:spPr>
          <a:prstGeom prst="rect">
            <a:avLst/>
          </a:prstGeom>
        </p:spPr>
        <p:txBody>
          <a:bodyPr/>
          <a:lstStyle/>
          <a:p>
            <a:pPr/>
            <a:r>
              <a:t>labelled axis is critical</a:t>
            </a:r>
          </a:p>
          <a:p>
            <a:pPr/>
            <a:r>
              <a:t>avoid cropping y-axis</a:t>
            </a:r>
          </a:p>
          <a:p>
            <a:pPr lvl="1"/>
            <a:r>
              <a:t>include 0 at bottom left</a:t>
            </a:r>
          </a:p>
          <a:p>
            <a:pPr lvl="1"/>
            <a:r>
              <a:t>or slope misleads</a:t>
            </a:r>
          </a:p>
          <a:p>
            <a:pPr lvl="1"/>
          </a:p>
          <a:p>
            <a:pPr/>
            <a:r>
              <a:t>dual axes controversial</a:t>
            </a:r>
          </a:p>
          <a:p>
            <a:pPr lvl="1"/>
            <a:r>
              <a:t>acceptable if commensurate</a:t>
            </a:r>
          </a:p>
          <a:p>
            <a:pPr lvl="1"/>
            <a:r>
              <a:t>beware, very easy to mislead!</a:t>
            </a:r>
          </a:p>
        </p:txBody>
      </p:sp>
      <p:sp>
        <p:nvSpPr>
          <p:cNvPr id="5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0" name="Image" descr="Image"/>
          <p:cNvPicPr>
            <a:picLocks noChangeAspect="1"/>
          </p:cNvPicPr>
          <p:nvPr/>
        </p:nvPicPr>
        <p:blipFill>
          <a:blip r:embed="rId2">
            <a:extLst/>
          </a:blip>
          <a:stretch>
            <a:fillRect/>
          </a:stretch>
        </p:blipFill>
        <p:spPr>
          <a:xfrm>
            <a:off x="10528300" y="5346700"/>
            <a:ext cx="5080000" cy="3251200"/>
          </a:xfrm>
          <a:prstGeom prst="rect">
            <a:avLst/>
          </a:prstGeom>
          <a:ln w="12700">
            <a:miter lim="400000"/>
          </a:ln>
        </p:spPr>
      </p:pic>
      <p:pic>
        <p:nvPicPr>
          <p:cNvPr id="591" name="Image" descr="Image"/>
          <p:cNvPicPr>
            <a:picLocks noChangeAspect="1"/>
          </p:cNvPicPr>
          <p:nvPr/>
        </p:nvPicPr>
        <p:blipFill>
          <a:blip r:embed="rId3">
            <a:extLst/>
          </a:blip>
          <a:stretch>
            <a:fillRect/>
          </a:stretch>
        </p:blipFill>
        <p:spPr>
          <a:xfrm>
            <a:off x="7480300" y="1377950"/>
            <a:ext cx="4064000" cy="3822700"/>
          </a:xfrm>
          <a:prstGeom prst="rect">
            <a:avLst/>
          </a:prstGeom>
          <a:ln w="12700">
            <a:miter lim="400000"/>
          </a:ln>
        </p:spPr>
      </p:pic>
      <p:pic>
        <p:nvPicPr>
          <p:cNvPr id="592" name="Image" descr="Image"/>
          <p:cNvPicPr>
            <a:picLocks noChangeAspect="1"/>
          </p:cNvPicPr>
          <p:nvPr/>
        </p:nvPicPr>
        <p:blipFill>
          <a:blip r:embed="rId4">
            <a:extLst/>
          </a:blip>
          <a:stretch>
            <a:fillRect/>
          </a:stretch>
        </p:blipFill>
        <p:spPr>
          <a:xfrm>
            <a:off x="11544300" y="1644650"/>
            <a:ext cx="4064000" cy="3556000"/>
          </a:xfrm>
          <a:prstGeom prst="rect">
            <a:avLst/>
          </a:prstGeom>
          <a:ln w="12700">
            <a:miter lim="400000"/>
          </a:ln>
        </p:spPr>
      </p:pic>
      <p:sp>
        <p:nvSpPr>
          <p:cNvPr id="593" name="http://www.thefunctionalart.com/2015/10/if-you-see-bullshit-say-bullshit.html"/>
          <p:cNvSpPr txBox="1"/>
          <p:nvPr/>
        </p:nvSpPr>
        <p:spPr>
          <a:xfrm>
            <a:off x="8621191" y="8686800"/>
            <a:ext cx="69871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1900" u="sng">
                <a:hlinkClick r:id="rId5" invalidUrl="" action="" tgtFrame="" tooltip="" history="1" highlightClick="0" endSnd="0"/>
              </a:defRPr>
            </a:lvl1pPr>
          </a:lstStyle>
          <a:p>
            <a:pPr>
              <a:defRPr u="none"/>
            </a:pPr>
            <a:r>
              <a:rPr u="sng">
                <a:hlinkClick r:id="rId5" invalidUrl="" action="" tgtFrame="" tooltip="" history="1" highlightClick="0" endSnd="0"/>
              </a:rPr>
              <a:t>http://www.thefunctionalart.com/2015/10/if-you-see-bullshit-say-bullshit.html</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Idiom: connected scatterplots"/>
          <p:cNvSpPr txBox="1"/>
          <p:nvPr>
            <p:ph type="title"/>
          </p:nvPr>
        </p:nvSpPr>
        <p:spPr>
          <a:prstGeom prst="rect">
            <a:avLst/>
          </a:prstGeom>
        </p:spPr>
        <p:txBody>
          <a:bodyPr/>
          <a:lstStyle/>
          <a:p>
            <a:pPr/>
            <a:r>
              <a:t>Idiom: </a:t>
            </a:r>
            <a:r>
              <a:rPr b="1">
                <a:latin typeface="+mn-lt"/>
                <a:ea typeface="+mn-ea"/>
                <a:cs typeface="+mn-cs"/>
                <a:sym typeface="Rockwell"/>
              </a:rPr>
              <a:t>connected scatterplots</a:t>
            </a:r>
          </a:p>
        </p:txBody>
      </p:sp>
      <p:sp>
        <p:nvSpPr>
          <p:cNvPr id="596" name="scatterplot with line connection marks…"/>
          <p:cNvSpPr txBox="1"/>
          <p:nvPr>
            <p:ph type="body" sz="half" idx="1"/>
          </p:nvPr>
        </p:nvSpPr>
        <p:spPr>
          <a:xfrm>
            <a:off x="419100" y="1104900"/>
            <a:ext cx="6902407" cy="8039100"/>
          </a:xfrm>
          <a:prstGeom prst="rect">
            <a:avLst/>
          </a:prstGeom>
        </p:spPr>
        <p:txBody>
          <a:bodyPr/>
          <a:lstStyle/>
          <a:p>
            <a:pPr/>
            <a:r>
              <a:t>scatterplot with line connection marks</a:t>
            </a:r>
          </a:p>
          <a:p>
            <a:pPr lvl="1"/>
            <a:r>
              <a:t>popular in journalism</a:t>
            </a:r>
          </a:p>
          <a:p>
            <a:pPr lvl="1"/>
            <a:r>
              <a:t>horiz + vert axes: value attribs</a:t>
            </a:r>
          </a:p>
          <a:p>
            <a:pPr lvl="1"/>
            <a:r>
              <a:t>line connection marks: </a:t>
            </a:r>
            <a:br/>
            <a:r>
              <a:t>temporal order </a:t>
            </a:r>
          </a:p>
          <a:p>
            <a:pPr lvl="1"/>
            <a:r>
              <a:t>alternative to dual-axis charts</a:t>
            </a:r>
          </a:p>
          <a:p>
            <a:pPr lvl="2"/>
            <a:r>
              <a:t>horiz: time</a:t>
            </a:r>
          </a:p>
          <a:p>
            <a:pPr lvl="2"/>
            <a:r>
              <a:t>vert: two value attribs</a:t>
            </a:r>
          </a:p>
          <a:p>
            <a:pPr/>
            <a:r>
              <a:t>empirical study</a:t>
            </a:r>
          </a:p>
          <a:p>
            <a:pPr lvl="1"/>
            <a:r>
              <a:t>engaging, but correlation unclear</a:t>
            </a:r>
          </a:p>
        </p:txBody>
      </p:sp>
      <p:sp>
        <p:nvSpPr>
          <p:cNvPr id="5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8" name="http://steveharoz.com/research/connected_scatterplot/"/>
          <p:cNvSpPr txBox="1"/>
          <p:nvPr/>
        </p:nvSpPr>
        <p:spPr>
          <a:xfrm>
            <a:off x="10111041" y="8420100"/>
            <a:ext cx="552891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2100">
                <a:hlinkClick r:id="rId2" invalidUrl="" action="" tgtFrame="" tooltip="" history="1" highlightClick="0" endSnd="0"/>
              </a:defRPr>
            </a:lvl1pPr>
          </a:lstStyle>
          <a:p>
            <a:pPr/>
            <a:r>
              <a:rPr>
                <a:hlinkClick r:id="rId2" invalidUrl="" action="" tgtFrame="" tooltip="" history="1" highlightClick="0" endSnd="0"/>
              </a:rPr>
              <a:t>http://steveharoz.com/research/connected_scatterplot/</a:t>
            </a:r>
          </a:p>
        </p:txBody>
      </p:sp>
      <p:sp>
        <p:nvSpPr>
          <p:cNvPr id="599" name="[The Connected Scatterplot for Presenting Paired Time Series. Haroz, Kosara and Franconeri. IEEE TVCG 22(9):2174-86, 2016.]"/>
          <p:cNvSpPr txBox="1"/>
          <p:nvPr/>
        </p:nvSpPr>
        <p:spPr>
          <a:xfrm>
            <a:off x="419100" y="8216900"/>
            <a:ext cx="5895417"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i="1" sz="1800"/>
            </a:lvl1pPr>
          </a:lstStyle>
          <a:p>
            <a:pPr/>
            <a:r>
              <a:t>[The Connected Scatterplot for Presenting Paired Time Series. Haroz, Kosara and Franconeri. IEEE TVCG 22(9):2174-86, 2016.]</a:t>
            </a:r>
          </a:p>
        </p:txBody>
      </p:sp>
      <p:pic>
        <p:nvPicPr>
          <p:cNvPr id="600" name="Image" descr="Image"/>
          <p:cNvPicPr>
            <a:picLocks noChangeAspect="1"/>
          </p:cNvPicPr>
          <p:nvPr/>
        </p:nvPicPr>
        <p:blipFill>
          <a:blip r:embed="rId3">
            <a:extLst/>
          </a:blip>
          <a:srcRect l="0" t="6750" r="0" b="0"/>
          <a:stretch>
            <a:fillRect/>
          </a:stretch>
        </p:blipFill>
        <p:spPr>
          <a:xfrm>
            <a:off x="9753600" y="1045170"/>
            <a:ext cx="6286500" cy="2771180"/>
          </a:xfrm>
          <a:prstGeom prst="rect">
            <a:avLst/>
          </a:prstGeom>
          <a:ln w="12700">
            <a:miter lim="400000"/>
          </a:ln>
        </p:spPr>
      </p:pic>
      <p:pic>
        <p:nvPicPr>
          <p:cNvPr id="601" name="Image" descr="Image"/>
          <p:cNvPicPr>
            <a:picLocks noChangeAspect="1"/>
          </p:cNvPicPr>
          <p:nvPr/>
        </p:nvPicPr>
        <p:blipFill>
          <a:blip r:embed="rId4">
            <a:extLst/>
          </a:blip>
          <a:stretch>
            <a:fillRect/>
          </a:stretch>
        </p:blipFill>
        <p:spPr>
          <a:xfrm>
            <a:off x="6572544" y="1104900"/>
            <a:ext cx="2800056" cy="2641214"/>
          </a:xfrm>
          <a:prstGeom prst="rect">
            <a:avLst/>
          </a:prstGeom>
          <a:ln w="12700">
            <a:miter lim="400000"/>
          </a:ln>
        </p:spPr>
      </p:pic>
      <p:pic>
        <p:nvPicPr>
          <p:cNvPr id="602" name="Image" descr="Image"/>
          <p:cNvPicPr>
            <a:picLocks noChangeAspect="1"/>
          </p:cNvPicPr>
          <p:nvPr/>
        </p:nvPicPr>
        <p:blipFill>
          <a:blip r:embed="rId5">
            <a:extLst/>
          </a:blip>
          <a:srcRect l="0" t="0" r="0" b="0"/>
          <a:stretch>
            <a:fillRect/>
          </a:stretch>
        </p:blipFill>
        <p:spPr>
          <a:xfrm>
            <a:off x="7493360" y="4265141"/>
            <a:ext cx="8146690" cy="3939059"/>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Idiom: Indexed line charts"/>
          <p:cNvSpPr txBox="1"/>
          <p:nvPr>
            <p:ph type="title"/>
          </p:nvPr>
        </p:nvSpPr>
        <p:spPr>
          <a:prstGeom prst="rect">
            <a:avLst/>
          </a:prstGeom>
        </p:spPr>
        <p:txBody>
          <a:bodyPr/>
          <a:lstStyle/>
          <a:p>
            <a:pPr/>
            <a:r>
              <a:t>Idiom: </a:t>
            </a:r>
            <a:r>
              <a:rPr b="1">
                <a:latin typeface="+mn-lt"/>
                <a:ea typeface="+mn-ea"/>
                <a:cs typeface="+mn-cs"/>
                <a:sym typeface="Rockwell"/>
              </a:rPr>
              <a:t>Indexed line charts</a:t>
            </a:r>
          </a:p>
        </p:txBody>
      </p:sp>
      <p:sp>
        <p:nvSpPr>
          <p:cNvPr id="605" name="data: 2 quant attires…"/>
          <p:cNvSpPr txBox="1"/>
          <p:nvPr>
            <p:ph type="body" idx="1"/>
          </p:nvPr>
        </p:nvSpPr>
        <p:spPr>
          <a:prstGeom prst="rect">
            <a:avLst/>
          </a:prstGeom>
        </p:spPr>
        <p:txBody>
          <a:bodyPr/>
          <a:lstStyle/>
          <a:p>
            <a:pPr/>
            <a:r>
              <a:t>data: 2 quant attires</a:t>
            </a:r>
          </a:p>
          <a:p>
            <a:pPr lvl="1"/>
            <a:r>
              <a:t>1 key + 1 value</a:t>
            </a:r>
          </a:p>
          <a:p>
            <a:pPr/>
            <a:r>
              <a:t>derived data: new quant value attrib</a:t>
            </a:r>
          </a:p>
          <a:p>
            <a:pPr lvl="1"/>
            <a:r>
              <a:t>index</a:t>
            </a:r>
          </a:p>
          <a:p>
            <a:pPr lvl="1"/>
            <a:r>
              <a:t>plot instead of original value</a:t>
            </a:r>
          </a:p>
          <a:p>
            <a:pPr/>
            <a:r>
              <a:t>task: show change over time</a:t>
            </a:r>
          </a:p>
          <a:p>
            <a:pPr lvl="1"/>
            <a:r>
              <a:t>principle: normalized, not absolute</a:t>
            </a:r>
          </a:p>
          <a:p>
            <a:pPr/>
            <a:r>
              <a:t>scalability</a:t>
            </a:r>
          </a:p>
          <a:p>
            <a:pPr lvl="1"/>
            <a:r>
              <a:t>same as standard line chart</a:t>
            </a:r>
          </a:p>
        </p:txBody>
      </p:sp>
      <p:sp>
        <p:nvSpPr>
          <p:cNvPr id="6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7" name="image46.png" descr="image46.png"/>
          <p:cNvPicPr>
            <a:picLocks noChangeAspect="1"/>
          </p:cNvPicPr>
          <p:nvPr/>
        </p:nvPicPr>
        <p:blipFill>
          <a:blip r:embed="rId2">
            <a:extLst/>
          </a:blip>
          <a:stretch>
            <a:fillRect/>
          </a:stretch>
        </p:blipFill>
        <p:spPr>
          <a:xfrm>
            <a:off x="8717636" y="765838"/>
            <a:ext cx="6966861" cy="7586502"/>
          </a:xfrm>
          <a:prstGeom prst="rect">
            <a:avLst/>
          </a:prstGeom>
          <a:ln w="12700">
            <a:miter lim="400000"/>
          </a:ln>
        </p:spPr>
      </p:pic>
      <p:sp>
        <p:nvSpPr>
          <p:cNvPr id="608" name="https://public.tableau.com/profile/ben.jones#!/vizhome/CAStateRevenues/Revenues"/>
          <p:cNvSpPr txBox="1"/>
          <p:nvPr/>
        </p:nvSpPr>
        <p:spPr>
          <a:xfrm>
            <a:off x="7733155" y="8572499"/>
            <a:ext cx="7951342"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2000">
                <a:hlinkClick r:id="rId3" invalidUrl="" action="" tgtFrame="" tooltip="" history="1" highlightClick="0" endSnd="0"/>
              </a:defRPr>
            </a:lvl1pPr>
          </a:lstStyle>
          <a:p>
            <a:pPr/>
            <a:r>
              <a:rPr>
                <a:hlinkClick r:id="rId3" invalidUrl="" action="" tgtFrame="" tooltip="" history="1" highlightClick="0" endSnd="0"/>
              </a:rPr>
              <a:t>https://public.tableau.com/profile/ben.jones#!/vizhome/CAStateRevenues/Revenues</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Idiom: Gantt charts"/>
          <p:cNvSpPr txBox="1"/>
          <p:nvPr>
            <p:ph type="title"/>
          </p:nvPr>
        </p:nvSpPr>
        <p:spPr>
          <a:prstGeom prst="rect">
            <a:avLst/>
          </a:prstGeom>
        </p:spPr>
        <p:txBody>
          <a:bodyPr/>
          <a:lstStyle/>
          <a:p>
            <a:pPr/>
            <a:r>
              <a:t>Idiom: </a:t>
            </a:r>
            <a:r>
              <a:rPr b="1">
                <a:latin typeface="+mn-lt"/>
                <a:ea typeface="+mn-ea"/>
                <a:cs typeface="+mn-cs"/>
                <a:sym typeface="Rockwell"/>
              </a:rPr>
              <a:t>Gantt charts</a:t>
            </a:r>
          </a:p>
        </p:txBody>
      </p:sp>
      <p:sp>
        <p:nvSpPr>
          <p:cNvPr id="611" name="one key, two (related) values…"/>
          <p:cNvSpPr txBox="1"/>
          <p:nvPr>
            <p:ph type="body" idx="1"/>
          </p:nvPr>
        </p:nvSpPr>
        <p:spPr>
          <a:xfrm>
            <a:off x="419100" y="1104900"/>
            <a:ext cx="8280599" cy="8039100"/>
          </a:xfrm>
          <a:prstGeom prst="rect">
            <a:avLst/>
          </a:prstGeom>
        </p:spPr>
        <p:txBody>
          <a:bodyPr/>
          <a:lstStyle/>
          <a:p>
            <a:pPr/>
            <a:r>
              <a:t>one key, two (related) values</a:t>
            </a:r>
          </a:p>
          <a:p>
            <a:pPr lvl="1"/>
            <a:r>
              <a:t>data</a:t>
            </a:r>
          </a:p>
          <a:p>
            <a:pPr lvl="2"/>
            <a:r>
              <a:t>1 categ attrib, 2 quant attribs</a:t>
            </a:r>
          </a:p>
          <a:p>
            <a:pPr lvl="1"/>
            <a:r>
              <a:t>mark: line</a:t>
            </a:r>
          </a:p>
          <a:p>
            <a:pPr lvl="2"/>
            <a:r>
              <a:t>length: duration</a:t>
            </a:r>
          </a:p>
          <a:p>
            <a:pPr lvl="1"/>
            <a:r>
              <a:t>channels</a:t>
            </a:r>
          </a:p>
          <a:p>
            <a:pPr lvl="2"/>
            <a:r>
              <a:t>horiz position: start /end times</a:t>
            </a:r>
          </a:p>
          <a:p>
            <a:pPr lvl="2"/>
            <a:r>
              <a:t>horiz length: duration</a:t>
            </a:r>
          </a:p>
          <a:p>
            <a:pPr lvl="1"/>
            <a:r>
              <a:t>task</a:t>
            </a:r>
          </a:p>
          <a:p>
            <a:pPr lvl="2"/>
            <a:r>
              <a:t>emphasize temporal overlaps, start/end dependencies between items</a:t>
            </a:r>
          </a:p>
          <a:p>
            <a:pPr lvl="1"/>
            <a:r>
              <a:t>scalability</a:t>
            </a:r>
          </a:p>
          <a:p>
            <a:pPr lvl="2"/>
            <a:r>
              <a:t>dozens of key levels</a:t>
            </a:r>
          </a:p>
          <a:p>
            <a:pPr lvl="2"/>
            <a:r>
              <a:t>hundreds of value levels</a:t>
            </a:r>
          </a:p>
        </p:txBody>
      </p:sp>
      <p:sp>
        <p:nvSpPr>
          <p:cNvPr id="6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3" name="https://www.r-bloggers.com/gantt-charts-in-r-using-plotly/"/>
          <p:cNvSpPr txBox="1"/>
          <p:nvPr/>
        </p:nvSpPr>
        <p:spPr>
          <a:xfrm>
            <a:off x="9207900" y="3886199"/>
            <a:ext cx="651182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2400"/>
            </a:lvl1pPr>
          </a:lstStyle>
          <a:p>
            <a:pPr/>
            <a:r>
              <a:t>https://www.r-bloggers.com/gantt-charts-in-r-using-plotly/</a:t>
            </a:r>
          </a:p>
        </p:txBody>
      </p:sp>
      <p:pic>
        <p:nvPicPr>
          <p:cNvPr id="614" name="Image" descr="Image"/>
          <p:cNvPicPr>
            <a:picLocks noChangeAspect="1"/>
          </p:cNvPicPr>
          <p:nvPr/>
        </p:nvPicPr>
        <p:blipFill>
          <a:blip r:embed="rId2">
            <a:extLst/>
          </a:blip>
          <a:stretch>
            <a:fillRect/>
          </a:stretch>
        </p:blipFill>
        <p:spPr>
          <a:xfrm>
            <a:off x="10373026" y="406400"/>
            <a:ext cx="5346701" cy="3479800"/>
          </a:xfrm>
          <a:prstGeom prst="rect">
            <a:avLst/>
          </a:prstGeom>
          <a:ln w="12700">
            <a:miter lim="400000"/>
          </a:ln>
        </p:spPr>
      </p:pic>
      <p:pic>
        <p:nvPicPr>
          <p:cNvPr id="615" name="Image" descr="Image"/>
          <p:cNvPicPr>
            <a:picLocks noChangeAspect="1"/>
          </p:cNvPicPr>
          <p:nvPr/>
        </p:nvPicPr>
        <p:blipFill>
          <a:blip r:embed="rId3">
            <a:extLst/>
          </a:blip>
          <a:stretch>
            <a:fillRect/>
          </a:stretch>
        </p:blipFill>
        <p:spPr>
          <a:xfrm>
            <a:off x="8209092" y="4314321"/>
            <a:ext cx="7729408" cy="4220079"/>
          </a:xfrm>
          <a:prstGeom prst="rect">
            <a:avLst/>
          </a:prstGeom>
          <a:ln w="12700">
            <a:miter lim="400000"/>
          </a:ln>
        </p:spPr>
      </p:pic>
      <p:sp>
        <p:nvSpPr>
          <p:cNvPr id="616" name="[Performance Analysis and Visualization of Parallel Systems Using SimOS and Rivet: A Case Study. Bosch, Stolte, Stoll, Rosenblum, and Hanrahan. Proc. HPCA 2000.]"/>
          <p:cNvSpPr txBox="1"/>
          <p:nvPr/>
        </p:nvSpPr>
        <p:spPr>
          <a:xfrm>
            <a:off x="8209092" y="8534400"/>
            <a:ext cx="7215751"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i="1" sz="1800">
                <a:hlinkClick r:id="rId4" invalidUrl="" action="" tgtFrame="" tooltip="" history="1" highlightClick="0" endSnd="0"/>
              </a:defRPr>
            </a:lvl1pPr>
          </a:lstStyle>
          <a:p>
            <a:pPr/>
            <a:r>
              <a:rPr>
                <a:hlinkClick r:id="rId4" invalidUrl="" action="" tgtFrame="" tooltip="" history="1" highlightClick="0" endSnd="0"/>
              </a:rPr>
              <a:t>[Performance Analysis and Visualization of Parallel Systems Using SimOS and Rivet: A Case Study. Bosch, Stolte, Stoll, Rosenblum, and Hanrahan. Proc. HPCA 2000.]</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Idiom: heatmap"/>
          <p:cNvSpPr txBox="1"/>
          <p:nvPr>
            <p:ph type="title"/>
          </p:nvPr>
        </p:nvSpPr>
        <p:spPr>
          <a:prstGeom prst="rect">
            <a:avLst/>
          </a:prstGeom>
        </p:spPr>
        <p:txBody>
          <a:bodyPr/>
          <a:lstStyle/>
          <a:p>
            <a:pPr/>
            <a:r>
              <a:t>Idiom: </a:t>
            </a:r>
            <a:r>
              <a:rPr b="1">
                <a:latin typeface="+mn-lt"/>
                <a:ea typeface="+mn-ea"/>
                <a:cs typeface="+mn-cs"/>
                <a:sym typeface="Rockwell"/>
              </a:rPr>
              <a:t>heatmap</a:t>
            </a:r>
          </a:p>
        </p:txBody>
      </p:sp>
      <p:sp>
        <p:nvSpPr>
          <p:cNvPr id="619" name="two keys, one value…"/>
          <p:cNvSpPr txBox="1"/>
          <p:nvPr>
            <p:ph type="body" idx="1"/>
          </p:nvPr>
        </p:nvSpPr>
        <p:spPr>
          <a:prstGeom prst="rect">
            <a:avLst/>
          </a:prstGeom>
        </p:spPr>
        <p:txBody>
          <a:bodyPr/>
          <a:lstStyle/>
          <a:p>
            <a:pPr marL="793376" indent="-336176"/>
            <a:r>
              <a:t>two keys, one value</a:t>
            </a:r>
          </a:p>
          <a:p>
            <a:pPr lvl="1" marL="1173480" indent="-259080"/>
            <a:r>
              <a:t>data</a:t>
            </a:r>
          </a:p>
          <a:p>
            <a:pPr lvl="2" marL="1635369" indent="-263769"/>
            <a:r>
              <a:t>2 categ attribs (gene, experimental condition)</a:t>
            </a:r>
          </a:p>
          <a:p>
            <a:pPr lvl="2" marL="1635369" indent="-263769"/>
            <a:r>
              <a:t>1 quant attrib (expression levels)</a:t>
            </a:r>
          </a:p>
          <a:p>
            <a:pPr lvl="1" marL="1173480" indent="-259080"/>
            <a:r>
              <a:t>marks: area</a:t>
            </a:r>
          </a:p>
          <a:p>
            <a:pPr lvl="2" marL="1635369" indent="-263769"/>
            <a:r>
              <a:t>separate and align in 2D matrix</a:t>
            </a:r>
          </a:p>
          <a:p>
            <a:pPr lvl="3" marL="2057400"/>
            <a:r>
              <a:t>indexed by 2 categorical attributes</a:t>
            </a:r>
          </a:p>
          <a:p>
            <a:pPr lvl="1" marL="1173480" indent="-259080"/>
            <a:r>
              <a:t>channels</a:t>
            </a:r>
          </a:p>
          <a:p>
            <a:pPr lvl="2" marL="1635369" indent="-263769"/>
            <a:r>
              <a:t>color by quant attrib</a:t>
            </a:r>
          </a:p>
          <a:p>
            <a:pPr lvl="3" marL="2057400"/>
            <a:r>
              <a:t>(ordered diverging colormap)</a:t>
            </a:r>
          </a:p>
          <a:p>
            <a:pPr lvl="1" marL="1173480" indent="-259080"/>
            <a:r>
              <a:t>task</a:t>
            </a:r>
          </a:p>
          <a:p>
            <a:pPr lvl="2" marL="1635369" indent="-263769"/>
            <a:r>
              <a:t>find clusters, outliers</a:t>
            </a:r>
          </a:p>
          <a:p>
            <a:pPr lvl="1" marL="1173480" indent="-259080"/>
            <a:r>
              <a:t>scalability</a:t>
            </a:r>
          </a:p>
          <a:p>
            <a:pPr lvl="2" marL="1635369" indent="-263769"/>
            <a:r>
              <a:t>1M items, 100s of categ levels, ~10 quant attrib levels</a:t>
            </a:r>
          </a:p>
        </p:txBody>
      </p:sp>
      <p:sp>
        <p:nvSpPr>
          <p:cNvPr id="6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1" name="heatmap-crop.png" descr="heatmap-crop.png"/>
          <p:cNvPicPr>
            <a:picLocks noChangeAspect="1"/>
          </p:cNvPicPr>
          <p:nvPr/>
        </p:nvPicPr>
        <p:blipFill>
          <a:blip r:embed="rId2">
            <a:extLst/>
          </a:blip>
          <a:stretch>
            <a:fillRect/>
          </a:stretch>
        </p:blipFill>
        <p:spPr>
          <a:xfrm>
            <a:off x="12191886" y="1358900"/>
            <a:ext cx="2933701" cy="2940660"/>
          </a:xfrm>
          <a:prstGeom prst="rect">
            <a:avLst/>
          </a:prstGeom>
          <a:ln w="12700">
            <a:miter lim="400000"/>
          </a:ln>
        </p:spPr>
      </p:pic>
      <p:pic>
        <p:nvPicPr>
          <p:cNvPr id="622" name="Rectangle" descr="Rectangle"/>
          <p:cNvPicPr>
            <a:picLocks noChangeAspect="0"/>
          </p:cNvPicPr>
          <p:nvPr/>
        </p:nvPicPr>
        <p:blipFill>
          <a:blip r:embed="rId3">
            <a:extLst/>
          </a:blip>
          <a:stretch>
            <a:fillRect/>
          </a:stretch>
        </p:blipFill>
        <p:spPr>
          <a:xfrm>
            <a:off x="10363200" y="4470400"/>
            <a:ext cx="2324100" cy="2501900"/>
          </a:xfrm>
          <a:prstGeom prst="rect">
            <a:avLst/>
          </a:prstGeom>
        </p:spPr>
      </p:pic>
      <p:grpSp>
        <p:nvGrpSpPr>
          <p:cNvPr id="626" name="Group"/>
          <p:cNvGrpSpPr/>
          <p:nvPr/>
        </p:nvGrpSpPr>
        <p:grpSpPr>
          <a:xfrm>
            <a:off x="8354014" y="4574497"/>
            <a:ext cx="7681939" cy="2639103"/>
            <a:chOff x="0" y="0"/>
            <a:chExt cx="7681938" cy="2639102"/>
          </a:xfrm>
        </p:grpSpPr>
        <p:pic>
          <p:nvPicPr>
            <p:cNvPr id="624" name="fig7.1.pdf" descr="fig7.1.pdf"/>
            <p:cNvPicPr>
              <a:picLocks noChangeAspect="1"/>
            </p:cNvPicPr>
            <p:nvPr/>
          </p:nvPicPr>
          <p:blipFill>
            <a:blip r:embed="rId4">
              <a:extLst/>
            </a:blip>
            <a:srcRect l="45908" t="39340" r="29103" b="43929"/>
            <a:stretch>
              <a:fillRect/>
            </a:stretch>
          </p:blipFill>
          <p:spPr>
            <a:xfrm>
              <a:off x="0" y="251502"/>
              <a:ext cx="4457700" cy="2387601"/>
            </a:xfrm>
            <a:prstGeom prst="rect">
              <a:avLst/>
            </a:prstGeom>
            <a:ln w="12700" cap="flat">
              <a:noFill/>
              <a:miter lim="400000"/>
            </a:ln>
            <a:effectLst/>
          </p:spPr>
        </p:pic>
        <p:pic>
          <p:nvPicPr>
            <p:cNvPr id="625" name="fig7.1.pdf" descr="fig7.1.pdf"/>
            <p:cNvPicPr>
              <a:picLocks noChangeAspect="1"/>
            </p:cNvPicPr>
            <p:nvPr/>
          </p:nvPicPr>
          <p:blipFill>
            <a:blip r:embed="rId4">
              <a:extLst/>
            </a:blip>
            <a:srcRect l="83840" t="38183" r="0" b="45086"/>
            <a:stretch>
              <a:fillRect/>
            </a:stretch>
          </p:blipFill>
          <p:spPr>
            <a:xfrm>
              <a:off x="4549185" y="0"/>
              <a:ext cx="3132754" cy="2594653"/>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9" name="fig7.1.pdf" descr="fig7.1.pdf"/>
          <p:cNvPicPr>
            <a:picLocks noChangeAspect="1"/>
          </p:cNvPicPr>
          <p:nvPr/>
        </p:nvPicPr>
        <p:blipFill>
          <a:blip r:embed="rId2">
            <a:extLst/>
          </a:blip>
          <a:srcRect l="0" t="51442" r="46128" b="22673"/>
          <a:stretch>
            <a:fillRect/>
          </a:stretch>
        </p:blipFill>
        <p:spPr>
          <a:xfrm>
            <a:off x="767054" y="50800"/>
            <a:ext cx="14053846" cy="5276941"/>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Idioms: scatterplot matrix, parallel coordinates"/>
          <p:cNvSpPr txBox="1"/>
          <p:nvPr>
            <p:ph type="title"/>
          </p:nvPr>
        </p:nvSpPr>
        <p:spPr>
          <a:prstGeom prst="rect">
            <a:avLst/>
          </a:prstGeom>
        </p:spPr>
        <p:txBody>
          <a:bodyPr/>
          <a:lstStyle/>
          <a:p>
            <a:pPr/>
            <a:r>
              <a:t>Idioms: </a:t>
            </a:r>
            <a:r>
              <a:rPr b="1">
                <a:latin typeface="+mn-lt"/>
                <a:ea typeface="+mn-ea"/>
                <a:cs typeface="+mn-cs"/>
                <a:sym typeface="Rockwell"/>
              </a:rPr>
              <a:t>scatterplot matrix, parallel coordinates</a:t>
            </a:r>
          </a:p>
        </p:txBody>
      </p:sp>
      <p:sp>
        <p:nvSpPr>
          <p:cNvPr id="632" name="scatterplot matrix (SPLOM)…"/>
          <p:cNvSpPr txBox="1"/>
          <p:nvPr>
            <p:ph type="body" idx="1"/>
          </p:nvPr>
        </p:nvSpPr>
        <p:spPr>
          <a:xfrm>
            <a:off x="419100" y="1054100"/>
            <a:ext cx="8572500" cy="8039100"/>
          </a:xfrm>
          <a:prstGeom prst="rect">
            <a:avLst/>
          </a:prstGeom>
        </p:spPr>
        <p:txBody>
          <a:bodyPr/>
          <a:lstStyle/>
          <a:p>
            <a:pPr marL="793376" indent="-336176"/>
            <a:r>
              <a:t>scatterplot matrix (SPLOM)</a:t>
            </a:r>
          </a:p>
          <a:p>
            <a:pPr lvl="1" marL="1173480" indent="-259080"/>
            <a:r>
              <a:t>rectilinear axes, point mark</a:t>
            </a:r>
          </a:p>
          <a:p>
            <a:pPr lvl="1" marL="1173480" indent="-259080"/>
            <a:r>
              <a:t>all possible pairs of axes</a:t>
            </a:r>
          </a:p>
          <a:p>
            <a:pPr lvl="1" marL="1173480" indent="-259080"/>
            <a:r>
              <a:t>scalability</a:t>
            </a:r>
          </a:p>
          <a:p>
            <a:pPr lvl="2" marL="1635369" indent="-263769"/>
            <a:r>
              <a:t>one dozen attribs</a:t>
            </a:r>
          </a:p>
          <a:p>
            <a:pPr lvl="2" marL="1635369" indent="-263769"/>
            <a:r>
              <a:t>dozens to hundreds of items </a:t>
            </a:r>
          </a:p>
          <a:p>
            <a:pPr marL="793376" indent="-336176"/>
            <a:r>
              <a:t>parallel coordinates</a:t>
            </a:r>
          </a:p>
          <a:p>
            <a:pPr lvl="1" marL="1173480" indent="-259080"/>
            <a:r>
              <a:t>parallel axes, jagged line representing item</a:t>
            </a:r>
          </a:p>
          <a:p>
            <a:pPr lvl="1" marL="1173480" indent="-259080"/>
            <a:r>
              <a:t>rectilinear axes, item as point</a:t>
            </a:r>
          </a:p>
          <a:p>
            <a:pPr lvl="2" marL="1635369" indent="-263769"/>
            <a:r>
              <a:t>axis ordering is major challenge</a:t>
            </a:r>
          </a:p>
          <a:p>
            <a:pPr lvl="1" marL="1173480" indent="-259080"/>
            <a:r>
              <a:t>scalability</a:t>
            </a:r>
          </a:p>
          <a:p>
            <a:pPr lvl="2" marL="1635369" indent="-263769"/>
            <a:r>
              <a:t>dozens of attribs</a:t>
            </a:r>
          </a:p>
          <a:p>
            <a:pPr lvl="2" marL="1635369" indent="-263769"/>
            <a:r>
              <a:t>hundreds of items</a:t>
            </a:r>
          </a:p>
        </p:txBody>
      </p:sp>
      <p:sp>
        <p:nvSpPr>
          <p:cNvPr id="6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4" name="after [Visualization Course Figures. McGuffin, 2014. http://www.michaelmcguffin.com/courses/vis/]"/>
          <p:cNvSpPr txBox="1"/>
          <p:nvPr/>
        </p:nvSpPr>
        <p:spPr>
          <a:xfrm>
            <a:off x="7099300" y="8623300"/>
            <a:ext cx="86614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after [Visualization Course Figures. McGuffin, 2014. </a:t>
            </a:r>
            <a:r>
              <a:rPr u="sng">
                <a:hlinkClick r:id="rId2" invalidUrl="" action="" tgtFrame="" tooltip="" history="1" highlightClick="0" endSnd="0"/>
              </a:rPr>
              <a:t>http://www.michaelmcguffin.com/courses/vis/</a:t>
            </a:r>
            <a:r>
              <a:t>]</a:t>
            </a:r>
          </a:p>
        </p:txBody>
      </p:sp>
      <p:pic>
        <p:nvPicPr>
          <p:cNvPr id="635" name="fig7.12.pdf" descr="fig7.12.pdf"/>
          <p:cNvPicPr>
            <a:picLocks noChangeAspect="1"/>
          </p:cNvPicPr>
          <p:nvPr/>
        </p:nvPicPr>
        <p:blipFill>
          <a:blip r:embed="rId3">
            <a:extLst/>
          </a:blip>
          <a:srcRect l="29477" t="0" r="0" b="0"/>
          <a:stretch>
            <a:fillRect/>
          </a:stretch>
        </p:blipFill>
        <p:spPr>
          <a:xfrm>
            <a:off x="7378700" y="1171371"/>
            <a:ext cx="8351810" cy="4242559"/>
          </a:xfrm>
          <a:prstGeom prst="rect">
            <a:avLst/>
          </a:prstGeom>
          <a:ln w="12700">
            <a:miter lim="400000"/>
          </a:ln>
        </p:spPr>
      </p:pic>
      <p:pic>
        <p:nvPicPr>
          <p:cNvPr id="636" name="fig7.12.pdf" descr="fig7.12.pdf"/>
          <p:cNvPicPr>
            <a:picLocks noChangeAspect="1"/>
          </p:cNvPicPr>
          <p:nvPr/>
        </p:nvPicPr>
        <p:blipFill>
          <a:blip r:embed="rId3">
            <a:extLst/>
          </a:blip>
          <a:srcRect l="0" t="0" r="72407" b="41397"/>
          <a:stretch>
            <a:fillRect/>
          </a:stretch>
        </p:blipFill>
        <p:spPr>
          <a:xfrm>
            <a:off x="11792527" y="5654561"/>
            <a:ext cx="3701474" cy="2816339"/>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Why represent all the data?"/>
          <p:cNvSpPr txBox="1"/>
          <p:nvPr>
            <p:ph type="title"/>
          </p:nvPr>
        </p:nvSpPr>
        <p:spPr>
          <a:prstGeom prst="rect">
            <a:avLst/>
          </a:prstGeom>
        </p:spPr>
        <p:txBody>
          <a:bodyPr/>
          <a:lstStyle/>
          <a:p>
            <a:pPr/>
            <a:r>
              <a:t>Why represent all the data?</a:t>
            </a:r>
          </a:p>
        </p:txBody>
      </p:sp>
      <p:sp>
        <p:nvSpPr>
          <p:cNvPr id="153" name="summaries lose information, details matter…"/>
          <p:cNvSpPr txBox="1"/>
          <p:nvPr>
            <p:ph type="body" idx="1"/>
          </p:nvPr>
        </p:nvSpPr>
        <p:spPr>
          <a:xfrm>
            <a:off x="419100" y="2235200"/>
            <a:ext cx="15849600" cy="6908800"/>
          </a:xfrm>
          <a:prstGeom prst="rect">
            <a:avLst/>
          </a:prstGeom>
        </p:spPr>
        <p:txBody>
          <a:bodyPr/>
          <a:lstStyle/>
          <a:p>
            <a:pPr/>
            <a:r>
              <a:t>summaries lose information, details matter </a:t>
            </a:r>
          </a:p>
          <a:p>
            <a:pPr lvl="1"/>
            <a:r>
              <a:t>confirm expected and find unexpected patterns</a:t>
            </a:r>
          </a:p>
          <a:p>
            <a:pPr lvl="1"/>
            <a:r>
              <a:t>assess validity of statistical model</a:t>
            </a:r>
          </a:p>
        </p:txBody>
      </p:sp>
      <p:sp>
        <p:nvSpPr>
          <p:cNvPr id="1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155" name="Table"/>
          <p:cNvGraphicFramePr/>
          <p:nvPr/>
        </p:nvGraphicFramePr>
        <p:xfrm>
          <a:off x="914400" y="4970330"/>
          <a:ext cx="5257800" cy="3048001"/>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2628900"/>
                <a:gridCol w="2628900"/>
              </a:tblGrid>
              <a:tr h="501650">
                <a:tc gridSpan="2">
                  <a:txBody>
                    <a:bodyPr/>
                    <a:lstStyle/>
                    <a:p>
                      <a:pPr algn="l" defTabSz="609600">
                        <a:tabLst>
                          <a:tab pos="1219200" algn="l"/>
                        </a:tabLst>
                        <a:defRPr b="0" sz="1800">
                          <a:solidFill>
                            <a:srgbClr val="000000"/>
                          </a:solidFill>
                        </a:defRPr>
                      </a:pPr>
                      <a:r>
                        <a:rPr b="1" sz="2800">
                          <a:uFill>
                            <a:solidFill>
                              <a:srgbClr val="000000"/>
                            </a:solidFill>
                          </a:uFill>
                          <a:latin typeface="Arial"/>
                          <a:ea typeface="Arial"/>
                          <a:cs typeface="Arial"/>
                          <a:sym typeface="Arial"/>
                        </a:rPr>
                        <a:t>Identical statistics</a:t>
                      </a:r>
                    </a:p>
                  </a:txBody>
                  <a:tcPr marL="50800" marR="50800" marT="50800" marB="50800" anchor="ctr" anchorCtr="0" horzOverflow="overflow">
                    <a:lnL w="0">
                      <a:miter lim="400000"/>
                    </a:lnL>
                    <a:lnR w="0">
                      <a:miter lim="400000"/>
                    </a:lnR>
                    <a:lnT w="0">
                      <a:miter lim="400000"/>
                    </a:lnT>
                    <a:lnB w="12700">
                      <a:solidFill>
                        <a:srgbClr val="5E5E5E"/>
                      </a:solidFill>
                    </a:lnB>
                    <a:solidFill>
                      <a:srgbClr val="D6D6D6"/>
                    </a:solidFill>
                  </a:tcPr>
                </a:tc>
                <a:tc hMerge="1">
                  <a:tcPr/>
                </a:tc>
              </a:tr>
              <a:tr h="514350">
                <a:tc>
                  <a:txBody>
                    <a:bodyPr/>
                    <a:lstStyle/>
                    <a:p>
                      <a:pPr algn="l" defTabSz="609600">
                        <a:tabLst>
                          <a:tab pos="1219200" algn="l"/>
                        </a:tabLst>
                        <a:defRPr sz="1800"/>
                      </a:pPr>
                      <a:r>
                        <a:rPr sz="2800">
                          <a:uFill>
                            <a:solidFill>
                              <a:srgbClr val="000000"/>
                            </a:solidFill>
                          </a:uFill>
                          <a:latin typeface="Arial"/>
                          <a:ea typeface="Arial"/>
                          <a:cs typeface="Arial"/>
                          <a:sym typeface="Arial"/>
                        </a:rPr>
                        <a:t>x mean</a:t>
                      </a:r>
                    </a:p>
                  </a:txBody>
                  <a:tcPr marL="50800" marR="50800" marT="50800" marB="50800" anchor="ctr" anchorCtr="0" horzOverflow="overflow">
                    <a:lnL w="0">
                      <a:miter lim="400000"/>
                    </a:lnL>
                    <a:lnR w="12700">
                      <a:solidFill>
                        <a:srgbClr val="5E5E5E"/>
                      </a:solidFill>
                    </a:lnR>
                    <a:lnT w="12700">
                      <a:solidFill>
                        <a:srgbClr val="5E5E5E"/>
                      </a:solidFill>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9</a:t>
                      </a:r>
                    </a:p>
                  </a:txBody>
                  <a:tcPr marL="50800" marR="50800" marT="50800" marB="50800" anchor="ctr" anchorCtr="0" horzOverflow="overflow">
                    <a:lnL w="12700">
                      <a:solidFill>
                        <a:srgbClr val="5E5E5E"/>
                      </a:solidFill>
                    </a:lnL>
                    <a:lnR w="0">
                      <a:miter lim="400000"/>
                    </a:lnR>
                    <a:lnT w="12700">
                      <a:solidFill>
                        <a:srgbClr val="5E5E5E"/>
                      </a:solidFill>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x variance</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10</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y mean</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7.5</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y variance</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3.75</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x/y correlation</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0.816</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bl>
          </a:graphicData>
        </a:graphic>
      </p:graphicFrame>
      <p:sp>
        <p:nvSpPr>
          <p:cNvPr id="156" name="Anscombe’s Quartet"/>
          <p:cNvSpPr txBox="1"/>
          <p:nvPr/>
        </p:nvSpPr>
        <p:spPr>
          <a:xfrm>
            <a:off x="774700" y="4114800"/>
            <a:ext cx="5740400" cy="571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2" indent="0" algn="l" defTabSz="1219200">
              <a:defRPr b="1" sz="3400">
                <a:uFill>
                  <a:solidFill>
                    <a:srgbClr val="000000"/>
                  </a:solidFill>
                </a:uFill>
              </a:defRPr>
            </a:pPr>
            <a:r>
              <a:t> Anscombe’s Quartet</a:t>
            </a:r>
          </a:p>
        </p:txBody>
      </p:sp>
      <p:pic>
        <p:nvPicPr>
          <p:cNvPr id="157" name="fig1.3.pdf" descr="fig1.3.pdf"/>
          <p:cNvPicPr>
            <a:picLocks noChangeAspect="1"/>
          </p:cNvPicPr>
          <p:nvPr/>
        </p:nvPicPr>
        <p:blipFill>
          <a:blip r:embed="rId2">
            <a:extLst/>
          </a:blip>
          <a:srcRect l="0" t="50980" r="0" b="0"/>
          <a:stretch>
            <a:fillRect/>
          </a:stretch>
        </p:blipFill>
        <p:spPr>
          <a:xfrm>
            <a:off x="7581851" y="3441700"/>
            <a:ext cx="7817665" cy="5584057"/>
          </a:xfrm>
          <a:prstGeom prst="rect">
            <a:avLst/>
          </a:prstGeom>
          <a:ln w="12700">
            <a:miter lim="400000"/>
          </a:ln>
        </p:spPr>
      </p:pic>
      <p:sp>
        <p:nvSpPr>
          <p:cNvPr id="158"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Computer-based visualization systems provide visual representations of datasets designed to help people carry out tasks more effectively.</a:t>
            </a:r>
          </a:p>
        </p:txBody>
      </p:sp>
      <p:pic>
        <p:nvPicPr>
          <p:cNvPr id="159" name="Rectangle" descr="Rectangle"/>
          <p:cNvPicPr>
            <a:picLocks noChangeAspect="0"/>
          </p:cNvPicPr>
          <p:nvPr/>
        </p:nvPicPr>
        <p:blipFill>
          <a:blip r:embed="rId3">
            <a:extLst/>
          </a:blip>
          <a:stretch>
            <a:fillRect/>
          </a:stretch>
        </p:blipFill>
        <p:spPr>
          <a:xfrm>
            <a:off x="9639300" y="1079500"/>
            <a:ext cx="5257800" cy="812800"/>
          </a:xfrm>
          <a:prstGeom prst="rect">
            <a:avLst/>
          </a:prstGeom>
        </p:spPr>
      </p:pic>
      <p:grpSp>
        <p:nvGrpSpPr>
          <p:cNvPr id="163" name="Group"/>
          <p:cNvGrpSpPr/>
          <p:nvPr/>
        </p:nvGrpSpPr>
        <p:grpSpPr>
          <a:xfrm>
            <a:off x="515245" y="8046093"/>
            <a:ext cx="7318848" cy="954975"/>
            <a:chOff x="-252245" y="26696"/>
            <a:chExt cx="7318846" cy="954974"/>
          </a:xfrm>
        </p:grpSpPr>
        <p:sp>
          <p:nvSpPr>
            <p:cNvPr id="161" name="https://www.youtube.com/watch?v=DbJyPELmhJc"/>
            <p:cNvSpPr txBox="1"/>
            <p:nvPr/>
          </p:nvSpPr>
          <p:spPr>
            <a:xfrm>
              <a:off x="-252246" y="26696"/>
              <a:ext cx="7318848" cy="3657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100" u="sng">
                  <a:solidFill>
                    <a:schemeClr val="accent5"/>
                  </a:solidFill>
                  <a:latin typeface="+mn-lt"/>
                  <a:ea typeface="+mn-ea"/>
                  <a:cs typeface="+mn-cs"/>
                  <a:sym typeface="Rockwell"/>
                  <a:hlinkClick r:id="rId4" invalidUrl="" action="" tgtFrame="" tooltip="" history="1" highlightClick="0" endSnd="0"/>
                </a:defRPr>
              </a:lvl1pPr>
            </a:lstStyle>
            <a:p>
              <a:pPr>
                <a:defRPr u="none"/>
              </a:pPr>
              <a:r>
                <a:rPr u="sng">
                  <a:hlinkClick r:id="rId4" invalidUrl="" action="" tgtFrame="" tooltip="" history="1" highlightClick="0" endSnd="0"/>
                </a:rPr>
                <a:t>https://www.youtube.com/watch?v=DbJyPELmhJc</a:t>
              </a:r>
            </a:p>
          </p:txBody>
        </p:sp>
        <p:sp>
          <p:nvSpPr>
            <p:cNvPr id="162" name="Same Stats, Different Graphs"/>
            <p:cNvSpPr txBox="1"/>
            <p:nvPr/>
          </p:nvSpPr>
          <p:spPr>
            <a:xfrm>
              <a:off x="-230061" y="478829"/>
              <a:ext cx="5857479" cy="5028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atin typeface="+mn-lt"/>
                  <a:ea typeface="+mn-ea"/>
                  <a:cs typeface="+mn-cs"/>
                  <a:sym typeface="Rockwell"/>
                </a:defRPr>
              </a:lvl1pPr>
            </a:lstStyle>
            <a:p>
              <a:pPr/>
              <a:r>
                <a:t>Same Stats, Different Graphs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5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5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 grpId="1"/>
      <p:bldP build="whole" bldLvl="1" animBg="1" rev="0" advAuto="0" spid="156" grpId="2"/>
      <p:bldP build="whole" bldLvl="1" animBg="1" rev="0" advAuto="0" spid="163" grpId="4"/>
      <p:bldP build="whole" bldLvl="1" animBg="1" rev="0" advAuto="0" spid="157" grpId="3"/>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Task: Correlation"/>
          <p:cNvSpPr txBox="1"/>
          <p:nvPr>
            <p:ph type="title"/>
          </p:nvPr>
        </p:nvSpPr>
        <p:spPr>
          <a:prstGeom prst="rect">
            <a:avLst/>
          </a:prstGeom>
        </p:spPr>
        <p:txBody>
          <a:bodyPr/>
          <a:lstStyle/>
          <a:p>
            <a:pPr/>
            <a:r>
              <a:t>Task: Correlation</a:t>
            </a:r>
          </a:p>
        </p:txBody>
      </p:sp>
      <p:sp>
        <p:nvSpPr>
          <p:cNvPr id="639" name="scatterplot matrix…"/>
          <p:cNvSpPr txBox="1"/>
          <p:nvPr>
            <p:ph type="body" idx="1"/>
          </p:nvPr>
        </p:nvSpPr>
        <p:spPr>
          <a:prstGeom prst="rect">
            <a:avLst/>
          </a:prstGeom>
        </p:spPr>
        <p:txBody>
          <a:bodyPr/>
          <a:lstStyle/>
          <a:p>
            <a:pPr marL="793376" indent="-336176"/>
            <a:r>
              <a:t>scatterplot matrix</a:t>
            </a:r>
          </a:p>
          <a:p>
            <a:pPr lvl="1" marL="1173480" indent="-259080"/>
            <a:r>
              <a:t>positive correlation</a:t>
            </a:r>
          </a:p>
          <a:p>
            <a:pPr lvl="2" marL="1635369" indent="-263769"/>
            <a:r>
              <a:t>diagonal low-to-high</a:t>
            </a:r>
          </a:p>
          <a:p>
            <a:pPr lvl="1" marL="1173480" indent="-259080"/>
            <a:r>
              <a:t>negative correlation</a:t>
            </a:r>
          </a:p>
          <a:p>
            <a:pPr lvl="2" marL="1635369" indent="-263769"/>
            <a:r>
              <a:t>diagonal high-to-low</a:t>
            </a:r>
          </a:p>
          <a:p>
            <a:pPr lvl="1" marL="1173480" indent="-259080"/>
            <a:r>
              <a:t>uncorrelated</a:t>
            </a:r>
          </a:p>
          <a:p>
            <a:pPr marL="793376" indent="-336176"/>
            <a:r>
              <a:t>parallel coordinates</a:t>
            </a:r>
          </a:p>
          <a:p>
            <a:pPr lvl="1" marL="1173480" indent="-259080"/>
            <a:r>
              <a:t>positive correlation</a:t>
            </a:r>
          </a:p>
          <a:p>
            <a:pPr lvl="2" marL="1635369" indent="-263769"/>
            <a:r>
              <a:t>parallel line segments</a:t>
            </a:r>
          </a:p>
          <a:p>
            <a:pPr lvl="1" marL="1173480" indent="-259080"/>
            <a:r>
              <a:t>negative correlation</a:t>
            </a:r>
          </a:p>
          <a:p>
            <a:pPr lvl="2" marL="1635369" indent="-263769"/>
            <a:r>
              <a:t>all segments cross at halfway point</a:t>
            </a:r>
          </a:p>
          <a:p>
            <a:pPr lvl="1" marL="1173480" indent="-259080"/>
            <a:r>
              <a:t>uncorrelated</a:t>
            </a:r>
          </a:p>
          <a:p>
            <a:pPr lvl="2" marL="1635369" indent="-263769"/>
            <a:r>
              <a:t>scattered crossings</a:t>
            </a:r>
          </a:p>
        </p:txBody>
      </p:sp>
      <p:sp>
        <p:nvSpPr>
          <p:cNvPr id="6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1" name="parcoord-corr.png" descr="parcoord-corr.png"/>
          <p:cNvPicPr>
            <a:picLocks noChangeAspect="1"/>
          </p:cNvPicPr>
          <p:nvPr/>
        </p:nvPicPr>
        <p:blipFill>
          <a:blip r:embed="rId2">
            <a:extLst/>
          </a:blip>
          <a:stretch>
            <a:fillRect/>
          </a:stretch>
        </p:blipFill>
        <p:spPr>
          <a:xfrm>
            <a:off x="10751777" y="3505200"/>
            <a:ext cx="5181601" cy="5349067"/>
          </a:xfrm>
          <a:prstGeom prst="rect">
            <a:avLst/>
          </a:prstGeom>
          <a:ln w="12700">
            <a:miter lim="400000"/>
          </a:ln>
        </p:spPr>
      </p:pic>
      <p:pic>
        <p:nvPicPr>
          <p:cNvPr id="642" name="layered-fig10.png" descr="layered-fig10.png"/>
          <p:cNvPicPr>
            <a:picLocks noChangeAspect="1"/>
          </p:cNvPicPr>
          <p:nvPr/>
        </p:nvPicPr>
        <p:blipFill>
          <a:blip r:embed="rId3">
            <a:extLst/>
          </a:blip>
          <a:stretch>
            <a:fillRect/>
          </a:stretch>
        </p:blipFill>
        <p:spPr>
          <a:xfrm>
            <a:off x="6208064" y="266700"/>
            <a:ext cx="9514536" cy="3314700"/>
          </a:xfrm>
          <a:prstGeom prst="rect">
            <a:avLst/>
          </a:prstGeom>
          <a:ln w="12700">
            <a:miter lim="400000"/>
          </a:ln>
        </p:spPr>
      </p:pic>
      <p:sp>
        <p:nvSpPr>
          <p:cNvPr id="643" name="[Hyperdimensional Data Analysis Using Parallel Coordinates. Wegman. Journ. American Statistical Association 85:411 (1990), 664–675.]"/>
          <p:cNvSpPr txBox="1"/>
          <p:nvPr/>
        </p:nvSpPr>
        <p:spPr>
          <a:xfrm>
            <a:off x="5842000" y="8153400"/>
            <a:ext cx="50038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[Hyperdimensional Data Analysis Using Parallel Coordinates. Wegman. Journ. American Statistical Association 85:411 (1990), 664–675.]</a:t>
            </a:r>
          </a:p>
        </p:txBody>
      </p:sp>
      <p:sp>
        <p:nvSpPr>
          <p:cNvPr id="644" name="[A layered grammar of graphics. Wickham. Journ. Computational and Graphical Statistics 19:1 (2010), 3–28.]"/>
          <p:cNvSpPr txBox="1"/>
          <p:nvPr/>
        </p:nvSpPr>
        <p:spPr>
          <a:xfrm>
            <a:off x="6311900" y="3632200"/>
            <a:ext cx="40640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[A layered grammar of graphics. Wickham. Journ. Computational and Graphical Statistics 19:1 (2010), 3–28.]</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Idioms: radial bar chart, star plot"/>
          <p:cNvSpPr txBox="1"/>
          <p:nvPr>
            <p:ph type="title"/>
          </p:nvPr>
        </p:nvSpPr>
        <p:spPr>
          <a:prstGeom prst="rect">
            <a:avLst/>
          </a:prstGeom>
        </p:spPr>
        <p:txBody>
          <a:bodyPr/>
          <a:lstStyle/>
          <a:p>
            <a:pPr/>
            <a:r>
              <a:t>Idioms: </a:t>
            </a:r>
            <a:r>
              <a:rPr b="1">
                <a:latin typeface="+mn-lt"/>
                <a:ea typeface="+mn-ea"/>
                <a:cs typeface="+mn-cs"/>
                <a:sym typeface="Rockwell"/>
              </a:rPr>
              <a:t>radial bar chart, star plot</a:t>
            </a:r>
          </a:p>
        </p:txBody>
      </p:sp>
      <p:sp>
        <p:nvSpPr>
          <p:cNvPr id="647" name="radial bar chart…"/>
          <p:cNvSpPr txBox="1"/>
          <p:nvPr>
            <p:ph type="body" idx="1"/>
          </p:nvPr>
        </p:nvSpPr>
        <p:spPr>
          <a:prstGeom prst="rect">
            <a:avLst/>
          </a:prstGeom>
        </p:spPr>
        <p:txBody>
          <a:bodyPr/>
          <a:lstStyle/>
          <a:p>
            <a:pPr marL="793376" indent="-336176"/>
            <a:r>
              <a:t>radial bar chart</a:t>
            </a:r>
          </a:p>
          <a:p>
            <a:pPr lvl="1" marL="1173480" indent="-259080"/>
            <a:r>
              <a:t>radial axes meet at central ring, line mark</a:t>
            </a:r>
          </a:p>
          <a:p>
            <a:pPr marL="793376" indent="-336176"/>
            <a:r>
              <a:t>star plot</a:t>
            </a:r>
          </a:p>
          <a:p>
            <a:pPr lvl="1" marL="1173480" indent="-259080"/>
            <a:r>
              <a:t>radial axes, meet at central point, line mark</a:t>
            </a:r>
          </a:p>
          <a:p>
            <a:pPr marL="793376" indent="-336176"/>
            <a:r>
              <a:t>bar chart</a:t>
            </a:r>
          </a:p>
          <a:p>
            <a:pPr lvl="1" marL="1173480" indent="-259080"/>
            <a:r>
              <a:t>rectilinear axes, aligned vertically</a:t>
            </a:r>
          </a:p>
          <a:p>
            <a:pPr lvl="1" marL="1173480" indent="-259080"/>
          </a:p>
          <a:p>
            <a:pPr marL="793376" indent="-336176"/>
            <a:r>
              <a:t>accuracy</a:t>
            </a:r>
          </a:p>
          <a:p>
            <a:pPr lvl="1" marL="1173480" indent="-259080"/>
            <a:r>
              <a:t>length unaligned with radial</a:t>
            </a:r>
          </a:p>
          <a:p>
            <a:pPr lvl="2" marL="1635369" indent="-263769"/>
            <a:r>
              <a:t>less accurate than aligned with rectilinear</a:t>
            </a:r>
          </a:p>
        </p:txBody>
      </p:sp>
      <p:sp>
        <p:nvSpPr>
          <p:cNvPr id="6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9" name="[Vismon: Facilitating Risk Assessment and Decision Making In Fisheries Management. Booshehrian, Möller, Peterman, and Munzner.  Technical Report TR 2011-04, Simon Fraser University, School of Computing Science, 2011.]"/>
          <p:cNvSpPr txBox="1"/>
          <p:nvPr/>
        </p:nvSpPr>
        <p:spPr>
          <a:xfrm>
            <a:off x="482600" y="8483600"/>
            <a:ext cx="155194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[Vismon: Facilitating Risk Assessment and Decision Making In Fisheries Management. Booshehrian, Möller, Peterman, and Munzner.  Technical Report TR 2011-04, Simon Fraser University, School of Computing Science, 2011.]</a:t>
            </a:r>
          </a:p>
        </p:txBody>
      </p:sp>
      <p:pic>
        <p:nvPicPr>
          <p:cNvPr id="650" name="vismon-sg1.png" descr="vismon-sg1.png"/>
          <p:cNvPicPr>
            <a:picLocks noChangeAspect="1"/>
          </p:cNvPicPr>
          <p:nvPr/>
        </p:nvPicPr>
        <p:blipFill>
          <a:blip r:embed="rId2">
            <a:extLst/>
          </a:blip>
          <a:stretch>
            <a:fillRect/>
          </a:stretch>
        </p:blipFill>
        <p:spPr>
          <a:xfrm>
            <a:off x="12496800" y="3175000"/>
            <a:ext cx="3009900" cy="2768600"/>
          </a:xfrm>
          <a:prstGeom prst="rect">
            <a:avLst/>
          </a:prstGeom>
          <a:ln w="12700">
            <a:miter lim="400000"/>
          </a:ln>
        </p:spPr>
      </p:pic>
      <p:pic>
        <p:nvPicPr>
          <p:cNvPr id="651" name="fig7.16a.pdf" descr="fig7.16a.pdf"/>
          <p:cNvPicPr>
            <a:picLocks noChangeAspect="1"/>
          </p:cNvPicPr>
          <p:nvPr/>
        </p:nvPicPr>
        <p:blipFill>
          <a:blip r:embed="rId3">
            <a:extLst/>
          </a:blip>
          <a:stretch>
            <a:fillRect/>
          </a:stretch>
        </p:blipFill>
        <p:spPr>
          <a:xfrm>
            <a:off x="12331700" y="5524500"/>
            <a:ext cx="3340100" cy="2238578"/>
          </a:xfrm>
          <a:prstGeom prst="rect">
            <a:avLst/>
          </a:prstGeom>
          <a:ln w="12700">
            <a:miter lim="400000"/>
          </a:ln>
        </p:spPr>
      </p:pic>
      <p:pic>
        <p:nvPicPr>
          <p:cNvPr id="652" name="fig7.16b.pdf" descr="fig7.16b.pdf"/>
          <p:cNvPicPr>
            <a:picLocks noChangeAspect="1"/>
          </p:cNvPicPr>
          <p:nvPr/>
        </p:nvPicPr>
        <p:blipFill>
          <a:blip r:embed="rId4">
            <a:extLst/>
          </a:blip>
          <a:stretch>
            <a:fillRect/>
          </a:stretch>
        </p:blipFill>
        <p:spPr>
          <a:xfrm>
            <a:off x="12915900" y="692150"/>
            <a:ext cx="2184400" cy="245745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Idioms: pie chart, polar area chart"/>
          <p:cNvSpPr txBox="1"/>
          <p:nvPr>
            <p:ph type="title"/>
          </p:nvPr>
        </p:nvSpPr>
        <p:spPr>
          <a:prstGeom prst="rect">
            <a:avLst/>
          </a:prstGeom>
        </p:spPr>
        <p:txBody>
          <a:bodyPr/>
          <a:lstStyle/>
          <a:p>
            <a:pPr/>
            <a:r>
              <a:t>Idioms: </a:t>
            </a:r>
            <a:r>
              <a:rPr b="1">
                <a:latin typeface="+mn-lt"/>
                <a:ea typeface="+mn-ea"/>
                <a:cs typeface="+mn-cs"/>
                <a:sym typeface="Rockwell"/>
              </a:rPr>
              <a:t>pie chart, polar area chart</a:t>
            </a:r>
          </a:p>
        </p:txBody>
      </p:sp>
      <p:sp>
        <p:nvSpPr>
          <p:cNvPr id="655" name="pie chart…"/>
          <p:cNvSpPr txBox="1"/>
          <p:nvPr>
            <p:ph type="body" idx="1"/>
          </p:nvPr>
        </p:nvSpPr>
        <p:spPr>
          <a:prstGeom prst="rect">
            <a:avLst/>
          </a:prstGeom>
        </p:spPr>
        <p:txBody>
          <a:bodyPr/>
          <a:lstStyle/>
          <a:p>
            <a:pPr marL="793376" indent="-336176"/>
            <a:r>
              <a:t>pie chart</a:t>
            </a:r>
          </a:p>
          <a:p>
            <a:pPr lvl="1" marL="1173480" indent="-259080"/>
            <a:r>
              <a:t>area marks with angle channel</a:t>
            </a:r>
          </a:p>
          <a:p>
            <a:pPr lvl="1" marL="1173480" indent="-259080"/>
            <a:r>
              <a:t>accuracy: angle/area less accurate than line length</a:t>
            </a:r>
          </a:p>
          <a:p>
            <a:pPr lvl="2" marL="1635369" indent="-263769"/>
            <a:r>
              <a:t>arclength also less accurate than line length</a:t>
            </a:r>
          </a:p>
          <a:p>
            <a:pPr marL="793376" indent="-336176"/>
            <a:r>
              <a:t>polar area chart</a:t>
            </a:r>
          </a:p>
          <a:p>
            <a:pPr lvl="1" marL="1173480" indent="-259080"/>
            <a:r>
              <a:t>area marks with length channel</a:t>
            </a:r>
          </a:p>
          <a:p>
            <a:pPr lvl="1" marL="1173480" indent="-259080"/>
            <a:r>
              <a:t>more direct analog to bar charts</a:t>
            </a:r>
          </a:p>
          <a:p>
            <a:pPr lvl="1" marL="1173480" indent="-259080"/>
          </a:p>
          <a:p>
            <a:pPr marL="793376" indent="-336176"/>
            <a:r>
              <a:t>data</a:t>
            </a:r>
          </a:p>
          <a:p>
            <a:pPr lvl="1" marL="1173480" indent="-259080"/>
            <a:r>
              <a:t>1 categ key attrib, 1 quant value attrib</a:t>
            </a:r>
          </a:p>
          <a:p>
            <a:pPr marL="793376" indent="-336176"/>
            <a:r>
              <a:t>task</a:t>
            </a:r>
          </a:p>
          <a:p>
            <a:pPr lvl="1" marL="1173480" indent="-259080"/>
            <a:r>
              <a:t>part-to-whole judgements</a:t>
            </a:r>
          </a:p>
        </p:txBody>
      </p:sp>
      <p:sp>
        <p:nvSpPr>
          <p:cNvPr id="6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7" name="layered-fig15a.png" descr="layered-fig15a.png"/>
          <p:cNvPicPr>
            <a:picLocks noChangeAspect="1"/>
          </p:cNvPicPr>
          <p:nvPr/>
        </p:nvPicPr>
        <p:blipFill>
          <a:blip r:embed="rId2">
            <a:extLst/>
          </a:blip>
          <a:stretch>
            <a:fillRect/>
          </a:stretch>
        </p:blipFill>
        <p:spPr>
          <a:xfrm>
            <a:off x="12268200" y="533400"/>
            <a:ext cx="3393321" cy="2540000"/>
          </a:xfrm>
          <a:prstGeom prst="rect">
            <a:avLst/>
          </a:prstGeom>
          <a:ln w="12700">
            <a:miter lim="400000"/>
          </a:ln>
        </p:spPr>
      </p:pic>
      <p:pic>
        <p:nvPicPr>
          <p:cNvPr id="658" name="layered-fig16a.png" descr="layered-fig16a.png"/>
          <p:cNvPicPr>
            <a:picLocks noChangeAspect="1"/>
          </p:cNvPicPr>
          <p:nvPr/>
        </p:nvPicPr>
        <p:blipFill>
          <a:blip r:embed="rId3">
            <a:extLst/>
          </a:blip>
          <a:stretch>
            <a:fillRect/>
          </a:stretch>
        </p:blipFill>
        <p:spPr>
          <a:xfrm>
            <a:off x="12166600" y="5892800"/>
            <a:ext cx="3323008" cy="2540000"/>
          </a:xfrm>
          <a:prstGeom prst="rect">
            <a:avLst/>
          </a:prstGeom>
          <a:ln w="12700">
            <a:miter lim="400000"/>
          </a:ln>
        </p:spPr>
      </p:pic>
      <p:pic>
        <p:nvPicPr>
          <p:cNvPr id="659" name="layered-fig16b.png" descr="layered-fig16b.png"/>
          <p:cNvPicPr>
            <a:picLocks noChangeAspect="1"/>
          </p:cNvPicPr>
          <p:nvPr/>
        </p:nvPicPr>
        <p:blipFill>
          <a:blip r:embed="rId4">
            <a:extLst/>
          </a:blip>
          <a:stretch>
            <a:fillRect/>
          </a:stretch>
        </p:blipFill>
        <p:spPr>
          <a:xfrm>
            <a:off x="12407900" y="3302000"/>
            <a:ext cx="3127256" cy="2540000"/>
          </a:xfrm>
          <a:prstGeom prst="rect">
            <a:avLst/>
          </a:prstGeom>
          <a:ln w="12700">
            <a:miter lim="400000"/>
          </a:ln>
        </p:spPr>
      </p:pic>
      <p:sp>
        <p:nvSpPr>
          <p:cNvPr id="660" name="[A layered grammar of graphics. Wickham. Journ. Computational and Graphical Statistics 19:1 (2010), 3–28.]"/>
          <p:cNvSpPr txBox="1"/>
          <p:nvPr/>
        </p:nvSpPr>
        <p:spPr>
          <a:xfrm>
            <a:off x="6540500" y="8661400"/>
            <a:ext cx="90551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[A layered grammar of graphics. Wickham. Journ. Computational and Graphical Statistics 19:1 (2010), 3–28.]</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Idioms: normalized stacked bar chart"/>
          <p:cNvSpPr txBox="1"/>
          <p:nvPr>
            <p:ph type="title"/>
          </p:nvPr>
        </p:nvSpPr>
        <p:spPr>
          <a:prstGeom prst="rect">
            <a:avLst/>
          </a:prstGeom>
        </p:spPr>
        <p:txBody>
          <a:bodyPr/>
          <a:lstStyle/>
          <a:p>
            <a:pPr/>
            <a:r>
              <a:t>Idioms: </a:t>
            </a:r>
            <a:r>
              <a:rPr b="1">
                <a:latin typeface="+mn-lt"/>
                <a:ea typeface="+mn-ea"/>
                <a:cs typeface="+mn-cs"/>
                <a:sym typeface="Rockwell"/>
              </a:rPr>
              <a:t>normalized stacked bar chart</a:t>
            </a:r>
          </a:p>
        </p:txBody>
      </p:sp>
      <p:sp>
        <p:nvSpPr>
          <p:cNvPr id="663" name="task…"/>
          <p:cNvSpPr txBox="1"/>
          <p:nvPr>
            <p:ph type="body" idx="1"/>
          </p:nvPr>
        </p:nvSpPr>
        <p:spPr>
          <a:prstGeom prst="rect">
            <a:avLst/>
          </a:prstGeom>
        </p:spPr>
        <p:txBody>
          <a:bodyPr/>
          <a:lstStyle/>
          <a:p>
            <a:pPr marL="793376" indent="-336176"/>
            <a:r>
              <a:t>task</a:t>
            </a:r>
          </a:p>
          <a:p>
            <a:pPr lvl="1" marL="1173480" indent="-259080"/>
            <a:r>
              <a:t>part-to-whole judgements</a:t>
            </a:r>
          </a:p>
          <a:p>
            <a:pPr lvl="1" marL="1173480" indent="-259080"/>
          </a:p>
          <a:p>
            <a:pPr marL="793376" indent="-336176"/>
            <a:r>
              <a:t>normalized stacked bar chart</a:t>
            </a:r>
          </a:p>
          <a:p>
            <a:pPr lvl="1" marL="1173480" indent="-259080"/>
            <a:r>
              <a:t>stacked bar chart, normalized to full vert height</a:t>
            </a:r>
          </a:p>
          <a:p>
            <a:pPr lvl="1" marL="1173480" indent="-259080"/>
            <a:r>
              <a:t>single stacked bar equivalent to full pie</a:t>
            </a:r>
          </a:p>
          <a:p>
            <a:pPr lvl="2" marL="1635369" indent="-263769"/>
            <a:r>
              <a:t>high information density: requires narrow rectangle</a:t>
            </a:r>
          </a:p>
          <a:p>
            <a:pPr lvl="2" marL="1635369" indent="-263769"/>
          </a:p>
          <a:p>
            <a:pPr marL="793376" indent="-336176"/>
            <a:r>
              <a:t>pie chart</a:t>
            </a:r>
          </a:p>
          <a:p>
            <a:pPr lvl="1" marL="1173480" indent="-259080"/>
            <a:r>
              <a:t>information density: requires large circle</a:t>
            </a:r>
          </a:p>
        </p:txBody>
      </p:sp>
      <p:sp>
        <p:nvSpPr>
          <p:cNvPr id="6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5" name="http://bl.ocks.org/mbostock/3887235,…"/>
          <p:cNvSpPr txBox="1"/>
          <p:nvPr/>
        </p:nvSpPr>
        <p:spPr>
          <a:xfrm>
            <a:off x="6858000" y="8077200"/>
            <a:ext cx="3314700" cy="105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rPr u="sng">
                <a:hlinkClick r:id="rId2" invalidUrl="" action="" tgtFrame="" tooltip="" history="1" highlightClick="0" endSnd="0"/>
              </a:rPr>
              <a:t>http://bl.ocks.org/mbostock/3887235</a:t>
            </a:r>
            <a:r>
              <a:t>,</a:t>
            </a:r>
          </a:p>
          <a:p>
            <a:pPr algn="l" defTabSz="1295400">
              <a:spcBef>
                <a:spcPts val="900"/>
              </a:spcBef>
              <a:defRPr i="1" sz="1700">
                <a:uFill>
                  <a:solidFill>
                    <a:srgbClr val="000000"/>
                  </a:solidFill>
                </a:uFill>
              </a:defRPr>
            </a:pPr>
            <a:r>
              <a:rPr u="sng">
                <a:hlinkClick r:id="rId3" invalidUrl="" action="" tgtFrame="" tooltip="" history="1" highlightClick="0" endSnd="0"/>
              </a:rPr>
              <a:t>http://bl.ocks.org/mbostock/3886208</a:t>
            </a:r>
            <a:r>
              <a:t>, </a:t>
            </a:r>
          </a:p>
          <a:p>
            <a:pPr algn="l" defTabSz="1295400">
              <a:spcBef>
                <a:spcPts val="900"/>
              </a:spcBef>
              <a:defRPr i="1" sz="1700">
                <a:uFill>
                  <a:solidFill>
                    <a:srgbClr val="000000"/>
                  </a:solidFill>
                </a:uFill>
              </a:defRPr>
            </a:pPr>
            <a:r>
              <a:rPr u="sng">
                <a:hlinkClick r:id="rId4" invalidUrl="" action="" tgtFrame="" tooltip="" history="1" highlightClick="0" endSnd="0"/>
              </a:rPr>
              <a:t>http://bl.ocks.org/mbostock/3886394</a:t>
            </a:r>
            <a:r>
              <a:t>.</a:t>
            </a:r>
          </a:p>
        </p:txBody>
      </p:sp>
      <p:pic>
        <p:nvPicPr>
          <p:cNvPr id="666" name="blocks-pie-3887235.pdf" descr="blocks-pie-3887235.pdf"/>
          <p:cNvPicPr>
            <a:picLocks noChangeAspect="1"/>
          </p:cNvPicPr>
          <p:nvPr/>
        </p:nvPicPr>
        <p:blipFill>
          <a:blip r:embed="rId5">
            <a:extLst/>
          </a:blip>
          <a:stretch>
            <a:fillRect/>
          </a:stretch>
        </p:blipFill>
        <p:spPr>
          <a:xfrm>
            <a:off x="12814300" y="6985000"/>
            <a:ext cx="1993900" cy="1993900"/>
          </a:xfrm>
          <a:prstGeom prst="rect">
            <a:avLst/>
          </a:prstGeom>
          <a:ln w="12700">
            <a:miter lim="400000"/>
          </a:ln>
        </p:spPr>
      </p:pic>
      <p:pic>
        <p:nvPicPr>
          <p:cNvPr id="667" name="blocks-normalizedstacked-3886394.pdf" descr="blocks-normalizedstacked-3886394.pdf"/>
          <p:cNvPicPr>
            <a:picLocks noChangeAspect="1"/>
          </p:cNvPicPr>
          <p:nvPr/>
        </p:nvPicPr>
        <p:blipFill>
          <a:blip r:embed="rId6">
            <a:extLst/>
          </a:blip>
          <a:stretch>
            <a:fillRect/>
          </a:stretch>
        </p:blipFill>
        <p:spPr>
          <a:xfrm>
            <a:off x="10147300" y="863600"/>
            <a:ext cx="5663791" cy="2857500"/>
          </a:xfrm>
          <a:prstGeom prst="rect">
            <a:avLst/>
          </a:prstGeom>
          <a:ln w="12700">
            <a:miter lim="400000"/>
          </a:ln>
        </p:spPr>
      </p:pic>
      <p:pic>
        <p:nvPicPr>
          <p:cNvPr id="668" name="blocks-stacked-3886208.pdf" descr="blocks-stacked-3886208.pdf"/>
          <p:cNvPicPr>
            <a:picLocks noChangeAspect="1"/>
          </p:cNvPicPr>
          <p:nvPr/>
        </p:nvPicPr>
        <p:blipFill>
          <a:blip r:embed="rId7">
            <a:extLst/>
          </a:blip>
          <a:stretch>
            <a:fillRect/>
          </a:stretch>
        </p:blipFill>
        <p:spPr>
          <a:xfrm>
            <a:off x="10160000" y="3835400"/>
            <a:ext cx="5642264" cy="2857500"/>
          </a:xfrm>
          <a:prstGeom prst="rect">
            <a:avLst/>
          </a:prstGeom>
          <a:ln w="12700">
            <a:miter lim="400000"/>
          </a:ln>
        </p:spPr>
      </p:pic>
      <p:pic>
        <p:nvPicPr>
          <p:cNvPr id="669" name="blocks-normalizedstacked-3886394.pdf" descr="blocks-normalizedstacked-3886394.pdf"/>
          <p:cNvPicPr>
            <a:picLocks noChangeAspect="1"/>
          </p:cNvPicPr>
          <p:nvPr/>
        </p:nvPicPr>
        <p:blipFill>
          <a:blip r:embed="rId6">
            <a:extLst/>
          </a:blip>
          <a:srcRect l="6278" t="888" r="92595" b="5778"/>
          <a:stretch>
            <a:fillRect/>
          </a:stretch>
        </p:blipFill>
        <p:spPr>
          <a:xfrm>
            <a:off x="11734800" y="6807200"/>
            <a:ext cx="54689" cy="228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Idiom: glyphmaps"/>
          <p:cNvSpPr txBox="1"/>
          <p:nvPr>
            <p:ph type="title"/>
          </p:nvPr>
        </p:nvSpPr>
        <p:spPr>
          <a:prstGeom prst="rect">
            <a:avLst/>
          </a:prstGeom>
        </p:spPr>
        <p:txBody>
          <a:bodyPr/>
          <a:lstStyle/>
          <a:p>
            <a:pPr/>
            <a:r>
              <a:t>Idiom: </a:t>
            </a:r>
            <a:r>
              <a:rPr b="1">
                <a:latin typeface="+mn-lt"/>
                <a:ea typeface="+mn-ea"/>
                <a:cs typeface="+mn-cs"/>
                <a:sym typeface="Rockwell"/>
              </a:rPr>
              <a:t>glyphmaps</a:t>
            </a:r>
          </a:p>
        </p:txBody>
      </p:sp>
      <p:sp>
        <p:nvSpPr>
          <p:cNvPr id="672" name="rectilinear good for linear vs nonlinear trends…"/>
          <p:cNvSpPr txBox="1"/>
          <p:nvPr>
            <p:ph type="body" idx="1"/>
          </p:nvPr>
        </p:nvSpPr>
        <p:spPr>
          <a:xfrm>
            <a:off x="419100" y="1104900"/>
            <a:ext cx="7429500" cy="8039100"/>
          </a:xfrm>
          <a:prstGeom prst="rect">
            <a:avLst/>
          </a:prstGeom>
        </p:spPr>
        <p:txBody>
          <a:bodyPr/>
          <a:lstStyle/>
          <a:p>
            <a:pPr marL="793376" indent="-336176"/>
          </a:p>
          <a:p>
            <a:pPr marL="793376" indent="-336176"/>
          </a:p>
          <a:p>
            <a:pPr marL="793376" indent="-336176"/>
            <a:r>
              <a:t>rectilinear good for linear vs nonlinear trends</a:t>
            </a:r>
          </a:p>
          <a:p>
            <a:pPr marL="793376" indent="-336176"/>
          </a:p>
          <a:p>
            <a:pPr marL="793376" indent="-336176"/>
          </a:p>
          <a:p>
            <a:pPr marL="793376" indent="-336176"/>
            <a:r>
              <a:t>radial good for cyclic patterns</a:t>
            </a:r>
          </a:p>
        </p:txBody>
      </p:sp>
      <p:sp>
        <p:nvSpPr>
          <p:cNvPr id="6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4" name="glyphmaps-fig3a.pdf" descr="glyphmaps-fig3a.pdf"/>
          <p:cNvPicPr>
            <a:picLocks noChangeAspect="1"/>
          </p:cNvPicPr>
          <p:nvPr/>
        </p:nvPicPr>
        <p:blipFill>
          <a:blip r:embed="rId2">
            <a:extLst/>
          </a:blip>
          <a:stretch>
            <a:fillRect/>
          </a:stretch>
        </p:blipFill>
        <p:spPr>
          <a:xfrm>
            <a:off x="7861300" y="1625600"/>
            <a:ext cx="7443611" cy="2540000"/>
          </a:xfrm>
          <a:prstGeom prst="rect">
            <a:avLst/>
          </a:prstGeom>
          <a:ln w="12700">
            <a:miter lim="400000"/>
          </a:ln>
        </p:spPr>
      </p:pic>
      <p:pic>
        <p:nvPicPr>
          <p:cNvPr id="675" name="glyphmaps-fig3b.pdf" descr="glyphmaps-fig3b.pdf"/>
          <p:cNvPicPr>
            <a:picLocks noChangeAspect="1"/>
          </p:cNvPicPr>
          <p:nvPr/>
        </p:nvPicPr>
        <p:blipFill>
          <a:blip r:embed="rId3">
            <a:extLst/>
          </a:blip>
          <a:stretch>
            <a:fillRect/>
          </a:stretch>
        </p:blipFill>
        <p:spPr>
          <a:xfrm>
            <a:off x="7861300" y="4864100"/>
            <a:ext cx="7443611" cy="2540000"/>
          </a:xfrm>
          <a:prstGeom prst="rect">
            <a:avLst/>
          </a:prstGeom>
          <a:ln w="12700">
            <a:miter lim="400000"/>
          </a:ln>
        </p:spPr>
      </p:pic>
      <p:sp>
        <p:nvSpPr>
          <p:cNvPr id="676" name="[Glyph-maps for Visually Exploring Temporal Patterns in Climate Data and Models. Wickham, Hofmann, Wickham, and Cook. Environmetrics 23:5 (2012), 382–393.]"/>
          <p:cNvSpPr txBox="1"/>
          <p:nvPr/>
        </p:nvSpPr>
        <p:spPr>
          <a:xfrm>
            <a:off x="7785100" y="7962900"/>
            <a:ext cx="75311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[Glyph-maps for Visually Exploring Temporal Patterns in Climate Data and Models. Wickham, Hofmann, Wickham, and Cook. Environmetrics 23:5 (2012), 382–393.]</a:t>
            </a:r>
          </a:p>
        </p:txBody>
      </p:sp>
      <p:pic>
        <p:nvPicPr>
          <p:cNvPr id="677" name="fig7.1.pdf" descr="fig7.1.pdf"/>
          <p:cNvPicPr>
            <a:picLocks noChangeAspect="1"/>
          </p:cNvPicPr>
          <p:nvPr/>
        </p:nvPicPr>
        <p:blipFill>
          <a:blip r:embed="rId4">
            <a:extLst/>
          </a:blip>
          <a:srcRect l="0" t="51442" r="46128" b="22673"/>
          <a:stretch>
            <a:fillRect/>
          </a:stretch>
        </p:blipFill>
        <p:spPr>
          <a:xfrm>
            <a:off x="373078" y="6571012"/>
            <a:ext cx="6497622" cy="2439729"/>
          </a:xfrm>
          <a:prstGeom prst="rect">
            <a:avLst/>
          </a:prstGeom>
          <a:ln w="12700">
            <a:miter lim="400000"/>
          </a:ln>
        </p:spPr>
      </p:pic>
      <p:pic>
        <p:nvPicPr>
          <p:cNvPr id="678" name="Rectangle" descr="Rectangle"/>
          <p:cNvPicPr>
            <a:picLocks noChangeAspect="0"/>
          </p:cNvPicPr>
          <p:nvPr/>
        </p:nvPicPr>
        <p:blipFill>
          <a:blip r:embed="rId5">
            <a:extLst/>
          </a:blip>
          <a:stretch>
            <a:fillRect/>
          </a:stretch>
        </p:blipFill>
        <p:spPr>
          <a:xfrm>
            <a:off x="514350" y="7194550"/>
            <a:ext cx="2298700" cy="1727200"/>
          </a:xfrm>
          <a:prstGeom prst="rect">
            <a:avLst/>
          </a:prstGeom>
        </p:spPr>
      </p:pic>
      <p:pic>
        <p:nvPicPr>
          <p:cNvPr id="680" name="Rectangle" descr="Rectangle"/>
          <p:cNvPicPr>
            <a:picLocks noChangeAspect="0"/>
          </p:cNvPicPr>
          <p:nvPr/>
        </p:nvPicPr>
        <p:blipFill>
          <a:blip r:embed="rId6">
            <a:extLst/>
          </a:blip>
          <a:stretch>
            <a:fillRect/>
          </a:stretch>
        </p:blipFill>
        <p:spPr>
          <a:xfrm>
            <a:off x="5060950" y="7194550"/>
            <a:ext cx="2209800" cy="1727200"/>
          </a:xfrm>
          <a:prstGeom prst="rect">
            <a:avLst/>
          </a:prstGeom>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84" name="rectilinear: scalability wrt #axes…"/>
          <p:cNvSpPr txBox="1"/>
          <p:nvPr>
            <p:ph type="body" idx="1"/>
          </p:nvPr>
        </p:nvSpPr>
        <p:spPr>
          <a:xfrm>
            <a:off x="419100" y="1104900"/>
            <a:ext cx="9448800" cy="8039100"/>
          </a:xfrm>
          <a:prstGeom prst="rect">
            <a:avLst/>
          </a:prstGeom>
        </p:spPr>
        <p:txBody>
          <a:bodyPr/>
          <a:lstStyle/>
          <a:p>
            <a:pPr marL="793376" indent="-336176"/>
            <a:r>
              <a:t>rectilinear: scalability wrt #axes</a:t>
            </a:r>
          </a:p>
          <a:p>
            <a:pPr lvl="2" marL="1635369" indent="-263769"/>
            <a:r>
              <a:t>2 axes best</a:t>
            </a:r>
          </a:p>
          <a:p>
            <a:pPr lvl="2" marL="1635369" indent="-263769"/>
            <a:r>
              <a:t>3 problematic</a:t>
            </a:r>
          </a:p>
          <a:p>
            <a:pPr lvl="3" marL="2057400"/>
            <a:r>
              <a:t>more in afternoon</a:t>
            </a:r>
          </a:p>
          <a:p>
            <a:pPr lvl="2" marL="1635369" indent="-263769"/>
            <a:r>
              <a:t>4+ impossible</a:t>
            </a:r>
          </a:p>
          <a:p>
            <a:pPr marL="793376" indent="-336176"/>
            <a:r>
              <a:t>parallel: unfamiliarity, training time</a:t>
            </a:r>
          </a:p>
          <a:p>
            <a:pPr marL="793376" indent="-336176"/>
            <a:r>
              <a:t>radial: perceptual limits</a:t>
            </a:r>
          </a:p>
          <a:p>
            <a:pPr lvl="1" marL="1173480" indent="-259080"/>
            <a:r>
              <a:t>angles lower precision than lengths</a:t>
            </a:r>
          </a:p>
          <a:p>
            <a:pPr lvl="1" marL="1173480" indent="-259080"/>
            <a:r>
              <a:t>asymmetry between angle and length</a:t>
            </a:r>
          </a:p>
          <a:p>
            <a:pPr lvl="2" marL="1635369" indent="-263769"/>
            <a:r>
              <a:t>can be exploited!</a:t>
            </a:r>
          </a:p>
        </p:txBody>
      </p:sp>
      <p:sp>
        <p:nvSpPr>
          <p:cNvPr id="685" name="Orientation limitations"/>
          <p:cNvSpPr txBox="1"/>
          <p:nvPr>
            <p:ph type="title"/>
          </p:nvPr>
        </p:nvSpPr>
        <p:spPr>
          <a:prstGeom prst="rect">
            <a:avLst/>
          </a:prstGeom>
        </p:spPr>
        <p:txBody>
          <a:bodyPr/>
          <a:lstStyle/>
          <a:p>
            <a:pPr/>
            <a:r>
              <a:t>Orientation limitations</a:t>
            </a:r>
          </a:p>
        </p:txBody>
      </p:sp>
      <p:sp>
        <p:nvSpPr>
          <p:cNvPr id="686" name="[Uncovering Strengths and Weaknesses of Radial Visualizations - an Empirical Approach. Diehl, Beck and Burch. IEEE TVCG (Proc. InfoVis) 16(6):935--942, 2010.]"/>
          <p:cNvSpPr txBox="1"/>
          <p:nvPr/>
        </p:nvSpPr>
        <p:spPr>
          <a:xfrm>
            <a:off x="1181100" y="7124700"/>
            <a:ext cx="8267700" cy="171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600">
                <a:uFill>
                  <a:solidFill>
                    <a:srgbClr val="000000"/>
                  </a:solidFill>
                </a:uFill>
              </a:defRPr>
            </a:lvl1pPr>
          </a:lstStyle>
          <a:p>
            <a:pPr>
              <a:defRPr i="0" sz="3400"/>
            </a:pPr>
            <a:r>
              <a:rPr i="1" sz="2600"/>
              <a:t>[Uncovering Strengths and Weaknesses of Radial Visualizations - an Empirical Approach. Diehl, Beck and Burch. IEEE TVCG (Proc. InfoVis) 16(6):935--942, 2010.]</a:t>
            </a:r>
            <a:endParaRPr i="1" sz="2600"/>
          </a:p>
        </p:txBody>
      </p:sp>
      <p:pic>
        <p:nvPicPr>
          <p:cNvPr id="687" name="fig7.1.pdf" descr="fig7.1.pdf"/>
          <p:cNvPicPr>
            <a:picLocks noChangeAspect="1"/>
          </p:cNvPicPr>
          <p:nvPr/>
        </p:nvPicPr>
        <p:blipFill>
          <a:blip r:embed="rId2">
            <a:extLst/>
          </a:blip>
          <a:srcRect l="0" t="51927" r="76659" b="22188"/>
          <a:stretch>
            <a:fillRect/>
          </a:stretch>
        </p:blipFill>
        <p:spPr>
          <a:xfrm>
            <a:off x="11242972" y="381000"/>
            <a:ext cx="4689374" cy="4064000"/>
          </a:xfrm>
          <a:prstGeom prst="rect">
            <a:avLst/>
          </a:prstGeom>
          <a:ln w="12700">
            <a:miter lim="400000"/>
          </a:ln>
        </p:spPr>
      </p:pic>
      <p:pic>
        <p:nvPicPr>
          <p:cNvPr id="688" name="fig7.1.pdf" descr="fig7.1.pdf"/>
          <p:cNvPicPr>
            <a:picLocks noChangeAspect="1"/>
          </p:cNvPicPr>
          <p:nvPr/>
        </p:nvPicPr>
        <p:blipFill>
          <a:blip r:embed="rId2">
            <a:extLst/>
          </a:blip>
          <a:srcRect l="23340" t="59288" r="64080" b="28174"/>
          <a:stretch>
            <a:fillRect/>
          </a:stretch>
        </p:blipFill>
        <p:spPr>
          <a:xfrm>
            <a:off x="11906445" y="4140200"/>
            <a:ext cx="2527301" cy="1968500"/>
          </a:xfrm>
          <a:prstGeom prst="rect">
            <a:avLst/>
          </a:prstGeom>
          <a:ln w="12700">
            <a:miter lim="400000"/>
          </a:ln>
        </p:spPr>
      </p:pic>
      <p:pic>
        <p:nvPicPr>
          <p:cNvPr id="689" name="fig7.1.pdf" descr="fig7.1.pdf"/>
          <p:cNvPicPr>
            <a:picLocks noChangeAspect="1"/>
          </p:cNvPicPr>
          <p:nvPr/>
        </p:nvPicPr>
        <p:blipFill>
          <a:blip r:embed="rId2">
            <a:extLst/>
          </a:blip>
          <a:srcRect l="41292" t="57427" r="46128" b="22674"/>
          <a:stretch>
            <a:fillRect/>
          </a:stretch>
        </p:blipFill>
        <p:spPr>
          <a:xfrm>
            <a:off x="11690545" y="6083300"/>
            <a:ext cx="2527301" cy="31242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6" grpId="1"/>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2" name="fig7.1.pdf" descr="fig7.1.pdf"/>
          <p:cNvPicPr>
            <a:picLocks noChangeAspect="1"/>
          </p:cNvPicPr>
          <p:nvPr/>
        </p:nvPicPr>
        <p:blipFill>
          <a:blip r:embed="rId2">
            <a:extLst/>
          </a:blip>
          <a:srcRect l="0" t="76718" r="79037" b="0"/>
          <a:stretch>
            <a:fillRect/>
          </a:stretch>
        </p:blipFill>
        <p:spPr>
          <a:xfrm>
            <a:off x="322554" y="-3131"/>
            <a:ext cx="5468646" cy="4746413"/>
          </a:xfrm>
          <a:prstGeom prst="rect">
            <a:avLst/>
          </a:prstGeom>
          <a:ln w="12700">
            <a:miter lim="400000"/>
          </a:ln>
        </p:spPr>
      </p:pic>
      <p:pic>
        <p:nvPicPr>
          <p:cNvPr id="693" name="tarantula-icse02fig4.png" descr="tarantula-icse02fig4.png"/>
          <p:cNvPicPr>
            <a:picLocks noChangeAspect="1"/>
          </p:cNvPicPr>
          <p:nvPr/>
        </p:nvPicPr>
        <p:blipFill>
          <a:blip r:embed="rId3">
            <a:extLst/>
          </a:blip>
          <a:stretch>
            <a:fillRect/>
          </a:stretch>
        </p:blipFill>
        <p:spPr>
          <a:xfrm>
            <a:off x="6134100" y="1473200"/>
            <a:ext cx="8953500" cy="7099300"/>
          </a:xfrm>
          <a:prstGeom prst="rect">
            <a:avLst/>
          </a:prstGeom>
          <a:ln w="12700">
            <a:miter lim="400000"/>
          </a:ln>
        </p:spPr>
      </p:pic>
      <p:sp>
        <p:nvSpPr>
          <p:cNvPr id="694" name="[Visualization of test information to assist fault localization. Jones, Harrold, Stasko. Proc. ICSE 2002, p 467-477.]"/>
          <p:cNvSpPr txBox="1"/>
          <p:nvPr/>
        </p:nvSpPr>
        <p:spPr>
          <a:xfrm>
            <a:off x="5981700" y="8699500"/>
            <a:ext cx="95123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[Visualization of test information to assist fault localization. Jones, Harrold, Stasko. Proc. ICSE 2002, p 467-477.]</a:t>
            </a:r>
          </a:p>
        </p:txBody>
      </p:sp>
      <p:sp>
        <p:nvSpPr>
          <p:cNvPr id="695" name="dense software overviews"/>
          <p:cNvSpPr txBox="1"/>
          <p:nvPr/>
        </p:nvSpPr>
        <p:spPr>
          <a:xfrm>
            <a:off x="7302500" y="292100"/>
            <a:ext cx="7835900" cy="105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r" defTabSz="1219200">
              <a:buClr>
                <a:srgbClr val="1D2157"/>
              </a:buClr>
              <a:defRPr b="1" sz="4600">
                <a:solidFill>
                  <a:srgbClr val="011993"/>
                </a:solidFill>
                <a:uFill>
                  <a:solidFill>
                    <a:srgbClr val="011993"/>
                  </a:solidFill>
                </a:uFill>
                <a:latin typeface="+mn-lt"/>
                <a:ea typeface="+mn-ea"/>
                <a:cs typeface="+mn-cs"/>
                <a:sym typeface="Rockwell"/>
              </a:defRPr>
            </a:lvl1pPr>
          </a:lstStyle>
          <a:p>
            <a:pPr>
              <a:defRPr b="0">
                <a:latin typeface="+mj-lt"/>
                <a:ea typeface="+mj-ea"/>
                <a:cs typeface="+mj-cs"/>
                <a:sym typeface="Gill Sans"/>
              </a:defRPr>
            </a:pPr>
            <a:r>
              <a:rPr b="1">
                <a:latin typeface="+mn-lt"/>
                <a:ea typeface="+mn-ea"/>
                <a:cs typeface="+mn-cs"/>
                <a:sym typeface="Rockwell"/>
              </a:rPr>
              <a:t>dense software overviews</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Further reading"/>
          <p:cNvSpPr txBox="1"/>
          <p:nvPr>
            <p:ph type="title"/>
          </p:nvPr>
        </p:nvSpPr>
        <p:spPr>
          <a:prstGeom prst="rect">
            <a:avLst/>
          </a:prstGeom>
        </p:spPr>
        <p:txBody>
          <a:bodyPr/>
          <a:lstStyle/>
          <a:p>
            <a:pPr/>
            <a:r>
              <a:t>Further reading</a:t>
            </a:r>
          </a:p>
        </p:txBody>
      </p:sp>
      <p:sp>
        <p:nvSpPr>
          <p:cNvPr id="698" name="Visualization Analysis and Design. Munzner.  AK Peters Visualization Series, CRC Press, 2014.…"/>
          <p:cNvSpPr txBox="1"/>
          <p:nvPr>
            <p:ph type="body" idx="1"/>
          </p:nvPr>
        </p:nvSpPr>
        <p:spPr>
          <a:prstGeom prst="rect">
            <a:avLst/>
          </a:prstGeom>
        </p:spPr>
        <p:txBody>
          <a:bodyPr/>
          <a:lstStyle/>
          <a:p>
            <a:pPr marL="776567" indent="-319367">
              <a:defRPr sz="3800"/>
            </a:pPr>
            <a:r>
              <a:t>Visualization Analysis and Design. Munzner.  AK Peters Visualization Series, CRC Press, 2014.</a:t>
            </a:r>
          </a:p>
          <a:p>
            <a:pPr lvl="1" marL="1158239" indent="-243839">
              <a:defRPr i="1" sz="3200"/>
            </a:pPr>
            <a:r>
              <a:t>Chap 7: Arrange Tables</a:t>
            </a:r>
          </a:p>
          <a:p>
            <a:pPr marL="776567" indent="-319367">
              <a:defRPr sz="3800"/>
            </a:pPr>
            <a:r>
              <a:t>Visualizing Data. Cleveland. Hobart Press, 1993.</a:t>
            </a:r>
          </a:p>
          <a:p>
            <a:pPr marL="776567" indent="-319367">
              <a:defRPr sz="3800"/>
            </a:pPr>
            <a:r>
              <a:rPr i="1"/>
              <a:t>A Brief History of Data Visualization.</a:t>
            </a:r>
            <a:r>
              <a:t> Friendly. 2008.</a:t>
            </a:r>
            <a:br/>
            <a:r>
              <a:rPr u="sng">
                <a:hlinkClick r:id="rId2" invalidUrl="" action="" tgtFrame="" tooltip="" history="1" highlightClick="0" endSnd="0"/>
              </a:rPr>
              <a:t>http://www.datavis.ca/milestones</a:t>
            </a:r>
          </a:p>
        </p:txBody>
      </p:sp>
      <p:sp>
        <p:nvSpPr>
          <p:cNvPr id="6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Outline"/>
          <p:cNvSpPr txBox="1"/>
          <p:nvPr>
            <p:ph type="title"/>
          </p:nvPr>
        </p:nvSpPr>
        <p:spPr>
          <a:prstGeom prst="rect">
            <a:avLst/>
          </a:prstGeom>
        </p:spPr>
        <p:txBody>
          <a:bodyPr/>
          <a:lstStyle/>
          <a:p>
            <a:pPr/>
            <a:r>
              <a:t>Outline</a:t>
            </a:r>
          </a:p>
        </p:txBody>
      </p:sp>
      <p:sp>
        <p:nvSpPr>
          <p:cNvPr id="702"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solidFill>
                  <a:schemeClr val="accent5"/>
                </a:solidFill>
              </a:defRPr>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pPr>
            <a:r>
              <a:t>Reduce: Filter, Aggregate</a:t>
            </a:r>
          </a:p>
          <a:p>
            <a:pPr lvl="1" marL="1173479" indent="-259079">
              <a:defRPr sz="3000"/>
            </a:pPr>
            <a:r>
              <a:t>Rules of Thumb</a:t>
            </a:r>
          </a:p>
          <a:p>
            <a:pPr lvl="1" marL="1173479" indent="-259079">
              <a:defRPr sz="3000"/>
            </a:pPr>
            <a:r>
              <a:t>Design Study Methodology</a:t>
            </a:r>
          </a:p>
        </p:txBody>
      </p:sp>
      <p:sp>
        <p:nvSpPr>
          <p:cNvPr id="7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4"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705"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8" name="Arrange spatial data"/>
          <p:cNvSpPr txBox="1"/>
          <p:nvPr>
            <p:ph type="title"/>
          </p:nvPr>
        </p:nvSpPr>
        <p:spPr>
          <a:prstGeom prst="rect">
            <a:avLst/>
          </a:prstGeom>
        </p:spPr>
        <p:txBody>
          <a:bodyPr/>
          <a:lstStyle/>
          <a:p>
            <a:pPr/>
            <a:r>
              <a:t>Arrange spatial data</a:t>
            </a:r>
          </a:p>
        </p:txBody>
      </p:sp>
      <p:pic>
        <p:nvPicPr>
          <p:cNvPr id="709" name="fig8.1.pdf" descr="fig8.1.pdf"/>
          <p:cNvPicPr>
            <a:picLocks noChangeAspect="1"/>
          </p:cNvPicPr>
          <p:nvPr/>
        </p:nvPicPr>
        <p:blipFill>
          <a:blip r:embed="rId2">
            <a:extLst/>
          </a:blip>
          <a:srcRect l="0" t="7441" r="0" b="0"/>
          <a:stretch>
            <a:fillRect/>
          </a:stretch>
        </p:blipFill>
        <p:spPr>
          <a:xfrm>
            <a:off x="441504" y="1041400"/>
            <a:ext cx="10223501" cy="78980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Why focus on tasks and effectiveness?"/>
          <p:cNvSpPr txBox="1"/>
          <p:nvPr>
            <p:ph type="title"/>
          </p:nvPr>
        </p:nvSpPr>
        <p:spPr>
          <a:prstGeom prst="rect">
            <a:avLst/>
          </a:prstGeom>
        </p:spPr>
        <p:txBody>
          <a:bodyPr/>
          <a:lstStyle/>
          <a:p>
            <a:pPr/>
            <a:r>
              <a:t>Why focus on tasks and effectiveness?</a:t>
            </a:r>
          </a:p>
        </p:txBody>
      </p:sp>
      <p:sp>
        <p:nvSpPr>
          <p:cNvPr id="166" name="effectiveness requires match between data/task and representation…"/>
          <p:cNvSpPr txBox="1"/>
          <p:nvPr>
            <p:ph type="body" idx="1"/>
          </p:nvPr>
        </p:nvSpPr>
        <p:spPr>
          <a:xfrm>
            <a:off x="419100" y="2447280"/>
            <a:ext cx="15849600" cy="6696720"/>
          </a:xfrm>
          <a:prstGeom prst="rect">
            <a:avLst/>
          </a:prstGeom>
        </p:spPr>
        <p:txBody>
          <a:bodyPr/>
          <a:lstStyle/>
          <a:p>
            <a:pPr/>
            <a:r>
              <a:t>effectiveness requires match between data/task and representation </a:t>
            </a:r>
          </a:p>
          <a:p>
            <a:pPr lvl="1"/>
            <a:r>
              <a:t>set of representations is huge</a:t>
            </a:r>
          </a:p>
          <a:p>
            <a:pPr lvl="1"/>
            <a:r>
              <a:t>many are ineffective mismatch for specific data/task combo</a:t>
            </a:r>
          </a:p>
          <a:p>
            <a:pPr lvl="1"/>
            <a:r>
              <a:t>increases chance of finding good solutions if you understand full space of possibilities</a:t>
            </a:r>
          </a:p>
          <a:p>
            <a:pPr/>
            <a:r>
              <a:t>what counts as effective?</a:t>
            </a:r>
          </a:p>
          <a:p>
            <a:pPr lvl="1"/>
            <a:r>
              <a:t>novel: enable entirely new kinds of analysis </a:t>
            </a:r>
          </a:p>
          <a:p>
            <a:pPr lvl="1"/>
            <a:r>
              <a:t>faster: speed up existing workflows</a:t>
            </a:r>
          </a:p>
          <a:p>
            <a:pPr/>
            <a:r>
              <a:t>how to validate effectiveness</a:t>
            </a:r>
          </a:p>
          <a:p>
            <a:pPr lvl="1"/>
            <a:r>
              <a:t>many methods, must pick appropriate one for your context</a:t>
            </a:r>
          </a:p>
        </p:txBody>
      </p:sp>
      <p:sp>
        <p:nvSpPr>
          <p:cNvPr id="1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8"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Computer-based visualization systems provide visual representations of datasets designed to help people carry out tasks more effectively.</a:t>
            </a:r>
          </a:p>
        </p:txBody>
      </p:sp>
      <p:pic>
        <p:nvPicPr>
          <p:cNvPr id="169" name="Rectangle" descr="Rectangle"/>
          <p:cNvPicPr>
            <a:picLocks noChangeAspect="0"/>
          </p:cNvPicPr>
          <p:nvPr/>
        </p:nvPicPr>
        <p:blipFill>
          <a:blip r:embed="rId2">
            <a:extLst/>
          </a:blip>
          <a:stretch>
            <a:fillRect/>
          </a:stretch>
        </p:blipFill>
        <p:spPr>
          <a:xfrm>
            <a:off x="8140700" y="1562100"/>
            <a:ext cx="2362200" cy="736600"/>
          </a:xfrm>
          <a:prstGeom prst="rect">
            <a:avLst/>
          </a:prstGeom>
        </p:spPr>
      </p:pic>
      <p:pic>
        <p:nvPicPr>
          <p:cNvPr id="171" name="Rectangle" descr="Rectangle"/>
          <p:cNvPicPr>
            <a:picLocks noChangeAspect="0"/>
          </p:cNvPicPr>
          <p:nvPr/>
        </p:nvPicPr>
        <p:blipFill>
          <a:blip r:embed="rId3">
            <a:extLst/>
          </a:blip>
          <a:stretch>
            <a:fillRect/>
          </a:stretch>
        </p:blipFill>
        <p:spPr>
          <a:xfrm>
            <a:off x="6146800" y="1562100"/>
            <a:ext cx="1397000" cy="736600"/>
          </a:xfrm>
          <a:prstGeom prst="rect">
            <a:avLst/>
          </a:prstGeom>
        </p:spPr>
      </p:pic>
      <p:pic>
        <p:nvPicPr>
          <p:cNvPr id="173" name="Rectangle" descr="Rectangle"/>
          <p:cNvPicPr>
            <a:picLocks noChangeAspect="0"/>
          </p:cNvPicPr>
          <p:nvPr/>
        </p:nvPicPr>
        <p:blipFill>
          <a:blip r:embed="rId4">
            <a:extLst/>
          </a:blip>
          <a:stretch>
            <a:fillRect/>
          </a:stretch>
        </p:blipFill>
        <p:spPr>
          <a:xfrm>
            <a:off x="12954000" y="1143000"/>
            <a:ext cx="1927672" cy="736600"/>
          </a:xfrm>
          <a:prstGeom prst="rect">
            <a:avLst/>
          </a:prstGeom>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Idiom: choropleth map"/>
          <p:cNvSpPr txBox="1"/>
          <p:nvPr>
            <p:ph type="title"/>
          </p:nvPr>
        </p:nvSpPr>
        <p:spPr>
          <a:prstGeom prst="rect">
            <a:avLst/>
          </a:prstGeom>
        </p:spPr>
        <p:txBody>
          <a:bodyPr/>
          <a:lstStyle/>
          <a:p>
            <a:pPr/>
            <a:r>
              <a:t>Idiom: </a:t>
            </a:r>
            <a:r>
              <a:rPr b="1">
                <a:latin typeface="+mn-lt"/>
                <a:ea typeface="+mn-ea"/>
                <a:cs typeface="+mn-cs"/>
                <a:sym typeface="Rockwell"/>
              </a:rPr>
              <a:t>choropleth map</a:t>
            </a:r>
          </a:p>
        </p:txBody>
      </p:sp>
      <p:sp>
        <p:nvSpPr>
          <p:cNvPr id="712" name="use given spatial data…"/>
          <p:cNvSpPr txBox="1"/>
          <p:nvPr>
            <p:ph type="body" idx="1"/>
          </p:nvPr>
        </p:nvSpPr>
        <p:spPr>
          <a:xfrm>
            <a:off x="419100" y="1104900"/>
            <a:ext cx="9537700" cy="8039100"/>
          </a:xfrm>
          <a:prstGeom prst="rect">
            <a:avLst/>
          </a:prstGeom>
        </p:spPr>
        <p:txBody>
          <a:bodyPr/>
          <a:lstStyle/>
          <a:p>
            <a:pPr marL="793376" indent="-336176"/>
            <a:r>
              <a:rPr b="1" i="1"/>
              <a:t>use</a:t>
            </a:r>
            <a:r>
              <a:t> given spatial data</a:t>
            </a:r>
          </a:p>
          <a:p>
            <a:pPr lvl="1" marL="1173480" indent="-259080"/>
            <a:r>
              <a:t>when central task is understanding spatial relationships</a:t>
            </a:r>
          </a:p>
          <a:p>
            <a:pPr marL="793376" indent="-336176"/>
            <a:r>
              <a:t>data</a:t>
            </a:r>
          </a:p>
          <a:p>
            <a:pPr lvl="1" marL="1173480" indent="-259080"/>
            <a:r>
              <a:t>geographic geometry</a:t>
            </a:r>
          </a:p>
          <a:p>
            <a:pPr lvl="1" marL="1173480" indent="-259080"/>
            <a:r>
              <a:t>table with 1 quant attribute per region</a:t>
            </a:r>
          </a:p>
          <a:p>
            <a:pPr marL="793376" indent="-336176"/>
            <a:r>
              <a:t>encoding</a:t>
            </a:r>
          </a:p>
          <a:p>
            <a:pPr lvl="1" marL="1173480" indent="-259080"/>
            <a:r>
              <a:t>use given geometry for area mark boundaries</a:t>
            </a:r>
          </a:p>
          <a:p>
            <a:pPr lvl="1" marL="1173480" indent="-259080"/>
            <a:r>
              <a:t>sequential segmented colormap </a:t>
            </a:r>
            <a:r>
              <a:rPr i="1"/>
              <a:t>[more later]</a:t>
            </a:r>
            <a:endParaRPr i="1"/>
          </a:p>
          <a:p>
            <a:pPr lvl="1" marL="1173480" indent="-259080"/>
            <a:r>
              <a:t>(geographic heat map)</a:t>
            </a:r>
          </a:p>
        </p:txBody>
      </p:sp>
      <p:sp>
        <p:nvSpPr>
          <p:cNvPr id="7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4" name="blocks-choropleth-4060606.pdf" descr="blocks-choropleth-4060606.pdf"/>
          <p:cNvPicPr>
            <a:picLocks noChangeAspect="1"/>
          </p:cNvPicPr>
          <p:nvPr/>
        </p:nvPicPr>
        <p:blipFill>
          <a:blip r:embed="rId2">
            <a:extLst/>
          </a:blip>
          <a:stretch>
            <a:fillRect/>
          </a:stretch>
        </p:blipFill>
        <p:spPr>
          <a:xfrm>
            <a:off x="9817100" y="609600"/>
            <a:ext cx="6184900" cy="3889590"/>
          </a:xfrm>
          <a:prstGeom prst="rect">
            <a:avLst/>
          </a:prstGeom>
          <a:ln w="12700">
            <a:miter lim="400000"/>
          </a:ln>
        </p:spPr>
      </p:pic>
      <p:sp>
        <p:nvSpPr>
          <p:cNvPr id="715" name="http://bl.ocks.org/mbostock/4060606"/>
          <p:cNvSpPr txBox="1"/>
          <p:nvPr/>
        </p:nvSpPr>
        <p:spPr>
          <a:xfrm>
            <a:off x="9918700" y="4965700"/>
            <a:ext cx="33147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http://bl.ocks.org/mbostock/4060606</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Population maps trickiness"/>
          <p:cNvSpPr txBox="1"/>
          <p:nvPr>
            <p:ph type="title"/>
          </p:nvPr>
        </p:nvSpPr>
        <p:spPr>
          <a:prstGeom prst="rect">
            <a:avLst/>
          </a:prstGeom>
        </p:spPr>
        <p:txBody>
          <a:bodyPr/>
          <a:lstStyle/>
          <a:p>
            <a:pPr/>
            <a:r>
              <a:t>Population maps trickiness</a:t>
            </a:r>
          </a:p>
        </p:txBody>
      </p:sp>
      <p:sp>
        <p:nvSpPr>
          <p:cNvPr id="718" name="beware!…"/>
          <p:cNvSpPr txBox="1"/>
          <p:nvPr>
            <p:ph type="body" idx="1"/>
          </p:nvPr>
        </p:nvSpPr>
        <p:spPr>
          <a:xfrm>
            <a:off x="419100" y="1104900"/>
            <a:ext cx="8571797" cy="8039100"/>
          </a:xfrm>
          <a:prstGeom prst="rect">
            <a:avLst/>
          </a:prstGeom>
        </p:spPr>
        <p:txBody>
          <a:bodyPr/>
          <a:lstStyle/>
          <a:p>
            <a:pPr marL="793376" indent="-336176"/>
            <a:r>
              <a:t>beware!</a:t>
            </a:r>
          </a:p>
          <a:p>
            <a:pPr marL="793376" indent="-336176"/>
            <a:r>
              <a:t>absolute vs relative again</a:t>
            </a:r>
          </a:p>
          <a:p>
            <a:pPr lvl="1" marL="1250576" indent="-336176">
              <a:spcBef>
                <a:spcPts val="1000"/>
              </a:spcBef>
              <a:buChar char="•"/>
              <a:defRPr sz="4000"/>
            </a:pPr>
            <a:r>
              <a:t>population density vs per capita</a:t>
            </a:r>
          </a:p>
          <a:p>
            <a:pPr marL="793376" indent="-336176"/>
            <a:r>
              <a:t>investigate with Ben Jones Tableau Public demo</a:t>
            </a:r>
          </a:p>
          <a:p>
            <a:pPr lvl="1" marL="1250576" indent="-336176">
              <a:spcBef>
                <a:spcPts val="1000"/>
              </a:spcBef>
              <a:buChar char="•"/>
              <a:defRPr sz="3300"/>
            </a:pPr>
            <a:r>
              <a:rPr u="sng">
                <a:hlinkClick r:id="rId2" invalidUrl="" action="" tgtFrame="" tooltip="" history="1" highlightClick="0" endSnd="0"/>
              </a:rPr>
              <a:t>http://public.tableau.com/profile/ben.jones#!/vizhome/PopVsFin/PopVsFin</a:t>
            </a:r>
            <a:br/>
            <a:r>
              <a:rPr i="1"/>
              <a:t>Are Maps of Financial Variables just Population Maps?</a:t>
            </a:r>
            <a:endParaRPr i="1"/>
          </a:p>
          <a:p>
            <a:pPr lvl="2" marL="1707776" indent="-336176">
              <a:spcBef>
                <a:spcPts val="1000"/>
              </a:spcBef>
              <a:defRPr sz="3300"/>
            </a:pPr>
            <a:r>
              <a:t>yes, unless you look at per capita (relative) numbers</a:t>
            </a:r>
          </a:p>
        </p:txBody>
      </p:sp>
      <p:sp>
        <p:nvSpPr>
          <p:cNvPr id="7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722" name="Group"/>
          <p:cNvGrpSpPr/>
          <p:nvPr/>
        </p:nvGrpSpPr>
        <p:grpSpPr>
          <a:xfrm>
            <a:off x="8990896" y="520700"/>
            <a:ext cx="10706804" cy="8140700"/>
            <a:chOff x="0" y="0"/>
            <a:chExt cx="10706803" cy="8140700"/>
          </a:xfrm>
        </p:grpSpPr>
        <p:sp>
          <p:nvSpPr>
            <p:cNvPr id="720" name="[ https://xkcd.com/1138 ]"/>
            <p:cNvSpPr txBox="1"/>
            <p:nvPr/>
          </p:nvSpPr>
          <p:spPr>
            <a:xfrm>
              <a:off x="1651703" y="7670800"/>
              <a:ext cx="9055101"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1295400">
                <a:spcBef>
                  <a:spcPts val="900"/>
                </a:spcBef>
                <a:defRPr i="1" sz="2800">
                  <a:uFill>
                    <a:solidFill>
                      <a:srgbClr val="000000"/>
                    </a:solidFill>
                  </a:uFill>
                  <a:hlinkClick r:id="rId3" invalidUrl="" action="" tgtFrame="" tooltip="" history="1" highlightClick="0" endSnd="0"/>
                </a:defRPr>
              </a:lvl1pPr>
            </a:lstStyle>
            <a:p>
              <a:pPr/>
              <a:r>
                <a:rPr>
                  <a:hlinkClick r:id="rId3" invalidUrl="" action="" tgtFrame="" tooltip="" history="1" highlightClick="0" endSnd="0"/>
                </a:rPr>
                <a:t>[ https://xkcd.com/1138 ] </a:t>
              </a:r>
            </a:p>
          </p:txBody>
        </p:sp>
        <p:pic>
          <p:nvPicPr>
            <p:cNvPr id="721" name="droppedImage.png" descr="droppedImage.png"/>
            <p:cNvPicPr>
              <a:picLocks noChangeAspect="1"/>
            </p:cNvPicPr>
            <p:nvPr/>
          </p:nvPicPr>
          <p:blipFill>
            <a:blip r:embed="rId4">
              <a:extLst/>
            </a:blip>
            <a:stretch>
              <a:fillRect/>
            </a:stretch>
          </p:blipFill>
          <p:spPr>
            <a:xfrm>
              <a:off x="0" y="0"/>
              <a:ext cx="6795204" cy="7366000"/>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1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722"/>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718">
                                            <p:txEl>
                                              <p:pRg st="1" end="1"/>
                                            </p:txEl>
                                          </p:spTgt>
                                        </p:tgtEl>
                                        <p:attrNameLst>
                                          <p:attrName>style.visibility</p:attrName>
                                        </p:attrNameLst>
                                      </p:cBhvr>
                                      <p:to>
                                        <p:strVal val="visible"/>
                                      </p:to>
                                    </p:set>
                                  </p:childTnLst>
                                </p:cTn>
                              </p:par>
                              <p:par>
                                <p:cTn id="16" presetClass="entr" nodeType="withEffect" presetSubtype="0" presetID="1" grpId="1" fill="hold">
                                  <p:stCondLst>
                                    <p:cond delay="0"/>
                                  </p:stCondLst>
                                  <p:iterate type="el" backwards="0">
                                    <p:tmAbs val="0"/>
                                  </p:iterate>
                                  <p:childTnLst>
                                    <p:set>
                                      <p:cBhvr>
                                        <p:cTn id="17" fill="hold"/>
                                        <p:tgtEl>
                                          <p:spTgt spid="718">
                                            <p:txEl>
                                              <p:pRg st="2" end="2"/>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718">
                                            <p:txEl>
                                              <p:pRg st="3" end="3"/>
                                            </p:txEl>
                                          </p:spTgt>
                                        </p:tgtEl>
                                        <p:attrNameLst>
                                          <p:attrName>style.visibility</p:attrName>
                                        </p:attrNameLst>
                                      </p:cBhvr>
                                      <p:to>
                                        <p:strVal val="visible"/>
                                      </p:to>
                                    </p:set>
                                  </p:childTnLst>
                                </p:cTn>
                              </p:par>
                              <p:par>
                                <p:cTn id="21" presetClass="entr" nodeType="withEffect" presetSubtype="0" presetID="1" grpId="1" fill="hold">
                                  <p:stCondLst>
                                    <p:cond delay="0"/>
                                  </p:stCondLst>
                                  <p:iterate type="el" backwards="0">
                                    <p:tmAbs val="0"/>
                                  </p:iterate>
                                  <p:childTnLst>
                                    <p:set>
                                      <p:cBhvr>
                                        <p:cTn id="22" fill="hold"/>
                                        <p:tgtEl>
                                          <p:spTgt spid="718">
                                            <p:txEl>
                                              <p:pRg st="4" end="4"/>
                                            </p:txEl>
                                          </p:spTgt>
                                        </p:tgtEl>
                                        <p:attrNameLst>
                                          <p:attrName>style.visibility</p:attrName>
                                        </p:attrNameLst>
                                      </p:cBhvr>
                                      <p:to>
                                        <p:strVal val="visible"/>
                                      </p:to>
                                    </p:set>
                                  </p:childTnLst>
                                </p:cTn>
                              </p:par>
                              <p:par>
                                <p:cTn id="23" presetClass="entr" nodeType="withEffect" presetSubtype="0" presetID="1" grpId="1" fill="hold">
                                  <p:stCondLst>
                                    <p:cond delay="0"/>
                                  </p:stCondLst>
                                  <p:iterate type="el" backwards="0">
                                    <p:tmAbs val="0"/>
                                  </p:iterate>
                                  <p:childTnLst>
                                    <p:set>
                                      <p:cBhvr>
                                        <p:cTn id="24" fill="hold"/>
                                        <p:tgtEl>
                                          <p:spTgt spid="71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2" grpId="2"/>
      <p:bldP build="p" bldLvl="1" animBg="1" rev="0" advAuto="0" spid="718" grpId="1"/>
    </p:bld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Idiom: Bayesian surprise maps"/>
          <p:cNvSpPr txBox="1"/>
          <p:nvPr>
            <p:ph type="title"/>
          </p:nvPr>
        </p:nvSpPr>
        <p:spPr>
          <a:prstGeom prst="rect">
            <a:avLst/>
          </a:prstGeom>
        </p:spPr>
        <p:txBody>
          <a:bodyPr/>
          <a:lstStyle/>
          <a:p>
            <a:pPr/>
            <a:r>
              <a:t>Idiom: </a:t>
            </a:r>
            <a:r>
              <a:rPr>
                <a:latin typeface="+mn-lt"/>
                <a:ea typeface="+mn-ea"/>
                <a:cs typeface="+mn-cs"/>
                <a:sym typeface="Rockwell"/>
              </a:rPr>
              <a:t>Bayesian surprise maps</a:t>
            </a:r>
          </a:p>
        </p:txBody>
      </p:sp>
      <p:sp>
        <p:nvSpPr>
          <p:cNvPr id="725" name="use models of expectations to highlight surprising values…"/>
          <p:cNvSpPr txBox="1"/>
          <p:nvPr>
            <p:ph type="body" idx="1"/>
          </p:nvPr>
        </p:nvSpPr>
        <p:spPr>
          <a:prstGeom prst="rect">
            <a:avLst/>
          </a:prstGeom>
        </p:spPr>
        <p:txBody>
          <a:bodyPr/>
          <a:lstStyle/>
          <a:p>
            <a:pPr/>
            <a:r>
              <a:t>use models of expectations to highlight surprising values</a:t>
            </a:r>
          </a:p>
          <a:p>
            <a:pPr/>
            <a:r>
              <a:t>confounds (population) and variance (sparsity)</a:t>
            </a:r>
          </a:p>
        </p:txBody>
      </p:sp>
      <p:sp>
        <p:nvSpPr>
          <p:cNvPr id="7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7" name="Image" descr="Image"/>
          <p:cNvPicPr>
            <a:picLocks noChangeAspect="1"/>
          </p:cNvPicPr>
          <p:nvPr/>
        </p:nvPicPr>
        <p:blipFill>
          <a:blip r:embed="rId2">
            <a:extLst/>
          </a:blip>
          <a:srcRect l="0" t="0" r="922" b="0"/>
          <a:stretch>
            <a:fillRect/>
          </a:stretch>
        </p:blipFill>
        <p:spPr>
          <a:xfrm>
            <a:off x="419100" y="2548145"/>
            <a:ext cx="11593611" cy="4796220"/>
          </a:xfrm>
          <a:prstGeom prst="rect">
            <a:avLst/>
          </a:prstGeom>
          <a:ln w="12700">
            <a:miter lim="400000"/>
          </a:ln>
        </p:spPr>
      </p:pic>
      <p:sp>
        <p:nvSpPr>
          <p:cNvPr id="728" name="[Surprise! Bayesian Weighting for De-Biasing Thematic Maps. Correll and Heer. Proc InfoVis 2016]"/>
          <p:cNvSpPr txBox="1"/>
          <p:nvPr/>
        </p:nvSpPr>
        <p:spPr>
          <a:xfrm>
            <a:off x="419100" y="8029905"/>
            <a:ext cx="9512300" cy="7817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[Surprise! Bayesian Weighting for De-Biasing Thematic Maps. Correll and Heer. Proc InfoVis 2016] </a:t>
            </a:r>
          </a:p>
        </p:txBody>
      </p:sp>
      <p:grpSp>
        <p:nvGrpSpPr>
          <p:cNvPr id="731" name="Group"/>
          <p:cNvGrpSpPr/>
          <p:nvPr/>
        </p:nvGrpSpPr>
        <p:grpSpPr>
          <a:xfrm>
            <a:off x="-313186" y="8540749"/>
            <a:ext cx="15176933" cy="393701"/>
            <a:chOff x="0" y="0"/>
            <a:chExt cx="15176932" cy="393700"/>
          </a:xfrm>
        </p:grpSpPr>
        <p:sp>
          <p:nvSpPr>
            <p:cNvPr id="729" name="https://medium.com/@uwdata/surprise-maps-showing-the-unexpected-e92b67398865"/>
            <p:cNvSpPr txBox="1"/>
            <p:nvPr/>
          </p:nvSpPr>
          <p:spPr>
            <a:xfrm>
              <a:off x="0" y="-1"/>
              <a:ext cx="10347067"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u="sng">
                  <a:hlinkClick r:id="rId3" invalidUrl="" action="" tgtFrame="" tooltip="" history="1" highlightClick="0" endSnd="0"/>
                </a:defRPr>
              </a:lvl1pPr>
            </a:lstStyle>
            <a:p>
              <a:pPr>
                <a:defRPr u="none"/>
              </a:pPr>
              <a:r>
                <a:rPr u="sng">
                  <a:hlinkClick r:id="rId3" invalidUrl="" action="" tgtFrame="" tooltip="" history="1" highlightClick="0" endSnd="0"/>
                </a:rPr>
                <a:t>https://medium.com/@uwdata/surprise-maps-showing-the-unexpected-e92b67398865</a:t>
              </a:r>
            </a:p>
          </p:txBody>
        </p:sp>
        <p:sp>
          <p:nvSpPr>
            <p:cNvPr id="730" name="https://idl.cs.washington.edu/papers/surprise-maps/"/>
            <p:cNvSpPr txBox="1"/>
            <p:nvPr/>
          </p:nvSpPr>
          <p:spPr>
            <a:xfrm>
              <a:off x="9859353" y="-1"/>
              <a:ext cx="5317580"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u="sng">
                  <a:hlinkClick r:id="rId4" invalidUrl="" action="" tgtFrame="" tooltip="" history="1" highlightClick="0" endSnd="0"/>
                </a:defRPr>
              </a:lvl1pPr>
            </a:lstStyle>
            <a:p>
              <a:pPr>
                <a:defRPr u="none"/>
              </a:pPr>
              <a:r>
                <a:rPr u="sng">
                  <a:hlinkClick r:id="rId4" invalidUrl="" action="" tgtFrame="" tooltip="" history="1" highlightClick="0" endSnd="0"/>
                </a:rPr>
                <a:t>https://idl.cs.washington.edu/papers/surprise-maps/</a:t>
              </a:r>
            </a:p>
          </p:txBody>
        </p:sp>
      </p:gr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Idiom: topographic map"/>
          <p:cNvSpPr txBox="1"/>
          <p:nvPr>
            <p:ph type="title"/>
          </p:nvPr>
        </p:nvSpPr>
        <p:spPr>
          <a:prstGeom prst="rect">
            <a:avLst/>
          </a:prstGeom>
        </p:spPr>
        <p:txBody>
          <a:bodyPr/>
          <a:lstStyle/>
          <a:p>
            <a:pPr/>
            <a:r>
              <a:t>Idiom: </a:t>
            </a:r>
            <a:r>
              <a:rPr b="1">
                <a:latin typeface="+mn-lt"/>
                <a:ea typeface="+mn-ea"/>
                <a:cs typeface="+mn-cs"/>
                <a:sym typeface="Rockwell"/>
              </a:rPr>
              <a:t>topographic map</a:t>
            </a:r>
          </a:p>
        </p:txBody>
      </p:sp>
      <p:sp>
        <p:nvSpPr>
          <p:cNvPr id="734" name="data…"/>
          <p:cNvSpPr txBox="1"/>
          <p:nvPr>
            <p:ph type="body" sz="half" idx="1"/>
          </p:nvPr>
        </p:nvSpPr>
        <p:spPr>
          <a:xfrm>
            <a:off x="419100" y="1104900"/>
            <a:ext cx="6311900" cy="7416800"/>
          </a:xfrm>
          <a:prstGeom prst="rect">
            <a:avLst/>
          </a:prstGeom>
        </p:spPr>
        <p:txBody>
          <a:bodyPr/>
          <a:lstStyle/>
          <a:p>
            <a:pPr marL="793376" indent="-336176"/>
            <a:r>
              <a:t>data</a:t>
            </a:r>
          </a:p>
          <a:p>
            <a:pPr lvl="1" marL="1173480" indent="-259080"/>
            <a:r>
              <a:t>geographic geometry</a:t>
            </a:r>
          </a:p>
          <a:p>
            <a:pPr lvl="1" marL="1173480" indent="-259080"/>
            <a:r>
              <a:t>scalar spatial field</a:t>
            </a:r>
          </a:p>
          <a:p>
            <a:pPr lvl="2" marL="1635369" indent="-263769"/>
            <a:r>
              <a:t>1 quant attribute per grid cell</a:t>
            </a:r>
          </a:p>
          <a:p>
            <a:pPr marL="793376" indent="-336176"/>
            <a:r>
              <a:t>derived data</a:t>
            </a:r>
          </a:p>
          <a:p>
            <a:pPr lvl="1" marL="1173480" indent="-259080"/>
            <a:r>
              <a:t>isoline geometry</a:t>
            </a:r>
          </a:p>
          <a:p>
            <a:pPr lvl="2" marL="1635369" indent="-263769"/>
            <a:r>
              <a:t>isocontours computed for specific levels of scalar values </a:t>
            </a:r>
          </a:p>
        </p:txBody>
      </p:sp>
      <p:sp>
        <p:nvSpPr>
          <p:cNvPr id="7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6" name="Land Information New Zealand Data Service"/>
          <p:cNvSpPr txBox="1"/>
          <p:nvPr/>
        </p:nvSpPr>
        <p:spPr>
          <a:xfrm>
            <a:off x="7010400" y="8140700"/>
            <a:ext cx="52070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Land Information New Zealand Data Service</a:t>
            </a:r>
          </a:p>
        </p:txBody>
      </p:sp>
      <p:pic>
        <p:nvPicPr>
          <p:cNvPr id="737" name="topomap-linz-blue.png" descr="topomap-linz-blue.png"/>
          <p:cNvPicPr>
            <a:picLocks noChangeAspect="1"/>
          </p:cNvPicPr>
          <p:nvPr/>
        </p:nvPicPr>
        <p:blipFill>
          <a:blip r:embed="rId3">
            <a:extLst/>
          </a:blip>
          <a:srcRect l="53155" t="28672" r="0" b="0"/>
          <a:stretch>
            <a:fillRect/>
          </a:stretch>
        </p:blipFill>
        <p:spPr>
          <a:xfrm>
            <a:off x="7035800" y="1244600"/>
            <a:ext cx="8719258" cy="6717511"/>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Idioms: isosurfaces, direct volume rendering"/>
          <p:cNvSpPr txBox="1"/>
          <p:nvPr>
            <p:ph type="title"/>
          </p:nvPr>
        </p:nvSpPr>
        <p:spPr>
          <a:prstGeom prst="rect">
            <a:avLst/>
          </a:prstGeom>
        </p:spPr>
        <p:txBody>
          <a:bodyPr/>
          <a:lstStyle/>
          <a:p>
            <a:pPr/>
            <a:r>
              <a:t>Idioms: </a:t>
            </a:r>
            <a:r>
              <a:rPr b="1">
                <a:latin typeface="+mn-lt"/>
                <a:ea typeface="+mn-ea"/>
                <a:cs typeface="+mn-cs"/>
                <a:sym typeface="Rockwell"/>
              </a:rPr>
              <a:t>isosurfaces, direct volume rendering</a:t>
            </a:r>
          </a:p>
        </p:txBody>
      </p:sp>
      <p:sp>
        <p:nvSpPr>
          <p:cNvPr id="740" name="data…"/>
          <p:cNvSpPr txBox="1"/>
          <p:nvPr>
            <p:ph type="body" idx="1"/>
          </p:nvPr>
        </p:nvSpPr>
        <p:spPr>
          <a:xfrm>
            <a:off x="419100" y="1104900"/>
            <a:ext cx="8343900" cy="7416800"/>
          </a:xfrm>
          <a:prstGeom prst="rect">
            <a:avLst/>
          </a:prstGeom>
        </p:spPr>
        <p:txBody>
          <a:bodyPr/>
          <a:lstStyle/>
          <a:p>
            <a:pPr marL="793376" indent="-336176"/>
            <a:r>
              <a:t>data</a:t>
            </a:r>
          </a:p>
          <a:p>
            <a:pPr lvl="1" marL="1173480" indent="-259080"/>
            <a:r>
              <a:t>scalar spatial field</a:t>
            </a:r>
          </a:p>
          <a:p>
            <a:pPr lvl="2" marL="1635369" indent="-263769"/>
            <a:r>
              <a:t>1 quant attribute per grid cell</a:t>
            </a:r>
          </a:p>
          <a:p>
            <a:pPr marL="793376" indent="-336176"/>
            <a:r>
              <a:t>task</a:t>
            </a:r>
          </a:p>
          <a:p>
            <a:pPr lvl="1" marL="1173480" indent="-259080"/>
            <a:r>
              <a:t>shape understanding, spatial relationships</a:t>
            </a:r>
          </a:p>
          <a:p>
            <a:pPr marL="793376" indent="-336176"/>
            <a:r>
              <a:t>isosurface</a:t>
            </a:r>
          </a:p>
          <a:p>
            <a:pPr lvl="1" marL="1173480" indent="-259080"/>
            <a:r>
              <a:t>derived data: isocontours computed for specific levels of scalar values</a:t>
            </a:r>
          </a:p>
          <a:p>
            <a:pPr marL="793376" indent="-336176"/>
            <a:r>
              <a:t>direct volume rendering</a:t>
            </a:r>
          </a:p>
          <a:p>
            <a:pPr lvl="1" marL="1173480" indent="-259080"/>
            <a:r>
              <a:t>transfer function maps scalar values to color, opacity</a:t>
            </a:r>
          </a:p>
          <a:p>
            <a:pPr lvl="2" marL="1635369" indent="-263769"/>
            <a:r>
              <a:t>no derived geometry</a:t>
            </a:r>
          </a:p>
        </p:txBody>
      </p:sp>
      <p:sp>
        <p:nvSpPr>
          <p:cNvPr id="7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2" name="kniss-thesis-tooth-multisurf-fig2-1-b.png" descr="kniss-thesis-tooth-multisurf-fig2-1-b.png"/>
          <p:cNvPicPr>
            <a:picLocks noChangeAspect="1"/>
          </p:cNvPicPr>
          <p:nvPr/>
        </p:nvPicPr>
        <p:blipFill>
          <a:blip r:embed="rId2">
            <a:extLst/>
          </a:blip>
          <a:stretch>
            <a:fillRect/>
          </a:stretch>
        </p:blipFill>
        <p:spPr>
          <a:xfrm>
            <a:off x="10807700" y="880757"/>
            <a:ext cx="4546600" cy="3531595"/>
          </a:xfrm>
          <a:prstGeom prst="rect">
            <a:avLst/>
          </a:prstGeom>
          <a:ln w="12700">
            <a:miter lim="400000"/>
          </a:ln>
        </p:spPr>
      </p:pic>
      <p:sp>
        <p:nvSpPr>
          <p:cNvPr id="743" name="[Interactive Volume Rendering Techniques. Kniss. Master’s thesis, University of Utah Computer Science, 2002.]"/>
          <p:cNvSpPr txBox="1"/>
          <p:nvPr/>
        </p:nvSpPr>
        <p:spPr>
          <a:xfrm>
            <a:off x="10033000" y="4445000"/>
            <a:ext cx="5676900" cy="927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hlinkClick r:id="rId3" invalidUrl="" action="" tgtFrame="" tooltip="" history="1" highlightClick="0" endSnd="0"/>
              </a:defRPr>
            </a:lvl1pPr>
          </a:lstStyle>
          <a:p>
            <a:pPr/>
            <a:r>
              <a:rPr>
                <a:hlinkClick r:id="rId3" invalidUrl="" action="" tgtFrame="" tooltip="" history="1" highlightClick="0" endSnd="0"/>
              </a:rPr>
              <a:t>[Interactive Volume Rendering Techniques. Kniss. Master’s thesis, University of Utah Computer Science, 2002.]</a:t>
            </a:r>
          </a:p>
        </p:txBody>
      </p:sp>
      <p:sp>
        <p:nvSpPr>
          <p:cNvPr id="744" name="[Multidimensional Transfer Functions for Volume Rendering. Kniss, Kindlmann, and Hansen.  In The Visualization Handbook, edited by Charles Hansen and Christopher Johnson, pp. 189–210. Elsevier, 2005.]"/>
          <p:cNvSpPr txBox="1"/>
          <p:nvPr/>
        </p:nvSpPr>
        <p:spPr>
          <a:xfrm>
            <a:off x="1130300" y="8432800"/>
            <a:ext cx="103378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a:t>
            </a:r>
            <a:r>
              <a:rPr>
                <a:hlinkClick r:id="rId3" invalidUrl="" action="" tgtFrame="" tooltip="" history="1" highlightClick="0" endSnd="0"/>
              </a:rPr>
              <a:t>Multidimensional Transfer Functions for Volume Rendering. Kniss, Kindlmann, and Hansen.  In The Visualization Handbook, edited by Charles Hansen and Christopher Johnson, pp. 189–210. Elsevier, 2005.]</a:t>
            </a:r>
          </a:p>
        </p:txBody>
      </p:sp>
      <p:pic>
        <p:nvPicPr>
          <p:cNvPr id="745" name="kniss-thesis-fig4-1c.pdf" descr="kniss-thesis-fig4-1c.pdf"/>
          <p:cNvPicPr>
            <a:picLocks noChangeAspect="1"/>
          </p:cNvPicPr>
          <p:nvPr/>
        </p:nvPicPr>
        <p:blipFill>
          <a:blip r:embed="rId4">
            <a:extLst/>
          </a:blip>
          <a:stretch>
            <a:fillRect/>
          </a:stretch>
        </p:blipFill>
        <p:spPr>
          <a:xfrm>
            <a:off x="11137900" y="5080000"/>
            <a:ext cx="3467100" cy="38989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Vector and tensor fields"/>
          <p:cNvSpPr txBox="1"/>
          <p:nvPr>
            <p:ph type="title"/>
          </p:nvPr>
        </p:nvSpPr>
        <p:spPr>
          <a:prstGeom prst="rect">
            <a:avLst/>
          </a:prstGeom>
        </p:spPr>
        <p:txBody>
          <a:bodyPr/>
          <a:lstStyle/>
          <a:p>
            <a:pPr/>
            <a:r>
              <a:t>Vector and tensor fields</a:t>
            </a:r>
          </a:p>
        </p:txBody>
      </p:sp>
      <p:sp>
        <p:nvSpPr>
          <p:cNvPr id="748" name="data…"/>
          <p:cNvSpPr txBox="1"/>
          <p:nvPr>
            <p:ph type="body" idx="1"/>
          </p:nvPr>
        </p:nvSpPr>
        <p:spPr>
          <a:prstGeom prst="rect">
            <a:avLst/>
          </a:prstGeom>
        </p:spPr>
        <p:txBody>
          <a:bodyPr/>
          <a:lstStyle/>
          <a:p>
            <a:pPr marL="776567" indent="-319367">
              <a:defRPr sz="3800"/>
            </a:pPr>
            <a:r>
              <a:t>data</a:t>
            </a:r>
          </a:p>
          <a:p>
            <a:pPr lvl="1" marL="1158239" indent="-243839">
              <a:defRPr sz="3200"/>
            </a:pPr>
            <a:r>
              <a:t>many attribs per cell</a:t>
            </a:r>
          </a:p>
          <a:p>
            <a:pPr marL="776567" indent="-319367">
              <a:defRPr sz="3800"/>
            </a:pPr>
            <a:r>
              <a:t>idiom families</a:t>
            </a:r>
          </a:p>
          <a:p>
            <a:pPr lvl="1" marL="1158239" indent="-243839">
              <a:defRPr sz="3200">
                <a:latin typeface="+mn-lt"/>
                <a:ea typeface="+mn-ea"/>
                <a:cs typeface="+mn-cs"/>
                <a:sym typeface="Rockwell"/>
              </a:defRPr>
            </a:pPr>
            <a:r>
              <a:t>flow glyphs</a:t>
            </a:r>
          </a:p>
          <a:p>
            <a:pPr lvl="2" marL="1617784" indent="-246184">
              <a:defRPr sz="2800"/>
            </a:pPr>
            <a:r>
              <a:t>purely local</a:t>
            </a:r>
          </a:p>
          <a:p>
            <a:pPr lvl="1" marL="1158239" indent="-243839">
              <a:defRPr sz="3200">
                <a:latin typeface="+mn-lt"/>
                <a:ea typeface="+mn-ea"/>
                <a:cs typeface="+mn-cs"/>
                <a:sym typeface="Rockwell"/>
              </a:defRPr>
            </a:pPr>
            <a:r>
              <a:t>geometric flow</a:t>
            </a:r>
          </a:p>
          <a:p>
            <a:pPr lvl="2" marL="1617784" indent="-246184">
              <a:defRPr sz="2800"/>
            </a:pPr>
            <a:r>
              <a:t>derived data from tracing particle trajectories</a:t>
            </a:r>
          </a:p>
          <a:p>
            <a:pPr lvl="2" marL="1617784" indent="-246184">
              <a:defRPr sz="2800"/>
            </a:pPr>
            <a:r>
              <a:t>sparse set of seed points</a:t>
            </a:r>
          </a:p>
          <a:p>
            <a:pPr lvl="1" marL="1158239" indent="-243839">
              <a:defRPr sz="3200">
                <a:latin typeface="+mn-lt"/>
                <a:ea typeface="+mn-ea"/>
                <a:cs typeface="+mn-cs"/>
                <a:sym typeface="Rockwell"/>
              </a:defRPr>
            </a:pPr>
            <a:r>
              <a:t>texture flow</a:t>
            </a:r>
          </a:p>
          <a:p>
            <a:pPr lvl="2" marL="1617784" indent="-246184">
              <a:defRPr sz="2800"/>
            </a:pPr>
            <a:r>
              <a:t>derived data, dense seeds</a:t>
            </a:r>
          </a:p>
          <a:p>
            <a:pPr lvl="1" marL="1158239" indent="-243839">
              <a:defRPr sz="3200">
                <a:latin typeface="+mn-lt"/>
                <a:ea typeface="+mn-ea"/>
                <a:cs typeface="+mn-cs"/>
                <a:sym typeface="Rockwell"/>
              </a:defRPr>
            </a:pPr>
            <a:r>
              <a:t>feature flow</a:t>
            </a:r>
          </a:p>
          <a:p>
            <a:pPr lvl="2" marL="1617784" indent="-246184">
              <a:defRPr sz="2800"/>
            </a:pPr>
            <a:r>
              <a:t>global computation to detect features</a:t>
            </a:r>
          </a:p>
          <a:p>
            <a:pPr lvl="3" marL="2039815" indent="-211015">
              <a:defRPr sz="2400"/>
            </a:pPr>
            <a:r>
              <a:t>encoded with one of methods above</a:t>
            </a:r>
          </a:p>
        </p:txBody>
      </p:sp>
      <p:sp>
        <p:nvSpPr>
          <p:cNvPr id="7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0" name="Laidlaw-2005-fig1.png" descr="Laidlaw-2005-fig1.png"/>
          <p:cNvPicPr>
            <a:picLocks noChangeAspect="1"/>
          </p:cNvPicPr>
          <p:nvPr/>
        </p:nvPicPr>
        <p:blipFill>
          <a:blip r:embed="rId3">
            <a:extLst/>
          </a:blip>
          <a:stretch>
            <a:fillRect/>
          </a:stretch>
        </p:blipFill>
        <p:spPr>
          <a:xfrm>
            <a:off x="8395239" y="215900"/>
            <a:ext cx="6882861" cy="5054600"/>
          </a:xfrm>
          <a:prstGeom prst="rect">
            <a:avLst/>
          </a:prstGeom>
          <a:ln w="12700">
            <a:miter lim="400000"/>
          </a:ln>
        </p:spPr>
      </p:pic>
      <p:sp>
        <p:nvSpPr>
          <p:cNvPr id="751" name="[Comparing 2D vector field visualization methods: A user study. Laidlaw et al. IEEE Trans. Visualization and Computer Graphics (TVCG) 11:1 (2005), 59–70.]"/>
          <p:cNvSpPr txBox="1"/>
          <p:nvPr/>
        </p:nvSpPr>
        <p:spPr>
          <a:xfrm>
            <a:off x="8394700" y="5473700"/>
            <a:ext cx="74168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[Comparing 2D vector field visualization methods: A user study. Laidlaw et al. IEEE Trans. Visualization and Computer Graphics (TVCG) 11:1 (2005), 59–70.]</a:t>
            </a:r>
          </a:p>
        </p:txBody>
      </p:sp>
      <p:pic>
        <p:nvPicPr>
          <p:cNvPr id="752" name="criticalpoints-tricoche-fig1.pdf" descr="criticalpoints-tricoche-fig1.pdf"/>
          <p:cNvPicPr>
            <a:picLocks noChangeAspect="1"/>
          </p:cNvPicPr>
          <p:nvPr/>
        </p:nvPicPr>
        <p:blipFill>
          <a:blip r:embed="rId4">
            <a:extLst/>
          </a:blip>
          <a:stretch>
            <a:fillRect/>
          </a:stretch>
        </p:blipFill>
        <p:spPr>
          <a:xfrm>
            <a:off x="8399350" y="6578600"/>
            <a:ext cx="7330405" cy="1358900"/>
          </a:xfrm>
          <a:prstGeom prst="rect">
            <a:avLst/>
          </a:prstGeom>
          <a:ln w="12700">
            <a:miter lim="400000"/>
          </a:ln>
        </p:spPr>
      </p:pic>
      <p:sp>
        <p:nvSpPr>
          <p:cNvPr id="753" name="[Topology tracking for the visualization of time-dependent two-dimensional flows. Tricoche, Wischgoll, Scheuermann, and Hagen. Computers &amp; Graphics 26:2 (2002), 249–257.]"/>
          <p:cNvSpPr txBox="1"/>
          <p:nvPr/>
        </p:nvSpPr>
        <p:spPr>
          <a:xfrm>
            <a:off x="8394700" y="8369300"/>
            <a:ext cx="74168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[Topology tracking for the visualization of time-dependent two-dimensional flows. Tricoche, Wischgoll, Scheuermann, and Hagen. Computers &amp; Graphics 26:2 (2002), 249–257.]</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Vector fields"/>
          <p:cNvSpPr txBox="1"/>
          <p:nvPr>
            <p:ph type="title"/>
          </p:nvPr>
        </p:nvSpPr>
        <p:spPr>
          <a:prstGeom prst="rect">
            <a:avLst/>
          </a:prstGeom>
        </p:spPr>
        <p:txBody>
          <a:bodyPr/>
          <a:lstStyle/>
          <a:p>
            <a:pPr/>
            <a:r>
              <a:t>Vector fields</a:t>
            </a:r>
          </a:p>
        </p:txBody>
      </p:sp>
      <p:sp>
        <p:nvSpPr>
          <p:cNvPr id="758" name="empirical study tasks…"/>
          <p:cNvSpPr txBox="1"/>
          <p:nvPr>
            <p:ph type="body" idx="1"/>
          </p:nvPr>
        </p:nvSpPr>
        <p:spPr>
          <a:prstGeom prst="rect">
            <a:avLst/>
          </a:prstGeom>
        </p:spPr>
        <p:txBody>
          <a:bodyPr/>
          <a:lstStyle/>
          <a:p>
            <a:pPr marL="776567" indent="-319367">
              <a:defRPr sz="3800"/>
            </a:pPr>
            <a:r>
              <a:t>empirical study tasks</a:t>
            </a:r>
          </a:p>
          <a:p>
            <a:pPr lvl="1" marL="1158239" indent="-243839">
              <a:defRPr sz="3200"/>
            </a:pPr>
            <a:r>
              <a:t>finding critical points, identifying their types</a:t>
            </a:r>
          </a:p>
          <a:p>
            <a:pPr lvl="1" marL="1158239" indent="-243839">
              <a:defRPr sz="3200"/>
            </a:pPr>
            <a:r>
              <a:t>identifying what type of critical point is at a specific location</a:t>
            </a:r>
          </a:p>
          <a:p>
            <a:pPr lvl="1" marL="1158239" indent="-243839">
              <a:defRPr sz="3200"/>
            </a:pPr>
            <a:r>
              <a:t>predicting where a particle starting at a specified point will end up (advection)</a:t>
            </a:r>
          </a:p>
        </p:txBody>
      </p:sp>
      <p:sp>
        <p:nvSpPr>
          <p:cNvPr id="7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0" name="Laidlaw-2005-fig1.png" descr="Laidlaw-2005-fig1.png"/>
          <p:cNvPicPr>
            <a:picLocks noChangeAspect="1"/>
          </p:cNvPicPr>
          <p:nvPr/>
        </p:nvPicPr>
        <p:blipFill>
          <a:blip r:embed="rId3">
            <a:extLst/>
          </a:blip>
          <a:stretch>
            <a:fillRect/>
          </a:stretch>
        </p:blipFill>
        <p:spPr>
          <a:xfrm>
            <a:off x="8395239" y="215900"/>
            <a:ext cx="6882861" cy="5054600"/>
          </a:xfrm>
          <a:prstGeom prst="rect">
            <a:avLst/>
          </a:prstGeom>
          <a:ln w="12700">
            <a:miter lim="400000"/>
          </a:ln>
        </p:spPr>
      </p:pic>
      <p:sp>
        <p:nvSpPr>
          <p:cNvPr id="761" name="[Comparing 2D vector field visualization methods: A user study. Laidlaw et al. IEEE Trans. Visualization and Computer Graphics (TVCG) 11:1 (2005), 59–70.]"/>
          <p:cNvSpPr txBox="1"/>
          <p:nvPr/>
        </p:nvSpPr>
        <p:spPr>
          <a:xfrm>
            <a:off x="8394700" y="5473700"/>
            <a:ext cx="74168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[Comparing 2D vector field visualization methods: A user study. Laidlaw et al. IEEE Trans. Visualization and Computer Graphics (TVCG) 11:1 (2005), 59–70.]</a:t>
            </a:r>
          </a:p>
        </p:txBody>
      </p:sp>
      <p:pic>
        <p:nvPicPr>
          <p:cNvPr id="762" name="criticalpoints-tricoche-fig1.pdf" descr="criticalpoints-tricoche-fig1.pdf"/>
          <p:cNvPicPr>
            <a:picLocks noChangeAspect="1"/>
          </p:cNvPicPr>
          <p:nvPr/>
        </p:nvPicPr>
        <p:blipFill>
          <a:blip r:embed="rId4">
            <a:extLst/>
          </a:blip>
          <a:stretch>
            <a:fillRect/>
          </a:stretch>
        </p:blipFill>
        <p:spPr>
          <a:xfrm>
            <a:off x="8399350" y="6578600"/>
            <a:ext cx="7330405" cy="1358900"/>
          </a:xfrm>
          <a:prstGeom prst="rect">
            <a:avLst/>
          </a:prstGeom>
          <a:ln w="12700">
            <a:miter lim="400000"/>
          </a:ln>
        </p:spPr>
      </p:pic>
      <p:sp>
        <p:nvSpPr>
          <p:cNvPr id="763" name="[Topology tracking for the visualization of time-dependent two-dimensional flows. Tricoche, Wischgoll, Scheuermann, and Hagen. Computers &amp; Graphics 26:2 (2002), 249–257.]"/>
          <p:cNvSpPr txBox="1"/>
          <p:nvPr/>
        </p:nvSpPr>
        <p:spPr>
          <a:xfrm>
            <a:off x="8394700" y="8369300"/>
            <a:ext cx="74168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[Topology tracking for the visualization of time-dependent two-dimensional flows. Tricoche, Wischgoll, Scheuermann, and Hagen. Computers &amp; Graphics 26:2 (2002), 249–257.]</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Idiom: similarity-clustered streamlines"/>
          <p:cNvSpPr txBox="1"/>
          <p:nvPr>
            <p:ph type="title"/>
          </p:nvPr>
        </p:nvSpPr>
        <p:spPr>
          <a:prstGeom prst="rect">
            <a:avLst/>
          </a:prstGeom>
        </p:spPr>
        <p:txBody>
          <a:bodyPr/>
          <a:lstStyle/>
          <a:p>
            <a:pPr/>
            <a:r>
              <a:t>Idiom: </a:t>
            </a:r>
            <a:r>
              <a:rPr b="1">
                <a:latin typeface="+mn-lt"/>
                <a:ea typeface="+mn-ea"/>
                <a:cs typeface="+mn-cs"/>
                <a:sym typeface="Rockwell"/>
              </a:rPr>
              <a:t>similarity-clustered streamlines</a:t>
            </a:r>
          </a:p>
        </p:txBody>
      </p:sp>
      <p:sp>
        <p:nvSpPr>
          <p:cNvPr id="768" name="data…"/>
          <p:cNvSpPr txBox="1"/>
          <p:nvPr>
            <p:ph type="body" idx="1"/>
          </p:nvPr>
        </p:nvSpPr>
        <p:spPr>
          <a:prstGeom prst="rect">
            <a:avLst/>
          </a:prstGeom>
        </p:spPr>
        <p:txBody>
          <a:bodyPr/>
          <a:lstStyle/>
          <a:p>
            <a:pPr marL="768163" indent="-310963">
              <a:defRPr sz="3700"/>
            </a:pPr>
            <a:r>
              <a:t>data</a:t>
            </a:r>
          </a:p>
          <a:p>
            <a:pPr lvl="1" marL="1150619" indent="-236219">
              <a:defRPr sz="3100"/>
            </a:pPr>
            <a:r>
              <a:t>3D vector field</a:t>
            </a:r>
          </a:p>
          <a:p>
            <a:pPr marL="768163" indent="-310963">
              <a:defRPr sz="3700"/>
            </a:pPr>
            <a:r>
              <a:t>derived data (from field)</a:t>
            </a:r>
          </a:p>
          <a:p>
            <a:pPr lvl="1" marL="1150619" indent="-236219">
              <a:defRPr sz="3100"/>
            </a:pPr>
            <a:r>
              <a:t>streamlines: trajectory particle will follow</a:t>
            </a:r>
          </a:p>
          <a:p>
            <a:pPr marL="768163" indent="-310963">
              <a:defRPr sz="3700"/>
            </a:pPr>
            <a:r>
              <a:t>derived data (per streamline)</a:t>
            </a:r>
          </a:p>
          <a:p>
            <a:pPr lvl="1" marL="1150619" indent="-236219">
              <a:defRPr sz="3100"/>
            </a:pPr>
            <a:r>
              <a:t>curvature, torsion, tortuosity</a:t>
            </a:r>
          </a:p>
          <a:p>
            <a:pPr lvl="1" marL="1150619" indent="-236219">
              <a:defRPr sz="3100"/>
            </a:pPr>
            <a:r>
              <a:t>signature: complex weighted combination</a:t>
            </a:r>
          </a:p>
          <a:p>
            <a:pPr lvl="1" marL="1150619" indent="-236219">
              <a:defRPr sz="3100"/>
            </a:pPr>
            <a:r>
              <a:t>compute cluster hierarchy across all signatures</a:t>
            </a:r>
          </a:p>
          <a:p>
            <a:pPr lvl="1" marL="1150619" indent="-236219">
              <a:defRPr sz="3100"/>
            </a:pPr>
            <a:r>
              <a:t>encode: color and opacity by cluster</a:t>
            </a:r>
          </a:p>
          <a:p>
            <a:pPr marL="768163" indent="-310963">
              <a:defRPr sz="3700"/>
            </a:pPr>
            <a:r>
              <a:t>tasks</a:t>
            </a:r>
          </a:p>
          <a:p>
            <a:pPr lvl="1" marL="1150619" indent="-236219">
              <a:defRPr sz="3100"/>
            </a:pPr>
            <a:r>
              <a:t>find features, query shape</a:t>
            </a:r>
          </a:p>
          <a:p>
            <a:pPr marL="768163" indent="-310963">
              <a:defRPr sz="3700"/>
            </a:pPr>
            <a:r>
              <a:t>scalability</a:t>
            </a:r>
          </a:p>
          <a:p>
            <a:pPr lvl="1" marL="1150619" indent="-236219">
              <a:defRPr sz="3100"/>
            </a:pPr>
            <a:r>
              <a:t>millions of samples, hundreds of streamlines</a:t>
            </a:r>
          </a:p>
        </p:txBody>
      </p:sp>
      <p:sp>
        <p:nvSpPr>
          <p:cNvPr id="7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0" name="mcloughlin12-fig7top.png" descr="mcloughlin12-fig7top.png"/>
          <p:cNvPicPr>
            <a:picLocks noChangeAspect="1"/>
          </p:cNvPicPr>
          <p:nvPr/>
        </p:nvPicPr>
        <p:blipFill>
          <a:blip r:embed="rId3">
            <a:extLst/>
          </a:blip>
          <a:srcRect l="68252" t="0" r="0" b="0"/>
          <a:stretch>
            <a:fillRect/>
          </a:stretch>
        </p:blipFill>
        <p:spPr>
          <a:xfrm>
            <a:off x="9436100" y="1066800"/>
            <a:ext cx="6184900" cy="5918200"/>
          </a:xfrm>
          <a:prstGeom prst="rect">
            <a:avLst/>
          </a:prstGeom>
          <a:ln w="12700">
            <a:miter lim="400000"/>
          </a:ln>
        </p:spPr>
      </p:pic>
      <p:sp>
        <p:nvSpPr>
          <p:cNvPr id="771" name="[Similarity Measures for Enhancing Interactive Streamline Seeding. McLoughlin,. Jones, Laramee, Malki, Masters, and. Hansen. IEEE Trans. Visualization and Computer Graphics 19:8 (2013), 1342–1353.]"/>
          <p:cNvSpPr txBox="1"/>
          <p:nvPr/>
        </p:nvSpPr>
        <p:spPr>
          <a:xfrm>
            <a:off x="9436100" y="7721600"/>
            <a:ext cx="61849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[Similarity Measures for Enhancing Interactive Streamline Seeding. McLoughlin,. Jones, Laramee, Malki, Masters, and. Hansen. IEEE Trans. Visualization and Computer Graphics 19:8 (2013), 1342–1353.]</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Further reading"/>
          <p:cNvSpPr txBox="1"/>
          <p:nvPr>
            <p:ph type="title"/>
          </p:nvPr>
        </p:nvSpPr>
        <p:spPr>
          <a:prstGeom prst="rect">
            <a:avLst/>
          </a:prstGeom>
        </p:spPr>
        <p:txBody>
          <a:bodyPr/>
          <a:lstStyle/>
          <a:p>
            <a:pPr/>
            <a:r>
              <a:t>Further reading</a:t>
            </a:r>
          </a:p>
        </p:txBody>
      </p:sp>
      <p:sp>
        <p:nvSpPr>
          <p:cNvPr id="776" name="Visualization Analysis and Design. Munzner.  AK Peters Visualization Series, CRC Press, 2014.…"/>
          <p:cNvSpPr txBox="1"/>
          <p:nvPr>
            <p:ph type="body" idx="1"/>
          </p:nvPr>
        </p:nvSpPr>
        <p:spPr>
          <a:xfrm>
            <a:off x="419100" y="1079500"/>
            <a:ext cx="15849600" cy="7747000"/>
          </a:xfrm>
          <a:prstGeom prst="rect">
            <a:avLst/>
          </a:prstGeom>
        </p:spPr>
        <p:txBody>
          <a:bodyPr>
            <a:normAutofit fontScale="100000" lnSpcReduction="0"/>
          </a:bodyPr>
          <a:lstStyle/>
          <a:p>
            <a:pPr marL="761036" indent="-312980" defTabSz="1194816">
              <a:defRPr sz="3724"/>
            </a:pPr>
            <a:r>
              <a:t>Visualization Analysis and Design. Munzner.  AK Peters Visualization Series, CRC Press, 2014.</a:t>
            </a:r>
          </a:p>
          <a:p>
            <a:pPr lvl="1" marL="1135075" indent="-238963" defTabSz="1194816">
              <a:defRPr i="1" sz="3136"/>
            </a:pPr>
            <a:r>
              <a:t>Chap 8: Arrange Spatial Data</a:t>
            </a:r>
          </a:p>
          <a:p>
            <a:pPr marL="761036" indent="-312980" defTabSz="1194816">
              <a:defRPr sz="3724"/>
            </a:pPr>
            <a:r>
              <a:t>How Maps Work: Representation, Visualization, and Design. MacEachren. Guilford Press, 1995.</a:t>
            </a:r>
          </a:p>
          <a:p>
            <a:pPr marL="761036" indent="-312980" defTabSz="1194816">
              <a:defRPr sz="3724"/>
            </a:pPr>
            <a:r>
              <a:t>Overview of visualization. Schroeder and. Martin. In The Visualization Handbook, edited by Charles Hansen and Christopher Johnson, pp. 3–39. Elsevier, 2005.</a:t>
            </a:r>
          </a:p>
          <a:p>
            <a:pPr marL="761036" indent="-312980" defTabSz="1194816">
              <a:defRPr sz="3724"/>
            </a:pPr>
            <a:r>
              <a:t>Real-Time Volume Graphics. Engel, Hadwiger, Kniss, Reza-Salama, and Weiskopf.  AK Peters, 2006. </a:t>
            </a:r>
          </a:p>
          <a:p>
            <a:pPr marL="761036" indent="-312980" defTabSz="1194816">
              <a:defRPr sz="3724"/>
            </a:pPr>
            <a:r>
              <a:t>Overview of flow visualization. Weiskopf and Erlebacher. In The Visualization Handbook, edited by Charles Hansen and Christopher Johnson, pp. 261–278. Elsevier, 2005.</a:t>
            </a:r>
          </a:p>
        </p:txBody>
      </p:sp>
      <p:sp>
        <p:nvSpPr>
          <p:cNvPr id="7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Outline"/>
          <p:cNvSpPr txBox="1"/>
          <p:nvPr>
            <p:ph type="title"/>
          </p:nvPr>
        </p:nvSpPr>
        <p:spPr>
          <a:prstGeom prst="rect">
            <a:avLst/>
          </a:prstGeom>
        </p:spPr>
        <p:txBody>
          <a:bodyPr/>
          <a:lstStyle/>
          <a:p>
            <a:pPr/>
            <a:r>
              <a:t>Outline</a:t>
            </a:r>
          </a:p>
        </p:txBody>
      </p:sp>
      <p:sp>
        <p:nvSpPr>
          <p:cNvPr id="780" name="Session 1 8:30-10:10am Visualization Analysis Framework…"/>
          <p:cNvSpPr txBox="1"/>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8:30-10:10am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10:30am-12:10pm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solidFill>
                  <a:schemeClr val="accent5"/>
                </a:solidFill>
              </a:defRPr>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2:00-3:40pm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4:15-5:55pm</a:t>
            </a:r>
            <a:br>
              <a:rPr i="1"/>
            </a:br>
            <a:r>
              <a:rPr>
                <a:solidFill>
                  <a:srgbClr val="011993"/>
                </a:solidFill>
                <a:uFill>
                  <a:solidFill>
                    <a:srgbClr val="011993"/>
                  </a:solidFill>
                </a:uFill>
                <a:latin typeface="+mn-lt"/>
                <a:ea typeface="+mn-ea"/>
                <a:cs typeface="+mn-cs"/>
                <a:sym typeface="Rockwell"/>
              </a:rPr>
              <a:t>Guidelines &amp; Methods</a:t>
            </a:r>
          </a:p>
          <a:p>
            <a:pPr lvl="1" marL="1173479" indent="-259079">
              <a:defRPr sz="3000"/>
            </a:pPr>
            <a:r>
              <a:t>Reduce: Filter, Aggregate</a:t>
            </a:r>
          </a:p>
          <a:p>
            <a:pPr lvl="1" marL="1173479" indent="-259079">
              <a:defRPr sz="3000"/>
            </a:pPr>
            <a:r>
              <a:t>Rules of Thumb</a:t>
            </a:r>
          </a:p>
          <a:p>
            <a:pPr lvl="1" marL="1173479" indent="-259079">
              <a:defRPr sz="3000"/>
            </a:pPr>
            <a:r>
              <a:t>Design Study Methodology</a:t>
            </a:r>
          </a:p>
        </p:txBody>
      </p:sp>
      <p:sp>
        <p:nvSpPr>
          <p:cNvPr id="7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82" name="http://www.cs.ubc.ca/~tmm/talks.html#vad17fullday"/>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http://www.cs.ubc.ca/~tmm/talks.html#vad17fullday</a:t>
            </a:r>
          </a:p>
        </p:txBody>
      </p:sp>
      <p:sp>
        <p:nvSpPr>
          <p:cNvPr id="783" name="@tamaramunzner"/>
          <p:cNvSpPr txBox="1"/>
          <p:nvPr/>
        </p:nvSpPr>
        <p:spPr>
          <a:xfrm>
            <a:off x="12509500" y="8521700"/>
            <a:ext cx="315027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What resource limitations are we faced with?"/>
          <p:cNvSpPr txBox="1"/>
          <p:nvPr>
            <p:ph type="title"/>
          </p:nvPr>
        </p:nvSpPr>
        <p:spPr>
          <a:prstGeom prst="rect">
            <a:avLst/>
          </a:prstGeom>
        </p:spPr>
        <p:txBody>
          <a:bodyPr/>
          <a:lstStyle/>
          <a:p>
            <a:pPr/>
            <a:r>
              <a:t>What resource limitations are we faced with?</a:t>
            </a:r>
          </a:p>
        </p:txBody>
      </p:sp>
      <p:sp>
        <p:nvSpPr>
          <p:cNvPr id="177" name="computational limits…"/>
          <p:cNvSpPr txBox="1"/>
          <p:nvPr>
            <p:ph type="body" idx="1"/>
          </p:nvPr>
        </p:nvSpPr>
        <p:spPr>
          <a:xfrm>
            <a:off x="419100" y="2489200"/>
            <a:ext cx="15849600" cy="6705600"/>
          </a:xfrm>
          <a:prstGeom prst="rect">
            <a:avLst/>
          </a:prstGeom>
        </p:spPr>
        <p:txBody>
          <a:bodyPr/>
          <a:lstStyle/>
          <a:p>
            <a:pPr/>
            <a:r>
              <a:t>computational limits</a:t>
            </a:r>
          </a:p>
          <a:p>
            <a:pPr lvl="1"/>
            <a:r>
              <a:t>processing time</a:t>
            </a:r>
          </a:p>
          <a:p>
            <a:pPr lvl="1"/>
            <a:r>
              <a:t>system memory</a:t>
            </a:r>
          </a:p>
          <a:p>
            <a:pPr/>
            <a:r>
              <a:t>human limits</a:t>
            </a:r>
          </a:p>
          <a:p>
            <a:pPr lvl="1"/>
            <a:r>
              <a:t>human attention and memory</a:t>
            </a:r>
          </a:p>
          <a:p>
            <a:pPr/>
            <a:r>
              <a:t>display limits</a:t>
            </a:r>
          </a:p>
          <a:p>
            <a:pPr lvl="1"/>
            <a:r>
              <a:t>pixels are precious resource, the most constrained resource</a:t>
            </a:r>
          </a:p>
          <a:p>
            <a:pPr lvl="1"/>
            <a:r>
              <a:rPr b="1"/>
              <a:t>information density</a:t>
            </a:r>
            <a:r>
              <a:t>: ratio of space used to encode info vs unused whitespace</a:t>
            </a:r>
          </a:p>
          <a:p>
            <a:pPr lvl="2"/>
            <a:r>
              <a:t>tradeoff between clutter and wasting space, find sweet spot between dense and sparse</a:t>
            </a:r>
          </a:p>
        </p:txBody>
      </p:sp>
      <p:sp>
        <p:nvSpPr>
          <p:cNvPr id="1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9" name="Vis designers must take into account three very different kinds of resource limitations: those of computers, of humans, and of displays."/>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Vis designers must take into account three very different kinds of resource limitations: those of computers, of humans, and of displays. </a:t>
            </a:r>
          </a:p>
        </p:txBody>
      </p:sp>
      <p:pic>
        <p:nvPicPr>
          <p:cNvPr id="180" name="Rectangle" descr="Rectangle"/>
          <p:cNvPicPr>
            <a:picLocks noChangeAspect="0"/>
          </p:cNvPicPr>
          <p:nvPr/>
        </p:nvPicPr>
        <p:blipFill>
          <a:blip r:embed="rId2">
            <a:extLst/>
          </a:blip>
          <a:stretch>
            <a:fillRect/>
          </a:stretch>
        </p:blipFill>
        <p:spPr>
          <a:xfrm>
            <a:off x="88900" y="1016000"/>
            <a:ext cx="15760700" cy="1358900"/>
          </a:xfrm>
          <a:prstGeom prst="rect">
            <a:avLst/>
          </a:prstGeom>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86" name="Arrange networks and trees"/>
          <p:cNvSpPr txBox="1"/>
          <p:nvPr>
            <p:ph type="title"/>
          </p:nvPr>
        </p:nvSpPr>
        <p:spPr>
          <a:prstGeom prst="rect">
            <a:avLst/>
          </a:prstGeom>
        </p:spPr>
        <p:txBody>
          <a:bodyPr/>
          <a:lstStyle/>
          <a:p>
            <a:pPr/>
            <a:r>
              <a:t>Arrange networks and trees</a:t>
            </a:r>
          </a:p>
        </p:txBody>
      </p:sp>
      <p:pic>
        <p:nvPicPr>
          <p:cNvPr id="787" name="fig9.1.pdf" descr="fig9.1.pdf"/>
          <p:cNvPicPr>
            <a:picLocks noChangeAspect="1"/>
          </p:cNvPicPr>
          <p:nvPr/>
        </p:nvPicPr>
        <p:blipFill>
          <a:blip r:embed="rId2">
            <a:extLst/>
          </a:blip>
          <a:srcRect l="2332" t="10850" r="21845" b="5815"/>
          <a:stretch>
            <a:fillRect/>
          </a:stretch>
        </p:blipFill>
        <p:spPr>
          <a:xfrm>
            <a:off x="381000" y="1473200"/>
            <a:ext cx="9080500" cy="70231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Idiom: force-directed placement"/>
          <p:cNvSpPr txBox="1"/>
          <p:nvPr>
            <p:ph type="title"/>
          </p:nvPr>
        </p:nvSpPr>
        <p:spPr>
          <a:prstGeom prst="rect">
            <a:avLst/>
          </a:prstGeom>
        </p:spPr>
        <p:txBody>
          <a:bodyPr/>
          <a:lstStyle/>
          <a:p>
            <a:pPr/>
            <a:r>
              <a:t>Idiom: </a:t>
            </a:r>
            <a:r>
              <a:rPr b="1">
                <a:latin typeface="+mn-lt"/>
                <a:ea typeface="+mn-ea"/>
                <a:cs typeface="+mn-cs"/>
                <a:sym typeface="Rockwell"/>
              </a:rPr>
              <a:t>force-directed placement</a:t>
            </a:r>
          </a:p>
        </p:txBody>
      </p:sp>
      <p:sp>
        <p:nvSpPr>
          <p:cNvPr id="790" name="visual encoding…"/>
          <p:cNvSpPr txBox="1"/>
          <p:nvPr>
            <p:ph type="body" idx="1"/>
          </p:nvPr>
        </p:nvSpPr>
        <p:spPr>
          <a:xfrm>
            <a:off x="419100" y="1104900"/>
            <a:ext cx="10655300" cy="8039100"/>
          </a:xfrm>
          <a:prstGeom prst="rect">
            <a:avLst/>
          </a:prstGeom>
        </p:spPr>
        <p:txBody>
          <a:bodyPr/>
          <a:lstStyle/>
          <a:p>
            <a:pPr marL="759758" indent="-302558">
              <a:defRPr sz="3600"/>
            </a:pPr>
            <a:r>
              <a:t>visual encoding</a:t>
            </a:r>
          </a:p>
          <a:p>
            <a:pPr lvl="1" marL="1143000" indent="-228600">
              <a:defRPr sz="3000"/>
            </a:pPr>
            <a:r>
              <a:t>link connection marks, node point marks</a:t>
            </a:r>
          </a:p>
          <a:p>
            <a:pPr marL="759758" indent="-302558">
              <a:defRPr sz="3600"/>
            </a:pPr>
            <a:r>
              <a:t>considerations</a:t>
            </a:r>
          </a:p>
          <a:p>
            <a:pPr lvl="1" marL="1143000" indent="-228600">
              <a:defRPr sz="3000"/>
            </a:pPr>
            <a:r>
              <a:t>spatial position: no meaning directly encoded</a:t>
            </a:r>
          </a:p>
          <a:p>
            <a:pPr lvl="2" marL="1600200">
              <a:defRPr sz="2600"/>
            </a:pPr>
            <a:r>
              <a:t>left free to minimize crossings</a:t>
            </a:r>
          </a:p>
          <a:p>
            <a:pPr lvl="1" marL="1143000" indent="-228600">
              <a:defRPr sz="3000"/>
            </a:pPr>
            <a:r>
              <a:t>proximity semantics?</a:t>
            </a:r>
          </a:p>
          <a:p>
            <a:pPr lvl="2" marL="1600200">
              <a:defRPr sz="2600"/>
            </a:pPr>
            <a:r>
              <a:t>sometimes meaningful</a:t>
            </a:r>
          </a:p>
          <a:p>
            <a:pPr lvl="2" marL="1600200">
              <a:defRPr sz="2600"/>
            </a:pPr>
            <a:r>
              <a:t>sometimes arbitrary, artifact of layout algorithm</a:t>
            </a:r>
          </a:p>
          <a:p>
            <a:pPr lvl="2" marL="1600200">
              <a:defRPr sz="2600"/>
            </a:pPr>
            <a:r>
              <a:t>tension with length</a:t>
            </a:r>
          </a:p>
          <a:p>
            <a:pPr lvl="3" marL="2022230" indent="-193430">
              <a:defRPr sz="2200"/>
            </a:pPr>
            <a:r>
              <a:t>long edges more visually salient than short</a:t>
            </a:r>
          </a:p>
          <a:p>
            <a:pPr marL="759758" indent="-302558">
              <a:defRPr sz="3600"/>
            </a:pPr>
            <a:r>
              <a:t>tasks</a:t>
            </a:r>
          </a:p>
          <a:p>
            <a:pPr lvl="1" marL="1143000" indent="-228600">
              <a:defRPr sz="3000"/>
            </a:pPr>
            <a:r>
              <a:t>explore topology; locate paths, clusters</a:t>
            </a:r>
          </a:p>
          <a:p>
            <a:pPr marL="759758" indent="-302558">
              <a:defRPr sz="3600"/>
            </a:pPr>
            <a:r>
              <a:t>scalability</a:t>
            </a:r>
          </a:p>
          <a:p>
            <a:pPr lvl="1" marL="1143000" indent="-228600">
              <a:defRPr sz="3000"/>
            </a:pPr>
            <a:r>
              <a:t>node/edge density E &lt; 4N</a:t>
            </a:r>
          </a:p>
        </p:txBody>
      </p:sp>
      <p:sp>
        <p:nvSpPr>
          <p:cNvPr id="7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92" name="http://mbostock.github.com/d3/ex/force.html"/>
          <p:cNvSpPr txBox="1"/>
          <p:nvPr/>
        </p:nvSpPr>
        <p:spPr>
          <a:xfrm>
            <a:off x="11404600" y="8661400"/>
            <a:ext cx="48260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http://mbostock.github.com/d3/ex/force.html</a:t>
            </a:r>
          </a:p>
        </p:txBody>
      </p:sp>
      <p:pic>
        <p:nvPicPr>
          <p:cNvPr id="793" name="force-d3.pdf" descr="force-d3.pdf"/>
          <p:cNvPicPr>
            <a:picLocks noChangeAspect="1"/>
          </p:cNvPicPr>
          <p:nvPr/>
        </p:nvPicPr>
        <p:blipFill>
          <a:blip r:embed="rId3">
            <a:extLst/>
          </a:blip>
          <a:stretch>
            <a:fillRect/>
          </a:stretch>
        </p:blipFill>
        <p:spPr>
          <a:xfrm>
            <a:off x="11285670" y="342900"/>
            <a:ext cx="4487730" cy="50546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Idiom: sfdp (multi-level force-directed placement)"/>
          <p:cNvSpPr txBox="1"/>
          <p:nvPr>
            <p:ph type="title"/>
          </p:nvPr>
        </p:nvSpPr>
        <p:spPr>
          <a:xfrm>
            <a:off x="266700" y="0"/>
            <a:ext cx="15989300" cy="1054100"/>
          </a:xfrm>
          <a:prstGeom prst="rect">
            <a:avLst/>
          </a:prstGeom>
        </p:spPr>
        <p:txBody>
          <a:bodyPr/>
          <a:lstStyle/>
          <a:p>
            <a:pPr/>
            <a:r>
              <a:t>Idiom: </a:t>
            </a:r>
            <a:r>
              <a:rPr b="1">
                <a:latin typeface="+mn-lt"/>
                <a:ea typeface="+mn-ea"/>
                <a:cs typeface="+mn-cs"/>
                <a:sym typeface="Rockwell"/>
              </a:rPr>
              <a:t>sfdp</a:t>
            </a:r>
            <a:r>
              <a:t> (multi-level force-directed placement)</a:t>
            </a:r>
          </a:p>
        </p:txBody>
      </p:sp>
      <p:sp>
        <p:nvSpPr>
          <p:cNvPr id="796" name="data…"/>
          <p:cNvSpPr txBox="1"/>
          <p:nvPr>
            <p:ph type="body" idx="1"/>
          </p:nvPr>
        </p:nvSpPr>
        <p:spPr>
          <a:xfrm>
            <a:off x="419100" y="1104900"/>
            <a:ext cx="8864600" cy="8039100"/>
          </a:xfrm>
          <a:prstGeom prst="rect">
            <a:avLst/>
          </a:prstGeom>
        </p:spPr>
        <p:txBody>
          <a:bodyPr/>
          <a:lstStyle/>
          <a:p>
            <a:pPr marL="793376" indent="-336176"/>
            <a:r>
              <a:t>data</a:t>
            </a:r>
          </a:p>
          <a:p>
            <a:pPr lvl="1" marL="1173480" indent="-259080"/>
            <a:r>
              <a:t>original: network</a:t>
            </a:r>
          </a:p>
          <a:p>
            <a:pPr lvl="1" marL="1173480" indent="-259080"/>
            <a:r>
              <a:t>derived: cluster hierarchy atop it</a:t>
            </a:r>
          </a:p>
          <a:p>
            <a:pPr marL="793376" indent="-336176"/>
            <a:r>
              <a:t>considerations</a:t>
            </a:r>
          </a:p>
          <a:p>
            <a:pPr lvl="1" marL="1173480" indent="-259080"/>
            <a:r>
              <a:t>better algorithm for same encoding technique</a:t>
            </a:r>
          </a:p>
          <a:p>
            <a:pPr lvl="2" marL="1635369" indent="-263769"/>
            <a:r>
              <a:t>same: fundamental use of space</a:t>
            </a:r>
          </a:p>
          <a:p>
            <a:pPr lvl="2" marL="1635369" indent="-263769"/>
            <a:r>
              <a:t>hierarchy used for algorithm speed/quality but not shown explicitly</a:t>
            </a:r>
          </a:p>
          <a:p>
            <a:pPr lvl="2" marL="1635369" indent="-263769"/>
            <a:r>
              <a:t>(more on algorithm vs encoding in afternoon)</a:t>
            </a:r>
          </a:p>
          <a:p>
            <a:pPr marL="793376" indent="-336176"/>
            <a:r>
              <a:t>scalability</a:t>
            </a:r>
          </a:p>
          <a:p>
            <a:pPr lvl="1" marL="1173480" indent="-259080"/>
            <a:r>
              <a:t>nodes, edges: 1K-10K</a:t>
            </a:r>
          </a:p>
          <a:p>
            <a:pPr lvl="1" marL="1173480" indent="-259080"/>
            <a:r>
              <a:t>hairball problem eventually hits</a:t>
            </a:r>
          </a:p>
        </p:txBody>
      </p:sp>
      <p:sp>
        <p:nvSpPr>
          <p:cNvPr id="7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8" name="JGD_Homology@cis-n4c6-b14.png" descr="JGD_Homology@cis-n4c6-b14.png"/>
          <p:cNvPicPr>
            <a:picLocks noChangeAspect="1"/>
          </p:cNvPicPr>
          <p:nvPr/>
        </p:nvPicPr>
        <p:blipFill>
          <a:blip r:embed="rId3">
            <a:extLst/>
          </a:blip>
          <a:stretch>
            <a:fillRect/>
          </a:stretch>
        </p:blipFill>
        <p:spPr>
          <a:xfrm>
            <a:off x="9309100" y="1079500"/>
            <a:ext cx="4762500" cy="4524375"/>
          </a:xfrm>
          <a:prstGeom prst="rect">
            <a:avLst/>
          </a:prstGeom>
          <a:ln w="12700">
            <a:miter lim="400000"/>
          </a:ln>
        </p:spPr>
      </p:pic>
      <p:sp>
        <p:nvSpPr>
          <p:cNvPr id="799" name="[Efficient and high quality force-directed graph drawing. Hu. The Mathematica Journal 10:37–71, 2005.]"/>
          <p:cNvSpPr txBox="1"/>
          <p:nvPr/>
        </p:nvSpPr>
        <p:spPr>
          <a:xfrm>
            <a:off x="9220200" y="5651500"/>
            <a:ext cx="6997700" cy="83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600">
                <a:uFill>
                  <a:solidFill>
                    <a:srgbClr val="000000"/>
                  </a:solidFill>
                </a:uFill>
              </a:defRPr>
            </a:lvl1pPr>
          </a:lstStyle>
          <a:p>
            <a:pPr>
              <a:defRPr i="0" sz="3400"/>
            </a:pPr>
            <a:r>
              <a:rPr i="1" sz="2600"/>
              <a:t>[Efficient and high quality force-directed graph drawing. Hu. The Mathematica Journal 10:37–71, 2005.]</a:t>
            </a:r>
          </a:p>
        </p:txBody>
      </p:sp>
      <p:pic>
        <p:nvPicPr>
          <p:cNvPr id="800" name="JGD_Homology@cis-n4c6-b4.png" descr="JGD_Homology@cis-n4c6-b4.png"/>
          <p:cNvPicPr>
            <a:picLocks noChangeAspect="1"/>
          </p:cNvPicPr>
          <p:nvPr/>
        </p:nvPicPr>
        <p:blipFill>
          <a:blip r:embed="rId4">
            <a:extLst/>
          </a:blip>
          <a:stretch>
            <a:fillRect/>
          </a:stretch>
        </p:blipFill>
        <p:spPr>
          <a:xfrm>
            <a:off x="9296400" y="6730553"/>
            <a:ext cx="1892300" cy="1930848"/>
          </a:xfrm>
          <a:prstGeom prst="rect">
            <a:avLst/>
          </a:prstGeom>
          <a:ln w="12700">
            <a:miter lim="400000"/>
          </a:ln>
        </p:spPr>
      </p:pic>
      <p:sp>
        <p:nvSpPr>
          <p:cNvPr id="801" name="http://www.research.att.com/yifanhu/GALLERY/GRAPHS/index1.html"/>
          <p:cNvSpPr txBox="1"/>
          <p:nvPr/>
        </p:nvSpPr>
        <p:spPr>
          <a:xfrm>
            <a:off x="9182100" y="8712200"/>
            <a:ext cx="5283200" cy="292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spcBef>
                <a:spcPts val="800"/>
              </a:spcBef>
              <a:defRPr sz="2300">
                <a:uFill>
                  <a:solidFill>
                    <a:srgbClr val="000000"/>
                  </a:solidFill>
                </a:uFill>
              </a:defRPr>
            </a:pPr>
            <a:r>
              <a:rPr i="1" sz="1500"/>
              <a:t> </a:t>
            </a:r>
            <a:r>
              <a:rPr i="1" sz="1500" u="sng">
                <a:hlinkClick r:id="rId5" invalidUrl="" action="" tgtFrame="" tooltip="" history="1" highlightClick="0" endSnd="0"/>
              </a:rPr>
              <a:t>http://www.research.att.com/</a:t>
            </a:r>
            <a:r>
              <a:rPr i="1" sz="1500"/>
              <a:t>yifanhu/GALLERY/GRAPHS/index1.html</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Idiom: adjacency matrix view"/>
          <p:cNvSpPr txBox="1"/>
          <p:nvPr>
            <p:ph type="title"/>
          </p:nvPr>
        </p:nvSpPr>
        <p:spPr>
          <a:prstGeom prst="rect">
            <a:avLst/>
          </a:prstGeom>
        </p:spPr>
        <p:txBody>
          <a:bodyPr/>
          <a:lstStyle/>
          <a:p>
            <a:pPr/>
            <a:r>
              <a:t>Idiom: </a:t>
            </a:r>
            <a:r>
              <a:rPr b="1">
                <a:latin typeface="+mn-lt"/>
                <a:ea typeface="+mn-ea"/>
                <a:cs typeface="+mn-cs"/>
                <a:sym typeface="Rockwell"/>
              </a:rPr>
              <a:t>adjacency matrix view</a:t>
            </a:r>
          </a:p>
        </p:txBody>
      </p:sp>
      <p:sp>
        <p:nvSpPr>
          <p:cNvPr id="806" name="data: network…"/>
          <p:cNvSpPr txBox="1"/>
          <p:nvPr>
            <p:ph type="body" idx="1"/>
          </p:nvPr>
        </p:nvSpPr>
        <p:spPr>
          <a:prstGeom prst="rect">
            <a:avLst/>
          </a:prstGeom>
        </p:spPr>
        <p:txBody>
          <a:bodyPr/>
          <a:lstStyle/>
          <a:p>
            <a:pPr marL="793376" indent="-336176"/>
            <a:r>
              <a:t>data: network</a:t>
            </a:r>
          </a:p>
          <a:p>
            <a:pPr lvl="1" marL="1173480" indent="-259080"/>
            <a:r>
              <a:t>transform into same data/encoding as heatmap</a:t>
            </a:r>
          </a:p>
          <a:p>
            <a:pPr marL="793376" indent="-336176"/>
            <a:r>
              <a:t>derived data: table from network</a:t>
            </a:r>
          </a:p>
          <a:p>
            <a:pPr lvl="1" marL="1173480" indent="-259080"/>
            <a:r>
              <a:t>1 quant attrib</a:t>
            </a:r>
          </a:p>
          <a:p>
            <a:pPr lvl="2" marL="1635369" indent="-263769"/>
            <a:r>
              <a:t>weighted edge between nodes </a:t>
            </a:r>
          </a:p>
          <a:p>
            <a:pPr lvl="1" marL="1173480" indent="-259080"/>
            <a:r>
              <a:t>2 categ attribs: node list x 2</a:t>
            </a:r>
          </a:p>
          <a:p>
            <a:pPr marL="793376" indent="-336176"/>
            <a:r>
              <a:t>visual encoding</a:t>
            </a:r>
          </a:p>
          <a:p>
            <a:pPr lvl="1" marL="1173480" indent="-259080"/>
            <a:r>
              <a:t>cell shows presence/absence of edge</a:t>
            </a:r>
          </a:p>
          <a:p>
            <a:pPr marL="793376" indent="-336176"/>
            <a:r>
              <a:t>scalability</a:t>
            </a:r>
          </a:p>
          <a:p>
            <a:pPr lvl="1" marL="1173480" indent="-259080"/>
            <a:r>
              <a:t>1K nodes, 1M edges</a:t>
            </a:r>
          </a:p>
        </p:txBody>
      </p:sp>
      <p:sp>
        <p:nvSpPr>
          <p:cNvPr id="8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8" name="nodetrix-fig3b.png" descr="nodetrix-fig3b.png"/>
          <p:cNvPicPr>
            <a:picLocks noChangeAspect="1"/>
          </p:cNvPicPr>
          <p:nvPr/>
        </p:nvPicPr>
        <p:blipFill>
          <a:blip r:embed="rId2">
            <a:extLst/>
          </a:blip>
          <a:stretch>
            <a:fillRect/>
          </a:stretch>
        </p:blipFill>
        <p:spPr>
          <a:xfrm>
            <a:off x="11072248" y="317500"/>
            <a:ext cx="2185013" cy="2159000"/>
          </a:xfrm>
          <a:prstGeom prst="rect">
            <a:avLst/>
          </a:prstGeom>
          <a:ln w="12700">
            <a:miter lim="400000"/>
          </a:ln>
        </p:spPr>
      </p:pic>
      <p:pic>
        <p:nvPicPr>
          <p:cNvPr id="809" name="droppedImage.pdf" descr="droppedImage.pdf"/>
          <p:cNvPicPr>
            <a:picLocks noChangeAspect="1"/>
          </p:cNvPicPr>
          <p:nvPr/>
        </p:nvPicPr>
        <p:blipFill>
          <a:blip r:embed="rId3">
            <a:extLst/>
          </a:blip>
          <a:stretch>
            <a:fillRect/>
          </a:stretch>
        </p:blipFill>
        <p:spPr>
          <a:xfrm>
            <a:off x="13957300" y="393700"/>
            <a:ext cx="1740082" cy="1765300"/>
          </a:xfrm>
          <a:prstGeom prst="rect">
            <a:avLst/>
          </a:prstGeom>
          <a:ln w="12700">
            <a:miter lim="400000"/>
          </a:ln>
        </p:spPr>
      </p:pic>
      <p:sp>
        <p:nvSpPr>
          <p:cNvPr id="810" name="[NodeTrix: a Hybrid Visualization of Social Networks. Henry, Fekete, and McGuffin. IEEE TVCG (Proc. InfoVis) 13(6):1302-1309, 2007.]"/>
          <p:cNvSpPr txBox="1"/>
          <p:nvPr/>
        </p:nvSpPr>
        <p:spPr>
          <a:xfrm>
            <a:off x="10947400" y="2527300"/>
            <a:ext cx="46863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defRPr i="0" sz="2600"/>
            </a:pPr>
            <a:r>
              <a:rPr i="1" sz="1700"/>
              <a:t>[NodeTrix: a Hybrid Visualization of Social Networks. Henry, Fekete, and McGuffin. IEEE TVCG (Proc. InfoVis) 13(6):1302-1309, 2007.]</a:t>
            </a:r>
          </a:p>
        </p:txBody>
      </p:sp>
      <p:pic>
        <p:nvPicPr>
          <p:cNvPr id="811" name="nmeth-1862-F2.jpg" descr="nmeth-1862-F2.jpg"/>
          <p:cNvPicPr>
            <a:picLocks noChangeAspect="1"/>
          </p:cNvPicPr>
          <p:nvPr/>
        </p:nvPicPr>
        <p:blipFill>
          <a:blip r:embed="rId4">
            <a:extLst/>
          </a:blip>
          <a:srcRect l="51282" t="42" r="0" b="0"/>
          <a:stretch>
            <a:fillRect/>
          </a:stretch>
        </p:blipFill>
        <p:spPr>
          <a:xfrm>
            <a:off x="9334500" y="3949700"/>
            <a:ext cx="3378200" cy="3429000"/>
          </a:xfrm>
          <a:prstGeom prst="rect">
            <a:avLst/>
          </a:prstGeom>
          <a:ln w="12700">
            <a:miter lim="400000"/>
          </a:ln>
        </p:spPr>
      </p:pic>
      <p:grpSp>
        <p:nvGrpSpPr>
          <p:cNvPr id="814" name="Group"/>
          <p:cNvGrpSpPr/>
          <p:nvPr/>
        </p:nvGrpSpPr>
        <p:grpSpPr>
          <a:xfrm>
            <a:off x="13119100" y="3949700"/>
            <a:ext cx="2933701" cy="3657600"/>
            <a:chOff x="0" y="0"/>
            <a:chExt cx="2933700" cy="3657600"/>
          </a:xfrm>
        </p:grpSpPr>
        <p:pic>
          <p:nvPicPr>
            <p:cNvPr id="812" name="nmeth-1862-F1c.jpg" descr="nmeth-1862-F1c.jpg"/>
            <p:cNvPicPr>
              <a:picLocks noChangeAspect="1"/>
            </p:cNvPicPr>
            <p:nvPr/>
          </p:nvPicPr>
          <p:blipFill>
            <a:blip r:embed="rId5">
              <a:extLst/>
            </a:blip>
            <a:srcRect l="2118" t="2909" r="0" b="0"/>
            <a:stretch>
              <a:fillRect/>
            </a:stretch>
          </p:blipFill>
          <p:spPr>
            <a:xfrm>
              <a:off x="0" y="0"/>
              <a:ext cx="2933701" cy="3657600"/>
            </a:xfrm>
            <a:prstGeom prst="rect">
              <a:avLst/>
            </a:prstGeom>
            <a:ln w="12700" cap="flat">
              <a:noFill/>
              <a:miter lim="400000"/>
            </a:ln>
            <a:effectLst/>
          </p:spPr>
        </p:pic>
        <p:sp>
          <p:nvSpPr>
            <p:cNvPr id="813" name="Rectangle"/>
            <p:cNvSpPr/>
            <p:nvPr/>
          </p:nvSpPr>
          <p:spPr>
            <a:xfrm>
              <a:off x="0" y="0"/>
              <a:ext cx="723900" cy="419100"/>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sp>
        <p:nvSpPr>
          <p:cNvPr id="815" name="[Points of view: Networks. Gehlenborg and Wong. Nature Methods 9:115.]"/>
          <p:cNvSpPr txBox="1"/>
          <p:nvPr/>
        </p:nvSpPr>
        <p:spPr>
          <a:xfrm>
            <a:off x="9448800" y="7988300"/>
            <a:ext cx="68326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defRPr i="0" sz="2600"/>
            </a:pPr>
            <a:r>
              <a:rPr i="1" sz="1700"/>
              <a:t>[Points of view: Networks. Gehlenborg and Wong. Nature Methods 9:115.]</a:t>
            </a:r>
            <a:endParaRPr i="1" sz="1700"/>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Connection vs. adjacency comparison"/>
          <p:cNvSpPr txBox="1"/>
          <p:nvPr>
            <p:ph type="title"/>
          </p:nvPr>
        </p:nvSpPr>
        <p:spPr>
          <a:prstGeom prst="rect">
            <a:avLst/>
          </a:prstGeom>
        </p:spPr>
        <p:txBody>
          <a:bodyPr/>
          <a:lstStyle/>
          <a:p>
            <a:pPr/>
            <a:r>
              <a:t>Connection vs. adjacency comparison</a:t>
            </a:r>
          </a:p>
        </p:txBody>
      </p:sp>
      <p:sp>
        <p:nvSpPr>
          <p:cNvPr id="818" name="adjacency matrix strengths…"/>
          <p:cNvSpPr txBox="1"/>
          <p:nvPr>
            <p:ph type="body" idx="1"/>
          </p:nvPr>
        </p:nvSpPr>
        <p:spPr>
          <a:prstGeom prst="rect">
            <a:avLst/>
          </a:prstGeom>
        </p:spPr>
        <p:txBody>
          <a:bodyPr/>
          <a:lstStyle/>
          <a:p>
            <a:pPr marL="793376" indent="-336176"/>
            <a:r>
              <a:t>adjacency matrix strengths</a:t>
            </a:r>
          </a:p>
          <a:p>
            <a:pPr lvl="1" marL="1173480" indent="-259080"/>
            <a:r>
              <a:t>predictability, scalability, supports reordering</a:t>
            </a:r>
          </a:p>
          <a:p>
            <a:pPr lvl="1" marL="1173480" indent="-259080"/>
            <a:r>
              <a:t>some topology tasks trainable</a:t>
            </a:r>
          </a:p>
          <a:p>
            <a:pPr marL="793376" indent="-336176"/>
            <a:r>
              <a:t>node-link diagram strengths</a:t>
            </a:r>
          </a:p>
          <a:p>
            <a:pPr lvl="1" marL="1173480" indent="-259080"/>
            <a:r>
              <a:t>topology understanding, path tracing</a:t>
            </a:r>
          </a:p>
          <a:p>
            <a:pPr lvl="1" marL="1173480" indent="-259080"/>
            <a:r>
              <a:t>intuitive, no training needed</a:t>
            </a:r>
          </a:p>
          <a:p>
            <a:pPr marL="793376" indent="-336176"/>
            <a:r>
              <a:t>empirical study</a:t>
            </a:r>
          </a:p>
          <a:p>
            <a:pPr lvl="1" marL="1173480" indent="-259080"/>
            <a:r>
              <a:t>node-link best for small networks</a:t>
            </a:r>
          </a:p>
          <a:p>
            <a:pPr lvl="1" marL="1173480" indent="-259080"/>
            <a:r>
              <a:t>matrix best for large networks</a:t>
            </a:r>
          </a:p>
          <a:p>
            <a:pPr lvl="2" marL="1635369" indent="-263769"/>
            <a:r>
              <a:t>if tasks don’t involve topological structure!</a:t>
            </a:r>
          </a:p>
        </p:txBody>
      </p:sp>
      <p:sp>
        <p:nvSpPr>
          <p:cNvPr id="8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20" name="[On the readability of graphs using node-link and matrix-based representations: a controlled experiment and statistical analysis. Ghoniem, Fekete, and Castagliola. Information Visualization 4:2 (2005), 114–135.]"/>
          <p:cNvSpPr txBox="1"/>
          <p:nvPr/>
        </p:nvSpPr>
        <p:spPr>
          <a:xfrm>
            <a:off x="812800" y="7416800"/>
            <a:ext cx="8191500" cy="2032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500">
                <a:uFill>
                  <a:solidFill>
                    <a:srgbClr val="000000"/>
                  </a:solidFill>
                </a:uFill>
              </a:defRPr>
            </a:lvl1pPr>
          </a:lstStyle>
          <a:p>
            <a:pPr>
              <a:defRPr i="0" sz="3300"/>
            </a:pPr>
            <a:r>
              <a:rPr i="1" sz="2500"/>
              <a:t>[On the readability of graphs using node-link and matrix-based representations: a controlled experiment and statistical analysis. Ghoniem, Fekete, and Castagliola. Information Visualization 4:2 (2005), 114–135.]</a:t>
            </a:r>
            <a:endParaRPr i="1" sz="2500"/>
          </a:p>
        </p:txBody>
      </p:sp>
      <p:pic>
        <p:nvPicPr>
          <p:cNvPr id="821" name="patternsInAdjacencyMatrix.tiff" descr="patternsInAdjacencyMatrix.tiff"/>
          <p:cNvPicPr>
            <a:picLocks noChangeAspect="1"/>
          </p:cNvPicPr>
          <p:nvPr/>
        </p:nvPicPr>
        <p:blipFill>
          <a:blip r:embed="rId2">
            <a:extLst/>
          </a:blip>
          <a:stretch>
            <a:fillRect/>
          </a:stretch>
        </p:blipFill>
        <p:spPr>
          <a:xfrm>
            <a:off x="9652000" y="1102228"/>
            <a:ext cx="6375401" cy="3218996"/>
          </a:xfrm>
          <a:prstGeom prst="rect">
            <a:avLst/>
          </a:prstGeom>
          <a:ln w="12700">
            <a:miter lim="400000"/>
          </a:ln>
        </p:spPr>
      </p:pic>
      <p:sp>
        <p:nvSpPr>
          <p:cNvPr id="822" name="http://www.michaelmcguffin.com/courses/vis/patternsInAdjacencyMatrix.png"/>
          <p:cNvSpPr txBox="1"/>
          <p:nvPr/>
        </p:nvSpPr>
        <p:spPr>
          <a:xfrm>
            <a:off x="9271000" y="4508500"/>
            <a:ext cx="7124700" cy="723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1900" u="sng">
                <a:uFill>
                  <a:solidFill>
                    <a:srgbClr val="000000"/>
                  </a:solidFill>
                </a:uFill>
                <a:hlinkClick r:id="rId3" invalidUrl="" action="" tgtFrame="" tooltip="" history="1" highlightClick="0" endSnd="0"/>
              </a:defRPr>
            </a:lvl1pPr>
          </a:lstStyle>
          <a:p>
            <a:pPr>
              <a:defRPr i="0" sz="2700" u="none"/>
            </a:pPr>
            <a:r>
              <a:rPr i="1" sz="1900" u="sng">
                <a:hlinkClick r:id="rId3" invalidUrl="" action="" tgtFrame="" tooltip="" history="1" highlightClick="0" endSnd="0"/>
              </a:rPr>
              <a:t>http://www.michaelmcguffin.com/courses/vis/patternsInAdjacencyMatrix.png</a:t>
            </a:r>
            <a:endParaRPr i="1" sz="1900"/>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Idiom: radial node-link tree"/>
          <p:cNvSpPr txBox="1"/>
          <p:nvPr>
            <p:ph type="title"/>
          </p:nvPr>
        </p:nvSpPr>
        <p:spPr>
          <a:prstGeom prst="rect">
            <a:avLst/>
          </a:prstGeom>
        </p:spPr>
        <p:txBody>
          <a:bodyPr/>
          <a:lstStyle/>
          <a:p>
            <a:pPr/>
            <a:r>
              <a:t>Idiom: </a:t>
            </a:r>
            <a:r>
              <a:rPr b="1">
                <a:latin typeface="+mn-lt"/>
                <a:ea typeface="+mn-ea"/>
                <a:cs typeface="+mn-cs"/>
                <a:sym typeface="Rockwell"/>
              </a:rPr>
              <a:t>radial node-link tree</a:t>
            </a:r>
          </a:p>
        </p:txBody>
      </p:sp>
      <p:sp>
        <p:nvSpPr>
          <p:cNvPr id="825" name="data…"/>
          <p:cNvSpPr txBox="1"/>
          <p:nvPr>
            <p:ph type="body" idx="1"/>
          </p:nvPr>
        </p:nvSpPr>
        <p:spPr>
          <a:prstGeom prst="rect">
            <a:avLst/>
          </a:prstGeom>
        </p:spPr>
        <p:txBody>
          <a:bodyPr/>
          <a:lstStyle/>
          <a:p>
            <a:pPr marL="793376" indent="-336176"/>
            <a:r>
              <a:t>data</a:t>
            </a:r>
          </a:p>
          <a:p>
            <a:pPr lvl="1" marL="1173480" indent="-259080"/>
            <a:r>
              <a:t>tree</a:t>
            </a:r>
          </a:p>
          <a:p>
            <a:pPr marL="793376" indent="-336176"/>
            <a:r>
              <a:t>encoding</a:t>
            </a:r>
          </a:p>
          <a:p>
            <a:pPr lvl="1" marL="1173480" indent="-259080"/>
            <a:r>
              <a:t>link connection marks</a:t>
            </a:r>
          </a:p>
          <a:p>
            <a:pPr lvl="1" marL="1173480" indent="-259080"/>
            <a:r>
              <a:t>point node marks</a:t>
            </a:r>
          </a:p>
          <a:p>
            <a:pPr lvl="1" marL="1173480" indent="-259080"/>
            <a:r>
              <a:t>radial axis orientation</a:t>
            </a:r>
          </a:p>
          <a:p>
            <a:pPr lvl="2" marL="1635369" indent="-263769"/>
            <a:r>
              <a:t>angular proximity: siblings</a:t>
            </a:r>
          </a:p>
          <a:p>
            <a:pPr lvl="2" marL="1635369" indent="-263769"/>
            <a:r>
              <a:t>distance from center: depth in tree </a:t>
            </a:r>
          </a:p>
          <a:p>
            <a:pPr marL="793376" indent="-336176"/>
            <a:r>
              <a:t>tasks</a:t>
            </a:r>
          </a:p>
          <a:p>
            <a:pPr lvl="1" marL="1173480" indent="-259080"/>
            <a:r>
              <a:t>understanding topology,  following paths</a:t>
            </a:r>
          </a:p>
          <a:p>
            <a:pPr marL="793376" indent="-336176"/>
            <a:r>
              <a:t>scalability</a:t>
            </a:r>
          </a:p>
          <a:p>
            <a:pPr lvl="1" marL="1173480" indent="-259080"/>
            <a:r>
              <a:t>1K - 10K nodes</a:t>
            </a:r>
          </a:p>
        </p:txBody>
      </p:sp>
      <p:sp>
        <p:nvSpPr>
          <p:cNvPr id="8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27" name="http://mbostock.github.com/d3/ex/tree.html"/>
          <p:cNvSpPr txBox="1"/>
          <p:nvPr/>
        </p:nvSpPr>
        <p:spPr>
          <a:xfrm>
            <a:off x="8928100" y="8661400"/>
            <a:ext cx="48260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http://mbostock.github.com/d3/ex/tree.html</a:t>
            </a:r>
          </a:p>
        </p:txBody>
      </p:sp>
      <p:pic>
        <p:nvPicPr>
          <p:cNvPr id="828" name="radialtree-d3.pdf" descr="radialtree-d3.pdf"/>
          <p:cNvPicPr>
            <a:picLocks noChangeAspect="1"/>
          </p:cNvPicPr>
          <p:nvPr/>
        </p:nvPicPr>
        <p:blipFill>
          <a:blip r:embed="rId3">
            <a:extLst/>
          </a:blip>
          <a:stretch>
            <a:fillRect/>
          </a:stretch>
        </p:blipFill>
        <p:spPr>
          <a:xfrm>
            <a:off x="8537258" y="238184"/>
            <a:ext cx="7327901" cy="8042216"/>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Idiom: treemap"/>
          <p:cNvSpPr txBox="1"/>
          <p:nvPr>
            <p:ph type="title"/>
          </p:nvPr>
        </p:nvSpPr>
        <p:spPr>
          <a:prstGeom prst="rect">
            <a:avLst/>
          </a:prstGeom>
        </p:spPr>
        <p:txBody>
          <a:bodyPr/>
          <a:lstStyle/>
          <a:p>
            <a:pPr/>
            <a:r>
              <a:t>Idiom: </a:t>
            </a:r>
            <a:r>
              <a:rPr b="1">
                <a:latin typeface="+mn-lt"/>
                <a:ea typeface="+mn-ea"/>
                <a:cs typeface="+mn-cs"/>
                <a:sym typeface="Rockwell"/>
              </a:rPr>
              <a:t>treemap</a:t>
            </a:r>
          </a:p>
        </p:txBody>
      </p:sp>
      <p:sp>
        <p:nvSpPr>
          <p:cNvPr id="831" name="data…"/>
          <p:cNvSpPr txBox="1"/>
          <p:nvPr>
            <p:ph type="body" idx="1"/>
          </p:nvPr>
        </p:nvSpPr>
        <p:spPr>
          <a:xfrm>
            <a:off x="419100" y="1054100"/>
            <a:ext cx="15849600" cy="8039100"/>
          </a:xfrm>
          <a:prstGeom prst="rect">
            <a:avLst/>
          </a:prstGeom>
        </p:spPr>
        <p:txBody>
          <a:bodyPr/>
          <a:lstStyle/>
          <a:p>
            <a:pPr marL="793376" indent="-336176"/>
            <a:r>
              <a:t>data</a:t>
            </a:r>
          </a:p>
          <a:p>
            <a:pPr lvl="1" marL="1173480" indent="-259080"/>
            <a:r>
              <a:t>tree</a:t>
            </a:r>
          </a:p>
          <a:p>
            <a:pPr lvl="1" marL="1173480" indent="-259080"/>
            <a:r>
              <a:t>1 quant attrib at leaf nodes</a:t>
            </a:r>
          </a:p>
          <a:p>
            <a:pPr marL="793376" indent="-336176"/>
            <a:r>
              <a:t>encoding</a:t>
            </a:r>
          </a:p>
          <a:p>
            <a:pPr lvl="1" marL="1173480" indent="-259080"/>
            <a:r>
              <a:t>area containment marks for hierarchical structure</a:t>
            </a:r>
          </a:p>
          <a:p>
            <a:pPr lvl="1" marL="1173480" indent="-259080"/>
            <a:r>
              <a:t>rectilinear orientation</a:t>
            </a:r>
          </a:p>
          <a:p>
            <a:pPr lvl="1" marL="1173480" indent="-259080"/>
            <a:r>
              <a:t>size encodes quant attrib</a:t>
            </a:r>
          </a:p>
          <a:p>
            <a:pPr marL="793376" indent="-336176"/>
            <a:r>
              <a:t>tasks</a:t>
            </a:r>
          </a:p>
          <a:p>
            <a:pPr lvl="1" marL="1173480" indent="-259080"/>
            <a:r>
              <a:t>query attribute at leaf nodes</a:t>
            </a:r>
          </a:p>
          <a:p>
            <a:pPr marL="793376" indent="-336176"/>
            <a:r>
              <a:t>scalability</a:t>
            </a:r>
          </a:p>
          <a:p>
            <a:pPr lvl="1" marL="1173480" indent="-259080"/>
            <a:r>
              <a:t>1M leaf nodes</a:t>
            </a:r>
          </a:p>
        </p:txBody>
      </p:sp>
      <p:sp>
        <p:nvSpPr>
          <p:cNvPr id="8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33" name="http://tulip.labri.fr/Documentation/3_7/userHandbook/html/ch06.html"/>
          <p:cNvSpPr txBox="1"/>
          <p:nvPr/>
        </p:nvSpPr>
        <p:spPr>
          <a:xfrm>
            <a:off x="10185400" y="6121400"/>
            <a:ext cx="68707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http://tulip.labri.fr/Documentation/3_7/userHandbook/html/ch06.html</a:t>
            </a:r>
          </a:p>
        </p:txBody>
      </p:sp>
      <p:pic>
        <p:nvPicPr>
          <p:cNvPr id="834" name="tutorials_improvelayout_treemap_1.png" descr="tutorials_improvelayout_treemap_1.png"/>
          <p:cNvPicPr>
            <a:picLocks noChangeAspect="1"/>
          </p:cNvPicPr>
          <p:nvPr/>
        </p:nvPicPr>
        <p:blipFill>
          <a:blip r:embed="rId3">
            <a:extLst/>
          </a:blip>
          <a:srcRect l="13664" t="11224" r="14906" b="10204"/>
          <a:stretch>
            <a:fillRect/>
          </a:stretch>
        </p:blipFill>
        <p:spPr>
          <a:xfrm>
            <a:off x="10248900" y="838199"/>
            <a:ext cx="4953000" cy="4974536"/>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Link marks: Connection and containment"/>
          <p:cNvSpPr txBox="1"/>
          <p:nvPr>
            <p:ph type="title"/>
          </p:nvPr>
        </p:nvSpPr>
        <p:spPr>
          <a:prstGeom prst="rect">
            <a:avLst/>
          </a:prstGeom>
        </p:spPr>
        <p:txBody>
          <a:bodyPr/>
          <a:lstStyle/>
          <a:p>
            <a:pPr/>
            <a:r>
              <a:t>Link marks: Connection and containment</a:t>
            </a:r>
          </a:p>
        </p:txBody>
      </p:sp>
      <p:sp>
        <p:nvSpPr>
          <p:cNvPr id="837" name="marks as links (vs. nodes)…"/>
          <p:cNvSpPr txBox="1"/>
          <p:nvPr>
            <p:ph type="body" idx="1"/>
          </p:nvPr>
        </p:nvSpPr>
        <p:spPr>
          <a:xfrm>
            <a:off x="596900" y="1435100"/>
            <a:ext cx="9067800" cy="7924800"/>
          </a:xfrm>
          <a:prstGeom prst="rect">
            <a:avLst/>
          </a:prstGeom>
        </p:spPr>
        <p:txBody>
          <a:bodyPr/>
          <a:lstStyle/>
          <a:p>
            <a:pPr marL="793376" indent="-336176"/>
            <a:r>
              <a:t>marks as links (vs. nodes)</a:t>
            </a:r>
          </a:p>
          <a:p>
            <a:pPr lvl="1" marL="1173480" indent="-259080"/>
            <a:r>
              <a:t>common case in network drawing</a:t>
            </a:r>
          </a:p>
          <a:p>
            <a:pPr lvl="1" marL="1173480" indent="-259080"/>
            <a:r>
              <a:t>1D case: connection</a:t>
            </a:r>
          </a:p>
          <a:p>
            <a:pPr lvl="2" marL="1635369" indent="-263769"/>
            <a:r>
              <a:t>ex: all node-link diagrams</a:t>
            </a:r>
          </a:p>
          <a:p>
            <a:pPr lvl="2" marL="1635369" indent="-263769"/>
            <a:r>
              <a:t>emphasizes topology, path tracing</a:t>
            </a:r>
          </a:p>
          <a:p>
            <a:pPr lvl="2" marL="1635369" indent="-263769"/>
            <a:r>
              <a:t>networks and trees</a:t>
            </a:r>
          </a:p>
          <a:p>
            <a:pPr lvl="1" marL="1173480" indent="-259080"/>
            <a:r>
              <a:t>2D case: containment</a:t>
            </a:r>
          </a:p>
          <a:p>
            <a:pPr lvl="2" marL="1635369" indent="-263769"/>
            <a:r>
              <a:t>ex: all treemap variants</a:t>
            </a:r>
          </a:p>
          <a:p>
            <a:pPr lvl="2" marL="1635369" indent="-263769"/>
            <a:r>
              <a:t>emphasizes attribute values at leaves (size coding)</a:t>
            </a:r>
          </a:p>
          <a:p>
            <a:pPr lvl="2" marL="1635369" indent="-263769"/>
            <a:r>
              <a:t>only trees</a:t>
            </a:r>
          </a:p>
        </p:txBody>
      </p:sp>
      <p:sp>
        <p:nvSpPr>
          <p:cNvPr id="8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9" name="droppedImage.pdf" descr="droppedImage.pdf"/>
          <p:cNvPicPr>
            <a:picLocks noChangeAspect="1"/>
          </p:cNvPicPr>
          <p:nvPr/>
        </p:nvPicPr>
        <p:blipFill>
          <a:blip r:embed="rId3">
            <a:extLst/>
          </a:blip>
          <a:srcRect l="0" t="0" r="33494" b="0"/>
          <a:stretch>
            <a:fillRect/>
          </a:stretch>
        </p:blipFill>
        <p:spPr>
          <a:xfrm>
            <a:off x="9918700" y="4889500"/>
            <a:ext cx="5422900" cy="2527300"/>
          </a:xfrm>
          <a:prstGeom prst="rect">
            <a:avLst/>
          </a:prstGeom>
          <a:ln w="12700">
            <a:miter lim="400000"/>
          </a:ln>
        </p:spPr>
      </p:pic>
      <p:pic>
        <p:nvPicPr>
          <p:cNvPr id="840" name="droppedImage.pdf" descr="droppedImage.pdf"/>
          <p:cNvPicPr>
            <a:picLocks noChangeAspect="1"/>
          </p:cNvPicPr>
          <p:nvPr/>
        </p:nvPicPr>
        <p:blipFill>
          <a:blip r:embed="rId4">
            <a:extLst/>
          </a:blip>
          <a:srcRect l="0" t="13432" r="42645" b="23880"/>
          <a:stretch>
            <a:fillRect/>
          </a:stretch>
        </p:blipFill>
        <p:spPr>
          <a:xfrm>
            <a:off x="10718800" y="3035300"/>
            <a:ext cx="4269096" cy="1600200"/>
          </a:xfrm>
          <a:prstGeom prst="rect">
            <a:avLst/>
          </a:prstGeom>
          <a:ln w="12700">
            <a:miter lim="400000"/>
          </a:ln>
        </p:spPr>
      </p:pic>
      <p:sp>
        <p:nvSpPr>
          <p:cNvPr id="841" name="[Elastic Hierarchies: Combining Treemaps and Node-Link Diagrams. Dong, McGuffin, and Chignell. Proc. InfoVis 2005, p. 57-64.]"/>
          <p:cNvSpPr txBox="1"/>
          <p:nvPr/>
        </p:nvSpPr>
        <p:spPr>
          <a:xfrm>
            <a:off x="9728200" y="7670800"/>
            <a:ext cx="6235700" cy="102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200">
                <a:uFill>
                  <a:solidFill>
                    <a:srgbClr val="000000"/>
                  </a:solidFill>
                </a:uFill>
              </a:defRPr>
            </a:lvl1pPr>
          </a:lstStyle>
          <a:p>
            <a:pPr>
              <a:defRPr i="0" sz="3000"/>
            </a:pPr>
            <a:r>
              <a:rPr i="1" sz="2200"/>
              <a:t>[Elastic Hierarchies: Combining Treemaps and Node-Link Diagrams. Dong, McGuffin, and Chignell. Proc. InfoVis 2005, p. 57-64.]</a:t>
            </a:r>
          </a:p>
        </p:txBody>
      </p:sp>
      <p:pic>
        <p:nvPicPr>
          <p:cNvPr id="842" name="fig5.5.pdf" descr="fig5.5.pdf"/>
          <p:cNvPicPr>
            <a:picLocks noChangeAspect="1"/>
          </p:cNvPicPr>
          <p:nvPr/>
        </p:nvPicPr>
        <p:blipFill>
          <a:blip r:embed="rId5">
            <a:extLst/>
          </a:blip>
          <a:srcRect l="0" t="70308" r="75171" b="0"/>
          <a:stretch>
            <a:fillRect/>
          </a:stretch>
        </p:blipFill>
        <p:spPr>
          <a:xfrm>
            <a:off x="12511484" y="1498600"/>
            <a:ext cx="2476501" cy="1346201"/>
          </a:xfrm>
          <a:prstGeom prst="rect">
            <a:avLst/>
          </a:prstGeom>
          <a:ln w="12700">
            <a:miter lim="400000"/>
          </a:ln>
        </p:spPr>
      </p:pic>
      <p:pic>
        <p:nvPicPr>
          <p:cNvPr id="843" name="fig5.5.pdf" descr="fig5.5.pdf"/>
          <p:cNvPicPr>
            <a:picLocks noChangeAspect="1"/>
          </p:cNvPicPr>
          <p:nvPr/>
        </p:nvPicPr>
        <p:blipFill>
          <a:blip r:embed="rId5">
            <a:extLst/>
          </a:blip>
          <a:srcRect l="31448" t="68907" r="44486" b="0"/>
          <a:stretch>
            <a:fillRect/>
          </a:stretch>
        </p:blipFill>
        <p:spPr>
          <a:xfrm>
            <a:off x="10111184" y="1498600"/>
            <a:ext cx="2400301" cy="1409701"/>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Tree drawing idioms comparison"/>
          <p:cNvSpPr txBox="1"/>
          <p:nvPr>
            <p:ph type="title"/>
          </p:nvPr>
        </p:nvSpPr>
        <p:spPr>
          <a:prstGeom prst="rect">
            <a:avLst/>
          </a:prstGeom>
        </p:spPr>
        <p:txBody>
          <a:bodyPr/>
          <a:lstStyle/>
          <a:p>
            <a:pPr/>
            <a:r>
              <a:t>Tree drawing idioms comparison</a:t>
            </a:r>
          </a:p>
        </p:txBody>
      </p:sp>
      <p:sp>
        <p:nvSpPr>
          <p:cNvPr id="848" name="data shown…"/>
          <p:cNvSpPr txBox="1"/>
          <p:nvPr>
            <p:ph type="body" idx="1"/>
          </p:nvPr>
        </p:nvSpPr>
        <p:spPr>
          <a:xfrm>
            <a:off x="419100" y="1104900"/>
            <a:ext cx="7645400" cy="8039100"/>
          </a:xfrm>
          <a:prstGeom prst="rect">
            <a:avLst/>
          </a:prstGeom>
        </p:spPr>
        <p:txBody>
          <a:bodyPr/>
          <a:lstStyle/>
          <a:p>
            <a:pPr defTabSz="1295400">
              <a:defRPr sz="3900"/>
            </a:pPr>
            <a:r>
              <a:t>data shown</a:t>
            </a:r>
          </a:p>
          <a:p>
            <a:pPr lvl="1" defTabSz="1295400">
              <a:spcBef>
                <a:spcPts val="900"/>
              </a:spcBef>
              <a:defRPr sz="3300"/>
            </a:pPr>
            <a:r>
              <a:t>link relationships </a:t>
            </a:r>
          </a:p>
          <a:p>
            <a:pPr lvl="1" defTabSz="1295400">
              <a:spcBef>
                <a:spcPts val="900"/>
              </a:spcBef>
              <a:defRPr sz="3300"/>
            </a:pPr>
            <a:r>
              <a:t>tree depth</a:t>
            </a:r>
          </a:p>
          <a:p>
            <a:pPr lvl="1" defTabSz="1295400">
              <a:spcBef>
                <a:spcPts val="900"/>
              </a:spcBef>
              <a:defRPr sz="3300"/>
            </a:pPr>
            <a:r>
              <a:t>sibling order</a:t>
            </a:r>
          </a:p>
          <a:p>
            <a:pPr marL="405245" indent="-405245" defTabSz="1295400">
              <a:defRPr sz="3300"/>
            </a:pPr>
            <a:r>
              <a:rPr sz="3900"/>
              <a:t>design choices</a:t>
            </a:r>
            <a:endParaRPr sz="3900"/>
          </a:p>
          <a:p>
            <a:pPr lvl="1" defTabSz="1295400">
              <a:spcBef>
                <a:spcPts val="900"/>
              </a:spcBef>
              <a:defRPr sz="3300"/>
            </a:pPr>
            <a:r>
              <a:t>connection vs containment link marks</a:t>
            </a:r>
          </a:p>
          <a:p>
            <a:pPr lvl="1" defTabSz="1295400">
              <a:spcBef>
                <a:spcPts val="900"/>
              </a:spcBef>
              <a:defRPr sz="3300"/>
            </a:pPr>
            <a:r>
              <a:t>rectilinear vs radial layout</a:t>
            </a:r>
          </a:p>
          <a:p>
            <a:pPr lvl="1" defTabSz="1295400">
              <a:spcBef>
                <a:spcPts val="900"/>
              </a:spcBef>
              <a:defRPr sz="3300"/>
            </a:pPr>
            <a:r>
              <a:t>spatial position channels</a:t>
            </a:r>
          </a:p>
          <a:p>
            <a:pPr defTabSz="1295400">
              <a:defRPr sz="3900"/>
            </a:pPr>
            <a:r>
              <a:t>considerations</a:t>
            </a:r>
          </a:p>
          <a:p>
            <a:pPr lvl="1" defTabSz="1295400">
              <a:spcBef>
                <a:spcPts val="900"/>
              </a:spcBef>
              <a:defRPr sz="3300"/>
            </a:pPr>
            <a:r>
              <a:t>redundant? arbitrary?</a:t>
            </a:r>
          </a:p>
          <a:p>
            <a:pPr lvl="1" defTabSz="1295400">
              <a:spcBef>
                <a:spcPts val="900"/>
              </a:spcBef>
              <a:defRPr sz="3300"/>
            </a:pPr>
            <a:r>
              <a:t>information density?</a:t>
            </a:r>
          </a:p>
          <a:p>
            <a:pPr lvl="2" defTabSz="1295400">
              <a:spcBef>
                <a:spcPts val="800"/>
              </a:spcBef>
              <a:defRPr sz="3300"/>
            </a:pPr>
            <a:r>
              <a:t>avoid wasting space</a:t>
            </a:r>
          </a:p>
        </p:txBody>
      </p:sp>
      <p:sp>
        <p:nvSpPr>
          <p:cNvPr id="8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0" name="treeRepEfficiency-fig1.png" descr="treeRepEfficiency-fig1.png"/>
          <p:cNvPicPr>
            <a:picLocks noChangeAspect="1"/>
          </p:cNvPicPr>
          <p:nvPr/>
        </p:nvPicPr>
        <p:blipFill>
          <a:blip r:embed="rId2">
            <a:extLst/>
          </a:blip>
          <a:stretch>
            <a:fillRect/>
          </a:stretch>
        </p:blipFill>
        <p:spPr>
          <a:xfrm>
            <a:off x="8572500" y="1028700"/>
            <a:ext cx="6405563" cy="6349264"/>
          </a:xfrm>
          <a:prstGeom prst="rect">
            <a:avLst/>
          </a:prstGeom>
          <a:ln w="12700">
            <a:miter lim="400000"/>
          </a:ln>
        </p:spPr>
      </p:pic>
      <p:sp>
        <p:nvSpPr>
          <p:cNvPr id="851" name="[Quantifying the Space-Efficiency of 2D Graphical Representations of Trees. McGuffin and Robert. Information Visualization 9:2 (2010), 115–140.]"/>
          <p:cNvSpPr txBox="1"/>
          <p:nvPr/>
        </p:nvSpPr>
        <p:spPr>
          <a:xfrm>
            <a:off x="8369300" y="7404100"/>
            <a:ext cx="7835900" cy="1219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600">
                <a:uFill>
                  <a:solidFill>
                    <a:srgbClr val="000000"/>
                  </a:solidFill>
                </a:uFill>
              </a:defRPr>
            </a:lvl1pPr>
          </a:lstStyle>
          <a:p>
            <a:pPr>
              <a:defRPr i="0" sz="3400"/>
            </a:pPr>
            <a:r>
              <a:rPr i="1" sz="2600"/>
              <a:t>[Quantifying the Space-Efficiency of 2D Graphical Representations of Trees. McGuffin and Robert. Information Visualization 9:2 (2010), 115–140.]</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Further reading"/>
          <p:cNvSpPr txBox="1"/>
          <p:nvPr>
            <p:ph type="title"/>
          </p:nvPr>
        </p:nvSpPr>
        <p:spPr>
          <a:prstGeom prst="rect">
            <a:avLst/>
          </a:prstGeom>
        </p:spPr>
        <p:txBody>
          <a:bodyPr/>
          <a:lstStyle/>
          <a:p>
            <a:pPr/>
            <a:r>
              <a:t>Further reading</a:t>
            </a:r>
          </a:p>
        </p:txBody>
      </p:sp>
      <p:sp>
        <p:nvSpPr>
          <p:cNvPr id="854" name="Visualization Analysis and Design. Munzner.  AK Peters Visualization Series, CRC Press, 2014.…"/>
          <p:cNvSpPr txBox="1"/>
          <p:nvPr>
            <p:ph type="body" idx="1"/>
          </p:nvPr>
        </p:nvSpPr>
        <p:spPr>
          <a:xfrm>
            <a:off x="419100" y="1079500"/>
            <a:ext cx="15849600" cy="7747000"/>
          </a:xfrm>
          <a:prstGeom prst="rect">
            <a:avLst/>
          </a:prstGeom>
        </p:spPr>
        <p:txBody>
          <a:bodyPr>
            <a:normAutofit fontScale="100000" lnSpcReduction="0"/>
          </a:bodyPr>
          <a:lstStyle/>
          <a:p>
            <a:pPr marL="667848" indent="-274656" defTabSz="1048511">
              <a:spcBef>
                <a:spcPts val="800"/>
              </a:spcBef>
              <a:defRPr sz="3268"/>
            </a:pPr>
            <a:r>
              <a:t>Visualization Analysis and Design. Munzner.  AK Peters Visualization Series, CRC Press, 2014.</a:t>
            </a:r>
          </a:p>
          <a:p>
            <a:pPr lvl="1" marL="996086" indent="-209702" defTabSz="1048511">
              <a:spcBef>
                <a:spcPts val="700"/>
              </a:spcBef>
              <a:defRPr i="1" sz="2752"/>
            </a:pPr>
            <a:r>
              <a:t>Chap 9: Arrange Networks and Trees</a:t>
            </a:r>
          </a:p>
          <a:p>
            <a:pPr marL="667848" indent="-274656" defTabSz="1048511">
              <a:spcBef>
                <a:spcPts val="800"/>
              </a:spcBef>
              <a:defRPr sz="3268"/>
            </a:pPr>
            <a:r>
              <a:t>Visual Analysis of Large Graphs: State-of-the-Art and Future Research Challenges. von Landesberger et al. Computer Graphics Forum 30:6 (2011), 1719–1749.</a:t>
            </a:r>
          </a:p>
          <a:p>
            <a:pPr marL="667848" indent="-274656" defTabSz="1048511">
              <a:spcBef>
                <a:spcPts val="800"/>
              </a:spcBef>
              <a:defRPr sz="3268"/>
            </a:pPr>
            <a:r>
              <a:t>Simple Algorithms for Network Visualization: A Tutorial. McGuffin. Tsinghua Science and Technology (Special Issue on Visualization and Computer Graphics) 17:4 (2012), 383–398.</a:t>
            </a:r>
          </a:p>
          <a:p>
            <a:pPr marL="667848" indent="-274656" defTabSz="1048511">
              <a:spcBef>
                <a:spcPts val="800"/>
              </a:spcBef>
              <a:defRPr sz="3268"/>
            </a:pPr>
            <a:r>
              <a:t>Drawing on Physical Analogies. Brandes. In Drawing Graphs: Methods and Models, LNCS Tutorial, 2025, edited by M. Kaufmann and D. Wagner, LNCS Tutorial, 2025, pp. 71–86. Springer-Verlag, 2001.</a:t>
            </a:r>
          </a:p>
          <a:p>
            <a:pPr marL="667848" indent="-274656" defTabSz="1048511">
              <a:spcBef>
                <a:spcPts val="800"/>
              </a:spcBef>
              <a:defRPr sz="3268"/>
            </a:pPr>
            <a:r>
              <a:rPr u="sng">
                <a:hlinkClick r:id="rId2" invalidUrl="" action="" tgtFrame="" tooltip="" history="1" highlightClick="0" endSnd="0"/>
              </a:rPr>
              <a:t>http://www.treevis.net</a:t>
            </a:r>
            <a:r>
              <a:t> Treevis.net: A Tree Visualization Reference. Schulz. IEEE Computer Graphics and Applications 31:6 (2011), 11–15.</a:t>
            </a:r>
          </a:p>
          <a:p>
            <a:pPr marL="667848" indent="-274656" defTabSz="1048511">
              <a:spcBef>
                <a:spcPts val="800"/>
              </a:spcBef>
              <a:defRPr sz="3268"/>
            </a:pPr>
            <a:r>
              <a:t>Perceptual Guidelines for Creating Rectangular Treemaps. Kong, Heer, and Agrawala.  IEEE Trans. Visualization and Computer Graphics (Proc. InfoVis) 16:6 (2010), 990–998.</a:t>
            </a:r>
          </a:p>
        </p:txBody>
      </p:sp>
      <p:sp>
        <p:nvSpPr>
          <p:cNvPr id="8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Rockwell"/>
        <a:ea typeface="Rockwell"/>
        <a:cs typeface="Rockwell"/>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Rockwell"/>
        <a:ea typeface="Rockwell"/>
        <a:cs typeface="Rockwell"/>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