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attrocento Sans" panose="020B0502050000020003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HffQciZD3K1CIL+8hlaYa+tSM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Hill" userId="79aa06e38b389987" providerId="LiveId" clId="{00D9584B-0A76-4687-8534-FDF9920BA280}"/>
    <pc:docChg chg="custSel modSld">
      <pc:chgData name="Ian Hill" userId="79aa06e38b389987" providerId="LiveId" clId="{00D9584B-0A76-4687-8534-FDF9920BA280}" dt="2022-12-14T19:32:48.132" v="0" actId="478"/>
      <pc:docMkLst>
        <pc:docMk/>
      </pc:docMkLst>
      <pc:sldChg chg="delSp mod">
        <pc:chgData name="Ian Hill" userId="79aa06e38b389987" providerId="LiveId" clId="{00D9584B-0A76-4687-8534-FDF9920BA280}" dt="2022-12-14T19:32:48.132" v="0" actId="478"/>
        <pc:sldMkLst>
          <pc:docMk/>
          <pc:sldMk cId="0" sldId="265"/>
        </pc:sldMkLst>
        <pc:cxnChg chg="del">
          <ac:chgData name="Ian Hill" userId="79aa06e38b389987" providerId="LiveId" clId="{00D9584B-0A76-4687-8534-FDF9920BA280}" dt="2022-12-14T19:32:48.132" v="0" actId="478"/>
          <ac:cxnSpMkLst>
            <pc:docMk/>
            <pc:sldMk cId="0" sldId="265"/>
            <ac:cxnSpMk id="240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80bc1aabd5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180bc1aabd5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80bc1aabd5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180bc1aabd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80bc1aabd5_13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80bc1aabd5_1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b88adcb79b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b88adcb7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0bc1aabd5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0bc1aabd5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80bc1aabd5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180bc1aabd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g1b88adcb79b_0_162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109" name="Google Shape;109;g1b88adcb79b_0_16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g1b88adcb79b_0_16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g1b88adcb79b_0_162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g1b88adcb79b_0_162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9385200" cy="388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1b88adcb79b_0_1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anhill@ece.ubc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B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"/>
          <p:cNvPicPr preferRelativeResize="0"/>
          <p:nvPr/>
        </p:nvPicPr>
        <p:blipFill rotWithShape="1">
          <a:blip r:embed="rId3">
            <a:alphaModFix/>
          </a:blip>
          <a:srcRect l="15116" t="12572" r="15123"/>
          <a:stretch/>
        </p:blipFill>
        <p:spPr>
          <a:xfrm>
            <a:off x="4895000" y="-475"/>
            <a:ext cx="7296998" cy="685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/>
          <p:nvPr/>
        </p:nvSpPr>
        <p:spPr>
          <a:xfrm>
            <a:off x="-851" y="-478"/>
            <a:ext cx="9468701" cy="6858478"/>
          </a:xfrm>
          <a:custGeom>
            <a:avLst/>
            <a:gdLst/>
            <a:ahLst/>
            <a:cxnLst/>
            <a:rect l="l" t="t" r="r" b="b"/>
            <a:pathLst>
              <a:path w="8078051" h="5829300" extrusionOk="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rgbClr val="00204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-852" y="-478"/>
            <a:ext cx="8078052" cy="6858478"/>
          </a:xfrm>
          <a:custGeom>
            <a:avLst/>
            <a:gdLst/>
            <a:ahLst/>
            <a:cxnLst/>
            <a:rect l="l" t="t" r="r" b="b"/>
            <a:pathLst>
              <a:path w="8078052" h="6858478" extrusionOk="0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rgbClr val="002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 txBox="1">
            <a:spLocks noGrp="1"/>
          </p:cNvSpPr>
          <p:nvPr>
            <p:ph type="ctrTitle"/>
          </p:nvPr>
        </p:nvSpPr>
        <p:spPr>
          <a:xfrm>
            <a:off x="532900" y="2077175"/>
            <a:ext cx="5685000" cy="24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3103"/>
              <a:buFont typeface="Quattrocento Sans"/>
              <a:buNone/>
            </a:pPr>
            <a:r>
              <a:rPr lang="en-CA" sz="5800" dirty="0" err="1">
                <a:latin typeface="Quattrocento Sans"/>
                <a:ea typeface="Quattrocento Sans"/>
                <a:cs typeface="Quattrocento Sans"/>
                <a:sym typeface="Quattrocento Sans"/>
              </a:rPr>
              <a:t>GraceFall</a:t>
            </a:r>
            <a:r>
              <a:rPr lang="en-CA" sz="5800" dirty="0">
                <a:latin typeface="Quattrocento Sans"/>
                <a:ea typeface="Quattrocento Sans"/>
                <a:cs typeface="Quattrocento Sans"/>
                <a:sym typeface="Quattrocento Sans"/>
              </a:rPr>
              <a:t>:</a:t>
            </a:r>
            <a:endParaRPr sz="58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31707"/>
              <a:buFont typeface="Quattrocento Sans"/>
              <a:buNone/>
            </a:pPr>
            <a:r>
              <a:rPr lang="en-CA" sz="4100" dirty="0">
                <a:latin typeface="Quattrocento Sans"/>
                <a:ea typeface="Quattrocento Sans"/>
                <a:cs typeface="Quattrocento Sans"/>
                <a:sym typeface="Quattrocento Sans"/>
              </a:rPr>
              <a:t>Visualizing wear-out data for exploratory analysis</a:t>
            </a:r>
            <a:endParaRPr sz="4700" dirty="0"/>
          </a:p>
        </p:txBody>
      </p:sp>
      <p:sp>
        <p:nvSpPr>
          <p:cNvPr id="122" name="Google Shape;122;p1"/>
          <p:cNvSpPr txBox="1">
            <a:spLocks noGrp="1"/>
          </p:cNvSpPr>
          <p:nvPr>
            <p:ph type="subTitle" idx="1"/>
          </p:nvPr>
        </p:nvSpPr>
        <p:spPr>
          <a:xfrm>
            <a:off x="532875" y="4967897"/>
            <a:ext cx="53739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Ian Hill &amp; Matthew Tang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CA" sz="1800" dirty="0">
                <a:latin typeface="Arial"/>
                <a:ea typeface="Arial"/>
                <a:cs typeface="Arial"/>
                <a:sym typeface="Arial"/>
              </a:rPr>
              <a:t>Dec. 14th, 2022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>
            <a:spLocks noGrp="1"/>
          </p:cNvSpPr>
          <p:nvPr>
            <p:ph type="sldNum" idx="12"/>
          </p:nvPr>
        </p:nvSpPr>
        <p:spPr>
          <a:xfrm>
            <a:off x="222060" y="6310313"/>
            <a:ext cx="11257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400">
                <a:latin typeface="Arial"/>
                <a:ea typeface="Arial"/>
                <a:cs typeface="Arial"/>
                <a:sym typeface="Arial"/>
              </a:rPr>
              <a:t>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1"/>
          <p:cNvCxnSpPr/>
          <p:nvPr/>
        </p:nvCxnSpPr>
        <p:spPr>
          <a:xfrm>
            <a:off x="532866" y="4803348"/>
            <a:ext cx="5685054" cy="0"/>
          </a:xfrm>
          <a:prstGeom prst="straightConnector1">
            <a:avLst/>
          </a:prstGeom>
          <a:noFill/>
          <a:ln w="12700" cap="flat" cmpd="sng">
            <a:solidFill>
              <a:srgbClr val="0077C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p1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41" y="0"/>
            <a:ext cx="4768345" cy="98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B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180bc1aabd5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319" y="2378512"/>
            <a:ext cx="8306905" cy="37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180bc1aabd5_0_44"/>
          <p:cNvSpPr txBox="1">
            <a:spLocks noGrp="1"/>
          </p:cNvSpPr>
          <p:nvPr>
            <p:ph type="body" idx="1"/>
          </p:nvPr>
        </p:nvSpPr>
        <p:spPr>
          <a:xfrm>
            <a:off x="387000" y="1083613"/>
            <a:ext cx="11418000" cy="1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Adding vertical separators at meta data points for better comparison</a:t>
            </a:r>
            <a:endParaRPr/>
          </a:p>
        </p:txBody>
      </p:sp>
      <p:sp>
        <p:nvSpPr>
          <p:cNvPr id="229" name="Google Shape;229;g180bc1aabd5_0_44"/>
          <p:cNvSpPr txBox="1">
            <a:spLocks noGrp="1"/>
          </p:cNvSpPr>
          <p:nvPr>
            <p:ph type="sldNum" idx="12"/>
          </p:nvPr>
        </p:nvSpPr>
        <p:spPr>
          <a:xfrm>
            <a:off x="241314" y="6310954"/>
            <a:ext cx="65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g180bc1aabd5_0_44" descr="A large body of wa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7641" t="42222" r="51391" b="45387"/>
          <a:stretch/>
        </p:blipFill>
        <p:spPr>
          <a:xfrm>
            <a:off x="0" y="0"/>
            <a:ext cx="4417167" cy="9980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180bc1aabd5_0_44"/>
          <p:cNvSpPr/>
          <p:nvPr/>
        </p:nvSpPr>
        <p:spPr>
          <a:xfrm flipH="1">
            <a:off x="1179894" y="-6882"/>
            <a:ext cx="7315467" cy="1006146"/>
          </a:xfrm>
          <a:custGeom>
            <a:avLst/>
            <a:gdLst/>
            <a:ahLst/>
            <a:cxnLst/>
            <a:rect l="l" t="t" r="r" b="b"/>
            <a:pathLst>
              <a:path w="6917699" h="1328246" extrusionOk="0">
                <a:moveTo>
                  <a:pt x="6917699" y="1328246"/>
                </a:moveTo>
                <a:lnTo>
                  <a:pt x="6291543" y="0"/>
                </a:lnTo>
                <a:lnTo>
                  <a:pt x="6760" y="1951"/>
                </a:lnTo>
                <a:cubicBezTo>
                  <a:pt x="4507" y="442621"/>
                  <a:pt x="2253" y="886113"/>
                  <a:pt x="0" y="1326783"/>
                </a:cubicBezTo>
                <a:lnTo>
                  <a:pt x="6917699" y="1328246"/>
                </a:lnTo>
                <a:close/>
              </a:path>
            </a:pathLst>
          </a:custGeom>
          <a:solidFill>
            <a:srgbClr val="00204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180bc1aabd5_0_44"/>
          <p:cNvSpPr/>
          <p:nvPr/>
        </p:nvSpPr>
        <p:spPr>
          <a:xfrm flipH="1">
            <a:off x="1958915" y="-6882"/>
            <a:ext cx="10252840" cy="1010226"/>
          </a:xfrm>
          <a:custGeom>
            <a:avLst/>
            <a:gdLst/>
            <a:ahLst/>
            <a:cxnLst/>
            <a:rect l="l" t="t" r="r" b="b"/>
            <a:pathLst>
              <a:path w="10201831" h="1338048" extrusionOk="0">
                <a:moveTo>
                  <a:pt x="10201831" y="1325986"/>
                </a:moveTo>
                <a:lnTo>
                  <a:pt x="9575676" y="0"/>
                </a:lnTo>
                <a:lnTo>
                  <a:pt x="3095" y="1950"/>
                </a:lnTo>
                <a:cubicBezTo>
                  <a:pt x="842" y="442620"/>
                  <a:pt x="2253" y="897378"/>
                  <a:pt x="0" y="1338048"/>
                </a:cubicBezTo>
                <a:lnTo>
                  <a:pt x="10201831" y="1325986"/>
                </a:lnTo>
                <a:close/>
              </a:path>
            </a:pathLst>
          </a:custGeom>
          <a:solidFill>
            <a:srgbClr val="002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180bc1aabd5_0_44"/>
          <p:cNvSpPr txBox="1">
            <a:spLocks noGrp="1"/>
          </p:cNvSpPr>
          <p:nvPr>
            <p:ph type="title"/>
          </p:nvPr>
        </p:nvSpPr>
        <p:spPr>
          <a:xfrm>
            <a:off x="3109348" y="48562"/>
            <a:ext cx="88896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attrocento Sans"/>
              <a:buNone/>
            </a:pPr>
            <a:r>
              <a:rPr lang="en-CA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Future Work</a:t>
            </a:r>
            <a:endParaRPr dirty="0"/>
          </a:p>
        </p:txBody>
      </p:sp>
      <p:cxnSp>
        <p:nvCxnSpPr>
          <p:cNvPr id="234" name="Google Shape;234;g180bc1aabd5_0_44"/>
          <p:cNvCxnSpPr/>
          <p:nvPr/>
        </p:nvCxnSpPr>
        <p:spPr>
          <a:xfrm rot="10800000">
            <a:off x="4117400" y="2497263"/>
            <a:ext cx="8700" cy="2935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g180bc1aabd5_0_44"/>
          <p:cNvCxnSpPr/>
          <p:nvPr/>
        </p:nvCxnSpPr>
        <p:spPr>
          <a:xfrm rot="10800000">
            <a:off x="6309100" y="2497263"/>
            <a:ext cx="8700" cy="2935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g180bc1aabd5_0_44"/>
          <p:cNvCxnSpPr/>
          <p:nvPr/>
        </p:nvCxnSpPr>
        <p:spPr>
          <a:xfrm rot="10800000">
            <a:off x="7388700" y="2497263"/>
            <a:ext cx="8700" cy="2935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g180bc1aabd5_0_44"/>
          <p:cNvCxnSpPr/>
          <p:nvPr/>
        </p:nvCxnSpPr>
        <p:spPr>
          <a:xfrm rot="10800000">
            <a:off x="8434063" y="2497263"/>
            <a:ext cx="8700" cy="2935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g180bc1aabd5_0_44"/>
          <p:cNvCxnSpPr/>
          <p:nvPr/>
        </p:nvCxnSpPr>
        <p:spPr>
          <a:xfrm rot="10800000">
            <a:off x="5213250" y="2497263"/>
            <a:ext cx="8700" cy="2935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g180bc1aabd5_0_44"/>
          <p:cNvCxnSpPr/>
          <p:nvPr/>
        </p:nvCxnSpPr>
        <p:spPr>
          <a:xfrm rot="10800000">
            <a:off x="3046700" y="2497263"/>
            <a:ext cx="8700" cy="2935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7" descr="A body of water with trees and clouds in the sky&#10;&#10;Description automatically generated with low confidence"/>
          <p:cNvPicPr preferRelativeResize="0"/>
          <p:nvPr/>
        </p:nvPicPr>
        <p:blipFill rotWithShape="1">
          <a:blip r:embed="rId3">
            <a:alphaModFix amt="50000"/>
          </a:blip>
          <a:srcRect t="22268" b="2731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7"/>
          <p:cNvSpPr/>
          <p:nvPr/>
        </p:nvSpPr>
        <p:spPr>
          <a:xfrm>
            <a:off x="1" y="6189092"/>
            <a:ext cx="824310" cy="668774"/>
          </a:xfrm>
          <a:custGeom>
            <a:avLst/>
            <a:gdLst/>
            <a:ahLst/>
            <a:cxnLst/>
            <a:rect l="l" t="t" r="r" b="b"/>
            <a:pathLst>
              <a:path w="6917699" h="1328246" extrusionOk="0">
                <a:moveTo>
                  <a:pt x="6917699" y="1328246"/>
                </a:moveTo>
                <a:lnTo>
                  <a:pt x="6291543" y="0"/>
                </a:lnTo>
                <a:lnTo>
                  <a:pt x="6760" y="1951"/>
                </a:lnTo>
                <a:cubicBezTo>
                  <a:pt x="4507" y="442621"/>
                  <a:pt x="2253" y="886113"/>
                  <a:pt x="0" y="1326783"/>
                </a:cubicBezTo>
                <a:lnTo>
                  <a:pt x="6917699" y="1328246"/>
                </a:lnTo>
                <a:close/>
              </a:path>
            </a:pathLst>
          </a:custGeom>
          <a:solidFill>
            <a:srgbClr val="00204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 txBox="1">
            <a:spLocks noGrp="1"/>
          </p:cNvSpPr>
          <p:nvPr>
            <p:ph type="title"/>
          </p:nvPr>
        </p:nvSpPr>
        <p:spPr>
          <a:xfrm>
            <a:off x="1524000" y="2065112"/>
            <a:ext cx="9144000" cy="93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Quattrocento Sans"/>
              <a:buNone/>
            </a:pPr>
            <a:r>
              <a:rPr lang="en-CA" sz="6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Thank You</a:t>
            </a:r>
            <a:endParaRPr/>
          </a:p>
        </p:txBody>
      </p:sp>
      <p:sp>
        <p:nvSpPr>
          <p:cNvPr id="249" name="Google Shape;249;p7"/>
          <p:cNvSpPr txBox="1">
            <a:spLocks noGrp="1"/>
          </p:cNvSpPr>
          <p:nvPr>
            <p:ph type="sldNum" idx="12"/>
          </p:nvPr>
        </p:nvSpPr>
        <p:spPr>
          <a:xfrm flipH="1">
            <a:off x="235126" y="6332701"/>
            <a:ext cx="5486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7"/>
          <p:cNvSpPr/>
          <p:nvPr/>
        </p:nvSpPr>
        <p:spPr>
          <a:xfrm flipH="1">
            <a:off x="9476800" y="5924900"/>
            <a:ext cx="2715197" cy="933093"/>
          </a:xfrm>
          <a:custGeom>
            <a:avLst/>
            <a:gdLst/>
            <a:ahLst/>
            <a:cxnLst/>
            <a:rect l="l" t="t" r="r" b="b"/>
            <a:pathLst>
              <a:path w="6917699" h="1328246" extrusionOk="0">
                <a:moveTo>
                  <a:pt x="6917699" y="1328246"/>
                </a:moveTo>
                <a:lnTo>
                  <a:pt x="6291543" y="0"/>
                </a:lnTo>
                <a:lnTo>
                  <a:pt x="6760" y="1951"/>
                </a:lnTo>
                <a:cubicBezTo>
                  <a:pt x="4507" y="442621"/>
                  <a:pt x="2253" y="886113"/>
                  <a:pt x="0" y="1326783"/>
                </a:cubicBezTo>
                <a:lnTo>
                  <a:pt x="6917699" y="1328246"/>
                </a:lnTo>
                <a:close/>
              </a:path>
            </a:pathLst>
          </a:custGeom>
          <a:solidFill>
            <a:srgbClr val="00204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 txBox="1"/>
          <p:nvPr/>
        </p:nvSpPr>
        <p:spPr>
          <a:xfrm>
            <a:off x="3775120" y="3251915"/>
            <a:ext cx="46417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/>
          </a:p>
        </p:txBody>
      </p:sp>
      <p:cxnSp>
        <p:nvCxnSpPr>
          <p:cNvPr id="252" name="Google Shape;252;p7"/>
          <p:cNvCxnSpPr/>
          <p:nvPr/>
        </p:nvCxnSpPr>
        <p:spPr>
          <a:xfrm>
            <a:off x="3536324" y="3070053"/>
            <a:ext cx="5119352" cy="0"/>
          </a:xfrm>
          <a:prstGeom prst="straightConnector1">
            <a:avLst/>
          </a:prstGeom>
          <a:noFill/>
          <a:ln w="12700" cap="flat" cmpd="sng">
            <a:solidFill>
              <a:srgbClr val="0077C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3" name="Google Shape;253;p7"/>
          <p:cNvSpPr txBox="1"/>
          <p:nvPr/>
        </p:nvSpPr>
        <p:spPr>
          <a:xfrm>
            <a:off x="9550400" y="6060550"/>
            <a:ext cx="2641580" cy="66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>
                <a:solidFill>
                  <a:srgbClr val="FFFFFB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ianhill@ece.ubc.ca</a:t>
            </a:r>
            <a:endParaRPr sz="1600" dirty="0">
              <a:solidFill>
                <a:srgbClr val="FFFFFB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rgbClr val="FFFFFB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dirty="0">
                <a:solidFill>
                  <a:schemeClr val="lt1"/>
                </a:solidFill>
              </a:rPr>
              <a:t>weiztang@student.ubc.ca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B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180bc1aabd5_0_18" descr="A large body of wa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641" t="42395" r="51391" b="45386"/>
          <a:stretch/>
        </p:blipFill>
        <p:spPr>
          <a:xfrm>
            <a:off x="7774834" y="0"/>
            <a:ext cx="4417167" cy="984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80bc1aabd5_0_18"/>
          <p:cNvSpPr/>
          <p:nvPr/>
        </p:nvSpPr>
        <p:spPr>
          <a:xfrm>
            <a:off x="4192694" y="-2821"/>
            <a:ext cx="6934993" cy="986223"/>
          </a:xfrm>
          <a:custGeom>
            <a:avLst/>
            <a:gdLst/>
            <a:ahLst/>
            <a:cxnLst/>
            <a:rect l="l" t="t" r="r" b="b"/>
            <a:pathLst>
              <a:path w="6917699" h="1328246" extrusionOk="0">
                <a:moveTo>
                  <a:pt x="6917699" y="1328246"/>
                </a:moveTo>
                <a:lnTo>
                  <a:pt x="6291543" y="0"/>
                </a:lnTo>
                <a:lnTo>
                  <a:pt x="6760" y="1951"/>
                </a:lnTo>
                <a:cubicBezTo>
                  <a:pt x="4507" y="442621"/>
                  <a:pt x="2253" y="886113"/>
                  <a:pt x="0" y="1326783"/>
                </a:cubicBezTo>
                <a:lnTo>
                  <a:pt x="6917699" y="1328246"/>
                </a:lnTo>
                <a:close/>
              </a:path>
            </a:pathLst>
          </a:custGeom>
          <a:solidFill>
            <a:srgbClr val="00204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80bc1aabd5_0_18"/>
          <p:cNvSpPr/>
          <p:nvPr/>
        </p:nvSpPr>
        <p:spPr>
          <a:xfrm>
            <a:off x="-13707" y="-5645"/>
            <a:ext cx="10227336" cy="996846"/>
          </a:xfrm>
          <a:custGeom>
            <a:avLst/>
            <a:gdLst/>
            <a:ahLst/>
            <a:cxnLst/>
            <a:rect l="l" t="t" r="r" b="b"/>
            <a:pathLst>
              <a:path w="10201831" h="1338048" extrusionOk="0">
                <a:moveTo>
                  <a:pt x="10201831" y="1325986"/>
                </a:moveTo>
                <a:lnTo>
                  <a:pt x="9575676" y="0"/>
                </a:lnTo>
                <a:lnTo>
                  <a:pt x="3095" y="1950"/>
                </a:lnTo>
                <a:cubicBezTo>
                  <a:pt x="842" y="442620"/>
                  <a:pt x="2253" y="897378"/>
                  <a:pt x="0" y="1338048"/>
                </a:cubicBezTo>
                <a:lnTo>
                  <a:pt x="10201831" y="1325986"/>
                </a:lnTo>
                <a:close/>
              </a:path>
            </a:pathLst>
          </a:custGeom>
          <a:solidFill>
            <a:srgbClr val="002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180bc1aabd5_0_18"/>
          <p:cNvSpPr txBox="1">
            <a:spLocks noGrp="1"/>
          </p:cNvSpPr>
          <p:nvPr>
            <p:ph type="body" idx="1"/>
          </p:nvPr>
        </p:nvSpPr>
        <p:spPr>
          <a:xfrm>
            <a:off x="399650" y="1405750"/>
            <a:ext cx="11028300" cy="29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Integrated circuits degrade and eventually fail with time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Tests produce large quantities of data series that are dependent on complex physical factors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Desirable to find causes of increased degradation during tests and analyze product quality in terms of statistical performance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180bc1aabd5_0_18"/>
          <p:cNvSpPr txBox="1">
            <a:spLocks noGrp="1"/>
          </p:cNvSpPr>
          <p:nvPr>
            <p:ph type="title"/>
          </p:nvPr>
        </p:nvSpPr>
        <p:spPr>
          <a:xfrm>
            <a:off x="708191" y="37435"/>
            <a:ext cx="94353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attrocento Sans"/>
              <a:buNone/>
            </a:pPr>
            <a:r>
              <a:rPr lang="en-CA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Problem introduction</a:t>
            </a:r>
            <a:endParaRPr/>
          </a:p>
        </p:txBody>
      </p:sp>
      <p:sp>
        <p:nvSpPr>
          <p:cNvPr id="135" name="Google Shape;135;g180bc1aabd5_0_18"/>
          <p:cNvSpPr txBox="1">
            <a:spLocks noGrp="1"/>
          </p:cNvSpPr>
          <p:nvPr>
            <p:ph type="sldNum" idx="12"/>
          </p:nvPr>
        </p:nvSpPr>
        <p:spPr>
          <a:xfrm>
            <a:off x="230102" y="6311811"/>
            <a:ext cx="212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180bc1aabd5_0_18"/>
          <p:cNvPicPr preferRelativeResize="0"/>
          <p:nvPr/>
        </p:nvPicPr>
        <p:blipFill rotWithShape="1">
          <a:blip r:embed="rId4">
            <a:alphaModFix/>
          </a:blip>
          <a:srcRect l="5423" r="10620"/>
          <a:stretch/>
        </p:blipFill>
        <p:spPr>
          <a:xfrm>
            <a:off x="7774825" y="4136459"/>
            <a:ext cx="2843725" cy="254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80bc1aabd5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3850" y="4201076"/>
            <a:ext cx="3164300" cy="245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B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80bc1aabd5_13_3"/>
          <p:cNvSpPr txBox="1">
            <a:spLocks noGrp="1"/>
          </p:cNvSpPr>
          <p:nvPr>
            <p:ph type="sldNum" idx="12"/>
          </p:nvPr>
        </p:nvSpPr>
        <p:spPr>
          <a:xfrm>
            <a:off x="241314" y="6310954"/>
            <a:ext cx="65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g180bc1aabd5_13_3" descr="A large body of wa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641" t="42222" r="51391" b="45387"/>
          <a:stretch/>
        </p:blipFill>
        <p:spPr>
          <a:xfrm>
            <a:off x="0" y="0"/>
            <a:ext cx="4417167" cy="99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80bc1aabd5_13_3"/>
          <p:cNvSpPr/>
          <p:nvPr/>
        </p:nvSpPr>
        <p:spPr>
          <a:xfrm flipH="1">
            <a:off x="1179894" y="-6882"/>
            <a:ext cx="7315467" cy="1006146"/>
          </a:xfrm>
          <a:custGeom>
            <a:avLst/>
            <a:gdLst/>
            <a:ahLst/>
            <a:cxnLst/>
            <a:rect l="l" t="t" r="r" b="b"/>
            <a:pathLst>
              <a:path w="6917699" h="1328246" extrusionOk="0">
                <a:moveTo>
                  <a:pt x="6917699" y="1328246"/>
                </a:moveTo>
                <a:lnTo>
                  <a:pt x="6291543" y="0"/>
                </a:lnTo>
                <a:lnTo>
                  <a:pt x="6760" y="1951"/>
                </a:lnTo>
                <a:cubicBezTo>
                  <a:pt x="4507" y="442621"/>
                  <a:pt x="2253" y="886113"/>
                  <a:pt x="0" y="1326783"/>
                </a:cubicBezTo>
                <a:lnTo>
                  <a:pt x="6917699" y="1328246"/>
                </a:lnTo>
                <a:close/>
              </a:path>
            </a:pathLst>
          </a:custGeom>
          <a:solidFill>
            <a:srgbClr val="00204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80bc1aabd5_13_3"/>
          <p:cNvSpPr/>
          <p:nvPr/>
        </p:nvSpPr>
        <p:spPr>
          <a:xfrm flipH="1">
            <a:off x="1958915" y="-6882"/>
            <a:ext cx="10252840" cy="1010226"/>
          </a:xfrm>
          <a:custGeom>
            <a:avLst/>
            <a:gdLst/>
            <a:ahLst/>
            <a:cxnLst/>
            <a:rect l="l" t="t" r="r" b="b"/>
            <a:pathLst>
              <a:path w="10201831" h="1338048" extrusionOk="0">
                <a:moveTo>
                  <a:pt x="10201831" y="1325986"/>
                </a:moveTo>
                <a:lnTo>
                  <a:pt x="9575676" y="0"/>
                </a:lnTo>
                <a:lnTo>
                  <a:pt x="3095" y="1950"/>
                </a:lnTo>
                <a:cubicBezTo>
                  <a:pt x="842" y="442620"/>
                  <a:pt x="2253" y="897378"/>
                  <a:pt x="0" y="1338048"/>
                </a:cubicBezTo>
                <a:lnTo>
                  <a:pt x="10201831" y="1325986"/>
                </a:lnTo>
                <a:close/>
              </a:path>
            </a:pathLst>
          </a:custGeom>
          <a:solidFill>
            <a:srgbClr val="002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180bc1aabd5_13_3"/>
          <p:cNvSpPr txBox="1">
            <a:spLocks noGrp="1"/>
          </p:cNvSpPr>
          <p:nvPr>
            <p:ph type="title"/>
          </p:nvPr>
        </p:nvSpPr>
        <p:spPr>
          <a:xfrm>
            <a:off x="3109348" y="48562"/>
            <a:ext cx="88896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attrocento Sans"/>
              <a:buNone/>
            </a:pPr>
            <a:r>
              <a:rPr lang="en-CA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Abstract Task Definition</a:t>
            </a:r>
            <a:endParaRPr/>
          </a:p>
        </p:txBody>
      </p:sp>
      <p:pic>
        <p:nvPicPr>
          <p:cNvPr id="147" name="Google Shape;147;g180bc1aabd5_13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450" y="3047925"/>
            <a:ext cx="10520451" cy="26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80bc1aabd5_13_3"/>
          <p:cNvSpPr txBox="1">
            <a:spLocks noGrp="1"/>
          </p:cNvSpPr>
          <p:nvPr>
            <p:ph type="body" idx="1"/>
          </p:nvPr>
        </p:nvSpPr>
        <p:spPr>
          <a:xfrm>
            <a:off x="835775" y="1518275"/>
            <a:ext cx="105858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More tasks exist but were not incorporated for project release version due to time constraints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B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" descr="A large body of wa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642" t="42395" r="51392" b="45387"/>
          <a:stretch/>
        </p:blipFill>
        <p:spPr>
          <a:xfrm>
            <a:off x="7774834" y="0"/>
            <a:ext cx="4417166" cy="9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"/>
          <p:cNvSpPr/>
          <p:nvPr/>
        </p:nvSpPr>
        <p:spPr>
          <a:xfrm>
            <a:off x="4192694" y="-2821"/>
            <a:ext cx="6932151" cy="987071"/>
          </a:xfrm>
          <a:custGeom>
            <a:avLst/>
            <a:gdLst/>
            <a:ahLst/>
            <a:cxnLst/>
            <a:rect l="l" t="t" r="r" b="b"/>
            <a:pathLst>
              <a:path w="6917699" h="1328246" extrusionOk="0">
                <a:moveTo>
                  <a:pt x="6917699" y="1328246"/>
                </a:moveTo>
                <a:lnTo>
                  <a:pt x="6291543" y="0"/>
                </a:lnTo>
                <a:lnTo>
                  <a:pt x="6760" y="1951"/>
                </a:lnTo>
                <a:cubicBezTo>
                  <a:pt x="4507" y="442621"/>
                  <a:pt x="2253" y="886113"/>
                  <a:pt x="0" y="1326783"/>
                </a:cubicBezTo>
                <a:lnTo>
                  <a:pt x="6917699" y="1328246"/>
                </a:lnTo>
                <a:close/>
              </a:path>
            </a:pathLst>
          </a:custGeom>
          <a:solidFill>
            <a:srgbClr val="00204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-13707" y="-5645"/>
            <a:ext cx="10223144" cy="998051"/>
          </a:xfrm>
          <a:custGeom>
            <a:avLst/>
            <a:gdLst/>
            <a:ahLst/>
            <a:cxnLst/>
            <a:rect l="l" t="t" r="r" b="b"/>
            <a:pathLst>
              <a:path w="10201831" h="1338048" extrusionOk="0">
                <a:moveTo>
                  <a:pt x="10201831" y="1325986"/>
                </a:moveTo>
                <a:lnTo>
                  <a:pt x="9575676" y="0"/>
                </a:lnTo>
                <a:lnTo>
                  <a:pt x="3095" y="1950"/>
                </a:lnTo>
                <a:cubicBezTo>
                  <a:pt x="842" y="442620"/>
                  <a:pt x="2253" y="897378"/>
                  <a:pt x="0" y="1338048"/>
                </a:cubicBezTo>
                <a:lnTo>
                  <a:pt x="10201831" y="1325986"/>
                </a:lnTo>
                <a:close/>
              </a:path>
            </a:pathLst>
          </a:custGeom>
          <a:solidFill>
            <a:srgbClr val="002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"/>
          <p:cNvSpPr txBox="1">
            <a:spLocks noGrp="1"/>
          </p:cNvSpPr>
          <p:nvPr>
            <p:ph type="body" idx="1"/>
          </p:nvPr>
        </p:nvSpPr>
        <p:spPr>
          <a:xfrm>
            <a:off x="1136125" y="1248763"/>
            <a:ext cx="9842100" cy="24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Time series clutter resulting from large data sets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Displaying multiple parameters or tests in one tool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Generalization for time scales, data ranges, groupings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 txBox="1">
            <a:spLocks noGrp="1"/>
          </p:cNvSpPr>
          <p:nvPr>
            <p:ph type="title"/>
          </p:nvPr>
        </p:nvSpPr>
        <p:spPr>
          <a:xfrm>
            <a:off x="708191" y="37435"/>
            <a:ext cx="9435221" cy="90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attrocento Sans"/>
              <a:buNone/>
            </a:pPr>
            <a:r>
              <a:rPr lang="en-CA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Visualization Challenges</a:t>
            </a:r>
            <a:endParaRPr/>
          </a:p>
        </p:txBody>
      </p:sp>
      <p:sp>
        <p:nvSpPr>
          <p:cNvPr id="158" name="Google Shape;158;p2"/>
          <p:cNvSpPr txBox="1">
            <a:spLocks noGrp="1"/>
          </p:cNvSpPr>
          <p:nvPr>
            <p:ph type="sldNum" idx="12"/>
          </p:nvPr>
        </p:nvSpPr>
        <p:spPr>
          <a:xfrm>
            <a:off x="230102" y="6311811"/>
            <a:ext cx="21279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7148" y="3931875"/>
            <a:ext cx="3971302" cy="25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 txBox="1"/>
          <p:nvPr/>
        </p:nvSpPr>
        <p:spPr>
          <a:xfrm>
            <a:off x="6514175" y="6200475"/>
            <a:ext cx="532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00">
                <a:solidFill>
                  <a:schemeClr val="dk1"/>
                </a:solidFill>
              </a:rPr>
              <a:t>Guo, S., Wang, R., Mao, D. </a:t>
            </a:r>
            <a:r>
              <a:rPr lang="en-CA" sz="700" i="1">
                <a:solidFill>
                  <a:schemeClr val="dk1"/>
                </a:solidFill>
              </a:rPr>
              <a:t>et al.</a:t>
            </a:r>
            <a:r>
              <a:rPr lang="en-CA" sz="700">
                <a:solidFill>
                  <a:schemeClr val="dk1"/>
                </a:solidFill>
              </a:rPr>
              <a:t> Anomalous random telegraph noise in nanoscale transistors as direct evidence of two metastable states of oxide traps. </a:t>
            </a:r>
            <a:r>
              <a:rPr lang="en-CA" sz="700" i="1">
                <a:solidFill>
                  <a:schemeClr val="dk1"/>
                </a:solidFill>
              </a:rPr>
              <a:t>Sci Rep</a:t>
            </a:r>
            <a:r>
              <a:rPr lang="en-CA" sz="700">
                <a:solidFill>
                  <a:schemeClr val="dk1"/>
                </a:solidFill>
              </a:rPr>
              <a:t> </a:t>
            </a:r>
            <a:r>
              <a:rPr lang="en-CA" sz="700" b="1">
                <a:solidFill>
                  <a:schemeClr val="dk1"/>
                </a:solidFill>
              </a:rPr>
              <a:t>7</a:t>
            </a:r>
            <a:r>
              <a:rPr lang="en-CA" sz="700">
                <a:solidFill>
                  <a:schemeClr val="dk1"/>
                </a:solidFill>
              </a:rPr>
              <a:t>, 6239 (2017). https://doi.org/10.1038/s41598-017-06467-7</a:t>
            </a:r>
            <a:endParaRPr sz="1000"/>
          </a:p>
        </p:txBody>
      </p:sp>
      <p:pic>
        <p:nvPicPr>
          <p:cNvPr id="161" name="Google Shape;16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7676" y="3831825"/>
            <a:ext cx="4190550" cy="228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B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1b88adcb79b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75" y="1073525"/>
            <a:ext cx="11727999" cy="529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1b88adcb79b_0_9" descr="A large body of wa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7641" t="42395" r="51391" b="45386"/>
          <a:stretch/>
        </p:blipFill>
        <p:spPr>
          <a:xfrm>
            <a:off x="7774834" y="0"/>
            <a:ext cx="4417167" cy="98424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b88adcb79b_0_9"/>
          <p:cNvSpPr/>
          <p:nvPr/>
        </p:nvSpPr>
        <p:spPr>
          <a:xfrm>
            <a:off x="4192694" y="-2821"/>
            <a:ext cx="6934993" cy="986223"/>
          </a:xfrm>
          <a:custGeom>
            <a:avLst/>
            <a:gdLst/>
            <a:ahLst/>
            <a:cxnLst/>
            <a:rect l="l" t="t" r="r" b="b"/>
            <a:pathLst>
              <a:path w="6917699" h="1328246" extrusionOk="0">
                <a:moveTo>
                  <a:pt x="6917699" y="1328246"/>
                </a:moveTo>
                <a:lnTo>
                  <a:pt x="6291543" y="0"/>
                </a:lnTo>
                <a:lnTo>
                  <a:pt x="6760" y="1951"/>
                </a:lnTo>
                <a:cubicBezTo>
                  <a:pt x="4507" y="442621"/>
                  <a:pt x="2253" y="886113"/>
                  <a:pt x="0" y="1326783"/>
                </a:cubicBezTo>
                <a:lnTo>
                  <a:pt x="6917699" y="1328246"/>
                </a:lnTo>
                <a:close/>
              </a:path>
            </a:pathLst>
          </a:custGeom>
          <a:solidFill>
            <a:srgbClr val="00204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1b88adcb79b_0_9"/>
          <p:cNvSpPr/>
          <p:nvPr/>
        </p:nvSpPr>
        <p:spPr>
          <a:xfrm>
            <a:off x="-13707" y="-5645"/>
            <a:ext cx="10227336" cy="996846"/>
          </a:xfrm>
          <a:custGeom>
            <a:avLst/>
            <a:gdLst/>
            <a:ahLst/>
            <a:cxnLst/>
            <a:rect l="l" t="t" r="r" b="b"/>
            <a:pathLst>
              <a:path w="10201831" h="1338048" extrusionOk="0">
                <a:moveTo>
                  <a:pt x="10201831" y="1325986"/>
                </a:moveTo>
                <a:lnTo>
                  <a:pt x="9575676" y="0"/>
                </a:lnTo>
                <a:lnTo>
                  <a:pt x="3095" y="1950"/>
                </a:lnTo>
                <a:cubicBezTo>
                  <a:pt x="842" y="442620"/>
                  <a:pt x="2253" y="897378"/>
                  <a:pt x="0" y="1338048"/>
                </a:cubicBezTo>
                <a:lnTo>
                  <a:pt x="10201831" y="1325986"/>
                </a:lnTo>
                <a:close/>
              </a:path>
            </a:pathLst>
          </a:custGeom>
          <a:solidFill>
            <a:srgbClr val="002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1b88adcb79b_0_9"/>
          <p:cNvSpPr txBox="1">
            <a:spLocks noGrp="1"/>
          </p:cNvSpPr>
          <p:nvPr>
            <p:ph type="title"/>
          </p:nvPr>
        </p:nvSpPr>
        <p:spPr>
          <a:xfrm>
            <a:off x="708191" y="37435"/>
            <a:ext cx="94353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attrocento Sans"/>
              <a:buNone/>
            </a:pPr>
            <a:r>
              <a:rPr lang="en-CA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Design decisions</a:t>
            </a:r>
            <a:endParaRPr/>
          </a:p>
        </p:txBody>
      </p:sp>
      <p:sp>
        <p:nvSpPr>
          <p:cNvPr id="171" name="Google Shape;171;g1b88adcb79b_0_9"/>
          <p:cNvSpPr txBox="1">
            <a:spLocks noGrp="1"/>
          </p:cNvSpPr>
          <p:nvPr>
            <p:ph type="sldNum" idx="12"/>
          </p:nvPr>
        </p:nvSpPr>
        <p:spPr>
          <a:xfrm>
            <a:off x="230102" y="6311811"/>
            <a:ext cx="2127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1b88adcb79b_0_9"/>
          <p:cNvSpPr txBox="1"/>
          <p:nvPr/>
        </p:nvSpPr>
        <p:spPr>
          <a:xfrm>
            <a:off x="794450" y="1034525"/>
            <a:ext cx="414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a) Time summary view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1b88adcb79b_0_9"/>
          <p:cNvSpPr txBox="1"/>
          <p:nvPr/>
        </p:nvSpPr>
        <p:spPr>
          <a:xfrm>
            <a:off x="9492100" y="1787225"/>
            <a:ext cx="197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c) PCA plot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1b88adcb79b_0_9"/>
          <p:cNvSpPr txBox="1"/>
          <p:nvPr/>
        </p:nvSpPr>
        <p:spPr>
          <a:xfrm>
            <a:off x="889500" y="2048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b) Time series plot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1b88adcb79b_0_9"/>
          <p:cNvSpPr txBox="1"/>
          <p:nvPr/>
        </p:nvSpPr>
        <p:spPr>
          <a:xfrm>
            <a:off x="750875" y="4957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e) Meta/stress data panel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1b88adcb79b_0_9"/>
          <p:cNvSpPr txBox="1"/>
          <p:nvPr/>
        </p:nvSpPr>
        <p:spPr>
          <a:xfrm>
            <a:off x="8508850" y="1145475"/>
            <a:ext cx="217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d) Hierarchical group filters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b88adcb79b_0_9"/>
          <p:cNvSpPr txBox="1"/>
          <p:nvPr/>
        </p:nvSpPr>
        <p:spPr>
          <a:xfrm>
            <a:off x="2358000" y="5997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f) Aggregation and series type toggling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1b88adcb79b_0_9"/>
          <p:cNvSpPr/>
          <p:nvPr/>
        </p:nvSpPr>
        <p:spPr>
          <a:xfrm rot="1932746">
            <a:off x="8368483" y="1433230"/>
            <a:ext cx="96800" cy="35549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 t="12502" b="12495"/>
          <a:stretch/>
        </p:blipFill>
        <p:spPr>
          <a:xfrm>
            <a:off x="20" y="1"/>
            <a:ext cx="1219198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 txBox="1">
            <a:spLocks noGrp="1"/>
          </p:cNvSpPr>
          <p:nvPr>
            <p:ph type="title"/>
          </p:nvPr>
        </p:nvSpPr>
        <p:spPr>
          <a:xfrm>
            <a:off x="1065064" y="503237"/>
            <a:ext cx="3313200" cy="47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Quattrocento Sans"/>
              <a:buNone/>
            </a:pPr>
            <a:r>
              <a:rPr lang="en-CA" sz="4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Shifting Resistances Demo</a:t>
            </a:r>
            <a:endParaRPr/>
          </a:p>
        </p:txBody>
      </p:sp>
      <p:cxnSp>
        <p:nvCxnSpPr>
          <p:cNvPr id="186" name="Google Shape;186;p6"/>
          <p:cNvCxnSpPr/>
          <p:nvPr/>
        </p:nvCxnSpPr>
        <p:spPr>
          <a:xfrm>
            <a:off x="4880235" y="1723375"/>
            <a:ext cx="0" cy="2286000"/>
          </a:xfrm>
          <a:prstGeom prst="straightConnector1">
            <a:avLst/>
          </a:prstGeom>
          <a:noFill/>
          <a:ln w="12700" cap="flat" cmpd="sng">
            <a:solidFill>
              <a:srgbClr val="0077C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6"/>
          <p:cNvSpPr txBox="1"/>
          <p:nvPr/>
        </p:nvSpPr>
        <p:spPr>
          <a:xfrm>
            <a:off x="5382242" y="503237"/>
            <a:ext cx="5744700" cy="47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rgbClr val="FFFFFF"/>
                </a:solidFill>
              </a:rPr>
              <a:t>Identifying outlier series</a:t>
            </a:r>
            <a:endParaRPr sz="2400">
              <a:solidFill>
                <a:srgbClr val="FFFFFF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CA" sz="2400">
                <a:solidFill>
                  <a:srgbClr val="FFFFFF"/>
                </a:solidFill>
              </a:rPr>
              <a:t>Reduce visual cluttering to find trends</a:t>
            </a:r>
            <a:endParaRPr sz="2400">
              <a:solidFill>
                <a:srgbClr val="FFFFFF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CA" sz="2400">
                <a:solidFill>
                  <a:srgbClr val="FFFFFF"/>
                </a:solidFill>
              </a:rPr>
              <a:t>Attribute trends to meta/stress data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8" name="Google Shape;188;p6"/>
          <p:cNvSpPr txBox="1">
            <a:spLocks noGrp="1"/>
          </p:cNvSpPr>
          <p:nvPr>
            <p:ph type="sldNum" idx="12"/>
          </p:nvPr>
        </p:nvSpPr>
        <p:spPr>
          <a:xfrm>
            <a:off x="10449791" y="6310313"/>
            <a:ext cx="900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B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body" idx="1"/>
          </p:nvPr>
        </p:nvSpPr>
        <p:spPr>
          <a:xfrm>
            <a:off x="485400" y="1553775"/>
            <a:ext cx="11221200" cy="47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CA" dirty="0" err="1">
                <a:latin typeface="Arial"/>
                <a:ea typeface="Arial"/>
                <a:cs typeface="Arial"/>
                <a:sym typeface="Arial"/>
              </a:rPr>
              <a:t>GraceFall</a:t>
            </a:r>
            <a:r>
              <a:rPr lang="en-CA" dirty="0">
                <a:latin typeface="Arial"/>
                <a:ea typeface="Arial"/>
                <a:cs typeface="Arial"/>
                <a:sym typeface="Arial"/>
              </a:rPr>
              <a:t> was implemented in Python using the Altair library to produce Vega-Lite specifications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CA" dirty="0">
                <a:latin typeface="Arial"/>
                <a:ea typeface="Arial"/>
                <a:cs typeface="Arial"/>
                <a:sym typeface="Arial"/>
              </a:rPr>
              <a:t>Our code uses generator functions to produce individual views, joined via arranger functions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CA" dirty="0">
                <a:latin typeface="Arial"/>
                <a:ea typeface="Arial"/>
                <a:cs typeface="Arial"/>
                <a:sym typeface="Arial"/>
              </a:rPr>
              <a:t>Limiting of project design due to bounds of Vega-Lite grammar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dirty="0">
                <a:latin typeface="Arial"/>
                <a:ea typeface="Arial"/>
                <a:cs typeface="Arial"/>
                <a:sym typeface="Arial"/>
              </a:rPr>
              <a:t>No saturation or luminance encoding channels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dirty="0">
                <a:latin typeface="Arial"/>
                <a:ea typeface="Arial"/>
                <a:cs typeface="Arial"/>
                <a:sym typeface="Arial"/>
              </a:rPr>
              <a:t>No support for hierarchical/nested selection groups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dirty="0">
                <a:latin typeface="Arial"/>
                <a:ea typeface="Arial"/>
                <a:cs typeface="Arial"/>
                <a:sym typeface="Arial"/>
              </a:rPr>
              <a:t>Interactivity for dynamic text and view switching unachievable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dirty="0">
                <a:latin typeface="Arial"/>
                <a:ea typeface="Arial"/>
                <a:cs typeface="Arial"/>
                <a:sym typeface="Arial"/>
              </a:rPr>
              <a:t>Poor configurability for selectors, visual quality, colour schemes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 txBox="1">
            <a:spLocks noGrp="1"/>
          </p:cNvSpPr>
          <p:nvPr>
            <p:ph type="sldNum" idx="12"/>
          </p:nvPr>
        </p:nvSpPr>
        <p:spPr>
          <a:xfrm>
            <a:off x="241314" y="6310954"/>
            <a:ext cx="6572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" descr="A large body of wa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642" t="42223" r="51392" b="45386"/>
          <a:stretch/>
        </p:blipFill>
        <p:spPr>
          <a:xfrm>
            <a:off x="0" y="0"/>
            <a:ext cx="4417166" cy="99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"/>
          <p:cNvSpPr/>
          <p:nvPr/>
        </p:nvSpPr>
        <p:spPr>
          <a:xfrm flipH="1">
            <a:off x="1187960" y="-6882"/>
            <a:ext cx="7307401" cy="1004933"/>
          </a:xfrm>
          <a:custGeom>
            <a:avLst/>
            <a:gdLst/>
            <a:ahLst/>
            <a:cxnLst/>
            <a:rect l="l" t="t" r="r" b="b"/>
            <a:pathLst>
              <a:path w="6917699" h="1328246" extrusionOk="0">
                <a:moveTo>
                  <a:pt x="6917699" y="1328246"/>
                </a:moveTo>
                <a:lnTo>
                  <a:pt x="6291543" y="0"/>
                </a:lnTo>
                <a:lnTo>
                  <a:pt x="6760" y="1951"/>
                </a:lnTo>
                <a:cubicBezTo>
                  <a:pt x="4507" y="442621"/>
                  <a:pt x="2253" y="886113"/>
                  <a:pt x="0" y="1326783"/>
                </a:cubicBezTo>
                <a:lnTo>
                  <a:pt x="6917699" y="1328246"/>
                </a:lnTo>
                <a:close/>
              </a:path>
            </a:pathLst>
          </a:custGeom>
          <a:solidFill>
            <a:srgbClr val="00204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/>
          <p:nvPr/>
        </p:nvSpPr>
        <p:spPr>
          <a:xfrm flipH="1">
            <a:off x="1968854" y="-6882"/>
            <a:ext cx="10242901" cy="1011815"/>
          </a:xfrm>
          <a:custGeom>
            <a:avLst/>
            <a:gdLst/>
            <a:ahLst/>
            <a:cxnLst/>
            <a:rect l="l" t="t" r="r" b="b"/>
            <a:pathLst>
              <a:path w="10201831" h="1338048" extrusionOk="0">
                <a:moveTo>
                  <a:pt x="10201831" y="1325986"/>
                </a:moveTo>
                <a:lnTo>
                  <a:pt x="9575676" y="0"/>
                </a:lnTo>
                <a:lnTo>
                  <a:pt x="3095" y="1950"/>
                </a:lnTo>
                <a:cubicBezTo>
                  <a:pt x="842" y="442620"/>
                  <a:pt x="2253" y="897378"/>
                  <a:pt x="0" y="1338048"/>
                </a:cubicBezTo>
                <a:lnTo>
                  <a:pt x="10201831" y="1325986"/>
                </a:lnTo>
                <a:close/>
              </a:path>
            </a:pathLst>
          </a:custGeom>
          <a:solidFill>
            <a:srgbClr val="002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3109348" y="48562"/>
            <a:ext cx="8889538" cy="90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attrocento Sans"/>
              <a:buNone/>
            </a:pPr>
            <a:r>
              <a:rPr lang="en-CA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Implementation and Limitations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B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80bc1aabd5_0_81"/>
          <p:cNvSpPr txBox="1">
            <a:spLocks noGrp="1"/>
          </p:cNvSpPr>
          <p:nvPr>
            <p:ph type="body" idx="1"/>
          </p:nvPr>
        </p:nvSpPr>
        <p:spPr>
          <a:xfrm>
            <a:off x="311550" y="1215450"/>
            <a:ext cx="11825400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Model visualization to enable comparison of data series to predictions</a:t>
            </a:r>
            <a:endParaRPr/>
          </a:p>
        </p:txBody>
      </p:sp>
      <p:sp>
        <p:nvSpPr>
          <p:cNvPr id="204" name="Google Shape;204;g180bc1aabd5_0_81"/>
          <p:cNvSpPr txBox="1">
            <a:spLocks noGrp="1"/>
          </p:cNvSpPr>
          <p:nvPr>
            <p:ph type="sldNum" idx="12"/>
          </p:nvPr>
        </p:nvSpPr>
        <p:spPr>
          <a:xfrm>
            <a:off x="241314" y="6310954"/>
            <a:ext cx="65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g180bc1aabd5_0_81" descr="A large body of wa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641" t="42222" r="51391" b="45387"/>
          <a:stretch/>
        </p:blipFill>
        <p:spPr>
          <a:xfrm>
            <a:off x="0" y="0"/>
            <a:ext cx="4417167" cy="99804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180bc1aabd5_0_81"/>
          <p:cNvSpPr/>
          <p:nvPr/>
        </p:nvSpPr>
        <p:spPr>
          <a:xfrm flipH="1">
            <a:off x="1179894" y="-6882"/>
            <a:ext cx="7315467" cy="1006146"/>
          </a:xfrm>
          <a:custGeom>
            <a:avLst/>
            <a:gdLst/>
            <a:ahLst/>
            <a:cxnLst/>
            <a:rect l="l" t="t" r="r" b="b"/>
            <a:pathLst>
              <a:path w="6917699" h="1328246" extrusionOk="0">
                <a:moveTo>
                  <a:pt x="6917699" y="1328246"/>
                </a:moveTo>
                <a:lnTo>
                  <a:pt x="6291543" y="0"/>
                </a:lnTo>
                <a:lnTo>
                  <a:pt x="6760" y="1951"/>
                </a:lnTo>
                <a:cubicBezTo>
                  <a:pt x="4507" y="442621"/>
                  <a:pt x="2253" y="886113"/>
                  <a:pt x="0" y="1326783"/>
                </a:cubicBezTo>
                <a:lnTo>
                  <a:pt x="6917699" y="1328246"/>
                </a:lnTo>
                <a:close/>
              </a:path>
            </a:pathLst>
          </a:custGeom>
          <a:solidFill>
            <a:srgbClr val="00204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80bc1aabd5_0_81"/>
          <p:cNvSpPr/>
          <p:nvPr/>
        </p:nvSpPr>
        <p:spPr>
          <a:xfrm flipH="1">
            <a:off x="1958915" y="-6882"/>
            <a:ext cx="10252840" cy="1010226"/>
          </a:xfrm>
          <a:custGeom>
            <a:avLst/>
            <a:gdLst/>
            <a:ahLst/>
            <a:cxnLst/>
            <a:rect l="l" t="t" r="r" b="b"/>
            <a:pathLst>
              <a:path w="10201831" h="1338048" extrusionOk="0">
                <a:moveTo>
                  <a:pt x="10201831" y="1325986"/>
                </a:moveTo>
                <a:lnTo>
                  <a:pt x="9575676" y="0"/>
                </a:lnTo>
                <a:lnTo>
                  <a:pt x="3095" y="1950"/>
                </a:lnTo>
                <a:cubicBezTo>
                  <a:pt x="842" y="442620"/>
                  <a:pt x="2253" y="897378"/>
                  <a:pt x="0" y="1338048"/>
                </a:cubicBezTo>
                <a:lnTo>
                  <a:pt x="10201831" y="1325986"/>
                </a:lnTo>
                <a:close/>
              </a:path>
            </a:pathLst>
          </a:custGeom>
          <a:solidFill>
            <a:srgbClr val="002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80bc1aabd5_0_81"/>
          <p:cNvSpPr txBox="1">
            <a:spLocks noGrp="1"/>
          </p:cNvSpPr>
          <p:nvPr>
            <p:ph type="title"/>
          </p:nvPr>
        </p:nvSpPr>
        <p:spPr>
          <a:xfrm>
            <a:off x="3109348" y="48562"/>
            <a:ext cx="88896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attrocento Sans"/>
              <a:buNone/>
            </a:pPr>
            <a:r>
              <a:rPr lang="en-CA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Future Work</a:t>
            </a:r>
            <a:endParaRPr/>
          </a:p>
        </p:txBody>
      </p:sp>
      <p:pic>
        <p:nvPicPr>
          <p:cNvPr id="209" name="Google Shape;209;g180bc1aabd5_0_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351" y="2131350"/>
            <a:ext cx="5712576" cy="441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B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80bc1aabd5_0_33"/>
          <p:cNvSpPr txBox="1">
            <a:spLocks noGrp="1"/>
          </p:cNvSpPr>
          <p:nvPr>
            <p:ph type="body" idx="1"/>
          </p:nvPr>
        </p:nvSpPr>
        <p:spPr>
          <a:xfrm>
            <a:off x="640300" y="883325"/>
            <a:ext cx="115107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Showing mean time-series on PCA to clarify underlying data</a:t>
            </a:r>
            <a:endParaRPr/>
          </a:p>
        </p:txBody>
      </p:sp>
      <p:sp>
        <p:nvSpPr>
          <p:cNvPr id="215" name="Google Shape;215;g180bc1aabd5_0_33"/>
          <p:cNvSpPr txBox="1">
            <a:spLocks noGrp="1"/>
          </p:cNvSpPr>
          <p:nvPr>
            <p:ph type="sldNum" idx="12"/>
          </p:nvPr>
        </p:nvSpPr>
        <p:spPr>
          <a:xfrm>
            <a:off x="241314" y="6310954"/>
            <a:ext cx="65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g180bc1aabd5_0_33" descr="A large body of wa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641" t="42222" r="51391" b="45387"/>
          <a:stretch/>
        </p:blipFill>
        <p:spPr>
          <a:xfrm>
            <a:off x="0" y="0"/>
            <a:ext cx="4417167" cy="99804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180bc1aabd5_0_33"/>
          <p:cNvSpPr/>
          <p:nvPr/>
        </p:nvSpPr>
        <p:spPr>
          <a:xfrm flipH="1">
            <a:off x="1179894" y="-6882"/>
            <a:ext cx="7315467" cy="1006146"/>
          </a:xfrm>
          <a:custGeom>
            <a:avLst/>
            <a:gdLst/>
            <a:ahLst/>
            <a:cxnLst/>
            <a:rect l="l" t="t" r="r" b="b"/>
            <a:pathLst>
              <a:path w="6917699" h="1328246" extrusionOk="0">
                <a:moveTo>
                  <a:pt x="6917699" y="1328246"/>
                </a:moveTo>
                <a:lnTo>
                  <a:pt x="6291543" y="0"/>
                </a:lnTo>
                <a:lnTo>
                  <a:pt x="6760" y="1951"/>
                </a:lnTo>
                <a:cubicBezTo>
                  <a:pt x="4507" y="442621"/>
                  <a:pt x="2253" y="886113"/>
                  <a:pt x="0" y="1326783"/>
                </a:cubicBezTo>
                <a:lnTo>
                  <a:pt x="6917699" y="1328246"/>
                </a:lnTo>
                <a:close/>
              </a:path>
            </a:pathLst>
          </a:custGeom>
          <a:solidFill>
            <a:srgbClr val="00204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180bc1aabd5_0_33"/>
          <p:cNvSpPr/>
          <p:nvPr/>
        </p:nvSpPr>
        <p:spPr>
          <a:xfrm flipH="1">
            <a:off x="1958915" y="-6882"/>
            <a:ext cx="10252840" cy="1010226"/>
          </a:xfrm>
          <a:custGeom>
            <a:avLst/>
            <a:gdLst/>
            <a:ahLst/>
            <a:cxnLst/>
            <a:rect l="l" t="t" r="r" b="b"/>
            <a:pathLst>
              <a:path w="10201831" h="1338048" extrusionOk="0">
                <a:moveTo>
                  <a:pt x="10201831" y="1325986"/>
                </a:moveTo>
                <a:lnTo>
                  <a:pt x="9575676" y="0"/>
                </a:lnTo>
                <a:lnTo>
                  <a:pt x="3095" y="1950"/>
                </a:lnTo>
                <a:cubicBezTo>
                  <a:pt x="842" y="442620"/>
                  <a:pt x="2253" y="897378"/>
                  <a:pt x="0" y="1338048"/>
                </a:cubicBezTo>
                <a:lnTo>
                  <a:pt x="10201831" y="1325986"/>
                </a:lnTo>
                <a:close/>
              </a:path>
            </a:pathLst>
          </a:custGeom>
          <a:solidFill>
            <a:srgbClr val="002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180bc1aabd5_0_33"/>
          <p:cNvSpPr txBox="1">
            <a:spLocks noGrp="1"/>
          </p:cNvSpPr>
          <p:nvPr>
            <p:ph type="title"/>
          </p:nvPr>
        </p:nvSpPr>
        <p:spPr>
          <a:xfrm>
            <a:off x="3109348" y="48562"/>
            <a:ext cx="88896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attrocento Sans"/>
              <a:buNone/>
            </a:pPr>
            <a:r>
              <a:rPr lang="en-CA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Future Work</a:t>
            </a:r>
            <a:endParaRPr/>
          </a:p>
        </p:txBody>
      </p:sp>
      <p:pic>
        <p:nvPicPr>
          <p:cNvPr id="220" name="Google Shape;220;g180bc1aabd5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8800" y="2327128"/>
            <a:ext cx="5863199" cy="37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180bc1aabd5_0_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898" y="2465623"/>
            <a:ext cx="3951876" cy="379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180bc1aabd5_0_33"/>
          <p:cNvSpPr/>
          <p:nvPr/>
        </p:nvSpPr>
        <p:spPr>
          <a:xfrm rot="-5398545">
            <a:off x="5031302" y="3637589"/>
            <a:ext cx="1417500" cy="1176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H Theme">
      <a:dk1>
        <a:srgbClr val="000000"/>
      </a:dk1>
      <a:lt1>
        <a:srgbClr val="FFFFFF"/>
      </a:lt1>
      <a:dk2>
        <a:srgbClr val="3F4D53"/>
      </a:dk2>
      <a:lt2>
        <a:srgbClr val="E7E6E6"/>
      </a:lt2>
      <a:accent1>
        <a:srgbClr val="1F3668"/>
      </a:accent1>
      <a:accent2>
        <a:srgbClr val="825430"/>
      </a:accent2>
      <a:accent3>
        <a:srgbClr val="264412"/>
      </a:accent3>
      <a:accent4>
        <a:srgbClr val="644604"/>
      </a:accent4>
      <a:accent5>
        <a:srgbClr val="5B9BD5"/>
      </a:accent5>
      <a:accent6>
        <a:srgbClr val="7A9F55"/>
      </a:accent6>
      <a:hlink>
        <a:srgbClr val="1F3668"/>
      </a:hlink>
      <a:folHlink>
        <a:srgbClr val="6F3B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IH Theme">
      <a:dk1>
        <a:srgbClr val="000000"/>
      </a:dk1>
      <a:lt1>
        <a:srgbClr val="FFFFFF"/>
      </a:lt1>
      <a:dk2>
        <a:srgbClr val="3F4D53"/>
      </a:dk2>
      <a:lt2>
        <a:srgbClr val="E7E6E6"/>
      </a:lt2>
      <a:accent1>
        <a:srgbClr val="1F3668"/>
      </a:accent1>
      <a:accent2>
        <a:srgbClr val="825430"/>
      </a:accent2>
      <a:accent3>
        <a:srgbClr val="264412"/>
      </a:accent3>
      <a:accent4>
        <a:srgbClr val="644604"/>
      </a:accent4>
      <a:accent5>
        <a:srgbClr val="5B9BD5"/>
      </a:accent5>
      <a:accent6>
        <a:srgbClr val="7A9F55"/>
      </a:accent6>
      <a:hlink>
        <a:srgbClr val="1F3668"/>
      </a:hlink>
      <a:folHlink>
        <a:srgbClr val="6F3B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Widescreen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Quattrocento Sans</vt:lpstr>
      <vt:lpstr>Arial</vt:lpstr>
      <vt:lpstr>Office Theme</vt:lpstr>
      <vt:lpstr>Office Theme</vt:lpstr>
      <vt:lpstr>GraceFall: Visualizing wear-out data for exploratory analysis</vt:lpstr>
      <vt:lpstr>Problem introduction</vt:lpstr>
      <vt:lpstr>Abstract Task Definition</vt:lpstr>
      <vt:lpstr>Visualization Challenges</vt:lpstr>
      <vt:lpstr>Design decisions</vt:lpstr>
      <vt:lpstr>Shifting Resistances Demo</vt:lpstr>
      <vt:lpstr>Implementation and Limitations</vt:lpstr>
      <vt:lpstr>Future Work</vt:lpstr>
      <vt:lpstr>Future Work</vt:lpstr>
      <vt:lpstr>Future Work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GraceFall: Visualizing wear-out data for exploratory analysis</dc:title>
  <dc:creator>Matthew Tang</dc:creator>
  <cp:lastModifiedBy>Ian Hill</cp:lastModifiedBy>
  <cp:revision>1</cp:revision>
  <dcterms:created xsi:type="dcterms:W3CDTF">2022-12-14T05:10:58Z</dcterms:created>
  <dcterms:modified xsi:type="dcterms:W3CDTF">2022-12-14T19:32:54Z</dcterms:modified>
</cp:coreProperties>
</file>