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88" r:id="rId3"/>
    <p:sldId id="258" r:id="rId4"/>
    <p:sldId id="259" r:id="rId5"/>
    <p:sldId id="260" r:id="rId6"/>
    <p:sldId id="261" r:id="rId7"/>
    <p:sldId id="262" r:id="rId8"/>
    <p:sldId id="263" r:id="rId9"/>
    <p:sldId id="264" r:id="rId10"/>
    <p:sldId id="268" r:id="rId11"/>
    <p:sldId id="269" r:id="rId12"/>
    <p:sldId id="270" r:id="rId13"/>
    <p:sldId id="271" r:id="rId14"/>
    <p:sldId id="272" r:id="rId15"/>
    <p:sldId id="273" r:id="rId16"/>
    <p:sldId id="274" r:id="rId17"/>
    <p:sldId id="275" r:id="rId18"/>
    <p:sldId id="276" r:id="rId19"/>
    <p:sldId id="277" r:id="rId20"/>
    <p:sldId id="279" r:id="rId21"/>
    <p:sldId id="280" r:id="rId22"/>
    <p:sldId id="281" r:id="rId23"/>
    <p:sldId id="282" r:id="rId24"/>
    <p:sldId id="287"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601E3D-9175-47FD-94C9-392BE4EBDFAB}">
  <a:tblStyle styleId="{A5601E3D-9175-47FD-94C9-392BE4EBDFA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40" autoAdjust="0"/>
  </p:normalViewPr>
  <p:slideViewPr>
    <p:cSldViewPr snapToGrid="0">
      <p:cViewPr varScale="1">
        <p:scale>
          <a:sx n="116" d="100"/>
          <a:sy n="116" d="100"/>
        </p:scale>
        <p:origin x="75" y="2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b86156f2e8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b86156f2e8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things to touch on:</a:t>
            </a:r>
            <a:endParaRPr/>
          </a:p>
          <a:p>
            <a:pPr marL="0" lvl="0" indent="0" algn="l" rtl="0">
              <a:spcBef>
                <a:spcPts val="0"/>
              </a:spcBef>
              <a:spcAft>
                <a:spcPts val="0"/>
              </a:spcAft>
              <a:buNone/>
            </a:pPr>
            <a:r>
              <a:rPr lang="en"/>
              <a:t>WHY people look at overlaps is explained in prior slide, so shouldnt have to touch on it here</a:t>
            </a:r>
            <a:endParaRPr/>
          </a:p>
          <a:p>
            <a:pPr marL="0" lvl="0" indent="0" algn="l" rtl="0">
              <a:spcBef>
                <a:spcPts val="0"/>
              </a:spcBef>
              <a:spcAft>
                <a:spcPts val="0"/>
              </a:spcAft>
              <a:buNone/>
            </a:pPr>
            <a:endParaRPr/>
          </a:p>
          <a:p>
            <a:pPr marL="0" lvl="0" indent="0" algn="l" rtl="0">
              <a:spcBef>
                <a:spcPts val="0"/>
              </a:spcBef>
              <a:spcAft>
                <a:spcPts val="0"/>
              </a:spcAft>
              <a:buNone/>
            </a:pPr>
            <a:r>
              <a:rPr lang="en"/>
              <a:t>Interaction: People often need to look at what is SURROUNDING genes/enhancers/promoters of interest</a:t>
            </a:r>
            <a:endParaRPr/>
          </a:p>
          <a:p>
            <a:pPr marL="0" lvl="0" indent="0" algn="l" rtl="0">
              <a:spcBef>
                <a:spcPts val="0"/>
              </a:spcBef>
              <a:spcAft>
                <a:spcPts val="0"/>
              </a:spcAft>
              <a:buNone/>
            </a:pPr>
            <a:r>
              <a:rPr lang="en"/>
              <a:t>Explain what an “experimental condition is”. Ex. Heart vs Liver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b86156f2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b86156f2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things to touch on:</a:t>
            </a:r>
            <a:endParaRPr/>
          </a:p>
          <a:p>
            <a:pPr marL="0" lvl="0" indent="0" algn="l" rtl="0">
              <a:spcBef>
                <a:spcPts val="0"/>
              </a:spcBef>
              <a:spcAft>
                <a:spcPts val="0"/>
              </a:spcAft>
              <a:buNone/>
            </a:pPr>
            <a:r>
              <a:rPr lang="en"/>
              <a:t>WHY people look at overlaps is explained in prior slide, so shouldnt have to touch on it here</a:t>
            </a:r>
            <a:endParaRPr/>
          </a:p>
          <a:p>
            <a:pPr marL="0" lvl="0" indent="0" algn="l" rtl="0">
              <a:spcBef>
                <a:spcPts val="0"/>
              </a:spcBef>
              <a:spcAft>
                <a:spcPts val="0"/>
              </a:spcAft>
              <a:buNone/>
            </a:pPr>
            <a:endParaRPr/>
          </a:p>
          <a:p>
            <a:pPr marL="0" lvl="0" indent="0" algn="l" rtl="0">
              <a:spcBef>
                <a:spcPts val="0"/>
              </a:spcBef>
              <a:spcAft>
                <a:spcPts val="0"/>
              </a:spcAft>
              <a:buNone/>
            </a:pPr>
            <a:r>
              <a:rPr lang="en"/>
              <a:t>Interaction: People often need to look at what is SURROUNDING genes/enhancers/promoters of interest</a:t>
            </a:r>
            <a:endParaRPr/>
          </a:p>
          <a:p>
            <a:pPr marL="0" lvl="0" indent="0" algn="l" rtl="0">
              <a:spcBef>
                <a:spcPts val="0"/>
              </a:spcBef>
              <a:spcAft>
                <a:spcPts val="0"/>
              </a:spcAft>
              <a:buNone/>
            </a:pPr>
            <a:r>
              <a:rPr lang="en"/>
              <a:t>Explain what an “experimental condition is”. Ex. Heart vs Liver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b48d310bd3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b48d310bd3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b86156f2e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b86156f2e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Genomic </a:t>
            </a:r>
            <a:r>
              <a:rPr lang="en-CA" dirty="0" err="1"/>
              <a:t>Coardinates</a:t>
            </a:r>
            <a:r>
              <a:rPr lang="en-CA" dirty="0"/>
              <a:t> on top. You can see we are at ch.16 around 30 million base pairs from the start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Genes, gene here is Hes1</a:t>
            </a:r>
          </a:p>
          <a:p>
            <a:pPr marL="0" lvl="0" indent="0" algn="l" rtl="0">
              <a:spcBef>
                <a:spcPts val="0"/>
              </a:spcBef>
              <a:spcAft>
                <a:spcPts val="0"/>
              </a:spcAft>
              <a:buNone/>
            </a:pPr>
            <a:r>
              <a:rPr lang="en-CA" dirty="0"/>
              <a:t>Enhancers. Implies there is an enhancer in this genomic coordinate range</a:t>
            </a:r>
          </a:p>
          <a:p>
            <a:pPr marL="0" lvl="0" indent="0" algn="l" rtl="0">
              <a:spcBef>
                <a:spcPts val="0"/>
              </a:spcBef>
              <a:spcAft>
                <a:spcPts val="0"/>
              </a:spcAft>
              <a:buNone/>
            </a:pPr>
            <a:r>
              <a:rPr lang="en-CA" dirty="0"/>
              <a:t>Promoters</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Now you have three experimental conditions I’ve loaded in: Embryonic day 11.5-, 15.5, and P0, postnatal day 0. You can see that all 3 are vertically aligned with the genome</a:t>
            </a:r>
          </a:p>
          <a:p>
            <a:pPr marL="0" lvl="0" indent="0" algn="l" rtl="0">
              <a:spcBef>
                <a:spcPts val="0"/>
              </a:spcBef>
              <a:spcAft>
                <a:spcPts val="0"/>
              </a:spcAft>
              <a:buNone/>
            </a:pPr>
            <a:r>
              <a:rPr lang="en-CA" dirty="0"/>
              <a:t>But they are separated by some white space</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Into each experimental condition, I’ve loaded a three </a:t>
            </a:r>
            <a:r>
              <a:rPr lang="en-CA" dirty="0" err="1"/>
              <a:t>chipseq</a:t>
            </a:r>
            <a:r>
              <a:rPr lang="en-CA" dirty="0"/>
              <a:t> datasets. For example, in the bright green here I’ve loaded a </a:t>
            </a:r>
            <a:r>
              <a:rPr lang="en-CA" dirty="0" err="1"/>
              <a:t>chipseq</a:t>
            </a:r>
            <a:r>
              <a:rPr lang="en-CA" dirty="0"/>
              <a:t> dataset that targets H3K27ac.</a:t>
            </a:r>
          </a:p>
          <a:p>
            <a:pPr marL="0" lvl="0" indent="0" algn="l" rtl="0">
              <a:spcBef>
                <a:spcPts val="0"/>
              </a:spcBef>
              <a:spcAft>
                <a:spcPts val="0"/>
              </a:spcAft>
              <a:buNone/>
            </a:pPr>
            <a:r>
              <a:rPr lang="en-CA" dirty="0"/>
              <a:t>Remember, for </a:t>
            </a:r>
            <a:r>
              <a:rPr lang="en-CA" dirty="0" err="1"/>
              <a:t>chIPseq</a:t>
            </a:r>
            <a:r>
              <a:rPr lang="en-CA" dirty="0"/>
              <a:t> we are getting info on what protein is bound to the genome at what region. So you can see that there is lots of H3K27ac protein</a:t>
            </a:r>
          </a:p>
          <a:p>
            <a:pPr marL="0" lvl="0" indent="0" algn="l" rtl="0">
              <a:spcBef>
                <a:spcPts val="0"/>
              </a:spcBef>
              <a:spcAft>
                <a:spcPts val="0"/>
              </a:spcAft>
              <a:buNone/>
            </a:pPr>
            <a:r>
              <a:rPr lang="en-CA" dirty="0"/>
              <a:t>Across the Hes1 gene, as well as </a:t>
            </a:r>
            <a:r>
              <a:rPr lang="en-CA" dirty="0" err="1"/>
              <a:t>akong</a:t>
            </a:r>
            <a:r>
              <a:rPr lang="en-CA" dirty="0"/>
              <a:t> these enhancers.</a:t>
            </a:r>
          </a:p>
          <a:p>
            <a:pPr marL="0" lvl="0" indent="0" algn="l" rtl="0">
              <a:spcBef>
                <a:spcPts val="0"/>
              </a:spcBef>
              <a:spcAft>
                <a:spcPts val="0"/>
              </a:spcAft>
              <a:buNone/>
            </a:pPr>
            <a:r>
              <a:rPr lang="en-CA" dirty="0"/>
              <a:t>In total I’ve loaded 9 datasets.</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Its also important to note that a given row is normalized to itself. The </a:t>
            </a:r>
            <a:r>
              <a:rPr lang="en-CA" dirty="0" err="1"/>
              <a:t>magntutes</a:t>
            </a:r>
            <a:r>
              <a:rPr lang="en-CA" dirty="0"/>
              <a:t> between different </a:t>
            </a:r>
            <a:r>
              <a:rPr lang="en-CA" dirty="0" err="1"/>
              <a:t>chipseq</a:t>
            </a:r>
            <a:r>
              <a:rPr lang="en-CA" dirty="0"/>
              <a:t> types can vary a lot.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b86156f2e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b86156f2e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SO to the left of this display, there is a collapsible data toolbox.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b86156f2e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b86156f2e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This toolbox contributes a lot to our goal of having a really low barrier to entry for this.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b48d310bd3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b48d310bd3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b48d310bd3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b48d310bd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b48d310bd3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b48d310bd3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b86156f2e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b86156f2e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So another one of our main goals is to be able to easily see the vertical alignment of where a peak is to the genome. And as well as if a peak overlaps</a:t>
            </a:r>
          </a:p>
          <a:p>
            <a:pPr marL="0" lvl="0" indent="0" algn="l" rtl="0">
              <a:spcBef>
                <a:spcPts val="0"/>
              </a:spcBef>
              <a:spcAft>
                <a:spcPts val="0"/>
              </a:spcAft>
              <a:buNone/>
            </a:pPr>
            <a:r>
              <a:rPr lang="en-CA" dirty="0"/>
              <a:t>With another peak within an experimental condition. So here we are not as </a:t>
            </a:r>
            <a:r>
              <a:rPr lang="en-CA" dirty="0" err="1"/>
              <a:t>intereacted</a:t>
            </a:r>
            <a:r>
              <a:rPr lang="en-CA" dirty="0"/>
              <a:t> as seeing if this peak overlaps with that peak. But we are more interested in if the peaks in E11.5 overlap with </a:t>
            </a:r>
            <a:r>
              <a:rPr lang="en-CA" dirty="0" err="1"/>
              <a:t>eachother</a:t>
            </a:r>
            <a:r>
              <a:rPr lang="en-CA" dirty="0"/>
              <a: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One way we’ve helped do this is by having a vertical line that moves along the display with your mouse</a:t>
            </a:r>
          </a:p>
          <a:p>
            <a:pPr marL="0" lvl="0" indent="0" algn="l" rtl="0">
              <a:spcBef>
                <a:spcPts val="0"/>
              </a:spcBef>
              <a:spcAft>
                <a:spcPts val="0"/>
              </a:spcAft>
              <a:buNone/>
            </a:pPr>
            <a:r>
              <a:rPr lang="en-CA" dirty="0"/>
              <a:t>Another way we’ve tried to help this is by allowing users to create this Merged View at the bottom. This is not a canonical representation of </a:t>
            </a:r>
            <a:r>
              <a:rPr lang="en-CA" dirty="0" err="1"/>
              <a:t>ChIPseq</a:t>
            </a:r>
            <a:r>
              <a:rPr lang="en-CA" dirty="0"/>
              <a:t>.</a:t>
            </a:r>
          </a:p>
          <a:p>
            <a:pPr marL="0" lvl="0" indent="0" algn="l" rtl="0">
              <a:spcBef>
                <a:spcPts val="0"/>
              </a:spcBef>
              <a:spcAft>
                <a:spcPts val="0"/>
              </a:spcAft>
              <a:buNone/>
            </a:pPr>
            <a:r>
              <a:rPr lang="en-CA" dirty="0"/>
              <a:t>But essentially, a given experimental condition is overlayed onto one track. In these merged tracks you can see if peaks within an experimental condition overlap with </a:t>
            </a:r>
            <a:r>
              <a:rPr lang="en-CA" dirty="0" err="1"/>
              <a:t>echother</a:t>
            </a:r>
            <a:r>
              <a:rPr lang="en-CA" dirty="0"/>
              <a:t>.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b479a88ddb_5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b479a88ddb_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b86156f2e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b86156f2e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So we also implemented a panning and zooming interaction element to enable exploration surrounding agene of interest.</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b86156f2e8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b86156f2e8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Perhaps our main goal was this idea of allowing the user to compare multiple experimental conditions at once. The primary thing </a:t>
            </a:r>
          </a:p>
          <a:p>
            <a:pPr marL="0" lvl="0" indent="0" algn="l" rtl="0">
              <a:spcBef>
                <a:spcPts val="0"/>
              </a:spcBef>
              <a:spcAft>
                <a:spcPts val="0"/>
              </a:spcAft>
              <a:buNone/>
            </a:pPr>
            <a:r>
              <a:rPr lang="en-CA" dirty="0"/>
              <a:t>We are interested in here is a change in peak intensity as a biological condition changes. SO to exemplify how we’ve done we are going to collectively analyze</a:t>
            </a:r>
          </a:p>
          <a:p>
            <a:pPr marL="0" lvl="0" indent="0" algn="l" rtl="0">
              <a:spcBef>
                <a:spcPts val="0"/>
              </a:spcBef>
              <a:spcAft>
                <a:spcPts val="0"/>
              </a:spcAft>
              <a:buNone/>
            </a:pPr>
            <a:r>
              <a:rPr lang="en-CA" dirty="0"/>
              <a:t>This data we’ve been looking at the whole time. </a:t>
            </a:r>
          </a:p>
          <a:p>
            <a:pPr marL="0" lvl="0" indent="0" algn="l" rtl="0">
              <a:spcBef>
                <a:spcPts val="0"/>
              </a:spcBef>
              <a:spcAft>
                <a:spcPts val="0"/>
              </a:spcAft>
              <a:buNone/>
            </a:pPr>
            <a:r>
              <a:rPr lang="en-CA" dirty="0"/>
              <a:t>So this is the expression pattern of this Hes1 gene that we are expecting to see. You can see that the expression goes down over time. </a:t>
            </a:r>
          </a:p>
          <a:p>
            <a:pPr marL="0" lvl="0" indent="0" algn="l" rtl="0">
              <a:spcBef>
                <a:spcPts val="0"/>
              </a:spcBef>
              <a:spcAft>
                <a:spcPts val="0"/>
              </a:spcAft>
              <a:buNone/>
            </a:pPr>
            <a:r>
              <a:rPr lang="en-CA" dirty="0"/>
              <a:t>I can tell you, that based on this I’m </a:t>
            </a:r>
            <a:r>
              <a:rPr lang="en-CA" dirty="0" err="1"/>
              <a:t>expecgint</a:t>
            </a:r>
            <a:r>
              <a:rPr lang="en-CA" dirty="0"/>
              <a:t> to see all 3 </a:t>
            </a:r>
            <a:r>
              <a:rPr lang="en-CA" dirty="0" err="1"/>
              <a:t>ChipSeq</a:t>
            </a:r>
            <a:r>
              <a:rPr lang="en-CA" dirty="0"/>
              <a:t> signals drop as we progress from E11.5 to P0.</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This is maybe somewhat apparent </a:t>
            </a:r>
            <a:r>
              <a:rPr lang="en-CA" dirty="0" err="1"/>
              <a:t>lookinga</a:t>
            </a:r>
            <a:r>
              <a:rPr lang="en-CA" dirty="0"/>
              <a:t> t the Merged view here. </a:t>
            </a:r>
            <a:r>
              <a:rPr lang="en-CA" dirty="0" err="1"/>
              <a:t>Tak</a:t>
            </a:r>
            <a:r>
              <a:rPr lang="en-CA" dirty="0"/>
              <a:t> for example the red peak at the promoter. You can see a slight drop, and then perhaps a resurgence. If you look at the blue peak I think that becomes quite more apparent.  Same with the </a:t>
            </a:r>
            <a:r>
              <a:rPr lang="en-CA" dirty="0" err="1"/>
              <a:t>grean</a:t>
            </a:r>
            <a:r>
              <a:rPr lang="en-CA" dirty="0"/>
              <a:t> I think there’s quite a drop there. So did we achieve our goal of being able to compare multiple experimental conditions. </a:t>
            </a:r>
            <a:r>
              <a:rPr lang="en-CA" dirty="0" err="1"/>
              <a:t>Kindof</a:t>
            </a:r>
            <a:r>
              <a:rPr lang="en-CA" dirty="0"/>
              <a:t>. I think there’s future work to be done here.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b48d310bd3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b48d310bd3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Specifically, the future work we need to do is change how we are normalizing our data. I mentioned before that each row is individually normalized. But what I realized recently is that we should be normalizing all </a:t>
            </a:r>
            <a:r>
              <a:rPr lang="en-CA" dirty="0" err="1"/>
              <a:t>ChipSeq</a:t>
            </a:r>
            <a:r>
              <a:rPr lang="en-CA" dirty="0"/>
              <a:t> signals of the same type identically across all experimental conditions. SO here you can see that when you zoom into the previous picture and you can see the value of the signal. There is a 4x change between E11.5 and E15.5. that’s not super apparent because the data is normalized differently. When we look a this photo, we can see that Hes1 expression is probably going to decrease over time, like we expect. But I think we need to normalize properly to truly see this change.</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b48d310bd3_1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b48d310bd3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b479a88ddb_5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b479a88ddb_5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Also bring up the fact that PROTEINS are binding the DNA. This is what REGULATION is. Because we need to motivate that CHIPSEQ is a way of getting info about gene regulation because we are identifying what proteins bind to the DNA.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b479a88ddb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b479a88ddb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b5c6c682c4_134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b5c6c682c4_134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b48d310bd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b48d310bd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Parts: </a:t>
            </a:r>
            <a:endParaRPr/>
          </a:p>
          <a:p>
            <a:pPr marL="0" lvl="0" indent="0" algn="l" rtl="0">
              <a:spcBef>
                <a:spcPts val="0"/>
              </a:spcBef>
              <a:spcAft>
                <a:spcPts val="0"/>
              </a:spcAft>
              <a:buNone/>
            </a:pPr>
            <a:r>
              <a:rPr lang="en"/>
              <a:t>Proteins are bound to the Genome.</a:t>
            </a:r>
            <a:endParaRPr/>
          </a:p>
          <a:p>
            <a:pPr marL="0" lvl="0" indent="0" algn="l" rtl="0">
              <a:spcBef>
                <a:spcPts val="0"/>
              </a:spcBef>
              <a:spcAft>
                <a:spcPts val="0"/>
              </a:spcAft>
              <a:buNone/>
            </a:pPr>
            <a:r>
              <a:rPr lang="en"/>
              <a:t>Then After sequencing (last panel) you get peaks that tell you that there was a protein at that specific location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b48d310bd3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b48d310bd3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Different histone markers</a:t>
            </a:r>
            <a:endParaRPr/>
          </a:p>
          <a:p>
            <a:pPr marL="0" lvl="0" indent="0" algn="l" rtl="0">
              <a:spcBef>
                <a:spcPts val="0"/>
              </a:spcBef>
              <a:spcAft>
                <a:spcPts val="0"/>
              </a:spcAft>
              <a:buClr>
                <a:schemeClr val="dk1"/>
              </a:buClr>
              <a:buSzPts val="1100"/>
              <a:buFont typeface="Arial"/>
              <a:buNone/>
            </a:pPr>
            <a:r>
              <a:rPr lang="en"/>
              <a:t>H3K4me3, H3K27ac, and H3K36me3</a:t>
            </a:r>
            <a:endParaRPr/>
          </a:p>
          <a:p>
            <a:pPr marL="0" lvl="0" indent="0" algn="l" rtl="0">
              <a:spcBef>
                <a:spcPts val="0"/>
              </a:spcBef>
              <a:spcAft>
                <a:spcPts val="0"/>
              </a:spcAft>
              <a:buClr>
                <a:schemeClr val="dk1"/>
              </a:buClr>
              <a:buSzPts val="1100"/>
              <a:buFont typeface="Arial"/>
              <a:buNone/>
            </a:pPr>
            <a:r>
              <a:rPr lang="en"/>
              <a:t>Heart vs Liver</a:t>
            </a:r>
            <a:endParaRPr/>
          </a:p>
          <a:p>
            <a:pPr marL="0" lvl="0" indent="0" algn="l" rtl="0">
              <a:spcBef>
                <a:spcPts val="0"/>
              </a:spcBef>
              <a:spcAft>
                <a:spcPts val="0"/>
              </a:spcAft>
              <a:buClr>
                <a:schemeClr val="dk1"/>
              </a:buClr>
              <a:buSzPts val="1100"/>
              <a:buFont typeface="Arial"/>
              <a:buNone/>
            </a:pPr>
            <a:r>
              <a:rPr lang="en"/>
              <a:t>Cancer Cells vs Healthy Cells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ChIP-seq</a:t>
            </a:r>
            <a:endParaRPr/>
          </a:p>
          <a:p>
            <a:pPr marL="0" lvl="0" indent="0" algn="l" rtl="0">
              <a:spcBef>
                <a:spcPts val="0"/>
              </a:spcBef>
              <a:spcAft>
                <a:spcPts val="0"/>
              </a:spcAft>
              <a:buClr>
                <a:schemeClr val="dk1"/>
              </a:buClr>
              <a:buSzPts val="1100"/>
              <a:buFont typeface="Arial"/>
              <a:buNone/>
            </a:pPr>
            <a:r>
              <a:rPr lang="en"/>
              <a:t>stored in one of 2 formats, BED-narrowpeak or BigWig</a:t>
            </a:r>
            <a:endParaRPr/>
          </a:p>
          <a:p>
            <a:pPr marL="0" lvl="0" indent="0" algn="l" rtl="0">
              <a:spcBef>
                <a:spcPts val="0"/>
              </a:spcBef>
              <a:spcAft>
                <a:spcPts val="0"/>
              </a:spcAft>
              <a:buClr>
                <a:schemeClr val="dk1"/>
              </a:buClr>
              <a:buSzPts val="1100"/>
              <a:buFont typeface="Arial"/>
              <a:buNone/>
            </a:pPr>
            <a:r>
              <a:rPr lang="en"/>
              <a:t>BED-narrowpeak files are are comma delimited files that contain 10 columns with specific names (Table 1).</a:t>
            </a:r>
            <a:endParaRPr/>
          </a:p>
          <a:p>
            <a:pPr marL="0" lvl="0" indent="0" algn="l" rtl="0">
              <a:spcBef>
                <a:spcPts val="0"/>
              </a:spcBef>
              <a:spcAft>
                <a:spcPts val="0"/>
              </a:spcAft>
              <a:buClr>
                <a:schemeClr val="dk1"/>
              </a:buClr>
              <a:buSzPts val="1100"/>
              <a:buFont typeface="Arial"/>
              <a:buNone/>
            </a:pPr>
            <a:r>
              <a:rPr lang="en"/>
              <a:t>There are four fundamental BED-narrowpeak columns.</a:t>
            </a:r>
            <a:endParaRPr/>
          </a:p>
          <a:p>
            <a:pPr marL="0" lvl="0" indent="0" algn="l" rtl="0">
              <a:spcBef>
                <a:spcPts val="0"/>
              </a:spcBef>
              <a:spcAft>
                <a:spcPts val="0"/>
              </a:spcAft>
              <a:buClr>
                <a:schemeClr val="dk1"/>
              </a:buClr>
              <a:buSzPts val="1100"/>
              <a:buFont typeface="Arial"/>
              <a:buNone/>
            </a:pPr>
            <a:r>
              <a:rPr lang="en"/>
              <a:t>1) The signal strength of an ATAC or ChIP-seq peak. </a:t>
            </a:r>
            <a:endParaRPr/>
          </a:p>
          <a:p>
            <a:pPr marL="0" lvl="0" indent="0" algn="l" rtl="0">
              <a:spcBef>
                <a:spcPts val="0"/>
              </a:spcBef>
              <a:spcAft>
                <a:spcPts val="0"/>
              </a:spcAft>
              <a:buClr>
                <a:schemeClr val="dk1"/>
              </a:buClr>
              <a:buSzPts val="1100"/>
              <a:buFont typeface="Arial"/>
              <a:buNone/>
            </a:pPr>
            <a:r>
              <a:rPr lang="en"/>
              <a:t>2) The chromosome containing the peak. </a:t>
            </a:r>
            <a:endParaRPr/>
          </a:p>
          <a:p>
            <a:pPr marL="0" lvl="0" indent="0" algn="l" rtl="0">
              <a:spcBef>
                <a:spcPts val="0"/>
              </a:spcBef>
              <a:spcAft>
                <a:spcPts val="0"/>
              </a:spcAft>
              <a:buClr>
                <a:schemeClr val="dk1"/>
              </a:buClr>
              <a:buSzPts val="1100"/>
              <a:buFont typeface="Arial"/>
              <a:buNone/>
            </a:pPr>
            <a:r>
              <a:rPr lang="en"/>
              <a:t>3) The starting position of the peak on the given chromosome. </a:t>
            </a:r>
            <a:endParaRPr/>
          </a:p>
          <a:p>
            <a:pPr marL="0" lvl="0" indent="0" algn="l" rtl="0">
              <a:spcBef>
                <a:spcPts val="0"/>
              </a:spcBef>
              <a:spcAft>
                <a:spcPts val="0"/>
              </a:spcAft>
              <a:buClr>
                <a:schemeClr val="dk1"/>
              </a:buClr>
              <a:buSzPts val="1100"/>
              <a:buFont typeface="Arial"/>
              <a:buNone/>
            </a:pPr>
            <a:r>
              <a:rPr lang="en"/>
              <a:t>4) The end of the peak on the given chromosome. </a:t>
            </a:r>
            <a:endParaRPr/>
          </a:p>
          <a:p>
            <a:pPr marL="0" lvl="0" indent="0" algn="l" rtl="0">
              <a:spcBef>
                <a:spcPts val="0"/>
              </a:spcBef>
              <a:spcAft>
                <a:spcPts val="0"/>
              </a:spcAft>
              <a:buClr>
                <a:schemeClr val="dk1"/>
              </a:buClr>
              <a:buSzPts val="1100"/>
              <a:buFont typeface="Arial"/>
              <a:buNone/>
            </a:pPr>
            <a:r>
              <a:rPr lang="en"/>
              <a:t>the remaining columns in BED-narrowpeak files pertain to quality metrics.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BigWig files contain the four fundamental BED-narrowpeak columns (Table 1).</a:t>
            </a:r>
            <a:endParaRPr/>
          </a:p>
          <a:p>
            <a:pPr marL="0" lvl="0" indent="0" algn="l" rtl="0">
              <a:spcBef>
                <a:spcPts val="0"/>
              </a:spcBef>
              <a:spcAft>
                <a:spcPts val="0"/>
              </a:spcAft>
              <a:buClr>
                <a:schemeClr val="dk1"/>
              </a:buClr>
              <a:buSzPts val="1100"/>
              <a:buFont typeface="Arial"/>
              <a:buNone/>
            </a:pPr>
            <a:r>
              <a:rPr lang="en"/>
              <a:t>BigWig format is typically used when ChIP and ATAC-seq data is meant to be visualized.</a:t>
            </a:r>
            <a:endParaRPr/>
          </a:p>
          <a:p>
            <a:pPr marL="0" lvl="0" indent="0" algn="l" rtl="0">
              <a:spcBef>
                <a:spcPts val="0"/>
              </a:spcBef>
              <a:spcAft>
                <a:spcPts val="0"/>
              </a:spcAft>
              <a:buClr>
                <a:schemeClr val="dk1"/>
              </a:buClr>
              <a:buSzPts val="1100"/>
              <a:buFont typeface="Arial"/>
              <a:buNone/>
            </a:pPr>
            <a:r>
              <a:rPr lang="en"/>
              <a:t>When using this format, only the genomic regions that are being visualized are sent to the display. </a:t>
            </a:r>
            <a:endParaRPr/>
          </a:p>
          <a:p>
            <a:pPr marL="0" lvl="0" indent="0" algn="l" rtl="0">
              <a:spcBef>
                <a:spcPts val="0"/>
              </a:spcBef>
              <a:spcAft>
                <a:spcPts val="0"/>
              </a:spcAft>
              <a:buClr>
                <a:schemeClr val="dk1"/>
              </a:buClr>
              <a:buSzPts val="1100"/>
              <a:buFont typeface="Arial"/>
              <a:buNone/>
            </a:pPr>
            <a:r>
              <a:rPr lang="en"/>
              <a:t>This leads to a considerable performance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Mice and Human cells </a:t>
            </a:r>
            <a:endParaRPr/>
          </a:p>
          <a:p>
            <a:pPr marL="0" lvl="0" indent="0" algn="l" rtl="0">
              <a:spcBef>
                <a:spcPts val="0"/>
              </a:spcBef>
              <a:spcAft>
                <a:spcPts val="0"/>
              </a:spcAft>
              <a:buClr>
                <a:schemeClr val="dk1"/>
              </a:buClr>
              <a:buSzPts val="1100"/>
              <a:buFont typeface="Arial"/>
              <a:buNone/>
            </a:pPr>
            <a:r>
              <a:rPr lang="en"/>
              <a:t>male mice 21 unique chromosomes</a:t>
            </a:r>
            <a:endParaRPr/>
          </a:p>
          <a:p>
            <a:pPr marL="0" lvl="0" indent="0" algn="l" rtl="0">
              <a:spcBef>
                <a:spcPts val="0"/>
              </a:spcBef>
              <a:spcAft>
                <a:spcPts val="0"/>
              </a:spcAft>
              <a:buClr>
                <a:schemeClr val="dk1"/>
              </a:buClr>
              <a:buSzPts val="1100"/>
              <a:buFont typeface="Arial"/>
              <a:buNone/>
            </a:pPr>
            <a:r>
              <a:rPr lang="en"/>
              <a:t>female mice 20 unique chromosomes</a:t>
            </a:r>
            <a:endParaRPr/>
          </a:p>
          <a:p>
            <a:pPr marL="0" lvl="0" indent="0" algn="l" rtl="0">
              <a:spcBef>
                <a:spcPts val="0"/>
              </a:spcBef>
              <a:spcAft>
                <a:spcPts val="0"/>
              </a:spcAft>
              <a:buClr>
                <a:schemeClr val="dk1"/>
              </a:buClr>
              <a:buSzPts val="1100"/>
              <a:buFont typeface="Arial"/>
              <a:buNone/>
            </a:pPr>
            <a:r>
              <a:rPr lang="en"/>
              <a:t>male human 24 unique chromosomes</a:t>
            </a:r>
            <a:endParaRPr/>
          </a:p>
          <a:p>
            <a:pPr marL="0" lvl="0" indent="0" algn="l" rtl="0">
              <a:spcBef>
                <a:spcPts val="0"/>
              </a:spcBef>
              <a:spcAft>
                <a:spcPts val="0"/>
              </a:spcAft>
              <a:buClr>
                <a:schemeClr val="dk1"/>
              </a:buClr>
              <a:buSzPts val="1100"/>
              <a:buFont typeface="Arial"/>
              <a:buNone/>
            </a:pPr>
            <a:r>
              <a:rPr lang="en"/>
              <a:t>female human 23 unique chromosomes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location of promoters and enhancers</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b48d310b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b48d310b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b5c6c682c4_134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b5c6c682c4_134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Point out on the screen the vertical alignment.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encodeproject.org/experiments/ENCSR000CE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8.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encodeproject.org/experiments/ENCSR000CE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encodeproject.org/experiments/ENCSR000CE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MultiChIPViewer</a:t>
            </a:r>
            <a:endParaRPr/>
          </a:p>
        </p:txBody>
      </p:sp>
      <p:sp>
        <p:nvSpPr>
          <p:cNvPr id="55" name="Google Shape;55;p13"/>
          <p:cNvSpPr txBox="1">
            <a:spLocks noGrp="1"/>
          </p:cNvSpPr>
          <p:nvPr>
            <p:ph type="subTitle" idx="1"/>
          </p:nvPr>
        </p:nvSpPr>
        <p:spPr>
          <a:xfrm>
            <a:off x="180725" y="2888925"/>
            <a:ext cx="88935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t>A Tool to View ChIP-seq Data from</a:t>
            </a:r>
            <a:endParaRPr/>
          </a:p>
          <a:p>
            <a:pPr marL="0" lvl="0" indent="0" algn="ctr" rtl="0">
              <a:spcBef>
                <a:spcPts val="0"/>
              </a:spcBef>
              <a:spcAft>
                <a:spcPts val="0"/>
              </a:spcAft>
              <a:buNone/>
            </a:pPr>
            <a:r>
              <a:rPr lang="en"/>
              <a:t> Multiple Experimental Conditions</a:t>
            </a:r>
            <a:endParaRPr/>
          </a:p>
        </p:txBody>
      </p:sp>
      <p:sp>
        <p:nvSpPr>
          <p:cNvPr id="56" name="Google Shape;5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
        <p:nvSpPr>
          <p:cNvPr id="2" name="TextBox 1">
            <a:extLst>
              <a:ext uri="{FF2B5EF4-FFF2-40B4-BE49-F238E27FC236}">
                <a16:creationId xmlns:a16="http://schemas.microsoft.com/office/drawing/2014/main" id="{20E8D0B2-E8F0-2620-5088-34C4A6EF55E4}"/>
              </a:ext>
            </a:extLst>
          </p:cNvPr>
          <p:cNvSpPr txBox="1"/>
          <p:nvPr/>
        </p:nvSpPr>
        <p:spPr>
          <a:xfrm>
            <a:off x="1981200" y="3864593"/>
            <a:ext cx="6656173" cy="307777"/>
          </a:xfrm>
          <a:prstGeom prst="rect">
            <a:avLst/>
          </a:prstGeom>
          <a:noFill/>
        </p:spPr>
        <p:txBody>
          <a:bodyPr wrap="square" rtlCol="0">
            <a:spAutoFit/>
          </a:bodyPr>
          <a:lstStyle/>
          <a:p>
            <a:r>
              <a:rPr lang="en-CA" dirty="0"/>
              <a:t>By Alexander Adrian-Hamazaki, </a:t>
            </a:r>
            <a:r>
              <a:rPr lang="en-CA" b="0" i="0" dirty="0">
                <a:solidFill>
                  <a:srgbClr val="050505"/>
                </a:solidFill>
                <a:effectLst/>
                <a:latin typeface="Segoe UI Historic" panose="020B0502040204020203" pitchFamily="34" charset="0"/>
              </a:rPr>
              <a:t>Rodrigo </a:t>
            </a:r>
            <a:r>
              <a:rPr lang="en-CA" b="0" i="0" dirty="0" err="1">
                <a:solidFill>
                  <a:srgbClr val="050505"/>
                </a:solidFill>
                <a:effectLst/>
                <a:latin typeface="Segoe UI Historic" panose="020B0502040204020203" pitchFamily="34" charset="0"/>
              </a:rPr>
              <a:t>Conceição</a:t>
            </a:r>
            <a:r>
              <a:rPr lang="en-CA" b="0" i="0" dirty="0">
                <a:solidFill>
                  <a:srgbClr val="050505"/>
                </a:solidFill>
                <a:effectLst/>
                <a:latin typeface="Segoe UI Historic" panose="020B0502040204020203" pitchFamily="34" charset="0"/>
              </a:rPr>
              <a:t>, and </a:t>
            </a:r>
            <a:r>
              <a:rPr lang="en-CA" b="0" i="0" dirty="0" err="1">
                <a:solidFill>
                  <a:srgbClr val="050505"/>
                </a:solidFill>
                <a:effectLst/>
                <a:latin typeface="Segoe UI Historic" panose="020B0502040204020203" pitchFamily="34" charset="0"/>
              </a:rPr>
              <a:t>Yerin</a:t>
            </a:r>
            <a:r>
              <a:rPr lang="en-CA" b="0" i="0" dirty="0">
                <a:solidFill>
                  <a:srgbClr val="050505"/>
                </a:solidFill>
                <a:effectLst/>
                <a:latin typeface="Segoe UI Historic" panose="020B0502040204020203" pitchFamily="34" charset="0"/>
              </a:rPr>
              <a:t> Kim</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Related Work: Genome Browser</a:t>
            </a:r>
            <a:endParaRPr/>
          </a:p>
        </p:txBody>
      </p:sp>
      <p:sp>
        <p:nvSpPr>
          <p:cNvPr id="184" name="Google Shape;184;p25"/>
          <p:cNvSpPr txBox="1">
            <a:spLocks noGrp="1"/>
          </p:cNvSpPr>
          <p:nvPr>
            <p:ph type="body" idx="1"/>
          </p:nvPr>
        </p:nvSpPr>
        <p:spPr>
          <a:xfrm>
            <a:off x="-43450" y="1017725"/>
            <a:ext cx="4433400" cy="38484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endParaRPr sz="1400">
              <a:solidFill>
                <a:schemeClr val="dk1"/>
              </a:solidFill>
            </a:endParaRPr>
          </a:p>
          <a:p>
            <a:pPr marL="0" lvl="0" indent="0" algn="l" rtl="0">
              <a:lnSpc>
                <a:spcPct val="115000"/>
              </a:lnSpc>
              <a:spcBef>
                <a:spcPts val="0"/>
              </a:spcBef>
              <a:spcAft>
                <a:spcPts val="0"/>
              </a:spcAft>
              <a:buNone/>
            </a:pP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Canonically ChIP-seq is shown as “peaks” vertically aligned to genome</a:t>
            </a:r>
            <a:endParaRPr sz="1400">
              <a:solidFill>
                <a:schemeClr val="dk1"/>
              </a:solidFill>
            </a:endParaRPr>
          </a:p>
          <a:p>
            <a:pPr marL="0" lvl="0" indent="0" algn="l" rtl="0">
              <a:lnSpc>
                <a:spcPct val="150000"/>
              </a:lnSpc>
              <a:spcBef>
                <a:spcPts val="0"/>
              </a:spcBef>
              <a:spcAft>
                <a:spcPts val="0"/>
              </a:spcAft>
              <a:buNone/>
            </a:pPr>
            <a:endParaRPr sz="1400">
              <a:solidFill>
                <a:schemeClr val="dk1"/>
              </a:solidFill>
            </a:endParaRPr>
          </a:p>
          <a:p>
            <a:pPr marL="0" lvl="0" indent="0" algn="l" rtl="0">
              <a:lnSpc>
                <a:spcPct val="150000"/>
              </a:lnSpc>
              <a:spcBef>
                <a:spcPts val="0"/>
              </a:spcBef>
              <a:spcAft>
                <a:spcPts val="0"/>
              </a:spcAft>
              <a:buNone/>
            </a:pP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Researchers are interested in:</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
                <a:solidFill>
                  <a:schemeClr val="dk1"/>
                </a:solidFill>
              </a:rPr>
              <a:t>Overlap of peaks with specific regions in the genome</a:t>
            </a:r>
            <a:endParaRPr>
              <a:solidFill>
                <a:schemeClr val="dk1"/>
              </a:solidFill>
            </a:endParaRPr>
          </a:p>
          <a:p>
            <a:pPr marL="1371600" lvl="2" indent="-317500" algn="l" rtl="0">
              <a:lnSpc>
                <a:spcPct val="100000"/>
              </a:lnSpc>
              <a:spcBef>
                <a:spcPts val="0"/>
              </a:spcBef>
              <a:spcAft>
                <a:spcPts val="0"/>
              </a:spcAft>
              <a:buClr>
                <a:schemeClr val="dk1"/>
              </a:buClr>
              <a:buSzPts val="1400"/>
              <a:buChar char="■"/>
            </a:pPr>
            <a:r>
              <a:rPr lang="en">
                <a:solidFill>
                  <a:schemeClr val="dk1"/>
                </a:solidFill>
              </a:rPr>
              <a:t>Enhancers</a:t>
            </a:r>
            <a:endParaRPr>
              <a:solidFill>
                <a:schemeClr val="dk1"/>
              </a:solidFill>
            </a:endParaRPr>
          </a:p>
          <a:p>
            <a:pPr marL="1371600" lvl="2" indent="-317500" algn="l" rtl="0">
              <a:lnSpc>
                <a:spcPct val="100000"/>
              </a:lnSpc>
              <a:spcBef>
                <a:spcPts val="0"/>
              </a:spcBef>
              <a:spcAft>
                <a:spcPts val="0"/>
              </a:spcAft>
              <a:buClr>
                <a:schemeClr val="dk1"/>
              </a:buClr>
              <a:buSzPts val="1400"/>
              <a:buChar char="■"/>
            </a:pPr>
            <a:r>
              <a:rPr lang="en">
                <a:solidFill>
                  <a:schemeClr val="dk1"/>
                </a:solidFill>
              </a:rPr>
              <a:t>Promoters</a:t>
            </a:r>
            <a:endParaRPr>
              <a:solidFill>
                <a:schemeClr val="dk1"/>
              </a:solidFill>
            </a:endParaRPr>
          </a:p>
          <a:p>
            <a:pPr marL="1371600" lvl="2" indent="-317500" algn="l" rtl="0">
              <a:lnSpc>
                <a:spcPct val="100000"/>
              </a:lnSpc>
              <a:spcBef>
                <a:spcPts val="0"/>
              </a:spcBef>
              <a:spcAft>
                <a:spcPts val="0"/>
              </a:spcAft>
              <a:buClr>
                <a:schemeClr val="dk1"/>
              </a:buClr>
              <a:buSzPts val="1400"/>
              <a:buChar char="■"/>
            </a:pPr>
            <a:r>
              <a:rPr lang="en">
                <a:solidFill>
                  <a:schemeClr val="dk1"/>
                </a:solidFill>
              </a:rPr>
              <a:t>Genes</a:t>
            </a:r>
            <a:endParaRPr>
              <a:solidFill>
                <a:schemeClr val="dk1"/>
              </a:solidFill>
            </a:endParaRPr>
          </a:p>
          <a:p>
            <a:pPr marL="914400" lvl="1" indent="-317500" algn="l" rtl="0">
              <a:lnSpc>
                <a:spcPct val="100000"/>
              </a:lnSpc>
              <a:spcBef>
                <a:spcPts val="0"/>
              </a:spcBef>
              <a:spcAft>
                <a:spcPts val="0"/>
              </a:spcAft>
              <a:buClr>
                <a:schemeClr val="dk1"/>
              </a:buClr>
              <a:buSzPts val="1400"/>
              <a:buChar char="○"/>
            </a:pPr>
            <a:r>
              <a:rPr lang="en">
                <a:solidFill>
                  <a:schemeClr val="dk1"/>
                </a:solidFill>
              </a:rPr>
              <a:t>Overlaps of peaks with each other</a:t>
            </a:r>
            <a:endParaRPr>
              <a:solidFill>
                <a:schemeClr val="dk1"/>
              </a:solidFill>
            </a:endParaRPr>
          </a:p>
          <a:p>
            <a:pPr marL="457200" lvl="0" indent="0" algn="l" rtl="0">
              <a:lnSpc>
                <a:spcPct val="150000"/>
              </a:lnSpc>
              <a:spcBef>
                <a:spcPts val="0"/>
              </a:spcBef>
              <a:spcAft>
                <a:spcPts val="0"/>
              </a:spcAft>
              <a:buNone/>
            </a:pPr>
            <a:endParaRPr sz="1400" b="1">
              <a:solidFill>
                <a:schemeClr val="dk1"/>
              </a:solidFill>
            </a:endParaRPr>
          </a:p>
        </p:txBody>
      </p:sp>
      <p:pic>
        <p:nvPicPr>
          <p:cNvPr id="185" name="Google Shape;185;p25"/>
          <p:cNvPicPr preferRelativeResize="0"/>
          <p:nvPr/>
        </p:nvPicPr>
        <p:blipFill>
          <a:blip r:embed="rId3">
            <a:alphaModFix/>
          </a:blip>
          <a:stretch>
            <a:fillRect/>
          </a:stretch>
        </p:blipFill>
        <p:spPr>
          <a:xfrm>
            <a:off x="4224900" y="1276750"/>
            <a:ext cx="4796251" cy="2936045"/>
          </a:xfrm>
          <a:prstGeom prst="rect">
            <a:avLst/>
          </a:prstGeom>
          <a:noFill/>
          <a:ln>
            <a:noFill/>
          </a:ln>
        </p:spPr>
      </p:pic>
      <p:sp>
        <p:nvSpPr>
          <p:cNvPr id="186" name="Google Shape;186;p25"/>
          <p:cNvSpPr txBox="1"/>
          <p:nvPr/>
        </p:nvSpPr>
        <p:spPr>
          <a:xfrm>
            <a:off x="5451600" y="4461950"/>
            <a:ext cx="2042400" cy="646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Photo: Genome Browser (</a:t>
            </a:r>
            <a:r>
              <a:rPr lang="en" sz="10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https://www.encodeproject.org/experiments/ENCSR000CEX/</a:t>
            </a:r>
            <a:r>
              <a:rPr lang="en" sz="1000">
                <a:solidFill>
                  <a:schemeClr val="dk1"/>
                </a:solidFill>
                <a:latin typeface="Times New Roman"/>
                <a:ea typeface="Times New Roman"/>
                <a:cs typeface="Times New Roman"/>
                <a:sym typeface="Times New Roman"/>
              </a:rPr>
              <a:t>)</a:t>
            </a:r>
            <a:endParaRPr sz="1200"/>
          </a:p>
        </p:txBody>
      </p:sp>
      <p:sp>
        <p:nvSpPr>
          <p:cNvPr id="187" name="Google Shape;18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title"/>
          </p:nvPr>
        </p:nvSpPr>
        <p:spPr>
          <a:xfrm>
            <a:off x="311700" y="64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Related Works</a:t>
            </a:r>
            <a:endParaRPr/>
          </a:p>
        </p:txBody>
      </p:sp>
      <p:graphicFrame>
        <p:nvGraphicFramePr>
          <p:cNvPr id="193" name="Google Shape;193;p26"/>
          <p:cNvGraphicFramePr/>
          <p:nvPr/>
        </p:nvGraphicFramePr>
        <p:xfrm>
          <a:off x="384500" y="741442"/>
          <a:ext cx="8374975" cy="3770550"/>
        </p:xfrm>
        <a:graphic>
          <a:graphicData uri="http://schemas.openxmlformats.org/drawingml/2006/table">
            <a:tbl>
              <a:tblPr>
                <a:noFill/>
                <a:tableStyleId>{A5601E3D-9175-47FD-94C9-392BE4EBDFAB}</a:tableStyleId>
              </a:tblPr>
              <a:tblGrid>
                <a:gridCol w="1519825">
                  <a:extLst>
                    <a:ext uri="{9D8B030D-6E8A-4147-A177-3AD203B41FA5}">
                      <a16:colId xmlns:a16="http://schemas.microsoft.com/office/drawing/2014/main" val="20000"/>
                    </a:ext>
                  </a:extLst>
                </a:gridCol>
                <a:gridCol w="1474925">
                  <a:extLst>
                    <a:ext uri="{9D8B030D-6E8A-4147-A177-3AD203B41FA5}">
                      <a16:colId xmlns:a16="http://schemas.microsoft.com/office/drawing/2014/main" val="20001"/>
                    </a:ext>
                  </a:extLst>
                </a:gridCol>
                <a:gridCol w="1732175">
                  <a:extLst>
                    <a:ext uri="{9D8B030D-6E8A-4147-A177-3AD203B41FA5}">
                      <a16:colId xmlns:a16="http://schemas.microsoft.com/office/drawing/2014/main" val="20002"/>
                    </a:ext>
                  </a:extLst>
                </a:gridCol>
                <a:gridCol w="1693725">
                  <a:extLst>
                    <a:ext uri="{9D8B030D-6E8A-4147-A177-3AD203B41FA5}">
                      <a16:colId xmlns:a16="http://schemas.microsoft.com/office/drawing/2014/main" val="20003"/>
                    </a:ext>
                  </a:extLst>
                </a:gridCol>
                <a:gridCol w="1954325">
                  <a:extLst>
                    <a:ext uri="{9D8B030D-6E8A-4147-A177-3AD203B41FA5}">
                      <a16:colId xmlns:a16="http://schemas.microsoft.com/office/drawing/2014/main" val="20004"/>
                    </a:ext>
                  </a:extLst>
                </a:gridCol>
              </a:tblGrid>
              <a:tr h="549700">
                <a:tc>
                  <a:txBody>
                    <a:bodyPr/>
                    <a:lstStyle/>
                    <a:p>
                      <a:pPr marL="0" lvl="0" indent="0" algn="ctr" rtl="0">
                        <a:spcBef>
                          <a:spcPts val="0"/>
                        </a:spcBef>
                        <a:spcAft>
                          <a:spcPts val="0"/>
                        </a:spcAft>
                        <a:buNone/>
                      </a:pPr>
                      <a:endParaRPr sz="1200" b="1"/>
                    </a:p>
                  </a:txBody>
                  <a:tcPr marL="91425" marR="91425" marT="91425" marB="91425" anchor="ctr">
                    <a:solidFill>
                      <a:srgbClr val="B6D7A8"/>
                    </a:solidFill>
                  </a:tcPr>
                </a:tc>
                <a:tc>
                  <a:txBody>
                    <a:bodyPr/>
                    <a:lstStyle/>
                    <a:p>
                      <a:pPr marL="0" lvl="0" indent="0" algn="ctr" rtl="0">
                        <a:spcBef>
                          <a:spcPts val="0"/>
                        </a:spcBef>
                        <a:spcAft>
                          <a:spcPts val="0"/>
                        </a:spcAft>
                        <a:buNone/>
                      </a:pPr>
                      <a:r>
                        <a:rPr lang="en" sz="1200" b="1"/>
                        <a:t>Genome Browser</a:t>
                      </a:r>
                      <a:endParaRPr sz="1200" b="1"/>
                    </a:p>
                  </a:txBody>
                  <a:tcPr marL="91425" marR="91425" marT="91425" marB="91425" anchor="ctr">
                    <a:solidFill>
                      <a:srgbClr val="B6D7A8"/>
                    </a:solidFill>
                  </a:tcPr>
                </a:tc>
                <a:tc>
                  <a:txBody>
                    <a:bodyPr/>
                    <a:lstStyle/>
                    <a:p>
                      <a:pPr marL="0" lvl="0" indent="0" algn="ctr" rtl="0">
                        <a:spcBef>
                          <a:spcPts val="0"/>
                        </a:spcBef>
                        <a:spcAft>
                          <a:spcPts val="0"/>
                        </a:spcAft>
                        <a:buNone/>
                      </a:pPr>
                      <a:r>
                        <a:rPr lang="en" sz="1200" b="1"/>
                        <a:t>SeqCode</a:t>
                      </a:r>
                      <a:endParaRPr sz="1200" b="1"/>
                    </a:p>
                  </a:txBody>
                  <a:tcPr marL="91425" marR="91425" marT="91425" marB="91425" anchor="ctr">
                    <a:solidFill>
                      <a:srgbClr val="B6D7A8"/>
                    </a:solidFill>
                  </a:tcPr>
                </a:tc>
                <a:tc>
                  <a:txBody>
                    <a:bodyPr/>
                    <a:lstStyle/>
                    <a:p>
                      <a:pPr marL="0" lvl="0" indent="0" algn="ctr" rtl="0">
                        <a:spcBef>
                          <a:spcPts val="0"/>
                        </a:spcBef>
                        <a:spcAft>
                          <a:spcPts val="0"/>
                        </a:spcAft>
                        <a:buNone/>
                      </a:pPr>
                      <a:r>
                        <a:rPr lang="en" sz="1200" b="1"/>
                        <a:t>EaSeq</a:t>
                      </a:r>
                      <a:endParaRPr sz="1200" b="1"/>
                    </a:p>
                  </a:txBody>
                  <a:tcPr marL="91425" marR="91425" marT="91425" marB="91425" anchor="ctr">
                    <a:lnR w="28575" cap="flat" cmpd="sng">
                      <a:solidFill>
                        <a:srgbClr val="6AA84F"/>
                      </a:solidFill>
                      <a:prstDash val="solid"/>
                      <a:round/>
                      <a:headEnd type="none" w="sm" len="sm"/>
                      <a:tailEnd type="none" w="sm" len="sm"/>
                    </a:lnR>
                    <a:solidFill>
                      <a:srgbClr val="B6D7A8"/>
                    </a:solidFill>
                  </a:tcPr>
                </a:tc>
                <a:tc>
                  <a:txBody>
                    <a:bodyPr/>
                    <a:lstStyle/>
                    <a:p>
                      <a:pPr marL="0" lvl="0" indent="0" algn="ctr" rtl="0">
                        <a:spcBef>
                          <a:spcPts val="0"/>
                        </a:spcBef>
                        <a:spcAft>
                          <a:spcPts val="0"/>
                        </a:spcAft>
                        <a:buNone/>
                      </a:pPr>
                      <a:r>
                        <a:rPr lang="en" sz="1200" b="1"/>
                        <a:t>MultiChIPViewer</a:t>
                      </a:r>
                      <a:endParaRPr sz="1200" b="1"/>
                    </a:p>
                  </a:txBody>
                  <a:tcPr marL="91425" marR="91425" marT="91425" marB="91425" anchor="ctr">
                    <a:lnL w="28575" cap="flat" cmpd="sng">
                      <a:solidFill>
                        <a:srgbClr val="6AA84F"/>
                      </a:solidFill>
                      <a:prstDash val="solid"/>
                      <a:round/>
                      <a:headEnd type="none" w="sm" len="sm"/>
                      <a:tailEnd type="none" w="sm" len="sm"/>
                    </a:lnL>
                    <a:lnR w="28575" cap="flat" cmpd="sng">
                      <a:solidFill>
                        <a:srgbClr val="6AA84F"/>
                      </a:solidFill>
                      <a:prstDash val="solid"/>
                      <a:round/>
                      <a:headEnd type="none" w="sm" len="sm"/>
                      <a:tailEnd type="none" w="sm" len="sm"/>
                    </a:lnR>
                    <a:lnT w="28575" cap="flat" cmpd="sng">
                      <a:solidFill>
                        <a:srgbClr val="6AA84F"/>
                      </a:solidFill>
                      <a:prstDash val="solid"/>
                      <a:round/>
                      <a:headEnd type="none" w="sm" len="sm"/>
                      <a:tailEnd type="none" w="sm" len="sm"/>
                    </a:lnT>
                    <a:lnB w="28575" cap="flat" cmpd="sng">
                      <a:solidFill>
                        <a:srgbClr val="6AA84F"/>
                      </a:solidFill>
                      <a:prstDash val="solid"/>
                      <a:round/>
                      <a:headEnd type="none" w="sm" len="sm"/>
                      <a:tailEnd type="none" w="sm" len="sm"/>
                    </a:lnB>
                    <a:solidFill>
                      <a:srgbClr val="B6D7A8"/>
                    </a:solidFill>
                  </a:tcPr>
                </a:tc>
                <a:extLst>
                  <a:ext uri="{0D108BD9-81ED-4DB2-BD59-A6C34878D82A}">
                    <a16:rowId xmlns:a16="http://schemas.microsoft.com/office/drawing/2014/main" val="10000"/>
                  </a:ext>
                </a:extLst>
              </a:tr>
              <a:tr h="474025">
                <a:tc>
                  <a:txBody>
                    <a:bodyPr/>
                    <a:lstStyle/>
                    <a:p>
                      <a:pPr marL="0" lvl="0" indent="0" algn="ctr" rtl="0">
                        <a:spcBef>
                          <a:spcPts val="0"/>
                        </a:spcBef>
                        <a:spcAft>
                          <a:spcPts val="0"/>
                        </a:spcAft>
                        <a:buNone/>
                      </a:pPr>
                      <a:r>
                        <a:rPr lang="en" sz="1200" b="1"/>
                        <a:t>Barrier to entry</a:t>
                      </a:r>
                      <a:endParaRPr sz="1200" b="1"/>
                    </a:p>
                  </a:txBody>
                  <a:tcPr marL="91425" marR="91425" marT="91425" marB="91425" anchor="ctr">
                    <a:solidFill>
                      <a:srgbClr val="D9EAD3"/>
                    </a:solidFill>
                  </a:tcPr>
                </a:tc>
                <a:tc>
                  <a:txBody>
                    <a:bodyPr/>
                    <a:lstStyle/>
                    <a:p>
                      <a:pPr marL="0" lvl="0" indent="0" algn="ctr" rtl="0">
                        <a:spcBef>
                          <a:spcPts val="0"/>
                        </a:spcBef>
                        <a:spcAft>
                          <a:spcPts val="0"/>
                        </a:spcAft>
                        <a:buNone/>
                      </a:pPr>
                      <a:r>
                        <a:rPr lang="en" sz="1200" b="1"/>
                        <a:t>Low</a:t>
                      </a:r>
                      <a:endParaRPr sz="1200"/>
                    </a:p>
                  </a:txBody>
                  <a:tcPr marL="91425" marR="91425" marT="91425" marB="91425" anchor="ctr">
                    <a:solidFill>
                      <a:srgbClr val="D9EAD3"/>
                    </a:solidFill>
                  </a:tcPr>
                </a:tc>
                <a:tc>
                  <a:txBody>
                    <a:bodyPr/>
                    <a:lstStyle/>
                    <a:p>
                      <a:pPr marL="0" lvl="0" indent="0" algn="ctr" rtl="0">
                        <a:lnSpc>
                          <a:spcPct val="115000"/>
                        </a:lnSpc>
                        <a:spcBef>
                          <a:spcPts val="0"/>
                        </a:spcBef>
                        <a:spcAft>
                          <a:spcPts val="1200"/>
                        </a:spcAft>
                        <a:buNone/>
                      </a:pPr>
                      <a:r>
                        <a:rPr lang="en" sz="1200" b="1"/>
                        <a:t>Low</a:t>
                      </a:r>
                      <a:endParaRPr sz="1200"/>
                    </a:p>
                  </a:txBody>
                  <a:tcPr marL="91425" marR="91425" marT="91425" marB="91425" anchor="ctr">
                    <a:solidFill>
                      <a:srgbClr val="D9EAD3"/>
                    </a:solidFill>
                  </a:tcPr>
                </a:tc>
                <a:tc>
                  <a:txBody>
                    <a:bodyPr/>
                    <a:lstStyle/>
                    <a:p>
                      <a:pPr marL="0" lvl="0" indent="0" algn="ctr" rtl="0">
                        <a:spcBef>
                          <a:spcPts val="0"/>
                        </a:spcBef>
                        <a:spcAft>
                          <a:spcPts val="0"/>
                        </a:spcAft>
                        <a:buNone/>
                      </a:pPr>
                      <a:r>
                        <a:rPr lang="en" sz="1200" b="1"/>
                        <a:t>High</a:t>
                      </a:r>
                      <a:endParaRPr sz="1200"/>
                    </a:p>
                  </a:txBody>
                  <a:tcPr marL="91425" marR="91425" marT="91425" marB="91425" anchor="ctr">
                    <a:lnR w="28575" cap="flat" cmpd="sng">
                      <a:solidFill>
                        <a:srgbClr val="6AA84F"/>
                      </a:solidFill>
                      <a:prstDash val="solid"/>
                      <a:round/>
                      <a:headEnd type="none" w="sm" len="sm"/>
                      <a:tailEnd type="none" w="sm" len="sm"/>
                    </a:lnR>
                    <a:solidFill>
                      <a:srgbClr val="D9EAD3"/>
                    </a:solidFill>
                  </a:tcPr>
                </a:tc>
                <a:tc>
                  <a:txBody>
                    <a:bodyPr/>
                    <a:lstStyle/>
                    <a:p>
                      <a:pPr marL="0" lvl="0" indent="0" algn="ctr" rtl="0">
                        <a:spcBef>
                          <a:spcPts val="0"/>
                        </a:spcBef>
                        <a:spcAft>
                          <a:spcPts val="0"/>
                        </a:spcAft>
                        <a:buNone/>
                      </a:pPr>
                      <a:r>
                        <a:rPr lang="en" sz="1200" b="1"/>
                        <a:t>Low</a:t>
                      </a:r>
                      <a:endParaRPr sz="1200" b="1"/>
                    </a:p>
                  </a:txBody>
                  <a:tcPr marL="91425" marR="91425" marT="91425" marB="91425" anchor="ctr">
                    <a:lnL w="28575" cap="flat" cmpd="sng">
                      <a:solidFill>
                        <a:srgbClr val="6AA84F"/>
                      </a:solidFill>
                      <a:prstDash val="solid"/>
                      <a:round/>
                      <a:headEnd type="none" w="sm" len="sm"/>
                      <a:tailEnd type="none" w="sm" len="sm"/>
                    </a:lnL>
                    <a:lnR w="28575" cap="flat" cmpd="sng">
                      <a:solidFill>
                        <a:srgbClr val="6AA84F"/>
                      </a:solidFill>
                      <a:prstDash val="solid"/>
                      <a:round/>
                      <a:headEnd type="none" w="sm" len="sm"/>
                      <a:tailEnd type="none" w="sm" len="sm"/>
                    </a:lnR>
                    <a:lnT w="28575" cap="flat" cmpd="sng">
                      <a:solidFill>
                        <a:srgbClr val="6AA84F"/>
                      </a:solidFill>
                      <a:prstDash val="solid"/>
                      <a:round/>
                      <a:headEnd type="none" w="sm" len="sm"/>
                      <a:tailEnd type="none" w="sm" len="sm"/>
                    </a:lnT>
                    <a:lnB w="28575" cap="flat" cmpd="sng">
                      <a:solidFill>
                        <a:srgbClr val="6AA84F"/>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727125">
                <a:tc>
                  <a:txBody>
                    <a:bodyPr/>
                    <a:lstStyle/>
                    <a:p>
                      <a:pPr marL="0" lvl="0" indent="0" algn="ctr" rtl="0">
                        <a:lnSpc>
                          <a:spcPct val="115000"/>
                        </a:lnSpc>
                        <a:spcBef>
                          <a:spcPts val="0"/>
                        </a:spcBef>
                        <a:spcAft>
                          <a:spcPts val="1200"/>
                        </a:spcAft>
                        <a:buNone/>
                      </a:pPr>
                      <a:r>
                        <a:rPr lang="en" sz="1200" b="1"/>
                        <a:t>Ability to compare overlaps</a:t>
                      </a:r>
                      <a:endParaRPr sz="1200" b="1"/>
                    </a:p>
                  </a:txBody>
                  <a:tcPr marL="91425" marR="91425" marT="91425" marB="91425" anchor="ctr">
                    <a:solidFill>
                      <a:srgbClr val="D9EAD3"/>
                    </a:solidFill>
                  </a:tcPr>
                </a:tc>
                <a:tc>
                  <a:txBody>
                    <a:bodyPr/>
                    <a:lstStyle/>
                    <a:p>
                      <a:pPr marL="0" lvl="0" indent="0" algn="ctr" rtl="0">
                        <a:lnSpc>
                          <a:spcPct val="115000"/>
                        </a:lnSpc>
                        <a:spcBef>
                          <a:spcPts val="0"/>
                        </a:spcBef>
                        <a:spcAft>
                          <a:spcPts val="1200"/>
                        </a:spcAft>
                        <a:buNone/>
                      </a:pPr>
                      <a:r>
                        <a:rPr lang="en" sz="1200" b="1"/>
                        <a:t>Difficult</a:t>
                      </a:r>
                      <a:endParaRPr sz="1200"/>
                    </a:p>
                  </a:txBody>
                  <a:tcPr marL="91425" marR="91425" marT="91425" marB="91425" anchor="ctr">
                    <a:solidFill>
                      <a:srgbClr val="D9EAD3"/>
                    </a:solidFill>
                  </a:tcPr>
                </a:tc>
                <a:tc>
                  <a:txBody>
                    <a:bodyPr/>
                    <a:lstStyle/>
                    <a:p>
                      <a:pPr marL="0" lvl="0" indent="0" algn="ctr" rtl="0">
                        <a:lnSpc>
                          <a:spcPct val="115000"/>
                        </a:lnSpc>
                        <a:spcBef>
                          <a:spcPts val="0"/>
                        </a:spcBef>
                        <a:spcAft>
                          <a:spcPts val="1200"/>
                        </a:spcAft>
                        <a:buNone/>
                      </a:pPr>
                      <a:r>
                        <a:rPr lang="en" sz="1200" b="1"/>
                        <a:t>Easy</a:t>
                      </a:r>
                      <a:endParaRPr sz="1200"/>
                    </a:p>
                  </a:txBody>
                  <a:tcPr marL="91425" marR="91425" marT="91425" marB="91425" anchor="ctr">
                    <a:solidFill>
                      <a:srgbClr val="D9EAD3"/>
                    </a:solidFill>
                  </a:tcPr>
                </a:tc>
                <a:tc>
                  <a:txBody>
                    <a:bodyPr/>
                    <a:lstStyle/>
                    <a:p>
                      <a:pPr marL="0" lvl="0" indent="0" algn="ctr" rtl="0">
                        <a:spcBef>
                          <a:spcPts val="0"/>
                        </a:spcBef>
                        <a:spcAft>
                          <a:spcPts val="0"/>
                        </a:spcAft>
                        <a:buNone/>
                      </a:pPr>
                      <a:r>
                        <a:rPr lang="en" sz="1200" b="1"/>
                        <a:t>Difficult</a:t>
                      </a:r>
                      <a:endParaRPr sz="1200"/>
                    </a:p>
                  </a:txBody>
                  <a:tcPr marL="91425" marR="91425" marT="91425" marB="91425" anchor="ctr">
                    <a:lnR w="28575" cap="flat" cmpd="sng">
                      <a:solidFill>
                        <a:srgbClr val="6AA84F"/>
                      </a:solidFill>
                      <a:prstDash val="solid"/>
                      <a:round/>
                      <a:headEnd type="none" w="sm" len="sm"/>
                      <a:tailEnd type="none" w="sm" len="sm"/>
                    </a:lnR>
                    <a:solidFill>
                      <a:srgbClr val="D9EAD3"/>
                    </a:solidFill>
                  </a:tcPr>
                </a:tc>
                <a:tc>
                  <a:txBody>
                    <a:bodyPr/>
                    <a:lstStyle/>
                    <a:p>
                      <a:pPr marL="0" lvl="0" indent="0" algn="ctr" rtl="0">
                        <a:lnSpc>
                          <a:spcPct val="115000"/>
                        </a:lnSpc>
                        <a:spcBef>
                          <a:spcPts val="0"/>
                        </a:spcBef>
                        <a:spcAft>
                          <a:spcPts val="1200"/>
                        </a:spcAft>
                        <a:buNone/>
                      </a:pPr>
                      <a:r>
                        <a:rPr lang="en" sz="1200" b="1"/>
                        <a:t>Easy</a:t>
                      </a:r>
                      <a:endParaRPr sz="1200" b="1"/>
                    </a:p>
                  </a:txBody>
                  <a:tcPr marL="91425" marR="91425" marT="91425" marB="91425" anchor="ctr">
                    <a:lnL w="28575" cap="flat" cmpd="sng">
                      <a:solidFill>
                        <a:srgbClr val="6AA84F"/>
                      </a:solidFill>
                      <a:prstDash val="solid"/>
                      <a:round/>
                      <a:headEnd type="none" w="sm" len="sm"/>
                      <a:tailEnd type="none" w="sm" len="sm"/>
                    </a:lnL>
                    <a:lnR w="28575" cap="flat" cmpd="sng">
                      <a:solidFill>
                        <a:srgbClr val="6AA84F"/>
                      </a:solidFill>
                      <a:prstDash val="solid"/>
                      <a:round/>
                      <a:headEnd type="none" w="sm" len="sm"/>
                      <a:tailEnd type="none" w="sm" len="sm"/>
                    </a:lnR>
                    <a:lnT w="28575" cap="flat" cmpd="sng">
                      <a:solidFill>
                        <a:srgbClr val="6AA84F"/>
                      </a:solidFill>
                      <a:prstDash val="solid"/>
                      <a:round/>
                      <a:headEnd type="none" w="sm" len="sm"/>
                      <a:tailEnd type="none" w="sm" len="sm"/>
                    </a:lnT>
                    <a:lnB w="28575" cap="flat" cmpd="sng">
                      <a:solidFill>
                        <a:srgbClr val="6AA84F"/>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688000">
                <a:tc>
                  <a:txBody>
                    <a:bodyPr/>
                    <a:lstStyle/>
                    <a:p>
                      <a:pPr marL="0" lvl="0" indent="0" algn="ctr" rtl="0">
                        <a:spcBef>
                          <a:spcPts val="0"/>
                        </a:spcBef>
                        <a:spcAft>
                          <a:spcPts val="0"/>
                        </a:spcAft>
                        <a:buNone/>
                      </a:pPr>
                      <a:r>
                        <a:rPr lang="en" sz="1200" b="1"/>
                        <a:t>Interaction</a:t>
                      </a:r>
                      <a:endParaRPr sz="1200" b="1"/>
                    </a:p>
                  </a:txBody>
                  <a:tcPr marL="91425" marR="91425" marT="91425" marB="91425" anchor="ctr">
                    <a:solidFill>
                      <a:srgbClr val="D9EAD3"/>
                    </a:solidFill>
                  </a:tcPr>
                </a:tc>
                <a:tc>
                  <a:txBody>
                    <a:bodyPr/>
                    <a:lstStyle/>
                    <a:p>
                      <a:pPr marL="0" lvl="0" indent="0" algn="ctr" rtl="0">
                        <a:spcBef>
                          <a:spcPts val="0"/>
                        </a:spcBef>
                        <a:spcAft>
                          <a:spcPts val="0"/>
                        </a:spcAft>
                        <a:buNone/>
                      </a:pPr>
                      <a:r>
                        <a:rPr lang="en" sz="1200" b="1"/>
                        <a:t>Pan</a:t>
                      </a:r>
                      <a:r>
                        <a:rPr lang="en" sz="1200"/>
                        <a:t> and </a:t>
                      </a:r>
                      <a:r>
                        <a:rPr lang="en" sz="1200" b="1"/>
                        <a:t>Zoom</a:t>
                      </a:r>
                      <a:r>
                        <a:rPr lang="en" sz="1200"/>
                        <a:t> explore gene regions</a:t>
                      </a:r>
                      <a:endParaRPr sz="1200"/>
                    </a:p>
                  </a:txBody>
                  <a:tcPr marL="91425" marR="91425" marT="91425" marB="91425" anchor="ctr">
                    <a:solidFill>
                      <a:srgbClr val="D9EAD3"/>
                    </a:solidFill>
                  </a:tcPr>
                </a:tc>
                <a:tc>
                  <a:txBody>
                    <a:bodyPr/>
                    <a:lstStyle/>
                    <a:p>
                      <a:pPr marL="0" lvl="0" indent="0" algn="ctr" rtl="0">
                        <a:spcBef>
                          <a:spcPts val="0"/>
                        </a:spcBef>
                        <a:spcAft>
                          <a:spcPts val="0"/>
                        </a:spcAft>
                        <a:buNone/>
                      </a:pPr>
                      <a:endParaRPr sz="1200"/>
                    </a:p>
                  </a:txBody>
                  <a:tcPr marL="91425" marR="91425" marT="91425" marB="91425" anchor="ctr">
                    <a:solidFill>
                      <a:srgbClr val="D9EAD3"/>
                    </a:solidFill>
                  </a:tcPr>
                </a:tc>
                <a:tc>
                  <a:txBody>
                    <a:bodyPr/>
                    <a:lstStyle/>
                    <a:p>
                      <a:pPr marL="0" lvl="0" indent="0" algn="ctr" rtl="0">
                        <a:spcBef>
                          <a:spcPts val="0"/>
                        </a:spcBef>
                        <a:spcAft>
                          <a:spcPts val="0"/>
                        </a:spcAft>
                        <a:buNone/>
                      </a:pPr>
                      <a:r>
                        <a:rPr lang="en" sz="1200" b="1"/>
                        <a:t>Select </a:t>
                      </a:r>
                      <a:r>
                        <a:rPr lang="en" sz="1200"/>
                        <a:t>regions of interest</a:t>
                      </a:r>
                      <a:endParaRPr sz="1200"/>
                    </a:p>
                  </a:txBody>
                  <a:tcPr marL="91425" marR="91425" marT="91425" marB="91425" anchor="ctr">
                    <a:lnR w="28575" cap="flat" cmpd="sng">
                      <a:solidFill>
                        <a:srgbClr val="6AA84F"/>
                      </a:solidFill>
                      <a:prstDash val="solid"/>
                      <a:round/>
                      <a:headEnd type="none" w="sm" len="sm"/>
                      <a:tailEnd type="none" w="sm" len="sm"/>
                    </a:lnR>
                    <a:solidFill>
                      <a:srgbClr val="D9EAD3"/>
                    </a:solidFill>
                  </a:tcPr>
                </a:tc>
                <a:tc>
                  <a:txBody>
                    <a:bodyPr/>
                    <a:lstStyle/>
                    <a:p>
                      <a:pPr marL="0" lvl="0" indent="0" algn="ctr" rtl="0">
                        <a:spcBef>
                          <a:spcPts val="0"/>
                        </a:spcBef>
                        <a:spcAft>
                          <a:spcPts val="0"/>
                        </a:spcAft>
                        <a:buNone/>
                      </a:pPr>
                      <a:r>
                        <a:rPr lang="en" sz="1200" b="1"/>
                        <a:t>Pan</a:t>
                      </a:r>
                      <a:r>
                        <a:rPr lang="en" sz="1200"/>
                        <a:t> and </a:t>
                      </a:r>
                      <a:r>
                        <a:rPr lang="en" sz="1200" b="1"/>
                        <a:t>Zoom</a:t>
                      </a:r>
                      <a:r>
                        <a:rPr lang="en" sz="1200"/>
                        <a:t> explore gene regions</a:t>
                      </a:r>
                      <a:endParaRPr sz="1200" b="1"/>
                    </a:p>
                  </a:txBody>
                  <a:tcPr marL="91425" marR="91425" marT="91425" marB="91425" anchor="ctr">
                    <a:lnL w="28575" cap="flat" cmpd="sng">
                      <a:solidFill>
                        <a:srgbClr val="6AA84F"/>
                      </a:solidFill>
                      <a:prstDash val="solid"/>
                      <a:round/>
                      <a:headEnd type="none" w="sm" len="sm"/>
                      <a:tailEnd type="none" w="sm" len="sm"/>
                    </a:lnL>
                    <a:lnR w="28575" cap="flat" cmpd="sng">
                      <a:solidFill>
                        <a:srgbClr val="6AA84F"/>
                      </a:solidFill>
                      <a:prstDash val="solid"/>
                      <a:round/>
                      <a:headEnd type="none" w="sm" len="sm"/>
                      <a:tailEnd type="none" w="sm" len="sm"/>
                    </a:lnR>
                    <a:lnT w="28575" cap="flat" cmpd="sng">
                      <a:solidFill>
                        <a:srgbClr val="6AA84F"/>
                      </a:solidFill>
                      <a:prstDash val="solid"/>
                      <a:round/>
                      <a:headEnd type="none" w="sm" len="sm"/>
                      <a:tailEnd type="none" w="sm" len="sm"/>
                    </a:lnT>
                    <a:lnB w="28575" cap="flat" cmpd="sng">
                      <a:solidFill>
                        <a:srgbClr val="6AA84F"/>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739600">
                <a:tc>
                  <a:txBody>
                    <a:bodyPr/>
                    <a:lstStyle/>
                    <a:p>
                      <a:pPr marL="0" lvl="0" indent="0" algn="ctr" rtl="0">
                        <a:spcBef>
                          <a:spcPts val="0"/>
                        </a:spcBef>
                        <a:spcAft>
                          <a:spcPts val="0"/>
                        </a:spcAft>
                        <a:buNone/>
                      </a:pPr>
                      <a:r>
                        <a:rPr lang="en" sz="1200" b="1"/>
                        <a:t>Compare experimental conditions</a:t>
                      </a:r>
                      <a:endParaRPr sz="1200" b="1"/>
                    </a:p>
                  </a:txBody>
                  <a:tcPr marL="91425" marR="91425" marT="91425" marB="91425" anchor="ctr">
                    <a:solidFill>
                      <a:srgbClr val="D9EAD3"/>
                    </a:solidFill>
                  </a:tcPr>
                </a:tc>
                <a:tc>
                  <a:txBody>
                    <a:bodyPr/>
                    <a:lstStyle/>
                    <a:p>
                      <a:pPr marL="0" lvl="0" indent="0" algn="ctr" rtl="0">
                        <a:spcBef>
                          <a:spcPts val="0"/>
                        </a:spcBef>
                        <a:spcAft>
                          <a:spcPts val="0"/>
                        </a:spcAft>
                        <a:buNone/>
                      </a:pPr>
                      <a:endParaRPr sz="1200"/>
                    </a:p>
                  </a:txBody>
                  <a:tcPr marL="91425" marR="91425" marT="91425" marB="91425" anchor="ctr">
                    <a:solidFill>
                      <a:srgbClr val="D9EAD3"/>
                    </a:solidFill>
                  </a:tcPr>
                </a:tc>
                <a:tc>
                  <a:txBody>
                    <a:bodyPr/>
                    <a:lstStyle/>
                    <a:p>
                      <a:pPr marL="0" lvl="0" indent="0" algn="ctr" rtl="0">
                        <a:spcBef>
                          <a:spcPts val="0"/>
                        </a:spcBef>
                        <a:spcAft>
                          <a:spcPts val="0"/>
                        </a:spcAft>
                        <a:buNone/>
                      </a:pPr>
                      <a:endParaRPr sz="1200"/>
                    </a:p>
                  </a:txBody>
                  <a:tcPr marL="91425" marR="91425" marT="91425" marB="91425" anchor="ctr">
                    <a:solidFill>
                      <a:srgbClr val="D9EAD3"/>
                    </a:solidFill>
                  </a:tcPr>
                </a:tc>
                <a:tc>
                  <a:txBody>
                    <a:bodyPr/>
                    <a:lstStyle/>
                    <a:p>
                      <a:pPr marL="0" lvl="0" indent="0" algn="ctr" rtl="0">
                        <a:lnSpc>
                          <a:spcPct val="115000"/>
                        </a:lnSpc>
                        <a:spcBef>
                          <a:spcPts val="0"/>
                        </a:spcBef>
                        <a:spcAft>
                          <a:spcPts val="1200"/>
                        </a:spcAft>
                        <a:buNone/>
                      </a:pPr>
                      <a:r>
                        <a:rPr lang="en" sz="1200"/>
                        <a:t>2 experimental conditions</a:t>
                      </a:r>
                      <a:endParaRPr sz="1200"/>
                    </a:p>
                  </a:txBody>
                  <a:tcPr marL="91425" marR="91425" marT="91425" marB="91425" anchor="ctr">
                    <a:lnR w="28575" cap="flat" cmpd="sng">
                      <a:solidFill>
                        <a:srgbClr val="6AA84F"/>
                      </a:solidFill>
                      <a:prstDash val="solid"/>
                      <a:round/>
                      <a:headEnd type="none" w="sm" len="sm"/>
                      <a:tailEnd type="none" w="sm" len="sm"/>
                    </a:lnR>
                    <a:solidFill>
                      <a:srgbClr val="D9EAD3"/>
                    </a:solidFill>
                  </a:tcPr>
                </a:tc>
                <a:tc>
                  <a:txBody>
                    <a:bodyPr/>
                    <a:lstStyle/>
                    <a:p>
                      <a:pPr marL="0" lvl="0" indent="0" algn="l" rtl="0">
                        <a:lnSpc>
                          <a:spcPct val="115000"/>
                        </a:lnSpc>
                        <a:spcBef>
                          <a:spcPts val="0"/>
                        </a:spcBef>
                        <a:spcAft>
                          <a:spcPts val="1200"/>
                        </a:spcAft>
                        <a:buNone/>
                      </a:pPr>
                      <a:r>
                        <a:rPr lang="en" sz="1200"/>
                        <a:t>6 experimental conditions</a:t>
                      </a:r>
                      <a:endParaRPr sz="1200"/>
                    </a:p>
                  </a:txBody>
                  <a:tcPr marL="91425" marR="91425" marT="91425" marB="91425" anchor="ctr">
                    <a:lnL w="28575" cap="flat" cmpd="sng">
                      <a:solidFill>
                        <a:srgbClr val="6AA84F"/>
                      </a:solidFill>
                      <a:prstDash val="solid"/>
                      <a:round/>
                      <a:headEnd type="none" w="sm" len="sm"/>
                      <a:tailEnd type="none" w="sm" len="sm"/>
                    </a:lnL>
                    <a:lnR w="28575" cap="flat" cmpd="sng">
                      <a:solidFill>
                        <a:srgbClr val="6AA84F"/>
                      </a:solidFill>
                      <a:prstDash val="solid"/>
                      <a:round/>
                      <a:headEnd type="none" w="sm" len="sm"/>
                      <a:tailEnd type="none" w="sm" len="sm"/>
                    </a:lnR>
                    <a:lnT w="28575" cap="flat" cmpd="sng">
                      <a:solidFill>
                        <a:srgbClr val="6AA84F"/>
                      </a:solidFill>
                      <a:prstDash val="solid"/>
                      <a:round/>
                      <a:headEnd type="none" w="sm" len="sm"/>
                      <a:tailEnd type="none" w="sm" len="sm"/>
                    </a:lnT>
                    <a:lnB w="28575" cap="flat" cmpd="sng">
                      <a:solidFill>
                        <a:srgbClr val="6AA84F"/>
                      </a:solidFill>
                      <a:prstDash val="solid"/>
                      <a:round/>
                      <a:headEnd type="none" w="sm" len="sm"/>
                      <a:tailEnd type="none" w="sm" len="sm"/>
                    </a:lnB>
                    <a:solidFill>
                      <a:srgbClr val="D9EAD3"/>
                    </a:solidFill>
                  </a:tcPr>
                </a:tc>
                <a:extLst>
                  <a:ext uri="{0D108BD9-81ED-4DB2-BD59-A6C34878D82A}">
                    <a16:rowId xmlns:a16="http://schemas.microsoft.com/office/drawing/2014/main" val="10004"/>
                  </a:ext>
                </a:extLst>
              </a:tr>
              <a:tr h="516000">
                <a:tc>
                  <a:txBody>
                    <a:bodyPr/>
                    <a:lstStyle/>
                    <a:p>
                      <a:pPr marL="0" lvl="0" indent="0" algn="ctr" rtl="0">
                        <a:spcBef>
                          <a:spcPts val="0"/>
                        </a:spcBef>
                        <a:spcAft>
                          <a:spcPts val="0"/>
                        </a:spcAft>
                        <a:buNone/>
                      </a:pPr>
                      <a:r>
                        <a:rPr lang="en" sz="1200" b="1"/>
                        <a:t>Ability to load own data</a:t>
                      </a:r>
                      <a:endParaRPr sz="1200" b="1"/>
                    </a:p>
                  </a:txBody>
                  <a:tcPr marL="91425" marR="91425" marT="91425" marB="91425" anchor="ctr">
                    <a:solidFill>
                      <a:srgbClr val="D9EAD3"/>
                    </a:solidFill>
                  </a:tcPr>
                </a:tc>
                <a:tc>
                  <a:txBody>
                    <a:bodyPr/>
                    <a:lstStyle/>
                    <a:p>
                      <a:pPr marL="0" lvl="0" indent="0" algn="ctr" rtl="0">
                        <a:spcBef>
                          <a:spcPts val="0"/>
                        </a:spcBef>
                        <a:spcAft>
                          <a:spcPts val="0"/>
                        </a:spcAft>
                        <a:buNone/>
                      </a:pPr>
                      <a:endParaRPr sz="1200" b="1"/>
                    </a:p>
                  </a:txBody>
                  <a:tcPr marL="91425" marR="91425" marT="91425" marB="91425" anchor="ctr">
                    <a:solidFill>
                      <a:srgbClr val="D9EAD3"/>
                    </a:solidFill>
                  </a:tcPr>
                </a:tc>
                <a:tc>
                  <a:txBody>
                    <a:bodyPr/>
                    <a:lstStyle/>
                    <a:p>
                      <a:pPr marL="0" lvl="0" indent="0" algn="ctr" rtl="0">
                        <a:spcBef>
                          <a:spcPts val="0"/>
                        </a:spcBef>
                        <a:spcAft>
                          <a:spcPts val="0"/>
                        </a:spcAft>
                        <a:buNone/>
                      </a:pPr>
                      <a:endParaRPr sz="1200" b="1"/>
                    </a:p>
                  </a:txBody>
                  <a:tcPr marL="91425" marR="91425" marT="91425" marB="91425" anchor="ctr">
                    <a:solidFill>
                      <a:srgbClr val="D9EAD3"/>
                    </a:solidFill>
                  </a:tcPr>
                </a:tc>
                <a:tc>
                  <a:txBody>
                    <a:bodyPr/>
                    <a:lstStyle/>
                    <a:p>
                      <a:pPr marL="0" lvl="0" indent="0" algn="ctr" rtl="0">
                        <a:lnSpc>
                          <a:spcPct val="115000"/>
                        </a:lnSpc>
                        <a:spcBef>
                          <a:spcPts val="0"/>
                        </a:spcBef>
                        <a:spcAft>
                          <a:spcPts val="1200"/>
                        </a:spcAft>
                        <a:buNone/>
                      </a:pPr>
                      <a:endParaRPr sz="1200" b="1"/>
                    </a:p>
                  </a:txBody>
                  <a:tcPr marL="91425" marR="91425" marT="91425" marB="91425" anchor="ctr">
                    <a:lnR w="28575" cap="flat" cmpd="sng">
                      <a:solidFill>
                        <a:srgbClr val="6AA84F"/>
                      </a:solidFill>
                      <a:prstDash val="solid"/>
                      <a:round/>
                      <a:headEnd type="none" w="sm" len="sm"/>
                      <a:tailEnd type="none" w="sm" len="sm"/>
                    </a:lnR>
                    <a:solidFill>
                      <a:srgbClr val="D9EAD3"/>
                    </a:solidFill>
                  </a:tcPr>
                </a:tc>
                <a:tc>
                  <a:txBody>
                    <a:bodyPr/>
                    <a:lstStyle/>
                    <a:p>
                      <a:pPr marL="0" lvl="0" indent="0" algn="ctr" rtl="0">
                        <a:lnSpc>
                          <a:spcPct val="115000"/>
                        </a:lnSpc>
                        <a:spcBef>
                          <a:spcPts val="0"/>
                        </a:spcBef>
                        <a:spcAft>
                          <a:spcPts val="1200"/>
                        </a:spcAft>
                        <a:buNone/>
                      </a:pPr>
                      <a:endParaRPr sz="1200" b="1"/>
                    </a:p>
                  </a:txBody>
                  <a:tcPr marL="91425" marR="91425" marT="91425" marB="91425" anchor="ctr">
                    <a:lnL w="28575" cap="flat" cmpd="sng">
                      <a:solidFill>
                        <a:srgbClr val="6AA84F"/>
                      </a:solidFill>
                      <a:prstDash val="solid"/>
                      <a:round/>
                      <a:headEnd type="none" w="sm" len="sm"/>
                      <a:tailEnd type="none" w="sm" len="sm"/>
                    </a:lnL>
                    <a:lnR w="28575" cap="flat" cmpd="sng">
                      <a:solidFill>
                        <a:srgbClr val="6AA84F"/>
                      </a:solidFill>
                      <a:prstDash val="solid"/>
                      <a:round/>
                      <a:headEnd type="none" w="sm" len="sm"/>
                      <a:tailEnd type="none" w="sm" len="sm"/>
                    </a:lnR>
                    <a:lnT w="28575" cap="flat" cmpd="sng">
                      <a:solidFill>
                        <a:srgbClr val="6AA84F"/>
                      </a:solidFill>
                      <a:prstDash val="solid"/>
                      <a:round/>
                      <a:headEnd type="none" w="sm" len="sm"/>
                      <a:tailEnd type="none" w="sm" len="sm"/>
                    </a:lnT>
                    <a:lnB w="28575" cap="flat" cmpd="sng">
                      <a:solidFill>
                        <a:srgbClr val="6AA84F"/>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bl>
          </a:graphicData>
        </a:graphic>
      </p:graphicFrame>
      <p:sp>
        <p:nvSpPr>
          <p:cNvPr id="194" name="Google Shape;19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pic>
        <p:nvPicPr>
          <p:cNvPr id="195" name="Google Shape;195;p26"/>
          <p:cNvPicPr preferRelativeResize="0"/>
          <p:nvPr/>
        </p:nvPicPr>
        <p:blipFill rotWithShape="1">
          <a:blip r:embed="rId3">
            <a:alphaModFix/>
          </a:blip>
          <a:srcRect t="18257" b="14789"/>
          <a:stretch/>
        </p:blipFill>
        <p:spPr>
          <a:xfrm>
            <a:off x="4078200" y="4148075"/>
            <a:ext cx="371626" cy="248827"/>
          </a:xfrm>
          <a:prstGeom prst="rect">
            <a:avLst/>
          </a:prstGeom>
          <a:noFill/>
          <a:ln>
            <a:noFill/>
          </a:ln>
        </p:spPr>
      </p:pic>
      <p:pic>
        <p:nvPicPr>
          <p:cNvPr id="196" name="Google Shape;196;p26"/>
          <p:cNvPicPr preferRelativeResize="0"/>
          <p:nvPr/>
        </p:nvPicPr>
        <p:blipFill rotWithShape="1">
          <a:blip r:embed="rId3">
            <a:alphaModFix/>
          </a:blip>
          <a:srcRect t="18257" b="14789"/>
          <a:stretch/>
        </p:blipFill>
        <p:spPr>
          <a:xfrm>
            <a:off x="5710075" y="4148075"/>
            <a:ext cx="371626" cy="248827"/>
          </a:xfrm>
          <a:prstGeom prst="rect">
            <a:avLst/>
          </a:prstGeom>
          <a:noFill/>
          <a:ln>
            <a:noFill/>
          </a:ln>
        </p:spPr>
      </p:pic>
      <p:pic>
        <p:nvPicPr>
          <p:cNvPr id="197" name="Google Shape;197;p26"/>
          <p:cNvPicPr preferRelativeResize="0"/>
          <p:nvPr/>
        </p:nvPicPr>
        <p:blipFill rotWithShape="1">
          <a:blip r:embed="rId3">
            <a:alphaModFix/>
          </a:blip>
          <a:srcRect t="18257" b="14789"/>
          <a:stretch/>
        </p:blipFill>
        <p:spPr>
          <a:xfrm>
            <a:off x="7561875" y="4148075"/>
            <a:ext cx="371626" cy="248827"/>
          </a:xfrm>
          <a:prstGeom prst="rect">
            <a:avLst/>
          </a:prstGeom>
          <a:noFill/>
          <a:ln>
            <a:noFill/>
          </a:ln>
        </p:spPr>
      </p:pic>
      <p:pic>
        <p:nvPicPr>
          <p:cNvPr id="198" name="Google Shape;198;p26"/>
          <p:cNvPicPr preferRelativeResize="0"/>
          <p:nvPr/>
        </p:nvPicPr>
        <p:blipFill>
          <a:blip r:embed="rId4">
            <a:alphaModFix/>
          </a:blip>
          <a:stretch>
            <a:fillRect/>
          </a:stretch>
        </p:blipFill>
        <p:spPr>
          <a:xfrm>
            <a:off x="2525725" y="4148075"/>
            <a:ext cx="248826" cy="248826"/>
          </a:xfrm>
          <a:prstGeom prst="rect">
            <a:avLst/>
          </a:prstGeom>
          <a:noFill/>
          <a:ln>
            <a:noFill/>
          </a:ln>
        </p:spPr>
      </p:pic>
      <p:pic>
        <p:nvPicPr>
          <p:cNvPr id="199" name="Google Shape;199;p26"/>
          <p:cNvPicPr preferRelativeResize="0"/>
          <p:nvPr/>
        </p:nvPicPr>
        <p:blipFill>
          <a:blip r:embed="rId4">
            <a:alphaModFix/>
          </a:blip>
          <a:stretch>
            <a:fillRect/>
          </a:stretch>
        </p:blipFill>
        <p:spPr>
          <a:xfrm>
            <a:off x="2525725" y="3505700"/>
            <a:ext cx="248826" cy="248826"/>
          </a:xfrm>
          <a:prstGeom prst="rect">
            <a:avLst/>
          </a:prstGeom>
          <a:noFill/>
          <a:ln>
            <a:noFill/>
          </a:ln>
        </p:spPr>
      </p:pic>
      <p:pic>
        <p:nvPicPr>
          <p:cNvPr id="200" name="Google Shape;200;p26"/>
          <p:cNvPicPr preferRelativeResize="0"/>
          <p:nvPr/>
        </p:nvPicPr>
        <p:blipFill>
          <a:blip r:embed="rId4">
            <a:alphaModFix/>
          </a:blip>
          <a:stretch>
            <a:fillRect/>
          </a:stretch>
        </p:blipFill>
        <p:spPr>
          <a:xfrm>
            <a:off x="4139600" y="3505700"/>
            <a:ext cx="248826" cy="248826"/>
          </a:xfrm>
          <a:prstGeom prst="rect">
            <a:avLst/>
          </a:prstGeom>
          <a:noFill/>
          <a:ln>
            <a:noFill/>
          </a:ln>
        </p:spPr>
      </p:pic>
      <p:pic>
        <p:nvPicPr>
          <p:cNvPr id="201" name="Google Shape;201;p26"/>
          <p:cNvPicPr preferRelativeResize="0"/>
          <p:nvPr/>
        </p:nvPicPr>
        <p:blipFill>
          <a:blip r:embed="rId4">
            <a:alphaModFix/>
          </a:blip>
          <a:stretch>
            <a:fillRect/>
          </a:stretch>
        </p:blipFill>
        <p:spPr>
          <a:xfrm>
            <a:off x="4139600" y="2752700"/>
            <a:ext cx="248826" cy="248826"/>
          </a:xfrm>
          <a:prstGeom prst="rect">
            <a:avLst/>
          </a:prstGeom>
          <a:noFill/>
          <a:ln>
            <a:noFill/>
          </a:ln>
        </p:spPr>
      </p:pic>
      <p:sp>
        <p:nvSpPr>
          <p:cNvPr id="202" name="Google Shape;202;p26"/>
          <p:cNvSpPr/>
          <p:nvPr/>
        </p:nvSpPr>
        <p:spPr>
          <a:xfrm>
            <a:off x="6805150" y="483150"/>
            <a:ext cx="2014200" cy="4177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311700" y="64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Related Works</a:t>
            </a:r>
            <a:endParaRPr/>
          </a:p>
        </p:txBody>
      </p:sp>
      <p:graphicFrame>
        <p:nvGraphicFramePr>
          <p:cNvPr id="208" name="Google Shape;208;p27"/>
          <p:cNvGraphicFramePr/>
          <p:nvPr/>
        </p:nvGraphicFramePr>
        <p:xfrm>
          <a:off x="384500" y="741442"/>
          <a:ext cx="8374975" cy="3770550"/>
        </p:xfrm>
        <a:graphic>
          <a:graphicData uri="http://schemas.openxmlformats.org/drawingml/2006/table">
            <a:tbl>
              <a:tblPr>
                <a:noFill/>
                <a:tableStyleId>{A5601E3D-9175-47FD-94C9-392BE4EBDFAB}</a:tableStyleId>
              </a:tblPr>
              <a:tblGrid>
                <a:gridCol w="1519825">
                  <a:extLst>
                    <a:ext uri="{9D8B030D-6E8A-4147-A177-3AD203B41FA5}">
                      <a16:colId xmlns:a16="http://schemas.microsoft.com/office/drawing/2014/main" val="20000"/>
                    </a:ext>
                  </a:extLst>
                </a:gridCol>
                <a:gridCol w="1474925">
                  <a:extLst>
                    <a:ext uri="{9D8B030D-6E8A-4147-A177-3AD203B41FA5}">
                      <a16:colId xmlns:a16="http://schemas.microsoft.com/office/drawing/2014/main" val="20001"/>
                    </a:ext>
                  </a:extLst>
                </a:gridCol>
                <a:gridCol w="1732175">
                  <a:extLst>
                    <a:ext uri="{9D8B030D-6E8A-4147-A177-3AD203B41FA5}">
                      <a16:colId xmlns:a16="http://schemas.microsoft.com/office/drawing/2014/main" val="20002"/>
                    </a:ext>
                  </a:extLst>
                </a:gridCol>
                <a:gridCol w="1693725">
                  <a:extLst>
                    <a:ext uri="{9D8B030D-6E8A-4147-A177-3AD203B41FA5}">
                      <a16:colId xmlns:a16="http://schemas.microsoft.com/office/drawing/2014/main" val="20003"/>
                    </a:ext>
                  </a:extLst>
                </a:gridCol>
                <a:gridCol w="1954325">
                  <a:extLst>
                    <a:ext uri="{9D8B030D-6E8A-4147-A177-3AD203B41FA5}">
                      <a16:colId xmlns:a16="http://schemas.microsoft.com/office/drawing/2014/main" val="20004"/>
                    </a:ext>
                  </a:extLst>
                </a:gridCol>
              </a:tblGrid>
              <a:tr h="549700">
                <a:tc>
                  <a:txBody>
                    <a:bodyPr/>
                    <a:lstStyle/>
                    <a:p>
                      <a:pPr marL="0" lvl="0" indent="0" algn="ctr" rtl="0">
                        <a:spcBef>
                          <a:spcPts val="0"/>
                        </a:spcBef>
                        <a:spcAft>
                          <a:spcPts val="0"/>
                        </a:spcAft>
                        <a:buNone/>
                      </a:pPr>
                      <a:endParaRPr sz="1200" b="1"/>
                    </a:p>
                  </a:txBody>
                  <a:tcPr marL="91425" marR="91425" marT="91425" marB="91425" anchor="ctr">
                    <a:solidFill>
                      <a:srgbClr val="B6D7A8"/>
                    </a:solidFill>
                  </a:tcPr>
                </a:tc>
                <a:tc>
                  <a:txBody>
                    <a:bodyPr/>
                    <a:lstStyle/>
                    <a:p>
                      <a:pPr marL="0" lvl="0" indent="0" algn="ctr" rtl="0">
                        <a:spcBef>
                          <a:spcPts val="0"/>
                        </a:spcBef>
                        <a:spcAft>
                          <a:spcPts val="0"/>
                        </a:spcAft>
                        <a:buNone/>
                      </a:pPr>
                      <a:r>
                        <a:rPr lang="en" sz="1200" b="1"/>
                        <a:t>Genome Browser</a:t>
                      </a:r>
                      <a:endParaRPr sz="1200" b="1"/>
                    </a:p>
                  </a:txBody>
                  <a:tcPr marL="91425" marR="91425" marT="91425" marB="91425" anchor="ctr">
                    <a:solidFill>
                      <a:srgbClr val="B6D7A8"/>
                    </a:solidFill>
                  </a:tcPr>
                </a:tc>
                <a:tc>
                  <a:txBody>
                    <a:bodyPr/>
                    <a:lstStyle/>
                    <a:p>
                      <a:pPr marL="0" lvl="0" indent="0" algn="ctr" rtl="0">
                        <a:spcBef>
                          <a:spcPts val="0"/>
                        </a:spcBef>
                        <a:spcAft>
                          <a:spcPts val="0"/>
                        </a:spcAft>
                        <a:buNone/>
                      </a:pPr>
                      <a:r>
                        <a:rPr lang="en" sz="1200" b="1"/>
                        <a:t>SeqCode</a:t>
                      </a:r>
                      <a:endParaRPr sz="1200" b="1"/>
                    </a:p>
                  </a:txBody>
                  <a:tcPr marL="91425" marR="91425" marT="91425" marB="91425" anchor="ctr">
                    <a:solidFill>
                      <a:srgbClr val="B6D7A8"/>
                    </a:solidFill>
                  </a:tcPr>
                </a:tc>
                <a:tc>
                  <a:txBody>
                    <a:bodyPr/>
                    <a:lstStyle/>
                    <a:p>
                      <a:pPr marL="0" lvl="0" indent="0" algn="ctr" rtl="0">
                        <a:spcBef>
                          <a:spcPts val="0"/>
                        </a:spcBef>
                        <a:spcAft>
                          <a:spcPts val="0"/>
                        </a:spcAft>
                        <a:buNone/>
                      </a:pPr>
                      <a:r>
                        <a:rPr lang="en" sz="1200" b="1"/>
                        <a:t>EaSeq</a:t>
                      </a:r>
                      <a:endParaRPr sz="1200" b="1"/>
                    </a:p>
                  </a:txBody>
                  <a:tcPr marL="91425" marR="91425" marT="91425" marB="91425" anchor="ctr">
                    <a:lnR w="28575" cap="flat" cmpd="sng">
                      <a:solidFill>
                        <a:srgbClr val="6AA84F"/>
                      </a:solidFill>
                      <a:prstDash val="solid"/>
                      <a:round/>
                      <a:headEnd type="none" w="sm" len="sm"/>
                      <a:tailEnd type="none" w="sm" len="sm"/>
                    </a:lnR>
                    <a:solidFill>
                      <a:srgbClr val="B6D7A8"/>
                    </a:solidFill>
                  </a:tcPr>
                </a:tc>
                <a:tc>
                  <a:txBody>
                    <a:bodyPr/>
                    <a:lstStyle/>
                    <a:p>
                      <a:pPr marL="0" lvl="0" indent="0" algn="ctr" rtl="0">
                        <a:spcBef>
                          <a:spcPts val="0"/>
                        </a:spcBef>
                        <a:spcAft>
                          <a:spcPts val="0"/>
                        </a:spcAft>
                        <a:buNone/>
                      </a:pPr>
                      <a:r>
                        <a:rPr lang="en" sz="1200" b="1" dirty="0"/>
                        <a:t>MultiChIPViewer</a:t>
                      </a:r>
                      <a:endParaRPr sz="1200" b="1" dirty="0"/>
                    </a:p>
                  </a:txBody>
                  <a:tcPr marL="91425" marR="91425" marT="91425" marB="91425" anchor="ctr">
                    <a:lnL w="28575" cap="flat" cmpd="sng">
                      <a:solidFill>
                        <a:srgbClr val="6AA84F"/>
                      </a:solidFill>
                      <a:prstDash val="solid"/>
                      <a:round/>
                      <a:headEnd type="none" w="sm" len="sm"/>
                      <a:tailEnd type="none" w="sm" len="sm"/>
                    </a:lnL>
                    <a:lnR w="28575" cap="flat" cmpd="sng">
                      <a:solidFill>
                        <a:srgbClr val="6AA84F"/>
                      </a:solidFill>
                      <a:prstDash val="solid"/>
                      <a:round/>
                      <a:headEnd type="none" w="sm" len="sm"/>
                      <a:tailEnd type="none" w="sm" len="sm"/>
                    </a:lnR>
                    <a:lnT w="28575" cap="flat" cmpd="sng">
                      <a:solidFill>
                        <a:srgbClr val="6AA84F"/>
                      </a:solidFill>
                      <a:prstDash val="solid"/>
                      <a:round/>
                      <a:headEnd type="none" w="sm" len="sm"/>
                      <a:tailEnd type="none" w="sm" len="sm"/>
                    </a:lnT>
                    <a:lnB w="28575" cap="flat" cmpd="sng">
                      <a:solidFill>
                        <a:srgbClr val="6AA84F"/>
                      </a:solidFill>
                      <a:prstDash val="solid"/>
                      <a:round/>
                      <a:headEnd type="none" w="sm" len="sm"/>
                      <a:tailEnd type="none" w="sm" len="sm"/>
                    </a:lnB>
                    <a:solidFill>
                      <a:srgbClr val="B6D7A8"/>
                    </a:solidFill>
                  </a:tcPr>
                </a:tc>
                <a:extLst>
                  <a:ext uri="{0D108BD9-81ED-4DB2-BD59-A6C34878D82A}">
                    <a16:rowId xmlns:a16="http://schemas.microsoft.com/office/drawing/2014/main" val="10000"/>
                  </a:ext>
                </a:extLst>
              </a:tr>
              <a:tr h="474025">
                <a:tc>
                  <a:txBody>
                    <a:bodyPr/>
                    <a:lstStyle/>
                    <a:p>
                      <a:pPr marL="0" lvl="0" indent="0" algn="ctr" rtl="0">
                        <a:spcBef>
                          <a:spcPts val="0"/>
                        </a:spcBef>
                        <a:spcAft>
                          <a:spcPts val="0"/>
                        </a:spcAft>
                        <a:buNone/>
                      </a:pPr>
                      <a:r>
                        <a:rPr lang="en" sz="1200" b="1"/>
                        <a:t>Barrier to entry</a:t>
                      </a:r>
                      <a:endParaRPr sz="1200" b="1"/>
                    </a:p>
                  </a:txBody>
                  <a:tcPr marL="91425" marR="91425" marT="91425" marB="91425" anchor="ctr">
                    <a:solidFill>
                      <a:srgbClr val="D9EAD3"/>
                    </a:solidFill>
                  </a:tcPr>
                </a:tc>
                <a:tc>
                  <a:txBody>
                    <a:bodyPr/>
                    <a:lstStyle/>
                    <a:p>
                      <a:pPr marL="0" lvl="0" indent="0" algn="ctr" rtl="0">
                        <a:spcBef>
                          <a:spcPts val="0"/>
                        </a:spcBef>
                        <a:spcAft>
                          <a:spcPts val="0"/>
                        </a:spcAft>
                        <a:buNone/>
                      </a:pPr>
                      <a:r>
                        <a:rPr lang="en" sz="1200" b="1"/>
                        <a:t>Low</a:t>
                      </a:r>
                      <a:endParaRPr sz="1200"/>
                    </a:p>
                  </a:txBody>
                  <a:tcPr marL="91425" marR="91425" marT="91425" marB="91425" anchor="ctr">
                    <a:solidFill>
                      <a:srgbClr val="D9EAD3"/>
                    </a:solidFill>
                  </a:tcPr>
                </a:tc>
                <a:tc>
                  <a:txBody>
                    <a:bodyPr/>
                    <a:lstStyle/>
                    <a:p>
                      <a:pPr marL="0" lvl="0" indent="0" algn="ctr" rtl="0">
                        <a:lnSpc>
                          <a:spcPct val="115000"/>
                        </a:lnSpc>
                        <a:spcBef>
                          <a:spcPts val="0"/>
                        </a:spcBef>
                        <a:spcAft>
                          <a:spcPts val="1200"/>
                        </a:spcAft>
                        <a:buNone/>
                      </a:pPr>
                      <a:r>
                        <a:rPr lang="en" sz="1200" b="1"/>
                        <a:t>Low</a:t>
                      </a:r>
                      <a:endParaRPr sz="1200"/>
                    </a:p>
                  </a:txBody>
                  <a:tcPr marL="91425" marR="91425" marT="91425" marB="91425" anchor="ctr">
                    <a:solidFill>
                      <a:srgbClr val="D9EAD3"/>
                    </a:solidFill>
                  </a:tcPr>
                </a:tc>
                <a:tc>
                  <a:txBody>
                    <a:bodyPr/>
                    <a:lstStyle/>
                    <a:p>
                      <a:pPr marL="0" lvl="0" indent="0" algn="ctr" rtl="0">
                        <a:spcBef>
                          <a:spcPts val="0"/>
                        </a:spcBef>
                        <a:spcAft>
                          <a:spcPts val="0"/>
                        </a:spcAft>
                        <a:buNone/>
                      </a:pPr>
                      <a:r>
                        <a:rPr lang="en" sz="1200" b="1"/>
                        <a:t>High</a:t>
                      </a:r>
                      <a:endParaRPr sz="1200"/>
                    </a:p>
                  </a:txBody>
                  <a:tcPr marL="91425" marR="91425" marT="91425" marB="91425" anchor="ctr">
                    <a:lnR w="28575" cap="flat" cmpd="sng">
                      <a:solidFill>
                        <a:srgbClr val="6AA84F"/>
                      </a:solidFill>
                      <a:prstDash val="solid"/>
                      <a:round/>
                      <a:headEnd type="none" w="sm" len="sm"/>
                      <a:tailEnd type="none" w="sm" len="sm"/>
                    </a:lnR>
                    <a:solidFill>
                      <a:srgbClr val="D9EAD3"/>
                    </a:solidFill>
                  </a:tcPr>
                </a:tc>
                <a:tc>
                  <a:txBody>
                    <a:bodyPr/>
                    <a:lstStyle/>
                    <a:p>
                      <a:pPr marL="0" lvl="0" indent="0" algn="ctr" rtl="0">
                        <a:spcBef>
                          <a:spcPts val="0"/>
                        </a:spcBef>
                        <a:spcAft>
                          <a:spcPts val="0"/>
                        </a:spcAft>
                        <a:buNone/>
                      </a:pPr>
                      <a:r>
                        <a:rPr lang="en" sz="1200" b="1"/>
                        <a:t>Low</a:t>
                      </a:r>
                      <a:endParaRPr sz="1200" b="1"/>
                    </a:p>
                  </a:txBody>
                  <a:tcPr marL="91425" marR="91425" marT="91425" marB="91425" anchor="ctr">
                    <a:lnL w="28575" cap="flat" cmpd="sng">
                      <a:solidFill>
                        <a:srgbClr val="6AA84F"/>
                      </a:solidFill>
                      <a:prstDash val="solid"/>
                      <a:round/>
                      <a:headEnd type="none" w="sm" len="sm"/>
                      <a:tailEnd type="none" w="sm" len="sm"/>
                    </a:lnL>
                    <a:lnR w="28575" cap="flat" cmpd="sng">
                      <a:solidFill>
                        <a:srgbClr val="6AA84F"/>
                      </a:solidFill>
                      <a:prstDash val="solid"/>
                      <a:round/>
                      <a:headEnd type="none" w="sm" len="sm"/>
                      <a:tailEnd type="none" w="sm" len="sm"/>
                    </a:lnR>
                    <a:lnT w="28575" cap="flat" cmpd="sng">
                      <a:solidFill>
                        <a:srgbClr val="6AA84F"/>
                      </a:solidFill>
                      <a:prstDash val="solid"/>
                      <a:round/>
                      <a:headEnd type="none" w="sm" len="sm"/>
                      <a:tailEnd type="none" w="sm" len="sm"/>
                    </a:lnT>
                    <a:lnB w="28575" cap="flat" cmpd="sng">
                      <a:solidFill>
                        <a:srgbClr val="6AA84F"/>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727125">
                <a:tc>
                  <a:txBody>
                    <a:bodyPr/>
                    <a:lstStyle/>
                    <a:p>
                      <a:pPr marL="0" lvl="0" indent="0" algn="ctr" rtl="0">
                        <a:lnSpc>
                          <a:spcPct val="115000"/>
                        </a:lnSpc>
                        <a:spcBef>
                          <a:spcPts val="0"/>
                        </a:spcBef>
                        <a:spcAft>
                          <a:spcPts val="1200"/>
                        </a:spcAft>
                        <a:buNone/>
                      </a:pPr>
                      <a:r>
                        <a:rPr lang="en" sz="1200" b="1"/>
                        <a:t>Ability to compare overlaps</a:t>
                      </a:r>
                      <a:endParaRPr sz="1200" b="1"/>
                    </a:p>
                  </a:txBody>
                  <a:tcPr marL="91425" marR="91425" marT="91425" marB="91425" anchor="ctr">
                    <a:solidFill>
                      <a:srgbClr val="D9EAD3"/>
                    </a:solidFill>
                  </a:tcPr>
                </a:tc>
                <a:tc>
                  <a:txBody>
                    <a:bodyPr/>
                    <a:lstStyle/>
                    <a:p>
                      <a:pPr marL="0" lvl="0" indent="0" algn="ctr" rtl="0">
                        <a:lnSpc>
                          <a:spcPct val="115000"/>
                        </a:lnSpc>
                        <a:spcBef>
                          <a:spcPts val="0"/>
                        </a:spcBef>
                        <a:spcAft>
                          <a:spcPts val="1200"/>
                        </a:spcAft>
                        <a:buNone/>
                      </a:pPr>
                      <a:r>
                        <a:rPr lang="en" sz="1200" b="1"/>
                        <a:t>Difficult</a:t>
                      </a:r>
                      <a:endParaRPr sz="1200"/>
                    </a:p>
                  </a:txBody>
                  <a:tcPr marL="91425" marR="91425" marT="91425" marB="91425" anchor="ctr">
                    <a:solidFill>
                      <a:srgbClr val="D9EAD3"/>
                    </a:solidFill>
                  </a:tcPr>
                </a:tc>
                <a:tc>
                  <a:txBody>
                    <a:bodyPr/>
                    <a:lstStyle/>
                    <a:p>
                      <a:pPr marL="0" lvl="0" indent="0" algn="ctr" rtl="0">
                        <a:lnSpc>
                          <a:spcPct val="115000"/>
                        </a:lnSpc>
                        <a:spcBef>
                          <a:spcPts val="0"/>
                        </a:spcBef>
                        <a:spcAft>
                          <a:spcPts val="1200"/>
                        </a:spcAft>
                        <a:buNone/>
                      </a:pPr>
                      <a:r>
                        <a:rPr lang="en" sz="1200" b="1"/>
                        <a:t>Easy</a:t>
                      </a:r>
                      <a:endParaRPr sz="1200"/>
                    </a:p>
                  </a:txBody>
                  <a:tcPr marL="91425" marR="91425" marT="91425" marB="91425" anchor="ctr">
                    <a:solidFill>
                      <a:srgbClr val="D9EAD3"/>
                    </a:solidFill>
                  </a:tcPr>
                </a:tc>
                <a:tc>
                  <a:txBody>
                    <a:bodyPr/>
                    <a:lstStyle/>
                    <a:p>
                      <a:pPr marL="0" lvl="0" indent="0" algn="ctr" rtl="0">
                        <a:spcBef>
                          <a:spcPts val="0"/>
                        </a:spcBef>
                        <a:spcAft>
                          <a:spcPts val="0"/>
                        </a:spcAft>
                        <a:buNone/>
                      </a:pPr>
                      <a:r>
                        <a:rPr lang="en" sz="1200" b="1"/>
                        <a:t>Difficult</a:t>
                      </a:r>
                      <a:endParaRPr sz="1200"/>
                    </a:p>
                  </a:txBody>
                  <a:tcPr marL="91425" marR="91425" marT="91425" marB="91425" anchor="ctr">
                    <a:lnR w="28575" cap="flat" cmpd="sng">
                      <a:solidFill>
                        <a:srgbClr val="6AA84F"/>
                      </a:solidFill>
                      <a:prstDash val="solid"/>
                      <a:round/>
                      <a:headEnd type="none" w="sm" len="sm"/>
                      <a:tailEnd type="none" w="sm" len="sm"/>
                    </a:lnR>
                    <a:solidFill>
                      <a:srgbClr val="D9EAD3"/>
                    </a:solidFill>
                  </a:tcPr>
                </a:tc>
                <a:tc>
                  <a:txBody>
                    <a:bodyPr/>
                    <a:lstStyle/>
                    <a:p>
                      <a:pPr marL="0" lvl="0" indent="0" algn="ctr" rtl="0">
                        <a:lnSpc>
                          <a:spcPct val="115000"/>
                        </a:lnSpc>
                        <a:spcBef>
                          <a:spcPts val="0"/>
                        </a:spcBef>
                        <a:spcAft>
                          <a:spcPts val="1200"/>
                        </a:spcAft>
                        <a:buNone/>
                      </a:pPr>
                      <a:r>
                        <a:rPr lang="en" sz="1200" b="1"/>
                        <a:t>Easy</a:t>
                      </a:r>
                      <a:endParaRPr sz="1200" b="1"/>
                    </a:p>
                  </a:txBody>
                  <a:tcPr marL="91425" marR="91425" marT="91425" marB="91425" anchor="ctr">
                    <a:lnL w="28575" cap="flat" cmpd="sng">
                      <a:solidFill>
                        <a:srgbClr val="6AA84F"/>
                      </a:solidFill>
                      <a:prstDash val="solid"/>
                      <a:round/>
                      <a:headEnd type="none" w="sm" len="sm"/>
                      <a:tailEnd type="none" w="sm" len="sm"/>
                    </a:lnL>
                    <a:lnR w="28575" cap="flat" cmpd="sng">
                      <a:solidFill>
                        <a:srgbClr val="6AA84F"/>
                      </a:solidFill>
                      <a:prstDash val="solid"/>
                      <a:round/>
                      <a:headEnd type="none" w="sm" len="sm"/>
                      <a:tailEnd type="none" w="sm" len="sm"/>
                    </a:lnR>
                    <a:lnT w="28575" cap="flat" cmpd="sng">
                      <a:solidFill>
                        <a:srgbClr val="6AA84F"/>
                      </a:solidFill>
                      <a:prstDash val="solid"/>
                      <a:round/>
                      <a:headEnd type="none" w="sm" len="sm"/>
                      <a:tailEnd type="none" w="sm" len="sm"/>
                    </a:lnT>
                    <a:lnB w="28575" cap="flat" cmpd="sng">
                      <a:solidFill>
                        <a:srgbClr val="6AA84F"/>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688000">
                <a:tc>
                  <a:txBody>
                    <a:bodyPr/>
                    <a:lstStyle/>
                    <a:p>
                      <a:pPr marL="0" lvl="0" indent="0" algn="ctr" rtl="0">
                        <a:spcBef>
                          <a:spcPts val="0"/>
                        </a:spcBef>
                        <a:spcAft>
                          <a:spcPts val="0"/>
                        </a:spcAft>
                        <a:buNone/>
                      </a:pPr>
                      <a:r>
                        <a:rPr lang="en" sz="1200" b="1"/>
                        <a:t>Interaction</a:t>
                      </a:r>
                      <a:endParaRPr sz="1200" b="1"/>
                    </a:p>
                  </a:txBody>
                  <a:tcPr marL="91425" marR="91425" marT="91425" marB="91425" anchor="ctr">
                    <a:solidFill>
                      <a:srgbClr val="D9EAD3"/>
                    </a:solidFill>
                  </a:tcPr>
                </a:tc>
                <a:tc>
                  <a:txBody>
                    <a:bodyPr/>
                    <a:lstStyle/>
                    <a:p>
                      <a:pPr marL="0" lvl="0" indent="0" algn="ctr" rtl="0">
                        <a:spcBef>
                          <a:spcPts val="0"/>
                        </a:spcBef>
                        <a:spcAft>
                          <a:spcPts val="0"/>
                        </a:spcAft>
                        <a:buNone/>
                      </a:pPr>
                      <a:r>
                        <a:rPr lang="en" sz="1200" b="1"/>
                        <a:t>Pan</a:t>
                      </a:r>
                      <a:r>
                        <a:rPr lang="en" sz="1200"/>
                        <a:t> and </a:t>
                      </a:r>
                      <a:r>
                        <a:rPr lang="en" sz="1200" b="1"/>
                        <a:t>Zoom</a:t>
                      </a:r>
                      <a:r>
                        <a:rPr lang="en" sz="1200"/>
                        <a:t> explore gene regions</a:t>
                      </a:r>
                      <a:endParaRPr sz="1200"/>
                    </a:p>
                  </a:txBody>
                  <a:tcPr marL="91425" marR="91425" marT="91425" marB="91425" anchor="ctr">
                    <a:solidFill>
                      <a:srgbClr val="D9EAD3"/>
                    </a:solidFill>
                  </a:tcPr>
                </a:tc>
                <a:tc>
                  <a:txBody>
                    <a:bodyPr/>
                    <a:lstStyle/>
                    <a:p>
                      <a:pPr marL="0" lvl="0" indent="0" algn="ctr" rtl="0">
                        <a:spcBef>
                          <a:spcPts val="0"/>
                        </a:spcBef>
                        <a:spcAft>
                          <a:spcPts val="0"/>
                        </a:spcAft>
                        <a:buNone/>
                      </a:pPr>
                      <a:endParaRPr sz="1200"/>
                    </a:p>
                  </a:txBody>
                  <a:tcPr marL="91425" marR="91425" marT="91425" marB="91425" anchor="ctr">
                    <a:solidFill>
                      <a:srgbClr val="D9EAD3"/>
                    </a:solidFill>
                  </a:tcPr>
                </a:tc>
                <a:tc>
                  <a:txBody>
                    <a:bodyPr/>
                    <a:lstStyle/>
                    <a:p>
                      <a:pPr marL="0" lvl="0" indent="0" algn="ctr" rtl="0">
                        <a:spcBef>
                          <a:spcPts val="0"/>
                        </a:spcBef>
                        <a:spcAft>
                          <a:spcPts val="0"/>
                        </a:spcAft>
                        <a:buNone/>
                      </a:pPr>
                      <a:r>
                        <a:rPr lang="en" sz="1200" b="1"/>
                        <a:t>Select </a:t>
                      </a:r>
                      <a:r>
                        <a:rPr lang="en" sz="1200"/>
                        <a:t>regions of interest</a:t>
                      </a:r>
                      <a:endParaRPr sz="1200"/>
                    </a:p>
                  </a:txBody>
                  <a:tcPr marL="91425" marR="91425" marT="91425" marB="91425" anchor="ctr">
                    <a:lnR w="28575" cap="flat" cmpd="sng">
                      <a:solidFill>
                        <a:srgbClr val="6AA84F"/>
                      </a:solidFill>
                      <a:prstDash val="solid"/>
                      <a:round/>
                      <a:headEnd type="none" w="sm" len="sm"/>
                      <a:tailEnd type="none" w="sm" len="sm"/>
                    </a:lnR>
                    <a:solidFill>
                      <a:srgbClr val="D9EAD3"/>
                    </a:solidFill>
                  </a:tcPr>
                </a:tc>
                <a:tc>
                  <a:txBody>
                    <a:bodyPr/>
                    <a:lstStyle/>
                    <a:p>
                      <a:pPr marL="0" lvl="0" indent="0" algn="ctr" rtl="0">
                        <a:spcBef>
                          <a:spcPts val="0"/>
                        </a:spcBef>
                        <a:spcAft>
                          <a:spcPts val="0"/>
                        </a:spcAft>
                        <a:buNone/>
                      </a:pPr>
                      <a:r>
                        <a:rPr lang="en" sz="1200" b="1"/>
                        <a:t>Pan</a:t>
                      </a:r>
                      <a:r>
                        <a:rPr lang="en" sz="1200"/>
                        <a:t> and </a:t>
                      </a:r>
                      <a:r>
                        <a:rPr lang="en" sz="1200" b="1"/>
                        <a:t>Zoom</a:t>
                      </a:r>
                      <a:r>
                        <a:rPr lang="en" sz="1200"/>
                        <a:t> explore gene regions</a:t>
                      </a:r>
                      <a:endParaRPr sz="1200" b="1"/>
                    </a:p>
                  </a:txBody>
                  <a:tcPr marL="91425" marR="91425" marT="91425" marB="91425" anchor="ctr">
                    <a:lnL w="28575" cap="flat" cmpd="sng">
                      <a:solidFill>
                        <a:srgbClr val="6AA84F"/>
                      </a:solidFill>
                      <a:prstDash val="solid"/>
                      <a:round/>
                      <a:headEnd type="none" w="sm" len="sm"/>
                      <a:tailEnd type="none" w="sm" len="sm"/>
                    </a:lnL>
                    <a:lnR w="28575" cap="flat" cmpd="sng">
                      <a:solidFill>
                        <a:srgbClr val="6AA84F"/>
                      </a:solidFill>
                      <a:prstDash val="solid"/>
                      <a:round/>
                      <a:headEnd type="none" w="sm" len="sm"/>
                      <a:tailEnd type="none" w="sm" len="sm"/>
                    </a:lnR>
                    <a:lnT w="28575" cap="flat" cmpd="sng">
                      <a:solidFill>
                        <a:srgbClr val="6AA84F"/>
                      </a:solidFill>
                      <a:prstDash val="solid"/>
                      <a:round/>
                      <a:headEnd type="none" w="sm" len="sm"/>
                      <a:tailEnd type="none" w="sm" len="sm"/>
                    </a:lnT>
                    <a:lnB w="28575" cap="flat" cmpd="sng">
                      <a:solidFill>
                        <a:srgbClr val="6AA84F"/>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739600">
                <a:tc>
                  <a:txBody>
                    <a:bodyPr/>
                    <a:lstStyle/>
                    <a:p>
                      <a:pPr marL="0" lvl="0" indent="0" algn="ctr" rtl="0">
                        <a:spcBef>
                          <a:spcPts val="0"/>
                        </a:spcBef>
                        <a:spcAft>
                          <a:spcPts val="0"/>
                        </a:spcAft>
                        <a:buNone/>
                      </a:pPr>
                      <a:r>
                        <a:rPr lang="en" sz="1200" b="1"/>
                        <a:t>Compare experimental conditions</a:t>
                      </a:r>
                      <a:endParaRPr sz="1200" b="1"/>
                    </a:p>
                  </a:txBody>
                  <a:tcPr marL="91425" marR="91425" marT="91425" marB="91425" anchor="ctr">
                    <a:solidFill>
                      <a:srgbClr val="D9EAD3"/>
                    </a:solidFill>
                  </a:tcPr>
                </a:tc>
                <a:tc>
                  <a:txBody>
                    <a:bodyPr/>
                    <a:lstStyle/>
                    <a:p>
                      <a:pPr marL="0" lvl="0" indent="0" algn="ctr" rtl="0">
                        <a:spcBef>
                          <a:spcPts val="0"/>
                        </a:spcBef>
                        <a:spcAft>
                          <a:spcPts val="0"/>
                        </a:spcAft>
                        <a:buNone/>
                      </a:pPr>
                      <a:endParaRPr sz="1200"/>
                    </a:p>
                  </a:txBody>
                  <a:tcPr marL="91425" marR="91425" marT="91425" marB="91425" anchor="ctr">
                    <a:solidFill>
                      <a:srgbClr val="D9EAD3"/>
                    </a:solidFill>
                  </a:tcPr>
                </a:tc>
                <a:tc>
                  <a:txBody>
                    <a:bodyPr/>
                    <a:lstStyle/>
                    <a:p>
                      <a:pPr marL="0" lvl="0" indent="0" algn="ctr" rtl="0">
                        <a:spcBef>
                          <a:spcPts val="0"/>
                        </a:spcBef>
                        <a:spcAft>
                          <a:spcPts val="0"/>
                        </a:spcAft>
                        <a:buNone/>
                      </a:pPr>
                      <a:endParaRPr sz="1200"/>
                    </a:p>
                  </a:txBody>
                  <a:tcPr marL="91425" marR="91425" marT="91425" marB="91425" anchor="ctr">
                    <a:solidFill>
                      <a:srgbClr val="D9EAD3"/>
                    </a:solidFill>
                  </a:tcPr>
                </a:tc>
                <a:tc>
                  <a:txBody>
                    <a:bodyPr/>
                    <a:lstStyle/>
                    <a:p>
                      <a:pPr marL="0" lvl="0" indent="0" algn="ctr" rtl="0">
                        <a:lnSpc>
                          <a:spcPct val="115000"/>
                        </a:lnSpc>
                        <a:spcBef>
                          <a:spcPts val="0"/>
                        </a:spcBef>
                        <a:spcAft>
                          <a:spcPts val="1200"/>
                        </a:spcAft>
                        <a:buNone/>
                      </a:pPr>
                      <a:r>
                        <a:rPr lang="en" sz="1200"/>
                        <a:t>2 experimental conditions</a:t>
                      </a:r>
                      <a:endParaRPr sz="1200"/>
                    </a:p>
                  </a:txBody>
                  <a:tcPr marL="91425" marR="91425" marT="91425" marB="91425" anchor="ctr">
                    <a:lnR w="28575" cap="flat" cmpd="sng">
                      <a:solidFill>
                        <a:srgbClr val="6AA84F"/>
                      </a:solidFill>
                      <a:prstDash val="solid"/>
                      <a:round/>
                      <a:headEnd type="none" w="sm" len="sm"/>
                      <a:tailEnd type="none" w="sm" len="sm"/>
                    </a:lnR>
                    <a:solidFill>
                      <a:srgbClr val="D9EAD3"/>
                    </a:solidFill>
                  </a:tcPr>
                </a:tc>
                <a:tc>
                  <a:txBody>
                    <a:bodyPr/>
                    <a:lstStyle/>
                    <a:p>
                      <a:pPr marL="0" lvl="0" indent="0" algn="l" rtl="0">
                        <a:lnSpc>
                          <a:spcPct val="115000"/>
                        </a:lnSpc>
                        <a:spcBef>
                          <a:spcPts val="0"/>
                        </a:spcBef>
                        <a:spcAft>
                          <a:spcPts val="1200"/>
                        </a:spcAft>
                        <a:buNone/>
                      </a:pPr>
                      <a:r>
                        <a:rPr lang="en" sz="1200"/>
                        <a:t>6 experimental conditions</a:t>
                      </a:r>
                      <a:endParaRPr sz="1200"/>
                    </a:p>
                  </a:txBody>
                  <a:tcPr marL="91425" marR="91425" marT="91425" marB="91425" anchor="ctr">
                    <a:lnL w="28575" cap="flat" cmpd="sng">
                      <a:solidFill>
                        <a:srgbClr val="6AA84F"/>
                      </a:solidFill>
                      <a:prstDash val="solid"/>
                      <a:round/>
                      <a:headEnd type="none" w="sm" len="sm"/>
                      <a:tailEnd type="none" w="sm" len="sm"/>
                    </a:lnL>
                    <a:lnR w="28575" cap="flat" cmpd="sng">
                      <a:solidFill>
                        <a:srgbClr val="6AA84F"/>
                      </a:solidFill>
                      <a:prstDash val="solid"/>
                      <a:round/>
                      <a:headEnd type="none" w="sm" len="sm"/>
                      <a:tailEnd type="none" w="sm" len="sm"/>
                    </a:lnR>
                    <a:lnT w="28575" cap="flat" cmpd="sng">
                      <a:solidFill>
                        <a:srgbClr val="6AA84F"/>
                      </a:solidFill>
                      <a:prstDash val="solid"/>
                      <a:round/>
                      <a:headEnd type="none" w="sm" len="sm"/>
                      <a:tailEnd type="none" w="sm" len="sm"/>
                    </a:lnT>
                    <a:lnB w="28575" cap="flat" cmpd="sng">
                      <a:solidFill>
                        <a:srgbClr val="6AA84F"/>
                      </a:solidFill>
                      <a:prstDash val="solid"/>
                      <a:round/>
                      <a:headEnd type="none" w="sm" len="sm"/>
                      <a:tailEnd type="none" w="sm" len="sm"/>
                    </a:lnB>
                    <a:solidFill>
                      <a:srgbClr val="D9EAD3"/>
                    </a:solidFill>
                  </a:tcPr>
                </a:tc>
                <a:extLst>
                  <a:ext uri="{0D108BD9-81ED-4DB2-BD59-A6C34878D82A}">
                    <a16:rowId xmlns:a16="http://schemas.microsoft.com/office/drawing/2014/main" val="10004"/>
                  </a:ext>
                </a:extLst>
              </a:tr>
              <a:tr h="516000">
                <a:tc>
                  <a:txBody>
                    <a:bodyPr/>
                    <a:lstStyle/>
                    <a:p>
                      <a:pPr marL="0" lvl="0" indent="0" algn="ctr" rtl="0">
                        <a:spcBef>
                          <a:spcPts val="0"/>
                        </a:spcBef>
                        <a:spcAft>
                          <a:spcPts val="0"/>
                        </a:spcAft>
                        <a:buNone/>
                      </a:pPr>
                      <a:r>
                        <a:rPr lang="en" sz="1200" b="1"/>
                        <a:t>Ability to load own data</a:t>
                      </a:r>
                      <a:endParaRPr sz="1200" b="1"/>
                    </a:p>
                  </a:txBody>
                  <a:tcPr marL="91425" marR="91425" marT="91425" marB="91425" anchor="ctr">
                    <a:solidFill>
                      <a:srgbClr val="D9EAD3"/>
                    </a:solidFill>
                  </a:tcPr>
                </a:tc>
                <a:tc>
                  <a:txBody>
                    <a:bodyPr/>
                    <a:lstStyle/>
                    <a:p>
                      <a:pPr marL="0" lvl="0" indent="0" algn="ctr" rtl="0">
                        <a:spcBef>
                          <a:spcPts val="0"/>
                        </a:spcBef>
                        <a:spcAft>
                          <a:spcPts val="0"/>
                        </a:spcAft>
                        <a:buNone/>
                      </a:pPr>
                      <a:endParaRPr sz="1200" b="1"/>
                    </a:p>
                  </a:txBody>
                  <a:tcPr marL="91425" marR="91425" marT="91425" marB="91425" anchor="ctr">
                    <a:solidFill>
                      <a:srgbClr val="D9EAD3"/>
                    </a:solidFill>
                  </a:tcPr>
                </a:tc>
                <a:tc>
                  <a:txBody>
                    <a:bodyPr/>
                    <a:lstStyle/>
                    <a:p>
                      <a:pPr marL="0" lvl="0" indent="0" algn="ctr" rtl="0">
                        <a:spcBef>
                          <a:spcPts val="0"/>
                        </a:spcBef>
                        <a:spcAft>
                          <a:spcPts val="0"/>
                        </a:spcAft>
                        <a:buNone/>
                      </a:pPr>
                      <a:endParaRPr sz="1200" b="1"/>
                    </a:p>
                  </a:txBody>
                  <a:tcPr marL="91425" marR="91425" marT="91425" marB="91425" anchor="ctr">
                    <a:solidFill>
                      <a:srgbClr val="D9EAD3"/>
                    </a:solidFill>
                  </a:tcPr>
                </a:tc>
                <a:tc>
                  <a:txBody>
                    <a:bodyPr/>
                    <a:lstStyle/>
                    <a:p>
                      <a:pPr marL="0" lvl="0" indent="0" algn="ctr" rtl="0">
                        <a:lnSpc>
                          <a:spcPct val="115000"/>
                        </a:lnSpc>
                        <a:spcBef>
                          <a:spcPts val="0"/>
                        </a:spcBef>
                        <a:spcAft>
                          <a:spcPts val="1200"/>
                        </a:spcAft>
                        <a:buNone/>
                      </a:pPr>
                      <a:endParaRPr sz="1200" b="1"/>
                    </a:p>
                  </a:txBody>
                  <a:tcPr marL="91425" marR="91425" marT="91425" marB="91425" anchor="ctr">
                    <a:lnR w="28575" cap="flat" cmpd="sng">
                      <a:solidFill>
                        <a:srgbClr val="6AA84F"/>
                      </a:solidFill>
                      <a:prstDash val="solid"/>
                      <a:round/>
                      <a:headEnd type="none" w="sm" len="sm"/>
                      <a:tailEnd type="none" w="sm" len="sm"/>
                    </a:lnR>
                    <a:solidFill>
                      <a:srgbClr val="D9EAD3"/>
                    </a:solidFill>
                  </a:tcPr>
                </a:tc>
                <a:tc>
                  <a:txBody>
                    <a:bodyPr/>
                    <a:lstStyle/>
                    <a:p>
                      <a:pPr marL="0" lvl="0" indent="0" algn="ctr" rtl="0">
                        <a:lnSpc>
                          <a:spcPct val="115000"/>
                        </a:lnSpc>
                        <a:spcBef>
                          <a:spcPts val="0"/>
                        </a:spcBef>
                        <a:spcAft>
                          <a:spcPts val="1200"/>
                        </a:spcAft>
                        <a:buNone/>
                      </a:pPr>
                      <a:endParaRPr sz="1200" b="1" dirty="0"/>
                    </a:p>
                  </a:txBody>
                  <a:tcPr marL="91425" marR="91425" marT="91425" marB="91425" anchor="ctr">
                    <a:lnL w="28575" cap="flat" cmpd="sng">
                      <a:solidFill>
                        <a:srgbClr val="6AA84F"/>
                      </a:solidFill>
                      <a:prstDash val="solid"/>
                      <a:round/>
                      <a:headEnd type="none" w="sm" len="sm"/>
                      <a:tailEnd type="none" w="sm" len="sm"/>
                    </a:lnL>
                    <a:lnR w="28575" cap="flat" cmpd="sng">
                      <a:solidFill>
                        <a:srgbClr val="6AA84F"/>
                      </a:solidFill>
                      <a:prstDash val="solid"/>
                      <a:round/>
                      <a:headEnd type="none" w="sm" len="sm"/>
                      <a:tailEnd type="none" w="sm" len="sm"/>
                    </a:lnR>
                    <a:lnT w="28575" cap="flat" cmpd="sng">
                      <a:solidFill>
                        <a:srgbClr val="6AA84F"/>
                      </a:solidFill>
                      <a:prstDash val="solid"/>
                      <a:round/>
                      <a:headEnd type="none" w="sm" len="sm"/>
                      <a:tailEnd type="none" w="sm" len="sm"/>
                    </a:lnT>
                    <a:lnB w="28575" cap="flat" cmpd="sng">
                      <a:solidFill>
                        <a:srgbClr val="6AA84F"/>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bl>
          </a:graphicData>
        </a:graphic>
      </p:graphicFrame>
      <p:sp>
        <p:nvSpPr>
          <p:cNvPr id="209" name="Google Shape;209;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pic>
        <p:nvPicPr>
          <p:cNvPr id="210" name="Google Shape;210;p27"/>
          <p:cNvPicPr preferRelativeResize="0"/>
          <p:nvPr/>
        </p:nvPicPr>
        <p:blipFill rotWithShape="1">
          <a:blip r:embed="rId3">
            <a:alphaModFix/>
          </a:blip>
          <a:srcRect t="18257" b="14789"/>
          <a:stretch/>
        </p:blipFill>
        <p:spPr>
          <a:xfrm>
            <a:off x="4078200" y="4148075"/>
            <a:ext cx="371626" cy="248827"/>
          </a:xfrm>
          <a:prstGeom prst="rect">
            <a:avLst/>
          </a:prstGeom>
          <a:noFill/>
          <a:ln>
            <a:noFill/>
          </a:ln>
        </p:spPr>
      </p:pic>
      <p:pic>
        <p:nvPicPr>
          <p:cNvPr id="211" name="Google Shape;211;p27"/>
          <p:cNvPicPr preferRelativeResize="0"/>
          <p:nvPr/>
        </p:nvPicPr>
        <p:blipFill rotWithShape="1">
          <a:blip r:embed="rId3">
            <a:alphaModFix/>
          </a:blip>
          <a:srcRect t="18257" b="14789"/>
          <a:stretch/>
        </p:blipFill>
        <p:spPr>
          <a:xfrm>
            <a:off x="5710075" y="4148075"/>
            <a:ext cx="371626" cy="248827"/>
          </a:xfrm>
          <a:prstGeom prst="rect">
            <a:avLst/>
          </a:prstGeom>
          <a:noFill/>
          <a:ln>
            <a:noFill/>
          </a:ln>
        </p:spPr>
      </p:pic>
      <p:pic>
        <p:nvPicPr>
          <p:cNvPr id="212" name="Google Shape;212;p27"/>
          <p:cNvPicPr preferRelativeResize="0"/>
          <p:nvPr/>
        </p:nvPicPr>
        <p:blipFill rotWithShape="1">
          <a:blip r:embed="rId3">
            <a:alphaModFix/>
          </a:blip>
          <a:srcRect t="18257" b="14789"/>
          <a:stretch/>
        </p:blipFill>
        <p:spPr>
          <a:xfrm>
            <a:off x="7561875" y="4148075"/>
            <a:ext cx="371626" cy="248827"/>
          </a:xfrm>
          <a:prstGeom prst="rect">
            <a:avLst/>
          </a:prstGeom>
          <a:noFill/>
          <a:ln>
            <a:noFill/>
          </a:ln>
        </p:spPr>
      </p:pic>
      <p:pic>
        <p:nvPicPr>
          <p:cNvPr id="213" name="Google Shape;213;p27"/>
          <p:cNvPicPr preferRelativeResize="0"/>
          <p:nvPr/>
        </p:nvPicPr>
        <p:blipFill>
          <a:blip r:embed="rId4">
            <a:alphaModFix/>
          </a:blip>
          <a:stretch>
            <a:fillRect/>
          </a:stretch>
        </p:blipFill>
        <p:spPr>
          <a:xfrm>
            <a:off x="2525725" y="4148075"/>
            <a:ext cx="248826" cy="248826"/>
          </a:xfrm>
          <a:prstGeom prst="rect">
            <a:avLst/>
          </a:prstGeom>
          <a:noFill/>
          <a:ln>
            <a:noFill/>
          </a:ln>
        </p:spPr>
      </p:pic>
      <p:pic>
        <p:nvPicPr>
          <p:cNvPr id="214" name="Google Shape;214;p27"/>
          <p:cNvPicPr preferRelativeResize="0"/>
          <p:nvPr/>
        </p:nvPicPr>
        <p:blipFill>
          <a:blip r:embed="rId4">
            <a:alphaModFix/>
          </a:blip>
          <a:stretch>
            <a:fillRect/>
          </a:stretch>
        </p:blipFill>
        <p:spPr>
          <a:xfrm>
            <a:off x="2525725" y="3505700"/>
            <a:ext cx="248826" cy="248826"/>
          </a:xfrm>
          <a:prstGeom prst="rect">
            <a:avLst/>
          </a:prstGeom>
          <a:noFill/>
          <a:ln>
            <a:noFill/>
          </a:ln>
        </p:spPr>
      </p:pic>
      <p:pic>
        <p:nvPicPr>
          <p:cNvPr id="215" name="Google Shape;215;p27"/>
          <p:cNvPicPr preferRelativeResize="0"/>
          <p:nvPr/>
        </p:nvPicPr>
        <p:blipFill>
          <a:blip r:embed="rId4">
            <a:alphaModFix/>
          </a:blip>
          <a:stretch>
            <a:fillRect/>
          </a:stretch>
        </p:blipFill>
        <p:spPr>
          <a:xfrm>
            <a:off x="4139600" y="3505700"/>
            <a:ext cx="248826" cy="248826"/>
          </a:xfrm>
          <a:prstGeom prst="rect">
            <a:avLst/>
          </a:prstGeom>
          <a:noFill/>
          <a:ln>
            <a:noFill/>
          </a:ln>
        </p:spPr>
      </p:pic>
      <p:pic>
        <p:nvPicPr>
          <p:cNvPr id="216" name="Google Shape;216;p27"/>
          <p:cNvPicPr preferRelativeResize="0"/>
          <p:nvPr/>
        </p:nvPicPr>
        <p:blipFill>
          <a:blip r:embed="rId4">
            <a:alphaModFix/>
          </a:blip>
          <a:stretch>
            <a:fillRect/>
          </a:stretch>
        </p:blipFill>
        <p:spPr>
          <a:xfrm>
            <a:off x="4139600" y="2752700"/>
            <a:ext cx="248826" cy="2488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Clr>
                <a:schemeClr val="dk1"/>
              </a:buClr>
              <a:buSzPts val="990"/>
              <a:buFont typeface="Arial"/>
              <a:buNone/>
            </a:pPr>
            <a:r>
              <a:rPr lang="en" sz="5200"/>
              <a:t> </a:t>
            </a:r>
            <a:endParaRPr sz="5200"/>
          </a:p>
          <a:p>
            <a:pPr marL="0" lvl="0" indent="0" algn="ctr" rtl="0">
              <a:spcBef>
                <a:spcPts val="0"/>
              </a:spcBef>
              <a:spcAft>
                <a:spcPts val="0"/>
              </a:spcAft>
              <a:buNone/>
            </a:pPr>
            <a:r>
              <a:rPr lang="en" sz="5200"/>
              <a:t>A Walkthrough of </a:t>
            </a:r>
            <a:endParaRPr sz="5200"/>
          </a:p>
          <a:p>
            <a:pPr marL="0" lvl="0" indent="0" algn="ctr" rtl="0">
              <a:spcBef>
                <a:spcPts val="0"/>
              </a:spcBef>
              <a:spcAft>
                <a:spcPts val="0"/>
              </a:spcAft>
              <a:buNone/>
            </a:pPr>
            <a:endParaRPr sz="5200"/>
          </a:p>
          <a:p>
            <a:pPr marL="0" lvl="0" indent="0" algn="ctr" rtl="0">
              <a:spcBef>
                <a:spcPts val="0"/>
              </a:spcBef>
              <a:spcAft>
                <a:spcPts val="0"/>
              </a:spcAft>
              <a:buClr>
                <a:schemeClr val="dk1"/>
              </a:buClr>
              <a:buSzPts val="990"/>
              <a:buFont typeface="Arial"/>
              <a:buNone/>
            </a:pPr>
            <a:r>
              <a:rPr lang="en" sz="5200" u="sng"/>
              <a:t>MultiChIPViewer</a:t>
            </a:r>
            <a:endParaRPr sz="5200" u="sng"/>
          </a:p>
          <a:p>
            <a:pPr marL="0" lvl="0" indent="0" algn="ctr" rtl="0">
              <a:spcBef>
                <a:spcPts val="0"/>
              </a:spcBef>
              <a:spcAft>
                <a:spcPts val="0"/>
              </a:spcAft>
              <a:buNone/>
            </a:pPr>
            <a:endParaRPr/>
          </a:p>
        </p:txBody>
      </p:sp>
      <p:sp>
        <p:nvSpPr>
          <p:cNvPr id="222" name="Google Shape;222;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 name="Google Shape;291;p36">
            <a:extLst>
              <a:ext uri="{FF2B5EF4-FFF2-40B4-BE49-F238E27FC236}">
                <a16:creationId xmlns:a16="http://schemas.microsoft.com/office/drawing/2014/main" id="{83825017-4625-6A28-7491-F0DF2F46C736}"/>
              </a:ext>
            </a:extLst>
          </p:cNvPr>
          <p:cNvPicPr preferRelativeResize="0"/>
          <p:nvPr/>
        </p:nvPicPr>
        <p:blipFill rotWithShape="1">
          <a:blip r:embed="rId3">
            <a:alphaModFix/>
          </a:blip>
          <a:srcRect l="2443" t="12219" r="13011"/>
          <a:stretch/>
        </p:blipFill>
        <p:spPr>
          <a:xfrm>
            <a:off x="2574950" y="879414"/>
            <a:ext cx="6569050" cy="3836697"/>
          </a:xfrm>
          <a:prstGeom prst="rect">
            <a:avLst/>
          </a:prstGeom>
          <a:noFill/>
          <a:ln>
            <a:noFill/>
          </a:ln>
        </p:spPr>
      </p:pic>
      <p:sp>
        <p:nvSpPr>
          <p:cNvPr id="227" name="Google Shape;227;p29"/>
          <p:cNvSpPr txBox="1">
            <a:spLocks noGrp="1"/>
          </p:cNvSpPr>
          <p:nvPr>
            <p:ph type="title"/>
          </p:nvPr>
        </p:nvSpPr>
        <p:spPr>
          <a:xfrm>
            <a:off x="311700" y="244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MultiChIPViewer: Overview</a:t>
            </a:r>
            <a:endParaRPr/>
          </a:p>
        </p:txBody>
      </p:sp>
      <p:sp>
        <p:nvSpPr>
          <p:cNvPr id="228" name="Google Shape;228;p29"/>
          <p:cNvSpPr txBox="1">
            <a:spLocks noGrp="1"/>
          </p:cNvSpPr>
          <p:nvPr>
            <p:ph type="body" idx="1"/>
          </p:nvPr>
        </p:nvSpPr>
        <p:spPr>
          <a:xfrm>
            <a:off x="0" y="1144050"/>
            <a:ext cx="2665500" cy="3999300"/>
          </a:xfrm>
          <a:prstGeom prst="rect">
            <a:avLst/>
          </a:prstGeom>
        </p:spPr>
        <p:txBody>
          <a:bodyPr spcFirstLastPara="1" wrap="square" lIns="91425" tIns="91425" rIns="91425" bIns="91425" anchor="t" anchorCtr="0">
            <a:normAutofit fontScale="77500" lnSpcReduction="20000"/>
          </a:bodyPr>
          <a:lstStyle/>
          <a:p>
            <a:pPr marL="457200" lvl="0" indent="-317182" algn="l" rtl="0">
              <a:spcBef>
                <a:spcPts val="0"/>
              </a:spcBef>
              <a:spcAft>
                <a:spcPts val="0"/>
              </a:spcAft>
              <a:buSzPct val="100000"/>
              <a:buChar char="●"/>
            </a:pPr>
            <a:r>
              <a:rPr lang="en" dirty="0"/>
              <a:t>Hard Coded</a:t>
            </a:r>
            <a:endParaRPr dirty="0"/>
          </a:p>
          <a:p>
            <a:pPr marL="914400" lvl="1" indent="-297497" algn="l" rtl="0">
              <a:spcBef>
                <a:spcPts val="0"/>
              </a:spcBef>
              <a:spcAft>
                <a:spcPts val="0"/>
              </a:spcAft>
              <a:buSzPct val="100000"/>
              <a:buChar char="○"/>
            </a:pPr>
            <a:r>
              <a:rPr lang="en" dirty="0"/>
              <a:t>Genes</a:t>
            </a:r>
            <a:endParaRPr dirty="0"/>
          </a:p>
          <a:p>
            <a:pPr marL="914400" lvl="1" indent="-297497" algn="l" rtl="0">
              <a:spcBef>
                <a:spcPts val="0"/>
              </a:spcBef>
              <a:spcAft>
                <a:spcPts val="0"/>
              </a:spcAft>
              <a:buSzPct val="100000"/>
              <a:buChar char="○"/>
            </a:pPr>
            <a:r>
              <a:rPr lang="en" dirty="0"/>
              <a:t>Enhancers</a:t>
            </a:r>
            <a:endParaRPr dirty="0"/>
          </a:p>
          <a:p>
            <a:pPr marL="914400" lvl="1" indent="-297497" algn="l" rtl="0">
              <a:spcBef>
                <a:spcPts val="0"/>
              </a:spcBef>
              <a:spcAft>
                <a:spcPts val="0"/>
              </a:spcAft>
              <a:buSzPct val="100000"/>
              <a:buChar char="○"/>
            </a:pPr>
            <a:r>
              <a:rPr lang="en" dirty="0"/>
              <a:t>Promoters</a:t>
            </a:r>
            <a:endParaRPr dirty="0"/>
          </a:p>
          <a:p>
            <a:pPr marL="0" lvl="0" indent="0" algn="l" rtl="0">
              <a:spcBef>
                <a:spcPts val="1200"/>
              </a:spcBef>
              <a:spcAft>
                <a:spcPts val="0"/>
              </a:spcAft>
              <a:buNone/>
            </a:pPr>
            <a:endParaRPr dirty="0"/>
          </a:p>
          <a:p>
            <a:pPr marL="457200" lvl="0" indent="-317182" algn="l" rtl="0">
              <a:spcBef>
                <a:spcPts val="1200"/>
              </a:spcBef>
              <a:spcAft>
                <a:spcPts val="0"/>
              </a:spcAft>
              <a:buSzPct val="100000"/>
              <a:buChar char="●"/>
            </a:pPr>
            <a:r>
              <a:rPr lang="en" dirty="0"/>
              <a:t>Experimental Conditions</a:t>
            </a:r>
            <a:endParaRPr dirty="0"/>
          </a:p>
          <a:p>
            <a:pPr marL="914400" lvl="1" indent="-297497" algn="l" rtl="0">
              <a:spcBef>
                <a:spcPts val="0"/>
              </a:spcBef>
              <a:spcAft>
                <a:spcPts val="0"/>
              </a:spcAft>
              <a:buSzPct val="100000"/>
              <a:buChar char="○"/>
            </a:pPr>
            <a:r>
              <a:rPr lang="en" dirty="0"/>
              <a:t>3 Timepoints</a:t>
            </a:r>
            <a:endParaRPr dirty="0"/>
          </a:p>
          <a:p>
            <a:pPr marL="0" lvl="0" indent="0" algn="l" rtl="0">
              <a:spcBef>
                <a:spcPts val="1200"/>
              </a:spcBef>
              <a:spcAft>
                <a:spcPts val="0"/>
              </a:spcAft>
              <a:buNone/>
            </a:pPr>
            <a:endParaRPr dirty="0"/>
          </a:p>
          <a:p>
            <a:pPr marL="457200" lvl="0" indent="-317182" algn="l" rtl="0">
              <a:spcBef>
                <a:spcPts val="1200"/>
              </a:spcBef>
              <a:spcAft>
                <a:spcPts val="0"/>
              </a:spcAft>
              <a:buSzPct val="100000"/>
              <a:buChar char="●"/>
            </a:pPr>
            <a:r>
              <a:rPr lang="en" dirty="0"/>
              <a:t>3 ChIP-seq Types</a:t>
            </a:r>
            <a:endParaRPr dirty="0"/>
          </a:p>
          <a:p>
            <a:pPr marL="914400" lvl="1" indent="-297497" algn="l" rtl="0">
              <a:spcBef>
                <a:spcPts val="0"/>
              </a:spcBef>
              <a:spcAft>
                <a:spcPts val="0"/>
              </a:spcAft>
              <a:buSzPct val="100000"/>
              <a:buChar char="○"/>
            </a:pPr>
            <a:r>
              <a:rPr lang="en" dirty="0"/>
              <a:t>ATACseq</a:t>
            </a:r>
            <a:endParaRPr dirty="0"/>
          </a:p>
          <a:p>
            <a:pPr marL="914400" lvl="1" indent="-297497" algn="l" rtl="0">
              <a:spcBef>
                <a:spcPts val="0"/>
              </a:spcBef>
              <a:spcAft>
                <a:spcPts val="0"/>
              </a:spcAft>
              <a:buSzPct val="100000"/>
              <a:buChar char="○"/>
            </a:pPr>
            <a:r>
              <a:rPr lang="en" dirty="0"/>
              <a:t>H3K4me3</a:t>
            </a:r>
            <a:endParaRPr dirty="0"/>
          </a:p>
          <a:p>
            <a:pPr marL="914400" lvl="1" indent="-297497" algn="l" rtl="0">
              <a:spcBef>
                <a:spcPts val="0"/>
              </a:spcBef>
              <a:spcAft>
                <a:spcPts val="0"/>
              </a:spcAft>
              <a:buSzPct val="100000"/>
              <a:buChar char="○"/>
            </a:pPr>
            <a:r>
              <a:rPr lang="en" dirty="0"/>
              <a:t>H3K27ac</a:t>
            </a:r>
            <a:endParaRPr dirty="0"/>
          </a:p>
          <a:p>
            <a:pPr marL="0" lvl="0" indent="0" algn="l" rtl="0">
              <a:spcBef>
                <a:spcPts val="1200"/>
              </a:spcBef>
              <a:spcAft>
                <a:spcPts val="0"/>
              </a:spcAft>
              <a:buNone/>
            </a:pPr>
            <a:endParaRPr dirty="0"/>
          </a:p>
          <a:p>
            <a:pPr marL="457200" lvl="0" indent="-317182" algn="l" rtl="0">
              <a:spcBef>
                <a:spcPts val="1200"/>
              </a:spcBef>
              <a:spcAft>
                <a:spcPts val="0"/>
              </a:spcAft>
              <a:buSzPct val="100000"/>
              <a:buChar char="●"/>
            </a:pPr>
            <a:r>
              <a:rPr lang="en" dirty="0"/>
              <a:t>ChIP-seq normalized to surrounding area</a:t>
            </a:r>
            <a:endParaRPr dirty="0"/>
          </a:p>
        </p:txBody>
      </p:sp>
      <p:sp>
        <p:nvSpPr>
          <p:cNvPr id="229" name="Google Shape;229;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
        <p:nvSpPr>
          <p:cNvPr id="231" name="Google Shape;231;p29"/>
          <p:cNvSpPr/>
          <p:nvPr/>
        </p:nvSpPr>
        <p:spPr>
          <a:xfrm>
            <a:off x="2574950" y="3512417"/>
            <a:ext cx="6529800" cy="115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 name="Google Shape;291;p36">
            <a:extLst>
              <a:ext uri="{FF2B5EF4-FFF2-40B4-BE49-F238E27FC236}">
                <a16:creationId xmlns:a16="http://schemas.microsoft.com/office/drawing/2014/main" id="{382CE870-733F-A3D8-5711-31598A0BE7B8}"/>
              </a:ext>
            </a:extLst>
          </p:cNvPr>
          <p:cNvPicPr preferRelativeResize="0"/>
          <p:nvPr/>
        </p:nvPicPr>
        <p:blipFill rotWithShape="1">
          <a:blip r:embed="rId3">
            <a:alphaModFix/>
          </a:blip>
          <a:srcRect l="2443" t="12219" r="13011"/>
          <a:stretch/>
        </p:blipFill>
        <p:spPr>
          <a:xfrm>
            <a:off x="2574950" y="879414"/>
            <a:ext cx="6569050" cy="3836697"/>
          </a:xfrm>
          <a:prstGeom prst="rect">
            <a:avLst/>
          </a:prstGeom>
          <a:noFill/>
          <a:ln>
            <a:noFill/>
          </a:ln>
        </p:spPr>
      </p:pic>
      <p:sp>
        <p:nvSpPr>
          <p:cNvPr id="236" name="Google Shape;236;p30"/>
          <p:cNvSpPr txBox="1">
            <a:spLocks noGrp="1"/>
          </p:cNvSpPr>
          <p:nvPr>
            <p:ph type="title"/>
          </p:nvPr>
        </p:nvSpPr>
        <p:spPr>
          <a:xfrm>
            <a:off x="311700" y="244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MultiChIPViewer: Overview</a:t>
            </a:r>
            <a:endParaRPr/>
          </a:p>
        </p:txBody>
      </p:sp>
      <p:sp>
        <p:nvSpPr>
          <p:cNvPr id="237" name="Google Shape;237;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38" name="Google Shape;238;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pic>
        <p:nvPicPr>
          <p:cNvPr id="240" name="Google Shape;240;p30"/>
          <p:cNvPicPr preferRelativeResize="0"/>
          <p:nvPr/>
        </p:nvPicPr>
        <p:blipFill>
          <a:blip r:embed="rId4">
            <a:alphaModFix/>
          </a:blip>
          <a:stretch>
            <a:fillRect/>
          </a:stretch>
        </p:blipFill>
        <p:spPr>
          <a:xfrm>
            <a:off x="810506" y="816700"/>
            <a:ext cx="1535938" cy="4240124"/>
          </a:xfrm>
          <a:prstGeom prst="rect">
            <a:avLst/>
          </a:prstGeom>
          <a:noFill/>
          <a:ln w="19050" cap="flat" cmpd="sng">
            <a:solidFill>
              <a:schemeClr val="dk2"/>
            </a:solidFill>
            <a:prstDash val="solid"/>
            <a:round/>
            <a:headEnd type="none" w="sm" len="sm"/>
            <a:tailEnd type="none" w="sm" len="sm"/>
          </a:ln>
        </p:spPr>
      </p:pic>
      <p:sp>
        <p:nvSpPr>
          <p:cNvPr id="241" name="Google Shape;241;p30"/>
          <p:cNvSpPr/>
          <p:nvPr/>
        </p:nvSpPr>
        <p:spPr>
          <a:xfrm>
            <a:off x="2614200" y="3512417"/>
            <a:ext cx="6529800" cy="115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txBox="1">
            <a:spLocks noGrp="1"/>
          </p:cNvSpPr>
          <p:nvPr>
            <p:ph type="title"/>
          </p:nvPr>
        </p:nvSpPr>
        <p:spPr>
          <a:xfrm>
            <a:off x="311700" y="244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MultiChIPViewer: Overview</a:t>
            </a:r>
            <a:endParaRPr/>
          </a:p>
        </p:txBody>
      </p:sp>
      <p:sp>
        <p:nvSpPr>
          <p:cNvPr id="247" name="Google Shape;247;p31"/>
          <p:cNvSpPr txBox="1">
            <a:spLocks noGrp="1"/>
          </p:cNvSpPr>
          <p:nvPr>
            <p:ph type="body" idx="1"/>
          </p:nvPr>
        </p:nvSpPr>
        <p:spPr>
          <a:xfrm>
            <a:off x="3972174" y="2248949"/>
            <a:ext cx="2910539" cy="572699"/>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ctr" rtl="0">
              <a:spcBef>
                <a:spcPts val="0"/>
              </a:spcBef>
              <a:spcAft>
                <a:spcPts val="1200"/>
              </a:spcAft>
              <a:buNone/>
            </a:pPr>
            <a:r>
              <a:rPr lang="en" sz="1600" dirty="0"/>
              <a:t>Goal : Low Barrier to Entry</a:t>
            </a:r>
            <a:endParaRPr sz="1600" dirty="0"/>
          </a:p>
        </p:txBody>
      </p:sp>
      <p:sp>
        <p:nvSpPr>
          <p:cNvPr id="248" name="Google Shape;24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pic>
        <p:nvPicPr>
          <p:cNvPr id="249" name="Google Shape;249;p31"/>
          <p:cNvPicPr preferRelativeResize="0"/>
          <p:nvPr/>
        </p:nvPicPr>
        <p:blipFill>
          <a:blip r:embed="rId3">
            <a:alphaModFix/>
          </a:blip>
          <a:stretch>
            <a:fillRect/>
          </a:stretch>
        </p:blipFill>
        <p:spPr>
          <a:xfrm>
            <a:off x="810506" y="816700"/>
            <a:ext cx="1535938" cy="4240124"/>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Loader: Add Contrasts and Datasets</a:t>
            </a:r>
            <a:endParaRPr/>
          </a:p>
        </p:txBody>
      </p:sp>
      <p:sp>
        <p:nvSpPr>
          <p:cNvPr id="255" name="Google Shape;255;p32"/>
          <p:cNvSpPr txBox="1">
            <a:spLocks noGrp="1"/>
          </p:cNvSpPr>
          <p:nvPr>
            <p:ph type="body" idx="1"/>
          </p:nvPr>
        </p:nvSpPr>
        <p:spPr>
          <a:xfrm>
            <a:off x="311700" y="1152475"/>
            <a:ext cx="4335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a:p>
            <a:pPr marL="0" lvl="0" indent="0" algn="l" rtl="0">
              <a:spcBef>
                <a:spcPts val="1200"/>
              </a:spcBef>
              <a:spcAft>
                <a:spcPts val="0"/>
              </a:spcAft>
              <a:buNone/>
            </a:pPr>
            <a:endParaRPr sz="1400"/>
          </a:p>
          <a:p>
            <a:pPr marL="457200" lvl="0" indent="-317500" algn="l" rtl="0">
              <a:spcBef>
                <a:spcPts val="1200"/>
              </a:spcBef>
              <a:spcAft>
                <a:spcPts val="0"/>
              </a:spcAft>
              <a:buSzPts val="1400"/>
              <a:buChar char="●"/>
            </a:pPr>
            <a:r>
              <a:rPr lang="en" sz="1400"/>
              <a:t>Users add experimental conditions of interest</a:t>
            </a:r>
            <a:endParaRPr sz="1400"/>
          </a:p>
          <a:p>
            <a:pPr marL="0" lvl="0" indent="0" algn="l" rtl="0">
              <a:spcBef>
                <a:spcPts val="1200"/>
              </a:spcBef>
              <a:spcAft>
                <a:spcPts val="0"/>
              </a:spcAft>
              <a:buNone/>
            </a:pPr>
            <a:endParaRPr sz="1400"/>
          </a:p>
          <a:p>
            <a:pPr marL="457200" lvl="0" indent="-317500" algn="l" rtl="0">
              <a:spcBef>
                <a:spcPts val="1200"/>
              </a:spcBef>
              <a:spcAft>
                <a:spcPts val="0"/>
              </a:spcAft>
              <a:buSzPts val="1400"/>
              <a:buChar char="●"/>
            </a:pPr>
            <a:r>
              <a:rPr lang="en" sz="1400"/>
              <a:t>Users add and remove ChIP-seq datasets to experimental conditions</a:t>
            </a:r>
            <a:endParaRPr sz="1400"/>
          </a:p>
          <a:p>
            <a:pPr marL="914400" lvl="1" indent="-317500" algn="l" rtl="0">
              <a:spcBef>
                <a:spcPts val="0"/>
              </a:spcBef>
              <a:spcAft>
                <a:spcPts val="0"/>
              </a:spcAft>
              <a:buSzPts val="1400"/>
              <a:buChar char="○"/>
            </a:pPr>
            <a:r>
              <a:rPr lang="en"/>
              <a:t>Name</a:t>
            </a:r>
            <a:endParaRPr sz="1400"/>
          </a:p>
          <a:p>
            <a:pPr marL="914400" lvl="1" indent="-317500" algn="l" rtl="0">
              <a:spcBef>
                <a:spcPts val="0"/>
              </a:spcBef>
              <a:spcAft>
                <a:spcPts val="0"/>
              </a:spcAft>
              <a:buSzPts val="1400"/>
              <a:buChar char="○"/>
            </a:pPr>
            <a:r>
              <a:rPr lang="en"/>
              <a:t>Path</a:t>
            </a:r>
            <a:endParaRPr/>
          </a:p>
          <a:p>
            <a:pPr marL="914400" lvl="1" indent="-317500" algn="l" rtl="0">
              <a:spcBef>
                <a:spcPts val="0"/>
              </a:spcBef>
              <a:spcAft>
                <a:spcPts val="0"/>
              </a:spcAft>
              <a:buSzPts val="1400"/>
              <a:buChar char="○"/>
            </a:pPr>
            <a:r>
              <a:rPr lang="en"/>
              <a:t>Color</a:t>
            </a:r>
            <a:endParaRPr/>
          </a:p>
          <a:p>
            <a:pPr marL="0" lvl="0" indent="0" algn="l" rtl="0">
              <a:spcBef>
                <a:spcPts val="1200"/>
              </a:spcBef>
              <a:spcAft>
                <a:spcPts val="0"/>
              </a:spcAft>
              <a:buNone/>
            </a:pPr>
            <a:endParaRPr sz="1400"/>
          </a:p>
          <a:p>
            <a:pPr marL="457200" lvl="0" indent="0" algn="l" rtl="0">
              <a:spcBef>
                <a:spcPts val="1200"/>
              </a:spcBef>
              <a:spcAft>
                <a:spcPts val="1200"/>
              </a:spcAft>
              <a:buNone/>
            </a:pPr>
            <a:endParaRPr sz="1400"/>
          </a:p>
        </p:txBody>
      </p:sp>
      <p:sp>
        <p:nvSpPr>
          <p:cNvPr id="256" name="Google Shape;256;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pic>
        <p:nvPicPr>
          <p:cNvPr id="257" name="Google Shape;257;p32"/>
          <p:cNvPicPr preferRelativeResize="0"/>
          <p:nvPr/>
        </p:nvPicPr>
        <p:blipFill rotWithShape="1">
          <a:blip r:embed="rId3">
            <a:alphaModFix/>
          </a:blip>
          <a:srcRect b="32696"/>
          <a:stretch/>
        </p:blipFill>
        <p:spPr>
          <a:xfrm>
            <a:off x="5055225" y="1044145"/>
            <a:ext cx="1955400" cy="3633059"/>
          </a:xfrm>
          <a:prstGeom prst="rect">
            <a:avLst/>
          </a:prstGeom>
          <a:noFill/>
          <a:ln>
            <a:noFill/>
          </a:ln>
        </p:spPr>
      </p:pic>
      <p:pic>
        <p:nvPicPr>
          <p:cNvPr id="258" name="Google Shape;258;p32"/>
          <p:cNvPicPr preferRelativeResize="0"/>
          <p:nvPr/>
        </p:nvPicPr>
        <p:blipFill>
          <a:blip r:embed="rId4">
            <a:alphaModFix/>
          </a:blip>
          <a:stretch>
            <a:fillRect/>
          </a:stretch>
        </p:blipFill>
        <p:spPr>
          <a:xfrm>
            <a:off x="7192575" y="1482100"/>
            <a:ext cx="1828575" cy="2407528"/>
          </a:xfrm>
          <a:prstGeom prst="rect">
            <a:avLst/>
          </a:prstGeom>
          <a:noFill/>
          <a:ln>
            <a:noFill/>
          </a:ln>
        </p:spPr>
      </p:pic>
      <p:sp>
        <p:nvSpPr>
          <p:cNvPr id="259" name="Google Shape;259;p32"/>
          <p:cNvSpPr txBox="1"/>
          <p:nvPr/>
        </p:nvSpPr>
        <p:spPr>
          <a:xfrm>
            <a:off x="456025" y="1152475"/>
            <a:ext cx="2538000" cy="4002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Goal: Ability to load own data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Loader: Select Color</a:t>
            </a:r>
            <a:endParaRPr/>
          </a:p>
        </p:txBody>
      </p:sp>
      <p:sp>
        <p:nvSpPr>
          <p:cNvPr id="265" name="Google Shape;265;p33"/>
          <p:cNvSpPr txBox="1">
            <a:spLocks noGrp="1"/>
          </p:cNvSpPr>
          <p:nvPr>
            <p:ph type="body" idx="1"/>
          </p:nvPr>
        </p:nvSpPr>
        <p:spPr>
          <a:xfrm>
            <a:off x="311700" y="1152475"/>
            <a:ext cx="3347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457200" lvl="0" indent="-342900" algn="l" rtl="0">
              <a:spcBef>
                <a:spcPts val="1200"/>
              </a:spcBef>
              <a:spcAft>
                <a:spcPts val="0"/>
              </a:spcAft>
              <a:buSzPts val="1800"/>
              <a:buChar char="●"/>
            </a:pPr>
            <a:r>
              <a:rPr lang="en"/>
              <a:t>Users select 1 of 6 colors</a:t>
            </a: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en"/>
              <a:t>Max 6 ChIP-seq types can be compared</a:t>
            </a:r>
            <a:endParaRPr/>
          </a:p>
        </p:txBody>
      </p:sp>
      <p:pic>
        <p:nvPicPr>
          <p:cNvPr id="266" name="Google Shape;266;p33"/>
          <p:cNvPicPr preferRelativeResize="0"/>
          <p:nvPr/>
        </p:nvPicPr>
        <p:blipFill>
          <a:blip r:embed="rId3">
            <a:alphaModFix/>
          </a:blip>
          <a:stretch>
            <a:fillRect/>
          </a:stretch>
        </p:blipFill>
        <p:spPr>
          <a:xfrm>
            <a:off x="4437803" y="593325"/>
            <a:ext cx="2212479" cy="3820976"/>
          </a:xfrm>
          <a:prstGeom prst="rect">
            <a:avLst/>
          </a:prstGeom>
          <a:noFill/>
          <a:ln>
            <a:noFill/>
          </a:ln>
        </p:spPr>
      </p:pic>
      <p:sp>
        <p:nvSpPr>
          <p:cNvPr id="267" name="Google Shape;267;p33"/>
          <p:cNvSpPr/>
          <p:nvPr/>
        </p:nvSpPr>
        <p:spPr>
          <a:xfrm>
            <a:off x="4282950" y="1890300"/>
            <a:ext cx="2441400" cy="18786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Loader: Jump To Gene</a:t>
            </a:r>
            <a:endParaRPr/>
          </a:p>
        </p:txBody>
      </p:sp>
      <p:sp>
        <p:nvSpPr>
          <p:cNvPr id="274" name="Google Shape;274;p34"/>
          <p:cNvSpPr txBox="1">
            <a:spLocks noGrp="1"/>
          </p:cNvSpPr>
          <p:nvPr>
            <p:ph type="body" idx="1"/>
          </p:nvPr>
        </p:nvSpPr>
        <p:spPr>
          <a:xfrm>
            <a:off x="311700" y="1152475"/>
            <a:ext cx="3347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en"/>
              <a:t>Selecting a gene jumps the display to the gene</a:t>
            </a:r>
            <a:endParaRPr/>
          </a:p>
        </p:txBody>
      </p:sp>
      <p:pic>
        <p:nvPicPr>
          <p:cNvPr id="275" name="Google Shape;275;p34"/>
          <p:cNvPicPr preferRelativeResize="0"/>
          <p:nvPr/>
        </p:nvPicPr>
        <p:blipFill>
          <a:blip r:embed="rId3">
            <a:alphaModFix/>
          </a:blip>
          <a:stretch>
            <a:fillRect/>
          </a:stretch>
        </p:blipFill>
        <p:spPr>
          <a:xfrm>
            <a:off x="4882150" y="228525"/>
            <a:ext cx="1954100" cy="4686350"/>
          </a:xfrm>
          <a:prstGeom prst="rect">
            <a:avLst/>
          </a:prstGeom>
          <a:noFill/>
          <a:ln>
            <a:noFill/>
          </a:ln>
        </p:spPr>
      </p:pic>
      <p:sp>
        <p:nvSpPr>
          <p:cNvPr id="276" name="Google Shape;276;p34"/>
          <p:cNvSpPr/>
          <p:nvPr/>
        </p:nvSpPr>
        <p:spPr>
          <a:xfrm>
            <a:off x="4638500" y="2949075"/>
            <a:ext cx="2441400" cy="19659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FBDF-3902-376A-2BB3-5C14191BDE3E}"/>
              </a:ext>
            </a:extLst>
          </p:cNvPr>
          <p:cNvSpPr>
            <a:spLocks noGrp="1"/>
          </p:cNvSpPr>
          <p:nvPr>
            <p:ph type="title"/>
          </p:nvPr>
        </p:nvSpPr>
        <p:spPr/>
        <p:txBody>
          <a:bodyPr/>
          <a:lstStyle/>
          <a:p>
            <a:endParaRPr lang="en-CA"/>
          </a:p>
        </p:txBody>
      </p:sp>
      <p:sp>
        <p:nvSpPr>
          <p:cNvPr id="3" name="Slide Number Placeholder 2">
            <a:extLst>
              <a:ext uri="{FF2B5EF4-FFF2-40B4-BE49-F238E27FC236}">
                <a16:creationId xmlns:a16="http://schemas.microsoft.com/office/drawing/2014/main" id="{F6423D25-9DAE-7D43-E875-F67699FE22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4" name="ChipVizBackground">
            <a:hlinkClick r:id="" action="ppaction://media"/>
            <a:extLst>
              <a:ext uri="{FF2B5EF4-FFF2-40B4-BE49-F238E27FC236}">
                <a16:creationId xmlns:a16="http://schemas.microsoft.com/office/drawing/2014/main" id="{6CEE90CE-10E4-409A-D377-14D5C40F5F1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 y="-10298"/>
            <a:ext cx="9111049" cy="5153798"/>
          </a:xfrm>
          <a:prstGeom prst="rect">
            <a:avLst/>
          </a:prstGeom>
        </p:spPr>
      </p:pic>
    </p:spTree>
    <p:extLst>
      <p:ext uri="{BB962C8B-B14F-4D97-AF65-F5344CB8AC3E}">
        <p14:creationId xmlns:p14="http://schemas.microsoft.com/office/powerpoint/2010/main" val="103943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1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36"/>
          <p:cNvPicPr preferRelativeResize="0"/>
          <p:nvPr/>
        </p:nvPicPr>
        <p:blipFill rotWithShape="1">
          <a:blip r:embed="rId3">
            <a:alphaModFix/>
          </a:blip>
          <a:srcRect l="2443" t="12219" r="13011"/>
          <a:stretch/>
        </p:blipFill>
        <p:spPr>
          <a:xfrm>
            <a:off x="2574950" y="879414"/>
            <a:ext cx="6569050" cy="3836697"/>
          </a:xfrm>
          <a:prstGeom prst="rect">
            <a:avLst/>
          </a:prstGeom>
          <a:noFill/>
          <a:ln>
            <a:noFill/>
          </a:ln>
        </p:spPr>
      </p:pic>
      <p:sp>
        <p:nvSpPr>
          <p:cNvPr id="292" name="Google Shape;292;p36"/>
          <p:cNvSpPr txBox="1">
            <a:spLocks noGrp="1"/>
          </p:cNvSpPr>
          <p:nvPr>
            <p:ph type="title"/>
          </p:nvPr>
        </p:nvSpPr>
        <p:spPr>
          <a:xfrm>
            <a:off x="311700" y="244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MultiChIPViewer: Merged View Enabled</a:t>
            </a:r>
            <a:endParaRPr/>
          </a:p>
        </p:txBody>
      </p:sp>
      <p:sp>
        <p:nvSpPr>
          <p:cNvPr id="293" name="Google Shape;293;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
        <p:nvSpPr>
          <p:cNvPr id="294" name="Google Shape;294;p36"/>
          <p:cNvSpPr txBox="1">
            <a:spLocks noGrp="1"/>
          </p:cNvSpPr>
          <p:nvPr>
            <p:ph type="body" idx="1"/>
          </p:nvPr>
        </p:nvSpPr>
        <p:spPr>
          <a:xfrm>
            <a:off x="0" y="1781875"/>
            <a:ext cx="2574900" cy="1521498"/>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dirty="0"/>
              <a:t>Goal: See vertical alignment and overlapping of  peaks</a:t>
            </a:r>
            <a:endParaRPr sz="1400" dirty="0"/>
          </a:p>
          <a:p>
            <a:pPr marL="914400" lvl="1" indent="-317500" algn="l" rtl="0">
              <a:lnSpc>
                <a:spcPct val="100000"/>
              </a:lnSpc>
              <a:spcBef>
                <a:spcPts val="0"/>
              </a:spcBef>
              <a:spcAft>
                <a:spcPts val="0"/>
              </a:spcAft>
              <a:buSzPts val="1400"/>
              <a:buChar char="○"/>
            </a:pPr>
            <a:r>
              <a:rPr lang="en" dirty="0"/>
              <a:t>Vertical line tracks mouse</a:t>
            </a:r>
          </a:p>
          <a:p>
            <a:pPr marL="914400" lvl="1" indent="-317500" algn="l" rtl="0">
              <a:lnSpc>
                <a:spcPct val="100000"/>
              </a:lnSpc>
              <a:spcBef>
                <a:spcPts val="0"/>
              </a:spcBef>
              <a:spcAft>
                <a:spcPts val="0"/>
              </a:spcAft>
              <a:buSzPts val="1400"/>
              <a:buChar char="○"/>
            </a:pPr>
            <a:r>
              <a:rPr lang="en" sz="1400" dirty="0"/>
              <a:t>Merged View</a:t>
            </a:r>
            <a:endParaRPr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7"/>
          <p:cNvSpPr txBox="1">
            <a:spLocks noGrp="1"/>
          </p:cNvSpPr>
          <p:nvPr>
            <p:ph type="title"/>
          </p:nvPr>
        </p:nvSpPr>
        <p:spPr>
          <a:xfrm>
            <a:off x="311700" y="244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MultiChIPViewer: Interaction</a:t>
            </a:r>
            <a:endParaRPr/>
          </a:p>
        </p:txBody>
      </p:sp>
      <p:sp>
        <p:nvSpPr>
          <p:cNvPr id="300" name="Google Shape;300;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
        <p:nvSpPr>
          <p:cNvPr id="301" name="Google Shape;301;p37"/>
          <p:cNvSpPr txBox="1">
            <a:spLocks noGrp="1"/>
          </p:cNvSpPr>
          <p:nvPr>
            <p:ph type="body" idx="1"/>
          </p:nvPr>
        </p:nvSpPr>
        <p:spPr>
          <a:xfrm>
            <a:off x="0" y="1781875"/>
            <a:ext cx="2574900" cy="13548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Goal: Implement  panning and zooming to enable searching around a gene of interest</a:t>
            </a:r>
            <a:endParaRPr sz="1400"/>
          </a:p>
        </p:txBody>
      </p:sp>
      <p:pic>
        <p:nvPicPr>
          <p:cNvPr id="2" name="interaction">
            <a:hlinkClick r:id="" action="ppaction://media"/>
            <a:extLst>
              <a:ext uri="{FF2B5EF4-FFF2-40B4-BE49-F238E27FC236}">
                <a16:creationId xmlns:a16="http://schemas.microsoft.com/office/drawing/2014/main" id="{A8D7F239-9445-1E06-768D-719D48A96D8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767940" y="1101641"/>
            <a:ext cx="6400836" cy="32232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38"/>
          <p:cNvPicPr preferRelativeResize="0"/>
          <p:nvPr/>
        </p:nvPicPr>
        <p:blipFill rotWithShape="1">
          <a:blip r:embed="rId3">
            <a:alphaModFix/>
          </a:blip>
          <a:srcRect l="2443" t="12219" r="13011"/>
          <a:stretch/>
        </p:blipFill>
        <p:spPr>
          <a:xfrm>
            <a:off x="2574950" y="879414"/>
            <a:ext cx="6569050" cy="3836697"/>
          </a:xfrm>
          <a:prstGeom prst="rect">
            <a:avLst/>
          </a:prstGeom>
          <a:noFill/>
          <a:ln>
            <a:noFill/>
          </a:ln>
        </p:spPr>
      </p:pic>
      <p:sp>
        <p:nvSpPr>
          <p:cNvPr id="308" name="Google Shape;308;p38"/>
          <p:cNvSpPr txBox="1">
            <a:spLocks noGrp="1"/>
          </p:cNvSpPr>
          <p:nvPr>
            <p:ph type="title"/>
          </p:nvPr>
        </p:nvSpPr>
        <p:spPr>
          <a:xfrm>
            <a:off x="311700" y="244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MultiChIPViewer: Comparing Multiple Conditions</a:t>
            </a:r>
            <a:endParaRPr/>
          </a:p>
        </p:txBody>
      </p:sp>
      <p:sp>
        <p:nvSpPr>
          <p:cNvPr id="309" name="Google Shape;309;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
        <p:nvSpPr>
          <p:cNvPr id="310" name="Google Shape;310;p38"/>
          <p:cNvSpPr txBox="1">
            <a:spLocks noGrp="1"/>
          </p:cNvSpPr>
          <p:nvPr>
            <p:ph type="body" idx="1"/>
          </p:nvPr>
        </p:nvSpPr>
        <p:spPr>
          <a:xfrm>
            <a:off x="0" y="1107325"/>
            <a:ext cx="2574900" cy="6909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Goal: Compare multiple experimental conditions</a:t>
            </a:r>
            <a:endParaRPr sz="1400"/>
          </a:p>
        </p:txBody>
      </p:sp>
      <p:pic>
        <p:nvPicPr>
          <p:cNvPr id="311" name="Google Shape;311;p38"/>
          <p:cNvPicPr preferRelativeResize="0"/>
          <p:nvPr/>
        </p:nvPicPr>
        <p:blipFill rotWithShape="1">
          <a:blip r:embed="rId4">
            <a:alphaModFix/>
          </a:blip>
          <a:srcRect l="34485" r="32938" b="67737"/>
          <a:stretch/>
        </p:blipFill>
        <p:spPr>
          <a:xfrm>
            <a:off x="0" y="2277093"/>
            <a:ext cx="2574899" cy="1195714"/>
          </a:xfrm>
          <a:prstGeom prst="rect">
            <a:avLst/>
          </a:prstGeom>
          <a:noFill/>
          <a:ln>
            <a:noFill/>
          </a:ln>
        </p:spPr>
      </p:pic>
      <p:sp>
        <p:nvSpPr>
          <p:cNvPr id="312" name="Google Shape;312;p38"/>
          <p:cNvSpPr txBox="1"/>
          <p:nvPr/>
        </p:nvSpPr>
        <p:spPr>
          <a:xfrm>
            <a:off x="0" y="3754325"/>
            <a:ext cx="24543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2"/>
              </a:buClr>
              <a:buSzPts val="1400"/>
              <a:buChar char="●"/>
            </a:pPr>
            <a:r>
              <a:rPr lang="en">
                <a:solidFill>
                  <a:schemeClr val="dk2"/>
                </a:solidFill>
              </a:rPr>
              <a:t>Expect to see drop in all 3 signals</a:t>
            </a:r>
            <a:endParaRPr>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9"/>
          <p:cNvSpPr txBox="1">
            <a:spLocks noGrp="1"/>
          </p:cNvSpPr>
          <p:nvPr>
            <p:ph type="title"/>
          </p:nvPr>
        </p:nvSpPr>
        <p:spPr>
          <a:xfrm>
            <a:off x="311700" y="279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Future Work: Normalization Problems</a:t>
            </a:r>
            <a:endParaRPr/>
          </a:p>
          <a:p>
            <a:pPr marL="0" lvl="0" indent="0" algn="l" rtl="0">
              <a:spcBef>
                <a:spcPts val="0"/>
              </a:spcBef>
              <a:spcAft>
                <a:spcPts val="0"/>
              </a:spcAft>
              <a:buNone/>
            </a:pPr>
            <a:endParaRPr/>
          </a:p>
        </p:txBody>
      </p:sp>
      <p:sp>
        <p:nvSpPr>
          <p:cNvPr id="318" name="Google Shape;318;p39"/>
          <p:cNvSpPr txBox="1"/>
          <p:nvPr/>
        </p:nvSpPr>
        <p:spPr>
          <a:xfrm>
            <a:off x="311700" y="851800"/>
            <a:ext cx="455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19" name="Google Shape;319;p39"/>
          <p:cNvSpPr txBox="1"/>
          <p:nvPr/>
        </p:nvSpPr>
        <p:spPr>
          <a:xfrm>
            <a:off x="-60450" y="1401900"/>
            <a:ext cx="33918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2"/>
              </a:solidFill>
            </a:endParaRPr>
          </a:p>
          <a:p>
            <a:pPr marL="457200" lvl="0" indent="-317500" algn="l" rtl="0">
              <a:spcBef>
                <a:spcPts val="0"/>
              </a:spcBef>
              <a:spcAft>
                <a:spcPts val="0"/>
              </a:spcAft>
              <a:buClr>
                <a:schemeClr val="dk2"/>
              </a:buClr>
              <a:buSzPts val="1400"/>
              <a:buChar char="●"/>
            </a:pPr>
            <a:r>
              <a:rPr lang="en">
                <a:solidFill>
                  <a:schemeClr val="dk2"/>
                </a:solidFill>
              </a:rPr>
              <a:t>Labels show decrease in ATACseq signal</a:t>
            </a: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457200" lvl="0" indent="-317500" algn="l" rtl="0">
              <a:spcBef>
                <a:spcPts val="0"/>
              </a:spcBef>
              <a:spcAft>
                <a:spcPts val="0"/>
              </a:spcAft>
              <a:buClr>
                <a:schemeClr val="dk2"/>
              </a:buClr>
              <a:buSzPts val="1400"/>
              <a:buChar char="●"/>
            </a:pPr>
            <a:r>
              <a:rPr lang="en">
                <a:solidFill>
                  <a:schemeClr val="dk2"/>
                </a:solidFill>
              </a:rPr>
              <a:t>Indicative of decrease in Hes1 expression over time</a:t>
            </a: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457200" lvl="0" indent="-317500" algn="l" rtl="0">
              <a:spcBef>
                <a:spcPts val="0"/>
              </a:spcBef>
              <a:spcAft>
                <a:spcPts val="0"/>
              </a:spcAft>
              <a:buClr>
                <a:schemeClr val="dk2"/>
              </a:buClr>
              <a:buSzPts val="1400"/>
              <a:buChar char="●"/>
            </a:pPr>
            <a:r>
              <a:rPr lang="en">
                <a:solidFill>
                  <a:schemeClr val="dk2"/>
                </a:solidFill>
              </a:rPr>
              <a:t>ChIPseq data from all conditions needs to be normalized identically</a:t>
            </a:r>
            <a:endParaRPr>
              <a:solidFill>
                <a:schemeClr val="dk2"/>
              </a:solidFill>
            </a:endParaRPr>
          </a:p>
        </p:txBody>
      </p:sp>
      <p:pic>
        <p:nvPicPr>
          <p:cNvPr id="320" name="Google Shape;320;p39"/>
          <p:cNvPicPr preferRelativeResize="0"/>
          <p:nvPr/>
        </p:nvPicPr>
        <p:blipFill>
          <a:blip r:embed="rId3">
            <a:alphaModFix/>
          </a:blip>
          <a:stretch>
            <a:fillRect/>
          </a:stretch>
        </p:blipFill>
        <p:spPr>
          <a:xfrm>
            <a:off x="3279475" y="1204612"/>
            <a:ext cx="5272750" cy="2734275"/>
          </a:xfrm>
          <a:prstGeom prst="rect">
            <a:avLst/>
          </a:prstGeom>
          <a:noFill/>
          <a:ln>
            <a:noFill/>
          </a:ln>
        </p:spPr>
      </p:pic>
      <p:sp>
        <p:nvSpPr>
          <p:cNvPr id="321" name="Google Shape;321;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Thank You!</a:t>
            </a:r>
            <a:endParaRPr/>
          </a:p>
        </p:txBody>
      </p:sp>
      <p:sp>
        <p:nvSpPr>
          <p:cNvPr id="362" name="Google Shape;362;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a:t>
            </a:r>
            <a:endParaRPr/>
          </a:p>
        </p:txBody>
      </p:sp>
      <p:sp>
        <p:nvSpPr>
          <p:cNvPr id="69" name="Google Shape;69;p15"/>
          <p:cNvSpPr txBox="1">
            <a:spLocks noGrp="1"/>
          </p:cNvSpPr>
          <p:nvPr>
            <p:ph type="body" idx="1"/>
          </p:nvPr>
        </p:nvSpPr>
        <p:spPr>
          <a:xfrm>
            <a:off x="311700" y="1152475"/>
            <a:ext cx="8520600" cy="3613500"/>
          </a:xfrm>
          <a:prstGeom prst="rect">
            <a:avLst/>
          </a:prstGeom>
        </p:spPr>
        <p:txBody>
          <a:bodyPr spcFirstLastPara="1" wrap="square" lIns="91425" tIns="91425" rIns="91425" bIns="91425" anchor="t" anchorCtr="0">
            <a:normAutofit/>
          </a:bodyPr>
          <a:lstStyle/>
          <a:p>
            <a:pPr marL="457200" lvl="0" indent="-317500" algn="l" rtl="0">
              <a:lnSpc>
                <a:spcPct val="150000"/>
              </a:lnSpc>
              <a:spcBef>
                <a:spcPts val="0"/>
              </a:spcBef>
              <a:spcAft>
                <a:spcPts val="0"/>
              </a:spcAft>
              <a:buClr>
                <a:schemeClr val="dk1"/>
              </a:buClr>
              <a:buSzPts val="1400"/>
              <a:buChar char="●"/>
            </a:pPr>
            <a:r>
              <a:rPr lang="en" sz="1400">
                <a:solidFill>
                  <a:schemeClr val="dk1"/>
                </a:solidFill>
              </a:rPr>
              <a:t>Our body is made of trillions of cells containing the same DNA stored in the nucleus</a:t>
            </a:r>
            <a:endParaRPr sz="140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a:solidFill>
                  <a:schemeClr val="dk1"/>
                </a:solidFill>
              </a:rPr>
              <a:t>DNA is wrapped by histones proteins + other proteins =&gt; Chromatin</a:t>
            </a:r>
            <a:endParaRPr sz="1400">
              <a:solidFill>
                <a:schemeClr val="dk1"/>
              </a:solidFill>
            </a:endParaRPr>
          </a:p>
          <a:p>
            <a:pPr marL="0" lvl="0" indent="457200" algn="l" rtl="0">
              <a:lnSpc>
                <a:spcPct val="15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p:txBody>
      </p:sp>
      <p:pic>
        <p:nvPicPr>
          <p:cNvPr id="70" name="Google Shape;70;p15"/>
          <p:cNvPicPr preferRelativeResize="0"/>
          <p:nvPr/>
        </p:nvPicPr>
        <p:blipFill rotWithShape="1">
          <a:blip r:embed="rId3">
            <a:alphaModFix/>
          </a:blip>
          <a:srcRect t="17211" r="2037" b="14812"/>
          <a:stretch/>
        </p:blipFill>
        <p:spPr>
          <a:xfrm>
            <a:off x="418750" y="1856625"/>
            <a:ext cx="4752398" cy="1856650"/>
          </a:xfrm>
          <a:prstGeom prst="rect">
            <a:avLst/>
          </a:prstGeom>
          <a:noFill/>
          <a:ln>
            <a:noFill/>
          </a:ln>
        </p:spPr>
      </p:pic>
      <p:sp>
        <p:nvSpPr>
          <p:cNvPr id="71" name="Google Shape;71;p15"/>
          <p:cNvSpPr txBox="1">
            <a:spLocks noGrp="1"/>
          </p:cNvSpPr>
          <p:nvPr>
            <p:ph type="body" idx="1"/>
          </p:nvPr>
        </p:nvSpPr>
        <p:spPr>
          <a:xfrm>
            <a:off x="233975" y="3875950"/>
            <a:ext cx="7216800" cy="400200"/>
          </a:xfrm>
          <a:prstGeom prst="rect">
            <a:avLst/>
          </a:prstGeom>
        </p:spPr>
        <p:txBody>
          <a:bodyPr spcFirstLastPara="1" wrap="square" lIns="91425" tIns="91425" rIns="91425" bIns="91425" anchor="t" anchorCtr="0">
            <a:normAutofit fontScale="70000" lnSpcReduction="20000"/>
          </a:bodyPr>
          <a:lstStyle/>
          <a:p>
            <a:pPr marL="457200" lvl="0" indent="-310832" algn="l" rtl="0">
              <a:lnSpc>
                <a:spcPct val="150000"/>
              </a:lnSpc>
              <a:spcBef>
                <a:spcPts val="0"/>
              </a:spcBef>
              <a:spcAft>
                <a:spcPts val="0"/>
              </a:spcAft>
              <a:buClr>
                <a:schemeClr val="dk1"/>
              </a:buClr>
              <a:buSzPct val="100000"/>
              <a:buChar char="●"/>
            </a:pPr>
            <a:r>
              <a:rPr lang="en" sz="1400">
                <a:solidFill>
                  <a:schemeClr val="dk1"/>
                </a:solidFill>
              </a:rPr>
              <a:t>If the DNA is the same, why do we have different types of cells with different functions?</a:t>
            </a:r>
            <a:endParaRPr sz="1200">
              <a:solidFill>
                <a:schemeClr val="dk1"/>
              </a:solidFill>
              <a:latin typeface="Times New Roman"/>
              <a:ea typeface="Times New Roman"/>
              <a:cs typeface="Times New Roman"/>
              <a:sym typeface="Times New Roman"/>
            </a:endParaRPr>
          </a:p>
        </p:txBody>
      </p:sp>
      <p:pic>
        <p:nvPicPr>
          <p:cNvPr id="72" name="Google Shape;72;p15"/>
          <p:cNvPicPr preferRelativeResize="0"/>
          <p:nvPr/>
        </p:nvPicPr>
        <p:blipFill>
          <a:blip r:embed="rId4">
            <a:alphaModFix/>
          </a:blip>
          <a:stretch>
            <a:fillRect/>
          </a:stretch>
        </p:blipFill>
        <p:spPr>
          <a:xfrm>
            <a:off x="5977904" y="2958631"/>
            <a:ext cx="2277738" cy="754638"/>
          </a:xfrm>
          <a:prstGeom prst="rect">
            <a:avLst/>
          </a:prstGeom>
          <a:noFill/>
          <a:ln>
            <a:noFill/>
          </a:ln>
        </p:spPr>
      </p:pic>
      <p:pic>
        <p:nvPicPr>
          <p:cNvPr id="73" name="Google Shape;73;p15"/>
          <p:cNvPicPr preferRelativeResize="0"/>
          <p:nvPr/>
        </p:nvPicPr>
        <p:blipFill>
          <a:blip r:embed="rId5">
            <a:alphaModFix/>
          </a:blip>
          <a:stretch>
            <a:fillRect/>
          </a:stretch>
        </p:blipFill>
        <p:spPr>
          <a:xfrm>
            <a:off x="7450626" y="1934844"/>
            <a:ext cx="1430886" cy="948119"/>
          </a:xfrm>
          <a:prstGeom prst="rect">
            <a:avLst/>
          </a:prstGeom>
          <a:noFill/>
          <a:ln>
            <a:noFill/>
          </a:ln>
        </p:spPr>
      </p:pic>
      <p:pic>
        <p:nvPicPr>
          <p:cNvPr id="74" name="Google Shape;74;p15"/>
          <p:cNvPicPr preferRelativeResize="0"/>
          <p:nvPr/>
        </p:nvPicPr>
        <p:blipFill rotWithShape="1">
          <a:blip r:embed="rId6">
            <a:alphaModFix/>
          </a:blip>
          <a:srcRect r="635" b="30094"/>
          <a:stretch/>
        </p:blipFill>
        <p:spPr>
          <a:xfrm>
            <a:off x="6795825" y="4216600"/>
            <a:ext cx="2328325" cy="754626"/>
          </a:xfrm>
          <a:prstGeom prst="rect">
            <a:avLst/>
          </a:prstGeom>
          <a:noFill/>
          <a:ln>
            <a:noFill/>
          </a:ln>
        </p:spPr>
      </p:pic>
      <p:sp>
        <p:nvSpPr>
          <p:cNvPr id="75" name="Google Shape;75;p15"/>
          <p:cNvSpPr txBox="1"/>
          <p:nvPr/>
        </p:nvSpPr>
        <p:spPr>
          <a:xfrm>
            <a:off x="7709477" y="1534639"/>
            <a:ext cx="913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Epithelial</a:t>
            </a:r>
            <a:endParaRPr/>
          </a:p>
        </p:txBody>
      </p:sp>
      <p:sp>
        <p:nvSpPr>
          <p:cNvPr id="76" name="Google Shape;76;p15"/>
          <p:cNvSpPr txBox="1"/>
          <p:nvPr/>
        </p:nvSpPr>
        <p:spPr>
          <a:xfrm>
            <a:off x="6611427" y="2882977"/>
            <a:ext cx="1010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Neurons</a:t>
            </a:r>
            <a:endParaRPr/>
          </a:p>
        </p:txBody>
      </p:sp>
      <p:sp>
        <p:nvSpPr>
          <p:cNvPr id="77" name="Google Shape;77;p15"/>
          <p:cNvSpPr txBox="1"/>
          <p:nvPr/>
        </p:nvSpPr>
        <p:spPr>
          <a:xfrm>
            <a:off x="7622128" y="3816401"/>
            <a:ext cx="82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Muscle</a:t>
            </a:r>
            <a:endParaRPr/>
          </a:p>
        </p:txBody>
      </p:sp>
      <p:sp>
        <p:nvSpPr>
          <p:cNvPr id="78" name="Google Shape;78;p15"/>
          <p:cNvSpPr txBox="1"/>
          <p:nvPr/>
        </p:nvSpPr>
        <p:spPr>
          <a:xfrm>
            <a:off x="233975" y="4438825"/>
            <a:ext cx="6196200" cy="4002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Clr>
                <a:schemeClr val="dk1"/>
              </a:buClr>
              <a:buSzPts val="1400"/>
              <a:buChar char="●"/>
            </a:pPr>
            <a:r>
              <a:rPr lang="en">
                <a:solidFill>
                  <a:schemeClr val="dk1"/>
                </a:solidFill>
              </a:rPr>
              <a:t>Largely because of the genes that are being expressed in each cell</a:t>
            </a:r>
            <a:endParaRPr/>
          </a:p>
        </p:txBody>
      </p:sp>
      <p:sp>
        <p:nvSpPr>
          <p:cNvPr id="79" name="Google Shape;79;p15"/>
          <p:cNvSpPr txBox="1"/>
          <p:nvPr/>
        </p:nvSpPr>
        <p:spPr>
          <a:xfrm>
            <a:off x="418750" y="3642200"/>
            <a:ext cx="37578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en" sz="1000">
                <a:solidFill>
                  <a:schemeClr val="dk1"/>
                </a:solidFill>
              </a:rPr>
              <a:t>Photo:National Human Genome Research Institute</a:t>
            </a:r>
            <a:endParaRPr/>
          </a:p>
        </p:txBody>
      </p:sp>
      <p:sp>
        <p:nvSpPr>
          <p:cNvPr id="80" name="Google Shape;8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childTnLst>
                                </p:cTn>
                              </p:par>
                              <p:par>
                                <p:cTn id="13" presetID="10"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1000"/>
                                        <p:tgtEl>
                                          <p:spTgt spid="7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1000"/>
                                        <p:tgtEl>
                                          <p:spTgt spid="76"/>
                                        </p:tgtEl>
                                      </p:cBhvr>
                                    </p:animEffect>
                                  </p:childTnLst>
                                </p:cTn>
                              </p:par>
                              <p:par>
                                <p:cTn id="21" presetID="10"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1000"/>
                                        <p:tgtEl>
                                          <p:spTgt spid="7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1000"/>
                                        <p:tgtEl>
                                          <p:spTgt spid="77"/>
                                        </p:tgtEl>
                                      </p:cBhvr>
                                    </p:animEffect>
                                  </p:childTnLst>
                                </p:cTn>
                              </p:par>
                              <p:par>
                                <p:cTn id="29" presetID="10" presetClass="entr" presetSubtype="0"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 Genes</a:t>
            </a:r>
            <a:endParaRPr/>
          </a:p>
        </p:txBody>
      </p:sp>
      <p:pic>
        <p:nvPicPr>
          <p:cNvPr id="86" name="Google Shape;86;p16"/>
          <p:cNvPicPr preferRelativeResize="0"/>
          <p:nvPr/>
        </p:nvPicPr>
        <p:blipFill>
          <a:blip r:embed="rId3">
            <a:alphaModFix/>
          </a:blip>
          <a:stretch>
            <a:fillRect/>
          </a:stretch>
        </p:blipFill>
        <p:spPr>
          <a:xfrm>
            <a:off x="3904275" y="1063775"/>
            <a:ext cx="4619311" cy="3820973"/>
          </a:xfrm>
          <a:prstGeom prst="rect">
            <a:avLst/>
          </a:prstGeom>
          <a:noFill/>
          <a:ln>
            <a:noFill/>
          </a:ln>
        </p:spPr>
      </p:pic>
      <p:sp>
        <p:nvSpPr>
          <p:cNvPr id="87" name="Google Shape;87;p16"/>
          <p:cNvSpPr/>
          <p:nvPr/>
        </p:nvSpPr>
        <p:spPr>
          <a:xfrm>
            <a:off x="4240975" y="1146000"/>
            <a:ext cx="926100" cy="696600"/>
          </a:xfrm>
          <a:prstGeom prst="ellipse">
            <a:avLst/>
          </a:prstGeom>
          <a:noFill/>
          <a:ln w="38100" cap="flat" cmpd="sng">
            <a:solidFill>
              <a:srgbClr val="FF0000"/>
            </a:solidFill>
            <a:prstDash val="solid"/>
            <a:round/>
            <a:headEnd type="none" w="sm" len="sm"/>
            <a:tailEnd type="none" w="sm" len="sm"/>
          </a:ln>
          <a:effectLst>
            <a:outerShdw blurRad="57150" dist="19050" dir="5400000" algn="bl" rotWithShape="0">
              <a:schemeClr val="lt1">
                <a:alpha val="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p:nvPr/>
        </p:nvSpPr>
        <p:spPr>
          <a:xfrm>
            <a:off x="6711950" y="1017725"/>
            <a:ext cx="926100" cy="696600"/>
          </a:xfrm>
          <a:prstGeom prst="ellipse">
            <a:avLst/>
          </a:prstGeom>
          <a:noFill/>
          <a:ln w="38100" cap="flat" cmpd="sng">
            <a:solidFill>
              <a:srgbClr val="FF0000"/>
            </a:solidFill>
            <a:prstDash val="solid"/>
            <a:round/>
            <a:headEnd type="none" w="sm" len="sm"/>
            <a:tailEnd type="none" w="sm" len="sm"/>
          </a:ln>
          <a:effectLst>
            <a:outerShdw blurRad="57150" dist="19050" dir="5400000" algn="bl" rotWithShape="0">
              <a:schemeClr val="lt1">
                <a:alpha val="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txBox="1"/>
          <p:nvPr/>
        </p:nvSpPr>
        <p:spPr>
          <a:xfrm>
            <a:off x="392200" y="1445550"/>
            <a:ext cx="31713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Gene</a:t>
            </a:r>
            <a:r>
              <a:rPr lang="en"/>
              <a:t> - Sequence of DNA encoding a function</a:t>
            </a:r>
            <a:endParaRPr/>
          </a:p>
          <a:p>
            <a:pPr marL="0" lvl="0" indent="0" algn="l" rtl="0">
              <a:spcBef>
                <a:spcPts val="0"/>
              </a:spcBef>
              <a:spcAft>
                <a:spcPts val="0"/>
              </a:spcAft>
              <a:buNone/>
            </a:pPr>
            <a:endParaRPr/>
          </a:p>
          <a:p>
            <a:pPr marL="0" lvl="0" indent="0" algn="l" rtl="0">
              <a:spcBef>
                <a:spcPts val="0"/>
              </a:spcBef>
              <a:spcAft>
                <a:spcPts val="0"/>
              </a:spcAft>
              <a:buNone/>
            </a:pPr>
            <a:r>
              <a:rPr lang="en" b="1"/>
              <a:t>Promoter</a:t>
            </a:r>
            <a:r>
              <a:rPr lang="en"/>
              <a:t> - Region upstream the gene that signals where the transcription starts</a:t>
            </a:r>
            <a:endParaRPr/>
          </a:p>
          <a:p>
            <a:pPr marL="0" lvl="0" indent="0" algn="l" rtl="0">
              <a:spcBef>
                <a:spcPts val="0"/>
              </a:spcBef>
              <a:spcAft>
                <a:spcPts val="0"/>
              </a:spcAft>
              <a:buNone/>
            </a:pPr>
            <a:endParaRPr/>
          </a:p>
          <a:p>
            <a:pPr marL="0" lvl="0" indent="0" algn="l" rtl="0">
              <a:spcBef>
                <a:spcPts val="0"/>
              </a:spcBef>
              <a:spcAft>
                <a:spcPts val="0"/>
              </a:spcAft>
              <a:buNone/>
            </a:pPr>
            <a:r>
              <a:rPr lang="en" b="1"/>
              <a:t>Enhancer</a:t>
            </a:r>
            <a:r>
              <a:rPr lang="en"/>
              <a:t> - Sequence of DNA that enhances the transcription</a:t>
            </a:r>
            <a:endParaRPr/>
          </a:p>
        </p:txBody>
      </p:sp>
      <p:sp>
        <p:nvSpPr>
          <p:cNvPr id="90" name="Google Shape;90;p16"/>
          <p:cNvSpPr txBox="1"/>
          <p:nvPr/>
        </p:nvSpPr>
        <p:spPr>
          <a:xfrm>
            <a:off x="470650" y="3899650"/>
            <a:ext cx="3093000" cy="615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chemeClr val="dk1"/>
                </a:solidFill>
              </a:rPr>
              <a:t>Gene regulation is key to unravel molecular biology</a:t>
            </a:r>
            <a:endParaRPr/>
          </a:p>
        </p:txBody>
      </p:sp>
      <p:sp>
        <p:nvSpPr>
          <p:cNvPr id="91" name="Google Shape;91;p16"/>
          <p:cNvSpPr txBox="1"/>
          <p:nvPr/>
        </p:nvSpPr>
        <p:spPr>
          <a:xfrm>
            <a:off x="3820375" y="4884750"/>
            <a:ext cx="1767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Photo: Biology Lectures</a:t>
            </a:r>
            <a:endParaRPr sz="1000"/>
          </a:p>
        </p:txBody>
      </p:sp>
      <p:sp>
        <p:nvSpPr>
          <p:cNvPr id="92" name="Google Shape;9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93" name="Google Shape;93;p16"/>
          <p:cNvSpPr/>
          <p:nvPr/>
        </p:nvSpPr>
        <p:spPr>
          <a:xfrm>
            <a:off x="6206575" y="2269300"/>
            <a:ext cx="852300" cy="615600"/>
          </a:xfrm>
          <a:prstGeom prst="ellipse">
            <a:avLst/>
          </a:prstGeom>
          <a:noFill/>
          <a:ln w="38100" cap="flat" cmpd="sng">
            <a:solidFill>
              <a:srgbClr val="FF0000"/>
            </a:solidFill>
            <a:prstDash val="solid"/>
            <a:round/>
            <a:headEnd type="none" w="sm" len="sm"/>
            <a:tailEnd type="none" w="sm" len="sm"/>
          </a:ln>
          <a:effectLst>
            <a:outerShdw blurRad="57150" dist="19050" dir="5400000" algn="bl" rotWithShape="0">
              <a:schemeClr val="lt1">
                <a:alpha val="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childTnLst>
                                </p:cTn>
                              </p:par>
                              <p:par>
                                <p:cTn id="13" presetID="10" presetClass="entr" presetSubtype="0" fill="hold" nodeType="with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 Technologies</a:t>
            </a:r>
            <a:endParaRPr/>
          </a:p>
        </p:txBody>
      </p:sp>
      <p:sp>
        <p:nvSpPr>
          <p:cNvPr id="99" name="Google Shape;99;p17"/>
          <p:cNvSpPr txBox="1">
            <a:spLocks noGrp="1"/>
          </p:cNvSpPr>
          <p:nvPr>
            <p:ph type="body" idx="1"/>
          </p:nvPr>
        </p:nvSpPr>
        <p:spPr>
          <a:xfrm>
            <a:off x="45900" y="1017725"/>
            <a:ext cx="9052200" cy="1095000"/>
          </a:xfrm>
          <a:prstGeom prst="rect">
            <a:avLst/>
          </a:prstGeom>
        </p:spPr>
        <p:txBody>
          <a:bodyPr spcFirstLastPara="1" wrap="square" lIns="91425" tIns="91425" rIns="91425" bIns="91425" anchor="t" anchorCtr="0">
            <a:normAutofit lnSpcReduction="10000"/>
          </a:bodyPr>
          <a:lstStyle/>
          <a:p>
            <a:pPr marL="457200" lvl="0" indent="-317500" algn="l" rtl="0">
              <a:lnSpc>
                <a:spcPct val="150000"/>
              </a:lnSpc>
              <a:spcBef>
                <a:spcPts val="0"/>
              </a:spcBef>
              <a:spcAft>
                <a:spcPts val="0"/>
              </a:spcAft>
              <a:buClr>
                <a:schemeClr val="dk1"/>
              </a:buClr>
              <a:buSzPts val="1400"/>
              <a:buChar char="●"/>
            </a:pPr>
            <a:r>
              <a:rPr lang="en" sz="1400" b="1">
                <a:solidFill>
                  <a:schemeClr val="dk1"/>
                </a:solidFill>
              </a:rPr>
              <a:t>ChIP-seq: </a:t>
            </a:r>
            <a:r>
              <a:rPr lang="en" sz="1400">
                <a:solidFill>
                  <a:schemeClr val="dk1"/>
                </a:solidFill>
              </a:rPr>
              <a:t>Chromatin immunoprecipitation followed by sequencing - Identify the </a:t>
            </a:r>
            <a:r>
              <a:rPr lang="en" sz="1400" u="sng">
                <a:solidFill>
                  <a:schemeClr val="dk1"/>
                </a:solidFill>
              </a:rPr>
              <a:t>locations</a:t>
            </a:r>
            <a:r>
              <a:rPr lang="en" sz="1400">
                <a:solidFill>
                  <a:schemeClr val="dk1"/>
                </a:solidFill>
              </a:rPr>
              <a:t> of where specific proteins are bound to the genome</a:t>
            </a:r>
            <a:endParaRPr sz="140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b="1">
                <a:solidFill>
                  <a:schemeClr val="dk1"/>
                </a:solidFill>
              </a:rPr>
              <a:t>ATAC-seq: </a:t>
            </a:r>
            <a:r>
              <a:rPr lang="en" sz="1400">
                <a:solidFill>
                  <a:schemeClr val="dk1"/>
                </a:solidFill>
              </a:rPr>
              <a:t>Assay for Transposase-Accessible Chromatin - Identify </a:t>
            </a:r>
            <a:r>
              <a:rPr lang="en" sz="1400" u="sng">
                <a:solidFill>
                  <a:schemeClr val="dk1"/>
                </a:solidFill>
              </a:rPr>
              <a:t>accessible regions</a:t>
            </a:r>
            <a:r>
              <a:rPr lang="en" sz="1400">
                <a:solidFill>
                  <a:schemeClr val="dk1"/>
                </a:solidFill>
              </a:rPr>
              <a:t> of the genome</a:t>
            </a:r>
            <a:endParaRPr sz="1400">
              <a:solidFill>
                <a:schemeClr val="dk1"/>
              </a:solidFill>
            </a:endParaRPr>
          </a:p>
        </p:txBody>
      </p:sp>
      <p:pic>
        <p:nvPicPr>
          <p:cNvPr id="100" name="Google Shape;100;p17"/>
          <p:cNvPicPr preferRelativeResize="0"/>
          <p:nvPr/>
        </p:nvPicPr>
        <p:blipFill>
          <a:blip r:embed="rId3">
            <a:alphaModFix/>
          </a:blip>
          <a:stretch>
            <a:fillRect/>
          </a:stretch>
        </p:blipFill>
        <p:spPr>
          <a:xfrm>
            <a:off x="500603" y="2026050"/>
            <a:ext cx="4951002" cy="3030776"/>
          </a:xfrm>
          <a:prstGeom prst="rect">
            <a:avLst/>
          </a:prstGeom>
          <a:noFill/>
          <a:ln>
            <a:noFill/>
          </a:ln>
        </p:spPr>
      </p:pic>
      <p:sp>
        <p:nvSpPr>
          <p:cNvPr id="101" name="Google Shape;101;p17"/>
          <p:cNvSpPr txBox="1"/>
          <p:nvPr/>
        </p:nvSpPr>
        <p:spPr>
          <a:xfrm>
            <a:off x="5451600" y="4461950"/>
            <a:ext cx="2042400" cy="646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Photo: Genome Browser (</a:t>
            </a:r>
            <a:r>
              <a:rPr lang="en" sz="10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https://www.encodeproject.org/experiments/ENCSR000CEX/</a:t>
            </a:r>
            <a:r>
              <a:rPr lang="en" sz="1000">
                <a:solidFill>
                  <a:schemeClr val="dk1"/>
                </a:solidFill>
                <a:latin typeface="Times New Roman"/>
                <a:ea typeface="Times New Roman"/>
                <a:cs typeface="Times New Roman"/>
                <a:sym typeface="Times New Roman"/>
              </a:rPr>
              <a:t>)</a:t>
            </a:r>
            <a:endParaRPr sz="1200"/>
          </a:p>
        </p:txBody>
      </p:sp>
      <p:sp>
        <p:nvSpPr>
          <p:cNvPr id="102" name="Google Shape;102;p17"/>
          <p:cNvSpPr txBox="1"/>
          <p:nvPr/>
        </p:nvSpPr>
        <p:spPr>
          <a:xfrm>
            <a:off x="5753350" y="2424825"/>
            <a:ext cx="3215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Canonical ChIP-seq is shown as “peaks” vertically aligned to genome</a:t>
            </a:r>
            <a:endParaRPr/>
          </a:p>
        </p:txBody>
      </p:sp>
      <p:sp>
        <p:nvSpPr>
          <p:cNvPr id="103" name="Google Shape;10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 Technologies</a:t>
            </a:r>
            <a:endParaRPr/>
          </a:p>
        </p:txBody>
      </p:sp>
      <p:sp>
        <p:nvSpPr>
          <p:cNvPr id="109" name="Google Shape;109;p18"/>
          <p:cNvSpPr txBox="1">
            <a:spLocks noGrp="1"/>
          </p:cNvSpPr>
          <p:nvPr>
            <p:ph type="body" idx="1"/>
          </p:nvPr>
        </p:nvSpPr>
        <p:spPr>
          <a:xfrm>
            <a:off x="45900" y="1017725"/>
            <a:ext cx="9052200" cy="1095000"/>
          </a:xfrm>
          <a:prstGeom prst="rect">
            <a:avLst/>
          </a:prstGeom>
        </p:spPr>
        <p:txBody>
          <a:bodyPr spcFirstLastPara="1" wrap="square" lIns="91425" tIns="91425" rIns="91425" bIns="91425" anchor="t" anchorCtr="0">
            <a:normAutofit lnSpcReduction="10000"/>
          </a:bodyPr>
          <a:lstStyle/>
          <a:p>
            <a:pPr marL="457200" lvl="0" indent="-317500" algn="l" rtl="0">
              <a:lnSpc>
                <a:spcPct val="150000"/>
              </a:lnSpc>
              <a:spcBef>
                <a:spcPts val="0"/>
              </a:spcBef>
              <a:spcAft>
                <a:spcPts val="0"/>
              </a:spcAft>
              <a:buClr>
                <a:schemeClr val="dk1"/>
              </a:buClr>
              <a:buSzPts val="1400"/>
              <a:buChar char="●"/>
            </a:pPr>
            <a:r>
              <a:rPr lang="en" sz="1400" b="1">
                <a:solidFill>
                  <a:schemeClr val="dk1"/>
                </a:solidFill>
              </a:rPr>
              <a:t>ChIP-seq: </a:t>
            </a:r>
            <a:r>
              <a:rPr lang="en" sz="1400">
                <a:solidFill>
                  <a:schemeClr val="dk1"/>
                </a:solidFill>
              </a:rPr>
              <a:t>Chromatin immunoprecipitation followed by sequencing - Identify the </a:t>
            </a:r>
            <a:r>
              <a:rPr lang="en" sz="1400" u="sng">
                <a:solidFill>
                  <a:schemeClr val="dk1"/>
                </a:solidFill>
              </a:rPr>
              <a:t>locations</a:t>
            </a:r>
            <a:r>
              <a:rPr lang="en" sz="1400">
                <a:solidFill>
                  <a:schemeClr val="dk1"/>
                </a:solidFill>
              </a:rPr>
              <a:t> in the genome bound by proteins</a:t>
            </a:r>
            <a:endParaRPr sz="140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b="1">
                <a:solidFill>
                  <a:schemeClr val="dk1"/>
                </a:solidFill>
              </a:rPr>
              <a:t>ATAC-seq: </a:t>
            </a:r>
            <a:r>
              <a:rPr lang="en" sz="1400">
                <a:solidFill>
                  <a:schemeClr val="dk1"/>
                </a:solidFill>
              </a:rPr>
              <a:t>Assay for Transposase-Accessible Chromatin - Identify </a:t>
            </a:r>
            <a:r>
              <a:rPr lang="en" sz="1400" u="sng">
                <a:solidFill>
                  <a:schemeClr val="dk1"/>
                </a:solidFill>
              </a:rPr>
              <a:t>accessible regions</a:t>
            </a:r>
            <a:r>
              <a:rPr lang="en" sz="1400">
                <a:solidFill>
                  <a:schemeClr val="dk1"/>
                </a:solidFill>
              </a:rPr>
              <a:t> of DNA</a:t>
            </a:r>
            <a:endParaRPr sz="1400">
              <a:solidFill>
                <a:schemeClr val="dk1"/>
              </a:solidFill>
            </a:endParaRPr>
          </a:p>
        </p:txBody>
      </p:sp>
      <p:pic>
        <p:nvPicPr>
          <p:cNvPr id="110" name="Google Shape;110;p18"/>
          <p:cNvPicPr preferRelativeResize="0"/>
          <p:nvPr/>
        </p:nvPicPr>
        <p:blipFill>
          <a:blip r:embed="rId3">
            <a:alphaModFix/>
          </a:blip>
          <a:stretch>
            <a:fillRect/>
          </a:stretch>
        </p:blipFill>
        <p:spPr>
          <a:xfrm>
            <a:off x="500603" y="2026050"/>
            <a:ext cx="4951002" cy="3030776"/>
          </a:xfrm>
          <a:prstGeom prst="rect">
            <a:avLst/>
          </a:prstGeom>
          <a:noFill/>
          <a:ln>
            <a:noFill/>
          </a:ln>
        </p:spPr>
      </p:pic>
      <p:sp>
        <p:nvSpPr>
          <p:cNvPr id="111" name="Google Shape;111;p18"/>
          <p:cNvSpPr txBox="1"/>
          <p:nvPr/>
        </p:nvSpPr>
        <p:spPr>
          <a:xfrm>
            <a:off x="5451600" y="4461950"/>
            <a:ext cx="2042400" cy="646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Photo: Genome Browser (</a:t>
            </a:r>
            <a:r>
              <a:rPr lang="en" sz="10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https://www.encodeproject.org/experiments/ENCSR000CEX/</a:t>
            </a:r>
            <a:r>
              <a:rPr lang="en" sz="1000">
                <a:solidFill>
                  <a:schemeClr val="dk1"/>
                </a:solidFill>
                <a:latin typeface="Times New Roman"/>
                <a:ea typeface="Times New Roman"/>
                <a:cs typeface="Times New Roman"/>
                <a:sym typeface="Times New Roman"/>
              </a:rPr>
              <a:t>)</a:t>
            </a:r>
            <a:endParaRPr sz="1200"/>
          </a:p>
        </p:txBody>
      </p:sp>
      <p:sp>
        <p:nvSpPr>
          <p:cNvPr id="112" name="Google Shape;112;p18"/>
          <p:cNvSpPr txBox="1"/>
          <p:nvPr/>
        </p:nvSpPr>
        <p:spPr>
          <a:xfrm>
            <a:off x="5753350" y="2424825"/>
            <a:ext cx="3215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Canonical ChIP-seq is shown as “peaks” vertically aligned to genome</a:t>
            </a:r>
            <a:endParaRPr/>
          </a:p>
        </p:txBody>
      </p:sp>
      <p:sp>
        <p:nvSpPr>
          <p:cNvPr id="113" name="Google Shape;11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17"/>
        <p:cNvGrpSpPr/>
        <p:nvPr/>
      </p:nvGrpSpPr>
      <p:grpSpPr>
        <a:xfrm>
          <a:off x="0" y="0"/>
          <a:ext cx="0" cy="0"/>
          <a:chOff x="0" y="0"/>
          <a:chExt cx="0" cy="0"/>
        </a:xfrm>
      </p:grpSpPr>
      <p:sp>
        <p:nvSpPr>
          <p:cNvPr id="118" name="Google Shape;11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119" name="Google Shape;11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ChIP-seq</a:t>
            </a:r>
            <a:endParaRPr/>
          </a:p>
        </p:txBody>
      </p:sp>
      <p:sp>
        <p:nvSpPr>
          <p:cNvPr id="120" name="Google Shape;120;p19"/>
          <p:cNvSpPr txBox="1">
            <a:spLocks noGrp="1"/>
          </p:cNvSpPr>
          <p:nvPr>
            <p:ph type="body" idx="1"/>
          </p:nvPr>
        </p:nvSpPr>
        <p:spPr>
          <a:xfrm>
            <a:off x="44100" y="1017725"/>
            <a:ext cx="9055800" cy="794400"/>
          </a:xfrm>
          <a:prstGeom prst="rect">
            <a:avLst/>
          </a:prstGeom>
        </p:spPr>
        <p:txBody>
          <a:bodyPr spcFirstLastPara="1" wrap="square" lIns="91425" tIns="91425" rIns="91425" bIns="91425" anchor="t" anchorCtr="0">
            <a:normAutofit lnSpcReduction="10000"/>
          </a:bodyPr>
          <a:lstStyle/>
          <a:p>
            <a:pPr marL="457200" lvl="0" indent="-317500" algn="l" rtl="0">
              <a:lnSpc>
                <a:spcPct val="150000"/>
              </a:lnSpc>
              <a:spcBef>
                <a:spcPts val="0"/>
              </a:spcBef>
              <a:spcAft>
                <a:spcPts val="0"/>
              </a:spcAft>
              <a:buClr>
                <a:schemeClr val="dk1"/>
              </a:buClr>
              <a:buSzPts val="1400"/>
              <a:buChar char="●"/>
            </a:pPr>
            <a:r>
              <a:rPr lang="en" sz="1400" b="1">
                <a:solidFill>
                  <a:schemeClr val="dk1"/>
                </a:solidFill>
              </a:rPr>
              <a:t>ChIP-seq: </a:t>
            </a:r>
            <a:r>
              <a:rPr lang="en" sz="1400">
                <a:solidFill>
                  <a:schemeClr val="dk1"/>
                </a:solidFill>
              </a:rPr>
              <a:t>Chromatin immunoprecipitation followed by sequencing - Identify the </a:t>
            </a:r>
            <a:r>
              <a:rPr lang="en" sz="1400" u="sng">
                <a:solidFill>
                  <a:schemeClr val="dk1"/>
                </a:solidFill>
              </a:rPr>
              <a:t>locations</a:t>
            </a:r>
            <a:r>
              <a:rPr lang="en" sz="1400">
                <a:solidFill>
                  <a:schemeClr val="dk1"/>
                </a:solidFill>
              </a:rPr>
              <a:t> of where specific proteins are bound to the genome</a:t>
            </a:r>
            <a:endParaRPr sz="1400">
              <a:solidFill>
                <a:schemeClr val="dk1"/>
              </a:solidFill>
            </a:endParaRPr>
          </a:p>
        </p:txBody>
      </p:sp>
      <p:pic>
        <p:nvPicPr>
          <p:cNvPr id="121" name="Google Shape;121;p19"/>
          <p:cNvPicPr preferRelativeResize="0"/>
          <p:nvPr/>
        </p:nvPicPr>
        <p:blipFill rotWithShape="1">
          <a:blip r:embed="rId3">
            <a:alphaModFix/>
          </a:blip>
          <a:srcRect r="71179" b="13419"/>
          <a:stretch/>
        </p:blipFill>
        <p:spPr>
          <a:xfrm>
            <a:off x="2064750" y="2027486"/>
            <a:ext cx="2504041" cy="2279586"/>
          </a:xfrm>
          <a:prstGeom prst="rect">
            <a:avLst/>
          </a:prstGeom>
          <a:noFill/>
          <a:ln>
            <a:noFill/>
          </a:ln>
        </p:spPr>
      </p:pic>
      <p:sp>
        <p:nvSpPr>
          <p:cNvPr id="122" name="Google Shape;122;p19"/>
          <p:cNvSpPr txBox="1"/>
          <p:nvPr/>
        </p:nvSpPr>
        <p:spPr>
          <a:xfrm>
            <a:off x="0" y="4832225"/>
            <a:ext cx="39189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t>Image adapted from: http://bioconductor.org/help/course-materials/2015/Uruguay2015/V7-ChIPSeq.html</a:t>
            </a:r>
            <a:endParaRPr sz="600"/>
          </a:p>
        </p:txBody>
      </p:sp>
      <p:pic>
        <p:nvPicPr>
          <p:cNvPr id="123" name="Google Shape;123;p19"/>
          <p:cNvPicPr preferRelativeResize="0"/>
          <p:nvPr/>
        </p:nvPicPr>
        <p:blipFill rotWithShape="1">
          <a:blip r:embed="rId3">
            <a:alphaModFix/>
          </a:blip>
          <a:srcRect l="73264" b="13419"/>
          <a:stretch/>
        </p:blipFill>
        <p:spPr>
          <a:xfrm>
            <a:off x="4568790" y="2027486"/>
            <a:ext cx="2322862" cy="2279586"/>
          </a:xfrm>
          <a:prstGeom prst="rect">
            <a:avLst/>
          </a:prstGeom>
          <a:noFill/>
          <a:ln>
            <a:noFill/>
          </a:ln>
        </p:spPr>
      </p:pic>
      <p:sp>
        <p:nvSpPr>
          <p:cNvPr id="124" name="Google Shape;124;p19"/>
          <p:cNvSpPr/>
          <p:nvPr/>
        </p:nvSpPr>
        <p:spPr>
          <a:xfrm>
            <a:off x="4456825" y="2027463"/>
            <a:ext cx="904800" cy="6531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p:nvPr/>
        </p:nvSpPr>
        <p:spPr>
          <a:xfrm>
            <a:off x="3552700" y="3469625"/>
            <a:ext cx="1016100" cy="7944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3">
            <a:alphaModFix/>
          </a:blip>
          <a:srcRect l="15910" t="6309" r="4654" b="82555"/>
          <a:stretch/>
        </p:blipFill>
        <p:spPr>
          <a:xfrm>
            <a:off x="4643050" y="1752149"/>
            <a:ext cx="3992175" cy="601327"/>
          </a:xfrm>
          <a:prstGeom prst="rect">
            <a:avLst/>
          </a:prstGeom>
          <a:noFill/>
          <a:ln>
            <a:noFill/>
          </a:ln>
        </p:spPr>
      </p:pic>
      <p:pic>
        <p:nvPicPr>
          <p:cNvPr id="131" name="Google Shape;131;p20"/>
          <p:cNvPicPr preferRelativeResize="0"/>
          <p:nvPr/>
        </p:nvPicPr>
        <p:blipFill rotWithShape="1">
          <a:blip r:embed="rId3">
            <a:alphaModFix/>
          </a:blip>
          <a:srcRect l="16597" t="76059"/>
          <a:stretch/>
        </p:blipFill>
        <p:spPr>
          <a:xfrm>
            <a:off x="4643050" y="2353475"/>
            <a:ext cx="3992175" cy="1231349"/>
          </a:xfrm>
          <a:prstGeom prst="rect">
            <a:avLst/>
          </a:prstGeom>
          <a:noFill/>
          <a:ln>
            <a:noFill/>
          </a:ln>
        </p:spPr>
      </p:pic>
      <p:sp>
        <p:nvSpPr>
          <p:cNvPr id="132" name="Google Shape;132;p20"/>
          <p:cNvSpPr txBox="1"/>
          <p:nvPr/>
        </p:nvSpPr>
        <p:spPr>
          <a:xfrm>
            <a:off x="251925" y="1752138"/>
            <a:ext cx="4129500" cy="16392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Char char="●"/>
            </a:pPr>
            <a:r>
              <a:rPr lang="en">
                <a:solidFill>
                  <a:schemeClr val="dk1"/>
                </a:solidFill>
              </a:rPr>
              <a:t>Chromosome name</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Start position </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End position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Ex. Chr16: 30,065,500 - 30,066,000</a:t>
            </a:r>
            <a:endParaRPr>
              <a:solidFill>
                <a:schemeClr val="dk2"/>
              </a:solidFill>
            </a:endParaRPr>
          </a:p>
          <a:p>
            <a:pPr marL="0" lvl="0" indent="0" algn="l" rtl="0">
              <a:spcBef>
                <a:spcPts val="0"/>
              </a:spcBef>
              <a:spcAft>
                <a:spcPts val="0"/>
              </a:spcAft>
              <a:buNone/>
            </a:pPr>
            <a:endParaRPr/>
          </a:p>
        </p:txBody>
      </p:sp>
      <p:pic>
        <p:nvPicPr>
          <p:cNvPr id="133" name="Google Shape;133;p20"/>
          <p:cNvPicPr preferRelativeResize="0"/>
          <p:nvPr/>
        </p:nvPicPr>
        <p:blipFill>
          <a:blip r:embed="rId4">
            <a:alphaModFix/>
          </a:blip>
          <a:stretch>
            <a:fillRect/>
          </a:stretch>
        </p:blipFill>
        <p:spPr>
          <a:xfrm>
            <a:off x="152400" y="4035500"/>
            <a:ext cx="8839201" cy="627722"/>
          </a:xfrm>
          <a:prstGeom prst="rect">
            <a:avLst/>
          </a:prstGeom>
          <a:noFill/>
          <a:ln>
            <a:noFill/>
          </a:ln>
        </p:spPr>
      </p:pic>
      <p:sp>
        <p:nvSpPr>
          <p:cNvPr id="134" name="Google Shape;13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135" name="Google Shape;13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Genomic Coordinates</a:t>
            </a:r>
            <a:endParaRPr/>
          </a:p>
        </p:txBody>
      </p:sp>
      <p:sp>
        <p:nvSpPr>
          <p:cNvPr id="136" name="Google Shape;136;p20"/>
          <p:cNvSpPr txBox="1">
            <a:spLocks noGrp="1"/>
          </p:cNvSpPr>
          <p:nvPr>
            <p:ph type="body" idx="1"/>
          </p:nvPr>
        </p:nvSpPr>
        <p:spPr>
          <a:xfrm>
            <a:off x="44100" y="1078975"/>
            <a:ext cx="9055800" cy="457800"/>
          </a:xfrm>
          <a:prstGeom prst="rect">
            <a:avLst/>
          </a:prstGeom>
        </p:spPr>
        <p:txBody>
          <a:bodyPr spcFirstLastPara="1" wrap="square" lIns="91425" tIns="91425" rIns="91425" bIns="91425" anchor="t" anchorCtr="0">
            <a:normAutofit fontScale="92500" lnSpcReduction="20000"/>
          </a:bodyPr>
          <a:lstStyle/>
          <a:p>
            <a:pPr marL="457200" lvl="0" indent="-317500" algn="l" rtl="0">
              <a:lnSpc>
                <a:spcPct val="150000"/>
              </a:lnSpc>
              <a:spcBef>
                <a:spcPts val="0"/>
              </a:spcBef>
              <a:spcAft>
                <a:spcPts val="0"/>
              </a:spcAft>
              <a:buClr>
                <a:schemeClr val="dk1"/>
              </a:buClr>
              <a:buSzPts val="1400"/>
              <a:buChar char="●"/>
            </a:pPr>
            <a:r>
              <a:rPr lang="en" sz="1400" b="1">
                <a:solidFill>
                  <a:schemeClr val="dk1"/>
                </a:solidFill>
              </a:rPr>
              <a:t>Locations in the Genome have specific Genomic Coordinates</a:t>
            </a:r>
            <a:endParaRPr sz="1400" b="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en" sz="1800" b="1"/>
              <a:t>The Data: ChIP-seq Files</a:t>
            </a:r>
            <a:endParaRPr b="1"/>
          </a:p>
        </p:txBody>
      </p:sp>
      <p:graphicFrame>
        <p:nvGraphicFramePr>
          <p:cNvPr id="142" name="Google Shape;142;p21"/>
          <p:cNvGraphicFramePr/>
          <p:nvPr/>
        </p:nvGraphicFramePr>
        <p:xfrm>
          <a:off x="311750" y="1809750"/>
          <a:ext cx="8520625" cy="1641905"/>
        </p:xfrm>
        <a:graphic>
          <a:graphicData uri="http://schemas.openxmlformats.org/drawingml/2006/table">
            <a:tbl>
              <a:tblPr>
                <a:noFill/>
                <a:tableStyleId>{A5601E3D-9175-47FD-94C9-392BE4EBDFAB}</a:tableStyleId>
              </a:tblPr>
              <a:tblGrid>
                <a:gridCol w="1704125">
                  <a:extLst>
                    <a:ext uri="{9D8B030D-6E8A-4147-A177-3AD203B41FA5}">
                      <a16:colId xmlns:a16="http://schemas.microsoft.com/office/drawing/2014/main" val="20000"/>
                    </a:ext>
                  </a:extLst>
                </a:gridCol>
                <a:gridCol w="1704125">
                  <a:extLst>
                    <a:ext uri="{9D8B030D-6E8A-4147-A177-3AD203B41FA5}">
                      <a16:colId xmlns:a16="http://schemas.microsoft.com/office/drawing/2014/main" val="20001"/>
                    </a:ext>
                  </a:extLst>
                </a:gridCol>
                <a:gridCol w="1704125">
                  <a:extLst>
                    <a:ext uri="{9D8B030D-6E8A-4147-A177-3AD203B41FA5}">
                      <a16:colId xmlns:a16="http://schemas.microsoft.com/office/drawing/2014/main" val="20002"/>
                    </a:ext>
                  </a:extLst>
                </a:gridCol>
                <a:gridCol w="1704125">
                  <a:extLst>
                    <a:ext uri="{9D8B030D-6E8A-4147-A177-3AD203B41FA5}">
                      <a16:colId xmlns:a16="http://schemas.microsoft.com/office/drawing/2014/main" val="20003"/>
                    </a:ext>
                  </a:extLst>
                </a:gridCol>
                <a:gridCol w="1704125">
                  <a:extLst>
                    <a:ext uri="{9D8B030D-6E8A-4147-A177-3AD203B41FA5}">
                      <a16:colId xmlns:a16="http://schemas.microsoft.com/office/drawing/2014/main" val="20004"/>
                    </a:ext>
                  </a:extLst>
                </a:gridCol>
              </a:tblGrid>
              <a:tr h="453275">
                <a:tc>
                  <a:txBody>
                    <a:bodyPr/>
                    <a:lstStyle/>
                    <a:p>
                      <a:pPr marL="0" lvl="0" indent="0" algn="ctr" rtl="0">
                        <a:spcBef>
                          <a:spcPts val="0"/>
                        </a:spcBef>
                        <a:spcAft>
                          <a:spcPts val="0"/>
                        </a:spcAft>
                        <a:buNone/>
                      </a:pPr>
                      <a:r>
                        <a:rPr lang="en" b="1"/>
                        <a:t>Chromosome</a:t>
                      </a:r>
                      <a:endParaRPr b="1"/>
                    </a:p>
                  </a:txBody>
                  <a:tcPr marL="91425" marR="91425" marT="91425" marB="91425">
                    <a:solidFill>
                      <a:srgbClr val="9FC5E8"/>
                    </a:solidFill>
                  </a:tcPr>
                </a:tc>
                <a:tc>
                  <a:txBody>
                    <a:bodyPr/>
                    <a:lstStyle/>
                    <a:p>
                      <a:pPr marL="0" lvl="0" indent="0" algn="ctr" rtl="0">
                        <a:spcBef>
                          <a:spcPts val="0"/>
                        </a:spcBef>
                        <a:spcAft>
                          <a:spcPts val="0"/>
                        </a:spcAft>
                        <a:buNone/>
                      </a:pPr>
                      <a:r>
                        <a:rPr lang="en" b="1"/>
                        <a:t>Start coordinate</a:t>
                      </a:r>
                      <a:endParaRPr b="1"/>
                    </a:p>
                  </a:txBody>
                  <a:tcPr marL="91425" marR="91425" marT="91425" marB="91425">
                    <a:solidFill>
                      <a:srgbClr val="9FC5E8"/>
                    </a:solidFill>
                  </a:tcPr>
                </a:tc>
                <a:tc>
                  <a:txBody>
                    <a:bodyPr/>
                    <a:lstStyle/>
                    <a:p>
                      <a:pPr marL="0" lvl="0" indent="0" algn="ctr" rtl="0">
                        <a:spcBef>
                          <a:spcPts val="0"/>
                        </a:spcBef>
                        <a:spcAft>
                          <a:spcPts val="0"/>
                        </a:spcAft>
                        <a:buNone/>
                      </a:pPr>
                      <a:r>
                        <a:rPr lang="en" b="1"/>
                        <a:t>End coordinate </a:t>
                      </a:r>
                      <a:endParaRPr b="1"/>
                    </a:p>
                  </a:txBody>
                  <a:tcPr marL="91425" marR="91425" marT="91425" marB="91425">
                    <a:solidFill>
                      <a:srgbClr val="9FC5E8"/>
                    </a:solidFill>
                  </a:tcPr>
                </a:tc>
                <a:tc>
                  <a:txBody>
                    <a:bodyPr/>
                    <a:lstStyle/>
                    <a:p>
                      <a:pPr marL="0" lvl="0" indent="0" algn="ctr" rtl="0">
                        <a:spcBef>
                          <a:spcPts val="0"/>
                        </a:spcBef>
                        <a:spcAft>
                          <a:spcPts val="0"/>
                        </a:spcAft>
                        <a:buNone/>
                      </a:pPr>
                      <a:r>
                        <a:rPr lang="en" b="1"/>
                        <a:t>SignalValue</a:t>
                      </a:r>
                      <a:endParaRPr b="1"/>
                    </a:p>
                  </a:txBody>
                  <a:tcPr marL="91425" marR="91425" marT="91425" marB="91425">
                    <a:solidFill>
                      <a:srgbClr val="9FC5E8"/>
                    </a:solidFill>
                  </a:tcPr>
                </a:tc>
                <a:tc>
                  <a:txBody>
                    <a:bodyPr/>
                    <a:lstStyle/>
                    <a:p>
                      <a:pPr marL="0" lvl="0" indent="0" algn="ctr" rtl="0">
                        <a:spcBef>
                          <a:spcPts val="0"/>
                        </a:spcBef>
                        <a:spcAft>
                          <a:spcPts val="0"/>
                        </a:spcAft>
                        <a:buNone/>
                      </a:pPr>
                      <a:r>
                        <a:rPr lang="en" b="1"/>
                        <a:t>Others</a:t>
                      </a:r>
                      <a:endParaRPr b="1"/>
                    </a:p>
                  </a:txBody>
                  <a:tcPr marL="91425" marR="91425" marT="91425" marB="91425">
                    <a:solidFill>
                      <a:srgbClr val="9FC5E8"/>
                    </a:solidFill>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
                        <a:t>chr16</a:t>
                      </a:r>
                      <a:endParaRPr/>
                    </a:p>
                  </a:txBody>
                  <a:tcPr marL="91425" marR="91425" marT="91425" marB="91425"/>
                </a:tc>
                <a:tc>
                  <a:txBody>
                    <a:bodyPr/>
                    <a:lstStyle/>
                    <a:p>
                      <a:pPr marL="0" lvl="0" indent="0" algn="ctr" rtl="0">
                        <a:spcBef>
                          <a:spcPts val="0"/>
                        </a:spcBef>
                        <a:spcAft>
                          <a:spcPts val="0"/>
                        </a:spcAft>
                        <a:buNone/>
                      </a:pPr>
                      <a:r>
                        <a:rPr lang="en"/>
                        <a:t>30,065,500</a:t>
                      </a:r>
                      <a:endParaRPr/>
                    </a:p>
                  </a:txBody>
                  <a:tcPr marL="91425" marR="91425" marT="91425" marB="91425"/>
                </a:tc>
                <a:tc>
                  <a:txBody>
                    <a:bodyPr/>
                    <a:lstStyle/>
                    <a:p>
                      <a:pPr marL="0" lvl="0" indent="0" algn="ctr" rtl="0">
                        <a:spcBef>
                          <a:spcPts val="0"/>
                        </a:spcBef>
                        <a:spcAft>
                          <a:spcPts val="0"/>
                        </a:spcAft>
                        <a:buNone/>
                      </a:pPr>
                      <a:r>
                        <a:rPr lang="en"/>
                        <a:t>30,065,717</a:t>
                      </a:r>
                      <a:endParaRPr/>
                    </a:p>
                  </a:txBody>
                  <a:tcPr marL="91425" marR="91425" marT="91425" marB="91425"/>
                </a:tc>
                <a:tc>
                  <a:txBody>
                    <a:bodyPr/>
                    <a:lstStyle/>
                    <a:p>
                      <a:pPr marL="0" lvl="0" indent="0" algn="ctr" rtl="0">
                        <a:spcBef>
                          <a:spcPts val="0"/>
                        </a:spcBef>
                        <a:spcAft>
                          <a:spcPts val="0"/>
                        </a:spcAft>
                        <a:buNone/>
                      </a:pPr>
                      <a:r>
                        <a:rPr lang="en"/>
                        <a:t>332.408892269</a:t>
                      </a:r>
                      <a:endParaRPr/>
                    </a:p>
                  </a:txBody>
                  <a:tcPr marL="91425" marR="91425" marT="91425" marB="91425"/>
                </a:tc>
                <a:tc rowSpan="3">
                  <a:txBody>
                    <a:bodyPr/>
                    <a:lstStyle/>
                    <a:p>
                      <a:pPr marL="0" lvl="0" indent="0" algn="ctr" rtl="0">
                        <a:spcBef>
                          <a:spcPts val="0"/>
                        </a:spcBef>
                        <a:spcAft>
                          <a:spcPts val="0"/>
                        </a:spcAft>
                        <a:buNone/>
                      </a:pPr>
                      <a:r>
                        <a:rPr lang="en"/>
                        <a:t>Quality metrics</a:t>
                      </a: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
                        <a:t>chr16</a:t>
                      </a:r>
                      <a:endParaRPr/>
                    </a:p>
                  </a:txBody>
                  <a:tcPr marL="91425" marR="91425" marT="91425" marB="91425"/>
                </a:tc>
                <a:tc>
                  <a:txBody>
                    <a:bodyPr/>
                    <a:lstStyle/>
                    <a:p>
                      <a:pPr marL="0" lvl="0" indent="0" algn="ctr" rtl="0">
                        <a:spcBef>
                          <a:spcPts val="0"/>
                        </a:spcBef>
                        <a:spcAft>
                          <a:spcPts val="0"/>
                        </a:spcAft>
                        <a:buNone/>
                      </a:pPr>
                      <a:r>
                        <a:rPr lang="en">
                          <a:solidFill>
                            <a:schemeClr val="dk1"/>
                          </a:solidFill>
                        </a:rPr>
                        <a:t>30,065,215</a:t>
                      </a:r>
                      <a:endParaRPr/>
                    </a:p>
                  </a:txBody>
                  <a:tcPr marL="91425" marR="91425" marT="91425" marB="91425"/>
                </a:tc>
                <a:tc>
                  <a:txBody>
                    <a:bodyPr/>
                    <a:lstStyle/>
                    <a:p>
                      <a:pPr marL="0" lvl="0" indent="0" algn="ctr" rtl="0">
                        <a:spcBef>
                          <a:spcPts val="0"/>
                        </a:spcBef>
                        <a:spcAft>
                          <a:spcPts val="0"/>
                        </a:spcAft>
                        <a:buNone/>
                      </a:pPr>
                      <a:r>
                        <a:rPr lang="en">
                          <a:solidFill>
                            <a:schemeClr val="dk1"/>
                          </a:solidFill>
                        </a:rPr>
                        <a:t>30,065,310</a:t>
                      </a:r>
                      <a:endParaRPr/>
                    </a:p>
                  </a:txBody>
                  <a:tcPr marL="91425" marR="91425" marT="91425" marB="91425"/>
                </a:tc>
                <a:tc>
                  <a:txBody>
                    <a:bodyPr/>
                    <a:lstStyle/>
                    <a:p>
                      <a:pPr marL="0" lvl="0" indent="0" algn="ctr" rtl="0">
                        <a:spcBef>
                          <a:spcPts val="0"/>
                        </a:spcBef>
                        <a:spcAft>
                          <a:spcPts val="0"/>
                        </a:spcAft>
                        <a:buNone/>
                      </a:pPr>
                      <a:r>
                        <a:rPr lang="en"/>
                        <a:t>298.507146331</a:t>
                      </a:r>
                      <a:endParaRPr/>
                    </a:p>
                  </a:txBody>
                  <a:tcPr marL="91425" marR="91425" marT="91425" marB="91425"/>
                </a:tc>
                <a:tc vMerge="1">
                  <a:txBody>
                    <a:bodyPr/>
                    <a:lstStyle/>
                    <a:p>
                      <a:endParaRPr lang="en-US"/>
                    </a:p>
                  </a:txBody>
                  <a:tcPr/>
                </a:tc>
                <a:extLst>
                  <a:ext uri="{0D108BD9-81ED-4DB2-BD59-A6C34878D82A}">
                    <a16:rowId xmlns:a16="http://schemas.microsoft.com/office/drawing/2014/main" val="10002"/>
                  </a:ext>
                </a:extLst>
              </a:tr>
              <a:tr h="396200">
                <a:tc>
                  <a:txBody>
                    <a:bodyPr/>
                    <a:lstStyle/>
                    <a:p>
                      <a:pPr marL="0" lvl="0" indent="0" algn="ctr" rtl="0">
                        <a:spcBef>
                          <a:spcPts val="0"/>
                        </a:spcBef>
                        <a:spcAft>
                          <a:spcPts val="0"/>
                        </a:spcAft>
                        <a:buNone/>
                      </a:pPr>
                      <a:r>
                        <a:rPr lang="en"/>
                        <a:t>chr16</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chemeClr val="dk1"/>
                          </a:solidFill>
                        </a:rPr>
                        <a:t>30,065,412</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chemeClr val="dk1"/>
                          </a:solidFill>
                        </a:rPr>
                        <a:t>30,065,658</a:t>
                      </a:r>
                      <a:endParaRPr/>
                    </a:p>
                  </a:txBody>
                  <a:tcPr marL="91425" marR="91425" marT="91425" marB="91425"/>
                </a:tc>
                <a:tc>
                  <a:txBody>
                    <a:bodyPr/>
                    <a:lstStyle/>
                    <a:p>
                      <a:pPr marL="0" lvl="0" indent="0" algn="ctr" rtl="0">
                        <a:spcBef>
                          <a:spcPts val="0"/>
                        </a:spcBef>
                        <a:spcAft>
                          <a:spcPts val="0"/>
                        </a:spcAft>
                        <a:buNone/>
                      </a:pPr>
                      <a:r>
                        <a:rPr lang="en"/>
                        <a:t>297.599438795</a:t>
                      </a:r>
                      <a:endParaRPr/>
                    </a:p>
                  </a:txBody>
                  <a:tcPr marL="91425" marR="91425" marT="91425" marB="91425"/>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143" name="Google Shape;143;p21"/>
          <p:cNvSpPr txBox="1"/>
          <p:nvPr/>
        </p:nvSpPr>
        <p:spPr>
          <a:xfrm>
            <a:off x="311350" y="1294575"/>
            <a:ext cx="17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Ex. Hes1</a:t>
            </a:r>
            <a:endParaRPr/>
          </a:p>
        </p:txBody>
      </p:sp>
      <p:sp>
        <p:nvSpPr>
          <p:cNvPr id="144" name="Google Shape;144;p21"/>
          <p:cNvSpPr/>
          <p:nvPr/>
        </p:nvSpPr>
        <p:spPr>
          <a:xfrm>
            <a:off x="5374975" y="1363575"/>
            <a:ext cx="3023400" cy="262200"/>
          </a:xfrm>
          <a:prstGeom prst="wedgeRectCallout">
            <a:avLst>
              <a:gd name="adj1" fmla="val -20732"/>
              <a:gd name="adj2" fmla="val 9687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i="1"/>
              <a:t>The signal strength of ChIP-seq </a:t>
            </a:r>
            <a:endParaRPr sz="1200" i="1"/>
          </a:p>
        </p:txBody>
      </p:sp>
      <p:sp>
        <p:nvSpPr>
          <p:cNvPr id="145" name="Google Shape;14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1865</Words>
  <Application>Microsoft Office PowerPoint</Application>
  <PresentationFormat>On-screen Show (16:9)</PresentationFormat>
  <Paragraphs>285</Paragraphs>
  <Slides>24</Slides>
  <Notes>23</Notes>
  <HiddenSlides>7</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Segoe UI Historic</vt:lpstr>
      <vt:lpstr>Times New Roman</vt:lpstr>
      <vt:lpstr>Simple Light</vt:lpstr>
      <vt:lpstr>MultiChIPViewer</vt:lpstr>
      <vt:lpstr>PowerPoint Presentation</vt:lpstr>
      <vt:lpstr>Background</vt:lpstr>
      <vt:lpstr>Background - Genes</vt:lpstr>
      <vt:lpstr>Background - Technologies</vt:lpstr>
      <vt:lpstr>Background - Technologies</vt:lpstr>
      <vt:lpstr>Background: ChIP-seq</vt:lpstr>
      <vt:lpstr>Background: Genomic Coordinates</vt:lpstr>
      <vt:lpstr>The Data: ChIP-seq Files</vt:lpstr>
      <vt:lpstr>Related Work: Genome Browser</vt:lpstr>
      <vt:lpstr>Related Works</vt:lpstr>
      <vt:lpstr>Related Works</vt:lpstr>
      <vt:lpstr>  A Walkthrough of   MultiChIPViewer </vt:lpstr>
      <vt:lpstr>MultiChIPViewer: Overview</vt:lpstr>
      <vt:lpstr>MultiChIPViewer: Overview</vt:lpstr>
      <vt:lpstr>MultiChIPViewer: Overview</vt:lpstr>
      <vt:lpstr>Data Loader: Add Contrasts and Datasets</vt:lpstr>
      <vt:lpstr>Data Loader: Select Color</vt:lpstr>
      <vt:lpstr>Data Loader: Jump To Gene</vt:lpstr>
      <vt:lpstr>MultiChIPViewer: Merged View Enabled</vt:lpstr>
      <vt:lpstr>MultiChIPViewer: Interaction</vt:lpstr>
      <vt:lpstr>MultiChIPViewer: Comparing Multiple Conditions</vt:lpstr>
      <vt:lpstr>Future Work: Normalization Problems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MultiChIPViewer</dc:title>
  <cp:lastModifiedBy>Alex Adrian</cp:lastModifiedBy>
  <cp:revision>4</cp:revision>
  <dcterms:modified xsi:type="dcterms:W3CDTF">2022-12-14T20:36:14Z</dcterms:modified>
</cp:coreProperties>
</file>