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82791c659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82791c659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82791c659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82791c659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2791c659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2791c659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2791c659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2791c659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2791c659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2791c659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2791c659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82791c659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34fa2c9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34fa2c9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ciencedirect.com/science/article/pii/S0261379423001397?casa_token=RqRnNTw0gyMAAAAA:c30_vUgDEA96WlgeGuIx7K_40oAaugmzWekhU6NRr3XF26jGzBZIG_C_Z3X8VRxF4U34l_zlydc" TargetMode="External"/><Relationship Id="rId4" Type="http://schemas.openxmlformats.org/officeDocument/2006/relationships/hyperlink" Target="https://onlinelibrary.wiley.com/doi/abs/10.1111/lsq.12376?casa_token=e2bxsxPLMzcAAAAA:ZtL-agJnQ708h4H9JDVmi98cL5v3Sh1c-9h5dzIRAJ9ypE6R2GO2SU-H0t8UiH92cGWWbM-h0621W9I" TargetMode="External"/><Relationship Id="rId5" Type="http://schemas.openxmlformats.org/officeDocument/2006/relationships/hyperlink" Target="https://www.cambridge.org/core/journals/government-and-opposition/article/political-dynasties-in-canada/757D42F86E4A0661A27BBF7BCC7CEB51" TargetMode="External"/><Relationship Id="rId6" Type="http://schemas.openxmlformats.org/officeDocument/2006/relationships/hyperlink" Target="https://www.cambridge.org/core/journals/political-science-research-and-methods/article/legislative-reciprocity-using-a-proposal-lottery-to-identify-causal-effects/A941B6336CA716AD3E29697508A39017" TargetMode="External"/><Relationship Id="rId7" Type="http://schemas.openxmlformats.org/officeDocument/2006/relationships/hyperlink" Target="https://www.tandfonline.com/doi/abs/10.1080/00344893.2025.2543413?casa_token=A0EoTFXuPOkAAAAA:o6MKWDy8T615JjHUOPauMNrOrOzgoghtCoxa9t_32d2xbjr4lEmtSXSR7ukIdIRxvcNDy6jzUpGebA" TargetMode="External"/><Relationship Id="rId8" Type="http://schemas.openxmlformats.org/officeDocument/2006/relationships/hyperlink" Target="https://www.cambridge.org/core/journals/canadian-journal-of-political-science-revue-canadienne-de-science-politique/article/does-democracy-die-in-darkness-an-examination-of-the-relationship-between-local-newspaper-health-and-turnout-in-municipal-politics/CF73BE3A8A747B489F46BF3A8EED3E51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-668850"/>
            <a:ext cx="9144003" cy="6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CPSC 547 Pitch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Ricky Curry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Canadian federal candidates 1867–2021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Biographical data about every federal candidate in every election (besides 2025)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Birth nationality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Occupation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Gender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Openly LGBTQ2S+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Indigenous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Plus all the election-related data you’d expect (vote share, incumbency, etc.)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 rot="605">
            <a:off x="311751" y="445051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Prior work citing this dataset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Minority groups in Canadian federal elections, 2015–2021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Is incumbency advantage gendered?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Political dynasties in Canada</a:t>
            </a:r>
            <a:r>
              <a:rPr lang="en-GB"/>
              <a:t> (combined with another dataset)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Legislative reciprocity: Using a proposal lottery to identify causal effects </a:t>
            </a:r>
            <a:r>
              <a:rPr lang="en-GB"/>
              <a:t>(combined with another dataset)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Why does a legislator's age matter?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Does Democracy Die in Darkness? An Examination of the Relationship between Local Newspaper Health and Turnout in Municipal Politics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Suggestions from the author (directly quoted)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42405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share of female candidates over an extended period of time; </a:t>
            </a:r>
            <a:endParaRPr sz="1600"/>
          </a:p>
          <a:p>
            <a:pPr indent="-330200" lvl="0" marL="457200" marR="42405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Which occupations do better in politics; </a:t>
            </a:r>
            <a:endParaRPr sz="1600"/>
          </a:p>
          <a:p>
            <a:pPr indent="-330200" lvl="0" marL="457200" marR="42405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If women get fewer votes than men;</a:t>
            </a:r>
            <a:endParaRPr sz="1600"/>
          </a:p>
          <a:p>
            <a:pPr indent="-330200" lvl="0" marL="457200" marR="42405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How long politicians tend to stay in politics; </a:t>
            </a:r>
            <a:endParaRPr sz="1600"/>
          </a:p>
          <a:p>
            <a:pPr indent="-330200" lvl="0" marL="457200" marR="42405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advantage gained by incumbency; </a:t>
            </a:r>
            <a:endParaRPr sz="1600"/>
          </a:p>
          <a:p>
            <a:pPr indent="-330200" lvl="0" marL="457200" marR="42405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How well independents do; </a:t>
            </a:r>
            <a:endParaRPr sz="1600"/>
          </a:p>
          <a:p>
            <a:pPr indent="-330200" lvl="0" marL="457200" marR="42405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consequences for politicians who are elected under a party banner and then switch their party affiliation and run again either at the same level of government </a:t>
            </a:r>
            <a:r>
              <a:rPr lang="en-GB" sz="1600" strike="sngStrike"/>
              <a:t>or across two different levels (provincial and federal); </a:t>
            </a:r>
            <a:endParaRPr sz="1600" strike="sngStrike"/>
          </a:p>
          <a:p>
            <a:pPr indent="-330200" lvl="0" marL="457200" marR="42405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 strike="sngStrike"/>
              <a:t>The progressive ambition of politicians across different levels of elections; </a:t>
            </a:r>
            <a:endParaRPr sz="1600" strike="sngStrike"/>
          </a:p>
          <a:p>
            <a:pPr indent="-330200" lvl="0" marL="457200" marR="42405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If by-elections are more favourable to smaller parties and/or independent candidates.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Existing visualizations of this data from the literature</a:t>
            </a:r>
            <a:endParaRPr/>
          </a:p>
        </p:txBody>
      </p:sp>
      <p:pic>
        <p:nvPicPr>
          <p:cNvPr id="80" name="Google Shape;80;p17" title="Screenshot 2025-09-23 at 10.06.0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625" y="1017727"/>
            <a:ext cx="4260301" cy="255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title="Screenshot 2025-09-23 at 10.06.1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199" y="1017734"/>
            <a:ext cx="4260301" cy="24830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214625" y="3616825"/>
            <a:ext cx="8488800" cy="13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These are (somewhat) good for quantifying the electoral dynastic effect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i="1" lang="en-GB" sz="1800">
                <a:solidFill>
                  <a:schemeClr val="dk2"/>
                </a:solidFill>
              </a:rPr>
              <a:t>More interesting</a:t>
            </a:r>
            <a:r>
              <a:rPr lang="en-GB" sz="1800">
                <a:solidFill>
                  <a:schemeClr val="dk2"/>
                </a:solidFill>
              </a:rPr>
              <a:t> to visualize dynasties themselves, e.g. as a network, for biographical exploration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Existing visualizations of this data from the literature</a:t>
            </a:r>
            <a:endParaRPr/>
          </a:p>
        </p:txBody>
      </p:sp>
      <p:pic>
        <p:nvPicPr>
          <p:cNvPr id="88" name="Google Shape;88;p18" title="Screenshot 2025-09-23 at 10.15.2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2800"/>
            <a:ext cx="5101374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5548650" y="1105425"/>
            <a:ext cx="3283800" cy="3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Not great!</a:t>
            </a:r>
            <a:endParaRPr sz="1800">
              <a:solidFill>
                <a:schemeClr val="dk2"/>
              </a:solidFill>
            </a:endParaRPr>
          </a:p>
          <a:p>
            <a:pPr indent="-342900" lvl="1" marL="809999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-GB" sz="1800">
                <a:solidFill>
                  <a:schemeClr val="dk2"/>
                </a:solidFill>
              </a:rPr>
              <a:t>Very low information density</a:t>
            </a:r>
            <a:endParaRPr sz="1800">
              <a:solidFill>
                <a:schemeClr val="dk2"/>
              </a:solidFill>
            </a:endParaRPr>
          </a:p>
          <a:p>
            <a:pPr indent="-342900" lvl="1" marL="809999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-GB" sz="1800">
                <a:solidFill>
                  <a:schemeClr val="dk2"/>
                </a:solidFill>
              </a:rPr>
              <a:t>Needs significant explanation</a:t>
            </a:r>
            <a:endParaRPr sz="1800">
              <a:solidFill>
                <a:schemeClr val="dk2"/>
              </a:solidFill>
            </a:endParaRPr>
          </a:p>
          <a:p>
            <a:pPr indent="-342900" lvl="1" marL="809999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-GB" sz="1800">
                <a:solidFill>
                  <a:schemeClr val="dk2"/>
                </a:solidFill>
              </a:rPr>
              <a:t>No x-axis labels</a:t>
            </a:r>
            <a:endParaRPr sz="1800">
              <a:solidFill>
                <a:schemeClr val="dk2"/>
              </a:solidFill>
            </a:endParaRPr>
          </a:p>
          <a:p>
            <a:pPr indent="-342900" lvl="1" marL="809999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-GB" sz="1800">
                <a:solidFill>
                  <a:schemeClr val="dk2"/>
                </a:solidFill>
              </a:rPr>
              <a:t>Problematic colour selection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Would like to further explore demographics vs electoral outcomes throughout history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Potential vis design directions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Choropleth maps to find geographic trends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How did ridings themselves change? 234 -&gt; 338 seats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Scrub through history with interactive timeline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Changes in profession over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Hierarchical arrangement of parties and factions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 many other options I haven’t thought about yet!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