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3" r:id="rId6"/>
    <p:sldId id="264" r:id="rId7"/>
    <p:sldId id="265" r:id="rId8"/>
    <p:sldId id="266" r:id="rId9"/>
    <p:sldId id="267" r:id="rId10"/>
    <p:sldId id="268" r:id="rId11"/>
    <p:sldId id="26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3512db2ac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83512db2a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3512db2ac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83512db2a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83512db2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83512db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83512db2a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83512db2a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83512db2a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83512db2a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83512db2a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83512db2a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3512db2ac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83512db2a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83512db2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83512db2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3512db2a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83512db2a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To combat this issue, Singapore introduced a government-funded dating program (SDN) in 1985, and revamped it in the early 2000s when it actually gained a lot of traction!</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3512db2a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83512db2a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869412"/>
            <a:ext cx="8520600" cy="948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Visualizing Population Decline in the </a:t>
            </a:r>
            <a:r>
              <a:rPr lang="en-CA" sz="2400" b="1" i="1" u="sng">
                <a:solidFill>
                  <a:srgbClr val="A61C00"/>
                </a:solidFill>
              </a:rPr>
              <a:t>Four Asian Tigers</a:t>
            </a:r>
            <a:endParaRPr sz="2400" b="1" u="sng">
              <a:solidFill>
                <a:srgbClr val="A61C00"/>
              </a:solidFill>
            </a:endParaRPr>
          </a:p>
        </p:txBody>
      </p:sp>
      <p:sp>
        <p:nvSpPr>
          <p:cNvPr id="55" name="Google Shape;55;p13"/>
          <p:cNvSpPr txBox="1">
            <a:spLocks noGrp="1"/>
          </p:cNvSpPr>
          <p:nvPr>
            <p:ph type="subTitle" idx="1"/>
          </p:nvPr>
        </p:nvSpPr>
        <p:spPr>
          <a:xfrm>
            <a:off x="311700" y="2783288"/>
            <a:ext cx="85206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CA" sz="1800" b="1">
                <a:solidFill>
                  <a:srgbClr val="999999"/>
                </a:solidFill>
              </a:rPr>
              <a:t>Alice Kang - CPSC 547 Project Pitch</a:t>
            </a:r>
            <a:endParaRPr sz="1800" b="1">
              <a:solidFill>
                <a:srgbClr val="999999"/>
              </a:solidFill>
            </a:endParaRPr>
          </a:p>
        </p:txBody>
      </p:sp>
      <p:pic>
        <p:nvPicPr>
          <p:cNvPr id="56" name="Google Shape;56;p13"/>
          <p:cNvPicPr preferRelativeResize="0"/>
          <p:nvPr/>
        </p:nvPicPr>
        <p:blipFill rotWithShape="1">
          <a:blip r:embed="rId3">
            <a:alphaModFix/>
          </a:blip>
          <a:srcRect t="18671" b="24491"/>
          <a:stretch/>
        </p:blipFill>
        <p:spPr>
          <a:xfrm flipH="1">
            <a:off x="396100" y="245225"/>
            <a:ext cx="3710400" cy="2131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311700" y="207505"/>
            <a:ext cx="8520600" cy="57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You should join me if, like me, you:</a:t>
            </a:r>
            <a:endParaRPr sz="2400" b="1"/>
          </a:p>
        </p:txBody>
      </p:sp>
      <p:sp>
        <p:nvSpPr>
          <p:cNvPr id="138" name="Google Shape;138;p25"/>
          <p:cNvSpPr txBox="1">
            <a:spLocks noGrp="1"/>
          </p:cNvSpPr>
          <p:nvPr>
            <p:ph type="subTitle" idx="1"/>
          </p:nvPr>
        </p:nvSpPr>
        <p:spPr>
          <a:xfrm>
            <a:off x="371950" y="847100"/>
            <a:ext cx="8520600" cy="3887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CA" sz="1800"/>
              <a:t>are a Geography nerd</a:t>
            </a:r>
            <a:endParaRPr sz="1800"/>
          </a:p>
          <a:p>
            <a:pPr marL="0" lvl="0" indent="0" algn="l" rtl="0">
              <a:lnSpc>
                <a:spcPct val="115000"/>
              </a:lnSpc>
              <a:spcBef>
                <a:spcPts val="0"/>
              </a:spcBef>
              <a:spcAft>
                <a:spcPts val="0"/>
              </a:spcAft>
              <a:buNone/>
            </a:pPr>
            <a:endParaRPr sz="600"/>
          </a:p>
          <a:p>
            <a:pPr marL="457200" lvl="0" indent="-342900" algn="l" rtl="0">
              <a:lnSpc>
                <a:spcPct val="115000"/>
              </a:lnSpc>
              <a:spcBef>
                <a:spcPts val="0"/>
              </a:spcBef>
              <a:spcAft>
                <a:spcPts val="0"/>
              </a:spcAft>
              <a:buSzPts val="1800"/>
              <a:buChar char="●"/>
            </a:pPr>
            <a:r>
              <a:rPr lang="en-CA" sz="1800"/>
              <a:t>like to look at people data</a:t>
            </a:r>
            <a:endParaRPr sz="1800"/>
          </a:p>
          <a:p>
            <a:pPr marL="0" lvl="0" indent="0" algn="l" rtl="0">
              <a:lnSpc>
                <a:spcPct val="115000"/>
              </a:lnSpc>
              <a:spcBef>
                <a:spcPts val="0"/>
              </a:spcBef>
              <a:spcAft>
                <a:spcPts val="0"/>
              </a:spcAft>
              <a:buNone/>
            </a:pPr>
            <a:endParaRPr sz="600"/>
          </a:p>
          <a:p>
            <a:pPr marL="457200" lvl="0" indent="-342900" algn="l" rtl="0">
              <a:lnSpc>
                <a:spcPct val="115000"/>
              </a:lnSpc>
              <a:spcBef>
                <a:spcPts val="0"/>
              </a:spcBef>
              <a:spcAft>
                <a:spcPts val="0"/>
              </a:spcAft>
              <a:buSzPts val="1800"/>
              <a:buChar char="●"/>
            </a:pPr>
            <a:r>
              <a:rPr lang="en-CA" sz="1800"/>
              <a:t>like maps</a:t>
            </a:r>
            <a:endParaRPr sz="1800"/>
          </a:p>
          <a:p>
            <a:pPr marL="0" lvl="0" indent="0" algn="l" rtl="0">
              <a:lnSpc>
                <a:spcPct val="115000"/>
              </a:lnSpc>
              <a:spcBef>
                <a:spcPts val="0"/>
              </a:spcBef>
              <a:spcAft>
                <a:spcPts val="0"/>
              </a:spcAft>
              <a:buNone/>
            </a:pPr>
            <a:endParaRPr sz="600"/>
          </a:p>
          <a:p>
            <a:pPr marL="457200" lvl="0" indent="-342900" algn="l" rtl="0">
              <a:lnSpc>
                <a:spcPct val="115000"/>
              </a:lnSpc>
              <a:spcBef>
                <a:spcPts val="0"/>
              </a:spcBef>
              <a:spcAft>
                <a:spcPts val="0"/>
              </a:spcAft>
              <a:buSzPts val="1800"/>
              <a:buChar char="●"/>
            </a:pPr>
            <a:r>
              <a:rPr lang="en-CA" sz="1800"/>
              <a:t>like pretty colours</a:t>
            </a:r>
            <a:endParaRPr sz="1800"/>
          </a:p>
          <a:p>
            <a:pPr marL="0" lvl="0" indent="0" algn="l" rtl="0">
              <a:lnSpc>
                <a:spcPct val="115000"/>
              </a:lnSpc>
              <a:spcBef>
                <a:spcPts val="0"/>
              </a:spcBef>
              <a:spcAft>
                <a:spcPts val="0"/>
              </a:spcAft>
              <a:buNone/>
            </a:pPr>
            <a:endParaRPr sz="600"/>
          </a:p>
          <a:p>
            <a:pPr marL="457200" lvl="0" indent="-342900" algn="l" rtl="0">
              <a:lnSpc>
                <a:spcPct val="115000"/>
              </a:lnSpc>
              <a:spcBef>
                <a:spcPts val="0"/>
              </a:spcBef>
              <a:spcAft>
                <a:spcPts val="0"/>
              </a:spcAft>
              <a:buSzPts val="1800"/>
              <a:buChar char="●"/>
            </a:pPr>
            <a:r>
              <a:rPr lang="en-CA" sz="1800" strike="sngStrike"/>
              <a:t>have a complicated relationship with your heritage to a culture within the four Asian tigers, or any country for that matter, having grown up as a 1.5 generation kid in an immigrant household and want to understand why your home country is going through its struggles while coming to terms with the fact that you’ll never really understand the life of the local people there as a complete foreigner</a:t>
            </a:r>
            <a:endParaRPr sz="1800" strike="sngStrik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3734550" y="1050125"/>
            <a:ext cx="5254624" cy="3940975"/>
          </a:xfrm>
          <a:prstGeom prst="rect">
            <a:avLst/>
          </a:prstGeom>
          <a:noFill/>
          <a:ln>
            <a:noFill/>
          </a:ln>
        </p:spPr>
      </p:pic>
      <p:sp>
        <p:nvSpPr>
          <p:cNvPr id="144" name="Google Shape;144;p26"/>
          <p:cNvSpPr txBox="1">
            <a:spLocks noGrp="1"/>
          </p:cNvSpPr>
          <p:nvPr>
            <p:ph type="ctrTitle"/>
          </p:nvPr>
        </p:nvSpPr>
        <p:spPr>
          <a:xfrm>
            <a:off x="311700" y="1718512"/>
            <a:ext cx="8520600" cy="948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Thank you!</a:t>
            </a:r>
            <a:endParaRP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C63DED87-7138-464A-919F-D11F127D1528.JPG"/>
          <p:cNvPicPr preferRelativeResize="0"/>
          <p:nvPr/>
        </p:nvPicPr>
        <p:blipFill rotWithShape="1">
          <a:blip r:embed="rId3">
            <a:alphaModFix/>
          </a:blip>
          <a:srcRect l="1497" t="14728" b="10162"/>
          <a:stretch/>
        </p:blipFill>
        <p:spPr>
          <a:xfrm>
            <a:off x="737025" y="468400"/>
            <a:ext cx="3103050" cy="420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title="C63DED87-7138-464A-919F-D11F127D1528.JPG"/>
          <p:cNvPicPr preferRelativeResize="0"/>
          <p:nvPr/>
        </p:nvPicPr>
        <p:blipFill rotWithShape="1">
          <a:blip r:embed="rId3">
            <a:alphaModFix/>
          </a:blip>
          <a:srcRect l="1497" t="14728" b="10162"/>
          <a:stretch/>
        </p:blipFill>
        <p:spPr>
          <a:xfrm>
            <a:off x="737025" y="468400"/>
            <a:ext cx="3103050" cy="4206700"/>
          </a:xfrm>
          <a:prstGeom prst="rect">
            <a:avLst/>
          </a:prstGeom>
          <a:noFill/>
          <a:ln>
            <a:noFill/>
          </a:ln>
        </p:spPr>
      </p:pic>
      <p:cxnSp>
        <p:nvCxnSpPr>
          <p:cNvPr id="67" name="Google Shape;67;p15"/>
          <p:cNvCxnSpPr/>
          <p:nvPr/>
        </p:nvCxnSpPr>
        <p:spPr>
          <a:xfrm rot="10800000">
            <a:off x="3329150" y="3527225"/>
            <a:ext cx="895800" cy="660000"/>
          </a:xfrm>
          <a:prstGeom prst="straightConnector1">
            <a:avLst/>
          </a:prstGeom>
          <a:noFill/>
          <a:ln w="38100" cap="flat" cmpd="sng">
            <a:solidFill>
              <a:schemeClr val="dk1"/>
            </a:solidFill>
            <a:prstDash val="solid"/>
            <a:round/>
            <a:headEnd type="none" w="med" len="med"/>
            <a:tailEnd type="triangle" w="med" len="med"/>
          </a:ln>
        </p:spPr>
      </p:cxnSp>
      <p:sp>
        <p:nvSpPr>
          <p:cNvPr id="68" name="Google Shape;68;p15"/>
          <p:cNvSpPr txBox="1"/>
          <p:nvPr/>
        </p:nvSpPr>
        <p:spPr>
          <a:xfrm>
            <a:off x="4224950" y="4055200"/>
            <a:ext cx="4083600" cy="7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b="1">
                <a:solidFill>
                  <a:schemeClr val="dk1"/>
                </a:solidFill>
              </a:rPr>
              <a:t>Me and my friends, trying to take the subway in Seoul at 6PM on a weekday, wondering…</a:t>
            </a:r>
            <a:endParaRPr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title="C63DED87-7138-464A-919F-D11F127D1528.JPG"/>
          <p:cNvPicPr preferRelativeResize="0"/>
          <p:nvPr/>
        </p:nvPicPr>
        <p:blipFill rotWithShape="1">
          <a:blip r:embed="rId3">
            <a:alphaModFix/>
          </a:blip>
          <a:srcRect l="1497" t="14728" b="10162"/>
          <a:stretch/>
        </p:blipFill>
        <p:spPr>
          <a:xfrm>
            <a:off x="737025" y="468400"/>
            <a:ext cx="3103050" cy="4206700"/>
          </a:xfrm>
          <a:prstGeom prst="rect">
            <a:avLst/>
          </a:prstGeom>
          <a:noFill/>
          <a:ln>
            <a:noFill/>
          </a:ln>
        </p:spPr>
      </p:pic>
      <p:sp>
        <p:nvSpPr>
          <p:cNvPr id="74" name="Google Shape;74;p16"/>
          <p:cNvSpPr/>
          <p:nvPr/>
        </p:nvSpPr>
        <p:spPr>
          <a:xfrm rot="1007814">
            <a:off x="2885788" y="500220"/>
            <a:ext cx="3809951" cy="2357779"/>
          </a:xfrm>
          <a:prstGeom prst="cloudCallout">
            <a:avLst>
              <a:gd name="adj1" fmla="val -20833"/>
              <a:gd name="adj2" fmla="val 625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6"/>
          <p:cNvSpPr txBox="1"/>
          <p:nvPr/>
        </p:nvSpPr>
        <p:spPr>
          <a:xfrm>
            <a:off x="3319575" y="1315950"/>
            <a:ext cx="2942400" cy="7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1800" b="1">
                <a:solidFill>
                  <a:schemeClr val="dk1"/>
                </a:solidFill>
              </a:rPr>
              <a:t>How are there SO MANY people in Seoul??</a:t>
            </a:r>
            <a:endParaRPr sz="18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3">
            <a:alphaModFix/>
          </a:blip>
          <a:srcRect b="9763"/>
          <a:stretch/>
        </p:blipFill>
        <p:spPr>
          <a:xfrm>
            <a:off x="303875" y="230550"/>
            <a:ext cx="4304227" cy="2240300"/>
          </a:xfrm>
          <a:prstGeom prst="rect">
            <a:avLst/>
          </a:prstGeom>
          <a:noFill/>
          <a:ln>
            <a:noFill/>
          </a:ln>
        </p:spPr>
      </p:pic>
      <p:pic>
        <p:nvPicPr>
          <p:cNvPr id="102" name="Google Shape;102;p20"/>
          <p:cNvPicPr preferRelativeResize="0"/>
          <p:nvPr/>
        </p:nvPicPr>
        <p:blipFill rotWithShape="1">
          <a:blip r:embed="rId4">
            <a:alphaModFix/>
          </a:blip>
          <a:srcRect b="11457"/>
          <a:stretch/>
        </p:blipFill>
        <p:spPr>
          <a:xfrm>
            <a:off x="4608100" y="249501"/>
            <a:ext cx="4232024" cy="2164749"/>
          </a:xfrm>
          <a:prstGeom prst="rect">
            <a:avLst/>
          </a:prstGeom>
          <a:noFill/>
          <a:ln>
            <a:noFill/>
          </a:ln>
        </p:spPr>
      </p:pic>
      <p:pic>
        <p:nvPicPr>
          <p:cNvPr id="103" name="Google Shape;103;p20"/>
          <p:cNvPicPr preferRelativeResize="0"/>
          <p:nvPr/>
        </p:nvPicPr>
        <p:blipFill rotWithShape="1">
          <a:blip r:embed="rId5">
            <a:alphaModFix/>
          </a:blip>
          <a:srcRect b="11426"/>
          <a:stretch/>
        </p:blipFill>
        <p:spPr>
          <a:xfrm>
            <a:off x="376075" y="2618824"/>
            <a:ext cx="4232023" cy="2164750"/>
          </a:xfrm>
          <a:prstGeom prst="rect">
            <a:avLst/>
          </a:prstGeom>
          <a:noFill/>
          <a:ln>
            <a:noFill/>
          </a:ln>
        </p:spPr>
      </p:pic>
      <p:pic>
        <p:nvPicPr>
          <p:cNvPr id="104" name="Google Shape;104;p20"/>
          <p:cNvPicPr preferRelativeResize="0"/>
          <p:nvPr/>
        </p:nvPicPr>
        <p:blipFill rotWithShape="1">
          <a:blip r:embed="rId6">
            <a:alphaModFix/>
          </a:blip>
          <a:srcRect b="11292"/>
          <a:stretch/>
        </p:blipFill>
        <p:spPr>
          <a:xfrm>
            <a:off x="4608100" y="2618824"/>
            <a:ext cx="4232024" cy="2164749"/>
          </a:xfrm>
          <a:prstGeom prst="rect">
            <a:avLst/>
          </a:prstGeom>
          <a:noFill/>
          <a:ln>
            <a:noFill/>
          </a:ln>
        </p:spPr>
      </p:pic>
      <p:sp>
        <p:nvSpPr>
          <p:cNvPr id="105" name="Google Shape;105;p20"/>
          <p:cNvSpPr txBox="1"/>
          <p:nvPr/>
        </p:nvSpPr>
        <p:spPr>
          <a:xfrm>
            <a:off x="5918700" y="4841700"/>
            <a:ext cx="3225300" cy="3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600">
                <a:solidFill>
                  <a:schemeClr val="dk2"/>
                </a:solidFill>
              </a:rPr>
              <a:t>Source: https://www.macrotrends.net/global-metrics/countries/kor/south-korea/population</a:t>
            </a:r>
            <a:endParaRPr sz="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783463" y="430400"/>
            <a:ext cx="7577071" cy="4282699"/>
          </a:xfrm>
          <a:prstGeom prst="rect">
            <a:avLst/>
          </a:prstGeom>
          <a:noFill/>
          <a:ln>
            <a:noFill/>
          </a:ln>
        </p:spPr>
      </p:pic>
      <p:sp>
        <p:nvSpPr>
          <p:cNvPr id="111" name="Google Shape;111;p21"/>
          <p:cNvSpPr txBox="1"/>
          <p:nvPr/>
        </p:nvSpPr>
        <p:spPr>
          <a:xfrm>
            <a:off x="2995200" y="4820400"/>
            <a:ext cx="614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900">
                <a:solidFill>
                  <a:schemeClr val="dk2"/>
                </a:solidFill>
              </a:rPr>
              <a:t>Source: https://www.reddit.com/r/geography/comments/1n2z06x/why_are_all_4_of_the_asian_tigers_suffering_from/</a:t>
            </a:r>
            <a:endParaRPr sz="9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ctrTitle"/>
          </p:nvPr>
        </p:nvSpPr>
        <p:spPr>
          <a:xfrm>
            <a:off x="3545925" y="235775"/>
            <a:ext cx="5277000" cy="62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The “Four Asian Tigers”</a:t>
            </a:r>
            <a:endParaRPr sz="2400" b="1"/>
          </a:p>
        </p:txBody>
      </p:sp>
      <p:sp>
        <p:nvSpPr>
          <p:cNvPr id="117" name="Google Shape;117;p22"/>
          <p:cNvSpPr txBox="1">
            <a:spLocks noGrp="1"/>
          </p:cNvSpPr>
          <p:nvPr>
            <p:ph type="subTitle" idx="1"/>
          </p:nvPr>
        </p:nvSpPr>
        <p:spPr>
          <a:xfrm>
            <a:off x="3466875" y="856475"/>
            <a:ext cx="5435100" cy="40380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CA" sz="1800" dirty="0"/>
              <a:t>Rapid industrialization after WWII, between the 1950s and 1990s</a:t>
            </a:r>
            <a:endParaRPr sz="1800" dirty="0"/>
          </a:p>
          <a:p>
            <a:pPr marL="914400" lvl="1" indent="-342900" algn="l" rtl="0">
              <a:lnSpc>
                <a:spcPct val="115000"/>
              </a:lnSpc>
              <a:spcBef>
                <a:spcPts val="0"/>
              </a:spcBef>
              <a:spcAft>
                <a:spcPts val="0"/>
              </a:spcAft>
              <a:buSzPts val="1800"/>
              <a:buChar char="○"/>
            </a:pPr>
            <a:r>
              <a:rPr lang="en-CA" sz="1800" dirty="0"/>
              <a:t>Followed by a very quick economic development from low- to high-income economies with trades with the West</a:t>
            </a:r>
            <a:endParaRPr sz="1800" dirty="0"/>
          </a:p>
          <a:p>
            <a:pPr marL="0" lvl="0" indent="0" algn="l" rtl="0">
              <a:lnSpc>
                <a:spcPct val="115000"/>
              </a:lnSpc>
              <a:spcBef>
                <a:spcPts val="0"/>
              </a:spcBef>
              <a:spcAft>
                <a:spcPts val="0"/>
              </a:spcAft>
              <a:buNone/>
            </a:pPr>
            <a:endParaRPr sz="800" dirty="0"/>
          </a:p>
          <a:p>
            <a:pPr marL="457200" lvl="0" indent="-342900" algn="l" rtl="0">
              <a:lnSpc>
                <a:spcPct val="115000"/>
              </a:lnSpc>
              <a:spcBef>
                <a:spcPts val="0"/>
              </a:spcBef>
              <a:spcAft>
                <a:spcPts val="0"/>
              </a:spcAft>
              <a:buSzPts val="1800"/>
              <a:buChar char="●"/>
            </a:pPr>
            <a:r>
              <a:rPr lang="en-CA" sz="1800" dirty="0"/>
              <a:t>Highly educated and skilled working class</a:t>
            </a:r>
            <a:endParaRPr sz="1800" dirty="0"/>
          </a:p>
          <a:p>
            <a:pPr marL="0" lvl="0" indent="0" algn="l" rtl="0">
              <a:lnSpc>
                <a:spcPct val="115000"/>
              </a:lnSpc>
              <a:spcBef>
                <a:spcPts val="0"/>
              </a:spcBef>
              <a:spcAft>
                <a:spcPts val="0"/>
              </a:spcAft>
              <a:buNone/>
            </a:pPr>
            <a:endParaRPr sz="800" dirty="0"/>
          </a:p>
          <a:p>
            <a:pPr marL="457200" lvl="0" indent="-342900" algn="l" rtl="0">
              <a:lnSpc>
                <a:spcPct val="115000"/>
              </a:lnSpc>
              <a:spcBef>
                <a:spcPts val="0"/>
              </a:spcBef>
              <a:spcAft>
                <a:spcPts val="0"/>
              </a:spcAft>
              <a:buSzPts val="1800"/>
              <a:buChar char="●"/>
            </a:pPr>
            <a:r>
              <a:rPr lang="en-CA" sz="1800" dirty="0"/>
              <a:t>High literacy rate and level of education</a:t>
            </a:r>
            <a:endParaRPr sz="1800" dirty="0"/>
          </a:p>
          <a:p>
            <a:pPr marL="914400" lvl="1" indent="-342900" algn="l" rtl="0">
              <a:lnSpc>
                <a:spcPct val="115000"/>
              </a:lnSpc>
              <a:spcBef>
                <a:spcPts val="0"/>
              </a:spcBef>
              <a:spcAft>
                <a:spcPts val="0"/>
              </a:spcAft>
              <a:buSzPts val="1800"/>
              <a:buChar char="○"/>
            </a:pPr>
            <a:r>
              <a:rPr lang="en-CA" sz="1800" dirty="0"/>
              <a:t>Small gap in male and female literacy</a:t>
            </a:r>
            <a:endParaRPr sz="1800" dirty="0"/>
          </a:p>
        </p:txBody>
      </p:sp>
      <p:pic>
        <p:nvPicPr>
          <p:cNvPr id="118" name="Google Shape;118;p22"/>
          <p:cNvPicPr preferRelativeResize="0"/>
          <p:nvPr/>
        </p:nvPicPr>
        <p:blipFill>
          <a:blip r:embed="rId3">
            <a:alphaModFix/>
          </a:blip>
          <a:stretch>
            <a:fillRect/>
          </a:stretch>
        </p:blipFill>
        <p:spPr>
          <a:xfrm>
            <a:off x="0" y="0"/>
            <a:ext cx="323721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3545925" y="235775"/>
            <a:ext cx="5277000" cy="62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The “Four Asian Tigers”</a:t>
            </a:r>
            <a:endParaRPr sz="2400" b="1"/>
          </a:p>
        </p:txBody>
      </p:sp>
      <p:sp>
        <p:nvSpPr>
          <p:cNvPr id="124" name="Google Shape;124;p23"/>
          <p:cNvSpPr txBox="1">
            <a:spLocks noGrp="1"/>
          </p:cNvSpPr>
          <p:nvPr>
            <p:ph type="subTitle" idx="1"/>
          </p:nvPr>
        </p:nvSpPr>
        <p:spPr>
          <a:xfrm>
            <a:off x="3451625" y="856475"/>
            <a:ext cx="5450400" cy="40380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CA" sz="1800" dirty="0"/>
              <a:t>Declining birth rate</a:t>
            </a:r>
            <a:endParaRPr sz="1800" dirty="0"/>
          </a:p>
          <a:p>
            <a:pPr lvl="1" indent="-342900" algn="l">
              <a:lnSpc>
                <a:spcPct val="115000"/>
              </a:lnSpc>
              <a:buSzPts val="1800"/>
              <a:buFont typeface="Arial"/>
              <a:buChar char="○"/>
            </a:pPr>
            <a:r>
              <a:rPr lang="en-CA" sz="1800" b="1" u="sng" dirty="0"/>
              <a:t>Fun Fact:</a:t>
            </a:r>
            <a:r>
              <a:rPr lang="en-CA" sz="1800" dirty="0"/>
              <a:t> Singapore introduced a government-funded dating program (SDN) in 1985, and revamped it in the early 2000s when it actually gained a lot of traction!</a:t>
            </a:r>
            <a:endParaRPr sz="1800" dirty="0"/>
          </a:p>
          <a:p>
            <a:pPr marL="0" lvl="0" indent="0" algn="l" rtl="0">
              <a:lnSpc>
                <a:spcPct val="115000"/>
              </a:lnSpc>
              <a:spcBef>
                <a:spcPts val="0"/>
              </a:spcBef>
              <a:spcAft>
                <a:spcPts val="0"/>
              </a:spcAft>
              <a:buNone/>
            </a:pPr>
            <a:endParaRPr sz="600" dirty="0"/>
          </a:p>
          <a:p>
            <a:pPr marL="457200" lvl="0" indent="-342900" algn="l" rtl="0">
              <a:lnSpc>
                <a:spcPct val="115000"/>
              </a:lnSpc>
              <a:spcBef>
                <a:spcPts val="0"/>
              </a:spcBef>
              <a:spcAft>
                <a:spcPts val="0"/>
              </a:spcAft>
              <a:buSzPts val="1800"/>
              <a:buChar char="●"/>
            </a:pPr>
            <a:r>
              <a:rPr lang="en-CA" sz="1800" dirty="0"/>
              <a:t>Aging population</a:t>
            </a:r>
            <a:endParaRPr sz="1800" dirty="0"/>
          </a:p>
          <a:p>
            <a:pPr marL="0" lvl="0" indent="0" algn="l" rtl="0">
              <a:lnSpc>
                <a:spcPct val="115000"/>
              </a:lnSpc>
              <a:spcBef>
                <a:spcPts val="0"/>
              </a:spcBef>
              <a:spcAft>
                <a:spcPts val="0"/>
              </a:spcAft>
              <a:buNone/>
            </a:pPr>
            <a:endParaRPr sz="800" dirty="0"/>
          </a:p>
          <a:p>
            <a:pPr marL="457200" lvl="0" indent="-342900" algn="l" rtl="0">
              <a:lnSpc>
                <a:spcPct val="115000"/>
              </a:lnSpc>
              <a:spcBef>
                <a:spcPts val="0"/>
              </a:spcBef>
              <a:spcAft>
                <a:spcPts val="0"/>
              </a:spcAft>
              <a:buSzPts val="1800"/>
              <a:buChar char="●"/>
            </a:pPr>
            <a:r>
              <a:rPr lang="en-CA" sz="1800" dirty="0"/>
              <a:t>Centralization of younger population to the capital cities (Seoul, Taipei, Hong Kong, Singapore)</a:t>
            </a:r>
            <a:endParaRPr sz="1800" dirty="0"/>
          </a:p>
        </p:txBody>
      </p:sp>
      <p:pic>
        <p:nvPicPr>
          <p:cNvPr id="125" name="Google Shape;125;p23"/>
          <p:cNvPicPr preferRelativeResize="0"/>
          <p:nvPr/>
        </p:nvPicPr>
        <p:blipFill>
          <a:blip r:embed="rId3">
            <a:alphaModFix/>
          </a:blip>
          <a:stretch>
            <a:fillRect/>
          </a:stretch>
        </p:blipFill>
        <p:spPr>
          <a:xfrm>
            <a:off x="0" y="0"/>
            <a:ext cx="323721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ctrTitle"/>
          </p:nvPr>
        </p:nvSpPr>
        <p:spPr>
          <a:xfrm>
            <a:off x="311700" y="207505"/>
            <a:ext cx="8520600" cy="57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sz="2400" b="1"/>
              <a:t>Data</a:t>
            </a:r>
            <a:endParaRPr sz="2400" b="1"/>
          </a:p>
        </p:txBody>
      </p:sp>
      <p:sp>
        <p:nvSpPr>
          <p:cNvPr id="131" name="Google Shape;131;p24"/>
          <p:cNvSpPr txBox="1">
            <a:spLocks noGrp="1"/>
          </p:cNvSpPr>
          <p:nvPr>
            <p:ph type="subTitle" idx="1"/>
          </p:nvPr>
        </p:nvSpPr>
        <p:spPr>
          <a:xfrm>
            <a:off x="371950" y="781100"/>
            <a:ext cx="8520600" cy="40380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CA" sz="1800"/>
              <a:t>Gapminder, which is already an excellent data vis tool</a:t>
            </a:r>
            <a:endParaRPr sz="1800"/>
          </a:p>
          <a:p>
            <a:pPr marL="914400" lvl="1" indent="-342900" algn="l" rtl="0">
              <a:lnSpc>
                <a:spcPct val="115000"/>
              </a:lnSpc>
              <a:spcBef>
                <a:spcPts val="0"/>
              </a:spcBef>
              <a:spcAft>
                <a:spcPts val="0"/>
              </a:spcAft>
              <a:buSzPts val="1800"/>
              <a:buChar char="○"/>
            </a:pPr>
            <a:r>
              <a:rPr lang="en-CA" sz="1800"/>
              <a:t>But, I want to explore how I can visualize the specific factors (e.g. education, birth rate, etc.) that contribute to population decline in the four Tigers specifically.</a:t>
            </a:r>
            <a:endParaRPr sz="1800"/>
          </a:p>
        </p:txBody>
      </p:sp>
      <p:pic>
        <p:nvPicPr>
          <p:cNvPr id="132" name="Google Shape;132;p24"/>
          <p:cNvPicPr preferRelativeResize="0"/>
          <p:nvPr/>
        </p:nvPicPr>
        <p:blipFill>
          <a:blip r:embed="rId3">
            <a:alphaModFix/>
          </a:blip>
          <a:stretch>
            <a:fillRect/>
          </a:stretch>
        </p:blipFill>
        <p:spPr>
          <a:xfrm>
            <a:off x="1422900" y="2355774"/>
            <a:ext cx="6298199" cy="2463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Macintosh PowerPoint</Application>
  <PresentationFormat>On-screen Show (16:9)</PresentationFormat>
  <Paragraphs>36</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Visualizing Population Decline in the Four Asian Tigers</vt:lpstr>
      <vt:lpstr>PowerPoint Presentation</vt:lpstr>
      <vt:lpstr>PowerPoint Presentation</vt:lpstr>
      <vt:lpstr>PowerPoint Presentation</vt:lpstr>
      <vt:lpstr>PowerPoint Presentation</vt:lpstr>
      <vt:lpstr>PowerPoint Presentation</vt:lpstr>
      <vt:lpstr>The “Four Asian Tigers”</vt:lpstr>
      <vt:lpstr>The “Four Asian Tigers”</vt:lpstr>
      <vt:lpstr>Data</vt:lpstr>
      <vt:lpstr>You should join me if, like me,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Kang, A Ram</cp:lastModifiedBy>
  <cp:revision>2</cp:revision>
  <dcterms:modified xsi:type="dcterms:W3CDTF">2025-09-25T15:07:20Z</dcterms:modified>
</cp:coreProperties>
</file>