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338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40" r:id="rId19"/>
    <p:sldId id="274" r:id="rId20"/>
    <p:sldId id="276" r:id="rId21"/>
    <p:sldId id="277" r:id="rId22"/>
    <p:sldId id="278" r:id="rId23"/>
    <p:sldId id="279" r:id="rId24"/>
    <p:sldId id="341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4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2" autoAdjust="0"/>
    <p:restoredTop sz="50000"/>
  </p:normalViewPr>
  <p:slideViewPr>
    <p:cSldViewPr snapToGrid="0" snapToObjects="1">
      <p:cViewPr varScale="1">
        <p:scale>
          <a:sx n="74" d="100"/>
          <a:sy n="74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0F4C7-116E-1A44-B64A-B64964D65E4C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684BC-B8C6-FF42-AF5F-3B6186A83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41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fld id="{13A4ABF8-9041-654B-AB49-F4E766371955}" type="slidenum">
              <a:rPr lang="en-US" altLang="en-US" sz="1000">
                <a:latin typeface="Times New Roman" charset="0"/>
              </a:rPr>
              <a:pPr/>
              <a:t>2</a:t>
            </a:fld>
            <a:endParaRPr lang="en-US" altLang="en-US" sz="10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3575" y="838200"/>
            <a:ext cx="5989638" cy="3370263"/>
          </a:xfrm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fld id="{13A4ABF8-9041-654B-AB49-F4E766371955}" type="slidenum">
              <a:rPr lang="en-US" altLang="en-US" sz="1000">
                <a:latin typeface="Times New Roman" charset="0"/>
              </a:rPr>
              <a:pPr/>
              <a:t>3</a:t>
            </a:fld>
            <a:endParaRPr lang="en-US" altLang="en-US" sz="10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3575" y="838200"/>
            <a:ext cx="5989638" cy="3370263"/>
          </a:xfrm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34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-128"/>
              </a:defRPr>
            </a:lvl9pPr>
          </a:lstStyle>
          <a:p>
            <a:fld id="{13A4ABF8-9041-654B-AB49-F4E766371955}" type="slidenum">
              <a:rPr lang="en-US" altLang="en-US" sz="1000">
                <a:latin typeface="Times New Roman" charset="0"/>
              </a:rPr>
              <a:pPr/>
              <a:t>4</a:t>
            </a:fld>
            <a:endParaRPr lang="en-US" altLang="en-US" sz="1000">
              <a:latin typeface="Times New Roman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3575" y="838200"/>
            <a:ext cx="5989638" cy="3370263"/>
          </a:xfrm>
          <a:ln cap="flat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721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654829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cap="all" baseline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Lora" charset="0"/>
                <a:ea typeface="Lora" charset="0"/>
                <a:cs typeface="Lor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ora" charset="0"/>
                <a:ea typeface="Lora" charset="0"/>
                <a:cs typeface="Lora" charset="0"/>
              </a:defRPr>
            </a:lvl1pPr>
            <a:lvl2pPr>
              <a:defRPr>
                <a:latin typeface="Lora" charset="0"/>
                <a:ea typeface="Lora" charset="0"/>
                <a:cs typeface="Lora" charset="0"/>
              </a:defRPr>
            </a:lvl2pPr>
            <a:lvl3pPr>
              <a:defRPr>
                <a:latin typeface="Lora" charset="0"/>
                <a:ea typeface="Lora" charset="0"/>
                <a:cs typeface="Lora" charset="0"/>
              </a:defRPr>
            </a:lvl3pPr>
            <a:lvl4pPr>
              <a:defRPr>
                <a:latin typeface="Lora" charset="0"/>
                <a:ea typeface="Lora" charset="0"/>
                <a:cs typeface="Lora" charset="0"/>
              </a:defRPr>
            </a:lvl4pPr>
            <a:lvl5pPr>
              <a:defRPr>
                <a:latin typeface="Lora" charset="0"/>
                <a:ea typeface="Lora" charset="0"/>
                <a:cs typeface="Lora" charset="0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F619-E2DB-9E42-A42E-DD4A16D1850B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220EA-740C-2840-AB7A-09692021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9.jpeg"/><Relationship Id="rId4" Type="http://schemas.openxmlformats.org/officeDocument/2006/relationships/image" Target="../media/image1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jpeg"/><Relationship Id="rId4" Type="http://schemas.openxmlformats.org/officeDocument/2006/relationships/image" Target="../media/image2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wmf"/><Relationship Id="rId4" Type="http://schemas.openxmlformats.org/officeDocument/2006/relationships/image" Target="../media/image21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25" y="-1864225"/>
            <a:ext cx="12192000" cy="914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967409" y="0"/>
            <a:ext cx="10363200" cy="5791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CPSC 314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CA" sz="4000" dirty="0" smtClean="0">
                <a:solidFill>
                  <a:schemeClr val="bg1"/>
                </a:solidFill>
              </a:rPr>
              <a:t>21 – Global illumination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dirty="0" err="1" smtClean="0">
                <a:solidFill>
                  <a:schemeClr val="bg1"/>
                </a:solidFill>
              </a:rPr>
              <a:t>ugrad.cs.ubc.ca</a:t>
            </a:r>
            <a:r>
              <a:rPr lang="en-US" sz="3200" dirty="0">
                <a:solidFill>
                  <a:schemeClr val="bg1"/>
                </a:solidFill>
              </a:rPr>
              <a:t>/~cs314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67409" y="6321056"/>
            <a:ext cx="103632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Mikhail </a:t>
            </a:r>
            <a:r>
              <a:rPr lang="en-US" dirty="0" err="1" smtClean="0">
                <a:solidFill>
                  <a:schemeClr val="bg1"/>
                </a:solidFill>
              </a:rPr>
              <a:t>Bessmeltsev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2384609"/>
            <a:ext cx="454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Textbook: 20</a:t>
            </a:r>
            <a:endParaRPr lang="en-US" sz="3600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TRACING: IDEA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65586" y="1143001"/>
            <a:ext cx="7369146" cy="5715000"/>
            <a:chOff x="2069346" y="1690688"/>
            <a:chExt cx="6280150" cy="4870450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3306008" y="5253038"/>
              <a:ext cx="2206625" cy="8159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5426908" y="2003425"/>
              <a:ext cx="825500" cy="8731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309558" y="4775200"/>
              <a:ext cx="1085850" cy="769938"/>
            </a:xfrm>
            <a:custGeom>
              <a:avLst/>
              <a:gdLst>
                <a:gd name="T0" fmla="*/ 0 w 684"/>
                <a:gd name="T1" fmla="*/ 2147483647 h 485"/>
                <a:gd name="T2" fmla="*/ 2147483647 w 684"/>
                <a:gd name="T3" fmla="*/ 0 h 485"/>
                <a:gd name="T4" fmla="*/ 2147483647 w 684"/>
                <a:gd name="T5" fmla="*/ 2147483647 h 485"/>
                <a:gd name="T6" fmla="*/ 2147483647 w 684"/>
                <a:gd name="T7" fmla="*/ 2147483647 h 485"/>
                <a:gd name="T8" fmla="*/ 0 w 684"/>
                <a:gd name="T9" fmla="*/ 2147483647 h 4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4"/>
                <a:gd name="T16" fmla="*/ 0 h 485"/>
                <a:gd name="T17" fmla="*/ 684 w 684"/>
                <a:gd name="T18" fmla="*/ 485 h 4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4" h="485">
                  <a:moveTo>
                    <a:pt x="0" y="223"/>
                  </a:moveTo>
                  <a:lnTo>
                    <a:pt x="310" y="0"/>
                  </a:lnTo>
                  <a:lnTo>
                    <a:pt x="683" y="186"/>
                  </a:lnTo>
                  <a:lnTo>
                    <a:pt x="310" y="484"/>
                  </a:lnTo>
                  <a:lnTo>
                    <a:pt x="0" y="22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6801683" y="5543550"/>
              <a:ext cx="0" cy="590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6309558" y="5129213"/>
              <a:ext cx="0" cy="5921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7393821" y="5070475"/>
              <a:ext cx="0" cy="590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309558" y="5661025"/>
              <a:ext cx="1085850" cy="474663"/>
            </a:xfrm>
            <a:custGeom>
              <a:avLst/>
              <a:gdLst>
                <a:gd name="T0" fmla="*/ 0 w 684"/>
                <a:gd name="T1" fmla="*/ 2147483647 h 299"/>
                <a:gd name="T2" fmla="*/ 2147483647 w 684"/>
                <a:gd name="T3" fmla="*/ 2147483647 h 299"/>
                <a:gd name="T4" fmla="*/ 2147483647 w 684"/>
                <a:gd name="T5" fmla="*/ 0 h 299"/>
                <a:gd name="T6" fmla="*/ 0 60000 65536"/>
                <a:gd name="T7" fmla="*/ 0 60000 65536"/>
                <a:gd name="T8" fmla="*/ 0 60000 65536"/>
                <a:gd name="T9" fmla="*/ 0 w 684"/>
                <a:gd name="T10" fmla="*/ 0 h 299"/>
                <a:gd name="T11" fmla="*/ 684 w 684"/>
                <a:gd name="T12" fmla="*/ 299 h 2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4" h="299">
                  <a:moveTo>
                    <a:pt x="0" y="37"/>
                  </a:moveTo>
                  <a:lnTo>
                    <a:pt x="310" y="298"/>
                  </a:lnTo>
                  <a:lnTo>
                    <a:pt x="68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4"/>
            <p:cNvSpPr>
              <a:spLocks noChangeShapeType="1"/>
            </p:cNvSpPr>
            <p:nvPr/>
          </p:nvSpPr>
          <p:spPr bwMode="auto">
            <a:xfrm>
              <a:off x="2702758" y="1931988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2712283" y="1931988"/>
              <a:ext cx="277813" cy="873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rc 26"/>
            <p:cNvSpPr>
              <a:spLocks/>
            </p:cNvSpPr>
            <p:nvPr/>
          </p:nvSpPr>
          <p:spPr bwMode="auto">
            <a:xfrm>
              <a:off x="2693233" y="1985963"/>
              <a:ext cx="187325" cy="179387"/>
            </a:xfrm>
            <a:custGeom>
              <a:avLst/>
              <a:gdLst>
                <a:gd name="T0" fmla="*/ 2147483647 w 21786"/>
                <a:gd name="T1" fmla="*/ 0 h 21795"/>
                <a:gd name="T2" fmla="*/ 0 w 21786"/>
                <a:gd name="T3" fmla="*/ 2147483647 h 21795"/>
                <a:gd name="T4" fmla="*/ 646195257 w 21786"/>
                <a:gd name="T5" fmla="*/ 498969315 h 21795"/>
                <a:gd name="T6" fmla="*/ 0 60000 65536"/>
                <a:gd name="T7" fmla="*/ 0 60000 65536"/>
                <a:gd name="T8" fmla="*/ 0 60000 65536"/>
                <a:gd name="T9" fmla="*/ 0 w 21786"/>
                <a:gd name="T10" fmla="*/ 0 h 21795"/>
                <a:gd name="T11" fmla="*/ 21786 w 21786"/>
                <a:gd name="T12" fmla="*/ 21795 h 217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86" h="21795" fill="none" extrusionOk="0">
                  <a:moveTo>
                    <a:pt x="21785" y="-1"/>
                  </a:moveTo>
                  <a:cubicBezTo>
                    <a:pt x="21785" y="64"/>
                    <a:pt x="21786" y="129"/>
                    <a:pt x="21786" y="195"/>
                  </a:cubicBezTo>
                  <a:cubicBezTo>
                    <a:pt x="21786" y="12124"/>
                    <a:pt x="12115" y="21795"/>
                    <a:pt x="186" y="21795"/>
                  </a:cubicBezTo>
                  <a:cubicBezTo>
                    <a:pt x="123" y="21795"/>
                    <a:pt x="61" y="21794"/>
                    <a:pt x="-1" y="21794"/>
                  </a:cubicBezTo>
                </a:path>
                <a:path w="21786" h="21795" stroke="0" extrusionOk="0">
                  <a:moveTo>
                    <a:pt x="21785" y="-1"/>
                  </a:moveTo>
                  <a:cubicBezTo>
                    <a:pt x="21785" y="64"/>
                    <a:pt x="21786" y="129"/>
                    <a:pt x="21786" y="195"/>
                  </a:cubicBezTo>
                  <a:cubicBezTo>
                    <a:pt x="21786" y="12124"/>
                    <a:pt x="12115" y="21795"/>
                    <a:pt x="186" y="21795"/>
                  </a:cubicBezTo>
                  <a:cubicBezTo>
                    <a:pt x="123" y="21795"/>
                    <a:pt x="61" y="21794"/>
                    <a:pt x="-1" y="21794"/>
                  </a:cubicBezTo>
                  <a:lnTo>
                    <a:pt x="186" y="195"/>
                  </a:lnTo>
                  <a:lnTo>
                    <a:pt x="21785" y="-1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 flipH="1">
              <a:off x="2710696" y="1974850"/>
              <a:ext cx="158750" cy="187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2810708" y="2236788"/>
              <a:ext cx="973138" cy="900112"/>
            </a:xfrm>
            <a:custGeom>
              <a:avLst/>
              <a:gdLst>
                <a:gd name="T0" fmla="*/ 0 w 613"/>
                <a:gd name="T1" fmla="*/ 2147483647 h 567"/>
                <a:gd name="T2" fmla="*/ 2147483647 w 613"/>
                <a:gd name="T3" fmla="*/ 0 h 567"/>
                <a:gd name="T4" fmla="*/ 2147483647 w 613"/>
                <a:gd name="T5" fmla="*/ 2147483647 h 567"/>
                <a:gd name="T6" fmla="*/ 2147483647 w 613"/>
                <a:gd name="T7" fmla="*/ 2147483647 h 567"/>
                <a:gd name="T8" fmla="*/ 0 w 613"/>
                <a:gd name="T9" fmla="*/ 2147483647 h 5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3"/>
                <a:gd name="T16" fmla="*/ 0 h 567"/>
                <a:gd name="T17" fmla="*/ 613 w 613"/>
                <a:gd name="T18" fmla="*/ 567 h 5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3" h="567">
                  <a:moveTo>
                    <a:pt x="0" y="217"/>
                  </a:moveTo>
                  <a:lnTo>
                    <a:pt x="157" y="0"/>
                  </a:lnTo>
                  <a:lnTo>
                    <a:pt x="612" y="21"/>
                  </a:lnTo>
                  <a:lnTo>
                    <a:pt x="245" y="566"/>
                  </a:lnTo>
                  <a:lnTo>
                    <a:pt x="0" y="21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3199646" y="2270125"/>
              <a:ext cx="622300" cy="877888"/>
            </a:xfrm>
            <a:custGeom>
              <a:avLst/>
              <a:gdLst>
                <a:gd name="T0" fmla="*/ 0 w 392"/>
                <a:gd name="T1" fmla="*/ 2147483647 h 553"/>
                <a:gd name="T2" fmla="*/ 2147483647 w 392"/>
                <a:gd name="T3" fmla="*/ 2147483647 h 553"/>
                <a:gd name="T4" fmla="*/ 2147483647 w 392"/>
                <a:gd name="T5" fmla="*/ 2147483647 h 553"/>
                <a:gd name="T6" fmla="*/ 2147483647 w 392"/>
                <a:gd name="T7" fmla="*/ 0 h 5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2"/>
                <a:gd name="T13" fmla="*/ 0 h 553"/>
                <a:gd name="T14" fmla="*/ 392 w 392"/>
                <a:gd name="T15" fmla="*/ 553 h 5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2" h="553">
                  <a:moveTo>
                    <a:pt x="0" y="545"/>
                  </a:moveTo>
                  <a:lnTo>
                    <a:pt x="47" y="552"/>
                  </a:lnTo>
                  <a:lnTo>
                    <a:pt x="391" y="28"/>
                  </a:lnTo>
                  <a:lnTo>
                    <a:pt x="362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>
              <a:off x="3023433" y="2292350"/>
              <a:ext cx="703263" cy="6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>
              <a:off x="2967871" y="2370138"/>
              <a:ext cx="676275" cy="133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>
              <a:off x="2913896" y="2447925"/>
              <a:ext cx="609600" cy="187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>
              <a:off x="2858333" y="2514600"/>
              <a:ext cx="601663" cy="255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4"/>
            <p:cNvSpPr>
              <a:spLocks noChangeShapeType="1"/>
            </p:cNvSpPr>
            <p:nvPr/>
          </p:nvSpPr>
          <p:spPr bwMode="auto">
            <a:xfrm>
              <a:off x="2829758" y="2557463"/>
              <a:ext cx="490538" cy="3794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5"/>
            <p:cNvSpPr>
              <a:spLocks noChangeShapeType="1"/>
            </p:cNvSpPr>
            <p:nvPr/>
          </p:nvSpPr>
          <p:spPr bwMode="auto">
            <a:xfrm flipH="1">
              <a:off x="3117096" y="2270125"/>
              <a:ext cx="517525" cy="765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H="1">
              <a:off x="3023433" y="2247900"/>
              <a:ext cx="427038" cy="6334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 flipH="1">
              <a:off x="2950408" y="2247900"/>
              <a:ext cx="342900" cy="522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 flipH="1">
              <a:off x="2867858" y="2225675"/>
              <a:ext cx="295275" cy="431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 flipH="1" flipV="1">
              <a:off x="5865058" y="2881313"/>
              <a:ext cx="914400" cy="22034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4412496" y="2881313"/>
              <a:ext cx="1433512" cy="276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H="1" flipV="1">
              <a:off x="3299658" y="3119438"/>
              <a:ext cx="1112838" cy="2508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4429958" y="5649913"/>
              <a:ext cx="841375" cy="676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46"/>
            <p:cNvSpPr>
              <a:spLocks noChangeArrowheads="1"/>
            </p:cNvSpPr>
            <p:nvPr/>
          </p:nvSpPr>
          <p:spPr bwMode="auto">
            <a:xfrm>
              <a:off x="3302833" y="1900238"/>
              <a:ext cx="1514475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Image Plane</a:t>
              </a:r>
            </a:p>
          </p:txBody>
        </p:sp>
        <p:sp>
          <p:nvSpPr>
            <p:cNvPr id="31" name="Rectangle 48"/>
            <p:cNvSpPr>
              <a:spLocks noChangeArrowheads="1"/>
            </p:cNvSpPr>
            <p:nvPr/>
          </p:nvSpPr>
          <p:spPr bwMode="auto">
            <a:xfrm>
              <a:off x="2069346" y="1911350"/>
              <a:ext cx="587375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Eye</a:t>
              </a:r>
            </a:p>
          </p:txBody>
        </p:sp>
        <p:sp>
          <p:nvSpPr>
            <p:cNvPr id="32" name="Rectangle 49"/>
            <p:cNvSpPr>
              <a:spLocks noChangeArrowheads="1"/>
            </p:cNvSpPr>
            <p:nvPr/>
          </p:nvSpPr>
          <p:spPr bwMode="auto">
            <a:xfrm>
              <a:off x="5293558" y="5922963"/>
              <a:ext cx="12350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Refracted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Ray</a:t>
              </a:r>
            </a:p>
          </p:txBody>
        </p:sp>
        <p:sp>
          <p:nvSpPr>
            <p:cNvPr id="33" name="Rectangle 50"/>
            <p:cNvSpPr>
              <a:spLocks noChangeArrowheads="1"/>
            </p:cNvSpPr>
            <p:nvPr/>
          </p:nvSpPr>
          <p:spPr bwMode="auto">
            <a:xfrm>
              <a:off x="4391858" y="3206750"/>
              <a:ext cx="12096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Reflected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Ray</a:t>
              </a: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 flipH="1" flipV="1">
              <a:off x="2853571" y="2144713"/>
              <a:ext cx="384175" cy="8429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60"/>
            <p:cNvGrpSpPr>
              <a:grpSpLocks/>
            </p:cNvGrpSpPr>
            <p:nvPr/>
          </p:nvGrpSpPr>
          <p:grpSpPr bwMode="auto">
            <a:xfrm>
              <a:off x="4402971" y="1690688"/>
              <a:ext cx="3946525" cy="3948112"/>
              <a:chOff x="2037" y="1053"/>
              <a:chExt cx="2486" cy="2487"/>
            </a:xfrm>
          </p:grpSpPr>
          <p:sp>
            <p:nvSpPr>
              <p:cNvPr id="39" name="Oval 61"/>
              <p:cNvSpPr>
                <a:spLocks noChangeArrowheads="1"/>
              </p:cNvSpPr>
              <p:nvPr/>
            </p:nvSpPr>
            <p:spPr bwMode="auto">
              <a:xfrm>
                <a:off x="3863" y="1585"/>
                <a:ext cx="86" cy="104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6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40" name="Line 62"/>
              <p:cNvSpPr>
                <a:spLocks noChangeShapeType="1"/>
              </p:cNvSpPr>
              <p:nvPr/>
            </p:nvSpPr>
            <p:spPr bwMode="auto">
              <a:xfrm>
                <a:off x="3921" y="1432"/>
                <a:ext cx="0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63"/>
              <p:cNvSpPr>
                <a:spLocks noChangeShapeType="1"/>
              </p:cNvSpPr>
              <p:nvPr/>
            </p:nvSpPr>
            <p:spPr bwMode="auto">
              <a:xfrm>
                <a:off x="3921" y="1730"/>
                <a:ext cx="0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64"/>
              <p:cNvSpPr>
                <a:spLocks noChangeShapeType="1"/>
              </p:cNvSpPr>
              <p:nvPr/>
            </p:nvSpPr>
            <p:spPr bwMode="auto">
              <a:xfrm>
                <a:off x="3972" y="1634"/>
                <a:ext cx="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65"/>
              <p:cNvSpPr>
                <a:spLocks noChangeShapeType="1"/>
              </p:cNvSpPr>
              <p:nvPr/>
            </p:nvSpPr>
            <p:spPr bwMode="auto">
              <a:xfrm>
                <a:off x="3733" y="1634"/>
                <a:ext cx="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66"/>
              <p:cNvSpPr>
                <a:spLocks noChangeShapeType="1"/>
              </p:cNvSpPr>
              <p:nvPr/>
            </p:nvSpPr>
            <p:spPr bwMode="auto">
              <a:xfrm>
                <a:off x="3803" y="1481"/>
                <a:ext cx="64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67"/>
              <p:cNvSpPr>
                <a:spLocks noChangeShapeType="1"/>
              </p:cNvSpPr>
              <p:nvPr/>
            </p:nvSpPr>
            <p:spPr bwMode="auto">
              <a:xfrm>
                <a:off x="3873" y="1453"/>
                <a:ext cx="23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68"/>
              <p:cNvSpPr>
                <a:spLocks noChangeShapeType="1"/>
              </p:cNvSpPr>
              <p:nvPr/>
            </p:nvSpPr>
            <p:spPr bwMode="auto">
              <a:xfrm>
                <a:off x="3762" y="1551"/>
                <a:ext cx="82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69"/>
              <p:cNvSpPr>
                <a:spLocks noChangeShapeType="1"/>
              </p:cNvSpPr>
              <p:nvPr/>
            </p:nvSpPr>
            <p:spPr bwMode="auto">
              <a:xfrm flipH="1">
                <a:off x="3972" y="1509"/>
                <a:ext cx="82" cy="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70"/>
              <p:cNvSpPr>
                <a:spLocks noChangeShapeType="1"/>
              </p:cNvSpPr>
              <p:nvPr/>
            </p:nvSpPr>
            <p:spPr bwMode="auto">
              <a:xfrm flipH="1">
                <a:off x="3954" y="1460"/>
                <a:ext cx="24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1"/>
              <p:cNvSpPr>
                <a:spLocks noChangeShapeType="1"/>
              </p:cNvSpPr>
              <p:nvPr/>
            </p:nvSpPr>
            <p:spPr bwMode="auto">
              <a:xfrm flipH="1">
                <a:off x="3978" y="1572"/>
                <a:ext cx="8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2"/>
              <p:cNvSpPr>
                <a:spLocks noChangeShapeType="1"/>
              </p:cNvSpPr>
              <p:nvPr/>
            </p:nvSpPr>
            <p:spPr bwMode="auto">
              <a:xfrm>
                <a:off x="3960" y="1690"/>
                <a:ext cx="70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73"/>
              <p:cNvSpPr>
                <a:spLocks noChangeShapeType="1"/>
              </p:cNvSpPr>
              <p:nvPr/>
            </p:nvSpPr>
            <p:spPr bwMode="auto">
              <a:xfrm>
                <a:off x="3949" y="1719"/>
                <a:ext cx="40" cy="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74"/>
              <p:cNvSpPr>
                <a:spLocks noChangeShapeType="1"/>
              </p:cNvSpPr>
              <p:nvPr/>
            </p:nvSpPr>
            <p:spPr bwMode="auto">
              <a:xfrm>
                <a:off x="3978" y="1655"/>
                <a:ext cx="76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75"/>
              <p:cNvSpPr>
                <a:spLocks noChangeShapeType="1"/>
              </p:cNvSpPr>
              <p:nvPr/>
            </p:nvSpPr>
            <p:spPr bwMode="auto">
              <a:xfrm flipH="1">
                <a:off x="3540" y="1690"/>
                <a:ext cx="356" cy="1508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76"/>
              <p:cNvSpPr>
                <a:spLocks noChangeShapeType="1"/>
              </p:cNvSpPr>
              <p:nvPr/>
            </p:nvSpPr>
            <p:spPr bwMode="auto">
              <a:xfrm flipH="1">
                <a:off x="2037" y="1683"/>
                <a:ext cx="1841" cy="1857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77"/>
              <p:cNvSpPr>
                <a:spLocks noChangeShapeType="1"/>
              </p:cNvSpPr>
              <p:nvPr/>
            </p:nvSpPr>
            <p:spPr bwMode="auto">
              <a:xfrm flipH="1">
                <a:off x="2952" y="1662"/>
                <a:ext cx="915" cy="148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78"/>
              <p:cNvSpPr>
                <a:spLocks noChangeArrowheads="1"/>
              </p:cNvSpPr>
              <p:nvPr/>
            </p:nvSpPr>
            <p:spPr bwMode="auto">
              <a:xfrm>
                <a:off x="3759" y="1053"/>
                <a:ext cx="602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6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Light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Source</a:t>
                </a:r>
              </a:p>
            </p:txBody>
          </p:sp>
          <p:sp>
            <p:nvSpPr>
              <p:cNvPr id="57" name="Rectangle 79"/>
              <p:cNvSpPr>
                <a:spLocks noChangeArrowheads="1"/>
              </p:cNvSpPr>
              <p:nvPr/>
            </p:nvSpPr>
            <p:spPr bwMode="auto">
              <a:xfrm>
                <a:off x="3857" y="1805"/>
                <a:ext cx="666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6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Shadow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Rays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rAY</a:t>
            </a:r>
            <a:r>
              <a:rPr lang="en-US" dirty="0" smtClean="0"/>
              <a:t> 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Invert the direction of rays!</a:t>
            </a:r>
          </a:p>
          <a:p>
            <a:r>
              <a:rPr lang="en-US" dirty="0" smtClean="0"/>
              <a:t>Shoot rays from CAMERA through each pixel</a:t>
            </a:r>
          </a:p>
          <a:p>
            <a:pPr lvl="1"/>
            <a:r>
              <a:rPr lang="en-US" dirty="0" smtClean="0"/>
              <a:t>“Trace the rays back”</a:t>
            </a:r>
          </a:p>
          <a:p>
            <a:r>
              <a:rPr lang="en-US" dirty="0" smtClean="0"/>
              <a:t>Simulate whatever the light rays do:</a:t>
            </a:r>
            <a:endParaRPr lang="en-US" dirty="0"/>
          </a:p>
          <a:p>
            <a:pPr lvl="1"/>
            <a:r>
              <a:rPr lang="en-US" dirty="0" smtClean="0"/>
              <a:t>Reflection</a:t>
            </a:r>
          </a:p>
          <a:p>
            <a:pPr lvl="1"/>
            <a:r>
              <a:rPr lang="en-US" dirty="0" smtClean="0"/>
              <a:t>Refraction</a:t>
            </a:r>
          </a:p>
          <a:p>
            <a:pPr lvl="1"/>
            <a:r>
              <a:rPr lang="is-IS" dirty="0" smtClean="0"/>
              <a:t>…</a:t>
            </a:r>
          </a:p>
          <a:p>
            <a:r>
              <a:rPr lang="is-IS" dirty="0" smtClean="0"/>
              <a:t>Each interaction of the ray with an object adds to the final color</a:t>
            </a:r>
            <a:endParaRPr lang="en-US" dirty="0"/>
          </a:p>
          <a:p>
            <a:r>
              <a:rPr lang="en-US" dirty="0" smtClean="0"/>
              <a:t>Those rays are never </a:t>
            </a:r>
            <a:r>
              <a:rPr lang="en-US" dirty="0" err="1" smtClean="0"/>
              <a:t>gonna</a:t>
            </a:r>
            <a:r>
              <a:rPr lang="en-US" dirty="0" smtClean="0"/>
              <a:t> hit the light source, so</a:t>
            </a:r>
          </a:p>
          <a:p>
            <a:pPr lvl="1"/>
            <a:r>
              <a:rPr lang="en-US" dirty="0" smtClean="0"/>
              <a:t>Shoot “shadow rays” to compute direct illumination</a:t>
            </a:r>
          </a:p>
        </p:txBody>
      </p:sp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9753600"/>
          </a:xfrm>
          <a:prstGeom prst="rect">
            <a:avLst/>
          </a:prstGeom>
        </p:spPr>
      </p:pic>
      <p:sp>
        <p:nvSpPr>
          <p:cNvPr id="9218" name="Rectangle 1027"/>
          <p:cNvSpPr>
            <a:spLocks noGrp="1" noChangeArrowheads="1"/>
          </p:cNvSpPr>
          <p:nvPr>
            <p:ph idx="1"/>
          </p:nvPr>
        </p:nvSpPr>
        <p:spPr>
          <a:xfrm>
            <a:off x="838200" y="1433568"/>
            <a:ext cx="10515600" cy="4351338"/>
          </a:xfrm>
        </p:spPr>
        <p:txBody>
          <a:bodyPr/>
          <a:lstStyle/>
          <a:p>
            <a:r>
              <a:rPr lang="en-US" altLang="en-US"/>
              <a:t>Mirror effects</a:t>
            </a:r>
          </a:p>
          <a:p>
            <a:pPr lvl="1"/>
            <a:r>
              <a:rPr lang="en-US" altLang="en-US" dirty="0"/>
              <a:t>Perfect specular reflection</a:t>
            </a:r>
          </a:p>
          <a:p>
            <a:pPr lvl="1"/>
            <a:endParaRPr lang="en-US" altLang="en-US" dirty="0"/>
          </a:p>
        </p:txBody>
      </p:sp>
      <p:sp>
        <p:nvSpPr>
          <p:cNvPr id="921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Reflection</a:t>
            </a:r>
          </a:p>
        </p:txBody>
      </p:sp>
      <p:sp>
        <p:nvSpPr>
          <p:cNvPr id="9221" name="Line 1030"/>
          <p:cNvSpPr>
            <a:spLocks noChangeShapeType="1"/>
          </p:cNvSpPr>
          <p:nvPr/>
        </p:nvSpPr>
        <p:spPr bwMode="auto">
          <a:xfrm>
            <a:off x="6172200" y="2136648"/>
            <a:ext cx="441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1031"/>
          <p:cNvSpPr>
            <a:spLocks noChangeShapeType="1"/>
          </p:cNvSpPr>
          <p:nvPr/>
        </p:nvSpPr>
        <p:spPr bwMode="auto">
          <a:xfrm>
            <a:off x="6743700" y="917448"/>
            <a:ext cx="16764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1032"/>
          <p:cNvSpPr>
            <a:spLocks noChangeShapeType="1"/>
          </p:cNvSpPr>
          <p:nvPr/>
        </p:nvSpPr>
        <p:spPr bwMode="auto">
          <a:xfrm flipV="1">
            <a:off x="8382000" y="993648"/>
            <a:ext cx="1676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1033"/>
          <p:cNvSpPr>
            <a:spLocks noChangeShapeType="1"/>
          </p:cNvSpPr>
          <p:nvPr/>
        </p:nvSpPr>
        <p:spPr bwMode="auto">
          <a:xfrm flipV="1">
            <a:off x="8382000" y="917448"/>
            <a:ext cx="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Rectangle 1034"/>
          <p:cNvSpPr>
            <a:spLocks noChangeArrowheads="1"/>
          </p:cNvSpPr>
          <p:nvPr/>
        </p:nvSpPr>
        <p:spPr bwMode="auto">
          <a:xfrm>
            <a:off x="8443913" y="750761"/>
            <a:ext cx="310984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i="1"/>
              <a:t>n</a:t>
            </a:r>
          </a:p>
        </p:txBody>
      </p:sp>
      <p:graphicFrame>
        <p:nvGraphicFramePr>
          <p:cNvPr id="9226" name="Object 2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046007"/>
              </p:ext>
            </p:extLst>
          </p:nvPr>
        </p:nvGraphicFramePr>
        <p:xfrm>
          <a:off x="8001000" y="1450848"/>
          <a:ext cx="4572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7" name="Equation" r:id="rId4" imgW="127121" imgH="177811" progId="Equation.3">
                  <p:embed/>
                </p:oleObj>
              </mc:Choice>
              <mc:Fallback>
                <p:oleObj name="Equation" r:id="rId4" imgW="127121" imgH="177811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1450848"/>
                        <a:ext cx="457200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7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042772"/>
              </p:ext>
            </p:extLst>
          </p:nvPr>
        </p:nvGraphicFramePr>
        <p:xfrm>
          <a:off x="8458200" y="1450848"/>
          <a:ext cx="4572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Equation" r:id="rId6" imgW="127121" imgH="177811" progId="Equation.3">
                  <p:embed/>
                </p:oleObj>
              </mc:Choice>
              <mc:Fallback>
                <p:oleObj name="Equation" r:id="rId6" imgW="127121" imgH="177811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1450848"/>
                        <a:ext cx="457200" cy="44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3485" y="6100946"/>
            <a:ext cx="4203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© </a:t>
            </a:r>
            <a:r>
              <a:rPr lang="de-DE" sz="2000" b="1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2010 Jules Berman , http://</a:t>
            </a:r>
            <a:r>
              <a:rPr lang="de-DE" sz="2000" b="1" dirty="0" err="1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julesberman.blogspot.ca</a:t>
            </a:r>
            <a:r>
              <a:rPr lang="de-DE" sz="2000" b="1" dirty="0">
                <a:solidFill>
                  <a:schemeClr val="bg1"/>
                </a:solidFill>
                <a:latin typeface="Lora" charset="0"/>
                <a:ea typeface="Lora" charset="0"/>
                <a:cs typeface="Lora" charset="0"/>
              </a:rPr>
              <a:t>/</a:t>
            </a:r>
            <a:endParaRPr lang="en-US" sz="2000" b="1" dirty="0">
              <a:solidFill>
                <a:schemeClr val="bg1"/>
              </a:solidFill>
              <a:latin typeface="Lora" charset="0"/>
              <a:ea typeface="Lora" charset="0"/>
              <a:cs typeface="Lo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9749"/>
            <a:ext cx="12192000" cy="9144000"/>
          </a:xfrm>
          <a:prstGeom prst="rect">
            <a:avLst/>
          </a:prstGeom>
        </p:spPr>
      </p:pic>
      <p:sp>
        <p:nvSpPr>
          <p:cNvPr id="10243" name="Content Placeholder 23"/>
          <p:cNvSpPr>
            <a:spLocks noGrp="1"/>
          </p:cNvSpPr>
          <p:nvPr>
            <p:ph idx="1"/>
          </p:nvPr>
        </p:nvSpPr>
        <p:spPr>
          <a:xfrm>
            <a:off x="974361" y="1690688"/>
            <a:ext cx="6036039" cy="4441826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Interface between transparent object and surrounding medium</a:t>
            </a:r>
          </a:p>
          <a:p>
            <a:pPr lvl="1"/>
            <a:r>
              <a:rPr lang="en-US" altLang="en-US" dirty="0"/>
              <a:t>E.g. glass/air boundary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Light ray breaks (changes direction) based on refractive indices c</a:t>
            </a:r>
            <a:r>
              <a:rPr lang="en-US" altLang="en-US" baseline="-25000" dirty="0"/>
              <a:t>1</a:t>
            </a:r>
            <a:r>
              <a:rPr lang="en-US" altLang="en-US" dirty="0"/>
              <a:t>, c</a:t>
            </a:r>
            <a:r>
              <a:rPr lang="en-US" altLang="en-US" baseline="-25000" dirty="0"/>
              <a:t>2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101590" y="395599"/>
            <a:ext cx="2895600" cy="1060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Refraction</a:t>
            </a:r>
          </a:p>
        </p:txBody>
      </p:sp>
      <p:sp>
        <p:nvSpPr>
          <p:cNvPr id="10245" name="Line 11"/>
          <p:cNvSpPr>
            <a:spLocks noChangeShapeType="1"/>
          </p:cNvSpPr>
          <p:nvPr/>
        </p:nvSpPr>
        <p:spPr bwMode="auto">
          <a:xfrm>
            <a:off x="6263390" y="2876861"/>
            <a:ext cx="441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12"/>
          <p:cNvSpPr>
            <a:spLocks noChangeShapeType="1"/>
          </p:cNvSpPr>
          <p:nvPr/>
        </p:nvSpPr>
        <p:spPr bwMode="auto">
          <a:xfrm>
            <a:off x="6834890" y="1657661"/>
            <a:ext cx="167640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Line 13"/>
          <p:cNvSpPr>
            <a:spLocks noChangeShapeType="1"/>
          </p:cNvSpPr>
          <p:nvPr/>
        </p:nvSpPr>
        <p:spPr bwMode="auto">
          <a:xfrm flipV="1">
            <a:off x="8473190" y="1657661"/>
            <a:ext cx="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14"/>
          <p:cNvSpPr>
            <a:spLocks noChangeArrowheads="1"/>
          </p:cNvSpPr>
          <p:nvPr/>
        </p:nvSpPr>
        <p:spPr bwMode="auto">
          <a:xfrm>
            <a:off x="8535104" y="1490974"/>
            <a:ext cx="35426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>
                <a:latin typeface="Arial" charset="0"/>
              </a:rPr>
              <a:t>n</a:t>
            </a:r>
          </a:p>
        </p:txBody>
      </p:sp>
      <p:pic>
        <p:nvPicPr>
          <p:cNvPr id="10249" name="Picture 1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40" y="2400611"/>
            <a:ext cx="1524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90" y="3257861"/>
            <a:ext cx="1524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Line 17"/>
          <p:cNvSpPr>
            <a:spLocks noChangeShapeType="1"/>
          </p:cNvSpPr>
          <p:nvPr/>
        </p:nvSpPr>
        <p:spPr bwMode="auto">
          <a:xfrm>
            <a:off x="8473190" y="2876861"/>
            <a:ext cx="78105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Rectangle 18"/>
          <p:cNvSpPr>
            <a:spLocks noChangeArrowheads="1"/>
          </p:cNvSpPr>
          <p:nvPr/>
        </p:nvSpPr>
        <p:spPr bwMode="auto">
          <a:xfrm>
            <a:off x="7766639" y="452853"/>
            <a:ext cx="173695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charset="0"/>
              </a:rPr>
              <a:t>Snell’s Law</a:t>
            </a:r>
          </a:p>
        </p:txBody>
      </p:sp>
      <p:pic>
        <p:nvPicPr>
          <p:cNvPr id="10253" name="Picture 1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15" y="911953"/>
            <a:ext cx="2514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976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060700" y="1402080"/>
            <a:ext cx="6631940" cy="47637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r>
              <a:rPr lang="en-US" altLang="en-US"/>
              <a:t>Basic Ray-Tracing Algorithm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0700" y="1402080"/>
            <a:ext cx="67995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dirty="0" err="1" smtClean="0">
                <a:solidFill>
                  <a:srgbClr val="000000"/>
                </a:solidFill>
                <a:latin typeface="Consolas" charset="0"/>
              </a:rPr>
              <a:t>RayTrace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charset="0"/>
              </a:rPr>
              <a:t>r,scene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)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 err="1">
                <a:solidFill>
                  <a:srgbClr val="000000"/>
                </a:solidFill>
                <a:latin typeface="Consolas" charset="0"/>
              </a:rPr>
              <a:t>obj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0080"/>
                </a:solidFill>
                <a:latin typeface="Consolas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FirstIntersection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r,scene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)</a:t>
            </a:r>
          </a:p>
          <a:p>
            <a:pPr fontAlgn="t"/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FF"/>
                </a:solidFill>
                <a:latin typeface="Consolas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no 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obj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smtClean="0">
                <a:solidFill>
                  <a:srgbClr val="0000FF"/>
                </a:solidFill>
                <a:latin typeface="Consolas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BackgroundColor</a:t>
            </a:r>
            <a:r>
              <a:rPr lang="en-US" dirty="0" smtClean="0">
                <a:solidFill>
                  <a:srgbClr val="008080"/>
                </a:solidFill>
                <a:latin typeface="Consolas" charset="0"/>
              </a:rPr>
              <a:t>;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FF"/>
                </a:solidFill>
                <a:latin typeface="Consolas" charset="0"/>
              </a:rPr>
              <a:t>else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{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 </a:t>
            </a:r>
            <a:r>
              <a:rPr lang="en-US" dirty="0">
                <a:solidFill>
                  <a:srgbClr val="0000FF"/>
                </a:solidFill>
                <a:latin typeface="Consolas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onsolas" charset="0"/>
              </a:rPr>
              <a:t>Reflect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charset="0"/>
              </a:rPr>
              <a:t>obj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))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   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reflect_color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0080"/>
                </a:solidFill>
                <a:latin typeface="Consolas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RayTrace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ReflectRay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r,obj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))</a:t>
            </a:r>
            <a:r>
              <a:rPr lang="en-US" dirty="0">
                <a:solidFill>
                  <a:srgbClr val="008080"/>
                </a:solidFill>
                <a:latin typeface="Consolas" charset="0"/>
              </a:rPr>
              <a:t>;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 </a:t>
            </a:r>
            <a:r>
              <a:rPr lang="en-US" dirty="0">
                <a:solidFill>
                  <a:srgbClr val="0000FF"/>
                </a:solidFill>
                <a:latin typeface="Consolas" charset="0"/>
              </a:rPr>
              <a:t>else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   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reflect_color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0080"/>
                </a:solidFill>
                <a:latin typeface="Consolas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Black</a:t>
            </a:r>
            <a:r>
              <a:rPr lang="en-US" dirty="0" smtClean="0">
                <a:solidFill>
                  <a:srgbClr val="008080"/>
                </a:solidFill>
                <a:latin typeface="Consolas" charset="0"/>
              </a:rPr>
              <a:t>;</a:t>
            </a:r>
          </a:p>
          <a:p>
            <a:pPr fontAlgn="t"/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</a:t>
            </a:r>
            <a:r>
              <a:rPr lang="en-US" dirty="0">
                <a:solidFill>
                  <a:srgbClr val="0000FF"/>
                </a:solidFill>
                <a:latin typeface="Consolas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Consolas" charset="0"/>
              </a:rPr>
              <a:t>Transparent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charset="0"/>
              </a:rPr>
              <a:t>obj</a:t>
            </a:r>
            <a:r>
              <a:rPr lang="en-US" dirty="0" smtClean="0">
                <a:solidFill>
                  <a:srgbClr val="008000"/>
                </a:solidFill>
                <a:latin typeface="Consolas" charset="0"/>
              </a:rPr>
              <a:t>))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   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refract_color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0080"/>
                </a:solidFill>
                <a:latin typeface="Consolas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RayTrace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RefractRay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r,obj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))</a:t>
            </a:r>
            <a:r>
              <a:rPr lang="en-US" dirty="0">
                <a:solidFill>
                  <a:srgbClr val="008080"/>
                </a:solidFill>
                <a:latin typeface="Consolas" charset="0"/>
              </a:rPr>
              <a:t>;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 </a:t>
            </a:r>
            <a:r>
              <a:rPr lang="en-US" dirty="0">
                <a:solidFill>
                  <a:srgbClr val="0000FF"/>
                </a:solidFill>
                <a:latin typeface="Consolas" charset="0"/>
              </a:rPr>
              <a:t>else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    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refract_color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</a:t>
            </a:r>
            <a:r>
              <a:rPr lang="en-US" dirty="0">
                <a:solidFill>
                  <a:srgbClr val="000080"/>
                </a:solidFill>
                <a:latin typeface="Consolas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Black</a:t>
            </a:r>
            <a:r>
              <a:rPr lang="en-US" dirty="0" smtClean="0">
                <a:solidFill>
                  <a:srgbClr val="008080"/>
                </a:solidFill>
                <a:latin typeface="Consolas" charset="0"/>
              </a:rPr>
              <a:t>;</a:t>
            </a:r>
          </a:p>
          <a:p>
            <a:pPr fontAlgn="t"/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0000"/>
                </a:solidFill>
                <a:latin typeface="Consolas" charset="0"/>
              </a:rPr>
              <a:t>   </a:t>
            </a:r>
            <a:r>
              <a:rPr lang="en-US" dirty="0">
                <a:solidFill>
                  <a:srgbClr val="0000FF"/>
                </a:solidFill>
                <a:latin typeface="Consolas" charset="0"/>
              </a:rPr>
              <a:t>return</a:t>
            </a:r>
            <a:r>
              <a:rPr lang="en-US" dirty="0">
                <a:solidFill>
                  <a:srgbClr val="000000"/>
                </a:solidFill>
                <a:latin typeface="Consolas" charset="0"/>
              </a:rPr>
              <a:t> Shade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nsolas" charset="0"/>
              </a:rPr>
              <a:t>reflect_color</a:t>
            </a:r>
            <a:r>
              <a:rPr lang="en-US" dirty="0" smtClean="0">
                <a:solidFill>
                  <a:srgbClr val="000000"/>
                </a:solidFill>
                <a:latin typeface="Consolas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onsolas" charset="0"/>
              </a:rPr>
              <a:t>refract_color</a:t>
            </a:r>
            <a:r>
              <a:rPr lang="en-US" dirty="0" smtClean="0">
                <a:solidFill>
                  <a:srgbClr val="000000"/>
                </a:solidFill>
                <a:latin typeface="Consolas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Consolas" charset="0"/>
              </a:rPr>
              <a:t>obj</a:t>
            </a:r>
            <a:r>
              <a:rPr lang="en-US" dirty="0">
                <a:solidFill>
                  <a:srgbClr val="008000"/>
                </a:solidFill>
                <a:latin typeface="Consolas" charset="0"/>
              </a:rPr>
              <a:t>)</a:t>
            </a:r>
            <a:r>
              <a:rPr lang="en-US" dirty="0">
                <a:solidFill>
                  <a:srgbClr val="008080"/>
                </a:solidFill>
                <a:latin typeface="Consolas" charset="0"/>
              </a:rPr>
              <a:t>;</a:t>
            </a:r>
            <a:endParaRPr lang="en-US" dirty="0">
              <a:solidFill>
                <a:srgbClr val="000000"/>
              </a:solidFill>
              <a:latin typeface="Consolas" charset="0"/>
            </a:endParaRPr>
          </a:p>
          <a:p>
            <a:pPr fontAlgn="t"/>
            <a:r>
              <a:rPr lang="en-US" dirty="0">
                <a:solidFill>
                  <a:srgbClr val="008000"/>
                </a:solidFill>
                <a:latin typeface="Consolas" charset="0"/>
              </a:rPr>
              <a:t>}</a:t>
            </a:r>
            <a:endParaRPr lang="en-US" b="0" i="0" dirty="0">
              <a:solidFill>
                <a:srgbClr val="000000"/>
              </a:solidFill>
              <a:effectLst/>
              <a:latin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65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0488" tIns="44450" rIns="90488" bIns="44450" rtlCol="0">
            <a:normAutofit/>
          </a:bodyPr>
          <a:lstStyle/>
          <a:p>
            <a:r>
              <a:rPr lang="en-US" altLang="en-US" dirty="0"/>
              <a:t>Algorithm above d</a:t>
            </a:r>
            <a:r>
              <a:rPr lang="en-US" altLang="en-US" dirty="0" smtClean="0"/>
              <a:t>oes </a:t>
            </a:r>
            <a:r>
              <a:rPr lang="en-US" altLang="en-US" dirty="0"/>
              <a:t>not terminate</a:t>
            </a:r>
          </a:p>
          <a:p>
            <a:endParaRPr lang="en-US" altLang="en-US" dirty="0"/>
          </a:p>
          <a:p>
            <a:r>
              <a:rPr lang="en-US" altLang="en-US" dirty="0"/>
              <a:t>Termination Criteria</a:t>
            </a:r>
          </a:p>
          <a:p>
            <a:pPr lvl="1"/>
            <a:r>
              <a:rPr lang="en-US" altLang="en-US" dirty="0"/>
              <a:t>No intersection</a:t>
            </a:r>
          </a:p>
          <a:p>
            <a:pPr lvl="1"/>
            <a:r>
              <a:rPr lang="en-US" altLang="en-US" dirty="0"/>
              <a:t>Contribution of secondary ray attenuated below threshold – each reflection/refraction attenuates ray</a:t>
            </a:r>
          </a:p>
          <a:p>
            <a:pPr lvl="1"/>
            <a:r>
              <a:rPr lang="en-US" altLang="en-US" dirty="0"/>
              <a:t>Maximal depth is reached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r>
              <a:rPr lang="en-US" altLang="en-US" dirty="0" smtClean="0"/>
              <a:t>when to stop?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6518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ReflectRay(r,obj) – computes reflected ray (use obj normal at intersection)</a:t>
            </a:r>
          </a:p>
          <a:p>
            <a:endParaRPr lang="en-US" altLang="en-US"/>
          </a:p>
          <a:p>
            <a:r>
              <a:rPr lang="en-US" altLang="en-US"/>
              <a:t>RefractRay(r,obj) - computes refracted ray </a:t>
            </a:r>
          </a:p>
          <a:p>
            <a:pPr lvl="1"/>
            <a:r>
              <a:rPr lang="en-US" altLang="en-US"/>
              <a:t>Note: ray is inside  obj</a:t>
            </a:r>
          </a:p>
          <a:p>
            <a:endParaRPr lang="en-US" altLang="en-US"/>
          </a:p>
          <a:p>
            <a:r>
              <a:rPr lang="en-US" altLang="en-US"/>
              <a:t>Shade(reflect_color,refract_color,obj) – compute illumination given three components </a:t>
            </a:r>
          </a:p>
          <a:p>
            <a:endParaRPr lang="en-US" alt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Sub-Routines</a:t>
            </a:r>
          </a:p>
        </p:txBody>
      </p:sp>
    </p:spTree>
    <p:extLst>
      <p:ext uri="{BB962C8B-B14F-4D97-AF65-F5344CB8AC3E}">
        <p14:creationId xmlns:p14="http://schemas.microsoft.com/office/powerpoint/2010/main" val="145304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573338" y="3872484"/>
            <a:ext cx="7607300" cy="2044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14339" name="Rectangle 4"/>
          <p:cNvSpPr>
            <a:spLocks noGrp="1" noChangeArrowheads="1"/>
          </p:cNvSpPr>
          <p:nvPr>
            <p:ph idx="1"/>
          </p:nvPr>
        </p:nvSpPr>
        <p:spPr/>
        <p:txBody>
          <a:bodyPr vert="horz" lIns="90488" tIns="44450" rIns="90488" bIns="44450" rtlCol="0">
            <a:normAutofit/>
          </a:bodyPr>
          <a:lstStyle/>
          <a:p>
            <a:r>
              <a:rPr lang="en-US" altLang="en-US"/>
              <a:t>Trace ray from each ray-object intersection point to light sources</a:t>
            </a:r>
          </a:p>
          <a:p>
            <a:pPr lvl="1"/>
            <a:r>
              <a:rPr lang="en-US" altLang="en-US"/>
              <a:t>If the ray intersects an object in between </a:t>
            </a:r>
            <a:r>
              <a:rPr lang="en-US" altLang="en-US">
                <a:sym typeface="Symbol" charset="2"/>
              </a:rPr>
              <a:t></a:t>
            </a:r>
            <a:r>
              <a:rPr lang="en-US" altLang="en-US"/>
              <a:t> point is shadowed from the light source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r>
              <a:rPr lang="en-US" altLang="en-US"/>
              <a:t>Simulating Shadows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743201" y="4042346"/>
            <a:ext cx="7355091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charset="0"/>
              </a:rPr>
              <a:t>shadow = </a:t>
            </a:r>
            <a:r>
              <a:rPr lang="en-US" altLang="en-US" sz="2400" b="1" dirty="0" err="1">
                <a:latin typeface="Arial" charset="0"/>
              </a:rPr>
              <a:t>RayTrace</a:t>
            </a:r>
            <a:r>
              <a:rPr lang="en-US" altLang="en-US" sz="2400" dirty="0">
                <a:latin typeface="Arial" charset="0"/>
              </a:rPr>
              <a:t>(</a:t>
            </a:r>
            <a:r>
              <a:rPr lang="en-US" altLang="en-US" sz="2400" b="1" dirty="0" err="1">
                <a:latin typeface="Arial" charset="0"/>
              </a:rPr>
              <a:t>LightRay</a:t>
            </a:r>
            <a:r>
              <a:rPr lang="en-US" altLang="en-US" sz="2400" dirty="0">
                <a:latin typeface="Arial" charset="0"/>
              </a:rPr>
              <a:t>(</a:t>
            </a:r>
            <a:r>
              <a:rPr lang="en-US" altLang="en-US" sz="2400" dirty="0" err="1">
                <a:latin typeface="Arial" charset="0"/>
              </a:rPr>
              <a:t>obj,r,light</a:t>
            </a:r>
            <a:r>
              <a:rPr lang="en-US" altLang="en-US" sz="2400" dirty="0">
                <a:latin typeface="Arial" charset="0"/>
              </a:rPr>
              <a:t>));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charset="0"/>
              </a:rPr>
              <a:t>return </a:t>
            </a:r>
            <a:r>
              <a:rPr lang="en-US" altLang="en-US" sz="2400" b="1" dirty="0">
                <a:latin typeface="Arial" charset="0"/>
              </a:rPr>
              <a:t>Shade</a:t>
            </a:r>
            <a:r>
              <a:rPr lang="en-US" altLang="en-US" sz="2400" dirty="0">
                <a:latin typeface="Arial" charset="0"/>
              </a:rPr>
              <a:t>(</a:t>
            </a:r>
            <a:r>
              <a:rPr lang="en-US" altLang="en-US" sz="2400" dirty="0" err="1">
                <a:latin typeface="Arial" charset="0"/>
              </a:rPr>
              <a:t>shadow,reflect_color,refract_color,obj</a:t>
            </a:r>
            <a:r>
              <a:rPr lang="en-US" altLang="en-US" sz="2400" dirty="0">
                <a:latin typeface="Arial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946710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TRACING: IDEA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465586" y="1143001"/>
            <a:ext cx="7369146" cy="5715000"/>
            <a:chOff x="2069346" y="1690688"/>
            <a:chExt cx="6280150" cy="4870450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3306008" y="5253038"/>
              <a:ext cx="2206625" cy="8159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5426908" y="2003425"/>
              <a:ext cx="825500" cy="8731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309558" y="4775200"/>
              <a:ext cx="1085850" cy="769938"/>
            </a:xfrm>
            <a:custGeom>
              <a:avLst/>
              <a:gdLst>
                <a:gd name="T0" fmla="*/ 0 w 684"/>
                <a:gd name="T1" fmla="*/ 2147483647 h 485"/>
                <a:gd name="T2" fmla="*/ 2147483647 w 684"/>
                <a:gd name="T3" fmla="*/ 0 h 485"/>
                <a:gd name="T4" fmla="*/ 2147483647 w 684"/>
                <a:gd name="T5" fmla="*/ 2147483647 h 485"/>
                <a:gd name="T6" fmla="*/ 2147483647 w 684"/>
                <a:gd name="T7" fmla="*/ 2147483647 h 485"/>
                <a:gd name="T8" fmla="*/ 0 w 684"/>
                <a:gd name="T9" fmla="*/ 2147483647 h 4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4"/>
                <a:gd name="T16" fmla="*/ 0 h 485"/>
                <a:gd name="T17" fmla="*/ 684 w 684"/>
                <a:gd name="T18" fmla="*/ 485 h 4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4" h="485">
                  <a:moveTo>
                    <a:pt x="0" y="223"/>
                  </a:moveTo>
                  <a:lnTo>
                    <a:pt x="310" y="0"/>
                  </a:lnTo>
                  <a:lnTo>
                    <a:pt x="683" y="186"/>
                  </a:lnTo>
                  <a:lnTo>
                    <a:pt x="310" y="484"/>
                  </a:lnTo>
                  <a:lnTo>
                    <a:pt x="0" y="223"/>
                  </a:lnTo>
                </a:path>
              </a:pathLst>
            </a:custGeom>
            <a:solidFill>
              <a:schemeClr val="accent2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6801683" y="5543550"/>
              <a:ext cx="0" cy="590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6309558" y="5129213"/>
              <a:ext cx="0" cy="5921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7393821" y="5070475"/>
              <a:ext cx="0" cy="5905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309558" y="5661025"/>
              <a:ext cx="1085850" cy="474663"/>
            </a:xfrm>
            <a:custGeom>
              <a:avLst/>
              <a:gdLst>
                <a:gd name="T0" fmla="*/ 0 w 684"/>
                <a:gd name="T1" fmla="*/ 2147483647 h 299"/>
                <a:gd name="T2" fmla="*/ 2147483647 w 684"/>
                <a:gd name="T3" fmla="*/ 2147483647 h 299"/>
                <a:gd name="T4" fmla="*/ 2147483647 w 684"/>
                <a:gd name="T5" fmla="*/ 0 h 299"/>
                <a:gd name="T6" fmla="*/ 0 60000 65536"/>
                <a:gd name="T7" fmla="*/ 0 60000 65536"/>
                <a:gd name="T8" fmla="*/ 0 60000 65536"/>
                <a:gd name="T9" fmla="*/ 0 w 684"/>
                <a:gd name="T10" fmla="*/ 0 h 299"/>
                <a:gd name="T11" fmla="*/ 684 w 684"/>
                <a:gd name="T12" fmla="*/ 299 h 2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4" h="299">
                  <a:moveTo>
                    <a:pt x="0" y="37"/>
                  </a:moveTo>
                  <a:lnTo>
                    <a:pt x="310" y="298"/>
                  </a:lnTo>
                  <a:lnTo>
                    <a:pt x="683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4"/>
            <p:cNvSpPr>
              <a:spLocks noChangeShapeType="1"/>
            </p:cNvSpPr>
            <p:nvPr/>
          </p:nvSpPr>
          <p:spPr bwMode="auto">
            <a:xfrm>
              <a:off x="2702758" y="1931988"/>
              <a:ext cx="0" cy="3429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2712283" y="1931988"/>
              <a:ext cx="277813" cy="873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rc 26"/>
            <p:cNvSpPr>
              <a:spLocks/>
            </p:cNvSpPr>
            <p:nvPr/>
          </p:nvSpPr>
          <p:spPr bwMode="auto">
            <a:xfrm>
              <a:off x="2693233" y="1985963"/>
              <a:ext cx="187325" cy="179387"/>
            </a:xfrm>
            <a:custGeom>
              <a:avLst/>
              <a:gdLst>
                <a:gd name="T0" fmla="*/ 2147483647 w 21786"/>
                <a:gd name="T1" fmla="*/ 0 h 21795"/>
                <a:gd name="T2" fmla="*/ 0 w 21786"/>
                <a:gd name="T3" fmla="*/ 2147483647 h 21795"/>
                <a:gd name="T4" fmla="*/ 646195257 w 21786"/>
                <a:gd name="T5" fmla="*/ 498969315 h 21795"/>
                <a:gd name="T6" fmla="*/ 0 60000 65536"/>
                <a:gd name="T7" fmla="*/ 0 60000 65536"/>
                <a:gd name="T8" fmla="*/ 0 60000 65536"/>
                <a:gd name="T9" fmla="*/ 0 w 21786"/>
                <a:gd name="T10" fmla="*/ 0 h 21795"/>
                <a:gd name="T11" fmla="*/ 21786 w 21786"/>
                <a:gd name="T12" fmla="*/ 21795 h 217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86" h="21795" fill="none" extrusionOk="0">
                  <a:moveTo>
                    <a:pt x="21785" y="-1"/>
                  </a:moveTo>
                  <a:cubicBezTo>
                    <a:pt x="21785" y="64"/>
                    <a:pt x="21786" y="129"/>
                    <a:pt x="21786" y="195"/>
                  </a:cubicBezTo>
                  <a:cubicBezTo>
                    <a:pt x="21786" y="12124"/>
                    <a:pt x="12115" y="21795"/>
                    <a:pt x="186" y="21795"/>
                  </a:cubicBezTo>
                  <a:cubicBezTo>
                    <a:pt x="123" y="21795"/>
                    <a:pt x="61" y="21794"/>
                    <a:pt x="-1" y="21794"/>
                  </a:cubicBezTo>
                </a:path>
                <a:path w="21786" h="21795" stroke="0" extrusionOk="0">
                  <a:moveTo>
                    <a:pt x="21785" y="-1"/>
                  </a:moveTo>
                  <a:cubicBezTo>
                    <a:pt x="21785" y="64"/>
                    <a:pt x="21786" y="129"/>
                    <a:pt x="21786" y="195"/>
                  </a:cubicBezTo>
                  <a:cubicBezTo>
                    <a:pt x="21786" y="12124"/>
                    <a:pt x="12115" y="21795"/>
                    <a:pt x="186" y="21795"/>
                  </a:cubicBezTo>
                  <a:cubicBezTo>
                    <a:pt x="123" y="21795"/>
                    <a:pt x="61" y="21794"/>
                    <a:pt x="-1" y="21794"/>
                  </a:cubicBezTo>
                  <a:lnTo>
                    <a:pt x="186" y="195"/>
                  </a:lnTo>
                  <a:lnTo>
                    <a:pt x="21785" y="-1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 flipH="1">
              <a:off x="2710696" y="1974850"/>
              <a:ext cx="158750" cy="187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2810708" y="2236788"/>
              <a:ext cx="973138" cy="900112"/>
            </a:xfrm>
            <a:custGeom>
              <a:avLst/>
              <a:gdLst>
                <a:gd name="T0" fmla="*/ 0 w 613"/>
                <a:gd name="T1" fmla="*/ 2147483647 h 567"/>
                <a:gd name="T2" fmla="*/ 2147483647 w 613"/>
                <a:gd name="T3" fmla="*/ 0 h 567"/>
                <a:gd name="T4" fmla="*/ 2147483647 w 613"/>
                <a:gd name="T5" fmla="*/ 2147483647 h 567"/>
                <a:gd name="T6" fmla="*/ 2147483647 w 613"/>
                <a:gd name="T7" fmla="*/ 2147483647 h 567"/>
                <a:gd name="T8" fmla="*/ 0 w 613"/>
                <a:gd name="T9" fmla="*/ 2147483647 h 5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3"/>
                <a:gd name="T16" fmla="*/ 0 h 567"/>
                <a:gd name="T17" fmla="*/ 613 w 613"/>
                <a:gd name="T18" fmla="*/ 567 h 5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3" h="567">
                  <a:moveTo>
                    <a:pt x="0" y="217"/>
                  </a:moveTo>
                  <a:lnTo>
                    <a:pt x="157" y="0"/>
                  </a:lnTo>
                  <a:lnTo>
                    <a:pt x="612" y="21"/>
                  </a:lnTo>
                  <a:lnTo>
                    <a:pt x="245" y="566"/>
                  </a:lnTo>
                  <a:lnTo>
                    <a:pt x="0" y="21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3199646" y="2270125"/>
              <a:ext cx="622300" cy="877888"/>
            </a:xfrm>
            <a:custGeom>
              <a:avLst/>
              <a:gdLst>
                <a:gd name="T0" fmla="*/ 0 w 392"/>
                <a:gd name="T1" fmla="*/ 2147483647 h 553"/>
                <a:gd name="T2" fmla="*/ 2147483647 w 392"/>
                <a:gd name="T3" fmla="*/ 2147483647 h 553"/>
                <a:gd name="T4" fmla="*/ 2147483647 w 392"/>
                <a:gd name="T5" fmla="*/ 2147483647 h 553"/>
                <a:gd name="T6" fmla="*/ 2147483647 w 392"/>
                <a:gd name="T7" fmla="*/ 0 h 5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2"/>
                <a:gd name="T13" fmla="*/ 0 h 553"/>
                <a:gd name="T14" fmla="*/ 392 w 392"/>
                <a:gd name="T15" fmla="*/ 553 h 5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2" h="553">
                  <a:moveTo>
                    <a:pt x="0" y="545"/>
                  </a:moveTo>
                  <a:lnTo>
                    <a:pt x="47" y="552"/>
                  </a:lnTo>
                  <a:lnTo>
                    <a:pt x="391" y="28"/>
                  </a:lnTo>
                  <a:lnTo>
                    <a:pt x="362" y="0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>
              <a:off x="3023433" y="2292350"/>
              <a:ext cx="703263" cy="666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1"/>
            <p:cNvSpPr>
              <a:spLocks noChangeShapeType="1"/>
            </p:cNvSpPr>
            <p:nvPr/>
          </p:nvSpPr>
          <p:spPr bwMode="auto">
            <a:xfrm>
              <a:off x="2967871" y="2370138"/>
              <a:ext cx="676275" cy="1333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2"/>
            <p:cNvSpPr>
              <a:spLocks noChangeShapeType="1"/>
            </p:cNvSpPr>
            <p:nvPr/>
          </p:nvSpPr>
          <p:spPr bwMode="auto">
            <a:xfrm>
              <a:off x="2913896" y="2447925"/>
              <a:ext cx="609600" cy="1873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>
              <a:off x="2858333" y="2514600"/>
              <a:ext cx="601663" cy="255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4"/>
            <p:cNvSpPr>
              <a:spLocks noChangeShapeType="1"/>
            </p:cNvSpPr>
            <p:nvPr/>
          </p:nvSpPr>
          <p:spPr bwMode="auto">
            <a:xfrm>
              <a:off x="2829758" y="2557463"/>
              <a:ext cx="490538" cy="3794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5"/>
            <p:cNvSpPr>
              <a:spLocks noChangeShapeType="1"/>
            </p:cNvSpPr>
            <p:nvPr/>
          </p:nvSpPr>
          <p:spPr bwMode="auto">
            <a:xfrm flipH="1">
              <a:off x="3117096" y="2270125"/>
              <a:ext cx="517525" cy="7651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H="1">
              <a:off x="3023433" y="2247900"/>
              <a:ext cx="427038" cy="6334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 flipH="1">
              <a:off x="2950408" y="2247900"/>
              <a:ext cx="342900" cy="522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8"/>
            <p:cNvSpPr>
              <a:spLocks noChangeShapeType="1"/>
            </p:cNvSpPr>
            <p:nvPr/>
          </p:nvSpPr>
          <p:spPr bwMode="auto">
            <a:xfrm flipH="1">
              <a:off x="2867858" y="2225675"/>
              <a:ext cx="295275" cy="431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 flipH="1" flipV="1">
              <a:off x="5865058" y="2881313"/>
              <a:ext cx="914400" cy="22034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4412496" y="2881313"/>
              <a:ext cx="1433512" cy="276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H="1" flipV="1">
              <a:off x="3299658" y="3119438"/>
              <a:ext cx="1112838" cy="2508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45"/>
            <p:cNvSpPr>
              <a:spLocks noChangeShapeType="1"/>
            </p:cNvSpPr>
            <p:nvPr/>
          </p:nvSpPr>
          <p:spPr bwMode="auto">
            <a:xfrm>
              <a:off x="4429958" y="5649913"/>
              <a:ext cx="841375" cy="6762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46"/>
            <p:cNvSpPr>
              <a:spLocks noChangeArrowheads="1"/>
            </p:cNvSpPr>
            <p:nvPr/>
          </p:nvSpPr>
          <p:spPr bwMode="auto">
            <a:xfrm>
              <a:off x="3302833" y="1900238"/>
              <a:ext cx="1514475" cy="36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Image Plane</a:t>
              </a:r>
            </a:p>
          </p:txBody>
        </p:sp>
        <p:sp>
          <p:nvSpPr>
            <p:cNvPr id="31" name="Rectangle 48"/>
            <p:cNvSpPr>
              <a:spLocks noChangeArrowheads="1"/>
            </p:cNvSpPr>
            <p:nvPr/>
          </p:nvSpPr>
          <p:spPr bwMode="auto">
            <a:xfrm>
              <a:off x="2069346" y="1911350"/>
              <a:ext cx="587375" cy="36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Eye</a:t>
              </a:r>
            </a:p>
          </p:txBody>
        </p:sp>
        <p:sp>
          <p:nvSpPr>
            <p:cNvPr id="32" name="Rectangle 49"/>
            <p:cNvSpPr>
              <a:spLocks noChangeArrowheads="1"/>
            </p:cNvSpPr>
            <p:nvPr/>
          </p:nvSpPr>
          <p:spPr bwMode="auto">
            <a:xfrm>
              <a:off x="5293558" y="5922963"/>
              <a:ext cx="12350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Refracted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Ray</a:t>
              </a:r>
            </a:p>
          </p:txBody>
        </p:sp>
        <p:sp>
          <p:nvSpPr>
            <p:cNvPr id="33" name="Rectangle 50"/>
            <p:cNvSpPr>
              <a:spLocks noChangeArrowheads="1"/>
            </p:cNvSpPr>
            <p:nvPr/>
          </p:nvSpPr>
          <p:spPr bwMode="auto">
            <a:xfrm>
              <a:off x="4391858" y="3206750"/>
              <a:ext cx="120967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Reflected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Ray</a:t>
              </a: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 flipH="1" flipV="1">
              <a:off x="2853571" y="2144713"/>
              <a:ext cx="384175" cy="8429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" name="Group 60"/>
            <p:cNvGrpSpPr>
              <a:grpSpLocks/>
            </p:cNvGrpSpPr>
            <p:nvPr/>
          </p:nvGrpSpPr>
          <p:grpSpPr bwMode="auto">
            <a:xfrm>
              <a:off x="4402971" y="1690688"/>
              <a:ext cx="3946525" cy="3948112"/>
              <a:chOff x="2037" y="1053"/>
              <a:chExt cx="2486" cy="2487"/>
            </a:xfrm>
          </p:grpSpPr>
          <p:sp>
            <p:nvSpPr>
              <p:cNvPr id="39" name="Oval 61"/>
              <p:cNvSpPr>
                <a:spLocks noChangeArrowheads="1"/>
              </p:cNvSpPr>
              <p:nvPr/>
            </p:nvSpPr>
            <p:spPr bwMode="auto">
              <a:xfrm>
                <a:off x="3863" y="1585"/>
                <a:ext cx="86" cy="104"/>
              </a:xfrm>
              <a:prstGeom prst="ellipse">
                <a:avLst/>
              </a:prstGeom>
              <a:solidFill>
                <a:srgbClr val="FAFD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6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CA" altLang="en-US" sz="1800"/>
              </a:p>
            </p:txBody>
          </p:sp>
          <p:sp>
            <p:nvSpPr>
              <p:cNvPr id="40" name="Line 62"/>
              <p:cNvSpPr>
                <a:spLocks noChangeShapeType="1"/>
              </p:cNvSpPr>
              <p:nvPr/>
            </p:nvSpPr>
            <p:spPr bwMode="auto">
              <a:xfrm>
                <a:off x="3921" y="1432"/>
                <a:ext cx="0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63"/>
              <p:cNvSpPr>
                <a:spLocks noChangeShapeType="1"/>
              </p:cNvSpPr>
              <p:nvPr/>
            </p:nvSpPr>
            <p:spPr bwMode="auto">
              <a:xfrm>
                <a:off x="3921" y="1730"/>
                <a:ext cx="0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64"/>
              <p:cNvSpPr>
                <a:spLocks noChangeShapeType="1"/>
              </p:cNvSpPr>
              <p:nvPr/>
            </p:nvSpPr>
            <p:spPr bwMode="auto">
              <a:xfrm>
                <a:off x="3972" y="1634"/>
                <a:ext cx="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65"/>
              <p:cNvSpPr>
                <a:spLocks noChangeShapeType="1"/>
              </p:cNvSpPr>
              <p:nvPr/>
            </p:nvSpPr>
            <p:spPr bwMode="auto">
              <a:xfrm>
                <a:off x="3733" y="1634"/>
                <a:ext cx="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66"/>
              <p:cNvSpPr>
                <a:spLocks noChangeShapeType="1"/>
              </p:cNvSpPr>
              <p:nvPr/>
            </p:nvSpPr>
            <p:spPr bwMode="auto">
              <a:xfrm>
                <a:off x="3803" y="1481"/>
                <a:ext cx="64" cy="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67"/>
              <p:cNvSpPr>
                <a:spLocks noChangeShapeType="1"/>
              </p:cNvSpPr>
              <p:nvPr/>
            </p:nvSpPr>
            <p:spPr bwMode="auto">
              <a:xfrm>
                <a:off x="3873" y="1453"/>
                <a:ext cx="23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68"/>
              <p:cNvSpPr>
                <a:spLocks noChangeShapeType="1"/>
              </p:cNvSpPr>
              <p:nvPr/>
            </p:nvSpPr>
            <p:spPr bwMode="auto">
              <a:xfrm>
                <a:off x="3762" y="1551"/>
                <a:ext cx="82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69"/>
              <p:cNvSpPr>
                <a:spLocks noChangeShapeType="1"/>
              </p:cNvSpPr>
              <p:nvPr/>
            </p:nvSpPr>
            <p:spPr bwMode="auto">
              <a:xfrm flipH="1">
                <a:off x="3972" y="1509"/>
                <a:ext cx="82" cy="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70"/>
              <p:cNvSpPr>
                <a:spLocks noChangeShapeType="1"/>
              </p:cNvSpPr>
              <p:nvPr/>
            </p:nvSpPr>
            <p:spPr bwMode="auto">
              <a:xfrm flipH="1">
                <a:off x="3954" y="1460"/>
                <a:ext cx="24" cy="9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1"/>
              <p:cNvSpPr>
                <a:spLocks noChangeShapeType="1"/>
              </p:cNvSpPr>
              <p:nvPr/>
            </p:nvSpPr>
            <p:spPr bwMode="auto">
              <a:xfrm flipH="1">
                <a:off x="3978" y="1572"/>
                <a:ext cx="81" cy="3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2"/>
              <p:cNvSpPr>
                <a:spLocks noChangeShapeType="1"/>
              </p:cNvSpPr>
              <p:nvPr/>
            </p:nvSpPr>
            <p:spPr bwMode="auto">
              <a:xfrm>
                <a:off x="3960" y="1690"/>
                <a:ext cx="70" cy="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73"/>
              <p:cNvSpPr>
                <a:spLocks noChangeShapeType="1"/>
              </p:cNvSpPr>
              <p:nvPr/>
            </p:nvSpPr>
            <p:spPr bwMode="auto">
              <a:xfrm>
                <a:off x="3949" y="1719"/>
                <a:ext cx="40" cy="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74"/>
              <p:cNvSpPr>
                <a:spLocks noChangeShapeType="1"/>
              </p:cNvSpPr>
              <p:nvPr/>
            </p:nvSpPr>
            <p:spPr bwMode="auto">
              <a:xfrm>
                <a:off x="3978" y="1655"/>
                <a:ext cx="76" cy="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75"/>
              <p:cNvSpPr>
                <a:spLocks noChangeShapeType="1"/>
              </p:cNvSpPr>
              <p:nvPr/>
            </p:nvSpPr>
            <p:spPr bwMode="auto">
              <a:xfrm flipH="1">
                <a:off x="3540" y="1690"/>
                <a:ext cx="356" cy="1508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76"/>
              <p:cNvSpPr>
                <a:spLocks noChangeShapeType="1"/>
              </p:cNvSpPr>
              <p:nvPr/>
            </p:nvSpPr>
            <p:spPr bwMode="auto">
              <a:xfrm flipH="1">
                <a:off x="2037" y="1683"/>
                <a:ext cx="1841" cy="1857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77"/>
              <p:cNvSpPr>
                <a:spLocks noChangeShapeType="1"/>
              </p:cNvSpPr>
              <p:nvPr/>
            </p:nvSpPr>
            <p:spPr bwMode="auto">
              <a:xfrm flipH="1">
                <a:off x="2952" y="1662"/>
                <a:ext cx="915" cy="148"/>
              </a:xfrm>
              <a:prstGeom prst="line">
                <a:avLst/>
              </a:prstGeom>
              <a:noFill/>
              <a:ln w="38100" cmpd="dbl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Rectangle 78"/>
              <p:cNvSpPr>
                <a:spLocks noChangeArrowheads="1"/>
              </p:cNvSpPr>
              <p:nvPr/>
            </p:nvSpPr>
            <p:spPr bwMode="auto">
              <a:xfrm>
                <a:off x="3759" y="1053"/>
                <a:ext cx="602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6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Light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Source</a:t>
                </a:r>
              </a:p>
            </p:txBody>
          </p:sp>
          <p:sp>
            <p:nvSpPr>
              <p:cNvPr id="57" name="Rectangle 79"/>
              <p:cNvSpPr>
                <a:spLocks noChangeArrowheads="1"/>
              </p:cNvSpPr>
              <p:nvPr/>
            </p:nvSpPr>
            <p:spPr bwMode="auto">
              <a:xfrm>
                <a:off x="3857" y="1805"/>
                <a:ext cx="666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charset="2"/>
                  <a:buChar char="n"/>
                  <a:defRPr sz="28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charset="2"/>
                  <a:buChar char="n"/>
                  <a:defRPr sz="26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charset="2"/>
                  <a:buChar char="n"/>
                  <a:defRPr sz="24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charset="2"/>
                  <a:buChar char="n"/>
                  <a:defRPr sz="20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Shadow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 b="1">
                    <a:latin typeface="Arial" charset="0"/>
                  </a:rPr>
                  <a:t>Rays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11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Generation of rays</a:t>
            </a:r>
          </a:p>
          <a:p>
            <a:r>
              <a:rPr lang="en-US" altLang="en-US"/>
              <a:t>Intersection of rays with geometric primitives</a:t>
            </a:r>
          </a:p>
          <a:p>
            <a:r>
              <a:rPr lang="en-US" altLang="en-US"/>
              <a:t>Geometric transformations</a:t>
            </a:r>
          </a:p>
          <a:p>
            <a:r>
              <a:rPr lang="en-US" altLang="en-US"/>
              <a:t>Lighting and shading</a:t>
            </a:r>
          </a:p>
          <a:p>
            <a:r>
              <a:rPr lang="en-US" altLang="en-US"/>
              <a:t>Speed: Reducing number of intersection tests</a:t>
            </a:r>
          </a:p>
          <a:p>
            <a:pPr lvl="1"/>
            <a:r>
              <a:rPr lang="en-US" altLang="en-US"/>
              <a:t>E.g. use BSP trees or other types of space partitioning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Practicalities</a:t>
            </a:r>
          </a:p>
        </p:txBody>
      </p:sp>
    </p:spTree>
    <p:extLst>
      <p:ext uri="{BB962C8B-B14F-4D97-AF65-F5344CB8AC3E}">
        <p14:creationId xmlns:p14="http://schemas.microsoft.com/office/powerpoint/2010/main" val="2522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12" y="3560805"/>
            <a:ext cx="4840874" cy="268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1" name="Rectangle 10"/>
          <p:cNvSpPr>
            <a:spLocks noGrp="1" noChangeArrowheads="1"/>
          </p:cNvSpPr>
          <p:nvPr>
            <p:ph idx="1"/>
          </p:nvPr>
        </p:nvSpPr>
        <p:spPr>
          <a:xfrm>
            <a:off x="111690" y="1679870"/>
            <a:ext cx="6702468" cy="155355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en-US" sz="2600" dirty="0">
                <a:ea typeface="ＭＳ Ｐゴシック" charset="-128"/>
              </a:rPr>
              <a:t>Local illumination - Fast</a:t>
            </a:r>
          </a:p>
          <a:p>
            <a:pPr marL="457200" lvl="1" indent="0">
              <a:buNone/>
            </a:pPr>
            <a:r>
              <a:rPr lang="en-US" altLang="en-US" dirty="0"/>
              <a:t>Ignore real physics, approximate the look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/>
              <a:t>Interaction of each object with light 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Compute on surface (light to viewer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20482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Illumination Models/Algorithms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72" y="2923371"/>
            <a:ext cx="5098024" cy="39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1679870"/>
            <a:ext cx="6096000" cy="9510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600" dirty="0">
                <a:latin typeface="Lora" charset="0"/>
                <a:ea typeface="Lora" charset="0"/>
                <a:cs typeface="Lora" charset="0"/>
              </a:rPr>
              <a:t>Global illumination – Slow </a:t>
            </a:r>
          </a:p>
          <a:p>
            <a:pPr lvl="1" algn="ctr">
              <a:lnSpc>
                <a:spcPct val="90000"/>
              </a:lnSpc>
            </a:pPr>
            <a:r>
              <a:rPr lang="en-US" altLang="en-US" dirty="0">
                <a:latin typeface="Lora" charset="0"/>
                <a:ea typeface="Lora" charset="0"/>
                <a:cs typeface="Lora" charset="0"/>
              </a:rPr>
              <a:t>Physically based</a:t>
            </a:r>
          </a:p>
          <a:p>
            <a:pPr lvl="1" algn="ctr">
              <a:lnSpc>
                <a:spcPct val="90000"/>
              </a:lnSpc>
            </a:pPr>
            <a:r>
              <a:rPr lang="en-US" altLang="en-US" dirty="0">
                <a:latin typeface="Lora" charset="0"/>
                <a:ea typeface="Lora" charset="0"/>
                <a:cs typeface="Lora" charset="0"/>
              </a:rPr>
              <a:t>Interactions between objects</a:t>
            </a:r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Camera Coordinate System</a:t>
            </a:r>
          </a:p>
          <a:p>
            <a:pPr lvl="1"/>
            <a:r>
              <a:rPr lang="en-US" altLang="en-US" dirty="0"/>
              <a:t>Origin: C (camera position)</a:t>
            </a:r>
          </a:p>
          <a:p>
            <a:pPr lvl="1"/>
            <a:r>
              <a:rPr lang="en-US" altLang="en-US" dirty="0"/>
              <a:t>Viewing direction: </a:t>
            </a:r>
            <a:r>
              <a:rPr lang="en-US" altLang="en-US" b="1" dirty="0">
                <a:latin typeface="Times New Roman" charset="0"/>
              </a:rPr>
              <a:t>w</a:t>
            </a:r>
          </a:p>
          <a:p>
            <a:pPr lvl="1"/>
            <a:r>
              <a:rPr lang="en-US" altLang="en-US" dirty="0"/>
              <a:t>Up vector: </a:t>
            </a:r>
            <a:r>
              <a:rPr lang="en-US" altLang="en-US" dirty="0">
                <a:latin typeface="Times New Roman" charset="0"/>
              </a:rPr>
              <a:t>v</a:t>
            </a:r>
          </a:p>
          <a:p>
            <a:pPr lvl="1"/>
            <a:r>
              <a:rPr lang="en-US" altLang="en-US" dirty="0"/>
              <a:t>u direction: </a:t>
            </a:r>
            <a:r>
              <a:rPr lang="en-US" altLang="en-US" b="1" dirty="0">
                <a:latin typeface="Times New Roman" charset="0"/>
              </a:rPr>
              <a:t>u= </a:t>
            </a:r>
            <a:r>
              <a:rPr lang="en-US" altLang="en-US" b="1" dirty="0" err="1">
                <a:latin typeface="Times New Roman" charset="0"/>
              </a:rPr>
              <a:t>w</a:t>
            </a:r>
            <a:r>
              <a:rPr lang="en-US" altLang="en-US" b="1" dirty="0" err="1">
                <a:latin typeface="Times New Roman" charset="0"/>
                <a:sym typeface="Symbol" charset="2"/>
              </a:rPr>
              <a:t></a:t>
            </a:r>
            <a:r>
              <a:rPr lang="en-US" altLang="en-US" b="1" dirty="0" err="1">
                <a:latin typeface="Times New Roman" charset="0"/>
              </a:rPr>
              <a:t>v</a:t>
            </a:r>
            <a:endParaRPr lang="en-US" altLang="en-US" b="1" dirty="0">
              <a:latin typeface="Times New Roman" charset="0"/>
            </a:endParaRP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Corresponds </a:t>
            </a:r>
            <a:r>
              <a:rPr lang="en-US" altLang="en-US" dirty="0"/>
              <a:t>to viewing</a:t>
            </a:r>
            <a:br>
              <a:rPr lang="en-US" altLang="en-US" dirty="0"/>
            </a:br>
            <a:r>
              <a:rPr lang="en-US" altLang="en-US" dirty="0"/>
              <a:t>transformation in rendering pipeline</a:t>
            </a:r>
            <a:r>
              <a:rPr lang="en-US" altLang="en-US" dirty="0" smtClean="0"/>
              <a:t>!</a:t>
            </a:r>
            <a:endParaRPr lang="en-US" altLang="en-US" dirty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Ray-Tracing: Generation of Rays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86601" y="1825625"/>
            <a:ext cx="3559810" cy="3368862"/>
            <a:chOff x="7642225" y="1616075"/>
            <a:chExt cx="2486025" cy="2352675"/>
          </a:xfrm>
        </p:grpSpPr>
        <p:sp>
          <p:nvSpPr>
            <p:cNvPr id="18436" name="AutoShape 4"/>
            <p:cNvSpPr>
              <a:spLocks noChangeArrowheads="1"/>
            </p:cNvSpPr>
            <p:nvPr/>
          </p:nvSpPr>
          <p:spPr bwMode="auto">
            <a:xfrm rot="-5400000">
              <a:off x="8394700" y="2235200"/>
              <a:ext cx="1676400" cy="1790700"/>
            </a:xfrm>
            <a:prstGeom prst="parallelogram">
              <a:avLst>
                <a:gd name="adj" fmla="val 14394"/>
              </a:avLst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8437" name="Line 5"/>
            <p:cNvSpPr>
              <a:spLocks noChangeShapeType="1"/>
            </p:cNvSpPr>
            <p:nvPr/>
          </p:nvSpPr>
          <p:spPr bwMode="auto">
            <a:xfrm flipV="1">
              <a:off x="7924800" y="2298700"/>
              <a:ext cx="4064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>
              <a:off x="7924800" y="3365500"/>
              <a:ext cx="406400" cy="3683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39" name="Line 7"/>
            <p:cNvSpPr>
              <a:spLocks noChangeShapeType="1"/>
            </p:cNvSpPr>
            <p:nvPr/>
          </p:nvSpPr>
          <p:spPr bwMode="auto">
            <a:xfrm flipV="1">
              <a:off x="7924800" y="2514600"/>
              <a:ext cx="2197100" cy="838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>
              <a:off x="7912100" y="3365500"/>
              <a:ext cx="2209800" cy="584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1" name="Line 9"/>
            <p:cNvSpPr>
              <a:spLocks noChangeShapeType="1"/>
            </p:cNvSpPr>
            <p:nvPr/>
          </p:nvSpPr>
          <p:spPr bwMode="auto">
            <a:xfrm flipV="1">
              <a:off x="7924800" y="3187700"/>
              <a:ext cx="1231900" cy="17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2" name="Line 10"/>
            <p:cNvSpPr>
              <a:spLocks noChangeShapeType="1"/>
            </p:cNvSpPr>
            <p:nvPr/>
          </p:nvSpPr>
          <p:spPr bwMode="auto">
            <a:xfrm flipV="1">
              <a:off x="7924800" y="1917700"/>
              <a:ext cx="0" cy="14351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Line 11"/>
            <p:cNvSpPr>
              <a:spLocks noChangeShapeType="1"/>
            </p:cNvSpPr>
            <p:nvPr/>
          </p:nvSpPr>
          <p:spPr bwMode="auto">
            <a:xfrm>
              <a:off x="7937500" y="3365500"/>
              <a:ext cx="1346200" cy="17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796" name="Text Box 12"/>
            <p:cNvSpPr txBox="1">
              <a:spLocks noChangeArrowheads="1"/>
            </p:cNvSpPr>
            <p:nvPr/>
          </p:nvSpPr>
          <p:spPr bwMode="auto">
            <a:xfrm>
              <a:off x="7964489" y="1616075"/>
              <a:ext cx="300037" cy="369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v</a:t>
              </a:r>
            </a:p>
          </p:txBody>
        </p:sp>
        <p:sp>
          <p:nvSpPr>
            <p:cNvPr id="1270797" name="Text Box 13"/>
            <p:cNvSpPr txBox="1">
              <a:spLocks noChangeArrowheads="1"/>
            </p:cNvSpPr>
            <p:nvPr/>
          </p:nvSpPr>
          <p:spPr bwMode="auto">
            <a:xfrm>
              <a:off x="9178925" y="2924175"/>
              <a:ext cx="350838" cy="369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w</a:t>
              </a:r>
            </a:p>
          </p:txBody>
        </p:sp>
        <p:sp>
          <p:nvSpPr>
            <p:cNvPr id="1270798" name="Text Box 14"/>
            <p:cNvSpPr txBox="1">
              <a:spLocks noChangeArrowheads="1"/>
            </p:cNvSpPr>
            <p:nvPr/>
          </p:nvSpPr>
          <p:spPr bwMode="auto">
            <a:xfrm>
              <a:off x="9217025" y="3419475"/>
              <a:ext cx="300038" cy="369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x</a:t>
              </a:r>
            </a:p>
          </p:txBody>
        </p:sp>
        <p:sp>
          <p:nvSpPr>
            <p:cNvPr id="1270799" name="Text Box 15"/>
            <p:cNvSpPr txBox="1">
              <a:spLocks noChangeArrowheads="1"/>
            </p:cNvSpPr>
            <p:nvPr/>
          </p:nvSpPr>
          <p:spPr bwMode="auto">
            <a:xfrm>
              <a:off x="7642225" y="3254375"/>
              <a:ext cx="338554" cy="3693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4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45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852486" y="1410970"/>
                <a:ext cx="8959607" cy="4913313"/>
              </a:xfrm>
            </p:spPr>
            <p:txBody>
              <a:bodyPr/>
              <a:lstStyle/>
              <a:p>
                <a:r>
                  <a:rPr lang="en-US" altLang="en-US" dirty="0" smtClean="0"/>
                  <a:t>Distance </a:t>
                </a:r>
                <a:r>
                  <a:rPr lang="en-US" altLang="en-US" dirty="0"/>
                  <a:t>to image plane: </a:t>
                </a:r>
                <a:r>
                  <a:rPr lang="en-US" altLang="en-US" i="1" dirty="0">
                    <a:latin typeface="Times New Roman" charset="0"/>
                  </a:rPr>
                  <a:t>d</a:t>
                </a:r>
              </a:p>
              <a:p>
                <a:r>
                  <a:rPr lang="en-US" altLang="en-US" dirty="0"/>
                  <a:t>Image resolution (in pixels): </a:t>
                </a:r>
                <a:endParaRPr lang="en-US" altLang="en-US" dirty="0" smtClean="0"/>
              </a:p>
              <a:p>
                <a:r>
                  <a:rPr lang="en-US" altLang="en-US" dirty="0" smtClean="0"/>
                  <a:t>Image plane dimensions: </a:t>
                </a:r>
                <a:r>
                  <a:rPr lang="en-US" altLang="en-US" i="1" dirty="0">
                    <a:latin typeface="Times New Roman" charset="0"/>
                  </a:rPr>
                  <a:t>l</a:t>
                </a:r>
                <a:r>
                  <a:rPr lang="en-US" altLang="en-US" dirty="0"/>
                  <a:t>,</a:t>
                </a:r>
                <a:r>
                  <a:rPr lang="en-US" altLang="en-US" i="1" dirty="0">
                    <a:latin typeface="Times New Roman" charset="0"/>
                  </a:rPr>
                  <a:t> r, t, b</a:t>
                </a:r>
              </a:p>
              <a:p>
                <a:r>
                  <a:rPr lang="en-US" altLang="en-US" dirty="0" smtClean="0"/>
                  <a:t>Pixel </a:t>
                </a:r>
                <a:r>
                  <a:rPr lang="en-US" altLang="en-US" dirty="0"/>
                  <a:t>at position </a:t>
                </a:r>
                <a:r>
                  <a:rPr lang="en-US" altLang="en-US" i="1" dirty="0" err="1">
                    <a:latin typeface="Times New Roman" charset="0"/>
                  </a:rPr>
                  <a:t>i</a:t>
                </a:r>
                <a:r>
                  <a:rPr lang="en-US" altLang="en-US" i="1" dirty="0">
                    <a:latin typeface="Times New Roman" charset="0"/>
                  </a:rPr>
                  <a:t>, </a:t>
                </a:r>
                <a:r>
                  <a:rPr lang="en-US" altLang="en-US" i="1" dirty="0" smtClean="0">
                    <a:latin typeface="Times New Roman" charset="0"/>
                  </a:rPr>
                  <a:t>j </a:t>
                </a:r>
                <a14:m>
                  <m:oMath xmlns:m="http://schemas.openxmlformats.org/officeDocument/2006/math">
                    <m:r>
                      <a:rPr lang="en-CA" altLang="en-US" sz="2400" b="0" i="1" smtClean="0">
                        <a:latin typeface="Cambria Math" charset="0"/>
                      </a:rPr>
                      <m:t>(</m:t>
                    </m:r>
                    <m:r>
                      <a:rPr lang="en-CA" altLang="en-US" sz="2400" b="0" i="1" smtClean="0">
                        <a:latin typeface="Cambria Math" charset="0"/>
                      </a:rPr>
                      <m:t>𝑖</m:t>
                    </m:r>
                    <m:r>
                      <a:rPr lang="en-CA" altLang="en-US" sz="2400" b="0" i="1" smtClean="0">
                        <a:latin typeface="Cambria Math" charset="0"/>
                      </a:rPr>
                      <m:t>=0,…,</m:t>
                    </m:r>
                    <m:sSub>
                      <m:sSubPr>
                        <m:ctrlPr>
                          <a:rPr lang="en-CA" alt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altLang="en-US" sz="24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CA" altLang="en-US" sz="2400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  <m:r>
                      <a:rPr lang="en-CA" altLang="en-US" sz="2400" b="0" i="1" smtClean="0">
                        <a:latin typeface="Cambria Math" charset="0"/>
                      </a:rPr>
                      <m:t>−1;</m:t>
                    </m:r>
                    <m:r>
                      <a:rPr lang="en-CA" altLang="en-US" sz="2400" b="0" i="1" smtClean="0">
                        <a:latin typeface="Cambria Math" charset="0"/>
                      </a:rPr>
                      <m:t>𝑗</m:t>
                    </m:r>
                    <m:r>
                      <a:rPr lang="en-CA" altLang="en-US" sz="2400" b="0" i="1" smtClean="0">
                        <a:latin typeface="Cambria Math" charset="0"/>
                      </a:rPr>
                      <m:t>=0,…,</m:t>
                    </m:r>
                    <m:sSub>
                      <m:sSubPr>
                        <m:ctrlPr>
                          <a:rPr lang="en-CA" alt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CA" altLang="en-US" sz="24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CA" altLang="en-US" sz="2400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r>
                      <a:rPr lang="en-CA" altLang="en-US" sz="2400" b="0" i="1" smtClean="0">
                        <a:latin typeface="Cambria Math" charset="0"/>
                      </a:rPr>
                      <m:t>−1)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1945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2486" y="1410970"/>
                <a:ext cx="8959607" cy="4913313"/>
              </a:xfrm>
              <a:blipFill rotWithShape="0">
                <a:blip r:embed="rId3"/>
                <a:stretch>
                  <a:fillRect l="-1224" t="-2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070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Ray-Tracing: Generation of Rays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619102" y="1410970"/>
            <a:ext cx="3177540" cy="2877236"/>
            <a:chOff x="8067675" y="1330325"/>
            <a:chExt cx="2486025" cy="2251075"/>
          </a:xfrm>
        </p:grpSpPr>
        <p:sp>
          <p:nvSpPr>
            <p:cNvPr id="19462" name="AutoShape 6"/>
            <p:cNvSpPr>
              <a:spLocks noChangeArrowheads="1"/>
            </p:cNvSpPr>
            <p:nvPr/>
          </p:nvSpPr>
          <p:spPr bwMode="auto">
            <a:xfrm rot="-5400000">
              <a:off x="8820150" y="1847850"/>
              <a:ext cx="1676400" cy="1790700"/>
            </a:xfrm>
            <a:prstGeom prst="parallelogram">
              <a:avLst>
                <a:gd name="adj" fmla="val 14394"/>
              </a:avLst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19463" name="Line 7"/>
            <p:cNvSpPr>
              <a:spLocks noChangeShapeType="1"/>
            </p:cNvSpPr>
            <p:nvPr/>
          </p:nvSpPr>
          <p:spPr bwMode="auto">
            <a:xfrm flipV="1">
              <a:off x="8350250" y="1911350"/>
              <a:ext cx="406400" cy="1066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8350250" y="2978150"/>
              <a:ext cx="406400" cy="3683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 flipV="1">
              <a:off x="8350250" y="2127250"/>
              <a:ext cx="2197100" cy="838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>
              <a:off x="8337550" y="2978150"/>
              <a:ext cx="2209800" cy="5842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Line 11"/>
            <p:cNvSpPr>
              <a:spLocks noChangeShapeType="1"/>
            </p:cNvSpPr>
            <p:nvPr/>
          </p:nvSpPr>
          <p:spPr bwMode="auto">
            <a:xfrm flipV="1">
              <a:off x="8350250" y="2800350"/>
              <a:ext cx="1231900" cy="17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 flipV="1">
              <a:off x="8350250" y="1530350"/>
              <a:ext cx="0" cy="14351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Line 13"/>
            <p:cNvSpPr>
              <a:spLocks noChangeShapeType="1"/>
            </p:cNvSpPr>
            <p:nvPr/>
          </p:nvSpPr>
          <p:spPr bwMode="auto">
            <a:xfrm>
              <a:off x="8362950" y="2978150"/>
              <a:ext cx="1346200" cy="17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1822" name="Text Box 14"/>
            <p:cNvSpPr txBox="1">
              <a:spLocks noChangeArrowheads="1"/>
            </p:cNvSpPr>
            <p:nvPr/>
          </p:nvSpPr>
          <p:spPr bwMode="auto">
            <a:xfrm>
              <a:off x="8389939" y="1330325"/>
              <a:ext cx="300037" cy="369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v</a:t>
              </a:r>
            </a:p>
          </p:txBody>
        </p:sp>
        <p:sp>
          <p:nvSpPr>
            <p:cNvPr id="1271823" name="Text Box 15"/>
            <p:cNvSpPr txBox="1">
              <a:spLocks noChangeArrowheads="1"/>
            </p:cNvSpPr>
            <p:nvPr/>
          </p:nvSpPr>
          <p:spPr bwMode="auto">
            <a:xfrm>
              <a:off x="9604375" y="2536825"/>
              <a:ext cx="350838" cy="369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w</a:t>
              </a:r>
            </a:p>
          </p:txBody>
        </p:sp>
        <p:sp>
          <p:nvSpPr>
            <p:cNvPr id="1271824" name="Text Box 16"/>
            <p:cNvSpPr txBox="1">
              <a:spLocks noChangeArrowheads="1"/>
            </p:cNvSpPr>
            <p:nvPr/>
          </p:nvSpPr>
          <p:spPr bwMode="auto">
            <a:xfrm>
              <a:off x="9642475" y="3032125"/>
              <a:ext cx="300038" cy="36988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u</a:t>
              </a:r>
            </a:p>
          </p:txBody>
        </p:sp>
        <p:sp>
          <p:nvSpPr>
            <p:cNvPr id="1271825" name="Text Box 17"/>
            <p:cNvSpPr txBox="1">
              <a:spLocks noChangeArrowheads="1"/>
            </p:cNvSpPr>
            <p:nvPr/>
          </p:nvSpPr>
          <p:spPr bwMode="auto">
            <a:xfrm>
              <a:off x="8067675" y="2867025"/>
              <a:ext cx="338554" cy="36933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i="1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</a:rPr>
                <a:t>C</a:t>
              </a:r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>
              <a:off x="8350250" y="2965450"/>
              <a:ext cx="406400" cy="381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flipV="1">
              <a:off x="8375650" y="2533650"/>
              <a:ext cx="1816100" cy="406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flipH="1" flipV="1">
              <a:off x="8743950" y="2355850"/>
              <a:ext cx="1435100" cy="2032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Line 21"/>
            <p:cNvSpPr>
              <a:spLocks noChangeShapeType="1"/>
            </p:cNvSpPr>
            <p:nvPr/>
          </p:nvSpPr>
          <p:spPr bwMode="auto">
            <a:xfrm>
              <a:off x="10166350" y="2546350"/>
              <a:ext cx="0" cy="10033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29458" y="4453575"/>
                <a:ext cx="8878007" cy="1073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 charset="0"/>
                            </a:rPr>
                            <m:t>,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CA" sz="3200" b="0" i="1" smtClean="0">
                          <a:latin typeface="Cambria Math" charset="0"/>
                        </a:rPr>
                        <m:t>=</m:t>
                      </m:r>
                      <m:r>
                        <a:rPr lang="en-CA" sz="3200" b="0" i="1" smtClean="0">
                          <a:latin typeface="Cambria Math" charset="0"/>
                        </a:rPr>
                        <m:t>𝑂</m:t>
                      </m:r>
                      <m:r>
                        <a:rPr lang="en-CA" sz="32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32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CA" sz="3200" b="0" i="1" smtClean="0">
                              <a:latin typeface="Cambria Math" charset="0"/>
                            </a:rPr>
                            <m:t>+0.5</m:t>
                          </m:r>
                        </m:e>
                      </m:d>
                      <m:r>
                        <a:rPr lang="en-CA" sz="3200" b="0" i="1" smtClean="0">
                          <a:latin typeface="Cambria Math" charset="0"/>
                        </a:rPr>
                        <m:t>⋅</m:t>
                      </m:r>
                      <m:f>
                        <m:fPr>
                          <m:ctrlPr>
                            <a:rPr lang="bg-BG" sz="3200" b="0" i="1" smtClean="0">
                              <a:solidFill>
                                <a:schemeClr val="accent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a:rPr lang="en-CA" sz="3200" b="0" i="1" smtClean="0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3200" b="0" i="1" smtClean="0">
                              <a:latin typeface="Cambria Math" charset="0"/>
                            </a:rPr>
                            <m:t>𝑢</m:t>
                          </m:r>
                        </m:e>
                      </m:acc>
                      <m:r>
                        <a:rPr lang="en-CA" sz="3200" b="0" i="1" smtClean="0">
                          <a:latin typeface="Cambria Math" charset="0"/>
                        </a:rPr>
                        <m:t>−</m:t>
                      </m:r>
                      <m:d>
                        <m:dPr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3200" b="0" i="1" smtClean="0">
                              <a:latin typeface="Cambria Math" charset="0"/>
                            </a:rPr>
                            <m:t>𝑗</m:t>
                          </m:r>
                          <m:r>
                            <a:rPr lang="en-CA" sz="3200" b="0" i="1" smtClean="0">
                              <a:latin typeface="Cambria Math" charset="0"/>
                            </a:rPr>
                            <m:t>+0.5</m:t>
                          </m:r>
                        </m:e>
                      </m:d>
                      <m:r>
                        <a:rPr lang="en-CA" sz="3200" b="0" i="1" smtClean="0">
                          <a:latin typeface="Cambria Math" charset="0"/>
                        </a:rPr>
                        <m:t>⋅</m:t>
                      </m:r>
                      <m:f>
                        <m:fPr>
                          <m:ctrlPr>
                            <a:rPr lang="bg-BG" sz="32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𝑏</m:t>
                          </m:r>
                        </m:num>
                        <m:den>
                          <m:sSub>
                            <m:sSubPr>
                              <m:ctrlPr>
                                <a:rPr lang="en-CA" sz="32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CA" sz="3200" b="0" i="1" smtClean="0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CA" sz="3200" b="0" i="1" smtClean="0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32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458" y="4453575"/>
                <a:ext cx="8878007" cy="107317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671920" y="1861765"/>
                <a:ext cx="1231555" cy="5572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alt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altLang="en-US" sz="28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CA" altLang="en-US" sz="28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CA" altLang="en-US" sz="2800" b="0" i="1" smtClean="0"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CA" alt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altLang="en-US" sz="28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CA" altLang="en-US" sz="28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920" y="1861765"/>
                <a:ext cx="1231555" cy="55720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16366" y="5831116"/>
                <a:ext cx="76417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i="1">
                          <a:latin typeface="Cambria Math" charset="0"/>
                        </a:rPr>
                        <m:t>=</m:t>
                      </m:r>
                      <m:r>
                        <a:rPr lang="en-CA" sz="3200" i="1">
                          <a:latin typeface="Cambria Math" charset="0"/>
                        </a:rPr>
                        <m:t>𝑂</m:t>
                      </m:r>
                      <m:r>
                        <a:rPr lang="en-CA" sz="3200" i="1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en-CA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3200" i="1">
                              <a:latin typeface="Cambria Math" charset="0"/>
                            </a:rPr>
                            <m:t>𝑖</m:t>
                          </m:r>
                          <m:r>
                            <a:rPr lang="en-CA" sz="3200" i="1">
                              <a:latin typeface="Cambria Math" charset="0"/>
                            </a:rPr>
                            <m:t>+0.5</m:t>
                          </m:r>
                        </m:e>
                      </m:d>
                      <m:r>
                        <a:rPr lang="en-CA" sz="3200" i="1">
                          <a:latin typeface="Cambria Math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CA" sz="320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CA" sz="3200" i="1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CA" sz="32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3200" i="1">
                              <a:latin typeface="Cambria Math" charset="0"/>
                            </a:rPr>
                            <m:t>𝑢</m:t>
                          </m:r>
                        </m:e>
                      </m:acc>
                      <m:r>
                        <a:rPr lang="en-CA" sz="3200" i="1">
                          <a:latin typeface="Cambria Math" charset="0"/>
                        </a:rPr>
                        <m:t>−</m:t>
                      </m:r>
                      <m:d>
                        <m:dPr>
                          <m:ctrlPr>
                            <a:rPr lang="en-CA" sz="3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3200" i="1">
                              <a:latin typeface="Cambria Math" charset="0"/>
                            </a:rPr>
                            <m:t>𝑗</m:t>
                          </m:r>
                          <m:r>
                            <a:rPr lang="en-CA" sz="3200" i="1">
                              <a:latin typeface="Cambria Math" charset="0"/>
                            </a:rPr>
                            <m:t>+0.5</m:t>
                          </m:r>
                        </m:e>
                      </m:d>
                      <m:r>
                        <a:rPr lang="en-CA" sz="3200" i="1">
                          <a:latin typeface="Cambria Math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CA" sz="3200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CA" sz="32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CA" sz="3200" i="1">
                          <a:latin typeface="Cambria Math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n-CA" sz="32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3200" i="1">
                              <a:latin typeface="Cambria Math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66" y="5831116"/>
                <a:ext cx="7641772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83162" y="3803236"/>
                <a:ext cx="303538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1" i="1" smtClean="0">
                          <a:latin typeface="Cambria Math" charset="0"/>
                        </a:rPr>
                        <m:t>𝑶</m:t>
                      </m:r>
                      <m:r>
                        <a:rPr lang="en-CA" sz="2400" b="0" i="1" smtClean="0">
                          <a:latin typeface="Cambria Math" charset="0"/>
                        </a:rPr>
                        <m:t>=</m:t>
                      </m:r>
                      <m:r>
                        <a:rPr lang="en-CA" sz="2400" b="1" i="1" smtClean="0">
                          <a:latin typeface="Cambria Math" charset="0"/>
                        </a:rPr>
                        <m:t>𝑪</m:t>
                      </m:r>
                      <m:r>
                        <a:rPr lang="en-CA" sz="2400" b="0" i="1" smtClean="0">
                          <a:latin typeface="Cambria Math" charset="0"/>
                        </a:rPr>
                        <m:t>+</m:t>
                      </m:r>
                      <m:r>
                        <a:rPr lang="en-CA" sz="2400" b="0" i="1" smtClean="0">
                          <a:latin typeface="Cambria Math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2400" b="1" i="1" smtClean="0">
                              <a:latin typeface="Cambria Math" charset="0"/>
                            </a:rPr>
                            <m:t>𝒘</m:t>
                          </m:r>
                        </m:e>
                      </m:acc>
                      <m:r>
                        <a:rPr lang="en-CA" sz="2400" b="0" i="1" smtClean="0">
                          <a:latin typeface="Cambria Math" charset="0"/>
                        </a:rPr>
                        <m:t>+</m:t>
                      </m:r>
                      <m:r>
                        <a:rPr lang="en-CA" sz="2400" b="0" i="1" smtClean="0">
                          <a:latin typeface="Cambria Math" charset="0"/>
                        </a:rPr>
                        <m:t>𝑙</m:t>
                      </m:r>
                      <m:acc>
                        <m:accPr>
                          <m:chr m:val="⃗"/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2400" b="1" i="1" smtClean="0">
                              <a:latin typeface="Cambria Math" charset="0"/>
                            </a:rPr>
                            <m:t>𝒖</m:t>
                          </m:r>
                        </m:e>
                      </m:acc>
                      <m:r>
                        <a:rPr lang="en-CA" sz="2400" b="0" i="1" smtClean="0">
                          <a:latin typeface="Cambria Math" charset="0"/>
                        </a:rPr>
                        <m:t>+</m:t>
                      </m:r>
                      <m:r>
                        <a:rPr lang="en-CA" sz="2400" b="0" i="1" smtClean="0">
                          <a:latin typeface="Cambria Math" charset="0"/>
                        </a:rPr>
                        <m:t>𝑡</m:t>
                      </m:r>
                      <m:acc>
                        <m:accPr>
                          <m:chr m:val="⃗"/>
                          <m:ctrlPr>
                            <a:rPr lang="en-CA" sz="24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2400" b="1" i="1" smtClean="0">
                              <a:latin typeface="Cambria Math" charset="0"/>
                            </a:rPr>
                            <m:t>𝒗</m:t>
                          </m:r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62" y="3803236"/>
                <a:ext cx="3035383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2008" r="-10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7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Parametric equation of a ray:</a:t>
            </a: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 lvl="1">
              <a:buFontTx/>
              <a:buNone/>
            </a:pPr>
            <a:r>
              <a:rPr lang="en-US" altLang="en-US" dirty="0"/>
              <a:t>where </a:t>
            </a:r>
            <a:r>
              <a:rPr lang="en-US" altLang="en-US" i="1" dirty="0">
                <a:latin typeface="Times New Roman" charset="0"/>
              </a:rPr>
              <a:t>t= 0…</a:t>
            </a:r>
            <a:r>
              <a:rPr lang="en-US" altLang="en-US" i="1" dirty="0">
                <a:latin typeface="Times New Roman" charset="0"/>
                <a:sym typeface="Symbol" charset="2"/>
              </a:rPr>
              <a:t></a:t>
            </a:r>
            <a:endParaRPr lang="en-US" altLang="en-US" i="1" dirty="0">
              <a:latin typeface="Times New Roman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Ray-Tracing: Generation of Rays</a:t>
            </a:r>
          </a:p>
        </p:txBody>
      </p:sp>
      <p:graphicFrame>
        <p:nvGraphicFramePr>
          <p:cNvPr id="204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947739"/>
              </p:ext>
            </p:extLst>
          </p:nvPr>
        </p:nvGraphicFramePr>
        <p:xfrm>
          <a:off x="3108326" y="2355216"/>
          <a:ext cx="5680075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Equation" r:id="rId3" imgW="2210197" imgH="241697" progId="Equation.3">
                  <p:embed/>
                </p:oleObj>
              </mc:Choice>
              <mc:Fallback>
                <p:oleObj name="Equation" r:id="rId3" imgW="2210197" imgH="2416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8326" y="2355216"/>
                        <a:ext cx="5680075" cy="62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Generation of rays</a:t>
            </a:r>
          </a:p>
          <a:p>
            <a:r>
              <a:rPr lang="en-US" altLang="en-US" b="1"/>
              <a:t>Intersection of rays with geometric primitives</a:t>
            </a:r>
          </a:p>
          <a:p>
            <a:r>
              <a:rPr lang="en-US" altLang="en-US"/>
              <a:t>Geometric transformations</a:t>
            </a:r>
          </a:p>
          <a:p>
            <a:r>
              <a:rPr lang="en-US" altLang="en-US"/>
              <a:t>Lighting and shading</a:t>
            </a:r>
          </a:p>
          <a:p>
            <a:r>
              <a:rPr lang="en-US" altLang="en-US"/>
              <a:t>Speed: Reducing number of intersection tests</a:t>
            </a:r>
          </a:p>
          <a:p>
            <a:pPr lvl="1"/>
            <a:r>
              <a:rPr lang="en-US" altLang="en-US"/>
              <a:t>E.g. use BSP trees or other types of space partitioning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Practicalities</a:t>
            </a:r>
          </a:p>
        </p:txBody>
      </p:sp>
    </p:spTree>
    <p:extLst>
      <p:ext uri="{BB962C8B-B14F-4D97-AF65-F5344CB8AC3E}">
        <p14:creationId xmlns:p14="http://schemas.microsoft.com/office/powerpoint/2010/main" val="20000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RAY-Object intersections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OpenGL pipeline, we were limited to discrete objects:</a:t>
            </a:r>
          </a:p>
          <a:p>
            <a:pPr lvl="1"/>
            <a:r>
              <a:rPr lang="en-US" dirty="0" smtClean="0"/>
              <a:t>Triangle meshes</a:t>
            </a:r>
          </a:p>
          <a:p>
            <a:r>
              <a:rPr lang="en-US" dirty="0" smtClean="0"/>
              <a:t>In ray tracing, we can support analytic surfaces!</a:t>
            </a:r>
          </a:p>
          <a:p>
            <a:pPr lvl="1"/>
            <a:r>
              <a:rPr lang="en-US" dirty="0" smtClean="0"/>
              <a:t>No problem with interpolating z and </a:t>
            </a:r>
            <a:r>
              <a:rPr lang="en-US" dirty="0" err="1" smtClean="0"/>
              <a:t>normals</a:t>
            </a:r>
            <a:r>
              <a:rPr lang="en-US" dirty="0" smtClean="0"/>
              <a:t>, # of triangles, etc.</a:t>
            </a:r>
          </a:p>
          <a:p>
            <a:pPr lvl="2"/>
            <a:r>
              <a:rPr lang="en-US" dirty="0" smtClean="0"/>
              <a:t>Almost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889250" y="3002280"/>
            <a:ext cx="7092950" cy="3422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22531" name="Rectangle 4"/>
          <p:cNvSpPr>
            <a:spLocks noGrp="1" noChangeArrowheads="1"/>
          </p:cNvSpPr>
          <p:nvPr>
            <p:ph idx="1"/>
          </p:nvPr>
        </p:nvSpPr>
        <p:spPr>
          <a:xfrm>
            <a:off x="838200" y="1238251"/>
            <a:ext cx="10515600" cy="1716086"/>
          </a:xfrm>
        </p:spPr>
        <p:txBody>
          <a:bodyPr vert="horz" lIns="90488" tIns="44450" rIns="90488" bIns="44450" rtlCol="0">
            <a:normAutofit/>
          </a:bodyPr>
          <a:lstStyle/>
          <a:p>
            <a:r>
              <a:rPr lang="en-US" altLang="en-US" dirty="0" smtClean="0"/>
              <a:t>Core </a:t>
            </a:r>
            <a:r>
              <a:rPr lang="en-US" altLang="en-US" dirty="0"/>
              <a:t>of ray-tracing </a:t>
            </a:r>
            <a:r>
              <a:rPr lang="en-US" altLang="en-US" dirty="0">
                <a:sym typeface="Symbol" charset="2"/>
              </a:rPr>
              <a:t></a:t>
            </a:r>
            <a:r>
              <a:rPr lang="en-US" altLang="en-US" dirty="0"/>
              <a:t> must be extremely efficient</a:t>
            </a:r>
          </a:p>
          <a:p>
            <a:r>
              <a:rPr lang="en-US" altLang="en-US" dirty="0"/>
              <a:t>Usually involves solving a set of equations</a:t>
            </a:r>
          </a:p>
          <a:p>
            <a:pPr lvl="1"/>
            <a:r>
              <a:rPr lang="en-US" altLang="en-US" dirty="0"/>
              <a:t>Using implicit formulas for primitives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>
          <a:xfrm>
            <a:off x="838200" y="63500"/>
            <a:ext cx="9525000" cy="1003300"/>
          </a:xfrm>
        </p:spPr>
        <p:txBody>
          <a:bodyPr vert="horz" lIns="90488" tIns="44450" rIns="90488" bIns="44450" rtlCol="0" anchor="ctr">
            <a:normAutofit/>
          </a:bodyPr>
          <a:lstStyle/>
          <a:p>
            <a:r>
              <a:rPr lang="en-US" altLang="en-US" sz="3600" dirty="0"/>
              <a:t>Ray-Object Intersections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963863" y="3114994"/>
            <a:ext cx="4924426" cy="230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" charset="0"/>
              </a:rPr>
              <a:t>Example</a:t>
            </a:r>
            <a:r>
              <a:rPr lang="en-US" altLang="en-US" sz="2400" dirty="0">
                <a:latin typeface="Arial" charset="0"/>
              </a:rPr>
              <a:t>: Ray-Sphere intersection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charset="0"/>
              </a:rPr>
              <a:t>ray: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charset="0"/>
              </a:rPr>
              <a:t>(unit) sphere: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" charset="0"/>
              </a:rPr>
              <a:t>quadratic equation in</a:t>
            </a:r>
            <a:r>
              <a:rPr lang="en-US" altLang="en-US" sz="2400" i="1" dirty="0">
                <a:latin typeface="Arial" charset="0"/>
              </a:rPr>
              <a:t> t </a:t>
            </a:r>
            <a:r>
              <a:rPr lang="en-US" altLang="en-US" sz="2400" dirty="0">
                <a:latin typeface="Arial" charset="0"/>
              </a:rPr>
              <a:t>:</a:t>
            </a:r>
          </a:p>
          <a:p>
            <a:pPr eaLnBrk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" charset="0"/>
            </a:endParaRPr>
          </a:p>
        </p:txBody>
      </p:sp>
      <p:graphicFrame>
        <p:nvGraphicFramePr>
          <p:cNvPr id="22534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067917"/>
              </p:ext>
            </p:extLst>
          </p:nvPr>
        </p:nvGraphicFramePr>
        <p:xfrm>
          <a:off x="3581400" y="3873818"/>
          <a:ext cx="685800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" name="Equation" r:id="rId3" imgW="5114160" imgH="545760" progId="Equation.3">
                  <p:embed/>
                </p:oleObj>
              </mc:Choice>
              <mc:Fallback>
                <p:oleObj name="Equation" r:id="rId3" imgW="5114160" imgH="54576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873818"/>
                        <a:ext cx="6858000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9245600" y="4024630"/>
            <a:ext cx="533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9002713" y="4467543"/>
            <a:ext cx="336632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>
                <a:latin typeface="Times New Roman" charset="0"/>
              </a:rPr>
              <a:t>p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9383714" y="3781743"/>
            <a:ext cx="318999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>
                <a:latin typeface="Times New Roman" charset="0"/>
              </a:rPr>
              <a:t>v</a:t>
            </a:r>
          </a:p>
        </p:txBody>
      </p:sp>
      <p:graphicFrame>
        <p:nvGraphicFramePr>
          <p:cNvPr id="22538" name="Object 10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569917"/>
              </p:ext>
            </p:extLst>
          </p:nvPr>
        </p:nvGraphicFramePr>
        <p:xfrm>
          <a:off x="4889500" y="4221480"/>
          <a:ext cx="5378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" name="Equation" r:id="rId5" imgW="3895920" imgH="444240" progId="Equation.3">
                  <p:embed/>
                </p:oleObj>
              </mc:Choice>
              <mc:Fallback>
                <p:oleObj name="Equation" r:id="rId5" imgW="3895920" imgH="44424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0" y="4221480"/>
                        <a:ext cx="53784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1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466996"/>
              </p:ext>
            </p:extLst>
          </p:nvPr>
        </p:nvGraphicFramePr>
        <p:xfrm>
          <a:off x="3067050" y="5063490"/>
          <a:ext cx="1331595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Equation" r:id="rId7" imgW="10240920" imgH="2068560" progId="Equation.3">
                  <p:embed/>
                </p:oleObj>
              </mc:Choice>
              <mc:Fallback>
                <p:oleObj name="Equation" r:id="rId7" imgW="10240920" imgH="206856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5063490"/>
                        <a:ext cx="1331595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3084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Implicit </a:t>
            </a:r>
            <a:r>
              <a:rPr lang="en-US" altLang="en-US" dirty="0"/>
              <a:t>functions:</a:t>
            </a:r>
          </a:p>
          <a:p>
            <a:pPr lvl="1"/>
            <a:r>
              <a:rPr lang="en-US" altLang="en-US" dirty="0"/>
              <a:t>Spheres at arbitrary positions</a:t>
            </a:r>
          </a:p>
          <a:p>
            <a:pPr lvl="2"/>
            <a:r>
              <a:rPr lang="en-US" altLang="en-US" dirty="0"/>
              <a:t>Same thing</a:t>
            </a:r>
          </a:p>
          <a:p>
            <a:pPr lvl="1"/>
            <a:r>
              <a:rPr lang="en-US" altLang="en-US" dirty="0"/>
              <a:t>Conic sections (hyperboloids, ellipsoids, </a:t>
            </a:r>
            <a:r>
              <a:rPr lang="en-US" altLang="en-US" dirty="0" err="1"/>
              <a:t>paraboloids</a:t>
            </a:r>
            <a:r>
              <a:rPr lang="en-US" altLang="en-US" dirty="0"/>
              <a:t>, cones, cylinders)</a:t>
            </a:r>
          </a:p>
          <a:p>
            <a:pPr lvl="2"/>
            <a:r>
              <a:rPr lang="en-US" altLang="en-US" dirty="0"/>
              <a:t>Same thing (all are quadratic functions!)</a:t>
            </a:r>
          </a:p>
          <a:p>
            <a:pPr lvl="1"/>
            <a:r>
              <a:rPr lang="en-US" altLang="en-US" dirty="0"/>
              <a:t>Higher order functions (e.g. tori and other quartic functions)</a:t>
            </a:r>
          </a:p>
          <a:p>
            <a:pPr lvl="2"/>
            <a:r>
              <a:rPr lang="en-US" altLang="en-US" dirty="0"/>
              <a:t>In principle the same</a:t>
            </a:r>
          </a:p>
          <a:p>
            <a:pPr lvl="2"/>
            <a:r>
              <a:rPr lang="en-US" altLang="en-US" dirty="0"/>
              <a:t>But root-finding difficult</a:t>
            </a:r>
          </a:p>
          <a:p>
            <a:pPr lvl="2"/>
            <a:r>
              <a:rPr lang="en-US" altLang="en-US" dirty="0"/>
              <a:t>N</a:t>
            </a:r>
            <a:r>
              <a:rPr lang="en-US" altLang="en-US" dirty="0" smtClean="0"/>
              <a:t>umerical </a:t>
            </a:r>
            <a:r>
              <a:rPr lang="en-US" altLang="en-US" dirty="0"/>
              <a:t>methods</a:t>
            </a:r>
          </a:p>
        </p:txBody>
      </p:sp>
      <p:sp>
        <p:nvSpPr>
          <p:cNvPr id="23555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Ray </a:t>
            </a:r>
            <a:r>
              <a:rPr lang="en-US" altLang="en-US" sz="3200" dirty="0" smtClean="0"/>
              <a:t>Intersections with OTHER PRIMITIVES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75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Polygons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First intersect ray with plane</a:t>
            </a:r>
          </a:p>
          <a:p>
            <a:pPr lvl="2"/>
            <a:r>
              <a:rPr lang="en-US" altLang="en-US" dirty="0"/>
              <a:t>linear implicit </a:t>
            </a:r>
            <a:r>
              <a:rPr lang="en-US" altLang="en-US" dirty="0" smtClean="0"/>
              <a:t>function</a:t>
            </a:r>
          </a:p>
          <a:p>
            <a:pPr marL="914400" lvl="2" indent="0">
              <a:buNone/>
            </a:pPr>
            <a:endParaRPr lang="en-US" altLang="en-US" dirty="0"/>
          </a:p>
          <a:p>
            <a:pPr lvl="1"/>
            <a:r>
              <a:rPr lang="en-US" altLang="en-US" dirty="0"/>
              <a:t>Then test whether point is inside or outside of polygon (2D test</a:t>
            </a:r>
            <a:r>
              <a:rPr lang="en-US" altLang="en-US" dirty="0" smtClean="0"/>
              <a:t>)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For convex polygons</a:t>
            </a:r>
          </a:p>
          <a:p>
            <a:pPr lvl="2"/>
            <a:r>
              <a:rPr lang="en-US" altLang="en-US" dirty="0"/>
              <a:t>Suffices to test whether point in on the right side of every boundary </a:t>
            </a:r>
            <a:r>
              <a:rPr lang="en-US" altLang="en-US" dirty="0" smtClean="0"/>
              <a:t>edge</a:t>
            </a:r>
            <a:endParaRPr lang="en-US" altLang="en-US" dirty="0"/>
          </a:p>
        </p:txBody>
      </p:sp>
      <p:sp>
        <p:nvSpPr>
          <p:cNvPr id="24579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Ray </a:t>
            </a:r>
            <a:r>
              <a:rPr lang="en-US" altLang="en-US" sz="3200" dirty="0" smtClean="0"/>
              <a:t>Intersections with other primitives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981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Generation of rays</a:t>
            </a:r>
          </a:p>
          <a:p>
            <a:r>
              <a:rPr lang="en-US" altLang="en-US"/>
              <a:t>Intersection of rays with geometric primitives</a:t>
            </a:r>
          </a:p>
          <a:p>
            <a:r>
              <a:rPr lang="en-US" altLang="en-US" b="1"/>
              <a:t>Geometric transformations</a:t>
            </a:r>
          </a:p>
          <a:p>
            <a:r>
              <a:rPr lang="en-US" altLang="en-US"/>
              <a:t>Lighting and shading</a:t>
            </a:r>
          </a:p>
          <a:p>
            <a:r>
              <a:rPr lang="en-US" altLang="en-US"/>
              <a:t>Speed: Reducing number of intersection tests</a:t>
            </a:r>
          </a:p>
          <a:p>
            <a:pPr lvl="1"/>
            <a:r>
              <a:rPr lang="en-US" altLang="en-US"/>
              <a:t>E.g. use BSP trees or other types of space partitioning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Practicalities</a:t>
            </a:r>
          </a:p>
        </p:txBody>
      </p:sp>
    </p:spTree>
    <p:extLst>
      <p:ext uri="{BB962C8B-B14F-4D97-AF65-F5344CB8AC3E}">
        <p14:creationId xmlns:p14="http://schemas.microsoft.com/office/powerpoint/2010/main" val="159784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Note: rays replace perspective transformation</a:t>
            </a:r>
          </a:p>
          <a:p>
            <a:r>
              <a:rPr lang="en-US" altLang="en-US"/>
              <a:t>Geometric Transformations:</a:t>
            </a:r>
          </a:p>
          <a:p>
            <a:pPr lvl="1"/>
            <a:r>
              <a:rPr lang="en-US" altLang="en-US"/>
              <a:t>Similar goal as in rendering pipeline:</a:t>
            </a:r>
          </a:p>
          <a:p>
            <a:pPr lvl="2"/>
            <a:r>
              <a:rPr lang="en-US" altLang="en-US"/>
              <a:t>Modeling scenes convenient using different coordinate systems for individual objects</a:t>
            </a:r>
          </a:p>
          <a:p>
            <a:pPr lvl="1"/>
            <a:r>
              <a:rPr lang="en-US" altLang="en-US"/>
              <a:t>Problem:</a:t>
            </a:r>
          </a:p>
          <a:p>
            <a:pPr lvl="2"/>
            <a:r>
              <a:rPr lang="en-US" altLang="en-US"/>
              <a:t>Not all object representations are easy to transform</a:t>
            </a:r>
          </a:p>
          <a:p>
            <a:pPr lvl="3"/>
            <a:r>
              <a:rPr lang="en-US" altLang="en-US"/>
              <a:t>This problem is fixed in rendering pipeline by restriction to polygons (affine invariance!)</a:t>
            </a:r>
          </a:p>
        </p:txBody>
      </p:sp>
      <p:sp>
        <p:nvSpPr>
          <p:cNvPr id="26627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5745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"/>
          <p:cNvSpPr>
            <a:spLocks noGrp="1" noChangeArrowheads="1"/>
          </p:cNvSpPr>
          <p:nvPr>
            <p:ph idx="1"/>
          </p:nvPr>
        </p:nvSpPr>
        <p:spPr>
          <a:xfrm>
            <a:off x="111690" y="1679870"/>
            <a:ext cx="6702468" cy="155355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en-US" sz="2600" dirty="0">
                <a:ea typeface="ＭＳ Ｐゴシック" charset="-128"/>
              </a:rPr>
              <a:t>Local illumination - Fast</a:t>
            </a:r>
          </a:p>
          <a:p>
            <a:pPr marL="457200" lvl="1" indent="0">
              <a:buNone/>
            </a:pPr>
            <a:r>
              <a:rPr lang="en-US" altLang="en-US" dirty="0"/>
              <a:t>Ignore real physics, approximate the look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/>
              <a:t>Interaction of each object with light 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Compute on surface (light to viewer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20482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Illumination Models/Algorithms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72" y="2923371"/>
            <a:ext cx="5098024" cy="39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1679870"/>
            <a:ext cx="6096000" cy="9510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600" dirty="0">
                <a:latin typeface="Lora" charset="0"/>
                <a:ea typeface="Lora" charset="0"/>
                <a:cs typeface="Lora" charset="0"/>
              </a:rPr>
              <a:t>Global illumination – Slow </a:t>
            </a:r>
          </a:p>
          <a:p>
            <a:pPr lvl="1" algn="ctr">
              <a:lnSpc>
                <a:spcPct val="90000"/>
              </a:lnSpc>
            </a:pPr>
            <a:r>
              <a:rPr lang="en-US" altLang="en-US" dirty="0">
                <a:latin typeface="Lora" charset="0"/>
                <a:ea typeface="Lora" charset="0"/>
                <a:cs typeface="Lora" charset="0"/>
              </a:rPr>
              <a:t>Physically based</a:t>
            </a:r>
          </a:p>
          <a:p>
            <a:pPr lvl="1" algn="ctr">
              <a:lnSpc>
                <a:spcPct val="90000"/>
              </a:lnSpc>
            </a:pPr>
            <a:r>
              <a:rPr lang="en-US" altLang="en-US" dirty="0">
                <a:latin typeface="Lora" charset="0"/>
                <a:ea typeface="Lora" charset="0"/>
                <a:cs typeface="Lora" charset="0"/>
              </a:rPr>
              <a:t>Interactions between objects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" y="3348857"/>
            <a:ext cx="6079392" cy="3476397"/>
          </a:xfrm>
          <a:prstGeom prst="rect">
            <a:avLst/>
          </a:prstGeom>
        </p:spPr>
      </p:pic>
      <p:pic>
        <p:nvPicPr>
          <p:cNvPr id="20483" name="Picture 4"/>
          <p:cNvPicPr>
            <a:picLocks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82" y="3500844"/>
            <a:ext cx="4840874" cy="268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783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7"/>
          <p:cNvSpPr>
            <a:spLocks noGrp="1" noChangeArrowheads="1"/>
          </p:cNvSpPr>
          <p:nvPr>
            <p:ph idx="1"/>
          </p:nvPr>
        </p:nvSpPr>
        <p:spPr>
          <a:xfrm>
            <a:off x="944380" y="1690688"/>
            <a:ext cx="9534708" cy="4441826"/>
          </a:xfrm>
        </p:spPr>
        <p:txBody>
          <a:bodyPr/>
          <a:lstStyle/>
          <a:p>
            <a:r>
              <a:rPr lang="en-US" altLang="en-US" dirty="0"/>
              <a:t>Ray Transformation:</a:t>
            </a:r>
          </a:p>
          <a:p>
            <a:pPr lvl="1"/>
            <a:r>
              <a:rPr lang="en-US" altLang="en-US" dirty="0"/>
              <a:t>For intersection test, it is only important that ray is in same coordinate system as object representation</a:t>
            </a:r>
          </a:p>
          <a:p>
            <a:pPr lvl="1"/>
            <a:r>
              <a:rPr lang="en-US" altLang="en-US" dirty="0"/>
              <a:t>Transform all rays into object coordinates</a:t>
            </a:r>
          </a:p>
          <a:p>
            <a:pPr lvl="2"/>
            <a:r>
              <a:rPr lang="en-US" altLang="en-US" dirty="0"/>
              <a:t>Transform camera point and ray direction by </a:t>
            </a:r>
            <a:r>
              <a:rPr lang="en-US" altLang="en-US" u="sng" dirty="0"/>
              <a:t>inverse</a:t>
            </a:r>
            <a:r>
              <a:rPr lang="en-US" altLang="en-US" dirty="0"/>
              <a:t> of model/view matrix</a:t>
            </a:r>
          </a:p>
          <a:p>
            <a:pPr lvl="1"/>
            <a:r>
              <a:rPr lang="en-US" altLang="en-US" dirty="0"/>
              <a:t>Shading has to be done in world coordinates (where light sources are given)</a:t>
            </a:r>
          </a:p>
          <a:p>
            <a:pPr lvl="2"/>
            <a:r>
              <a:rPr lang="en-US" altLang="en-US" dirty="0"/>
              <a:t>Transform object space intersection point to world coordinates</a:t>
            </a:r>
          </a:p>
          <a:p>
            <a:pPr lvl="2"/>
            <a:r>
              <a:rPr lang="en-US" altLang="en-US" dirty="0"/>
              <a:t>Thus have to keep both world and object-space ray</a:t>
            </a:r>
          </a:p>
        </p:txBody>
      </p:sp>
      <p:sp>
        <p:nvSpPr>
          <p:cNvPr id="2765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7015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Generation of rays</a:t>
            </a:r>
          </a:p>
          <a:p>
            <a:r>
              <a:rPr lang="en-US" altLang="en-US"/>
              <a:t>Intersection of rays with geometric primitives</a:t>
            </a:r>
          </a:p>
          <a:p>
            <a:r>
              <a:rPr lang="en-US" altLang="en-US"/>
              <a:t>Geometric transformations</a:t>
            </a:r>
          </a:p>
          <a:p>
            <a:r>
              <a:rPr lang="en-US" altLang="en-US" b="1"/>
              <a:t>Lighting and shading</a:t>
            </a:r>
          </a:p>
          <a:p>
            <a:r>
              <a:rPr lang="en-US" altLang="en-US"/>
              <a:t>Speed: Reducing number of intersection tests</a:t>
            </a:r>
          </a:p>
          <a:p>
            <a:pPr lvl="1"/>
            <a:r>
              <a:rPr lang="en-US" altLang="en-US"/>
              <a:t>E.g. use BSP trees or other types of space partitioning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Practicalities</a:t>
            </a:r>
          </a:p>
        </p:txBody>
      </p:sp>
    </p:spTree>
    <p:extLst>
      <p:ext uri="{BB962C8B-B14F-4D97-AF65-F5344CB8AC3E}">
        <p14:creationId xmlns:p14="http://schemas.microsoft.com/office/powerpoint/2010/main" val="11438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Light sources:</a:t>
            </a:r>
          </a:p>
          <a:p>
            <a:pPr lvl="1"/>
            <a:r>
              <a:rPr lang="en-US" altLang="en-US" dirty="0"/>
              <a:t>For the moment: point and directional lights</a:t>
            </a:r>
          </a:p>
          <a:p>
            <a:pPr lvl="1"/>
            <a:r>
              <a:rPr lang="en-US" altLang="en-US" dirty="0"/>
              <a:t>More complex lights are possible</a:t>
            </a:r>
          </a:p>
          <a:p>
            <a:pPr lvl="2"/>
            <a:r>
              <a:rPr lang="en-US" altLang="en-US" dirty="0"/>
              <a:t>Area </a:t>
            </a:r>
            <a:r>
              <a:rPr lang="en-US" altLang="en-US" dirty="0" smtClean="0"/>
              <a:t>lights</a:t>
            </a:r>
          </a:p>
          <a:p>
            <a:pPr lvl="2"/>
            <a:r>
              <a:rPr lang="en-US" altLang="en-US" dirty="0" smtClean="0"/>
              <a:t>Fluorescence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Ray-Tracing: </a:t>
            </a:r>
            <a:r>
              <a:rPr lang="en-US" altLang="en-US" sz="4000" dirty="0" smtClean="0"/>
              <a:t>DIRECT ILLUMINATION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3461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17320"/>
            <a:ext cx="10515600" cy="4759643"/>
          </a:xfrm>
        </p:spPr>
        <p:txBody>
          <a:bodyPr/>
          <a:lstStyle/>
          <a:p>
            <a:r>
              <a:rPr lang="en-US" altLang="en-US" dirty="0"/>
              <a:t>Local surface information (normal…)</a:t>
            </a:r>
          </a:p>
          <a:p>
            <a:pPr lvl="1"/>
            <a:r>
              <a:rPr lang="en-US" altLang="en-US" dirty="0"/>
              <a:t>For implicit surfaces </a:t>
            </a:r>
            <a:r>
              <a:rPr lang="en-US" altLang="en-US" i="1" dirty="0">
                <a:latin typeface="Times New Roman" charset="0"/>
              </a:rPr>
              <a:t>F</a:t>
            </a:r>
            <a:r>
              <a:rPr lang="en-US" altLang="en-US" dirty="0">
                <a:latin typeface="Times New Roman" charset="0"/>
              </a:rPr>
              <a:t>(</a:t>
            </a:r>
            <a:r>
              <a:rPr lang="en-US" altLang="en-US" i="1" dirty="0" err="1">
                <a:latin typeface="Times New Roman" charset="0"/>
              </a:rPr>
              <a:t>x,y,z</a:t>
            </a:r>
            <a:r>
              <a:rPr lang="en-US" altLang="en-US" dirty="0">
                <a:latin typeface="Times New Roman" charset="0"/>
              </a:rPr>
              <a:t>)</a:t>
            </a:r>
            <a:r>
              <a:rPr lang="en-US" altLang="en-US" dirty="0"/>
              <a:t>=0: </a:t>
            </a:r>
          </a:p>
          <a:p>
            <a:pPr marL="457200" lvl="1" indent="0">
              <a:buNone/>
            </a:pPr>
            <a:r>
              <a:rPr lang="en-US" altLang="en-US" dirty="0" smtClean="0"/>
              <a:t>   normal </a:t>
            </a:r>
            <a:r>
              <a:rPr lang="en-US" altLang="en-US" b="1" dirty="0">
                <a:latin typeface="Times New Roman" charset="0"/>
              </a:rPr>
              <a:t>n</a:t>
            </a:r>
            <a:r>
              <a:rPr lang="en-US" altLang="en-US" dirty="0">
                <a:latin typeface="Times New Roman" charset="0"/>
              </a:rPr>
              <a:t>(</a:t>
            </a:r>
            <a:r>
              <a:rPr lang="en-US" altLang="en-US" i="1" dirty="0" err="1">
                <a:latin typeface="Times New Roman" charset="0"/>
              </a:rPr>
              <a:t>x,y,z</a:t>
            </a:r>
            <a:r>
              <a:rPr lang="en-US" altLang="en-US" dirty="0">
                <a:latin typeface="Times New Roman" charset="0"/>
              </a:rPr>
              <a:t>)</a:t>
            </a:r>
            <a:r>
              <a:rPr lang="en-US" altLang="en-US" dirty="0"/>
              <a:t> </a:t>
            </a:r>
            <a:r>
              <a:rPr lang="en-US" altLang="en-US" dirty="0" smtClean="0"/>
              <a:t>is gradient of F: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 smtClean="0"/>
          </a:p>
          <a:p>
            <a:pPr lvl="1"/>
            <a:r>
              <a:rPr lang="en-US" altLang="en-US" dirty="0" smtClean="0"/>
              <a:t>Example</a:t>
            </a:r>
            <a:r>
              <a:rPr lang="en-US" altLang="en-US" dirty="0"/>
              <a:t>: 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4000" dirty="0"/>
              <a:t>Ray-Tracing: DIRECT ILLUMINATION</a:t>
            </a:r>
          </a:p>
        </p:txBody>
      </p:sp>
      <p:graphicFrame>
        <p:nvGraphicFramePr>
          <p:cNvPr id="30725" name="Object 3"/>
          <p:cNvGraphicFramePr>
            <a:graphicFrameLocks noChangeAspect="1"/>
          </p:cNvGraphicFramePr>
          <p:nvPr/>
        </p:nvGraphicFramePr>
        <p:xfrm>
          <a:off x="4191001" y="4800601"/>
          <a:ext cx="384016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3" name="Equation" r:id="rId3" imgW="1740297" imgH="228997" progId="Equation.3">
                  <p:embed/>
                </p:oleObj>
              </mc:Choice>
              <mc:Fallback>
                <p:oleObj name="Equation" r:id="rId3" imgW="1740297" imgH="2289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4800601"/>
                        <a:ext cx="3840163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5494" name="Object 4"/>
          <p:cNvGraphicFramePr>
            <a:graphicFrameLocks noChangeAspect="1"/>
          </p:cNvGraphicFramePr>
          <p:nvPr/>
        </p:nvGraphicFramePr>
        <p:xfrm>
          <a:off x="4724401" y="5287964"/>
          <a:ext cx="2327275" cy="157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4" name="Equation" r:id="rId5" imgW="1054497" imgH="711597" progId="Equation.3">
                  <p:embed/>
                </p:oleObj>
              </mc:Choice>
              <mc:Fallback>
                <p:oleObj name="Equation" r:id="rId5" imgW="1054497" imgH="7115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1" y="5287964"/>
                        <a:ext cx="2327275" cy="157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5495" name="Text Box 7"/>
          <p:cNvSpPr txBox="1">
            <a:spLocks noChangeArrowheads="1"/>
          </p:cNvSpPr>
          <p:nvPr/>
        </p:nvSpPr>
        <p:spPr bwMode="auto">
          <a:xfrm>
            <a:off x="7412039" y="5662614"/>
            <a:ext cx="3081293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ora" charset="0"/>
                <a:ea typeface="Lora" charset="0"/>
                <a:cs typeface="Lora" charset="0"/>
              </a:rPr>
              <a:t>Needs to be normalized!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90686" y="2681104"/>
                <a:ext cx="6640792" cy="1387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latin typeface="Cambria Math" charset="0"/>
                        </a:rPr>
                        <m:t>𝑛</m:t>
                      </m:r>
                      <m:d>
                        <m:dPr>
                          <m:ctrlPr>
                            <a:rPr lang="en-CA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CA" sz="2800" b="0" i="1" smtClean="0">
                          <a:latin typeface="Cambria Math" charset="0"/>
                        </a:rPr>
                        <m:t>=</m:t>
                      </m:r>
                      <m:r>
                        <a:rPr lang="en-CA" sz="2800" b="0" i="0" smtClean="0">
                          <a:latin typeface="Cambria Math" charset="0"/>
                        </a:rPr>
                        <m:t>𝛻</m:t>
                      </m:r>
                      <m:r>
                        <a:rPr lang="en-CA" sz="2800" b="0" i="1" smtClean="0">
                          <a:latin typeface="Cambria Math" charset="0"/>
                        </a:rPr>
                        <m:t>𝐹</m:t>
                      </m:r>
                      <m:d>
                        <m:dPr>
                          <m:ctrlPr>
                            <a:rPr lang="en-CA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𝑦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CA" sz="2800" b="0" i="1" smtClean="0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CA" sz="28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sz="2800" b="0" i="1" smtClean="0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s-IS" sz="2800" b="0" i="1" smtClean="0">
                                  <a:latin typeface="Cambria Math"/>
                                  <a:ea typeface="Cambria Math" charset="0"/>
                                  <a:cs typeface="Cambria Math" charset="0"/>
                                </a:rPr>
                              </m:ctrlPr>
                            </m:eqArrPr>
                            <m:e>
                              <m:r>
                                <a:rPr lang="is-I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𝐹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)/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𝐹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)/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𝐹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𝑥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)/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CA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𝑧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686" y="2681104"/>
                <a:ext cx="6640792" cy="13871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4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549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For triangle meshes</a:t>
            </a:r>
            <a:endParaRPr lang="en-US" altLang="en-US" dirty="0"/>
          </a:p>
          <a:p>
            <a:pPr lvl="1"/>
            <a:r>
              <a:rPr lang="en-US" altLang="en-US" dirty="0" smtClean="0"/>
              <a:t>Interpolate per-vertex </a:t>
            </a:r>
            <a:r>
              <a:rPr lang="en-US" altLang="en-US" dirty="0"/>
              <a:t>information </a:t>
            </a:r>
            <a:r>
              <a:rPr lang="en-US" altLang="en-US" dirty="0" smtClean="0"/>
              <a:t>as </a:t>
            </a:r>
            <a:r>
              <a:rPr lang="en-US" altLang="en-US" dirty="0"/>
              <a:t>in rendering pipeline</a:t>
            </a:r>
          </a:p>
          <a:p>
            <a:pPr lvl="2"/>
            <a:r>
              <a:rPr lang="en-US" altLang="en-US" dirty="0" err="1"/>
              <a:t>Phong</a:t>
            </a:r>
            <a:r>
              <a:rPr lang="en-US" altLang="en-US" dirty="0"/>
              <a:t> shading!</a:t>
            </a:r>
          </a:p>
          <a:p>
            <a:pPr lvl="2"/>
            <a:r>
              <a:rPr lang="en-US" altLang="en-US" dirty="0"/>
              <a:t>Same as discussed for rendering </a:t>
            </a:r>
            <a:r>
              <a:rPr lang="en-US" altLang="en-US" dirty="0" smtClean="0"/>
              <a:t>pipeline</a:t>
            </a:r>
          </a:p>
          <a:p>
            <a:pPr lvl="2"/>
            <a:endParaRPr lang="en-US" altLang="en-US" dirty="0"/>
          </a:p>
          <a:p>
            <a:pPr lvl="1"/>
            <a:r>
              <a:rPr lang="en-US" altLang="en-US" dirty="0"/>
              <a:t>Difference to rendering pipeline:</a:t>
            </a:r>
          </a:p>
          <a:p>
            <a:pPr lvl="2"/>
            <a:r>
              <a:rPr lang="en-US" altLang="en-US" dirty="0"/>
              <a:t>Have to compute </a:t>
            </a:r>
            <a:r>
              <a:rPr lang="en-US" altLang="en-US" dirty="0" err="1"/>
              <a:t>Barycentric</a:t>
            </a:r>
            <a:r>
              <a:rPr lang="en-US" altLang="en-US" dirty="0"/>
              <a:t> coordinates for every intersection point (</a:t>
            </a:r>
            <a:r>
              <a:rPr lang="en-US" altLang="en-US" dirty="0" err="1"/>
              <a:t>e.g</a:t>
            </a:r>
            <a:r>
              <a:rPr lang="en-US" altLang="en-US" dirty="0"/>
              <a:t> plane equation for triangles)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Ray-Tracing: </a:t>
            </a:r>
            <a:r>
              <a:rPr lang="en-US" altLang="en-US" sz="4000" dirty="0" smtClean="0"/>
              <a:t>DIRECT ILLUMINATION</a:t>
            </a: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444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Generation of rays</a:t>
            </a:r>
          </a:p>
          <a:p>
            <a:r>
              <a:rPr lang="en-US" altLang="en-US" dirty="0"/>
              <a:t>Intersection of rays with geometric primitives</a:t>
            </a:r>
          </a:p>
          <a:p>
            <a:r>
              <a:rPr lang="en-US" altLang="en-US" dirty="0"/>
              <a:t>Geometric transformations</a:t>
            </a:r>
          </a:p>
          <a:p>
            <a:r>
              <a:rPr lang="en-US" altLang="en-US" dirty="0"/>
              <a:t>Lighting and shading</a:t>
            </a:r>
          </a:p>
          <a:p>
            <a:r>
              <a:rPr lang="en-US" altLang="en-US" b="1" dirty="0"/>
              <a:t>Speed:</a:t>
            </a:r>
            <a:r>
              <a:rPr lang="en-US" altLang="en-US" dirty="0"/>
              <a:t> Reducing number of intersection tests</a:t>
            </a:r>
          </a:p>
          <a:p>
            <a:pPr lvl="1"/>
            <a:endParaRPr lang="en-US" altLang="en-US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Ray-Tracing: Practicalities</a:t>
            </a:r>
          </a:p>
        </p:txBody>
      </p:sp>
    </p:spTree>
    <p:extLst>
      <p:ext uri="{BB962C8B-B14F-4D97-AF65-F5344CB8AC3E}">
        <p14:creationId xmlns:p14="http://schemas.microsoft.com/office/powerpoint/2010/main" val="1960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1034321" y="1690688"/>
            <a:ext cx="9189179" cy="4233862"/>
          </a:xfrm>
        </p:spPr>
        <p:txBody>
          <a:bodyPr vert="horz" lIns="90488" tIns="44450" rIns="90488" bIns="44450" rtlCol="0">
            <a:normAutofit fontScale="92500" lnSpcReduction="20000"/>
          </a:bodyPr>
          <a:lstStyle/>
          <a:p>
            <a:r>
              <a:rPr lang="en-US" altLang="en-US" dirty="0"/>
              <a:t>Basic algorithm </a:t>
            </a:r>
            <a:r>
              <a:rPr lang="en-US" altLang="en-US" dirty="0" smtClean="0"/>
              <a:t>is simple </a:t>
            </a:r>
            <a:r>
              <a:rPr lang="en-US" altLang="en-US" dirty="0"/>
              <a:t>but VERY expensive</a:t>
            </a:r>
          </a:p>
          <a:p>
            <a:r>
              <a:rPr lang="en-US" altLang="en-US" dirty="0"/>
              <a:t>Optimize…</a:t>
            </a:r>
          </a:p>
          <a:p>
            <a:pPr lvl="1"/>
            <a:r>
              <a:rPr lang="en-US" altLang="en-US" dirty="0"/>
              <a:t>Reduce number of rays traced</a:t>
            </a:r>
          </a:p>
          <a:p>
            <a:pPr lvl="1"/>
            <a:r>
              <a:rPr lang="en-US" altLang="en-US" dirty="0"/>
              <a:t>Reduce number of ray-object intersection </a:t>
            </a:r>
            <a:r>
              <a:rPr lang="en-US" altLang="en-US" dirty="0" smtClean="0"/>
              <a:t>calculations</a:t>
            </a:r>
          </a:p>
          <a:p>
            <a:r>
              <a:rPr lang="en-US" altLang="en-US" dirty="0" smtClean="0"/>
              <a:t>Parallelize</a:t>
            </a:r>
          </a:p>
          <a:p>
            <a:pPr lvl="1"/>
            <a:r>
              <a:rPr lang="en-US" altLang="en-US" dirty="0" smtClean="0"/>
              <a:t>Cluster</a:t>
            </a:r>
          </a:p>
          <a:p>
            <a:pPr lvl="1"/>
            <a:r>
              <a:rPr lang="en-US" altLang="en-US" dirty="0" smtClean="0"/>
              <a:t>GPU</a:t>
            </a:r>
            <a:endParaRPr lang="en-US" altLang="en-US" dirty="0"/>
          </a:p>
          <a:p>
            <a:r>
              <a:rPr lang="en-US" altLang="en-US" dirty="0"/>
              <a:t>Methods</a:t>
            </a:r>
          </a:p>
          <a:p>
            <a:pPr lvl="1"/>
            <a:r>
              <a:rPr lang="en-US" altLang="en-US" dirty="0"/>
              <a:t>Bounding Boxes</a:t>
            </a:r>
          </a:p>
          <a:p>
            <a:pPr lvl="1"/>
            <a:r>
              <a:rPr lang="en-US" altLang="en-US" dirty="0"/>
              <a:t>Spatial Subdivision</a:t>
            </a:r>
          </a:p>
          <a:p>
            <a:pPr lvl="2"/>
            <a:r>
              <a:rPr lang="en-US" altLang="en-US" dirty="0"/>
              <a:t>Visibility, Intersection/Collision</a:t>
            </a:r>
          </a:p>
          <a:p>
            <a:pPr lvl="1"/>
            <a:r>
              <a:rPr lang="en-US" altLang="en-US" dirty="0"/>
              <a:t>Tree Pruning</a:t>
            </a: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0488" tIns="44450" rIns="90488" bIns="44450" rtlCol="0" anchor="ctr">
            <a:normAutofit/>
          </a:bodyPr>
          <a:lstStyle/>
          <a:p>
            <a:r>
              <a:rPr lang="en-US" altLang="en-US" dirty="0"/>
              <a:t>Optimized Ray-Tracing</a:t>
            </a:r>
          </a:p>
        </p:txBody>
      </p:sp>
      <p:grpSp>
        <p:nvGrpSpPr>
          <p:cNvPr id="33796" name="Group 17"/>
          <p:cNvGrpSpPr>
            <a:grpSpLocks/>
          </p:cNvGrpSpPr>
          <p:nvPr/>
        </p:nvGrpSpPr>
        <p:grpSpPr bwMode="auto">
          <a:xfrm>
            <a:off x="8267700" y="4591050"/>
            <a:ext cx="2057400" cy="1968500"/>
            <a:chOff x="2112" y="2892"/>
            <a:chExt cx="1296" cy="1240"/>
          </a:xfrm>
        </p:grpSpPr>
        <p:sp>
          <p:nvSpPr>
            <p:cNvPr id="33801" name="Freeform 4"/>
            <p:cNvSpPr>
              <a:spLocks/>
            </p:cNvSpPr>
            <p:nvPr/>
          </p:nvSpPr>
          <p:spPr bwMode="auto">
            <a:xfrm>
              <a:off x="2112" y="3096"/>
              <a:ext cx="1033" cy="877"/>
            </a:xfrm>
            <a:custGeom>
              <a:avLst/>
              <a:gdLst>
                <a:gd name="T0" fmla="*/ 312 w 1033"/>
                <a:gd name="T1" fmla="*/ 0 h 877"/>
                <a:gd name="T2" fmla="*/ 468 w 1033"/>
                <a:gd name="T3" fmla="*/ 120 h 877"/>
                <a:gd name="T4" fmla="*/ 624 w 1033"/>
                <a:gd name="T5" fmla="*/ 72 h 877"/>
                <a:gd name="T6" fmla="*/ 780 w 1033"/>
                <a:gd name="T7" fmla="*/ 192 h 877"/>
                <a:gd name="T8" fmla="*/ 732 w 1033"/>
                <a:gd name="T9" fmla="*/ 396 h 877"/>
                <a:gd name="T10" fmla="*/ 588 w 1033"/>
                <a:gd name="T11" fmla="*/ 408 h 877"/>
                <a:gd name="T12" fmla="*/ 600 w 1033"/>
                <a:gd name="T13" fmla="*/ 564 h 877"/>
                <a:gd name="T14" fmla="*/ 816 w 1033"/>
                <a:gd name="T15" fmla="*/ 576 h 877"/>
                <a:gd name="T16" fmla="*/ 984 w 1033"/>
                <a:gd name="T17" fmla="*/ 444 h 877"/>
                <a:gd name="T18" fmla="*/ 1032 w 1033"/>
                <a:gd name="T19" fmla="*/ 696 h 877"/>
                <a:gd name="T20" fmla="*/ 888 w 1033"/>
                <a:gd name="T21" fmla="*/ 864 h 877"/>
                <a:gd name="T22" fmla="*/ 588 w 1033"/>
                <a:gd name="T23" fmla="*/ 876 h 877"/>
                <a:gd name="T24" fmla="*/ 240 w 1033"/>
                <a:gd name="T25" fmla="*/ 876 h 877"/>
                <a:gd name="T26" fmla="*/ 348 w 1033"/>
                <a:gd name="T27" fmla="*/ 684 h 877"/>
                <a:gd name="T28" fmla="*/ 312 w 1033"/>
                <a:gd name="T29" fmla="*/ 528 h 877"/>
                <a:gd name="T30" fmla="*/ 84 w 1033"/>
                <a:gd name="T31" fmla="*/ 672 h 877"/>
                <a:gd name="T32" fmla="*/ 0 w 1033"/>
                <a:gd name="T33" fmla="*/ 480 h 877"/>
                <a:gd name="T34" fmla="*/ 444 w 1033"/>
                <a:gd name="T35" fmla="*/ 384 h 877"/>
                <a:gd name="T36" fmla="*/ 252 w 1033"/>
                <a:gd name="T37" fmla="*/ 264 h 877"/>
                <a:gd name="T38" fmla="*/ 216 w 1033"/>
                <a:gd name="T39" fmla="*/ 84 h 877"/>
                <a:gd name="T40" fmla="*/ 312 w 1033"/>
                <a:gd name="T41" fmla="*/ 0 h 8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3"/>
                <a:gd name="T64" fmla="*/ 0 h 877"/>
                <a:gd name="T65" fmla="*/ 1033 w 1033"/>
                <a:gd name="T66" fmla="*/ 877 h 87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3" h="877">
                  <a:moveTo>
                    <a:pt x="312" y="0"/>
                  </a:moveTo>
                  <a:lnTo>
                    <a:pt x="468" y="120"/>
                  </a:lnTo>
                  <a:lnTo>
                    <a:pt x="624" y="72"/>
                  </a:lnTo>
                  <a:lnTo>
                    <a:pt x="780" y="192"/>
                  </a:lnTo>
                  <a:lnTo>
                    <a:pt x="732" y="396"/>
                  </a:lnTo>
                  <a:lnTo>
                    <a:pt x="588" y="408"/>
                  </a:lnTo>
                  <a:lnTo>
                    <a:pt x="600" y="564"/>
                  </a:lnTo>
                  <a:lnTo>
                    <a:pt x="816" y="576"/>
                  </a:lnTo>
                  <a:lnTo>
                    <a:pt x="984" y="444"/>
                  </a:lnTo>
                  <a:lnTo>
                    <a:pt x="1032" y="696"/>
                  </a:lnTo>
                  <a:lnTo>
                    <a:pt x="888" y="864"/>
                  </a:lnTo>
                  <a:lnTo>
                    <a:pt x="588" y="876"/>
                  </a:lnTo>
                  <a:lnTo>
                    <a:pt x="240" y="876"/>
                  </a:lnTo>
                  <a:lnTo>
                    <a:pt x="348" y="684"/>
                  </a:lnTo>
                  <a:lnTo>
                    <a:pt x="312" y="528"/>
                  </a:lnTo>
                  <a:lnTo>
                    <a:pt x="84" y="672"/>
                  </a:lnTo>
                  <a:lnTo>
                    <a:pt x="0" y="480"/>
                  </a:lnTo>
                  <a:lnTo>
                    <a:pt x="444" y="384"/>
                  </a:lnTo>
                  <a:lnTo>
                    <a:pt x="252" y="264"/>
                  </a:lnTo>
                  <a:lnTo>
                    <a:pt x="216" y="84"/>
                  </a:lnTo>
                  <a:lnTo>
                    <a:pt x="312" y="0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Oval 5"/>
            <p:cNvSpPr>
              <a:spLocks noChangeArrowheads="1"/>
            </p:cNvSpPr>
            <p:nvPr/>
          </p:nvSpPr>
          <p:spPr bwMode="auto">
            <a:xfrm>
              <a:off x="2132" y="3032"/>
              <a:ext cx="1040" cy="11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33803" name="Line 6"/>
            <p:cNvSpPr>
              <a:spLocks noChangeShapeType="1"/>
            </p:cNvSpPr>
            <p:nvPr/>
          </p:nvSpPr>
          <p:spPr bwMode="auto">
            <a:xfrm>
              <a:off x="2268" y="2892"/>
              <a:ext cx="1140" cy="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8496300" y="4591050"/>
            <a:ext cx="1352550" cy="2038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7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Goal</a:t>
            </a:r>
            <a:r>
              <a:rPr lang="en-US" altLang="en-US" dirty="0"/>
              <a:t>: reduce number of intersection tests per ray</a:t>
            </a:r>
          </a:p>
          <a:p>
            <a:r>
              <a:rPr lang="en-US" altLang="en-US" dirty="0"/>
              <a:t>Lots of different approaches:</a:t>
            </a:r>
          </a:p>
          <a:p>
            <a:pPr lvl="1"/>
            <a:r>
              <a:rPr lang="en-US" altLang="en-US" dirty="0"/>
              <a:t>(Hierarchical) bounding volumes</a:t>
            </a:r>
          </a:p>
          <a:p>
            <a:pPr lvl="1"/>
            <a:r>
              <a:rPr lang="en-US" altLang="en-US" dirty="0"/>
              <a:t>Hierarchical space subdivision</a:t>
            </a:r>
          </a:p>
          <a:p>
            <a:pPr lvl="2"/>
            <a:r>
              <a:rPr lang="en-US" altLang="en-US" dirty="0" err="1"/>
              <a:t>Octree</a:t>
            </a:r>
            <a:r>
              <a:rPr lang="en-US" altLang="en-US" dirty="0"/>
              <a:t>, k-D tree, BSP tree</a:t>
            </a: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Spatial Subdivision </a:t>
            </a:r>
            <a:r>
              <a:rPr lang="en-US" altLang="en-US" sz="3600" dirty="0" smtClean="0"/>
              <a:t>DATA STRUCTURES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567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28269"/>
            <a:ext cx="10820400" cy="4913313"/>
          </a:xfrm>
        </p:spPr>
        <p:txBody>
          <a:bodyPr/>
          <a:lstStyle/>
          <a:p>
            <a:r>
              <a:rPr lang="en-US" altLang="en-US" dirty="0" smtClean="0"/>
              <a:t>Don’t test each ray against complex objects </a:t>
            </a:r>
            <a:r>
              <a:rPr lang="en-US" altLang="en-US" dirty="0"/>
              <a:t>(e.g. triangle mesh</a:t>
            </a:r>
            <a:r>
              <a:rPr lang="en-US" altLang="en-US" dirty="0" smtClean="0"/>
              <a:t>) </a:t>
            </a:r>
          </a:p>
          <a:p>
            <a:r>
              <a:rPr lang="en-US" altLang="en-US" dirty="0"/>
              <a:t>D</a:t>
            </a:r>
            <a:r>
              <a:rPr lang="en-US" altLang="en-US" dirty="0" smtClean="0"/>
              <a:t>o </a:t>
            </a:r>
            <a:r>
              <a:rPr lang="en-US" altLang="en-US" dirty="0"/>
              <a:t>a quick </a:t>
            </a:r>
            <a:r>
              <a:rPr lang="en-US" altLang="en-US" i="1" u="sng" dirty="0"/>
              <a:t>conservative</a:t>
            </a:r>
            <a:r>
              <a:rPr lang="en-US" altLang="en-US" dirty="0"/>
              <a:t> test first which eliminates most rays</a:t>
            </a:r>
          </a:p>
          <a:p>
            <a:pPr lvl="2"/>
            <a:endParaRPr lang="en-US" altLang="en-US" dirty="0" smtClean="0"/>
          </a:p>
          <a:p>
            <a:pPr lvl="1"/>
            <a:r>
              <a:rPr lang="en-US" altLang="en-US" dirty="0" smtClean="0"/>
              <a:t>Surround </a:t>
            </a:r>
            <a:r>
              <a:rPr lang="en-US" altLang="en-US" dirty="0"/>
              <a:t>complex object by simple, easy to test geometry </a:t>
            </a:r>
            <a:r>
              <a:rPr lang="en-US" altLang="en-US" dirty="0" smtClean="0"/>
              <a:t>(e.g. sphere </a:t>
            </a:r>
            <a:r>
              <a:rPr lang="en-US" altLang="en-US" dirty="0"/>
              <a:t>or axis-aligned box)</a:t>
            </a:r>
          </a:p>
          <a:p>
            <a:pPr lvl="2"/>
            <a:r>
              <a:rPr lang="en-US" altLang="en-US" dirty="0"/>
              <a:t>Reduce false positives: make bounding volume as tight as possible!</a:t>
            </a: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814390"/>
          </a:xfrm>
        </p:spPr>
        <p:txBody>
          <a:bodyPr/>
          <a:lstStyle/>
          <a:p>
            <a:r>
              <a:rPr lang="en-US" altLang="en-US" dirty="0" smtClean="0"/>
              <a:t>Bounding Volumes: IDEA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108960" y="3916680"/>
            <a:ext cx="5160578" cy="2677160"/>
            <a:chOff x="3581400" y="4724400"/>
            <a:chExt cx="3721100" cy="1930400"/>
          </a:xfrm>
        </p:grpSpPr>
        <p:sp>
          <p:nvSpPr>
            <p:cNvPr id="35844" name="Freeform 4"/>
            <p:cNvSpPr>
              <a:spLocks/>
            </p:cNvSpPr>
            <p:nvPr/>
          </p:nvSpPr>
          <p:spPr bwMode="auto">
            <a:xfrm>
              <a:off x="5456238" y="5359400"/>
              <a:ext cx="1808162" cy="1092200"/>
            </a:xfrm>
            <a:custGeom>
              <a:avLst/>
              <a:gdLst>
                <a:gd name="T0" fmla="*/ 2147483647 w 1803"/>
                <a:gd name="T1" fmla="*/ 2147483647 h 840"/>
                <a:gd name="T2" fmla="*/ 2147483647 w 1803"/>
                <a:gd name="T3" fmla="*/ 2147483647 h 840"/>
                <a:gd name="T4" fmla="*/ 2147483647 w 1803"/>
                <a:gd name="T5" fmla="*/ 2147483647 h 840"/>
                <a:gd name="T6" fmla="*/ 2147483647 w 1803"/>
                <a:gd name="T7" fmla="*/ 2147483647 h 840"/>
                <a:gd name="T8" fmla="*/ 2147483647 w 1803"/>
                <a:gd name="T9" fmla="*/ 2147483647 h 840"/>
                <a:gd name="T10" fmla="*/ 2147483647 w 1803"/>
                <a:gd name="T11" fmla="*/ 2147483647 h 840"/>
                <a:gd name="T12" fmla="*/ 2147483647 w 1803"/>
                <a:gd name="T13" fmla="*/ 2147483647 h 840"/>
                <a:gd name="T14" fmla="*/ 2147483647 w 1803"/>
                <a:gd name="T15" fmla="*/ 2147483647 h 840"/>
                <a:gd name="T16" fmla="*/ 2147483647 w 1803"/>
                <a:gd name="T17" fmla="*/ 2147483647 h 840"/>
                <a:gd name="T18" fmla="*/ 2147483647 w 1803"/>
                <a:gd name="T19" fmla="*/ 2147483647 h 840"/>
                <a:gd name="T20" fmla="*/ 2147483647 w 1803"/>
                <a:gd name="T21" fmla="*/ 2147483647 h 840"/>
                <a:gd name="T22" fmla="*/ 2147483647 w 1803"/>
                <a:gd name="T23" fmla="*/ 0 h 840"/>
                <a:gd name="T24" fmla="*/ 2147483647 w 1803"/>
                <a:gd name="T25" fmla="*/ 2147483647 h 840"/>
                <a:gd name="T26" fmla="*/ 2147483647 w 1803"/>
                <a:gd name="T27" fmla="*/ 2147483647 h 840"/>
                <a:gd name="T28" fmla="*/ 2147483647 w 1803"/>
                <a:gd name="T29" fmla="*/ 2147483647 h 840"/>
                <a:gd name="T30" fmla="*/ 2147483647 w 1803"/>
                <a:gd name="T31" fmla="*/ 2147483647 h 840"/>
                <a:gd name="T32" fmla="*/ 2147483647 w 1803"/>
                <a:gd name="T33" fmla="*/ 2147483647 h 840"/>
                <a:gd name="T34" fmla="*/ 2147483647 w 1803"/>
                <a:gd name="T35" fmla="*/ 2147483647 h 840"/>
                <a:gd name="T36" fmla="*/ 2147483647 w 1803"/>
                <a:gd name="T37" fmla="*/ 2147483647 h 840"/>
                <a:gd name="T38" fmla="*/ 2147483647 w 1803"/>
                <a:gd name="T39" fmla="*/ 2147483647 h 840"/>
                <a:gd name="T40" fmla="*/ 2147483647 w 1803"/>
                <a:gd name="T41" fmla="*/ 2147483647 h 840"/>
                <a:gd name="T42" fmla="*/ 2147483647 w 1803"/>
                <a:gd name="T43" fmla="*/ 2147483647 h 840"/>
                <a:gd name="T44" fmla="*/ 2147483647 w 1803"/>
                <a:gd name="T45" fmla="*/ 2147483647 h 840"/>
                <a:gd name="T46" fmla="*/ 2147483647 w 1803"/>
                <a:gd name="T47" fmla="*/ 2147483647 h 840"/>
                <a:gd name="T48" fmla="*/ 2147483647 w 1803"/>
                <a:gd name="T49" fmla="*/ 2147483647 h 840"/>
                <a:gd name="T50" fmla="*/ 2147483647 w 1803"/>
                <a:gd name="T51" fmla="*/ 2147483647 h 840"/>
                <a:gd name="T52" fmla="*/ 2147483647 w 1803"/>
                <a:gd name="T53" fmla="*/ 2147483647 h 840"/>
                <a:gd name="T54" fmla="*/ 2147483647 w 1803"/>
                <a:gd name="T55" fmla="*/ 2147483647 h 840"/>
                <a:gd name="T56" fmla="*/ 2147483647 w 1803"/>
                <a:gd name="T57" fmla="*/ 2147483647 h 840"/>
                <a:gd name="T58" fmla="*/ 2147483647 w 1803"/>
                <a:gd name="T59" fmla="*/ 2147483647 h 840"/>
                <a:gd name="T60" fmla="*/ 2147483647 w 1803"/>
                <a:gd name="T61" fmla="*/ 2147483647 h 840"/>
                <a:gd name="T62" fmla="*/ 2147483647 w 1803"/>
                <a:gd name="T63" fmla="*/ 2147483647 h 8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03"/>
                <a:gd name="T97" fmla="*/ 0 h 840"/>
                <a:gd name="T98" fmla="*/ 1803 w 1803"/>
                <a:gd name="T99" fmla="*/ 840 h 8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03" h="840">
                  <a:moveTo>
                    <a:pt x="635" y="840"/>
                  </a:moveTo>
                  <a:cubicBezTo>
                    <a:pt x="432" y="728"/>
                    <a:pt x="221" y="630"/>
                    <a:pt x="27" y="504"/>
                  </a:cubicBezTo>
                  <a:cubicBezTo>
                    <a:pt x="0" y="487"/>
                    <a:pt x="25" y="384"/>
                    <a:pt x="35" y="360"/>
                  </a:cubicBezTo>
                  <a:cubicBezTo>
                    <a:pt x="53" y="318"/>
                    <a:pt x="62" y="269"/>
                    <a:pt x="91" y="232"/>
                  </a:cubicBezTo>
                  <a:cubicBezTo>
                    <a:pt x="148" y="158"/>
                    <a:pt x="241" y="137"/>
                    <a:pt x="315" y="88"/>
                  </a:cubicBezTo>
                  <a:cubicBezTo>
                    <a:pt x="464" y="109"/>
                    <a:pt x="538" y="230"/>
                    <a:pt x="675" y="264"/>
                  </a:cubicBezTo>
                  <a:cubicBezTo>
                    <a:pt x="747" y="312"/>
                    <a:pt x="840" y="306"/>
                    <a:pt x="923" y="320"/>
                  </a:cubicBezTo>
                  <a:cubicBezTo>
                    <a:pt x="963" y="310"/>
                    <a:pt x="1006" y="309"/>
                    <a:pt x="1043" y="288"/>
                  </a:cubicBezTo>
                  <a:cubicBezTo>
                    <a:pt x="1092" y="261"/>
                    <a:pt x="1138" y="229"/>
                    <a:pt x="1187" y="200"/>
                  </a:cubicBezTo>
                  <a:cubicBezTo>
                    <a:pt x="1200" y="181"/>
                    <a:pt x="1217" y="155"/>
                    <a:pt x="1227" y="136"/>
                  </a:cubicBezTo>
                  <a:cubicBezTo>
                    <a:pt x="1241" y="109"/>
                    <a:pt x="1236" y="71"/>
                    <a:pt x="1259" y="48"/>
                  </a:cubicBezTo>
                  <a:cubicBezTo>
                    <a:pt x="1290" y="17"/>
                    <a:pt x="1323" y="10"/>
                    <a:pt x="1363" y="0"/>
                  </a:cubicBezTo>
                  <a:cubicBezTo>
                    <a:pt x="1488" y="8"/>
                    <a:pt x="1609" y="17"/>
                    <a:pt x="1715" y="88"/>
                  </a:cubicBezTo>
                  <a:cubicBezTo>
                    <a:pt x="1725" y="137"/>
                    <a:pt x="1752" y="177"/>
                    <a:pt x="1763" y="224"/>
                  </a:cubicBezTo>
                  <a:cubicBezTo>
                    <a:pt x="1769" y="250"/>
                    <a:pt x="1779" y="304"/>
                    <a:pt x="1779" y="304"/>
                  </a:cubicBezTo>
                  <a:cubicBezTo>
                    <a:pt x="1785" y="372"/>
                    <a:pt x="1795" y="436"/>
                    <a:pt x="1803" y="504"/>
                  </a:cubicBezTo>
                  <a:cubicBezTo>
                    <a:pt x="1800" y="539"/>
                    <a:pt x="1801" y="574"/>
                    <a:pt x="1795" y="608"/>
                  </a:cubicBezTo>
                  <a:cubicBezTo>
                    <a:pt x="1783" y="676"/>
                    <a:pt x="1693" y="718"/>
                    <a:pt x="1643" y="752"/>
                  </a:cubicBezTo>
                  <a:cubicBezTo>
                    <a:pt x="1634" y="758"/>
                    <a:pt x="1628" y="770"/>
                    <a:pt x="1619" y="776"/>
                  </a:cubicBezTo>
                  <a:cubicBezTo>
                    <a:pt x="1612" y="781"/>
                    <a:pt x="1602" y="780"/>
                    <a:pt x="1595" y="784"/>
                  </a:cubicBezTo>
                  <a:cubicBezTo>
                    <a:pt x="1578" y="793"/>
                    <a:pt x="1565" y="810"/>
                    <a:pt x="1547" y="816"/>
                  </a:cubicBezTo>
                  <a:cubicBezTo>
                    <a:pt x="1531" y="821"/>
                    <a:pt x="1499" y="832"/>
                    <a:pt x="1499" y="832"/>
                  </a:cubicBezTo>
                  <a:cubicBezTo>
                    <a:pt x="1360" y="827"/>
                    <a:pt x="1254" y="816"/>
                    <a:pt x="1123" y="800"/>
                  </a:cubicBezTo>
                  <a:cubicBezTo>
                    <a:pt x="1069" y="782"/>
                    <a:pt x="1005" y="769"/>
                    <a:pt x="955" y="744"/>
                  </a:cubicBezTo>
                  <a:cubicBezTo>
                    <a:pt x="917" y="725"/>
                    <a:pt x="884" y="697"/>
                    <a:pt x="851" y="672"/>
                  </a:cubicBezTo>
                  <a:cubicBezTo>
                    <a:pt x="736" y="586"/>
                    <a:pt x="885" y="690"/>
                    <a:pt x="803" y="608"/>
                  </a:cubicBezTo>
                  <a:cubicBezTo>
                    <a:pt x="789" y="594"/>
                    <a:pt x="755" y="576"/>
                    <a:pt x="755" y="576"/>
                  </a:cubicBezTo>
                  <a:cubicBezTo>
                    <a:pt x="750" y="568"/>
                    <a:pt x="748" y="556"/>
                    <a:pt x="739" y="552"/>
                  </a:cubicBezTo>
                  <a:cubicBezTo>
                    <a:pt x="719" y="542"/>
                    <a:pt x="675" y="536"/>
                    <a:pt x="675" y="536"/>
                  </a:cubicBezTo>
                  <a:cubicBezTo>
                    <a:pt x="646" y="539"/>
                    <a:pt x="602" y="519"/>
                    <a:pt x="587" y="544"/>
                  </a:cubicBezTo>
                  <a:cubicBezTo>
                    <a:pt x="559" y="592"/>
                    <a:pt x="623" y="739"/>
                    <a:pt x="659" y="792"/>
                  </a:cubicBezTo>
                  <a:cubicBezTo>
                    <a:pt x="649" y="831"/>
                    <a:pt x="659" y="816"/>
                    <a:pt x="635" y="840"/>
                  </a:cubicBezTo>
                  <a:close/>
                </a:path>
              </a:pathLst>
            </a:custGeom>
            <a:solidFill>
              <a:srgbClr val="DDDDDD"/>
            </a:solidFill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>
              <a:off x="5448300" y="5334000"/>
              <a:ext cx="1854200" cy="1155700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35846" name="Line 6"/>
            <p:cNvSpPr>
              <a:spLocks noChangeShapeType="1"/>
            </p:cNvSpPr>
            <p:nvPr/>
          </p:nvSpPr>
          <p:spPr bwMode="auto">
            <a:xfrm flipV="1">
              <a:off x="3581400" y="4940300"/>
              <a:ext cx="2641600" cy="4953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flipV="1">
              <a:off x="3632200" y="5270500"/>
              <a:ext cx="2667000" cy="431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8" name="Line 8"/>
            <p:cNvSpPr>
              <a:spLocks noChangeShapeType="1"/>
            </p:cNvSpPr>
            <p:nvPr/>
          </p:nvSpPr>
          <p:spPr bwMode="auto">
            <a:xfrm flipV="1">
              <a:off x="3632200" y="5638800"/>
              <a:ext cx="2654300" cy="355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Line 9"/>
            <p:cNvSpPr>
              <a:spLocks noChangeShapeType="1"/>
            </p:cNvSpPr>
            <p:nvPr/>
          </p:nvSpPr>
          <p:spPr bwMode="auto">
            <a:xfrm flipV="1">
              <a:off x="3581400" y="4724400"/>
              <a:ext cx="2540000" cy="4953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Line 10"/>
            <p:cNvSpPr>
              <a:spLocks noChangeShapeType="1"/>
            </p:cNvSpPr>
            <p:nvPr/>
          </p:nvSpPr>
          <p:spPr bwMode="auto">
            <a:xfrm flipV="1">
              <a:off x="3632200" y="5930900"/>
              <a:ext cx="2590800" cy="2413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Line 11"/>
            <p:cNvSpPr>
              <a:spLocks noChangeShapeType="1"/>
            </p:cNvSpPr>
            <p:nvPr/>
          </p:nvSpPr>
          <p:spPr bwMode="auto">
            <a:xfrm flipV="1">
              <a:off x="3619500" y="6223000"/>
              <a:ext cx="2527300" cy="1016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>
              <a:off x="3594100" y="6477000"/>
              <a:ext cx="2527300" cy="1778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93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Extension of previous idea:</a:t>
            </a:r>
          </a:p>
          <a:p>
            <a:pPr lvl="1"/>
            <a:r>
              <a:rPr lang="en-US" altLang="en-US"/>
              <a:t>Use bounding volumes for groups of objects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Bounding Volumes</a:t>
            </a: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3276600" y="41783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3886200" y="4241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3746500" y="5003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3098800" y="48895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6121400" y="46355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5499100" y="41275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5575300" y="51816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5194300" y="46482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6" name="Oval 12"/>
          <p:cNvSpPr>
            <a:spLocks noChangeArrowheads="1"/>
          </p:cNvSpPr>
          <p:nvPr/>
        </p:nvSpPr>
        <p:spPr bwMode="auto">
          <a:xfrm>
            <a:off x="4711700" y="51943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4597400" y="43942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8" name="Oval 14"/>
          <p:cNvSpPr>
            <a:spLocks noChangeArrowheads="1"/>
          </p:cNvSpPr>
          <p:nvPr/>
        </p:nvSpPr>
        <p:spPr bwMode="auto">
          <a:xfrm>
            <a:off x="4876800" y="3733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79" name="Oval 15"/>
          <p:cNvSpPr>
            <a:spLocks noChangeArrowheads="1"/>
          </p:cNvSpPr>
          <p:nvPr/>
        </p:nvSpPr>
        <p:spPr bwMode="auto">
          <a:xfrm>
            <a:off x="6134100" y="36703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0" name="Oval 16"/>
          <p:cNvSpPr>
            <a:spLocks noChangeArrowheads="1"/>
          </p:cNvSpPr>
          <p:nvPr/>
        </p:nvSpPr>
        <p:spPr bwMode="auto">
          <a:xfrm>
            <a:off x="6654800" y="42291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1" name="Oval 17"/>
          <p:cNvSpPr>
            <a:spLocks noChangeArrowheads="1"/>
          </p:cNvSpPr>
          <p:nvPr/>
        </p:nvSpPr>
        <p:spPr bwMode="auto">
          <a:xfrm>
            <a:off x="6692900" y="49784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2" name="Oval 18"/>
          <p:cNvSpPr>
            <a:spLocks noChangeArrowheads="1"/>
          </p:cNvSpPr>
          <p:nvPr/>
        </p:nvSpPr>
        <p:spPr bwMode="auto">
          <a:xfrm>
            <a:off x="6997700" y="54356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3" name="Oval 19"/>
          <p:cNvSpPr>
            <a:spLocks noChangeArrowheads="1"/>
          </p:cNvSpPr>
          <p:nvPr/>
        </p:nvSpPr>
        <p:spPr bwMode="auto">
          <a:xfrm>
            <a:off x="7480300" y="47625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4" name="Oval 20"/>
          <p:cNvSpPr>
            <a:spLocks noChangeArrowheads="1"/>
          </p:cNvSpPr>
          <p:nvPr/>
        </p:nvSpPr>
        <p:spPr bwMode="auto">
          <a:xfrm>
            <a:off x="8039100" y="5130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5" name="Oval 21"/>
          <p:cNvSpPr>
            <a:spLocks noChangeArrowheads="1"/>
          </p:cNvSpPr>
          <p:nvPr/>
        </p:nvSpPr>
        <p:spPr bwMode="auto">
          <a:xfrm>
            <a:off x="7988300" y="43815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6" name="Oval 22"/>
          <p:cNvSpPr>
            <a:spLocks noChangeArrowheads="1"/>
          </p:cNvSpPr>
          <p:nvPr/>
        </p:nvSpPr>
        <p:spPr bwMode="auto">
          <a:xfrm>
            <a:off x="7480300" y="38354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8242300" y="37211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8" name="Oval 24"/>
          <p:cNvSpPr>
            <a:spLocks noChangeArrowheads="1"/>
          </p:cNvSpPr>
          <p:nvPr/>
        </p:nvSpPr>
        <p:spPr bwMode="auto">
          <a:xfrm>
            <a:off x="8534400" y="4368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89" name="Oval 25"/>
          <p:cNvSpPr>
            <a:spLocks noChangeArrowheads="1"/>
          </p:cNvSpPr>
          <p:nvPr/>
        </p:nvSpPr>
        <p:spPr bwMode="auto">
          <a:xfrm>
            <a:off x="8559800" y="49403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90" name="Oval 26"/>
          <p:cNvSpPr>
            <a:spLocks noChangeArrowheads="1"/>
          </p:cNvSpPr>
          <p:nvPr/>
        </p:nvSpPr>
        <p:spPr bwMode="auto">
          <a:xfrm>
            <a:off x="6286500" y="54102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91" name="Oval 27"/>
          <p:cNvSpPr>
            <a:spLocks noChangeArrowheads="1"/>
          </p:cNvSpPr>
          <p:nvPr/>
        </p:nvSpPr>
        <p:spPr bwMode="auto">
          <a:xfrm>
            <a:off x="4343400" y="55753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6892" name="Oval 28"/>
          <p:cNvSpPr>
            <a:spLocks noChangeArrowheads="1"/>
          </p:cNvSpPr>
          <p:nvPr/>
        </p:nvSpPr>
        <p:spPr bwMode="auto">
          <a:xfrm>
            <a:off x="3352800" y="5638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1" name="Rectangle 29"/>
          <p:cNvSpPr>
            <a:spLocks noChangeArrowheads="1"/>
          </p:cNvSpPr>
          <p:nvPr/>
        </p:nvSpPr>
        <p:spPr bwMode="auto">
          <a:xfrm>
            <a:off x="3060700" y="4152900"/>
            <a:ext cx="1092200" cy="17526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2" name="Rectangle 30"/>
          <p:cNvSpPr>
            <a:spLocks noChangeArrowheads="1"/>
          </p:cNvSpPr>
          <p:nvPr/>
        </p:nvSpPr>
        <p:spPr bwMode="auto">
          <a:xfrm>
            <a:off x="4318000" y="4381500"/>
            <a:ext cx="1511300" cy="1447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3" name="Rectangle 31"/>
          <p:cNvSpPr>
            <a:spLocks noChangeArrowheads="1"/>
          </p:cNvSpPr>
          <p:nvPr/>
        </p:nvSpPr>
        <p:spPr bwMode="auto">
          <a:xfrm>
            <a:off x="4876800" y="3644900"/>
            <a:ext cx="1511300" cy="7366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4" name="Rectangle 32"/>
          <p:cNvSpPr>
            <a:spLocks noChangeArrowheads="1"/>
          </p:cNvSpPr>
          <p:nvPr/>
        </p:nvSpPr>
        <p:spPr bwMode="auto">
          <a:xfrm>
            <a:off x="6108700" y="4203700"/>
            <a:ext cx="1130300" cy="15113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5" name="Rectangle 33"/>
          <p:cNvSpPr>
            <a:spLocks noChangeArrowheads="1"/>
          </p:cNvSpPr>
          <p:nvPr/>
        </p:nvSpPr>
        <p:spPr bwMode="auto">
          <a:xfrm>
            <a:off x="7467600" y="3695700"/>
            <a:ext cx="1346200" cy="16891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6" name="Rectangle 34"/>
          <p:cNvSpPr>
            <a:spLocks noChangeArrowheads="1"/>
          </p:cNvSpPr>
          <p:nvPr/>
        </p:nvSpPr>
        <p:spPr bwMode="auto">
          <a:xfrm>
            <a:off x="6083300" y="3657600"/>
            <a:ext cx="2743200" cy="2082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7" name="Rectangle 35"/>
          <p:cNvSpPr>
            <a:spLocks noChangeArrowheads="1"/>
          </p:cNvSpPr>
          <p:nvPr/>
        </p:nvSpPr>
        <p:spPr bwMode="auto">
          <a:xfrm>
            <a:off x="3022600" y="3606800"/>
            <a:ext cx="3390900" cy="2336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6788" name="Rectangle 36"/>
          <p:cNvSpPr>
            <a:spLocks noChangeArrowheads="1"/>
          </p:cNvSpPr>
          <p:nvPr/>
        </p:nvSpPr>
        <p:spPr bwMode="auto">
          <a:xfrm>
            <a:off x="2959100" y="3530600"/>
            <a:ext cx="5943600" cy="2463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8135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781" grpId="0" animBg="1"/>
      <p:bldP spid="1226782" grpId="0" animBg="1"/>
      <p:bldP spid="1226783" grpId="0" animBg="1"/>
      <p:bldP spid="1226784" grpId="0" animBg="1"/>
      <p:bldP spid="1226785" grpId="0" animBg="1"/>
      <p:bldP spid="1226786" grpId="0" animBg="1"/>
      <p:bldP spid="1226787" grpId="0" animBg="1"/>
      <p:bldP spid="12267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"/>
          <p:cNvSpPr>
            <a:spLocks noGrp="1" noChangeArrowheads="1"/>
          </p:cNvSpPr>
          <p:nvPr>
            <p:ph idx="1"/>
          </p:nvPr>
        </p:nvSpPr>
        <p:spPr>
          <a:xfrm>
            <a:off x="111690" y="1679870"/>
            <a:ext cx="6702468" cy="155355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en-US" sz="2600" dirty="0">
                <a:ea typeface="ＭＳ Ｐゴシック" charset="-128"/>
              </a:rPr>
              <a:t>Local illumination - Fast</a:t>
            </a:r>
          </a:p>
          <a:p>
            <a:pPr marL="457200" lvl="1" indent="0">
              <a:buNone/>
            </a:pPr>
            <a:r>
              <a:rPr lang="en-US" altLang="en-US" dirty="0"/>
              <a:t>Ignore real physics, approximate the look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/>
              <a:t>Interaction of each object with light </a:t>
            </a:r>
          </a:p>
          <a:p>
            <a:pPr lvl="2">
              <a:lnSpc>
                <a:spcPct val="90000"/>
              </a:lnSpc>
            </a:pPr>
            <a:r>
              <a:rPr lang="en-US" altLang="en-US" dirty="0"/>
              <a:t>Compute on surface (light to viewer</a:t>
            </a:r>
            <a:r>
              <a:rPr lang="en-US" altLang="en-US" dirty="0" smtClean="0"/>
              <a:t>)</a:t>
            </a:r>
            <a:endParaRPr lang="en-US" altLang="en-US" dirty="0"/>
          </a:p>
        </p:txBody>
      </p:sp>
      <p:sp>
        <p:nvSpPr>
          <p:cNvPr id="20482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>
                <a:ea typeface="ＭＳ Ｐゴシック" charset="-128"/>
              </a:rPr>
              <a:t>Illumination Models/Algorithms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72" y="2923371"/>
            <a:ext cx="5098024" cy="393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0" y="1679870"/>
            <a:ext cx="6096000" cy="9510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600" dirty="0">
                <a:latin typeface="Lora" charset="0"/>
                <a:ea typeface="Lora" charset="0"/>
                <a:cs typeface="Lora" charset="0"/>
              </a:rPr>
              <a:t>Global illumination – Slow </a:t>
            </a:r>
          </a:p>
          <a:p>
            <a:pPr lvl="1" algn="ctr">
              <a:lnSpc>
                <a:spcPct val="90000"/>
              </a:lnSpc>
            </a:pPr>
            <a:r>
              <a:rPr lang="en-US" altLang="en-US" dirty="0">
                <a:latin typeface="Lora" charset="0"/>
                <a:ea typeface="Lora" charset="0"/>
                <a:cs typeface="Lora" charset="0"/>
              </a:rPr>
              <a:t>Physically based</a:t>
            </a:r>
          </a:p>
          <a:p>
            <a:pPr lvl="1" algn="ctr">
              <a:lnSpc>
                <a:spcPct val="90000"/>
              </a:lnSpc>
            </a:pPr>
            <a:r>
              <a:rPr lang="en-US" altLang="en-US" dirty="0">
                <a:latin typeface="Lora" charset="0"/>
                <a:ea typeface="Lora" charset="0"/>
                <a:cs typeface="Lora" charset="0"/>
              </a:rPr>
              <a:t>Interactions between objects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" y="3348857"/>
            <a:ext cx="6079392" cy="3476397"/>
          </a:xfrm>
          <a:prstGeom prst="rect">
            <a:avLst/>
          </a:prstGeom>
        </p:spPr>
      </p:pic>
      <p:pic>
        <p:nvPicPr>
          <p:cNvPr id="20483" name="Picture 4"/>
          <p:cNvPicPr>
            <a:picLocks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82" y="3500844"/>
            <a:ext cx="4840874" cy="268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3645" y="3459192"/>
            <a:ext cx="277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Lora" charset="0"/>
                <a:ea typeface="Lora" charset="0"/>
                <a:cs typeface="Lora" charset="0"/>
              </a:rPr>
              <a:t>How?</a:t>
            </a:r>
            <a:endParaRPr lang="en-US" sz="7200" dirty="0">
              <a:latin typeface="Lora" charset="0"/>
              <a:ea typeface="Lora" charset="0"/>
              <a:cs typeface="Lo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Bounding Volumes:</a:t>
            </a:r>
          </a:p>
          <a:p>
            <a:pPr lvl="1"/>
            <a:r>
              <a:rPr lang="en-US" altLang="en-US"/>
              <a:t>Find simple object completely enclosing complicated objects</a:t>
            </a:r>
          </a:p>
          <a:p>
            <a:pPr lvl="2"/>
            <a:r>
              <a:rPr lang="en-US" altLang="en-US"/>
              <a:t>Boxes, spheres</a:t>
            </a:r>
          </a:p>
          <a:p>
            <a:pPr lvl="1"/>
            <a:r>
              <a:rPr lang="en-US" altLang="en-US"/>
              <a:t>Hierarchically combine into larger bounding volumes</a:t>
            </a:r>
          </a:p>
          <a:p>
            <a:r>
              <a:rPr lang="en-US" altLang="en-US"/>
              <a:t>Spatial subdivision data structure:</a:t>
            </a:r>
          </a:p>
          <a:p>
            <a:pPr lvl="1"/>
            <a:r>
              <a:rPr lang="en-US" altLang="en-US"/>
              <a:t>Partition the whole space into cells</a:t>
            </a:r>
          </a:p>
          <a:p>
            <a:pPr lvl="2"/>
            <a:r>
              <a:rPr lang="en-US" altLang="en-US"/>
              <a:t>Grids, octrees, (BSP trees)</a:t>
            </a:r>
          </a:p>
          <a:p>
            <a:pPr lvl="1"/>
            <a:r>
              <a:rPr lang="en-US" altLang="en-US"/>
              <a:t>Simplifies and accelerates traversal</a:t>
            </a:r>
          </a:p>
          <a:p>
            <a:pPr lvl="1"/>
            <a:r>
              <a:rPr lang="en-US" altLang="en-US"/>
              <a:t>Performance less dependent on order in which objects are inserted</a:t>
            </a: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/>
              <a:t>Spatial Subdivision Data Structures</a:t>
            </a:r>
          </a:p>
        </p:txBody>
      </p:sp>
    </p:spTree>
    <p:extLst>
      <p:ext uri="{BB962C8B-B14F-4D97-AF65-F5344CB8AC3E}">
        <p14:creationId xmlns:p14="http://schemas.microsoft.com/office/powerpoint/2010/main" val="134694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349" name="Rectangle 61"/>
          <p:cNvSpPr>
            <a:spLocks noChangeArrowheads="1"/>
          </p:cNvSpPr>
          <p:nvPr/>
        </p:nvSpPr>
        <p:spPr bwMode="auto">
          <a:xfrm>
            <a:off x="5757863" y="3792538"/>
            <a:ext cx="525462" cy="5254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1" name="Rectangle 63"/>
          <p:cNvSpPr>
            <a:spLocks noChangeArrowheads="1"/>
          </p:cNvSpPr>
          <p:nvPr/>
        </p:nvSpPr>
        <p:spPr bwMode="auto">
          <a:xfrm>
            <a:off x="6276976" y="3787776"/>
            <a:ext cx="525463" cy="5254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2" name="Rectangle 64"/>
          <p:cNvSpPr>
            <a:spLocks noChangeArrowheads="1"/>
          </p:cNvSpPr>
          <p:nvPr/>
        </p:nvSpPr>
        <p:spPr bwMode="auto">
          <a:xfrm>
            <a:off x="6813551" y="3800476"/>
            <a:ext cx="525463" cy="5254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3" name="Rectangle 65"/>
          <p:cNvSpPr>
            <a:spLocks noChangeArrowheads="1"/>
          </p:cNvSpPr>
          <p:nvPr/>
        </p:nvSpPr>
        <p:spPr bwMode="auto">
          <a:xfrm>
            <a:off x="6808788" y="3271838"/>
            <a:ext cx="525462" cy="5254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4" name="Rectangle 66"/>
          <p:cNvSpPr>
            <a:spLocks noChangeArrowheads="1"/>
          </p:cNvSpPr>
          <p:nvPr/>
        </p:nvSpPr>
        <p:spPr bwMode="auto">
          <a:xfrm>
            <a:off x="7327901" y="3267076"/>
            <a:ext cx="525463" cy="5254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5" name="Rectangle 67"/>
          <p:cNvSpPr>
            <a:spLocks noChangeArrowheads="1"/>
          </p:cNvSpPr>
          <p:nvPr/>
        </p:nvSpPr>
        <p:spPr bwMode="auto">
          <a:xfrm>
            <a:off x="7864476" y="3262313"/>
            <a:ext cx="525463" cy="5254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6" name="Rectangle 68"/>
          <p:cNvSpPr>
            <a:spLocks noChangeArrowheads="1"/>
          </p:cNvSpPr>
          <p:nvPr/>
        </p:nvSpPr>
        <p:spPr bwMode="auto">
          <a:xfrm>
            <a:off x="8388351" y="3268663"/>
            <a:ext cx="525463" cy="5254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7" name="Rectangle 69"/>
          <p:cNvSpPr>
            <a:spLocks noChangeArrowheads="1"/>
          </p:cNvSpPr>
          <p:nvPr/>
        </p:nvSpPr>
        <p:spPr bwMode="auto">
          <a:xfrm>
            <a:off x="8913813" y="3270251"/>
            <a:ext cx="525462" cy="5254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8" name="Rectangle 70"/>
          <p:cNvSpPr>
            <a:spLocks noChangeArrowheads="1"/>
          </p:cNvSpPr>
          <p:nvPr/>
        </p:nvSpPr>
        <p:spPr bwMode="auto">
          <a:xfrm>
            <a:off x="8932863" y="2741613"/>
            <a:ext cx="525462" cy="5254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92359" name="Rectangle 71"/>
          <p:cNvSpPr>
            <a:spLocks noChangeArrowheads="1"/>
          </p:cNvSpPr>
          <p:nvPr/>
        </p:nvSpPr>
        <p:spPr bwMode="auto">
          <a:xfrm>
            <a:off x="9463088" y="2736851"/>
            <a:ext cx="525462" cy="5254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596" name="Rectangle 105"/>
          <p:cNvSpPr>
            <a:spLocks noGrp="1" noChangeArrowheads="1"/>
          </p:cNvSpPr>
          <p:nvPr>
            <p:ph idx="1"/>
          </p:nvPr>
        </p:nvSpPr>
        <p:spPr>
          <a:xfrm>
            <a:off x="1981200" y="1219201"/>
            <a:ext cx="8497888" cy="4913313"/>
          </a:xfrm>
        </p:spPr>
        <p:txBody>
          <a:bodyPr/>
          <a:lstStyle/>
          <a:p>
            <a:r>
              <a:rPr lang="en-US" altLang="en-US"/>
              <a:t>Subdivide space into rectangular grid:</a:t>
            </a:r>
          </a:p>
          <a:p>
            <a:pPr lvl="1"/>
            <a:r>
              <a:rPr lang="en-US" altLang="en-US"/>
              <a:t>Associate every</a:t>
            </a:r>
            <a:br>
              <a:rPr lang="en-US" altLang="en-US"/>
            </a:br>
            <a:r>
              <a:rPr lang="en-US" altLang="en-US"/>
              <a:t>object with the</a:t>
            </a:r>
            <a:br>
              <a:rPr lang="en-US" altLang="en-US"/>
            </a:br>
            <a:r>
              <a:rPr lang="en-US" altLang="en-US"/>
              <a:t>cell(s) that it</a:t>
            </a:r>
            <a:br>
              <a:rPr lang="en-US" altLang="en-US"/>
            </a:br>
            <a:r>
              <a:rPr lang="en-US" altLang="en-US"/>
              <a:t>overlaps with</a:t>
            </a:r>
          </a:p>
          <a:p>
            <a:pPr lvl="1"/>
            <a:r>
              <a:rPr lang="en-US" altLang="en-US"/>
              <a:t>Find intersection:</a:t>
            </a:r>
            <a:br>
              <a:rPr lang="en-US" altLang="en-US"/>
            </a:br>
            <a:r>
              <a:rPr lang="en-US" altLang="en-US"/>
              <a:t>traverse grid</a:t>
            </a:r>
          </a:p>
        </p:txBody>
      </p:sp>
      <p:sp>
        <p:nvSpPr>
          <p:cNvPr id="6759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Regular Grid</a:t>
            </a:r>
          </a:p>
        </p:txBody>
      </p:sp>
      <p:grpSp>
        <p:nvGrpSpPr>
          <p:cNvPr id="67598" name="Group 60"/>
          <p:cNvGrpSpPr>
            <a:grpSpLocks/>
          </p:cNvGrpSpPr>
          <p:nvPr/>
        </p:nvGrpSpPr>
        <p:grpSpPr bwMode="auto">
          <a:xfrm>
            <a:off x="5753100" y="2211389"/>
            <a:ext cx="4262438" cy="2655887"/>
            <a:chOff x="2664" y="1393"/>
            <a:chExt cx="2685" cy="1673"/>
          </a:xfrm>
        </p:grpSpPr>
        <p:sp>
          <p:nvSpPr>
            <p:cNvPr id="67630" name="Line 44"/>
            <p:cNvSpPr>
              <a:spLocks noChangeShapeType="1"/>
            </p:cNvSpPr>
            <p:nvPr/>
          </p:nvSpPr>
          <p:spPr bwMode="auto">
            <a:xfrm>
              <a:off x="2667" y="1397"/>
              <a:ext cx="267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1" name="Line 45"/>
            <p:cNvSpPr>
              <a:spLocks noChangeShapeType="1"/>
            </p:cNvSpPr>
            <p:nvPr/>
          </p:nvSpPr>
          <p:spPr bwMode="auto">
            <a:xfrm>
              <a:off x="2664" y="2054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2" name="Line 46"/>
            <p:cNvSpPr>
              <a:spLocks noChangeShapeType="1"/>
            </p:cNvSpPr>
            <p:nvPr/>
          </p:nvSpPr>
          <p:spPr bwMode="auto">
            <a:xfrm>
              <a:off x="2672" y="2392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3" name="Line 47"/>
            <p:cNvSpPr>
              <a:spLocks noChangeShapeType="1"/>
            </p:cNvSpPr>
            <p:nvPr/>
          </p:nvSpPr>
          <p:spPr bwMode="auto">
            <a:xfrm>
              <a:off x="2669" y="2719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4" name="Line 48"/>
            <p:cNvSpPr>
              <a:spLocks noChangeShapeType="1"/>
            </p:cNvSpPr>
            <p:nvPr/>
          </p:nvSpPr>
          <p:spPr bwMode="auto">
            <a:xfrm>
              <a:off x="2669" y="1726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5" name="Line 49"/>
            <p:cNvSpPr>
              <a:spLocks noChangeShapeType="1"/>
            </p:cNvSpPr>
            <p:nvPr/>
          </p:nvSpPr>
          <p:spPr bwMode="auto">
            <a:xfrm>
              <a:off x="2666" y="3057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6" name="Line 50"/>
            <p:cNvSpPr>
              <a:spLocks noChangeShapeType="1"/>
            </p:cNvSpPr>
            <p:nvPr/>
          </p:nvSpPr>
          <p:spPr bwMode="auto">
            <a:xfrm>
              <a:off x="2667" y="1397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7" name="Line 52"/>
            <p:cNvSpPr>
              <a:spLocks noChangeShapeType="1"/>
            </p:cNvSpPr>
            <p:nvPr/>
          </p:nvSpPr>
          <p:spPr bwMode="auto">
            <a:xfrm>
              <a:off x="2994" y="1394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8" name="Line 53"/>
            <p:cNvSpPr>
              <a:spLocks noChangeShapeType="1"/>
            </p:cNvSpPr>
            <p:nvPr/>
          </p:nvSpPr>
          <p:spPr bwMode="auto">
            <a:xfrm>
              <a:off x="3324" y="1394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39" name="Line 54"/>
            <p:cNvSpPr>
              <a:spLocks noChangeShapeType="1"/>
            </p:cNvSpPr>
            <p:nvPr/>
          </p:nvSpPr>
          <p:spPr bwMode="auto">
            <a:xfrm>
              <a:off x="3662" y="1402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0" name="Line 55"/>
            <p:cNvSpPr>
              <a:spLocks noChangeShapeType="1"/>
            </p:cNvSpPr>
            <p:nvPr/>
          </p:nvSpPr>
          <p:spPr bwMode="auto">
            <a:xfrm>
              <a:off x="3989" y="1399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1" name="Line 56"/>
            <p:cNvSpPr>
              <a:spLocks noChangeShapeType="1"/>
            </p:cNvSpPr>
            <p:nvPr/>
          </p:nvSpPr>
          <p:spPr bwMode="auto">
            <a:xfrm>
              <a:off x="4316" y="1396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2" name="Line 57"/>
            <p:cNvSpPr>
              <a:spLocks noChangeShapeType="1"/>
            </p:cNvSpPr>
            <p:nvPr/>
          </p:nvSpPr>
          <p:spPr bwMode="auto">
            <a:xfrm>
              <a:off x="4665" y="1393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3" name="Line 58"/>
            <p:cNvSpPr>
              <a:spLocks noChangeShapeType="1"/>
            </p:cNvSpPr>
            <p:nvPr/>
          </p:nvSpPr>
          <p:spPr bwMode="auto">
            <a:xfrm>
              <a:off x="4992" y="1401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44" name="Line 59"/>
            <p:cNvSpPr>
              <a:spLocks noChangeShapeType="1"/>
            </p:cNvSpPr>
            <p:nvPr/>
          </p:nvSpPr>
          <p:spPr bwMode="auto">
            <a:xfrm>
              <a:off x="5330" y="1398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2350" name="Line 62"/>
          <p:cNvSpPr>
            <a:spLocks noChangeShapeType="1"/>
          </p:cNvSpPr>
          <p:nvPr/>
        </p:nvSpPr>
        <p:spPr bwMode="auto">
          <a:xfrm flipV="1">
            <a:off x="2862264" y="3149600"/>
            <a:ext cx="6891337" cy="16256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600" name="Oval 72"/>
          <p:cNvSpPr>
            <a:spLocks noChangeArrowheads="1"/>
          </p:cNvSpPr>
          <p:nvPr/>
        </p:nvSpPr>
        <p:spPr bwMode="auto">
          <a:xfrm>
            <a:off x="6372225" y="28194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1" name="Oval 73"/>
          <p:cNvSpPr>
            <a:spLocks noChangeArrowheads="1"/>
          </p:cNvSpPr>
          <p:nvPr/>
        </p:nvSpPr>
        <p:spPr bwMode="auto">
          <a:xfrm>
            <a:off x="7286625" y="29210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2" name="Oval 74"/>
          <p:cNvSpPr>
            <a:spLocks noChangeArrowheads="1"/>
          </p:cNvSpPr>
          <p:nvPr/>
        </p:nvSpPr>
        <p:spPr bwMode="auto">
          <a:xfrm>
            <a:off x="9674225" y="2971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3" name="Oval 75"/>
          <p:cNvSpPr>
            <a:spLocks noChangeArrowheads="1"/>
          </p:cNvSpPr>
          <p:nvPr/>
        </p:nvSpPr>
        <p:spPr bwMode="auto">
          <a:xfrm>
            <a:off x="7219950" y="390366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4" name="Oval 76"/>
          <p:cNvSpPr>
            <a:spLocks noChangeArrowheads="1"/>
          </p:cNvSpPr>
          <p:nvPr/>
        </p:nvSpPr>
        <p:spPr bwMode="auto">
          <a:xfrm>
            <a:off x="7032625" y="3360738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5" name="Oval 77"/>
          <p:cNvSpPr>
            <a:spLocks noChangeArrowheads="1"/>
          </p:cNvSpPr>
          <p:nvPr/>
        </p:nvSpPr>
        <p:spPr bwMode="auto">
          <a:xfrm>
            <a:off x="8810625" y="395446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6" name="Oval 78"/>
          <p:cNvSpPr>
            <a:spLocks noChangeArrowheads="1"/>
          </p:cNvSpPr>
          <p:nvPr/>
        </p:nvSpPr>
        <p:spPr bwMode="auto">
          <a:xfrm>
            <a:off x="8843963" y="2852738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7" name="Oval 79"/>
          <p:cNvSpPr>
            <a:spLocks noChangeArrowheads="1"/>
          </p:cNvSpPr>
          <p:nvPr/>
        </p:nvSpPr>
        <p:spPr bwMode="auto">
          <a:xfrm>
            <a:off x="7761288" y="40386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7608" name="Oval 80"/>
          <p:cNvSpPr>
            <a:spLocks noChangeArrowheads="1"/>
          </p:cNvSpPr>
          <p:nvPr/>
        </p:nvSpPr>
        <p:spPr bwMode="auto">
          <a:xfrm>
            <a:off x="6084888" y="424180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grpSp>
        <p:nvGrpSpPr>
          <p:cNvPr id="67609" name="Group 103"/>
          <p:cNvGrpSpPr>
            <a:grpSpLocks/>
          </p:cNvGrpSpPr>
          <p:nvPr/>
        </p:nvGrpSpPr>
        <p:grpSpPr bwMode="auto">
          <a:xfrm>
            <a:off x="6757989" y="5567363"/>
            <a:ext cx="1298575" cy="1123950"/>
            <a:chOff x="1262" y="3474"/>
            <a:chExt cx="818" cy="708"/>
          </a:xfrm>
        </p:grpSpPr>
        <p:sp>
          <p:nvSpPr>
            <p:cNvPr id="67611" name="AutoShape 83"/>
            <p:cNvSpPr>
              <a:spLocks noChangeArrowheads="1"/>
            </p:cNvSpPr>
            <p:nvPr/>
          </p:nvSpPr>
          <p:spPr bwMode="auto">
            <a:xfrm>
              <a:off x="1262" y="3474"/>
              <a:ext cx="818" cy="702"/>
            </a:xfrm>
            <a:prstGeom prst="cube">
              <a:avLst>
                <a:gd name="adj" fmla="val 25000"/>
              </a:avLst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/>
            </a:p>
          </p:txBody>
        </p:sp>
        <p:sp>
          <p:nvSpPr>
            <p:cNvPr id="67612" name="Line 84"/>
            <p:cNvSpPr>
              <a:spLocks noChangeShapeType="1"/>
            </p:cNvSpPr>
            <p:nvPr/>
          </p:nvSpPr>
          <p:spPr bwMode="auto">
            <a:xfrm flipV="1">
              <a:off x="1574" y="3474"/>
              <a:ext cx="172" cy="17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3" name="Line 85"/>
            <p:cNvSpPr>
              <a:spLocks noChangeShapeType="1"/>
            </p:cNvSpPr>
            <p:nvPr/>
          </p:nvSpPr>
          <p:spPr bwMode="auto">
            <a:xfrm flipV="1">
              <a:off x="1732" y="3478"/>
              <a:ext cx="172" cy="17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4" name="Line 86"/>
            <p:cNvSpPr>
              <a:spLocks noChangeShapeType="1"/>
            </p:cNvSpPr>
            <p:nvPr/>
          </p:nvSpPr>
          <p:spPr bwMode="auto">
            <a:xfrm flipV="1">
              <a:off x="1412" y="3474"/>
              <a:ext cx="172" cy="17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5" name="Line 87"/>
            <p:cNvSpPr>
              <a:spLocks noChangeShapeType="1"/>
            </p:cNvSpPr>
            <p:nvPr/>
          </p:nvSpPr>
          <p:spPr bwMode="auto">
            <a:xfrm flipV="1">
              <a:off x="1906" y="3750"/>
              <a:ext cx="172" cy="17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6" name="Line 88"/>
            <p:cNvSpPr>
              <a:spLocks noChangeShapeType="1"/>
            </p:cNvSpPr>
            <p:nvPr/>
          </p:nvSpPr>
          <p:spPr bwMode="auto">
            <a:xfrm flipV="1">
              <a:off x="1906" y="3606"/>
              <a:ext cx="172" cy="17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7" name="Line 89"/>
            <p:cNvSpPr>
              <a:spLocks noChangeShapeType="1"/>
            </p:cNvSpPr>
            <p:nvPr/>
          </p:nvSpPr>
          <p:spPr bwMode="auto">
            <a:xfrm flipV="1">
              <a:off x="1908" y="3892"/>
              <a:ext cx="172" cy="17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8" name="Line 90"/>
            <p:cNvSpPr>
              <a:spLocks noChangeShapeType="1"/>
            </p:cNvSpPr>
            <p:nvPr/>
          </p:nvSpPr>
          <p:spPr bwMode="auto">
            <a:xfrm>
              <a:off x="1356" y="3558"/>
              <a:ext cx="63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19" name="Line 91"/>
            <p:cNvSpPr>
              <a:spLocks noChangeShapeType="1"/>
            </p:cNvSpPr>
            <p:nvPr/>
          </p:nvSpPr>
          <p:spPr bwMode="auto">
            <a:xfrm>
              <a:off x="1308" y="3606"/>
              <a:ext cx="63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0" name="Line 92"/>
            <p:cNvSpPr>
              <a:spLocks noChangeShapeType="1"/>
            </p:cNvSpPr>
            <p:nvPr/>
          </p:nvSpPr>
          <p:spPr bwMode="auto">
            <a:xfrm>
              <a:off x="1400" y="3512"/>
              <a:ext cx="63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1" name="Line 93"/>
            <p:cNvSpPr>
              <a:spLocks noChangeShapeType="1"/>
            </p:cNvSpPr>
            <p:nvPr/>
          </p:nvSpPr>
          <p:spPr bwMode="auto">
            <a:xfrm>
              <a:off x="1266" y="3776"/>
              <a:ext cx="63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2" name="Line 94"/>
            <p:cNvSpPr>
              <a:spLocks noChangeShapeType="1"/>
            </p:cNvSpPr>
            <p:nvPr/>
          </p:nvSpPr>
          <p:spPr bwMode="auto">
            <a:xfrm>
              <a:off x="1266" y="3920"/>
              <a:ext cx="63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3" name="Line 95"/>
            <p:cNvSpPr>
              <a:spLocks noChangeShapeType="1"/>
            </p:cNvSpPr>
            <p:nvPr/>
          </p:nvSpPr>
          <p:spPr bwMode="auto">
            <a:xfrm>
              <a:off x="1262" y="4064"/>
              <a:ext cx="63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4" name="Line 96"/>
            <p:cNvSpPr>
              <a:spLocks noChangeShapeType="1"/>
            </p:cNvSpPr>
            <p:nvPr/>
          </p:nvSpPr>
          <p:spPr bwMode="auto">
            <a:xfrm>
              <a:off x="1992" y="3558"/>
              <a:ext cx="2" cy="5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5" name="Line 98"/>
            <p:cNvSpPr>
              <a:spLocks noChangeShapeType="1"/>
            </p:cNvSpPr>
            <p:nvPr/>
          </p:nvSpPr>
          <p:spPr bwMode="auto">
            <a:xfrm>
              <a:off x="1944" y="3606"/>
              <a:ext cx="2" cy="5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6" name="Line 99"/>
            <p:cNvSpPr>
              <a:spLocks noChangeShapeType="1"/>
            </p:cNvSpPr>
            <p:nvPr/>
          </p:nvSpPr>
          <p:spPr bwMode="auto">
            <a:xfrm>
              <a:off x="2036" y="3514"/>
              <a:ext cx="2" cy="5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7" name="Line 100"/>
            <p:cNvSpPr>
              <a:spLocks noChangeShapeType="1"/>
            </p:cNvSpPr>
            <p:nvPr/>
          </p:nvSpPr>
          <p:spPr bwMode="auto">
            <a:xfrm>
              <a:off x="1738" y="3646"/>
              <a:ext cx="2" cy="5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8" name="Line 101"/>
            <p:cNvSpPr>
              <a:spLocks noChangeShapeType="1"/>
            </p:cNvSpPr>
            <p:nvPr/>
          </p:nvSpPr>
          <p:spPr bwMode="auto">
            <a:xfrm>
              <a:off x="1578" y="3650"/>
              <a:ext cx="2" cy="5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29" name="Line 102"/>
            <p:cNvSpPr>
              <a:spLocks noChangeShapeType="1"/>
            </p:cNvSpPr>
            <p:nvPr/>
          </p:nvSpPr>
          <p:spPr bwMode="auto">
            <a:xfrm>
              <a:off x="1414" y="3648"/>
              <a:ext cx="2" cy="5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2392" name="Text Box 104"/>
          <p:cNvSpPr txBox="1">
            <a:spLocks noChangeArrowheads="1"/>
          </p:cNvSpPr>
          <p:nvPr/>
        </p:nvSpPr>
        <p:spPr bwMode="auto">
          <a:xfrm>
            <a:off x="4125913" y="5910333"/>
            <a:ext cx="2601546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In 3D: regular grid of</a:t>
            </a:r>
            <a:b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cubes (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voxels</a:t>
            </a: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628257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9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9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9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9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9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9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9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9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9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9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349" grpId="0" animBg="1"/>
      <p:bldP spid="1292351" grpId="0" animBg="1"/>
      <p:bldP spid="1292352" grpId="0" animBg="1"/>
      <p:bldP spid="1292353" grpId="0" animBg="1"/>
      <p:bldP spid="1292354" grpId="0" animBg="1"/>
      <p:bldP spid="1292355" grpId="0" animBg="1"/>
      <p:bldP spid="1292356" grpId="0" animBg="1"/>
      <p:bldP spid="1292357" grpId="0" animBg="1"/>
      <p:bldP spid="1292358" grpId="0" animBg="1"/>
      <p:bldP spid="1292359" grpId="0" animBg="1"/>
      <p:bldP spid="129235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Creating a Regular  Grid</a:t>
            </a:r>
          </a:p>
        </p:txBody>
      </p:sp>
      <p:sp>
        <p:nvSpPr>
          <p:cNvPr id="68611" name="Rectangle 26"/>
          <p:cNvSpPr>
            <a:spLocks noGrp="1" noChangeArrowheads="1"/>
          </p:cNvSpPr>
          <p:nvPr>
            <p:ph sz="half" idx="1"/>
          </p:nvPr>
        </p:nvSpPr>
        <p:spPr>
          <a:xfrm>
            <a:off x="2133600" y="1219201"/>
            <a:ext cx="4800600" cy="4913313"/>
          </a:xfrm>
        </p:spPr>
        <p:txBody>
          <a:bodyPr/>
          <a:lstStyle/>
          <a:p>
            <a:r>
              <a:rPr lang="en-US" altLang="en-US"/>
              <a:t>Steps:</a:t>
            </a:r>
          </a:p>
          <a:p>
            <a:pPr lvl="1"/>
            <a:r>
              <a:rPr lang="en-US" altLang="en-US"/>
              <a:t>Find bounding box of scene</a:t>
            </a:r>
          </a:p>
          <a:p>
            <a:pPr lvl="1"/>
            <a:r>
              <a:rPr lang="en-US" altLang="en-US"/>
              <a:t>Choose grid resolution        in x, y, z</a:t>
            </a:r>
          </a:p>
          <a:p>
            <a:pPr lvl="1"/>
            <a:r>
              <a:rPr lang="en-US" altLang="en-US"/>
              <a:t>Insert objects</a:t>
            </a:r>
          </a:p>
          <a:p>
            <a:pPr lvl="1"/>
            <a:r>
              <a:rPr lang="en-US" altLang="en-US"/>
              <a:t>Objects that overlap multiple cells get    referenced by all cells     they overlap</a:t>
            </a:r>
          </a:p>
        </p:txBody>
      </p:sp>
      <p:sp>
        <p:nvSpPr>
          <p:cNvPr id="68612" name="Content Placeholder 3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grpSp>
        <p:nvGrpSpPr>
          <p:cNvPr id="68613" name="Group 41"/>
          <p:cNvGrpSpPr>
            <a:grpSpLocks/>
          </p:cNvGrpSpPr>
          <p:nvPr/>
        </p:nvGrpSpPr>
        <p:grpSpPr bwMode="auto">
          <a:xfrm>
            <a:off x="6172200" y="2819400"/>
            <a:ext cx="4262438" cy="2655888"/>
            <a:chOff x="2664" y="1393"/>
            <a:chExt cx="2685" cy="1673"/>
          </a:xfrm>
        </p:grpSpPr>
        <p:sp>
          <p:nvSpPr>
            <p:cNvPr id="68623" name="Line 42"/>
            <p:cNvSpPr>
              <a:spLocks noChangeShapeType="1"/>
            </p:cNvSpPr>
            <p:nvPr/>
          </p:nvSpPr>
          <p:spPr bwMode="auto">
            <a:xfrm>
              <a:off x="2667" y="1397"/>
              <a:ext cx="267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4" name="Line 43"/>
            <p:cNvSpPr>
              <a:spLocks noChangeShapeType="1"/>
            </p:cNvSpPr>
            <p:nvPr/>
          </p:nvSpPr>
          <p:spPr bwMode="auto">
            <a:xfrm>
              <a:off x="2664" y="2054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5" name="Line 44"/>
            <p:cNvSpPr>
              <a:spLocks noChangeShapeType="1"/>
            </p:cNvSpPr>
            <p:nvPr/>
          </p:nvSpPr>
          <p:spPr bwMode="auto">
            <a:xfrm>
              <a:off x="2672" y="2392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6" name="Line 45"/>
            <p:cNvSpPr>
              <a:spLocks noChangeShapeType="1"/>
            </p:cNvSpPr>
            <p:nvPr/>
          </p:nvSpPr>
          <p:spPr bwMode="auto">
            <a:xfrm>
              <a:off x="2669" y="2719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7" name="Line 46"/>
            <p:cNvSpPr>
              <a:spLocks noChangeShapeType="1"/>
            </p:cNvSpPr>
            <p:nvPr/>
          </p:nvSpPr>
          <p:spPr bwMode="auto">
            <a:xfrm>
              <a:off x="2669" y="1726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8" name="Line 47"/>
            <p:cNvSpPr>
              <a:spLocks noChangeShapeType="1"/>
            </p:cNvSpPr>
            <p:nvPr/>
          </p:nvSpPr>
          <p:spPr bwMode="auto">
            <a:xfrm>
              <a:off x="2666" y="3057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9" name="Line 48"/>
            <p:cNvSpPr>
              <a:spLocks noChangeShapeType="1"/>
            </p:cNvSpPr>
            <p:nvPr/>
          </p:nvSpPr>
          <p:spPr bwMode="auto">
            <a:xfrm>
              <a:off x="2667" y="1397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0" name="Line 49"/>
            <p:cNvSpPr>
              <a:spLocks noChangeShapeType="1"/>
            </p:cNvSpPr>
            <p:nvPr/>
          </p:nvSpPr>
          <p:spPr bwMode="auto">
            <a:xfrm>
              <a:off x="2994" y="1394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1" name="Line 50"/>
            <p:cNvSpPr>
              <a:spLocks noChangeShapeType="1"/>
            </p:cNvSpPr>
            <p:nvPr/>
          </p:nvSpPr>
          <p:spPr bwMode="auto">
            <a:xfrm>
              <a:off x="3324" y="1394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Line 51"/>
            <p:cNvSpPr>
              <a:spLocks noChangeShapeType="1"/>
            </p:cNvSpPr>
            <p:nvPr/>
          </p:nvSpPr>
          <p:spPr bwMode="auto">
            <a:xfrm>
              <a:off x="3662" y="1402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3" name="Line 52"/>
            <p:cNvSpPr>
              <a:spLocks noChangeShapeType="1"/>
            </p:cNvSpPr>
            <p:nvPr/>
          </p:nvSpPr>
          <p:spPr bwMode="auto">
            <a:xfrm>
              <a:off x="3989" y="1399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4" name="Line 53"/>
            <p:cNvSpPr>
              <a:spLocks noChangeShapeType="1"/>
            </p:cNvSpPr>
            <p:nvPr/>
          </p:nvSpPr>
          <p:spPr bwMode="auto">
            <a:xfrm>
              <a:off x="4316" y="1396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5" name="Line 54"/>
            <p:cNvSpPr>
              <a:spLocks noChangeShapeType="1"/>
            </p:cNvSpPr>
            <p:nvPr/>
          </p:nvSpPr>
          <p:spPr bwMode="auto">
            <a:xfrm>
              <a:off x="4665" y="1393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6" name="Line 55"/>
            <p:cNvSpPr>
              <a:spLocks noChangeShapeType="1"/>
            </p:cNvSpPr>
            <p:nvPr/>
          </p:nvSpPr>
          <p:spPr bwMode="auto">
            <a:xfrm>
              <a:off x="4992" y="1401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7" name="Line 56"/>
            <p:cNvSpPr>
              <a:spLocks noChangeShapeType="1"/>
            </p:cNvSpPr>
            <p:nvPr/>
          </p:nvSpPr>
          <p:spPr bwMode="auto">
            <a:xfrm>
              <a:off x="5330" y="1398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4" name="Oval 57"/>
          <p:cNvSpPr>
            <a:spLocks noChangeArrowheads="1"/>
          </p:cNvSpPr>
          <p:nvPr/>
        </p:nvSpPr>
        <p:spPr bwMode="auto">
          <a:xfrm>
            <a:off x="6791325" y="342741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15" name="Oval 58"/>
          <p:cNvSpPr>
            <a:spLocks noChangeArrowheads="1"/>
          </p:cNvSpPr>
          <p:nvPr/>
        </p:nvSpPr>
        <p:spPr bwMode="auto">
          <a:xfrm>
            <a:off x="7705725" y="352901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16" name="Oval 59"/>
          <p:cNvSpPr>
            <a:spLocks noChangeArrowheads="1"/>
          </p:cNvSpPr>
          <p:nvPr/>
        </p:nvSpPr>
        <p:spPr bwMode="auto">
          <a:xfrm>
            <a:off x="10093325" y="357981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17" name="Oval 60"/>
          <p:cNvSpPr>
            <a:spLocks noChangeArrowheads="1"/>
          </p:cNvSpPr>
          <p:nvPr/>
        </p:nvSpPr>
        <p:spPr bwMode="auto">
          <a:xfrm>
            <a:off x="7639050" y="4511675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18" name="Oval 61"/>
          <p:cNvSpPr>
            <a:spLocks noChangeArrowheads="1"/>
          </p:cNvSpPr>
          <p:nvPr/>
        </p:nvSpPr>
        <p:spPr bwMode="auto">
          <a:xfrm>
            <a:off x="7451725" y="396875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19" name="Oval 62"/>
          <p:cNvSpPr>
            <a:spLocks noChangeArrowheads="1"/>
          </p:cNvSpPr>
          <p:nvPr/>
        </p:nvSpPr>
        <p:spPr bwMode="auto">
          <a:xfrm>
            <a:off x="9229725" y="4562475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20" name="Oval 63"/>
          <p:cNvSpPr>
            <a:spLocks noChangeArrowheads="1"/>
          </p:cNvSpPr>
          <p:nvPr/>
        </p:nvSpPr>
        <p:spPr bwMode="auto">
          <a:xfrm>
            <a:off x="9263063" y="3460750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21" name="Oval 64"/>
          <p:cNvSpPr>
            <a:spLocks noChangeArrowheads="1"/>
          </p:cNvSpPr>
          <p:nvPr/>
        </p:nvSpPr>
        <p:spPr bwMode="auto">
          <a:xfrm>
            <a:off x="8180388" y="464661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8622" name="Oval 65"/>
          <p:cNvSpPr>
            <a:spLocks noChangeArrowheads="1"/>
          </p:cNvSpPr>
          <p:nvPr/>
        </p:nvSpPr>
        <p:spPr bwMode="auto">
          <a:xfrm>
            <a:off x="6503988" y="4849813"/>
            <a:ext cx="241300" cy="2540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91505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6"/>
          <p:cNvSpPr>
            <a:spLocks noChangeArrowheads="1"/>
          </p:cNvSpPr>
          <p:nvPr/>
        </p:nvSpPr>
        <p:spPr bwMode="auto">
          <a:xfrm>
            <a:off x="8915401" y="4495800"/>
            <a:ext cx="542925" cy="514350"/>
          </a:xfrm>
          <a:prstGeom prst="rect">
            <a:avLst/>
          </a:prstGeom>
          <a:solidFill>
            <a:srgbClr val="A2B0F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9635" name="Rectangle 55"/>
          <p:cNvSpPr>
            <a:spLocks noChangeArrowheads="1"/>
          </p:cNvSpPr>
          <p:nvPr/>
        </p:nvSpPr>
        <p:spPr bwMode="auto">
          <a:xfrm>
            <a:off x="8391525" y="5006976"/>
            <a:ext cx="1066800" cy="536575"/>
          </a:xfrm>
          <a:prstGeom prst="rect">
            <a:avLst/>
          </a:prstGeom>
          <a:solidFill>
            <a:srgbClr val="A2B0F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9636" name="Rectangle 54"/>
          <p:cNvSpPr>
            <a:spLocks noChangeArrowheads="1"/>
          </p:cNvSpPr>
          <p:nvPr/>
        </p:nvSpPr>
        <p:spPr bwMode="auto">
          <a:xfrm>
            <a:off x="7337425" y="5546726"/>
            <a:ext cx="1574800" cy="1057275"/>
          </a:xfrm>
          <a:prstGeom prst="rect">
            <a:avLst/>
          </a:prstGeom>
          <a:solidFill>
            <a:srgbClr val="A2B0FB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9637" name="Rectangle 53"/>
          <p:cNvSpPr>
            <a:spLocks noChangeArrowheads="1"/>
          </p:cNvSpPr>
          <p:nvPr/>
        </p:nvSpPr>
        <p:spPr bwMode="auto">
          <a:xfrm>
            <a:off x="7337425" y="4489450"/>
            <a:ext cx="1047750" cy="1054100"/>
          </a:xfrm>
          <a:prstGeom prst="rect">
            <a:avLst/>
          </a:prstGeom>
          <a:solidFill>
            <a:srgbClr val="F68C8E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9638" name="Rectangle 23"/>
          <p:cNvSpPr>
            <a:spLocks noGrp="1" noChangeArrowheads="1"/>
          </p:cNvSpPr>
          <p:nvPr>
            <p:ph idx="1"/>
          </p:nvPr>
        </p:nvSpPr>
        <p:spPr>
          <a:xfrm>
            <a:off x="2362200" y="1219201"/>
            <a:ext cx="7848600" cy="4913313"/>
          </a:xfrm>
        </p:spPr>
        <p:txBody>
          <a:bodyPr/>
          <a:lstStyle/>
          <a:p>
            <a:r>
              <a:rPr lang="en-US" altLang="en-US"/>
              <a:t>Start at ray origin</a:t>
            </a:r>
          </a:p>
          <a:p>
            <a:r>
              <a:rPr lang="en-US" altLang="en-US"/>
              <a:t>While no intersection found</a:t>
            </a:r>
          </a:p>
          <a:p>
            <a:pPr lvl="1"/>
            <a:r>
              <a:rPr lang="en-US" altLang="en-US"/>
              <a:t>Go to next grid cell along ray</a:t>
            </a:r>
          </a:p>
          <a:p>
            <a:pPr lvl="1"/>
            <a:r>
              <a:rPr lang="en-US" altLang="en-US"/>
              <a:t>Compute intersection of ray with all objects in the cell</a:t>
            </a:r>
          </a:p>
          <a:p>
            <a:pPr lvl="1"/>
            <a:r>
              <a:rPr lang="en-US" altLang="en-US"/>
              <a:t>Determine closest                                     such intersection</a:t>
            </a:r>
          </a:p>
          <a:p>
            <a:pPr lvl="1"/>
            <a:r>
              <a:rPr lang="en-US" altLang="en-US"/>
              <a:t>Check if intersection                                     is inside the cell</a:t>
            </a:r>
          </a:p>
          <a:p>
            <a:pPr lvl="2"/>
            <a:r>
              <a:rPr lang="en-US" altLang="en-US"/>
              <a:t>If so, terminate                                           search</a:t>
            </a:r>
          </a:p>
        </p:txBody>
      </p:sp>
      <p:sp>
        <p:nvSpPr>
          <p:cNvPr id="696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Grid Traversal</a:t>
            </a:r>
          </a:p>
        </p:txBody>
      </p:sp>
      <p:grpSp>
        <p:nvGrpSpPr>
          <p:cNvPr id="69640" name="Group 25"/>
          <p:cNvGrpSpPr>
            <a:grpSpLocks/>
          </p:cNvGrpSpPr>
          <p:nvPr/>
        </p:nvGrpSpPr>
        <p:grpSpPr bwMode="auto">
          <a:xfrm>
            <a:off x="6288089" y="3960814"/>
            <a:ext cx="4262437" cy="2655887"/>
            <a:chOff x="2664" y="1393"/>
            <a:chExt cx="2685" cy="1673"/>
          </a:xfrm>
        </p:grpSpPr>
        <p:sp>
          <p:nvSpPr>
            <p:cNvPr id="69644" name="Line 26"/>
            <p:cNvSpPr>
              <a:spLocks noChangeShapeType="1"/>
            </p:cNvSpPr>
            <p:nvPr/>
          </p:nvSpPr>
          <p:spPr bwMode="auto">
            <a:xfrm>
              <a:off x="2667" y="1397"/>
              <a:ext cx="2676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5" name="Line 27"/>
            <p:cNvSpPr>
              <a:spLocks noChangeShapeType="1"/>
            </p:cNvSpPr>
            <p:nvPr/>
          </p:nvSpPr>
          <p:spPr bwMode="auto">
            <a:xfrm>
              <a:off x="2664" y="2054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6" name="Line 28"/>
            <p:cNvSpPr>
              <a:spLocks noChangeShapeType="1"/>
            </p:cNvSpPr>
            <p:nvPr/>
          </p:nvSpPr>
          <p:spPr bwMode="auto">
            <a:xfrm>
              <a:off x="2672" y="2392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7" name="Line 29"/>
            <p:cNvSpPr>
              <a:spLocks noChangeShapeType="1"/>
            </p:cNvSpPr>
            <p:nvPr/>
          </p:nvSpPr>
          <p:spPr bwMode="auto">
            <a:xfrm>
              <a:off x="2669" y="2719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8" name="Line 30"/>
            <p:cNvSpPr>
              <a:spLocks noChangeShapeType="1"/>
            </p:cNvSpPr>
            <p:nvPr/>
          </p:nvSpPr>
          <p:spPr bwMode="auto">
            <a:xfrm>
              <a:off x="2669" y="1726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49" name="Line 31"/>
            <p:cNvSpPr>
              <a:spLocks noChangeShapeType="1"/>
            </p:cNvSpPr>
            <p:nvPr/>
          </p:nvSpPr>
          <p:spPr bwMode="auto">
            <a:xfrm>
              <a:off x="2666" y="3057"/>
              <a:ext cx="2677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0" name="Line 32"/>
            <p:cNvSpPr>
              <a:spLocks noChangeShapeType="1"/>
            </p:cNvSpPr>
            <p:nvPr/>
          </p:nvSpPr>
          <p:spPr bwMode="auto">
            <a:xfrm>
              <a:off x="2667" y="1397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1" name="Line 33"/>
            <p:cNvSpPr>
              <a:spLocks noChangeShapeType="1"/>
            </p:cNvSpPr>
            <p:nvPr/>
          </p:nvSpPr>
          <p:spPr bwMode="auto">
            <a:xfrm>
              <a:off x="2994" y="1394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2" name="Line 34"/>
            <p:cNvSpPr>
              <a:spLocks noChangeShapeType="1"/>
            </p:cNvSpPr>
            <p:nvPr/>
          </p:nvSpPr>
          <p:spPr bwMode="auto">
            <a:xfrm>
              <a:off x="3324" y="1394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3" name="Line 35"/>
            <p:cNvSpPr>
              <a:spLocks noChangeShapeType="1"/>
            </p:cNvSpPr>
            <p:nvPr/>
          </p:nvSpPr>
          <p:spPr bwMode="auto">
            <a:xfrm>
              <a:off x="3662" y="1402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6"/>
            <p:cNvSpPr>
              <a:spLocks noChangeShapeType="1"/>
            </p:cNvSpPr>
            <p:nvPr/>
          </p:nvSpPr>
          <p:spPr bwMode="auto">
            <a:xfrm>
              <a:off x="3989" y="1399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7"/>
            <p:cNvSpPr>
              <a:spLocks noChangeShapeType="1"/>
            </p:cNvSpPr>
            <p:nvPr/>
          </p:nvSpPr>
          <p:spPr bwMode="auto">
            <a:xfrm>
              <a:off x="4316" y="1396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8"/>
            <p:cNvSpPr>
              <a:spLocks noChangeShapeType="1"/>
            </p:cNvSpPr>
            <p:nvPr/>
          </p:nvSpPr>
          <p:spPr bwMode="auto">
            <a:xfrm>
              <a:off x="4665" y="1393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9"/>
            <p:cNvSpPr>
              <a:spLocks noChangeShapeType="1"/>
            </p:cNvSpPr>
            <p:nvPr/>
          </p:nvSpPr>
          <p:spPr bwMode="auto">
            <a:xfrm>
              <a:off x="4992" y="1401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40"/>
            <p:cNvSpPr>
              <a:spLocks noChangeShapeType="1"/>
            </p:cNvSpPr>
            <p:nvPr/>
          </p:nvSpPr>
          <p:spPr bwMode="auto">
            <a:xfrm>
              <a:off x="5330" y="1398"/>
              <a:ext cx="0" cy="166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41" name="Line 50"/>
          <p:cNvSpPr>
            <a:spLocks noChangeShapeType="1"/>
          </p:cNvSpPr>
          <p:nvPr/>
        </p:nvSpPr>
        <p:spPr bwMode="auto">
          <a:xfrm flipV="1">
            <a:off x="6137276" y="4735514"/>
            <a:ext cx="3929063" cy="159543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AutoShape 51"/>
          <p:cNvSpPr>
            <a:spLocks noChangeArrowheads="1"/>
          </p:cNvSpPr>
          <p:nvPr/>
        </p:nvSpPr>
        <p:spPr bwMode="auto">
          <a:xfrm rot="1151556">
            <a:off x="7715251" y="4611688"/>
            <a:ext cx="771525" cy="806450"/>
          </a:xfrm>
          <a:prstGeom prst="rtTriangle">
            <a:avLst/>
          </a:prstGeom>
          <a:solidFill>
            <a:srgbClr val="FF0000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69643" name="AutoShape 52"/>
          <p:cNvSpPr>
            <a:spLocks noChangeArrowheads="1"/>
          </p:cNvSpPr>
          <p:nvPr/>
        </p:nvSpPr>
        <p:spPr bwMode="auto">
          <a:xfrm rot="-3596687">
            <a:off x="7697788" y="5178426"/>
            <a:ext cx="1597025" cy="704850"/>
          </a:xfrm>
          <a:prstGeom prst="rtTriangle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96528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Note:</a:t>
            </a:r>
          </a:p>
          <a:p>
            <a:pPr lvl="1"/>
            <a:r>
              <a:rPr lang="en-US" altLang="en-US"/>
              <a:t>This algorithm calls for computing the intersection points multiple times (once per grid cell)</a:t>
            </a:r>
          </a:p>
          <a:p>
            <a:pPr lvl="1"/>
            <a:r>
              <a:rPr lang="en-US" altLang="en-US"/>
              <a:t>In practice: store intersections for a (ray, object) pair once computed, reuse for future cells</a:t>
            </a:r>
          </a:p>
        </p:txBody>
      </p:sp>
      <p:sp>
        <p:nvSpPr>
          <p:cNvPr id="706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Traversal</a:t>
            </a:r>
          </a:p>
        </p:txBody>
      </p:sp>
    </p:spTree>
    <p:extLst>
      <p:ext uri="{BB962C8B-B14F-4D97-AF65-F5344CB8AC3E}">
        <p14:creationId xmlns:p14="http://schemas.microsoft.com/office/powerpoint/2010/main" val="612816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Advantages?</a:t>
            </a:r>
          </a:p>
          <a:p>
            <a:pPr lvl="1"/>
            <a:r>
              <a:rPr lang="en-US" altLang="en-US"/>
              <a:t>Easy to construct</a:t>
            </a:r>
          </a:p>
          <a:p>
            <a:pPr lvl="1"/>
            <a:r>
              <a:rPr lang="en-US" altLang="en-US"/>
              <a:t>Easy to traverse</a:t>
            </a:r>
          </a:p>
          <a:p>
            <a:endParaRPr lang="en-US" altLang="en-US"/>
          </a:p>
          <a:p>
            <a:r>
              <a:rPr lang="en-US" altLang="en-US"/>
              <a:t>Disadvantages?</a:t>
            </a:r>
          </a:p>
          <a:p>
            <a:pPr lvl="1"/>
            <a:r>
              <a:rPr lang="en-US" altLang="en-US"/>
              <a:t>May be only sparsely filled</a:t>
            </a:r>
          </a:p>
          <a:p>
            <a:pPr lvl="1"/>
            <a:r>
              <a:rPr lang="en-US" altLang="en-US"/>
              <a:t>Geometry may still be clumped</a:t>
            </a: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Regular Grid Discussion</a:t>
            </a:r>
          </a:p>
        </p:txBody>
      </p:sp>
    </p:spTree>
    <p:extLst>
      <p:ext uri="{BB962C8B-B14F-4D97-AF65-F5344CB8AC3E}">
        <p14:creationId xmlns:p14="http://schemas.microsoft.com/office/powerpoint/2010/main" val="429363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Adaptive Grids</a:t>
            </a:r>
          </a:p>
        </p:txBody>
      </p:sp>
      <p:pic>
        <p:nvPicPr>
          <p:cNvPr id="72707" name="Picture 4" descr="bunn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138" y="2036763"/>
            <a:ext cx="3467100" cy="3276600"/>
          </a:xfrm>
        </p:spPr>
      </p:pic>
      <p:pic>
        <p:nvPicPr>
          <p:cNvPr id="72708" name="Picture 2" descr="bunn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538" y="2036763"/>
            <a:ext cx="3467100" cy="3276600"/>
          </a:xfrm>
        </p:spPr>
      </p:pic>
      <p:sp>
        <p:nvSpPr>
          <p:cNvPr id="72709" name="Rectangle 72"/>
          <p:cNvSpPr>
            <a:spLocks noGrp="1" noChangeArrowheads="1"/>
          </p:cNvSpPr>
          <p:nvPr>
            <p:ph type="body" idx="4294967295"/>
          </p:nvPr>
        </p:nvSpPr>
        <p:spPr>
          <a:xfrm>
            <a:off x="2101850" y="2136776"/>
            <a:ext cx="8566150" cy="4930775"/>
          </a:xfrm>
        </p:spPr>
        <p:txBody>
          <a:bodyPr/>
          <a:lstStyle/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/>
            <a:endParaRPr lang="en-US" altLang="en-US" sz="2200"/>
          </a:p>
          <a:p>
            <a:pPr lvl="1" algn="ctr">
              <a:buFont typeface="Wingdings" charset="2"/>
              <a:buNone/>
            </a:pPr>
            <a:endParaRPr lang="en-US" altLang="en-US" sz="2200"/>
          </a:p>
          <a:p>
            <a:pPr lvl="1" algn="ctr"/>
            <a:r>
              <a:rPr lang="en-US" altLang="en-US" sz="2200"/>
              <a:t>This slide is curtsey of Fredo Durand at MIT</a:t>
            </a:r>
            <a:endParaRPr lang="en-US" altLang="en-US"/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auto">
          <a:xfrm>
            <a:off x="6551613" y="2138364"/>
            <a:ext cx="3643312" cy="3641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2711" name="Text Box 6"/>
          <p:cNvSpPr txBox="1">
            <a:spLocks noChangeArrowheads="1"/>
          </p:cNvSpPr>
          <p:nvPr/>
        </p:nvSpPr>
        <p:spPr bwMode="auto">
          <a:xfrm>
            <a:off x="2376489" y="5856288"/>
            <a:ext cx="2884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charset="0"/>
              </a:rPr>
              <a:t>Nested Grids</a:t>
            </a:r>
          </a:p>
        </p:txBody>
      </p:sp>
      <p:sp>
        <p:nvSpPr>
          <p:cNvPr id="72712" name="Line 7"/>
          <p:cNvSpPr>
            <a:spLocks noChangeShapeType="1"/>
          </p:cNvSpPr>
          <p:nvPr/>
        </p:nvSpPr>
        <p:spPr bwMode="auto">
          <a:xfrm flipH="1">
            <a:off x="1997075" y="2138364"/>
            <a:ext cx="0" cy="3641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Line 8"/>
          <p:cNvSpPr>
            <a:spLocks noChangeShapeType="1"/>
          </p:cNvSpPr>
          <p:nvPr/>
        </p:nvSpPr>
        <p:spPr bwMode="auto">
          <a:xfrm flipH="1">
            <a:off x="5640388" y="2138364"/>
            <a:ext cx="0" cy="3641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Line 9"/>
          <p:cNvSpPr>
            <a:spLocks noChangeShapeType="1"/>
          </p:cNvSpPr>
          <p:nvPr/>
        </p:nvSpPr>
        <p:spPr bwMode="auto">
          <a:xfrm>
            <a:off x="1997076" y="2138363"/>
            <a:ext cx="36433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5" name="Line 10"/>
          <p:cNvSpPr>
            <a:spLocks noChangeShapeType="1"/>
          </p:cNvSpPr>
          <p:nvPr/>
        </p:nvSpPr>
        <p:spPr bwMode="auto">
          <a:xfrm>
            <a:off x="1997076" y="5780088"/>
            <a:ext cx="36433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97076" y="2138364"/>
            <a:ext cx="3643313" cy="3641725"/>
            <a:chOff x="298" y="1347"/>
            <a:chExt cx="2295" cy="2294"/>
          </a:xfrm>
        </p:grpSpPr>
        <p:sp>
          <p:nvSpPr>
            <p:cNvPr id="72771" name="Line 12"/>
            <p:cNvSpPr>
              <a:spLocks noChangeShapeType="1"/>
            </p:cNvSpPr>
            <p:nvPr/>
          </p:nvSpPr>
          <p:spPr bwMode="auto">
            <a:xfrm flipH="1">
              <a:off x="872" y="1347"/>
              <a:ext cx="0" cy="2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Line 13"/>
            <p:cNvSpPr>
              <a:spLocks noChangeShapeType="1"/>
            </p:cNvSpPr>
            <p:nvPr/>
          </p:nvSpPr>
          <p:spPr bwMode="auto">
            <a:xfrm flipH="1">
              <a:off x="1446" y="1347"/>
              <a:ext cx="0" cy="2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Line 14"/>
            <p:cNvSpPr>
              <a:spLocks noChangeShapeType="1"/>
            </p:cNvSpPr>
            <p:nvPr/>
          </p:nvSpPr>
          <p:spPr bwMode="auto">
            <a:xfrm flipH="1">
              <a:off x="2019" y="1347"/>
              <a:ext cx="0" cy="2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Line 15"/>
            <p:cNvSpPr>
              <a:spLocks noChangeShapeType="1"/>
            </p:cNvSpPr>
            <p:nvPr/>
          </p:nvSpPr>
          <p:spPr bwMode="auto">
            <a:xfrm>
              <a:off x="298" y="1920"/>
              <a:ext cx="22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5" name="Line 16"/>
            <p:cNvSpPr>
              <a:spLocks noChangeShapeType="1"/>
            </p:cNvSpPr>
            <p:nvPr/>
          </p:nvSpPr>
          <p:spPr bwMode="auto">
            <a:xfrm>
              <a:off x="298" y="2494"/>
              <a:ext cx="22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6" name="Line 17"/>
            <p:cNvSpPr>
              <a:spLocks noChangeShapeType="1"/>
            </p:cNvSpPr>
            <p:nvPr/>
          </p:nvSpPr>
          <p:spPr bwMode="auto">
            <a:xfrm>
              <a:off x="298" y="3068"/>
              <a:ext cx="22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551613" y="2138364"/>
            <a:ext cx="3643312" cy="3641725"/>
            <a:chOff x="3167" y="1347"/>
            <a:chExt cx="2295" cy="2294"/>
          </a:xfrm>
        </p:grpSpPr>
        <p:sp>
          <p:nvSpPr>
            <p:cNvPr id="72769" name="Line 19"/>
            <p:cNvSpPr>
              <a:spLocks noChangeShapeType="1"/>
            </p:cNvSpPr>
            <p:nvPr/>
          </p:nvSpPr>
          <p:spPr bwMode="auto">
            <a:xfrm>
              <a:off x="4314" y="1347"/>
              <a:ext cx="0" cy="2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0" name="Line 20"/>
            <p:cNvSpPr>
              <a:spLocks noChangeShapeType="1"/>
            </p:cNvSpPr>
            <p:nvPr/>
          </p:nvSpPr>
          <p:spPr bwMode="auto">
            <a:xfrm>
              <a:off x="3167" y="2494"/>
              <a:ext cx="229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817938" y="3048001"/>
            <a:ext cx="1822450" cy="2733675"/>
            <a:chOff x="1445" y="1920"/>
            <a:chExt cx="1148" cy="1722"/>
          </a:xfrm>
        </p:grpSpPr>
        <p:sp>
          <p:nvSpPr>
            <p:cNvPr id="72739" name="Line 22"/>
            <p:cNvSpPr>
              <a:spLocks noChangeShapeType="1"/>
            </p:cNvSpPr>
            <p:nvPr/>
          </p:nvSpPr>
          <p:spPr bwMode="auto">
            <a:xfrm>
              <a:off x="1589" y="3068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Line 23"/>
            <p:cNvSpPr>
              <a:spLocks noChangeShapeType="1"/>
            </p:cNvSpPr>
            <p:nvPr/>
          </p:nvSpPr>
          <p:spPr bwMode="auto">
            <a:xfrm>
              <a:off x="1732" y="3068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Line 24"/>
            <p:cNvSpPr>
              <a:spLocks noChangeShapeType="1"/>
            </p:cNvSpPr>
            <p:nvPr/>
          </p:nvSpPr>
          <p:spPr bwMode="auto">
            <a:xfrm>
              <a:off x="1875" y="3068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Line 25"/>
            <p:cNvSpPr>
              <a:spLocks noChangeShapeType="1"/>
            </p:cNvSpPr>
            <p:nvPr/>
          </p:nvSpPr>
          <p:spPr bwMode="auto">
            <a:xfrm>
              <a:off x="1445" y="3211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Line 26"/>
            <p:cNvSpPr>
              <a:spLocks noChangeShapeType="1"/>
            </p:cNvSpPr>
            <p:nvPr/>
          </p:nvSpPr>
          <p:spPr bwMode="auto">
            <a:xfrm>
              <a:off x="1445" y="3355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Line 27"/>
            <p:cNvSpPr>
              <a:spLocks noChangeShapeType="1"/>
            </p:cNvSpPr>
            <p:nvPr/>
          </p:nvSpPr>
          <p:spPr bwMode="auto">
            <a:xfrm>
              <a:off x="1445" y="3498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Line 28"/>
            <p:cNvSpPr>
              <a:spLocks noChangeShapeType="1"/>
            </p:cNvSpPr>
            <p:nvPr/>
          </p:nvSpPr>
          <p:spPr bwMode="auto">
            <a:xfrm>
              <a:off x="1590" y="2494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Line 29"/>
            <p:cNvSpPr>
              <a:spLocks noChangeShapeType="1"/>
            </p:cNvSpPr>
            <p:nvPr/>
          </p:nvSpPr>
          <p:spPr bwMode="auto">
            <a:xfrm>
              <a:off x="1733" y="2494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Line 30"/>
            <p:cNvSpPr>
              <a:spLocks noChangeShapeType="1"/>
            </p:cNvSpPr>
            <p:nvPr/>
          </p:nvSpPr>
          <p:spPr bwMode="auto">
            <a:xfrm>
              <a:off x="1876" y="2494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Line 31"/>
            <p:cNvSpPr>
              <a:spLocks noChangeShapeType="1"/>
            </p:cNvSpPr>
            <p:nvPr/>
          </p:nvSpPr>
          <p:spPr bwMode="auto">
            <a:xfrm>
              <a:off x="1446" y="2637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Line 32"/>
            <p:cNvSpPr>
              <a:spLocks noChangeShapeType="1"/>
            </p:cNvSpPr>
            <p:nvPr/>
          </p:nvSpPr>
          <p:spPr bwMode="auto">
            <a:xfrm>
              <a:off x="1446" y="2781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Line 33"/>
            <p:cNvSpPr>
              <a:spLocks noChangeShapeType="1"/>
            </p:cNvSpPr>
            <p:nvPr/>
          </p:nvSpPr>
          <p:spPr bwMode="auto">
            <a:xfrm>
              <a:off x="1446" y="2924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Line 34"/>
            <p:cNvSpPr>
              <a:spLocks noChangeShapeType="1"/>
            </p:cNvSpPr>
            <p:nvPr/>
          </p:nvSpPr>
          <p:spPr bwMode="auto">
            <a:xfrm>
              <a:off x="1590" y="1920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Line 35"/>
            <p:cNvSpPr>
              <a:spLocks noChangeShapeType="1"/>
            </p:cNvSpPr>
            <p:nvPr/>
          </p:nvSpPr>
          <p:spPr bwMode="auto">
            <a:xfrm>
              <a:off x="1733" y="1920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Line 36"/>
            <p:cNvSpPr>
              <a:spLocks noChangeShapeType="1"/>
            </p:cNvSpPr>
            <p:nvPr/>
          </p:nvSpPr>
          <p:spPr bwMode="auto">
            <a:xfrm>
              <a:off x="1876" y="1920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Line 37"/>
            <p:cNvSpPr>
              <a:spLocks noChangeShapeType="1"/>
            </p:cNvSpPr>
            <p:nvPr/>
          </p:nvSpPr>
          <p:spPr bwMode="auto">
            <a:xfrm>
              <a:off x="1446" y="2063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Line 38"/>
            <p:cNvSpPr>
              <a:spLocks noChangeShapeType="1"/>
            </p:cNvSpPr>
            <p:nvPr/>
          </p:nvSpPr>
          <p:spPr bwMode="auto">
            <a:xfrm>
              <a:off x="1446" y="2207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Line 39"/>
            <p:cNvSpPr>
              <a:spLocks noChangeShapeType="1"/>
            </p:cNvSpPr>
            <p:nvPr/>
          </p:nvSpPr>
          <p:spPr bwMode="auto">
            <a:xfrm>
              <a:off x="1446" y="2350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Line 40"/>
            <p:cNvSpPr>
              <a:spLocks noChangeShapeType="1"/>
            </p:cNvSpPr>
            <p:nvPr/>
          </p:nvSpPr>
          <p:spPr bwMode="auto">
            <a:xfrm>
              <a:off x="2163" y="3068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Line 41"/>
            <p:cNvSpPr>
              <a:spLocks noChangeShapeType="1"/>
            </p:cNvSpPr>
            <p:nvPr/>
          </p:nvSpPr>
          <p:spPr bwMode="auto">
            <a:xfrm>
              <a:off x="2306" y="3068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Line 42"/>
            <p:cNvSpPr>
              <a:spLocks noChangeShapeType="1"/>
            </p:cNvSpPr>
            <p:nvPr/>
          </p:nvSpPr>
          <p:spPr bwMode="auto">
            <a:xfrm>
              <a:off x="2449" y="3068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Line 43"/>
            <p:cNvSpPr>
              <a:spLocks noChangeShapeType="1"/>
            </p:cNvSpPr>
            <p:nvPr/>
          </p:nvSpPr>
          <p:spPr bwMode="auto">
            <a:xfrm>
              <a:off x="2019" y="3211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Line 44"/>
            <p:cNvSpPr>
              <a:spLocks noChangeShapeType="1"/>
            </p:cNvSpPr>
            <p:nvPr/>
          </p:nvSpPr>
          <p:spPr bwMode="auto">
            <a:xfrm>
              <a:off x="2019" y="3355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2" name="Line 45"/>
            <p:cNvSpPr>
              <a:spLocks noChangeShapeType="1"/>
            </p:cNvSpPr>
            <p:nvPr/>
          </p:nvSpPr>
          <p:spPr bwMode="auto">
            <a:xfrm>
              <a:off x="2019" y="3498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3" name="Line 46"/>
            <p:cNvSpPr>
              <a:spLocks noChangeShapeType="1"/>
            </p:cNvSpPr>
            <p:nvPr/>
          </p:nvSpPr>
          <p:spPr bwMode="auto">
            <a:xfrm>
              <a:off x="2163" y="2494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4" name="Line 47"/>
            <p:cNvSpPr>
              <a:spLocks noChangeShapeType="1"/>
            </p:cNvSpPr>
            <p:nvPr/>
          </p:nvSpPr>
          <p:spPr bwMode="auto">
            <a:xfrm>
              <a:off x="2306" y="2494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Line 48"/>
            <p:cNvSpPr>
              <a:spLocks noChangeShapeType="1"/>
            </p:cNvSpPr>
            <p:nvPr/>
          </p:nvSpPr>
          <p:spPr bwMode="auto">
            <a:xfrm>
              <a:off x="2449" y="2494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Line 49"/>
            <p:cNvSpPr>
              <a:spLocks noChangeShapeType="1"/>
            </p:cNvSpPr>
            <p:nvPr/>
          </p:nvSpPr>
          <p:spPr bwMode="auto">
            <a:xfrm>
              <a:off x="2019" y="2637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Line 50"/>
            <p:cNvSpPr>
              <a:spLocks noChangeShapeType="1"/>
            </p:cNvSpPr>
            <p:nvPr/>
          </p:nvSpPr>
          <p:spPr bwMode="auto">
            <a:xfrm>
              <a:off x="2019" y="2781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Line 51"/>
            <p:cNvSpPr>
              <a:spLocks noChangeShapeType="1"/>
            </p:cNvSpPr>
            <p:nvPr/>
          </p:nvSpPr>
          <p:spPr bwMode="auto">
            <a:xfrm>
              <a:off x="2019" y="2924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8372475" y="2138364"/>
            <a:ext cx="1822450" cy="3641725"/>
            <a:chOff x="4314" y="1347"/>
            <a:chExt cx="1148" cy="2294"/>
          </a:xfrm>
        </p:grpSpPr>
        <p:sp>
          <p:nvSpPr>
            <p:cNvPr id="72736" name="Line 53"/>
            <p:cNvSpPr>
              <a:spLocks noChangeShapeType="1"/>
            </p:cNvSpPr>
            <p:nvPr/>
          </p:nvSpPr>
          <p:spPr bwMode="auto">
            <a:xfrm>
              <a:off x="4888" y="1347"/>
              <a:ext cx="0" cy="22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Line 54"/>
            <p:cNvSpPr>
              <a:spLocks noChangeShapeType="1"/>
            </p:cNvSpPr>
            <p:nvPr/>
          </p:nvSpPr>
          <p:spPr bwMode="auto">
            <a:xfrm>
              <a:off x="4314" y="1920"/>
              <a:ext cx="11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Line 55"/>
            <p:cNvSpPr>
              <a:spLocks noChangeShapeType="1"/>
            </p:cNvSpPr>
            <p:nvPr/>
          </p:nvSpPr>
          <p:spPr bwMode="auto">
            <a:xfrm>
              <a:off x="4314" y="3068"/>
              <a:ext cx="11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8372475" y="3049589"/>
            <a:ext cx="1822450" cy="2732087"/>
            <a:chOff x="4314" y="1920"/>
            <a:chExt cx="1148" cy="1721"/>
          </a:xfrm>
        </p:grpSpPr>
        <p:sp>
          <p:nvSpPr>
            <p:cNvPr id="72731" name="Line 57"/>
            <p:cNvSpPr>
              <a:spLocks noChangeShapeType="1"/>
            </p:cNvSpPr>
            <p:nvPr/>
          </p:nvSpPr>
          <p:spPr bwMode="auto">
            <a:xfrm>
              <a:off x="4314" y="2207"/>
              <a:ext cx="57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Line 58"/>
            <p:cNvSpPr>
              <a:spLocks noChangeShapeType="1"/>
            </p:cNvSpPr>
            <p:nvPr/>
          </p:nvSpPr>
          <p:spPr bwMode="auto">
            <a:xfrm>
              <a:off x="4314" y="2781"/>
              <a:ext cx="11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Line 59"/>
            <p:cNvSpPr>
              <a:spLocks noChangeShapeType="1"/>
            </p:cNvSpPr>
            <p:nvPr/>
          </p:nvSpPr>
          <p:spPr bwMode="auto">
            <a:xfrm>
              <a:off x="4314" y="3355"/>
              <a:ext cx="11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Line 60"/>
            <p:cNvSpPr>
              <a:spLocks noChangeShapeType="1"/>
            </p:cNvSpPr>
            <p:nvPr/>
          </p:nvSpPr>
          <p:spPr bwMode="auto">
            <a:xfrm>
              <a:off x="4601" y="1920"/>
              <a:ext cx="0" cy="17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Line 61"/>
            <p:cNvSpPr>
              <a:spLocks noChangeShapeType="1"/>
            </p:cNvSpPr>
            <p:nvPr/>
          </p:nvSpPr>
          <p:spPr bwMode="auto">
            <a:xfrm>
              <a:off x="5175" y="2494"/>
              <a:ext cx="0" cy="11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8372475" y="3505200"/>
            <a:ext cx="1366838" cy="1822450"/>
            <a:chOff x="4314" y="2208"/>
            <a:chExt cx="861" cy="1148"/>
          </a:xfrm>
        </p:grpSpPr>
        <p:sp>
          <p:nvSpPr>
            <p:cNvPr id="72724" name="Line 63"/>
            <p:cNvSpPr>
              <a:spLocks noChangeShapeType="1"/>
            </p:cNvSpPr>
            <p:nvPr/>
          </p:nvSpPr>
          <p:spPr bwMode="auto">
            <a:xfrm>
              <a:off x="4601" y="3211"/>
              <a:ext cx="574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Line 64"/>
            <p:cNvSpPr>
              <a:spLocks noChangeShapeType="1"/>
            </p:cNvSpPr>
            <p:nvPr/>
          </p:nvSpPr>
          <p:spPr bwMode="auto">
            <a:xfrm>
              <a:off x="4744" y="2208"/>
              <a:ext cx="0" cy="1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65"/>
            <p:cNvSpPr>
              <a:spLocks noChangeShapeType="1"/>
            </p:cNvSpPr>
            <p:nvPr/>
          </p:nvSpPr>
          <p:spPr bwMode="auto">
            <a:xfrm>
              <a:off x="4314" y="2638"/>
              <a:ext cx="86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Line 66"/>
            <p:cNvSpPr>
              <a:spLocks noChangeShapeType="1"/>
            </p:cNvSpPr>
            <p:nvPr/>
          </p:nvSpPr>
          <p:spPr bwMode="auto">
            <a:xfrm>
              <a:off x="4458" y="2495"/>
              <a:ext cx="0" cy="57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Line 67"/>
            <p:cNvSpPr>
              <a:spLocks noChangeShapeType="1"/>
            </p:cNvSpPr>
            <p:nvPr/>
          </p:nvSpPr>
          <p:spPr bwMode="auto">
            <a:xfrm>
              <a:off x="4314" y="2925"/>
              <a:ext cx="86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Line 68"/>
            <p:cNvSpPr>
              <a:spLocks noChangeShapeType="1"/>
            </p:cNvSpPr>
            <p:nvPr/>
          </p:nvSpPr>
          <p:spPr bwMode="auto">
            <a:xfrm>
              <a:off x="5031" y="2495"/>
              <a:ext cx="0" cy="8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Line 69"/>
            <p:cNvSpPr>
              <a:spLocks noChangeShapeType="1"/>
            </p:cNvSpPr>
            <p:nvPr/>
          </p:nvSpPr>
          <p:spPr bwMode="auto">
            <a:xfrm>
              <a:off x="4601" y="2352"/>
              <a:ext cx="28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22" name="Text Box 70"/>
          <p:cNvSpPr txBox="1">
            <a:spLocks noChangeArrowheads="1"/>
          </p:cNvSpPr>
          <p:nvPr/>
        </p:nvSpPr>
        <p:spPr bwMode="auto">
          <a:xfrm>
            <a:off x="6931025" y="5856288"/>
            <a:ext cx="288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charset="0"/>
              </a:rPr>
              <a:t>Octree/(Quadtree)</a:t>
            </a:r>
          </a:p>
        </p:txBody>
      </p:sp>
      <p:sp>
        <p:nvSpPr>
          <p:cNvPr id="72723" name="Rectangle 71"/>
          <p:cNvSpPr>
            <a:spLocks noChangeArrowheads="1"/>
          </p:cNvSpPr>
          <p:nvPr/>
        </p:nvSpPr>
        <p:spPr bwMode="auto">
          <a:xfrm>
            <a:off x="1905001" y="1295401"/>
            <a:ext cx="8602663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60C900"/>
              </a:buClr>
              <a:buSzPct val="100000"/>
              <a:buFontTx/>
              <a:buChar char="•"/>
            </a:pPr>
            <a:r>
              <a:rPr lang="en-US" altLang="en-US" sz="2200">
                <a:ea typeface="MS PGothic" charset="-128"/>
              </a:rPr>
              <a:t>Subdivide until each cell contains no more than </a:t>
            </a:r>
            <a:br>
              <a:rPr lang="en-US" altLang="en-US" sz="2200">
                <a:ea typeface="MS PGothic" charset="-128"/>
              </a:rPr>
            </a:br>
            <a:r>
              <a:rPr lang="en-US" altLang="en-US" sz="2200" i="1">
                <a:ea typeface="MS PGothic" charset="-128"/>
              </a:rPr>
              <a:t>n</a:t>
            </a:r>
            <a:r>
              <a:rPr lang="en-US" altLang="en-US" sz="2200">
                <a:ea typeface="MS PGothic" charset="-128"/>
              </a:rPr>
              <a:t> elements, or maximum depth </a:t>
            </a:r>
            <a:r>
              <a:rPr lang="en-US" altLang="en-US" sz="2200" i="1">
                <a:ea typeface="MS PGothic" charset="-128"/>
              </a:rPr>
              <a:t>d </a:t>
            </a:r>
            <a:r>
              <a:rPr lang="en-US" altLang="en-US" sz="2200">
                <a:ea typeface="MS PGothic" charset="-128"/>
              </a:rPr>
              <a:t>is reached</a:t>
            </a:r>
          </a:p>
        </p:txBody>
      </p:sp>
    </p:spTree>
    <p:extLst>
      <p:ext uri="{BB962C8B-B14F-4D97-AF65-F5344CB8AC3E}">
        <p14:creationId xmlns:p14="http://schemas.microsoft.com/office/powerpoint/2010/main" val="547772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1" name="Rectangle 3"/>
          <p:cNvSpPr>
            <a:spLocks noGrp="1" noChangeArrowheads="1"/>
          </p:cNvSpPr>
          <p:nvPr>
            <p:ph idx="1"/>
          </p:nvPr>
        </p:nvSpPr>
        <p:spPr>
          <a:xfrm>
            <a:off x="1222946" y="1533995"/>
            <a:ext cx="10289499" cy="4913313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n-ea"/>
              </a:rPr>
              <a:t>So far:</a:t>
            </a:r>
          </a:p>
          <a:p>
            <a:pPr lvl="1">
              <a:defRPr/>
            </a:pPr>
            <a:r>
              <a:rPr lang="en-US" dirty="0"/>
              <a:t>All lights were either point-shaped or directional</a:t>
            </a:r>
          </a:p>
          <a:p>
            <a:pPr lvl="2">
              <a:defRPr/>
            </a:pPr>
            <a:r>
              <a:rPr lang="en-US" dirty="0"/>
              <a:t>Both for ray-tracing and the rendering pipeline</a:t>
            </a:r>
          </a:p>
          <a:p>
            <a:pPr lvl="1">
              <a:defRPr/>
            </a:pPr>
            <a:r>
              <a:rPr lang="en-US" dirty="0"/>
              <a:t>Thus, at every point, we only need to compute lighting formula and shadowing for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ONE</a:t>
            </a:r>
            <a:r>
              <a:rPr lang="en-US" dirty="0"/>
              <a:t> </a:t>
            </a:r>
            <a:r>
              <a:rPr lang="en-US" dirty="0" smtClean="0"/>
              <a:t>direction per light</a:t>
            </a:r>
            <a:endParaRPr lang="en-US" dirty="0"/>
          </a:p>
          <a:p>
            <a:pPr>
              <a:defRPr/>
            </a:pPr>
            <a:r>
              <a:rPr lang="en-US" dirty="0">
                <a:ea typeface="+mn-ea"/>
              </a:rPr>
              <a:t>In reality:</a:t>
            </a:r>
          </a:p>
          <a:p>
            <a:pPr lvl="1">
              <a:defRPr/>
            </a:pPr>
            <a:r>
              <a:rPr lang="en-US" dirty="0"/>
              <a:t>All lights have a finite area</a:t>
            </a:r>
          </a:p>
          <a:p>
            <a:pPr lvl="1">
              <a:defRPr/>
            </a:pPr>
            <a:r>
              <a:rPr lang="en-US" dirty="0"/>
              <a:t>Instead of just dealing with one direction, we now have to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integrate</a:t>
            </a:r>
            <a:r>
              <a:rPr lang="en-US" dirty="0"/>
              <a:t> over all directions that go to the light source</a:t>
            </a:r>
          </a:p>
        </p:txBody>
      </p:sp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65125"/>
            <a:ext cx="10674245" cy="1325563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Soft Shadows: Area Light Sources</a:t>
            </a:r>
          </a:p>
        </p:txBody>
      </p:sp>
    </p:spTree>
    <p:extLst>
      <p:ext uri="{BB962C8B-B14F-4D97-AF65-F5344CB8AC3E}">
        <p14:creationId xmlns:p14="http://schemas.microsoft.com/office/powerpoint/2010/main" val="12381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Area lights produce soft shadows:</a:t>
            </a:r>
          </a:p>
          <a:p>
            <a:pPr lvl="1"/>
            <a:r>
              <a:rPr lang="en-US" altLang="en-US"/>
              <a:t>In 2D: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Area Light Sources</a:t>
            </a: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5884864" y="4170364"/>
            <a:ext cx="1184275" cy="33337"/>
          </a:xfrm>
          <a:prstGeom prst="line">
            <a:avLst/>
          </a:prstGeom>
          <a:noFill/>
          <a:ln w="412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Line 5"/>
          <p:cNvSpPr>
            <a:spLocks noChangeShapeType="1"/>
          </p:cNvSpPr>
          <p:nvPr/>
        </p:nvSpPr>
        <p:spPr bwMode="auto">
          <a:xfrm flipV="1">
            <a:off x="5661026" y="2333625"/>
            <a:ext cx="2024063" cy="17145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3238" name="Text Box 6"/>
          <p:cNvSpPr txBox="1">
            <a:spLocks noChangeArrowheads="1"/>
          </p:cNvSpPr>
          <p:nvPr/>
        </p:nvSpPr>
        <p:spPr bwMode="auto">
          <a:xfrm>
            <a:off x="7724775" y="2216151"/>
            <a:ext cx="11493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Area light</a:t>
            </a:r>
          </a:p>
        </p:txBody>
      </p:sp>
      <p:sp>
        <p:nvSpPr>
          <p:cNvPr id="1503239" name="Text Box 7"/>
          <p:cNvSpPr txBox="1">
            <a:spLocks noChangeArrowheads="1"/>
          </p:cNvSpPr>
          <p:nvPr/>
        </p:nvSpPr>
        <p:spPr bwMode="auto">
          <a:xfrm>
            <a:off x="8147050" y="4032251"/>
            <a:ext cx="2012950" cy="3667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Occluding surface</a:t>
            </a:r>
          </a:p>
        </p:txBody>
      </p:sp>
      <p:sp>
        <p:nvSpPr>
          <p:cNvPr id="1503240" name="Text Box 8"/>
          <p:cNvSpPr txBox="1">
            <a:spLocks noChangeArrowheads="1"/>
          </p:cNvSpPr>
          <p:nvPr/>
        </p:nvSpPr>
        <p:spPr bwMode="auto">
          <a:xfrm>
            <a:off x="1736725" y="5834063"/>
            <a:ext cx="20002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Receiving surface</a:t>
            </a: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5661026" y="2505075"/>
            <a:ext cx="2676525" cy="329565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>
            <a:off x="5676901" y="2505076"/>
            <a:ext cx="377825" cy="3260725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 flipH="1">
            <a:off x="6518275" y="2333625"/>
            <a:ext cx="1150938" cy="346710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 flipH="1">
            <a:off x="4252914" y="2333626"/>
            <a:ext cx="3432175" cy="3432175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3584575" y="5765800"/>
            <a:ext cx="685800" cy="1206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4260851" y="5761038"/>
            <a:ext cx="1789113" cy="12065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6048375" y="5761038"/>
            <a:ext cx="477838" cy="1206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03248" name="Rectangle 16"/>
          <p:cNvSpPr>
            <a:spLocks noChangeArrowheads="1"/>
          </p:cNvSpPr>
          <p:nvPr/>
        </p:nvSpPr>
        <p:spPr bwMode="auto">
          <a:xfrm>
            <a:off x="6521451" y="5761038"/>
            <a:ext cx="1801813" cy="12065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0000"/>
              </a:gs>
            </a:gsLst>
            <a:lin ang="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8324850" y="5761038"/>
            <a:ext cx="1074738" cy="1206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03250" name="Text Box 18"/>
          <p:cNvSpPr txBox="1">
            <a:spLocks noChangeArrowheads="1"/>
          </p:cNvSpPr>
          <p:nvPr/>
        </p:nvSpPr>
        <p:spPr bwMode="auto">
          <a:xfrm>
            <a:off x="5051425" y="6203950"/>
            <a:ext cx="1631950" cy="641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Umbra</a:t>
            </a:r>
            <a:b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(core shadow)</a:t>
            </a:r>
          </a:p>
        </p:txBody>
      </p:sp>
      <p:sp>
        <p:nvSpPr>
          <p:cNvPr id="1503251" name="Text Box 19"/>
          <p:cNvSpPr txBox="1">
            <a:spLocks noChangeArrowheads="1"/>
          </p:cNvSpPr>
          <p:nvPr/>
        </p:nvSpPr>
        <p:spPr bwMode="auto">
          <a:xfrm>
            <a:off x="7318376" y="6214161"/>
            <a:ext cx="1848583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Penumbra</a:t>
            </a:r>
            <a:b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</a:b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(partial shadow)</a:t>
            </a:r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 flipH="1" flipV="1">
            <a:off x="7702550" y="5954713"/>
            <a:ext cx="274638" cy="3095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 flipH="1" flipV="1">
            <a:off x="5094288" y="5954713"/>
            <a:ext cx="2660650" cy="3603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4" name="Line 22"/>
          <p:cNvSpPr>
            <a:spLocks noChangeShapeType="1"/>
          </p:cNvSpPr>
          <p:nvPr/>
        </p:nvSpPr>
        <p:spPr bwMode="auto">
          <a:xfrm flipV="1">
            <a:off x="5815014" y="5937250"/>
            <a:ext cx="377825" cy="3952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>
          <a:xfrm>
            <a:off x="989351" y="1364105"/>
            <a:ext cx="5487649" cy="4768409"/>
          </a:xfrm>
        </p:spPr>
        <p:txBody>
          <a:bodyPr/>
          <a:lstStyle/>
          <a:p>
            <a:r>
              <a:rPr lang="en-US" altLang="en-US" dirty="0"/>
              <a:t>Point lights:</a:t>
            </a:r>
          </a:p>
          <a:p>
            <a:pPr lvl="1"/>
            <a:r>
              <a:rPr lang="en-US" altLang="en-US" dirty="0"/>
              <a:t>Only one light direction: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lvl="1"/>
            <a:r>
              <a:rPr lang="en-US" altLang="en-US" dirty="0"/>
              <a:t>V is visibility of light (0 or 1)</a:t>
            </a:r>
          </a:p>
          <a:p>
            <a:pPr lvl="1"/>
            <a:endParaRPr lang="en-US" altLang="en-US" dirty="0">
              <a:sym typeface="Symbol" charset="2"/>
            </a:endParaRPr>
          </a:p>
          <a:p>
            <a:pPr lvl="1"/>
            <a:r>
              <a:rPr lang="en-US" altLang="en-US" dirty="0">
                <a:sym typeface="Symbol" charset="2"/>
              </a:rPr>
              <a:t> is lighting</a:t>
            </a:r>
            <a:br>
              <a:rPr lang="en-US" altLang="en-US" dirty="0">
                <a:sym typeface="Symbol" charset="2"/>
              </a:rPr>
            </a:br>
            <a:r>
              <a:rPr lang="en-US" altLang="en-US" dirty="0">
                <a:sym typeface="Symbol" charset="2"/>
              </a:rPr>
              <a:t>model (e.g.</a:t>
            </a:r>
            <a:br>
              <a:rPr lang="en-US" altLang="en-US" dirty="0">
                <a:sym typeface="Symbol" charset="2"/>
              </a:rPr>
            </a:br>
            <a:r>
              <a:rPr lang="en-US" altLang="en-US" dirty="0">
                <a:sym typeface="Symbol" charset="2"/>
              </a:rPr>
              <a:t>diffuse or </a:t>
            </a:r>
            <a:r>
              <a:rPr lang="en-US" altLang="en-US" dirty="0" err="1">
                <a:sym typeface="Symbol" charset="2"/>
              </a:rPr>
              <a:t>Phong</a:t>
            </a:r>
            <a:r>
              <a:rPr lang="en-US" altLang="en-US" dirty="0">
                <a:sym typeface="Symbol" charset="2"/>
              </a:rPr>
              <a:t>)</a:t>
            </a:r>
            <a:endParaRPr lang="en-US" altLang="en-US" dirty="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Area Light Sources</a:t>
            </a:r>
          </a:p>
        </p:txBody>
      </p:sp>
      <p:graphicFrame>
        <p:nvGraphicFramePr>
          <p:cNvPr id="75780" name="Object 2"/>
          <p:cNvGraphicFramePr>
            <a:graphicFrameLocks noChangeAspect="1"/>
          </p:cNvGraphicFramePr>
          <p:nvPr/>
        </p:nvGraphicFramePr>
        <p:xfrm>
          <a:off x="2743200" y="2590800"/>
          <a:ext cx="2446338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3" name="Equation" r:id="rId3" imgW="1168400" imgH="203200" progId="Equation.3">
                  <p:embed/>
                </p:oleObj>
              </mc:Choice>
              <mc:Fallback>
                <p:oleObj name="Equation" r:id="rId3" imgW="1168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590800"/>
                        <a:ext cx="2446338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1" name="Picture 5" descr="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905">
            <a:off x="4845051" y="4494214"/>
            <a:ext cx="8731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810375" y="6007100"/>
            <a:ext cx="3416300" cy="446088"/>
          </a:xfrm>
          <a:prstGeom prst="parallelogram">
            <a:avLst>
              <a:gd name="adj" fmla="val 191459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5783" name="AutoShape 7"/>
          <p:cNvSpPr>
            <a:spLocks noChangeArrowheads="1"/>
          </p:cNvSpPr>
          <p:nvPr/>
        </p:nvSpPr>
        <p:spPr bwMode="auto">
          <a:xfrm rot="-1710587">
            <a:off x="7319964" y="3511551"/>
            <a:ext cx="2471737" cy="538163"/>
          </a:xfrm>
          <a:prstGeom prst="parallelogram">
            <a:avLst>
              <a:gd name="adj" fmla="val 114823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5784" name="Oval 8"/>
          <p:cNvSpPr>
            <a:spLocks noChangeArrowheads="1"/>
          </p:cNvSpPr>
          <p:nvPr/>
        </p:nvSpPr>
        <p:spPr bwMode="auto">
          <a:xfrm>
            <a:off x="7410450" y="2625725"/>
            <a:ext cx="120650" cy="10318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04265" name="Text Box 9"/>
          <p:cNvSpPr txBox="1">
            <a:spLocks noChangeArrowheads="1"/>
          </p:cNvSpPr>
          <p:nvPr/>
        </p:nvSpPr>
        <p:spPr bwMode="auto">
          <a:xfrm>
            <a:off x="7446964" y="2298978"/>
            <a:ext cx="1200713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Point light</a:t>
            </a:r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7462838" y="2676526"/>
            <a:ext cx="463550" cy="1509713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Line 11"/>
          <p:cNvSpPr>
            <a:spLocks noChangeShapeType="1"/>
          </p:cNvSpPr>
          <p:nvPr/>
        </p:nvSpPr>
        <p:spPr bwMode="auto">
          <a:xfrm>
            <a:off x="7926389" y="4170364"/>
            <a:ext cx="617537" cy="20081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Line 12"/>
          <p:cNvSpPr>
            <a:spLocks noChangeShapeType="1"/>
          </p:cNvSpPr>
          <p:nvPr/>
        </p:nvSpPr>
        <p:spPr bwMode="auto">
          <a:xfrm>
            <a:off x="5505450" y="5097464"/>
            <a:ext cx="3073400" cy="10810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non-physical in Local Illumination?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80" y="1696932"/>
            <a:ext cx="8957504" cy="5122196"/>
          </a:xfrm>
          <a:prstGeom prst="rect">
            <a:avLst/>
          </a:prstGeom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36" y="2224885"/>
            <a:ext cx="7132646" cy="395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5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>
          <a:xfrm>
            <a:off x="838199" y="1454046"/>
            <a:ext cx="5943601" cy="4678468"/>
          </a:xfrm>
        </p:spPr>
        <p:txBody>
          <a:bodyPr/>
          <a:lstStyle/>
          <a:p>
            <a:r>
              <a:rPr lang="en-US" altLang="en-US" dirty="0"/>
              <a:t>Area Lights:</a:t>
            </a:r>
          </a:p>
          <a:p>
            <a:pPr lvl="1"/>
            <a:r>
              <a:rPr lang="en-US" altLang="en-US" dirty="0"/>
              <a:t>Infinitely many light rays</a:t>
            </a:r>
          </a:p>
          <a:p>
            <a:pPr lvl="1"/>
            <a:r>
              <a:rPr lang="en-US" altLang="en-US" dirty="0"/>
              <a:t>Need to integrate</a:t>
            </a:r>
            <a:br>
              <a:rPr lang="en-US" altLang="en-US" dirty="0"/>
            </a:br>
            <a:r>
              <a:rPr lang="en-US" altLang="en-US" dirty="0"/>
              <a:t>over all of them: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dirty="0"/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Lighting model</a:t>
            </a:r>
            <a:br>
              <a:rPr lang="en-US" altLang="en-US" dirty="0"/>
            </a:br>
            <a:r>
              <a:rPr lang="en-US" altLang="en-US" dirty="0"/>
              <a:t>visibility and</a:t>
            </a:r>
            <a:br>
              <a:rPr lang="en-US" altLang="en-US" dirty="0"/>
            </a:br>
            <a:r>
              <a:rPr lang="en-US" altLang="en-US" dirty="0"/>
              <a:t>light intensity</a:t>
            </a:r>
            <a:br>
              <a:rPr lang="en-US" altLang="en-US" dirty="0"/>
            </a:br>
            <a:r>
              <a:rPr lang="en-US" altLang="en-US" dirty="0"/>
              <a:t>can now be different</a:t>
            </a:r>
            <a:br>
              <a:rPr lang="en-US" altLang="en-US" dirty="0"/>
            </a:br>
            <a:r>
              <a:rPr lang="en-US" altLang="en-US" dirty="0"/>
              <a:t>for every ray!</a:t>
            </a: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AreA</a:t>
            </a:r>
            <a:r>
              <a:rPr lang="en-US" altLang="en-US" dirty="0" smtClean="0"/>
              <a:t> </a:t>
            </a:r>
            <a:r>
              <a:rPr lang="en-US" altLang="en-US" dirty="0"/>
              <a:t>Light Sources</a:t>
            </a:r>
          </a:p>
        </p:txBody>
      </p:sp>
      <p:graphicFrame>
        <p:nvGraphicFramePr>
          <p:cNvPr id="768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601485"/>
              </p:ext>
            </p:extLst>
          </p:nvPr>
        </p:nvGraphicFramePr>
        <p:xfrm>
          <a:off x="1620043" y="3132931"/>
          <a:ext cx="4892675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8"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043" y="3132931"/>
                        <a:ext cx="4892675" cy="95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5" name="Picture 5" descr="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905">
            <a:off x="4845051" y="4494214"/>
            <a:ext cx="8731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6810375" y="6007100"/>
            <a:ext cx="3416300" cy="446088"/>
          </a:xfrm>
          <a:prstGeom prst="parallelogram">
            <a:avLst>
              <a:gd name="adj" fmla="val 191459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6807" name="AutoShape 7"/>
          <p:cNvSpPr>
            <a:spLocks noChangeArrowheads="1"/>
          </p:cNvSpPr>
          <p:nvPr/>
        </p:nvSpPr>
        <p:spPr bwMode="auto">
          <a:xfrm rot="-1710587">
            <a:off x="7319964" y="3511551"/>
            <a:ext cx="2471737" cy="538163"/>
          </a:xfrm>
          <a:prstGeom prst="parallelogram">
            <a:avLst>
              <a:gd name="adj" fmla="val 114823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05288" name="Text Box 8"/>
          <p:cNvSpPr txBox="1">
            <a:spLocks noChangeArrowheads="1"/>
          </p:cNvSpPr>
          <p:nvPr/>
        </p:nvSpPr>
        <p:spPr bwMode="auto">
          <a:xfrm>
            <a:off x="7732713" y="2071688"/>
            <a:ext cx="1166812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Area light</a:t>
            </a: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7462838" y="2711451"/>
            <a:ext cx="463550" cy="1509713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7926389" y="4170364"/>
            <a:ext cx="617537" cy="20081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5505450" y="5097464"/>
            <a:ext cx="3073400" cy="10810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AutoShape 12"/>
          <p:cNvSpPr>
            <a:spLocks noChangeArrowheads="1"/>
          </p:cNvSpPr>
          <p:nvPr/>
        </p:nvSpPr>
        <p:spPr bwMode="auto">
          <a:xfrm>
            <a:off x="6326188" y="2419350"/>
            <a:ext cx="1751012" cy="463550"/>
          </a:xfrm>
          <a:prstGeom prst="parallelogram">
            <a:avLst>
              <a:gd name="adj" fmla="val 94435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6813" name="Line 13"/>
          <p:cNvSpPr>
            <a:spLocks noChangeShapeType="1"/>
          </p:cNvSpPr>
          <p:nvPr/>
        </p:nvSpPr>
        <p:spPr bwMode="auto">
          <a:xfrm flipH="1" flipV="1">
            <a:off x="6450013" y="2832100"/>
            <a:ext cx="2076450" cy="33464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 flipH="1" flipV="1">
            <a:off x="7685089" y="2505075"/>
            <a:ext cx="344487" cy="144145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>
            <a:off x="8029575" y="3930651"/>
            <a:ext cx="508000" cy="22526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6" name="Line 16"/>
          <p:cNvSpPr>
            <a:spLocks noChangeShapeType="1"/>
          </p:cNvSpPr>
          <p:nvPr/>
        </p:nvSpPr>
        <p:spPr bwMode="auto">
          <a:xfrm>
            <a:off x="6964363" y="2522538"/>
            <a:ext cx="755650" cy="180181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7" name="Line 17"/>
          <p:cNvSpPr>
            <a:spLocks noChangeShapeType="1"/>
          </p:cNvSpPr>
          <p:nvPr/>
        </p:nvSpPr>
        <p:spPr bwMode="auto">
          <a:xfrm>
            <a:off x="7788275" y="4495800"/>
            <a:ext cx="738188" cy="16652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>
            <a:off x="7712076" y="4308475"/>
            <a:ext cx="80963" cy="190500"/>
          </a:xfrm>
          <a:prstGeom prst="line">
            <a:avLst/>
          </a:prstGeom>
          <a:noFill/>
          <a:ln w="19050" cap="rnd">
            <a:solidFill>
              <a:schemeClr val="tx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Rewrite the integration</a:t>
            </a:r>
          </a:p>
          <a:p>
            <a:pPr lvl="1"/>
            <a:r>
              <a:rPr lang="en-US" altLang="en-US"/>
              <a:t>Instead of integrating over directions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integrate over points on the light source</a:t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  <a:p>
            <a:pPr lvl="2"/>
            <a:r>
              <a:rPr lang="en-US" altLang="en-US"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en-US" altLang="en-US"/>
              <a:t> point on reflecting surface </a:t>
            </a:r>
          </a:p>
          <a:p>
            <a:pPr lvl="2"/>
            <a:r>
              <a:rPr lang="en-US" altLang="en-US">
                <a:latin typeface="Times New Roman" charset="0"/>
                <a:ea typeface="Times New Roman" charset="0"/>
                <a:cs typeface="Times New Roman" charset="0"/>
              </a:rPr>
              <a:t>p= F(s,t) </a:t>
            </a:r>
            <a:r>
              <a:rPr lang="en-US" altLang="en-US"/>
              <a:t>point on the area light</a:t>
            </a:r>
          </a:p>
          <a:p>
            <a:pPr lvl="2"/>
            <a:r>
              <a:rPr lang="en-US" altLang="en-US"/>
              <a:t>We are integrating over p</a:t>
            </a: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Integrating over Light Source</a:t>
            </a:r>
          </a:p>
        </p:txBody>
      </p:sp>
      <p:graphicFrame>
        <p:nvGraphicFramePr>
          <p:cNvPr id="778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675743"/>
              </p:ext>
            </p:extLst>
          </p:nvPr>
        </p:nvGraphicFramePr>
        <p:xfrm>
          <a:off x="3570288" y="4001294"/>
          <a:ext cx="5891212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1" name="Equation" r:id="rId3" imgW="2971800" imgH="393700" progId="Equation.3">
                  <p:embed/>
                </p:oleObj>
              </mc:Choice>
              <mc:Fallback>
                <p:oleObj name="Equation" r:id="rId3" imgW="2971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0288" y="4001294"/>
                        <a:ext cx="5891212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29" name="Object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2730500"/>
            <a:ext cx="489267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0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dirty="0">
                <a:ea typeface="+mn-ea"/>
              </a:rPr>
              <a:t>Problem: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/>
              <a:t>Except for </a:t>
            </a:r>
            <a:r>
              <a:rPr lang="en-US" dirty="0" smtClean="0"/>
              <a:t>basic case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solvable analytically</a:t>
            </a:r>
            <a:r>
              <a:rPr lang="en-US" dirty="0"/>
              <a:t>!</a:t>
            </a:r>
          </a:p>
          <a:p>
            <a:pPr lvl="2">
              <a:buFont typeface="Wingdings" pitchFamily="2" charset="2"/>
              <a:buChar char="n"/>
              <a:defRPr/>
            </a:pPr>
            <a:r>
              <a:rPr lang="en-US" dirty="0" smtClean="0"/>
              <a:t>Largely due </a:t>
            </a:r>
            <a:r>
              <a:rPr lang="en-US" dirty="0"/>
              <a:t>to the visibility </a:t>
            </a:r>
            <a:r>
              <a:rPr lang="en-US" dirty="0" smtClean="0"/>
              <a:t>term</a:t>
            </a:r>
            <a:endParaRPr lang="en-US" dirty="0"/>
          </a:p>
          <a:p>
            <a:pPr>
              <a:buFont typeface="Wingdings" pitchFamily="2" charset="2"/>
              <a:buChar char="n"/>
              <a:defRPr/>
            </a:pPr>
            <a:r>
              <a:rPr lang="en-US" dirty="0">
                <a:ea typeface="+mn-ea"/>
              </a:rPr>
              <a:t>So: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/>
              <a:t>Use numerical </a:t>
            </a:r>
            <a:r>
              <a:rPr lang="en-US" dirty="0" smtClean="0"/>
              <a:t>integration = approximate light </a:t>
            </a:r>
            <a:r>
              <a:rPr lang="en-US" dirty="0"/>
              <a:t>with </a:t>
            </a:r>
            <a:r>
              <a:rPr lang="en-US" dirty="0" smtClean="0"/>
              <a:t>lots of </a:t>
            </a:r>
            <a:r>
              <a:rPr lang="en-US" dirty="0"/>
              <a:t>point lights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6143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Regular grid of point lights</a:t>
            </a:r>
          </a:p>
          <a:p>
            <a:pPr lvl="1"/>
            <a:r>
              <a:rPr lang="en-US" altLang="en-US" dirty="0"/>
              <a:t>Problem: Too regular </a:t>
            </a:r>
            <a:br>
              <a:rPr lang="en-US" altLang="en-US" dirty="0"/>
            </a:br>
            <a:r>
              <a:rPr lang="en-US" altLang="en-US" dirty="0"/>
              <a:t>see 4 hard shadows  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Need LOTS of points</a:t>
            </a:r>
            <a:br>
              <a:rPr lang="en-US" altLang="en-US" dirty="0"/>
            </a:br>
            <a:r>
              <a:rPr lang="en-US" altLang="en-US" dirty="0"/>
              <a:t>to avoid this </a:t>
            </a:r>
            <a:r>
              <a:rPr lang="en-US" altLang="en-US" dirty="0" smtClean="0"/>
              <a:t>problem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 smtClean="0"/>
              <a:t>Solution: Monte-Carlo!</a:t>
            </a: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Numerical Integration</a:t>
            </a:r>
          </a:p>
        </p:txBody>
      </p:sp>
      <p:pic>
        <p:nvPicPr>
          <p:cNvPr id="79876" name="Picture 4" descr="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905">
            <a:off x="4845051" y="4494214"/>
            <a:ext cx="8731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6810375" y="6007100"/>
            <a:ext cx="3416300" cy="446088"/>
          </a:xfrm>
          <a:prstGeom prst="parallelogram">
            <a:avLst>
              <a:gd name="adj" fmla="val 191459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 rot="-1710587">
            <a:off x="7319964" y="3511551"/>
            <a:ext cx="2471737" cy="538163"/>
          </a:xfrm>
          <a:prstGeom prst="parallelogram">
            <a:avLst>
              <a:gd name="adj" fmla="val 114823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08359" name="Text Box 7"/>
          <p:cNvSpPr txBox="1">
            <a:spLocks noChangeArrowheads="1"/>
          </p:cNvSpPr>
          <p:nvPr/>
        </p:nvSpPr>
        <p:spPr bwMode="auto">
          <a:xfrm>
            <a:off x="8645526" y="1633538"/>
            <a:ext cx="1166813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Area light</a:t>
            </a:r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5505450" y="5097464"/>
            <a:ext cx="3073400" cy="1081087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7239001" y="1981200"/>
            <a:ext cx="1751013" cy="463550"/>
          </a:xfrm>
          <a:prstGeom prst="parallelogram">
            <a:avLst>
              <a:gd name="adj" fmla="val 94435"/>
            </a:avLst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H="1">
            <a:off x="7912100" y="1981201"/>
            <a:ext cx="395288" cy="4810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7483475" y="2187575"/>
            <a:ext cx="13208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Oval 12"/>
          <p:cNvSpPr>
            <a:spLocks noChangeArrowheads="1"/>
          </p:cNvSpPr>
          <p:nvPr/>
        </p:nvSpPr>
        <p:spPr bwMode="auto">
          <a:xfrm>
            <a:off x="8305800" y="2274889"/>
            <a:ext cx="120650" cy="103187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>
            <a:off x="8497888" y="2047875"/>
            <a:ext cx="120650" cy="10318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9886" name="Oval 14"/>
          <p:cNvSpPr>
            <a:spLocks noChangeArrowheads="1"/>
          </p:cNvSpPr>
          <p:nvPr/>
        </p:nvSpPr>
        <p:spPr bwMode="auto">
          <a:xfrm>
            <a:off x="7677150" y="2257425"/>
            <a:ext cx="120650" cy="10318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79887" name="Oval 15"/>
          <p:cNvSpPr>
            <a:spLocks noChangeArrowheads="1"/>
          </p:cNvSpPr>
          <p:nvPr/>
        </p:nvSpPr>
        <p:spPr bwMode="auto">
          <a:xfrm>
            <a:off x="7834313" y="2047875"/>
            <a:ext cx="120650" cy="103188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8583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GLOBAL ILLUMINATION ALGORITHMS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Ray Tracing</a:t>
            </a:r>
          </a:p>
          <a:p>
            <a:r>
              <a:rPr lang="en-US" dirty="0" smtClean="0"/>
              <a:t>Path Tracing</a:t>
            </a:r>
          </a:p>
          <a:p>
            <a:r>
              <a:rPr lang="en-US" dirty="0" smtClean="0"/>
              <a:t>Photon Mapping</a:t>
            </a:r>
          </a:p>
          <a:p>
            <a:r>
              <a:rPr lang="en-US" dirty="0" err="1" smtClean="0"/>
              <a:t>Radiosity</a:t>
            </a:r>
            <a:endParaRPr lang="en-US" dirty="0" smtClean="0"/>
          </a:p>
          <a:p>
            <a:r>
              <a:rPr lang="en-US" dirty="0" smtClean="0"/>
              <a:t>Metropolis light transport</a:t>
            </a:r>
          </a:p>
          <a:p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should global illumination work?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26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should global illumination work?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49455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Simulate light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As it is emitted from light sources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As it bounces off objects / get absorbed / refracted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latin typeface="Lora" charset="0"/>
              <a:ea typeface="Lora" charset="0"/>
              <a:cs typeface="Lor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Lora" charset="0"/>
                <a:ea typeface="Lora" charset="0"/>
                <a:cs typeface="Lora" charset="0"/>
              </a:rPr>
              <a:t>As some of the rays hit the camera</a:t>
            </a:r>
            <a:endParaRPr lang="en-US" sz="2400" dirty="0">
              <a:latin typeface="Lora" charset="0"/>
              <a:ea typeface="Lora" charset="0"/>
              <a:cs typeface="Lora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7023568" y="5392739"/>
            <a:ext cx="2206625" cy="815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9144468" y="2143126"/>
            <a:ext cx="825500" cy="8731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0027118" y="4914901"/>
            <a:ext cx="1085850" cy="769938"/>
          </a:xfrm>
          <a:custGeom>
            <a:avLst/>
            <a:gdLst>
              <a:gd name="T0" fmla="*/ 0 w 684"/>
              <a:gd name="T1" fmla="*/ 2147483647 h 485"/>
              <a:gd name="T2" fmla="*/ 2147483647 w 684"/>
              <a:gd name="T3" fmla="*/ 0 h 485"/>
              <a:gd name="T4" fmla="*/ 2147483647 w 684"/>
              <a:gd name="T5" fmla="*/ 2147483647 h 485"/>
              <a:gd name="T6" fmla="*/ 2147483647 w 684"/>
              <a:gd name="T7" fmla="*/ 2147483647 h 485"/>
              <a:gd name="T8" fmla="*/ 0 w 684"/>
              <a:gd name="T9" fmla="*/ 2147483647 h 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4"/>
              <a:gd name="T16" fmla="*/ 0 h 485"/>
              <a:gd name="T17" fmla="*/ 684 w 684"/>
              <a:gd name="T18" fmla="*/ 485 h 4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4" h="485">
                <a:moveTo>
                  <a:pt x="0" y="223"/>
                </a:moveTo>
                <a:lnTo>
                  <a:pt x="310" y="0"/>
                </a:lnTo>
                <a:lnTo>
                  <a:pt x="683" y="186"/>
                </a:lnTo>
                <a:lnTo>
                  <a:pt x="310" y="484"/>
                </a:lnTo>
                <a:lnTo>
                  <a:pt x="0" y="223"/>
                </a:lnTo>
              </a:path>
            </a:pathLst>
          </a:custGeom>
          <a:solidFill>
            <a:schemeClr val="accent2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0519243" y="5683251"/>
            <a:ext cx="0" cy="590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0027118" y="5268914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1111381" y="5210176"/>
            <a:ext cx="0" cy="590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10027118" y="5800726"/>
            <a:ext cx="1085850" cy="474663"/>
          </a:xfrm>
          <a:custGeom>
            <a:avLst/>
            <a:gdLst>
              <a:gd name="T0" fmla="*/ 0 w 684"/>
              <a:gd name="T1" fmla="*/ 2147483647 h 299"/>
              <a:gd name="T2" fmla="*/ 2147483647 w 684"/>
              <a:gd name="T3" fmla="*/ 2147483647 h 299"/>
              <a:gd name="T4" fmla="*/ 2147483647 w 684"/>
              <a:gd name="T5" fmla="*/ 0 h 299"/>
              <a:gd name="T6" fmla="*/ 0 60000 65536"/>
              <a:gd name="T7" fmla="*/ 0 60000 65536"/>
              <a:gd name="T8" fmla="*/ 0 60000 65536"/>
              <a:gd name="T9" fmla="*/ 0 w 684"/>
              <a:gd name="T10" fmla="*/ 0 h 299"/>
              <a:gd name="T11" fmla="*/ 684 w 684"/>
              <a:gd name="T12" fmla="*/ 299 h 2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4" h="299">
                <a:moveTo>
                  <a:pt x="0" y="37"/>
                </a:moveTo>
                <a:lnTo>
                  <a:pt x="310" y="298"/>
                </a:lnTo>
                <a:lnTo>
                  <a:pt x="683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>
            <a:off x="6420318" y="2071689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>
            <a:off x="6429843" y="2071689"/>
            <a:ext cx="277813" cy="87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Arc 26"/>
          <p:cNvSpPr>
            <a:spLocks/>
          </p:cNvSpPr>
          <p:nvPr/>
        </p:nvSpPr>
        <p:spPr bwMode="auto">
          <a:xfrm>
            <a:off x="6410793" y="2125664"/>
            <a:ext cx="187325" cy="179387"/>
          </a:xfrm>
          <a:custGeom>
            <a:avLst/>
            <a:gdLst>
              <a:gd name="T0" fmla="*/ 2147483647 w 21786"/>
              <a:gd name="T1" fmla="*/ 0 h 21795"/>
              <a:gd name="T2" fmla="*/ 0 w 21786"/>
              <a:gd name="T3" fmla="*/ 2147483647 h 21795"/>
              <a:gd name="T4" fmla="*/ 646195257 w 21786"/>
              <a:gd name="T5" fmla="*/ 498969315 h 21795"/>
              <a:gd name="T6" fmla="*/ 0 60000 65536"/>
              <a:gd name="T7" fmla="*/ 0 60000 65536"/>
              <a:gd name="T8" fmla="*/ 0 60000 65536"/>
              <a:gd name="T9" fmla="*/ 0 w 21786"/>
              <a:gd name="T10" fmla="*/ 0 h 21795"/>
              <a:gd name="T11" fmla="*/ 21786 w 21786"/>
              <a:gd name="T12" fmla="*/ 21795 h 217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86" h="21795" fill="none" extrusionOk="0">
                <a:moveTo>
                  <a:pt x="21785" y="-1"/>
                </a:moveTo>
                <a:cubicBezTo>
                  <a:pt x="21785" y="64"/>
                  <a:pt x="21786" y="129"/>
                  <a:pt x="21786" y="195"/>
                </a:cubicBezTo>
                <a:cubicBezTo>
                  <a:pt x="21786" y="12124"/>
                  <a:pt x="12115" y="21795"/>
                  <a:pt x="186" y="21795"/>
                </a:cubicBezTo>
                <a:cubicBezTo>
                  <a:pt x="123" y="21795"/>
                  <a:pt x="61" y="21794"/>
                  <a:pt x="-1" y="21794"/>
                </a:cubicBezTo>
              </a:path>
              <a:path w="21786" h="21795" stroke="0" extrusionOk="0">
                <a:moveTo>
                  <a:pt x="21785" y="-1"/>
                </a:moveTo>
                <a:cubicBezTo>
                  <a:pt x="21785" y="64"/>
                  <a:pt x="21786" y="129"/>
                  <a:pt x="21786" y="195"/>
                </a:cubicBezTo>
                <a:cubicBezTo>
                  <a:pt x="21786" y="12124"/>
                  <a:pt x="12115" y="21795"/>
                  <a:pt x="186" y="21795"/>
                </a:cubicBezTo>
                <a:cubicBezTo>
                  <a:pt x="123" y="21795"/>
                  <a:pt x="61" y="21794"/>
                  <a:pt x="-1" y="21794"/>
                </a:cubicBezTo>
                <a:lnTo>
                  <a:pt x="186" y="195"/>
                </a:lnTo>
                <a:lnTo>
                  <a:pt x="21785" y="-1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>
            <a:off x="6428256" y="2114551"/>
            <a:ext cx="158750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6528268" y="2376489"/>
            <a:ext cx="973138" cy="900112"/>
          </a:xfrm>
          <a:custGeom>
            <a:avLst/>
            <a:gdLst>
              <a:gd name="T0" fmla="*/ 0 w 613"/>
              <a:gd name="T1" fmla="*/ 2147483647 h 567"/>
              <a:gd name="T2" fmla="*/ 2147483647 w 613"/>
              <a:gd name="T3" fmla="*/ 0 h 567"/>
              <a:gd name="T4" fmla="*/ 2147483647 w 613"/>
              <a:gd name="T5" fmla="*/ 2147483647 h 567"/>
              <a:gd name="T6" fmla="*/ 2147483647 w 613"/>
              <a:gd name="T7" fmla="*/ 2147483647 h 567"/>
              <a:gd name="T8" fmla="*/ 0 w 613"/>
              <a:gd name="T9" fmla="*/ 2147483647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3"/>
              <a:gd name="T16" fmla="*/ 0 h 567"/>
              <a:gd name="T17" fmla="*/ 613 w 613"/>
              <a:gd name="T18" fmla="*/ 567 h 5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3" h="567">
                <a:moveTo>
                  <a:pt x="0" y="217"/>
                </a:moveTo>
                <a:lnTo>
                  <a:pt x="157" y="0"/>
                </a:lnTo>
                <a:lnTo>
                  <a:pt x="612" y="21"/>
                </a:lnTo>
                <a:lnTo>
                  <a:pt x="245" y="566"/>
                </a:lnTo>
                <a:lnTo>
                  <a:pt x="0" y="217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9"/>
          <p:cNvSpPr>
            <a:spLocks/>
          </p:cNvSpPr>
          <p:nvPr/>
        </p:nvSpPr>
        <p:spPr bwMode="auto">
          <a:xfrm>
            <a:off x="6917206" y="2409826"/>
            <a:ext cx="622300" cy="877888"/>
          </a:xfrm>
          <a:custGeom>
            <a:avLst/>
            <a:gdLst>
              <a:gd name="T0" fmla="*/ 0 w 392"/>
              <a:gd name="T1" fmla="*/ 2147483647 h 553"/>
              <a:gd name="T2" fmla="*/ 2147483647 w 392"/>
              <a:gd name="T3" fmla="*/ 2147483647 h 553"/>
              <a:gd name="T4" fmla="*/ 2147483647 w 392"/>
              <a:gd name="T5" fmla="*/ 2147483647 h 553"/>
              <a:gd name="T6" fmla="*/ 2147483647 w 392"/>
              <a:gd name="T7" fmla="*/ 0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553"/>
              <a:gd name="T14" fmla="*/ 392 w 392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553">
                <a:moveTo>
                  <a:pt x="0" y="545"/>
                </a:moveTo>
                <a:lnTo>
                  <a:pt x="47" y="552"/>
                </a:lnTo>
                <a:lnTo>
                  <a:pt x="391" y="28"/>
                </a:lnTo>
                <a:lnTo>
                  <a:pt x="362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>
            <a:off x="6740993" y="2432051"/>
            <a:ext cx="703263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1"/>
          <p:cNvSpPr>
            <a:spLocks noChangeShapeType="1"/>
          </p:cNvSpPr>
          <p:nvPr/>
        </p:nvSpPr>
        <p:spPr bwMode="auto">
          <a:xfrm>
            <a:off x="6685431" y="2509839"/>
            <a:ext cx="676275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2"/>
          <p:cNvSpPr>
            <a:spLocks noChangeShapeType="1"/>
          </p:cNvSpPr>
          <p:nvPr/>
        </p:nvSpPr>
        <p:spPr bwMode="auto">
          <a:xfrm>
            <a:off x="6631456" y="2587626"/>
            <a:ext cx="609600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>
            <a:off x="6575893" y="2654301"/>
            <a:ext cx="601663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6547318" y="2697164"/>
            <a:ext cx="490538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5"/>
          <p:cNvSpPr>
            <a:spLocks noChangeShapeType="1"/>
          </p:cNvSpPr>
          <p:nvPr/>
        </p:nvSpPr>
        <p:spPr bwMode="auto">
          <a:xfrm flipH="1">
            <a:off x="6834656" y="2409826"/>
            <a:ext cx="517525" cy="765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>
            <a:off x="6740993" y="2387601"/>
            <a:ext cx="427038" cy="633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 flipH="1">
            <a:off x="6667968" y="2387601"/>
            <a:ext cx="342900" cy="522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8"/>
          <p:cNvSpPr>
            <a:spLocks noChangeShapeType="1"/>
          </p:cNvSpPr>
          <p:nvPr/>
        </p:nvSpPr>
        <p:spPr bwMode="auto">
          <a:xfrm flipH="1">
            <a:off x="6585418" y="2365376"/>
            <a:ext cx="295275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2"/>
          <p:cNvSpPr>
            <a:spLocks noChangeShapeType="1"/>
          </p:cNvSpPr>
          <p:nvPr/>
        </p:nvSpPr>
        <p:spPr bwMode="auto">
          <a:xfrm flipH="1" flipV="1">
            <a:off x="9582618" y="3021014"/>
            <a:ext cx="914400" cy="2203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43"/>
          <p:cNvSpPr>
            <a:spLocks noChangeShapeType="1"/>
          </p:cNvSpPr>
          <p:nvPr/>
        </p:nvSpPr>
        <p:spPr bwMode="auto">
          <a:xfrm flipH="1">
            <a:off x="8130056" y="3021014"/>
            <a:ext cx="1433512" cy="276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44"/>
          <p:cNvSpPr>
            <a:spLocks noChangeShapeType="1"/>
          </p:cNvSpPr>
          <p:nvPr/>
        </p:nvSpPr>
        <p:spPr bwMode="auto">
          <a:xfrm>
            <a:off x="7045794" y="3282952"/>
            <a:ext cx="1044574" cy="2481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5"/>
          <p:cNvSpPr>
            <a:spLocks noChangeShapeType="1"/>
          </p:cNvSpPr>
          <p:nvPr/>
        </p:nvSpPr>
        <p:spPr bwMode="auto">
          <a:xfrm flipH="1">
            <a:off x="7352181" y="5789614"/>
            <a:ext cx="795338" cy="6175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7020393" y="2039939"/>
            <a:ext cx="15144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Image Plane</a:t>
            </a:r>
          </a:p>
        </p:txBody>
      </p:sp>
      <p:sp>
        <p:nvSpPr>
          <p:cNvPr id="31" name="Rectangle 48"/>
          <p:cNvSpPr>
            <a:spLocks noChangeArrowheads="1"/>
          </p:cNvSpPr>
          <p:nvPr/>
        </p:nvSpPr>
        <p:spPr bwMode="auto">
          <a:xfrm>
            <a:off x="5786906" y="2051051"/>
            <a:ext cx="587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Eye</a:t>
            </a:r>
          </a:p>
        </p:txBody>
      </p:sp>
      <p:sp>
        <p:nvSpPr>
          <p:cNvPr id="32" name="Rectangle 49"/>
          <p:cNvSpPr>
            <a:spLocks noChangeArrowheads="1"/>
          </p:cNvSpPr>
          <p:nvPr/>
        </p:nvSpPr>
        <p:spPr bwMode="auto">
          <a:xfrm>
            <a:off x="5929780" y="5987636"/>
            <a:ext cx="1235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Refracted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Arial" charset="0"/>
              </a:rPr>
              <a:t>Ray</a:t>
            </a:r>
          </a:p>
        </p:txBody>
      </p:sp>
      <p:sp>
        <p:nvSpPr>
          <p:cNvPr id="33" name="Rectangle 50"/>
          <p:cNvSpPr>
            <a:spLocks noChangeArrowheads="1"/>
          </p:cNvSpPr>
          <p:nvPr/>
        </p:nvSpPr>
        <p:spPr bwMode="auto">
          <a:xfrm>
            <a:off x="8109418" y="3346451"/>
            <a:ext cx="1209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Reflected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Ray</a:t>
            </a:r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 flipH="1" flipV="1">
            <a:off x="6571131" y="2284414"/>
            <a:ext cx="384175" cy="842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" name="Group 60"/>
          <p:cNvGrpSpPr>
            <a:grpSpLocks/>
          </p:cNvGrpSpPr>
          <p:nvPr/>
        </p:nvGrpSpPr>
        <p:grpSpPr bwMode="auto">
          <a:xfrm>
            <a:off x="10812931" y="1830390"/>
            <a:ext cx="996950" cy="1252538"/>
            <a:chOff x="3733" y="1053"/>
            <a:chExt cx="628" cy="789"/>
          </a:xfrm>
        </p:grpSpPr>
        <p:sp>
          <p:nvSpPr>
            <p:cNvPr id="36" name="Oval 61"/>
            <p:cNvSpPr>
              <a:spLocks noChangeArrowheads="1"/>
            </p:cNvSpPr>
            <p:nvPr/>
          </p:nvSpPr>
          <p:spPr bwMode="auto">
            <a:xfrm>
              <a:off x="3863" y="1585"/>
              <a:ext cx="86" cy="104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37" name="Line 62"/>
            <p:cNvSpPr>
              <a:spLocks noChangeShapeType="1"/>
            </p:cNvSpPr>
            <p:nvPr/>
          </p:nvSpPr>
          <p:spPr bwMode="auto">
            <a:xfrm>
              <a:off x="3921" y="1432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3"/>
            <p:cNvSpPr>
              <a:spLocks noChangeShapeType="1"/>
            </p:cNvSpPr>
            <p:nvPr/>
          </p:nvSpPr>
          <p:spPr bwMode="auto">
            <a:xfrm>
              <a:off x="3921" y="1730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3972" y="1634"/>
              <a:ext cx="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5"/>
            <p:cNvSpPr>
              <a:spLocks noChangeShapeType="1"/>
            </p:cNvSpPr>
            <p:nvPr/>
          </p:nvSpPr>
          <p:spPr bwMode="auto">
            <a:xfrm>
              <a:off x="3733" y="1634"/>
              <a:ext cx="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66"/>
            <p:cNvSpPr>
              <a:spLocks noChangeShapeType="1"/>
            </p:cNvSpPr>
            <p:nvPr/>
          </p:nvSpPr>
          <p:spPr bwMode="auto">
            <a:xfrm>
              <a:off x="3803" y="1481"/>
              <a:ext cx="64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7"/>
            <p:cNvSpPr>
              <a:spLocks noChangeShapeType="1"/>
            </p:cNvSpPr>
            <p:nvPr/>
          </p:nvSpPr>
          <p:spPr bwMode="auto">
            <a:xfrm>
              <a:off x="3873" y="1453"/>
              <a:ext cx="23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8"/>
            <p:cNvSpPr>
              <a:spLocks noChangeShapeType="1"/>
            </p:cNvSpPr>
            <p:nvPr/>
          </p:nvSpPr>
          <p:spPr bwMode="auto">
            <a:xfrm>
              <a:off x="3762" y="1551"/>
              <a:ext cx="8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9"/>
            <p:cNvSpPr>
              <a:spLocks noChangeShapeType="1"/>
            </p:cNvSpPr>
            <p:nvPr/>
          </p:nvSpPr>
          <p:spPr bwMode="auto">
            <a:xfrm flipH="1">
              <a:off x="3972" y="1509"/>
              <a:ext cx="82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70"/>
            <p:cNvSpPr>
              <a:spLocks noChangeShapeType="1"/>
            </p:cNvSpPr>
            <p:nvPr/>
          </p:nvSpPr>
          <p:spPr bwMode="auto">
            <a:xfrm flipH="1">
              <a:off x="3954" y="1460"/>
              <a:ext cx="24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1"/>
            <p:cNvSpPr>
              <a:spLocks noChangeShapeType="1"/>
            </p:cNvSpPr>
            <p:nvPr/>
          </p:nvSpPr>
          <p:spPr bwMode="auto">
            <a:xfrm flipH="1">
              <a:off x="3978" y="1572"/>
              <a:ext cx="81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72"/>
            <p:cNvSpPr>
              <a:spLocks noChangeShapeType="1"/>
            </p:cNvSpPr>
            <p:nvPr/>
          </p:nvSpPr>
          <p:spPr bwMode="auto">
            <a:xfrm>
              <a:off x="3960" y="1690"/>
              <a:ext cx="7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73"/>
            <p:cNvSpPr>
              <a:spLocks noChangeShapeType="1"/>
            </p:cNvSpPr>
            <p:nvPr/>
          </p:nvSpPr>
          <p:spPr bwMode="auto">
            <a:xfrm>
              <a:off x="3949" y="1719"/>
              <a:ext cx="40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4"/>
            <p:cNvSpPr>
              <a:spLocks noChangeShapeType="1"/>
            </p:cNvSpPr>
            <p:nvPr/>
          </p:nvSpPr>
          <p:spPr bwMode="auto">
            <a:xfrm>
              <a:off x="3978" y="1655"/>
              <a:ext cx="76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Rectangle 78"/>
            <p:cNvSpPr>
              <a:spLocks noChangeArrowheads="1"/>
            </p:cNvSpPr>
            <p:nvPr/>
          </p:nvSpPr>
          <p:spPr bwMode="auto">
            <a:xfrm>
              <a:off x="3759" y="1053"/>
              <a:ext cx="602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Light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Source</a:t>
              </a:r>
            </a:p>
          </p:txBody>
        </p:sp>
      </p:grpSp>
      <p:sp>
        <p:nvSpPr>
          <p:cNvPr id="51" name="Line 42"/>
          <p:cNvSpPr>
            <a:spLocks noChangeShapeType="1"/>
          </p:cNvSpPr>
          <p:nvPr/>
        </p:nvSpPr>
        <p:spPr bwMode="auto">
          <a:xfrm flipV="1">
            <a:off x="10541467" y="2938466"/>
            <a:ext cx="419100" cy="227171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TRACING: IDEA</a:t>
            </a:r>
            <a:endParaRPr lang="en-US" dirty="0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3306008" y="5253038"/>
            <a:ext cx="2206625" cy="815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426908" y="2003425"/>
            <a:ext cx="825500" cy="8731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6309558" y="4775200"/>
            <a:ext cx="1085850" cy="769938"/>
          </a:xfrm>
          <a:custGeom>
            <a:avLst/>
            <a:gdLst>
              <a:gd name="T0" fmla="*/ 0 w 684"/>
              <a:gd name="T1" fmla="*/ 2147483647 h 485"/>
              <a:gd name="T2" fmla="*/ 2147483647 w 684"/>
              <a:gd name="T3" fmla="*/ 0 h 485"/>
              <a:gd name="T4" fmla="*/ 2147483647 w 684"/>
              <a:gd name="T5" fmla="*/ 2147483647 h 485"/>
              <a:gd name="T6" fmla="*/ 2147483647 w 684"/>
              <a:gd name="T7" fmla="*/ 2147483647 h 485"/>
              <a:gd name="T8" fmla="*/ 0 w 684"/>
              <a:gd name="T9" fmla="*/ 2147483647 h 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4"/>
              <a:gd name="T16" fmla="*/ 0 h 485"/>
              <a:gd name="T17" fmla="*/ 684 w 684"/>
              <a:gd name="T18" fmla="*/ 485 h 4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4" h="485">
                <a:moveTo>
                  <a:pt x="0" y="223"/>
                </a:moveTo>
                <a:lnTo>
                  <a:pt x="310" y="0"/>
                </a:lnTo>
                <a:lnTo>
                  <a:pt x="683" y="186"/>
                </a:lnTo>
                <a:lnTo>
                  <a:pt x="310" y="484"/>
                </a:lnTo>
                <a:lnTo>
                  <a:pt x="0" y="223"/>
                </a:lnTo>
              </a:path>
            </a:pathLst>
          </a:custGeom>
          <a:solidFill>
            <a:schemeClr val="accent2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801683" y="5543550"/>
            <a:ext cx="0" cy="590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6309558" y="512921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7393821" y="5070475"/>
            <a:ext cx="0" cy="590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6309558" y="5661025"/>
            <a:ext cx="1085850" cy="474663"/>
          </a:xfrm>
          <a:custGeom>
            <a:avLst/>
            <a:gdLst>
              <a:gd name="T0" fmla="*/ 0 w 684"/>
              <a:gd name="T1" fmla="*/ 2147483647 h 299"/>
              <a:gd name="T2" fmla="*/ 2147483647 w 684"/>
              <a:gd name="T3" fmla="*/ 2147483647 h 299"/>
              <a:gd name="T4" fmla="*/ 2147483647 w 684"/>
              <a:gd name="T5" fmla="*/ 0 h 299"/>
              <a:gd name="T6" fmla="*/ 0 60000 65536"/>
              <a:gd name="T7" fmla="*/ 0 60000 65536"/>
              <a:gd name="T8" fmla="*/ 0 60000 65536"/>
              <a:gd name="T9" fmla="*/ 0 w 684"/>
              <a:gd name="T10" fmla="*/ 0 h 299"/>
              <a:gd name="T11" fmla="*/ 684 w 684"/>
              <a:gd name="T12" fmla="*/ 299 h 2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4" h="299">
                <a:moveTo>
                  <a:pt x="0" y="37"/>
                </a:moveTo>
                <a:lnTo>
                  <a:pt x="310" y="298"/>
                </a:lnTo>
                <a:lnTo>
                  <a:pt x="683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>
            <a:off x="2702758" y="1931988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5"/>
          <p:cNvSpPr>
            <a:spLocks noChangeShapeType="1"/>
          </p:cNvSpPr>
          <p:nvPr/>
        </p:nvSpPr>
        <p:spPr bwMode="auto">
          <a:xfrm>
            <a:off x="2712283" y="1931988"/>
            <a:ext cx="277813" cy="873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Arc 26"/>
          <p:cNvSpPr>
            <a:spLocks/>
          </p:cNvSpPr>
          <p:nvPr/>
        </p:nvSpPr>
        <p:spPr bwMode="auto">
          <a:xfrm>
            <a:off x="2693233" y="1985963"/>
            <a:ext cx="187325" cy="179387"/>
          </a:xfrm>
          <a:custGeom>
            <a:avLst/>
            <a:gdLst>
              <a:gd name="T0" fmla="*/ 2147483647 w 21786"/>
              <a:gd name="T1" fmla="*/ 0 h 21795"/>
              <a:gd name="T2" fmla="*/ 0 w 21786"/>
              <a:gd name="T3" fmla="*/ 2147483647 h 21795"/>
              <a:gd name="T4" fmla="*/ 646195257 w 21786"/>
              <a:gd name="T5" fmla="*/ 498969315 h 21795"/>
              <a:gd name="T6" fmla="*/ 0 60000 65536"/>
              <a:gd name="T7" fmla="*/ 0 60000 65536"/>
              <a:gd name="T8" fmla="*/ 0 60000 65536"/>
              <a:gd name="T9" fmla="*/ 0 w 21786"/>
              <a:gd name="T10" fmla="*/ 0 h 21795"/>
              <a:gd name="T11" fmla="*/ 21786 w 21786"/>
              <a:gd name="T12" fmla="*/ 21795 h 217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86" h="21795" fill="none" extrusionOk="0">
                <a:moveTo>
                  <a:pt x="21785" y="-1"/>
                </a:moveTo>
                <a:cubicBezTo>
                  <a:pt x="21785" y="64"/>
                  <a:pt x="21786" y="129"/>
                  <a:pt x="21786" y="195"/>
                </a:cubicBezTo>
                <a:cubicBezTo>
                  <a:pt x="21786" y="12124"/>
                  <a:pt x="12115" y="21795"/>
                  <a:pt x="186" y="21795"/>
                </a:cubicBezTo>
                <a:cubicBezTo>
                  <a:pt x="123" y="21795"/>
                  <a:pt x="61" y="21794"/>
                  <a:pt x="-1" y="21794"/>
                </a:cubicBezTo>
              </a:path>
              <a:path w="21786" h="21795" stroke="0" extrusionOk="0">
                <a:moveTo>
                  <a:pt x="21785" y="-1"/>
                </a:moveTo>
                <a:cubicBezTo>
                  <a:pt x="21785" y="64"/>
                  <a:pt x="21786" y="129"/>
                  <a:pt x="21786" y="195"/>
                </a:cubicBezTo>
                <a:cubicBezTo>
                  <a:pt x="21786" y="12124"/>
                  <a:pt x="12115" y="21795"/>
                  <a:pt x="186" y="21795"/>
                </a:cubicBezTo>
                <a:cubicBezTo>
                  <a:pt x="123" y="21795"/>
                  <a:pt x="61" y="21794"/>
                  <a:pt x="-1" y="21794"/>
                </a:cubicBezTo>
                <a:lnTo>
                  <a:pt x="186" y="195"/>
                </a:lnTo>
                <a:lnTo>
                  <a:pt x="21785" y="-1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 flipH="1">
            <a:off x="2710696" y="1974850"/>
            <a:ext cx="158750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2810708" y="2236788"/>
            <a:ext cx="973138" cy="900112"/>
          </a:xfrm>
          <a:custGeom>
            <a:avLst/>
            <a:gdLst>
              <a:gd name="T0" fmla="*/ 0 w 613"/>
              <a:gd name="T1" fmla="*/ 2147483647 h 567"/>
              <a:gd name="T2" fmla="*/ 2147483647 w 613"/>
              <a:gd name="T3" fmla="*/ 0 h 567"/>
              <a:gd name="T4" fmla="*/ 2147483647 w 613"/>
              <a:gd name="T5" fmla="*/ 2147483647 h 567"/>
              <a:gd name="T6" fmla="*/ 2147483647 w 613"/>
              <a:gd name="T7" fmla="*/ 2147483647 h 567"/>
              <a:gd name="T8" fmla="*/ 0 w 613"/>
              <a:gd name="T9" fmla="*/ 2147483647 h 5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3"/>
              <a:gd name="T16" fmla="*/ 0 h 567"/>
              <a:gd name="T17" fmla="*/ 613 w 613"/>
              <a:gd name="T18" fmla="*/ 567 h 5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3" h="567">
                <a:moveTo>
                  <a:pt x="0" y="217"/>
                </a:moveTo>
                <a:lnTo>
                  <a:pt x="157" y="0"/>
                </a:lnTo>
                <a:lnTo>
                  <a:pt x="612" y="21"/>
                </a:lnTo>
                <a:lnTo>
                  <a:pt x="245" y="566"/>
                </a:lnTo>
                <a:lnTo>
                  <a:pt x="0" y="217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9"/>
          <p:cNvSpPr>
            <a:spLocks/>
          </p:cNvSpPr>
          <p:nvPr/>
        </p:nvSpPr>
        <p:spPr bwMode="auto">
          <a:xfrm>
            <a:off x="3199646" y="2270125"/>
            <a:ext cx="622300" cy="877888"/>
          </a:xfrm>
          <a:custGeom>
            <a:avLst/>
            <a:gdLst>
              <a:gd name="T0" fmla="*/ 0 w 392"/>
              <a:gd name="T1" fmla="*/ 2147483647 h 553"/>
              <a:gd name="T2" fmla="*/ 2147483647 w 392"/>
              <a:gd name="T3" fmla="*/ 2147483647 h 553"/>
              <a:gd name="T4" fmla="*/ 2147483647 w 392"/>
              <a:gd name="T5" fmla="*/ 2147483647 h 553"/>
              <a:gd name="T6" fmla="*/ 2147483647 w 392"/>
              <a:gd name="T7" fmla="*/ 0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392"/>
              <a:gd name="T13" fmla="*/ 0 h 553"/>
              <a:gd name="T14" fmla="*/ 392 w 392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" h="553">
                <a:moveTo>
                  <a:pt x="0" y="545"/>
                </a:moveTo>
                <a:lnTo>
                  <a:pt x="47" y="552"/>
                </a:lnTo>
                <a:lnTo>
                  <a:pt x="391" y="28"/>
                </a:lnTo>
                <a:lnTo>
                  <a:pt x="362" y="0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>
            <a:off x="3023433" y="2292350"/>
            <a:ext cx="703263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31"/>
          <p:cNvSpPr>
            <a:spLocks noChangeShapeType="1"/>
          </p:cNvSpPr>
          <p:nvPr/>
        </p:nvSpPr>
        <p:spPr bwMode="auto">
          <a:xfrm>
            <a:off x="2967871" y="2370138"/>
            <a:ext cx="676275" cy="133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2"/>
          <p:cNvSpPr>
            <a:spLocks noChangeShapeType="1"/>
          </p:cNvSpPr>
          <p:nvPr/>
        </p:nvSpPr>
        <p:spPr bwMode="auto">
          <a:xfrm>
            <a:off x="2913896" y="2447925"/>
            <a:ext cx="609600" cy="187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>
            <a:off x="2858333" y="2514600"/>
            <a:ext cx="601663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2829758" y="2557463"/>
            <a:ext cx="490538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5"/>
          <p:cNvSpPr>
            <a:spLocks noChangeShapeType="1"/>
          </p:cNvSpPr>
          <p:nvPr/>
        </p:nvSpPr>
        <p:spPr bwMode="auto">
          <a:xfrm flipH="1">
            <a:off x="3117096" y="2270125"/>
            <a:ext cx="517525" cy="765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>
            <a:off x="3023433" y="2247900"/>
            <a:ext cx="427038" cy="633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7"/>
          <p:cNvSpPr>
            <a:spLocks noChangeShapeType="1"/>
          </p:cNvSpPr>
          <p:nvPr/>
        </p:nvSpPr>
        <p:spPr bwMode="auto">
          <a:xfrm flipH="1">
            <a:off x="2950408" y="2247900"/>
            <a:ext cx="342900" cy="522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8"/>
          <p:cNvSpPr>
            <a:spLocks noChangeShapeType="1"/>
          </p:cNvSpPr>
          <p:nvPr/>
        </p:nvSpPr>
        <p:spPr bwMode="auto">
          <a:xfrm flipH="1">
            <a:off x="2867858" y="2225675"/>
            <a:ext cx="295275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2"/>
          <p:cNvSpPr>
            <a:spLocks noChangeShapeType="1"/>
          </p:cNvSpPr>
          <p:nvPr/>
        </p:nvSpPr>
        <p:spPr bwMode="auto">
          <a:xfrm flipH="1" flipV="1">
            <a:off x="5865058" y="2881313"/>
            <a:ext cx="914400" cy="2203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43"/>
          <p:cNvSpPr>
            <a:spLocks noChangeShapeType="1"/>
          </p:cNvSpPr>
          <p:nvPr/>
        </p:nvSpPr>
        <p:spPr bwMode="auto">
          <a:xfrm flipH="1">
            <a:off x="4412496" y="2881313"/>
            <a:ext cx="1433512" cy="276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44"/>
          <p:cNvSpPr>
            <a:spLocks noChangeShapeType="1"/>
          </p:cNvSpPr>
          <p:nvPr/>
        </p:nvSpPr>
        <p:spPr bwMode="auto">
          <a:xfrm flipH="1" flipV="1">
            <a:off x="3299658" y="3119438"/>
            <a:ext cx="1112838" cy="2508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45"/>
          <p:cNvSpPr>
            <a:spLocks noChangeShapeType="1"/>
          </p:cNvSpPr>
          <p:nvPr/>
        </p:nvSpPr>
        <p:spPr bwMode="auto">
          <a:xfrm>
            <a:off x="4429958" y="5649913"/>
            <a:ext cx="841375" cy="676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Rectangle 46"/>
          <p:cNvSpPr>
            <a:spLocks noChangeArrowheads="1"/>
          </p:cNvSpPr>
          <p:nvPr/>
        </p:nvSpPr>
        <p:spPr bwMode="auto">
          <a:xfrm>
            <a:off x="3302833" y="1900238"/>
            <a:ext cx="15144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Image Plane</a:t>
            </a:r>
          </a:p>
        </p:txBody>
      </p:sp>
      <p:sp>
        <p:nvSpPr>
          <p:cNvPr id="31" name="Rectangle 48"/>
          <p:cNvSpPr>
            <a:spLocks noChangeArrowheads="1"/>
          </p:cNvSpPr>
          <p:nvPr/>
        </p:nvSpPr>
        <p:spPr bwMode="auto">
          <a:xfrm>
            <a:off x="2069346" y="1911350"/>
            <a:ext cx="587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Eye</a:t>
            </a:r>
          </a:p>
        </p:txBody>
      </p:sp>
      <p:sp>
        <p:nvSpPr>
          <p:cNvPr id="32" name="Rectangle 49"/>
          <p:cNvSpPr>
            <a:spLocks noChangeArrowheads="1"/>
          </p:cNvSpPr>
          <p:nvPr/>
        </p:nvSpPr>
        <p:spPr bwMode="auto">
          <a:xfrm>
            <a:off x="5293558" y="5922963"/>
            <a:ext cx="12350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Refracted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Ray</a:t>
            </a:r>
          </a:p>
        </p:txBody>
      </p:sp>
      <p:sp>
        <p:nvSpPr>
          <p:cNvPr id="33" name="Rectangle 50"/>
          <p:cNvSpPr>
            <a:spLocks noChangeArrowheads="1"/>
          </p:cNvSpPr>
          <p:nvPr/>
        </p:nvSpPr>
        <p:spPr bwMode="auto">
          <a:xfrm>
            <a:off x="4391858" y="3206750"/>
            <a:ext cx="1209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charset="2"/>
              <a:buChar char="n"/>
              <a:defRPr sz="28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charset="2"/>
              <a:buChar char="n"/>
              <a:defRPr sz="26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charset="2"/>
              <a:buChar char="n"/>
              <a:defRPr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n"/>
              <a:defRPr sz="20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Reflected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charset="0"/>
              </a:rPr>
              <a:t>Ray</a:t>
            </a:r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 flipH="1" flipV="1">
            <a:off x="2853571" y="2144713"/>
            <a:ext cx="384175" cy="8429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" name="Group 60"/>
          <p:cNvGrpSpPr>
            <a:grpSpLocks/>
          </p:cNvGrpSpPr>
          <p:nvPr/>
        </p:nvGrpSpPr>
        <p:grpSpPr bwMode="auto">
          <a:xfrm>
            <a:off x="7095371" y="1690689"/>
            <a:ext cx="996950" cy="1252538"/>
            <a:chOff x="3733" y="1053"/>
            <a:chExt cx="628" cy="789"/>
          </a:xfrm>
        </p:grpSpPr>
        <p:sp>
          <p:nvSpPr>
            <p:cNvPr id="39" name="Oval 61"/>
            <p:cNvSpPr>
              <a:spLocks noChangeArrowheads="1"/>
            </p:cNvSpPr>
            <p:nvPr/>
          </p:nvSpPr>
          <p:spPr bwMode="auto">
            <a:xfrm>
              <a:off x="3863" y="1585"/>
              <a:ext cx="86" cy="104"/>
            </a:xfrm>
            <a:prstGeom prst="ellipse">
              <a:avLst/>
            </a:prstGeom>
            <a:solidFill>
              <a:srgbClr val="FAFD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CA" altLang="en-US" sz="1800"/>
            </a:p>
          </p:txBody>
        </p:sp>
        <p:sp>
          <p:nvSpPr>
            <p:cNvPr id="40" name="Line 62"/>
            <p:cNvSpPr>
              <a:spLocks noChangeShapeType="1"/>
            </p:cNvSpPr>
            <p:nvPr/>
          </p:nvSpPr>
          <p:spPr bwMode="auto">
            <a:xfrm>
              <a:off x="3921" y="1432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63"/>
            <p:cNvSpPr>
              <a:spLocks noChangeShapeType="1"/>
            </p:cNvSpPr>
            <p:nvPr/>
          </p:nvSpPr>
          <p:spPr bwMode="auto">
            <a:xfrm>
              <a:off x="3921" y="1730"/>
              <a:ext cx="0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3972" y="1634"/>
              <a:ext cx="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5"/>
            <p:cNvSpPr>
              <a:spLocks noChangeShapeType="1"/>
            </p:cNvSpPr>
            <p:nvPr/>
          </p:nvSpPr>
          <p:spPr bwMode="auto">
            <a:xfrm>
              <a:off x="3733" y="1634"/>
              <a:ext cx="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6"/>
            <p:cNvSpPr>
              <a:spLocks noChangeShapeType="1"/>
            </p:cNvSpPr>
            <p:nvPr/>
          </p:nvSpPr>
          <p:spPr bwMode="auto">
            <a:xfrm>
              <a:off x="3803" y="1481"/>
              <a:ext cx="64" cy="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67"/>
            <p:cNvSpPr>
              <a:spLocks noChangeShapeType="1"/>
            </p:cNvSpPr>
            <p:nvPr/>
          </p:nvSpPr>
          <p:spPr bwMode="auto">
            <a:xfrm>
              <a:off x="3873" y="1453"/>
              <a:ext cx="23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8"/>
            <p:cNvSpPr>
              <a:spLocks noChangeShapeType="1"/>
            </p:cNvSpPr>
            <p:nvPr/>
          </p:nvSpPr>
          <p:spPr bwMode="auto">
            <a:xfrm>
              <a:off x="3762" y="1551"/>
              <a:ext cx="82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69"/>
            <p:cNvSpPr>
              <a:spLocks noChangeShapeType="1"/>
            </p:cNvSpPr>
            <p:nvPr/>
          </p:nvSpPr>
          <p:spPr bwMode="auto">
            <a:xfrm flipH="1">
              <a:off x="3972" y="1509"/>
              <a:ext cx="82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70"/>
            <p:cNvSpPr>
              <a:spLocks noChangeShapeType="1"/>
            </p:cNvSpPr>
            <p:nvPr/>
          </p:nvSpPr>
          <p:spPr bwMode="auto">
            <a:xfrm flipH="1">
              <a:off x="3954" y="1460"/>
              <a:ext cx="24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1"/>
            <p:cNvSpPr>
              <a:spLocks noChangeShapeType="1"/>
            </p:cNvSpPr>
            <p:nvPr/>
          </p:nvSpPr>
          <p:spPr bwMode="auto">
            <a:xfrm flipH="1">
              <a:off x="3978" y="1572"/>
              <a:ext cx="81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72"/>
            <p:cNvSpPr>
              <a:spLocks noChangeShapeType="1"/>
            </p:cNvSpPr>
            <p:nvPr/>
          </p:nvSpPr>
          <p:spPr bwMode="auto">
            <a:xfrm>
              <a:off x="3960" y="1690"/>
              <a:ext cx="7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73"/>
            <p:cNvSpPr>
              <a:spLocks noChangeShapeType="1"/>
            </p:cNvSpPr>
            <p:nvPr/>
          </p:nvSpPr>
          <p:spPr bwMode="auto">
            <a:xfrm>
              <a:off x="3949" y="1719"/>
              <a:ext cx="40" cy="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74"/>
            <p:cNvSpPr>
              <a:spLocks noChangeShapeType="1"/>
            </p:cNvSpPr>
            <p:nvPr/>
          </p:nvSpPr>
          <p:spPr bwMode="auto">
            <a:xfrm>
              <a:off x="3978" y="1655"/>
              <a:ext cx="76" cy="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78"/>
            <p:cNvSpPr>
              <a:spLocks noChangeArrowheads="1"/>
            </p:cNvSpPr>
            <p:nvPr/>
          </p:nvSpPr>
          <p:spPr bwMode="auto">
            <a:xfrm>
              <a:off x="3759" y="1053"/>
              <a:ext cx="602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charset="2"/>
                <a:buChar char="n"/>
                <a:defRPr sz="28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charset="2"/>
                <a:buChar char="n"/>
                <a:defRPr sz="26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charset="2"/>
                <a:buChar char="n"/>
                <a:defRPr sz="24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charset="2"/>
                <a:buChar char="n"/>
                <a:defRPr sz="2000">
                  <a:solidFill>
                    <a:schemeClr val="tx1"/>
                  </a:solidFill>
                  <a:latin typeface="Tahoma" charset="0"/>
                  <a:ea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Light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latin typeface="Arial" charset="0"/>
                </a:rPr>
                <a:t>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2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" id="{68A2A010-2334-0243-A8F4-3E591C12A33B}" vid="{767F87A2-A4A6-444B-BBE8-DC4D21025A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cpsc314</Template>
  <TotalTime>4786</TotalTime>
  <Words>1831</Words>
  <Application>Microsoft Office PowerPoint</Application>
  <PresentationFormat>Custom</PresentationFormat>
  <Paragraphs>427</Paragraphs>
  <Slides>54</Slides>
  <Notes>4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Equation</vt:lpstr>
      <vt:lpstr>CPSC 314 21 – Global illumination         ugrad.cs.ubc.ca/~cs314</vt:lpstr>
      <vt:lpstr>Illumination Models/Algorithms</vt:lpstr>
      <vt:lpstr>Illumination Models/Algorithms</vt:lpstr>
      <vt:lpstr>Illumination Models/Algorithms</vt:lpstr>
      <vt:lpstr>What was non-physical in Local Illumination?</vt:lpstr>
      <vt:lpstr>HOW should global illumination work?</vt:lpstr>
      <vt:lpstr>HOW should global illumination work?</vt:lpstr>
      <vt:lpstr>PROBLEM?</vt:lpstr>
      <vt:lpstr>RAY TRACING: IDEA</vt:lpstr>
      <vt:lpstr>RAY TRACING: IDEA</vt:lpstr>
      <vt:lpstr>rAY TRACING</vt:lpstr>
      <vt:lpstr>Reflection</vt:lpstr>
      <vt:lpstr>Refraction</vt:lpstr>
      <vt:lpstr>Basic Ray-Tracing Algorithm</vt:lpstr>
      <vt:lpstr>when to stop?</vt:lpstr>
      <vt:lpstr>Sub-Routines</vt:lpstr>
      <vt:lpstr>Simulating Shadows</vt:lpstr>
      <vt:lpstr>RAY TRACING: IDEA</vt:lpstr>
      <vt:lpstr>Ray-Tracing: Practicalities</vt:lpstr>
      <vt:lpstr>Ray-Tracing: Generation of Rays</vt:lpstr>
      <vt:lpstr>Ray-Tracing: Generation of Rays</vt:lpstr>
      <vt:lpstr>Ray-Tracing: Generation of Rays</vt:lpstr>
      <vt:lpstr>Ray-Tracing: Practicalities</vt:lpstr>
      <vt:lpstr>RAY-Object intersections</vt:lpstr>
      <vt:lpstr>Ray-Object Intersections</vt:lpstr>
      <vt:lpstr>Ray Intersections with OTHER PRIMITIVES</vt:lpstr>
      <vt:lpstr>Ray Intersections with other primitives</vt:lpstr>
      <vt:lpstr>Ray-Tracing: Practicalities</vt:lpstr>
      <vt:lpstr>Ray-Tracing: Transformations</vt:lpstr>
      <vt:lpstr>Ray-Tracing: Transformations</vt:lpstr>
      <vt:lpstr>Ray-Tracing: Practicalities</vt:lpstr>
      <vt:lpstr>Ray-Tracing: DIRECT ILLUMINATION</vt:lpstr>
      <vt:lpstr>Ray-Tracing: DIRECT ILLUMINATION</vt:lpstr>
      <vt:lpstr>Ray-Tracing: DIRECT ILLUMINATION</vt:lpstr>
      <vt:lpstr>Ray-Tracing: Practicalities</vt:lpstr>
      <vt:lpstr>Optimized Ray-Tracing</vt:lpstr>
      <vt:lpstr>Spatial Subdivision DATA STRUCTURES</vt:lpstr>
      <vt:lpstr>Bounding Volumes: IDEA</vt:lpstr>
      <vt:lpstr>Hierarchical Bounding Volumes</vt:lpstr>
      <vt:lpstr>Spatial Subdivision Data Structures</vt:lpstr>
      <vt:lpstr>Regular Grid</vt:lpstr>
      <vt:lpstr>Creating a Regular  Grid</vt:lpstr>
      <vt:lpstr>Grid Traversal</vt:lpstr>
      <vt:lpstr>Traversal</vt:lpstr>
      <vt:lpstr>Regular Grid Discussion</vt:lpstr>
      <vt:lpstr>Adaptive Grids</vt:lpstr>
      <vt:lpstr>Soft Shadows: Area Light Sources</vt:lpstr>
      <vt:lpstr>Area Light Sources</vt:lpstr>
      <vt:lpstr>Area Light Sources</vt:lpstr>
      <vt:lpstr>AreA Light Sources</vt:lpstr>
      <vt:lpstr>Integrating over Light Source</vt:lpstr>
      <vt:lpstr>Integration</vt:lpstr>
      <vt:lpstr>Numerical Integration</vt:lpstr>
      <vt:lpstr>GLOBAL ILLUMINATION ALGORITHMS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CPSC 314 21 – Global illumination         ugrad.cs.ubc.ca/~cs314</dc:title>
  <dc:creator>Microsoft Office User</dc:creator>
  <cp:lastModifiedBy>bmpix</cp:lastModifiedBy>
  <cp:revision>53</cp:revision>
  <cp:lastPrinted>2015-11-02T18:42:15Z</cp:lastPrinted>
  <dcterms:created xsi:type="dcterms:W3CDTF">2015-11-02T00:38:55Z</dcterms:created>
  <dcterms:modified xsi:type="dcterms:W3CDTF">2016-03-14T22:11:09Z</dcterms:modified>
</cp:coreProperties>
</file>