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7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1955" r:id="rId3"/>
    <p:sldId id="1702" r:id="rId4"/>
    <p:sldId id="1867" r:id="rId5"/>
    <p:sldId id="1908" r:id="rId6"/>
    <p:sldId id="1718" r:id="rId7"/>
    <p:sldId id="1868" r:id="rId8"/>
    <p:sldId id="1726" r:id="rId9"/>
    <p:sldId id="1729" r:id="rId10"/>
    <p:sldId id="1730" r:id="rId11"/>
    <p:sldId id="1731" r:id="rId12"/>
    <p:sldId id="1734" r:id="rId13"/>
    <p:sldId id="1870" r:id="rId14"/>
    <p:sldId id="1733" r:id="rId15"/>
    <p:sldId id="1788" r:id="rId16"/>
    <p:sldId id="1871" r:id="rId17"/>
    <p:sldId id="1872" r:id="rId18"/>
    <p:sldId id="1738" r:id="rId19"/>
    <p:sldId id="1873" r:id="rId20"/>
    <p:sldId id="1874" r:id="rId21"/>
    <p:sldId id="1740" r:id="rId22"/>
    <p:sldId id="1743" r:id="rId23"/>
    <p:sldId id="1744" r:id="rId24"/>
    <p:sldId id="1746" r:id="rId25"/>
    <p:sldId id="1747" r:id="rId26"/>
    <p:sldId id="1875" r:id="rId27"/>
    <p:sldId id="1750" r:id="rId28"/>
    <p:sldId id="1751" r:id="rId29"/>
    <p:sldId id="1760" r:id="rId30"/>
    <p:sldId id="1761" r:id="rId31"/>
  </p:sldIdLst>
  <p:sldSz cx="9144000" cy="6858000" type="screen4x3"/>
  <p:notesSz cx="7035800" cy="91948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E4A8E0"/>
    <a:srgbClr val="CCFFFF"/>
    <a:srgbClr val="66FFFF"/>
    <a:srgbClr val="E33FDF"/>
    <a:srgbClr val="00E4A8"/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7" autoAdjust="0"/>
    <p:restoredTop sz="93653" autoAdjust="0"/>
  </p:normalViewPr>
  <p:slideViewPr>
    <p:cSldViewPr snapToGrid="0">
      <p:cViewPr>
        <p:scale>
          <a:sx n="70" d="100"/>
          <a:sy n="70" d="100"/>
        </p:scale>
        <p:origin x="-1360" y="-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16"/>
    </p:cViewPr>
  </p:sorterViewPr>
  <p:notesViewPr>
    <p:cSldViewPr snapToGrid="0">
      <p:cViewPr varScale="1">
        <p:scale>
          <a:sx n="85" d="100"/>
          <a:sy n="85" d="100"/>
        </p:scale>
        <p:origin x="-786" y="-90"/>
      </p:cViewPr>
      <p:guideLst>
        <p:guide orient="horz" pos="2897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30495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t" anchorCtr="0" compatLnSpc="1">
            <a:prstTxWarp prst="textNoShape">
              <a:avLst/>
            </a:prstTxWarp>
          </a:bodyPr>
          <a:lstStyle>
            <a:lvl1pPr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9525"/>
            <a:ext cx="3049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t" anchorCtr="0" compatLnSpc="1">
            <a:prstTxWarp prst="textNoShape">
              <a:avLst/>
            </a:prstTxWarp>
          </a:bodyPr>
          <a:lstStyle>
            <a:lvl1pPr algn="r"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3475"/>
            <a:ext cx="30495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b" anchorCtr="0" compatLnSpc="1">
            <a:prstTxWarp prst="textNoShape">
              <a:avLst/>
            </a:prstTxWarp>
          </a:bodyPr>
          <a:lstStyle>
            <a:lvl1pPr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53475"/>
            <a:ext cx="3049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b" anchorCtr="0" compatLnSpc="1">
            <a:prstTxWarp prst="textNoShape">
              <a:avLst/>
            </a:prstTxWarp>
          </a:bodyPr>
          <a:lstStyle>
            <a:lvl1pPr algn="r"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/>
            </a:lvl1pPr>
          </a:lstStyle>
          <a:p>
            <a:fld id="{4FF289A9-FB15-1B4E-8680-D8B26E9729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878513" y="8647113"/>
            <a:ext cx="75088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755" tIns="42638" rIns="83755" bIns="42638">
            <a:spAutoFit/>
          </a:bodyPr>
          <a:lstStyle/>
          <a:p>
            <a:pPr algn="ctr" defTabSz="833438" eaLnBrk="0" hangingPunct="0">
              <a:spcBef>
                <a:spcPct val="0"/>
              </a:spcBef>
              <a:buClrTx/>
            </a:pPr>
            <a:r>
              <a:rPr lang="en-US" sz="1200"/>
              <a:t>Page </a:t>
            </a:r>
            <a:fld id="{90F8C649-A586-6049-A8BB-0C46204E6AC6}" type="slidenum">
              <a:rPr lang="en-US" sz="1200"/>
              <a:pPr algn="ctr" defTabSz="833438" eaLnBrk="0" hangingPunct="0">
                <a:spcBef>
                  <a:spcPct val="0"/>
                </a:spcBef>
                <a:buClrTx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641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30495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t" anchorCtr="0" compatLnSpc="1">
            <a:prstTxWarp prst="textNoShape">
              <a:avLst/>
            </a:prstTxWarp>
          </a:bodyPr>
          <a:lstStyle>
            <a:lvl1pPr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9525"/>
            <a:ext cx="3049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t" anchorCtr="0" compatLnSpc="1">
            <a:prstTxWarp prst="textNoShape">
              <a:avLst/>
            </a:prstTxWarp>
          </a:bodyPr>
          <a:lstStyle>
            <a:lvl1pPr algn="r"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3475"/>
            <a:ext cx="30495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b" anchorCtr="0" compatLnSpc="1">
            <a:prstTxWarp prst="textNoShape">
              <a:avLst/>
            </a:prstTxWarp>
          </a:bodyPr>
          <a:lstStyle>
            <a:lvl1pPr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53475"/>
            <a:ext cx="3049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74" tIns="0" rIns="18274" bIns="0" numCol="1" anchor="b" anchorCtr="0" compatLnSpc="1">
            <a:prstTxWarp prst="textNoShape">
              <a:avLst/>
            </a:prstTxWarp>
          </a:bodyPr>
          <a:lstStyle>
            <a:lvl1pPr algn="r" defTabSz="731838" eaLnBrk="0" hangingPunct="0">
              <a:lnSpc>
                <a:spcPct val="100000"/>
              </a:lnSpc>
              <a:spcBef>
                <a:spcPct val="0"/>
              </a:spcBef>
              <a:buClrTx/>
              <a:defRPr sz="1000" i="1">
                <a:latin typeface="Times New Roman" charset="0"/>
              </a:defRPr>
            </a:lvl1pPr>
          </a:lstStyle>
          <a:p>
            <a:fld id="{4C67E4E3-190C-4F49-B7FC-ACDB2228E1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79913"/>
            <a:ext cx="5159375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8323" tIns="44162" rIns="88323" bIns="44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7950" y="801688"/>
            <a:ext cx="4284663" cy="321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6320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87FB4-1673-8D4B-B190-0B5A9EFD08B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CF8C0-0106-834E-93B5-5263CBFEB40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D65AC-FE16-8F46-85D2-5AF8AD160A4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DAAAB-6A00-E046-943A-D3411B7B3C4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C3C88-88BD-454C-9923-A5463557A0D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800100"/>
            <a:ext cx="4302125" cy="3225800"/>
          </a:xfrm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8800"/>
            <a:ext cx="5159375" cy="387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337" tIns="44169" rIns="88337" bIns="44169"/>
          <a:lstStyle/>
          <a:p>
            <a:pPr eaLnBrk="1" hangingPunct="1"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84ED8-1E6C-0F44-9C6A-2DE924BE408D}" type="slidenum">
              <a:rPr lang="en-US"/>
              <a:pPr/>
              <a:t>27</a:t>
            </a:fld>
            <a:endParaRPr lang="en-US"/>
          </a:p>
        </p:txBody>
      </p:sp>
      <p:sp>
        <p:nvSpPr>
          <p:cNvPr id="222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 lIns="92738" tIns="46369" rIns="92738" bIns="46369"/>
          <a:lstStyle/>
          <a:p>
            <a:r>
              <a:rPr lang="en-US"/>
              <a:t>stand at p and look through hole. anything in cone visible</a:t>
            </a:r>
          </a:p>
          <a:p>
            <a:r>
              <a:rPr lang="en-US"/>
              <a:t>shrink hole to a point, cone collapses to line (ray)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59B9A-B3AA-2746-8221-15610C8FF4CA}" type="slidenum">
              <a:rPr lang="en-US"/>
              <a:pPr/>
              <a:t>29</a:t>
            </a:fld>
            <a:endParaRPr lang="en-US"/>
          </a:p>
        </p:txBody>
      </p:sp>
      <p:sp>
        <p:nvSpPr>
          <p:cNvPr id="224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0563"/>
            <a:ext cx="4597400" cy="34480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7025"/>
          </a:xfrm>
        </p:spPr>
        <p:txBody>
          <a:bodyPr/>
          <a:lstStyle/>
          <a:p>
            <a:r>
              <a:rPr lang="en-US"/>
              <a:t>Q: why would we want to do this?</a:t>
            </a:r>
          </a:p>
          <a:p>
            <a:r>
              <a:rPr lang="en-US"/>
              <a:t>A: stereo viewing.</a:t>
            </a:r>
          </a:p>
          <a:p>
            <a:r>
              <a:rPr lang="en-US"/>
              <a:t>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just rotate because axes of projection differ</a:t>
            </a:r>
          </a:p>
          <a:p>
            <a:r>
              <a:rPr lang="en-US"/>
              <a:t> then z-order could differ, orientation of shapes differ.</a:t>
            </a:r>
          </a:p>
          <a:p>
            <a:endParaRPr lang="en-US"/>
          </a:p>
          <a:p>
            <a:r>
              <a:rPr lang="en-US"/>
              <a:t>so use skewed frustum.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819400"/>
            <a:ext cx="8305800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D0C1B2-32B9-3346-B6F4-E198625E3E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5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F204-9908-944D-980D-D05B5FE1A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9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801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801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D6100-3A50-FD4A-9A23-054E3BA28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0CB502-F2A6-4D4B-B5BC-E1CD28BA9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8461A5-52A3-6B47-9B79-9AFF4EBAA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86250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713163"/>
            <a:ext cx="4286250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F73E12-83A3-394E-8F70-7D310F06B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D041E-9158-794A-B001-15B0ED5CC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343E-090F-A544-9590-DF5B54E32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0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D576-D0C6-9647-953C-92322C39B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D7D7-3563-D942-9C30-970E2D998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324E0-DD1A-B944-9412-E95D11F44F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5718-B147-8441-9D1C-54DA42F5E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6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0D9E8-5BF8-914A-BCBE-6DE23F721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B708-D889-2E41-84FB-AD80B8233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26488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fld id="{30A09DBB-997E-1D4C-AFC7-38AC559343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5181600"/>
            <a:ext cx="9144000" cy="9906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http://www.ugrad.cs.ubc.ca/~cs314/</a:t>
            </a:r>
            <a:r>
              <a:rPr lang="en-US" dirty="0" smtClean="0"/>
              <a:t>Vjan2016</a:t>
            </a: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2133600"/>
          </a:xfrm>
        </p:spPr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Review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" y="12192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dirty="0"/>
              <a:t>University of British Columbia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dirty="0"/>
              <a:t>CPSC 314 Computer Graphics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dirty="0"/>
              <a:t>Jan-Apr </a:t>
            </a:r>
            <a:r>
              <a:rPr lang="en-US" dirty="0" smtClean="0"/>
              <a:t>2016</a:t>
            </a:r>
            <a:endParaRPr lang="en-US" dirty="0"/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endParaRPr lang="en-US" dirty="0"/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dirty="0"/>
              <a:t>Tamara Munzner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18B-43AB-7345-94B8-B0A7DC31906E}" type="slidenum">
              <a:rPr lang="en-US"/>
              <a:pPr/>
              <a:t>10</a:t>
            </a:fld>
            <a:endParaRPr lang="en-US"/>
          </a:p>
        </p:txBody>
      </p:sp>
      <p:sp>
        <p:nvSpPr>
          <p:cNvPr id="220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2D Transformations</a:t>
            </a:r>
          </a:p>
        </p:txBody>
      </p:sp>
      <p:graphicFrame>
        <p:nvGraphicFramePr>
          <p:cNvPr id="2204675" name="Object 3"/>
          <p:cNvGraphicFramePr>
            <a:graphicFrameLocks noChangeAspect="1"/>
          </p:cNvGraphicFramePr>
          <p:nvPr/>
        </p:nvGraphicFramePr>
        <p:xfrm>
          <a:off x="5638800" y="4146550"/>
          <a:ext cx="3327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42" name="Equation" r:id="rId3" imgW="1587896" imgH="457597" progId="Equation.3">
                  <p:embed/>
                </p:oleObj>
              </mc:Choice>
              <mc:Fallback>
                <p:oleObj name="Equation" r:id="rId3" imgW="1587896" imgH="45759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6550"/>
                        <a:ext cx="3327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4676" name="Object 4"/>
          <p:cNvGraphicFramePr>
            <a:graphicFrameLocks noChangeAspect="1"/>
          </p:cNvGraphicFramePr>
          <p:nvPr/>
        </p:nvGraphicFramePr>
        <p:xfrm>
          <a:off x="4419600" y="1600200"/>
          <a:ext cx="3733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43" name="Equation" r:id="rId5" imgW="1791096" imgH="457597" progId="Equation.3">
                  <p:embed/>
                </p:oleObj>
              </mc:Choice>
              <mc:Fallback>
                <p:oleObj name="Equation" r:id="rId5" imgW="1791096" imgH="4575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3733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4677" name="Object 5"/>
          <p:cNvGraphicFramePr>
            <a:graphicFrameLocks noChangeAspect="1"/>
          </p:cNvGraphicFramePr>
          <p:nvPr/>
        </p:nvGraphicFramePr>
        <p:xfrm>
          <a:off x="381000" y="1600200"/>
          <a:ext cx="2362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44" name="Equation" r:id="rId7" imgW="1092597" imgH="457597" progId="Equation.3">
                  <p:embed/>
                </p:oleObj>
              </mc:Choice>
              <mc:Fallback>
                <p:oleObj name="Equation" r:id="rId7" imgW="1092597" imgH="4575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23622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4678" name="AutoShape 6"/>
          <p:cNvSpPr>
            <a:spLocks/>
          </p:cNvSpPr>
          <p:nvPr/>
        </p:nvSpPr>
        <p:spPr bwMode="auto">
          <a:xfrm rot="-5400000">
            <a:off x="1638300" y="23241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endParaRPr lang="en-US" sz="1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204679" name="Text Box 7"/>
          <p:cNvSpPr txBox="1">
            <a:spLocks noChangeArrowheads="1"/>
          </p:cNvSpPr>
          <p:nvPr/>
        </p:nvSpPr>
        <p:spPr bwMode="auto">
          <a:xfrm>
            <a:off x="1219200" y="2971800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/>
              <a:t>scaling matrix</a:t>
            </a:r>
            <a:endParaRPr lang="en-US" sz="2400"/>
          </a:p>
        </p:txBody>
      </p:sp>
      <p:sp>
        <p:nvSpPr>
          <p:cNvPr id="2204680" name="AutoShape 8"/>
          <p:cNvSpPr>
            <a:spLocks/>
          </p:cNvSpPr>
          <p:nvPr/>
        </p:nvSpPr>
        <p:spPr bwMode="auto">
          <a:xfrm rot="-5400000">
            <a:off x="6324600" y="16002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endParaRPr lang="en-US" sz="1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204681" name="Text Box 9"/>
          <p:cNvSpPr txBox="1">
            <a:spLocks noChangeArrowheads="1"/>
          </p:cNvSpPr>
          <p:nvPr/>
        </p:nvSpPr>
        <p:spPr bwMode="auto">
          <a:xfrm>
            <a:off x="5534025" y="297180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/>
              <a:t>rotation matrix</a:t>
            </a:r>
            <a:endParaRPr lang="en-US" sz="2400"/>
          </a:p>
        </p:txBody>
      </p:sp>
      <p:graphicFrame>
        <p:nvGraphicFramePr>
          <p:cNvPr id="2204682" name="Object 10"/>
          <p:cNvGraphicFramePr>
            <a:graphicFrameLocks noChangeAspect="1"/>
          </p:cNvGraphicFramePr>
          <p:nvPr/>
        </p:nvGraphicFramePr>
        <p:xfrm>
          <a:off x="3048000" y="5105400"/>
          <a:ext cx="21542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45" name="Equation" r:id="rId9" imgW="1117997" imgH="457597" progId="Equation.3">
                  <p:embed/>
                </p:oleObj>
              </mc:Choice>
              <mc:Fallback>
                <p:oleObj name="Equation" r:id="rId9" imgW="1117997" imgH="45759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21542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4683" name="AutoShape 11"/>
          <p:cNvSpPr>
            <a:spLocks/>
          </p:cNvSpPr>
          <p:nvPr/>
        </p:nvSpPr>
        <p:spPr bwMode="auto">
          <a:xfrm rot="-5400000">
            <a:off x="3390900" y="59055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endParaRPr lang="en-US" sz="1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204684" name="Text Box 12"/>
          <p:cNvSpPr txBox="1">
            <a:spLocks noChangeArrowheads="1"/>
          </p:cNvSpPr>
          <p:nvPr/>
        </p:nvSpPr>
        <p:spPr bwMode="auto">
          <a:xfrm>
            <a:off x="3232150" y="6400800"/>
            <a:ext cx="468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>
                <a:solidFill>
                  <a:schemeClr val="hlink"/>
                </a:solidFill>
              </a:rPr>
              <a:t>translation multiplication matrix??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2204685" name="Text Box 13"/>
          <p:cNvSpPr txBox="1">
            <a:spLocks noChangeArrowheads="1"/>
          </p:cNvSpPr>
          <p:nvPr/>
        </p:nvSpPr>
        <p:spPr bwMode="auto">
          <a:xfrm>
            <a:off x="5603875" y="3733800"/>
            <a:ext cx="216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hlink"/>
                </a:solidFill>
              </a:rPr>
              <a:t>vector addition</a:t>
            </a:r>
          </a:p>
        </p:txBody>
      </p:sp>
      <p:sp>
        <p:nvSpPr>
          <p:cNvPr id="2204686" name="Text Box 14"/>
          <p:cNvSpPr txBox="1">
            <a:spLocks noChangeArrowheads="1"/>
          </p:cNvSpPr>
          <p:nvPr/>
        </p:nvSpPr>
        <p:spPr bwMode="auto">
          <a:xfrm>
            <a:off x="4376738" y="1143000"/>
            <a:ext cx="286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hlink"/>
                </a:solidFill>
              </a:rPr>
              <a:t>matrix multiplication</a:t>
            </a:r>
          </a:p>
        </p:txBody>
      </p:sp>
      <p:sp>
        <p:nvSpPr>
          <p:cNvPr id="2204687" name="Text Box 15"/>
          <p:cNvSpPr txBox="1">
            <a:spLocks noChangeArrowheads="1"/>
          </p:cNvSpPr>
          <p:nvPr/>
        </p:nvSpPr>
        <p:spPr bwMode="auto">
          <a:xfrm>
            <a:off x="382588" y="1143000"/>
            <a:ext cx="286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hlink"/>
                </a:solidFill>
              </a:rPr>
              <a:t>matrix multiplication</a:t>
            </a:r>
          </a:p>
        </p:txBody>
      </p:sp>
      <p:grpSp>
        <p:nvGrpSpPr>
          <p:cNvPr id="2204688" name="Group 16"/>
          <p:cNvGrpSpPr>
            <a:grpSpLocks/>
          </p:cNvGrpSpPr>
          <p:nvPr/>
        </p:nvGrpSpPr>
        <p:grpSpPr bwMode="auto">
          <a:xfrm>
            <a:off x="304800" y="3657600"/>
            <a:ext cx="2362200" cy="1524000"/>
            <a:chOff x="336" y="816"/>
            <a:chExt cx="1488" cy="960"/>
          </a:xfrm>
        </p:grpSpPr>
        <p:sp>
          <p:nvSpPr>
            <p:cNvPr id="2204689" name="Line 17"/>
            <p:cNvSpPr>
              <a:spLocks noChangeShapeType="1"/>
            </p:cNvSpPr>
            <p:nvPr/>
          </p:nvSpPr>
          <p:spPr bwMode="auto">
            <a:xfrm>
              <a:off x="342" y="1776"/>
              <a:ext cx="5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4690" name="Line 18"/>
            <p:cNvSpPr>
              <a:spLocks noChangeShapeType="1"/>
            </p:cNvSpPr>
            <p:nvPr/>
          </p:nvSpPr>
          <p:spPr bwMode="auto">
            <a:xfrm flipV="1">
              <a:off x="336" y="1284"/>
              <a:ext cx="0" cy="4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4691" name="Freeform 19"/>
            <p:cNvSpPr>
              <a:spLocks/>
            </p:cNvSpPr>
            <p:nvPr/>
          </p:nvSpPr>
          <p:spPr bwMode="auto">
            <a:xfrm>
              <a:off x="762" y="1128"/>
              <a:ext cx="288" cy="456"/>
            </a:xfrm>
            <a:custGeom>
              <a:avLst/>
              <a:gdLst>
                <a:gd name="T0" fmla="*/ 0 w 288"/>
                <a:gd name="T1" fmla="*/ 450 h 456"/>
                <a:gd name="T2" fmla="*/ 288 w 288"/>
                <a:gd name="T3" fmla="*/ 456 h 456"/>
                <a:gd name="T4" fmla="*/ 288 w 288"/>
                <a:gd name="T5" fmla="*/ 144 h 456"/>
                <a:gd name="T6" fmla="*/ 144 w 288"/>
                <a:gd name="T7" fmla="*/ 0 h 456"/>
                <a:gd name="T8" fmla="*/ 6 w 288"/>
                <a:gd name="T9" fmla="*/ 138 h 456"/>
                <a:gd name="T10" fmla="*/ 6 w 288"/>
                <a:gd name="T11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56">
                  <a:moveTo>
                    <a:pt x="0" y="450"/>
                  </a:moveTo>
                  <a:lnTo>
                    <a:pt x="288" y="456"/>
                  </a:lnTo>
                  <a:lnTo>
                    <a:pt x="288" y="144"/>
                  </a:lnTo>
                  <a:lnTo>
                    <a:pt x="144" y="0"/>
                  </a:lnTo>
                  <a:lnTo>
                    <a:pt x="6" y="138"/>
                  </a:lnTo>
                  <a:lnTo>
                    <a:pt x="6" y="456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4692" name="Freeform 20"/>
            <p:cNvSpPr>
              <a:spLocks/>
            </p:cNvSpPr>
            <p:nvPr/>
          </p:nvSpPr>
          <p:spPr bwMode="auto">
            <a:xfrm>
              <a:off x="1536" y="816"/>
              <a:ext cx="288" cy="456"/>
            </a:xfrm>
            <a:custGeom>
              <a:avLst/>
              <a:gdLst>
                <a:gd name="T0" fmla="*/ 0 w 288"/>
                <a:gd name="T1" fmla="*/ 450 h 456"/>
                <a:gd name="T2" fmla="*/ 288 w 288"/>
                <a:gd name="T3" fmla="*/ 456 h 456"/>
                <a:gd name="T4" fmla="*/ 288 w 288"/>
                <a:gd name="T5" fmla="*/ 144 h 456"/>
                <a:gd name="T6" fmla="*/ 144 w 288"/>
                <a:gd name="T7" fmla="*/ 0 h 456"/>
                <a:gd name="T8" fmla="*/ 6 w 288"/>
                <a:gd name="T9" fmla="*/ 138 h 456"/>
                <a:gd name="T10" fmla="*/ 6 w 288"/>
                <a:gd name="T11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56">
                  <a:moveTo>
                    <a:pt x="0" y="450"/>
                  </a:moveTo>
                  <a:lnTo>
                    <a:pt x="288" y="456"/>
                  </a:lnTo>
                  <a:lnTo>
                    <a:pt x="288" y="144"/>
                  </a:lnTo>
                  <a:lnTo>
                    <a:pt x="144" y="0"/>
                  </a:lnTo>
                  <a:lnTo>
                    <a:pt x="6" y="138"/>
                  </a:lnTo>
                  <a:lnTo>
                    <a:pt x="6" y="456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4693" name="Line 21"/>
            <p:cNvSpPr>
              <a:spLocks noChangeShapeType="1"/>
            </p:cNvSpPr>
            <p:nvPr/>
          </p:nvSpPr>
          <p:spPr bwMode="auto">
            <a:xfrm flipV="1">
              <a:off x="768" y="1248"/>
              <a:ext cx="768" cy="33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04694" name="Object 22"/>
            <p:cNvGraphicFramePr>
              <a:graphicFrameLocks noChangeAspect="1"/>
            </p:cNvGraphicFramePr>
            <p:nvPr/>
          </p:nvGraphicFramePr>
          <p:xfrm>
            <a:off x="1152" y="1392"/>
            <a:ext cx="384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4846" name="Equation" r:id="rId11" imgW="355688" imgH="203420" progId="Equation.3">
                    <p:embed/>
                  </p:oleObj>
                </mc:Choice>
                <mc:Fallback>
                  <p:oleObj name="Equation" r:id="rId11" imgW="355688" imgH="20342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392"/>
                          <a:ext cx="384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4695" name="Text Box 23"/>
            <p:cNvSpPr txBox="1">
              <a:spLocks noChangeArrowheads="1"/>
            </p:cNvSpPr>
            <p:nvPr/>
          </p:nvSpPr>
          <p:spPr bwMode="auto">
            <a:xfrm>
              <a:off x="336" y="134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>
                  <a:latin typeface="Arial" charset="0"/>
                </a:rPr>
                <a:t>(x,y)</a:t>
              </a:r>
            </a:p>
          </p:txBody>
        </p:sp>
        <p:sp>
          <p:nvSpPr>
            <p:cNvPr id="2204696" name="Text Box 24"/>
            <p:cNvSpPr txBox="1">
              <a:spLocks noChangeArrowheads="1"/>
            </p:cNvSpPr>
            <p:nvPr/>
          </p:nvSpPr>
          <p:spPr bwMode="auto">
            <a:xfrm>
              <a:off x="1008" y="960"/>
              <a:ext cx="5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>
                  <a:latin typeface="Arial" charset="0"/>
                </a:rPr>
                <a:t>(x′,y′)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D6CF-EED9-AB42-8D6B-CAC1448149B3}" type="slidenum">
              <a:rPr lang="en-US"/>
              <a:pPr/>
              <a:t>11</a:t>
            </a:fld>
            <a:endParaRPr lang="en-US"/>
          </a:p>
        </p:txBody>
      </p:sp>
      <p:sp>
        <p:nvSpPr>
          <p:cNvPr id="220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Linear Transformations</a:t>
            </a:r>
          </a:p>
        </p:txBody>
      </p:sp>
      <p:sp>
        <p:nvSpPr>
          <p:cNvPr id="220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26488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linear transformations are combinations of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shear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scale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rotate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reflect</a:t>
            </a:r>
          </a:p>
          <a:p>
            <a:pPr>
              <a:lnSpc>
                <a:spcPct val="90000"/>
              </a:lnSpc>
            </a:pPr>
            <a:r>
              <a:rPr lang="en-US" sz="2800"/>
              <a:t>properties of linear transformations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satisifes T(</a:t>
            </a:r>
            <a:r>
              <a:rPr lang="en-US" sz="2600" i="1"/>
              <a:t>s</a:t>
            </a:r>
            <a:r>
              <a:rPr lang="en-US" sz="2600" b="1"/>
              <a:t>x</a:t>
            </a:r>
            <a:r>
              <a:rPr lang="en-US" sz="2600"/>
              <a:t>+</a:t>
            </a:r>
            <a:r>
              <a:rPr lang="en-US" sz="2600" i="1"/>
              <a:t>t</a:t>
            </a:r>
            <a:r>
              <a:rPr lang="en-US" sz="2600" b="1"/>
              <a:t>y</a:t>
            </a:r>
            <a:r>
              <a:rPr lang="en-US" sz="2600"/>
              <a:t>) = </a:t>
            </a:r>
            <a:r>
              <a:rPr lang="en-US" sz="2600" i="1"/>
              <a:t>s </a:t>
            </a:r>
            <a:r>
              <a:rPr lang="en-US" sz="2600"/>
              <a:t>T(</a:t>
            </a:r>
            <a:r>
              <a:rPr lang="en-US" sz="2600" b="1"/>
              <a:t>x</a:t>
            </a:r>
            <a:r>
              <a:rPr lang="en-US" sz="2600"/>
              <a:t>) + </a:t>
            </a:r>
            <a:r>
              <a:rPr lang="en-US" sz="2600" i="1"/>
              <a:t>t </a:t>
            </a:r>
            <a:r>
              <a:rPr lang="en-US" sz="2600"/>
              <a:t>T(</a:t>
            </a:r>
            <a:r>
              <a:rPr lang="en-US" sz="2600" b="1"/>
              <a:t>y</a:t>
            </a:r>
            <a:r>
              <a:rPr lang="en-US" sz="26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closed under composition</a:t>
            </a:r>
          </a:p>
        </p:txBody>
      </p:sp>
      <p:graphicFrame>
        <p:nvGraphicFramePr>
          <p:cNvPr id="2205700" name="Object 4"/>
          <p:cNvGraphicFramePr>
            <a:graphicFrameLocks noChangeAspect="1"/>
          </p:cNvGraphicFramePr>
          <p:nvPr/>
        </p:nvGraphicFramePr>
        <p:xfrm>
          <a:off x="2514600" y="1828800"/>
          <a:ext cx="2967038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763" name="Equation" r:id="rId3" imgW="1117997" imgH="457597" progId="Equation.3">
                  <p:embed/>
                </p:oleObj>
              </mc:Choice>
              <mc:Fallback>
                <p:oleObj name="Equation" r:id="rId3" imgW="1117997" imgH="4575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2967038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5701" name="Object 5"/>
          <p:cNvGraphicFramePr>
            <a:graphicFrameLocks noChangeAspect="1"/>
          </p:cNvGraphicFramePr>
          <p:nvPr/>
        </p:nvGraphicFramePr>
        <p:xfrm>
          <a:off x="6605588" y="1828800"/>
          <a:ext cx="19224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764" name="Equation" r:id="rId5" imgW="723983" imgH="432009" progId="Equation.3">
                  <p:embed/>
                </p:oleObj>
              </mc:Choice>
              <mc:Fallback>
                <p:oleObj name="Equation" r:id="rId5" imgW="723983" imgH="43200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1828800"/>
                        <a:ext cx="19224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65A7-72C0-964B-8390-7EED181C8059}" type="slidenum">
              <a:rPr lang="en-US"/>
              <a:pPr/>
              <a:t>12</a:t>
            </a:fld>
            <a:endParaRPr lang="en-US"/>
          </a:p>
        </p:txBody>
      </p:sp>
      <p:sp>
        <p:nvSpPr>
          <p:cNvPr id="220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Affine Transformations</a:t>
            </a:r>
          </a:p>
        </p:txBody>
      </p:sp>
      <p:sp>
        <p:nvSpPr>
          <p:cNvPr id="220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affine transforms are combinations of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linear transformations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translations</a:t>
            </a:r>
          </a:p>
          <a:p>
            <a:pPr lvl="1">
              <a:lnSpc>
                <a:spcPct val="90000"/>
              </a:lnSpc>
            </a:pPr>
            <a:endParaRPr lang="en-US" sz="2600"/>
          </a:p>
          <a:p>
            <a:pPr lvl="1"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800"/>
              <a:t>properties of affine transformations</a:t>
            </a:r>
          </a:p>
          <a:p>
            <a:pPr lvl="1">
              <a:lnSpc>
                <a:spcPct val="90000"/>
              </a:lnSpc>
            </a:pPr>
            <a:r>
              <a:rPr lang="en-US" sz="2600">
                <a:solidFill>
                  <a:schemeClr val="hlink"/>
                </a:solidFill>
              </a:rPr>
              <a:t>origin does not necessarily map to origin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closed under composition</a:t>
            </a:r>
          </a:p>
        </p:txBody>
      </p:sp>
      <p:graphicFrame>
        <p:nvGraphicFramePr>
          <p:cNvPr id="2208772" name="Object 4"/>
          <p:cNvGraphicFramePr>
            <a:graphicFrameLocks noChangeAspect="1"/>
          </p:cNvGraphicFramePr>
          <p:nvPr/>
        </p:nvGraphicFramePr>
        <p:xfrm>
          <a:off x="5562600" y="1752600"/>
          <a:ext cx="30321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806" name="Equation" r:id="rId3" imgW="1371996" imgH="711597" progId="Equation.3">
                  <p:embed/>
                </p:oleObj>
              </mc:Choice>
              <mc:Fallback>
                <p:oleObj name="Equation" r:id="rId3" imgW="1371996" imgH="7115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0321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7CCF3-C904-F547-A36F-789DD34D1C9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cs typeface="+mj-cs"/>
              </a:rPr>
              <a:t>Review: Homogeneous Coordinates</a:t>
            </a: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3533775" y="2727325"/>
            <a:ext cx="56102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Times" charset="0"/>
              <a:buChar char="•"/>
              <a:defRPr/>
            </a:pPr>
            <a:r>
              <a:rPr lang="en-US" b="0" smtClean="0">
                <a:solidFill>
                  <a:schemeClr val="hlink"/>
                </a:solidFill>
                <a:latin typeface="Arial" charset="0"/>
                <a:cs typeface="Arial" charset="0"/>
              </a:rPr>
              <a:t>homogenize </a:t>
            </a:r>
            <a:r>
              <a:rPr lang="en-US" b="0" smtClean="0">
                <a:latin typeface="Arial" charset="0"/>
                <a:cs typeface="Arial" charset="0"/>
              </a:rPr>
              <a:t>to convert homog. 3D point to cartesian 2D point:</a:t>
            </a:r>
          </a:p>
          <a:p>
            <a:pPr lvl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200" b="0" smtClean="0">
                <a:latin typeface="Arial" charset="0"/>
                <a:cs typeface="Arial" charset="0"/>
              </a:rPr>
              <a:t>divide by w to get (x/w, y/w, 1)</a:t>
            </a:r>
          </a:p>
          <a:p>
            <a:pPr lvl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200" b="0" smtClean="0">
                <a:latin typeface="Arial" charset="0"/>
                <a:cs typeface="Arial" charset="0"/>
              </a:rPr>
              <a:t>projects line to point onto w=1 plane</a:t>
            </a:r>
          </a:p>
          <a:p>
            <a:pPr lvl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200" b="0" smtClean="0">
                <a:latin typeface="Arial" charset="0"/>
                <a:cs typeface="Arial" charset="0"/>
              </a:rPr>
              <a:t>like normalizing, one dimension up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Times" charset="0"/>
              <a:buChar char="•"/>
              <a:defRPr/>
            </a:pPr>
            <a:r>
              <a:rPr lang="en-US" b="0" smtClean="0">
                <a:latin typeface="Arial" charset="0"/>
                <a:cs typeface="Arial" charset="0"/>
              </a:rPr>
              <a:t>when w=0, </a:t>
            </a:r>
            <a:r>
              <a:rPr lang="en-US" sz="2200" b="0" smtClean="0">
                <a:latin typeface="Arial" charset="0"/>
                <a:cs typeface="Arial" charset="0"/>
              </a:rPr>
              <a:t>consider it as direction</a:t>
            </a:r>
          </a:p>
          <a:p>
            <a:pPr lvl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200" b="0" smtClean="0">
                <a:latin typeface="Arial" charset="0"/>
                <a:cs typeface="Arial" charset="0"/>
              </a:rPr>
              <a:t>points at infinity</a:t>
            </a:r>
          </a:p>
          <a:p>
            <a:pPr lvl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200" b="0" smtClean="0">
                <a:latin typeface="Arial" charset="0"/>
                <a:cs typeface="Arial" charset="0"/>
              </a:rPr>
              <a:t>these points cannot be homogenized</a:t>
            </a:r>
          </a:p>
          <a:p>
            <a:pPr lvl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200" b="0" smtClean="0">
                <a:latin typeface="Arial" charset="0"/>
                <a:cs typeface="Arial" charset="0"/>
              </a:rPr>
              <a:t>lies on x-y plane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Times" charset="0"/>
              <a:buChar char="•"/>
              <a:defRPr/>
            </a:pPr>
            <a:r>
              <a:rPr lang="en-US" b="0" smtClean="0">
                <a:latin typeface="Arial" charset="0"/>
                <a:cs typeface="Arial" charset="0"/>
              </a:rPr>
              <a:t> (0,0,0) is undefined</a:t>
            </a:r>
            <a:endParaRPr lang="en-US" sz="2200" b="0" smtClean="0">
              <a:latin typeface="Arial" charset="0"/>
              <a:cs typeface="Arial" charset="0"/>
            </a:endParaRP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2135188" y="1066800"/>
            <a:ext cx="4545012" cy="1512888"/>
            <a:chOff x="733" y="1079"/>
            <a:chExt cx="2863" cy="953"/>
          </a:xfrm>
        </p:grpSpPr>
        <p:graphicFrame>
          <p:nvGraphicFramePr>
            <p:cNvPr id="86042" name="Object 5"/>
            <p:cNvGraphicFramePr>
              <a:graphicFrameLocks noChangeAspect="1"/>
            </p:cNvGraphicFramePr>
            <p:nvPr/>
          </p:nvGraphicFramePr>
          <p:xfrm>
            <a:off x="900" y="1568"/>
            <a:ext cx="88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494" name="Equation" r:id="rId4" imgW="520700" imgH="190500" progId="Equation.3">
                    <p:embed/>
                  </p:oleObj>
                </mc:Choice>
                <mc:Fallback>
                  <p:oleObj name="Equation" r:id="rId4" imgW="5207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1568"/>
                          <a:ext cx="88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0134" name="Text Box 6"/>
            <p:cNvSpPr txBox="1">
              <a:spLocks noChangeArrowheads="1"/>
            </p:cNvSpPr>
            <p:nvPr/>
          </p:nvSpPr>
          <p:spPr bwMode="auto">
            <a:xfrm>
              <a:off x="733" y="1087"/>
              <a:ext cx="1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homogeneous</a:t>
              </a:r>
            </a:p>
          </p:txBody>
        </p:sp>
        <p:grpSp>
          <p:nvGrpSpPr>
            <p:cNvPr id="86044" name="Group 7"/>
            <p:cNvGrpSpPr>
              <a:grpSpLocks/>
            </p:cNvGrpSpPr>
            <p:nvPr/>
          </p:nvGrpSpPr>
          <p:grpSpPr bwMode="auto">
            <a:xfrm>
              <a:off x="2774" y="1079"/>
              <a:ext cx="822" cy="953"/>
              <a:chOff x="2526" y="1079"/>
              <a:chExt cx="822" cy="953"/>
            </a:xfrm>
          </p:grpSpPr>
          <p:graphicFrame>
            <p:nvGraphicFramePr>
              <p:cNvPr id="86047" name="Object 8"/>
              <p:cNvGraphicFramePr>
                <a:graphicFrameLocks noChangeAspect="1"/>
              </p:cNvGraphicFramePr>
              <p:nvPr/>
            </p:nvGraphicFramePr>
            <p:xfrm>
              <a:off x="2526" y="1381"/>
              <a:ext cx="798" cy="6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3495" name="Equation" r:id="rId6" imgW="469900" imgH="381000" progId="Equation.3">
                      <p:embed/>
                    </p:oleObj>
                  </mc:Choice>
                  <mc:Fallback>
                    <p:oleObj name="Equation" r:id="rId6" imgW="469900" imgH="381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6" y="1381"/>
                            <a:ext cx="798" cy="6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0137" name="Text Box 9"/>
              <p:cNvSpPr txBox="1">
                <a:spLocks noChangeArrowheads="1"/>
              </p:cNvSpPr>
              <p:nvPr/>
            </p:nvSpPr>
            <p:spPr bwMode="auto">
              <a:xfrm>
                <a:off x="2529" y="1079"/>
                <a:ext cx="81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defRPr/>
                </a:pPr>
                <a:r>
                  <a:rPr lang="en-US" sz="2000">
                    <a:effectLst>
                      <a:outerShdw blurRad="38100" dist="38100" dir="2700000" algn="tl">
                        <a:srgbClr val="DDDDDD"/>
                      </a:outerShdw>
                    </a:effectLst>
                    <a:cs typeface="Arial" charset="0"/>
                  </a:rPr>
                  <a:t>cartesian</a:t>
                </a:r>
              </a:p>
            </p:txBody>
          </p:sp>
        </p:grpSp>
        <p:sp>
          <p:nvSpPr>
            <p:cNvPr id="560138" name="Line 10"/>
            <p:cNvSpPr>
              <a:spLocks noChangeShapeType="1"/>
            </p:cNvSpPr>
            <p:nvPr/>
          </p:nvSpPr>
          <p:spPr bwMode="auto">
            <a:xfrm>
              <a:off x="2016" y="1704"/>
              <a:ext cx="5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39" name="Text Box 11"/>
            <p:cNvSpPr txBox="1">
              <a:spLocks noChangeArrowheads="1"/>
            </p:cNvSpPr>
            <p:nvPr/>
          </p:nvSpPr>
          <p:spPr bwMode="auto">
            <a:xfrm>
              <a:off x="2116" y="1407"/>
              <a:ext cx="3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/ w</a:t>
              </a:r>
            </a:p>
          </p:txBody>
        </p:sp>
      </p:grpSp>
      <p:grpSp>
        <p:nvGrpSpPr>
          <p:cNvPr id="86021" name="Group 12"/>
          <p:cNvGrpSpPr>
            <a:grpSpLocks/>
          </p:cNvGrpSpPr>
          <p:nvPr/>
        </p:nvGrpSpPr>
        <p:grpSpPr bwMode="auto">
          <a:xfrm>
            <a:off x="185738" y="2286000"/>
            <a:ext cx="3392487" cy="4191000"/>
            <a:chOff x="117" y="1440"/>
            <a:chExt cx="2137" cy="2640"/>
          </a:xfrm>
        </p:grpSpPr>
        <p:sp>
          <p:nvSpPr>
            <p:cNvPr id="560141" name="Line 13"/>
            <p:cNvSpPr>
              <a:spLocks noChangeShapeType="1"/>
            </p:cNvSpPr>
            <p:nvPr/>
          </p:nvSpPr>
          <p:spPr bwMode="auto">
            <a:xfrm flipV="1">
              <a:off x="861" y="2395"/>
              <a:ext cx="0" cy="4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42" name="Line 14"/>
            <p:cNvSpPr>
              <a:spLocks noChangeShapeType="1"/>
            </p:cNvSpPr>
            <p:nvPr/>
          </p:nvSpPr>
          <p:spPr bwMode="auto">
            <a:xfrm>
              <a:off x="628" y="3065"/>
              <a:ext cx="411" cy="94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43" name="Line 15"/>
            <p:cNvSpPr>
              <a:spLocks noChangeShapeType="1"/>
            </p:cNvSpPr>
            <p:nvPr/>
          </p:nvSpPr>
          <p:spPr bwMode="auto">
            <a:xfrm flipV="1">
              <a:off x="1043" y="2924"/>
              <a:ext cx="250" cy="235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44" name="Line 16"/>
            <p:cNvSpPr>
              <a:spLocks noChangeShapeType="1"/>
            </p:cNvSpPr>
            <p:nvPr/>
          </p:nvSpPr>
          <p:spPr bwMode="auto">
            <a:xfrm flipH="1">
              <a:off x="267" y="3519"/>
              <a:ext cx="464" cy="3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45" name="Line 17"/>
            <p:cNvSpPr>
              <a:spLocks noChangeShapeType="1"/>
            </p:cNvSpPr>
            <p:nvPr/>
          </p:nvSpPr>
          <p:spPr bwMode="auto">
            <a:xfrm>
              <a:off x="1420" y="3491"/>
              <a:ext cx="439" cy="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46" name="Text Box 18"/>
            <p:cNvSpPr txBox="1">
              <a:spLocks noChangeArrowheads="1"/>
            </p:cNvSpPr>
            <p:nvPr/>
          </p:nvSpPr>
          <p:spPr bwMode="auto">
            <a:xfrm>
              <a:off x="117" y="379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b="0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" charset="0"/>
                </a:rPr>
                <a:t>x</a:t>
              </a:r>
            </a:p>
          </p:txBody>
        </p:sp>
        <p:sp>
          <p:nvSpPr>
            <p:cNvPr id="560147" name="Text Box 19"/>
            <p:cNvSpPr txBox="1">
              <a:spLocks noChangeArrowheads="1"/>
            </p:cNvSpPr>
            <p:nvPr/>
          </p:nvSpPr>
          <p:spPr bwMode="auto">
            <a:xfrm>
              <a:off x="1808" y="348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b="0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" charset="0"/>
                </a:rPr>
                <a:t>y</a:t>
              </a:r>
            </a:p>
          </p:txBody>
        </p:sp>
        <p:sp>
          <p:nvSpPr>
            <p:cNvPr id="560148" name="Text Box 20"/>
            <p:cNvSpPr txBox="1">
              <a:spLocks noChangeArrowheads="1"/>
            </p:cNvSpPr>
            <p:nvPr/>
          </p:nvSpPr>
          <p:spPr bwMode="auto">
            <a:xfrm>
              <a:off x="818" y="230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b="0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" charset="0"/>
                </a:rPr>
                <a:t>w</a:t>
              </a:r>
            </a:p>
          </p:txBody>
        </p:sp>
        <p:sp>
          <p:nvSpPr>
            <p:cNvPr id="560149" name="Freeform 21"/>
            <p:cNvSpPr>
              <a:spLocks/>
            </p:cNvSpPr>
            <p:nvPr/>
          </p:nvSpPr>
          <p:spPr bwMode="auto">
            <a:xfrm>
              <a:off x="243" y="2854"/>
              <a:ext cx="1676" cy="773"/>
            </a:xfrm>
            <a:custGeom>
              <a:avLst/>
              <a:gdLst>
                <a:gd name="T0" fmla="*/ 776 w 2080"/>
                <a:gd name="T1" fmla="*/ 0 h 840"/>
                <a:gd name="T2" fmla="*/ 0 w 2080"/>
                <a:gd name="T3" fmla="*/ 592 h 840"/>
                <a:gd name="T4" fmla="*/ 1248 w 2080"/>
                <a:gd name="T5" fmla="*/ 840 h 840"/>
                <a:gd name="T6" fmla="*/ 2080 w 2080"/>
                <a:gd name="T7" fmla="*/ 200 h 840"/>
                <a:gd name="T8" fmla="*/ 776 w 2080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840">
                  <a:moveTo>
                    <a:pt x="776" y="0"/>
                  </a:moveTo>
                  <a:lnTo>
                    <a:pt x="0" y="592"/>
                  </a:lnTo>
                  <a:lnTo>
                    <a:pt x="1248" y="840"/>
                  </a:lnTo>
                  <a:lnTo>
                    <a:pt x="2080" y="200"/>
                  </a:lnTo>
                  <a:lnTo>
                    <a:pt x="776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50" name="Text Box 22"/>
            <p:cNvSpPr txBox="1">
              <a:spLocks noChangeArrowheads="1"/>
            </p:cNvSpPr>
            <p:nvPr/>
          </p:nvSpPr>
          <p:spPr bwMode="auto">
            <a:xfrm>
              <a:off x="1784" y="2982"/>
              <a:ext cx="4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b="0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" charset="0"/>
                </a:rPr>
                <a:t>w=</a:t>
              </a:r>
              <a:r>
                <a:rPr lang="en-US" b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" charset="0"/>
                </a:rPr>
                <a:t>1</a:t>
              </a:r>
            </a:p>
          </p:txBody>
        </p:sp>
        <p:sp>
          <p:nvSpPr>
            <p:cNvPr id="560151" name="Line 23"/>
            <p:cNvSpPr>
              <a:spLocks noChangeShapeType="1"/>
            </p:cNvSpPr>
            <p:nvPr/>
          </p:nvSpPr>
          <p:spPr bwMode="auto">
            <a:xfrm flipV="1">
              <a:off x="1056" y="2372"/>
              <a:ext cx="577" cy="7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graphicFrame>
          <p:nvGraphicFramePr>
            <p:cNvPr id="86033" name="Object 24"/>
            <p:cNvGraphicFramePr>
              <a:graphicFrameLocks noChangeAspect="1"/>
            </p:cNvGraphicFramePr>
            <p:nvPr/>
          </p:nvGraphicFramePr>
          <p:xfrm>
            <a:off x="768" y="1440"/>
            <a:ext cx="467" cy="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496" name="Equation" r:id="rId8" imgW="431800" imgH="698500" progId="Equation.3">
                    <p:embed/>
                  </p:oleObj>
                </mc:Choice>
                <mc:Fallback>
                  <p:oleObj name="Equation" r:id="rId8" imgW="431800" imgH="698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440"/>
                          <a:ext cx="467" cy="8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4" name="Object 25"/>
            <p:cNvGraphicFramePr>
              <a:graphicFrameLocks noChangeAspect="1"/>
            </p:cNvGraphicFramePr>
            <p:nvPr/>
          </p:nvGraphicFramePr>
          <p:xfrm>
            <a:off x="144" y="2400"/>
            <a:ext cx="254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497" name="Equation" r:id="rId10" imgW="254000" imgH="698500" progId="Equation.3">
                    <p:embed/>
                  </p:oleObj>
                </mc:Choice>
                <mc:Fallback>
                  <p:oleObj name="Equation" r:id="rId10" imgW="254000" imgH="698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400"/>
                          <a:ext cx="254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0154" name="Line 26"/>
            <p:cNvSpPr>
              <a:spLocks noChangeShapeType="1"/>
            </p:cNvSpPr>
            <p:nvPr/>
          </p:nvSpPr>
          <p:spPr bwMode="auto">
            <a:xfrm flipH="1" flipV="1">
              <a:off x="861" y="2873"/>
              <a:ext cx="1" cy="5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55" name="Line 27"/>
            <p:cNvSpPr>
              <a:spLocks noChangeShapeType="1"/>
            </p:cNvSpPr>
            <p:nvPr/>
          </p:nvSpPr>
          <p:spPr bwMode="auto">
            <a:xfrm flipH="1" flipV="1">
              <a:off x="854" y="3407"/>
              <a:ext cx="542" cy="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56" name="Line 28"/>
            <p:cNvSpPr>
              <a:spLocks noChangeShapeType="1"/>
            </p:cNvSpPr>
            <p:nvPr/>
          </p:nvSpPr>
          <p:spPr bwMode="auto">
            <a:xfrm flipV="1">
              <a:off x="755" y="3407"/>
              <a:ext cx="99" cy="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57" name="Line 29"/>
            <p:cNvSpPr>
              <a:spLocks noChangeShapeType="1"/>
            </p:cNvSpPr>
            <p:nvPr/>
          </p:nvSpPr>
          <p:spPr bwMode="auto">
            <a:xfrm flipV="1">
              <a:off x="864" y="3168"/>
              <a:ext cx="192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58" name="Oval 30"/>
            <p:cNvSpPr>
              <a:spLocks noChangeArrowheads="1"/>
            </p:cNvSpPr>
            <p:nvPr/>
          </p:nvSpPr>
          <p:spPr bwMode="auto">
            <a:xfrm>
              <a:off x="1022" y="3120"/>
              <a:ext cx="63" cy="6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59" name="Freeform 31"/>
            <p:cNvSpPr>
              <a:spLocks/>
            </p:cNvSpPr>
            <p:nvPr/>
          </p:nvSpPr>
          <p:spPr bwMode="auto">
            <a:xfrm>
              <a:off x="384" y="2640"/>
              <a:ext cx="672" cy="432"/>
            </a:xfrm>
            <a:custGeom>
              <a:avLst/>
              <a:gdLst>
                <a:gd name="T0" fmla="*/ 0 w 816"/>
                <a:gd name="T1" fmla="*/ 48 h 336"/>
                <a:gd name="T2" fmla="*/ 528 w 816"/>
                <a:gd name="T3" fmla="*/ 48 h 336"/>
                <a:gd name="T4" fmla="*/ 816 w 81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336">
                  <a:moveTo>
                    <a:pt x="0" y="48"/>
                  </a:moveTo>
                  <a:cubicBezTo>
                    <a:pt x="196" y="24"/>
                    <a:pt x="392" y="0"/>
                    <a:pt x="528" y="48"/>
                  </a:cubicBezTo>
                  <a:cubicBezTo>
                    <a:pt x="664" y="96"/>
                    <a:pt x="740" y="216"/>
                    <a:pt x="816" y="3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560160" name="Freeform 32"/>
            <p:cNvSpPr>
              <a:spLocks/>
            </p:cNvSpPr>
            <p:nvPr/>
          </p:nvSpPr>
          <p:spPr bwMode="auto">
            <a:xfrm>
              <a:off x="1200" y="2112"/>
              <a:ext cx="336" cy="336"/>
            </a:xfrm>
            <a:custGeom>
              <a:avLst/>
              <a:gdLst>
                <a:gd name="T0" fmla="*/ 0 w 816"/>
                <a:gd name="T1" fmla="*/ 48 h 336"/>
                <a:gd name="T2" fmla="*/ 528 w 816"/>
                <a:gd name="T3" fmla="*/ 48 h 336"/>
                <a:gd name="T4" fmla="*/ 816 w 81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336">
                  <a:moveTo>
                    <a:pt x="0" y="48"/>
                  </a:moveTo>
                  <a:cubicBezTo>
                    <a:pt x="196" y="24"/>
                    <a:pt x="392" y="0"/>
                    <a:pt x="528" y="48"/>
                  </a:cubicBezTo>
                  <a:cubicBezTo>
                    <a:pt x="664" y="96"/>
                    <a:pt x="740" y="216"/>
                    <a:pt x="816" y="3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7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4492-DD99-C543-A7BC-4CAF0679EBC3}" type="slidenum">
              <a:rPr lang="en-US"/>
              <a:pPr/>
              <a:t>14</a:t>
            </a:fld>
            <a:endParaRPr lang="en-US"/>
          </a:p>
        </p:txBody>
      </p:sp>
      <p:sp>
        <p:nvSpPr>
          <p:cNvPr id="220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3D Homog Transformations</a:t>
            </a:r>
          </a:p>
        </p:txBody>
      </p:sp>
      <p:sp>
        <p:nvSpPr>
          <p:cNvPr id="220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4x4 matrices for 3D transformations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2207748" name="Group 4"/>
          <p:cNvGrpSpPr>
            <a:grpSpLocks/>
          </p:cNvGrpSpPr>
          <p:nvPr/>
        </p:nvGrpSpPr>
        <p:grpSpPr bwMode="auto">
          <a:xfrm>
            <a:off x="881063" y="2116138"/>
            <a:ext cx="2678112" cy="1990725"/>
            <a:chOff x="2712" y="1661"/>
            <a:chExt cx="1624" cy="1265"/>
          </a:xfrm>
        </p:grpSpPr>
        <p:graphicFrame>
          <p:nvGraphicFramePr>
            <p:cNvPr id="2207749" name="Object 5"/>
            <p:cNvGraphicFramePr>
              <a:graphicFrameLocks noChangeAspect="1"/>
            </p:cNvGraphicFramePr>
            <p:nvPr/>
          </p:nvGraphicFramePr>
          <p:xfrm>
            <a:off x="2712" y="1943"/>
            <a:ext cx="1624" cy="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2" name="Equation" r:id="rId3" imgW="1511696" imgH="914797" progId="Equation.3">
                    <p:embed/>
                  </p:oleObj>
                </mc:Choice>
                <mc:Fallback>
                  <p:oleObj name="Equation" r:id="rId3" imgW="1511696" imgH="914797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2" y="1943"/>
                          <a:ext cx="1624" cy="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7750" name="Text Box 6"/>
            <p:cNvSpPr txBox="1">
              <a:spLocks noChangeArrowheads="1"/>
            </p:cNvSpPr>
            <p:nvPr/>
          </p:nvSpPr>
          <p:spPr bwMode="auto">
            <a:xfrm>
              <a:off x="2730" y="1661"/>
              <a:ext cx="12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translate(a,b,c)</a:t>
              </a:r>
            </a:p>
          </p:txBody>
        </p:sp>
      </p:grpSp>
      <p:grpSp>
        <p:nvGrpSpPr>
          <p:cNvPr id="2207751" name="Group 7"/>
          <p:cNvGrpSpPr>
            <a:grpSpLocks/>
          </p:cNvGrpSpPr>
          <p:nvPr/>
        </p:nvGrpSpPr>
        <p:grpSpPr bwMode="auto">
          <a:xfrm>
            <a:off x="504825" y="4435475"/>
            <a:ext cx="3017838" cy="1785938"/>
            <a:chOff x="318" y="2867"/>
            <a:chExt cx="1746" cy="1066"/>
          </a:xfrm>
        </p:grpSpPr>
        <p:graphicFrame>
          <p:nvGraphicFramePr>
            <p:cNvPr id="2207752" name="Object 8"/>
            <p:cNvGraphicFramePr>
              <a:graphicFrameLocks noChangeAspect="1"/>
            </p:cNvGraphicFramePr>
            <p:nvPr/>
          </p:nvGraphicFramePr>
          <p:xfrm>
            <a:off x="318" y="3138"/>
            <a:ext cx="1746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3" name="Equation" r:id="rId5" imgW="2057796" imgH="914797" progId="Equation.3">
                    <p:embed/>
                  </p:oleObj>
                </mc:Choice>
                <mc:Fallback>
                  <p:oleObj name="Equation" r:id="rId5" imgW="2057796" imgH="91479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3138"/>
                          <a:ext cx="1746" cy="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7753" name="Object 9"/>
            <p:cNvGraphicFramePr>
              <a:graphicFrameLocks noChangeAspect="1"/>
            </p:cNvGraphicFramePr>
            <p:nvPr/>
          </p:nvGraphicFramePr>
          <p:xfrm>
            <a:off x="343" y="2867"/>
            <a:ext cx="8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4" name="Equation" r:id="rId7" imgW="774761" imgH="203508" progId="Equation.3">
                    <p:embed/>
                  </p:oleObj>
                </mc:Choice>
                <mc:Fallback>
                  <p:oleObj name="Equation" r:id="rId7" imgW="774761" imgH="203508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" y="2867"/>
                          <a:ext cx="8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07754" name="Group 10"/>
          <p:cNvGrpSpPr>
            <a:grpSpLocks/>
          </p:cNvGrpSpPr>
          <p:nvPr/>
        </p:nvGrpSpPr>
        <p:grpSpPr bwMode="auto">
          <a:xfrm>
            <a:off x="3997325" y="2120900"/>
            <a:ext cx="2576513" cy="1912938"/>
            <a:chOff x="727" y="1691"/>
            <a:chExt cx="1665" cy="1315"/>
          </a:xfrm>
        </p:grpSpPr>
        <p:graphicFrame>
          <p:nvGraphicFramePr>
            <p:cNvPr id="2207755" name="Object 11"/>
            <p:cNvGraphicFramePr>
              <a:graphicFrameLocks noChangeAspect="1"/>
            </p:cNvGraphicFramePr>
            <p:nvPr/>
          </p:nvGraphicFramePr>
          <p:xfrm>
            <a:off x="768" y="2023"/>
            <a:ext cx="1624" cy="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5" name="Equation" r:id="rId9" imgW="1511696" imgH="914797" progId="Equation.3">
                    <p:embed/>
                  </p:oleObj>
                </mc:Choice>
                <mc:Fallback>
                  <p:oleObj name="Equation" r:id="rId9" imgW="1511696" imgH="914797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23"/>
                          <a:ext cx="1624" cy="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7756" name="Text Box 12"/>
            <p:cNvSpPr txBox="1">
              <a:spLocks noChangeArrowheads="1"/>
            </p:cNvSpPr>
            <p:nvPr/>
          </p:nvSpPr>
          <p:spPr bwMode="auto">
            <a:xfrm>
              <a:off x="727" y="1691"/>
              <a:ext cx="101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scale(a,b,c)</a:t>
              </a:r>
            </a:p>
          </p:txBody>
        </p:sp>
      </p:grpSp>
      <p:grpSp>
        <p:nvGrpSpPr>
          <p:cNvPr id="2207757" name="Group 13"/>
          <p:cNvGrpSpPr>
            <a:grpSpLocks/>
          </p:cNvGrpSpPr>
          <p:nvPr/>
        </p:nvGrpSpPr>
        <p:grpSpPr bwMode="auto">
          <a:xfrm>
            <a:off x="3787775" y="4448175"/>
            <a:ext cx="2443163" cy="1782763"/>
            <a:chOff x="2386" y="2949"/>
            <a:chExt cx="1303" cy="976"/>
          </a:xfrm>
        </p:grpSpPr>
        <p:graphicFrame>
          <p:nvGraphicFramePr>
            <p:cNvPr id="2207758" name="Object 14"/>
            <p:cNvGraphicFramePr>
              <a:graphicFrameLocks noChangeAspect="1"/>
            </p:cNvGraphicFramePr>
            <p:nvPr/>
          </p:nvGraphicFramePr>
          <p:xfrm>
            <a:off x="2386" y="3192"/>
            <a:ext cx="1303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6" name="Equation" r:id="rId11" imgW="1448196" imgH="914797" progId="Equation.3">
                    <p:embed/>
                  </p:oleObj>
                </mc:Choice>
                <mc:Fallback>
                  <p:oleObj name="Equation" r:id="rId11" imgW="1448196" imgH="914797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3192"/>
                          <a:ext cx="1303" cy="7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7759" name="Object 15"/>
            <p:cNvGraphicFramePr>
              <a:graphicFrameLocks noChangeAspect="1"/>
            </p:cNvGraphicFramePr>
            <p:nvPr/>
          </p:nvGraphicFramePr>
          <p:xfrm>
            <a:off x="2398" y="2949"/>
            <a:ext cx="88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7" name="Equation" r:id="rId13" imgW="787455" imgH="203508" progId="Equation.3">
                    <p:embed/>
                  </p:oleObj>
                </mc:Choice>
                <mc:Fallback>
                  <p:oleObj name="Equation" r:id="rId13" imgW="787455" imgH="20350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8" y="2949"/>
                          <a:ext cx="88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07760" name="Group 16"/>
          <p:cNvGrpSpPr>
            <a:grpSpLocks/>
          </p:cNvGrpSpPr>
          <p:nvPr/>
        </p:nvGrpSpPr>
        <p:grpSpPr bwMode="auto">
          <a:xfrm>
            <a:off x="6405563" y="4437063"/>
            <a:ext cx="2328862" cy="1785937"/>
            <a:chOff x="4293" y="2978"/>
            <a:chExt cx="1130" cy="940"/>
          </a:xfrm>
        </p:grpSpPr>
        <p:graphicFrame>
          <p:nvGraphicFramePr>
            <p:cNvPr id="2207761" name="Object 17"/>
            <p:cNvGraphicFramePr>
              <a:graphicFrameLocks noChangeAspect="1"/>
            </p:cNvGraphicFramePr>
            <p:nvPr/>
          </p:nvGraphicFramePr>
          <p:xfrm>
            <a:off x="4293" y="3212"/>
            <a:ext cx="1130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8" name="Equation" r:id="rId15" imgW="1448196" imgH="914797" progId="Equation.3">
                    <p:embed/>
                  </p:oleObj>
                </mc:Choice>
                <mc:Fallback>
                  <p:oleObj name="Equation" r:id="rId15" imgW="1448196" imgH="914797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" y="3212"/>
                          <a:ext cx="1130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7762" name="Object 18"/>
            <p:cNvGraphicFramePr>
              <a:graphicFrameLocks noChangeAspect="1"/>
            </p:cNvGraphicFramePr>
            <p:nvPr/>
          </p:nvGraphicFramePr>
          <p:xfrm>
            <a:off x="4302" y="2978"/>
            <a:ext cx="755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99" name="Equation" r:id="rId17" imgW="774761" imgH="203508" progId="Equation.3">
                    <p:embed/>
                  </p:oleObj>
                </mc:Choice>
                <mc:Fallback>
                  <p:oleObj name="Equation" r:id="rId17" imgW="774761" imgH="203508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2" y="2978"/>
                          <a:ext cx="755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75FB-C4DA-C44A-B5C0-11C9956CECA0}" type="slidenum">
              <a:rPr lang="en-US"/>
              <a:pPr/>
              <a:t>15</a:t>
            </a:fld>
            <a:endParaRPr lang="en-US"/>
          </a:p>
        </p:txBody>
      </p:sp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9688"/>
            <a:ext cx="9144000" cy="762001"/>
          </a:xfrm>
        </p:spPr>
        <p:txBody>
          <a:bodyPr/>
          <a:lstStyle/>
          <a:p>
            <a:r>
              <a:rPr lang="en-US" sz="3200" dirty="0" smtClean="0"/>
              <a:t>Review: 3D </a:t>
            </a:r>
            <a:r>
              <a:rPr lang="en-US" sz="3200" dirty="0"/>
              <a:t>Shear</a:t>
            </a:r>
          </a:p>
        </p:txBody>
      </p:sp>
      <p:sp>
        <p:nvSpPr>
          <p:cNvPr id="227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1265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1800"/>
              <a:t>general shear</a:t>
            </a:r>
            <a:r>
              <a:rPr lang="en-US" sz="180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/>
              <a:t>"x-shear" usually means shear along x in direction of some other axis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correction: not</a:t>
            </a:r>
            <a:r>
              <a:rPr lang="en-US" sz="1800"/>
              <a:t> shear along some axis in direction of x</a:t>
            </a:r>
            <a:endParaRPr lang="en-US" sz="1700"/>
          </a:p>
          <a:p>
            <a:pPr lvl="1">
              <a:lnSpc>
                <a:spcPct val="90000"/>
              </a:lnSpc>
            </a:pPr>
            <a:r>
              <a:rPr lang="en-US" sz="1700"/>
              <a:t>to avoid ambiguity, always say "shear along &lt;axis&gt; in direction of &lt;axis&gt;"</a:t>
            </a:r>
          </a:p>
          <a:p>
            <a:pPr>
              <a:lnSpc>
                <a:spcPct val="90000"/>
              </a:lnSpc>
            </a:pPr>
            <a:endParaRPr lang="en-CA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1"/>
              </a:solidFill>
            </a:endParaRPr>
          </a:p>
        </p:txBody>
      </p:sp>
      <p:graphicFrame>
        <p:nvGraphicFramePr>
          <p:cNvPr id="2271236" name="Object 4"/>
          <p:cNvGraphicFramePr>
            <a:graphicFrameLocks noChangeAspect="1"/>
          </p:cNvGraphicFramePr>
          <p:nvPr/>
        </p:nvGraphicFramePr>
        <p:xfrm>
          <a:off x="2317750" y="730250"/>
          <a:ext cx="4592638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53" name="Equation" r:id="rId3" imgW="3467496" imgH="914797" progId="Equation.3">
                  <p:embed/>
                </p:oleObj>
              </mc:Choice>
              <mc:Fallback>
                <p:oleObj name="Equation" r:id="rId3" imgW="3467496" imgH="9147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730250"/>
                        <a:ext cx="4592638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71237" name="Group 5"/>
          <p:cNvGrpSpPr>
            <a:grpSpLocks/>
          </p:cNvGrpSpPr>
          <p:nvPr/>
        </p:nvGrpSpPr>
        <p:grpSpPr bwMode="auto">
          <a:xfrm>
            <a:off x="1277938" y="3335338"/>
            <a:ext cx="6586537" cy="3319462"/>
            <a:chOff x="160" y="2101"/>
            <a:chExt cx="4149" cy="2091"/>
          </a:xfrm>
        </p:grpSpPr>
        <p:graphicFrame>
          <p:nvGraphicFramePr>
            <p:cNvPr id="2271238" name="Object 6"/>
            <p:cNvGraphicFramePr>
              <a:graphicFrameLocks noChangeAspect="1"/>
            </p:cNvGraphicFramePr>
            <p:nvPr/>
          </p:nvGraphicFramePr>
          <p:xfrm>
            <a:off x="284" y="2836"/>
            <a:ext cx="1854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54" name="Equation" r:id="rId5" imgW="2946400" imgH="889000" progId="Equation.3">
                    <p:embed/>
                  </p:oleObj>
                </mc:Choice>
                <mc:Fallback>
                  <p:oleObj name="Equation" r:id="rId5" imgW="2946400" imgH="889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2836"/>
                          <a:ext cx="1854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1239" name="Object 7"/>
            <p:cNvGraphicFramePr>
              <a:graphicFrameLocks noChangeAspect="1"/>
            </p:cNvGraphicFramePr>
            <p:nvPr/>
          </p:nvGraphicFramePr>
          <p:xfrm>
            <a:off x="2414" y="2853"/>
            <a:ext cx="1848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55" name="Equation" r:id="rId7" imgW="2933700" imgH="889000" progId="Equation.3">
                    <p:embed/>
                  </p:oleObj>
                </mc:Choice>
                <mc:Fallback>
                  <p:oleObj name="Equation" r:id="rId7" imgW="2933700" imgH="889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2853"/>
                          <a:ext cx="1848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1240" name="Object 8"/>
            <p:cNvGraphicFramePr>
              <a:graphicFrameLocks noChangeAspect="1"/>
            </p:cNvGraphicFramePr>
            <p:nvPr/>
          </p:nvGraphicFramePr>
          <p:xfrm>
            <a:off x="284" y="2165"/>
            <a:ext cx="1854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56" name="Equation" r:id="rId9" imgW="2946400" imgH="889000" progId="Equation.3">
                    <p:embed/>
                  </p:oleObj>
                </mc:Choice>
                <mc:Fallback>
                  <p:oleObj name="Equation" r:id="rId9" imgW="2946400" imgH="8890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2165"/>
                          <a:ext cx="1854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1241" name="Object 9"/>
            <p:cNvGraphicFramePr>
              <a:graphicFrameLocks noChangeAspect="1"/>
            </p:cNvGraphicFramePr>
            <p:nvPr/>
          </p:nvGraphicFramePr>
          <p:xfrm>
            <a:off x="2414" y="2176"/>
            <a:ext cx="184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57" name="Equation" r:id="rId11" imgW="2933700" imgH="889000" progId="Equation.3">
                    <p:embed/>
                  </p:oleObj>
                </mc:Choice>
                <mc:Fallback>
                  <p:oleObj name="Equation" r:id="rId11" imgW="2933700" imgH="8890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2176"/>
                          <a:ext cx="1848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1242" name="Object 10"/>
            <p:cNvGraphicFramePr>
              <a:graphicFrameLocks noChangeAspect="1"/>
            </p:cNvGraphicFramePr>
            <p:nvPr/>
          </p:nvGraphicFramePr>
          <p:xfrm>
            <a:off x="284" y="3530"/>
            <a:ext cx="1854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58" name="Equation" r:id="rId13" imgW="2946400" imgH="889000" progId="Equation.3">
                    <p:embed/>
                  </p:oleObj>
                </mc:Choice>
                <mc:Fallback>
                  <p:oleObj name="Equation" r:id="rId13" imgW="2946400" imgH="8890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3530"/>
                          <a:ext cx="1854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1243" name="Object 11"/>
            <p:cNvGraphicFramePr>
              <a:graphicFrameLocks noChangeAspect="1"/>
            </p:cNvGraphicFramePr>
            <p:nvPr/>
          </p:nvGraphicFramePr>
          <p:xfrm>
            <a:off x="2414" y="3508"/>
            <a:ext cx="184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59" name="Equation" r:id="rId15" imgW="2933700" imgH="889000" progId="Equation.3">
                    <p:embed/>
                  </p:oleObj>
                </mc:Choice>
                <mc:Fallback>
                  <p:oleObj name="Equation" r:id="rId15" imgW="2933700" imgH="8890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3508"/>
                          <a:ext cx="1848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1244" name="Rectangle 12"/>
            <p:cNvSpPr>
              <a:spLocks noChangeArrowheads="1"/>
            </p:cNvSpPr>
            <p:nvPr/>
          </p:nvSpPr>
          <p:spPr bwMode="auto">
            <a:xfrm>
              <a:off x="160" y="2101"/>
              <a:ext cx="4149" cy="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C7C40-8AB6-9348-8E93-8596C8A8626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Review: Composing Transformations</a:t>
            </a:r>
          </a:p>
        </p:txBody>
      </p:sp>
      <p:pic>
        <p:nvPicPr>
          <p:cNvPr id="645123" name="Picture 3" descr="comb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990600"/>
            <a:ext cx="6551613" cy="3930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280112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45124" name="Oval 4"/>
          <p:cNvSpPr>
            <a:spLocks noChangeArrowheads="1"/>
          </p:cNvSpPr>
          <p:nvPr/>
        </p:nvSpPr>
        <p:spPr bwMode="auto">
          <a:xfrm>
            <a:off x="1735138" y="2986088"/>
            <a:ext cx="1323975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cs typeface="Arial" charset="0"/>
            </a:endParaRPr>
          </a:p>
        </p:txBody>
      </p:sp>
      <p:sp>
        <p:nvSpPr>
          <p:cNvPr id="645125" name="Oval 5"/>
          <p:cNvSpPr>
            <a:spLocks noChangeArrowheads="1"/>
          </p:cNvSpPr>
          <p:nvPr/>
        </p:nvSpPr>
        <p:spPr bwMode="auto">
          <a:xfrm>
            <a:off x="6003925" y="3328988"/>
            <a:ext cx="1323975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cs typeface="Arial" charset="0"/>
            </a:endParaRPr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282575" y="4953000"/>
            <a:ext cx="8467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Ta Tb = Tb Ta,  but  Ra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Rb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!=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Rb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Ra and Ta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Rb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!=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Rb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Ta </a:t>
            </a:r>
          </a:p>
        </p:txBody>
      </p:sp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569913" y="5334000"/>
            <a:ext cx="80406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en-US" sz="2000" b="0">
                <a:cs typeface="Arial" charset="0"/>
              </a:rPr>
              <a:t>translations commute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en-US" sz="2000" b="0">
                <a:cs typeface="Arial" charset="0"/>
              </a:rPr>
              <a:t>rotations around same axis commute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en-US" sz="2000" b="0">
                <a:cs typeface="Arial" charset="0"/>
              </a:rPr>
              <a:t>rotations around different axes do not commute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en-US" sz="2000" b="0">
                <a:cs typeface="Arial" charset="0"/>
              </a:rPr>
              <a:t>rotations and translations do not commute</a:t>
            </a:r>
          </a:p>
        </p:txBody>
      </p:sp>
    </p:spTree>
    <p:extLst>
      <p:ext uri="{BB962C8B-B14F-4D97-AF65-F5344CB8AC3E}">
        <p14:creationId xmlns:p14="http://schemas.microsoft.com/office/powerpoint/2010/main" val="293702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283F0-F467-1446-B248-1C20E5EFE2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3509963" y="1143000"/>
          <a:ext cx="18240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17" name="Equation" r:id="rId4" imgW="584200" imgH="152400" progId="Equation.3">
                  <p:embed/>
                </p:oleObj>
              </mc:Choice>
              <mc:Fallback>
                <p:oleObj name="Equation" r:id="rId4" imgW="584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1143000"/>
                        <a:ext cx="18240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Review: Composing Transformations</a:t>
            </a:r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en-US" sz="2600" smtClean="0">
              <a:ea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which direction to read?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ea typeface="Arial" charset="0"/>
              </a:rPr>
              <a:t>right to left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interpret operations wrt fixed coordinates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moving object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ea typeface="Arial" charset="0"/>
              </a:rPr>
              <a:t>left to right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interpret operations wrt local coordinates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changing coordinate system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OpenGL updates current matrix with postmultiply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000" smtClean="0"/>
              <a:t>glTranslatef(2,3,0);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000" smtClean="0"/>
              <a:t>glRotatef(-90,0,0,1);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000" smtClean="0"/>
              <a:t>glVertexf(1,1,1);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specify vector last, in final coordinate system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first matrix to affect it is specified second-to-last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600" smtClean="0">
              <a:ea typeface="Arial" charset="0"/>
            </a:endParaRP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3260725" y="3287713"/>
            <a:ext cx="340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buClrTx/>
              <a:buSzTx/>
              <a:defRPr/>
            </a:pPr>
            <a:r>
              <a:rPr lang="en-US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OpenGL pipeline ordering!</a:t>
            </a:r>
          </a:p>
        </p:txBody>
      </p:sp>
    </p:spTree>
    <p:extLst>
      <p:ext uri="{BB962C8B-B14F-4D97-AF65-F5344CB8AC3E}">
        <p14:creationId xmlns:p14="http://schemas.microsoft.com/office/powerpoint/2010/main" val="427122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E5FF-F2E4-9847-B565-34450903F366}" type="slidenum">
              <a:rPr lang="en-US"/>
              <a:pPr/>
              <a:t>18</a:t>
            </a:fld>
            <a:endParaRPr lang="en-US"/>
          </a:p>
        </p:txBody>
      </p:sp>
      <p:sp>
        <p:nvSpPr>
          <p:cNvPr id="2212866" name="Rectangle 2"/>
          <p:cNvSpPr>
            <a:spLocks noChangeArrowheads="1"/>
          </p:cNvSpPr>
          <p:nvPr/>
        </p:nvSpPr>
        <p:spPr bwMode="auto">
          <a:xfrm>
            <a:off x="457200" y="2971800"/>
            <a:ext cx="2514600" cy="1676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67" name="Line 3"/>
          <p:cNvSpPr>
            <a:spLocks noChangeShapeType="1"/>
          </p:cNvSpPr>
          <p:nvPr/>
        </p:nvSpPr>
        <p:spPr bwMode="auto">
          <a:xfrm flipV="1">
            <a:off x="838200" y="3733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68" name="Line 4"/>
          <p:cNvSpPr>
            <a:spLocks noChangeShapeType="1"/>
          </p:cNvSpPr>
          <p:nvPr/>
        </p:nvSpPr>
        <p:spPr bwMode="auto">
          <a:xfrm>
            <a:off x="838200" y="4343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69" name="Oval 5"/>
          <p:cNvSpPr>
            <a:spLocks noChangeArrowheads="1"/>
          </p:cNvSpPr>
          <p:nvPr/>
        </p:nvSpPr>
        <p:spPr bwMode="auto">
          <a:xfrm>
            <a:off x="1981200" y="3505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0" name="Text Box 6"/>
          <p:cNvSpPr txBox="1">
            <a:spLocks noChangeArrowheads="1"/>
          </p:cNvSpPr>
          <p:nvPr/>
        </p:nvSpPr>
        <p:spPr bwMode="auto">
          <a:xfrm>
            <a:off x="1584325" y="313531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00000"/>
              </a:lnSpc>
              <a:buClrTx/>
            </a:pPr>
            <a:r>
              <a:rPr lang="en-US" sz="1400">
                <a:latin typeface="Arial" charset="0"/>
              </a:rPr>
              <a:t>(2,1)</a:t>
            </a:r>
          </a:p>
        </p:txBody>
      </p:sp>
      <p:sp>
        <p:nvSpPr>
          <p:cNvPr id="2212871" name="Rectangle 7"/>
          <p:cNvSpPr>
            <a:spLocks noChangeArrowheads="1"/>
          </p:cNvSpPr>
          <p:nvPr/>
        </p:nvSpPr>
        <p:spPr bwMode="auto">
          <a:xfrm>
            <a:off x="4572000" y="1524000"/>
            <a:ext cx="2514600" cy="1676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2" name="Line 8"/>
          <p:cNvSpPr>
            <a:spLocks noChangeShapeType="1"/>
          </p:cNvSpPr>
          <p:nvPr/>
        </p:nvSpPr>
        <p:spPr bwMode="auto">
          <a:xfrm flipV="1">
            <a:off x="4953000" y="2286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3" name="Line 9"/>
          <p:cNvSpPr>
            <a:spLocks noChangeShapeType="1"/>
          </p:cNvSpPr>
          <p:nvPr/>
        </p:nvSpPr>
        <p:spPr bwMode="auto">
          <a:xfrm>
            <a:off x="4953000" y="2895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4" name="Oval 10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5" name="Text Box 11"/>
          <p:cNvSpPr txBox="1">
            <a:spLocks noChangeArrowheads="1"/>
          </p:cNvSpPr>
          <p:nvPr/>
        </p:nvSpPr>
        <p:spPr bwMode="auto">
          <a:xfrm>
            <a:off x="5105400" y="168751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00000"/>
              </a:lnSpc>
              <a:buClrTx/>
            </a:pPr>
            <a:r>
              <a:rPr lang="en-US" sz="1400">
                <a:latin typeface="Arial" charset="0"/>
              </a:rPr>
              <a:t>(1,1)</a:t>
            </a:r>
          </a:p>
        </p:txBody>
      </p:sp>
      <p:sp>
        <p:nvSpPr>
          <p:cNvPr id="2212876" name="Rectangle 12"/>
          <p:cNvSpPr>
            <a:spLocks noChangeArrowheads="1"/>
          </p:cNvSpPr>
          <p:nvPr/>
        </p:nvSpPr>
        <p:spPr bwMode="auto">
          <a:xfrm>
            <a:off x="4572000" y="3810000"/>
            <a:ext cx="2514600" cy="1676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7" name="Line 13"/>
          <p:cNvSpPr>
            <a:spLocks noChangeShapeType="1"/>
          </p:cNvSpPr>
          <p:nvPr/>
        </p:nvSpPr>
        <p:spPr bwMode="auto">
          <a:xfrm flipV="1">
            <a:off x="5562600" y="4572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8" name="Line 14"/>
          <p:cNvSpPr>
            <a:spLocks noChangeShapeType="1"/>
          </p:cNvSpPr>
          <p:nvPr/>
        </p:nvSpPr>
        <p:spPr bwMode="auto">
          <a:xfrm>
            <a:off x="5562600" y="5181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79" name="Oval 15"/>
          <p:cNvSpPr>
            <a:spLocks noChangeArrowheads="1"/>
          </p:cNvSpPr>
          <p:nvPr/>
        </p:nvSpPr>
        <p:spPr bwMode="auto">
          <a:xfrm>
            <a:off x="6096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880" name="Text Box 16"/>
          <p:cNvSpPr txBox="1">
            <a:spLocks noChangeArrowheads="1"/>
          </p:cNvSpPr>
          <p:nvPr/>
        </p:nvSpPr>
        <p:spPr bwMode="auto">
          <a:xfrm>
            <a:off x="5699125" y="3973513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00000"/>
              </a:lnSpc>
              <a:buClrTx/>
            </a:pPr>
            <a:r>
              <a:rPr lang="en-US" sz="1400">
                <a:latin typeface="Arial" charset="0"/>
              </a:rPr>
              <a:t>(1,1)</a:t>
            </a:r>
          </a:p>
        </p:txBody>
      </p:sp>
      <p:sp>
        <p:nvSpPr>
          <p:cNvPr id="2212881" name="Rectangle 17"/>
          <p:cNvSpPr>
            <a:spLocks noChangeArrowheads="1"/>
          </p:cNvSpPr>
          <p:nvPr/>
        </p:nvSpPr>
        <p:spPr bwMode="auto">
          <a:xfrm>
            <a:off x="3505200" y="3254375"/>
            <a:ext cx="55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left to right:</a:t>
            </a:r>
            <a:r>
              <a:rPr lang="en-US" sz="2400">
                <a:solidFill>
                  <a:schemeClr val="hlink"/>
                </a:solidFill>
              </a:rPr>
              <a:t> changing coordinate system</a:t>
            </a:r>
          </a:p>
        </p:txBody>
      </p:sp>
      <p:sp>
        <p:nvSpPr>
          <p:cNvPr id="2212882" name="Rectangle 18"/>
          <p:cNvSpPr>
            <a:spLocks noChangeArrowheads="1"/>
          </p:cNvSpPr>
          <p:nvPr/>
        </p:nvSpPr>
        <p:spPr bwMode="auto">
          <a:xfrm>
            <a:off x="4791075" y="990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right to left:</a:t>
            </a:r>
            <a:r>
              <a:rPr lang="en-US" sz="2400">
                <a:solidFill>
                  <a:schemeClr val="hlink"/>
                </a:solidFill>
              </a:rPr>
              <a:t> moving object</a:t>
            </a:r>
            <a:endParaRPr lang="en-US" sz="2400"/>
          </a:p>
        </p:txBody>
      </p:sp>
      <p:sp>
        <p:nvSpPr>
          <p:cNvPr id="2212883" name="Rectangle 19"/>
          <p:cNvSpPr>
            <a:spLocks noChangeArrowheads="1"/>
          </p:cNvSpPr>
          <p:nvPr/>
        </p:nvSpPr>
        <p:spPr bwMode="auto">
          <a:xfrm>
            <a:off x="474663" y="2462213"/>
            <a:ext cx="257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translate by (-1,0)</a:t>
            </a:r>
          </a:p>
        </p:txBody>
      </p:sp>
      <p:sp>
        <p:nvSpPr>
          <p:cNvPr id="22128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Interpreting Transformations</a:t>
            </a:r>
          </a:p>
        </p:txBody>
      </p:sp>
      <p:sp>
        <p:nvSpPr>
          <p:cNvPr id="221288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726488" cy="1219200"/>
          </a:xfrm>
        </p:spPr>
        <p:txBody>
          <a:bodyPr/>
          <a:lstStyle/>
          <a:p>
            <a:r>
              <a:rPr lang="en-US"/>
              <a:t>same relative position between object and basis vectors</a:t>
            </a:r>
          </a:p>
        </p:txBody>
      </p:sp>
      <p:sp>
        <p:nvSpPr>
          <p:cNvPr id="2212886" name="Rectangle 22"/>
          <p:cNvSpPr>
            <a:spLocks noChangeArrowheads="1"/>
          </p:cNvSpPr>
          <p:nvPr/>
        </p:nvSpPr>
        <p:spPr bwMode="auto">
          <a:xfrm>
            <a:off x="7569200" y="20574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intuitive?</a:t>
            </a:r>
          </a:p>
        </p:txBody>
      </p:sp>
      <p:sp>
        <p:nvSpPr>
          <p:cNvPr id="2212887" name="Rectangle 23"/>
          <p:cNvSpPr>
            <a:spLocks noChangeArrowheads="1"/>
          </p:cNvSpPr>
          <p:nvPr/>
        </p:nvSpPr>
        <p:spPr bwMode="auto">
          <a:xfrm>
            <a:off x="7543800" y="4343400"/>
            <a:ext cx="583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dirty="0" smtClean="0"/>
              <a:t>GL</a:t>
            </a:r>
            <a:endParaRPr lang="en-US" sz="2400" dirty="0"/>
          </a:p>
        </p:txBody>
      </p:sp>
      <p:graphicFrame>
        <p:nvGraphicFramePr>
          <p:cNvPr id="2212888" name="Object 24"/>
          <p:cNvGraphicFramePr>
            <a:graphicFrameLocks noChangeAspect="1"/>
          </p:cNvGraphicFramePr>
          <p:nvPr/>
        </p:nvGraphicFramePr>
        <p:xfrm>
          <a:off x="1524000" y="1387475"/>
          <a:ext cx="1824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23" name="Equation" r:id="rId3" imgW="584200" imgH="165100" progId="Equation.3">
                  <p:embed/>
                </p:oleObj>
              </mc:Choice>
              <mc:Fallback>
                <p:oleObj name="Equation" r:id="rId3" imgW="584200" imgH="1651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87475"/>
                        <a:ext cx="18240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B698-82EC-E148-AA27-0F98B4CD68E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Review: General Transform Composition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transformation of geometry into coordinate system where operation becomes simpler</a:t>
            </a:r>
          </a:p>
          <a:p>
            <a:pPr lvl="1" eaLnBrk="1" hangingPunct="1">
              <a:defRPr/>
            </a:pPr>
            <a:r>
              <a:rPr lang="en-US" smtClean="0">
                <a:ea typeface="Arial" charset="0"/>
              </a:rPr>
              <a:t>typically translate to origin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perform operation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transform geometry back to original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98973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1559-123F-944F-8CCC-4E8FAC97F746}" type="slidenum">
              <a:rPr lang="en-US"/>
              <a:pPr/>
              <a:t>2</a:t>
            </a:fld>
            <a:endParaRPr lang="en-US"/>
          </a:p>
        </p:txBody>
      </p:sp>
      <p:sp>
        <p:nvSpPr>
          <p:cNvPr id="235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Beyond 314: Other Graphics Courses</a:t>
            </a:r>
          </a:p>
        </p:txBody>
      </p:sp>
      <p:sp>
        <p:nvSpPr>
          <p:cNvPr id="235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426</a:t>
            </a:r>
            <a:r>
              <a:rPr lang="en-US" dirty="0"/>
              <a:t>: Computer Animation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will be offered next </a:t>
            </a:r>
            <a:r>
              <a:rPr lang="en-US" dirty="0" smtClean="0"/>
              <a:t>year (2016/2017)</a:t>
            </a:r>
          </a:p>
          <a:p>
            <a:pPr>
              <a:lnSpc>
                <a:spcPct val="90000"/>
              </a:lnSpc>
            </a:pPr>
            <a:r>
              <a:rPr lang="en-US" dirty="0"/>
              <a:t>424: Geometric </a:t>
            </a:r>
            <a:r>
              <a:rPr lang="en-US" dirty="0" err="1"/>
              <a:t>Modelling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will be </a:t>
            </a:r>
            <a:r>
              <a:rPr lang="en-US" dirty="0"/>
              <a:t>offered </a:t>
            </a:r>
            <a:r>
              <a:rPr lang="en-US" dirty="0" smtClean="0"/>
              <a:t>in two years (2017/2018)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526</a:t>
            </a:r>
            <a:r>
              <a:rPr lang="en-US" dirty="0"/>
              <a:t>: Algorithmic Animation - van de </a:t>
            </a:r>
            <a:r>
              <a:rPr lang="en-US" dirty="0" err="1" smtClean="0"/>
              <a:t>Panne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530P: Sensorimotor Computation - </a:t>
            </a:r>
            <a:r>
              <a:rPr lang="en-US" dirty="0" err="1" smtClean="0"/>
              <a:t>Pai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533A: Digital Geometry </a:t>
            </a:r>
            <a:r>
              <a:rPr lang="en-US" dirty="0" smtClean="0"/>
              <a:t>– </a:t>
            </a:r>
            <a:r>
              <a:rPr lang="en-US" dirty="0" err="1"/>
              <a:t>Sheffer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547: </a:t>
            </a:r>
            <a:r>
              <a:rPr lang="en-US" dirty="0"/>
              <a:t>Information Visualization - Munzner</a:t>
            </a:r>
          </a:p>
        </p:txBody>
      </p:sp>
    </p:spTree>
    <p:extLst>
      <p:ext uri="{BB962C8B-B14F-4D97-AF65-F5344CB8AC3E}">
        <p14:creationId xmlns:p14="http://schemas.microsoft.com/office/powerpoint/2010/main" val="40405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Review: Arbitrary Rotation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32113"/>
            <a:ext cx="8726488" cy="3468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arbitrary rotation: change of basis </a:t>
            </a:r>
          </a:p>
          <a:p>
            <a:pPr lvl="1" eaLnBrk="1" hangingPunct="1">
              <a:defRPr/>
            </a:pPr>
            <a:r>
              <a:rPr lang="en-US" sz="2400" smtClean="0">
                <a:ea typeface="Arial" charset="0"/>
              </a:rPr>
              <a:t>given two </a:t>
            </a:r>
            <a:r>
              <a:rPr lang="en-US" sz="2400" smtClean="0">
                <a:solidFill>
                  <a:schemeClr val="hlink"/>
                </a:solidFill>
                <a:ea typeface="Arial" charset="0"/>
              </a:rPr>
              <a:t>orthonormal</a:t>
            </a:r>
            <a:r>
              <a:rPr lang="en-US" sz="2400" smtClean="0">
                <a:ea typeface="Arial" charset="0"/>
              </a:rPr>
              <a:t> coordinate systems </a:t>
            </a:r>
            <a:r>
              <a:rPr lang="en-US" sz="2400" i="1" smtClean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XYZ</a:t>
            </a:r>
            <a:r>
              <a:rPr lang="en-US" sz="2400" smtClean="0">
                <a:ea typeface="Arial" charset="0"/>
              </a:rPr>
              <a:t> and </a:t>
            </a:r>
            <a:r>
              <a:rPr lang="en-US" sz="2400" i="1" smtClean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ABC</a:t>
            </a:r>
          </a:p>
          <a:p>
            <a:pPr lvl="2" eaLnBrk="1" hangingPunct="1">
              <a:defRPr/>
            </a:pPr>
            <a:r>
              <a:rPr lang="en-US" sz="2200" i="1" smtClean="0"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ja-JP" altLang="en-US" sz="2100" smtClean="0">
                <a:latin typeface="Times New Roman"/>
              </a:rPr>
              <a:t>’</a:t>
            </a:r>
            <a:r>
              <a:rPr lang="en-US" sz="2100" smtClean="0"/>
              <a:t>s</a:t>
            </a:r>
            <a:r>
              <a:rPr lang="en-US" sz="2200" i="1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100" smtClean="0"/>
              <a:t>location in the XYZ coordinate system is (a</a:t>
            </a:r>
            <a:r>
              <a:rPr lang="en-US" sz="3300" baseline="-25000" smtClean="0"/>
              <a:t>x</a:t>
            </a:r>
            <a:r>
              <a:rPr lang="en-US" sz="2100" smtClean="0"/>
              <a:t>, a</a:t>
            </a:r>
            <a:r>
              <a:rPr lang="en-US" sz="3300" baseline="-25000" smtClean="0"/>
              <a:t>y</a:t>
            </a:r>
            <a:r>
              <a:rPr lang="en-US" sz="2100" smtClean="0"/>
              <a:t>, a</a:t>
            </a:r>
            <a:r>
              <a:rPr lang="en-US" sz="3300" baseline="-25000" smtClean="0"/>
              <a:t>z</a:t>
            </a:r>
            <a:r>
              <a:rPr lang="en-US" sz="2100" smtClean="0"/>
              <a:t>, 1), ...</a:t>
            </a:r>
            <a:endParaRPr lang="en-US" sz="2200" i="1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600" smtClean="0">
                <a:cs typeface="+mn-cs"/>
              </a:rPr>
              <a:t>transformation from one to the other is matrix R whose </a:t>
            </a:r>
            <a:r>
              <a:rPr lang="en-US" sz="2600" smtClean="0">
                <a:solidFill>
                  <a:schemeClr val="hlink"/>
                </a:solidFill>
                <a:cs typeface="+mn-cs"/>
              </a:rPr>
              <a:t>columns</a:t>
            </a:r>
            <a:r>
              <a:rPr lang="en-US" sz="2600" smtClean="0">
                <a:cs typeface="+mn-cs"/>
              </a:rPr>
              <a:t> are </a:t>
            </a:r>
            <a:r>
              <a:rPr lang="en-US" sz="2600" i="1" smtClean="0">
                <a:latin typeface="Times New Roman" charset="0"/>
                <a:cs typeface="Times New Roman" charset="0"/>
              </a:rPr>
              <a:t>A,B,C:</a:t>
            </a:r>
          </a:p>
        </p:txBody>
      </p:sp>
      <p:grpSp>
        <p:nvGrpSpPr>
          <p:cNvPr id="157699" name="Group 4"/>
          <p:cNvGrpSpPr>
            <a:grpSpLocks/>
          </p:cNvGrpSpPr>
          <p:nvPr/>
        </p:nvGrpSpPr>
        <p:grpSpPr bwMode="auto">
          <a:xfrm>
            <a:off x="334963" y="881063"/>
            <a:ext cx="1878012" cy="2079625"/>
            <a:chOff x="997" y="582"/>
            <a:chExt cx="1183" cy="1310"/>
          </a:xfrm>
        </p:grpSpPr>
        <p:sp>
          <p:nvSpPr>
            <p:cNvPr id="706565" name="Line 5"/>
            <p:cNvSpPr>
              <a:spLocks noChangeShapeType="1"/>
            </p:cNvSpPr>
            <p:nvPr/>
          </p:nvSpPr>
          <p:spPr bwMode="auto">
            <a:xfrm flipV="1">
              <a:off x="1237" y="582"/>
              <a:ext cx="0" cy="90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706566" name="Line 6"/>
            <p:cNvSpPr>
              <a:spLocks noChangeShapeType="1"/>
            </p:cNvSpPr>
            <p:nvPr/>
          </p:nvSpPr>
          <p:spPr bwMode="auto">
            <a:xfrm flipV="1">
              <a:off x="1244" y="1486"/>
              <a:ext cx="93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706567" name="Line 7"/>
            <p:cNvSpPr>
              <a:spLocks noChangeShapeType="1"/>
            </p:cNvSpPr>
            <p:nvPr/>
          </p:nvSpPr>
          <p:spPr bwMode="auto">
            <a:xfrm>
              <a:off x="1233" y="1472"/>
              <a:ext cx="386" cy="42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706568" name="Text Box 8"/>
            <p:cNvSpPr txBox="1">
              <a:spLocks noChangeArrowheads="1"/>
            </p:cNvSpPr>
            <p:nvPr/>
          </p:nvSpPr>
          <p:spPr bwMode="auto">
            <a:xfrm>
              <a:off x="997" y="716"/>
              <a:ext cx="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accent2"/>
                </a:buClr>
                <a:buSzTx/>
                <a:buFont typeface="Wingdings" charset="0"/>
                <a:buNone/>
                <a:defRPr/>
              </a:pPr>
              <a:r>
                <a:rPr lang="en-US" sz="2000" b="0">
                  <a:solidFill>
                    <a:schemeClr val="hlink"/>
                  </a:solidFill>
                  <a:latin typeface="Times New Roman" charset="0"/>
                  <a:cs typeface="Times New Roman" charset="0"/>
                </a:rPr>
                <a:t>Y</a:t>
              </a:r>
              <a:endParaRPr lang="he-IL" sz="2000" b="0">
                <a:solidFill>
                  <a:schemeClr val="hlink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706569" name="Text Box 9"/>
            <p:cNvSpPr txBox="1">
              <a:spLocks noChangeArrowheads="1"/>
            </p:cNvSpPr>
            <p:nvPr/>
          </p:nvSpPr>
          <p:spPr bwMode="auto">
            <a:xfrm>
              <a:off x="1127" y="1635"/>
              <a:ext cx="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accent2"/>
                </a:buClr>
                <a:buSzTx/>
                <a:buFont typeface="Wingdings" charset="0"/>
                <a:buNone/>
                <a:defRPr/>
              </a:pPr>
              <a:r>
                <a:rPr lang="en-US" sz="2000" b="0">
                  <a:solidFill>
                    <a:schemeClr val="hlink"/>
                  </a:solidFill>
                  <a:latin typeface="Times New Roman" charset="0"/>
                  <a:cs typeface="Times New Roman" charset="0"/>
                </a:rPr>
                <a:t>Z</a:t>
              </a:r>
              <a:endParaRPr lang="he-IL" sz="2000" b="0">
                <a:solidFill>
                  <a:schemeClr val="hlink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706570" name="Text Box 10"/>
            <p:cNvSpPr txBox="1">
              <a:spLocks noChangeArrowheads="1"/>
            </p:cNvSpPr>
            <p:nvPr/>
          </p:nvSpPr>
          <p:spPr bwMode="auto">
            <a:xfrm>
              <a:off x="1832" y="1477"/>
              <a:ext cx="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accent2"/>
                </a:buClr>
                <a:buSzTx/>
                <a:buFont typeface="Wingdings" charset="0"/>
                <a:buNone/>
                <a:defRPr/>
              </a:pPr>
              <a:r>
                <a:rPr lang="en-US" sz="2000" b="0">
                  <a:solidFill>
                    <a:schemeClr val="hlink"/>
                  </a:solidFill>
                  <a:latin typeface="Times New Roman" charset="0"/>
                  <a:cs typeface="Times New Roman" charset="0"/>
                </a:rPr>
                <a:t>X</a:t>
              </a:r>
              <a:endParaRPr lang="he-IL" sz="2000" b="0">
                <a:solidFill>
                  <a:schemeClr val="hlink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57700" name="Group 11"/>
          <p:cNvGrpSpPr>
            <a:grpSpLocks/>
          </p:cNvGrpSpPr>
          <p:nvPr/>
        </p:nvGrpSpPr>
        <p:grpSpPr bwMode="auto">
          <a:xfrm rot="-1761698">
            <a:off x="1901825" y="703263"/>
            <a:ext cx="1878013" cy="2079625"/>
            <a:chOff x="997" y="582"/>
            <a:chExt cx="1183" cy="1310"/>
          </a:xfrm>
        </p:grpSpPr>
        <p:sp>
          <p:nvSpPr>
            <p:cNvPr id="706572" name="Line 12"/>
            <p:cNvSpPr>
              <a:spLocks noChangeShapeType="1"/>
            </p:cNvSpPr>
            <p:nvPr/>
          </p:nvSpPr>
          <p:spPr bwMode="auto">
            <a:xfrm flipV="1">
              <a:off x="1237" y="582"/>
              <a:ext cx="0" cy="90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706573" name="Line 13"/>
            <p:cNvSpPr>
              <a:spLocks noChangeShapeType="1"/>
            </p:cNvSpPr>
            <p:nvPr/>
          </p:nvSpPr>
          <p:spPr bwMode="auto">
            <a:xfrm flipV="1">
              <a:off x="1244" y="1483"/>
              <a:ext cx="93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706574" name="Line 14"/>
            <p:cNvSpPr>
              <a:spLocks noChangeShapeType="1"/>
            </p:cNvSpPr>
            <p:nvPr/>
          </p:nvSpPr>
          <p:spPr bwMode="auto">
            <a:xfrm>
              <a:off x="1233" y="1472"/>
              <a:ext cx="386" cy="42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706575" name="Text Box 15"/>
            <p:cNvSpPr txBox="1">
              <a:spLocks noChangeArrowheads="1"/>
            </p:cNvSpPr>
            <p:nvPr/>
          </p:nvSpPr>
          <p:spPr bwMode="auto">
            <a:xfrm>
              <a:off x="997" y="713"/>
              <a:ext cx="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accent2"/>
                </a:buClr>
                <a:buSzTx/>
                <a:buFont typeface="Wingdings" charset="0"/>
                <a:buNone/>
                <a:defRPr/>
              </a:pPr>
              <a:r>
                <a:rPr lang="en-US" sz="2000" b="0">
                  <a:solidFill>
                    <a:schemeClr val="accent1"/>
                  </a:solidFill>
                  <a:latin typeface="Times New Roman" charset="0"/>
                  <a:cs typeface="Times New Roman" charset="0"/>
                </a:rPr>
                <a:t>B</a:t>
              </a:r>
              <a:endParaRPr lang="he-IL" sz="2000" b="0">
                <a:solidFill>
                  <a:schemeClr val="accent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706576" name="Text Box 16"/>
            <p:cNvSpPr txBox="1">
              <a:spLocks noChangeArrowheads="1"/>
            </p:cNvSpPr>
            <p:nvPr/>
          </p:nvSpPr>
          <p:spPr bwMode="auto">
            <a:xfrm>
              <a:off x="1125" y="1633"/>
              <a:ext cx="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accent2"/>
                </a:buClr>
                <a:buSzTx/>
                <a:buFont typeface="Wingdings" charset="0"/>
                <a:buNone/>
                <a:defRPr/>
              </a:pPr>
              <a:r>
                <a:rPr lang="en-US" sz="2000" b="0">
                  <a:solidFill>
                    <a:schemeClr val="accent1"/>
                  </a:solidFill>
                  <a:latin typeface="Times New Roman" charset="0"/>
                  <a:cs typeface="Times New Roman" charset="0"/>
                </a:rPr>
                <a:t>C</a:t>
              </a:r>
              <a:endParaRPr lang="he-IL" sz="2000" b="0">
                <a:solidFill>
                  <a:schemeClr val="accent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706577" name="Text Box 17"/>
            <p:cNvSpPr txBox="1">
              <a:spLocks noChangeArrowheads="1"/>
            </p:cNvSpPr>
            <p:nvPr/>
          </p:nvSpPr>
          <p:spPr bwMode="auto">
            <a:xfrm>
              <a:off x="1832" y="1474"/>
              <a:ext cx="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accent2"/>
                </a:buClr>
                <a:buSzTx/>
                <a:buFont typeface="Wingdings" charset="0"/>
                <a:buNone/>
                <a:defRPr/>
              </a:pPr>
              <a:r>
                <a:rPr lang="en-US" sz="2000" b="0">
                  <a:solidFill>
                    <a:schemeClr val="accent1"/>
                  </a:solidFill>
                  <a:latin typeface="Times New Roman" charset="0"/>
                  <a:cs typeface="Times New Roman" charset="0"/>
                </a:rPr>
                <a:t>A</a:t>
              </a:r>
              <a:endParaRPr lang="he-IL" sz="2000" b="0">
                <a:solidFill>
                  <a:schemeClr val="accent1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57701" name="Group 18"/>
          <p:cNvGrpSpPr>
            <a:grpSpLocks/>
          </p:cNvGrpSpPr>
          <p:nvPr/>
        </p:nvGrpSpPr>
        <p:grpSpPr bwMode="auto">
          <a:xfrm>
            <a:off x="5199063" y="765175"/>
            <a:ext cx="2328862" cy="2079625"/>
            <a:chOff x="3448" y="656"/>
            <a:chExt cx="1467" cy="1310"/>
          </a:xfrm>
        </p:grpSpPr>
        <p:grpSp>
          <p:nvGrpSpPr>
            <p:cNvPr id="157709" name="Group 19"/>
            <p:cNvGrpSpPr>
              <a:grpSpLocks/>
            </p:cNvGrpSpPr>
            <p:nvPr/>
          </p:nvGrpSpPr>
          <p:grpSpPr bwMode="auto">
            <a:xfrm>
              <a:off x="3732" y="656"/>
              <a:ext cx="1183" cy="1310"/>
              <a:chOff x="997" y="582"/>
              <a:chExt cx="1183" cy="1310"/>
            </a:xfrm>
          </p:grpSpPr>
          <p:sp>
            <p:nvSpPr>
              <p:cNvPr id="706580" name="Line 20"/>
              <p:cNvSpPr>
                <a:spLocks noChangeShapeType="1"/>
              </p:cNvSpPr>
              <p:nvPr/>
            </p:nvSpPr>
            <p:spPr bwMode="auto">
              <a:xfrm flipV="1">
                <a:off x="1237" y="582"/>
                <a:ext cx="0" cy="90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706581" name="Line 21"/>
              <p:cNvSpPr>
                <a:spLocks noChangeShapeType="1"/>
              </p:cNvSpPr>
              <p:nvPr/>
            </p:nvSpPr>
            <p:spPr bwMode="auto">
              <a:xfrm flipV="1">
                <a:off x="1244" y="1486"/>
                <a:ext cx="93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706582" name="Line 22"/>
              <p:cNvSpPr>
                <a:spLocks noChangeShapeType="1"/>
              </p:cNvSpPr>
              <p:nvPr/>
            </p:nvSpPr>
            <p:spPr bwMode="auto">
              <a:xfrm>
                <a:off x="1233" y="1472"/>
                <a:ext cx="386" cy="42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706583" name="Text Box 23"/>
              <p:cNvSpPr txBox="1">
                <a:spLocks noChangeArrowheads="1"/>
              </p:cNvSpPr>
              <p:nvPr/>
            </p:nvSpPr>
            <p:spPr bwMode="auto">
              <a:xfrm>
                <a:off x="997" y="716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2"/>
                  </a:buClr>
                  <a:buSzTx/>
                  <a:buFont typeface="Wingdings" charset="0"/>
                  <a:buNone/>
                  <a:defRPr/>
                </a:pPr>
                <a:r>
                  <a:rPr lang="en-US" sz="2000" b="0">
                    <a:solidFill>
                      <a:schemeClr val="hlink"/>
                    </a:solidFill>
                    <a:latin typeface="Times New Roman" charset="0"/>
                    <a:cs typeface="Times New Roman" charset="0"/>
                  </a:rPr>
                  <a:t>Y</a:t>
                </a:r>
                <a:endParaRPr lang="he-IL" sz="2000" b="0">
                  <a:solidFill>
                    <a:schemeClr val="hlink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706584" name="Text Box 24"/>
              <p:cNvSpPr txBox="1">
                <a:spLocks noChangeArrowheads="1"/>
              </p:cNvSpPr>
              <p:nvPr/>
            </p:nvSpPr>
            <p:spPr bwMode="auto">
              <a:xfrm>
                <a:off x="1127" y="1635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2"/>
                  </a:buClr>
                  <a:buSzTx/>
                  <a:buFont typeface="Wingdings" charset="0"/>
                  <a:buNone/>
                  <a:defRPr/>
                </a:pPr>
                <a:r>
                  <a:rPr lang="en-US" sz="2000" b="0">
                    <a:solidFill>
                      <a:schemeClr val="hlink"/>
                    </a:solidFill>
                    <a:latin typeface="Times New Roman" charset="0"/>
                    <a:cs typeface="Times New Roman" charset="0"/>
                  </a:rPr>
                  <a:t>Z</a:t>
                </a:r>
                <a:endParaRPr lang="he-IL" sz="2000" b="0">
                  <a:solidFill>
                    <a:schemeClr val="hlink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706585" name="Text Box 25"/>
              <p:cNvSpPr txBox="1">
                <a:spLocks noChangeArrowheads="1"/>
              </p:cNvSpPr>
              <p:nvPr/>
            </p:nvSpPr>
            <p:spPr bwMode="auto">
              <a:xfrm>
                <a:off x="1832" y="1477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2"/>
                  </a:buClr>
                  <a:buSzTx/>
                  <a:buFont typeface="Wingdings" charset="0"/>
                  <a:buNone/>
                  <a:defRPr/>
                </a:pPr>
                <a:r>
                  <a:rPr lang="en-US" sz="2000" b="0">
                    <a:solidFill>
                      <a:schemeClr val="hlink"/>
                    </a:solidFill>
                    <a:latin typeface="Times New Roman" charset="0"/>
                    <a:cs typeface="Times New Roman" charset="0"/>
                  </a:rPr>
                  <a:t>X</a:t>
                </a:r>
                <a:endParaRPr lang="he-IL" sz="2000" b="0">
                  <a:solidFill>
                    <a:schemeClr val="hlink"/>
                  </a:solidFill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157710" name="Group 26"/>
            <p:cNvGrpSpPr>
              <a:grpSpLocks/>
            </p:cNvGrpSpPr>
            <p:nvPr/>
          </p:nvGrpSpPr>
          <p:grpSpPr bwMode="auto">
            <a:xfrm>
              <a:off x="3448" y="724"/>
              <a:ext cx="1422" cy="1136"/>
              <a:chOff x="4444" y="752"/>
              <a:chExt cx="1422" cy="1136"/>
            </a:xfrm>
          </p:grpSpPr>
          <p:sp>
            <p:nvSpPr>
              <p:cNvPr id="706587" name="Line 27"/>
              <p:cNvSpPr>
                <a:spLocks noChangeShapeType="1"/>
              </p:cNvSpPr>
              <p:nvPr/>
            </p:nvSpPr>
            <p:spPr bwMode="auto">
              <a:xfrm rot="19838302" flipV="1">
                <a:off x="4763" y="752"/>
                <a:ext cx="0" cy="90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706588" name="Line 28"/>
              <p:cNvSpPr>
                <a:spLocks noChangeShapeType="1"/>
              </p:cNvSpPr>
              <p:nvPr/>
            </p:nvSpPr>
            <p:spPr bwMode="auto">
              <a:xfrm rot="19838302" flipV="1">
                <a:off x="4930" y="1365"/>
                <a:ext cx="93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706589" name="Line 29"/>
              <p:cNvSpPr>
                <a:spLocks noChangeShapeType="1"/>
              </p:cNvSpPr>
              <p:nvPr/>
            </p:nvSpPr>
            <p:spPr bwMode="auto">
              <a:xfrm rot="-1761698">
                <a:off x="5052" y="1466"/>
                <a:ext cx="386" cy="42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706590" name="Text Box 30"/>
              <p:cNvSpPr txBox="1">
                <a:spLocks noChangeArrowheads="1"/>
              </p:cNvSpPr>
              <p:nvPr/>
            </p:nvSpPr>
            <p:spPr bwMode="auto">
              <a:xfrm rot="-1761698">
                <a:off x="4444" y="973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2"/>
                  </a:buClr>
                  <a:buSzTx/>
                  <a:buFont typeface="Wingdings" charset="0"/>
                  <a:buNone/>
                  <a:defRPr/>
                </a:pPr>
                <a:r>
                  <a:rPr lang="en-US" sz="2000" b="0">
                    <a:solidFill>
                      <a:schemeClr val="accent1"/>
                    </a:solidFill>
                    <a:latin typeface="Times New Roman" charset="0"/>
                    <a:cs typeface="Times New Roman" charset="0"/>
                  </a:rPr>
                  <a:t>B</a:t>
                </a:r>
                <a:endParaRPr lang="he-IL" sz="2000" b="0">
                  <a:solidFill>
                    <a:schemeClr val="accent1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706591" name="Text Box 31"/>
              <p:cNvSpPr txBox="1">
                <a:spLocks noChangeArrowheads="1"/>
              </p:cNvSpPr>
              <p:nvPr/>
            </p:nvSpPr>
            <p:spPr bwMode="auto">
              <a:xfrm rot="-1761698">
                <a:off x="5188" y="1638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2"/>
                  </a:buClr>
                  <a:buSzTx/>
                  <a:buFont typeface="Wingdings" charset="0"/>
                  <a:buNone/>
                  <a:defRPr/>
                </a:pPr>
                <a:r>
                  <a:rPr lang="en-US" sz="2000" b="0">
                    <a:solidFill>
                      <a:schemeClr val="accent1"/>
                    </a:solidFill>
                    <a:latin typeface="Times New Roman" charset="0"/>
                    <a:cs typeface="Times New Roman" charset="0"/>
                  </a:rPr>
                  <a:t>C</a:t>
                </a:r>
                <a:endParaRPr lang="he-IL" sz="2000" b="0">
                  <a:solidFill>
                    <a:schemeClr val="accent1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706592" name="Text Box 32"/>
              <p:cNvSpPr txBox="1">
                <a:spLocks noChangeArrowheads="1"/>
              </p:cNvSpPr>
              <p:nvPr/>
            </p:nvSpPr>
            <p:spPr bwMode="auto">
              <a:xfrm rot="-1761698">
                <a:off x="5545" y="1227"/>
                <a:ext cx="2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2"/>
                  </a:buClr>
                  <a:buSzTx/>
                  <a:buFont typeface="Wingdings" charset="0"/>
                  <a:buNone/>
                  <a:defRPr/>
                </a:pPr>
                <a:r>
                  <a:rPr lang="en-US" sz="2000" b="0">
                    <a:solidFill>
                      <a:schemeClr val="accent1"/>
                    </a:solidFill>
                    <a:latin typeface="Times New Roman" charset="0"/>
                    <a:cs typeface="Times New Roman" charset="0"/>
                  </a:rPr>
                  <a:t>A</a:t>
                </a:r>
                <a:endParaRPr lang="he-IL" sz="2000" b="0">
                  <a:solidFill>
                    <a:schemeClr val="accent1"/>
                  </a:solidFill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706593" name="Oval 33"/>
          <p:cNvSpPr>
            <a:spLocks noChangeArrowheads="1"/>
          </p:cNvSpPr>
          <p:nvPr/>
        </p:nvSpPr>
        <p:spPr bwMode="auto">
          <a:xfrm>
            <a:off x="6880225" y="2452688"/>
            <a:ext cx="103188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cs typeface="Arial" charset="0"/>
            </a:endParaRPr>
          </a:p>
        </p:txBody>
      </p:sp>
      <p:sp>
        <p:nvSpPr>
          <p:cNvPr id="706594" name="Oval 34"/>
          <p:cNvSpPr>
            <a:spLocks noChangeArrowheads="1"/>
          </p:cNvSpPr>
          <p:nvPr/>
        </p:nvSpPr>
        <p:spPr bwMode="auto">
          <a:xfrm>
            <a:off x="7345363" y="1422400"/>
            <a:ext cx="103187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cs typeface="Arial" charset="0"/>
            </a:endParaRPr>
          </a:p>
        </p:txBody>
      </p:sp>
      <p:sp>
        <p:nvSpPr>
          <p:cNvPr id="706595" name="Oval 35"/>
          <p:cNvSpPr>
            <a:spLocks noChangeArrowheads="1"/>
          </p:cNvSpPr>
          <p:nvPr/>
        </p:nvSpPr>
        <p:spPr bwMode="auto">
          <a:xfrm>
            <a:off x="5283200" y="885825"/>
            <a:ext cx="103188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cs typeface="Arial" charset="0"/>
            </a:endParaRPr>
          </a:p>
        </p:txBody>
      </p:sp>
      <p:sp>
        <p:nvSpPr>
          <p:cNvPr id="706596" name="Rectangle 36"/>
          <p:cNvSpPr>
            <a:spLocks noChangeArrowheads="1"/>
          </p:cNvSpPr>
          <p:nvPr/>
        </p:nvSpPr>
        <p:spPr bwMode="auto">
          <a:xfrm>
            <a:off x="6913563" y="2543175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865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3175" algn="ctr">
              <a:defRPr/>
            </a:pPr>
            <a:r>
              <a:rPr lang="en-US" sz="2000" b="0">
                <a:cs typeface="Arial" charset="0"/>
              </a:rPr>
              <a:t>(c</a:t>
            </a:r>
            <a:r>
              <a:rPr lang="en-US" sz="3600" b="0" baseline="-25000">
                <a:cs typeface="Arial" charset="0"/>
              </a:rPr>
              <a:t>x</a:t>
            </a:r>
            <a:r>
              <a:rPr lang="en-US" sz="2000" b="0">
                <a:cs typeface="Arial" charset="0"/>
              </a:rPr>
              <a:t>, c</a:t>
            </a:r>
            <a:r>
              <a:rPr lang="en-US" sz="3600" b="0" baseline="-25000">
                <a:cs typeface="Arial" charset="0"/>
              </a:rPr>
              <a:t>y</a:t>
            </a:r>
            <a:r>
              <a:rPr lang="en-US" sz="2000" b="0">
                <a:cs typeface="Arial" charset="0"/>
              </a:rPr>
              <a:t>, c</a:t>
            </a:r>
            <a:r>
              <a:rPr lang="en-US" sz="3600" b="0" baseline="-25000">
                <a:cs typeface="Arial" charset="0"/>
              </a:rPr>
              <a:t>z</a:t>
            </a:r>
            <a:r>
              <a:rPr lang="en-US" sz="2000" b="0">
                <a:cs typeface="Arial" charset="0"/>
              </a:rPr>
              <a:t>, 1)</a:t>
            </a:r>
          </a:p>
        </p:txBody>
      </p:sp>
      <p:sp>
        <p:nvSpPr>
          <p:cNvPr id="706597" name="Rectangle 37"/>
          <p:cNvSpPr>
            <a:spLocks noChangeArrowheads="1"/>
          </p:cNvSpPr>
          <p:nvPr/>
        </p:nvSpPr>
        <p:spPr bwMode="auto">
          <a:xfrm>
            <a:off x="7383463" y="989013"/>
            <a:ext cx="180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865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3175" algn="ctr">
              <a:defRPr/>
            </a:pPr>
            <a:r>
              <a:rPr lang="en-US" sz="2000" b="0">
                <a:cs typeface="Arial" charset="0"/>
              </a:rPr>
              <a:t>(a</a:t>
            </a:r>
            <a:r>
              <a:rPr lang="en-US" sz="3600" b="0" baseline="-25000">
                <a:cs typeface="Arial" charset="0"/>
              </a:rPr>
              <a:t>x</a:t>
            </a:r>
            <a:r>
              <a:rPr lang="en-US" sz="2000" b="0">
                <a:cs typeface="Arial" charset="0"/>
              </a:rPr>
              <a:t>, a</a:t>
            </a:r>
            <a:r>
              <a:rPr lang="en-US" sz="3600" b="0" baseline="-25000">
                <a:cs typeface="Arial" charset="0"/>
              </a:rPr>
              <a:t>y</a:t>
            </a:r>
            <a:r>
              <a:rPr lang="en-US" sz="2000" b="0">
                <a:cs typeface="Arial" charset="0"/>
              </a:rPr>
              <a:t>, a</a:t>
            </a:r>
            <a:r>
              <a:rPr lang="en-US" sz="3600" b="0" baseline="-25000">
                <a:cs typeface="Arial" charset="0"/>
              </a:rPr>
              <a:t>z</a:t>
            </a:r>
            <a:r>
              <a:rPr lang="en-US" sz="2000" b="0">
                <a:cs typeface="Arial" charset="0"/>
              </a:rPr>
              <a:t>, 1)</a:t>
            </a:r>
          </a:p>
        </p:txBody>
      </p:sp>
      <p:sp>
        <p:nvSpPr>
          <p:cNvPr id="706598" name="Rectangle 38"/>
          <p:cNvSpPr>
            <a:spLocks noChangeArrowheads="1"/>
          </p:cNvSpPr>
          <p:nvPr/>
        </p:nvSpPr>
        <p:spPr bwMode="auto">
          <a:xfrm>
            <a:off x="3494088" y="755650"/>
            <a:ext cx="180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865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3175" algn="ctr">
              <a:defRPr/>
            </a:pPr>
            <a:r>
              <a:rPr lang="en-US" sz="2000" b="0">
                <a:cs typeface="Arial" charset="0"/>
              </a:rPr>
              <a:t>(b</a:t>
            </a:r>
            <a:r>
              <a:rPr lang="en-US" sz="3600" b="0" baseline="-25000">
                <a:cs typeface="Arial" charset="0"/>
              </a:rPr>
              <a:t>x</a:t>
            </a:r>
            <a:r>
              <a:rPr lang="en-US" sz="2000" b="0">
                <a:cs typeface="Arial" charset="0"/>
              </a:rPr>
              <a:t>, b</a:t>
            </a:r>
            <a:r>
              <a:rPr lang="en-US" sz="3600" b="0" baseline="-25000">
                <a:cs typeface="Arial" charset="0"/>
              </a:rPr>
              <a:t>y</a:t>
            </a:r>
            <a:r>
              <a:rPr lang="en-US" sz="2000" b="0">
                <a:cs typeface="Arial" charset="0"/>
              </a:rPr>
              <a:t>, b</a:t>
            </a:r>
            <a:r>
              <a:rPr lang="en-US" sz="3600" b="0" baseline="-25000">
                <a:cs typeface="Arial" charset="0"/>
              </a:rPr>
              <a:t>z</a:t>
            </a:r>
            <a:r>
              <a:rPr lang="en-US" sz="2000" b="0">
                <a:cs typeface="Arial" charset="0"/>
              </a:rPr>
              <a:t>, 1)</a:t>
            </a:r>
          </a:p>
        </p:txBody>
      </p:sp>
      <p:graphicFrame>
        <p:nvGraphicFramePr>
          <p:cNvPr id="157708" name="Object 39"/>
          <p:cNvGraphicFramePr>
            <a:graphicFrameLocks noChangeAspect="1"/>
          </p:cNvGraphicFramePr>
          <p:nvPr/>
        </p:nvGraphicFramePr>
        <p:xfrm>
          <a:off x="2386013" y="5051425"/>
          <a:ext cx="505777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13" name="Equation" r:id="rId4" imgW="2705100" imgH="876300" progId="Equation.3">
                  <p:embed/>
                </p:oleObj>
              </mc:Choice>
              <mc:Fallback>
                <p:oleObj name="Equation" r:id="rId4" imgW="27051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5051425"/>
                        <a:ext cx="505777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907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641D-ABD1-614E-A2AF-7933195B384C}" type="slidenum">
              <a:rPr lang="en-US"/>
              <a:pPr/>
              <a:t>21</a:t>
            </a:fld>
            <a:endParaRPr lang="en-US"/>
          </a:p>
        </p:txBody>
      </p:sp>
      <p:pic>
        <p:nvPicPr>
          <p:cNvPr id="2217986" name="Picture 2" descr="scen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670175"/>
            <a:ext cx="57753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7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Transformation Hierarchies</a:t>
            </a:r>
          </a:p>
        </p:txBody>
      </p:sp>
      <p:sp>
        <p:nvSpPr>
          <p:cNvPr id="2217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transforms apply to graph nodes beneath </a:t>
            </a:r>
            <a:r>
              <a:rPr lang="en-US" sz="2800" dirty="0" smtClean="0"/>
              <a:t>them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13AD-F7B2-2341-A326-C442A83385BF}" type="slidenum">
              <a:rPr lang="en-US"/>
              <a:pPr/>
              <a:t>22</a:t>
            </a:fld>
            <a:endParaRPr lang="en-US"/>
          </a:p>
        </p:txBody>
      </p:sp>
      <p:sp>
        <p:nvSpPr>
          <p:cNvPr id="222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Normals</a:t>
            </a:r>
          </a:p>
        </p:txBody>
      </p:sp>
      <p:sp>
        <p:nvSpPr>
          <p:cNvPr id="222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8100"/>
            <a:ext cx="8726488" cy="4824413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lvl="1" indent="-342900">
              <a:lnSpc>
                <a:spcPct val="90000"/>
              </a:lnSpc>
            </a:pPr>
            <a:r>
              <a:rPr lang="en-US"/>
              <a:t>polygon:</a:t>
            </a:r>
          </a:p>
          <a:p>
            <a:pPr marL="457200" lvl="1" indent="-342900">
              <a:lnSpc>
                <a:spcPct val="90000"/>
              </a:lnSpc>
            </a:pPr>
            <a:endParaRPr lang="en-US"/>
          </a:p>
          <a:p>
            <a:pPr marL="457200" lvl="1" indent="-342900">
              <a:lnSpc>
                <a:spcPct val="90000"/>
              </a:lnSpc>
            </a:pPr>
            <a:endParaRPr lang="en-US"/>
          </a:p>
          <a:p>
            <a:pPr marL="457200" lvl="1" indent="-342900">
              <a:lnSpc>
                <a:spcPct val="90000"/>
              </a:lnSpc>
            </a:pPr>
            <a:endParaRPr lang="en-US"/>
          </a:p>
          <a:p>
            <a:pPr marL="457200" lvl="1" indent="-342900">
              <a:lnSpc>
                <a:spcPct val="90000"/>
              </a:lnSpc>
            </a:pPr>
            <a:r>
              <a:rPr lang="en-US"/>
              <a:t>assume vertices ordered CCW when viewed </a:t>
            </a:r>
            <a:br>
              <a:rPr lang="en-US"/>
            </a:br>
            <a:r>
              <a:rPr lang="en-US"/>
              <a:t>from visible side of polygon</a:t>
            </a:r>
          </a:p>
          <a:p>
            <a:pPr marL="457200" lvl="1" indent="-342900">
              <a:lnSpc>
                <a:spcPct val="90000"/>
              </a:lnSpc>
            </a:pPr>
            <a:r>
              <a:rPr lang="en-US"/>
              <a:t>normal for a vertex</a:t>
            </a:r>
          </a:p>
          <a:p>
            <a:pPr marL="857250" lvl="2" indent="-285750">
              <a:lnSpc>
                <a:spcPct val="90000"/>
              </a:lnSpc>
            </a:pPr>
            <a:r>
              <a:rPr lang="en-US"/>
              <a:t>specify polygon orientation</a:t>
            </a:r>
          </a:p>
          <a:p>
            <a:pPr marL="857250" lvl="2" indent="-285750">
              <a:lnSpc>
                <a:spcPct val="90000"/>
              </a:lnSpc>
            </a:pPr>
            <a:r>
              <a:rPr lang="en-US"/>
              <a:t>used for lighting</a:t>
            </a:r>
          </a:p>
          <a:p>
            <a:pPr marL="857250" lvl="2" indent="-285750">
              <a:lnSpc>
                <a:spcPct val="90000"/>
              </a:lnSpc>
            </a:pPr>
            <a:r>
              <a:rPr lang="en-US"/>
              <a:t>supplied by model (i.e., sphere),</a:t>
            </a:r>
            <a:br>
              <a:rPr lang="en-US"/>
            </a:br>
            <a:r>
              <a:rPr lang="en-US"/>
              <a:t>or computed from neighboring polygons</a:t>
            </a:r>
          </a:p>
        </p:txBody>
      </p:sp>
      <p:sp>
        <p:nvSpPr>
          <p:cNvPr id="2221060" name="Freeform 4"/>
          <p:cNvSpPr>
            <a:spLocks/>
          </p:cNvSpPr>
          <p:nvPr/>
        </p:nvSpPr>
        <p:spPr bwMode="auto">
          <a:xfrm>
            <a:off x="2501900" y="2044700"/>
            <a:ext cx="1638300" cy="977900"/>
          </a:xfrm>
          <a:custGeom>
            <a:avLst/>
            <a:gdLst>
              <a:gd name="T0" fmla="*/ 0 w 1032"/>
              <a:gd name="T1" fmla="*/ 488 h 616"/>
              <a:gd name="T2" fmla="*/ 736 w 1032"/>
              <a:gd name="T3" fmla="*/ 0 h 616"/>
              <a:gd name="T4" fmla="*/ 1032 w 1032"/>
              <a:gd name="T5" fmla="*/ 616 h 616"/>
              <a:gd name="T6" fmla="*/ 0 w 1032"/>
              <a:gd name="T7" fmla="*/ 488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2" h="616">
                <a:moveTo>
                  <a:pt x="0" y="488"/>
                </a:moveTo>
                <a:lnTo>
                  <a:pt x="736" y="0"/>
                </a:lnTo>
                <a:lnTo>
                  <a:pt x="1032" y="616"/>
                </a:lnTo>
                <a:lnTo>
                  <a:pt x="0" y="488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1061" name="Object 5"/>
          <p:cNvGraphicFramePr>
            <a:graphicFrameLocks noChangeAspect="1"/>
          </p:cNvGraphicFramePr>
          <p:nvPr/>
        </p:nvGraphicFramePr>
        <p:xfrm>
          <a:off x="2209800" y="2828925"/>
          <a:ext cx="342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250" name="Equation" r:id="rId3" imgW="152664" imgH="216109" progId="Equation.3">
                  <p:embed/>
                </p:oleObj>
              </mc:Choice>
              <mc:Fallback>
                <p:oleObj name="Equation" r:id="rId3" imgW="152664" imgH="21610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28925"/>
                        <a:ext cx="3429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1062" name="Oval 6"/>
          <p:cNvSpPr>
            <a:spLocks noChangeArrowheads="1"/>
          </p:cNvSpPr>
          <p:nvPr/>
        </p:nvSpPr>
        <p:spPr bwMode="auto">
          <a:xfrm>
            <a:off x="3632200" y="2006600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1063" name="Oval 7"/>
          <p:cNvSpPr>
            <a:spLocks noChangeArrowheads="1"/>
          </p:cNvSpPr>
          <p:nvPr/>
        </p:nvSpPr>
        <p:spPr bwMode="auto">
          <a:xfrm>
            <a:off x="2501900" y="2768600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1064" name="Oval 8"/>
          <p:cNvSpPr>
            <a:spLocks noChangeArrowheads="1"/>
          </p:cNvSpPr>
          <p:nvPr/>
        </p:nvSpPr>
        <p:spPr bwMode="auto">
          <a:xfrm>
            <a:off x="4064000" y="2959100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1065" name="Object 9"/>
          <p:cNvGraphicFramePr>
            <a:graphicFrameLocks noChangeAspect="1"/>
          </p:cNvGraphicFramePr>
          <p:nvPr/>
        </p:nvGraphicFramePr>
        <p:xfrm>
          <a:off x="2778125" y="1792288"/>
          <a:ext cx="400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251" name="Equation" r:id="rId5" imgW="177888" imgH="177888" progId="Equation.3">
                  <p:embed/>
                </p:oleObj>
              </mc:Choice>
              <mc:Fallback>
                <p:oleObj name="Equation" r:id="rId5" imgW="177888" imgH="17788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1792288"/>
                        <a:ext cx="400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1066" name="Object 10"/>
          <p:cNvGraphicFramePr>
            <a:graphicFrameLocks noChangeAspect="1"/>
          </p:cNvGraphicFramePr>
          <p:nvPr/>
        </p:nvGraphicFramePr>
        <p:xfrm>
          <a:off x="4125913" y="2930525"/>
          <a:ext cx="371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252" name="Equation" r:id="rId7" imgW="165282" imgH="216016" progId="Equation.3">
                  <p:embed/>
                </p:oleObj>
              </mc:Choice>
              <mc:Fallback>
                <p:oleObj name="Equation" r:id="rId7" imgW="165282" imgH="21601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2930525"/>
                        <a:ext cx="3714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1067" name="Object 11"/>
          <p:cNvGraphicFramePr>
            <a:graphicFrameLocks noChangeAspect="1"/>
          </p:cNvGraphicFramePr>
          <p:nvPr/>
        </p:nvGraphicFramePr>
        <p:xfrm>
          <a:off x="3770313" y="1646238"/>
          <a:ext cx="371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253" name="Equation" r:id="rId9" imgW="165425" imgH="228898" progId="Equation.3">
                  <p:embed/>
                </p:oleObj>
              </mc:Choice>
              <mc:Fallback>
                <p:oleObj name="Equation" r:id="rId9" imgW="165425" imgH="22889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1646238"/>
                        <a:ext cx="371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1068" name="Object 12"/>
          <p:cNvGraphicFramePr>
            <a:graphicFrameLocks noChangeAspect="1"/>
          </p:cNvGraphicFramePr>
          <p:nvPr/>
        </p:nvGraphicFramePr>
        <p:xfrm>
          <a:off x="4805363" y="2090738"/>
          <a:ext cx="32289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254" name="Equation" r:id="rId11" imgW="1435496" imgH="228997" progId="Equation.3">
                  <p:embed/>
                </p:oleObj>
              </mc:Choice>
              <mc:Fallback>
                <p:oleObj name="Equation" r:id="rId11" imgW="1435496" imgH="22899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2090738"/>
                        <a:ext cx="32289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21069" name="Group 13"/>
          <p:cNvGrpSpPr>
            <a:grpSpLocks/>
          </p:cNvGrpSpPr>
          <p:nvPr/>
        </p:nvGrpSpPr>
        <p:grpSpPr bwMode="auto">
          <a:xfrm>
            <a:off x="7159625" y="4611688"/>
            <a:ext cx="1400175" cy="1331912"/>
            <a:chOff x="3414" y="2473"/>
            <a:chExt cx="882" cy="839"/>
          </a:xfrm>
        </p:grpSpPr>
        <p:sp>
          <p:nvSpPr>
            <p:cNvPr id="2221070" name="Line 14"/>
            <p:cNvSpPr>
              <a:spLocks noChangeShapeType="1"/>
            </p:cNvSpPr>
            <p:nvPr/>
          </p:nvSpPr>
          <p:spPr bwMode="auto">
            <a:xfrm flipH="1" flipV="1">
              <a:off x="3656" y="2480"/>
              <a:ext cx="128" cy="4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071" name="Freeform 15"/>
            <p:cNvSpPr>
              <a:spLocks/>
            </p:cNvSpPr>
            <p:nvPr/>
          </p:nvSpPr>
          <p:spPr bwMode="auto">
            <a:xfrm>
              <a:off x="3776" y="2616"/>
              <a:ext cx="520" cy="376"/>
            </a:xfrm>
            <a:custGeom>
              <a:avLst/>
              <a:gdLst>
                <a:gd name="T0" fmla="*/ 0 w 520"/>
                <a:gd name="T1" fmla="*/ 352 h 376"/>
                <a:gd name="T2" fmla="*/ 368 w 520"/>
                <a:gd name="T3" fmla="*/ 0 h 376"/>
                <a:gd name="T4" fmla="*/ 520 w 520"/>
                <a:gd name="T5" fmla="*/ 376 h 376"/>
                <a:gd name="T6" fmla="*/ 0 w 520"/>
                <a:gd name="T7" fmla="*/ 35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376">
                  <a:moveTo>
                    <a:pt x="0" y="352"/>
                  </a:moveTo>
                  <a:lnTo>
                    <a:pt x="368" y="0"/>
                  </a:lnTo>
                  <a:lnTo>
                    <a:pt x="520" y="376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072" name="Freeform 16"/>
            <p:cNvSpPr>
              <a:spLocks/>
            </p:cNvSpPr>
            <p:nvPr/>
          </p:nvSpPr>
          <p:spPr bwMode="auto">
            <a:xfrm>
              <a:off x="3728" y="2968"/>
              <a:ext cx="568" cy="336"/>
            </a:xfrm>
            <a:custGeom>
              <a:avLst/>
              <a:gdLst>
                <a:gd name="T0" fmla="*/ 64 w 568"/>
                <a:gd name="T1" fmla="*/ 0 h 336"/>
                <a:gd name="T2" fmla="*/ 0 w 568"/>
                <a:gd name="T3" fmla="*/ 336 h 336"/>
                <a:gd name="T4" fmla="*/ 568 w 568"/>
                <a:gd name="T5" fmla="*/ 3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336">
                  <a:moveTo>
                    <a:pt x="64" y="0"/>
                  </a:moveTo>
                  <a:lnTo>
                    <a:pt x="0" y="336"/>
                  </a:lnTo>
                  <a:lnTo>
                    <a:pt x="568" y="32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073" name="Freeform 17"/>
            <p:cNvSpPr>
              <a:spLocks/>
            </p:cNvSpPr>
            <p:nvPr/>
          </p:nvSpPr>
          <p:spPr bwMode="auto">
            <a:xfrm>
              <a:off x="3440" y="2808"/>
              <a:ext cx="344" cy="504"/>
            </a:xfrm>
            <a:custGeom>
              <a:avLst/>
              <a:gdLst>
                <a:gd name="T0" fmla="*/ 344 w 344"/>
                <a:gd name="T1" fmla="*/ 160 h 504"/>
                <a:gd name="T2" fmla="*/ 0 w 344"/>
                <a:gd name="T3" fmla="*/ 0 h 504"/>
                <a:gd name="T4" fmla="*/ 296 w 344"/>
                <a:gd name="T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504">
                  <a:moveTo>
                    <a:pt x="344" y="160"/>
                  </a:moveTo>
                  <a:lnTo>
                    <a:pt x="0" y="0"/>
                  </a:lnTo>
                  <a:lnTo>
                    <a:pt x="296" y="504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074" name="Line 18"/>
            <p:cNvSpPr>
              <a:spLocks noChangeShapeType="1"/>
            </p:cNvSpPr>
            <p:nvPr/>
          </p:nvSpPr>
          <p:spPr bwMode="auto">
            <a:xfrm flipV="1">
              <a:off x="3440" y="2616"/>
              <a:ext cx="704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21075" name="Object 19"/>
            <p:cNvGraphicFramePr>
              <a:graphicFrameLocks noChangeAspect="1"/>
            </p:cNvGraphicFramePr>
            <p:nvPr/>
          </p:nvGraphicFramePr>
          <p:xfrm>
            <a:off x="3414" y="2473"/>
            <a:ext cx="25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255" name="Equation" r:id="rId13" imgW="177888" imgH="177888" progId="Equation.3">
                    <p:embed/>
                  </p:oleObj>
                </mc:Choice>
                <mc:Fallback>
                  <p:oleObj name="Equation" r:id="rId13" imgW="177888" imgH="177888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4" y="2473"/>
                          <a:ext cx="25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21076" name="Line 20"/>
          <p:cNvSpPr>
            <a:spLocks noChangeShapeType="1"/>
          </p:cNvSpPr>
          <p:nvPr/>
        </p:nvSpPr>
        <p:spPr bwMode="auto">
          <a:xfrm flipH="1" flipV="1">
            <a:off x="3213100" y="1993900"/>
            <a:ext cx="165100" cy="635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EEA1-B239-F743-AEF7-77FDDD00F196}" type="slidenum">
              <a:rPr lang="en-US"/>
              <a:pPr/>
              <a:t>23</a:t>
            </a:fld>
            <a:endParaRPr lang="en-US"/>
          </a:p>
        </p:txBody>
      </p:sp>
      <p:sp>
        <p:nvSpPr>
          <p:cNvPr id="222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Transforming Normals</a:t>
            </a:r>
          </a:p>
        </p:txBody>
      </p:sp>
      <p:sp>
        <p:nvSpPr>
          <p:cNvPr id="222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200"/>
            <a:ext cx="71342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cannot transform normals using same matrix as points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nonuniform scaling would cause to be not perpendicular to desired plane!</a:t>
            </a:r>
          </a:p>
        </p:txBody>
      </p:sp>
      <p:grpSp>
        <p:nvGrpSpPr>
          <p:cNvPr id="2222084" name="Group 4"/>
          <p:cNvGrpSpPr>
            <a:grpSpLocks/>
          </p:cNvGrpSpPr>
          <p:nvPr/>
        </p:nvGrpSpPr>
        <p:grpSpPr bwMode="auto">
          <a:xfrm>
            <a:off x="7570788" y="2560638"/>
            <a:ext cx="1066800" cy="1371600"/>
            <a:chOff x="4394" y="1687"/>
            <a:chExt cx="992" cy="1161"/>
          </a:xfrm>
        </p:grpSpPr>
        <p:sp>
          <p:nvSpPr>
            <p:cNvPr id="2222085" name="Line 5"/>
            <p:cNvSpPr>
              <a:spLocks noChangeShapeType="1"/>
            </p:cNvSpPr>
            <p:nvPr/>
          </p:nvSpPr>
          <p:spPr bwMode="auto">
            <a:xfrm flipV="1">
              <a:off x="4398" y="2157"/>
              <a:ext cx="987" cy="49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86" name="Line 6"/>
            <p:cNvSpPr>
              <a:spLocks noChangeShapeType="1"/>
            </p:cNvSpPr>
            <p:nvPr/>
          </p:nvSpPr>
          <p:spPr bwMode="auto">
            <a:xfrm>
              <a:off x="4913" y="2394"/>
              <a:ext cx="458" cy="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87" name="Line 7"/>
            <p:cNvSpPr>
              <a:spLocks noChangeShapeType="1"/>
            </p:cNvSpPr>
            <p:nvPr/>
          </p:nvSpPr>
          <p:spPr bwMode="auto">
            <a:xfrm>
              <a:off x="4897" y="2408"/>
              <a:ext cx="275" cy="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88" name="Line 8"/>
            <p:cNvSpPr>
              <a:spLocks noChangeShapeType="1"/>
            </p:cNvSpPr>
            <p:nvPr/>
          </p:nvSpPr>
          <p:spPr bwMode="auto">
            <a:xfrm flipV="1">
              <a:off x="4394" y="1687"/>
              <a:ext cx="17" cy="95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89" name="Line 9"/>
            <p:cNvSpPr>
              <a:spLocks noChangeShapeType="1"/>
            </p:cNvSpPr>
            <p:nvPr/>
          </p:nvSpPr>
          <p:spPr bwMode="auto">
            <a:xfrm flipH="1" flipV="1">
              <a:off x="4407" y="2643"/>
              <a:ext cx="979" cy="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2090" name="Group 10"/>
          <p:cNvGrpSpPr>
            <a:grpSpLocks/>
          </p:cNvGrpSpPr>
          <p:nvPr/>
        </p:nvGrpSpPr>
        <p:grpSpPr bwMode="auto">
          <a:xfrm>
            <a:off x="7569200" y="1474788"/>
            <a:ext cx="1125538" cy="931862"/>
            <a:chOff x="4394" y="1313"/>
            <a:chExt cx="992" cy="980"/>
          </a:xfrm>
        </p:grpSpPr>
        <p:sp>
          <p:nvSpPr>
            <p:cNvPr id="2222091" name="Line 11"/>
            <p:cNvSpPr>
              <a:spLocks noChangeShapeType="1"/>
            </p:cNvSpPr>
            <p:nvPr/>
          </p:nvSpPr>
          <p:spPr bwMode="auto">
            <a:xfrm flipV="1">
              <a:off x="4398" y="1313"/>
              <a:ext cx="978" cy="97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92" name="Rectangle 12"/>
            <p:cNvSpPr>
              <a:spLocks noChangeArrowheads="1"/>
            </p:cNvSpPr>
            <p:nvPr/>
          </p:nvSpPr>
          <p:spPr bwMode="auto">
            <a:xfrm>
              <a:off x="4398" y="1313"/>
              <a:ext cx="969" cy="96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93" name="Line 13"/>
            <p:cNvSpPr>
              <a:spLocks noChangeShapeType="1"/>
            </p:cNvSpPr>
            <p:nvPr/>
          </p:nvSpPr>
          <p:spPr bwMode="auto">
            <a:xfrm>
              <a:off x="4874" y="1815"/>
              <a:ext cx="485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94" name="Line 14"/>
            <p:cNvSpPr>
              <a:spLocks noChangeShapeType="1"/>
            </p:cNvSpPr>
            <p:nvPr/>
          </p:nvSpPr>
          <p:spPr bwMode="auto">
            <a:xfrm flipV="1">
              <a:off x="4394" y="1318"/>
              <a:ext cx="17" cy="95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95" name="Line 15"/>
            <p:cNvSpPr>
              <a:spLocks noChangeShapeType="1"/>
            </p:cNvSpPr>
            <p:nvPr/>
          </p:nvSpPr>
          <p:spPr bwMode="auto">
            <a:xfrm flipH="1" flipV="1">
              <a:off x="4407" y="2274"/>
              <a:ext cx="979" cy="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2096" name="Group 16"/>
          <p:cNvGrpSpPr>
            <a:grpSpLocks/>
          </p:cNvGrpSpPr>
          <p:nvPr/>
        </p:nvGrpSpPr>
        <p:grpSpPr bwMode="auto">
          <a:xfrm>
            <a:off x="838200" y="3375025"/>
            <a:ext cx="4057650" cy="1193800"/>
            <a:chOff x="1606" y="3488"/>
            <a:chExt cx="2556" cy="752"/>
          </a:xfrm>
        </p:grpSpPr>
        <p:graphicFrame>
          <p:nvGraphicFramePr>
            <p:cNvPr id="2222097" name="Object 17"/>
            <p:cNvGraphicFramePr>
              <a:graphicFrameLocks noChangeAspect="1"/>
            </p:cNvGraphicFramePr>
            <p:nvPr/>
          </p:nvGraphicFramePr>
          <p:xfrm>
            <a:off x="3048" y="3488"/>
            <a:ext cx="1111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251" name="Equation" r:id="rId3" imgW="533334" imgH="165353" progId="Equation.3">
                    <p:embed/>
                  </p:oleObj>
                </mc:Choice>
                <mc:Fallback>
                  <p:oleObj name="Equation" r:id="rId3" imgW="533334" imgH="16535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" y="3488"/>
                          <a:ext cx="1111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22098" name="Line 18"/>
            <p:cNvSpPr>
              <a:spLocks noChangeShapeType="1"/>
            </p:cNvSpPr>
            <p:nvPr/>
          </p:nvSpPr>
          <p:spPr bwMode="auto">
            <a:xfrm>
              <a:off x="2096" y="3896"/>
              <a:ext cx="8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22099" name="Object 19"/>
            <p:cNvGraphicFramePr>
              <a:graphicFrameLocks noChangeAspect="1"/>
            </p:cNvGraphicFramePr>
            <p:nvPr/>
          </p:nvGraphicFramePr>
          <p:xfrm>
            <a:off x="1614" y="3507"/>
            <a:ext cx="289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252" name="Equation" r:id="rId5" imgW="152664" imgH="165353" progId="Equation.3">
                    <p:embed/>
                  </p:oleObj>
                </mc:Choice>
                <mc:Fallback>
                  <p:oleObj name="Equation" r:id="rId5" imgW="152664" imgH="165353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4" y="3507"/>
                          <a:ext cx="289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100" name="Object 20"/>
            <p:cNvGraphicFramePr>
              <a:graphicFrameLocks noChangeAspect="1"/>
            </p:cNvGraphicFramePr>
            <p:nvPr/>
          </p:nvGraphicFramePr>
          <p:xfrm>
            <a:off x="1606" y="3839"/>
            <a:ext cx="337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253" name="Equation" r:id="rId7" imgW="177888" imgH="177888" progId="Equation.3">
                    <p:embed/>
                  </p:oleObj>
                </mc:Choice>
                <mc:Fallback>
                  <p:oleObj name="Equation" r:id="rId7" imgW="177888" imgH="177888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6" y="3839"/>
                          <a:ext cx="337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101" name="Object 21"/>
            <p:cNvGraphicFramePr>
              <a:graphicFrameLocks noChangeAspect="1"/>
            </p:cNvGraphicFramePr>
            <p:nvPr/>
          </p:nvGraphicFramePr>
          <p:xfrm>
            <a:off x="2998" y="3817"/>
            <a:ext cx="1164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254" name="Equation" r:id="rId9" imgW="558954" imgH="203508" progId="Equation.3">
                    <p:embed/>
                  </p:oleObj>
                </mc:Choice>
                <mc:Fallback>
                  <p:oleObj name="Equation" r:id="rId9" imgW="558954" imgH="203508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" y="3817"/>
                          <a:ext cx="1164" cy="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22102" name="Text Box 22"/>
          <p:cNvSpPr txBox="1">
            <a:spLocks noChangeArrowheads="1"/>
          </p:cNvSpPr>
          <p:nvPr/>
        </p:nvSpPr>
        <p:spPr bwMode="auto">
          <a:xfrm>
            <a:off x="1484313" y="4525963"/>
            <a:ext cx="2455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given M,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what should Q be?</a:t>
            </a:r>
          </a:p>
        </p:txBody>
      </p:sp>
      <p:graphicFrame>
        <p:nvGraphicFramePr>
          <p:cNvPr id="2222103" name="Object 23"/>
          <p:cNvGraphicFramePr>
            <a:graphicFrameLocks noChangeAspect="1"/>
          </p:cNvGraphicFramePr>
          <p:nvPr/>
        </p:nvGraphicFramePr>
        <p:xfrm>
          <a:off x="912813" y="5481638"/>
          <a:ext cx="21812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55" name="Equation" r:id="rId11" imgW="723983" imgH="266981" progId="Equation.3">
                  <p:embed/>
                </p:oleObj>
              </mc:Choice>
              <mc:Fallback>
                <p:oleObj name="Equation" r:id="rId11" imgW="723983" imgH="266981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481638"/>
                        <a:ext cx="21812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04" name="Rectangle 24"/>
          <p:cNvSpPr>
            <a:spLocks noChangeArrowheads="1"/>
          </p:cNvSpPr>
          <p:nvPr/>
        </p:nvSpPr>
        <p:spPr bwMode="auto">
          <a:xfrm>
            <a:off x="733425" y="5478463"/>
            <a:ext cx="2590800" cy="8763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05" name="Rectangle 25"/>
          <p:cNvSpPr>
            <a:spLocks noChangeArrowheads="1"/>
          </p:cNvSpPr>
          <p:nvPr/>
        </p:nvSpPr>
        <p:spPr bwMode="auto">
          <a:xfrm>
            <a:off x="3397250" y="5711825"/>
            <a:ext cx="574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865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3175"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000"/>
              <a:t>inverse transpose of the modelling transformation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000-9AC9-7C49-8A94-207E13FE66A3}" type="slidenum">
              <a:rPr lang="en-US"/>
              <a:pPr/>
              <a:t>24</a:t>
            </a:fld>
            <a:endParaRPr lang="en-US"/>
          </a:p>
        </p:txBody>
      </p:sp>
      <p:sp>
        <p:nvSpPr>
          <p:cNvPr id="222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Camera Motion</a:t>
            </a:r>
          </a:p>
        </p:txBody>
      </p:sp>
      <p:sp>
        <p:nvSpPr>
          <p:cNvPr id="222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rotate/translate/scale difficult to control</a:t>
            </a:r>
          </a:p>
          <a:p>
            <a:r>
              <a:rPr lang="en-US"/>
              <a:t>arbitrary viewing position</a:t>
            </a:r>
          </a:p>
          <a:p>
            <a:pPr lvl="1"/>
            <a:r>
              <a:rPr lang="en-US"/>
              <a:t>eye point, gaze/lookat direction, up vector</a:t>
            </a:r>
          </a:p>
        </p:txBody>
      </p:sp>
      <p:sp>
        <p:nvSpPr>
          <p:cNvPr id="2224132" name="Rectangle 4"/>
          <p:cNvSpPr>
            <a:spLocks noChangeArrowheads="1"/>
          </p:cNvSpPr>
          <p:nvPr/>
        </p:nvSpPr>
        <p:spPr bwMode="auto">
          <a:xfrm>
            <a:off x="3581400" y="5562600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Peye</a:t>
            </a:r>
          </a:p>
        </p:txBody>
      </p:sp>
      <p:sp>
        <p:nvSpPr>
          <p:cNvPr id="2224133" name="Oval 5"/>
          <p:cNvSpPr>
            <a:spLocks noChangeArrowheads="1"/>
          </p:cNvSpPr>
          <p:nvPr/>
        </p:nvSpPr>
        <p:spPr bwMode="auto">
          <a:xfrm>
            <a:off x="3733800" y="54102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34" name="Line 6"/>
          <p:cNvSpPr>
            <a:spLocks noChangeShapeType="1"/>
          </p:cNvSpPr>
          <p:nvPr/>
        </p:nvSpPr>
        <p:spPr bwMode="auto">
          <a:xfrm flipV="1">
            <a:off x="3886200" y="4800600"/>
            <a:ext cx="1143000" cy="6429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35" name="Line 7"/>
          <p:cNvSpPr>
            <a:spLocks noChangeShapeType="1"/>
          </p:cNvSpPr>
          <p:nvPr/>
        </p:nvSpPr>
        <p:spPr bwMode="auto">
          <a:xfrm flipV="1">
            <a:off x="1905000" y="3581400"/>
            <a:ext cx="51816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36" name="Line 8"/>
          <p:cNvSpPr>
            <a:spLocks noChangeShapeType="1"/>
          </p:cNvSpPr>
          <p:nvPr/>
        </p:nvSpPr>
        <p:spPr bwMode="auto">
          <a:xfrm>
            <a:off x="1905000" y="4267200"/>
            <a:ext cx="1828800" cy="1143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37" name="Oval 9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38" name="Rectangle 10"/>
          <p:cNvSpPr>
            <a:spLocks noChangeArrowheads="1"/>
          </p:cNvSpPr>
          <p:nvPr/>
        </p:nvSpPr>
        <p:spPr bwMode="auto">
          <a:xfrm>
            <a:off x="7258050" y="36576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/>
              <a:t>Pref</a:t>
            </a:r>
          </a:p>
        </p:txBody>
      </p:sp>
      <p:sp>
        <p:nvSpPr>
          <p:cNvPr id="2224139" name="Line 11"/>
          <p:cNvSpPr>
            <a:spLocks noChangeShapeType="1"/>
          </p:cNvSpPr>
          <p:nvPr/>
        </p:nvSpPr>
        <p:spPr bwMode="auto">
          <a:xfrm flipV="1">
            <a:off x="4800600" y="41148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0" name="Line 12"/>
          <p:cNvSpPr>
            <a:spLocks noChangeShapeType="1"/>
          </p:cNvSpPr>
          <p:nvPr/>
        </p:nvSpPr>
        <p:spPr bwMode="auto">
          <a:xfrm flipV="1">
            <a:off x="4800600" y="52578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1" name="Line 13"/>
          <p:cNvSpPr>
            <a:spLocks noChangeShapeType="1"/>
          </p:cNvSpPr>
          <p:nvPr/>
        </p:nvSpPr>
        <p:spPr bwMode="auto">
          <a:xfrm>
            <a:off x="5029200" y="52578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2" name="Line 14"/>
          <p:cNvSpPr>
            <a:spLocks noChangeShapeType="1"/>
          </p:cNvSpPr>
          <p:nvPr/>
        </p:nvSpPr>
        <p:spPr bwMode="auto">
          <a:xfrm>
            <a:off x="5029200" y="41148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3" name="Line 15"/>
          <p:cNvSpPr>
            <a:spLocks noChangeShapeType="1"/>
          </p:cNvSpPr>
          <p:nvPr/>
        </p:nvSpPr>
        <p:spPr bwMode="auto">
          <a:xfrm>
            <a:off x="4648200" y="39624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4" name="Line 16"/>
          <p:cNvSpPr>
            <a:spLocks noChangeShapeType="1"/>
          </p:cNvSpPr>
          <p:nvPr/>
        </p:nvSpPr>
        <p:spPr bwMode="auto">
          <a:xfrm flipH="1">
            <a:off x="5486400" y="4343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5" name="Line 17"/>
          <p:cNvSpPr>
            <a:spLocks noChangeShapeType="1"/>
          </p:cNvSpPr>
          <p:nvPr/>
        </p:nvSpPr>
        <p:spPr bwMode="auto">
          <a:xfrm flipH="1">
            <a:off x="4648200" y="3962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6" name="Line 18"/>
          <p:cNvSpPr>
            <a:spLocks noChangeShapeType="1"/>
          </p:cNvSpPr>
          <p:nvPr/>
        </p:nvSpPr>
        <p:spPr bwMode="auto">
          <a:xfrm flipH="1">
            <a:off x="5029200" y="4114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7" name="Line 19"/>
          <p:cNvSpPr>
            <a:spLocks noChangeShapeType="1"/>
          </p:cNvSpPr>
          <p:nvPr/>
        </p:nvSpPr>
        <p:spPr bwMode="auto">
          <a:xfrm>
            <a:off x="4648200" y="5105400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8" name="Line 20"/>
          <p:cNvSpPr>
            <a:spLocks noChangeShapeType="1"/>
          </p:cNvSpPr>
          <p:nvPr/>
        </p:nvSpPr>
        <p:spPr bwMode="auto">
          <a:xfrm flipH="1">
            <a:off x="4800600" y="42672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49" name="Line 21"/>
          <p:cNvSpPr>
            <a:spLocks noChangeShapeType="1"/>
          </p:cNvSpPr>
          <p:nvPr/>
        </p:nvSpPr>
        <p:spPr bwMode="auto">
          <a:xfrm flipV="1">
            <a:off x="4800600" y="44196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50" name="Rectangle 22"/>
          <p:cNvSpPr>
            <a:spLocks noChangeArrowheads="1"/>
          </p:cNvSpPr>
          <p:nvPr/>
        </p:nvSpPr>
        <p:spPr bwMode="auto">
          <a:xfrm>
            <a:off x="4114800" y="44958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solidFill>
                  <a:schemeClr val="hlink"/>
                </a:solidFill>
              </a:rPr>
              <a:t>up</a:t>
            </a:r>
          </a:p>
        </p:txBody>
      </p:sp>
      <p:sp>
        <p:nvSpPr>
          <p:cNvPr id="2224151" name="Line 23"/>
          <p:cNvSpPr>
            <a:spLocks noChangeShapeType="1"/>
          </p:cNvSpPr>
          <p:nvPr/>
        </p:nvSpPr>
        <p:spPr bwMode="auto">
          <a:xfrm flipV="1">
            <a:off x="5486400" y="3657600"/>
            <a:ext cx="16764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52" name="Rectangle 24"/>
          <p:cNvSpPr>
            <a:spLocks noChangeArrowheads="1"/>
          </p:cNvSpPr>
          <p:nvPr/>
        </p:nvSpPr>
        <p:spPr bwMode="auto">
          <a:xfrm>
            <a:off x="6248400" y="41148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solidFill>
                  <a:schemeClr val="accent1"/>
                </a:solidFill>
              </a:rPr>
              <a:t>view</a:t>
            </a:r>
          </a:p>
        </p:txBody>
      </p:sp>
      <p:sp>
        <p:nvSpPr>
          <p:cNvPr id="2224153" name="Rectangle 25"/>
          <p:cNvSpPr>
            <a:spLocks noChangeArrowheads="1"/>
          </p:cNvSpPr>
          <p:nvPr/>
        </p:nvSpPr>
        <p:spPr bwMode="auto">
          <a:xfrm>
            <a:off x="2295525" y="4800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solidFill>
                  <a:schemeClr val="hlink"/>
                </a:solidFill>
              </a:rPr>
              <a:t>eye</a:t>
            </a:r>
          </a:p>
        </p:txBody>
      </p:sp>
      <p:sp>
        <p:nvSpPr>
          <p:cNvPr id="2224154" name="Rectangle 26"/>
          <p:cNvSpPr>
            <a:spLocks noChangeArrowheads="1"/>
          </p:cNvSpPr>
          <p:nvPr/>
        </p:nvSpPr>
        <p:spPr bwMode="auto">
          <a:xfrm>
            <a:off x="5029200" y="32766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solidFill>
                  <a:schemeClr val="hlink"/>
                </a:solidFill>
              </a:rPr>
              <a:t>lookat</a:t>
            </a:r>
          </a:p>
        </p:txBody>
      </p:sp>
      <p:sp>
        <p:nvSpPr>
          <p:cNvPr id="2224155" name="Line 27"/>
          <p:cNvSpPr>
            <a:spLocks noChangeShapeType="1"/>
          </p:cNvSpPr>
          <p:nvPr/>
        </p:nvSpPr>
        <p:spPr bwMode="auto">
          <a:xfrm flipH="1" flipV="1">
            <a:off x="1676400" y="3810000"/>
            <a:ext cx="228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56" name="Line 28"/>
          <p:cNvSpPr>
            <a:spLocks noChangeShapeType="1"/>
          </p:cNvSpPr>
          <p:nvPr/>
        </p:nvSpPr>
        <p:spPr bwMode="auto">
          <a:xfrm flipV="1">
            <a:off x="1905000" y="4038600"/>
            <a:ext cx="533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57" name="Line 29"/>
          <p:cNvSpPr>
            <a:spLocks noChangeShapeType="1"/>
          </p:cNvSpPr>
          <p:nvPr/>
        </p:nvSpPr>
        <p:spPr bwMode="auto">
          <a:xfrm flipH="1">
            <a:off x="1905000" y="4267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4158" name="Rectangle 30"/>
          <p:cNvSpPr>
            <a:spLocks noChangeArrowheads="1"/>
          </p:cNvSpPr>
          <p:nvPr/>
        </p:nvSpPr>
        <p:spPr bwMode="auto">
          <a:xfrm>
            <a:off x="1568450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224159" name="Rectangle 31"/>
          <p:cNvSpPr>
            <a:spLocks noChangeArrowheads="1"/>
          </p:cNvSpPr>
          <p:nvPr/>
        </p:nvSpPr>
        <p:spPr bwMode="auto">
          <a:xfrm>
            <a:off x="15240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2224160" name="Rectangle 32"/>
          <p:cNvSpPr>
            <a:spLocks noChangeArrowheads="1"/>
          </p:cNvSpPr>
          <p:nvPr/>
        </p:nvSpPr>
        <p:spPr bwMode="auto">
          <a:xfrm>
            <a:off x="2438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224161" name="Rectangle 33"/>
          <p:cNvSpPr>
            <a:spLocks noChangeArrowheads="1"/>
          </p:cNvSpPr>
          <p:nvPr/>
        </p:nvSpPr>
        <p:spPr bwMode="auto">
          <a:xfrm>
            <a:off x="933450" y="39624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solidFill>
                  <a:schemeClr val="accent2"/>
                </a:solidFill>
              </a:rPr>
              <a:t>WCS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0084-C288-3E42-86C3-6342A0031774}" type="slidenum">
              <a:rPr lang="en-US"/>
              <a:pPr/>
              <a:t>25</a:t>
            </a:fld>
            <a:endParaRPr lang="en-US"/>
          </a:p>
        </p:txBody>
      </p:sp>
      <p:sp>
        <p:nvSpPr>
          <p:cNvPr id="222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smtClean="0"/>
              <a:t>Constructing </a:t>
            </a:r>
            <a:r>
              <a:rPr lang="en-US" dirty="0" err="1" smtClean="0"/>
              <a:t>Lookat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2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translate from origin to </a:t>
            </a:r>
            <a:r>
              <a:rPr lang="en-US" b="1" dirty="0" smtClean="0">
                <a:solidFill>
                  <a:schemeClr val="hlink"/>
                </a:solidFill>
              </a:rPr>
              <a:t>eye</a:t>
            </a:r>
            <a:endParaRPr lang="en-US" dirty="0"/>
          </a:p>
          <a:p>
            <a:r>
              <a:rPr lang="en-US" dirty="0"/>
              <a:t>rotate </a:t>
            </a:r>
            <a:r>
              <a:rPr lang="en-US" b="1" dirty="0">
                <a:solidFill>
                  <a:schemeClr val="accent1"/>
                </a:solidFill>
              </a:rPr>
              <a:t>view</a:t>
            </a:r>
            <a:r>
              <a:rPr lang="en-US" dirty="0"/>
              <a:t> vector (</a:t>
            </a:r>
            <a:r>
              <a:rPr lang="en-US" b="1" dirty="0" err="1">
                <a:solidFill>
                  <a:schemeClr val="hlink"/>
                </a:solidFill>
              </a:rPr>
              <a:t>lookat</a:t>
            </a:r>
            <a:r>
              <a:rPr lang="en-US" dirty="0"/>
              <a:t> – </a:t>
            </a:r>
            <a:r>
              <a:rPr lang="en-US" b="1" dirty="0">
                <a:solidFill>
                  <a:schemeClr val="hlink"/>
                </a:solidFill>
              </a:rPr>
              <a:t>eye</a:t>
            </a:r>
            <a:r>
              <a:rPr lang="en-US" dirty="0"/>
              <a:t>) to </a:t>
            </a:r>
            <a:r>
              <a:rPr lang="en-US" b="1" dirty="0"/>
              <a:t>w</a:t>
            </a:r>
            <a:r>
              <a:rPr lang="en-US" dirty="0"/>
              <a:t> axis</a:t>
            </a:r>
          </a:p>
          <a:p>
            <a:r>
              <a:rPr lang="en-US" dirty="0"/>
              <a:t>rotate around </a:t>
            </a:r>
            <a:r>
              <a:rPr lang="en-US" b="1" dirty="0"/>
              <a:t>w</a:t>
            </a:r>
            <a:r>
              <a:rPr lang="en-US" dirty="0"/>
              <a:t> to bring </a:t>
            </a:r>
            <a:r>
              <a:rPr lang="en-US" b="1" dirty="0">
                <a:solidFill>
                  <a:schemeClr val="hlink"/>
                </a:solidFill>
              </a:rPr>
              <a:t>up</a:t>
            </a:r>
            <a:r>
              <a:rPr lang="en-US" dirty="0"/>
              <a:t> into </a:t>
            </a:r>
            <a:r>
              <a:rPr lang="en-US" b="1" dirty="0" err="1"/>
              <a:t>vw</a:t>
            </a:r>
            <a:r>
              <a:rPr lang="en-US" dirty="0"/>
              <a:t>-plane</a:t>
            </a:r>
          </a:p>
        </p:txBody>
      </p:sp>
      <p:grpSp>
        <p:nvGrpSpPr>
          <p:cNvPr id="2225156" name="Group 4"/>
          <p:cNvGrpSpPr>
            <a:grpSpLocks/>
          </p:cNvGrpSpPr>
          <p:nvPr/>
        </p:nvGrpSpPr>
        <p:grpSpPr bwMode="auto">
          <a:xfrm>
            <a:off x="19050" y="3200400"/>
            <a:ext cx="7067550" cy="3200400"/>
            <a:chOff x="588" y="2016"/>
            <a:chExt cx="4452" cy="2016"/>
          </a:xfrm>
        </p:grpSpPr>
        <p:sp>
          <p:nvSpPr>
            <p:cNvPr id="2225157" name="Line 5"/>
            <p:cNvSpPr>
              <a:spLocks noChangeShapeType="1"/>
            </p:cNvSpPr>
            <p:nvPr/>
          </p:nvSpPr>
          <p:spPr bwMode="auto">
            <a:xfrm flipH="1" flipV="1">
              <a:off x="1056" y="2400"/>
              <a:ext cx="144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58" name="Line 6"/>
            <p:cNvSpPr>
              <a:spLocks noChangeShapeType="1"/>
            </p:cNvSpPr>
            <p:nvPr/>
          </p:nvSpPr>
          <p:spPr bwMode="auto">
            <a:xfrm flipV="1">
              <a:off x="1200" y="2544"/>
              <a:ext cx="336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59" name="Line 7"/>
            <p:cNvSpPr>
              <a:spLocks noChangeShapeType="1"/>
            </p:cNvSpPr>
            <p:nvPr/>
          </p:nvSpPr>
          <p:spPr bwMode="auto">
            <a:xfrm flipH="1">
              <a:off x="1200" y="2688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60" name="Rectangle 8"/>
            <p:cNvSpPr>
              <a:spLocks noChangeArrowheads="1"/>
            </p:cNvSpPr>
            <p:nvPr/>
          </p:nvSpPr>
          <p:spPr bwMode="auto">
            <a:xfrm>
              <a:off x="988" y="201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2225161" name="Rectangle 9"/>
            <p:cNvSpPr>
              <a:spLocks noChangeArrowheads="1"/>
            </p:cNvSpPr>
            <p:nvPr/>
          </p:nvSpPr>
          <p:spPr bwMode="auto">
            <a:xfrm>
              <a:off x="960" y="288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accent2"/>
                  </a:solidFill>
                </a:rPr>
                <a:t>z</a:t>
              </a:r>
            </a:p>
          </p:txBody>
        </p:sp>
        <p:sp>
          <p:nvSpPr>
            <p:cNvPr id="2225162" name="Rectangle 10"/>
            <p:cNvSpPr>
              <a:spLocks noChangeArrowheads="1"/>
            </p:cNvSpPr>
            <p:nvPr/>
          </p:nvSpPr>
          <p:spPr bwMode="auto">
            <a:xfrm>
              <a:off x="1536" y="230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225163" name="Rectangle 11"/>
            <p:cNvSpPr>
              <a:spLocks noChangeArrowheads="1"/>
            </p:cNvSpPr>
            <p:nvPr/>
          </p:nvSpPr>
          <p:spPr bwMode="auto">
            <a:xfrm>
              <a:off x="588" y="2496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accent2"/>
                  </a:solidFill>
                </a:rPr>
                <a:t>WCS</a:t>
              </a:r>
            </a:p>
          </p:txBody>
        </p:sp>
        <p:sp>
          <p:nvSpPr>
            <p:cNvPr id="2225164" name="Line 12"/>
            <p:cNvSpPr>
              <a:spLocks noChangeShapeType="1"/>
            </p:cNvSpPr>
            <p:nvPr/>
          </p:nvSpPr>
          <p:spPr bwMode="auto">
            <a:xfrm flipV="1">
              <a:off x="2400" y="2736"/>
              <a:ext cx="0" cy="7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65" name="Line 13"/>
            <p:cNvSpPr>
              <a:spLocks noChangeShapeType="1"/>
            </p:cNvSpPr>
            <p:nvPr/>
          </p:nvSpPr>
          <p:spPr bwMode="auto">
            <a:xfrm>
              <a:off x="2400" y="3456"/>
              <a:ext cx="624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66" name="Line 14"/>
            <p:cNvSpPr>
              <a:spLocks noChangeShapeType="1"/>
            </p:cNvSpPr>
            <p:nvPr/>
          </p:nvSpPr>
          <p:spPr bwMode="auto">
            <a:xfrm flipH="1">
              <a:off x="1872" y="3456"/>
              <a:ext cx="52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67" name="Rectangle 15"/>
            <p:cNvSpPr>
              <a:spLocks noChangeArrowheads="1"/>
            </p:cNvSpPr>
            <p:nvPr/>
          </p:nvSpPr>
          <p:spPr bwMode="auto">
            <a:xfrm>
              <a:off x="2428" y="264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tx2"/>
                  </a:solidFill>
                </a:rPr>
                <a:t>v</a:t>
              </a:r>
            </a:p>
          </p:txBody>
        </p:sp>
        <p:sp>
          <p:nvSpPr>
            <p:cNvPr id="2225168" name="Rectangle 16"/>
            <p:cNvSpPr>
              <a:spLocks noChangeArrowheads="1"/>
            </p:cNvSpPr>
            <p:nvPr/>
          </p:nvSpPr>
          <p:spPr bwMode="auto">
            <a:xfrm>
              <a:off x="3052" y="360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tx2"/>
                  </a:solidFill>
                </a:rPr>
                <a:t>u</a:t>
              </a:r>
            </a:p>
          </p:txBody>
        </p:sp>
        <p:sp>
          <p:nvSpPr>
            <p:cNvPr id="2225169" name="Rectangle 17"/>
            <p:cNvSpPr>
              <a:spLocks noChangeArrowheads="1"/>
            </p:cNvSpPr>
            <p:nvPr/>
          </p:nvSpPr>
          <p:spPr bwMode="auto">
            <a:xfrm>
              <a:off x="1824" y="2784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tx2"/>
                  </a:solidFill>
                </a:rPr>
                <a:t>VCS</a:t>
              </a:r>
            </a:p>
          </p:txBody>
        </p:sp>
        <p:sp>
          <p:nvSpPr>
            <p:cNvPr id="2225170" name="Rectangle 18"/>
            <p:cNvSpPr>
              <a:spLocks noChangeArrowheads="1"/>
            </p:cNvSpPr>
            <p:nvPr/>
          </p:nvSpPr>
          <p:spPr bwMode="auto">
            <a:xfrm>
              <a:off x="2256" y="3504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/>
                <a:t>Peye</a:t>
              </a:r>
            </a:p>
          </p:txBody>
        </p:sp>
        <p:sp>
          <p:nvSpPr>
            <p:cNvPr id="2225171" name="Rectangle 19"/>
            <p:cNvSpPr>
              <a:spLocks noChangeArrowheads="1"/>
            </p:cNvSpPr>
            <p:nvPr/>
          </p:nvSpPr>
          <p:spPr bwMode="auto">
            <a:xfrm>
              <a:off x="1824" y="374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solidFill>
                    <a:schemeClr val="tx2"/>
                  </a:solidFill>
                </a:rPr>
                <a:t>w</a:t>
              </a:r>
            </a:p>
          </p:txBody>
        </p:sp>
        <p:sp>
          <p:nvSpPr>
            <p:cNvPr id="2225172" name="Oval 20"/>
            <p:cNvSpPr>
              <a:spLocks noChangeArrowheads="1"/>
            </p:cNvSpPr>
            <p:nvPr/>
          </p:nvSpPr>
          <p:spPr bwMode="auto">
            <a:xfrm>
              <a:off x="2352" y="3408"/>
              <a:ext cx="96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73" name="Line 21"/>
            <p:cNvSpPr>
              <a:spLocks noChangeShapeType="1"/>
            </p:cNvSpPr>
            <p:nvPr/>
          </p:nvSpPr>
          <p:spPr bwMode="auto">
            <a:xfrm flipV="1">
              <a:off x="2448" y="3024"/>
              <a:ext cx="720" cy="40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74" name="Line 22"/>
            <p:cNvSpPr>
              <a:spLocks noChangeShapeType="1"/>
            </p:cNvSpPr>
            <p:nvPr/>
          </p:nvSpPr>
          <p:spPr bwMode="auto">
            <a:xfrm flipV="1">
              <a:off x="1200" y="2256"/>
              <a:ext cx="326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75" name="Line 23"/>
            <p:cNvSpPr>
              <a:spLocks noChangeShapeType="1"/>
            </p:cNvSpPr>
            <p:nvPr/>
          </p:nvSpPr>
          <p:spPr bwMode="auto">
            <a:xfrm>
              <a:off x="1200" y="2688"/>
              <a:ext cx="1152" cy="7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76" name="Oval 24"/>
            <p:cNvSpPr>
              <a:spLocks noChangeArrowheads="1"/>
            </p:cNvSpPr>
            <p:nvPr/>
          </p:nvSpPr>
          <p:spPr bwMode="auto">
            <a:xfrm>
              <a:off x="4560" y="2208"/>
              <a:ext cx="96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77" name="Rectangle 25"/>
            <p:cNvSpPr>
              <a:spLocks noChangeArrowheads="1"/>
            </p:cNvSpPr>
            <p:nvPr/>
          </p:nvSpPr>
          <p:spPr bwMode="auto">
            <a:xfrm>
              <a:off x="4572" y="2304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/>
                <a:t>Pref</a:t>
              </a:r>
            </a:p>
          </p:txBody>
        </p:sp>
        <p:sp>
          <p:nvSpPr>
            <p:cNvPr id="2225178" name="Line 26"/>
            <p:cNvSpPr>
              <a:spLocks noChangeShapeType="1"/>
            </p:cNvSpPr>
            <p:nvPr/>
          </p:nvSpPr>
          <p:spPr bwMode="auto">
            <a:xfrm flipV="1">
              <a:off x="3024" y="2592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79" name="Line 27"/>
            <p:cNvSpPr>
              <a:spLocks noChangeShapeType="1"/>
            </p:cNvSpPr>
            <p:nvPr/>
          </p:nvSpPr>
          <p:spPr bwMode="auto">
            <a:xfrm flipV="1">
              <a:off x="3024" y="331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0" name="Line 28"/>
            <p:cNvSpPr>
              <a:spLocks noChangeShapeType="1"/>
            </p:cNvSpPr>
            <p:nvPr/>
          </p:nvSpPr>
          <p:spPr bwMode="auto">
            <a:xfrm>
              <a:off x="3168" y="3312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1" name="Line 29"/>
            <p:cNvSpPr>
              <a:spLocks noChangeShapeType="1"/>
            </p:cNvSpPr>
            <p:nvPr/>
          </p:nvSpPr>
          <p:spPr bwMode="auto">
            <a:xfrm>
              <a:off x="3168" y="2592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2" name="Line 30"/>
            <p:cNvSpPr>
              <a:spLocks noChangeShapeType="1"/>
            </p:cNvSpPr>
            <p:nvPr/>
          </p:nvSpPr>
          <p:spPr bwMode="auto">
            <a:xfrm>
              <a:off x="2928" y="24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3" name="Line 31"/>
            <p:cNvSpPr>
              <a:spLocks noChangeShapeType="1"/>
            </p:cNvSpPr>
            <p:nvPr/>
          </p:nvSpPr>
          <p:spPr bwMode="auto">
            <a:xfrm flipH="1">
              <a:off x="3456" y="273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4" name="Line 32"/>
            <p:cNvSpPr>
              <a:spLocks noChangeShapeType="1"/>
            </p:cNvSpPr>
            <p:nvPr/>
          </p:nvSpPr>
          <p:spPr bwMode="auto">
            <a:xfrm flipH="1">
              <a:off x="2928" y="249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5" name="Line 33"/>
            <p:cNvSpPr>
              <a:spLocks noChangeShapeType="1"/>
            </p:cNvSpPr>
            <p:nvPr/>
          </p:nvSpPr>
          <p:spPr bwMode="auto">
            <a:xfrm flipH="1">
              <a:off x="3168" y="2592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6" name="Line 34"/>
            <p:cNvSpPr>
              <a:spLocks noChangeShapeType="1"/>
            </p:cNvSpPr>
            <p:nvPr/>
          </p:nvSpPr>
          <p:spPr bwMode="auto">
            <a:xfrm>
              <a:off x="2928" y="3216"/>
              <a:ext cx="9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7" name="Line 35"/>
            <p:cNvSpPr>
              <a:spLocks noChangeShapeType="1"/>
            </p:cNvSpPr>
            <p:nvPr/>
          </p:nvSpPr>
          <p:spPr bwMode="auto">
            <a:xfrm flipH="1">
              <a:off x="3024" y="268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8" name="Line 36"/>
            <p:cNvSpPr>
              <a:spLocks noChangeShapeType="1"/>
            </p:cNvSpPr>
            <p:nvPr/>
          </p:nvSpPr>
          <p:spPr bwMode="auto">
            <a:xfrm flipV="1">
              <a:off x="3024" y="2784"/>
              <a:ext cx="144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89" name="Rectangle 37"/>
            <p:cNvSpPr>
              <a:spLocks noChangeArrowheads="1"/>
            </p:cNvSpPr>
            <p:nvPr/>
          </p:nvSpPr>
          <p:spPr bwMode="auto">
            <a:xfrm>
              <a:off x="2592" y="28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b="1">
                  <a:solidFill>
                    <a:schemeClr val="hlink"/>
                  </a:solidFill>
                </a:rPr>
                <a:t>up</a:t>
              </a:r>
            </a:p>
          </p:txBody>
        </p:sp>
        <p:sp>
          <p:nvSpPr>
            <p:cNvPr id="2225190" name="Line 38"/>
            <p:cNvSpPr>
              <a:spLocks noChangeShapeType="1"/>
            </p:cNvSpPr>
            <p:nvPr/>
          </p:nvSpPr>
          <p:spPr bwMode="auto">
            <a:xfrm flipV="1">
              <a:off x="3456" y="2304"/>
              <a:ext cx="1056" cy="5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191" name="Rectangle 39"/>
            <p:cNvSpPr>
              <a:spLocks noChangeArrowheads="1"/>
            </p:cNvSpPr>
            <p:nvPr/>
          </p:nvSpPr>
          <p:spPr bwMode="auto">
            <a:xfrm>
              <a:off x="3936" y="2592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b="1">
                  <a:solidFill>
                    <a:schemeClr val="accent1"/>
                  </a:solidFill>
                </a:rPr>
                <a:t>view</a:t>
              </a:r>
            </a:p>
          </p:txBody>
        </p:sp>
        <p:sp>
          <p:nvSpPr>
            <p:cNvPr id="2225192" name="Rectangle 40"/>
            <p:cNvSpPr>
              <a:spLocks noChangeArrowheads="1"/>
            </p:cNvSpPr>
            <p:nvPr/>
          </p:nvSpPr>
          <p:spPr bwMode="auto">
            <a:xfrm>
              <a:off x="1446" y="3024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b="1">
                  <a:solidFill>
                    <a:schemeClr val="hlink"/>
                  </a:solidFill>
                </a:rPr>
                <a:t>eye</a:t>
              </a:r>
            </a:p>
          </p:txBody>
        </p:sp>
        <p:sp>
          <p:nvSpPr>
            <p:cNvPr id="2225193" name="Rectangle 41"/>
            <p:cNvSpPr>
              <a:spLocks noChangeArrowheads="1"/>
            </p:cNvSpPr>
            <p:nvPr/>
          </p:nvSpPr>
          <p:spPr bwMode="auto">
            <a:xfrm>
              <a:off x="3168" y="2064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b="1">
                  <a:solidFill>
                    <a:schemeClr val="hlink"/>
                  </a:solidFill>
                </a:rPr>
                <a:t>lookat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B3857-7F15-DF49-BF6E-9C5F80C833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Review: V2W </a:t>
            </a:r>
            <a:r>
              <a:rPr lang="en-US" dirty="0">
                <a:latin typeface="Arial" charset="0"/>
                <a:ea typeface="ＭＳ Ｐゴシック" charset="0"/>
              </a:rPr>
              <a:t>vs. W2V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M</a:t>
            </a:r>
            <a:r>
              <a:rPr lang="en-US" sz="2800" baseline="-25000" dirty="0">
                <a:solidFill>
                  <a:schemeClr val="accent4"/>
                </a:solidFill>
                <a:latin typeface="Arial" charset="0"/>
                <a:ea typeface="ＭＳ Ｐゴシック" charset="0"/>
              </a:rPr>
              <a:t>V2W</a:t>
            </a:r>
            <a:r>
              <a:rPr lang="en-US" sz="2800" dirty="0">
                <a:latin typeface="Arial" charset="0"/>
                <a:ea typeface="ＭＳ Ｐゴシック" charset="0"/>
              </a:rPr>
              <a:t>=TR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we derived position of camera as object in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invert for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gluLookAt</a:t>
            </a:r>
            <a:r>
              <a:rPr lang="en-US" sz="2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go from world to camera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</a:t>
            </a:r>
            <a:r>
              <a:rPr lang="en-US" sz="2800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W2V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=(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</a:t>
            </a:r>
            <a:r>
              <a:rPr lang="en-US" sz="28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V2W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)</a:t>
            </a:r>
            <a:r>
              <a:rPr lang="en-US" sz="2800" baseline="30000" dirty="0">
                <a:latin typeface="Arial" charset="0"/>
                <a:ea typeface="ＭＳ Ｐゴシック" charset="0"/>
              </a:rPr>
              <a:t>-1</a:t>
            </a:r>
            <a:r>
              <a:rPr lang="en-US" sz="2800" baseline="-25000" dirty="0">
                <a:latin typeface="Arial" charset="0"/>
                <a:ea typeface="ＭＳ Ｐゴシック" charset="0"/>
              </a:rPr>
              <a:t>=</a:t>
            </a:r>
            <a:r>
              <a:rPr lang="en-US" sz="2800" dirty="0">
                <a:latin typeface="Arial" charset="0"/>
                <a:ea typeface="ＭＳ Ｐゴシック" charset="0"/>
              </a:rPr>
              <a:t>R</a:t>
            </a:r>
            <a:r>
              <a:rPr lang="en-US" sz="2800" baseline="30000" dirty="0">
                <a:latin typeface="Arial" charset="0"/>
                <a:ea typeface="ＭＳ Ｐゴシック" charset="0"/>
              </a:rPr>
              <a:t>-1</a:t>
            </a:r>
            <a:r>
              <a:rPr lang="en-US" sz="2800" dirty="0">
                <a:latin typeface="Arial" charset="0"/>
                <a:ea typeface="ＭＳ Ｐゴシック" charset="0"/>
              </a:rPr>
              <a:t>T</a:t>
            </a:r>
            <a:r>
              <a:rPr lang="en-US" sz="2800" baseline="30000" dirty="0">
                <a:latin typeface="Arial" charset="0"/>
                <a:ea typeface="ＭＳ Ｐゴシック" charset="0"/>
              </a:rPr>
              <a:t>-1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600" baseline="30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81895"/>
              </p:ext>
            </p:extLst>
          </p:nvPr>
        </p:nvGraphicFramePr>
        <p:xfrm>
          <a:off x="6760029" y="3583379"/>
          <a:ext cx="2057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76" name="Equation" r:id="rId3" imgW="1409700" imgH="927100" progId="Equation.3">
                  <p:embed/>
                </p:oleObj>
              </mc:Choice>
              <mc:Fallback>
                <p:oleObj name="Equation" r:id="rId3" imgW="14097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029" y="3583379"/>
                        <a:ext cx="20574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24329"/>
              </p:ext>
            </p:extLst>
          </p:nvPr>
        </p:nvGraphicFramePr>
        <p:xfrm>
          <a:off x="4474029" y="3583379"/>
          <a:ext cx="2209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77" name="Equation" r:id="rId5" imgW="1460500" imgH="876300" progId="Equation.3">
                  <p:embed/>
                </p:oleObj>
              </mc:Choice>
              <mc:Fallback>
                <p:oleObj name="Equation" r:id="rId5" imgW="14605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29" y="3583379"/>
                        <a:ext cx="22098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91133"/>
              </p:ext>
            </p:extLst>
          </p:nvPr>
        </p:nvGraphicFramePr>
        <p:xfrm>
          <a:off x="2912226" y="1143000"/>
          <a:ext cx="16668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78" name="Equation" r:id="rId7" imgW="1155700" imgH="927100" progId="Equation.3">
                  <p:embed/>
                </p:oleObj>
              </mc:Choice>
              <mc:Fallback>
                <p:oleObj name="Equation" r:id="rId7" imgW="11557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226" y="1143000"/>
                        <a:ext cx="1666875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74971"/>
              </p:ext>
            </p:extLst>
          </p:nvPr>
        </p:nvGraphicFramePr>
        <p:xfrm>
          <a:off x="4741026" y="1109848"/>
          <a:ext cx="1981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79" name="Equation" r:id="rId9" imgW="1295400" imgH="876300" progId="Equation.3">
                  <p:embed/>
                </p:oleObj>
              </mc:Choice>
              <mc:Fallback>
                <p:oleObj name="Equation" r:id="rId9" imgW="12954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026" y="1109848"/>
                        <a:ext cx="19812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29232"/>
              </p:ext>
            </p:extLst>
          </p:nvPr>
        </p:nvGraphicFramePr>
        <p:xfrm>
          <a:off x="3439628" y="5105503"/>
          <a:ext cx="5196378" cy="181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80" name="Equation" r:id="rId11" imgW="3009900" imgH="1054100" progId="Equation.3">
                  <p:embed/>
                </p:oleObj>
              </mc:Choice>
              <mc:Fallback>
                <p:oleObj name="Equation" r:id="rId11" imgW="30099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628" y="5105503"/>
                        <a:ext cx="5196378" cy="1819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839"/>
              </p:ext>
            </p:extLst>
          </p:nvPr>
        </p:nvGraphicFramePr>
        <p:xfrm>
          <a:off x="0" y="5225142"/>
          <a:ext cx="3423733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81" name="Equation" r:id="rId13" imgW="2209800" imgH="1054100" progId="Equation.3">
                  <p:embed/>
                </p:oleObj>
              </mc:Choice>
              <mc:Fallback>
                <p:oleObj name="Equation" r:id="rId13" imgW="2209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25142"/>
                        <a:ext cx="3423733" cy="1632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39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2E59-B9B2-1E43-A441-7F60F0F2E6DF}" type="slidenum">
              <a:rPr lang="en-US"/>
              <a:pPr/>
              <a:t>27</a:t>
            </a:fld>
            <a:endParaRPr lang="en-US"/>
          </a:p>
        </p:txBody>
      </p:sp>
      <p:sp>
        <p:nvSpPr>
          <p:cNvPr id="2228226" name="Line 2"/>
          <p:cNvSpPr>
            <a:spLocks noChangeShapeType="1"/>
          </p:cNvSpPr>
          <p:nvPr/>
        </p:nvSpPr>
        <p:spPr bwMode="auto">
          <a:xfrm flipV="1">
            <a:off x="3214688" y="2309813"/>
            <a:ext cx="0" cy="1130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Graphics Cameras</a:t>
            </a:r>
          </a:p>
        </p:txBody>
      </p:sp>
      <p:sp>
        <p:nvSpPr>
          <p:cNvPr id="222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73200"/>
            <a:ext cx="8331200" cy="59372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/>
              <a:t> real pinhole camera: image inverted</a:t>
            </a:r>
          </a:p>
          <a:p>
            <a:pPr marL="0" indent="0">
              <a:lnSpc>
                <a:spcPct val="90000"/>
              </a:lnSpc>
            </a:pPr>
            <a:endParaRPr lang="en-US" sz="2800"/>
          </a:p>
        </p:txBody>
      </p:sp>
      <p:sp>
        <p:nvSpPr>
          <p:cNvPr id="2228229" name="Line 5"/>
          <p:cNvSpPr>
            <a:spLocks noChangeShapeType="1"/>
          </p:cNvSpPr>
          <p:nvPr/>
        </p:nvSpPr>
        <p:spPr bwMode="auto">
          <a:xfrm flipV="1">
            <a:off x="6124575" y="2592388"/>
            <a:ext cx="0" cy="415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30" name="Line 6"/>
          <p:cNvSpPr>
            <a:spLocks noChangeShapeType="1"/>
          </p:cNvSpPr>
          <p:nvPr/>
        </p:nvSpPr>
        <p:spPr bwMode="auto">
          <a:xfrm flipH="1">
            <a:off x="3198813" y="2609850"/>
            <a:ext cx="2909887" cy="4143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31" name="Line 7"/>
          <p:cNvSpPr>
            <a:spLocks noChangeShapeType="1"/>
          </p:cNvSpPr>
          <p:nvPr/>
        </p:nvSpPr>
        <p:spPr bwMode="auto">
          <a:xfrm flipH="1" flipV="1">
            <a:off x="3214688" y="2592388"/>
            <a:ext cx="2909887" cy="3825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32" name="Line 8"/>
          <p:cNvSpPr>
            <a:spLocks noChangeShapeType="1"/>
          </p:cNvSpPr>
          <p:nvPr/>
        </p:nvSpPr>
        <p:spPr bwMode="auto">
          <a:xfrm>
            <a:off x="3214688" y="2592388"/>
            <a:ext cx="0" cy="415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33" name="Text Box 9"/>
          <p:cNvSpPr txBox="1">
            <a:spLocks noChangeArrowheads="1"/>
          </p:cNvSpPr>
          <p:nvPr/>
        </p:nvSpPr>
        <p:spPr bwMode="auto">
          <a:xfrm>
            <a:off x="2400300" y="2533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image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plane</a:t>
            </a:r>
          </a:p>
        </p:txBody>
      </p:sp>
      <p:sp>
        <p:nvSpPr>
          <p:cNvPr id="2228234" name="Text Box 10"/>
          <p:cNvSpPr txBox="1">
            <a:spLocks noChangeArrowheads="1"/>
          </p:cNvSpPr>
          <p:nvPr/>
        </p:nvSpPr>
        <p:spPr bwMode="auto">
          <a:xfrm>
            <a:off x="5230813" y="18399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  <p:sp>
        <p:nvSpPr>
          <p:cNvPr id="2228235" name="Oval 11"/>
          <p:cNvSpPr>
            <a:spLocks noChangeArrowheads="1"/>
          </p:cNvSpPr>
          <p:nvPr/>
        </p:nvSpPr>
        <p:spPr bwMode="auto">
          <a:xfrm>
            <a:off x="4654550" y="2752725"/>
            <a:ext cx="144463" cy="1301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36" name="Text Box 12"/>
          <p:cNvSpPr txBox="1">
            <a:spLocks noChangeArrowheads="1"/>
          </p:cNvSpPr>
          <p:nvPr/>
        </p:nvSpPr>
        <p:spPr bwMode="auto">
          <a:xfrm>
            <a:off x="4297363" y="2162175"/>
            <a:ext cx="73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eye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 point</a:t>
            </a:r>
          </a:p>
        </p:txBody>
      </p:sp>
      <p:sp>
        <p:nvSpPr>
          <p:cNvPr id="2228237" name="Text Box 13"/>
          <p:cNvSpPr txBox="1">
            <a:spLocks noChangeArrowheads="1"/>
          </p:cNvSpPr>
          <p:nvPr/>
        </p:nvSpPr>
        <p:spPr bwMode="auto">
          <a:xfrm>
            <a:off x="457200" y="3598863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SzPct val="60000"/>
              <a:buFont typeface="Wingdings" charset="0"/>
              <a:buChar char="n"/>
            </a:pPr>
            <a:r>
              <a:rPr lang="en-US" sz="2800"/>
              <a:t> computer graphics camera: convenient equivalent</a:t>
            </a:r>
          </a:p>
        </p:txBody>
      </p:sp>
      <p:sp>
        <p:nvSpPr>
          <p:cNvPr id="2228238" name="Line 14"/>
          <p:cNvSpPr>
            <a:spLocks noChangeShapeType="1"/>
          </p:cNvSpPr>
          <p:nvPr/>
        </p:nvSpPr>
        <p:spPr bwMode="auto">
          <a:xfrm flipV="1">
            <a:off x="4895850" y="4268788"/>
            <a:ext cx="3175" cy="19986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39" name="Line 15"/>
          <p:cNvSpPr>
            <a:spLocks noChangeShapeType="1"/>
          </p:cNvSpPr>
          <p:nvPr/>
        </p:nvSpPr>
        <p:spPr bwMode="auto">
          <a:xfrm flipV="1">
            <a:off x="5886450" y="4649788"/>
            <a:ext cx="4763" cy="9382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40" name="Line 16"/>
          <p:cNvSpPr>
            <a:spLocks noChangeShapeType="1"/>
          </p:cNvSpPr>
          <p:nvPr/>
        </p:nvSpPr>
        <p:spPr bwMode="auto">
          <a:xfrm flipH="1">
            <a:off x="3238500" y="4538663"/>
            <a:ext cx="3065463" cy="6746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41" name="Line 17"/>
          <p:cNvSpPr>
            <a:spLocks noChangeShapeType="1"/>
          </p:cNvSpPr>
          <p:nvPr/>
        </p:nvSpPr>
        <p:spPr bwMode="auto">
          <a:xfrm flipH="1" flipV="1">
            <a:off x="3268663" y="5211763"/>
            <a:ext cx="3008312" cy="4302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42" name="Text Box 18"/>
          <p:cNvSpPr txBox="1">
            <a:spLocks noChangeArrowheads="1"/>
          </p:cNvSpPr>
          <p:nvPr/>
        </p:nvSpPr>
        <p:spPr bwMode="auto">
          <a:xfrm>
            <a:off x="4062413" y="5551488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image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plane</a:t>
            </a:r>
          </a:p>
        </p:txBody>
      </p:sp>
      <p:sp>
        <p:nvSpPr>
          <p:cNvPr id="2228243" name="Text Box 19"/>
          <p:cNvSpPr txBox="1">
            <a:spLocks noChangeArrowheads="1"/>
          </p:cNvSpPr>
          <p:nvPr/>
        </p:nvSpPr>
        <p:spPr bwMode="auto">
          <a:xfrm>
            <a:off x="3390900" y="4202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  <p:sp>
        <p:nvSpPr>
          <p:cNvPr id="2228244" name="Text Box 20"/>
          <p:cNvSpPr txBox="1">
            <a:spLocks noChangeArrowheads="1"/>
          </p:cNvSpPr>
          <p:nvPr/>
        </p:nvSpPr>
        <p:spPr bwMode="auto">
          <a:xfrm>
            <a:off x="2767013" y="4495800"/>
            <a:ext cx="73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eye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 point</a:t>
            </a:r>
          </a:p>
        </p:txBody>
      </p:sp>
      <p:sp>
        <p:nvSpPr>
          <p:cNvPr id="2228245" name="Oval 21"/>
          <p:cNvSpPr>
            <a:spLocks noChangeArrowheads="1"/>
          </p:cNvSpPr>
          <p:nvPr/>
        </p:nvSpPr>
        <p:spPr bwMode="auto">
          <a:xfrm>
            <a:off x="3175000" y="5143500"/>
            <a:ext cx="144463" cy="1301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46" name="Line 22"/>
          <p:cNvSpPr>
            <a:spLocks noChangeShapeType="1"/>
          </p:cNvSpPr>
          <p:nvPr/>
        </p:nvSpPr>
        <p:spPr bwMode="auto">
          <a:xfrm flipV="1">
            <a:off x="4892675" y="4818063"/>
            <a:ext cx="3175" cy="6397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8247" name="Text Box 23"/>
          <p:cNvSpPr txBox="1">
            <a:spLocks noChangeArrowheads="1"/>
          </p:cNvSpPr>
          <p:nvPr/>
        </p:nvSpPr>
        <p:spPr bwMode="auto">
          <a:xfrm>
            <a:off x="2414588" y="5334000"/>
            <a:ext cx="1166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center of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projection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5AB5-9B65-434A-AAA4-FAC2EDB0FB8F}" type="slidenum">
              <a:rPr lang="en-US"/>
              <a:pPr/>
              <a:t>28</a:t>
            </a:fld>
            <a:endParaRPr lang="en-US"/>
          </a:p>
        </p:txBody>
      </p:sp>
      <p:sp>
        <p:nvSpPr>
          <p:cNvPr id="223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Basic Perspective Projection</a:t>
            </a:r>
          </a:p>
        </p:txBody>
      </p:sp>
      <p:sp>
        <p:nvSpPr>
          <p:cNvPr id="2230275" name="Text Box 3"/>
          <p:cNvSpPr txBox="1">
            <a:spLocks noChangeArrowheads="1"/>
          </p:cNvSpPr>
          <p:nvPr/>
        </p:nvSpPr>
        <p:spPr bwMode="auto">
          <a:xfrm>
            <a:off x="1192213" y="1295400"/>
            <a:ext cx="252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similar triangles</a:t>
            </a:r>
          </a:p>
        </p:txBody>
      </p:sp>
      <p:graphicFrame>
        <p:nvGraphicFramePr>
          <p:cNvPr id="2230276" name="Object 4"/>
          <p:cNvGraphicFramePr>
            <a:graphicFrameLocks noChangeAspect="1"/>
          </p:cNvGraphicFramePr>
          <p:nvPr/>
        </p:nvGraphicFramePr>
        <p:xfrm>
          <a:off x="5715000" y="1260475"/>
          <a:ext cx="15240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05" name="Equation" r:id="rId3" imgW="635121" imgH="393926" progId="Equation.3">
                  <p:embed/>
                </p:oleObj>
              </mc:Choice>
              <mc:Fallback>
                <p:oleObj name="Equation" r:id="rId3" imgW="635121" imgH="39392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60475"/>
                        <a:ext cx="15240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277" name="Object 5"/>
          <p:cNvGraphicFramePr>
            <a:graphicFrameLocks noChangeAspect="1"/>
          </p:cNvGraphicFramePr>
          <p:nvPr/>
        </p:nvGraphicFramePr>
        <p:xfrm>
          <a:off x="7259638" y="1227138"/>
          <a:ext cx="14271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06" name="Equation" r:id="rId5" imgW="571649" imgH="393926" progId="Equation.3">
                  <p:embed/>
                </p:oleObj>
              </mc:Choice>
              <mc:Fallback>
                <p:oleObj name="Equation" r:id="rId5" imgW="571649" imgH="39392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1227138"/>
                        <a:ext cx="14271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0278" name="Line 6"/>
          <p:cNvSpPr>
            <a:spLocks noChangeShapeType="1"/>
          </p:cNvSpPr>
          <p:nvPr/>
        </p:nvSpPr>
        <p:spPr bwMode="auto">
          <a:xfrm>
            <a:off x="781050" y="3127375"/>
            <a:ext cx="3429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0279" name="Line 7"/>
          <p:cNvSpPr>
            <a:spLocks noChangeShapeType="1"/>
          </p:cNvSpPr>
          <p:nvPr/>
        </p:nvSpPr>
        <p:spPr bwMode="auto">
          <a:xfrm flipV="1">
            <a:off x="781050" y="1781175"/>
            <a:ext cx="0" cy="1346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0280" name="Line 8"/>
          <p:cNvSpPr>
            <a:spLocks noChangeShapeType="1"/>
          </p:cNvSpPr>
          <p:nvPr/>
        </p:nvSpPr>
        <p:spPr bwMode="auto">
          <a:xfrm flipV="1">
            <a:off x="781050" y="1958975"/>
            <a:ext cx="3276600" cy="11811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0281" name="Oval 9"/>
          <p:cNvSpPr>
            <a:spLocks noChangeArrowheads="1"/>
          </p:cNvSpPr>
          <p:nvPr/>
        </p:nvSpPr>
        <p:spPr bwMode="auto">
          <a:xfrm>
            <a:off x="2343150" y="2530475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0282" name="Oval 10"/>
          <p:cNvSpPr>
            <a:spLocks noChangeArrowheads="1"/>
          </p:cNvSpPr>
          <p:nvPr/>
        </p:nvSpPr>
        <p:spPr bwMode="auto">
          <a:xfrm>
            <a:off x="4006850" y="1946275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0283" name="Line 11"/>
          <p:cNvSpPr>
            <a:spLocks noChangeShapeType="1"/>
          </p:cNvSpPr>
          <p:nvPr/>
        </p:nvSpPr>
        <p:spPr bwMode="auto">
          <a:xfrm>
            <a:off x="2393950" y="2162175"/>
            <a:ext cx="0" cy="134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0284" name="Text Box 12"/>
          <p:cNvSpPr txBox="1">
            <a:spLocks noChangeArrowheads="1"/>
          </p:cNvSpPr>
          <p:nvPr/>
        </p:nvSpPr>
        <p:spPr bwMode="auto">
          <a:xfrm>
            <a:off x="3940175" y="3103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z</a:t>
            </a:r>
          </a:p>
        </p:txBody>
      </p:sp>
      <p:sp>
        <p:nvSpPr>
          <p:cNvPr id="2230285" name="Text Box 13"/>
          <p:cNvSpPr txBox="1">
            <a:spLocks noChangeArrowheads="1"/>
          </p:cNvSpPr>
          <p:nvPr/>
        </p:nvSpPr>
        <p:spPr bwMode="auto">
          <a:xfrm>
            <a:off x="4083050" y="1744663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P(x,y,z)</a:t>
            </a:r>
          </a:p>
        </p:txBody>
      </p:sp>
      <p:sp>
        <p:nvSpPr>
          <p:cNvPr id="2230286" name="Text Box 14"/>
          <p:cNvSpPr txBox="1">
            <a:spLocks noChangeArrowheads="1"/>
          </p:cNvSpPr>
          <p:nvPr/>
        </p:nvSpPr>
        <p:spPr bwMode="auto">
          <a:xfrm>
            <a:off x="2492376" y="2490788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P(x</a:t>
            </a:r>
            <a:r>
              <a:rPr lang="ja-JP" alt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,y</a:t>
            </a:r>
            <a:r>
              <a:rPr lang="ja-JP" alt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,z</a:t>
            </a:r>
            <a:r>
              <a:rPr lang="ja-JP" alt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</p:txBody>
      </p:sp>
      <p:sp>
        <p:nvSpPr>
          <p:cNvPr id="2230287" name="Text Box 15"/>
          <p:cNvSpPr txBox="1">
            <a:spLocks noChangeArrowheads="1"/>
          </p:cNvSpPr>
          <p:nvPr/>
        </p:nvSpPr>
        <p:spPr bwMode="auto">
          <a:xfrm>
            <a:off x="2133600" y="3493635"/>
            <a:ext cx="78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z</a:t>
            </a:r>
            <a:r>
              <a:rPr lang="ja-JP" alt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=d</a:t>
            </a:r>
          </a:p>
        </p:txBody>
      </p:sp>
      <p:sp>
        <p:nvSpPr>
          <p:cNvPr id="2230288" name="Text Box 16"/>
          <p:cNvSpPr txBox="1">
            <a:spLocks noChangeArrowheads="1"/>
          </p:cNvSpPr>
          <p:nvPr/>
        </p:nvSpPr>
        <p:spPr bwMode="auto">
          <a:xfrm>
            <a:off x="401638" y="17827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y</a:t>
            </a:r>
          </a:p>
        </p:txBody>
      </p:sp>
      <p:graphicFrame>
        <p:nvGraphicFramePr>
          <p:cNvPr id="2230289" name="Object 17"/>
          <p:cNvGraphicFramePr>
            <a:graphicFrameLocks noChangeAspect="1"/>
          </p:cNvGraphicFramePr>
          <p:nvPr/>
        </p:nvGraphicFramePr>
        <p:xfrm>
          <a:off x="5803900" y="2286000"/>
          <a:ext cx="1282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07" name="Equation" r:id="rId7" imgW="558954" imgH="393926" progId="Equation.3">
                  <p:embed/>
                </p:oleObj>
              </mc:Choice>
              <mc:Fallback>
                <p:oleObj name="Equation" r:id="rId7" imgW="558954" imgH="39392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2286000"/>
                        <a:ext cx="12827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0290" name="Line 18"/>
          <p:cNvSpPr>
            <a:spLocks noChangeShapeType="1"/>
          </p:cNvSpPr>
          <p:nvPr/>
        </p:nvSpPr>
        <p:spPr bwMode="auto">
          <a:xfrm flipV="1">
            <a:off x="4067175" y="2035175"/>
            <a:ext cx="0" cy="1057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0291" name="Object 19"/>
          <p:cNvGraphicFramePr>
            <a:graphicFrameLocks noChangeAspect="1"/>
          </p:cNvGraphicFramePr>
          <p:nvPr/>
        </p:nvGraphicFramePr>
        <p:xfrm>
          <a:off x="7580313" y="2438400"/>
          <a:ext cx="8778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08" name="Equation" r:id="rId9" imgW="381066" imgH="178042" progId="Equation.3">
                  <p:embed/>
                </p:oleObj>
              </mc:Choice>
              <mc:Fallback>
                <p:oleObj name="Equation" r:id="rId9" imgW="381066" imgH="17804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2438400"/>
                        <a:ext cx="8778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292" name="Object 20"/>
          <p:cNvGraphicFramePr>
            <a:graphicFrameLocks noChangeAspect="1"/>
          </p:cNvGraphicFramePr>
          <p:nvPr/>
        </p:nvGraphicFramePr>
        <p:xfrm>
          <a:off x="5700713" y="4419600"/>
          <a:ext cx="2605087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09" name="Equation" r:id="rId11" imgW="1029097" imgH="686197" progId="Equation.3">
                  <p:embed/>
                </p:oleObj>
              </mc:Choice>
              <mc:Fallback>
                <p:oleObj name="Equation" r:id="rId11" imgW="1029097" imgH="68619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4419600"/>
                        <a:ext cx="2605087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293" name="Object 21"/>
          <p:cNvGraphicFramePr>
            <a:graphicFrameLocks noChangeAspect="1"/>
          </p:cNvGraphicFramePr>
          <p:nvPr/>
        </p:nvGraphicFramePr>
        <p:xfrm>
          <a:off x="762000" y="4267200"/>
          <a:ext cx="722313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10" name="Equation" r:id="rId13" imgW="457597" imgH="1346596" progId="Equation.3">
                  <p:embed/>
                </p:oleObj>
              </mc:Choice>
              <mc:Fallback>
                <p:oleObj name="Equation" r:id="rId13" imgW="457597" imgH="134659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722313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294" name="Object 22"/>
          <p:cNvGraphicFramePr>
            <a:graphicFrameLocks noChangeAspect="1"/>
          </p:cNvGraphicFramePr>
          <p:nvPr/>
        </p:nvGraphicFramePr>
        <p:xfrm>
          <a:off x="3479800" y="4495800"/>
          <a:ext cx="10922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511" name="Equation" r:id="rId15" imgW="432009" imgH="711288" progId="Equation.3">
                  <p:embed/>
                </p:oleObj>
              </mc:Choice>
              <mc:Fallback>
                <p:oleObj name="Equation" r:id="rId15" imgW="432009" imgH="71128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495800"/>
                        <a:ext cx="10922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0295" name="Line 23"/>
          <p:cNvSpPr>
            <a:spLocks noChangeShapeType="1"/>
          </p:cNvSpPr>
          <p:nvPr/>
        </p:nvSpPr>
        <p:spPr bwMode="auto">
          <a:xfrm>
            <a:off x="2057400" y="5334000"/>
            <a:ext cx="990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0296" name="Text Box 24"/>
          <p:cNvSpPr txBox="1">
            <a:spLocks noChangeArrowheads="1"/>
          </p:cNvSpPr>
          <p:nvPr/>
        </p:nvSpPr>
        <p:spPr bwMode="auto">
          <a:xfrm>
            <a:off x="1676400" y="4495800"/>
            <a:ext cx="174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homogeneous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coords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989D-7783-C447-B76E-0B73557387B7}" type="slidenum">
              <a:rPr lang="en-US"/>
              <a:pPr/>
              <a:t>29</a:t>
            </a:fld>
            <a:endParaRPr lang="en-US"/>
          </a:p>
        </p:txBody>
      </p:sp>
      <p:sp>
        <p:nvSpPr>
          <p:cNvPr id="224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Asymmetric Frusta</a:t>
            </a:r>
          </a:p>
        </p:txBody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/>
              <a:t> our formulation allows asymmetry</a:t>
            </a:r>
          </a:p>
          <a:p>
            <a:pPr marL="457200" lvl="1" indent="-342900"/>
            <a:r>
              <a:rPr lang="en-US"/>
              <a:t>why bother? binocular stereo</a:t>
            </a:r>
          </a:p>
          <a:p>
            <a:pPr marL="857250" lvl="2" indent="-285750"/>
            <a:r>
              <a:rPr lang="en-CA"/>
              <a:t>view vector not perpendicular to view plane</a:t>
            </a:r>
            <a:endParaRPr lang="en-US"/>
          </a:p>
        </p:txBody>
      </p:sp>
      <p:sp>
        <p:nvSpPr>
          <p:cNvPr id="2240516" name="Freeform 4"/>
          <p:cNvSpPr>
            <a:spLocks/>
          </p:cNvSpPr>
          <p:nvPr/>
        </p:nvSpPr>
        <p:spPr bwMode="auto">
          <a:xfrm>
            <a:off x="2501900" y="2984500"/>
            <a:ext cx="1639888" cy="3111500"/>
          </a:xfrm>
          <a:custGeom>
            <a:avLst/>
            <a:gdLst>
              <a:gd name="T0" fmla="*/ 0 w 1033"/>
              <a:gd name="T1" fmla="*/ 480 h 1960"/>
              <a:gd name="T2" fmla="*/ 1033 w 1033"/>
              <a:gd name="T3" fmla="*/ 0 h 1960"/>
              <a:gd name="T4" fmla="*/ 1033 w 1033"/>
              <a:gd name="T5" fmla="*/ 1960 h 1960"/>
              <a:gd name="T6" fmla="*/ 0 w 1033"/>
              <a:gd name="T7" fmla="*/ 1040 h 1960"/>
              <a:gd name="T8" fmla="*/ 0 w 1033"/>
              <a:gd name="T9" fmla="*/ 48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3" h="1960">
                <a:moveTo>
                  <a:pt x="0" y="480"/>
                </a:moveTo>
                <a:lnTo>
                  <a:pt x="1033" y="0"/>
                </a:lnTo>
                <a:lnTo>
                  <a:pt x="1033" y="1960"/>
                </a:lnTo>
                <a:lnTo>
                  <a:pt x="0" y="1040"/>
                </a:lnTo>
                <a:lnTo>
                  <a:pt x="0" y="480"/>
                </a:lnTo>
                <a:close/>
              </a:path>
            </a:pathLst>
          </a:custGeom>
          <a:solidFill>
            <a:srgbClr val="E4A8E0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17" name="Line 5"/>
          <p:cNvSpPr>
            <a:spLocks noChangeShapeType="1"/>
          </p:cNvSpPr>
          <p:nvPr/>
        </p:nvSpPr>
        <p:spPr bwMode="auto">
          <a:xfrm flipV="1">
            <a:off x="1868488" y="3136900"/>
            <a:ext cx="0" cy="29591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18" name="Line 6"/>
          <p:cNvSpPr>
            <a:spLocks noChangeShapeType="1"/>
          </p:cNvSpPr>
          <p:nvPr/>
        </p:nvSpPr>
        <p:spPr bwMode="auto">
          <a:xfrm>
            <a:off x="1017588" y="4610100"/>
            <a:ext cx="3467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19" name="Line 7"/>
          <p:cNvSpPr>
            <a:spLocks noChangeShapeType="1"/>
          </p:cNvSpPr>
          <p:nvPr/>
        </p:nvSpPr>
        <p:spPr bwMode="auto">
          <a:xfrm flipV="1">
            <a:off x="1881188" y="2794000"/>
            <a:ext cx="2501900" cy="2387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0" name="Line 8"/>
          <p:cNvSpPr>
            <a:spLocks noChangeShapeType="1"/>
          </p:cNvSpPr>
          <p:nvPr/>
        </p:nvSpPr>
        <p:spPr bwMode="auto">
          <a:xfrm>
            <a:off x="1868488" y="5168900"/>
            <a:ext cx="2501900" cy="1054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1" name="Line 9"/>
          <p:cNvSpPr>
            <a:spLocks noChangeShapeType="1"/>
          </p:cNvSpPr>
          <p:nvPr/>
        </p:nvSpPr>
        <p:spPr bwMode="auto">
          <a:xfrm>
            <a:off x="2516188" y="46228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2" name="Freeform 10"/>
          <p:cNvSpPr>
            <a:spLocks/>
          </p:cNvSpPr>
          <p:nvPr/>
        </p:nvSpPr>
        <p:spPr bwMode="auto">
          <a:xfrm>
            <a:off x="2516188" y="3009900"/>
            <a:ext cx="1638300" cy="3111500"/>
          </a:xfrm>
          <a:custGeom>
            <a:avLst/>
            <a:gdLst>
              <a:gd name="T0" fmla="*/ 0 w 1032"/>
              <a:gd name="T1" fmla="*/ 1000 h 1960"/>
              <a:gd name="T2" fmla="*/ 1032 w 1032"/>
              <a:gd name="T3" fmla="*/ 0 h 1960"/>
              <a:gd name="T4" fmla="*/ 1032 w 1032"/>
              <a:gd name="T5" fmla="*/ 1960 h 1960"/>
              <a:gd name="T6" fmla="*/ 0 w 1032"/>
              <a:gd name="T7" fmla="*/ 1528 h 1960"/>
              <a:gd name="T8" fmla="*/ 0 w 1032"/>
              <a:gd name="T9" fmla="*/ 100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960">
                <a:moveTo>
                  <a:pt x="0" y="1000"/>
                </a:moveTo>
                <a:lnTo>
                  <a:pt x="1032" y="0"/>
                </a:lnTo>
                <a:lnTo>
                  <a:pt x="1032" y="1960"/>
                </a:lnTo>
                <a:lnTo>
                  <a:pt x="0" y="1528"/>
                </a:lnTo>
                <a:lnTo>
                  <a:pt x="0" y="1000"/>
                </a:lnTo>
                <a:close/>
              </a:path>
            </a:pathLst>
          </a:custGeom>
          <a:solidFill>
            <a:srgbClr val="99FF99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3" name="Text Box 11"/>
          <p:cNvSpPr txBox="1">
            <a:spLocks noChangeArrowheads="1"/>
          </p:cNvSpPr>
          <p:nvPr/>
        </p:nvSpPr>
        <p:spPr bwMode="auto">
          <a:xfrm>
            <a:off x="295275" y="4751388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Right Eye</a:t>
            </a:r>
          </a:p>
        </p:txBody>
      </p:sp>
      <p:sp>
        <p:nvSpPr>
          <p:cNvPr id="2240524" name="Line 12"/>
          <p:cNvSpPr>
            <a:spLocks noChangeShapeType="1"/>
          </p:cNvSpPr>
          <p:nvPr/>
        </p:nvSpPr>
        <p:spPr bwMode="auto">
          <a:xfrm>
            <a:off x="4154488" y="2743200"/>
            <a:ext cx="0" cy="3683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5" name="Line 13"/>
          <p:cNvSpPr>
            <a:spLocks noChangeShapeType="1"/>
          </p:cNvSpPr>
          <p:nvPr/>
        </p:nvSpPr>
        <p:spPr bwMode="auto">
          <a:xfrm flipV="1">
            <a:off x="1893888" y="2921000"/>
            <a:ext cx="2362200" cy="1104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6" name="Freeform 14"/>
          <p:cNvSpPr>
            <a:spLocks/>
          </p:cNvSpPr>
          <p:nvPr/>
        </p:nvSpPr>
        <p:spPr bwMode="auto">
          <a:xfrm>
            <a:off x="1879600" y="4051300"/>
            <a:ext cx="2463800" cy="2247900"/>
          </a:xfrm>
          <a:custGeom>
            <a:avLst/>
            <a:gdLst>
              <a:gd name="T0" fmla="*/ 0 w 1456"/>
              <a:gd name="T1" fmla="*/ 0 h 1320"/>
              <a:gd name="T2" fmla="*/ 1456 w 1456"/>
              <a:gd name="T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56" h="1320">
                <a:moveTo>
                  <a:pt x="0" y="0"/>
                </a:moveTo>
                <a:lnTo>
                  <a:pt x="1456" y="132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7" name="Line 15"/>
          <p:cNvSpPr>
            <a:spLocks noChangeShapeType="1"/>
          </p:cNvSpPr>
          <p:nvPr/>
        </p:nvSpPr>
        <p:spPr bwMode="auto">
          <a:xfrm flipV="1">
            <a:off x="6262688" y="3136900"/>
            <a:ext cx="0" cy="29591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8" name="Line 16"/>
          <p:cNvSpPr>
            <a:spLocks noChangeShapeType="1"/>
          </p:cNvSpPr>
          <p:nvPr/>
        </p:nvSpPr>
        <p:spPr bwMode="auto">
          <a:xfrm>
            <a:off x="5411788" y="4610100"/>
            <a:ext cx="3467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29" name="Line 17"/>
          <p:cNvSpPr>
            <a:spLocks noChangeShapeType="1"/>
          </p:cNvSpPr>
          <p:nvPr/>
        </p:nvSpPr>
        <p:spPr bwMode="auto">
          <a:xfrm>
            <a:off x="6262688" y="5168900"/>
            <a:ext cx="2501900" cy="1054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0" name="Line 18"/>
          <p:cNvSpPr>
            <a:spLocks noChangeShapeType="1"/>
          </p:cNvSpPr>
          <p:nvPr/>
        </p:nvSpPr>
        <p:spPr bwMode="auto">
          <a:xfrm>
            <a:off x="6910388" y="46228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1" name="Freeform 19"/>
          <p:cNvSpPr>
            <a:spLocks/>
          </p:cNvSpPr>
          <p:nvPr/>
        </p:nvSpPr>
        <p:spPr bwMode="auto">
          <a:xfrm>
            <a:off x="6910388" y="3009900"/>
            <a:ext cx="1638300" cy="3111500"/>
          </a:xfrm>
          <a:custGeom>
            <a:avLst/>
            <a:gdLst>
              <a:gd name="T0" fmla="*/ 0 w 1032"/>
              <a:gd name="T1" fmla="*/ 1000 h 1960"/>
              <a:gd name="T2" fmla="*/ 1032 w 1032"/>
              <a:gd name="T3" fmla="*/ 0 h 1960"/>
              <a:gd name="T4" fmla="*/ 1032 w 1032"/>
              <a:gd name="T5" fmla="*/ 1960 h 1960"/>
              <a:gd name="T6" fmla="*/ 0 w 1032"/>
              <a:gd name="T7" fmla="*/ 1528 h 1960"/>
              <a:gd name="T8" fmla="*/ 0 w 1032"/>
              <a:gd name="T9" fmla="*/ 100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960">
                <a:moveTo>
                  <a:pt x="0" y="1000"/>
                </a:moveTo>
                <a:lnTo>
                  <a:pt x="1032" y="0"/>
                </a:lnTo>
                <a:lnTo>
                  <a:pt x="1032" y="1960"/>
                </a:lnTo>
                <a:lnTo>
                  <a:pt x="0" y="1528"/>
                </a:lnTo>
                <a:lnTo>
                  <a:pt x="0" y="1000"/>
                </a:lnTo>
                <a:close/>
              </a:path>
            </a:pathLst>
          </a:custGeom>
          <a:solidFill>
            <a:srgbClr val="99FF99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2" name="Line 20"/>
          <p:cNvSpPr>
            <a:spLocks noChangeShapeType="1"/>
          </p:cNvSpPr>
          <p:nvPr/>
        </p:nvSpPr>
        <p:spPr bwMode="auto">
          <a:xfrm>
            <a:off x="8548688" y="2730500"/>
            <a:ext cx="12700" cy="37211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3" name="Line 21"/>
          <p:cNvSpPr>
            <a:spLocks noChangeShapeType="1"/>
          </p:cNvSpPr>
          <p:nvPr/>
        </p:nvSpPr>
        <p:spPr bwMode="auto">
          <a:xfrm flipV="1">
            <a:off x="6288088" y="2921000"/>
            <a:ext cx="2362200" cy="1104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4" name="Freeform 22"/>
          <p:cNvSpPr>
            <a:spLocks/>
          </p:cNvSpPr>
          <p:nvPr/>
        </p:nvSpPr>
        <p:spPr bwMode="auto">
          <a:xfrm>
            <a:off x="6273800" y="4051300"/>
            <a:ext cx="2463800" cy="2247900"/>
          </a:xfrm>
          <a:custGeom>
            <a:avLst/>
            <a:gdLst>
              <a:gd name="T0" fmla="*/ 0 w 1456"/>
              <a:gd name="T1" fmla="*/ 0 h 1320"/>
              <a:gd name="T2" fmla="*/ 1456 w 1456"/>
              <a:gd name="T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56" h="1320">
                <a:moveTo>
                  <a:pt x="0" y="0"/>
                </a:moveTo>
                <a:lnTo>
                  <a:pt x="1456" y="132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5" name="Text Box 23"/>
          <p:cNvSpPr txBox="1">
            <a:spLocks noChangeArrowheads="1"/>
          </p:cNvSpPr>
          <p:nvPr/>
        </p:nvSpPr>
        <p:spPr bwMode="auto">
          <a:xfrm>
            <a:off x="4722813" y="3201988"/>
            <a:ext cx="137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Left Eye</a:t>
            </a:r>
          </a:p>
        </p:txBody>
      </p:sp>
      <p:sp>
        <p:nvSpPr>
          <p:cNvPr id="2240536" name="Freeform 24"/>
          <p:cNvSpPr>
            <a:spLocks/>
          </p:cNvSpPr>
          <p:nvPr/>
        </p:nvSpPr>
        <p:spPr bwMode="auto">
          <a:xfrm>
            <a:off x="6896100" y="2984500"/>
            <a:ext cx="1639888" cy="3111500"/>
          </a:xfrm>
          <a:custGeom>
            <a:avLst/>
            <a:gdLst>
              <a:gd name="T0" fmla="*/ 0 w 1033"/>
              <a:gd name="T1" fmla="*/ 480 h 1960"/>
              <a:gd name="T2" fmla="*/ 1033 w 1033"/>
              <a:gd name="T3" fmla="*/ 0 h 1960"/>
              <a:gd name="T4" fmla="*/ 1033 w 1033"/>
              <a:gd name="T5" fmla="*/ 1960 h 1960"/>
              <a:gd name="T6" fmla="*/ 0 w 1033"/>
              <a:gd name="T7" fmla="*/ 1040 h 1960"/>
              <a:gd name="T8" fmla="*/ 0 w 1033"/>
              <a:gd name="T9" fmla="*/ 48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3" h="1960">
                <a:moveTo>
                  <a:pt x="0" y="480"/>
                </a:moveTo>
                <a:lnTo>
                  <a:pt x="1033" y="0"/>
                </a:lnTo>
                <a:lnTo>
                  <a:pt x="1033" y="1960"/>
                </a:lnTo>
                <a:lnTo>
                  <a:pt x="0" y="1040"/>
                </a:lnTo>
                <a:lnTo>
                  <a:pt x="0" y="480"/>
                </a:lnTo>
                <a:close/>
              </a:path>
            </a:pathLst>
          </a:custGeom>
          <a:solidFill>
            <a:srgbClr val="E4A8E0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7" name="Line 25"/>
          <p:cNvSpPr>
            <a:spLocks noChangeShapeType="1"/>
          </p:cNvSpPr>
          <p:nvPr/>
        </p:nvSpPr>
        <p:spPr bwMode="auto">
          <a:xfrm flipV="1">
            <a:off x="6275388" y="2794000"/>
            <a:ext cx="2501900" cy="2387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8" name="Line 26"/>
          <p:cNvSpPr>
            <a:spLocks noChangeShapeType="1"/>
          </p:cNvSpPr>
          <p:nvPr/>
        </p:nvSpPr>
        <p:spPr bwMode="auto">
          <a:xfrm flipV="1">
            <a:off x="1892300" y="4622800"/>
            <a:ext cx="2235200" cy="55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0539" name="Line 27"/>
          <p:cNvSpPr>
            <a:spLocks noChangeShapeType="1"/>
          </p:cNvSpPr>
          <p:nvPr/>
        </p:nvSpPr>
        <p:spPr bwMode="auto">
          <a:xfrm>
            <a:off x="6299200" y="4025900"/>
            <a:ext cx="2260600" cy="59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C86-B520-7F44-B4AA-80051771F1D1}" type="slidenum">
              <a:rPr lang="en-US"/>
              <a:pPr/>
              <a:t>3</a:t>
            </a:fld>
            <a:endParaRPr lang="en-US"/>
          </a:p>
        </p:txBody>
      </p:sp>
      <p:sp>
        <p:nvSpPr>
          <p:cNvPr id="217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217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 notes: noon Thu Apr 14 SWNG 122</a:t>
            </a:r>
          </a:p>
          <a:p>
            <a:pPr lvl="1"/>
            <a:r>
              <a:rPr lang="en-US" dirty="0" smtClean="0"/>
              <a:t>exam </a:t>
            </a:r>
            <a:r>
              <a:rPr lang="en-US" dirty="0"/>
              <a:t>will be timed for 2.5 hours, but reserve entire 3-hour block of time just in case</a:t>
            </a:r>
          </a:p>
          <a:p>
            <a:pPr lvl="1"/>
            <a:r>
              <a:rPr lang="en-US" dirty="0"/>
              <a:t>closed book, closed notes</a:t>
            </a:r>
          </a:p>
          <a:p>
            <a:pPr lvl="1"/>
            <a:r>
              <a:rPr lang="en-US" dirty="0"/>
              <a:t>except for 2-sided 8.5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x11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sheet of handwritten notes</a:t>
            </a:r>
          </a:p>
          <a:p>
            <a:pPr lvl="2"/>
            <a:r>
              <a:rPr lang="en-US" dirty="0" smtClean="0"/>
              <a:t>ok </a:t>
            </a:r>
            <a:r>
              <a:rPr lang="en-US" dirty="0"/>
              <a:t>to staple midterm </a:t>
            </a:r>
            <a:r>
              <a:rPr lang="en-US" dirty="0" smtClean="0"/>
              <a:t>sheet + new one </a:t>
            </a:r>
            <a:r>
              <a:rPr lang="en-US" dirty="0"/>
              <a:t>back to back</a:t>
            </a:r>
          </a:p>
          <a:p>
            <a:pPr lvl="1"/>
            <a:r>
              <a:rPr lang="en-US" dirty="0" smtClean="0"/>
              <a:t>calculator: a good idea, but not required</a:t>
            </a:r>
          </a:p>
          <a:p>
            <a:pPr lvl="2"/>
            <a:r>
              <a:rPr lang="en-US" dirty="0" smtClean="0"/>
              <a:t>graphical OK, smartphones </a:t>
            </a:r>
            <a:r>
              <a:rPr lang="en-US" dirty="0" err="1" smtClean="0"/>
              <a:t>etc</a:t>
            </a:r>
            <a:r>
              <a:rPr lang="en-US" dirty="0" smtClean="0"/>
              <a:t> not ok</a:t>
            </a:r>
            <a:endParaRPr lang="en-US" dirty="0"/>
          </a:p>
          <a:p>
            <a:pPr lvl="1"/>
            <a:r>
              <a:rPr lang="en-US" dirty="0"/>
              <a:t>IDs out and face 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B6AA-7F0C-A040-AECF-638638FD3BBB}" type="slidenum">
              <a:rPr lang="en-US"/>
              <a:pPr/>
              <a:t>30</a:t>
            </a:fld>
            <a:endParaRPr lang="en-US"/>
          </a:p>
        </p:txBody>
      </p:sp>
      <p:sp>
        <p:nvSpPr>
          <p:cNvPr id="224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Field-of-View Formulation</a:t>
            </a:r>
          </a:p>
        </p:txBody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FOV in one direction + aspect ratio (w/h)</a:t>
            </a:r>
          </a:p>
          <a:p>
            <a:pPr lvl="1"/>
            <a:r>
              <a:rPr lang="en-US"/>
              <a:t>determines FOV in other direction</a:t>
            </a:r>
          </a:p>
          <a:p>
            <a:pPr lvl="1"/>
            <a:r>
              <a:rPr lang="en-US"/>
              <a:t>also set near, far (reasonably intuitive)</a:t>
            </a:r>
          </a:p>
        </p:txBody>
      </p:sp>
      <p:sp>
        <p:nvSpPr>
          <p:cNvPr id="2242564" name="Line 4"/>
          <p:cNvSpPr>
            <a:spLocks noChangeShapeType="1"/>
          </p:cNvSpPr>
          <p:nvPr/>
        </p:nvSpPr>
        <p:spPr bwMode="auto">
          <a:xfrm flipV="1">
            <a:off x="1689100" y="3009900"/>
            <a:ext cx="0" cy="29591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65" name="Line 5"/>
          <p:cNvSpPr>
            <a:spLocks noChangeShapeType="1"/>
          </p:cNvSpPr>
          <p:nvPr/>
        </p:nvSpPr>
        <p:spPr bwMode="auto">
          <a:xfrm>
            <a:off x="1028700" y="4470400"/>
            <a:ext cx="3467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66" name="Text Box 6"/>
          <p:cNvSpPr txBox="1">
            <a:spLocks noChangeArrowheads="1"/>
          </p:cNvSpPr>
          <p:nvPr/>
        </p:nvSpPr>
        <p:spPr bwMode="auto">
          <a:xfrm>
            <a:off x="3949700" y="4486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-z</a:t>
            </a:r>
          </a:p>
        </p:txBody>
      </p:sp>
      <p:sp>
        <p:nvSpPr>
          <p:cNvPr id="2242567" name="Line 7"/>
          <p:cNvSpPr>
            <a:spLocks noChangeShapeType="1"/>
          </p:cNvSpPr>
          <p:nvPr/>
        </p:nvSpPr>
        <p:spPr bwMode="auto">
          <a:xfrm flipV="1">
            <a:off x="1701800" y="2946400"/>
            <a:ext cx="237490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68" name="Line 8"/>
          <p:cNvSpPr>
            <a:spLocks noChangeShapeType="1"/>
          </p:cNvSpPr>
          <p:nvPr/>
        </p:nvSpPr>
        <p:spPr bwMode="auto">
          <a:xfrm>
            <a:off x="1689100" y="4457700"/>
            <a:ext cx="2349500" cy="1549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69" name="Line 9"/>
          <p:cNvSpPr>
            <a:spLocks noChangeShapeType="1"/>
          </p:cNvSpPr>
          <p:nvPr/>
        </p:nvSpPr>
        <p:spPr bwMode="auto">
          <a:xfrm>
            <a:off x="2336800" y="40513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70" name="Freeform 10"/>
          <p:cNvSpPr>
            <a:spLocks/>
          </p:cNvSpPr>
          <p:nvPr/>
        </p:nvSpPr>
        <p:spPr bwMode="auto">
          <a:xfrm>
            <a:off x="2336800" y="3035300"/>
            <a:ext cx="1625600" cy="2895600"/>
          </a:xfrm>
          <a:custGeom>
            <a:avLst/>
            <a:gdLst>
              <a:gd name="T0" fmla="*/ 8 w 1024"/>
              <a:gd name="T1" fmla="*/ 640 h 1824"/>
              <a:gd name="T2" fmla="*/ 1024 w 1024"/>
              <a:gd name="T3" fmla="*/ 0 h 1824"/>
              <a:gd name="T4" fmla="*/ 1024 w 1024"/>
              <a:gd name="T5" fmla="*/ 1824 h 1824"/>
              <a:gd name="T6" fmla="*/ 0 w 1024"/>
              <a:gd name="T7" fmla="*/ 1168 h 1824"/>
              <a:gd name="T8" fmla="*/ 8 w 1024"/>
              <a:gd name="T9" fmla="*/ 64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1824">
                <a:moveTo>
                  <a:pt x="8" y="640"/>
                </a:moveTo>
                <a:lnTo>
                  <a:pt x="1024" y="0"/>
                </a:lnTo>
                <a:lnTo>
                  <a:pt x="1024" y="1824"/>
                </a:lnTo>
                <a:lnTo>
                  <a:pt x="0" y="1168"/>
                </a:lnTo>
                <a:lnTo>
                  <a:pt x="8" y="640"/>
                </a:lnTo>
                <a:close/>
              </a:path>
            </a:pathLst>
          </a:custGeom>
          <a:solidFill>
            <a:srgbClr val="99FF99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71" name="Text Box 11"/>
          <p:cNvSpPr txBox="1">
            <a:spLocks noChangeArrowheads="1"/>
          </p:cNvSpPr>
          <p:nvPr/>
        </p:nvSpPr>
        <p:spPr bwMode="auto">
          <a:xfrm>
            <a:off x="1693863" y="30003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x</a:t>
            </a:r>
          </a:p>
        </p:txBody>
      </p:sp>
      <p:sp>
        <p:nvSpPr>
          <p:cNvPr id="2242572" name="Text Box 12"/>
          <p:cNvSpPr txBox="1">
            <a:spLocks noChangeArrowheads="1"/>
          </p:cNvSpPr>
          <p:nvPr/>
        </p:nvSpPr>
        <p:spPr bwMode="auto">
          <a:xfrm>
            <a:off x="2452688" y="42687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Frustum</a:t>
            </a:r>
          </a:p>
        </p:txBody>
      </p:sp>
      <p:sp>
        <p:nvSpPr>
          <p:cNvPr id="2242573" name="Line 13"/>
          <p:cNvSpPr>
            <a:spLocks noChangeShapeType="1"/>
          </p:cNvSpPr>
          <p:nvPr/>
        </p:nvSpPr>
        <p:spPr bwMode="auto">
          <a:xfrm>
            <a:off x="3975100" y="2895600"/>
            <a:ext cx="0" cy="3251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74" name="Line 14"/>
          <p:cNvSpPr>
            <a:spLocks noChangeShapeType="1"/>
          </p:cNvSpPr>
          <p:nvPr/>
        </p:nvSpPr>
        <p:spPr bwMode="auto">
          <a:xfrm>
            <a:off x="2336800" y="2857500"/>
            <a:ext cx="0" cy="3251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75" name="Text Box 15"/>
          <p:cNvSpPr txBox="1">
            <a:spLocks noChangeArrowheads="1"/>
          </p:cNvSpPr>
          <p:nvPr/>
        </p:nvSpPr>
        <p:spPr bwMode="auto">
          <a:xfrm>
            <a:off x="1928813" y="6061075"/>
            <a:ext cx="763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z=-n</a:t>
            </a:r>
          </a:p>
        </p:txBody>
      </p:sp>
      <p:sp>
        <p:nvSpPr>
          <p:cNvPr id="2242576" name="Text Box 16"/>
          <p:cNvSpPr txBox="1">
            <a:spLocks noChangeArrowheads="1"/>
          </p:cNvSpPr>
          <p:nvPr/>
        </p:nvSpPr>
        <p:spPr bwMode="auto">
          <a:xfrm>
            <a:off x="3511550" y="6073775"/>
            <a:ext cx="69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z=-f</a:t>
            </a:r>
          </a:p>
        </p:txBody>
      </p:sp>
      <p:sp>
        <p:nvSpPr>
          <p:cNvPr id="2242577" name="Freeform 17"/>
          <p:cNvSpPr>
            <a:spLocks/>
          </p:cNvSpPr>
          <p:nvPr/>
        </p:nvSpPr>
        <p:spPr bwMode="auto">
          <a:xfrm>
            <a:off x="2044700" y="4254500"/>
            <a:ext cx="88900" cy="419100"/>
          </a:xfrm>
          <a:custGeom>
            <a:avLst/>
            <a:gdLst>
              <a:gd name="T0" fmla="*/ 0 w 56"/>
              <a:gd name="T1" fmla="*/ 264 h 264"/>
              <a:gd name="T2" fmla="*/ 40 w 56"/>
              <a:gd name="T3" fmla="*/ 208 h 264"/>
              <a:gd name="T4" fmla="*/ 56 w 56"/>
              <a:gd name="T5" fmla="*/ 144 h 264"/>
              <a:gd name="T6" fmla="*/ 40 w 56"/>
              <a:gd name="T7" fmla="*/ 48 h 264"/>
              <a:gd name="T8" fmla="*/ 8 w 56"/>
              <a:gd name="T9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64">
                <a:moveTo>
                  <a:pt x="0" y="264"/>
                </a:moveTo>
                <a:lnTo>
                  <a:pt x="40" y="208"/>
                </a:lnTo>
                <a:lnTo>
                  <a:pt x="56" y="144"/>
                </a:lnTo>
                <a:lnTo>
                  <a:pt x="40" y="48"/>
                </a:lnTo>
                <a:lnTo>
                  <a:pt x="8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78" name="Text Box 18"/>
          <p:cNvSpPr txBox="1">
            <a:spLocks noChangeArrowheads="1"/>
          </p:cNvSpPr>
          <p:nvPr/>
        </p:nvSpPr>
        <p:spPr bwMode="auto">
          <a:xfrm>
            <a:off x="1692275" y="45688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</a:t>
            </a: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42579" name="Line 19"/>
          <p:cNvSpPr>
            <a:spLocks noChangeShapeType="1"/>
          </p:cNvSpPr>
          <p:nvPr/>
        </p:nvSpPr>
        <p:spPr bwMode="auto">
          <a:xfrm flipV="1">
            <a:off x="6157913" y="3886200"/>
            <a:ext cx="2016125" cy="10747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0" name="Line 20"/>
          <p:cNvSpPr>
            <a:spLocks noChangeShapeType="1"/>
          </p:cNvSpPr>
          <p:nvPr/>
        </p:nvSpPr>
        <p:spPr bwMode="auto">
          <a:xfrm flipH="1">
            <a:off x="8159750" y="3886200"/>
            <a:ext cx="6350" cy="1060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1" name="Line 21"/>
          <p:cNvSpPr>
            <a:spLocks noChangeShapeType="1"/>
          </p:cNvSpPr>
          <p:nvPr/>
        </p:nvSpPr>
        <p:spPr bwMode="auto">
          <a:xfrm>
            <a:off x="6172200" y="4953000"/>
            <a:ext cx="2006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2" name="Line 22"/>
          <p:cNvSpPr>
            <a:spLocks noChangeShapeType="1"/>
          </p:cNvSpPr>
          <p:nvPr/>
        </p:nvSpPr>
        <p:spPr bwMode="auto">
          <a:xfrm flipV="1">
            <a:off x="6159500" y="3644900"/>
            <a:ext cx="1562100" cy="12827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3" name="Line 23"/>
          <p:cNvSpPr>
            <a:spLocks noChangeShapeType="1"/>
          </p:cNvSpPr>
          <p:nvPr/>
        </p:nvSpPr>
        <p:spPr bwMode="auto">
          <a:xfrm>
            <a:off x="7734300" y="3632200"/>
            <a:ext cx="152400" cy="444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4" name="Line 24"/>
          <p:cNvSpPr>
            <a:spLocks noChangeShapeType="1"/>
          </p:cNvSpPr>
          <p:nvPr/>
        </p:nvSpPr>
        <p:spPr bwMode="auto">
          <a:xfrm>
            <a:off x="7874000" y="4013200"/>
            <a:ext cx="292100" cy="95250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5" name="Line 25"/>
          <p:cNvSpPr>
            <a:spLocks noChangeShapeType="1"/>
          </p:cNvSpPr>
          <p:nvPr/>
        </p:nvSpPr>
        <p:spPr bwMode="auto">
          <a:xfrm flipV="1">
            <a:off x="8064500" y="4305300"/>
            <a:ext cx="0" cy="26670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6" name="Line 26"/>
          <p:cNvSpPr>
            <a:spLocks noChangeShapeType="1"/>
          </p:cNvSpPr>
          <p:nvPr/>
        </p:nvSpPr>
        <p:spPr bwMode="auto">
          <a:xfrm>
            <a:off x="8064500" y="4305300"/>
            <a:ext cx="101600" cy="31750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87" name="Text Box 27"/>
          <p:cNvSpPr txBox="1">
            <a:spLocks noChangeArrowheads="1"/>
          </p:cNvSpPr>
          <p:nvPr/>
        </p:nvSpPr>
        <p:spPr bwMode="auto">
          <a:xfrm>
            <a:off x="5932488" y="4164013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fovx/2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42588" name="Text Box 28"/>
          <p:cNvSpPr txBox="1">
            <a:spLocks noChangeArrowheads="1"/>
          </p:cNvSpPr>
          <p:nvPr/>
        </p:nvSpPr>
        <p:spPr bwMode="auto">
          <a:xfrm>
            <a:off x="6961188" y="4570413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fovy/2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42589" name="Freeform 29"/>
          <p:cNvSpPr>
            <a:spLocks/>
          </p:cNvSpPr>
          <p:nvPr/>
        </p:nvSpPr>
        <p:spPr bwMode="auto">
          <a:xfrm>
            <a:off x="6769100" y="4660900"/>
            <a:ext cx="88900" cy="304800"/>
          </a:xfrm>
          <a:custGeom>
            <a:avLst/>
            <a:gdLst>
              <a:gd name="T0" fmla="*/ 0 w 56"/>
              <a:gd name="T1" fmla="*/ 264 h 264"/>
              <a:gd name="T2" fmla="*/ 40 w 56"/>
              <a:gd name="T3" fmla="*/ 208 h 264"/>
              <a:gd name="T4" fmla="*/ 56 w 56"/>
              <a:gd name="T5" fmla="*/ 144 h 264"/>
              <a:gd name="T6" fmla="*/ 40 w 56"/>
              <a:gd name="T7" fmla="*/ 48 h 264"/>
              <a:gd name="T8" fmla="*/ 8 w 56"/>
              <a:gd name="T9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64">
                <a:moveTo>
                  <a:pt x="0" y="264"/>
                </a:moveTo>
                <a:lnTo>
                  <a:pt x="40" y="208"/>
                </a:lnTo>
                <a:lnTo>
                  <a:pt x="56" y="144"/>
                </a:lnTo>
                <a:lnTo>
                  <a:pt x="40" y="48"/>
                </a:lnTo>
                <a:lnTo>
                  <a:pt x="8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90" name="Freeform 30"/>
          <p:cNvSpPr>
            <a:spLocks/>
          </p:cNvSpPr>
          <p:nvPr/>
        </p:nvSpPr>
        <p:spPr bwMode="auto">
          <a:xfrm>
            <a:off x="6604000" y="4533900"/>
            <a:ext cx="88900" cy="419100"/>
          </a:xfrm>
          <a:custGeom>
            <a:avLst/>
            <a:gdLst>
              <a:gd name="T0" fmla="*/ 0 w 56"/>
              <a:gd name="T1" fmla="*/ 264 h 264"/>
              <a:gd name="T2" fmla="*/ 40 w 56"/>
              <a:gd name="T3" fmla="*/ 208 h 264"/>
              <a:gd name="T4" fmla="*/ 56 w 56"/>
              <a:gd name="T5" fmla="*/ 144 h 264"/>
              <a:gd name="T6" fmla="*/ 40 w 56"/>
              <a:gd name="T7" fmla="*/ 48 h 264"/>
              <a:gd name="T8" fmla="*/ 8 w 56"/>
              <a:gd name="T9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64">
                <a:moveTo>
                  <a:pt x="0" y="264"/>
                </a:moveTo>
                <a:lnTo>
                  <a:pt x="40" y="208"/>
                </a:lnTo>
                <a:lnTo>
                  <a:pt x="56" y="144"/>
                </a:lnTo>
                <a:lnTo>
                  <a:pt x="40" y="48"/>
                </a:lnTo>
                <a:lnTo>
                  <a:pt x="8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91" name="Text Box 31"/>
          <p:cNvSpPr txBox="1">
            <a:spLocks noChangeArrowheads="1"/>
          </p:cNvSpPr>
          <p:nvPr/>
        </p:nvSpPr>
        <p:spPr bwMode="auto">
          <a:xfrm>
            <a:off x="8147050" y="41544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h</a:t>
            </a:r>
          </a:p>
        </p:txBody>
      </p:sp>
      <p:sp>
        <p:nvSpPr>
          <p:cNvPr id="2242592" name="Text Box 32"/>
          <p:cNvSpPr txBox="1">
            <a:spLocks noChangeArrowheads="1"/>
          </p:cNvSpPr>
          <p:nvPr/>
        </p:nvSpPr>
        <p:spPr bwMode="auto">
          <a:xfrm>
            <a:off x="7778750" y="351948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F6E7-6B2F-F148-A9F2-98D8CA1B8CF6}" type="slidenum">
              <a:rPr lang="en-US"/>
              <a:pPr/>
              <a:t>4</a:t>
            </a:fld>
            <a:endParaRPr lang="en-US"/>
          </a:p>
        </p:txBody>
      </p:sp>
      <p:sp>
        <p:nvSpPr>
          <p:cNvPr id="235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Emphasis</a:t>
            </a:r>
          </a:p>
        </p:txBody>
      </p:sp>
      <p:sp>
        <p:nvSpPr>
          <p:cNvPr id="2357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covers entire course</a:t>
            </a:r>
          </a:p>
          <a:p>
            <a:r>
              <a:rPr lang="en-US" dirty="0"/>
              <a:t>includes </a:t>
            </a:r>
            <a:r>
              <a:rPr lang="en-US" dirty="0" smtClean="0"/>
              <a:t>some material </a:t>
            </a:r>
            <a:r>
              <a:rPr lang="en-US" dirty="0"/>
              <a:t>from </a:t>
            </a:r>
            <a:r>
              <a:rPr lang="en-US" dirty="0" smtClean="0"/>
              <a:t>before midterm</a:t>
            </a:r>
          </a:p>
          <a:p>
            <a:pPr lvl="1"/>
            <a:r>
              <a:rPr lang="en-US" dirty="0" smtClean="0"/>
              <a:t>transformations, viewing</a:t>
            </a:r>
          </a:p>
          <a:p>
            <a:pPr lvl="1"/>
            <a:r>
              <a:rPr lang="en-US" dirty="0" smtClean="0"/>
              <a:t>H1/H2, P1/P2</a:t>
            </a:r>
          </a:p>
          <a:p>
            <a:r>
              <a:rPr lang="en-US" dirty="0" smtClean="0"/>
              <a:t>but much heavier weighting for material </a:t>
            </a:r>
            <a:r>
              <a:rPr lang="en-US" dirty="0"/>
              <a:t>after </a:t>
            </a:r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H3/H4, P3/P4</a:t>
            </a:r>
          </a:p>
          <a:p>
            <a:pPr lvl="1"/>
            <a:endParaRPr lang="en-US" dirty="0"/>
          </a:p>
        </p:txBody>
      </p:sp>
      <p:sp>
        <p:nvSpPr>
          <p:cNvPr id="2357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3571" y="1143000"/>
            <a:ext cx="4880429" cy="4989513"/>
          </a:xfrm>
        </p:spPr>
        <p:txBody>
          <a:bodyPr/>
          <a:lstStyle/>
          <a:p>
            <a:r>
              <a:rPr lang="en-US" sz="3000" dirty="0" smtClean="0"/>
              <a:t>post-midterm topics:</a:t>
            </a:r>
          </a:p>
          <a:p>
            <a:pPr lvl="1"/>
            <a:r>
              <a:rPr lang="en-US" sz="2600" dirty="0" err="1" smtClean="0"/>
              <a:t>shaders</a:t>
            </a:r>
            <a:endParaRPr lang="en-US" sz="2600" dirty="0" smtClean="0"/>
          </a:p>
          <a:p>
            <a:pPr lvl="1"/>
            <a:r>
              <a:rPr lang="en-US" sz="2600" dirty="0" smtClean="0"/>
              <a:t>lighting/shading</a:t>
            </a:r>
          </a:p>
          <a:p>
            <a:pPr lvl="1"/>
            <a:r>
              <a:rPr lang="en-US" sz="2600" dirty="0" err="1" smtClean="0"/>
              <a:t>raytracing</a:t>
            </a:r>
            <a:endParaRPr lang="en-US" sz="2600" dirty="0" smtClean="0"/>
          </a:p>
          <a:p>
            <a:pPr lvl="1"/>
            <a:r>
              <a:rPr lang="en-US" sz="2600" dirty="0" smtClean="0"/>
              <a:t>collision</a:t>
            </a:r>
          </a:p>
          <a:p>
            <a:pPr lvl="1"/>
            <a:r>
              <a:rPr lang="en-US" sz="2600" dirty="0" err="1" smtClean="0"/>
              <a:t>rasterization</a:t>
            </a:r>
            <a:r>
              <a:rPr lang="en-US" sz="2600" dirty="0" smtClean="0"/>
              <a:t> / clipping</a:t>
            </a:r>
          </a:p>
          <a:p>
            <a:pPr lvl="1"/>
            <a:r>
              <a:rPr lang="en-US" sz="2600" dirty="0" smtClean="0"/>
              <a:t>hidden surfaces / blending / picking</a:t>
            </a:r>
            <a:endParaRPr lang="en-US" sz="2600" dirty="0"/>
          </a:p>
          <a:p>
            <a:pPr lvl="1"/>
            <a:r>
              <a:rPr lang="en-US" sz="2600" dirty="0" smtClean="0"/>
              <a:t>textures / procedural</a:t>
            </a:r>
            <a:endParaRPr lang="en-US" sz="2600" dirty="0"/>
          </a:p>
          <a:p>
            <a:pPr lvl="1"/>
            <a:r>
              <a:rPr lang="en-US" sz="2600" dirty="0" smtClean="0"/>
              <a:t>color</a:t>
            </a:r>
          </a:p>
          <a:p>
            <a:r>
              <a:rPr lang="en-US" sz="3000" dirty="0" smtClean="0"/>
              <a:t>light coverage</a:t>
            </a:r>
            <a:endParaRPr lang="en-US" sz="3000" dirty="0"/>
          </a:p>
          <a:p>
            <a:pPr lvl="1"/>
            <a:r>
              <a:rPr lang="en-US" sz="2600" dirty="0" smtClean="0"/>
              <a:t>animation, visualization</a:t>
            </a:r>
          </a:p>
          <a:p>
            <a:pPr lvl="1"/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26488" cy="5715000"/>
          </a:xfrm>
        </p:spPr>
        <p:txBody>
          <a:bodyPr/>
          <a:lstStyle/>
          <a:p>
            <a:r>
              <a:rPr lang="en-US" sz="2400" dirty="0" err="1" smtClean="0"/>
              <a:t>final+solutions</a:t>
            </a:r>
            <a:r>
              <a:rPr lang="en-US" sz="2400" dirty="0" smtClean="0"/>
              <a:t> now posted</a:t>
            </a:r>
          </a:p>
          <a:p>
            <a:pPr lvl="1"/>
            <a:r>
              <a:rPr lang="en-US" sz="2400" dirty="0" smtClean="0"/>
              <a:t>Jan 2007 </a:t>
            </a:r>
          </a:p>
          <a:p>
            <a:r>
              <a:rPr lang="en-US" sz="2600" dirty="0" smtClean="0"/>
              <a:t>note some material not covered this time</a:t>
            </a:r>
          </a:p>
          <a:p>
            <a:pPr lvl="1"/>
            <a:r>
              <a:rPr lang="en-US" sz="2400" dirty="0" smtClean="0"/>
              <a:t>projection types like cavalier/cabinet: </a:t>
            </a:r>
            <a:r>
              <a:rPr lang="en-US" sz="2000" dirty="0" smtClean="0"/>
              <a:t>Q1b, Q1c, </a:t>
            </a:r>
          </a:p>
          <a:p>
            <a:pPr lvl="1"/>
            <a:r>
              <a:rPr lang="en-US" sz="2400" dirty="0" smtClean="0"/>
              <a:t>antialiasing/sampling: </a:t>
            </a:r>
            <a:r>
              <a:rPr lang="en-US" sz="2000" dirty="0" smtClean="0"/>
              <a:t>Q1d, Q1l, Q12</a:t>
            </a:r>
          </a:p>
          <a:p>
            <a:pPr lvl="1"/>
            <a:r>
              <a:rPr lang="en-US" sz="2400" dirty="0" smtClean="0"/>
              <a:t>image-based rendering: </a:t>
            </a:r>
            <a:r>
              <a:rPr lang="en-US" sz="2000" dirty="0" smtClean="0"/>
              <a:t>Q1g</a:t>
            </a:r>
          </a:p>
          <a:p>
            <a:pPr lvl="1"/>
            <a:r>
              <a:rPr lang="en-US" sz="2400" dirty="0"/>
              <a:t>clipping algorithms</a:t>
            </a:r>
            <a:r>
              <a:rPr lang="en-US" sz="1600" dirty="0"/>
              <a:t>: </a:t>
            </a:r>
            <a:r>
              <a:rPr lang="en-US" sz="2000" dirty="0"/>
              <a:t>Q8, </a:t>
            </a:r>
            <a:r>
              <a:rPr lang="en-US" sz="2000" dirty="0" smtClean="0"/>
              <a:t>Q9</a:t>
            </a:r>
          </a:p>
          <a:p>
            <a:pPr lvl="1"/>
            <a:r>
              <a:rPr lang="en-US" sz="2400" dirty="0" smtClean="0"/>
              <a:t>scientific visualization: </a:t>
            </a:r>
            <a:r>
              <a:rPr lang="en-US" sz="2000" dirty="0" smtClean="0"/>
              <a:t>Q14</a:t>
            </a:r>
          </a:p>
          <a:p>
            <a:pPr lvl="1"/>
            <a:r>
              <a:rPr lang="en-US" sz="2400" dirty="0" smtClean="0"/>
              <a:t>curves/splines: </a:t>
            </a:r>
            <a:r>
              <a:rPr lang="en-US" sz="2000" dirty="0" smtClean="0"/>
              <a:t>Q18, Q19</a:t>
            </a:r>
          </a:p>
          <a:p>
            <a:r>
              <a:rPr lang="en-US" sz="2400" dirty="0" smtClean="0"/>
              <a:t>missing some new material</a:t>
            </a:r>
          </a:p>
          <a:p>
            <a:pPr lvl="1"/>
            <a:r>
              <a:rPr lang="en-US" sz="2200" dirty="0" err="1" smtClean="0"/>
              <a:t>shaders</a:t>
            </a:r>
            <a:endParaRPr lang="en-US" sz="2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44F1-AE24-4B47-BFFE-2A2005AA4690}" type="slidenum">
              <a:rPr lang="en-US"/>
              <a:pPr/>
              <a:t>6</a:t>
            </a:fld>
            <a:endParaRPr lang="en-US"/>
          </a:p>
        </p:txBody>
      </p:sp>
      <p:sp>
        <p:nvSpPr>
          <p:cNvPr id="219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Studying Advice</a:t>
            </a:r>
          </a:p>
        </p:txBody>
      </p:sp>
      <p:sp>
        <p:nvSpPr>
          <p:cNvPr id="219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problems!</a:t>
            </a:r>
          </a:p>
          <a:p>
            <a:pPr lvl="1"/>
            <a:r>
              <a:rPr lang="en-US" dirty="0"/>
              <a:t>work through old </a:t>
            </a:r>
            <a:r>
              <a:rPr lang="en-US" dirty="0" err="1"/>
              <a:t>homeworks</a:t>
            </a:r>
            <a:r>
              <a:rPr lang="en-US" dirty="0"/>
              <a:t>, </a:t>
            </a:r>
            <a:r>
              <a:rPr lang="en-US" dirty="0" smtClean="0"/>
              <a:t>exams</a:t>
            </a:r>
          </a:p>
          <a:p>
            <a:pPr lvl="2"/>
            <a:r>
              <a:rPr lang="en-US" dirty="0" smtClean="0"/>
              <a:t>especially from years where I taught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CAAD-9DD5-154D-A9F8-725519F6E22E}" type="slidenum">
              <a:rPr lang="en-US"/>
              <a:pPr/>
              <a:t>7</a:t>
            </a:fld>
            <a:endParaRPr lang="en-US"/>
          </a:p>
        </p:txBody>
      </p:sp>
      <p:sp>
        <p:nvSpPr>
          <p:cNvPr id="2359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08300"/>
            <a:ext cx="9144000" cy="762000"/>
          </a:xfrm>
        </p:spPr>
        <p:txBody>
          <a:bodyPr/>
          <a:lstStyle/>
          <a:p>
            <a:r>
              <a:rPr lang="en-US"/>
              <a:t>Review – Fast!!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0C5E-E1BA-3A4A-9E84-0FB52BC9833F}" type="slidenum">
              <a:rPr lang="en-US"/>
              <a:pPr/>
              <a:t>8</a:t>
            </a:fld>
            <a:endParaRPr lang="en-US"/>
          </a:p>
        </p:txBody>
      </p:sp>
      <p:sp>
        <p:nvSpPr>
          <p:cNvPr id="220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2D Rotation</a:t>
            </a:r>
          </a:p>
        </p:txBody>
      </p:sp>
      <p:sp>
        <p:nvSpPr>
          <p:cNvPr id="2200579" name="Oval 3"/>
          <p:cNvSpPr>
            <a:spLocks noChangeArrowheads="1"/>
          </p:cNvSpPr>
          <p:nvPr/>
        </p:nvSpPr>
        <p:spPr bwMode="auto">
          <a:xfrm>
            <a:off x="2133600" y="19812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0580" name="Line 4"/>
          <p:cNvSpPr>
            <a:spLocks noChangeShapeType="1"/>
          </p:cNvSpPr>
          <p:nvPr/>
        </p:nvSpPr>
        <p:spPr bwMode="auto">
          <a:xfrm>
            <a:off x="1143000" y="1600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0581" name="Line 5"/>
          <p:cNvSpPr>
            <a:spLocks noChangeShapeType="1"/>
          </p:cNvSpPr>
          <p:nvPr/>
        </p:nvSpPr>
        <p:spPr bwMode="auto">
          <a:xfrm>
            <a:off x="1143000" y="60198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0582" name="Oval 6"/>
          <p:cNvSpPr>
            <a:spLocks noChangeArrowheads="1"/>
          </p:cNvSpPr>
          <p:nvPr/>
        </p:nvSpPr>
        <p:spPr bwMode="auto">
          <a:xfrm>
            <a:off x="4114800" y="3581400"/>
            <a:ext cx="152400" cy="1524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0583" name="Line 7"/>
          <p:cNvSpPr>
            <a:spLocks noChangeShapeType="1"/>
          </p:cNvSpPr>
          <p:nvPr/>
        </p:nvSpPr>
        <p:spPr bwMode="auto">
          <a:xfrm flipV="1">
            <a:off x="1143000" y="3733800"/>
            <a:ext cx="29718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0584" name="Line 8"/>
          <p:cNvSpPr>
            <a:spLocks noChangeShapeType="1"/>
          </p:cNvSpPr>
          <p:nvPr/>
        </p:nvSpPr>
        <p:spPr bwMode="auto">
          <a:xfrm rot="19268048" flipV="1">
            <a:off x="76200" y="2881313"/>
            <a:ext cx="32004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0585" name="Text Box 9"/>
          <p:cNvSpPr txBox="1">
            <a:spLocks noChangeArrowheads="1"/>
          </p:cNvSpPr>
          <p:nvPr/>
        </p:nvSpPr>
        <p:spPr bwMode="auto">
          <a:xfrm>
            <a:off x="1373188" y="4772025"/>
            <a:ext cx="501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800">
                <a:latin typeface="Times New Roman" charset="0"/>
                <a:sym typeface="Symbol" charset="0"/>
              </a:rPr>
              <a:t></a:t>
            </a:r>
            <a:endParaRPr lang="en-US" sz="4800">
              <a:latin typeface="Times New Roman" charset="0"/>
            </a:endParaRPr>
          </a:p>
        </p:txBody>
      </p:sp>
      <p:sp>
        <p:nvSpPr>
          <p:cNvPr id="2200586" name="Text Box 10"/>
          <p:cNvSpPr txBox="1">
            <a:spLocks noChangeArrowheads="1"/>
          </p:cNvSpPr>
          <p:nvPr/>
        </p:nvSpPr>
        <p:spPr bwMode="auto">
          <a:xfrm>
            <a:off x="4114800" y="2971800"/>
            <a:ext cx="1284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latin typeface="Times New Roman" charset="0"/>
              </a:rPr>
              <a:t>(x, y)</a:t>
            </a:r>
          </a:p>
        </p:txBody>
      </p:sp>
      <p:sp>
        <p:nvSpPr>
          <p:cNvPr id="2200587" name="Text Box 11"/>
          <p:cNvSpPr txBox="1">
            <a:spLocks noChangeArrowheads="1"/>
          </p:cNvSpPr>
          <p:nvPr/>
        </p:nvSpPr>
        <p:spPr bwMode="auto">
          <a:xfrm>
            <a:off x="2336800" y="1524000"/>
            <a:ext cx="1793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latin typeface="Times New Roman" charset="0"/>
              </a:rPr>
              <a:t>(x</a:t>
            </a:r>
            <a:r>
              <a:rPr lang="en-US" sz="4000">
                <a:latin typeface="Times New Roman" charset="0"/>
                <a:cs typeface="Times New Roman" charset="0"/>
              </a:rPr>
              <a:t>′</a:t>
            </a:r>
            <a:r>
              <a:rPr lang="en-US" sz="4000">
                <a:latin typeface="Times New Roman" charset="0"/>
              </a:rPr>
              <a:t>, y</a:t>
            </a:r>
            <a:r>
              <a:rPr lang="en-US" sz="4000">
                <a:latin typeface="Times New Roman" charset="0"/>
                <a:cs typeface="Times New Roman" charset="0"/>
              </a:rPr>
              <a:t>′</a:t>
            </a:r>
            <a:r>
              <a:rPr lang="en-US" sz="4000">
                <a:latin typeface="Times New Roman" charset="0"/>
              </a:rPr>
              <a:t>)</a:t>
            </a:r>
          </a:p>
        </p:txBody>
      </p:sp>
      <p:sp>
        <p:nvSpPr>
          <p:cNvPr id="2200588" name="Text Box 12"/>
          <p:cNvSpPr txBox="1">
            <a:spLocks noChangeArrowheads="1"/>
          </p:cNvSpPr>
          <p:nvPr/>
        </p:nvSpPr>
        <p:spPr bwMode="auto">
          <a:xfrm>
            <a:off x="5589588" y="1149350"/>
            <a:ext cx="3160712" cy="984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latin typeface="Times New Roman" charset="0"/>
              </a:rPr>
              <a:t>x</a:t>
            </a:r>
            <a:r>
              <a:rPr lang="en-US" sz="2800">
                <a:latin typeface="Times New Roman" charset="0"/>
                <a:cs typeface="Times New Roman" charset="0"/>
              </a:rPr>
              <a:t>′</a:t>
            </a:r>
            <a:r>
              <a:rPr lang="en-US" sz="2400">
                <a:latin typeface="Times New Roman" charset="0"/>
              </a:rPr>
              <a:t> = x </a:t>
            </a:r>
            <a:r>
              <a:rPr lang="en-US" sz="2400" b="1">
                <a:latin typeface="Times New Roman" charset="0"/>
              </a:rPr>
              <a:t>cos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>
                <a:latin typeface="Times New Roman" charset="0"/>
                <a:sym typeface="Symbol" charset="0"/>
              </a:rPr>
              <a:t>) - y </a:t>
            </a:r>
            <a:r>
              <a:rPr lang="en-US" sz="2400" b="1">
                <a:latin typeface="Times New Roman" charset="0"/>
                <a:sym typeface="Symbol" charset="0"/>
              </a:rPr>
              <a:t>sin</a:t>
            </a:r>
            <a:r>
              <a:rPr lang="en-US" sz="2400">
                <a:latin typeface="Times New Roman" charset="0"/>
                <a:sym typeface="Symbol" charset="0"/>
              </a:rPr>
              <a:t>()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>
                <a:latin typeface="Times New Roman" charset="0"/>
                <a:sym typeface="Symbol" charset="0"/>
              </a:rPr>
              <a:t>y</a:t>
            </a:r>
            <a:r>
              <a:rPr lang="en-US" sz="2800">
                <a:latin typeface="Times New Roman" charset="0"/>
                <a:cs typeface="Times New Roman" charset="0"/>
              </a:rPr>
              <a:t>′</a:t>
            </a:r>
            <a:r>
              <a:rPr lang="en-US" sz="2400">
                <a:latin typeface="Times New Roman" charset="0"/>
                <a:sym typeface="Symbol" charset="0"/>
              </a:rPr>
              <a:t> = x </a:t>
            </a:r>
            <a:r>
              <a:rPr lang="en-US" sz="2400" b="1">
                <a:latin typeface="Times New Roman" charset="0"/>
                <a:sym typeface="Symbol" charset="0"/>
              </a:rPr>
              <a:t>sin</a:t>
            </a:r>
            <a:r>
              <a:rPr lang="en-US" sz="2400">
                <a:latin typeface="Times New Roman" charset="0"/>
                <a:sym typeface="Symbol" charset="0"/>
              </a:rPr>
              <a:t>() + y </a:t>
            </a:r>
            <a:r>
              <a:rPr lang="en-US" sz="2400" b="1">
                <a:latin typeface="Times New Roman" charset="0"/>
                <a:sym typeface="Symbol" charset="0"/>
              </a:rPr>
              <a:t>cos</a:t>
            </a:r>
            <a:r>
              <a:rPr lang="en-US" sz="2400">
                <a:latin typeface="Times New Roman" charset="0"/>
                <a:sym typeface="Symbol" charset="0"/>
              </a:rPr>
              <a:t>()</a:t>
            </a:r>
          </a:p>
        </p:txBody>
      </p:sp>
      <p:sp>
        <p:nvSpPr>
          <p:cNvPr id="2200589" name="Text Box 13"/>
          <p:cNvSpPr txBox="1">
            <a:spLocks noChangeArrowheads="1"/>
          </p:cNvSpPr>
          <p:nvPr/>
        </p:nvSpPr>
        <p:spPr bwMode="auto">
          <a:xfrm>
            <a:off x="4572000" y="4648200"/>
            <a:ext cx="449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2200">
                <a:latin typeface="Arial" charset="0"/>
              </a:rPr>
              <a:t>counterclockwise, RHS</a:t>
            </a:r>
          </a:p>
        </p:txBody>
      </p:sp>
      <p:graphicFrame>
        <p:nvGraphicFramePr>
          <p:cNvPr id="2200590" name="Object 14"/>
          <p:cNvGraphicFramePr>
            <a:graphicFrameLocks noChangeAspect="1"/>
          </p:cNvGraphicFramePr>
          <p:nvPr/>
        </p:nvGraphicFramePr>
        <p:xfrm>
          <a:off x="5486400" y="2209800"/>
          <a:ext cx="33528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624" name="Equation" r:id="rId3" imgW="1791096" imgH="457597" progId="Equation.3">
                  <p:embed/>
                </p:oleObj>
              </mc:Choice>
              <mc:Fallback>
                <p:oleObj name="Equation" r:id="rId3" imgW="1791096" imgH="45759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09800"/>
                        <a:ext cx="33528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50E8-E248-B940-9564-F0E76153A774}" type="slidenum">
              <a:rPr lang="en-US"/>
              <a:pPr/>
              <a:t>9</a:t>
            </a:fld>
            <a:endParaRPr lang="en-US"/>
          </a:p>
        </p:txBody>
      </p:sp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Shear, Reflection</a:t>
            </a:r>
          </a:p>
        </p:txBody>
      </p:sp>
      <p:sp>
        <p:nvSpPr>
          <p:cNvPr id="220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26488" cy="5715000"/>
          </a:xfrm>
        </p:spPr>
        <p:txBody>
          <a:bodyPr/>
          <a:lstStyle/>
          <a:p>
            <a:r>
              <a:rPr lang="en-US" sz="2800"/>
              <a:t>shear along x axis</a:t>
            </a:r>
          </a:p>
          <a:p>
            <a:pPr lvl="1"/>
            <a:r>
              <a:rPr lang="en-US" sz="2600"/>
              <a:t>push points to right in proportion to height</a:t>
            </a:r>
          </a:p>
          <a:p>
            <a:pPr lvl="1"/>
            <a:endParaRPr lang="en-US" sz="2600"/>
          </a:p>
          <a:p>
            <a:pPr lvl="1"/>
            <a:endParaRPr lang="en-US"/>
          </a:p>
          <a:p>
            <a:endParaRPr lang="en-US" sz="3000"/>
          </a:p>
          <a:p>
            <a:endParaRPr lang="en-US" sz="2800"/>
          </a:p>
          <a:p>
            <a:r>
              <a:rPr lang="en-US" sz="2800"/>
              <a:t>reflect across x axis</a:t>
            </a:r>
          </a:p>
          <a:p>
            <a:pPr lvl="1"/>
            <a:r>
              <a:rPr lang="en-US" sz="2600"/>
              <a:t>mirror</a:t>
            </a:r>
          </a:p>
          <a:p>
            <a:pPr lvl="1"/>
            <a:endParaRPr lang="en-US" sz="2600"/>
          </a:p>
          <a:p>
            <a:pPr lvl="1"/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grpSp>
        <p:nvGrpSpPr>
          <p:cNvPr id="2203652" name="Group 4"/>
          <p:cNvGrpSpPr>
            <a:grpSpLocks/>
          </p:cNvGrpSpPr>
          <p:nvPr/>
        </p:nvGrpSpPr>
        <p:grpSpPr bwMode="auto">
          <a:xfrm>
            <a:off x="152400" y="2286000"/>
            <a:ext cx="5403850" cy="1752600"/>
            <a:chOff x="480" y="2304"/>
            <a:chExt cx="4300" cy="1536"/>
          </a:xfrm>
        </p:grpSpPr>
        <p:sp>
          <p:nvSpPr>
            <p:cNvPr id="2203653" name="Line 5"/>
            <p:cNvSpPr>
              <a:spLocks noChangeShapeType="1"/>
            </p:cNvSpPr>
            <p:nvPr/>
          </p:nvSpPr>
          <p:spPr bwMode="auto">
            <a:xfrm flipV="1">
              <a:off x="1200" y="2352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54" name="Line 6"/>
            <p:cNvSpPr>
              <a:spLocks noChangeShapeType="1"/>
            </p:cNvSpPr>
            <p:nvPr/>
          </p:nvSpPr>
          <p:spPr bwMode="auto">
            <a:xfrm>
              <a:off x="480" y="312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55" name="Text Box 7"/>
            <p:cNvSpPr txBox="1">
              <a:spLocks noChangeArrowheads="1"/>
            </p:cNvSpPr>
            <p:nvPr/>
          </p:nvSpPr>
          <p:spPr bwMode="auto">
            <a:xfrm>
              <a:off x="1920" y="3072"/>
              <a:ext cx="26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</a:rPr>
                <a:t>x</a:t>
              </a:r>
            </a:p>
          </p:txBody>
        </p:sp>
        <p:sp>
          <p:nvSpPr>
            <p:cNvPr id="2203656" name="Line 8"/>
            <p:cNvSpPr>
              <a:spLocks noChangeShapeType="1"/>
            </p:cNvSpPr>
            <p:nvPr/>
          </p:nvSpPr>
          <p:spPr bwMode="auto">
            <a:xfrm>
              <a:off x="2304" y="302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57" name="Oval 9"/>
            <p:cNvSpPr>
              <a:spLocks noChangeArrowheads="1"/>
            </p:cNvSpPr>
            <p:nvPr/>
          </p:nvSpPr>
          <p:spPr bwMode="auto">
            <a:xfrm>
              <a:off x="1152" y="307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58" name="Oval 10"/>
            <p:cNvSpPr>
              <a:spLocks noChangeArrowheads="1"/>
            </p:cNvSpPr>
            <p:nvPr/>
          </p:nvSpPr>
          <p:spPr bwMode="auto">
            <a:xfrm>
              <a:off x="1488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59" name="Text Box 11"/>
            <p:cNvSpPr txBox="1">
              <a:spLocks noChangeArrowheads="1"/>
            </p:cNvSpPr>
            <p:nvPr/>
          </p:nvSpPr>
          <p:spPr bwMode="auto">
            <a:xfrm>
              <a:off x="960" y="2304"/>
              <a:ext cx="26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</a:rPr>
                <a:t>y</a:t>
              </a:r>
            </a:p>
          </p:txBody>
        </p:sp>
        <p:sp>
          <p:nvSpPr>
            <p:cNvPr id="2203660" name="Line 12"/>
            <p:cNvSpPr>
              <a:spLocks noChangeShapeType="1"/>
            </p:cNvSpPr>
            <p:nvPr/>
          </p:nvSpPr>
          <p:spPr bwMode="auto">
            <a:xfrm flipV="1">
              <a:off x="3792" y="2352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61" name="Line 13"/>
            <p:cNvSpPr>
              <a:spLocks noChangeShapeType="1"/>
            </p:cNvSpPr>
            <p:nvPr/>
          </p:nvSpPr>
          <p:spPr bwMode="auto">
            <a:xfrm>
              <a:off x="3072" y="312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62" name="Text Box 14"/>
            <p:cNvSpPr txBox="1">
              <a:spLocks noChangeArrowheads="1"/>
            </p:cNvSpPr>
            <p:nvPr/>
          </p:nvSpPr>
          <p:spPr bwMode="auto">
            <a:xfrm>
              <a:off x="4512" y="3072"/>
              <a:ext cx="26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</a:rPr>
                <a:t>x</a:t>
              </a:r>
            </a:p>
          </p:txBody>
        </p:sp>
        <p:sp>
          <p:nvSpPr>
            <p:cNvPr id="2203663" name="Oval 15"/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64" name="Oval 16"/>
            <p:cNvSpPr>
              <a:spLocks noChangeArrowheads="1"/>
            </p:cNvSpPr>
            <p:nvPr/>
          </p:nvSpPr>
          <p:spPr bwMode="auto">
            <a:xfrm>
              <a:off x="4320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65" name="Text Box 17"/>
            <p:cNvSpPr txBox="1">
              <a:spLocks noChangeArrowheads="1"/>
            </p:cNvSpPr>
            <p:nvPr/>
          </p:nvSpPr>
          <p:spPr bwMode="auto">
            <a:xfrm>
              <a:off x="3552" y="2304"/>
              <a:ext cx="26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</a:rPr>
                <a:t>y</a:t>
              </a:r>
            </a:p>
          </p:txBody>
        </p:sp>
        <p:sp>
          <p:nvSpPr>
            <p:cNvPr id="2203666" name="Line 18"/>
            <p:cNvSpPr>
              <a:spLocks noChangeShapeType="1"/>
            </p:cNvSpPr>
            <p:nvPr/>
          </p:nvSpPr>
          <p:spPr bwMode="auto">
            <a:xfrm flipH="1">
              <a:off x="3744" y="288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67" name="Line 19"/>
            <p:cNvSpPr>
              <a:spLocks noChangeShapeType="1"/>
            </p:cNvSpPr>
            <p:nvPr/>
          </p:nvSpPr>
          <p:spPr bwMode="auto">
            <a:xfrm flipH="1">
              <a:off x="3216" y="336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68" name="Line 20"/>
            <p:cNvSpPr>
              <a:spLocks noChangeShapeType="1"/>
            </p:cNvSpPr>
            <p:nvPr/>
          </p:nvSpPr>
          <p:spPr bwMode="auto">
            <a:xfrm flipH="1">
              <a:off x="3216" y="2880"/>
              <a:ext cx="52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69" name="Line 21"/>
            <p:cNvSpPr>
              <a:spLocks noChangeShapeType="1"/>
            </p:cNvSpPr>
            <p:nvPr/>
          </p:nvSpPr>
          <p:spPr bwMode="auto">
            <a:xfrm flipH="1">
              <a:off x="3840" y="2880"/>
              <a:ext cx="52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70" name="Rectangle 22"/>
            <p:cNvSpPr>
              <a:spLocks noChangeArrowheads="1"/>
            </p:cNvSpPr>
            <p:nvPr/>
          </p:nvSpPr>
          <p:spPr bwMode="auto">
            <a:xfrm>
              <a:off x="864" y="2880"/>
              <a:ext cx="67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03671" name="Object 23"/>
          <p:cNvGraphicFramePr>
            <a:graphicFrameLocks noChangeAspect="1"/>
          </p:cNvGraphicFramePr>
          <p:nvPr/>
        </p:nvGraphicFramePr>
        <p:xfrm>
          <a:off x="5638800" y="2819400"/>
          <a:ext cx="35052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748" name="Equation" r:id="rId3" imgW="1676796" imgH="457597" progId="Equation.3">
                  <p:embed/>
                </p:oleObj>
              </mc:Choice>
              <mc:Fallback>
                <p:oleObj name="Equation" r:id="rId3" imgW="1676796" imgH="457597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19400"/>
                        <a:ext cx="35052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72" name="Object 24"/>
          <p:cNvGraphicFramePr>
            <a:graphicFrameLocks noChangeAspect="1"/>
          </p:cNvGraphicFramePr>
          <p:nvPr/>
        </p:nvGraphicFramePr>
        <p:xfrm>
          <a:off x="5715000" y="5426075"/>
          <a:ext cx="3200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749" name="Equation" r:id="rId5" imgW="1625996" imgH="457597" progId="Equation.3">
                  <p:embed/>
                </p:oleObj>
              </mc:Choice>
              <mc:Fallback>
                <p:oleObj name="Equation" r:id="rId5" imgW="1625996" imgH="457597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26075"/>
                        <a:ext cx="3200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3673" name="Group 25"/>
          <p:cNvGrpSpPr>
            <a:grpSpLocks/>
          </p:cNvGrpSpPr>
          <p:nvPr/>
        </p:nvGrpSpPr>
        <p:grpSpPr bwMode="auto">
          <a:xfrm>
            <a:off x="304800" y="5302250"/>
            <a:ext cx="5043488" cy="1174750"/>
            <a:chOff x="864" y="1728"/>
            <a:chExt cx="4320" cy="1493"/>
          </a:xfrm>
        </p:grpSpPr>
        <p:sp>
          <p:nvSpPr>
            <p:cNvPr id="2203674" name="Line 26"/>
            <p:cNvSpPr>
              <a:spLocks noChangeShapeType="1"/>
            </p:cNvSpPr>
            <p:nvPr/>
          </p:nvSpPr>
          <p:spPr bwMode="auto">
            <a:xfrm flipV="1">
              <a:off x="1584" y="1728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75" name="Line 27"/>
            <p:cNvSpPr>
              <a:spLocks noChangeShapeType="1"/>
            </p:cNvSpPr>
            <p:nvPr/>
          </p:nvSpPr>
          <p:spPr bwMode="auto">
            <a:xfrm>
              <a:off x="864" y="264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76" name="Text Box 28"/>
            <p:cNvSpPr txBox="1">
              <a:spLocks noChangeArrowheads="1"/>
            </p:cNvSpPr>
            <p:nvPr/>
          </p:nvSpPr>
          <p:spPr bwMode="auto">
            <a:xfrm>
              <a:off x="2305" y="2592"/>
              <a:ext cx="289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</a:rPr>
                <a:t>x</a:t>
              </a:r>
            </a:p>
          </p:txBody>
        </p:sp>
        <p:sp>
          <p:nvSpPr>
            <p:cNvPr id="2203677" name="Line 29"/>
            <p:cNvSpPr>
              <a:spLocks noChangeShapeType="1"/>
            </p:cNvSpPr>
            <p:nvPr/>
          </p:nvSpPr>
          <p:spPr bwMode="auto">
            <a:xfrm>
              <a:off x="2688" y="25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78" name="Oval 30"/>
            <p:cNvSpPr>
              <a:spLocks noChangeArrowheads="1"/>
            </p:cNvSpPr>
            <p:nvPr/>
          </p:nvSpPr>
          <p:spPr bwMode="auto">
            <a:xfrm>
              <a:off x="1536" y="259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79" name="Oval 31"/>
            <p:cNvSpPr>
              <a:spLocks noChangeArrowheads="1"/>
            </p:cNvSpPr>
            <p:nvPr/>
          </p:nvSpPr>
          <p:spPr bwMode="auto">
            <a:xfrm>
              <a:off x="1872" y="235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80" name="Rectangle 32"/>
            <p:cNvSpPr>
              <a:spLocks noChangeArrowheads="1"/>
            </p:cNvSpPr>
            <p:nvPr/>
          </p:nvSpPr>
          <p:spPr bwMode="auto">
            <a:xfrm>
              <a:off x="1248" y="2400"/>
              <a:ext cx="67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81" name="Line 33"/>
            <p:cNvSpPr>
              <a:spLocks noChangeShapeType="1"/>
            </p:cNvSpPr>
            <p:nvPr/>
          </p:nvSpPr>
          <p:spPr bwMode="auto">
            <a:xfrm flipV="1">
              <a:off x="4176" y="1920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82" name="Line 34"/>
            <p:cNvSpPr>
              <a:spLocks noChangeShapeType="1"/>
            </p:cNvSpPr>
            <p:nvPr/>
          </p:nvSpPr>
          <p:spPr bwMode="auto">
            <a:xfrm>
              <a:off x="3456" y="2688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83" name="Text Box 35"/>
            <p:cNvSpPr txBox="1">
              <a:spLocks noChangeArrowheads="1"/>
            </p:cNvSpPr>
            <p:nvPr/>
          </p:nvSpPr>
          <p:spPr bwMode="auto">
            <a:xfrm>
              <a:off x="4896" y="2640"/>
              <a:ext cx="288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</a:rPr>
                <a:t>x</a:t>
              </a:r>
            </a:p>
          </p:txBody>
        </p:sp>
        <p:sp>
          <p:nvSpPr>
            <p:cNvPr id="2203684" name="Oval 36"/>
            <p:cNvSpPr>
              <a:spLocks noChangeArrowheads="1"/>
            </p:cNvSpPr>
            <p:nvPr/>
          </p:nvSpPr>
          <p:spPr bwMode="auto">
            <a:xfrm>
              <a:off x="4128" y="264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85" name="Oval 37"/>
            <p:cNvSpPr>
              <a:spLocks noChangeArrowheads="1"/>
            </p:cNvSpPr>
            <p:nvPr/>
          </p:nvSpPr>
          <p:spPr bwMode="auto">
            <a:xfrm>
              <a:off x="4464" y="28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686" name="Rectangle 38"/>
            <p:cNvSpPr>
              <a:spLocks noChangeArrowheads="1"/>
            </p:cNvSpPr>
            <p:nvPr/>
          </p:nvSpPr>
          <p:spPr bwMode="auto">
            <a:xfrm>
              <a:off x="3840" y="2448"/>
              <a:ext cx="67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ends">
  <a:themeElements>
    <a:clrScheme name="1_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9870"/>
      </a:accent1>
      <a:accent2>
        <a:srgbClr val="C23EB9"/>
      </a:accent2>
      <a:accent3>
        <a:srgbClr val="FFFFFF"/>
      </a:accent3>
      <a:accent4>
        <a:srgbClr val="000000"/>
      </a:accent4>
      <a:accent5>
        <a:srgbClr val="AACABB"/>
      </a:accent5>
      <a:accent6>
        <a:srgbClr val="B037A7"/>
      </a:accent6>
      <a:hlink>
        <a:srgbClr val="FF0000"/>
      </a:hlink>
      <a:folHlink>
        <a:srgbClr val="333399"/>
      </a:folHlink>
    </a:clrScheme>
    <a:fontScheme name="1_Blend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80808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-914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80808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-914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9870"/>
        </a:accent1>
        <a:accent2>
          <a:srgbClr val="C23EB9"/>
        </a:accent2>
        <a:accent3>
          <a:srgbClr val="FFFFFF"/>
        </a:accent3>
        <a:accent4>
          <a:srgbClr val="000000"/>
        </a:accent4>
        <a:accent5>
          <a:srgbClr val="AACABB"/>
        </a:accent5>
        <a:accent6>
          <a:srgbClr val="B037A7"/>
        </a:accent6>
        <a:hlink>
          <a:srgbClr val="FF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9870"/>
        </a:accent1>
        <a:accent2>
          <a:srgbClr val="C23EB9"/>
        </a:accent2>
        <a:accent3>
          <a:srgbClr val="FFFFFF"/>
        </a:accent3>
        <a:accent4>
          <a:srgbClr val="000000"/>
        </a:accent4>
        <a:accent5>
          <a:srgbClr val="AACABB"/>
        </a:accent5>
        <a:accent6>
          <a:srgbClr val="B037A7"/>
        </a:accent6>
        <a:hlink>
          <a:srgbClr val="FF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39817</TotalTime>
  <Pages>13</Pages>
  <Words>1396</Words>
  <Application>Microsoft Macintosh PowerPoint</Application>
  <PresentationFormat>On-screen Show (4:3)</PresentationFormat>
  <Paragraphs>351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1_Blends</vt:lpstr>
      <vt:lpstr>Equation</vt:lpstr>
      <vt:lpstr>Final Review I </vt:lpstr>
      <vt:lpstr>Beyond 314: Other Graphics Courses</vt:lpstr>
      <vt:lpstr>Final</vt:lpstr>
      <vt:lpstr>Final Emphasis</vt:lpstr>
      <vt:lpstr>Sample Final</vt:lpstr>
      <vt:lpstr>Studying Advice</vt:lpstr>
      <vt:lpstr>Review – Fast!!</vt:lpstr>
      <vt:lpstr>Review: 2D Rotation</vt:lpstr>
      <vt:lpstr>Review: Shear, Reflection</vt:lpstr>
      <vt:lpstr>Review: 2D Transformations</vt:lpstr>
      <vt:lpstr>Review: Linear Transformations</vt:lpstr>
      <vt:lpstr>Review: Affine Transformations</vt:lpstr>
      <vt:lpstr>Review: Homogeneous Coordinates</vt:lpstr>
      <vt:lpstr>Review: 3D Homog Transformations</vt:lpstr>
      <vt:lpstr>Review: 3D Shear</vt:lpstr>
      <vt:lpstr>Review: Composing Transformations</vt:lpstr>
      <vt:lpstr>Review: Composing Transformations</vt:lpstr>
      <vt:lpstr>Review: Interpreting Transformations</vt:lpstr>
      <vt:lpstr>Review: General Transform Composition</vt:lpstr>
      <vt:lpstr>Review: Arbitrary Rotation</vt:lpstr>
      <vt:lpstr>Review: Transformation Hierarchies</vt:lpstr>
      <vt:lpstr>Review: Normals</vt:lpstr>
      <vt:lpstr>Review: Transforming Normals</vt:lpstr>
      <vt:lpstr>Review: Camera Motion</vt:lpstr>
      <vt:lpstr>Review: Constructing Lookat </vt:lpstr>
      <vt:lpstr>Review: V2W vs. W2V</vt:lpstr>
      <vt:lpstr>Review: Graphics Cameras</vt:lpstr>
      <vt:lpstr>Review: Basic Perspective Projection</vt:lpstr>
      <vt:lpstr>Review: Asymmetric Frusta</vt:lpstr>
      <vt:lpstr>Review: Field-of-View Formulation</vt:lpstr>
    </vt:vector>
  </TitlesOfParts>
  <Company>뿿쳐Ԏ윤뿿_xdda4_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Shading, Advanced Rendering  Week 7, Wed Feb 28</dc:title>
  <dc:subject/>
  <dc:creator>tmm *</dc:creator>
  <cp:keywords/>
  <dc:description/>
  <cp:lastModifiedBy>Tamara Munzner</cp:lastModifiedBy>
  <cp:revision>176</cp:revision>
  <cp:lastPrinted>2013-04-10T17:02:42Z</cp:lastPrinted>
  <dcterms:created xsi:type="dcterms:W3CDTF">2007-02-28T11:45:54Z</dcterms:created>
  <dcterms:modified xsi:type="dcterms:W3CDTF">2016-04-11T14:20:09Z</dcterms:modified>
</cp:coreProperties>
</file>