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3" r:id="rId2"/>
    <p:sldId id="274" r:id="rId3"/>
    <p:sldId id="256" r:id="rId4"/>
    <p:sldId id="275" r:id="rId5"/>
    <p:sldId id="276" r:id="rId6"/>
    <p:sldId id="277" r:id="rId7"/>
    <p:sldId id="257" r:id="rId8"/>
    <p:sldId id="278" r:id="rId9"/>
    <p:sldId id="279" r:id="rId10"/>
    <p:sldId id="258" r:id="rId11"/>
    <p:sldId id="280" r:id="rId12"/>
    <p:sldId id="281" r:id="rId13"/>
    <p:sldId id="259" r:id="rId14"/>
    <p:sldId id="260" r:id="rId15"/>
    <p:sldId id="261" r:id="rId16"/>
    <p:sldId id="282" r:id="rId17"/>
    <p:sldId id="262" r:id="rId18"/>
    <p:sldId id="283" r:id="rId19"/>
    <p:sldId id="263" r:id="rId20"/>
    <p:sldId id="284" r:id="rId21"/>
    <p:sldId id="264" r:id="rId22"/>
    <p:sldId id="285" r:id="rId23"/>
    <p:sldId id="271" r:id="rId24"/>
    <p:sldId id="287" r:id="rId25"/>
    <p:sldId id="269" r:id="rId26"/>
    <p:sldId id="286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1" autoAdjust="0"/>
    <p:restoredTop sz="86341" autoAdjust="0"/>
  </p:normalViewPr>
  <p:slideViewPr>
    <p:cSldViewPr>
      <p:cViewPr varScale="1">
        <p:scale>
          <a:sx n="69" d="100"/>
          <a:sy n="69" d="100"/>
        </p:scale>
        <p:origin x="36" y="4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3BD5B-C454-43CF-AE81-F66F0D081466}" type="datetimeFigureOut">
              <a:rPr lang="en-CA" smtClean="0"/>
              <a:t>2019-02-27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33BA1-92C7-4C43-9511-A0DA40FEAF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4224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Skipping</a:t>
            </a:r>
            <a:r>
              <a:rPr lang="en-CA" baseline="0" dirty="0" smtClean="0"/>
              <a:t> Lessons 4 &amp; 5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3BA1-92C7-4C43-9511-A0DA40FEAFD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824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Hmmm. Now that</a:t>
            </a:r>
            <a:r>
              <a:rPr lang="en-CA" baseline="0" dirty="0" smtClean="0"/>
              <a:t> code is more portable</a:t>
            </a:r>
            <a:r>
              <a:rPr lang="en-CA" dirty="0" smtClean="0"/>
              <a:t>, is it the case that these kinds of permanent disruptions</a:t>
            </a:r>
            <a:r>
              <a:rPr lang="en-CA" baseline="0" dirty="0" smtClean="0"/>
              <a:t> are less likely to happen?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3BA1-92C7-4C43-9511-A0DA40FEAFD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293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AF30-83A9-4BD5-B0C8-74CEEE32E695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4353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8A1C0-121B-4013-AA8A-A02F05AC321F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0416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B3059-BF7C-44BF-BA18-4F79B48189B8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785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84713-3A31-4EA3-916E-B8718F8082E0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3476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6450-09F2-46AB-BDB7-EB154FAEBA8C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452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9127-B96E-49E6-AACF-AF15F3A82B96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0900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AD87-17C9-4AC6-A6A4-2848969FBF1A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7453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1D92-A7A7-41DE-B1AC-BAAE44787DB6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0946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5331C-5509-4EAD-A612-A2735B61F438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8430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9E03-2A6D-4BC1-A441-C363621DD6A7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2609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43EF-407B-4184-B10F-39B7CCC3CD07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1437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BA55-7C7D-4292-84CD-759E5C5F304C}" type="slidenum">
              <a:rPr lang="en-CA" altLang="en-US" smtClean="0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16353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What Goes Around Comes Around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Slides based partially on those originally by Garth Shoemaker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66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Relational (70s-early 80s)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 smtClean="0"/>
              <a:t>The proposal in a nutshell:</a:t>
            </a:r>
          </a:p>
          <a:p>
            <a:r>
              <a:rPr lang="en-US" altLang="en-US" sz="2800" dirty="0" smtClean="0"/>
              <a:t>Store </a:t>
            </a:r>
            <a:r>
              <a:rPr lang="en-US" altLang="en-US" sz="2800" dirty="0"/>
              <a:t>the data in a simple data structure (tables)</a:t>
            </a:r>
          </a:p>
          <a:p>
            <a:r>
              <a:rPr lang="en-US" altLang="en-US" sz="2800" dirty="0" smtClean="0"/>
              <a:t>Access </a:t>
            </a:r>
            <a:r>
              <a:rPr lang="en-US" altLang="en-US" sz="2800" dirty="0"/>
              <a:t>it through a high level set-at-a-time DML</a:t>
            </a:r>
          </a:p>
          <a:p>
            <a:r>
              <a:rPr lang="en-US" altLang="en-US" sz="2800" dirty="0" smtClean="0"/>
              <a:t>No </a:t>
            </a:r>
            <a:r>
              <a:rPr lang="en-US" altLang="en-US" sz="2800" dirty="0"/>
              <a:t>need for a physical storage proposal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Lots </a:t>
            </a:r>
            <a:r>
              <a:rPr lang="en-US" altLang="en-US" sz="2800" dirty="0"/>
              <a:t>of good arguing by various sides “the great debate</a:t>
            </a:r>
            <a:r>
              <a:rPr lang="en-US" altLang="en-US" sz="2800" dirty="0" smtClean="0"/>
              <a:t>”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Lesson 9: Technical debates are usually settled by the elephants of the marketplace, and often for reasons not related to technology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really brought down IMS?</a:t>
            </a:r>
          </a:p>
          <a:p>
            <a:pPr lvl="1"/>
            <a:r>
              <a:rPr lang="en-CA" dirty="0" smtClean="0"/>
              <a:t>IBM had both IMS and DB/2</a:t>
            </a:r>
          </a:p>
          <a:p>
            <a:pPr lvl="1"/>
            <a:r>
              <a:rPr lang="en-CA" dirty="0" smtClean="0"/>
              <a:t>IMS put DB/2 on VAX, but IMS on mainframes</a:t>
            </a:r>
          </a:p>
          <a:p>
            <a:pPr lvl="1"/>
            <a:r>
              <a:rPr lang="en-CA" dirty="0" smtClean="0"/>
              <a:t>Mainframes had most of the DB market</a:t>
            </a:r>
          </a:p>
          <a:p>
            <a:pPr lvl="1"/>
            <a:r>
              <a:rPr lang="en-CA" dirty="0" smtClean="0"/>
              <a:t>They tried to implement DB/2 on top of IMS and failed (complexity of IMS)</a:t>
            </a:r>
            <a:r>
              <a:rPr lang="en-CA" dirty="0" smtClean="0">
                <a:sym typeface="Wingdings" panose="05000000000000000000" pitchFamily="2" charset="2"/>
              </a:rPr>
              <a:t> </a:t>
            </a:r>
          </a:p>
          <a:p>
            <a:pPr lvl="1"/>
            <a:r>
              <a:rPr lang="en-CA" dirty="0" smtClean="0">
                <a:sym typeface="Wingdings" panose="05000000000000000000" pitchFamily="2" charset="2"/>
              </a:rPr>
              <a:t>Releasing DB/2 </a:t>
            </a:r>
            <a:r>
              <a:rPr lang="en-CA" i="1" dirty="0" smtClean="0">
                <a:sym typeface="Wingdings" panose="05000000000000000000" pitchFamily="2" charset="2"/>
              </a:rPr>
              <a:t>and</a:t>
            </a:r>
            <a:r>
              <a:rPr lang="en-CA" dirty="0" smtClean="0">
                <a:sym typeface="Wingdings" panose="05000000000000000000" pitchFamily="2" charset="2"/>
              </a:rPr>
              <a:t> IMS for mainframes </a:t>
            </a:r>
          </a:p>
          <a:p>
            <a:pPr lvl="1"/>
            <a:r>
              <a:rPr lang="en-CA" dirty="0" smtClean="0">
                <a:sym typeface="Wingdings" panose="05000000000000000000" pitchFamily="2" charset="2"/>
              </a:rPr>
              <a:t>Curtains for IMS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188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Lesson 10: query optimizations can beat all but the best record at a time DBMS application programmers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Surprising at the time, but true</a:t>
            </a:r>
          </a:p>
          <a:p>
            <a:pPr lvl="1"/>
            <a:r>
              <a:rPr lang="en-CA" dirty="0" smtClean="0"/>
              <a:t>Like playing chess – the computer can think of </a:t>
            </a:r>
            <a:r>
              <a:rPr lang="en-CA" i="1" dirty="0" smtClean="0"/>
              <a:t>many</a:t>
            </a:r>
            <a:r>
              <a:rPr lang="en-CA" dirty="0" smtClean="0"/>
              <a:t> more options than a human, even if not all</a:t>
            </a:r>
          </a:p>
          <a:p>
            <a:pPr lvl="1"/>
            <a:r>
              <a:rPr lang="en-CA" dirty="0" smtClean="0"/>
              <a:t>Also similar to compilers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205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ER (70s)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Response to normalization</a:t>
            </a:r>
          </a:p>
          <a:p>
            <a:r>
              <a:rPr lang="en-US" altLang="en-US"/>
              <a:t>Standard wisdom: create table, then normalize.  Problems for DBAs:</a:t>
            </a:r>
          </a:p>
          <a:p>
            <a:pPr lvl="1"/>
            <a:r>
              <a:rPr lang="en-US" altLang="en-US"/>
              <a:t>1. Where do I get initial tables</a:t>
            </a:r>
          </a:p>
          <a:p>
            <a:pPr lvl="1"/>
            <a:r>
              <a:rPr lang="en-US" altLang="en-US"/>
              <a:t>2. can’t understand functional dependences</a:t>
            </a:r>
          </a:p>
          <a:p>
            <a:r>
              <a:rPr lang="en-US" altLang="en-US"/>
              <a:t>Lesson 11: Functional dependencies are too difficult for mere mortals to understand.  Another reason for KISS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Extended Relational (80s)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How many features must relational databases have…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Set valued attributes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Aggregation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Generalization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And many, many more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Lesson 12: unless there is a big performance or functionality advantage, new constructs will go nowhere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Semantic (late 70’s and 80’s) (SDM)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/>
              <a:t>Similar ideas, but more radical; change whole model to be semantically richer.</a:t>
            </a:r>
          </a:p>
          <a:p>
            <a:pPr>
              <a:buFontTx/>
              <a:buNone/>
            </a:pPr>
            <a:r>
              <a:rPr lang="en-US" altLang="en-US"/>
              <a:t>- Lots of machinery, little benefit.  Died without a trace.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The previous two epochs (ER &amp; Semantic) didn’t make much lasting impact. Were they worth doing? Why or why not?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98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Object-oriented (late 80’s and early 90’s)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+Support OO languages</a:t>
            </a:r>
          </a:p>
          <a:p>
            <a:pPr>
              <a:buFontTx/>
              <a:buNone/>
            </a:pPr>
            <a:r>
              <a:rPr lang="en-US" altLang="en-US" dirty="0"/>
              <a:t>- market failure: no leverage, no standards, some versions had reliance on C</a:t>
            </a:r>
            <a:r>
              <a:rPr lang="en-US" altLang="en-US" dirty="0" smtClean="0"/>
              <a:t>++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Lesson 13: Packages will not sell to users unless they are in “major pain”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Absence of leverage – not good enough to just have to write a load and unload program</a:t>
            </a:r>
          </a:p>
          <a:p>
            <a:r>
              <a:rPr lang="en-CA" dirty="0" smtClean="0"/>
              <a:t>No standards</a:t>
            </a:r>
          </a:p>
          <a:p>
            <a:r>
              <a:rPr lang="en-CA" dirty="0" smtClean="0"/>
              <a:t>No programming language Esperanto – if you had </a:t>
            </a:r>
            <a:r>
              <a:rPr lang="en-CA" i="1" dirty="0" smtClean="0"/>
              <a:t>any</a:t>
            </a:r>
            <a:r>
              <a:rPr lang="en-CA" dirty="0" smtClean="0"/>
              <a:t> program not written in C++, it wouldn’t work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2866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Object-relational (late 80s and early 90s)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OO + 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+ Some commercial success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+ put some code in DBMS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 smtClean="0"/>
              <a:t>no standards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alt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/>
              <a:t>While (as I said) all major DBMSs have some OO features (e.g., stored procedures), it’s not as much as proposed in OR space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9 epochs in database research</a:t>
            </a:r>
          </a:p>
          <a:p>
            <a:r>
              <a:rPr lang="en-CA" dirty="0" smtClean="0"/>
              <a:t>We are repeating old ideas</a:t>
            </a:r>
          </a:p>
          <a:p>
            <a:r>
              <a:rPr lang="en-CA" dirty="0" smtClean="0"/>
              <a:t>We are failing to learn from old mistakes</a:t>
            </a:r>
          </a:p>
          <a:p>
            <a:r>
              <a:rPr lang="en-CA" dirty="0" smtClean="0"/>
              <a:t>We’ll cover most of the epochs and lessons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85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Lesson 15: Widespread adoption of new technology requires either standards and/or an elephant pushing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Discussion (based on one from Canvas): The authors seem to claim </a:t>
            </a:r>
            <a:r>
              <a:rPr lang="en-CA" dirty="0"/>
              <a:t>that the </a:t>
            </a:r>
            <a:r>
              <a:rPr lang="en-CA" i="1" dirty="0" smtClean="0"/>
              <a:t>only</a:t>
            </a:r>
            <a:r>
              <a:rPr lang="en-CA" dirty="0" smtClean="0"/>
              <a:t> </a:t>
            </a:r>
            <a:r>
              <a:rPr lang="en-CA" dirty="0"/>
              <a:t>interesting developments (beyond the relational model) in the last 30 years are user-defined functions </a:t>
            </a:r>
            <a:r>
              <a:rPr lang="en-CA" dirty="0" smtClean="0"/>
              <a:t>from INGRES… introduced by </a:t>
            </a:r>
            <a:r>
              <a:rPr lang="en-CA" dirty="0" err="1" smtClean="0"/>
              <a:t>Stonebraker</a:t>
            </a:r>
            <a:r>
              <a:rPr lang="en-CA" dirty="0" smtClean="0"/>
              <a:t>. Do </a:t>
            </a:r>
            <a:r>
              <a:rPr lang="en-CA" dirty="0"/>
              <a:t>you </a:t>
            </a:r>
            <a:r>
              <a:rPr lang="en-CA" dirty="0" smtClean="0"/>
              <a:t>agree?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Further discussion: most papers are written by their chief proponents. How unbiased are they likely to be?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Even further discussion: how should this impact how you read papers?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4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/>
              <a:t>XML (late 90s to - ?)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Semantic heterogeneity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Schema later: best for semi-structured… authors claim there aren’t that many of these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XML Schema: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Can be hierarchical, as in IMS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Can have links to other records as in CODASYL &amp; SDM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Can have set-based attributes as in SDM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Can inherit from other records, as in SDM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Even more complexity!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Lesson 17: XQuery is pretty much OR SQL with a different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As previously mentioned:</a:t>
            </a:r>
          </a:p>
          <a:p>
            <a:pPr marL="0" indent="0">
              <a:buNone/>
            </a:pPr>
            <a:r>
              <a:rPr lang="en-CA" dirty="0" smtClean="0"/>
              <a:t>OQL (OO)			</a:t>
            </a:r>
            <a:r>
              <a:rPr lang="en-CA" dirty="0" smtClean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r>
              <a:rPr lang="en-CA" dirty="0" err="1" smtClean="0">
                <a:sym typeface="Wingdings" panose="05000000000000000000" pitchFamily="2" charset="2"/>
              </a:rPr>
              <a:t>UnQL</a:t>
            </a:r>
            <a:r>
              <a:rPr lang="en-CA" dirty="0" smtClean="0">
                <a:sym typeface="Wingdings" panose="05000000000000000000" pitchFamily="2" charset="2"/>
              </a:rPr>
              <a:t> (unstructured)	</a:t>
            </a:r>
          </a:p>
          <a:p>
            <a:pPr marL="0" indent="0">
              <a:buNone/>
            </a:pPr>
            <a:r>
              <a:rPr lang="en-CA" dirty="0" err="1" smtClean="0">
                <a:sym typeface="Wingdings" panose="05000000000000000000" pitchFamily="2" charset="2"/>
              </a:rPr>
              <a:t>StrUQL</a:t>
            </a:r>
            <a:r>
              <a:rPr lang="en-CA" dirty="0" smtClean="0">
                <a:sym typeface="Wingdings" panose="05000000000000000000" pitchFamily="2" charset="2"/>
              </a:rPr>
              <a:t> (semi-structured)</a:t>
            </a:r>
          </a:p>
          <a:p>
            <a:pPr marL="0" indent="0">
              <a:buNone/>
            </a:pPr>
            <a:r>
              <a:rPr lang="en-CA" dirty="0" smtClean="0">
                <a:sym typeface="Wingdings" panose="05000000000000000000" pitchFamily="2" charset="2"/>
              </a:rPr>
              <a:t>XMLQL (XML)		</a:t>
            </a:r>
          </a:p>
          <a:p>
            <a:pPr marL="0" indent="0">
              <a:buNone/>
            </a:pPr>
            <a:r>
              <a:rPr lang="en-CA" dirty="0" smtClean="0">
                <a:sym typeface="Wingdings" panose="05000000000000000000" pitchFamily="2" charset="2"/>
              </a:rPr>
              <a:t>XQuery (XML)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4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Three visions of the future of XML Schema: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XML schema fails because of excessive complexity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 “data-oriented” subset of XML Schema will be proposed that is vastly simpler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“It will become popular.  Within a decade, all problem with IMS and CODASYL that motivated Codd to invent the relational model will resurface.  At that time some enterprising researcher, call him Y, will ‘dust off’ </a:t>
            </a:r>
            <a:r>
              <a:rPr lang="en-US" altLang="en-US" sz="2400" dirty="0" err="1"/>
              <a:t>Codd’s</a:t>
            </a:r>
            <a:r>
              <a:rPr lang="en-US" altLang="en-US" sz="2400" dirty="0"/>
              <a:t> original paper, and there will be a replay of ‘the Great Debate’ Presumably it will end the same way as the last one.  Moreover, Codd won the Turing award in 1981 for his contribution.  In this scenario, Y will win the Turing award circa 2015</a:t>
            </a:r>
            <a:r>
              <a:rPr lang="en-US" altLang="en-US" sz="2400" dirty="0" smtClean="0"/>
              <a:t>”. Note: </a:t>
            </a:r>
            <a:r>
              <a:rPr lang="en-US" altLang="en-US" sz="2400" dirty="0" err="1" smtClean="0"/>
              <a:t>Stonebraker</a:t>
            </a:r>
            <a:r>
              <a:rPr lang="en-US" altLang="en-US" sz="2400" dirty="0" smtClean="0"/>
              <a:t> won the Turing award in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(from Canvas)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Do you think the evolving of data model designs are really going in cycles (</a:t>
            </a:r>
            <a:r>
              <a:rPr lang="en-CA" dirty="0" smtClean="0"/>
              <a:t>e.g., </a:t>
            </a:r>
            <a:r>
              <a:rPr lang="en-CA" dirty="0"/>
              <a:t>the authors’ negative views on the future of XML-based models)? 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75995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dirty="0" smtClean="0"/>
              <a:t>Other lessons </a:t>
            </a:r>
            <a:r>
              <a:rPr lang="en-US" altLang="en-US" dirty="0"/>
              <a:t>from XML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Lesson 16: Schema-later is probably a niche market</a:t>
            </a:r>
          </a:p>
          <a:p>
            <a:pPr>
              <a:buFontTx/>
              <a:buNone/>
            </a:pPr>
            <a:r>
              <a:rPr lang="en-US" altLang="en-US" dirty="0" smtClean="0"/>
              <a:t>Lesson </a:t>
            </a:r>
            <a:r>
              <a:rPr lang="en-US" altLang="en-US" dirty="0"/>
              <a:t>18: XML will not solve semantic heterogeneity either inside or outside the enterprise</a:t>
            </a:r>
          </a:p>
          <a:p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 (from Canvas)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Of all </a:t>
            </a:r>
            <a:r>
              <a:rPr lang="en-CA" dirty="0" smtClean="0"/>
              <a:t>the lessons, </a:t>
            </a:r>
            <a:r>
              <a:rPr lang="en-CA" dirty="0"/>
              <a:t>which one do you find the most important and which one do you think will likely repeat itself?</a:t>
            </a:r>
          </a:p>
        </p:txBody>
      </p:sp>
    </p:spTree>
    <p:extLst>
      <p:ext uri="{BB962C8B-B14F-4D97-AF65-F5344CB8AC3E}">
        <p14:creationId xmlns:p14="http://schemas.microsoft.com/office/powerpoint/2010/main" val="32230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Hierarchical (IMS) (late 60s-70s)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 smtClean="0"/>
              <a:t>Pros: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Uses </a:t>
            </a:r>
            <a:r>
              <a:rPr lang="en-US" altLang="en-US" dirty="0"/>
              <a:t>simple data manipulation language (DL/I</a:t>
            </a:r>
            <a:r>
              <a:rPr lang="en-US" altLang="en-US" dirty="0" smtClean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/>
              <a:t>Cons:</a:t>
            </a:r>
            <a:endParaRPr lang="en-US" altLang="en-US" dirty="0"/>
          </a:p>
          <a:p>
            <a:r>
              <a:rPr lang="en-US" altLang="en-US" dirty="0"/>
              <a:t>Information is repeated</a:t>
            </a:r>
          </a:p>
          <a:p>
            <a:r>
              <a:rPr lang="en-US" altLang="en-US" dirty="0"/>
              <a:t>Existence depends on parents</a:t>
            </a:r>
          </a:p>
          <a:p>
            <a:r>
              <a:rPr lang="en-US" altLang="en-US" dirty="0"/>
              <a:t>no physical data independence (can’t tune physical level without tuning app)</a:t>
            </a:r>
          </a:p>
          <a:p>
            <a:r>
              <a:rPr lang="en-US" altLang="en-US" dirty="0"/>
              <a:t>Not much logical data independence either (can’t tune schema without changing app (think views))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Lesson 1. Physical and logical data independence are highly desirable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IMS (hierarchical) was particularly bad at this</a:t>
            </a:r>
          </a:p>
          <a:p>
            <a:pPr lvl="1"/>
            <a:r>
              <a:rPr lang="en-CA" dirty="0" smtClean="0"/>
              <a:t>Done to avoid very bad performance</a:t>
            </a:r>
          </a:p>
          <a:p>
            <a:pPr lvl="1"/>
            <a:r>
              <a:rPr lang="en-CA" dirty="0" smtClean="0"/>
              <a:t>You can’t tune an application and guarantee that the DL/1 program can run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31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Lesson 2. Tree structured data models are very restrictive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Information is repeated</a:t>
            </a:r>
          </a:p>
          <a:p>
            <a:pPr lvl="1"/>
            <a:r>
              <a:rPr lang="en-CA" dirty="0" smtClean="0"/>
              <a:t>You have to have a single parent, so sometimes you have to duplicate</a:t>
            </a:r>
          </a:p>
          <a:p>
            <a:r>
              <a:rPr lang="en-CA" dirty="0" smtClean="0"/>
              <a:t>Existence depends on parents</a:t>
            </a:r>
          </a:p>
          <a:p>
            <a:pPr lvl="1"/>
            <a:r>
              <a:rPr lang="en-CA" dirty="0" smtClean="0"/>
              <a:t>What do you do if there </a:t>
            </a:r>
            <a:r>
              <a:rPr lang="en-CA" i="1" dirty="0" smtClean="0"/>
              <a:t>is</a:t>
            </a:r>
            <a:r>
              <a:rPr lang="en-CA" dirty="0" smtClean="0"/>
              <a:t> no parent value?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343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Lesson 3. It’s a challenge to provide sophisticated logical reorganizations of tree structured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IMS allowed 2 tree-structured databases to be combined</a:t>
            </a:r>
          </a:p>
          <a:p>
            <a:pPr lvl="1"/>
            <a:r>
              <a:rPr lang="en-CA" dirty="0" smtClean="0"/>
              <a:t>Handy thing to do, but…</a:t>
            </a:r>
          </a:p>
          <a:p>
            <a:pPr lvl="1"/>
            <a:r>
              <a:rPr lang="en-CA" dirty="0" smtClean="0"/>
              <a:t>Create a separate “view”, and views were handled differently for users (a real pain)</a:t>
            </a:r>
          </a:p>
          <a:p>
            <a:pPr lvl="1"/>
            <a:r>
              <a:rPr lang="en-CA" dirty="0" smtClean="0"/>
              <a:t>Mapping the view to other databases was very, very challenging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219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z="4000"/>
              <a:t>Directed graph (CODASYL) (70s)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 smtClean="0"/>
              <a:t>Pros: </a:t>
            </a:r>
          </a:p>
          <a:p>
            <a:r>
              <a:rPr lang="en-US" altLang="en-US" dirty="0" smtClean="0"/>
              <a:t>Yeah</a:t>
            </a:r>
            <a:r>
              <a:rPr lang="en-US" altLang="en-US" dirty="0"/>
              <a:t>!  Graphs, not </a:t>
            </a:r>
            <a:r>
              <a:rPr lang="en-US" altLang="en-US" dirty="0" smtClean="0"/>
              <a:t>trees!</a:t>
            </a:r>
          </a:p>
          <a:p>
            <a:r>
              <a:rPr lang="en-US" altLang="en-US" dirty="0" smtClean="0"/>
              <a:t>Can </a:t>
            </a:r>
            <a:r>
              <a:rPr lang="en-US" altLang="en-US" dirty="0"/>
              <a:t>model many-to-many </a:t>
            </a:r>
            <a:r>
              <a:rPr lang="en-US" altLang="en-US" dirty="0" smtClean="0"/>
              <a:t>relationships</a:t>
            </a:r>
          </a:p>
          <a:p>
            <a:pPr marL="0" indent="0">
              <a:buNone/>
            </a:pPr>
            <a:r>
              <a:rPr lang="en-US" altLang="en-US" dirty="0" smtClean="0"/>
              <a:t>Cons</a:t>
            </a:r>
            <a:endParaRPr lang="en-US" altLang="en-US" dirty="0"/>
          </a:p>
          <a:p>
            <a:r>
              <a:rPr lang="en-US" altLang="en-US" dirty="0"/>
              <a:t>Still no physical data independence</a:t>
            </a:r>
          </a:p>
          <a:p>
            <a:r>
              <a:rPr lang="en-US" altLang="en-US" dirty="0"/>
              <a:t>Much more complex than </a:t>
            </a:r>
            <a:r>
              <a:rPr lang="en-US" altLang="en-US" dirty="0" smtClean="0"/>
              <a:t>IMS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Lesson 6. Loading and recovering directed graphs is more complex than hierarchies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Independence:</a:t>
            </a:r>
          </a:p>
          <a:p>
            <a:pPr lvl="1"/>
            <a:r>
              <a:rPr lang="en-CA" dirty="0" smtClean="0"/>
              <a:t>In IMS, each database could be independently loaded from a source</a:t>
            </a:r>
          </a:p>
          <a:p>
            <a:pPr lvl="1"/>
            <a:r>
              <a:rPr lang="en-CA" dirty="0" smtClean="0"/>
              <a:t>In CODASYL, it’s all connected, so everything had to be loaded at once</a:t>
            </a:r>
          </a:p>
          <a:p>
            <a:r>
              <a:rPr lang="en-CA" dirty="0" smtClean="0"/>
              <a:t>Need to think carefully about disk seeks (no general loading utility)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228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Do you think that structuring your data as a graph instead of a tree is inherently too complicated, or is this an implementation issue?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7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1056</TotalTime>
  <Words>1265</Words>
  <Application>Microsoft Office PowerPoint</Application>
  <PresentationFormat>Widescreen</PresentationFormat>
  <Paragraphs>131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Default Design</vt:lpstr>
      <vt:lpstr>What Goes Around Comes Around</vt:lpstr>
      <vt:lpstr>Summary</vt:lpstr>
      <vt:lpstr>Hierarchical (IMS) (late 60s-70s)</vt:lpstr>
      <vt:lpstr>Lesson 1. Physical and logical data independence are highly desirable</vt:lpstr>
      <vt:lpstr>Lesson 2. Tree structured data models are very restrictive</vt:lpstr>
      <vt:lpstr>Lesson 3. It’s a challenge to provide sophisticated logical reorganizations of tree structured data</vt:lpstr>
      <vt:lpstr>Directed graph (CODASYL) (70s)</vt:lpstr>
      <vt:lpstr>Lesson 6. Loading and recovering directed graphs is more complex than hierarchies</vt:lpstr>
      <vt:lpstr>Discussion: </vt:lpstr>
      <vt:lpstr>Relational (70s-early 80s)</vt:lpstr>
      <vt:lpstr>Lesson 9: Technical debates are usually settled by the elephants of the marketplace, and often for reasons not related to technology</vt:lpstr>
      <vt:lpstr>Lesson 10: query optimizations can beat all but the best record at a time DBMS application programmers</vt:lpstr>
      <vt:lpstr>ER (70s)</vt:lpstr>
      <vt:lpstr>Extended Relational (80s)</vt:lpstr>
      <vt:lpstr>Semantic (late 70’s and 80’s) (SDM)</vt:lpstr>
      <vt:lpstr>Discussion</vt:lpstr>
      <vt:lpstr>Object-oriented (late 80’s and early 90’s)</vt:lpstr>
      <vt:lpstr>Lesson 13: Packages will not sell to users unless they are in “major pain”</vt:lpstr>
      <vt:lpstr>Object-relational (late 80s and early 90s)</vt:lpstr>
      <vt:lpstr>Lesson 15: Widespread adoption of new technology requires either standards and/or an elephant pushing hard</vt:lpstr>
      <vt:lpstr>XML (late 90s to - ?)</vt:lpstr>
      <vt:lpstr>Lesson 17: XQuery is pretty much OR SQL with a different syntax</vt:lpstr>
      <vt:lpstr>Three visions of the future of XML Schema:</vt:lpstr>
      <vt:lpstr>Discussion (from Canvas)</vt:lpstr>
      <vt:lpstr>Other lessons from XML</vt:lpstr>
      <vt:lpstr>Discussion (from Canvas)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(IMS) (late 60s-70s)</dc:title>
  <dc:creator>Rachel Pottinger</dc:creator>
  <cp:lastModifiedBy>Rachel Pottinger</cp:lastModifiedBy>
  <cp:revision>23</cp:revision>
  <dcterms:created xsi:type="dcterms:W3CDTF">2006-04-05T21:41:04Z</dcterms:created>
  <dcterms:modified xsi:type="dcterms:W3CDTF">2019-02-27T21:40:09Z</dcterms:modified>
</cp:coreProperties>
</file>