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Raleway"/>
      <p:regular r:id="rId40"/>
      <p:bold r:id="rId41"/>
      <p:italic r:id="rId42"/>
      <p:boldItalic r:id="rId43"/>
    </p:embeddedFont>
    <p:embeddedFont>
      <p:font typeface="Lato"/>
      <p:regular r:id="rId44"/>
      <p:bold r:id="rId45"/>
      <p:italic r:id="rId46"/>
      <p:boldItalic r:id="rId47"/>
    </p:embeddedFont>
    <p:embeddedFont>
      <p:font typeface="Lato Light"/>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3AD4DC2-E4E2-45C4-84C1-6DCED2A96263}">
  <a:tblStyle styleId="{93AD4DC2-E4E2-45C4-84C1-6DCED2A9626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regular.fntdata"/><Relationship Id="rId42" Type="http://schemas.openxmlformats.org/officeDocument/2006/relationships/font" Target="fonts/Raleway-italic.fntdata"/><Relationship Id="rId41" Type="http://schemas.openxmlformats.org/officeDocument/2006/relationships/font" Target="fonts/Raleway-bold.fntdata"/><Relationship Id="rId44" Type="http://schemas.openxmlformats.org/officeDocument/2006/relationships/font" Target="fonts/Lato-regular.fntdata"/><Relationship Id="rId43" Type="http://schemas.openxmlformats.org/officeDocument/2006/relationships/font" Target="fonts/Raleway-boldItalic.fntdata"/><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LatoLight-regular.fntdata"/><Relationship Id="rId47" Type="http://schemas.openxmlformats.org/officeDocument/2006/relationships/font" Target="fonts/Lato-boldItalic.fntdata"/><Relationship Id="rId49" Type="http://schemas.openxmlformats.org/officeDocument/2006/relationships/font" Target="fonts/Lato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Light-boldItalic.fntdata"/><Relationship Id="rId50" Type="http://schemas.openxmlformats.org/officeDocument/2006/relationships/font" Target="fonts/LatoLigh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25e15eaa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25e15eaa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02fe6dbe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02fe6dbe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1bebbd0f9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1bebbd0f9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1bebbd0f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1bebbd0f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Above 4.21, p170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1bebbd0f9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1bebbd0f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DBMS-X Sequential loading and parallel housekeeping/ reorganize per node</a:t>
            </a:r>
            <a:endParaRPr/>
          </a:p>
          <a:p>
            <a:pPr indent="0" lvl="0" marL="0" rtl="0" algn="l">
              <a:spcBef>
                <a:spcPts val="0"/>
              </a:spcBef>
              <a:spcAft>
                <a:spcPts val="0"/>
              </a:spcAft>
              <a:buNone/>
            </a:pPr>
            <a:r>
              <a:rPr lang="en-GB"/>
              <a:t>Why MR importing so fast?</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1bebbd0f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1bebbd0f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51bebbd0f9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51bebbd0f9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High start-up cost for Hadoop: dominant cost for easy query</a:t>
            </a:r>
            <a:endParaRPr/>
          </a:p>
          <a:p>
            <a:pPr indent="0" lvl="0" marL="0" rtl="0" algn="l">
              <a:spcBef>
                <a:spcPts val="0"/>
              </a:spcBef>
              <a:spcAft>
                <a:spcPts val="0"/>
              </a:spcAft>
              <a:buNone/>
            </a:pPr>
            <a:r>
              <a:rPr lang="en-GB"/>
              <a:t>More data stored per node, the better Vertica is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1bebbd0f9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1bebbd0f9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Import is similar to Figure 1</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1bebbd0f9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1bebbd0f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1bebbd0f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1bebbd0f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Hadoop: High start-up cost for short query</a:t>
            </a:r>
            <a:endParaRPr/>
          </a:p>
          <a:p>
            <a:pPr indent="0" lvl="0" marL="0" rtl="0" algn="l">
              <a:spcBef>
                <a:spcPts val="0"/>
              </a:spcBef>
              <a:spcAft>
                <a:spcPts val="0"/>
              </a:spcAft>
              <a:buNone/>
            </a:pPr>
            <a:r>
              <a:rPr lang="en-GB"/>
              <a:t>(Vertica time increases relatively high because of bottleneck: control messages)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1bebbd0f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1bebbd0f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1bebbd0f9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1bebbd0f9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Column values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1bebbd0f9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1bebbd0f9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column-store system has advantage because it has accesses to columns, less merging needed, lower communication cost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1bebbd0f9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1bebbd0f9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1bebbd0f9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1bebbd0f9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1bebbd0f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1bebbd0f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1bebbd0f9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1bebbd0f9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1bebbd0f9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1bebbd0f9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525e15eaa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525e15eaa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525e15eaa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525e15eaa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Human’s demand of query type is changing in web 2.0</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525e15eaa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25e15eaa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1bebbd0f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1bebbd0f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4d0c41c2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d0c41c2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d0c41c2e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d0c41c2e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t>Data managed by social media applications changes a lot. RDBS are bad in support for schema evolution</a:t>
            </a:r>
            <a:endParaRPr/>
          </a:p>
          <a:p>
            <a:pPr indent="-298450" lvl="0" marL="457200" rtl="0" algn="l">
              <a:spcBef>
                <a:spcPts val="0"/>
              </a:spcBef>
              <a:spcAft>
                <a:spcPts val="0"/>
              </a:spcAft>
              <a:buSzPts val="1100"/>
              <a:buAutoNum type="arabicPeriod"/>
            </a:pPr>
            <a:r>
              <a:rPr lang="en-GB"/>
              <a:t>To improve programmer productivity, we need a single language for both </a:t>
            </a:r>
            <a:r>
              <a:rPr lang="en-GB"/>
              <a:t>imperative</a:t>
            </a:r>
            <a:r>
              <a:rPr lang="en-GB"/>
              <a:t> programming and persistent data manipulation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d0c41c2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d0c41c2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Approaches to locking and recovery </a:t>
            </a:r>
            <a:endParaRPr sz="1300">
              <a:solidFill>
                <a:schemeClr val="accent1"/>
              </a:solidFill>
              <a:latin typeface="Lato"/>
              <a:ea typeface="Lato"/>
              <a:cs typeface="Lato"/>
              <a:sym typeface="Lato"/>
            </a:endParaRPr>
          </a:p>
          <a:p>
            <a:pPr indent="-311150" lvl="0" marL="457200" rtl="0" algn="l">
              <a:lnSpc>
                <a:spcPct val="100000"/>
              </a:lnSpc>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Lack of standards will cause nightmare when we port applications from one NoSQL system to another</a:t>
            </a:r>
            <a:endParaRPr sz="1300">
              <a:solidFill>
                <a:schemeClr val="accent1"/>
              </a:solidFill>
              <a:latin typeface="Lato"/>
              <a:ea typeface="Lato"/>
              <a:cs typeface="Lato"/>
              <a:sym typeface="Lato"/>
            </a:endParaRPr>
          </a:p>
          <a:p>
            <a:pPr indent="-311150" lvl="0" marL="457200" rtl="0" algn="l">
              <a:lnSpc>
                <a:spcPct val="100000"/>
              </a:lnSpc>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Application writers need to master all the decades of sophisticated optimization technologies that have gone into query optimizers and then choose to implement a subset of them outside of the DBMS with all the restrictions that it entails</a:t>
            </a:r>
            <a:endParaRPr sz="1300">
              <a:solidFill>
                <a:schemeClr val="accent1"/>
              </a:solidFill>
              <a:latin typeface="Lato"/>
              <a:ea typeface="Lato"/>
              <a:cs typeface="Lato"/>
              <a:sym typeface="Lato"/>
            </a:endParaRPr>
          </a:p>
          <a:p>
            <a:pPr indent="-311150" lvl="0" marL="457200" rtl="0" algn="l">
              <a:lnSpc>
                <a:spcPct val="100000"/>
              </a:lnSpc>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Indexing is still important even though most key-value stores relying on hashing. Index locking and recovery makes high concurrency easier.</a:t>
            </a:r>
            <a:endParaRPr sz="1300">
              <a:solidFill>
                <a:schemeClr val="accent1"/>
              </a:solidFill>
              <a:latin typeface="Lato"/>
              <a:ea typeface="Lato"/>
              <a:cs typeface="Lato"/>
              <a:sym typeface="Lato"/>
            </a:endParaRPr>
          </a:p>
          <a:p>
            <a:pPr indent="-311150" lvl="0" marL="457200" rtl="0" algn="l">
              <a:lnSpc>
                <a:spcPct val="115000"/>
              </a:lnSpc>
              <a:spcBef>
                <a:spcPts val="0"/>
              </a:spcBef>
              <a:spcAft>
                <a:spcPts val="0"/>
              </a:spcAft>
              <a:buClr>
                <a:schemeClr val="accent1"/>
              </a:buClr>
              <a:buSzPts val="1300"/>
              <a:buFont typeface="Lato"/>
              <a:buAutoNum type="arabicPeriod"/>
            </a:pPr>
            <a:r>
              <a:rPr lang="en-GB" sz="1300">
                <a:solidFill>
                  <a:schemeClr val="accent1"/>
                </a:solidFill>
                <a:latin typeface="Lato"/>
                <a:ea typeface="Lato"/>
                <a:cs typeface="Lato"/>
                <a:sym typeface="Lato"/>
              </a:rPr>
              <a:t>Some NoSQL data models are more complicated than SQL’s and there are many database design tools for SQL but none for NoSQL so far</a:t>
            </a:r>
            <a:endParaRPr sz="1300">
              <a:solidFill>
                <a:schemeClr val="accent1"/>
              </a:solidFill>
              <a:latin typeface="Lato"/>
              <a:ea typeface="Lato"/>
              <a:cs typeface="Lato"/>
              <a:sym typeface="Lato"/>
            </a:endParaRPr>
          </a:p>
          <a:p>
            <a:pPr indent="-304800" lvl="0" marL="457200" rtl="0" algn="l">
              <a:lnSpc>
                <a:spcPct val="150000"/>
              </a:lnSpc>
              <a:spcBef>
                <a:spcPts val="1600"/>
              </a:spcBef>
              <a:spcAft>
                <a:spcPts val="0"/>
              </a:spcAft>
              <a:buClr>
                <a:schemeClr val="accent1"/>
              </a:buClr>
              <a:buSzPts val="1200"/>
              <a:buFont typeface="Lato"/>
              <a:buAutoNum type="arabicPeriod"/>
            </a:pPr>
            <a:r>
              <a:rPr lang="en-GB" sz="1200">
                <a:solidFill>
                  <a:schemeClr val="accent1"/>
                </a:solidFill>
                <a:latin typeface="Lato"/>
                <a:ea typeface="Lato"/>
                <a:cs typeface="Lato"/>
                <a:sym typeface="Lato"/>
              </a:rPr>
              <a:t>Concurrency support is important even if at the individual object level</a:t>
            </a:r>
            <a:endParaRPr sz="1300">
              <a:solidFill>
                <a:schemeClr val="accent1"/>
              </a:solidFill>
              <a:latin typeface="Lato"/>
              <a:ea typeface="Lato"/>
              <a:cs typeface="Lato"/>
              <a:sym typeface="Lato"/>
            </a:endParaRPr>
          </a:p>
          <a:p>
            <a:pPr indent="0" lvl="0" marL="0" rtl="0" algn="l">
              <a:lnSpc>
                <a:spcPct val="115000"/>
              </a:lnSpc>
              <a:spcBef>
                <a:spcPts val="1600"/>
              </a:spcBef>
              <a:spcAft>
                <a:spcPts val="1600"/>
              </a:spcAft>
              <a:buClr>
                <a:srgbClr val="000000"/>
              </a:buClr>
              <a:buSzPts val="1100"/>
              <a:buFont typeface="Arial"/>
              <a:buNone/>
            </a:pPr>
            <a:r>
              <a:t/>
            </a:r>
            <a:endParaRPr sz="1300">
              <a:solidFill>
                <a:schemeClr val="accent1"/>
              </a:solidFill>
              <a:latin typeface="Lato"/>
              <a:ea typeface="Lato"/>
              <a:cs typeface="Lato"/>
              <a:sym typeface="La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25e15eaa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525e15eaa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25e15eaa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25e15eaa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1bebbd0f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1bebbd0f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Lack of  standard format of index</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25e15ea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25e15ea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 indices before call MapReduce. If the data is stored in D database partitions, run D database queries using indices.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1bebbd0f9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1bebbd0f9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Criticized </a:t>
            </a:r>
            <a:endParaRPr/>
          </a:p>
          <a:p>
            <a:pPr indent="0" lvl="0" marL="0" rtl="0" algn="l">
              <a:spcBef>
                <a:spcPts val="0"/>
              </a:spcBef>
              <a:spcAft>
                <a:spcPts val="0"/>
              </a:spcAft>
              <a:buNone/>
            </a:pPr>
            <a:r>
              <a:rPr lang="en-GB"/>
              <a:t>Trade off between high level PL and felexibility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1bebbd0f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1bebbd0f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Sacrifice fault tolerance for performance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1bebbd0f9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1bebbd0f9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7650" y="634950"/>
            <a:ext cx="83619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2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7950" y="689200"/>
            <a:ext cx="7688100" cy="11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t>Comparison of Parallel DB and MapReduce</a:t>
            </a:r>
            <a:endParaRPr sz="2200"/>
          </a:p>
          <a:p>
            <a:pPr indent="0" lvl="0" marL="0" rtl="0" algn="l">
              <a:lnSpc>
                <a:spcPct val="150000"/>
              </a:lnSpc>
              <a:spcBef>
                <a:spcPts val="1000"/>
              </a:spcBef>
              <a:spcAft>
                <a:spcPts val="0"/>
              </a:spcAft>
              <a:buNone/>
            </a:pPr>
            <a:r>
              <a:rPr lang="en-GB" sz="2200"/>
              <a:t>MapReduce: A Flexible Data Processing Tool</a:t>
            </a:r>
            <a:endParaRPr sz="2200"/>
          </a:p>
        </p:txBody>
      </p:sp>
      <p:sp>
        <p:nvSpPr>
          <p:cNvPr id="87" name="Google Shape;87;p13"/>
          <p:cNvSpPr txBox="1"/>
          <p:nvPr>
            <p:ph idx="1" type="subTitle"/>
          </p:nvPr>
        </p:nvSpPr>
        <p:spPr>
          <a:xfrm>
            <a:off x="1053475" y="2114125"/>
            <a:ext cx="6444900" cy="11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Grey Beards:“ MapReduce is a major step backwards”</a:t>
            </a:r>
            <a:endParaRPr/>
          </a:p>
          <a:p>
            <a:pPr indent="0" lvl="0" marL="0" rtl="0" algn="l">
              <a:spcBef>
                <a:spcPts val="0"/>
              </a:spcBef>
              <a:spcAft>
                <a:spcPts val="0"/>
              </a:spcAft>
              <a:buNone/>
            </a:pPr>
            <a:r>
              <a:rPr lang="en-GB"/>
              <a:t>Young Turks:” No, it’s because you have so many misconceptions about MapReduce.”</a:t>
            </a:r>
            <a:endParaRPr/>
          </a:p>
        </p:txBody>
      </p:sp>
      <p:sp>
        <p:nvSpPr>
          <p:cNvPr id="88" name="Google Shape;88;p13"/>
          <p:cNvSpPr txBox="1"/>
          <p:nvPr/>
        </p:nvSpPr>
        <p:spPr>
          <a:xfrm>
            <a:off x="3085500" y="3778800"/>
            <a:ext cx="6058500" cy="107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Lato"/>
                <a:ea typeface="Lato"/>
                <a:cs typeface="Lato"/>
                <a:sym typeface="Lato"/>
              </a:rPr>
              <a:t>Original Slides Author: John Kubiatowicz</a:t>
            </a:r>
            <a:endParaRPr>
              <a:latin typeface="Lato"/>
              <a:ea typeface="Lato"/>
              <a:cs typeface="Lato"/>
              <a:sym typeface="Lato"/>
            </a:endParaRPr>
          </a:p>
          <a:p>
            <a:pPr indent="0" lvl="0" marL="0" rtl="0" algn="ctr">
              <a:spcBef>
                <a:spcPts val="0"/>
              </a:spcBef>
              <a:spcAft>
                <a:spcPts val="0"/>
              </a:spcAft>
              <a:buNone/>
            </a:pPr>
            <a:r>
              <a:rPr lang="en-GB">
                <a:latin typeface="Lato"/>
                <a:ea typeface="Lato"/>
                <a:cs typeface="Lato"/>
                <a:sym typeface="Lato"/>
              </a:rPr>
              <a:t>Modified by: Yisheng Zhu (Ethan)</a:t>
            </a:r>
            <a:endParaRPr>
              <a:latin typeface="Lato"/>
              <a:ea typeface="Lato"/>
              <a:cs typeface="Lato"/>
              <a:sym typeface="Lato"/>
            </a:endParaRPr>
          </a:p>
          <a:p>
            <a:pPr indent="0" lvl="0" marL="0" rtl="0" algn="ctr">
              <a:spcBef>
                <a:spcPts val="0"/>
              </a:spcBef>
              <a:spcAft>
                <a:spcPts val="0"/>
              </a:spcAft>
              <a:buNone/>
            </a:pPr>
            <a:r>
              <a:rPr lang="en-GB">
                <a:latin typeface="Lato"/>
                <a:ea typeface="Lato"/>
                <a:cs typeface="Lato"/>
                <a:sym typeface="Lato"/>
              </a:rPr>
              <a:t>Presentor</a:t>
            </a:r>
            <a:r>
              <a:rPr lang="en-GB">
                <a:latin typeface="Lato"/>
                <a:ea typeface="Lato"/>
                <a:cs typeface="Lato"/>
                <a:sym typeface="Lato"/>
              </a:rPr>
              <a:t>: Yisheng Zhu (Ethan)</a:t>
            </a:r>
            <a:endParaRPr>
              <a:latin typeface="Lato"/>
              <a:ea typeface="Lato"/>
              <a:cs typeface="Lato"/>
              <a:sym typeface="Lato"/>
            </a:endParaRPr>
          </a:p>
          <a:p>
            <a:pPr indent="0" lvl="0" marL="0" rtl="0" algn="ctr">
              <a:spcBef>
                <a:spcPts val="0"/>
              </a:spcBef>
              <a:spcAft>
                <a:spcPts val="0"/>
              </a:spcAft>
              <a:buNone/>
            </a:pPr>
            <a:r>
              <a:rPr lang="en-GB">
                <a:latin typeface="Lato"/>
                <a:ea typeface="Lato"/>
                <a:cs typeface="Lato"/>
                <a:sym typeface="Lato"/>
              </a:rPr>
              <a:t>Discussion Leader: Jianjun Liu (Winston)</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MapReduce’s Defence</a:t>
            </a:r>
            <a:endParaRPr/>
          </a:p>
        </p:txBody>
      </p:sp>
      <p:sp>
        <p:nvSpPr>
          <p:cNvPr id="145" name="Google Shape;145;p22"/>
          <p:cNvSpPr txBox="1"/>
          <p:nvPr>
            <p:ph idx="1" type="body"/>
          </p:nvPr>
        </p:nvSpPr>
        <p:spPr>
          <a:xfrm>
            <a:off x="727650" y="1773825"/>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Fault-tolerance properties required by Google’s developers</a:t>
            </a:r>
            <a:endParaRPr sz="1800"/>
          </a:p>
          <a:p>
            <a:pPr indent="-311150" lvl="0" marL="457200" rtl="0" algn="l">
              <a:spcBef>
                <a:spcPts val="0"/>
              </a:spcBef>
              <a:spcAft>
                <a:spcPts val="0"/>
              </a:spcAft>
              <a:buSzPts val="1300"/>
              <a:buChar char="❖"/>
            </a:pPr>
            <a:r>
              <a:rPr lang="en-GB" sz="1800"/>
              <a:t>Fault-tolerance being more important in the future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
        <p:nvSpPr>
          <p:cNvPr id="151" name="Google Shape;151;p23"/>
          <p:cNvSpPr txBox="1"/>
          <p:nvPr>
            <p:ph idx="1" type="body"/>
          </p:nvPr>
        </p:nvSpPr>
        <p:spPr>
          <a:xfrm>
            <a:off x="727650" y="1342600"/>
            <a:ext cx="7688700" cy="329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1800"/>
              <a:t>Rank the following features in large-scale data analysis from the most important one to the least.</a:t>
            </a:r>
            <a:endParaRPr sz="1800"/>
          </a:p>
          <a:p>
            <a:pPr indent="-342900" lvl="0" marL="457200" rtl="0" algn="l">
              <a:spcBef>
                <a:spcPts val="1600"/>
              </a:spcBef>
              <a:spcAft>
                <a:spcPts val="0"/>
              </a:spcAft>
              <a:buSzPts val="1800"/>
              <a:buChar char="❖"/>
            </a:pPr>
            <a:r>
              <a:rPr lang="en-GB" sz="1800"/>
              <a:t>Schema support</a:t>
            </a:r>
            <a:endParaRPr sz="1800"/>
          </a:p>
          <a:p>
            <a:pPr indent="-342900" lvl="0" marL="457200" rtl="0" algn="l">
              <a:spcBef>
                <a:spcPts val="0"/>
              </a:spcBef>
              <a:spcAft>
                <a:spcPts val="0"/>
              </a:spcAft>
              <a:buSzPts val="1800"/>
              <a:buChar char="❖"/>
            </a:pPr>
            <a:r>
              <a:rPr lang="en-GB" sz="1800"/>
              <a:t>Indexing =&gt; query optimization paper </a:t>
            </a:r>
            <a:endParaRPr sz="1800"/>
          </a:p>
          <a:p>
            <a:pPr indent="-342900" lvl="0" marL="457200" rtl="0" algn="l">
              <a:spcBef>
                <a:spcPts val="0"/>
              </a:spcBef>
              <a:spcAft>
                <a:spcPts val="0"/>
              </a:spcAft>
              <a:buSzPts val="1800"/>
              <a:buChar char="❖"/>
            </a:pPr>
            <a:r>
              <a:rPr lang="en-GB" sz="1800"/>
              <a:t>Programming model =&gt; </a:t>
            </a:r>
            <a:endParaRPr sz="1800"/>
          </a:p>
          <a:p>
            <a:pPr indent="-342900" lvl="0" marL="457200" rtl="0" algn="l">
              <a:spcBef>
                <a:spcPts val="0"/>
              </a:spcBef>
              <a:spcAft>
                <a:spcPts val="0"/>
              </a:spcAft>
              <a:buSzPts val="1800"/>
              <a:buChar char="❖"/>
            </a:pPr>
            <a:r>
              <a:rPr lang="en-GB" sz="1800"/>
              <a:t>Data distribution</a:t>
            </a:r>
            <a:endParaRPr sz="1800"/>
          </a:p>
          <a:p>
            <a:pPr indent="-342900" lvl="0" marL="457200" rtl="0" algn="l">
              <a:spcBef>
                <a:spcPts val="0"/>
              </a:spcBef>
              <a:spcAft>
                <a:spcPts val="0"/>
              </a:spcAft>
              <a:buSzPts val="1800"/>
              <a:buChar char="❖"/>
            </a:pPr>
            <a:r>
              <a:rPr lang="en-GB" sz="1800"/>
              <a:t>Execution strategy</a:t>
            </a:r>
            <a:endParaRPr sz="1800"/>
          </a:p>
          <a:p>
            <a:pPr indent="-342900" lvl="0" marL="457200" rtl="0" algn="l">
              <a:spcBef>
                <a:spcPts val="0"/>
              </a:spcBef>
              <a:spcAft>
                <a:spcPts val="0"/>
              </a:spcAft>
              <a:buSzPts val="1800"/>
              <a:buChar char="❖"/>
            </a:pPr>
            <a:r>
              <a:rPr lang="en-GB" sz="1800"/>
              <a:t>Flexibility</a:t>
            </a:r>
            <a:endParaRPr sz="1800"/>
          </a:p>
          <a:p>
            <a:pPr indent="-342900" lvl="0" marL="457200" rtl="0" algn="l">
              <a:spcBef>
                <a:spcPts val="0"/>
              </a:spcBef>
              <a:spcAft>
                <a:spcPts val="0"/>
              </a:spcAft>
              <a:buSzPts val="1800"/>
              <a:buChar char="❖"/>
            </a:pPr>
            <a:r>
              <a:rPr lang="en-GB" sz="1800"/>
              <a:t>Fault tolerance</a:t>
            </a:r>
            <a:endParaRPr sz="1800"/>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727650" y="6086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Performance Benchmarks</a:t>
            </a:r>
            <a:endParaRPr/>
          </a:p>
        </p:txBody>
      </p:sp>
      <p:sp>
        <p:nvSpPr>
          <p:cNvPr id="157" name="Google Shape;157;p24"/>
          <p:cNvSpPr txBox="1"/>
          <p:nvPr>
            <p:ph idx="1" type="body"/>
          </p:nvPr>
        </p:nvSpPr>
        <p:spPr>
          <a:xfrm>
            <a:off x="727650" y="1359925"/>
            <a:ext cx="7688700" cy="3105000"/>
          </a:xfrm>
          <a:prstGeom prst="rect">
            <a:avLst/>
          </a:prstGeom>
        </p:spPr>
        <p:txBody>
          <a:bodyPr anchorCtr="0" anchor="t" bIns="91425" lIns="91425" spcFirstLastPara="1" rIns="91425" wrap="square" tIns="91425">
            <a:noAutofit/>
          </a:bodyPr>
          <a:lstStyle/>
          <a:p>
            <a:pPr indent="0" lvl="0" marL="0" rtl="0" algn="l">
              <a:lnSpc>
                <a:spcPct val="98181"/>
              </a:lnSpc>
              <a:spcBef>
                <a:spcPts val="900"/>
              </a:spcBef>
              <a:spcAft>
                <a:spcPts val="0"/>
              </a:spcAft>
              <a:buClr>
                <a:srgbClr val="000000"/>
              </a:buClr>
              <a:buSzPts val="1100"/>
              <a:buFont typeface="Arial"/>
              <a:buNone/>
            </a:pPr>
            <a:r>
              <a:rPr lang="en-GB" sz="1800"/>
              <a:t>Benchmark Environment</a:t>
            </a:r>
            <a:endParaRPr sz="1800"/>
          </a:p>
          <a:p>
            <a:pPr indent="0" lvl="0" marL="0" rtl="0" algn="l">
              <a:lnSpc>
                <a:spcPct val="98181"/>
              </a:lnSpc>
              <a:spcBef>
                <a:spcPts val="900"/>
              </a:spcBef>
              <a:spcAft>
                <a:spcPts val="0"/>
              </a:spcAft>
              <a:buClr>
                <a:srgbClr val="000000"/>
              </a:buClr>
              <a:buSzPts val="1100"/>
              <a:buFont typeface="Arial"/>
              <a:buNone/>
            </a:pPr>
            <a:r>
              <a:rPr lang="en-GB" sz="1800"/>
              <a:t>Original MR task (Grep: </a:t>
            </a:r>
            <a:r>
              <a:rPr i="1" lang="en-GB" sz="1400">
                <a:latin typeface="Lato Light"/>
                <a:ea typeface="Lato Light"/>
                <a:cs typeface="Lato Light"/>
                <a:sym typeface="Lato Light"/>
              </a:rPr>
              <a:t>globally search a regular expression and print</a:t>
            </a:r>
            <a:r>
              <a:rPr lang="en-GB" sz="1800"/>
              <a:t>) </a:t>
            </a:r>
            <a:endParaRPr sz="1800"/>
          </a:p>
          <a:p>
            <a:pPr indent="0" lvl="0" marL="0" rtl="0" algn="l">
              <a:lnSpc>
                <a:spcPct val="98181"/>
              </a:lnSpc>
              <a:spcBef>
                <a:spcPts val="900"/>
              </a:spcBef>
              <a:spcAft>
                <a:spcPts val="0"/>
              </a:spcAft>
              <a:buNone/>
            </a:pPr>
            <a:r>
              <a:rPr lang="en-GB" sz="1800"/>
              <a:t>Analytical Tasks</a:t>
            </a:r>
            <a:endParaRPr sz="1800"/>
          </a:p>
          <a:p>
            <a:pPr indent="-342900" lvl="0" marL="457200" rtl="0" algn="l">
              <a:lnSpc>
                <a:spcPct val="98181"/>
              </a:lnSpc>
              <a:spcBef>
                <a:spcPts val="900"/>
              </a:spcBef>
              <a:spcAft>
                <a:spcPts val="0"/>
              </a:spcAft>
              <a:buSzPts val="1800"/>
              <a:buChar char="❖"/>
            </a:pPr>
            <a:r>
              <a:rPr lang="en-GB" sz="1800"/>
              <a:t>Selection</a:t>
            </a:r>
            <a:endParaRPr sz="1800"/>
          </a:p>
          <a:p>
            <a:pPr indent="-342900" lvl="0" marL="457200" rtl="0" algn="l">
              <a:lnSpc>
                <a:spcPct val="98181"/>
              </a:lnSpc>
              <a:spcBef>
                <a:spcPts val="0"/>
              </a:spcBef>
              <a:spcAft>
                <a:spcPts val="0"/>
              </a:spcAft>
              <a:buSzPts val="1800"/>
              <a:buChar char="❖"/>
            </a:pPr>
            <a:r>
              <a:rPr lang="en-GB" sz="1800"/>
              <a:t>Aggregation</a:t>
            </a:r>
            <a:endParaRPr sz="1800"/>
          </a:p>
          <a:p>
            <a:pPr indent="-342900" lvl="0" marL="457200" rtl="0" algn="l">
              <a:lnSpc>
                <a:spcPct val="98181"/>
              </a:lnSpc>
              <a:spcBef>
                <a:spcPts val="0"/>
              </a:spcBef>
              <a:spcAft>
                <a:spcPts val="0"/>
              </a:spcAft>
              <a:buSzPts val="1800"/>
              <a:buChar char="❖"/>
            </a:pPr>
            <a:r>
              <a:rPr lang="en-GB" sz="1800"/>
              <a:t>Join</a:t>
            </a:r>
            <a:endParaRPr sz="1800"/>
          </a:p>
          <a:p>
            <a:pPr indent="-342900" lvl="0" marL="457200" rtl="0" algn="l">
              <a:lnSpc>
                <a:spcPct val="98181"/>
              </a:lnSpc>
              <a:spcBef>
                <a:spcPts val="0"/>
              </a:spcBef>
              <a:spcAft>
                <a:spcPts val="0"/>
              </a:spcAft>
              <a:buSzPts val="1800"/>
              <a:buChar char="❖"/>
            </a:pPr>
            <a:r>
              <a:rPr lang="en-GB" sz="1800"/>
              <a:t>User-defined-function (UDF) aggregation</a:t>
            </a:r>
            <a:endParaRPr sz="1800"/>
          </a:p>
          <a:p>
            <a:pPr indent="0" lvl="0" marL="0" rtl="0" algn="l">
              <a:spcBef>
                <a:spcPts val="0"/>
              </a:spcBef>
              <a:spcAft>
                <a:spcPts val="160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729450" y="6375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Grep Task Data Loading</a:t>
            </a:r>
            <a:endParaRPr/>
          </a:p>
        </p:txBody>
      </p:sp>
      <p:sp>
        <p:nvSpPr>
          <p:cNvPr id="163" name="Google Shape;163;p25"/>
          <p:cNvSpPr txBox="1"/>
          <p:nvPr>
            <p:ph idx="1" type="body"/>
          </p:nvPr>
        </p:nvSpPr>
        <p:spPr>
          <a:xfrm>
            <a:off x="727650" y="1088575"/>
            <a:ext cx="7688700" cy="3999600"/>
          </a:xfrm>
          <a:prstGeom prst="rect">
            <a:avLst/>
          </a:prstGeom>
        </p:spPr>
        <p:txBody>
          <a:bodyPr anchorCtr="0" anchor="t" bIns="91425" lIns="91425" spcFirstLastPara="1" rIns="91425" wrap="square" tIns="91425">
            <a:noAutofit/>
          </a:bodyPr>
          <a:lstStyle/>
          <a:p>
            <a:pPr indent="0" lvl="0" marL="0" rtl="0" algn="l">
              <a:lnSpc>
                <a:spcPct val="100000"/>
              </a:lnSpc>
              <a:spcBef>
                <a:spcPts val="900"/>
              </a:spcBef>
              <a:spcAft>
                <a:spcPts val="0"/>
              </a:spcAft>
              <a:buClr>
                <a:srgbClr val="000000"/>
              </a:buClr>
              <a:buSzPts val="1100"/>
              <a:buFont typeface="Arial"/>
              <a:buNone/>
            </a:pPr>
            <a:r>
              <a:rPr b="1" lang="en-GB" sz="1200"/>
              <a:t>Data Input</a:t>
            </a:r>
            <a:r>
              <a:rPr b="1" lang="en-GB" sz="1200"/>
              <a:t>s: (2 Data sets)</a:t>
            </a:r>
            <a:endParaRPr b="1" sz="1200"/>
          </a:p>
          <a:p>
            <a:pPr indent="-304800" lvl="0" marL="457200" rtl="0" algn="l">
              <a:lnSpc>
                <a:spcPct val="100000"/>
              </a:lnSpc>
              <a:spcBef>
                <a:spcPts val="600"/>
              </a:spcBef>
              <a:spcAft>
                <a:spcPts val="0"/>
              </a:spcAft>
              <a:buSzPts val="1200"/>
              <a:buChar char="❖"/>
            </a:pPr>
            <a:r>
              <a:rPr lang="en-GB" sz="1200"/>
              <a:t>Fix the size of data per node (535MB/node)</a:t>
            </a:r>
            <a:endParaRPr sz="1200"/>
          </a:p>
          <a:p>
            <a:pPr indent="-304800" lvl="0" marL="457200" rtl="0" algn="l">
              <a:lnSpc>
                <a:spcPct val="100000"/>
              </a:lnSpc>
              <a:spcBef>
                <a:spcPts val="0"/>
              </a:spcBef>
              <a:spcAft>
                <a:spcPts val="0"/>
              </a:spcAft>
              <a:buSzPts val="1200"/>
              <a:buChar char="❖"/>
            </a:pPr>
            <a:r>
              <a:rPr lang="en-GB" sz="1200"/>
              <a:t>Fix the total data size (1TB)</a:t>
            </a:r>
            <a:endParaRPr sz="1200"/>
          </a:p>
          <a:p>
            <a:pPr indent="0" lvl="0" marL="457200" rtl="0" algn="l">
              <a:lnSpc>
                <a:spcPct val="100000"/>
              </a:lnSpc>
              <a:spcBef>
                <a:spcPts val="600"/>
              </a:spcBef>
              <a:spcAft>
                <a:spcPts val="0"/>
              </a:spcAft>
              <a:buNone/>
            </a:pPr>
            <a:r>
              <a:t/>
            </a:r>
            <a:endParaRPr sz="1200"/>
          </a:p>
          <a:p>
            <a:pPr indent="0" lvl="0" marL="0" rtl="0" algn="l">
              <a:lnSpc>
                <a:spcPct val="100000"/>
              </a:lnSpc>
              <a:spcBef>
                <a:spcPts val="900"/>
              </a:spcBef>
              <a:spcAft>
                <a:spcPts val="0"/>
              </a:spcAft>
              <a:buClr>
                <a:srgbClr val="000000"/>
              </a:buClr>
              <a:buSzPts val="1100"/>
              <a:buFont typeface="Arial"/>
              <a:buNone/>
            </a:pPr>
            <a:r>
              <a:rPr b="1" lang="en-GB" sz="1200"/>
              <a:t>Hadoop:</a:t>
            </a:r>
            <a:endParaRPr b="1" sz="1200"/>
          </a:p>
          <a:p>
            <a:pPr indent="0" lvl="0" marL="0" rtl="0" algn="l">
              <a:lnSpc>
                <a:spcPct val="100000"/>
              </a:lnSpc>
              <a:spcBef>
                <a:spcPts val="0"/>
              </a:spcBef>
              <a:spcAft>
                <a:spcPts val="0"/>
              </a:spcAft>
              <a:buClr>
                <a:srgbClr val="000000"/>
              </a:buClr>
              <a:buSzPts val="1100"/>
              <a:buFont typeface="Arial"/>
              <a:buNone/>
            </a:pPr>
            <a:r>
              <a:rPr lang="en-GB" sz="1200"/>
              <a:t>Copy text files into HDFS (Hadoop Distributed File System) in </a:t>
            </a:r>
            <a:r>
              <a:rPr lang="en-GB" sz="1200">
                <a:solidFill>
                  <a:schemeClr val="dk1"/>
                </a:solidFill>
              </a:rPr>
              <a:t>parallel</a:t>
            </a:r>
            <a:endParaRPr sz="1200">
              <a:solidFill>
                <a:schemeClr val="dk1"/>
              </a:solidFill>
            </a:endParaRPr>
          </a:p>
          <a:p>
            <a:pPr indent="0" lvl="0" marL="0" rtl="0" algn="l">
              <a:lnSpc>
                <a:spcPct val="100000"/>
              </a:lnSpc>
              <a:spcBef>
                <a:spcPts val="0"/>
              </a:spcBef>
              <a:spcAft>
                <a:spcPts val="0"/>
              </a:spcAft>
              <a:buClr>
                <a:srgbClr val="000000"/>
              </a:buClr>
              <a:buSzPts val="1100"/>
              <a:buFont typeface="Arial"/>
              <a:buNone/>
            </a:pPr>
            <a:r>
              <a:t/>
            </a:r>
            <a:endParaRPr sz="1200"/>
          </a:p>
          <a:p>
            <a:pPr indent="0" lvl="0" marL="0" rtl="0" algn="l">
              <a:lnSpc>
                <a:spcPct val="100000"/>
              </a:lnSpc>
              <a:spcBef>
                <a:spcPts val="900"/>
              </a:spcBef>
              <a:spcAft>
                <a:spcPts val="0"/>
              </a:spcAft>
              <a:buClr>
                <a:srgbClr val="000000"/>
              </a:buClr>
              <a:buSzPts val="1100"/>
              <a:buFont typeface="Arial"/>
              <a:buNone/>
            </a:pPr>
            <a:r>
              <a:rPr b="1" lang="en-GB" sz="1200"/>
              <a:t>DBMS-X:</a:t>
            </a:r>
            <a:endParaRPr b="1" sz="1200"/>
          </a:p>
          <a:p>
            <a:pPr indent="-304800" lvl="0" marL="457200" rtl="0" algn="l">
              <a:lnSpc>
                <a:spcPct val="100000"/>
              </a:lnSpc>
              <a:spcBef>
                <a:spcPts val="0"/>
              </a:spcBef>
              <a:spcAft>
                <a:spcPts val="0"/>
              </a:spcAft>
              <a:buSzPts val="1200"/>
              <a:buChar char="❖"/>
            </a:pPr>
            <a:r>
              <a:rPr lang="en-GB" sz="1200"/>
              <a:t>Load SQL command executed on each node </a:t>
            </a:r>
            <a:r>
              <a:rPr i="1" lang="en-GB" sz="1200"/>
              <a:t>in parallel</a:t>
            </a:r>
            <a:r>
              <a:rPr lang="en-GB" sz="1200"/>
              <a:t>: it performs hash partitioning and distributes records to multiple machines</a:t>
            </a:r>
            <a:endParaRPr sz="1200"/>
          </a:p>
          <a:p>
            <a:pPr indent="0" lvl="0" marL="457200" rtl="0" algn="l">
              <a:lnSpc>
                <a:spcPct val="100000"/>
              </a:lnSpc>
              <a:spcBef>
                <a:spcPts val="0"/>
              </a:spcBef>
              <a:spcAft>
                <a:spcPts val="0"/>
              </a:spcAft>
              <a:buNone/>
            </a:pPr>
            <a:r>
              <a:rPr lang="en-GB" sz="1200"/>
              <a:t>(the data was actually loaded on each node </a:t>
            </a:r>
            <a:r>
              <a:rPr i="1" lang="en-GB" sz="1200">
                <a:solidFill>
                  <a:schemeClr val="accent3"/>
                </a:solidFill>
              </a:rPr>
              <a:t>sequentially</a:t>
            </a:r>
            <a:r>
              <a:rPr lang="en-GB" sz="1200"/>
              <a:t>)</a:t>
            </a:r>
            <a:endParaRPr sz="1200"/>
          </a:p>
          <a:p>
            <a:pPr indent="-304800" lvl="0" marL="457200" rtl="0" algn="l">
              <a:lnSpc>
                <a:spcPct val="100000"/>
              </a:lnSpc>
              <a:spcBef>
                <a:spcPts val="0"/>
              </a:spcBef>
              <a:spcAft>
                <a:spcPts val="0"/>
              </a:spcAft>
              <a:buSzPts val="1200"/>
              <a:buChar char="❖"/>
            </a:pPr>
            <a:r>
              <a:rPr lang="en-GB" sz="1200"/>
              <a:t>Reorganize data on each node: compress data, build index, perform other housekeeping</a:t>
            </a:r>
            <a:endParaRPr sz="1200"/>
          </a:p>
          <a:p>
            <a:pPr indent="0" lvl="0" marL="457200" rtl="0" algn="l">
              <a:lnSpc>
                <a:spcPct val="100000"/>
              </a:lnSpc>
              <a:spcBef>
                <a:spcPts val="0"/>
              </a:spcBef>
              <a:spcAft>
                <a:spcPts val="0"/>
              </a:spcAft>
              <a:buNone/>
            </a:pPr>
            <a:r>
              <a:rPr lang="en-GB" sz="1200"/>
              <a:t>(this happened  </a:t>
            </a:r>
            <a:r>
              <a:rPr i="1" lang="en-GB" sz="1200"/>
              <a:t>in </a:t>
            </a:r>
            <a:r>
              <a:rPr i="1" lang="en-GB" sz="1200">
                <a:solidFill>
                  <a:schemeClr val="dk1"/>
                </a:solidFill>
              </a:rPr>
              <a:t>parallel</a:t>
            </a:r>
            <a:r>
              <a:rPr lang="en-GB" sz="1200"/>
              <a:t>)</a:t>
            </a:r>
            <a:endParaRPr sz="1200"/>
          </a:p>
          <a:p>
            <a:pPr indent="0" lvl="0" marL="457200" rtl="0" algn="l">
              <a:lnSpc>
                <a:spcPct val="100000"/>
              </a:lnSpc>
              <a:spcBef>
                <a:spcPts val="0"/>
              </a:spcBef>
              <a:spcAft>
                <a:spcPts val="0"/>
              </a:spcAft>
              <a:buNone/>
            </a:pPr>
            <a:r>
              <a:t/>
            </a:r>
            <a:endParaRPr sz="1200"/>
          </a:p>
          <a:p>
            <a:pPr indent="0" lvl="0" marL="0" rtl="0" algn="l">
              <a:lnSpc>
                <a:spcPct val="100000"/>
              </a:lnSpc>
              <a:spcBef>
                <a:spcPts val="900"/>
              </a:spcBef>
              <a:spcAft>
                <a:spcPts val="0"/>
              </a:spcAft>
              <a:buClr>
                <a:srgbClr val="000000"/>
              </a:buClr>
              <a:buSzPts val="1100"/>
              <a:buFont typeface="Arial"/>
              <a:buNone/>
            </a:pPr>
            <a:r>
              <a:rPr b="1" lang="en-GB" sz="1200"/>
              <a:t>Vertica:</a:t>
            </a:r>
            <a:endParaRPr b="1" sz="1200"/>
          </a:p>
          <a:p>
            <a:pPr indent="-304800" lvl="0" marL="457200" rtl="0" algn="l">
              <a:lnSpc>
                <a:spcPct val="100000"/>
              </a:lnSpc>
              <a:spcBef>
                <a:spcPts val="0"/>
              </a:spcBef>
              <a:spcAft>
                <a:spcPts val="0"/>
              </a:spcAft>
              <a:buSzPts val="1200"/>
              <a:buChar char="❖"/>
            </a:pPr>
            <a:r>
              <a:rPr lang="en-GB" sz="1200"/>
              <a:t>Copy command to load data in </a:t>
            </a:r>
            <a:r>
              <a:rPr lang="en-GB" sz="1200">
                <a:solidFill>
                  <a:schemeClr val="dk1"/>
                </a:solidFill>
              </a:rPr>
              <a:t>parallel</a:t>
            </a:r>
            <a:endParaRPr sz="1200">
              <a:solidFill>
                <a:schemeClr val="dk1"/>
              </a:solidFill>
            </a:endParaRPr>
          </a:p>
          <a:p>
            <a:pPr indent="-304800" lvl="0" marL="457200" rtl="0" algn="l">
              <a:lnSpc>
                <a:spcPct val="100000"/>
              </a:lnSpc>
              <a:spcBef>
                <a:spcPts val="0"/>
              </a:spcBef>
              <a:spcAft>
                <a:spcPts val="0"/>
              </a:spcAft>
              <a:buSzPts val="1200"/>
              <a:buChar char="❖"/>
            </a:pPr>
            <a:r>
              <a:rPr lang="en-GB" sz="1200"/>
              <a:t>Data is </a:t>
            </a:r>
            <a:r>
              <a:rPr lang="en-GB" sz="1200">
                <a:solidFill>
                  <a:schemeClr val="accent3"/>
                </a:solidFill>
              </a:rPr>
              <a:t>redistributed</a:t>
            </a:r>
            <a:r>
              <a:rPr lang="en-GB" sz="1200"/>
              <a:t>, then </a:t>
            </a:r>
            <a:r>
              <a:rPr lang="en-GB" sz="1200">
                <a:solidFill>
                  <a:schemeClr val="accent3"/>
                </a:solidFill>
              </a:rPr>
              <a:t>compressed</a:t>
            </a:r>
            <a:endParaRPr sz="1200">
              <a:solidFill>
                <a:schemeClr val="accent3"/>
              </a:solidFill>
            </a:endParaRPr>
          </a:p>
          <a:p>
            <a:pPr indent="0" lvl="0" marL="0" rtl="0" algn="l">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729450" y="6230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a:t>Grep Task Data Loading</a:t>
            </a:r>
            <a:endParaRPr/>
          </a:p>
          <a:p>
            <a:pPr indent="0" lvl="0" marL="0" rtl="0" algn="l">
              <a:spcBef>
                <a:spcPts val="0"/>
              </a:spcBef>
              <a:spcAft>
                <a:spcPts val="0"/>
              </a:spcAft>
              <a:buNone/>
            </a:pPr>
            <a:r>
              <a:t/>
            </a:r>
            <a:endParaRPr/>
          </a:p>
        </p:txBody>
      </p:sp>
      <p:pic>
        <p:nvPicPr>
          <p:cNvPr id="169" name="Google Shape;169;p26"/>
          <p:cNvPicPr preferRelativeResize="0"/>
          <p:nvPr/>
        </p:nvPicPr>
        <p:blipFill>
          <a:blip r:embed="rId3">
            <a:alphaModFix/>
          </a:blip>
          <a:stretch>
            <a:fillRect/>
          </a:stretch>
        </p:blipFill>
        <p:spPr>
          <a:xfrm>
            <a:off x="552588" y="1339650"/>
            <a:ext cx="8038822" cy="3680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727650" y="6484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Grep Task</a:t>
            </a:r>
            <a:endParaRPr/>
          </a:p>
        </p:txBody>
      </p:sp>
      <p:sp>
        <p:nvSpPr>
          <p:cNvPr id="175" name="Google Shape;175;p27"/>
          <p:cNvSpPr txBox="1"/>
          <p:nvPr>
            <p:ph idx="1" type="body"/>
          </p:nvPr>
        </p:nvSpPr>
        <p:spPr>
          <a:xfrm>
            <a:off x="727650" y="1183675"/>
            <a:ext cx="7688700" cy="3465600"/>
          </a:xfrm>
          <a:prstGeom prst="rect">
            <a:avLst/>
          </a:prstGeom>
        </p:spPr>
        <p:txBody>
          <a:bodyPr anchorCtr="0" anchor="t" bIns="91425" lIns="91425" spcFirstLastPara="1" rIns="91425" wrap="square" tIns="91425">
            <a:noAutofit/>
          </a:bodyPr>
          <a:lstStyle/>
          <a:p>
            <a:pPr indent="0" lvl="0" marL="0" rtl="0" algn="l">
              <a:lnSpc>
                <a:spcPct val="100000"/>
              </a:lnSpc>
              <a:spcBef>
                <a:spcPts val="900"/>
              </a:spcBef>
              <a:spcAft>
                <a:spcPts val="0"/>
              </a:spcAft>
              <a:buClr>
                <a:srgbClr val="000000"/>
              </a:buClr>
              <a:buSzPts val="1100"/>
              <a:buFont typeface="Arial"/>
              <a:buNone/>
            </a:pPr>
            <a:r>
              <a:rPr b="1" lang="en-GB" sz="1400"/>
              <a:t>Task Description:</a:t>
            </a:r>
            <a:endParaRPr b="1" sz="1400"/>
          </a:p>
          <a:p>
            <a:pPr indent="-317500" lvl="0" marL="457200" rtl="0" algn="l">
              <a:lnSpc>
                <a:spcPct val="100000"/>
              </a:lnSpc>
              <a:spcBef>
                <a:spcPts val="600"/>
              </a:spcBef>
              <a:spcAft>
                <a:spcPts val="0"/>
              </a:spcAft>
              <a:buSzPts val="1400"/>
              <a:buFont typeface="Lato Light"/>
              <a:buChar char="❖"/>
            </a:pPr>
            <a:r>
              <a:rPr lang="en-GB" sz="1400">
                <a:latin typeface="Lato Light"/>
                <a:ea typeface="Lato Light"/>
                <a:cs typeface="Lato Light"/>
                <a:sym typeface="Lato Light"/>
              </a:rPr>
              <a:t>Input data set: 100-byte records</a:t>
            </a:r>
            <a:endParaRPr sz="1400">
              <a:latin typeface="Lato Light"/>
              <a:ea typeface="Lato Light"/>
              <a:cs typeface="Lato Light"/>
              <a:sym typeface="Lato Light"/>
            </a:endParaRPr>
          </a:p>
          <a:p>
            <a:pPr indent="-317500" lvl="0" marL="457200" rtl="0" algn="l">
              <a:lnSpc>
                <a:spcPct val="100000"/>
              </a:lnSpc>
              <a:spcBef>
                <a:spcPts val="0"/>
              </a:spcBef>
              <a:spcAft>
                <a:spcPts val="0"/>
              </a:spcAft>
              <a:buSzPts val="1400"/>
              <a:buFont typeface="Lato Light"/>
              <a:buChar char="❖"/>
            </a:pPr>
            <a:r>
              <a:rPr lang="en-GB" sz="1400">
                <a:latin typeface="Lato Light"/>
                <a:ea typeface="Lato Light"/>
                <a:cs typeface="Lato Light"/>
                <a:sym typeface="Lato Light"/>
              </a:rPr>
              <a:t>Look for a three-character pattern</a:t>
            </a:r>
            <a:endParaRPr sz="1400">
              <a:latin typeface="Lato Light"/>
              <a:ea typeface="Lato Light"/>
              <a:cs typeface="Lato Light"/>
              <a:sym typeface="Lato Light"/>
            </a:endParaRPr>
          </a:p>
          <a:p>
            <a:pPr indent="-317500" lvl="0" marL="457200" rtl="0" algn="l">
              <a:lnSpc>
                <a:spcPct val="100000"/>
              </a:lnSpc>
              <a:spcBef>
                <a:spcPts val="0"/>
              </a:spcBef>
              <a:spcAft>
                <a:spcPts val="0"/>
              </a:spcAft>
              <a:buSzPts val="1400"/>
              <a:buFont typeface="Lato Light"/>
              <a:buChar char="❖"/>
            </a:pPr>
            <a:r>
              <a:rPr lang="en-GB" sz="1400">
                <a:latin typeface="Lato Light"/>
                <a:ea typeface="Lato Light"/>
                <a:cs typeface="Lato Light"/>
                <a:sym typeface="Lato Light"/>
              </a:rPr>
              <a:t>One match per 10,000 records</a:t>
            </a:r>
            <a:endParaRPr sz="1400">
              <a:latin typeface="Lato Light"/>
              <a:ea typeface="Lato Light"/>
              <a:cs typeface="Lato Light"/>
              <a:sym typeface="Lato Light"/>
            </a:endParaRPr>
          </a:p>
          <a:p>
            <a:pPr indent="0" lvl="0" marL="0" rtl="0" algn="l">
              <a:lnSpc>
                <a:spcPct val="100000"/>
              </a:lnSpc>
              <a:spcBef>
                <a:spcPts val="900"/>
              </a:spcBef>
              <a:spcAft>
                <a:spcPts val="0"/>
              </a:spcAft>
              <a:buClr>
                <a:srgbClr val="000000"/>
              </a:buClr>
              <a:buSzPts val="1100"/>
              <a:buFont typeface="Arial"/>
              <a:buNone/>
            </a:pPr>
            <a:r>
              <a:rPr b="1" lang="en-GB" sz="1400"/>
              <a:t>SQL:</a:t>
            </a:r>
            <a:endParaRPr b="1" sz="1400"/>
          </a:p>
          <a:p>
            <a:pPr indent="-317500" lvl="0" marL="457200" rtl="0" algn="l">
              <a:lnSpc>
                <a:spcPct val="100000"/>
              </a:lnSpc>
              <a:spcBef>
                <a:spcPts val="600"/>
              </a:spcBef>
              <a:spcAft>
                <a:spcPts val="0"/>
              </a:spcAft>
              <a:buSzPts val="1400"/>
              <a:buFont typeface="Lato Light"/>
              <a:buChar char="❖"/>
            </a:pPr>
            <a:r>
              <a:rPr lang="en-GB" sz="1400">
                <a:latin typeface="Lato Light"/>
                <a:ea typeface="Lato Light"/>
                <a:cs typeface="Lato Light"/>
                <a:sym typeface="Lato Light"/>
              </a:rPr>
              <a:t>SELECT * FROM data WHERE field LIKE “%XYZ%”</a:t>
            </a:r>
            <a:endParaRPr sz="1400">
              <a:latin typeface="Lato Light"/>
              <a:ea typeface="Lato Light"/>
              <a:cs typeface="Lato Light"/>
              <a:sym typeface="Lato Light"/>
            </a:endParaRPr>
          </a:p>
          <a:p>
            <a:pPr indent="-317500" lvl="0" marL="457200" rtl="0" algn="l">
              <a:lnSpc>
                <a:spcPct val="100000"/>
              </a:lnSpc>
              <a:spcBef>
                <a:spcPts val="0"/>
              </a:spcBef>
              <a:spcAft>
                <a:spcPts val="0"/>
              </a:spcAft>
              <a:buSzPts val="1400"/>
              <a:buFont typeface="Lato Light"/>
              <a:buChar char="❖"/>
            </a:pPr>
            <a:r>
              <a:rPr lang="en-GB" sz="1400">
                <a:latin typeface="Lato Light"/>
                <a:ea typeface="Lato Light"/>
                <a:cs typeface="Lato Light"/>
                <a:sym typeface="Lato Light"/>
              </a:rPr>
              <a:t>Full table scan</a:t>
            </a:r>
            <a:endParaRPr sz="1400">
              <a:latin typeface="Lato Light"/>
              <a:ea typeface="Lato Light"/>
              <a:cs typeface="Lato Light"/>
              <a:sym typeface="Lato Light"/>
            </a:endParaRPr>
          </a:p>
          <a:p>
            <a:pPr indent="0" lvl="0" marL="0" rtl="0" algn="l">
              <a:lnSpc>
                <a:spcPct val="100000"/>
              </a:lnSpc>
              <a:spcBef>
                <a:spcPts val="900"/>
              </a:spcBef>
              <a:spcAft>
                <a:spcPts val="0"/>
              </a:spcAft>
              <a:buClr>
                <a:srgbClr val="000000"/>
              </a:buClr>
              <a:buSzPts val="1100"/>
              <a:buFont typeface="Arial"/>
              <a:buNone/>
            </a:pPr>
            <a:r>
              <a:rPr b="1" lang="en-GB" sz="1400"/>
              <a:t>MapReduce:</a:t>
            </a:r>
            <a:endParaRPr b="1" sz="1400"/>
          </a:p>
          <a:p>
            <a:pPr indent="-317500" lvl="0" marL="457200" rtl="0" algn="l">
              <a:lnSpc>
                <a:spcPct val="100000"/>
              </a:lnSpc>
              <a:spcBef>
                <a:spcPts val="600"/>
              </a:spcBef>
              <a:spcAft>
                <a:spcPts val="0"/>
              </a:spcAft>
              <a:buSzPts val="1400"/>
              <a:buFont typeface="Lato Light"/>
              <a:buChar char="❖"/>
            </a:pPr>
            <a:r>
              <a:rPr lang="en-GB" sz="1400">
                <a:latin typeface="Lato Light"/>
                <a:ea typeface="Lato Light"/>
                <a:cs typeface="Lato Light"/>
                <a:sym typeface="Lato Light"/>
              </a:rPr>
              <a:t>Map: pattern search</a:t>
            </a:r>
            <a:endParaRPr sz="1400">
              <a:latin typeface="Lato Light"/>
              <a:ea typeface="Lato Light"/>
              <a:cs typeface="Lato Light"/>
              <a:sym typeface="Lato Light"/>
            </a:endParaRPr>
          </a:p>
          <a:p>
            <a:pPr indent="-317500" lvl="0" marL="457200" rtl="0" algn="l">
              <a:lnSpc>
                <a:spcPct val="100000"/>
              </a:lnSpc>
              <a:spcBef>
                <a:spcPts val="0"/>
              </a:spcBef>
              <a:spcAft>
                <a:spcPts val="0"/>
              </a:spcAft>
              <a:buSzPts val="1400"/>
              <a:buFont typeface="Lato Light"/>
              <a:buChar char="❖"/>
            </a:pPr>
            <a:r>
              <a:rPr lang="en-GB" sz="1400">
                <a:latin typeface="Lato Light"/>
                <a:ea typeface="Lato Light"/>
                <a:cs typeface="Lato Light"/>
                <a:sym typeface="Lato Light"/>
              </a:rPr>
              <a:t>No reduce</a:t>
            </a:r>
            <a:endParaRPr sz="1400">
              <a:latin typeface="Lato Light"/>
              <a:ea typeface="Lato Light"/>
              <a:cs typeface="Lato Light"/>
              <a:sym typeface="Lato Light"/>
            </a:endParaRPr>
          </a:p>
          <a:p>
            <a:pPr indent="0" lvl="0" marL="0" rtl="0" algn="l">
              <a:lnSpc>
                <a:spcPct val="100000"/>
              </a:lnSpc>
              <a:spcBef>
                <a:spcPts val="0"/>
              </a:spcBef>
              <a:spcAft>
                <a:spcPts val="0"/>
              </a:spcAft>
              <a:buClr>
                <a:srgbClr val="000000"/>
              </a:buClr>
              <a:buSzPts val="1100"/>
              <a:buFont typeface="Arial"/>
              <a:buNone/>
            </a:pPr>
            <a:r>
              <a:rPr lang="en-GB" sz="1400">
                <a:solidFill>
                  <a:schemeClr val="accent3"/>
                </a:solidFill>
                <a:latin typeface="Lato Light"/>
                <a:ea typeface="Lato Light"/>
                <a:cs typeface="Lato Light"/>
                <a:sym typeface="Lato Light"/>
              </a:rPr>
              <a:t>An additional Reduce job to combine the output into a single file</a:t>
            </a:r>
            <a:endParaRPr sz="1400">
              <a:solidFill>
                <a:schemeClr val="accent3"/>
              </a:solidFill>
              <a:latin typeface="Lato Light"/>
              <a:ea typeface="Lato Light"/>
              <a:cs typeface="Lato Light"/>
              <a:sym typeface="Lato Light"/>
            </a:endParaRPr>
          </a:p>
          <a:p>
            <a:pPr indent="0" lvl="0" marL="457200" rtl="0" algn="l">
              <a:lnSpc>
                <a:spcPct val="100000"/>
              </a:lnSpc>
              <a:spcBef>
                <a:spcPts val="1600"/>
              </a:spcBef>
              <a:spcAft>
                <a:spcPts val="0"/>
              </a:spcAft>
              <a:buNone/>
            </a:pPr>
            <a:r>
              <a:t/>
            </a:r>
            <a:endParaRPr sz="1200"/>
          </a:p>
          <a:p>
            <a:pPr indent="0" lvl="0" marL="0" rtl="0" algn="l">
              <a:spcBef>
                <a:spcPts val="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729450" y="6375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Grep Task Execution Performance</a:t>
            </a:r>
            <a:endParaRPr/>
          </a:p>
        </p:txBody>
      </p:sp>
      <p:pic>
        <p:nvPicPr>
          <p:cNvPr id="181" name="Google Shape;181;p28"/>
          <p:cNvPicPr preferRelativeResize="0"/>
          <p:nvPr/>
        </p:nvPicPr>
        <p:blipFill>
          <a:blip r:embed="rId3">
            <a:alphaModFix/>
          </a:blip>
          <a:stretch>
            <a:fillRect/>
          </a:stretch>
        </p:blipFill>
        <p:spPr>
          <a:xfrm>
            <a:off x="599017" y="1550473"/>
            <a:ext cx="7593157" cy="3149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547000" y="680825"/>
            <a:ext cx="83025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2200"/>
              <a:t>Analytical Tasks </a:t>
            </a:r>
            <a:r>
              <a:rPr b="0" lang="en-GB" sz="2200">
                <a:solidFill>
                  <a:srgbClr val="000000"/>
                </a:solidFill>
              </a:rPr>
              <a:t>Select</a:t>
            </a:r>
            <a:r>
              <a:rPr b="0" lang="en-GB" sz="2200"/>
              <a:t>, Aggregation, Join, UDF Aggregation</a:t>
            </a:r>
            <a:endParaRPr b="0" sz="2200"/>
          </a:p>
        </p:txBody>
      </p:sp>
      <p:sp>
        <p:nvSpPr>
          <p:cNvPr id="187" name="Google Shape;187;p29"/>
          <p:cNvSpPr txBox="1"/>
          <p:nvPr>
            <p:ph idx="1" type="body"/>
          </p:nvPr>
        </p:nvSpPr>
        <p:spPr>
          <a:xfrm>
            <a:off x="727650" y="1302850"/>
            <a:ext cx="7688700" cy="3293400"/>
          </a:xfrm>
          <a:prstGeom prst="rect">
            <a:avLst/>
          </a:prstGeom>
        </p:spPr>
        <p:txBody>
          <a:bodyPr anchorCtr="0" anchor="t" bIns="91425" lIns="91425" spcFirstLastPara="1" rIns="91425" wrap="square" tIns="91425">
            <a:noAutofit/>
          </a:bodyPr>
          <a:lstStyle/>
          <a:p>
            <a:pPr indent="0" lvl="0" marL="0" rtl="0" algn="l">
              <a:lnSpc>
                <a:spcPct val="150000"/>
              </a:lnSpc>
              <a:spcBef>
                <a:spcPts val="900"/>
              </a:spcBef>
              <a:spcAft>
                <a:spcPts val="0"/>
              </a:spcAft>
              <a:buNone/>
            </a:pPr>
            <a:r>
              <a:rPr lang="en-GB" sz="1400"/>
              <a:t>Data Inputs</a:t>
            </a:r>
            <a:endParaRPr sz="1400"/>
          </a:p>
          <a:p>
            <a:pPr indent="0" lvl="0" marL="0" rtl="0" algn="l">
              <a:lnSpc>
                <a:spcPct val="150000"/>
              </a:lnSpc>
              <a:spcBef>
                <a:spcPts val="900"/>
              </a:spcBef>
              <a:spcAft>
                <a:spcPts val="0"/>
              </a:spcAft>
              <a:buNone/>
            </a:pPr>
            <a:r>
              <a:rPr lang="en-GB" sz="1400">
                <a:latin typeface="Lato Light"/>
                <a:ea typeface="Lato Light"/>
                <a:cs typeface="Lato Light"/>
                <a:sym typeface="Lato Light"/>
              </a:rPr>
              <a:t>Input #1: random HTML documents	</a:t>
            </a:r>
            <a:endParaRPr sz="1400">
              <a:latin typeface="Lato Light"/>
              <a:ea typeface="Lato Light"/>
              <a:cs typeface="Lato Light"/>
              <a:sym typeface="Lato Light"/>
            </a:endParaRPr>
          </a:p>
          <a:p>
            <a:pPr indent="-317500" lvl="0" marL="457200" rtl="0" algn="l">
              <a:lnSpc>
                <a:spcPct val="150000"/>
              </a:lnSpc>
              <a:spcBef>
                <a:spcPts val="700"/>
              </a:spcBef>
              <a:spcAft>
                <a:spcPts val="0"/>
              </a:spcAft>
              <a:buSzPts val="1400"/>
              <a:buFont typeface="Lato Light"/>
              <a:buChar char="❖"/>
            </a:pPr>
            <a:r>
              <a:rPr lang="en-GB" sz="1400">
                <a:latin typeface="Lato Light"/>
                <a:ea typeface="Lato Light"/>
                <a:cs typeface="Lato Light"/>
                <a:sym typeface="Lato Light"/>
              </a:rPr>
              <a:t>Inside an html doc, links are generated with Zipfian distribution</a:t>
            </a:r>
            <a:endParaRPr sz="1400">
              <a:latin typeface="Lato Light"/>
              <a:ea typeface="Lato Light"/>
              <a:cs typeface="Lato Light"/>
              <a:sym typeface="Lato Light"/>
            </a:endParaRPr>
          </a:p>
          <a:p>
            <a:pPr indent="-317500" lvl="0" marL="457200" rtl="0" algn="l">
              <a:lnSpc>
                <a:spcPct val="150000"/>
              </a:lnSpc>
              <a:spcBef>
                <a:spcPts val="0"/>
              </a:spcBef>
              <a:spcAft>
                <a:spcPts val="0"/>
              </a:spcAft>
              <a:buSzPts val="1400"/>
              <a:buFont typeface="Lato Light"/>
              <a:buChar char="❖"/>
            </a:pPr>
            <a:r>
              <a:rPr lang="en-GB" sz="1400">
                <a:latin typeface="Lato Light"/>
                <a:ea typeface="Lato Light"/>
                <a:cs typeface="Lato Light"/>
                <a:sym typeface="Lato Light"/>
              </a:rPr>
              <a:t>600,000 unique html docs with unique urls per node</a:t>
            </a:r>
            <a:endParaRPr sz="1400">
              <a:latin typeface="Lato Light"/>
              <a:ea typeface="Lato Light"/>
              <a:cs typeface="Lato Light"/>
              <a:sym typeface="Lato Light"/>
            </a:endParaRPr>
          </a:p>
          <a:p>
            <a:pPr indent="0" lvl="0" marL="0" rtl="0" algn="l">
              <a:lnSpc>
                <a:spcPct val="150000"/>
              </a:lnSpc>
              <a:spcBef>
                <a:spcPts val="900"/>
              </a:spcBef>
              <a:spcAft>
                <a:spcPts val="0"/>
              </a:spcAft>
              <a:buClr>
                <a:srgbClr val="000000"/>
              </a:buClr>
              <a:buSzPts val="1100"/>
              <a:buFont typeface="Arial"/>
              <a:buNone/>
            </a:pPr>
            <a:r>
              <a:rPr lang="en-GB" sz="1400">
                <a:latin typeface="Lato Light"/>
                <a:ea typeface="Lato Light"/>
                <a:cs typeface="Lato Light"/>
                <a:sym typeface="Lato Light"/>
              </a:rPr>
              <a:t>Input #2: 155 million UserVisits records	</a:t>
            </a:r>
            <a:endParaRPr sz="1400">
              <a:latin typeface="Lato Light"/>
              <a:ea typeface="Lato Light"/>
              <a:cs typeface="Lato Light"/>
              <a:sym typeface="Lato Light"/>
            </a:endParaRPr>
          </a:p>
          <a:p>
            <a:pPr indent="-317500" lvl="0" marL="457200" rtl="0" algn="l">
              <a:lnSpc>
                <a:spcPct val="150000"/>
              </a:lnSpc>
              <a:spcBef>
                <a:spcPts val="700"/>
              </a:spcBef>
              <a:spcAft>
                <a:spcPts val="0"/>
              </a:spcAft>
              <a:buSzPts val="1400"/>
              <a:buFont typeface="Lato Light"/>
              <a:buChar char="❖"/>
            </a:pPr>
            <a:r>
              <a:rPr lang="en-GB" sz="1400">
                <a:latin typeface="Lato Light"/>
                <a:ea typeface="Lato Light"/>
                <a:cs typeface="Lato Light"/>
                <a:sym typeface="Lato Light"/>
              </a:rPr>
              <a:t>20GB/node</a:t>
            </a:r>
            <a:endParaRPr sz="1400">
              <a:latin typeface="Lato Light"/>
              <a:ea typeface="Lato Light"/>
              <a:cs typeface="Lato Light"/>
              <a:sym typeface="Lato Light"/>
            </a:endParaRPr>
          </a:p>
          <a:p>
            <a:pPr indent="0" lvl="0" marL="0" rtl="0" algn="l">
              <a:lnSpc>
                <a:spcPct val="150000"/>
              </a:lnSpc>
              <a:spcBef>
                <a:spcPts val="900"/>
              </a:spcBef>
              <a:spcAft>
                <a:spcPts val="0"/>
              </a:spcAft>
              <a:buClr>
                <a:srgbClr val="000000"/>
              </a:buClr>
              <a:buSzPts val="1100"/>
              <a:buFont typeface="Arial"/>
              <a:buNone/>
            </a:pPr>
            <a:r>
              <a:rPr lang="en-GB" sz="1400">
                <a:latin typeface="Lato Light"/>
                <a:ea typeface="Lato Light"/>
                <a:cs typeface="Lato Light"/>
                <a:sym typeface="Lato Light"/>
              </a:rPr>
              <a:t>Input #3: 18 million Ranking records</a:t>
            </a:r>
            <a:endParaRPr sz="1400">
              <a:latin typeface="Lato Light"/>
              <a:ea typeface="Lato Light"/>
              <a:cs typeface="Lato Light"/>
              <a:sym typeface="Lato Light"/>
            </a:endParaRPr>
          </a:p>
          <a:p>
            <a:pPr indent="-317500" lvl="0" marL="457200" rtl="0" algn="l">
              <a:lnSpc>
                <a:spcPct val="150000"/>
              </a:lnSpc>
              <a:spcBef>
                <a:spcPts val="700"/>
              </a:spcBef>
              <a:spcAft>
                <a:spcPts val="0"/>
              </a:spcAft>
              <a:buSzPts val="1400"/>
              <a:buFont typeface="Lato Light"/>
              <a:buChar char="❖"/>
            </a:pPr>
            <a:r>
              <a:rPr lang="en-GB" sz="1400">
                <a:latin typeface="Lato Light"/>
                <a:ea typeface="Lato Light"/>
                <a:cs typeface="Lato Light"/>
                <a:sym typeface="Lato Light"/>
              </a:rPr>
              <a:t>1GB/node</a:t>
            </a:r>
            <a:endParaRPr sz="1400">
              <a:latin typeface="Lato Light"/>
              <a:ea typeface="Lato Light"/>
              <a:cs typeface="Lato Light"/>
              <a:sym typeface="Lato Light"/>
            </a:endParaRPr>
          </a:p>
          <a:p>
            <a:pPr indent="0" lvl="0" marL="0" rtl="0" algn="l">
              <a:spcBef>
                <a:spcPts val="0"/>
              </a:spcBef>
              <a:spcAft>
                <a:spcPts val="1600"/>
              </a:spcAft>
              <a:buNone/>
            </a:pPr>
            <a:r>
              <a:t/>
            </a:r>
            <a:endParaRPr/>
          </a:p>
        </p:txBody>
      </p:sp>
      <p:sp>
        <p:nvSpPr>
          <p:cNvPr id="188" name="Google Shape;188;p29"/>
          <p:cNvSpPr txBox="1"/>
          <p:nvPr/>
        </p:nvSpPr>
        <p:spPr>
          <a:xfrm>
            <a:off x="4572000" y="2898825"/>
            <a:ext cx="3513000" cy="936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900"/>
              </a:spcBef>
              <a:spcAft>
                <a:spcPts val="0"/>
              </a:spcAft>
              <a:buClr>
                <a:srgbClr val="000000"/>
              </a:buClr>
              <a:buSzPts val="1100"/>
              <a:buFont typeface="Arial"/>
              <a:buNone/>
            </a:pPr>
            <a:r>
              <a:rPr lang="en-GB" sz="1000">
                <a:latin typeface="Courier New"/>
                <a:ea typeface="Courier New"/>
                <a:cs typeface="Courier New"/>
                <a:sym typeface="Courier New"/>
              </a:rPr>
              <a:t>UserVisits:-(sourceIP, destURL, visitDate, adRevenue, userAgent, countryCode, languageCode, searchWord, duration)</a:t>
            </a:r>
            <a:endParaRPr sz="1000">
              <a:latin typeface="Courier New"/>
              <a:ea typeface="Courier New"/>
              <a:cs typeface="Courier New"/>
              <a:sym typeface="Courier New"/>
            </a:endParaRPr>
          </a:p>
        </p:txBody>
      </p:sp>
      <p:sp>
        <p:nvSpPr>
          <p:cNvPr id="189" name="Google Shape;189;p29"/>
          <p:cNvSpPr txBox="1"/>
          <p:nvPr/>
        </p:nvSpPr>
        <p:spPr>
          <a:xfrm>
            <a:off x="4572000" y="1756625"/>
            <a:ext cx="2613600" cy="67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900"/>
              </a:spcBef>
              <a:spcAft>
                <a:spcPts val="0"/>
              </a:spcAft>
              <a:buClr>
                <a:srgbClr val="000000"/>
              </a:buClr>
              <a:buSzPts val="1100"/>
              <a:buFont typeface="Arial"/>
              <a:buNone/>
            </a:pPr>
            <a:r>
              <a:rPr lang="en-GB" sz="1000">
                <a:latin typeface="Courier New"/>
                <a:ea typeface="Courier New"/>
                <a:cs typeface="Courier New"/>
                <a:sym typeface="Courier New"/>
              </a:rPr>
              <a:t>documents:-(</a:t>
            </a:r>
            <a:r>
              <a:rPr b="1" lang="en-GB" sz="1000">
                <a:latin typeface="Courier New"/>
                <a:ea typeface="Courier New"/>
                <a:cs typeface="Courier New"/>
                <a:sym typeface="Courier New"/>
              </a:rPr>
              <a:t>url</a:t>
            </a:r>
            <a:r>
              <a:rPr lang="en-GB" sz="1000">
                <a:latin typeface="Courier New"/>
                <a:ea typeface="Courier New"/>
                <a:cs typeface="Courier New"/>
                <a:sym typeface="Courier New"/>
              </a:rPr>
              <a:t>, text)</a:t>
            </a:r>
            <a:endParaRPr sz="1000">
              <a:latin typeface="Courier New"/>
              <a:ea typeface="Courier New"/>
              <a:cs typeface="Courier New"/>
              <a:sym typeface="Courier New"/>
            </a:endParaRPr>
          </a:p>
        </p:txBody>
      </p:sp>
      <p:sp>
        <p:nvSpPr>
          <p:cNvPr id="190" name="Google Shape;190;p29"/>
          <p:cNvSpPr txBox="1"/>
          <p:nvPr/>
        </p:nvSpPr>
        <p:spPr>
          <a:xfrm>
            <a:off x="4572000" y="3889450"/>
            <a:ext cx="6058500" cy="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Courier New"/>
                <a:ea typeface="Courier New"/>
                <a:cs typeface="Courier New"/>
                <a:sym typeface="Courier New"/>
              </a:rPr>
              <a:t>Rankings:-(</a:t>
            </a:r>
            <a:r>
              <a:rPr b="1" lang="en-GB" sz="1000">
                <a:latin typeface="Courier New"/>
                <a:ea typeface="Courier New"/>
                <a:cs typeface="Courier New"/>
                <a:sym typeface="Courier New"/>
              </a:rPr>
              <a:t>pageURL</a:t>
            </a:r>
            <a:r>
              <a:rPr lang="en-GB" sz="1000">
                <a:latin typeface="Courier New"/>
                <a:ea typeface="Courier New"/>
                <a:cs typeface="Courier New"/>
                <a:sym typeface="Courier New"/>
              </a:rPr>
              <a:t>, pageRank, avgDuration)</a:t>
            </a:r>
            <a:endParaRPr sz="1000">
              <a:latin typeface="Courier New"/>
              <a:ea typeface="Courier New"/>
              <a:cs typeface="Courier New"/>
              <a:sym typeface="Courier Ne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217500" y="662550"/>
            <a:ext cx="89265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200"/>
              <a:t>Analytical Tasks </a:t>
            </a:r>
            <a:r>
              <a:rPr b="0" lang="en-GB" sz="2200">
                <a:solidFill>
                  <a:schemeClr val="accent3"/>
                </a:solidFill>
              </a:rPr>
              <a:t>Select</a:t>
            </a:r>
            <a:r>
              <a:rPr b="0" lang="en-GB" sz="2200"/>
              <a:t>, Aggregation, Join, UDF Aggregation</a:t>
            </a:r>
            <a:endParaRPr b="0" sz="2200"/>
          </a:p>
        </p:txBody>
      </p:sp>
      <p:sp>
        <p:nvSpPr>
          <p:cNvPr id="196" name="Google Shape;196;p30"/>
          <p:cNvSpPr txBox="1"/>
          <p:nvPr>
            <p:ph idx="1" type="body"/>
          </p:nvPr>
        </p:nvSpPr>
        <p:spPr>
          <a:xfrm>
            <a:off x="727650" y="1310775"/>
            <a:ext cx="7688700" cy="3450900"/>
          </a:xfrm>
          <a:prstGeom prst="rect">
            <a:avLst/>
          </a:prstGeom>
        </p:spPr>
        <p:txBody>
          <a:bodyPr anchorCtr="0" anchor="t" bIns="91425" lIns="91425" spcFirstLastPara="1" rIns="91425" wrap="square" tIns="91425">
            <a:noAutofit/>
          </a:bodyPr>
          <a:lstStyle/>
          <a:p>
            <a:pPr indent="0" lvl="0" marL="0" rtl="0" algn="l">
              <a:lnSpc>
                <a:spcPct val="98181"/>
              </a:lnSpc>
              <a:spcBef>
                <a:spcPts val="900"/>
              </a:spcBef>
              <a:spcAft>
                <a:spcPts val="0"/>
              </a:spcAft>
              <a:buNone/>
            </a:pPr>
            <a:r>
              <a:rPr b="1" lang="en-GB" sz="1400"/>
              <a:t>Task Description: </a:t>
            </a:r>
            <a:endParaRPr b="1" sz="1400"/>
          </a:p>
          <a:p>
            <a:pPr indent="-317500" lvl="0" marL="457200" rtl="0" algn="l">
              <a:lnSpc>
                <a:spcPct val="98181"/>
              </a:lnSpc>
              <a:spcBef>
                <a:spcPts val="900"/>
              </a:spcBef>
              <a:spcAft>
                <a:spcPts val="0"/>
              </a:spcAft>
              <a:buSzPts val="1400"/>
              <a:buFont typeface="Lato Light"/>
              <a:buChar char="❖"/>
            </a:pPr>
            <a:r>
              <a:rPr lang="en-GB" sz="1400">
                <a:latin typeface="Lato Light"/>
                <a:ea typeface="Lato Light"/>
                <a:cs typeface="Lato Light"/>
                <a:sym typeface="Lato Light"/>
              </a:rPr>
              <a:t>Find the </a:t>
            </a:r>
            <a:r>
              <a:rPr lang="en-GB" sz="1400">
                <a:solidFill>
                  <a:schemeClr val="dk1"/>
                </a:solidFill>
                <a:latin typeface="Lato Light"/>
                <a:ea typeface="Lato Light"/>
                <a:cs typeface="Lato Light"/>
                <a:sym typeface="Lato Light"/>
              </a:rPr>
              <a:t>pageURLs</a:t>
            </a:r>
            <a:r>
              <a:rPr lang="en-GB" sz="1400">
                <a:latin typeface="Lato Light"/>
                <a:ea typeface="Lato Light"/>
                <a:cs typeface="Lato Light"/>
                <a:sym typeface="Lato Light"/>
              </a:rPr>
              <a:t> in the rankings table (1GB/node) with a </a:t>
            </a:r>
            <a:r>
              <a:rPr lang="en-GB" sz="1400">
                <a:solidFill>
                  <a:schemeClr val="dk1"/>
                </a:solidFill>
                <a:latin typeface="Lato Light"/>
                <a:ea typeface="Lato Light"/>
                <a:cs typeface="Lato Light"/>
                <a:sym typeface="Lato Light"/>
              </a:rPr>
              <a:t>pageRank</a:t>
            </a:r>
            <a:r>
              <a:rPr lang="en-GB" sz="1400">
                <a:latin typeface="Lato Light"/>
                <a:ea typeface="Lato Light"/>
                <a:cs typeface="Lato Light"/>
                <a:sym typeface="Lato Light"/>
              </a:rPr>
              <a:t> &gt; threshold</a:t>
            </a:r>
            <a:endParaRPr sz="1400">
              <a:latin typeface="Lato Light"/>
              <a:ea typeface="Lato Light"/>
              <a:cs typeface="Lato Light"/>
              <a:sym typeface="Lato Light"/>
            </a:endParaRPr>
          </a:p>
          <a:p>
            <a:pPr indent="-317500" lvl="0" marL="457200" rtl="0" algn="l">
              <a:lnSpc>
                <a:spcPct val="98181"/>
              </a:lnSpc>
              <a:spcBef>
                <a:spcPts val="0"/>
              </a:spcBef>
              <a:spcAft>
                <a:spcPts val="0"/>
              </a:spcAft>
              <a:buSzPts val="1400"/>
              <a:buFont typeface="Lato Light"/>
              <a:buChar char="❖"/>
            </a:pPr>
            <a:r>
              <a:rPr lang="en-GB" sz="1400">
                <a:latin typeface="Lato Light"/>
                <a:ea typeface="Lato Light"/>
                <a:cs typeface="Lato Light"/>
                <a:sym typeface="Lato Light"/>
              </a:rPr>
              <a:t>36,000 records per data file (very selective)</a:t>
            </a:r>
            <a:endParaRPr sz="1400">
              <a:latin typeface="Lato Light"/>
              <a:ea typeface="Lato Light"/>
              <a:cs typeface="Lato Light"/>
              <a:sym typeface="Lato Light"/>
            </a:endParaRPr>
          </a:p>
          <a:p>
            <a:pPr indent="0" lvl="0" marL="0" rtl="0" algn="l">
              <a:lnSpc>
                <a:spcPct val="98181"/>
              </a:lnSpc>
              <a:spcBef>
                <a:spcPts val="600"/>
              </a:spcBef>
              <a:spcAft>
                <a:spcPts val="0"/>
              </a:spcAft>
              <a:buClr>
                <a:srgbClr val="000000"/>
              </a:buClr>
              <a:buSzPts val="1100"/>
              <a:buFont typeface="Arial"/>
              <a:buNone/>
            </a:pPr>
            <a:r>
              <a:t/>
            </a:r>
            <a:endParaRPr sz="1400">
              <a:latin typeface="Lato Light"/>
              <a:ea typeface="Lato Light"/>
              <a:cs typeface="Lato Light"/>
              <a:sym typeface="Lato Light"/>
            </a:endParaRPr>
          </a:p>
          <a:p>
            <a:pPr indent="0" lvl="0" marL="0" rtl="0" algn="l">
              <a:lnSpc>
                <a:spcPct val="98181"/>
              </a:lnSpc>
              <a:spcBef>
                <a:spcPts val="900"/>
              </a:spcBef>
              <a:spcAft>
                <a:spcPts val="0"/>
              </a:spcAft>
              <a:buClr>
                <a:srgbClr val="000000"/>
              </a:buClr>
              <a:buSzPts val="1100"/>
              <a:buFont typeface="Arial"/>
              <a:buNone/>
            </a:pPr>
            <a:r>
              <a:rPr b="1" lang="en-GB" sz="1400"/>
              <a:t>SQL:</a:t>
            </a:r>
            <a:endParaRPr b="1" sz="1400"/>
          </a:p>
          <a:p>
            <a:pPr indent="0" lvl="0" marL="0" rtl="0" algn="l">
              <a:lnSpc>
                <a:spcPct val="98181"/>
              </a:lnSpc>
              <a:spcBef>
                <a:spcPts val="600"/>
              </a:spcBef>
              <a:spcAft>
                <a:spcPts val="0"/>
              </a:spcAft>
              <a:buClr>
                <a:srgbClr val="000000"/>
              </a:buClr>
              <a:buSzPts val="1100"/>
              <a:buFont typeface="Arial"/>
              <a:buNone/>
            </a:pPr>
            <a:r>
              <a:rPr lang="en-GB" sz="1400">
                <a:latin typeface="Courier New"/>
                <a:ea typeface="Courier New"/>
                <a:cs typeface="Courier New"/>
                <a:sym typeface="Courier New"/>
              </a:rPr>
              <a:t>SELECT pageURL, pageRank</a:t>
            </a:r>
            <a:endParaRPr sz="1400">
              <a:latin typeface="Courier New"/>
              <a:ea typeface="Courier New"/>
              <a:cs typeface="Courier New"/>
              <a:sym typeface="Courier New"/>
            </a:endParaRPr>
          </a:p>
          <a:p>
            <a:pPr indent="0" lvl="0" marL="0" rtl="0" algn="l">
              <a:lnSpc>
                <a:spcPct val="98181"/>
              </a:lnSpc>
              <a:spcBef>
                <a:spcPts val="600"/>
              </a:spcBef>
              <a:spcAft>
                <a:spcPts val="0"/>
              </a:spcAft>
              <a:buClr>
                <a:srgbClr val="000000"/>
              </a:buClr>
              <a:buSzPts val="1100"/>
              <a:buFont typeface="Arial"/>
              <a:buNone/>
            </a:pPr>
            <a:r>
              <a:rPr lang="en-GB" sz="1400">
                <a:latin typeface="Courier New"/>
                <a:ea typeface="Courier New"/>
                <a:cs typeface="Courier New"/>
                <a:sym typeface="Courier New"/>
              </a:rPr>
              <a:t>FROM Rankings WHERE pageRank&gt; X;</a:t>
            </a:r>
            <a:endParaRPr sz="1400">
              <a:latin typeface="Courier New"/>
              <a:ea typeface="Courier New"/>
              <a:cs typeface="Courier New"/>
              <a:sym typeface="Courier New"/>
            </a:endParaRPr>
          </a:p>
          <a:p>
            <a:pPr indent="0" lvl="0" marL="0" rtl="0" algn="l">
              <a:lnSpc>
                <a:spcPct val="98181"/>
              </a:lnSpc>
              <a:spcBef>
                <a:spcPts val="900"/>
              </a:spcBef>
              <a:spcAft>
                <a:spcPts val="0"/>
              </a:spcAft>
              <a:buClr>
                <a:srgbClr val="000000"/>
              </a:buClr>
              <a:buSzPts val="1100"/>
              <a:buFont typeface="Arial"/>
              <a:buNone/>
            </a:pPr>
            <a:r>
              <a:t/>
            </a:r>
            <a:endParaRPr sz="1400">
              <a:latin typeface="Lato Light"/>
              <a:ea typeface="Lato Light"/>
              <a:cs typeface="Lato Light"/>
              <a:sym typeface="Lato Light"/>
            </a:endParaRPr>
          </a:p>
          <a:p>
            <a:pPr indent="0" lvl="0" marL="0" rtl="0" algn="l">
              <a:lnSpc>
                <a:spcPct val="98181"/>
              </a:lnSpc>
              <a:spcBef>
                <a:spcPts val="900"/>
              </a:spcBef>
              <a:spcAft>
                <a:spcPts val="0"/>
              </a:spcAft>
              <a:buNone/>
            </a:pPr>
            <a:r>
              <a:rPr b="1" lang="en-GB" sz="1400"/>
              <a:t>MR: </a:t>
            </a:r>
            <a:endParaRPr b="1" sz="1400"/>
          </a:p>
          <a:p>
            <a:pPr indent="0" lvl="0" marL="0" rtl="0" algn="l">
              <a:lnSpc>
                <a:spcPct val="98181"/>
              </a:lnSpc>
              <a:spcBef>
                <a:spcPts val="900"/>
              </a:spcBef>
              <a:spcAft>
                <a:spcPts val="0"/>
              </a:spcAft>
              <a:buClr>
                <a:srgbClr val="000000"/>
              </a:buClr>
              <a:buSzPts val="1100"/>
              <a:buFont typeface="Arial"/>
              <a:buNone/>
            </a:pPr>
            <a:r>
              <a:rPr lang="en-GB" sz="1400">
                <a:latin typeface="Lato Light"/>
                <a:ea typeface="Lato Light"/>
                <a:cs typeface="Lato Light"/>
                <a:sym typeface="Lato Light"/>
              </a:rPr>
              <a:t>single Map, no Reduce</a:t>
            </a:r>
            <a:endParaRPr sz="1400">
              <a:latin typeface="Lato Light"/>
              <a:ea typeface="Lato Light"/>
              <a:cs typeface="Lato Light"/>
              <a:sym typeface="Lato Light"/>
            </a:endParaRPr>
          </a:p>
          <a:p>
            <a:pPr indent="0" lvl="0" marL="0" rtl="0" algn="l">
              <a:spcBef>
                <a:spcPts val="0"/>
              </a:spcBef>
              <a:spcAft>
                <a:spcPts val="1600"/>
              </a:spcAft>
              <a:buNone/>
            </a:pPr>
            <a:r>
              <a:t/>
            </a:r>
            <a:endParaRPr sz="1400">
              <a:latin typeface="Lato Light"/>
              <a:ea typeface="Lato Light"/>
              <a:cs typeface="Lato Light"/>
              <a:sym typeface="La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727650" y="6663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Select Task Performances</a:t>
            </a:r>
            <a:endParaRPr/>
          </a:p>
        </p:txBody>
      </p:sp>
      <p:pic>
        <p:nvPicPr>
          <p:cNvPr id="202" name="Google Shape;202;p31"/>
          <p:cNvPicPr preferRelativeResize="0"/>
          <p:nvPr/>
        </p:nvPicPr>
        <p:blipFill>
          <a:blip r:embed="rId3">
            <a:alphaModFix/>
          </a:blip>
          <a:stretch>
            <a:fillRect/>
          </a:stretch>
        </p:blipFill>
        <p:spPr>
          <a:xfrm>
            <a:off x="2031325" y="1273725"/>
            <a:ext cx="4378355" cy="375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5796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Architectural Difference</a:t>
            </a:r>
            <a:endParaRPr/>
          </a:p>
        </p:txBody>
      </p:sp>
      <p:graphicFrame>
        <p:nvGraphicFramePr>
          <p:cNvPr id="94" name="Google Shape;94;p14"/>
          <p:cNvGraphicFramePr/>
          <p:nvPr/>
        </p:nvGraphicFramePr>
        <p:xfrm>
          <a:off x="807600" y="1323100"/>
          <a:ext cx="3000000" cy="3000000"/>
        </p:xfrm>
        <a:graphic>
          <a:graphicData uri="http://schemas.openxmlformats.org/drawingml/2006/table">
            <a:tbl>
              <a:tblPr>
                <a:noFill/>
                <a:tableStyleId>{93AD4DC2-E4E2-45C4-84C1-6DCED2A96263}</a:tableStyleId>
              </a:tblPr>
              <a:tblGrid>
                <a:gridCol w="2585200"/>
                <a:gridCol w="2585200"/>
                <a:gridCol w="2585200"/>
              </a:tblGrid>
              <a:tr h="458675">
                <a:tc>
                  <a:txBody>
                    <a:bodyPr>
                      <a:noAutofit/>
                    </a:bodyPr>
                    <a:lstStyle/>
                    <a:p>
                      <a:pPr indent="0" lvl="0" marL="0" rtl="0" algn="l">
                        <a:spcBef>
                          <a:spcPts val="0"/>
                        </a:spcBef>
                        <a:spcAft>
                          <a:spcPts val="0"/>
                        </a:spcAft>
                        <a:buNone/>
                      </a:pPr>
                      <a:r>
                        <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Parallel</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MapReduce</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458675">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Schema Support</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Yes</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No</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458675">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Built-in Index</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Yes</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No</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458675">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Programming Model</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SQL</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C/ C++/ Java</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463125">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Optimization</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Yes</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Locality </a:t>
                      </a:r>
                      <a:r>
                        <a:rPr lang="en-GB">
                          <a:solidFill>
                            <a:schemeClr val="accent1"/>
                          </a:solidFill>
                          <a:latin typeface="Lato"/>
                          <a:ea typeface="Lato"/>
                          <a:cs typeface="Lato"/>
                          <a:sym typeface="Lato"/>
                        </a:rPr>
                        <a:t>optimization</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445350">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Flexibility</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Not as high</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High</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445350">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Fault Tolerance</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Not as good</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Good</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1"/>
                    </a:solidFill>
                  </a:tcPr>
                </a:tc>
              </a:tr>
              <a:tr h="445350">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Node Scalability</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&lt; 100</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noAutofit/>
                    </a:bodyPr>
                    <a:lstStyle/>
                    <a:p>
                      <a:pPr indent="0" lvl="0" marL="0" rtl="0" algn="l">
                        <a:spcBef>
                          <a:spcPts val="0"/>
                        </a:spcBef>
                        <a:spcAft>
                          <a:spcPts val="0"/>
                        </a:spcAft>
                        <a:buNone/>
                      </a:pPr>
                      <a:r>
                        <a:rPr lang="en-GB">
                          <a:solidFill>
                            <a:schemeClr val="accent1"/>
                          </a:solidFill>
                          <a:latin typeface="Lato"/>
                          <a:ea typeface="Lato"/>
                          <a:cs typeface="Lato"/>
                          <a:sym typeface="Lato"/>
                        </a:rPr>
                        <a:t>&gt; 10,000</a:t>
                      </a:r>
                      <a:endParaRPr>
                        <a:solidFill>
                          <a:schemeClr val="accent1"/>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a:t>Analytical Tasks </a:t>
            </a:r>
            <a:r>
              <a:rPr b="0" lang="en-GB"/>
              <a:t>Select, </a:t>
            </a:r>
            <a:r>
              <a:rPr b="0" lang="en-GB">
                <a:solidFill>
                  <a:schemeClr val="accent3"/>
                </a:solidFill>
              </a:rPr>
              <a:t>Aggregation</a:t>
            </a:r>
            <a:r>
              <a:rPr b="0" lang="en-GB"/>
              <a:t>, Join, UDF Aggregation</a:t>
            </a:r>
            <a:endParaRPr b="0"/>
          </a:p>
        </p:txBody>
      </p:sp>
      <p:sp>
        <p:nvSpPr>
          <p:cNvPr id="208" name="Google Shape;208;p32"/>
          <p:cNvSpPr txBox="1"/>
          <p:nvPr>
            <p:ph idx="1" type="body"/>
          </p:nvPr>
        </p:nvSpPr>
        <p:spPr>
          <a:xfrm>
            <a:off x="727650" y="1092600"/>
            <a:ext cx="7688700" cy="3604800"/>
          </a:xfrm>
          <a:prstGeom prst="rect">
            <a:avLst/>
          </a:prstGeom>
        </p:spPr>
        <p:txBody>
          <a:bodyPr anchorCtr="0" anchor="t" bIns="91425" lIns="91425" spcFirstLastPara="1" rIns="91425" wrap="square" tIns="91425">
            <a:noAutofit/>
          </a:bodyPr>
          <a:lstStyle/>
          <a:p>
            <a:pPr indent="0" lvl="0" marL="0" rtl="0" algn="l">
              <a:lnSpc>
                <a:spcPct val="100000"/>
              </a:lnSpc>
              <a:spcBef>
                <a:spcPts val="900"/>
              </a:spcBef>
              <a:spcAft>
                <a:spcPts val="0"/>
              </a:spcAft>
              <a:buNone/>
            </a:pPr>
            <a:r>
              <a:rPr b="1" lang="en-GB" sz="1400"/>
              <a:t>Task Description:</a:t>
            </a:r>
            <a:endParaRPr b="1" sz="1400"/>
          </a:p>
          <a:p>
            <a:pPr indent="0" lvl="0" marL="0" rtl="0" algn="l">
              <a:lnSpc>
                <a:spcPct val="115000"/>
              </a:lnSpc>
              <a:spcBef>
                <a:spcPts val="900"/>
              </a:spcBef>
              <a:spcAft>
                <a:spcPts val="0"/>
              </a:spcAft>
              <a:buNone/>
            </a:pPr>
            <a:r>
              <a:rPr lang="en-GB" sz="1400">
                <a:latin typeface="Lato Light"/>
                <a:ea typeface="Lato Light"/>
                <a:cs typeface="Lato Light"/>
                <a:sym typeface="Lato Light"/>
              </a:rPr>
              <a:t>Calculate the total </a:t>
            </a:r>
            <a:r>
              <a:rPr lang="en-GB" sz="1400">
                <a:solidFill>
                  <a:schemeClr val="dk1"/>
                </a:solidFill>
                <a:latin typeface="Lato Light"/>
                <a:ea typeface="Lato Light"/>
                <a:cs typeface="Lato Light"/>
                <a:sym typeface="Lato Light"/>
              </a:rPr>
              <a:t>adRevenue</a:t>
            </a:r>
            <a:r>
              <a:rPr lang="en-GB" sz="1400">
                <a:latin typeface="Lato Light"/>
                <a:ea typeface="Lato Light"/>
                <a:cs typeface="Lato Light"/>
                <a:sym typeface="Lato Light"/>
              </a:rPr>
              <a:t> generated for each </a:t>
            </a:r>
            <a:r>
              <a:rPr lang="en-GB" sz="1400">
                <a:solidFill>
                  <a:schemeClr val="dk1"/>
                </a:solidFill>
                <a:latin typeface="Lato Light"/>
                <a:ea typeface="Lato Light"/>
                <a:cs typeface="Lato Light"/>
                <a:sym typeface="Lato Light"/>
              </a:rPr>
              <a:t>sourceIP</a:t>
            </a:r>
            <a:r>
              <a:rPr lang="en-GB" sz="1400">
                <a:latin typeface="Lato Light"/>
                <a:ea typeface="Lato Light"/>
                <a:cs typeface="Lato Light"/>
                <a:sym typeface="Lato Light"/>
              </a:rPr>
              <a:t> in the UserVisitstable (20GB/node), grouped by the </a:t>
            </a:r>
            <a:r>
              <a:rPr lang="en-GB" sz="1400">
                <a:solidFill>
                  <a:schemeClr val="dk1"/>
                </a:solidFill>
                <a:latin typeface="Lato Light"/>
                <a:ea typeface="Lato Light"/>
                <a:cs typeface="Lato Light"/>
                <a:sym typeface="Lato Light"/>
              </a:rPr>
              <a:t>sourceIP</a:t>
            </a:r>
            <a:r>
              <a:rPr lang="en-GB" sz="1400">
                <a:latin typeface="Lato Light"/>
                <a:ea typeface="Lato Light"/>
                <a:cs typeface="Lato Light"/>
                <a:sym typeface="Lato Light"/>
              </a:rPr>
              <a:t> column.</a:t>
            </a:r>
            <a:endParaRPr sz="1400">
              <a:latin typeface="Lato Light"/>
              <a:ea typeface="Lato Light"/>
              <a:cs typeface="Lato Light"/>
              <a:sym typeface="Lato Light"/>
            </a:endParaRPr>
          </a:p>
          <a:p>
            <a:pPr indent="-317500" lvl="0" marL="457200" rtl="0" algn="l">
              <a:lnSpc>
                <a:spcPct val="115000"/>
              </a:lnSpc>
              <a:spcBef>
                <a:spcPts val="900"/>
              </a:spcBef>
              <a:spcAft>
                <a:spcPts val="0"/>
              </a:spcAft>
              <a:buSzPts val="1400"/>
              <a:buFont typeface="Lato Light"/>
              <a:buChar char="❖"/>
            </a:pPr>
            <a:r>
              <a:rPr lang="en-GB" sz="1400">
                <a:latin typeface="Lato Light"/>
                <a:ea typeface="Lato Light"/>
                <a:cs typeface="Lato Light"/>
                <a:sym typeface="Lato Light"/>
              </a:rPr>
              <a:t>Nodes must exchange info for computing groupby</a:t>
            </a:r>
            <a:endParaRPr sz="1400">
              <a:latin typeface="Lato Light"/>
              <a:ea typeface="Lato Light"/>
              <a:cs typeface="Lato Light"/>
              <a:sym typeface="Lato Light"/>
            </a:endParaRPr>
          </a:p>
          <a:p>
            <a:pPr indent="-317500" lvl="0" marL="457200" rtl="0" algn="l">
              <a:lnSpc>
                <a:spcPct val="115000"/>
              </a:lnSpc>
              <a:spcBef>
                <a:spcPts val="0"/>
              </a:spcBef>
              <a:spcAft>
                <a:spcPts val="0"/>
              </a:spcAft>
              <a:buSzPts val="1400"/>
              <a:buFont typeface="Lato Light"/>
              <a:buChar char="❖"/>
            </a:pPr>
            <a:r>
              <a:rPr lang="en-GB" sz="1400">
                <a:latin typeface="Lato Light"/>
                <a:ea typeface="Lato Light"/>
                <a:cs typeface="Lato Light"/>
                <a:sym typeface="Lato Light"/>
              </a:rPr>
              <a:t>Generate 53 MB data regardless of number of nodes</a:t>
            </a:r>
            <a:endParaRPr sz="1400">
              <a:latin typeface="Lato Light"/>
              <a:ea typeface="Lato Light"/>
              <a:cs typeface="Lato Light"/>
              <a:sym typeface="Lato Light"/>
            </a:endParaRPr>
          </a:p>
          <a:p>
            <a:pPr indent="0" lvl="0" marL="0" rtl="0" algn="l">
              <a:lnSpc>
                <a:spcPct val="115000"/>
              </a:lnSpc>
              <a:spcBef>
                <a:spcPts val="900"/>
              </a:spcBef>
              <a:spcAft>
                <a:spcPts val="0"/>
              </a:spcAft>
              <a:buClr>
                <a:srgbClr val="000000"/>
              </a:buClr>
              <a:buSzPts val="1100"/>
              <a:buFont typeface="Arial"/>
              <a:buNone/>
            </a:pPr>
            <a:r>
              <a:rPr b="1" lang="en-GB" sz="1400"/>
              <a:t>SQL:</a:t>
            </a:r>
            <a:endParaRPr b="1" sz="1400"/>
          </a:p>
          <a:p>
            <a:pPr indent="0" lvl="0" marL="0" rtl="0" algn="l">
              <a:lnSpc>
                <a:spcPct val="115000"/>
              </a:lnSpc>
              <a:spcBef>
                <a:spcPts val="600"/>
              </a:spcBef>
              <a:spcAft>
                <a:spcPts val="0"/>
              </a:spcAft>
              <a:buClr>
                <a:srgbClr val="000000"/>
              </a:buClr>
              <a:buSzPts val="1100"/>
              <a:buFont typeface="Arial"/>
              <a:buNone/>
            </a:pPr>
            <a:r>
              <a:rPr lang="en-GB" sz="1400">
                <a:latin typeface="Courier New"/>
                <a:ea typeface="Courier New"/>
                <a:cs typeface="Courier New"/>
                <a:sym typeface="Courier New"/>
              </a:rPr>
              <a:t>SELECT sourceIP, SUM(adRevenue)</a:t>
            </a:r>
            <a:endParaRPr sz="1400">
              <a:latin typeface="Courier New"/>
              <a:ea typeface="Courier New"/>
              <a:cs typeface="Courier New"/>
              <a:sym typeface="Courier New"/>
            </a:endParaRPr>
          </a:p>
          <a:p>
            <a:pPr indent="0" lvl="0" marL="0" rtl="0" algn="l">
              <a:lnSpc>
                <a:spcPct val="115000"/>
              </a:lnSpc>
              <a:spcBef>
                <a:spcPts val="600"/>
              </a:spcBef>
              <a:spcAft>
                <a:spcPts val="0"/>
              </a:spcAft>
              <a:buClr>
                <a:srgbClr val="000000"/>
              </a:buClr>
              <a:buSzPts val="1100"/>
              <a:buFont typeface="Arial"/>
              <a:buNone/>
            </a:pPr>
            <a:r>
              <a:rPr lang="en-GB" sz="1400">
                <a:latin typeface="Courier New"/>
                <a:ea typeface="Courier New"/>
                <a:cs typeface="Courier New"/>
                <a:sym typeface="Courier New"/>
              </a:rPr>
              <a:t>FROM UserVisits GROUP BY sourceIP;</a:t>
            </a:r>
            <a:endParaRPr sz="1400">
              <a:latin typeface="Courier New"/>
              <a:ea typeface="Courier New"/>
              <a:cs typeface="Courier New"/>
              <a:sym typeface="Courier New"/>
            </a:endParaRPr>
          </a:p>
          <a:p>
            <a:pPr indent="0" lvl="0" marL="0" rtl="0" algn="l">
              <a:lnSpc>
                <a:spcPct val="115000"/>
              </a:lnSpc>
              <a:spcBef>
                <a:spcPts val="900"/>
              </a:spcBef>
              <a:spcAft>
                <a:spcPts val="0"/>
              </a:spcAft>
              <a:buClr>
                <a:srgbClr val="000000"/>
              </a:buClr>
              <a:buSzPts val="1100"/>
              <a:buFont typeface="Arial"/>
              <a:buNone/>
            </a:pPr>
            <a:r>
              <a:rPr b="1" lang="en-GB" sz="1400"/>
              <a:t>MR: </a:t>
            </a:r>
            <a:endParaRPr b="1" sz="1400"/>
          </a:p>
          <a:p>
            <a:pPr indent="-317500" lvl="0" marL="457200" rtl="0" algn="l">
              <a:lnSpc>
                <a:spcPct val="115000"/>
              </a:lnSpc>
              <a:spcBef>
                <a:spcPts val="600"/>
              </a:spcBef>
              <a:spcAft>
                <a:spcPts val="0"/>
              </a:spcAft>
              <a:buSzPts val="1400"/>
              <a:buFont typeface="Lato Light"/>
              <a:buChar char="❖"/>
            </a:pPr>
            <a:r>
              <a:rPr lang="en-GB" sz="1400">
                <a:latin typeface="Lato Light"/>
                <a:ea typeface="Lato Light"/>
                <a:cs typeface="Lato Light"/>
                <a:sym typeface="Lato Light"/>
              </a:rPr>
              <a:t>Map: outputs (sourceIP, adRevenue)</a:t>
            </a:r>
            <a:endParaRPr sz="1400">
              <a:latin typeface="Lato Light"/>
              <a:ea typeface="Lato Light"/>
              <a:cs typeface="Lato Light"/>
              <a:sym typeface="Lato Light"/>
            </a:endParaRPr>
          </a:p>
          <a:p>
            <a:pPr indent="-317500" lvl="0" marL="457200" rtl="0" algn="l">
              <a:lnSpc>
                <a:spcPct val="115000"/>
              </a:lnSpc>
              <a:spcBef>
                <a:spcPts val="0"/>
              </a:spcBef>
              <a:spcAft>
                <a:spcPts val="0"/>
              </a:spcAft>
              <a:buSzPts val="1400"/>
              <a:buFont typeface="Lato Light"/>
              <a:buChar char="❖"/>
            </a:pPr>
            <a:r>
              <a:rPr lang="en-GB" sz="1400">
                <a:latin typeface="Lato Light"/>
                <a:ea typeface="Lato Light"/>
                <a:cs typeface="Lato Light"/>
                <a:sym typeface="Lato Light"/>
              </a:rPr>
              <a:t>Reduce: compute sum per sourceIP</a:t>
            </a:r>
            <a:endParaRPr sz="1400">
              <a:latin typeface="Lato Light"/>
              <a:ea typeface="Lato Light"/>
              <a:cs typeface="Lato Light"/>
              <a:sym typeface="Lato Light"/>
            </a:endParaRPr>
          </a:p>
          <a:p>
            <a:pPr indent="-317500" lvl="0" marL="457200" rtl="0" algn="l">
              <a:lnSpc>
                <a:spcPct val="115000"/>
              </a:lnSpc>
              <a:spcBef>
                <a:spcPts val="0"/>
              </a:spcBef>
              <a:spcAft>
                <a:spcPts val="0"/>
              </a:spcAft>
              <a:buSzPts val="1400"/>
              <a:buFont typeface="Lato Light"/>
              <a:buChar char="❖"/>
            </a:pPr>
            <a:r>
              <a:rPr lang="en-GB" sz="1400">
                <a:latin typeface="Lato Light"/>
                <a:ea typeface="Lato Light"/>
                <a:cs typeface="Lato Light"/>
                <a:sym typeface="Lato Light"/>
              </a:rPr>
              <a:t>“Combine” was used</a:t>
            </a:r>
            <a:endParaRPr sz="1400">
              <a:latin typeface="Lato Light"/>
              <a:ea typeface="Lato Light"/>
              <a:cs typeface="Lato Light"/>
              <a:sym typeface="Lato Light"/>
            </a:endParaRPr>
          </a:p>
          <a:p>
            <a:pPr indent="0" lvl="0" marL="0" rtl="0" algn="l">
              <a:lnSpc>
                <a:spcPct val="100000"/>
              </a:lnSpc>
              <a:spcBef>
                <a:spcPts val="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727650" y="6560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Aggregation Performances</a:t>
            </a:r>
            <a:endParaRPr/>
          </a:p>
        </p:txBody>
      </p:sp>
      <p:pic>
        <p:nvPicPr>
          <p:cNvPr id="214" name="Google Shape;214;p33"/>
          <p:cNvPicPr preferRelativeResize="0"/>
          <p:nvPr/>
        </p:nvPicPr>
        <p:blipFill>
          <a:blip r:embed="rId3">
            <a:alphaModFix/>
          </a:blip>
          <a:stretch>
            <a:fillRect/>
          </a:stretch>
        </p:blipFill>
        <p:spPr>
          <a:xfrm>
            <a:off x="152400" y="1259450"/>
            <a:ext cx="8839197" cy="359881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729450" y="652050"/>
            <a:ext cx="8214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2200"/>
              <a:t>Analytical Task </a:t>
            </a:r>
            <a:r>
              <a:rPr b="0" lang="en-GB" sz="2200"/>
              <a:t>Select, </a:t>
            </a:r>
            <a:r>
              <a:rPr b="0" lang="en-GB" sz="2200">
                <a:solidFill>
                  <a:srgbClr val="000000"/>
                </a:solidFill>
              </a:rPr>
              <a:t>Aggregation,</a:t>
            </a:r>
            <a:r>
              <a:rPr b="0" lang="en-GB" sz="2200"/>
              <a:t> </a:t>
            </a:r>
            <a:r>
              <a:rPr b="0" lang="en-GB" sz="2200">
                <a:solidFill>
                  <a:schemeClr val="accent3"/>
                </a:solidFill>
              </a:rPr>
              <a:t>Join</a:t>
            </a:r>
            <a:r>
              <a:rPr b="0" lang="en-GB" sz="2200">
                <a:solidFill>
                  <a:srgbClr val="000000"/>
                </a:solidFill>
              </a:rPr>
              <a:t>,</a:t>
            </a:r>
            <a:r>
              <a:rPr b="0" lang="en-GB" sz="2200"/>
              <a:t> UDF Aggregation</a:t>
            </a:r>
            <a:endParaRPr b="0"/>
          </a:p>
        </p:txBody>
      </p:sp>
      <p:sp>
        <p:nvSpPr>
          <p:cNvPr id="220" name="Google Shape;220;p34"/>
          <p:cNvSpPr txBox="1"/>
          <p:nvPr>
            <p:ph idx="1" type="body"/>
          </p:nvPr>
        </p:nvSpPr>
        <p:spPr>
          <a:xfrm>
            <a:off x="727650" y="1272900"/>
            <a:ext cx="7688700" cy="3330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sz="1400"/>
              <a:t>Task Description:</a:t>
            </a:r>
            <a:endParaRPr b="1" sz="1400"/>
          </a:p>
          <a:p>
            <a:pPr indent="0" lvl="0" marL="0" rtl="0" algn="l">
              <a:lnSpc>
                <a:spcPct val="100000"/>
              </a:lnSpc>
              <a:spcBef>
                <a:spcPts val="1000"/>
              </a:spcBef>
              <a:spcAft>
                <a:spcPts val="0"/>
              </a:spcAft>
              <a:buNone/>
            </a:pPr>
            <a:r>
              <a:rPr lang="en-GB" sz="1400">
                <a:latin typeface="Lato Light"/>
                <a:ea typeface="Lato Light"/>
                <a:cs typeface="Lato Light"/>
                <a:sym typeface="Lato Light"/>
              </a:rPr>
              <a:t>Find the </a:t>
            </a:r>
            <a:r>
              <a:rPr lang="en-GB" sz="1400">
                <a:solidFill>
                  <a:schemeClr val="dk1"/>
                </a:solidFill>
                <a:latin typeface="Lato Light"/>
                <a:ea typeface="Lato Light"/>
                <a:cs typeface="Lato Light"/>
                <a:sym typeface="Lato Light"/>
              </a:rPr>
              <a:t>sourceIP</a:t>
            </a:r>
            <a:r>
              <a:rPr lang="en-GB" sz="1400">
                <a:latin typeface="Lato Light"/>
                <a:ea typeface="Lato Light"/>
                <a:cs typeface="Lato Light"/>
                <a:sym typeface="Lato Light"/>
              </a:rPr>
              <a:t> that generated the most revenue within Jan 15-22, 2000, then calculate the average </a:t>
            </a:r>
            <a:r>
              <a:rPr lang="en-GB" sz="1400">
                <a:solidFill>
                  <a:schemeClr val="dk1"/>
                </a:solidFill>
                <a:latin typeface="Lato Light"/>
                <a:ea typeface="Lato Light"/>
                <a:cs typeface="Lato Light"/>
                <a:sym typeface="Lato Light"/>
              </a:rPr>
              <a:t>pageRank</a:t>
            </a:r>
            <a:r>
              <a:rPr lang="en-GB" sz="1400">
                <a:latin typeface="Lato Light"/>
                <a:ea typeface="Lato Light"/>
                <a:cs typeface="Lato Light"/>
                <a:sym typeface="Lato Light"/>
              </a:rPr>
              <a:t> of all the pages visited by the </a:t>
            </a:r>
            <a:r>
              <a:rPr lang="en-GB" sz="1400">
                <a:solidFill>
                  <a:schemeClr val="dk1"/>
                </a:solidFill>
                <a:latin typeface="Lato Light"/>
                <a:ea typeface="Lato Light"/>
                <a:cs typeface="Lato Light"/>
                <a:sym typeface="Lato Light"/>
              </a:rPr>
              <a:t>sourceIP</a:t>
            </a:r>
            <a:r>
              <a:rPr lang="en-GB" sz="1400">
                <a:latin typeface="Lato Light"/>
                <a:ea typeface="Lato Light"/>
                <a:cs typeface="Lato Light"/>
                <a:sym typeface="Lato Light"/>
              </a:rPr>
              <a:t> during this interval.</a:t>
            </a:r>
            <a:endParaRPr sz="1400">
              <a:latin typeface="Lato Light"/>
              <a:ea typeface="Lato Light"/>
              <a:cs typeface="Lato Light"/>
              <a:sym typeface="Lato Light"/>
            </a:endParaRPr>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b="1" lang="en-GB" sz="1400"/>
              <a:t>SQL:</a:t>
            </a:r>
            <a:endParaRPr b="1" sz="1400"/>
          </a:p>
          <a:p>
            <a:pPr indent="0" lvl="0" marL="0" rtl="0" algn="l">
              <a:lnSpc>
                <a:spcPct val="100000"/>
              </a:lnSpc>
              <a:spcBef>
                <a:spcPts val="1000"/>
              </a:spcBef>
              <a:spcAft>
                <a:spcPts val="0"/>
              </a:spcAft>
              <a:buNone/>
            </a:pPr>
            <a:r>
              <a:rPr lang="en-GB" sz="1100">
                <a:latin typeface="Courier New"/>
                <a:ea typeface="Courier New"/>
                <a:cs typeface="Courier New"/>
                <a:sym typeface="Courier New"/>
              </a:rPr>
              <a:t>SELECT INTO Temp sourceIP,</a:t>
            </a:r>
            <a:endParaRPr sz="1100">
              <a:latin typeface="Courier New"/>
              <a:ea typeface="Courier New"/>
              <a:cs typeface="Courier New"/>
              <a:sym typeface="Courier New"/>
            </a:endParaRPr>
          </a:p>
          <a:p>
            <a:pPr indent="0" lvl="0" marL="0" rtl="0" algn="l">
              <a:lnSpc>
                <a:spcPct val="100000"/>
              </a:lnSpc>
              <a:spcBef>
                <a:spcPts val="0"/>
              </a:spcBef>
              <a:spcAft>
                <a:spcPts val="0"/>
              </a:spcAft>
              <a:buClr>
                <a:srgbClr val="000000"/>
              </a:buClr>
              <a:buSzPts val="1100"/>
              <a:buFont typeface="Arial"/>
              <a:buNone/>
            </a:pPr>
            <a:r>
              <a:rPr lang="en-GB" sz="1100">
                <a:latin typeface="Courier New"/>
                <a:ea typeface="Courier New"/>
                <a:cs typeface="Courier New"/>
                <a:sym typeface="Courier New"/>
              </a:rPr>
              <a:t>              AVG(pageRank) as avgPageRank,</a:t>
            </a:r>
            <a:endParaRPr sz="1100">
              <a:latin typeface="Courier New"/>
              <a:ea typeface="Courier New"/>
              <a:cs typeface="Courier New"/>
              <a:sym typeface="Courier New"/>
            </a:endParaRPr>
          </a:p>
          <a:p>
            <a:pPr indent="0" lvl="0" marL="0" rtl="0" algn="l">
              <a:lnSpc>
                <a:spcPct val="100000"/>
              </a:lnSpc>
              <a:spcBef>
                <a:spcPts val="0"/>
              </a:spcBef>
              <a:spcAft>
                <a:spcPts val="0"/>
              </a:spcAft>
              <a:buClr>
                <a:srgbClr val="000000"/>
              </a:buClr>
              <a:buSzPts val="1100"/>
              <a:buFont typeface="Arial"/>
              <a:buNone/>
            </a:pPr>
            <a:r>
              <a:rPr lang="en-GB" sz="1100">
                <a:latin typeface="Courier New"/>
                <a:ea typeface="Courier New"/>
                <a:cs typeface="Courier New"/>
                <a:sym typeface="Courier New"/>
              </a:rPr>
              <a:t>             SUM(adRevenue) as totalRevenue</a:t>
            </a:r>
            <a:endParaRPr sz="1100">
              <a:latin typeface="Courier New"/>
              <a:ea typeface="Courier New"/>
              <a:cs typeface="Courier New"/>
              <a:sym typeface="Courier New"/>
            </a:endParaRPr>
          </a:p>
          <a:p>
            <a:pPr indent="0" lvl="0" marL="0" rtl="0" algn="l">
              <a:lnSpc>
                <a:spcPct val="100000"/>
              </a:lnSpc>
              <a:spcBef>
                <a:spcPts val="0"/>
              </a:spcBef>
              <a:spcAft>
                <a:spcPts val="0"/>
              </a:spcAft>
              <a:buClr>
                <a:srgbClr val="000000"/>
              </a:buClr>
              <a:buSzPts val="1100"/>
              <a:buFont typeface="Arial"/>
              <a:buNone/>
            </a:pPr>
            <a:r>
              <a:rPr lang="en-GB" sz="1100">
                <a:latin typeface="Courier New"/>
                <a:ea typeface="Courier New"/>
                <a:cs typeface="Courier New"/>
                <a:sym typeface="Courier New"/>
              </a:rPr>
              <a:t>FROM   Rankings AS R, UserVisitsAS UV</a:t>
            </a:r>
            <a:endParaRPr sz="1100">
              <a:latin typeface="Courier New"/>
              <a:ea typeface="Courier New"/>
              <a:cs typeface="Courier New"/>
              <a:sym typeface="Courier New"/>
            </a:endParaRPr>
          </a:p>
          <a:p>
            <a:pPr indent="0" lvl="0" marL="0" rtl="0" algn="l">
              <a:lnSpc>
                <a:spcPct val="100000"/>
              </a:lnSpc>
              <a:spcBef>
                <a:spcPts val="0"/>
              </a:spcBef>
              <a:spcAft>
                <a:spcPts val="0"/>
              </a:spcAft>
              <a:buClr>
                <a:srgbClr val="000000"/>
              </a:buClr>
              <a:buSzPts val="1100"/>
              <a:buFont typeface="Arial"/>
              <a:buNone/>
            </a:pPr>
            <a:r>
              <a:rPr lang="en-GB" sz="1100">
                <a:latin typeface="Courier New"/>
                <a:ea typeface="Courier New"/>
                <a:cs typeface="Courier New"/>
                <a:sym typeface="Courier New"/>
              </a:rPr>
              <a:t>WHERER.pageURL= UV.destURL</a:t>
            </a:r>
            <a:endParaRPr sz="1100">
              <a:latin typeface="Courier New"/>
              <a:ea typeface="Courier New"/>
              <a:cs typeface="Courier New"/>
              <a:sym typeface="Courier New"/>
            </a:endParaRPr>
          </a:p>
          <a:p>
            <a:pPr indent="0" lvl="0" marL="0" rtl="0" algn="l">
              <a:lnSpc>
                <a:spcPct val="100000"/>
              </a:lnSpc>
              <a:spcBef>
                <a:spcPts val="0"/>
              </a:spcBef>
              <a:spcAft>
                <a:spcPts val="0"/>
              </a:spcAft>
              <a:buClr>
                <a:srgbClr val="000000"/>
              </a:buClr>
              <a:buSzPts val="1100"/>
              <a:buFont typeface="Arial"/>
              <a:buNone/>
            </a:pPr>
            <a:r>
              <a:rPr lang="en-GB" sz="1100">
                <a:latin typeface="Courier New"/>
                <a:ea typeface="Courier New"/>
                <a:cs typeface="Courier New"/>
                <a:sym typeface="Courier New"/>
              </a:rPr>
              <a:t>              AND UV.visitDateBETWEEN Date(‘2000-01-15’)</a:t>
            </a:r>
            <a:endParaRPr sz="1100">
              <a:latin typeface="Courier New"/>
              <a:ea typeface="Courier New"/>
              <a:cs typeface="Courier New"/>
              <a:sym typeface="Courier New"/>
            </a:endParaRPr>
          </a:p>
          <a:p>
            <a:pPr indent="0" lvl="0" marL="0" rtl="0" algn="l">
              <a:lnSpc>
                <a:spcPct val="100000"/>
              </a:lnSpc>
              <a:spcBef>
                <a:spcPts val="0"/>
              </a:spcBef>
              <a:spcAft>
                <a:spcPts val="0"/>
              </a:spcAft>
              <a:buClr>
                <a:srgbClr val="000000"/>
              </a:buClr>
              <a:buSzPts val="1100"/>
              <a:buFont typeface="Arial"/>
              <a:buNone/>
            </a:pPr>
            <a:r>
              <a:rPr lang="en-GB" sz="1100">
                <a:latin typeface="Courier New"/>
                <a:ea typeface="Courier New"/>
                <a:cs typeface="Courier New"/>
                <a:sym typeface="Courier New"/>
              </a:rPr>
              <a:t>              AND Date(‘2000-01-22’)</a:t>
            </a:r>
            <a:endParaRPr sz="1100">
              <a:latin typeface="Courier New"/>
              <a:ea typeface="Courier New"/>
              <a:cs typeface="Courier New"/>
              <a:sym typeface="Courier New"/>
            </a:endParaRPr>
          </a:p>
          <a:p>
            <a:pPr indent="0" lvl="0" marL="0" rtl="0" algn="l">
              <a:lnSpc>
                <a:spcPct val="100000"/>
              </a:lnSpc>
              <a:spcBef>
                <a:spcPts val="0"/>
              </a:spcBef>
              <a:spcAft>
                <a:spcPts val="0"/>
              </a:spcAft>
              <a:buNone/>
            </a:pPr>
            <a:r>
              <a:rPr lang="en-GB" sz="1100">
                <a:latin typeface="Courier New"/>
                <a:ea typeface="Courier New"/>
                <a:cs typeface="Courier New"/>
                <a:sym typeface="Courier New"/>
              </a:rPr>
              <a:t>GROUP BY UV.sourceIP;</a:t>
            </a:r>
            <a:endParaRPr sz="1100">
              <a:latin typeface="Courier New"/>
              <a:ea typeface="Courier New"/>
              <a:cs typeface="Courier New"/>
              <a:sym typeface="Courier New"/>
            </a:endParaRPr>
          </a:p>
          <a:p>
            <a:pPr indent="0" lvl="0" marL="0" rtl="0" algn="l">
              <a:lnSpc>
                <a:spcPct val="100000"/>
              </a:lnSpc>
              <a:spcBef>
                <a:spcPts val="0"/>
              </a:spcBef>
              <a:spcAft>
                <a:spcPts val="0"/>
              </a:spcAft>
              <a:buClr>
                <a:srgbClr val="000000"/>
              </a:buClr>
              <a:buSzPts val="1100"/>
              <a:buFont typeface="Arial"/>
              <a:buNone/>
            </a:pPr>
            <a:r>
              <a:t/>
            </a:r>
            <a:endParaRPr sz="1100">
              <a:latin typeface="Courier New"/>
              <a:ea typeface="Courier New"/>
              <a:cs typeface="Courier New"/>
              <a:sym typeface="Courier New"/>
            </a:endParaRPr>
          </a:p>
          <a:p>
            <a:pPr indent="0" lvl="0" marL="0" rtl="0" algn="l">
              <a:lnSpc>
                <a:spcPct val="100000"/>
              </a:lnSpc>
              <a:spcBef>
                <a:spcPts val="0"/>
              </a:spcBef>
              <a:spcAft>
                <a:spcPts val="0"/>
              </a:spcAft>
              <a:buClr>
                <a:srgbClr val="000000"/>
              </a:buClr>
              <a:buSzPts val="1100"/>
              <a:buFont typeface="Arial"/>
              <a:buNone/>
            </a:pPr>
            <a:r>
              <a:rPr lang="en-GB" sz="1100">
                <a:latin typeface="Courier New"/>
                <a:ea typeface="Courier New"/>
                <a:cs typeface="Courier New"/>
                <a:sym typeface="Courier New"/>
              </a:rPr>
              <a:t>SELECTsourceIP,totalRevenue,avgPageRank</a:t>
            </a:r>
            <a:endParaRPr sz="1100">
              <a:latin typeface="Courier New"/>
              <a:ea typeface="Courier New"/>
              <a:cs typeface="Courier New"/>
              <a:sym typeface="Courier New"/>
            </a:endParaRPr>
          </a:p>
          <a:p>
            <a:pPr indent="0" lvl="0" marL="0" rtl="0" algn="l">
              <a:lnSpc>
                <a:spcPct val="100000"/>
              </a:lnSpc>
              <a:spcBef>
                <a:spcPts val="0"/>
              </a:spcBef>
              <a:spcAft>
                <a:spcPts val="0"/>
              </a:spcAft>
              <a:buClr>
                <a:srgbClr val="000000"/>
              </a:buClr>
              <a:buSzPts val="1100"/>
              <a:buFont typeface="Arial"/>
              <a:buNone/>
            </a:pPr>
            <a:r>
              <a:rPr lang="en-GB" sz="1100">
                <a:latin typeface="Courier New"/>
                <a:ea typeface="Courier New"/>
                <a:cs typeface="Courier New"/>
                <a:sym typeface="Courier New"/>
              </a:rPr>
              <a:t>FROM Temp</a:t>
            </a:r>
            <a:endParaRPr sz="1100">
              <a:latin typeface="Courier New"/>
              <a:ea typeface="Courier New"/>
              <a:cs typeface="Courier New"/>
              <a:sym typeface="Courier New"/>
            </a:endParaRPr>
          </a:p>
          <a:p>
            <a:pPr indent="0" lvl="0" marL="0" rtl="0" algn="l">
              <a:lnSpc>
                <a:spcPct val="100000"/>
              </a:lnSpc>
              <a:spcBef>
                <a:spcPts val="0"/>
              </a:spcBef>
              <a:spcAft>
                <a:spcPts val="0"/>
              </a:spcAft>
              <a:buNone/>
            </a:pPr>
            <a:r>
              <a:rPr lang="en-GB" sz="1100">
                <a:latin typeface="Courier New"/>
                <a:ea typeface="Courier New"/>
                <a:cs typeface="Courier New"/>
                <a:sym typeface="Courier New"/>
              </a:rPr>
              <a:t>ORDER BY totalRevenueDESC LIMIT 1;</a:t>
            </a:r>
            <a:endParaRPr sz="1100">
              <a:latin typeface="Courier New"/>
              <a:ea typeface="Courier New"/>
              <a:cs typeface="Courier New"/>
              <a:sym typeface="Courier New"/>
            </a:endParaRPr>
          </a:p>
          <a:p>
            <a:pPr indent="0" lvl="0" marL="0" rtl="0" algn="l">
              <a:lnSpc>
                <a:spcPct val="100000"/>
              </a:lnSpc>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2200"/>
              <a:t>Analytical Tas</a:t>
            </a:r>
            <a:r>
              <a:rPr lang="en-GB"/>
              <a:t>k</a:t>
            </a:r>
            <a:r>
              <a:rPr lang="en-GB" sz="2200"/>
              <a:t> </a:t>
            </a:r>
            <a:r>
              <a:rPr b="0" lang="en-GB" sz="2200"/>
              <a:t>Select, </a:t>
            </a:r>
            <a:r>
              <a:rPr b="0" lang="en-GB" sz="2200">
                <a:solidFill>
                  <a:srgbClr val="000000"/>
                </a:solidFill>
              </a:rPr>
              <a:t>Aggregation,</a:t>
            </a:r>
            <a:r>
              <a:rPr b="0" lang="en-GB" sz="2200"/>
              <a:t> </a:t>
            </a:r>
            <a:r>
              <a:rPr b="0" lang="en-GB" sz="2200">
                <a:solidFill>
                  <a:schemeClr val="accent3"/>
                </a:solidFill>
              </a:rPr>
              <a:t>Join</a:t>
            </a:r>
            <a:r>
              <a:rPr b="0" lang="en-GB" sz="2200">
                <a:solidFill>
                  <a:srgbClr val="000000"/>
                </a:solidFill>
              </a:rPr>
              <a:t>,</a:t>
            </a:r>
            <a:r>
              <a:rPr b="0" lang="en-GB" sz="2200"/>
              <a:t> UDF Aggregation</a:t>
            </a:r>
            <a:endParaRPr/>
          </a:p>
        </p:txBody>
      </p:sp>
      <p:sp>
        <p:nvSpPr>
          <p:cNvPr id="226" name="Google Shape;226;p35"/>
          <p:cNvSpPr txBox="1"/>
          <p:nvPr>
            <p:ph idx="1" type="body"/>
          </p:nvPr>
        </p:nvSpPr>
        <p:spPr>
          <a:xfrm>
            <a:off x="727650" y="1342575"/>
            <a:ext cx="7688700" cy="3491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400"/>
              <a:t>MapReduce:</a:t>
            </a:r>
            <a:endParaRPr b="1" sz="1400"/>
          </a:p>
          <a:p>
            <a:pPr indent="0" lvl="0" marL="0" rtl="0" algn="l">
              <a:lnSpc>
                <a:spcPct val="98181"/>
              </a:lnSpc>
              <a:spcBef>
                <a:spcPts val="900"/>
              </a:spcBef>
              <a:spcAft>
                <a:spcPts val="0"/>
              </a:spcAft>
              <a:buNone/>
            </a:pPr>
            <a:r>
              <a:rPr lang="en-GB" sz="1400">
                <a:latin typeface="Lato Light"/>
                <a:ea typeface="Lato Light"/>
                <a:cs typeface="Lato Light"/>
                <a:sym typeface="Lato Light"/>
              </a:rPr>
              <a:t>Phase 1: filter </a:t>
            </a:r>
            <a:r>
              <a:rPr lang="en-GB" sz="1400">
                <a:solidFill>
                  <a:schemeClr val="dk1"/>
                </a:solidFill>
                <a:latin typeface="Lato Light"/>
                <a:ea typeface="Lato Light"/>
                <a:cs typeface="Lato Light"/>
                <a:sym typeface="Lato Light"/>
              </a:rPr>
              <a:t>UserVisits</a:t>
            </a:r>
            <a:r>
              <a:rPr lang="en-GB" sz="1400">
                <a:latin typeface="Lato Light"/>
                <a:ea typeface="Lato Light"/>
                <a:cs typeface="Lato Light"/>
                <a:sym typeface="Lato Light"/>
              </a:rPr>
              <a:t> that are outside the desired date range, joins the qualifying records with records from the Ranking file</a:t>
            </a:r>
            <a:endParaRPr sz="1400">
              <a:latin typeface="Lato Light"/>
              <a:ea typeface="Lato Light"/>
              <a:cs typeface="Lato Light"/>
              <a:sym typeface="Lato Light"/>
            </a:endParaRPr>
          </a:p>
          <a:p>
            <a:pPr indent="-317500" lvl="0" marL="457200" rtl="0" algn="l">
              <a:lnSpc>
                <a:spcPct val="98181"/>
              </a:lnSpc>
              <a:spcBef>
                <a:spcPts val="900"/>
              </a:spcBef>
              <a:spcAft>
                <a:spcPts val="0"/>
              </a:spcAft>
              <a:buSzPts val="1400"/>
              <a:buFont typeface="Lato Light"/>
              <a:buChar char="❖"/>
            </a:pPr>
            <a:r>
              <a:rPr lang="en-GB" sz="1400">
                <a:latin typeface="Lato Light"/>
                <a:ea typeface="Lato Light"/>
                <a:cs typeface="Lato Light"/>
                <a:sym typeface="Lato Light"/>
              </a:rPr>
              <a:t>Map: filter (selection)</a:t>
            </a:r>
            <a:endParaRPr sz="1400">
              <a:latin typeface="Lato Light"/>
              <a:ea typeface="Lato Light"/>
              <a:cs typeface="Lato Light"/>
              <a:sym typeface="Lato Light"/>
            </a:endParaRPr>
          </a:p>
          <a:p>
            <a:pPr indent="-317500" lvl="0" marL="457200" rtl="0" algn="l">
              <a:lnSpc>
                <a:spcPct val="98181"/>
              </a:lnSpc>
              <a:spcBef>
                <a:spcPts val="0"/>
              </a:spcBef>
              <a:spcAft>
                <a:spcPts val="0"/>
              </a:spcAft>
              <a:buSzPts val="1400"/>
              <a:buFont typeface="Lato Light"/>
              <a:buChar char="❖"/>
            </a:pPr>
            <a:r>
              <a:rPr lang="en-GB" sz="1400">
                <a:latin typeface="Lato Light"/>
                <a:ea typeface="Lato Light"/>
                <a:cs typeface="Lato Light"/>
                <a:sym typeface="Lato Light"/>
              </a:rPr>
              <a:t>Reduce: Join</a:t>
            </a:r>
            <a:endParaRPr sz="1400">
              <a:latin typeface="Lato Light"/>
              <a:ea typeface="Lato Light"/>
              <a:cs typeface="Lato Light"/>
              <a:sym typeface="Lato Light"/>
            </a:endParaRPr>
          </a:p>
          <a:p>
            <a:pPr indent="0" lvl="0" marL="0" rtl="0" algn="l">
              <a:lnSpc>
                <a:spcPct val="98181"/>
              </a:lnSpc>
              <a:spcBef>
                <a:spcPts val="900"/>
              </a:spcBef>
              <a:spcAft>
                <a:spcPts val="0"/>
              </a:spcAft>
              <a:buNone/>
            </a:pPr>
            <a:r>
              <a:rPr lang="en-GB" sz="1400">
                <a:latin typeface="Lato Light"/>
                <a:ea typeface="Lato Light"/>
                <a:cs typeface="Lato Light"/>
                <a:sym typeface="Lato Light"/>
              </a:rPr>
              <a:t>Phase 2: compute total </a:t>
            </a:r>
            <a:r>
              <a:rPr lang="en-GB" sz="1400">
                <a:solidFill>
                  <a:schemeClr val="dk1"/>
                </a:solidFill>
                <a:latin typeface="Lato Light"/>
                <a:ea typeface="Lato Light"/>
                <a:cs typeface="Lato Light"/>
                <a:sym typeface="Lato Light"/>
              </a:rPr>
              <a:t>adRevenue</a:t>
            </a:r>
            <a:r>
              <a:rPr lang="en-GB" sz="1400">
                <a:latin typeface="Lato Light"/>
                <a:ea typeface="Lato Light"/>
                <a:cs typeface="Lato Light"/>
                <a:sym typeface="Lato Light"/>
              </a:rPr>
              <a:t> and average pageRank per </a:t>
            </a:r>
            <a:r>
              <a:rPr lang="en-GB" sz="1400">
                <a:solidFill>
                  <a:schemeClr val="dk1"/>
                </a:solidFill>
                <a:latin typeface="Lato Light"/>
                <a:ea typeface="Lato Light"/>
                <a:cs typeface="Lato Light"/>
                <a:sym typeface="Lato Light"/>
              </a:rPr>
              <a:t>sourceIP</a:t>
            </a:r>
            <a:endParaRPr sz="1400">
              <a:solidFill>
                <a:schemeClr val="dk1"/>
              </a:solidFill>
              <a:latin typeface="Lato Light"/>
              <a:ea typeface="Lato Light"/>
              <a:cs typeface="Lato Light"/>
              <a:sym typeface="Lato Light"/>
            </a:endParaRPr>
          </a:p>
          <a:p>
            <a:pPr indent="-317500" lvl="0" marL="457200" rtl="0" algn="l">
              <a:lnSpc>
                <a:spcPct val="98181"/>
              </a:lnSpc>
              <a:spcBef>
                <a:spcPts val="900"/>
              </a:spcBef>
              <a:spcAft>
                <a:spcPts val="0"/>
              </a:spcAft>
              <a:buSzPts val="1400"/>
              <a:buFont typeface="Lato Light"/>
              <a:buChar char="❖"/>
            </a:pPr>
            <a:r>
              <a:rPr lang="en-GB" sz="1400">
                <a:latin typeface="Lato Light"/>
                <a:ea typeface="Lato Light"/>
                <a:cs typeface="Lato Light"/>
                <a:sym typeface="Lato Light"/>
              </a:rPr>
              <a:t>Reduce: GroupBy (average and sum)</a:t>
            </a:r>
            <a:endParaRPr sz="1400">
              <a:latin typeface="Lato Light"/>
              <a:ea typeface="Lato Light"/>
              <a:cs typeface="Lato Light"/>
              <a:sym typeface="Lato Light"/>
            </a:endParaRPr>
          </a:p>
          <a:p>
            <a:pPr indent="0" lvl="0" marL="0" rtl="0" algn="l">
              <a:lnSpc>
                <a:spcPct val="98181"/>
              </a:lnSpc>
              <a:spcBef>
                <a:spcPts val="900"/>
              </a:spcBef>
              <a:spcAft>
                <a:spcPts val="0"/>
              </a:spcAft>
              <a:buNone/>
            </a:pPr>
            <a:r>
              <a:rPr lang="en-GB" sz="1400">
                <a:latin typeface="Lato Light"/>
                <a:ea typeface="Lato Light"/>
                <a:cs typeface="Lato Light"/>
                <a:sym typeface="Lato Light"/>
              </a:rPr>
              <a:t>Phase 3: produce the largest record</a:t>
            </a:r>
            <a:endParaRPr sz="1400">
              <a:latin typeface="Lato Light"/>
              <a:ea typeface="Lato Light"/>
              <a:cs typeface="Lato Light"/>
              <a:sym typeface="Lato Light"/>
            </a:endParaRPr>
          </a:p>
          <a:p>
            <a:pPr indent="-317500" lvl="0" marL="457200" rtl="0" algn="l">
              <a:lnSpc>
                <a:spcPct val="98181"/>
              </a:lnSpc>
              <a:spcBef>
                <a:spcPts val="900"/>
              </a:spcBef>
              <a:spcAft>
                <a:spcPts val="0"/>
              </a:spcAft>
              <a:buSzPts val="1400"/>
              <a:buFont typeface="Lato Light"/>
              <a:buChar char="❖"/>
            </a:pPr>
            <a:r>
              <a:rPr lang="en-GB" sz="1400">
                <a:latin typeface="Lato Light"/>
                <a:ea typeface="Lato Light"/>
                <a:cs typeface="Lato Light"/>
                <a:sym typeface="Lato Light"/>
              </a:rPr>
              <a:t>Reduce: OrderBy LIMIT 1 ???</a:t>
            </a:r>
            <a:endParaRPr sz="1400">
              <a:latin typeface="Lato Light"/>
              <a:ea typeface="Lato Light"/>
              <a:cs typeface="Lato Light"/>
              <a:sym typeface="Lato Light"/>
            </a:endParaRPr>
          </a:p>
          <a:p>
            <a:pPr indent="0" lvl="0" marL="0" rtl="0" algn="l">
              <a:lnSpc>
                <a:spcPct val="150000"/>
              </a:lnSpc>
              <a:spcBef>
                <a:spcPts val="0"/>
              </a:spcBef>
              <a:spcAft>
                <a:spcPts val="0"/>
              </a:spcAft>
              <a:buNone/>
            </a:pPr>
            <a:r>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6"/>
          <p:cNvSpPr txBox="1"/>
          <p:nvPr>
            <p:ph type="title"/>
          </p:nvPr>
        </p:nvSpPr>
        <p:spPr>
          <a:xfrm>
            <a:off x="729450" y="6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Join Performances</a:t>
            </a:r>
            <a:endParaRPr/>
          </a:p>
        </p:txBody>
      </p:sp>
      <p:pic>
        <p:nvPicPr>
          <p:cNvPr id="232" name="Google Shape;232;p36"/>
          <p:cNvPicPr preferRelativeResize="0"/>
          <p:nvPr/>
        </p:nvPicPr>
        <p:blipFill>
          <a:blip r:embed="rId3">
            <a:alphaModFix/>
          </a:blip>
          <a:stretch>
            <a:fillRect/>
          </a:stretch>
        </p:blipFill>
        <p:spPr>
          <a:xfrm>
            <a:off x="2340225" y="1402775"/>
            <a:ext cx="4292456" cy="36514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7"/>
          <p:cNvSpPr txBox="1"/>
          <p:nvPr>
            <p:ph type="title"/>
          </p:nvPr>
        </p:nvSpPr>
        <p:spPr>
          <a:xfrm>
            <a:off x="540125" y="632200"/>
            <a:ext cx="83298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GB" sz="2200"/>
              <a:t>Analytical Tasks </a:t>
            </a:r>
            <a:r>
              <a:rPr b="0" lang="en-GB" sz="2200"/>
              <a:t>Select, Aggregation, Join, </a:t>
            </a:r>
            <a:r>
              <a:rPr b="0" lang="en-GB" sz="2200">
                <a:solidFill>
                  <a:schemeClr val="accent3"/>
                </a:solidFill>
              </a:rPr>
              <a:t>UDF Aggregation</a:t>
            </a:r>
            <a:endParaRPr b="0">
              <a:solidFill>
                <a:schemeClr val="accent3"/>
              </a:solidFill>
            </a:endParaRPr>
          </a:p>
        </p:txBody>
      </p:sp>
      <p:sp>
        <p:nvSpPr>
          <p:cNvPr id="238" name="Google Shape;238;p37"/>
          <p:cNvSpPr txBox="1"/>
          <p:nvPr>
            <p:ph idx="1" type="body"/>
          </p:nvPr>
        </p:nvSpPr>
        <p:spPr>
          <a:xfrm>
            <a:off x="727650" y="1268975"/>
            <a:ext cx="7688700" cy="3460200"/>
          </a:xfrm>
          <a:prstGeom prst="rect">
            <a:avLst/>
          </a:prstGeom>
        </p:spPr>
        <p:txBody>
          <a:bodyPr anchorCtr="0" anchor="t" bIns="91425" lIns="91425" spcFirstLastPara="1" rIns="91425" wrap="square" tIns="91425">
            <a:noAutofit/>
          </a:bodyPr>
          <a:lstStyle/>
          <a:p>
            <a:pPr indent="0" lvl="0" marL="0" rtl="0" algn="l">
              <a:lnSpc>
                <a:spcPct val="98181"/>
              </a:lnSpc>
              <a:spcBef>
                <a:spcPts val="900"/>
              </a:spcBef>
              <a:spcAft>
                <a:spcPts val="0"/>
              </a:spcAft>
              <a:buNone/>
            </a:pPr>
            <a:r>
              <a:rPr b="1" lang="en-GB" sz="1200"/>
              <a:t>Task Description:</a:t>
            </a:r>
            <a:endParaRPr b="1" sz="1200"/>
          </a:p>
          <a:p>
            <a:pPr indent="0" lvl="0" marL="0" rtl="0" algn="l">
              <a:lnSpc>
                <a:spcPct val="98181"/>
              </a:lnSpc>
              <a:spcBef>
                <a:spcPts val="900"/>
              </a:spcBef>
              <a:spcAft>
                <a:spcPts val="0"/>
              </a:spcAft>
              <a:buClr>
                <a:srgbClr val="000000"/>
              </a:buClr>
              <a:buSzPts val="1100"/>
              <a:buFont typeface="Arial"/>
              <a:buNone/>
            </a:pPr>
            <a:r>
              <a:rPr lang="en-GB" sz="1200">
                <a:latin typeface="Lato Light"/>
                <a:ea typeface="Lato Light"/>
                <a:cs typeface="Lato Light"/>
                <a:sym typeface="Lato Light"/>
              </a:rPr>
              <a:t>Count the number of  inlinks for each  document</a:t>
            </a:r>
            <a:endParaRPr sz="1200">
              <a:latin typeface="Lato Light"/>
              <a:ea typeface="Lato Light"/>
              <a:cs typeface="Lato Light"/>
              <a:sym typeface="Lato Light"/>
            </a:endParaRPr>
          </a:p>
          <a:p>
            <a:pPr indent="0" lvl="0" marL="0" rtl="0" algn="l">
              <a:lnSpc>
                <a:spcPct val="98181"/>
              </a:lnSpc>
              <a:spcBef>
                <a:spcPts val="900"/>
              </a:spcBef>
              <a:spcAft>
                <a:spcPts val="0"/>
              </a:spcAft>
              <a:buClr>
                <a:srgbClr val="000000"/>
              </a:buClr>
              <a:buSzPts val="1100"/>
              <a:buFont typeface="Arial"/>
              <a:buNone/>
            </a:pPr>
            <a:r>
              <a:rPr b="1" lang="en-GB" sz="1200"/>
              <a:t>SQL:</a:t>
            </a:r>
            <a:endParaRPr b="1" sz="1200"/>
          </a:p>
          <a:p>
            <a:pPr indent="-304800" lvl="0" marL="457200" rtl="0" algn="l">
              <a:lnSpc>
                <a:spcPct val="98181"/>
              </a:lnSpc>
              <a:spcBef>
                <a:spcPts val="600"/>
              </a:spcBef>
              <a:spcAft>
                <a:spcPts val="0"/>
              </a:spcAft>
              <a:buSzPts val="1200"/>
              <a:buFont typeface="Courier New"/>
              <a:buChar char="❖"/>
            </a:pPr>
            <a:r>
              <a:rPr lang="en-GB" sz="1200">
                <a:latin typeface="Courier New"/>
                <a:ea typeface="Courier New"/>
                <a:cs typeface="Courier New"/>
                <a:sym typeface="Courier New"/>
              </a:rPr>
              <a:t>SELECT INTO Temp F(contents) FROM Documents;</a:t>
            </a:r>
            <a:endParaRPr sz="1200">
              <a:latin typeface="Courier New"/>
              <a:ea typeface="Courier New"/>
              <a:cs typeface="Courier New"/>
              <a:sym typeface="Courier New"/>
            </a:endParaRPr>
          </a:p>
          <a:p>
            <a:pPr indent="0" lvl="0" marL="457200" rtl="0" algn="l">
              <a:lnSpc>
                <a:spcPct val="98181"/>
              </a:lnSpc>
              <a:spcBef>
                <a:spcPts val="600"/>
              </a:spcBef>
              <a:spcAft>
                <a:spcPts val="0"/>
              </a:spcAft>
              <a:buNone/>
            </a:pPr>
            <a:r>
              <a:rPr lang="en-GB" sz="1200">
                <a:latin typeface="Courier New"/>
                <a:ea typeface="Courier New"/>
                <a:cs typeface="Courier New"/>
                <a:sym typeface="Courier New"/>
              </a:rPr>
              <a:t>SELECT url, SUM(value) FROM Temp GROUP BY url;</a:t>
            </a:r>
            <a:endParaRPr sz="1200">
              <a:latin typeface="Courier New"/>
              <a:ea typeface="Courier New"/>
              <a:cs typeface="Courier New"/>
              <a:sym typeface="Courier New"/>
            </a:endParaRPr>
          </a:p>
          <a:p>
            <a:pPr indent="-304800" lvl="0" marL="457200" rtl="0" algn="l">
              <a:lnSpc>
                <a:spcPct val="98181"/>
              </a:lnSpc>
              <a:spcBef>
                <a:spcPts val="600"/>
              </a:spcBef>
              <a:spcAft>
                <a:spcPts val="0"/>
              </a:spcAft>
              <a:buSzPts val="1200"/>
              <a:buFont typeface="Lato Light"/>
              <a:buChar char="❖"/>
            </a:pPr>
            <a:r>
              <a:rPr lang="en-GB" sz="1200">
                <a:latin typeface="Lato Light"/>
                <a:ea typeface="Lato Light"/>
                <a:cs typeface="Lato Light"/>
                <a:sym typeface="Lato Light"/>
              </a:rPr>
              <a:t>Need a user-defined-function to parse HTML docs (C program using POSIX regex lib)</a:t>
            </a:r>
            <a:endParaRPr sz="1200">
              <a:latin typeface="Lato Light"/>
              <a:ea typeface="Lato Light"/>
              <a:cs typeface="Lato Light"/>
              <a:sym typeface="Lato Light"/>
            </a:endParaRPr>
          </a:p>
          <a:p>
            <a:pPr indent="-304800" lvl="0" marL="457200" rtl="0" algn="l">
              <a:lnSpc>
                <a:spcPct val="98181"/>
              </a:lnSpc>
              <a:spcBef>
                <a:spcPts val="1000"/>
              </a:spcBef>
              <a:spcAft>
                <a:spcPts val="0"/>
              </a:spcAft>
              <a:buSzPts val="1200"/>
              <a:buFont typeface="Lato Light"/>
              <a:buChar char="❖"/>
            </a:pPr>
            <a:r>
              <a:rPr lang="en-GB" sz="1200">
                <a:latin typeface="Lato Light"/>
                <a:ea typeface="Lato Light"/>
                <a:cs typeface="Lato Light"/>
                <a:sym typeface="Lato Light"/>
              </a:rPr>
              <a:t>Both DBMS’s do not support UDF very well, requiring separate program using local disk and bulk loading of the DBMS – </a:t>
            </a:r>
            <a:r>
              <a:rPr i="1" lang="en-GB" sz="1200">
                <a:latin typeface="Lato Light"/>
                <a:ea typeface="Lato Light"/>
                <a:cs typeface="Lato Light"/>
                <a:sym typeface="Lato Light"/>
              </a:rPr>
              <a:t>why was MR always forced to use Reduce to combine results?</a:t>
            </a:r>
            <a:endParaRPr i="1" sz="1200">
              <a:latin typeface="Lato Light"/>
              <a:ea typeface="Lato Light"/>
              <a:cs typeface="Lato Light"/>
              <a:sym typeface="Lato Light"/>
            </a:endParaRPr>
          </a:p>
          <a:p>
            <a:pPr indent="0" lvl="0" marL="0" rtl="0" algn="l">
              <a:lnSpc>
                <a:spcPct val="98181"/>
              </a:lnSpc>
              <a:spcBef>
                <a:spcPts val="600"/>
              </a:spcBef>
              <a:spcAft>
                <a:spcPts val="0"/>
              </a:spcAft>
              <a:buNone/>
            </a:pPr>
            <a:r>
              <a:rPr lang="en-GB" sz="1200">
                <a:latin typeface="Lato Light"/>
                <a:ea typeface="Lato Light"/>
                <a:cs typeface="Lato Light"/>
                <a:sym typeface="Lato Light"/>
              </a:rPr>
              <a:t>  </a:t>
            </a:r>
            <a:endParaRPr sz="1200">
              <a:latin typeface="Lato Light"/>
              <a:ea typeface="Lato Light"/>
              <a:cs typeface="Lato Light"/>
              <a:sym typeface="Lato Light"/>
            </a:endParaRPr>
          </a:p>
          <a:p>
            <a:pPr indent="0" lvl="0" marL="0" rtl="0" algn="l">
              <a:lnSpc>
                <a:spcPct val="98181"/>
              </a:lnSpc>
              <a:spcBef>
                <a:spcPts val="600"/>
              </a:spcBef>
              <a:spcAft>
                <a:spcPts val="0"/>
              </a:spcAft>
              <a:buClr>
                <a:srgbClr val="000000"/>
              </a:buClr>
              <a:buSzPts val="1100"/>
              <a:buFont typeface="Arial"/>
              <a:buNone/>
            </a:pPr>
            <a:r>
              <a:rPr b="1" lang="en-GB" sz="1200"/>
              <a:t>MR:</a:t>
            </a:r>
            <a:endParaRPr b="1" sz="1200"/>
          </a:p>
          <a:p>
            <a:pPr indent="-304800" lvl="0" marL="457200" rtl="0" algn="l">
              <a:lnSpc>
                <a:spcPct val="98181"/>
              </a:lnSpc>
              <a:spcBef>
                <a:spcPts val="600"/>
              </a:spcBef>
              <a:spcAft>
                <a:spcPts val="0"/>
              </a:spcAft>
              <a:buSzPts val="1200"/>
              <a:buFont typeface="Lato Light"/>
              <a:buChar char="❖"/>
            </a:pPr>
            <a:r>
              <a:rPr lang="en-GB" sz="1200">
                <a:latin typeface="Lato Light"/>
                <a:ea typeface="Lato Light"/>
                <a:cs typeface="Lato Light"/>
                <a:sym typeface="Lato Light"/>
              </a:rPr>
              <a:t>A standard MR program</a:t>
            </a:r>
            <a:endParaRPr sz="1200">
              <a:latin typeface="Lato Light"/>
              <a:ea typeface="Lato Light"/>
              <a:cs typeface="Lato Light"/>
              <a:sym typeface="Lato Light"/>
            </a:endParaRPr>
          </a:p>
          <a:p>
            <a:pPr indent="0" lvl="0" marL="0" rtl="0" algn="l">
              <a:spcBef>
                <a:spcPts val="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8"/>
          <p:cNvSpPr txBox="1"/>
          <p:nvPr>
            <p:ph type="title"/>
          </p:nvPr>
        </p:nvSpPr>
        <p:spPr>
          <a:xfrm>
            <a:off x="727650" y="6492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UDF Aggregation Performances</a:t>
            </a:r>
            <a:endParaRPr/>
          </a:p>
        </p:txBody>
      </p:sp>
      <p:pic>
        <p:nvPicPr>
          <p:cNvPr id="244" name="Google Shape;244;p38"/>
          <p:cNvPicPr preferRelativeResize="0"/>
          <p:nvPr/>
        </p:nvPicPr>
        <p:blipFill>
          <a:blip r:embed="rId3">
            <a:alphaModFix/>
          </a:blip>
          <a:stretch>
            <a:fillRect/>
          </a:stretch>
        </p:blipFill>
        <p:spPr>
          <a:xfrm>
            <a:off x="2056225" y="1336850"/>
            <a:ext cx="4305964" cy="3654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9"/>
          <p:cNvSpPr txBox="1"/>
          <p:nvPr>
            <p:ph type="title"/>
          </p:nvPr>
        </p:nvSpPr>
        <p:spPr>
          <a:xfrm>
            <a:off x="727650" y="655975"/>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Hadoop performs so bad in comparison paper?</a:t>
            </a:r>
            <a:endParaRPr/>
          </a:p>
        </p:txBody>
      </p:sp>
      <p:sp>
        <p:nvSpPr>
          <p:cNvPr id="250" name="Google Shape;250;p39"/>
          <p:cNvSpPr txBox="1"/>
          <p:nvPr>
            <p:ph idx="1" type="body"/>
          </p:nvPr>
        </p:nvSpPr>
        <p:spPr>
          <a:xfrm>
            <a:off x="727650" y="1489850"/>
            <a:ext cx="7688700" cy="22611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SzPts val="2400"/>
              <a:buChar char="❖"/>
            </a:pPr>
            <a:r>
              <a:rPr lang="en-GB" sz="2400"/>
              <a:t>Reading unnecessary data (select, aggregation, join)</a:t>
            </a:r>
            <a:endParaRPr sz="2400"/>
          </a:p>
          <a:p>
            <a:pPr indent="-381000" lvl="0" marL="457200" rtl="0" algn="l">
              <a:lnSpc>
                <a:spcPct val="150000"/>
              </a:lnSpc>
              <a:spcBef>
                <a:spcPts val="0"/>
              </a:spcBef>
              <a:spcAft>
                <a:spcPts val="0"/>
              </a:spcAft>
              <a:buSzPts val="2400"/>
              <a:buChar char="❖"/>
            </a:pPr>
            <a:r>
              <a:rPr lang="en-GB" sz="2400"/>
              <a:t>No need for merging results</a:t>
            </a:r>
            <a:endParaRPr sz="2400"/>
          </a:p>
          <a:p>
            <a:pPr indent="-381000" lvl="0" marL="457200" rtl="0" algn="l">
              <a:lnSpc>
                <a:spcPct val="150000"/>
              </a:lnSpc>
              <a:spcBef>
                <a:spcPts val="0"/>
              </a:spcBef>
              <a:spcAft>
                <a:spcPts val="0"/>
              </a:spcAft>
              <a:buSzPts val="2400"/>
              <a:buChar char="❖"/>
            </a:pPr>
            <a:r>
              <a:rPr lang="en-GB" sz="2400"/>
              <a:t>Tons of loading time wasted in parallel DBMSs</a:t>
            </a:r>
            <a:endParaRPr sz="2400"/>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1000"/>
                                        <p:tgtEl>
                                          <p:spTgt spid="2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animEffect filter="fade" transition="in">
                                      <p:cBhvr>
                                        <p:cTn dur="1000"/>
                                        <p:tgtEl>
                                          <p:spTgt spid="2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animEffect filter="fade" transition="in">
                                      <p:cBhvr>
                                        <p:cTn dur="1000"/>
                                        <p:tgtEl>
                                          <p:spTgt spid="2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animEffect filter="fade" transition="in">
                                      <p:cBhvr>
                                        <p:cTn dur="1000"/>
                                        <p:tgtEl>
                                          <p:spTgt spid="25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0"/>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is MapReduce better?</a:t>
            </a:r>
            <a:endParaRPr/>
          </a:p>
        </p:txBody>
      </p:sp>
      <p:sp>
        <p:nvSpPr>
          <p:cNvPr id="256" name="Google Shape;256;p40"/>
          <p:cNvSpPr txBox="1"/>
          <p:nvPr>
            <p:ph idx="1" type="body"/>
          </p:nvPr>
        </p:nvSpPr>
        <p:spPr>
          <a:xfrm>
            <a:off x="727650" y="1441200"/>
            <a:ext cx="7688700" cy="22611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GB" sz="1400"/>
              <a:t>Heterogeneous system</a:t>
            </a:r>
            <a:endParaRPr sz="1400"/>
          </a:p>
          <a:p>
            <a:pPr indent="-317500" lvl="1" marL="914400" rtl="0" algn="l">
              <a:spcBef>
                <a:spcPts val="0"/>
              </a:spcBef>
              <a:spcAft>
                <a:spcPts val="0"/>
              </a:spcAft>
              <a:buSzPts val="1400"/>
              <a:buChar char="➢"/>
            </a:pPr>
            <a:r>
              <a:rPr lang="en-GB" sz="1400"/>
              <a:t>Definition: A production environment contains a mix of storage systems.</a:t>
            </a:r>
            <a:endParaRPr sz="1400"/>
          </a:p>
          <a:p>
            <a:pPr indent="-317500" lvl="1" marL="914400" rtl="0" algn="l">
              <a:spcBef>
                <a:spcPts val="1600"/>
              </a:spcBef>
              <a:spcAft>
                <a:spcPts val="0"/>
              </a:spcAft>
              <a:buSzPts val="1400"/>
              <a:buChar char="➢"/>
            </a:pPr>
            <a:r>
              <a:rPr lang="en-GB" sz="1400"/>
              <a:t>Example: customer data stored in a relational database, user requests logged to a file system</a:t>
            </a:r>
            <a:endParaRPr sz="1400"/>
          </a:p>
          <a:p>
            <a:pPr indent="-317500" lvl="1" marL="914400" rtl="0" algn="l">
              <a:spcBef>
                <a:spcPts val="1600"/>
              </a:spcBef>
              <a:spcAft>
                <a:spcPts val="0"/>
              </a:spcAft>
              <a:buSzPts val="1400"/>
              <a:buChar char="➢"/>
            </a:pPr>
            <a:r>
              <a:rPr lang="en-GB" sz="1400"/>
              <a:t>Data migration</a:t>
            </a:r>
            <a:endParaRPr sz="1400"/>
          </a:p>
          <a:p>
            <a:pPr indent="-317500" lvl="0" marL="457200" rtl="0" algn="l">
              <a:lnSpc>
                <a:spcPct val="150000"/>
              </a:lnSpc>
              <a:spcBef>
                <a:spcPts val="1600"/>
              </a:spcBef>
              <a:spcAft>
                <a:spcPts val="0"/>
              </a:spcAft>
              <a:buSzPts val="1400"/>
              <a:buChar char="❖"/>
            </a:pPr>
            <a:r>
              <a:rPr lang="en-GB" sz="1400"/>
              <a:t>Storage-system independent</a:t>
            </a:r>
            <a:endParaRPr sz="1400"/>
          </a:p>
          <a:p>
            <a:pPr indent="-317500" lvl="1" marL="914400" rtl="0" algn="l">
              <a:lnSpc>
                <a:spcPct val="150000"/>
              </a:lnSpc>
              <a:spcBef>
                <a:spcPts val="0"/>
              </a:spcBef>
              <a:spcAft>
                <a:spcPts val="0"/>
              </a:spcAft>
              <a:buSzPts val="1400"/>
              <a:buChar char="➢"/>
            </a:pPr>
            <a:r>
              <a:rPr lang="en-GB" sz="1400"/>
              <a:t>Tons of loading time wasted in parallel DBMSs (5 to 50 times)</a:t>
            </a:r>
            <a:endParaRPr sz="1400"/>
          </a:p>
          <a:p>
            <a:pPr indent="-317500" lvl="0" marL="457200" rtl="0" algn="l">
              <a:lnSpc>
                <a:spcPct val="150000"/>
              </a:lnSpc>
              <a:spcBef>
                <a:spcPts val="0"/>
              </a:spcBef>
              <a:spcAft>
                <a:spcPts val="0"/>
              </a:spcAft>
              <a:buSzPts val="1400"/>
              <a:buChar char="❖"/>
            </a:pPr>
            <a:r>
              <a:rPr lang="en-GB" sz="1400"/>
              <a:t>Data analyzed only once or twice (eg. Web-search index-building system) </a:t>
            </a:r>
            <a:endParaRPr sz="1400"/>
          </a:p>
          <a:p>
            <a:pPr indent="0" lvl="0" marL="0" rtl="0" algn="l">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1"/>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 Question</a:t>
            </a:r>
            <a:endParaRPr/>
          </a:p>
        </p:txBody>
      </p:sp>
      <p:sp>
        <p:nvSpPr>
          <p:cNvPr id="262" name="Google Shape;262;p41"/>
          <p:cNvSpPr txBox="1"/>
          <p:nvPr>
            <p:ph idx="1" type="body"/>
          </p:nvPr>
        </p:nvSpPr>
        <p:spPr>
          <a:xfrm>
            <a:off x="727650" y="1280950"/>
            <a:ext cx="7688700" cy="3474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400">
                <a:latin typeface="Lato Light"/>
                <a:ea typeface="Lato Light"/>
                <a:cs typeface="Lato Light"/>
                <a:sym typeface="Lato Light"/>
              </a:rPr>
              <a:t>The authors in this paper argued fiercely on the misconceptions on MapReduce from previous comparison paper. According to your opinion, why there are many “incorrect understandings” on MapReduce (MapReduce cannot use indices and implies a full scan of all input data; MapReduce input and outputs are always simple files in a file system; MapReduce requires the use of inefficient textual data formats)? </a:t>
            </a:r>
            <a:endParaRPr sz="2400">
              <a:latin typeface="Lato Light"/>
              <a:ea typeface="Lato Light"/>
              <a:cs typeface="Lato Light"/>
              <a:sym typeface="La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type="title"/>
          </p:nvPr>
        </p:nvSpPr>
        <p:spPr>
          <a:xfrm>
            <a:off x="729450" y="6085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Schema Support</a:t>
            </a:r>
            <a:endParaRPr/>
          </a:p>
        </p:txBody>
      </p:sp>
      <p:sp>
        <p:nvSpPr>
          <p:cNvPr id="100" name="Google Shape;100;p15"/>
          <p:cNvSpPr txBox="1"/>
          <p:nvPr>
            <p:ph idx="1" type="body"/>
          </p:nvPr>
        </p:nvSpPr>
        <p:spPr>
          <a:xfrm>
            <a:off x="729450" y="1281775"/>
            <a:ext cx="3576600" cy="2670300"/>
          </a:xfrm>
          <a:prstGeom prst="rect">
            <a:avLst/>
          </a:prstGeom>
        </p:spPr>
        <p:txBody>
          <a:bodyPr anchorCtr="0" anchor="t" bIns="91425" lIns="91425" spcFirstLastPara="1" rIns="91425" wrap="square" tIns="91425">
            <a:noAutofit/>
          </a:bodyPr>
          <a:lstStyle/>
          <a:p>
            <a:pPr indent="0" lvl="0" marL="0" rtl="0" algn="l">
              <a:lnSpc>
                <a:spcPct val="150000"/>
              </a:lnSpc>
              <a:spcBef>
                <a:spcPts val="900"/>
              </a:spcBef>
              <a:spcAft>
                <a:spcPts val="0"/>
              </a:spcAft>
              <a:buClr>
                <a:srgbClr val="000000"/>
              </a:buClr>
              <a:buSzPts val="1100"/>
              <a:buFont typeface="Arial"/>
              <a:buNone/>
            </a:pPr>
            <a:r>
              <a:rPr lang="en-GB" sz="1400">
                <a:latin typeface="Lato Light"/>
                <a:ea typeface="Lato Light"/>
                <a:cs typeface="Lato Light"/>
                <a:sym typeface="Lato Light"/>
              </a:rPr>
              <a:t>MapReduce</a:t>
            </a:r>
            <a:endParaRPr sz="1400">
              <a:latin typeface="Lato Light"/>
              <a:ea typeface="Lato Light"/>
              <a:cs typeface="Lato Light"/>
              <a:sym typeface="Lato Light"/>
            </a:endParaRPr>
          </a:p>
          <a:p>
            <a:pPr indent="-317500" lvl="0" marL="457200" rtl="0" algn="l">
              <a:lnSpc>
                <a:spcPct val="150000"/>
              </a:lnSpc>
              <a:spcBef>
                <a:spcPts val="700"/>
              </a:spcBef>
              <a:spcAft>
                <a:spcPts val="0"/>
              </a:spcAft>
              <a:buClr>
                <a:schemeClr val="dk1"/>
              </a:buClr>
              <a:buSzPts val="1400"/>
              <a:buFont typeface="Lato Light"/>
              <a:buChar char="❖"/>
            </a:pPr>
            <a:r>
              <a:rPr lang="en-GB" sz="1400">
                <a:solidFill>
                  <a:schemeClr val="dk1"/>
                </a:solidFill>
                <a:latin typeface="Lato Light"/>
                <a:ea typeface="Lato Light"/>
                <a:cs typeface="Lato Light"/>
                <a:sym typeface="Lato Light"/>
              </a:rPr>
              <a:t>Flexible, programmers write code to interpret input data</a:t>
            </a:r>
            <a:endParaRPr sz="1400">
              <a:solidFill>
                <a:schemeClr val="dk1"/>
              </a:solidFill>
              <a:latin typeface="Lato Light"/>
              <a:ea typeface="Lato Light"/>
              <a:cs typeface="Lato Light"/>
              <a:sym typeface="Lato Light"/>
            </a:endParaRPr>
          </a:p>
          <a:p>
            <a:pPr indent="-317500" lvl="0" marL="457200" rtl="0" algn="l">
              <a:lnSpc>
                <a:spcPct val="150000"/>
              </a:lnSpc>
              <a:spcBef>
                <a:spcPts val="0"/>
              </a:spcBef>
              <a:spcAft>
                <a:spcPts val="0"/>
              </a:spcAft>
              <a:buClr>
                <a:schemeClr val="dk1"/>
              </a:buClr>
              <a:buSzPts val="1400"/>
              <a:buFont typeface="Lato Light"/>
              <a:buChar char="❖"/>
            </a:pPr>
            <a:r>
              <a:rPr lang="en-GB" sz="1400">
                <a:solidFill>
                  <a:schemeClr val="dk1"/>
                </a:solidFill>
                <a:latin typeface="Lato Light"/>
                <a:ea typeface="Lato Light"/>
                <a:cs typeface="Lato Light"/>
                <a:sym typeface="Lato Light"/>
              </a:rPr>
              <a:t>Good for single application scenario</a:t>
            </a:r>
            <a:endParaRPr sz="1400">
              <a:solidFill>
                <a:schemeClr val="dk1"/>
              </a:solidFill>
              <a:latin typeface="Lato Light"/>
              <a:ea typeface="Lato Light"/>
              <a:cs typeface="Lato Light"/>
              <a:sym typeface="Lato Light"/>
            </a:endParaRPr>
          </a:p>
          <a:p>
            <a:pPr indent="-317500" lvl="0" marL="457200" rtl="0" algn="l">
              <a:lnSpc>
                <a:spcPct val="150000"/>
              </a:lnSpc>
              <a:spcBef>
                <a:spcPts val="0"/>
              </a:spcBef>
              <a:spcAft>
                <a:spcPts val="0"/>
              </a:spcAft>
              <a:buClr>
                <a:schemeClr val="accent3"/>
              </a:buClr>
              <a:buSzPts val="1400"/>
              <a:buFont typeface="Lato Light"/>
              <a:buChar char="❖"/>
            </a:pPr>
            <a:r>
              <a:rPr lang="en-GB" sz="1400">
                <a:solidFill>
                  <a:schemeClr val="accent3"/>
                </a:solidFill>
                <a:latin typeface="Lato Light"/>
                <a:ea typeface="Lato Light"/>
                <a:cs typeface="Lato Light"/>
                <a:sym typeface="Lato Light"/>
              </a:rPr>
              <a:t>Bad if data are shared by multiple applications.  Must address data syntax, consistency, etc. </a:t>
            </a:r>
            <a:endParaRPr sz="1400">
              <a:solidFill>
                <a:schemeClr val="accent3"/>
              </a:solidFill>
              <a:latin typeface="Lato Light"/>
              <a:ea typeface="Lato Light"/>
              <a:cs typeface="Lato Light"/>
              <a:sym typeface="Lato Light"/>
            </a:endParaRPr>
          </a:p>
          <a:p>
            <a:pPr indent="0" lvl="0" marL="0" rtl="0" algn="l">
              <a:lnSpc>
                <a:spcPct val="150000"/>
              </a:lnSpc>
              <a:spcBef>
                <a:spcPts val="0"/>
              </a:spcBef>
              <a:spcAft>
                <a:spcPts val="1600"/>
              </a:spcAft>
              <a:buNone/>
            </a:pPr>
            <a:r>
              <a:t/>
            </a:r>
            <a:endParaRPr/>
          </a:p>
        </p:txBody>
      </p:sp>
      <p:sp>
        <p:nvSpPr>
          <p:cNvPr id="101" name="Google Shape;101;p15"/>
          <p:cNvSpPr txBox="1"/>
          <p:nvPr/>
        </p:nvSpPr>
        <p:spPr>
          <a:xfrm>
            <a:off x="5006700" y="1281775"/>
            <a:ext cx="2991000" cy="1914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900"/>
              </a:spcBef>
              <a:spcAft>
                <a:spcPts val="0"/>
              </a:spcAft>
              <a:buNone/>
            </a:pPr>
            <a:r>
              <a:rPr lang="en-GB">
                <a:solidFill>
                  <a:schemeClr val="accent1"/>
                </a:solidFill>
                <a:latin typeface="Lato Light"/>
                <a:ea typeface="Lato Light"/>
                <a:cs typeface="Lato Light"/>
                <a:sym typeface="Lato Light"/>
              </a:rPr>
              <a:t>Parallel DBMS</a:t>
            </a:r>
            <a:endParaRPr>
              <a:solidFill>
                <a:schemeClr val="accent1"/>
              </a:solidFill>
              <a:latin typeface="Lato Light"/>
              <a:ea typeface="Lato Light"/>
              <a:cs typeface="Lato Light"/>
              <a:sym typeface="Lato Light"/>
            </a:endParaRPr>
          </a:p>
          <a:p>
            <a:pPr indent="-317500" lvl="0" marL="457200" rtl="0" algn="l">
              <a:lnSpc>
                <a:spcPct val="150000"/>
              </a:lnSpc>
              <a:spcBef>
                <a:spcPts val="900"/>
              </a:spcBef>
              <a:spcAft>
                <a:spcPts val="0"/>
              </a:spcAft>
              <a:buClr>
                <a:schemeClr val="accent1"/>
              </a:buClr>
              <a:buSzPts val="1400"/>
              <a:buFont typeface="Lato Light"/>
              <a:buChar char="❖"/>
            </a:pPr>
            <a:r>
              <a:rPr lang="en-GB">
                <a:solidFill>
                  <a:schemeClr val="accent1"/>
                </a:solidFill>
                <a:latin typeface="Lato Light"/>
                <a:ea typeface="Lato Light"/>
                <a:cs typeface="Lato Light"/>
                <a:sym typeface="Lato Light"/>
              </a:rPr>
              <a:t>Relational schema required</a:t>
            </a:r>
            <a:endParaRPr>
              <a:solidFill>
                <a:schemeClr val="accent1"/>
              </a:solidFill>
              <a:latin typeface="Lato Light"/>
              <a:ea typeface="Lato Light"/>
              <a:cs typeface="Lato Light"/>
              <a:sym typeface="Lato Light"/>
            </a:endParaRPr>
          </a:p>
          <a:p>
            <a:pPr indent="-317500" lvl="0" marL="457200" rtl="0" algn="l">
              <a:lnSpc>
                <a:spcPct val="150000"/>
              </a:lnSpc>
              <a:spcBef>
                <a:spcPts val="0"/>
              </a:spcBef>
              <a:spcAft>
                <a:spcPts val="0"/>
              </a:spcAft>
              <a:buClr>
                <a:schemeClr val="dk1"/>
              </a:buClr>
              <a:buSzPts val="1400"/>
              <a:buFont typeface="Lato Light"/>
              <a:buChar char="❖"/>
            </a:pPr>
            <a:r>
              <a:rPr lang="en-GB">
                <a:solidFill>
                  <a:schemeClr val="dk1"/>
                </a:solidFill>
                <a:latin typeface="Lato Light"/>
                <a:ea typeface="Lato Light"/>
                <a:cs typeface="Lato Light"/>
                <a:sym typeface="Lato Light"/>
              </a:rPr>
              <a:t>Good if data are shared by</a:t>
            </a:r>
            <a:endParaRPr>
              <a:solidFill>
                <a:schemeClr val="dk1"/>
              </a:solidFill>
              <a:latin typeface="Lato Light"/>
              <a:ea typeface="Lato Light"/>
              <a:cs typeface="Lato Light"/>
              <a:sym typeface="Lato Light"/>
            </a:endParaRPr>
          </a:p>
          <a:p>
            <a:pPr indent="-317500" lvl="0" marL="457200" rtl="0" algn="l">
              <a:lnSpc>
                <a:spcPct val="150000"/>
              </a:lnSpc>
              <a:spcBef>
                <a:spcPts val="0"/>
              </a:spcBef>
              <a:spcAft>
                <a:spcPts val="0"/>
              </a:spcAft>
              <a:buClr>
                <a:schemeClr val="dk1"/>
              </a:buClr>
              <a:buSzPts val="1400"/>
              <a:buFont typeface="Lato Light"/>
              <a:buChar char="❖"/>
            </a:pPr>
            <a:r>
              <a:rPr lang="en-GB">
                <a:solidFill>
                  <a:schemeClr val="dk1"/>
                </a:solidFill>
                <a:latin typeface="Lato Light"/>
                <a:ea typeface="Lato Light"/>
                <a:cs typeface="Lato Light"/>
                <a:sym typeface="Lato Light"/>
              </a:rPr>
              <a:t>multiple applications</a:t>
            </a:r>
            <a:endParaRPr>
              <a:solidFill>
                <a:schemeClr val="dk1"/>
              </a:solidFill>
              <a:latin typeface="Lato Light"/>
              <a:ea typeface="Lato Light"/>
              <a:cs typeface="Lato Light"/>
              <a:sym typeface="Lato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2"/>
          <p:cNvSpPr txBox="1"/>
          <p:nvPr>
            <p:ph type="title"/>
          </p:nvPr>
        </p:nvSpPr>
        <p:spPr>
          <a:xfrm>
            <a:off x="729450" y="646775"/>
            <a:ext cx="8361900" cy="7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000"/>
              <a:t>History Repeats Itself: Sensible and NonsenSQL Aspects of the </a:t>
            </a:r>
            <a:r>
              <a:rPr lang="en-GB" sz="3000"/>
              <a:t>NoSQL Hoopla</a:t>
            </a:r>
            <a:endParaRPr sz="3000"/>
          </a:p>
        </p:txBody>
      </p:sp>
      <p:sp>
        <p:nvSpPr>
          <p:cNvPr id="268" name="Google Shape;268;p42"/>
          <p:cNvSpPr txBox="1"/>
          <p:nvPr>
            <p:ph idx="1" type="body"/>
          </p:nvPr>
        </p:nvSpPr>
        <p:spPr>
          <a:xfrm>
            <a:off x="727650" y="2078850"/>
            <a:ext cx="7688700" cy="85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t>“Not everything needs to be done differently just because it is supposedly a very different world now!”</a:t>
            </a:r>
            <a:endParaRPr sz="1600"/>
          </a:p>
          <a:p>
            <a:pPr indent="0" lvl="0" marL="0" rtl="0" algn="l">
              <a:spcBef>
                <a:spcPts val="1600"/>
              </a:spcBef>
              <a:spcAft>
                <a:spcPts val="1600"/>
              </a:spcAft>
              <a:buNone/>
            </a:pPr>
            <a:r>
              <a:rPr lang="en-GB" sz="1600"/>
              <a:t>													--- C.Mohan</a:t>
            </a:r>
            <a:endParaRPr sz="1600"/>
          </a:p>
        </p:txBody>
      </p:sp>
      <p:sp>
        <p:nvSpPr>
          <p:cNvPr id="269" name="Google Shape;269;p42"/>
          <p:cNvSpPr txBox="1"/>
          <p:nvPr/>
        </p:nvSpPr>
        <p:spPr>
          <a:xfrm>
            <a:off x="2356050" y="3679250"/>
            <a:ext cx="44319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ato"/>
                <a:ea typeface="Lato"/>
                <a:cs typeface="Lato"/>
                <a:sym typeface="Lato"/>
              </a:rPr>
              <a:t>Slides Made By: Yisheng Zhu (Ethan)</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Presentation Leader: Yisheng Zhu (Ethan)</a:t>
            </a:r>
            <a:endParaRPr>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Discussion Leader: Jianjun Liu (Winston)</a:t>
            </a:r>
            <a:endParaRPr>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3"/>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RDBMSs are inadequate nowaday?</a:t>
            </a:r>
            <a:endParaRPr/>
          </a:p>
        </p:txBody>
      </p:sp>
      <p:sp>
        <p:nvSpPr>
          <p:cNvPr id="275" name="Google Shape;275;p43"/>
          <p:cNvSpPr txBox="1"/>
          <p:nvPr>
            <p:ph idx="1" type="body"/>
          </p:nvPr>
        </p:nvSpPr>
        <p:spPr>
          <a:xfrm>
            <a:off x="727650" y="1441200"/>
            <a:ext cx="7688700" cy="226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Data structures change a lot.</a:t>
            </a:r>
            <a:endParaRPr sz="1800"/>
          </a:p>
          <a:p>
            <a:pPr indent="-342900" lvl="0" marL="457200" rtl="0" algn="l">
              <a:spcBef>
                <a:spcPts val="0"/>
              </a:spcBef>
              <a:spcAft>
                <a:spcPts val="0"/>
              </a:spcAft>
              <a:buSzPts val="1800"/>
              <a:buChar char="❖"/>
            </a:pPr>
            <a:r>
              <a:rPr lang="en-GB" sz="1800"/>
              <a:t>To Become a master of RDBMS, you need learn SQL</a:t>
            </a:r>
            <a:endParaRPr sz="1800"/>
          </a:p>
          <a:p>
            <a:pPr indent="-342900" lvl="0" marL="457200" rtl="0" algn="l">
              <a:spcBef>
                <a:spcPts val="0"/>
              </a:spcBef>
              <a:spcAft>
                <a:spcPts val="0"/>
              </a:spcAft>
              <a:buSzPts val="1800"/>
              <a:buChar char="❖"/>
            </a:pPr>
            <a:r>
              <a:rPr lang="en-GB" sz="1800"/>
              <a:t>Flexibility </a:t>
            </a:r>
            <a:endParaRPr sz="1800"/>
          </a:p>
          <a:p>
            <a:pPr indent="-342900" lvl="0" marL="457200" rtl="0" algn="l">
              <a:spcBef>
                <a:spcPts val="0"/>
              </a:spcBef>
              <a:spcAft>
                <a:spcPts val="0"/>
              </a:spcAft>
              <a:buSzPts val="1800"/>
              <a:buChar char="❖"/>
            </a:pPr>
            <a:r>
              <a:rPr lang="en-GB" sz="1800"/>
              <a:t>Types of query has changed: simple data accesses but large volumes of data</a:t>
            </a:r>
            <a:endParaRPr sz="1800"/>
          </a:p>
          <a:p>
            <a:pPr indent="-342900" lvl="0" marL="457200" rtl="0" algn="l">
              <a:spcBef>
                <a:spcPts val="0"/>
              </a:spcBef>
              <a:spcAft>
                <a:spcPts val="0"/>
              </a:spcAft>
              <a:buSzPts val="1800"/>
              <a:buChar char="❖"/>
            </a:pPr>
            <a:r>
              <a:rPr lang="en-GB" sz="1800"/>
              <a:t>Commodity servers </a:t>
            </a:r>
            <a:endParaRPr sz="1800"/>
          </a:p>
          <a:p>
            <a:pPr indent="-342900" lvl="0" marL="457200" rtl="0" algn="l">
              <a:spcBef>
                <a:spcPts val="0"/>
              </a:spcBef>
              <a:spcAft>
                <a:spcPts val="0"/>
              </a:spcAft>
              <a:buSzPts val="1800"/>
              <a:buChar char="❖"/>
            </a:pPr>
            <a:r>
              <a:rPr lang="en-GB" sz="1800"/>
              <a:t>Fault tolerance</a:t>
            </a:r>
            <a:endParaRPr sz="1800"/>
          </a:p>
          <a:p>
            <a:pPr indent="-342900" lvl="0" marL="457200" rtl="0" algn="l">
              <a:spcBef>
                <a:spcPts val="0"/>
              </a:spcBef>
              <a:spcAft>
                <a:spcPts val="0"/>
              </a:spcAft>
              <a:buSzPts val="1800"/>
              <a:buChar char="❖"/>
            </a:pPr>
            <a:r>
              <a:rPr lang="en-GB" sz="1800"/>
              <a:t>Lower consistency requirements</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0" st="0"/>
                                            </p:txEl>
                                          </p:spTgt>
                                        </p:tgtEl>
                                        <p:attrNameLst>
                                          <p:attrName>style.visibility</p:attrName>
                                        </p:attrNameLst>
                                      </p:cBhvr>
                                      <p:to>
                                        <p:strVal val="visible"/>
                                      </p:to>
                                    </p:set>
                                    <p:animEffect filter="fade" transition="in">
                                      <p:cBhvr>
                                        <p:cTn dur="1000"/>
                                        <p:tgtEl>
                                          <p:spTgt spid="2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1" st="1"/>
                                            </p:txEl>
                                          </p:spTgt>
                                        </p:tgtEl>
                                        <p:attrNameLst>
                                          <p:attrName>style.visibility</p:attrName>
                                        </p:attrNameLst>
                                      </p:cBhvr>
                                      <p:to>
                                        <p:strVal val="visible"/>
                                      </p:to>
                                    </p:set>
                                    <p:animEffect filter="fade" transition="in">
                                      <p:cBhvr>
                                        <p:cTn dur="1000"/>
                                        <p:tgtEl>
                                          <p:spTgt spid="2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2" st="2"/>
                                            </p:txEl>
                                          </p:spTgt>
                                        </p:tgtEl>
                                        <p:attrNameLst>
                                          <p:attrName>style.visibility</p:attrName>
                                        </p:attrNameLst>
                                      </p:cBhvr>
                                      <p:to>
                                        <p:strVal val="visible"/>
                                      </p:to>
                                    </p:set>
                                    <p:animEffect filter="fade" transition="in">
                                      <p:cBhvr>
                                        <p:cTn dur="1000"/>
                                        <p:tgtEl>
                                          <p:spTgt spid="2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3" st="3"/>
                                            </p:txEl>
                                          </p:spTgt>
                                        </p:tgtEl>
                                        <p:attrNameLst>
                                          <p:attrName>style.visibility</p:attrName>
                                        </p:attrNameLst>
                                      </p:cBhvr>
                                      <p:to>
                                        <p:strVal val="visible"/>
                                      </p:to>
                                    </p:set>
                                    <p:animEffect filter="fade" transition="in">
                                      <p:cBhvr>
                                        <p:cTn dur="1000"/>
                                        <p:tgtEl>
                                          <p:spTgt spid="2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4" st="4"/>
                                            </p:txEl>
                                          </p:spTgt>
                                        </p:tgtEl>
                                        <p:attrNameLst>
                                          <p:attrName>style.visibility</p:attrName>
                                        </p:attrNameLst>
                                      </p:cBhvr>
                                      <p:to>
                                        <p:strVal val="visible"/>
                                      </p:to>
                                    </p:set>
                                    <p:animEffect filter="fade" transition="in">
                                      <p:cBhvr>
                                        <p:cTn dur="1000"/>
                                        <p:tgtEl>
                                          <p:spTgt spid="2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5" st="5"/>
                                            </p:txEl>
                                          </p:spTgt>
                                        </p:tgtEl>
                                        <p:attrNameLst>
                                          <p:attrName>style.visibility</p:attrName>
                                        </p:attrNameLst>
                                      </p:cBhvr>
                                      <p:to>
                                        <p:strVal val="visible"/>
                                      </p:to>
                                    </p:set>
                                    <p:animEffect filter="fade" transition="in">
                                      <p:cBhvr>
                                        <p:cTn dur="1000"/>
                                        <p:tgtEl>
                                          <p:spTgt spid="2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xEl>
                                              <p:pRg end="6" st="6"/>
                                            </p:txEl>
                                          </p:spTgt>
                                        </p:tgtEl>
                                        <p:attrNameLst>
                                          <p:attrName>style.visibility</p:attrName>
                                        </p:attrNameLst>
                                      </p:cBhvr>
                                      <p:to>
                                        <p:strVal val="visible"/>
                                      </p:to>
                                    </p:set>
                                    <p:animEffect filter="fade" transition="in">
                                      <p:cBhvr>
                                        <p:cTn dur="1000"/>
                                        <p:tgtEl>
                                          <p:spTgt spid="27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4"/>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Observed Problems of NoSQL</a:t>
            </a:r>
            <a:endParaRPr/>
          </a:p>
        </p:txBody>
      </p:sp>
      <p:sp>
        <p:nvSpPr>
          <p:cNvPr id="281" name="Google Shape;281;p44"/>
          <p:cNvSpPr txBox="1"/>
          <p:nvPr>
            <p:ph idx="1" type="body"/>
          </p:nvPr>
        </p:nvSpPr>
        <p:spPr>
          <a:xfrm>
            <a:off x="727650" y="1321550"/>
            <a:ext cx="7688700" cy="3535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sz="1800"/>
              <a:t>ARIES is worth being paid attention to.</a:t>
            </a:r>
            <a:endParaRPr sz="1800"/>
          </a:p>
          <a:p>
            <a:pPr indent="-342900" lvl="0" marL="457200" rtl="0" algn="l">
              <a:lnSpc>
                <a:spcPct val="150000"/>
              </a:lnSpc>
              <a:spcBef>
                <a:spcPts val="0"/>
              </a:spcBef>
              <a:spcAft>
                <a:spcPts val="0"/>
              </a:spcAft>
              <a:buSzPts val="1800"/>
              <a:buChar char="❖"/>
            </a:pPr>
            <a:r>
              <a:rPr lang="en-GB" sz="1800"/>
              <a:t>Goodness of standards are forgotten in the context of NoSQL systems.</a:t>
            </a:r>
            <a:endParaRPr sz="1800"/>
          </a:p>
          <a:p>
            <a:pPr indent="-342900" lvl="0" marL="457200" rtl="0" algn="l">
              <a:lnSpc>
                <a:spcPct val="150000"/>
              </a:lnSpc>
              <a:spcBef>
                <a:spcPts val="0"/>
              </a:spcBef>
              <a:spcAft>
                <a:spcPts val="0"/>
              </a:spcAft>
              <a:buSzPts val="1800"/>
              <a:buChar char="❖"/>
            </a:pPr>
            <a:r>
              <a:rPr lang="en-GB" sz="1800"/>
              <a:t>No built-in query optimization exists.</a:t>
            </a:r>
            <a:endParaRPr sz="1800"/>
          </a:p>
          <a:p>
            <a:pPr indent="-342900" lvl="0" marL="457200" rtl="0" algn="l">
              <a:lnSpc>
                <a:spcPct val="150000"/>
              </a:lnSpc>
              <a:spcBef>
                <a:spcPts val="0"/>
              </a:spcBef>
              <a:spcAft>
                <a:spcPts val="0"/>
              </a:spcAft>
              <a:buSzPts val="1800"/>
              <a:buChar char="❖"/>
            </a:pPr>
            <a:r>
              <a:rPr lang="en-GB" sz="1800"/>
              <a:t>Indexing should not be lost.</a:t>
            </a:r>
            <a:endParaRPr sz="1800"/>
          </a:p>
          <a:p>
            <a:pPr indent="-342900" lvl="0" marL="457200" rtl="0" algn="l">
              <a:lnSpc>
                <a:spcPct val="150000"/>
              </a:lnSpc>
              <a:spcBef>
                <a:spcPts val="0"/>
              </a:spcBef>
              <a:spcAft>
                <a:spcPts val="0"/>
              </a:spcAft>
              <a:buSzPts val="1800"/>
              <a:buChar char="❖"/>
            </a:pPr>
            <a:r>
              <a:rPr lang="en-GB" sz="1800"/>
              <a:t>Data model of NoSQL is not necessarily simpler.</a:t>
            </a:r>
            <a:endParaRPr sz="1800"/>
          </a:p>
          <a:p>
            <a:pPr indent="-342900" lvl="0" marL="457200" rtl="0" algn="l">
              <a:lnSpc>
                <a:spcPct val="150000"/>
              </a:lnSpc>
              <a:spcBef>
                <a:spcPts val="0"/>
              </a:spcBef>
              <a:spcAft>
                <a:spcPts val="0"/>
              </a:spcAft>
              <a:buSzPts val="1800"/>
              <a:buChar char="❖"/>
            </a:pPr>
            <a:r>
              <a:rPr lang="en-GB" sz="1800"/>
              <a:t>Varying data modeling constructs can be crazy.</a:t>
            </a:r>
            <a:endParaRPr sz="1800"/>
          </a:p>
          <a:p>
            <a:pPr indent="-342900" lvl="0" marL="457200" rtl="0" algn="l">
              <a:lnSpc>
                <a:spcPct val="150000"/>
              </a:lnSpc>
              <a:spcBef>
                <a:spcPts val="0"/>
              </a:spcBef>
              <a:spcAft>
                <a:spcPts val="0"/>
              </a:spcAft>
              <a:buSzPts val="1800"/>
              <a:buChar char="❖"/>
            </a:pPr>
            <a:r>
              <a:rPr lang="en-GB" sz="1800"/>
              <a:t>Not supporting transaction is oversimplification.</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1000"/>
                                        <p:tgtEl>
                                          <p:spTgt spid="2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animEffect filter="fade" transition="in">
                                      <p:cBhvr>
                                        <p:cTn dur="1000"/>
                                        <p:tgtEl>
                                          <p:spTgt spid="2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animEffect filter="fade" transition="in">
                                      <p:cBhvr>
                                        <p:cTn dur="1000"/>
                                        <p:tgtEl>
                                          <p:spTgt spid="2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animEffect filter="fade" transition="in">
                                      <p:cBhvr>
                                        <p:cTn dur="1000"/>
                                        <p:tgtEl>
                                          <p:spTgt spid="2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4" st="4"/>
                                            </p:txEl>
                                          </p:spTgt>
                                        </p:tgtEl>
                                        <p:attrNameLst>
                                          <p:attrName>style.visibility</p:attrName>
                                        </p:attrNameLst>
                                      </p:cBhvr>
                                      <p:to>
                                        <p:strVal val="visible"/>
                                      </p:to>
                                    </p:set>
                                    <p:animEffect filter="fade" transition="in">
                                      <p:cBhvr>
                                        <p:cTn dur="1000"/>
                                        <p:tgtEl>
                                          <p:spTgt spid="2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5" st="5"/>
                                            </p:txEl>
                                          </p:spTgt>
                                        </p:tgtEl>
                                        <p:attrNameLst>
                                          <p:attrName>style.visibility</p:attrName>
                                        </p:attrNameLst>
                                      </p:cBhvr>
                                      <p:to>
                                        <p:strVal val="visible"/>
                                      </p:to>
                                    </p:set>
                                    <p:animEffect filter="fade" transition="in">
                                      <p:cBhvr>
                                        <p:cTn dur="1000"/>
                                        <p:tgtEl>
                                          <p:spTgt spid="2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6" st="6"/>
                                            </p:txEl>
                                          </p:spTgt>
                                        </p:tgtEl>
                                        <p:attrNameLst>
                                          <p:attrName>style.visibility</p:attrName>
                                        </p:attrNameLst>
                                      </p:cBhvr>
                                      <p:to>
                                        <p:strVal val="visible"/>
                                      </p:to>
                                    </p:set>
                                    <p:animEffect filter="fade" transition="in">
                                      <p:cBhvr>
                                        <p:cTn dur="1000"/>
                                        <p:tgtEl>
                                          <p:spTgt spid="28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5"/>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 Problem</a:t>
            </a:r>
            <a:endParaRPr/>
          </a:p>
        </p:txBody>
      </p:sp>
      <p:sp>
        <p:nvSpPr>
          <p:cNvPr id="287" name="Google Shape;287;p45"/>
          <p:cNvSpPr txBox="1"/>
          <p:nvPr>
            <p:ph idx="1" type="body"/>
          </p:nvPr>
        </p:nvSpPr>
        <p:spPr>
          <a:xfrm>
            <a:off x="727650" y="17551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400">
                <a:latin typeface="Lato Light"/>
                <a:ea typeface="Lato Light"/>
                <a:cs typeface="Lato Light"/>
                <a:sym typeface="Lato Light"/>
              </a:rPr>
              <a:t>This paper compared similarity and new requirements of NoSQL over RDBMS in indexing, data models, document stores and transactions. Think of other features that NoSQL might distinct from RDBMS. </a:t>
            </a:r>
            <a:endParaRPr sz="2400">
              <a:latin typeface="Lato Light"/>
              <a:ea typeface="Lato Light"/>
              <a:cs typeface="Lato Light"/>
              <a:sym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Google’s Defense</a:t>
            </a:r>
            <a:endParaRPr/>
          </a:p>
        </p:txBody>
      </p:sp>
      <p:sp>
        <p:nvSpPr>
          <p:cNvPr id="107" name="Google Shape;107;p16"/>
          <p:cNvSpPr txBox="1"/>
          <p:nvPr>
            <p:ph idx="1" type="body"/>
          </p:nvPr>
        </p:nvSpPr>
        <p:spPr>
          <a:xfrm>
            <a:off x="727650" y="168102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3000">
                <a:latin typeface="Lato Light"/>
                <a:ea typeface="Lato Light"/>
                <a:cs typeface="Lato Light"/>
                <a:sym typeface="Lato Light"/>
              </a:rPr>
              <a:t>Protocol Buffer format</a:t>
            </a:r>
            <a:endParaRPr sz="3000">
              <a:latin typeface="Lato Light"/>
              <a:ea typeface="Lato Light"/>
              <a:cs typeface="Lato Light"/>
              <a:sym typeface="La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729450" y="5796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Indexing</a:t>
            </a:r>
            <a:endParaRPr/>
          </a:p>
        </p:txBody>
      </p:sp>
      <p:sp>
        <p:nvSpPr>
          <p:cNvPr id="113" name="Google Shape;113;p17"/>
          <p:cNvSpPr txBox="1"/>
          <p:nvPr/>
        </p:nvSpPr>
        <p:spPr>
          <a:xfrm>
            <a:off x="729450" y="129377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900"/>
              </a:spcBef>
              <a:spcAft>
                <a:spcPts val="0"/>
              </a:spcAft>
              <a:buNone/>
            </a:pPr>
            <a:r>
              <a:rPr lang="en-GB">
                <a:solidFill>
                  <a:schemeClr val="accent1"/>
                </a:solidFill>
                <a:latin typeface="Lato Light"/>
                <a:ea typeface="Lato Light"/>
                <a:cs typeface="Lato Light"/>
                <a:sym typeface="Lato Light"/>
              </a:rPr>
              <a:t>MapReduce</a:t>
            </a:r>
            <a:endParaRPr>
              <a:solidFill>
                <a:schemeClr val="accent1"/>
              </a:solidFill>
              <a:latin typeface="Lato Light"/>
              <a:ea typeface="Lato Light"/>
              <a:cs typeface="Lato Light"/>
              <a:sym typeface="Lato Light"/>
            </a:endParaRPr>
          </a:p>
          <a:p>
            <a:pPr indent="-317500" lvl="0" marL="457200" rtl="0" algn="l">
              <a:lnSpc>
                <a:spcPct val="150000"/>
              </a:lnSpc>
              <a:spcBef>
                <a:spcPts val="700"/>
              </a:spcBef>
              <a:spcAft>
                <a:spcPts val="0"/>
              </a:spcAft>
              <a:buClr>
                <a:schemeClr val="accent3"/>
              </a:buClr>
              <a:buSzPts val="1400"/>
              <a:buFont typeface="Lato Light"/>
              <a:buChar char="❖"/>
            </a:pPr>
            <a:r>
              <a:rPr lang="en-GB">
                <a:solidFill>
                  <a:schemeClr val="accent3"/>
                </a:solidFill>
                <a:latin typeface="Lato Light"/>
                <a:ea typeface="Lato Light"/>
                <a:cs typeface="Lato Light"/>
                <a:sym typeface="Lato Light"/>
              </a:rPr>
              <a:t>No native index support</a:t>
            </a:r>
            <a:endParaRPr>
              <a:solidFill>
                <a:schemeClr val="accent3"/>
              </a:solidFill>
              <a:latin typeface="Lato Light"/>
              <a:ea typeface="Lato Light"/>
              <a:cs typeface="Lato Light"/>
              <a:sym typeface="Lato Light"/>
            </a:endParaRPr>
          </a:p>
          <a:p>
            <a:pPr indent="-317500" lvl="0" marL="457200" rtl="0" algn="l">
              <a:lnSpc>
                <a:spcPct val="150000"/>
              </a:lnSpc>
              <a:spcBef>
                <a:spcPts val="0"/>
              </a:spcBef>
              <a:spcAft>
                <a:spcPts val="0"/>
              </a:spcAft>
              <a:buClr>
                <a:schemeClr val="accent1"/>
              </a:buClr>
              <a:buSzPts val="1400"/>
              <a:buFont typeface="Lato Light"/>
              <a:buChar char="❖"/>
            </a:pPr>
            <a:r>
              <a:rPr lang="en-GB">
                <a:solidFill>
                  <a:schemeClr val="dk1"/>
                </a:solidFill>
                <a:latin typeface="Lato Light"/>
                <a:ea typeface="Lato Light"/>
                <a:cs typeface="Lato Light"/>
                <a:sym typeface="Lato Light"/>
              </a:rPr>
              <a:t>Programmers can implement their own index support in Map/ Reduce code</a:t>
            </a:r>
            <a:r>
              <a:rPr lang="en-GB">
                <a:solidFill>
                  <a:schemeClr val="accent1"/>
                </a:solidFill>
                <a:latin typeface="Lato Light"/>
                <a:ea typeface="Lato Light"/>
                <a:cs typeface="Lato Light"/>
                <a:sym typeface="Lato Light"/>
              </a:rPr>
              <a:t> (</a:t>
            </a:r>
            <a:r>
              <a:rPr lang="en-GB">
                <a:solidFill>
                  <a:schemeClr val="accent3"/>
                </a:solidFill>
                <a:latin typeface="Lato Light"/>
                <a:ea typeface="Lato Light"/>
                <a:cs typeface="Lato Light"/>
                <a:sym typeface="Lato Light"/>
              </a:rPr>
              <a:t>not easy</a:t>
            </a:r>
            <a:r>
              <a:rPr lang="en-GB">
                <a:solidFill>
                  <a:schemeClr val="accent1"/>
                </a:solidFill>
                <a:latin typeface="Lato Light"/>
                <a:ea typeface="Lato Light"/>
                <a:cs typeface="Lato Light"/>
                <a:sym typeface="Lato Light"/>
              </a:rPr>
              <a:t>)</a:t>
            </a:r>
            <a:endParaRPr>
              <a:solidFill>
                <a:schemeClr val="accent1"/>
              </a:solidFill>
              <a:latin typeface="Lato Light"/>
              <a:ea typeface="Lato Light"/>
              <a:cs typeface="Lato Light"/>
              <a:sym typeface="Lato Light"/>
            </a:endParaRPr>
          </a:p>
          <a:p>
            <a:pPr indent="-317500" lvl="0" marL="457200" rtl="0" algn="l">
              <a:lnSpc>
                <a:spcPct val="150000"/>
              </a:lnSpc>
              <a:spcBef>
                <a:spcPts val="0"/>
              </a:spcBef>
              <a:spcAft>
                <a:spcPts val="0"/>
              </a:spcAft>
              <a:buClr>
                <a:schemeClr val="accent3"/>
              </a:buClr>
              <a:buSzPts val="1400"/>
              <a:buFont typeface="Lato Light"/>
              <a:buChar char="❖"/>
            </a:pPr>
            <a:r>
              <a:rPr lang="en-GB">
                <a:solidFill>
                  <a:schemeClr val="accent3"/>
                </a:solidFill>
                <a:latin typeface="Lato Light"/>
                <a:ea typeface="Lato Light"/>
                <a:cs typeface="Lato Light"/>
                <a:sym typeface="Lato Light"/>
              </a:rPr>
              <a:t>But hard to share the customized indices in multiple applications</a:t>
            </a:r>
            <a:endParaRPr>
              <a:solidFill>
                <a:schemeClr val="accent3"/>
              </a:solidFill>
              <a:latin typeface="Lato Light"/>
              <a:ea typeface="Lato Light"/>
              <a:cs typeface="Lato Light"/>
              <a:sym typeface="Lato Light"/>
            </a:endParaRPr>
          </a:p>
        </p:txBody>
      </p:sp>
      <p:sp>
        <p:nvSpPr>
          <p:cNvPr id="114" name="Google Shape;114;p17"/>
          <p:cNvSpPr txBox="1"/>
          <p:nvPr/>
        </p:nvSpPr>
        <p:spPr>
          <a:xfrm>
            <a:off x="4691200" y="1356875"/>
            <a:ext cx="3977400" cy="3000000"/>
          </a:xfrm>
          <a:prstGeom prst="rect">
            <a:avLst/>
          </a:prstGeom>
          <a:noFill/>
          <a:ln>
            <a:noFill/>
          </a:ln>
        </p:spPr>
        <p:txBody>
          <a:bodyPr anchorCtr="0" anchor="t" bIns="91425" lIns="91425" spcFirstLastPara="1" rIns="91425" wrap="square" tIns="91425">
            <a:noAutofit/>
          </a:bodyPr>
          <a:lstStyle/>
          <a:p>
            <a:pPr indent="0" lvl="0" marL="0" rtl="0" algn="l">
              <a:lnSpc>
                <a:spcPct val="45000"/>
              </a:lnSpc>
              <a:spcBef>
                <a:spcPts val="900"/>
              </a:spcBef>
              <a:spcAft>
                <a:spcPts val="0"/>
              </a:spcAft>
              <a:buNone/>
            </a:pPr>
            <a:r>
              <a:rPr lang="en-GB">
                <a:solidFill>
                  <a:schemeClr val="accent1"/>
                </a:solidFill>
                <a:latin typeface="Lato Light"/>
                <a:ea typeface="Lato Light"/>
                <a:cs typeface="Lato Light"/>
                <a:sym typeface="Lato Light"/>
              </a:rPr>
              <a:t>Parallel DBMS</a:t>
            </a:r>
            <a:endParaRPr>
              <a:solidFill>
                <a:schemeClr val="accent1"/>
              </a:solidFill>
              <a:latin typeface="Lato Light"/>
              <a:ea typeface="Lato Light"/>
              <a:cs typeface="Lato Light"/>
              <a:sym typeface="Lato Light"/>
            </a:endParaRPr>
          </a:p>
          <a:p>
            <a:pPr indent="-317500" lvl="0" marL="457200" rtl="0" algn="l">
              <a:lnSpc>
                <a:spcPct val="45000"/>
              </a:lnSpc>
              <a:spcBef>
                <a:spcPts val="700"/>
              </a:spcBef>
              <a:spcAft>
                <a:spcPts val="0"/>
              </a:spcAft>
              <a:buClr>
                <a:schemeClr val="dk1"/>
              </a:buClr>
              <a:buSzPts val="1400"/>
              <a:buFont typeface="Lato Light"/>
              <a:buChar char="❖"/>
            </a:pPr>
            <a:r>
              <a:rPr lang="en-GB">
                <a:solidFill>
                  <a:schemeClr val="dk1"/>
                </a:solidFill>
                <a:latin typeface="Lato Light"/>
                <a:ea typeface="Lato Light"/>
                <a:cs typeface="Lato Light"/>
                <a:sym typeface="Lato Light"/>
              </a:rPr>
              <a:t>Hash/b-tree indexes well supported</a:t>
            </a:r>
            <a:endParaRPr>
              <a:solidFill>
                <a:schemeClr val="dk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MapReduce’s Defence</a:t>
            </a:r>
            <a:endParaRPr/>
          </a:p>
        </p:txBody>
      </p:sp>
      <p:sp>
        <p:nvSpPr>
          <p:cNvPr id="120" name="Google Shape;120;p18"/>
          <p:cNvSpPr txBox="1"/>
          <p:nvPr>
            <p:ph idx="1" type="body"/>
          </p:nvPr>
        </p:nvSpPr>
        <p:spPr>
          <a:xfrm>
            <a:off x="727650" y="1605550"/>
            <a:ext cx="7688700" cy="2261100"/>
          </a:xfrm>
          <a:prstGeom prst="rect">
            <a:avLst/>
          </a:prstGeom>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SzPts val="1300"/>
              <a:buChar char="❖"/>
            </a:pPr>
            <a:r>
              <a:rPr lang="en-GB"/>
              <a:t>Take advantage of </a:t>
            </a:r>
            <a:r>
              <a:rPr lang="en-GB"/>
              <a:t>pre-generated</a:t>
            </a:r>
            <a:r>
              <a:rPr lang="en-GB"/>
              <a:t> indices</a:t>
            </a:r>
            <a:endParaRPr/>
          </a:p>
          <a:p>
            <a:pPr indent="-311150" lvl="0" marL="457200" rtl="0" algn="l">
              <a:lnSpc>
                <a:spcPct val="150000"/>
              </a:lnSpc>
              <a:spcBef>
                <a:spcPts val="0"/>
              </a:spcBef>
              <a:spcAft>
                <a:spcPts val="0"/>
              </a:spcAft>
              <a:buSzPts val="1300"/>
              <a:buChar char="❖"/>
            </a:pPr>
            <a:r>
              <a:rPr lang="en-GB"/>
              <a:t>Sub-range instead of full scanning</a:t>
            </a:r>
            <a:endParaRPr/>
          </a:p>
          <a:p>
            <a:pPr indent="-311150" lvl="0" marL="457200" rtl="0" algn="l">
              <a:lnSpc>
                <a:spcPct val="150000"/>
              </a:lnSpc>
              <a:spcBef>
                <a:spcPts val="0"/>
              </a:spcBef>
              <a:spcAft>
                <a:spcPts val="0"/>
              </a:spcAft>
              <a:buSzPts val="1300"/>
              <a:buChar char="❖"/>
            </a:pPr>
            <a:r>
              <a:rPr lang="en-GB"/>
              <a:t>Read </a:t>
            </a:r>
            <a:r>
              <a:rPr lang="en-GB"/>
              <a:t>s</a:t>
            </a:r>
            <a:r>
              <a:rPr lang="en-GB"/>
              <a:t>elected columns instead of all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727650" y="634950"/>
            <a:ext cx="836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Programming Model &amp; Flexibility</a:t>
            </a:r>
            <a:endParaRPr/>
          </a:p>
        </p:txBody>
      </p:sp>
      <p:sp>
        <p:nvSpPr>
          <p:cNvPr id="126" name="Google Shape;126;p19"/>
          <p:cNvSpPr txBox="1"/>
          <p:nvPr/>
        </p:nvSpPr>
        <p:spPr>
          <a:xfrm>
            <a:off x="727650" y="1304275"/>
            <a:ext cx="3000000" cy="3687600"/>
          </a:xfrm>
          <a:prstGeom prst="rect">
            <a:avLst/>
          </a:prstGeom>
          <a:noFill/>
          <a:ln>
            <a:noFill/>
          </a:ln>
        </p:spPr>
        <p:txBody>
          <a:bodyPr anchorCtr="0" anchor="t" bIns="91425" lIns="91425" spcFirstLastPara="1" rIns="91425" wrap="square" tIns="91425">
            <a:noAutofit/>
          </a:bodyPr>
          <a:lstStyle/>
          <a:p>
            <a:pPr indent="0" lvl="0" marL="0" rtl="0" algn="l">
              <a:lnSpc>
                <a:spcPct val="98181"/>
              </a:lnSpc>
              <a:spcBef>
                <a:spcPts val="900"/>
              </a:spcBef>
              <a:spcAft>
                <a:spcPts val="0"/>
              </a:spcAft>
              <a:buNone/>
            </a:pPr>
            <a:r>
              <a:rPr lang="en-GB" sz="1200">
                <a:solidFill>
                  <a:schemeClr val="accent1"/>
                </a:solidFill>
                <a:latin typeface="Lato Light"/>
                <a:ea typeface="Lato Light"/>
                <a:cs typeface="Lato Light"/>
                <a:sym typeface="Lato Light"/>
              </a:rPr>
              <a:t>MapReduce</a:t>
            </a:r>
            <a:endParaRPr sz="1200">
              <a:solidFill>
                <a:schemeClr val="accent1"/>
              </a:solidFill>
              <a:latin typeface="Lato Light"/>
              <a:ea typeface="Lato Light"/>
              <a:cs typeface="Lato Light"/>
              <a:sym typeface="Lato Light"/>
            </a:endParaRPr>
          </a:p>
          <a:p>
            <a:pPr indent="-304800" lvl="0" marL="457200" rtl="0" algn="l">
              <a:lnSpc>
                <a:spcPct val="98181"/>
              </a:lnSpc>
              <a:spcBef>
                <a:spcPts val="700"/>
              </a:spcBef>
              <a:spcAft>
                <a:spcPts val="0"/>
              </a:spcAft>
              <a:buClr>
                <a:schemeClr val="accent1"/>
              </a:buClr>
              <a:buSzPts val="1200"/>
              <a:buFont typeface="Lato Light"/>
              <a:buChar char="❖"/>
            </a:pPr>
            <a:r>
              <a:rPr lang="en-GB" sz="1200">
                <a:solidFill>
                  <a:schemeClr val="accent1"/>
                </a:solidFill>
                <a:latin typeface="Lato Light"/>
                <a:ea typeface="Lato Light"/>
                <a:cs typeface="Lato Light"/>
                <a:sym typeface="Lato Light"/>
              </a:rPr>
              <a:t>Simple model: map and reduce</a:t>
            </a:r>
            <a:endParaRPr sz="1200">
              <a:solidFill>
                <a:schemeClr val="accent1"/>
              </a:solidFill>
              <a:latin typeface="Lato Light"/>
              <a:ea typeface="Lato Light"/>
              <a:cs typeface="Lato Light"/>
              <a:sym typeface="Lato Light"/>
            </a:endParaRPr>
          </a:p>
          <a:p>
            <a:pPr indent="-304800" lvl="0" marL="457200" rtl="0" algn="l">
              <a:lnSpc>
                <a:spcPct val="98181"/>
              </a:lnSpc>
              <a:spcBef>
                <a:spcPts val="0"/>
              </a:spcBef>
              <a:spcAft>
                <a:spcPts val="0"/>
              </a:spcAft>
              <a:buClr>
                <a:schemeClr val="accent1"/>
              </a:buClr>
              <a:buSzPts val="1200"/>
              <a:buFont typeface="Lato Light"/>
              <a:buChar char="❖"/>
            </a:pPr>
            <a:r>
              <a:rPr lang="en-GB" sz="1200">
                <a:solidFill>
                  <a:schemeClr val="accent1"/>
                </a:solidFill>
                <a:latin typeface="Lato Light"/>
                <a:ea typeface="Lato Light"/>
                <a:cs typeface="Lato Light"/>
                <a:sym typeface="Lato Light"/>
              </a:rPr>
              <a:t>Low level</a:t>
            </a:r>
            <a:endParaRPr sz="1200">
              <a:solidFill>
                <a:schemeClr val="accent1"/>
              </a:solidFill>
              <a:latin typeface="Lato Light"/>
              <a:ea typeface="Lato Light"/>
              <a:cs typeface="Lato Light"/>
              <a:sym typeface="Lato Light"/>
            </a:endParaRPr>
          </a:p>
          <a:p>
            <a:pPr indent="-304800" lvl="1" marL="914400" rtl="0" algn="l">
              <a:lnSpc>
                <a:spcPct val="98181"/>
              </a:lnSpc>
              <a:spcBef>
                <a:spcPts val="0"/>
              </a:spcBef>
              <a:spcAft>
                <a:spcPts val="0"/>
              </a:spcAft>
              <a:buClr>
                <a:schemeClr val="accent1"/>
              </a:buClr>
              <a:buSzPts val="1200"/>
              <a:buFont typeface="Lato Light"/>
              <a:buChar char="➢"/>
            </a:pPr>
            <a:r>
              <a:rPr lang="en-GB" sz="1200">
                <a:solidFill>
                  <a:schemeClr val="accent1"/>
                </a:solidFill>
                <a:latin typeface="Lato Light"/>
                <a:ea typeface="Lato Light"/>
                <a:cs typeface="Lato Light"/>
                <a:sym typeface="Lato Light"/>
              </a:rPr>
              <a:t>“We argue that MR programming is somewhat analogous to Codasyl programming…”</a:t>
            </a:r>
            <a:endParaRPr sz="1200">
              <a:solidFill>
                <a:schemeClr val="accent1"/>
              </a:solidFill>
              <a:latin typeface="Lato Light"/>
              <a:ea typeface="Lato Light"/>
              <a:cs typeface="Lato Light"/>
              <a:sym typeface="Lato Light"/>
            </a:endParaRPr>
          </a:p>
          <a:p>
            <a:pPr indent="-304800" lvl="1" marL="914400" rtl="0" algn="l">
              <a:lnSpc>
                <a:spcPct val="98181"/>
              </a:lnSpc>
              <a:spcBef>
                <a:spcPts val="0"/>
              </a:spcBef>
              <a:spcAft>
                <a:spcPts val="0"/>
              </a:spcAft>
              <a:buClr>
                <a:schemeClr val="accent1"/>
              </a:buClr>
              <a:buSzPts val="1200"/>
              <a:buFont typeface="Lato Light"/>
              <a:buChar char="➢"/>
            </a:pPr>
            <a:r>
              <a:rPr lang="en-GB" sz="1200">
                <a:solidFill>
                  <a:schemeClr val="accent1"/>
                </a:solidFill>
                <a:latin typeface="Lato Light"/>
                <a:ea typeface="Lato Light"/>
                <a:cs typeface="Lato Light"/>
                <a:sym typeface="Lato Light"/>
              </a:rPr>
              <a:t>“Nobody advocates returning to assembly language; similarly nobody should be forced to program in MapReduce”</a:t>
            </a:r>
            <a:endParaRPr sz="1200">
              <a:solidFill>
                <a:schemeClr val="accent1"/>
              </a:solidFill>
              <a:latin typeface="Lato Light"/>
              <a:ea typeface="Lato Light"/>
              <a:cs typeface="Lato Light"/>
              <a:sym typeface="Lato Light"/>
            </a:endParaRPr>
          </a:p>
          <a:p>
            <a:pPr indent="-304800" lvl="0" marL="457200" rtl="0" algn="l">
              <a:lnSpc>
                <a:spcPct val="98181"/>
              </a:lnSpc>
              <a:spcBef>
                <a:spcPts val="0"/>
              </a:spcBef>
              <a:spcAft>
                <a:spcPts val="0"/>
              </a:spcAft>
              <a:buClr>
                <a:schemeClr val="accent1"/>
              </a:buClr>
              <a:buSzPts val="1200"/>
              <a:buFont typeface="Lato Light"/>
              <a:buChar char="❖"/>
            </a:pPr>
            <a:r>
              <a:rPr lang="en-GB" sz="1200">
                <a:solidFill>
                  <a:schemeClr val="accent1"/>
                </a:solidFill>
                <a:latin typeface="Lato Light"/>
                <a:ea typeface="Lato Light"/>
                <a:cs typeface="Lato Light"/>
                <a:sym typeface="Lato Light"/>
              </a:rPr>
              <a:t>“Anecdotal evidence from the MR community suggests that there is widespread sharing of MR code fragments to do common tasks, such as joining data sets.”</a:t>
            </a:r>
            <a:endParaRPr sz="1200">
              <a:solidFill>
                <a:schemeClr val="accent1"/>
              </a:solidFill>
              <a:latin typeface="Lato Light"/>
              <a:ea typeface="Lato Light"/>
              <a:cs typeface="Lato Light"/>
              <a:sym typeface="Lato Light"/>
            </a:endParaRPr>
          </a:p>
          <a:p>
            <a:pPr indent="-304800" lvl="0" marL="457200" rtl="0" algn="l">
              <a:lnSpc>
                <a:spcPct val="98181"/>
              </a:lnSpc>
              <a:spcBef>
                <a:spcPts val="0"/>
              </a:spcBef>
              <a:spcAft>
                <a:spcPts val="0"/>
              </a:spcAft>
              <a:buClr>
                <a:schemeClr val="dk1"/>
              </a:buClr>
              <a:buSzPts val="1200"/>
              <a:buFont typeface="Lato Light"/>
              <a:buChar char="❖"/>
            </a:pPr>
            <a:r>
              <a:rPr lang="en-GB" sz="1200">
                <a:solidFill>
                  <a:schemeClr val="dk1"/>
                </a:solidFill>
                <a:latin typeface="Lato Light"/>
                <a:ea typeface="Lato Light"/>
                <a:cs typeface="Lato Light"/>
                <a:sym typeface="Lato Light"/>
              </a:rPr>
              <a:t>very flexible</a:t>
            </a:r>
            <a:endParaRPr sz="1200">
              <a:solidFill>
                <a:schemeClr val="dk1"/>
              </a:solidFill>
              <a:latin typeface="Lato Light"/>
              <a:ea typeface="Lato Light"/>
              <a:cs typeface="Lato Light"/>
              <a:sym typeface="Lato Light"/>
            </a:endParaRPr>
          </a:p>
        </p:txBody>
      </p:sp>
      <p:sp>
        <p:nvSpPr>
          <p:cNvPr id="127" name="Google Shape;127;p19"/>
          <p:cNvSpPr txBox="1"/>
          <p:nvPr/>
        </p:nvSpPr>
        <p:spPr>
          <a:xfrm>
            <a:off x="4491350" y="139102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45000"/>
              </a:lnSpc>
              <a:spcBef>
                <a:spcPts val="900"/>
              </a:spcBef>
              <a:spcAft>
                <a:spcPts val="0"/>
              </a:spcAft>
              <a:buNone/>
            </a:pPr>
            <a:r>
              <a:rPr lang="en-GB" sz="1200">
                <a:solidFill>
                  <a:schemeClr val="accent1"/>
                </a:solidFill>
                <a:latin typeface="Lato Light"/>
                <a:ea typeface="Lato Light"/>
                <a:cs typeface="Lato Light"/>
                <a:sym typeface="Lato Light"/>
              </a:rPr>
              <a:t>Parallel DBMS</a:t>
            </a:r>
            <a:endParaRPr sz="1200">
              <a:solidFill>
                <a:schemeClr val="accent1"/>
              </a:solidFill>
              <a:latin typeface="Lato Light"/>
              <a:ea typeface="Lato Light"/>
              <a:cs typeface="Lato Light"/>
              <a:sym typeface="Lato Light"/>
            </a:endParaRPr>
          </a:p>
          <a:p>
            <a:pPr indent="-304800" lvl="0" marL="457200" rtl="0" algn="l">
              <a:lnSpc>
                <a:spcPct val="45000"/>
              </a:lnSpc>
              <a:spcBef>
                <a:spcPts val="700"/>
              </a:spcBef>
              <a:spcAft>
                <a:spcPts val="0"/>
              </a:spcAft>
              <a:buClr>
                <a:schemeClr val="dk1"/>
              </a:buClr>
              <a:buSzPts val="1200"/>
              <a:buFont typeface="Lato Light"/>
              <a:buChar char="❖"/>
            </a:pPr>
            <a:r>
              <a:rPr lang="en-GB" sz="1200">
                <a:solidFill>
                  <a:schemeClr val="dk1"/>
                </a:solidFill>
                <a:latin typeface="Lato Light"/>
                <a:ea typeface="Lato Light"/>
                <a:cs typeface="Lato Light"/>
                <a:sym typeface="Lato Light"/>
              </a:rPr>
              <a:t>High Level SQL (easier to write, easier to modify, and easier for a new person to understand)</a:t>
            </a:r>
            <a:endParaRPr sz="1200">
              <a:solidFill>
                <a:schemeClr val="dk1"/>
              </a:solidFill>
              <a:latin typeface="Lato Light"/>
              <a:ea typeface="Lato Light"/>
              <a:cs typeface="Lato Light"/>
              <a:sym typeface="Lato Light"/>
            </a:endParaRPr>
          </a:p>
          <a:p>
            <a:pPr indent="-304800" lvl="0" marL="457200" rtl="0" algn="l">
              <a:lnSpc>
                <a:spcPct val="45000"/>
              </a:lnSpc>
              <a:spcBef>
                <a:spcPts val="0"/>
              </a:spcBef>
              <a:spcAft>
                <a:spcPts val="0"/>
              </a:spcAft>
              <a:buClr>
                <a:schemeClr val="dk1"/>
              </a:buClr>
              <a:buSzPts val="1200"/>
              <a:buFont typeface="Lato Light"/>
              <a:buChar char="❖"/>
            </a:pPr>
            <a:r>
              <a:rPr lang="en-GB" sz="1200">
                <a:solidFill>
                  <a:schemeClr val="dk1"/>
                </a:solidFill>
                <a:latin typeface="Lato Light"/>
                <a:ea typeface="Lato Light"/>
                <a:cs typeface="Lato Light"/>
                <a:sym typeface="Lato Light"/>
              </a:rPr>
              <a:t>user-defined functions, stored procedures, user-defined aggregates in SQL</a:t>
            </a:r>
            <a:endParaRPr sz="1200">
              <a:solidFill>
                <a:schemeClr val="dk1"/>
              </a:solidFill>
              <a:latin typeface="Lato Light"/>
              <a:ea typeface="Lato Light"/>
              <a:cs typeface="Lato Light"/>
              <a:sym typeface="Lato Light"/>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727650" y="6322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Data Distribution &amp; Execution Strategy &amp; Fault Tolerance</a:t>
            </a:r>
            <a:endParaRPr/>
          </a:p>
        </p:txBody>
      </p:sp>
      <p:sp>
        <p:nvSpPr>
          <p:cNvPr id="133" name="Google Shape;133;p20"/>
          <p:cNvSpPr txBox="1"/>
          <p:nvPr>
            <p:ph idx="1" type="body"/>
          </p:nvPr>
        </p:nvSpPr>
        <p:spPr>
          <a:xfrm>
            <a:off x="771525" y="1226900"/>
            <a:ext cx="3355800" cy="3102600"/>
          </a:xfrm>
          <a:prstGeom prst="rect">
            <a:avLst/>
          </a:prstGeom>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GB" sz="1400">
                <a:latin typeface="Lato Light"/>
                <a:ea typeface="Lato Light"/>
                <a:cs typeface="Lato Light"/>
                <a:sym typeface="Lato Light"/>
              </a:rPr>
              <a:t>MapReduce</a:t>
            </a:r>
            <a:endParaRPr sz="1400">
              <a:latin typeface="Lato Light"/>
              <a:ea typeface="Lato Light"/>
              <a:cs typeface="Lato Light"/>
              <a:sym typeface="Lato Light"/>
            </a:endParaRPr>
          </a:p>
          <a:p>
            <a:pPr indent="-317500" lvl="0" marL="457200" rtl="0" algn="l">
              <a:lnSpc>
                <a:spcPct val="115000"/>
              </a:lnSpc>
              <a:spcBef>
                <a:spcPts val="900"/>
              </a:spcBef>
              <a:spcAft>
                <a:spcPts val="0"/>
              </a:spcAft>
              <a:buSzPts val="1400"/>
              <a:buFont typeface="Lato Light"/>
              <a:buChar char="❖"/>
            </a:pPr>
            <a:r>
              <a:rPr b="1" lang="en-GB" sz="1400"/>
              <a:t>Pull</a:t>
            </a:r>
            <a:r>
              <a:rPr lang="en-GB" sz="1400">
                <a:latin typeface="Lato Light"/>
                <a:ea typeface="Lato Light"/>
                <a:cs typeface="Lato Light"/>
                <a:sym typeface="Lato Light"/>
              </a:rPr>
              <a:t>: seek data for computation</a:t>
            </a:r>
            <a:endParaRPr sz="1400">
              <a:latin typeface="Lato Light"/>
              <a:ea typeface="Lato Light"/>
              <a:cs typeface="Lato Light"/>
              <a:sym typeface="Lato Light"/>
            </a:endParaRPr>
          </a:p>
          <a:p>
            <a:pPr indent="-317500" lvl="0" marL="457200" rtl="0" algn="l">
              <a:lnSpc>
                <a:spcPct val="115000"/>
              </a:lnSpc>
              <a:spcBef>
                <a:spcPts val="0"/>
              </a:spcBef>
              <a:spcAft>
                <a:spcPts val="0"/>
              </a:spcAft>
              <a:buSzPts val="1400"/>
              <a:buFont typeface="Lato Light"/>
              <a:buChar char="❖"/>
            </a:pPr>
            <a:r>
              <a:rPr lang="en-GB" sz="1400">
                <a:latin typeface="Lato Light"/>
                <a:ea typeface="Lato Light"/>
                <a:cs typeface="Lato Light"/>
                <a:sym typeface="Lato Light"/>
              </a:rPr>
              <a:t>Intermediate results are saved to local files</a:t>
            </a:r>
            <a:endParaRPr sz="1400">
              <a:latin typeface="Lato Light"/>
              <a:ea typeface="Lato Light"/>
              <a:cs typeface="Lato Light"/>
              <a:sym typeface="Lato Light"/>
            </a:endParaRPr>
          </a:p>
          <a:p>
            <a:pPr indent="-317500" lvl="0" marL="457200" rtl="0" algn="l">
              <a:lnSpc>
                <a:spcPct val="115000"/>
              </a:lnSpc>
              <a:spcBef>
                <a:spcPts val="0"/>
              </a:spcBef>
              <a:spcAft>
                <a:spcPts val="0"/>
              </a:spcAft>
              <a:buClr>
                <a:schemeClr val="dk1"/>
              </a:buClr>
              <a:buSzPts val="1400"/>
              <a:buFont typeface="Lato Light"/>
              <a:buChar char="❖"/>
            </a:pPr>
            <a:r>
              <a:rPr lang="en-GB" sz="1400">
                <a:solidFill>
                  <a:schemeClr val="dk1"/>
                </a:solidFill>
                <a:latin typeface="Lato Light"/>
                <a:ea typeface="Lato Light"/>
                <a:cs typeface="Lato Light"/>
                <a:sym typeface="Lato Light"/>
              </a:rPr>
              <a:t>If a node fails, run the node-task again on another node</a:t>
            </a:r>
            <a:endParaRPr sz="1400">
              <a:solidFill>
                <a:schemeClr val="dk1"/>
              </a:solidFill>
              <a:latin typeface="Lato Light"/>
              <a:ea typeface="Lato Light"/>
              <a:cs typeface="Lato Light"/>
              <a:sym typeface="Lato Light"/>
            </a:endParaRPr>
          </a:p>
          <a:p>
            <a:pPr indent="-317500" lvl="0" marL="457200" rtl="0" algn="l">
              <a:lnSpc>
                <a:spcPct val="115000"/>
              </a:lnSpc>
              <a:spcBef>
                <a:spcPts val="0"/>
              </a:spcBef>
              <a:spcAft>
                <a:spcPts val="0"/>
              </a:spcAft>
              <a:buClr>
                <a:schemeClr val="accent3"/>
              </a:buClr>
              <a:buSzPts val="1400"/>
              <a:buFont typeface="Lato Light"/>
              <a:buChar char="❖"/>
            </a:pPr>
            <a:r>
              <a:rPr lang="en-GB" sz="1400">
                <a:solidFill>
                  <a:schemeClr val="accent3"/>
                </a:solidFill>
                <a:latin typeface="Lato Light"/>
                <a:ea typeface="Lato Light"/>
                <a:cs typeface="Lato Light"/>
                <a:sym typeface="Lato Light"/>
              </a:rPr>
              <a:t>At a mapper machine, when multiple reducers are reading multiple local files, there could be large numbers of disk seeks, leading to poor performance.</a:t>
            </a:r>
            <a:endParaRPr sz="1400">
              <a:solidFill>
                <a:schemeClr val="accent3"/>
              </a:solidFill>
              <a:latin typeface="Lato Light"/>
              <a:ea typeface="Lato Light"/>
              <a:cs typeface="Lato Light"/>
              <a:sym typeface="Lato Light"/>
            </a:endParaRPr>
          </a:p>
          <a:p>
            <a:pPr indent="0" lvl="0" marL="0" rtl="0" algn="l">
              <a:spcBef>
                <a:spcPts val="0"/>
              </a:spcBef>
              <a:spcAft>
                <a:spcPts val="1600"/>
              </a:spcAft>
              <a:buNone/>
            </a:pPr>
            <a:r>
              <a:t/>
            </a:r>
            <a:endParaRPr/>
          </a:p>
        </p:txBody>
      </p:sp>
      <p:sp>
        <p:nvSpPr>
          <p:cNvPr id="134" name="Google Shape;134;p20"/>
          <p:cNvSpPr txBox="1"/>
          <p:nvPr/>
        </p:nvSpPr>
        <p:spPr>
          <a:xfrm>
            <a:off x="4503550" y="1278200"/>
            <a:ext cx="33558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GB">
                <a:solidFill>
                  <a:schemeClr val="accent1"/>
                </a:solidFill>
                <a:latin typeface="Lato Light"/>
                <a:ea typeface="Lato Light"/>
                <a:cs typeface="Lato Light"/>
                <a:sym typeface="Lato Light"/>
              </a:rPr>
              <a:t>Parallel DBMS</a:t>
            </a:r>
            <a:endParaRPr>
              <a:solidFill>
                <a:schemeClr val="accent1"/>
              </a:solidFill>
              <a:latin typeface="Lato Light"/>
              <a:ea typeface="Lato Light"/>
              <a:cs typeface="Lato Light"/>
              <a:sym typeface="Lato Light"/>
            </a:endParaRPr>
          </a:p>
          <a:p>
            <a:pPr indent="-317500" lvl="0" marL="457200" rtl="0" algn="l">
              <a:lnSpc>
                <a:spcPct val="115000"/>
              </a:lnSpc>
              <a:spcBef>
                <a:spcPts val="700"/>
              </a:spcBef>
              <a:spcAft>
                <a:spcPts val="0"/>
              </a:spcAft>
              <a:buClr>
                <a:schemeClr val="accent1"/>
              </a:buClr>
              <a:buSzPts val="1400"/>
              <a:buFont typeface="Lato Light"/>
              <a:buChar char="❖"/>
            </a:pPr>
            <a:r>
              <a:rPr b="1" lang="en-GB">
                <a:solidFill>
                  <a:schemeClr val="accent1"/>
                </a:solidFill>
                <a:latin typeface="Lato"/>
                <a:ea typeface="Lato"/>
                <a:cs typeface="Lato"/>
                <a:sym typeface="Lato"/>
              </a:rPr>
              <a:t>Push</a:t>
            </a:r>
            <a:r>
              <a:rPr lang="en-GB">
                <a:solidFill>
                  <a:schemeClr val="accent1"/>
                </a:solidFill>
                <a:latin typeface="Lato Light"/>
                <a:ea typeface="Lato Light"/>
                <a:cs typeface="Lato Light"/>
                <a:sym typeface="Lato Light"/>
              </a:rPr>
              <a:t>: send computation to data</a:t>
            </a:r>
            <a:endParaRPr>
              <a:solidFill>
                <a:schemeClr val="accent1"/>
              </a:solidFill>
              <a:latin typeface="Lato Light"/>
              <a:ea typeface="Lato Light"/>
              <a:cs typeface="Lato Light"/>
              <a:sym typeface="Lato Light"/>
            </a:endParaRPr>
          </a:p>
          <a:p>
            <a:pPr indent="-317500" lvl="0" marL="457200" rtl="0" algn="l">
              <a:lnSpc>
                <a:spcPct val="115000"/>
              </a:lnSpc>
              <a:spcBef>
                <a:spcPts val="0"/>
              </a:spcBef>
              <a:spcAft>
                <a:spcPts val="0"/>
              </a:spcAft>
              <a:buClr>
                <a:schemeClr val="dk1"/>
              </a:buClr>
              <a:buSzPts val="1400"/>
              <a:buFont typeface="Lato Light"/>
              <a:buChar char="❖"/>
            </a:pPr>
            <a:r>
              <a:rPr lang="en-GB">
                <a:solidFill>
                  <a:schemeClr val="dk1"/>
                </a:solidFill>
                <a:latin typeface="Lato Light"/>
                <a:ea typeface="Lato Light"/>
                <a:cs typeface="Lato Light"/>
                <a:sym typeface="Lato Light"/>
              </a:rPr>
              <a:t>Avoid Intermediate results, push across network</a:t>
            </a:r>
            <a:endParaRPr>
              <a:solidFill>
                <a:schemeClr val="dk1"/>
              </a:solidFill>
              <a:latin typeface="Lato Light"/>
              <a:ea typeface="Lato Light"/>
              <a:cs typeface="Lato Light"/>
              <a:sym typeface="Lato Light"/>
            </a:endParaRPr>
          </a:p>
          <a:p>
            <a:pPr indent="-317500" lvl="0" marL="457200" rtl="0" algn="l">
              <a:lnSpc>
                <a:spcPct val="115000"/>
              </a:lnSpc>
              <a:spcBef>
                <a:spcPts val="0"/>
              </a:spcBef>
              <a:spcAft>
                <a:spcPts val="0"/>
              </a:spcAft>
              <a:buClr>
                <a:schemeClr val="accent3"/>
              </a:buClr>
              <a:buSzPts val="1400"/>
              <a:buFont typeface="Lato Light"/>
              <a:buChar char="❖"/>
            </a:pPr>
            <a:r>
              <a:rPr lang="en-GB">
                <a:solidFill>
                  <a:schemeClr val="accent3"/>
                </a:solidFill>
                <a:latin typeface="Lato Light"/>
                <a:ea typeface="Lato Light"/>
                <a:cs typeface="Lato Light"/>
                <a:sym typeface="Lato Light"/>
              </a:rPr>
              <a:t>If a node fails, must re-run the entire query</a:t>
            </a:r>
            <a:endParaRPr>
              <a:solidFill>
                <a:schemeClr val="accent3"/>
              </a:solidFill>
              <a:latin typeface="Lato Light"/>
              <a:ea typeface="Lato Light"/>
              <a:cs typeface="Lato Light"/>
              <a:sym typeface="La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1"/>
          <p:cNvPicPr preferRelativeResize="0"/>
          <p:nvPr/>
        </p:nvPicPr>
        <p:blipFill>
          <a:blip r:embed="rId3">
            <a:alphaModFix/>
          </a:blip>
          <a:stretch>
            <a:fillRect/>
          </a:stretch>
        </p:blipFill>
        <p:spPr>
          <a:xfrm>
            <a:off x="813625" y="520468"/>
            <a:ext cx="6977000" cy="46230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