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6"/>
  </p:notesMasterIdLst>
  <p:sldIdLst>
    <p:sldId id="256" r:id="rId2"/>
    <p:sldId id="258" r:id="rId3"/>
    <p:sldId id="260" r:id="rId4"/>
    <p:sldId id="259" r:id="rId5"/>
    <p:sldId id="261" r:id="rId6"/>
    <p:sldId id="257" r:id="rId7"/>
    <p:sldId id="262" r:id="rId8"/>
    <p:sldId id="263" r:id="rId9"/>
    <p:sldId id="264" r:id="rId10"/>
    <p:sldId id="265" r:id="rId11"/>
    <p:sldId id="266" r:id="rId12"/>
    <p:sldId id="267" r:id="rId13"/>
    <p:sldId id="269"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23"/>
    <p:restoredTop sz="74277" autoAdjust="0"/>
  </p:normalViewPr>
  <p:slideViewPr>
    <p:cSldViewPr snapToGrid="0">
      <p:cViewPr varScale="1">
        <p:scale>
          <a:sx n="75" d="100"/>
          <a:sy n="75" d="100"/>
        </p:scale>
        <p:origin x="171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429AAA-04F9-455A-AB38-D0A76EF0950D}" type="datetimeFigureOut">
              <a:rPr lang="en-CA" smtClean="0"/>
              <a:t>2019-03-15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C1CC40-2134-4405-9EC8-E1E7326E6649}" type="slidenum">
              <a:rPr lang="en-CA" smtClean="0"/>
              <a:t>‹#›</a:t>
            </a:fld>
            <a:endParaRPr lang="en-CA"/>
          </a:p>
        </p:txBody>
      </p:sp>
    </p:spTree>
    <p:extLst>
      <p:ext uri="{BB962C8B-B14F-4D97-AF65-F5344CB8AC3E}">
        <p14:creationId xmlns:p14="http://schemas.microsoft.com/office/powerpoint/2010/main" val="277826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DC1CC40-2134-4405-9EC8-E1E7326E6649}" type="slidenum">
              <a:rPr lang="en-CA" smtClean="0"/>
              <a:t>1</a:t>
            </a:fld>
            <a:endParaRPr lang="en-CA"/>
          </a:p>
        </p:txBody>
      </p:sp>
    </p:spTree>
    <p:extLst>
      <p:ext uri="{BB962C8B-B14F-4D97-AF65-F5344CB8AC3E}">
        <p14:creationId xmlns:p14="http://schemas.microsoft.com/office/powerpoint/2010/main" val="3374628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Adult: </a:t>
            </a:r>
            <a:r>
              <a:rPr lang="en-CA" sz="1200" b="0" i="0" kern="1200" dirty="0">
                <a:solidFill>
                  <a:schemeClr val="tx1"/>
                </a:solidFill>
                <a:effectLst/>
                <a:latin typeface="+mn-lt"/>
                <a:ea typeface="+mn-ea"/>
                <a:cs typeface="+mn-cs"/>
              </a:rPr>
              <a:t>Using this dataset, several prior works in algorithmic fairness have reported gender discrimination based on a strong statistical dependency between income and gender in favor of males</a:t>
            </a:r>
            <a:r>
              <a:rPr lang="en-CA" dirty="0"/>
              <a:t> </a:t>
            </a:r>
          </a:p>
          <a:p>
            <a:r>
              <a:rPr lang="en-CA" sz="1200" b="0" i="0" kern="1200" dirty="0">
                <a:solidFill>
                  <a:schemeClr val="tx1"/>
                </a:solidFill>
                <a:effectLst/>
                <a:latin typeface="+mn-lt"/>
                <a:ea typeface="+mn-ea"/>
                <a:cs typeface="+mn-cs"/>
              </a:rPr>
              <a:t>It identifies attributes, such as Marital Status, Education, Occupation and etc., as mediators and covariates.</a:t>
            </a:r>
            <a:r>
              <a:rPr lang="en-CA" dirty="0"/>
              <a:t> </a:t>
            </a:r>
          </a:p>
          <a:p>
            <a:r>
              <a:rPr lang="en-CA" dirty="0"/>
              <a:t/>
            </a:r>
            <a:br>
              <a:rPr lang="en-CA" dirty="0"/>
            </a:br>
            <a:r>
              <a:rPr lang="en-CA" dirty="0"/>
              <a:t>Berkeley: </a:t>
            </a:r>
            <a:r>
              <a:rPr lang="en-CA" sz="1200" b="0" i="0" kern="1200" dirty="0">
                <a:solidFill>
                  <a:schemeClr val="tx1"/>
                </a:solidFill>
                <a:effectLst/>
                <a:latin typeface="+mn-lt"/>
                <a:ea typeface="+mn-ea"/>
                <a:cs typeface="+mn-cs"/>
              </a:rPr>
              <a:t>In 1973, UC Berkeley was sued for discrimination against females in graduate school admissions.</a:t>
            </a:r>
            <a:r>
              <a:rPr lang="en-CA" dirty="0"/>
              <a:t> </a:t>
            </a:r>
            <a:r>
              <a:rPr lang="en-CA" sz="1200" b="0" i="0" kern="1200" dirty="0">
                <a:solidFill>
                  <a:schemeClr val="tx1"/>
                </a:solidFill>
                <a:effectLst/>
                <a:latin typeface="+mn-lt"/>
                <a:ea typeface="+mn-ea"/>
                <a:cs typeface="+mn-cs"/>
              </a:rPr>
              <a:t>However, the query is bias </a:t>
            </a:r>
            <a:r>
              <a:rPr lang="en-CA" sz="1200" b="0" i="0" kern="1200" dirty="0" err="1">
                <a:solidFill>
                  <a:schemeClr val="tx1"/>
                </a:solidFill>
                <a:effectLst/>
                <a:latin typeface="+mn-lt"/>
                <a:ea typeface="+mn-ea"/>
                <a:cs typeface="+mn-cs"/>
              </a:rPr>
              <a:t>w.r.t.</a:t>
            </a:r>
            <a:r>
              <a:rPr lang="en-CA" sz="1200" b="0" i="0" kern="1200" dirty="0">
                <a:solidFill>
                  <a:schemeClr val="tx1"/>
                </a:solidFill>
                <a:effectLst/>
                <a:latin typeface="+mn-lt"/>
                <a:ea typeface="+mn-ea"/>
                <a:cs typeface="+mn-cs"/>
              </a:rPr>
              <a:t> Department. </a:t>
            </a:r>
          </a:p>
          <a:p>
            <a:r>
              <a:rPr lang="en-CA" sz="1200" b="0" i="0" kern="1200" dirty="0">
                <a:solidFill>
                  <a:schemeClr val="tx1"/>
                </a:solidFill>
                <a:effectLst/>
                <a:latin typeface="+mn-lt"/>
                <a:ea typeface="+mn-ea"/>
                <a:cs typeface="+mn-cs"/>
              </a:rPr>
              <a:t>After removing bias by rewriting the query, </a:t>
            </a:r>
            <a:r>
              <a:rPr lang="en-CA" sz="1200" b="0" i="0" kern="1200" dirty="0" err="1">
                <a:solidFill>
                  <a:schemeClr val="tx1"/>
                </a:solidFill>
                <a:effectLst/>
                <a:latin typeface="+mn-lt"/>
                <a:ea typeface="+mn-ea"/>
                <a:cs typeface="+mn-cs"/>
              </a:rPr>
              <a:t>HypDB</a:t>
            </a:r>
            <a:r>
              <a:rPr lang="en-CA" sz="1200" b="0" i="0" kern="1200" dirty="0">
                <a:solidFill>
                  <a:schemeClr val="tx1"/>
                </a:solidFill>
                <a:effectLst/>
                <a:latin typeface="+mn-lt"/>
                <a:ea typeface="+mn-ea"/>
                <a:cs typeface="+mn-cs"/>
              </a:rPr>
              <a:t> reveals that disparity between males and females is not nearly as drastic </a:t>
            </a:r>
          </a:p>
          <a:p>
            <a:endParaRPr lang="en-CA" sz="1200" b="0" i="0" kern="1200" dirty="0">
              <a:solidFill>
                <a:schemeClr val="tx1"/>
              </a:solidFill>
              <a:effectLst/>
              <a:latin typeface="+mn-lt"/>
              <a:ea typeface="+mn-ea"/>
              <a:cs typeface="+mn-cs"/>
            </a:endParaRPr>
          </a:p>
          <a:p>
            <a:r>
              <a:rPr lang="en-CA" sz="1200" b="0" i="0" kern="1200" dirty="0">
                <a:solidFill>
                  <a:schemeClr val="tx1"/>
                </a:solidFill>
                <a:effectLst/>
                <a:latin typeface="+mn-lt"/>
                <a:ea typeface="+mn-ea"/>
                <a:cs typeface="+mn-cs"/>
              </a:rPr>
              <a:t>Staples: </a:t>
            </a:r>
            <a:r>
              <a:rPr lang="en-CA" sz="1200" b="0" i="1" kern="1200" dirty="0">
                <a:solidFill>
                  <a:schemeClr val="tx1"/>
                </a:solidFill>
                <a:effectLst/>
                <a:latin typeface="+mn-lt"/>
                <a:ea typeface="+mn-ea"/>
                <a:cs typeface="+mn-cs"/>
              </a:rPr>
              <a:t>Wall Street Journal </a:t>
            </a:r>
            <a:r>
              <a:rPr lang="en-CA" sz="1200" b="0" i="0" kern="1200" dirty="0">
                <a:solidFill>
                  <a:schemeClr val="tx1"/>
                </a:solidFill>
                <a:effectLst/>
                <a:latin typeface="+mn-lt"/>
                <a:ea typeface="+mn-ea"/>
                <a:cs typeface="+mn-cs"/>
              </a:rPr>
              <a:t>investigators showed that Staples’ online pricing algorithm discriminated against lower income people</a:t>
            </a:r>
            <a:r>
              <a:rPr lang="en-CA" dirty="0"/>
              <a:t> </a:t>
            </a:r>
          </a:p>
          <a:p>
            <a:r>
              <a:rPr lang="en-CA" sz="1200" b="0" i="0" kern="1200" dirty="0">
                <a:solidFill>
                  <a:schemeClr val="tx1"/>
                </a:solidFill>
                <a:effectLst/>
                <a:latin typeface="+mn-lt"/>
                <a:ea typeface="+mn-ea"/>
                <a:cs typeface="+mn-cs"/>
              </a:rPr>
              <a:t>it has an indirect effect via Distance. The explanations show that this is simply because people with low incomes tend to live far from competitors’ stores, and people who live far get higher prices</a:t>
            </a:r>
            <a:r>
              <a:rPr lang="en-CA" dirty="0"/>
              <a:t> </a:t>
            </a:r>
            <a:br>
              <a:rPr lang="en-CA" dirty="0"/>
            </a:br>
            <a:r>
              <a:rPr lang="en-CA" dirty="0"/>
              <a:t/>
            </a:r>
            <a:br>
              <a:rPr lang="en-CA" dirty="0"/>
            </a:br>
            <a:r>
              <a:rPr lang="en-CA" dirty="0"/>
              <a:t>Cancer: </a:t>
            </a:r>
            <a:r>
              <a:rPr lang="en-CA" sz="1200" b="0" i="0" kern="1200" dirty="0">
                <a:solidFill>
                  <a:schemeClr val="tx1"/>
                </a:solidFill>
                <a:effectLst/>
                <a:latin typeface="+mn-lt"/>
                <a:ea typeface="+mn-ea"/>
                <a:cs typeface="+mn-cs"/>
              </a:rPr>
              <a:t>to decide whether lung cancer has any impact on car accidents. </a:t>
            </a:r>
          </a:p>
          <a:p>
            <a:endParaRPr lang="en-CA" sz="1200" b="0" i="0" kern="1200" dirty="0">
              <a:solidFill>
                <a:schemeClr val="tx1"/>
              </a:solidFill>
              <a:effectLst/>
              <a:latin typeface="+mn-lt"/>
              <a:ea typeface="+mn-ea"/>
              <a:cs typeface="+mn-cs"/>
            </a:endParaRPr>
          </a:p>
          <a:p>
            <a:r>
              <a:rPr lang="en-CA" sz="1200" b="0" i="0" kern="1200" dirty="0">
                <a:solidFill>
                  <a:schemeClr val="tx1"/>
                </a:solidFill>
                <a:effectLst/>
                <a:latin typeface="+mn-lt"/>
                <a:ea typeface="+mn-ea"/>
                <a:cs typeface="+mn-cs"/>
              </a:rPr>
              <a:t>Flight: . It identified attributes such as Airport, Year, </a:t>
            </a:r>
            <a:r>
              <a:rPr lang="en-CA" sz="1200" b="0" i="0" kern="1200" dirty="0" err="1">
                <a:solidFill>
                  <a:schemeClr val="tx1"/>
                </a:solidFill>
                <a:effectLst/>
                <a:latin typeface="+mn-lt"/>
                <a:ea typeface="+mn-ea"/>
                <a:cs typeface="+mn-cs"/>
              </a:rPr>
              <a:t>ArrDelay</a:t>
            </a:r>
            <a:r>
              <a:rPr lang="en-CA" sz="1200" b="0" i="0" kern="1200" dirty="0">
                <a:solidFill>
                  <a:schemeClr val="tx1"/>
                </a:solidFill>
                <a:effectLst/>
                <a:latin typeface="+mn-lt"/>
                <a:ea typeface="+mn-ea"/>
                <a:cs typeface="+mn-cs"/>
              </a:rPr>
              <a:t>, </a:t>
            </a:r>
            <a:r>
              <a:rPr lang="en-CA" sz="1200" b="0" i="0" kern="1200" dirty="0" err="1">
                <a:solidFill>
                  <a:schemeClr val="tx1"/>
                </a:solidFill>
                <a:effectLst/>
                <a:latin typeface="+mn-lt"/>
                <a:ea typeface="+mn-ea"/>
                <a:cs typeface="+mn-cs"/>
              </a:rPr>
              <a:t>Deptime</a:t>
            </a:r>
            <a:r>
              <a:rPr lang="en-CA" sz="1200" b="0" i="0" kern="1200" dirty="0">
                <a:solidFill>
                  <a:schemeClr val="tx1"/>
                </a:solidFill>
                <a:effectLst/>
                <a:latin typeface="+mn-lt"/>
                <a:ea typeface="+mn-ea"/>
                <a:cs typeface="+mn-cs"/>
              </a:rPr>
              <a:t>, etc., as covariates and mediating variables.</a:t>
            </a:r>
            <a:r>
              <a:rPr lang="en-CA" dirty="0"/>
              <a:t> </a:t>
            </a:r>
            <a:br>
              <a:rPr lang="en-CA" dirty="0"/>
            </a:br>
            <a:r>
              <a:rPr lang="en-CA" dirty="0"/>
              <a:t/>
            </a:r>
            <a:br>
              <a:rPr lang="en-CA" dirty="0"/>
            </a:br>
            <a:r>
              <a:rPr lang="en-CA" dirty="0"/>
              <a:t/>
            </a:r>
            <a:br>
              <a:rPr lang="en-CA" dirty="0"/>
            </a:br>
            <a:endParaRPr lang="en-CA" dirty="0"/>
          </a:p>
        </p:txBody>
      </p:sp>
      <p:sp>
        <p:nvSpPr>
          <p:cNvPr id="4" name="Slide Number Placeholder 3"/>
          <p:cNvSpPr>
            <a:spLocks noGrp="1"/>
          </p:cNvSpPr>
          <p:nvPr>
            <p:ph type="sldNum" sz="quarter" idx="5"/>
          </p:nvPr>
        </p:nvSpPr>
        <p:spPr/>
        <p:txBody>
          <a:bodyPr/>
          <a:lstStyle/>
          <a:p>
            <a:fld id="{8DC1CC40-2134-4405-9EC8-E1E7326E6649}" type="slidenum">
              <a:rPr lang="en-CA" smtClean="0"/>
              <a:t>12</a:t>
            </a:fld>
            <a:endParaRPr lang="en-CA"/>
          </a:p>
        </p:txBody>
      </p:sp>
    </p:spTree>
    <p:extLst>
      <p:ext uri="{BB962C8B-B14F-4D97-AF65-F5344CB8AC3E}">
        <p14:creationId xmlns:p14="http://schemas.microsoft.com/office/powerpoint/2010/main" val="3688676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Impossible to </a:t>
            </a:r>
            <a:r>
              <a:rPr lang="en-CA" dirty="0" smtClean="0"/>
              <a:t>avoid the errors</a:t>
            </a:r>
            <a:endParaRPr lang="en-CA" dirty="0"/>
          </a:p>
          <a:p>
            <a:endParaRPr lang="en-CA" dirty="0"/>
          </a:p>
          <a:p>
            <a:endParaRPr lang="en-CA" dirty="0"/>
          </a:p>
        </p:txBody>
      </p:sp>
      <p:sp>
        <p:nvSpPr>
          <p:cNvPr id="4" name="Slide Number Placeholder 3"/>
          <p:cNvSpPr>
            <a:spLocks noGrp="1"/>
          </p:cNvSpPr>
          <p:nvPr>
            <p:ph type="sldNum" sz="quarter" idx="5"/>
          </p:nvPr>
        </p:nvSpPr>
        <p:spPr/>
        <p:txBody>
          <a:bodyPr/>
          <a:lstStyle/>
          <a:p>
            <a:fld id="{8DC1CC40-2134-4405-9EC8-E1E7326E6649}" type="slidenum">
              <a:rPr lang="en-CA" smtClean="0"/>
              <a:t>13</a:t>
            </a:fld>
            <a:endParaRPr lang="en-CA"/>
          </a:p>
        </p:txBody>
      </p:sp>
    </p:spTree>
    <p:extLst>
      <p:ext uri="{BB962C8B-B14F-4D97-AF65-F5344CB8AC3E}">
        <p14:creationId xmlns:p14="http://schemas.microsoft.com/office/powerpoint/2010/main" val="3662479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1" kern="1200" dirty="0">
                <a:solidFill>
                  <a:schemeClr val="tx1"/>
                </a:solidFill>
                <a:effectLst/>
                <a:latin typeface="+mn-lt"/>
                <a:ea typeface="+mn-ea"/>
                <a:cs typeface="+mn-cs"/>
              </a:rPr>
              <a:t>biased query</a:t>
            </a:r>
            <a:r>
              <a:rPr lang="en-CA" sz="1200" b="0" i="0" kern="1200" dirty="0">
                <a:solidFill>
                  <a:schemeClr val="tx1"/>
                </a:solidFill>
                <a:effectLst/>
                <a:latin typeface="+mn-lt"/>
                <a:ea typeface="+mn-ea"/>
                <a:cs typeface="+mn-cs"/>
              </a:rPr>
              <a:t>: defined based on a set of independence tests on the data to detect bias</a:t>
            </a:r>
            <a:r>
              <a:rPr lang="en-CA" dirty="0"/>
              <a:t> </a:t>
            </a:r>
          </a:p>
          <a:p>
            <a:r>
              <a:rPr lang="en-CA" sz="1200" b="0" i="0" kern="1200" dirty="0">
                <a:solidFill>
                  <a:schemeClr val="tx1"/>
                </a:solidFill>
                <a:effectLst/>
                <a:latin typeface="+mn-lt"/>
                <a:ea typeface="+mn-ea"/>
                <a:cs typeface="+mn-cs"/>
              </a:rPr>
              <a:t>definition of responsibility and contribution, allowing us to rank attributes and their ground levels by how well they explain the bias of a query</a:t>
            </a:r>
            <a:r>
              <a:rPr lang="en-CA" dirty="0"/>
              <a:t> </a:t>
            </a:r>
            <a:br>
              <a:rPr lang="en-CA" dirty="0"/>
            </a:br>
            <a:endParaRPr lang="en-CA" dirty="0"/>
          </a:p>
          <a:p>
            <a:endParaRPr lang="en-CA" sz="1200" b="0" i="0" kern="1200" dirty="0">
              <a:solidFill>
                <a:schemeClr val="tx1"/>
              </a:solidFill>
              <a:effectLst/>
              <a:latin typeface="+mn-lt"/>
              <a:ea typeface="+mn-ea"/>
              <a:cs typeface="+mn-cs"/>
            </a:endParaRPr>
          </a:p>
          <a:p>
            <a:r>
              <a:rPr lang="en-CA" dirty="0"/>
              <a:t/>
            </a:r>
            <a:br>
              <a:rPr lang="en-CA" dirty="0"/>
            </a:br>
            <a:endParaRPr lang="en-CA" dirty="0"/>
          </a:p>
        </p:txBody>
      </p:sp>
      <p:sp>
        <p:nvSpPr>
          <p:cNvPr id="4" name="Slide Number Placeholder 3"/>
          <p:cNvSpPr>
            <a:spLocks noGrp="1"/>
          </p:cNvSpPr>
          <p:nvPr>
            <p:ph type="sldNum" sz="quarter" idx="5"/>
          </p:nvPr>
        </p:nvSpPr>
        <p:spPr/>
        <p:txBody>
          <a:bodyPr/>
          <a:lstStyle/>
          <a:p>
            <a:fld id="{8DC1CC40-2134-4405-9EC8-E1E7326E6649}" type="slidenum">
              <a:rPr lang="en-CA" smtClean="0"/>
              <a:t>2</a:t>
            </a:fld>
            <a:endParaRPr lang="en-CA"/>
          </a:p>
        </p:txBody>
      </p:sp>
    </p:spTree>
    <p:extLst>
      <p:ext uri="{BB962C8B-B14F-4D97-AF65-F5344CB8AC3E}">
        <p14:creationId xmlns:p14="http://schemas.microsoft.com/office/powerpoint/2010/main" val="2881269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A/B test: </a:t>
            </a:r>
            <a:r>
              <a:rPr lang="en-CA" sz="1200" b="0" i="0" kern="1200" dirty="0">
                <a:solidFill>
                  <a:schemeClr val="tx1"/>
                </a:solidFill>
                <a:effectLst/>
                <a:latin typeface="+mn-lt"/>
                <a:ea typeface="+mn-ea"/>
                <a:cs typeface="+mn-cs"/>
              </a:rPr>
              <a:t>treatments are randomly assigned to subjects</a:t>
            </a:r>
            <a:r>
              <a:rPr lang="en-CA" dirty="0"/>
              <a:t> </a:t>
            </a:r>
            <a:br>
              <a:rPr lang="en-CA" dirty="0"/>
            </a:br>
            <a:endParaRPr lang="en-CA" dirty="0"/>
          </a:p>
          <a:p>
            <a:r>
              <a:rPr lang="en-CA" dirty="0"/>
              <a:t>Causal inference in observational data has been studied in statistics for decades, </a:t>
            </a:r>
          </a:p>
          <a:p>
            <a:r>
              <a:rPr lang="en-CA" dirty="0"/>
              <a:t>No causal analysis tools exist for OLAP systems. </a:t>
            </a:r>
          </a:p>
          <a:p>
            <a:endParaRPr lang="en-CA" dirty="0"/>
          </a:p>
          <a:p>
            <a:r>
              <a:rPr lang="en-CA" dirty="0"/>
              <a:t>Today, most data analysts still reach for the simplest group-by queries, </a:t>
            </a:r>
          </a:p>
          <a:p>
            <a:r>
              <a:rPr lang="en-CA" dirty="0"/>
              <a:t>implicitly leading to biased business decisions.</a:t>
            </a:r>
          </a:p>
          <a:p>
            <a:endParaRPr lang="en-CA" dirty="0"/>
          </a:p>
        </p:txBody>
      </p:sp>
      <p:sp>
        <p:nvSpPr>
          <p:cNvPr id="4" name="Slide Number Placeholder 3"/>
          <p:cNvSpPr>
            <a:spLocks noGrp="1"/>
          </p:cNvSpPr>
          <p:nvPr>
            <p:ph type="sldNum" sz="quarter" idx="5"/>
          </p:nvPr>
        </p:nvSpPr>
        <p:spPr/>
        <p:txBody>
          <a:bodyPr/>
          <a:lstStyle/>
          <a:p>
            <a:fld id="{8DC1CC40-2134-4405-9EC8-E1E7326E6649}" type="slidenum">
              <a:rPr lang="en-CA" smtClean="0"/>
              <a:t>3</a:t>
            </a:fld>
            <a:endParaRPr lang="en-CA"/>
          </a:p>
        </p:txBody>
      </p:sp>
    </p:spTree>
    <p:extLst>
      <p:ext uri="{BB962C8B-B14F-4D97-AF65-F5344CB8AC3E}">
        <p14:creationId xmlns:p14="http://schemas.microsoft.com/office/powerpoint/2010/main" val="3840941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Airport has a confounding influence on the distribution of the carriers and departure delays, because its distribution differs for AA and for UA.</a:t>
            </a:r>
          </a:p>
          <a:p>
            <a:endParaRPr lang="en-CA" dirty="0"/>
          </a:p>
          <a:p>
            <a:r>
              <a:rPr lang="en-CA" sz="1200" b="0" i="1" kern="1200" dirty="0">
                <a:solidFill>
                  <a:schemeClr val="tx1"/>
                </a:solidFill>
                <a:effectLst/>
                <a:latin typeface="+mn-lt"/>
                <a:ea typeface="+mn-ea"/>
                <a:cs typeface="+mn-cs"/>
              </a:rPr>
              <a:t>Thus, AA seems to have overall lower delay only because it has many flights from airports that in general have few delays. </a:t>
            </a:r>
          </a:p>
          <a:p>
            <a:endParaRPr lang="en-CA" sz="1200" b="0" i="1" kern="1200" dirty="0">
              <a:solidFill>
                <a:schemeClr val="tx1"/>
              </a:solidFill>
              <a:effectLst/>
              <a:latin typeface="+mn-lt"/>
              <a:ea typeface="+mn-ea"/>
              <a:cs typeface="+mn-cs"/>
            </a:endParaRPr>
          </a:p>
          <a:p>
            <a:r>
              <a:rPr lang="en-CA" sz="1200" b="0" i="1" kern="1200" dirty="0">
                <a:solidFill>
                  <a:schemeClr val="tx1"/>
                </a:solidFill>
                <a:effectLst/>
                <a:latin typeface="+mn-lt"/>
                <a:ea typeface="+mn-ea"/>
                <a:cs typeface="+mn-cs"/>
              </a:rPr>
              <a:t>The OLAP query measures only their </a:t>
            </a:r>
            <a:r>
              <a:rPr lang="en-CA" sz="1200" b="0" i="0" kern="1200" dirty="0">
                <a:solidFill>
                  <a:schemeClr val="tx1"/>
                </a:solidFill>
                <a:effectLst/>
                <a:latin typeface="+mn-lt"/>
                <a:ea typeface="+mn-ea"/>
                <a:cs typeface="+mn-cs"/>
              </a:rPr>
              <a:t>association</a:t>
            </a:r>
            <a:r>
              <a:rPr lang="en-CA" sz="1200" b="0" i="1" kern="1200" dirty="0">
                <a:solidFill>
                  <a:schemeClr val="tx1"/>
                </a:solidFill>
                <a:effectLst/>
                <a:latin typeface="+mn-lt"/>
                <a:ea typeface="+mn-ea"/>
                <a:cs typeface="+mn-cs"/>
              </a:rPr>
              <a:t>, while the analyst’s goal is to compare the </a:t>
            </a:r>
            <a:r>
              <a:rPr lang="en-CA" sz="1200" b="0" i="0" kern="1200" dirty="0">
                <a:solidFill>
                  <a:schemeClr val="tx1"/>
                </a:solidFill>
                <a:effectLst/>
                <a:latin typeface="+mn-lt"/>
                <a:ea typeface="+mn-ea"/>
                <a:cs typeface="+mn-cs"/>
              </a:rPr>
              <a:t>causal effect </a:t>
            </a:r>
            <a:r>
              <a:rPr lang="en-CA" sz="1200" b="0" i="1" kern="1200" dirty="0">
                <a:solidFill>
                  <a:schemeClr val="tx1"/>
                </a:solidFill>
                <a:effectLst/>
                <a:latin typeface="+mn-lt"/>
                <a:ea typeface="+mn-ea"/>
                <a:cs typeface="+mn-cs"/>
              </a:rPr>
              <a:t>of the carriers on delay. </a:t>
            </a:r>
            <a:r>
              <a:rPr lang="en-CA" dirty="0"/>
              <a:t/>
            </a:r>
            <a:br>
              <a:rPr lang="en-CA" dirty="0"/>
            </a:br>
            <a:endParaRPr lang="en-CA" dirty="0"/>
          </a:p>
        </p:txBody>
      </p:sp>
      <p:sp>
        <p:nvSpPr>
          <p:cNvPr id="4" name="Slide Number Placeholder 3"/>
          <p:cNvSpPr>
            <a:spLocks noGrp="1"/>
          </p:cNvSpPr>
          <p:nvPr>
            <p:ph type="sldNum" sz="quarter" idx="5"/>
          </p:nvPr>
        </p:nvSpPr>
        <p:spPr/>
        <p:txBody>
          <a:bodyPr/>
          <a:lstStyle/>
          <a:p>
            <a:fld id="{8DC1CC40-2134-4405-9EC8-E1E7326E6649}" type="slidenum">
              <a:rPr lang="en-CA" smtClean="0"/>
              <a:t>4</a:t>
            </a:fld>
            <a:endParaRPr lang="en-CA"/>
          </a:p>
        </p:txBody>
      </p:sp>
    </p:spTree>
    <p:extLst>
      <p:ext uri="{BB962C8B-B14F-4D97-AF65-F5344CB8AC3E}">
        <p14:creationId xmlns:p14="http://schemas.microsoft.com/office/powerpoint/2010/main" val="3222610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Covariate: </a:t>
            </a:r>
          </a:p>
          <a:p>
            <a:r>
              <a:rPr lang="en-CA" dirty="0"/>
              <a:t>a </a:t>
            </a:r>
            <a:r>
              <a:rPr lang="en-CA" b="1" dirty="0"/>
              <a:t>covariate</a:t>
            </a:r>
            <a:r>
              <a:rPr lang="en-CA" dirty="0"/>
              <a:t> is a variable that is possibly predictive of the outcome under study. A </a:t>
            </a:r>
            <a:r>
              <a:rPr lang="en-CA" b="1" dirty="0"/>
              <a:t>covariate</a:t>
            </a:r>
            <a:r>
              <a:rPr lang="en-CA" dirty="0"/>
              <a:t> may be of direct interest or it may be a confounding or interacting variable. </a:t>
            </a:r>
            <a:endParaRPr lang="en-CA" sz="1200" b="0" i="0" kern="1200" dirty="0">
              <a:solidFill>
                <a:schemeClr val="tx1"/>
              </a:solidFill>
              <a:effectLst/>
              <a:latin typeface="+mn-lt"/>
              <a:ea typeface="+mn-ea"/>
              <a:cs typeface="+mn-cs"/>
            </a:endParaRPr>
          </a:p>
          <a:p>
            <a:endParaRPr lang="en-CA" sz="1200" b="0" i="0" kern="1200" dirty="0">
              <a:solidFill>
                <a:schemeClr val="tx1"/>
              </a:solidFill>
              <a:effectLst/>
              <a:latin typeface="+mn-lt"/>
              <a:ea typeface="+mn-ea"/>
              <a:cs typeface="+mn-cs"/>
            </a:endParaRPr>
          </a:p>
          <a:p>
            <a:r>
              <a:rPr lang="en-CA" sz="1200" b="0" i="0" kern="1200" dirty="0">
                <a:solidFill>
                  <a:schemeClr val="tx1"/>
                </a:solidFill>
                <a:effectLst/>
                <a:latin typeface="+mn-lt"/>
                <a:ea typeface="+mn-ea"/>
                <a:cs typeface="+mn-cs"/>
              </a:rPr>
              <a:t>core of any causal analysis, should be correlated with the outcome and unaffected by the treatment</a:t>
            </a:r>
            <a:r>
              <a:rPr lang="en-CA" dirty="0"/>
              <a:t/>
            </a:r>
            <a:br>
              <a:rPr lang="en-CA" dirty="0"/>
            </a:br>
            <a:endParaRPr lang="en-CA" dirty="0"/>
          </a:p>
          <a:p>
            <a:r>
              <a:rPr lang="en-CA" dirty="0"/>
              <a:t>In previous slide, </a:t>
            </a:r>
            <a:r>
              <a:rPr lang="en-CA" dirty="0" err="1"/>
              <a:t>Pic.b</a:t>
            </a:r>
            <a:r>
              <a:rPr lang="en-CA" dirty="0"/>
              <a:t>, Airport is a covariate, distribution differs for AA and UA, so original OLAP (especially GROUP BY) is biased. </a:t>
            </a:r>
          </a:p>
          <a:p>
            <a:endParaRPr lang="en-CA" dirty="0"/>
          </a:p>
          <a:p>
            <a:r>
              <a:rPr lang="en-CA" sz="1200" b="0" i="0" kern="1200" dirty="0">
                <a:solidFill>
                  <a:schemeClr val="tx1"/>
                </a:solidFill>
                <a:effectLst/>
                <a:latin typeface="+mn-lt"/>
                <a:ea typeface="+mn-ea"/>
                <a:cs typeface="+mn-cs"/>
              </a:rPr>
              <a:t>In order to draw causal conclusions from a biased query, one needs to control for covariates and to eliminate other possible explanations for a causal connection indicated by the query. </a:t>
            </a:r>
            <a:r>
              <a:rPr lang="en-CA" dirty="0"/>
              <a:t/>
            </a:r>
            <a:br>
              <a:rPr lang="en-CA" dirty="0"/>
            </a:br>
            <a:endParaRPr lang="en-CA" dirty="0"/>
          </a:p>
          <a:p>
            <a:r>
              <a:rPr lang="en-CA" dirty="0"/>
              <a:t>//</a:t>
            </a:r>
          </a:p>
          <a:p>
            <a:endParaRPr lang="en-CA" dirty="0"/>
          </a:p>
          <a:p>
            <a:r>
              <a:rPr lang="en-CA" sz="1200" b="0" i="0" kern="1200" dirty="0">
                <a:solidFill>
                  <a:schemeClr val="tx1"/>
                </a:solidFill>
                <a:effectLst/>
                <a:latin typeface="+mn-lt"/>
                <a:ea typeface="+mn-ea"/>
                <a:cs typeface="+mn-cs"/>
              </a:rPr>
              <a:t>DAG: good for modeling causal relations</a:t>
            </a:r>
            <a:endParaRPr lang="en-CA" dirty="0"/>
          </a:p>
          <a:p>
            <a:endParaRPr lang="en-CA" dirty="0"/>
          </a:p>
          <a:p>
            <a:r>
              <a:rPr lang="en-CA" dirty="0"/>
              <a:t>//</a:t>
            </a:r>
          </a:p>
          <a:p>
            <a:r>
              <a:rPr lang="en-CA" dirty="0" err="1"/>
              <a:t>HypDB</a:t>
            </a:r>
            <a:r>
              <a:rPr lang="en-CA" dirty="0"/>
              <a:t> is based on NRCM. </a:t>
            </a:r>
          </a:p>
          <a:p>
            <a:r>
              <a:rPr lang="en-CA" sz="1200" b="0" i="0" kern="1200" dirty="0">
                <a:solidFill>
                  <a:schemeClr val="tx1"/>
                </a:solidFill>
                <a:effectLst/>
                <a:latin typeface="+mn-lt"/>
                <a:ea typeface="+mn-ea"/>
                <a:cs typeface="+mn-cs"/>
              </a:rPr>
              <a:t>Goal is to study the causal effect of a </a:t>
            </a:r>
            <a:r>
              <a:rPr lang="en-CA" sz="1200" b="0" i="1" kern="1200" dirty="0">
                <a:solidFill>
                  <a:schemeClr val="tx1"/>
                </a:solidFill>
                <a:effectLst/>
                <a:latin typeface="+mn-lt"/>
                <a:ea typeface="+mn-ea"/>
                <a:cs typeface="+mn-cs"/>
              </a:rPr>
              <a:t>treatment </a:t>
            </a:r>
            <a:r>
              <a:rPr lang="en-CA" sz="1200" b="0" i="0" kern="1200" dirty="0">
                <a:solidFill>
                  <a:schemeClr val="tx1"/>
                </a:solidFill>
                <a:effectLst/>
                <a:latin typeface="+mn-lt"/>
                <a:ea typeface="+mn-ea"/>
                <a:cs typeface="+mn-cs"/>
              </a:rPr>
              <a:t>variable </a:t>
            </a:r>
            <a:r>
              <a:rPr lang="en-CA" sz="1200" b="0" i="1" kern="1200" dirty="0">
                <a:solidFill>
                  <a:schemeClr val="tx1"/>
                </a:solidFill>
                <a:effectLst/>
                <a:latin typeface="+mn-lt"/>
                <a:ea typeface="+mn-ea"/>
                <a:cs typeface="+mn-cs"/>
              </a:rPr>
              <a:t>T </a:t>
            </a:r>
            <a:r>
              <a:rPr lang="en-CA" sz="1200" b="0" i="0" kern="1200" dirty="0">
                <a:solidFill>
                  <a:schemeClr val="tx1"/>
                </a:solidFill>
                <a:effectLst/>
                <a:latin typeface="+mn-lt"/>
                <a:ea typeface="+mn-ea"/>
                <a:cs typeface="+mn-cs"/>
              </a:rPr>
              <a:t>on an </a:t>
            </a:r>
            <a:r>
              <a:rPr lang="en-CA" sz="1200" b="0" i="1" kern="1200" dirty="0">
                <a:solidFill>
                  <a:schemeClr val="tx1"/>
                </a:solidFill>
                <a:effectLst/>
                <a:latin typeface="+mn-lt"/>
                <a:ea typeface="+mn-ea"/>
                <a:cs typeface="+mn-cs"/>
              </a:rPr>
              <a:t>outcome </a:t>
            </a:r>
            <a:r>
              <a:rPr lang="en-CA" sz="1200" b="0" i="0" kern="1200" dirty="0">
                <a:solidFill>
                  <a:schemeClr val="tx1"/>
                </a:solidFill>
                <a:effectLst/>
                <a:latin typeface="+mn-lt"/>
                <a:ea typeface="+mn-ea"/>
                <a:cs typeface="+mn-cs"/>
              </a:rPr>
              <a:t>variable </a:t>
            </a:r>
            <a:r>
              <a:rPr lang="en-CA" sz="1200" b="0" i="1" kern="1200" dirty="0">
                <a:solidFill>
                  <a:schemeClr val="tx1"/>
                </a:solidFill>
                <a:effectLst/>
                <a:latin typeface="+mn-lt"/>
                <a:ea typeface="+mn-ea"/>
                <a:cs typeface="+mn-cs"/>
              </a:rPr>
              <a:t>Y</a:t>
            </a:r>
            <a:r>
              <a:rPr lang="en-CA" dirty="0"/>
              <a:t> </a:t>
            </a:r>
            <a:br>
              <a:rPr lang="en-CA" dirty="0"/>
            </a:br>
            <a:endParaRPr lang="en-CA" dirty="0"/>
          </a:p>
          <a:p>
            <a:r>
              <a:rPr lang="en-CA" sz="1200" b="0" i="0" kern="1200" dirty="0">
                <a:solidFill>
                  <a:schemeClr val="tx1"/>
                </a:solidFill>
                <a:effectLst/>
                <a:latin typeface="+mn-lt"/>
                <a:ea typeface="+mn-ea"/>
                <a:cs typeface="+mn-cs"/>
              </a:rPr>
              <a:t>To summarize, in order to compute </a:t>
            </a:r>
            <a:r>
              <a:rPr lang="en-CA" sz="1200" b="0" i="0" kern="1200" dirty="0" smtClean="0">
                <a:solidFill>
                  <a:schemeClr val="tx1"/>
                </a:solidFill>
                <a:effectLst/>
                <a:latin typeface="+mn-lt"/>
                <a:ea typeface="+mn-ea"/>
                <a:cs typeface="+mn-cs"/>
              </a:rPr>
              <a:t>ATE(average treatment effect), </a:t>
            </a:r>
            <a:r>
              <a:rPr lang="en-CA" sz="1200" b="0" i="0" kern="1200" dirty="0">
                <a:solidFill>
                  <a:schemeClr val="tx1"/>
                </a:solidFill>
                <a:effectLst/>
                <a:latin typeface="+mn-lt"/>
                <a:ea typeface="+mn-ea"/>
                <a:cs typeface="+mn-cs"/>
              </a:rPr>
              <a:t>one has to find the covariates Z</a:t>
            </a:r>
          </a:p>
          <a:p>
            <a:r>
              <a:rPr lang="en-CA" sz="1200" b="0" i="0" kern="1200" dirty="0">
                <a:solidFill>
                  <a:schemeClr val="tx1"/>
                </a:solidFill>
                <a:effectLst/>
                <a:latin typeface="+mn-lt"/>
                <a:ea typeface="+mn-ea"/>
                <a:cs typeface="+mn-cs"/>
              </a:rPr>
              <a:t>goal is to find covariates satisfying </a:t>
            </a:r>
            <a:r>
              <a:rPr lang="en-CA" sz="1200" b="0" i="0" kern="1200" dirty="0" err="1">
                <a:solidFill>
                  <a:schemeClr val="tx1"/>
                </a:solidFill>
                <a:effectLst/>
                <a:latin typeface="+mn-lt"/>
                <a:ea typeface="+mn-ea"/>
                <a:cs typeface="+mn-cs"/>
              </a:rPr>
              <a:t>Unconfoundedness</a:t>
            </a:r>
            <a:r>
              <a:rPr lang="en-CA" dirty="0"/>
              <a:t> (definition in appendix A.1)</a:t>
            </a:r>
            <a:br>
              <a:rPr lang="en-CA" dirty="0"/>
            </a:br>
            <a:endParaRPr lang="en-CA" dirty="0"/>
          </a:p>
          <a:p>
            <a:r>
              <a:rPr lang="en-CA" dirty="0"/>
              <a:t> </a:t>
            </a:r>
          </a:p>
          <a:p>
            <a:r>
              <a:rPr lang="en-CA" dirty="0"/>
              <a:t>//</a:t>
            </a:r>
          </a:p>
          <a:p>
            <a:r>
              <a:rPr lang="en-CA" sz="1200" b="0" i="0" kern="1200" dirty="0">
                <a:solidFill>
                  <a:schemeClr val="tx1"/>
                </a:solidFill>
                <a:effectLst/>
                <a:latin typeface="+mn-lt"/>
                <a:ea typeface="+mn-ea"/>
                <a:cs typeface="+mn-cs"/>
              </a:rPr>
              <a:t>Explores only the subset relevant to the current query,</a:t>
            </a:r>
            <a:r>
              <a:rPr lang="en-CA" dirty="0"/>
              <a:t> </a:t>
            </a:r>
          </a:p>
          <a:p>
            <a:r>
              <a:rPr lang="en-CA" dirty="0"/>
              <a:t>And that novel method was empirically shown to be competitive to contemporary CDD algorithms</a:t>
            </a:r>
          </a:p>
          <a:p>
            <a:r>
              <a:rPr lang="en-CA" dirty="0"/>
              <a:t> </a:t>
            </a:r>
            <a:br>
              <a:rPr lang="en-CA" dirty="0"/>
            </a:br>
            <a:r>
              <a:rPr lang="en-CA" dirty="0"/>
              <a:t>Monte-Carlo is robust but expensive.</a:t>
            </a:r>
          </a:p>
          <a:p>
            <a:r>
              <a:rPr lang="en-CA" sz="1200" b="0" i="0" kern="1200" dirty="0">
                <a:solidFill>
                  <a:schemeClr val="tx1"/>
                </a:solidFill>
                <a:effectLst/>
                <a:latin typeface="+mn-lt"/>
                <a:ea typeface="+mn-ea"/>
                <a:cs typeface="+mn-cs"/>
              </a:rPr>
              <a:t>Optimization consists of generating permutation samples without shuffling of data, by sampling from contingency tables and conditioning groups</a:t>
            </a:r>
            <a:r>
              <a:rPr lang="en-CA" dirty="0"/>
              <a:t> </a:t>
            </a:r>
          </a:p>
          <a:p>
            <a:endParaRPr lang="en-CA" dirty="0"/>
          </a:p>
          <a:p>
            <a:r>
              <a:rPr lang="en-CA" sz="1200" b="0" i="0" kern="1200" dirty="0">
                <a:solidFill>
                  <a:schemeClr val="tx1"/>
                </a:solidFill>
                <a:effectLst/>
                <a:latin typeface="+mn-lt"/>
                <a:ea typeface="+mn-ea"/>
                <a:cs typeface="+mn-cs"/>
              </a:rPr>
              <a:t>Automated method for rewriting: shows what the analyst intended to examine.</a:t>
            </a:r>
            <a:r>
              <a:rPr lang="en-CA" dirty="0"/>
              <a:t> </a:t>
            </a:r>
            <a:br>
              <a:rPr lang="en-CA" dirty="0"/>
            </a:br>
            <a:r>
              <a:rPr lang="en-CA" dirty="0"/>
              <a:t/>
            </a:r>
            <a:br>
              <a:rPr lang="en-CA" dirty="0"/>
            </a:br>
            <a:r>
              <a:rPr lang="en-CA" dirty="0"/>
              <a:t/>
            </a:r>
            <a:br>
              <a:rPr lang="en-CA" dirty="0"/>
            </a:br>
            <a:endParaRPr lang="en-CA" dirty="0"/>
          </a:p>
        </p:txBody>
      </p:sp>
      <p:sp>
        <p:nvSpPr>
          <p:cNvPr id="4" name="Slide Number Placeholder 3"/>
          <p:cNvSpPr>
            <a:spLocks noGrp="1"/>
          </p:cNvSpPr>
          <p:nvPr>
            <p:ph type="sldNum" sz="quarter" idx="5"/>
          </p:nvPr>
        </p:nvSpPr>
        <p:spPr/>
        <p:txBody>
          <a:bodyPr/>
          <a:lstStyle/>
          <a:p>
            <a:fld id="{8DC1CC40-2134-4405-9EC8-E1E7326E6649}" type="slidenum">
              <a:rPr lang="en-CA" smtClean="0"/>
              <a:t>5</a:t>
            </a:fld>
            <a:endParaRPr lang="en-CA"/>
          </a:p>
        </p:txBody>
      </p:sp>
    </p:spTree>
    <p:extLst>
      <p:ext uri="{BB962C8B-B14F-4D97-AF65-F5344CB8AC3E}">
        <p14:creationId xmlns:p14="http://schemas.microsoft.com/office/powerpoint/2010/main" val="3789274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a:p>
            <a:r>
              <a:rPr lang="en-CA" dirty="0"/>
              <a:t>Cause: ancestor</a:t>
            </a:r>
          </a:p>
          <a:p>
            <a:r>
              <a:rPr lang="en-CA" dirty="0"/>
              <a:t>Effect: descendant</a:t>
            </a:r>
          </a:p>
          <a:p>
            <a:endParaRPr lang="en-CA" dirty="0"/>
          </a:p>
          <a:p>
            <a:r>
              <a:rPr lang="en-CA" sz="1200" b="0" i="0" kern="1200" dirty="0">
                <a:solidFill>
                  <a:schemeClr val="tx1"/>
                </a:solidFill>
                <a:effectLst/>
                <a:latin typeface="+mn-lt"/>
                <a:ea typeface="+mn-ea"/>
                <a:cs typeface="+mn-cs"/>
              </a:rPr>
              <a:t>Separate: Z closes every open path from X to Y </a:t>
            </a:r>
          </a:p>
          <a:p>
            <a:endParaRPr lang="en-CA" sz="1200" b="0" i="0" kern="1200" dirty="0">
              <a:solidFill>
                <a:schemeClr val="tx1"/>
              </a:solidFill>
              <a:effectLst/>
              <a:latin typeface="+mn-lt"/>
              <a:ea typeface="+mn-ea"/>
              <a:cs typeface="+mn-cs"/>
            </a:endParaRPr>
          </a:p>
          <a:p>
            <a:r>
              <a:rPr lang="en-CA" sz="1200" b="0" i="0" kern="1200" dirty="0">
                <a:solidFill>
                  <a:schemeClr val="tx1"/>
                </a:solidFill>
                <a:effectLst/>
                <a:latin typeface="+mn-lt"/>
                <a:ea typeface="+mn-ea"/>
                <a:cs typeface="+mn-cs"/>
              </a:rPr>
              <a:t>A probability distribution </a:t>
            </a:r>
            <a:r>
              <a:rPr lang="en-CA" sz="1200" b="0" i="0" kern="1200" dirty="0" err="1">
                <a:solidFill>
                  <a:schemeClr val="tx1"/>
                </a:solidFill>
                <a:effectLst/>
                <a:latin typeface="+mn-lt"/>
                <a:ea typeface="+mn-ea"/>
                <a:cs typeface="+mn-cs"/>
              </a:rPr>
              <a:t>Pr</a:t>
            </a:r>
            <a:r>
              <a:rPr lang="en-CA" sz="1200" b="0" i="0" kern="1200" dirty="0">
                <a:solidFill>
                  <a:schemeClr val="tx1"/>
                </a:solidFill>
                <a:effectLst/>
                <a:latin typeface="+mn-lt"/>
                <a:ea typeface="+mn-ea"/>
                <a:cs typeface="+mn-cs"/>
              </a:rPr>
              <a:t>(A) is called </a:t>
            </a:r>
            <a:r>
              <a:rPr lang="en-CA" sz="1200" b="0" i="1" kern="1200" dirty="0">
                <a:solidFill>
                  <a:schemeClr val="tx1"/>
                </a:solidFill>
                <a:effectLst/>
                <a:latin typeface="+mn-lt"/>
                <a:ea typeface="+mn-ea"/>
                <a:cs typeface="+mn-cs"/>
              </a:rPr>
              <a:t>causal</a:t>
            </a:r>
            <a:r>
              <a:rPr lang="en-CA" sz="1200" b="0" i="0" kern="1200" dirty="0">
                <a:solidFill>
                  <a:schemeClr val="tx1"/>
                </a:solidFill>
                <a:effectLst/>
                <a:latin typeface="+mn-lt"/>
                <a:ea typeface="+mn-ea"/>
                <a:cs typeface="+mn-cs"/>
              </a:rPr>
              <a:t>, or </a:t>
            </a:r>
            <a:r>
              <a:rPr lang="en-CA" sz="1200" b="0" i="1" kern="1200" dirty="0">
                <a:solidFill>
                  <a:schemeClr val="tx1"/>
                </a:solidFill>
                <a:effectLst/>
                <a:latin typeface="+mn-lt"/>
                <a:ea typeface="+mn-ea"/>
                <a:cs typeface="+mn-cs"/>
              </a:rPr>
              <a:t>DAG-isomorphic</a:t>
            </a:r>
            <a:r>
              <a:rPr lang="en-CA" sz="1200" b="0" i="0" kern="1200" dirty="0">
                <a:solidFill>
                  <a:schemeClr val="tx1"/>
                </a:solidFill>
                <a:effectLst/>
                <a:latin typeface="+mn-lt"/>
                <a:ea typeface="+mn-ea"/>
                <a:cs typeface="+mn-cs"/>
              </a:rPr>
              <a:t>, if there exists a DAG </a:t>
            </a:r>
            <a:r>
              <a:rPr lang="en-CA" sz="1200" b="0" i="1" kern="1200" dirty="0">
                <a:solidFill>
                  <a:schemeClr val="tx1"/>
                </a:solidFill>
                <a:effectLst/>
                <a:latin typeface="+mn-lt"/>
                <a:ea typeface="+mn-ea"/>
                <a:cs typeface="+mn-cs"/>
              </a:rPr>
              <a:t>G </a:t>
            </a:r>
            <a:r>
              <a:rPr lang="en-CA" sz="1200" b="0" i="0" kern="1200" dirty="0">
                <a:solidFill>
                  <a:schemeClr val="tx1"/>
                </a:solidFill>
                <a:effectLst/>
                <a:latin typeface="+mn-lt"/>
                <a:ea typeface="+mn-ea"/>
                <a:cs typeface="+mn-cs"/>
              </a:rPr>
              <a:t>with nodes A that captures precisely its independence relations</a:t>
            </a:r>
            <a:r>
              <a:rPr lang="en-CA" dirty="0"/>
              <a:t> </a:t>
            </a:r>
            <a:br>
              <a:rPr lang="en-CA" dirty="0"/>
            </a:br>
            <a:endParaRPr lang="en-CA" dirty="0"/>
          </a:p>
          <a:p>
            <a:r>
              <a:rPr lang="en-CA" dirty="0"/>
              <a:t>Paradox: conditioning on a common effect of two independent causes may render spurious correlation between them</a:t>
            </a:r>
          </a:p>
          <a:p>
            <a:endParaRPr lang="en-CA" dirty="0"/>
          </a:p>
          <a:p>
            <a:r>
              <a:rPr lang="en-CA" dirty="0"/>
              <a:t>//Problems:</a:t>
            </a:r>
          </a:p>
          <a:p>
            <a:r>
              <a:rPr lang="en-CA" sz="1200" b="0" i="0" kern="1200" dirty="0">
                <a:solidFill>
                  <a:schemeClr val="tx1"/>
                </a:solidFill>
                <a:effectLst/>
                <a:latin typeface="+mn-lt"/>
                <a:ea typeface="+mn-ea"/>
                <a:cs typeface="+mn-cs"/>
              </a:rPr>
              <a:t>computing the DAG is expensive; (can jump to next)</a:t>
            </a:r>
          </a:p>
          <a:p>
            <a:r>
              <a:rPr lang="en-CA" sz="1200" b="0" i="0" kern="1200" dirty="0">
                <a:solidFill>
                  <a:schemeClr val="tx1"/>
                </a:solidFill>
                <a:effectLst/>
                <a:latin typeface="+mn-lt"/>
                <a:ea typeface="+mn-ea"/>
                <a:cs typeface="+mn-cs"/>
              </a:rPr>
              <a:t>Not possible to precompute the causal DAG either, because each OLAP query selects a different sub-population through the WHERE condition;</a:t>
            </a:r>
          </a:p>
          <a:p>
            <a:r>
              <a:rPr lang="en-CA" sz="1200" b="0" i="0" kern="1200" dirty="0">
                <a:solidFill>
                  <a:schemeClr val="tx1"/>
                </a:solidFill>
                <a:effectLst/>
                <a:latin typeface="+mn-lt"/>
                <a:ea typeface="+mn-ea"/>
                <a:cs typeface="+mn-cs"/>
              </a:rPr>
              <a:t>state of the art causal DAG discovery (CDD) algorithms are not robust to sparse subpopulations</a:t>
            </a:r>
            <a:r>
              <a:rPr lang="en-CA" dirty="0"/>
              <a:t> </a:t>
            </a:r>
          </a:p>
          <a:p>
            <a:endParaRPr lang="en-CA" dirty="0"/>
          </a:p>
        </p:txBody>
      </p:sp>
      <p:sp>
        <p:nvSpPr>
          <p:cNvPr id="4" name="Slide Number Placeholder 3"/>
          <p:cNvSpPr>
            <a:spLocks noGrp="1"/>
          </p:cNvSpPr>
          <p:nvPr>
            <p:ph type="sldNum" sz="quarter" idx="5"/>
          </p:nvPr>
        </p:nvSpPr>
        <p:spPr/>
        <p:txBody>
          <a:bodyPr/>
          <a:lstStyle/>
          <a:p>
            <a:fld id="{8DC1CC40-2134-4405-9EC8-E1E7326E6649}" type="slidenum">
              <a:rPr lang="en-CA" smtClean="0"/>
              <a:t>6</a:t>
            </a:fld>
            <a:endParaRPr lang="en-CA"/>
          </a:p>
        </p:txBody>
      </p:sp>
    </p:spTree>
    <p:extLst>
      <p:ext uri="{BB962C8B-B14F-4D97-AF65-F5344CB8AC3E}">
        <p14:creationId xmlns:p14="http://schemas.microsoft.com/office/powerpoint/2010/main" val="1815163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kern="1200" dirty="0">
                <a:solidFill>
                  <a:schemeClr val="tx1"/>
                </a:solidFill>
                <a:effectLst/>
                <a:latin typeface="+mn-lt"/>
                <a:ea typeface="+mn-ea"/>
                <a:cs typeface="+mn-cs"/>
              </a:rPr>
              <a:t>In that case the groups are comparable in every relevant respect, i.e., the distribution of potential covariates such as age, proportion of male/female, qualifications, motivation, experience,</a:t>
            </a:r>
            <a:br>
              <a:rPr lang="en-CA" sz="1200" b="0" i="0" kern="1200" dirty="0">
                <a:solidFill>
                  <a:schemeClr val="tx1"/>
                </a:solidFill>
                <a:effectLst/>
                <a:latin typeface="+mn-lt"/>
                <a:ea typeface="+mn-ea"/>
                <a:cs typeface="+mn-cs"/>
              </a:rPr>
            </a:br>
            <a:r>
              <a:rPr lang="en-CA" sz="1200" b="0" i="0" kern="1200" dirty="0">
                <a:solidFill>
                  <a:schemeClr val="tx1"/>
                </a:solidFill>
                <a:effectLst/>
                <a:latin typeface="+mn-lt"/>
                <a:ea typeface="+mn-ea"/>
                <a:cs typeface="+mn-cs"/>
              </a:rPr>
              <a:t>abilities, etc., are similar in all groups. </a:t>
            </a:r>
          </a:p>
          <a:p>
            <a:r>
              <a:rPr lang="en-CA" sz="1200" b="0" i="0" kern="1200" dirty="0">
                <a:solidFill>
                  <a:schemeClr val="tx1"/>
                </a:solidFill>
                <a:effectLst/>
                <a:latin typeface="+mn-lt"/>
                <a:ea typeface="+mn-ea"/>
                <a:cs typeface="+mn-cs"/>
              </a:rPr>
              <a:t>The population defined by the query’s context behaves like a randomization experiment.</a:t>
            </a:r>
          </a:p>
          <a:p>
            <a:endParaRPr lang="en-CA" sz="1200" b="0" i="0" kern="1200" dirty="0">
              <a:solidFill>
                <a:schemeClr val="tx1"/>
              </a:solidFill>
              <a:effectLst/>
              <a:latin typeface="+mn-lt"/>
              <a:ea typeface="+mn-ea"/>
              <a:cs typeface="+mn-cs"/>
            </a:endParaRPr>
          </a:p>
          <a:p>
            <a:r>
              <a:rPr lang="en-CA" sz="1200" b="0" i="0" kern="1200" dirty="0">
                <a:solidFill>
                  <a:schemeClr val="tx1"/>
                </a:solidFill>
                <a:effectLst/>
                <a:latin typeface="+mn-lt"/>
                <a:ea typeface="+mn-ea"/>
                <a:cs typeface="+mn-cs"/>
              </a:rPr>
              <a:t>Previous: the distribution of the covariate Airport differs across the carriers.</a:t>
            </a:r>
            <a:r>
              <a:rPr lang="en-CA" dirty="0"/>
              <a:t> </a:t>
            </a:r>
          </a:p>
          <a:p>
            <a:endParaRPr lang="en-CA" dirty="0"/>
          </a:p>
          <a:p>
            <a:r>
              <a:rPr lang="en-CA" dirty="0"/>
              <a:t>/</a:t>
            </a:r>
          </a:p>
          <a:p>
            <a:endParaRPr lang="en-CA" dirty="0"/>
          </a:p>
          <a:p>
            <a:r>
              <a:rPr lang="en-CA" sz="1200" b="0" i="0" kern="1200" dirty="0">
                <a:solidFill>
                  <a:schemeClr val="tx1"/>
                </a:solidFill>
                <a:effectLst/>
                <a:latin typeface="+mn-lt"/>
                <a:ea typeface="+mn-ea"/>
                <a:cs typeface="+mn-cs"/>
              </a:rPr>
              <a:t>To detect whether a query is unbiased </a:t>
            </a:r>
            <a:r>
              <a:rPr lang="en-CA" sz="1200" b="0" i="0" kern="1200" dirty="0" err="1">
                <a:solidFill>
                  <a:schemeClr val="tx1"/>
                </a:solidFill>
                <a:effectLst/>
                <a:latin typeface="+mn-lt"/>
                <a:ea typeface="+mn-ea"/>
                <a:cs typeface="+mn-cs"/>
              </a:rPr>
              <a:t>w.r.t.</a:t>
            </a:r>
            <a:r>
              <a:rPr lang="en-CA" sz="1200" b="0" i="0" kern="1200" dirty="0">
                <a:solidFill>
                  <a:schemeClr val="tx1"/>
                </a:solidFill>
                <a:effectLst/>
                <a:latin typeface="+mn-lt"/>
                <a:ea typeface="+mn-ea"/>
                <a:cs typeface="+mn-cs"/>
              </a:rPr>
              <a:t> V, we need to check if (</a:t>
            </a:r>
            <a:r>
              <a:rPr lang="en-CA" sz="1200" b="0" i="1" kern="1200" dirty="0">
                <a:solidFill>
                  <a:schemeClr val="tx1"/>
                </a:solidFill>
                <a:effectLst/>
                <a:latin typeface="+mn-lt"/>
                <a:ea typeface="+mn-ea"/>
                <a:cs typeface="+mn-cs"/>
              </a:rPr>
              <a:t>T</a:t>
            </a:r>
            <a:r>
              <a:rPr lang="en-CA" sz="1200" b="0" i="0" kern="1200" dirty="0">
                <a:solidFill>
                  <a:schemeClr val="tx1"/>
                </a:solidFill>
                <a:effectLst/>
                <a:latin typeface="+mn-lt"/>
                <a:ea typeface="+mn-ea"/>
                <a:cs typeface="+mn-cs"/>
              </a:rPr>
              <a:t>⊥⊥</a:t>
            </a:r>
            <a:r>
              <a:rPr lang="en-CA" sz="1200" b="0" i="0" kern="1200" dirty="0" err="1">
                <a:solidFill>
                  <a:schemeClr val="tx1"/>
                </a:solidFill>
                <a:effectLst/>
                <a:latin typeface="+mn-lt"/>
                <a:ea typeface="+mn-ea"/>
                <a:cs typeface="+mn-cs"/>
              </a:rPr>
              <a:t>V|Γ</a:t>
            </a:r>
            <a:r>
              <a:rPr lang="en-CA" sz="1200" b="0" i="1" kern="1200" dirty="0" err="1">
                <a:solidFill>
                  <a:schemeClr val="tx1"/>
                </a:solidFill>
                <a:effectLst/>
                <a:latin typeface="+mn-lt"/>
                <a:ea typeface="+mn-ea"/>
                <a:cs typeface="+mn-cs"/>
              </a:rPr>
              <a:t>i</a:t>
            </a:r>
            <a:r>
              <a:rPr lang="en-CA" sz="1200" b="0" i="1" kern="1200" dirty="0">
                <a:solidFill>
                  <a:schemeClr val="tx1"/>
                </a:solidFill>
                <a:effectLst/>
                <a:latin typeface="+mn-lt"/>
                <a:ea typeface="+mn-ea"/>
                <a:cs typeface="+mn-cs"/>
              </a:rPr>
              <a:t> </a:t>
            </a:r>
            <a:r>
              <a:rPr lang="en-CA" sz="1200" b="0" i="0" kern="1200" dirty="0">
                <a:solidFill>
                  <a:schemeClr val="tx1"/>
                </a:solidFill>
                <a:effectLst/>
                <a:latin typeface="+mn-lt"/>
                <a:ea typeface="+mn-ea"/>
                <a:cs typeface="+mn-cs"/>
              </a:rPr>
              <a:t>), or equivalently if </a:t>
            </a:r>
            <a:r>
              <a:rPr lang="en-CA" sz="1200" b="0" i="1" kern="1200" dirty="0">
                <a:solidFill>
                  <a:schemeClr val="tx1"/>
                </a:solidFill>
                <a:effectLst/>
                <a:latin typeface="+mn-lt"/>
                <a:ea typeface="+mn-ea"/>
                <a:cs typeface="+mn-cs"/>
              </a:rPr>
              <a:t>I </a:t>
            </a:r>
            <a:r>
              <a:rPr lang="en-CA" sz="1200" b="0" i="0" kern="1200" dirty="0">
                <a:solidFill>
                  <a:schemeClr val="tx1"/>
                </a:solidFill>
                <a:effectLst/>
                <a:latin typeface="+mn-lt"/>
                <a:ea typeface="+mn-ea"/>
                <a:cs typeface="+mn-cs"/>
              </a:rPr>
              <a:t>(</a:t>
            </a:r>
            <a:r>
              <a:rPr lang="en-CA" sz="1200" b="0" i="1" kern="1200" dirty="0">
                <a:solidFill>
                  <a:schemeClr val="tx1"/>
                </a:solidFill>
                <a:effectLst/>
                <a:latin typeface="+mn-lt"/>
                <a:ea typeface="+mn-ea"/>
                <a:cs typeface="+mn-cs"/>
              </a:rPr>
              <a:t>T </a:t>
            </a:r>
            <a:r>
              <a:rPr lang="en-CA" sz="1200" b="0" i="0" kern="1200" dirty="0">
                <a:solidFill>
                  <a:schemeClr val="tx1"/>
                </a:solidFill>
                <a:effectLst/>
                <a:latin typeface="+mn-lt"/>
                <a:ea typeface="+mn-ea"/>
                <a:cs typeface="+mn-cs"/>
              </a:rPr>
              <a:t>; </a:t>
            </a:r>
            <a:r>
              <a:rPr lang="en-CA" sz="1200" b="0" i="0" kern="1200" dirty="0" err="1">
                <a:solidFill>
                  <a:schemeClr val="tx1"/>
                </a:solidFill>
                <a:effectLst/>
                <a:latin typeface="+mn-lt"/>
                <a:ea typeface="+mn-ea"/>
                <a:cs typeface="+mn-cs"/>
              </a:rPr>
              <a:t>V|Γ</a:t>
            </a:r>
            <a:r>
              <a:rPr lang="en-CA" sz="1200" b="0" i="1" kern="1200" dirty="0" err="1">
                <a:solidFill>
                  <a:schemeClr val="tx1"/>
                </a:solidFill>
                <a:effectLst/>
                <a:latin typeface="+mn-lt"/>
                <a:ea typeface="+mn-ea"/>
                <a:cs typeface="+mn-cs"/>
              </a:rPr>
              <a:t>i</a:t>
            </a:r>
            <a:r>
              <a:rPr lang="en-CA" sz="1200" b="0" i="1" kern="1200" dirty="0">
                <a:solidFill>
                  <a:schemeClr val="tx1"/>
                </a:solidFill>
                <a:effectLst/>
                <a:latin typeface="+mn-lt"/>
                <a:ea typeface="+mn-ea"/>
                <a:cs typeface="+mn-cs"/>
              </a:rPr>
              <a:t> </a:t>
            </a:r>
            <a:r>
              <a:rPr lang="en-CA" sz="1200" b="0" i="0" kern="1200" dirty="0">
                <a:solidFill>
                  <a:schemeClr val="tx1"/>
                </a:solidFill>
                <a:effectLst/>
                <a:latin typeface="+mn-lt"/>
                <a:ea typeface="+mn-ea"/>
                <a:cs typeface="+mn-cs"/>
              </a:rPr>
              <a:t>) = 0, where </a:t>
            </a:r>
            <a:r>
              <a:rPr lang="en-CA" sz="1200" b="0" i="1" kern="1200" dirty="0">
                <a:solidFill>
                  <a:schemeClr val="tx1"/>
                </a:solidFill>
                <a:effectLst/>
                <a:latin typeface="+mn-lt"/>
                <a:ea typeface="+mn-ea"/>
                <a:cs typeface="+mn-cs"/>
              </a:rPr>
              <a:t>I </a:t>
            </a:r>
            <a:r>
              <a:rPr lang="en-CA" sz="1200" b="0" i="0" kern="1200" dirty="0">
                <a:solidFill>
                  <a:schemeClr val="tx1"/>
                </a:solidFill>
                <a:effectLst/>
                <a:latin typeface="+mn-lt"/>
                <a:ea typeface="+mn-ea"/>
                <a:cs typeface="+mn-cs"/>
              </a:rPr>
              <a:t>is the conditional mutual information and cannot be computed exactly. </a:t>
            </a:r>
            <a:r>
              <a:rPr lang="en-CA" dirty="0"/>
              <a:t/>
            </a:r>
            <a:br>
              <a:rPr lang="en-CA" dirty="0"/>
            </a:br>
            <a:endParaRPr lang="en-CA" dirty="0"/>
          </a:p>
          <a:p>
            <a:r>
              <a:rPr lang="en-CA" dirty="0"/>
              <a:t>//</a:t>
            </a:r>
          </a:p>
          <a:p>
            <a:endParaRPr lang="en-CA" dirty="0"/>
          </a:p>
          <a:p>
            <a:r>
              <a:rPr lang="en-CA" sz="1200" b="0" i="0" kern="1200" dirty="0">
                <a:solidFill>
                  <a:schemeClr val="tx1"/>
                </a:solidFill>
                <a:effectLst/>
                <a:latin typeface="+mn-lt"/>
                <a:ea typeface="+mn-ea"/>
                <a:cs typeface="+mn-cs"/>
              </a:rPr>
              <a:t>we propose novel techniques to explain the bias in the query Q: </a:t>
            </a:r>
          </a:p>
          <a:p>
            <a:r>
              <a:rPr lang="en-CA" sz="1200" b="0" i="1" kern="1200" dirty="0">
                <a:solidFill>
                  <a:schemeClr val="tx1"/>
                </a:solidFill>
                <a:effectLst/>
                <a:latin typeface="+mn-lt"/>
                <a:ea typeface="+mn-ea"/>
                <a:cs typeface="+mn-cs"/>
              </a:rPr>
              <a:t>coarse grained </a:t>
            </a:r>
            <a:r>
              <a:rPr lang="en-CA" sz="1200" b="0" i="0" kern="1200" dirty="0">
                <a:solidFill>
                  <a:schemeClr val="tx1"/>
                </a:solidFill>
                <a:effectLst/>
                <a:latin typeface="+mn-lt"/>
                <a:ea typeface="+mn-ea"/>
                <a:cs typeface="+mn-cs"/>
              </a:rPr>
              <a:t>explanations consist of a list of attributes </a:t>
            </a:r>
            <a:r>
              <a:rPr lang="en-CA" sz="1200" b="0" i="1" kern="1200" dirty="0">
                <a:solidFill>
                  <a:schemeClr val="tx1"/>
                </a:solidFill>
                <a:effectLst/>
                <a:latin typeface="+mn-lt"/>
                <a:ea typeface="+mn-ea"/>
                <a:cs typeface="+mn-cs"/>
              </a:rPr>
              <a:t>Z </a:t>
            </a:r>
            <a:r>
              <a:rPr lang="en-CA" sz="1200" b="0" i="0" kern="1200" dirty="0">
                <a:solidFill>
                  <a:schemeClr val="tx1"/>
                </a:solidFill>
                <a:effectLst/>
                <a:latin typeface="+mn-lt"/>
                <a:ea typeface="+mn-ea"/>
                <a:cs typeface="+mn-cs"/>
              </a:rPr>
              <a:t>∈ Z (or Z ∪ M), ranked by their responsibility to the bias</a:t>
            </a:r>
          </a:p>
          <a:p>
            <a:r>
              <a:rPr lang="en-CA" sz="1200" b="0" i="1" kern="1200" dirty="0">
                <a:solidFill>
                  <a:schemeClr val="tx1"/>
                </a:solidFill>
                <a:effectLst/>
                <a:latin typeface="+mn-lt"/>
                <a:ea typeface="+mn-ea"/>
                <a:cs typeface="+mn-cs"/>
              </a:rPr>
              <a:t>fine grained </a:t>
            </a:r>
            <a:r>
              <a:rPr lang="en-CA" sz="1200" b="0" i="0" kern="1200" dirty="0">
                <a:solidFill>
                  <a:schemeClr val="tx1"/>
                </a:solidFill>
                <a:effectLst/>
                <a:latin typeface="+mn-lt"/>
                <a:ea typeface="+mn-ea"/>
                <a:cs typeface="+mn-cs"/>
              </a:rPr>
              <a:t>explanations consist of categories (data values) of each attribute </a:t>
            </a:r>
            <a:r>
              <a:rPr lang="en-CA" sz="1200" b="0" i="1" kern="1200" dirty="0">
                <a:solidFill>
                  <a:schemeClr val="tx1"/>
                </a:solidFill>
                <a:effectLst/>
                <a:latin typeface="+mn-lt"/>
                <a:ea typeface="+mn-ea"/>
                <a:cs typeface="+mn-cs"/>
              </a:rPr>
              <a:t>Z</a:t>
            </a:r>
            <a:r>
              <a:rPr lang="en-CA" sz="1200" b="0" i="0" kern="1200" dirty="0">
                <a:solidFill>
                  <a:schemeClr val="tx1"/>
                </a:solidFill>
                <a:effectLst/>
                <a:latin typeface="+mn-lt"/>
                <a:ea typeface="+mn-ea"/>
                <a:cs typeface="+mn-cs"/>
              </a:rPr>
              <a:t>, ranked by their contribution to bias</a:t>
            </a:r>
            <a:r>
              <a:rPr lang="en-CA" dirty="0"/>
              <a:t> </a:t>
            </a:r>
            <a:br>
              <a:rPr lang="en-CA" dirty="0"/>
            </a:br>
            <a:endParaRPr lang="en-CA" dirty="0"/>
          </a:p>
          <a:p>
            <a:r>
              <a:rPr lang="en-CA" dirty="0"/>
              <a:t>//</a:t>
            </a:r>
          </a:p>
          <a:p>
            <a:endParaRPr lang="en-CA" dirty="0"/>
          </a:p>
          <a:p>
            <a:r>
              <a:rPr lang="en-CA" sz="1200" b="0" i="0" kern="1200" dirty="0" err="1">
                <a:solidFill>
                  <a:schemeClr val="tx1"/>
                </a:solidFill>
                <a:effectLst/>
                <a:latin typeface="+mn-lt"/>
                <a:ea typeface="+mn-ea"/>
                <a:cs typeface="+mn-cs"/>
              </a:rPr>
              <a:t>HypDB</a:t>
            </a:r>
            <a:r>
              <a:rPr lang="en-CA" sz="1200" b="0" i="0" kern="1200" dirty="0">
                <a:solidFill>
                  <a:schemeClr val="tx1"/>
                </a:solidFill>
                <a:effectLst/>
                <a:latin typeface="+mn-lt"/>
                <a:ea typeface="+mn-ea"/>
                <a:cs typeface="+mn-cs"/>
              </a:rPr>
              <a:t> can automatically rewrite the query to remove the bias, by conditioning on the covariates Z </a:t>
            </a:r>
          </a:p>
          <a:p>
            <a:r>
              <a:rPr lang="en-CA" sz="1200" b="0" i="0" kern="1200" dirty="0">
                <a:solidFill>
                  <a:schemeClr val="tx1"/>
                </a:solidFill>
                <a:effectLst/>
                <a:latin typeface="+mn-lt"/>
                <a:ea typeface="+mn-ea"/>
                <a:cs typeface="+mn-cs"/>
              </a:rPr>
              <a:t>(recall that we assumed in this section the covariates to be known). </a:t>
            </a:r>
          </a:p>
          <a:p>
            <a:endParaRPr lang="en-CA" sz="1200" b="0" i="0" kern="1200" dirty="0">
              <a:solidFill>
                <a:schemeClr val="tx1"/>
              </a:solidFill>
              <a:effectLst/>
              <a:latin typeface="+mn-lt"/>
              <a:ea typeface="+mn-ea"/>
              <a:cs typeface="+mn-cs"/>
            </a:endParaRPr>
          </a:p>
          <a:p>
            <a:r>
              <a:rPr lang="en-CA" sz="1200" b="0" i="0" kern="1200" dirty="0">
                <a:solidFill>
                  <a:schemeClr val="tx1"/>
                </a:solidFill>
                <a:effectLst/>
                <a:latin typeface="+mn-lt"/>
                <a:ea typeface="+mn-ea"/>
                <a:cs typeface="+mn-cs"/>
              </a:rPr>
              <a:t>Precisely matching the ATE for the corresponding contexts</a:t>
            </a:r>
          </a:p>
          <a:p>
            <a:endParaRPr lang="en-CA" sz="1200" b="0" i="0" kern="1200" dirty="0">
              <a:solidFill>
                <a:schemeClr val="tx1"/>
              </a:solidFill>
              <a:effectLst/>
              <a:latin typeface="+mn-lt"/>
              <a:ea typeface="+mn-ea"/>
              <a:cs typeface="+mn-cs"/>
            </a:endParaRPr>
          </a:p>
          <a:p>
            <a:r>
              <a:rPr lang="en-CA" sz="1200" b="0" i="0" kern="1200" dirty="0">
                <a:solidFill>
                  <a:schemeClr val="tx1"/>
                </a:solidFill>
                <a:effectLst/>
                <a:latin typeface="+mn-lt"/>
                <a:ea typeface="+mn-ea"/>
                <a:cs typeface="+mn-cs"/>
              </a:rPr>
              <a:t>(Computing over total effects of Q, partitioning, weighted average of each effect Y group by T, aggregation</a:t>
            </a:r>
            <a:r>
              <a:rPr lang="en-CA" dirty="0"/>
              <a:t/>
            </a:r>
            <a:br>
              <a:rPr lang="en-CA" dirty="0"/>
            </a:br>
            <a:r>
              <a:rPr lang="en-CA" dirty="0"/>
              <a:t/>
            </a:r>
            <a:br>
              <a:rPr lang="en-CA" dirty="0"/>
            </a:br>
            <a:r>
              <a:rPr lang="en-CA" dirty="0"/>
              <a:t> </a:t>
            </a:r>
            <a:br>
              <a:rPr lang="en-CA" dirty="0"/>
            </a:br>
            <a:endParaRPr lang="en-CA" dirty="0"/>
          </a:p>
        </p:txBody>
      </p:sp>
      <p:sp>
        <p:nvSpPr>
          <p:cNvPr id="4" name="Slide Number Placeholder 3"/>
          <p:cNvSpPr>
            <a:spLocks noGrp="1"/>
          </p:cNvSpPr>
          <p:nvPr>
            <p:ph type="sldNum" sz="quarter" idx="5"/>
          </p:nvPr>
        </p:nvSpPr>
        <p:spPr/>
        <p:txBody>
          <a:bodyPr/>
          <a:lstStyle/>
          <a:p>
            <a:fld id="{8DC1CC40-2134-4405-9EC8-E1E7326E6649}" type="slidenum">
              <a:rPr lang="en-CA" smtClean="0"/>
              <a:t>7</a:t>
            </a:fld>
            <a:endParaRPr lang="en-CA"/>
          </a:p>
        </p:txBody>
      </p:sp>
    </p:spTree>
    <p:extLst>
      <p:ext uri="{BB962C8B-B14F-4D97-AF65-F5344CB8AC3E}">
        <p14:creationId xmlns:p14="http://schemas.microsoft.com/office/powerpoint/2010/main" val="2806382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kern="1200" dirty="0">
                <a:solidFill>
                  <a:schemeClr val="tx1"/>
                </a:solidFill>
                <a:effectLst/>
                <a:latin typeface="+mn-lt"/>
                <a:ea typeface="+mn-ea"/>
                <a:cs typeface="+mn-cs"/>
              </a:rPr>
              <a:t>Using repeated independence tests, we can compute the Markov Boundary of </a:t>
            </a:r>
            <a:r>
              <a:rPr lang="en-CA" sz="1200" b="0" i="1" kern="1200" dirty="0">
                <a:solidFill>
                  <a:schemeClr val="tx1"/>
                </a:solidFill>
                <a:effectLst/>
                <a:latin typeface="+mn-lt"/>
                <a:ea typeface="+mn-ea"/>
                <a:cs typeface="+mn-cs"/>
              </a:rPr>
              <a:t>T</a:t>
            </a:r>
            <a:r>
              <a:rPr lang="en-CA" dirty="0"/>
              <a:t> </a:t>
            </a:r>
            <a:br>
              <a:rPr lang="en-CA" dirty="0"/>
            </a:br>
            <a:endParaRPr lang="en-CA" sz="1200" b="0" i="0" kern="1200" dirty="0">
              <a:solidFill>
                <a:schemeClr val="tx1"/>
              </a:solidFill>
              <a:effectLst/>
              <a:latin typeface="+mn-lt"/>
              <a:ea typeface="+mn-ea"/>
              <a:cs typeface="+mn-cs"/>
            </a:endParaRPr>
          </a:p>
          <a:p>
            <a:r>
              <a:rPr lang="en-CA" sz="1200" b="0" i="0" kern="1200" dirty="0">
                <a:solidFill>
                  <a:schemeClr val="tx1"/>
                </a:solidFill>
                <a:effectLst/>
                <a:latin typeface="+mn-lt"/>
                <a:ea typeface="+mn-ea"/>
                <a:cs typeface="+mn-cs"/>
              </a:rPr>
              <a:t>A </a:t>
            </a:r>
            <a:r>
              <a:rPr lang="en-CA" sz="1200" b="0" i="1" kern="1200" dirty="0">
                <a:solidFill>
                  <a:schemeClr val="tx1"/>
                </a:solidFill>
                <a:effectLst/>
                <a:latin typeface="+mn-lt"/>
                <a:ea typeface="+mn-ea"/>
                <a:cs typeface="+mn-cs"/>
              </a:rPr>
              <a:t>Markov equivalence </a:t>
            </a:r>
            <a:r>
              <a:rPr lang="en-CA" sz="1200" b="0" i="0" kern="1200" dirty="0">
                <a:solidFill>
                  <a:schemeClr val="tx1"/>
                </a:solidFill>
                <a:effectLst/>
                <a:latin typeface="+mn-lt"/>
                <a:ea typeface="+mn-ea"/>
                <a:cs typeface="+mn-cs"/>
              </a:rPr>
              <a:t>class  is a set of causal DAGs that encode the same independence assumptions, and it is well known that one cannot distinguish between them using only the data. </a:t>
            </a:r>
          </a:p>
          <a:p>
            <a:endParaRPr lang="en-CA" sz="1200" b="0" i="0" kern="1200" dirty="0">
              <a:solidFill>
                <a:schemeClr val="tx1"/>
              </a:solidFill>
              <a:effectLst/>
              <a:latin typeface="+mn-lt"/>
              <a:ea typeface="+mn-ea"/>
              <a:cs typeface="+mn-cs"/>
            </a:endParaRPr>
          </a:p>
          <a:p>
            <a:r>
              <a:rPr lang="en-CA" sz="1200" b="0" i="0" kern="1200" dirty="0">
                <a:solidFill>
                  <a:schemeClr val="tx1"/>
                </a:solidFill>
                <a:effectLst/>
                <a:latin typeface="+mn-lt"/>
                <a:ea typeface="+mn-ea"/>
                <a:cs typeface="+mn-cs"/>
              </a:rPr>
              <a:t>a necessary condition for </a:t>
            </a:r>
            <a:r>
              <a:rPr lang="en-CA" sz="1200" b="0" i="1" kern="1200" dirty="0">
                <a:solidFill>
                  <a:schemeClr val="tx1"/>
                </a:solidFill>
                <a:effectLst/>
                <a:latin typeface="+mn-lt"/>
                <a:ea typeface="+mn-ea"/>
                <a:cs typeface="+mn-cs"/>
              </a:rPr>
              <a:t>Z</a:t>
            </a:r>
            <a:r>
              <a:rPr lang="en-CA" sz="1200" b="0" i="0" kern="1200" dirty="0">
                <a:solidFill>
                  <a:schemeClr val="tx1"/>
                </a:solidFill>
                <a:effectLst/>
                <a:latin typeface="+mn-lt"/>
                <a:ea typeface="+mn-ea"/>
                <a:cs typeface="+mn-cs"/>
              </a:rPr>
              <a:t>,</a:t>
            </a:r>
            <a:r>
              <a:rPr lang="en-CA" sz="1200" b="0" i="1" kern="1200" dirty="0">
                <a:solidFill>
                  <a:schemeClr val="tx1"/>
                </a:solidFill>
                <a:effectLst/>
                <a:latin typeface="+mn-lt"/>
                <a:ea typeface="+mn-ea"/>
                <a:cs typeface="+mn-cs"/>
              </a:rPr>
              <a:t>W </a:t>
            </a:r>
            <a:r>
              <a:rPr lang="en-CA" sz="1200" b="0" i="0" kern="1200" dirty="0">
                <a:solidFill>
                  <a:schemeClr val="tx1"/>
                </a:solidFill>
                <a:effectLst/>
                <a:latin typeface="+mn-lt"/>
                <a:ea typeface="+mn-ea"/>
                <a:cs typeface="+mn-cs"/>
              </a:rPr>
              <a:t>∈ MB(</a:t>
            </a:r>
            <a:r>
              <a:rPr lang="en-CA" sz="1200" b="0" i="1" kern="1200" dirty="0">
                <a:solidFill>
                  <a:schemeClr val="tx1"/>
                </a:solidFill>
                <a:effectLst/>
                <a:latin typeface="+mn-lt"/>
                <a:ea typeface="+mn-ea"/>
                <a:cs typeface="+mn-cs"/>
              </a:rPr>
              <a:t>T </a:t>
            </a:r>
            <a:r>
              <a:rPr lang="en-CA" sz="1200" b="0" i="0" kern="1200" dirty="0">
                <a:solidFill>
                  <a:schemeClr val="tx1"/>
                </a:solidFill>
                <a:effectLst/>
                <a:latin typeface="+mn-lt"/>
                <a:ea typeface="+mn-ea"/>
                <a:cs typeface="+mn-cs"/>
              </a:rPr>
              <a:t>) to be the parents of </a:t>
            </a:r>
            <a:r>
              <a:rPr lang="en-CA" sz="1200" b="0" i="1" kern="1200" dirty="0">
                <a:solidFill>
                  <a:schemeClr val="tx1"/>
                </a:solidFill>
                <a:effectLst/>
                <a:latin typeface="+mn-lt"/>
                <a:ea typeface="+mn-ea"/>
                <a:cs typeface="+mn-cs"/>
              </a:rPr>
              <a:t>T </a:t>
            </a:r>
            <a:r>
              <a:rPr lang="en-CA" sz="1200" b="0" i="0" kern="1200" dirty="0">
                <a:solidFill>
                  <a:schemeClr val="tx1"/>
                </a:solidFill>
                <a:effectLst/>
                <a:latin typeface="+mn-lt"/>
                <a:ea typeface="+mn-ea"/>
                <a:cs typeface="+mn-cs"/>
              </a:rPr>
              <a:t>is that </a:t>
            </a:r>
            <a:r>
              <a:rPr lang="en-CA" sz="1200" b="0" i="1" kern="1200" dirty="0">
                <a:solidFill>
                  <a:schemeClr val="tx1"/>
                </a:solidFill>
                <a:effectLst/>
                <a:latin typeface="+mn-lt"/>
                <a:ea typeface="+mn-ea"/>
                <a:cs typeface="+mn-cs"/>
              </a:rPr>
              <a:t>T </a:t>
            </a:r>
            <a:r>
              <a:rPr lang="en-CA" sz="1200" b="0" i="0" kern="1200" dirty="0">
                <a:solidFill>
                  <a:schemeClr val="tx1"/>
                </a:solidFill>
                <a:effectLst/>
                <a:latin typeface="+mn-lt"/>
                <a:ea typeface="+mn-ea"/>
                <a:cs typeface="+mn-cs"/>
              </a:rPr>
              <a:t>be a </a:t>
            </a:r>
            <a:r>
              <a:rPr lang="en-CA" sz="1200" b="0" i="1" kern="1200" dirty="0">
                <a:solidFill>
                  <a:schemeClr val="tx1"/>
                </a:solidFill>
                <a:effectLst/>
                <a:latin typeface="+mn-lt"/>
                <a:ea typeface="+mn-ea"/>
                <a:cs typeface="+mn-cs"/>
              </a:rPr>
              <a:t>collider </a:t>
            </a:r>
            <a:r>
              <a:rPr lang="en-CA" sz="1200" b="0" i="0" kern="1200" dirty="0">
                <a:solidFill>
                  <a:schemeClr val="tx1"/>
                </a:solidFill>
                <a:effectLst/>
                <a:latin typeface="+mn-lt"/>
                <a:ea typeface="+mn-ea"/>
                <a:cs typeface="+mn-cs"/>
              </a:rPr>
              <a:t>in a path between them. </a:t>
            </a:r>
            <a:r>
              <a:rPr lang="en-CA" dirty="0"/>
              <a:t/>
            </a:r>
            <a:br>
              <a:rPr lang="en-CA" dirty="0"/>
            </a:br>
            <a:r>
              <a:rPr lang="en-CA" dirty="0"/>
              <a:t/>
            </a:r>
            <a:br>
              <a:rPr lang="en-CA" dirty="0"/>
            </a:br>
            <a:r>
              <a:rPr lang="en-CA" dirty="0"/>
              <a:t>//</a:t>
            </a:r>
          </a:p>
          <a:p>
            <a:endParaRPr lang="en-CA" dirty="0"/>
          </a:p>
          <a:p>
            <a:r>
              <a:rPr lang="en-CA" sz="1200" b="0" i="0" kern="1200" dirty="0">
                <a:solidFill>
                  <a:schemeClr val="tx1"/>
                </a:solidFill>
                <a:effectLst/>
                <a:latin typeface="+mn-lt"/>
                <a:ea typeface="+mn-ea"/>
                <a:cs typeface="+mn-cs"/>
              </a:rPr>
              <a:t>In phase I, it collects in C the set of all pairs of variables that satisfy (a). </a:t>
            </a:r>
          </a:p>
          <a:p>
            <a:r>
              <a:rPr lang="en-CA" sz="1200" b="0" i="0" kern="1200" dirty="0">
                <a:solidFill>
                  <a:schemeClr val="tx1"/>
                </a:solidFill>
                <a:effectLst/>
                <a:latin typeface="+mn-lt"/>
                <a:ea typeface="+mn-ea"/>
                <a:cs typeface="+mn-cs"/>
              </a:rPr>
              <a:t>In phase II, those variables in C that violate (b) will be discarded, in a single iteration over the subsets of MB(</a:t>
            </a:r>
            <a:r>
              <a:rPr lang="en-CA" sz="1200" b="0" i="1" kern="1200" dirty="0">
                <a:solidFill>
                  <a:schemeClr val="tx1"/>
                </a:solidFill>
                <a:effectLst/>
                <a:latin typeface="+mn-lt"/>
                <a:ea typeface="+mn-ea"/>
                <a:cs typeface="+mn-cs"/>
              </a:rPr>
              <a:t>T </a:t>
            </a:r>
            <a:r>
              <a:rPr lang="en-CA" sz="1200" b="0" i="0" kern="1200" dirty="0">
                <a:solidFill>
                  <a:schemeClr val="tx1"/>
                </a:solidFill>
                <a:effectLst/>
                <a:latin typeface="+mn-lt"/>
                <a:ea typeface="+mn-ea"/>
                <a:cs typeface="+mn-cs"/>
              </a:rPr>
              <a:t>). </a:t>
            </a:r>
          </a:p>
          <a:p>
            <a:r>
              <a:rPr lang="en-CA" sz="1200" b="0" i="0" kern="1200" dirty="0">
                <a:solidFill>
                  <a:schemeClr val="tx1"/>
                </a:solidFill>
                <a:effectLst/>
                <a:latin typeface="+mn-lt"/>
                <a:ea typeface="+mn-ea"/>
                <a:cs typeface="+mn-cs"/>
              </a:rPr>
              <a:t>At the end of this step C consists of all and only parents </a:t>
            </a:r>
            <a:r>
              <a:rPr lang="en-CA" sz="1200" b="0" i="0" kern="1200" dirty="0" err="1">
                <a:solidFill>
                  <a:schemeClr val="tx1"/>
                </a:solidFill>
                <a:effectLst/>
                <a:latin typeface="+mn-lt"/>
                <a:ea typeface="+mn-ea"/>
                <a:cs typeface="+mn-cs"/>
              </a:rPr>
              <a:t>of</a:t>
            </a:r>
            <a:r>
              <a:rPr lang="en-CA" sz="1200" b="0" i="1" kern="1200" dirty="0" err="1">
                <a:solidFill>
                  <a:schemeClr val="tx1"/>
                </a:solidFill>
                <a:effectLst/>
                <a:latin typeface="+mn-lt"/>
                <a:ea typeface="+mn-ea"/>
                <a:cs typeface="+mn-cs"/>
              </a:rPr>
              <a:t>T</a:t>
            </a:r>
            <a:r>
              <a:rPr lang="en-CA" sz="1200" b="0" i="1" kern="1200" dirty="0">
                <a:solidFill>
                  <a:schemeClr val="tx1"/>
                </a:solidFill>
                <a:effectLst/>
                <a:latin typeface="+mn-lt"/>
                <a:ea typeface="+mn-ea"/>
                <a:cs typeface="+mn-cs"/>
              </a:rPr>
              <a:t> </a:t>
            </a:r>
            <a:r>
              <a:rPr lang="en-CA" sz="1200" b="0" i="0" kern="1200" dirty="0">
                <a:solidFill>
                  <a:schemeClr val="tx1"/>
                </a:solidFill>
                <a:effectLst/>
                <a:latin typeface="+mn-lt"/>
                <a:ea typeface="+mn-ea"/>
                <a:cs typeface="+mn-cs"/>
              </a:rPr>
              <a:t>. </a:t>
            </a:r>
            <a:r>
              <a:rPr lang="en-CA" dirty="0"/>
              <a:t/>
            </a:r>
            <a:br>
              <a:rPr lang="en-CA" dirty="0"/>
            </a:br>
            <a:endParaRPr lang="en-CA" dirty="0"/>
          </a:p>
          <a:p>
            <a:r>
              <a:rPr lang="en-CA" sz="1200" b="0" i="0" kern="1200" dirty="0">
                <a:solidFill>
                  <a:schemeClr val="tx1"/>
                </a:solidFill>
                <a:effectLst/>
                <a:latin typeface="+mn-lt"/>
                <a:ea typeface="+mn-ea"/>
                <a:cs typeface="+mn-cs"/>
              </a:rPr>
              <a:t>Before computing the Markov Boundary of a variable </a:t>
            </a:r>
            <a:r>
              <a:rPr lang="en-CA" sz="1200" b="0" i="1" kern="1200" dirty="0">
                <a:solidFill>
                  <a:schemeClr val="tx1"/>
                </a:solidFill>
                <a:effectLst/>
                <a:latin typeface="+mn-lt"/>
                <a:ea typeface="+mn-ea"/>
                <a:cs typeface="+mn-cs"/>
              </a:rPr>
              <a:t>T </a:t>
            </a:r>
            <a:r>
              <a:rPr lang="en-CA" dirty="0"/>
              <a:t/>
            </a:r>
            <a:br>
              <a:rPr lang="en-CA" dirty="0"/>
            </a:br>
            <a:r>
              <a:rPr lang="en-CA" sz="1200" b="0" i="0" kern="1200" dirty="0">
                <a:solidFill>
                  <a:schemeClr val="tx1"/>
                </a:solidFill>
                <a:effectLst/>
                <a:latin typeface="+mn-lt"/>
                <a:ea typeface="+mn-ea"/>
                <a:cs typeface="+mn-cs"/>
              </a:rPr>
              <a:t>it discards all attributes </a:t>
            </a:r>
            <a:r>
              <a:rPr lang="en-CA" sz="1200" b="0" i="1" kern="1200" dirty="0">
                <a:solidFill>
                  <a:schemeClr val="tx1"/>
                </a:solidFill>
                <a:effectLst/>
                <a:latin typeface="+mn-lt"/>
                <a:ea typeface="+mn-ea"/>
                <a:cs typeface="+mn-cs"/>
              </a:rPr>
              <a:t>X </a:t>
            </a:r>
            <a:r>
              <a:rPr lang="en-CA" sz="1200" b="0" i="0" kern="1200" dirty="0">
                <a:solidFill>
                  <a:schemeClr val="tx1"/>
                </a:solidFill>
                <a:effectLst/>
                <a:latin typeface="+mn-lt"/>
                <a:ea typeface="+mn-ea"/>
                <a:cs typeface="+mn-cs"/>
              </a:rPr>
              <a:t>∈ A such that </a:t>
            </a:r>
            <a:r>
              <a:rPr lang="en-CA" sz="1200" b="0" i="1" kern="1200" dirty="0">
                <a:solidFill>
                  <a:schemeClr val="tx1"/>
                </a:solidFill>
                <a:effectLst/>
                <a:latin typeface="+mn-lt"/>
                <a:ea typeface="+mn-ea"/>
                <a:cs typeface="+mn-cs"/>
              </a:rPr>
              <a:t>H </a:t>
            </a:r>
            <a:r>
              <a:rPr lang="en-CA" sz="1200" b="0" i="0" kern="1200" dirty="0">
                <a:solidFill>
                  <a:schemeClr val="tx1"/>
                </a:solidFill>
                <a:effectLst/>
                <a:latin typeface="+mn-lt"/>
                <a:ea typeface="+mn-ea"/>
                <a:cs typeface="+mn-cs"/>
              </a:rPr>
              <a:t>(</a:t>
            </a:r>
            <a:r>
              <a:rPr lang="en-CA" sz="1200" b="0" i="1" kern="1200" dirty="0">
                <a:solidFill>
                  <a:schemeClr val="tx1"/>
                </a:solidFill>
                <a:effectLst/>
                <a:latin typeface="+mn-lt"/>
                <a:ea typeface="+mn-ea"/>
                <a:cs typeface="+mn-cs"/>
              </a:rPr>
              <a:t>T </a:t>
            </a:r>
            <a:r>
              <a:rPr lang="en-CA" sz="1200" b="0" i="0" kern="1200" dirty="0">
                <a:solidFill>
                  <a:schemeClr val="tx1"/>
                </a:solidFill>
                <a:effectLst/>
                <a:latin typeface="+mn-lt"/>
                <a:ea typeface="+mn-ea"/>
                <a:cs typeface="+mn-cs"/>
              </a:rPr>
              <a:t>|</a:t>
            </a:r>
            <a:r>
              <a:rPr lang="en-CA" sz="1200" b="0" i="1" kern="1200" dirty="0">
                <a:solidFill>
                  <a:schemeClr val="tx1"/>
                </a:solidFill>
                <a:effectLst/>
                <a:latin typeface="+mn-lt"/>
                <a:ea typeface="+mn-ea"/>
                <a:cs typeface="+mn-cs"/>
              </a:rPr>
              <a:t>X </a:t>
            </a:r>
            <a:r>
              <a:rPr lang="en-CA" sz="1200" b="0" i="0" kern="1200" dirty="0">
                <a:solidFill>
                  <a:schemeClr val="tx1"/>
                </a:solidFill>
                <a:effectLst/>
                <a:latin typeface="+mn-lt"/>
                <a:ea typeface="+mn-ea"/>
                <a:cs typeface="+mn-cs"/>
              </a:rPr>
              <a:t>) = </a:t>
            </a:r>
            <a:r>
              <a:rPr lang="en-CA" sz="1200" b="0" i="1" kern="1200" dirty="0">
                <a:solidFill>
                  <a:schemeClr val="tx1"/>
                </a:solidFill>
                <a:effectLst/>
                <a:latin typeface="+mn-lt"/>
                <a:ea typeface="+mn-ea"/>
                <a:cs typeface="+mn-cs"/>
              </a:rPr>
              <a:t>ϵ </a:t>
            </a:r>
            <a:r>
              <a:rPr lang="en-CA" sz="1200" b="0" i="0" kern="1200" dirty="0">
                <a:solidFill>
                  <a:schemeClr val="tx1"/>
                </a:solidFill>
                <a:effectLst/>
                <a:latin typeface="+mn-lt"/>
                <a:ea typeface="+mn-ea"/>
                <a:cs typeface="+mn-cs"/>
              </a:rPr>
              <a:t>and </a:t>
            </a:r>
            <a:r>
              <a:rPr lang="en-CA" sz="1200" b="0" i="1" kern="1200" dirty="0">
                <a:solidFill>
                  <a:schemeClr val="tx1"/>
                </a:solidFill>
                <a:effectLst/>
                <a:latin typeface="+mn-lt"/>
                <a:ea typeface="+mn-ea"/>
                <a:cs typeface="+mn-cs"/>
              </a:rPr>
              <a:t>H </a:t>
            </a:r>
            <a:r>
              <a:rPr lang="en-CA" sz="1200" b="0" i="0" kern="1200" dirty="0">
                <a:solidFill>
                  <a:schemeClr val="tx1"/>
                </a:solidFill>
                <a:effectLst/>
                <a:latin typeface="+mn-lt"/>
                <a:ea typeface="+mn-ea"/>
                <a:cs typeface="+mn-cs"/>
              </a:rPr>
              <a:t>(</a:t>
            </a:r>
            <a:r>
              <a:rPr lang="en-CA" sz="1200" b="0" i="1" kern="1200" dirty="0">
                <a:solidFill>
                  <a:schemeClr val="tx1"/>
                </a:solidFill>
                <a:effectLst/>
                <a:latin typeface="+mn-lt"/>
                <a:ea typeface="+mn-ea"/>
                <a:cs typeface="+mn-cs"/>
              </a:rPr>
              <a:t>X </a:t>
            </a:r>
            <a:r>
              <a:rPr lang="en-CA" sz="1200" b="0" i="0" kern="1200" dirty="0">
                <a:solidFill>
                  <a:schemeClr val="tx1"/>
                </a:solidFill>
                <a:effectLst/>
                <a:latin typeface="+mn-lt"/>
                <a:ea typeface="+mn-ea"/>
                <a:cs typeface="+mn-cs"/>
              </a:rPr>
              <a:t>|</a:t>
            </a:r>
            <a:r>
              <a:rPr lang="en-CA" sz="1200" b="0" i="1" kern="1200" dirty="0">
                <a:solidFill>
                  <a:schemeClr val="tx1"/>
                </a:solidFill>
                <a:effectLst/>
                <a:latin typeface="+mn-lt"/>
                <a:ea typeface="+mn-ea"/>
                <a:cs typeface="+mn-cs"/>
              </a:rPr>
              <a:t>T </a:t>
            </a:r>
            <a:r>
              <a:rPr lang="en-CA" sz="1200" b="0" i="0" kern="1200" dirty="0">
                <a:solidFill>
                  <a:schemeClr val="tx1"/>
                </a:solidFill>
                <a:effectLst/>
                <a:latin typeface="+mn-lt"/>
                <a:ea typeface="+mn-ea"/>
                <a:cs typeface="+mn-cs"/>
              </a:rPr>
              <a:t>) = </a:t>
            </a:r>
            <a:r>
              <a:rPr lang="en-CA" sz="1200" b="0" i="1" kern="1200" dirty="0">
                <a:solidFill>
                  <a:schemeClr val="tx1"/>
                </a:solidFill>
                <a:effectLst/>
                <a:latin typeface="+mn-lt"/>
                <a:ea typeface="+mn-ea"/>
                <a:cs typeface="+mn-cs"/>
              </a:rPr>
              <a:t>ϵ </a:t>
            </a:r>
            <a:r>
              <a:rPr lang="en-CA" sz="1200" b="0" i="0" kern="1200" dirty="0">
                <a:solidFill>
                  <a:schemeClr val="tx1"/>
                </a:solidFill>
                <a:effectLst/>
                <a:latin typeface="+mn-lt"/>
                <a:ea typeface="+mn-ea"/>
                <a:cs typeface="+mn-cs"/>
              </a:rPr>
              <a:t>for</a:t>
            </a:r>
            <a:r>
              <a:rPr lang="en-CA" dirty="0"/>
              <a:t> </a:t>
            </a:r>
            <a:r>
              <a:rPr lang="el-GR" sz="1200" b="0" i="1" kern="1200" dirty="0">
                <a:solidFill>
                  <a:schemeClr val="tx1"/>
                </a:solidFill>
                <a:effectLst/>
                <a:latin typeface="+mn-lt"/>
                <a:ea typeface="+mn-ea"/>
                <a:cs typeface="+mn-cs"/>
              </a:rPr>
              <a:t>ϵ </a:t>
            </a:r>
            <a:r>
              <a:rPr lang="el-GR" sz="1200" b="0" i="0" kern="1200" dirty="0">
                <a:solidFill>
                  <a:schemeClr val="tx1"/>
                </a:solidFill>
                <a:effectLst/>
                <a:latin typeface="+mn-lt"/>
                <a:ea typeface="+mn-ea"/>
                <a:cs typeface="+mn-cs"/>
              </a:rPr>
              <a:t>≈ 0</a:t>
            </a:r>
            <a:r>
              <a:rPr lang="el-GR" dirty="0"/>
              <a:t> </a:t>
            </a:r>
            <a:br>
              <a:rPr lang="el-GR" dirty="0"/>
            </a:br>
            <a:r>
              <a:rPr lang="en-CA" dirty="0"/>
              <a:t/>
            </a:r>
            <a:br>
              <a:rPr lang="en-CA" dirty="0"/>
            </a:br>
            <a:endParaRPr lang="en-CA" dirty="0"/>
          </a:p>
          <a:p>
            <a:endParaRPr lang="en-CA" dirty="0"/>
          </a:p>
        </p:txBody>
      </p:sp>
      <p:sp>
        <p:nvSpPr>
          <p:cNvPr id="4" name="Slide Number Placeholder 3"/>
          <p:cNvSpPr>
            <a:spLocks noGrp="1"/>
          </p:cNvSpPr>
          <p:nvPr>
            <p:ph type="sldNum" sz="quarter" idx="5"/>
          </p:nvPr>
        </p:nvSpPr>
        <p:spPr/>
        <p:txBody>
          <a:bodyPr/>
          <a:lstStyle/>
          <a:p>
            <a:fld id="{8DC1CC40-2134-4405-9EC8-E1E7326E6649}" type="slidenum">
              <a:rPr lang="en-CA" smtClean="0"/>
              <a:t>8</a:t>
            </a:fld>
            <a:endParaRPr lang="en-CA"/>
          </a:p>
        </p:txBody>
      </p:sp>
    </p:spTree>
    <p:extLst>
      <p:ext uri="{BB962C8B-B14F-4D97-AF65-F5344CB8AC3E}">
        <p14:creationId xmlns:p14="http://schemas.microsoft.com/office/powerpoint/2010/main" val="736824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kern="1200" dirty="0">
                <a:solidFill>
                  <a:schemeClr val="tx1"/>
                </a:solidFill>
                <a:effectLst/>
                <a:latin typeface="+mn-lt"/>
                <a:ea typeface="+mn-ea"/>
                <a:cs typeface="+mn-cs"/>
              </a:rPr>
              <a:t>permute the values of the attribute </a:t>
            </a:r>
            <a:r>
              <a:rPr lang="en-CA" sz="1200" b="0" i="1" kern="1200" dirty="0">
                <a:solidFill>
                  <a:schemeClr val="tx1"/>
                </a:solidFill>
                <a:effectLst/>
                <a:latin typeface="+mn-lt"/>
                <a:ea typeface="+mn-ea"/>
                <a:cs typeface="+mn-cs"/>
              </a:rPr>
              <a:t>T </a:t>
            </a:r>
            <a:r>
              <a:rPr lang="en-CA" sz="1200" b="0" i="0" kern="1200" dirty="0">
                <a:solidFill>
                  <a:schemeClr val="tx1"/>
                </a:solidFill>
                <a:effectLst/>
                <a:latin typeface="+mn-lt"/>
                <a:ea typeface="+mn-ea"/>
                <a:cs typeface="+mn-cs"/>
              </a:rPr>
              <a:t>in the data within each group of the attributes Z, re-compute </a:t>
            </a:r>
            <a:r>
              <a:rPr lang="en-CA" sz="1200" b="0" i="1" kern="1200" dirty="0">
                <a:solidFill>
                  <a:schemeClr val="tx1"/>
                </a:solidFill>
                <a:effectLst/>
                <a:latin typeface="+mn-lt"/>
                <a:ea typeface="+mn-ea"/>
                <a:cs typeface="+mn-cs"/>
              </a:rPr>
              <a:t>I</a:t>
            </a:r>
            <a:r>
              <a:rPr lang="en-CA" sz="1200" b="0" i="0" kern="1200" dirty="0">
                <a:solidFill>
                  <a:schemeClr val="tx1"/>
                </a:solidFill>
                <a:effectLst/>
                <a:latin typeface="+mn-lt"/>
                <a:ea typeface="+mn-ea"/>
                <a:cs typeface="+mn-cs"/>
              </a:rPr>
              <a:t>ˆ, and return the probability of </a:t>
            </a:r>
            <a:r>
              <a:rPr lang="en-CA" sz="1200" b="0" i="1" kern="1200" dirty="0">
                <a:solidFill>
                  <a:schemeClr val="tx1"/>
                </a:solidFill>
                <a:effectLst/>
                <a:latin typeface="+mn-lt"/>
                <a:ea typeface="+mn-ea"/>
                <a:cs typeface="+mn-cs"/>
              </a:rPr>
              <a:t>I</a:t>
            </a:r>
            <a:r>
              <a:rPr lang="en-CA" sz="1200" b="0" i="0" kern="1200" dirty="0">
                <a:solidFill>
                  <a:schemeClr val="tx1"/>
                </a:solidFill>
                <a:effectLst/>
                <a:latin typeface="+mn-lt"/>
                <a:ea typeface="+mn-ea"/>
                <a:cs typeface="+mn-cs"/>
              </a:rPr>
              <a:t>ˆ ≥ </a:t>
            </a:r>
            <a:r>
              <a:rPr lang="en-CA" sz="1200" b="0" i="1" kern="1200" dirty="0">
                <a:solidFill>
                  <a:schemeClr val="tx1"/>
                </a:solidFill>
                <a:effectLst/>
                <a:latin typeface="+mn-lt"/>
                <a:ea typeface="+mn-ea"/>
                <a:cs typeface="+mn-cs"/>
              </a:rPr>
              <a:t>v</a:t>
            </a:r>
            <a:r>
              <a:rPr lang="en-CA" sz="1200" b="0" i="0" kern="1200" dirty="0">
                <a:solidFill>
                  <a:schemeClr val="tx1"/>
                </a:solidFill>
                <a:effectLst/>
                <a:latin typeface="+mn-lt"/>
                <a:ea typeface="+mn-ea"/>
                <a:cs typeface="+mn-cs"/>
              </a:rPr>
              <a:t>. In other words, for each z ∈ ΠZ(</a:t>
            </a:r>
            <a:r>
              <a:rPr lang="en-CA" sz="1200" b="0" i="1" kern="1200" dirty="0">
                <a:solidFill>
                  <a:schemeClr val="tx1"/>
                </a:solidFill>
                <a:effectLst/>
                <a:latin typeface="+mn-lt"/>
                <a:ea typeface="+mn-ea"/>
                <a:cs typeface="+mn-cs"/>
              </a:rPr>
              <a:t>D</a:t>
            </a:r>
            <a:r>
              <a:rPr lang="en-CA" sz="1200" b="0" i="0" kern="1200" dirty="0">
                <a:solidFill>
                  <a:schemeClr val="tx1"/>
                </a:solidFill>
                <a:effectLst/>
                <a:latin typeface="+mn-lt"/>
                <a:ea typeface="+mn-ea"/>
                <a:cs typeface="+mn-cs"/>
              </a:rPr>
              <a:t>)</a:t>
            </a:r>
            <a:r>
              <a:rPr lang="en-CA" dirty="0"/>
              <a:t> </a:t>
            </a:r>
            <a:br>
              <a:rPr lang="en-CA" dirty="0"/>
            </a:br>
            <a:r>
              <a:rPr lang="en-CA" dirty="0"/>
              <a:t/>
            </a:r>
            <a:br>
              <a:rPr lang="en-CA" dirty="0"/>
            </a:br>
            <a:r>
              <a:rPr lang="en-CA" sz="1200" b="0" i="0" kern="1200" dirty="0">
                <a:solidFill>
                  <a:schemeClr val="tx1"/>
                </a:solidFill>
                <a:effectLst/>
                <a:latin typeface="+mn-lt"/>
                <a:ea typeface="+mn-ea"/>
                <a:cs typeface="+mn-cs"/>
              </a:rPr>
              <a:t>The Monte Carlo simulation needs to be performed a sufficiently large number of times, </a:t>
            </a:r>
            <a:r>
              <a:rPr lang="en-CA" sz="1200" b="0" i="1" kern="1200" dirty="0">
                <a:solidFill>
                  <a:schemeClr val="tx1"/>
                </a:solidFill>
                <a:effectLst/>
                <a:latin typeface="+mn-lt"/>
                <a:ea typeface="+mn-ea"/>
                <a:cs typeface="+mn-cs"/>
              </a:rPr>
              <a:t>m</a:t>
            </a:r>
            <a:r>
              <a:rPr lang="en-CA" sz="1200" b="0" i="0" kern="1200" dirty="0">
                <a:solidFill>
                  <a:schemeClr val="tx1"/>
                </a:solidFill>
                <a:effectLst/>
                <a:latin typeface="+mn-lt"/>
                <a:ea typeface="+mn-ea"/>
                <a:cs typeface="+mn-cs"/>
              </a:rPr>
              <a:t>, and each simulation requires permuting the entire database. This is infeasible even for small datasets. The optimization uses contingency tables instead</a:t>
            </a:r>
            <a:r>
              <a:rPr lang="en-CA" dirty="0"/>
              <a:t> </a:t>
            </a:r>
            <a:br>
              <a:rPr lang="en-CA" dirty="0"/>
            </a:br>
            <a:endParaRPr lang="en-CA" dirty="0"/>
          </a:p>
          <a:p>
            <a:r>
              <a:rPr lang="en-CA" dirty="0"/>
              <a:t>//</a:t>
            </a:r>
          </a:p>
          <a:p>
            <a:endParaRPr lang="en-CA" dirty="0"/>
          </a:p>
          <a:p>
            <a:r>
              <a:rPr lang="en-CA" sz="1200" b="0" i="0" kern="1200" dirty="0">
                <a:solidFill>
                  <a:schemeClr val="tx1"/>
                </a:solidFill>
                <a:effectLst/>
                <a:latin typeface="+mn-lt"/>
                <a:ea typeface="+mn-ea"/>
                <a:cs typeface="+mn-cs"/>
              </a:rPr>
              <a:t>a tabular summarization of categorical data</a:t>
            </a:r>
            <a:r>
              <a:rPr lang="en-CA" dirty="0"/>
              <a:t> </a:t>
            </a:r>
          </a:p>
          <a:p>
            <a:r>
              <a:rPr lang="en-CA" sz="1200" b="0" i="0" kern="1200" dirty="0">
                <a:solidFill>
                  <a:schemeClr val="tx1"/>
                </a:solidFill>
                <a:effectLst/>
                <a:latin typeface="+mn-lt"/>
                <a:ea typeface="+mn-ea"/>
                <a:cs typeface="+mn-cs"/>
              </a:rPr>
              <a:t>for each z ∈ ΠZ(</a:t>
            </a:r>
            <a:r>
              <a:rPr lang="en-CA" sz="1200" b="0" i="1" kern="1200" dirty="0">
                <a:solidFill>
                  <a:schemeClr val="tx1"/>
                </a:solidFill>
                <a:effectLst/>
                <a:latin typeface="+mn-lt"/>
                <a:ea typeface="+mn-ea"/>
                <a:cs typeface="+mn-cs"/>
              </a:rPr>
              <a:t>D</a:t>
            </a:r>
            <a:r>
              <a:rPr lang="en-CA" sz="1200" b="0" i="0" kern="1200" dirty="0">
                <a:solidFill>
                  <a:schemeClr val="tx1"/>
                </a:solidFill>
                <a:effectLst/>
                <a:latin typeface="+mn-lt"/>
                <a:ea typeface="+mn-ea"/>
                <a:cs typeface="+mn-cs"/>
              </a:rPr>
              <a:t>), </a:t>
            </a:r>
            <a:r>
              <a:rPr lang="en-CA" sz="1200" b="1" i="0" kern="1200" dirty="0">
                <a:solidFill>
                  <a:schemeClr val="tx1"/>
                </a:solidFill>
                <a:effectLst/>
                <a:latin typeface="+mn-lt"/>
                <a:ea typeface="+mn-ea"/>
                <a:cs typeface="+mn-cs"/>
              </a:rPr>
              <a:t>MIT </a:t>
            </a:r>
            <a:r>
              <a:rPr lang="en-CA" sz="1200" b="0" i="0" kern="1200" dirty="0">
                <a:solidFill>
                  <a:schemeClr val="tx1"/>
                </a:solidFill>
                <a:effectLst/>
                <a:latin typeface="+mn-lt"/>
                <a:ea typeface="+mn-ea"/>
                <a:cs typeface="+mn-cs"/>
              </a:rPr>
              <a:t>takes </a:t>
            </a:r>
            <a:r>
              <a:rPr lang="en-CA" sz="1200" b="0" i="1" kern="1200" dirty="0">
                <a:solidFill>
                  <a:schemeClr val="tx1"/>
                </a:solidFill>
                <a:effectLst/>
                <a:latin typeface="+mn-lt"/>
                <a:ea typeface="+mn-ea"/>
                <a:cs typeface="+mn-cs"/>
              </a:rPr>
              <a:t>m </a:t>
            </a:r>
            <a:r>
              <a:rPr lang="en-CA" sz="1200" b="0" i="0" kern="1200" dirty="0">
                <a:solidFill>
                  <a:schemeClr val="tx1"/>
                </a:solidFill>
                <a:effectLst/>
                <a:latin typeface="+mn-lt"/>
                <a:ea typeface="+mn-ea"/>
                <a:cs typeface="+mn-cs"/>
              </a:rPr>
              <a:t>samples from the distribution of the contingency table with fixed marginals using </a:t>
            </a:r>
            <a:r>
              <a:rPr lang="en-CA" sz="1200" b="0" i="0" kern="1200" dirty="0" err="1">
                <a:solidFill>
                  <a:schemeClr val="tx1"/>
                </a:solidFill>
                <a:effectLst/>
                <a:latin typeface="+mn-lt"/>
                <a:ea typeface="+mn-ea"/>
                <a:cs typeface="+mn-cs"/>
              </a:rPr>
              <a:t>Patefield’s</a:t>
            </a:r>
            <a:r>
              <a:rPr lang="en-CA" sz="1200" b="0" i="0" kern="1200" dirty="0">
                <a:solidFill>
                  <a:schemeClr val="tx1"/>
                </a:solidFill>
                <a:effectLst/>
                <a:latin typeface="+mn-lt"/>
                <a:ea typeface="+mn-ea"/>
                <a:cs typeface="+mn-cs"/>
              </a:rPr>
              <a:t> algorithm. </a:t>
            </a:r>
          </a:p>
          <a:p>
            <a:endParaRPr lang="en-CA" sz="1200" b="0" i="0" kern="1200" dirty="0">
              <a:solidFill>
                <a:schemeClr val="tx1"/>
              </a:solidFill>
              <a:effectLst/>
              <a:latin typeface="+mn-lt"/>
              <a:ea typeface="+mn-ea"/>
              <a:cs typeface="+mn-cs"/>
            </a:endParaRPr>
          </a:p>
          <a:p>
            <a:r>
              <a:rPr lang="en-CA" sz="1200" b="0" i="0" kern="1200" dirty="0">
                <a:solidFill>
                  <a:schemeClr val="tx1"/>
                </a:solidFill>
                <a:effectLst/>
                <a:latin typeface="+mn-lt"/>
                <a:ea typeface="+mn-ea"/>
                <a:cs typeface="+mn-cs"/>
              </a:rPr>
              <a:t>the complexity of </a:t>
            </a:r>
            <a:r>
              <a:rPr lang="en-CA" sz="1200" b="0" i="0" kern="1200" dirty="0" err="1">
                <a:solidFill>
                  <a:schemeClr val="tx1"/>
                </a:solidFill>
                <a:effectLst/>
                <a:latin typeface="+mn-lt"/>
                <a:ea typeface="+mn-ea"/>
                <a:cs typeface="+mn-cs"/>
              </a:rPr>
              <a:t>Patefield’s</a:t>
            </a:r>
            <a:r>
              <a:rPr lang="en-CA" sz="1200" b="0" i="0" kern="1200" dirty="0">
                <a:solidFill>
                  <a:schemeClr val="tx1"/>
                </a:solidFill>
                <a:effectLst/>
                <a:latin typeface="+mn-lt"/>
                <a:ea typeface="+mn-ea"/>
                <a:cs typeface="+mn-cs"/>
              </a:rPr>
              <a:t> algorithm is proportional to the dimensions of </a:t>
            </a:r>
            <a:r>
              <a:rPr lang="en-CA" sz="1200" b="0" i="1" kern="1200" dirty="0">
                <a:solidFill>
                  <a:schemeClr val="tx1"/>
                </a:solidFill>
                <a:effectLst/>
                <a:latin typeface="+mn-lt"/>
                <a:ea typeface="+mn-ea"/>
                <a:cs typeface="+mn-cs"/>
              </a:rPr>
              <a:t>T </a:t>
            </a:r>
            <a:r>
              <a:rPr lang="en-CA" sz="1200" b="0" i="0" kern="1200" dirty="0">
                <a:solidFill>
                  <a:schemeClr val="tx1"/>
                </a:solidFill>
                <a:effectLst/>
                <a:latin typeface="+mn-lt"/>
                <a:ea typeface="+mn-ea"/>
                <a:cs typeface="+mn-cs"/>
              </a:rPr>
              <a:t>and </a:t>
            </a:r>
            <a:r>
              <a:rPr lang="en-CA" sz="1200" b="0" i="1" kern="1200" dirty="0">
                <a:solidFill>
                  <a:schemeClr val="tx1"/>
                </a:solidFill>
                <a:effectLst/>
                <a:latin typeface="+mn-lt"/>
                <a:ea typeface="+mn-ea"/>
                <a:cs typeface="+mn-cs"/>
              </a:rPr>
              <a:t>Y</a:t>
            </a:r>
            <a:r>
              <a:rPr lang="en-CA" sz="1200" b="0" i="0" kern="1200" dirty="0">
                <a:solidFill>
                  <a:schemeClr val="tx1"/>
                </a:solidFill>
                <a:effectLst/>
                <a:latin typeface="+mn-lt"/>
                <a:ea typeface="+mn-ea"/>
                <a:cs typeface="+mn-cs"/>
              </a:rPr>
              <a:t>. Thus, the complexity of </a:t>
            </a:r>
            <a:r>
              <a:rPr lang="en-CA" sz="1200" b="1" i="0" kern="1200" dirty="0">
                <a:solidFill>
                  <a:schemeClr val="tx1"/>
                </a:solidFill>
                <a:effectLst/>
                <a:latin typeface="+mn-lt"/>
                <a:ea typeface="+mn-ea"/>
                <a:cs typeface="+mn-cs"/>
              </a:rPr>
              <a:t>MIT </a:t>
            </a:r>
            <a:r>
              <a:rPr lang="en-CA" sz="1200" b="0" i="0" kern="1200" dirty="0">
                <a:solidFill>
                  <a:schemeClr val="tx1"/>
                </a:solidFill>
                <a:effectLst/>
                <a:latin typeface="+mn-lt"/>
                <a:ea typeface="+mn-ea"/>
                <a:cs typeface="+mn-cs"/>
              </a:rPr>
              <a:t>is essentially proportional to </a:t>
            </a:r>
            <a:r>
              <a:rPr lang="en-CA" sz="1200" b="0" i="1" kern="1200" dirty="0">
                <a:solidFill>
                  <a:schemeClr val="tx1"/>
                </a:solidFill>
                <a:effectLst/>
                <a:latin typeface="+mn-lt"/>
                <a:ea typeface="+mn-ea"/>
                <a:cs typeface="+mn-cs"/>
              </a:rPr>
              <a:t>m</a:t>
            </a:r>
            <a:r>
              <a:rPr lang="en-CA" sz="1200" b="0" i="0" kern="1200" dirty="0">
                <a:solidFill>
                  <a:schemeClr val="tx1"/>
                </a:solidFill>
                <a:effectLst/>
                <a:latin typeface="+mn-lt"/>
                <a:ea typeface="+mn-ea"/>
                <a:cs typeface="+mn-cs"/>
              </a:rPr>
              <a:t>, the number of permutation tests</a:t>
            </a:r>
            <a:r>
              <a:rPr lang="en-CA" dirty="0"/>
              <a:t> </a:t>
            </a:r>
            <a:br>
              <a:rPr lang="en-CA" dirty="0"/>
            </a:br>
            <a:r>
              <a:rPr lang="en-CA" dirty="0"/>
              <a:t/>
            </a:r>
            <a:br>
              <a:rPr lang="en-CA" dirty="0"/>
            </a:br>
            <a:endParaRPr lang="en-CA" dirty="0"/>
          </a:p>
          <a:p>
            <a:endParaRPr lang="en-CA" dirty="0"/>
          </a:p>
          <a:p>
            <a:r>
              <a:rPr lang="en-CA" dirty="0"/>
              <a:t>Sampling: </a:t>
            </a:r>
            <a:r>
              <a:rPr lang="en-CA" sz="1200" b="0" i="0" kern="1200" dirty="0">
                <a:solidFill>
                  <a:schemeClr val="tx1"/>
                </a:solidFill>
                <a:effectLst/>
                <a:latin typeface="+mn-lt"/>
                <a:ea typeface="+mn-ea"/>
                <a:cs typeface="+mn-cs"/>
              </a:rPr>
              <a:t>If the dimension of the conditioning set Z becomes large, the curse of dimensionality makes </a:t>
            </a:r>
            <a:r>
              <a:rPr lang="en-CA" sz="1200" b="1" i="0" kern="1200" dirty="0">
                <a:solidFill>
                  <a:schemeClr val="tx1"/>
                </a:solidFill>
                <a:effectLst/>
                <a:latin typeface="+mn-lt"/>
                <a:ea typeface="+mn-ea"/>
                <a:cs typeface="+mn-cs"/>
              </a:rPr>
              <a:t>MIT </a:t>
            </a:r>
            <a:r>
              <a:rPr lang="en-CA" sz="1200" b="0" i="0" kern="1200" dirty="0">
                <a:solidFill>
                  <a:schemeClr val="tx1"/>
                </a:solidFill>
                <a:effectLst/>
                <a:latin typeface="+mn-lt"/>
                <a:ea typeface="+mn-ea"/>
                <a:cs typeface="+mn-cs"/>
              </a:rPr>
              <a:t>infeasible</a:t>
            </a:r>
            <a:r>
              <a:rPr lang="en-CA" dirty="0"/>
              <a:t> </a:t>
            </a:r>
            <a:br>
              <a:rPr lang="en-CA" dirty="0"/>
            </a:br>
            <a:r>
              <a:rPr lang="en-CA" dirty="0"/>
              <a:t/>
            </a:r>
            <a:br>
              <a:rPr lang="en-CA" dirty="0"/>
            </a:br>
            <a:endParaRPr lang="en-CA" dirty="0"/>
          </a:p>
          <a:p>
            <a:endParaRPr lang="en-CA" dirty="0"/>
          </a:p>
        </p:txBody>
      </p:sp>
      <p:sp>
        <p:nvSpPr>
          <p:cNvPr id="4" name="Slide Number Placeholder 3"/>
          <p:cNvSpPr>
            <a:spLocks noGrp="1"/>
          </p:cNvSpPr>
          <p:nvPr>
            <p:ph type="sldNum" sz="quarter" idx="5"/>
          </p:nvPr>
        </p:nvSpPr>
        <p:spPr/>
        <p:txBody>
          <a:bodyPr/>
          <a:lstStyle/>
          <a:p>
            <a:fld id="{8DC1CC40-2134-4405-9EC8-E1E7326E6649}" type="slidenum">
              <a:rPr lang="en-CA" smtClean="0"/>
              <a:t>10</a:t>
            </a:fld>
            <a:endParaRPr lang="en-CA"/>
          </a:p>
        </p:txBody>
      </p:sp>
    </p:spTree>
    <p:extLst>
      <p:ext uri="{BB962C8B-B14F-4D97-AF65-F5344CB8AC3E}">
        <p14:creationId xmlns:p14="http://schemas.microsoft.com/office/powerpoint/2010/main" val="1337723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91DF6D-6546-4800-B95A-B17CFC5F85DB}" type="datetimeFigureOut">
              <a:rPr lang="en-CA" smtClean="0"/>
              <a:t>2019-03-15</a:t>
            </a:fld>
            <a:endParaRPr lang="en-CA"/>
          </a:p>
        </p:txBody>
      </p:sp>
      <p:sp>
        <p:nvSpPr>
          <p:cNvPr id="5" name="Footer Placeholder 4"/>
          <p:cNvSpPr>
            <a:spLocks noGrp="1"/>
          </p:cNvSpPr>
          <p:nvPr>
            <p:ph type="ftr" sz="quarter" idx="11"/>
          </p:nvPr>
        </p:nvSpPr>
        <p:spPr>
          <a:xfrm>
            <a:off x="5332412" y="5883275"/>
            <a:ext cx="4324044" cy="365125"/>
          </a:xfrm>
        </p:spPr>
        <p:txBody>
          <a:bodyPr/>
          <a:lstStyle/>
          <a:p>
            <a:endParaRPr lang="en-CA"/>
          </a:p>
        </p:txBody>
      </p:sp>
      <p:sp>
        <p:nvSpPr>
          <p:cNvPr id="6" name="Slide Number Placeholder 5"/>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14901218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791DF6D-6546-4800-B95A-B17CFC5F85DB}" type="datetimeFigureOut">
              <a:rPr lang="en-CA" smtClean="0"/>
              <a:t>2019-03-15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1317217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791DF6D-6546-4800-B95A-B17CFC5F85DB}" type="datetimeFigureOut">
              <a:rPr lang="en-CA" smtClean="0"/>
              <a:t>2019-03-15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41297179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791DF6D-6546-4800-B95A-B17CFC5F85DB}" type="datetimeFigureOut">
              <a:rPr lang="en-CA" smtClean="0"/>
              <a:t>2019-03-15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139527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791DF6D-6546-4800-B95A-B17CFC5F85DB}" type="datetimeFigureOut">
              <a:rPr lang="en-CA" smtClean="0"/>
              <a:t>2019-03-15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32668014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791DF6D-6546-4800-B95A-B17CFC5F85DB}" type="datetimeFigureOut">
              <a:rPr lang="en-CA" smtClean="0"/>
              <a:t>2019-03-15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1964147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791DF6D-6546-4800-B95A-B17CFC5F85DB}" type="datetimeFigureOut">
              <a:rPr lang="en-CA" smtClean="0"/>
              <a:t>2019-03-15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3346324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91DF6D-6546-4800-B95A-B17CFC5F85DB}" type="datetimeFigureOut">
              <a:rPr lang="en-CA" smtClean="0"/>
              <a:t>2019-03-15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11284178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91DF6D-6546-4800-B95A-B17CFC5F85DB}" type="datetimeFigureOut">
              <a:rPr lang="en-CA" smtClean="0"/>
              <a:t>2019-03-15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25624150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91DF6D-6546-4800-B95A-B17CFC5F85DB}" type="datetimeFigureOut">
              <a:rPr lang="en-CA" smtClean="0"/>
              <a:t>2019-03-15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373465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91DF6D-6546-4800-B95A-B17CFC5F85DB}" type="datetimeFigureOut">
              <a:rPr lang="en-CA" smtClean="0"/>
              <a:t>2019-03-15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a:xfrm>
            <a:off x="10951856" y="5867131"/>
            <a:ext cx="551167" cy="365125"/>
          </a:xfrm>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354444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791DF6D-6546-4800-B95A-B17CFC5F85DB}" type="datetimeFigureOut">
              <a:rPr lang="en-CA" smtClean="0"/>
              <a:t>2019-03-15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163785640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91DF6D-6546-4800-B95A-B17CFC5F85DB}" type="datetimeFigureOut">
              <a:rPr lang="en-CA" smtClean="0"/>
              <a:t>2019-03-15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3949822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91DF6D-6546-4800-B95A-B17CFC5F85DB}" type="datetimeFigureOut">
              <a:rPr lang="en-CA" smtClean="0"/>
              <a:t>2019-03-15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560483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91DF6D-6546-4800-B95A-B17CFC5F85DB}" type="datetimeFigureOut">
              <a:rPr lang="en-CA" smtClean="0"/>
              <a:t>2019-03-15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2371163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91DF6D-6546-4800-B95A-B17CFC5F85DB}" type="datetimeFigureOut">
              <a:rPr lang="en-CA" smtClean="0"/>
              <a:t>2019-03-15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2600496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791DF6D-6546-4800-B95A-B17CFC5F85DB}" type="datetimeFigureOut">
              <a:rPr lang="en-CA" smtClean="0"/>
              <a:t>2019-03-15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2114362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791DF6D-6546-4800-B95A-B17CFC5F85DB}" type="datetimeFigureOut">
              <a:rPr lang="en-CA" smtClean="0"/>
              <a:t>2019-03-15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2874CBB-FE50-4A9E-A1AF-AAF453C2094E}" type="slidenum">
              <a:rPr lang="en-CA" smtClean="0"/>
              <a:t>‹#›</a:t>
            </a:fld>
            <a:endParaRPr lang="en-CA"/>
          </a:p>
        </p:txBody>
      </p:sp>
    </p:spTree>
    <p:extLst>
      <p:ext uri="{BB962C8B-B14F-4D97-AF65-F5344CB8AC3E}">
        <p14:creationId xmlns:p14="http://schemas.microsoft.com/office/powerpoint/2010/main" val="41913831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791DF6D-6546-4800-B95A-B17CFC5F85DB}" type="datetimeFigureOut">
              <a:rPr lang="en-CA" smtClean="0"/>
              <a:t>2019-03-15</a:t>
            </a:fld>
            <a:endParaRPr lang="en-CA"/>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CA"/>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2874CBB-FE50-4A9E-A1AF-AAF453C2094E}" type="slidenum">
              <a:rPr lang="en-CA" smtClean="0"/>
              <a:t>‹#›</a:t>
            </a:fld>
            <a:endParaRPr lang="en-CA"/>
          </a:p>
        </p:txBody>
      </p:sp>
    </p:spTree>
    <p:extLst>
      <p:ext uri="{BB962C8B-B14F-4D97-AF65-F5344CB8AC3E}">
        <p14:creationId xmlns:p14="http://schemas.microsoft.com/office/powerpoint/2010/main" val="316534749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 id="2147483762"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3E89AF-3171-4FE8-9681-B0D27279D8D9}"/>
              </a:ext>
            </a:extLst>
          </p:cNvPr>
          <p:cNvSpPr>
            <a:spLocks noGrp="1"/>
          </p:cNvSpPr>
          <p:nvPr>
            <p:ph type="ctrTitle"/>
          </p:nvPr>
        </p:nvSpPr>
        <p:spPr>
          <a:xfrm>
            <a:off x="913774" y="1089375"/>
            <a:ext cx="10364452" cy="4041422"/>
          </a:xfrm>
        </p:spPr>
        <p:txBody>
          <a:bodyPr anchor="ctr">
            <a:normAutofit/>
          </a:bodyPr>
          <a:lstStyle/>
          <a:p>
            <a:r>
              <a:rPr lang="en-CA" sz="4000" b="1" dirty="0"/>
              <a:t>Bias in OLAP Queries: </a:t>
            </a:r>
            <a:br>
              <a:rPr lang="en-CA" sz="4000" b="1" dirty="0"/>
            </a:br>
            <a:r>
              <a:rPr lang="en-CA" sz="4000" b="1" dirty="0"/>
              <a:t>Detection, Explanation, and Removal</a:t>
            </a:r>
            <a:r>
              <a:rPr lang="en-CA" sz="3800" b="1" dirty="0"/>
              <a:t/>
            </a:r>
            <a:br>
              <a:rPr lang="en-CA" sz="3800" b="1" dirty="0"/>
            </a:br>
            <a:r>
              <a:rPr lang="en-CA" sz="3800" dirty="0"/>
              <a:t>(Or Think Twice About Your AVG-Query) </a:t>
            </a:r>
            <a:br>
              <a:rPr lang="en-CA" sz="3800" dirty="0"/>
            </a:br>
            <a:r>
              <a:rPr lang="en-CA" sz="3800" dirty="0"/>
              <a:t/>
            </a:r>
            <a:br>
              <a:rPr lang="en-CA" sz="3800" dirty="0"/>
            </a:br>
            <a:r>
              <a:rPr lang="en-CA" sz="3800" dirty="0" err="1"/>
              <a:t>Salimi</a:t>
            </a:r>
            <a:r>
              <a:rPr lang="en-CA" sz="3800" dirty="0"/>
              <a:t>, </a:t>
            </a:r>
            <a:r>
              <a:rPr lang="en-CA" sz="3800" dirty="0" err="1"/>
              <a:t>Gehrke</a:t>
            </a:r>
            <a:r>
              <a:rPr lang="en-CA" sz="3800" dirty="0"/>
              <a:t> and Suciu</a:t>
            </a:r>
          </a:p>
        </p:txBody>
      </p:sp>
      <p:sp>
        <p:nvSpPr>
          <p:cNvPr id="3" name="Subtitle 2">
            <a:extLst>
              <a:ext uri="{FF2B5EF4-FFF2-40B4-BE49-F238E27FC236}">
                <a16:creationId xmlns:a16="http://schemas.microsoft.com/office/drawing/2014/main" xmlns="" id="{70835719-7087-4ED8-B9FD-6C741F87FC12}"/>
              </a:ext>
            </a:extLst>
          </p:cNvPr>
          <p:cNvSpPr>
            <a:spLocks noGrp="1"/>
          </p:cNvSpPr>
          <p:nvPr>
            <p:ph type="subTitle" idx="1"/>
          </p:nvPr>
        </p:nvSpPr>
        <p:spPr>
          <a:xfrm>
            <a:off x="5317182" y="5046133"/>
            <a:ext cx="5961044" cy="722492"/>
          </a:xfrm>
        </p:spPr>
        <p:txBody>
          <a:bodyPr>
            <a:noAutofit/>
          </a:bodyPr>
          <a:lstStyle/>
          <a:p>
            <a:pPr algn="r">
              <a:lnSpc>
                <a:spcPct val="110000"/>
              </a:lnSpc>
            </a:pPr>
            <a:r>
              <a:rPr lang="en-US" altLang="zh-CN" sz="2000" dirty="0">
                <a:solidFill>
                  <a:schemeClr val="tx1">
                    <a:lumMod val="65000"/>
                    <a:lumOff val="35000"/>
                  </a:schemeClr>
                </a:solidFill>
              </a:rPr>
              <a:t>Presenter: </a:t>
            </a:r>
            <a:r>
              <a:rPr lang="en-CA" altLang="zh-CN" sz="2000" dirty="0">
                <a:solidFill>
                  <a:schemeClr val="tx1">
                    <a:lumMod val="65000"/>
                    <a:lumOff val="35000"/>
                  </a:schemeClr>
                </a:solidFill>
              </a:rPr>
              <a:t>Jimmy Jiang</a:t>
            </a:r>
          </a:p>
          <a:p>
            <a:pPr algn="r">
              <a:lnSpc>
                <a:spcPct val="110000"/>
              </a:lnSpc>
            </a:pPr>
            <a:r>
              <a:rPr lang="en-CA" sz="2000" dirty="0">
                <a:solidFill>
                  <a:schemeClr val="tx1">
                    <a:lumMod val="65000"/>
                    <a:lumOff val="35000"/>
                  </a:schemeClr>
                </a:solidFill>
              </a:rPr>
              <a:t>Discussion Lead: Leo Li</a:t>
            </a:r>
          </a:p>
        </p:txBody>
      </p:sp>
    </p:spTree>
    <p:extLst>
      <p:ext uri="{BB962C8B-B14F-4D97-AF65-F5344CB8AC3E}">
        <p14:creationId xmlns:p14="http://schemas.microsoft.com/office/powerpoint/2010/main" val="31119256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EB3647-829E-4D80-8FDF-B5C72B68CEB4}"/>
              </a:ext>
            </a:extLst>
          </p:cNvPr>
          <p:cNvSpPr>
            <a:spLocks noGrp="1"/>
          </p:cNvSpPr>
          <p:nvPr>
            <p:ph type="title"/>
          </p:nvPr>
        </p:nvSpPr>
        <p:spPr/>
        <p:txBody>
          <a:bodyPr/>
          <a:lstStyle/>
          <a:p>
            <a:r>
              <a:rPr lang="en-CA" dirty="0"/>
              <a:t>Independence Test</a:t>
            </a:r>
          </a:p>
        </p:txBody>
      </p:sp>
      <p:sp>
        <p:nvSpPr>
          <p:cNvPr id="3" name="Content Placeholder 2">
            <a:extLst>
              <a:ext uri="{FF2B5EF4-FFF2-40B4-BE49-F238E27FC236}">
                <a16:creationId xmlns:a16="http://schemas.microsoft.com/office/drawing/2014/main" xmlns="" id="{C9571D4B-52EE-4956-9F2C-DC88078D8995}"/>
              </a:ext>
            </a:extLst>
          </p:cNvPr>
          <p:cNvSpPr>
            <a:spLocks noGrp="1"/>
          </p:cNvSpPr>
          <p:nvPr>
            <p:ph sz="quarter" idx="13"/>
          </p:nvPr>
        </p:nvSpPr>
        <p:spPr>
          <a:xfrm>
            <a:off x="3212432" y="1777545"/>
            <a:ext cx="6922168" cy="4238245"/>
          </a:xfrm>
        </p:spPr>
        <p:txBody>
          <a:bodyPr/>
          <a:lstStyle/>
          <a:p>
            <a:r>
              <a:rPr lang="en-CA" b="1" dirty="0"/>
              <a:t>Monte-Carlo permutation test:</a:t>
            </a:r>
          </a:p>
          <a:p>
            <a:pPr lvl="1"/>
            <a:r>
              <a:rPr lang="en-CA" b="1" dirty="0"/>
              <a:t>problems</a:t>
            </a:r>
            <a:endParaRPr lang="en-CA" dirty="0"/>
          </a:p>
          <a:p>
            <a:pPr marL="0" indent="0">
              <a:buNone/>
            </a:pPr>
            <a:endParaRPr lang="en-CA" b="1" dirty="0"/>
          </a:p>
          <a:p>
            <a:r>
              <a:rPr lang="en-CA" b="1" dirty="0"/>
              <a:t>M</a:t>
            </a:r>
            <a:r>
              <a:rPr lang="en-CA" dirty="0"/>
              <a:t>utual </a:t>
            </a:r>
            <a:r>
              <a:rPr lang="en-CA" b="1" dirty="0"/>
              <a:t>I</a:t>
            </a:r>
            <a:r>
              <a:rPr lang="en-CA" dirty="0"/>
              <a:t>nformation </a:t>
            </a:r>
            <a:r>
              <a:rPr lang="en-CA" b="1" dirty="0"/>
              <a:t>T</a:t>
            </a:r>
            <a:r>
              <a:rPr lang="en-CA" dirty="0"/>
              <a:t>est (</a:t>
            </a:r>
            <a:r>
              <a:rPr lang="en-CA" b="1" dirty="0"/>
              <a:t>MIT</a:t>
            </a:r>
            <a:r>
              <a:rPr lang="en-CA" dirty="0"/>
              <a:t>) :</a:t>
            </a:r>
          </a:p>
          <a:p>
            <a:pPr lvl="1"/>
            <a:r>
              <a:rPr lang="en-CA" dirty="0"/>
              <a:t>for checking conditional independence in the data </a:t>
            </a:r>
          </a:p>
          <a:p>
            <a:pPr lvl="1"/>
            <a:r>
              <a:rPr lang="en-CA" b="1" dirty="0"/>
              <a:t>Permutation test using contingency tables.</a:t>
            </a:r>
            <a:r>
              <a:rPr lang="en-CA" dirty="0"/>
              <a:t> </a:t>
            </a:r>
          </a:p>
          <a:p>
            <a:pPr lvl="1"/>
            <a:r>
              <a:rPr lang="en-CA" b="1" dirty="0"/>
              <a:t>Sampling from groups</a:t>
            </a:r>
            <a:r>
              <a:rPr lang="en-CA" dirty="0"/>
              <a:t> </a:t>
            </a:r>
            <a:br>
              <a:rPr lang="en-CA" dirty="0"/>
            </a:br>
            <a:r>
              <a:rPr lang="en-CA" dirty="0"/>
              <a:t/>
            </a:r>
            <a:br>
              <a:rPr lang="en-CA" dirty="0"/>
            </a:br>
            <a:endParaRPr lang="en-CA" dirty="0"/>
          </a:p>
        </p:txBody>
      </p:sp>
    </p:spTree>
    <p:extLst>
      <p:ext uri="{BB962C8B-B14F-4D97-AF65-F5344CB8AC3E}">
        <p14:creationId xmlns:p14="http://schemas.microsoft.com/office/powerpoint/2010/main" val="703847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60085E-EC60-4A66-BC75-14FCF2E8B971}"/>
              </a:ext>
            </a:extLst>
          </p:cNvPr>
          <p:cNvSpPr>
            <a:spLocks noGrp="1"/>
          </p:cNvSpPr>
          <p:nvPr>
            <p:ph type="title"/>
          </p:nvPr>
        </p:nvSpPr>
        <p:spPr/>
        <p:txBody>
          <a:bodyPr/>
          <a:lstStyle/>
          <a:p>
            <a:r>
              <a:rPr lang="en-CA" dirty="0"/>
              <a:t>Other optimizations</a:t>
            </a:r>
          </a:p>
        </p:txBody>
      </p:sp>
      <p:sp>
        <p:nvSpPr>
          <p:cNvPr id="3" name="Content Placeholder 2">
            <a:extLst>
              <a:ext uri="{FF2B5EF4-FFF2-40B4-BE49-F238E27FC236}">
                <a16:creationId xmlns:a16="http://schemas.microsoft.com/office/drawing/2014/main" xmlns="" id="{31C9C26E-102B-4E78-BCCA-64D49D9B3DEB}"/>
              </a:ext>
            </a:extLst>
          </p:cNvPr>
          <p:cNvSpPr>
            <a:spLocks noGrp="1"/>
          </p:cNvSpPr>
          <p:nvPr>
            <p:ph sz="quarter" idx="13"/>
          </p:nvPr>
        </p:nvSpPr>
        <p:spPr>
          <a:xfrm>
            <a:off x="3676272" y="2198650"/>
            <a:ext cx="5634789" cy="3424107"/>
          </a:xfrm>
        </p:spPr>
        <p:txBody>
          <a:bodyPr/>
          <a:lstStyle/>
          <a:p>
            <a:r>
              <a:rPr lang="en-CA" dirty="0"/>
              <a:t>Materialization of contingency tables</a:t>
            </a:r>
          </a:p>
          <a:p>
            <a:r>
              <a:rPr lang="en-CA" dirty="0"/>
              <a:t>Caching entropies</a:t>
            </a:r>
          </a:p>
          <a:p>
            <a:r>
              <a:rPr lang="en-CA" dirty="0"/>
              <a:t>Hybrid independent test</a:t>
            </a:r>
          </a:p>
        </p:txBody>
      </p:sp>
    </p:spTree>
    <p:extLst>
      <p:ext uri="{BB962C8B-B14F-4D97-AF65-F5344CB8AC3E}">
        <p14:creationId xmlns:p14="http://schemas.microsoft.com/office/powerpoint/2010/main" val="391724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88ACD4-748B-43BC-BEE4-F45D7849CCB4}"/>
              </a:ext>
            </a:extLst>
          </p:cNvPr>
          <p:cNvSpPr>
            <a:spLocks noGrp="1"/>
          </p:cNvSpPr>
          <p:nvPr>
            <p:ph type="title"/>
          </p:nvPr>
        </p:nvSpPr>
        <p:spPr>
          <a:xfrm>
            <a:off x="1496342" y="203435"/>
            <a:ext cx="10018713" cy="1752599"/>
          </a:xfrm>
        </p:spPr>
        <p:txBody>
          <a:bodyPr/>
          <a:lstStyle/>
          <a:p>
            <a:r>
              <a:rPr lang="en-CA" dirty="0"/>
              <a:t>Empirical evaluation </a:t>
            </a:r>
          </a:p>
        </p:txBody>
      </p:sp>
      <p:sp>
        <p:nvSpPr>
          <p:cNvPr id="3" name="Content Placeholder 2">
            <a:extLst>
              <a:ext uri="{FF2B5EF4-FFF2-40B4-BE49-F238E27FC236}">
                <a16:creationId xmlns:a16="http://schemas.microsoft.com/office/drawing/2014/main" xmlns="" id="{54BB7B6C-A60C-4BEC-8E37-12B8F2E84004}"/>
              </a:ext>
            </a:extLst>
          </p:cNvPr>
          <p:cNvSpPr>
            <a:spLocks noGrp="1"/>
          </p:cNvSpPr>
          <p:nvPr>
            <p:ph sz="quarter" idx="13"/>
          </p:nvPr>
        </p:nvSpPr>
        <p:spPr>
          <a:xfrm>
            <a:off x="2032711" y="5638800"/>
            <a:ext cx="10363826" cy="1752599"/>
          </a:xfrm>
        </p:spPr>
        <p:txBody>
          <a:bodyPr>
            <a:normAutofit/>
          </a:bodyPr>
          <a:lstStyle/>
          <a:p>
            <a:r>
              <a:rPr lang="en-CA" dirty="0"/>
              <a:t>64-bit OS-X machine with an Intel Corei7 processor (16 GB RAM, 2.8 GHz) </a:t>
            </a:r>
          </a:p>
          <a:p>
            <a:pPr marL="0" indent="0">
              <a:buNone/>
            </a:pPr>
            <a:r>
              <a:rPr lang="en-CA" dirty="0"/>
              <a:t/>
            </a:r>
            <a:br>
              <a:rPr lang="en-CA" dirty="0"/>
            </a:br>
            <a:endParaRPr lang="en-CA" dirty="0"/>
          </a:p>
        </p:txBody>
      </p:sp>
      <p:pic>
        <p:nvPicPr>
          <p:cNvPr id="4" name="Picture 3">
            <a:extLst>
              <a:ext uri="{FF2B5EF4-FFF2-40B4-BE49-F238E27FC236}">
                <a16:creationId xmlns:a16="http://schemas.microsoft.com/office/drawing/2014/main" xmlns="" id="{EFC79ABC-12AE-4378-BA53-1197EB14202C}"/>
              </a:ext>
            </a:extLst>
          </p:cNvPr>
          <p:cNvPicPr>
            <a:picLocks noChangeAspect="1"/>
          </p:cNvPicPr>
          <p:nvPr/>
        </p:nvPicPr>
        <p:blipFill>
          <a:blip r:embed="rId3"/>
          <a:stretch>
            <a:fillRect/>
          </a:stretch>
        </p:blipFill>
        <p:spPr>
          <a:xfrm>
            <a:off x="1496342" y="1562100"/>
            <a:ext cx="10588830" cy="4076700"/>
          </a:xfrm>
          <a:prstGeom prst="rect">
            <a:avLst/>
          </a:prstGeom>
        </p:spPr>
      </p:pic>
    </p:spTree>
    <p:extLst>
      <p:ext uri="{BB962C8B-B14F-4D97-AF65-F5344CB8AC3E}">
        <p14:creationId xmlns:p14="http://schemas.microsoft.com/office/powerpoint/2010/main" val="9775090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7F1639-0C4F-4B3B-8483-F87A5701DDA2}"/>
              </a:ext>
            </a:extLst>
          </p:cNvPr>
          <p:cNvSpPr>
            <a:spLocks noGrp="1"/>
          </p:cNvSpPr>
          <p:nvPr>
            <p:ph type="title"/>
          </p:nvPr>
        </p:nvSpPr>
        <p:spPr>
          <a:xfrm>
            <a:off x="1580563" y="373420"/>
            <a:ext cx="10018713" cy="1752599"/>
          </a:xfrm>
        </p:spPr>
        <p:txBody>
          <a:bodyPr/>
          <a:lstStyle/>
          <a:p>
            <a:r>
              <a:rPr lang="en-CA" dirty="0"/>
              <a:t>Discussions </a:t>
            </a:r>
            <a:r>
              <a:rPr lang="en-CA"/>
              <a:t>on results</a:t>
            </a:r>
            <a:endParaRPr lang="en-CA" dirty="0"/>
          </a:p>
        </p:txBody>
      </p:sp>
      <p:sp>
        <p:nvSpPr>
          <p:cNvPr id="3" name="Content Placeholder 2">
            <a:extLst>
              <a:ext uri="{FF2B5EF4-FFF2-40B4-BE49-F238E27FC236}">
                <a16:creationId xmlns:a16="http://schemas.microsoft.com/office/drawing/2014/main" xmlns="" id="{2B15E958-AA1D-41F6-B2E2-54A7EA62A1F3}"/>
              </a:ext>
            </a:extLst>
          </p:cNvPr>
          <p:cNvSpPr>
            <a:spLocks noGrp="1"/>
          </p:cNvSpPr>
          <p:nvPr>
            <p:ph sz="quarter" idx="13"/>
          </p:nvPr>
        </p:nvSpPr>
        <p:spPr>
          <a:xfrm>
            <a:off x="3123784" y="2126019"/>
            <a:ext cx="7668126" cy="4563539"/>
          </a:xfrm>
        </p:spPr>
        <p:txBody>
          <a:bodyPr>
            <a:normAutofit fontScale="92500" lnSpcReduction="10000"/>
          </a:bodyPr>
          <a:lstStyle/>
          <a:p>
            <a:r>
              <a:rPr lang="en-CA" dirty="0"/>
              <a:t>3 Assumptions:</a:t>
            </a:r>
          </a:p>
          <a:p>
            <a:pPr lvl="1"/>
            <a:r>
              <a:rPr lang="en-CA" dirty="0"/>
              <a:t>Parents of treatment attributes are included in data</a:t>
            </a:r>
          </a:p>
          <a:p>
            <a:pPr lvl="1"/>
            <a:r>
              <a:rPr lang="en-CA" dirty="0"/>
              <a:t>The treatment has at least 2 non-neighbour parents</a:t>
            </a:r>
          </a:p>
          <a:p>
            <a:pPr lvl="1"/>
            <a:r>
              <a:rPr lang="en-CA" dirty="0"/>
              <a:t>Conditional independence implies no causal relationship</a:t>
            </a:r>
          </a:p>
          <a:p>
            <a:r>
              <a:rPr lang="en-CA" dirty="0"/>
              <a:t>Statistical errors:</a:t>
            </a:r>
          </a:p>
          <a:p>
            <a:pPr lvl="1"/>
            <a:r>
              <a:rPr lang="en-CA" dirty="0" err="1"/>
              <a:t>HypDB</a:t>
            </a:r>
            <a:r>
              <a:rPr lang="en-CA" dirty="0"/>
              <a:t> relies on conditional independent tests that are subject to false positives and false negatives </a:t>
            </a:r>
          </a:p>
          <a:p>
            <a:r>
              <a:rPr lang="en-CA" dirty="0"/>
              <a:t>Simpson’s Paradox </a:t>
            </a:r>
          </a:p>
          <a:p>
            <a:r>
              <a:rPr lang="en-CA" dirty="0"/>
              <a:t>Hypothetical Queries </a:t>
            </a:r>
            <a:br>
              <a:rPr lang="en-CA" dirty="0"/>
            </a:br>
            <a:r>
              <a:rPr lang="en-CA" dirty="0"/>
              <a:t/>
            </a:r>
            <a:br>
              <a:rPr lang="en-CA" dirty="0"/>
            </a:br>
            <a:r>
              <a:rPr lang="en-CA" dirty="0"/>
              <a:t/>
            </a:r>
            <a:br>
              <a:rPr lang="en-CA" dirty="0"/>
            </a:br>
            <a:endParaRPr lang="en-CA" dirty="0"/>
          </a:p>
        </p:txBody>
      </p:sp>
    </p:spTree>
    <p:extLst>
      <p:ext uri="{BB962C8B-B14F-4D97-AF65-F5344CB8AC3E}">
        <p14:creationId xmlns:p14="http://schemas.microsoft.com/office/powerpoint/2010/main" val="42434860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93A442-5AD1-49A0-8846-649905341134}"/>
              </a:ext>
            </a:extLst>
          </p:cNvPr>
          <p:cNvSpPr>
            <a:spLocks noGrp="1"/>
          </p:cNvSpPr>
          <p:nvPr>
            <p:ph type="title"/>
          </p:nvPr>
        </p:nvSpPr>
        <p:spPr/>
        <p:txBody>
          <a:bodyPr/>
          <a:lstStyle/>
          <a:p>
            <a:r>
              <a:rPr lang="en-CA" dirty="0"/>
              <a:t>Discussion</a:t>
            </a:r>
          </a:p>
        </p:txBody>
      </p:sp>
      <p:sp>
        <p:nvSpPr>
          <p:cNvPr id="3" name="Content Placeholder 2">
            <a:extLst>
              <a:ext uri="{FF2B5EF4-FFF2-40B4-BE49-F238E27FC236}">
                <a16:creationId xmlns:a16="http://schemas.microsoft.com/office/drawing/2014/main" xmlns="" id="{AFFDEC11-A3F6-44E5-B8D8-76FE35B89BE0}"/>
              </a:ext>
            </a:extLst>
          </p:cNvPr>
          <p:cNvSpPr>
            <a:spLocks noGrp="1"/>
          </p:cNvSpPr>
          <p:nvPr>
            <p:ph sz="quarter" idx="13"/>
          </p:nvPr>
        </p:nvSpPr>
        <p:spPr>
          <a:xfrm>
            <a:off x="2358189" y="2033337"/>
            <a:ext cx="8883316" cy="2494546"/>
          </a:xfrm>
        </p:spPr>
        <p:txBody>
          <a:bodyPr/>
          <a:lstStyle/>
          <a:p>
            <a:r>
              <a:rPr lang="en-CA" dirty="0"/>
              <a:t>The authors apply their algorithm on 5 real world datasets. </a:t>
            </a:r>
          </a:p>
          <a:p>
            <a:r>
              <a:rPr lang="en-CA" dirty="0"/>
              <a:t>Divide the class into groups, and have each group take one of the datasets and discuss whether they buy the result or not and why.</a:t>
            </a:r>
          </a:p>
        </p:txBody>
      </p:sp>
    </p:spTree>
    <p:extLst>
      <p:ext uri="{BB962C8B-B14F-4D97-AF65-F5344CB8AC3E}">
        <p14:creationId xmlns:p14="http://schemas.microsoft.com/office/powerpoint/2010/main" val="4234088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04461-1A35-4D05-871A-5F52ADF25250}"/>
              </a:ext>
            </a:extLst>
          </p:cNvPr>
          <p:cNvSpPr>
            <a:spLocks noGrp="1"/>
          </p:cNvSpPr>
          <p:nvPr>
            <p:ph type="title"/>
          </p:nvPr>
        </p:nvSpPr>
        <p:spPr/>
        <p:txBody>
          <a:bodyPr/>
          <a:lstStyle/>
          <a:p>
            <a:r>
              <a:rPr lang="en-CA" dirty="0"/>
              <a:t>Contents</a:t>
            </a:r>
          </a:p>
        </p:txBody>
      </p:sp>
      <p:sp>
        <p:nvSpPr>
          <p:cNvPr id="3" name="Content Placeholder 2">
            <a:extLst>
              <a:ext uri="{FF2B5EF4-FFF2-40B4-BE49-F238E27FC236}">
                <a16:creationId xmlns:a16="http://schemas.microsoft.com/office/drawing/2014/main" xmlns="" id="{A40974C5-4103-49ED-8786-CA47B1D71686}"/>
              </a:ext>
            </a:extLst>
          </p:cNvPr>
          <p:cNvSpPr>
            <a:spLocks noGrp="1"/>
          </p:cNvSpPr>
          <p:nvPr>
            <p:ph sz="quarter" idx="13"/>
          </p:nvPr>
        </p:nvSpPr>
        <p:spPr>
          <a:xfrm>
            <a:off x="2303918" y="2307076"/>
            <a:ext cx="8403771" cy="4045597"/>
          </a:xfrm>
        </p:spPr>
        <p:txBody>
          <a:bodyPr>
            <a:normAutofit lnSpcReduction="10000"/>
          </a:bodyPr>
          <a:lstStyle/>
          <a:p>
            <a:r>
              <a:rPr lang="en-CA" dirty="0"/>
              <a:t>D</a:t>
            </a:r>
            <a:r>
              <a:rPr lang="en-CA" cap="none" dirty="0"/>
              <a:t>etecting, explaining and resolving bias in decision-support queries;</a:t>
            </a:r>
          </a:p>
          <a:p>
            <a:r>
              <a:rPr lang="en-CA" dirty="0"/>
              <a:t>Dealing with biased queries:</a:t>
            </a:r>
          </a:p>
          <a:p>
            <a:pPr lvl="1"/>
            <a:r>
              <a:rPr lang="en-CA" dirty="0"/>
              <a:t>Definition</a:t>
            </a:r>
          </a:p>
          <a:p>
            <a:pPr lvl="1"/>
            <a:r>
              <a:rPr lang="en-CA" dirty="0"/>
              <a:t>Novel approach to explain bias</a:t>
            </a:r>
          </a:p>
          <a:p>
            <a:pPr lvl="1"/>
            <a:r>
              <a:rPr lang="en-CA" dirty="0"/>
              <a:t>Eliminate bias</a:t>
            </a:r>
          </a:p>
          <a:p>
            <a:r>
              <a:rPr lang="en-CA" dirty="0"/>
              <a:t>Discovering covariates </a:t>
            </a:r>
          </a:p>
          <a:p>
            <a:r>
              <a:rPr lang="en-CA" dirty="0"/>
              <a:t>Some other optimizations</a:t>
            </a:r>
          </a:p>
          <a:p>
            <a:r>
              <a:rPr lang="en-CA" dirty="0"/>
              <a:t>Evaluation on 7 real datasets and a set of synthetic datasets </a:t>
            </a:r>
          </a:p>
        </p:txBody>
      </p:sp>
    </p:spTree>
    <p:extLst>
      <p:ext uri="{BB962C8B-B14F-4D97-AF65-F5344CB8AC3E}">
        <p14:creationId xmlns:p14="http://schemas.microsoft.com/office/powerpoint/2010/main" val="2227392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8A9507-A3EA-4BB9-9A7F-B47938414403}"/>
              </a:ext>
            </a:extLst>
          </p:cNvPr>
          <p:cNvSpPr>
            <a:spLocks noGrp="1"/>
          </p:cNvSpPr>
          <p:nvPr>
            <p:ph type="title"/>
          </p:nvPr>
        </p:nvSpPr>
        <p:spPr/>
        <p:txBody>
          <a:bodyPr/>
          <a:lstStyle/>
          <a:p>
            <a:r>
              <a:rPr lang="en-CA" dirty="0"/>
              <a:t>Problem: Causal </a:t>
            </a:r>
            <a:r>
              <a:rPr lang="en-CA" dirty="0" err="1"/>
              <a:t>v.s</a:t>
            </a:r>
            <a:r>
              <a:rPr lang="en-CA" dirty="0"/>
              <a:t>. Observational</a:t>
            </a:r>
          </a:p>
        </p:txBody>
      </p:sp>
      <p:sp>
        <p:nvSpPr>
          <p:cNvPr id="3" name="Content Placeholder 2">
            <a:extLst>
              <a:ext uri="{FF2B5EF4-FFF2-40B4-BE49-F238E27FC236}">
                <a16:creationId xmlns:a16="http://schemas.microsoft.com/office/drawing/2014/main" xmlns="" id="{D958CD18-E0E0-4A5A-9DC4-2A82F226793E}"/>
              </a:ext>
            </a:extLst>
          </p:cNvPr>
          <p:cNvSpPr>
            <a:spLocks noGrp="1"/>
          </p:cNvSpPr>
          <p:nvPr>
            <p:ph sz="quarter" idx="13"/>
          </p:nvPr>
        </p:nvSpPr>
        <p:spPr>
          <a:xfrm>
            <a:off x="3018273" y="1901429"/>
            <a:ext cx="8484751" cy="4270771"/>
          </a:xfrm>
        </p:spPr>
        <p:txBody>
          <a:bodyPr>
            <a:normAutofit/>
          </a:bodyPr>
          <a:lstStyle/>
          <a:p>
            <a:r>
              <a:rPr lang="en-US" altLang="zh-CN" dirty="0"/>
              <a:t>Causal </a:t>
            </a:r>
            <a:r>
              <a:rPr lang="en-CA" altLang="zh-CN" dirty="0"/>
              <a:t>effect: </a:t>
            </a:r>
          </a:p>
          <a:p>
            <a:pPr lvl="1"/>
            <a:r>
              <a:rPr lang="en-CA" dirty="0"/>
              <a:t>Hypothesis test with Randomized experiment (A/B test)</a:t>
            </a:r>
          </a:p>
          <a:p>
            <a:r>
              <a:rPr lang="en-CA" dirty="0"/>
              <a:t>Observational:</a:t>
            </a:r>
          </a:p>
          <a:p>
            <a:pPr lvl="1"/>
            <a:r>
              <a:rPr lang="en-CA" dirty="0"/>
              <a:t>data recorded passively and subject to selection bias </a:t>
            </a:r>
            <a:br>
              <a:rPr lang="en-CA" dirty="0"/>
            </a:br>
            <a:endParaRPr lang="en-CA" dirty="0"/>
          </a:p>
        </p:txBody>
      </p:sp>
    </p:spTree>
    <p:extLst>
      <p:ext uri="{BB962C8B-B14F-4D97-AF65-F5344CB8AC3E}">
        <p14:creationId xmlns:p14="http://schemas.microsoft.com/office/powerpoint/2010/main" val="379288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A23868-5B1A-4B6F-8F2F-B4742FE2B95B}"/>
              </a:ext>
            </a:extLst>
          </p:cNvPr>
          <p:cNvSpPr>
            <a:spLocks noGrp="1"/>
          </p:cNvSpPr>
          <p:nvPr>
            <p:ph type="title"/>
          </p:nvPr>
        </p:nvSpPr>
        <p:spPr>
          <a:xfrm>
            <a:off x="4006661" y="0"/>
            <a:ext cx="6794400" cy="1752599"/>
          </a:xfrm>
        </p:spPr>
        <p:txBody>
          <a:bodyPr>
            <a:normAutofit/>
          </a:bodyPr>
          <a:lstStyle/>
          <a:p>
            <a:r>
              <a:rPr lang="en-CA" i="1" dirty="0"/>
              <a:t>Simpson’s paradox</a:t>
            </a:r>
            <a:r>
              <a:rPr lang="en-CA" dirty="0"/>
              <a:t> </a:t>
            </a:r>
            <a:br>
              <a:rPr lang="en-CA" dirty="0"/>
            </a:br>
            <a:endParaRPr lang="en-CA" dirty="0"/>
          </a:p>
        </p:txBody>
      </p:sp>
      <p:pic>
        <p:nvPicPr>
          <p:cNvPr id="4" name="Content Placeholder 3">
            <a:extLst>
              <a:ext uri="{FF2B5EF4-FFF2-40B4-BE49-F238E27FC236}">
                <a16:creationId xmlns:a16="http://schemas.microsoft.com/office/drawing/2014/main" xmlns="" id="{1708601B-8969-4DE8-BC4F-1546F3D2FB60}"/>
              </a:ext>
            </a:extLst>
          </p:cNvPr>
          <p:cNvPicPr>
            <a:picLocks noGrp="1" noChangeAspect="1"/>
          </p:cNvPicPr>
          <p:nvPr>
            <p:ph sz="quarter" idx="13"/>
          </p:nvPr>
        </p:nvPicPr>
        <p:blipFill>
          <a:blip r:embed="rId3"/>
          <a:stretch>
            <a:fillRect/>
          </a:stretch>
        </p:blipFill>
        <p:spPr>
          <a:xfrm>
            <a:off x="2615721" y="963827"/>
            <a:ext cx="9576280" cy="5894173"/>
          </a:xfrm>
          <a:prstGeom prst="rect">
            <a:avLst/>
          </a:prstGeom>
        </p:spPr>
      </p:pic>
    </p:spTree>
    <p:extLst>
      <p:ext uri="{BB962C8B-B14F-4D97-AF65-F5344CB8AC3E}">
        <p14:creationId xmlns:p14="http://schemas.microsoft.com/office/powerpoint/2010/main" val="991551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75D49A-74D0-4A9D-BC66-9E11EE0463FF}"/>
              </a:ext>
            </a:extLst>
          </p:cNvPr>
          <p:cNvSpPr>
            <a:spLocks noGrp="1"/>
          </p:cNvSpPr>
          <p:nvPr>
            <p:ph type="title"/>
          </p:nvPr>
        </p:nvSpPr>
        <p:spPr>
          <a:xfrm>
            <a:off x="1086643" y="32087"/>
            <a:ext cx="10018713" cy="1752599"/>
          </a:xfrm>
        </p:spPr>
        <p:txBody>
          <a:bodyPr/>
          <a:lstStyle/>
          <a:p>
            <a:r>
              <a:rPr lang="en-CA" dirty="0"/>
              <a:t>Some construction highlights</a:t>
            </a:r>
          </a:p>
        </p:txBody>
      </p:sp>
      <p:sp>
        <p:nvSpPr>
          <p:cNvPr id="3" name="Content Placeholder 2">
            <a:extLst>
              <a:ext uri="{FF2B5EF4-FFF2-40B4-BE49-F238E27FC236}">
                <a16:creationId xmlns:a16="http://schemas.microsoft.com/office/drawing/2014/main" xmlns="" id="{982690B3-A573-42A8-95B9-DD71005CC5C9}"/>
              </a:ext>
            </a:extLst>
          </p:cNvPr>
          <p:cNvSpPr>
            <a:spLocks noGrp="1"/>
          </p:cNvSpPr>
          <p:nvPr>
            <p:ph sz="quarter" idx="13"/>
          </p:nvPr>
        </p:nvSpPr>
        <p:spPr>
          <a:xfrm>
            <a:off x="2173287" y="1287379"/>
            <a:ext cx="10018713" cy="5538534"/>
          </a:xfrm>
        </p:spPr>
        <p:txBody>
          <a:bodyPr>
            <a:normAutofit fontScale="92500" lnSpcReduction="20000"/>
          </a:bodyPr>
          <a:lstStyle/>
          <a:p>
            <a:r>
              <a:rPr lang="en-CA" dirty="0"/>
              <a:t>Covariate:</a:t>
            </a:r>
          </a:p>
          <a:p>
            <a:pPr lvl="1"/>
            <a:r>
              <a:rPr lang="en-CA" dirty="0"/>
              <a:t>Core of causal analysis</a:t>
            </a:r>
          </a:p>
          <a:p>
            <a:pPr lvl="1"/>
            <a:r>
              <a:rPr lang="en-CA" dirty="0"/>
              <a:t>Needs control in biased queries</a:t>
            </a:r>
          </a:p>
          <a:p>
            <a:r>
              <a:rPr lang="en-CA" dirty="0"/>
              <a:t>Causal DAG originated from Judea Pearl</a:t>
            </a:r>
          </a:p>
          <a:p>
            <a:pPr lvl="1"/>
            <a:r>
              <a:rPr lang="en-CA" dirty="0"/>
              <a:t>Computational problems</a:t>
            </a:r>
          </a:p>
          <a:p>
            <a:r>
              <a:rPr lang="en-CA" dirty="0" err="1"/>
              <a:t>Neyman</a:t>
            </a:r>
            <a:r>
              <a:rPr lang="en-CA" dirty="0"/>
              <a:t>-Rubin Causal Model (NRCM):</a:t>
            </a:r>
          </a:p>
          <a:p>
            <a:pPr lvl="1"/>
            <a:r>
              <a:rPr lang="en-CA" i="1" dirty="0"/>
              <a:t>average treatment effect (ATE)</a:t>
            </a:r>
            <a:r>
              <a:rPr lang="en-CA" dirty="0"/>
              <a:t>  </a:t>
            </a:r>
          </a:p>
          <a:p>
            <a:r>
              <a:rPr lang="en-CA" dirty="0"/>
              <a:t>Key technical contributions of </a:t>
            </a:r>
            <a:r>
              <a:rPr lang="en-CA" dirty="0" err="1"/>
              <a:t>HypDB</a:t>
            </a:r>
            <a:r>
              <a:rPr lang="en-CA" dirty="0"/>
              <a:t>:</a:t>
            </a:r>
          </a:p>
          <a:p>
            <a:pPr lvl="1"/>
            <a:r>
              <a:rPr lang="en-CA" dirty="0"/>
              <a:t>Novel method for covariate discovery without computing the entire DAG</a:t>
            </a:r>
          </a:p>
          <a:p>
            <a:pPr lvl="1"/>
            <a:r>
              <a:rPr lang="en-CA" dirty="0"/>
              <a:t>A powerful optimization to significantly speed up the </a:t>
            </a:r>
            <a:r>
              <a:rPr lang="en-CA" i="1" dirty="0"/>
              <a:t>Monte Carlo permutation test</a:t>
            </a:r>
            <a:r>
              <a:rPr lang="en-CA" dirty="0"/>
              <a:t> </a:t>
            </a:r>
          </a:p>
          <a:p>
            <a:pPr lvl="1"/>
            <a:r>
              <a:rPr lang="en-CA" dirty="0"/>
              <a:t>Automated-method for rewriting biased to unbiased</a:t>
            </a:r>
          </a:p>
          <a:p>
            <a:r>
              <a:rPr lang="en-CA" dirty="0"/>
              <a:t>An application:</a:t>
            </a:r>
          </a:p>
          <a:p>
            <a:pPr lvl="1"/>
            <a:r>
              <a:rPr lang="en-CA" dirty="0"/>
              <a:t>Algorithm unfairness detection: employee admission</a:t>
            </a:r>
            <a:br>
              <a:rPr lang="en-CA" dirty="0"/>
            </a:br>
            <a:endParaRPr lang="en-CA" dirty="0"/>
          </a:p>
          <a:p>
            <a:pPr lvl="1"/>
            <a:endParaRPr lang="en-CA" dirty="0"/>
          </a:p>
        </p:txBody>
      </p:sp>
    </p:spTree>
    <p:extLst>
      <p:ext uri="{BB962C8B-B14F-4D97-AF65-F5344CB8AC3E}">
        <p14:creationId xmlns:p14="http://schemas.microsoft.com/office/powerpoint/2010/main" val="15662674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xmlns="" id="{BC03DDC6-12DB-447B-99DC-1B80EC87B150}"/>
              </a:ext>
            </a:extLst>
          </p:cNvPr>
          <p:cNvSpPr>
            <a:spLocks noGrp="1"/>
          </p:cNvSpPr>
          <p:nvPr>
            <p:ph type="title"/>
          </p:nvPr>
        </p:nvSpPr>
        <p:spPr>
          <a:xfrm>
            <a:off x="1496342" y="190501"/>
            <a:ext cx="10018713" cy="1752599"/>
          </a:xfrm>
        </p:spPr>
        <p:txBody>
          <a:bodyPr/>
          <a:lstStyle/>
          <a:p>
            <a:r>
              <a:rPr lang="en-CA" cap="none" dirty="0"/>
              <a:t>Causal DAGs</a:t>
            </a:r>
          </a:p>
        </p:txBody>
      </p:sp>
      <p:sp>
        <p:nvSpPr>
          <p:cNvPr id="20" name="Content Placeholder 19">
            <a:extLst>
              <a:ext uri="{FF2B5EF4-FFF2-40B4-BE49-F238E27FC236}">
                <a16:creationId xmlns:a16="http://schemas.microsoft.com/office/drawing/2014/main" xmlns="" id="{DF7E9E4D-91C9-4F04-8275-DC376264CF08}"/>
              </a:ext>
            </a:extLst>
          </p:cNvPr>
          <p:cNvSpPr>
            <a:spLocks noGrp="1"/>
          </p:cNvSpPr>
          <p:nvPr>
            <p:ph sz="quarter" idx="13"/>
          </p:nvPr>
        </p:nvSpPr>
        <p:spPr>
          <a:xfrm>
            <a:off x="1231647" y="3202847"/>
            <a:ext cx="1901615" cy="3424107"/>
          </a:xfrm>
        </p:spPr>
        <p:txBody>
          <a:bodyPr>
            <a:normAutofit fontScale="92500" lnSpcReduction="10000"/>
          </a:bodyPr>
          <a:lstStyle/>
          <a:p>
            <a:r>
              <a:rPr lang="en-CA" dirty="0"/>
              <a:t>Cause</a:t>
            </a:r>
            <a:endParaRPr lang="en-CA" cap="none" dirty="0"/>
          </a:p>
          <a:p>
            <a:r>
              <a:rPr lang="en-CA" dirty="0"/>
              <a:t>Effect</a:t>
            </a:r>
          </a:p>
          <a:p>
            <a:r>
              <a:rPr lang="en-CA" dirty="0"/>
              <a:t>Collider</a:t>
            </a:r>
          </a:p>
          <a:p>
            <a:r>
              <a:rPr lang="en-CA" dirty="0"/>
              <a:t>Closed</a:t>
            </a:r>
          </a:p>
          <a:p>
            <a:r>
              <a:rPr lang="en-CA" dirty="0" err="1"/>
              <a:t>Seperates</a:t>
            </a:r>
            <a:endParaRPr lang="en-CA" dirty="0"/>
          </a:p>
          <a:p>
            <a:r>
              <a:rPr lang="en-CA" dirty="0" err="1"/>
              <a:t>Berkson’s</a:t>
            </a:r>
            <a:r>
              <a:rPr lang="en-CA" dirty="0"/>
              <a:t> paradox </a:t>
            </a:r>
            <a:br>
              <a:rPr lang="en-CA" dirty="0"/>
            </a:br>
            <a:endParaRPr lang="en-CA" dirty="0"/>
          </a:p>
          <a:p>
            <a:endParaRPr lang="en-CA" dirty="0"/>
          </a:p>
          <a:p>
            <a:endParaRPr lang="en-CA" dirty="0"/>
          </a:p>
          <a:p>
            <a:endParaRPr lang="en-CA" dirty="0"/>
          </a:p>
          <a:p>
            <a:endParaRPr lang="en-CA" cap="none" dirty="0"/>
          </a:p>
        </p:txBody>
      </p:sp>
      <p:pic>
        <p:nvPicPr>
          <p:cNvPr id="21" name="Picture 20">
            <a:extLst>
              <a:ext uri="{FF2B5EF4-FFF2-40B4-BE49-F238E27FC236}">
                <a16:creationId xmlns:a16="http://schemas.microsoft.com/office/drawing/2014/main" xmlns="" id="{B52599A8-DCD8-4C0B-971C-D050CFCEAF15}"/>
              </a:ext>
            </a:extLst>
          </p:cNvPr>
          <p:cNvPicPr>
            <a:picLocks noChangeAspect="1"/>
          </p:cNvPicPr>
          <p:nvPr/>
        </p:nvPicPr>
        <p:blipFill>
          <a:blip r:embed="rId3"/>
          <a:stretch>
            <a:fillRect/>
          </a:stretch>
        </p:blipFill>
        <p:spPr>
          <a:xfrm>
            <a:off x="3609475" y="1708484"/>
            <a:ext cx="8582526" cy="5149516"/>
          </a:xfrm>
          <a:prstGeom prst="rect">
            <a:avLst/>
          </a:prstGeom>
        </p:spPr>
      </p:pic>
    </p:spTree>
    <p:extLst>
      <p:ext uri="{BB962C8B-B14F-4D97-AF65-F5344CB8AC3E}">
        <p14:creationId xmlns:p14="http://schemas.microsoft.com/office/powerpoint/2010/main" val="1037999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A93D9F-3201-4AC8-B5E8-7E143877B114}"/>
              </a:ext>
            </a:extLst>
          </p:cNvPr>
          <p:cNvSpPr>
            <a:spLocks noGrp="1"/>
          </p:cNvSpPr>
          <p:nvPr>
            <p:ph type="title"/>
          </p:nvPr>
        </p:nvSpPr>
        <p:spPr>
          <a:xfrm>
            <a:off x="1311443" y="373861"/>
            <a:ext cx="10018713" cy="1752599"/>
          </a:xfrm>
        </p:spPr>
        <p:txBody>
          <a:bodyPr/>
          <a:lstStyle/>
          <a:p>
            <a:r>
              <a:rPr lang="en-CA" dirty="0"/>
              <a:t>Biased OLAP Queries</a:t>
            </a:r>
          </a:p>
        </p:txBody>
      </p:sp>
      <p:sp>
        <p:nvSpPr>
          <p:cNvPr id="3" name="Content Placeholder 2">
            <a:extLst>
              <a:ext uri="{FF2B5EF4-FFF2-40B4-BE49-F238E27FC236}">
                <a16:creationId xmlns:a16="http://schemas.microsoft.com/office/drawing/2014/main" xmlns="" id="{2703E08E-A057-4C55-8D08-690A118C9831}"/>
              </a:ext>
            </a:extLst>
          </p:cNvPr>
          <p:cNvSpPr>
            <a:spLocks noGrp="1"/>
          </p:cNvSpPr>
          <p:nvPr>
            <p:ph sz="quarter" idx="13"/>
          </p:nvPr>
        </p:nvSpPr>
        <p:spPr>
          <a:xfrm>
            <a:off x="3080084" y="2126460"/>
            <a:ext cx="7800473" cy="4357679"/>
          </a:xfrm>
        </p:spPr>
        <p:txBody>
          <a:bodyPr>
            <a:normAutofit fontScale="92500" lnSpcReduction="10000"/>
          </a:bodyPr>
          <a:lstStyle/>
          <a:p>
            <a:r>
              <a:rPr lang="en-CA" dirty="0"/>
              <a:t>Definition: balanced queries</a:t>
            </a:r>
          </a:p>
          <a:p>
            <a:pPr lvl="1"/>
            <a:r>
              <a:rPr lang="en-CA" dirty="0"/>
              <a:t>Definition 3.1. </a:t>
            </a:r>
            <a:r>
              <a:rPr lang="en-CA" i="1" dirty="0"/>
              <a:t>We say the query </a:t>
            </a:r>
            <a:r>
              <a:rPr lang="en-CA" dirty="0"/>
              <a:t>Q </a:t>
            </a:r>
            <a:r>
              <a:rPr lang="en-CA" i="1" dirty="0"/>
              <a:t>is balanced </a:t>
            </a:r>
            <a:r>
              <a:rPr lang="en-CA" i="1" dirty="0" err="1"/>
              <a:t>w.r.t.</a:t>
            </a:r>
            <a:r>
              <a:rPr lang="en-CA" i="1" dirty="0"/>
              <a:t> a set of </a:t>
            </a:r>
            <a:r>
              <a:rPr lang="en-CA" b="1" i="1" dirty="0"/>
              <a:t>variables </a:t>
            </a:r>
            <a:r>
              <a:rPr lang="en-CA" b="1" dirty="0"/>
              <a:t>V</a:t>
            </a:r>
            <a:r>
              <a:rPr lang="en-CA" dirty="0"/>
              <a:t> </a:t>
            </a:r>
            <a:r>
              <a:rPr lang="en-CA" i="1" dirty="0"/>
              <a:t>in a </a:t>
            </a:r>
            <a:r>
              <a:rPr lang="en-CA" b="1" i="1" dirty="0"/>
              <a:t>context </a:t>
            </a:r>
            <a:r>
              <a:rPr lang="en-CA" b="1" dirty="0" err="1"/>
              <a:t>Γ</a:t>
            </a:r>
            <a:r>
              <a:rPr lang="en-CA" b="1" i="1" dirty="0" err="1"/>
              <a:t>i</a:t>
            </a:r>
            <a:r>
              <a:rPr lang="en-CA" i="1" dirty="0"/>
              <a:t> if the marginal distributions </a:t>
            </a:r>
            <a:r>
              <a:rPr lang="en-CA" dirty="0" err="1"/>
              <a:t>Pr</a:t>
            </a:r>
            <a:r>
              <a:rPr lang="en-CA" dirty="0"/>
              <a:t>(V|</a:t>
            </a:r>
            <a:r>
              <a:rPr lang="en-CA" i="1" dirty="0"/>
              <a:t>T </a:t>
            </a:r>
            <a:r>
              <a:rPr lang="en-CA" dirty="0"/>
              <a:t>= </a:t>
            </a:r>
            <a:r>
              <a:rPr lang="en-CA" i="1" dirty="0"/>
              <a:t>t</a:t>
            </a:r>
            <a:r>
              <a:rPr lang="en-CA" dirty="0"/>
              <a:t>0, </a:t>
            </a:r>
            <a:r>
              <a:rPr lang="en-CA" dirty="0" err="1"/>
              <a:t>Γ</a:t>
            </a:r>
            <a:r>
              <a:rPr lang="en-CA" i="1" dirty="0" err="1"/>
              <a:t>i</a:t>
            </a:r>
            <a:r>
              <a:rPr lang="en-CA" i="1" dirty="0"/>
              <a:t> </a:t>
            </a:r>
            <a:r>
              <a:rPr lang="en-CA" dirty="0"/>
              <a:t>) </a:t>
            </a:r>
            <a:r>
              <a:rPr lang="en-CA" i="1" dirty="0"/>
              <a:t>and </a:t>
            </a:r>
            <a:r>
              <a:rPr lang="en-CA" dirty="0" err="1"/>
              <a:t>Pr</a:t>
            </a:r>
            <a:r>
              <a:rPr lang="en-CA" dirty="0"/>
              <a:t>(V|</a:t>
            </a:r>
            <a:r>
              <a:rPr lang="en-CA" i="1" dirty="0"/>
              <a:t>T </a:t>
            </a:r>
            <a:r>
              <a:rPr lang="en-CA" dirty="0"/>
              <a:t>= </a:t>
            </a:r>
            <a:r>
              <a:rPr lang="en-CA" i="1" dirty="0"/>
              <a:t>t</a:t>
            </a:r>
            <a:r>
              <a:rPr lang="en-CA" dirty="0"/>
              <a:t>1, </a:t>
            </a:r>
            <a:r>
              <a:rPr lang="en-CA" dirty="0" err="1"/>
              <a:t>Γ</a:t>
            </a:r>
            <a:r>
              <a:rPr lang="en-CA" i="1" dirty="0" err="1"/>
              <a:t>i</a:t>
            </a:r>
            <a:r>
              <a:rPr lang="en-CA" i="1" dirty="0"/>
              <a:t> </a:t>
            </a:r>
            <a:r>
              <a:rPr lang="en-CA" dirty="0"/>
              <a:t>) </a:t>
            </a:r>
            <a:r>
              <a:rPr lang="en-CA" i="1" dirty="0"/>
              <a:t>are the same.</a:t>
            </a:r>
            <a:r>
              <a:rPr lang="en-CA" dirty="0"/>
              <a:t> </a:t>
            </a:r>
          </a:p>
          <a:p>
            <a:pPr lvl="1"/>
            <a:r>
              <a:rPr lang="en-CA" dirty="0"/>
              <a:t>Check if (</a:t>
            </a:r>
            <a:r>
              <a:rPr lang="en-CA" i="1" dirty="0"/>
              <a:t>T</a:t>
            </a:r>
            <a:r>
              <a:rPr lang="en-CA" dirty="0"/>
              <a:t>⊥⊥</a:t>
            </a:r>
            <a:r>
              <a:rPr lang="en-CA" dirty="0" err="1"/>
              <a:t>V|Γ</a:t>
            </a:r>
            <a:r>
              <a:rPr lang="en-CA" i="1" dirty="0" err="1"/>
              <a:t>i</a:t>
            </a:r>
            <a:r>
              <a:rPr lang="en-CA" i="1" dirty="0"/>
              <a:t> </a:t>
            </a:r>
            <a:r>
              <a:rPr lang="en-CA" dirty="0"/>
              <a:t>) </a:t>
            </a:r>
          </a:p>
          <a:p>
            <a:r>
              <a:rPr lang="en-CA" dirty="0"/>
              <a:t>Explanation of bias:</a:t>
            </a:r>
          </a:p>
          <a:p>
            <a:pPr lvl="1"/>
            <a:r>
              <a:rPr lang="en-CA" dirty="0"/>
              <a:t>Coarse-grained</a:t>
            </a:r>
          </a:p>
          <a:p>
            <a:pPr lvl="1"/>
            <a:r>
              <a:rPr lang="en-CA" dirty="0"/>
              <a:t>Fine-grained </a:t>
            </a:r>
          </a:p>
          <a:p>
            <a:r>
              <a:rPr lang="en-CA" dirty="0"/>
              <a:t>Resolving:</a:t>
            </a:r>
          </a:p>
          <a:p>
            <a:pPr lvl="1"/>
            <a:r>
              <a:rPr lang="en-CA" dirty="0"/>
              <a:t>rewriting</a:t>
            </a:r>
            <a:br>
              <a:rPr lang="en-CA" dirty="0"/>
            </a:br>
            <a:endParaRPr lang="en-CA" dirty="0"/>
          </a:p>
        </p:txBody>
      </p:sp>
    </p:spTree>
    <p:extLst>
      <p:ext uri="{BB962C8B-B14F-4D97-AF65-F5344CB8AC3E}">
        <p14:creationId xmlns:p14="http://schemas.microsoft.com/office/powerpoint/2010/main" val="9312816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908D41-1519-4C6E-B817-AC8F5B9DF517}"/>
              </a:ext>
            </a:extLst>
          </p:cNvPr>
          <p:cNvSpPr>
            <a:spLocks noGrp="1"/>
          </p:cNvSpPr>
          <p:nvPr>
            <p:ph type="title"/>
          </p:nvPr>
        </p:nvSpPr>
        <p:spPr/>
        <p:txBody>
          <a:bodyPr/>
          <a:lstStyle/>
          <a:p>
            <a:r>
              <a:rPr lang="en-CA" dirty="0"/>
              <a:t>Automatic covariates discovery</a:t>
            </a:r>
          </a:p>
        </p:txBody>
      </p:sp>
      <p:sp>
        <p:nvSpPr>
          <p:cNvPr id="3" name="Content Placeholder 2">
            <a:extLst>
              <a:ext uri="{FF2B5EF4-FFF2-40B4-BE49-F238E27FC236}">
                <a16:creationId xmlns:a16="http://schemas.microsoft.com/office/drawing/2014/main" xmlns="" id="{A711E1C4-7716-42C2-AF12-125BC80A51E6}"/>
              </a:ext>
            </a:extLst>
          </p:cNvPr>
          <p:cNvSpPr>
            <a:spLocks noGrp="1"/>
          </p:cNvSpPr>
          <p:nvPr>
            <p:ph sz="quarter" idx="13"/>
          </p:nvPr>
        </p:nvSpPr>
        <p:spPr>
          <a:xfrm>
            <a:off x="2256546" y="2306935"/>
            <a:ext cx="8474241" cy="4238244"/>
          </a:xfrm>
        </p:spPr>
        <p:txBody>
          <a:bodyPr>
            <a:normAutofit fontScale="92500"/>
          </a:bodyPr>
          <a:lstStyle/>
          <a:p>
            <a:r>
              <a:rPr lang="en-US" altLang="zh-CN" dirty="0"/>
              <a:t>Given</a:t>
            </a:r>
            <a:r>
              <a:rPr lang="en-CA" altLang="zh-CN" dirty="0"/>
              <a:t> </a:t>
            </a:r>
            <a:r>
              <a:rPr lang="en-CA" dirty="0"/>
              <a:t>a treatment variable </a:t>
            </a:r>
            <a:r>
              <a:rPr lang="en-CA" i="1" dirty="0"/>
              <a:t>T </a:t>
            </a:r>
            <a:r>
              <a:rPr lang="en-CA" dirty="0"/>
              <a:t>, the algorithm computes its parents in the causal DAG, </a:t>
            </a:r>
            <a:r>
              <a:rPr lang="en-CA" dirty="0" err="1"/>
              <a:t>PA</a:t>
            </a:r>
            <a:r>
              <a:rPr lang="en-CA" i="1" dirty="0" err="1"/>
              <a:t>t</a:t>
            </a:r>
            <a:r>
              <a:rPr lang="en-CA" dirty="0"/>
              <a:t>, and sets Z = </a:t>
            </a:r>
            <a:r>
              <a:rPr lang="en-CA" dirty="0" err="1"/>
              <a:t>PA</a:t>
            </a:r>
            <a:r>
              <a:rPr lang="en-CA" i="1" dirty="0" err="1"/>
              <a:t>t</a:t>
            </a:r>
            <a:r>
              <a:rPr lang="en-CA" i="1" dirty="0"/>
              <a:t> </a:t>
            </a:r>
            <a:r>
              <a:rPr lang="en-CA" dirty="0"/>
              <a:t>(Prop. 2.2)</a:t>
            </a:r>
          </a:p>
          <a:p>
            <a:pPr lvl="1"/>
            <a:r>
              <a:rPr lang="en-CA" dirty="0"/>
              <a:t>discovers PA</a:t>
            </a:r>
            <a:r>
              <a:rPr lang="en-CA" i="1" dirty="0"/>
              <a:t>T </a:t>
            </a:r>
            <a:r>
              <a:rPr lang="en-CA" dirty="0"/>
              <a:t>directly from the data, without computing the entire DAG. </a:t>
            </a:r>
          </a:p>
          <a:p>
            <a:pPr lvl="1"/>
            <a:r>
              <a:rPr lang="en-CA" dirty="0"/>
              <a:t>Use of  </a:t>
            </a:r>
            <a:r>
              <a:rPr lang="en-CA" i="1" dirty="0"/>
              <a:t>Markov Boundary </a:t>
            </a:r>
            <a:r>
              <a:rPr lang="en-CA" dirty="0"/>
              <a:t>and </a:t>
            </a:r>
            <a:r>
              <a:rPr lang="en-CA" i="1" dirty="0"/>
              <a:t>Markov equivalence </a:t>
            </a:r>
            <a:r>
              <a:rPr lang="en-CA" dirty="0"/>
              <a:t>class </a:t>
            </a:r>
          </a:p>
          <a:p>
            <a:pPr lvl="1"/>
            <a:r>
              <a:rPr lang="en-CA" dirty="0"/>
              <a:t>Proposition 4.1</a:t>
            </a:r>
          </a:p>
          <a:p>
            <a:r>
              <a:rPr lang="en-CA" dirty="0"/>
              <a:t>CD (Covariate Detection ) algorithm: </a:t>
            </a:r>
          </a:p>
          <a:p>
            <a:pPr lvl="1"/>
            <a:r>
              <a:rPr lang="en-CA" dirty="0"/>
              <a:t>2 phases</a:t>
            </a:r>
          </a:p>
          <a:p>
            <a:pPr lvl="1"/>
            <a:r>
              <a:rPr lang="en-CA" dirty="0"/>
              <a:t>Efficient</a:t>
            </a:r>
          </a:p>
          <a:p>
            <a:pPr lvl="1"/>
            <a:r>
              <a:rPr lang="en-CA" dirty="0"/>
              <a:t>Dropping logical dependencies</a:t>
            </a:r>
            <a:br>
              <a:rPr lang="en-CA" dirty="0"/>
            </a:br>
            <a:endParaRPr lang="en-CA" dirty="0"/>
          </a:p>
        </p:txBody>
      </p:sp>
    </p:spTree>
    <p:extLst>
      <p:ext uri="{BB962C8B-B14F-4D97-AF65-F5344CB8AC3E}">
        <p14:creationId xmlns:p14="http://schemas.microsoft.com/office/powerpoint/2010/main" val="25142192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7EE51F-57A7-4670-923F-7FE43A3F3A9F}"/>
              </a:ext>
            </a:extLst>
          </p:cNvPr>
          <p:cNvSpPr>
            <a:spLocks noGrp="1"/>
          </p:cNvSpPr>
          <p:nvPr>
            <p:ph type="title"/>
          </p:nvPr>
        </p:nvSpPr>
        <p:spPr/>
        <p:txBody>
          <a:bodyPr/>
          <a:lstStyle/>
          <a:p>
            <a:r>
              <a:rPr lang="en-CA" dirty="0"/>
              <a:t>Discussion</a:t>
            </a:r>
          </a:p>
        </p:txBody>
      </p:sp>
      <p:sp>
        <p:nvSpPr>
          <p:cNvPr id="3" name="Content Placeholder 2">
            <a:extLst>
              <a:ext uri="{FF2B5EF4-FFF2-40B4-BE49-F238E27FC236}">
                <a16:creationId xmlns:a16="http://schemas.microsoft.com/office/drawing/2014/main" xmlns="" id="{9D63C749-1863-4B48-B50F-4D43C3C524D7}"/>
              </a:ext>
            </a:extLst>
          </p:cNvPr>
          <p:cNvSpPr>
            <a:spLocks noGrp="1"/>
          </p:cNvSpPr>
          <p:nvPr>
            <p:ph sz="quarter" idx="13"/>
          </p:nvPr>
        </p:nvSpPr>
        <p:spPr>
          <a:xfrm>
            <a:off x="1948490" y="1701344"/>
            <a:ext cx="9793915" cy="4663361"/>
          </a:xfrm>
        </p:spPr>
        <p:txBody>
          <a:bodyPr/>
          <a:lstStyle/>
          <a:p>
            <a:r>
              <a:rPr lang="en-CA" dirty="0"/>
              <a:t>The authors point out some bias in OLAP, like the common error for Simpson’s paradox in A/B test.</a:t>
            </a:r>
          </a:p>
          <a:p>
            <a:r>
              <a:rPr lang="en-CA" dirty="0"/>
              <a:t> Then they purpose a novel approach to detect, explain, and finally eliminate the bias. </a:t>
            </a:r>
          </a:p>
          <a:p>
            <a:r>
              <a:rPr lang="en-CA" dirty="0" smtClean="0"/>
              <a:t>Does </a:t>
            </a:r>
            <a:r>
              <a:rPr lang="en-CA" dirty="0"/>
              <a:t>the author convince you? Why or why not or you have lost in the author's </a:t>
            </a:r>
            <a:r>
              <a:rPr lang="en-CA" dirty="0" smtClean="0"/>
              <a:t>statistical puzzle</a:t>
            </a:r>
            <a:r>
              <a:rPr lang="en-CA" dirty="0"/>
              <a:t>, explain your reason.</a:t>
            </a:r>
          </a:p>
        </p:txBody>
      </p:sp>
    </p:spTree>
    <p:extLst>
      <p:ext uri="{BB962C8B-B14F-4D97-AF65-F5344CB8AC3E}">
        <p14:creationId xmlns:p14="http://schemas.microsoft.com/office/powerpoint/2010/main" val="26686891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451</TotalTime>
  <Words>887</Words>
  <Application>Microsoft Macintosh PowerPoint</Application>
  <PresentationFormat>Widescreen</PresentationFormat>
  <Paragraphs>202</Paragraphs>
  <Slides>14</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Corbel</vt:lpstr>
      <vt:lpstr>华文楷体</vt:lpstr>
      <vt:lpstr>Arial</vt:lpstr>
      <vt:lpstr>Parallax</vt:lpstr>
      <vt:lpstr>Bias in OLAP Queries:  Detection, Explanation, and Removal (Or Think Twice About Your AVG-Query)   Salimi, Gehrke and Suciu</vt:lpstr>
      <vt:lpstr>Contents</vt:lpstr>
      <vt:lpstr>Problem: Causal v.s. Observational</vt:lpstr>
      <vt:lpstr>Simpson’s paradox  </vt:lpstr>
      <vt:lpstr>Some construction highlights</vt:lpstr>
      <vt:lpstr>Causal DAGs</vt:lpstr>
      <vt:lpstr>Biased OLAP Queries</vt:lpstr>
      <vt:lpstr>Automatic covariates discovery</vt:lpstr>
      <vt:lpstr>Discussion</vt:lpstr>
      <vt:lpstr>Independence Test</vt:lpstr>
      <vt:lpstr>Other optimizations</vt:lpstr>
      <vt:lpstr>Empirical evaluation </vt:lpstr>
      <vt:lpstr>Discussions on results</vt:lpstr>
      <vt:lpstr>Discussion</vt:lpstr>
    </vt:vector>
  </TitlesOfParts>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Bias in OLAP Queries:  Detection, Explanation, and Removal (Or Think Twice About Your AVG-Query)   Salimi, Gehrke and Suciu</dc:title>
  <dc:creator>Zhe Jiang</dc:creator>
  <cp:lastModifiedBy>Zhe Jiang</cp:lastModifiedBy>
  <cp:revision>25</cp:revision>
  <dcterms:created xsi:type="dcterms:W3CDTF">2019-03-15T05:51:26Z</dcterms:created>
  <dcterms:modified xsi:type="dcterms:W3CDTF">2019-03-15T17:56:37Z</dcterms:modified>
</cp:coreProperties>
</file>