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74" r:id="rId4"/>
    <p:sldId id="277" r:id="rId5"/>
    <p:sldId id="275" r:id="rId6"/>
    <p:sldId id="279" r:id="rId7"/>
    <p:sldId id="281" r:id="rId8"/>
    <p:sldId id="280" r:id="rId9"/>
    <p:sldId id="282" r:id="rId10"/>
    <p:sldId id="283" r:id="rId11"/>
    <p:sldId id="284" r:id="rId12"/>
    <p:sldId id="285" r:id="rId13"/>
    <p:sldId id="286" r:id="rId14"/>
    <p:sldId id="291" r:id="rId15"/>
    <p:sldId id="287" r:id="rId16"/>
    <p:sldId id="293" r:id="rId17"/>
    <p:sldId id="289" r:id="rId18"/>
    <p:sldId id="292" r:id="rId19"/>
    <p:sldId id="276" r:id="rId20"/>
    <p:sldId id="267" r:id="rId21"/>
    <p:sldId id="288" r:id="rId22"/>
    <p:sldId id="290" r:id="rId2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3" autoAdjust="0"/>
    <p:restoredTop sz="85601" autoAdjust="0"/>
  </p:normalViewPr>
  <p:slideViewPr>
    <p:cSldViewPr showGuides="1">
      <p:cViewPr varScale="1">
        <p:scale>
          <a:sx n="88" d="100"/>
          <a:sy n="88" d="100"/>
        </p:scale>
        <p:origin x="330" y="72"/>
      </p:cViewPr>
      <p:guideLst>
        <p:guide orient="horz" pos="2160"/>
        <p:guide pos="3839"/>
        <p:guide pos="100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541"/>
    </p:cViewPr>
  </p:sorter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83185A-2A53-4D8C-8F32-C845F2F70CBF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758CBA3A-9936-4C67-965C-A8DD3074879B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39812E31-9C15-4A6C-B8B9-78CE6FB555B1}" type="parTrans" cxnId="{F717B596-7122-4C3F-9238-14763508386B}">
      <dgm:prSet/>
      <dgm:spPr/>
      <dgm:t>
        <a:bodyPr/>
        <a:lstStyle/>
        <a:p>
          <a:endParaRPr lang="en-US"/>
        </a:p>
      </dgm:t>
    </dgm:pt>
    <dgm:pt modelId="{290E9CBE-1634-47AD-B973-508944073D35}" type="sibTrans" cxnId="{F717B596-7122-4C3F-9238-14763508386B}">
      <dgm:prSet/>
      <dgm:spPr/>
      <dgm:t>
        <a:bodyPr/>
        <a:lstStyle/>
        <a:p>
          <a:endParaRPr lang="en-US"/>
        </a:p>
      </dgm:t>
    </dgm:pt>
    <dgm:pt modelId="{E90264E4-81CE-47E1-80E3-2624D8E5DFEE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sz="2700" dirty="0"/>
            <a:t>Introduction</a:t>
          </a:r>
          <a:br>
            <a:rPr lang="en-US" sz="2700" dirty="0"/>
          </a:br>
          <a:r>
            <a:rPr lang="en-US" sz="1600" dirty="0"/>
            <a:t>Data Analysis: What? Why is it useful? How this is done?  </a:t>
          </a:r>
          <a:endParaRPr lang="en-US" sz="2700" dirty="0"/>
        </a:p>
      </dgm:t>
    </dgm:pt>
    <dgm:pt modelId="{79881485-DDC4-4A70-AA7E-393B9FD5747B}" type="parTrans" cxnId="{F3B89C52-602F-49F7-B10E-F3B64BCDF706}">
      <dgm:prSet/>
      <dgm:spPr/>
      <dgm:t>
        <a:bodyPr/>
        <a:lstStyle/>
        <a:p>
          <a:endParaRPr lang="en-US"/>
        </a:p>
      </dgm:t>
    </dgm:pt>
    <dgm:pt modelId="{F41EE2E3-AB57-4E33-8FAD-2DCFFB467FDC}" type="sibTrans" cxnId="{F3B89C52-602F-49F7-B10E-F3B64BCDF706}">
      <dgm:prSet/>
      <dgm:spPr/>
      <dgm:t>
        <a:bodyPr/>
        <a:lstStyle/>
        <a:p>
          <a:endParaRPr lang="en-US"/>
        </a:p>
      </dgm:t>
    </dgm:pt>
    <dgm:pt modelId="{15031D9C-993C-4715-A26F-56D8831933EB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77530735-8AD3-469C-AEC2-B5B17A08AF65}" type="parTrans" cxnId="{C8C2ADA0-316E-46E3-A4D5-49BD4A9A4B0B}">
      <dgm:prSet/>
      <dgm:spPr/>
      <dgm:t>
        <a:bodyPr/>
        <a:lstStyle/>
        <a:p>
          <a:endParaRPr lang="en-US"/>
        </a:p>
      </dgm:t>
    </dgm:pt>
    <dgm:pt modelId="{FB1D36D5-798A-40AA-91C3-3F3E5AF1A86F}" type="sibTrans" cxnId="{C8C2ADA0-316E-46E3-A4D5-49BD4A9A4B0B}">
      <dgm:prSet/>
      <dgm:spPr/>
      <dgm:t>
        <a:bodyPr/>
        <a:lstStyle/>
        <a:p>
          <a:endParaRPr lang="en-US"/>
        </a:p>
      </dgm:t>
    </dgm:pt>
    <dgm:pt modelId="{07B93839-AE15-473C-B47B-27FA5DBEE4E9}">
      <dgm:prSet phldrT="[Text]" custT="1"/>
      <dgm:spPr/>
      <dgm:t>
        <a:bodyPr/>
        <a:lstStyle/>
        <a:p>
          <a:r>
            <a:rPr lang="en-US" sz="2600" dirty="0"/>
            <a:t>Standard SQL features &amp; GROUP-BY Operator</a:t>
          </a:r>
          <a:br>
            <a:rPr lang="en-US" sz="2600" dirty="0"/>
          </a:br>
          <a:r>
            <a:rPr lang="en-US" sz="1600" dirty="0"/>
            <a:t>Relevant features of SQL</a:t>
          </a:r>
          <a:br>
            <a:rPr lang="en-US" sz="1600" dirty="0"/>
          </a:br>
          <a:r>
            <a:rPr lang="en-US" sz="1600" dirty="0"/>
            <a:t>Problems with Group-By operator</a:t>
          </a:r>
          <a:endParaRPr lang="en-US" sz="2600" dirty="0"/>
        </a:p>
      </dgm:t>
    </dgm:pt>
    <dgm:pt modelId="{2BEFC288-C4D1-45AF-B679-7A41333941DE}" type="parTrans" cxnId="{4D38D698-DC6D-4926-9520-43A255B536D4}">
      <dgm:prSet/>
      <dgm:spPr/>
      <dgm:t>
        <a:bodyPr/>
        <a:lstStyle/>
        <a:p>
          <a:endParaRPr lang="en-US"/>
        </a:p>
      </dgm:t>
    </dgm:pt>
    <dgm:pt modelId="{0468DBFC-CB2D-4B3A-AAE7-09352D12344E}" type="sibTrans" cxnId="{4D38D698-DC6D-4926-9520-43A255B536D4}">
      <dgm:prSet/>
      <dgm:spPr/>
      <dgm:t>
        <a:bodyPr/>
        <a:lstStyle/>
        <a:p>
          <a:endParaRPr lang="en-US"/>
        </a:p>
      </dgm:t>
    </dgm:pt>
    <dgm:pt modelId="{2936D842-720E-4365-AD39-F6EAEC441633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13139645-28B0-41D9-8ED9-DA67D736E51B}" type="parTrans" cxnId="{3A8ECB28-E23B-45B6-8C84-8AF5114507DE}">
      <dgm:prSet/>
      <dgm:spPr/>
      <dgm:t>
        <a:bodyPr/>
        <a:lstStyle/>
        <a:p>
          <a:endParaRPr lang="en-US"/>
        </a:p>
      </dgm:t>
    </dgm:pt>
    <dgm:pt modelId="{96C19FF6-672B-4588-9D93-2A932D4ACF8D}" type="sibTrans" cxnId="{3A8ECB28-E23B-45B6-8C84-8AF5114507DE}">
      <dgm:prSet/>
      <dgm:spPr/>
      <dgm:t>
        <a:bodyPr/>
        <a:lstStyle/>
        <a:p>
          <a:endParaRPr lang="en-US"/>
        </a:p>
      </dgm:t>
    </dgm:pt>
    <dgm:pt modelId="{A05E8D05-15E6-4BEC-B725-D745A48258D3}">
      <dgm:prSet phldrT="[Text]" custT="1"/>
      <dgm:spPr/>
      <dgm:t>
        <a:bodyPr/>
        <a:lstStyle/>
        <a:p>
          <a:r>
            <a:rPr lang="en-US" sz="2700" dirty="0"/>
            <a:t>CUBE and ROLL-UP Operators</a:t>
          </a:r>
          <a:br>
            <a:rPr lang="en-US" sz="2700" dirty="0"/>
          </a:br>
          <a:r>
            <a:rPr lang="en-US" sz="1600" dirty="0"/>
            <a:t>General idea of Cube operator</a:t>
          </a:r>
          <a:br>
            <a:rPr lang="en-US" sz="1600" dirty="0"/>
          </a:br>
          <a:r>
            <a:rPr lang="en-US" sz="1600" dirty="0"/>
            <a:t>Why are they different?</a:t>
          </a:r>
          <a:endParaRPr lang="en-US" sz="2700" dirty="0"/>
        </a:p>
      </dgm:t>
    </dgm:pt>
    <dgm:pt modelId="{29C49A6E-36B2-41D1-83D5-6B58713D5DAF}" type="parTrans" cxnId="{EFE22C42-C667-4B7A-8208-6758BAEC1445}">
      <dgm:prSet/>
      <dgm:spPr/>
      <dgm:t>
        <a:bodyPr/>
        <a:lstStyle/>
        <a:p>
          <a:endParaRPr lang="en-US"/>
        </a:p>
      </dgm:t>
    </dgm:pt>
    <dgm:pt modelId="{EA09E308-F440-47C6-8C86-B63BABC170D9}" type="sibTrans" cxnId="{EFE22C42-C667-4B7A-8208-6758BAEC1445}">
      <dgm:prSet/>
      <dgm:spPr/>
      <dgm:t>
        <a:bodyPr/>
        <a:lstStyle/>
        <a:p>
          <a:endParaRPr lang="en-US"/>
        </a:p>
      </dgm:t>
    </dgm:pt>
    <dgm:pt modelId="{E80E23AD-ECAE-46D2-92A5-71CA9074EED7}" type="pres">
      <dgm:prSet presAssocID="{3183185A-2A53-4D8C-8F32-C845F2F70C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DDCCD6-3F31-4095-8E42-5BBFC31B83BE}" type="pres">
      <dgm:prSet presAssocID="{758CBA3A-9936-4C67-965C-A8DD3074879B}" presName="composite" presStyleCnt="0"/>
      <dgm:spPr/>
    </dgm:pt>
    <dgm:pt modelId="{C0AF5CB7-6C4F-49BC-8738-E4DE0AC00B72}" type="pres">
      <dgm:prSet presAssocID="{758CBA3A-9936-4C67-965C-A8DD3074879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9DE89-66C0-478D-8170-8F0BC920F1EB}" type="pres">
      <dgm:prSet presAssocID="{758CBA3A-9936-4C67-965C-A8DD3074879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78D13-8FB5-4AEC-B5C0-881B683FCF22}" type="pres">
      <dgm:prSet presAssocID="{290E9CBE-1634-47AD-B973-508944073D35}" presName="sp" presStyleCnt="0"/>
      <dgm:spPr/>
    </dgm:pt>
    <dgm:pt modelId="{E529DD28-A6C8-4185-BA28-3A73741EACF4}" type="pres">
      <dgm:prSet presAssocID="{15031D9C-993C-4715-A26F-56D8831933EB}" presName="composite" presStyleCnt="0"/>
      <dgm:spPr/>
    </dgm:pt>
    <dgm:pt modelId="{29EA1718-F619-46D8-B505-CF1DDA71B8BF}" type="pres">
      <dgm:prSet presAssocID="{15031D9C-993C-4715-A26F-56D8831933E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267EA-EF01-411B-8D37-95F44BBB68D3}" type="pres">
      <dgm:prSet presAssocID="{15031D9C-993C-4715-A26F-56D8831933E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ED8E1-297A-4834-9FC1-39D8E59A67B1}" type="pres">
      <dgm:prSet presAssocID="{FB1D36D5-798A-40AA-91C3-3F3E5AF1A86F}" presName="sp" presStyleCnt="0"/>
      <dgm:spPr/>
    </dgm:pt>
    <dgm:pt modelId="{95036E43-6C97-4BF5-8CB3-7871077B6900}" type="pres">
      <dgm:prSet presAssocID="{2936D842-720E-4365-AD39-F6EAEC441633}" presName="composite" presStyleCnt="0"/>
      <dgm:spPr/>
    </dgm:pt>
    <dgm:pt modelId="{E7C44091-B50A-4CB0-98F0-E70A01DD36F4}" type="pres">
      <dgm:prSet presAssocID="{2936D842-720E-4365-AD39-F6EAEC44163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EF0610-07B4-40C7-AD99-F2285099C2E4}" type="pres">
      <dgm:prSet presAssocID="{2936D842-720E-4365-AD39-F6EAEC44163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E22C42-C667-4B7A-8208-6758BAEC1445}" srcId="{2936D842-720E-4365-AD39-F6EAEC441633}" destId="{A05E8D05-15E6-4BEC-B725-D745A48258D3}" srcOrd="0" destOrd="0" parTransId="{29C49A6E-36B2-41D1-83D5-6B58713D5DAF}" sibTransId="{EA09E308-F440-47C6-8C86-B63BABC170D9}"/>
    <dgm:cxn modelId="{F717B596-7122-4C3F-9238-14763508386B}" srcId="{3183185A-2A53-4D8C-8F32-C845F2F70CBF}" destId="{758CBA3A-9936-4C67-965C-A8DD3074879B}" srcOrd="0" destOrd="0" parTransId="{39812E31-9C15-4A6C-B8B9-78CE6FB555B1}" sibTransId="{290E9CBE-1634-47AD-B973-508944073D35}"/>
    <dgm:cxn modelId="{C56B4438-B682-4565-872C-30289C5E1A6D}" type="presOf" srcId="{15031D9C-993C-4715-A26F-56D8831933EB}" destId="{29EA1718-F619-46D8-B505-CF1DDA71B8BF}" srcOrd="0" destOrd="0" presId="urn:microsoft.com/office/officeart/2005/8/layout/chevron2"/>
    <dgm:cxn modelId="{4D38D698-DC6D-4926-9520-43A255B536D4}" srcId="{15031D9C-993C-4715-A26F-56D8831933EB}" destId="{07B93839-AE15-473C-B47B-27FA5DBEE4E9}" srcOrd="0" destOrd="0" parTransId="{2BEFC288-C4D1-45AF-B679-7A41333941DE}" sibTransId="{0468DBFC-CB2D-4B3A-AAE7-09352D12344E}"/>
    <dgm:cxn modelId="{C8C2ADA0-316E-46E3-A4D5-49BD4A9A4B0B}" srcId="{3183185A-2A53-4D8C-8F32-C845F2F70CBF}" destId="{15031D9C-993C-4715-A26F-56D8831933EB}" srcOrd="1" destOrd="0" parTransId="{77530735-8AD3-469C-AEC2-B5B17A08AF65}" sibTransId="{FB1D36D5-798A-40AA-91C3-3F3E5AF1A86F}"/>
    <dgm:cxn modelId="{F3B89C52-602F-49F7-B10E-F3B64BCDF706}" srcId="{758CBA3A-9936-4C67-965C-A8DD3074879B}" destId="{E90264E4-81CE-47E1-80E3-2624D8E5DFEE}" srcOrd="0" destOrd="0" parTransId="{79881485-DDC4-4A70-AA7E-393B9FD5747B}" sibTransId="{F41EE2E3-AB57-4E33-8FAD-2DCFFB467FDC}"/>
    <dgm:cxn modelId="{55F0B08C-4A48-40B0-A99D-3FFD270D3912}" type="presOf" srcId="{758CBA3A-9936-4C67-965C-A8DD3074879B}" destId="{C0AF5CB7-6C4F-49BC-8738-E4DE0AC00B72}" srcOrd="0" destOrd="0" presId="urn:microsoft.com/office/officeart/2005/8/layout/chevron2"/>
    <dgm:cxn modelId="{413C8668-A14B-4F23-A506-F790D307F8D4}" type="presOf" srcId="{A05E8D05-15E6-4BEC-B725-D745A48258D3}" destId="{68EF0610-07B4-40C7-AD99-F2285099C2E4}" srcOrd="0" destOrd="0" presId="urn:microsoft.com/office/officeart/2005/8/layout/chevron2"/>
    <dgm:cxn modelId="{5E79A9F8-BDCA-46F2-A6F8-F9E7C1B4CC29}" type="presOf" srcId="{2936D842-720E-4365-AD39-F6EAEC441633}" destId="{E7C44091-B50A-4CB0-98F0-E70A01DD36F4}" srcOrd="0" destOrd="0" presId="urn:microsoft.com/office/officeart/2005/8/layout/chevron2"/>
    <dgm:cxn modelId="{BCCED595-3313-49E4-97C1-6A150EACDD55}" type="presOf" srcId="{E90264E4-81CE-47E1-80E3-2624D8E5DFEE}" destId="{0E09DE89-66C0-478D-8170-8F0BC920F1EB}" srcOrd="0" destOrd="0" presId="urn:microsoft.com/office/officeart/2005/8/layout/chevron2"/>
    <dgm:cxn modelId="{788235EE-0B59-48D5-BD9C-619E22131F42}" type="presOf" srcId="{3183185A-2A53-4D8C-8F32-C845F2F70CBF}" destId="{E80E23AD-ECAE-46D2-92A5-71CA9074EED7}" srcOrd="0" destOrd="0" presId="urn:microsoft.com/office/officeart/2005/8/layout/chevron2"/>
    <dgm:cxn modelId="{3A8ECB28-E23B-45B6-8C84-8AF5114507DE}" srcId="{3183185A-2A53-4D8C-8F32-C845F2F70CBF}" destId="{2936D842-720E-4365-AD39-F6EAEC441633}" srcOrd="2" destOrd="0" parTransId="{13139645-28B0-41D9-8ED9-DA67D736E51B}" sibTransId="{96C19FF6-672B-4588-9D93-2A932D4ACF8D}"/>
    <dgm:cxn modelId="{EB7FAC7A-C1F8-4CFA-BCAC-264FD6A26BE3}" type="presOf" srcId="{07B93839-AE15-473C-B47B-27FA5DBEE4E9}" destId="{C96267EA-EF01-411B-8D37-95F44BBB68D3}" srcOrd="0" destOrd="0" presId="urn:microsoft.com/office/officeart/2005/8/layout/chevron2"/>
    <dgm:cxn modelId="{C27ABA86-1355-4B2A-B465-6FD47C7C3858}" type="presParOf" srcId="{E80E23AD-ECAE-46D2-92A5-71CA9074EED7}" destId="{63DDCCD6-3F31-4095-8E42-5BBFC31B83BE}" srcOrd="0" destOrd="0" presId="urn:microsoft.com/office/officeart/2005/8/layout/chevron2"/>
    <dgm:cxn modelId="{53695AE2-E66F-4914-9A01-C9E424BA7643}" type="presParOf" srcId="{63DDCCD6-3F31-4095-8E42-5BBFC31B83BE}" destId="{C0AF5CB7-6C4F-49BC-8738-E4DE0AC00B72}" srcOrd="0" destOrd="0" presId="urn:microsoft.com/office/officeart/2005/8/layout/chevron2"/>
    <dgm:cxn modelId="{06056F3A-7629-4419-BAD4-75C466027025}" type="presParOf" srcId="{63DDCCD6-3F31-4095-8E42-5BBFC31B83BE}" destId="{0E09DE89-66C0-478D-8170-8F0BC920F1EB}" srcOrd="1" destOrd="0" presId="urn:microsoft.com/office/officeart/2005/8/layout/chevron2"/>
    <dgm:cxn modelId="{035D0A62-645A-444D-90F9-DB972EFF74B7}" type="presParOf" srcId="{E80E23AD-ECAE-46D2-92A5-71CA9074EED7}" destId="{52E78D13-8FB5-4AEC-B5C0-881B683FCF22}" srcOrd="1" destOrd="0" presId="urn:microsoft.com/office/officeart/2005/8/layout/chevron2"/>
    <dgm:cxn modelId="{36947EB0-8D2C-455A-A906-DFF8A6C714D7}" type="presParOf" srcId="{E80E23AD-ECAE-46D2-92A5-71CA9074EED7}" destId="{E529DD28-A6C8-4185-BA28-3A73741EACF4}" srcOrd="2" destOrd="0" presId="urn:microsoft.com/office/officeart/2005/8/layout/chevron2"/>
    <dgm:cxn modelId="{D85A9FF3-407B-4968-92C0-74ABEEBE4E20}" type="presParOf" srcId="{E529DD28-A6C8-4185-BA28-3A73741EACF4}" destId="{29EA1718-F619-46D8-B505-CF1DDA71B8BF}" srcOrd="0" destOrd="0" presId="urn:microsoft.com/office/officeart/2005/8/layout/chevron2"/>
    <dgm:cxn modelId="{96D1B394-77B7-42BC-9774-A02256615408}" type="presParOf" srcId="{E529DD28-A6C8-4185-BA28-3A73741EACF4}" destId="{C96267EA-EF01-411B-8D37-95F44BBB68D3}" srcOrd="1" destOrd="0" presId="urn:microsoft.com/office/officeart/2005/8/layout/chevron2"/>
    <dgm:cxn modelId="{EAB4EF7B-0DC3-459F-B68E-A055D7B804A4}" type="presParOf" srcId="{E80E23AD-ECAE-46D2-92A5-71CA9074EED7}" destId="{4CCED8E1-297A-4834-9FC1-39D8E59A67B1}" srcOrd="3" destOrd="0" presId="urn:microsoft.com/office/officeart/2005/8/layout/chevron2"/>
    <dgm:cxn modelId="{EB7EF840-DFCF-404D-B8CC-7BED4991EEF7}" type="presParOf" srcId="{E80E23AD-ECAE-46D2-92A5-71CA9074EED7}" destId="{95036E43-6C97-4BF5-8CB3-7871077B6900}" srcOrd="4" destOrd="0" presId="urn:microsoft.com/office/officeart/2005/8/layout/chevron2"/>
    <dgm:cxn modelId="{DDF3D2AD-A6DB-4AD8-AD0C-70FF614209BA}" type="presParOf" srcId="{95036E43-6C97-4BF5-8CB3-7871077B6900}" destId="{E7C44091-B50A-4CB0-98F0-E70A01DD36F4}" srcOrd="0" destOrd="0" presId="urn:microsoft.com/office/officeart/2005/8/layout/chevron2"/>
    <dgm:cxn modelId="{BBB41EE8-4FA8-44E9-9648-B39E5E3F0F5C}" type="presParOf" srcId="{95036E43-6C97-4BF5-8CB3-7871077B6900}" destId="{68EF0610-07B4-40C7-AD99-F2285099C2E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83185A-2A53-4D8C-8F32-C845F2F70CBF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758CBA3A-9936-4C67-965C-A8DD3074879B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39812E31-9C15-4A6C-B8B9-78CE6FB555B1}" type="parTrans" cxnId="{F717B596-7122-4C3F-9238-14763508386B}">
      <dgm:prSet/>
      <dgm:spPr/>
      <dgm:t>
        <a:bodyPr/>
        <a:lstStyle/>
        <a:p>
          <a:endParaRPr lang="en-US"/>
        </a:p>
      </dgm:t>
    </dgm:pt>
    <dgm:pt modelId="{290E9CBE-1634-47AD-B973-508944073D35}" type="sibTrans" cxnId="{F717B596-7122-4C3F-9238-14763508386B}">
      <dgm:prSet/>
      <dgm:spPr/>
      <dgm:t>
        <a:bodyPr/>
        <a:lstStyle/>
        <a:p>
          <a:endParaRPr lang="en-US"/>
        </a:p>
      </dgm:t>
    </dgm:pt>
    <dgm:pt modelId="{E90264E4-81CE-47E1-80E3-2624D8E5DFEE}">
      <dgm:prSet phldrT="[Text]" custT="1"/>
      <dgm:spPr>
        <a:noFill/>
      </dgm:spPr>
      <dgm:t>
        <a:bodyPr/>
        <a:lstStyle/>
        <a:p>
          <a:r>
            <a:rPr lang="en-US" sz="2700" dirty="0"/>
            <a:t>Introduction</a:t>
          </a:r>
          <a:br>
            <a:rPr lang="en-US" sz="2700" dirty="0"/>
          </a:br>
          <a:r>
            <a:rPr lang="en-US" sz="1600" dirty="0"/>
            <a:t>Data Analysis: What? Why is it useful? How this is done?  </a:t>
          </a:r>
          <a:endParaRPr lang="en-US" sz="2700" dirty="0"/>
        </a:p>
      </dgm:t>
    </dgm:pt>
    <dgm:pt modelId="{79881485-DDC4-4A70-AA7E-393B9FD5747B}" type="parTrans" cxnId="{F3B89C52-602F-49F7-B10E-F3B64BCDF706}">
      <dgm:prSet/>
      <dgm:spPr/>
      <dgm:t>
        <a:bodyPr/>
        <a:lstStyle/>
        <a:p>
          <a:endParaRPr lang="en-US"/>
        </a:p>
      </dgm:t>
    </dgm:pt>
    <dgm:pt modelId="{F41EE2E3-AB57-4E33-8FAD-2DCFFB467FDC}" type="sibTrans" cxnId="{F3B89C52-602F-49F7-B10E-F3B64BCDF706}">
      <dgm:prSet/>
      <dgm:spPr/>
      <dgm:t>
        <a:bodyPr/>
        <a:lstStyle/>
        <a:p>
          <a:endParaRPr lang="en-US"/>
        </a:p>
      </dgm:t>
    </dgm:pt>
    <dgm:pt modelId="{15031D9C-993C-4715-A26F-56D8831933EB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77530735-8AD3-469C-AEC2-B5B17A08AF65}" type="parTrans" cxnId="{C8C2ADA0-316E-46E3-A4D5-49BD4A9A4B0B}">
      <dgm:prSet/>
      <dgm:spPr/>
      <dgm:t>
        <a:bodyPr/>
        <a:lstStyle/>
        <a:p>
          <a:endParaRPr lang="en-US"/>
        </a:p>
      </dgm:t>
    </dgm:pt>
    <dgm:pt modelId="{FB1D36D5-798A-40AA-91C3-3F3E5AF1A86F}" type="sibTrans" cxnId="{C8C2ADA0-316E-46E3-A4D5-49BD4A9A4B0B}">
      <dgm:prSet/>
      <dgm:spPr/>
      <dgm:t>
        <a:bodyPr/>
        <a:lstStyle/>
        <a:p>
          <a:endParaRPr lang="en-US"/>
        </a:p>
      </dgm:t>
    </dgm:pt>
    <dgm:pt modelId="{07B93839-AE15-473C-B47B-27FA5DBEE4E9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sz="2600" dirty="0"/>
            <a:t>Standard SQL features &amp; GROUP-BY Operator</a:t>
          </a:r>
          <a:br>
            <a:rPr lang="en-US" sz="2600" dirty="0"/>
          </a:br>
          <a:r>
            <a:rPr lang="en-US" sz="1600" dirty="0"/>
            <a:t>Relevant features of SQL</a:t>
          </a:r>
          <a:br>
            <a:rPr lang="en-US" sz="1600" dirty="0"/>
          </a:br>
          <a:r>
            <a:rPr lang="en-US" sz="1600" dirty="0"/>
            <a:t>Problems with Group-By operator</a:t>
          </a:r>
          <a:endParaRPr lang="en-US" sz="2600" dirty="0"/>
        </a:p>
      </dgm:t>
    </dgm:pt>
    <dgm:pt modelId="{2BEFC288-C4D1-45AF-B679-7A41333941DE}" type="parTrans" cxnId="{4D38D698-DC6D-4926-9520-43A255B536D4}">
      <dgm:prSet/>
      <dgm:spPr/>
      <dgm:t>
        <a:bodyPr/>
        <a:lstStyle/>
        <a:p>
          <a:endParaRPr lang="en-US"/>
        </a:p>
      </dgm:t>
    </dgm:pt>
    <dgm:pt modelId="{0468DBFC-CB2D-4B3A-AAE7-09352D12344E}" type="sibTrans" cxnId="{4D38D698-DC6D-4926-9520-43A255B536D4}">
      <dgm:prSet/>
      <dgm:spPr/>
      <dgm:t>
        <a:bodyPr/>
        <a:lstStyle/>
        <a:p>
          <a:endParaRPr lang="en-US"/>
        </a:p>
      </dgm:t>
    </dgm:pt>
    <dgm:pt modelId="{2936D842-720E-4365-AD39-F6EAEC441633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13139645-28B0-41D9-8ED9-DA67D736E51B}" type="parTrans" cxnId="{3A8ECB28-E23B-45B6-8C84-8AF5114507DE}">
      <dgm:prSet/>
      <dgm:spPr/>
      <dgm:t>
        <a:bodyPr/>
        <a:lstStyle/>
        <a:p>
          <a:endParaRPr lang="en-US"/>
        </a:p>
      </dgm:t>
    </dgm:pt>
    <dgm:pt modelId="{96C19FF6-672B-4588-9D93-2A932D4ACF8D}" type="sibTrans" cxnId="{3A8ECB28-E23B-45B6-8C84-8AF5114507DE}">
      <dgm:prSet/>
      <dgm:spPr/>
      <dgm:t>
        <a:bodyPr/>
        <a:lstStyle/>
        <a:p>
          <a:endParaRPr lang="en-US"/>
        </a:p>
      </dgm:t>
    </dgm:pt>
    <dgm:pt modelId="{A05E8D05-15E6-4BEC-B725-D745A48258D3}">
      <dgm:prSet phldrT="[Text]" custT="1"/>
      <dgm:spPr/>
      <dgm:t>
        <a:bodyPr/>
        <a:lstStyle/>
        <a:p>
          <a:r>
            <a:rPr lang="en-US" sz="2700" dirty="0"/>
            <a:t>CUBE and ROLL-UP Operators</a:t>
          </a:r>
          <a:br>
            <a:rPr lang="en-US" sz="2700" dirty="0"/>
          </a:br>
          <a:r>
            <a:rPr lang="en-US" sz="1600" dirty="0"/>
            <a:t>General idea of Cube operator</a:t>
          </a:r>
          <a:br>
            <a:rPr lang="en-US" sz="1600" dirty="0"/>
          </a:br>
          <a:r>
            <a:rPr lang="en-US" sz="1600" dirty="0"/>
            <a:t>Why are they different?</a:t>
          </a:r>
          <a:endParaRPr lang="en-US" sz="2700" dirty="0"/>
        </a:p>
      </dgm:t>
    </dgm:pt>
    <dgm:pt modelId="{29C49A6E-36B2-41D1-83D5-6B58713D5DAF}" type="parTrans" cxnId="{EFE22C42-C667-4B7A-8208-6758BAEC1445}">
      <dgm:prSet/>
      <dgm:spPr/>
      <dgm:t>
        <a:bodyPr/>
        <a:lstStyle/>
        <a:p>
          <a:endParaRPr lang="en-US"/>
        </a:p>
      </dgm:t>
    </dgm:pt>
    <dgm:pt modelId="{EA09E308-F440-47C6-8C86-B63BABC170D9}" type="sibTrans" cxnId="{EFE22C42-C667-4B7A-8208-6758BAEC1445}">
      <dgm:prSet/>
      <dgm:spPr/>
      <dgm:t>
        <a:bodyPr/>
        <a:lstStyle/>
        <a:p>
          <a:endParaRPr lang="en-US"/>
        </a:p>
      </dgm:t>
    </dgm:pt>
    <dgm:pt modelId="{E80E23AD-ECAE-46D2-92A5-71CA9074EED7}" type="pres">
      <dgm:prSet presAssocID="{3183185A-2A53-4D8C-8F32-C845F2F70C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DDCCD6-3F31-4095-8E42-5BBFC31B83BE}" type="pres">
      <dgm:prSet presAssocID="{758CBA3A-9936-4C67-965C-A8DD3074879B}" presName="composite" presStyleCnt="0"/>
      <dgm:spPr/>
    </dgm:pt>
    <dgm:pt modelId="{C0AF5CB7-6C4F-49BC-8738-E4DE0AC00B72}" type="pres">
      <dgm:prSet presAssocID="{758CBA3A-9936-4C67-965C-A8DD3074879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9DE89-66C0-478D-8170-8F0BC920F1EB}" type="pres">
      <dgm:prSet presAssocID="{758CBA3A-9936-4C67-965C-A8DD3074879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78D13-8FB5-4AEC-B5C0-881B683FCF22}" type="pres">
      <dgm:prSet presAssocID="{290E9CBE-1634-47AD-B973-508944073D35}" presName="sp" presStyleCnt="0"/>
      <dgm:spPr/>
    </dgm:pt>
    <dgm:pt modelId="{E529DD28-A6C8-4185-BA28-3A73741EACF4}" type="pres">
      <dgm:prSet presAssocID="{15031D9C-993C-4715-A26F-56D8831933EB}" presName="composite" presStyleCnt="0"/>
      <dgm:spPr/>
    </dgm:pt>
    <dgm:pt modelId="{29EA1718-F619-46D8-B505-CF1DDA71B8BF}" type="pres">
      <dgm:prSet presAssocID="{15031D9C-993C-4715-A26F-56D8831933E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267EA-EF01-411B-8D37-95F44BBB68D3}" type="pres">
      <dgm:prSet presAssocID="{15031D9C-993C-4715-A26F-56D8831933E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ED8E1-297A-4834-9FC1-39D8E59A67B1}" type="pres">
      <dgm:prSet presAssocID="{FB1D36D5-798A-40AA-91C3-3F3E5AF1A86F}" presName="sp" presStyleCnt="0"/>
      <dgm:spPr/>
    </dgm:pt>
    <dgm:pt modelId="{95036E43-6C97-4BF5-8CB3-7871077B6900}" type="pres">
      <dgm:prSet presAssocID="{2936D842-720E-4365-AD39-F6EAEC441633}" presName="composite" presStyleCnt="0"/>
      <dgm:spPr/>
    </dgm:pt>
    <dgm:pt modelId="{E7C44091-B50A-4CB0-98F0-E70A01DD36F4}" type="pres">
      <dgm:prSet presAssocID="{2936D842-720E-4365-AD39-F6EAEC44163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EF0610-07B4-40C7-AD99-F2285099C2E4}" type="pres">
      <dgm:prSet presAssocID="{2936D842-720E-4365-AD39-F6EAEC44163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E22C42-C667-4B7A-8208-6758BAEC1445}" srcId="{2936D842-720E-4365-AD39-F6EAEC441633}" destId="{A05E8D05-15E6-4BEC-B725-D745A48258D3}" srcOrd="0" destOrd="0" parTransId="{29C49A6E-36B2-41D1-83D5-6B58713D5DAF}" sibTransId="{EA09E308-F440-47C6-8C86-B63BABC170D9}"/>
    <dgm:cxn modelId="{C89CBE19-9590-42B2-804B-958181A70EB7}" type="presOf" srcId="{15031D9C-993C-4715-A26F-56D8831933EB}" destId="{29EA1718-F619-46D8-B505-CF1DDA71B8BF}" srcOrd="0" destOrd="0" presId="urn:microsoft.com/office/officeart/2005/8/layout/chevron2"/>
    <dgm:cxn modelId="{593DF9F1-F054-4922-AB8A-41867B789536}" type="presOf" srcId="{3183185A-2A53-4D8C-8F32-C845F2F70CBF}" destId="{E80E23AD-ECAE-46D2-92A5-71CA9074EED7}" srcOrd="0" destOrd="0" presId="urn:microsoft.com/office/officeart/2005/8/layout/chevron2"/>
    <dgm:cxn modelId="{7AD15D23-5282-41D4-9045-9399B101D2A9}" type="presOf" srcId="{758CBA3A-9936-4C67-965C-A8DD3074879B}" destId="{C0AF5CB7-6C4F-49BC-8738-E4DE0AC00B72}" srcOrd="0" destOrd="0" presId="urn:microsoft.com/office/officeart/2005/8/layout/chevron2"/>
    <dgm:cxn modelId="{F717B596-7122-4C3F-9238-14763508386B}" srcId="{3183185A-2A53-4D8C-8F32-C845F2F70CBF}" destId="{758CBA3A-9936-4C67-965C-A8DD3074879B}" srcOrd="0" destOrd="0" parTransId="{39812E31-9C15-4A6C-B8B9-78CE6FB555B1}" sibTransId="{290E9CBE-1634-47AD-B973-508944073D35}"/>
    <dgm:cxn modelId="{4D38D698-DC6D-4926-9520-43A255B536D4}" srcId="{15031D9C-993C-4715-A26F-56D8831933EB}" destId="{07B93839-AE15-473C-B47B-27FA5DBEE4E9}" srcOrd="0" destOrd="0" parTransId="{2BEFC288-C4D1-45AF-B679-7A41333941DE}" sibTransId="{0468DBFC-CB2D-4B3A-AAE7-09352D12344E}"/>
    <dgm:cxn modelId="{C8C2ADA0-316E-46E3-A4D5-49BD4A9A4B0B}" srcId="{3183185A-2A53-4D8C-8F32-C845F2F70CBF}" destId="{15031D9C-993C-4715-A26F-56D8831933EB}" srcOrd="1" destOrd="0" parTransId="{77530735-8AD3-469C-AEC2-B5B17A08AF65}" sibTransId="{FB1D36D5-798A-40AA-91C3-3F3E5AF1A86F}"/>
    <dgm:cxn modelId="{65459E61-961D-46CB-84B2-77505DBD52D6}" type="presOf" srcId="{E90264E4-81CE-47E1-80E3-2624D8E5DFEE}" destId="{0E09DE89-66C0-478D-8170-8F0BC920F1EB}" srcOrd="0" destOrd="0" presId="urn:microsoft.com/office/officeart/2005/8/layout/chevron2"/>
    <dgm:cxn modelId="{F3B89C52-602F-49F7-B10E-F3B64BCDF706}" srcId="{758CBA3A-9936-4C67-965C-A8DD3074879B}" destId="{E90264E4-81CE-47E1-80E3-2624D8E5DFEE}" srcOrd="0" destOrd="0" parTransId="{79881485-DDC4-4A70-AA7E-393B9FD5747B}" sibTransId="{F41EE2E3-AB57-4E33-8FAD-2DCFFB467FDC}"/>
    <dgm:cxn modelId="{1848F046-B76E-4984-80CD-0597759DBC45}" type="presOf" srcId="{2936D842-720E-4365-AD39-F6EAEC441633}" destId="{E7C44091-B50A-4CB0-98F0-E70A01DD36F4}" srcOrd="0" destOrd="0" presId="urn:microsoft.com/office/officeart/2005/8/layout/chevron2"/>
    <dgm:cxn modelId="{9E1AB259-A49D-4BFE-84FE-6171533FBA7E}" type="presOf" srcId="{A05E8D05-15E6-4BEC-B725-D745A48258D3}" destId="{68EF0610-07B4-40C7-AD99-F2285099C2E4}" srcOrd="0" destOrd="0" presId="urn:microsoft.com/office/officeart/2005/8/layout/chevron2"/>
    <dgm:cxn modelId="{3A8ECB28-E23B-45B6-8C84-8AF5114507DE}" srcId="{3183185A-2A53-4D8C-8F32-C845F2F70CBF}" destId="{2936D842-720E-4365-AD39-F6EAEC441633}" srcOrd="2" destOrd="0" parTransId="{13139645-28B0-41D9-8ED9-DA67D736E51B}" sibTransId="{96C19FF6-672B-4588-9D93-2A932D4ACF8D}"/>
    <dgm:cxn modelId="{5A9C18E4-2CC9-4A85-911B-C93D874D92C7}" type="presOf" srcId="{07B93839-AE15-473C-B47B-27FA5DBEE4E9}" destId="{C96267EA-EF01-411B-8D37-95F44BBB68D3}" srcOrd="0" destOrd="0" presId="urn:microsoft.com/office/officeart/2005/8/layout/chevron2"/>
    <dgm:cxn modelId="{ED42A6C4-54E0-4774-959F-6E7667DAD182}" type="presParOf" srcId="{E80E23AD-ECAE-46D2-92A5-71CA9074EED7}" destId="{63DDCCD6-3F31-4095-8E42-5BBFC31B83BE}" srcOrd="0" destOrd="0" presId="urn:microsoft.com/office/officeart/2005/8/layout/chevron2"/>
    <dgm:cxn modelId="{A15C04BC-82A7-4495-BF7B-B77B2D920817}" type="presParOf" srcId="{63DDCCD6-3F31-4095-8E42-5BBFC31B83BE}" destId="{C0AF5CB7-6C4F-49BC-8738-E4DE0AC00B72}" srcOrd="0" destOrd="0" presId="urn:microsoft.com/office/officeart/2005/8/layout/chevron2"/>
    <dgm:cxn modelId="{BF1F63E4-7961-4801-A5C0-92131443E6E3}" type="presParOf" srcId="{63DDCCD6-3F31-4095-8E42-5BBFC31B83BE}" destId="{0E09DE89-66C0-478D-8170-8F0BC920F1EB}" srcOrd="1" destOrd="0" presId="urn:microsoft.com/office/officeart/2005/8/layout/chevron2"/>
    <dgm:cxn modelId="{FFDED9D3-7673-4E11-8806-4F169A70180C}" type="presParOf" srcId="{E80E23AD-ECAE-46D2-92A5-71CA9074EED7}" destId="{52E78D13-8FB5-4AEC-B5C0-881B683FCF22}" srcOrd="1" destOrd="0" presId="urn:microsoft.com/office/officeart/2005/8/layout/chevron2"/>
    <dgm:cxn modelId="{9F52F77E-EE59-457B-8341-E969CEDB663C}" type="presParOf" srcId="{E80E23AD-ECAE-46D2-92A5-71CA9074EED7}" destId="{E529DD28-A6C8-4185-BA28-3A73741EACF4}" srcOrd="2" destOrd="0" presId="urn:microsoft.com/office/officeart/2005/8/layout/chevron2"/>
    <dgm:cxn modelId="{A750AF09-ED81-43AB-ACCB-E5F39B3873C7}" type="presParOf" srcId="{E529DD28-A6C8-4185-BA28-3A73741EACF4}" destId="{29EA1718-F619-46D8-B505-CF1DDA71B8BF}" srcOrd="0" destOrd="0" presId="urn:microsoft.com/office/officeart/2005/8/layout/chevron2"/>
    <dgm:cxn modelId="{5B207C72-7A0C-4488-8A40-A09296FC1804}" type="presParOf" srcId="{E529DD28-A6C8-4185-BA28-3A73741EACF4}" destId="{C96267EA-EF01-411B-8D37-95F44BBB68D3}" srcOrd="1" destOrd="0" presId="urn:microsoft.com/office/officeart/2005/8/layout/chevron2"/>
    <dgm:cxn modelId="{5B3BBA87-6EF8-43AB-B095-01E00EDDB3D0}" type="presParOf" srcId="{E80E23AD-ECAE-46D2-92A5-71CA9074EED7}" destId="{4CCED8E1-297A-4834-9FC1-39D8E59A67B1}" srcOrd="3" destOrd="0" presId="urn:microsoft.com/office/officeart/2005/8/layout/chevron2"/>
    <dgm:cxn modelId="{EC30B8E8-BE5A-42E7-9A96-842295C339F7}" type="presParOf" srcId="{E80E23AD-ECAE-46D2-92A5-71CA9074EED7}" destId="{95036E43-6C97-4BF5-8CB3-7871077B6900}" srcOrd="4" destOrd="0" presId="urn:microsoft.com/office/officeart/2005/8/layout/chevron2"/>
    <dgm:cxn modelId="{0DB6C82E-E0D4-4568-836C-25787F9B2BA6}" type="presParOf" srcId="{95036E43-6C97-4BF5-8CB3-7871077B6900}" destId="{E7C44091-B50A-4CB0-98F0-E70A01DD36F4}" srcOrd="0" destOrd="0" presId="urn:microsoft.com/office/officeart/2005/8/layout/chevron2"/>
    <dgm:cxn modelId="{F4296CBB-2911-4D16-8945-FC3B827C91FE}" type="presParOf" srcId="{95036E43-6C97-4BF5-8CB3-7871077B6900}" destId="{68EF0610-07B4-40C7-AD99-F2285099C2E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83185A-2A53-4D8C-8F32-C845F2F70CBF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758CBA3A-9936-4C67-965C-A8DD3074879B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39812E31-9C15-4A6C-B8B9-78CE6FB555B1}" type="parTrans" cxnId="{F717B596-7122-4C3F-9238-14763508386B}">
      <dgm:prSet/>
      <dgm:spPr/>
      <dgm:t>
        <a:bodyPr/>
        <a:lstStyle/>
        <a:p>
          <a:endParaRPr lang="en-US"/>
        </a:p>
      </dgm:t>
    </dgm:pt>
    <dgm:pt modelId="{290E9CBE-1634-47AD-B973-508944073D35}" type="sibTrans" cxnId="{F717B596-7122-4C3F-9238-14763508386B}">
      <dgm:prSet/>
      <dgm:spPr/>
      <dgm:t>
        <a:bodyPr/>
        <a:lstStyle/>
        <a:p>
          <a:endParaRPr lang="en-US"/>
        </a:p>
      </dgm:t>
    </dgm:pt>
    <dgm:pt modelId="{E90264E4-81CE-47E1-80E3-2624D8E5DFEE}">
      <dgm:prSet phldrT="[Text]" custT="1"/>
      <dgm:spPr>
        <a:noFill/>
      </dgm:spPr>
      <dgm:t>
        <a:bodyPr/>
        <a:lstStyle/>
        <a:p>
          <a:r>
            <a:rPr lang="en-US" sz="2700" dirty="0"/>
            <a:t>Introduction</a:t>
          </a:r>
          <a:br>
            <a:rPr lang="en-US" sz="2700" dirty="0"/>
          </a:br>
          <a:r>
            <a:rPr lang="en-US" sz="1600" dirty="0"/>
            <a:t>Data Analysis: What? Why is it useful? How this is done?  </a:t>
          </a:r>
          <a:endParaRPr lang="en-US" sz="2700" dirty="0"/>
        </a:p>
      </dgm:t>
    </dgm:pt>
    <dgm:pt modelId="{79881485-DDC4-4A70-AA7E-393B9FD5747B}" type="parTrans" cxnId="{F3B89C52-602F-49F7-B10E-F3B64BCDF706}">
      <dgm:prSet/>
      <dgm:spPr/>
      <dgm:t>
        <a:bodyPr/>
        <a:lstStyle/>
        <a:p>
          <a:endParaRPr lang="en-US"/>
        </a:p>
      </dgm:t>
    </dgm:pt>
    <dgm:pt modelId="{F41EE2E3-AB57-4E33-8FAD-2DCFFB467FDC}" type="sibTrans" cxnId="{F3B89C52-602F-49F7-B10E-F3B64BCDF706}">
      <dgm:prSet/>
      <dgm:spPr/>
      <dgm:t>
        <a:bodyPr/>
        <a:lstStyle/>
        <a:p>
          <a:endParaRPr lang="en-US"/>
        </a:p>
      </dgm:t>
    </dgm:pt>
    <dgm:pt modelId="{15031D9C-993C-4715-A26F-56D8831933EB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77530735-8AD3-469C-AEC2-B5B17A08AF65}" type="parTrans" cxnId="{C8C2ADA0-316E-46E3-A4D5-49BD4A9A4B0B}">
      <dgm:prSet/>
      <dgm:spPr/>
      <dgm:t>
        <a:bodyPr/>
        <a:lstStyle/>
        <a:p>
          <a:endParaRPr lang="en-US"/>
        </a:p>
      </dgm:t>
    </dgm:pt>
    <dgm:pt modelId="{FB1D36D5-798A-40AA-91C3-3F3E5AF1A86F}" type="sibTrans" cxnId="{C8C2ADA0-316E-46E3-A4D5-49BD4A9A4B0B}">
      <dgm:prSet/>
      <dgm:spPr/>
      <dgm:t>
        <a:bodyPr/>
        <a:lstStyle/>
        <a:p>
          <a:endParaRPr lang="en-US"/>
        </a:p>
      </dgm:t>
    </dgm:pt>
    <dgm:pt modelId="{07B93839-AE15-473C-B47B-27FA5DBEE4E9}">
      <dgm:prSet phldrT="[Text]" custT="1"/>
      <dgm:spPr/>
      <dgm:t>
        <a:bodyPr/>
        <a:lstStyle/>
        <a:p>
          <a:r>
            <a:rPr lang="en-US" sz="2600" dirty="0"/>
            <a:t>Standard SQL features &amp; GROUP-BY Operator</a:t>
          </a:r>
          <a:br>
            <a:rPr lang="en-US" sz="2600" dirty="0"/>
          </a:br>
          <a:r>
            <a:rPr lang="en-US" sz="1600" dirty="0"/>
            <a:t>Relevant features of SQL</a:t>
          </a:r>
          <a:br>
            <a:rPr lang="en-US" sz="1600" dirty="0"/>
          </a:br>
          <a:r>
            <a:rPr lang="en-US" sz="1600" dirty="0"/>
            <a:t>Problems with Group-By operator</a:t>
          </a:r>
          <a:endParaRPr lang="en-US" sz="2600" dirty="0"/>
        </a:p>
      </dgm:t>
    </dgm:pt>
    <dgm:pt modelId="{2BEFC288-C4D1-45AF-B679-7A41333941DE}" type="parTrans" cxnId="{4D38D698-DC6D-4926-9520-43A255B536D4}">
      <dgm:prSet/>
      <dgm:spPr/>
      <dgm:t>
        <a:bodyPr/>
        <a:lstStyle/>
        <a:p>
          <a:endParaRPr lang="en-US"/>
        </a:p>
      </dgm:t>
    </dgm:pt>
    <dgm:pt modelId="{0468DBFC-CB2D-4B3A-AAE7-09352D12344E}" type="sibTrans" cxnId="{4D38D698-DC6D-4926-9520-43A255B536D4}">
      <dgm:prSet/>
      <dgm:spPr/>
      <dgm:t>
        <a:bodyPr/>
        <a:lstStyle/>
        <a:p>
          <a:endParaRPr lang="en-US"/>
        </a:p>
      </dgm:t>
    </dgm:pt>
    <dgm:pt modelId="{2936D842-720E-4365-AD39-F6EAEC441633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13139645-28B0-41D9-8ED9-DA67D736E51B}" type="parTrans" cxnId="{3A8ECB28-E23B-45B6-8C84-8AF5114507DE}">
      <dgm:prSet/>
      <dgm:spPr/>
      <dgm:t>
        <a:bodyPr/>
        <a:lstStyle/>
        <a:p>
          <a:endParaRPr lang="en-US"/>
        </a:p>
      </dgm:t>
    </dgm:pt>
    <dgm:pt modelId="{96C19FF6-672B-4588-9D93-2A932D4ACF8D}" type="sibTrans" cxnId="{3A8ECB28-E23B-45B6-8C84-8AF5114507DE}">
      <dgm:prSet/>
      <dgm:spPr/>
      <dgm:t>
        <a:bodyPr/>
        <a:lstStyle/>
        <a:p>
          <a:endParaRPr lang="en-US"/>
        </a:p>
      </dgm:t>
    </dgm:pt>
    <dgm:pt modelId="{A05E8D05-15E6-4BEC-B725-D745A48258D3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n-US" sz="2700" dirty="0"/>
            <a:t>CUBE and ROLL-UP Operators</a:t>
          </a:r>
          <a:br>
            <a:rPr lang="en-US" sz="2700" dirty="0"/>
          </a:br>
          <a:r>
            <a:rPr lang="en-US" sz="1600" dirty="0"/>
            <a:t>General idea of Cube operator</a:t>
          </a:r>
          <a:br>
            <a:rPr lang="en-US" sz="1600" dirty="0"/>
          </a:br>
          <a:r>
            <a:rPr lang="en-US" sz="1600" dirty="0"/>
            <a:t>Why are they different?</a:t>
          </a:r>
          <a:endParaRPr lang="en-US" sz="2700" dirty="0"/>
        </a:p>
      </dgm:t>
    </dgm:pt>
    <dgm:pt modelId="{29C49A6E-36B2-41D1-83D5-6B58713D5DAF}" type="parTrans" cxnId="{EFE22C42-C667-4B7A-8208-6758BAEC1445}">
      <dgm:prSet/>
      <dgm:spPr/>
      <dgm:t>
        <a:bodyPr/>
        <a:lstStyle/>
        <a:p>
          <a:endParaRPr lang="en-US"/>
        </a:p>
      </dgm:t>
    </dgm:pt>
    <dgm:pt modelId="{EA09E308-F440-47C6-8C86-B63BABC170D9}" type="sibTrans" cxnId="{EFE22C42-C667-4B7A-8208-6758BAEC1445}">
      <dgm:prSet/>
      <dgm:spPr/>
      <dgm:t>
        <a:bodyPr/>
        <a:lstStyle/>
        <a:p>
          <a:endParaRPr lang="en-US"/>
        </a:p>
      </dgm:t>
    </dgm:pt>
    <dgm:pt modelId="{E80E23AD-ECAE-46D2-92A5-71CA9074EED7}" type="pres">
      <dgm:prSet presAssocID="{3183185A-2A53-4D8C-8F32-C845F2F70C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DDCCD6-3F31-4095-8E42-5BBFC31B83BE}" type="pres">
      <dgm:prSet presAssocID="{758CBA3A-9936-4C67-965C-A8DD3074879B}" presName="composite" presStyleCnt="0"/>
      <dgm:spPr/>
    </dgm:pt>
    <dgm:pt modelId="{C0AF5CB7-6C4F-49BC-8738-E4DE0AC00B72}" type="pres">
      <dgm:prSet presAssocID="{758CBA3A-9936-4C67-965C-A8DD3074879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9DE89-66C0-478D-8170-8F0BC920F1EB}" type="pres">
      <dgm:prSet presAssocID="{758CBA3A-9936-4C67-965C-A8DD3074879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78D13-8FB5-4AEC-B5C0-881B683FCF22}" type="pres">
      <dgm:prSet presAssocID="{290E9CBE-1634-47AD-B973-508944073D35}" presName="sp" presStyleCnt="0"/>
      <dgm:spPr/>
    </dgm:pt>
    <dgm:pt modelId="{E529DD28-A6C8-4185-BA28-3A73741EACF4}" type="pres">
      <dgm:prSet presAssocID="{15031D9C-993C-4715-A26F-56D8831933EB}" presName="composite" presStyleCnt="0"/>
      <dgm:spPr/>
    </dgm:pt>
    <dgm:pt modelId="{29EA1718-F619-46D8-B505-CF1DDA71B8BF}" type="pres">
      <dgm:prSet presAssocID="{15031D9C-993C-4715-A26F-56D8831933E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267EA-EF01-411B-8D37-95F44BBB68D3}" type="pres">
      <dgm:prSet presAssocID="{15031D9C-993C-4715-A26F-56D8831933E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ED8E1-297A-4834-9FC1-39D8E59A67B1}" type="pres">
      <dgm:prSet presAssocID="{FB1D36D5-798A-40AA-91C3-3F3E5AF1A86F}" presName="sp" presStyleCnt="0"/>
      <dgm:spPr/>
    </dgm:pt>
    <dgm:pt modelId="{95036E43-6C97-4BF5-8CB3-7871077B6900}" type="pres">
      <dgm:prSet presAssocID="{2936D842-720E-4365-AD39-F6EAEC441633}" presName="composite" presStyleCnt="0"/>
      <dgm:spPr/>
    </dgm:pt>
    <dgm:pt modelId="{E7C44091-B50A-4CB0-98F0-E70A01DD36F4}" type="pres">
      <dgm:prSet presAssocID="{2936D842-720E-4365-AD39-F6EAEC44163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EF0610-07B4-40C7-AD99-F2285099C2E4}" type="pres">
      <dgm:prSet presAssocID="{2936D842-720E-4365-AD39-F6EAEC44163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38D698-DC6D-4926-9520-43A255B536D4}" srcId="{15031D9C-993C-4715-A26F-56D8831933EB}" destId="{07B93839-AE15-473C-B47B-27FA5DBEE4E9}" srcOrd="0" destOrd="0" parTransId="{2BEFC288-C4D1-45AF-B679-7A41333941DE}" sibTransId="{0468DBFC-CB2D-4B3A-AAE7-09352D12344E}"/>
    <dgm:cxn modelId="{93905549-9F2F-49A3-9C52-48A23FD6A74D}" type="presOf" srcId="{758CBA3A-9936-4C67-965C-A8DD3074879B}" destId="{C0AF5CB7-6C4F-49BC-8738-E4DE0AC00B72}" srcOrd="0" destOrd="0" presId="urn:microsoft.com/office/officeart/2005/8/layout/chevron2"/>
    <dgm:cxn modelId="{C8C2ADA0-316E-46E3-A4D5-49BD4A9A4B0B}" srcId="{3183185A-2A53-4D8C-8F32-C845F2F70CBF}" destId="{15031D9C-993C-4715-A26F-56D8831933EB}" srcOrd="1" destOrd="0" parTransId="{77530735-8AD3-469C-AEC2-B5B17A08AF65}" sibTransId="{FB1D36D5-798A-40AA-91C3-3F3E5AF1A86F}"/>
    <dgm:cxn modelId="{128EE064-6B99-481B-9A7B-7E96D120368C}" type="presOf" srcId="{3183185A-2A53-4D8C-8F32-C845F2F70CBF}" destId="{E80E23AD-ECAE-46D2-92A5-71CA9074EED7}" srcOrd="0" destOrd="0" presId="urn:microsoft.com/office/officeart/2005/8/layout/chevron2"/>
    <dgm:cxn modelId="{B9BD5584-33C7-4455-A058-5B69E3DDE273}" type="presOf" srcId="{15031D9C-993C-4715-A26F-56D8831933EB}" destId="{29EA1718-F619-46D8-B505-CF1DDA71B8BF}" srcOrd="0" destOrd="0" presId="urn:microsoft.com/office/officeart/2005/8/layout/chevron2"/>
    <dgm:cxn modelId="{2A14D97B-1B17-4645-855F-088D3587F482}" type="presOf" srcId="{07B93839-AE15-473C-B47B-27FA5DBEE4E9}" destId="{C96267EA-EF01-411B-8D37-95F44BBB68D3}" srcOrd="0" destOrd="0" presId="urn:microsoft.com/office/officeart/2005/8/layout/chevron2"/>
    <dgm:cxn modelId="{F8CAD03C-0AD5-4AC4-BC25-7560394B881D}" type="presOf" srcId="{E90264E4-81CE-47E1-80E3-2624D8E5DFEE}" destId="{0E09DE89-66C0-478D-8170-8F0BC920F1EB}" srcOrd="0" destOrd="0" presId="urn:microsoft.com/office/officeart/2005/8/layout/chevron2"/>
    <dgm:cxn modelId="{3A8ECB28-E23B-45B6-8C84-8AF5114507DE}" srcId="{3183185A-2A53-4D8C-8F32-C845F2F70CBF}" destId="{2936D842-720E-4365-AD39-F6EAEC441633}" srcOrd="2" destOrd="0" parTransId="{13139645-28B0-41D9-8ED9-DA67D736E51B}" sibTransId="{96C19FF6-672B-4588-9D93-2A932D4ACF8D}"/>
    <dgm:cxn modelId="{40E956E7-3190-4966-BA4E-BFC16225B888}" type="presOf" srcId="{2936D842-720E-4365-AD39-F6EAEC441633}" destId="{E7C44091-B50A-4CB0-98F0-E70A01DD36F4}" srcOrd="0" destOrd="0" presId="urn:microsoft.com/office/officeart/2005/8/layout/chevron2"/>
    <dgm:cxn modelId="{EFE22C42-C667-4B7A-8208-6758BAEC1445}" srcId="{2936D842-720E-4365-AD39-F6EAEC441633}" destId="{A05E8D05-15E6-4BEC-B725-D745A48258D3}" srcOrd="0" destOrd="0" parTransId="{29C49A6E-36B2-41D1-83D5-6B58713D5DAF}" sibTransId="{EA09E308-F440-47C6-8C86-B63BABC170D9}"/>
    <dgm:cxn modelId="{F717B596-7122-4C3F-9238-14763508386B}" srcId="{3183185A-2A53-4D8C-8F32-C845F2F70CBF}" destId="{758CBA3A-9936-4C67-965C-A8DD3074879B}" srcOrd="0" destOrd="0" parTransId="{39812E31-9C15-4A6C-B8B9-78CE6FB555B1}" sibTransId="{290E9CBE-1634-47AD-B973-508944073D35}"/>
    <dgm:cxn modelId="{F3B89C52-602F-49F7-B10E-F3B64BCDF706}" srcId="{758CBA3A-9936-4C67-965C-A8DD3074879B}" destId="{E90264E4-81CE-47E1-80E3-2624D8E5DFEE}" srcOrd="0" destOrd="0" parTransId="{79881485-DDC4-4A70-AA7E-393B9FD5747B}" sibTransId="{F41EE2E3-AB57-4E33-8FAD-2DCFFB467FDC}"/>
    <dgm:cxn modelId="{91AAD58E-BF02-4925-83B2-BA97573529A9}" type="presOf" srcId="{A05E8D05-15E6-4BEC-B725-D745A48258D3}" destId="{68EF0610-07B4-40C7-AD99-F2285099C2E4}" srcOrd="0" destOrd="0" presId="urn:microsoft.com/office/officeart/2005/8/layout/chevron2"/>
    <dgm:cxn modelId="{A85D769E-7E53-41AA-9BBA-66C5DBACA487}" type="presParOf" srcId="{E80E23AD-ECAE-46D2-92A5-71CA9074EED7}" destId="{63DDCCD6-3F31-4095-8E42-5BBFC31B83BE}" srcOrd="0" destOrd="0" presId="urn:microsoft.com/office/officeart/2005/8/layout/chevron2"/>
    <dgm:cxn modelId="{56FA29EE-E968-4BEA-B514-5D5AA6CA4CD3}" type="presParOf" srcId="{63DDCCD6-3F31-4095-8E42-5BBFC31B83BE}" destId="{C0AF5CB7-6C4F-49BC-8738-E4DE0AC00B72}" srcOrd="0" destOrd="0" presId="urn:microsoft.com/office/officeart/2005/8/layout/chevron2"/>
    <dgm:cxn modelId="{8C24B5CB-E41D-42EE-8719-1EA38E3E1566}" type="presParOf" srcId="{63DDCCD6-3F31-4095-8E42-5BBFC31B83BE}" destId="{0E09DE89-66C0-478D-8170-8F0BC920F1EB}" srcOrd="1" destOrd="0" presId="urn:microsoft.com/office/officeart/2005/8/layout/chevron2"/>
    <dgm:cxn modelId="{35000A0E-5FEA-492D-92A2-B925E61648D6}" type="presParOf" srcId="{E80E23AD-ECAE-46D2-92A5-71CA9074EED7}" destId="{52E78D13-8FB5-4AEC-B5C0-881B683FCF22}" srcOrd="1" destOrd="0" presId="urn:microsoft.com/office/officeart/2005/8/layout/chevron2"/>
    <dgm:cxn modelId="{9508721B-B4AA-4741-98A9-4EA4F2A21A3B}" type="presParOf" srcId="{E80E23AD-ECAE-46D2-92A5-71CA9074EED7}" destId="{E529DD28-A6C8-4185-BA28-3A73741EACF4}" srcOrd="2" destOrd="0" presId="urn:microsoft.com/office/officeart/2005/8/layout/chevron2"/>
    <dgm:cxn modelId="{540FF8CC-12A1-4141-A89E-814E2CD680AB}" type="presParOf" srcId="{E529DD28-A6C8-4185-BA28-3A73741EACF4}" destId="{29EA1718-F619-46D8-B505-CF1DDA71B8BF}" srcOrd="0" destOrd="0" presId="urn:microsoft.com/office/officeart/2005/8/layout/chevron2"/>
    <dgm:cxn modelId="{E6512FDF-B5C4-4A7B-B1BA-C7F6C44467FF}" type="presParOf" srcId="{E529DD28-A6C8-4185-BA28-3A73741EACF4}" destId="{C96267EA-EF01-411B-8D37-95F44BBB68D3}" srcOrd="1" destOrd="0" presId="urn:microsoft.com/office/officeart/2005/8/layout/chevron2"/>
    <dgm:cxn modelId="{325A78FE-0282-444A-9DCA-17BA33348B9A}" type="presParOf" srcId="{E80E23AD-ECAE-46D2-92A5-71CA9074EED7}" destId="{4CCED8E1-297A-4834-9FC1-39D8E59A67B1}" srcOrd="3" destOrd="0" presId="urn:microsoft.com/office/officeart/2005/8/layout/chevron2"/>
    <dgm:cxn modelId="{E2920F02-B2E2-476A-A3C3-22073048D326}" type="presParOf" srcId="{E80E23AD-ECAE-46D2-92A5-71CA9074EED7}" destId="{95036E43-6C97-4BF5-8CB3-7871077B6900}" srcOrd="4" destOrd="0" presId="urn:microsoft.com/office/officeart/2005/8/layout/chevron2"/>
    <dgm:cxn modelId="{1DE145DF-0699-4746-8329-2BE78B74DF6D}" type="presParOf" srcId="{95036E43-6C97-4BF5-8CB3-7871077B6900}" destId="{E7C44091-B50A-4CB0-98F0-E70A01DD36F4}" srcOrd="0" destOrd="0" presId="urn:microsoft.com/office/officeart/2005/8/layout/chevron2"/>
    <dgm:cxn modelId="{18877A58-2CB3-4BFA-A583-048DC50F54BF}" type="presParOf" srcId="{95036E43-6C97-4BF5-8CB3-7871077B6900}" destId="{68EF0610-07B4-40C7-AD99-F2285099C2E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F5CB7-6C4F-49BC-8738-E4DE0AC00B72}">
      <dsp:nvSpPr>
        <dsp:cNvPr id="0" name=""/>
        <dsp:cNvSpPr/>
      </dsp:nvSpPr>
      <dsp:spPr>
        <a:xfrm rot="5400000">
          <a:off x="-247798" y="249366"/>
          <a:ext cx="1651992" cy="115639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1</a:t>
          </a:r>
        </a:p>
      </dsp:txBody>
      <dsp:txXfrm rot="-5400000">
        <a:off x="1" y="579764"/>
        <a:ext cx="1156394" cy="495598"/>
      </dsp:txXfrm>
    </dsp:sp>
    <dsp:sp modelId="{0E09DE89-66C0-478D-8170-8F0BC920F1EB}">
      <dsp:nvSpPr>
        <dsp:cNvPr id="0" name=""/>
        <dsp:cNvSpPr/>
      </dsp:nvSpPr>
      <dsp:spPr>
        <a:xfrm rot="5400000">
          <a:off x="4451820" y="-3293858"/>
          <a:ext cx="1073794" cy="7664647"/>
        </a:xfrm>
        <a:prstGeom prst="round2Same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/>
            <a:t>Introduction</a:t>
          </a:r>
          <a:br>
            <a:rPr lang="en-US" sz="2700" kern="1200" dirty="0"/>
          </a:br>
          <a:r>
            <a:rPr lang="en-US" sz="1600" kern="1200" dirty="0"/>
            <a:t>Data Analysis: What? Why is it useful? How this is done?  </a:t>
          </a:r>
          <a:endParaRPr lang="en-US" sz="2700" kern="1200" dirty="0"/>
        </a:p>
      </dsp:txBody>
      <dsp:txXfrm rot="-5400000">
        <a:off x="1156394" y="53986"/>
        <a:ext cx="7612229" cy="968958"/>
      </dsp:txXfrm>
    </dsp:sp>
    <dsp:sp modelId="{29EA1718-F619-46D8-B505-CF1DDA71B8BF}">
      <dsp:nvSpPr>
        <dsp:cNvPr id="0" name=""/>
        <dsp:cNvSpPr/>
      </dsp:nvSpPr>
      <dsp:spPr>
        <a:xfrm rot="5400000">
          <a:off x="-247798" y="1707802"/>
          <a:ext cx="1651992" cy="1156394"/>
        </a:xfrm>
        <a:prstGeom prst="chevron">
          <a:avLst/>
        </a:prstGeom>
        <a:solidFill>
          <a:schemeClr val="accent1">
            <a:shade val="80000"/>
            <a:hueOff val="24829"/>
            <a:satOff val="941"/>
            <a:lumOff val="9312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2</a:t>
          </a:r>
        </a:p>
      </dsp:txBody>
      <dsp:txXfrm rot="-5400000">
        <a:off x="1" y="2038200"/>
        <a:ext cx="1156394" cy="495598"/>
      </dsp:txXfrm>
    </dsp:sp>
    <dsp:sp modelId="{C96267EA-EF01-411B-8D37-95F44BBB68D3}">
      <dsp:nvSpPr>
        <dsp:cNvPr id="0" name=""/>
        <dsp:cNvSpPr/>
      </dsp:nvSpPr>
      <dsp:spPr>
        <a:xfrm rot="5400000">
          <a:off x="4451820" y="-1835422"/>
          <a:ext cx="1073794" cy="766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Standard SQL features &amp; GROUP-BY Operator</a:t>
          </a:r>
          <a:br>
            <a:rPr lang="en-US" sz="2600" kern="1200" dirty="0"/>
          </a:br>
          <a:r>
            <a:rPr lang="en-US" sz="1600" kern="1200" dirty="0"/>
            <a:t>Relevant features of SQL</a:t>
          </a:r>
          <a:br>
            <a:rPr lang="en-US" sz="1600" kern="1200" dirty="0"/>
          </a:br>
          <a:r>
            <a:rPr lang="en-US" sz="1600" kern="1200" dirty="0"/>
            <a:t>Problems with Group-By operator</a:t>
          </a:r>
          <a:endParaRPr lang="en-US" sz="2600" kern="1200" dirty="0"/>
        </a:p>
      </dsp:txBody>
      <dsp:txXfrm rot="-5400000">
        <a:off x="1156394" y="1512422"/>
        <a:ext cx="7612229" cy="968958"/>
      </dsp:txXfrm>
    </dsp:sp>
    <dsp:sp modelId="{E7C44091-B50A-4CB0-98F0-E70A01DD36F4}">
      <dsp:nvSpPr>
        <dsp:cNvPr id="0" name=""/>
        <dsp:cNvSpPr/>
      </dsp:nvSpPr>
      <dsp:spPr>
        <a:xfrm rot="5400000">
          <a:off x="-247798" y="3166238"/>
          <a:ext cx="1651992" cy="1156394"/>
        </a:xfrm>
        <a:prstGeom prst="chevron">
          <a:avLst/>
        </a:prstGeom>
        <a:solidFill>
          <a:schemeClr val="accent1">
            <a:shade val="80000"/>
            <a:hueOff val="49657"/>
            <a:satOff val="1882"/>
            <a:lumOff val="18624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3</a:t>
          </a:r>
        </a:p>
      </dsp:txBody>
      <dsp:txXfrm rot="-5400000">
        <a:off x="1" y="3496636"/>
        <a:ext cx="1156394" cy="495598"/>
      </dsp:txXfrm>
    </dsp:sp>
    <dsp:sp modelId="{68EF0610-07B4-40C7-AD99-F2285099C2E4}">
      <dsp:nvSpPr>
        <dsp:cNvPr id="0" name=""/>
        <dsp:cNvSpPr/>
      </dsp:nvSpPr>
      <dsp:spPr>
        <a:xfrm rot="5400000">
          <a:off x="4451820" y="-376986"/>
          <a:ext cx="1073794" cy="766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/>
            <a:t>CUBE and ROLL-UP Operators</a:t>
          </a:r>
          <a:br>
            <a:rPr lang="en-US" sz="2700" kern="1200" dirty="0"/>
          </a:br>
          <a:r>
            <a:rPr lang="en-US" sz="1600" kern="1200" dirty="0"/>
            <a:t>General idea of Cube operator</a:t>
          </a:r>
          <a:br>
            <a:rPr lang="en-US" sz="1600" kern="1200" dirty="0"/>
          </a:br>
          <a:r>
            <a:rPr lang="en-US" sz="1600" kern="1200" dirty="0"/>
            <a:t>Why are they different?</a:t>
          </a:r>
          <a:endParaRPr lang="en-US" sz="2700" kern="1200" dirty="0"/>
        </a:p>
      </dsp:txBody>
      <dsp:txXfrm rot="-5400000">
        <a:off x="1156394" y="2970858"/>
        <a:ext cx="7612229" cy="9689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F5CB7-6C4F-49BC-8738-E4DE0AC00B72}">
      <dsp:nvSpPr>
        <dsp:cNvPr id="0" name=""/>
        <dsp:cNvSpPr/>
      </dsp:nvSpPr>
      <dsp:spPr>
        <a:xfrm rot="5400000">
          <a:off x="-247798" y="249366"/>
          <a:ext cx="1651992" cy="115639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1</a:t>
          </a:r>
        </a:p>
      </dsp:txBody>
      <dsp:txXfrm rot="-5400000">
        <a:off x="1" y="579764"/>
        <a:ext cx="1156394" cy="495598"/>
      </dsp:txXfrm>
    </dsp:sp>
    <dsp:sp modelId="{0E09DE89-66C0-478D-8170-8F0BC920F1EB}">
      <dsp:nvSpPr>
        <dsp:cNvPr id="0" name=""/>
        <dsp:cNvSpPr/>
      </dsp:nvSpPr>
      <dsp:spPr>
        <a:xfrm rot="5400000">
          <a:off x="4451820" y="-3293858"/>
          <a:ext cx="1073794" cy="7664647"/>
        </a:xfrm>
        <a:prstGeom prst="round2SameRect">
          <a:avLst/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/>
            <a:t>Introduction</a:t>
          </a:r>
          <a:br>
            <a:rPr lang="en-US" sz="2700" kern="1200" dirty="0"/>
          </a:br>
          <a:r>
            <a:rPr lang="en-US" sz="1600" kern="1200" dirty="0"/>
            <a:t>Data Analysis: What? Why is it useful? How this is done?  </a:t>
          </a:r>
          <a:endParaRPr lang="en-US" sz="2700" kern="1200" dirty="0"/>
        </a:p>
      </dsp:txBody>
      <dsp:txXfrm rot="-5400000">
        <a:off x="1156394" y="53986"/>
        <a:ext cx="7612229" cy="968958"/>
      </dsp:txXfrm>
    </dsp:sp>
    <dsp:sp modelId="{29EA1718-F619-46D8-B505-CF1DDA71B8BF}">
      <dsp:nvSpPr>
        <dsp:cNvPr id="0" name=""/>
        <dsp:cNvSpPr/>
      </dsp:nvSpPr>
      <dsp:spPr>
        <a:xfrm rot="5400000">
          <a:off x="-247798" y="1707802"/>
          <a:ext cx="1651992" cy="1156394"/>
        </a:xfrm>
        <a:prstGeom prst="chevron">
          <a:avLst/>
        </a:prstGeom>
        <a:solidFill>
          <a:schemeClr val="accent1">
            <a:shade val="80000"/>
            <a:hueOff val="24829"/>
            <a:satOff val="941"/>
            <a:lumOff val="9312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2</a:t>
          </a:r>
        </a:p>
      </dsp:txBody>
      <dsp:txXfrm rot="-5400000">
        <a:off x="1" y="2038200"/>
        <a:ext cx="1156394" cy="495598"/>
      </dsp:txXfrm>
    </dsp:sp>
    <dsp:sp modelId="{C96267EA-EF01-411B-8D37-95F44BBB68D3}">
      <dsp:nvSpPr>
        <dsp:cNvPr id="0" name=""/>
        <dsp:cNvSpPr/>
      </dsp:nvSpPr>
      <dsp:spPr>
        <a:xfrm rot="5400000">
          <a:off x="4451820" y="-1835422"/>
          <a:ext cx="1073794" cy="7664647"/>
        </a:xfrm>
        <a:prstGeom prst="round2Same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Standard SQL features &amp; GROUP-BY Operator</a:t>
          </a:r>
          <a:br>
            <a:rPr lang="en-US" sz="2600" kern="1200" dirty="0"/>
          </a:br>
          <a:r>
            <a:rPr lang="en-US" sz="1600" kern="1200" dirty="0"/>
            <a:t>Relevant features of SQL</a:t>
          </a:r>
          <a:br>
            <a:rPr lang="en-US" sz="1600" kern="1200" dirty="0"/>
          </a:br>
          <a:r>
            <a:rPr lang="en-US" sz="1600" kern="1200" dirty="0"/>
            <a:t>Problems with Group-By operator</a:t>
          </a:r>
          <a:endParaRPr lang="en-US" sz="2600" kern="1200" dirty="0"/>
        </a:p>
      </dsp:txBody>
      <dsp:txXfrm rot="-5400000">
        <a:off x="1156394" y="1512422"/>
        <a:ext cx="7612229" cy="968958"/>
      </dsp:txXfrm>
    </dsp:sp>
    <dsp:sp modelId="{E7C44091-B50A-4CB0-98F0-E70A01DD36F4}">
      <dsp:nvSpPr>
        <dsp:cNvPr id="0" name=""/>
        <dsp:cNvSpPr/>
      </dsp:nvSpPr>
      <dsp:spPr>
        <a:xfrm rot="5400000">
          <a:off x="-247798" y="3166238"/>
          <a:ext cx="1651992" cy="1156394"/>
        </a:xfrm>
        <a:prstGeom prst="chevron">
          <a:avLst/>
        </a:prstGeom>
        <a:solidFill>
          <a:schemeClr val="accent1">
            <a:shade val="80000"/>
            <a:hueOff val="49657"/>
            <a:satOff val="1882"/>
            <a:lumOff val="18624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3</a:t>
          </a:r>
        </a:p>
      </dsp:txBody>
      <dsp:txXfrm rot="-5400000">
        <a:off x="1" y="3496636"/>
        <a:ext cx="1156394" cy="495598"/>
      </dsp:txXfrm>
    </dsp:sp>
    <dsp:sp modelId="{68EF0610-07B4-40C7-AD99-F2285099C2E4}">
      <dsp:nvSpPr>
        <dsp:cNvPr id="0" name=""/>
        <dsp:cNvSpPr/>
      </dsp:nvSpPr>
      <dsp:spPr>
        <a:xfrm rot="5400000">
          <a:off x="4451820" y="-376986"/>
          <a:ext cx="1073794" cy="766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/>
            <a:t>CUBE and ROLL-UP Operators</a:t>
          </a:r>
          <a:br>
            <a:rPr lang="en-US" sz="2700" kern="1200" dirty="0"/>
          </a:br>
          <a:r>
            <a:rPr lang="en-US" sz="1600" kern="1200" dirty="0"/>
            <a:t>General idea of Cube operator</a:t>
          </a:r>
          <a:br>
            <a:rPr lang="en-US" sz="1600" kern="1200" dirty="0"/>
          </a:br>
          <a:r>
            <a:rPr lang="en-US" sz="1600" kern="1200" dirty="0"/>
            <a:t>Why are they different?</a:t>
          </a:r>
          <a:endParaRPr lang="en-US" sz="2700" kern="1200" dirty="0"/>
        </a:p>
      </dsp:txBody>
      <dsp:txXfrm rot="-5400000">
        <a:off x="1156394" y="2970858"/>
        <a:ext cx="7612229" cy="9689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F5CB7-6C4F-49BC-8738-E4DE0AC00B72}">
      <dsp:nvSpPr>
        <dsp:cNvPr id="0" name=""/>
        <dsp:cNvSpPr/>
      </dsp:nvSpPr>
      <dsp:spPr>
        <a:xfrm rot="5400000">
          <a:off x="-247798" y="249366"/>
          <a:ext cx="1651992" cy="115639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1</a:t>
          </a:r>
        </a:p>
      </dsp:txBody>
      <dsp:txXfrm rot="-5400000">
        <a:off x="1" y="579764"/>
        <a:ext cx="1156394" cy="495598"/>
      </dsp:txXfrm>
    </dsp:sp>
    <dsp:sp modelId="{0E09DE89-66C0-478D-8170-8F0BC920F1EB}">
      <dsp:nvSpPr>
        <dsp:cNvPr id="0" name=""/>
        <dsp:cNvSpPr/>
      </dsp:nvSpPr>
      <dsp:spPr>
        <a:xfrm rot="5400000">
          <a:off x="4451820" y="-3293858"/>
          <a:ext cx="1073794" cy="7664647"/>
        </a:xfrm>
        <a:prstGeom prst="round2SameRect">
          <a:avLst/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/>
            <a:t>Introduction</a:t>
          </a:r>
          <a:br>
            <a:rPr lang="en-US" sz="2700" kern="1200" dirty="0"/>
          </a:br>
          <a:r>
            <a:rPr lang="en-US" sz="1600" kern="1200" dirty="0"/>
            <a:t>Data Analysis: What? Why is it useful? How this is done?  </a:t>
          </a:r>
          <a:endParaRPr lang="en-US" sz="2700" kern="1200" dirty="0"/>
        </a:p>
      </dsp:txBody>
      <dsp:txXfrm rot="-5400000">
        <a:off x="1156394" y="53986"/>
        <a:ext cx="7612229" cy="968958"/>
      </dsp:txXfrm>
    </dsp:sp>
    <dsp:sp modelId="{29EA1718-F619-46D8-B505-CF1DDA71B8BF}">
      <dsp:nvSpPr>
        <dsp:cNvPr id="0" name=""/>
        <dsp:cNvSpPr/>
      </dsp:nvSpPr>
      <dsp:spPr>
        <a:xfrm rot="5400000">
          <a:off x="-247798" y="1707802"/>
          <a:ext cx="1651992" cy="1156394"/>
        </a:xfrm>
        <a:prstGeom prst="chevron">
          <a:avLst/>
        </a:prstGeom>
        <a:solidFill>
          <a:schemeClr val="accent1">
            <a:shade val="80000"/>
            <a:hueOff val="24829"/>
            <a:satOff val="941"/>
            <a:lumOff val="9312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2</a:t>
          </a:r>
        </a:p>
      </dsp:txBody>
      <dsp:txXfrm rot="-5400000">
        <a:off x="1" y="2038200"/>
        <a:ext cx="1156394" cy="495598"/>
      </dsp:txXfrm>
    </dsp:sp>
    <dsp:sp modelId="{C96267EA-EF01-411B-8D37-95F44BBB68D3}">
      <dsp:nvSpPr>
        <dsp:cNvPr id="0" name=""/>
        <dsp:cNvSpPr/>
      </dsp:nvSpPr>
      <dsp:spPr>
        <a:xfrm rot="5400000">
          <a:off x="4451820" y="-1835422"/>
          <a:ext cx="1073794" cy="7664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24829"/>
              <a:satOff val="941"/>
              <a:lumOff val="9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Standard SQL features &amp; GROUP-BY Operator</a:t>
          </a:r>
          <a:br>
            <a:rPr lang="en-US" sz="2600" kern="1200" dirty="0"/>
          </a:br>
          <a:r>
            <a:rPr lang="en-US" sz="1600" kern="1200" dirty="0"/>
            <a:t>Relevant features of SQL</a:t>
          </a:r>
          <a:br>
            <a:rPr lang="en-US" sz="1600" kern="1200" dirty="0"/>
          </a:br>
          <a:r>
            <a:rPr lang="en-US" sz="1600" kern="1200" dirty="0"/>
            <a:t>Problems with Group-By operator</a:t>
          </a:r>
          <a:endParaRPr lang="en-US" sz="2600" kern="1200" dirty="0"/>
        </a:p>
      </dsp:txBody>
      <dsp:txXfrm rot="-5400000">
        <a:off x="1156394" y="1512422"/>
        <a:ext cx="7612229" cy="968958"/>
      </dsp:txXfrm>
    </dsp:sp>
    <dsp:sp modelId="{E7C44091-B50A-4CB0-98F0-E70A01DD36F4}">
      <dsp:nvSpPr>
        <dsp:cNvPr id="0" name=""/>
        <dsp:cNvSpPr/>
      </dsp:nvSpPr>
      <dsp:spPr>
        <a:xfrm rot="5400000">
          <a:off x="-247798" y="3166238"/>
          <a:ext cx="1651992" cy="1156394"/>
        </a:xfrm>
        <a:prstGeom prst="chevron">
          <a:avLst/>
        </a:prstGeom>
        <a:solidFill>
          <a:schemeClr val="accent1">
            <a:shade val="80000"/>
            <a:hueOff val="49657"/>
            <a:satOff val="1882"/>
            <a:lumOff val="18624"/>
            <a:alphaOff val="0"/>
          </a:schemeClr>
        </a:soli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3</a:t>
          </a:r>
        </a:p>
      </dsp:txBody>
      <dsp:txXfrm rot="-5400000">
        <a:off x="1" y="3496636"/>
        <a:ext cx="1156394" cy="495598"/>
      </dsp:txXfrm>
    </dsp:sp>
    <dsp:sp modelId="{68EF0610-07B4-40C7-AD99-F2285099C2E4}">
      <dsp:nvSpPr>
        <dsp:cNvPr id="0" name=""/>
        <dsp:cNvSpPr/>
      </dsp:nvSpPr>
      <dsp:spPr>
        <a:xfrm rot="5400000">
          <a:off x="4451820" y="-376986"/>
          <a:ext cx="1073794" cy="7664647"/>
        </a:xfrm>
        <a:prstGeom prst="round2Same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shade val="80000"/>
              <a:hueOff val="49657"/>
              <a:satOff val="1882"/>
              <a:lumOff val="186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/>
            <a:t>CUBE and ROLL-UP Operators</a:t>
          </a:r>
          <a:br>
            <a:rPr lang="en-US" sz="2700" kern="1200" dirty="0"/>
          </a:br>
          <a:r>
            <a:rPr lang="en-US" sz="1600" kern="1200" dirty="0"/>
            <a:t>General idea of Cube operator</a:t>
          </a:r>
          <a:br>
            <a:rPr lang="en-US" sz="1600" kern="1200" dirty="0"/>
          </a:br>
          <a:r>
            <a:rPr lang="en-US" sz="1600" kern="1200" dirty="0"/>
            <a:t>Why are they different?</a:t>
          </a:r>
          <a:endParaRPr lang="en-US" sz="2700" kern="1200" dirty="0"/>
        </a:p>
      </dsp:txBody>
      <dsp:txXfrm rot="-5400000">
        <a:off x="1156394" y="2970858"/>
        <a:ext cx="7612229" cy="968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First</a:t>
            </a:r>
            <a:r>
              <a:rPr lang="en-CA" baseline="0" dirty="0"/>
              <a:t> four columns represents 4 dimensions: time, latitude, longitude, altitude</a:t>
            </a:r>
          </a:p>
          <a:p>
            <a:r>
              <a:rPr lang="en-CA" baseline="0" dirty="0"/>
              <a:t>Weather measurement is recorded as new row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2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458788" y="720725"/>
            <a:ext cx="6397625" cy="3600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</a:rPr>
              <a:t>The difference from before is the aggregated summary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844585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458788" y="720725"/>
            <a:ext cx="6397625" cy="3600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6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242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0D</a:t>
            </a:r>
            <a:r>
              <a:rPr lang="en-CA" baseline="0" dirty="0"/>
              <a:t> data cube is a point</a:t>
            </a:r>
          </a:p>
          <a:p>
            <a:r>
              <a:rPr lang="en-CA" baseline="0" dirty="0"/>
              <a:t>1D data cube is a line with a point</a:t>
            </a:r>
          </a:p>
          <a:p>
            <a:r>
              <a:rPr lang="en-CA" baseline="0" dirty="0"/>
              <a:t>2D data cube is a cross tab, a plane, two lines and a point</a:t>
            </a:r>
          </a:p>
          <a:p>
            <a:r>
              <a:rPr lang="en-CA" baseline="0" dirty="0"/>
              <a:t>3D data cube is a cube with three intersecting 2D cross tabs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076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0D</a:t>
            </a:r>
            <a:r>
              <a:rPr lang="en-CA" baseline="0" dirty="0"/>
              <a:t> data cube is a point</a:t>
            </a:r>
          </a:p>
          <a:p>
            <a:r>
              <a:rPr lang="en-CA" baseline="0" dirty="0"/>
              <a:t>1D data cube is a line with a point</a:t>
            </a:r>
          </a:p>
          <a:p>
            <a:r>
              <a:rPr lang="en-CA" baseline="0" dirty="0"/>
              <a:t>2D data cube is a cross tab, a plane, two lines and a point</a:t>
            </a:r>
          </a:p>
          <a:p>
            <a:r>
              <a:rPr lang="en-CA" baseline="0" dirty="0"/>
              <a:t>3D data cube is a cube with three intersecting 2D cross tabs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46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Group-by returns single</a:t>
            </a:r>
            <a:r>
              <a:rPr lang="en-CA" baseline="0" dirty="0"/>
              <a:t> tuple correspond to each tuple set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02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Certain common forms</a:t>
            </a:r>
            <a:r>
              <a:rPr lang="en-CA" baseline="0" dirty="0"/>
              <a:t> of data analysis are difficult with SQL constructs</a:t>
            </a:r>
          </a:p>
          <a:p>
            <a:r>
              <a:rPr lang="en-CA" baseline="0" dirty="0"/>
              <a:t>Group by operator doesn’t allow direct construction of </a:t>
            </a:r>
            <a:r>
              <a:rPr lang="en-CA" b="1" baseline="0" dirty="0"/>
              <a:t>histograms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08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04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406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95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25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29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26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3/1/2019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0"/>
            <a:ext cx="1086836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b"/>
          <a:lstStyle/>
          <a:p>
            <a:pPr lvl="0"/>
            <a:r>
              <a:rPr lang="en-CA" alt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609441" y="1371600"/>
            <a:ext cx="10902227" cy="5225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lvl="0"/>
            <a:r>
              <a:rPr lang="en-CA" altLang="en-US" noProof="0" dirty="0"/>
              <a:t>Click to edit Master text styles</a:t>
            </a:r>
          </a:p>
          <a:p>
            <a:pPr lvl="1"/>
            <a:r>
              <a:rPr lang="en-CA" altLang="en-US" noProof="0" dirty="0"/>
              <a:t>Second level</a:t>
            </a:r>
          </a:p>
          <a:p>
            <a:pPr lvl="2"/>
            <a:r>
              <a:rPr lang="en-CA" altLang="en-US" noProof="0" dirty="0"/>
              <a:t>Third level</a:t>
            </a:r>
          </a:p>
          <a:p>
            <a:pPr lvl="3"/>
            <a:r>
              <a:rPr lang="en-CA" altLang="en-US" noProof="0" dirty="0"/>
              <a:t>Fourth level</a:t>
            </a:r>
          </a:p>
          <a:p>
            <a:pPr lvl="4"/>
            <a:r>
              <a:rPr lang="en-CA" alt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286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3/1/2019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3/1/2019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3/1/2019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9210359" cy="2680127"/>
          </a:xfrm>
        </p:spPr>
        <p:txBody>
          <a:bodyPr/>
          <a:lstStyle/>
          <a:p>
            <a:r>
              <a:rPr lang="en-US" sz="4000" dirty="0"/>
              <a:t>Data Cube: A Relational Aggregation Operator Generalizing Group-By, Cross-Tab, and Sub-Totals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6059" y="4344915"/>
            <a:ext cx="7019051" cy="111608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Slides based on those originally by : Parminder </a:t>
            </a:r>
            <a:r>
              <a:rPr lang="en-US" dirty="0" err="1"/>
              <a:t>Jeet</a:t>
            </a:r>
            <a:r>
              <a:rPr lang="en-US" dirty="0"/>
              <a:t> Kaur</a:t>
            </a:r>
          </a:p>
        </p:txBody>
      </p:sp>
      <p:pic>
        <p:nvPicPr>
          <p:cNvPr id="1026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1248"/>
            <a:ext cx="1205712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070076" y="419527"/>
            <a:ext cx="7019051" cy="1116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Euphemia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Paper II</a:t>
            </a: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GROUP-BY operator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/>
              <a:t>2. Roll-up Totals and Sub-Totals for drill-downs</a:t>
            </a:r>
          </a:p>
          <a:p>
            <a:pPr marL="731520" lvl="2" indent="0">
              <a:buNone/>
            </a:pPr>
            <a:r>
              <a:rPr lang="en-CA" dirty="0"/>
              <a:t>Alternate representation 3D aggregation (Pivot table)</a:t>
            </a:r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1097280" lvl="3" indent="0">
              <a:buNone/>
            </a:pPr>
            <a:endParaRPr lang="en-CA" dirty="0"/>
          </a:p>
          <a:p>
            <a:pPr lvl="3"/>
            <a:endParaRPr lang="en-CA" dirty="0"/>
          </a:p>
          <a:p>
            <a:pPr lvl="3"/>
            <a:r>
              <a:rPr lang="en-CA" dirty="0"/>
              <a:t>Creates columns based on subsets of column values rather than subsets of column name (as recommended by Chris Date approach)</a:t>
            </a:r>
          </a:p>
          <a:p>
            <a:pPr lvl="3"/>
            <a:r>
              <a:rPr lang="en-CA" dirty="0">
                <a:solidFill>
                  <a:srgbClr val="C00000"/>
                </a:solidFill>
              </a:rPr>
              <a:t>Results in larger set</a:t>
            </a:r>
          </a:p>
          <a:p>
            <a:pPr lvl="3"/>
            <a:r>
              <a:rPr lang="en-US" altLang="en-US" dirty="0"/>
              <a:t>If one pivots on two columns containing N and M values, the resulting pivot table has N x M values, that’s, so many columns and such obtuse column names!</a:t>
            </a:r>
            <a:endParaRPr lang="en-CA" dirty="0">
              <a:solidFill>
                <a:srgbClr val="C00000"/>
              </a:solidFill>
            </a:endParaRP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8089" y="2708920"/>
            <a:ext cx="5832648" cy="189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39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ALL value approach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Rather than extending result table by adding new cols</a:t>
            </a:r>
          </a:p>
          <a:p>
            <a:r>
              <a:rPr lang="en-CA" dirty="0"/>
              <a:t>Prevents the exponential growth of columns</a:t>
            </a:r>
          </a:p>
          <a:p>
            <a:r>
              <a:rPr lang="en-CA" dirty="0"/>
              <a:t>“ALL” added to fill in the super-aggregation items</a:t>
            </a: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9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ALL value approach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						- </a:t>
            </a:r>
            <a:r>
              <a:rPr lang="en-CA" sz="2000" dirty="0"/>
              <a:t>SQL statement to build 3D roll-						  up</a:t>
            </a:r>
          </a:p>
          <a:p>
            <a:pPr marL="0" indent="0">
              <a:buNone/>
            </a:pPr>
            <a:r>
              <a:rPr lang="en-CA" sz="2000" dirty="0"/>
              <a:t>						- </a:t>
            </a:r>
            <a:r>
              <a:rPr lang="en-CA" sz="2000" i="1" dirty="0"/>
              <a:t>Aggregating over N dimensions 						 requires N unions</a:t>
            </a: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3382" y="3573016"/>
            <a:ext cx="3662855" cy="29140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9486" y="1514475"/>
            <a:ext cx="470535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11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94B1C-03A8-4B4D-81C3-106161681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0F103-5B37-406A-938A-5E0A4CFEA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authors state "Veteran SQL implementers will be terrified of the ALL value --- like NULL, it will create many special cases."  </a:t>
            </a:r>
          </a:p>
          <a:p>
            <a:r>
              <a:rPr lang="en-US" dirty="0"/>
              <a:t>What are some of the special cases that you can imagine are created by NULL? What cases can you imagine being created by ALL?  </a:t>
            </a:r>
          </a:p>
          <a:p>
            <a:r>
              <a:rPr lang="en-US" dirty="0"/>
              <a:t>Do think ALL is a bigger or a lesser concern than NULL?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627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GROUP-BY operator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3. Cross Tabulations</a:t>
            </a:r>
          </a:p>
          <a:p>
            <a:pPr lvl="1"/>
            <a:r>
              <a:rPr lang="en-CA" dirty="0"/>
              <a:t>Expressing cross-tab queries with conventional SQL is daunting</a:t>
            </a:r>
          </a:p>
          <a:p>
            <a:pPr lvl="1"/>
            <a:r>
              <a:rPr lang="en-CA" dirty="0"/>
              <a:t>6D cross-tab requires 64-way union of 64 different GROUP BY operators!</a:t>
            </a:r>
          </a:p>
          <a:p>
            <a:pPr lvl="1"/>
            <a:r>
              <a:rPr lang="en-CA" dirty="0"/>
              <a:t>Resulting representation is too complex for optimization</a:t>
            </a: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20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ontent Placeholder 2"/>
          <p:cNvSpPr>
            <a:spLocks noGrp="1"/>
          </p:cNvSpPr>
          <p:nvPr>
            <p:ph idx="1"/>
          </p:nvPr>
        </p:nvSpPr>
        <p:spPr>
          <a:xfrm>
            <a:off x="2008187" y="1396589"/>
            <a:ext cx="8178800" cy="5226050"/>
          </a:xfrm>
          <a:extLst/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2400" dirty="0">
                <a:ea typeface="ＭＳ Ｐゴシック" charset="0"/>
              </a:rPr>
              <a:t>A </a:t>
            </a:r>
            <a:r>
              <a:rPr lang="en-US" sz="2400" i="1" dirty="0">
                <a:ea typeface="ＭＳ Ｐゴシック" charset="0"/>
              </a:rPr>
              <a:t>data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i="1" dirty="0">
                <a:ea typeface="ＭＳ Ｐゴシック" charset="0"/>
              </a:rPr>
              <a:t>cube</a:t>
            </a:r>
            <a:r>
              <a:rPr lang="en-US" sz="2400" dirty="0">
                <a:ea typeface="ＭＳ Ｐゴシック" charset="0"/>
              </a:rPr>
              <a:t> is </a:t>
            </a:r>
            <a:r>
              <a:rPr lang="en-US" sz="2400" dirty="0">
                <a:ea typeface="ＭＳ Ｐゴシック" charset="0"/>
              </a:rPr>
              <a:t>a </a:t>
            </a:r>
            <a:r>
              <a:rPr lang="en-US" sz="2400" i="1" dirty="0">
                <a:ea typeface="ＭＳ Ｐゴシック" charset="0"/>
              </a:rPr>
              <a:t>k</a:t>
            </a:r>
            <a:r>
              <a:rPr lang="en-US" sz="2400" dirty="0">
                <a:ea typeface="ＭＳ Ｐゴシック" charset="0"/>
              </a:rPr>
              <a:t>-dimensional object containing both fact data and dimensions</a:t>
            </a:r>
            <a:r>
              <a:rPr lang="en-US" sz="2400" dirty="0">
                <a:ea typeface="ＭＳ Ｐゴシック" charset="0"/>
              </a:rPr>
              <a:t>.            </a:t>
            </a:r>
            <a:endParaRPr lang="en-US" sz="2400" dirty="0">
              <a:ea typeface="ＭＳ Ｐゴシック" charset="0"/>
            </a:endParaRPr>
          </a:p>
          <a:p>
            <a:pPr marL="0" indent="0">
              <a:buNone/>
              <a:defRPr/>
            </a:pPr>
            <a:r>
              <a:rPr lang="en-US" sz="2400" dirty="0">
                <a:ea typeface="ＭＳ Ｐゴシック" charset="0"/>
              </a:rPr>
              <a:t>	</a:t>
            </a:r>
            <a:endParaRPr lang="en-US" sz="2400" i="1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sz="2400" i="1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sz="2400" i="1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sz="2400" i="1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sz="2400" i="1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sz="2400" i="1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sz="2400" i="1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en-US" sz="2400" i="1" dirty="0">
              <a:ea typeface="ＭＳ Ｐゴシック" charset="0"/>
            </a:endParaRPr>
          </a:p>
          <a:p>
            <a:pPr marL="0" indent="0">
              <a:buNone/>
              <a:defRPr/>
            </a:pPr>
            <a:r>
              <a:rPr lang="en-US" sz="2400" dirty="0">
                <a:ea typeface="ＭＳ Ｐゴシック" charset="0"/>
              </a:rPr>
              <a:t>A cube contains pre-calculated, aggregated, summary information to yield fast queries.</a:t>
            </a:r>
          </a:p>
        </p:txBody>
      </p:sp>
      <p:grpSp>
        <p:nvGrpSpPr>
          <p:cNvPr id="126978" name="Group 1"/>
          <p:cNvGrpSpPr>
            <a:grpSpLocks/>
          </p:cNvGrpSpPr>
          <p:nvPr/>
        </p:nvGrpSpPr>
        <p:grpSpPr bwMode="auto">
          <a:xfrm>
            <a:off x="4024287" y="1828800"/>
            <a:ext cx="6460822" cy="3781480"/>
            <a:chOff x="136175" y="1266825"/>
            <a:chExt cx="8668380" cy="5431054"/>
          </a:xfrm>
        </p:grpSpPr>
        <p:sp>
          <p:nvSpPr>
            <p:cNvPr id="98" name="AutoShape 12"/>
            <p:cNvSpPr>
              <a:spLocks noChangeArrowheads="1"/>
            </p:cNvSpPr>
            <p:nvPr/>
          </p:nvSpPr>
          <p:spPr bwMode="auto">
            <a:xfrm>
              <a:off x="6577095" y="3428271"/>
              <a:ext cx="1015974" cy="8937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99" name="AutoShape 12"/>
            <p:cNvSpPr>
              <a:spLocks noChangeArrowheads="1"/>
            </p:cNvSpPr>
            <p:nvPr/>
          </p:nvSpPr>
          <p:spPr bwMode="auto">
            <a:xfrm>
              <a:off x="6321505" y="3683632"/>
              <a:ext cx="1015974" cy="8937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00" name="AutoShape 12"/>
            <p:cNvSpPr>
              <a:spLocks noChangeArrowheads="1"/>
            </p:cNvSpPr>
            <p:nvPr/>
          </p:nvSpPr>
          <p:spPr bwMode="auto">
            <a:xfrm>
              <a:off x="6051005" y="3984593"/>
              <a:ext cx="1015972" cy="8937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01" name="AutoShape 15"/>
            <p:cNvSpPr>
              <a:spLocks noChangeArrowheads="1"/>
            </p:cNvSpPr>
            <p:nvPr/>
          </p:nvSpPr>
          <p:spPr bwMode="auto">
            <a:xfrm>
              <a:off x="5769855" y="4255914"/>
              <a:ext cx="1015972" cy="896042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02" name="AutoShape 18"/>
            <p:cNvSpPr>
              <a:spLocks noChangeArrowheads="1"/>
            </p:cNvSpPr>
            <p:nvPr/>
          </p:nvSpPr>
          <p:spPr bwMode="auto">
            <a:xfrm>
              <a:off x="5486575" y="4529515"/>
              <a:ext cx="1018103" cy="8937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03" name="AutoShape 39"/>
            <p:cNvSpPr>
              <a:spLocks noChangeArrowheads="1"/>
            </p:cNvSpPr>
            <p:nvPr/>
          </p:nvSpPr>
          <p:spPr bwMode="auto">
            <a:xfrm>
              <a:off x="1844407" y="4800835"/>
              <a:ext cx="1015974" cy="891483"/>
            </a:xfrm>
            <a:prstGeom prst="cube">
              <a:avLst>
                <a:gd name="adj" fmla="val 24995"/>
              </a:avLst>
            </a:prstGeom>
            <a:solidFill>
              <a:srgbClr val="FF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04" name="AutoShape 40"/>
            <p:cNvSpPr>
              <a:spLocks noChangeArrowheads="1"/>
            </p:cNvSpPr>
            <p:nvPr/>
          </p:nvSpPr>
          <p:spPr bwMode="auto">
            <a:xfrm>
              <a:off x="2689987" y="4800835"/>
              <a:ext cx="1013843" cy="891483"/>
            </a:xfrm>
            <a:prstGeom prst="cube">
              <a:avLst>
                <a:gd name="adj" fmla="val 24995"/>
              </a:avLst>
            </a:prstGeom>
            <a:solidFill>
              <a:srgbClr val="FF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05" name="AutoShape 45"/>
            <p:cNvSpPr>
              <a:spLocks noChangeArrowheads="1"/>
            </p:cNvSpPr>
            <p:nvPr/>
          </p:nvSpPr>
          <p:spPr bwMode="auto">
            <a:xfrm>
              <a:off x="3533436" y="4800835"/>
              <a:ext cx="1015972" cy="891483"/>
            </a:xfrm>
            <a:prstGeom prst="cube">
              <a:avLst>
                <a:gd name="adj" fmla="val 24995"/>
              </a:avLst>
            </a:prstGeom>
            <a:solidFill>
              <a:srgbClr val="FF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06" name="AutoShape 48"/>
            <p:cNvSpPr>
              <a:spLocks noChangeArrowheads="1"/>
            </p:cNvSpPr>
            <p:nvPr/>
          </p:nvSpPr>
          <p:spPr bwMode="auto">
            <a:xfrm>
              <a:off x="4376886" y="4800835"/>
              <a:ext cx="1018103" cy="891483"/>
            </a:xfrm>
            <a:prstGeom prst="cube">
              <a:avLst>
                <a:gd name="adj" fmla="val 24995"/>
              </a:avLst>
            </a:prstGeom>
            <a:solidFill>
              <a:srgbClr val="FF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07" name="AutoShape 51"/>
            <p:cNvSpPr>
              <a:spLocks noChangeArrowheads="1"/>
            </p:cNvSpPr>
            <p:nvPr/>
          </p:nvSpPr>
          <p:spPr bwMode="auto">
            <a:xfrm>
              <a:off x="5222465" y="4800835"/>
              <a:ext cx="1015974" cy="891483"/>
            </a:xfrm>
            <a:prstGeom prst="cube">
              <a:avLst>
                <a:gd name="adj" fmla="val 24995"/>
              </a:avLst>
            </a:prstGeom>
            <a:solidFill>
              <a:srgbClr val="0033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79" name="AutoShape 13"/>
            <p:cNvSpPr>
              <a:spLocks noChangeArrowheads="1"/>
            </p:cNvSpPr>
            <p:nvPr/>
          </p:nvSpPr>
          <p:spPr bwMode="auto">
            <a:xfrm>
              <a:off x="6594135" y="2680429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80" name="AutoShape 14"/>
            <p:cNvSpPr>
              <a:spLocks noChangeArrowheads="1"/>
            </p:cNvSpPr>
            <p:nvPr/>
          </p:nvSpPr>
          <p:spPr bwMode="auto">
            <a:xfrm>
              <a:off x="6594135" y="1953108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81" name="AutoShape 23"/>
            <p:cNvSpPr>
              <a:spLocks noChangeArrowheads="1"/>
            </p:cNvSpPr>
            <p:nvPr/>
          </p:nvSpPr>
          <p:spPr bwMode="auto">
            <a:xfrm>
              <a:off x="3216077" y="1266825"/>
              <a:ext cx="1015974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82" name="AutoShape 26"/>
            <p:cNvSpPr>
              <a:spLocks noChangeArrowheads="1"/>
            </p:cNvSpPr>
            <p:nvPr/>
          </p:nvSpPr>
          <p:spPr bwMode="auto">
            <a:xfrm>
              <a:off x="4061657" y="1266825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83" name="AutoShape 29"/>
            <p:cNvSpPr>
              <a:spLocks noChangeArrowheads="1"/>
            </p:cNvSpPr>
            <p:nvPr/>
          </p:nvSpPr>
          <p:spPr bwMode="auto">
            <a:xfrm>
              <a:off x="4905107" y="1266825"/>
              <a:ext cx="1015972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84" name="AutoShape 32"/>
            <p:cNvSpPr>
              <a:spLocks noChangeArrowheads="1"/>
            </p:cNvSpPr>
            <p:nvPr/>
          </p:nvSpPr>
          <p:spPr bwMode="auto">
            <a:xfrm>
              <a:off x="5748556" y="1266825"/>
              <a:ext cx="1018103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85" name="AutoShape 35"/>
            <p:cNvSpPr>
              <a:spLocks noChangeArrowheads="1"/>
            </p:cNvSpPr>
            <p:nvPr/>
          </p:nvSpPr>
          <p:spPr bwMode="auto">
            <a:xfrm>
              <a:off x="6594135" y="1266825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76" name="AutoShape 13"/>
            <p:cNvSpPr>
              <a:spLocks noChangeArrowheads="1"/>
            </p:cNvSpPr>
            <p:nvPr/>
          </p:nvSpPr>
          <p:spPr bwMode="auto">
            <a:xfrm>
              <a:off x="6338544" y="2935790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77" name="AutoShape 14"/>
            <p:cNvSpPr>
              <a:spLocks noChangeArrowheads="1"/>
            </p:cNvSpPr>
            <p:nvPr/>
          </p:nvSpPr>
          <p:spPr bwMode="auto">
            <a:xfrm>
              <a:off x="6338544" y="2208468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70" name="AutoShape 23"/>
            <p:cNvSpPr>
              <a:spLocks noChangeArrowheads="1"/>
            </p:cNvSpPr>
            <p:nvPr/>
          </p:nvSpPr>
          <p:spPr bwMode="auto">
            <a:xfrm>
              <a:off x="2960487" y="1522186"/>
              <a:ext cx="1015974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71" name="AutoShape 26"/>
            <p:cNvSpPr>
              <a:spLocks noChangeArrowheads="1"/>
            </p:cNvSpPr>
            <p:nvPr/>
          </p:nvSpPr>
          <p:spPr bwMode="auto">
            <a:xfrm>
              <a:off x="3806067" y="1522186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72" name="AutoShape 29"/>
            <p:cNvSpPr>
              <a:spLocks noChangeArrowheads="1"/>
            </p:cNvSpPr>
            <p:nvPr/>
          </p:nvSpPr>
          <p:spPr bwMode="auto">
            <a:xfrm>
              <a:off x="4649516" y="1522186"/>
              <a:ext cx="1015972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73" name="AutoShape 32"/>
            <p:cNvSpPr>
              <a:spLocks noChangeArrowheads="1"/>
            </p:cNvSpPr>
            <p:nvPr/>
          </p:nvSpPr>
          <p:spPr bwMode="auto">
            <a:xfrm>
              <a:off x="5492965" y="1522186"/>
              <a:ext cx="1018103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74" name="AutoShape 35"/>
            <p:cNvSpPr>
              <a:spLocks noChangeArrowheads="1"/>
            </p:cNvSpPr>
            <p:nvPr/>
          </p:nvSpPr>
          <p:spPr bwMode="auto">
            <a:xfrm>
              <a:off x="6338544" y="1522186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 rot="16200000">
              <a:off x="-614667" y="3593769"/>
              <a:ext cx="1993770" cy="4920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Customers</a:t>
              </a:r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>
              <a:off x="6065914" y="3236751"/>
              <a:ext cx="1015974" cy="89604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1" name="AutoShape 14"/>
            <p:cNvSpPr>
              <a:spLocks noChangeArrowheads="1"/>
            </p:cNvSpPr>
            <p:nvPr/>
          </p:nvSpPr>
          <p:spPr bwMode="auto">
            <a:xfrm>
              <a:off x="6065914" y="2509429"/>
              <a:ext cx="1015974" cy="8937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3" name="AutoShape 16"/>
            <p:cNvSpPr>
              <a:spLocks noChangeArrowheads="1"/>
            </p:cNvSpPr>
            <p:nvPr/>
          </p:nvSpPr>
          <p:spPr bwMode="auto">
            <a:xfrm>
              <a:off x="5784764" y="3510351"/>
              <a:ext cx="1015974" cy="8937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>
              <a:off x="5784764" y="2785309"/>
              <a:ext cx="1015974" cy="89148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6" name="AutoShape 19"/>
            <p:cNvSpPr>
              <a:spLocks noChangeArrowheads="1"/>
            </p:cNvSpPr>
            <p:nvPr/>
          </p:nvSpPr>
          <p:spPr bwMode="auto">
            <a:xfrm>
              <a:off x="5503614" y="3783952"/>
              <a:ext cx="1015974" cy="8937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7" name="AutoShape 20"/>
            <p:cNvSpPr>
              <a:spLocks noChangeArrowheads="1"/>
            </p:cNvSpPr>
            <p:nvPr/>
          </p:nvSpPr>
          <p:spPr bwMode="auto">
            <a:xfrm>
              <a:off x="5503614" y="3056631"/>
              <a:ext cx="1015974" cy="8937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0" name="AutoShape 23"/>
            <p:cNvSpPr>
              <a:spLocks noChangeArrowheads="1"/>
            </p:cNvSpPr>
            <p:nvPr/>
          </p:nvSpPr>
          <p:spPr bwMode="auto">
            <a:xfrm>
              <a:off x="2689987" y="1807187"/>
              <a:ext cx="1018103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1" name="AutoShape 24"/>
            <p:cNvSpPr>
              <a:spLocks noChangeArrowheads="1"/>
            </p:cNvSpPr>
            <p:nvPr/>
          </p:nvSpPr>
          <p:spPr bwMode="auto">
            <a:xfrm>
              <a:off x="2410967" y="2078507"/>
              <a:ext cx="1013843" cy="89604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2" name="AutoShape 25"/>
            <p:cNvSpPr>
              <a:spLocks noChangeArrowheads="1"/>
            </p:cNvSpPr>
            <p:nvPr/>
          </p:nvSpPr>
          <p:spPr bwMode="auto">
            <a:xfrm>
              <a:off x="2127688" y="2352108"/>
              <a:ext cx="1015972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3" name="AutoShape 26"/>
            <p:cNvSpPr>
              <a:spLocks noChangeArrowheads="1"/>
            </p:cNvSpPr>
            <p:nvPr/>
          </p:nvSpPr>
          <p:spPr bwMode="auto">
            <a:xfrm>
              <a:off x="3535566" y="1807187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4" name="AutoShape 27"/>
            <p:cNvSpPr>
              <a:spLocks noChangeArrowheads="1"/>
            </p:cNvSpPr>
            <p:nvPr/>
          </p:nvSpPr>
          <p:spPr bwMode="auto">
            <a:xfrm>
              <a:off x="3252287" y="2078507"/>
              <a:ext cx="1018103" cy="89604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5" name="AutoShape 28"/>
            <p:cNvSpPr>
              <a:spLocks noChangeArrowheads="1"/>
            </p:cNvSpPr>
            <p:nvPr/>
          </p:nvSpPr>
          <p:spPr bwMode="auto">
            <a:xfrm>
              <a:off x="2973266" y="2352108"/>
              <a:ext cx="1015974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6" name="AutoShape 29"/>
            <p:cNvSpPr>
              <a:spLocks noChangeArrowheads="1"/>
            </p:cNvSpPr>
            <p:nvPr/>
          </p:nvSpPr>
          <p:spPr bwMode="auto">
            <a:xfrm>
              <a:off x="4379015" y="1807187"/>
              <a:ext cx="1018103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7" name="AutoShape 30"/>
            <p:cNvSpPr>
              <a:spLocks noChangeArrowheads="1"/>
            </p:cNvSpPr>
            <p:nvPr/>
          </p:nvSpPr>
          <p:spPr bwMode="auto">
            <a:xfrm>
              <a:off x="4097865" y="2078507"/>
              <a:ext cx="1018103" cy="89604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8" name="AutoShape 31"/>
            <p:cNvSpPr>
              <a:spLocks noChangeArrowheads="1"/>
            </p:cNvSpPr>
            <p:nvPr/>
          </p:nvSpPr>
          <p:spPr bwMode="auto">
            <a:xfrm>
              <a:off x="3814586" y="2352108"/>
              <a:ext cx="1018103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9" name="AutoShape 32"/>
            <p:cNvSpPr>
              <a:spLocks noChangeArrowheads="1"/>
            </p:cNvSpPr>
            <p:nvPr/>
          </p:nvSpPr>
          <p:spPr bwMode="auto">
            <a:xfrm>
              <a:off x="5222465" y="1807187"/>
              <a:ext cx="1018103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33"/>
            <p:cNvSpPr>
              <a:spLocks noChangeArrowheads="1"/>
            </p:cNvSpPr>
            <p:nvPr/>
          </p:nvSpPr>
          <p:spPr bwMode="auto">
            <a:xfrm>
              <a:off x="4943445" y="2078507"/>
              <a:ext cx="1013843" cy="89604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1" name="AutoShape 34"/>
            <p:cNvSpPr>
              <a:spLocks noChangeArrowheads="1"/>
            </p:cNvSpPr>
            <p:nvPr/>
          </p:nvSpPr>
          <p:spPr bwMode="auto">
            <a:xfrm>
              <a:off x="4662296" y="2352108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2" name="AutoShape 35"/>
            <p:cNvSpPr>
              <a:spLocks noChangeArrowheads="1"/>
            </p:cNvSpPr>
            <p:nvPr/>
          </p:nvSpPr>
          <p:spPr bwMode="auto">
            <a:xfrm>
              <a:off x="6070174" y="1807187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3" name="AutoShape 36"/>
            <p:cNvSpPr>
              <a:spLocks noChangeArrowheads="1"/>
            </p:cNvSpPr>
            <p:nvPr/>
          </p:nvSpPr>
          <p:spPr bwMode="auto">
            <a:xfrm>
              <a:off x="5786895" y="2078507"/>
              <a:ext cx="1013843" cy="89604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4" name="AutoShape 37"/>
            <p:cNvSpPr>
              <a:spLocks noChangeArrowheads="1"/>
            </p:cNvSpPr>
            <p:nvPr/>
          </p:nvSpPr>
          <p:spPr bwMode="auto">
            <a:xfrm>
              <a:off x="5503614" y="2352108"/>
              <a:ext cx="1018103" cy="8937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50" name="AutoShape 41"/>
            <p:cNvSpPr>
              <a:spLocks noChangeArrowheads="1"/>
            </p:cNvSpPr>
            <p:nvPr/>
          </p:nvSpPr>
          <p:spPr bwMode="auto">
            <a:xfrm>
              <a:off x="1859317" y="4055274"/>
              <a:ext cx="1018103" cy="89376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51" name="AutoShape 42"/>
            <p:cNvSpPr>
              <a:spLocks noChangeArrowheads="1"/>
            </p:cNvSpPr>
            <p:nvPr/>
          </p:nvSpPr>
          <p:spPr bwMode="auto">
            <a:xfrm>
              <a:off x="1861446" y="3350751"/>
              <a:ext cx="1018103" cy="89376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52" name="AutoShape 43"/>
            <p:cNvSpPr>
              <a:spLocks noChangeArrowheads="1"/>
            </p:cNvSpPr>
            <p:nvPr/>
          </p:nvSpPr>
          <p:spPr bwMode="auto">
            <a:xfrm>
              <a:off x="2704896" y="4055274"/>
              <a:ext cx="1015974" cy="89376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44"/>
            <p:cNvSpPr>
              <a:spLocks noChangeArrowheads="1"/>
            </p:cNvSpPr>
            <p:nvPr/>
          </p:nvSpPr>
          <p:spPr bwMode="auto">
            <a:xfrm>
              <a:off x="2704896" y="3325671"/>
              <a:ext cx="1015974" cy="896042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55" name="AutoShape 46"/>
            <p:cNvSpPr>
              <a:spLocks noChangeArrowheads="1"/>
            </p:cNvSpPr>
            <p:nvPr/>
          </p:nvSpPr>
          <p:spPr bwMode="auto">
            <a:xfrm>
              <a:off x="3548345" y="4055274"/>
              <a:ext cx="1018103" cy="89376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56" name="AutoShape 47"/>
            <p:cNvSpPr>
              <a:spLocks noChangeArrowheads="1"/>
            </p:cNvSpPr>
            <p:nvPr/>
          </p:nvSpPr>
          <p:spPr bwMode="auto">
            <a:xfrm>
              <a:off x="3548345" y="3325671"/>
              <a:ext cx="1018103" cy="896042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58" name="AutoShape 49"/>
            <p:cNvSpPr>
              <a:spLocks noChangeArrowheads="1"/>
            </p:cNvSpPr>
            <p:nvPr/>
          </p:nvSpPr>
          <p:spPr bwMode="auto">
            <a:xfrm>
              <a:off x="4393925" y="4055274"/>
              <a:ext cx="1015972" cy="89376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59" name="AutoShape 50"/>
            <p:cNvSpPr>
              <a:spLocks noChangeArrowheads="1"/>
            </p:cNvSpPr>
            <p:nvPr/>
          </p:nvSpPr>
          <p:spPr bwMode="auto">
            <a:xfrm>
              <a:off x="4393925" y="3325671"/>
              <a:ext cx="1015972" cy="896042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61" name="AutoShape 52"/>
            <p:cNvSpPr>
              <a:spLocks noChangeArrowheads="1"/>
            </p:cNvSpPr>
            <p:nvPr/>
          </p:nvSpPr>
          <p:spPr bwMode="auto">
            <a:xfrm>
              <a:off x="5239504" y="4055274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62" name="AutoShape 53"/>
            <p:cNvSpPr>
              <a:spLocks noChangeArrowheads="1"/>
            </p:cNvSpPr>
            <p:nvPr/>
          </p:nvSpPr>
          <p:spPr bwMode="auto">
            <a:xfrm>
              <a:off x="5239504" y="3325671"/>
              <a:ext cx="1013843" cy="896042"/>
            </a:xfrm>
            <a:prstGeom prst="cube">
              <a:avLst>
                <a:gd name="adj" fmla="val 24995"/>
              </a:avLst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63" name="AutoShape 54"/>
            <p:cNvSpPr>
              <a:spLocks noChangeArrowheads="1"/>
            </p:cNvSpPr>
            <p:nvPr/>
          </p:nvSpPr>
          <p:spPr bwMode="auto">
            <a:xfrm>
              <a:off x="1861446" y="2623430"/>
              <a:ext cx="1018103" cy="89376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64" name="AutoShape 55"/>
            <p:cNvSpPr>
              <a:spLocks noChangeArrowheads="1"/>
            </p:cNvSpPr>
            <p:nvPr/>
          </p:nvSpPr>
          <p:spPr bwMode="auto">
            <a:xfrm>
              <a:off x="2707026" y="2623430"/>
              <a:ext cx="1015972" cy="89376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65" name="AutoShape 56"/>
            <p:cNvSpPr>
              <a:spLocks noChangeArrowheads="1"/>
            </p:cNvSpPr>
            <p:nvPr/>
          </p:nvSpPr>
          <p:spPr bwMode="auto">
            <a:xfrm>
              <a:off x="3552605" y="2623430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66" name="AutoShape 57"/>
            <p:cNvSpPr>
              <a:spLocks noChangeArrowheads="1"/>
            </p:cNvSpPr>
            <p:nvPr/>
          </p:nvSpPr>
          <p:spPr bwMode="auto">
            <a:xfrm>
              <a:off x="4393925" y="2623430"/>
              <a:ext cx="1018103" cy="89376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67" name="AutoShape 58"/>
            <p:cNvSpPr>
              <a:spLocks noChangeArrowheads="1"/>
            </p:cNvSpPr>
            <p:nvPr/>
          </p:nvSpPr>
          <p:spPr bwMode="auto">
            <a:xfrm>
              <a:off x="5239504" y="2598349"/>
              <a:ext cx="1013843" cy="893763"/>
            </a:xfrm>
            <a:prstGeom prst="cube">
              <a:avLst>
                <a:gd name="adj" fmla="val 24995"/>
              </a:avLst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19" name="Rectangle 7"/>
            <p:cNvSpPr>
              <a:spLocks noChangeArrowheads="1"/>
            </p:cNvSpPr>
            <p:nvPr/>
          </p:nvSpPr>
          <p:spPr bwMode="auto">
            <a:xfrm rot="18843301">
              <a:off x="7126928" y="4824341"/>
              <a:ext cx="1869446" cy="69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defRPr/>
              </a:pPr>
              <a:r>
                <a:rPr lang="en-US" sz="2800" b="1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Stores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27042" name="TextBox 119"/>
            <p:cNvSpPr txBox="1">
              <a:spLocks noChangeArrowheads="1"/>
            </p:cNvSpPr>
            <p:nvPr/>
          </p:nvSpPr>
          <p:spPr bwMode="auto">
            <a:xfrm>
              <a:off x="6275388" y="5237163"/>
              <a:ext cx="1355386" cy="574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Store1 </a:t>
              </a:r>
            </a:p>
          </p:txBody>
        </p:sp>
        <p:sp>
          <p:nvSpPr>
            <p:cNvPr id="127043" name="TextBox 120"/>
            <p:cNvSpPr txBox="1">
              <a:spLocks noChangeArrowheads="1"/>
            </p:cNvSpPr>
            <p:nvPr/>
          </p:nvSpPr>
          <p:spPr bwMode="auto">
            <a:xfrm>
              <a:off x="6656387" y="4856163"/>
              <a:ext cx="1260755" cy="574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Store2</a:t>
              </a:r>
            </a:p>
          </p:txBody>
        </p:sp>
        <p:sp>
          <p:nvSpPr>
            <p:cNvPr id="127044" name="TextBox 121"/>
            <p:cNvSpPr txBox="1">
              <a:spLocks noChangeArrowheads="1"/>
            </p:cNvSpPr>
            <p:nvPr/>
          </p:nvSpPr>
          <p:spPr bwMode="auto">
            <a:xfrm>
              <a:off x="7013575" y="4570413"/>
              <a:ext cx="1260755" cy="574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Store3</a:t>
              </a:r>
            </a:p>
          </p:txBody>
        </p:sp>
        <p:sp>
          <p:nvSpPr>
            <p:cNvPr id="127045" name="TextBox 123"/>
            <p:cNvSpPr txBox="1">
              <a:spLocks noChangeArrowheads="1"/>
            </p:cNvSpPr>
            <p:nvPr/>
          </p:nvSpPr>
          <p:spPr bwMode="auto">
            <a:xfrm>
              <a:off x="7543800" y="4017963"/>
              <a:ext cx="1260755" cy="574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Store5</a:t>
              </a:r>
            </a:p>
          </p:txBody>
        </p:sp>
        <p:sp>
          <p:nvSpPr>
            <p:cNvPr id="127046" name="TextBox 125"/>
            <p:cNvSpPr txBox="1">
              <a:spLocks noChangeArrowheads="1"/>
            </p:cNvSpPr>
            <p:nvPr/>
          </p:nvSpPr>
          <p:spPr bwMode="auto">
            <a:xfrm>
              <a:off x="7239001" y="4265613"/>
              <a:ext cx="1260755" cy="574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Store4</a:t>
              </a:r>
            </a:p>
          </p:txBody>
        </p:sp>
        <p:sp>
          <p:nvSpPr>
            <p:cNvPr id="127047" name="TextBox 126"/>
            <p:cNvSpPr txBox="1">
              <a:spLocks noChangeArrowheads="1"/>
            </p:cNvSpPr>
            <p:nvPr/>
          </p:nvSpPr>
          <p:spPr bwMode="auto">
            <a:xfrm>
              <a:off x="914400" y="2894013"/>
              <a:ext cx="1146765" cy="574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Cust3</a:t>
              </a:r>
            </a:p>
          </p:txBody>
        </p:sp>
        <p:sp>
          <p:nvSpPr>
            <p:cNvPr id="127048" name="TextBox 127"/>
            <p:cNvSpPr txBox="1">
              <a:spLocks noChangeArrowheads="1"/>
            </p:cNvSpPr>
            <p:nvPr/>
          </p:nvSpPr>
          <p:spPr bwMode="auto">
            <a:xfrm>
              <a:off x="914400" y="3713163"/>
              <a:ext cx="1146765" cy="574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Cust2</a:t>
              </a:r>
            </a:p>
          </p:txBody>
        </p:sp>
        <p:sp>
          <p:nvSpPr>
            <p:cNvPr id="127049" name="TextBox 128"/>
            <p:cNvSpPr txBox="1">
              <a:spLocks noChangeArrowheads="1"/>
            </p:cNvSpPr>
            <p:nvPr/>
          </p:nvSpPr>
          <p:spPr bwMode="auto">
            <a:xfrm>
              <a:off x="917575" y="4398963"/>
              <a:ext cx="1146765" cy="574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Cust1</a:t>
              </a:r>
            </a:p>
          </p:txBody>
        </p:sp>
        <p:sp>
          <p:nvSpPr>
            <p:cNvPr id="127050" name="TextBox 129"/>
            <p:cNvSpPr txBox="1">
              <a:spLocks noChangeArrowheads="1"/>
            </p:cNvSpPr>
            <p:nvPr/>
          </p:nvSpPr>
          <p:spPr bwMode="auto">
            <a:xfrm>
              <a:off x="1481608" y="5713413"/>
              <a:ext cx="1105903" cy="574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Item4</a:t>
              </a:r>
            </a:p>
          </p:txBody>
        </p:sp>
        <p:sp>
          <p:nvSpPr>
            <p:cNvPr id="127051" name="TextBox 130"/>
            <p:cNvSpPr txBox="1">
              <a:spLocks noChangeArrowheads="1"/>
            </p:cNvSpPr>
            <p:nvPr/>
          </p:nvSpPr>
          <p:spPr bwMode="auto">
            <a:xfrm>
              <a:off x="2401828" y="5713413"/>
              <a:ext cx="1105903" cy="574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Item3</a:t>
              </a:r>
            </a:p>
          </p:txBody>
        </p:sp>
        <p:sp>
          <p:nvSpPr>
            <p:cNvPr id="127052" name="TextBox 131"/>
            <p:cNvSpPr txBox="1">
              <a:spLocks noChangeArrowheads="1"/>
            </p:cNvSpPr>
            <p:nvPr/>
          </p:nvSpPr>
          <p:spPr bwMode="auto">
            <a:xfrm>
              <a:off x="3322049" y="5713413"/>
              <a:ext cx="1105903" cy="574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Item2</a:t>
              </a:r>
            </a:p>
          </p:txBody>
        </p:sp>
        <p:sp>
          <p:nvSpPr>
            <p:cNvPr id="127053" name="TextBox 132"/>
            <p:cNvSpPr txBox="1">
              <a:spLocks noChangeArrowheads="1"/>
            </p:cNvSpPr>
            <p:nvPr/>
          </p:nvSpPr>
          <p:spPr bwMode="auto">
            <a:xfrm>
              <a:off x="4276725" y="5713413"/>
              <a:ext cx="1105903" cy="574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Item1</a:t>
              </a:r>
            </a:p>
          </p:txBody>
        </p:sp>
        <p:sp>
          <p:nvSpPr>
            <p:cNvPr id="134" name="Rectangle 6"/>
            <p:cNvSpPr>
              <a:spLocks noChangeArrowheads="1"/>
            </p:cNvSpPr>
            <p:nvPr/>
          </p:nvSpPr>
          <p:spPr bwMode="auto">
            <a:xfrm>
              <a:off x="3279975" y="6171119"/>
              <a:ext cx="1053855" cy="526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Items</a:t>
              </a:r>
            </a:p>
          </p:txBody>
        </p:sp>
      </p:grpSp>
      <p:sp>
        <p:nvSpPr>
          <p:cNvPr id="126979" name="Title 1"/>
          <p:cNvSpPr>
            <a:spLocks noGrp="1"/>
          </p:cNvSpPr>
          <p:nvPr>
            <p:ph type="title"/>
          </p:nvPr>
        </p:nvSpPr>
        <p:spPr>
          <a:xfrm>
            <a:off x="1979612" y="-304800"/>
            <a:ext cx="8153400" cy="1295400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</a:rPr>
              <a:t>Data Cube</a:t>
            </a:r>
          </a:p>
        </p:txBody>
      </p:sp>
      <p:sp>
        <p:nvSpPr>
          <p:cNvPr id="86" name="TextBox 127"/>
          <p:cNvSpPr txBox="1">
            <a:spLocks noChangeArrowheads="1"/>
          </p:cNvSpPr>
          <p:nvPr/>
        </p:nvSpPr>
        <p:spPr bwMode="auto">
          <a:xfrm>
            <a:off x="4637762" y="4995446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127"/>
          <p:cNvSpPr txBox="1">
            <a:spLocks noChangeArrowheads="1"/>
          </p:cNvSpPr>
          <p:nvPr/>
        </p:nvSpPr>
        <p:spPr bwMode="auto">
          <a:xfrm>
            <a:off x="4646612" y="2743200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127"/>
          <p:cNvSpPr txBox="1">
            <a:spLocks noChangeArrowheads="1"/>
          </p:cNvSpPr>
          <p:nvPr/>
        </p:nvSpPr>
        <p:spPr bwMode="auto">
          <a:xfrm>
            <a:off x="9743162" y="3505200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Book Antiqua" panose="0204060205030503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6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Title 1"/>
          <p:cNvSpPr>
            <a:spLocks noGrp="1"/>
          </p:cNvSpPr>
          <p:nvPr>
            <p:ph type="title"/>
          </p:nvPr>
        </p:nvSpPr>
        <p:spPr>
          <a:xfrm>
            <a:off x="1269876" y="0"/>
            <a:ext cx="10207934" cy="12954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     Let’s look a bit at why there are this many group by expressions</a:t>
            </a:r>
          </a:p>
        </p:txBody>
      </p:sp>
      <p:sp>
        <p:nvSpPr>
          <p:cNvPr id="138242" name="Content Placeholder 2"/>
          <p:cNvSpPr>
            <a:spLocks noGrp="1"/>
          </p:cNvSpPr>
          <p:nvPr>
            <p:ph idx="1"/>
          </p:nvPr>
        </p:nvSpPr>
        <p:spPr>
          <a:xfrm>
            <a:off x="1979612" y="1371600"/>
            <a:ext cx="8466138" cy="5226050"/>
          </a:xfrm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  <a:p>
            <a:pPr marL="365760" lvl="1" indent="0" eaLnBrk="1" hangingPunct="1">
              <a:lnSpc>
                <a:spcPct val="90000"/>
              </a:lnSpc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  <p:grpSp>
        <p:nvGrpSpPr>
          <p:cNvPr id="138243" name="Group 61"/>
          <p:cNvGrpSpPr>
            <a:grpSpLocks/>
          </p:cNvGrpSpPr>
          <p:nvPr/>
        </p:nvGrpSpPr>
        <p:grpSpPr bwMode="auto">
          <a:xfrm>
            <a:off x="7542212" y="2438400"/>
            <a:ext cx="2903538" cy="2286000"/>
            <a:chOff x="5265370" y="3810000"/>
            <a:chExt cx="2133325" cy="1752553"/>
          </a:xfrm>
        </p:grpSpPr>
        <p:sp>
          <p:nvSpPr>
            <p:cNvPr id="5" name="AutoShape 12"/>
            <p:cNvSpPr>
              <a:spLocks noChangeArrowheads="1"/>
            </p:cNvSpPr>
            <p:nvPr/>
          </p:nvSpPr>
          <p:spPr bwMode="auto">
            <a:xfrm>
              <a:off x="6977628" y="4792160"/>
              <a:ext cx="414068" cy="40284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6863322" y="4913865"/>
              <a:ext cx="414068" cy="404061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7" name="AutoShape 18"/>
            <p:cNvSpPr>
              <a:spLocks noChangeArrowheads="1"/>
            </p:cNvSpPr>
            <p:nvPr/>
          </p:nvSpPr>
          <p:spPr bwMode="auto">
            <a:xfrm>
              <a:off x="6749016" y="5038005"/>
              <a:ext cx="414068" cy="40284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8" name="AutoShape 39"/>
            <p:cNvSpPr>
              <a:spLocks noChangeArrowheads="1"/>
            </p:cNvSpPr>
            <p:nvPr/>
          </p:nvSpPr>
          <p:spPr bwMode="auto">
            <a:xfrm>
              <a:off x="5265370" y="5159710"/>
              <a:ext cx="414068" cy="402843"/>
            </a:xfrm>
            <a:prstGeom prst="cube">
              <a:avLst>
                <a:gd name="adj" fmla="val 24995"/>
              </a:avLst>
            </a:prstGeom>
            <a:solidFill>
              <a:srgbClr val="FF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9" name="AutoShape 40"/>
            <p:cNvSpPr>
              <a:spLocks noChangeArrowheads="1"/>
            </p:cNvSpPr>
            <p:nvPr/>
          </p:nvSpPr>
          <p:spPr bwMode="auto">
            <a:xfrm>
              <a:off x="5609455" y="5159710"/>
              <a:ext cx="412902" cy="402843"/>
            </a:xfrm>
            <a:prstGeom prst="cube">
              <a:avLst>
                <a:gd name="adj" fmla="val 24995"/>
              </a:avLst>
            </a:prstGeom>
            <a:solidFill>
              <a:srgbClr val="FF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0" name="AutoShape 45"/>
            <p:cNvSpPr>
              <a:spLocks noChangeArrowheads="1"/>
            </p:cNvSpPr>
            <p:nvPr/>
          </p:nvSpPr>
          <p:spPr bwMode="auto">
            <a:xfrm>
              <a:off x="5953539" y="5159710"/>
              <a:ext cx="414068" cy="402843"/>
            </a:xfrm>
            <a:prstGeom prst="cube">
              <a:avLst>
                <a:gd name="adj" fmla="val 24995"/>
              </a:avLst>
            </a:prstGeom>
            <a:solidFill>
              <a:srgbClr val="FF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1" name="AutoShape 48"/>
            <p:cNvSpPr>
              <a:spLocks noChangeArrowheads="1"/>
            </p:cNvSpPr>
            <p:nvPr/>
          </p:nvSpPr>
          <p:spPr bwMode="auto">
            <a:xfrm>
              <a:off x="6296457" y="5159710"/>
              <a:ext cx="414068" cy="402843"/>
            </a:xfrm>
            <a:prstGeom prst="cube">
              <a:avLst>
                <a:gd name="adj" fmla="val 24995"/>
              </a:avLst>
            </a:prstGeom>
            <a:solidFill>
              <a:srgbClr val="FF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2" name="AutoShape 51"/>
            <p:cNvSpPr>
              <a:spLocks noChangeArrowheads="1"/>
            </p:cNvSpPr>
            <p:nvPr/>
          </p:nvSpPr>
          <p:spPr bwMode="auto">
            <a:xfrm>
              <a:off x="6641708" y="5159710"/>
              <a:ext cx="412902" cy="402843"/>
            </a:xfrm>
            <a:prstGeom prst="cube">
              <a:avLst>
                <a:gd name="adj" fmla="val 24995"/>
              </a:avLst>
            </a:prstGeom>
            <a:solidFill>
              <a:srgbClr val="0033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6984627" y="4455037"/>
              <a:ext cx="412902" cy="404061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6984627" y="4126433"/>
              <a:ext cx="412902" cy="40284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6" name="AutoShape 16"/>
            <p:cNvSpPr>
              <a:spLocks noChangeArrowheads="1"/>
            </p:cNvSpPr>
            <p:nvPr/>
          </p:nvSpPr>
          <p:spPr bwMode="auto">
            <a:xfrm>
              <a:off x="6870321" y="4577959"/>
              <a:ext cx="412902" cy="40284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auto">
            <a:xfrm>
              <a:off x="6870321" y="4250572"/>
              <a:ext cx="412902" cy="40284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8" name="AutoShape 19"/>
            <p:cNvSpPr>
              <a:spLocks noChangeArrowheads="1"/>
            </p:cNvSpPr>
            <p:nvPr/>
          </p:nvSpPr>
          <p:spPr bwMode="auto">
            <a:xfrm>
              <a:off x="6754849" y="4702099"/>
              <a:ext cx="414068" cy="401627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19" name="AutoShape 20"/>
            <p:cNvSpPr>
              <a:spLocks noChangeArrowheads="1"/>
            </p:cNvSpPr>
            <p:nvPr/>
          </p:nvSpPr>
          <p:spPr bwMode="auto">
            <a:xfrm>
              <a:off x="6754849" y="4373495"/>
              <a:ext cx="414068" cy="40284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0" name="AutoShape 23"/>
            <p:cNvSpPr>
              <a:spLocks noChangeArrowheads="1"/>
            </p:cNvSpPr>
            <p:nvPr/>
          </p:nvSpPr>
          <p:spPr bwMode="auto">
            <a:xfrm>
              <a:off x="5609455" y="3810000"/>
              <a:ext cx="414068" cy="40284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1" name="AutoShape 24"/>
            <p:cNvSpPr>
              <a:spLocks noChangeArrowheads="1"/>
            </p:cNvSpPr>
            <p:nvPr/>
          </p:nvSpPr>
          <p:spPr bwMode="auto">
            <a:xfrm>
              <a:off x="5496315" y="3932923"/>
              <a:ext cx="412902" cy="404061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2" name="AutoShape 25"/>
            <p:cNvSpPr>
              <a:spLocks noChangeArrowheads="1"/>
            </p:cNvSpPr>
            <p:nvPr/>
          </p:nvSpPr>
          <p:spPr bwMode="auto">
            <a:xfrm>
              <a:off x="5380843" y="4055844"/>
              <a:ext cx="414068" cy="40284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3" name="AutoShape 26"/>
            <p:cNvSpPr>
              <a:spLocks noChangeArrowheads="1"/>
            </p:cNvSpPr>
            <p:nvPr/>
          </p:nvSpPr>
          <p:spPr bwMode="auto">
            <a:xfrm>
              <a:off x="5954706" y="3810000"/>
              <a:ext cx="412902" cy="40284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4" name="AutoShape 27"/>
            <p:cNvSpPr>
              <a:spLocks noChangeArrowheads="1"/>
            </p:cNvSpPr>
            <p:nvPr/>
          </p:nvSpPr>
          <p:spPr bwMode="auto">
            <a:xfrm>
              <a:off x="5839233" y="3932923"/>
              <a:ext cx="414068" cy="404061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5" name="AutoShape 28"/>
            <p:cNvSpPr>
              <a:spLocks noChangeArrowheads="1"/>
            </p:cNvSpPr>
            <p:nvPr/>
          </p:nvSpPr>
          <p:spPr bwMode="auto">
            <a:xfrm>
              <a:off x="5724927" y="4055844"/>
              <a:ext cx="414068" cy="40284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6" name="AutoShape 29"/>
            <p:cNvSpPr>
              <a:spLocks noChangeArrowheads="1"/>
            </p:cNvSpPr>
            <p:nvPr/>
          </p:nvSpPr>
          <p:spPr bwMode="auto">
            <a:xfrm>
              <a:off x="6297624" y="3810000"/>
              <a:ext cx="414068" cy="40284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7" name="AutoShape 30"/>
            <p:cNvSpPr>
              <a:spLocks noChangeArrowheads="1"/>
            </p:cNvSpPr>
            <p:nvPr/>
          </p:nvSpPr>
          <p:spPr bwMode="auto">
            <a:xfrm>
              <a:off x="6183318" y="3932923"/>
              <a:ext cx="414068" cy="404061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8" name="AutoShape 31"/>
            <p:cNvSpPr>
              <a:spLocks noChangeArrowheads="1"/>
            </p:cNvSpPr>
            <p:nvPr/>
          </p:nvSpPr>
          <p:spPr bwMode="auto">
            <a:xfrm>
              <a:off x="6067845" y="4055844"/>
              <a:ext cx="414068" cy="40284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29" name="AutoShape 32"/>
            <p:cNvSpPr>
              <a:spLocks noChangeArrowheads="1"/>
            </p:cNvSpPr>
            <p:nvPr/>
          </p:nvSpPr>
          <p:spPr bwMode="auto">
            <a:xfrm>
              <a:off x="6641708" y="3810000"/>
              <a:ext cx="414068" cy="40284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33"/>
            <p:cNvSpPr>
              <a:spLocks noChangeArrowheads="1"/>
            </p:cNvSpPr>
            <p:nvPr/>
          </p:nvSpPr>
          <p:spPr bwMode="auto">
            <a:xfrm>
              <a:off x="6527402" y="3932923"/>
              <a:ext cx="412902" cy="404061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1" name="AutoShape 34"/>
            <p:cNvSpPr>
              <a:spLocks noChangeArrowheads="1"/>
            </p:cNvSpPr>
            <p:nvPr/>
          </p:nvSpPr>
          <p:spPr bwMode="auto">
            <a:xfrm>
              <a:off x="6411930" y="4055844"/>
              <a:ext cx="414068" cy="40284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2" name="AutoShape 35"/>
            <p:cNvSpPr>
              <a:spLocks noChangeArrowheads="1"/>
            </p:cNvSpPr>
            <p:nvPr/>
          </p:nvSpPr>
          <p:spPr bwMode="auto">
            <a:xfrm>
              <a:off x="6985793" y="3810000"/>
              <a:ext cx="412902" cy="40284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3" name="AutoShape 36"/>
            <p:cNvSpPr>
              <a:spLocks noChangeArrowheads="1"/>
            </p:cNvSpPr>
            <p:nvPr/>
          </p:nvSpPr>
          <p:spPr bwMode="auto">
            <a:xfrm>
              <a:off x="6870321" y="3932923"/>
              <a:ext cx="412902" cy="404061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4" name="AutoShape 37"/>
            <p:cNvSpPr>
              <a:spLocks noChangeArrowheads="1"/>
            </p:cNvSpPr>
            <p:nvPr/>
          </p:nvSpPr>
          <p:spPr bwMode="auto">
            <a:xfrm>
              <a:off x="6756015" y="4055844"/>
              <a:ext cx="414068" cy="40284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5" name="AutoShape 41"/>
            <p:cNvSpPr>
              <a:spLocks noChangeArrowheads="1"/>
            </p:cNvSpPr>
            <p:nvPr/>
          </p:nvSpPr>
          <p:spPr bwMode="auto">
            <a:xfrm>
              <a:off x="5272368" y="4823804"/>
              <a:ext cx="414068" cy="40284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6" name="AutoShape 42"/>
            <p:cNvSpPr>
              <a:spLocks noChangeArrowheads="1"/>
            </p:cNvSpPr>
            <p:nvPr/>
          </p:nvSpPr>
          <p:spPr bwMode="auto">
            <a:xfrm>
              <a:off x="5272368" y="4506153"/>
              <a:ext cx="414068" cy="402844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7" name="AutoShape 43"/>
            <p:cNvSpPr>
              <a:spLocks noChangeArrowheads="1"/>
            </p:cNvSpPr>
            <p:nvPr/>
          </p:nvSpPr>
          <p:spPr bwMode="auto">
            <a:xfrm>
              <a:off x="5616453" y="4823804"/>
              <a:ext cx="412902" cy="40284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8" name="AutoShape 44"/>
            <p:cNvSpPr>
              <a:spLocks noChangeArrowheads="1"/>
            </p:cNvSpPr>
            <p:nvPr/>
          </p:nvSpPr>
          <p:spPr bwMode="auto">
            <a:xfrm>
              <a:off x="5616453" y="4495200"/>
              <a:ext cx="412902" cy="40284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39" name="AutoShape 46"/>
            <p:cNvSpPr>
              <a:spLocks noChangeArrowheads="1"/>
            </p:cNvSpPr>
            <p:nvPr/>
          </p:nvSpPr>
          <p:spPr bwMode="auto">
            <a:xfrm>
              <a:off x="5959372" y="4823804"/>
              <a:ext cx="414068" cy="40284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40" name="AutoShape 47"/>
            <p:cNvSpPr>
              <a:spLocks noChangeArrowheads="1"/>
            </p:cNvSpPr>
            <p:nvPr/>
          </p:nvSpPr>
          <p:spPr bwMode="auto">
            <a:xfrm>
              <a:off x="5959372" y="4495200"/>
              <a:ext cx="414068" cy="40284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41" name="AutoShape 49"/>
            <p:cNvSpPr>
              <a:spLocks noChangeArrowheads="1"/>
            </p:cNvSpPr>
            <p:nvPr/>
          </p:nvSpPr>
          <p:spPr bwMode="auto">
            <a:xfrm>
              <a:off x="6303456" y="4823804"/>
              <a:ext cx="414068" cy="40284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42" name="AutoShape 50"/>
            <p:cNvSpPr>
              <a:spLocks noChangeArrowheads="1"/>
            </p:cNvSpPr>
            <p:nvPr/>
          </p:nvSpPr>
          <p:spPr bwMode="auto">
            <a:xfrm>
              <a:off x="6303456" y="4495200"/>
              <a:ext cx="414068" cy="402843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43" name="AutoShape 52"/>
            <p:cNvSpPr>
              <a:spLocks noChangeArrowheads="1"/>
            </p:cNvSpPr>
            <p:nvPr/>
          </p:nvSpPr>
          <p:spPr bwMode="auto">
            <a:xfrm>
              <a:off x="6647541" y="4823804"/>
              <a:ext cx="412902" cy="402843"/>
            </a:xfrm>
            <a:prstGeom prst="cube">
              <a:avLst>
                <a:gd name="adj" fmla="val 24995"/>
              </a:avLst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44" name="AutoShape 53"/>
            <p:cNvSpPr>
              <a:spLocks noChangeArrowheads="1"/>
            </p:cNvSpPr>
            <p:nvPr/>
          </p:nvSpPr>
          <p:spPr bwMode="auto">
            <a:xfrm>
              <a:off x="6647541" y="4495200"/>
              <a:ext cx="412902" cy="402843"/>
            </a:xfrm>
            <a:prstGeom prst="cube">
              <a:avLst>
                <a:gd name="adj" fmla="val 24995"/>
              </a:avLst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45" name="AutoShape 54"/>
            <p:cNvSpPr>
              <a:spLocks noChangeArrowheads="1"/>
            </p:cNvSpPr>
            <p:nvPr/>
          </p:nvSpPr>
          <p:spPr bwMode="auto">
            <a:xfrm>
              <a:off x="5272368" y="4177549"/>
              <a:ext cx="414068" cy="404061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46" name="AutoShape 55"/>
            <p:cNvSpPr>
              <a:spLocks noChangeArrowheads="1"/>
            </p:cNvSpPr>
            <p:nvPr/>
          </p:nvSpPr>
          <p:spPr bwMode="auto">
            <a:xfrm>
              <a:off x="5616453" y="4177549"/>
              <a:ext cx="414068" cy="404061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47" name="AutoShape 56"/>
            <p:cNvSpPr>
              <a:spLocks noChangeArrowheads="1"/>
            </p:cNvSpPr>
            <p:nvPr/>
          </p:nvSpPr>
          <p:spPr bwMode="auto">
            <a:xfrm>
              <a:off x="5960538" y="4177549"/>
              <a:ext cx="412902" cy="404061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48" name="AutoShape 57"/>
            <p:cNvSpPr>
              <a:spLocks noChangeArrowheads="1"/>
            </p:cNvSpPr>
            <p:nvPr/>
          </p:nvSpPr>
          <p:spPr bwMode="auto">
            <a:xfrm>
              <a:off x="6303456" y="4177549"/>
              <a:ext cx="415234" cy="404061"/>
            </a:xfrm>
            <a:prstGeom prst="cube">
              <a:avLst>
                <a:gd name="adj" fmla="val 24995"/>
              </a:avLst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  <p:sp>
          <p:nvSpPr>
            <p:cNvPr id="49" name="AutoShape 58"/>
            <p:cNvSpPr>
              <a:spLocks noChangeArrowheads="1"/>
            </p:cNvSpPr>
            <p:nvPr/>
          </p:nvSpPr>
          <p:spPr bwMode="auto">
            <a:xfrm>
              <a:off x="6647541" y="4166596"/>
              <a:ext cx="412902" cy="402843"/>
            </a:xfrm>
            <a:prstGeom prst="cube">
              <a:avLst>
                <a:gd name="adj" fmla="val 24995"/>
              </a:avLst>
            </a:prstGeom>
            <a:solidFill>
              <a:srgbClr val="96969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1522412" y="2217738"/>
            <a:ext cx="90678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0"/>
              <a:buChar char="v"/>
              <a:defRPr sz="2800">
                <a:solidFill>
                  <a:srgbClr val="000000"/>
                </a:solidFill>
                <a:latin typeface="Book Antiqua"/>
                <a:ea typeface="ＭＳ Ｐゴシック" charset="0"/>
                <a:cs typeface="Book Antiqu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400">
                <a:solidFill>
                  <a:srgbClr val="000000"/>
                </a:solidFill>
                <a:latin typeface="Book Antiqua"/>
                <a:ea typeface="ＭＳ Ｐゴシック" charset="0"/>
                <a:cs typeface="Book Antiqu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Monotype Sorts" charset="0"/>
              <a:buChar char="u"/>
              <a:defRPr sz="2000">
                <a:solidFill>
                  <a:srgbClr val="000000"/>
                </a:solidFill>
                <a:latin typeface="Book Antiqua"/>
                <a:ea typeface="ＭＳ Ｐゴシック" charset="0"/>
                <a:cs typeface="Book Antiqu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>
                <a:solidFill>
                  <a:srgbClr val="000000"/>
                </a:solidFill>
                <a:latin typeface="Book Antiqua"/>
                <a:ea typeface="ＭＳ Ｐゴシック" charset="0"/>
                <a:cs typeface="Book Antiqu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>
                <a:solidFill>
                  <a:srgbClr val="000000"/>
                </a:solidFill>
                <a:latin typeface="Book Antiqua"/>
                <a:ea typeface="ＭＳ Ｐゴシック" charset="0"/>
                <a:cs typeface="Book Antiqu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38246" name="Group 36"/>
          <p:cNvGrpSpPr>
            <a:grpSpLocks/>
          </p:cNvGrpSpPr>
          <p:nvPr/>
        </p:nvGrpSpPr>
        <p:grpSpPr bwMode="auto">
          <a:xfrm>
            <a:off x="2055813" y="2438400"/>
            <a:ext cx="4582893" cy="2733676"/>
            <a:chOff x="1676400" y="1066800"/>
            <a:chExt cx="5354056" cy="3280423"/>
          </a:xfrm>
        </p:grpSpPr>
        <p:grpSp>
          <p:nvGrpSpPr>
            <p:cNvPr id="138247" name="Group 26"/>
            <p:cNvGrpSpPr>
              <a:grpSpLocks/>
            </p:cNvGrpSpPr>
            <p:nvPr/>
          </p:nvGrpSpPr>
          <p:grpSpPr bwMode="auto">
            <a:xfrm>
              <a:off x="2286000" y="1524000"/>
              <a:ext cx="4114800" cy="2362200"/>
              <a:chOff x="990600" y="1828800"/>
              <a:chExt cx="6781800" cy="2133600"/>
            </a:xfrm>
          </p:grpSpPr>
          <p:cxnSp>
            <p:nvCxnSpPr>
              <p:cNvPr id="138256" name="Straight Connector 6"/>
              <p:cNvCxnSpPr>
                <a:cxnSpLocks noChangeShapeType="1"/>
              </p:cNvCxnSpPr>
              <p:nvPr/>
            </p:nvCxnSpPr>
            <p:spPr bwMode="auto">
              <a:xfrm flipH="1">
                <a:off x="1371600" y="1828800"/>
                <a:ext cx="2667000" cy="3810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8257" name="Straight Connector 8"/>
              <p:cNvCxnSpPr>
                <a:cxnSpLocks noChangeShapeType="1"/>
              </p:cNvCxnSpPr>
              <p:nvPr/>
            </p:nvCxnSpPr>
            <p:spPr bwMode="auto">
              <a:xfrm>
                <a:off x="4572000" y="1828800"/>
                <a:ext cx="3124200" cy="3810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8258" name="Straight Connector 10"/>
              <p:cNvCxnSpPr>
                <a:cxnSpLocks noChangeShapeType="1"/>
              </p:cNvCxnSpPr>
              <p:nvPr/>
            </p:nvCxnSpPr>
            <p:spPr bwMode="auto">
              <a:xfrm>
                <a:off x="4267200" y="1828800"/>
                <a:ext cx="0" cy="457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8259" name="Straight Connector 12"/>
              <p:cNvCxnSpPr>
                <a:cxnSpLocks noChangeShapeType="1"/>
              </p:cNvCxnSpPr>
              <p:nvPr/>
            </p:nvCxnSpPr>
            <p:spPr bwMode="auto">
              <a:xfrm>
                <a:off x="990600" y="2667000"/>
                <a:ext cx="533400" cy="457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8260" name="Straight Connector 14"/>
              <p:cNvCxnSpPr>
                <a:cxnSpLocks noChangeShapeType="1"/>
              </p:cNvCxnSpPr>
              <p:nvPr/>
            </p:nvCxnSpPr>
            <p:spPr bwMode="auto">
              <a:xfrm flipV="1">
                <a:off x="1752600" y="2667000"/>
                <a:ext cx="2133600" cy="457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8261" name="Straight Connector 16"/>
              <p:cNvCxnSpPr>
                <a:cxnSpLocks noChangeShapeType="1"/>
              </p:cNvCxnSpPr>
              <p:nvPr/>
            </p:nvCxnSpPr>
            <p:spPr bwMode="auto">
              <a:xfrm>
                <a:off x="4495800" y="2667000"/>
                <a:ext cx="1828800" cy="457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8262" name="Straight Connector 18"/>
              <p:cNvCxnSpPr>
                <a:cxnSpLocks noChangeShapeType="1"/>
              </p:cNvCxnSpPr>
              <p:nvPr/>
            </p:nvCxnSpPr>
            <p:spPr bwMode="auto">
              <a:xfrm flipV="1">
                <a:off x="6477000" y="2667000"/>
                <a:ext cx="1295400" cy="457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8263" name="Straight Connector 21"/>
              <p:cNvCxnSpPr>
                <a:cxnSpLocks noChangeShapeType="1"/>
              </p:cNvCxnSpPr>
              <p:nvPr/>
            </p:nvCxnSpPr>
            <p:spPr bwMode="auto">
              <a:xfrm flipH="1" flipV="1">
                <a:off x="1447800" y="2667000"/>
                <a:ext cx="2514600" cy="3810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8264" name="Straight Connector 23"/>
              <p:cNvCxnSpPr>
                <a:cxnSpLocks noChangeShapeType="1"/>
              </p:cNvCxnSpPr>
              <p:nvPr/>
            </p:nvCxnSpPr>
            <p:spPr bwMode="auto">
              <a:xfrm flipV="1">
                <a:off x="4419600" y="2667000"/>
                <a:ext cx="2667000" cy="3810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8265" name="Straight Connector 25"/>
              <p:cNvCxnSpPr>
                <a:cxnSpLocks noChangeShapeType="1"/>
              </p:cNvCxnSpPr>
              <p:nvPr/>
            </p:nvCxnSpPr>
            <p:spPr bwMode="auto">
              <a:xfrm flipH="1" flipV="1">
                <a:off x="1752600" y="3505200"/>
                <a:ext cx="2209800" cy="457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8266" name="Straight Connector 28"/>
              <p:cNvCxnSpPr>
                <a:cxnSpLocks noChangeShapeType="1"/>
              </p:cNvCxnSpPr>
              <p:nvPr/>
            </p:nvCxnSpPr>
            <p:spPr bwMode="auto">
              <a:xfrm flipV="1">
                <a:off x="4343400" y="3505200"/>
                <a:ext cx="2133600" cy="457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8267" name="Straight Connector 30"/>
              <p:cNvCxnSpPr>
                <a:cxnSpLocks noChangeShapeType="1"/>
              </p:cNvCxnSpPr>
              <p:nvPr/>
            </p:nvCxnSpPr>
            <p:spPr bwMode="auto">
              <a:xfrm flipV="1">
                <a:off x="4191000" y="3429000"/>
                <a:ext cx="0" cy="457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38248" name="TextBox 28"/>
            <p:cNvSpPr txBox="1">
              <a:spLocks noChangeArrowheads="1"/>
            </p:cNvSpPr>
            <p:nvPr/>
          </p:nvSpPr>
          <p:spPr bwMode="auto">
            <a:xfrm>
              <a:off x="3657601" y="1066800"/>
              <a:ext cx="1427927" cy="480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{S, T, C} </a:t>
              </a:r>
            </a:p>
          </p:txBody>
        </p:sp>
        <p:sp>
          <p:nvSpPr>
            <p:cNvPr id="138249" name="TextBox 29"/>
            <p:cNvSpPr txBox="1">
              <a:spLocks noChangeArrowheads="1"/>
            </p:cNvSpPr>
            <p:nvPr/>
          </p:nvSpPr>
          <p:spPr bwMode="auto">
            <a:xfrm>
              <a:off x="1676400" y="1889759"/>
              <a:ext cx="1079074" cy="480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{S, T} </a:t>
              </a:r>
            </a:p>
          </p:txBody>
        </p:sp>
        <p:sp>
          <p:nvSpPr>
            <p:cNvPr id="138250" name="TextBox 30"/>
            <p:cNvSpPr txBox="1">
              <a:spLocks noChangeArrowheads="1"/>
            </p:cNvSpPr>
            <p:nvPr/>
          </p:nvSpPr>
          <p:spPr bwMode="auto">
            <a:xfrm>
              <a:off x="3841386" y="1889759"/>
              <a:ext cx="1112783" cy="480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{S, C} </a:t>
              </a:r>
            </a:p>
          </p:txBody>
        </p:sp>
        <p:sp>
          <p:nvSpPr>
            <p:cNvPr id="138251" name="TextBox 31"/>
            <p:cNvSpPr txBox="1">
              <a:spLocks noChangeArrowheads="1"/>
            </p:cNvSpPr>
            <p:nvPr/>
          </p:nvSpPr>
          <p:spPr bwMode="auto">
            <a:xfrm>
              <a:off x="6050114" y="1889759"/>
              <a:ext cx="980342" cy="480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{T, C}</a:t>
              </a:r>
            </a:p>
          </p:txBody>
        </p:sp>
        <p:sp>
          <p:nvSpPr>
            <p:cNvPr id="138252" name="TextBox 32"/>
            <p:cNvSpPr txBox="1">
              <a:spLocks noChangeArrowheads="1"/>
            </p:cNvSpPr>
            <p:nvPr/>
          </p:nvSpPr>
          <p:spPr bwMode="auto">
            <a:xfrm>
              <a:off x="2338129" y="2895599"/>
              <a:ext cx="730743" cy="480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{S} </a:t>
              </a:r>
            </a:p>
          </p:txBody>
        </p:sp>
        <p:sp>
          <p:nvSpPr>
            <p:cNvPr id="138253" name="TextBox 33"/>
            <p:cNvSpPr txBox="1">
              <a:spLocks noChangeArrowheads="1"/>
            </p:cNvSpPr>
            <p:nvPr/>
          </p:nvSpPr>
          <p:spPr bwMode="auto">
            <a:xfrm>
              <a:off x="3919839" y="2895599"/>
              <a:ext cx="713889" cy="480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{T} </a:t>
              </a:r>
            </a:p>
          </p:txBody>
        </p:sp>
        <p:sp>
          <p:nvSpPr>
            <p:cNvPr id="138254" name="TextBox 34"/>
            <p:cNvSpPr txBox="1">
              <a:spLocks noChangeArrowheads="1"/>
            </p:cNvSpPr>
            <p:nvPr/>
          </p:nvSpPr>
          <p:spPr bwMode="auto">
            <a:xfrm>
              <a:off x="5329212" y="2895599"/>
              <a:ext cx="665198" cy="480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{C}</a:t>
              </a:r>
            </a:p>
          </p:txBody>
        </p:sp>
        <p:sp>
          <p:nvSpPr>
            <p:cNvPr id="138255" name="TextBox 35"/>
            <p:cNvSpPr txBox="1">
              <a:spLocks noChangeArrowheads="1"/>
            </p:cNvSpPr>
            <p:nvPr/>
          </p:nvSpPr>
          <p:spPr bwMode="auto">
            <a:xfrm>
              <a:off x="4035926" y="3867089"/>
              <a:ext cx="530359" cy="480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accent2"/>
                  </a:solidFill>
                  <a:latin typeface="Book Antiqua" panose="0204060205030503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20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{} </a:t>
              </a:r>
            </a:p>
          </p:txBody>
        </p:sp>
      </p:grpSp>
      <p:cxnSp>
        <p:nvCxnSpPr>
          <p:cNvPr id="3" name="Straight Arrow Connector 2"/>
          <p:cNvCxnSpPr/>
          <p:nvPr/>
        </p:nvCxnSpPr>
        <p:spPr>
          <a:xfrm>
            <a:off x="7542212" y="5013176"/>
            <a:ext cx="2279650" cy="0"/>
          </a:xfrm>
          <a:prstGeom prst="straightConnector1">
            <a:avLst/>
          </a:prstGeom>
          <a:ln w="28575">
            <a:solidFill>
              <a:schemeClr val="tx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 flipV="1">
            <a:off x="7146037" y="3057422"/>
            <a:ext cx="1640" cy="1660167"/>
          </a:xfrm>
          <a:prstGeom prst="straightConnector1">
            <a:avLst/>
          </a:prstGeom>
          <a:ln w="28575">
            <a:solidFill>
              <a:schemeClr val="tx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50" idx="3"/>
          </p:cNvCxnSpPr>
          <p:nvPr/>
        </p:nvCxnSpPr>
        <p:spPr>
          <a:xfrm flipV="1">
            <a:off x="9915475" y="4198938"/>
            <a:ext cx="674737" cy="665319"/>
          </a:xfrm>
          <a:prstGeom prst="straightConnector1">
            <a:avLst/>
          </a:prstGeom>
          <a:ln w="28575">
            <a:solidFill>
              <a:schemeClr val="tx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449468" y="508528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0342884" y="44371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742484" y="36450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625223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DCCE0-9527-4A8F-89E7-8A27CDFF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B9670-B485-4C02-8D68-D0E02B2A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applications can you imagine using Data Cubes? What kinds of applications can you think of?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7954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descr="Vertical Chevron List" title="SmartArt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05055153"/>
              </p:ext>
            </p:extLst>
          </p:nvPr>
        </p:nvGraphicFramePr>
        <p:xfrm>
          <a:off x="1593850" y="1017240"/>
          <a:ext cx="882104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" y="367766"/>
            <a:ext cx="1217123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15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CUBE operator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 dimensional generalization of simple aggregate function</a:t>
            </a:r>
          </a:p>
          <a:p>
            <a:r>
              <a:rPr lang="en-US" sz="2000" dirty="0"/>
              <a:t>N-1 lower-dimensional aggregates points, lines, planes, cubes</a:t>
            </a:r>
          </a:p>
          <a:p>
            <a:r>
              <a:rPr lang="en-US" sz="2000" dirty="0"/>
              <a:t>Data cube operator builds a table containing all these aggregated values</a:t>
            </a:r>
          </a:p>
          <a:p>
            <a:r>
              <a:rPr lang="en-US" altLang="en-US" sz="2000" dirty="0"/>
              <a:t>Unifies several common and popular concepts: such as aggregates, group by, histograms, roll-ups and drill-downs and, cross tabs</a:t>
            </a:r>
            <a:endParaRPr lang="en-US" sz="2000" dirty="0"/>
          </a:p>
        </p:txBody>
      </p:sp>
      <p:pic>
        <p:nvPicPr>
          <p:cNvPr id="4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274077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6" name="Picture 6" descr="http://redbook.cs.berkeley.edu/redbook3/images/cubes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022" y="1600200"/>
            <a:ext cx="5158998" cy="47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descr="Vertical Chevron List" title="SmartArt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78158059"/>
              </p:ext>
            </p:extLst>
          </p:nvPr>
        </p:nvGraphicFramePr>
        <p:xfrm>
          <a:off x="1593850" y="1017240"/>
          <a:ext cx="882104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" y="367766"/>
            <a:ext cx="1217123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97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CUBE operator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SELECT Model, Year, Color, SUM (Sales) AS sales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FROM Sales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WHERE Model in ['Ford', 'Chevy']    AND  year BETWEEN 1994 AND 1995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GROUP BY CUBE Model, Year, Color </a:t>
            </a:r>
            <a:br>
              <a:rPr lang="en-US" altLang="en-US" sz="2000" dirty="0">
                <a:latin typeface="Times New Roman" panose="02020603050405020304" pitchFamily="18" charset="0"/>
              </a:rPr>
            </a:br>
            <a:endParaRPr lang="en-US" altLang="en-US" sz="2000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</a:rPr>
              <a:t>A relational operator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</a:rPr>
              <a:t>GROUP BY and ROLL UP are degenerate forms of the operator. 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</a:rPr>
              <a:t>Aggregates over all &lt;select list&gt; attributes in GROUP BY clause as in standard GROUP BY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</a:rPr>
              <a:t>It UNIONs in each super-aggregate of global cube—substituting ALL for the aggregation columns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</a:rPr>
              <a:t>If there are </a:t>
            </a:r>
            <a:r>
              <a:rPr lang="en-US" altLang="en-US" sz="2400" i="1" dirty="0">
                <a:latin typeface="Times New Roman" panose="02020603050405020304" pitchFamily="18" charset="0"/>
              </a:rPr>
              <a:t>N </a:t>
            </a:r>
            <a:r>
              <a:rPr lang="en-US" altLang="en-US" sz="2400" dirty="0">
                <a:latin typeface="Times New Roman" panose="02020603050405020304" pitchFamily="18" charset="0"/>
              </a:rPr>
              <a:t>attributes in the &lt;select list&gt;, there will be 2</a:t>
            </a:r>
            <a:r>
              <a:rPr lang="en-US" altLang="en-US" sz="2400" baseline="30000" dirty="0">
                <a:latin typeface="Times New Roman" panose="02020603050405020304" pitchFamily="18" charset="0"/>
              </a:rPr>
              <a:t>N</a:t>
            </a:r>
            <a:r>
              <a:rPr lang="en-US" altLang="en-US" sz="2400" i="1" dirty="0">
                <a:latin typeface="Times New Roman" panose="02020603050405020304" pitchFamily="18" charset="0"/>
              </a:rPr>
              <a:t> -</a:t>
            </a:r>
            <a:r>
              <a:rPr lang="en-US" altLang="en-US" sz="2400" dirty="0">
                <a:latin typeface="Times New Roman" panose="02020603050405020304" pitchFamily="18" charset="0"/>
              </a:rPr>
              <a:t>1 super-aggregate value</a:t>
            </a:r>
          </a:p>
        </p:txBody>
      </p:sp>
      <p:pic>
        <p:nvPicPr>
          <p:cNvPr id="4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274077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3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E768E-561E-4C14-BDC1-88DD7D9D8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02A7C-2E84-4B7C-9316-51DA47146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</a:t>
            </a:r>
            <a:r>
              <a:rPr lang="en-US" dirty="0" smtClean="0"/>
              <a:t>the cube operator </a:t>
            </a:r>
            <a:r>
              <a:rPr lang="en-US" dirty="0"/>
              <a:t>strike you as a big or a small change to SQL? What about to the mentality of relational databases?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773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Analysis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Applications look for unusual patterns in data</a:t>
            </a:r>
          </a:p>
          <a:p>
            <a:r>
              <a:rPr lang="en-US" dirty="0"/>
              <a:t>Four steps:</a:t>
            </a:r>
          </a:p>
          <a:p>
            <a:pPr lvl="1"/>
            <a:r>
              <a:rPr lang="en-US" b="1" dirty="0"/>
              <a:t>Formulating</a:t>
            </a:r>
            <a:r>
              <a:rPr lang="en-US" dirty="0"/>
              <a:t> a complex query </a:t>
            </a:r>
          </a:p>
          <a:p>
            <a:pPr lvl="1"/>
            <a:r>
              <a:rPr lang="en-US" b="1" dirty="0"/>
              <a:t>Extracting </a:t>
            </a:r>
            <a:r>
              <a:rPr lang="en-US" dirty="0"/>
              <a:t>the aggregated data from DB into a relation</a:t>
            </a:r>
            <a:endParaRPr lang="en-US" b="1" dirty="0"/>
          </a:p>
          <a:p>
            <a:pPr lvl="1"/>
            <a:r>
              <a:rPr lang="en-US" b="1" dirty="0"/>
              <a:t>Visualizing </a:t>
            </a:r>
            <a:r>
              <a:rPr lang="en-US" dirty="0"/>
              <a:t>results in N-dimensional space</a:t>
            </a:r>
            <a:endParaRPr lang="en-US" b="1" dirty="0"/>
          </a:p>
          <a:p>
            <a:pPr lvl="1"/>
            <a:r>
              <a:rPr lang="en-US" b="1" dirty="0"/>
              <a:t>Analyzing </a:t>
            </a:r>
            <a:r>
              <a:rPr lang="en-US" dirty="0"/>
              <a:t>the results to find unusual or interesting patterns by roll-up and drill-down on data </a:t>
            </a:r>
            <a:endParaRPr lang="en-US" b="1" dirty="0"/>
          </a:p>
          <a:p>
            <a:r>
              <a:rPr lang="en-US" dirty="0"/>
              <a:t>Facilitate decision making</a:t>
            </a:r>
          </a:p>
        </p:txBody>
      </p:sp>
      <p:pic>
        <p:nvPicPr>
          <p:cNvPr id="4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274077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38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descr="Vertical Chevron List" title="SmartArt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70091438"/>
              </p:ext>
            </p:extLst>
          </p:nvPr>
        </p:nvGraphicFramePr>
        <p:xfrm>
          <a:off x="1593850" y="1017240"/>
          <a:ext cx="882104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" y="367766"/>
            <a:ext cx="1217123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10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features of SQL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Relational system models N-dimensional data as a relation with N-attribute domains</a:t>
            </a:r>
          </a:p>
          <a:p>
            <a:r>
              <a:rPr lang="en-CA" dirty="0"/>
              <a:t>Example: 4D Earth temperature data</a:t>
            </a:r>
          </a:p>
          <a:p>
            <a:endParaRPr lang="en-CA" dirty="0"/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9650" y="3140968"/>
            <a:ext cx="7629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05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continued… </a:t>
            </a:r>
            <a:r>
              <a:rPr lang="en-US" dirty="0"/>
              <a:t>Relevant features of SQL	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For summarization, standard SQL supports group-by op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GROUP-BY operator</a:t>
            </a:r>
          </a:p>
          <a:p>
            <a:pPr lvl="1"/>
            <a:r>
              <a:rPr lang="en-CA" dirty="0"/>
              <a:t>Partitions the relation into disjoint tuple set</a:t>
            </a:r>
          </a:p>
          <a:p>
            <a:pPr lvl="1"/>
            <a:r>
              <a:rPr lang="en-CA" dirty="0"/>
              <a:t>Then, aggregates over each sets</a:t>
            </a: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3932" y="2420888"/>
            <a:ext cx="4838700" cy="838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4572" y="2492896"/>
            <a:ext cx="3600400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62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GROUP-BY operator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dirty="0"/>
              <a:t>Histograms (i.e., creating buckets)</a:t>
            </a:r>
          </a:p>
          <a:p>
            <a:pPr marL="1097280" lvl="3" indent="0">
              <a:buNone/>
            </a:pPr>
            <a:r>
              <a:rPr lang="en-CA" dirty="0"/>
              <a:t>					-</a:t>
            </a:r>
            <a:r>
              <a:rPr lang="en-CA" dirty="0">
                <a:latin typeface="FangSong" panose="02010609060101010101" pitchFamily="49" charset="-122"/>
                <a:ea typeface="FangSong" panose="02010609060101010101" pitchFamily="49" charset="-122"/>
              </a:rPr>
              <a:t>Weather</a:t>
            </a:r>
            <a:r>
              <a:rPr lang="en-CA" dirty="0"/>
              <a:t> table, group </a:t>
            </a:r>
            <a:r>
              <a:rPr lang="en-CA" i="1" dirty="0"/>
              <a:t>time</a:t>
            </a:r>
            <a:r>
              <a:rPr lang="en-CA" dirty="0"/>
              <a:t> into days, 					 weeks or months and group locations 					 into areas (US, Canada) by mapping 					 </a:t>
            </a:r>
            <a:r>
              <a:rPr lang="en-CA" i="1" dirty="0"/>
              <a:t>longitude</a:t>
            </a:r>
            <a:r>
              <a:rPr lang="en-CA" dirty="0"/>
              <a:t> and </a:t>
            </a:r>
            <a:r>
              <a:rPr lang="en-CA" i="1" dirty="0"/>
              <a:t>latitude</a:t>
            </a:r>
            <a:r>
              <a:rPr lang="en-CA" dirty="0"/>
              <a:t> to country’s 					 name</a:t>
            </a:r>
          </a:p>
          <a:p>
            <a:pPr>
              <a:buFontTx/>
              <a:buChar char="-"/>
            </a:pPr>
            <a:endParaRPr lang="en-CA" sz="1800" dirty="0"/>
          </a:p>
          <a:p>
            <a:pPr>
              <a:buFontTx/>
              <a:buChar char="-"/>
            </a:pPr>
            <a:r>
              <a:rPr lang="en-CA" sz="1800" dirty="0"/>
              <a:t>Standard SQL requires computing of </a:t>
            </a:r>
            <a:br>
              <a:rPr lang="en-CA" sz="1800" dirty="0"/>
            </a:br>
            <a:r>
              <a:rPr lang="en-CA" sz="1800" dirty="0"/>
              <a:t>histograms </a:t>
            </a:r>
            <a:r>
              <a:rPr lang="en-CA" sz="1800" dirty="0">
                <a:solidFill>
                  <a:srgbClr val="C00000"/>
                </a:solidFill>
              </a:rPr>
              <a:t>indirectly from a table </a:t>
            </a:r>
            <a:br>
              <a:rPr lang="en-CA" sz="1800" dirty="0">
                <a:solidFill>
                  <a:srgbClr val="C00000"/>
                </a:solidFill>
              </a:rPr>
            </a:br>
            <a:r>
              <a:rPr lang="en-CA" sz="1800" dirty="0">
                <a:solidFill>
                  <a:srgbClr val="C00000"/>
                </a:solidFill>
              </a:rPr>
              <a:t>expression. </a:t>
            </a:r>
            <a:r>
              <a:rPr lang="en-CA" sz="1800" dirty="0"/>
              <a:t>Much more complicated:</a:t>
            </a:r>
            <a:endParaRPr lang="en-CA" sz="1800" dirty="0">
              <a:solidFill>
                <a:srgbClr val="C00000"/>
              </a:solidFill>
            </a:endParaRP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3932" y="2204864"/>
            <a:ext cx="4464496" cy="9361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9111" y="4077072"/>
            <a:ext cx="4777126" cy="1368152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2566020" y="2564904"/>
            <a:ext cx="936104" cy="2880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2566020" y="2852936"/>
            <a:ext cx="2664296" cy="2880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1773932" y="327569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C00000"/>
                </a:solidFill>
              </a:rPr>
              <a:t>Not allowed!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277988" y="2852936"/>
            <a:ext cx="288032" cy="504056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277988" y="3140968"/>
            <a:ext cx="360040" cy="216024"/>
          </a:xfrm>
          <a:prstGeom prst="line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93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GROUP-BY operator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2. Roll-up Totals and Sub-Totals for </a:t>
            </a:r>
            <a:r>
              <a:rPr lang="en-CA" dirty="0" smtClean="0"/>
              <a:t>drill-downs. Let’s start by looking a bit more at aggregation</a:t>
            </a:r>
            <a:endParaRPr lang="en-CA" dirty="0"/>
          </a:p>
          <a:p>
            <a:pPr lvl="1"/>
            <a:r>
              <a:rPr lang="en-CA" dirty="0"/>
              <a:t> </a:t>
            </a:r>
            <a:r>
              <a:rPr lang="en-CA" sz="1800" dirty="0"/>
              <a:t>One dimensional Aggregation</a:t>
            </a:r>
          </a:p>
          <a:p>
            <a:pPr marL="731520" lvl="2" indent="0">
              <a:lnSpc>
                <a:spcPct val="100000"/>
              </a:lnSpc>
              <a:buNone/>
            </a:pPr>
            <a:r>
              <a:rPr lang="en-CA" sz="1400" b="1" dirty="0"/>
              <a:t>SELECT Models, SUM(Sales)</a:t>
            </a:r>
          </a:p>
          <a:p>
            <a:pPr marL="731520" lvl="2" indent="0">
              <a:lnSpc>
                <a:spcPct val="100000"/>
              </a:lnSpc>
              <a:buNone/>
            </a:pPr>
            <a:r>
              <a:rPr lang="en-CA" sz="1400" b="1" dirty="0"/>
              <a:t>FROM Sales</a:t>
            </a:r>
          </a:p>
          <a:p>
            <a:pPr marL="731520" lvl="2" indent="0">
              <a:lnSpc>
                <a:spcPct val="100000"/>
              </a:lnSpc>
              <a:buNone/>
            </a:pPr>
            <a:r>
              <a:rPr lang="en-CA" sz="1400" b="1" dirty="0"/>
              <a:t>GROUP BY Models</a:t>
            </a:r>
            <a:r>
              <a:rPr lang="en-CA" b="1" dirty="0"/>
              <a:t>			</a:t>
            </a:r>
          </a:p>
          <a:p>
            <a:pPr marL="731520" lvl="2" indent="0">
              <a:buNone/>
            </a:pPr>
            <a:endParaRPr lang="en-CA" sz="1000" dirty="0"/>
          </a:p>
          <a:p>
            <a:pPr lvl="1"/>
            <a:r>
              <a:rPr lang="en-CA" sz="1800" dirty="0"/>
              <a:t>Two dimensional Aggregation</a:t>
            </a:r>
          </a:p>
          <a:p>
            <a:pPr marL="731520" lvl="2" indent="0">
              <a:buNone/>
            </a:pPr>
            <a:r>
              <a:rPr lang="en-CA" sz="1400" b="1" dirty="0"/>
              <a:t>SELECT </a:t>
            </a:r>
            <a:r>
              <a:rPr lang="en-CA" sz="1400" b="1" dirty="0" smtClean="0"/>
              <a:t>Years</a:t>
            </a:r>
            <a:r>
              <a:rPr lang="en-CA" sz="1400" b="1" dirty="0"/>
              <a:t>, Color, SUM(Sales)</a:t>
            </a:r>
          </a:p>
          <a:p>
            <a:pPr marL="731520" lvl="2" indent="0">
              <a:buNone/>
            </a:pPr>
            <a:r>
              <a:rPr lang="en-CA" sz="1400" b="1" dirty="0"/>
              <a:t>FROM </a:t>
            </a:r>
            <a:r>
              <a:rPr lang="en-CA" sz="1400" b="1" dirty="0" smtClean="0"/>
              <a:t>Sales</a:t>
            </a:r>
            <a:endParaRPr lang="en-CA" sz="1400" b="1" dirty="0"/>
          </a:p>
          <a:p>
            <a:pPr marL="731520" lvl="2" indent="0">
              <a:buNone/>
            </a:pPr>
            <a:r>
              <a:rPr lang="en-CA" sz="1400" b="1" dirty="0"/>
              <a:t>GROUP BY Year, Color</a:t>
            </a: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263551"/>
              </p:ext>
            </p:extLst>
          </p:nvPr>
        </p:nvGraphicFramePr>
        <p:xfrm>
          <a:off x="6814492" y="2420888"/>
          <a:ext cx="4464496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6216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Models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Chevy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Ford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761448"/>
              </p:ext>
            </p:extLst>
          </p:nvPr>
        </p:nvGraphicFramePr>
        <p:xfrm>
          <a:off x="6867060" y="3879056"/>
          <a:ext cx="3362952" cy="257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4856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856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856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Black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856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856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26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GROUP-BY operator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/>
              <a:t>2. Roll-up Totals and Sub-Totals for drill-downs</a:t>
            </a:r>
          </a:p>
          <a:p>
            <a:pPr marL="731520" lvl="2" indent="0">
              <a:buNone/>
            </a:pPr>
            <a:r>
              <a:rPr lang="en-CA" dirty="0"/>
              <a:t>Three dimensional aggregation (by Model by Year by Color)</a:t>
            </a:r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731520" lvl="2" indent="0">
              <a:buNone/>
            </a:pPr>
            <a:endParaRPr lang="en-CA" dirty="0"/>
          </a:p>
          <a:p>
            <a:pPr marL="1097280" lvl="3" indent="0">
              <a:buNone/>
            </a:pPr>
            <a:endParaRPr lang="en-CA" dirty="0"/>
          </a:p>
          <a:p>
            <a:pPr marL="1097280" lvl="3" indent="0">
              <a:buNone/>
            </a:pPr>
            <a:r>
              <a:rPr lang="en-CA" dirty="0">
                <a:solidFill>
                  <a:srgbClr val="C00000"/>
                </a:solidFill>
              </a:rPr>
              <a:t>Not relational (can’t form a key)</a:t>
            </a:r>
          </a:p>
        </p:txBody>
      </p:sp>
      <p:pic>
        <p:nvPicPr>
          <p:cNvPr id="3" name="Picture 2" descr="http://www.codecsystems.co.uk/_fileUpload/Image/CUBE.JPG_Thumbnail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0" y="404664"/>
            <a:ext cx="1197868" cy="123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0567" y="2708920"/>
            <a:ext cx="5547692" cy="291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45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0C675A-9AD3-40BB-AC57-0E9EFA3E4F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0</TotalTime>
  <Words>816</Words>
  <Application>Microsoft Office PowerPoint</Application>
  <PresentationFormat>Custom</PresentationFormat>
  <Paragraphs>214</Paragraphs>
  <Slides>21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ＭＳ Ｐゴシック</vt:lpstr>
      <vt:lpstr>ＭＳ Ｐゴシック</vt:lpstr>
      <vt:lpstr>Arial</vt:lpstr>
      <vt:lpstr>Euphemia</vt:lpstr>
      <vt:lpstr>FangSong</vt:lpstr>
      <vt:lpstr>Monotype Sorts</vt:lpstr>
      <vt:lpstr>Times New Roman</vt:lpstr>
      <vt:lpstr>Math 16x9</vt:lpstr>
      <vt:lpstr>Data Cube: A Relational Aggregation Operator Generalizing Group-By, Cross-Tab, and Sub-Totals </vt:lpstr>
      <vt:lpstr>PowerPoint Presentation</vt:lpstr>
      <vt:lpstr>Data Analysis</vt:lpstr>
      <vt:lpstr>PowerPoint Presentation</vt:lpstr>
      <vt:lpstr>Relevant features of SQL</vt:lpstr>
      <vt:lpstr>continued… Relevant features of SQL </vt:lpstr>
      <vt:lpstr>Problems with GROUP-BY operator</vt:lpstr>
      <vt:lpstr>Problems with GROUP-BY operator</vt:lpstr>
      <vt:lpstr>Problems with GROUP-BY operator</vt:lpstr>
      <vt:lpstr>Problems with GROUP-BY operator</vt:lpstr>
      <vt:lpstr>ALL value approach</vt:lpstr>
      <vt:lpstr>ALL value approach</vt:lpstr>
      <vt:lpstr>Discussion</vt:lpstr>
      <vt:lpstr>Problems with GROUP-BY operator</vt:lpstr>
      <vt:lpstr>Data Cube</vt:lpstr>
      <vt:lpstr>     Let’s look a bit at why there are this many group by expressions</vt:lpstr>
      <vt:lpstr>Discussion</vt:lpstr>
      <vt:lpstr>PowerPoint Presentation</vt:lpstr>
      <vt:lpstr>CUBE operator</vt:lpstr>
      <vt:lpstr>CUBE operator</vt:lpstr>
      <vt:lpstr>Discussion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2015-02-23T06:28:57Z</dcterms:created>
  <dcterms:modified xsi:type="dcterms:W3CDTF">2019-03-01T18:07:46Z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TC027879479991</vt:lpwstr>
  </property>
</Properties>
</file>