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8"/>
  </p:notesMasterIdLst>
  <p:sldIdLst>
    <p:sldId id="256" r:id="rId2"/>
    <p:sldId id="265" r:id="rId3"/>
    <p:sldId id="258" r:id="rId4"/>
    <p:sldId id="259" r:id="rId5"/>
    <p:sldId id="272" r:id="rId6"/>
    <p:sldId id="260" r:id="rId7"/>
    <p:sldId id="266" r:id="rId8"/>
    <p:sldId id="275" r:id="rId9"/>
    <p:sldId id="278" r:id="rId10"/>
    <p:sldId id="277" r:id="rId11"/>
    <p:sldId id="267" r:id="rId12"/>
    <p:sldId id="268" r:id="rId13"/>
    <p:sldId id="273" r:id="rId14"/>
    <p:sldId id="269" r:id="rId15"/>
    <p:sldId id="262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3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4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BFF3C-7B8D-4AC8-80E6-F91B4F02BEF7}" type="datetimeFigureOut">
              <a:rPr lang="en-CA" smtClean="0"/>
              <a:t>2019-03-01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B63B4-7A97-4E68-8093-5AA9899357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4262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ormalization_(database)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Major</a:t>
            </a:r>
            <a:r>
              <a:rPr lang="en-CA" baseline="0" dirty="0"/>
              <a:t> subjects like product, sales, customer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B63B4-7A97-4E68-8093-5AA989935733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6753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81013" y="704850"/>
            <a:ext cx="6365875" cy="3581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6788" y="4598988"/>
            <a:ext cx="5394325" cy="428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949" tIns="48475" rIns="96949" bIns="48475"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946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81013" y="704850"/>
            <a:ext cx="6365875" cy="3581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6788" y="4598988"/>
            <a:ext cx="5394325" cy="428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962" tIns="48482" rIns="96962" bIns="48482"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819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81013" y="704850"/>
            <a:ext cx="6365875" cy="3581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6788" y="4598988"/>
            <a:ext cx="5394325" cy="428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962" tIns="48482" rIns="96962" bIns="48482"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596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="1" dirty="0"/>
              <a:t>ER diagrams are inappropriate for DSS </a:t>
            </a:r>
            <a:r>
              <a:rPr lang="en-C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 speed of data retrieval is more important than the efficiency of data manipulations</a:t>
            </a:r>
            <a:endParaRPr lang="en-US" altLang="zh-TW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B63B4-7A97-4E68-8093-5AA989935733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106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snowflake schema, dimensions are </a:t>
            </a:r>
            <a:r>
              <a:rPr lang="en-CA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Normalization (database)"/>
              </a:rPr>
              <a:t>normalized</a:t>
            </a:r>
            <a:r>
              <a:rPr lang="en-C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into multiple related tables, whereas the star schema's dimensions are </a:t>
            </a:r>
            <a:r>
              <a:rPr lang="en-CA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denormalized</a:t>
            </a:r>
            <a:r>
              <a:rPr lang="en-C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each dimension represented by a single table (Wikipedia)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B63B4-7A97-4E68-8093-5AA989935733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0394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Physical database tuning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DW requires highly efficient access method and query processing techniques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Physical design problem: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b="1" dirty="0"/>
              <a:t>Choosing which indices to build, Choosing which view to materialized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B63B4-7A97-4E68-8093-5AA989935733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2062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3/1/2019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3/1/2019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3/1/2019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7200" dirty="0">
                <a:solidFill>
                  <a:srgbClr val="FFFF00"/>
                </a:solidFill>
              </a:rPr>
              <a:t>An Overview of Data Warehousing and OLTP Technology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CA" dirty="0"/>
              <a:t>Slides based on those originally by: Parminder </a:t>
            </a:r>
            <a:r>
              <a:rPr lang="en-CA" dirty="0" err="1"/>
              <a:t>Jeet</a:t>
            </a:r>
            <a:r>
              <a:rPr lang="en-CA" dirty="0"/>
              <a:t> Kaur</a:t>
            </a:r>
          </a:p>
        </p:txBody>
      </p:sp>
    </p:spTree>
    <p:extLst>
      <p:ext uri="{BB962C8B-B14F-4D97-AF65-F5344CB8AC3E}">
        <p14:creationId xmlns:p14="http://schemas.microsoft.com/office/powerpoint/2010/main" val="347469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extLst/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charset="0"/>
              </a:rPr>
              <a:t>Dimension hierarchies</a:t>
            </a:r>
            <a:endParaRPr lang="en-US" dirty="0" smtClean="0">
              <a:ea typeface="+mj-ea"/>
            </a:endParaRPr>
          </a:p>
        </p:txBody>
      </p:sp>
      <p:sp>
        <p:nvSpPr>
          <p:cNvPr id="87042" name="Rectangle 3"/>
          <p:cNvSpPr>
            <a:spLocks noGrp="1" noChangeArrowheads="1"/>
          </p:cNvSpPr>
          <p:nvPr>
            <p:ph idx="1"/>
          </p:nvPr>
        </p:nvSpPr>
        <p:spPr>
          <a:xfrm>
            <a:off x="657223" y="1925797"/>
            <a:ext cx="11074227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For each dimension, the set of values can be organized in a hierarchy:</a:t>
            </a:r>
          </a:p>
        </p:txBody>
      </p:sp>
      <p:sp>
        <p:nvSpPr>
          <p:cNvPr id="87043" name="Rectangle 4"/>
          <p:cNvSpPr>
            <a:spLocks noChangeArrowheads="1"/>
          </p:cNvSpPr>
          <p:nvPr/>
        </p:nvSpPr>
        <p:spPr bwMode="auto">
          <a:xfrm>
            <a:off x="2514600" y="5718175"/>
            <a:ext cx="1263166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</a:p>
        </p:txBody>
      </p:sp>
      <p:sp>
        <p:nvSpPr>
          <p:cNvPr id="87044" name="Rectangle 5"/>
          <p:cNvSpPr>
            <a:spLocks noChangeArrowheads="1"/>
          </p:cNvSpPr>
          <p:nvPr/>
        </p:nvSpPr>
        <p:spPr bwMode="auto">
          <a:xfrm>
            <a:off x="8921750" y="5810250"/>
            <a:ext cx="673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Item</a:t>
            </a:r>
          </a:p>
        </p:txBody>
      </p:sp>
      <p:sp>
        <p:nvSpPr>
          <p:cNvPr id="87045" name="Rectangle 6"/>
          <p:cNvSpPr>
            <a:spLocks noChangeArrowheads="1"/>
          </p:cNvSpPr>
          <p:nvPr/>
        </p:nvSpPr>
        <p:spPr bwMode="auto">
          <a:xfrm>
            <a:off x="6076951" y="5718175"/>
            <a:ext cx="775853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Store</a:t>
            </a:r>
          </a:p>
        </p:txBody>
      </p:sp>
      <p:sp>
        <p:nvSpPr>
          <p:cNvPr id="87046" name="Rectangle 7"/>
          <p:cNvSpPr>
            <a:spLocks noChangeArrowheads="1"/>
          </p:cNvSpPr>
          <p:nvPr/>
        </p:nvSpPr>
        <p:spPr bwMode="auto">
          <a:xfrm>
            <a:off x="5873751" y="4208463"/>
            <a:ext cx="998671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</a:p>
        </p:txBody>
      </p:sp>
      <p:sp>
        <p:nvSpPr>
          <p:cNvPr id="87047" name="Rectangle 8"/>
          <p:cNvSpPr>
            <a:spLocks noChangeArrowheads="1"/>
          </p:cNvSpPr>
          <p:nvPr/>
        </p:nvSpPr>
        <p:spPr bwMode="auto">
          <a:xfrm>
            <a:off x="6076951" y="5094288"/>
            <a:ext cx="628377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</a:p>
        </p:txBody>
      </p:sp>
      <p:sp>
        <p:nvSpPr>
          <p:cNvPr id="87048" name="Rectangle 9"/>
          <p:cNvSpPr>
            <a:spLocks noChangeArrowheads="1"/>
          </p:cNvSpPr>
          <p:nvPr/>
        </p:nvSpPr>
        <p:spPr bwMode="auto">
          <a:xfrm>
            <a:off x="7620000" y="5029200"/>
            <a:ext cx="1301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Category</a:t>
            </a:r>
          </a:p>
        </p:txBody>
      </p:sp>
      <p:sp>
        <p:nvSpPr>
          <p:cNvPr id="87049" name="Rectangle 10"/>
          <p:cNvSpPr>
            <a:spLocks noChangeArrowheads="1"/>
          </p:cNvSpPr>
          <p:nvPr/>
        </p:nvSpPr>
        <p:spPr bwMode="auto">
          <a:xfrm>
            <a:off x="5999164" y="3409950"/>
            <a:ext cx="783869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</a:p>
        </p:txBody>
      </p:sp>
      <p:sp>
        <p:nvSpPr>
          <p:cNvPr id="87050" name="Line 12"/>
          <p:cNvSpPr>
            <a:spLocks noChangeShapeType="1"/>
          </p:cNvSpPr>
          <p:nvPr/>
        </p:nvSpPr>
        <p:spPr bwMode="auto">
          <a:xfrm>
            <a:off x="6396038" y="4637088"/>
            <a:ext cx="0" cy="4572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>
              <a:cs typeface="Arial" panose="020B0604020202020204" pitchFamily="34" charset="0"/>
            </a:endParaRPr>
          </a:p>
        </p:txBody>
      </p:sp>
      <p:sp>
        <p:nvSpPr>
          <p:cNvPr id="87051" name="Line 13"/>
          <p:cNvSpPr>
            <a:spLocks noChangeShapeType="1"/>
          </p:cNvSpPr>
          <p:nvPr/>
        </p:nvSpPr>
        <p:spPr bwMode="auto">
          <a:xfrm>
            <a:off x="6396038" y="3798888"/>
            <a:ext cx="0" cy="3810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>
              <a:cs typeface="Arial" panose="020B0604020202020204" pitchFamily="34" charset="0"/>
            </a:endParaRPr>
          </a:p>
        </p:txBody>
      </p:sp>
      <p:sp>
        <p:nvSpPr>
          <p:cNvPr id="87052" name="Line 17"/>
          <p:cNvSpPr>
            <a:spLocks noChangeShapeType="1"/>
          </p:cNvSpPr>
          <p:nvPr/>
        </p:nvSpPr>
        <p:spPr bwMode="auto">
          <a:xfrm>
            <a:off x="8451850" y="5429250"/>
            <a:ext cx="609600" cy="3048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>
              <a:cs typeface="Arial" panose="020B0604020202020204" pitchFamily="34" charset="0"/>
            </a:endParaRPr>
          </a:p>
        </p:txBody>
      </p:sp>
      <p:sp>
        <p:nvSpPr>
          <p:cNvPr id="87053" name="Line 18"/>
          <p:cNvSpPr>
            <a:spLocks noChangeShapeType="1"/>
          </p:cNvSpPr>
          <p:nvPr/>
        </p:nvSpPr>
        <p:spPr bwMode="auto">
          <a:xfrm flipV="1">
            <a:off x="9442450" y="5429250"/>
            <a:ext cx="609600" cy="3810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>
              <a:cs typeface="Arial" panose="020B0604020202020204" pitchFamily="34" charset="0"/>
            </a:endParaRPr>
          </a:p>
        </p:txBody>
      </p:sp>
      <p:sp>
        <p:nvSpPr>
          <p:cNvPr id="87054" name="Rectangle 9"/>
          <p:cNvSpPr>
            <a:spLocks noChangeArrowheads="1"/>
          </p:cNvSpPr>
          <p:nvPr/>
        </p:nvSpPr>
        <p:spPr bwMode="auto">
          <a:xfrm>
            <a:off x="9531350" y="5029200"/>
            <a:ext cx="890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Color</a:t>
            </a:r>
          </a:p>
        </p:txBody>
      </p:sp>
      <p:sp>
        <p:nvSpPr>
          <p:cNvPr id="87055" name="Rectangle 9"/>
          <p:cNvSpPr>
            <a:spLocks noChangeArrowheads="1"/>
          </p:cNvSpPr>
          <p:nvPr/>
        </p:nvSpPr>
        <p:spPr bwMode="auto">
          <a:xfrm>
            <a:off x="1600200" y="4857750"/>
            <a:ext cx="1110882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Gender</a:t>
            </a:r>
          </a:p>
        </p:txBody>
      </p:sp>
      <p:sp>
        <p:nvSpPr>
          <p:cNvPr id="87056" name="Line 17"/>
          <p:cNvSpPr>
            <a:spLocks noChangeShapeType="1"/>
          </p:cNvSpPr>
          <p:nvPr/>
        </p:nvSpPr>
        <p:spPr bwMode="auto">
          <a:xfrm>
            <a:off x="2333625" y="5294313"/>
            <a:ext cx="609600" cy="3048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>
              <a:cs typeface="Arial" panose="020B0604020202020204" pitchFamily="34" charset="0"/>
            </a:endParaRPr>
          </a:p>
        </p:txBody>
      </p:sp>
      <p:sp>
        <p:nvSpPr>
          <p:cNvPr id="87057" name="Line 18"/>
          <p:cNvSpPr>
            <a:spLocks noChangeShapeType="1"/>
          </p:cNvSpPr>
          <p:nvPr/>
        </p:nvSpPr>
        <p:spPr bwMode="auto">
          <a:xfrm flipV="1">
            <a:off x="3324225" y="5260975"/>
            <a:ext cx="609600" cy="3810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>
              <a:cs typeface="Arial" panose="020B0604020202020204" pitchFamily="34" charset="0"/>
            </a:endParaRPr>
          </a:p>
        </p:txBody>
      </p:sp>
      <p:sp>
        <p:nvSpPr>
          <p:cNvPr id="87058" name="Rectangle 9"/>
          <p:cNvSpPr>
            <a:spLocks noChangeArrowheads="1"/>
          </p:cNvSpPr>
          <p:nvPr/>
        </p:nvSpPr>
        <p:spPr bwMode="auto">
          <a:xfrm>
            <a:off x="3594100" y="4857750"/>
            <a:ext cx="704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Age</a:t>
            </a:r>
          </a:p>
        </p:txBody>
      </p:sp>
    </p:spTree>
    <p:extLst>
      <p:ext uri="{BB962C8B-B14F-4D97-AF65-F5344CB8AC3E}">
        <p14:creationId xmlns:p14="http://schemas.microsoft.com/office/powerpoint/2010/main" val="335581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DW </a:t>
            </a:r>
            <a:r>
              <a:rPr lang="en-CA" dirty="0"/>
              <a:t>Design Methodology: Star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/>
              <a:t>Most DWs use a star schema to represent the multi-dimensional data model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 smtClean="0"/>
              <a:t>Data warehouses consist </a:t>
            </a:r>
            <a:r>
              <a:rPr lang="en-US" altLang="zh-TW" b="1" dirty="0"/>
              <a:t>of a </a:t>
            </a:r>
            <a:r>
              <a:rPr lang="en-US" altLang="zh-TW" b="1" dirty="0" smtClean="0"/>
              <a:t>small number of </a:t>
            </a:r>
            <a:r>
              <a:rPr lang="en-US" altLang="zh-TW" b="1" i="1" dirty="0" smtClean="0"/>
              <a:t>fact tables</a:t>
            </a:r>
            <a:r>
              <a:rPr lang="en-US" altLang="zh-TW" b="1" dirty="0" smtClean="0"/>
              <a:t> </a:t>
            </a:r>
            <a:r>
              <a:rPr lang="en-US" altLang="zh-TW" b="1" dirty="0"/>
              <a:t>and a </a:t>
            </a:r>
            <a:r>
              <a:rPr lang="en-US" altLang="zh-TW" b="1" dirty="0" smtClean="0"/>
              <a:t>separate </a:t>
            </a:r>
            <a:r>
              <a:rPr lang="en-US" altLang="zh-TW" b="1" i="1" dirty="0"/>
              <a:t>table for each dimension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/>
              <a:t>Each tuple in </a:t>
            </a:r>
            <a:r>
              <a:rPr lang="en-US" altLang="zh-TW" b="1" i="1" dirty="0"/>
              <a:t>fact-table</a:t>
            </a:r>
            <a:r>
              <a:rPr lang="en-US" altLang="zh-TW" b="1" dirty="0"/>
              <a:t> consists of a pointer to each of the dimension-tables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/>
              <a:t>Each </a:t>
            </a:r>
            <a:r>
              <a:rPr lang="en-US" altLang="zh-TW" b="1" i="1" dirty="0"/>
              <a:t>dimension table</a:t>
            </a:r>
            <a:r>
              <a:rPr lang="en-US" altLang="zh-TW" b="1" dirty="0"/>
              <a:t> consists of columns that correspond to attributes of the dimension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875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Star Schema Example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538182" y="3656414"/>
            <a:ext cx="4663440" cy="1148920"/>
          </a:xfrm>
        </p:spPr>
        <p:txBody>
          <a:bodyPr/>
          <a:lstStyle/>
          <a:p>
            <a:pPr marL="4572" lvl="1" indent="0">
              <a:buNone/>
            </a:pPr>
            <a:r>
              <a:rPr lang="en-US" altLang="zh-TW" b="1" dirty="0"/>
              <a:t>Links between the fact-table in the center and the dimension-tables form a shape like a </a:t>
            </a:r>
            <a:r>
              <a:rPr lang="en-US" altLang="zh-TW" b="1" dirty="0">
                <a:solidFill>
                  <a:srgbClr val="FFC000"/>
                </a:solidFill>
              </a:rPr>
              <a:t>STAR</a:t>
            </a:r>
            <a:endParaRPr lang="en-US" altLang="ko-KR" b="1" dirty="0">
              <a:solidFill>
                <a:srgbClr val="FFC000"/>
              </a:solidFill>
              <a:ea typeface="굴림" panose="020B0600000101010101" pitchFamily="34" charset="-127"/>
            </a:endParaRPr>
          </a:p>
          <a:p>
            <a:endParaRPr lang="en-CA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944" y="1873997"/>
            <a:ext cx="6095379" cy="356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39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612331A-80CC-494C-B3EA-4F6F518F5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Discussion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766513-8621-4B1A-84CB-B6B629862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think that star schemas are more useful in data warehouses than in RDBMSs?  Why or why not?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1094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800" dirty="0" smtClean="0"/>
              <a:t>DW </a:t>
            </a:r>
            <a:r>
              <a:rPr lang="en-CA" sz="4800" dirty="0"/>
              <a:t>Design Methodology: </a:t>
            </a:r>
            <a:r>
              <a:rPr lang="en-CA" sz="4800" dirty="0" smtClean="0"/>
              <a:t>Snowflake </a:t>
            </a:r>
            <a:r>
              <a:rPr lang="en-CA" sz="4800" dirty="0"/>
              <a:t>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Centralized fact table connected to multiple dimensions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Dimension table are normalized into multiple related table</a:t>
            </a:r>
          </a:p>
          <a:p>
            <a:pPr>
              <a:buFont typeface="Wingdings" panose="05000000000000000000" pitchFamily="2" charset="2"/>
              <a:buChar char="Ø"/>
            </a:pPr>
            <a:endParaRPr lang="en-CA" b="1" dirty="0"/>
          </a:p>
          <a:p>
            <a:pPr>
              <a:buFont typeface="Wingdings" panose="05000000000000000000" pitchFamily="2" charset="2"/>
              <a:buChar char="Ø"/>
            </a:pPr>
            <a:endParaRPr lang="en-CA" b="1" dirty="0"/>
          </a:p>
          <a:p>
            <a:pPr marL="0" indent="0">
              <a:buNone/>
            </a:pPr>
            <a:endParaRPr lang="en-CA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>
                <a:solidFill>
                  <a:srgbClr val="FF0000"/>
                </a:solidFill>
              </a:rPr>
              <a:t>Adds complexity to source query joins</a:t>
            </a:r>
          </a:p>
          <a:p>
            <a:pPr marL="0" indent="0">
              <a:buNone/>
            </a:pPr>
            <a:endParaRPr lang="en-CA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779" y="3193774"/>
            <a:ext cx="5546034" cy="300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54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Materialized 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DW queries require summary data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In addition to indices, materializing summary data can accelerate common queries</a:t>
            </a:r>
          </a:p>
          <a:p>
            <a:pPr marL="0" indent="0">
              <a:buNone/>
            </a:pPr>
            <a:endParaRPr lang="en-CA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Challenges in exploiting materialized views:</a:t>
            </a:r>
          </a:p>
          <a:p>
            <a:pPr marL="461772" lvl="1" indent="-457200">
              <a:buFont typeface="+mj-lt"/>
              <a:buAutoNum type="alphaLcParenR"/>
            </a:pPr>
            <a:r>
              <a:rPr lang="en-CA" b="1" dirty="0"/>
              <a:t>Identify the views to materialize</a:t>
            </a:r>
          </a:p>
          <a:p>
            <a:pPr marL="461772" lvl="1" indent="-457200">
              <a:buFont typeface="+mj-lt"/>
              <a:buAutoNum type="alphaLcParenR"/>
            </a:pPr>
            <a:r>
              <a:rPr lang="en-CA" b="1" dirty="0"/>
              <a:t>Exploit materialized views to answer queries</a:t>
            </a:r>
          </a:p>
          <a:p>
            <a:pPr marL="461772" lvl="1" indent="-457200">
              <a:buFont typeface="+mj-lt"/>
              <a:buAutoNum type="alphaLcParenR"/>
            </a:pPr>
            <a:r>
              <a:rPr lang="en-CA" b="1" dirty="0"/>
              <a:t>Efficiently update the materialized views during load and refresh</a:t>
            </a:r>
          </a:p>
        </p:txBody>
      </p:sp>
    </p:spTree>
    <p:extLst>
      <p:ext uri="{BB962C8B-B14F-4D97-AF65-F5344CB8AC3E}">
        <p14:creationId xmlns:p14="http://schemas.microsoft.com/office/powerpoint/2010/main" val="282387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B7D97-960C-4CBA-A807-912AEFB50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46D69-3A09-42CB-8079-B92D5F414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warehousing systems are tuned in many different ways (query operators, storage schemas, etc.). Which tuning do you expect to be most critical to the performance/maintainability of these systems? Why?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978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Data Warehouse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/>
              <a:t>Businesses have a lot of data, operational data and facts.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/>
              <a:t>Data is usually in different databases and in different physical places.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/>
              <a:t>Decision makers need to access information (data that has been summarized) virtually on the single site.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/>
              <a:t>Access needs to be fast regardless of the size of data, and how data’s age.</a:t>
            </a:r>
            <a:endParaRPr lang="en-US" altLang="ko-KR" b="1" dirty="0">
              <a:ea typeface="굴림" panose="020B0600000101010101" pitchFamily="34" charset="-127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56" y="5003800"/>
            <a:ext cx="1752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780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is Decision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Information system that supports business/organization decision making activities.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/>
              <a:t>Decision support systems usually require consolidating data form many heterogeneous sources: these might include external sources.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 smtClean="0"/>
              <a:t>Decision support’s data </a:t>
            </a:r>
            <a:r>
              <a:rPr lang="en-US" altLang="zh-TW" b="1" dirty="0"/>
              <a:t>is maintained separately from organization’s operational database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Ex. </a:t>
            </a:r>
            <a:r>
              <a:rPr lang="en-US" altLang="zh-TW" b="1" dirty="0"/>
              <a:t>stock market feeds</a:t>
            </a:r>
            <a:r>
              <a:rPr lang="en-CA" b="1" dirty="0"/>
              <a:t> </a:t>
            </a:r>
          </a:p>
        </p:txBody>
      </p:sp>
      <p:pic>
        <p:nvPicPr>
          <p:cNvPr id="1026" name="Picture 2" descr="http://www.safiservices.eu/assets/images/DS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4" y="4503737"/>
            <a:ext cx="2381250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4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is </a:t>
            </a:r>
            <a:r>
              <a:rPr lang="en-CA" dirty="0" smtClean="0"/>
              <a:t>a Data </a:t>
            </a:r>
            <a:r>
              <a:rPr lang="en-CA" dirty="0"/>
              <a:t>Warehouse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157573"/>
                </a:solidFill>
              </a:rPr>
              <a:t>“</a:t>
            </a:r>
            <a:r>
              <a:rPr lang="en-US" altLang="en-US" b="1" dirty="0">
                <a:solidFill>
                  <a:srgbClr val="157573"/>
                </a:solidFill>
              </a:rPr>
              <a:t>A data warehouse is a</a:t>
            </a:r>
            <a:r>
              <a:rPr lang="en-US" altLang="en-US" b="1" dirty="0"/>
              <a:t> </a:t>
            </a:r>
            <a:r>
              <a:rPr lang="en-US" altLang="en-US" b="1" u="sng" dirty="0">
                <a:solidFill>
                  <a:srgbClr val="FF0000"/>
                </a:solidFill>
              </a:rPr>
              <a:t>subject-oriented</a:t>
            </a:r>
            <a:r>
              <a:rPr lang="en-US" altLang="en-US" b="1" dirty="0"/>
              <a:t>,</a:t>
            </a:r>
            <a:r>
              <a:rPr lang="en-US" altLang="en-US" b="1" u="sng" dirty="0">
                <a:solidFill>
                  <a:schemeClr val="hlink"/>
                </a:solidFill>
              </a:rPr>
              <a:t> </a:t>
            </a:r>
            <a:r>
              <a:rPr lang="en-US" altLang="en-US" b="1" u="sng" dirty="0">
                <a:solidFill>
                  <a:srgbClr val="FF0000"/>
                </a:solidFill>
              </a:rPr>
              <a:t>integrated</a:t>
            </a:r>
            <a:r>
              <a:rPr lang="en-US" altLang="en-US" b="1" dirty="0"/>
              <a:t>, </a:t>
            </a:r>
            <a:r>
              <a:rPr lang="en-US" altLang="en-US" b="1" u="sng" dirty="0">
                <a:solidFill>
                  <a:srgbClr val="FF0000"/>
                </a:solidFill>
              </a:rPr>
              <a:t>time-variant</a:t>
            </a:r>
            <a:r>
              <a:rPr lang="en-US" altLang="en-US" b="1" dirty="0"/>
              <a:t>, </a:t>
            </a:r>
            <a:r>
              <a:rPr lang="en-US" altLang="en-US" b="1" dirty="0">
                <a:solidFill>
                  <a:srgbClr val="157573"/>
                </a:solidFill>
              </a:rPr>
              <a:t>and </a:t>
            </a:r>
            <a:r>
              <a:rPr lang="en-US" altLang="en-US" b="1" u="sng" dirty="0">
                <a:solidFill>
                  <a:srgbClr val="FF0000"/>
                </a:solidFill>
              </a:rPr>
              <a:t>nonvolatile</a:t>
            </a:r>
            <a:r>
              <a:rPr lang="en-US" altLang="en-US" b="1" dirty="0"/>
              <a:t> </a:t>
            </a:r>
            <a:r>
              <a:rPr lang="en-US" altLang="en-US" b="1" dirty="0">
                <a:solidFill>
                  <a:srgbClr val="157573"/>
                </a:solidFill>
              </a:rPr>
              <a:t>collection of data in support of management’s decision-making process.”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Subject-oriented: organized around major subjects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Integrated: multiple heterogeneous data sources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Time-variant: contains element of time implicitly or explicitly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Non-volatile: stored separately for long time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Data warehousing: Process of constructing and using data warehouse</a:t>
            </a:r>
            <a:endParaRPr lang="en-C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83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D5CE4-7CAC-4FDE-88C6-779C01E89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3663B-6FC1-48FE-B077-4B36C4B9C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the heterogeneity in data warehouses differ from the topics that we've discussed in data integration?  </a:t>
            </a:r>
          </a:p>
          <a:p>
            <a:r>
              <a:rPr lang="en-US" dirty="0"/>
              <a:t>What are some applications that you would use data integration for?  A data warehouse? </a:t>
            </a:r>
          </a:p>
          <a:p>
            <a:r>
              <a:rPr lang="en-US" dirty="0"/>
              <a:t>Can you think of any applications for which </a:t>
            </a:r>
            <a:r>
              <a:rPr lang="en-US" b="1" u="sng" dirty="0"/>
              <a:t>both</a:t>
            </a:r>
            <a:r>
              <a:rPr lang="en-US" dirty="0"/>
              <a:t> would be a good solution?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494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06" y="0"/>
            <a:ext cx="10772775" cy="1658198"/>
          </a:xfrm>
        </p:spPr>
        <p:txBody>
          <a:bodyPr/>
          <a:lstStyle/>
          <a:p>
            <a:r>
              <a:rPr lang="en-CA" dirty="0"/>
              <a:t>OLAP vs OLTP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02700"/>
              </p:ext>
            </p:extLst>
          </p:nvPr>
        </p:nvGraphicFramePr>
        <p:xfrm>
          <a:off x="2160105" y="1528049"/>
          <a:ext cx="7871790" cy="4342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3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484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OLTP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OLAP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484"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Users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IT Professional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Data Analyst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484"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Daily</a:t>
                      </a:r>
                      <a:r>
                        <a:rPr lang="en-CA" baseline="0" dirty="0"/>
                        <a:t> transaction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Decision Support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7137"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DB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Application oriented (ER Diagram)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Subject-oriented (Star Schema)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484"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Velocity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484"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Read/Write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Scan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7137"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# of record access per unit of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Millions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484"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DB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100 MB-GB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100GB-TB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484"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Metric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Transaction throughput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Query throughput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67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Why do we separate </a:t>
            </a:r>
            <a:r>
              <a:rPr lang="en-CA" dirty="0" smtClean="0"/>
              <a:t>Data Warehouses </a:t>
            </a:r>
            <a:r>
              <a:rPr lang="en-CA" dirty="0"/>
              <a:t>from </a:t>
            </a:r>
            <a:r>
              <a:rPr lang="en-CA" dirty="0" smtClean="0"/>
              <a:t>Databases?</a:t>
            </a:r>
            <a:br>
              <a:rPr lang="en-CA" dirty="0" smtClean="0"/>
            </a:br>
            <a:r>
              <a:rPr lang="en-CA" dirty="0" smtClean="0"/>
              <a:t>Performance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552281"/>
            <a:ext cx="10753725" cy="3225584"/>
          </a:xfrm>
        </p:spPr>
        <p:txBody>
          <a:bodyPr/>
          <a:lstStyle/>
          <a:p>
            <a:pPr lvl="2">
              <a:buFont typeface="Arial" panose="020B0604020202020204" pitchFamily="34" charset="0"/>
              <a:buChar char="•"/>
            </a:pPr>
            <a:r>
              <a:rPr lang="en-US" altLang="zh-TW" b="1" dirty="0" smtClean="0"/>
              <a:t>OLAP </a:t>
            </a:r>
            <a:r>
              <a:rPr lang="en-US" altLang="zh-TW" b="1" dirty="0"/>
              <a:t>requires special data organization that supports multidimensional views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TW" b="1" dirty="0"/>
              <a:t>OLAP queries would degrade operational DB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TW" b="1" dirty="0"/>
              <a:t>OLAP is read only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TW" b="1" dirty="0"/>
              <a:t>No concurrency control and recovery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altLang="zh-TW" b="1" dirty="0"/>
          </a:p>
          <a:p>
            <a:pPr>
              <a:buFont typeface="Wingdings" panose="05000000000000000000" pitchFamily="2" charset="2"/>
              <a:buChar char="Ø"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22363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326571" y="228600"/>
            <a:ext cx="6455229" cy="1104900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latin typeface="Arial" panose="020B0604020202020204" pitchFamily="34" charset="0"/>
              </a:rPr>
              <a:t>Data Warehousing</a:t>
            </a:r>
            <a:br>
              <a:rPr lang="en-US" altLang="en-US" dirty="0" smtClean="0">
                <a:latin typeface="Arial" panose="020B0604020202020204" pitchFamily="34" charset="0"/>
              </a:rPr>
            </a:br>
            <a:r>
              <a:rPr lang="en-US" altLang="en-US" dirty="0" err="1" smtClean="0">
                <a:latin typeface="Arial" panose="020B0604020202020204" pitchFamily="34" charset="0"/>
              </a:rPr>
              <a:t>Architechure</a:t>
            </a:r>
            <a:r>
              <a:rPr lang="en-US" altLang="en-US" dirty="0" smtClean="0">
                <a:latin typeface="Arial" panose="020B0604020202020204" pitchFamily="34" charset="0"/>
              </a:rPr>
              <a:t> </a:t>
            </a:r>
          </a:p>
        </p:txBody>
      </p:sp>
      <p:grpSp>
        <p:nvGrpSpPr>
          <p:cNvPr id="68611" name="Group 8"/>
          <p:cNvGrpSpPr>
            <a:grpSpLocks/>
          </p:cNvGrpSpPr>
          <p:nvPr/>
        </p:nvGrpSpPr>
        <p:grpSpPr bwMode="auto">
          <a:xfrm>
            <a:off x="7086600" y="615950"/>
            <a:ext cx="1068388" cy="700088"/>
            <a:chOff x="3504" y="388"/>
            <a:chExt cx="673" cy="441"/>
          </a:xfrm>
        </p:grpSpPr>
        <p:sp>
          <p:nvSpPr>
            <p:cNvPr id="68644" name="Oval 4"/>
            <p:cNvSpPr>
              <a:spLocks noChangeArrowheads="1"/>
            </p:cNvSpPr>
            <p:nvPr/>
          </p:nvSpPr>
          <p:spPr bwMode="auto">
            <a:xfrm>
              <a:off x="3508" y="388"/>
              <a:ext cx="664" cy="8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645" name="Line 5"/>
            <p:cNvSpPr>
              <a:spLocks noChangeShapeType="1"/>
            </p:cNvSpPr>
            <p:nvPr/>
          </p:nvSpPr>
          <p:spPr bwMode="auto">
            <a:xfrm>
              <a:off x="3504" y="432"/>
              <a:ext cx="0" cy="33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  <p:sp>
          <p:nvSpPr>
            <p:cNvPr id="68646" name="Line 6"/>
            <p:cNvSpPr>
              <a:spLocks noChangeShapeType="1"/>
            </p:cNvSpPr>
            <p:nvPr/>
          </p:nvSpPr>
          <p:spPr bwMode="auto">
            <a:xfrm>
              <a:off x="4176" y="432"/>
              <a:ext cx="0" cy="33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  <p:sp>
          <p:nvSpPr>
            <p:cNvPr id="68647" name="Freeform 7"/>
            <p:cNvSpPr>
              <a:spLocks/>
            </p:cNvSpPr>
            <p:nvPr/>
          </p:nvSpPr>
          <p:spPr bwMode="auto">
            <a:xfrm>
              <a:off x="3504" y="768"/>
              <a:ext cx="673" cy="61"/>
            </a:xfrm>
            <a:custGeom>
              <a:avLst/>
              <a:gdLst>
                <a:gd name="T0" fmla="*/ 0 w 673"/>
                <a:gd name="T1" fmla="*/ 0 h 61"/>
                <a:gd name="T2" fmla="*/ 48 w 673"/>
                <a:gd name="T3" fmla="*/ 24 h 61"/>
                <a:gd name="T4" fmla="*/ 84 w 673"/>
                <a:gd name="T5" fmla="*/ 36 h 61"/>
                <a:gd name="T6" fmla="*/ 120 w 673"/>
                <a:gd name="T7" fmla="*/ 48 h 61"/>
                <a:gd name="T8" fmla="*/ 156 w 673"/>
                <a:gd name="T9" fmla="*/ 48 h 61"/>
                <a:gd name="T10" fmla="*/ 192 w 673"/>
                <a:gd name="T11" fmla="*/ 48 h 61"/>
                <a:gd name="T12" fmla="*/ 228 w 673"/>
                <a:gd name="T13" fmla="*/ 60 h 61"/>
                <a:gd name="T14" fmla="*/ 264 w 673"/>
                <a:gd name="T15" fmla="*/ 60 h 61"/>
                <a:gd name="T16" fmla="*/ 300 w 673"/>
                <a:gd name="T17" fmla="*/ 60 h 61"/>
                <a:gd name="T18" fmla="*/ 336 w 673"/>
                <a:gd name="T19" fmla="*/ 60 h 61"/>
                <a:gd name="T20" fmla="*/ 372 w 673"/>
                <a:gd name="T21" fmla="*/ 60 h 61"/>
                <a:gd name="T22" fmla="*/ 408 w 673"/>
                <a:gd name="T23" fmla="*/ 60 h 61"/>
                <a:gd name="T24" fmla="*/ 444 w 673"/>
                <a:gd name="T25" fmla="*/ 60 h 61"/>
                <a:gd name="T26" fmla="*/ 480 w 673"/>
                <a:gd name="T27" fmla="*/ 60 h 61"/>
                <a:gd name="T28" fmla="*/ 516 w 673"/>
                <a:gd name="T29" fmla="*/ 48 h 61"/>
                <a:gd name="T30" fmla="*/ 552 w 673"/>
                <a:gd name="T31" fmla="*/ 48 h 61"/>
                <a:gd name="T32" fmla="*/ 600 w 673"/>
                <a:gd name="T33" fmla="*/ 36 h 61"/>
                <a:gd name="T34" fmla="*/ 636 w 673"/>
                <a:gd name="T35" fmla="*/ 36 h 61"/>
                <a:gd name="T36" fmla="*/ 672 w 673"/>
                <a:gd name="T37" fmla="*/ 24 h 61"/>
                <a:gd name="T38" fmla="*/ 672 w 673"/>
                <a:gd name="T39" fmla="*/ 0 h 6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73"/>
                <a:gd name="T61" fmla="*/ 0 h 61"/>
                <a:gd name="T62" fmla="*/ 673 w 673"/>
                <a:gd name="T63" fmla="*/ 61 h 6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73" h="61">
                  <a:moveTo>
                    <a:pt x="0" y="0"/>
                  </a:moveTo>
                  <a:lnTo>
                    <a:pt x="48" y="24"/>
                  </a:lnTo>
                  <a:lnTo>
                    <a:pt x="84" y="36"/>
                  </a:lnTo>
                  <a:lnTo>
                    <a:pt x="120" y="48"/>
                  </a:lnTo>
                  <a:lnTo>
                    <a:pt x="156" y="48"/>
                  </a:lnTo>
                  <a:lnTo>
                    <a:pt x="192" y="48"/>
                  </a:lnTo>
                  <a:lnTo>
                    <a:pt x="228" y="60"/>
                  </a:lnTo>
                  <a:lnTo>
                    <a:pt x="264" y="60"/>
                  </a:lnTo>
                  <a:lnTo>
                    <a:pt x="300" y="60"/>
                  </a:lnTo>
                  <a:lnTo>
                    <a:pt x="336" y="60"/>
                  </a:lnTo>
                  <a:lnTo>
                    <a:pt x="372" y="60"/>
                  </a:lnTo>
                  <a:lnTo>
                    <a:pt x="408" y="60"/>
                  </a:lnTo>
                  <a:lnTo>
                    <a:pt x="444" y="60"/>
                  </a:lnTo>
                  <a:lnTo>
                    <a:pt x="480" y="60"/>
                  </a:lnTo>
                  <a:lnTo>
                    <a:pt x="516" y="48"/>
                  </a:lnTo>
                  <a:lnTo>
                    <a:pt x="552" y="48"/>
                  </a:lnTo>
                  <a:lnTo>
                    <a:pt x="600" y="36"/>
                  </a:lnTo>
                  <a:lnTo>
                    <a:pt x="636" y="36"/>
                  </a:lnTo>
                  <a:lnTo>
                    <a:pt x="672" y="24"/>
                  </a:lnTo>
                  <a:lnTo>
                    <a:pt x="672" y="0"/>
                  </a:lnTo>
                </a:path>
              </a:pathLst>
            </a:custGeom>
            <a:solidFill>
              <a:schemeClr val="folHlink"/>
            </a:solidFill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</p:grpSp>
      <p:grpSp>
        <p:nvGrpSpPr>
          <p:cNvPr id="68612" name="Group 13"/>
          <p:cNvGrpSpPr>
            <a:grpSpLocks/>
          </p:cNvGrpSpPr>
          <p:nvPr/>
        </p:nvGrpSpPr>
        <p:grpSpPr bwMode="auto">
          <a:xfrm>
            <a:off x="8915400" y="615950"/>
            <a:ext cx="1068388" cy="700088"/>
            <a:chOff x="4656" y="388"/>
            <a:chExt cx="673" cy="441"/>
          </a:xfrm>
        </p:grpSpPr>
        <p:sp>
          <p:nvSpPr>
            <p:cNvPr id="68640" name="Oval 9"/>
            <p:cNvSpPr>
              <a:spLocks noChangeArrowheads="1"/>
            </p:cNvSpPr>
            <p:nvPr/>
          </p:nvSpPr>
          <p:spPr bwMode="auto">
            <a:xfrm>
              <a:off x="4660" y="388"/>
              <a:ext cx="664" cy="8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641" name="Line 10"/>
            <p:cNvSpPr>
              <a:spLocks noChangeShapeType="1"/>
            </p:cNvSpPr>
            <p:nvPr/>
          </p:nvSpPr>
          <p:spPr bwMode="auto">
            <a:xfrm>
              <a:off x="4656" y="432"/>
              <a:ext cx="0" cy="33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  <p:sp>
          <p:nvSpPr>
            <p:cNvPr id="68642" name="Line 11"/>
            <p:cNvSpPr>
              <a:spLocks noChangeShapeType="1"/>
            </p:cNvSpPr>
            <p:nvPr/>
          </p:nvSpPr>
          <p:spPr bwMode="auto">
            <a:xfrm>
              <a:off x="5328" y="432"/>
              <a:ext cx="0" cy="33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  <p:sp>
          <p:nvSpPr>
            <p:cNvPr id="68643" name="Freeform 12"/>
            <p:cNvSpPr>
              <a:spLocks/>
            </p:cNvSpPr>
            <p:nvPr/>
          </p:nvSpPr>
          <p:spPr bwMode="auto">
            <a:xfrm>
              <a:off x="4656" y="768"/>
              <a:ext cx="673" cy="61"/>
            </a:xfrm>
            <a:custGeom>
              <a:avLst/>
              <a:gdLst>
                <a:gd name="T0" fmla="*/ 0 w 673"/>
                <a:gd name="T1" fmla="*/ 0 h 61"/>
                <a:gd name="T2" fmla="*/ 48 w 673"/>
                <a:gd name="T3" fmla="*/ 24 h 61"/>
                <a:gd name="T4" fmla="*/ 84 w 673"/>
                <a:gd name="T5" fmla="*/ 36 h 61"/>
                <a:gd name="T6" fmla="*/ 120 w 673"/>
                <a:gd name="T7" fmla="*/ 48 h 61"/>
                <a:gd name="T8" fmla="*/ 156 w 673"/>
                <a:gd name="T9" fmla="*/ 48 h 61"/>
                <a:gd name="T10" fmla="*/ 192 w 673"/>
                <a:gd name="T11" fmla="*/ 48 h 61"/>
                <a:gd name="T12" fmla="*/ 228 w 673"/>
                <a:gd name="T13" fmla="*/ 60 h 61"/>
                <a:gd name="T14" fmla="*/ 264 w 673"/>
                <a:gd name="T15" fmla="*/ 60 h 61"/>
                <a:gd name="T16" fmla="*/ 300 w 673"/>
                <a:gd name="T17" fmla="*/ 60 h 61"/>
                <a:gd name="T18" fmla="*/ 336 w 673"/>
                <a:gd name="T19" fmla="*/ 60 h 61"/>
                <a:gd name="T20" fmla="*/ 372 w 673"/>
                <a:gd name="T21" fmla="*/ 60 h 61"/>
                <a:gd name="T22" fmla="*/ 408 w 673"/>
                <a:gd name="T23" fmla="*/ 60 h 61"/>
                <a:gd name="T24" fmla="*/ 444 w 673"/>
                <a:gd name="T25" fmla="*/ 60 h 61"/>
                <a:gd name="T26" fmla="*/ 480 w 673"/>
                <a:gd name="T27" fmla="*/ 60 h 61"/>
                <a:gd name="T28" fmla="*/ 516 w 673"/>
                <a:gd name="T29" fmla="*/ 48 h 61"/>
                <a:gd name="T30" fmla="*/ 552 w 673"/>
                <a:gd name="T31" fmla="*/ 48 h 61"/>
                <a:gd name="T32" fmla="*/ 600 w 673"/>
                <a:gd name="T33" fmla="*/ 36 h 61"/>
                <a:gd name="T34" fmla="*/ 636 w 673"/>
                <a:gd name="T35" fmla="*/ 36 h 61"/>
                <a:gd name="T36" fmla="*/ 672 w 673"/>
                <a:gd name="T37" fmla="*/ 24 h 61"/>
                <a:gd name="T38" fmla="*/ 672 w 673"/>
                <a:gd name="T39" fmla="*/ 0 h 6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73"/>
                <a:gd name="T61" fmla="*/ 0 h 61"/>
                <a:gd name="T62" fmla="*/ 673 w 673"/>
                <a:gd name="T63" fmla="*/ 61 h 6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73" h="61">
                  <a:moveTo>
                    <a:pt x="0" y="0"/>
                  </a:moveTo>
                  <a:lnTo>
                    <a:pt x="48" y="24"/>
                  </a:lnTo>
                  <a:lnTo>
                    <a:pt x="84" y="36"/>
                  </a:lnTo>
                  <a:lnTo>
                    <a:pt x="120" y="48"/>
                  </a:lnTo>
                  <a:lnTo>
                    <a:pt x="156" y="48"/>
                  </a:lnTo>
                  <a:lnTo>
                    <a:pt x="192" y="48"/>
                  </a:lnTo>
                  <a:lnTo>
                    <a:pt x="228" y="60"/>
                  </a:lnTo>
                  <a:lnTo>
                    <a:pt x="264" y="60"/>
                  </a:lnTo>
                  <a:lnTo>
                    <a:pt x="300" y="60"/>
                  </a:lnTo>
                  <a:lnTo>
                    <a:pt x="336" y="60"/>
                  </a:lnTo>
                  <a:lnTo>
                    <a:pt x="372" y="60"/>
                  </a:lnTo>
                  <a:lnTo>
                    <a:pt x="408" y="60"/>
                  </a:lnTo>
                  <a:lnTo>
                    <a:pt x="444" y="60"/>
                  </a:lnTo>
                  <a:lnTo>
                    <a:pt x="480" y="60"/>
                  </a:lnTo>
                  <a:lnTo>
                    <a:pt x="516" y="48"/>
                  </a:lnTo>
                  <a:lnTo>
                    <a:pt x="552" y="48"/>
                  </a:lnTo>
                  <a:lnTo>
                    <a:pt x="600" y="36"/>
                  </a:lnTo>
                  <a:lnTo>
                    <a:pt x="636" y="36"/>
                  </a:lnTo>
                  <a:lnTo>
                    <a:pt x="672" y="24"/>
                  </a:lnTo>
                  <a:lnTo>
                    <a:pt x="672" y="0"/>
                  </a:lnTo>
                </a:path>
              </a:pathLst>
            </a:custGeom>
            <a:solidFill>
              <a:schemeClr val="folHlink"/>
            </a:solidFill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</p:grpSp>
      <p:sp>
        <p:nvSpPr>
          <p:cNvPr id="68613" name="Rectangle 14"/>
          <p:cNvSpPr>
            <a:spLocks noChangeArrowheads="1"/>
          </p:cNvSpPr>
          <p:nvPr/>
        </p:nvSpPr>
        <p:spPr bwMode="auto">
          <a:xfrm>
            <a:off x="6842125" y="204788"/>
            <a:ext cx="337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EXTERNAL DATA SOURCES</a:t>
            </a:r>
          </a:p>
        </p:txBody>
      </p:sp>
      <p:sp>
        <p:nvSpPr>
          <p:cNvPr id="68614" name="AutoShape 15"/>
          <p:cNvSpPr>
            <a:spLocks noChangeArrowheads="1"/>
          </p:cNvSpPr>
          <p:nvPr/>
        </p:nvSpPr>
        <p:spPr bwMode="auto">
          <a:xfrm>
            <a:off x="7169150" y="1682750"/>
            <a:ext cx="2501900" cy="1663700"/>
          </a:xfrm>
          <a:prstGeom prst="downArrow">
            <a:avLst>
              <a:gd name="adj1" fmla="val 75009"/>
              <a:gd name="adj2" fmla="val 50023"/>
            </a:avLst>
          </a:prstGeom>
          <a:solidFill>
            <a:schemeClr val="accent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615" name="Rectangle 16"/>
          <p:cNvSpPr>
            <a:spLocks noChangeArrowheads="1"/>
          </p:cNvSpPr>
          <p:nvPr/>
        </p:nvSpPr>
        <p:spPr bwMode="auto">
          <a:xfrm>
            <a:off x="7604125" y="1804989"/>
            <a:ext cx="17208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EXTRACT</a:t>
            </a:r>
          </a:p>
          <a:p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</a:t>
            </a:r>
          </a:p>
          <a:p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LOAD</a:t>
            </a:r>
          </a:p>
          <a:p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REFRESH</a:t>
            </a:r>
          </a:p>
        </p:txBody>
      </p:sp>
      <p:grpSp>
        <p:nvGrpSpPr>
          <p:cNvPr id="68616" name="Group 21"/>
          <p:cNvGrpSpPr>
            <a:grpSpLocks/>
          </p:cNvGrpSpPr>
          <p:nvPr/>
        </p:nvGrpSpPr>
        <p:grpSpPr bwMode="auto">
          <a:xfrm>
            <a:off x="6781800" y="3130550"/>
            <a:ext cx="1068388" cy="700088"/>
            <a:chOff x="3312" y="1972"/>
            <a:chExt cx="673" cy="441"/>
          </a:xfrm>
        </p:grpSpPr>
        <p:sp>
          <p:nvSpPr>
            <p:cNvPr id="68636" name="Oval 17"/>
            <p:cNvSpPr>
              <a:spLocks noChangeArrowheads="1"/>
            </p:cNvSpPr>
            <p:nvPr/>
          </p:nvSpPr>
          <p:spPr bwMode="auto">
            <a:xfrm>
              <a:off x="3316" y="1972"/>
              <a:ext cx="664" cy="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637" name="Line 18"/>
            <p:cNvSpPr>
              <a:spLocks noChangeShapeType="1"/>
            </p:cNvSpPr>
            <p:nvPr/>
          </p:nvSpPr>
          <p:spPr bwMode="auto">
            <a:xfrm>
              <a:off x="3312" y="2016"/>
              <a:ext cx="0" cy="33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  <p:sp>
          <p:nvSpPr>
            <p:cNvPr id="68638" name="Line 19"/>
            <p:cNvSpPr>
              <a:spLocks noChangeShapeType="1"/>
            </p:cNvSpPr>
            <p:nvPr/>
          </p:nvSpPr>
          <p:spPr bwMode="auto">
            <a:xfrm>
              <a:off x="3984" y="2016"/>
              <a:ext cx="0" cy="33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  <p:sp>
          <p:nvSpPr>
            <p:cNvPr id="68639" name="Freeform 20"/>
            <p:cNvSpPr>
              <a:spLocks/>
            </p:cNvSpPr>
            <p:nvPr/>
          </p:nvSpPr>
          <p:spPr bwMode="auto">
            <a:xfrm>
              <a:off x="3312" y="2352"/>
              <a:ext cx="673" cy="61"/>
            </a:xfrm>
            <a:custGeom>
              <a:avLst/>
              <a:gdLst>
                <a:gd name="T0" fmla="*/ 0 w 673"/>
                <a:gd name="T1" fmla="*/ 0 h 61"/>
                <a:gd name="T2" fmla="*/ 48 w 673"/>
                <a:gd name="T3" fmla="*/ 24 h 61"/>
                <a:gd name="T4" fmla="*/ 84 w 673"/>
                <a:gd name="T5" fmla="*/ 36 h 61"/>
                <a:gd name="T6" fmla="*/ 120 w 673"/>
                <a:gd name="T7" fmla="*/ 48 h 61"/>
                <a:gd name="T8" fmla="*/ 156 w 673"/>
                <a:gd name="T9" fmla="*/ 48 h 61"/>
                <a:gd name="T10" fmla="*/ 192 w 673"/>
                <a:gd name="T11" fmla="*/ 48 h 61"/>
                <a:gd name="T12" fmla="*/ 228 w 673"/>
                <a:gd name="T13" fmla="*/ 60 h 61"/>
                <a:gd name="T14" fmla="*/ 264 w 673"/>
                <a:gd name="T15" fmla="*/ 60 h 61"/>
                <a:gd name="T16" fmla="*/ 300 w 673"/>
                <a:gd name="T17" fmla="*/ 60 h 61"/>
                <a:gd name="T18" fmla="*/ 336 w 673"/>
                <a:gd name="T19" fmla="*/ 60 h 61"/>
                <a:gd name="T20" fmla="*/ 372 w 673"/>
                <a:gd name="T21" fmla="*/ 60 h 61"/>
                <a:gd name="T22" fmla="*/ 408 w 673"/>
                <a:gd name="T23" fmla="*/ 60 h 61"/>
                <a:gd name="T24" fmla="*/ 444 w 673"/>
                <a:gd name="T25" fmla="*/ 60 h 61"/>
                <a:gd name="T26" fmla="*/ 480 w 673"/>
                <a:gd name="T27" fmla="*/ 60 h 61"/>
                <a:gd name="T28" fmla="*/ 516 w 673"/>
                <a:gd name="T29" fmla="*/ 48 h 61"/>
                <a:gd name="T30" fmla="*/ 552 w 673"/>
                <a:gd name="T31" fmla="*/ 48 h 61"/>
                <a:gd name="T32" fmla="*/ 600 w 673"/>
                <a:gd name="T33" fmla="*/ 36 h 61"/>
                <a:gd name="T34" fmla="*/ 636 w 673"/>
                <a:gd name="T35" fmla="*/ 36 h 61"/>
                <a:gd name="T36" fmla="*/ 672 w 673"/>
                <a:gd name="T37" fmla="*/ 24 h 61"/>
                <a:gd name="T38" fmla="*/ 672 w 673"/>
                <a:gd name="T39" fmla="*/ 0 h 6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73"/>
                <a:gd name="T61" fmla="*/ 0 h 61"/>
                <a:gd name="T62" fmla="*/ 673 w 673"/>
                <a:gd name="T63" fmla="*/ 61 h 6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73" h="61">
                  <a:moveTo>
                    <a:pt x="0" y="0"/>
                  </a:moveTo>
                  <a:lnTo>
                    <a:pt x="48" y="24"/>
                  </a:lnTo>
                  <a:lnTo>
                    <a:pt x="84" y="36"/>
                  </a:lnTo>
                  <a:lnTo>
                    <a:pt x="120" y="48"/>
                  </a:lnTo>
                  <a:lnTo>
                    <a:pt x="156" y="48"/>
                  </a:lnTo>
                  <a:lnTo>
                    <a:pt x="192" y="48"/>
                  </a:lnTo>
                  <a:lnTo>
                    <a:pt x="228" y="60"/>
                  </a:lnTo>
                  <a:lnTo>
                    <a:pt x="264" y="60"/>
                  </a:lnTo>
                  <a:lnTo>
                    <a:pt x="300" y="60"/>
                  </a:lnTo>
                  <a:lnTo>
                    <a:pt x="336" y="60"/>
                  </a:lnTo>
                  <a:lnTo>
                    <a:pt x="372" y="60"/>
                  </a:lnTo>
                  <a:lnTo>
                    <a:pt x="408" y="60"/>
                  </a:lnTo>
                  <a:lnTo>
                    <a:pt x="444" y="60"/>
                  </a:lnTo>
                  <a:lnTo>
                    <a:pt x="480" y="60"/>
                  </a:lnTo>
                  <a:lnTo>
                    <a:pt x="516" y="48"/>
                  </a:lnTo>
                  <a:lnTo>
                    <a:pt x="552" y="48"/>
                  </a:lnTo>
                  <a:lnTo>
                    <a:pt x="600" y="36"/>
                  </a:lnTo>
                  <a:lnTo>
                    <a:pt x="636" y="36"/>
                  </a:lnTo>
                  <a:lnTo>
                    <a:pt x="672" y="24"/>
                  </a:lnTo>
                  <a:lnTo>
                    <a:pt x="672" y="0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</p:grpSp>
      <p:grpSp>
        <p:nvGrpSpPr>
          <p:cNvPr id="68617" name="Group 26"/>
          <p:cNvGrpSpPr>
            <a:grpSpLocks/>
          </p:cNvGrpSpPr>
          <p:nvPr/>
        </p:nvGrpSpPr>
        <p:grpSpPr bwMode="auto">
          <a:xfrm>
            <a:off x="8686800" y="3359150"/>
            <a:ext cx="1754188" cy="1214438"/>
            <a:chOff x="4512" y="2116"/>
            <a:chExt cx="1105" cy="765"/>
          </a:xfrm>
        </p:grpSpPr>
        <p:sp>
          <p:nvSpPr>
            <p:cNvPr id="68632" name="Oval 22"/>
            <p:cNvSpPr>
              <a:spLocks noChangeArrowheads="1"/>
            </p:cNvSpPr>
            <p:nvPr/>
          </p:nvSpPr>
          <p:spPr bwMode="auto">
            <a:xfrm>
              <a:off x="4516" y="2116"/>
              <a:ext cx="1096" cy="15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633" name="Line 23"/>
            <p:cNvSpPr>
              <a:spLocks noChangeShapeType="1"/>
            </p:cNvSpPr>
            <p:nvPr/>
          </p:nvSpPr>
          <p:spPr bwMode="auto">
            <a:xfrm>
              <a:off x="4512" y="2195"/>
              <a:ext cx="0" cy="58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  <p:sp>
          <p:nvSpPr>
            <p:cNvPr id="68634" name="Line 24"/>
            <p:cNvSpPr>
              <a:spLocks noChangeShapeType="1"/>
            </p:cNvSpPr>
            <p:nvPr/>
          </p:nvSpPr>
          <p:spPr bwMode="auto">
            <a:xfrm>
              <a:off x="5616" y="2195"/>
              <a:ext cx="0" cy="58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  <p:sp>
          <p:nvSpPr>
            <p:cNvPr id="68635" name="Freeform 25"/>
            <p:cNvSpPr>
              <a:spLocks/>
            </p:cNvSpPr>
            <p:nvPr/>
          </p:nvSpPr>
          <p:spPr bwMode="auto">
            <a:xfrm>
              <a:off x="4512" y="2777"/>
              <a:ext cx="1105" cy="104"/>
            </a:xfrm>
            <a:custGeom>
              <a:avLst/>
              <a:gdLst>
                <a:gd name="T0" fmla="*/ 0 w 1105"/>
                <a:gd name="T1" fmla="*/ 0 h 104"/>
                <a:gd name="T2" fmla="*/ 78 w 1105"/>
                <a:gd name="T3" fmla="*/ 41 h 104"/>
                <a:gd name="T4" fmla="*/ 138 w 1105"/>
                <a:gd name="T5" fmla="*/ 61 h 104"/>
                <a:gd name="T6" fmla="*/ 197 w 1105"/>
                <a:gd name="T7" fmla="*/ 82 h 104"/>
                <a:gd name="T8" fmla="*/ 256 w 1105"/>
                <a:gd name="T9" fmla="*/ 82 h 104"/>
                <a:gd name="T10" fmla="*/ 315 w 1105"/>
                <a:gd name="T11" fmla="*/ 82 h 104"/>
                <a:gd name="T12" fmla="*/ 374 w 1105"/>
                <a:gd name="T13" fmla="*/ 103 h 104"/>
                <a:gd name="T14" fmla="*/ 433 w 1105"/>
                <a:gd name="T15" fmla="*/ 103 h 104"/>
                <a:gd name="T16" fmla="*/ 492 w 1105"/>
                <a:gd name="T17" fmla="*/ 103 h 104"/>
                <a:gd name="T18" fmla="*/ 552 w 1105"/>
                <a:gd name="T19" fmla="*/ 103 h 104"/>
                <a:gd name="T20" fmla="*/ 611 w 1105"/>
                <a:gd name="T21" fmla="*/ 103 h 104"/>
                <a:gd name="T22" fmla="*/ 670 w 1105"/>
                <a:gd name="T23" fmla="*/ 103 h 104"/>
                <a:gd name="T24" fmla="*/ 729 w 1105"/>
                <a:gd name="T25" fmla="*/ 103 h 104"/>
                <a:gd name="T26" fmla="*/ 788 w 1105"/>
                <a:gd name="T27" fmla="*/ 103 h 104"/>
                <a:gd name="T28" fmla="*/ 847 w 1105"/>
                <a:gd name="T29" fmla="*/ 82 h 104"/>
                <a:gd name="T30" fmla="*/ 906 w 1105"/>
                <a:gd name="T31" fmla="*/ 82 h 104"/>
                <a:gd name="T32" fmla="*/ 985 w 1105"/>
                <a:gd name="T33" fmla="*/ 61 h 104"/>
                <a:gd name="T34" fmla="*/ 1044 w 1105"/>
                <a:gd name="T35" fmla="*/ 61 h 104"/>
                <a:gd name="T36" fmla="*/ 1104 w 1105"/>
                <a:gd name="T37" fmla="*/ 41 h 104"/>
                <a:gd name="T38" fmla="*/ 1104 w 1105"/>
                <a:gd name="T39" fmla="*/ 0 h 10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05"/>
                <a:gd name="T61" fmla="*/ 0 h 104"/>
                <a:gd name="T62" fmla="*/ 1105 w 1105"/>
                <a:gd name="T63" fmla="*/ 104 h 10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05" h="104">
                  <a:moveTo>
                    <a:pt x="0" y="0"/>
                  </a:moveTo>
                  <a:lnTo>
                    <a:pt x="78" y="41"/>
                  </a:lnTo>
                  <a:lnTo>
                    <a:pt x="138" y="61"/>
                  </a:lnTo>
                  <a:lnTo>
                    <a:pt x="197" y="82"/>
                  </a:lnTo>
                  <a:lnTo>
                    <a:pt x="256" y="82"/>
                  </a:lnTo>
                  <a:lnTo>
                    <a:pt x="315" y="82"/>
                  </a:lnTo>
                  <a:lnTo>
                    <a:pt x="374" y="103"/>
                  </a:lnTo>
                  <a:lnTo>
                    <a:pt x="433" y="103"/>
                  </a:lnTo>
                  <a:lnTo>
                    <a:pt x="492" y="103"/>
                  </a:lnTo>
                  <a:lnTo>
                    <a:pt x="552" y="103"/>
                  </a:lnTo>
                  <a:lnTo>
                    <a:pt x="611" y="103"/>
                  </a:lnTo>
                  <a:lnTo>
                    <a:pt x="670" y="103"/>
                  </a:lnTo>
                  <a:lnTo>
                    <a:pt x="729" y="103"/>
                  </a:lnTo>
                  <a:lnTo>
                    <a:pt x="788" y="103"/>
                  </a:lnTo>
                  <a:lnTo>
                    <a:pt x="847" y="82"/>
                  </a:lnTo>
                  <a:lnTo>
                    <a:pt x="906" y="82"/>
                  </a:lnTo>
                  <a:lnTo>
                    <a:pt x="985" y="61"/>
                  </a:lnTo>
                  <a:lnTo>
                    <a:pt x="1044" y="61"/>
                  </a:lnTo>
                  <a:lnTo>
                    <a:pt x="1104" y="41"/>
                  </a:lnTo>
                  <a:lnTo>
                    <a:pt x="1104" y="0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</p:grpSp>
      <p:sp>
        <p:nvSpPr>
          <p:cNvPr id="68618" name="Rectangle 27"/>
          <p:cNvSpPr>
            <a:spLocks noChangeArrowheads="1"/>
          </p:cNvSpPr>
          <p:nvPr/>
        </p:nvSpPr>
        <p:spPr bwMode="auto">
          <a:xfrm>
            <a:off x="8747125" y="3709988"/>
            <a:ext cx="173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DATA</a:t>
            </a:r>
          </a:p>
          <a:p>
            <a:r>
              <a:rPr lang="en-US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WAREHOUSE</a:t>
            </a:r>
          </a:p>
        </p:txBody>
      </p:sp>
      <p:sp>
        <p:nvSpPr>
          <p:cNvPr id="68619" name="Rectangle 28"/>
          <p:cNvSpPr>
            <a:spLocks noChangeArrowheads="1"/>
          </p:cNvSpPr>
          <p:nvPr/>
        </p:nvSpPr>
        <p:spPr bwMode="auto">
          <a:xfrm>
            <a:off x="6537326" y="3794126"/>
            <a:ext cx="1793761" cy="83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Metadata</a:t>
            </a:r>
          </a:p>
          <a:p>
            <a:r>
              <a:rPr lang="en-US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Repository</a:t>
            </a:r>
          </a:p>
        </p:txBody>
      </p:sp>
      <p:sp>
        <p:nvSpPr>
          <p:cNvPr id="68620" name="AutoShape 29"/>
          <p:cNvSpPr>
            <a:spLocks noChangeArrowheads="1"/>
          </p:cNvSpPr>
          <p:nvPr/>
        </p:nvSpPr>
        <p:spPr bwMode="auto">
          <a:xfrm>
            <a:off x="6635751" y="4730750"/>
            <a:ext cx="3490913" cy="825500"/>
          </a:xfrm>
          <a:prstGeom prst="downArrow">
            <a:avLst>
              <a:gd name="adj1" fmla="val 75009"/>
              <a:gd name="adj2" fmla="val 50023"/>
            </a:avLst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621" name="Rectangle 30"/>
          <p:cNvSpPr>
            <a:spLocks noChangeArrowheads="1"/>
          </p:cNvSpPr>
          <p:nvPr/>
        </p:nvSpPr>
        <p:spPr bwMode="auto">
          <a:xfrm>
            <a:off x="7604126" y="4906963"/>
            <a:ext cx="1599797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</a:t>
            </a:r>
          </a:p>
        </p:txBody>
      </p:sp>
      <p:grpSp>
        <p:nvGrpSpPr>
          <p:cNvPr id="68622" name="Group 38"/>
          <p:cNvGrpSpPr>
            <a:grpSpLocks/>
          </p:cNvGrpSpPr>
          <p:nvPr/>
        </p:nvGrpSpPr>
        <p:grpSpPr bwMode="auto">
          <a:xfrm>
            <a:off x="8899526" y="5483225"/>
            <a:ext cx="1387475" cy="1295400"/>
            <a:chOff x="4646" y="3454"/>
            <a:chExt cx="874" cy="81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8625" name="Rectangle 31"/>
            <p:cNvSpPr>
              <a:spLocks noChangeArrowheads="1"/>
            </p:cNvSpPr>
            <p:nvPr/>
          </p:nvSpPr>
          <p:spPr bwMode="auto">
            <a:xfrm>
              <a:off x="4661" y="3635"/>
              <a:ext cx="639" cy="633"/>
            </a:xfrm>
            <a:prstGeom prst="rect">
              <a:avLst/>
            </a:prstGeom>
            <a:grpFill/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626" name="Line 32"/>
            <p:cNvSpPr>
              <a:spLocks noChangeShapeType="1"/>
            </p:cNvSpPr>
            <p:nvPr/>
          </p:nvSpPr>
          <p:spPr bwMode="auto">
            <a:xfrm flipV="1">
              <a:off x="4657" y="3454"/>
              <a:ext cx="216" cy="175"/>
            </a:xfrm>
            <a:prstGeom prst="line">
              <a:avLst/>
            </a:prstGeom>
            <a:grp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  <p:sp>
          <p:nvSpPr>
            <p:cNvPr id="68627" name="Line 33"/>
            <p:cNvSpPr>
              <a:spLocks noChangeShapeType="1"/>
            </p:cNvSpPr>
            <p:nvPr/>
          </p:nvSpPr>
          <p:spPr bwMode="auto">
            <a:xfrm flipV="1">
              <a:off x="5304" y="3454"/>
              <a:ext cx="216" cy="175"/>
            </a:xfrm>
            <a:prstGeom prst="line">
              <a:avLst/>
            </a:prstGeom>
            <a:grp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  <p:sp>
          <p:nvSpPr>
            <p:cNvPr id="68628" name="Line 34"/>
            <p:cNvSpPr>
              <a:spLocks noChangeShapeType="1"/>
            </p:cNvSpPr>
            <p:nvPr/>
          </p:nvSpPr>
          <p:spPr bwMode="auto">
            <a:xfrm>
              <a:off x="4873" y="3456"/>
              <a:ext cx="647" cy="0"/>
            </a:xfrm>
            <a:prstGeom prst="line">
              <a:avLst/>
            </a:prstGeom>
            <a:grp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  <p:sp>
          <p:nvSpPr>
            <p:cNvPr id="68629" name="Line 35"/>
            <p:cNvSpPr>
              <a:spLocks noChangeShapeType="1"/>
            </p:cNvSpPr>
            <p:nvPr/>
          </p:nvSpPr>
          <p:spPr bwMode="auto">
            <a:xfrm>
              <a:off x="5520" y="3456"/>
              <a:ext cx="0" cy="641"/>
            </a:xfrm>
            <a:prstGeom prst="line">
              <a:avLst/>
            </a:prstGeom>
            <a:grp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  <p:sp>
          <p:nvSpPr>
            <p:cNvPr id="68630" name="Line 36"/>
            <p:cNvSpPr>
              <a:spLocks noChangeShapeType="1"/>
            </p:cNvSpPr>
            <p:nvPr/>
          </p:nvSpPr>
          <p:spPr bwMode="auto">
            <a:xfrm flipV="1">
              <a:off x="5304" y="4095"/>
              <a:ext cx="216" cy="175"/>
            </a:xfrm>
            <a:prstGeom prst="line">
              <a:avLst/>
            </a:prstGeom>
            <a:grp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/>
          </p:spPr>
          <p:txBody>
            <a:bodyPr/>
            <a:lstStyle/>
            <a:p>
              <a:endParaRPr lang="en-CA" dirty="0">
                <a:cs typeface="Arial" panose="020B0604020202020204" pitchFamily="34" charset="0"/>
              </a:endParaRPr>
            </a:p>
          </p:txBody>
        </p:sp>
        <p:sp>
          <p:nvSpPr>
            <p:cNvPr id="68631" name="Rectangle 37"/>
            <p:cNvSpPr>
              <a:spLocks noChangeArrowheads="1"/>
            </p:cNvSpPr>
            <p:nvPr/>
          </p:nvSpPr>
          <p:spPr bwMode="auto">
            <a:xfrm>
              <a:off x="4646" y="3800"/>
              <a:ext cx="655" cy="29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OLAP</a:t>
              </a:r>
            </a:p>
          </p:txBody>
        </p:sp>
      </p:grpSp>
      <p:graphicFrame>
        <p:nvGraphicFramePr>
          <p:cNvPr id="68623" name="Object 39"/>
          <p:cNvGraphicFramePr>
            <a:graphicFrameLocks/>
          </p:cNvGraphicFramePr>
          <p:nvPr/>
        </p:nvGraphicFramePr>
        <p:xfrm>
          <a:off x="6699250" y="5411789"/>
          <a:ext cx="1614488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4" imgW="1614488" imgH="1470025" progId="MS_ClipArt_Gallery.2">
                  <p:embed/>
                </p:oleObj>
              </mc:Choice>
              <mc:Fallback>
                <p:oleObj name="Clip" r:id="rId4" imgW="1614488" imgH="1470025" progId="MS_ClipArt_Gallery.2">
                  <p:embed/>
                  <p:pic>
                    <p:nvPicPr>
                      <p:cNvPr id="68623" name="Object 39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0" y="5411789"/>
                        <a:ext cx="1614488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4" name="Rectangle 40"/>
          <p:cNvSpPr>
            <a:spLocks noChangeArrowheads="1"/>
          </p:cNvSpPr>
          <p:nvPr/>
        </p:nvSpPr>
        <p:spPr bwMode="auto">
          <a:xfrm>
            <a:off x="5562600" y="6156325"/>
            <a:ext cx="1110882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r>
              <a:rPr lang="en-US" altLang="en-US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MINING</a:t>
            </a:r>
          </a:p>
        </p:txBody>
      </p:sp>
    </p:spTree>
    <p:extLst>
      <p:ext uri="{BB962C8B-B14F-4D97-AF65-F5344CB8AC3E}">
        <p14:creationId xmlns:p14="http://schemas.microsoft.com/office/powerpoint/2010/main" val="54198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512" y="228600"/>
            <a:ext cx="8534400" cy="11049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Multidimensional Data Model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447800"/>
            <a:ext cx="8077200" cy="51054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The main relation, which relates dimensions to a measure via </a:t>
            </a:r>
            <a:r>
              <a:rPr lang="en-US" altLang="en-US" dirty="0" smtClean="0">
                <a:latin typeface="Arial" panose="020B0604020202020204" pitchFamily="34" charset="0"/>
              </a:rPr>
              <a:t>references called foreign </a:t>
            </a:r>
            <a:r>
              <a:rPr lang="en-US" altLang="en-US" dirty="0">
                <a:latin typeface="Arial" panose="020B0604020202020204" pitchFamily="34" charset="0"/>
              </a:rPr>
              <a:t>keys, is called the </a:t>
            </a:r>
            <a:r>
              <a:rPr lang="en-US" altLang="en-US" b="1" i="1" dirty="0">
                <a:solidFill>
                  <a:schemeClr val="accent2"/>
                </a:solidFill>
                <a:latin typeface="Arial" panose="020B0604020202020204" pitchFamily="34" charset="0"/>
              </a:rPr>
              <a:t>fact table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Each </a:t>
            </a:r>
            <a:r>
              <a:rPr lang="en-US" altLang="en-US" dirty="0">
                <a:latin typeface="Arial" panose="020B0604020202020204" pitchFamily="34" charset="0"/>
              </a:rPr>
              <a:t>dimension can have additional attributes and an associated </a:t>
            </a:r>
            <a:r>
              <a:rPr lang="en-US" altLang="en-US" b="1" i="1" dirty="0">
                <a:solidFill>
                  <a:schemeClr val="accent2"/>
                </a:solidFill>
                <a:latin typeface="Arial" panose="020B0604020202020204" pitchFamily="34" charset="0"/>
              </a:rPr>
              <a:t>dimension table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Attributes can be numeric, categorical, temporal, counts, sums</a:t>
            </a:r>
            <a:endParaRPr lang="en-US" altLang="en-US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Fact tables are </a:t>
            </a:r>
            <a:r>
              <a:rPr lang="en-US" altLang="en-US" i="1" dirty="0">
                <a:latin typeface="Arial" panose="020B0604020202020204" pitchFamily="34" charset="0"/>
              </a:rPr>
              <a:t>much</a:t>
            </a:r>
            <a:r>
              <a:rPr lang="en-US" altLang="en-US" dirty="0">
                <a:latin typeface="Arial" panose="020B0604020202020204" pitchFamily="34" charset="0"/>
              </a:rPr>
              <a:t> larger than dimensional tables.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There can be multiple fact tables.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You may wish to have many measures in the same fact table.</a:t>
            </a:r>
          </a:p>
        </p:txBody>
      </p:sp>
    </p:spTree>
    <p:extLst>
      <p:ext uri="{BB962C8B-B14F-4D97-AF65-F5344CB8AC3E}">
        <p14:creationId xmlns:p14="http://schemas.microsoft.com/office/powerpoint/2010/main" val="180313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346</TotalTime>
  <Words>707</Words>
  <Application>Microsoft Office PowerPoint</Application>
  <PresentationFormat>Widescreen</PresentationFormat>
  <Paragraphs>127</Paragraphs>
  <Slides>16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ＭＳ Ｐゴシック</vt:lpstr>
      <vt:lpstr>ＭＳ Ｐゴシック</vt:lpstr>
      <vt:lpstr>Arial</vt:lpstr>
      <vt:lpstr>Calibri</vt:lpstr>
      <vt:lpstr>Calibri Light</vt:lpstr>
      <vt:lpstr>굴림</vt:lpstr>
      <vt:lpstr>新細明體</vt:lpstr>
      <vt:lpstr>Wingdings</vt:lpstr>
      <vt:lpstr>Metropolitan</vt:lpstr>
      <vt:lpstr>Clip</vt:lpstr>
      <vt:lpstr>An Overview of Data Warehousing and OLTP Technology</vt:lpstr>
      <vt:lpstr>Data Warehouse Motivation</vt:lpstr>
      <vt:lpstr>What is Decision Support</vt:lpstr>
      <vt:lpstr>What is a Data Warehouse</vt:lpstr>
      <vt:lpstr>Discussion</vt:lpstr>
      <vt:lpstr>OLAP vs OLTP</vt:lpstr>
      <vt:lpstr>Why do we separate Data Warehouses from Databases? Performance</vt:lpstr>
      <vt:lpstr>Data Warehousing Architechure </vt:lpstr>
      <vt:lpstr>Multidimensional Data Model</vt:lpstr>
      <vt:lpstr>Dimension hierarchies</vt:lpstr>
      <vt:lpstr>DW Design Methodology: Star Schema</vt:lpstr>
      <vt:lpstr>Star Schema Example</vt:lpstr>
      <vt:lpstr>Discussion</vt:lpstr>
      <vt:lpstr>DW Design Methodology: Snowflake Schema</vt:lpstr>
      <vt:lpstr>Materialized Views</vt:lpstr>
      <vt:lpstr>Discussion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Data Warehousing and OLTP Technology</dc:title>
  <dc:creator>gurman singh</dc:creator>
  <cp:lastModifiedBy>Rachel Pottinger</cp:lastModifiedBy>
  <cp:revision>82</cp:revision>
  <dcterms:created xsi:type="dcterms:W3CDTF">2015-02-24T07:16:33Z</dcterms:created>
  <dcterms:modified xsi:type="dcterms:W3CDTF">2019-03-01T17:55:14Z</dcterms:modified>
</cp:coreProperties>
</file>