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95" r:id="rId9"/>
    <p:sldId id="270" r:id="rId10"/>
    <p:sldId id="282" r:id="rId11"/>
    <p:sldId id="297" r:id="rId12"/>
    <p:sldId id="283" r:id="rId13"/>
    <p:sldId id="284" r:id="rId14"/>
    <p:sldId id="285" r:id="rId15"/>
    <p:sldId id="286" r:id="rId16"/>
    <p:sldId id="294" r:id="rId17"/>
    <p:sldId id="296" r:id="rId18"/>
    <p:sldId id="29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9"/>
    <p:restoredTop sz="65560"/>
  </p:normalViewPr>
  <p:slideViewPr>
    <p:cSldViewPr snapToGrid="0" snapToObjects="1">
      <p:cViewPr varScale="1">
        <p:scale>
          <a:sx n="56" d="100"/>
          <a:sy n="56" d="100"/>
        </p:scale>
        <p:origin x="127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1C319-1CB8-EB47-AB65-11741F09195B}" type="datetimeFigureOut">
              <a:rPr lang="en-US" smtClean="0"/>
              <a:t>3/6/19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01328-CC7E-864C-9C31-0DB2C3B24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10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01328-CC7E-864C-9C31-0DB2C3B24D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29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01328-CC7E-864C-9C31-0DB2C3B24D1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88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01328-CC7E-864C-9C31-0DB2C3B24D1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65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01328-CC7E-864C-9C31-0DB2C3B24D1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816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01328-CC7E-864C-9C31-0DB2C3B24D1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886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01328-CC7E-864C-9C31-0DB2C3B24D1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407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01328-CC7E-864C-9C31-0DB2C3B24D1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462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01328-CC7E-864C-9C31-0DB2C3B24D1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4354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01328-CC7E-864C-9C31-0DB2C3B24D1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784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01328-CC7E-864C-9C31-0DB2C3B24D1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46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01328-CC7E-864C-9C31-0DB2C3B24D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77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01328-CC7E-864C-9C31-0DB2C3B24D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09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01328-CC7E-864C-9C31-0DB2C3B24D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4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0D9466-1A3F-D041-B744-3935C4ABB500}" type="slidenum">
              <a:rPr lang="en-US"/>
              <a:pPr/>
              <a:t>5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01328-CC7E-864C-9C31-0DB2C3B24D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47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01328-CC7E-864C-9C31-0DB2C3B24D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8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01328-CC7E-864C-9C31-0DB2C3B24D1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23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FE04A5-A107-8243-9AB6-F96AA4D6A112}" type="slidenum">
              <a:rPr lang="en-US"/>
              <a:pPr/>
              <a:t>9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766E-1B7A-8443-81C9-584F2B595A26}" type="datetimeFigureOut">
              <a:rPr lang="en-US" smtClean="0"/>
              <a:pPr/>
              <a:t>3/6/19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335D-4FC9-924F-B266-DEE7D65B6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7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766E-1B7A-8443-81C9-584F2B595A26}" type="datetimeFigureOut">
              <a:rPr lang="en-US" smtClean="0"/>
              <a:pPr/>
              <a:t>3/6/19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335D-4FC9-924F-B266-DEE7D65B6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14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766E-1B7A-8443-81C9-584F2B595A26}" type="datetimeFigureOut">
              <a:rPr lang="en-US" smtClean="0"/>
              <a:pPr/>
              <a:t>3/6/19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335D-4FC9-924F-B266-DEE7D65B6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80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766E-1B7A-8443-81C9-584F2B595A26}" type="datetimeFigureOut">
              <a:rPr lang="en-US" smtClean="0"/>
              <a:pPr/>
              <a:t>3/6/19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335D-4FC9-924F-B266-DEE7D65B6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8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0" y="6613525"/>
            <a:ext cx="2344738" cy="2444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i="1"/>
              <a:t>MobilityFirst</a:t>
            </a:r>
            <a:r>
              <a:rPr lang="en-US" sz="1000"/>
              <a:t> FIA Team Presentation</a:t>
            </a:r>
          </a:p>
        </p:txBody>
      </p: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8228365" y="6627168"/>
            <a:ext cx="915635" cy="230832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/>
              <a:t>Nov 15,  2010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447800"/>
            <a:ext cx="41148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447800"/>
            <a:ext cx="4114800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5943600"/>
            <a:ext cx="213360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E8F4B-EC92-4180-950B-5E80040E0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1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766E-1B7A-8443-81C9-584F2B595A26}" type="datetimeFigureOut">
              <a:rPr lang="en-US" smtClean="0"/>
              <a:pPr/>
              <a:t>3/6/19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335D-4FC9-924F-B266-DEE7D65B6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4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24174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  <a:alpha val="50000"/>
                  </a:schemeClr>
                </a:gs>
                <a:gs pos="100000">
                  <a:srgbClr val="FFFFFF"/>
                </a:gs>
              </a:gsLst>
              <a:lin ang="0" scaled="1"/>
              <a:tileRect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en-US" sz="2400" b="0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en-US" sz="2400" b="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en-US" sz="2400" b="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en-US" sz="2400" b="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en-US" sz="2400" b="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en-US" sz="2400" b="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en-US" sz="2400" b="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en-US" sz="2400" b="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en-US" sz="2400" b="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en-US" sz="2400" b="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en-US" sz="2400" b="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en-US" sz="2400" b="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3176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17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3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9090D-D89E-4B13-B2DC-198D8FEE9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35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766E-1B7A-8443-81C9-584F2B595A26}" type="datetimeFigureOut">
              <a:rPr lang="en-US" smtClean="0"/>
              <a:pPr/>
              <a:t>3/6/19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335D-4FC9-924F-B266-DEE7D65B6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09140"/>
            <a:ext cx="4038600" cy="49220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09140"/>
            <a:ext cx="4038600" cy="49220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766E-1B7A-8443-81C9-584F2B595A26}" type="datetimeFigureOut">
              <a:rPr lang="en-US" smtClean="0"/>
              <a:pPr/>
              <a:t>3/6/19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335D-4FC9-924F-B266-DEE7D65B6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6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766E-1B7A-8443-81C9-584F2B595A26}" type="datetimeFigureOut">
              <a:rPr lang="en-US" smtClean="0"/>
              <a:pPr/>
              <a:t>3/6/19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335D-4FC9-924F-B266-DEE7D65B6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2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766E-1B7A-8443-81C9-584F2B595A26}" type="datetimeFigureOut">
              <a:rPr lang="en-US" smtClean="0"/>
              <a:pPr/>
              <a:t>3/6/19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335D-4FC9-924F-B266-DEE7D65B6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5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766E-1B7A-8443-81C9-584F2B595A26}" type="datetimeFigureOut">
              <a:rPr lang="en-US" smtClean="0"/>
              <a:pPr/>
              <a:t>3/6/19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335D-4FC9-924F-B266-DEE7D65B6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56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766E-1B7A-8443-81C9-584F2B595A26}" type="datetimeFigureOut">
              <a:rPr lang="en-US" smtClean="0"/>
              <a:pPr/>
              <a:t>3/6/19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335D-4FC9-924F-B266-DEE7D65B6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3079" y="195258"/>
            <a:ext cx="8543049" cy="836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3079" y="1177454"/>
            <a:ext cx="8543049" cy="5109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5766E-1B7A-8443-81C9-584F2B595A26}" type="datetimeFigureOut">
              <a:rPr lang="en-US" smtClean="0"/>
              <a:pPr/>
              <a:t>3/6/19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9340" y="65151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3335D-4FC9-924F-B266-DEE7D65B61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Line 23"/>
          <p:cNvSpPr>
            <a:spLocks noChangeShapeType="1"/>
          </p:cNvSpPr>
          <p:nvPr userDrawn="1"/>
        </p:nvSpPr>
        <p:spPr bwMode="auto">
          <a:xfrm flipV="1">
            <a:off x="333079" y="1071440"/>
            <a:ext cx="8543049" cy="0"/>
          </a:xfrm>
          <a:prstGeom prst="line">
            <a:avLst/>
          </a:prstGeom>
          <a:noFill/>
          <a:ln w="381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 userDrawn="1"/>
        </p:nvSpPr>
        <p:spPr bwMode="auto">
          <a:xfrm>
            <a:off x="0" y="6564313"/>
            <a:ext cx="9144000" cy="300983"/>
          </a:xfrm>
          <a:prstGeom prst="rect">
            <a:avLst/>
          </a:prstGeom>
          <a:solidFill>
            <a:schemeClr val="accent2">
              <a:lumMod val="50000"/>
              <a:alpha val="81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9953" tIns="49976" rIns="99953" bIns="49976">
            <a:prstTxWarp prst="textNoShape">
              <a:avLst/>
            </a:prstTxWarp>
            <a:spAutoFit/>
          </a:bodyPr>
          <a:lstStyle/>
          <a:p>
            <a:pPr defTabSz="1000125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13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utiger Linotype" pitchFamily="34" charset="0"/>
              </a:rPr>
              <a:t>                                   U</a:t>
            </a:r>
            <a:r>
              <a:rPr lang="en-US" sz="11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utiger Linotype" pitchFamily="34" charset="0"/>
              </a:rPr>
              <a:t>NIVERSITY OF </a:t>
            </a:r>
            <a:r>
              <a:rPr lang="en-US" sz="13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utiger Linotype" pitchFamily="34" charset="0"/>
              </a:rPr>
              <a:t>M</a:t>
            </a:r>
            <a:r>
              <a:rPr lang="en-US" sz="11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utiger Linotype" pitchFamily="34" charset="0"/>
              </a:rPr>
              <a:t>ASSACHUSETTS</a:t>
            </a:r>
            <a:r>
              <a:rPr lang="en-US" sz="13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utiger Linotype" pitchFamily="34" charset="0"/>
              </a:rPr>
              <a:t> A</a:t>
            </a:r>
            <a:r>
              <a:rPr lang="en-US" sz="11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utiger Linotype" pitchFamily="34" charset="0"/>
              </a:rPr>
              <a:t>MHERST  • </a:t>
            </a:r>
            <a:r>
              <a:rPr lang="en-US" sz="13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utiger Linotype" pitchFamily="34" charset="0"/>
              </a:rPr>
              <a:t> Department of Computer Science</a:t>
            </a:r>
            <a:endParaRPr lang="en-US" sz="1100" b="0" i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utiger Linotype" pitchFamily="34" charset="0"/>
            </a:endParaRPr>
          </a:p>
        </p:txBody>
      </p:sp>
      <p:pic>
        <p:nvPicPr>
          <p:cNvPr id="9" name="Picture 6" descr="newseal200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49213" y="6286500"/>
            <a:ext cx="58896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679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74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Lucida Grande"/>
        <a:buChar char="-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: Simplified Data Processing on Large Clusters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5912" y="3886199"/>
            <a:ext cx="7652288" cy="226662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Jeff Dean, Sanjay </a:t>
            </a:r>
            <a:r>
              <a:rPr lang="en-US" dirty="0" err="1"/>
              <a:t>Ghemawat</a:t>
            </a:r>
            <a:r>
              <a:rPr lang="en-US" dirty="0"/>
              <a:t>, Google, OSDI 2004</a:t>
            </a:r>
          </a:p>
          <a:p>
            <a:r>
              <a:rPr lang="en-US" dirty="0"/>
              <a:t>Slides based on those by authors and other online sources</a:t>
            </a:r>
          </a:p>
          <a:p>
            <a:r>
              <a:rPr lang="en-US" dirty="0"/>
              <a:t>Presenter: Jixing (Leo) Li</a:t>
            </a:r>
          </a:p>
          <a:p>
            <a:r>
              <a:rPr lang="en-US" dirty="0"/>
              <a:t>Discussion Lead: </a:t>
            </a:r>
            <a:r>
              <a:rPr lang="en-US" dirty="0" err="1"/>
              <a:t>Zhe</a:t>
            </a:r>
            <a:r>
              <a:rPr lang="en-US" dirty="0"/>
              <a:t> (Jimmy) Jiang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272165" y="143623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645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Fault-tolerance via re-execution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worker failure: </a:t>
            </a:r>
          </a:p>
          <a:p>
            <a:pPr lvl="1"/>
            <a:r>
              <a:rPr lang="en-US" dirty="0"/>
              <a:t>Detect failure via periodic heartbeats </a:t>
            </a:r>
          </a:p>
          <a:p>
            <a:pPr lvl="1"/>
            <a:r>
              <a:rPr lang="en-US" dirty="0"/>
              <a:t>Re-execute completed and in-progress </a:t>
            </a:r>
            <a:r>
              <a:rPr lang="en-US" i="1" dirty="0"/>
              <a:t>map</a:t>
            </a:r>
            <a:r>
              <a:rPr lang="en-US" dirty="0"/>
              <a:t> tasks (why?)</a:t>
            </a:r>
          </a:p>
          <a:p>
            <a:pPr lvl="1"/>
            <a:r>
              <a:rPr lang="en-US" dirty="0"/>
              <a:t>Re-execute in progress </a:t>
            </a:r>
            <a:r>
              <a:rPr lang="en-US" i="1" dirty="0"/>
              <a:t>reduce</a:t>
            </a:r>
            <a:r>
              <a:rPr lang="en-US" dirty="0"/>
              <a:t> tasks </a:t>
            </a:r>
          </a:p>
          <a:p>
            <a:pPr lvl="1"/>
            <a:r>
              <a:rPr lang="en-US" dirty="0"/>
              <a:t>Task completion committed through master </a:t>
            </a:r>
          </a:p>
          <a:p>
            <a:r>
              <a:rPr lang="en-US" dirty="0"/>
              <a:t>Master failure: </a:t>
            </a:r>
          </a:p>
          <a:p>
            <a:pPr lvl="1"/>
            <a:r>
              <a:rPr lang="en-US" dirty="0"/>
              <a:t>Left unhandled as considered unlikely</a:t>
            </a:r>
          </a:p>
          <a:p>
            <a:pPr lvl="1"/>
            <a:r>
              <a:rPr lang="en-US" dirty="0"/>
              <a:t>Onus on users to restart computation </a:t>
            </a:r>
          </a:p>
          <a:p>
            <a:r>
              <a:rPr lang="en-US" dirty="0"/>
              <a:t>Robust: lost 1600 of 1800 machines, but finished fine </a:t>
            </a:r>
          </a:p>
        </p:txBody>
      </p:sp>
    </p:spTree>
    <p:extLst>
      <p:ext uri="{BB962C8B-B14F-4D97-AF65-F5344CB8AC3E}">
        <p14:creationId xmlns:p14="http://schemas.microsoft.com/office/powerpoint/2010/main" val="1267002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In what scenarios would the parallel style execution that MapReduce uses be inefficient? Also, what other disadvantages of its execution design can you think of?</a:t>
            </a:r>
          </a:p>
          <a:p>
            <a:pPr marL="0" indent="0">
              <a:buNone/>
            </a:pPr>
            <a:r>
              <a:rPr lang="en-CA" dirty="0"/>
              <a:t>Hint:  data types, algorithm complexity, I/O cost during execution, iterations, </a:t>
            </a:r>
            <a:r>
              <a:rPr lang="en-CA" dirty="0" err="1"/>
              <a:t>etc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9727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Refinement: Redundant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Slow workers significantly lengthen completion time </a:t>
            </a:r>
          </a:p>
          <a:p>
            <a:pPr lvl="1"/>
            <a:r>
              <a:rPr lang="en-US" dirty="0"/>
              <a:t>Other jobs consuming resources on machine </a:t>
            </a:r>
          </a:p>
          <a:p>
            <a:pPr lvl="1"/>
            <a:r>
              <a:rPr lang="en-US" dirty="0"/>
              <a:t>Bad disks with soft errors transfer data very slowly </a:t>
            </a:r>
          </a:p>
          <a:p>
            <a:pPr lvl="1"/>
            <a:r>
              <a:rPr lang="en-US" dirty="0"/>
              <a:t>Weird things: processor caches disabled (!!) </a:t>
            </a:r>
          </a:p>
          <a:p>
            <a:r>
              <a:rPr lang="en-US" dirty="0"/>
              <a:t>Solution: Near end of phase, spawn backup task copies </a:t>
            </a:r>
          </a:p>
          <a:p>
            <a:pPr lvl="1"/>
            <a:r>
              <a:rPr lang="en-US" dirty="0"/>
              <a:t>Whichever one finishes first "wins" </a:t>
            </a:r>
          </a:p>
          <a:p>
            <a:r>
              <a:rPr lang="en-US" dirty="0"/>
              <a:t>Benefit: Dramatically shortens job completion time </a:t>
            </a:r>
          </a:p>
        </p:txBody>
      </p:sp>
    </p:spTree>
    <p:extLst>
      <p:ext uri="{BB962C8B-B14F-4D97-AF65-F5344CB8AC3E}">
        <p14:creationId xmlns:p14="http://schemas.microsoft.com/office/powerpoint/2010/main" val="3215735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Refinement: Locality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Master scheduling policy: </a:t>
            </a:r>
          </a:p>
          <a:p>
            <a:pPr lvl="1"/>
            <a:r>
              <a:rPr lang="en-US" dirty="0"/>
              <a:t>Asks GFS for locations of replicas of input file blocks </a:t>
            </a:r>
          </a:p>
          <a:p>
            <a:pPr lvl="1"/>
            <a:r>
              <a:rPr lang="en-US" dirty="0"/>
              <a:t>Map tasks typically split into 64MB (== GFS block size) </a:t>
            </a:r>
          </a:p>
          <a:p>
            <a:pPr lvl="1"/>
            <a:r>
              <a:rPr lang="en-US" dirty="0"/>
              <a:t>Map tasks scheduled so GFS input block replica are on same machine or same rack </a:t>
            </a:r>
          </a:p>
          <a:p>
            <a:r>
              <a:rPr lang="en-US" dirty="0"/>
              <a:t>Effect: Thousands of machines read input at local disk speed </a:t>
            </a:r>
          </a:p>
          <a:p>
            <a:pPr lvl="1"/>
            <a:r>
              <a:rPr lang="en-US" dirty="0"/>
              <a:t>Without this, rack switches limit read rate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334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Refinement: Skipping Bad 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Map/Reduce functions sometimes fail for particular inputs </a:t>
            </a:r>
          </a:p>
          <a:p>
            <a:pPr lvl="1"/>
            <a:r>
              <a:rPr lang="en-US" dirty="0"/>
              <a:t>Best solution is to debug &amp; fix, but not always possible </a:t>
            </a:r>
          </a:p>
          <a:p>
            <a:pPr lvl="1"/>
            <a:r>
              <a:rPr lang="en-US" dirty="0"/>
              <a:t>Sometimes, it is acceptable to skip the bad record</a:t>
            </a:r>
          </a:p>
          <a:p>
            <a:r>
              <a:rPr lang="en-US" dirty="0"/>
              <a:t>On segmentation fault: </a:t>
            </a:r>
          </a:p>
          <a:p>
            <a:pPr lvl="1"/>
            <a:r>
              <a:rPr lang="en-US" dirty="0"/>
              <a:t>Send UDP packet to master from signal handler </a:t>
            </a:r>
          </a:p>
          <a:p>
            <a:pPr lvl="1"/>
            <a:r>
              <a:rPr lang="en-US" dirty="0"/>
              <a:t>Include sequence number of record being processed </a:t>
            </a:r>
          </a:p>
          <a:p>
            <a:r>
              <a:rPr lang="en-US" dirty="0"/>
              <a:t>If master sees two failures for same record: </a:t>
            </a:r>
          </a:p>
          <a:p>
            <a:pPr lvl="1"/>
            <a:r>
              <a:rPr lang="en-US" dirty="0"/>
              <a:t>Next worker is told to skip the record </a:t>
            </a:r>
          </a:p>
          <a:p>
            <a:r>
              <a:rPr lang="en-US" dirty="0"/>
              <a:t>Effect: Can work around bugs in third-party libraries </a:t>
            </a:r>
          </a:p>
        </p:txBody>
      </p:sp>
    </p:spTree>
    <p:extLst>
      <p:ext uri="{BB962C8B-B14F-4D97-AF65-F5344CB8AC3E}">
        <p14:creationId xmlns:p14="http://schemas.microsoft.com/office/powerpoint/2010/main" val="3442297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 Refinements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guarantees within each reduce partition</a:t>
            </a:r>
          </a:p>
          <a:p>
            <a:r>
              <a:rPr lang="en-US" dirty="0"/>
              <a:t>Compression of intermediate data </a:t>
            </a:r>
          </a:p>
          <a:p>
            <a:r>
              <a:rPr lang="en-US" dirty="0"/>
              <a:t>Combiner: useful for saving network bandwidth </a:t>
            </a:r>
          </a:p>
          <a:p>
            <a:r>
              <a:rPr lang="en-US" dirty="0"/>
              <a:t>Local execution for debugging/testing </a:t>
            </a:r>
          </a:p>
          <a:p>
            <a:r>
              <a:rPr lang="en-US" dirty="0"/>
              <a:t>User-defined counters </a:t>
            </a:r>
          </a:p>
        </p:txBody>
      </p:sp>
    </p:spTree>
    <p:extLst>
      <p:ext uri="{BB962C8B-B14F-4D97-AF65-F5344CB8AC3E}">
        <p14:creationId xmlns:p14="http://schemas.microsoft.com/office/powerpoint/2010/main" val="1428586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 has proven to be a useful abstraction</a:t>
            </a:r>
          </a:p>
          <a:p>
            <a:r>
              <a:rPr lang="en-US" dirty="0"/>
              <a:t>Greatly simplifies large-scale computations at Google</a:t>
            </a:r>
          </a:p>
          <a:p>
            <a:r>
              <a:rPr lang="en-US" dirty="0"/>
              <a:t>Fun to use: focus on problem, let library deal w/ messy details </a:t>
            </a:r>
          </a:p>
        </p:txBody>
      </p:sp>
    </p:spTree>
    <p:extLst>
      <p:ext uri="{BB962C8B-B14F-4D97-AF65-F5344CB8AC3E}">
        <p14:creationId xmlns:p14="http://schemas.microsoft.com/office/powerpoint/2010/main" val="2644302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Discussion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In your opinion, why do you think that makes MapReduce a huge success? How would you relate this to the cause(s) of Gamma's "failure"?</a:t>
            </a:r>
          </a:p>
        </p:txBody>
      </p:sp>
    </p:spTree>
    <p:extLst>
      <p:ext uri="{BB962C8B-B14F-4D97-AF65-F5344CB8AC3E}">
        <p14:creationId xmlns:p14="http://schemas.microsoft.com/office/powerpoint/2010/main" val="1632240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475" y="2709074"/>
            <a:ext cx="8543049" cy="51090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10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36165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Inspired by similar primitives in LISP and other functional languages </a:t>
            </a:r>
          </a:p>
          <a:p>
            <a:r>
              <a:rPr lang="en-US" dirty="0"/>
              <a:t>Large scale data processing</a:t>
            </a:r>
          </a:p>
          <a:p>
            <a:pPr lvl="1"/>
            <a:r>
              <a:rPr lang="en-US" dirty="0"/>
              <a:t>Using hundreds or thousands of machines but without the hassle of management</a:t>
            </a:r>
          </a:p>
          <a:p>
            <a:r>
              <a:rPr lang="en-US" dirty="0" err="1"/>
              <a:t>MapReduce</a:t>
            </a:r>
            <a:r>
              <a:rPr lang="en-US" dirty="0"/>
              <a:t> benefits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Automatic parallelization &amp; distribution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Fault tolerance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I/O scheduling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Monitoring &amp; status updates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19939" y="68032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196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Input &amp; Output: each a set of key/value pairs </a:t>
            </a:r>
          </a:p>
          <a:p>
            <a:r>
              <a:rPr lang="en-US" dirty="0"/>
              <a:t>Programmer specifies two functions: 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	</a:t>
            </a:r>
            <a:r>
              <a:rPr lang="en-US" sz="1700" dirty="0">
                <a:solidFill>
                  <a:srgbClr val="000090"/>
                </a:solidFill>
                <a:latin typeface="Courier"/>
              </a:rPr>
              <a:t>map(</a:t>
            </a:r>
            <a:r>
              <a:rPr lang="en-US" sz="1700" dirty="0" err="1">
                <a:solidFill>
                  <a:srgbClr val="000090"/>
                </a:solidFill>
                <a:latin typeface="Courier"/>
              </a:rPr>
              <a:t>in_key</a:t>
            </a:r>
            <a:r>
              <a:rPr lang="en-US" sz="1700" dirty="0">
                <a:solidFill>
                  <a:srgbClr val="000090"/>
                </a:solidFill>
                <a:latin typeface="Courier"/>
              </a:rPr>
              <a:t>, </a:t>
            </a:r>
            <a:r>
              <a:rPr lang="en-US" sz="1700" dirty="0" err="1">
                <a:solidFill>
                  <a:srgbClr val="000090"/>
                </a:solidFill>
                <a:latin typeface="Courier"/>
              </a:rPr>
              <a:t>in_value</a:t>
            </a:r>
            <a:r>
              <a:rPr lang="en-US" sz="1700" dirty="0">
                <a:solidFill>
                  <a:srgbClr val="000090"/>
                </a:solidFill>
                <a:latin typeface="Courier"/>
              </a:rPr>
              <a:t>) -&gt; list(</a:t>
            </a:r>
            <a:r>
              <a:rPr lang="en-US" sz="1700" dirty="0" err="1">
                <a:solidFill>
                  <a:srgbClr val="000090"/>
                </a:solidFill>
                <a:latin typeface="Courier"/>
              </a:rPr>
              <a:t>out_key</a:t>
            </a:r>
            <a:r>
              <a:rPr lang="en-US" sz="1700" dirty="0">
                <a:solidFill>
                  <a:srgbClr val="000090"/>
                </a:solidFill>
                <a:latin typeface="Courier"/>
              </a:rPr>
              <a:t>, </a:t>
            </a:r>
            <a:r>
              <a:rPr lang="en-US" sz="1700" dirty="0" err="1">
                <a:solidFill>
                  <a:srgbClr val="000090"/>
                </a:solidFill>
                <a:latin typeface="Courier"/>
              </a:rPr>
              <a:t>intermediate_value</a:t>
            </a:r>
            <a:r>
              <a:rPr lang="en-US" sz="1700" dirty="0">
                <a:solidFill>
                  <a:srgbClr val="000090"/>
                </a:solidFill>
                <a:latin typeface="Courier"/>
              </a:rPr>
              <a:t>) </a:t>
            </a:r>
          </a:p>
          <a:p>
            <a:pPr lvl="1"/>
            <a:r>
              <a:rPr lang="en-US" dirty="0"/>
              <a:t>Processes each input key/value pair </a:t>
            </a:r>
          </a:p>
          <a:p>
            <a:pPr lvl="1"/>
            <a:r>
              <a:rPr lang="en-US" dirty="0"/>
              <a:t>Produces set of intermediate pairs </a:t>
            </a:r>
          </a:p>
          <a:p>
            <a:pPr marL="0" indent="0">
              <a:buNone/>
            </a:pPr>
            <a:r>
              <a:rPr lang="en-US" sz="1700" dirty="0">
                <a:latin typeface="Courier"/>
              </a:rPr>
              <a:t>	</a:t>
            </a:r>
            <a:r>
              <a:rPr lang="en-US" sz="1700" dirty="0">
                <a:solidFill>
                  <a:srgbClr val="000090"/>
                </a:solidFill>
                <a:latin typeface="Courier"/>
              </a:rPr>
              <a:t>reduce(</a:t>
            </a:r>
            <a:r>
              <a:rPr lang="en-US" sz="1700" dirty="0" err="1">
                <a:solidFill>
                  <a:srgbClr val="000090"/>
                </a:solidFill>
                <a:latin typeface="Courier"/>
              </a:rPr>
              <a:t>out_key</a:t>
            </a:r>
            <a:r>
              <a:rPr lang="en-US" sz="1700" dirty="0">
                <a:solidFill>
                  <a:srgbClr val="000090"/>
                </a:solidFill>
                <a:latin typeface="Courier"/>
              </a:rPr>
              <a:t>, list(</a:t>
            </a:r>
            <a:r>
              <a:rPr lang="en-US" sz="1700" dirty="0" err="1">
                <a:solidFill>
                  <a:srgbClr val="000090"/>
                </a:solidFill>
                <a:latin typeface="Courier"/>
              </a:rPr>
              <a:t>intermediate_value</a:t>
            </a:r>
            <a:r>
              <a:rPr lang="en-US" sz="1700" dirty="0">
                <a:solidFill>
                  <a:srgbClr val="000090"/>
                </a:solidFill>
                <a:latin typeface="Courier"/>
              </a:rPr>
              <a:t>)) -&gt; list(</a:t>
            </a:r>
            <a:r>
              <a:rPr lang="en-US" sz="1700" dirty="0" err="1">
                <a:solidFill>
                  <a:srgbClr val="000090"/>
                </a:solidFill>
                <a:latin typeface="Courier"/>
              </a:rPr>
              <a:t>out_value</a:t>
            </a:r>
            <a:r>
              <a:rPr lang="en-US" sz="1700" dirty="0">
                <a:solidFill>
                  <a:srgbClr val="000090"/>
                </a:solidFill>
                <a:latin typeface="Courier"/>
              </a:rPr>
              <a:t>)</a:t>
            </a:r>
            <a:r>
              <a:rPr lang="en-US" sz="1700" dirty="0">
                <a:latin typeface="Courier"/>
              </a:rPr>
              <a:t> </a:t>
            </a:r>
          </a:p>
          <a:p>
            <a:pPr lvl="1"/>
            <a:r>
              <a:rPr lang="en-US" dirty="0"/>
              <a:t>Combines all intermediate values for a particular key </a:t>
            </a:r>
          </a:p>
          <a:p>
            <a:pPr lvl="1"/>
            <a:r>
              <a:rPr lang="en-US" dirty="0"/>
              <a:t>Produces a set of merged output values (usually just one) </a:t>
            </a:r>
          </a:p>
        </p:txBody>
      </p:sp>
    </p:spTree>
    <p:extLst>
      <p:ext uri="{BB962C8B-B14F-4D97-AF65-F5344CB8AC3E}">
        <p14:creationId xmlns:p14="http://schemas.microsoft.com/office/powerpoint/2010/main" val="2044905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Count word occurrences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(URL, content) pairs</a:t>
            </a:r>
          </a:p>
          <a:p>
            <a:r>
              <a:rPr lang="en-US" sz="2000" dirty="0">
                <a:latin typeface="Courier"/>
                <a:cs typeface="Courier"/>
              </a:rPr>
              <a:t>map(key=URL, value=content)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for each word w in content, output (w, 1)</a:t>
            </a:r>
          </a:p>
          <a:p>
            <a:r>
              <a:rPr lang="en-US" sz="2000" dirty="0">
                <a:latin typeface="Courier"/>
                <a:cs typeface="Courier"/>
              </a:rPr>
              <a:t>reduce(key=word, values=</a:t>
            </a:r>
            <a:r>
              <a:rPr lang="en-US" sz="2000" dirty="0" err="1">
                <a:latin typeface="Courier"/>
                <a:cs typeface="Courier"/>
              </a:rPr>
              <a:t>uniq_counts_list</a:t>
            </a:r>
            <a:r>
              <a:rPr lang="en-US" sz="2000" dirty="0">
                <a:latin typeface="Courier"/>
                <a:cs typeface="Courier"/>
              </a:rPr>
              <a:t>)</a:t>
            </a:r>
          </a:p>
          <a:p>
            <a:pPr lvl="1"/>
            <a:r>
              <a:rPr lang="en-US" dirty="0"/>
              <a:t>sum all 1’s in </a:t>
            </a:r>
            <a:r>
              <a:rPr lang="en-US" dirty="0" err="1"/>
              <a:t>uniq_counts_list</a:t>
            </a:r>
            <a:endParaRPr lang="en-US" dirty="0"/>
          </a:p>
          <a:p>
            <a:pPr lvl="1"/>
            <a:r>
              <a:rPr lang="en-US" dirty="0"/>
              <a:t>output(word, sum)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72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Word count </a:t>
            </a:r>
            <a:r>
              <a:rPr lang="en-US" dirty="0"/>
              <a:t>example illustrated</a:t>
            </a:r>
            <a:endParaRPr lang="en-US" sz="4000" dirty="0"/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063359" y="1099020"/>
            <a:ext cx="6324600" cy="2057400"/>
          </a:xfrm>
          <a:noFill/>
          <a:ln/>
        </p:spPr>
        <p:txBody>
          <a:bodyPr/>
          <a:lstStyle/>
          <a:p>
            <a:pPr lvl="1">
              <a:buFont typeface="Wingdings" charset="0"/>
              <a:buNone/>
            </a:pPr>
            <a:r>
              <a:rPr lang="en-US" sz="2400" dirty="0">
                <a:solidFill>
                  <a:srgbClr val="FF0000"/>
                </a:solidFill>
              </a:rPr>
              <a:t>map(key=</a:t>
            </a:r>
            <a:r>
              <a:rPr lang="en-US" sz="2400" dirty="0" err="1">
                <a:solidFill>
                  <a:srgbClr val="FF0000"/>
                </a:solidFill>
              </a:rPr>
              <a:t>url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val</a:t>
            </a:r>
            <a:r>
              <a:rPr lang="en-US" sz="2400" dirty="0">
                <a:solidFill>
                  <a:srgbClr val="FF0000"/>
                </a:solidFill>
              </a:rPr>
              <a:t>=content):</a:t>
            </a:r>
          </a:p>
          <a:p>
            <a:pPr lvl="2">
              <a:buFont typeface="Arial" charset="0"/>
              <a:buNone/>
            </a:pPr>
            <a:r>
              <a:rPr lang="en-US" sz="2000" dirty="0">
                <a:solidFill>
                  <a:srgbClr val="FF0000"/>
                </a:solidFill>
              </a:rPr>
              <a:t>For each word </a:t>
            </a:r>
            <a:r>
              <a:rPr lang="en-US" sz="2000" i="1" dirty="0">
                <a:solidFill>
                  <a:srgbClr val="FF0000"/>
                </a:solidFill>
              </a:rPr>
              <a:t>w</a:t>
            </a:r>
            <a:r>
              <a:rPr lang="en-US" sz="2000" dirty="0">
                <a:solidFill>
                  <a:srgbClr val="FF0000"/>
                </a:solidFill>
              </a:rPr>
              <a:t> in contents, emit (w, </a:t>
            </a:r>
            <a:r>
              <a:rPr lang="ja-JP" altLang="en-US" sz="2000" dirty="0">
                <a:solidFill>
                  <a:srgbClr val="FF0000"/>
                </a:solidFill>
                <a:latin typeface="Arial"/>
              </a:rPr>
              <a:t>“</a:t>
            </a:r>
            <a:r>
              <a:rPr lang="en-US" sz="2000" dirty="0">
                <a:solidFill>
                  <a:srgbClr val="FF0000"/>
                </a:solidFill>
              </a:rPr>
              <a:t>1</a:t>
            </a:r>
            <a:r>
              <a:rPr lang="ja-JP" altLang="en-US" sz="2000" dirty="0">
                <a:solidFill>
                  <a:srgbClr val="FF0000"/>
                </a:solidFill>
                <a:latin typeface="Arial"/>
              </a:rPr>
              <a:t>”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</a:p>
          <a:p>
            <a:pPr lvl="1">
              <a:buFont typeface="Wingdings" charset="0"/>
              <a:buNone/>
            </a:pPr>
            <a:r>
              <a:rPr lang="en-US" sz="2400" dirty="0">
                <a:solidFill>
                  <a:srgbClr val="9900CC"/>
                </a:solidFill>
              </a:rPr>
              <a:t>reduce(key=word, values=</a:t>
            </a:r>
            <a:r>
              <a:rPr lang="en-US" sz="2400" dirty="0" err="1">
                <a:solidFill>
                  <a:srgbClr val="9900CC"/>
                </a:solidFill>
              </a:rPr>
              <a:t>uniq_counts_list</a:t>
            </a:r>
            <a:r>
              <a:rPr lang="en-US" sz="2400" dirty="0">
                <a:solidFill>
                  <a:srgbClr val="9900CC"/>
                </a:solidFill>
              </a:rPr>
              <a:t>):</a:t>
            </a:r>
          </a:p>
          <a:p>
            <a:pPr lvl="2">
              <a:buFont typeface="Arial" charset="0"/>
              <a:buNone/>
            </a:pPr>
            <a:r>
              <a:rPr lang="en-US" sz="2000" dirty="0">
                <a:solidFill>
                  <a:srgbClr val="9900CC"/>
                </a:solidFill>
              </a:rPr>
              <a:t>Sum all </a:t>
            </a:r>
            <a:r>
              <a:rPr lang="ja-JP" altLang="en-US" sz="2000" dirty="0">
                <a:solidFill>
                  <a:srgbClr val="9900CC"/>
                </a:solidFill>
                <a:latin typeface="Arial"/>
              </a:rPr>
              <a:t>“</a:t>
            </a:r>
            <a:r>
              <a:rPr lang="en-US" sz="2000" dirty="0">
                <a:solidFill>
                  <a:srgbClr val="9900CC"/>
                </a:solidFill>
              </a:rPr>
              <a:t>1</a:t>
            </a:r>
            <a:r>
              <a:rPr lang="ja-JP" altLang="en-US" sz="2000" dirty="0">
                <a:solidFill>
                  <a:srgbClr val="9900CC"/>
                </a:solidFill>
                <a:latin typeface="Arial"/>
              </a:rPr>
              <a:t>”</a:t>
            </a:r>
            <a:r>
              <a:rPr lang="en-US" sz="2000" dirty="0">
                <a:solidFill>
                  <a:srgbClr val="9900CC"/>
                </a:solidFill>
              </a:rPr>
              <a:t>s in values list</a:t>
            </a:r>
          </a:p>
          <a:p>
            <a:pPr lvl="2">
              <a:buFont typeface="Arial" charset="0"/>
              <a:buNone/>
            </a:pPr>
            <a:r>
              <a:rPr lang="en-US" sz="2000" dirty="0">
                <a:solidFill>
                  <a:srgbClr val="9900CC"/>
                </a:solidFill>
              </a:rPr>
              <a:t>Emit result </a:t>
            </a:r>
            <a:r>
              <a:rPr lang="ja-JP" altLang="en-US" sz="2000" dirty="0">
                <a:solidFill>
                  <a:srgbClr val="9900CC"/>
                </a:solidFill>
                <a:latin typeface="Arial"/>
              </a:rPr>
              <a:t>“</a:t>
            </a:r>
            <a:r>
              <a:rPr lang="en-US" sz="2000" dirty="0">
                <a:solidFill>
                  <a:srgbClr val="9900CC"/>
                </a:solidFill>
              </a:rPr>
              <a:t>(word, sum)</a:t>
            </a:r>
            <a:r>
              <a:rPr lang="ja-JP" altLang="en-US" sz="2000" dirty="0">
                <a:solidFill>
                  <a:srgbClr val="9900CC"/>
                </a:solidFill>
                <a:latin typeface="Arial"/>
              </a:rPr>
              <a:t>”</a:t>
            </a:r>
            <a:endParaRPr lang="en-US" sz="2000" dirty="0">
              <a:solidFill>
                <a:srgbClr val="9900CC"/>
              </a:solidFill>
            </a:endParaRPr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152400" y="3276600"/>
            <a:ext cx="2819400" cy="1447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r>
              <a:rPr lang="en-US" sz="2400" dirty="0">
                <a:latin typeface="Comic Sans MS" charset="0"/>
              </a:rPr>
              <a:t>see bob throw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r>
              <a:rPr lang="en-US" sz="2400" dirty="0">
                <a:latin typeface="Comic Sans MS" charset="0"/>
              </a:rPr>
              <a:t>see spot run</a:t>
            </a:r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3276600" y="3124200"/>
            <a:ext cx="2819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r>
              <a:rPr lang="en-US" sz="2400" dirty="0">
                <a:solidFill>
                  <a:srgbClr val="FF0000"/>
                </a:solidFill>
                <a:latin typeface="Comic Sans MS" charset="0"/>
              </a:rPr>
              <a:t>see	1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r>
              <a:rPr lang="en-US" sz="2400" dirty="0">
                <a:solidFill>
                  <a:srgbClr val="FF0000"/>
                </a:solidFill>
                <a:latin typeface="Comic Sans MS" charset="0"/>
              </a:rPr>
              <a:t>bob	1 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r>
              <a:rPr lang="en-US" sz="2400" dirty="0">
                <a:solidFill>
                  <a:srgbClr val="FF0000"/>
                </a:solidFill>
                <a:latin typeface="Comic Sans MS" charset="0"/>
              </a:rPr>
              <a:t>run	1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r>
              <a:rPr lang="en-US" sz="2400" dirty="0">
                <a:solidFill>
                  <a:srgbClr val="FF0000"/>
                </a:solidFill>
                <a:latin typeface="Comic Sans MS" charset="0"/>
              </a:rPr>
              <a:t>see 	1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r>
              <a:rPr lang="en-US" sz="2400" dirty="0">
                <a:solidFill>
                  <a:srgbClr val="FF0000"/>
                </a:solidFill>
                <a:latin typeface="Comic Sans MS" charset="0"/>
              </a:rPr>
              <a:t>spot 	1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r>
              <a:rPr lang="en-US" sz="2400" dirty="0">
                <a:solidFill>
                  <a:srgbClr val="FF0000"/>
                </a:solidFill>
                <a:latin typeface="Comic Sans MS" charset="0"/>
              </a:rPr>
              <a:t>throw	1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endParaRPr lang="en-US" sz="2400" dirty="0">
              <a:solidFill>
                <a:srgbClr val="FF0000"/>
              </a:solidFill>
              <a:latin typeface="Comic Sans MS" charset="0"/>
            </a:endParaRPr>
          </a:p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endParaRPr lang="en-US" sz="2400" dirty="0">
              <a:solidFill>
                <a:srgbClr val="FF0000"/>
              </a:solidFill>
              <a:latin typeface="Comic Sans MS" charset="0"/>
            </a:endParaRPr>
          </a:p>
        </p:txBody>
      </p:sp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6324600" y="3124200"/>
            <a:ext cx="2819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r>
              <a:rPr lang="en-US" sz="2400">
                <a:solidFill>
                  <a:srgbClr val="9900CC"/>
                </a:solidFill>
                <a:latin typeface="Comic Sans MS" charset="0"/>
              </a:rPr>
              <a:t>bob	1 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r>
              <a:rPr lang="en-US" sz="2400">
                <a:solidFill>
                  <a:srgbClr val="9900CC"/>
                </a:solidFill>
                <a:latin typeface="Comic Sans MS" charset="0"/>
              </a:rPr>
              <a:t>run	1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r>
              <a:rPr lang="en-US" sz="2400">
                <a:solidFill>
                  <a:srgbClr val="9900CC"/>
                </a:solidFill>
                <a:latin typeface="Comic Sans MS" charset="0"/>
              </a:rPr>
              <a:t>see 	2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r>
              <a:rPr lang="en-US" sz="2400">
                <a:solidFill>
                  <a:srgbClr val="9900CC"/>
                </a:solidFill>
                <a:latin typeface="Comic Sans MS" charset="0"/>
              </a:rPr>
              <a:t>spot 	1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r>
              <a:rPr lang="en-US" sz="2400">
                <a:solidFill>
                  <a:srgbClr val="9900CC"/>
                </a:solidFill>
                <a:latin typeface="Comic Sans MS" charset="0"/>
              </a:rPr>
              <a:t>throw	1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endParaRPr lang="en-US" sz="2400">
              <a:solidFill>
                <a:srgbClr val="9900CC"/>
              </a:solidFill>
              <a:latin typeface="Comic Sans MS" charset="0"/>
            </a:endParaRPr>
          </a:p>
          <a:p>
            <a:pPr marL="742950" lvl="1" indent="-285750">
              <a:spcBef>
                <a:spcPct val="20000"/>
              </a:spcBef>
              <a:buSzPct val="50000"/>
              <a:buFont typeface="Wingdings" charset="0"/>
              <a:buNone/>
            </a:pPr>
            <a:endParaRPr lang="en-US" sz="2400">
              <a:solidFill>
                <a:srgbClr val="9900CC"/>
              </a:solidFill>
              <a:latin typeface="Comic Sans MS" charset="0"/>
            </a:endParaRPr>
          </a:p>
        </p:txBody>
      </p:sp>
      <p:sp>
        <p:nvSpPr>
          <p:cNvPr id="156680" name="AutoShape 8"/>
          <p:cNvSpPr>
            <a:spLocks noChangeArrowheads="1"/>
          </p:cNvSpPr>
          <p:nvPr/>
        </p:nvSpPr>
        <p:spPr bwMode="auto">
          <a:xfrm>
            <a:off x="2895600" y="3886200"/>
            <a:ext cx="5334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1" name="AutoShape 9"/>
          <p:cNvSpPr>
            <a:spLocks noChangeArrowheads="1"/>
          </p:cNvSpPr>
          <p:nvPr/>
        </p:nvSpPr>
        <p:spPr bwMode="auto">
          <a:xfrm>
            <a:off x="5791200" y="3962400"/>
            <a:ext cx="5334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20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8" grpId="0" autoUpdateAnimBg="0"/>
      <p:bldP spid="156679" grpId="0" autoUpdateAnimBg="0"/>
      <p:bldP spid="156680" grpId="0" animBg="1"/>
      <p:bldP spid="1566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 model widely applicable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MapReduce</a:t>
            </a:r>
            <a:r>
              <a:rPr lang="en-US" dirty="0"/>
              <a:t> programs in Google source tree (2003-04)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62" descr="index-auto-0005-0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240" y="1657012"/>
            <a:ext cx="5178425" cy="35321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273061"/>
              </p:ext>
            </p:extLst>
          </p:nvPr>
        </p:nvGraphicFramePr>
        <p:xfrm>
          <a:off x="356952" y="5058360"/>
          <a:ext cx="8610600" cy="1752600"/>
        </p:xfrm>
        <a:graphic>
          <a:graphicData uri="http://schemas.openxmlformats.org/drawingml/2006/table">
            <a:tbl>
              <a:tblPr/>
              <a:tblGrid>
                <a:gridCol w="2357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22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distributed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grep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Comic Sans M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distributed sort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web link-graph reversal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term-vector / host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Comic Sans M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web access log stats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Comic Sans M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inverted index construction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document clustering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Comic Sans M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machine learning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Comic Sans M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statistical machine translation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...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Comic Sans M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...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Comic Sans M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22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 cluster: </a:t>
            </a:r>
          </a:p>
          <a:p>
            <a:pPr lvl="1"/>
            <a:r>
              <a:rPr lang="en-US" dirty="0"/>
              <a:t>100s/1000s of dual-CPU x86 machines, 2-4 GB of memory </a:t>
            </a:r>
          </a:p>
          <a:p>
            <a:pPr lvl="1"/>
            <a:r>
              <a:rPr lang="en-US" dirty="0"/>
              <a:t>Limited bisection bandwidth, typically 100 – 1000MB/s </a:t>
            </a:r>
          </a:p>
          <a:p>
            <a:pPr lvl="1"/>
            <a:r>
              <a:rPr lang="en-US" dirty="0"/>
              <a:t>Storage is on local IDE disks </a:t>
            </a:r>
          </a:p>
          <a:p>
            <a:pPr lvl="1"/>
            <a:r>
              <a:rPr lang="en-US" dirty="0"/>
              <a:t>GFS: distributed file system manages data (SOSP'03) </a:t>
            </a:r>
          </a:p>
          <a:p>
            <a:pPr lvl="1"/>
            <a:r>
              <a:rPr lang="en-US" dirty="0"/>
              <a:t>Job scheduling system: jobs made up of tasks, scheduler assigns tasks to machines </a:t>
            </a:r>
          </a:p>
          <a:p>
            <a:r>
              <a:rPr lang="en-US" dirty="0"/>
              <a:t>Implementation as C++ library linked into user programs </a:t>
            </a:r>
          </a:p>
        </p:txBody>
      </p:sp>
    </p:spTree>
    <p:extLst>
      <p:ext uri="{BB962C8B-B14F-4D97-AF65-F5344CB8AC3E}">
        <p14:creationId xmlns:p14="http://schemas.microsoft.com/office/powerpoint/2010/main" val="2846829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execution workflow</a:t>
            </a:r>
          </a:p>
        </p:txBody>
      </p:sp>
      <p:pic>
        <p:nvPicPr>
          <p:cNvPr id="6" name="Content Placeholder 5" descr="Screen Shot 2012-09-17 at 12.10.54 PM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15" b="60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70665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/>
            <a:r>
              <a:rPr lang="en-US" sz="4000" b="1" dirty="0"/>
              <a:t>Task </a:t>
            </a:r>
            <a:r>
              <a:rPr lang="en-US" dirty="0"/>
              <a:t>G</a:t>
            </a:r>
            <a:r>
              <a:rPr lang="en-US" sz="4000" b="1" dirty="0"/>
              <a:t>ranularity &amp; Pipelining</a:t>
            </a:r>
            <a:endParaRPr lang="en-US" sz="2800" dirty="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33840" y="1126052"/>
            <a:ext cx="8686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Fine granularity tasks:   map tasks &gt;&gt; machines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Minimizes time for fault recovery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Can pipeline shuffling with map execution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Better dynamic load balancing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Often use 200K map and 5000 reduce tasks running on 2000 machines</a:t>
            </a:r>
            <a:r>
              <a:rPr lang="en-US" dirty="0"/>
              <a:t> </a:t>
            </a:r>
          </a:p>
        </p:txBody>
      </p:sp>
      <p:pic>
        <p:nvPicPr>
          <p:cNvPr id="13318" name="Picture 6" descr="index-auto-0009-0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581400"/>
            <a:ext cx="7753350" cy="2590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28600" y="22860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tabLst>
                <a:tab pos="293688" algn="l"/>
                <a:tab pos="457200" algn="l"/>
              </a:tabLst>
            </a:pPr>
            <a:endParaRPr lang="en-US" b="1">
              <a:solidFill>
                <a:srgbClr val="0000FF"/>
              </a:solidFill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5523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12041</TotalTime>
  <Words>790</Words>
  <Application>Microsoft Macintosh PowerPoint</Application>
  <PresentationFormat>On-screen Show (4:3)</PresentationFormat>
  <Paragraphs>159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Frutiger Linotype</vt:lpstr>
      <vt:lpstr>Arial</vt:lpstr>
      <vt:lpstr>Calibri</vt:lpstr>
      <vt:lpstr>Comic Sans MS</vt:lpstr>
      <vt:lpstr>Courier</vt:lpstr>
      <vt:lpstr>Lucida Grande</vt:lpstr>
      <vt:lpstr>Times New Roman</vt:lpstr>
      <vt:lpstr>Wingdings</vt:lpstr>
      <vt:lpstr>1_Office Theme</vt:lpstr>
      <vt:lpstr>MapReduce: Simplified Data Processing on Large Clusters </vt:lpstr>
      <vt:lpstr>Motivation</vt:lpstr>
      <vt:lpstr>Programming model</vt:lpstr>
      <vt:lpstr>Example: Count word occurrences</vt:lpstr>
      <vt:lpstr>Word count example illustrated</vt:lpstr>
      <vt:lpstr>MapReduce model widely applicable</vt:lpstr>
      <vt:lpstr>Implementation overview</vt:lpstr>
      <vt:lpstr>Overall execution workflow</vt:lpstr>
      <vt:lpstr>Task Granularity &amp; Pipelining</vt:lpstr>
      <vt:lpstr>Fault-tolerance via re-execution</vt:lpstr>
      <vt:lpstr>Discussion Question</vt:lpstr>
      <vt:lpstr>Refinement: Redundant Execution</vt:lpstr>
      <vt:lpstr>Refinement: Locality Optimization</vt:lpstr>
      <vt:lpstr>Refinement: Skipping Bad Records</vt:lpstr>
      <vt:lpstr>Other Refinements</vt:lpstr>
      <vt:lpstr>Conclusions</vt:lpstr>
      <vt:lpstr>Discussion Question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MapReduce: Simplified Data Processing on Large Clusters </dc:title>
  <dc:creator>Arun Venkataramani</dc:creator>
  <cp:lastModifiedBy>Jixing LI</cp:lastModifiedBy>
  <cp:revision>67</cp:revision>
  <dcterms:created xsi:type="dcterms:W3CDTF">2012-09-17T14:19:10Z</dcterms:created>
  <dcterms:modified xsi:type="dcterms:W3CDTF">2019-03-07T00:02:35Z</dcterms:modified>
</cp:coreProperties>
</file>