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29"/>
  </p:notesMasterIdLst>
  <p:sldIdLst>
    <p:sldId id="256" r:id="rId2"/>
    <p:sldId id="296" r:id="rId3"/>
    <p:sldId id="257" r:id="rId4"/>
    <p:sldId id="258" r:id="rId5"/>
    <p:sldId id="297" r:id="rId6"/>
    <p:sldId id="285" r:id="rId7"/>
    <p:sldId id="286" r:id="rId8"/>
    <p:sldId id="298" r:id="rId9"/>
    <p:sldId id="287" r:id="rId10"/>
    <p:sldId id="288" r:id="rId11"/>
    <p:sldId id="266" r:id="rId12"/>
    <p:sldId id="267" r:id="rId13"/>
    <p:sldId id="268" r:id="rId14"/>
    <p:sldId id="289" r:id="rId15"/>
    <p:sldId id="299" r:id="rId16"/>
    <p:sldId id="270" r:id="rId17"/>
    <p:sldId id="271" r:id="rId18"/>
    <p:sldId id="291" r:id="rId19"/>
    <p:sldId id="306" r:id="rId20"/>
    <p:sldId id="300" r:id="rId21"/>
    <p:sldId id="273" r:id="rId22"/>
    <p:sldId id="294" r:id="rId23"/>
    <p:sldId id="302" r:id="rId24"/>
    <p:sldId id="303" r:id="rId25"/>
    <p:sldId id="304" r:id="rId26"/>
    <p:sldId id="292" r:id="rId27"/>
    <p:sldId id="30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978"/>
    <p:restoredTop sz="54269"/>
  </p:normalViewPr>
  <p:slideViewPr>
    <p:cSldViewPr snapToGrid="0" snapToObjects="1">
      <p:cViewPr varScale="1">
        <p:scale>
          <a:sx n="45" d="100"/>
          <a:sy n="45" d="100"/>
        </p:scale>
        <p:origin x="1496" y="184"/>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764E5E-9305-1249-A62F-9EFB9D2466CC}" type="datetimeFigureOut">
              <a:rPr lang="en-US" smtClean="0"/>
              <a:t>3/6/19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BBFB7D-6DB7-974C-A571-299F311E3345}" type="slidenum">
              <a:rPr lang="en-US" smtClean="0"/>
              <a:t>‹#›</a:t>
            </a:fld>
            <a:endParaRPr lang="en-US"/>
          </a:p>
        </p:txBody>
      </p:sp>
    </p:spTree>
    <p:extLst>
      <p:ext uri="{BB962C8B-B14F-4D97-AF65-F5344CB8AC3E}">
        <p14:creationId xmlns:p14="http://schemas.microsoft.com/office/powerpoint/2010/main" val="531803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1</a:t>
            </a:fld>
            <a:endParaRPr lang="en-US"/>
          </a:p>
        </p:txBody>
      </p:sp>
    </p:spTree>
    <p:extLst>
      <p:ext uri="{BB962C8B-B14F-4D97-AF65-F5344CB8AC3E}">
        <p14:creationId xmlns:p14="http://schemas.microsoft.com/office/powerpoint/2010/main" val="6815958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10</a:t>
            </a:fld>
            <a:endParaRPr lang="en-US"/>
          </a:p>
        </p:txBody>
      </p:sp>
    </p:spTree>
    <p:extLst>
      <p:ext uri="{BB962C8B-B14F-4D97-AF65-F5344CB8AC3E}">
        <p14:creationId xmlns:p14="http://schemas.microsoft.com/office/powerpoint/2010/main" val="11873320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11</a:t>
            </a:fld>
            <a:endParaRPr lang="en-US"/>
          </a:p>
        </p:txBody>
      </p:sp>
    </p:spTree>
    <p:extLst>
      <p:ext uri="{BB962C8B-B14F-4D97-AF65-F5344CB8AC3E}">
        <p14:creationId xmlns:p14="http://schemas.microsoft.com/office/powerpoint/2010/main" val="37393229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12</a:t>
            </a:fld>
            <a:endParaRPr lang="en-US"/>
          </a:p>
        </p:txBody>
      </p:sp>
    </p:spTree>
    <p:extLst>
      <p:ext uri="{BB962C8B-B14F-4D97-AF65-F5344CB8AC3E}">
        <p14:creationId xmlns:p14="http://schemas.microsoft.com/office/powerpoint/2010/main" val="4716639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13</a:t>
            </a:fld>
            <a:endParaRPr lang="en-US"/>
          </a:p>
        </p:txBody>
      </p:sp>
    </p:spTree>
    <p:extLst>
      <p:ext uri="{BB962C8B-B14F-4D97-AF65-F5344CB8AC3E}">
        <p14:creationId xmlns:p14="http://schemas.microsoft.com/office/powerpoint/2010/main" val="2558384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14</a:t>
            </a:fld>
            <a:endParaRPr lang="en-US"/>
          </a:p>
        </p:txBody>
      </p:sp>
    </p:spTree>
    <p:extLst>
      <p:ext uri="{BB962C8B-B14F-4D97-AF65-F5344CB8AC3E}">
        <p14:creationId xmlns:p14="http://schemas.microsoft.com/office/powerpoint/2010/main" val="1535650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15</a:t>
            </a:fld>
            <a:endParaRPr lang="en-US"/>
          </a:p>
        </p:txBody>
      </p:sp>
    </p:spTree>
    <p:extLst>
      <p:ext uri="{BB962C8B-B14F-4D97-AF65-F5344CB8AC3E}">
        <p14:creationId xmlns:p14="http://schemas.microsoft.com/office/powerpoint/2010/main" val="11598403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16</a:t>
            </a:fld>
            <a:endParaRPr lang="en-US"/>
          </a:p>
        </p:txBody>
      </p:sp>
    </p:spTree>
    <p:extLst>
      <p:ext uri="{BB962C8B-B14F-4D97-AF65-F5344CB8AC3E}">
        <p14:creationId xmlns:p14="http://schemas.microsoft.com/office/powerpoint/2010/main" val="21926485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17</a:t>
            </a:fld>
            <a:endParaRPr lang="en-US"/>
          </a:p>
        </p:txBody>
      </p:sp>
    </p:spTree>
    <p:extLst>
      <p:ext uri="{BB962C8B-B14F-4D97-AF65-F5344CB8AC3E}">
        <p14:creationId xmlns:p14="http://schemas.microsoft.com/office/powerpoint/2010/main" val="30898322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18</a:t>
            </a:fld>
            <a:endParaRPr lang="en-US"/>
          </a:p>
        </p:txBody>
      </p:sp>
    </p:spTree>
    <p:extLst>
      <p:ext uri="{BB962C8B-B14F-4D97-AF65-F5344CB8AC3E}">
        <p14:creationId xmlns:p14="http://schemas.microsoft.com/office/powerpoint/2010/main" val="16837195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19</a:t>
            </a:fld>
            <a:endParaRPr lang="en-US"/>
          </a:p>
        </p:txBody>
      </p:sp>
    </p:spTree>
    <p:extLst>
      <p:ext uri="{BB962C8B-B14F-4D97-AF65-F5344CB8AC3E}">
        <p14:creationId xmlns:p14="http://schemas.microsoft.com/office/powerpoint/2010/main" val="477774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2</a:t>
            </a:fld>
            <a:endParaRPr lang="en-US"/>
          </a:p>
        </p:txBody>
      </p:sp>
    </p:spTree>
    <p:extLst>
      <p:ext uri="{BB962C8B-B14F-4D97-AF65-F5344CB8AC3E}">
        <p14:creationId xmlns:p14="http://schemas.microsoft.com/office/powerpoint/2010/main" val="35552174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20</a:t>
            </a:fld>
            <a:endParaRPr lang="en-US"/>
          </a:p>
        </p:txBody>
      </p:sp>
    </p:spTree>
    <p:extLst>
      <p:ext uri="{BB962C8B-B14F-4D97-AF65-F5344CB8AC3E}">
        <p14:creationId xmlns:p14="http://schemas.microsoft.com/office/powerpoint/2010/main" val="21456322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21</a:t>
            </a:fld>
            <a:endParaRPr lang="en-US"/>
          </a:p>
        </p:txBody>
      </p:sp>
    </p:spTree>
    <p:extLst>
      <p:ext uri="{BB962C8B-B14F-4D97-AF65-F5344CB8AC3E}">
        <p14:creationId xmlns:p14="http://schemas.microsoft.com/office/powerpoint/2010/main" val="13596899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22</a:t>
            </a:fld>
            <a:endParaRPr lang="en-US"/>
          </a:p>
        </p:txBody>
      </p:sp>
    </p:spTree>
    <p:extLst>
      <p:ext uri="{BB962C8B-B14F-4D97-AF65-F5344CB8AC3E}">
        <p14:creationId xmlns:p14="http://schemas.microsoft.com/office/powerpoint/2010/main" val="28655071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23</a:t>
            </a:fld>
            <a:endParaRPr lang="en-US"/>
          </a:p>
        </p:txBody>
      </p:sp>
    </p:spTree>
    <p:extLst>
      <p:ext uri="{BB962C8B-B14F-4D97-AF65-F5344CB8AC3E}">
        <p14:creationId xmlns:p14="http://schemas.microsoft.com/office/powerpoint/2010/main" val="31231620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24</a:t>
            </a:fld>
            <a:endParaRPr lang="en-US"/>
          </a:p>
        </p:txBody>
      </p:sp>
    </p:spTree>
    <p:extLst>
      <p:ext uri="{BB962C8B-B14F-4D97-AF65-F5344CB8AC3E}">
        <p14:creationId xmlns:p14="http://schemas.microsoft.com/office/powerpoint/2010/main" val="3367230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25</a:t>
            </a:fld>
            <a:endParaRPr lang="en-US"/>
          </a:p>
        </p:txBody>
      </p:sp>
    </p:spTree>
    <p:extLst>
      <p:ext uri="{BB962C8B-B14F-4D97-AF65-F5344CB8AC3E}">
        <p14:creationId xmlns:p14="http://schemas.microsoft.com/office/powerpoint/2010/main" val="31780360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26</a:t>
            </a:fld>
            <a:endParaRPr lang="en-US"/>
          </a:p>
        </p:txBody>
      </p:sp>
    </p:spTree>
    <p:extLst>
      <p:ext uri="{BB962C8B-B14F-4D97-AF65-F5344CB8AC3E}">
        <p14:creationId xmlns:p14="http://schemas.microsoft.com/office/powerpoint/2010/main" val="22668665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27</a:t>
            </a:fld>
            <a:endParaRPr lang="en-US"/>
          </a:p>
        </p:txBody>
      </p:sp>
    </p:spTree>
    <p:extLst>
      <p:ext uri="{BB962C8B-B14F-4D97-AF65-F5344CB8AC3E}">
        <p14:creationId xmlns:p14="http://schemas.microsoft.com/office/powerpoint/2010/main" val="2700726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3</a:t>
            </a:fld>
            <a:endParaRPr lang="en-US"/>
          </a:p>
        </p:txBody>
      </p:sp>
    </p:spTree>
    <p:extLst>
      <p:ext uri="{BB962C8B-B14F-4D97-AF65-F5344CB8AC3E}">
        <p14:creationId xmlns:p14="http://schemas.microsoft.com/office/powerpoint/2010/main" val="3866510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4</a:t>
            </a:fld>
            <a:endParaRPr lang="en-US"/>
          </a:p>
        </p:txBody>
      </p:sp>
    </p:spTree>
    <p:extLst>
      <p:ext uri="{BB962C8B-B14F-4D97-AF65-F5344CB8AC3E}">
        <p14:creationId xmlns:p14="http://schemas.microsoft.com/office/powerpoint/2010/main" val="5777570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5</a:t>
            </a:fld>
            <a:endParaRPr lang="en-US"/>
          </a:p>
        </p:txBody>
      </p:sp>
    </p:spTree>
    <p:extLst>
      <p:ext uri="{BB962C8B-B14F-4D97-AF65-F5344CB8AC3E}">
        <p14:creationId xmlns:p14="http://schemas.microsoft.com/office/powerpoint/2010/main" val="842327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6</a:t>
            </a:fld>
            <a:endParaRPr lang="en-US"/>
          </a:p>
        </p:txBody>
      </p:sp>
    </p:spTree>
    <p:extLst>
      <p:ext uri="{BB962C8B-B14F-4D97-AF65-F5344CB8AC3E}">
        <p14:creationId xmlns:p14="http://schemas.microsoft.com/office/powerpoint/2010/main" val="2804170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7</a:t>
            </a:fld>
            <a:endParaRPr lang="en-US"/>
          </a:p>
        </p:txBody>
      </p:sp>
    </p:spTree>
    <p:extLst>
      <p:ext uri="{BB962C8B-B14F-4D97-AF65-F5344CB8AC3E}">
        <p14:creationId xmlns:p14="http://schemas.microsoft.com/office/powerpoint/2010/main" val="3968805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8</a:t>
            </a:fld>
            <a:endParaRPr lang="en-US"/>
          </a:p>
        </p:txBody>
      </p:sp>
    </p:spTree>
    <p:extLst>
      <p:ext uri="{BB962C8B-B14F-4D97-AF65-F5344CB8AC3E}">
        <p14:creationId xmlns:p14="http://schemas.microsoft.com/office/powerpoint/2010/main" val="9831212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BBFB7D-6DB7-974C-A571-299F311E3345}" type="slidenum">
              <a:rPr lang="en-US" smtClean="0"/>
              <a:t>9</a:t>
            </a:fld>
            <a:endParaRPr lang="en-US"/>
          </a:p>
        </p:txBody>
      </p:sp>
    </p:spTree>
    <p:extLst>
      <p:ext uri="{BB962C8B-B14F-4D97-AF65-F5344CB8AC3E}">
        <p14:creationId xmlns:p14="http://schemas.microsoft.com/office/powerpoint/2010/main" val="740116088"/>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3/6/19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42361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157CC2-0FC8-4686-B024-99790E0F5162}" type="datetimeFigureOut">
              <a:rPr lang="en-US" smtClean="0"/>
              <a:t>3/6/19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53625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3/6/19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35865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3/6/19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40508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smtClean="0"/>
              <a:t>3/6/19</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4355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3/6/19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4937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3/6/19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072378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7919A6-33EB-49BD-A62F-1FA56B9F9712}" type="datetimeFigureOut">
              <a:rPr lang="en-US" smtClean="0"/>
              <a:t>3/6/19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8188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3/6/19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9226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smtClean="0"/>
              <a:t>3/6/19</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48389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3/6/19</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21661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smtClean="0"/>
              <a:t>3/6/19</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ACD0D-D420-6441-B42F-BCD3530A907B}"/>
              </a:ext>
            </a:extLst>
          </p:cNvPr>
          <p:cNvSpPr>
            <a:spLocks noGrp="1"/>
          </p:cNvSpPr>
          <p:nvPr>
            <p:ph type="ctrTitle"/>
          </p:nvPr>
        </p:nvSpPr>
        <p:spPr/>
        <p:txBody>
          <a:bodyPr/>
          <a:lstStyle/>
          <a:p>
            <a:r>
              <a:rPr lang="en-CA" dirty="0"/>
              <a:t>The Gamma Database Machine Project</a:t>
            </a:r>
            <a:br>
              <a:rPr lang="en-CA" dirty="0"/>
            </a:br>
            <a:endParaRPr lang="en-US" dirty="0"/>
          </a:p>
        </p:txBody>
      </p:sp>
      <p:sp>
        <p:nvSpPr>
          <p:cNvPr id="3" name="Subtitle 2">
            <a:extLst>
              <a:ext uri="{FF2B5EF4-FFF2-40B4-BE49-F238E27FC236}">
                <a16:creationId xmlns:a16="http://schemas.microsoft.com/office/drawing/2014/main" id="{1929946A-54C9-BB40-875E-283FD8872EC8}"/>
              </a:ext>
            </a:extLst>
          </p:cNvPr>
          <p:cNvSpPr>
            <a:spLocks noGrp="1"/>
          </p:cNvSpPr>
          <p:nvPr>
            <p:ph type="subTitle" idx="1"/>
          </p:nvPr>
        </p:nvSpPr>
        <p:spPr>
          <a:xfrm>
            <a:off x="1069848" y="4389119"/>
            <a:ext cx="9081858" cy="1787745"/>
          </a:xfrm>
        </p:spPr>
        <p:txBody>
          <a:bodyPr>
            <a:normAutofit fontScale="92500" lnSpcReduction="10000"/>
          </a:bodyPr>
          <a:lstStyle/>
          <a:p>
            <a:endParaRPr lang="en-US" dirty="0"/>
          </a:p>
          <a:p>
            <a:r>
              <a:rPr lang="en-US" dirty="0"/>
              <a:t>Author: </a:t>
            </a:r>
            <a:r>
              <a:rPr lang="en-CA" dirty="0"/>
              <a:t>David DeWitt, Shahram </a:t>
            </a:r>
            <a:r>
              <a:rPr lang="en-CA" dirty="0" err="1"/>
              <a:t>Ghandeharizadeh</a:t>
            </a:r>
            <a:r>
              <a:rPr lang="en-CA" dirty="0"/>
              <a:t>, Donovan </a:t>
            </a:r>
            <a:r>
              <a:rPr lang="en-CA" dirty="0" err="1"/>
              <a:t>Schcheider</a:t>
            </a:r>
            <a:r>
              <a:rPr lang="en-CA" dirty="0"/>
              <a:t>, Allan Bricker, Hui-</a:t>
            </a:r>
            <a:r>
              <a:rPr lang="en-CA" dirty="0" err="1"/>
              <a:t>i</a:t>
            </a:r>
            <a:r>
              <a:rPr lang="en-CA" dirty="0"/>
              <a:t> Hsiao, and Rick Rasmussen</a:t>
            </a:r>
            <a:endParaRPr lang="en-US" dirty="0"/>
          </a:p>
          <a:p>
            <a:r>
              <a:rPr lang="en-US" dirty="0"/>
              <a:t>Presenter: Jixing (Leo) Li</a:t>
            </a:r>
          </a:p>
          <a:p>
            <a:r>
              <a:rPr lang="en-US" dirty="0"/>
              <a:t>Discussion Leader: </a:t>
            </a:r>
            <a:r>
              <a:rPr lang="en-US" dirty="0" err="1"/>
              <a:t>Zhe</a:t>
            </a:r>
            <a:r>
              <a:rPr lang="en-US" dirty="0"/>
              <a:t> (Jimmy) Jiang</a:t>
            </a:r>
          </a:p>
        </p:txBody>
      </p:sp>
    </p:spTree>
    <p:extLst>
      <p:ext uri="{BB962C8B-B14F-4D97-AF65-F5344CB8AC3E}">
        <p14:creationId xmlns:p14="http://schemas.microsoft.com/office/powerpoint/2010/main" val="2321225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8E08F-0F06-E045-8C0B-726E44EBFFDB}"/>
              </a:ext>
            </a:extLst>
          </p:cNvPr>
          <p:cNvSpPr>
            <a:spLocks noGrp="1"/>
          </p:cNvSpPr>
          <p:nvPr>
            <p:ph type="title"/>
          </p:nvPr>
        </p:nvSpPr>
        <p:spPr/>
        <p:txBody>
          <a:bodyPr/>
          <a:lstStyle/>
          <a:p>
            <a:r>
              <a:rPr lang="en-US" dirty="0"/>
              <a:t>Gamma Process Structure</a:t>
            </a:r>
          </a:p>
        </p:txBody>
      </p:sp>
      <p:sp>
        <p:nvSpPr>
          <p:cNvPr id="3" name="Content Placeholder 2">
            <a:extLst>
              <a:ext uri="{FF2B5EF4-FFF2-40B4-BE49-F238E27FC236}">
                <a16:creationId xmlns:a16="http://schemas.microsoft.com/office/drawing/2014/main" id="{5A8AF71C-37A6-F74E-AC26-C6D49AB3365F}"/>
              </a:ext>
            </a:extLst>
          </p:cNvPr>
          <p:cNvSpPr>
            <a:spLocks noGrp="1"/>
          </p:cNvSpPr>
          <p:nvPr>
            <p:ph idx="1"/>
          </p:nvPr>
        </p:nvSpPr>
        <p:spPr/>
        <p:txBody>
          <a:bodyPr/>
          <a:lstStyle/>
          <a:p>
            <a:r>
              <a:rPr lang="en-US" dirty="0"/>
              <a:t>Catalog Manager</a:t>
            </a:r>
          </a:p>
          <a:p>
            <a:r>
              <a:rPr lang="en-US" dirty="0"/>
              <a:t>Query Manager</a:t>
            </a:r>
          </a:p>
          <a:p>
            <a:r>
              <a:rPr lang="en-US" dirty="0"/>
              <a:t>Scheduler Processes</a:t>
            </a:r>
          </a:p>
          <a:p>
            <a:r>
              <a:rPr lang="en-US" dirty="0"/>
              <a:t>Operator Process</a:t>
            </a:r>
          </a:p>
          <a:p>
            <a:endParaRPr lang="en-US" dirty="0"/>
          </a:p>
        </p:txBody>
      </p:sp>
      <p:pic>
        <p:nvPicPr>
          <p:cNvPr id="4" name="Picture 3">
            <a:extLst>
              <a:ext uri="{FF2B5EF4-FFF2-40B4-BE49-F238E27FC236}">
                <a16:creationId xmlns:a16="http://schemas.microsoft.com/office/drawing/2014/main" id="{F4857470-3C97-1349-8BDC-9315DB4F46C7}"/>
              </a:ext>
            </a:extLst>
          </p:cNvPr>
          <p:cNvPicPr>
            <a:picLocks noChangeAspect="1"/>
          </p:cNvPicPr>
          <p:nvPr/>
        </p:nvPicPr>
        <p:blipFill>
          <a:blip r:embed="rId3"/>
          <a:stretch>
            <a:fillRect/>
          </a:stretch>
        </p:blipFill>
        <p:spPr>
          <a:xfrm>
            <a:off x="6358825" y="1581658"/>
            <a:ext cx="4998985" cy="4590542"/>
          </a:xfrm>
          <a:prstGeom prst="rect">
            <a:avLst/>
          </a:prstGeom>
        </p:spPr>
      </p:pic>
    </p:spTree>
    <p:extLst>
      <p:ext uri="{BB962C8B-B14F-4D97-AF65-F5344CB8AC3E}">
        <p14:creationId xmlns:p14="http://schemas.microsoft.com/office/powerpoint/2010/main" val="2737497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441D8-CD00-6E4C-890E-273E22D975C5}"/>
              </a:ext>
            </a:extLst>
          </p:cNvPr>
          <p:cNvSpPr>
            <a:spLocks noGrp="1"/>
          </p:cNvSpPr>
          <p:nvPr>
            <p:ph type="title"/>
          </p:nvPr>
        </p:nvSpPr>
        <p:spPr/>
        <p:txBody>
          <a:bodyPr/>
          <a:lstStyle/>
          <a:p>
            <a:r>
              <a:rPr lang="en-US" dirty="0"/>
              <a:t>Query execution</a:t>
            </a:r>
          </a:p>
        </p:txBody>
      </p:sp>
      <p:sp>
        <p:nvSpPr>
          <p:cNvPr id="3" name="Content Placeholder 2">
            <a:extLst>
              <a:ext uri="{FF2B5EF4-FFF2-40B4-BE49-F238E27FC236}">
                <a16:creationId xmlns:a16="http://schemas.microsoft.com/office/drawing/2014/main" id="{047CB373-F518-D848-81D3-12AA4EBF095E}"/>
              </a:ext>
            </a:extLst>
          </p:cNvPr>
          <p:cNvSpPr>
            <a:spLocks noGrp="1"/>
          </p:cNvSpPr>
          <p:nvPr>
            <p:ph idx="1"/>
          </p:nvPr>
        </p:nvSpPr>
        <p:spPr/>
        <p:txBody>
          <a:bodyPr/>
          <a:lstStyle/>
          <a:p>
            <a:r>
              <a:rPr lang="en-US" dirty="0"/>
              <a:t>Gamma uses traditional relational techniques for query parsing, optimization, and code</a:t>
            </a:r>
            <a:r>
              <a:rPr lang="zh-CN" altLang="en-US" dirty="0"/>
              <a:t> </a:t>
            </a:r>
            <a:r>
              <a:rPr lang="en-US" dirty="0"/>
              <a:t>generation.</a:t>
            </a:r>
          </a:p>
          <a:p>
            <a:r>
              <a:rPr lang="en-US" dirty="0"/>
              <a:t>Hash-based algorithms for joins </a:t>
            </a:r>
          </a:p>
          <a:p>
            <a:r>
              <a:rPr lang="en-US" dirty="0"/>
              <a:t>Only left-deep tree due to insufficient memory</a:t>
            </a:r>
          </a:p>
          <a:p>
            <a:r>
              <a:rPr lang="en-US" dirty="0"/>
              <a:t>No more than two join operations are active simultaneously</a:t>
            </a:r>
          </a:p>
        </p:txBody>
      </p:sp>
    </p:spTree>
    <p:extLst>
      <p:ext uri="{BB962C8B-B14F-4D97-AF65-F5344CB8AC3E}">
        <p14:creationId xmlns:p14="http://schemas.microsoft.com/office/powerpoint/2010/main" val="197812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441D8-CD00-6E4C-890E-273E22D975C5}"/>
              </a:ext>
            </a:extLst>
          </p:cNvPr>
          <p:cNvSpPr>
            <a:spLocks noGrp="1"/>
          </p:cNvSpPr>
          <p:nvPr>
            <p:ph type="title"/>
          </p:nvPr>
        </p:nvSpPr>
        <p:spPr/>
        <p:txBody>
          <a:bodyPr/>
          <a:lstStyle/>
          <a:p>
            <a:r>
              <a:rPr lang="en-CA" dirty="0"/>
              <a:t>Operator and Process Structure</a:t>
            </a:r>
          </a:p>
        </p:txBody>
      </p:sp>
      <p:sp>
        <p:nvSpPr>
          <p:cNvPr id="3" name="Content Placeholder 2">
            <a:extLst>
              <a:ext uri="{FF2B5EF4-FFF2-40B4-BE49-F238E27FC236}">
                <a16:creationId xmlns:a16="http://schemas.microsoft.com/office/drawing/2014/main" id="{047CB373-F518-D848-81D3-12AA4EBF095E}"/>
              </a:ext>
            </a:extLst>
          </p:cNvPr>
          <p:cNvSpPr>
            <a:spLocks noGrp="1"/>
          </p:cNvSpPr>
          <p:nvPr>
            <p:ph idx="1"/>
          </p:nvPr>
        </p:nvSpPr>
        <p:spPr/>
        <p:txBody>
          <a:bodyPr/>
          <a:lstStyle/>
          <a:p>
            <a:r>
              <a:rPr lang="en-US" dirty="0"/>
              <a:t>The relational operators are same as on a single processor</a:t>
            </a:r>
          </a:p>
          <a:p>
            <a:endParaRPr lang="en-US" dirty="0"/>
          </a:p>
          <a:p>
            <a:endParaRPr lang="en-US" dirty="0"/>
          </a:p>
          <a:p>
            <a:endParaRPr lang="en-US" dirty="0"/>
          </a:p>
          <a:p>
            <a:endParaRPr lang="en-US" dirty="0"/>
          </a:p>
          <a:p>
            <a:endParaRPr lang="en-US" dirty="0"/>
          </a:p>
          <a:p>
            <a:endParaRPr lang="en-US" dirty="0"/>
          </a:p>
          <a:p>
            <a:endParaRPr lang="en-US" dirty="0"/>
          </a:p>
          <a:p>
            <a:r>
              <a:rPr lang="en-CA" dirty="0"/>
              <a:t>The split table defines a mapping of values to a set of destination processes.</a:t>
            </a:r>
            <a:endParaRPr lang="en-US" dirty="0"/>
          </a:p>
        </p:txBody>
      </p:sp>
      <p:pic>
        <p:nvPicPr>
          <p:cNvPr id="5" name="Picture 4">
            <a:extLst>
              <a:ext uri="{FF2B5EF4-FFF2-40B4-BE49-F238E27FC236}">
                <a16:creationId xmlns:a16="http://schemas.microsoft.com/office/drawing/2014/main" id="{CA79976F-A02A-6C47-952B-EB9FEE376712}"/>
              </a:ext>
            </a:extLst>
          </p:cNvPr>
          <p:cNvPicPr>
            <a:picLocks noChangeAspect="1"/>
          </p:cNvPicPr>
          <p:nvPr/>
        </p:nvPicPr>
        <p:blipFill>
          <a:blip r:embed="rId3"/>
          <a:stretch>
            <a:fillRect/>
          </a:stretch>
        </p:blipFill>
        <p:spPr>
          <a:xfrm>
            <a:off x="838200" y="2559304"/>
            <a:ext cx="5257800" cy="2578100"/>
          </a:xfrm>
          <a:prstGeom prst="rect">
            <a:avLst/>
          </a:prstGeom>
        </p:spPr>
      </p:pic>
      <p:pic>
        <p:nvPicPr>
          <p:cNvPr id="7" name="Picture 6">
            <a:extLst>
              <a:ext uri="{FF2B5EF4-FFF2-40B4-BE49-F238E27FC236}">
                <a16:creationId xmlns:a16="http://schemas.microsoft.com/office/drawing/2014/main" id="{AE63359A-7A34-0B40-ABFA-79DBF3A78BC0}"/>
              </a:ext>
            </a:extLst>
          </p:cNvPr>
          <p:cNvPicPr>
            <a:picLocks noChangeAspect="1"/>
          </p:cNvPicPr>
          <p:nvPr/>
        </p:nvPicPr>
        <p:blipFill>
          <a:blip r:embed="rId4"/>
          <a:stretch>
            <a:fillRect/>
          </a:stretch>
        </p:blipFill>
        <p:spPr>
          <a:xfrm>
            <a:off x="6858126" y="2857754"/>
            <a:ext cx="3507996" cy="1981200"/>
          </a:xfrm>
          <a:prstGeom prst="rect">
            <a:avLst/>
          </a:prstGeom>
        </p:spPr>
      </p:pic>
    </p:spTree>
    <p:extLst>
      <p:ext uri="{BB962C8B-B14F-4D97-AF65-F5344CB8AC3E}">
        <p14:creationId xmlns:p14="http://schemas.microsoft.com/office/powerpoint/2010/main" val="319999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441D8-CD00-6E4C-890E-273E22D975C5}"/>
              </a:ext>
            </a:extLst>
          </p:cNvPr>
          <p:cNvSpPr>
            <a:spLocks noGrp="1"/>
          </p:cNvSpPr>
          <p:nvPr>
            <p:ph type="title"/>
          </p:nvPr>
        </p:nvSpPr>
        <p:spPr/>
        <p:txBody>
          <a:bodyPr/>
          <a:lstStyle/>
          <a:p>
            <a:r>
              <a:rPr lang="en-US" dirty="0"/>
              <a:t>An example: parallel hash join</a:t>
            </a:r>
          </a:p>
        </p:txBody>
      </p:sp>
      <p:pic>
        <p:nvPicPr>
          <p:cNvPr id="5" name="Picture 4">
            <a:extLst>
              <a:ext uri="{FF2B5EF4-FFF2-40B4-BE49-F238E27FC236}">
                <a16:creationId xmlns:a16="http://schemas.microsoft.com/office/drawing/2014/main" id="{76A66E5C-F74A-4148-A8DA-4220700ABD62}"/>
              </a:ext>
            </a:extLst>
          </p:cNvPr>
          <p:cNvPicPr>
            <a:picLocks noChangeAspect="1"/>
          </p:cNvPicPr>
          <p:nvPr/>
        </p:nvPicPr>
        <p:blipFill>
          <a:blip r:embed="rId3"/>
          <a:stretch>
            <a:fillRect/>
          </a:stretch>
        </p:blipFill>
        <p:spPr>
          <a:xfrm>
            <a:off x="1069848" y="3193094"/>
            <a:ext cx="2633336" cy="2455408"/>
          </a:xfrm>
          <a:prstGeom prst="rect">
            <a:avLst/>
          </a:prstGeom>
        </p:spPr>
      </p:pic>
      <p:pic>
        <p:nvPicPr>
          <p:cNvPr id="6" name="Picture 5">
            <a:extLst>
              <a:ext uri="{FF2B5EF4-FFF2-40B4-BE49-F238E27FC236}">
                <a16:creationId xmlns:a16="http://schemas.microsoft.com/office/drawing/2014/main" id="{269FAE48-F673-2E47-91B1-85F41CD505FC}"/>
              </a:ext>
            </a:extLst>
          </p:cNvPr>
          <p:cNvPicPr>
            <a:picLocks noChangeAspect="1"/>
          </p:cNvPicPr>
          <p:nvPr/>
        </p:nvPicPr>
        <p:blipFill>
          <a:blip r:embed="rId4"/>
          <a:stretch>
            <a:fillRect/>
          </a:stretch>
        </p:blipFill>
        <p:spPr>
          <a:xfrm>
            <a:off x="4936455" y="1749066"/>
            <a:ext cx="5846687" cy="4624302"/>
          </a:xfrm>
          <a:prstGeom prst="rect">
            <a:avLst/>
          </a:prstGeom>
        </p:spPr>
      </p:pic>
    </p:spTree>
    <p:extLst>
      <p:ext uri="{BB962C8B-B14F-4D97-AF65-F5344CB8AC3E}">
        <p14:creationId xmlns:p14="http://schemas.microsoft.com/office/powerpoint/2010/main" val="1063711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441D8-CD00-6E4C-890E-273E22D975C5}"/>
              </a:ext>
            </a:extLst>
          </p:cNvPr>
          <p:cNvSpPr>
            <a:spLocks noGrp="1"/>
          </p:cNvSpPr>
          <p:nvPr>
            <p:ph type="title"/>
          </p:nvPr>
        </p:nvSpPr>
        <p:spPr/>
        <p:txBody>
          <a:bodyPr/>
          <a:lstStyle/>
          <a:p>
            <a:r>
              <a:rPr lang="en-US" dirty="0"/>
              <a:t>An example: parallel hash join</a:t>
            </a:r>
          </a:p>
        </p:txBody>
      </p:sp>
      <p:pic>
        <p:nvPicPr>
          <p:cNvPr id="3" name="Picture 2">
            <a:extLst>
              <a:ext uri="{FF2B5EF4-FFF2-40B4-BE49-F238E27FC236}">
                <a16:creationId xmlns:a16="http://schemas.microsoft.com/office/drawing/2014/main" id="{9AD04BA0-3181-2C4B-BF4E-2B31747B737C}"/>
              </a:ext>
            </a:extLst>
          </p:cNvPr>
          <p:cNvPicPr>
            <a:picLocks noChangeAspect="1"/>
          </p:cNvPicPr>
          <p:nvPr/>
        </p:nvPicPr>
        <p:blipFill>
          <a:blip r:embed="rId3"/>
          <a:stretch>
            <a:fillRect/>
          </a:stretch>
        </p:blipFill>
        <p:spPr>
          <a:xfrm>
            <a:off x="1382484" y="1785085"/>
            <a:ext cx="7612225" cy="4706007"/>
          </a:xfrm>
          <a:prstGeom prst="rect">
            <a:avLst/>
          </a:prstGeom>
        </p:spPr>
      </p:pic>
    </p:spTree>
    <p:extLst>
      <p:ext uri="{BB962C8B-B14F-4D97-AF65-F5344CB8AC3E}">
        <p14:creationId xmlns:p14="http://schemas.microsoft.com/office/powerpoint/2010/main" val="1194447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284D7-B505-ED4A-8A42-1A899B122F70}"/>
              </a:ext>
            </a:extLst>
          </p:cNvPr>
          <p:cNvSpPr>
            <a:spLocks noGrp="1"/>
          </p:cNvSpPr>
          <p:nvPr>
            <p:ph type="title"/>
          </p:nvPr>
        </p:nvSpPr>
        <p:spPr/>
        <p:txBody>
          <a:bodyPr/>
          <a:lstStyle/>
          <a:p>
            <a:r>
              <a:rPr lang="en-US" dirty="0"/>
              <a:t>Table of content</a:t>
            </a:r>
          </a:p>
        </p:txBody>
      </p:sp>
      <p:sp>
        <p:nvSpPr>
          <p:cNvPr id="3" name="Content Placeholder 2">
            <a:extLst>
              <a:ext uri="{FF2B5EF4-FFF2-40B4-BE49-F238E27FC236}">
                <a16:creationId xmlns:a16="http://schemas.microsoft.com/office/drawing/2014/main" id="{E798A35C-2CC4-2244-B3E8-20FEB5A43681}"/>
              </a:ext>
            </a:extLst>
          </p:cNvPr>
          <p:cNvSpPr>
            <a:spLocks noGrp="1"/>
          </p:cNvSpPr>
          <p:nvPr>
            <p:ph idx="1"/>
          </p:nvPr>
        </p:nvSpPr>
        <p:spPr/>
        <p:txBody>
          <a:bodyPr/>
          <a:lstStyle/>
          <a:p>
            <a:r>
              <a:rPr lang="en-US" dirty="0"/>
              <a:t>Introduction</a:t>
            </a:r>
          </a:p>
          <a:p>
            <a:r>
              <a:rPr lang="en-US" dirty="0"/>
              <a:t>Key ideas</a:t>
            </a:r>
          </a:p>
          <a:p>
            <a:r>
              <a:rPr lang="en-US" dirty="0"/>
              <a:t>Hardware Architecture</a:t>
            </a:r>
          </a:p>
          <a:p>
            <a:r>
              <a:rPr lang="en-US" dirty="0"/>
              <a:t>Software Architecture</a:t>
            </a:r>
          </a:p>
          <a:p>
            <a:r>
              <a:rPr lang="en-US" sz="4000" dirty="0">
                <a:solidFill>
                  <a:srgbClr val="0070C0"/>
                </a:solidFill>
              </a:rPr>
              <a:t>Query Processing Algorithms</a:t>
            </a:r>
          </a:p>
          <a:p>
            <a:r>
              <a:rPr lang="en-US" dirty="0"/>
              <a:t>Transaction and Failure Management</a:t>
            </a:r>
          </a:p>
          <a:p>
            <a:r>
              <a:rPr lang="en-US" dirty="0"/>
              <a:t>Conclusion</a:t>
            </a:r>
          </a:p>
        </p:txBody>
      </p:sp>
    </p:spTree>
    <p:extLst>
      <p:ext uri="{BB962C8B-B14F-4D97-AF65-F5344CB8AC3E}">
        <p14:creationId xmlns:p14="http://schemas.microsoft.com/office/powerpoint/2010/main" val="1349758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E6257-BFF5-5A46-8BFA-3633D88A1D78}"/>
              </a:ext>
            </a:extLst>
          </p:cNvPr>
          <p:cNvSpPr>
            <a:spLocks noGrp="1"/>
          </p:cNvSpPr>
          <p:nvPr>
            <p:ph type="title"/>
          </p:nvPr>
        </p:nvSpPr>
        <p:spPr/>
        <p:txBody>
          <a:bodyPr/>
          <a:lstStyle/>
          <a:p>
            <a:r>
              <a:rPr lang="en-CA" dirty="0"/>
              <a:t>Selection</a:t>
            </a:r>
            <a:endParaRPr lang="en-US" dirty="0"/>
          </a:p>
        </p:txBody>
      </p:sp>
      <p:sp>
        <p:nvSpPr>
          <p:cNvPr id="3" name="Content Placeholder 2">
            <a:extLst>
              <a:ext uri="{FF2B5EF4-FFF2-40B4-BE49-F238E27FC236}">
                <a16:creationId xmlns:a16="http://schemas.microsoft.com/office/drawing/2014/main" id="{CC9D76CA-DDD9-8E4C-BA9D-6CBEC592C5FB}"/>
              </a:ext>
            </a:extLst>
          </p:cNvPr>
          <p:cNvSpPr>
            <a:spLocks noGrp="1"/>
          </p:cNvSpPr>
          <p:nvPr>
            <p:ph idx="1"/>
          </p:nvPr>
        </p:nvSpPr>
        <p:spPr/>
        <p:txBody>
          <a:bodyPr/>
          <a:lstStyle/>
          <a:p>
            <a:r>
              <a:rPr lang="en-CA" dirty="0"/>
              <a:t>If the relation is hash or range partitioned</a:t>
            </a:r>
          </a:p>
          <a:p>
            <a:pPr lvl="1"/>
            <a:r>
              <a:rPr lang="en-CA" dirty="0"/>
              <a:t>Direct the selection to a subset of the nodes</a:t>
            </a:r>
          </a:p>
          <a:p>
            <a:r>
              <a:rPr lang="en-CA" dirty="0"/>
              <a:t>If the relation is round-robin partitioned or the predicate is not the partitioning attribute</a:t>
            </a:r>
          </a:p>
          <a:p>
            <a:pPr lvl="1"/>
            <a:r>
              <a:rPr lang="en-CA" dirty="0"/>
              <a:t>Scan all nodes</a:t>
            </a:r>
          </a:p>
          <a:p>
            <a:r>
              <a:rPr lang="en-CA" dirty="0"/>
              <a:t>One page read-ahead mechanism when scanning – for performance</a:t>
            </a:r>
          </a:p>
          <a:p>
            <a:endParaRPr lang="en-US" dirty="0"/>
          </a:p>
        </p:txBody>
      </p:sp>
    </p:spTree>
    <p:extLst>
      <p:ext uri="{BB962C8B-B14F-4D97-AF65-F5344CB8AC3E}">
        <p14:creationId xmlns:p14="http://schemas.microsoft.com/office/powerpoint/2010/main" val="2777732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E6257-BFF5-5A46-8BFA-3633D88A1D78}"/>
              </a:ext>
            </a:extLst>
          </p:cNvPr>
          <p:cNvSpPr>
            <a:spLocks noGrp="1"/>
          </p:cNvSpPr>
          <p:nvPr>
            <p:ph type="title"/>
          </p:nvPr>
        </p:nvSpPr>
        <p:spPr/>
        <p:txBody>
          <a:bodyPr/>
          <a:lstStyle/>
          <a:p>
            <a:r>
              <a:rPr lang="en-US" dirty="0"/>
              <a:t>Join</a:t>
            </a:r>
          </a:p>
        </p:txBody>
      </p:sp>
      <p:sp>
        <p:nvSpPr>
          <p:cNvPr id="3" name="Content Placeholder 2">
            <a:extLst>
              <a:ext uri="{FF2B5EF4-FFF2-40B4-BE49-F238E27FC236}">
                <a16:creationId xmlns:a16="http://schemas.microsoft.com/office/drawing/2014/main" id="{CC9D76CA-DDD9-8E4C-BA9D-6CBEC592C5FB}"/>
              </a:ext>
            </a:extLst>
          </p:cNvPr>
          <p:cNvSpPr>
            <a:spLocks noGrp="1"/>
          </p:cNvSpPr>
          <p:nvPr>
            <p:ph idx="1"/>
          </p:nvPr>
        </p:nvSpPr>
        <p:spPr/>
        <p:txBody>
          <a:bodyPr/>
          <a:lstStyle/>
          <a:p>
            <a:r>
              <a:rPr lang="en-US" dirty="0"/>
              <a:t>Partition the relations into disjoint subsets, called buckets</a:t>
            </a:r>
          </a:p>
          <a:p>
            <a:r>
              <a:rPr lang="en-CA" dirty="0"/>
              <a:t>Four join algorithms on the Gamma: sort-merge, Grace, Simple, and Hybrid</a:t>
            </a:r>
          </a:p>
          <a:p>
            <a:r>
              <a:rPr lang="en-CA" dirty="0"/>
              <a:t>Hybrid hash join provides the best performance on average</a:t>
            </a:r>
          </a:p>
          <a:p>
            <a:endParaRPr lang="en-CA" dirty="0"/>
          </a:p>
          <a:p>
            <a:endParaRPr lang="en-US" dirty="0"/>
          </a:p>
        </p:txBody>
      </p:sp>
    </p:spTree>
    <p:extLst>
      <p:ext uri="{BB962C8B-B14F-4D97-AF65-F5344CB8AC3E}">
        <p14:creationId xmlns:p14="http://schemas.microsoft.com/office/powerpoint/2010/main" val="3808795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E6257-BFF5-5A46-8BFA-3633D88A1D78}"/>
              </a:ext>
            </a:extLst>
          </p:cNvPr>
          <p:cNvSpPr>
            <a:spLocks noGrp="1"/>
          </p:cNvSpPr>
          <p:nvPr>
            <p:ph type="title"/>
          </p:nvPr>
        </p:nvSpPr>
        <p:spPr/>
        <p:txBody>
          <a:bodyPr/>
          <a:lstStyle/>
          <a:p>
            <a:r>
              <a:rPr lang="en-US" dirty="0"/>
              <a:t>Hybrid hash-Join</a:t>
            </a:r>
          </a:p>
        </p:txBody>
      </p:sp>
      <p:sp>
        <p:nvSpPr>
          <p:cNvPr id="3" name="Content Placeholder 2">
            <a:extLst>
              <a:ext uri="{FF2B5EF4-FFF2-40B4-BE49-F238E27FC236}">
                <a16:creationId xmlns:a16="http://schemas.microsoft.com/office/drawing/2014/main" id="{CC9D76CA-DDD9-8E4C-BA9D-6CBEC592C5FB}"/>
              </a:ext>
            </a:extLst>
          </p:cNvPr>
          <p:cNvSpPr>
            <a:spLocks noGrp="1"/>
          </p:cNvSpPr>
          <p:nvPr>
            <p:ph idx="1"/>
          </p:nvPr>
        </p:nvSpPr>
        <p:spPr/>
        <p:txBody>
          <a:bodyPr/>
          <a:lstStyle/>
          <a:p>
            <a:r>
              <a:rPr lang="en-US" dirty="0"/>
              <a:t>A centralized Hybrid hash-join in three phases.</a:t>
            </a:r>
          </a:p>
          <a:p>
            <a:pPr lvl="1"/>
            <a:r>
              <a:rPr lang="en-CA" dirty="0"/>
              <a:t>Partition inner R into N buckets using h1</a:t>
            </a:r>
          </a:p>
          <a:p>
            <a:pPr lvl="1"/>
            <a:r>
              <a:rPr lang="en-CA" dirty="0"/>
              <a:t>Partition outer S into N buckets using h1</a:t>
            </a:r>
          </a:p>
          <a:p>
            <a:pPr lvl="1"/>
            <a:r>
              <a:rPr lang="en-CA" dirty="0"/>
              <a:t>Join the remaining N-1 buckets from R with </a:t>
            </a:r>
          </a:p>
          <a:p>
            <a:pPr marL="274320" lvl="1" indent="0">
              <a:buNone/>
            </a:pPr>
            <a:r>
              <a:rPr lang="en-CA" dirty="0"/>
              <a:t>the corresponding S buckets using h2.</a:t>
            </a:r>
            <a:endParaRPr lang="en-US" dirty="0"/>
          </a:p>
          <a:p>
            <a:r>
              <a:rPr lang="en-US" dirty="0"/>
              <a:t>How about the parallel version?</a:t>
            </a:r>
          </a:p>
          <a:p>
            <a:pPr marL="274320" lvl="1" indent="0">
              <a:buNone/>
            </a:pPr>
            <a:endParaRPr lang="en-CA" dirty="0"/>
          </a:p>
          <a:p>
            <a:endParaRPr lang="en-CA" dirty="0"/>
          </a:p>
          <a:p>
            <a:endParaRPr lang="en-US" dirty="0"/>
          </a:p>
        </p:txBody>
      </p:sp>
      <p:pic>
        <p:nvPicPr>
          <p:cNvPr id="5" name="Picture 4">
            <a:extLst>
              <a:ext uri="{FF2B5EF4-FFF2-40B4-BE49-F238E27FC236}">
                <a16:creationId xmlns:a16="http://schemas.microsoft.com/office/drawing/2014/main" id="{01765B90-704F-A244-A9BD-295499A840BD}"/>
              </a:ext>
            </a:extLst>
          </p:cNvPr>
          <p:cNvPicPr>
            <a:picLocks noChangeAspect="1"/>
          </p:cNvPicPr>
          <p:nvPr/>
        </p:nvPicPr>
        <p:blipFill>
          <a:blip r:embed="rId3"/>
          <a:stretch>
            <a:fillRect/>
          </a:stretch>
        </p:blipFill>
        <p:spPr>
          <a:xfrm>
            <a:off x="6096000" y="3187447"/>
            <a:ext cx="5685453" cy="3037146"/>
          </a:xfrm>
          <a:prstGeom prst="rect">
            <a:avLst/>
          </a:prstGeom>
        </p:spPr>
      </p:pic>
    </p:spTree>
    <p:extLst>
      <p:ext uri="{BB962C8B-B14F-4D97-AF65-F5344CB8AC3E}">
        <p14:creationId xmlns:p14="http://schemas.microsoft.com/office/powerpoint/2010/main" val="3170114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E6257-BFF5-5A46-8BFA-3633D88A1D78}"/>
              </a:ext>
            </a:extLst>
          </p:cNvPr>
          <p:cNvSpPr>
            <a:spLocks noGrp="1"/>
          </p:cNvSpPr>
          <p:nvPr>
            <p:ph type="title"/>
          </p:nvPr>
        </p:nvSpPr>
        <p:spPr/>
        <p:txBody>
          <a:bodyPr/>
          <a:lstStyle/>
          <a:p>
            <a:r>
              <a:rPr lang="en-CA" dirty="0"/>
              <a:t>Discussion question</a:t>
            </a:r>
          </a:p>
        </p:txBody>
      </p:sp>
      <p:sp>
        <p:nvSpPr>
          <p:cNvPr id="3" name="Content Placeholder 2">
            <a:extLst>
              <a:ext uri="{FF2B5EF4-FFF2-40B4-BE49-F238E27FC236}">
                <a16:creationId xmlns:a16="http://schemas.microsoft.com/office/drawing/2014/main" id="{CC9D76CA-DDD9-8E4C-BA9D-6CBEC592C5FB}"/>
              </a:ext>
            </a:extLst>
          </p:cNvPr>
          <p:cNvSpPr>
            <a:spLocks noGrp="1"/>
          </p:cNvSpPr>
          <p:nvPr>
            <p:ph idx="1"/>
          </p:nvPr>
        </p:nvSpPr>
        <p:spPr/>
        <p:txBody>
          <a:bodyPr>
            <a:normAutofit/>
          </a:bodyPr>
          <a:lstStyle/>
          <a:p>
            <a:r>
              <a:rPr lang="en-CA" dirty="0"/>
              <a:t>Consider the parallel hash join in this paper and the hybrid hash join in Volcano. Are they the same, and why? Also, do you think the parallel hash join was a good strategy for Gamma, and why? What disadvantages/challenges does it have?</a:t>
            </a:r>
          </a:p>
        </p:txBody>
      </p:sp>
    </p:spTree>
    <p:extLst>
      <p:ext uri="{BB962C8B-B14F-4D97-AF65-F5344CB8AC3E}">
        <p14:creationId xmlns:p14="http://schemas.microsoft.com/office/powerpoint/2010/main" val="78791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284D7-B505-ED4A-8A42-1A899B122F70}"/>
              </a:ext>
            </a:extLst>
          </p:cNvPr>
          <p:cNvSpPr>
            <a:spLocks noGrp="1"/>
          </p:cNvSpPr>
          <p:nvPr>
            <p:ph type="title"/>
          </p:nvPr>
        </p:nvSpPr>
        <p:spPr/>
        <p:txBody>
          <a:bodyPr/>
          <a:lstStyle/>
          <a:p>
            <a:r>
              <a:rPr lang="en-US" dirty="0"/>
              <a:t>Table of content</a:t>
            </a:r>
          </a:p>
        </p:txBody>
      </p:sp>
      <p:sp>
        <p:nvSpPr>
          <p:cNvPr id="3" name="Content Placeholder 2">
            <a:extLst>
              <a:ext uri="{FF2B5EF4-FFF2-40B4-BE49-F238E27FC236}">
                <a16:creationId xmlns:a16="http://schemas.microsoft.com/office/drawing/2014/main" id="{E798A35C-2CC4-2244-B3E8-20FEB5A43681}"/>
              </a:ext>
            </a:extLst>
          </p:cNvPr>
          <p:cNvSpPr>
            <a:spLocks noGrp="1"/>
          </p:cNvSpPr>
          <p:nvPr>
            <p:ph idx="1"/>
          </p:nvPr>
        </p:nvSpPr>
        <p:spPr/>
        <p:txBody>
          <a:bodyPr/>
          <a:lstStyle/>
          <a:p>
            <a:r>
              <a:rPr lang="en-US" dirty="0"/>
              <a:t>Introduction</a:t>
            </a:r>
          </a:p>
          <a:p>
            <a:r>
              <a:rPr lang="en-US" dirty="0"/>
              <a:t>Key ideas</a:t>
            </a:r>
          </a:p>
          <a:p>
            <a:r>
              <a:rPr lang="en-US" dirty="0"/>
              <a:t>Hardware Architecture</a:t>
            </a:r>
          </a:p>
          <a:p>
            <a:r>
              <a:rPr lang="en-US" dirty="0"/>
              <a:t>Software Architecture</a:t>
            </a:r>
          </a:p>
          <a:p>
            <a:r>
              <a:rPr lang="en-US" dirty="0"/>
              <a:t>Query Processing Algorithms</a:t>
            </a:r>
          </a:p>
          <a:p>
            <a:r>
              <a:rPr lang="en-US" dirty="0"/>
              <a:t>Transaction and Failure Management</a:t>
            </a:r>
          </a:p>
          <a:p>
            <a:r>
              <a:rPr lang="en-US" dirty="0"/>
              <a:t>Conclusion</a:t>
            </a:r>
          </a:p>
        </p:txBody>
      </p:sp>
    </p:spTree>
    <p:extLst>
      <p:ext uri="{BB962C8B-B14F-4D97-AF65-F5344CB8AC3E}">
        <p14:creationId xmlns:p14="http://schemas.microsoft.com/office/powerpoint/2010/main" val="21479005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284D7-B505-ED4A-8A42-1A899B122F70}"/>
              </a:ext>
            </a:extLst>
          </p:cNvPr>
          <p:cNvSpPr>
            <a:spLocks noGrp="1"/>
          </p:cNvSpPr>
          <p:nvPr>
            <p:ph type="title"/>
          </p:nvPr>
        </p:nvSpPr>
        <p:spPr/>
        <p:txBody>
          <a:bodyPr/>
          <a:lstStyle/>
          <a:p>
            <a:r>
              <a:rPr lang="en-US" dirty="0"/>
              <a:t>Table of content</a:t>
            </a:r>
          </a:p>
        </p:txBody>
      </p:sp>
      <p:sp>
        <p:nvSpPr>
          <p:cNvPr id="3" name="Content Placeholder 2">
            <a:extLst>
              <a:ext uri="{FF2B5EF4-FFF2-40B4-BE49-F238E27FC236}">
                <a16:creationId xmlns:a16="http://schemas.microsoft.com/office/drawing/2014/main" id="{E798A35C-2CC4-2244-B3E8-20FEB5A43681}"/>
              </a:ext>
            </a:extLst>
          </p:cNvPr>
          <p:cNvSpPr>
            <a:spLocks noGrp="1"/>
          </p:cNvSpPr>
          <p:nvPr>
            <p:ph idx="1"/>
          </p:nvPr>
        </p:nvSpPr>
        <p:spPr/>
        <p:txBody>
          <a:bodyPr/>
          <a:lstStyle/>
          <a:p>
            <a:r>
              <a:rPr lang="en-US" dirty="0"/>
              <a:t>Introduction</a:t>
            </a:r>
          </a:p>
          <a:p>
            <a:r>
              <a:rPr lang="en-US" dirty="0"/>
              <a:t>Key ideas</a:t>
            </a:r>
          </a:p>
          <a:p>
            <a:r>
              <a:rPr lang="en-US" dirty="0"/>
              <a:t>Hardware Architecture</a:t>
            </a:r>
          </a:p>
          <a:p>
            <a:r>
              <a:rPr lang="en-US" dirty="0"/>
              <a:t>Software Architecture</a:t>
            </a:r>
          </a:p>
          <a:p>
            <a:r>
              <a:rPr lang="en-US" dirty="0"/>
              <a:t>Query Processing Algorithms</a:t>
            </a:r>
          </a:p>
          <a:p>
            <a:r>
              <a:rPr lang="en-US" sz="4000" dirty="0">
                <a:solidFill>
                  <a:srgbClr val="0070C0"/>
                </a:solidFill>
              </a:rPr>
              <a:t>Transaction and Failure Management</a:t>
            </a:r>
          </a:p>
          <a:p>
            <a:r>
              <a:rPr lang="en-US" dirty="0"/>
              <a:t>Conclusion</a:t>
            </a:r>
          </a:p>
        </p:txBody>
      </p:sp>
    </p:spTree>
    <p:extLst>
      <p:ext uri="{BB962C8B-B14F-4D97-AF65-F5344CB8AC3E}">
        <p14:creationId xmlns:p14="http://schemas.microsoft.com/office/powerpoint/2010/main" val="1813171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E6257-BFF5-5A46-8BFA-3633D88A1D78}"/>
              </a:ext>
            </a:extLst>
          </p:cNvPr>
          <p:cNvSpPr>
            <a:spLocks noGrp="1"/>
          </p:cNvSpPr>
          <p:nvPr>
            <p:ph type="title"/>
          </p:nvPr>
        </p:nvSpPr>
        <p:spPr/>
        <p:txBody>
          <a:bodyPr/>
          <a:lstStyle/>
          <a:p>
            <a:r>
              <a:rPr lang="en-CA" dirty="0"/>
              <a:t>Concurrency Control</a:t>
            </a:r>
            <a:endParaRPr lang="en-US" dirty="0"/>
          </a:p>
        </p:txBody>
      </p:sp>
      <p:sp>
        <p:nvSpPr>
          <p:cNvPr id="3" name="Content Placeholder 2">
            <a:extLst>
              <a:ext uri="{FF2B5EF4-FFF2-40B4-BE49-F238E27FC236}">
                <a16:creationId xmlns:a16="http://schemas.microsoft.com/office/drawing/2014/main" id="{CC9D76CA-DDD9-8E4C-BA9D-6CBEC592C5FB}"/>
              </a:ext>
            </a:extLst>
          </p:cNvPr>
          <p:cNvSpPr>
            <a:spLocks noGrp="1"/>
          </p:cNvSpPr>
          <p:nvPr>
            <p:ph idx="1"/>
          </p:nvPr>
        </p:nvSpPr>
        <p:spPr/>
        <p:txBody>
          <a:bodyPr>
            <a:normAutofit/>
          </a:bodyPr>
          <a:lstStyle/>
          <a:p>
            <a:r>
              <a:rPr lang="en-CA" dirty="0"/>
              <a:t>Two-phase locking</a:t>
            </a:r>
          </a:p>
          <a:p>
            <a:r>
              <a:rPr lang="en-CA" dirty="0"/>
              <a:t>Granularities: file and page</a:t>
            </a:r>
          </a:p>
          <a:p>
            <a:r>
              <a:rPr lang="en-US" dirty="0"/>
              <a:t>5 lock mode: </a:t>
            </a:r>
            <a:r>
              <a:rPr lang="en-CA" dirty="0"/>
              <a:t>S, X, IS, IX, and SIX</a:t>
            </a:r>
          </a:p>
          <a:p>
            <a:r>
              <a:rPr lang="en-CA" dirty="0"/>
              <a:t>Local lock manager</a:t>
            </a:r>
          </a:p>
          <a:p>
            <a:pPr lvl="1"/>
            <a:r>
              <a:rPr lang="en-CA" dirty="0"/>
              <a:t>a lock table</a:t>
            </a:r>
          </a:p>
          <a:p>
            <a:pPr lvl="1"/>
            <a:r>
              <a:rPr lang="en-CA" dirty="0"/>
              <a:t>a transaction wait-for-graph.</a:t>
            </a:r>
          </a:p>
          <a:p>
            <a:r>
              <a:rPr lang="en-CA" dirty="0"/>
              <a:t>Deadlock detector.</a:t>
            </a:r>
          </a:p>
          <a:p>
            <a:pPr lvl="1"/>
            <a:r>
              <a:rPr lang="en-CA" dirty="0"/>
              <a:t>Periodically sends a message to each node, requesting the local transaction wait-for-graph of that node</a:t>
            </a:r>
          </a:p>
          <a:p>
            <a:r>
              <a:rPr lang="en-CA" dirty="0"/>
              <a:t>Recovery Architecture: </a:t>
            </a:r>
            <a:r>
              <a:rPr lang="en-US" dirty="0"/>
              <a:t>Standard WAL protocol</a:t>
            </a:r>
            <a:endParaRPr lang="en-CA" dirty="0"/>
          </a:p>
          <a:p>
            <a:endParaRPr lang="en-US" dirty="0"/>
          </a:p>
        </p:txBody>
      </p:sp>
    </p:spTree>
    <p:extLst>
      <p:ext uri="{BB962C8B-B14F-4D97-AF65-F5344CB8AC3E}">
        <p14:creationId xmlns:p14="http://schemas.microsoft.com/office/powerpoint/2010/main" val="4241605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E6257-BFF5-5A46-8BFA-3633D88A1D78}"/>
              </a:ext>
            </a:extLst>
          </p:cNvPr>
          <p:cNvSpPr>
            <a:spLocks noGrp="1"/>
          </p:cNvSpPr>
          <p:nvPr>
            <p:ph type="title"/>
          </p:nvPr>
        </p:nvSpPr>
        <p:spPr/>
        <p:txBody>
          <a:bodyPr/>
          <a:lstStyle/>
          <a:p>
            <a:r>
              <a:rPr lang="en-CA" dirty="0"/>
              <a:t>Failure Management</a:t>
            </a:r>
          </a:p>
        </p:txBody>
      </p:sp>
      <p:sp>
        <p:nvSpPr>
          <p:cNvPr id="3" name="Content Placeholder 2">
            <a:extLst>
              <a:ext uri="{FF2B5EF4-FFF2-40B4-BE49-F238E27FC236}">
                <a16:creationId xmlns:a16="http://schemas.microsoft.com/office/drawing/2014/main" id="{CC9D76CA-DDD9-8E4C-BA9D-6CBEC592C5FB}"/>
              </a:ext>
            </a:extLst>
          </p:cNvPr>
          <p:cNvSpPr>
            <a:spLocks noGrp="1"/>
          </p:cNvSpPr>
          <p:nvPr>
            <p:ph idx="1"/>
          </p:nvPr>
        </p:nvSpPr>
        <p:spPr/>
        <p:txBody>
          <a:bodyPr>
            <a:normAutofit/>
          </a:bodyPr>
          <a:lstStyle/>
          <a:p>
            <a:r>
              <a:rPr lang="en-CA" dirty="0"/>
              <a:t>Interleaved declustering</a:t>
            </a:r>
          </a:p>
          <a:p>
            <a:pPr lvl="1"/>
            <a:r>
              <a:rPr lang="en-CA" dirty="0"/>
              <a:t>Divide each fragment into units of size N – 1 sub-fragments</a:t>
            </a:r>
          </a:p>
          <a:p>
            <a:endParaRPr lang="en-CA" dirty="0"/>
          </a:p>
          <a:p>
            <a:endParaRPr lang="en-CA" dirty="0"/>
          </a:p>
          <a:p>
            <a:endParaRPr lang="en-CA" dirty="0"/>
          </a:p>
          <a:p>
            <a:r>
              <a:rPr lang="en-CA" dirty="0"/>
              <a:t>Chained declustering</a:t>
            </a:r>
          </a:p>
          <a:p>
            <a:pPr lvl="1"/>
            <a:r>
              <a:rPr lang="en-CA" dirty="0"/>
              <a:t>primary copy: </a:t>
            </a:r>
            <a:r>
              <a:rPr lang="en-CA" dirty="0" err="1"/>
              <a:t>i</a:t>
            </a:r>
            <a:r>
              <a:rPr lang="en-CA" dirty="0"/>
              <a:t> mod M</a:t>
            </a:r>
          </a:p>
          <a:p>
            <a:pPr lvl="1"/>
            <a:r>
              <a:rPr lang="en-CA" dirty="0"/>
              <a:t>backup copy: (</a:t>
            </a:r>
            <a:r>
              <a:rPr lang="en-CA" dirty="0" err="1"/>
              <a:t>i</a:t>
            </a:r>
            <a:r>
              <a:rPr lang="en-CA" dirty="0"/>
              <a:t> + 1) mod M</a:t>
            </a:r>
          </a:p>
          <a:p>
            <a:pPr lvl="1"/>
            <a:endParaRPr lang="en-CA" dirty="0"/>
          </a:p>
          <a:p>
            <a:pPr lvl="1"/>
            <a:endParaRPr lang="en-CA" dirty="0"/>
          </a:p>
          <a:p>
            <a:pPr lvl="1"/>
            <a:endParaRPr lang="en-CA" dirty="0"/>
          </a:p>
        </p:txBody>
      </p:sp>
      <p:pic>
        <p:nvPicPr>
          <p:cNvPr id="4" name="Picture 3">
            <a:extLst>
              <a:ext uri="{FF2B5EF4-FFF2-40B4-BE49-F238E27FC236}">
                <a16:creationId xmlns:a16="http://schemas.microsoft.com/office/drawing/2014/main" id="{E290646F-02B2-4442-897D-467056C7DA6F}"/>
              </a:ext>
            </a:extLst>
          </p:cNvPr>
          <p:cNvPicPr>
            <a:picLocks noChangeAspect="1"/>
          </p:cNvPicPr>
          <p:nvPr/>
        </p:nvPicPr>
        <p:blipFill>
          <a:blip r:embed="rId3"/>
          <a:stretch>
            <a:fillRect/>
          </a:stretch>
        </p:blipFill>
        <p:spPr>
          <a:xfrm>
            <a:off x="1146342" y="5225048"/>
            <a:ext cx="6883400" cy="863600"/>
          </a:xfrm>
          <a:prstGeom prst="rect">
            <a:avLst/>
          </a:prstGeom>
        </p:spPr>
      </p:pic>
      <p:pic>
        <p:nvPicPr>
          <p:cNvPr id="6" name="Picture 5">
            <a:extLst>
              <a:ext uri="{FF2B5EF4-FFF2-40B4-BE49-F238E27FC236}">
                <a16:creationId xmlns:a16="http://schemas.microsoft.com/office/drawing/2014/main" id="{7C338C11-29FB-9F43-B341-B6D4806FDB59}"/>
              </a:ext>
            </a:extLst>
          </p:cNvPr>
          <p:cNvPicPr>
            <a:picLocks noChangeAspect="1"/>
          </p:cNvPicPr>
          <p:nvPr/>
        </p:nvPicPr>
        <p:blipFill>
          <a:blip r:embed="rId4"/>
          <a:stretch>
            <a:fillRect/>
          </a:stretch>
        </p:blipFill>
        <p:spPr>
          <a:xfrm>
            <a:off x="1451142" y="2819400"/>
            <a:ext cx="6273800" cy="1219200"/>
          </a:xfrm>
          <a:prstGeom prst="rect">
            <a:avLst/>
          </a:prstGeom>
        </p:spPr>
      </p:pic>
    </p:spTree>
    <p:extLst>
      <p:ext uri="{BB962C8B-B14F-4D97-AF65-F5344CB8AC3E}">
        <p14:creationId xmlns:p14="http://schemas.microsoft.com/office/powerpoint/2010/main" val="21637995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E6257-BFF5-5A46-8BFA-3633D88A1D78}"/>
              </a:ext>
            </a:extLst>
          </p:cNvPr>
          <p:cNvSpPr>
            <a:spLocks noGrp="1"/>
          </p:cNvSpPr>
          <p:nvPr>
            <p:ph type="title"/>
          </p:nvPr>
        </p:nvSpPr>
        <p:spPr/>
        <p:txBody>
          <a:bodyPr/>
          <a:lstStyle/>
          <a:p>
            <a:r>
              <a:rPr lang="en-CA" dirty="0"/>
              <a:t>Failure Management</a:t>
            </a:r>
          </a:p>
        </p:txBody>
      </p:sp>
      <p:sp>
        <p:nvSpPr>
          <p:cNvPr id="3" name="Content Placeholder 2">
            <a:extLst>
              <a:ext uri="{FF2B5EF4-FFF2-40B4-BE49-F238E27FC236}">
                <a16:creationId xmlns:a16="http://schemas.microsoft.com/office/drawing/2014/main" id="{CC9D76CA-DDD9-8E4C-BA9D-6CBEC592C5FB}"/>
              </a:ext>
            </a:extLst>
          </p:cNvPr>
          <p:cNvSpPr>
            <a:spLocks noGrp="1"/>
          </p:cNvSpPr>
          <p:nvPr>
            <p:ph idx="1"/>
          </p:nvPr>
        </p:nvSpPr>
        <p:spPr/>
        <p:txBody>
          <a:bodyPr>
            <a:normAutofit/>
          </a:bodyPr>
          <a:lstStyle/>
          <a:p>
            <a:pPr marL="0" indent="0">
              <a:buNone/>
            </a:pPr>
            <a:endParaRPr lang="en-CA" dirty="0"/>
          </a:p>
          <a:p>
            <a:r>
              <a:rPr lang="en-CA" dirty="0"/>
              <a:t>Chained declustering</a:t>
            </a:r>
          </a:p>
          <a:p>
            <a:pPr lvl="1"/>
            <a:r>
              <a:rPr lang="en-CA" dirty="0"/>
              <a:t>primary copy: </a:t>
            </a:r>
            <a:r>
              <a:rPr lang="en-CA" dirty="0" err="1"/>
              <a:t>i</a:t>
            </a:r>
            <a:r>
              <a:rPr lang="en-CA" dirty="0"/>
              <a:t> mod M</a:t>
            </a:r>
          </a:p>
          <a:p>
            <a:pPr lvl="1"/>
            <a:r>
              <a:rPr lang="en-CA" dirty="0"/>
              <a:t>backup copy: (</a:t>
            </a:r>
            <a:r>
              <a:rPr lang="en-CA" dirty="0" err="1"/>
              <a:t>i</a:t>
            </a:r>
            <a:r>
              <a:rPr lang="en-CA" dirty="0"/>
              <a:t> + 1) mod M</a:t>
            </a:r>
          </a:p>
          <a:p>
            <a:pPr lvl="1"/>
            <a:endParaRPr lang="en-CA" dirty="0"/>
          </a:p>
          <a:p>
            <a:pPr lvl="1"/>
            <a:endParaRPr lang="en-CA" dirty="0"/>
          </a:p>
          <a:p>
            <a:pPr lvl="1"/>
            <a:endParaRPr lang="en-CA" dirty="0"/>
          </a:p>
        </p:txBody>
      </p:sp>
      <p:pic>
        <p:nvPicPr>
          <p:cNvPr id="4" name="Picture 3">
            <a:extLst>
              <a:ext uri="{FF2B5EF4-FFF2-40B4-BE49-F238E27FC236}">
                <a16:creationId xmlns:a16="http://schemas.microsoft.com/office/drawing/2014/main" id="{E290646F-02B2-4442-897D-467056C7DA6F}"/>
              </a:ext>
            </a:extLst>
          </p:cNvPr>
          <p:cNvPicPr>
            <a:picLocks noChangeAspect="1"/>
          </p:cNvPicPr>
          <p:nvPr/>
        </p:nvPicPr>
        <p:blipFill>
          <a:blip r:embed="rId3"/>
          <a:stretch>
            <a:fillRect/>
          </a:stretch>
        </p:blipFill>
        <p:spPr>
          <a:xfrm>
            <a:off x="1178426" y="3541295"/>
            <a:ext cx="6883400" cy="863600"/>
          </a:xfrm>
          <a:prstGeom prst="rect">
            <a:avLst/>
          </a:prstGeom>
        </p:spPr>
      </p:pic>
      <p:pic>
        <p:nvPicPr>
          <p:cNvPr id="5" name="Picture 4">
            <a:extLst>
              <a:ext uri="{FF2B5EF4-FFF2-40B4-BE49-F238E27FC236}">
                <a16:creationId xmlns:a16="http://schemas.microsoft.com/office/drawing/2014/main" id="{38C01FF4-AC85-F54D-93C1-F11D4EBD0F9E}"/>
              </a:ext>
            </a:extLst>
          </p:cNvPr>
          <p:cNvPicPr>
            <a:picLocks noChangeAspect="1"/>
          </p:cNvPicPr>
          <p:nvPr/>
        </p:nvPicPr>
        <p:blipFill>
          <a:blip r:embed="rId4"/>
          <a:stretch>
            <a:fillRect/>
          </a:stretch>
        </p:blipFill>
        <p:spPr>
          <a:xfrm>
            <a:off x="1290721" y="4627146"/>
            <a:ext cx="6883400" cy="876300"/>
          </a:xfrm>
          <a:prstGeom prst="rect">
            <a:avLst/>
          </a:prstGeom>
        </p:spPr>
      </p:pic>
    </p:spTree>
    <p:extLst>
      <p:ext uri="{BB962C8B-B14F-4D97-AF65-F5344CB8AC3E}">
        <p14:creationId xmlns:p14="http://schemas.microsoft.com/office/powerpoint/2010/main" val="29890472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E6257-BFF5-5A46-8BFA-3633D88A1D78}"/>
              </a:ext>
            </a:extLst>
          </p:cNvPr>
          <p:cNvSpPr>
            <a:spLocks noGrp="1"/>
          </p:cNvSpPr>
          <p:nvPr>
            <p:ph type="title"/>
          </p:nvPr>
        </p:nvSpPr>
        <p:spPr/>
        <p:txBody>
          <a:bodyPr/>
          <a:lstStyle/>
          <a:p>
            <a:r>
              <a:rPr lang="en-CA" dirty="0"/>
              <a:t>Discussion question</a:t>
            </a:r>
          </a:p>
        </p:txBody>
      </p:sp>
      <p:sp>
        <p:nvSpPr>
          <p:cNvPr id="3" name="Content Placeholder 2">
            <a:extLst>
              <a:ext uri="{FF2B5EF4-FFF2-40B4-BE49-F238E27FC236}">
                <a16:creationId xmlns:a16="http://schemas.microsoft.com/office/drawing/2014/main" id="{CC9D76CA-DDD9-8E4C-BA9D-6CBEC592C5FB}"/>
              </a:ext>
            </a:extLst>
          </p:cNvPr>
          <p:cNvSpPr>
            <a:spLocks noGrp="1"/>
          </p:cNvSpPr>
          <p:nvPr>
            <p:ph idx="1"/>
          </p:nvPr>
        </p:nvSpPr>
        <p:spPr/>
        <p:txBody>
          <a:bodyPr>
            <a:normAutofit/>
          </a:bodyPr>
          <a:lstStyle/>
          <a:p>
            <a:pPr marL="0" indent="0">
              <a:buNone/>
            </a:pPr>
            <a:endParaRPr lang="en-CA" dirty="0"/>
          </a:p>
          <a:p>
            <a:pPr marL="0" indent="0">
              <a:buNone/>
            </a:pPr>
            <a:r>
              <a:rPr lang="en-CA" dirty="0"/>
              <a:t>The authors proposed the availability technique Chained declustering for handling disk failures. Do you think it was a better choice and why? </a:t>
            </a:r>
          </a:p>
          <a:p>
            <a:pPr marL="0" indent="0">
              <a:buNone/>
            </a:pPr>
            <a:r>
              <a:rPr lang="en-CA" dirty="0"/>
              <a:t>In addition, how do you think of such failure management  in Gamma(considering it was especially designed for a parallel database system) also with comparison that in ARIES?  </a:t>
            </a:r>
          </a:p>
          <a:p>
            <a:pPr marL="0" indent="0">
              <a:buNone/>
            </a:pPr>
            <a:r>
              <a:rPr lang="en-CA" dirty="0"/>
              <a:t>Hint: you may think about different scenarios such as multiple node fails.</a:t>
            </a:r>
          </a:p>
          <a:p>
            <a:pPr marL="0" indent="0">
              <a:buNone/>
            </a:pPr>
            <a:br>
              <a:rPr lang="en-CA" dirty="0"/>
            </a:br>
            <a:endParaRPr lang="en-CA" dirty="0"/>
          </a:p>
          <a:p>
            <a:pPr marL="274320" lvl="1" indent="0">
              <a:buNone/>
            </a:pPr>
            <a:endParaRPr lang="en-CA" dirty="0"/>
          </a:p>
        </p:txBody>
      </p:sp>
    </p:spTree>
    <p:extLst>
      <p:ext uri="{BB962C8B-B14F-4D97-AF65-F5344CB8AC3E}">
        <p14:creationId xmlns:p14="http://schemas.microsoft.com/office/powerpoint/2010/main" val="215919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E6257-BFF5-5A46-8BFA-3633D88A1D78}"/>
              </a:ext>
            </a:extLst>
          </p:cNvPr>
          <p:cNvSpPr>
            <a:spLocks noGrp="1"/>
          </p:cNvSpPr>
          <p:nvPr>
            <p:ph type="title"/>
          </p:nvPr>
        </p:nvSpPr>
        <p:spPr/>
        <p:txBody>
          <a:bodyPr/>
          <a:lstStyle/>
          <a:p>
            <a:r>
              <a:rPr lang="en-CA" dirty="0"/>
              <a:t>Performance overview</a:t>
            </a:r>
          </a:p>
        </p:txBody>
      </p:sp>
      <p:sp>
        <p:nvSpPr>
          <p:cNvPr id="3" name="Content Placeholder 2">
            <a:extLst>
              <a:ext uri="{FF2B5EF4-FFF2-40B4-BE49-F238E27FC236}">
                <a16:creationId xmlns:a16="http://schemas.microsoft.com/office/drawing/2014/main" id="{CC9D76CA-DDD9-8E4C-BA9D-6CBEC592C5FB}"/>
              </a:ext>
            </a:extLst>
          </p:cNvPr>
          <p:cNvSpPr>
            <a:spLocks noGrp="1"/>
          </p:cNvSpPr>
          <p:nvPr>
            <p:ph idx="1"/>
          </p:nvPr>
        </p:nvSpPr>
        <p:spPr/>
        <p:txBody>
          <a:bodyPr>
            <a:normAutofit/>
          </a:bodyPr>
          <a:lstStyle/>
          <a:p>
            <a:pPr lvl="1"/>
            <a:endParaRPr lang="en-CA" dirty="0"/>
          </a:p>
          <a:p>
            <a:r>
              <a:rPr lang="en-CA" dirty="0"/>
              <a:t>100K, 1 M, and 10 M tuple versions of the benchmark relations.</a:t>
            </a:r>
          </a:p>
          <a:p>
            <a:r>
              <a:rPr lang="en-CA" dirty="0"/>
              <a:t>Tables are hash partitioned</a:t>
            </a:r>
          </a:p>
          <a:p>
            <a:r>
              <a:rPr lang="en-CA" dirty="0"/>
              <a:t>Selections: 1% + 10% for both non indexed and clustered index</a:t>
            </a:r>
          </a:p>
          <a:p>
            <a:r>
              <a:rPr lang="en-CA" dirty="0"/>
              <a:t>Join two tables</a:t>
            </a:r>
          </a:p>
          <a:p>
            <a:pPr lvl="1"/>
            <a:endParaRPr lang="en-CA" dirty="0"/>
          </a:p>
        </p:txBody>
      </p:sp>
    </p:spTree>
    <p:extLst>
      <p:ext uri="{BB962C8B-B14F-4D97-AF65-F5344CB8AC3E}">
        <p14:creationId xmlns:p14="http://schemas.microsoft.com/office/powerpoint/2010/main" val="19580383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E6257-BFF5-5A46-8BFA-3633D88A1D78}"/>
              </a:ext>
            </a:extLst>
          </p:cNvPr>
          <p:cNvSpPr>
            <a:spLocks noGrp="1"/>
          </p:cNvSpPr>
          <p:nvPr>
            <p:ph type="title"/>
          </p:nvPr>
        </p:nvSpPr>
        <p:spPr/>
        <p:txBody>
          <a:bodyPr/>
          <a:lstStyle/>
          <a:p>
            <a:r>
              <a:rPr lang="en-CA" dirty="0"/>
              <a:t>conclusion</a:t>
            </a:r>
            <a:endParaRPr lang="en-US" dirty="0"/>
          </a:p>
        </p:txBody>
      </p:sp>
      <p:sp>
        <p:nvSpPr>
          <p:cNvPr id="3" name="Content Placeholder 2">
            <a:extLst>
              <a:ext uri="{FF2B5EF4-FFF2-40B4-BE49-F238E27FC236}">
                <a16:creationId xmlns:a16="http://schemas.microsoft.com/office/drawing/2014/main" id="{CC9D76CA-DDD9-8E4C-BA9D-6CBEC592C5FB}"/>
              </a:ext>
            </a:extLst>
          </p:cNvPr>
          <p:cNvSpPr>
            <a:spLocks noGrp="1"/>
          </p:cNvSpPr>
          <p:nvPr>
            <p:ph idx="1"/>
          </p:nvPr>
        </p:nvSpPr>
        <p:spPr/>
        <p:txBody>
          <a:bodyPr/>
          <a:lstStyle/>
          <a:p>
            <a:r>
              <a:rPr lang="en-CA" dirty="0"/>
              <a:t>Three key ideas which enable the architecture to be scaled:</a:t>
            </a:r>
          </a:p>
          <a:p>
            <a:pPr lvl="1"/>
            <a:r>
              <a:rPr lang="en-CA" dirty="0"/>
              <a:t>Shared-nothing architecture</a:t>
            </a:r>
          </a:p>
          <a:p>
            <a:pPr lvl="1"/>
            <a:r>
              <a:rPr lang="en-CA" dirty="0"/>
              <a:t>Horizontal partitioning</a:t>
            </a:r>
          </a:p>
          <a:p>
            <a:pPr lvl="1"/>
            <a:r>
              <a:rPr lang="en-CA" dirty="0"/>
              <a:t>Hash-based parallel algorithm</a:t>
            </a:r>
          </a:p>
        </p:txBody>
      </p:sp>
    </p:spTree>
    <p:extLst>
      <p:ext uri="{BB962C8B-B14F-4D97-AF65-F5344CB8AC3E}">
        <p14:creationId xmlns:p14="http://schemas.microsoft.com/office/powerpoint/2010/main" val="42358124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E6257-BFF5-5A46-8BFA-3633D88A1D78}"/>
              </a:ext>
            </a:extLst>
          </p:cNvPr>
          <p:cNvSpPr>
            <a:spLocks noGrp="1"/>
          </p:cNvSpPr>
          <p:nvPr>
            <p:ph type="title"/>
          </p:nvPr>
        </p:nvSpPr>
        <p:spPr/>
        <p:txBody>
          <a:bodyPr/>
          <a:lstStyle/>
          <a:p>
            <a:r>
              <a:rPr lang="en-CA" dirty="0"/>
              <a:t>Discussion question</a:t>
            </a:r>
          </a:p>
        </p:txBody>
      </p:sp>
      <p:sp>
        <p:nvSpPr>
          <p:cNvPr id="3" name="Content Placeholder 2">
            <a:extLst>
              <a:ext uri="{FF2B5EF4-FFF2-40B4-BE49-F238E27FC236}">
                <a16:creationId xmlns:a16="http://schemas.microsoft.com/office/drawing/2014/main" id="{CC9D76CA-DDD9-8E4C-BA9D-6CBEC592C5FB}"/>
              </a:ext>
            </a:extLst>
          </p:cNvPr>
          <p:cNvSpPr>
            <a:spLocks noGrp="1"/>
          </p:cNvSpPr>
          <p:nvPr>
            <p:ph idx="1"/>
          </p:nvPr>
        </p:nvSpPr>
        <p:spPr/>
        <p:txBody>
          <a:bodyPr>
            <a:normAutofit/>
          </a:bodyPr>
          <a:lstStyle/>
          <a:p>
            <a:pPr marL="0" indent="0">
              <a:buNone/>
            </a:pPr>
            <a:r>
              <a:rPr lang="en-CA" dirty="0"/>
              <a:t>Although the authors proposed some later work in the last section, parallel databases did not get developed well after that. Looking back from today, what factors do you think caused this (think about the technology itself, the market, </a:t>
            </a:r>
            <a:r>
              <a:rPr lang="en-CA" dirty="0" err="1"/>
              <a:t>etc</a:t>
            </a:r>
            <a:r>
              <a:rPr lang="en-CA" dirty="0"/>
              <a:t>)? </a:t>
            </a:r>
          </a:p>
          <a:p>
            <a:pPr marL="0" indent="0">
              <a:buNone/>
            </a:pPr>
            <a:r>
              <a:rPr lang="en-CA" dirty="0"/>
              <a:t>We will continue this thread later.</a:t>
            </a:r>
          </a:p>
        </p:txBody>
      </p:sp>
    </p:spTree>
    <p:extLst>
      <p:ext uri="{BB962C8B-B14F-4D97-AF65-F5344CB8AC3E}">
        <p14:creationId xmlns:p14="http://schemas.microsoft.com/office/powerpoint/2010/main" val="2327103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284D7-B505-ED4A-8A42-1A899B122F70}"/>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E798A35C-2CC4-2244-B3E8-20FEB5A43681}"/>
              </a:ext>
            </a:extLst>
          </p:cNvPr>
          <p:cNvSpPr>
            <a:spLocks noGrp="1"/>
          </p:cNvSpPr>
          <p:nvPr>
            <p:ph idx="1"/>
          </p:nvPr>
        </p:nvSpPr>
        <p:spPr/>
        <p:txBody>
          <a:bodyPr/>
          <a:lstStyle/>
          <a:p>
            <a:r>
              <a:rPr lang="en-CA" dirty="0"/>
              <a:t>DIRECT </a:t>
            </a:r>
          </a:p>
          <a:p>
            <a:pPr lvl="1"/>
            <a:r>
              <a:rPr lang="en-CA" dirty="0"/>
              <a:t>early database machine project</a:t>
            </a:r>
          </a:p>
          <a:p>
            <a:r>
              <a:rPr lang="en-CA" dirty="0"/>
              <a:t>Flaws curtailed scalability </a:t>
            </a:r>
          </a:p>
          <a:p>
            <a:pPr lvl="1"/>
            <a:r>
              <a:rPr lang="en-CA" dirty="0"/>
              <a:t>shared memory </a:t>
            </a:r>
          </a:p>
          <a:p>
            <a:pPr lvl="1"/>
            <a:r>
              <a:rPr lang="en-CA" dirty="0"/>
              <a:t>central control of </a:t>
            </a:r>
            <a:r>
              <a:rPr lang="en-CA"/>
              <a:t>execution </a:t>
            </a:r>
            <a:endParaRPr lang="en-CA" dirty="0"/>
          </a:p>
        </p:txBody>
      </p:sp>
    </p:spTree>
    <p:extLst>
      <p:ext uri="{BB962C8B-B14F-4D97-AF65-F5344CB8AC3E}">
        <p14:creationId xmlns:p14="http://schemas.microsoft.com/office/powerpoint/2010/main" val="1754169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EA171-0B67-0A4A-94C5-A664D4D4E241}"/>
              </a:ext>
            </a:extLst>
          </p:cNvPr>
          <p:cNvSpPr>
            <a:spLocks noGrp="1"/>
          </p:cNvSpPr>
          <p:nvPr>
            <p:ph type="title"/>
          </p:nvPr>
        </p:nvSpPr>
        <p:spPr/>
        <p:txBody>
          <a:bodyPr/>
          <a:lstStyle/>
          <a:p>
            <a:r>
              <a:rPr lang="en-US" dirty="0"/>
              <a:t>Key ideas</a:t>
            </a:r>
          </a:p>
        </p:txBody>
      </p:sp>
      <p:sp>
        <p:nvSpPr>
          <p:cNvPr id="3" name="Content Placeholder 2">
            <a:extLst>
              <a:ext uri="{FF2B5EF4-FFF2-40B4-BE49-F238E27FC236}">
                <a16:creationId xmlns:a16="http://schemas.microsoft.com/office/drawing/2014/main" id="{C0B19CE4-123A-264E-A125-A32358E4D747}"/>
              </a:ext>
            </a:extLst>
          </p:cNvPr>
          <p:cNvSpPr>
            <a:spLocks noGrp="1"/>
          </p:cNvSpPr>
          <p:nvPr>
            <p:ph idx="1"/>
          </p:nvPr>
        </p:nvSpPr>
        <p:spPr/>
        <p:txBody>
          <a:bodyPr/>
          <a:lstStyle/>
          <a:p>
            <a:r>
              <a:rPr lang="en-US" dirty="0"/>
              <a:t>Shared-nothing</a:t>
            </a:r>
          </a:p>
          <a:p>
            <a:r>
              <a:rPr lang="en-US" dirty="0"/>
              <a:t>Hash-based parallel</a:t>
            </a:r>
          </a:p>
          <a:p>
            <a:r>
              <a:rPr lang="en-US" dirty="0"/>
              <a:t>Horizontal partition (</a:t>
            </a:r>
            <a:r>
              <a:rPr lang="en-US" dirty="0" err="1"/>
              <a:t>declustering</a:t>
            </a:r>
            <a:r>
              <a:rPr lang="en-US" dirty="0"/>
              <a:t>)</a:t>
            </a:r>
          </a:p>
          <a:p>
            <a:endParaRPr lang="en-US" dirty="0"/>
          </a:p>
        </p:txBody>
      </p:sp>
    </p:spTree>
    <p:extLst>
      <p:ext uri="{BB962C8B-B14F-4D97-AF65-F5344CB8AC3E}">
        <p14:creationId xmlns:p14="http://schemas.microsoft.com/office/powerpoint/2010/main" val="3667757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284D7-B505-ED4A-8A42-1A899B122F70}"/>
              </a:ext>
            </a:extLst>
          </p:cNvPr>
          <p:cNvSpPr>
            <a:spLocks noGrp="1"/>
          </p:cNvSpPr>
          <p:nvPr>
            <p:ph type="title"/>
          </p:nvPr>
        </p:nvSpPr>
        <p:spPr/>
        <p:txBody>
          <a:bodyPr/>
          <a:lstStyle/>
          <a:p>
            <a:r>
              <a:rPr lang="en-US" dirty="0"/>
              <a:t>Table of content</a:t>
            </a:r>
          </a:p>
        </p:txBody>
      </p:sp>
      <p:sp>
        <p:nvSpPr>
          <p:cNvPr id="3" name="Content Placeholder 2">
            <a:extLst>
              <a:ext uri="{FF2B5EF4-FFF2-40B4-BE49-F238E27FC236}">
                <a16:creationId xmlns:a16="http://schemas.microsoft.com/office/drawing/2014/main" id="{E798A35C-2CC4-2244-B3E8-20FEB5A43681}"/>
              </a:ext>
            </a:extLst>
          </p:cNvPr>
          <p:cNvSpPr>
            <a:spLocks noGrp="1"/>
          </p:cNvSpPr>
          <p:nvPr>
            <p:ph idx="1"/>
          </p:nvPr>
        </p:nvSpPr>
        <p:spPr/>
        <p:txBody>
          <a:bodyPr/>
          <a:lstStyle/>
          <a:p>
            <a:r>
              <a:rPr lang="en-US" dirty="0"/>
              <a:t>Introduction</a:t>
            </a:r>
          </a:p>
          <a:p>
            <a:r>
              <a:rPr lang="en-US" dirty="0"/>
              <a:t>Key ideas</a:t>
            </a:r>
          </a:p>
          <a:p>
            <a:r>
              <a:rPr lang="en-US" sz="4000" dirty="0">
                <a:solidFill>
                  <a:srgbClr val="0070C0"/>
                </a:solidFill>
              </a:rPr>
              <a:t>Hardware Architecture</a:t>
            </a:r>
          </a:p>
          <a:p>
            <a:r>
              <a:rPr lang="en-US" dirty="0"/>
              <a:t>Software Architecture</a:t>
            </a:r>
          </a:p>
          <a:p>
            <a:r>
              <a:rPr lang="en-US" dirty="0"/>
              <a:t>Query Processing Algorithms</a:t>
            </a:r>
          </a:p>
          <a:p>
            <a:r>
              <a:rPr lang="en-US" dirty="0"/>
              <a:t>Transaction and Failure Management</a:t>
            </a:r>
          </a:p>
          <a:p>
            <a:r>
              <a:rPr lang="en-US" dirty="0"/>
              <a:t>Conclusion</a:t>
            </a:r>
          </a:p>
        </p:txBody>
      </p:sp>
    </p:spTree>
    <p:extLst>
      <p:ext uri="{BB962C8B-B14F-4D97-AF65-F5344CB8AC3E}">
        <p14:creationId xmlns:p14="http://schemas.microsoft.com/office/powerpoint/2010/main" val="3389640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8E08F-0F06-E045-8C0B-726E44EBFFDB}"/>
              </a:ext>
            </a:extLst>
          </p:cNvPr>
          <p:cNvSpPr>
            <a:spLocks noGrp="1"/>
          </p:cNvSpPr>
          <p:nvPr>
            <p:ph type="title"/>
          </p:nvPr>
        </p:nvSpPr>
        <p:spPr/>
        <p:txBody>
          <a:bodyPr/>
          <a:lstStyle/>
          <a:p>
            <a:r>
              <a:rPr lang="en-US" dirty="0"/>
              <a:t>Gamma version 1.0</a:t>
            </a:r>
          </a:p>
        </p:txBody>
      </p:sp>
      <p:sp>
        <p:nvSpPr>
          <p:cNvPr id="3" name="Content Placeholder 2">
            <a:extLst>
              <a:ext uri="{FF2B5EF4-FFF2-40B4-BE49-F238E27FC236}">
                <a16:creationId xmlns:a16="http://schemas.microsoft.com/office/drawing/2014/main" id="{5A8AF71C-37A6-F74E-AC26-C6D49AB3365F}"/>
              </a:ext>
            </a:extLst>
          </p:cNvPr>
          <p:cNvSpPr>
            <a:spLocks noGrp="1"/>
          </p:cNvSpPr>
          <p:nvPr>
            <p:ph idx="1"/>
          </p:nvPr>
        </p:nvSpPr>
        <p:spPr/>
        <p:txBody>
          <a:bodyPr/>
          <a:lstStyle/>
          <a:p>
            <a:r>
              <a:rPr lang="en-US" dirty="0"/>
              <a:t>Hardware:</a:t>
            </a:r>
          </a:p>
          <a:p>
            <a:pPr lvl="1"/>
            <a:r>
              <a:rPr lang="en-CA" dirty="0"/>
              <a:t>17 VAX 11/750 processors, each with 2 MB memory</a:t>
            </a:r>
          </a:p>
          <a:p>
            <a:pPr lvl="1"/>
            <a:r>
              <a:rPr lang="en-CA" dirty="0"/>
              <a:t>An 80 MB/s token ring</a:t>
            </a:r>
          </a:p>
          <a:p>
            <a:pPr lvl="1"/>
            <a:r>
              <a:rPr lang="en-CA" dirty="0"/>
              <a:t>8 * 333 MB Fujitsu disk drives</a:t>
            </a:r>
          </a:p>
          <a:p>
            <a:r>
              <a:rPr lang="en-US" dirty="0"/>
              <a:t>Problems:</a:t>
            </a:r>
          </a:p>
          <a:p>
            <a:pPr lvl="1"/>
            <a:r>
              <a:rPr lang="en-CA" dirty="0"/>
              <a:t>The token ring had a maximum network packet size of 2K bytes</a:t>
            </a:r>
          </a:p>
          <a:p>
            <a:pPr lvl="1"/>
            <a:r>
              <a:rPr lang="en-US" dirty="0"/>
              <a:t>The network interface and the </a:t>
            </a:r>
            <a:r>
              <a:rPr lang="en-US" dirty="0" err="1"/>
              <a:t>Unibus</a:t>
            </a:r>
            <a:r>
              <a:rPr lang="en-US" dirty="0"/>
              <a:t> on the 11/750 are bottleneck</a:t>
            </a:r>
          </a:p>
          <a:p>
            <a:pPr lvl="1"/>
            <a:r>
              <a:rPr lang="en-US" dirty="0"/>
              <a:t>Other problems like insufficient memory</a:t>
            </a:r>
          </a:p>
        </p:txBody>
      </p:sp>
    </p:spTree>
    <p:extLst>
      <p:ext uri="{BB962C8B-B14F-4D97-AF65-F5344CB8AC3E}">
        <p14:creationId xmlns:p14="http://schemas.microsoft.com/office/powerpoint/2010/main" val="3677842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8E08F-0F06-E045-8C0B-726E44EBFFDB}"/>
              </a:ext>
            </a:extLst>
          </p:cNvPr>
          <p:cNvSpPr>
            <a:spLocks noGrp="1"/>
          </p:cNvSpPr>
          <p:nvPr>
            <p:ph type="title"/>
          </p:nvPr>
        </p:nvSpPr>
        <p:spPr/>
        <p:txBody>
          <a:bodyPr/>
          <a:lstStyle/>
          <a:p>
            <a:r>
              <a:rPr lang="en-US" dirty="0"/>
              <a:t>Gamma version 2.0</a:t>
            </a:r>
          </a:p>
        </p:txBody>
      </p:sp>
      <p:sp>
        <p:nvSpPr>
          <p:cNvPr id="3" name="Content Placeholder 2">
            <a:extLst>
              <a:ext uri="{FF2B5EF4-FFF2-40B4-BE49-F238E27FC236}">
                <a16:creationId xmlns:a16="http://schemas.microsoft.com/office/drawing/2014/main" id="{5A8AF71C-37A6-F74E-AC26-C6D49AB3365F}"/>
              </a:ext>
            </a:extLst>
          </p:cNvPr>
          <p:cNvSpPr>
            <a:spLocks noGrp="1"/>
          </p:cNvSpPr>
          <p:nvPr>
            <p:ph idx="1"/>
          </p:nvPr>
        </p:nvSpPr>
        <p:spPr/>
        <p:txBody>
          <a:bodyPr/>
          <a:lstStyle/>
          <a:p>
            <a:r>
              <a:rPr lang="en-US" dirty="0"/>
              <a:t>Hardware:</a:t>
            </a:r>
          </a:p>
          <a:p>
            <a:pPr lvl="1"/>
            <a:r>
              <a:rPr lang="en-CA" dirty="0"/>
              <a:t>32 process Inter iPSC/2 hypercube</a:t>
            </a:r>
          </a:p>
          <a:p>
            <a:pPr lvl="1"/>
            <a:r>
              <a:rPr lang="en-CA" dirty="0"/>
              <a:t>x386 process with 8MB memory</a:t>
            </a:r>
          </a:p>
          <a:p>
            <a:pPr lvl="1"/>
            <a:r>
              <a:rPr lang="en-CA" dirty="0"/>
              <a:t>330 MB MAXTOR 4380 disk drive with 45 KB RAM</a:t>
            </a:r>
          </a:p>
          <a:p>
            <a:pPr lvl="1"/>
            <a:r>
              <a:rPr lang="en-CA" dirty="0"/>
              <a:t>Custom VLSI routing modules</a:t>
            </a:r>
          </a:p>
          <a:p>
            <a:pPr lvl="2"/>
            <a:r>
              <a:rPr lang="en-CA" dirty="0"/>
              <a:t>support 8 full-duplex, serial, reliable</a:t>
            </a:r>
          </a:p>
          <a:p>
            <a:pPr lvl="2"/>
            <a:r>
              <a:rPr lang="en-CA" dirty="0"/>
              <a:t>2.8 MB/s</a:t>
            </a:r>
            <a:endParaRPr lang="en-US" dirty="0"/>
          </a:p>
        </p:txBody>
      </p:sp>
    </p:spTree>
    <p:extLst>
      <p:ext uri="{BB962C8B-B14F-4D97-AF65-F5344CB8AC3E}">
        <p14:creationId xmlns:p14="http://schemas.microsoft.com/office/powerpoint/2010/main" val="2462878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284D7-B505-ED4A-8A42-1A899B122F70}"/>
              </a:ext>
            </a:extLst>
          </p:cNvPr>
          <p:cNvSpPr>
            <a:spLocks noGrp="1"/>
          </p:cNvSpPr>
          <p:nvPr>
            <p:ph type="title"/>
          </p:nvPr>
        </p:nvSpPr>
        <p:spPr/>
        <p:txBody>
          <a:bodyPr/>
          <a:lstStyle/>
          <a:p>
            <a:r>
              <a:rPr lang="en-US" dirty="0"/>
              <a:t>Table of content</a:t>
            </a:r>
          </a:p>
        </p:txBody>
      </p:sp>
      <p:sp>
        <p:nvSpPr>
          <p:cNvPr id="3" name="Content Placeholder 2">
            <a:extLst>
              <a:ext uri="{FF2B5EF4-FFF2-40B4-BE49-F238E27FC236}">
                <a16:creationId xmlns:a16="http://schemas.microsoft.com/office/drawing/2014/main" id="{E798A35C-2CC4-2244-B3E8-20FEB5A43681}"/>
              </a:ext>
            </a:extLst>
          </p:cNvPr>
          <p:cNvSpPr>
            <a:spLocks noGrp="1"/>
          </p:cNvSpPr>
          <p:nvPr>
            <p:ph idx="1"/>
          </p:nvPr>
        </p:nvSpPr>
        <p:spPr/>
        <p:txBody>
          <a:bodyPr/>
          <a:lstStyle/>
          <a:p>
            <a:r>
              <a:rPr lang="en-US" dirty="0"/>
              <a:t>Introduction</a:t>
            </a:r>
          </a:p>
          <a:p>
            <a:r>
              <a:rPr lang="en-US" dirty="0"/>
              <a:t>Key ideas</a:t>
            </a:r>
          </a:p>
          <a:p>
            <a:r>
              <a:rPr lang="en-US" dirty="0"/>
              <a:t>Hardware Architecture</a:t>
            </a:r>
          </a:p>
          <a:p>
            <a:r>
              <a:rPr lang="en-US" sz="4000" dirty="0">
                <a:solidFill>
                  <a:srgbClr val="0070C0"/>
                </a:solidFill>
              </a:rPr>
              <a:t>Software Architecture</a:t>
            </a:r>
          </a:p>
          <a:p>
            <a:r>
              <a:rPr lang="en-US" dirty="0"/>
              <a:t>Query Processing Algorithms</a:t>
            </a:r>
          </a:p>
          <a:p>
            <a:r>
              <a:rPr lang="en-US" dirty="0"/>
              <a:t>Transaction and Failure Management</a:t>
            </a:r>
          </a:p>
          <a:p>
            <a:r>
              <a:rPr lang="en-US" dirty="0"/>
              <a:t>Conclusion</a:t>
            </a:r>
          </a:p>
        </p:txBody>
      </p:sp>
    </p:spTree>
    <p:extLst>
      <p:ext uri="{BB962C8B-B14F-4D97-AF65-F5344CB8AC3E}">
        <p14:creationId xmlns:p14="http://schemas.microsoft.com/office/powerpoint/2010/main" val="2828719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8E08F-0F06-E045-8C0B-726E44EBFFDB}"/>
              </a:ext>
            </a:extLst>
          </p:cNvPr>
          <p:cNvSpPr>
            <a:spLocks noGrp="1"/>
          </p:cNvSpPr>
          <p:nvPr>
            <p:ph type="title"/>
          </p:nvPr>
        </p:nvSpPr>
        <p:spPr/>
        <p:txBody>
          <a:bodyPr/>
          <a:lstStyle/>
          <a:p>
            <a:r>
              <a:rPr lang="en-US" dirty="0"/>
              <a:t>Gamma Storage Organizations</a:t>
            </a:r>
          </a:p>
        </p:txBody>
      </p:sp>
      <p:sp>
        <p:nvSpPr>
          <p:cNvPr id="3" name="Content Placeholder 2">
            <a:extLst>
              <a:ext uri="{FF2B5EF4-FFF2-40B4-BE49-F238E27FC236}">
                <a16:creationId xmlns:a16="http://schemas.microsoft.com/office/drawing/2014/main" id="{5A8AF71C-37A6-F74E-AC26-C6D49AB3365F}"/>
              </a:ext>
            </a:extLst>
          </p:cNvPr>
          <p:cNvSpPr>
            <a:spLocks noGrp="1"/>
          </p:cNvSpPr>
          <p:nvPr>
            <p:ph idx="1"/>
          </p:nvPr>
        </p:nvSpPr>
        <p:spPr/>
        <p:txBody>
          <a:bodyPr/>
          <a:lstStyle/>
          <a:p>
            <a:r>
              <a:rPr lang="en-US" dirty="0"/>
              <a:t>Relations in Gamma are horizontally partitioned</a:t>
            </a:r>
          </a:p>
          <a:p>
            <a:r>
              <a:rPr lang="en-CA" dirty="0"/>
              <a:t>Three alternative declustering strategies</a:t>
            </a:r>
          </a:p>
          <a:p>
            <a:pPr lvl="1"/>
            <a:r>
              <a:rPr lang="en-US" dirty="0"/>
              <a:t>R</a:t>
            </a:r>
            <a:r>
              <a:rPr lang="en-CA" dirty="0" err="1"/>
              <a:t>ound</a:t>
            </a:r>
            <a:r>
              <a:rPr lang="en-CA" dirty="0"/>
              <a:t>-robin</a:t>
            </a:r>
          </a:p>
          <a:p>
            <a:pPr lvl="1"/>
            <a:r>
              <a:rPr lang="en-CA" dirty="0"/>
              <a:t>Hashed</a:t>
            </a:r>
          </a:p>
          <a:p>
            <a:pPr lvl="1"/>
            <a:r>
              <a:rPr lang="en-CA" dirty="0"/>
              <a:t>Range partitioned</a:t>
            </a:r>
          </a:p>
          <a:p>
            <a:r>
              <a:rPr lang="en-CA" dirty="0"/>
              <a:t>Both clustered and non-clustered indices</a:t>
            </a:r>
          </a:p>
          <a:p>
            <a:pPr lvl="1"/>
            <a:endParaRPr lang="en-CA" dirty="0"/>
          </a:p>
          <a:p>
            <a:pPr lvl="2"/>
            <a:endParaRPr lang="en-CA" dirty="0"/>
          </a:p>
          <a:p>
            <a:pPr lvl="1"/>
            <a:endParaRPr lang="en-US" dirty="0"/>
          </a:p>
        </p:txBody>
      </p:sp>
    </p:spTree>
    <p:extLst>
      <p:ext uri="{BB962C8B-B14F-4D97-AF65-F5344CB8AC3E}">
        <p14:creationId xmlns:p14="http://schemas.microsoft.com/office/powerpoint/2010/main" val="26721909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2820</TotalTime>
  <Words>826</Words>
  <Application>Microsoft Macintosh PowerPoint</Application>
  <PresentationFormat>Widescreen</PresentationFormat>
  <Paragraphs>195</Paragraphs>
  <Slides>27</Slides>
  <Notes>27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Calibri</vt:lpstr>
      <vt:lpstr>Rockwell</vt:lpstr>
      <vt:lpstr>Rockwell Condensed</vt:lpstr>
      <vt:lpstr>Rockwell Extra Bold</vt:lpstr>
      <vt:lpstr>Wingdings</vt:lpstr>
      <vt:lpstr>Wood Type</vt:lpstr>
      <vt:lpstr>The Gamma Database Machine Project </vt:lpstr>
      <vt:lpstr>Table of content</vt:lpstr>
      <vt:lpstr>Introduction</vt:lpstr>
      <vt:lpstr>Key ideas</vt:lpstr>
      <vt:lpstr>Table of content</vt:lpstr>
      <vt:lpstr>Gamma version 1.0</vt:lpstr>
      <vt:lpstr>Gamma version 2.0</vt:lpstr>
      <vt:lpstr>Table of content</vt:lpstr>
      <vt:lpstr>Gamma Storage Organizations</vt:lpstr>
      <vt:lpstr>Gamma Process Structure</vt:lpstr>
      <vt:lpstr>Query execution</vt:lpstr>
      <vt:lpstr>Operator and Process Structure</vt:lpstr>
      <vt:lpstr>An example: parallel hash join</vt:lpstr>
      <vt:lpstr>An example: parallel hash join</vt:lpstr>
      <vt:lpstr>Table of content</vt:lpstr>
      <vt:lpstr>Selection</vt:lpstr>
      <vt:lpstr>Join</vt:lpstr>
      <vt:lpstr>Hybrid hash-Join</vt:lpstr>
      <vt:lpstr>Discussion question</vt:lpstr>
      <vt:lpstr>Table of content</vt:lpstr>
      <vt:lpstr>Concurrency Control</vt:lpstr>
      <vt:lpstr>Failure Management</vt:lpstr>
      <vt:lpstr>Failure Management</vt:lpstr>
      <vt:lpstr>Discussion question</vt:lpstr>
      <vt:lpstr>Performance overview</vt:lpstr>
      <vt:lpstr>conclusion</vt:lpstr>
      <vt:lpstr>Discussion question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Jixing LI</dc:creator>
  <cp:lastModifiedBy>Jixing LI</cp:lastModifiedBy>
  <cp:revision>55</cp:revision>
  <dcterms:created xsi:type="dcterms:W3CDTF">2019-03-04T04:33:07Z</dcterms:created>
  <dcterms:modified xsi:type="dcterms:W3CDTF">2019-03-07T00:01:55Z</dcterms:modified>
</cp:coreProperties>
</file>