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0" r:id="rId6"/>
    <p:sldId id="268" r:id="rId7"/>
    <p:sldId id="261" r:id="rId8"/>
    <p:sldId id="262" r:id="rId9"/>
    <p:sldId id="263" r:id="rId10"/>
    <p:sldId id="267" r:id="rId11"/>
    <p:sldId id="264" r:id="rId12"/>
    <p:sldId id="269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305" autoAdjust="0"/>
  </p:normalViewPr>
  <p:slideViewPr>
    <p:cSldViewPr snapToGrid="0" snapToObjects="1">
      <p:cViewPr varScale="1">
        <p:scale>
          <a:sx n="68" d="100"/>
          <a:sy n="68" d="100"/>
        </p:scale>
        <p:origin x="-24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BBF29-742E-DC47-B7AE-06655C1A1FD2}" type="datetimeFigureOut">
              <a:rPr lang="en-US" smtClean="0"/>
              <a:t>15-02-12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7A351-9D61-CD49-B40E-A33754554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56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Shredding is suitable only for well defined XML structure.</a:t>
            </a:r>
            <a:r>
              <a:rPr lang="en-US" baseline="0" dirty="0" smtClean="0"/>
              <a:t>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Reassembly cost of XML </a:t>
            </a:r>
            <a:r>
              <a:rPr lang="en-US" baseline="0" dirty="0" err="1" smtClean="0"/>
              <a:t>subtree</a:t>
            </a:r>
            <a:r>
              <a:rPr lang="en-US" baseline="0" dirty="0" smtClean="0"/>
              <a:t> is very expensive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Shredding relies deeply on well defined structure of XML and RDBMS has weak support for hierarchical data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7A351-9D61-CD49-B40E-A337545543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40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Increasing demand to support data &amp; document centric applications – XML data model increases interoperability between relational &amp; XML schema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 create primary index on XML column</a:t>
            </a:r>
            <a:r>
              <a:rPr lang="en-US" baseline="0" dirty="0" smtClean="0"/>
              <a:t> and then we create secondary indexes over primary XML index for different class to increase performance ! Page 1147 -3</a:t>
            </a:r>
            <a:r>
              <a:rPr lang="en-US" baseline="30000" dirty="0" smtClean="0"/>
              <a:t>rd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Actually B+ tree indexing is used to index XML blobs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7A351-9D61-CD49-B40E-A337545543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80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XDOC is XML data type column which can store either XML document (tree) or XML content (fragments) and</a:t>
            </a:r>
          </a:p>
          <a:p>
            <a:r>
              <a:rPr lang="en-US" dirty="0" smtClean="0"/>
              <a:t>supplied values are checked for structure conformity (validation of start &amp; end tags)</a:t>
            </a:r>
          </a:p>
          <a:p>
            <a:r>
              <a:rPr lang="en-US" dirty="0" smtClean="0"/>
              <a:t>XSD – XML Schema Definition similar to DTD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7A351-9D61-CD49-B40E-A337545543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30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Primary XML</a:t>
            </a:r>
            <a:r>
              <a:rPr lang="en-US" baseline="0" dirty="0" smtClean="0"/>
              <a:t> index = shredded representation conforming to </a:t>
            </a:r>
            <a:r>
              <a:rPr lang="en-US" baseline="0" dirty="0" err="1" smtClean="0"/>
              <a:t>infoset</a:t>
            </a:r>
            <a:r>
              <a:rPr lang="en-US" baseline="0" dirty="0" smtClean="0"/>
              <a:t> items ( from Wiki </a:t>
            </a:r>
            <a:r>
              <a:rPr lang="en-US" baseline="0" dirty="0" err="1" smtClean="0"/>
              <a:t>infoset</a:t>
            </a:r>
            <a:r>
              <a:rPr lang="en-US" baseline="0" dirty="0" smtClean="0"/>
              <a:t> defines an abstract data model of an XML documents in terms of set of information items) </a:t>
            </a:r>
          </a:p>
          <a:p>
            <a:r>
              <a:rPr lang="en-US" baseline="0" dirty="0" smtClean="0"/>
              <a:t>there are 2 info sets latest 1 adopted after Feb 2004 !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Document structure is preserved by ORDPATH a node labeling scheme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7A351-9D61-CD49-B40E-A337545543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67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7A351-9D61-CD49-B40E-A337545543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83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Mechanism: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Initial Load:</a:t>
            </a:r>
          </a:p>
          <a:p>
            <a:pPr marL="628650" lvl="1" indent="-171450">
              <a:buFontTx/>
              <a:buChar char="-"/>
            </a:pPr>
            <a:r>
              <a:rPr lang="en-US" dirty="0" smtClean="0"/>
              <a:t>Odd positive</a:t>
            </a:r>
            <a:r>
              <a:rPr lang="en-US" baseline="0" dirty="0" smtClean="0"/>
              <a:t> integers are assigned to nodes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Inserting new node (Even integer in between left &amp; right siblings is assigned )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Leftmost insertion : negative integer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Rightmost insertion: Positive integer</a:t>
            </a:r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Benefits: maintains relative ordering structure of the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7A351-9D61-CD49-B40E-A337545543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79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Methods such</a:t>
            </a:r>
            <a:r>
              <a:rPr lang="en-US" baseline="0" dirty="0" smtClean="0"/>
              <a:t> as query(), value() .. Exists for querying XML values</a:t>
            </a:r>
            <a:endParaRPr lang="en-US" dirty="0" smtClean="0"/>
          </a:p>
          <a:p>
            <a:r>
              <a:rPr lang="en-US" dirty="0" smtClean="0"/>
              <a:t>Solution</a:t>
            </a:r>
            <a:r>
              <a:rPr lang="en-US" baseline="0" dirty="0" smtClean="0"/>
              <a:t> – Index XML data primary &amp; secondary execution</a:t>
            </a:r>
          </a:p>
          <a:p>
            <a:r>
              <a:rPr lang="en-US" baseline="0" dirty="0" smtClean="0"/>
              <a:t>If indexes are available Query processor decides for top-down execution or use bottom-up execution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7A351-9D61-CD49-B40E-A337545543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11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Nodes of XML tree</a:t>
            </a:r>
            <a:r>
              <a:rPr lang="en-US" baseline="0" dirty="0" smtClean="0"/>
              <a:t> are traversed in XML document order &amp; ORDPATH labels are generated during population of primary XML index</a:t>
            </a:r>
            <a:endParaRPr lang="en-US" dirty="0" smtClean="0"/>
          </a:p>
          <a:p>
            <a:r>
              <a:rPr lang="en-US" dirty="0" smtClean="0"/>
              <a:t>ORDPATH</a:t>
            </a:r>
            <a:r>
              <a:rPr lang="en-US" baseline="0" dirty="0" smtClean="0"/>
              <a:t> : preserves the structure fidelity </a:t>
            </a:r>
          </a:p>
          <a:p>
            <a:r>
              <a:rPr lang="en-US" baseline="0" dirty="0" smtClean="0"/>
              <a:t>TAG : markups found in XML instance, actual implementation : each markup is mapped to integer value and mapped values are used here (technique is called TOKENIZATION and offers </a:t>
            </a:r>
          </a:p>
          <a:p>
            <a:r>
              <a:rPr lang="en-US" baseline="0" dirty="0" smtClean="0"/>
              <a:t>Significant compression) see 10 is used for TEXT , 4  for TITLE , 3 for SECTION</a:t>
            </a:r>
          </a:p>
          <a:p>
            <a:r>
              <a:rPr lang="en-US" baseline="0" dirty="0" smtClean="0"/>
              <a:t>NODE_TYPE : Type of the Node (</a:t>
            </a:r>
            <a:r>
              <a:rPr lang="en-US" baseline="0" dirty="0" err="1" smtClean="0"/>
              <a:t>Infoset</a:t>
            </a:r>
            <a:r>
              <a:rPr lang="en-US" baseline="0" dirty="0" smtClean="0"/>
              <a:t> content) again tokenized approach is used for TYPED XML</a:t>
            </a:r>
          </a:p>
          <a:p>
            <a:r>
              <a:rPr lang="en-US" baseline="0" dirty="0" smtClean="0"/>
              <a:t>VALUE : store`s node`s value (stored as SQL server`s native type within a generic type)</a:t>
            </a:r>
          </a:p>
          <a:p>
            <a:r>
              <a:rPr lang="en-US" baseline="0" dirty="0" smtClean="0"/>
              <a:t>PATH_ID : tokenized path value from root to node uses tag value to compute path for example for ORDPATH 1.3.1 &amp; 1.5.1 they refer to two different TITLES but are accessed by</a:t>
            </a:r>
          </a:p>
          <a:p>
            <a:r>
              <a:rPr lang="en-US" baseline="0" dirty="0" smtClean="0"/>
              <a:t>/BOOK (#1) / SECTION (3)  / TITLE (4)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CONS: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Increased in Size, redundancy (primary key information Is repeated for all rows), 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retrieval of whole XML blob is cheaper because increased I/O cost + cost of converting shredded rows in </a:t>
            </a:r>
            <a:r>
              <a:rPr lang="en-US" baseline="0" dirty="0" err="1" smtClean="0"/>
              <a:t>infoset</a:t>
            </a:r>
            <a:r>
              <a:rPr lang="en-US" baseline="0" dirty="0" smtClean="0"/>
              <a:t> table to XML   </a:t>
            </a:r>
          </a:p>
          <a:p>
            <a:r>
              <a:rPr lang="en-US" baseline="0" dirty="0" smtClean="0"/>
              <a:t>Overcoming CONS: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Generate one row instead of two rows for simple valued elements, avoid redundancy by pointing back from VALUE column to XML blob 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7A351-9D61-CD49-B40E-A337545543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0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A660-0D4B-1F4B-AEA2-55C7DD0EA9B1}" type="datetimeFigureOut">
              <a:rPr lang="en-US" smtClean="0"/>
              <a:t>15-02-12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D4A6-C2B7-4D44-BF7E-6967078D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6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A660-0D4B-1F4B-AEA2-55C7DD0EA9B1}" type="datetimeFigureOut">
              <a:rPr lang="en-US" smtClean="0"/>
              <a:t>15-02-12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D4A6-C2B7-4D44-BF7E-6967078D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8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A660-0D4B-1F4B-AEA2-55C7DD0EA9B1}" type="datetimeFigureOut">
              <a:rPr lang="en-US" smtClean="0"/>
              <a:t>15-02-12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D4A6-C2B7-4D44-BF7E-6967078D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77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A660-0D4B-1F4B-AEA2-55C7DD0EA9B1}" type="datetimeFigureOut">
              <a:rPr lang="en-US" smtClean="0"/>
              <a:t>15-02-12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D4A6-C2B7-4D44-BF7E-6967078D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A660-0D4B-1F4B-AEA2-55C7DD0EA9B1}" type="datetimeFigureOut">
              <a:rPr lang="en-US" smtClean="0"/>
              <a:t>15-02-12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D4A6-C2B7-4D44-BF7E-6967078D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1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A660-0D4B-1F4B-AEA2-55C7DD0EA9B1}" type="datetimeFigureOut">
              <a:rPr lang="en-US" smtClean="0"/>
              <a:t>15-02-12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D4A6-C2B7-4D44-BF7E-6967078D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0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A660-0D4B-1F4B-AEA2-55C7DD0EA9B1}" type="datetimeFigureOut">
              <a:rPr lang="en-US" smtClean="0"/>
              <a:t>15-02-12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D4A6-C2B7-4D44-BF7E-6967078D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4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A660-0D4B-1F4B-AEA2-55C7DD0EA9B1}" type="datetimeFigureOut">
              <a:rPr lang="en-US" smtClean="0"/>
              <a:t>15-02-12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D4A6-C2B7-4D44-BF7E-6967078D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16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A660-0D4B-1F4B-AEA2-55C7DD0EA9B1}" type="datetimeFigureOut">
              <a:rPr lang="en-US" smtClean="0"/>
              <a:t>15-02-12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D4A6-C2B7-4D44-BF7E-6967078D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A660-0D4B-1F4B-AEA2-55C7DD0EA9B1}" type="datetimeFigureOut">
              <a:rPr lang="en-US" smtClean="0"/>
              <a:t>15-02-12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D4A6-C2B7-4D44-BF7E-6967078D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890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A660-0D4B-1F4B-AEA2-55C7DD0EA9B1}" type="datetimeFigureOut">
              <a:rPr lang="en-US" smtClean="0"/>
              <a:t>15-02-12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D4A6-C2B7-4D44-BF7E-6967078D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36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2A660-0D4B-1F4B-AEA2-55C7DD0EA9B1}" type="datetimeFigureOut">
              <a:rPr lang="en-US" smtClean="0"/>
              <a:t>15-02-12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8D4A6-C2B7-4D44-BF7E-6967078DC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1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8.xml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6467" y="660400"/>
            <a:ext cx="7772400" cy="1470025"/>
          </a:xfrm>
        </p:spPr>
        <p:txBody>
          <a:bodyPr/>
          <a:lstStyle/>
          <a:p>
            <a:r>
              <a:rPr lang="en-US" dirty="0" smtClean="0"/>
              <a:t>Indexing XML Data Stored in a Relational Database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552" y="2567819"/>
            <a:ext cx="6400800" cy="1752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VLDB`</a:t>
            </a:r>
            <a:r>
              <a:rPr lang="en-US" sz="2400" dirty="0" smtClean="0"/>
              <a:t>2004</a:t>
            </a:r>
            <a:br>
              <a:rPr lang="en-US" sz="2400" dirty="0" smtClean="0"/>
            </a:br>
            <a:r>
              <a:rPr lang="en-US" sz="2400" dirty="0" smtClean="0"/>
              <a:t>Shankar </a:t>
            </a:r>
            <a:r>
              <a:rPr lang="en-US" sz="2400" dirty="0"/>
              <a:t>Pal, </a:t>
            </a:r>
            <a:r>
              <a:rPr lang="en-US" sz="2400" dirty="0" err="1"/>
              <a:t>Istvan</a:t>
            </a:r>
            <a:r>
              <a:rPr lang="en-US" sz="2400" dirty="0"/>
              <a:t> </a:t>
            </a:r>
            <a:r>
              <a:rPr lang="en-US" sz="2400" dirty="0" err="1"/>
              <a:t>Cseri</a:t>
            </a:r>
            <a:r>
              <a:rPr lang="en-US" sz="2400" dirty="0"/>
              <a:t>, Gideon Schaller, Oliver </a:t>
            </a:r>
            <a:r>
              <a:rPr lang="en-US" sz="2400" dirty="0" err="1"/>
              <a:t>Seeliger</a:t>
            </a:r>
            <a:r>
              <a:rPr lang="en-US" sz="2400" dirty="0"/>
              <a:t>, Leo </a:t>
            </a:r>
            <a:r>
              <a:rPr lang="en-US" sz="2400" dirty="0" err="1"/>
              <a:t>Giakoumakis</a:t>
            </a:r>
            <a:r>
              <a:rPr lang="en-US" sz="2400" dirty="0"/>
              <a:t>, </a:t>
            </a:r>
            <a:r>
              <a:rPr lang="en-US" sz="2400" dirty="0" err="1"/>
              <a:t>Vasili</a:t>
            </a:r>
            <a:r>
              <a:rPr lang="en-US" sz="2400" dirty="0"/>
              <a:t> </a:t>
            </a:r>
            <a:r>
              <a:rPr lang="en-US" sz="2400" dirty="0" err="1"/>
              <a:t>Vasili</a:t>
            </a:r>
            <a:r>
              <a:rPr lang="en-US" sz="2400" dirty="0"/>
              <a:t> </a:t>
            </a:r>
            <a:r>
              <a:rPr lang="en-US" sz="2400" dirty="0" err="1"/>
              <a:t>Zolotov</a:t>
            </a:r>
            <a:endParaRPr lang="en-US" sz="2400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38552" y="4472819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Presenter: Mani</a:t>
            </a:r>
          </a:p>
          <a:p>
            <a:r>
              <a:rPr lang="en-US" dirty="0" smtClean="0"/>
              <a:t>Discussion: </a:t>
            </a:r>
            <a:r>
              <a:rPr lang="en-US" dirty="0" err="1" smtClean="0"/>
              <a:t>Vyas</a:t>
            </a:r>
            <a:endParaRPr lang="en-US" dirty="0" smtClean="0"/>
          </a:p>
          <a:p>
            <a:r>
              <a:rPr lang="en-US" dirty="0" smtClean="0"/>
              <a:t>Ref: </a:t>
            </a:r>
            <a:r>
              <a:rPr lang="en-US" dirty="0" smtClean="0"/>
              <a:t>Paper, wiki </a:t>
            </a:r>
            <a:r>
              <a:rPr lang="en-US" dirty="0" smtClean="0"/>
              <a:t>&amp; Older slide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142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Compilation &amp;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XQuery expression is translated to relational operations on </a:t>
            </a:r>
            <a:r>
              <a:rPr lang="en-US" dirty="0" err="1" smtClean="0"/>
              <a:t>Infoset</a:t>
            </a:r>
            <a:r>
              <a:rPr lang="en-US" dirty="0" smtClean="0"/>
              <a:t> table which produces set of rows that must be reassembled to XML</a:t>
            </a:r>
          </a:p>
          <a:p>
            <a:r>
              <a:rPr lang="en-US" dirty="0" smtClean="0"/>
              <a:t>Incase of retrieving full XML schema it is cheaper to retrieve XML blob over going through XML primary indexing</a:t>
            </a:r>
          </a:p>
          <a:p>
            <a:r>
              <a:rPr lang="en-US" dirty="0" smtClean="0"/>
              <a:t>Should consider cost of modification of XML elements &amp; Primary index maintenance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89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Poor performance for large XML values, hence create Indexes (based on classes of queries) over primary index </a:t>
            </a:r>
          </a:p>
          <a:p>
            <a:r>
              <a:rPr lang="en-US" dirty="0" smtClean="0"/>
              <a:t>PATH and PATH_VALUE Indexes</a:t>
            </a:r>
          </a:p>
          <a:p>
            <a:pPr lvl="1"/>
            <a:r>
              <a:rPr lang="en-US" dirty="0" smtClean="0"/>
              <a:t>Create a reversed representation of path</a:t>
            </a:r>
          </a:p>
          <a:p>
            <a:pPr lvl="1"/>
            <a:r>
              <a:rPr lang="en-US" dirty="0" smtClean="0"/>
              <a:t>Very useful for wildcard </a:t>
            </a:r>
          </a:p>
          <a:p>
            <a:r>
              <a:rPr lang="en-US" dirty="0" smtClean="0"/>
              <a:t>PROPERTY Index</a:t>
            </a:r>
          </a:p>
          <a:p>
            <a:pPr lvl="1"/>
            <a:r>
              <a:rPr lang="en-US" dirty="0" smtClean="0"/>
              <a:t>Cluster properties of each object into a property INDEX </a:t>
            </a:r>
          </a:p>
          <a:p>
            <a:pPr lvl="1"/>
            <a:r>
              <a:rPr lang="en-US" dirty="0" smtClean="0"/>
              <a:t>Enables retrievals of objects based on known properties</a:t>
            </a:r>
          </a:p>
          <a:p>
            <a:r>
              <a:rPr lang="en-US" dirty="0" smtClean="0"/>
              <a:t>VALUE Index</a:t>
            </a:r>
          </a:p>
          <a:p>
            <a:pPr lvl="1"/>
            <a:r>
              <a:rPr lang="en-US" dirty="0" smtClean="0"/>
              <a:t>Index built on value instead of property</a:t>
            </a:r>
          </a:p>
          <a:p>
            <a:pPr lvl="1"/>
            <a:r>
              <a:rPr lang="en-US" dirty="0" smtClean="0"/>
              <a:t>Useful for selecting records based on Values</a:t>
            </a:r>
          </a:p>
          <a:p>
            <a:r>
              <a:rPr lang="en-US" dirty="0" smtClean="0"/>
              <a:t>Content Index</a:t>
            </a:r>
          </a:p>
          <a:p>
            <a:pPr lvl="1"/>
            <a:r>
              <a:rPr lang="en-US" dirty="0" smtClean="0"/>
              <a:t>Full Text Index -  discards XML  markups, but creates inverted word index with full support of SQL text (not optimal if we want to combine searching for a certain word within specific context)</a:t>
            </a:r>
          </a:p>
          <a:p>
            <a:pPr lvl="1"/>
            <a:r>
              <a:rPr lang="en-US" dirty="0" smtClean="0"/>
              <a:t>Word Break Index – break up text nodes into words according to XML namespace, preserving same structure as </a:t>
            </a:r>
            <a:r>
              <a:rPr lang="en-US" dirty="0" err="1" smtClean="0"/>
              <a:t>Infoset</a:t>
            </a:r>
            <a:r>
              <a:rPr lang="en-US" dirty="0" smtClean="0"/>
              <a:t> table – very effective for full-text searching – </a:t>
            </a:r>
            <a:r>
              <a:rPr lang="en-US" dirty="0" err="1" smtClean="0"/>
              <a:t>doesn</a:t>
            </a:r>
            <a:r>
              <a:rPr lang="fr-FR" dirty="0" smtClean="0"/>
              <a:t>’</a:t>
            </a:r>
            <a:r>
              <a:rPr lang="en-US" dirty="0" smtClean="0"/>
              <a:t>t support relevance oriented information, ranking etc..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104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CA" dirty="0" smtClean="0"/>
              <a:t>Discussion Question</a:t>
            </a:r>
            <a:br>
              <a:rPr lang="en-CA" dirty="0" smtClean="0"/>
            </a:br>
            <a:r>
              <a:rPr lang="en-CA" sz="2400" dirty="0" smtClean="0"/>
              <a:t>Duration </a:t>
            </a:r>
            <a:r>
              <a:rPr lang="en-CA" sz="2400" dirty="0"/>
              <a:t>: 3 Minutes (Discuss with the person sitting next to you)</a:t>
            </a:r>
            <a:endParaRPr lang="en-CA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 smtClean="0"/>
              <a:t>Does the amount of Index used (Primary and Secondary) surprise you? Can you think of any adverse effects of having too many indexes?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5431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- </a:t>
            </a:r>
            <a:r>
              <a:rPr lang="en-US" dirty="0" err="1" smtClean="0"/>
              <a:t>XMark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&amp; Property indexes share similar performance</a:t>
            </a:r>
          </a:p>
          <a:p>
            <a:r>
              <a:rPr lang="en-US" dirty="0" err="1" smtClean="0"/>
              <a:t>Path_value</a:t>
            </a:r>
            <a:r>
              <a:rPr lang="en-US" dirty="0" smtClean="0"/>
              <a:t> &amp; Value indexes share similar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969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XML index encodes </a:t>
            </a:r>
            <a:r>
              <a:rPr lang="en-US" dirty="0" err="1" smtClean="0"/>
              <a:t>Infoset</a:t>
            </a:r>
            <a:r>
              <a:rPr lang="en-US" dirty="0" smtClean="0"/>
              <a:t> items of XML nodes</a:t>
            </a:r>
          </a:p>
          <a:p>
            <a:r>
              <a:rPr lang="en-US" dirty="0" smtClean="0"/>
              <a:t>Secondary XML indexes significantly improves performance based on classes of Queries</a:t>
            </a:r>
          </a:p>
          <a:p>
            <a:r>
              <a:rPr lang="en-US" dirty="0" smtClean="0"/>
              <a:t>Avoided decomposition of XML instances based on their schema</a:t>
            </a:r>
          </a:p>
          <a:p>
            <a:r>
              <a:rPr lang="en-US" dirty="0" smtClean="0"/>
              <a:t>Future works – XML index maintenance, explore BFS for navigational queries so on..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516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Database – supports fast unordered tuple retrieval</a:t>
            </a:r>
          </a:p>
          <a:p>
            <a:r>
              <a:rPr lang="en-US" dirty="0" smtClean="0"/>
              <a:t>XML – supports representing semi/unstructured data but order of elements and hierarchy are important</a:t>
            </a:r>
          </a:p>
          <a:p>
            <a:r>
              <a:rPr lang="en-US" dirty="0" smtClean="0"/>
              <a:t>As seen in last paper, large # of joins is required to query XML</a:t>
            </a:r>
          </a:p>
          <a:p>
            <a:r>
              <a:rPr lang="en-US" dirty="0" smtClean="0"/>
              <a:t>Shredding – decomposes XML based on its schema into Relational tables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517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XML should be a native data type in RDBMS ! And we should be able to process the XML data types effectively by indexing XML data types !!!</a:t>
            </a:r>
          </a:p>
          <a:p>
            <a:r>
              <a:rPr lang="en-US" dirty="0" smtClean="0"/>
              <a:t>Store XML data as BLOB In XML Column and enforce XML semantics during query processing</a:t>
            </a:r>
          </a:p>
          <a:p>
            <a:r>
              <a:rPr lang="en-US" dirty="0" smtClean="0"/>
              <a:t>Use XQuery expressions within SQL to query XML data</a:t>
            </a:r>
          </a:p>
          <a:p>
            <a:r>
              <a:rPr lang="en-US" dirty="0" smtClean="0"/>
              <a:t>Discusses about ORDPATH, Primary &amp; Secondary indexes </a:t>
            </a:r>
          </a:p>
        </p:txBody>
      </p:sp>
    </p:spTree>
    <p:extLst>
      <p:ext uri="{BB962C8B-B14F-4D97-AF65-F5344CB8AC3E}">
        <p14:creationId xmlns:p14="http://schemas.microsoft.com/office/powerpoint/2010/main" val="1461287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XML data type ?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Create table DOCS (ID </a:t>
            </a:r>
            <a:r>
              <a:rPr lang="en-US" sz="2800" dirty="0" err="1" smtClean="0"/>
              <a:t>int</a:t>
            </a:r>
            <a:r>
              <a:rPr lang="en-US" sz="2800" dirty="0" smtClean="0"/>
              <a:t> primary key, XDOC xml)</a:t>
            </a:r>
          </a:p>
          <a:p>
            <a:r>
              <a:rPr lang="en-US" sz="2800" dirty="0" smtClean="0"/>
              <a:t>Internals </a:t>
            </a:r>
          </a:p>
          <a:p>
            <a:pPr lvl="1"/>
            <a:r>
              <a:rPr lang="en-US" sz="2400" dirty="0" smtClean="0"/>
              <a:t>Should conform to XML namespace from Schema collection</a:t>
            </a:r>
          </a:p>
          <a:p>
            <a:pPr lvl="1"/>
            <a:r>
              <a:rPr lang="en-US" sz="2400" dirty="0" smtClean="0"/>
              <a:t>XML type information is stored in DB`s meta-data and has mapping b/w primitive XSD and relational type systems</a:t>
            </a:r>
          </a:p>
          <a:p>
            <a:pPr lvl="1"/>
            <a:r>
              <a:rPr lang="en-US" sz="2400" dirty="0" smtClean="0"/>
              <a:t>Above enables building domain based value indexes and efficient lookups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568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XML Blobs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B+ tree index on XML blobs </a:t>
            </a:r>
          </a:p>
          <a:p>
            <a:r>
              <a:rPr lang="en-US" dirty="0" smtClean="0"/>
              <a:t>B+ tree can handle recursions</a:t>
            </a:r>
          </a:p>
          <a:p>
            <a:r>
              <a:rPr lang="en-US" dirty="0" smtClean="0"/>
              <a:t>Primary XML index</a:t>
            </a:r>
          </a:p>
          <a:p>
            <a:r>
              <a:rPr lang="en-US" dirty="0" smtClean="0"/>
              <a:t>Query execution should preserve Document order &amp; structure  (XML serialization)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21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CA" dirty="0" smtClean="0"/>
              <a:t>Discussion question</a:t>
            </a:r>
            <a:br>
              <a:rPr lang="en-CA" dirty="0" smtClean="0"/>
            </a:br>
            <a:r>
              <a:rPr lang="en-CA" sz="2000" dirty="0" smtClean="0"/>
              <a:t>Duration : 5 minutes (Discuss as groups with 3 to 4 members per group)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CA" dirty="0"/>
              <a:t>We have seen two approaches of using XML in </a:t>
            </a:r>
            <a:r>
              <a:rPr lang="en-CA" dirty="0" smtClean="0"/>
              <a:t>our traditional </a:t>
            </a:r>
            <a:r>
              <a:rPr lang="en-CA" dirty="0"/>
              <a:t>database.</a:t>
            </a:r>
          </a:p>
          <a:p>
            <a:pPr marL="0" indent="0">
              <a:buNone/>
            </a:pPr>
            <a:r>
              <a:rPr lang="en-CA" dirty="0"/>
              <a:t>a) Decomposing XML into tables with the help of DTD </a:t>
            </a:r>
          </a:p>
          <a:p>
            <a:pPr marL="0" indent="0">
              <a:buNone/>
            </a:pPr>
            <a:r>
              <a:rPr lang="en-CA" dirty="0"/>
              <a:t>b) storing XML as blobs. 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dirty="0" smtClean="0"/>
              <a:t>1. What </a:t>
            </a:r>
            <a:r>
              <a:rPr lang="en-CA" dirty="0"/>
              <a:t>advantages (especially with implementation and performance) do </a:t>
            </a:r>
            <a:r>
              <a:rPr lang="en-CA" dirty="0" smtClean="0"/>
              <a:t>you think </a:t>
            </a:r>
            <a:r>
              <a:rPr lang="en-CA" dirty="0"/>
              <a:t>each method has? </a:t>
            </a:r>
          </a:p>
          <a:p>
            <a:pPr marL="0" indent="0">
              <a:buNone/>
            </a:pPr>
            <a:r>
              <a:rPr lang="en-CA" dirty="0" smtClean="0"/>
              <a:t>2. Which </a:t>
            </a:r>
            <a:r>
              <a:rPr lang="en-CA" dirty="0"/>
              <a:t>one would you prefer? and Why?</a:t>
            </a:r>
          </a:p>
          <a:p>
            <a:pPr marL="0" indent="0">
              <a:buNone/>
            </a:pPr>
            <a:r>
              <a:rPr lang="en-CA" dirty="0" smtClean="0"/>
              <a:t>3. Can </a:t>
            </a:r>
            <a:r>
              <a:rPr lang="en-CA" dirty="0"/>
              <a:t>you think of applications were these can be used?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088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Preserves XML data structure</a:t>
            </a:r>
          </a:p>
          <a:p>
            <a:r>
              <a:rPr lang="en-US" sz="2400" dirty="0" smtClean="0"/>
              <a:t>Allows insertion of nodes anywhere without need for re-labeling existing nodes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43981"/>
            <a:ext cx="4273098" cy="31081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549" y="2843982"/>
            <a:ext cx="5181451" cy="310811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1159609" y="3133902"/>
            <a:ext cx="4859314" cy="220892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029316" y="3617103"/>
            <a:ext cx="3989607" cy="3313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532892" y="4058887"/>
            <a:ext cx="5687054" cy="525154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678145" y="4211287"/>
            <a:ext cx="3340778" cy="1034893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624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XQUERY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XQuery to retrieve title for a specific ISBN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above is very costly</a:t>
            </a:r>
          </a:p>
          <a:p>
            <a:pPr lvl="1"/>
            <a:r>
              <a:rPr lang="en-US" dirty="0" smtClean="0"/>
              <a:t>XDOC column value in each row must be shredded at run time to evaluate query</a:t>
            </a:r>
          </a:p>
          <a:p>
            <a:pPr lvl="1"/>
            <a:r>
              <a:rPr lang="en-US" dirty="0" smtClean="0"/>
              <a:t>No way to determine which rows satisfies the ISBN condition without processing all XDOC values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1243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SELECT ID, </a:t>
            </a:r>
            <a:r>
              <a:rPr lang="en-US" dirty="0" err="1" smtClean="0"/>
              <a:t>XDOC.query</a:t>
            </a:r>
            <a:r>
              <a:rPr lang="en-US" dirty="0" smtClean="0"/>
              <a:t>('</a:t>
            </a:r>
          </a:p>
          <a:p>
            <a:r>
              <a:rPr lang="en-US" dirty="0" smtClean="0"/>
              <a:t> for $s in</a:t>
            </a:r>
          </a:p>
          <a:p>
            <a:r>
              <a:rPr lang="en-US" dirty="0" smtClean="0"/>
              <a:t> /BOOK[@ISBN= “1-55860-438-3”]//SECTION</a:t>
            </a:r>
          </a:p>
          <a:p>
            <a:r>
              <a:rPr lang="en-US" dirty="0" smtClean="0"/>
              <a:t> return &lt;topic&gt;{data($s/TITLE)} &lt;/topic&gt;')</a:t>
            </a:r>
          </a:p>
          <a:p>
            <a:r>
              <a:rPr lang="en-US" dirty="0" smtClean="0"/>
              <a:t>FROM DOCS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240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Index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6"/>
          <a:srcRect l="-21881" r="-21881"/>
          <a:stretch>
            <a:fillRect/>
          </a:stretch>
        </p:blipFill>
        <p:spPr>
          <a:xfrm>
            <a:off x="2360632" y="1600200"/>
            <a:ext cx="6326168" cy="4525963"/>
          </a:xfrm>
        </p:spPr>
      </p:pic>
      <p:sp>
        <p:nvSpPr>
          <p:cNvPr id="5" name="TextBox 4"/>
          <p:cNvSpPr txBox="1"/>
          <p:nvPr/>
        </p:nvSpPr>
        <p:spPr>
          <a:xfrm>
            <a:off x="3047762" y="1619199"/>
            <a:ext cx="445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ID 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270613" y="2015637"/>
            <a:ext cx="1018745" cy="0"/>
          </a:xfrm>
          <a:prstGeom prst="line">
            <a:avLst/>
          </a:prstGeom>
          <a:ln w="28575" cmpd="sng"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42438" y="1335619"/>
            <a:ext cx="659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 key ID (of base table) + ORDPATH of </a:t>
            </a:r>
            <a:r>
              <a:rPr lang="en-US" dirty="0" err="1" smtClean="0"/>
              <a:t>infoset</a:t>
            </a:r>
            <a:r>
              <a:rPr lang="en-US" dirty="0" smtClean="0"/>
              <a:t> table</a:t>
            </a:r>
            <a:endParaRPr lang="en-US" dirty="0"/>
          </a:p>
        </p:txBody>
      </p:sp>
      <p:grpSp>
        <p:nvGrpSpPr>
          <p:cNvPr id="9" name="Group 11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71671" y="3074388"/>
            <a:ext cx="3265699" cy="3030538"/>
            <a:chOff x="0" y="0"/>
            <a:chExt cx="2767" cy="1427"/>
          </a:xfrm>
        </p:grpSpPr>
        <p:pic>
          <p:nvPicPr>
            <p:cNvPr id="10" name="Picture 10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767" cy="1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11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14" y="1235"/>
              <a:ext cx="1837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52014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1257</Words>
  <Application>Microsoft Macintosh PowerPoint</Application>
  <PresentationFormat>On-screen Show (4:3)</PresentationFormat>
  <Paragraphs>126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Indexing XML Data Stored in a Relational Database</vt:lpstr>
      <vt:lpstr>Challenges</vt:lpstr>
      <vt:lpstr>Motivation</vt:lpstr>
      <vt:lpstr>What is XML data type ?</vt:lpstr>
      <vt:lpstr>Indexing XML Blobs </vt:lpstr>
      <vt:lpstr>Discussion question Duration : 5 minutes (Discuss as groups with 3 to 4 members per group)</vt:lpstr>
      <vt:lpstr>ORDPATH</vt:lpstr>
      <vt:lpstr>XQUERY</vt:lpstr>
      <vt:lpstr>Primary Index</vt:lpstr>
      <vt:lpstr>Query Compilation &amp; Execution</vt:lpstr>
      <vt:lpstr>Secondary Indexes</vt:lpstr>
      <vt:lpstr>Discussion Question Duration : 3 Minutes (Discuss with the person sitting next to you)</vt:lpstr>
      <vt:lpstr>Benchmark - XMark</vt:lpstr>
      <vt:lpstr>Conclusion</vt:lpstr>
    </vt:vector>
  </TitlesOfParts>
  <Company>Student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Manikandan Viswanathan</dc:creator>
  <cp:lastModifiedBy>Manikandan Viswanathan</cp:lastModifiedBy>
  <cp:revision>151</cp:revision>
  <dcterms:created xsi:type="dcterms:W3CDTF">2015-02-11T21:32:22Z</dcterms:created>
  <dcterms:modified xsi:type="dcterms:W3CDTF">2015-02-12T17:29:13Z</dcterms:modified>
</cp:coreProperties>
</file>