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3" r:id="rId4"/>
    <p:sldId id="274" r:id="rId5"/>
    <p:sldId id="277" r:id="rId6"/>
    <p:sldId id="278" r:id="rId7"/>
    <p:sldId id="275" r:id="rId8"/>
    <p:sldId id="279" r:id="rId9"/>
    <p:sldId id="281" r:id="rId10"/>
    <p:sldId id="280" r:id="rId11"/>
    <p:sldId id="282" r:id="rId12"/>
    <p:sldId id="283" r:id="rId13"/>
    <p:sldId id="284" r:id="rId14"/>
    <p:sldId id="285" r:id="rId15"/>
    <p:sldId id="286" r:id="rId16"/>
    <p:sldId id="287" r:id="rId17"/>
    <p:sldId id="276" r:id="rId18"/>
    <p:sldId id="267" r:id="rId19"/>
    <p:sldId id="288" r:id="rId20"/>
    <p:sldId id="258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660"/>
  </p:normalViewPr>
  <p:slideViewPr>
    <p:cSldViewPr showGuides="1">
      <p:cViewPr varScale="1">
        <p:scale>
          <a:sx n="72" d="100"/>
          <a:sy n="72" d="100"/>
        </p:scale>
        <p:origin x="498" y="66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/>
      <dgm:t>
        <a:bodyPr/>
        <a:lstStyle/>
        <a:p>
          <a:r>
            <a:rPr lang="en-US" sz="2700" dirty="0" smtClean="0"/>
            <a:t>Introduction</a:t>
          </a:r>
          <a:br>
            <a:rPr lang="en-US" sz="2700" dirty="0" smtClean="0"/>
          </a:br>
          <a:r>
            <a:rPr lang="en-US" sz="1600" dirty="0" smtClean="0"/>
            <a:t>Data Analysis: What? Why is it useful? How this is done?  </a:t>
          </a:r>
          <a:br>
            <a:rPr lang="en-US" sz="1600" dirty="0" smtClean="0"/>
          </a:br>
          <a:r>
            <a:rPr lang="en-US" sz="1600" dirty="0" smtClean="0"/>
            <a:t>Visualization and Dimensionality Reduction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/>
      <dgm:t>
        <a:bodyPr/>
        <a:lstStyle/>
        <a:p>
          <a:r>
            <a:rPr lang="en-US" sz="2600" dirty="0" smtClean="0"/>
            <a:t>Standard SQL features &amp; GROUP-BY Operator</a:t>
          </a:r>
          <a:br>
            <a:rPr lang="en-US" sz="2600" dirty="0" smtClean="0"/>
          </a:br>
          <a:r>
            <a:rPr lang="en-US" sz="1600" dirty="0" smtClean="0"/>
            <a:t>Relevant features of SQL</a:t>
          </a:r>
          <a:br>
            <a:rPr lang="en-US" sz="1600" dirty="0" smtClean="0"/>
          </a:br>
          <a:r>
            <a:rPr lang="en-US" sz="1600" dirty="0" smtClean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/>
      <dgm:t>
        <a:bodyPr/>
        <a:lstStyle/>
        <a:p>
          <a:r>
            <a:rPr lang="en-US" sz="2700" dirty="0" smtClean="0"/>
            <a:t>CUBE and ROLL-UP Operators</a:t>
          </a:r>
          <a:br>
            <a:rPr lang="en-US" sz="2700" dirty="0" smtClean="0"/>
          </a:br>
          <a:r>
            <a:rPr lang="en-US" sz="1600" dirty="0" smtClean="0"/>
            <a:t>General idea of Cube operator</a:t>
          </a:r>
          <a:br>
            <a:rPr lang="en-US" sz="1600" dirty="0" smtClean="0"/>
          </a:br>
          <a:r>
            <a:rPr lang="en-US" sz="1600" dirty="0" smtClean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07553B54-4579-4338-863D-291CBEB9E0FE}" type="presOf" srcId="{15031D9C-993C-4715-A26F-56D8831933EB}" destId="{29EA1718-F619-46D8-B505-CF1DDA71B8BF}" srcOrd="0" destOrd="0" presId="urn:microsoft.com/office/officeart/2005/8/layout/chevron2"/>
    <dgm:cxn modelId="{C007BD92-2449-4751-8698-EF934E480293}" type="presOf" srcId="{3183185A-2A53-4D8C-8F32-C845F2F70CBF}" destId="{E80E23AD-ECAE-46D2-92A5-71CA9074EED7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9FA8AD3E-5C34-4A8F-87E1-445151EB81CD}" type="presOf" srcId="{07B93839-AE15-473C-B47B-27FA5DBEE4E9}" destId="{C96267EA-EF01-411B-8D37-95F44BBB68D3}" srcOrd="0" destOrd="0" presId="urn:microsoft.com/office/officeart/2005/8/layout/chevron2"/>
    <dgm:cxn modelId="{29162C4B-CCE7-4BD1-A2B4-0C0116B52466}" type="presOf" srcId="{A05E8D05-15E6-4BEC-B725-D745A48258D3}" destId="{68EF0610-07B4-40C7-AD99-F2285099C2E4}" srcOrd="0" destOrd="0" presId="urn:microsoft.com/office/officeart/2005/8/layout/chevron2"/>
    <dgm:cxn modelId="{76528D48-EA51-49A7-9932-626FA04B9A6A}" type="presOf" srcId="{E90264E4-81CE-47E1-80E3-2624D8E5DFEE}" destId="{0E09DE89-66C0-478D-8170-8F0BC920F1EB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D6462C60-BAB0-40DE-99C6-D1B02E70881F}" type="presOf" srcId="{758CBA3A-9936-4C67-965C-A8DD3074879B}" destId="{C0AF5CB7-6C4F-49BC-8738-E4DE0AC00B72}" srcOrd="0" destOrd="0" presId="urn:microsoft.com/office/officeart/2005/8/layout/chevron2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9B868454-7ED2-4176-BD3E-25135CCEC46E}" type="presOf" srcId="{2936D842-720E-4365-AD39-F6EAEC441633}" destId="{E7C44091-B50A-4CB0-98F0-E70A01DD36F4}" srcOrd="0" destOrd="0" presId="urn:microsoft.com/office/officeart/2005/8/layout/chevron2"/>
    <dgm:cxn modelId="{C2909549-2D57-4B2D-8E86-9C95DCD74B3C}" type="presParOf" srcId="{E80E23AD-ECAE-46D2-92A5-71CA9074EED7}" destId="{63DDCCD6-3F31-4095-8E42-5BBFC31B83BE}" srcOrd="0" destOrd="0" presId="urn:microsoft.com/office/officeart/2005/8/layout/chevron2"/>
    <dgm:cxn modelId="{61135C0D-6DD6-4F70-9719-848B55817C59}" type="presParOf" srcId="{63DDCCD6-3F31-4095-8E42-5BBFC31B83BE}" destId="{C0AF5CB7-6C4F-49BC-8738-E4DE0AC00B72}" srcOrd="0" destOrd="0" presId="urn:microsoft.com/office/officeart/2005/8/layout/chevron2"/>
    <dgm:cxn modelId="{1E59B0F9-DB96-4779-9E71-58D3DB7D158A}" type="presParOf" srcId="{63DDCCD6-3F31-4095-8E42-5BBFC31B83BE}" destId="{0E09DE89-66C0-478D-8170-8F0BC920F1EB}" srcOrd="1" destOrd="0" presId="urn:microsoft.com/office/officeart/2005/8/layout/chevron2"/>
    <dgm:cxn modelId="{7FAFABB9-941C-45A2-9D5A-E7F22A2A7F84}" type="presParOf" srcId="{E80E23AD-ECAE-46D2-92A5-71CA9074EED7}" destId="{52E78D13-8FB5-4AEC-B5C0-881B683FCF22}" srcOrd="1" destOrd="0" presId="urn:microsoft.com/office/officeart/2005/8/layout/chevron2"/>
    <dgm:cxn modelId="{B2DE77F8-4A79-418F-943C-295D87EA7C13}" type="presParOf" srcId="{E80E23AD-ECAE-46D2-92A5-71CA9074EED7}" destId="{E529DD28-A6C8-4185-BA28-3A73741EACF4}" srcOrd="2" destOrd="0" presId="urn:microsoft.com/office/officeart/2005/8/layout/chevron2"/>
    <dgm:cxn modelId="{91855413-0D5C-41AE-A68F-46E378DE8F00}" type="presParOf" srcId="{E529DD28-A6C8-4185-BA28-3A73741EACF4}" destId="{29EA1718-F619-46D8-B505-CF1DDA71B8BF}" srcOrd="0" destOrd="0" presId="urn:microsoft.com/office/officeart/2005/8/layout/chevron2"/>
    <dgm:cxn modelId="{B85BB26F-8EEF-4EA5-9F1F-38715529B2F3}" type="presParOf" srcId="{E529DD28-A6C8-4185-BA28-3A73741EACF4}" destId="{C96267EA-EF01-411B-8D37-95F44BBB68D3}" srcOrd="1" destOrd="0" presId="urn:microsoft.com/office/officeart/2005/8/layout/chevron2"/>
    <dgm:cxn modelId="{AE312DBA-D25A-49AE-B80D-A8128CA51867}" type="presParOf" srcId="{E80E23AD-ECAE-46D2-92A5-71CA9074EED7}" destId="{4CCED8E1-297A-4834-9FC1-39D8E59A67B1}" srcOrd="3" destOrd="0" presId="urn:microsoft.com/office/officeart/2005/8/layout/chevron2"/>
    <dgm:cxn modelId="{61A53DF0-3E21-4BA4-AB5A-D913A9099E05}" type="presParOf" srcId="{E80E23AD-ECAE-46D2-92A5-71CA9074EED7}" destId="{95036E43-6C97-4BF5-8CB3-7871077B6900}" srcOrd="4" destOrd="0" presId="urn:microsoft.com/office/officeart/2005/8/layout/chevron2"/>
    <dgm:cxn modelId="{074E44BB-801C-44FB-B175-E194D4DC0578}" type="presParOf" srcId="{95036E43-6C97-4BF5-8CB3-7871077B6900}" destId="{E7C44091-B50A-4CB0-98F0-E70A01DD36F4}" srcOrd="0" destOrd="0" presId="urn:microsoft.com/office/officeart/2005/8/layout/chevron2"/>
    <dgm:cxn modelId="{5DD490E0-3261-4B83-96B8-22E5B8789380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700" dirty="0" smtClean="0"/>
            <a:t>Introduction</a:t>
          </a:r>
          <a:br>
            <a:rPr lang="en-US" sz="2700" dirty="0" smtClean="0"/>
          </a:br>
          <a:r>
            <a:rPr lang="en-US" sz="1600" dirty="0" smtClean="0"/>
            <a:t>Data Analysis: What? Why is it useful? How this is done?  </a:t>
          </a:r>
          <a:br>
            <a:rPr lang="en-US" sz="1600" dirty="0" smtClean="0"/>
          </a:br>
          <a:r>
            <a:rPr lang="en-US" sz="1600" dirty="0" smtClean="0"/>
            <a:t>Dimensionality Reduction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/>
      <dgm:t>
        <a:bodyPr/>
        <a:lstStyle/>
        <a:p>
          <a:r>
            <a:rPr lang="en-US" sz="2600" dirty="0" smtClean="0"/>
            <a:t>Standard SQL features &amp; GROUP-BY Operator</a:t>
          </a:r>
          <a:br>
            <a:rPr lang="en-US" sz="2600" dirty="0" smtClean="0"/>
          </a:br>
          <a:r>
            <a:rPr lang="en-US" sz="1600" dirty="0" smtClean="0"/>
            <a:t>Relevant features of SQL</a:t>
          </a:r>
          <a:br>
            <a:rPr lang="en-US" sz="1600" dirty="0" smtClean="0"/>
          </a:br>
          <a:r>
            <a:rPr lang="en-US" sz="1600" dirty="0" smtClean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/>
      <dgm:t>
        <a:bodyPr/>
        <a:lstStyle/>
        <a:p>
          <a:r>
            <a:rPr lang="en-US" sz="2700" dirty="0" smtClean="0"/>
            <a:t>CUBE and ROLL-UP Operators</a:t>
          </a:r>
          <a:br>
            <a:rPr lang="en-US" sz="2700" dirty="0" smtClean="0"/>
          </a:br>
          <a:r>
            <a:rPr lang="en-US" sz="1600" dirty="0" smtClean="0"/>
            <a:t>General idea of Cube operator</a:t>
          </a:r>
          <a:br>
            <a:rPr lang="en-US" sz="1600" dirty="0" smtClean="0"/>
          </a:br>
          <a:r>
            <a:rPr lang="en-US" sz="1600" dirty="0" smtClean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C56B4438-B682-4565-872C-30289C5E1A6D}" type="presOf" srcId="{15031D9C-993C-4715-A26F-56D8831933EB}" destId="{29EA1718-F619-46D8-B505-CF1DDA71B8BF}" srcOrd="0" destOrd="0" presId="urn:microsoft.com/office/officeart/2005/8/layout/chevron2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55F0B08C-4A48-40B0-A99D-3FFD270D3912}" type="presOf" srcId="{758CBA3A-9936-4C67-965C-A8DD3074879B}" destId="{C0AF5CB7-6C4F-49BC-8738-E4DE0AC00B72}" srcOrd="0" destOrd="0" presId="urn:microsoft.com/office/officeart/2005/8/layout/chevron2"/>
    <dgm:cxn modelId="{5E79A9F8-BDCA-46F2-A6F8-F9E7C1B4CC29}" type="presOf" srcId="{2936D842-720E-4365-AD39-F6EAEC441633}" destId="{E7C44091-B50A-4CB0-98F0-E70A01DD36F4}" srcOrd="0" destOrd="0" presId="urn:microsoft.com/office/officeart/2005/8/layout/chevron2"/>
    <dgm:cxn modelId="{413C8668-A14B-4F23-A506-F790D307F8D4}" type="presOf" srcId="{A05E8D05-15E6-4BEC-B725-D745A48258D3}" destId="{68EF0610-07B4-40C7-AD99-F2285099C2E4}" srcOrd="0" destOrd="0" presId="urn:microsoft.com/office/officeart/2005/8/layout/chevron2"/>
    <dgm:cxn modelId="{BCCED595-3313-49E4-97C1-6A150EACDD55}" type="presOf" srcId="{E90264E4-81CE-47E1-80E3-2624D8E5DFEE}" destId="{0E09DE89-66C0-478D-8170-8F0BC920F1EB}" srcOrd="0" destOrd="0" presId="urn:microsoft.com/office/officeart/2005/8/layout/chevron2"/>
    <dgm:cxn modelId="{788235EE-0B59-48D5-BD9C-619E22131F42}" type="presOf" srcId="{3183185A-2A53-4D8C-8F32-C845F2F70CBF}" destId="{E80E23AD-ECAE-46D2-92A5-71CA9074EED7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EB7FAC7A-C1F8-4CFA-BCAC-264FD6A26BE3}" type="presOf" srcId="{07B93839-AE15-473C-B47B-27FA5DBEE4E9}" destId="{C96267EA-EF01-411B-8D37-95F44BBB68D3}" srcOrd="0" destOrd="0" presId="urn:microsoft.com/office/officeart/2005/8/layout/chevron2"/>
    <dgm:cxn modelId="{C27ABA86-1355-4B2A-B465-6FD47C7C3858}" type="presParOf" srcId="{E80E23AD-ECAE-46D2-92A5-71CA9074EED7}" destId="{63DDCCD6-3F31-4095-8E42-5BBFC31B83BE}" srcOrd="0" destOrd="0" presId="urn:microsoft.com/office/officeart/2005/8/layout/chevron2"/>
    <dgm:cxn modelId="{53695AE2-E66F-4914-9A01-C9E424BA7643}" type="presParOf" srcId="{63DDCCD6-3F31-4095-8E42-5BBFC31B83BE}" destId="{C0AF5CB7-6C4F-49BC-8738-E4DE0AC00B72}" srcOrd="0" destOrd="0" presId="urn:microsoft.com/office/officeart/2005/8/layout/chevron2"/>
    <dgm:cxn modelId="{06056F3A-7629-4419-BAD4-75C466027025}" type="presParOf" srcId="{63DDCCD6-3F31-4095-8E42-5BBFC31B83BE}" destId="{0E09DE89-66C0-478D-8170-8F0BC920F1EB}" srcOrd="1" destOrd="0" presId="urn:microsoft.com/office/officeart/2005/8/layout/chevron2"/>
    <dgm:cxn modelId="{035D0A62-645A-444D-90F9-DB972EFF74B7}" type="presParOf" srcId="{E80E23AD-ECAE-46D2-92A5-71CA9074EED7}" destId="{52E78D13-8FB5-4AEC-B5C0-881B683FCF22}" srcOrd="1" destOrd="0" presId="urn:microsoft.com/office/officeart/2005/8/layout/chevron2"/>
    <dgm:cxn modelId="{36947EB0-8D2C-455A-A906-DFF8A6C714D7}" type="presParOf" srcId="{E80E23AD-ECAE-46D2-92A5-71CA9074EED7}" destId="{E529DD28-A6C8-4185-BA28-3A73741EACF4}" srcOrd="2" destOrd="0" presId="urn:microsoft.com/office/officeart/2005/8/layout/chevron2"/>
    <dgm:cxn modelId="{D85A9FF3-407B-4968-92C0-74ABEEBE4E20}" type="presParOf" srcId="{E529DD28-A6C8-4185-BA28-3A73741EACF4}" destId="{29EA1718-F619-46D8-B505-CF1DDA71B8BF}" srcOrd="0" destOrd="0" presId="urn:microsoft.com/office/officeart/2005/8/layout/chevron2"/>
    <dgm:cxn modelId="{96D1B394-77B7-42BC-9774-A02256615408}" type="presParOf" srcId="{E529DD28-A6C8-4185-BA28-3A73741EACF4}" destId="{C96267EA-EF01-411B-8D37-95F44BBB68D3}" srcOrd="1" destOrd="0" presId="urn:microsoft.com/office/officeart/2005/8/layout/chevron2"/>
    <dgm:cxn modelId="{EAB4EF7B-0DC3-459F-B68E-A055D7B804A4}" type="presParOf" srcId="{E80E23AD-ECAE-46D2-92A5-71CA9074EED7}" destId="{4CCED8E1-297A-4834-9FC1-39D8E59A67B1}" srcOrd="3" destOrd="0" presId="urn:microsoft.com/office/officeart/2005/8/layout/chevron2"/>
    <dgm:cxn modelId="{EB7EF840-DFCF-404D-B8CC-7BED4991EEF7}" type="presParOf" srcId="{E80E23AD-ECAE-46D2-92A5-71CA9074EED7}" destId="{95036E43-6C97-4BF5-8CB3-7871077B6900}" srcOrd="4" destOrd="0" presId="urn:microsoft.com/office/officeart/2005/8/layout/chevron2"/>
    <dgm:cxn modelId="{DDF3D2AD-A6DB-4AD8-AD0C-70FF614209BA}" type="presParOf" srcId="{95036E43-6C97-4BF5-8CB3-7871077B6900}" destId="{E7C44091-B50A-4CB0-98F0-E70A01DD36F4}" srcOrd="0" destOrd="0" presId="urn:microsoft.com/office/officeart/2005/8/layout/chevron2"/>
    <dgm:cxn modelId="{BBB41EE8-4FA8-44E9-9648-B39E5E3F0F5C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noFill/>
      </dgm:spPr>
      <dgm:t>
        <a:bodyPr/>
        <a:lstStyle/>
        <a:p>
          <a:r>
            <a:rPr lang="en-US" sz="2700" dirty="0" smtClean="0"/>
            <a:t>Introduction</a:t>
          </a:r>
          <a:br>
            <a:rPr lang="en-US" sz="2700" dirty="0" smtClean="0"/>
          </a:br>
          <a:r>
            <a:rPr lang="en-US" sz="1600" dirty="0" smtClean="0"/>
            <a:t>Data Analysis: What? Why is it useful? How this is done?  </a:t>
          </a:r>
          <a:br>
            <a:rPr lang="en-US" sz="1600" dirty="0" smtClean="0"/>
          </a:br>
          <a:r>
            <a:rPr lang="en-US" sz="1600" dirty="0" smtClean="0"/>
            <a:t>Visualization and Dimensionality Reduction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600" dirty="0" smtClean="0"/>
            <a:t>Standard SQL features &amp; GROUP-BY Operator</a:t>
          </a:r>
          <a:br>
            <a:rPr lang="en-US" sz="2600" dirty="0" smtClean="0"/>
          </a:br>
          <a:r>
            <a:rPr lang="en-US" sz="1600" dirty="0" smtClean="0"/>
            <a:t>Relevant features of SQL</a:t>
          </a:r>
          <a:br>
            <a:rPr lang="en-US" sz="1600" dirty="0" smtClean="0"/>
          </a:br>
          <a:r>
            <a:rPr lang="en-US" sz="1600" dirty="0" smtClean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/>
      <dgm:t>
        <a:bodyPr/>
        <a:lstStyle/>
        <a:p>
          <a:r>
            <a:rPr lang="en-US" sz="2700" dirty="0" smtClean="0"/>
            <a:t>CUBE and ROLL-UP Operators</a:t>
          </a:r>
          <a:br>
            <a:rPr lang="en-US" sz="2700" dirty="0" smtClean="0"/>
          </a:br>
          <a:r>
            <a:rPr lang="en-US" sz="1600" dirty="0" smtClean="0"/>
            <a:t>General idea of Cube operator</a:t>
          </a:r>
          <a:br>
            <a:rPr lang="en-US" sz="1600" dirty="0" smtClean="0"/>
          </a:br>
          <a:r>
            <a:rPr lang="en-US" sz="1600" dirty="0" smtClean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65459E61-961D-46CB-84B2-77505DBD52D6}" type="presOf" srcId="{E90264E4-81CE-47E1-80E3-2624D8E5DFEE}" destId="{0E09DE89-66C0-478D-8170-8F0BC920F1EB}" srcOrd="0" destOrd="0" presId="urn:microsoft.com/office/officeart/2005/8/layout/chevron2"/>
    <dgm:cxn modelId="{5A9C18E4-2CC9-4A85-911B-C93D874D92C7}" type="presOf" srcId="{07B93839-AE15-473C-B47B-27FA5DBEE4E9}" destId="{C96267EA-EF01-411B-8D37-95F44BBB68D3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593DF9F1-F054-4922-AB8A-41867B789536}" type="presOf" srcId="{3183185A-2A53-4D8C-8F32-C845F2F70CBF}" destId="{E80E23AD-ECAE-46D2-92A5-71CA9074EED7}" srcOrd="0" destOrd="0" presId="urn:microsoft.com/office/officeart/2005/8/layout/chevron2"/>
    <dgm:cxn modelId="{7AD15D23-5282-41D4-9045-9399B101D2A9}" type="presOf" srcId="{758CBA3A-9936-4C67-965C-A8DD3074879B}" destId="{C0AF5CB7-6C4F-49BC-8738-E4DE0AC00B72}" srcOrd="0" destOrd="0" presId="urn:microsoft.com/office/officeart/2005/8/layout/chevron2"/>
    <dgm:cxn modelId="{C89CBE19-9590-42B2-804B-958181A70EB7}" type="presOf" srcId="{15031D9C-993C-4715-A26F-56D8831933EB}" destId="{29EA1718-F619-46D8-B505-CF1DDA71B8BF}" srcOrd="0" destOrd="0" presId="urn:microsoft.com/office/officeart/2005/8/layout/chevron2"/>
    <dgm:cxn modelId="{1848F046-B76E-4984-80CD-0597759DBC45}" type="presOf" srcId="{2936D842-720E-4365-AD39-F6EAEC441633}" destId="{E7C44091-B50A-4CB0-98F0-E70A01DD36F4}" srcOrd="0" destOrd="0" presId="urn:microsoft.com/office/officeart/2005/8/layout/chevron2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9E1AB259-A49D-4BFE-84FE-6171533FBA7E}" type="presOf" srcId="{A05E8D05-15E6-4BEC-B725-D745A48258D3}" destId="{68EF0610-07B4-40C7-AD99-F2285099C2E4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ED42A6C4-54E0-4774-959F-6E7667DAD182}" type="presParOf" srcId="{E80E23AD-ECAE-46D2-92A5-71CA9074EED7}" destId="{63DDCCD6-3F31-4095-8E42-5BBFC31B83BE}" srcOrd="0" destOrd="0" presId="urn:microsoft.com/office/officeart/2005/8/layout/chevron2"/>
    <dgm:cxn modelId="{A15C04BC-82A7-4495-BF7B-B77B2D920817}" type="presParOf" srcId="{63DDCCD6-3F31-4095-8E42-5BBFC31B83BE}" destId="{C0AF5CB7-6C4F-49BC-8738-E4DE0AC00B72}" srcOrd="0" destOrd="0" presId="urn:microsoft.com/office/officeart/2005/8/layout/chevron2"/>
    <dgm:cxn modelId="{BF1F63E4-7961-4801-A5C0-92131443E6E3}" type="presParOf" srcId="{63DDCCD6-3F31-4095-8E42-5BBFC31B83BE}" destId="{0E09DE89-66C0-478D-8170-8F0BC920F1EB}" srcOrd="1" destOrd="0" presId="urn:microsoft.com/office/officeart/2005/8/layout/chevron2"/>
    <dgm:cxn modelId="{FFDED9D3-7673-4E11-8806-4F169A70180C}" type="presParOf" srcId="{E80E23AD-ECAE-46D2-92A5-71CA9074EED7}" destId="{52E78D13-8FB5-4AEC-B5C0-881B683FCF22}" srcOrd="1" destOrd="0" presId="urn:microsoft.com/office/officeart/2005/8/layout/chevron2"/>
    <dgm:cxn modelId="{9F52F77E-EE59-457B-8341-E969CEDB663C}" type="presParOf" srcId="{E80E23AD-ECAE-46D2-92A5-71CA9074EED7}" destId="{E529DD28-A6C8-4185-BA28-3A73741EACF4}" srcOrd="2" destOrd="0" presId="urn:microsoft.com/office/officeart/2005/8/layout/chevron2"/>
    <dgm:cxn modelId="{A750AF09-ED81-43AB-ACCB-E5F39B3873C7}" type="presParOf" srcId="{E529DD28-A6C8-4185-BA28-3A73741EACF4}" destId="{29EA1718-F619-46D8-B505-CF1DDA71B8BF}" srcOrd="0" destOrd="0" presId="urn:microsoft.com/office/officeart/2005/8/layout/chevron2"/>
    <dgm:cxn modelId="{5B207C72-7A0C-4488-8A40-A09296FC1804}" type="presParOf" srcId="{E529DD28-A6C8-4185-BA28-3A73741EACF4}" destId="{C96267EA-EF01-411B-8D37-95F44BBB68D3}" srcOrd="1" destOrd="0" presId="urn:microsoft.com/office/officeart/2005/8/layout/chevron2"/>
    <dgm:cxn modelId="{5B3BBA87-6EF8-43AB-B095-01E00EDDB3D0}" type="presParOf" srcId="{E80E23AD-ECAE-46D2-92A5-71CA9074EED7}" destId="{4CCED8E1-297A-4834-9FC1-39D8E59A67B1}" srcOrd="3" destOrd="0" presId="urn:microsoft.com/office/officeart/2005/8/layout/chevron2"/>
    <dgm:cxn modelId="{EC30B8E8-BE5A-42E7-9A96-842295C339F7}" type="presParOf" srcId="{E80E23AD-ECAE-46D2-92A5-71CA9074EED7}" destId="{95036E43-6C97-4BF5-8CB3-7871077B6900}" srcOrd="4" destOrd="0" presId="urn:microsoft.com/office/officeart/2005/8/layout/chevron2"/>
    <dgm:cxn modelId="{0DB6C82E-E0D4-4568-836C-25787F9B2BA6}" type="presParOf" srcId="{95036E43-6C97-4BF5-8CB3-7871077B6900}" destId="{E7C44091-B50A-4CB0-98F0-E70A01DD36F4}" srcOrd="0" destOrd="0" presId="urn:microsoft.com/office/officeart/2005/8/layout/chevron2"/>
    <dgm:cxn modelId="{F4296CBB-2911-4D16-8945-FC3B827C91FE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noFill/>
      </dgm:spPr>
      <dgm:t>
        <a:bodyPr/>
        <a:lstStyle/>
        <a:p>
          <a:r>
            <a:rPr lang="en-US" sz="2700" dirty="0" smtClean="0"/>
            <a:t>Introduction</a:t>
          </a:r>
          <a:br>
            <a:rPr lang="en-US" sz="2700" dirty="0" smtClean="0"/>
          </a:br>
          <a:r>
            <a:rPr lang="en-US" sz="1600" dirty="0" smtClean="0"/>
            <a:t>Data Analysis: What? Why is it useful? How this is done?  </a:t>
          </a:r>
          <a:br>
            <a:rPr lang="en-US" sz="1600" dirty="0" smtClean="0"/>
          </a:br>
          <a:r>
            <a:rPr lang="en-US" sz="1600" dirty="0" smtClean="0"/>
            <a:t>Visualization and Dimensionality Reduction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/>
      <dgm:t>
        <a:bodyPr/>
        <a:lstStyle/>
        <a:p>
          <a:r>
            <a:rPr lang="en-US" sz="2600" dirty="0" smtClean="0"/>
            <a:t>Standard SQL features &amp; GROUP-BY Operator</a:t>
          </a:r>
          <a:br>
            <a:rPr lang="en-US" sz="2600" dirty="0" smtClean="0"/>
          </a:br>
          <a:r>
            <a:rPr lang="en-US" sz="1600" dirty="0" smtClean="0"/>
            <a:t>Relevant features of SQL</a:t>
          </a:r>
          <a:br>
            <a:rPr lang="en-US" sz="1600" dirty="0" smtClean="0"/>
          </a:br>
          <a:r>
            <a:rPr lang="en-US" sz="1600" dirty="0" smtClean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700" dirty="0" smtClean="0"/>
            <a:t>CUBE and ROLL-UP Operators</a:t>
          </a:r>
          <a:br>
            <a:rPr lang="en-US" sz="2700" dirty="0" smtClean="0"/>
          </a:br>
          <a:r>
            <a:rPr lang="en-US" sz="1600" dirty="0" smtClean="0"/>
            <a:t>General idea of Cube operator</a:t>
          </a:r>
          <a:br>
            <a:rPr lang="en-US" sz="1600" dirty="0" smtClean="0"/>
          </a:br>
          <a:r>
            <a:rPr lang="en-US" sz="1600" dirty="0" smtClean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93905549-9F2F-49A3-9C52-48A23FD6A74D}" type="presOf" srcId="{758CBA3A-9936-4C67-965C-A8DD3074879B}" destId="{C0AF5CB7-6C4F-49BC-8738-E4DE0AC00B72}" srcOrd="0" destOrd="0" presId="urn:microsoft.com/office/officeart/2005/8/layout/chevron2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128EE064-6B99-481B-9A7B-7E96D120368C}" type="presOf" srcId="{3183185A-2A53-4D8C-8F32-C845F2F70CBF}" destId="{E80E23AD-ECAE-46D2-92A5-71CA9074EED7}" srcOrd="0" destOrd="0" presId="urn:microsoft.com/office/officeart/2005/8/layout/chevron2"/>
    <dgm:cxn modelId="{B9BD5584-33C7-4455-A058-5B69E3DDE273}" type="presOf" srcId="{15031D9C-993C-4715-A26F-56D8831933EB}" destId="{29EA1718-F619-46D8-B505-CF1DDA71B8BF}" srcOrd="0" destOrd="0" presId="urn:microsoft.com/office/officeart/2005/8/layout/chevron2"/>
    <dgm:cxn modelId="{2A14D97B-1B17-4645-855F-088D3587F482}" type="presOf" srcId="{07B93839-AE15-473C-B47B-27FA5DBEE4E9}" destId="{C96267EA-EF01-411B-8D37-95F44BBB68D3}" srcOrd="0" destOrd="0" presId="urn:microsoft.com/office/officeart/2005/8/layout/chevron2"/>
    <dgm:cxn modelId="{F8CAD03C-0AD5-4AC4-BC25-7560394B881D}" type="presOf" srcId="{E90264E4-81CE-47E1-80E3-2624D8E5DFEE}" destId="{0E09DE89-66C0-478D-8170-8F0BC920F1EB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40E956E7-3190-4966-BA4E-BFC16225B888}" type="presOf" srcId="{2936D842-720E-4365-AD39-F6EAEC441633}" destId="{E7C44091-B50A-4CB0-98F0-E70A01DD36F4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91AAD58E-BF02-4925-83B2-BA97573529A9}" type="presOf" srcId="{A05E8D05-15E6-4BEC-B725-D745A48258D3}" destId="{68EF0610-07B4-40C7-AD99-F2285099C2E4}" srcOrd="0" destOrd="0" presId="urn:microsoft.com/office/officeart/2005/8/layout/chevron2"/>
    <dgm:cxn modelId="{A85D769E-7E53-41AA-9BBA-66C5DBACA487}" type="presParOf" srcId="{E80E23AD-ECAE-46D2-92A5-71CA9074EED7}" destId="{63DDCCD6-3F31-4095-8E42-5BBFC31B83BE}" srcOrd="0" destOrd="0" presId="urn:microsoft.com/office/officeart/2005/8/layout/chevron2"/>
    <dgm:cxn modelId="{56FA29EE-E968-4BEA-B514-5D5AA6CA4CD3}" type="presParOf" srcId="{63DDCCD6-3F31-4095-8E42-5BBFC31B83BE}" destId="{C0AF5CB7-6C4F-49BC-8738-E4DE0AC00B72}" srcOrd="0" destOrd="0" presId="urn:microsoft.com/office/officeart/2005/8/layout/chevron2"/>
    <dgm:cxn modelId="{8C24B5CB-E41D-42EE-8719-1EA38E3E1566}" type="presParOf" srcId="{63DDCCD6-3F31-4095-8E42-5BBFC31B83BE}" destId="{0E09DE89-66C0-478D-8170-8F0BC920F1EB}" srcOrd="1" destOrd="0" presId="urn:microsoft.com/office/officeart/2005/8/layout/chevron2"/>
    <dgm:cxn modelId="{35000A0E-5FEA-492D-92A2-B925E61648D6}" type="presParOf" srcId="{E80E23AD-ECAE-46D2-92A5-71CA9074EED7}" destId="{52E78D13-8FB5-4AEC-B5C0-881B683FCF22}" srcOrd="1" destOrd="0" presId="urn:microsoft.com/office/officeart/2005/8/layout/chevron2"/>
    <dgm:cxn modelId="{9508721B-B4AA-4741-98A9-4EA4F2A21A3B}" type="presParOf" srcId="{E80E23AD-ECAE-46D2-92A5-71CA9074EED7}" destId="{E529DD28-A6C8-4185-BA28-3A73741EACF4}" srcOrd="2" destOrd="0" presId="urn:microsoft.com/office/officeart/2005/8/layout/chevron2"/>
    <dgm:cxn modelId="{540FF8CC-12A1-4141-A89E-814E2CD680AB}" type="presParOf" srcId="{E529DD28-A6C8-4185-BA28-3A73741EACF4}" destId="{29EA1718-F619-46D8-B505-CF1DDA71B8BF}" srcOrd="0" destOrd="0" presId="urn:microsoft.com/office/officeart/2005/8/layout/chevron2"/>
    <dgm:cxn modelId="{E6512FDF-B5C4-4A7B-B1BA-C7F6C44467FF}" type="presParOf" srcId="{E529DD28-A6C8-4185-BA28-3A73741EACF4}" destId="{C96267EA-EF01-411B-8D37-95F44BBB68D3}" srcOrd="1" destOrd="0" presId="urn:microsoft.com/office/officeart/2005/8/layout/chevron2"/>
    <dgm:cxn modelId="{325A78FE-0282-444A-9DCA-17BA33348B9A}" type="presParOf" srcId="{E80E23AD-ECAE-46D2-92A5-71CA9074EED7}" destId="{4CCED8E1-297A-4834-9FC1-39D8E59A67B1}" srcOrd="3" destOrd="0" presId="urn:microsoft.com/office/officeart/2005/8/layout/chevron2"/>
    <dgm:cxn modelId="{E2920F02-B2E2-476A-A3C3-22073048D326}" type="presParOf" srcId="{E80E23AD-ECAE-46D2-92A5-71CA9074EED7}" destId="{95036E43-6C97-4BF5-8CB3-7871077B6900}" srcOrd="4" destOrd="0" presId="urn:microsoft.com/office/officeart/2005/8/layout/chevron2"/>
    <dgm:cxn modelId="{1DE145DF-0699-4746-8329-2BE78B74DF6D}" type="presParOf" srcId="{95036E43-6C97-4BF5-8CB3-7871077B6900}" destId="{E7C44091-B50A-4CB0-98F0-E70A01DD36F4}" srcOrd="0" destOrd="0" presId="urn:microsoft.com/office/officeart/2005/8/layout/chevron2"/>
    <dgm:cxn modelId="{18877A58-2CB3-4BFA-A583-048DC50F54BF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en-US" sz="2900" kern="1200" dirty="0"/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Introduction</a:t>
          </a:r>
          <a:br>
            <a:rPr lang="en-US" sz="2700" kern="1200" dirty="0" smtClean="0"/>
          </a:br>
          <a:r>
            <a:rPr lang="en-US" sz="1600" kern="1200" dirty="0" smtClean="0"/>
            <a:t>Data Analysis: What? Why is it useful? How this is done?  </a:t>
          </a:r>
          <a:br>
            <a:rPr lang="en-US" sz="1600" kern="1200" dirty="0" smtClean="0"/>
          </a:br>
          <a:r>
            <a:rPr lang="en-US" sz="1600" kern="1200" dirty="0" smtClean="0"/>
            <a:t>Visualization and Dimensionality Reduction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en-US" sz="2900" kern="1200" dirty="0"/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Standard SQL features &amp; GROUP-BY Operator</a:t>
          </a:r>
          <a:br>
            <a:rPr lang="en-US" sz="2600" kern="1200" dirty="0" smtClean="0"/>
          </a:br>
          <a:r>
            <a:rPr lang="en-US" sz="1600" kern="1200" dirty="0" smtClean="0"/>
            <a:t>Relevant features of SQL</a:t>
          </a:r>
          <a:br>
            <a:rPr lang="en-US" sz="1600" kern="1200" dirty="0" smtClean="0"/>
          </a:br>
          <a:r>
            <a:rPr lang="en-US" sz="1600" kern="1200" dirty="0" smtClean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en-US" sz="2900" kern="1200" dirty="0"/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CUBE and ROLL-UP Operators</a:t>
          </a:r>
          <a:br>
            <a:rPr lang="en-US" sz="2700" kern="1200" dirty="0" smtClean="0"/>
          </a:br>
          <a:r>
            <a:rPr lang="en-US" sz="1600" kern="1200" dirty="0" smtClean="0"/>
            <a:t>General idea of Cube operator</a:t>
          </a:r>
          <a:br>
            <a:rPr lang="en-US" sz="1600" kern="1200" dirty="0" smtClean="0"/>
          </a:br>
          <a:r>
            <a:rPr lang="en-US" sz="1600" kern="1200" dirty="0" smtClean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en-US" sz="2900" kern="1200" dirty="0"/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Introduction</a:t>
          </a:r>
          <a:br>
            <a:rPr lang="en-US" sz="2700" kern="1200" dirty="0" smtClean="0"/>
          </a:br>
          <a:r>
            <a:rPr lang="en-US" sz="1600" kern="1200" dirty="0" smtClean="0"/>
            <a:t>Data Analysis: What? Why is it useful? How this is done?  </a:t>
          </a:r>
          <a:br>
            <a:rPr lang="en-US" sz="1600" kern="1200" dirty="0" smtClean="0"/>
          </a:br>
          <a:r>
            <a:rPr lang="en-US" sz="1600" kern="1200" dirty="0" smtClean="0"/>
            <a:t>Dimensionality Reduction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en-US" sz="2900" kern="1200" dirty="0"/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Standard SQL features &amp; GROUP-BY Operator</a:t>
          </a:r>
          <a:br>
            <a:rPr lang="en-US" sz="2600" kern="1200" dirty="0" smtClean="0"/>
          </a:br>
          <a:r>
            <a:rPr lang="en-US" sz="1600" kern="1200" dirty="0" smtClean="0"/>
            <a:t>Relevant features of SQL</a:t>
          </a:r>
          <a:br>
            <a:rPr lang="en-US" sz="1600" kern="1200" dirty="0" smtClean="0"/>
          </a:br>
          <a:r>
            <a:rPr lang="en-US" sz="1600" kern="1200" dirty="0" smtClean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en-US" sz="2900" kern="1200" dirty="0"/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CUBE and ROLL-UP Operators</a:t>
          </a:r>
          <a:br>
            <a:rPr lang="en-US" sz="2700" kern="1200" dirty="0" smtClean="0"/>
          </a:br>
          <a:r>
            <a:rPr lang="en-US" sz="1600" kern="1200" dirty="0" smtClean="0"/>
            <a:t>General idea of Cube operator</a:t>
          </a:r>
          <a:br>
            <a:rPr lang="en-US" sz="1600" kern="1200" dirty="0" smtClean="0"/>
          </a:br>
          <a:r>
            <a:rPr lang="en-US" sz="1600" kern="1200" dirty="0" smtClean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en-US" sz="2900" kern="1200" dirty="0"/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Introduction</a:t>
          </a:r>
          <a:br>
            <a:rPr lang="en-US" sz="2700" kern="1200" dirty="0" smtClean="0"/>
          </a:br>
          <a:r>
            <a:rPr lang="en-US" sz="1600" kern="1200" dirty="0" smtClean="0"/>
            <a:t>Data Analysis: What? Why is it useful? How this is done?  </a:t>
          </a:r>
          <a:br>
            <a:rPr lang="en-US" sz="1600" kern="1200" dirty="0" smtClean="0"/>
          </a:br>
          <a:r>
            <a:rPr lang="en-US" sz="1600" kern="1200" dirty="0" smtClean="0"/>
            <a:t>Visualization and Dimensionality Reduction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en-US" sz="2900" kern="1200" dirty="0"/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Standard SQL features &amp; GROUP-BY Operator</a:t>
          </a:r>
          <a:br>
            <a:rPr lang="en-US" sz="2600" kern="1200" dirty="0" smtClean="0"/>
          </a:br>
          <a:r>
            <a:rPr lang="en-US" sz="1600" kern="1200" dirty="0" smtClean="0"/>
            <a:t>Relevant features of SQL</a:t>
          </a:r>
          <a:br>
            <a:rPr lang="en-US" sz="1600" kern="1200" dirty="0" smtClean="0"/>
          </a:br>
          <a:r>
            <a:rPr lang="en-US" sz="1600" kern="1200" dirty="0" smtClean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en-US" sz="2900" kern="1200" dirty="0"/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CUBE and ROLL-UP Operators</a:t>
          </a:r>
          <a:br>
            <a:rPr lang="en-US" sz="2700" kern="1200" dirty="0" smtClean="0"/>
          </a:br>
          <a:r>
            <a:rPr lang="en-US" sz="1600" kern="1200" dirty="0" smtClean="0"/>
            <a:t>General idea of Cube operator</a:t>
          </a:r>
          <a:br>
            <a:rPr lang="en-US" sz="1600" kern="1200" dirty="0" smtClean="0"/>
          </a:br>
          <a:r>
            <a:rPr lang="en-US" sz="1600" kern="1200" dirty="0" smtClean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en-US" sz="2900" kern="1200" dirty="0"/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Introduction</a:t>
          </a:r>
          <a:br>
            <a:rPr lang="en-US" sz="2700" kern="1200" dirty="0" smtClean="0"/>
          </a:br>
          <a:r>
            <a:rPr lang="en-US" sz="1600" kern="1200" dirty="0" smtClean="0"/>
            <a:t>Data Analysis: What? Why is it useful? How this is done?  </a:t>
          </a:r>
          <a:br>
            <a:rPr lang="en-US" sz="1600" kern="1200" dirty="0" smtClean="0"/>
          </a:br>
          <a:r>
            <a:rPr lang="en-US" sz="1600" kern="1200" dirty="0" smtClean="0"/>
            <a:t>Visualization and Dimensionality Reduction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en-US" sz="2900" kern="1200" dirty="0"/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Standard SQL features &amp; GROUP-BY Operator</a:t>
          </a:r>
          <a:br>
            <a:rPr lang="en-US" sz="2600" kern="1200" dirty="0" smtClean="0"/>
          </a:br>
          <a:r>
            <a:rPr lang="en-US" sz="1600" kern="1200" dirty="0" smtClean="0"/>
            <a:t>Relevant features of SQL</a:t>
          </a:r>
          <a:br>
            <a:rPr lang="en-US" sz="1600" kern="1200" dirty="0" smtClean="0"/>
          </a:br>
          <a:r>
            <a:rPr lang="en-US" sz="1600" kern="1200" dirty="0" smtClean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en-US" sz="2900" kern="1200" dirty="0"/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CUBE and ROLL-UP Operators</a:t>
          </a:r>
          <a:br>
            <a:rPr lang="en-US" sz="2700" kern="1200" dirty="0" smtClean="0"/>
          </a:br>
          <a:r>
            <a:rPr lang="en-US" sz="1600" kern="1200" dirty="0" smtClean="0"/>
            <a:t>General idea of Cube operator</a:t>
          </a:r>
          <a:br>
            <a:rPr lang="en-US" sz="1600" kern="1200" dirty="0" smtClean="0"/>
          </a:br>
          <a:r>
            <a:rPr lang="en-US" sz="1600" kern="1200" dirty="0" smtClean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Visualization</a:t>
            </a:r>
            <a:r>
              <a:rPr lang="en-CA" baseline="0" dirty="0" smtClean="0"/>
              <a:t> and data analysis tools uses dimensionality reduction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5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26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0D</a:t>
            </a:r>
            <a:r>
              <a:rPr lang="en-CA" baseline="0" dirty="0" smtClean="0"/>
              <a:t> data cube is a point</a:t>
            </a:r>
          </a:p>
          <a:p>
            <a:r>
              <a:rPr lang="en-CA" baseline="0" dirty="0" smtClean="0"/>
              <a:t>1D data cube is a line with a point</a:t>
            </a:r>
          </a:p>
          <a:p>
            <a:r>
              <a:rPr lang="en-CA" baseline="0" dirty="0" smtClean="0"/>
              <a:t>2D data cube is a cross tab, a plane, two lines and a point</a:t>
            </a:r>
          </a:p>
          <a:p>
            <a:r>
              <a:rPr lang="en-CA" baseline="0" dirty="0" smtClean="0"/>
              <a:t>3D data cube is a cube with three intersecting 2D cross tabs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07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0D</a:t>
            </a:r>
            <a:r>
              <a:rPr lang="en-CA" baseline="0" dirty="0" smtClean="0"/>
              <a:t> data cube is a point</a:t>
            </a:r>
          </a:p>
          <a:p>
            <a:r>
              <a:rPr lang="en-CA" baseline="0" dirty="0" smtClean="0"/>
              <a:t>1D data cube is a line with a point</a:t>
            </a:r>
          </a:p>
          <a:p>
            <a:r>
              <a:rPr lang="en-CA" baseline="0" dirty="0" smtClean="0"/>
              <a:t>2D data cube is a cross tab, a plane, two lines and a point</a:t>
            </a:r>
          </a:p>
          <a:p>
            <a:r>
              <a:rPr lang="en-CA" baseline="0" dirty="0" smtClean="0"/>
              <a:t>3D data cube is a cube with three intersecting 2D cross tabs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4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First</a:t>
            </a:r>
            <a:r>
              <a:rPr lang="en-CA" baseline="0" dirty="0" smtClean="0"/>
              <a:t> four columns represents 4 dimensions: time, latitude, longitude, altitude</a:t>
            </a:r>
          </a:p>
          <a:p>
            <a:r>
              <a:rPr lang="en-CA" baseline="0" dirty="0" smtClean="0"/>
              <a:t>Weather measurement is recorded as new row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Group-by returns single</a:t>
            </a:r>
            <a:r>
              <a:rPr lang="en-CA" baseline="0" dirty="0" smtClean="0"/>
              <a:t> tuple correspond to each tuple set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02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Certain common forms</a:t>
            </a:r>
            <a:r>
              <a:rPr lang="en-CA" baseline="0" dirty="0" smtClean="0"/>
              <a:t> of data analysis are difficult with SQL constructs</a:t>
            </a:r>
          </a:p>
          <a:p>
            <a:r>
              <a:rPr lang="en-CA" baseline="0" dirty="0" smtClean="0"/>
              <a:t>Group by operator doesn’t allow direct construction of </a:t>
            </a:r>
            <a:r>
              <a:rPr lang="en-CA" b="1" baseline="0" dirty="0" smtClean="0"/>
              <a:t>histograms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0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4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0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9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25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2/22/2015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2/22/2015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9210359" cy="2680127"/>
          </a:xfrm>
        </p:spPr>
        <p:txBody>
          <a:bodyPr/>
          <a:lstStyle/>
          <a:p>
            <a:r>
              <a:rPr lang="en-US" sz="4000" dirty="0" smtClean="0"/>
              <a:t>Data Cube: A Relational Aggregation Operator Generalizing Group-By, Cross-Tab, and Sub-Totals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59" y="4344915"/>
            <a:ext cx="7019051" cy="1116085"/>
          </a:xfrm>
        </p:spPr>
        <p:txBody>
          <a:bodyPr/>
          <a:lstStyle/>
          <a:p>
            <a:pPr algn="ctr"/>
            <a:r>
              <a:rPr lang="en-US" dirty="0" smtClean="0"/>
              <a:t>Presenter : </a:t>
            </a:r>
            <a:r>
              <a:rPr lang="en-US" dirty="0" smtClean="0"/>
              <a:t>Parminder Jeet Kaur</a:t>
            </a:r>
          </a:p>
          <a:p>
            <a:pPr algn="ctr"/>
            <a:r>
              <a:rPr lang="en-US" dirty="0" smtClean="0"/>
              <a:t>Discussion Lead : </a:t>
            </a:r>
            <a:r>
              <a:rPr lang="en-US" dirty="0" err="1" smtClean="0"/>
              <a:t>Kailang</a:t>
            </a:r>
            <a:endParaRPr lang="en-US" dirty="0"/>
          </a:p>
        </p:txBody>
      </p:sp>
      <p:pic>
        <p:nvPicPr>
          <p:cNvPr id="1026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205712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70076" y="419527"/>
            <a:ext cx="7019051" cy="1116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Euphemia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Paper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GROUP-BY operator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2. Roll-up Totals and Sub-Totals for drill-downs</a:t>
            </a:r>
          </a:p>
          <a:p>
            <a:pPr lvl="1"/>
            <a:r>
              <a:rPr lang="en-CA" dirty="0" smtClean="0"/>
              <a:t> </a:t>
            </a:r>
            <a:r>
              <a:rPr lang="en-CA" sz="1800" dirty="0" smtClean="0"/>
              <a:t>One dimensional Aggregation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 smtClean="0"/>
              <a:t>SELECT Models, SUM(Sales)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 smtClean="0"/>
              <a:t>FROM Sales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 smtClean="0"/>
              <a:t>GROUP BY Models</a:t>
            </a:r>
            <a:r>
              <a:rPr lang="en-CA" b="1" dirty="0" smtClean="0"/>
              <a:t>			</a:t>
            </a:r>
          </a:p>
          <a:p>
            <a:pPr marL="731520" lvl="2" indent="0">
              <a:buNone/>
            </a:pPr>
            <a:endParaRPr lang="en-CA" sz="1000" dirty="0"/>
          </a:p>
          <a:p>
            <a:pPr lvl="1"/>
            <a:r>
              <a:rPr lang="en-CA" sz="1800" dirty="0" smtClean="0"/>
              <a:t>Two dimensional Aggregation</a:t>
            </a:r>
          </a:p>
          <a:p>
            <a:pPr marL="731520" lvl="2" indent="0">
              <a:buNone/>
            </a:pPr>
            <a:r>
              <a:rPr lang="en-CA" sz="1400" b="1" dirty="0" smtClean="0"/>
              <a:t>SELECT </a:t>
            </a:r>
            <a:r>
              <a:rPr lang="en-CA" sz="1400" b="1" dirty="0"/>
              <a:t>Models, </a:t>
            </a:r>
            <a:r>
              <a:rPr lang="en-CA" sz="1400" b="1" dirty="0" smtClean="0"/>
              <a:t>Years, Color, SUM(Sales</a:t>
            </a:r>
            <a:r>
              <a:rPr lang="en-CA" sz="1400" b="1" dirty="0"/>
              <a:t>)</a:t>
            </a:r>
          </a:p>
          <a:p>
            <a:pPr marL="731520" lvl="2" indent="0">
              <a:buNone/>
            </a:pPr>
            <a:r>
              <a:rPr lang="en-CA" sz="1400" b="1" dirty="0"/>
              <a:t>FROM </a:t>
            </a:r>
            <a:r>
              <a:rPr lang="en-CA" sz="1400" b="1" dirty="0" smtClean="0"/>
              <a:t>Sales</a:t>
            </a:r>
          </a:p>
          <a:p>
            <a:pPr marL="731520" lvl="2" indent="0">
              <a:buNone/>
            </a:pPr>
            <a:r>
              <a:rPr lang="en-CA" sz="1400" b="1" dirty="0" smtClean="0"/>
              <a:t>WHERE Models = “Chevy”</a:t>
            </a:r>
            <a:endParaRPr lang="en-CA" sz="1400" b="1" dirty="0"/>
          </a:p>
          <a:p>
            <a:pPr marL="731520" lvl="2" indent="0">
              <a:buNone/>
            </a:pPr>
            <a:r>
              <a:rPr lang="en-CA" sz="1400" b="1" dirty="0"/>
              <a:t>GROUP BY </a:t>
            </a:r>
            <a:r>
              <a:rPr lang="en-CA" sz="1400" b="1" dirty="0" smtClean="0"/>
              <a:t>Year, Color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263551"/>
              </p:ext>
            </p:extLst>
          </p:nvPr>
        </p:nvGraphicFramePr>
        <p:xfrm>
          <a:off x="6814492" y="2420888"/>
          <a:ext cx="446449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</a:tblGrid>
              <a:tr h="12621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Models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Sales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290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Ford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220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959065"/>
              </p:ext>
            </p:extLst>
          </p:nvPr>
        </p:nvGraphicFramePr>
        <p:xfrm>
          <a:off x="6867060" y="3879056"/>
          <a:ext cx="4483936" cy="257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984"/>
                <a:gridCol w="1120984"/>
                <a:gridCol w="1120984"/>
                <a:gridCol w="1120984"/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Models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Year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Color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Sales</a:t>
                      </a:r>
                      <a:endParaRPr lang="en-CA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1994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Black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50</a:t>
                      </a:r>
                      <a:endParaRPr lang="en-CA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1995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Black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85</a:t>
                      </a:r>
                      <a:endParaRPr lang="en-CA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1994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White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40</a:t>
                      </a:r>
                      <a:endParaRPr lang="en-CA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1995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White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115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GROUP-BY operator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/>
              <a:t>2. Roll-up Totals and Sub-Totals for drill-downs</a:t>
            </a:r>
          </a:p>
          <a:p>
            <a:pPr marL="731520" lvl="2" indent="0">
              <a:buNone/>
            </a:pPr>
            <a:r>
              <a:rPr lang="en-CA" dirty="0" smtClean="0"/>
              <a:t>Three dimensional aggregation (by Model by Year by Color)</a:t>
            </a:r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1097280" lvl="3" indent="0">
              <a:buNone/>
            </a:pPr>
            <a:endParaRPr lang="en-CA" dirty="0" smtClean="0"/>
          </a:p>
          <a:p>
            <a:pPr marL="1097280" lvl="3" indent="0">
              <a:buNone/>
            </a:pPr>
            <a:r>
              <a:rPr lang="en-CA" dirty="0" smtClean="0">
                <a:solidFill>
                  <a:srgbClr val="C00000"/>
                </a:solidFill>
              </a:rPr>
              <a:t>Not relational (can’t form a key)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0567" y="2708920"/>
            <a:ext cx="5547692" cy="29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5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GROUP-BY operator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2. Roll-up Totals and Sub-Totals for drill-downs</a:t>
            </a:r>
          </a:p>
          <a:p>
            <a:pPr marL="731520" lvl="2" indent="0">
              <a:buNone/>
            </a:pPr>
            <a:r>
              <a:rPr lang="en-CA" dirty="0" smtClean="0"/>
              <a:t>Alternate representation 3D aggregation (Pivot table)</a:t>
            </a: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 smtClean="0"/>
          </a:p>
          <a:p>
            <a:pPr marL="731520" lvl="2" indent="0">
              <a:buNone/>
            </a:pPr>
            <a:endParaRPr lang="en-CA" dirty="0"/>
          </a:p>
          <a:p>
            <a:pPr marL="1097280" lvl="3" indent="0">
              <a:buNone/>
            </a:pPr>
            <a:endParaRPr lang="en-CA" dirty="0" smtClean="0"/>
          </a:p>
          <a:p>
            <a:pPr lvl="3"/>
            <a:endParaRPr lang="en-CA" dirty="0" smtClean="0"/>
          </a:p>
          <a:p>
            <a:pPr lvl="3"/>
            <a:r>
              <a:rPr lang="en-CA" dirty="0" smtClean="0"/>
              <a:t>Creates columns based on subsets of column values rather than subsets of column name (as recommended by Chris Date approach)</a:t>
            </a:r>
          </a:p>
          <a:p>
            <a:pPr lvl="3"/>
            <a:r>
              <a:rPr lang="en-CA" dirty="0" smtClean="0">
                <a:solidFill>
                  <a:srgbClr val="C00000"/>
                </a:solidFill>
              </a:rPr>
              <a:t>Results in larger set</a:t>
            </a:r>
          </a:p>
          <a:p>
            <a:pPr lvl="3"/>
            <a:r>
              <a:rPr lang="en-US" altLang="en-US" dirty="0"/>
              <a:t>If one pivots on two columns containing N and M values, the resulting pivot table has N x M values, that’s, so many columns and such obtuse column </a:t>
            </a:r>
            <a:r>
              <a:rPr lang="en-US" altLang="en-US" dirty="0" smtClean="0"/>
              <a:t>names!</a:t>
            </a:r>
            <a:endParaRPr lang="en-CA" dirty="0" smtClean="0">
              <a:solidFill>
                <a:srgbClr val="C00000"/>
              </a:solidFill>
            </a:endParaRP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8089" y="2708920"/>
            <a:ext cx="5832648" cy="189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39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ALL value approach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Rather than extending result table by adding new cols</a:t>
            </a:r>
          </a:p>
          <a:p>
            <a:r>
              <a:rPr lang="en-CA" dirty="0" smtClean="0"/>
              <a:t>Prevents the exponential growth of columns</a:t>
            </a:r>
          </a:p>
          <a:p>
            <a:r>
              <a:rPr lang="en-CA" dirty="0" smtClean="0"/>
              <a:t>“ALL” added to fill in the super-aggregation items</a:t>
            </a:r>
            <a:endParaRPr lang="en-CA" dirty="0"/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9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ALL value approach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						- </a:t>
            </a:r>
            <a:r>
              <a:rPr lang="en-CA" sz="2000" dirty="0" smtClean="0"/>
              <a:t>SQL statement to build 3D roll-						  up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				- </a:t>
            </a:r>
            <a:r>
              <a:rPr lang="en-CA" sz="2000" i="1" dirty="0" smtClean="0"/>
              <a:t>Aggregating over N dimensions 						 requires N unions</a:t>
            </a:r>
            <a:endParaRPr lang="en-CA" sz="2000" i="1" dirty="0"/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382" y="3573016"/>
            <a:ext cx="3662855" cy="29140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9486" y="1514475"/>
            <a:ext cx="470535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1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GROUP-BY operator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3</a:t>
            </a:r>
            <a:r>
              <a:rPr lang="en-CA" dirty="0" smtClean="0"/>
              <a:t>. Cross Tabulations</a:t>
            </a:r>
          </a:p>
          <a:p>
            <a:pPr lvl="1"/>
            <a:r>
              <a:rPr lang="en-CA" dirty="0" smtClean="0"/>
              <a:t>Expressing cross-tab queries with conventional SQL is daunting</a:t>
            </a:r>
          </a:p>
          <a:p>
            <a:pPr lvl="1"/>
            <a:r>
              <a:rPr lang="en-CA" dirty="0" smtClean="0"/>
              <a:t>6D cross-tab requires 64-way union of 64 different GROUP BY operators!</a:t>
            </a:r>
          </a:p>
          <a:p>
            <a:pPr lvl="1"/>
            <a:r>
              <a:rPr lang="en-CA" dirty="0" smtClean="0"/>
              <a:t>Resulting representation is too complex for optimization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2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15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CUBE operator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 dimensional generalization of simple aggregate function</a:t>
            </a:r>
            <a:endParaRPr lang="en-US" sz="2000" dirty="0" smtClean="0"/>
          </a:p>
          <a:p>
            <a:r>
              <a:rPr lang="en-US" sz="2000" dirty="0" smtClean="0"/>
              <a:t>N-1 lower-dimensional aggregates points, lines, planes, cubes</a:t>
            </a:r>
          </a:p>
          <a:p>
            <a:r>
              <a:rPr lang="en-US" sz="2000" dirty="0" smtClean="0"/>
              <a:t>Data cube operator builds a table containing all these aggregated values</a:t>
            </a:r>
          </a:p>
          <a:p>
            <a:r>
              <a:rPr lang="en-US" altLang="en-US" sz="2000" dirty="0"/>
              <a:t>Unifies several common and popular concepts: such as aggregates, group by, histograms, roll-ups and drill-downs and, cross </a:t>
            </a:r>
            <a:r>
              <a:rPr lang="en-US" altLang="en-US" sz="2000" dirty="0" smtClean="0"/>
              <a:t>tabs</a:t>
            </a:r>
            <a:endParaRPr lang="en-US" sz="2000" dirty="0"/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http://redbook.cs.berkeley.edu/redbook3/images/cubes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22" y="1600200"/>
            <a:ext cx="5158998" cy="47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CUBE operator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SELECT </a:t>
            </a:r>
            <a:r>
              <a:rPr lang="en-US" altLang="en-US" sz="2000" dirty="0">
                <a:latin typeface="Times New Roman" panose="02020603050405020304" pitchFamily="18" charset="0"/>
              </a:rPr>
              <a:t>Model, Year, Color, SUM (Sales) AS sales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FROM Sales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WHERE Model in ['Ford', 'Chevy']    AND  year BETWEEN 1994 AND 1995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GROUP BY CUBE Model, Year, Color </a:t>
            </a:r>
            <a:br>
              <a:rPr lang="en-US" altLang="en-US" sz="2000" dirty="0">
                <a:latin typeface="Times New Roman" panose="02020603050405020304" pitchFamily="18" charset="0"/>
              </a:rPr>
            </a:br>
            <a:endParaRPr lang="en-US" altLang="en-US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A </a:t>
            </a:r>
            <a:r>
              <a:rPr lang="en-US" altLang="en-US" sz="2400" dirty="0">
                <a:latin typeface="Times New Roman" panose="02020603050405020304" pitchFamily="18" charset="0"/>
              </a:rPr>
              <a:t>relational operator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</a:rPr>
              <a:t>GROUP BY and ROLL UP are degenerate forms of the operator.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Aggregates over all &lt;select list&gt; attributes in GROUP BY clause as in standard GROUP BY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It UNIONs in each super-aggregate of global cube—substituting ALL for the aggregation columns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If there are </a:t>
            </a:r>
            <a:r>
              <a:rPr lang="en-US" altLang="en-US" sz="2400" i="1" dirty="0">
                <a:latin typeface="Times New Roman" panose="02020603050405020304" pitchFamily="18" charset="0"/>
              </a:rPr>
              <a:t>N </a:t>
            </a:r>
            <a:r>
              <a:rPr lang="en-US" altLang="en-US" sz="2400" dirty="0">
                <a:latin typeface="Times New Roman" panose="02020603050405020304" pitchFamily="18" charset="0"/>
              </a:rPr>
              <a:t>attributes in the &lt;select list&gt;, there will be 2</a:t>
            </a:r>
            <a:r>
              <a:rPr lang="en-US" altLang="en-US" sz="2400" baseline="30000" dirty="0">
                <a:latin typeface="Times New Roman" panose="02020603050405020304" pitchFamily="18" charset="0"/>
              </a:rPr>
              <a:t>N</a:t>
            </a:r>
            <a:r>
              <a:rPr lang="en-US" altLang="en-US" sz="2400" i="1" dirty="0">
                <a:latin typeface="Times New Roman" panose="02020603050405020304" pitchFamily="18" charset="0"/>
              </a:rPr>
              <a:t> -</a:t>
            </a:r>
            <a:r>
              <a:rPr lang="en-US" altLang="en-US" sz="2400" dirty="0">
                <a:latin typeface="Times New Roman" panose="02020603050405020304" pitchFamily="18" charset="0"/>
              </a:rPr>
              <a:t>1 super-aggregate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value</a:t>
            </a:r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98613" y="1196753"/>
            <a:ext cx="8283272" cy="792087"/>
          </a:xfrm>
        </p:spPr>
        <p:txBody>
          <a:bodyPr>
            <a:normAutofit fontScale="90000"/>
          </a:bodyPr>
          <a:lstStyle/>
          <a:p>
            <a:r>
              <a:rPr lang="en-CA" smtClean="0"/>
              <a:t>Discussion Questions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1598613" y="2564904"/>
            <a:ext cx="8283272" cy="2845295"/>
          </a:xfrm>
        </p:spPr>
        <p:txBody>
          <a:bodyPr/>
          <a:lstStyle/>
          <a:p>
            <a:r>
              <a:rPr lang="en-CA" dirty="0" smtClean="0"/>
              <a:t>#TODO</a:t>
            </a:r>
            <a:endParaRPr lang="en-CA" dirty="0"/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68" y="5589240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018952"/>
          </a:xfrm>
        </p:spPr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593850" y="160020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59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39433720"/>
              </p:ext>
            </p:extLst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97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look for unusual patterns in data</a:t>
            </a:r>
          </a:p>
          <a:p>
            <a:r>
              <a:rPr lang="en-US" dirty="0" smtClean="0"/>
              <a:t>Four steps:</a:t>
            </a:r>
          </a:p>
          <a:p>
            <a:pPr lvl="1"/>
            <a:r>
              <a:rPr lang="en-US" b="1" dirty="0" smtClean="0"/>
              <a:t>Formulating</a:t>
            </a:r>
            <a:r>
              <a:rPr lang="en-US" dirty="0" smtClean="0"/>
              <a:t> a complex query </a:t>
            </a:r>
          </a:p>
          <a:p>
            <a:pPr lvl="1"/>
            <a:r>
              <a:rPr lang="en-US" b="1" dirty="0" smtClean="0"/>
              <a:t>Extracting </a:t>
            </a:r>
            <a:r>
              <a:rPr lang="en-US" dirty="0" smtClean="0"/>
              <a:t>the aggregated data from DB into a relation</a:t>
            </a:r>
            <a:endParaRPr lang="en-US" b="1" dirty="0" smtClean="0"/>
          </a:p>
          <a:p>
            <a:pPr lvl="1"/>
            <a:r>
              <a:rPr lang="en-US" b="1" dirty="0" smtClean="0"/>
              <a:t>Visualizing </a:t>
            </a:r>
            <a:r>
              <a:rPr lang="en-US" dirty="0" smtClean="0"/>
              <a:t>results in N-dimensional space</a:t>
            </a:r>
            <a:endParaRPr lang="en-US" b="1" dirty="0" smtClean="0"/>
          </a:p>
          <a:p>
            <a:pPr lvl="1"/>
            <a:r>
              <a:rPr lang="en-US" b="1" dirty="0" smtClean="0"/>
              <a:t>Analyzing </a:t>
            </a:r>
            <a:r>
              <a:rPr lang="en-US" dirty="0" smtClean="0"/>
              <a:t>the results to find unusual or interesting patterns by roll-</a:t>
            </a:r>
            <a:r>
              <a:rPr lang="en-US" dirty="0" smtClean="0"/>
              <a:t>up and drill-down on data </a:t>
            </a:r>
            <a:endParaRPr lang="en-US" b="1" dirty="0"/>
          </a:p>
          <a:p>
            <a:r>
              <a:rPr lang="en-US" dirty="0" smtClean="0"/>
              <a:t>Facilitate decision making</a:t>
            </a:r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38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Dimensionality Reduction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Summarizes data along dimensions that are left out</a:t>
            </a:r>
          </a:p>
          <a:p>
            <a:r>
              <a:rPr lang="en-CA" dirty="0" smtClean="0"/>
              <a:t>Ex. Analysis car sales </a:t>
            </a:r>
          </a:p>
          <a:p>
            <a:pPr lvl="1"/>
            <a:r>
              <a:rPr lang="en-CA" dirty="0" smtClean="0"/>
              <a:t>Focus on </a:t>
            </a:r>
            <a:r>
              <a:rPr lang="en-US" altLang="zh-CN" dirty="0">
                <a:ea typeface="宋体" panose="02010600030101010101" pitchFamily="2" charset="-122"/>
              </a:rPr>
              <a:t>role of model, year and color of the cars</a:t>
            </a:r>
          </a:p>
          <a:p>
            <a:pPr lvl="1"/>
            <a:r>
              <a:rPr lang="en-US" altLang="en-US" dirty="0"/>
              <a:t>Ignore differences between sales along dimensions of date of sale or </a:t>
            </a:r>
            <a:r>
              <a:rPr lang="en-US" altLang="zh-CN" dirty="0">
                <a:ea typeface="宋体" panose="02010600030101010101" pitchFamily="2" charset="-122"/>
              </a:rPr>
              <a:t>car dealership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As a result, extensive constructs are used, such as cross-tabulation, subtotals, roll-up and </a:t>
            </a:r>
            <a:r>
              <a:rPr lang="en-US" altLang="zh-CN" dirty="0" smtClean="0">
                <a:ea typeface="宋体" panose="02010600030101010101" pitchFamily="2" charset="-122"/>
              </a:rPr>
              <a:t>drill-down</a:t>
            </a: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63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10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features of SQL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Relational system models N-dimensional data as a relation with N-attribute domains</a:t>
            </a:r>
          </a:p>
          <a:p>
            <a:r>
              <a:rPr lang="en-CA" dirty="0" smtClean="0"/>
              <a:t>Example: 4D Earth temperature data</a:t>
            </a:r>
          </a:p>
          <a:p>
            <a:endParaRPr lang="en-CA" dirty="0" smtClean="0"/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650" y="3140968"/>
            <a:ext cx="7629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5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continued… </a:t>
            </a:r>
            <a:r>
              <a:rPr lang="en-US" dirty="0" smtClean="0"/>
              <a:t>Relevant features of SQL	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For summarization, standard SQL supports group-by op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GROUP-BY operator</a:t>
            </a:r>
          </a:p>
          <a:p>
            <a:pPr lvl="1"/>
            <a:r>
              <a:rPr lang="en-CA" dirty="0" smtClean="0"/>
              <a:t>Partitions the relation into disjoint tuple set</a:t>
            </a:r>
          </a:p>
          <a:p>
            <a:pPr lvl="1"/>
            <a:r>
              <a:rPr lang="en-CA" dirty="0" smtClean="0"/>
              <a:t>Then, aggregates over each sets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932" y="2420888"/>
            <a:ext cx="48387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4572" y="2492896"/>
            <a:ext cx="360040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2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GROUP-BY operator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Histograms</a:t>
            </a:r>
          </a:p>
          <a:p>
            <a:pPr marL="1097280" lvl="3" indent="0">
              <a:buNone/>
            </a:pPr>
            <a:r>
              <a:rPr lang="en-CA" dirty="0"/>
              <a:t>	</a:t>
            </a:r>
            <a:r>
              <a:rPr lang="en-CA" dirty="0" smtClean="0"/>
              <a:t>				- </a:t>
            </a:r>
            <a:r>
              <a:rPr lang="en-CA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Weather</a:t>
            </a:r>
            <a:r>
              <a:rPr lang="en-CA" dirty="0" smtClean="0"/>
              <a:t> table, group </a:t>
            </a:r>
            <a:r>
              <a:rPr lang="en-CA" i="1" dirty="0" smtClean="0"/>
              <a:t>time</a:t>
            </a:r>
            <a:r>
              <a:rPr lang="en-CA" dirty="0" smtClean="0"/>
              <a:t> into days, 					 weeks or months and group locations 					 into areas (US, Canada) by mapping 					 </a:t>
            </a:r>
            <a:r>
              <a:rPr lang="en-CA" i="1" dirty="0" smtClean="0"/>
              <a:t>longitude</a:t>
            </a:r>
            <a:r>
              <a:rPr lang="en-CA" dirty="0" smtClean="0"/>
              <a:t> and </a:t>
            </a:r>
            <a:r>
              <a:rPr lang="en-CA" i="1" dirty="0" smtClean="0"/>
              <a:t>latitude</a:t>
            </a:r>
            <a:r>
              <a:rPr lang="en-CA" dirty="0" smtClean="0"/>
              <a:t> to country’s 					 name</a:t>
            </a:r>
          </a:p>
          <a:p>
            <a:pPr>
              <a:buFontTx/>
              <a:buChar char="-"/>
            </a:pPr>
            <a:endParaRPr lang="en-CA" sz="1800" dirty="0" smtClean="0"/>
          </a:p>
          <a:p>
            <a:pPr>
              <a:buFontTx/>
              <a:buChar char="-"/>
            </a:pPr>
            <a:r>
              <a:rPr lang="en-CA" sz="1800" dirty="0" smtClean="0"/>
              <a:t>Standard SQL computes histograms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dirty="0" smtClean="0">
                <a:solidFill>
                  <a:srgbClr val="C00000"/>
                </a:solidFill>
              </a:rPr>
              <a:t>indirectly from a table expression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1964" y="2348880"/>
            <a:ext cx="4464496" cy="936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9111" y="4077072"/>
            <a:ext cx="477712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3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0C675A-9AD3-40BB-AC57-0E9EFA3E4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0</TotalTime>
  <Words>724</Words>
  <Application>Microsoft Office PowerPoint</Application>
  <PresentationFormat>Custom</PresentationFormat>
  <Paragraphs>181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FangSong</vt:lpstr>
      <vt:lpstr>宋体</vt:lpstr>
      <vt:lpstr>Arial</vt:lpstr>
      <vt:lpstr>Euphemia</vt:lpstr>
      <vt:lpstr>Times New Roman</vt:lpstr>
      <vt:lpstr>Math 16x9</vt:lpstr>
      <vt:lpstr>Data Cube: A Relational Aggregation Operator Generalizing Group-By, Cross-Tab, and Sub-Totals </vt:lpstr>
      <vt:lpstr>Presentation Outline</vt:lpstr>
      <vt:lpstr>PowerPoint Presentation</vt:lpstr>
      <vt:lpstr>Data Analysis</vt:lpstr>
      <vt:lpstr>Dimensionality Reduction</vt:lpstr>
      <vt:lpstr>PowerPoint Presentation</vt:lpstr>
      <vt:lpstr>Relevant features of SQL</vt:lpstr>
      <vt:lpstr>continued… Relevant features of SQL </vt:lpstr>
      <vt:lpstr>Problems with GROUP-BY operator</vt:lpstr>
      <vt:lpstr>Problems with GROUP-BY operator</vt:lpstr>
      <vt:lpstr>Problems with GROUP-BY operator</vt:lpstr>
      <vt:lpstr>Problems with GROUP-BY operator</vt:lpstr>
      <vt:lpstr>ALL value approach</vt:lpstr>
      <vt:lpstr>ALL value approach</vt:lpstr>
      <vt:lpstr>Problems with GROUP-BY operator</vt:lpstr>
      <vt:lpstr>PowerPoint Presentation</vt:lpstr>
      <vt:lpstr>CUBE operator</vt:lpstr>
      <vt:lpstr>CUBE operator</vt:lpstr>
      <vt:lpstr>Discussion Questions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2015-02-23T06:28:57Z</dcterms:created>
  <dcterms:modified xsi:type="dcterms:W3CDTF">2015-02-24T06:37:52Z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