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58" r:id="rId4"/>
    <p:sldId id="259" r:id="rId5"/>
    <p:sldId id="272" r:id="rId6"/>
    <p:sldId id="260" r:id="rId7"/>
    <p:sldId id="261" r:id="rId8"/>
    <p:sldId id="262" r:id="rId9"/>
    <p:sldId id="263" r:id="rId10"/>
    <p:sldId id="264" r:id="rId11"/>
    <p:sldId id="265" r:id="rId12"/>
    <p:sldId id="266" r:id="rId13"/>
    <p:sldId id="267" r:id="rId14"/>
    <p:sldId id="268" r:id="rId15"/>
    <p:sldId id="269" r:id="rId16"/>
    <p:sldId id="273" r:id="rId17"/>
    <p:sldId id="27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335" autoAdjust="0"/>
  </p:normalViewPr>
  <p:slideViewPr>
    <p:cSldViewPr snapToGrid="0" snapToObjects="1">
      <p:cViewPr>
        <p:scale>
          <a:sx n="66" d="100"/>
          <a:sy n="66" d="100"/>
        </p:scale>
        <p:origin x="-250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A426A-3483-5949-B9B5-79D9EEFE2D2A}" type="datetimeFigureOut">
              <a:rPr lang="en-US" smtClean="0"/>
              <a:t>15-02-12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2069E6-E2CE-8140-A7DC-3DB8C33EADDC}" type="slidenum">
              <a:rPr lang="en-US" smtClean="0"/>
              <a:t>‹#›</a:t>
            </a:fld>
            <a:endParaRPr lang="en-US"/>
          </a:p>
        </p:txBody>
      </p:sp>
    </p:spTree>
    <p:extLst>
      <p:ext uri="{BB962C8B-B14F-4D97-AF65-F5344CB8AC3E}">
        <p14:creationId xmlns:p14="http://schemas.microsoft.com/office/powerpoint/2010/main" val="30235759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But before that ..  Let`s look at the approach</a:t>
            </a:r>
          </a:p>
          <a:p>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3</a:t>
            </a:fld>
            <a:endParaRPr lang="en-US"/>
          </a:p>
        </p:txBody>
      </p:sp>
    </p:spTree>
    <p:extLst>
      <p:ext uri="{BB962C8B-B14F-4D97-AF65-F5344CB8AC3E}">
        <p14:creationId xmlns:p14="http://schemas.microsoft.com/office/powerpoint/2010/main" val="847436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Pros </a:t>
            </a:r>
          </a:p>
          <a:p>
            <a:pPr marL="171450" indent="-171450">
              <a:buFontTx/>
              <a:buChar char="-"/>
            </a:pPr>
            <a:r>
              <a:rPr lang="en-US" dirty="0" smtClean="0"/>
              <a:t>14 </a:t>
            </a:r>
            <a:r>
              <a:rPr lang="en-US" dirty="0" err="1" smtClean="0"/>
              <a:t>vs</a:t>
            </a:r>
            <a:r>
              <a:rPr lang="en-US" dirty="0" smtClean="0"/>
              <a:t> 5 Basic</a:t>
            </a:r>
            <a:r>
              <a:rPr lang="en-US" baseline="0" dirty="0" smtClean="0"/>
              <a:t> has 14 relations where as Shared has 5</a:t>
            </a:r>
          </a:p>
          <a:p>
            <a:pPr marL="171450" indent="-171450">
              <a:buFontTx/>
              <a:buChar char="-"/>
            </a:pPr>
            <a:r>
              <a:rPr lang="en-US" baseline="0" dirty="0" smtClean="0"/>
              <a:t>Only 1 relation Author needs to be queried to display all authors compared to 5 relations </a:t>
            </a:r>
          </a:p>
          <a:p>
            <a:pPr marL="0" indent="0">
              <a:buFontTx/>
              <a:buNone/>
            </a:pPr>
            <a:r>
              <a:rPr lang="en-US" baseline="0" dirty="0" smtClean="0"/>
              <a:t>Cons</a:t>
            </a:r>
          </a:p>
          <a:p>
            <a:pPr marL="0" indent="0">
              <a:buFontTx/>
              <a:buNone/>
            </a:pPr>
            <a:r>
              <a:rPr lang="en-US" baseline="0" dirty="0" smtClean="0"/>
              <a:t>- Basic reduces number of Joins to query a particular element node, where as for Shared if we need to query just editor name we need to query monograph relation which has Editor relation</a:t>
            </a:r>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13</a:t>
            </a:fld>
            <a:endParaRPr lang="en-US"/>
          </a:p>
        </p:txBody>
      </p:sp>
    </p:spTree>
    <p:extLst>
      <p:ext uri="{BB962C8B-B14F-4D97-AF65-F5344CB8AC3E}">
        <p14:creationId xmlns:p14="http://schemas.microsoft.com/office/powerpoint/2010/main" val="3215478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Element</a:t>
            </a:r>
            <a:r>
              <a:rPr lang="en-US" baseline="0" dirty="0" smtClean="0"/>
              <a:t> author has in-degree &gt;1  and can be reached via book, monograph and article (but for article it can be reached using * ) hence </a:t>
            </a:r>
            <a:r>
              <a:rPr lang="en-US" baseline="0" dirty="0" err="1" smtClean="0"/>
              <a:t>inlining</a:t>
            </a:r>
            <a:r>
              <a:rPr lang="en-US" baseline="0" dirty="0" smtClean="0"/>
              <a:t> with book &amp; monograph element</a:t>
            </a:r>
          </a:p>
          <a:p>
            <a:r>
              <a:rPr lang="en-US" baseline="0" dirty="0" smtClean="0"/>
              <a:t>For Title, we are </a:t>
            </a:r>
            <a:r>
              <a:rPr lang="en-US" baseline="0" dirty="0" err="1" smtClean="0"/>
              <a:t>inlining</a:t>
            </a:r>
            <a:r>
              <a:rPr lang="en-US" baseline="0" dirty="0" smtClean="0"/>
              <a:t> with article &amp; monograph element</a:t>
            </a:r>
          </a:p>
          <a:p>
            <a:r>
              <a:rPr lang="en-US" baseline="0" dirty="0" smtClean="0"/>
              <a:t>So number of relations is reduced to 4</a:t>
            </a:r>
          </a:p>
        </p:txBody>
      </p:sp>
      <p:sp>
        <p:nvSpPr>
          <p:cNvPr id="4" name="Slide Number Placeholder 3"/>
          <p:cNvSpPr>
            <a:spLocks noGrp="1"/>
          </p:cNvSpPr>
          <p:nvPr>
            <p:ph type="sldNum" sz="quarter" idx="10"/>
          </p:nvPr>
        </p:nvSpPr>
        <p:spPr/>
        <p:txBody>
          <a:bodyPr/>
          <a:lstStyle/>
          <a:p>
            <a:fld id="{BD2069E6-E2CE-8140-A7DC-3DB8C33EADDC}" type="slidenum">
              <a:rPr lang="en-US" smtClean="0"/>
              <a:t>14</a:t>
            </a:fld>
            <a:endParaRPr lang="en-US"/>
          </a:p>
        </p:txBody>
      </p:sp>
    </p:spTree>
    <p:extLst>
      <p:ext uri="{BB962C8B-B14F-4D97-AF65-F5344CB8AC3E}">
        <p14:creationId xmlns:p14="http://schemas.microsoft.com/office/powerpoint/2010/main" val="1491496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Efficiency</a:t>
            </a:r>
            <a:r>
              <a:rPr lang="en-US" baseline="0" dirty="0" smtClean="0"/>
              <a:t> = </a:t>
            </a:r>
            <a:r>
              <a:rPr lang="en-US" dirty="0" smtClean="0"/>
              <a:t>average # of SQL joins required to process path expressions</a:t>
            </a:r>
            <a:r>
              <a:rPr lang="en-US" baseline="0" dirty="0" smtClean="0"/>
              <a:t> of length N</a:t>
            </a:r>
          </a:p>
          <a:p>
            <a:r>
              <a:rPr lang="en-US" baseline="0" dirty="0" smtClean="0"/>
              <a:t>Figure 13 &amp; 14 are more or less similar</a:t>
            </a:r>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15</a:t>
            </a:fld>
            <a:endParaRPr lang="en-US"/>
          </a:p>
        </p:txBody>
      </p:sp>
    </p:spTree>
    <p:extLst>
      <p:ext uri="{BB962C8B-B14F-4D97-AF65-F5344CB8AC3E}">
        <p14:creationId xmlns:p14="http://schemas.microsoft.com/office/powerpoint/2010/main" val="2921213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DTD = Document</a:t>
            </a:r>
            <a:r>
              <a:rPr lang="en-US" baseline="0" dirty="0" smtClean="0"/>
              <a:t> Type Descriptors similar to XML Schema acts as an agreement amongst applications to understand the XML tags</a:t>
            </a:r>
          </a:p>
          <a:p>
            <a:r>
              <a:rPr lang="en-US" baseline="0" dirty="0" smtClean="0"/>
              <a:t>Why this approach : Instead of re-inventing the wheel, by sticking to this approach we can make use of RDBMS concepts to the fullest ! And every thing is done automatically (sounds like a magic !)</a:t>
            </a:r>
          </a:p>
          <a:p>
            <a:r>
              <a:rPr lang="en-US" baseline="0" dirty="0" smtClean="0"/>
              <a:t>But, there are limitations – Relational concepts are quiet inefficient to process COMPLEX XML constructs (handling set valued attributes) </a:t>
            </a:r>
          </a:p>
          <a:p>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4</a:t>
            </a:fld>
            <a:endParaRPr lang="en-US"/>
          </a:p>
        </p:txBody>
      </p:sp>
    </p:spTree>
    <p:extLst>
      <p:ext uri="{BB962C8B-B14F-4D97-AF65-F5344CB8AC3E}">
        <p14:creationId xmlns:p14="http://schemas.microsoft.com/office/powerpoint/2010/main" val="180504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XML consists of Nested elements starting with ROOT element. </a:t>
            </a:r>
          </a:p>
          <a:p>
            <a:r>
              <a:rPr lang="en-US" dirty="0" smtClean="0"/>
              <a:t>Element data can be sub-elements or set of attributes</a:t>
            </a:r>
            <a:r>
              <a:rPr lang="en-US" baseline="0" dirty="0" smtClean="0"/>
              <a:t> and sub-elements can have nested sub-elements (since NESTED ATTRIBUTES in XML is not supported)</a:t>
            </a:r>
          </a:p>
          <a:p>
            <a:r>
              <a:rPr lang="en-US" baseline="0" dirty="0" smtClean="0"/>
              <a:t>XML structure should conform DTD standard (something like BNF to describe syntax of languages) more on DTD next slide</a:t>
            </a:r>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6</a:t>
            </a:fld>
            <a:endParaRPr lang="en-US"/>
          </a:p>
        </p:txBody>
      </p:sp>
    </p:spTree>
    <p:extLst>
      <p:ext uri="{BB962C8B-B14F-4D97-AF65-F5344CB8AC3E}">
        <p14:creationId xmlns:p14="http://schemas.microsoft.com/office/powerpoint/2010/main" val="1955111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Specifies structure of an XML element by specifying</a:t>
            </a:r>
            <a:r>
              <a:rPr lang="en-US" baseline="0" dirty="0" smtClean="0"/>
              <a:t> names of its sub-elements and attributes</a:t>
            </a:r>
          </a:p>
          <a:p>
            <a:r>
              <a:rPr lang="en-US" baseline="0" dirty="0" smtClean="0"/>
              <a:t>All values are assumed to be STRING unless type is ANY (in this case value can be an arbitrary XML fragment)</a:t>
            </a:r>
          </a:p>
          <a:p>
            <a:r>
              <a:rPr lang="en-US" baseline="0" dirty="0" smtClean="0"/>
              <a:t>Sub element structure is specified using operators</a:t>
            </a:r>
          </a:p>
          <a:p>
            <a:r>
              <a:rPr lang="en-US" baseline="0" dirty="0" smtClean="0"/>
              <a:t> * -&gt; set with 0 or more elements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 -&gt; set with 1 or more elements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 -&gt; optional element</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7</a:t>
            </a:fld>
            <a:endParaRPr lang="en-US"/>
          </a:p>
        </p:txBody>
      </p:sp>
    </p:spTree>
    <p:extLst>
      <p:ext uri="{BB962C8B-B14F-4D97-AF65-F5344CB8AC3E}">
        <p14:creationId xmlns:p14="http://schemas.microsoft.com/office/powerpoint/2010/main" val="3621886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LOREL SQL Like and is very readable</a:t>
            </a:r>
          </a:p>
          <a:p>
            <a:r>
              <a:rPr lang="en-US" dirty="0" smtClean="0"/>
              <a:t>XML-QL</a:t>
            </a:r>
            <a:r>
              <a:rPr lang="en-US" baseline="0" dirty="0" smtClean="0"/>
              <a:t> uses nested XML-like structure to specify part of document to be selected and structure of result (XML format)</a:t>
            </a:r>
          </a:p>
          <a:p>
            <a:r>
              <a:rPr lang="en-US" dirty="0" smtClean="0"/>
              <a:t>Selects Last name of Author within &lt;</a:t>
            </a:r>
            <a:r>
              <a:rPr lang="en-US" dirty="0" err="1" smtClean="0"/>
              <a:t>lastname</a:t>
            </a:r>
            <a:r>
              <a:rPr lang="en-US" dirty="0" smtClean="0"/>
              <a:t>&gt; tag for the</a:t>
            </a:r>
            <a:r>
              <a:rPr lang="en-US" baseline="0" dirty="0" smtClean="0"/>
              <a:t> book with title “The Selfish Gene”</a:t>
            </a:r>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8</a:t>
            </a:fld>
            <a:endParaRPr lang="en-US"/>
          </a:p>
        </p:txBody>
      </p:sp>
    </p:spTree>
    <p:extLst>
      <p:ext uri="{BB962C8B-B14F-4D97-AF65-F5344CB8AC3E}">
        <p14:creationId xmlns:p14="http://schemas.microsoft.com/office/powerpoint/2010/main" val="1486970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DTDs have to simplified</a:t>
            </a:r>
            <a:r>
              <a:rPr lang="en-US" baseline="0" dirty="0" smtClean="0"/>
              <a:t> by applying below transformations </a:t>
            </a:r>
          </a:p>
          <a:p>
            <a:r>
              <a:rPr lang="en-US" baseline="0" dirty="0" smtClean="0"/>
              <a:t>Flattening =&gt; converts nested definition into flat representation (e1,e2)* -&gt; e1*,e2*</a:t>
            </a:r>
          </a:p>
          <a:p>
            <a:r>
              <a:rPr lang="en-US" baseline="0" dirty="0" smtClean="0"/>
              <a:t>Simplification =&gt; reduce many unary operators into single unary operators e1 ** -&gt; e1* ; e1?* -&gt; e1*</a:t>
            </a:r>
          </a:p>
          <a:p>
            <a:r>
              <a:rPr lang="en-US" baseline="0" dirty="0" smtClean="0"/>
              <a:t>Grouping =&gt; group sub elements with same name into 1 .., a*,….,a* -&gt; a*</a:t>
            </a:r>
          </a:p>
          <a:p>
            <a:r>
              <a:rPr lang="en-US" baseline="0" dirty="0" smtClean="0"/>
              <a:t>All ? Operators are transformed into * </a:t>
            </a:r>
          </a:p>
          <a:p>
            <a:r>
              <a:rPr lang="en-US" b="1" baseline="0" dirty="0" smtClean="0"/>
              <a:t>Remind to reference figure 8</a:t>
            </a:r>
            <a:r>
              <a:rPr lang="en-US" b="0" baseline="0" dirty="0"/>
              <a:t> </a:t>
            </a:r>
            <a:r>
              <a:rPr lang="en-US" b="0" baseline="0" dirty="0" smtClean="0"/>
              <a:t>for all </a:t>
            </a:r>
            <a:r>
              <a:rPr lang="en-US" b="0" baseline="0" smtClean="0"/>
              <a:t>Inline Techniques</a:t>
            </a:r>
            <a:endParaRPr lang="en-US" b="1" baseline="0" dirty="0" smtClean="0"/>
          </a:p>
        </p:txBody>
      </p:sp>
      <p:sp>
        <p:nvSpPr>
          <p:cNvPr id="4" name="Slide Number Placeholder 3"/>
          <p:cNvSpPr>
            <a:spLocks noGrp="1"/>
          </p:cNvSpPr>
          <p:nvPr>
            <p:ph type="sldNum" sz="quarter" idx="10"/>
          </p:nvPr>
        </p:nvSpPr>
        <p:spPr/>
        <p:txBody>
          <a:bodyPr/>
          <a:lstStyle/>
          <a:p>
            <a:fld id="{BD2069E6-E2CE-8140-A7DC-3DB8C33EADDC}" type="slidenum">
              <a:rPr lang="en-US" smtClean="0"/>
              <a:t>9</a:t>
            </a:fld>
            <a:endParaRPr lang="en-US"/>
          </a:p>
        </p:txBody>
      </p:sp>
    </p:spTree>
    <p:extLst>
      <p:ext uri="{BB962C8B-B14F-4D97-AF65-F5344CB8AC3E}">
        <p14:creationId xmlns:p14="http://schemas.microsoft.com/office/powerpoint/2010/main" val="2893564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Because</a:t>
            </a:r>
            <a:r>
              <a:rPr lang="en-US" baseline="0" dirty="0" smtClean="0"/>
              <a:t> XML document can be rooted any element in DTD</a:t>
            </a:r>
          </a:p>
          <a:p>
            <a:pPr marL="171450" indent="-171450">
              <a:buFontTx/>
              <a:buChar char="•"/>
            </a:pPr>
            <a:r>
              <a:rPr lang="en-US" baseline="0" dirty="0" smtClean="0"/>
              <a:t>Relational model does not support set valued attributes, hence use standard technique for storing sets in RDBMS and create a relation for author and link authors to articles using foreign key</a:t>
            </a:r>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10</a:t>
            </a:fld>
            <a:endParaRPr lang="en-US"/>
          </a:p>
        </p:txBody>
      </p:sp>
    </p:spTree>
    <p:extLst>
      <p:ext uri="{BB962C8B-B14F-4D97-AF65-F5344CB8AC3E}">
        <p14:creationId xmlns:p14="http://schemas.microsoft.com/office/powerpoint/2010/main" val="2373186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11</a:t>
            </a:fld>
            <a:endParaRPr lang="en-US"/>
          </a:p>
        </p:txBody>
      </p:sp>
    </p:spTree>
    <p:extLst>
      <p:ext uri="{BB962C8B-B14F-4D97-AF65-F5344CB8AC3E}">
        <p14:creationId xmlns:p14="http://schemas.microsoft.com/office/powerpoint/2010/main" val="338075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In figure</a:t>
            </a:r>
            <a:r>
              <a:rPr lang="en-US" baseline="0" dirty="0" smtClean="0"/>
              <a:t> 8 nodes </a:t>
            </a:r>
            <a:r>
              <a:rPr lang="en-US" dirty="0" smtClean="0"/>
              <a:t> (Editor, Monograph) are recursive</a:t>
            </a:r>
            <a:r>
              <a:rPr lang="en-US" baseline="0" dirty="0" smtClean="0"/>
              <a:t> nodes / elements and Monograph is strongly connected to other elements such as Title, Author and so on.. Hence relation for monograph is created and editor is included as part of that relation</a:t>
            </a:r>
            <a:endParaRPr lang="en-US" dirty="0" smtClean="0"/>
          </a:p>
          <a:p>
            <a:endParaRPr lang="en-US" dirty="0"/>
          </a:p>
        </p:txBody>
      </p:sp>
      <p:sp>
        <p:nvSpPr>
          <p:cNvPr id="4" name="Slide Number Placeholder 3"/>
          <p:cNvSpPr>
            <a:spLocks noGrp="1"/>
          </p:cNvSpPr>
          <p:nvPr>
            <p:ph type="sldNum" sz="quarter" idx="10"/>
          </p:nvPr>
        </p:nvSpPr>
        <p:spPr/>
        <p:txBody>
          <a:bodyPr/>
          <a:lstStyle/>
          <a:p>
            <a:fld id="{BD2069E6-E2CE-8140-A7DC-3DB8C33EADDC}" type="slidenum">
              <a:rPr lang="en-US" smtClean="0"/>
              <a:t>12</a:t>
            </a:fld>
            <a:endParaRPr lang="en-US"/>
          </a:p>
        </p:txBody>
      </p:sp>
    </p:spTree>
    <p:extLst>
      <p:ext uri="{BB962C8B-B14F-4D97-AF65-F5344CB8AC3E}">
        <p14:creationId xmlns:p14="http://schemas.microsoft.com/office/powerpoint/2010/main" val="3628474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DB0749-3E94-3A42-8B97-057873DBE551}" type="datetimeFigureOut">
              <a:rPr lang="en-US" smtClean="0"/>
              <a:t>15-02-12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792299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B0749-3E94-3A42-8B97-057873DBE551}" type="datetimeFigureOut">
              <a:rPr lang="en-US" smtClean="0"/>
              <a:t>15-02-12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403125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B0749-3E94-3A42-8B97-057873DBE551}" type="datetimeFigureOut">
              <a:rPr lang="en-US" smtClean="0"/>
              <a:t>15-02-12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3753261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DB0749-3E94-3A42-8B97-057873DBE551}" type="datetimeFigureOut">
              <a:rPr lang="en-US" smtClean="0"/>
              <a:t>15-02-12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3308043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DB0749-3E94-3A42-8B97-057873DBE551}" type="datetimeFigureOut">
              <a:rPr lang="en-US" smtClean="0"/>
              <a:t>15-02-12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4034197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DB0749-3E94-3A42-8B97-057873DBE551}" type="datetimeFigureOut">
              <a:rPr lang="en-US" smtClean="0"/>
              <a:t>15-02-12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2583936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DB0749-3E94-3A42-8B97-057873DBE551}" type="datetimeFigureOut">
              <a:rPr lang="en-US" smtClean="0"/>
              <a:t>15-02-12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1630492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DB0749-3E94-3A42-8B97-057873DBE551}" type="datetimeFigureOut">
              <a:rPr lang="en-US" smtClean="0"/>
              <a:t>15-02-12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1867508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B0749-3E94-3A42-8B97-057873DBE551}" type="datetimeFigureOut">
              <a:rPr lang="en-US" smtClean="0"/>
              <a:t>15-02-12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155045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DB0749-3E94-3A42-8B97-057873DBE551}" type="datetimeFigureOut">
              <a:rPr lang="en-US" smtClean="0"/>
              <a:t>15-02-12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269056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DB0749-3E94-3A42-8B97-057873DBE551}" type="datetimeFigureOut">
              <a:rPr lang="en-US" smtClean="0"/>
              <a:t>15-02-12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2E5AA-DA07-2641-9658-AA121BE36FEF}" type="slidenum">
              <a:rPr lang="en-US" smtClean="0"/>
              <a:t>‹#›</a:t>
            </a:fld>
            <a:endParaRPr lang="en-US"/>
          </a:p>
        </p:txBody>
      </p:sp>
    </p:spTree>
    <p:extLst>
      <p:ext uri="{BB962C8B-B14F-4D97-AF65-F5344CB8AC3E}">
        <p14:creationId xmlns:p14="http://schemas.microsoft.com/office/powerpoint/2010/main" val="33654490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DB0749-3E94-3A42-8B97-057873DBE551}" type="datetimeFigureOut">
              <a:rPr lang="en-US" smtClean="0"/>
              <a:t>15-02-12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2E5AA-DA07-2641-9658-AA121BE36FEF}" type="slidenum">
              <a:rPr lang="en-US" smtClean="0"/>
              <a:t>‹#›</a:t>
            </a:fld>
            <a:endParaRPr lang="en-US"/>
          </a:p>
        </p:txBody>
      </p:sp>
    </p:spTree>
    <p:extLst>
      <p:ext uri="{BB962C8B-B14F-4D97-AF65-F5344CB8AC3E}">
        <p14:creationId xmlns:p14="http://schemas.microsoft.com/office/powerpoint/2010/main" val="3609237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259"/>
            <a:ext cx="7772400" cy="1772621"/>
          </a:xfrm>
        </p:spPr>
        <p:txBody>
          <a:bodyPr>
            <a:normAutofit fontScale="90000"/>
          </a:bodyPr>
          <a:lstStyle/>
          <a:p>
            <a:r>
              <a:rPr lang="en-US" dirty="0" smtClean="0"/>
              <a:t>Relational Databases for Querying XML Documents: Limitations &amp; </a:t>
            </a:r>
            <a:r>
              <a:rPr lang="en-US" dirty="0"/>
              <a:t>Opportunities</a:t>
            </a:r>
            <a:br>
              <a:rPr lang="en-US" dirty="0"/>
            </a:br>
            <a:r>
              <a:rPr lang="en-US" sz="2700" dirty="0"/>
              <a:t>VLDB`99</a:t>
            </a:r>
            <a:r>
              <a:rPr lang="en-US" dirty="0"/>
              <a:t/>
            </a:r>
            <a:br>
              <a:rPr lang="en-US" dirty="0"/>
            </a:br>
            <a:r>
              <a:rPr lang="en-US" sz="2200" dirty="0" err="1" smtClean="0"/>
              <a:t>Shanmugasundaram</a:t>
            </a:r>
            <a:r>
              <a:rPr lang="en-US" sz="2200" dirty="0"/>
              <a:t>, J., </a:t>
            </a:r>
            <a:r>
              <a:rPr lang="en-US" sz="2200" dirty="0" err="1"/>
              <a:t>Tufte</a:t>
            </a:r>
            <a:r>
              <a:rPr lang="en-US" sz="2200" dirty="0"/>
              <a:t>, K., He, G., Zhang, C., DeWitt, D., </a:t>
            </a:r>
            <a:r>
              <a:rPr lang="en-US" sz="2200" dirty="0" err="1"/>
              <a:t>Naughton</a:t>
            </a:r>
            <a:r>
              <a:rPr lang="en-US" sz="2200" dirty="0"/>
              <a:t>, J</a:t>
            </a:r>
            <a:r>
              <a:rPr lang="en-US" sz="2200" dirty="0" smtClean="0"/>
              <a:t/>
            </a:r>
            <a:br>
              <a:rPr lang="en-US" sz="2200" dirty="0" smtClean="0"/>
            </a:br>
            <a:endParaRPr lang="en-US" dirty="0"/>
          </a:p>
        </p:txBody>
      </p:sp>
      <p:sp>
        <p:nvSpPr>
          <p:cNvPr id="3" name="Subtitle 2"/>
          <p:cNvSpPr>
            <a:spLocks noGrp="1"/>
          </p:cNvSpPr>
          <p:nvPr>
            <p:ph type="subTitle" idx="1"/>
          </p:nvPr>
        </p:nvSpPr>
        <p:spPr/>
        <p:txBody>
          <a:bodyPr>
            <a:normAutofit/>
          </a:bodyPr>
          <a:lstStyle/>
          <a:p>
            <a:r>
              <a:rPr lang="en-US" dirty="0" smtClean="0"/>
              <a:t>Presenter: Mani</a:t>
            </a:r>
          </a:p>
          <a:p>
            <a:r>
              <a:rPr lang="en-US" dirty="0" smtClean="0"/>
              <a:t>Discussion</a:t>
            </a:r>
            <a:r>
              <a:rPr lang="en-US" dirty="0" smtClean="0"/>
              <a:t>: </a:t>
            </a:r>
            <a:r>
              <a:rPr lang="en-US" dirty="0" err="1" smtClean="0"/>
              <a:t>Vyas</a:t>
            </a:r>
            <a:endParaRPr lang="en-US" dirty="0" smtClean="0"/>
          </a:p>
          <a:p>
            <a:r>
              <a:rPr lang="en-US" dirty="0" smtClean="0"/>
              <a:t>Ref: </a:t>
            </a:r>
            <a:r>
              <a:rPr lang="en-US" dirty="0" smtClean="0"/>
              <a:t>Paper, Wiki &amp; older slides </a:t>
            </a:r>
            <a:endParaRPr lang="en-US" dirty="0" smtClean="0"/>
          </a:p>
        </p:txBody>
      </p:sp>
    </p:spTree>
    <p:extLst>
      <p:ext uri="{BB962C8B-B14F-4D97-AF65-F5344CB8AC3E}">
        <p14:creationId xmlns:p14="http://schemas.microsoft.com/office/powerpoint/2010/main" val="75856907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a:t>
            </a:r>
            <a:endParaRPr lang="en-US" dirty="0"/>
          </a:p>
        </p:txBody>
      </p:sp>
      <p:sp>
        <p:nvSpPr>
          <p:cNvPr id="3" name="Content Placeholder 2"/>
          <p:cNvSpPr>
            <a:spLocks noGrp="1"/>
          </p:cNvSpPr>
          <p:nvPr>
            <p:ph idx="1"/>
          </p:nvPr>
        </p:nvSpPr>
        <p:spPr/>
        <p:txBody>
          <a:bodyPr>
            <a:normAutofit/>
          </a:bodyPr>
          <a:lstStyle/>
          <a:p>
            <a:r>
              <a:rPr lang="en-US" dirty="0" smtClean="0"/>
              <a:t>For every element create a relation </a:t>
            </a:r>
          </a:p>
          <a:p>
            <a:r>
              <a:rPr lang="en-US" dirty="0" smtClean="0"/>
              <a:t>DTD for article (fig.2)</a:t>
            </a:r>
          </a:p>
          <a:p>
            <a:endParaRPr lang="en-US" dirty="0" smtClean="0"/>
          </a:p>
          <a:p>
            <a:r>
              <a:rPr lang="en-US" dirty="0" smtClean="0"/>
              <a:t>DTD graph</a:t>
            </a:r>
          </a:p>
          <a:p>
            <a:pPr marL="457200" lvl="1" indent="0">
              <a:buNone/>
            </a:pPr>
            <a:endParaRPr lang="en-US" dirty="0"/>
          </a:p>
        </p:txBody>
      </p:sp>
      <p:pic>
        <p:nvPicPr>
          <p:cNvPr id="4" name="Picture 3"/>
          <p:cNvPicPr>
            <a:picLocks noChangeAspect="1"/>
          </p:cNvPicPr>
          <p:nvPr/>
        </p:nvPicPr>
        <p:blipFill>
          <a:blip r:embed="rId3"/>
          <a:stretch>
            <a:fillRect/>
          </a:stretch>
        </p:blipFill>
        <p:spPr>
          <a:xfrm>
            <a:off x="1155700" y="2940050"/>
            <a:ext cx="3403600" cy="342900"/>
          </a:xfrm>
          <a:prstGeom prst="rect">
            <a:avLst/>
          </a:prstGeom>
        </p:spPr>
      </p:pic>
      <p:pic>
        <p:nvPicPr>
          <p:cNvPr id="5" name="Picture 4"/>
          <p:cNvPicPr>
            <a:picLocks noChangeAspect="1"/>
          </p:cNvPicPr>
          <p:nvPr/>
        </p:nvPicPr>
        <p:blipFill>
          <a:blip r:embed="rId4"/>
          <a:stretch>
            <a:fillRect/>
          </a:stretch>
        </p:blipFill>
        <p:spPr>
          <a:xfrm>
            <a:off x="4343400" y="3429000"/>
            <a:ext cx="4699000" cy="3149600"/>
          </a:xfrm>
          <a:prstGeom prst="rect">
            <a:avLst/>
          </a:prstGeom>
        </p:spPr>
      </p:pic>
      <p:sp>
        <p:nvSpPr>
          <p:cNvPr id="6" name="Rectangle 5"/>
          <p:cNvSpPr/>
          <p:nvPr/>
        </p:nvSpPr>
        <p:spPr>
          <a:xfrm>
            <a:off x="6743700" y="4648200"/>
            <a:ext cx="508000" cy="203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7505700" y="5346700"/>
            <a:ext cx="508000" cy="203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2901950" y="4851400"/>
            <a:ext cx="3314700" cy="369332"/>
          </a:xfrm>
          <a:prstGeom prst="rect">
            <a:avLst/>
          </a:prstGeom>
          <a:noFill/>
        </p:spPr>
        <p:txBody>
          <a:bodyPr wrap="square" rtlCol="0">
            <a:spAutoFit/>
          </a:bodyPr>
          <a:lstStyle/>
          <a:p>
            <a:r>
              <a:rPr lang="en-US" dirty="0" smtClean="0"/>
              <a:t>Join between article and author</a:t>
            </a:r>
            <a:endParaRPr lang="en-US" dirty="0"/>
          </a:p>
        </p:txBody>
      </p:sp>
      <p:cxnSp>
        <p:nvCxnSpPr>
          <p:cNvPr id="10" name="Straight Connector 9"/>
          <p:cNvCxnSpPr/>
          <p:nvPr/>
        </p:nvCxnSpPr>
        <p:spPr>
          <a:xfrm flipV="1">
            <a:off x="3340100" y="4648200"/>
            <a:ext cx="3403600" cy="203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endCxn id="7" idx="1"/>
          </p:cNvCxnSpPr>
          <p:nvPr/>
        </p:nvCxnSpPr>
        <p:spPr>
          <a:xfrm>
            <a:off x="3162300" y="5276850"/>
            <a:ext cx="4343400" cy="17145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548801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a:t>
            </a:r>
            <a:endParaRPr lang="en-US" dirty="0"/>
          </a:p>
        </p:txBody>
      </p:sp>
      <p:sp>
        <p:nvSpPr>
          <p:cNvPr id="3" name="Content Placeholder 2"/>
          <p:cNvSpPr>
            <a:spLocks noGrp="1"/>
          </p:cNvSpPr>
          <p:nvPr>
            <p:ph idx="1"/>
          </p:nvPr>
        </p:nvSpPr>
        <p:spPr/>
        <p:txBody>
          <a:bodyPr/>
          <a:lstStyle/>
          <a:p>
            <a:r>
              <a:rPr lang="en-US" dirty="0" smtClean="0"/>
              <a:t>Pros </a:t>
            </a:r>
          </a:p>
          <a:p>
            <a:pPr lvl="1"/>
            <a:r>
              <a:rPr lang="en-US" sz="2000" dirty="0" smtClean="0"/>
              <a:t>Good for queries such as “list all authors of books”</a:t>
            </a:r>
          </a:p>
          <a:p>
            <a:r>
              <a:rPr lang="en-US" dirty="0" smtClean="0"/>
              <a:t>Cons</a:t>
            </a:r>
          </a:p>
          <a:p>
            <a:pPr lvl="1"/>
            <a:r>
              <a:rPr lang="en-US" sz="2000" dirty="0" smtClean="0"/>
              <a:t>Not suitable for “list all authors with first name = “</a:t>
            </a:r>
            <a:r>
              <a:rPr lang="en-US" sz="2000" dirty="0" err="1" smtClean="0"/>
              <a:t>xxxx</a:t>
            </a:r>
            <a:r>
              <a:rPr lang="en-US" sz="2000" dirty="0" smtClean="0"/>
              <a:t>” because filter &amp; join should happen across 5 relations (author, name, </a:t>
            </a:r>
            <a:r>
              <a:rPr lang="en-US" sz="2000" dirty="0" err="1" smtClean="0"/>
              <a:t>firstname</a:t>
            </a:r>
            <a:r>
              <a:rPr lang="en-US" sz="2000" dirty="0" smtClean="0"/>
              <a:t>, </a:t>
            </a:r>
            <a:r>
              <a:rPr lang="en-US" sz="2000" dirty="0" err="1" smtClean="0"/>
              <a:t>lastname</a:t>
            </a:r>
            <a:r>
              <a:rPr lang="en-US" sz="2000" dirty="0" smtClean="0"/>
              <a:t>, address) –ref: fig.10 last 5 relation </a:t>
            </a:r>
          </a:p>
          <a:p>
            <a:pPr lvl="1"/>
            <a:r>
              <a:rPr lang="en-US" sz="2000" dirty="0" smtClean="0"/>
              <a:t> Large number of relations are created since we create separate relation for every element</a:t>
            </a:r>
          </a:p>
          <a:p>
            <a:endParaRPr lang="en-US" dirty="0"/>
          </a:p>
        </p:txBody>
      </p:sp>
    </p:spTree>
    <p:extLst>
      <p:ext uri="{BB962C8B-B14F-4D97-AF65-F5344CB8AC3E}">
        <p14:creationId xmlns:p14="http://schemas.microsoft.com/office/powerpoint/2010/main" val="5086768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a:t>
            </a:r>
            <a:endParaRPr lang="en-US" dirty="0"/>
          </a:p>
        </p:txBody>
      </p:sp>
      <p:sp>
        <p:nvSpPr>
          <p:cNvPr id="3" name="Content Placeholder 2"/>
          <p:cNvSpPr>
            <a:spLocks noGrp="1"/>
          </p:cNvSpPr>
          <p:nvPr>
            <p:ph idx="1"/>
          </p:nvPr>
        </p:nvSpPr>
        <p:spPr/>
        <p:txBody>
          <a:bodyPr>
            <a:normAutofit/>
          </a:bodyPr>
          <a:lstStyle/>
          <a:p>
            <a:r>
              <a:rPr lang="en-US" dirty="0" smtClean="0"/>
              <a:t>Create relations only when</a:t>
            </a:r>
          </a:p>
          <a:p>
            <a:pPr lvl="1"/>
            <a:r>
              <a:rPr lang="en-US" dirty="0" smtClean="0"/>
              <a:t>Nodes have in-degree &gt; 1</a:t>
            </a:r>
          </a:p>
          <a:p>
            <a:pPr lvl="1"/>
            <a:r>
              <a:rPr lang="en-US" dirty="0" smtClean="0"/>
              <a:t>Nodes have in-degree = 0</a:t>
            </a:r>
          </a:p>
          <a:p>
            <a:pPr lvl="1"/>
            <a:r>
              <a:rPr lang="en-US" dirty="0" smtClean="0"/>
              <a:t>For mutual recursive nodes determine which node has strong connected components </a:t>
            </a:r>
          </a:p>
          <a:p>
            <a:r>
              <a:rPr lang="en-US" dirty="0" smtClean="0"/>
              <a:t>Create inline relations when</a:t>
            </a:r>
          </a:p>
          <a:p>
            <a:pPr lvl="1"/>
            <a:r>
              <a:rPr lang="en-US" dirty="0" smtClean="0"/>
              <a:t>Nodes have in-degree = 1</a:t>
            </a:r>
          </a:p>
          <a:p>
            <a:r>
              <a:rPr lang="en-US" dirty="0" smtClean="0"/>
              <a:t>Sample – fig 11</a:t>
            </a:r>
            <a:endParaRPr lang="en-US" dirty="0"/>
          </a:p>
        </p:txBody>
      </p:sp>
    </p:spTree>
    <p:extLst>
      <p:ext uri="{BB962C8B-B14F-4D97-AF65-F5344CB8AC3E}">
        <p14:creationId xmlns:p14="http://schemas.microsoft.com/office/powerpoint/2010/main" val="11991291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a:t>
            </a:r>
            <a:endParaRPr lang="en-US" dirty="0"/>
          </a:p>
        </p:txBody>
      </p:sp>
      <p:sp>
        <p:nvSpPr>
          <p:cNvPr id="3" name="Content Placeholder 2"/>
          <p:cNvSpPr>
            <a:spLocks noGrp="1"/>
          </p:cNvSpPr>
          <p:nvPr>
            <p:ph idx="1"/>
          </p:nvPr>
        </p:nvSpPr>
        <p:spPr/>
        <p:txBody>
          <a:bodyPr/>
          <a:lstStyle/>
          <a:p>
            <a:r>
              <a:rPr lang="en-US" dirty="0" smtClean="0"/>
              <a:t>Pros</a:t>
            </a:r>
          </a:p>
          <a:p>
            <a:pPr lvl="1"/>
            <a:r>
              <a:rPr lang="en-US" dirty="0" smtClean="0"/>
              <a:t>Number of relations is reduced Cons</a:t>
            </a:r>
          </a:p>
          <a:p>
            <a:pPr lvl="1"/>
            <a:r>
              <a:rPr lang="en-US" dirty="0" smtClean="0"/>
              <a:t>Reduces join by </a:t>
            </a:r>
            <a:r>
              <a:rPr lang="en-US" dirty="0" err="1" smtClean="0"/>
              <a:t>inlined</a:t>
            </a:r>
            <a:r>
              <a:rPr lang="en-US" dirty="0" smtClean="0"/>
              <a:t> relations</a:t>
            </a:r>
          </a:p>
          <a:p>
            <a:r>
              <a:rPr lang="en-US" dirty="0" smtClean="0"/>
              <a:t>Cons</a:t>
            </a:r>
          </a:p>
          <a:p>
            <a:pPr lvl="1"/>
            <a:r>
              <a:rPr lang="en-US" dirty="0" smtClean="0"/>
              <a:t>Decreased performance over Basic</a:t>
            </a:r>
            <a:endParaRPr lang="en-US" dirty="0"/>
          </a:p>
        </p:txBody>
      </p:sp>
    </p:spTree>
    <p:extLst>
      <p:ext uri="{BB962C8B-B14F-4D97-AF65-F5344CB8AC3E}">
        <p14:creationId xmlns:p14="http://schemas.microsoft.com/office/powerpoint/2010/main" val="36329800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Hybrid</a:t>
            </a:r>
            <a:endParaRPr lang="en-US" dirty="0"/>
          </a:p>
        </p:txBody>
      </p:sp>
      <p:sp>
        <p:nvSpPr>
          <p:cNvPr id="3" name="Content Placeholder 2"/>
          <p:cNvSpPr>
            <a:spLocks noGrp="1"/>
          </p:cNvSpPr>
          <p:nvPr>
            <p:ph idx="1"/>
          </p:nvPr>
        </p:nvSpPr>
        <p:spPr/>
        <p:txBody>
          <a:bodyPr/>
          <a:lstStyle/>
          <a:p>
            <a:r>
              <a:rPr lang="en-US" dirty="0" smtClean="0"/>
              <a:t>Same as shared, but relations are </a:t>
            </a:r>
            <a:r>
              <a:rPr lang="en-US" dirty="0" err="1" smtClean="0"/>
              <a:t>inlined</a:t>
            </a:r>
            <a:r>
              <a:rPr lang="en-US" dirty="0" smtClean="0"/>
              <a:t> if node`s In-degree is &gt; 1 but the nodes should not be recursive or be reached  “*” node</a:t>
            </a:r>
            <a:endParaRPr lang="en-US" dirty="0"/>
          </a:p>
        </p:txBody>
      </p:sp>
    </p:spTree>
    <p:extLst>
      <p:ext uri="{BB962C8B-B14F-4D97-AF65-F5344CB8AC3E}">
        <p14:creationId xmlns:p14="http://schemas.microsoft.com/office/powerpoint/2010/main" val="29897957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Efficiency of query processing </a:t>
            </a:r>
          </a:p>
          <a:p>
            <a:r>
              <a:rPr lang="en-US" dirty="0" smtClean="0"/>
              <a:t>Basic ran out of Virtual Memory because of number of relations, hence not considered for comparison</a:t>
            </a:r>
          </a:p>
          <a:p>
            <a:r>
              <a:rPr lang="en-US" dirty="0" smtClean="0"/>
              <a:t>For some DTDs Hybrid eliminates large number of Joins per query (due to recursions might be like author relation)</a:t>
            </a:r>
          </a:p>
          <a:p>
            <a:r>
              <a:rPr lang="en-US" dirty="0" smtClean="0"/>
              <a:t>For some DTDs Shared uses lesser Query than Hybrid (direct querying of relation w/o joins like title relation)</a:t>
            </a:r>
          </a:p>
          <a:p>
            <a:r>
              <a:rPr lang="en-US" dirty="0" smtClean="0"/>
              <a:t>Shared produced same# of joins per SQL as Hybrid  for any path expressions (like author relation)</a:t>
            </a:r>
          </a:p>
        </p:txBody>
      </p:sp>
    </p:spTree>
    <p:extLst>
      <p:ext uri="{BB962C8B-B14F-4D97-AF65-F5344CB8AC3E}">
        <p14:creationId xmlns:p14="http://schemas.microsoft.com/office/powerpoint/2010/main" val="262200105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dirty="0" smtClean="0"/>
              <a:t>Discussion Question</a:t>
            </a:r>
            <a:br>
              <a:rPr lang="en-CA" dirty="0" smtClean="0"/>
            </a:br>
            <a:r>
              <a:rPr lang="en-CA" sz="2000" dirty="0" smtClean="0"/>
              <a:t>Duration : 3 Minutes (Discuss with the person sitting next to you)</a:t>
            </a:r>
            <a:endParaRPr lang="en-CA"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CA" dirty="0"/>
              <a:t>The paper uses average number of SQL joins required to process path expressions for a certain path length multiplied by </a:t>
            </a:r>
            <a:r>
              <a:rPr lang="en-CA" dirty="0" smtClean="0"/>
              <a:t>average number </a:t>
            </a:r>
            <a:r>
              <a:rPr lang="en-CA" dirty="0"/>
              <a:t>of SQL query per XML query as a </a:t>
            </a:r>
            <a:r>
              <a:rPr lang="en-CA" dirty="0" smtClean="0"/>
              <a:t>metric to evaluate the various techniques. Do you think this is a valid metric? Why or why not?</a:t>
            </a:r>
          </a:p>
          <a:p>
            <a:pPr marL="0" indent="0" algn="just">
              <a:buNone/>
            </a:pPr>
            <a:endParaRPr lang="en-CA" dirty="0"/>
          </a:p>
          <a:p>
            <a:pPr marL="0" indent="0" algn="just">
              <a:buNone/>
            </a:pPr>
            <a:r>
              <a:rPr lang="en-CA" dirty="0" smtClean="0"/>
              <a:t>Metric : Total average number of joins = average number of SQL queries * average number of joins in each SQL query</a:t>
            </a:r>
            <a:endParaRPr lang="en-CA" dirty="0"/>
          </a:p>
        </p:txBody>
      </p:sp>
    </p:spTree>
    <p:extLst>
      <p:ext uri="{BB962C8B-B14F-4D97-AF65-F5344CB8AC3E}">
        <p14:creationId xmlns:p14="http://schemas.microsoft.com/office/powerpoint/2010/main" val="96256310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Reuses mature Relational concepts instead of reinventing wheel</a:t>
            </a:r>
          </a:p>
          <a:p>
            <a:r>
              <a:rPr lang="en-US" dirty="0" smtClean="0"/>
              <a:t>Simple XML queries requires too many SQL or requires few SQL with many JOINS</a:t>
            </a:r>
          </a:p>
          <a:p>
            <a:r>
              <a:rPr lang="en-US" dirty="0" smtClean="0"/>
              <a:t>Extensions such as Support for Sets, Information Retrieval Style Indices (helps to index over ANY fields) to relational systems could effectively handle XML query workloads</a:t>
            </a:r>
            <a:endParaRPr lang="en-US" dirty="0"/>
          </a:p>
        </p:txBody>
      </p:sp>
    </p:spTree>
    <p:extLst>
      <p:ext uri="{BB962C8B-B14F-4D97-AF65-F5344CB8AC3E}">
        <p14:creationId xmlns:p14="http://schemas.microsoft.com/office/powerpoint/2010/main" val="9182116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XML standard for representing Data on Internet</a:t>
            </a:r>
          </a:p>
          <a:p>
            <a:r>
              <a:rPr lang="en-US" dirty="0" smtClean="0"/>
              <a:t>XML DESCRIBES Data where as HTML describes HOW TO DISPLAY data</a:t>
            </a:r>
          </a:p>
          <a:p>
            <a:r>
              <a:rPr lang="en-US" dirty="0" smtClean="0"/>
              <a:t>What is the best way ? </a:t>
            </a:r>
          </a:p>
          <a:p>
            <a:pPr lvl="1"/>
            <a:r>
              <a:rPr lang="en-US" dirty="0" smtClean="0"/>
              <a:t>Make use of existing RDBMS techniques for XML processing </a:t>
            </a:r>
          </a:p>
          <a:p>
            <a:pPr lvl="1"/>
            <a:r>
              <a:rPr lang="en-US" dirty="0" smtClean="0"/>
              <a:t>Reinvent wheel: seriously ? (throw away 20 years of RDBMS research and develop semi-structured Query Language and Query Evaluation technique)</a:t>
            </a:r>
          </a:p>
          <a:p>
            <a:pPr marL="457200" lvl="1" indent="0">
              <a:buNone/>
            </a:pPr>
            <a:r>
              <a:rPr lang="en-US" sz="2600" dirty="0" smtClean="0"/>
              <a:t>We are sticking with Plan “A” for now</a:t>
            </a:r>
          </a:p>
        </p:txBody>
      </p:sp>
    </p:spTree>
    <p:extLst>
      <p:ext uri="{BB962C8B-B14F-4D97-AF65-F5344CB8AC3E}">
        <p14:creationId xmlns:p14="http://schemas.microsoft.com/office/powerpoint/2010/main" val="76938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the paper ?</a:t>
            </a:r>
            <a:endParaRPr lang="en-US" dirty="0"/>
          </a:p>
        </p:txBody>
      </p:sp>
      <p:sp>
        <p:nvSpPr>
          <p:cNvPr id="3" name="Content Placeholder 2"/>
          <p:cNvSpPr>
            <a:spLocks noGrp="1"/>
          </p:cNvSpPr>
          <p:nvPr>
            <p:ph idx="1"/>
          </p:nvPr>
        </p:nvSpPr>
        <p:spPr/>
        <p:txBody>
          <a:bodyPr/>
          <a:lstStyle/>
          <a:p>
            <a:r>
              <a:rPr lang="en-US" dirty="0" smtClean="0"/>
              <a:t>What in world is XML, its Schema &amp; ways to query them ?</a:t>
            </a:r>
          </a:p>
          <a:p>
            <a:r>
              <a:rPr lang="en-US" dirty="0" smtClean="0"/>
              <a:t>Algorithms to translate DTD (Document Type Descriptors) into relational format</a:t>
            </a:r>
          </a:p>
          <a:p>
            <a:r>
              <a:rPr lang="en-US" dirty="0" smtClean="0"/>
              <a:t>Translate XML queries into SQL queries and convert the result back to XML duh !</a:t>
            </a:r>
          </a:p>
          <a:p>
            <a:pPr marL="0" indent="0">
              <a:buNone/>
            </a:pPr>
            <a:endParaRPr lang="en-US" dirty="0"/>
          </a:p>
        </p:txBody>
      </p:sp>
    </p:spTree>
    <p:extLst>
      <p:ext uri="{BB962C8B-B14F-4D97-AF65-F5344CB8AC3E}">
        <p14:creationId xmlns:p14="http://schemas.microsoft.com/office/powerpoint/2010/main" val="22030582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p:txBody>
          <a:bodyPr/>
          <a:lstStyle/>
          <a:p>
            <a:r>
              <a:rPr lang="en-US" dirty="0" smtClean="0"/>
              <a:t>Process DTD to generate relational Schema</a:t>
            </a:r>
          </a:p>
          <a:p>
            <a:r>
              <a:rPr lang="en-US" dirty="0" smtClean="0"/>
              <a:t>Parse XML (conforming to DTD) and load them into tuples of relational tables in a RDBMS</a:t>
            </a:r>
          </a:p>
          <a:p>
            <a:r>
              <a:rPr lang="en-US" dirty="0" smtClean="0"/>
              <a:t>Translate semi-structured Queries over XML into SQL over corresponding data in RDBMS</a:t>
            </a:r>
          </a:p>
          <a:p>
            <a:r>
              <a:rPr lang="en-US" dirty="0" smtClean="0"/>
              <a:t>Convert results back to XML</a:t>
            </a:r>
            <a:endParaRPr lang="en-US" dirty="0"/>
          </a:p>
        </p:txBody>
      </p:sp>
    </p:spTree>
    <p:extLst>
      <p:ext uri="{BB962C8B-B14F-4D97-AF65-F5344CB8AC3E}">
        <p14:creationId xmlns:p14="http://schemas.microsoft.com/office/powerpoint/2010/main" val="23417736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dirty="0" smtClean="0"/>
              <a:t>Discussion Question</a:t>
            </a:r>
            <a:br>
              <a:rPr lang="en-CA" dirty="0" smtClean="0"/>
            </a:br>
            <a:r>
              <a:rPr lang="en-CA" sz="2000" dirty="0" smtClean="0"/>
              <a:t>Duration : 5 minutes </a:t>
            </a:r>
            <a:r>
              <a:rPr lang="en-CA" sz="2200" dirty="0"/>
              <a:t>(Discuss as groups with 3 to 4 members per group)</a:t>
            </a:r>
          </a:p>
        </p:txBody>
      </p:sp>
      <p:sp>
        <p:nvSpPr>
          <p:cNvPr id="3" name="Content Placeholder 2"/>
          <p:cNvSpPr>
            <a:spLocks noGrp="1"/>
          </p:cNvSpPr>
          <p:nvPr>
            <p:ph idx="1"/>
          </p:nvPr>
        </p:nvSpPr>
        <p:spPr/>
        <p:txBody>
          <a:bodyPr>
            <a:normAutofit/>
          </a:bodyPr>
          <a:lstStyle/>
          <a:p>
            <a:pPr marL="0" indent="0" algn="just">
              <a:buNone/>
            </a:pPr>
            <a:r>
              <a:rPr lang="en-CA" sz="2700" b="1" dirty="0"/>
              <a:t>1. If you were to build a XML database, which approach would you prefer? and Why?</a:t>
            </a:r>
          </a:p>
          <a:p>
            <a:pPr marL="0" indent="0" algn="just">
              <a:buNone/>
            </a:pPr>
            <a:r>
              <a:rPr lang="en-CA" sz="2400" dirty="0" smtClean="0"/>
              <a:t>a) Start </a:t>
            </a:r>
            <a:r>
              <a:rPr lang="en-CA" sz="2400" dirty="0"/>
              <a:t>with a standard relational </a:t>
            </a:r>
            <a:r>
              <a:rPr lang="en-CA" sz="2400" dirty="0" smtClean="0"/>
              <a:t>technology and </a:t>
            </a:r>
            <a:r>
              <a:rPr lang="en-CA" sz="2400" dirty="0"/>
              <a:t>try to remove these limitations.</a:t>
            </a:r>
          </a:p>
          <a:p>
            <a:pPr marL="0" indent="0" algn="ctr">
              <a:buNone/>
            </a:pPr>
            <a:r>
              <a:rPr lang="en-CA" sz="2400" dirty="0" smtClean="0"/>
              <a:t>(OR) </a:t>
            </a:r>
          </a:p>
          <a:p>
            <a:pPr marL="0" indent="0" algn="just">
              <a:buNone/>
            </a:pPr>
            <a:r>
              <a:rPr lang="en-CA" sz="2400" dirty="0" smtClean="0"/>
              <a:t>b) Start </a:t>
            </a:r>
            <a:r>
              <a:rPr lang="en-CA" sz="2400" dirty="0"/>
              <a:t>with a </a:t>
            </a:r>
            <a:r>
              <a:rPr lang="en-CA" sz="2400" dirty="0" smtClean="0"/>
              <a:t>semi-structured system and </a:t>
            </a:r>
            <a:r>
              <a:rPr lang="en-CA" sz="2400" dirty="0"/>
              <a:t>try to add the power and </a:t>
            </a:r>
            <a:r>
              <a:rPr lang="en-CA" sz="2400" dirty="0" smtClean="0"/>
              <a:t>sophistication of </a:t>
            </a:r>
            <a:r>
              <a:rPr lang="en-CA" sz="2400" dirty="0"/>
              <a:t>current relational DB</a:t>
            </a:r>
            <a:r>
              <a:rPr lang="en-CA" sz="2400" dirty="0" smtClean="0"/>
              <a:t>.</a:t>
            </a:r>
          </a:p>
          <a:p>
            <a:pPr marL="0" indent="0">
              <a:buNone/>
            </a:pPr>
            <a:endParaRPr lang="en-CA" sz="2400" dirty="0"/>
          </a:p>
          <a:p>
            <a:pPr marL="0" indent="0" algn="just">
              <a:buNone/>
            </a:pPr>
            <a:r>
              <a:rPr lang="en-CA" sz="2400" b="1" dirty="0" smtClean="0"/>
              <a:t>2. </a:t>
            </a:r>
            <a:r>
              <a:rPr lang="en-CA" sz="2700" b="1" dirty="0" smtClean="0"/>
              <a:t>What do you think are the possible reasons/uses for providing the output as a XML? </a:t>
            </a:r>
          </a:p>
          <a:p>
            <a:pPr marL="0" indent="0" algn="just">
              <a:buNone/>
            </a:pPr>
            <a:endParaRPr lang="en-CA" sz="2700" b="1" dirty="0" smtClean="0"/>
          </a:p>
          <a:p>
            <a:pPr marL="0" indent="0" algn="just">
              <a:buNone/>
            </a:pPr>
            <a:endParaRPr lang="en-CA" sz="2400" b="1" dirty="0" smtClean="0"/>
          </a:p>
          <a:p>
            <a:pPr marL="0" indent="0" algn="just">
              <a:buNone/>
            </a:pPr>
            <a:endParaRPr lang="en-CA" sz="2700" b="1" dirty="0"/>
          </a:p>
          <a:p>
            <a:pPr marL="0" indent="0" algn="just">
              <a:buNone/>
            </a:pPr>
            <a:endParaRPr lang="en-CA" sz="2700" b="1" dirty="0"/>
          </a:p>
          <a:p>
            <a:endParaRPr lang="en-CA" dirty="0"/>
          </a:p>
        </p:txBody>
      </p:sp>
    </p:spTree>
    <p:extLst>
      <p:ext uri="{BB962C8B-B14F-4D97-AF65-F5344CB8AC3E}">
        <p14:creationId xmlns:p14="http://schemas.microsoft.com/office/powerpoint/2010/main" val="38186483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01900" y="1417638"/>
            <a:ext cx="876300" cy="30956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XML - Structure</a:t>
            </a:r>
            <a:endParaRPr lang="en-US" dirty="0"/>
          </a:p>
        </p:txBody>
      </p:sp>
      <p:pic>
        <p:nvPicPr>
          <p:cNvPr id="4" name="Content Placeholder 3" descr="Screen Shot 2015-02-11 at 10.56.05 AM.png"/>
          <p:cNvPicPr>
            <a:picLocks noGrp="1" noChangeAspect="1"/>
          </p:cNvPicPr>
          <p:nvPr>
            <p:ph idx="1"/>
          </p:nvPr>
        </p:nvPicPr>
        <p:blipFill>
          <a:blip r:embed="rId3">
            <a:extLst>
              <a:ext uri="{28A0092B-C50C-407E-A947-70E740481C1C}">
                <a14:useLocalDpi xmlns:a14="http://schemas.microsoft.com/office/drawing/2010/main" val="0"/>
              </a:ext>
            </a:extLst>
          </a:blip>
          <a:srcRect l="-19240" r="-19240"/>
          <a:stretch>
            <a:fillRect/>
          </a:stretch>
        </p:blipFill>
        <p:spPr>
          <a:xfrm>
            <a:off x="1066800" y="1245210"/>
            <a:ext cx="7581900" cy="4169753"/>
          </a:xfrm>
        </p:spPr>
      </p:pic>
      <p:sp>
        <p:nvSpPr>
          <p:cNvPr id="6" name="Rectangle 5"/>
          <p:cNvSpPr/>
          <p:nvPr/>
        </p:nvSpPr>
        <p:spPr>
          <a:xfrm>
            <a:off x="2501900" y="1417638"/>
            <a:ext cx="876300" cy="309562"/>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2501900" y="4541838"/>
            <a:ext cx="876300" cy="309562"/>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68300" y="2552700"/>
            <a:ext cx="1600200" cy="307777"/>
          </a:xfrm>
          <a:prstGeom prst="rect">
            <a:avLst/>
          </a:prstGeom>
          <a:noFill/>
        </p:spPr>
        <p:txBody>
          <a:bodyPr wrap="square" rtlCol="0">
            <a:spAutoFit/>
          </a:bodyPr>
          <a:lstStyle/>
          <a:p>
            <a:r>
              <a:rPr lang="en-US" sz="1400" i="1" dirty="0" smtClean="0"/>
              <a:t>Root Element</a:t>
            </a:r>
            <a:endParaRPr lang="en-US" sz="1400" i="1" dirty="0"/>
          </a:p>
        </p:txBody>
      </p:sp>
      <p:cxnSp>
        <p:nvCxnSpPr>
          <p:cNvPr id="11" name="Straight Connector 10"/>
          <p:cNvCxnSpPr>
            <a:stCxn id="9" idx="0"/>
            <a:endCxn id="6" idx="1"/>
          </p:cNvCxnSpPr>
          <p:nvPr/>
        </p:nvCxnSpPr>
        <p:spPr>
          <a:xfrm flipV="1">
            <a:off x="1168400" y="1572419"/>
            <a:ext cx="1333500" cy="98028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9" idx="2"/>
            <a:endCxn id="8" idx="1"/>
          </p:cNvCxnSpPr>
          <p:nvPr/>
        </p:nvCxnSpPr>
        <p:spPr>
          <a:xfrm>
            <a:off x="1168400" y="2860477"/>
            <a:ext cx="1333500" cy="1836142"/>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467100" y="1930400"/>
            <a:ext cx="1231900" cy="228600"/>
          </a:xfrm>
          <a:prstGeom prst="rect">
            <a:avLst/>
          </a:prstGeom>
          <a:no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4191000" y="2071469"/>
            <a:ext cx="3733800" cy="307777"/>
          </a:xfrm>
          <a:prstGeom prst="rect">
            <a:avLst/>
          </a:prstGeom>
          <a:noFill/>
        </p:spPr>
        <p:txBody>
          <a:bodyPr wrap="square" rtlCol="0">
            <a:spAutoFit/>
          </a:bodyPr>
          <a:lstStyle/>
          <a:p>
            <a:r>
              <a:rPr lang="en-US" sz="1400" b="1" i="1" dirty="0" smtClean="0">
                <a:solidFill>
                  <a:schemeClr val="accent3"/>
                </a:solidFill>
              </a:rPr>
              <a:t>Attribute for “author” sub element</a:t>
            </a:r>
            <a:endParaRPr lang="en-US" sz="1400" b="1" i="1" dirty="0">
              <a:solidFill>
                <a:schemeClr val="accent3"/>
              </a:solidFill>
            </a:endParaRPr>
          </a:p>
        </p:txBody>
      </p:sp>
      <p:sp>
        <p:nvSpPr>
          <p:cNvPr id="21" name="Right Brace 20"/>
          <p:cNvSpPr/>
          <p:nvPr/>
        </p:nvSpPr>
        <p:spPr>
          <a:xfrm>
            <a:off x="6057900" y="1727200"/>
            <a:ext cx="1117600" cy="4318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7175500" y="1771134"/>
            <a:ext cx="1473200" cy="369332"/>
          </a:xfrm>
          <a:prstGeom prst="rect">
            <a:avLst/>
          </a:prstGeom>
          <a:noFill/>
        </p:spPr>
        <p:txBody>
          <a:bodyPr wrap="square" rtlCol="0">
            <a:spAutoFit/>
          </a:bodyPr>
          <a:lstStyle/>
          <a:p>
            <a:r>
              <a:rPr lang="en-US" dirty="0" smtClean="0"/>
              <a:t>Sub-elements</a:t>
            </a:r>
            <a:endParaRPr lang="en-US" dirty="0"/>
          </a:p>
        </p:txBody>
      </p:sp>
      <p:sp>
        <p:nvSpPr>
          <p:cNvPr id="23" name="Right Brace 22"/>
          <p:cNvSpPr/>
          <p:nvPr/>
        </p:nvSpPr>
        <p:spPr>
          <a:xfrm>
            <a:off x="6299200" y="2379246"/>
            <a:ext cx="1117600" cy="183715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TextBox 24"/>
          <p:cNvSpPr txBox="1"/>
          <p:nvPr/>
        </p:nvSpPr>
        <p:spPr>
          <a:xfrm>
            <a:off x="7467600" y="3193534"/>
            <a:ext cx="1676400" cy="523220"/>
          </a:xfrm>
          <a:prstGeom prst="rect">
            <a:avLst/>
          </a:prstGeom>
          <a:noFill/>
        </p:spPr>
        <p:txBody>
          <a:bodyPr wrap="square" rtlCol="0">
            <a:spAutoFit/>
          </a:bodyPr>
          <a:lstStyle/>
          <a:p>
            <a:r>
              <a:rPr lang="en-US" sz="1400" dirty="0" smtClean="0"/>
              <a:t>Nested sub elements for Author</a:t>
            </a:r>
            <a:endParaRPr lang="en-US" sz="1400" dirty="0"/>
          </a:p>
        </p:txBody>
      </p:sp>
    </p:spTree>
    <p:extLst>
      <p:ext uri="{BB962C8B-B14F-4D97-AF65-F5344CB8AC3E}">
        <p14:creationId xmlns:p14="http://schemas.microsoft.com/office/powerpoint/2010/main" val="9550749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DTD</a:t>
            </a:r>
            <a:endParaRPr lang="en-US" dirty="0"/>
          </a:p>
        </p:txBody>
      </p:sp>
      <p:pic>
        <p:nvPicPr>
          <p:cNvPr id="4" name="Content Placeholder 3" descr="Screen Shot 2015-02-11 at 11.26.51 AM.png"/>
          <p:cNvPicPr>
            <a:picLocks noGrp="1" noChangeAspect="1"/>
          </p:cNvPicPr>
          <p:nvPr>
            <p:ph idx="1"/>
          </p:nvPr>
        </p:nvPicPr>
        <p:blipFill>
          <a:blip r:embed="rId3">
            <a:extLst>
              <a:ext uri="{28A0092B-C50C-407E-A947-70E740481C1C}">
                <a14:useLocalDpi xmlns:a14="http://schemas.microsoft.com/office/drawing/2010/main" val="0"/>
              </a:ext>
            </a:extLst>
          </a:blip>
          <a:srcRect l="-32552" r="-32552"/>
          <a:stretch>
            <a:fillRect/>
          </a:stretch>
        </p:blipFill>
        <p:spPr/>
      </p:pic>
      <p:sp>
        <p:nvSpPr>
          <p:cNvPr id="5" name="Rectangle 4"/>
          <p:cNvSpPr/>
          <p:nvPr/>
        </p:nvSpPr>
        <p:spPr>
          <a:xfrm>
            <a:off x="2413000" y="2082800"/>
            <a:ext cx="4025900" cy="330200"/>
          </a:xfrm>
          <a:prstGeom prst="rect">
            <a:avLst/>
          </a:prstGeom>
          <a:no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6705600" y="2082800"/>
            <a:ext cx="1917700" cy="1754327"/>
          </a:xfrm>
          <a:prstGeom prst="rect">
            <a:avLst/>
          </a:prstGeom>
          <a:noFill/>
        </p:spPr>
        <p:txBody>
          <a:bodyPr wrap="square" rtlCol="0">
            <a:spAutoFit/>
          </a:bodyPr>
          <a:lstStyle/>
          <a:p>
            <a:r>
              <a:rPr lang="en-US" dirty="0" smtClean="0"/>
              <a:t>Article should have one Title, one </a:t>
            </a:r>
            <a:r>
              <a:rPr lang="en-US" dirty="0" err="1" smtClean="0"/>
              <a:t>contactauthor</a:t>
            </a:r>
            <a:r>
              <a:rPr lang="en-US" dirty="0" smtClean="0"/>
              <a:t> one author but with 0 or more sub-elements</a:t>
            </a:r>
            <a:endParaRPr lang="en-US" dirty="0"/>
          </a:p>
        </p:txBody>
      </p:sp>
      <p:cxnSp>
        <p:nvCxnSpPr>
          <p:cNvPr id="8" name="Straight Connector 7"/>
          <p:cNvCxnSpPr>
            <a:stCxn id="5" idx="3"/>
            <a:endCxn id="6" idx="1"/>
          </p:cNvCxnSpPr>
          <p:nvPr/>
        </p:nvCxnSpPr>
        <p:spPr>
          <a:xfrm>
            <a:off x="6438900" y="2247900"/>
            <a:ext cx="266700" cy="712064"/>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413000" y="5257800"/>
            <a:ext cx="2235200" cy="330200"/>
          </a:xfrm>
          <a:prstGeom prst="rect">
            <a:avLst/>
          </a:prstGeom>
          <a:no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914900" y="5257800"/>
            <a:ext cx="2565400" cy="646331"/>
          </a:xfrm>
          <a:prstGeom prst="rect">
            <a:avLst/>
          </a:prstGeom>
          <a:noFill/>
        </p:spPr>
        <p:txBody>
          <a:bodyPr wrap="square" rtlCol="0">
            <a:spAutoFit/>
          </a:bodyPr>
          <a:lstStyle/>
          <a:p>
            <a:r>
              <a:rPr lang="en-US" dirty="0" smtClean="0"/>
              <a:t>Address can have an XML fragment</a:t>
            </a:r>
            <a:endParaRPr lang="en-US" dirty="0"/>
          </a:p>
        </p:txBody>
      </p:sp>
      <p:cxnSp>
        <p:nvCxnSpPr>
          <p:cNvPr id="12" name="Straight Connector 11"/>
          <p:cNvCxnSpPr/>
          <p:nvPr/>
        </p:nvCxnSpPr>
        <p:spPr>
          <a:xfrm>
            <a:off x="4648200" y="5422900"/>
            <a:ext cx="266700" cy="2667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743699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 QL</a:t>
            </a:r>
            <a:endParaRPr lang="en-US" dirty="0"/>
          </a:p>
        </p:txBody>
      </p:sp>
      <p:sp>
        <p:nvSpPr>
          <p:cNvPr id="3" name="Content Placeholder 2"/>
          <p:cNvSpPr>
            <a:spLocks noGrp="1"/>
          </p:cNvSpPr>
          <p:nvPr>
            <p:ph idx="1"/>
          </p:nvPr>
        </p:nvSpPr>
        <p:spPr/>
        <p:txBody>
          <a:bodyPr/>
          <a:lstStyle/>
          <a:p>
            <a:r>
              <a:rPr lang="en-US" dirty="0" err="1" smtClean="0"/>
              <a:t>Lorel</a:t>
            </a:r>
            <a:endParaRPr lang="en-US" dirty="0" smtClean="0"/>
          </a:p>
          <a:p>
            <a:pPr marL="0" indent="0">
              <a:buNone/>
            </a:pPr>
            <a:endParaRPr lang="en-US" dirty="0" smtClean="0"/>
          </a:p>
          <a:p>
            <a:r>
              <a:rPr lang="en-US" dirty="0" smtClean="0"/>
              <a:t>XML-QL</a:t>
            </a:r>
          </a:p>
          <a:p>
            <a:endParaRPr lang="en-US" dirty="0"/>
          </a:p>
        </p:txBody>
      </p:sp>
      <p:pic>
        <p:nvPicPr>
          <p:cNvPr id="7" name="Picture 6"/>
          <p:cNvPicPr>
            <a:picLocks noChangeAspect="1"/>
          </p:cNvPicPr>
          <p:nvPr/>
        </p:nvPicPr>
        <p:blipFill>
          <a:blip r:embed="rId3"/>
          <a:stretch>
            <a:fillRect/>
          </a:stretch>
        </p:blipFill>
        <p:spPr>
          <a:xfrm>
            <a:off x="1822450" y="3670300"/>
            <a:ext cx="4178300" cy="1612900"/>
          </a:xfrm>
          <a:prstGeom prst="rect">
            <a:avLst/>
          </a:prstGeom>
        </p:spPr>
      </p:pic>
      <p:pic>
        <p:nvPicPr>
          <p:cNvPr id="8" name="Picture 7"/>
          <p:cNvPicPr>
            <a:picLocks noChangeAspect="1"/>
          </p:cNvPicPr>
          <p:nvPr/>
        </p:nvPicPr>
        <p:blipFill>
          <a:blip r:embed="rId4"/>
          <a:stretch>
            <a:fillRect/>
          </a:stretch>
        </p:blipFill>
        <p:spPr>
          <a:xfrm>
            <a:off x="1822450" y="1905000"/>
            <a:ext cx="3327400" cy="1016000"/>
          </a:xfrm>
          <a:prstGeom prst="rect">
            <a:avLst/>
          </a:prstGeom>
        </p:spPr>
      </p:pic>
    </p:spTree>
    <p:extLst>
      <p:ext uri="{BB962C8B-B14F-4D97-AF65-F5344CB8AC3E}">
        <p14:creationId xmlns:p14="http://schemas.microsoft.com/office/powerpoint/2010/main" val="40919541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Inlining Techniques to Store XML documents</a:t>
            </a:r>
            <a:endParaRPr lang="en-US" dirty="0"/>
          </a:p>
        </p:txBody>
      </p:sp>
      <p:sp>
        <p:nvSpPr>
          <p:cNvPr id="3" name="Content Placeholder 2"/>
          <p:cNvSpPr>
            <a:spLocks noGrp="1"/>
          </p:cNvSpPr>
          <p:nvPr>
            <p:ph idx="1"/>
          </p:nvPr>
        </p:nvSpPr>
        <p:spPr/>
        <p:txBody>
          <a:bodyPr/>
          <a:lstStyle/>
          <a:p>
            <a:r>
              <a:rPr lang="en-US" dirty="0" smtClean="0"/>
              <a:t>Basic</a:t>
            </a:r>
          </a:p>
          <a:p>
            <a:r>
              <a:rPr lang="en-US" dirty="0" smtClean="0"/>
              <a:t>Shared</a:t>
            </a:r>
          </a:p>
          <a:p>
            <a:r>
              <a:rPr lang="en-US" dirty="0" smtClean="0"/>
              <a:t>Hybrid</a:t>
            </a:r>
            <a:endParaRPr lang="en-US" dirty="0"/>
          </a:p>
        </p:txBody>
      </p:sp>
    </p:spTree>
    <p:extLst>
      <p:ext uri="{BB962C8B-B14F-4D97-AF65-F5344CB8AC3E}">
        <p14:creationId xmlns:p14="http://schemas.microsoft.com/office/powerpoint/2010/main" val="10088741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479</TotalTime>
  <Words>1355</Words>
  <Application>Microsoft Macintosh PowerPoint</Application>
  <PresentationFormat>On-screen Show (4:3)</PresentationFormat>
  <Paragraphs>136</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Relational Databases for Querying XML Documents: Limitations &amp; Opportunities VLDB`99 Shanmugasundaram, J., Tufte, K., He, G., Zhang, C., DeWitt, D., Naughton, J </vt:lpstr>
      <vt:lpstr>Motivations:</vt:lpstr>
      <vt:lpstr>What`s in the paper ?</vt:lpstr>
      <vt:lpstr>Approach</vt:lpstr>
      <vt:lpstr>Discussion Question Duration : 5 minutes (Discuss as groups with 3 to 4 members per group)</vt:lpstr>
      <vt:lpstr>XML - Structure</vt:lpstr>
      <vt:lpstr>DTD</vt:lpstr>
      <vt:lpstr>XML - QL</vt:lpstr>
      <vt:lpstr>Inlining Techniques to Store XML documents</vt:lpstr>
      <vt:lpstr>Basic</vt:lpstr>
      <vt:lpstr>Basic</vt:lpstr>
      <vt:lpstr>Shared</vt:lpstr>
      <vt:lpstr>Shared</vt:lpstr>
      <vt:lpstr>Hybrid</vt:lpstr>
      <vt:lpstr>Evaluation</vt:lpstr>
      <vt:lpstr>Discussion Question Duration : 3 Minutes (Discuss with the person sitting next to you)</vt:lpstr>
      <vt:lpstr>Conclusion</vt:lpstr>
    </vt:vector>
  </TitlesOfParts>
  <Company>Student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Relational Databases for Querying XML Documents: Limitations &amp; Opportunities</dc:title>
  <dc:creator>Manikandan Viswanathan</dc:creator>
  <cp:lastModifiedBy>Manikandan Viswanathan</cp:lastModifiedBy>
  <cp:revision>142</cp:revision>
  <dcterms:created xsi:type="dcterms:W3CDTF">2015-02-11T18:33:43Z</dcterms:created>
  <dcterms:modified xsi:type="dcterms:W3CDTF">2015-02-12T17:27:49Z</dcterms:modified>
</cp:coreProperties>
</file>