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7"/>
  </p:notes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1" r:id="rId9"/>
    <p:sldId id="267" r:id="rId10"/>
    <p:sldId id="268" r:id="rId11"/>
    <p:sldId id="269" r:id="rId12"/>
    <p:sldId id="262" r:id="rId13"/>
    <p:sldId id="270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49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BFF3C-7B8D-4AC8-80E6-F91B4F02BEF7}" type="datetimeFigureOut">
              <a:rPr lang="en-CA" smtClean="0"/>
              <a:t>2015-02-24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B63B4-7A97-4E68-8093-5AA9899357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4262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ormalization_(database)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Major</a:t>
            </a:r>
            <a:r>
              <a:rPr lang="en-CA" baseline="0" dirty="0" smtClean="0"/>
              <a:t> subjects like product, sales, customer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B63B4-7A97-4E68-8093-5AA98993573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6753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="1" dirty="0" smtClean="0"/>
              <a:t>ER diagrams are inappropriate for DSS 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speed of data retrieval is more important than the efficiency of data manipulations</a:t>
            </a:r>
            <a:endParaRPr lang="en-US" altLang="zh-TW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B63B4-7A97-4E68-8093-5AA989935733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106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snowflake schema, dimensions are </a:t>
            </a:r>
            <a:r>
              <a:rPr lang="en-CA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Normalization (database)"/>
              </a:rPr>
              <a:t>normalized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into multiple related tables, whereas the star schema's dimensions are </a:t>
            </a:r>
            <a:r>
              <a:rPr lang="en-CA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denormalized</a:t>
            </a: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each dimension represented by a single table (Wikipedia)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B63B4-7A97-4E68-8093-5AA989935733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0394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Physical database tuning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DW requires highly efficient access method and query processing techniques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Physical design problem: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b="1" dirty="0" smtClean="0"/>
              <a:t>Choosing which indices to build, Choosing which view to materialized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B63B4-7A97-4E68-8093-5AA989935733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2062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The notion of minimal generator can be used by optimiser to narrow down the search for the appropriate materialized view to use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B63B4-7A97-4E68-8093-5AA989935733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7703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2/24/2015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2/24/2015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2/24/2015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2/24/2015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2/24/2015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2/24/2015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2/24/2015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2/24/2015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2/24/2015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7200" dirty="0">
                <a:solidFill>
                  <a:srgbClr val="FFFF00"/>
                </a:solidFill>
              </a:rPr>
              <a:t>An Overview of Data Warehousing and OLTP Technology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CA" dirty="0"/>
              <a:t>Presenter: Parminder Jeet Kaur</a:t>
            </a:r>
          </a:p>
          <a:p>
            <a:pPr algn="ctr"/>
            <a:r>
              <a:rPr lang="en-CA" dirty="0"/>
              <a:t>Discussion Lead: </a:t>
            </a:r>
            <a:r>
              <a:rPr lang="en-CA" dirty="0" err="1"/>
              <a:t>Kailang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7469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Star Schema Example</a:t>
            </a:r>
            <a:endParaRPr lang="en-CA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538182" y="3656414"/>
            <a:ext cx="4663440" cy="114892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altLang="zh-TW" b="1" dirty="0"/>
              <a:t>Links between the fact-table in the </a:t>
            </a:r>
            <a:r>
              <a:rPr lang="en-US" altLang="zh-TW" b="1" dirty="0" smtClean="0"/>
              <a:t>center </a:t>
            </a:r>
            <a:r>
              <a:rPr lang="en-US" altLang="zh-TW" b="1" dirty="0"/>
              <a:t>and the dimension-tables form a shape like a </a:t>
            </a:r>
            <a:r>
              <a:rPr lang="en-US" altLang="zh-TW" b="1" dirty="0" smtClean="0">
                <a:solidFill>
                  <a:srgbClr val="FFC000"/>
                </a:solidFill>
              </a:rPr>
              <a:t>STAR</a:t>
            </a:r>
            <a:endParaRPr lang="en-US" altLang="ko-KR" b="1" dirty="0">
              <a:solidFill>
                <a:srgbClr val="FFC000"/>
              </a:solidFill>
              <a:ea typeface="굴림" panose="020B0600000101010101" pitchFamily="34" charset="-127"/>
            </a:endParaRPr>
          </a:p>
          <a:p>
            <a:endParaRPr lang="en-CA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944" y="1873997"/>
            <a:ext cx="6095379" cy="356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39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800" dirty="0"/>
              <a:t>DB Design Methodology: </a:t>
            </a:r>
            <a:r>
              <a:rPr lang="en-CA" sz="4800" dirty="0" smtClean="0"/>
              <a:t>Snowflakes </a:t>
            </a:r>
            <a:r>
              <a:rPr lang="en-CA" sz="4800" dirty="0"/>
              <a:t>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Centralized fact table connected to multiple dimensions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Dimension table are normalized into multiple related table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b="1" dirty="0"/>
          </a:p>
          <a:p>
            <a:pPr>
              <a:buFont typeface="Wingdings" panose="05000000000000000000" pitchFamily="2" charset="2"/>
              <a:buChar char="Ø"/>
            </a:pPr>
            <a:endParaRPr lang="en-CA" b="1" dirty="0" smtClean="0"/>
          </a:p>
          <a:p>
            <a:pPr marL="0" indent="0">
              <a:buNone/>
            </a:pPr>
            <a:endParaRPr lang="en-CA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>
                <a:solidFill>
                  <a:srgbClr val="FF0000"/>
                </a:solidFill>
              </a:rPr>
              <a:t>Adds complexity to source query joins</a:t>
            </a:r>
          </a:p>
          <a:p>
            <a:pPr marL="0" indent="0">
              <a:buNone/>
            </a:pPr>
            <a:endParaRPr lang="en-CA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779" y="3193774"/>
            <a:ext cx="5546034" cy="300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4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Materialized </a:t>
            </a:r>
            <a:r>
              <a:rPr lang="en-CA" dirty="0" smtClean="0"/>
              <a:t>Views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DW queries require summary data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In addition to indices, materializing summary data can accelerate common queries</a:t>
            </a:r>
          </a:p>
          <a:p>
            <a:pPr marL="0" indent="0">
              <a:buNone/>
            </a:pPr>
            <a:endParaRPr lang="en-CA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Challenges in exploiting materialized views:</a:t>
            </a:r>
          </a:p>
          <a:p>
            <a:pPr marL="461772" lvl="1" indent="-457200">
              <a:buFont typeface="+mj-lt"/>
              <a:buAutoNum type="alphaLcParenR"/>
            </a:pPr>
            <a:r>
              <a:rPr lang="en-CA" b="1" dirty="0" smtClean="0"/>
              <a:t>Identify the views to materialize</a:t>
            </a:r>
          </a:p>
          <a:p>
            <a:pPr marL="461772" lvl="1" indent="-457200">
              <a:buFont typeface="+mj-lt"/>
              <a:buAutoNum type="alphaLcParenR"/>
            </a:pPr>
            <a:r>
              <a:rPr lang="en-CA" b="1" dirty="0" smtClean="0"/>
              <a:t>Exploit materialized views to answer queries</a:t>
            </a:r>
          </a:p>
          <a:p>
            <a:pPr marL="461772" lvl="1" indent="-457200">
              <a:buFont typeface="+mj-lt"/>
              <a:buAutoNum type="alphaLcParenR"/>
            </a:pPr>
            <a:r>
              <a:rPr lang="en-CA" b="1" dirty="0" smtClean="0"/>
              <a:t>Efficiently update the materialized views during load and refresh</a:t>
            </a:r>
          </a:p>
        </p:txBody>
      </p:sp>
    </p:spTree>
    <p:extLst>
      <p:ext uri="{BB962C8B-B14F-4D97-AF65-F5344CB8AC3E}">
        <p14:creationId xmlns:p14="http://schemas.microsoft.com/office/powerpoint/2010/main" val="28238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6656" y="967410"/>
                <a:ext cx="10753725" cy="4810456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CA" b="1" dirty="0" smtClean="0"/>
                  <a:t>Solution: consider materializing views that have a relatively simple structure </a:t>
                </a:r>
              </a:p>
              <a:p>
                <a:pPr lvl="1"/>
                <a:r>
                  <a:rPr lang="en-CA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C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𝒂𝒄𝒕</m:t>
                    </m:r>
                    <m:r>
                      <a:rPr lang="en-C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C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𝒕𝒂𝒃𝒍𝒆</m:t>
                    </m:r>
                    <m:r>
                      <a:rPr lang="en-C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⋈(</m:t>
                    </m:r>
                    <m:r>
                      <a:rPr lang="en-CA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𝑿</m:t>
                    </m:r>
                    <m:r>
                      <a:rPr lang="en-CA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CA" b="1" i="1" dirty="0" smtClean="0"/>
                  <a:t> </a:t>
                </a:r>
                <a:r>
                  <a:rPr lang="en-CA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(dimension tables)) with the aggregation of  one or more measures grouped by a set of attributes</a:t>
                </a:r>
              </a:p>
              <a:p>
                <a:pPr lvl="1"/>
                <a:endParaRPr lang="en-CA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CA" b="1" dirty="0" smtClean="0">
                    <a:ea typeface="Cambria Math" panose="02040503050406030204" pitchFamily="18" charset="0"/>
                  </a:rPr>
                  <a:t>Selection of materialized view must take into account:</a:t>
                </a: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CA" b="1" dirty="0" smtClean="0">
                    <a:ea typeface="Cambria Math" panose="02040503050406030204" pitchFamily="18" charset="0"/>
                  </a:rPr>
                  <a:t>Workload  characteristics </a:t>
                </a: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CA" b="1" dirty="0" smtClean="0">
                    <a:ea typeface="Cambria Math" panose="02040503050406030204" pitchFamily="18" charset="0"/>
                  </a:rPr>
                  <a:t>Cost of incremental update</a:t>
                </a: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CA" b="1" dirty="0" smtClean="0">
                    <a:ea typeface="Cambria Math" panose="02040503050406030204" pitchFamily="18" charset="0"/>
                  </a:rPr>
                  <a:t>Upper bounds on storage requirements</a:t>
                </a:r>
              </a:p>
              <a:p>
                <a:pPr marL="0" lvl="2" indent="0">
                  <a:buNone/>
                </a:pPr>
                <a:endParaRPr lang="en-CA" b="1" dirty="0" smtClean="0">
                  <a:ea typeface="Cambria Math" panose="02040503050406030204" pitchFamily="18" charset="0"/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CA" b="1" dirty="0" smtClean="0">
                    <a:ea typeface="Cambria Math" panose="02040503050406030204" pitchFamily="18" charset="0"/>
                  </a:rPr>
                  <a:t>There can be several candidate of materialized views to answer a query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CA" b="1" dirty="0" smtClean="0">
                    <a:ea typeface="Cambria Math" panose="02040503050406030204" pitchFamily="18" charset="0"/>
                  </a:rPr>
                  <a:t>V can act as a generator of Q if</a:t>
                </a: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CA" b="1" dirty="0" smtClean="0">
                    <a:ea typeface="Cambria Math" panose="02040503050406030204" pitchFamily="18" charset="0"/>
                  </a:rPr>
                  <a:t>Q implies the selection clause of V</a:t>
                </a: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CA" b="1" dirty="0" smtClean="0">
                    <a:ea typeface="Cambria Math" panose="02040503050406030204" pitchFamily="18" charset="0"/>
                  </a:rPr>
                  <a:t>Group by cols in V is a subset of group by cols in Q</a:t>
                </a:r>
              </a:p>
              <a:p>
                <a:pPr lvl="2">
                  <a:buFont typeface="Wingdings" panose="05000000000000000000" pitchFamily="2" charset="2"/>
                  <a:buChar char="Ø"/>
                </a:pPr>
                <a:endParaRPr lang="en-CA" b="1" dirty="0">
                  <a:ea typeface="Cambria Math" panose="02040503050406030204" pitchFamily="18" charset="0"/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CA" b="1" dirty="0" smtClean="0">
                    <a:ea typeface="Cambria Math" panose="02040503050406030204" pitchFamily="18" charset="0"/>
                  </a:rPr>
                  <a:t>Can be multiple generators of a query</a:t>
                </a:r>
              </a:p>
              <a:p>
                <a:pPr lvl="1"/>
                <a:endParaRPr lang="en-CA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6656" y="967410"/>
                <a:ext cx="10753725" cy="4810456"/>
              </a:xfrm>
              <a:blipFill rotWithShape="0">
                <a:blip r:embed="rId3"/>
                <a:stretch>
                  <a:fillRect l="-624" t="-2915" r="-79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69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Metadata Requirements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Administrator metadata: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b="1" dirty="0" smtClean="0"/>
              <a:t>Information necessary for setting up and using a warehouse</a:t>
            </a:r>
          </a:p>
          <a:p>
            <a:pPr marL="0" lvl="2" indent="0">
              <a:buNone/>
            </a:pPr>
            <a:endParaRPr lang="en-CA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Business metadata: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b="1" dirty="0" smtClean="0"/>
              <a:t>Includes business terms and definitions, ownership and policies</a:t>
            </a:r>
          </a:p>
          <a:p>
            <a:pPr marL="0" lvl="2" indent="0">
              <a:buNone/>
            </a:pPr>
            <a:endParaRPr lang="en-CA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Operational metadata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CA" b="1" dirty="0" smtClean="0"/>
              <a:t>Information collected using operation of the warehouse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9601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 Questions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#TODO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663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Presentation 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CA" b="1" dirty="0" smtClean="0"/>
              <a:t>Data </a:t>
            </a:r>
            <a:r>
              <a:rPr lang="en-CA" b="1" dirty="0"/>
              <a:t>W</a:t>
            </a:r>
            <a:r>
              <a:rPr lang="en-CA" b="1" dirty="0" smtClean="0"/>
              <a:t>arehouse Motivation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CA" b="1" dirty="0" smtClean="0"/>
              <a:t>What is Decision Support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CA" b="1" dirty="0" smtClean="0"/>
              <a:t>What is Data Warehouse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CA" b="1" dirty="0" smtClean="0"/>
              <a:t>OLAP vs OLTP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CA" b="1" dirty="0" smtClean="0"/>
              <a:t>OLAP Architecture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CA" b="1" dirty="0" smtClean="0"/>
              <a:t>Database Design Methodology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CA" b="1" dirty="0" smtClean="0"/>
              <a:t>Materialized Views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CA" b="1" smtClean="0"/>
              <a:t>Metadata requirements</a:t>
            </a:r>
            <a:endParaRPr lang="en-CA" b="1" dirty="0" smtClean="0"/>
          </a:p>
          <a:p>
            <a:pPr>
              <a:buFont typeface="Wingdings" panose="05000000000000000000" pitchFamily="2" charset="2"/>
              <a:buChar char="q"/>
            </a:pPr>
            <a:endParaRPr lang="en-CA" b="1" dirty="0" smtClean="0"/>
          </a:p>
          <a:p>
            <a:pPr>
              <a:buFont typeface="Wingdings" panose="05000000000000000000" pitchFamily="2" charset="2"/>
              <a:buChar char="q"/>
            </a:pPr>
            <a:endParaRPr lang="en-CA" b="1" dirty="0" smtClean="0"/>
          </a:p>
          <a:p>
            <a:pPr>
              <a:buFont typeface="Wingdings" panose="05000000000000000000" pitchFamily="2" charset="2"/>
              <a:buChar char="q"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38971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 Warehouse Motivation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Businesses have a lot of data, operational data and facts.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Data is usually in </a:t>
            </a:r>
            <a:r>
              <a:rPr lang="en-US" altLang="zh-TW" b="1" dirty="0" smtClean="0"/>
              <a:t>different </a:t>
            </a:r>
            <a:r>
              <a:rPr lang="en-US" altLang="zh-TW" b="1" dirty="0"/>
              <a:t>databases and in different physical </a:t>
            </a:r>
            <a:r>
              <a:rPr lang="en-US" altLang="zh-TW" b="1" dirty="0" smtClean="0"/>
              <a:t>places.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Decision makers need to access information (data that has been summarized) virtually on the single site.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Access needs to be fast regardless of the size of data, and how data’s age</a:t>
            </a:r>
            <a:r>
              <a:rPr lang="en-US" altLang="zh-TW" b="1" dirty="0" smtClean="0"/>
              <a:t>.</a:t>
            </a:r>
            <a:endParaRPr lang="en-US" altLang="ko-KR" b="1" dirty="0">
              <a:ea typeface="굴림" panose="020B0600000101010101" pitchFamily="34" charset="-127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6" y="5003800"/>
            <a:ext cx="1752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780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</a:t>
            </a:r>
            <a:r>
              <a:rPr lang="en-CA" dirty="0"/>
              <a:t>D</a:t>
            </a:r>
            <a:r>
              <a:rPr lang="en-CA" dirty="0" smtClean="0"/>
              <a:t>ecision Support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Information system that supports business/organization decision making activities.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Decision support systems usually require consolidating data form many heterogeneous sources: these might include external sources</a:t>
            </a:r>
            <a:r>
              <a:rPr lang="en-US" altLang="zh-TW" b="1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 smtClean="0"/>
              <a:t>DS DB is maintained separately from organization’s operational database</a:t>
            </a:r>
            <a:endParaRPr lang="en-US" altLang="zh-TW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 smtClean="0"/>
              <a:t>Ex. </a:t>
            </a:r>
            <a:r>
              <a:rPr lang="en-US" altLang="zh-TW" b="1" dirty="0"/>
              <a:t>stock market feeds</a:t>
            </a:r>
            <a:r>
              <a:rPr lang="en-CA" b="1" dirty="0" smtClean="0"/>
              <a:t> </a:t>
            </a:r>
            <a:endParaRPr lang="en-CA" b="1" dirty="0"/>
          </a:p>
        </p:txBody>
      </p:sp>
      <p:pic>
        <p:nvPicPr>
          <p:cNvPr id="1026" name="Picture 2" descr="http://www.safiservices.eu/assets/images/DS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4" y="4503737"/>
            <a:ext cx="238125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4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Data Warehouse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157573"/>
                </a:solidFill>
              </a:rPr>
              <a:t>“</a:t>
            </a:r>
            <a:r>
              <a:rPr lang="en-US" altLang="en-US" b="1" dirty="0" smtClean="0">
                <a:solidFill>
                  <a:srgbClr val="157573"/>
                </a:solidFill>
              </a:rPr>
              <a:t>A </a:t>
            </a:r>
            <a:r>
              <a:rPr lang="en-US" altLang="en-US" b="1" dirty="0">
                <a:solidFill>
                  <a:srgbClr val="157573"/>
                </a:solidFill>
              </a:rPr>
              <a:t>data warehouse is a</a:t>
            </a:r>
            <a:r>
              <a:rPr lang="en-US" altLang="en-US" b="1" dirty="0"/>
              <a:t> </a:t>
            </a:r>
            <a:r>
              <a:rPr lang="en-US" altLang="en-US" b="1" u="sng" dirty="0">
                <a:solidFill>
                  <a:srgbClr val="FF0000"/>
                </a:solidFill>
              </a:rPr>
              <a:t>subject-oriented</a:t>
            </a:r>
            <a:r>
              <a:rPr lang="en-US" altLang="en-US" b="1" dirty="0"/>
              <a:t>,</a:t>
            </a:r>
            <a:r>
              <a:rPr lang="en-US" altLang="en-US" b="1" u="sng" dirty="0">
                <a:solidFill>
                  <a:schemeClr val="hlink"/>
                </a:solidFill>
              </a:rPr>
              <a:t> </a:t>
            </a:r>
            <a:r>
              <a:rPr lang="en-US" altLang="en-US" b="1" u="sng" dirty="0">
                <a:solidFill>
                  <a:srgbClr val="FF0000"/>
                </a:solidFill>
              </a:rPr>
              <a:t>integrated</a:t>
            </a:r>
            <a:r>
              <a:rPr lang="en-US" altLang="en-US" b="1" dirty="0"/>
              <a:t>, </a:t>
            </a:r>
            <a:r>
              <a:rPr lang="en-US" altLang="en-US" b="1" u="sng" dirty="0">
                <a:solidFill>
                  <a:srgbClr val="FF0000"/>
                </a:solidFill>
              </a:rPr>
              <a:t>time-variant</a:t>
            </a:r>
            <a:r>
              <a:rPr lang="en-US" altLang="en-US" b="1" dirty="0"/>
              <a:t>, </a:t>
            </a:r>
            <a:r>
              <a:rPr lang="en-US" altLang="en-US" b="1" dirty="0">
                <a:solidFill>
                  <a:srgbClr val="157573"/>
                </a:solidFill>
              </a:rPr>
              <a:t>and </a:t>
            </a:r>
            <a:r>
              <a:rPr lang="en-US" altLang="en-US" b="1" u="sng" dirty="0">
                <a:solidFill>
                  <a:srgbClr val="FF0000"/>
                </a:solidFill>
              </a:rPr>
              <a:t>nonvolatile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157573"/>
                </a:solidFill>
              </a:rPr>
              <a:t>collection of data in </a:t>
            </a:r>
            <a:r>
              <a:rPr lang="en-US" altLang="en-US" b="1" dirty="0" smtClean="0">
                <a:solidFill>
                  <a:srgbClr val="157573"/>
                </a:solidFill>
              </a:rPr>
              <a:t>support </a:t>
            </a:r>
            <a:r>
              <a:rPr lang="en-US" altLang="en-US" b="1" dirty="0">
                <a:solidFill>
                  <a:srgbClr val="157573"/>
                </a:solidFill>
              </a:rPr>
              <a:t>of management’s decision-making process</a:t>
            </a:r>
            <a:r>
              <a:rPr lang="en-US" altLang="en-US" b="1" dirty="0" smtClean="0">
                <a:solidFill>
                  <a:srgbClr val="157573"/>
                </a:solidFill>
              </a:rPr>
              <a:t>.”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Subject-oriented: organized around major subjects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Integrated: multiple heterogeneous data 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Time-variant: contains element of time implicitly or explicitly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Non-volatile: stored separately for long time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Data warehousing: Process of constructing and using data warehouse</a:t>
            </a:r>
            <a:endParaRPr lang="en-C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8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06" y="0"/>
            <a:ext cx="10772775" cy="1658198"/>
          </a:xfrm>
        </p:spPr>
        <p:txBody>
          <a:bodyPr/>
          <a:lstStyle/>
          <a:p>
            <a:r>
              <a:rPr lang="en-CA" dirty="0" smtClean="0"/>
              <a:t>OLAP vs OLTP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02700"/>
              </p:ext>
            </p:extLst>
          </p:nvPr>
        </p:nvGraphicFramePr>
        <p:xfrm>
          <a:off x="2160105" y="1528049"/>
          <a:ext cx="7871790" cy="4342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3930"/>
                <a:gridCol w="2623930"/>
                <a:gridCol w="2623930"/>
              </a:tblGrid>
              <a:tr h="415484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OLTP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OLAP</a:t>
                      </a:r>
                      <a:endParaRPr lang="en-CA" dirty="0"/>
                    </a:p>
                  </a:txBody>
                  <a:tcPr/>
                </a:tc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/>
                        <a:t>Users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IT Professional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Data Analyst</a:t>
                      </a:r>
                      <a:endParaRPr lang="en-CA" dirty="0"/>
                    </a:p>
                  </a:txBody>
                  <a:tcPr/>
                </a:tc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/>
                        <a:t>Purpose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Daily</a:t>
                      </a:r>
                      <a:r>
                        <a:rPr lang="en-CA" baseline="0" dirty="0" smtClean="0"/>
                        <a:t> transaction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Decision Support</a:t>
                      </a:r>
                      <a:endParaRPr lang="en-CA" dirty="0"/>
                    </a:p>
                  </a:txBody>
                  <a:tcPr/>
                </a:tc>
              </a:tr>
              <a:tr h="717137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/>
                        <a:t>DB Design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Application oriented (ER Diagram)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Subject-oriented (Star Schema)</a:t>
                      </a:r>
                      <a:endParaRPr lang="en-CA" dirty="0"/>
                    </a:p>
                  </a:txBody>
                  <a:tcPr/>
                </a:tc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/>
                        <a:t>Velocity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High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Low</a:t>
                      </a:r>
                      <a:endParaRPr lang="en-CA" dirty="0"/>
                    </a:p>
                  </a:txBody>
                  <a:tcPr/>
                </a:tc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/>
                        <a:t>Access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Read/Write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Scan</a:t>
                      </a:r>
                      <a:endParaRPr lang="en-CA" dirty="0"/>
                    </a:p>
                  </a:txBody>
                  <a:tcPr/>
                </a:tc>
              </a:tr>
              <a:tr h="717137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/>
                        <a:t># of record access per unit of time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Tens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Millions</a:t>
                      </a:r>
                      <a:endParaRPr lang="en-CA" dirty="0"/>
                    </a:p>
                  </a:txBody>
                  <a:tcPr/>
                </a:tc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/>
                        <a:t>DB Size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100 MB-GB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100GB-TB</a:t>
                      </a:r>
                      <a:endParaRPr lang="en-CA" dirty="0"/>
                    </a:p>
                  </a:txBody>
                  <a:tcPr/>
                </a:tc>
              </a:tr>
              <a:tr h="41548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/>
                        <a:t>Metric 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Transaction throughput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Query throughput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6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Why do we separate DW from DB?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/>
              <a:t>Performance reasons: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b="1" dirty="0"/>
              <a:t>OLAP requires special data organization that supports multidimensional </a:t>
            </a:r>
            <a:r>
              <a:rPr lang="en-US" altLang="zh-TW" b="1" dirty="0" smtClean="0"/>
              <a:t>views</a:t>
            </a:r>
            <a:endParaRPr lang="en-US" altLang="zh-TW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b="1" dirty="0"/>
              <a:t>OLAP queries would degrade operational </a:t>
            </a:r>
            <a:r>
              <a:rPr lang="en-US" altLang="zh-TW" b="1" dirty="0" smtClean="0"/>
              <a:t>DB</a:t>
            </a:r>
            <a:endParaRPr lang="en-US" altLang="zh-TW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b="1" dirty="0"/>
              <a:t>OLAP is read </a:t>
            </a:r>
            <a:r>
              <a:rPr lang="en-US" altLang="zh-TW" b="1" dirty="0" smtClean="0"/>
              <a:t>only</a:t>
            </a:r>
            <a:endParaRPr lang="en-US" altLang="zh-TW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b="1" dirty="0"/>
              <a:t>No concurrency control and </a:t>
            </a:r>
            <a:r>
              <a:rPr lang="en-US" altLang="zh-TW" b="1" dirty="0" smtClean="0"/>
              <a:t>recovery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altLang="zh-TW" b="1" dirty="0"/>
          </a:p>
          <a:p>
            <a:pPr>
              <a:buFont typeface="Wingdings" panose="05000000000000000000" pitchFamily="2" charset="2"/>
              <a:buChar char="Ø"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22363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OLAP Architecture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b="1" dirty="0" smtClean="0"/>
              <a:t>ETL tools for extracting data from DBs; for cleaning</a:t>
            </a:r>
            <a:r>
              <a:rPr lang="en-CA" b="1" dirty="0"/>
              <a:t> </a:t>
            </a:r>
            <a:r>
              <a:rPr lang="en-CA" b="1" dirty="0" smtClean="0"/>
              <a:t>and transforming this data; and loading data into DW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b="1" dirty="0" smtClean="0"/>
              <a:t>Data marts stored and managed by warehouse servers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b="1" dirty="0" smtClean="0"/>
              <a:t>Front end tools for multi-d views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b="1" dirty="0" smtClean="0"/>
              <a:t>Repository for storing and managing metadata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b="1" dirty="0" smtClean="0"/>
              <a:t>Back end tools for monitoring and administering the warehousing system</a:t>
            </a:r>
            <a:endParaRPr lang="en-CA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en-CA"/>
          </a:p>
        </p:txBody>
      </p:sp>
      <p:pic>
        <p:nvPicPr>
          <p:cNvPr id="4" name="Picture 123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276" y="1650749"/>
            <a:ext cx="6685446" cy="4621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886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DB </a:t>
            </a:r>
            <a:r>
              <a:rPr lang="en-CA" dirty="0" smtClean="0"/>
              <a:t>Design </a:t>
            </a:r>
            <a:r>
              <a:rPr lang="en-CA" dirty="0" smtClean="0"/>
              <a:t>Methodology: Star Schema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 smtClean="0"/>
              <a:t>Most DWs </a:t>
            </a:r>
            <a:r>
              <a:rPr lang="en-US" altLang="zh-TW" b="1" dirty="0"/>
              <a:t>use a star schema to represent the </a:t>
            </a:r>
            <a:r>
              <a:rPr lang="en-US" altLang="zh-TW" b="1" dirty="0" smtClean="0"/>
              <a:t>multi-dimensional dat</a:t>
            </a:r>
            <a:r>
              <a:rPr lang="en-US" altLang="zh-TW" b="1" dirty="0" smtClean="0"/>
              <a:t>a </a:t>
            </a:r>
            <a:r>
              <a:rPr lang="en-US" altLang="zh-TW" b="1" dirty="0" smtClean="0"/>
              <a:t>model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 smtClean="0"/>
              <a:t>DB consists of a single </a:t>
            </a:r>
            <a:r>
              <a:rPr lang="en-US" altLang="zh-TW" b="1" i="1" dirty="0" smtClean="0"/>
              <a:t>fact table</a:t>
            </a:r>
            <a:r>
              <a:rPr lang="en-US" altLang="zh-TW" b="1" dirty="0" smtClean="0"/>
              <a:t> and a single </a:t>
            </a:r>
            <a:r>
              <a:rPr lang="en-US" altLang="zh-TW" b="1" i="1" dirty="0" smtClean="0"/>
              <a:t>table for each dimension</a:t>
            </a:r>
            <a:endParaRPr lang="en-US" altLang="zh-TW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 smtClean="0"/>
              <a:t>Each </a:t>
            </a:r>
            <a:r>
              <a:rPr lang="en-US" altLang="zh-TW" b="1" dirty="0"/>
              <a:t>tuple in </a:t>
            </a:r>
            <a:r>
              <a:rPr lang="en-US" altLang="zh-TW" b="1" i="1" dirty="0"/>
              <a:t>fact-table</a:t>
            </a:r>
            <a:r>
              <a:rPr lang="en-US" altLang="zh-TW" b="1" dirty="0"/>
              <a:t> consists of a pointer to each of the </a:t>
            </a:r>
            <a:r>
              <a:rPr lang="en-US" altLang="zh-TW" b="1" dirty="0" smtClean="0"/>
              <a:t>dimension-tables</a:t>
            </a:r>
            <a:endParaRPr lang="en-US" altLang="zh-TW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b="1" dirty="0" smtClean="0"/>
              <a:t>Each </a:t>
            </a:r>
            <a:r>
              <a:rPr lang="en-US" altLang="zh-TW" b="1" i="1" dirty="0" smtClean="0"/>
              <a:t>dimension table</a:t>
            </a:r>
            <a:r>
              <a:rPr lang="en-US" altLang="zh-TW" b="1" dirty="0" smtClean="0"/>
              <a:t> consists of columns that correspond to attributes of the dimension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875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216</TotalTime>
  <Words>743</Words>
  <Application>Microsoft Office PowerPoint</Application>
  <PresentationFormat>Widescreen</PresentationFormat>
  <Paragraphs>131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굴림</vt:lpstr>
      <vt:lpstr>新細明體</vt:lpstr>
      <vt:lpstr>Arial</vt:lpstr>
      <vt:lpstr>Calibri</vt:lpstr>
      <vt:lpstr>Calibri Light</vt:lpstr>
      <vt:lpstr>Cambria Math</vt:lpstr>
      <vt:lpstr>Wingdings</vt:lpstr>
      <vt:lpstr>Metropolitan</vt:lpstr>
      <vt:lpstr>An Overview of Data Warehousing and OLTP Technology</vt:lpstr>
      <vt:lpstr>Presentation Outline</vt:lpstr>
      <vt:lpstr>Data Warehouse Motivation</vt:lpstr>
      <vt:lpstr>What is Decision Support</vt:lpstr>
      <vt:lpstr>What is Data Warehouse</vt:lpstr>
      <vt:lpstr>OLAP vs OLTP</vt:lpstr>
      <vt:lpstr>Why do we separate DW from DB?</vt:lpstr>
      <vt:lpstr>OLAP Architecture</vt:lpstr>
      <vt:lpstr>DB Design Methodology: Star Schema</vt:lpstr>
      <vt:lpstr>Star Schema Example</vt:lpstr>
      <vt:lpstr>DB Design Methodology: Snowflakes Schema</vt:lpstr>
      <vt:lpstr>Materialized Views</vt:lpstr>
      <vt:lpstr>PowerPoint Presentation</vt:lpstr>
      <vt:lpstr>Metadata Requirements</vt:lpstr>
      <vt:lpstr>Discussion Questions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Data Warehousing and OLTP Technology</dc:title>
  <dc:creator>gurman singh</dc:creator>
  <cp:lastModifiedBy>gurman singh</cp:lastModifiedBy>
  <cp:revision>71</cp:revision>
  <dcterms:created xsi:type="dcterms:W3CDTF">2015-02-24T07:16:33Z</dcterms:created>
  <dcterms:modified xsi:type="dcterms:W3CDTF">2015-02-24T23:04:20Z</dcterms:modified>
</cp:coreProperties>
</file>