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41"/>
  </p:notesMasterIdLst>
  <p:handoutMasterIdLst>
    <p:handoutMasterId r:id="rId42"/>
  </p:handoutMasterIdLst>
  <p:sldIdLst>
    <p:sldId id="1122" r:id="rId2"/>
    <p:sldId id="1127" r:id="rId3"/>
    <p:sldId id="1128" r:id="rId4"/>
    <p:sldId id="1157" r:id="rId5"/>
    <p:sldId id="1130" r:id="rId6"/>
    <p:sldId id="1167" r:id="rId7"/>
    <p:sldId id="1131" r:id="rId8"/>
    <p:sldId id="1132" r:id="rId9"/>
    <p:sldId id="1133" r:id="rId10"/>
    <p:sldId id="1134" r:id="rId11"/>
    <p:sldId id="1135" r:id="rId12"/>
    <p:sldId id="1159" r:id="rId13"/>
    <p:sldId id="1160" r:id="rId14"/>
    <p:sldId id="1161" r:id="rId15"/>
    <p:sldId id="1162" r:id="rId16"/>
    <p:sldId id="1163" r:id="rId17"/>
    <p:sldId id="1164" r:id="rId18"/>
    <p:sldId id="1165" r:id="rId19"/>
    <p:sldId id="1166" r:id="rId20"/>
    <p:sldId id="1171" r:id="rId21"/>
    <p:sldId id="1172" r:id="rId22"/>
    <p:sldId id="1173" r:id="rId23"/>
    <p:sldId id="1174" r:id="rId24"/>
    <p:sldId id="1175" r:id="rId25"/>
    <p:sldId id="1168" r:id="rId26"/>
    <p:sldId id="1169" r:id="rId27"/>
    <p:sldId id="1137" r:id="rId28"/>
    <p:sldId id="1138" r:id="rId29"/>
    <p:sldId id="1139" r:id="rId30"/>
    <p:sldId id="1140" r:id="rId31"/>
    <p:sldId id="1141" r:id="rId32"/>
    <p:sldId id="1143" r:id="rId33"/>
    <p:sldId id="1144" r:id="rId34"/>
    <p:sldId id="1145" r:id="rId35"/>
    <p:sldId id="1146" r:id="rId36"/>
    <p:sldId id="1147" r:id="rId37"/>
    <p:sldId id="1170" r:id="rId38"/>
    <p:sldId id="1155" r:id="rId39"/>
    <p:sldId id="1124" r:id="rId40"/>
  </p:sldIdLst>
  <p:sldSz cx="9144000" cy="6858000" type="screen4x3"/>
  <p:notesSz cx="7099300" cy="10234613"/>
  <p:custDataLst>
    <p:tags r:id="rId4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b="1" kern="1200">
        <a:solidFill>
          <a:schemeClr val="hlink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b="1" kern="1200">
        <a:solidFill>
          <a:schemeClr val="hlink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b="1" kern="1200">
        <a:solidFill>
          <a:schemeClr val="hlink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b="1" kern="1200">
        <a:solidFill>
          <a:schemeClr val="hlink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b="1" kern="1200">
        <a:solidFill>
          <a:schemeClr val="hlink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hlink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hlink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hlink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hlink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9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CF0D"/>
    <a:srgbClr val="8C8C8C"/>
    <a:srgbClr val="E4E4E4"/>
    <a:srgbClr val="FBFBC9"/>
    <a:srgbClr val="1B4280"/>
    <a:srgbClr val="006DCB"/>
    <a:srgbClr val="65832D"/>
    <a:srgbClr val="4F81BD"/>
    <a:srgbClr val="FFC9C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5673" autoAdjust="0"/>
  </p:normalViewPr>
  <p:slideViewPr>
    <p:cSldViewPr>
      <p:cViewPr varScale="1">
        <p:scale>
          <a:sx n="79" d="100"/>
          <a:sy n="79" d="100"/>
        </p:scale>
        <p:origin x="-1624" y="-104"/>
      </p:cViewPr>
      <p:guideLst>
        <p:guide orient="horz" pos="36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6" d="100"/>
        <a:sy n="4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tags" Target="tags/tag1.xml"/><Relationship Id="rId4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Relationship Id="rId3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Relationship Id="rId2" Type="http://schemas.openxmlformats.org/officeDocument/2006/relationships/image" Target="../media/image27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5" Type="http://schemas.openxmlformats.org/officeDocument/2006/relationships/image" Target="../media/image17.wmf"/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5" Type="http://schemas.openxmlformats.org/officeDocument/2006/relationships/image" Target="../media/image17.wmf"/><Relationship Id="rId6" Type="http://schemas.openxmlformats.org/officeDocument/2006/relationships/image" Target="../media/image18.emf"/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5" Type="http://schemas.openxmlformats.org/officeDocument/2006/relationships/image" Target="../media/image19.wmf"/><Relationship Id="rId6" Type="http://schemas.openxmlformats.org/officeDocument/2006/relationships/image" Target="../media/image20.wmf"/><Relationship Id="rId7" Type="http://schemas.openxmlformats.org/officeDocument/2006/relationships/image" Target="../media/image21.wmf"/><Relationship Id="rId8" Type="http://schemas.openxmlformats.org/officeDocument/2006/relationships/image" Target="../media/image22.wmf"/><Relationship Id="rId9" Type="http://schemas.openxmlformats.org/officeDocument/2006/relationships/image" Target="../media/image23.wmf"/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5" Type="http://schemas.openxmlformats.org/officeDocument/2006/relationships/image" Target="../media/image24.wmf"/><Relationship Id="rId6" Type="http://schemas.openxmlformats.org/officeDocument/2006/relationships/image" Target="../media/image21.wmf"/><Relationship Id="rId7" Type="http://schemas.openxmlformats.org/officeDocument/2006/relationships/image" Target="../media/image22.wmf"/><Relationship Id="rId8" Type="http://schemas.openxmlformats.org/officeDocument/2006/relationships/image" Target="../media/image23.wmf"/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5" rIns="96509" bIns="48255" numCol="1" anchor="t" anchorCtr="0" compatLnSpc="1">
            <a:prstTxWarp prst="textNoShape">
              <a:avLst/>
            </a:prstTxWarp>
          </a:bodyPr>
          <a:lstStyle>
            <a:lvl1pPr algn="l" defTabSz="965532" eaLnBrk="0" hangingPunct="0">
              <a:defRPr sz="1200" b="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5" rIns="96509" bIns="48255" numCol="1" anchor="t" anchorCtr="0" compatLnSpc="1">
            <a:prstTxWarp prst="textNoShape">
              <a:avLst/>
            </a:prstTxWarp>
          </a:bodyPr>
          <a:lstStyle>
            <a:lvl1pPr algn="r" defTabSz="965532" eaLnBrk="0" hangingPunct="0">
              <a:defRPr sz="1200" b="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5" rIns="96509" bIns="48255" numCol="1" anchor="b" anchorCtr="0" compatLnSpc="1">
            <a:prstTxWarp prst="textNoShape">
              <a:avLst/>
            </a:prstTxWarp>
          </a:bodyPr>
          <a:lstStyle>
            <a:lvl1pPr algn="l" defTabSz="965532" eaLnBrk="0" hangingPunct="0">
              <a:defRPr sz="1200" b="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5" rIns="96509" bIns="48255" numCol="1" anchor="b" anchorCtr="0" compatLnSpc="1">
            <a:prstTxWarp prst="textNoShape">
              <a:avLst/>
            </a:prstTxWarp>
          </a:bodyPr>
          <a:lstStyle>
            <a:lvl1pPr algn="r" defTabSz="965532" eaLnBrk="0" hangingPunct="0">
              <a:defRPr sz="1200" b="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D250291-1DAB-42F4-BE37-D8F8FFD0F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64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5" rIns="96509" bIns="48255" numCol="1" anchor="t" anchorCtr="0" compatLnSpc="1">
            <a:prstTxWarp prst="textNoShape">
              <a:avLst/>
            </a:prstTxWarp>
          </a:bodyPr>
          <a:lstStyle>
            <a:lvl1pPr algn="l" defTabSz="965532" eaLnBrk="0" hangingPunct="0">
              <a:defRPr sz="1200">
                <a:solidFill>
                  <a:schemeClr val="accent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5" rIns="96509" bIns="48255" numCol="1" anchor="t" anchorCtr="0" compatLnSpc="1">
            <a:prstTxWarp prst="textNoShape">
              <a:avLst/>
            </a:prstTxWarp>
          </a:bodyPr>
          <a:lstStyle>
            <a:lvl1pPr algn="r" defTabSz="965532" eaLnBrk="0" hangingPunct="0">
              <a:defRPr sz="1200">
                <a:solidFill>
                  <a:schemeClr val="accent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5" rIns="96509" bIns="482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Klicken Sie, um die Formate des Vorlagentextes zu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5" rIns="96509" bIns="48255" numCol="1" anchor="b" anchorCtr="0" compatLnSpc="1">
            <a:prstTxWarp prst="textNoShape">
              <a:avLst/>
            </a:prstTxWarp>
          </a:bodyPr>
          <a:lstStyle>
            <a:lvl1pPr algn="l" defTabSz="965532" eaLnBrk="0" hangingPunct="0">
              <a:defRPr sz="1200">
                <a:solidFill>
                  <a:schemeClr val="accent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9" tIns="48255" rIns="96509" bIns="48255" numCol="1" anchor="b" anchorCtr="0" compatLnSpc="1">
            <a:prstTxWarp prst="textNoShape">
              <a:avLst/>
            </a:prstTxWarp>
          </a:bodyPr>
          <a:lstStyle>
            <a:lvl1pPr algn="r" defTabSz="965532" eaLnBrk="0" hangingPunct="0">
              <a:defRPr sz="1200">
                <a:solidFill>
                  <a:schemeClr val="accent2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FC76ADA-3B04-4312-9662-867AA5CBA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515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54107"/>
          </a:xfrm>
        </p:spPr>
        <p:txBody>
          <a:bodyPr/>
          <a:lstStyle>
            <a:lvl1pPr>
              <a:defRPr sz="28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295400"/>
            <a:ext cx="8153400" cy="4800600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10000"/>
              </a:lnSpc>
              <a:defRPr sz="1200" b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157008"/>
            <a:ext cx="7772400" cy="1938992"/>
          </a:xfrm>
        </p:spPr>
        <p:txBody>
          <a:bodyPr/>
          <a:lstStyle>
            <a:lvl1pPr algn="l">
              <a:defRPr sz="4000" b="1" cap="all">
                <a:solidFill>
                  <a:srgbClr val="00000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65682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172200"/>
            <a:ext cx="510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10000"/>
              </a:lnSpc>
              <a:defRPr sz="1200" b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1000" y="1143000"/>
            <a:ext cx="3886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343400" y="1143000"/>
            <a:ext cx="4191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10000"/>
              </a:lnSpc>
              <a:defRPr sz="1200" b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10000"/>
              </a:lnSpc>
              <a:defRPr sz="1200" b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172200"/>
            <a:ext cx="533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10000"/>
              </a:lnSpc>
              <a:defRPr sz="1200" b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49593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10000"/>
              </a:lnSpc>
              <a:defRPr sz="1200" b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10000"/>
              </a:lnSpc>
              <a:defRPr sz="1200" b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 smtClean="0"/>
              <a:t>De Raedt, Kersting, Natarajan, Poole: Statistical Relational AI</a:t>
            </a:r>
            <a:endParaRPr lang="en-US" alt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C36ACC-4FA3-3740-9EA6-7BF5C84A88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5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enter title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14300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</a:p>
        </p:txBody>
      </p:sp>
      <p:sp>
        <p:nvSpPr>
          <p:cNvPr id="203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172200"/>
            <a:ext cx="533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10000"/>
              </a:lnSpc>
              <a:defRPr sz="1200" b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7" r:id="rId5"/>
    <p:sldLayoutId id="2147483658" r:id="rId6"/>
    <p:sldLayoutId id="2147483659" r:id="rId7"/>
    <p:sldLayoutId id="2147483660" r:id="rId8"/>
    <p:sldLayoutId id="2147483661" r:id="rId9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6.bin"/><Relationship Id="rId20" Type="http://schemas.openxmlformats.org/officeDocument/2006/relationships/oleObject" Target="../embeddings/oleObject32.bin"/><Relationship Id="rId21" Type="http://schemas.openxmlformats.org/officeDocument/2006/relationships/image" Target="../media/image23.wmf"/><Relationship Id="rId10" Type="http://schemas.openxmlformats.org/officeDocument/2006/relationships/image" Target="../media/image16.wmf"/><Relationship Id="rId11" Type="http://schemas.openxmlformats.org/officeDocument/2006/relationships/oleObject" Target="../embeddings/oleObject27.bin"/><Relationship Id="rId12" Type="http://schemas.openxmlformats.org/officeDocument/2006/relationships/image" Target="../media/image19.wmf"/><Relationship Id="rId13" Type="http://schemas.openxmlformats.org/officeDocument/2006/relationships/oleObject" Target="../embeddings/oleObject28.bin"/><Relationship Id="rId14" Type="http://schemas.openxmlformats.org/officeDocument/2006/relationships/image" Target="../media/image20.wmf"/><Relationship Id="rId15" Type="http://schemas.openxmlformats.org/officeDocument/2006/relationships/oleObject" Target="../embeddings/oleObject29.bin"/><Relationship Id="rId16" Type="http://schemas.openxmlformats.org/officeDocument/2006/relationships/image" Target="../media/image21.wmf"/><Relationship Id="rId17" Type="http://schemas.openxmlformats.org/officeDocument/2006/relationships/oleObject" Target="../embeddings/oleObject30.bin"/><Relationship Id="rId18" Type="http://schemas.openxmlformats.org/officeDocument/2006/relationships/image" Target="../media/image22.wmf"/><Relationship Id="rId19" Type="http://schemas.openxmlformats.org/officeDocument/2006/relationships/oleObject" Target="../embeddings/oleObject31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9.xml"/><Relationship Id="rId3" Type="http://schemas.openxmlformats.org/officeDocument/2006/relationships/oleObject" Target="../embeddings/oleObject23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24.bin"/><Relationship Id="rId6" Type="http://schemas.openxmlformats.org/officeDocument/2006/relationships/image" Target="../media/image14.wmf"/><Relationship Id="rId7" Type="http://schemas.openxmlformats.org/officeDocument/2006/relationships/oleObject" Target="../embeddings/oleObject25.bin"/><Relationship Id="rId8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7.bin"/><Relationship Id="rId12" Type="http://schemas.openxmlformats.org/officeDocument/2006/relationships/image" Target="../media/image24.wmf"/><Relationship Id="rId13" Type="http://schemas.openxmlformats.org/officeDocument/2006/relationships/oleObject" Target="../embeddings/oleObject38.bin"/><Relationship Id="rId14" Type="http://schemas.openxmlformats.org/officeDocument/2006/relationships/image" Target="../media/image21.wmf"/><Relationship Id="rId15" Type="http://schemas.openxmlformats.org/officeDocument/2006/relationships/oleObject" Target="../embeddings/oleObject39.bin"/><Relationship Id="rId16" Type="http://schemas.openxmlformats.org/officeDocument/2006/relationships/image" Target="../media/image22.wmf"/><Relationship Id="rId17" Type="http://schemas.openxmlformats.org/officeDocument/2006/relationships/oleObject" Target="../embeddings/oleObject40.bin"/><Relationship Id="rId18" Type="http://schemas.openxmlformats.org/officeDocument/2006/relationships/oleObject" Target="../embeddings/oleObject41.bin"/><Relationship Id="rId19" Type="http://schemas.openxmlformats.org/officeDocument/2006/relationships/image" Target="../media/image23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9.xml"/><Relationship Id="rId3" Type="http://schemas.openxmlformats.org/officeDocument/2006/relationships/oleObject" Target="../embeddings/oleObject33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34.bin"/><Relationship Id="rId6" Type="http://schemas.openxmlformats.org/officeDocument/2006/relationships/image" Target="../media/image14.wmf"/><Relationship Id="rId7" Type="http://schemas.openxmlformats.org/officeDocument/2006/relationships/oleObject" Target="../embeddings/oleObject35.bin"/><Relationship Id="rId8" Type="http://schemas.openxmlformats.org/officeDocument/2006/relationships/image" Target="../media/image15.wmf"/><Relationship Id="rId9" Type="http://schemas.openxmlformats.org/officeDocument/2006/relationships/oleObject" Target="../embeddings/oleObject36.bin"/><Relationship Id="rId10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4" Type="http://schemas.openxmlformats.org/officeDocument/2006/relationships/image" Target="../media/image25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4" Type="http://schemas.openxmlformats.org/officeDocument/2006/relationships/image" Target="../media/image26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4" Type="http://schemas.openxmlformats.org/officeDocument/2006/relationships/image" Target="../media/image26.wmf"/><Relationship Id="rId5" Type="http://schemas.openxmlformats.org/officeDocument/2006/relationships/oleObject" Target="../embeddings/oleObject45.bin"/><Relationship Id="rId6" Type="http://schemas.openxmlformats.org/officeDocument/2006/relationships/image" Target="../media/image27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4" Type="http://schemas.openxmlformats.org/officeDocument/2006/relationships/image" Target="../media/image26.wmf"/><Relationship Id="rId5" Type="http://schemas.openxmlformats.org/officeDocument/2006/relationships/oleObject" Target="../embeddings/oleObject47.bin"/><Relationship Id="rId6" Type="http://schemas.openxmlformats.org/officeDocument/2006/relationships/image" Target="../media/image27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4" Type="http://schemas.openxmlformats.org/officeDocument/2006/relationships/image" Target="../media/image26.wmf"/><Relationship Id="rId5" Type="http://schemas.openxmlformats.org/officeDocument/2006/relationships/oleObject" Target="../embeddings/oleObject49.bin"/><Relationship Id="rId6" Type="http://schemas.openxmlformats.org/officeDocument/2006/relationships/image" Target="../media/image27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4" Type="http://schemas.openxmlformats.org/officeDocument/2006/relationships/image" Target="../media/image26.wmf"/><Relationship Id="rId5" Type="http://schemas.openxmlformats.org/officeDocument/2006/relationships/oleObject" Target="../embeddings/oleObject51.bin"/><Relationship Id="rId6" Type="http://schemas.openxmlformats.org/officeDocument/2006/relationships/image" Target="../media/image27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4" Type="http://schemas.openxmlformats.org/officeDocument/2006/relationships/image" Target="../media/image26.wmf"/><Relationship Id="rId5" Type="http://schemas.openxmlformats.org/officeDocument/2006/relationships/oleObject" Target="../embeddings/oleObject53.bin"/><Relationship Id="rId6" Type="http://schemas.openxmlformats.org/officeDocument/2006/relationships/image" Target="../media/image27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4" Type="http://schemas.openxmlformats.org/officeDocument/2006/relationships/image" Target="../media/image26.wmf"/><Relationship Id="rId5" Type="http://schemas.openxmlformats.org/officeDocument/2006/relationships/oleObject" Target="../embeddings/oleObject55.bin"/><Relationship Id="rId6" Type="http://schemas.openxmlformats.org/officeDocument/2006/relationships/image" Target="../media/image27.w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4" Type="http://schemas.openxmlformats.org/officeDocument/2006/relationships/image" Target="../media/image26.wmf"/><Relationship Id="rId5" Type="http://schemas.openxmlformats.org/officeDocument/2006/relationships/oleObject" Target="../embeddings/oleObject57.bin"/><Relationship Id="rId6" Type="http://schemas.openxmlformats.org/officeDocument/2006/relationships/image" Target="../media/image27.w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4" Type="http://schemas.openxmlformats.org/officeDocument/2006/relationships/image" Target="../media/image26.wmf"/><Relationship Id="rId5" Type="http://schemas.openxmlformats.org/officeDocument/2006/relationships/oleObject" Target="../embeddings/oleObject59.bin"/><Relationship Id="rId6" Type="http://schemas.openxmlformats.org/officeDocument/2006/relationships/image" Target="../media/image27.w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4" Type="http://schemas.openxmlformats.org/officeDocument/2006/relationships/image" Target="../media/image26.wmf"/><Relationship Id="rId5" Type="http://schemas.openxmlformats.org/officeDocument/2006/relationships/oleObject" Target="../embeddings/oleObject61.bin"/><Relationship Id="rId6" Type="http://schemas.openxmlformats.org/officeDocument/2006/relationships/image" Target="../media/image27.wmf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4" Type="http://schemas.openxmlformats.org/officeDocument/2006/relationships/image" Target="../media/image26.wmf"/><Relationship Id="rId5" Type="http://schemas.openxmlformats.org/officeDocument/2006/relationships/oleObject" Target="../embeddings/oleObject63.bin"/><Relationship Id="rId6" Type="http://schemas.openxmlformats.org/officeDocument/2006/relationships/image" Target="../media/image27.wmf"/><Relationship Id="rId1" Type="http://schemas.openxmlformats.org/officeDocument/2006/relationships/vmlDrawing" Target="../drawings/vmlDrawing21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4" Type="http://schemas.openxmlformats.org/officeDocument/2006/relationships/image" Target="../media/image26.wmf"/><Relationship Id="rId5" Type="http://schemas.openxmlformats.org/officeDocument/2006/relationships/oleObject" Target="../embeddings/oleObject65.bin"/><Relationship Id="rId6" Type="http://schemas.openxmlformats.org/officeDocument/2006/relationships/image" Target="../media/image27.wmf"/><Relationship Id="rId1" Type="http://schemas.openxmlformats.org/officeDocument/2006/relationships/vmlDrawing" Target="../drawings/vmlDrawing22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5.w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4" Type="http://schemas.openxmlformats.org/officeDocument/2006/relationships/oleObject" Target="../embeddings/Microsoft_Excel_97_-_2004_Worksheet1.xls"/><Relationship Id="rId5" Type="http://schemas.openxmlformats.org/officeDocument/2006/relationships/image" Target="../media/image28.emf"/><Relationship Id="rId1" Type="http://schemas.openxmlformats.org/officeDocument/2006/relationships/vmlDrawing" Target="../drawings/vmlDrawing23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10.w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11.wmf"/><Relationship Id="rId9" Type="http://schemas.openxmlformats.org/officeDocument/2006/relationships/oleObject" Target="../embeddings/oleObject11.bin"/><Relationship Id="rId10" Type="http://schemas.openxmlformats.org/officeDocument/2006/relationships/image" Target="../media/image12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6.bin"/><Relationship Id="rId12" Type="http://schemas.openxmlformats.org/officeDocument/2006/relationships/image" Target="../media/image17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9.xml"/><Relationship Id="rId3" Type="http://schemas.openxmlformats.org/officeDocument/2006/relationships/oleObject" Target="../embeddings/oleObject12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14.wmf"/><Relationship Id="rId7" Type="http://schemas.openxmlformats.org/officeDocument/2006/relationships/oleObject" Target="../embeddings/oleObject14.bin"/><Relationship Id="rId8" Type="http://schemas.openxmlformats.org/officeDocument/2006/relationships/image" Target="../media/image15.wmf"/><Relationship Id="rId9" Type="http://schemas.openxmlformats.org/officeDocument/2006/relationships/oleObject" Target="../embeddings/oleObject15.bin"/><Relationship Id="rId10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1.bin"/><Relationship Id="rId12" Type="http://schemas.openxmlformats.org/officeDocument/2006/relationships/image" Target="../media/image17.wmf"/><Relationship Id="rId13" Type="http://schemas.openxmlformats.org/officeDocument/2006/relationships/oleObject" Target="../embeddings/oleObject22.bin"/><Relationship Id="rId14" Type="http://schemas.openxmlformats.org/officeDocument/2006/relationships/image" Target="../media/image18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9.xml"/><Relationship Id="rId3" Type="http://schemas.openxmlformats.org/officeDocument/2006/relationships/oleObject" Target="../embeddings/oleObject17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18.bin"/><Relationship Id="rId6" Type="http://schemas.openxmlformats.org/officeDocument/2006/relationships/image" Target="../media/image14.wmf"/><Relationship Id="rId7" Type="http://schemas.openxmlformats.org/officeDocument/2006/relationships/oleObject" Target="../embeddings/oleObject19.bin"/><Relationship Id="rId8" Type="http://schemas.openxmlformats.org/officeDocument/2006/relationships/image" Target="../media/image15.wmf"/><Relationship Id="rId9" Type="http://schemas.openxmlformats.org/officeDocument/2006/relationships/oleObject" Target="../embeddings/oleObject20.bin"/><Relationship Id="rId10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5311914"/>
            <a:ext cx="8269287" cy="1323439"/>
          </a:xfrm>
        </p:spPr>
        <p:txBody>
          <a:bodyPr/>
          <a:lstStyle/>
          <a:p>
            <a:r>
              <a:rPr lang="en-US" dirty="0" smtClean="0"/>
              <a:t>Markov Logic networks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11727"/>
            <a:ext cx="7772400" cy="1500187"/>
          </a:xfrm>
        </p:spPr>
        <p:txBody>
          <a:bodyPr/>
          <a:lstStyle/>
          <a:p>
            <a:r>
              <a:rPr lang="en-US" dirty="0" smtClean="0"/>
              <a:t>A brief introduction to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0" y="457200"/>
            <a:ext cx="44196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585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048000" y="4191000"/>
            <a:ext cx="2209800" cy="1524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048000" y="2667000"/>
            <a:ext cx="4343400" cy="1524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0000"/>
              <a:buFont typeface="Wingdings" charset="0"/>
              <a:buNone/>
            </a:pPr>
            <a:endParaRPr lang="de-DE" sz="300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5257800" y="4191000"/>
            <a:ext cx="2133600" cy="1524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22238"/>
            <a:ext cx="7543800" cy="646331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A </a:t>
            </a:r>
            <a:r>
              <a:rPr lang="en-US" dirty="0">
                <a:latin typeface="Arial" charset="0"/>
              </a:rPr>
              <a:t>possible worlds view</a:t>
            </a:r>
          </a:p>
        </p:txBody>
      </p:sp>
      <p:graphicFrame>
        <p:nvGraphicFramePr>
          <p:cNvPr id="23558" name="Object 6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52400" y="3200400"/>
          <a:ext cx="28194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5" name="Equation" r:id="rId3" imgW="1384300" imgH="203200" progId="Equation.3">
                  <p:embed/>
                </p:oleObj>
              </mc:Choice>
              <mc:Fallback>
                <p:oleObj name="Equation" r:id="rId3" imgW="13843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00400"/>
                        <a:ext cx="28194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486400" y="5943600"/>
          <a:ext cx="16764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6" name="Equation" r:id="rId5" imgW="825500" imgH="203200" progId="Equation.3">
                  <p:embed/>
                </p:oleObj>
              </mc:Choice>
              <mc:Fallback>
                <p:oleObj name="Equation" r:id="rId5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943600"/>
                        <a:ext cx="16764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200400" y="5943600"/>
          <a:ext cx="19050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7" name="Equation" r:id="rId7" imgW="926698" imgH="203112" progId="Equation.3">
                  <p:embed/>
                </p:oleObj>
              </mc:Choice>
              <mc:Fallback>
                <p:oleObj name="Equation" r:id="rId7" imgW="92669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943600"/>
                        <a:ext cx="19050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048000" y="2667000"/>
            <a:ext cx="4343400" cy="304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23562" name="Object 10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04800" y="4635500"/>
          <a:ext cx="26670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8" name="Equation" r:id="rId9" imgW="1282700" imgH="203200" progId="Equation.3">
                  <p:embed/>
                </p:oleObj>
              </mc:Choice>
              <mc:Fallback>
                <p:oleObj name="Equation" r:id="rId9" imgW="1282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635500"/>
                        <a:ext cx="266700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048000" y="4191000"/>
            <a:ext cx="220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5257800" y="4191000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3565" name="Object 13"/>
          <p:cNvGraphicFramePr>
            <a:graphicFrameLocks noChangeAspect="1"/>
          </p:cNvGraphicFramePr>
          <p:nvPr/>
        </p:nvGraphicFramePr>
        <p:xfrm>
          <a:off x="971550" y="1524000"/>
          <a:ext cx="63627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9" name="Equation" r:id="rId11" imgW="2730500" imgH="203200" progId="Equation.3">
                  <p:embed/>
                </p:oleObj>
              </mc:Choice>
              <mc:Fallback>
                <p:oleObj name="Equation" r:id="rId11" imgW="2730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524000"/>
                        <a:ext cx="63627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6" name="Object 14"/>
          <p:cNvGraphicFramePr>
            <a:graphicFrameLocks noChangeAspect="1"/>
          </p:cNvGraphicFramePr>
          <p:nvPr/>
        </p:nvGraphicFramePr>
        <p:xfrm>
          <a:off x="990600" y="1981200"/>
          <a:ext cx="67818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00" name="Equation" r:id="rId13" imgW="2946400" imgH="203200" progId="Equation.3">
                  <p:embed/>
                </p:oleObj>
              </mc:Choice>
              <mc:Fallback>
                <p:oleObj name="Equation" r:id="rId13" imgW="2946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81200"/>
                        <a:ext cx="6781800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7" name="Object 15"/>
          <p:cNvGraphicFramePr>
            <a:graphicFrameLocks noChangeAspect="1"/>
          </p:cNvGraphicFramePr>
          <p:nvPr/>
        </p:nvGraphicFramePr>
        <p:xfrm>
          <a:off x="3962400" y="3124200"/>
          <a:ext cx="33178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01" name="Equation" r:id="rId15" imgW="88707" imgH="164742" progId="Equation.3">
                  <p:embed/>
                </p:oleObj>
              </mc:Choice>
              <mc:Fallback>
                <p:oleObj name="Equation" r:id="rId15" imgW="88707" imgH="16474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124200"/>
                        <a:ext cx="33178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8" name="Object 16"/>
          <p:cNvGraphicFramePr>
            <a:graphicFrameLocks noChangeAspect="1"/>
          </p:cNvGraphicFramePr>
          <p:nvPr/>
        </p:nvGraphicFramePr>
        <p:xfrm>
          <a:off x="6019800" y="3124200"/>
          <a:ext cx="33178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02" name="Equation" r:id="rId17" imgW="88707" imgH="164742" progId="Equation.3">
                  <p:embed/>
                </p:oleObj>
              </mc:Choice>
              <mc:Fallback>
                <p:oleObj name="Equation" r:id="rId17" imgW="88707" imgH="16474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124200"/>
                        <a:ext cx="33178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9" name="Object 17"/>
          <p:cNvGraphicFramePr>
            <a:graphicFrameLocks noChangeAspect="1"/>
          </p:cNvGraphicFramePr>
          <p:nvPr/>
        </p:nvGraphicFramePr>
        <p:xfrm>
          <a:off x="6096000" y="4572000"/>
          <a:ext cx="33178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03" name="Equation" r:id="rId19" imgW="88707" imgH="164742" progId="Equation.3">
                  <p:embed/>
                </p:oleObj>
              </mc:Choice>
              <mc:Fallback>
                <p:oleObj name="Equation" r:id="rId19" imgW="88707" imgH="16474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572000"/>
                        <a:ext cx="33178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0" name="Object 18"/>
          <p:cNvGraphicFramePr>
            <a:graphicFrameLocks noChangeAspect="1"/>
          </p:cNvGraphicFramePr>
          <p:nvPr/>
        </p:nvGraphicFramePr>
        <p:xfrm>
          <a:off x="3581400" y="4648200"/>
          <a:ext cx="1066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04" name="Equation" r:id="rId20" imgW="304404" imgH="177569" progId="Equation.3">
                  <p:embed/>
                </p:oleObj>
              </mc:Choice>
              <mc:Fallback>
                <p:oleObj name="Equation" r:id="rId20" imgW="304404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648200"/>
                        <a:ext cx="10668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257800" y="4191000"/>
            <a:ext cx="21336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V="1">
            <a:off x="5257800" y="2667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ooter Placeholder 2"/>
          <p:cNvSpPr>
            <a:spLocks noGrp="1"/>
          </p:cNvSpPr>
          <p:nvPr/>
        </p:nvSpPr>
        <p:spPr bwMode="auto">
          <a:xfrm>
            <a:off x="3048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7F7F7F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909935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 smtClean="0">
                <a:solidFill>
                  <a:srgbClr val="0000FF"/>
                </a:solidFill>
              </a:rPr>
              <a:t>This is achieved with the following potentials</a:t>
            </a:r>
            <a:endParaRPr lang="en-US" sz="2400" b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36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048000" y="4191000"/>
            <a:ext cx="2209800" cy="1524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048000" y="2667000"/>
            <a:ext cx="4343400" cy="1524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0000"/>
              <a:buFont typeface="Wingdings" charset="0"/>
              <a:buNone/>
            </a:pPr>
            <a:endParaRPr lang="de-DE" sz="300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257800" y="4191000"/>
            <a:ext cx="2133600" cy="1524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22238"/>
            <a:ext cx="7543800" cy="646331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An possible worlds view</a:t>
            </a:r>
          </a:p>
        </p:txBody>
      </p:sp>
      <p:graphicFrame>
        <p:nvGraphicFramePr>
          <p:cNvPr id="24582" name="Object 6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52400" y="3200400"/>
          <a:ext cx="28194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87" name="Equation" r:id="rId3" imgW="1384300" imgH="203200" progId="Equation.3">
                  <p:embed/>
                </p:oleObj>
              </mc:Choice>
              <mc:Fallback>
                <p:oleObj name="Equation" r:id="rId3" imgW="13843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00400"/>
                        <a:ext cx="28194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486400" y="5943600"/>
          <a:ext cx="16764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88" name="Equation" r:id="rId5" imgW="825500" imgH="203200" progId="Equation.3">
                  <p:embed/>
                </p:oleObj>
              </mc:Choice>
              <mc:Fallback>
                <p:oleObj name="Equation" r:id="rId5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943600"/>
                        <a:ext cx="16764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200400" y="5943600"/>
          <a:ext cx="19050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89" name="Equation" r:id="rId7" imgW="926698" imgH="203112" progId="Equation.3">
                  <p:embed/>
                </p:oleObj>
              </mc:Choice>
              <mc:Fallback>
                <p:oleObj name="Equation" r:id="rId7" imgW="92669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943600"/>
                        <a:ext cx="19050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048000" y="2667000"/>
            <a:ext cx="4343400" cy="304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24586" name="Object 10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04800" y="4635500"/>
          <a:ext cx="26670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0" name="Equation" r:id="rId9" imgW="1282700" imgH="203200" progId="Equation.3">
                  <p:embed/>
                </p:oleObj>
              </mc:Choice>
              <mc:Fallback>
                <p:oleObj name="Equation" r:id="rId9" imgW="1282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635500"/>
                        <a:ext cx="266700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3048000" y="4191000"/>
            <a:ext cx="220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5257800" y="4191000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>
          <a:off x="990600" y="1524000"/>
          <a:ext cx="636270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1" name="Equation" r:id="rId11" imgW="2730500" imgH="431800" progId="Equation.3">
                  <p:embed/>
                </p:oleObj>
              </mc:Choice>
              <mc:Fallback>
                <p:oleObj name="Equation" r:id="rId11" imgW="2730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6362700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0" name="Object 15"/>
          <p:cNvGraphicFramePr>
            <a:graphicFrameLocks noChangeAspect="1"/>
          </p:cNvGraphicFramePr>
          <p:nvPr/>
        </p:nvGraphicFramePr>
        <p:xfrm>
          <a:off x="3962400" y="3124200"/>
          <a:ext cx="33178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2" name="Equation" r:id="rId13" imgW="88707" imgH="164742" progId="Equation.3">
                  <p:embed/>
                </p:oleObj>
              </mc:Choice>
              <mc:Fallback>
                <p:oleObj name="Equation" r:id="rId13" imgW="88707" imgH="16474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124200"/>
                        <a:ext cx="33178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1" name="Object 16"/>
          <p:cNvGraphicFramePr>
            <a:graphicFrameLocks noChangeAspect="1"/>
          </p:cNvGraphicFramePr>
          <p:nvPr/>
        </p:nvGraphicFramePr>
        <p:xfrm>
          <a:off x="6019800" y="3124200"/>
          <a:ext cx="33178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" name="Equation" r:id="rId15" imgW="88707" imgH="164742" progId="Equation.3">
                  <p:embed/>
                </p:oleObj>
              </mc:Choice>
              <mc:Fallback>
                <p:oleObj name="Equation" r:id="rId15" imgW="88707" imgH="16474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124200"/>
                        <a:ext cx="33178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2" name="Object 17"/>
          <p:cNvGraphicFramePr>
            <a:graphicFrameLocks noChangeAspect="1"/>
          </p:cNvGraphicFramePr>
          <p:nvPr/>
        </p:nvGraphicFramePr>
        <p:xfrm>
          <a:off x="6096000" y="4572000"/>
          <a:ext cx="33178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4" name="Equation" r:id="rId17" imgW="88707" imgH="164742" progId="Equation.3">
                  <p:embed/>
                </p:oleObj>
              </mc:Choice>
              <mc:Fallback>
                <p:oleObj name="Equation" r:id="rId17" imgW="88707" imgH="16474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572000"/>
                        <a:ext cx="33178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3" name="Object 18"/>
          <p:cNvGraphicFramePr>
            <a:graphicFrameLocks noChangeAspect="1"/>
          </p:cNvGraphicFramePr>
          <p:nvPr/>
        </p:nvGraphicFramePr>
        <p:xfrm>
          <a:off x="3581400" y="4648200"/>
          <a:ext cx="1066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" name="Equation" r:id="rId18" imgW="304404" imgH="177569" progId="Equation.3">
                  <p:embed/>
                </p:oleObj>
              </mc:Choice>
              <mc:Fallback>
                <p:oleObj name="Equation" r:id="rId18" imgW="304404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648200"/>
                        <a:ext cx="10668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4" name="Line 19"/>
          <p:cNvSpPr>
            <a:spLocks noChangeShapeType="1"/>
          </p:cNvSpPr>
          <p:nvPr/>
        </p:nvSpPr>
        <p:spPr bwMode="auto">
          <a:xfrm>
            <a:off x="5257800" y="4191000"/>
            <a:ext cx="21336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20"/>
          <p:cNvSpPr>
            <a:spLocks noChangeShapeType="1"/>
          </p:cNvSpPr>
          <p:nvPr/>
        </p:nvSpPr>
        <p:spPr bwMode="auto">
          <a:xfrm flipV="1">
            <a:off x="5257800" y="2667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ooter Placeholder 2"/>
          <p:cNvSpPr>
            <a:spLocks noGrp="1"/>
          </p:cNvSpPr>
          <p:nvPr/>
        </p:nvSpPr>
        <p:spPr bwMode="auto">
          <a:xfrm>
            <a:off x="3048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7F7F7F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609600" y="9144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 smtClean="0">
                <a:solidFill>
                  <a:srgbClr val="0000FF"/>
                </a:solidFill>
              </a:rPr>
              <a:t>Or as log-linear model this is:</a:t>
            </a:r>
            <a:endParaRPr lang="en-US" sz="2400" b="0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" y="6391650"/>
            <a:ext cx="9144000" cy="83099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This can also be viewed as building a graphical model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20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954107"/>
          </a:xfrm>
        </p:spPr>
        <p:txBody>
          <a:bodyPr/>
          <a:lstStyle/>
          <a:p>
            <a:r>
              <a:rPr lang="en-US" dirty="0" smtClean="0"/>
              <a:t>A graphical example : </a:t>
            </a:r>
            <a:r>
              <a:rPr lang="en-US" dirty="0"/>
              <a:t>Friends &amp; Smokers</a:t>
            </a:r>
          </a:p>
        </p:txBody>
      </p:sp>
      <p:graphicFrame>
        <p:nvGraphicFramePr>
          <p:cNvPr id="79565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979613" y="1482725"/>
          <a:ext cx="4789487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2" name="Equation" r:id="rId3" imgW="2641320" imgH="431640" progId="Equation.3">
                  <p:embed/>
                </p:oleObj>
              </mc:Choice>
              <mc:Fallback>
                <p:oleObj name="Equation" r:id="rId3" imgW="2641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482725"/>
                        <a:ext cx="4789487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1991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029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6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954107"/>
          </a:xfrm>
        </p:spPr>
        <p:txBody>
          <a:bodyPr/>
          <a:lstStyle/>
          <a:p>
            <a:r>
              <a:rPr lang="en-US" dirty="0" smtClean="0"/>
              <a:t>A graphical example : </a:t>
            </a:r>
            <a:r>
              <a:rPr lang="en-US" dirty="0"/>
              <a:t>Friends &amp; Smokers</a:t>
            </a:r>
          </a:p>
        </p:txBody>
      </p:sp>
    </p:spTree>
    <p:extLst>
      <p:ext uri="{BB962C8B-B14F-4D97-AF65-F5344CB8AC3E}">
        <p14:creationId xmlns:p14="http://schemas.microsoft.com/office/powerpoint/2010/main" val="320795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9462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6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4629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94630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7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954107"/>
          </a:xfrm>
        </p:spPr>
        <p:txBody>
          <a:bodyPr/>
          <a:lstStyle/>
          <a:p>
            <a:r>
              <a:rPr lang="en-US" dirty="0" smtClean="0"/>
              <a:t>A graphical example : </a:t>
            </a:r>
            <a:r>
              <a:rPr lang="en-US" dirty="0"/>
              <a:t>Friends &amp; Smokers</a:t>
            </a:r>
          </a:p>
        </p:txBody>
      </p:sp>
    </p:spTree>
    <p:extLst>
      <p:ext uri="{BB962C8B-B14F-4D97-AF65-F5344CB8AC3E}">
        <p14:creationId xmlns:p14="http://schemas.microsoft.com/office/powerpoint/2010/main" val="180837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9360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0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3605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93606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1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3607" name="Text Box 7"/>
          <p:cNvSpPr txBox="1">
            <a:spLocks noChangeArrowheads="1"/>
          </p:cNvSpPr>
          <p:nvPr/>
        </p:nvSpPr>
        <p:spPr bwMode="auto">
          <a:xfrm>
            <a:off x="533400" y="2401888"/>
            <a:ext cx="533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Two constants: </a:t>
            </a:r>
            <a:r>
              <a:rPr lang="en-US" sz="2400" b="1"/>
              <a:t>Anna</a:t>
            </a:r>
            <a:r>
              <a:rPr lang="en-US" sz="2400"/>
              <a:t> (A) and </a:t>
            </a:r>
            <a:r>
              <a:rPr lang="en-US" sz="2400" b="1"/>
              <a:t>Bob</a:t>
            </a:r>
            <a:r>
              <a:rPr lang="en-US" sz="2400"/>
              <a:t> (B)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954107"/>
          </a:xfrm>
        </p:spPr>
        <p:txBody>
          <a:bodyPr/>
          <a:lstStyle/>
          <a:p>
            <a:r>
              <a:rPr lang="en-US" dirty="0" smtClean="0"/>
              <a:t>A graphical example : </a:t>
            </a:r>
            <a:r>
              <a:rPr lang="en-US" dirty="0"/>
              <a:t>Friends &amp; Smokers</a:t>
            </a:r>
          </a:p>
        </p:txBody>
      </p:sp>
    </p:spTree>
    <p:extLst>
      <p:ext uri="{BB962C8B-B14F-4D97-AF65-F5344CB8AC3E}">
        <p14:creationId xmlns:p14="http://schemas.microsoft.com/office/powerpoint/2010/main" val="230116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Rectangle 2"/>
          <p:cNvSpPr>
            <a:spLocks noChangeArrowheads="1"/>
          </p:cNvSpPr>
          <p:nvPr/>
        </p:nvSpPr>
        <p:spPr bwMode="auto">
          <a:xfrm>
            <a:off x="132715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9258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4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2581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92582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5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2583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Cancer(A)</a:t>
            </a:r>
          </a:p>
        </p:txBody>
      </p:sp>
      <p:sp>
        <p:nvSpPr>
          <p:cNvPr id="792584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Smokes(A)</a:t>
            </a:r>
          </a:p>
        </p:txBody>
      </p:sp>
      <p:sp>
        <p:nvSpPr>
          <p:cNvPr id="792585" name="Oval 9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Smokes(B)</a:t>
            </a:r>
          </a:p>
        </p:txBody>
      </p:sp>
      <p:sp>
        <p:nvSpPr>
          <p:cNvPr id="792586" name="Oval 10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Cancer(B)</a:t>
            </a:r>
          </a:p>
        </p:txBody>
      </p:sp>
      <p:sp>
        <p:nvSpPr>
          <p:cNvPr id="792587" name="Text Box 11"/>
          <p:cNvSpPr txBox="1">
            <a:spLocks noChangeArrowheads="1"/>
          </p:cNvSpPr>
          <p:nvPr/>
        </p:nvSpPr>
        <p:spPr bwMode="auto">
          <a:xfrm>
            <a:off x="533400" y="2401888"/>
            <a:ext cx="533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Two constants: </a:t>
            </a:r>
            <a:r>
              <a:rPr lang="en-US" sz="2400" b="1"/>
              <a:t>Anna</a:t>
            </a:r>
            <a:r>
              <a:rPr lang="en-US" sz="2400"/>
              <a:t> (A) and </a:t>
            </a:r>
            <a:r>
              <a:rPr lang="en-US" sz="2400" b="1"/>
              <a:t>Bob</a:t>
            </a:r>
            <a:r>
              <a:rPr lang="en-US" sz="2400"/>
              <a:t> (B)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  <p:sp>
        <p:nvSpPr>
          <p:cNvPr id="14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954107"/>
          </a:xfrm>
        </p:spPr>
        <p:txBody>
          <a:bodyPr/>
          <a:lstStyle/>
          <a:p>
            <a:r>
              <a:rPr lang="en-US" dirty="0" smtClean="0"/>
              <a:t>A graphical example : </a:t>
            </a:r>
            <a:r>
              <a:rPr lang="en-US" dirty="0"/>
              <a:t>Friends &amp; Smokers</a:t>
            </a:r>
          </a:p>
        </p:txBody>
      </p:sp>
    </p:spTree>
    <p:extLst>
      <p:ext uri="{BB962C8B-B14F-4D97-AF65-F5344CB8AC3E}">
        <p14:creationId xmlns:p14="http://schemas.microsoft.com/office/powerpoint/2010/main" val="405980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ChangeArrowheads="1"/>
          </p:cNvSpPr>
          <p:nvPr/>
        </p:nvSpPr>
        <p:spPr bwMode="auto">
          <a:xfrm>
            <a:off x="132715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131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8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17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1318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9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1319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Cancer(A)</a:t>
            </a:r>
          </a:p>
        </p:txBody>
      </p:sp>
      <p:sp>
        <p:nvSpPr>
          <p:cNvPr id="781320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Smokes(A)</a:t>
            </a:r>
          </a:p>
        </p:txBody>
      </p:sp>
      <p:sp>
        <p:nvSpPr>
          <p:cNvPr id="781321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Friends(A,A)</a:t>
            </a:r>
          </a:p>
        </p:txBody>
      </p:sp>
      <p:sp>
        <p:nvSpPr>
          <p:cNvPr id="781322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Friends(B,A)</a:t>
            </a:r>
          </a:p>
        </p:txBody>
      </p:sp>
      <p:sp>
        <p:nvSpPr>
          <p:cNvPr id="781323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Smokes(B)</a:t>
            </a:r>
          </a:p>
        </p:txBody>
      </p:sp>
      <p:sp>
        <p:nvSpPr>
          <p:cNvPr id="781324" name="Oval 12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Friends(A,B)</a:t>
            </a:r>
          </a:p>
        </p:txBody>
      </p:sp>
      <p:sp>
        <p:nvSpPr>
          <p:cNvPr id="781325" name="Oval 13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Cancer(B)</a:t>
            </a:r>
          </a:p>
        </p:txBody>
      </p:sp>
      <p:sp>
        <p:nvSpPr>
          <p:cNvPr id="781326" name="Oval 14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Friends(B,B)</a:t>
            </a:r>
          </a:p>
        </p:txBody>
      </p:sp>
      <p:sp>
        <p:nvSpPr>
          <p:cNvPr id="781327" name="Text Box 15"/>
          <p:cNvSpPr txBox="1">
            <a:spLocks noChangeArrowheads="1"/>
          </p:cNvSpPr>
          <p:nvPr/>
        </p:nvSpPr>
        <p:spPr bwMode="auto">
          <a:xfrm>
            <a:off x="533400" y="2401888"/>
            <a:ext cx="533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Two constants: </a:t>
            </a:r>
            <a:r>
              <a:rPr lang="en-US" sz="2400" b="1"/>
              <a:t>Anna</a:t>
            </a:r>
            <a:r>
              <a:rPr lang="en-US" sz="2400"/>
              <a:t> (A) and </a:t>
            </a:r>
            <a:r>
              <a:rPr lang="en-US" sz="2400" b="1"/>
              <a:t>Bob</a:t>
            </a:r>
            <a:r>
              <a:rPr lang="en-US" sz="2400"/>
              <a:t> (B)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  <p:sp>
        <p:nvSpPr>
          <p:cNvPr id="18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954107"/>
          </a:xfrm>
        </p:spPr>
        <p:txBody>
          <a:bodyPr/>
          <a:lstStyle/>
          <a:p>
            <a:r>
              <a:rPr lang="en-US" dirty="0" smtClean="0"/>
              <a:t>A graphical example : </a:t>
            </a:r>
            <a:r>
              <a:rPr lang="en-US" dirty="0"/>
              <a:t>Friends &amp; Smokers</a:t>
            </a:r>
          </a:p>
        </p:txBody>
      </p:sp>
    </p:spTree>
    <p:extLst>
      <p:ext uri="{BB962C8B-B14F-4D97-AF65-F5344CB8AC3E}">
        <p14:creationId xmlns:p14="http://schemas.microsoft.com/office/powerpoint/2010/main" val="3202966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ChangeArrowheads="1"/>
          </p:cNvSpPr>
          <p:nvPr/>
        </p:nvSpPr>
        <p:spPr bwMode="auto">
          <a:xfrm>
            <a:off x="132715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234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2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2341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2342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3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2343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Cancer(A)</a:t>
            </a:r>
          </a:p>
        </p:txBody>
      </p:sp>
      <p:sp>
        <p:nvSpPr>
          <p:cNvPr id="782344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Smokes(A)</a:t>
            </a:r>
          </a:p>
        </p:txBody>
      </p:sp>
      <p:sp>
        <p:nvSpPr>
          <p:cNvPr id="782345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Friends(A,A)</a:t>
            </a:r>
          </a:p>
        </p:txBody>
      </p:sp>
      <p:sp>
        <p:nvSpPr>
          <p:cNvPr id="782346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Friends(B,A)</a:t>
            </a:r>
          </a:p>
        </p:txBody>
      </p:sp>
      <p:sp>
        <p:nvSpPr>
          <p:cNvPr id="782347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Smokes(B)</a:t>
            </a:r>
          </a:p>
        </p:txBody>
      </p:sp>
      <p:cxnSp>
        <p:nvCxnSpPr>
          <p:cNvPr id="782348" name="AutoShape 12"/>
          <p:cNvCxnSpPr>
            <a:cxnSpLocks noChangeShapeType="1"/>
            <a:stCxn id="782344" idx="3"/>
            <a:endCxn id="782343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2349" name="Oval 13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Friends(A,B)</a:t>
            </a:r>
          </a:p>
        </p:txBody>
      </p:sp>
      <p:sp>
        <p:nvSpPr>
          <p:cNvPr id="782350" name="Oval 14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Cancer(B)</a:t>
            </a:r>
          </a:p>
        </p:txBody>
      </p:sp>
      <p:sp>
        <p:nvSpPr>
          <p:cNvPr id="782351" name="Oval 15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Friends(B,B)</a:t>
            </a:r>
          </a:p>
        </p:txBody>
      </p:sp>
      <p:cxnSp>
        <p:nvCxnSpPr>
          <p:cNvPr id="782352" name="AutoShape 16"/>
          <p:cNvCxnSpPr>
            <a:cxnSpLocks noChangeShapeType="1"/>
            <a:stCxn id="782347" idx="5"/>
            <a:endCxn id="782350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2353" name="Text Box 17"/>
          <p:cNvSpPr txBox="1">
            <a:spLocks noChangeArrowheads="1"/>
          </p:cNvSpPr>
          <p:nvPr/>
        </p:nvSpPr>
        <p:spPr bwMode="auto">
          <a:xfrm>
            <a:off x="533400" y="2401888"/>
            <a:ext cx="533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Two constants: </a:t>
            </a:r>
            <a:r>
              <a:rPr lang="en-US" sz="2400" b="1"/>
              <a:t>Anna</a:t>
            </a:r>
            <a:r>
              <a:rPr lang="en-US" sz="2400"/>
              <a:t> (A) and </a:t>
            </a:r>
            <a:r>
              <a:rPr lang="en-US" sz="2400" b="1"/>
              <a:t>Bob</a:t>
            </a:r>
            <a:r>
              <a:rPr lang="en-US" sz="2400"/>
              <a:t> (B)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  <p:sp>
        <p:nvSpPr>
          <p:cNvPr id="20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954107"/>
          </a:xfrm>
        </p:spPr>
        <p:txBody>
          <a:bodyPr/>
          <a:lstStyle/>
          <a:p>
            <a:r>
              <a:rPr lang="en-US" dirty="0" smtClean="0"/>
              <a:t>A graphical example : </a:t>
            </a:r>
            <a:r>
              <a:rPr lang="en-US" dirty="0"/>
              <a:t>Friends &amp; Smokers</a:t>
            </a:r>
          </a:p>
        </p:txBody>
      </p:sp>
    </p:spTree>
    <p:extLst>
      <p:ext uri="{BB962C8B-B14F-4D97-AF65-F5344CB8AC3E}">
        <p14:creationId xmlns:p14="http://schemas.microsoft.com/office/powerpoint/2010/main" val="1878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ChangeArrowheads="1"/>
          </p:cNvSpPr>
          <p:nvPr/>
        </p:nvSpPr>
        <p:spPr bwMode="auto">
          <a:xfrm>
            <a:off x="132715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336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6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5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3366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7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7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Cancer(A)</a:t>
            </a:r>
          </a:p>
        </p:txBody>
      </p:sp>
      <p:sp>
        <p:nvSpPr>
          <p:cNvPr id="783368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Smokes(A)</a:t>
            </a:r>
          </a:p>
        </p:txBody>
      </p:sp>
      <p:sp>
        <p:nvSpPr>
          <p:cNvPr id="783369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Friends(A,A)</a:t>
            </a:r>
          </a:p>
        </p:txBody>
      </p:sp>
      <p:sp>
        <p:nvSpPr>
          <p:cNvPr id="783370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Friends(B,A)</a:t>
            </a:r>
          </a:p>
        </p:txBody>
      </p:sp>
      <p:sp>
        <p:nvSpPr>
          <p:cNvPr id="783371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Smokes(B)</a:t>
            </a:r>
          </a:p>
        </p:txBody>
      </p:sp>
      <p:cxnSp>
        <p:nvCxnSpPr>
          <p:cNvPr id="783372" name="AutoShape 12"/>
          <p:cNvCxnSpPr>
            <a:cxnSpLocks noChangeShapeType="1"/>
            <a:stCxn id="783370" idx="0"/>
            <a:endCxn id="783368" idx="4"/>
          </p:cNvCxnSpPr>
          <p:nvPr/>
        </p:nvCxnSpPr>
        <p:spPr bwMode="auto">
          <a:xfrm flipH="1" flipV="1">
            <a:off x="3429000" y="4572000"/>
            <a:ext cx="9525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3" name="AutoShape 13"/>
          <p:cNvCxnSpPr>
            <a:cxnSpLocks noChangeShapeType="1"/>
            <a:stCxn id="783368" idx="6"/>
            <a:endCxn id="783371" idx="2"/>
          </p:cNvCxnSpPr>
          <p:nvPr/>
        </p:nvCxnSpPr>
        <p:spPr bwMode="auto">
          <a:xfrm>
            <a:off x="41148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4" name="AutoShape 14"/>
          <p:cNvCxnSpPr>
            <a:cxnSpLocks noChangeShapeType="1"/>
            <a:stCxn id="783371" idx="4"/>
            <a:endCxn id="783370" idx="0"/>
          </p:cNvCxnSpPr>
          <p:nvPr/>
        </p:nvCxnSpPr>
        <p:spPr bwMode="auto">
          <a:xfrm flipH="1">
            <a:off x="4381500" y="4572000"/>
            <a:ext cx="8763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5" name="AutoShape 15"/>
          <p:cNvCxnSpPr>
            <a:cxnSpLocks noChangeShapeType="1"/>
            <a:stCxn id="783368" idx="3"/>
            <a:endCxn id="783367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6" name="AutoShape 16"/>
          <p:cNvCxnSpPr>
            <a:cxnSpLocks noChangeShapeType="1"/>
            <a:stCxn id="783369" idx="6"/>
            <a:endCxn id="783368" idx="2"/>
          </p:cNvCxnSpPr>
          <p:nvPr/>
        </p:nvCxnSpPr>
        <p:spPr bwMode="auto">
          <a:xfrm>
            <a:off x="2133600" y="4305300"/>
            <a:ext cx="6096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77" name="Oval 17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Friends(A,B)</a:t>
            </a:r>
          </a:p>
        </p:txBody>
      </p:sp>
      <p:cxnSp>
        <p:nvCxnSpPr>
          <p:cNvPr id="783378" name="AutoShape 18"/>
          <p:cNvCxnSpPr>
            <a:cxnSpLocks noChangeShapeType="1"/>
            <a:stCxn id="783377" idx="4"/>
            <a:endCxn id="783368" idx="0"/>
          </p:cNvCxnSpPr>
          <p:nvPr/>
        </p:nvCxnSpPr>
        <p:spPr bwMode="auto">
          <a:xfrm flipH="1">
            <a:off x="3429000" y="3505200"/>
            <a:ext cx="9525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9" name="AutoShape 19"/>
          <p:cNvCxnSpPr>
            <a:cxnSpLocks noChangeShapeType="1"/>
            <a:stCxn id="783371" idx="0"/>
            <a:endCxn id="783377" idx="4"/>
          </p:cNvCxnSpPr>
          <p:nvPr/>
        </p:nvCxnSpPr>
        <p:spPr bwMode="auto">
          <a:xfrm flipH="1" flipV="1">
            <a:off x="4381500" y="3505200"/>
            <a:ext cx="8763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80" name="Oval 20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Cancer(B)</a:t>
            </a:r>
          </a:p>
        </p:txBody>
      </p:sp>
      <p:sp>
        <p:nvSpPr>
          <p:cNvPr id="783381" name="Oval 21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Friends(B,B)</a:t>
            </a:r>
          </a:p>
        </p:txBody>
      </p:sp>
      <p:cxnSp>
        <p:nvCxnSpPr>
          <p:cNvPr id="783382" name="AutoShape 22"/>
          <p:cNvCxnSpPr>
            <a:cxnSpLocks noChangeShapeType="1"/>
            <a:stCxn id="783371" idx="5"/>
            <a:endCxn id="783380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83" name="AutoShape 23"/>
          <p:cNvCxnSpPr>
            <a:cxnSpLocks noChangeShapeType="1"/>
            <a:stCxn id="783381" idx="2"/>
            <a:endCxn id="783371" idx="6"/>
          </p:cNvCxnSpPr>
          <p:nvPr/>
        </p:nvCxnSpPr>
        <p:spPr bwMode="auto">
          <a:xfrm flipH="1">
            <a:off x="59436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84" name="Text Box 24"/>
          <p:cNvSpPr txBox="1">
            <a:spLocks noChangeArrowheads="1"/>
          </p:cNvSpPr>
          <p:nvPr/>
        </p:nvSpPr>
        <p:spPr bwMode="auto">
          <a:xfrm>
            <a:off x="403917" y="2401888"/>
            <a:ext cx="55897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Two constants: </a:t>
            </a:r>
            <a:r>
              <a:rPr lang="en-US" sz="2000" b="1" dirty="0">
                <a:solidFill>
                  <a:schemeClr val="tx1"/>
                </a:solidFill>
              </a:rPr>
              <a:t>Anna</a:t>
            </a:r>
            <a:r>
              <a:rPr lang="en-US" sz="2000" dirty="0">
                <a:solidFill>
                  <a:schemeClr val="tx1"/>
                </a:solidFill>
              </a:rPr>
              <a:t> (A) and </a:t>
            </a:r>
            <a:r>
              <a:rPr lang="en-US" sz="2000" b="1" dirty="0">
                <a:solidFill>
                  <a:schemeClr val="tx1"/>
                </a:solidFill>
              </a:rPr>
              <a:t>Bob</a:t>
            </a:r>
            <a:r>
              <a:rPr lang="en-US" sz="2000" dirty="0">
                <a:solidFill>
                  <a:schemeClr val="tx1"/>
                </a:solidFill>
              </a:rPr>
              <a:t> (B)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  <p:sp>
        <p:nvSpPr>
          <p:cNvPr id="27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954107"/>
          </a:xfrm>
        </p:spPr>
        <p:txBody>
          <a:bodyPr/>
          <a:lstStyle/>
          <a:p>
            <a:r>
              <a:rPr lang="en-US" dirty="0" smtClean="0"/>
              <a:t>A graphical example : </a:t>
            </a:r>
            <a:r>
              <a:rPr lang="en-US" dirty="0"/>
              <a:t>Friends &amp; Smokers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0" y="6412468"/>
            <a:ext cx="9448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>
                <a:solidFill>
                  <a:srgbClr val="FF0000"/>
                </a:solidFill>
              </a:rPr>
              <a:t>Alternatively, this can be viewed as a set of weighted ground clauses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06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15"/>
          <p:cNvSpPr>
            <a:spLocks noChangeArrowheads="1"/>
          </p:cNvSpPr>
          <p:nvPr/>
        </p:nvSpPr>
        <p:spPr bwMode="auto">
          <a:xfrm>
            <a:off x="381000" y="3048000"/>
            <a:ext cx="845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0000"/>
              <a:buFont typeface="Wingdings" charset="0"/>
              <a:buChar char="l"/>
            </a:pPr>
            <a:r>
              <a:rPr lang="en-US" sz="2600" dirty="0"/>
              <a:t>Potential functions defined over cliques</a:t>
            </a:r>
          </a:p>
        </p:txBody>
      </p:sp>
      <p:graphicFrame>
        <p:nvGraphicFramePr>
          <p:cNvPr id="575605" name="Group 117"/>
          <p:cNvGraphicFramePr>
            <a:graphicFrameLocks noGrp="1"/>
          </p:cNvGraphicFramePr>
          <p:nvPr/>
        </p:nvGraphicFramePr>
        <p:xfrm>
          <a:off x="4419600" y="3657600"/>
          <a:ext cx="3962400" cy="2489201"/>
        </p:xfrm>
        <a:graphic>
          <a:graphicData uri="http://schemas.openxmlformats.org/drawingml/2006/table">
            <a:tbl>
              <a:tblPr/>
              <a:tblGrid>
                <a:gridCol w="1320800"/>
                <a:gridCol w="1320800"/>
                <a:gridCol w="1320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Smoking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Cancer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</a:t>
                      </a: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Ф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(S,C)</a:t>
                      </a:r>
                      <a:endParaRPr kumimoji="0" 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   4.5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   4.5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   2.7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   4.5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15" name="Object 118"/>
          <p:cNvGraphicFramePr>
            <a:graphicFrameLocks noChangeAspect="1"/>
          </p:cNvGraphicFramePr>
          <p:nvPr/>
        </p:nvGraphicFramePr>
        <p:xfrm>
          <a:off x="1033463" y="3733800"/>
          <a:ext cx="2982912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5" name="Equation" r:id="rId3" imgW="1282700" imgH="419100" progId="Equation.3">
                  <p:embed/>
                </p:oleObj>
              </mc:Choice>
              <mc:Fallback>
                <p:oleObj name="Equation" r:id="rId3" imgW="1282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63" y="3733800"/>
                        <a:ext cx="2982912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6" name="Object 120"/>
          <p:cNvGraphicFramePr>
            <a:graphicFrameLocks noChangeAspect="1"/>
          </p:cNvGraphicFramePr>
          <p:nvPr/>
        </p:nvGraphicFramePr>
        <p:xfrm>
          <a:off x="1143000" y="5105400"/>
          <a:ext cx="262890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name="Equation" r:id="rId5" imgW="1129810" imgH="342751" progId="Equation.3">
                  <p:embed/>
                </p:oleObj>
              </mc:Choice>
              <mc:Fallback>
                <p:oleObj name="Equation" r:id="rId5" imgW="1129810" imgH="34275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05400"/>
                        <a:ext cx="2628900" cy="79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457200" y="838200"/>
            <a:ext cx="845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600" b="1" kern="0" dirty="0">
                <a:latin typeface="+mn-lt"/>
                <a:ea typeface="+mn-ea"/>
              </a:rPr>
              <a:t>Undirected</a:t>
            </a:r>
            <a:r>
              <a:rPr lang="en-US" sz="2600" kern="0" dirty="0">
                <a:latin typeface="+mn-lt"/>
                <a:ea typeface="+mn-ea"/>
              </a:rPr>
              <a:t> graphical models</a:t>
            </a:r>
          </a:p>
        </p:txBody>
      </p:sp>
      <p:sp>
        <p:nvSpPr>
          <p:cNvPr id="16418" name="Oval 25"/>
          <p:cNvSpPr>
            <a:spLocks noChangeArrowheads="1"/>
          </p:cNvSpPr>
          <p:nvPr/>
        </p:nvSpPr>
        <p:spPr bwMode="auto">
          <a:xfrm>
            <a:off x="4038600" y="1371600"/>
            <a:ext cx="18288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Cancer</a:t>
            </a:r>
          </a:p>
        </p:txBody>
      </p:sp>
      <p:sp>
        <p:nvSpPr>
          <p:cNvPr id="16419" name="Oval 26"/>
          <p:cNvSpPr>
            <a:spLocks noChangeArrowheads="1"/>
          </p:cNvSpPr>
          <p:nvPr/>
        </p:nvSpPr>
        <p:spPr bwMode="auto">
          <a:xfrm>
            <a:off x="5410200" y="2286000"/>
            <a:ext cx="18288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Cough</a:t>
            </a:r>
          </a:p>
        </p:txBody>
      </p:sp>
      <p:sp>
        <p:nvSpPr>
          <p:cNvPr id="16420" name="Oval 27"/>
          <p:cNvSpPr>
            <a:spLocks noChangeArrowheads="1"/>
          </p:cNvSpPr>
          <p:nvPr/>
        </p:nvSpPr>
        <p:spPr bwMode="auto">
          <a:xfrm>
            <a:off x="2743200" y="2286000"/>
            <a:ext cx="18288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Asthma</a:t>
            </a:r>
          </a:p>
        </p:txBody>
      </p:sp>
      <p:sp>
        <p:nvSpPr>
          <p:cNvPr id="16421" name="Oval 28"/>
          <p:cNvSpPr>
            <a:spLocks noChangeArrowheads="1"/>
          </p:cNvSpPr>
          <p:nvPr/>
        </p:nvSpPr>
        <p:spPr bwMode="auto">
          <a:xfrm>
            <a:off x="1371600" y="1371600"/>
            <a:ext cx="18288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Smoking</a:t>
            </a:r>
          </a:p>
        </p:txBody>
      </p:sp>
      <p:cxnSp>
        <p:nvCxnSpPr>
          <p:cNvPr id="16422" name="AutoShape 29"/>
          <p:cNvCxnSpPr>
            <a:cxnSpLocks noChangeShapeType="1"/>
            <a:stCxn id="16421" idx="6"/>
            <a:endCxn id="16418" idx="2"/>
          </p:cNvCxnSpPr>
          <p:nvPr/>
        </p:nvCxnSpPr>
        <p:spPr bwMode="auto">
          <a:xfrm>
            <a:off x="3200400" y="1676400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23" name="AutoShape 30"/>
          <p:cNvCxnSpPr>
            <a:cxnSpLocks noChangeShapeType="1"/>
          </p:cNvCxnSpPr>
          <p:nvPr/>
        </p:nvCxnSpPr>
        <p:spPr bwMode="auto">
          <a:xfrm>
            <a:off x="5638800" y="1905000"/>
            <a:ext cx="384175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24" name="AutoShape 31"/>
          <p:cNvCxnSpPr>
            <a:cxnSpLocks noChangeShapeType="1"/>
          </p:cNvCxnSpPr>
          <p:nvPr/>
        </p:nvCxnSpPr>
        <p:spPr bwMode="auto">
          <a:xfrm flipH="1">
            <a:off x="4114800" y="1905000"/>
            <a:ext cx="268288" cy="393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25" name="AutoShape 32"/>
          <p:cNvCxnSpPr>
            <a:cxnSpLocks noChangeShapeType="1"/>
            <a:stCxn id="16420" idx="6"/>
            <a:endCxn id="16419" idx="2"/>
          </p:cNvCxnSpPr>
          <p:nvPr/>
        </p:nvCxnSpPr>
        <p:spPr bwMode="auto">
          <a:xfrm>
            <a:off x="4572000" y="2590800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"/>
            <a:ext cx="7543800" cy="731838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Markov Networks</a:t>
            </a:r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172200"/>
            <a:ext cx="5105400" cy="609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21521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ChangeArrowheads="1"/>
          </p:cNvSpPr>
          <p:nvPr/>
        </p:nvSpPr>
        <p:spPr bwMode="auto">
          <a:xfrm>
            <a:off x="132715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336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4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5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3366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5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7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Cancer(A)</a:t>
            </a:r>
          </a:p>
        </p:txBody>
      </p:sp>
      <p:sp>
        <p:nvSpPr>
          <p:cNvPr id="783368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Smokes(A)</a:t>
            </a:r>
          </a:p>
        </p:txBody>
      </p:sp>
      <p:sp>
        <p:nvSpPr>
          <p:cNvPr id="783369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Friends(A,A)</a:t>
            </a:r>
          </a:p>
        </p:txBody>
      </p:sp>
      <p:sp>
        <p:nvSpPr>
          <p:cNvPr id="783370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Friends(B,A)</a:t>
            </a:r>
          </a:p>
        </p:txBody>
      </p:sp>
      <p:sp>
        <p:nvSpPr>
          <p:cNvPr id="783371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rgbClr val="8C8C8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Smokes(B)</a:t>
            </a:r>
          </a:p>
        </p:txBody>
      </p:sp>
      <p:cxnSp>
        <p:nvCxnSpPr>
          <p:cNvPr id="783372" name="AutoShape 12"/>
          <p:cNvCxnSpPr>
            <a:cxnSpLocks noChangeShapeType="1"/>
            <a:stCxn id="783370" idx="0"/>
            <a:endCxn id="783368" idx="4"/>
          </p:cNvCxnSpPr>
          <p:nvPr/>
        </p:nvCxnSpPr>
        <p:spPr bwMode="auto">
          <a:xfrm flipH="1" flipV="1">
            <a:off x="3429000" y="4572000"/>
            <a:ext cx="9525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3" name="AutoShape 13"/>
          <p:cNvCxnSpPr>
            <a:cxnSpLocks noChangeShapeType="1"/>
            <a:stCxn id="783368" idx="6"/>
            <a:endCxn id="783371" idx="2"/>
          </p:cNvCxnSpPr>
          <p:nvPr/>
        </p:nvCxnSpPr>
        <p:spPr bwMode="auto">
          <a:xfrm>
            <a:off x="41148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4" name="AutoShape 14"/>
          <p:cNvCxnSpPr>
            <a:cxnSpLocks noChangeShapeType="1"/>
            <a:stCxn id="783371" idx="4"/>
            <a:endCxn id="783370" idx="0"/>
          </p:cNvCxnSpPr>
          <p:nvPr/>
        </p:nvCxnSpPr>
        <p:spPr bwMode="auto">
          <a:xfrm flipH="1">
            <a:off x="4381500" y="4572000"/>
            <a:ext cx="8763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5" name="AutoShape 15"/>
          <p:cNvCxnSpPr>
            <a:cxnSpLocks noChangeShapeType="1"/>
            <a:stCxn id="783368" idx="3"/>
            <a:endCxn id="783367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6" name="AutoShape 16"/>
          <p:cNvCxnSpPr>
            <a:cxnSpLocks noChangeShapeType="1"/>
            <a:stCxn id="783369" idx="6"/>
            <a:endCxn id="783368" idx="2"/>
          </p:cNvCxnSpPr>
          <p:nvPr/>
        </p:nvCxnSpPr>
        <p:spPr bwMode="auto">
          <a:xfrm>
            <a:off x="2133600" y="4305300"/>
            <a:ext cx="6096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77" name="Oval 17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Friends(A,B)</a:t>
            </a:r>
          </a:p>
        </p:txBody>
      </p:sp>
      <p:cxnSp>
        <p:nvCxnSpPr>
          <p:cNvPr id="783378" name="AutoShape 18"/>
          <p:cNvCxnSpPr>
            <a:cxnSpLocks noChangeShapeType="1"/>
            <a:stCxn id="783377" idx="4"/>
            <a:endCxn id="783368" idx="0"/>
          </p:cNvCxnSpPr>
          <p:nvPr/>
        </p:nvCxnSpPr>
        <p:spPr bwMode="auto">
          <a:xfrm flipH="1">
            <a:off x="3429000" y="3505200"/>
            <a:ext cx="9525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9" name="AutoShape 19"/>
          <p:cNvCxnSpPr>
            <a:cxnSpLocks noChangeShapeType="1"/>
            <a:stCxn id="783371" idx="0"/>
            <a:endCxn id="783377" idx="4"/>
          </p:cNvCxnSpPr>
          <p:nvPr/>
        </p:nvCxnSpPr>
        <p:spPr bwMode="auto">
          <a:xfrm flipH="1" flipV="1">
            <a:off x="4381500" y="3505200"/>
            <a:ext cx="8763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80" name="Oval 20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Cancer(B)</a:t>
            </a:r>
          </a:p>
        </p:txBody>
      </p:sp>
      <p:sp>
        <p:nvSpPr>
          <p:cNvPr id="783381" name="Oval 21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Friends(B,B)</a:t>
            </a:r>
          </a:p>
        </p:txBody>
      </p:sp>
      <p:cxnSp>
        <p:nvCxnSpPr>
          <p:cNvPr id="783382" name="AutoShape 22"/>
          <p:cNvCxnSpPr>
            <a:cxnSpLocks noChangeShapeType="1"/>
            <a:stCxn id="783371" idx="5"/>
            <a:endCxn id="783380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83" name="AutoShape 23"/>
          <p:cNvCxnSpPr>
            <a:cxnSpLocks noChangeShapeType="1"/>
            <a:stCxn id="783381" idx="2"/>
            <a:endCxn id="783371" idx="6"/>
          </p:cNvCxnSpPr>
          <p:nvPr/>
        </p:nvCxnSpPr>
        <p:spPr bwMode="auto">
          <a:xfrm flipH="1">
            <a:off x="59436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84" name="Text Box 24"/>
          <p:cNvSpPr txBox="1">
            <a:spLocks noChangeArrowheads="1"/>
          </p:cNvSpPr>
          <p:nvPr/>
        </p:nvSpPr>
        <p:spPr bwMode="auto">
          <a:xfrm>
            <a:off x="403917" y="2401888"/>
            <a:ext cx="55897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Two constants: </a:t>
            </a:r>
            <a:r>
              <a:rPr lang="en-US" sz="2000" b="1">
                <a:solidFill>
                  <a:srgbClr val="FFFFFF"/>
                </a:solidFill>
              </a:rPr>
              <a:t>Anna</a:t>
            </a:r>
            <a:r>
              <a:rPr lang="en-US" sz="2000">
                <a:solidFill>
                  <a:srgbClr val="FFFFFF"/>
                </a:solidFill>
              </a:rPr>
              <a:t> (A) and </a:t>
            </a:r>
            <a:r>
              <a:rPr lang="en-US" sz="2000" b="1">
                <a:solidFill>
                  <a:srgbClr val="FFFFFF"/>
                </a:solidFill>
              </a:rPr>
              <a:t>Bob</a:t>
            </a:r>
            <a:r>
              <a:rPr lang="en-US" sz="2000">
                <a:solidFill>
                  <a:srgbClr val="FFFFFF"/>
                </a:solidFill>
              </a:rPr>
              <a:t> (B)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  <p:sp>
        <p:nvSpPr>
          <p:cNvPr id="27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1138773"/>
          </a:xfrm>
        </p:spPr>
        <p:txBody>
          <a:bodyPr/>
          <a:lstStyle/>
          <a:p>
            <a:r>
              <a:rPr lang="en-US" dirty="0" smtClean="0"/>
              <a:t>A graphical example : </a:t>
            </a:r>
            <a:r>
              <a:rPr lang="en-US" dirty="0"/>
              <a:t>Friends &amp; </a:t>
            </a:r>
            <a:r>
              <a:rPr lang="en-US" dirty="0" smtClean="0"/>
              <a:t>Smokers</a:t>
            </a:r>
            <a:br>
              <a:rPr lang="en-US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Can be combined with ideas from graphical models and logic programming to answer queries “efficiently”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938469" y="6019800"/>
            <a:ext cx="7348023" cy="369332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tx1"/>
                </a:solidFill>
                <a:cs typeface="+mn-cs"/>
              </a:rPr>
              <a:t>P( </a:t>
            </a:r>
            <a:r>
              <a:rPr lang="en-US" sz="1800" dirty="0">
                <a:solidFill>
                  <a:srgbClr val="FF0000"/>
                </a:solidFill>
                <a:cs typeface="+mn-cs"/>
              </a:rPr>
              <a:t>Cancer(B)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 | </a:t>
            </a:r>
            <a:r>
              <a:rPr lang="en-US" sz="1800" dirty="0">
                <a:solidFill>
                  <a:srgbClr val="800000"/>
                </a:solidFill>
                <a:cs typeface="+mn-cs"/>
              </a:rPr>
              <a:t>Smokes(A)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,</a:t>
            </a:r>
            <a:r>
              <a:rPr lang="en-US" sz="18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1800" dirty="0">
                <a:solidFill>
                  <a:srgbClr val="800000"/>
                </a:solidFill>
                <a:cs typeface="+mn-cs"/>
              </a:rPr>
              <a:t>Friends(A,B)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,</a:t>
            </a:r>
            <a:r>
              <a:rPr lang="en-US" sz="18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1800" dirty="0">
                <a:solidFill>
                  <a:srgbClr val="800000"/>
                </a:solidFill>
                <a:cs typeface="+mn-cs"/>
              </a:rPr>
              <a:t>Friends(B,A)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91400" y="4953000"/>
            <a:ext cx="928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solidFill>
                  <a:srgbClr val="0000FF"/>
                </a:solidFill>
              </a:rPr>
              <a:t>query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538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ChangeArrowheads="1"/>
          </p:cNvSpPr>
          <p:nvPr/>
        </p:nvSpPr>
        <p:spPr bwMode="auto">
          <a:xfrm>
            <a:off x="132715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336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8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5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3366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9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7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Cancer(A)</a:t>
            </a:r>
          </a:p>
        </p:txBody>
      </p:sp>
      <p:sp>
        <p:nvSpPr>
          <p:cNvPr id="783368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Smokes(A)</a:t>
            </a:r>
          </a:p>
        </p:txBody>
      </p:sp>
      <p:sp>
        <p:nvSpPr>
          <p:cNvPr id="783369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Friends(A,A)</a:t>
            </a:r>
          </a:p>
        </p:txBody>
      </p:sp>
      <p:sp>
        <p:nvSpPr>
          <p:cNvPr id="783370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Friends(B,A)</a:t>
            </a:r>
          </a:p>
        </p:txBody>
      </p:sp>
      <p:sp>
        <p:nvSpPr>
          <p:cNvPr id="783371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Smokes(B)</a:t>
            </a:r>
          </a:p>
        </p:txBody>
      </p:sp>
      <p:cxnSp>
        <p:nvCxnSpPr>
          <p:cNvPr id="783372" name="AutoShape 12"/>
          <p:cNvCxnSpPr>
            <a:cxnSpLocks noChangeShapeType="1"/>
            <a:stCxn id="783370" idx="0"/>
            <a:endCxn id="783368" idx="4"/>
          </p:cNvCxnSpPr>
          <p:nvPr/>
        </p:nvCxnSpPr>
        <p:spPr bwMode="auto">
          <a:xfrm flipH="1" flipV="1">
            <a:off x="3429000" y="4572000"/>
            <a:ext cx="9525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3" name="AutoShape 13"/>
          <p:cNvCxnSpPr>
            <a:cxnSpLocks noChangeShapeType="1"/>
            <a:stCxn id="783368" idx="6"/>
            <a:endCxn id="783371" idx="2"/>
          </p:cNvCxnSpPr>
          <p:nvPr/>
        </p:nvCxnSpPr>
        <p:spPr bwMode="auto">
          <a:xfrm>
            <a:off x="41148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4" name="AutoShape 14"/>
          <p:cNvCxnSpPr>
            <a:cxnSpLocks noChangeShapeType="1"/>
            <a:stCxn id="783371" idx="4"/>
            <a:endCxn id="783370" idx="0"/>
          </p:cNvCxnSpPr>
          <p:nvPr/>
        </p:nvCxnSpPr>
        <p:spPr bwMode="auto">
          <a:xfrm flipH="1">
            <a:off x="4381500" y="4572000"/>
            <a:ext cx="8763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5" name="AutoShape 15"/>
          <p:cNvCxnSpPr>
            <a:cxnSpLocks noChangeShapeType="1"/>
            <a:stCxn id="783368" idx="3"/>
            <a:endCxn id="783367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6" name="AutoShape 16"/>
          <p:cNvCxnSpPr>
            <a:cxnSpLocks noChangeShapeType="1"/>
            <a:stCxn id="783369" idx="6"/>
            <a:endCxn id="783368" idx="2"/>
          </p:cNvCxnSpPr>
          <p:nvPr/>
        </p:nvCxnSpPr>
        <p:spPr bwMode="auto">
          <a:xfrm>
            <a:off x="2133600" y="4305300"/>
            <a:ext cx="6096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77" name="Oval 17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Friends(A,B)</a:t>
            </a:r>
          </a:p>
        </p:txBody>
      </p:sp>
      <p:cxnSp>
        <p:nvCxnSpPr>
          <p:cNvPr id="783378" name="AutoShape 18"/>
          <p:cNvCxnSpPr>
            <a:cxnSpLocks noChangeShapeType="1"/>
            <a:stCxn id="783377" idx="4"/>
            <a:endCxn id="783368" idx="0"/>
          </p:cNvCxnSpPr>
          <p:nvPr/>
        </p:nvCxnSpPr>
        <p:spPr bwMode="auto">
          <a:xfrm flipH="1">
            <a:off x="3429000" y="3505200"/>
            <a:ext cx="9525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9" name="AutoShape 19"/>
          <p:cNvCxnSpPr>
            <a:cxnSpLocks noChangeShapeType="1"/>
            <a:stCxn id="783371" idx="0"/>
            <a:endCxn id="783377" idx="4"/>
          </p:cNvCxnSpPr>
          <p:nvPr/>
        </p:nvCxnSpPr>
        <p:spPr bwMode="auto">
          <a:xfrm flipH="1" flipV="1">
            <a:off x="4381500" y="3505200"/>
            <a:ext cx="8763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80" name="Oval 20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Cancer(B)</a:t>
            </a:r>
          </a:p>
        </p:txBody>
      </p:sp>
      <p:sp>
        <p:nvSpPr>
          <p:cNvPr id="783381" name="Oval 21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Friends(B,B)</a:t>
            </a:r>
          </a:p>
        </p:txBody>
      </p:sp>
      <p:cxnSp>
        <p:nvCxnSpPr>
          <p:cNvPr id="783382" name="AutoShape 22"/>
          <p:cNvCxnSpPr>
            <a:cxnSpLocks noChangeShapeType="1"/>
            <a:stCxn id="783371" idx="5"/>
            <a:endCxn id="783380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83" name="AutoShape 23"/>
          <p:cNvCxnSpPr>
            <a:cxnSpLocks noChangeShapeType="1"/>
            <a:stCxn id="783381" idx="2"/>
            <a:endCxn id="783371" idx="6"/>
          </p:cNvCxnSpPr>
          <p:nvPr/>
        </p:nvCxnSpPr>
        <p:spPr bwMode="auto">
          <a:xfrm flipH="1">
            <a:off x="59436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84" name="Text Box 24"/>
          <p:cNvSpPr txBox="1">
            <a:spLocks noChangeArrowheads="1"/>
          </p:cNvSpPr>
          <p:nvPr/>
        </p:nvSpPr>
        <p:spPr bwMode="auto">
          <a:xfrm>
            <a:off x="403917" y="2401888"/>
            <a:ext cx="55897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Two constants: </a:t>
            </a:r>
            <a:r>
              <a:rPr lang="en-US" sz="2000" b="1">
                <a:solidFill>
                  <a:srgbClr val="FFFFFF"/>
                </a:solidFill>
              </a:rPr>
              <a:t>Anna</a:t>
            </a:r>
            <a:r>
              <a:rPr lang="en-US" sz="2000">
                <a:solidFill>
                  <a:srgbClr val="FFFFFF"/>
                </a:solidFill>
              </a:rPr>
              <a:t> (A) and </a:t>
            </a:r>
            <a:r>
              <a:rPr lang="en-US" sz="2000" b="1">
                <a:solidFill>
                  <a:srgbClr val="FFFFFF"/>
                </a:solidFill>
              </a:rPr>
              <a:t>Bob</a:t>
            </a:r>
            <a:r>
              <a:rPr lang="en-US" sz="2000">
                <a:solidFill>
                  <a:srgbClr val="FFFFFF"/>
                </a:solidFill>
              </a:rPr>
              <a:t> (B)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  <p:sp>
        <p:nvSpPr>
          <p:cNvPr id="27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1138773"/>
          </a:xfrm>
        </p:spPr>
        <p:txBody>
          <a:bodyPr/>
          <a:lstStyle/>
          <a:p>
            <a:r>
              <a:rPr lang="en-US" dirty="0" smtClean="0"/>
              <a:t>A graphical example : </a:t>
            </a:r>
            <a:r>
              <a:rPr lang="en-US" dirty="0"/>
              <a:t>Friends &amp; </a:t>
            </a:r>
            <a:r>
              <a:rPr lang="en-US" dirty="0" smtClean="0"/>
              <a:t>Smokers</a:t>
            </a:r>
            <a:br>
              <a:rPr lang="en-US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Can be combined with ideas from graphical models and logic programming to answer queries “efficiently”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938469" y="6019800"/>
            <a:ext cx="7348023" cy="369332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tx1"/>
                </a:solidFill>
                <a:cs typeface="+mn-cs"/>
              </a:rPr>
              <a:t>P( </a:t>
            </a:r>
            <a:r>
              <a:rPr lang="en-US" sz="1800" dirty="0">
                <a:solidFill>
                  <a:srgbClr val="FF0000"/>
                </a:solidFill>
                <a:cs typeface="+mn-cs"/>
              </a:rPr>
              <a:t>Cancer(B)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 | </a:t>
            </a:r>
            <a:r>
              <a:rPr lang="en-US" sz="1800" dirty="0">
                <a:solidFill>
                  <a:srgbClr val="800000"/>
                </a:solidFill>
                <a:cs typeface="+mn-cs"/>
              </a:rPr>
              <a:t>Smokes(A)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,</a:t>
            </a:r>
            <a:r>
              <a:rPr lang="en-US" sz="18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1800" dirty="0">
                <a:solidFill>
                  <a:srgbClr val="800000"/>
                </a:solidFill>
                <a:cs typeface="+mn-cs"/>
              </a:rPr>
              <a:t>Friends(A,B)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,</a:t>
            </a:r>
            <a:r>
              <a:rPr lang="en-US" sz="18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1800" dirty="0">
                <a:solidFill>
                  <a:srgbClr val="800000"/>
                </a:solidFill>
                <a:cs typeface="+mn-cs"/>
              </a:rPr>
              <a:t>Friends(B,A)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43600" y="3124200"/>
            <a:ext cx="2576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solidFill>
                  <a:srgbClr val="0000FF"/>
                </a:solidFill>
              </a:rPr>
              <a:t>Follow the clauses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61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ChangeArrowheads="1"/>
          </p:cNvSpPr>
          <p:nvPr/>
        </p:nvSpPr>
        <p:spPr bwMode="auto">
          <a:xfrm>
            <a:off x="132715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336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2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5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3366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3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7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Cancer(A)</a:t>
            </a:r>
          </a:p>
        </p:txBody>
      </p:sp>
      <p:sp>
        <p:nvSpPr>
          <p:cNvPr id="783368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Smokes(A)</a:t>
            </a:r>
          </a:p>
        </p:txBody>
      </p:sp>
      <p:sp>
        <p:nvSpPr>
          <p:cNvPr id="783369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Friends(A,A)</a:t>
            </a:r>
          </a:p>
        </p:txBody>
      </p:sp>
      <p:sp>
        <p:nvSpPr>
          <p:cNvPr id="783370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Friends(B,A)</a:t>
            </a:r>
          </a:p>
        </p:txBody>
      </p:sp>
      <p:sp>
        <p:nvSpPr>
          <p:cNvPr id="783371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Smokes(B)</a:t>
            </a:r>
          </a:p>
        </p:txBody>
      </p:sp>
      <p:cxnSp>
        <p:nvCxnSpPr>
          <p:cNvPr id="783372" name="AutoShape 12"/>
          <p:cNvCxnSpPr>
            <a:cxnSpLocks noChangeShapeType="1"/>
            <a:stCxn id="783370" idx="0"/>
            <a:endCxn id="783368" idx="4"/>
          </p:cNvCxnSpPr>
          <p:nvPr/>
        </p:nvCxnSpPr>
        <p:spPr bwMode="auto">
          <a:xfrm flipH="1" flipV="1">
            <a:off x="3429000" y="4572000"/>
            <a:ext cx="9525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3" name="AutoShape 13"/>
          <p:cNvCxnSpPr>
            <a:cxnSpLocks noChangeShapeType="1"/>
            <a:stCxn id="783368" idx="6"/>
            <a:endCxn id="783371" idx="2"/>
          </p:cNvCxnSpPr>
          <p:nvPr/>
        </p:nvCxnSpPr>
        <p:spPr bwMode="auto">
          <a:xfrm>
            <a:off x="41148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4" name="AutoShape 14"/>
          <p:cNvCxnSpPr>
            <a:cxnSpLocks noChangeShapeType="1"/>
            <a:stCxn id="783371" idx="4"/>
            <a:endCxn id="783370" idx="0"/>
          </p:cNvCxnSpPr>
          <p:nvPr/>
        </p:nvCxnSpPr>
        <p:spPr bwMode="auto">
          <a:xfrm flipH="1">
            <a:off x="4381500" y="4572000"/>
            <a:ext cx="8763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5" name="AutoShape 15"/>
          <p:cNvCxnSpPr>
            <a:cxnSpLocks noChangeShapeType="1"/>
            <a:stCxn id="783368" idx="3"/>
            <a:endCxn id="783367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6" name="AutoShape 16"/>
          <p:cNvCxnSpPr>
            <a:cxnSpLocks noChangeShapeType="1"/>
            <a:stCxn id="783369" idx="6"/>
            <a:endCxn id="783368" idx="2"/>
          </p:cNvCxnSpPr>
          <p:nvPr/>
        </p:nvCxnSpPr>
        <p:spPr bwMode="auto">
          <a:xfrm>
            <a:off x="2133600" y="4305300"/>
            <a:ext cx="6096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77" name="Oval 17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Friends(A,B)</a:t>
            </a:r>
          </a:p>
        </p:txBody>
      </p:sp>
      <p:cxnSp>
        <p:nvCxnSpPr>
          <p:cNvPr id="783378" name="AutoShape 18"/>
          <p:cNvCxnSpPr>
            <a:cxnSpLocks noChangeShapeType="1"/>
            <a:stCxn id="783377" idx="4"/>
            <a:endCxn id="783368" idx="0"/>
          </p:cNvCxnSpPr>
          <p:nvPr/>
        </p:nvCxnSpPr>
        <p:spPr bwMode="auto">
          <a:xfrm flipH="1">
            <a:off x="3429000" y="3505200"/>
            <a:ext cx="9525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9" name="AutoShape 19"/>
          <p:cNvCxnSpPr>
            <a:cxnSpLocks noChangeShapeType="1"/>
            <a:stCxn id="783371" idx="0"/>
            <a:endCxn id="783377" idx="4"/>
          </p:cNvCxnSpPr>
          <p:nvPr/>
        </p:nvCxnSpPr>
        <p:spPr bwMode="auto">
          <a:xfrm flipH="1" flipV="1">
            <a:off x="4381500" y="3505200"/>
            <a:ext cx="8763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80" name="Oval 20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Cancer(B)</a:t>
            </a:r>
          </a:p>
        </p:txBody>
      </p:sp>
      <p:sp>
        <p:nvSpPr>
          <p:cNvPr id="783381" name="Oval 21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Friends(B,B)</a:t>
            </a:r>
          </a:p>
        </p:txBody>
      </p:sp>
      <p:cxnSp>
        <p:nvCxnSpPr>
          <p:cNvPr id="783382" name="AutoShape 22"/>
          <p:cNvCxnSpPr>
            <a:cxnSpLocks noChangeShapeType="1"/>
            <a:stCxn id="783371" idx="5"/>
            <a:endCxn id="783380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83" name="AutoShape 23"/>
          <p:cNvCxnSpPr>
            <a:cxnSpLocks noChangeShapeType="1"/>
            <a:stCxn id="783381" idx="2"/>
            <a:endCxn id="783371" idx="6"/>
          </p:cNvCxnSpPr>
          <p:nvPr/>
        </p:nvCxnSpPr>
        <p:spPr bwMode="auto">
          <a:xfrm flipH="1">
            <a:off x="59436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84" name="Text Box 24"/>
          <p:cNvSpPr txBox="1">
            <a:spLocks noChangeArrowheads="1"/>
          </p:cNvSpPr>
          <p:nvPr/>
        </p:nvSpPr>
        <p:spPr bwMode="auto">
          <a:xfrm>
            <a:off x="403917" y="2401888"/>
            <a:ext cx="55897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Two constants: </a:t>
            </a:r>
            <a:r>
              <a:rPr lang="en-US" sz="2000" b="1">
                <a:solidFill>
                  <a:srgbClr val="FFFFFF"/>
                </a:solidFill>
              </a:rPr>
              <a:t>Anna</a:t>
            </a:r>
            <a:r>
              <a:rPr lang="en-US" sz="2000">
                <a:solidFill>
                  <a:srgbClr val="FFFFFF"/>
                </a:solidFill>
              </a:rPr>
              <a:t> (A) and </a:t>
            </a:r>
            <a:r>
              <a:rPr lang="en-US" sz="2000" b="1">
                <a:solidFill>
                  <a:srgbClr val="FFFFFF"/>
                </a:solidFill>
              </a:rPr>
              <a:t>Bob</a:t>
            </a:r>
            <a:r>
              <a:rPr lang="en-US" sz="2000">
                <a:solidFill>
                  <a:srgbClr val="FFFFFF"/>
                </a:solidFill>
              </a:rPr>
              <a:t> (B)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  <p:sp>
        <p:nvSpPr>
          <p:cNvPr id="27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1138773"/>
          </a:xfrm>
        </p:spPr>
        <p:txBody>
          <a:bodyPr/>
          <a:lstStyle/>
          <a:p>
            <a:r>
              <a:rPr lang="en-US" dirty="0" smtClean="0"/>
              <a:t>A graphical example : </a:t>
            </a:r>
            <a:r>
              <a:rPr lang="en-US" dirty="0"/>
              <a:t>Friends &amp; </a:t>
            </a:r>
            <a:r>
              <a:rPr lang="en-US" dirty="0" smtClean="0"/>
              <a:t>Smokers</a:t>
            </a:r>
            <a:br>
              <a:rPr lang="en-US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Can be combined with ideas from graphical models and logic programming to answer queries “efficiently”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938469" y="6019800"/>
            <a:ext cx="7348023" cy="369332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tx1"/>
                </a:solidFill>
                <a:cs typeface="+mn-cs"/>
              </a:rPr>
              <a:t>P( </a:t>
            </a:r>
            <a:r>
              <a:rPr lang="en-US" sz="1800" dirty="0">
                <a:solidFill>
                  <a:srgbClr val="FF0000"/>
                </a:solidFill>
                <a:cs typeface="+mn-cs"/>
              </a:rPr>
              <a:t>Cancer(B)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 | </a:t>
            </a:r>
            <a:r>
              <a:rPr lang="en-US" sz="1800" dirty="0">
                <a:solidFill>
                  <a:srgbClr val="800000"/>
                </a:solidFill>
                <a:cs typeface="+mn-cs"/>
              </a:rPr>
              <a:t>Smokes(A)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,</a:t>
            </a:r>
            <a:r>
              <a:rPr lang="en-US" sz="18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1800" dirty="0">
                <a:solidFill>
                  <a:srgbClr val="800000"/>
                </a:solidFill>
                <a:cs typeface="+mn-cs"/>
              </a:rPr>
              <a:t>Friends(A,B)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,</a:t>
            </a:r>
            <a:r>
              <a:rPr lang="en-US" sz="18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1800" dirty="0">
                <a:solidFill>
                  <a:srgbClr val="800000"/>
                </a:solidFill>
                <a:cs typeface="+mn-cs"/>
              </a:rPr>
              <a:t>Friends(B,A)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43600" y="3124200"/>
            <a:ext cx="2576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solidFill>
                  <a:srgbClr val="0000FF"/>
                </a:solidFill>
              </a:rPr>
              <a:t>Follow the clauses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10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ChangeArrowheads="1"/>
          </p:cNvSpPr>
          <p:nvPr/>
        </p:nvSpPr>
        <p:spPr bwMode="auto">
          <a:xfrm>
            <a:off x="132715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336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6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5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3366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7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7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Cancer(A)</a:t>
            </a:r>
          </a:p>
        </p:txBody>
      </p:sp>
      <p:sp>
        <p:nvSpPr>
          <p:cNvPr id="783368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Smokes(A)</a:t>
            </a:r>
          </a:p>
        </p:txBody>
      </p:sp>
      <p:sp>
        <p:nvSpPr>
          <p:cNvPr id="783369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Friends(A,A)</a:t>
            </a:r>
          </a:p>
        </p:txBody>
      </p:sp>
      <p:sp>
        <p:nvSpPr>
          <p:cNvPr id="783370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Friends(B,A)</a:t>
            </a:r>
          </a:p>
        </p:txBody>
      </p:sp>
      <p:sp>
        <p:nvSpPr>
          <p:cNvPr id="783371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Smokes(B)</a:t>
            </a:r>
          </a:p>
        </p:txBody>
      </p:sp>
      <p:cxnSp>
        <p:nvCxnSpPr>
          <p:cNvPr id="783372" name="AutoShape 12"/>
          <p:cNvCxnSpPr>
            <a:cxnSpLocks noChangeShapeType="1"/>
            <a:stCxn id="783370" idx="0"/>
            <a:endCxn id="783368" idx="4"/>
          </p:cNvCxnSpPr>
          <p:nvPr/>
        </p:nvCxnSpPr>
        <p:spPr bwMode="auto">
          <a:xfrm flipH="1" flipV="1">
            <a:off x="3429000" y="4572000"/>
            <a:ext cx="9525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3" name="AutoShape 13"/>
          <p:cNvCxnSpPr>
            <a:cxnSpLocks noChangeShapeType="1"/>
            <a:stCxn id="783368" idx="6"/>
            <a:endCxn id="783371" idx="2"/>
          </p:cNvCxnSpPr>
          <p:nvPr/>
        </p:nvCxnSpPr>
        <p:spPr bwMode="auto">
          <a:xfrm>
            <a:off x="41148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4" name="AutoShape 14"/>
          <p:cNvCxnSpPr>
            <a:cxnSpLocks noChangeShapeType="1"/>
            <a:stCxn id="783371" idx="4"/>
            <a:endCxn id="783370" idx="0"/>
          </p:cNvCxnSpPr>
          <p:nvPr/>
        </p:nvCxnSpPr>
        <p:spPr bwMode="auto">
          <a:xfrm flipH="1">
            <a:off x="4381500" y="4572000"/>
            <a:ext cx="8763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5" name="AutoShape 15"/>
          <p:cNvCxnSpPr>
            <a:cxnSpLocks noChangeShapeType="1"/>
            <a:stCxn id="783368" idx="3"/>
            <a:endCxn id="783367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6" name="AutoShape 16"/>
          <p:cNvCxnSpPr>
            <a:cxnSpLocks noChangeShapeType="1"/>
            <a:stCxn id="783369" idx="6"/>
            <a:endCxn id="783368" idx="2"/>
          </p:cNvCxnSpPr>
          <p:nvPr/>
        </p:nvCxnSpPr>
        <p:spPr bwMode="auto">
          <a:xfrm>
            <a:off x="2133600" y="4305300"/>
            <a:ext cx="6096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77" name="Oval 17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Friends(A,B)</a:t>
            </a:r>
          </a:p>
        </p:txBody>
      </p:sp>
      <p:cxnSp>
        <p:nvCxnSpPr>
          <p:cNvPr id="783378" name="AutoShape 18"/>
          <p:cNvCxnSpPr>
            <a:cxnSpLocks noChangeShapeType="1"/>
            <a:stCxn id="783377" idx="4"/>
            <a:endCxn id="783368" idx="0"/>
          </p:cNvCxnSpPr>
          <p:nvPr/>
        </p:nvCxnSpPr>
        <p:spPr bwMode="auto">
          <a:xfrm flipH="1">
            <a:off x="3429000" y="3505200"/>
            <a:ext cx="9525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9" name="AutoShape 19"/>
          <p:cNvCxnSpPr>
            <a:cxnSpLocks noChangeShapeType="1"/>
            <a:stCxn id="783371" idx="0"/>
            <a:endCxn id="783377" idx="4"/>
          </p:cNvCxnSpPr>
          <p:nvPr/>
        </p:nvCxnSpPr>
        <p:spPr bwMode="auto">
          <a:xfrm flipH="1" flipV="1">
            <a:off x="4381500" y="3505200"/>
            <a:ext cx="8763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80" name="Oval 20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Cancer(B)</a:t>
            </a:r>
          </a:p>
        </p:txBody>
      </p:sp>
      <p:sp>
        <p:nvSpPr>
          <p:cNvPr id="783381" name="Oval 21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Friends(B,B)</a:t>
            </a:r>
          </a:p>
        </p:txBody>
      </p:sp>
      <p:cxnSp>
        <p:nvCxnSpPr>
          <p:cNvPr id="783382" name="AutoShape 22"/>
          <p:cNvCxnSpPr>
            <a:cxnSpLocks noChangeShapeType="1"/>
            <a:stCxn id="783371" idx="5"/>
            <a:endCxn id="783380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83" name="AutoShape 23"/>
          <p:cNvCxnSpPr>
            <a:cxnSpLocks noChangeShapeType="1"/>
            <a:stCxn id="783381" idx="2"/>
            <a:endCxn id="783371" idx="6"/>
          </p:cNvCxnSpPr>
          <p:nvPr/>
        </p:nvCxnSpPr>
        <p:spPr bwMode="auto">
          <a:xfrm flipH="1">
            <a:off x="59436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84" name="Text Box 24"/>
          <p:cNvSpPr txBox="1">
            <a:spLocks noChangeArrowheads="1"/>
          </p:cNvSpPr>
          <p:nvPr/>
        </p:nvSpPr>
        <p:spPr bwMode="auto">
          <a:xfrm>
            <a:off x="403917" y="2401888"/>
            <a:ext cx="55897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Two constants: </a:t>
            </a:r>
            <a:r>
              <a:rPr lang="en-US" sz="2000" b="1">
                <a:solidFill>
                  <a:srgbClr val="FFFFFF"/>
                </a:solidFill>
              </a:rPr>
              <a:t>Anna</a:t>
            </a:r>
            <a:r>
              <a:rPr lang="en-US" sz="2000">
                <a:solidFill>
                  <a:srgbClr val="FFFFFF"/>
                </a:solidFill>
              </a:rPr>
              <a:t> (A) and </a:t>
            </a:r>
            <a:r>
              <a:rPr lang="en-US" sz="2000" b="1">
                <a:solidFill>
                  <a:srgbClr val="FFFFFF"/>
                </a:solidFill>
              </a:rPr>
              <a:t>Bob</a:t>
            </a:r>
            <a:r>
              <a:rPr lang="en-US" sz="2000">
                <a:solidFill>
                  <a:srgbClr val="FFFFFF"/>
                </a:solidFill>
              </a:rPr>
              <a:t> (B)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  <p:sp>
        <p:nvSpPr>
          <p:cNvPr id="27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1138773"/>
          </a:xfrm>
        </p:spPr>
        <p:txBody>
          <a:bodyPr/>
          <a:lstStyle/>
          <a:p>
            <a:r>
              <a:rPr lang="en-US" dirty="0" smtClean="0"/>
              <a:t>A graphical example : </a:t>
            </a:r>
            <a:r>
              <a:rPr lang="en-US" dirty="0"/>
              <a:t>Friends &amp; </a:t>
            </a:r>
            <a:r>
              <a:rPr lang="en-US" dirty="0" smtClean="0"/>
              <a:t>Smokers</a:t>
            </a:r>
            <a:br>
              <a:rPr lang="en-US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Can be combined with ideas from graphical models and logic programming to answer queries “efficiently”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938469" y="6019800"/>
            <a:ext cx="7348023" cy="369332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tx1"/>
                </a:solidFill>
                <a:cs typeface="+mn-cs"/>
              </a:rPr>
              <a:t>P( </a:t>
            </a:r>
            <a:r>
              <a:rPr lang="en-US" sz="1800" dirty="0">
                <a:solidFill>
                  <a:srgbClr val="FF0000"/>
                </a:solidFill>
                <a:cs typeface="+mn-cs"/>
              </a:rPr>
              <a:t>Cancer(B)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 | </a:t>
            </a:r>
            <a:r>
              <a:rPr lang="en-US" sz="1800" dirty="0">
                <a:solidFill>
                  <a:srgbClr val="800000"/>
                </a:solidFill>
                <a:cs typeface="+mn-cs"/>
              </a:rPr>
              <a:t>Smokes(A)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,</a:t>
            </a:r>
            <a:r>
              <a:rPr lang="en-US" sz="18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1800" dirty="0">
                <a:solidFill>
                  <a:srgbClr val="800000"/>
                </a:solidFill>
                <a:cs typeface="+mn-cs"/>
              </a:rPr>
              <a:t>Friends(A,B)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,</a:t>
            </a:r>
            <a:r>
              <a:rPr lang="en-US" sz="18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1800" dirty="0">
                <a:solidFill>
                  <a:srgbClr val="800000"/>
                </a:solidFill>
                <a:cs typeface="+mn-cs"/>
              </a:rPr>
              <a:t>Friends(B,A)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7133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ChangeArrowheads="1"/>
          </p:cNvSpPr>
          <p:nvPr/>
        </p:nvSpPr>
        <p:spPr bwMode="auto">
          <a:xfrm>
            <a:off x="132715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336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8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5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3366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9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7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Cancer(A)</a:t>
            </a:r>
          </a:p>
        </p:txBody>
      </p:sp>
      <p:sp>
        <p:nvSpPr>
          <p:cNvPr id="783368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Smokes(A)</a:t>
            </a:r>
          </a:p>
        </p:txBody>
      </p:sp>
      <p:sp>
        <p:nvSpPr>
          <p:cNvPr id="783369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Friends(A,A)</a:t>
            </a:r>
          </a:p>
        </p:txBody>
      </p:sp>
      <p:sp>
        <p:nvSpPr>
          <p:cNvPr id="783370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Friends(B,A)</a:t>
            </a:r>
          </a:p>
        </p:txBody>
      </p:sp>
      <p:sp>
        <p:nvSpPr>
          <p:cNvPr id="783371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Smokes(B)</a:t>
            </a:r>
          </a:p>
        </p:txBody>
      </p:sp>
      <p:cxnSp>
        <p:nvCxnSpPr>
          <p:cNvPr id="783372" name="AutoShape 12"/>
          <p:cNvCxnSpPr>
            <a:cxnSpLocks noChangeShapeType="1"/>
            <a:stCxn id="783370" idx="0"/>
            <a:endCxn id="783368" idx="4"/>
          </p:cNvCxnSpPr>
          <p:nvPr/>
        </p:nvCxnSpPr>
        <p:spPr bwMode="auto">
          <a:xfrm flipH="1" flipV="1">
            <a:off x="3429000" y="4572000"/>
            <a:ext cx="9525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3" name="AutoShape 13"/>
          <p:cNvCxnSpPr>
            <a:cxnSpLocks noChangeShapeType="1"/>
            <a:stCxn id="783368" idx="6"/>
            <a:endCxn id="783371" idx="2"/>
          </p:cNvCxnSpPr>
          <p:nvPr/>
        </p:nvCxnSpPr>
        <p:spPr bwMode="auto">
          <a:xfrm>
            <a:off x="41148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4" name="AutoShape 14"/>
          <p:cNvCxnSpPr>
            <a:cxnSpLocks noChangeShapeType="1"/>
            <a:stCxn id="783371" idx="4"/>
            <a:endCxn id="783370" idx="0"/>
          </p:cNvCxnSpPr>
          <p:nvPr/>
        </p:nvCxnSpPr>
        <p:spPr bwMode="auto">
          <a:xfrm flipH="1">
            <a:off x="4381500" y="4572000"/>
            <a:ext cx="8763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5" name="AutoShape 15"/>
          <p:cNvCxnSpPr>
            <a:cxnSpLocks noChangeShapeType="1"/>
            <a:stCxn id="783368" idx="3"/>
            <a:endCxn id="783367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6" name="AutoShape 16"/>
          <p:cNvCxnSpPr>
            <a:cxnSpLocks noChangeShapeType="1"/>
            <a:stCxn id="783369" idx="6"/>
            <a:endCxn id="783368" idx="2"/>
          </p:cNvCxnSpPr>
          <p:nvPr/>
        </p:nvCxnSpPr>
        <p:spPr bwMode="auto">
          <a:xfrm>
            <a:off x="2133600" y="4305300"/>
            <a:ext cx="6096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77" name="Oval 17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Friends(A,B)</a:t>
            </a:r>
          </a:p>
        </p:txBody>
      </p:sp>
      <p:cxnSp>
        <p:nvCxnSpPr>
          <p:cNvPr id="783378" name="AutoShape 18"/>
          <p:cNvCxnSpPr>
            <a:cxnSpLocks noChangeShapeType="1"/>
            <a:stCxn id="783377" idx="4"/>
            <a:endCxn id="783368" idx="0"/>
          </p:cNvCxnSpPr>
          <p:nvPr/>
        </p:nvCxnSpPr>
        <p:spPr bwMode="auto">
          <a:xfrm flipH="1">
            <a:off x="3429000" y="3505200"/>
            <a:ext cx="9525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79" name="AutoShape 19"/>
          <p:cNvCxnSpPr>
            <a:cxnSpLocks noChangeShapeType="1"/>
            <a:stCxn id="783371" idx="0"/>
            <a:endCxn id="783377" idx="4"/>
          </p:cNvCxnSpPr>
          <p:nvPr/>
        </p:nvCxnSpPr>
        <p:spPr bwMode="auto">
          <a:xfrm flipH="1" flipV="1">
            <a:off x="4381500" y="3505200"/>
            <a:ext cx="8763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80" name="Oval 20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Cancer(B)</a:t>
            </a:r>
          </a:p>
        </p:txBody>
      </p:sp>
      <p:sp>
        <p:nvSpPr>
          <p:cNvPr id="783381" name="Oval 21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FFFF"/>
                </a:solidFill>
              </a:rPr>
              <a:t>Friends(B,B)</a:t>
            </a:r>
          </a:p>
        </p:txBody>
      </p:sp>
      <p:cxnSp>
        <p:nvCxnSpPr>
          <p:cNvPr id="783382" name="AutoShape 22"/>
          <p:cNvCxnSpPr>
            <a:cxnSpLocks noChangeShapeType="1"/>
            <a:stCxn id="783371" idx="5"/>
            <a:endCxn id="783380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3383" name="AutoShape 23"/>
          <p:cNvCxnSpPr>
            <a:cxnSpLocks noChangeShapeType="1"/>
            <a:stCxn id="783381" idx="2"/>
            <a:endCxn id="783371" idx="6"/>
          </p:cNvCxnSpPr>
          <p:nvPr/>
        </p:nvCxnSpPr>
        <p:spPr bwMode="auto">
          <a:xfrm flipH="1">
            <a:off x="59436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83384" name="Text Box 24"/>
          <p:cNvSpPr txBox="1">
            <a:spLocks noChangeArrowheads="1"/>
          </p:cNvSpPr>
          <p:nvPr/>
        </p:nvSpPr>
        <p:spPr bwMode="auto">
          <a:xfrm>
            <a:off x="403917" y="2401888"/>
            <a:ext cx="55897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Two constants: </a:t>
            </a:r>
            <a:r>
              <a:rPr lang="en-US" sz="2000" b="1">
                <a:solidFill>
                  <a:srgbClr val="FFFFFF"/>
                </a:solidFill>
              </a:rPr>
              <a:t>Anna</a:t>
            </a:r>
            <a:r>
              <a:rPr lang="en-US" sz="2000">
                <a:solidFill>
                  <a:srgbClr val="FFFFFF"/>
                </a:solidFill>
              </a:rPr>
              <a:t> (A) and </a:t>
            </a:r>
            <a:r>
              <a:rPr lang="en-US" sz="2000" b="1">
                <a:solidFill>
                  <a:srgbClr val="FFFFFF"/>
                </a:solidFill>
              </a:rPr>
              <a:t>Bob</a:t>
            </a:r>
            <a:r>
              <a:rPr lang="en-US" sz="2000">
                <a:solidFill>
                  <a:srgbClr val="FFFFFF"/>
                </a:solidFill>
              </a:rPr>
              <a:t> (B)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  <p:sp>
        <p:nvSpPr>
          <p:cNvPr id="27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1138773"/>
          </a:xfrm>
        </p:spPr>
        <p:txBody>
          <a:bodyPr/>
          <a:lstStyle/>
          <a:p>
            <a:r>
              <a:rPr lang="en-US" dirty="0" smtClean="0"/>
              <a:t>A graphical example : </a:t>
            </a:r>
            <a:r>
              <a:rPr lang="en-US" dirty="0"/>
              <a:t>Friends &amp; </a:t>
            </a:r>
            <a:r>
              <a:rPr lang="en-US" dirty="0" smtClean="0"/>
              <a:t>Smokers</a:t>
            </a:r>
            <a:br>
              <a:rPr lang="en-US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Can be combined with ideas from graphical models and logic programming to answer queries “efficiently”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938469" y="6019800"/>
            <a:ext cx="7348023" cy="369332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tx1"/>
                </a:solidFill>
                <a:cs typeface="+mn-cs"/>
              </a:rPr>
              <a:t>P( </a:t>
            </a:r>
            <a:r>
              <a:rPr lang="en-US" sz="1800" dirty="0">
                <a:solidFill>
                  <a:srgbClr val="FF0000"/>
                </a:solidFill>
                <a:cs typeface="+mn-cs"/>
              </a:rPr>
              <a:t>Cancer(B)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 | </a:t>
            </a:r>
            <a:r>
              <a:rPr lang="en-US" sz="1800" dirty="0">
                <a:solidFill>
                  <a:srgbClr val="800000"/>
                </a:solidFill>
                <a:cs typeface="+mn-cs"/>
              </a:rPr>
              <a:t>Smokes(A)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,</a:t>
            </a:r>
            <a:r>
              <a:rPr lang="en-US" sz="18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1800" dirty="0">
                <a:solidFill>
                  <a:srgbClr val="800000"/>
                </a:solidFill>
                <a:cs typeface="+mn-cs"/>
              </a:rPr>
              <a:t>Friends(A,B)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,</a:t>
            </a:r>
            <a:r>
              <a:rPr lang="en-US" sz="1800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1800" dirty="0">
                <a:solidFill>
                  <a:srgbClr val="800000"/>
                </a:solidFill>
                <a:cs typeface="+mn-cs"/>
              </a:rPr>
              <a:t>Friends(B,A)</a:t>
            </a:r>
            <a:r>
              <a:rPr lang="en-US" sz="1800" dirty="0">
                <a:solidFill>
                  <a:srgbClr val="000000"/>
                </a:solidFill>
                <a:cs typeface="+mn-cs"/>
              </a:rPr>
              <a:t>)</a:t>
            </a:r>
          </a:p>
        </p:txBody>
      </p: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228600" y="3505200"/>
            <a:ext cx="4114800" cy="1219200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1295400" y="4724400"/>
            <a:ext cx="4114800" cy="1219200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1295400" y="2667000"/>
            <a:ext cx="4114800" cy="1219200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6200" y="6488668"/>
            <a:ext cx="915196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solidFill>
                  <a:srgbClr val="0000FF"/>
                </a:solidFill>
              </a:rPr>
              <a:t>We may not have to consider the complete induced Markov networks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327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 to Statistical Models</a:t>
            </a:r>
          </a:p>
        </p:txBody>
      </p:sp>
      <p:sp>
        <p:nvSpPr>
          <p:cNvPr id="78541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4038600" cy="4757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/>
              <a:t>Special cases: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Markov networks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Markov random fields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Bayesian networks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Log-linear models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Exponential models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Max. entropy models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Gibbs distributions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Boltzmann machines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Logistic regression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Hidden Markov models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Conditional random fields</a:t>
            </a:r>
          </a:p>
          <a:p>
            <a:pPr lvl="1">
              <a:lnSpc>
                <a:spcPct val="90000"/>
              </a:lnSpc>
            </a:pPr>
            <a:endParaRPr lang="en-US" sz="2200" dirty="0"/>
          </a:p>
        </p:txBody>
      </p:sp>
      <p:sp>
        <p:nvSpPr>
          <p:cNvPr id="78541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Obtained by making all predicates zero-arity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2600"/>
          </a:p>
          <a:p>
            <a:pPr>
              <a:lnSpc>
                <a:spcPct val="90000"/>
              </a:lnSpc>
            </a:pPr>
            <a:r>
              <a:rPr lang="en-US" sz="2600"/>
              <a:t>Markov logic allows objects to be interdependent </a:t>
            </a:r>
            <a:br>
              <a:rPr lang="en-US" sz="2600"/>
            </a:br>
            <a:r>
              <a:rPr lang="en-US" sz="2600"/>
              <a:t>(non-i.i.d.)</a:t>
            </a:r>
          </a:p>
          <a:p>
            <a:pPr>
              <a:lnSpc>
                <a:spcPct val="90000"/>
              </a:lnSpc>
            </a:pPr>
            <a:endParaRPr lang="en-US" sz="2600"/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26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7975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 to First-Order Logic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58200" cy="4452937"/>
          </a:xfrm>
        </p:spPr>
        <p:txBody>
          <a:bodyPr/>
          <a:lstStyle/>
          <a:p>
            <a:r>
              <a:rPr lang="en-US" dirty="0"/>
              <a:t>Infinite weights  </a:t>
            </a:r>
            <a:r>
              <a:rPr lang="en-US" b="1" dirty="0">
                <a:sym typeface="Symbol" charset="0"/>
              </a:rPr>
              <a:t>  </a:t>
            </a:r>
            <a:r>
              <a:rPr lang="en-US" dirty="0">
                <a:sym typeface="Symbol" charset="0"/>
              </a:rPr>
              <a:t>First-order </a:t>
            </a:r>
            <a:r>
              <a:rPr lang="en-US" dirty="0" smtClean="0">
                <a:sym typeface="Symbol" charset="0"/>
              </a:rPr>
              <a:t>logic (without function </a:t>
            </a:r>
            <a:r>
              <a:rPr lang="en-US" dirty="0" err="1" smtClean="0">
                <a:sym typeface="Symbol" charset="0"/>
              </a:rPr>
              <a:t>symbolcs</a:t>
            </a:r>
            <a:r>
              <a:rPr lang="en-US" dirty="0">
                <a:sym typeface="Symbol" charset="0"/>
              </a:rPr>
              <a:t>)</a:t>
            </a:r>
          </a:p>
          <a:p>
            <a:r>
              <a:rPr lang="en-US" dirty="0" err="1">
                <a:sym typeface="Symbol" charset="0"/>
              </a:rPr>
              <a:t>Satisfiable</a:t>
            </a:r>
            <a:r>
              <a:rPr lang="en-US" dirty="0">
                <a:sym typeface="Symbol" charset="0"/>
              </a:rPr>
              <a:t> KB, positive weights </a:t>
            </a:r>
            <a:r>
              <a:rPr lang="en-US" b="1" dirty="0">
                <a:sym typeface="Symbol" charset="0"/>
              </a:rPr>
              <a:t></a:t>
            </a:r>
            <a:r>
              <a:rPr lang="en-US" dirty="0">
                <a:sym typeface="Symbol" charset="0"/>
              </a:rPr>
              <a:t> </a:t>
            </a:r>
            <a:br>
              <a:rPr lang="en-US" dirty="0">
                <a:sym typeface="Symbol" charset="0"/>
              </a:rPr>
            </a:br>
            <a:r>
              <a:rPr lang="en-US" dirty="0">
                <a:sym typeface="Symbol" charset="0"/>
              </a:rPr>
              <a:t>Satisfying assignments = Modes of distribution</a:t>
            </a:r>
          </a:p>
          <a:p>
            <a:r>
              <a:rPr lang="en-US" dirty="0">
                <a:sym typeface="Symbol" charset="0"/>
              </a:rPr>
              <a:t>Markov logic allows contradictions between formulas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3698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04800"/>
            <a:ext cx="7391400" cy="646331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Applications</a:t>
            </a:r>
            <a:endParaRPr lang="en-US" dirty="0">
              <a:latin typeface="Arial" charset="0"/>
            </a:endParaRPr>
          </a:p>
        </p:txBody>
      </p:sp>
      <p:sp>
        <p:nvSpPr>
          <p:cNvPr id="64515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1447800"/>
            <a:ext cx="7696200" cy="4411663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Arial" charset="0"/>
              </a:rPr>
              <a:t>Natural </a:t>
            </a:r>
            <a:r>
              <a:rPr lang="en-US" sz="3200" dirty="0">
                <a:latin typeface="Arial" charset="0"/>
              </a:rPr>
              <a:t>language </a:t>
            </a:r>
            <a:r>
              <a:rPr lang="en-US" sz="3200" dirty="0" smtClean="0">
                <a:latin typeface="Arial" charset="0"/>
              </a:rPr>
              <a:t>processing, Robotics, Collective Classification, Social Networks, Activity Recognition, …</a:t>
            </a:r>
            <a:endParaRPr lang="en-US" sz="3200" dirty="0">
              <a:latin typeface="Arial" charset="0"/>
            </a:endParaRPr>
          </a:p>
        </p:txBody>
      </p:sp>
      <p:sp>
        <p:nvSpPr>
          <p:cNvPr id="12" name="Footer Placeholder 2"/>
          <p:cNvSpPr>
            <a:spLocks noGrp="1"/>
          </p:cNvSpPr>
          <p:nvPr/>
        </p:nvSpPr>
        <p:spPr bwMode="auto">
          <a:xfrm>
            <a:off x="3048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7F7F7F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6502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Information Extraction</a:t>
            </a:r>
          </a:p>
        </p:txBody>
      </p:sp>
      <p:sp>
        <p:nvSpPr>
          <p:cNvPr id="65539" name="Text Box 5"/>
          <p:cNvSpPr txBox="1">
            <a:spLocks noChangeArrowheads="1"/>
          </p:cNvSpPr>
          <p:nvPr/>
        </p:nvSpPr>
        <p:spPr bwMode="auto">
          <a:xfrm>
            <a:off x="1050925" y="2098675"/>
            <a:ext cx="1841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de-DE" sz="3000"/>
          </a:p>
        </p:txBody>
      </p:sp>
      <p:sp>
        <p:nvSpPr>
          <p:cNvPr id="65540" name="Text Box 6"/>
          <p:cNvSpPr txBox="1">
            <a:spLocks noChangeArrowheads="1"/>
          </p:cNvSpPr>
          <p:nvPr/>
        </p:nvSpPr>
        <p:spPr bwMode="auto">
          <a:xfrm>
            <a:off x="609600" y="1752600"/>
            <a:ext cx="7940675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dirty="0" err="1"/>
              <a:t>Parag</a:t>
            </a:r>
            <a:r>
              <a:rPr lang="en-US" dirty="0"/>
              <a:t> </a:t>
            </a:r>
            <a:r>
              <a:rPr lang="en-US" dirty="0" err="1"/>
              <a:t>Singla</a:t>
            </a:r>
            <a:r>
              <a:rPr lang="en-US" dirty="0"/>
              <a:t> and Pedro </a:t>
            </a:r>
            <a:r>
              <a:rPr lang="en-US" dirty="0" err="1"/>
              <a:t>Domingos</a:t>
            </a:r>
            <a:r>
              <a:rPr lang="en-US" dirty="0"/>
              <a:t>, </a:t>
            </a:r>
            <a:r>
              <a:rPr lang="ja-JP" altLang="en-US" dirty="0"/>
              <a:t>“</a:t>
            </a:r>
            <a:r>
              <a:rPr lang="en-US" dirty="0"/>
              <a:t>Memory-Efficient</a:t>
            </a:r>
          </a:p>
          <a:p>
            <a:pPr algn="l" eaLnBrk="1" hangingPunct="1"/>
            <a:r>
              <a:rPr lang="en-US" dirty="0"/>
              <a:t>Inference in Relational Domains</a:t>
            </a:r>
            <a:r>
              <a:rPr lang="ja-JP" altLang="en-US" dirty="0"/>
              <a:t>”</a:t>
            </a:r>
            <a:r>
              <a:rPr lang="en-US" i="1" dirty="0"/>
              <a:t> </a:t>
            </a:r>
            <a:r>
              <a:rPr lang="en-US" dirty="0"/>
              <a:t>(AAAI-06). </a:t>
            </a:r>
          </a:p>
          <a:p>
            <a:pPr algn="l" eaLnBrk="1" hangingPunct="1"/>
            <a:endParaRPr lang="en-US" dirty="0"/>
          </a:p>
          <a:p>
            <a:pPr algn="l" eaLnBrk="1" hangingPunct="1"/>
            <a:r>
              <a:rPr lang="en-US" dirty="0" err="1"/>
              <a:t>Singla</a:t>
            </a:r>
            <a:r>
              <a:rPr lang="en-US" dirty="0"/>
              <a:t>, P., &amp; </a:t>
            </a:r>
            <a:r>
              <a:rPr lang="en-US" dirty="0" err="1"/>
              <a:t>Domingos</a:t>
            </a:r>
            <a:r>
              <a:rPr lang="en-US" dirty="0"/>
              <a:t>, P. (2006). Memory-</a:t>
            </a:r>
            <a:r>
              <a:rPr lang="en-US" dirty="0" err="1"/>
              <a:t>efficent</a:t>
            </a:r>
            <a:endParaRPr lang="en-US" dirty="0"/>
          </a:p>
          <a:p>
            <a:pPr algn="l" eaLnBrk="1" hangingPunct="1"/>
            <a:r>
              <a:rPr lang="en-US" dirty="0"/>
              <a:t>inference in </a:t>
            </a:r>
            <a:r>
              <a:rPr lang="en-US" dirty="0" err="1"/>
              <a:t>relatonal</a:t>
            </a:r>
            <a:r>
              <a:rPr lang="en-US" dirty="0"/>
              <a:t> domains. In Proceedings of the</a:t>
            </a:r>
          </a:p>
          <a:p>
            <a:pPr algn="l" eaLnBrk="1" hangingPunct="1"/>
            <a:r>
              <a:rPr lang="en-US" dirty="0"/>
              <a:t>Twenty-First National Conference on Artificial Intelligence</a:t>
            </a:r>
          </a:p>
          <a:p>
            <a:pPr algn="l" eaLnBrk="1" hangingPunct="1"/>
            <a:r>
              <a:rPr lang="en-US" dirty="0"/>
              <a:t>(pp. 500-505). Boston, MA: AAAI Press.</a:t>
            </a:r>
          </a:p>
          <a:p>
            <a:pPr algn="l" eaLnBrk="1" hangingPunct="1"/>
            <a:endParaRPr lang="en-US" dirty="0"/>
          </a:p>
          <a:p>
            <a:pPr algn="l" eaLnBrk="1" hangingPunct="1"/>
            <a:r>
              <a:rPr lang="en-US" dirty="0"/>
              <a:t>H. Poon &amp; P. </a:t>
            </a:r>
            <a:r>
              <a:rPr lang="en-US" dirty="0" err="1"/>
              <a:t>Domingos</a:t>
            </a:r>
            <a:r>
              <a:rPr lang="en-US" dirty="0"/>
              <a:t>, Sound and Efficient Inference</a:t>
            </a:r>
          </a:p>
          <a:p>
            <a:pPr algn="l" eaLnBrk="1" hangingPunct="1"/>
            <a:r>
              <a:rPr lang="en-US" dirty="0"/>
              <a:t>with Probabilistic and Deterministic Dependencies</a:t>
            </a:r>
            <a:r>
              <a:rPr lang="ja-JP" altLang="en-US" dirty="0"/>
              <a:t>”</a:t>
            </a:r>
            <a:r>
              <a:rPr lang="en-US" dirty="0"/>
              <a:t>, in</a:t>
            </a:r>
          </a:p>
          <a:p>
            <a:pPr algn="l" eaLnBrk="1" hangingPunct="1"/>
            <a:r>
              <a:rPr lang="en-US" dirty="0"/>
              <a:t>Proc. AAAI-06, Boston, MA, 2006.</a:t>
            </a:r>
          </a:p>
          <a:p>
            <a:pPr algn="l" eaLnBrk="1" hangingPunct="1"/>
            <a:endParaRPr lang="en-US" dirty="0"/>
          </a:p>
          <a:p>
            <a:pPr algn="l" eaLnBrk="1" hangingPunct="1"/>
            <a:r>
              <a:rPr lang="en-US" dirty="0"/>
              <a:t>P. </a:t>
            </a:r>
            <a:r>
              <a:rPr lang="en-US" dirty="0" err="1"/>
              <a:t>Hoifung</a:t>
            </a:r>
            <a:r>
              <a:rPr lang="en-US" dirty="0"/>
              <a:t> (2006). </a:t>
            </a:r>
            <a:r>
              <a:rPr lang="en-US" dirty="0" err="1"/>
              <a:t>Efficent</a:t>
            </a:r>
            <a:r>
              <a:rPr lang="en-US" dirty="0"/>
              <a:t> inference. In Proceedings of the</a:t>
            </a:r>
          </a:p>
          <a:p>
            <a:pPr algn="l" eaLnBrk="1" hangingPunct="1"/>
            <a:r>
              <a:rPr lang="en-US" dirty="0"/>
              <a:t>Twenty-First National Conference on Artificial Intelligence.</a:t>
            </a:r>
          </a:p>
        </p:txBody>
      </p:sp>
      <p:sp>
        <p:nvSpPr>
          <p:cNvPr id="7" name="Footer Placeholder 2"/>
          <p:cNvSpPr>
            <a:spLocks noGrp="1"/>
          </p:cNvSpPr>
          <p:nvPr/>
        </p:nvSpPr>
        <p:spPr bwMode="auto">
          <a:xfrm>
            <a:off x="3048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7F7F7F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12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0"/>
          <p:cNvSpPr>
            <a:spLocks noChangeArrowheads="1"/>
          </p:cNvSpPr>
          <p:nvPr/>
        </p:nvSpPr>
        <p:spPr bwMode="auto">
          <a:xfrm>
            <a:off x="685800" y="5791200"/>
            <a:ext cx="65532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63" name="Rectangle 29"/>
          <p:cNvSpPr>
            <a:spLocks noChangeArrowheads="1"/>
          </p:cNvSpPr>
          <p:nvPr/>
        </p:nvSpPr>
        <p:spPr bwMode="auto">
          <a:xfrm>
            <a:off x="5181600" y="5486400"/>
            <a:ext cx="22098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64" name="Rectangle 28"/>
          <p:cNvSpPr>
            <a:spLocks noChangeArrowheads="1"/>
          </p:cNvSpPr>
          <p:nvPr/>
        </p:nvSpPr>
        <p:spPr bwMode="auto">
          <a:xfrm>
            <a:off x="2819400" y="5486400"/>
            <a:ext cx="20574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65" name="Rectangle 27"/>
          <p:cNvSpPr>
            <a:spLocks noChangeArrowheads="1"/>
          </p:cNvSpPr>
          <p:nvPr/>
        </p:nvSpPr>
        <p:spPr bwMode="auto">
          <a:xfrm>
            <a:off x="685800" y="5486400"/>
            <a:ext cx="12192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66" name="Rectangle 26"/>
          <p:cNvSpPr>
            <a:spLocks noChangeArrowheads="1"/>
          </p:cNvSpPr>
          <p:nvPr/>
        </p:nvSpPr>
        <p:spPr bwMode="auto">
          <a:xfrm>
            <a:off x="685800" y="4876800"/>
            <a:ext cx="16764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67" name="Rectangle 25"/>
          <p:cNvSpPr>
            <a:spLocks noChangeArrowheads="1"/>
          </p:cNvSpPr>
          <p:nvPr/>
        </p:nvSpPr>
        <p:spPr bwMode="auto">
          <a:xfrm>
            <a:off x="685800" y="4572000"/>
            <a:ext cx="57150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68" name="Rectangle 24"/>
          <p:cNvSpPr>
            <a:spLocks noChangeArrowheads="1"/>
          </p:cNvSpPr>
          <p:nvPr/>
        </p:nvSpPr>
        <p:spPr bwMode="auto">
          <a:xfrm>
            <a:off x="3505200" y="4267200"/>
            <a:ext cx="34290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69" name="Rectangle 23"/>
          <p:cNvSpPr>
            <a:spLocks noChangeArrowheads="1"/>
          </p:cNvSpPr>
          <p:nvPr/>
        </p:nvSpPr>
        <p:spPr bwMode="auto">
          <a:xfrm>
            <a:off x="1905000" y="42672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70" name="Rectangle 22"/>
          <p:cNvSpPr>
            <a:spLocks noChangeArrowheads="1"/>
          </p:cNvSpPr>
          <p:nvPr/>
        </p:nvSpPr>
        <p:spPr bwMode="auto">
          <a:xfrm>
            <a:off x="685800" y="4267200"/>
            <a:ext cx="9906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71" name="Rectangle 19"/>
          <p:cNvSpPr>
            <a:spLocks noChangeArrowheads="1"/>
          </p:cNvSpPr>
          <p:nvPr/>
        </p:nvSpPr>
        <p:spPr bwMode="auto">
          <a:xfrm>
            <a:off x="685800" y="3352800"/>
            <a:ext cx="65532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72" name="Rectangle 18"/>
          <p:cNvSpPr>
            <a:spLocks noChangeArrowheads="1"/>
          </p:cNvSpPr>
          <p:nvPr/>
        </p:nvSpPr>
        <p:spPr bwMode="auto">
          <a:xfrm>
            <a:off x="4495800" y="3048000"/>
            <a:ext cx="22098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73" name="Rectangle 17"/>
          <p:cNvSpPr>
            <a:spLocks noChangeArrowheads="1"/>
          </p:cNvSpPr>
          <p:nvPr/>
        </p:nvSpPr>
        <p:spPr bwMode="auto">
          <a:xfrm>
            <a:off x="685800" y="3048000"/>
            <a:ext cx="35052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74" name="Rectangle 16"/>
          <p:cNvSpPr>
            <a:spLocks noChangeArrowheads="1"/>
          </p:cNvSpPr>
          <p:nvPr/>
        </p:nvSpPr>
        <p:spPr bwMode="auto">
          <a:xfrm>
            <a:off x="4572000" y="2743200"/>
            <a:ext cx="19812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75" name="Rectangle 13"/>
          <p:cNvSpPr>
            <a:spLocks noChangeArrowheads="1"/>
          </p:cNvSpPr>
          <p:nvPr/>
        </p:nvSpPr>
        <p:spPr bwMode="auto">
          <a:xfrm>
            <a:off x="2133600" y="2743200"/>
            <a:ext cx="16002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76" name="Rectangle 12"/>
          <p:cNvSpPr>
            <a:spLocks noChangeArrowheads="1"/>
          </p:cNvSpPr>
          <p:nvPr/>
        </p:nvSpPr>
        <p:spPr bwMode="auto">
          <a:xfrm>
            <a:off x="685800" y="2743200"/>
            <a:ext cx="1143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77" name="Rectangle 10"/>
          <p:cNvSpPr>
            <a:spLocks noChangeArrowheads="1"/>
          </p:cNvSpPr>
          <p:nvPr/>
        </p:nvSpPr>
        <p:spPr bwMode="auto">
          <a:xfrm>
            <a:off x="4495800" y="2133600"/>
            <a:ext cx="9906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78" name="Rectangle 9"/>
          <p:cNvSpPr>
            <a:spLocks noChangeArrowheads="1"/>
          </p:cNvSpPr>
          <p:nvPr/>
        </p:nvSpPr>
        <p:spPr bwMode="auto">
          <a:xfrm>
            <a:off x="685800" y="2133600"/>
            <a:ext cx="36576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79" name="Rectangle 8"/>
          <p:cNvSpPr>
            <a:spLocks noChangeArrowheads="1"/>
          </p:cNvSpPr>
          <p:nvPr/>
        </p:nvSpPr>
        <p:spPr bwMode="auto">
          <a:xfrm>
            <a:off x="4876800" y="1828800"/>
            <a:ext cx="19812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80" name="Rectangle 7"/>
          <p:cNvSpPr>
            <a:spLocks noChangeArrowheads="1"/>
          </p:cNvSpPr>
          <p:nvPr/>
        </p:nvSpPr>
        <p:spPr bwMode="auto">
          <a:xfrm>
            <a:off x="2667000" y="1828800"/>
            <a:ext cx="19812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81" name="Rectangle 5"/>
          <p:cNvSpPr>
            <a:spLocks noChangeArrowheads="1"/>
          </p:cNvSpPr>
          <p:nvPr/>
        </p:nvSpPr>
        <p:spPr bwMode="auto">
          <a:xfrm>
            <a:off x="685800" y="1828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Segmentation</a:t>
            </a:r>
          </a:p>
        </p:txBody>
      </p:sp>
      <p:sp>
        <p:nvSpPr>
          <p:cNvPr id="66583" name="Text Box 3"/>
          <p:cNvSpPr txBox="1">
            <a:spLocks noChangeArrowheads="1"/>
          </p:cNvSpPr>
          <p:nvPr/>
        </p:nvSpPr>
        <p:spPr bwMode="auto">
          <a:xfrm>
            <a:off x="1050925" y="2098675"/>
            <a:ext cx="1841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de-DE" sz="3000"/>
          </a:p>
        </p:txBody>
      </p:sp>
      <p:sp>
        <p:nvSpPr>
          <p:cNvPr id="66584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7940675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dirty="0" err="1"/>
              <a:t>Parag</a:t>
            </a:r>
            <a:r>
              <a:rPr lang="en-US" dirty="0"/>
              <a:t> </a:t>
            </a:r>
            <a:r>
              <a:rPr lang="en-US" dirty="0" err="1"/>
              <a:t>Singla</a:t>
            </a:r>
            <a:r>
              <a:rPr lang="en-US" dirty="0"/>
              <a:t> and Pedro </a:t>
            </a:r>
            <a:r>
              <a:rPr lang="en-US" dirty="0" err="1"/>
              <a:t>Domingos</a:t>
            </a:r>
            <a:r>
              <a:rPr lang="en-US" dirty="0"/>
              <a:t>, </a:t>
            </a:r>
            <a:r>
              <a:rPr lang="ja-JP" altLang="en-US" dirty="0"/>
              <a:t>“</a:t>
            </a:r>
            <a:r>
              <a:rPr lang="en-US" dirty="0"/>
              <a:t>Memory-Efficient</a:t>
            </a:r>
          </a:p>
          <a:p>
            <a:pPr algn="l" eaLnBrk="1" hangingPunct="1"/>
            <a:r>
              <a:rPr lang="en-US" dirty="0"/>
              <a:t>Inference in Relational Domains</a:t>
            </a:r>
            <a:r>
              <a:rPr lang="ja-JP" altLang="en-US" dirty="0"/>
              <a:t>”</a:t>
            </a:r>
            <a:r>
              <a:rPr lang="en-US" i="1" dirty="0"/>
              <a:t> </a:t>
            </a:r>
            <a:r>
              <a:rPr lang="en-US" dirty="0"/>
              <a:t>(AAAI-06). </a:t>
            </a:r>
          </a:p>
          <a:p>
            <a:pPr algn="l" eaLnBrk="1" hangingPunct="1"/>
            <a:endParaRPr lang="en-US" dirty="0"/>
          </a:p>
          <a:p>
            <a:pPr algn="l" eaLnBrk="1" hangingPunct="1"/>
            <a:r>
              <a:rPr lang="en-US" dirty="0" err="1"/>
              <a:t>Singla</a:t>
            </a:r>
            <a:r>
              <a:rPr lang="en-US" dirty="0"/>
              <a:t>, P., &amp; </a:t>
            </a:r>
            <a:r>
              <a:rPr lang="en-US" dirty="0" err="1"/>
              <a:t>Domingos</a:t>
            </a:r>
            <a:r>
              <a:rPr lang="en-US" dirty="0"/>
              <a:t>, P. (2006). Memory-</a:t>
            </a:r>
            <a:r>
              <a:rPr lang="en-US" dirty="0" err="1"/>
              <a:t>efficent</a:t>
            </a:r>
            <a:endParaRPr lang="en-US" dirty="0"/>
          </a:p>
          <a:p>
            <a:pPr algn="l" eaLnBrk="1" hangingPunct="1"/>
            <a:r>
              <a:rPr lang="en-US" dirty="0"/>
              <a:t>inference in </a:t>
            </a:r>
            <a:r>
              <a:rPr lang="en-US" dirty="0" err="1"/>
              <a:t>relatonal</a:t>
            </a:r>
            <a:r>
              <a:rPr lang="en-US" dirty="0"/>
              <a:t> domains. In Proceedings of the</a:t>
            </a:r>
          </a:p>
          <a:p>
            <a:pPr algn="l" eaLnBrk="1" hangingPunct="1"/>
            <a:r>
              <a:rPr lang="en-US" dirty="0"/>
              <a:t>Twenty-First National Conference on Artificial Intelligence</a:t>
            </a:r>
          </a:p>
          <a:p>
            <a:pPr algn="l" eaLnBrk="1" hangingPunct="1"/>
            <a:r>
              <a:rPr lang="en-US" dirty="0"/>
              <a:t>(pp. 500-505). Boston, MA: AAAI Press.</a:t>
            </a:r>
          </a:p>
          <a:p>
            <a:pPr algn="l" eaLnBrk="1" hangingPunct="1"/>
            <a:endParaRPr lang="en-US" dirty="0"/>
          </a:p>
          <a:p>
            <a:pPr algn="l" eaLnBrk="1" hangingPunct="1"/>
            <a:r>
              <a:rPr lang="en-US" dirty="0"/>
              <a:t>H. Poon &amp; P. </a:t>
            </a:r>
            <a:r>
              <a:rPr lang="en-US" dirty="0" err="1"/>
              <a:t>Domingos</a:t>
            </a:r>
            <a:r>
              <a:rPr lang="en-US" dirty="0"/>
              <a:t>, Sound and Efficient Inference</a:t>
            </a:r>
          </a:p>
          <a:p>
            <a:pPr algn="l" eaLnBrk="1" hangingPunct="1"/>
            <a:r>
              <a:rPr lang="en-US" dirty="0"/>
              <a:t>with Probabilistic and Deterministic Dependencies</a:t>
            </a:r>
            <a:r>
              <a:rPr lang="ja-JP" altLang="en-US" dirty="0"/>
              <a:t>”</a:t>
            </a:r>
            <a:r>
              <a:rPr lang="en-US" dirty="0"/>
              <a:t>, in</a:t>
            </a:r>
          </a:p>
          <a:p>
            <a:pPr algn="l" eaLnBrk="1" hangingPunct="1"/>
            <a:r>
              <a:rPr lang="en-US" dirty="0"/>
              <a:t>Proc. AAAI-06, Boston, MA, 2006.</a:t>
            </a:r>
          </a:p>
          <a:p>
            <a:pPr algn="l" eaLnBrk="1" hangingPunct="1"/>
            <a:endParaRPr lang="en-US" dirty="0"/>
          </a:p>
          <a:p>
            <a:pPr algn="l" eaLnBrk="1" hangingPunct="1"/>
            <a:r>
              <a:rPr lang="en-US" dirty="0"/>
              <a:t>P. </a:t>
            </a:r>
            <a:r>
              <a:rPr lang="en-US" dirty="0" err="1"/>
              <a:t>Hoifung</a:t>
            </a:r>
            <a:r>
              <a:rPr lang="en-US" dirty="0"/>
              <a:t> (2006). </a:t>
            </a:r>
            <a:r>
              <a:rPr lang="en-US" dirty="0" err="1"/>
              <a:t>Efficent</a:t>
            </a:r>
            <a:r>
              <a:rPr lang="en-US" dirty="0"/>
              <a:t> inference. In Proceedings of the</a:t>
            </a:r>
          </a:p>
          <a:p>
            <a:pPr algn="l" eaLnBrk="1" hangingPunct="1"/>
            <a:r>
              <a:rPr lang="en-US" dirty="0"/>
              <a:t>Twenty-First National Conference on Artificial Intelligence.</a:t>
            </a:r>
          </a:p>
        </p:txBody>
      </p:sp>
      <p:sp>
        <p:nvSpPr>
          <p:cNvPr id="66585" name="Rectangle 31"/>
          <p:cNvSpPr>
            <a:spLocks noChangeArrowheads="1"/>
          </p:cNvSpPr>
          <p:nvPr/>
        </p:nvSpPr>
        <p:spPr bwMode="auto">
          <a:xfrm>
            <a:off x="5334000" y="228600"/>
            <a:ext cx="3048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86" name="Rectangle 32"/>
          <p:cNvSpPr>
            <a:spLocks noChangeArrowheads="1"/>
          </p:cNvSpPr>
          <p:nvPr/>
        </p:nvSpPr>
        <p:spPr bwMode="auto">
          <a:xfrm>
            <a:off x="5334000" y="685800"/>
            <a:ext cx="3048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87" name="Rectangle 33"/>
          <p:cNvSpPr>
            <a:spLocks noChangeArrowheads="1"/>
          </p:cNvSpPr>
          <p:nvPr/>
        </p:nvSpPr>
        <p:spPr bwMode="auto">
          <a:xfrm>
            <a:off x="5334000" y="1143000"/>
            <a:ext cx="3048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6588" name="Text Box 34"/>
          <p:cNvSpPr txBox="1">
            <a:spLocks noChangeArrowheads="1"/>
          </p:cNvSpPr>
          <p:nvPr/>
        </p:nvSpPr>
        <p:spPr bwMode="auto">
          <a:xfrm>
            <a:off x="5715000" y="152400"/>
            <a:ext cx="108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/>
              <a:t>Author</a:t>
            </a:r>
          </a:p>
        </p:txBody>
      </p:sp>
      <p:sp>
        <p:nvSpPr>
          <p:cNvPr id="66589" name="Text Box 35"/>
          <p:cNvSpPr txBox="1">
            <a:spLocks noChangeArrowheads="1"/>
          </p:cNvSpPr>
          <p:nvPr/>
        </p:nvSpPr>
        <p:spPr bwMode="auto">
          <a:xfrm>
            <a:off x="5715000" y="609600"/>
            <a:ext cx="760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/>
              <a:t>Title</a:t>
            </a:r>
          </a:p>
        </p:txBody>
      </p:sp>
      <p:sp>
        <p:nvSpPr>
          <p:cNvPr id="66590" name="Text Box 36"/>
          <p:cNvSpPr txBox="1">
            <a:spLocks noChangeArrowheads="1"/>
          </p:cNvSpPr>
          <p:nvPr/>
        </p:nvSpPr>
        <p:spPr bwMode="auto">
          <a:xfrm>
            <a:off x="5699125" y="1106488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/>
              <a:t>Venue</a:t>
            </a:r>
          </a:p>
        </p:txBody>
      </p:sp>
      <p:sp>
        <p:nvSpPr>
          <p:cNvPr id="33" name="Footer Placeholder 2"/>
          <p:cNvSpPr>
            <a:spLocks noGrp="1"/>
          </p:cNvSpPr>
          <p:nvPr/>
        </p:nvSpPr>
        <p:spPr bwMode="auto">
          <a:xfrm>
            <a:off x="3048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7F7F7F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4677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12"/>
          <p:cNvSpPr>
            <a:spLocks noChangeArrowheads="1"/>
          </p:cNvSpPr>
          <p:nvPr/>
        </p:nvSpPr>
        <p:spPr bwMode="auto">
          <a:xfrm>
            <a:off x="457200" y="2895600"/>
            <a:ext cx="845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0000"/>
              <a:buFont typeface="Wingdings" charset="0"/>
              <a:buChar char="l"/>
            </a:pPr>
            <a:r>
              <a:rPr lang="en-US" sz="2600" dirty="0"/>
              <a:t>Log-linear model:</a:t>
            </a:r>
          </a:p>
        </p:txBody>
      </p:sp>
      <p:sp>
        <p:nvSpPr>
          <p:cNvPr id="17413" name="Rectangle 13"/>
          <p:cNvSpPr>
            <a:spLocks noChangeArrowheads="1"/>
          </p:cNvSpPr>
          <p:nvPr/>
        </p:nvSpPr>
        <p:spPr bwMode="auto">
          <a:xfrm>
            <a:off x="4749800" y="3603625"/>
            <a:ext cx="7366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414" name="Rectangle 14"/>
          <p:cNvSpPr>
            <a:spLocks noChangeArrowheads="1"/>
          </p:cNvSpPr>
          <p:nvPr/>
        </p:nvSpPr>
        <p:spPr bwMode="auto">
          <a:xfrm>
            <a:off x="4495800" y="3603625"/>
            <a:ext cx="254000" cy="381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415" name="Text Box 15"/>
          <p:cNvSpPr txBox="1">
            <a:spLocks noChangeArrowheads="1"/>
          </p:cNvSpPr>
          <p:nvPr/>
        </p:nvSpPr>
        <p:spPr bwMode="auto">
          <a:xfrm>
            <a:off x="2362200" y="4495800"/>
            <a:ext cx="2133600" cy="385763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Weight of Feature </a:t>
            </a:r>
            <a:r>
              <a:rPr lang="en-US" sz="1800" i="1"/>
              <a:t>i</a:t>
            </a:r>
          </a:p>
        </p:txBody>
      </p:sp>
      <p:sp>
        <p:nvSpPr>
          <p:cNvPr id="17416" name="Text Box 16"/>
          <p:cNvSpPr txBox="1">
            <a:spLocks noChangeArrowheads="1"/>
          </p:cNvSpPr>
          <p:nvPr/>
        </p:nvSpPr>
        <p:spPr bwMode="auto">
          <a:xfrm>
            <a:off x="4724400" y="4495800"/>
            <a:ext cx="1104900" cy="385763"/>
          </a:xfrm>
          <a:prstGeom prst="rect">
            <a:avLst/>
          </a:prstGeom>
          <a:noFill/>
          <a:ln w="19050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Feature </a:t>
            </a:r>
            <a:r>
              <a:rPr lang="en-US" sz="1800" i="1"/>
              <a:t>i</a:t>
            </a:r>
            <a:endParaRPr lang="en-US" sz="1800"/>
          </a:p>
        </p:txBody>
      </p:sp>
      <p:sp>
        <p:nvSpPr>
          <p:cNvPr id="17417" name="Line 17"/>
          <p:cNvSpPr>
            <a:spLocks noChangeShapeType="1"/>
          </p:cNvSpPr>
          <p:nvPr/>
        </p:nvSpPr>
        <p:spPr bwMode="auto">
          <a:xfrm flipV="1">
            <a:off x="4343400" y="4038600"/>
            <a:ext cx="152400" cy="4572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8"/>
          <p:cNvSpPr>
            <a:spLocks noChangeShapeType="1"/>
          </p:cNvSpPr>
          <p:nvPr/>
        </p:nvSpPr>
        <p:spPr bwMode="auto">
          <a:xfrm flipH="1" flipV="1">
            <a:off x="4953000" y="4038600"/>
            <a:ext cx="152400" cy="457200"/>
          </a:xfrm>
          <a:prstGeom prst="line">
            <a:avLst/>
          </a:prstGeom>
          <a:noFill/>
          <a:ln w="1905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7419" name="Object 22"/>
          <p:cNvGraphicFramePr>
            <a:graphicFrameLocks noChangeAspect="1"/>
          </p:cNvGraphicFramePr>
          <p:nvPr/>
        </p:nvGraphicFramePr>
        <p:xfrm>
          <a:off x="914400" y="5029200"/>
          <a:ext cx="6653213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0" name="Equation" r:id="rId3" imgW="3619500" imgH="482600" progId="Equation.3">
                  <p:embed/>
                </p:oleObj>
              </mc:Choice>
              <mc:Fallback>
                <p:oleObj name="Equation" r:id="rId3" imgW="36195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029200"/>
                        <a:ext cx="6653213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Object 24"/>
          <p:cNvGraphicFramePr>
            <a:graphicFrameLocks noChangeAspect="1"/>
          </p:cNvGraphicFramePr>
          <p:nvPr/>
        </p:nvGraphicFramePr>
        <p:xfrm>
          <a:off x="831850" y="5791200"/>
          <a:ext cx="13938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1" name="Equation" r:id="rId5" imgW="634449" imgH="215713" progId="Equation.3">
                  <p:embed/>
                </p:oleObj>
              </mc:Choice>
              <mc:Fallback>
                <p:oleObj name="Equation" r:id="rId5" imgW="634449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50" y="5791200"/>
                        <a:ext cx="139382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1" name="Oval 25"/>
          <p:cNvSpPr>
            <a:spLocks noChangeArrowheads="1"/>
          </p:cNvSpPr>
          <p:nvPr/>
        </p:nvSpPr>
        <p:spPr bwMode="auto">
          <a:xfrm>
            <a:off x="4038600" y="1371600"/>
            <a:ext cx="18288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Cancer</a:t>
            </a:r>
          </a:p>
        </p:txBody>
      </p:sp>
      <p:sp>
        <p:nvSpPr>
          <p:cNvPr id="17422" name="Oval 26"/>
          <p:cNvSpPr>
            <a:spLocks noChangeArrowheads="1"/>
          </p:cNvSpPr>
          <p:nvPr/>
        </p:nvSpPr>
        <p:spPr bwMode="auto">
          <a:xfrm>
            <a:off x="5410200" y="2286000"/>
            <a:ext cx="18288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Cough</a:t>
            </a:r>
          </a:p>
        </p:txBody>
      </p:sp>
      <p:sp>
        <p:nvSpPr>
          <p:cNvPr id="17423" name="Oval 27"/>
          <p:cNvSpPr>
            <a:spLocks noChangeArrowheads="1"/>
          </p:cNvSpPr>
          <p:nvPr/>
        </p:nvSpPr>
        <p:spPr bwMode="auto">
          <a:xfrm>
            <a:off x="2743200" y="2286000"/>
            <a:ext cx="18288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Asthma</a:t>
            </a:r>
          </a:p>
        </p:txBody>
      </p:sp>
      <p:sp>
        <p:nvSpPr>
          <p:cNvPr id="17424" name="Oval 28"/>
          <p:cNvSpPr>
            <a:spLocks noChangeArrowheads="1"/>
          </p:cNvSpPr>
          <p:nvPr/>
        </p:nvSpPr>
        <p:spPr bwMode="auto">
          <a:xfrm>
            <a:off x="1371600" y="1371600"/>
            <a:ext cx="1828800" cy="609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Smoking</a:t>
            </a:r>
          </a:p>
        </p:txBody>
      </p:sp>
      <p:cxnSp>
        <p:nvCxnSpPr>
          <p:cNvPr id="17425" name="AutoShape 29"/>
          <p:cNvCxnSpPr>
            <a:cxnSpLocks noChangeShapeType="1"/>
            <a:stCxn id="17424" idx="6"/>
            <a:endCxn id="17421" idx="2"/>
          </p:cNvCxnSpPr>
          <p:nvPr/>
        </p:nvCxnSpPr>
        <p:spPr bwMode="auto">
          <a:xfrm>
            <a:off x="3200400" y="1676400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6" name="AutoShape 30"/>
          <p:cNvCxnSpPr>
            <a:cxnSpLocks noChangeShapeType="1"/>
          </p:cNvCxnSpPr>
          <p:nvPr/>
        </p:nvCxnSpPr>
        <p:spPr bwMode="auto">
          <a:xfrm>
            <a:off x="5638800" y="1905000"/>
            <a:ext cx="384175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7" name="AutoShape 31"/>
          <p:cNvCxnSpPr>
            <a:cxnSpLocks noChangeShapeType="1"/>
          </p:cNvCxnSpPr>
          <p:nvPr/>
        </p:nvCxnSpPr>
        <p:spPr bwMode="auto">
          <a:xfrm flipH="1">
            <a:off x="4114800" y="1905000"/>
            <a:ext cx="268288" cy="393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8" name="AutoShape 32"/>
          <p:cNvCxnSpPr>
            <a:cxnSpLocks noChangeShapeType="1"/>
            <a:stCxn id="17423" idx="6"/>
            <a:endCxn id="17422" idx="2"/>
          </p:cNvCxnSpPr>
          <p:nvPr/>
        </p:nvCxnSpPr>
        <p:spPr bwMode="auto">
          <a:xfrm>
            <a:off x="4572000" y="2590800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7429" name="Object 36"/>
          <p:cNvGraphicFramePr>
            <a:graphicFrameLocks noChangeAspect="1"/>
          </p:cNvGraphicFramePr>
          <p:nvPr/>
        </p:nvGraphicFramePr>
        <p:xfrm>
          <a:off x="1905000" y="3276600"/>
          <a:ext cx="3810000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2" name="Equation" r:id="rId7" imgW="1638300" imgH="457200" progId="Equation.3">
                  <p:embed/>
                </p:oleObj>
              </mc:Choice>
              <mc:Fallback>
                <p:oleObj name="Equation" r:id="rId7" imgW="1638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276600"/>
                        <a:ext cx="3810000" cy="1062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457200" y="838200"/>
            <a:ext cx="845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600" b="1" kern="0" dirty="0">
                <a:latin typeface="+mn-lt"/>
                <a:ea typeface="+mn-ea"/>
              </a:rPr>
              <a:t>Undirected</a:t>
            </a:r>
            <a:r>
              <a:rPr lang="en-US" sz="2600" kern="0" dirty="0">
                <a:latin typeface="+mn-lt"/>
                <a:ea typeface="+mn-ea"/>
              </a:rPr>
              <a:t> graphical models</a:t>
            </a:r>
          </a:p>
        </p:txBody>
      </p:sp>
      <p:sp>
        <p:nvSpPr>
          <p:cNvPr id="174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"/>
            <a:ext cx="7543800" cy="731838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Markov Networks</a:t>
            </a:r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172200"/>
            <a:ext cx="5105400" cy="609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810339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685800" y="5791200"/>
            <a:ext cx="65532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5181600" y="5486400"/>
            <a:ext cx="22098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2819400" y="5486400"/>
            <a:ext cx="20574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685800" y="5486400"/>
            <a:ext cx="12192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685800" y="4876800"/>
            <a:ext cx="16764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685800" y="4572000"/>
            <a:ext cx="57150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3505200" y="4267200"/>
            <a:ext cx="34290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1905000" y="42672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685800" y="4267200"/>
            <a:ext cx="9906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>
            <a:off x="685800" y="3352800"/>
            <a:ext cx="65532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6" name="Rectangle 12"/>
          <p:cNvSpPr>
            <a:spLocks noChangeArrowheads="1"/>
          </p:cNvSpPr>
          <p:nvPr/>
        </p:nvSpPr>
        <p:spPr bwMode="auto">
          <a:xfrm>
            <a:off x="4495800" y="3048000"/>
            <a:ext cx="22098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7" name="Rectangle 13"/>
          <p:cNvSpPr>
            <a:spLocks noChangeArrowheads="1"/>
          </p:cNvSpPr>
          <p:nvPr/>
        </p:nvSpPr>
        <p:spPr bwMode="auto">
          <a:xfrm>
            <a:off x="685800" y="3048000"/>
            <a:ext cx="35052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4572000" y="2743200"/>
            <a:ext cx="19812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599" name="Rectangle 15"/>
          <p:cNvSpPr>
            <a:spLocks noChangeArrowheads="1"/>
          </p:cNvSpPr>
          <p:nvPr/>
        </p:nvSpPr>
        <p:spPr bwMode="auto">
          <a:xfrm>
            <a:off x="2133600" y="2743200"/>
            <a:ext cx="16002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00" name="Rectangle 16"/>
          <p:cNvSpPr>
            <a:spLocks noChangeArrowheads="1"/>
          </p:cNvSpPr>
          <p:nvPr/>
        </p:nvSpPr>
        <p:spPr bwMode="auto">
          <a:xfrm>
            <a:off x="685800" y="2743200"/>
            <a:ext cx="1143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01" name="Rectangle 17"/>
          <p:cNvSpPr>
            <a:spLocks noChangeArrowheads="1"/>
          </p:cNvSpPr>
          <p:nvPr/>
        </p:nvSpPr>
        <p:spPr bwMode="auto">
          <a:xfrm>
            <a:off x="4495800" y="2133600"/>
            <a:ext cx="9906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02" name="Rectangle 18"/>
          <p:cNvSpPr>
            <a:spLocks noChangeArrowheads="1"/>
          </p:cNvSpPr>
          <p:nvPr/>
        </p:nvSpPr>
        <p:spPr bwMode="auto">
          <a:xfrm>
            <a:off x="685800" y="2133600"/>
            <a:ext cx="36576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4876800" y="1828800"/>
            <a:ext cx="19812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04" name="Rectangle 20"/>
          <p:cNvSpPr>
            <a:spLocks noChangeArrowheads="1"/>
          </p:cNvSpPr>
          <p:nvPr/>
        </p:nvSpPr>
        <p:spPr bwMode="auto">
          <a:xfrm>
            <a:off x="2667000" y="1828800"/>
            <a:ext cx="19812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05" name="Rectangle 21"/>
          <p:cNvSpPr>
            <a:spLocks noChangeArrowheads="1"/>
          </p:cNvSpPr>
          <p:nvPr/>
        </p:nvSpPr>
        <p:spPr bwMode="auto">
          <a:xfrm>
            <a:off x="685800" y="1828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7606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Entity Resolution</a:t>
            </a:r>
          </a:p>
        </p:txBody>
      </p:sp>
      <p:sp>
        <p:nvSpPr>
          <p:cNvPr id="67607" name="Text Box 23"/>
          <p:cNvSpPr txBox="1">
            <a:spLocks noChangeArrowheads="1"/>
          </p:cNvSpPr>
          <p:nvPr/>
        </p:nvSpPr>
        <p:spPr bwMode="auto">
          <a:xfrm>
            <a:off x="1050925" y="2098675"/>
            <a:ext cx="1841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de-DE" sz="3000"/>
          </a:p>
        </p:txBody>
      </p:sp>
      <p:sp>
        <p:nvSpPr>
          <p:cNvPr id="67608" name="Text Box 24"/>
          <p:cNvSpPr txBox="1">
            <a:spLocks noChangeArrowheads="1"/>
          </p:cNvSpPr>
          <p:nvPr/>
        </p:nvSpPr>
        <p:spPr bwMode="auto">
          <a:xfrm>
            <a:off x="609600" y="1752600"/>
            <a:ext cx="7940675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dirty="0" err="1"/>
              <a:t>Parag</a:t>
            </a:r>
            <a:r>
              <a:rPr lang="en-US" dirty="0"/>
              <a:t> </a:t>
            </a:r>
            <a:r>
              <a:rPr lang="en-US" dirty="0" err="1"/>
              <a:t>Singla</a:t>
            </a:r>
            <a:r>
              <a:rPr lang="en-US" dirty="0"/>
              <a:t> and Pedro </a:t>
            </a:r>
            <a:r>
              <a:rPr lang="en-US" dirty="0" err="1"/>
              <a:t>Domingos</a:t>
            </a:r>
            <a:r>
              <a:rPr lang="en-US" dirty="0"/>
              <a:t>, </a:t>
            </a:r>
            <a:r>
              <a:rPr lang="ja-JP" altLang="en-US" dirty="0"/>
              <a:t>“</a:t>
            </a:r>
            <a:r>
              <a:rPr lang="en-US" dirty="0"/>
              <a:t>Memory-Efficient</a:t>
            </a:r>
          </a:p>
          <a:p>
            <a:pPr algn="l" eaLnBrk="1" hangingPunct="1"/>
            <a:r>
              <a:rPr lang="en-US" dirty="0"/>
              <a:t>Inference in Relational Domains</a:t>
            </a:r>
            <a:r>
              <a:rPr lang="ja-JP" altLang="en-US" dirty="0"/>
              <a:t>”</a:t>
            </a:r>
            <a:r>
              <a:rPr lang="en-US" i="1" dirty="0"/>
              <a:t> </a:t>
            </a:r>
            <a:r>
              <a:rPr lang="en-US" dirty="0"/>
              <a:t>(AAAI-06). </a:t>
            </a:r>
          </a:p>
          <a:p>
            <a:pPr algn="l" eaLnBrk="1" hangingPunct="1"/>
            <a:endParaRPr lang="en-US" dirty="0"/>
          </a:p>
          <a:p>
            <a:pPr algn="l" eaLnBrk="1" hangingPunct="1"/>
            <a:r>
              <a:rPr lang="en-US" dirty="0" err="1"/>
              <a:t>Singla</a:t>
            </a:r>
            <a:r>
              <a:rPr lang="en-US" dirty="0"/>
              <a:t>, P., &amp; </a:t>
            </a:r>
            <a:r>
              <a:rPr lang="en-US" dirty="0" err="1"/>
              <a:t>Domingos</a:t>
            </a:r>
            <a:r>
              <a:rPr lang="en-US" dirty="0"/>
              <a:t>, P. (2006). Memory-</a:t>
            </a:r>
            <a:r>
              <a:rPr lang="en-US" dirty="0" err="1"/>
              <a:t>efficent</a:t>
            </a:r>
            <a:endParaRPr lang="en-US" dirty="0"/>
          </a:p>
          <a:p>
            <a:pPr algn="l" eaLnBrk="1" hangingPunct="1"/>
            <a:r>
              <a:rPr lang="en-US" dirty="0"/>
              <a:t>inference in </a:t>
            </a:r>
            <a:r>
              <a:rPr lang="en-US" dirty="0" err="1"/>
              <a:t>relatonal</a:t>
            </a:r>
            <a:r>
              <a:rPr lang="en-US" dirty="0"/>
              <a:t> domains. In Proceedings of the</a:t>
            </a:r>
          </a:p>
          <a:p>
            <a:pPr algn="l" eaLnBrk="1" hangingPunct="1"/>
            <a:r>
              <a:rPr lang="en-US" dirty="0"/>
              <a:t>Twenty-First National Conference on Artificial Intelligence</a:t>
            </a:r>
          </a:p>
          <a:p>
            <a:pPr algn="l" eaLnBrk="1" hangingPunct="1"/>
            <a:r>
              <a:rPr lang="en-US" dirty="0"/>
              <a:t>(pp. 500-505). Boston, MA: AAAI Press.</a:t>
            </a:r>
          </a:p>
          <a:p>
            <a:pPr algn="l" eaLnBrk="1" hangingPunct="1"/>
            <a:endParaRPr lang="en-US" dirty="0"/>
          </a:p>
          <a:p>
            <a:pPr algn="l" eaLnBrk="1" hangingPunct="1"/>
            <a:r>
              <a:rPr lang="en-US" dirty="0"/>
              <a:t>H. Poon &amp; P. </a:t>
            </a:r>
            <a:r>
              <a:rPr lang="en-US" dirty="0" err="1"/>
              <a:t>Domingos</a:t>
            </a:r>
            <a:r>
              <a:rPr lang="en-US" dirty="0"/>
              <a:t>, Sound and Efficient Inference</a:t>
            </a:r>
          </a:p>
          <a:p>
            <a:pPr algn="l" eaLnBrk="1" hangingPunct="1"/>
            <a:r>
              <a:rPr lang="en-US" dirty="0"/>
              <a:t>with Probabilistic and Deterministic Dependencies</a:t>
            </a:r>
            <a:r>
              <a:rPr lang="ja-JP" altLang="en-US" dirty="0"/>
              <a:t>”</a:t>
            </a:r>
            <a:r>
              <a:rPr lang="en-US" dirty="0"/>
              <a:t>, in</a:t>
            </a:r>
          </a:p>
          <a:p>
            <a:pPr algn="l" eaLnBrk="1" hangingPunct="1"/>
            <a:r>
              <a:rPr lang="en-US" dirty="0"/>
              <a:t>Proc. AAAI-06, Boston, MA, 2006.</a:t>
            </a:r>
          </a:p>
          <a:p>
            <a:pPr algn="l" eaLnBrk="1" hangingPunct="1"/>
            <a:endParaRPr lang="en-US" dirty="0"/>
          </a:p>
          <a:p>
            <a:pPr algn="l" eaLnBrk="1" hangingPunct="1"/>
            <a:r>
              <a:rPr lang="en-US" dirty="0"/>
              <a:t>P. </a:t>
            </a:r>
            <a:r>
              <a:rPr lang="en-US" dirty="0" err="1"/>
              <a:t>Hoifung</a:t>
            </a:r>
            <a:r>
              <a:rPr lang="en-US" dirty="0"/>
              <a:t> (2006). </a:t>
            </a:r>
            <a:r>
              <a:rPr lang="en-US" dirty="0" err="1"/>
              <a:t>Efficent</a:t>
            </a:r>
            <a:r>
              <a:rPr lang="en-US" dirty="0"/>
              <a:t> inference. In Proceedings of the</a:t>
            </a:r>
          </a:p>
          <a:p>
            <a:pPr algn="l" eaLnBrk="1" hangingPunct="1"/>
            <a:r>
              <a:rPr lang="en-US" dirty="0"/>
              <a:t>Twenty-First National Conference on Artificial Intelligence.</a:t>
            </a:r>
          </a:p>
        </p:txBody>
      </p:sp>
      <p:sp>
        <p:nvSpPr>
          <p:cNvPr id="67609" name="Line 39"/>
          <p:cNvSpPr>
            <a:spLocks noChangeShapeType="1"/>
          </p:cNvSpPr>
          <p:nvPr/>
        </p:nvSpPr>
        <p:spPr bwMode="auto">
          <a:xfrm>
            <a:off x="609600" y="6553200"/>
            <a:ext cx="5334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10" name="Line 40"/>
          <p:cNvSpPr>
            <a:spLocks noChangeShapeType="1"/>
          </p:cNvSpPr>
          <p:nvPr/>
        </p:nvSpPr>
        <p:spPr bwMode="auto">
          <a:xfrm>
            <a:off x="685800" y="6400800"/>
            <a:ext cx="12954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11" name="Freeform 41"/>
          <p:cNvSpPr>
            <a:spLocks/>
          </p:cNvSpPr>
          <p:nvPr/>
        </p:nvSpPr>
        <p:spPr bwMode="auto">
          <a:xfrm>
            <a:off x="7620000" y="4343400"/>
            <a:ext cx="927100" cy="1143000"/>
          </a:xfrm>
          <a:custGeom>
            <a:avLst/>
            <a:gdLst>
              <a:gd name="T0" fmla="*/ 0 w 584"/>
              <a:gd name="T1" fmla="*/ 0 h 720"/>
              <a:gd name="T2" fmla="*/ 1451610000 w 584"/>
              <a:gd name="T3" fmla="*/ 1088707500 h 720"/>
              <a:gd name="T4" fmla="*/ 120967500 w 584"/>
              <a:gd name="T5" fmla="*/ 1814512500 h 720"/>
              <a:gd name="T6" fmla="*/ 0 60000 65536"/>
              <a:gd name="T7" fmla="*/ 0 60000 65536"/>
              <a:gd name="T8" fmla="*/ 0 60000 65536"/>
              <a:gd name="T9" fmla="*/ 0 w 584"/>
              <a:gd name="T10" fmla="*/ 0 h 720"/>
              <a:gd name="T11" fmla="*/ 584 w 584"/>
              <a:gd name="T12" fmla="*/ 720 h 7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4" h="720">
                <a:moveTo>
                  <a:pt x="0" y="0"/>
                </a:moveTo>
                <a:cubicBezTo>
                  <a:pt x="284" y="156"/>
                  <a:pt x="568" y="312"/>
                  <a:pt x="576" y="432"/>
                </a:cubicBezTo>
                <a:cubicBezTo>
                  <a:pt x="584" y="552"/>
                  <a:pt x="136" y="672"/>
                  <a:pt x="48" y="720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12" name="Line 44"/>
          <p:cNvSpPr>
            <a:spLocks noChangeShapeType="1"/>
          </p:cNvSpPr>
          <p:nvPr/>
        </p:nvSpPr>
        <p:spPr bwMode="auto">
          <a:xfrm flipH="1">
            <a:off x="1295400" y="1981200"/>
            <a:ext cx="76200" cy="914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13" name="Line 45"/>
          <p:cNvSpPr>
            <a:spLocks noChangeShapeType="1"/>
          </p:cNvSpPr>
          <p:nvPr/>
        </p:nvSpPr>
        <p:spPr bwMode="auto">
          <a:xfrm flipH="1">
            <a:off x="2590800" y="1981200"/>
            <a:ext cx="990600" cy="914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14" name="Line 46"/>
          <p:cNvSpPr>
            <a:spLocks noChangeShapeType="1"/>
          </p:cNvSpPr>
          <p:nvPr/>
        </p:nvSpPr>
        <p:spPr bwMode="auto">
          <a:xfrm flipH="1">
            <a:off x="2209800" y="2895600"/>
            <a:ext cx="381000" cy="1524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15" name="Line 47"/>
          <p:cNvSpPr>
            <a:spLocks noChangeShapeType="1"/>
          </p:cNvSpPr>
          <p:nvPr/>
        </p:nvSpPr>
        <p:spPr bwMode="auto">
          <a:xfrm flipH="1">
            <a:off x="2362200" y="1981200"/>
            <a:ext cx="1371600" cy="2362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16" name="Line 48"/>
          <p:cNvSpPr>
            <a:spLocks noChangeShapeType="1"/>
          </p:cNvSpPr>
          <p:nvPr/>
        </p:nvSpPr>
        <p:spPr bwMode="auto">
          <a:xfrm>
            <a:off x="1219200" y="4419600"/>
            <a:ext cx="76200" cy="1219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17" name="Line 49"/>
          <p:cNvSpPr>
            <a:spLocks noChangeShapeType="1"/>
          </p:cNvSpPr>
          <p:nvPr/>
        </p:nvSpPr>
        <p:spPr bwMode="auto">
          <a:xfrm flipH="1">
            <a:off x="3886200" y="4572000"/>
            <a:ext cx="228600" cy="1066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18" name="Line 50"/>
          <p:cNvSpPr>
            <a:spLocks noChangeShapeType="1"/>
          </p:cNvSpPr>
          <p:nvPr/>
        </p:nvSpPr>
        <p:spPr bwMode="auto">
          <a:xfrm>
            <a:off x="1981200" y="2286000"/>
            <a:ext cx="0" cy="914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19" name="Line 53"/>
          <p:cNvSpPr>
            <a:spLocks noChangeShapeType="1"/>
          </p:cNvSpPr>
          <p:nvPr/>
        </p:nvSpPr>
        <p:spPr bwMode="auto">
          <a:xfrm flipH="1">
            <a:off x="4572000" y="2286000"/>
            <a:ext cx="457200" cy="1219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20" name="Line 55"/>
          <p:cNvSpPr>
            <a:spLocks noChangeShapeType="1"/>
          </p:cNvSpPr>
          <p:nvPr/>
        </p:nvSpPr>
        <p:spPr bwMode="auto">
          <a:xfrm flipH="1">
            <a:off x="2209800" y="3505200"/>
            <a:ext cx="2286000" cy="1447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21" name="Line 56"/>
          <p:cNvSpPr>
            <a:spLocks noChangeShapeType="1"/>
          </p:cNvSpPr>
          <p:nvPr/>
        </p:nvSpPr>
        <p:spPr bwMode="auto">
          <a:xfrm flipH="1">
            <a:off x="4648200" y="2286000"/>
            <a:ext cx="609600" cy="3581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22" name="Line 57"/>
          <p:cNvSpPr>
            <a:spLocks noChangeShapeType="1"/>
          </p:cNvSpPr>
          <p:nvPr/>
        </p:nvSpPr>
        <p:spPr bwMode="auto">
          <a:xfrm flipH="1">
            <a:off x="4419600" y="3505200"/>
            <a:ext cx="152400" cy="2362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23" name="Line 59"/>
          <p:cNvSpPr>
            <a:spLocks noChangeShapeType="1"/>
          </p:cNvSpPr>
          <p:nvPr/>
        </p:nvSpPr>
        <p:spPr bwMode="auto">
          <a:xfrm>
            <a:off x="2057400" y="5029200"/>
            <a:ext cx="2286000" cy="990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24" name="Line 60"/>
          <p:cNvSpPr>
            <a:spLocks noChangeShapeType="1"/>
          </p:cNvSpPr>
          <p:nvPr/>
        </p:nvSpPr>
        <p:spPr bwMode="auto">
          <a:xfrm flipV="1">
            <a:off x="2057400" y="2286000"/>
            <a:ext cx="2819400" cy="2667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Footer Placeholder 2"/>
          <p:cNvSpPr>
            <a:spLocks noGrp="1"/>
          </p:cNvSpPr>
          <p:nvPr/>
        </p:nvSpPr>
        <p:spPr bwMode="auto">
          <a:xfrm>
            <a:off x="3048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7F7F7F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44172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685800" y="5791200"/>
            <a:ext cx="65532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5181600" y="5486400"/>
            <a:ext cx="22098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2819400" y="5486400"/>
            <a:ext cx="20574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685800" y="5486400"/>
            <a:ext cx="12192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685800" y="4876800"/>
            <a:ext cx="16764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685800" y="4572000"/>
            <a:ext cx="57150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3505200" y="4267200"/>
            <a:ext cx="34290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1905000" y="42672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685800" y="4267200"/>
            <a:ext cx="9906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19" name="Rectangle 11"/>
          <p:cNvSpPr>
            <a:spLocks noChangeArrowheads="1"/>
          </p:cNvSpPr>
          <p:nvPr/>
        </p:nvSpPr>
        <p:spPr bwMode="auto">
          <a:xfrm>
            <a:off x="685800" y="3352800"/>
            <a:ext cx="65532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20" name="Rectangle 12"/>
          <p:cNvSpPr>
            <a:spLocks noChangeArrowheads="1"/>
          </p:cNvSpPr>
          <p:nvPr/>
        </p:nvSpPr>
        <p:spPr bwMode="auto">
          <a:xfrm>
            <a:off x="4495800" y="3048000"/>
            <a:ext cx="22098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21" name="Rectangle 13"/>
          <p:cNvSpPr>
            <a:spLocks noChangeArrowheads="1"/>
          </p:cNvSpPr>
          <p:nvPr/>
        </p:nvSpPr>
        <p:spPr bwMode="auto">
          <a:xfrm>
            <a:off x="685800" y="3048000"/>
            <a:ext cx="35052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22" name="Rectangle 14"/>
          <p:cNvSpPr>
            <a:spLocks noChangeArrowheads="1"/>
          </p:cNvSpPr>
          <p:nvPr/>
        </p:nvSpPr>
        <p:spPr bwMode="auto">
          <a:xfrm>
            <a:off x="4572000" y="2743200"/>
            <a:ext cx="19812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23" name="Rectangle 15"/>
          <p:cNvSpPr>
            <a:spLocks noChangeArrowheads="1"/>
          </p:cNvSpPr>
          <p:nvPr/>
        </p:nvSpPr>
        <p:spPr bwMode="auto">
          <a:xfrm>
            <a:off x="2133600" y="2743200"/>
            <a:ext cx="16002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24" name="Rectangle 16"/>
          <p:cNvSpPr>
            <a:spLocks noChangeArrowheads="1"/>
          </p:cNvSpPr>
          <p:nvPr/>
        </p:nvSpPr>
        <p:spPr bwMode="auto">
          <a:xfrm>
            <a:off x="685800" y="2743200"/>
            <a:ext cx="1143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25" name="Rectangle 17"/>
          <p:cNvSpPr>
            <a:spLocks noChangeArrowheads="1"/>
          </p:cNvSpPr>
          <p:nvPr/>
        </p:nvSpPr>
        <p:spPr bwMode="auto">
          <a:xfrm>
            <a:off x="4495800" y="2133600"/>
            <a:ext cx="9906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26" name="Rectangle 18"/>
          <p:cNvSpPr>
            <a:spLocks noChangeArrowheads="1"/>
          </p:cNvSpPr>
          <p:nvPr/>
        </p:nvSpPr>
        <p:spPr bwMode="auto">
          <a:xfrm>
            <a:off x="685800" y="2133600"/>
            <a:ext cx="36576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27" name="Rectangle 19"/>
          <p:cNvSpPr>
            <a:spLocks noChangeArrowheads="1"/>
          </p:cNvSpPr>
          <p:nvPr/>
        </p:nvSpPr>
        <p:spPr bwMode="auto">
          <a:xfrm>
            <a:off x="4876800" y="1828800"/>
            <a:ext cx="19812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28" name="Rectangle 20"/>
          <p:cNvSpPr>
            <a:spLocks noChangeArrowheads="1"/>
          </p:cNvSpPr>
          <p:nvPr/>
        </p:nvSpPr>
        <p:spPr bwMode="auto">
          <a:xfrm>
            <a:off x="2667000" y="1828800"/>
            <a:ext cx="19812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29" name="Rectangle 21"/>
          <p:cNvSpPr>
            <a:spLocks noChangeArrowheads="1"/>
          </p:cNvSpPr>
          <p:nvPr/>
        </p:nvSpPr>
        <p:spPr bwMode="auto">
          <a:xfrm>
            <a:off x="685800" y="1828800"/>
            <a:ext cx="15240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68630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Entity Resolution</a:t>
            </a:r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1050925" y="2098675"/>
            <a:ext cx="1841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de-DE" sz="3000"/>
          </a:p>
        </p:txBody>
      </p: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609600" y="1752600"/>
            <a:ext cx="7940675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dirty="0" err="1"/>
              <a:t>Parag</a:t>
            </a:r>
            <a:r>
              <a:rPr lang="en-US" dirty="0"/>
              <a:t> </a:t>
            </a:r>
            <a:r>
              <a:rPr lang="en-US" dirty="0" err="1"/>
              <a:t>Singla</a:t>
            </a:r>
            <a:r>
              <a:rPr lang="en-US" dirty="0"/>
              <a:t> and Pedro </a:t>
            </a:r>
            <a:r>
              <a:rPr lang="en-US" dirty="0" err="1"/>
              <a:t>Domingos</a:t>
            </a:r>
            <a:r>
              <a:rPr lang="en-US" dirty="0"/>
              <a:t>, </a:t>
            </a:r>
            <a:r>
              <a:rPr lang="ja-JP" altLang="en-US" dirty="0"/>
              <a:t>“</a:t>
            </a:r>
            <a:r>
              <a:rPr lang="en-US" dirty="0"/>
              <a:t>Memory-Efficient</a:t>
            </a:r>
          </a:p>
          <a:p>
            <a:pPr algn="l" eaLnBrk="1" hangingPunct="1"/>
            <a:r>
              <a:rPr lang="en-US" dirty="0"/>
              <a:t>Inference in Relational Domains</a:t>
            </a:r>
            <a:r>
              <a:rPr lang="ja-JP" altLang="en-US" dirty="0"/>
              <a:t>”</a:t>
            </a:r>
            <a:r>
              <a:rPr lang="en-US" i="1" dirty="0"/>
              <a:t> </a:t>
            </a:r>
            <a:r>
              <a:rPr lang="en-US" dirty="0"/>
              <a:t>(AAAI-06). </a:t>
            </a:r>
          </a:p>
          <a:p>
            <a:pPr algn="l" eaLnBrk="1" hangingPunct="1"/>
            <a:endParaRPr lang="en-US" dirty="0"/>
          </a:p>
          <a:p>
            <a:pPr algn="l" eaLnBrk="1" hangingPunct="1"/>
            <a:r>
              <a:rPr lang="en-US" dirty="0" err="1"/>
              <a:t>Singla</a:t>
            </a:r>
            <a:r>
              <a:rPr lang="en-US" dirty="0"/>
              <a:t>, P., &amp; </a:t>
            </a:r>
            <a:r>
              <a:rPr lang="en-US" dirty="0" err="1"/>
              <a:t>Domingos</a:t>
            </a:r>
            <a:r>
              <a:rPr lang="en-US" dirty="0"/>
              <a:t>, P. (2006). Memory-</a:t>
            </a:r>
            <a:r>
              <a:rPr lang="en-US" dirty="0" err="1"/>
              <a:t>efficent</a:t>
            </a:r>
            <a:endParaRPr lang="en-US" dirty="0"/>
          </a:p>
          <a:p>
            <a:pPr algn="l" eaLnBrk="1" hangingPunct="1"/>
            <a:r>
              <a:rPr lang="en-US" dirty="0"/>
              <a:t>inference in </a:t>
            </a:r>
            <a:r>
              <a:rPr lang="en-US" dirty="0" err="1"/>
              <a:t>relatonal</a:t>
            </a:r>
            <a:r>
              <a:rPr lang="en-US" dirty="0"/>
              <a:t> domains. In Proceedings of the</a:t>
            </a:r>
          </a:p>
          <a:p>
            <a:pPr algn="l" eaLnBrk="1" hangingPunct="1"/>
            <a:r>
              <a:rPr lang="en-US" dirty="0"/>
              <a:t>Twenty-First National Conference on Artificial Intelligence</a:t>
            </a:r>
          </a:p>
          <a:p>
            <a:pPr algn="l" eaLnBrk="1" hangingPunct="1"/>
            <a:r>
              <a:rPr lang="en-US" dirty="0"/>
              <a:t>(pp. 500-505). Boston, MA: AAAI Press.</a:t>
            </a:r>
          </a:p>
          <a:p>
            <a:pPr algn="l" eaLnBrk="1" hangingPunct="1"/>
            <a:endParaRPr lang="en-US" dirty="0"/>
          </a:p>
          <a:p>
            <a:pPr algn="l" eaLnBrk="1" hangingPunct="1"/>
            <a:r>
              <a:rPr lang="en-US" dirty="0"/>
              <a:t>H. Poon &amp; P. </a:t>
            </a:r>
            <a:r>
              <a:rPr lang="en-US" dirty="0" err="1"/>
              <a:t>Domingos</a:t>
            </a:r>
            <a:r>
              <a:rPr lang="en-US" dirty="0"/>
              <a:t>, Sound and Efficient Inference</a:t>
            </a:r>
          </a:p>
          <a:p>
            <a:pPr algn="l" eaLnBrk="1" hangingPunct="1"/>
            <a:r>
              <a:rPr lang="en-US" dirty="0"/>
              <a:t>with Probabilistic and Deterministic Dependencies</a:t>
            </a:r>
            <a:r>
              <a:rPr lang="ja-JP" altLang="en-US" dirty="0"/>
              <a:t>”</a:t>
            </a:r>
            <a:r>
              <a:rPr lang="en-US" dirty="0"/>
              <a:t>, in</a:t>
            </a:r>
          </a:p>
          <a:p>
            <a:pPr algn="l" eaLnBrk="1" hangingPunct="1"/>
            <a:r>
              <a:rPr lang="en-US" dirty="0"/>
              <a:t>Proc. AAAI-06, Boston, MA, 2006.</a:t>
            </a:r>
          </a:p>
          <a:p>
            <a:pPr algn="l" eaLnBrk="1" hangingPunct="1"/>
            <a:endParaRPr lang="en-US" dirty="0"/>
          </a:p>
          <a:p>
            <a:pPr algn="l" eaLnBrk="1" hangingPunct="1"/>
            <a:r>
              <a:rPr lang="en-US" dirty="0"/>
              <a:t>P. </a:t>
            </a:r>
            <a:r>
              <a:rPr lang="en-US" dirty="0" err="1"/>
              <a:t>Hoifung</a:t>
            </a:r>
            <a:r>
              <a:rPr lang="en-US" dirty="0"/>
              <a:t> (2006). </a:t>
            </a:r>
            <a:r>
              <a:rPr lang="en-US" dirty="0" err="1"/>
              <a:t>Efficent</a:t>
            </a:r>
            <a:r>
              <a:rPr lang="en-US" dirty="0"/>
              <a:t> inference. In Proceedings of the</a:t>
            </a:r>
          </a:p>
          <a:p>
            <a:pPr algn="l" eaLnBrk="1" hangingPunct="1"/>
            <a:r>
              <a:rPr lang="en-US" dirty="0"/>
              <a:t>Twenty-First National Conference on Artificial Intelligence.</a:t>
            </a:r>
          </a:p>
        </p:txBody>
      </p:sp>
      <p:sp>
        <p:nvSpPr>
          <p:cNvPr id="68633" name="Line 25"/>
          <p:cNvSpPr>
            <a:spLocks noChangeShapeType="1"/>
          </p:cNvSpPr>
          <p:nvPr/>
        </p:nvSpPr>
        <p:spPr bwMode="auto">
          <a:xfrm>
            <a:off x="609600" y="6553200"/>
            <a:ext cx="5334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34" name="Line 26"/>
          <p:cNvSpPr>
            <a:spLocks noChangeShapeType="1"/>
          </p:cNvSpPr>
          <p:nvPr/>
        </p:nvSpPr>
        <p:spPr bwMode="auto">
          <a:xfrm>
            <a:off x="685800" y="6400800"/>
            <a:ext cx="12954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35" name="Freeform 27"/>
          <p:cNvSpPr>
            <a:spLocks/>
          </p:cNvSpPr>
          <p:nvPr/>
        </p:nvSpPr>
        <p:spPr bwMode="auto">
          <a:xfrm>
            <a:off x="7620000" y="4343400"/>
            <a:ext cx="927100" cy="1143000"/>
          </a:xfrm>
          <a:custGeom>
            <a:avLst/>
            <a:gdLst>
              <a:gd name="T0" fmla="*/ 0 w 584"/>
              <a:gd name="T1" fmla="*/ 0 h 720"/>
              <a:gd name="T2" fmla="*/ 1451610000 w 584"/>
              <a:gd name="T3" fmla="*/ 1088707500 h 720"/>
              <a:gd name="T4" fmla="*/ 120967500 w 584"/>
              <a:gd name="T5" fmla="*/ 1814512500 h 720"/>
              <a:gd name="T6" fmla="*/ 0 60000 65536"/>
              <a:gd name="T7" fmla="*/ 0 60000 65536"/>
              <a:gd name="T8" fmla="*/ 0 60000 65536"/>
              <a:gd name="T9" fmla="*/ 0 w 584"/>
              <a:gd name="T10" fmla="*/ 0 h 720"/>
              <a:gd name="T11" fmla="*/ 584 w 584"/>
              <a:gd name="T12" fmla="*/ 720 h 7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4" h="720">
                <a:moveTo>
                  <a:pt x="0" y="0"/>
                </a:moveTo>
                <a:cubicBezTo>
                  <a:pt x="284" y="156"/>
                  <a:pt x="568" y="312"/>
                  <a:pt x="576" y="432"/>
                </a:cubicBezTo>
                <a:cubicBezTo>
                  <a:pt x="584" y="552"/>
                  <a:pt x="136" y="672"/>
                  <a:pt x="48" y="720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36" name="Line 28"/>
          <p:cNvSpPr>
            <a:spLocks noChangeShapeType="1"/>
          </p:cNvSpPr>
          <p:nvPr/>
        </p:nvSpPr>
        <p:spPr bwMode="auto">
          <a:xfrm flipH="1">
            <a:off x="1295400" y="1981200"/>
            <a:ext cx="76200" cy="914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37" name="Line 29"/>
          <p:cNvSpPr>
            <a:spLocks noChangeShapeType="1"/>
          </p:cNvSpPr>
          <p:nvPr/>
        </p:nvSpPr>
        <p:spPr bwMode="auto">
          <a:xfrm flipH="1">
            <a:off x="2590800" y="1981200"/>
            <a:ext cx="990600" cy="914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38" name="Line 30"/>
          <p:cNvSpPr>
            <a:spLocks noChangeShapeType="1"/>
          </p:cNvSpPr>
          <p:nvPr/>
        </p:nvSpPr>
        <p:spPr bwMode="auto">
          <a:xfrm flipH="1">
            <a:off x="2209800" y="2895600"/>
            <a:ext cx="381000" cy="1524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39" name="Line 31"/>
          <p:cNvSpPr>
            <a:spLocks noChangeShapeType="1"/>
          </p:cNvSpPr>
          <p:nvPr/>
        </p:nvSpPr>
        <p:spPr bwMode="auto">
          <a:xfrm flipH="1">
            <a:off x="2362200" y="1981200"/>
            <a:ext cx="1371600" cy="2362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40" name="Line 32"/>
          <p:cNvSpPr>
            <a:spLocks noChangeShapeType="1"/>
          </p:cNvSpPr>
          <p:nvPr/>
        </p:nvSpPr>
        <p:spPr bwMode="auto">
          <a:xfrm>
            <a:off x="1219200" y="4419600"/>
            <a:ext cx="76200" cy="1219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41" name="Line 33"/>
          <p:cNvSpPr>
            <a:spLocks noChangeShapeType="1"/>
          </p:cNvSpPr>
          <p:nvPr/>
        </p:nvSpPr>
        <p:spPr bwMode="auto">
          <a:xfrm flipH="1">
            <a:off x="3886200" y="4572000"/>
            <a:ext cx="228600" cy="1066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42" name="Line 34"/>
          <p:cNvSpPr>
            <a:spLocks noChangeShapeType="1"/>
          </p:cNvSpPr>
          <p:nvPr/>
        </p:nvSpPr>
        <p:spPr bwMode="auto">
          <a:xfrm>
            <a:off x="1981200" y="2286000"/>
            <a:ext cx="0" cy="914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43" name="Line 35"/>
          <p:cNvSpPr>
            <a:spLocks noChangeShapeType="1"/>
          </p:cNvSpPr>
          <p:nvPr/>
        </p:nvSpPr>
        <p:spPr bwMode="auto">
          <a:xfrm flipH="1">
            <a:off x="4572000" y="2286000"/>
            <a:ext cx="457200" cy="1219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44" name="Line 36"/>
          <p:cNvSpPr>
            <a:spLocks noChangeShapeType="1"/>
          </p:cNvSpPr>
          <p:nvPr/>
        </p:nvSpPr>
        <p:spPr bwMode="auto">
          <a:xfrm flipH="1">
            <a:off x="2209800" y="3505200"/>
            <a:ext cx="2286000" cy="1447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45" name="Line 37"/>
          <p:cNvSpPr>
            <a:spLocks noChangeShapeType="1"/>
          </p:cNvSpPr>
          <p:nvPr/>
        </p:nvSpPr>
        <p:spPr bwMode="auto">
          <a:xfrm flipH="1">
            <a:off x="4648200" y="2286000"/>
            <a:ext cx="609600" cy="3581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46" name="Line 38"/>
          <p:cNvSpPr>
            <a:spLocks noChangeShapeType="1"/>
          </p:cNvSpPr>
          <p:nvPr/>
        </p:nvSpPr>
        <p:spPr bwMode="auto">
          <a:xfrm flipH="1">
            <a:off x="4419600" y="3505200"/>
            <a:ext cx="152400" cy="2362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47" name="Line 39"/>
          <p:cNvSpPr>
            <a:spLocks noChangeShapeType="1"/>
          </p:cNvSpPr>
          <p:nvPr/>
        </p:nvSpPr>
        <p:spPr bwMode="auto">
          <a:xfrm>
            <a:off x="2057400" y="5029200"/>
            <a:ext cx="2286000" cy="990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48" name="Line 40"/>
          <p:cNvSpPr>
            <a:spLocks noChangeShapeType="1"/>
          </p:cNvSpPr>
          <p:nvPr/>
        </p:nvSpPr>
        <p:spPr bwMode="auto">
          <a:xfrm flipV="1">
            <a:off x="2057400" y="2286000"/>
            <a:ext cx="2819400" cy="2667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49" name="AutoShape 41"/>
          <p:cNvSpPr>
            <a:spLocks noChangeArrowheads="1"/>
          </p:cNvSpPr>
          <p:nvPr/>
        </p:nvSpPr>
        <p:spPr bwMode="auto">
          <a:xfrm rot="-3242073">
            <a:off x="7048500" y="4305300"/>
            <a:ext cx="1371600" cy="1447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1583379365 h 21600"/>
              <a:gd name="T4" fmla="*/ 1346299759 w 21600"/>
              <a:gd name="T5" fmla="*/ 2147483647 h 21600"/>
              <a:gd name="T6" fmla="*/ 0 w 21600"/>
              <a:gd name="T7" fmla="*/ 2147483647 h 21600"/>
              <a:gd name="T8" fmla="*/ 1346299759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1583379365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2027 w 21600"/>
              <a:gd name="T25" fmla="*/ 14652 h 21600"/>
              <a:gd name="T26" fmla="*/ 18519 w 21600"/>
              <a:gd name="T27" fmla="*/ 1851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6586" y="0"/>
                </a:moveTo>
                <a:lnTo>
                  <a:pt x="11571" y="5258"/>
                </a:lnTo>
                <a:lnTo>
                  <a:pt x="14652" y="5258"/>
                </a:lnTo>
                <a:lnTo>
                  <a:pt x="14652" y="14652"/>
                </a:lnTo>
                <a:lnTo>
                  <a:pt x="5258" y="14652"/>
                </a:lnTo>
                <a:lnTo>
                  <a:pt x="5258" y="11571"/>
                </a:lnTo>
                <a:lnTo>
                  <a:pt x="0" y="16586"/>
                </a:lnTo>
                <a:lnTo>
                  <a:pt x="5258" y="21600"/>
                </a:lnTo>
                <a:lnTo>
                  <a:pt x="5258" y="18519"/>
                </a:lnTo>
                <a:lnTo>
                  <a:pt x="18519" y="18519"/>
                </a:lnTo>
                <a:lnTo>
                  <a:pt x="18519" y="5258"/>
                </a:lnTo>
                <a:lnTo>
                  <a:pt x="21600" y="5258"/>
                </a:lnTo>
                <a:lnTo>
                  <a:pt x="16586" y="0"/>
                </a:lnTo>
                <a:close/>
              </a:path>
            </a:pathLst>
          </a:custGeom>
          <a:noFill/>
          <a:ln w="635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650" name="AutoShape 42"/>
          <p:cNvSpPr>
            <a:spLocks noChangeArrowheads="1"/>
          </p:cNvSpPr>
          <p:nvPr/>
        </p:nvSpPr>
        <p:spPr bwMode="auto">
          <a:xfrm rot="-3242073">
            <a:off x="6819900" y="2019300"/>
            <a:ext cx="1371600" cy="1447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1583379365 h 21600"/>
              <a:gd name="T4" fmla="*/ 1346299759 w 21600"/>
              <a:gd name="T5" fmla="*/ 2147483647 h 21600"/>
              <a:gd name="T6" fmla="*/ 0 w 21600"/>
              <a:gd name="T7" fmla="*/ 2147483647 h 21600"/>
              <a:gd name="T8" fmla="*/ 1346299759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1583379365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2027 w 21600"/>
              <a:gd name="T25" fmla="*/ 14652 h 21600"/>
              <a:gd name="T26" fmla="*/ 18519 w 21600"/>
              <a:gd name="T27" fmla="*/ 1851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6586" y="0"/>
                </a:moveTo>
                <a:lnTo>
                  <a:pt x="11571" y="5258"/>
                </a:lnTo>
                <a:lnTo>
                  <a:pt x="14652" y="5258"/>
                </a:lnTo>
                <a:lnTo>
                  <a:pt x="14652" y="14652"/>
                </a:lnTo>
                <a:lnTo>
                  <a:pt x="5258" y="14652"/>
                </a:lnTo>
                <a:lnTo>
                  <a:pt x="5258" y="11571"/>
                </a:lnTo>
                <a:lnTo>
                  <a:pt x="0" y="16586"/>
                </a:lnTo>
                <a:lnTo>
                  <a:pt x="5258" y="21600"/>
                </a:lnTo>
                <a:lnTo>
                  <a:pt x="5258" y="18519"/>
                </a:lnTo>
                <a:lnTo>
                  <a:pt x="18519" y="18519"/>
                </a:lnTo>
                <a:lnTo>
                  <a:pt x="18519" y="5258"/>
                </a:lnTo>
                <a:lnTo>
                  <a:pt x="21600" y="5258"/>
                </a:lnTo>
                <a:lnTo>
                  <a:pt x="16586" y="0"/>
                </a:lnTo>
                <a:close/>
              </a:path>
            </a:pathLst>
          </a:custGeom>
          <a:noFill/>
          <a:ln w="635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5" name="Footer Placeholder 2"/>
          <p:cNvSpPr>
            <a:spLocks noGrp="1"/>
          </p:cNvSpPr>
          <p:nvPr/>
        </p:nvSpPr>
        <p:spPr bwMode="auto">
          <a:xfrm>
            <a:off x="3048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7F7F7F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1548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200329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Implementing ER using MLNs:</a:t>
            </a:r>
            <a:br>
              <a:rPr lang="en-US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>Types </a:t>
            </a:r>
            <a:r>
              <a:rPr lang="en-US" dirty="0">
                <a:latin typeface="Arial" charset="0"/>
              </a:rPr>
              <a:t>and Predicates</a:t>
            </a:r>
          </a:p>
        </p:txBody>
      </p:sp>
      <p:sp>
        <p:nvSpPr>
          <p:cNvPr id="70659" name="Text Box 5"/>
          <p:cNvSpPr txBox="1">
            <a:spLocks noChangeArrowheads="1"/>
          </p:cNvSpPr>
          <p:nvPr/>
        </p:nvSpPr>
        <p:spPr bwMode="auto">
          <a:xfrm>
            <a:off x="533400" y="1981200"/>
            <a:ext cx="628015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b="1">
                <a:latin typeface="Courier New" charset="0"/>
              </a:rPr>
              <a:t>token = {Parag, Singla, and, Pedro, ...}</a:t>
            </a:r>
          </a:p>
          <a:p>
            <a:pPr algn="l" eaLnBrk="1" hangingPunct="1"/>
            <a:r>
              <a:rPr lang="en-US" b="1">
                <a:latin typeface="Courier New" charset="0"/>
              </a:rPr>
              <a:t>field = {Author, Title, Venue}</a:t>
            </a:r>
          </a:p>
          <a:p>
            <a:pPr algn="l" eaLnBrk="1" hangingPunct="1"/>
            <a:r>
              <a:rPr lang="en-US" b="1">
                <a:latin typeface="Courier New" charset="0"/>
              </a:rPr>
              <a:t>citation = {C1, C2, ...}</a:t>
            </a:r>
          </a:p>
          <a:p>
            <a:pPr algn="l" eaLnBrk="1" hangingPunct="1"/>
            <a:r>
              <a:rPr lang="en-US" b="1">
                <a:latin typeface="Courier New" charset="0"/>
              </a:rPr>
              <a:t>position = {0, 1, 2, ...}</a:t>
            </a:r>
          </a:p>
          <a:p>
            <a:pPr algn="l" eaLnBrk="1" hangingPunct="1"/>
            <a:endParaRPr lang="en-US" b="1">
              <a:latin typeface="Courier New" charset="0"/>
            </a:endParaRPr>
          </a:p>
          <a:p>
            <a:pPr algn="l" eaLnBrk="1" hangingPunct="1"/>
            <a:r>
              <a:rPr lang="en-US" b="1">
                <a:latin typeface="Courier New" charset="0"/>
              </a:rPr>
              <a:t>Token(token, position, citation)</a:t>
            </a:r>
          </a:p>
          <a:p>
            <a:pPr algn="l" eaLnBrk="1" hangingPunct="1"/>
            <a:r>
              <a:rPr lang="en-US" b="1">
                <a:latin typeface="Courier New" charset="0"/>
              </a:rPr>
              <a:t>InField(position, field, citation)</a:t>
            </a:r>
          </a:p>
          <a:p>
            <a:pPr algn="l" eaLnBrk="1" hangingPunct="1"/>
            <a:r>
              <a:rPr lang="en-US" b="1">
                <a:latin typeface="Courier New" charset="0"/>
              </a:rPr>
              <a:t>SameField(field, citation, citation)</a:t>
            </a:r>
          </a:p>
          <a:p>
            <a:pPr algn="l" eaLnBrk="1" hangingPunct="1"/>
            <a:r>
              <a:rPr lang="en-US" b="1">
                <a:latin typeface="Courier New" charset="0"/>
              </a:rPr>
              <a:t>SameCit(citation, citation)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406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"/>
          <p:cNvSpPr>
            <a:spLocks noChangeArrowheads="1"/>
          </p:cNvSpPr>
          <p:nvPr/>
        </p:nvSpPr>
        <p:spPr bwMode="auto">
          <a:xfrm>
            <a:off x="457200" y="1981200"/>
            <a:ext cx="6400800" cy="13716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200329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Implementing ER using MLNs: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Types and Predicates</a:t>
            </a:r>
          </a:p>
        </p:txBody>
      </p:sp>
      <p:sp>
        <p:nvSpPr>
          <p:cNvPr id="71684" name="Text Box 3"/>
          <p:cNvSpPr txBox="1">
            <a:spLocks noChangeArrowheads="1"/>
          </p:cNvSpPr>
          <p:nvPr/>
        </p:nvSpPr>
        <p:spPr bwMode="auto">
          <a:xfrm>
            <a:off x="533400" y="1981200"/>
            <a:ext cx="628015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b="1" dirty="0">
                <a:latin typeface="Courier New" charset="0"/>
              </a:rPr>
              <a:t>token = {</a:t>
            </a:r>
            <a:r>
              <a:rPr lang="en-US" b="1" dirty="0" err="1">
                <a:latin typeface="Courier New" charset="0"/>
              </a:rPr>
              <a:t>Parag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Singla</a:t>
            </a:r>
            <a:r>
              <a:rPr lang="en-US" b="1" dirty="0">
                <a:latin typeface="Courier New" charset="0"/>
              </a:rPr>
              <a:t>, and, Pedro, ...}</a:t>
            </a:r>
          </a:p>
          <a:p>
            <a:pPr algn="l" eaLnBrk="1" hangingPunct="1"/>
            <a:r>
              <a:rPr lang="en-US" b="1" dirty="0">
                <a:latin typeface="Courier New" charset="0"/>
              </a:rPr>
              <a:t>field = {Author, Title, Venue, ...}</a:t>
            </a:r>
          </a:p>
          <a:p>
            <a:pPr algn="l" eaLnBrk="1" hangingPunct="1"/>
            <a:r>
              <a:rPr lang="en-US" b="1" dirty="0">
                <a:latin typeface="Courier New" charset="0"/>
              </a:rPr>
              <a:t>citation = {C1, C2, ...}</a:t>
            </a:r>
          </a:p>
          <a:p>
            <a:pPr algn="l" eaLnBrk="1" hangingPunct="1"/>
            <a:r>
              <a:rPr lang="en-US" b="1" dirty="0">
                <a:latin typeface="Courier New" charset="0"/>
              </a:rPr>
              <a:t>position = {0, 1, 2, ...}</a:t>
            </a:r>
          </a:p>
          <a:p>
            <a:pPr algn="l" eaLnBrk="1" hangingPunct="1"/>
            <a:endParaRPr lang="en-US" b="1" dirty="0">
              <a:latin typeface="Courier New" charset="0"/>
            </a:endParaRPr>
          </a:p>
          <a:p>
            <a:pPr algn="l" eaLnBrk="1" hangingPunct="1"/>
            <a:r>
              <a:rPr lang="en-US" b="1" dirty="0">
                <a:latin typeface="Courier New" charset="0"/>
              </a:rPr>
              <a:t>Token(token, position, citation)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InField</a:t>
            </a:r>
            <a:r>
              <a:rPr lang="en-US" b="1" dirty="0">
                <a:latin typeface="Courier New" charset="0"/>
              </a:rPr>
              <a:t>(position, field, citation)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SameField</a:t>
            </a:r>
            <a:r>
              <a:rPr lang="en-US" b="1" dirty="0">
                <a:latin typeface="Courier New" charset="0"/>
              </a:rPr>
              <a:t>(field, citation, citation)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SameCit</a:t>
            </a:r>
            <a:r>
              <a:rPr lang="en-US" b="1" dirty="0">
                <a:latin typeface="Courier New" charset="0"/>
              </a:rPr>
              <a:t>(citation, citation)</a:t>
            </a:r>
          </a:p>
        </p:txBody>
      </p:sp>
      <p:sp>
        <p:nvSpPr>
          <p:cNvPr id="71685" name="Text Box 6"/>
          <p:cNvSpPr txBox="1">
            <a:spLocks noChangeArrowheads="1"/>
          </p:cNvSpPr>
          <p:nvPr/>
        </p:nvSpPr>
        <p:spPr bwMode="auto">
          <a:xfrm>
            <a:off x="6934200" y="2438400"/>
            <a:ext cx="132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/>
              <a:t>Optional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6044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ChangeArrowheads="1"/>
          </p:cNvSpPr>
          <p:nvPr/>
        </p:nvSpPr>
        <p:spPr bwMode="auto">
          <a:xfrm>
            <a:off x="457200" y="3505200"/>
            <a:ext cx="5181600" cy="45720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200329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Implementing ER using MLNs: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Types and Predicates</a:t>
            </a:r>
          </a:p>
        </p:txBody>
      </p:sp>
      <p:sp>
        <p:nvSpPr>
          <p:cNvPr id="72708" name="Text Box 5"/>
          <p:cNvSpPr txBox="1">
            <a:spLocks noChangeArrowheads="1"/>
          </p:cNvSpPr>
          <p:nvPr/>
        </p:nvSpPr>
        <p:spPr bwMode="auto">
          <a:xfrm>
            <a:off x="6096000" y="3505200"/>
            <a:ext cx="31237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dirty="0" smtClean="0"/>
              <a:t>Will be the</a:t>
            </a:r>
            <a:r>
              <a:rPr lang="en-US" sz="2400" dirty="0"/>
              <a:t> </a:t>
            </a:r>
            <a:r>
              <a:rPr lang="en-US" sz="2400" dirty="0" smtClean="0"/>
              <a:t>evidence</a:t>
            </a:r>
            <a:endParaRPr lang="en-US" sz="2400" dirty="0"/>
          </a:p>
        </p:txBody>
      </p:sp>
      <p:sp>
        <p:nvSpPr>
          <p:cNvPr id="72709" name="Line 6"/>
          <p:cNvSpPr>
            <a:spLocks noChangeShapeType="1"/>
          </p:cNvSpPr>
          <p:nvPr/>
        </p:nvSpPr>
        <p:spPr bwMode="auto">
          <a:xfrm flipH="1">
            <a:off x="5715000" y="37338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2710" name="Text Box 3"/>
          <p:cNvSpPr txBox="1">
            <a:spLocks noChangeArrowheads="1"/>
          </p:cNvSpPr>
          <p:nvPr/>
        </p:nvSpPr>
        <p:spPr bwMode="auto">
          <a:xfrm>
            <a:off x="533400" y="1981200"/>
            <a:ext cx="628015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b="1" dirty="0">
                <a:latin typeface="Courier New" charset="0"/>
              </a:rPr>
              <a:t>token = {</a:t>
            </a:r>
            <a:r>
              <a:rPr lang="en-US" b="1" dirty="0" err="1">
                <a:latin typeface="Courier New" charset="0"/>
              </a:rPr>
              <a:t>Parag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Singla</a:t>
            </a:r>
            <a:r>
              <a:rPr lang="en-US" b="1" dirty="0">
                <a:latin typeface="Courier New" charset="0"/>
              </a:rPr>
              <a:t>, and, Pedro, ...}</a:t>
            </a:r>
          </a:p>
          <a:p>
            <a:pPr algn="l" eaLnBrk="1" hangingPunct="1"/>
            <a:r>
              <a:rPr lang="en-US" b="1" dirty="0">
                <a:latin typeface="Courier New" charset="0"/>
              </a:rPr>
              <a:t>field = {Author, Title, Venue}</a:t>
            </a:r>
          </a:p>
          <a:p>
            <a:pPr algn="l" eaLnBrk="1" hangingPunct="1"/>
            <a:r>
              <a:rPr lang="en-US" b="1" dirty="0">
                <a:latin typeface="Courier New" charset="0"/>
              </a:rPr>
              <a:t>citation = {C1, C2, ...}</a:t>
            </a:r>
          </a:p>
          <a:p>
            <a:pPr algn="l" eaLnBrk="1" hangingPunct="1"/>
            <a:r>
              <a:rPr lang="en-US" b="1" dirty="0">
                <a:latin typeface="Courier New" charset="0"/>
              </a:rPr>
              <a:t>position = {0, 1, 2, ...}</a:t>
            </a:r>
          </a:p>
          <a:p>
            <a:pPr algn="l" eaLnBrk="1" hangingPunct="1"/>
            <a:endParaRPr lang="en-US" b="1" dirty="0">
              <a:latin typeface="Courier New" charset="0"/>
            </a:endParaRPr>
          </a:p>
          <a:p>
            <a:pPr algn="l" eaLnBrk="1" hangingPunct="1"/>
            <a:r>
              <a:rPr lang="en-US" b="1" dirty="0">
                <a:latin typeface="Courier New" charset="0"/>
              </a:rPr>
              <a:t>Token(token, position, citation)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InField</a:t>
            </a:r>
            <a:r>
              <a:rPr lang="en-US" b="1" dirty="0">
                <a:latin typeface="Courier New" charset="0"/>
              </a:rPr>
              <a:t>(position, field, citation)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SameField</a:t>
            </a:r>
            <a:r>
              <a:rPr lang="en-US" b="1" dirty="0">
                <a:latin typeface="Courier New" charset="0"/>
              </a:rPr>
              <a:t>(field, citation, citation)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SameCit</a:t>
            </a:r>
            <a:r>
              <a:rPr lang="en-US" b="1" dirty="0">
                <a:latin typeface="Courier New" charset="0"/>
              </a:rPr>
              <a:t>(citation, citation)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2147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6"/>
          <p:cNvSpPr>
            <a:spLocks noChangeArrowheads="1"/>
          </p:cNvSpPr>
          <p:nvPr/>
        </p:nvSpPr>
        <p:spPr bwMode="auto">
          <a:xfrm>
            <a:off x="533400" y="3886200"/>
            <a:ext cx="5562600" cy="10668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de-DE"/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533400" y="1981200"/>
            <a:ext cx="628015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b="1" dirty="0">
                <a:latin typeface="Courier New" charset="0"/>
              </a:rPr>
              <a:t>token = {</a:t>
            </a:r>
            <a:r>
              <a:rPr lang="en-US" b="1" dirty="0" err="1">
                <a:latin typeface="Courier New" charset="0"/>
              </a:rPr>
              <a:t>Parag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Singla</a:t>
            </a:r>
            <a:r>
              <a:rPr lang="en-US" b="1" dirty="0">
                <a:latin typeface="Courier New" charset="0"/>
              </a:rPr>
              <a:t>, and, Pedro, ...}</a:t>
            </a:r>
          </a:p>
          <a:p>
            <a:pPr algn="l" eaLnBrk="1" hangingPunct="1"/>
            <a:r>
              <a:rPr lang="en-US" b="1" dirty="0">
                <a:latin typeface="Courier New" charset="0"/>
              </a:rPr>
              <a:t>field = {Author, Title, Venue}</a:t>
            </a:r>
          </a:p>
          <a:p>
            <a:pPr algn="l" eaLnBrk="1" hangingPunct="1"/>
            <a:r>
              <a:rPr lang="en-US" b="1" dirty="0">
                <a:latin typeface="Courier New" charset="0"/>
              </a:rPr>
              <a:t>citation = {C1, C2, ...}</a:t>
            </a:r>
          </a:p>
          <a:p>
            <a:pPr algn="l" eaLnBrk="1" hangingPunct="1"/>
            <a:r>
              <a:rPr lang="en-US" b="1" dirty="0">
                <a:latin typeface="Courier New" charset="0"/>
              </a:rPr>
              <a:t>position = {0, 1, 2, ...}</a:t>
            </a:r>
          </a:p>
          <a:p>
            <a:pPr algn="l" eaLnBrk="1" hangingPunct="1"/>
            <a:endParaRPr lang="en-US" b="1" dirty="0">
              <a:latin typeface="Courier New" charset="0"/>
            </a:endParaRPr>
          </a:p>
          <a:p>
            <a:pPr algn="l" eaLnBrk="1" hangingPunct="1"/>
            <a:r>
              <a:rPr lang="en-US" b="1" dirty="0">
                <a:latin typeface="Courier New" charset="0"/>
              </a:rPr>
              <a:t>Token(token, position, citation)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InField</a:t>
            </a:r>
            <a:r>
              <a:rPr lang="en-US" b="1" dirty="0">
                <a:latin typeface="Courier New" charset="0"/>
              </a:rPr>
              <a:t>(position, field, citation)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SameField</a:t>
            </a:r>
            <a:r>
              <a:rPr lang="en-US" b="1" dirty="0">
                <a:latin typeface="Courier New" charset="0"/>
              </a:rPr>
              <a:t>(field, citation, citation)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SameCit</a:t>
            </a:r>
            <a:r>
              <a:rPr lang="en-US" b="1" dirty="0">
                <a:latin typeface="Courier New" charset="0"/>
              </a:rPr>
              <a:t>(citation, citation)</a:t>
            </a: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200329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Implementing ER using MLNs: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Types and Predicates</a:t>
            </a:r>
          </a:p>
        </p:txBody>
      </p:sp>
      <p:sp>
        <p:nvSpPr>
          <p:cNvPr id="73733" name="Text Box 7"/>
          <p:cNvSpPr txBox="1">
            <a:spLocks noChangeArrowheads="1"/>
          </p:cNvSpPr>
          <p:nvPr/>
        </p:nvSpPr>
        <p:spPr bwMode="auto">
          <a:xfrm>
            <a:off x="6172200" y="5715000"/>
            <a:ext cx="26993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dirty="0" smtClean="0"/>
              <a:t>Query predicates</a:t>
            </a:r>
            <a:endParaRPr lang="en-US" sz="2400" dirty="0"/>
          </a:p>
        </p:txBody>
      </p:sp>
      <p:sp>
        <p:nvSpPr>
          <p:cNvPr id="73734" name="Freeform 9"/>
          <p:cNvSpPr>
            <a:spLocks/>
          </p:cNvSpPr>
          <p:nvPr/>
        </p:nvSpPr>
        <p:spPr bwMode="auto">
          <a:xfrm rot="5866304">
            <a:off x="6194133" y="5085703"/>
            <a:ext cx="558800" cy="685800"/>
          </a:xfrm>
          <a:custGeom>
            <a:avLst/>
            <a:gdLst>
              <a:gd name="T0" fmla="*/ 776208125 w 308"/>
              <a:gd name="T1" fmla="*/ 0 h 2"/>
              <a:gd name="T2" fmla="*/ 0 w 308"/>
              <a:gd name="T3" fmla="*/ 5040313 h 2"/>
              <a:gd name="T4" fmla="*/ 0 60000 65536"/>
              <a:gd name="T5" fmla="*/ 0 60000 65536"/>
              <a:gd name="T6" fmla="*/ 0 w 308"/>
              <a:gd name="T7" fmla="*/ 0 h 2"/>
              <a:gd name="T8" fmla="*/ 308 w 308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" h="2">
                <a:moveTo>
                  <a:pt x="308" y="0"/>
                </a:moveTo>
                <a:lnTo>
                  <a:pt x="0" y="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" name="Footer Placeholder 2"/>
          <p:cNvSpPr>
            <a:spLocks noGrp="1"/>
          </p:cNvSpPr>
          <p:nvPr/>
        </p:nvSpPr>
        <p:spPr bwMode="auto">
          <a:xfrm>
            <a:off x="3048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7F7F7F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096000" y="3810000"/>
            <a:ext cx="24420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solidFill>
                  <a:srgbClr val="FF0000"/>
                </a:solidFill>
              </a:rPr>
              <a:t>Does the segmentation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6096000" y="4157246"/>
            <a:ext cx="3035807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600" dirty="0" smtClean="0">
                <a:solidFill>
                  <a:srgbClr val="008000"/>
                </a:solidFill>
              </a:rPr>
              <a:t>Do the resolution, i.e., the</a:t>
            </a:r>
          </a:p>
          <a:p>
            <a:pPr algn="l" eaLnBrk="1" hangingPunct="1"/>
            <a:r>
              <a:rPr lang="en-US" sz="1600" dirty="0" smtClean="0">
                <a:solidFill>
                  <a:srgbClr val="008000"/>
                </a:solidFill>
              </a:rPr>
              <a:t>say which parts are the same</a:t>
            </a:r>
            <a:endParaRPr lang="en-US" sz="16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65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57200" y="1752600"/>
            <a:ext cx="7924800" cy="13716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de-DE"/>
          </a:p>
        </p:txBody>
      </p:sp>
      <p:sp>
        <p:nvSpPr>
          <p:cNvPr id="74754" name="Text Box 4"/>
          <p:cNvSpPr txBox="1">
            <a:spLocks noChangeArrowheads="1"/>
          </p:cNvSpPr>
          <p:nvPr/>
        </p:nvSpPr>
        <p:spPr bwMode="auto">
          <a:xfrm>
            <a:off x="533400" y="1981200"/>
            <a:ext cx="765175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b="1" dirty="0">
                <a:latin typeface="Courier New" charset="0"/>
              </a:rPr>
              <a:t>Token(+</a:t>
            </a:r>
            <a:r>
              <a:rPr lang="en-US" b="1" dirty="0" err="1">
                <a:latin typeface="Courier New" charset="0"/>
              </a:rPr>
              <a:t>t,i,c</a:t>
            </a:r>
            <a:r>
              <a:rPr lang="en-US" b="1" dirty="0">
                <a:latin typeface="Courier New" charset="0"/>
              </a:rPr>
              <a:t>) =&gt; </a:t>
            </a:r>
            <a:r>
              <a:rPr lang="en-US" b="1" dirty="0" err="1">
                <a:latin typeface="Courier New" charset="0"/>
              </a:rPr>
              <a:t>InField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,+</a:t>
            </a:r>
            <a:r>
              <a:rPr lang="en-US" b="1" dirty="0" err="1">
                <a:latin typeface="Courier New" charset="0"/>
              </a:rPr>
              <a:t>f,c</a:t>
            </a:r>
            <a:r>
              <a:rPr lang="en-US" b="1" dirty="0">
                <a:latin typeface="Courier New" charset="0"/>
              </a:rPr>
              <a:t>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InField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,+</a:t>
            </a:r>
            <a:r>
              <a:rPr lang="en-US" b="1" dirty="0" err="1">
                <a:latin typeface="Courier New" charset="0"/>
              </a:rPr>
              <a:t>f,c</a:t>
            </a:r>
            <a:r>
              <a:rPr lang="en-US" b="1" dirty="0">
                <a:latin typeface="Courier New" charset="0"/>
              </a:rPr>
              <a:t>) &lt;</a:t>
            </a:r>
            <a:r>
              <a:rPr lang="en-US" b="1" dirty="0">
                <a:latin typeface="Courier New" charset="0"/>
                <a:sym typeface="Wingdings" charset="0"/>
              </a:rPr>
              <a:t>=&gt; </a:t>
            </a:r>
            <a:r>
              <a:rPr lang="en-US" b="1" dirty="0" err="1">
                <a:latin typeface="Courier New" charset="0"/>
                <a:sym typeface="Wingdings" charset="0"/>
              </a:rPr>
              <a:t>InField</a:t>
            </a:r>
            <a:r>
              <a:rPr lang="en-US" b="1" dirty="0">
                <a:latin typeface="Courier New" charset="0"/>
                <a:sym typeface="Wingdings" charset="0"/>
              </a:rPr>
              <a:t>(i+1,+f,c)</a:t>
            </a:r>
          </a:p>
          <a:p>
            <a:pPr algn="l" eaLnBrk="1" hangingPunct="1"/>
            <a:r>
              <a:rPr lang="en-US" b="1" dirty="0">
                <a:latin typeface="Courier New" charset="0"/>
                <a:sym typeface="Wingdings" charset="0"/>
              </a:rPr>
              <a:t>f != f</a:t>
            </a:r>
            <a:r>
              <a:rPr lang="ja-JP" altLang="en-US" b="1" dirty="0">
                <a:latin typeface="Courier New" charset="0"/>
                <a:sym typeface="Wingdings" charset="0"/>
              </a:rPr>
              <a:t>’</a:t>
            </a:r>
            <a:r>
              <a:rPr lang="en-US" b="1" dirty="0">
                <a:latin typeface="Courier New" charset="0"/>
                <a:sym typeface="Wingdings" charset="0"/>
              </a:rPr>
              <a:t> =&gt; (!</a:t>
            </a:r>
            <a:r>
              <a:rPr lang="en-US" b="1" dirty="0" err="1">
                <a:latin typeface="Courier New" charset="0"/>
                <a:sym typeface="Wingdings" charset="0"/>
              </a:rPr>
              <a:t>InField</a:t>
            </a:r>
            <a:r>
              <a:rPr lang="en-US" b="1" dirty="0">
                <a:latin typeface="Courier New" charset="0"/>
                <a:sym typeface="Wingdings" charset="0"/>
              </a:rPr>
              <a:t>(</a:t>
            </a:r>
            <a:r>
              <a:rPr lang="en-US" b="1" dirty="0" err="1">
                <a:latin typeface="Courier New" charset="0"/>
                <a:sym typeface="Wingdings" charset="0"/>
              </a:rPr>
              <a:t>i</a:t>
            </a:r>
            <a:r>
              <a:rPr lang="en-US" b="1" dirty="0">
                <a:latin typeface="Courier New" charset="0"/>
                <a:sym typeface="Wingdings" charset="0"/>
              </a:rPr>
              <a:t>,+</a:t>
            </a:r>
            <a:r>
              <a:rPr lang="en-US" b="1" dirty="0" err="1">
                <a:latin typeface="Courier New" charset="0"/>
                <a:sym typeface="Wingdings" charset="0"/>
              </a:rPr>
              <a:t>f,c</a:t>
            </a:r>
            <a:r>
              <a:rPr lang="en-US" b="1" dirty="0">
                <a:latin typeface="Courier New" charset="0"/>
                <a:sym typeface="Wingdings" charset="0"/>
              </a:rPr>
              <a:t>) v !</a:t>
            </a:r>
            <a:r>
              <a:rPr lang="en-US" b="1" dirty="0" err="1">
                <a:latin typeface="Courier New" charset="0"/>
                <a:sym typeface="Wingdings" charset="0"/>
              </a:rPr>
              <a:t>InField</a:t>
            </a:r>
            <a:r>
              <a:rPr lang="en-US" b="1" dirty="0">
                <a:latin typeface="Courier New" charset="0"/>
                <a:sym typeface="Wingdings" charset="0"/>
              </a:rPr>
              <a:t>(</a:t>
            </a:r>
            <a:r>
              <a:rPr lang="en-US" b="1" dirty="0" err="1">
                <a:latin typeface="Courier New" charset="0"/>
                <a:sym typeface="Wingdings" charset="0"/>
              </a:rPr>
              <a:t>i</a:t>
            </a:r>
            <a:r>
              <a:rPr lang="en-US" b="1" dirty="0">
                <a:latin typeface="Courier New" charset="0"/>
                <a:sym typeface="Wingdings" charset="0"/>
              </a:rPr>
              <a:t>,+f</a:t>
            </a:r>
            <a:r>
              <a:rPr lang="ja-JP" altLang="en-US" b="1" dirty="0">
                <a:latin typeface="Courier New" charset="0"/>
                <a:sym typeface="Wingdings" charset="0"/>
              </a:rPr>
              <a:t>’</a:t>
            </a:r>
            <a:r>
              <a:rPr lang="en-US" b="1" dirty="0">
                <a:latin typeface="Courier New" charset="0"/>
                <a:sym typeface="Wingdings" charset="0"/>
              </a:rPr>
              <a:t>,c))</a:t>
            </a:r>
          </a:p>
          <a:p>
            <a:pPr algn="l" eaLnBrk="1" hangingPunct="1"/>
            <a:endParaRPr lang="en-US" sz="2400" b="1" dirty="0">
              <a:latin typeface="Courier New" charset="0"/>
              <a:sym typeface="Wingdings" charset="0"/>
            </a:endParaRPr>
          </a:p>
          <a:p>
            <a:pPr algn="l" eaLnBrk="1" hangingPunct="1"/>
            <a:r>
              <a:rPr lang="en-US" b="1" dirty="0">
                <a:latin typeface="Courier New" charset="0"/>
              </a:rPr>
              <a:t>Token(+</a:t>
            </a:r>
            <a:r>
              <a:rPr lang="en-US" b="1" dirty="0" err="1">
                <a:latin typeface="Courier New" charset="0"/>
              </a:rPr>
              <a:t>t,i,c</a:t>
            </a:r>
            <a:r>
              <a:rPr lang="en-US" b="1" dirty="0">
                <a:latin typeface="Courier New" charset="0"/>
              </a:rPr>
              <a:t>) ^ </a:t>
            </a:r>
            <a:r>
              <a:rPr lang="en-US" b="1" dirty="0" err="1">
                <a:latin typeface="Courier New" charset="0"/>
              </a:rPr>
              <a:t>InField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,+</a:t>
            </a:r>
            <a:r>
              <a:rPr lang="en-US" b="1" dirty="0" err="1">
                <a:latin typeface="Courier New" charset="0"/>
              </a:rPr>
              <a:t>f,c</a:t>
            </a:r>
            <a:r>
              <a:rPr lang="en-US" b="1" dirty="0">
                <a:latin typeface="Courier New" charset="0"/>
              </a:rPr>
              <a:t>) ^ Token(+</a:t>
            </a:r>
            <a:r>
              <a:rPr lang="en-US" b="1" dirty="0" err="1">
                <a:latin typeface="Courier New" charset="0"/>
              </a:rPr>
              <a:t>t,i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,c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)</a:t>
            </a:r>
          </a:p>
          <a:p>
            <a:pPr algn="l" eaLnBrk="1" hangingPunct="1"/>
            <a:r>
              <a:rPr lang="en-US" b="1" dirty="0">
                <a:latin typeface="Courier New" charset="0"/>
              </a:rPr>
              <a:t>   ^ </a:t>
            </a:r>
            <a:r>
              <a:rPr lang="en-US" b="1" dirty="0" err="1">
                <a:latin typeface="Courier New" charset="0"/>
              </a:rPr>
              <a:t>InField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i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,+</a:t>
            </a:r>
            <a:r>
              <a:rPr lang="en-US" b="1" dirty="0" err="1">
                <a:latin typeface="Courier New" charset="0"/>
              </a:rPr>
              <a:t>f,c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) =&gt; </a:t>
            </a:r>
            <a:r>
              <a:rPr lang="en-US" b="1" dirty="0" err="1">
                <a:latin typeface="Courier New" charset="0"/>
              </a:rPr>
              <a:t>SameField</a:t>
            </a:r>
            <a:r>
              <a:rPr lang="en-US" b="1" dirty="0">
                <a:latin typeface="Courier New" charset="0"/>
              </a:rPr>
              <a:t>(+</a:t>
            </a:r>
            <a:r>
              <a:rPr lang="en-US" b="1" dirty="0" err="1">
                <a:latin typeface="Courier New" charset="0"/>
              </a:rPr>
              <a:t>f,c,c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SameField</a:t>
            </a:r>
            <a:r>
              <a:rPr lang="en-US" b="1" dirty="0">
                <a:latin typeface="Courier New" charset="0"/>
              </a:rPr>
              <a:t>(+</a:t>
            </a:r>
            <a:r>
              <a:rPr lang="en-US" b="1" dirty="0" err="1">
                <a:latin typeface="Courier New" charset="0"/>
              </a:rPr>
              <a:t>f,c,c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) </a:t>
            </a:r>
            <a:r>
              <a:rPr lang="en-US" b="1" dirty="0">
                <a:latin typeface="Courier New" charset="0"/>
                <a:sym typeface="Wingdings" charset="0"/>
              </a:rPr>
              <a:t>&lt;=&gt; </a:t>
            </a:r>
            <a:r>
              <a:rPr lang="en-US" b="1" dirty="0" err="1">
                <a:latin typeface="Courier New" charset="0"/>
                <a:sym typeface="Wingdings" charset="0"/>
              </a:rPr>
              <a:t>SameCit</a:t>
            </a:r>
            <a:r>
              <a:rPr lang="en-US" b="1" dirty="0">
                <a:latin typeface="Courier New" charset="0"/>
                <a:sym typeface="Wingdings" charset="0"/>
              </a:rPr>
              <a:t>(</a:t>
            </a:r>
            <a:r>
              <a:rPr lang="en-US" b="1" dirty="0" err="1">
                <a:latin typeface="Courier New" charset="0"/>
                <a:sym typeface="Wingdings" charset="0"/>
              </a:rPr>
              <a:t>c,c</a:t>
            </a:r>
            <a:r>
              <a:rPr lang="ja-JP" altLang="en-US" b="1" dirty="0">
                <a:latin typeface="Courier New" charset="0"/>
                <a:sym typeface="Wingdings" charset="0"/>
              </a:rPr>
              <a:t>’</a:t>
            </a:r>
            <a:r>
              <a:rPr lang="en-US" b="1" dirty="0">
                <a:latin typeface="Courier New" charset="0"/>
                <a:sym typeface="Wingdings" charset="0"/>
              </a:rPr>
              <a:t>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SameField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f,c,c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) ^ </a:t>
            </a:r>
            <a:r>
              <a:rPr lang="en-US" b="1" dirty="0" err="1">
                <a:latin typeface="Courier New" charset="0"/>
              </a:rPr>
              <a:t>SameField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f,c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,c</a:t>
            </a:r>
            <a:r>
              <a:rPr lang="ja-JP" altLang="en-US" b="1" dirty="0">
                <a:latin typeface="Courier New" charset="0"/>
              </a:rPr>
              <a:t>”</a:t>
            </a:r>
            <a:r>
              <a:rPr lang="en-US" b="1" dirty="0">
                <a:latin typeface="Courier New" charset="0"/>
              </a:rPr>
              <a:t>)</a:t>
            </a:r>
          </a:p>
          <a:p>
            <a:pPr algn="l" eaLnBrk="1" hangingPunct="1"/>
            <a:r>
              <a:rPr lang="en-US" b="1" dirty="0">
                <a:latin typeface="Courier New" charset="0"/>
              </a:rPr>
              <a:t>   =&gt; </a:t>
            </a:r>
            <a:r>
              <a:rPr lang="en-US" b="1" dirty="0" err="1">
                <a:latin typeface="Courier New" charset="0"/>
              </a:rPr>
              <a:t>SameField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f,c,c</a:t>
            </a:r>
            <a:r>
              <a:rPr lang="ja-JP" altLang="en-US" b="1" dirty="0">
                <a:latin typeface="Courier New" charset="0"/>
              </a:rPr>
              <a:t>”</a:t>
            </a:r>
            <a:r>
              <a:rPr lang="en-US" b="1" dirty="0">
                <a:latin typeface="Courier New" charset="0"/>
              </a:rPr>
              <a:t>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SameCit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c,c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) ^ </a:t>
            </a:r>
            <a:r>
              <a:rPr lang="en-US" b="1" dirty="0" err="1">
                <a:latin typeface="Courier New" charset="0"/>
              </a:rPr>
              <a:t>SameCit</a:t>
            </a:r>
            <a:r>
              <a:rPr lang="en-US" b="1" dirty="0">
                <a:latin typeface="Courier New" charset="0"/>
              </a:rPr>
              <a:t>(c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,c</a:t>
            </a:r>
            <a:r>
              <a:rPr lang="ja-JP" altLang="en-US" b="1" dirty="0">
                <a:latin typeface="Courier New" charset="0"/>
              </a:rPr>
              <a:t>”</a:t>
            </a:r>
            <a:r>
              <a:rPr lang="en-US" b="1" dirty="0">
                <a:latin typeface="Courier New" charset="0"/>
              </a:rPr>
              <a:t>) =&gt; </a:t>
            </a:r>
            <a:r>
              <a:rPr lang="en-US" b="1" dirty="0" err="1">
                <a:latin typeface="Courier New" charset="0"/>
              </a:rPr>
              <a:t>SameCit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c,c</a:t>
            </a:r>
            <a:r>
              <a:rPr lang="ja-JP" altLang="en-US" b="1" dirty="0">
                <a:latin typeface="Courier New" charset="0"/>
              </a:rPr>
              <a:t>”</a:t>
            </a:r>
            <a:r>
              <a:rPr lang="en-US" b="1" dirty="0">
                <a:latin typeface="Courier New" charset="0"/>
              </a:rPr>
              <a:t>)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Implementing ER using MLNs:</a:t>
            </a:r>
            <a:br>
              <a:rPr lang="en-US" dirty="0">
                <a:latin typeface="Arial" charset="0"/>
              </a:rPr>
            </a:br>
            <a:r>
              <a:rPr lang="en-US" dirty="0" smtClean="0">
                <a:latin typeface="Arial" charset="0"/>
              </a:rPr>
              <a:t>Formulas</a:t>
            </a:r>
            <a:endParaRPr lang="en-US" dirty="0">
              <a:latin typeface="Arial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/>
        </p:nvSpPr>
        <p:spPr bwMode="auto">
          <a:xfrm>
            <a:off x="3048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7F7F7F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76299" y="1371600"/>
            <a:ext cx="30057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Encoding an HMM/CRF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999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57200" y="3276600"/>
            <a:ext cx="7924800" cy="1981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de-DE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57200" y="1752600"/>
            <a:ext cx="7924800" cy="13716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de-DE"/>
          </a:p>
        </p:txBody>
      </p:sp>
      <p:sp>
        <p:nvSpPr>
          <p:cNvPr id="74754" name="Text Box 4"/>
          <p:cNvSpPr txBox="1">
            <a:spLocks noChangeArrowheads="1"/>
          </p:cNvSpPr>
          <p:nvPr/>
        </p:nvSpPr>
        <p:spPr bwMode="auto">
          <a:xfrm>
            <a:off x="533400" y="1981200"/>
            <a:ext cx="765175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b="1" dirty="0">
                <a:latin typeface="Courier New" charset="0"/>
              </a:rPr>
              <a:t>Token(+</a:t>
            </a:r>
            <a:r>
              <a:rPr lang="en-US" b="1" dirty="0" err="1">
                <a:latin typeface="Courier New" charset="0"/>
              </a:rPr>
              <a:t>t,i,c</a:t>
            </a:r>
            <a:r>
              <a:rPr lang="en-US" b="1" dirty="0">
                <a:latin typeface="Courier New" charset="0"/>
              </a:rPr>
              <a:t>) =&gt; </a:t>
            </a:r>
            <a:r>
              <a:rPr lang="en-US" b="1" dirty="0" err="1">
                <a:latin typeface="Courier New" charset="0"/>
              </a:rPr>
              <a:t>InField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,+</a:t>
            </a:r>
            <a:r>
              <a:rPr lang="en-US" b="1" dirty="0" err="1">
                <a:latin typeface="Courier New" charset="0"/>
              </a:rPr>
              <a:t>f,c</a:t>
            </a:r>
            <a:r>
              <a:rPr lang="en-US" b="1" dirty="0">
                <a:latin typeface="Courier New" charset="0"/>
              </a:rPr>
              <a:t>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InField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,+</a:t>
            </a:r>
            <a:r>
              <a:rPr lang="en-US" b="1" dirty="0" err="1">
                <a:latin typeface="Courier New" charset="0"/>
              </a:rPr>
              <a:t>f,c</a:t>
            </a:r>
            <a:r>
              <a:rPr lang="en-US" b="1" dirty="0">
                <a:latin typeface="Courier New" charset="0"/>
              </a:rPr>
              <a:t>) &lt;</a:t>
            </a:r>
            <a:r>
              <a:rPr lang="en-US" b="1" dirty="0">
                <a:latin typeface="Courier New" charset="0"/>
                <a:sym typeface="Wingdings" charset="0"/>
              </a:rPr>
              <a:t>=&gt; </a:t>
            </a:r>
            <a:r>
              <a:rPr lang="en-US" b="1" dirty="0" err="1">
                <a:latin typeface="Courier New" charset="0"/>
                <a:sym typeface="Wingdings" charset="0"/>
              </a:rPr>
              <a:t>InField</a:t>
            </a:r>
            <a:r>
              <a:rPr lang="en-US" b="1" dirty="0">
                <a:latin typeface="Courier New" charset="0"/>
                <a:sym typeface="Wingdings" charset="0"/>
              </a:rPr>
              <a:t>(i+1,+f,c)</a:t>
            </a:r>
          </a:p>
          <a:p>
            <a:pPr algn="l" eaLnBrk="1" hangingPunct="1"/>
            <a:r>
              <a:rPr lang="en-US" b="1" dirty="0">
                <a:latin typeface="Courier New" charset="0"/>
                <a:sym typeface="Wingdings" charset="0"/>
              </a:rPr>
              <a:t>f != f</a:t>
            </a:r>
            <a:r>
              <a:rPr lang="ja-JP" altLang="en-US" b="1" dirty="0">
                <a:latin typeface="Courier New" charset="0"/>
                <a:sym typeface="Wingdings" charset="0"/>
              </a:rPr>
              <a:t>’</a:t>
            </a:r>
            <a:r>
              <a:rPr lang="en-US" b="1" dirty="0">
                <a:latin typeface="Courier New" charset="0"/>
                <a:sym typeface="Wingdings" charset="0"/>
              </a:rPr>
              <a:t> =&gt; (!</a:t>
            </a:r>
            <a:r>
              <a:rPr lang="en-US" b="1" dirty="0" err="1">
                <a:latin typeface="Courier New" charset="0"/>
                <a:sym typeface="Wingdings" charset="0"/>
              </a:rPr>
              <a:t>InField</a:t>
            </a:r>
            <a:r>
              <a:rPr lang="en-US" b="1" dirty="0">
                <a:latin typeface="Courier New" charset="0"/>
                <a:sym typeface="Wingdings" charset="0"/>
              </a:rPr>
              <a:t>(</a:t>
            </a:r>
            <a:r>
              <a:rPr lang="en-US" b="1" dirty="0" err="1">
                <a:latin typeface="Courier New" charset="0"/>
                <a:sym typeface="Wingdings" charset="0"/>
              </a:rPr>
              <a:t>i</a:t>
            </a:r>
            <a:r>
              <a:rPr lang="en-US" b="1" dirty="0">
                <a:latin typeface="Courier New" charset="0"/>
                <a:sym typeface="Wingdings" charset="0"/>
              </a:rPr>
              <a:t>,+</a:t>
            </a:r>
            <a:r>
              <a:rPr lang="en-US" b="1" dirty="0" err="1">
                <a:latin typeface="Courier New" charset="0"/>
                <a:sym typeface="Wingdings" charset="0"/>
              </a:rPr>
              <a:t>f,c</a:t>
            </a:r>
            <a:r>
              <a:rPr lang="en-US" b="1" dirty="0">
                <a:latin typeface="Courier New" charset="0"/>
                <a:sym typeface="Wingdings" charset="0"/>
              </a:rPr>
              <a:t>) v !</a:t>
            </a:r>
            <a:r>
              <a:rPr lang="en-US" b="1" dirty="0" err="1">
                <a:latin typeface="Courier New" charset="0"/>
                <a:sym typeface="Wingdings" charset="0"/>
              </a:rPr>
              <a:t>InField</a:t>
            </a:r>
            <a:r>
              <a:rPr lang="en-US" b="1" dirty="0">
                <a:latin typeface="Courier New" charset="0"/>
                <a:sym typeface="Wingdings" charset="0"/>
              </a:rPr>
              <a:t>(</a:t>
            </a:r>
            <a:r>
              <a:rPr lang="en-US" b="1" dirty="0" err="1">
                <a:latin typeface="Courier New" charset="0"/>
                <a:sym typeface="Wingdings" charset="0"/>
              </a:rPr>
              <a:t>i</a:t>
            </a:r>
            <a:r>
              <a:rPr lang="en-US" b="1" dirty="0">
                <a:latin typeface="Courier New" charset="0"/>
                <a:sym typeface="Wingdings" charset="0"/>
              </a:rPr>
              <a:t>,+f</a:t>
            </a:r>
            <a:r>
              <a:rPr lang="ja-JP" altLang="en-US" b="1" dirty="0">
                <a:latin typeface="Courier New" charset="0"/>
                <a:sym typeface="Wingdings" charset="0"/>
              </a:rPr>
              <a:t>’</a:t>
            </a:r>
            <a:r>
              <a:rPr lang="en-US" b="1" dirty="0">
                <a:latin typeface="Courier New" charset="0"/>
                <a:sym typeface="Wingdings" charset="0"/>
              </a:rPr>
              <a:t>,c))</a:t>
            </a:r>
          </a:p>
          <a:p>
            <a:pPr algn="l" eaLnBrk="1" hangingPunct="1"/>
            <a:endParaRPr lang="en-US" sz="2400" b="1" dirty="0">
              <a:latin typeface="Courier New" charset="0"/>
              <a:sym typeface="Wingdings" charset="0"/>
            </a:endParaRPr>
          </a:p>
          <a:p>
            <a:pPr algn="l" eaLnBrk="1" hangingPunct="1"/>
            <a:r>
              <a:rPr lang="en-US" b="1" dirty="0">
                <a:latin typeface="Courier New" charset="0"/>
              </a:rPr>
              <a:t>Token(+</a:t>
            </a:r>
            <a:r>
              <a:rPr lang="en-US" b="1" dirty="0" err="1">
                <a:latin typeface="Courier New" charset="0"/>
              </a:rPr>
              <a:t>t,i,c</a:t>
            </a:r>
            <a:r>
              <a:rPr lang="en-US" b="1" dirty="0">
                <a:latin typeface="Courier New" charset="0"/>
              </a:rPr>
              <a:t>) ^ </a:t>
            </a:r>
            <a:r>
              <a:rPr lang="en-US" b="1" dirty="0" err="1">
                <a:latin typeface="Courier New" charset="0"/>
              </a:rPr>
              <a:t>InField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,+</a:t>
            </a:r>
            <a:r>
              <a:rPr lang="en-US" b="1" dirty="0" err="1">
                <a:latin typeface="Courier New" charset="0"/>
              </a:rPr>
              <a:t>f,c</a:t>
            </a:r>
            <a:r>
              <a:rPr lang="en-US" b="1" dirty="0">
                <a:latin typeface="Courier New" charset="0"/>
              </a:rPr>
              <a:t>) ^ Token(+</a:t>
            </a:r>
            <a:r>
              <a:rPr lang="en-US" b="1" dirty="0" err="1">
                <a:latin typeface="Courier New" charset="0"/>
              </a:rPr>
              <a:t>t,i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,c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)</a:t>
            </a:r>
          </a:p>
          <a:p>
            <a:pPr algn="l" eaLnBrk="1" hangingPunct="1"/>
            <a:r>
              <a:rPr lang="en-US" b="1" dirty="0">
                <a:latin typeface="Courier New" charset="0"/>
              </a:rPr>
              <a:t>   ^ </a:t>
            </a:r>
            <a:r>
              <a:rPr lang="en-US" b="1" dirty="0" err="1">
                <a:latin typeface="Courier New" charset="0"/>
              </a:rPr>
              <a:t>InField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i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,+</a:t>
            </a:r>
            <a:r>
              <a:rPr lang="en-US" b="1" dirty="0" err="1">
                <a:latin typeface="Courier New" charset="0"/>
              </a:rPr>
              <a:t>f,c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) =&gt; </a:t>
            </a:r>
            <a:r>
              <a:rPr lang="en-US" b="1" dirty="0" err="1">
                <a:latin typeface="Courier New" charset="0"/>
              </a:rPr>
              <a:t>SameField</a:t>
            </a:r>
            <a:r>
              <a:rPr lang="en-US" b="1" dirty="0">
                <a:latin typeface="Courier New" charset="0"/>
              </a:rPr>
              <a:t>(+</a:t>
            </a:r>
            <a:r>
              <a:rPr lang="en-US" b="1" dirty="0" err="1">
                <a:latin typeface="Courier New" charset="0"/>
              </a:rPr>
              <a:t>f,c,c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SameField</a:t>
            </a:r>
            <a:r>
              <a:rPr lang="en-US" b="1" dirty="0">
                <a:latin typeface="Courier New" charset="0"/>
              </a:rPr>
              <a:t>(+</a:t>
            </a:r>
            <a:r>
              <a:rPr lang="en-US" b="1" dirty="0" err="1">
                <a:latin typeface="Courier New" charset="0"/>
              </a:rPr>
              <a:t>f,c,c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) </a:t>
            </a:r>
            <a:r>
              <a:rPr lang="en-US" b="1" dirty="0">
                <a:latin typeface="Courier New" charset="0"/>
                <a:sym typeface="Wingdings" charset="0"/>
              </a:rPr>
              <a:t>&lt;=&gt; </a:t>
            </a:r>
            <a:r>
              <a:rPr lang="en-US" b="1" dirty="0" err="1">
                <a:latin typeface="Courier New" charset="0"/>
                <a:sym typeface="Wingdings" charset="0"/>
              </a:rPr>
              <a:t>SameCit</a:t>
            </a:r>
            <a:r>
              <a:rPr lang="en-US" b="1" dirty="0">
                <a:latin typeface="Courier New" charset="0"/>
                <a:sym typeface="Wingdings" charset="0"/>
              </a:rPr>
              <a:t>(</a:t>
            </a:r>
            <a:r>
              <a:rPr lang="en-US" b="1" dirty="0" err="1">
                <a:latin typeface="Courier New" charset="0"/>
                <a:sym typeface="Wingdings" charset="0"/>
              </a:rPr>
              <a:t>c,c</a:t>
            </a:r>
            <a:r>
              <a:rPr lang="ja-JP" altLang="en-US" b="1" dirty="0">
                <a:latin typeface="Courier New" charset="0"/>
                <a:sym typeface="Wingdings" charset="0"/>
              </a:rPr>
              <a:t>’</a:t>
            </a:r>
            <a:r>
              <a:rPr lang="en-US" b="1" dirty="0">
                <a:latin typeface="Courier New" charset="0"/>
                <a:sym typeface="Wingdings" charset="0"/>
              </a:rPr>
              <a:t>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SameField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f,c,c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) ^ </a:t>
            </a:r>
            <a:r>
              <a:rPr lang="en-US" b="1" dirty="0" err="1">
                <a:latin typeface="Courier New" charset="0"/>
              </a:rPr>
              <a:t>SameField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f,c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,c</a:t>
            </a:r>
            <a:r>
              <a:rPr lang="ja-JP" altLang="en-US" b="1" dirty="0">
                <a:latin typeface="Courier New" charset="0"/>
              </a:rPr>
              <a:t>”</a:t>
            </a:r>
            <a:r>
              <a:rPr lang="en-US" b="1" dirty="0">
                <a:latin typeface="Courier New" charset="0"/>
              </a:rPr>
              <a:t>)</a:t>
            </a:r>
          </a:p>
          <a:p>
            <a:pPr algn="l" eaLnBrk="1" hangingPunct="1"/>
            <a:r>
              <a:rPr lang="en-US" b="1" dirty="0">
                <a:latin typeface="Courier New" charset="0"/>
              </a:rPr>
              <a:t>   =&gt; </a:t>
            </a:r>
            <a:r>
              <a:rPr lang="en-US" b="1" dirty="0" err="1">
                <a:latin typeface="Courier New" charset="0"/>
              </a:rPr>
              <a:t>SameField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f,c,c</a:t>
            </a:r>
            <a:r>
              <a:rPr lang="ja-JP" altLang="en-US" b="1" dirty="0">
                <a:latin typeface="Courier New" charset="0"/>
              </a:rPr>
              <a:t>”</a:t>
            </a:r>
            <a:r>
              <a:rPr lang="en-US" b="1" dirty="0">
                <a:latin typeface="Courier New" charset="0"/>
              </a:rPr>
              <a:t>)</a:t>
            </a:r>
          </a:p>
          <a:p>
            <a:pPr algn="l" eaLnBrk="1" hangingPunct="1"/>
            <a:r>
              <a:rPr lang="en-US" b="1" dirty="0" err="1">
                <a:latin typeface="Courier New" charset="0"/>
              </a:rPr>
              <a:t>SameCit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c,c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) ^ </a:t>
            </a:r>
            <a:r>
              <a:rPr lang="en-US" b="1" dirty="0" err="1">
                <a:latin typeface="Courier New" charset="0"/>
              </a:rPr>
              <a:t>SameCit</a:t>
            </a:r>
            <a:r>
              <a:rPr lang="en-US" b="1" dirty="0">
                <a:latin typeface="Courier New" charset="0"/>
              </a:rPr>
              <a:t>(c</a:t>
            </a:r>
            <a:r>
              <a:rPr lang="ja-JP" altLang="en-US" b="1" dirty="0">
                <a:latin typeface="Courier New" charset="0"/>
              </a:rPr>
              <a:t>’</a:t>
            </a:r>
            <a:r>
              <a:rPr lang="en-US" b="1" dirty="0">
                <a:latin typeface="Courier New" charset="0"/>
              </a:rPr>
              <a:t>,c</a:t>
            </a:r>
            <a:r>
              <a:rPr lang="ja-JP" altLang="en-US" b="1" dirty="0">
                <a:latin typeface="Courier New" charset="0"/>
              </a:rPr>
              <a:t>”</a:t>
            </a:r>
            <a:r>
              <a:rPr lang="en-US" b="1" dirty="0">
                <a:latin typeface="Courier New" charset="0"/>
              </a:rPr>
              <a:t>) =&gt; </a:t>
            </a:r>
            <a:r>
              <a:rPr lang="en-US" b="1" dirty="0" err="1">
                <a:latin typeface="Courier New" charset="0"/>
              </a:rPr>
              <a:t>SameCit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c,c</a:t>
            </a:r>
            <a:r>
              <a:rPr lang="ja-JP" altLang="en-US" b="1" dirty="0">
                <a:latin typeface="Courier New" charset="0"/>
              </a:rPr>
              <a:t>”</a:t>
            </a:r>
            <a:r>
              <a:rPr lang="en-US" b="1" dirty="0">
                <a:latin typeface="Courier New" charset="0"/>
              </a:rPr>
              <a:t>)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Implementing ER using MLNs:</a:t>
            </a:r>
            <a:br>
              <a:rPr lang="en-US" dirty="0">
                <a:latin typeface="Arial" charset="0"/>
              </a:rPr>
            </a:br>
            <a:r>
              <a:rPr lang="en-US" dirty="0" smtClean="0">
                <a:latin typeface="Arial" charset="0"/>
              </a:rPr>
              <a:t>Formulas</a:t>
            </a:r>
            <a:endParaRPr lang="en-US" dirty="0">
              <a:latin typeface="Arial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/>
        </p:nvSpPr>
        <p:spPr bwMode="auto">
          <a:xfrm>
            <a:off x="3048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7F7F7F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76299" y="1371600"/>
            <a:ext cx="30057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Encoding an HMM/CRF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794798" y="5334000"/>
            <a:ext cx="22365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Encoding the 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88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12954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Results: Segmentation on Cora</a:t>
            </a:r>
          </a:p>
        </p:txBody>
      </p:sp>
      <p:sp>
        <p:nvSpPr>
          <p:cNvPr id="82947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  <p:graphicFrame>
        <p:nvGraphicFramePr>
          <p:cNvPr id="8295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330902"/>
              </p:ext>
            </p:extLst>
          </p:nvPr>
        </p:nvGraphicFramePr>
        <p:xfrm>
          <a:off x="-914400" y="914400"/>
          <a:ext cx="10287000" cy="543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84" name="Chart" r:id="rId4" imgW="9229725" imgH="4876800" progId="Excel.Chart.8">
                  <p:embed/>
                </p:oleObj>
              </mc:Choice>
              <mc:Fallback>
                <p:oleObj name="Chart" r:id="rId4" imgW="9229725" imgH="48768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14400" y="914400"/>
                        <a:ext cx="10287000" cy="543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2"/>
          <p:cNvSpPr>
            <a:spLocks noGrp="1"/>
          </p:cNvSpPr>
          <p:nvPr/>
        </p:nvSpPr>
        <p:spPr bwMode="auto">
          <a:xfrm>
            <a:off x="3048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7F7F7F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0457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46331"/>
          </a:xfrm>
        </p:spPr>
        <p:txBody>
          <a:bodyPr/>
          <a:lstStyle/>
          <a:p>
            <a:r>
              <a:rPr lang="en-US" sz="3600" dirty="0" smtClean="0"/>
              <a:t>What have we learnt?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dirty="0"/>
              <a:t>Markov logic networks combine </a:t>
            </a:r>
            <a:r>
              <a:rPr lang="en-US" dirty="0">
                <a:solidFill>
                  <a:srgbClr val="FF0000"/>
                </a:solidFill>
              </a:rPr>
              <a:t>first-order logic</a:t>
            </a:r>
            <a:r>
              <a:rPr lang="en-US" dirty="0"/>
              <a:t> and </a:t>
            </a:r>
            <a:r>
              <a:rPr lang="en-US" dirty="0">
                <a:solidFill>
                  <a:srgbClr val="008000"/>
                </a:solidFill>
              </a:rPr>
              <a:t>Markov networks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Syntax: First-order logic + Weights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Semantics: Templates for Markov networks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There are implementations available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Important real world SRL </a:t>
            </a:r>
            <a:r>
              <a:rPr lang="en-US" dirty="0"/>
              <a:t>problems easily formulated as </a:t>
            </a:r>
            <a:r>
              <a:rPr lang="en-US" dirty="0" smtClean="0"/>
              <a:t>MLNs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Not touched: continuous RVs, tractable versions, compilation, efficient learning, 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22083002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Markov Logic: Intuition</a:t>
            </a:r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logical KB is a set of </a:t>
            </a:r>
            <a:r>
              <a:rPr lang="en-US" b="1" dirty="0"/>
              <a:t>hard constraints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on the set of possible worlds</a:t>
            </a:r>
          </a:p>
          <a:p>
            <a:r>
              <a:rPr lang="en-US" dirty="0"/>
              <a:t>Let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make them </a:t>
            </a:r>
            <a:r>
              <a:rPr lang="en-US" b="1" dirty="0"/>
              <a:t>soft constraints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When a world violates a formula,</a:t>
            </a:r>
            <a:br>
              <a:rPr lang="en-US" dirty="0"/>
            </a:br>
            <a:r>
              <a:rPr lang="en-US" dirty="0" smtClean="0"/>
              <a:t>it </a:t>
            </a:r>
            <a:r>
              <a:rPr lang="en-US" dirty="0"/>
              <a:t>becomes less probable, not impossible</a:t>
            </a:r>
          </a:p>
          <a:p>
            <a:r>
              <a:rPr lang="en-US" dirty="0"/>
              <a:t>Give each formula a </a:t>
            </a:r>
            <a:r>
              <a:rPr lang="en-US" b="1" dirty="0"/>
              <a:t>weight</a:t>
            </a:r>
            <a:br>
              <a:rPr lang="en-US" b="1" dirty="0"/>
            </a:br>
            <a:r>
              <a:rPr lang="en-US" dirty="0"/>
              <a:t>(Higher weight  </a:t>
            </a:r>
            <a:r>
              <a:rPr lang="en-US" b="1" dirty="0">
                <a:sym typeface="Symbol" charset="0"/>
              </a:rPr>
              <a:t></a:t>
            </a:r>
            <a:r>
              <a:rPr lang="en-US" dirty="0"/>
              <a:t>  Stronger constraint)</a:t>
            </a:r>
          </a:p>
          <a:p>
            <a:endParaRPr lang="en-US" dirty="0"/>
          </a:p>
        </p:txBody>
      </p:sp>
      <p:graphicFrame>
        <p:nvGraphicFramePr>
          <p:cNvPr id="647172" name="Object 4"/>
          <p:cNvGraphicFramePr>
            <a:graphicFrameLocks noChangeAspect="1"/>
          </p:cNvGraphicFramePr>
          <p:nvPr/>
        </p:nvGraphicFramePr>
        <p:xfrm>
          <a:off x="582613" y="5334000"/>
          <a:ext cx="797877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3" imgW="3098520" imgH="253800" progId="Equation.3">
                  <p:embed/>
                </p:oleObj>
              </mc:Choice>
              <mc:Fallback>
                <p:oleObj name="Equation" r:id="rId3" imgW="30985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5334000"/>
                        <a:ext cx="797877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56092876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Markov Logic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A 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Markov Logic Network (MLN)</a:t>
            </a:r>
            <a:r>
              <a:rPr lang="en-US" dirty="0">
                <a:latin typeface="Arial" charset="0"/>
              </a:rPr>
              <a:t> is a set of pairs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(F, w) </a:t>
            </a:r>
            <a:r>
              <a:rPr lang="en-US" dirty="0">
                <a:latin typeface="Arial" charset="0"/>
              </a:rPr>
              <a:t>where</a:t>
            </a:r>
          </a:p>
          <a:p>
            <a:pPr lvl="1" eaLnBrk="1" hangingPunct="1"/>
            <a:r>
              <a:rPr lang="en-US" dirty="0">
                <a:solidFill>
                  <a:srgbClr val="FF0000"/>
                </a:solidFill>
                <a:latin typeface="Arial" charset="0"/>
              </a:rPr>
              <a:t>F</a:t>
            </a:r>
            <a:r>
              <a:rPr lang="en-US" dirty="0">
                <a:latin typeface="Arial" charset="0"/>
              </a:rPr>
              <a:t> is a formula in first-order logic</a:t>
            </a:r>
          </a:p>
          <a:p>
            <a:pPr lvl="1" eaLnBrk="1" hangingPunct="1"/>
            <a:r>
              <a:rPr lang="en-US" dirty="0">
                <a:solidFill>
                  <a:srgbClr val="FF0000"/>
                </a:solidFill>
                <a:latin typeface="Arial" charset="0"/>
              </a:rPr>
              <a:t>w</a:t>
            </a:r>
            <a:r>
              <a:rPr lang="en-US" dirty="0">
                <a:latin typeface="Arial" charset="0"/>
              </a:rPr>
              <a:t> is a real number</a:t>
            </a:r>
          </a:p>
          <a:p>
            <a:pPr eaLnBrk="1" hangingPunct="1"/>
            <a:r>
              <a:rPr lang="en-US" dirty="0">
                <a:latin typeface="Arial" charset="0"/>
              </a:rPr>
              <a:t>An MLN defines a Markov network with</a:t>
            </a:r>
          </a:p>
          <a:p>
            <a:pPr lvl="1" eaLnBrk="1" hangingPunct="1"/>
            <a:r>
              <a:rPr lang="en-US" dirty="0">
                <a:latin typeface="Arial" charset="0"/>
              </a:rPr>
              <a:t>One node for each grounding of each predicate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in the MLN</a:t>
            </a:r>
          </a:p>
          <a:p>
            <a:pPr lvl="1" eaLnBrk="1" hangingPunct="1"/>
            <a:r>
              <a:rPr lang="en-US" dirty="0">
                <a:latin typeface="Arial" charset="0"/>
              </a:rPr>
              <a:t>One feature for each grounding of each formula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F</a:t>
            </a:r>
            <a:r>
              <a:rPr lang="en-US" dirty="0">
                <a:latin typeface="Arial" charset="0"/>
              </a:rPr>
              <a:t> in the MLN, with the corresponding weight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w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172200"/>
            <a:ext cx="5105400" cy="609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5347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43800" cy="731838"/>
          </a:xfrm>
        </p:spPr>
        <p:txBody>
          <a:bodyPr/>
          <a:lstStyle/>
          <a:p>
            <a:r>
              <a:rPr lang="en-US" dirty="0"/>
              <a:t>Markov Logic Networks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Probability </a:t>
            </a:r>
            <a:r>
              <a:rPr lang="en-US" dirty="0"/>
              <a:t>of a world </a:t>
            </a:r>
            <a:r>
              <a:rPr lang="en-US" sz="3600" i="1" dirty="0">
                <a:latin typeface="Times" charset="0"/>
              </a:rPr>
              <a:t>x</a:t>
            </a:r>
            <a:r>
              <a:rPr lang="en-US" dirty="0"/>
              <a:t>: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dirty="0"/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Typed</a:t>
            </a:r>
            <a:r>
              <a:rPr lang="en-US" dirty="0"/>
              <a:t> variables and constants greatly reduce size of ground Markov net</a:t>
            </a:r>
          </a:p>
          <a:p>
            <a:pPr>
              <a:lnSpc>
                <a:spcPct val="90000"/>
              </a:lnSpc>
            </a:pPr>
            <a:r>
              <a:rPr lang="en-US" dirty="0"/>
              <a:t>Functions, existential quantifiers, etc.</a:t>
            </a:r>
          </a:p>
          <a:p>
            <a:pPr>
              <a:lnSpc>
                <a:spcPct val="90000"/>
              </a:lnSpc>
            </a:pPr>
            <a:r>
              <a:rPr lang="en-US" dirty="0"/>
              <a:t>Infinite and continuous domains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50266" name="Rectangle 26"/>
          <p:cNvSpPr>
            <a:spLocks noChangeArrowheads="1"/>
          </p:cNvSpPr>
          <p:nvPr/>
        </p:nvSpPr>
        <p:spPr bwMode="auto">
          <a:xfrm>
            <a:off x="4978400" y="2370138"/>
            <a:ext cx="7366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0267" name="Rectangle 27"/>
          <p:cNvSpPr>
            <a:spLocks noChangeArrowheads="1"/>
          </p:cNvSpPr>
          <p:nvPr/>
        </p:nvSpPr>
        <p:spPr bwMode="auto">
          <a:xfrm>
            <a:off x="4724400" y="2370138"/>
            <a:ext cx="254000" cy="381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0268" name="Text Box 28"/>
          <p:cNvSpPr txBox="1">
            <a:spLocks noChangeArrowheads="1"/>
          </p:cNvSpPr>
          <p:nvPr/>
        </p:nvSpPr>
        <p:spPr bwMode="auto">
          <a:xfrm>
            <a:off x="2251830" y="3276600"/>
            <a:ext cx="2176539" cy="307777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dirty="0"/>
              <a:t>Weight of formula </a:t>
            </a:r>
            <a:r>
              <a:rPr lang="en-US" sz="1400" i="1" dirty="0" err="1"/>
              <a:t>i</a:t>
            </a:r>
            <a:endParaRPr lang="en-US" sz="1400" i="1" dirty="0"/>
          </a:p>
        </p:txBody>
      </p:sp>
      <p:sp>
        <p:nvSpPr>
          <p:cNvPr id="650269" name="Text Box 29"/>
          <p:cNvSpPr txBox="1">
            <a:spLocks noChangeArrowheads="1"/>
          </p:cNvSpPr>
          <p:nvPr/>
        </p:nvSpPr>
        <p:spPr bwMode="auto">
          <a:xfrm>
            <a:off x="4619317" y="3276600"/>
            <a:ext cx="4134465" cy="307777"/>
          </a:xfrm>
          <a:prstGeom prst="rect">
            <a:avLst/>
          </a:prstGeom>
          <a:noFill/>
          <a:ln w="19050">
            <a:solidFill>
              <a:srgbClr val="3399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No. of true groundings of formula </a:t>
            </a:r>
            <a:r>
              <a:rPr lang="en-US" sz="1400" i="1"/>
              <a:t>i </a:t>
            </a:r>
            <a:r>
              <a:rPr lang="en-US" sz="1400"/>
              <a:t>in </a:t>
            </a:r>
            <a:r>
              <a:rPr lang="en-US" sz="1400" i="1"/>
              <a:t>x</a:t>
            </a:r>
            <a:endParaRPr lang="en-US" sz="1400"/>
          </a:p>
        </p:txBody>
      </p:sp>
      <p:sp>
        <p:nvSpPr>
          <p:cNvPr id="650270" name="Line 30"/>
          <p:cNvSpPr>
            <a:spLocks noChangeShapeType="1"/>
          </p:cNvSpPr>
          <p:nvPr/>
        </p:nvSpPr>
        <p:spPr bwMode="auto">
          <a:xfrm flipV="1">
            <a:off x="4191000" y="2819400"/>
            <a:ext cx="533400" cy="4572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0271" name="Line 31"/>
          <p:cNvSpPr>
            <a:spLocks noChangeShapeType="1"/>
          </p:cNvSpPr>
          <p:nvPr/>
        </p:nvSpPr>
        <p:spPr bwMode="auto">
          <a:xfrm flipH="1" flipV="1">
            <a:off x="5181600" y="2805113"/>
            <a:ext cx="152400" cy="471487"/>
          </a:xfrm>
          <a:prstGeom prst="line">
            <a:avLst/>
          </a:prstGeom>
          <a:noFill/>
          <a:ln w="1905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5026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530923"/>
              </p:ext>
            </p:extLst>
          </p:nvPr>
        </p:nvGraphicFramePr>
        <p:xfrm>
          <a:off x="2057400" y="1981200"/>
          <a:ext cx="3916363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4" name="Equation" r:id="rId3" imgW="1638000" imgH="457200" progId="Equation.3">
                  <p:embed/>
                </p:oleObj>
              </mc:Choice>
              <mc:Fallback>
                <p:oleObj name="Equation" r:id="rId3" imgW="1638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981200"/>
                        <a:ext cx="3916363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 Raedt, Kersting, Natarajan, Poole: Statistical Relational AI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37651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22238"/>
            <a:ext cx="7543800" cy="646331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A possible worlds view</a:t>
            </a:r>
            <a:endParaRPr lang="en-US" dirty="0">
              <a:latin typeface="Arial" charset="0"/>
            </a:endParaRPr>
          </a:p>
        </p:txBody>
      </p:sp>
      <p:graphicFrame>
        <p:nvGraphicFramePr>
          <p:cNvPr id="20483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52400" y="3200400"/>
          <a:ext cx="28194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1" name="Equation" r:id="rId3" imgW="1384300" imgH="203200" progId="Equation.3">
                  <p:embed/>
                </p:oleObj>
              </mc:Choice>
              <mc:Fallback>
                <p:oleObj name="Equation" r:id="rId3" imgW="13843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00400"/>
                        <a:ext cx="28194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486400" y="5943600"/>
          <a:ext cx="16764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2" name="Equation" r:id="rId5" imgW="825500" imgH="203200" progId="Equation.3">
                  <p:embed/>
                </p:oleObj>
              </mc:Choice>
              <mc:Fallback>
                <p:oleObj name="Equation" r:id="rId5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943600"/>
                        <a:ext cx="16764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200400" y="5943600"/>
          <a:ext cx="19050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3" name="Equation" r:id="rId7" imgW="926698" imgH="203112" progId="Equation.3">
                  <p:embed/>
                </p:oleObj>
              </mc:Choice>
              <mc:Fallback>
                <p:oleObj name="Equation" r:id="rId7" imgW="92669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943600"/>
                        <a:ext cx="19050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86" name="Group 6"/>
          <p:cNvGrpSpPr>
            <a:grpSpLocks/>
          </p:cNvGrpSpPr>
          <p:nvPr/>
        </p:nvGrpSpPr>
        <p:grpSpPr bwMode="auto">
          <a:xfrm>
            <a:off x="3048000" y="2667000"/>
            <a:ext cx="4343400" cy="3048000"/>
            <a:chOff x="1296" y="1680"/>
            <a:chExt cx="2736" cy="1920"/>
          </a:xfrm>
        </p:grpSpPr>
        <p:sp>
          <p:nvSpPr>
            <p:cNvPr id="20490" name="Rectangle 7"/>
            <p:cNvSpPr>
              <a:spLocks noChangeArrowheads="1"/>
            </p:cNvSpPr>
            <p:nvPr/>
          </p:nvSpPr>
          <p:spPr bwMode="auto">
            <a:xfrm>
              <a:off x="1296" y="1680"/>
              <a:ext cx="2736" cy="19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91" name="Line 8"/>
            <p:cNvSpPr>
              <a:spLocks noChangeShapeType="1"/>
            </p:cNvSpPr>
            <p:nvPr/>
          </p:nvSpPr>
          <p:spPr bwMode="auto">
            <a:xfrm>
              <a:off x="2688" y="1680"/>
              <a:ext cx="0" cy="19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Line 9"/>
            <p:cNvSpPr>
              <a:spLocks noChangeShapeType="1"/>
            </p:cNvSpPr>
            <p:nvPr/>
          </p:nvSpPr>
          <p:spPr bwMode="auto">
            <a:xfrm>
              <a:off x="1296" y="2640"/>
              <a:ext cx="27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0487" name="Object 10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04800" y="4635500"/>
          <a:ext cx="26670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4" name="Equation" r:id="rId9" imgW="1282700" imgH="203200" progId="Equation.3">
                  <p:embed/>
                </p:oleObj>
              </mc:Choice>
              <mc:Fallback>
                <p:oleObj name="Equation" r:id="rId9" imgW="1282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635500"/>
                        <a:ext cx="266700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Footer Placeholder 2"/>
          <p:cNvSpPr>
            <a:spLocks noGrp="1"/>
          </p:cNvSpPr>
          <p:nvPr/>
        </p:nvSpPr>
        <p:spPr bwMode="auto">
          <a:xfrm>
            <a:off x="3048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7F7F7F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" y="12192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 smtClean="0">
                <a:solidFill>
                  <a:srgbClr val="0000FF"/>
                </a:solidFill>
              </a:rPr>
              <a:t>Say we have two domain elements </a:t>
            </a:r>
            <a:r>
              <a:rPr lang="en-US" sz="2400" dirty="0" smtClean="0">
                <a:solidFill>
                  <a:srgbClr val="0000FF"/>
                </a:solidFill>
              </a:rPr>
              <a:t>Anna</a:t>
            </a:r>
            <a:r>
              <a:rPr lang="en-US" sz="2400" b="0" dirty="0" smtClean="0">
                <a:solidFill>
                  <a:srgbClr val="0000FF"/>
                </a:solidFill>
              </a:rPr>
              <a:t> and </a:t>
            </a:r>
            <a:r>
              <a:rPr lang="en-US" sz="2400" dirty="0" smtClean="0">
                <a:solidFill>
                  <a:srgbClr val="0000FF"/>
                </a:solidFill>
              </a:rPr>
              <a:t>Bob</a:t>
            </a:r>
            <a:r>
              <a:rPr lang="en-US" sz="2400" b="0" dirty="0" smtClean="0">
                <a:solidFill>
                  <a:srgbClr val="0000FF"/>
                </a:solidFill>
              </a:rPr>
              <a:t> as well as two predicates </a:t>
            </a:r>
            <a:r>
              <a:rPr lang="en-US" sz="2400" dirty="0" smtClean="0">
                <a:solidFill>
                  <a:srgbClr val="0000FF"/>
                </a:solidFill>
              </a:rPr>
              <a:t>Friends</a:t>
            </a:r>
            <a:r>
              <a:rPr lang="en-US" sz="2400" b="0" dirty="0" smtClean="0">
                <a:solidFill>
                  <a:srgbClr val="0000FF"/>
                </a:solidFill>
              </a:rPr>
              <a:t> and </a:t>
            </a:r>
            <a:r>
              <a:rPr lang="en-US" sz="2400" dirty="0" smtClean="0">
                <a:solidFill>
                  <a:srgbClr val="0000FF"/>
                </a:solidFill>
              </a:rPr>
              <a:t>Happy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620970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048000" y="2667000"/>
            <a:ext cx="4343400" cy="1524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257800" y="4191000"/>
            <a:ext cx="2133600" cy="1524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22238"/>
            <a:ext cx="7543800" cy="646331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A </a:t>
            </a:r>
            <a:r>
              <a:rPr lang="en-US" dirty="0">
                <a:latin typeface="Arial" charset="0"/>
              </a:rPr>
              <a:t>possible worlds view</a:t>
            </a:r>
          </a:p>
        </p:txBody>
      </p:sp>
      <p:graphicFrame>
        <p:nvGraphicFramePr>
          <p:cNvPr id="21509" name="Object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52400" y="3200400"/>
          <a:ext cx="28194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2" name="Equation" r:id="rId3" imgW="1384300" imgH="203200" progId="Equation.3">
                  <p:embed/>
                </p:oleObj>
              </mc:Choice>
              <mc:Fallback>
                <p:oleObj name="Equation" r:id="rId3" imgW="13843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00400"/>
                        <a:ext cx="28194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486400" y="5943600"/>
          <a:ext cx="16764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3" name="Equation" r:id="rId5" imgW="825500" imgH="203200" progId="Equation.3">
                  <p:embed/>
                </p:oleObj>
              </mc:Choice>
              <mc:Fallback>
                <p:oleObj name="Equation" r:id="rId5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943600"/>
                        <a:ext cx="16764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200400" y="5943600"/>
          <a:ext cx="19050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4" name="Equation" r:id="rId7" imgW="926698" imgH="203112" progId="Equation.3">
                  <p:embed/>
                </p:oleObj>
              </mc:Choice>
              <mc:Fallback>
                <p:oleObj name="Equation" r:id="rId7" imgW="92669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943600"/>
                        <a:ext cx="19050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3048000" y="2667000"/>
            <a:ext cx="4343400" cy="304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21513" name="Object 9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04800" y="4635500"/>
          <a:ext cx="26670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5" name="Equation" r:id="rId9" imgW="1282700" imgH="203200" progId="Equation.3">
                  <p:embed/>
                </p:oleObj>
              </mc:Choice>
              <mc:Fallback>
                <p:oleObj name="Equation" r:id="rId9" imgW="1282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635500"/>
                        <a:ext cx="266700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3048000" y="4191000"/>
            <a:ext cx="220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5257800" y="4191000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3581400" y="3124200"/>
          <a:ext cx="33528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6" name="Equation" r:id="rId11" imgW="1688367" imgH="431613" progId="Equation.3">
                  <p:embed/>
                </p:oleObj>
              </mc:Choice>
              <mc:Fallback>
                <p:oleObj name="Equation" r:id="rId11" imgW="168836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124200"/>
                        <a:ext cx="335280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Footer Placeholder 2"/>
          <p:cNvSpPr>
            <a:spLocks noGrp="1"/>
          </p:cNvSpPr>
          <p:nvPr/>
        </p:nvSpPr>
        <p:spPr bwMode="auto">
          <a:xfrm>
            <a:off x="3048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7F7F7F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1066800"/>
            <a:ext cx="7467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 smtClean="0">
                <a:solidFill>
                  <a:srgbClr val="0000FF"/>
                </a:solidFill>
              </a:rPr>
              <a:t>Logical formulas such as    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IF Friends(</a:t>
            </a:r>
            <a:r>
              <a:rPr lang="en-US" sz="2400" dirty="0" err="1" smtClean="0">
                <a:solidFill>
                  <a:srgbClr val="0000FF"/>
                </a:solidFill>
              </a:rPr>
              <a:t>Anna,Bob</a:t>
            </a:r>
            <a:r>
              <a:rPr lang="en-US" sz="2400" dirty="0" smtClean="0">
                <a:solidFill>
                  <a:srgbClr val="0000FF"/>
                </a:solidFill>
              </a:rPr>
              <a:t>) THEN Happy(Bob)</a:t>
            </a:r>
          </a:p>
          <a:p>
            <a:pPr algn="l"/>
            <a:r>
              <a:rPr lang="en-US" sz="2400" b="0" dirty="0" smtClean="0">
                <a:solidFill>
                  <a:srgbClr val="0000FF"/>
                </a:solidFill>
              </a:rPr>
              <a:t>exclude possible worlds</a:t>
            </a:r>
            <a:endParaRPr lang="en-US" sz="2400" b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048000" y="4191000"/>
            <a:ext cx="2209800" cy="1524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048000" y="2667000"/>
            <a:ext cx="4343400" cy="1524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5257800" y="4191000"/>
            <a:ext cx="2133600" cy="1524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22238"/>
            <a:ext cx="7543800" cy="646331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A </a:t>
            </a:r>
            <a:r>
              <a:rPr lang="en-US" dirty="0">
                <a:latin typeface="Arial" charset="0"/>
              </a:rPr>
              <a:t>possible worlds view</a:t>
            </a:r>
          </a:p>
        </p:txBody>
      </p:sp>
      <p:graphicFrame>
        <p:nvGraphicFramePr>
          <p:cNvPr id="22534" name="Object 6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52400" y="3200400"/>
          <a:ext cx="28194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9" name="Equation" r:id="rId3" imgW="1384300" imgH="203200" progId="Equation.3">
                  <p:embed/>
                </p:oleObj>
              </mc:Choice>
              <mc:Fallback>
                <p:oleObj name="Equation" r:id="rId3" imgW="13843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00400"/>
                        <a:ext cx="28194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486400" y="5943600"/>
          <a:ext cx="16764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0" name="Equation" r:id="rId5" imgW="825500" imgH="203200" progId="Equation.3">
                  <p:embed/>
                </p:oleObj>
              </mc:Choice>
              <mc:Fallback>
                <p:oleObj name="Equation" r:id="rId5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943600"/>
                        <a:ext cx="16764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200400" y="5943600"/>
          <a:ext cx="19050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1" name="Equation" r:id="rId7" imgW="926698" imgH="203112" progId="Equation.3">
                  <p:embed/>
                </p:oleObj>
              </mc:Choice>
              <mc:Fallback>
                <p:oleObj name="Equation" r:id="rId7" imgW="92669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943600"/>
                        <a:ext cx="19050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3048000" y="2667000"/>
            <a:ext cx="4343400" cy="304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22538" name="Object 10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04800" y="4635500"/>
          <a:ext cx="26670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2" name="Equation" r:id="rId9" imgW="1282700" imgH="203200" progId="Equation.3">
                  <p:embed/>
                </p:oleObj>
              </mc:Choice>
              <mc:Fallback>
                <p:oleObj name="Equation" r:id="rId9" imgW="1282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635500"/>
                        <a:ext cx="266700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3048000" y="4191000"/>
            <a:ext cx="220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5257800" y="4191000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3581400" y="3124200"/>
          <a:ext cx="33528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3" name="Equation" r:id="rId11" imgW="1688367" imgH="431613" progId="Equation.3">
                  <p:embed/>
                </p:oleObj>
              </mc:Choice>
              <mc:Fallback>
                <p:oleObj name="Equation" r:id="rId11" imgW="168836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124200"/>
                        <a:ext cx="335280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994047"/>
              </p:ext>
            </p:extLst>
          </p:nvPr>
        </p:nvGraphicFramePr>
        <p:xfrm>
          <a:off x="914400" y="1889125"/>
          <a:ext cx="64516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4" name="Equation" r:id="rId13" imgW="2768600" imgH="203200" progId="Equation.3">
                  <p:embed/>
                </p:oleObj>
              </mc:Choice>
              <mc:Fallback>
                <p:oleObj name="Equation" r:id="rId13" imgW="2768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89125"/>
                        <a:ext cx="64516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Footer Placeholder 2"/>
          <p:cNvSpPr>
            <a:spLocks noGrp="1"/>
          </p:cNvSpPr>
          <p:nvPr/>
        </p:nvSpPr>
        <p:spPr bwMode="auto">
          <a:xfrm>
            <a:off x="304800" y="6172200"/>
            <a:ext cx="5410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7F7F7F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600" b="1" kern="1200">
                <a:solidFill>
                  <a:schemeClr val="hlink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De </a:t>
            </a:r>
            <a:r>
              <a:rPr lang="en-US" dirty="0" err="1" smtClean="0"/>
              <a:t>Raedt</a:t>
            </a:r>
            <a:r>
              <a:rPr lang="en-US" dirty="0" smtClean="0"/>
              <a:t>, Kersting, </a:t>
            </a:r>
            <a:r>
              <a:rPr lang="en-US" dirty="0" err="1" smtClean="0"/>
              <a:t>Natarajan</a:t>
            </a:r>
            <a:r>
              <a:rPr lang="en-US" dirty="0" smtClean="0"/>
              <a:t>, Poole: Statistical Relational AI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9144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 smtClean="0">
                <a:solidFill>
                  <a:srgbClr val="0000FF"/>
                </a:solidFill>
              </a:rPr>
              <a:t>Instead of excluding worlds, we want them to become less likely, e.g.</a:t>
            </a:r>
            <a:endParaRPr lang="en-US" sz="2400" b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81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775"/>
  <p:tag name="DEFAULTHEIGHT" val="384"/>
  <p:tag name="MMPROD_NEXTUNIQUEID" val="10010"/>
  <p:tag name="MMPROD_UIDATA" val="&lt;database version=&quot;7.0&quot;&gt;&lt;object type=&quot;1&quot; unique_id=&quot;10001&quot;&gt;&lt;object type=&quot;2&quot; unique_id=&quot;11957&quot;&gt;&lt;object type=&quot;3&quot; unique_id=&quot;11958&quot;&gt;&lt;property id=&quot;20148&quot; value=&quot;5&quot;/&gt;&lt;property id=&quot;20300&quot; value=&quot;Slide 1 - &amp;quot;Lifted Approximate Inference&amp;quot;&quot;/&gt;&lt;property id=&quot;20307&quot; value=&quot;689&quot;/&gt;&lt;/object&gt;&lt;object type=&quot;3&quot; unique_id=&quot;11959&quot;&gt;&lt;property id=&quot;20148&quot; value=&quot;5&quot;/&gt;&lt;property id=&quot;20300&quot; value=&quot;Slide 2 - &amp;quot;Acknowledgements&amp;quot;&quot;/&gt;&lt;property id=&quot;20307&quot; value=&quot;766&quot;/&gt;&lt;/object&gt;&lt;object type=&quot;3&quot; unique_id=&quot;11960&quot;&gt;&lt;property id=&quot;20148&quot; value=&quot;5&quot;/&gt;&lt;property id=&quot;20300&quot; value=&quot;Slide 3 - &amp;quot;General Take-Away Message&amp;quot;&quot;/&gt;&lt;property id=&quot;20307&quot; value=&quot;818&quot;/&gt;&lt;/object&gt;&lt;object type=&quot;3&quot; unique_id=&quot;11961&quot;&gt;&lt;property id=&quot;20148&quot; value=&quot;5&quot;/&gt;&lt;property id=&quot;20300&quot; value=&quot;Slide 4 - &amp;quot;Roadmap&amp;quot;&quot;/&gt;&lt;property id=&quot;20307&quot; value=&quot;808&quot;/&gt;&lt;/object&gt;&lt;object type=&quot;3&quot; unique_id=&quot;11962&quot;&gt;&lt;property id=&quot;20148&quot; value=&quot;5&quot;/&gt;&lt;property id=&quot;20300&quot; value=&quot;Slide 5 - &amp;quot;Motivation&amp;quot;&quot;/&gt;&lt;property id=&quot;20307&quot; value=&quot;819&quot;/&gt;&lt;/object&gt;&lt;object type=&quot;3&quot; unique_id=&quot;11963&quot;&gt;&lt;property id=&quot;20148&quot; value=&quot;5&quot;/&gt;&lt;property id=&quot;20300&quot; value=&quot;Slide 6 - &amp;quot;Traditional Machine Learning&amp;quot;&quot;/&gt;&lt;property id=&quot;20307&quot; value=&quot;820&quot;/&gt;&lt;/object&gt;&lt;object type=&quot;3&quot; unique_id=&quot;11964&quot;&gt;&lt;property id=&quot;20148&quot; value=&quot;5&quot;/&gt;&lt;property id=&quot;20300&quot; value=&quot;Slide 7 - &amp;quot;Data Representation&amp;quot;&quot;/&gt;&lt;property id=&quot;20307&quot; value=&quot;821&quot;/&gt;&lt;/object&gt;&lt;object type=&quot;3&quot; unique_id=&quot;11965&quot;&gt;&lt;property id=&quot;20148&quot; value=&quot;5&quot;/&gt;&lt;property id=&quot;20300&quot; value=&quot;Slide 8 - &amp;quot;Real Electronic Health Records&amp;quot;&quot;/&gt;&lt;property id=&quot;20307&quot; value=&quot;822&quot;/&gt;&lt;/object&gt;&lt;object type=&quot;3&quot; unique_id=&quot;11966&quot;&gt;&lt;property id=&quot;20148&quot; value=&quot;5&quot;/&gt;&lt;property id=&quot;20300&quot; value=&quot;Slide 9 - &amp;quot;Desktop Assistant&amp;quot;&quot;/&gt;&lt;property id=&quot;20307&quot; value=&quot;823&quot;/&gt;&lt;/object&gt;&lt;object type=&quot;3&quot; unique_id=&quot;11967&quot;&gt;&lt;property id=&quot;20148&quot; value=&quot;5&quot;/&gt;&lt;property id=&quot;20300&quot; value=&quot;Slide 10 - &amp;quot;Social Interactions&amp;quot;&quot;/&gt;&lt;property id=&quot;20307&quot; value=&quot;824&quot;/&gt;&lt;/object&gt;&lt;object type=&quot;3&quot; unique_id=&quot;11968&quot;&gt;&lt;property id=&quot;20148&quot; value=&quot;5&quot;/&gt;&lt;property id=&quot;20300&quot; value=&quot;Slide 11 - &amp;quot;Complex (Relational/Structured) Data + Uncertainty&amp;quot;&quot;/&gt;&lt;property id=&quot;20307&quot; value=&quot;826&quot;/&gt;&lt;/object&gt;&lt;object type=&quot;3&quot; unique_id=&quot;11969&quot;&gt;&lt;property id=&quot;20148&quot; value=&quot;5&quot;/&gt;&lt;property id=&quot;20300&quot; value=&quot;Slide 12 - &amp;quot;Also, most data exhibit symmetry&amp;quot;&quot;/&gt;&lt;property id=&quot;20307&quot; value=&quot;853&quot;/&gt;&lt;/object&gt;&lt;object type=&quot;3&quot; unique_id=&quot;11970&quot;&gt;&lt;property id=&quot;20148&quot; value=&quot;5&quot;/&gt;&lt;property id=&quot;20300&quot; value=&quot;Slide 13 - &amp;quot;Learning Statistical Models&amp;quot;&quot;/&gt;&lt;property id=&quot;20307&quot; value=&quot;825&quot;/&gt;&lt;/object&gt;&lt;object type=&quot;3&quot; unique_id=&quot;11971&quot;&gt;&lt;property id=&quot;20148&quot; value=&quot;5&quot;/&gt;&lt;property id=&quot;20300&quot; value=&quot;Slide 14 - &amp;quot;Standard Machine Learning&amp;quot;&quot;/&gt;&lt;property id=&quot;20307&quot; value=&quot;827&quot;/&gt;&lt;/object&gt;&lt;object type=&quot;3&quot; unique_id=&quot;11972&quot;&gt;&lt;property id=&quot;20148&quot; value=&quot;5&quot;/&gt;&lt;property id=&quot;20300&quot; value=&quot;Slide 15 - &amp;quot;(First-order) Logic Handles Complexity&amp;quot;&quot;/&gt;&lt;property id=&quot;20307&quot; value=&quot;828&quot;/&gt;&lt;/object&gt;&lt;object type=&quot;3&quot; unique_id=&quot;11973&quot;&gt;&lt;property id=&quot;20148&quot; value=&quot;5&quot;/&gt;&lt;property id=&quot;20300&quot; value=&quot;Slide 16 - &amp;quot;Probability Handles Uncertainty&amp;quot;&quot;/&gt;&lt;property id=&quot;20307&quot; value=&quot;829&quot;/&gt;&lt;/object&gt;&lt;object type=&quot;3&quot; unique_id=&quot;11974&quot;&gt;&lt;property id=&quot;20148&quot; value=&quot;5&quot;/&gt;&lt;property id=&quot;20300&quot; value=&quot;Slide 17&quot;/&gt;&lt;property id=&quot;20307&quot; value=&quot;830&quot;/&gt;&lt;/object&gt;&lt;object type=&quot;3&quot; unique_id=&quot;11975&quot;&gt;&lt;property id=&quot;20148&quot; value=&quot;5&quot;/&gt;&lt;property id=&quot;20300&quot; value=&quot;Slide 18&quot;/&gt;&lt;property id=&quot;20307&quot; value=&quot;831&quot;/&gt;&lt;/object&gt;&lt;object type=&quot;3&quot; unique_id=&quot;11976&quot;&gt;&lt;property id=&quot;20148&quot; value=&quot;5&quot;/&gt;&lt;property id=&quot;20300&quot; value=&quot;Slide 19 - &amp;quot;The Alphabet Soup inside SRL&amp;quot;&quot;/&gt;&lt;property id=&quot;20307&quot; value=&quot;832&quot;/&gt;&lt;/object&gt;&lt;object type=&quot;3&quot; unique_id=&quot;11977&quot;&gt;&lt;property id=&quot;20148&quot; value=&quot;5&quot;/&gt;&lt;property id=&quot;20300&quot; value=&quot;Slide 20 - &amp;quot;Endless Possibilities&amp;quot;&quot;/&gt;&lt;property id=&quot;20307&quot; value=&quot;833&quot;/&gt;&lt;/object&gt;&lt;object type=&quot;3&quot; unique_id=&quot;11978&quot;&gt;&lt;property id=&quot;20148&quot; value=&quot;5&quot;/&gt;&lt;property id=&quot;20300&quot; value=&quot;Slide 21 - &amp;quot;Motivation&amp;quot;&quot;/&gt;&lt;property id=&quot;20307&quot; value=&quot;834&quot;/&gt;&lt;/object&gt;&lt;object type=&quot;3&quot; unique_id=&quot;11979&quot;&gt;&lt;property id=&quot;20148&quot; value=&quot;5&quot;/&gt;&lt;property id=&quot;20300&quot; value=&quot;Slide 22 - &amp;quot;Symmetries&amp;quot;&quot;/&gt;&lt;property id=&quot;20307&quot; value=&quot;835&quot;/&gt;&lt;/object&gt;&lt;object type=&quot;3&quot; unique_id=&quot;11980&quot;&gt;&lt;property id=&quot;20148&quot; value=&quot;5&quot;/&gt;&lt;property id=&quot;20300&quot; value=&quot;Slide 23&quot;/&gt;&lt;property id=&quot;20307&quot; value=&quot;836&quot;/&gt;&lt;/object&gt;&lt;object type=&quot;3&quot; unique_id=&quot;11981&quot;&gt;&lt;property id=&quot;20148&quot; value=&quot;5&quot;/&gt;&lt;property id=&quot;20300&quot; value=&quot;Slide 24 - &amp;quot;A Simple AI Problem&amp;quot;&quot;/&gt;&lt;property id=&quot;20307&quot; value=&quot;837&quot;/&gt;&lt;/object&gt;&lt;object type=&quot;3&quot; unique_id=&quot;11982&quot;&gt;&lt;property id=&quot;20148&quot; value=&quot;5&quot;/&gt;&lt;property id=&quot;20300&quot; value=&quot;Slide 25 - &amp;quot;A Simple AI Problem&amp;quot;&quot;/&gt;&lt;property id=&quot;20307&quot; value=&quot;838&quot;/&gt;&lt;/object&gt;&lt;object type=&quot;3&quot; unique_id=&quot;11983&quot;&gt;&lt;property id=&quot;20148&quot; value=&quot;5&quot;/&gt;&lt;property id=&quot;20300&quot; value=&quot;Slide 26 - &amp;quot;A Simple AI Problem&amp;quot;&quot;/&gt;&lt;property id=&quot;20307&quot; value=&quot;839&quot;/&gt;&lt;/object&gt;&lt;object type=&quot;3&quot; unique_id=&quot;11984&quot;&gt;&lt;property id=&quot;20148&quot; value=&quot;5&quot;/&gt;&lt;property id=&quot;20300&quot; value=&quot;Slide 27 - &amp;quot;A Simple AI Problem&amp;quot;&quot;/&gt;&lt;property id=&quot;20307&quot; value=&quot;840&quot;/&gt;&lt;/object&gt;&lt;object type=&quot;3&quot; unique_id=&quot;11985&quot;&gt;&lt;property id=&quot;20148&quot; value=&quot;5&quot;/&gt;&lt;property id=&quot;20300&quot; value=&quot;Slide 28 - &amp;quot;How does AI do this?&amp;quot;&quot;/&gt;&lt;property id=&quot;20307&quot; value=&quot;841&quot;/&gt;&lt;/object&gt;&lt;object type=&quot;3&quot; unique_id=&quot;11986&quot;&gt;&lt;property id=&quot;20148&quot; value=&quot;5&quot;/&gt;&lt;property id=&quot;20300&quot; value=&quot;Slide 29 - &amp;quot;When is this efficient?&amp;quot;&quot;/&gt;&lt;property id=&quot;20307&quot; value=&quot;842&quot;/&gt;&lt;/object&gt;&lt;object type=&quot;3&quot; unique_id=&quot;11987&quot;&gt;&lt;property id=&quot;20148&quot; value=&quot;5&quot;/&gt;&lt;property id=&quot;20300&quot; value=&quot;Slide 30 - &amp;quot;Why? Conditional Independency&amp;quot;&quot;/&gt;&lt;property id=&quot;20307&quot; value=&quot;843&quot;/&gt;&lt;/object&gt;&lt;object type=&quot;3&quot; unique_id=&quot;11988&quot;&gt;&lt;property id=&quot;20148&quot; value=&quot;5&quot;/&gt;&lt;property id=&quot;20300&quot; value=&quot;Slide 31 - &amp;quot;Back to the card problem&amp;quot;&quot;/&gt;&lt;property id=&quot;20307&quot; value=&quot;844&quot;/&gt;&lt;/object&gt;&lt;object type=&quot;3&quot; unique_id=&quot;11989&quot;&gt;&lt;property id=&quot;20148&quot; value=&quot;5&quot;/&gt;&lt;property id=&quot;20300&quot; value=&quot;Slide 32 - &amp;quot;What is the issue? &amp;quot;&quot;/&gt;&lt;property id=&quot;20307&quot; value=&quot;845&quot;/&gt;&lt;/object&gt;&lt;object type=&quot;3&quot; unique_id=&quot;11990&quot;&gt;&lt;property id=&quot;20148&quot; value=&quot;5&quot;/&gt;&lt;property id=&quot;20300&quot; value=&quot;Slide 33 - &amp;quot;What is the issue? &amp;quot;&quot;/&gt;&lt;property id=&quot;20307&quot; value=&quot;846&quot;/&gt;&lt;/object&gt;&lt;object type=&quot;3&quot; unique_id=&quot;11991&quot;&gt;&lt;property id=&quot;20148&quot; value=&quot;5&quot;/&gt;&lt;property id=&quot;20300&quot; value=&quot;Slide 34 - &amp;quot;What is the issue? &amp;quot;&quot;/&gt;&lt;property id=&quot;20307&quot; value=&quot;847&quot;/&gt;&lt;/object&gt;&lt;object type=&quot;3&quot; unique_id=&quot;11992&quot;&gt;&lt;property id=&quot;20148&quot; value=&quot;5&quot;/&gt;&lt;property id=&quot;20300&quot; value=&quot;Slide 35 - &amp;quot;Tractable Probabilistic Inference&amp;quot;&quot;/&gt;&lt;property id=&quot;20307&quot; value=&quot;848&quot;/&gt;&lt;/object&gt;&lt;object type=&quot;3&quot; unique_id=&quot;11993&quot;&gt;&lt;property id=&quot;20148&quot; value=&quot;5&quot;/&gt;&lt;property id=&quot;20300&quot; value=&quot;Slide 36 - &amp;quot;What is lifted inference?&amp;quot;&quot;/&gt;&lt;property id=&quot;20307&quot; value=&quot;849&quot;/&gt;&lt;/object&gt;&lt;object type=&quot;3&quot; unique_id=&quot;11994&quot;&gt;&lt;property id=&quot;20148&quot; value=&quot;5&quot;/&gt;&lt;property id=&quot;20300&quot; value=&quot;Slide 37 - &amp;quot;What is lifted inference?&amp;quot;&quot;/&gt;&lt;property id=&quot;20307&quot; value=&quot;850&quot;/&gt;&lt;/object&gt;&lt;object type=&quot;3&quot; unique_id=&quot;11995&quot;&gt;&lt;property id=&quot;20148&quot; value=&quot;5&quot;/&gt;&lt;property id=&quot;20300&quot; value=&quot;Slide 38 - &amp;quot;Different definitions but similar goals&amp;quot;&quot;/&gt;&lt;property id=&quot;20307&quot; value=&quot;851&quot;/&gt;&lt;/object&gt;&lt;object type=&quot;3&quot; unique_id=&quot;11996&quot;&gt;&lt;property id=&quot;20148&quot; value=&quot;5&quot;/&gt;&lt;property id=&quot;20300&quot; value=&quot;Slide 39&quot;/&gt;&lt;property id=&quot;20307&quot; value=&quot;852&quot;/&gt;&lt;/object&gt;&lt;/object&gt;&lt;object type=&quot;8&quot; unique_id=&quot;1203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prob-robotics-tutorial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rob-robotics-tutoria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b-robotics-tutorial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b-robotics-tutorial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b-robotics-tutorial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b-robotics-tutorial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C:\Eigene Dateien\Maren\TALKS\prob-robotics-tutorial.ppt</Template>
  <TotalTime>4123</TotalTime>
  <Words>2908</Words>
  <Application>Microsoft Macintosh PowerPoint</Application>
  <PresentationFormat>On-screen Show (4:3)</PresentationFormat>
  <Paragraphs>373</Paragraphs>
  <Slides>39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prob-robotics-tutorial</vt:lpstr>
      <vt:lpstr>Equation</vt:lpstr>
      <vt:lpstr>Chart</vt:lpstr>
      <vt:lpstr>Markov Logic networks</vt:lpstr>
      <vt:lpstr>Markov Networks</vt:lpstr>
      <vt:lpstr>Markov Networks</vt:lpstr>
      <vt:lpstr>Markov Logic: Intuition</vt:lpstr>
      <vt:lpstr>Markov Logic</vt:lpstr>
      <vt:lpstr>Markov Logic Networks</vt:lpstr>
      <vt:lpstr>A possible worlds view</vt:lpstr>
      <vt:lpstr>A possible worlds view</vt:lpstr>
      <vt:lpstr>A possible worlds view</vt:lpstr>
      <vt:lpstr>A possible worlds view</vt:lpstr>
      <vt:lpstr>An possible worlds view</vt:lpstr>
      <vt:lpstr>A graphical example : Friends &amp; Smokers</vt:lpstr>
      <vt:lpstr>A graphical example : Friends &amp; Smokers</vt:lpstr>
      <vt:lpstr>A graphical example : Friends &amp; Smokers</vt:lpstr>
      <vt:lpstr>A graphical example : Friends &amp; Smokers</vt:lpstr>
      <vt:lpstr>A graphical example : Friends &amp; Smokers</vt:lpstr>
      <vt:lpstr>A graphical example : Friends &amp; Smokers</vt:lpstr>
      <vt:lpstr>A graphical example : Friends &amp; Smokers</vt:lpstr>
      <vt:lpstr>A graphical example : Friends &amp; Smokers</vt:lpstr>
      <vt:lpstr>A graphical example : Friends &amp; Smokers Can be combined with ideas from graphical models and logic programming to answer queries “efficiently”</vt:lpstr>
      <vt:lpstr>A graphical example : Friends &amp; Smokers Can be combined with ideas from graphical models and logic programming to answer queries “efficiently”</vt:lpstr>
      <vt:lpstr>A graphical example : Friends &amp; Smokers Can be combined with ideas from graphical models and logic programming to answer queries “efficiently”</vt:lpstr>
      <vt:lpstr>A graphical example : Friends &amp; Smokers Can be combined with ideas from graphical models and logic programming to answer queries “efficiently”</vt:lpstr>
      <vt:lpstr>A graphical example : Friends &amp; Smokers Can be combined with ideas from graphical models and logic programming to answer queries “efficiently”</vt:lpstr>
      <vt:lpstr>Relation to Statistical Models</vt:lpstr>
      <vt:lpstr>Relation to First-Order Logic</vt:lpstr>
      <vt:lpstr>Applications</vt:lpstr>
      <vt:lpstr>Information Extraction</vt:lpstr>
      <vt:lpstr>Segmentation</vt:lpstr>
      <vt:lpstr>Entity Resolution</vt:lpstr>
      <vt:lpstr>Entity Resolution</vt:lpstr>
      <vt:lpstr>Implementing ER using MLNs: Types and Predicates</vt:lpstr>
      <vt:lpstr>Implementing ER using MLNs: Types and Predicates</vt:lpstr>
      <vt:lpstr>Implementing ER using MLNs: Types and Predicates</vt:lpstr>
      <vt:lpstr>Implementing ER using MLNs: Types and Predicates</vt:lpstr>
      <vt:lpstr>Implementing ER using MLNs: Formulas</vt:lpstr>
      <vt:lpstr>Implementing ER using MLNs: Formulas</vt:lpstr>
      <vt:lpstr>Results: Segmentation on Cora</vt:lpstr>
      <vt:lpstr>What have we learnt?</vt:lpstr>
    </vt:vector>
  </TitlesOfParts>
  <Company>Uni Freiburg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AIS Template</dc:title>
  <dc:creator>Cyrill Stachniss</dc:creator>
  <cp:lastModifiedBy>Kristian Kersting</cp:lastModifiedBy>
  <cp:revision>2129</cp:revision>
  <cp:lastPrinted>2014-10-24T12:32:03Z</cp:lastPrinted>
  <dcterms:created xsi:type="dcterms:W3CDTF">2000-07-05T13:22:29Z</dcterms:created>
  <dcterms:modified xsi:type="dcterms:W3CDTF">2017-10-22T13:30:06Z</dcterms:modified>
</cp:coreProperties>
</file>