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60" r:id="rId4"/>
    <p:sldId id="264" r:id="rId5"/>
    <p:sldId id="265" r:id="rId6"/>
    <p:sldId id="266" r:id="rId7"/>
    <p:sldId id="270" r:id="rId8"/>
    <p:sldId id="299" r:id="rId9"/>
    <p:sldId id="300" r:id="rId10"/>
    <p:sldId id="306" r:id="rId11"/>
    <p:sldId id="302" r:id="rId12"/>
    <p:sldId id="307" r:id="rId13"/>
    <p:sldId id="303" r:id="rId14"/>
    <p:sldId id="304" r:id="rId15"/>
    <p:sldId id="276" r:id="rId16"/>
    <p:sldId id="277" r:id="rId17"/>
    <p:sldId id="291" r:id="rId18"/>
    <p:sldId id="292" r:id="rId19"/>
    <p:sldId id="293" r:id="rId20"/>
    <p:sldId id="294" r:id="rId21"/>
    <p:sldId id="295" r:id="rId22"/>
    <p:sldId id="305" r:id="rId23"/>
    <p:sldId id="298" r:id="rId24"/>
  </p:sldIdLst>
  <p:sldSz cx="9144000" cy="6858000" type="screen4x3"/>
  <p:notesSz cx="7315200" cy="96012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msy10" pitchFamily="34" charset="0"/>
      <p:regular r:id="rId30"/>
    </p:embeddedFont>
    <p:embeddedFont>
      <p:font typeface="cmmi10" pitchFamily="34" charset="0"/>
      <p:regular r:id="rId31"/>
    </p:embeddedFont>
    <p:embeddedFont>
      <p:font typeface="msam10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01" autoAdjust="0"/>
  </p:normalViewPr>
  <p:slideViewPr>
    <p:cSldViewPr>
      <p:cViewPr varScale="1">
        <p:scale>
          <a:sx n="60" d="100"/>
          <a:sy n="6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6A03F8-5D0B-4FE4-91D3-87B9B9F27C58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D56239-2F89-49C7-AA9A-0C97BDC1879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Weak duality:</a:t>
            </a:r>
          </a:p>
          <a:p>
            <a:r>
              <a:rPr lang="en-CA" dirty="0" smtClean="0"/>
              <a:t>For any U containing s but not t,</a:t>
            </a:r>
          </a:p>
          <a:p>
            <a:r>
              <a:rPr lang="en-CA" dirty="0" smtClean="0"/>
              <a:t>x(delta^+(U))</a:t>
            </a:r>
            <a:r>
              <a:rPr lang="en-CA" baseline="0" dirty="0" smtClean="0"/>
              <a:t> - x(delta^+(V\U)) = value of the flow x</a:t>
            </a:r>
          </a:p>
          <a:p>
            <a:r>
              <a:rPr lang="en-CA" baseline="0" dirty="0" smtClean="0"/>
              <a:t>This is upper bounded by c</a:t>
            </a:r>
            <a:r>
              <a:rPr lang="en-CA" dirty="0" smtClean="0"/>
              <a:t>(delta^+(U))</a:t>
            </a:r>
            <a:r>
              <a:rPr lang="en-CA" baseline="0" dirty="0" smtClean="0"/>
              <a:t> because 0 &lt;= x &lt;= 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6239-2F89-49C7-AA9A-0C97BDC18798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Weak duality:</a:t>
            </a:r>
          </a:p>
          <a:p>
            <a:r>
              <a:rPr lang="en-CA" dirty="0" smtClean="0"/>
              <a:t>For any U containing s but not t,</a:t>
            </a:r>
          </a:p>
          <a:p>
            <a:r>
              <a:rPr lang="en-CA" dirty="0" smtClean="0"/>
              <a:t>x(delta^+(U))</a:t>
            </a:r>
            <a:r>
              <a:rPr lang="en-CA" baseline="0" dirty="0" smtClean="0"/>
              <a:t> - x(delta^+(V\U)) = value of the flow x</a:t>
            </a:r>
          </a:p>
          <a:p>
            <a:r>
              <a:rPr lang="en-CA" baseline="0" dirty="0" smtClean="0"/>
              <a:t>This is upper bounded by c</a:t>
            </a:r>
            <a:r>
              <a:rPr lang="en-CA" dirty="0" smtClean="0"/>
              <a:t>(delta^+(U))</a:t>
            </a:r>
            <a:r>
              <a:rPr lang="en-CA" baseline="0" dirty="0" smtClean="0"/>
              <a:t> because 0 &lt;= x &lt;= c.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6239-2F89-49C7-AA9A-0C97BDC18798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34E9-43D2-4979-A879-370F36A479B9}" type="datetimeFigureOut">
              <a:rPr lang="en-CA" smtClean="0"/>
              <a:pPr/>
              <a:t>1/16/13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E116-4C1F-4605-A2C9-996CDC1E51B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82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Mathematical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4" y="691665"/>
            <a:ext cx="8229600" cy="5614587"/>
          </a:xfrm>
        </p:spPr>
        <p:txBody>
          <a:bodyPr/>
          <a:lstStyle/>
          <a:p>
            <a:r>
              <a:rPr lang="en-US" dirty="0" smtClean="0"/>
              <a:t>Linear Program (LP)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dirty="0" smtClean="0"/>
              <a:t>Integer Program (IP)</a:t>
            </a:r>
            <a:endParaRPr 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10011" y="1310156"/>
            <a:ext cx="3693411" cy="69251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58453" y="2708920"/>
            <a:ext cx="3796526" cy="1000301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5545392" y="1124744"/>
            <a:ext cx="3006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Can be efficiently solved</a:t>
            </a:r>
            <a:br>
              <a:rPr lang="en-US" sz="2200" dirty="0">
                <a:solidFill>
                  <a:srgbClr val="00B050"/>
                </a:solidFill>
              </a:rPr>
            </a:br>
            <a:r>
              <a:rPr lang="en-US" sz="2200" dirty="0">
                <a:solidFill>
                  <a:srgbClr val="00B050"/>
                </a:solidFill>
              </a:rPr>
              <a:t>e.g., by Ellipsoid Method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5392" y="2706459"/>
            <a:ext cx="3370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Cannot</a:t>
            </a:r>
            <a:r>
              <a:rPr lang="en-US" sz="2200" dirty="0">
                <a:solidFill>
                  <a:srgbClr val="FF0000"/>
                </a:solidFill>
              </a:rPr>
              <a:t> be efficiently solved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assuming P </a:t>
            </a:r>
            <a:r>
              <a:rPr lang="en-US" sz="2200" dirty="0">
                <a:solidFill>
                  <a:srgbClr val="FF0000"/>
                </a:solidFill>
                <a:latin typeface="Symbol"/>
                <a:sym typeface="Symbol"/>
              </a:rPr>
              <a:t></a:t>
            </a:r>
            <a:r>
              <a:rPr lang="en-US" sz="2200" dirty="0">
                <a:solidFill>
                  <a:srgbClr val="FF0000"/>
                </a:solidFill>
              </a:rPr>
              <a:t> NP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 Formulation of Max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127"/>
            <a:ext cx="8229600" cy="572659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Variables: </a:t>
            </a:r>
            <a:r>
              <a:rPr lang="en-CA" sz="2800" dirty="0" err="1" smtClean="0"/>
              <a:t>x</a:t>
            </a:r>
            <a:r>
              <a:rPr lang="en-CA" sz="2800" baseline="-25000" dirty="0" err="1" smtClean="0"/>
              <a:t>a</a:t>
            </a:r>
            <a:r>
              <a:rPr lang="en-CA" sz="2800" dirty="0" smtClean="0"/>
              <a:t> = amount of flow to send on arc a</a:t>
            </a:r>
          </a:p>
          <a:p>
            <a:r>
              <a:rPr lang="en-CA" sz="2800" b="1" dirty="0" smtClean="0"/>
              <a:t>Constraints: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For every node except s &amp; t, flow in = flow out.</a:t>
            </a:r>
            <a:br>
              <a:rPr lang="en-CA" sz="2800" dirty="0" smtClean="0"/>
            </a:br>
            <a:r>
              <a:rPr lang="en-CA" sz="2800" dirty="0" smtClean="0"/>
              <a:t>Flow through each arc can not exceed its capacity.</a:t>
            </a:r>
            <a:endParaRPr lang="en-CA" sz="2800" b="1" dirty="0" smtClean="0"/>
          </a:p>
          <a:p>
            <a:r>
              <a:rPr lang="en-CA" sz="2800" b="1" dirty="0" smtClean="0"/>
              <a:t>Objective value:   </a:t>
            </a:r>
            <a:r>
              <a:rPr lang="en-CA" sz="2800" dirty="0" smtClean="0"/>
              <a:t>Total amount of flow sent by s.</a:t>
            </a:r>
          </a:p>
          <a:p>
            <a:r>
              <a:rPr lang="en-CA" sz="2800" b="1" dirty="0" smtClean="0"/>
              <a:t>Notation: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(v) = arcs with tail at v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		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-</a:t>
            </a:r>
            <a:r>
              <a:rPr lang="en-CA" sz="2800" dirty="0" smtClean="0"/>
              <a:t>(v) = arcs with head at v</a:t>
            </a:r>
          </a:p>
          <a:p>
            <a:r>
              <a:rPr lang="en-CA" sz="2800" dirty="0" smtClean="0"/>
              <a:t>The LP is: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2477" y="4781822"/>
            <a:ext cx="7819807" cy="12679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840" y="3732798"/>
            <a:ext cx="8853052" cy="102394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 Flow &amp; Min Cut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977" y="900545"/>
            <a:ext cx="8894618" cy="64168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/>
              <a:t>Let D=(N,A) be a digraph, where arc a has capacity c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.</a:t>
            </a:r>
            <a:endParaRPr lang="en-CA" sz="2800" b="1" dirty="0" smtClean="0"/>
          </a:p>
          <a:p>
            <a:r>
              <a:rPr lang="en-CA" sz="2800" b="1" dirty="0" smtClean="0"/>
              <a:t>Definition: </a:t>
            </a:r>
            <a:r>
              <a:rPr lang="en-CA" sz="2800" dirty="0" smtClean="0"/>
              <a:t>For any U</a:t>
            </a:r>
            <a:r>
              <a:rPr lang="en-CA" sz="2800" dirty="0" smtClean="0">
                <a:latin typeface="cmsy10"/>
              </a:rPr>
              <a:t>µ</a:t>
            </a:r>
            <a:r>
              <a:rPr lang="en-CA" sz="2800" dirty="0" smtClean="0"/>
              <a:t>N, the </a:t>
            </a:r>
            <a:r>
              <a:rPr lang="en-CA" sz="2800" b="1" dirty="0" smtClean="0"/>
              <a:t>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(U) is:</a:t>
            </a:r>
            <a:br>
              <a:rPr lang="en-CA" sz="2800" dirty="0" smtClean="0"/>
            </a:b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The </a:t>
            </a:r>
            <a:r>
              <a:rPr lang="en-CA" sz="2800" b="1" dirty="0" smtClean="0"/>
              <a:t>capacity</a:t>
            </a:r>
            <a:r>
              <a:rPr lang="en-CA" sz="2800" dirty="0" smtClean="0"/>
              <a:t> of the cut is:</a:t>
            </a:r>
          </a:p>
          <a:p>
            <a:endParaRPr lang="en-CA" sz="4800" b="1" dirty="0" smtClean="0"/>
          </a:p>
          <a:p>
            <a:r>
              <a:rPr lang="en-CA" sz="2800" b="1" dirty="0" smtClean="0"/>
              <a:t>“Weak Duality”:  </a:t>
            </a:r>
            <a:r>
              <a:rPr lang="en-CA" sz="2800" dirty="0" smtClean="0"/>
              <a:t>For any flow and any U with s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U, </a:t>
            </a:r>
            <a:r>
              <a:rPr lang="en-CA" sz="2800" dirty="0" err="1" smtClean="0"/>
              <a:t>t</a:t>
            </a:r>
            <a:r>
              <a:rPr lang="en-CA" sz="2800" dirty="0" err="1" smtClean="0">
                <a:latin typeface="Symbol"/>
                <a:sym typeface="Symbol"/>
              </a:rPr>
              <a:t></a:t>
            </a:r>
            <a:r>
              <a:rPr lang="en-CA" sz="2800" dirty="0" err="1" smtClean="0"/>
              <a:t>U</a:t>
            </a:r>
            <a:r>
              <a:rPr lang="en-CA" sz="2800" dirty="0" smtClean="0"/>
              <a:t>,</a:t>
            </a:r>
            <a:br>
              <a:rPr lang="en-CA" sz="2800" dirty="0" smtClean="0"/>
            </a:br>
            <a:r>
              <a:rPr lang="en-CA" sz="2800" dirty="0" smtClean="0"/>
              <a:t>the amount of flow from s to t is at most c(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>
                <a:latin typeface="Calibri"/>
              </a:rPr>
              <a:t>+</a:t>
            </a:r>
            <a:r>
              <a:rPr lang="en-CA" sz="2800" dirty="0" smtClean="0">
                <a:latin typeface="Calibri"/>
              </a:rPr>
              <a:t>(</a:t>
            </a:r>
            <a:r>
              <a:rPr lang="en-CA" sz="2800" dirty="0" smtClean="0"/>
              <a:t>U)).</a:t>
            </a:r>
          </a:p>
          <a:p>
            <a:endParaRPr lang="en-CA" sz="700" dirty="0" smtClean="0"/>
          </a:p>
          <a:p>
            <a:r>
              <a:rPr lang="en-CA" sz="2800" b="1" dirty="0" smtClean="0"/>
              <a:t>Proof:</a:t>
            </a:r>
            <a:r>
              <a:rPr lang="en-CA" sz="2800" dirty="0" smtClean="0"/>
              <a:t> The net amount of flow crossing U is</a:t>
            </a:r>
          </a:p>
          <a:p>
            <a:endParaRPr lang="en-CA" sz="2800" dirty="0" smtClean="0"/>
          </a:p>
          <a:p>
            <a:endParaRPr lang="en-CA" sz="1400" dirty="0" smtClean="0"/>
          </a:p>
          <a:p>
            <a:pPr>
              <a:buNone/>
            </a:pPr>
            <a:r>
              <a:rPr lang="en-CA" sz="2800" dirty="0" smtClean="0"/>
              <a:t>	since   0 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x 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c.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457287" y="1907681"/>
            <a:ext cx="6176570" cy="436044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06437" y="2841105"/>
            <a:ext cx="3158836" cy="806342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475656" y="5373215"/>
            <a:ext cx="5099043" cy="7199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2466109"/>
            <a:ext cx="8430203" cy="41840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matrix M defining the constraints of this LP?</a:t>
            </a:r>
          </a:p>
          <a:p>
            <a:pPr lvl="1"/>
            <a:r>
              <a:rPr lang="en-US" sz="2400" dirty="0" smtClean="0"/>
              <a:t>Row for every node (except s or t)</a:t>
            </a:r>
          </a:p>
          <a:p>
            <a:pPr lvl="1"/>
            <a:r>
              <a:rPr lang="en-US" sz="2400" dirty="0" smtClean="0"/>
              <a:t>Column for every arc</a:t>
            </a:r>
          </a:p>
          <a:p>
            <a:endParaRPr lang="en-US" dirty="0" smtClean="0"/>
          </a:p>
          <a:p>
            <a:endParaRPr lang="en-US" sz="3600" dirty="0" smtClean="0"/>
          </a:p>
          <a:p>
            <a:r>
              <a:rPr lang="en-US" sz="2400" b="1" dirty="0" smtClean="0"/>
              <a:t>Goal:</a:t>
            </a:r>
            <a:r>
              <a:rPr lang="en-US" sz="2400" dirty="0" smtClean="0"/>
              <a:t> Analyze extreme points of this LP.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1480" y="4046421"/>
            <a:ext cx="118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M</a:t>
            </a:r>
            <a:r>
              <a:rPr lang="en-US" sz="3200" baseline="-17000" dirty="0" err="1" smtClean="0"/>
              <a:t>v,a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18" name="Left Brace 17"/>
          <p:cNvSpPr/>
          <p:nvPr/>
        </p:nvSpPr>
        <p:spPr>
          <a:xfrm>
            <a:off x="2879425" y="3934691"/>
            <a:ext cx="299610" cy="852728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76713" y="3796145"/>
            <a:ext cx="429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+1   if node v is the head of arc a</a:t>
            </a:r>
            <a:endParaRPr lang="en-US" sz="2400" baseline="-17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176713" y="4420498"/>
            <a:ext cx="193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  otherwise</a:t>
            </a:r>
            <a:endParaRPr lang="en-US" sz="2400" baseline="-17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176713" y="4114803"/>
            <a:ext cx="406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-1    if node v is the tail of arc a</a:t>
            </a:r>
            <a:endParaRPr lang="en-US" sz="2400" baseline="-170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Incidence Matrix of a Directed Graph</a:t>
            </a:r>
            <a:endParaRPr lang="en-US" sz="3600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2477" y="902548"/>
            <a:ext cx="7819807" cy="12679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135" y="3861048"/>
            <a:ext cx="8357420" cy="11521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5135" y="1509267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19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Total </a:t>
            </a:r>
            <a:r>
              <a:rPr lang="en-US" sz="4000" dirty="0" err="1" smtClean="0"/>
              <a:t>Unimodularity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017719"/>
            <a:ext cx="8430203" cy="3995457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M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M has determinant in {0, +1, -1}. Then M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particular, every entry of M must be in {0, +1, -1}</a:t>
            </a:r>
          </a:p>
          <a:p>
            <a:endParaRPr lang="en-US" sz="900" dirty="0" smtClean="0"/>
          </a:p>
          <a:p>
            <a:r>
              <a:rPr lang="en-US" sz="2400" b="1" dirty="0" smtClean="0"/>
              <a:t>Key point: </a:t>
            </a:r>
            <a:r>
              <a:rPr lang="en-US" sz="2400" dirty="0" err="1" smtClean="0">
                <a:solidFill>
                  <a:srgbClr val="00B050"/>
                </a:solidFill>
              </a:rPr>
              <a:t>Polytopes</a:t>
            </a:r>
            <a:r>
              <a:rPr lang="en-US" sz="2400" dirty="0" smtClean="0">
                <a:solidFill>
                  <a:srgbClr val="00B050"/>
                </a:solidFill>
              </a:rPr>
              <a:t> defined by TUM matrices have integral extreme points.</a:t>
            </a:r>
          </a:p>
          <a:p>
            <a:pPr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M is TUM. Let </a:t>
            </a:r>
            <a:r>
              <a:rPr lang="en-US" sz="2400" dirty="0" smtClean="0"/>
              <a:t>b, c </a:t>
            </a:r>
            <a:r>
              <a:rPr lang="en-US" sz="2400" dirty="0" smtClean="0"/>
              <a:t>be </a:t>
            </a:r>
            <a:r>
              <a:rPr lang="en-US" sz="2400" dirty="0" smtClean="0"/>
              <a:t>integer vectors.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Then every extreme point of P = { x : </a:t>
            </a:r>
            <a:r>
              <a:rPr lang="en-US" sz="2400" dirty="0" err="1" smtClean="0"/>
              <a:t>Mx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  <a:br>
              <a:rPr lang="en-US" sz="2400" dirty="0" smtClean="0"/>
            </a:br>
            <a:r>
              <a:rPr lang="en-US" sz="2400" dirty="0" smtClean="0">
                <a:solidFill>
                  <a:prstClr val="black"/>
                </a:solidFill>
              </a:rPr>
              <a:t>And   every extreme point of P = { x : </a:t>
            </a:r>
            <a:r>
              <a:rPr lang="en-US" sz="2400" dirty="0" err="1" smtClean="0">
                <a:solidFill>
                  <a:prstClr val="black"/>
                </a:solidFill>
              </a:rPr>
              <a:t>Mx</a:t>
            </a:r>
            <a:r>
              <a:rPr lang="en-US" sz="2400" dirty="0" smtClean="0">
                <a:solidFill>
                  <a:prstClr val="black"/>
                </a:solidFill>
              </a:rPr>
              <a:t>=b, 0</a:t>
            </a:r>
            <a:r>
              <a:rPr lang="en-US" sz="2400" dirty="0" smtClean="0">
                <a:solidFill>
                  <a:prstClr val="black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prstClr val="black"/>
                </a:solidFill>
              </a:rPr>
              <a:t>c } is integral.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135" y="1052052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69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</a:t>
            </a:r>
            <a:r>
              <a:rPr lang="en-US" sz="3600" dirty="0" err="1" smtClean="0"/>
              <a:t>Unimodularity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560504"/>
            <a:ext cx="8430203" cy="5918956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A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has determinant in {0, +1, -1}. Then A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particular, every entry of A must be in {0, +1, -1}</a:t>
            </a:r>
          </a:p>
          <a:p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A is TUM. Let b be any integer vector. Then every basic feasible solution of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  <a:endParaRPr lang="en-US" sz="2800" dirty="0" smtClean="0"/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Let x be a basic feasible solution.</a:t>
            </a:r>
          </a:p>
          <a:p>
            <a:pPr>
              <a:buNone/>
            </a:pPr>
            <a:r>
              <a:rPr lang="en-US" sz="2400" dirty="0" smtClean="0"/>
              <a:t>	Then the constraints that are tight at x have rank n.</a:t>
            </a:r>
          </a:p>
          <a:p>
            <a:pPr>
              <a:buNone/>
            </a:pPr>
            <a:r>
              <a:rPr lang="en-US" sz="2400" dirty="0" smtClean="0"/>
              <a:t>	Let A’ be a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and b’ a </a:t>
            </a:r>
            <a:r>
              <a:rPr lang="en-US" sz="2400" dirty="0" err="1" smtClean="0"/>
              <a:t>subvector</a:t>
            </a:r>
            <a:r>
              <a:rPr lang="en-US" sz="2400" dirty="0" smtClean="0"/>
              <a:t> of b corresponding to n linearly independent constraints that are tight at x.</a:t>
            </a:r>
          </a:p>
          <a:p>
            <a:pPr>
              <a:buNone/>
            </a:pPr>
            <a:r>
              <a:rPr lang="en-US" sz="2400" dirty="0" smtClean="0"/>
              <a:t>	Then x is the unique solution to A’ x = b’, i.e., x = (A</a:t>
            </a:r>
            <a:r>
              <a:rPr lang="en-US" sz="2400" dirty="0" smtClean="0">
                <a:latin typeface="Calibri"/>
              </a:rPr>
              <a:t>’)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b’.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Cramer’s Rule:</a:t>
            </a:r>
            <a:r>
              <a:rPr lang="en-US" sz="2400" dirty="0" smtClean="0"/>
              <a:t> If M is a square, non-singular matrix then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30000" dirty="0" smtClean="0">
                <a:latin typeface="Calibri"/>
              </a:rPr>
              <a:t>-1</a:t>
            </a:r>
            <a:r>
              <a:rPr lang="en-US" sz="2400" dirty="0" smtClean="0"/>
              <a:t>)</a:t>
            </a:r>
            <a:r>
              <a:rPr lang="en-US" sz="2400" baseline="-17000" dirty="0" err="1" smtClean="0"/>
              <a:t>i,j</a:t>
            </a:r>
            <a:r>
              <a:rPr lang="en-US" sz="2400" dirty="0" smtClean="0"/>
              <a:t> = (-1)</a:t>
            </a:r>
            <a:r>
              <a:rPr lang="en-US" sz="2400" baseline="30000" dirty="0" err="1" smtClean="0"/>
              <a:t>i+j</a:t>
            </a:r>
            <a:r>
              <a:rPr lang="en-US" sz="24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M</a:t>
            </a:r>
            <a:r>
              <a:rPr lang="en-US" sz="2400" baseline="-17000" dirty="0" err="1" smtClean="0">
                <a:latin typeface="Calibri"/>
              </a:rPr>
              <a:t>del</a:t>
            </a:r>
            <a:r>
              <a:rPr lang="en-US" sz="2400" baseline="-17000" dirty="0" smtClean="0">
                <a:latin typeface="Calibri"/>
              </a:rPr>
              <a:t>(</a:t>
            </a:r>
            <a:r>
              <a:rPr lang="en-US" sz="2400" baseline="-17000" dirty="0" err="1" smtClean="0">
                <a:latin typeface="Calibri"/>
              </a:rPr>
              <a:t>j,i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/ </a:t>
            </a:r>
            <a:r>
              <a:rPr lang="en-US" sz="2400" dirty="0" err="1" smtClean="0"/>
              <a:t>det</a:t>
            </a:r>
            <a:r>
              <a:rPr lang="en-US" sz="2400" dirty="0" smtClean="0"/>
              <a:t> M.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3269224" y="5687967"/>
            <a:ext cx="216312" cy="816078"/>
          </a:xfrm>
          <a:prstGeom prst="rightBrace">
            <a:avLst>
              <a:gd name="adj1" fmla="val 50268"/>
              <a:gd name="adj2" fmla="val 50000"/>
            </a:avLst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7226" y="6135333"/>
            <a:ext cx="540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Submatrix</a:t>
            </a:r>
            <a:r>
              <a:rPr lang="en-US" dirty="0">
                <a:solidFill>
                  <a:srgbClr val="FF0000"/>
                </a:solidFill>
              </a:rPr>
              <a:t> of M obtained by deleting row j and column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69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</a:t>
            </a:r>
            <a:r>
              <a:rPr lang="en-US" sz="3600" dirty="0" err="1" smtClean="0"/>
              <a:t>Unimodularity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560503"/>
            <a:ext cx="8430203" cy="604677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A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has determinant in {0, +1, -1}. Then A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A is TUM. Let b be any integer vector. Then every basic feasible solution of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  <a:endParaRPr lang="en-US" sz="2800" dirty="0" smtClean="0"/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Let x be a basic feasible solution.</a:t>
            </a:r>
          </a:p>
          <a:p>
            <a:pPr>
              <a:buNone/>
            </a:pPr>
            <a:r>
              <a:rPr lang="en-US" sz="2400" dirty="0" smtClean="0"/>
              <a:t>	Then the constraints that are tight at x have rank n.</a:t>
            </a:r>
          </a:p>
          <a:p>
            <a:pPr>
              <a:buNone/>
            </a:pPr>
            <a:r>
              <a:rPr lang="en-US" sz="2400" dirty="0" smtClean="0"/>
              <a:t>	Let A’ be the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and b’ the </a:t>
            </a:r>
            <a:r>
              <a:rPr lang="en-US" sz="2400" dirty="0" err="1" smtClean="0"/>
              <a:t>subvector</a:t>
            </a:r>
            <a:r>
              <a:rPr lang="en-US" sz="2400" dirty="0" smtClean="0"/>
              <a:t> of b containing n linearly independent constraints that are tight at x.</a:t>
            </a:r>
          </a:p>
          <a:p>
            <a:pPr>
              <a:buNone/>
            </a:pPr>
            <a:r>
              <a:rPr lang="en-US" sz="2400" dirty="0" smtClean="0"/>
              <a:t>	Then x is the unique solution to A’ x = b’, i.e., x = (A</a:t>
            </a:r>
            <a:r>
              <a:rPr lang="en-US" sz="2400" dirty="0" smtClean="0">
                <a:latin typeface="Calibri"/>
              </a:rPr>
              <a:t>’)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b’.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Cramer’s Rule:</a:t>
            </a:r>
            <a:r>
              <a:rPr lang="en-US" sz="2400" dirty="0" smtClean="0"/>
              <a:t> If M is a square, non-singular matrix then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30000" dirty="0" smtClean="0">
                <a:latin typeface="Calibri"/>
              </a:rPr>
              <a:t>-1</a:t>
            </a:r>
            <a:r>
              <a:rPr lang="en-US" sz="2400" dirty="0" smtClean="0"/>
              <a:t>)</a:t>
            </a:r>
            <a:r>
              <a:rPr lang="en-US" sz="2400" baseline="-17000" dirty="0" err="1" smtClean="0">
                <a:latin typeface="Calibri"/>
              </a:rPr>
              <a:t>i,j</a:t>
            </a:r>
            <a:r>
              <a:rPr lang="en-US" sz="2400" dirty="0" smtClean="0"/>
              <a:t> = (-1)</a:t>
            </a:r>
            <a:r>
              <a:rPr lang="en-US" sz="2400" baseline="30000" dirty="0" err="1" smtClean="0"/>
              <a:t>i+j</a:t>
            </a:r>
            <a:r>
              <a:rPr lang="en-US" sz="2400" baseline="300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M</a:t>
            </a:r>
            <a:r>
              <a:rPr lang="en-US" sz="2400" baseline="-17000" dirty="0" err="1" smtClean="0">
                <a:latin typeface="Calibri"/>
              </a:rPr>
              <a:t>del</a:t>
            </a:r>
            <a:r>
              <a:rPr lang="en-US" sz="2400" baseline="-17000" dirty="0" smtClean="0">
                <a:latin typeface="Calibri"/>
              </a:rPr>
              <a:t>(</a:t>
            </a:r>
            <a:r>
              <a:rPr lang="en-US" sz="2400" baseline="-17000" dirty="0" err="1" smtClean="0">
                <a:latin typeface="Calibri"/>
              </a:rPr>
              <a:t>j,i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/ </a:t>
            </a:r>
            <a:r>
              <a:rPr lang="en-US" sz="2400" dirty="0" err="1" smtClean="0"/>
              <a:t>det</a:t>
            </a:r>
            <a:r>
              <a:rPr lang="en-US" sz="2400" dirty="0" smtClean="0"/>
              <a:t> M.</a:t>
            </a:r>
          </a:p>
          <a:p>
            <a:pPr>
              <a:buNone/>
            </a:pPr>
            <a:r>
              <a:rPr lang="en-US" sz="2400" dirty="0" smtClean="0"/>
              <a:t>	Thus all entries of (A</a:t>
            </a:r>
            <a:r>
              <a:rPr lang="en-US" sz="2400" dirty="0" smtClean="0">
                <a:latin typeface="Calibri"/>
              </a:rPr>
              <a:t>’)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are in {0, +1, -1}.</a:t>
            </a:r>
          </a:p>
          <a:p>
            <a:pPr>
              <a:buNone/>
            </a:pPr>
            <a:r>
              <a:rPr lang="en-US" sz="2400" dirty="0" smtClean="0"/>
              <a:t>	Since b’ is integral, x is also integral.			        </a:t>
            </a:r>
            <a:r>
              <a:rPr lang="en-US" sz="2400" dirty="0" smtClean="0">
                <a:latin typeface="msam10"/>
              </a:rPr>
              <a:t>¥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Incidence Matrices are TUM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776807"/>
            <a:ext cx="8430203" cy="59091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D=(N, A) be a directed graph. Define M by:</a:t>
            </a:r>
          </a:p>
          <a:p>
            <a:pPr lvl="0"/>
            <a:endParaRPr lang="en-US" sz="2400" baseline="-17000" dirty="0" smtClean="0"/>
          </a:p>
          <a:p>
            <a:pPr lvl="0"/>
            <a:endParaRPr lang="en-US" sz="2400" baseline="-17000" dirty="0" smtClean="0"/>
          </a:p>
          <a:p>
            <a:pPr lvl="0">
              <a:buNone/>
            </a:pPr>
            <a:endParaRPr lang="en-US" sz="4400" baseline="-25000" dirty="0" smtClean="0"/>
          </a:p>
          <a:p>
            <a:endParaRPr lang="en-US" sz="800" baseline="-17000" dirty="0" smtClean="0"/>
          </a:p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M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M. Argue by induction on k.</a:t>
            </a:r>
          </a:p>
          <a:p>
            <a:pPr lvl="0">
              <a:buNone/>
            </a:pPr>
            <a:r>
              <a:rPr lang="en-US" sz="2400" dirty="0" smtClean="0"/>
              <a:t>	If k=1 then Q is a single entry of M, so </a:t>
            </a:r>
            <a:r>
              <a:rPr lang="en-US" sz="2400" dirty="0" err="1" smtClean="0"/>
              <a:t>det</a:t>
            </a:r>
            <a:r>
              <a:rPr lang="en-US" sz="2400" dirty="0" smtClean="0"/>
              <a:t>(Q) is either 0 or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/>
              <a:t>1.</a:t>
            </a:r>
          </a:p>
          <a:p>
            <a:pPr lvl="0">
              <a:buNone/>
            </a:pPr>
            <a:r>
              <a:rPr lang="en-US" sz="2400" dirty="0" smtClean="0"/>
              <a:t>	So assume k&gt;1.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5004" y="1552605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M</a:t>
            </a:r>
            <a:r>
              <a:rPr lang="en-US" sz="3200" baseline="-17000" dirty="0" err="1" smtClean="0"/>
              <a:t>u,a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8" name="Left Brace 7"/>
          <p:cNvSpPr/>
          <p:nvPr/>
        </p:nvSpPr>
        <p:spPr>
          <a:xfrm>
            <a:off x="2436079" y="1413165"/>
            <a:ext cx="299610" cy="852728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3367" y="1274619"/>
            <a:ext cx="429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+1   if node u is the head of arc a</a:t>
            </a:r>
            <a:endParaRPr lang="en-US" sz="2400" baseline="-17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33367" y="1898972"/>
            <a:ext cx="193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  otherwise</a:t>
            </a:r>
            <a:endParaRPr lang="en-US" sz="2400" baseline="-17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33367" y="1593277"/>
            <a:ext cx="406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-1    if node u is the tail of arc a</a:t>
            </a:r>
            <a:endParaRPr lang="en-US" sz="2400" baseline="-17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235526"/>
            <a:ext cx="8430203" cy="662247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M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M. Assume k&gt;1.</a:t>
            </a:r>
          </a:p>
          <a:p>
            <a:pPr lvl="0">
              <a:spcBef>
                <a:spcPts val="1200"/>
              </a:spcBef>
              <a:buNone/>
            </a:pPr>
            <a:r>
              <a:rPr lang="en-US" sz="2400" i="1" dirty="0" smtClean="0"/>
              <a:t>	Case 1:</a:t>
            </a:r>
          </a:p>
          <a:p>
            <a:pPr lvl="0">
              <a:spcBef>
                <a:spcPts val="300"/>
              </a:spcBef>
              <a:buNone/>
            </a:pPr>
            <a:r>
              <a:rPr lang="en-US" sz="2400" dirty="0" smtClean="0"/>
              <a:t>	If some column of Q has </a:t>
            </a:r>
            <a:r>
              <a:rPr lang="en-US" sz="2400" b="1" dirty="0" smtClean="0"/>
              <a:t>no</a:t>
            </a:r>
            <a:r>
              <a:rPr lang="en-US" sz="2400" dirty="0" smtClean="0"/>
              <a:t> non-zero entries, then </a:t>
            </a:r>
            <a:r>
              <a:rPr lang="en-US" sz="2400" dirty="0" err="1" smtClean="0"/>
              <a:t>det</a:t>
            </a:r>
            <a:r>
              <a:rPr lang="en-US" sz="2400" dirty="0" smtClean="0"/>
              <a:t>(Q)=0.</a:t>
            </a:r>
          </a:p>
          <a:p>
            <a:pPr>
              <a:spcBef>
                <a:spcPts val="1200"/>
              </a:spcBef>
              <a:buNone/>
            </a:pPr>
            <a:r>
              <a:rPr lang="en-US" sz="2400" i="1" dirty="0" smtClean="0"/>
              <a:t>	Case 2:</a:t>
            </a:r>
            <a:r>
              <a:rPr lang="en-US" sz="2400" dirty="0" smtClean="0"/>
              <a:t>	</a:t>
            </a:r>
          </a:p>
          <a:p>
            <a:pPr>
              <a:spcBef>
                <a:spcPts val="300"/>
              </a:spcBef>
              <a:buNone/>
            </a:pPr>
            <a:r>
              <a:rPr lang="en-US" sz="2400" spc="-40" dirty="0" smtClean="0"/>
              <a:t>	Suppose </a:t>
            </a:r>
            <a:r>
              <a:rPr lang="en-US" sz="2400" spc="-40" dirty="0" err="1" smtClean="0"/>
              <a:t>j</a:t>
            </a:r>
            <a:r>
              <a:rPr lang="en-US" sz="2400" spc="-40" baseline="30000" dirty="0" err="1" smtClean="0"/>
              <a:t>th</a:t>
            </a:r>
            <a:r>
              <a:rPr lang="en-US" sz="2400" spc="-40" dirty="0" smtClean="0"/>
              <a:t> column of Q has </a:t>
            </a:r>
            <a:r>
              <a:rPr lang="en-US" sz="2400" b="1" spc="-40" dirty="0" smtClean="0"/>
              <a:t>exactly one</a:t>
            </a:r>
            <a:r>
              <a:rPr lang="en-US" sz="2400" spc="-40" dirty="0" smtClean="0"/>
              <a:t> non-zero entry, say </a:t>
            </a:r>
            <a:r>
              <a:rPr lang="en-US" sz="2400" spc="-40" dirty="0" err="1" smtClean="0"/>
              <a:t>Q</a:t>
            </a:r>
            <a:r>
              <a:rPr lang="en-US" sz="2400" spc="-40" baseline="-17000" dirty="0" err="1" smtClean="0"/>
              <a:t>t,j</a:t>
            </a:r>
            <a:r>
              <a:rPr lang="en-US" sz="2400" spc="-40" dirty="0" smtClean="0"/>
              <a:t> </a:t>
            </a:r>
            <a:r>
              <a:rPr lang="en-US" sz="2400" spc="-40" dirty="0" smtClean="0">
                <a:latin typeface="Symbol"/>
                <a:sym typeface="Symbol"/>
              </a:rPr>
              <a:t></a:t>
            </a:r>
            <a:r>
              <a:rPr lang="en-US" sz="2400" spc="-40" dirty="0" smtClean="0"/>
              <a:t>0</a:t>
            </a:r>
          </a:p>
          <a:p>
            <a:pPr>
              <a:buNone/>
            </a:pPr>
            <a:r>
              <a:rPr lang="en-US" sz="2400" dirty="0" smtClean="0"/>
              <a:t>	Use “Column Expansion” of determinant:</a:t>
            </a:r>
          </a:p>
          <a:p>
            <a:pPr>
              <a:buNone/>
            </a:pPr>
            <a:r>
              <a:rPr lang="en-US" sz="2400" dirty="0" smtClean="0"/>
              <a:t>									        ,</a:t>
            </a:r>
            <a:br>
              <a:rPr lang="en-US" sz="2400" dirty="0" smtClean="0"/>
            </a:br>
            <a:endParaRPr lang="en-US" sz="700" dirty="0" smtClean="0"/>
          </a:p>
          <a:p>
            <a:pPr>
              <a:buNone/>
            </a:pPr>
            <a:r>
              <a:rPr lang="en-US" sz="2400" dirty="0" smtClean="0"/>
              <a:t>	where t is the unique non-zero entry in column j.</a:t>
            </a:r>
          </a:p>
          <a:p>
            <a:pPr>
              <a:buNone/>
            </a:pPr>
            <a:r>
              <a:rPr lang="en-US" sz="2400" dirty="0" smtClean="0"/>
              <a:t>	By induction,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-17000" dirty="0" err="1" smtClean="0"/>
              <a:t>del</a:t>
            </a:r>
            <a:r>
              <a:rPr lang="en-US" sz="2400" baseline="-17000" dirty="0" smtClean="0"/>
              <a:t>(</a:t>
            </a:r>
            <a:r>
              <a:rPr lang="en-US" sz="2400" baseline="-17000" dirty="0" err="1" smtClean="0"/>
              <a:t>t,j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in {0,+1,-1} 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  </a:t>
            </a:r>
            <a:r>
              <a:rPr lang="en-US" sz="2400" dirty="0" err="1" smtClean="0"/>
              <a:t>det</a:t>
            </a:r>
            <a:r>
              <a:rPr lang="en-US" sz="2400" dirty="0" smtClean="0"/>
              <a:t> Q in {0,+1,-1}.</a:t>
            </a:r>
          </a:p>
          <a:p>
            <a:pPr>
              <a:spcBef>
                <a:spcPts val="1200"/>
              </a:spcBef>
              <a:buNone/>
            </a:pPr>
            <a:r>
              <a:rPr lang="en-US" sz="2400" i="1" dirty="0" smtClean="0"/>
              <a:t>	Case 3:</a:t>
            </a:r>
          </a:p>
          <a:p>
            <a:pPr>
              <a:spcBef>
                <a:spcPts val="300"/>
              </a:spcBef>
              <a:buNone/>
            </a:pPr>
            <a:r>
              <a:rPr lang="en-US" sz="2400" dirty="0" smtClean="0"/>
              <a:t>	Suppose </a:t>
            </a:r>
            <a:r>
              <a:rPr lang="en-US" sz="2400" b="1" dirty="0" smtClean="0"/>
              <a:t>every</a:t>
            </a:r>
            <a:r>
              <a:rPr lang="en-US" sz="2400" dirty="0" smtClean="0"/>
              <a:t> column of Q has </a:t>
            </a:r>
            <a:r>
              <a:rPr lang="en-US" sz="2400" b="1" dirty="0" smtClean="0"/>
              <a:t>exactly two</a:t>
            </a:r>
            <a:r>
              <a:rPr lang="en-US" sz="2400" dirty="0" smtClean="0"/>
              <a:t> non-zero entries.</a:t>
            </a:r>
          </a:p>
          <a:p>
            <a:pPr lvl="1"/>
            <a:r>
              <a:rPr lang="en-US" sz="2200" dirty="0" smtClean="0"/>
              <a:t>For each column, one non-zero is a +1 and the other is a -1.</a:t>
            </a:r>
          </a:p>
          <a:p>
            <a:pPr>
              <a:buNone/>
            </a:pPr>
            <a:r>
              <a:rPr lang="en-US" sz="2400" dirty="0" smtClean="0"/>
              <a:t>	So summing all rows in Q gives the vector [0,0,…,0].</a:t>
            </a:r>
          </a:p>
          <a:p>
            <a:pPr>
              <a:buNone/>
            </a:pPr>
            <a:r>
              <a:rPr lang="en-US" sz="2400" dirty="0" smtClean="0"/>
              <a:t>	Thus Q is singular, and </a:t>
            </a:r>
            <a:r>
              <a:rPr lang="en-US" sz="2400" dirty="0" err="1" smtClean="0"/>
              <a:t>det</a:t>
            </a:r>
            <a:r>
              <a:rPr lang="en-US" sz="2400" dirty="0" smtClean="0"/>
              <a:t> Q = 0.				        </a:t>
            </a:r>
            <a:r>
              <a:rPr lang="en-US" sz="2400" dirty="0" smtClean="0">
                <a:latin typeface="msam10"/>
              </a:rPr>
              <a:t>¥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62679" y="3164263"/>
            <a:ext cx="7441663" cy="5593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840" y="4894918"/>
            <a:ext cx="8853052" cy="8303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981197"/>
            <a:ext cx="8601821" cy="471054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Observations:</a:t>
            </a:r>
          </a:p>
          <a:p>
            <a:pPr lvl="1"/>
            <a:r>
              <a:rPr lang="en-US" sz="2400" dirty="0" smtClean="0"/>
              <a:t>The LP is feasible	 </a:t>
            </a:r>
            <a:r>
              <a:rPr lang="en-US" sz="1000" dirty="0" smtClean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(assume the capacities are all non-negative)</a:t>
            </a:r>
          </a:p>
          <a:p>
            <a:pPr lvl="1"/>
            <a:r>
              <a:rPr lang="en-US" sz="2400" dirty="0" smtClean="0"/>
              <a:t>The LP is bounded	        </a:t>
            </a:r>
            <a:r>
              <a:rPr lang="en-US" sz="2000" dirty="0" smtClean="0"/>
              <a:t>(because the feasible region is bounded)</a:t>
            </a:r>
            <a:endParaRPr lang="en-US" sz="2400" dirty="0" smtClean="0"/>
          </a:p>
          <a:p>
            <a:pPr lvl="1"/>
            <a:r>
              <a:rPr lang="en-US" sz="2400" dirty="0" smtClean="0"/>
              <a:t>It has an optimal solution, i.e., a maximum flow.	 </a:t>
            </a:r>
            <a:r>
              <a:rPr lang="en-US" sz="2000" dirty="0" smtClean="0"/>
              <a:t>(by FTLP)</a:t>
            </a:r>
            <a:endParaRPr lang="en-US" sz="2400" dirty="0" smtClean="0"/>
          </a:p>
          <a:p>
            <a:r>
              <a:rPr lang="en-US" sz="2400" dirty="0" smtClean="0"/>
              <a:t>The feasible region is   P = { x : </a:t>
            </a:r>
            <a:r>
              <a:rPr lang="en-US" sz="2400" dirty="0" err="1" smtClean="0"/>
              <a:t>Mx</a:t>
            </a:r>
            <a:r>
              <a:rPr lang="en-US" sz="2400" dirty="0" smtClean="0"/>
              <a:t>=b, 0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c }</a:t>
            </a:r>
            <a:br>
              <a:rPr lang="en-US" sz="2400" dirty="0" smtClean="0"/>
            </a:br>
            <a:r>
              <a:rPr lang="en-US" sz="2400" dirty="0" smtClean="0"/>
              <a:t>where M is TUM.</a:t>
            </a:r>
            <a:br>
              <a:rPr lang="en-US" sz="2400" dirty="0" smtClean="0"/>
            </a:br>
            <a:endParaRPr lang="en-US" sz="2400" dirty="0" smtClean="0"/>
          </a:p>
          <a:p>
            <a:pPr lvl="0"/>
            <a:r>
              <a:rPr lang="en-US" sz="2400" b="1" dirty="0" smtClean="0"/>
              <a:t>Corollary: </a:t>
            </a:r>
            <a:r>
              <a:rPr lang="en-US" sz="2400" dirty="0" smtClean="0"/>
              <a:t>If c is integral, then every extreme point is integral,</a:t>
            </a:r>
            <a:br>
              <a:rPr lang="en-US" sz="2400" dirty="0" smtClean="0"/>
            </a:br>
            <a:r>
              <a:rPr lang="en-US" sz="2400" dirty="0" smtClean="0"/>
              <a:t>and so there is a maximum flow that is integral.</a:t>
            </a:r>
          </a:p>
          <a:p>
            <a:pPr lvl="0"/>
            <a:r>
              <a:rPr lang="en-US" sz="2400" b="1" dirty="0" smtClean="0"/>
              <a:t>Q:</a:t>
            </a:r>
            <a:r>
              <a:rPr lang="en-US" sz="2400" dirty="0" smtClean="0"/>
              <a:t> Why does P have any extreme points?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10840"/>
            <a:ext cx="8229600" cy="922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Max Flow LP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971305" y="5694619"/>
            <a:ext cx="281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A:</a:t>
            </a:r>
            <a:r>
              <a:rPr lang="en-US" sz="2400" dirty="0" smtClean="0"/>
              <a:t> It contains no line.</a:t>
            </a:r>
            <a:endParaRPr lang="en-CA" sz="2400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2477" y="694723"/>
            <a:ext cx="7819807" cy="12679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09347" y="653166"/>
            <a:ext cx="7819807" cy="1267979"/>
          </a:xfrm>
          <a:prstGeom prst="rect">
            <a:avLst/>
          </a:prstGeom>
          <a:noFill/>
          <a:ln/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Max Flow LP &amp; Its Dual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0506" y="2008901"/>
            <a:ext cx="8601821" cy="466898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Dual variables:</a:t>
            </a:r>
          </a:p>
          <a:p>
            <a:pPr lvl="1"/>
            <a:r>
              <a:rPr lang="en-US" dirty="0" smtClean="0"/>
              <a:t>A variable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v</a:t>
            </a:r>
            <a:r>
              <a:rPr lang="en-US" dirty="0" smtClean="0"/>
              <a:t> for every v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N \ {</a:t>
            </a:r>
            <a:r>
              <a:rPr lang="en-US" dirty="0" err="1" smtClean="0"/>
              <a:t>s,t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A variable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uv</a:t>
            </a:r>
            <a:r>
              <a:rPr lang="en-US" dirty="0" smtClean="0"/>
              <a:t> for every arc </a:t>
            </a:r>
            <a:r>
              <a:rPr lang="en-US" dirty="0" err="1" smtClean="0"/>
              <a:t>uv</a:t>
            </a:r>
            <a:endParaRPr lang="en-US" dirty="0" smtClean="0"/>
          </a:p>
          <a:p>
            <a:r>
              <a:rPr lang="en-US" sz="2800" dirty="0" smtClean="0"/>
              <a:t>The dual is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b="1" dirty="0" smtClean="0"/>
              <a:t>Let’s simplify: </a:t>
            </a:r>
            <a:r>
              <a:rPr lang="en-US" sz="2800" dirty="0" smtClean="0"/>
              <a:t>Set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 = 1 and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= 0</a:t>
            </a:r>
          </a:p>
        </p:txBody>
      </p:sp>
      <p:sp>
        <p:nvSpPr>
          <p:cNvPr id="10" name="Freeform 9"/>
          <p:cNvSpPr/>
          <p:nvPr/>
        </p:nvSpPr>
        <p:spPr>
          <a:xfrm>
            <a:off x="6082146" y="1219193"/>
            <a:ext cx="459508" cy="1482437"/>
          </a:xfrm>
          <a:custGeom>
            <a:avLst/>
            <a:gdLst>
              <a:gd name="connsiteX0" fmla="*/ 748145 w 1122218"/>
              <a:gd name="connsiteY0" fmla="*/ 0 h 1385455"/>
              <a:gd name="connsiteX1" fmla="*/ 997527 w 1122218"/>
              <a:gd name="connsiteY1" fmla="*/ 623455 h 1385455"/>
              <a:gd name="connsiteX2" fmla="*/ 0 w 1122218"/>
              <a:gd name="connsiteY2" fmla="*/ 1385455 h 1385455"/>
              <a:gd name="connsiteX0" fmla="*/ 96981 w 436418"/>
              <a:gd name="connsiteY0" fmla="*/ 0 h 1482437"/>
              <a:gd name="connsiteX1" fmla="*/ 346363 w 436418"/>
              <a:gd name="connsiteY1" fmla="*/ 623455 h 1482437"/>
              <a:gd name="connsiteX2" fmla="*/ 0 w 436418"/>
              <a:gd name="connsiteY2" fmla="*/ 1482437 h 1482437"/>
              <a:gd name="connsiteX0" fmla="*/ 96981 w 459508"/>
              <a:gd name="connsiteY0" fmla="*/ 0 h 1482437"/>
              <a:gd name="connsiteX1" fmla="*/ 443345 w 459508"/>
              <a:gd name="connsiteY1" fmla="*/ 637309 h 1482437"/>
              <a:gd name="connsiteX2" fmla="*/ 0 w 459508"/>
              <a:gd name="connsiteY2" fmla="*/ 1482437 h 148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508" h="1482437">
                <a:moveTo>
                  <a:pt x="96981" y="0"/>
                </a:moveTo>
                <a:cubicBezTo>
                  <a:pt x="284017" y="196273"/>
                  <a:pt x="459508" y="390236"/>
                  <a:pt x="443345" y="637309"/>
                </a:cubicBezTo>
                <a:cubicBezTo>
                  <a:pt x="427182" y="884382"/>
                  <a:pt x="436418" y="1216891"/>
                  <a:pt x="0" y="1482437"/>
                </a:cubicBezTo>
              </a:path>
            </a:pathLst>
          </a:custGeom>
          <a:ln w="381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2743200" y="1925776"/>
            <a:ext cx="3800763" cy="1357746"/>
          </a:xfrm>
          <a:custGeom>
            <a:avLst/>
            <a:gdLst>
              <a:gd name="connsiteX0" fmla="*/ 0 w 3710709"/>
              <a:gd name="connsiteY0" fmla="*/ 0 h 1191491"/>
              <a:gd name="connsiteX1" fmla="*/ 872836 w 3710709"/>
              <a:gd name="connsiteY1" fmla="*/ 249382 h 1191491"/>
              <a:gd name="connsiteX2" fmla="*/ 3297382 w 3710709"/>
              <a:gd name="connsiteY2" fmla="*/ 290945 h 1191491"/>
              <a:gd name="connsiteX3" fmla="*/ 3352800 w 3710709"/>
              <a:gd name="connsiteY3" fmla="*/ 803564 h 1191491"/>
              <a:gd name="connsiteX4" fmla="*/ 2161309 w 3710709"/>
              <a:gd name="connsiteY4" fmla="*/ 1191491 h 1191491"/>
              <a:gd name="connsiteX0" fmla="*/ 0 w 3902364"/>
              <a:gd name="connsiteY0" fmla="*/ 0 h 1191491"/>
              <a:gd name="connsiteX1" fmla="*/ 872836 w 3902364"/>
              <a:gd name="connsiteY1" fmla="*/ 249382 h 1191491"/>
              <a:gd name="connsiteX2" fmla="*/ 3297382 w 3902364"/>
              <a:gd name="connsiteY2" fmla="*/ 290945 h 1191491"/>
              <a:gd name="connsiteX3" fmla="*/ 3713018 w 3902364"/>
              <a:gd name="connsiteY3" fmla="*/ 983673 h 1191491"/>
              <a:gd name="connsiteX4" fmla="*/ 2161309 w 3902364"/>
              <a:gd name="connsiteY4" fmla="*/ 1191491 h 1191491"/>
              <a:gd name="connsiteX0" fmla="*/ 0 w 3800763"/>
              <a:gd name="connsiteY0" fmla="*/ 0 h 1357746"/>
              <a:gd name="connsiteX1" fmla="*/ 872836 w 3800763"/>
              <a:gd name="connsiteY1" fmla="*/ 249382 h 1357746"/>
              <a:gd name="connsiteX2" fmla="*/ 3297382 w 3800763"/>
              <a:gd name="connsiteY2" fmla="*/ 290945 h 1357746"/>
              <a:gd name="connsiteX3" fmla="*/ 3713018 w 3800763"/>
              <a:gd name="connsiteY3" fmla="*/ 983673 h 1357746"/>
              <a:gd name="connsiteX4" fmla="*/ 2770909 w 3800763"/>
              <a:gd name="connsiteY4" fmla="*/ 1357746 h 1357746"/>
              <a:gd name="connsiteX0" fmla="*/ 0 w 3800763"/>
              <a:gd name="connsiteY0" fmla="*/ 0 h 1357746"/>
              <a:gd name="connsiteX1" fmla="*/ 872836 w 3800763"/>
              <a:gd name="connsiteY1" fmla="*/ 249382 h 1357746"/>
              <a:gd name="connsiteX2" fmla="*/ 3297382 w 3800763"/>
              <a:gd name="connsiteY2" fmla="*/ 290945 h 1357746"/>
              <a:gd name="connsiteX3" fmla="*/ 3713018 w 3800763"/>
              <a:gd name="connsiteY3" fmla="*/ 928254 h 1357746"/>
              <a:gd name="connsiteX4" fmla="*/ 2770909 w 3800763"/>
              <a:gd name="connsiteY4" fmla="*/ 1357746 h 13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763" h="1357746">
                <a:moveTo>
                  <a:pt x="0" y="0"/>
                </a:moveTo>
                <a:cubicBezTo>
                  <a:pt x="161636" y="100445"/>
                  <a:pt x="323272" y="200891"/>
                  <a:pt x="872836" y="249382"/>
                </a:cubicBezTo>
                <a:cubicBezTo>
                  <a:pt x="1422400" y="297873"/>
                  <a:pt x="2824018" y="177800"/>
                  <a:pt x="3297382" y="290945"/>
                </a:cubicBezTo>
                <a:cubicBezTo>
                  <a:pt x="3770746" y="404090"/>
                  <a:pt x="3800763" y="750454"/>
                  <a:pt x="3713018" y="928254"/>
                </a:cubicBezTo>
                <a:cubicBezTo>
                  <a:pt x="3625273" y="1106054"/>
                  <a:pt x="3271981" y="1238828"/>
                  <a:pt x="2770909" y="1357746"/>
                </a:cubicBezTo>
              </a:path>
            </a:pathLst>
          </a:custGeom>
          <a:ln w="381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19027" y="4075224"/>
            <a:ext cx="7517317" cy="20831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Combinatorial</a:t>
            </a:r>
            <a:r>
              <a:rPr lang="en-CA" dirty="0" smtClean="0"/>
              <a:t>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Study of optimization problems that have </a:t>
            </a:r>
            <a:r>
              <a:rPr lang="en-CA" dirty="0" smtClean="0">
                <a:solidFill>
                  <a:srgbClr val="0000FF"/>
                </a:solidFill>
              </a:rPr>
              <a:t>discrete solutions </a:t>
            </a:r>
            <a:r>
              <a:rPr lang="en-CA" dirty="0" smtClean="0"/>
              <a:t>and some </a:t>
            </a:r>
            <a:r>
              <a:rPr lang="en-CA" dirty="0" smtClean="0">
                <a:solidFill>
                  <a:srgbClr val="FF0000"/>
                </a:solidFill>
              </a:rPr>
              <a:t>combinatorial </a:t>
            </a:r>
            <a:r>
              <a:rPr lang="en-CA" dirty="0" err="1" smtClean="0">
                <a:solidFill>
                  <a:srgbClr val="FF0000"/>
                </a:solidFill>
              </a:rPr>
              <a:t>flavor</a:t>
            </a:r>
            <a:r>
              <a:rPr lang="en-CA" dirty="0" smtClean="0"/>
              <a:t> </a:t>
            </a:r>
            <a:r>
              <a:rPr lang="en-CA" sz="2800" dirty="0" smtClean="0"/>
              <a:t>(e.g., involving graphs)</a:t>
            </a:r>
            <a:endParaRPr lang="en-CA" dirty="0" smtClean="0"/>
          </a:p>
          <a:p>
            <a:r>
              <a:rPr lang="en-CA" dirty="0" smtClean="0"/>
              <a:t>Why are we interested in this?</a:t>
            </a:r>
          </a:p>
          <a:p>
            <a:pPr lvl="1"/>
            <a:r>
              <a:rPr lang="en-CA" dirty="0" smtClean="0"/>
              <a:t>Applications: </a:t>
            </a:r>
            <a:r>
              <a:rPr lang="en-CA" dirty="0" smtClean="0">
                <a:solidFill>
                  <a:srgbClr val="00B050"/>
                </a:solidFill>
              </a:rPr>
              <a:t>OR</a:t>
            </a:r>
            <a:r>
              <a:rPr lang="en-CA" dirty="0" smtClean="0"/>
              <a:t> </a:t>
            </a:r>
            <a:r>
              <a:rPr lang="en-CA" sz="2000" dirty="0" smtClean="0"/>
              <a:t>(planning, scheduling, supply chain)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Computer networks </a:t>
            </a:r>
            <a:r>
              <a:rPr lang="en-CA" sz="2000" dirty="0" smtClean="0"/>
              <a:t>(shortest paths, low-cost trees)</a:t>
            </a:r>
            <a:r>
              <a:rPr lang="en-CA" dirty="0" smtClean="0"/>
              <a:t>,</a:t>
            </a:r>
            <a:br>
              <a:rPr lang="en-CA" dirty="0" smtClean="0"/>
            </a:br>
            <a:r>
              <a:rPr lang="en-CA" dirty="0" smtClean="0">
                <a:solidFill>
                  <a:srgbClr val="00B050"/>
                </a:solidFill>
              </a:rPr>
              <a:t>Compilers </a:t>
            </a:r>
            <a:r>
              <a:rPr lang="en-CA" sz="2000" dirty="0" smtClean="0"/>
              <a:t>(coloring)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Online advertising </a:t>
            </a:r>
            <a:r>
              <a:rPr lang="en-CA" sz="2000" dirty="0" smtClean="0"/>
              <a:t>(matching)</a:t>
            </a:r>
            <a:r>
              <a:rPr lang="en-CA" dirty="0" smtClean="0"/>
              <a:t>...</a:t>
            </a:r>
          </a:p>
          <a:p>
            <a:pPr lvl="1"/>
            <a:r>
              <a:rPr lang="en-CA" dirty="0" smtClean="0"/>
              <a:t>Rich theory of what can be solved </a:t>
            </a:r>
            <a:r>
              <a:rPr lang="en-CA" b="1" dirty="0" smtClean="0">
                <a:solidFill>
                  <a:srgbClr val="7030A0"/>
                </a:solidFill>
              </a:rPr>
              <a:t>efficiently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what cannot</a:t>
            </a:r>
          </a:p>
          <a:p>
            <a:pPr lvl="1"/>
            <a:r>
              <a:rPr lang="en-CA" dirty="0" smtClean="0"/>
              <a:t>Underlying math can be very interesting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6834" y="3380508"/>
            <a:ext cx="2722160" cy="7106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Dual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5811" y="1745662"/>
            <a:ext cx="8601821" cy="5084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     where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 and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are </a:t>
            </a:r>
            <a:r>
              <a:rPr lang="en-US" sz="2800" b="1" dirty="0" smtClean="0"/>
              <a:t>not</a:t>
            </a:r>
            <a:r>
              <a:rPr lang="en-US" sz="2800" dirty="0" smtClean="0"/>
              <a:t> variables: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 = 1 and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= 0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We will show: </a:t>
            </a:r>
            <a:r>
              <a:rPr lang="en-US" sz="2800" dirty="0" smtClean="0"/>
              <a:t>Given an optimal solution (</a:t>
            </a:r>
            <a:r>
              <a:rPr lang="en-US" sz="2800" dirty="0" err="1" smtClean="0"/>
              <a:t>y,z</a:t>
            </a:r>
            <a:r>
              <a:rPr lang="en-US" sz="2800" dirty="0" smtClean="0"/>
              <a:t>),</a:t>
            </a:r>
            <a:br>
              <a:rPr lang="en-US" sz="2800" dirty="0" smtClean="0"/>
            </a:br>
            <a:r>
              <a:rPr lang="en-US" sz="2800" dirty="0" smtClean="0"/>
              <a:t>we can construct a cut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 such that</a:t>
            </a:r>
          </a:p>
          <a:p>
            <a:endParaRPr lang="en-US" dirty="0" smtClean="0"/>
          </a:p>
          <a:p>
            <a:r>
              <a:rPr lang="en-US" sz="2800" dirty="0" smtClean="0"/>
              <a:t>In other words, the capacity of the cut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</a:t>
            </a:r>
            <a:br>
              <a:rPr lang="en-US" sz="2800" dirty="0" smtClean="0"/>
            </a:br>
            <a:r>
              <a:rPr lang="en-US" sz="2800" dirty="0" smtClean="0"/>
              <a:t>equals the optimal value of the dual LP.</a:t>
            </a:r>
          </a:p>
          <a:p>
            <a:r>
              <a:rPr lang="en-US" sz="2800" dirty="0" smtClean="0"/>
              <a:t>By strong LP duality, this equals the optimal value</a:t>
            </a:r>
            <a:br>
              <a:rPr lang="en-US" sz="2800" dirty="0" smtClean="0"/>
            </a:br>
            <a:r>
              <a:rPr lang="en-US" sz="2800" dirty="0" smtClean="0"/>
              <a:t>of the primal LP, which is the maximum flow value.</a:t>
            </a:r>
          </a:p>
          <a:p>
            <a:r>
              <a:rPr lang="en-US" sz="2800" b="1" dirty="0" smtClean="0"/>
              <a:t>Weak duality:</a:t>
            </a:r>
            <a:r>
              <a:rPr lang="en-US" sz="2800" dirty="0" smtClean="0"/>
              <a:t> Every </a:t>
            </a:r>
            <a:r>
              <a:rPr lang="en-US" sz="2800" dirty="0" smtClean="0"/>
              <a:t>cut has capacity at least </a:t>
            </a:r>
            <a:r>
              <a:rPr lang="en-US" sz="2800" dirty="0" smtClean="0"/>
              <a:t>the</a:t>
            </a:r>
            <a:br>
              <a:rPr lang="en-US" sz="2800" dirty="0" smtClean="0"/>
            </a:br>
            <a:r>
              <a:rPr lang="en-US" sz="2800" dirty="0" smtClean="0"/>
              <a:t>max </a:t>
            </a:r>
            <a:r>
              <a:rPr lang="en-US" sz="2800" dirty="0" smtClean="0"/>
              <a:t>flow </a:t>
            </a:r>
            <a:r>
              <a:rPr lang="en-US" sz="2800" dirty="0" smtClean="0"/>
              <a:t>value, so </a:t>
            </a:r>
            <a:r>
              <a:rPr lang="en-US" sz="2800" dirty="0" smtClean="0"/>
              <a:t>this must be a minimum cut.</a:t>
            </a:r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051153" y="611588"/>
            <a:ext cx="5253065" cy="1177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8507288" cy="674136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Primal:  </a:t>
            </a:r>
            <a:r>
              <a:rPr lang="en-US" sz="2800" dirty="0" smtClean="0"/>
              <a:t>max { </a:t>
            </a:r>
            <a:r>
              <a:rPr lang="en-US" sz="2800" dirty="0" err="1" smtClean="0"/>
              <a:t>d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x</a:t>
            </a:r>
            <a:r>
              <a:rPr lang="en-US" sz="2800" dirty="0" smtClean="0"/>
              <a:t> : </a:t>
            </a:r>
            <a:r>
              <a:rPr lang="en-US" sz="2800" dirty="0" err="1" smtClean="0"/>
              <a:t>Mx</a:t>
            </a:r>
            <a:r>
              <a:rPr lang="en-US" sz="2800" dirty="0" smtClean="0"/>
              <a:t>=0, 0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x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c }</a:t>
            </a:r>
            <a:br>
              <a:rPr lang="en-US" sz="2800" dirty="0" smtClean="0"/>
            </a:br>
            <a:r>
              <a:rPr lang="en-US" sz="2800" dirty="0" smtClean="0"/>
              <a:t>Dual:  </a:t>
            </a:r>
            <a:r>
              <a:rPr lang="en-CA" sz="2800" dirty="0" smtClean="0"/>
              <a:t>= </a:t>
            </a:r>
            <a:r>
              <a:rPr lang="en-US" sz="2800" dirty="0" smtClean="0"/>
              <a:t>min  {  </a:t>
            </a:r>
            <a:r>
              <a:rPr lang="en-US" sz="2800" dirty="0" err="1" smtClean="0"/>
              <a:t>c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z</a:t>
            </a:r>
            <a:r>
              <a:rPr lang="en-US" sz="2800" dirty="0" smtClean="0"/>
              <a:t> :                   </a:t>
            </a:r>
            <a:r>
              <a:rPr lang="en-US" sz="1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0, z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0,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=1,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=0 }</a:t>
            </a:r>
          </a:p>
          <a:p>
            <a:pPr>
              <a:buNone/>
            </a:pPr>
            <a:r>
              <a:rPr lang="en-US" sz="2800" dirty="0" smtClean="0"/>
              <a:t>	           =</a:t>
            </a:r>
          </a:p>
          <a:p>
            <a:endParaRPr lang="en-CA" sz="2800" dirty="0" smtClean="0"/>
          </a:p>
          <a:p>
            <a:pPr>
              <a:buNone/>
            </a:pPr>
            <a:endParaRPr lang="en-CA" sz="1800" dirty="0" smtClean="0"/>
          </a:p>
          <a:p>
            <a:r>
              <a:rPr lang="en-CA" sz="2800" b="1" dirty="0" smtClean="0"/>
              <a:t>Claim: </a:t>
            </a:r>
            <a:r>
              <a:rPr lang="en-CA" sz="2800" dirty="0" smtClean="0"/>
              <a:t>[ M</a:t>
            </a:r>
            <a:r>
              <a:rPr lang="en-CA" sz="2800" baseline="30000" dirty="0" smtClean="0"/>
              <a:t>T</a:t>
            </a:r>
            <a:r>
              <a:rPr lang="en-CA" sz="2800" dirty="0" smtClean="0"/>
              <a:t> I ] is also TUM</a:t>
            </a:r>
          </a:p>
          <a:p>
            <a:pPr>
              <a:buNone/>
            </a:pPr>
            <a:r>
              <a:rPr lang="en-CA" sz="2800" dirty="0" smtClean="0"/>
              <a:t>	Any extreme point solution of Dual has y and z integral</a:t>
            </a:r>
          </a:p>
          <a:p>
            <a:r>
              <a:rPr lang="en-CA" sz="2800" dirty="0" smtClean="0"/>
              <a:t>Since we’re minimizing, can assume </a:t>
            </a:r>
            <a:r>
              <a:rPr lang="en-CA" sz="2800" dirty="0" err="1" smtClean="0"/>
              <a:t>z</a:t>
            </a:r>
            <a:r>
              <a:rPr lang="en-CA" sz="2800" baseline="-25000" dirty="0" err="1" smtClean="0"/>
              <a:t>uv</a:t>
            </a:r>
            <a:r>
              <a:rPr lang="en-CA" sz="2800" dirty="0" smtClean="0"/>
              <a:t> = max</a:t>
            </a:r>
            <a:r>
              <a:rPr lang="en-CA" sz="1400" dirty="0" smtClean="0"/>
              <a:t> </a:t>
            </a:r>
            <a:r>
              <a:rPr lang="en-CA" sz="2800" dirty="0" smtClean="0"/>
              <a:t>{</a:t>
            </a:r>
            <a:r>
              <a:rPr lang="en-CA" sz="1100" dirty="0" smtClean="0"/>
              <a:t> </a:t>
            </a:r>
            <a:r>
              <a:rPr lang="en-CA" sz="2800" dirty="0" err="1" smtClean="0"/>
              <a:t>y</a:t>
            </a:r>
            <a:r>
              <a:rPr lang="en-CA" sz="2800" baseline="-25000" dirty="0" err="1" smtClean="0"/>
              <a:t>u</a:t>
            </a:r>
            <a:r>
              <a:rPr lang="en-CA" sz="2800" dirty="0" smtClean="0"/>
              <a:t>-</a:t>
            </a:r>
            <a:r>
              <a:rPr lang="en-CA" sz="2800" dirty="0" err="1" smtClean="0"/>
              <a:t>y</a:t>
            </a:r>
            <a:r>
              <a:rPr lang="en-CA" sz="2800" baseline="-25000" dirty="0" err="1" smtClean="0"/>
              <a:t>v</a:t>
            </a:r>
            <a:r>
              <a:rPr lang="en-CA" sz="2800" dirty="0" smtClean="0"/>
              <a:t>,</a:t>
            </a:r>
            <a:r>
              <a:rPr lang="en-CA" sz="2000" dirty="0" smtClean="0"/>
              <a:t> </a:t>
            </a:r>
            <a:r>
              <a:rPr lang="en-CA" sz="2800" dirty="0" smtClean="0"/>
              <a:t>0}</a:t>
            </a:r>
          </a:p>
          <a:p>
            <a:r>
              <a:rPr lang="en-CA" sz="2800" dirty="0" smtClean="0"/>
              <a:t>Define U = { v : y</a:t>
            </a:r>
            <a:r>
              <a:rPr lang="en-CA" sz="2800" baseline="-25000" dirty="0" smtClean="0"/>
              <a:t>v</a:t>
            </a:r>
            <a:r>
              <a:rPr lang="en-CA" sz="2800" dirty="0" smtClean="0">
                <a:latin typeface="cmsy10"/>
              </a:rPr>
              <a:t>¸</a:t>
            </a:r>
            <a:r>
              <a:rPr lang="en-CA" sz="2800" dirty="0" smtClean="0"/>
              <a:t>1 }. Then s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U, </a:t>
            </a:r>
            <a:r>
              <a:rPr lang="en-CA" sz="2800" dirty="0" err="1" smtClean="0"/>
              <a:t>t</a:t>
            </a:r>
            <a:r>
              <a:rPr lang="en-CA" sz="2800" dirty="0" err="1" smtClean="0">
                <a:latin typeface="Symbol"/>
                <a:sym typeface="Symbol"/>
              </a:rPr>
              <a:t></a:t>
            </a:r>
            <a:r>
              <a:rPr lang="en-CA" sz="2800" dirty="0" err="1" smtClean="0"/>
              <a:t>U</a:t>
            </a:r>
            <a:r>
              <a:rPr lang="en-CA" sz="2800" dirty="0" smtClean="0"/>
              <a:t>.</a:t>
            </a:r>
          </a:p>
          <a:p>
            <a:r>
              <a:rPr lang="en-CA" sz="2800" dirty="0" smtClean="0"/>
              <a:t>Note z</a:t>
            </a:r>
            <a:r>
              <a:rPr lang="en-CA" sz="2800" baseline="-25000" dirty="0" smtClean="0"/>
              <a:t>uv</a:t>
            </a:r>
            <a:r>
              <a:rPr lang="en-CA" sz="2800" dirty="0" smtClean="0">
                <a:latin typeface="cmsy10"/>
              </a:rPr>
              <a:t>¸</a:t>
            </a:r>
            <a:r>
              <a:rPr lang="en-CA" sz="2800" dirty="0" smtClean="0"/>
              <a:t>1 for all </a:t>
            </a:r>
            <a:r>
              <a:rPr lang="en-CA" sz="2800" dirty="0" err="1" smtClean="0"/>
              <a:t>uv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(U).</a:t>
            </a:r>
          </a:p>
          <a:p>
            <a:r>
              <a:rPr lang="en-US" sz="2800" dirty="0" smtClean="0"/>
              <a:t>Max Flow Value =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z</a:t>
            </a:r>
            <a:r>
              <a:rPr lang="en-US" sz="2800" baseline="-25000" dirty="0" err="1" smtClean="0"/>
              <a:t>a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 </a:t>
            </a:r>
            <a:r>
              <a:rPr lang="en-US" sz="2800" dirty="0" smtClean="0"/>
              <a:t>c(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(U))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Max Flow Value</a:t>
            </a:r>
          </a:p>
          <a:p>
            <a:endParaRPr lang="en-CA" sz="2800" dirty="0" smtClean="0"/>
          </a:p>
          <a:p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 is a cut separating </a:t>
            </a:r>
            <a:r>
              <a:rPr lang="en-US" sz="2800" dirty="0" err="1" smtClean="0"/>
              <a:t>s&amp;t</a:t>
            </a:r>
            <a:r>
              <a:rPr lang="en-US" sz="2800" dirty="0" smtClean="0"/>
              <a:t> with capacity = max flow</a:t>
            </a:r>
            <a:endParaRPr lang="en-CA" sz="2800" dirty="0" smtClean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579114" y="633567"/>
            <a:ext cx="1572434" cy="37517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41720" y="1170994"/>
            <a:ext cx="5253065" cy="1177411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6037918" y="1878195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y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=1, </a:t>
            </a:r>
            <a:r>
              <a:rPr lang="en-US" sz="2800" dirty="0" err="1" smtClean="0">
                <a:solidFill>
                  <a:prstClr val="black"/>
                </a:solidFill>
              </a:rPr>
              <a:t>y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t</a:t>
            </a:r>
            <a:r>
              <a:rPr lang="en-US" sz="2800" dirty="0" smtClean="0">
                <a:solidFill>
                  <a:prstClr val="black"/>
                </a:solidFill>
              </a:rPr>
              <a:t>=0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53754" y="292494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)</a:t>
            </a:r>
            <a:endParaRPr lang="en-CA" sz="2800" dirty="0">
              <a:latin typeface="cmsy1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589240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Strong Duality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6687" y="5373216"/>
            <a:ext cx="48524" cy="2934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5589240"/>
            <a:ext cx="142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Weak Duality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69015" y="5373216"/>
            <a:ext cx="48524" cy="2934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840" y="1135184"/>
            <a:ext cx="8853052" cy="23007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840"/>
            <a:ext cx="8229600" cy="922946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624610"/>
            <a:ext cx="8811490" cy="58039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We have proven:</a:t>
            </a:r>
          </a:p>
          <a:p>
            <a:r>
              <a:rPr lang="en-CA" sz="2800" b="1" dirty="0" smtClean="0"/>
              <a:t>Theorem: </a:t>
            </a:r>
            <a:r>
              <a:rPr lang="en-CA" sz="2800" dirty="0" smtClean="0"/>
              <a:t>[Ford &amp; Fulkerson 1956]</a:t>
            </a:r>
            <a:br>
              <a:rPr lang="en-CA" sz="2800" dirty="0" smtClean="0"/>
            </a:br>
            <a:r>
              <a:rPr lang="en-CA" sz="2800" dirty="0" smtClean="0"/>
              <a:t>The maximum amount of flow from s to t equals</a:t>
            </a:r>
            <a:br>
              <a:rPr lang="en-CA" sz="2800" dirty="0" smtClean="0"/>
            </a:br>
            <a:r>
              <a:rPr lang="en-CA" sz="2800" dirty="0" smtClean="0"/>
              <a:t>the minimum capacity of a 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(U), where s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 and t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</a:t>
            </a:r>
            <a:br>
              <a:rPr lang="en-CA" sz="2800" dirty="0" smtClean="0"/>
            </a:br>
            <a:r>
              <a:rPr lang="en-CA" sz="2800" dirty="0" smtClean="0"/>
              <a:t>Furthermore, if c is integral then there is an integral flow that achieves the maximum flow.</a:t>
            </a:r>
          </a:p>
          <a:p>
            <a:endParaRPr lang="en-CA" sz="1400" dirty="0" smtClean="0"/>
          </a:p>
          <a:p>
            <a:r>
              <a:rPr lang="en-CA" sz="2800" dirty="0" smtClean="0"/>
              <a:t>We also get an algorithm for finding max flow &amp; min cut</a:t>
            </a:r>
          </a:p>
          <a:p>
            <a:pPr lvl="1"/>
            <a:r>
              <a:rPr lang="en-CA" sz="2400" dirty="0" smtClean="0"/>
              <a:t>Solve Max Flow LP by the ellipsoid method.</a:t>
            </a:r>
          </a:p>
          <a:p>
            <a:pPr lvl="1"/>
            <a:r>
              <a:rPr lang="en-CA" sz="2400" dirty="0" smtClean="0"/>
              <a:t>Get an extreme point solution. It is an integral max flow.</a:t>
            </a:r>
          </a:p>
          <a:p>
            <a:pPr lvl="1"/>
            <a:r>
              <a:rPr lang="en-CA" sz="2400" dirty="0" smtClean="0"/>
              <a:t>Solve Dual LP by the ellipsoid method.</a:t>
            </a:r>
          </a:p>
          <a:p>
            <a:pPr lvl="1"/>
            <a:r>
              <a:rPr lang="en-CA" sz="2400" dirty="0" smtClean="0"/>
              <a:t>Get an extreme point solution. U = { v : y</a:t>
            </a:r>
            <a:r>
              <a:rPr lang="en-CA" sz="2400" baseline="-25000" dirty="0" smtClean="0"/>
              <a:t>v</a:t>
            </a:r>
            <a:r>
              <a:rPr lang="en-CA" sz="2400" dirty="0" smtClean="0">
                <a:latin typeface="cmsy10"/>
              </a:rPr>
              <a:t>¸</a:t>
            </a:r>
            <a:r>
              <a:rPr lang="en-CA" sz="2400" dirty="0" smtClean="0"/>
              <a:t>1 } is a min cut.</a:t>
            </a:r>
          </a:p>
          <a:p>
            <a:r>
              <a:rPr lang="en-CA" sz="2800" dirty="0" smtClean="0"/>
              <a:t>This algorithm runs in polynomial time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8319654" y="2168237"/>
            <a:ext cx="387928" cy="1524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Max-Weight Perfect Matching</a:t>
            </a:r>
            <a:endParaRPr lang="en-US" sz="2400" b="1" dirty="0">
              <a:solidFill>
                <a:prstClr val="white">
                  <a:lumMod val="65000"/>
                </a:prst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Given bipartite graph G=(V, E). Every edge e has a weight w</a:t>
            </a:r>
            <a:r>
              <a:rPr lang="en-US" sz="2400" baseline="-25000" dirty="0">
                <a:solidFill>
                  <a:prstClr val="black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Find a maximum-weight perfect matching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prstClr val="black"/>
                </a:solidFill>
              </a:rPr>
              <a:t>A set </a:t>
            </a:r>
            <a:r>
              <a:rPr lang="en-US" sz="2200" dirty="0">
                <a:solidFill>
                  <a:srgbClr val="0000FF"/>
                </a:solidFill>
              </a:rPr>
              <a:t>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msy10"/>
              </a:rPr>
              <a:t>µ</a:t>
            </a:r>
            <a:r>
              <a:rPr lang="en-US" sz="2200" dirty="0">
                <a:solidFill>
                  <a:prstClr val="black"/>
                </a:solidFill>
              </a:rPr>
              <a:t> E </a:t>
            </a:r>
            <a:r>
              <a:rPr lang="en-US" sz="2200" dirty="0" err="1">
                <a:solidFill>
                  <a:prstClr val="black"/>
                </a:solidFill>
              </a:rPr>
              <a:t>s.t</a:t>
            </a:r>
            <a:r>
              <a:rPr lang="en-US" sz="2200" dirty="0">
                <a:solidFill>
                  <a:prstClr val="black"/>
                </a:solidFill>
              </a:rPr>
              <a:t>. every vertex has </a:t>
            </a:r>
            <a:r>
              <a:rPr lang="en-US" sz="2200" b="1" dirty="0">
                <a:solidFill>
                  <a:prstClr val="black"/>
                </a:solidFill>
              </a:rPr>
              <a:t>exactly</a:t>
            </a:r>
            <a:r>
              <a:rPr lang="en-US" sz="2200" dirty="0">
                <a:solidFill>
                  <a:prstClr val="black"/>
                </a:solidFill>
              </a:rPr>
              <a:t> one incident edge in </a:t>
            </a:r>
            <a:r>
              <a:rPr lang="en-US" sz="22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1602658" y="5093109"/>
            <a:ext cx="3519949" cy="9733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1573161" y="4473677"/>
            <a:ext cx="3337188" cy="5322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1573161" y="3401960"/>
            <a:ext cx="3510116" cy="103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1484672" y="3470788"/>
            <a:ext cx="3529780" cy="1445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514168" y="3268492"/>
            <a:ext cx="3396181" cy="15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1573161" y="3372465"/>
            <a:ext cx="3337188" cy="763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flipV="1">
            <a:off x="1609421" y="4136158"/>
            <a:ext cx="3300928" cy="1748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1609421" y="5088273"/>
            <a:ext cx="3300928" cy="7853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>
            <a:off x="1317574" y="3180656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1317574" y="4223996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1317574" y="491709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1317574" y="579809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auto">
          <a:xfrm>
            <a:off x="4910349" y="3094961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4910349" y="396262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auto">
          <a:xfrm>
            <a:off x="4910349" y="483243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Oval 23"/>
          <p:cNvSpPr>
            <a:spLocks noChangeArrowheads="1"/>
          </p:cNvSpPr>
          <p:nvPr/>
        </p:nvSpPr>
        <p:spPr bwMode="auto">
          <a:xfrm>
            <a:off x="4910349" y="5700099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36956" y="4886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56389" y="2959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46557" y="332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46557" y="3657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35280" y="3893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35280" y="4267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27125" y="5289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927125" y="5624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1602658" y="5093109"/>
            <a:ext cx="3519949" cy="9733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573161" y="4473677"/>
            <a:ext cx="3337188" cy="5322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1573161" y="3401960"/>
            <a:ext cx="3510116" cy="1032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484672" y="3470788"/>
            <a:ext cx="3529780" cy="144534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1514168" y="3268492"/>
            <a:ext cx="3396181" cy="15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1573161" y="3372465"/>
            <a:ext cx="3337188" cy="763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1609421" y="4136158"/>
            <a:ext cx="3300928" cy="174825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609421" y="5088273"/>
            <a:ext cx="3300928" cy="78535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1317574" y="3180656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1317574" y="4223996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317574" y="491709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317574" y="579809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4910349" y="3094961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4910349" y="396262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4910349" y="483243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4910349" y="5700099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Max-Weight Perfect Matching</a:t>
            </a:r>
            <a:endParaRPr lang="en-US" sz="2400" b="1" dirty="0">
              <a:solidFill>
                <a:prstClr val="white">
                  <a:lumMod val="65000"/>
                </a:prst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Given bipartite graph G=(V, E). Every edge e has a weight w</a:t>
            </a:r>
            <a:r>
              <a:rPr lang="en-US" sz="2400" baseline="-25000" dirty="0">
                <a:solidFill>
                  <a:prstClr val="black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Find a maximum-weight perfect matching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prstClr val="black"/>
                </a:solidFill>
              </a:rPr>
              <a:t>A set </a:t>
            </a:r>
            <a:r>
              <a:rPr lang="en-US" sz="2200" dirty="0">
                <a:solidFill>
                  <a:srgbClr val="0000FF"/>
                </a:solidFill>
              </a:rPr>
              <a:t>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msy10"/>
              </a:rPr>
              <a:t>µ</a:t>
            </a:r>
            <a:r>
              <a:rPr lang="en-US" sz="2200" dirty="0">
                <a:solidFill>
                  <a:prstClr val="black"/>
                </a:solidFill>
              </a:rPr>
              <a:t> E </a:t>
            </a:r>
            <a:r>
              <a:rPr lang="en-US" sz="2200" dirty="0" err="1">
                <a:solidFill>
                  <a:prstClr val="black"/>
                </a:solidFill>
              </a:rPr>
              <a:t>s.t</a:t>
            </a:r>
            <a:r>
              <a:rPr lang="en-US" sz="2200" dirty="0">
                <a:solidFill>
                  <a:prstClr val="black"/>
                </a:solidFill>
              </a:rPr>
              <a:t>. every vertex has </a:t>
            </a:r>
            <a:r>
              <a:rPr lang="en-US" sz="2200" b="1" dirty="0">
                <a:solidFill>
                  <a:prstClr val="black"/>
                </a:solidFill>
              </a:rPr>
              <a:t>exactly</a:t>
            </a:r>
            <a:r>
              <a:rPr lang="en-US" sz="2200" dirty="0">
                <a:solidFill>
                  <a:prstClr val="black"/>
                </a:solidFill>
              </a:rPr>
              <a:t> one incident edge in </a:t>
            </a:r>
            <a:r>
              <a:rPr lang="en-US" sz="22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6956" y="4886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56389" y="2959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46557" y="332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46557" y="3657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35280" y="3893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35280" y="4267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27125" y="5289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27125" y="5624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742039" y="3790747"/>
            <a:ext cx="288085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sz="2600" dirty="0">
                <a:solidFill>
                  <a:prstClr val="black"/>
                </a:solidFill>
              </a:rPr>
              <a:t>The </a:t>
            </a:r>
            <a:r>
              <a:rPr lang="en-CA" sz="2600" dirty="0">
                <a:solidFill>
                  <a:srgbClr val="2203D9"/>
                </a:solidFill>
              </a:rPr>
              <a:t>blue</a:t>
            </a:r>
            <a:r>
              <a:rPr lang="en-CA" sz="2600" dirty="0">
                <a:solidFill>
                  <a:prstClr val="black"/>
                </a:solidFill>
              </a:rPr>
              <a:t> edges are a max-weight perfect matching </a:t>
            </a:r>
            <a:r>
              <a:rPr lang="en-CA" sz="2600" dirty="0">
                <a:solidFill>
                  <a:srgbClr val="2203D9"/>
                </a:solidFill>
              </a:rPr>
              <a:t>M</a:t>
            </a:r>
            <a:endParaRPr lang="en-US" sz="2600" dirty="0">
              <a:solidFill>
                <a:srgbClr val="2203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9880" y="2585884"/>
            <a:ext cx="404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natural integer program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9883" y="4473678"/>
            <a:ext cx="743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This IP </a:t>
            </a:r>
            <a:r>
              <a:rPr lang="en-US" sz="2400" b="1" dirty="0">
                <a:solidFill>
                  <a:srgbClr val="FF0000"/>
                </a:solidFill>
              </a:rPr>
              <a:t>can</a:t>
            </a:r>
            <a:r>
              <a:rPr lang="en-US" sz="2400" dirty="0">
                <a:solidFill>
                  <a:prstClr val="black"/>
                </a:solidFill>
              </a:rPr>
              <a:t> be efficiently solved, in many different ways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Max-Weight Perfect Matching</a:t>
            </a:r>
            <a:endParaRPr lang="en-US" sz="2400" b="1" dirty="0">
              <a:solidFill>
                <a:prstClr val="white">
                  <a:lumMod val="65000"/>
                </a:prst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Given bipartite graph G=(V, E). Every edge e has a weight w</a:t>
            </a:r>
            <a:r>
              <a:rPr lang="en-US" sz="2400" baseline="-25000" dirty="0">
                <a:solidFill>
                  <a:prstClr val="black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Find a maximum-weight perfect matching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prstClr val="black"/>
                </a:solidFill>
              </a:rPr>
              <a:t>A set </a:t>
            </a:r>
            <a:r>
              <a:rPr lang="en-US" sz="2200" dirty="0">
                <a:solidFill>
                  <a:srgbClr val="0000FF"/>
                </a:solidFill>
              </a:rPr>
              <a:t>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msy10"/>
              </a:rPr>
              <a:t>µ</a:t>
            </a:r>
            <a:r>
              <a:rPr lang="en-US" sz="2200" dirty="0">
                <a:solidFill>
                  <a:prstClr val="black"/>
                </a:solidFill>
              </a:rPr>
              <a:t> E </a:t>
            </a:r>
            <a:r>
              <a:rPr lang="en-US" sz="2200" dirty="0" err="1">
                <a:solidFill>
                  <a:prstClr val="black"/>
                </a:solidFill>
              </a:rPr>
              <a:t>s.t</a:t>
            </a:r>
            <a:r>
              <a:rPr lang="en-US" sz="2200" dirty="0">
                <a:solidFill>
                  <a:prstClr val="black"/>
                </a:solidFill>
              </a:rPr>
              <a:t>. every vertex has </a:t>
            </a:r>
            <a:r>
              <a:rPr lang="en-US" sz="2200" b="1" dirty="0">
                <a:solidFill>
                  <a:prstClr val="black"/>
                </a:solidFill>
              </a:rPr>
              <a:t>exactly</a:t>
            </a:r>
            <a:r>
              <a:rPr lang="en-US" sz="2200" dirty="0">
                <a:solidFill>
                  <a:prstClr val="black"/>
                </a:solidFill>
              </a:rPr>
              <a:t> one incident edge in </a:t>
            </a:r>
            <a:r>
              <a:rPr lang="en-US" sz="2200" dirty="0">
                <a:solidFill>
                  <a:srgbClr val="0000FF"/>
                </a:solidFill>
              </a:rPr>
              <a:t>M</a:t>
            </a: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4604" y="3116371"/>
            <a:ext cx="5974303" cy="12365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combinatorial 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54" y="957129"/>
            <a:ext cx="8839198" cy="5614587"/>
          </a:xfrm>
        </p:spPr>
        <p:txBody>
          <a:bodyPr>
            <a:normAutofit/>
          </a:bodyPr>
          <a:lstStyle/>
          <a:p>
            <a:r>
              <a:rPr lang="en-US" dirty="0" smtClean="0"/>
              <a:t>Two common approaches</a:t>
            </a:r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Design combinatorial algorithm that directly solves IP</a:t>
            </a:r>
          </a:p>
          <a:p>
            <a:pPr marL="1085850" lvl="2" indent="-288925"/>
            <a:r>
              <a:rPr lang="en-US" dirty="0" smtClean="0"/>
              <a:t>Often such algorithms have a nice LP interpretation</a:t>
            </a:r>
          </a:p>
          <a:p>
            <a:pPr marL="1254125" lvl="2" indent="-401638">
              <a:buNone/>
            </a:pPr>
            <a:endParaRPr lang="en-US" sz="1100" dirty="0" smtClean="0"/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Relax IP to an LP; prove that they give same solution; solve LP by the ellipsoid method</a:t>
            </a:r>
          </a:p>
          <a:p>
            <a:pPr marL="1085850" lvl="2" indent="-288925"/>
            <a:r>
              <a:rPr lang="en-US" sz="2300" dirty="0" smtClean="0"/>
              <a:t>Need to show special structure of the LP’s extreme points</a:t>
            </a:r>
          </a:p>
          <a:p>
            <a:pPr marL="1085850" lvl="2" indent="-288925"/>
            <a:r>
              <a:rPr lang="en-US" sz="2300" dirty="0" smtClean="0"/>
              <a:t>Sometimes we can analyze the extreme points </a:t>
            </a:r>
            <a:r>
              <a:rPr lang="en-US" sz="2300" b="1" dirty="0" err="1" smtClean="0">
                <a:solidFill>
                  <a:srgbClr val="0000FF"/>
                </a:solidFill>
              </a:rPr>
              <a:t>combinatorially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marL="1085850" lvl="2" indent="-288925"/>
            <a:r>
              <a:rPr lang="en-US" sz="2300" dirty="0" smtClean="0"/>
              <a:t>Sometimes we can use </a:t>
            </a:r>
            <a:r>
              <a:rPr lang="en-US" sz="2300" b="1" dirty="0" smtClean="0">
                <a:solidFill>
                  <a:srgbClr val="FF0000"/>
                </a:solidFill>
              </a:rPr>
              <a:t>algebraic</a:t>
            </a:r>
            <a:r>
              <a:rPr lang="en-US" sz="2300" dirty="0" smtClean="0"/>
              <a:t> structure of the constraints.</a:t>
            </a:r>
            <a:br>
              <a:rPr lang="en-US" sz="2300" dirty="0" smtClean="0"/>
            </a:br>
            <a:r>
              <a:rPr lang="en-US" sz="2300" dirty="0" smtClean="0"/>
              <a:t>For example, if constraint matrix is </a:t>
            </a:r>
            <a:r>
              <a:rPr lang="en-US" sz="2300" b="1" dirty="0" smtClean="0">
                <a:solidFill>
                  <a:srgbClr val="FF0000"/>
                </a:solidFill>
              </a:rPr>
              <a:t>Totally </a:t>
            </a:r>
            <a:r>
              <a:rPr lang="en-US" sz="23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300" b="1" dirty="0" smtClean="0">
                <a:solidFill>
                  <a:srgbClr val="FF0000"/>
                </a:solidFill>
              </a:rPr>
              <a:t/>
            </a:r>
            <a:br>
              <a:rPr lang="en-US" sz="2300" b="1" dirty="0" smtClean="0">
                <a:solidFill>
                  <a:srgbClr val="FF0000"/>
                </a:solidFill>
              </a:rPr>
            </a:br>
            <a:r>
              <a:rPr lang="en-US" sz="2300" dirty="0" smtClean="0"/>
              <a:t>then IP and LP are equivalent</a:t>
            </a:r>
          </a:p>
          <a:p>
            <a:pPr marL="1254125" lvl="2" indent="-401638">
              <a:buNone/>
            </a:pPr>
            <a:endParaRPr lang="en-US" sz="1200" dirty="0" smtClean="0"/>
          </a:p>
          <a:p>
            <a:pPr marL="454025" indent="-401638"/>
            <a:r>
              <a:rPr lang="en-US" dirty="0" smtClean="0"/>
              <a:t>We’ll see examples of these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ilingPond.jpg"/>
          <p:cNvPicPr>
            <a:picLocks noChangeAspect="1"/>
          </p:cNvPicPr>
          <p:nvPr/>
        </p:nvPicPr>
        <p:blipFill>
          <a:blip r:embed="rId3" cstate="print">
            <a:lum bright="53000" contrast="-60000"/>
          </a:blip>
          <a:stretch>
            <a:fillRect/>
          </a:stretch>
        </p:blipFill>
        <p:spPr>
          <a:xfrm>
            <a:off x="2258292" y="3492240"/>
            <a:ext cx="4710546" cy="3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840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Network Flow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3791" y="631047"/>
            <a:ext cx="8829369" cy="3566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D=(N,A) be a directed graph.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arc a has a </a:t>
            </a:r>
            <a:r>
              <a:rPr lang="en-US" sz="2800" dirty="0" smtClean="0"/>
              <a:t>“capacity” </a:t>
            </a:r>
            <a:r>
              <a:rPr kumimoji="0" lang="en-US" sz="28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8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8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¸</a:t>
            </a:r>
            <a:r>
              <a:rPr lang="en-US" sz="2800" dirty="0" smtClean="0"/>
              <a:t>0.	</a:t>
            </a:r>
            <a:r>
              <a:rPr lang="en-US" sz="2000" dirty="0" smtClean="0"/>
              <a:t>(Think of it as an oil pipeline)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Want to send oil from node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to node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 through pipelines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Oil must not leak at any node, except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flow in = flow out.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How much oil can we send?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For simplicity, assume no arc enters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and no arc leaves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11" name="Oval 10"/>
          <p:cNvSpPr/>
          <p:nvPr/>
        </p:nvSpPr>
        <p:spPr>
          <a:xfrm>
            <a:off x="2880853" y="4508550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31691" y="5295131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0853" y="626852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23072" y="5255802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378246" y="613087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88078" y="518697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31974" y="4547881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71303" y="530496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69625" y="600305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11" idx="3"/>
          </p:cNvCxnSpPr>
          <p:nvPr/>
        </p:nvCxnSpPr>
        <p:spPr>
          <a:xfrm rot="5400000" flipH="1" flipV="1">
            <a:off x="1964519" y="4378796"/>
            <a:ext cx="682294" cy="119357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  <a:endCxn id="14" idx="1"/>
          </p:cNvCxnSpPr>
          <p:nvPr/>
        </p:nvCxnSpPr>
        <p:spPr>
          <a:xfrm>
            <a:off x="3028337" y="4582292"/>
            <a:ext cx="916334" cy="69510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2"/>
          </p:cNvCxnSpPr>
          <p:nvPr/>
        </p:nvCxnSpPr>
        <p:spPr>
          <a:xfrm>
            <a:off x="1730479" y="5368872"/>
            <a:ext cx="1101212" cy="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  <a:endCxn id="14" idx="2"/>
          </p:cNvCxnSpPr>
          <p:nvPr/>
        </p:nvCxnSpPr>
        <p:spPr>
          <a:xfrm flipV="1">
            <a:off x="2979175" y="5329544"/>
            <a:ext cx="943897" cy="3932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3" idx="2"/>
          </p:cNvCxnSpPr>
          <p:nvPr/>
        </p:nvCxnSpPr>
        <p:spPr>
          <a:xfrm rot="16200000" flipH="1">
            <a:off x="1834240" y="5295654"/>
            <a:ext cx="921252" cy="1171973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14" idx="4"/>
          </p:cNvCxnSpPr>
          <p:nvPr/>
        </p:nvCxnSpPr>
        <p:spPr>
          <a:xfrm flipV="1">
            <a:off x="3028337" y="5403286"/>
            <a:ext cx="968477" cy="93898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6"/>
            <a:endCxn id="16" idx="2"/>
          </p:cNvCxnSpPr>
          <p:nvPr/>
        </p:nvCxnSpPr>
        <p:spPr>
          <a:xfrm flipV="1">
            <a:off x="4070556" y="5260719"/>
            <a:ext cx="1317522" cy="6882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6"/>
            <a:endCxn id="15" idx="2"/>
          </p:cNvCxnSpPr>
          <p:nvPr/>
        </p:nvCxnSpPr>
        <p:spPr>
          <a:xfrm flipV="1">
            <a:off x="3028337" y="6204615"/>
            <a:ext cx="2349909" cy="13765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7"/>
            <a:endCxn id="17" idx="3"/>
          </p:cNvCxnSpPr>
          <p:nvPr/>
        </p:nvCxnSpPr>
        <p:spPr>
          <a:xfrm rot="5400000" flipH="1" flipV="1">
            <a:off x="5666363" y="4521366"/>
            <a:ext cx="534810" cy="8396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8" idx="2"/>
          </p:cNvCxnSpPr>
          <p:nvPr/>
        </p:nvCxnSpPr>
        <p:spPr>
          <a:xfrm>
            <a:off x="5535562" y="5260719"/>
            <a:ext cx="835741" cy="1179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6"/>
            <a:endCxn id="19" idx="2"/>
          </p:cNvCxnSpPr>
          <p:nvPr/>
        </p:nvCxnSpPr>
        <p:spPr>
          <a:xfrm flipV="1">
            <a:off x="5525730" y="6076797"/>
            <a:ext cx="943895" cy="12781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7"/>
            <a:endCxn id="18" idx="4"/>
          </p:cNvCxnSpPr>
          <p:nvPr/>
        </p:nvCxnSpPr>
        <p:spPr>
          <a:xfrm rot="5400000" flipH="1" flipV="1">
            <a:off x="5624577" y="5332004"/>
            <a:ext cx="700023" cy="94091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6"/>
            <a:endCxn id="56" idx="1"/>
          </p:cNvCxnSpPr>
          <p:nvPr/>
        </p:nvCxnSpPr>
        <p:spPr>
          <a:xfrm>
            <a:off x="6479458" y="4621623"/>
            <a:ext cx="955663" cy="61644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6"/>
          </p:cNvCxnSpPr>
          <p:nvPr/>
        </p:nvCxnSpPr>
        <p:spPr>
          <a:xfrm flipV="1">
            <a:off x="6518787" y="5290216"/>
            <a:ext cx="894735" cy="8849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9" idx="6"/>
          </p:cNvCxnSpPr>
          <p:nvPr/>
        </p:nvCxnSpPr>
        <p:spPr>
          <a:xfrm flipV="1">
            <a:off x="6617109" y="5342359"/>
            <a:ext cx="818012" cy="73443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02425" y="4518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57367" y="5796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552335" y="4882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490451" y="46265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46786" y="5826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10580" y="5009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95483" y="5009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21908" y="46265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26940" y="5000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49727" y="5590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46837" y="5786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840358" y="5432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683043" y="45282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40360" y="5000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83973" y="5560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70038" y="504932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9832" y="4941167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413522" y="5216469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582995" y="5295125"/>
            <a:ext cx="147484" cy="14748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Fort-McMur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615060"/>
            <a:ext cx="1607126" cy="1159810"/>
          </a:xfrm>
          <a:prstGeom prst="rect">
            <a:avLst/>
          </a:prstGeom>
        </p:spPr>
      </p:pic>
      <p:pic>
        <p:nvPicPr>
          <p:cNvPr id="59" name="Picture 58" descr="USAFl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2910" y="5571173"/>
            <a:ext cx="1801090" cy="111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6" grpId="0"/>
      <p:bldP spid="46" grpId="1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 Flow &amp; Min Cut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051"/>
            <a:ext cx="8229600" cy="9559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1600" dirty="0" smtClean="0"/>
              <a:t>	Schematic diagram of the railway network of the Western Soviet Union and Eastern European countries, with a maximum flow of value 163,000 tons from Russia to Eastern Europe, and a cut of capacity 163,000 tons indicated as ‘The bottleneck’.  [</a:t>
            </a:r>
            <a:r>
              <a:rPr lang="en-CA" sz="1600" dirty="0" err="1" smtClean="0"/>
              <a:t>Schrijver</a:t>
            </a:r>
            <a:r>
              <a:rPr lang="en-CA" sz="1600" dirty="0" smtClean="0"/>
              <a:t>, 2005]</a:t>
            </a:r>
            <a:endParaRPr lang="en-C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55" y="867158"/>
            <a:ext cx="6373090" cy="470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65428" y="5514110"/>
            <a:ext cx="182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Harris and Ross [1955]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840" y="3989231"/>
            <a:ext cx="8853052" cy="23007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 Flow &amp; Min Cut</a:t>
            </a:r>
            <a:endParaRPr lang="en-CA" dirty="0"/>
          </a:p>
        </p:txBody>
      </p:sp>
      <p:pic>
        <p:nvPicPr>
          <p:cNvPr id="6" name="Picture 5" descr="Fulk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8674" y="2225701"/>
            <a:ext cx="1129798" cy="148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1529" y="3690223"/>
            <a:ext cx="154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Delbert Ray Fulkerson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977" y="900545"/>
            <a:ext cx="8894618" cy="567117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/>
              <a:t>Let D=(N,A) be a digraph, where arc a has capacity c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.</a:t>
            </a:r>
            <a:endParaRPr lang="en-CA" sz="2800" b="1" dirty="0" smtClean="0"/>
          </a:p>
          <a:p>
            <a:r>
              <a:rPr lang="en-CA" sz="2800" b="1" dirty="0" smtClean="0"/>
              <a:t>Definition: </a:t>
            </a:r>
            <a:r>
              <a:rPr lang="en-CA" sz="2800" dirty="0" smtClean="0"/>
              <a:t>For any U</a:t>
            </a:r>
            <a:r>
              <a:rPr lang="en-CA" sz="2800" dirty="0" smtClean="0">
                <a:latin typeface="cmsy10"/>
              </a:rPr>
              <a:t>µ</a:t>
            </a:r>
            <a:r>
              <a:rPr lang="en-CA" sz="2800" dirty="0" smtClean="0"/>
              <a:t>N, the </a:t>
            </a:r>
            <a:r>
              <a:rPr lang="en-CA" sz="2800" b="1" dirty="0" smtClean="0"/>
              <a:t>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(U) is:</a:t>
            </a:r>
            <a:br>
              <a:rPr lang="en-CA" sz="2800" dirty="0" smtClean="0"/>
            </a:b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The </a:t>
            </a:r>
            <a:r>
              <a:rPr lang="en-CA" sz="2800" b="1" dirty="0" smtClean="0"/>
              <a:t>capacity</a:t>
            </a:r>
            <a:r>
              <a:rPr lang="en-CA" sz="2800" dirty="0" smtClean="0"/>
              <a:t> of the cut is:</a:t>
            </a:r>
          </a:p>
          <a:p>
            <a:endParaRPr lang="en-CA" sz="4800" b="1" dirty="0" smtClean="0"/>
          </a:p>
          <a:p>
            <a:endParaRPr lang="en-CA" sz="1200" b="1" dirty="0" smtClean="0"/>
          </a:p>
          <a:p>
            <a:r>
              <a:rPr lang="en-CA" sz="2800" b="1" dirty="0" smtClean="0"/>
              <a:t>Theorem: </a:t>
            </a:r>
            <a:r>
              <a:rPr lang="en-CA" sz="2800" dirty="0" smtClean="0"/>
              <a:t>[Ford &amp; Fulkerson 1956]</a:t>
            </a:r>
            <a:br>
              <a:rPr lang="en-CA" sz="2800" dirty="0" smtClean="0"/>
            </a:br>
            <a:r>
              <a:rPr lang="en-CA" sz="2800" dirty="0" smtClean="0"/>
              <a:t>The maximum amount of flow from s to t equals</a:t>
            </a:r>
            <a:br>
              <a:rPr lang="en-CA" sz="2800" dirty="0" smtClean="0"/>
            </a:br>
            <a:r>
              <a:rPr lang="en-CA" sz="2800" dirty="0" smtClean="0"/>
              <a:t>the minimum capacity of a 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>
                <a:latin typeface="Calibri"/>
              </a:rPr>
              <a:t>+</a:t>
            </a:r>
            <a:r>
              <a:rPr lang="en-CA" sz="2800" dirty="0" smtClean="0">
                <a:latin typeface="Calibri"/>
              </a:rPr>
              <a:t>(</a:t>
            </a:r>
            <a:r>
              <a:rPr lang="en-CA" sz="2800" dirty="0" smtClean="0"/>
              <a:t>U), where s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 and t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</a:t>
            </a:r>
          </a:p>
          <a:p>
            <a:r>
              <a:rPr lang="en-CA" sz="2800" dirty="0" smtClean="0"/>
              <a:t>Furthermore, if c is integral then there is an integral flow that achieves the maximum flow.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57287" y="1907681"/>
            <a:ext cx="6176570" cy="436044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06437" y="2841105"/>
            <a:ext cx="3158836" cy="8063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 flipH="1" flipV="1">
            <a:off x="8236527" y="4994564"/>
            <a:ext cx="387928" cy="1524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_i \transpose x &amp;\leq b_i &amp;\forall i = 1, \ldots, m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08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det Q ~=~&#10;\sum_i (-1)^{i+j} Q_{i,j} \cdot \det Q_{\mathrm{del}(i,j)}&#10; ~=~ (-1)^{t+j} Q_{t,j} \cdot \det Q_{\mathrm{del}(t,j)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mallsum{a \in A}{} \: c_a \, z_a }&#10;&amp; -y_u + y_v + z_{uv} &amp;\geq 0 &amp;\forall uv \in A, v, w \in N \setminus \set{s,t} \\&#10;&amp; y_v + z_{sv} &amp;\geq 1 &amp;\forall sv \in A \\&#10;&amp; -y_u + z_{ut} &amp;\geq 0 &amp;\forall ut \in A \\&#10;&amp; z &amp; \geq 0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9"/>
  <p:tag name="PICTUREFILESIZE" val="419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c(\delta^+(U)) = \sum_{a \in A} c_a z_a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mallsum{a \in A}{} c_a \, z_a }&#10;&amp; -y_u + y_v + z_{uv} &amp;\geq 0 &amp;\forall uv \in A \\&#10;&amp; z &amp; \geq 0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4"/>
  <p:tag name="PICTUREFILESIZE" val="186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\begin{smallpmatrix} M \transpose &amp; I \end{smallpmatrix} \begin{smallpmatrix} y \\ z \end{smallpmatrix}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6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mallsum{a \in A}{} c_a \, z_a }&#10;&amp; -y_u + y_v + z_{uv} &amp;\geq 0 &amp;\forall uv \in A \\&#10;&amp; z &amp; \geq 0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4"/>
  <p:tag name="PICTUREFILESIZE" val="186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_i \transpose x &amp;\leq b_i &amp;\forall i = 1, \ldots, m \\&#10;&amp;x &amp;\in \bZ^n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8"/>
  <p:tag name="PICTUREFILESIZE" val="148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=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4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delta^+(U) =&#10;\setst{ uv }{ u \in U ,\, v \not\in U ,\, uv \in A 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9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c(\delta^+(U)) = \sum_{a \in \delta^+(U)} c_a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delta^+(U) =&#10;\setst{ uv }{ u \in U ,\, v \not\in U ,\, uv \in A 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9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c(\delta^+(U)) = \sum_{a \in \delta^+(U)} c_a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sum_{a \in \delta^+(U)} x_a - \sum_{a \in \delta^+(V \setminus U)} x_a&#10;\:\leq\:&#10;\sum_{a \in \delta^+(U)} c_a 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9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1060</Words>
  <Application>Microsoft Office PowerPoint</Application>
  <PresentationFormat>On-screen Show (4:3)</PresentationFormat>
  <Paragraphs>254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Symbol</vt:lpstr>
      <vt:lpstr>cmsy10</vt:lpstr>
      <vt:lpstr>cmmi10</vt:lpstr>
      <vt:lpstr>msam10</vt:lpstr>
      <vt:lpstr>Office Theme</vt:lpstr>
      <vt:lpstr>1_Office Theme</vt:lpstr>
      <vt:lpstr>Mathematical Programs</vt:lpstr>
      <vt:lpstr>Combinatorial Optimization</vt:lpstr>
      <vt:lpstr>Combinatorial IPs are often nice</vt:lpstr>
      <vt:lpstr>Combinatorial IPs are often nice</vt:lpstr>
      <vt:lpstr>Combinatorial IPs are often nice</vt:lpstr>
      <vt:lpstr>How to solve combinatorial IPs?</vt:lpstr>
      <vt:lpstr>Network Flow</vt:lpstr>
      <vt:lpstr>Max Flow &amp; Min Cut</vt:lpstr>
      <vt:lpstr>Max Flow &amp; Min Cut</vt:lpstr>
      <vt:lpstr>LP Formulation of Max Flow</vt:lpstr>
      <vt:lpstr>Max Flow &amp; Min Cut</vt:lpstr>
      <vt:lpstr>Incidence Matrix of a Directed Graph</vt:lpstr>
      <vt:lpstr>Total Unimodularity</vt:lpstr>
      <vt:lpstr>Total Unimodularity</vt:lpstr>
      <vt:lpstr>Total Unimodularity</vt:lpstr>
      <vt:lpstr>Incidence Matrices are TUM</vt:lpstr>
      <vt:lpstr>Slide 17</vt:lpstr>
      <vt:lpstr>The Max Flow LP</vt:lpstr>
      <vt:lpstr>Max Flow LP &amp; Its Dual</vt:lpstr>
      <vt:lpstr>The Dual</vt:lpstr>
      <vt:lpstr>Slide 21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C&amp;O 355 Mathematical Programming Fall 2010 Lecture 17</dc:title>
  <dc:creator>Nick</dc:creator>
  <cp:lastModifiedBy>Nick</cp:lastModifiedBy>
  <cp:revision>7</cp:revision>
  <dcterms:created xsi:type="dcterms:W3CDTF">2013-01-16T05:35:48Z</dcterms:created>
  <dcterms:modified xsi:type="dcterms:W3CDTF">2013-01-16T21:45:03Z</dcterms:modified>
</cp:coreProperties>
</file>