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5" r:id="rId2"/>
    <p:sldId id="296" r:id="rId3"/>
    <p:sldId id="256" r:id="rId4"/>
    <p:sldId id="257" r:id="rId5"/>
    <p:sldId id="294" r:id="rId6"/>
    <p:sldId id="260" r:id="rId7"/>
    <p:sldId id="263" r:id="rId8"/>
    <p:sldId id="265" r:id="rId9"/>
    <p:sldId id="266" r:id="rId10"/>
    <p:sldId id="267"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5" autoAdjust="0"/>
  </p:normalViewPr>
  <p:slideViewPr>
    <p:cSldViewPr>
      <p:cViewPr varScale="1">
        <p:scale>
          <a:sx n="67" d="100"/>
          <a:sy n="67" d="100"/>
        </p:scale>
        <p:origin x="-4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44C62B1-692F-4FD7-BD2A-870348966E65}" type="datetimeFigureOut">
              <a:rPr lang="en-CA" smtClean="0"/>
              <a:t>1/14/13</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74BEC13-393F-4FE9-8D7A-D202F7F9DDA8}"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also true that an affine map applied to a polyhedron is a polyhedron. But this is not easy to prove!</a:t>
            </a:r>
          </a:p>
          <a:p>
            <a:endParaRPr lang="en-US" baseline="0" dirty="0" smtClean="0"/>
          </a:p>
          <a:p>
            <a:r>
              <a:rPr lang="en-US" baseline="0" dirty="0" smtClean="0"/>
              <a:t>Claim 1: Suppose </a:t>
            </a:r>
            <a:r>
              <a:rPr lang="en-US" baseline="0" dirty="0" err="1" smtClean="0"/>
              <a:t>x,y</a:t>
            </a:r>
            <a:r>
              <a:rPr lang="en-US" baseline="0" dirty="0" smtClean="0"/>
              <a:t> in f(C). We need to show ax+(1-a)y in f(C).</a:t>
            </a:r>
          </a:p>
          <a:p>
            <a:r>
              <a:rPr lang="en-US" baseline="0" dirty="0" smtClean="0"/>
              <a:t>Then there exists X, Y in C such that x=f(X) and y=f(Y).</a:t>
            </a:r>
          </a:p>
          <a:p>
            <a:r>
              <a:rPr lang="en-US" baseline="0" dirty="0" smtClean="0"/>
              <a:t>Since C is convex, </a:t>
            </a:r>
            <a:r>
              <a:rPr lang="en-US" baseline="0" dirty="0" err="1" smtClean="0"/>
              <a:t>aX</a:t>
            </a:r>
            <a:r>
              <a:rPr lang="en-US" baseline="0" dirty="0" smtClean="0"/>
              <a:t>+(1-a)Y in C.</a:t>
            </a:r>
          </a:p>
          <a:p>
            <a:r>
              <a:rPr lang="en-US" baseline="0" dirty="0" smtClean="0"/>
              <a:t>But f(</a:t>
            </a:r>
            <a:r>
              <a:rPr lang="en-US" baseline="0" dirty="0" err="1" smtClean="0"/>
              <a:t>aX</a:t>
            </a:r>
            <a:r>
              <a:rPr lang="en-US" baseline="0" dirty="0" smtClean="0"/>
              <a:t>+(1-a)Y) = A(</a:t>
            </a:r>
            <a:r>
              <a:rPr lang="en-US" baseline="0" dirty="0" err="1" smtClean="0"/>
              <a:t>aX</a:t>
            </a:r>
            <a:r>
              <a:rPr lang="en-US" baseline="0" dirty="0" smtClean="0"/>
              <a:t>+(1-a)Y) + b = </a:t>
            </a:r>
            <a:r>
              <a:rPr lang="en-US" baseline="0" dirty="0" err="1" smtClean="0"/>
              <a:t>aAX</a:t>
            </a:r>
            <a:r>
              <a:rPr lang="en-US" baseline="0" dirty="0" smtClean="0"/>
              <a:t> + </a:t>
            </a:r>
            <a:r>
              <a:rPr lang="en-US" baseline="0" dirty="0" err="1" smtClean="0"/>
              <a:t>ab</a:t>
            </a:r>
            <a:r>
              <a:rPr lang="en-US" baseline="0" dirty="0" smtClean="0"/>
              <a:t> + (1-a)AY + (1-a)b = a f(X) + (1-a) f(Y).</a:t>
            </a:r>
          </a:p>
          <a:p>
            <a:endParaRPr lang="en-US" baseline="0" dirty="0" smtClean="0"/>
          </a:p>
          <a:p>
            <a:r>
              <a:rPr lang="en-US" baseline="0" dirty="0" smtClean="0"/>
              <a:t>Claim 2:</a:t>
            </a:r>
          </a:p>
          <a:p>
            <a:r>
              <a:rPr lang="en-US" baseline="0" dirty="0" smtClean="0"/>
              <a:t>As shown on Asst 0, (A^{-1})^T = (A^T)^{-1}. So we can just call it A^{-T}.</a:t>
            </a:r>
          </a:p>
        </p:txBody>
      </p:sp>
      <p:sp>
        <p:nvSpPr>
          <p:cNvPr id="4" name="Slide Number Placeholder 3"/>
          <p:cNvSpPr>
            <a:spLocks noGrp="1"/>
          </p:cNvSpPr>
          <p:nvPr>
            <p:ph type="sldNum" sz="quarter" idx="10"/>
          </p:nvPr>
        </p:nvSpPr>
        <p:spPr/>
        <p:txBody>
          <a:bodyPr/>
          <a:lstStyle/>
          <a:p>
            <a:fld id="{83697FC3-9866-4ED2-9709-168E31BE316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pPr defTabSz="966612">
              <a:defRPr/>
            </a:pPr>
            <a:r>
              <a:rPr lang="en-US" baseline="0" dirty="0" smtClean="0"/>
              <a:t> - </a:t>
            </a:r>
            <a:r>
              <a:rPr lang="en-US" dirty="0" err="1" smtClean="0"/>
              <a:t>Korte-Vygen</a:t>
            </a:r>
            <a:r>
              <a:rPr lang="en-US" baseline="0" dirty="0" smtClean="0"/>
              <a:t> “Combinatorial Optimization: Theory and Algorithms”, Chapter 4</a:t>
            </a:r>
          </a:p>
          <a:p>
            <a:pPr defTabSz="966612">
              <a:defRPr/>
            </a:pPr>
            <a:r>
              <a:rPr lang="en-US" baseline="0" dirty="0" smtClean="0"/>
              <a:t> - </a:t>
            </a:r>
            <a:r>
              <a:rPr lang="en-US" dirty="0" err="1" smtClean="0"/>
              <a:t>Schrijver</a:t>
            </a:r>
            <a:r>
              <a:rPr lang="en-US" dirty="0" smtClean="0"/>
              <a:t> “Theory of Linear and Integer Programming”, Chapter 13</a:t>
            </a:r>
          </a:p>
          <a:p>
            <a:r>
              <a:rPr lang="en-US" dirty="0" smtClean="0"/>
              <a:t> - </a:t>
            </a:r>
            <a:r>
              <a:rPr lang="en-US" dirty="0" err="1" smtClean="0"/>
              <a:t>Grotschel-Lovasz-Schrijver</a:t>
            </a:r>
            <a:r>
              <a:rPr lang="en-US" baseline="0" dirty="0" smtClean="0"/>
              <a:t> “Geometric Algorithms and Combinatorial Optimization”</a:t>
            </a:r>
            <a:endParaRPr lang="en-US" dirty="0" smtClean="0"/>
          </a:p>
          <a:p>
            <a:endParaRPr lang="en-US" baseline="0" dirty="0" smtClean="0"/>
          </a:p>
          <a:p>
            <a:r>
              <a:rPr lang="en-US" baseline="0" dirty="0" smtClean="0"/>
              <a:t>The main trouble in Issue 3 is that P might not be full-dimensional (i.e., it has volume 0). The perturbation makes it full-dimensional.</a:t>
            </a:r>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also true that an affine map applied to a polyhedron is a polyhedron. But this is not easy to prove!</a:t>
            </a:r>
          </a:p>
          <a:p>
            <a:endParaRPr lang="en-US" baseline="0" dirty="0" smtClean="0"/>
          </a:p>
          <a:p>
            <a:r>
              <a:rPr lang="en-US" baseline="0" dirty="0" smtClean="0"/>
              <a:t>Claim 1: Suppose </a:t>
            </a:r>
            <a:r>
              <a:rPr lang="en-US" baseline="0" dirty="0" err="1" smtClean="0"/>
              <a:t>x,y</a:t>
            </a:r>
            <a:r>
              <a:rPr lang="en-US" baseline="0" dirty="0" smtClean="0"/>
              <a:t> in f(C). We need to show ax+(1-a)y in f(C).</a:t>
            </a:r>
          </a:p>
          <a:p>
            <a:r>
              <a:rPr lang="en-US" baseline="0" dirty="0" smtClean="0"/>
              <a:t>Then there exists X, Y in C such that x=f(X) and y=f(Y).</a:t>
            </a:r>
          </a:p>
          <a:p>
            <a:r>
              <a:rPr lang="en-US" baseline="0" dirty="0" smtClean="0"/>
              <a:t>Since C is convex, </a:t>
            </a:r>
            <a:r>
              <a:rPr lang="en-US" baseline="0" dirty="0" err="1" smtClean="0"/>
              <a:t>aX</a:t>
            </a:r>
            <a:r>
              <a:rPr lang="en-US" baseline="0" dirty="0" smtClean="0"/>
              <a:t>+(1-a)Y in C.</a:t>
            </a:r>
          </a:p>
          <a:p>
            <a:r>
              <a:rPr lang="en-US" baseline="0" dirty="0" smtClean="0"/>
              <a:t>But f(</a:t>
            </a:r>
            <a:r>
              <a:rPr lang="en-US" baseline="0" dirty="0" err="1" smtClean="0"/>
              <a:t>aX</a:t>
            </a:r>
            <a:r>
              <a:rPr lang="en-US" baseline="0" dirty="0" smtClean="0"/>
              <a:t>+(1-a)Y) = A(</a:t>
            </a:r>
            <a:r>
              <a:rPr lang="en-US" baseline="0" dirty="0" err="1" smtClean="0"/>
              <a:t>aX</a:t>
            </a:r>
            <a:r>
              <a:rPr lang="en-US" baseline="0" dirty="0" smtClean="0"/>
              <a:t>+(1-a)Y) + b = </a:t>
            </a:r>
            <a:r>
              <a:rPr lang="en-US" baseline="0" dirty="0" err="1" smtClean="0"/>
              <a:t>aAX</a:t>
            </a:r>
            <a:r>
              <a:rPr lang="en-US" baseline="0" dirty="0" smtClean="0"/>
              <a:t> + </a:t>
            </a:r>
            <a:r>
              <a:rPr lang="en-US" baseline="0" dirty="0" err="1" smtClean="0"/>
              <a:t>ab</a:t>
            </a:r>
            <a:r>
              <a:rPr lang="en-US" baseline="0" dirty="0" smtClean="0"/>
              <a:t> + (1-a)AY + (1-a)b = a f(X) + (1-a) f(Y).</a:t>
            </a:r>
          </a:p>
          <a:p>
            <a:endParaRPr lang="en-US" baseline="0" dirty="0" smtClean="0"/>
          </a:p>
          <a:p>
            <a:r>
              <a:rPr lang="en-US" baseline="0" dirty="0" smtClean="0"/>
              <a:t>Claim 2:</a:t>
            </a:r>
          </a:p>
          <a:p>
            <a:r>
              <a:rPr lang="en-US" baseline="0" dirty="0" smtClean="0"/>
              <a:t>As shown on Asst 0, (A^{-1})^T = (A^T)^{-1}. So we can just call it A^{-T}.</a:t>
            </a:r>
          </a:p>
        </p:txBody>
      </p:sp>
      <p:sp>
        <p:nvSpPr>
          <p:cNvPr id="4" name="Slide Number Placeholder 3"/>
          <p:cNvSpPr>
            <a:spLocks noGrp="1"/>
          </p:cNvSpPr>
          <p:nvPr>
            <p:ph type="sldNum" sz="quarter" idx="10"/>
          </p:nvPr>
        </p:nvSpPr>
        <p:spPr/>
        <p:txBody>
          <a:bodyPr/>
          <a:lstStyle/>
          <a:p>
            <a:fld id="{83697FC3-9866-4ED2-9709-168E31BE316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Matlab</a:t>
            </a:r>
            <a:r>
              <a:rPr lang="en-CA" dirty="0" smtClean="0"/>
              <a:t> code:</a:t>
            </a:r>
          </a:p>
          <a:p>
            <a:r>
              <a:rPr lang="es-ES" dirty="0" smtClean="0"/>
              <a:t>[X,Y] = </a:t>
            </a:r>
            <a:r>
              <a:rPr lang="es-ES" dirty="0" err="1" smtClean="0"/>
              <a:t>meshgrid</a:t>
            </a:r>
            <a:r>
              <a:rPr lang="es-ES" dirty="0" smtClean="0"/>
              <a:t>(-3:.1:3,-2:.1:2);</a:t>
            </a:r>
          </a:p>
          <a:p>
            <a:r>
              <a:rPr lang="es-ES" dirty="0" smtClean="0"/>
              <a:t>Z = 3*X.*X + 2*X.*Y + 2*Y.*Y;</a:t>
            </a:r>
          </a:p>
          <a:p>
            <a:r>
              <a:rPr lang="en-CA" dirty="0" smtClean="0"/>
              <a:t>[</a:t>
            </a:r>
            <a:r>
              <a:rPr lang="en-CA" dirty="0" err="1" smtClean="0"/>
              <a:t>C,h</a:t>
            </a:r>
            <a:r>
              <a:rPr lang="en-CA" dirty="0" smtClean="0"/>
              <a:t>] = contour(X,Y,Z);</a:t>
            </a:r>
          </a:p>
          <a:p>
            <a:r>
              <a:rPr lang="en-CA" dirty="0" smtClean="0"/>
              <a:t>set(</a:t>
            </a:r>
            <a:r>
              <a:rPr lang="en-CA" dirty="0" err="1" smtClean="0"/>
              <a:t>h,'ShowText','on','TextStep',get</a:t>
            </a:r>
            <a:r>
              <a:rPr lang="en-CA" dirty="0" smtClean="0"/>
              <a:t>(</a:t>
            </a:r>
            <a:r>
              <a:rPr lang="en-CA" dirty="0" err="1" smtClean="0"/>
              <a:t>h,'LevelStep</a:t>
            </a:r>
            <a:r>
              <a:rPr lang="en-CA" dirty="0" smtClean="0"/>
              <a:t>')*2);</a:t>
            </a:r>
            <a:endParaRPr lang="en-CA"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Why is E’ an ellipsoid? Recall that an ellipsoid is obtained from applying a (non-singular) affine map to the unit ball. B’ is obtained in such a way. And E’ is obtained by applying a linear map to B’. Composing those two maps shows that E’ is also obtained by applying an affine map to the unit ball.</a:t>
            </a:r>
          </a:p>
        </p:txBody>
      </p:sp>
      <p:sp>
        <p:nvSpPr>
          <p:cNvPr id="4" name="Slide Number Placeholder 3"/>
          <p:cNvSpPr>
            <a:spLocks noGrp="1"/>
          </p:cNvSpPr>
          <p:nvPr>
            <p:ph type="sldNum" sz="quarter" idx="10"/>
          </p:nvPr>
        </p:nvSpPr>
        <p:spPr/>
        <p:txBody>
          <a:bodyPr/>
          <a:lstStyle/>
          <a:p>
            <a:fld id="{83697FC3-9866-4ED2-9709-168E31BE316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Intelligence gathered by this and other governments leaves no doubt that the Iraq regime continues to possess and conceal some of the most lethal weapons ever devised.</a:t>
            </a:r>
          </a:p>
          <a:p>
            <a:r>
              <a:rPr lang="en-US" smtClean="0"/>
              <a:t>George Bush March 18, 2003</a:t>
            </a:r>
          </a:p>
          <a:p>
            <a:endParaRPr lang="en-US" smtClean="0"/>
          </a:p>
          <a:p>
            <a:r>
              <a:rPr lang="en-US" smtClean="0"/>
              <a:t>We are learning more as we interrogate or have discussions with Iraqi scientists and people within the Iraqi structure, that perhaps he destroyed some, perhaps he dispersed some. And so we will find them.</a:t>
            </a:r>
          </a:p>
          <a:p>
            <a:r>
              <a:rPr lang="en-US" smtClean="0"/>
              <a:t>George Bush April 24, 2003</a:t>
            </a:r>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0EF4FD9-E7DF-4EB4-B15C-3AEE0C7022F9}" type="datetimeFigureOut">
              <a:rPr lang="en-CA" smtClean="0"/>
              <a:t>1/14/13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EF4FD9-E7DF-4EB4-B15C-3AEE0C7022F9}" type="datetimeFigureOut">
              <a:rPr lang="en-CA" smtClean="0"/>
              <a:t>1/14/13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EF4FD9-E7DF-4EB4-B15C-3AEE0C7022F9}" type="datetimeFigureOut">
              <a:rPr lang="en-CA" smtClean="0"/>
              <a:t>1/14/13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EF4FD9-E7DF-4EB4-B15C-3AEE0C7022F9}" type="datetimeFigureOut">
              <a:rPr lang="en-CA" smtClean="0"/>
              <a:t>1/14/13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F4FD9-E7DF-4EB4-B15C-3AEE0C7022F9}" type="datetimeFigureOut">
              <a:rPr lang="en-CA" smtClean="0"/>
              <a:t>1/14/13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0EF4FD9-E7DF-4EB4-B15C-3AEE0C7022F9}" type="datetimeFigureOut">
              <a:rPr lang="en-CA" smtClean="0"/>
              <a:t>1/14/13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EF4FD9-E7DF-4EB4-B15C-3AEE0C7022F9}" type="datetimeFigureOut">
              <a:rPr lang="en-CA" smtClean="0"/>
              <a:t>1/14/13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0EF4FD9-E7DF-4EB4-B15C-3AEE0C7022F9}" type="datetimeFigureOut">
              <a:rPr lang="en-CA" smtClean="0"/>
              <a:t>1/14/13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F4FD9-E7DF-4EB4-B15C-3AEE0C7022F9}" type="datetimeFigureOut">
              <a:rPr lang="en-CA" smtClean="0"/>
              <a:t>1/14/13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F4FD9-E7DF-4EB4-B15C-3AEE0C7022F9}" type="datetimeFigureOut">
              <a:rPr lang="en-CA" smtClean="0"/>
              <a:t>1/14/13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F4FD9-E7DF-4EB4-B15C-3AEE0C7022F9}" type="datetimeFigureOut">
              <a:rPr lang="en-CA" smtClean="0"/>
              <a:t>1/14/13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D526B2-8BF4-47F5-9065-7EF1F829D34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F4FD9-E7DF-4EB4-B15C-3AEE0C7022F9}" type="datetimeFigureOut">
              <a:rPr lang="en-CA" smtClean="0"/>
              <a:t>1/14/13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526B2-8BF4-47F5-9065-7EF1F829D34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Leonid_Khachiyan"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7.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5.png"/><Relationship Id="rId5" Type="http://schemas.openxmlformats.org/officeDocument/2006/relationships/tags" Target="../tags/tag10.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tags" Target="../tags/tag9.xml"/><Relationship Id="rId9" Type="http://schemas.openxmlformats.org/officeDocument/2006/relationships/image" Target="../media/image13.pn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78"/>
            <a:ext cx="8229600" cy="1031648"/>
          </a:xfrm>
        </p:spPr>
        <p:txBody>
          <a:bodyPr>
            <a:normAutofit/>
          </a:bodyPr>
          <a:lstStyle/>
          <a:p>
            <a:r>
              <a:rPr lang="en-US" dirty="0" smtClean="0"/>
              <a:t>Polynomial Time Algorithms</a:t>
            </a:r>
            <a:endParaRPr lang="en-US" dirty="0"/>
          </a:p>
        </p:txBody>
      </p:sp>
      <p:sp>
        <p:nvSpPr>
          <p:cNvPr id="3" name="Content Placeholder 2"/>
          <p:cNvSpPr>
            <a:spLocks noGrp="1"/>
          </p:cNvSpPr>
          <p:nvPr>
            <p:ph idx="1"/>
          </p:nvPr>
        </p:nvSpPr>
        <p:spPr>
          <a:xfrm>
            <a:off x="223307" y="812640"/>
            <a:ext cx="8651630" cy="5727557"/>
          </a:xfrm>
        </p:spPr>
        <p:txBody>
          <a:bodyPr/>
          <a:lstStyle/>
          <a:p>
            <a:pPr marL="236538" lvl="1" indent="-225425">
              <a:buFont typeface="Arial" pitchFamily="34" charset="0"/>
              <a:buChar char="•"/>
            </a:pPr>
            <a:r>
              <a:rPr lang="en-US" dirty="0" smtClean="0"/>
              <a:t>P = </a:t>
            </a:r>
            <a:r>
              <a:rPr lang="en-US" spc="-60" dirty="0" smtClean="0"/>
              <a:t>{ computational problems that can be solved efficiently }</a:t>
            </a:r>
            <a:r>
              <a:rPr lang="en-US" dirty="0" smtClean="0"/>
              <a:t/>
            </a:r>
            <a:br>
              <a:rPr lang="en-US" dirty="0" smtClean="0"/>
            </a:br>
            <a:r>
              <a:rPr lang="en-US" sz="2400" dirty="0" smtClean="0"/>
              <a:t>i.e., solved in time </a:t>
            </a:r>
            <a:r>
              <a:rPr lang="en-US" sz="2400" dirty="0" smtClean="0">
                <a:latin typeface="cmsy10"/>
              </a:rPr>
              <a:t>·</a:t>
            </a:r>
            <a:r>
              <a:rPr lang="en-US" sz="2400" b="1" dirty="0" err="1" smtClean="0">
                <a:solidFill>
                  <a:srgbClr val="0070C0"/>
                </a:solidFill>
                <a:latin typeface="Calibri"/>
              </a:rPr>
              <a:t>n</a:t>
            </a:r>
            <a:r>
              <a:rPr lang="en-US" sz="2400" b="1" baseline="30000" dirty="0" err="1" smtClean="0">
                <a:solidFill>
                  <a:srgbClr val="0070C0"/>
                </a:solidFill>
                <a:latin typeface="Calibri"/>
              </a:rPr>
              <a:t>c</a:t>
            </a:r>
            <a:r>
              <a:rPr lang="en-US" sz="2400" dirty="0" smtClean="0"/>
              <a:t>, for some constant </a:t>
            </a:r>
            <a:r>
              <a:rPr lang="en-US" sz="2400" b="1" dirty="0" smtClean="0">
                <a:solidFill>
                  <a:srgbClr val="0070C0"/>
                </a:solidFill>
              </a:rPr>
              <a:t>c</a:t>
            </a:r>
            <a:r>
              <a:rPr lang="en-US" sz="2400" dirty="0" smtClean="0"/>
              <a:t>, where </a:t>
            </a:r>
            <a:r>
              <a:rPr lang="en-US" sz="2400" b="1" dirty="0" smtClean="0">
                <a:solidFill>
                  <a:srgbClr val="0070C0"/>
                </a:solidFill>
              </a:rPr>
              <a:t>n</a:t>
            </a:r>
            <a:r>
              <a:rPr lang="en-US" sz="2400" dirty="0" smtClean="0"/>
              <a:t>=</a:t>
            </a:r>
            <a:r>
              <a:rPr lang="en-US" sz="2400" dirty="0" smtClean="0">
                <a:solidFill>
                  <a:srgbClr val="FF0000"/>
                </a:solidFill>
              </a:rPr>
              <a:t>input size</a:t>
            </a:r>
          </a:p>
          <a:p>
            <a:pPr marL="236538" lvl="1" indent="-225425">
              <a:buFont typeface="Arial" pitchFamily="34" charset="0"/>
              <a:buChar char="•"/>
            </a:pPr>
            <a:r>
              <a:rPr lang="en-US" dirty="0" smtClean="0"/>
              <a:t>This is a bit vague</a:t>
            </a:r>
          </a:p>
          <a:p>
            <a:pPr marL="457200" lvl="2" indent="-233363"/>
            <a:r>
              <a:rPr lang="en-US" dirty="0" smtClean="0"/>
              <a:t>Consider an LP max { </a:t>
            </a:r>
            <a:r>
              <a:rPr lang="en-US" dirty="0" err="1" smtClean="0">
                <a:latin typeface="Calibri"/>
              </a:rPr>
              <a:t>c</a:t>
            </a:r>
            <a:r>
              <a:rPr lang="en-US" baseline="30000" dirty="0" err="1" smtClean="0">
                <a:latin typeface="Calibri"/>
              </a:rPr>
              <a:t>T</a:t>
            </a:r>
            <a:r>
              <a:rPr lang="en-US" dirty="0" err="1" smtClean="0"/>
              <a:t>x</a:t>
            </a:r>
            <a:r>
              <a:rPr lang="en-US" dirty="0" smtClean="0"/>
              <a:t> : </a:t>
            </a:r>
            <a:r>
              <a:rPr lang="en-US" dirty="0" err="1" smtClean="0"/>
              <a:t>Ax</a:t>
            </a:r>
            <a:r>
              <a:rPr lang="en-US" dirty="0" err="1" smtClean="0">
                <a:latin typeface="cmsy10"/>
              </a:rPr>
              <a:t>·</a:t>
            </a:r>
            <a:r>
              <a:rPr lang="en-US" dirty="0" err="1" smtClean="0"/>
              <a:t>b</a:t>
            </a:r>
            <a:r>
              <a:rPr lang="en-US" dirty="0" smtClean="0"/>
              <a:t> } where A has size m x d</a:t>
            </a:r>
          </a:p>
          <a:p>
            <a:pPr marL="457200" lvl="2" indent="-233363"/>
            <a:r>
              <a:rPr lang="en-US" dirty="0" smtClean="0"/>
              <a:t>Input is a binary file containing the matrix A, vectors b and c</a:t>
            </a:r>
          </a:p>
          <a:p>
            <a:pPr marL="57150" lvl="1" indent="-233363">
              <a:buFont typeface="Arial" pitchFamily="34" charset="0"/>
              <a:buChar char="•"/>
            </a:pPr>
            <a:r>
              <a:rPr lang="en-US" dirty="0" smtClean="0"/>
              <a:t>Two ways to define </a:t>
            </a:r>
            <a:r>
              <a:rPr lang="en-US" dirty="0" smtClean="0">
                <a:solidFill>
                  <a:srgbClr val="FF0000"/>
                </a:solidFill>
              </a:rPr>
              <a:t>“input size”</a:t>
            </a:r>
            <a:endParaRPr lang="en-US" dirty="0" smtClean="0"/>
          </a:p>
          <a:p>
            <a:pPr marL="692150" lvl="3" indent="-352425">
              <a:buFont typeface="+mj-lt"/>
              <a:buAutoNum type="alphaUcPeriod"/>
            </a:pPr>
            <a:r>
              <a:rPr lang="en-US" sz="2400" dirty="0" smtClean="0">
                <a:solidFill>
                  <a:srgbClr val="00B050"/>
                </a:solidFill>
              </a:rPr>
              <a:t># of bits used to store the binary input file</a:t>
            </a:r>
          </a:p>
          <a:p>
            <a:pPr marL="692150" lvl="3" indent="-352425">
              <a:buFont typeface="+mj-lt"/>
              <a:buAutoNum type="alphaUcPeriod"/>
            </a:pPr>
            <a:r>
              <a:rPr lang="en-US" sz="2400" dirty="0" smtClean="0">
                <a:solidFill>
                  <a:srgbClr val="7030A0"/>
                </a:solidFill>
              </a:rPr>
              <a:t># of numbers in input file, i.e., </a:t>
            </a:r>
            <a:r>
              <a:rPr lang="en-US" sz="2400" dirty="0" err="1" smtClean="0">
                <a:solidFill>
                  <a:srgbClr val="7030A0"/>
                </a:solidFill>
              </a:rPr>
              <a:t>m</a:t>
            </a:r>
            <a:r>
              <a:rPr lang="en-US" sz="2400" dirty="0" err="1" smtClean="0">
                <a:solidFill>
                  <a:srgbClr val="7030A0"/>
                </a:solidFill>
                <a:latin typeface="cmsy10"/>
              </a:rPr>
              <a:t>¢</a:t>
            </a:r>
            <a:r>
              <a:rPr lang="en-US" sz="2400" dirty="0" err="1" smtClean="0">
                <a:solidFill>
                  <a:srgbClr val="7030A0"/>
                </a:solidFill>
              </a:rPr>
              <a:t>d</a:t>
            </a:r>
            <a:r>
              <a:rPr lang="en-US" sz="2400" dirty="0" smtClean="0">
                <a:solidFill>
                  <a:srgbClr val="7030A0"/>
                </a:solidFill>
              </a:rPr>
              <a:t> + m + d</a:t>
            </a:r>
          </a:p>
          <a:p>
            <a:pPr marL="60325" lvl="1" indent="-236538">
              <a:buFont typeface="Arial" pitchFamily="34" charset="0"/>
              <a:buChar char="•"/>
            </a:pPr>
            <a:r>
              <a:rPr lang="en-US" spc="-60" dirty="0" smtClean="0"/>
              <a:t>Leads to two definitions of “efficient algorithms”</a:t>
            </a:r>
          </a:p>
          <a:p>
            <a:pPr marL="690563" lvl="3" indent="-350838">
              <a:buFont typeface="+mj-lt"/>
              <a:buAutoNum type="alphaUcPeriod"/>
            </a:pPr>
            <a:r>
              <a:rPr lang="en-US" sz="2400" spc="-80" dirty="0" smtClean="0"/>
              <a:t>Running time </a:t>
            </a:r>
            <a:r>
              <a:rPr lang="en-US" sz="2400" spc="-80" dirty="0" smtClean="0">
                <a:latin typeface="cmsy10"/>
              </a:rPr>
              <a:t>·</a:t>
            </a:r>
            <a:r>
              <a:rPr lang="en-US" sz="2400" b="1" spc="-80" dirty="0" err="1" smtClean="0">
                <a:solidFill>
                  <a:srgbClr val="0070C0"/>
                </a:solidFill>
              </a:rPr>
              <a:t>n</a:t>
            </a:r>
            <a:r>
              <a:rPr lang="en-US" sz="2400" b="1" spc="-80" baseline="30000" dirty="0" err="1" smtClean="0">
                <a:solidFill>
                  <a:srgbClr val="0070C0"/>
                </a:solidFill>
              </a:rPr>
              <a:t>c</a:t>
            </a:r>
            <a:r>
              <a:rPr lang="en-US" sz="2400" b="1" spc="-80" baseline="30000" dirty="0" smtClean="0">
                <a:solidFill>
                  <a:srgbClr val="0070C0"/>
                </a:solidFill>
              </a:rPr>
              <a:t> </a:t>
            </a:r>
            <a:r>
              <a:rPr lang="en-US" sz="2400" spc="-80" dirty="0" smtClean="0"/>
              <a:t>where </a:t>
            </a:r>
            <a:r>
              <a:rPr lang="en-US" sz="2400" b="1" spc="-80" dirty="0" smtClean="0">
                <a:solidFill>
                  <a:srgbClr val="0070C0"/>
                </a:solidFill>
              </a:rPr>
              <a:t>n</a:t>
            </a:r>
            <a:r>
              <a:rPr lang="en-US" sz="2400" spc="-80" dirty="0" smtClean="0"/>
              <a:t> = </a:t>
            </a:r>
            <a:r>
              <a:rPr lang="en-US" sz="2400" spc="-80" dirty="0" smtClean="0">
                <a:solidFill>
                  <a:srgbClr val="00B050"/>
                </a:solidFill>
              </a:rPr>
              <a:t># bits in input file</a:t>
            </a:r>
          </a:p>
          <a:p>
            <a:pPr marL="690563" lvl="3" indent="-350838">
              <a:buFont typeface="+mj-lt"/>
              <a:buAutoNum type="alphaUcPeriod"/>
            </a:pPr>
            <a:r>
              <a:rPr lang="en-US" sz="2400" spc="-80" dirty="0" smtClean="0"/>
              <a:t>Running time </a:t>
            </a:r>
            <a:r>
              <a:rPr lang="en-US" sz="2400" spc="-80" dirty="0" smtClean="0">
                <a:latin typeface="cmsy10"/>
              </a:rPr>
              <a:t>·</a:t>
            </a:r>
            <a:r>
              <a:rPr lang="en-US" sz="2400" b="1" spc="-80" dirty="0" err="1" smtClean="0">
                <a:solidFill>
                  <a:srgbClr val="0070C0"/>
                </a:solidFill>
              </a:rPr>
              <a:t>n</a:t>
            </a:r>
            <a:r>
              <a:rPr lang="en-US" sz="2400" b="1" spc="-80" baseline="30000" dirty="0" err="1" smtClean="0">
                <a:solidFill>
                  <a:srgbClr val="0070C0"/>
                </a:solidFill>
              </a:rPr>
              <a:t>c</a:t>
            </a:r>
            <a:r>
              <a:rPr lang="en-US" sz="2400" b="1" spc="-80" baseline="30000" dirty="0" smtClean="0">
                <a:solidFill>
                  <a:srgbClr val="0070C0"/>
                </a:solidFill>
              </a:rPr>
              <a:t> </a:t>
            </a:r>
            <a:r>
              <a:rPr lang="en-US" sz="2400" spc="-80" dirty="0" smtClean="0"/>
              <a:t>where </a:t>
            </a:r>
            <a:r>
              <a:rPr lang="en-US" sz="2400" b="1" spc="-80" dirty="0" smtClean="0">
                <a:solidFill>
                  <a:srgbClr val="0070C0"/>
                </a:solidFill>
              </a:rPr>
              <a:t>n</a:t>
            </a:r>
            <a:r>
              <a:rPr lang="en-US" sz="2400" spc="-80" dirty="0" smtClean="0"/>
              <a:t> = </a:t>
            </a:r>
            <a:r>
              <a:rPr lang="en-US" sz="2400" spc="-80" dirty="0" err="1" smtClean="0">
                <a:solidFill>
                  <a:srgbClr val="7030A0"/>
                </a:solidFill>
              </a:rPr>
              <a:t>m</a:t>
            </a:r>
            <a:r>
              <a:rPr lang="en-US" sz="2400" spc="-80" dirty="0" err="1" smtClean="0">
                <a:solidFill>
                  <a:srgbClr val="7030A0"/>
                </a:solidFill>
                <a:latin typeface="cmsy10"/>
              </a:rPr>
              <a:t>¢</a:t>
            </a:r>
            <a:r>
              <a:rPr lang="en-US" sz="2400" spc="-80" dirty="0" err="1" smtClean="0">
                <a:solidFill>
                  <a:srgbClr val="7030A0"/>
                </a:solidFill>
              </a:rPr>
              <a:t>d</a:t>
            </a:r>
            <a:r>
              <a:rPr lang="en-US" sz="2400" spc="-80" dirty="0" smtClean="0">
                <a:solidFill>
                  <a:srgbClr val="7030A0"/>
                </a:solidFill>
              </a:rPr>
              <a:t> + m + d</a:t>
            </a:r>
          </a:p>
        </p:txBody>
      </p:sp>
      <p:sp>
        <p:nvSpPr>
          <p:cNvPr id="6" name="TextBox 5"/>
          <p:cNvSpPr txBox="1"/>
          <p:nvPr/>
        </p:nvSpPr>
        <p:spPr>
          <a:xfrm>
            <a:off x="6800808" y="4153116"/>
            <a:ext cx="2203616" cy="769441"/>
          </a:xfrm>
          <a:prstGeom prst="rect">
            <a:avLst/>
          </a:prstGeom>
          <a:noFill/>
        </p:spPr>
        <p:txBody>
          <a:bodyPr wrap="none" rtlCol="0">
            <a:spAutoFit/>
          </a:bodyPr>
          <a:lstStyle/>
          <a:p>
            <a:pPr algn="ctr"/>
            <a:r>
              <a:rPr lang="en-US" sz="2200" dirty="0" smtClean="0">
                <a:solidFill>
                  <a:srgbClr val="00B050"/>
                </a:solidFill>
              </a:rPr>
              <a:t>“Polynomial Time</a:t>
            </a:r>
          </a:p>
          <a:p>
            <a:pPr algn="ctr"/>
            <a:r>
              <a:rPr lang="en-US" sz="2200" dirty="0" smtClean="0">
                <a:solidFill>
                  <a:srgbClr val="00B050"/>
                </a:solidFill>
              </a:rPr>
              <a:t>Algorithm”</a:t>
            </a:r>
            <a:endParaRPr lang="en-US" sz="2200" dirty="0">
              <a:solidFill>
                <a:srgbClr val="00B050"/>
              </a:solidFill>
            </a:endParaRPr>
          </a:p>
        </p:txBody>
      </p:sp>
      <p:sp>
        <p:nvSpPr>
          <p:cNvPr id="7" name="TextBox 6"/>
          <p:cNvSpPr txBox="1"/>
          <p:nvPr/>
        </p:nvSpPr>
        <p:spPr>
          <a:xfrm>
            <a:off x="6556465" y="5361094"/>
            <a:ext cx="2600905" cy="769441"/>
          </a:xfrm>
          <a:prstGeom prst="rect">
            <a:avLst/>
          </a:prstGeom>
          <a:noFill/>
        </p:spPr>
        <p:txBody>
          <a:bodyPr wrap="none" rtlCol="0">
            <a:spAutoFit/>
          </a:bodyPr>
          <a:lstStyle/>
          <a:p>
            <a:pPr algn="ctr"/>
            <a:r>
              <a:rPr lang="en-US" sz="2200" dirty="0" smtClean="0">
                <a:solidFill>
                  <a:srgbClr val="7030A0"/>
                </a:solidFill>
              </a:rPr>
              <a:t>“</a:t>
            </a:r>
            <a:r>
              <a:rPr lang="en-US" sz="2200" b="1" dirty="0" smtClean="0">
                <a:solidFill>
                  <a:srgbClr val="7030A0"/>
                </a:solidFill>
              </a:rPr>
              <a:t>Strongly</a:t>
            </a:r>
            <a:r>
              <a:rPr lang="en-US" sz="2200" dirty="0" smtClean="0">
                <a:solidFill>
                  <a:srgbClr val="7030A0"/>
                </a:solidFill>
              </a:rPr>
              <a:t> Polynomial</a:t>
            </a:r>
            <a:br>
              <a:rPr lang="en-US" sz="2200" dirty="0" smtClean="0">
                <a:solidFill>
                  <a:srgbClr val="7030A0"/>
                </a:solidFill>
              </a:rPr>
            </a:br>
            <a:r>
              <a:rPr lang="en-US" sz="2200" dirty="0" smtClean="0">
                <a:solidFill>
                  <a:srgbClr val="7030A0"/>
                </a:solidFill>
              </a:rPr>
              <a:t>Time Algorithm”</a:t>
            </a:r>
            <a:endParaRPr lang="en-US" sz="2200" dirty="0">
              <a:solidFill>
                <a:srgbClr val="7030A0"/>
              </a:solidFill>
            </a:endParaRPr>
          </a:p>
        </p:txBody>
      </p:sp>
      <p:cxnSp>
        <p:nvCxnSpPr>
          <p:cNvPr id="9" name="Straight Arrow Connector 8"/>
          <p:cNvCxnSpPr/>
          <p:nvPr/>
        </p:nvCxnSpPr>
        <p:spPr>
          <a:xfrm rot="10800000" flipV="1">
            <a:off x="6302369" y="4886631"/>
            <a:ext cx="1445451" cy="349259"/>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784684" y="5653655"/>
            <a:ext cx="1009407" cy="176874"/>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rot="5400000" flipH="1" flipV="1">
            <a:off x="1058171" y="2230941"/>
            <a:ext cx="2906037"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288"/>
            <a:ext cx="8229600" cy="921116"/>
          </a:xfrm>
        </p:spPr>
        <p:txBody>
          <a:bodyPr>
            <a:normAutofit/>
          </a:bodyPr>
          <a:lstStyle/>
          <a:p>
            <a:r>
              <a:rPr lang="en-US" dirty="0" smtClean="0"/>
              <a:t>Use our solution for hemispheres!</a:t>
            </a:r>
            <a:endParaRPr lang="en-US" dirty="0"/>
          </a:p>
        </p:txBody>
      </p:sp>
      <p:sp>
        <p:nvSpPr>
          <p:cNvPr id="3" name="Content Placeholder 2"/>
          <p:cNvSpPr>
            <a:spLocks noGrp="1"/>
          </p:cNvSpPr>
          <p:nvPr>
            <p:ph idx="1"/>
          </p:nvPr>
        </p:nvSpPr>
        <p:spPr>
          <a:xfrm>
            <a:off x="1057705" y="3827372"/>
            <a:ext cx="6926237" cy="2791792"/>
          </a:xfrm>
          <a:solidFill>
            <a:srgbClr val="FFFFCC"/>
          </a:solidFill>
          <a:ln>
            <a:solidFill>
              <a:schemeClr val="tx1"/>
            </a:solidFill>
          </a:ln>
        </p:spPr>
        <p:txBody>
          <a:bodyPr>
            <a:normAutofit/>
          </a:bodyPr>
          <a:lstStyle/>
          <a:p>
            <a:pPr marL="0" indent="0">
              <a:buNone/>
            </a:pPr>
            <a:r>
              <a:rPr lang="en-US" sz="2900" b="1" dirty="0" smtClean="0"/>
              <a:t>Goal</a:t>
            </a:r>
            <a:br>
              <a:rPr lang="en-US" sz="2900" b="1" dirty="0" smtClean="0"/>
            </a:br>
            <a:r>
              <a:rPr lang="en-US" sz="2900" dirty="0" smtClean="0"/>
              <a:t>Find an affine map </a:t>
            </a:r>
            <a:r>
              <a:rPr lang="en-US" sz="2900" dirty="0" smtClean="0">
                <a:solidFill>
                  <a:srgbClr val="0000FF"/>
                </a:solidFill>
              </a:rPr>
              <a:t>f</a:t>
            </a:r>
            <a:r>
              <a:rPr lang="en-US" sz="2900" dirty="0" smtClean="0"/>
              <a:t> and choose </a:t>
            </a:r>
            <a:r>
              <a:rPr lang="en-US" sz="2900" dirty="0" smtClean="0">
                <a:solidFill>
                  <a:srgbClr val="7030A0"/>
                </a:solidFill>
              </a:rPr>
              <a:t>u</a:t>
            </a:r>
            <a:r>
              <a:rPr lang="en-US" sz="2900" dirty="0" smtClean="0"/>
              <a:t> such that:</a:t>
            </a:r>
            <a:br>
              <a:rPr lang="en-US" sz="2900" dirty="0" smtClean="0"/>
            </a:br>
            <a:r>
              <a:rPr lang="en-US" sz="2900" dirty="0" smtClean="0"/>
              <a:t>             </a:t>
            </a:r>
            <a:r>
              <a:rPr lang="en-US" sz="2900" dirty="0" smtClean="0">
                <a:solidFill>
                  <a:srgbClr val="0000FF"/>
                </a:solidFill>
              </a:rPr>
              <a:t>f</a:t>
            </a:r>
            <a:r>
              <a:rPr lang="en-US" sz="2900" dirty="0" smtClean="0"/>
              <a:t>(</a:t>
            </a:r>
            <a:r>
              <a:rPr lang="en-US" sz="2900" dirty="0" smtClean="0">
                <a:solidFill>
                  <a:srgbClr val="FF0000"/>
                </a:solidFill>
              </a:rPr>
              <a:t>B</a:t>
            </a:r>
            <a:r>
              <a:rPr lang="en-US" sz="2900" dirty="0" smtClean="0"/>
              <a:t>) = </a:t>
            </a:r>
            <a:r>
              <a:rPr lang="en-US" sz="2900" dirty="0" smtClean="0">
                <a:solidFill>
                  <a:srgbClr val="FF0000"/>
                </a:solidFill>
              </a:rPr>
              <a:t>E           </a:t>
            </a:r>
            <a:r>
              <a:rPr lang="en-US" sz="2900" dirty="0" smtClean="0"/>
              <a:t>and</a:t>
            </a:r>
            <a:r>
              <a:rPr lang="en-US" sz="2900" dirty="0" smtClean="0">
                <a:solidFill>
                  <a:srgbClr val="FF0000"/>
                </a:solidFill>
              </a:rPr>
              <a:t>        </a:t>
            </a:r>
            <a:r>
              <a:rPr lang="en-US" sz="2900" dirty="0" smtClean="0"/>
              <a:t> </a:t>
            </a:r>
            <a:r>
              <a:rPr lang="en-US" sz="2900" dirty="0" smtClean="0">
                <a:solidFill>
                  <a:srgbClr val="0000FF"/>
                </a:solidFill>
              </a:rPr>
              <a:t>f</a:t>
            </a:r>
            <a:r>
              <a:rPr lang="en-US" sz="2900" dirty="0" smtClean="0"/>
              <a:t>(</a:t>
            </a:r>
            <a:r>
              <a:rPr lang="en-US" sz="2900" dirty="0" err="1" smtClean="0">
                <a:solidFill>
                  <a:srgbClr val="7030A0"/>
                </a:solidFill>
              </a:rPr>
              <a:t>H</a:t>
            </a:r>
            <a:r>
              <a:rPr lang="en-US" sz="2900" baseline="-25000" dirty="0" err="1" smtClean="0">
                <a:solidFill>
                  <a:srgbClr val="7030A0"/>
                </a:solidFill>
              </a:rPr>
              <a:t>u</a:t>
            </a:r>
            <a:r>
              <a:rPr lang="en-US" sz="2900" dirty="0" smtClean="0"/>
              <a:t>) = </a:t>
            </a:r>
            <a:r>
              <a:rPr lang="en-US" sz="2900" dirty="0" smtClean="0">
                <a:solidFill>
                  <a:srgbClr val="7030A0"/>
                </a:solidFill>
                <a:latin typeface="Calibri"/>
              </a:rPr>
              <a:t>H</a:t>
            </a:r>
            <a:r>
              <a:rPr lang="en-US" sz="2900" baseline="-25000" dirty="0" smtClean="0">
                <a:solidFill>
                  <a:srgbClr val="7030A0"/>
                </a:solidFill>
                <a:latin typeface="Calibri"/>
              </a:rPr>
              <a:t>a</a:t>
            </a:r>
            <a:br>
              <a:rPr lang="en-US" sz="2900" baseline="-25000" dirty="0" smtClean="0">
                <a:solidFill>
                  <a:srgbClr val="7030A0"/>
                </a:solidFill>
                <a:latin typeface="Calibri"/>
              </a:rPr>
            </a:br>
            <a:r>
              <a:rPr lang="en-US" sz="2900" dirty="0" smtClean="0"/>
              <a:t>Define </a:t>
            </a:r>
            <a:r>
              <a:rPr lang="en-US" sz="2900" dirty="0" smtClean="0">
                <a:solidFill>
                  <a:srgbClr val="0070C0"/>
                </a:solidFill>
              </a:rPr>
              <a:t>E’</a:t>
            </a:r>
            <a:r>
              <a:rPr lang="en-US" sz="2900" dirty="0" smtClean="0"/>
              <a:t> = </a:t>
            </a:r>
            <a:r>
              <a:rPr lang="en-US" sz="2900" dirty="0" smtClean="0">
                <a:solidFill>
                  <a:srgbClr val="0000FF"/>
                </a:solidFill>
              </a:rPr>
              <a:t>f</a:t>
            </a:r>
            <a:r>
              <a:rPr lang="en-US" sz="2900" dirty="0" smtClean="0"/>
              <a:t>(</a:t>
            </a:r>
            <a:r>
              <a:rPr lang="en-US" sz="2900" dirty="0" smtClean="0">
                <a:solidFill>
                  <a:srgbClr val="0070C0"/>
                </a:solidFill>
              </a:rPr>
              <a:t>B’</a:t>
            </a:r>
            <a:r>
              <a:rPr lang="en-US" sz="2900" dirty="0" smtClean="0"/>
              <a:t>).</a:t>
            </a:r>
            <a:br>
              <a:rPr lang="en-US" sz="2900" dirty="0" smtClean="0"/>
            </a:br>
            <a:r>
              <a:rPr lang="en-US" sz="2900" b="1" dirty="0" smtClean="0"/>
              <a:t>Claim:</a:t>
            </a:r>
            <a:r>
              <a:rPr lang="en-US" sz="2900" dirty="0" smtClean="0"/>
              <a:t> </a:t>
            </a:r>
            <a:r>
              <a:rPr lang="en-US" sz="2900" dirty="0" smtClean="0">
                <a:solidFill>
                  <a:srgbClr val="0070C0"/>
                </a:solidFill>
              </a:rPr>
              <a:t>E’</a:t>
            </a:r>
            <a:r>
              <a:rPr lang="en-US" sz="2900" dirty="0" smtClean="0"/>
              <a:t> is an ellipsoid.</a:t>
            </a:r>
            <a:br>
              <a:rPr lang="en-US" sz="2900" dirty="0" smtClean="0"/>
            </a:br>
            <a:r>
              <a:rPr lang="en-US" sz="2900" b="1" dirty="0" smtClean="0"/>
              <a:t>Claim:</a:t>
            </a:r>
            <a:r>
              <a:rPr lang="en-US" sz="2900" dirty="0" smtClean="0"/>
              <a:t> </a:t>
            </a:r>
            <a:r>
              <a:rPr lang="en-US" sz="2900" dirty="0" smtClean="0">
                <a:solidFill>
                  <a:srgbClr val="FF0000"/>
                </a:solidFill>
              </a:rPr>
              <a:t>E</a:t>
            </a:r>
            <a:r>
              <a:rPr lang="en-US" sz="2900" dirty="0" smtClean="0"/>
              <a:t> </a:t>
            </a:r>
            <a:r>
              <a:rPr lang="en-US" sz="2900" dirty="0" smtClean="0">
                <a:latin typeface="cmsy10"/>
              </a:rPr>
              <a:t>Å</a:t>
            </a:r>
            <a:r>
              <a:rPr lang="en-US" sz="2900" dirty="0" smtClean="0"/>
              <a:t> </a:t>
            </a:r>
            <a:r>
              <a:rPr lang="en-US" sz="2900" dirty="0" smtClean="0">
                <a:solidFill>
                  <a:srgbClr val="7030A0"/>
                </a:solidFill>
              </a:rPr>
              <a:t>H</a:t>
            </a:r>
            <a:r>
              <a:rPr lang="en-US" sz="2900" baseline="-25000" dirty="0" smtClean="0">
                <a:solidFill>
                  <a:srgbClr val="7030A0"/>
                </a:solidFill>
              </a:rPr>
              <a:t>a</a:t>
            </a:r>
            <a:r>
              <a:rPr lang="en-US" sz="2900" dirty="0" smtClean="0"/>
              <a:t> </a:t>
            </a:r>
            <a:r>
              <a:rPr lang="en-US" sz="2900" dirty="0" smtClean="0">
                <a:latin typeface="cmsy10"/>
              </a:rPr>
              <a:t>µ</a:t>
            </a:r>
            <a:r>
              <a:rPr lang="en-US" sz="2900" dirty="0" smtClean="0"/>
              <a:t> </a:t>
            </a:r>
            <a:r>
              <a:rPr lang="en-US" sz="2900" dirty="0" smtClean="0">
                <a:solidFill>
                  <a:srgbClr val="0070C0"/>
                </a:solidFill>
              </a:rPr>
              <a:t>E’</a:t>
            </a:r>
            <a:r>
              <a:rPr lang="en-US" sz="2900" dirty="0" smtClean="0"/>
              <a:t>.</a:t>
            </a:r>
          </a:p>
        </p:txBody>
      </p:sp>
      <p:sp>
        <p:nvSpPr>
          <p:cNvPr id="15" name="Freeform 14"/>
          <p:cNvSpPr/>
          <p:nvPr/>
        </p:nvSpPr>
        <p:spPr>
          <a:xfrm>
            <a:off x="5823426" y="1922390"/>
            <a:ext cx="2318025" cy="1179400"/>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874457">
            <a:off x="4976150" y="1991768"/>
            <a:ext cx="3191317" cy="1335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6103618" y="701688"/>
            <a:ext cx="1601892" cy="281384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35575" y="2127960"/>
            <a:ext cx="289416" cy="398432"/>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5392411" y="1124560"/>
            <a:ext cx="358588" cy="398432"/>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4828724" y="1610196"/>
            <a:ext cx="3442807" cy="2020590"/>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571808" y="2616154"/>
            <a:ext cx="78048" cy="52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93218" y="2355994"/>
            <a:ext cx="264514" cy="398432"/>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cxnSp>
        <p:nvCxnSpPr>
          <p:cNvPr id="19" name="Straight Arrow Connector 18"/>
          <p:cNvCxnSpPr/>
          <p:nvPr/>
        </p:nvCxnSpPr>
        <p:spPr>
          <a:xfrm>
            <a:off x="908955" y="2358161"/>
            <a:ext cx="3156629" cy="137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rot="20848625">
            <a:off x="2469888" y="1218998"/>
            <a:ext cx="1029117" cy="2046448"/>
          </a:xfrm>
          <a:custGeom>
            <a:avLst/>
            <a:gdLst>
              <a:gd name="connsiteX0" fmla="*/ 18975 w 1192443"/>
              <a:gd name="connsiteY0" fmla="*/ 722 h 2371228"/>
              <a:gd name="connsiteX1" fmla="*/ 5974 w 1192443"/>
              <a:gd name="connsiteY1" fmla="*/ 9389 h 2371228"/>
              <a:gd name="connsiteX2" fmla="*/ 1640 w 1192443"/>
              <a:gd name="connsiteY2" fmla="*/ 44058 h 2371228"/>
              <a:gd name="connsiteX3" fmla="*/ 5974 w 1192443"/>
              <a:gd name="connsiteY3" fmla="*/ 57059 h 2371228"/>
              <a:gd name="connsiteX4" fmla="*/ 10308 w 1192443"/>
              <a:gd name="connsiteY4" fmla="*/ 74394 h 2371228"/>
              <a:gd name="connsiteX5" fmla="*/ 5974 w 1192443"/>
              <a:gd name="connsiteY5" fmla="*/ 321412 h 2371228"/>
              <a:gd name="connsiteX6" fmla="*/ 1640 w 1192443"/>
              <a:gd name="connsiteY6" fmla="*/ 386417 h 2371228"/>
              <a:gd name="connsiteX7" fmla="*/ 10308 w 1192443"/>
              <a:gd name="connsiteY7" fmla="*/ 486091 h 2371228"/>
              <a:gd name="connsiteX8" fmla="*/ 18975 w 1192443"/>
              <a:gd name="connsiteY8" fmla="*/ 598765 h 2371228"/>
              <a:gd name="connsiteX9" fmla="*/ 23309 w 1192443"/>
              <a:gd name="connsiteY9" fmla="*/ 616100 h 2371228"/>
              <a:gd name="connsiteX10" fmla="*/ 27642 w 1192443"/>
              <a:gd name="connsiteY10" fmla="*/ 646436 h 2371228"/>
              <a:gd name="connsiteX11" fmla="*/ 23309 w 1192443"/>
              <a:gd name="connsiteY11" fmla="*/ 793780 h 2371228"/>
              <a:gd name="connsiteX12" fmla="*/ 18975 w 1192443"/>
              <a:gd name="connsiteY12" fmla="*/ 824115 h 2371228"/>
              <a:gd name="connsiteX13" fmla="*/ 10308 w 1192443"/>
              <a:gd name="connsiteY13" fmla="*/ 902121 h 2371228"/>
              <a:gd name="connsiteX14" fmla="*/ 18975 w 1192443"/>
              <a:gd name="connsiteY14" fmla="*/ 1149139 h 2371228"/>
              <a:gd name="connsiteX15" fmla="*/ 10308 w 1192443"/>
              <a:gd name="connsiteY15" fmla="*/ 1413491 h 2371228"/>
              <a:gd name="connsiteX16" fmla="*/ 5974 w 1192443"/>
              <a:gd name="connsiteY16" fmla="*/ 1578170 h 2371228"/>
              <a:gd name="connsiteX17" fmla="*/ 10308 w 1192443"/>
              <a:gd name="connsiteY17" fmla="*/ 1621507 h 2371228"/>
              <a:gd name="connsiteX18" fmla="*/ 10308 w 1192443"/>
              <a:gd name="connsiteY18" fmla="*/ 1981200 h 2371228"/>
              <a:gd name="connsiteX19" fmla="*/ 5974 w 1192443"/>
              <a:gd name="connsiteY19" fmla="*/ 2141545 h 2371228"/>
              <a:gd name="connsiteX20" fmla="*/ 14641 w 1192443"/>
              <a:gd name="connsiteY20" fmla="*/ 2301890 h 2371228"/>
              <a:gd name="connsiteX21" fmla="*/ 31976 w 1192443"/>
              <a:gd name="connsiteY21" fmla="*/ 2366894 h 2371228"/>
              <a:gd name="connsiteX22" fmla="*/ 70979 w 1192443"/>
              <a:gd name="connsiteY22" fmla="*/ 2366894 h 2371228"/>
              <a:gd name="connsiteX23" fmla="*/ 109982 w 1192443"/>
              <a:gd name="connsiteY23" fmla="*/ 2371228 h 2371228"/>
              <a:gd name="connsiteX24" fmla="*/ 135984 w 1192443"/>
              <a:gd name="connsiteY24" fmla="*/ 2366894 h 2371228"/>
              <a:gd name="connsiteX25" fmla="*/ 157652 w 1192443"/>
              <a:gd name="connsiteY25" fmla="*/ 2362561 h 2371228"/>
              <a:gd name="connsiteX26" fmla="*/ 226990 w 1192443"/>
              <a:gd name="connsiteY26" fmla="*/ 2353893 h 2371228"/>
              <a:gd name="connsiteX27" fmla="*/ 257326 w 1192443"/>
              <a:gd name="connsiteY27" fmla="*/ 2345226 h 2371228"/>
              <a:gd name="connsiteX28" fmla="*/ 270327 w 1192443"/>
              <a:gd name="connsiteY28" fmla="*/ 2340892 h 2371228"/>
              <a:gd name="connsiteX29" fmla="*/ 304996 w 1192443"/>
              <a:gd name="connsiteY29" fmla="*/ 2332225 h 2371228"/>
              <a:gd name="connsiteX30" fmla="*/ 317997 w 1192443"/>
              <a:gd name="connsiteY30" fmla="*/ 2323558 h 2371228"/>
              <a:gd name="connsiteX31" fmla="*/ 343999 w 1192443"/>
              <a:gd name="connsiteY31" fmla="*/ 2314891 h 2371228"/>
              <a:gd name="connsiteX32" fmla="*/ 357000 w 1192443"/>
              <a:gd name="connsiteY32" fmla="*/ 2306223 h 2371228"/>
              <a:gd name="connsiteX33" fmla="*/ 383002 w 1192443"/>
              <a:gd name="connsiteY33" fmla="*/ 2301890 h 2371228"/>
              <a:gd name="connsiteX34" fmla="*/ 396002 w 1192443"/>
              <a:gd name="connsiteY34" fmla="*/ 2297556 h 2371228"/>
              <a:gd name="connsiteX35" fmla="*/ 404670 w 1192443"/>
              <a:gd name="connsiteY35" fmla="*/ 2288889 h 2371228"/>
              <a:gd name="connsiteX36" fmla="*/ 430672 w 1192443"/>
              <a:gd name="connsiteY36" fmla="*/ 2280221 h 2371228"/>
              <a:gd name="connsiteX37" fmla="*/ 461007 w 1192443"/>
              <a:gd name="connsiteY37" fmla="*/ 2271554 h 2371228"/>
              <a:gd name="connsiteX38" fmla="*/ 487009 w 1192443"/>
              <a:gd name="connsiteY38" fmla="*/ 2262887 h 2371228"/>
              <a:gd name="connsiteX39" fmla="*/ 526012 w 1192443"/>
              <a:gd name="connsiteY39" fmla="*/ 2249886 h 2371228"/>
              <a:gd name="connsiteX40" fmla="*/ 539013 w 1192443"/>
              <a:gd name="connsiteY40" fmla="*/ 2241219 h 2371228"/>
              <a:gd name="connsiteX41" fmla="*/ 556348 w 1192443"/>
              <a:gd name="connsiteY41" fmla="*/ 2232551 h 2371228"/>
              <a:gd name="connsiteX42" fmla="*/ 573682 w 1192443"/>
              <a:gd name="connsiteY42" fmla="*/ 2219550 h 2371228"/>
              <a:gd name="connsiteX43" fmla="*/ 586683 w 1192443"/>
              <a:gd name="connsiteY43" fmla="*/ 2210883 h 2371228"/>
              <a:gd name="connsiteX44" fmla="*/ 617019 w 1192443"/>
              <a:gd name="connsiteY44" fmla="*/ 2189215 h 2371228"/>
              <a:gd name="connsiteX45" fmla="*/ 638687 w 1192443"/>
              <a:gd name="connsiteY45" fmla="*/ 2176214 h 2371228"/>
              <a:gd name="connsiteX46" fmla="*/ 651688 w 1192443"/>
              <a:gd name="connsiteY46" fmla="*/ 2167546 h 2371228"/>
              <a:gd name="connsiteX47" fmla="*/ 677690 w 1192443"/>
              <a:gd name="connsiteY47" fmla="*/ 2158879 h 2371228"/>
              <a:gd name="connsiteX48" fmla="*/ 690691 w 1192443"/>
              <a:gd name="connsiteY48" fmla="*/ 2150212 h 2371228"/>
              <a:gd name="connsiteX49" fmla="*/ 703692 w 1192443"/>
              <a:gd name="connsiteY49" fmla="*/ 2145878 h 2371228"/>
              <a:gd name="connsiteX50" fmla="*/ 742694 w 1192443"/>
              <a:gd name="connsiteY50" fmla="*/ 2119876 h 2371228"/>
              <a:gd name="connsiteX51" fmla="*/ 764363 w 1192443"/>
              <a:gd name="connsiteY51" fmla="*/ 2098208 h 2371228"/>
              <a:gd name="connsiteX52" fmla="*/ 777364 w 1192443"/>
              <a:gd name="connsiteY52" fmla="*/ 2089541 h 2371228"/>
              <a:gd name="connsiteX53" fmla="*/ 786031 w 1192443"/>
              <a:gd name="connsiteY53" fmla="*/ 2080873 h 2371228"/>
              <a:gd name="connsiteX54" fmla="*/ 799032 w 1192443"/>
              <a:gd name="connsiteY54" fmla="*/ 2072206 h 2371228"/>
              <a:gd name="connsiteX55" fmla="*/ 825034 w 1192443"/>
              <a:gd name="connsiteY55" fmla="*/ 2050538 h 2371228"/>
              <a:gd name="connsiteX56" fmla="*/ 838035 w 1192443"/>
              <a:gd name="connsiteY56" fmla="*/ 2033203 h 2371228"/>
              <a:gd name="connsiteX57" fmla="*/ 851036 w 1192443"/>
              <a:gd name="connsiteY57" fmla="*/ 2020202 h 2371228"/>
              <a:gd name="connsiteX58" fmla="*/ 859703 w 1192443"/>
              <a:gd name="connsiteY58" fmla="*/ 2007201 h 2371228"/>
              <a:gd name="connsiteX59" fmla="*/ 872704 w 1192443"/>
              <a:gd name="connsiteY59" fmla="*/ 1994200 h 2371228"/>
              <a:gd name="connsiteX60" fmla="*/ 881371 w 1192443"/>
              <a:gd name="connsiteY60" fmla="*/ 1981200 h 2371228"/>
              <a:gd name="connsiteX61" fmla="*/ 890039 w 1192443"/>
              <a:gd name="connsiteY61" fmla="*/ 1972532 h 2371228"/>
              <a:gd name="connsiteX62" fmla="*/ 916040 w 1192443"/>
              <a:gd name="connsiteY62" fmla="*/ 1933529 h 2371228"/>
              <a:gd name="connsiteX63" fmla="*/ 929041 w 1192443"/>
              <a:gd name="connsiteY63" fmla="*/ 1924862 h 2371228"/>
              <a:gd name="connsiteX64" fmla="*/ 937709 w 1192443"/>
              <a:gd name="connsiteY64" fmla="*/ 1911861 h 2371228"/>
              <a:gd name="connsiteX65" fmla="*/ 950710 w 1192443"/>
              <a:gd name="connsiteY65" fmla="*/ 1903194 h 2371228"/>
              <a:gd name="connsiteX66" fmla="*/ 968044 w 1192443"/>
              <a:gd name="connsiteY66" fmla="*/ 1877192 h 2371228"/>
              <a:gd name="connsiteX67" fmla="*/ 976711 w 1192443"/>
              <a:gd name="connsiteY67" fmla="*/ 1864191 h 2371228"/>
              <a:gd name="connsiteX68" fmla="*/ 1007047 w 1192443"/>
              <a:gd name="connsiteY68" fmla="*/ 1838189 h 2371228"/>
              <a:gd name="connsiteX69" fmla="*/ 1033049 w 1192443"/>
              <a:gd name="connsiteY69" fmla="*/ 1799186 h 2371228"/>
              <a:gd name="connsiteX70" fmla="*/ 1037383 w 1192443"/>
              <a:gd name="connsiteY70" fmla="*/ 1786185 h 2371228"/>
              <a:gd name="connsiteX71" fmla="*/ 1054717 w 1192443"/>
              <a:gd name="connsiteY71" fmla="*/ 1760183 h 2371228"/>
              <a:gd name="connsiteX72" fmla="*/ 1063384 w 1192443"/>
              <a:gd name="connsiteY72" fmla="*/ 1729848 h 2371228"/>
              <a:gd name="connsiteX73" fmla="*/ 1072052 w 1192443"/>
              <a:gd name="connsiteY73" fmla="*/ 1703846 h 2371228"/>
              <a:gd name="connsiteX74" fmla="*/ 1076385 w 1192443"/>
              <a:gd name="connsiteY74" fmla="*/ 1690845 h 2371228"/>
              <a:gd name="connsiteX75" fmla="*/ 1085053 w 1192443"/>
              <a:gd name="connsiteY75" fmla="*/ 1677844 h 2371228"/>
              <a:gd name="connsiteX76" fmla="*/ 1098054 w 1192443"/>
              <a:gd name="connsiteY76" fmla="*/ 1651842 h 2371228"/>
              <a:gd name="connsiteX77" fmla="*/ 1102387 w 1192443"/>
              <a:gd name="connsiteY77" fmla="*/ 1638841 h 2371228"/>
              <a:gd name="connsiteX78" fmla="*/ 1111055 w 1192443"/>
              <a:gd name="connsiteY78" fmla="*/ 1604172 h 2371228"/>
              <a:gd name="connsiteX79" fmla="*/ 1119722 w 1192443"/>
              <a:gd name="connsiteY79" fmla="*/ 1578170 h 2371228"/>
              <a:gd name="connsiteX80" fmla="*/ 1141390 w 1192443"/>
              <a:gd name="connsiteY80" fmla="*/ 1513165 h 2371228"/>
              <a:gd name="connsiteX81" fmla="*/ 1154391 w 1192443"/>
              <a:gd name="connsiteY81" fmla="*/ 1469829 h 2371228"/>
              <a:gd name="connsiteX82" fmla="*/ 1158725 w 1192443"/>
              <a:gd name="connsiteY82" fmla="*/ 1443827 h 2371228"/>
              <a:gd name="connsiteX83" fmla="*/ 1163058 w 1192443"/>
              <a:gd name="connsiteY83" fmla="*/ 1422159 h 2371228"/>
              <a:gd name="connsiteX84" fmla="*/ 1171726 w 1192443"/>
              <a:gd name="connsiteY84" fmla="*/ 1357154 h 2371228"/>
              <a:gd name="connsiteX85" fmla="*/ 1180393 w 1192443"/>
              <a:gd name="connsiteY85" fmla="*/ 1313818 h 2371228"/>
              <a:gd name="connsiteX86" fmla="*/ 1184727 w 1192443"/>
              <a:gd name="connsiteY86" fmla="*/ 1300817 h 2371228"/>
              <a:gd name="connsiteX87" fmla="*/ 1176059 w 1192443"/>
              <a:gd name="connsiteY87" fmla="*/ 1088468 h 2371228"/>
              <a:gd name="connsiteX88" fmla="*/ 1171726 w 1192443"/>
              <a:gd name="connsiteY88" fmla="*/ 1075467 h 2371228"/>
              <a:gd name="connsiteX89" fmla="*/ 1167392 w 1192443"/>
              <a:gd name="connsiteY89" fmla="*/ 1040798 h 2371228"/>
              <a:gd name="connsiteX90" fmla="*/ 1163058 w 1192443"/>
              <a:gd name="connsiteY90" fmla="*/ 1001795 h 2371228"/>
              <a:gd name="connsiteX91" fmla="*/ 1158725 w 1192443"/>
              <a:gd name="connsiteY91" fmla="*/ 971459 h 2371228"/>
              <a:gd name="connsiteX92" fmla="*/ 1154391 w 1192443"/>
              <a:gd name="connsiteY92" fmla="*/ 932456 h 2371228"/>
              <a:gd name="connsiteX93" fmla="*/ 1150057 w 1192443"/>
              <a:gd name="connsiteY93" fmla="*/ 919455 h 2371228"/>
              <a:gd name="connsiteX94" fmla="*/ 1137057 w 1192443"/>
              <a:gd name="connsiteY94" fmla="*/ 876119 h 2371228"/>
              <a:gd name="connsiteX95" fmla="*/ 1128389 w 1192443"/>
              <a:gd name="connsiteY95" fmla="*/ 863118 h 2371228"/>
              <a:gd name="connsiteX96" fmla="*/ 1124056 w 1192443"/>
              <a:gd name="connsiteY96" fmla="*/ 850117 h 2371228"/>
              <a:gd name="connsiteX97" fmla="*/ 1106721 w 1192443"/>
              <a:gd name="connsiteY97" fmla="*/ 772111 h 2371228"/>
              <a:gd name="connsiteX98" fmla="*/ 1098054 w 1192443"/>
              <a:gd name="connsiteY98" fmla="*/ 737442 h 2371228"/>
              <a:gd name="connsiteX99" fmla="*/ 1089386 w 1192443"/>
              <a:gd name="connsiteY99" fmla="*/ 728775 h 2371228"/>
              <a:gd name="connsiteX100" fmla="*/ 1067718 w 1192443"/>
              <a:gd name="connsiteY100" fmla="*/ 689772 h 2371228"/>
              <a:gd name="connsiteX101" fmla="*/ 1063384 w 1192443"/>
              <a:gd name="connsiteY101" fmla="*/ 676771 h 2371228"/>
              <a:gd name="connsiteX102" fmla="*/ 1059051 w 1192443"/>
              <a:gd name="connsiteY102" fmla="*/ 659437 h 2371228"/>
              <a:gd name="connsiteX103" fmla="*/ 1050384 w 1192443"/>
              <a:gd name="connsiteY103" fmla="*/ 642102 h 2371228"/>
              <a:gd name="connsiteX104" fmla="*/ 1046050 w 1192443"/>
              <a:gd name="connsiteY104" fmla="*/ 620434 h 2371228"/>
              <a:gd name="connsiteX105" fmla="*/ 1037383 w 1192443"/>
              <a:gd name="connsiteY105" fmla="*/ 607433 h 2371228"/>
              <a:gd name="connsiteX106" fmla="*/ 1033049 w 1192443"/>
              <a:gd name="connsiteY106" fmla="*/ 594432 h 2371228"/>
              <a:gd name="connsiteX107" fmla="*/ 1020048 w 1192443"/>
              <a:gd name="connsiteY107" fmla="*/ 577097 h 2371228"/>
              <a:gd name="connsiteX108" fmla="*/ 998380 w 1192443"/>
              <a:gd name="connsiteY108" fmla="*/ 546762 h 2371228"/>
              <a:gd name="connsiteX109" fmla="*/ 972378 w 1192443"/>
              <a:gd name="connsiteY109" fmla="*/ 520760 h 2371228"/>
              <a:gd name="connsiteX110" fmla="*/ 963711 w 1192443"/>
              <a:gd name="connsiteY110" fmla="*/ 512092 h 2371228"/>
              <a:gd name="connsiteX111" fmla="*/ 955043 w 1192443"/>
              <a:gd name="connsiteY111" fmla="*/ 503425 h 2371228"/>
              <a:gd name="connsiteX112" fmla="*/ 946376 w 1192443"/>
              <a:gd name="connsiteY112" fmla="*/ 490424 h 2371228"/>
              <a:gd name="connsiteX113" fmla="*/ 933375 w 1192443"/>
              <a:gd name="connsiteY113" fmla="*/ 481757 h 2371228"/>
              <a:gd name="connsiteX114" fmla="*/ 924708 w 1192443"/>
              <a:gd name="connsiteY114" fmla="*/ 468756 h 2371228"/>
              <a:gd name="connsiteX115" fmla="*/ 916040 w 1192443"/>
              <a:gd name="connsiteY115" fmla="*/ 460089 h 2371228"/>
              <a:gd name="connsiteX116" fmla="*/ 907373 w 1192443"/>
              <a:gd name="connsiteY116" fmla="*/ 442754 h 2371228"/>
              <a:gd name="connsiteX117" fmla="*/ 894372 w 1192443"/>
              <a:gd name="connsiteY117" fmla="*/ 425419 h 2371228"/>
              <a:gd name="connsiteX118" fmla="*/ 881371 w 1192443"/>
              <a:gd name="connsiteY118" fmla="*/ 403751 h 2371228"/>
              <a:gd name="connsiteX119" fmla="*/ 872704 w 1192443"/>
              <a:gd name="connsiteY119" fmla="*/ 390750 h 2371228"/>
              <a:gd name="connsiteX120" fmla="*/ 859703 w 1192443"/>
              <a:gd name="connsiteY120" fmla="*/ 373416 h 2371228"/>
              <a:gd name="connsiteX121" fmla="*/ 851036 w 1192443"/>
              <a:gd name="connsiteY121" fmla="*/ 364748 h 2371228"/>
              <a:gd name="connsiteX122" fmla="*/ 842368 w 1192443"/>
              <a:gd name="connsiteY122" fmla="*/ 351747 h 2371228"/>
              <a:gd name="connsiteX123" fmla="*/ 812033 w 1192443"/>
              <a:gd name="connsiteY123" fmla="*/ 334413 h 2371228"/>
              <a:gd name="connsiteX124" fmla="*/ 790365 w 1192443"/>
              <a:gd name="connsiteY124" fmla="*/ 308411 h 2371228"/>
              <a:gd name="connsiteX125" fmla="*/ 768696 w 1192443"/>
              <a:gd name="connsiteY125" fmla="*/ 291076 h 2371228"/>
              <a:gd name="connsiteX126" fmla="*/ 760029 w 1192443"/>
              <a:gd name="connsiteY126" fmla="*/ 278075 h 2371228"/>
              <a:gd name="connsiteX127" fmla="*/ 747028 w 1192443"/>
              <a:gd name="connsiteY127" fmla="*/ 269408 h 2371228"/>
              <a:gd name="connsiteX128" fmla="*/ 729693 w 1192443"/>
              <a:gd name="connsiteY128" fmla="*/ 256407 h 2371228"/>
              <a:gd name="connsiteX129" fmla="*/ 716693 w 1192443"/>
              <a:gd name="connsiteY129" fmla="*/ 243406 h 2371228"/>
              <a:gd name="connsiteX130" fmla="*/ 695024 w 1192443"/>
              <a:gd name="connsiteY130" fmla="*/ 230405 h 2371228"/>
              <a:gd name="connsiteX131" fmla="*/ 673356 w 1192443"/>
              <a:gd name="connsiteY131" fmla="*/ 213071 h 2371228"/>
              <a:gd name="connsiteX132" fmla="*/ 656021 w 1192443"/>
              <a:gd name="connsiteY132" fmla="*/ 204403 h 2371228"/>
              <a:gd name="connsiteX133" fmla="*/ 638687 w 1192443"/>
              <a:gd name="connsiteY133" fmla="*/ 191402 h 2371228"/>
              <a:gd name="connsiteX134" fmla="*/ 599684 w 1192443"/>
              <a:gd name="connsiteY134" fmla="*/ 165400 h 2371228"/>
              <a:gd name="connsiteX135" fmla="*/ 573682 w 1192443"/>
              <a:gd name="connsiteY135" fmla="*/ 148066 h 2371228"/>
              <a:gd name="connsiteX136" fmla="*/ 556348 w 1192443"/>
              <a:gd name="connsiteY136" fmla="*/ 139399 h 2371228"/>
              <a:gd name="connsiteX137" fmla="*/ 543347 w 1192443"/>
              <a:gd name="connsiteY137" fmla="*/ 130731 h 2371228"/>
              <a:gd name="connsiteX138" fmla="*/ 517345 w 1192443"/>
              <a:gd name="connsiteY138" fmla="*/ 122064 h 2371228"/>
              <a:gd name="connsiteX139" fmla="*/ 491343 w 1192443"/>
              <a:gd name="connsiteY139" fmla="*/ 109063 h 2371228"/>
              <a:gd name="connsiteX140" fmla="*/ 482675 w 1192443"/>
              <a:gd name="connsiteY140" fmla="*/ 100396 h 2371228"/>
              <a:gd name="connsiteX141" fmla="*/ 461007 w 1192443"/>
              <a:gd name="connsiteY141" fmla="*/ 96062 h 2371228"/>
              <a:gd name="connsiteX142" fmla="*/ 435005 w 1192443"/>
              <a:gd name="connsiteY142" fmla="*/ 87395 h 2371228"/>
              <a:gd name="connsiteX143" fmla="*/ 400336 w 1192443"/>
              <a:gd name="connsiteY143" fmla="*/ 78728 h 2371228"/>
              <a:gd name="connsiteX144" fmla="*/ 374334 w 1192443"/>
              <a:gd name="connsiteY144" fmla="*/ 70060 h 2371228"/>
              <a:gd name="connsiteX145" fmla="*/ 322330 w 1192443"/>
              <a:gd name="connsiteY145" fmla="*/ 52726 h 2371228"/>
              <a:gd name="connsiteX146" fmla="*/ 278994 w 1192443"/>
              <a:gd name="connsiteY146" fmla="*/ 44058 h 2371228"/>
              <a:gd name="connsiteX147" fmla="*/ 209656 w 1192443"/>
              <a:gd name="connsiteY147" fmla="*/ 26724 h 2371228"/>
              <a:gd name="connsiteX148" fmla="*/ 192321 w 1192443"/>
              <a:gd name="connsiteY148" fmla="*/ 22390 h 2371228"/>
              <a:gd name="connsiteX149" fmla="*/ 166319 w 1192443"/>
              <a:gd name="connsiteY149" fmla="*/ 18056 h 2371228"/>
              <a:gd name="connsiteX150" fmla="*/ 122983 w 1192443"/>
              <a:gd name="connsiteY150" fmla="*/ 9389 h 2371228"/>
              <a:gd name="connsiteX151" fmla="*/ 79646 w 1192443"/>
              <a:gd name="connsiteY151" fmla="*/ 5055 h 2371228"/>
              <a:gd name="connsiteX152" fmla="*/ 36310 w 1192443"/>
              <a:gd name="connsiteY152" fmla="*/ 5055 h 2371228"/>
              <a:gd name="connsiteX153" fmla="*/ 18975 w 1192443"/>
              <a:gd name="connsiteY153" fmla="*/ 722 h 23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92443" h="2371228">
                <a:moveTo>
                  <a:pt x="18975" y="722"/>
                </a:moveTo>
                <a:cubicBezTo>
                  <a:pt x="13919" y="1444"/>
                  <a:pt x="7908" y="4553"/>
                  <a:pt x="5974" y="9389"/>
                </a:cubicBezTo>
                <a:cubicBezTo>
                  <a:pt x="1649" y="20202"/>
                  <a:pt x="1640" y="32412"/>
                  <a:pt x="1640" y="44058"/>
                </a:cubicBezTo>
                <a:cubicBezTo>
                  <a:pt x="1640" y="48626"/>
                  <a:pt x="4719" y="52667"/>
                  <a:pt x="5974" y="57059"/>
                </a:cubicBezTo>
                <a:cubicBezTo>
                  <a:pt x="7610" y="62786"/>
                  <a:pt x="8863" y="68616"/>
                  <a:pt x="10308" y="74394"/>
                </a:cubicBezTo>
                <a:cubicBezTo>
                  <a:pt x="8863" y="156733"/>
                  <a:pt x="8261" y="239092"/>
                  <a:pt x="5974" y="321412"/>
                </a:cubicBezTo>
                <a:cubicBezTo>
                  <a:pt x="5371" y="343120"/>
                  <a:pt x="1640" y="364701"/>
                  <a:pt x="1640" y="386417"/>
                </a:cubicBezTo>
                <a:cubicBezTo>
                  <a:pt x="1640" y="429978"/>
                  <a:pt x="7132" y="446394"/>
                  <a:pt x="10308" y="486091"/>
                </a:cubicBezTo>
                <a:cubicBezTo>
                  <a:pt x="13107" y="521077"/>
                  <a:pt x="13866" y="563004"/>
                  <a:pt x="18975" y="598765"/>
                </a:cubicBezTo>
                <a:cubicBezTo>
                  <a:pt x="19817" y="604661"/>
                  <a:pt x="22244" y="610240"/>
                  <a:pt x="23309" y="616100"/>
                </a:cubicBezTo>
                <a:cubicBezTo>
                  <a:pt x="25136" y="626150"/>
                  <a:pt x="26198" y="636324"/>
                  <a:pt x="27642" y="646436"/>
                </a:cubicBezTo>
                <a:cubicBezTo>
                  <a:pt x="26198" y="695551"/>
                  <a:pt x="25703" y="744702"/>
                  <a:pt x="23309" y="793780"/>
                </a:cubicBezTo>
                <a:cubicBezTo>
                  <a:pt x="22811" y="803982"/>
                  <a:pt x="20325" y="813990"/>
                  <a:pt x="18975" y="824115"/>
                </a:cubicBezTo>
                <a:cubicBezTo>
                  <a:pt x="14066" y="860929"/>
                  <a:pt x="14272" y="862479"/>
                  <a:pt x="10308" y="902121"/>
                </a:cubicBezTo>
                <a:cubicBezTo>
                  <a:pt x="12220" y="949926"/>
                  <a:pt x="18975" y="1110932"/>
                  <a:pt x="18975" y="1149139"/>
                </a:cubicBezTo>
                <a:cubicBezTo>
                  <a:pt x="18975" y="1233104"/>
                  <a:pt x="13012" y="1328320"/>
                  <a:pt x="10308" y="1413491"/>
                </a:cubicBezTo>
                <a:cubicBezTo>
                  <a:pt x="8566" y="1468375"/>
                  <a:pt x="7419" y="1523277"/>
                  <a:pt x="5974" y="1578170"/>
                </a:cubicBezTo>
                <a:cubicBezTo>
                  <a:pt x="7419" y="1592616"/>
                  <a:pt x="9677" y="1607003"/>
                  <a:pt x="10308" y="1621507"/>
                </a:cubicBezTo>
                <a:cubicBezTo>
                  <a:pt x="17450" y="1785768"/>
                  <a:pt x="14542" y="1803348"/>
                  <a:pt x="10308" y="1981200"/>
                </a:cubicBezTo>
                <a:cubicBezTo>
                  <a:pt x="9035" y="2034653"/>
                  <a:pt x="7419" y="2088097"/>
                  <a:pt x="5974" y="2141545"/>
                </a:cubicBezTo>
                <a:cubicBezTo>
                  <a:pt x="15857" y="2279894"/>
                  <a:pt x="4213" y="2108959"/>
                  <a:pt x="14641" y="2301890"/>
                </a:cubicBezTo>
                <a:cubicBezTo>
                  <a:pt x="18146" y="2366733"/>
                  <a:pt x="0" y="2356237"/>
                  <a:pt x="31976" y="2366894"/>
                </a:cubicBezTo>
                <a:cubicBezTo>
                  <a:pt x="54445" y="2359405"/>
                  <a:pt x="38293" y="2362536"/>
                  <a:pt x="70979" y="2366894"/>
                </a:cubicBezTo>
                <a:cubicBezTo>
                  <a:pt x="83945" y="2368623"/>
                  <a:pt x="96981" y="2369783"/>
                  <a:pt x="109982" y="2371228"/>
                </a:cubicBezTo>
                <a:lnTo>
                  <a:pt x="135984" y="2366894"/>
                </a:lnTo>
                <a:cubicBezTo>
                  <a:pt x="143231" y="2365576"/>
                  <a:pt x="150360" y="2363603"/>
                  <a:pt x="157652" y="2362561"/>
                </a:cubicBezTo>
                <a:cubicBezTo>
                  <a:pt x="180710" y="2359267"/>
                  <a:pt x="226990" y="2353893"/>
                  <a:pt x="226990" y="2353893"/>
                </a:cubicBezTo>
                <a:cubicBezTo>
                  <a:pt x="258182" y="2343497"/>
                  <a:pt x="219208" y="2356117"/>
                  <a:pt x="257326" y="2345226"/>
                </a:cubicBezTo>
                <a:cubicBezTo>
                  <a:pt x="261718" y="2343971"/>
                  <a:pt x="265895" y="2342000"/>
                  <a:pt x="270327" y="2340892"/>
                </a:cubicBezTo>
                <a:cubicBezTo>
                  <a:pt x="280223" y="2338418"/>
                  <a:pt x="295086" y="2337180"/>
                  <a:pt x="304996" y="2332225"/>
                </a:cubicBezTo>
                <a:cubicBezTo>
                  <a:pt x="309654" y="2329896"/>
                  <a:pt x="313238" y="2325673"/>
                  <a:pt x="317997" y="2323558"/>
                </a:cubicBezTo>
                <a:cubicBezTo>
                  <a:pt x="326346" y="2319848"/>
                  <a:pt x="343999" y="2314891"/>
                  <a:pt x="343999" y="2314891"/>
                </a:cubicBezTo>
                <a:cubicBezTo>
                  <a:pt x="348333" y="2312002"/>
                  <a:pt x="352059" y="2307870"/>
                  <a:pt x="357000" y="2306223"/>
                </a:cubicBezTo>
                <a:cubicBezTo>
                  <a:pt x="365336" y="2303444"/>
                  <a:pt x="374424" y="2303796"/>
                  <a:pt x="383002" y="2301890"/>
                </a:cubicBezTo>
                <a:cubicBezTo>
                  <a:pt x="387461" y="2300899"/>
                  <a:pt x="391669" y="2299001"/>
                  <a:pt x="396002" y="2297556"/>
                </a:cubicBezTo>
                <a:cubicBezTo>
                  <a:pt x="398891" y="2294667"/>
                  <a:pt x="401015" y="2290716"/>
                  <a:pt x="404670" y="2288889"/>
                </a:cubicBezTo>
                <a:cubicBezTo>
                  <a:pt x="412842" y="2284803"/>
                  <a:pt x="422005" y="2283110"/>
                  <a:pt x="430672" y="2280221"/>
                </a:cubicBezTo>
                <a:cubicBezTo>
                  <a:pt x="474327" y="2265669"/>
                  <a:pt x="406642" y="2287864"/>
                  <a:pt x="461007" y="2271554"/>
                </a:cubicBezTo>
                <a:cubicBezTo>
                  <a:pt x="469758" y="2268929"/>
                  <a:pt x="478342" y="2265776"/>
                  <a:pt x="487009" y="2262887"/>
                </a:cubicBezTo>
                <a:lnTo>
                  <a:pt x="526012" y="2249886"/>
                </a:lnTo>
                <a:cubicBezTo>
                  <a:pt x="530953" y="2248239"/>
                  <a:pt x="534491" y="2243803"/>
                  <a:pt x="539013" y="2241219"/>
                </a:cubicBezTo>
                <a:cubicBezTo>
                  <a:pt x="544622" y="2238014"/>
                  <a:pt x="550870" y="2235975"/>
                  <a:pt x="556348" y="2232551"/>
                </a:cubicBezTo>
                <a:cubicBezTo>
                  <a:pt x="562473" y="2228723"/>
                  <a:pt x="567805" y="2223748"/>
                  <a:pt x="573682" y="2219550"/>
                </a:cubicBezTo>
                <a:cubicBezTo>
                  <a:pt x="577920" y="2216523"/>
                  <a:pt x="582682" y="2214217"/>
                  <a:pt x="586683" y="2210883"/>
                </a:cubicBezTo>
                <a:cubicBezTo>
                  <a:pt x="613037" y="2188922"/>
                  <a:pt x="584942" y="2205252"/>
                  <a:pt x="617019" y="2189215"/>
                </a:cubicBezTo>
                <a:cubicBezTo>
                  <a:pt x="633948" y="2172284"/>
                  <a:pt x="616184" y="2187466"/>
                  <a:pt x="638687" y="2176214"/>
                </a:cubicBezTo>
                <a:cubicBezTo>
                  <a:pt x="643346" y="2173885"/>
                  <a:pt x="646928" y="2169661"/>
                  <a:pt x="651688" y="2167546"/>
                </a:cubicBezTo>
                <a:cubicBezTo>
                  <a:pt x="660037" y="2163835"/>
                  <a:pt x="670088" y="2163947"/>
                  <a:pt x="677690" y="2158879"/>
                </a:cubicBezTo>
                <a:cubicBezTo>
                  <a:pt x="682024" y="2155990"/>
                  <a:pt x="686033" y="2152541"/>
                  <a:pt x="690691" y="2150212"/>
                </a:cubicBezTo>
                <a:cubicBezTo>
                  <a:pt x="694777" y="2148169"/>
                  <a:pt x="699699" y="2148096"/>
                  <a:pt x="703692" y="2145878"/>
                </a:cubicBezTo>
                <a:cubicBezTo>
                  <a:pt x="703706" y="2145870"/>
                  <a:pt x="736188" y="2124214"/>
                  <a:pt x="742694" y="2119876"/>
                </a:cubicBezTo>
                <a:cubicBezTo>
                  <a:pt x="751193" y="2114210"/>
                  <a:pt x="757140" y="2105431"/>
                  <a:pt x="764363" y="2098208"/>
                </a:cubicBezTo>
                <a:cubicBezTo>
                  <a:pt x="768046" y="2094525"/>
                  <a:pt x="773297" y="2092795"/>
                  <a:pt x="777364" y="2089541"/>
                </a:cubicBezTo>
                <a:cubicBezTo>
                  <a:pt x="780555" y="2086989"/>
                  <a:pt x="782840" y="2083425"/>
                  <a:pt x="786031" y="2080873"/>
                </a:cubicBezTo>
                <a:cubicBezTo>
                  <a:pt x="790098" y="2077619"/>
                  <a:pt x="795031" y="2075540"/>
                  <a:pt x="799032" y="2072206"/>
                </a:cubicBezTo>
                <a:cubicBezTo>
                  <a:pt x="832400" y="2044400"/>
                  <a:pt x="792755" y="2072056"/>
                  <a:pt x="825034" y="2050538"/>
                </a:cubicBezTo>
                <a:cubicBezTo>
                  <a:pt x="829368" y="2044760"/>
                  <a:pt x="833334" y="2038687"/>
                  <a:pt x="838035" y="2033203"/>
                </a:cubicBezTo>
                <a:cubicBezTo>
                  <a:pt x="842023" y="2028550"/>
                  <a:pt x="847113" y="2024910"/>
                  <a:pt x="851036" y="2020202"/>
                </a:cubicBezTo>
                <a:cubicBezTo>
                  <a:pt x="854370" y="2016201"/>
                  <a:pt x="856369" y="2011202"/>
                  <a:pt x="859703" y="2007201"/>
                </a:cubicBezTo>
                <a:cubicBezTo>
                  <a:pt x="863626" y="2002493"/>
                  <a:pt x="868780" y="1998908"/>
                  <a:pt x="872704" y="1994200"/>
                </a:cubicBezTo>
                <a:cubicBezTo>
                  <a:pt x="876038" y="1990199"/>
                  <a:pt x="878117" y="1985267"/>
                  <a:pt x="881371" y="1981200"/>
                </a:cubicBezTo>
                <a:cubicBezTo>
                  <a:pt x="883924" y="1978009"/>
                  <a:pt x="887587" y="1975801"/>
                  <a:pt x="890039" y="1972532"/>
                </a:cubicBezTo>
                <a:lnTo>
                  <a:pt x="916040" y="1933529"/>
                </a:lnTo>
                <a:cubicBezTo>
                  <a:pt x="918929" y="1929195"/>
                  <a:pt x="924707" y="1927751"/>
                  <a:pt x="929041" y="1924862"/>
                </a:cubicBezTo>
                <a:cubicBezTo>
                  <a:pt x="931930" y="1920528"/>
                  <a:pt x="934026" y="1915544"/>
                  <a:pt x="937709" y="1911861"/>
                </a:cubicBezTo>
                <a:cubicBezTo>
                  <a:pt x="941392" y="1908178"/>
                  <a:pt x="947280" y="1907114"/>
                  <a:pt x="950710" y="1903194"/>
                </a:cubicBezTo>
                <a:cubicBezTo>
                  <a:pt x="957569" y="1895355"/>
                  <a:pt x="962266" y="1885859"/>
                  <a:pt x="968044" y="1877192"/>
                </a:cubicBezTo>
                <a:cubicBezTo>
                  <a:pt x="970933" y="1872858"/>
                  <a:pt x="973028" y="1867874"/>
                  <a:pt x="976711" y="1864191"/>
                </a:cubicBezTo>
                <a:cubicBezTo>
                  <a:pt x="997729" y="1843173"/>
                  <a:pt x="987247" y="1851389"/>
                  <a:pt x="1007047" y="1838189"/>
                </a:cubicBezTo>
                <a:lnTo>
                  <a:pt x="1033049" y="1799186"/>
                </a:lnTo>
                <a:cubicBezTo>
                  <a:pt x="1035583" y="1795385"/>
                  <a:pt x="1035165" y="1790178"/>
                  <a:pt x="1037383" y="1786185"/>
                </a:cubicBezTo>
                <a:cubicBezTo>
                  <a:pt x="1042442" y="1777079"/>
                  <a:pt x="1051423" y="1770065"/>
                  <a:pt x="1054717" y="1760183"/>
                </a:cubicBezTo>
                <a:cubicBezTo>
                  <a:pt x="1069283" y="1716489"/>
                  <a:pt x="1047059" y="1784264"/>
                  <a:pt x="1063384" y="1729848"/>
                </a:cubicBezTo>
                <a:cubicBezTo>
                  <a:pt x="1066009" y="1721097"/>
                  <a:pt x="1069163" y="1712513"/>
                  <a:pt x="1072052" y="1703846"/>
                </a:cubicBezTo>
                <a:cubicBezTo>
                  <a:pt x="1073497" y="1699512"/>
                  <a:pt x="1073851" y="1694646"/>
                  <a:pt x="1076385" y="1690845"/>
                </a:cubicBezTo>
                <a:lnTo>
                  <a:pt x="1085053" y="1677844"/>
                </a:lnTo>
                <a:cubicBezTo>
                  <a:pt x="1095944" y="1645166"/>
                  <a:pt x="1081252" y="1685445"/>
                  <a:pt x="1098054" y="1651842"/>
                </a:cubicBezTo>
                <a:cubicBezTo>
                  <a:pt x="1100097" y="1647756"/>
                  <a:pt x="1101185" y="1643248"/>
                  <a:pt x="1102387" y="1638841"/>
                </a:cubicBezTo>
                <a:cubicBezTo>
                  <a:pt x="1105521" y="1627349"/>
                  <a:pt x="1108166" y="1615728"/>
                  <a:pt x="1111055" y="1604172"/>
                </a:cubicBezTo>
                <a:cubicBezTo>
                  <a:pt x="1113271" y="1595309"/>
                  <a:pt x="1116833" y="1586837"/>
                  <a:pt x="1119722" y="1578170"/>
                </a:cubicBezTo>
                <a:lnTo>
                  <a:pt x="1141390" y="1513165"/>
                </a:lnTo>
                <a:cubicBezTo>
                  <a:pt x="1146179" y="1498797"/>
                  <a:pt x="1151412" y="1484725"/>
                  <a:pt x="1154391" y="1469829"/>
                </a:cubicBezTo>
                <a:cubicBezTo>
                  <a:pt x="1156114" y="1461213"/>
                  <a:pt x="1157153" y="1452472"/>
                  <a:pt x="1158725" y="1443827"/>
                </a:cubicBezTo>
                <a:cubicBezTo>
                  <a:pt x="1160043" y="1436580"/>
                  <a:pt x="1161938" y="1429439"/>
                  <a:pt x="1163058" y="1422159"/>
                </a:cubicBezTo>
                <a:cubicBezTo>
                  <a:pt x="1167828" y="1391154"/>
                  <a:pt x="1166474" y="1386916"/>
                  <a:pt x="1171726" y="1357154"/>
                </a:cubicBezTo>
                <a:cubicBezTo>
                  <a:pt x="1174286" y="1342647"/>
                  <a:pt x="1177504" y="1328263"/>
                  <a:pt x="1180393" y="1313818"/>
                </a:cubicBezTo>
                <a:cubicBezTo>
                  <a:pt x="1181289" y="1309339"/>
                  <a:pt x="1183282" y="1305151"/>
                  <a:pt x="1184727" y="1300817"/>
                </a:cubicBezTo>
                <a:cubicBezTo>
                  <a:pt x="1183850" y="1262224"/>
                  <a:pt x="1192443" y="1154004"/>
                  <a:pt x="1176059" y="1088468"/>
                </a:cubicBezTo>
                <a:cubicBezTo>
                  <a:pt x="1174951" y="1084036"/>
                  <a:pt x="1173170" y="1079801"/>
                  <a:pt x="1171726" y="1075467"/>
                </a:cubicBezTo>
                <a:cubicBezTo>
                  <a:pt x="1170281" y="1063911"/>
                  <a:pt x="1168753" y="1052364"/>
                  <a:pt x="1167392" y="1040798"/>
                </a:cubicBezTo>
                <a:cubicBezTo>
                  <a:pt x="1165863" y="1027807"/>
                  <a:pt x="1164680" y="1014775"/>
                  <a:pt x="1163058" y="1001795"/>
                </a:cubicBezTo>
                <a:cubicBezTo>
                  <a:pt x="1161791" y="991659"/>
                  <a:pt x="1159992" y="981595"/>
                  <a:pt x="1158725" y="971459"/>
                </a:cubicBezTo>
                <a:cubicBezTo>
                  <a:pt x="1157103" y="958479"/>
                  <a:pt x="1156542" y="945359"/>
                  <a:pt x="1154391" y="932456"/>
                </a:cubicBezTo>
                <a:cubicBezTo>
                  <a:pt x="1153640" y="927950"/>
                  <a:pt x="1151312" y="923847"/>
                  <a:pt x="1150057" y="919455"/>
                </a:cubicBezTo>
                <a:cubicBezTo>
                  <a:pt x="1136954" y="873593"/>
                  <a:pt x="1157662" y="937937"/>
                  <a:pt x="1137057" y="876119"/>
                </a:cubicBezTo>
                <a:cubicBezTo>
                  <a:pt x="1135410" y="871178"/>
                  <a:pt x="1131278" y="867452"/>
                  <a:pt x="1128389" y="863118"/>
                </a:cubicBezTo>
                <a:cubicBezTo>
                  <a:pt x="1126945" y="858784"/>
                  <a:pt x="1125258" y="854524"/>
                  <a:pt x="1124056" y="850117"/>
                </a:cubicBezTo>
                <a:cubicBezTo>
                  <a:pt x="1114871" y="816437"/>
                  <a:pt x="1113945" y="808231"/>
                  <a:pt x="1106721" y="772111"/>
                </a:cubicBezTo>
                <a:cubicBezTo>
                  <a:pt x="1105790" y="767457"/>
                  <a:pt x="1102050" y="744101"/>
                  <a:pt x="1098054" y="737442"/>
                </a:cubicBezTo>
                <a:cubicBezTo>
                  <a:pt x="1095952" y="733938"/>
                  <a:pt x="1092275" y="731664"/>
                  <a:pt x="1089386" y="728775"/>
                </a:cubicBezTo>
                <a:cubicBezTo>
                  <a:pt x="1078781" y="696959"/>
                  <a:pt x="1087179" y="709233"/>
                  <a:pt x="1067718" y="689772"/>
                </a:cubicBezTo>
                <a:cubicBezTo>
                  <a:pt x="1066273" y="685438"/>
                  <a:pt x="1064639" y="681163"/>
                  <a:pt x="1063384" y="676771"/>
                </a:cubicBezTo>
                <a:cubicBezTo>
                  <a:pt x="1061748" y="671044"/>
                  <a:pt x="1061142" y="665014"/>
                  <a:pt x="1059051" y="659437"/>
                </a:cubicBezTo>
                <a:cubicBezTo>
                  <a:pt x="1056783" y="653388"/>
                  <a:pt x="1053273" y="647880"/>
                  <a:pt x="1050384" y="642102"/>
                </a:cubicBezTo>
                <a:cubicBezTo>
                  <a:pt x="1048939" y="634879"/>
                  <a:pt x="1048636" y="627331"/>
                  <a:pt x="1046050" y="620434"/>
                </a:cubicBezTo>
                <a:cubicBezTo>
                  <a:pt x="1044221" y="615557"/>
                  <a:pt x="1039712" y="612091"/>
                  <a:pt x="1037383" y="607433"/>
                </a:cubicBezTo>
                <a:cubicBezTo>
                  <a:pt x="1035340" y="603347"/>
                  <a:pt x="1035315" y="598398"/>
                  <a:pt x="1033049" y="594432"/>
                </a:cubicBezTo>
                <a:cubicBezTo>
                  <a:pt x="1029465" y="588161"/>
                  <a:pt x="1024246" y="582975"/>
                  <a:pt x="1020048" y="577097"/>
                </a:cubicBezTo>
                <a:cubicBezTo>
                  <a:pt x="1011930" y="565731"/>
                  <a:pt x="1008189" y="557661"/>
                  <a:pt x="998380" y="546762"/>
                </a:cubicBezTo>
                <a:cubicBezTo>
                  <a:pt x="990180" y="537651"/>
                  <a:pt x="981045" y="529427"/>
                  <a:pt x="972378" y="520760"/>
                </a:cubicBezTo>
                <a:lnTo>
                  <a:pt x="963711" y="512092"/>
                </a:lnTo>
                <a:cubicBezTo>
                  <a:pt x="960822" y="509203"/>
                  <a:pt x="957309" y="506825"/>
                  <a:pt x="955043" y="503425"/>
                </a:cubicBezTo>
                <a:cubicBezTo>
                  <a:pt x="952154" y="499091"/>
                  <a:pt x="950059" y="494107"/>
                  <a:pt x="946376" y="490424"/>
                </a:cubicBezTo>
                <a:cubicBezTo>
                  <a:pt x="942693" y="486741"/>
                  <a:pt x="937709" y="484646"/>
                  <a:pt x="933375" y="481757"/>
                </a:cubicBezTo>
                <a:cubicBezTo>
                  <a:pt x="930486" y="477423"/>
                  <a:pt x="927962" y="472823"/>
                  <a:pt x="924708" y="468756"/>
                </a:cubicBezTo>
                <a:cubicBezTo>
                  <a:pt x="922156" y="465565"/>
                  <a:pt x="918306" y="463489"/>
                  <a:pt x="916040" y="460089"/>
                </a:cubicBezTo>
                <a:cubicBezTo>
                  <a:pt x="912456" y="454714"/>
                  <a:pt x="910797" y="448232"/>
                  <a:pt x="907373" y="442754"/>
                </a:cubicBezTo>
                <a:cubicBezTo>
                  <a:pt x="903545" y="436629"/>
                  <a:pt x="898706" y="431197"/>
                  <a:pt x="894372" y="425419"/>
                </a:cubicBezTo>
                <a:cubicBezTo>
                  <a:pt x="886847" y="402842"/>
                  <a:pt x="894968" y="420748"/>
                  <a:pt x="881371" y="403751"/>
                </a:cubicBezTo>
                <a:cubicBezTo>
                  <a:pt x="878117" y="399684"/>
                  <a:pt x="875731" y="394988"/>
                  <a:pt x="872704" y="390750"/>
                </a:cubicBezTo>
                <a:cubicBezTo>
                  <a:pt x="868506" y="384873"/>
                  <a:pt x="864327" y="378965"/>
                  <a:pt x="859703" y="373416"/>
                </a:cubicBezTo>
                <a:cubicBezTo>
                  <a:pt x="857087" y="370277"/>
                  <a:pt x="853588" y="367939"/>
                  <a:pt x="851036" y="364748"/>
                </a:cubicBezTo>
                <a:cubicBezTo>
                  <a:pt x="847782" y="360681"/>
                  <a:pt x="846051" y="355430"/>
                  <a:pt x="842368" y="351747"/>
                </a:cubicBezTo>
                <a:cubicBezTo>
                  <a:pt x="832132" y="341511"/>
                  <a:pt x="823929" y="342910"/>
                  <a:pt x="812033" y="334413"/>
                </a:cubicBezTo>
                <a:cubicBezTo>
                  <a:pt x="797618" y="324117"/>
                  <a:pt x="800503" y="321083"/>
                  <a:pt x="790365" y="308411"/>
                </a:cubicBezTo>
                <a:cubicBezTo>
                  <a:pt x="783310" y="299592"/>
                  <a:pt x="778346" y="297510"/>
                  <a:pt x="768696" y="291076"/>
                </a:cubicBezTo>
                <a:cubicBezTo>
                  <a:pt x="765807" y="286742"/>
                  <a:pt x="763712" y="281758"/>
                  <a:pt x="760029" y="278075"/>
                </a:cubicBezTo>
                <a:cubicBezTo>
                  <a:pt x="756346" y="274392"/>
                  <a:pt x="751266" y="272435"/>
                  <a:pt x="747028" y="269408"/>
                </a:cubicBezTo>
                <a:cubicBezTo>
                  <a:pt x="741150" y="265210"/>
                  <a:pt x="735177" y="261108"/>
                  <a:pt x="729693" y="256407"/>
                </a:cubicBezTo>
                <a:cubicBezTo>
                  <a:pt x="725040" y="252419"/>
                  <a:pt x="721596" y="247083"/>
                  <a:pt x="716693" y="243406"/>
                </a:cubicBezTo>
                <a:cubicBezTo>
                  <a:pt x="709954" y="238352"/>
                  <a:pt x="701925" y="235235"/>
                  <a:pt x="695024" y="230405"/>
                </a:cubicBezTo>
                <a:cubicBezTo>
                  <a:pt x="687446" y="225101"/>
                  <a:pt x="681052" y="218202"/>
                  <a:pt x="673356" y="213071"/>
                </a:cubicBezTo>
                <a:cubicBezTo>
                  <a:pt x="667981" y="209487"/>
                  <a:pt x="661499" y="207827"/>
                  <a:pt x="656021" y="204403"/>
                </a:cubicBezTo>
                <a:cubicBezTo>
                  <a:pt x="649896" y="200575"/>
                  <a:pt x="644604" y="195544"/>
                  <a:pt x="638687" y="191402"/>
                </a:cubicBezTo>
                <a:cubicBezTo>
                  <a:pt x="625886" y="182442"/>
                  <a:pt x="612685" y="174067"/>
                  <a:pt x="599684" y="165400"/>
                </a:cubicBezTo>
                <a:lnTo>
                  <a:pt x="573682" y="148066"/>
                </a:lnTo>
                <a:cubicBezTo>
                  <a:pt x="568307" y="144483"/>
                  <a:pt x="561957" y="142604"/>
                  <a:pt x="556348" y="139399"/>
                </a:cubicBezTo>
                <a:cubicBezTo>
                  <a:pt x="551826" y="136815"/>
                  <a:pt x="548107" y="132846"/>
                  <a:pt x="543347" y="130731"/>
                </a:cubicBezTo>
                <a:cubicBezTo>
                  <a:pt x="534998" y="127020"/>
                  <a:pt x="517345" y="122064"/>
                  <a:pt x="517345" y="122064"/>
                </a:cubicBezTo>
                <a:cubicBezTo>
                  <a:pt x="497159" y="101880"/>
                  <a:pt x="523291" y="125037"/>
                  <a:pt x="491343" y="109063"/>
                </a:cubicBezTo>
                <a:cubicBezTo>
                  <a:pt x="487688" y="107236"/>
                  <a:pt x="486431" y="102005"/>
                  <a:pt x="482675" y="100396"/>
                </a:cubicBezTo>
                <a:cubicBezTo>
                  <a:pt x="475905" y="97495"/>
                  <a:pt x="468113" y="98000"/>
                  <a:pt x="461007" y="96062"/>
                </a:cubicBezTo>
                <a:cubicBezTo>
                  <a:pt x="452193" y="93658"/>
                  <a:pt x="443868" y="89611"/>
                  <a:pt x="435005" y="87395"/>
                </a:cubicBezTo>
                <a:lnTo>
                  <a:pt x="400336" y="78728"/>
                </a:lnTo>
                <a:cubicBezTo>
                  <a:pt x="391473" y="76512"/>
                  <a:pt x="383001" y="72949"/>
                  <a:pt x="374334" y="70060"/>
                </a:cubicBezTo>
                <a:lnTo>
                  <a:pt x="322330" y="52726"/>
                </a:lnTo>
                <a:cubicBezTo>
                  <a:pt x="308354" y="48068"/>
                  <a:pt x="292970" y="48716"/>
                  <a:pt x="278994" y="44058"/>
                </a:cubicBezTo>
                <a:cubicBezTo>
                  <a:pt x="239017" y="30733"/>
                  <a:pt x="261951" y="37183"/>
                  <a:pt x="209656" y="26724"/>
                </a:cubicBezTo>
                <a:cubicBezTo>
                  <a:pt x="203815" y="25556"/>
                  <a:pt x="198162" y="23558"/>
                  <a:pt x="192321" y="22390"/>
                </a:cubicBezTo>
                <a:cubicBezTo>
                  <a:pt x="183705" y="20667"/>
                  <a:pt x="174955" y="19675"/>
                  <a:pt x="166319" y="18056"/>
                </a:cubicBezTo>
                <a:cubicBezTo>
                  <a:pt x="151840" y="15341"/>
                  <a:pt x="137551" y="11574"/>
                  <a:pt x="122983" y="9389"/>
                </a:cubicBezTo>
                <a:cubicBezTo>
                  <a:pt x="108626" y="7235"/>
                  <a:pt x="94092" y="6500"/>
                  <a:pt x="79646" y="5055"/>
                </a:cubicBezTo>
                <a:cubicBezTo>
                  <a:pt x="50274" y="14847"/>
                  <a:pt x="86106" y="5055"/>
                  <a:pt x="36310" y="5055"/>
                </a:cubicBezTo>
                <a:cubicBezTo>
                  <a:pt x="18915" y="5055"/>
                  <a:pt x="24031" y="0"/>
                  <a:pt x="18975" y="7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72639" y="1341362"/>
            <a:ext cx="2029261" cy="2029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671" y="1219953"/>
            <a:ext cx="308785" cy="398432"/>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sp>
        <p:nvSpPr>
          <p:cNvPr id="21" name="Oval 20"/>
          <p:cNvSpPr/>
          <p:nvPr/>
        </p:nvSpPr>
        <p:spPr>
          <a:xfrm rot="20848625">
            <a:off x="2163191" y="1035607"/>
            <a:ext cx="1370185" cy="248020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0848625">
            <a:off x="3129287" y="1012451"/>
            <a:ext cx="377957" cy="398432"/>
          </a:xfrm>
          <a:prstGeom prst="rect">
            <a:avLst/>
          </a:prstGeom>
          <a:noFill/>
        </p:spPr>
        <p:txBody>
          <a:bodyPr wrap="none" rtlCol="0">
            <a:spAutoFit/>
          </a:bodyPr>
          <a:lstStyle/>
          <a:p>
            <a:r>
              <a:rPr lang="en-US" sz="2400" b="1" dirty="0" smtClean="0">
                <a:solidFill>
                  <a:srgbClr val="0070C0"/>
                </a:solidFill>
              </a:rPr>
              <a:t>B’</a:t>
            </a:r>
            <a:endParaRPr lang="en-US" sz="2400" b="1" dirty="0">
              <a:solidFill>
                <a:srgbClr val="0070C0"/>
              </a:solidFill>
            </a:endParaRPr>
          </a:p>
        </p:txBody>
      </p:sp>
      <p:cxnSp>
        <p:nvCxnSpPr>
          <p:cNvPr id="24" name="Straight Arrow Connector 23"/>
          <p:cNvCxnSpPr/>
          <p:nvPr/>
        </p:nvCxnSpPr>
        <p:spPr>
          <a:xfrm rot="15448625" flipV="1">
            <a:off x="1080351" y="2210258"/>
            <a:ext cx="2766390" cy="8670"/>
          </a:xfrm>
          <a:prstGeom prst="straightConnector1">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20848625">
            <a:off x="1736703" y="794791"/>
            <a:ext cx="489236" cy="461665"/>
          </a:xfrm>
          <a:prstGeom prst="rect">
            <a:avLst/>
          </a:prstGeom>
        </p:spPr>
        <p:txBody>
          <a:bodyPr wrap="none">
            <a:spAutoFit/>
          </a:bodyPr>
          <a:lstStyle/>
          <a:p>
            <a:r>
              <a:rPr lang="en-US" sz="2400" b="1" dirty="0" err="1" smtClean="0">
                <a:solidFill>
                  <a:srgbClr val="7030A0"/>
                </a:solidFill>
              </a:rPr>
              <a:t>H</a:t>
            </a:r>
            <a:r>
              <a:rPr lang="en-US" sz="2400" b="1" baseline="-25000" dirty="0" err="1" smtClean="0">
                <a:solidFill>
                  <a:srgbClr val="7030A0"/>
                </a:solidFill>
              </a:rPr>
              <a:t>u</a:t>
            </a:r>
            <a:endParaRPr lang="en-US" sz="1400" b="1" baseline="-25000" dirty="0"/>
          </a:p>
        </p:txBody>
      </p:sp>
      <p:grpSp>
        <p:nvGrpSpPr>
          <p:cNvPr id="4" name="Group 30"/>
          <p:cNvGrpSpPr/>
          <p:nvPr/>
        </p:nvGrpSpPr>
        <p:grpSpPr>
          <a:xfrm rot="20848625">
            <a:off x="2183609" y="857366"/>
            <a:ext cx="98645" cy="238390"/>
            <a:chOff x="2138363" y="800099"/>
            <a:chExt cx="114300" cy="276224"/>
          </a:xfrm>
        </p:grpSpPr>
        <p:cxnSp>
          <p:nvCxnSpPr>
            <p:cNvPr id="28" name="Straight Connector 27"/>
            <p:cNvCxnSpPr/>
            <p:nvPr/>
          </p:nvCxnSpPr>
          <p:spPr>
            <a:xfrm rot="16200000" flipH="1">
              <a:off x="2119313" y="819149"/>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119313" y="881061"/>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119313" y="942973"/>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31"/>
          <p:cNvGrpSpPr/>
          <p:nvPr/>
        </p:nvGrpSpPr>
        <p:grpSpPr>
          <a:xfrm rot="17930409">
            <a:off x="4931079" y="1514411"/>
            <a:ext cx="98645" cy="238390"/>
            <a:chOff x="2138363" y="800099"/>
            <a:chExt cx="114300" cy="276224"/>
          </a:xfrm>
        </p:grpSpPr>
        <p:cxnSp>
          <p:nvCxnSpPr>
            <p:cNvPr id="33" name="Straight Connector 32"/>
            <p:cNvCxnSpPr/>
            <p:nvPr/>
          </p:nvCxnSpPr>
          <p:spPr>
            <a:xfrm rot="16200000" flipH="1">
              <a:off x="2119313" y="819149"/>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2119313" y="881061"/>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119313" y="942973"/>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665351" y="1601172"/>
            <a:ext cx="429145" cy="398432"/>
          </a:xfrm>
          <a:prstGeom prst="rect">
            <a:avLst/>
          </a:prstGeom>
        </p:spPr>
        <p:txBody>
          <a:bodyPr wrap="none">
            <a:spAutoFit/>
          </a:bodyPr>
          <a:lstStyle/>
          <a:p>
            <a:r>
              <a:rPr lang="en-US" sz="2400" b="1" dirty="0" smtClean="0">
                <a:solidFill>
                  <a:srgbClr val="7030A0"/>
                </a:solidFill>
              </a:rPr>
              <a:t>H</a:t>
            </a:r>
            <a:r>
              <a:rPr lang="en-US" sz="2800" b="1" baseline="-15000" dirty="0" smtClean="0">
                <a:solidFill>
                  <a:srgbClr val="7030A0"/>
                </a:solidFill>
              </a:rPr>
              <a:t>a</a:t>
            </a:r>
            <a:endParaRPr lang="en-US" sz="1600" b="1" baseline="-15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3385"/>
            <a:ext cx="8761862" cy="840729"/>
          </a:xfrm>
        </p:spPr>
        <p:txBody>
          <a:bodyPr>
            <a:normAutofit fontScale="90000"/>
          </a:bodyPr>
          <a:lstStyle/>
          <a:p>
            <a:r>
              <a:rPr lang="en-US" dirty="0" smtClean="0"/>
              <a:t>The Genius behind the Ellipsoid Method</a:t>
            </a:r>
            <a:endParaRPr lang="en-US" dirty="0"/>
          </a:p>
        </p:txBody>
      </p:sp>
      <p:pic>
        <p:nvPicPr>
          <p:cNvPr id="3" name="Picture 2" descr="GeorgeBush.jpg"/>
          <p:cNvPicPr>
            <a:picLocks noChangeAspect="1"/>
          </p:cNvPicPr>
          <p:nvPr/>
        </p:nvPicPr>
        <p:blipFill>
          <a:blip r:embed="rId2" cstate="print"/>
          <a:stretch>
            <a:fillRect/>
          </a:stretch>
        </p:blipFill>
        <p:spPr>
          <a:xfrm>
            <a:off x="3084844" y="926962"/>
            <a:ext cx="2974312" cy="3717890"/>
          </a:xfrm>
          <a:prstGeom prst="rect">
            <a:avLst/>
          </a:prstGeom>
        </p:spPr>
      </p:pic>
      <p:sp>
        <p:nvSpPr>
          <p:cNvPr id="4" name="TextBox 3"/>
          <p:cNvSpPr txBox="1"/>
          <p:nvPr/>
        </p:nvSpPr>
        <p:spPr>
          <a:xfrm>
            <a:off x="673240" y="5008883"/>
            <a:ext cx="7982246" cy="1384995"/>
          </a:xfrm>
          <a:prstGeom prst="rect">
            <a:avLst/>
          </a:prstGeom>
          <a:noFill/>
        </p:spPr>
        <p:txBody>
          <a:bodyPr wrap="square" rtlCol="0">
            <a:spAutoFit/>
          </a:bodyPr>
          <a:lstStyle/>
          <a:p>
            <a:pPr algn="ctr"/>
            <a:r>
              <a:rPr lang="en-US" sz="2200" dirty="0" smtClean="0">
                <a:latin typeface="Gill Sans MT Condensed" pitchFamily="34" charset="0"/>
              </a:rPr>
              <a:t>“Intelligence gathered by this and other governments leaves no doubt that the Iraq regime continues to possess and conceal some of the most lethal weapons ever devised”</a:t>
            </a:r>
          </a:p>
          <a:p>
            <a:pPr algn="ctr"/>
            <a:r>
              <a:rPr lang="en-US" sz="2200" dirty="0" smtClean="0">
                <a:latin typeface="Gill Sans MT Condensed" pitchFamily="34" charset="0"/>
              </a:rPr>
              <a:t>George W. Bush, 3/18/2003</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26"/>
            <a:ext cx="8229600" cy="780439"/>
          </a:xfrm>
        </p:spPr>
        <p:txBody>
          <a:bodyPr/>
          <a:lstStyle/>
          <a:p>
            <a:r>
              <a:rPr lang="en-US" dirty="0" smtClean="0"/>
              <a:t>WMD in Iraq</a:t>
            </a:r>
            <a:endParaRPr lang="en-US" dirty="0"/>
          </a:p>
        </p:txBody>
      </p:sp>
      <p:sp>
        <p:nvSpPr>
          <p:cNvPr id="5" name="TextBox 4"/>
          <p:cNvSpPr txBox="1"/>
          <p:nvPr/>
        </p:nvSpPr>
        <p:spPr>
          <a:xfrm>
            <a:off x="673240" y="5461059"/>
            <a:ext cx="7982246" cy="1200329"/>
          </a:xfrm>
          <a:prstGeom prst="rect">
            <a:avLst/>
          </a:prstGeom>
          <a:noFill/>
        </p:spPr>
        <p:txBody>
          <a:bodyPr wrap="square" rtlCol="0">
            <a:spAutoFit/>
          </a:bodyPr>
          <a:lstStyle/>
          <a:p>
            <a:pPr algn="ctr"/>
            <a:r>
              <a:rPr lang="en-US" sz="2400" dirty="0" smtClean="0">
                <a:latin typeface="Gill Sans MT Condensed" pitchFamily="34" charset="0"/>
              </a:rPr>
              <a:t>“We are learning more as we interrogate or have discussions with Iraqi scientists and people within the Iraqi structure, that perhaps he destroyed some, perhaps he dispersed some. And so we will find them.” George W. Bush, 4/24/2003</a:t>
            </a:r>
          </a:p>
        </p:txBody>
      </p:sp>
      <p:pic>
        <p:nvPicPr>
          <p:cNvPr id="13" name="Content Placeholder 12" descr="Iraq3.png"/>
          <p:cNvPicPr>
            <a:picLocks noGrp="1" noChangeAspect="1"/>
          </p:cNvPicPr>
          <p:nvPr>
            <p:ph idx="1"/>
          </p:nvPr>
        </p:nvPicPr>
        <p:blipFill>
          <a:blip r:embed="rId3" cstate="print"/>
          <a:stretch>
            <a:fillRect/>
          </a:stretch>
        </p:blipFill>
        <p:spPr>
          <a:xfrm>
            <a:off x="2476762" y="923413"/>
            <a:ext cx="4190476" cy="45079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p:txBody>
      </p:sp>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1000" fill="hold"/>
                                        <p:tgtEl>
                                          <p:spTgt spid="15"/>
                                        </p:tgtEl>
                                        <p:attrNameLst>
                                          <p:attrName>ppt_x</p:attrName>
                                        </p:attrNameLst>
                                      </p:cBhvr>
                                      <p:tavLst>
                                        <p:tav tm="0">
                                          <p:val>
                                            <p:strVal val="#ppt_x"/>
                                          </p:val>
                                        </p:tav>
                                        <p:tav tm="100000">
                                          <p:val>
                                            <p:strVal val="#ppt_x"/>
                                          </p:val>
                                        </p:tav>
                                      </p:tavLst>
                                    </p:anim>
                                    <p:anim calcmode="lin" valueType="num">
                                      <p:cBhvr additive="base">
                                        <p:cTn id="1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4" name="Freeform 13"/>
          <p:cNvSpPr/>
          <p:nvPr/>
        </p:nvSpPr>
        <p:spPr>
          <a:xfrm>
            <a:off x="4067175" y="3589608"/>
            <a:ext cx="1873150"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2539772">
            <a:off x="2602563" y="3599672"/>
            <a:ext cx="3639778" cy="229132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pic>
        <p:nvPicPr>
          <p:cNvPr id="16" name="Content Placeholder 12" descr="Iraq3.png"/>
          <p:cNvPicPr>
            <a:picLocks noChangeAspect="1"/>
          </p:cNvPicPr>
          <p:nvPr/>
        </p:nvPicPr>
        <p:blipFill>
          <a:blip r:embed="rId4"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5" cstate="print"/>
          <a:stretch>
            <a:fillRect/>
          </a:stretch>
        </p:blipFill>
        <p:spPr>
          <a:xfrm>
            <a:off x="6213810" y="3670300"/>
            <a:ext cx="2730336" cy="1320800"/>
          </a:xfrm>
          <a:prstGeom prst="rect">
            <a:avLst/>
          </a:prstGeom>
        </p:spPr>
      </p:pic>
      <p:sp>
        <p:nvSpPr>
          <p:cNvPr id="21" name="Oval 20"/>
          <p:cNvSpPr/>
          <p:nvPr/>
        </p:nvSpPr>
        <p:spPr>
          <a:xfrm rot="9112586">
            <a:off x="2139262" y="4104918"/>
            <a:ext cx="3267750" cy="19295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87646" y="4984526"/>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537942" y="4078502"/>
            <a:ext cx="2475847" cy="184454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2115833">
            <a:off x="2873343" y="3588264"/>
            <a:ext cx="2351780" cy="178498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06144" y="4439995"/>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2579039"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20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par>
                                <p:cTn id="14" presetID="9" presetClass="exit" presetSubtype="0" fill="hold" grpId="0" nodeType="withEffect">
                                  <p:stCondLst>
                                    <p:cond delay="0"/>
                                  </p:stCondLst>
                                  <p:childTnLst>
                                    <p:animEffect transition="out" filter="dissolv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20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20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2000"/>
                                        <p:tgtEl>
                                          <p:spTgt spid="27"/>
                                        </p:tgtEl>
                                      </p:cBhvr>
                                    </p:animEffect>
                                  </p:childTnLst>
                                </p:cTn>
                              </p:par>
                              <p:par>
                                <p:cTn id="34" presetID="9" presetClass="exit" presetSubtype="0" fill="hold" grpId="1" nodeType="withEffect">
                                  <p:stCondLst>
                                    <p:cond delay="0"/>
                                  </p:stCondLst>
                                  <p:childTnLst>
                                    <p:animEffect transition="out" filter="dissolve">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2000"/>
                                        <p:tgtEl>
                                          <p:spTgt spid="23"/>
                                        </p:tgtEl>
                                      </p:cBhvr>
                                    </p:animEffect>
                                    <p:set>
                                      <p:cBhvr>
                                        <p:cTn id="39" dur="1" fill="hold">
                                          <p:stCondLst>
                                            <p:cond delay="1999"/>
                                          </p:stCondLst>
                                        </p:cTn>
                                        <p:tgtEl>
                                          <p:spTgt spid="23"/>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2000"/>
                                        <p:tgtEl>
                                          <p:spTgt spid="21"/>
                                        </p:tgtEl>
                                      </p:cBhvr>
                                    </p:animEffect>
                                    <p:set>
                                      <p:cBhvr>
                                        <p:cTn id="42" dur="1" fill="hold">
                                          <p:stCondLst>
                                            <p:cond delay="1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1000"/>
                                        <p:tgtEl>
                                          <p:spTgt spid="30"/>
                                        </p:tgtEl>
                                      </p:cBhvr>
                                    </p:animEffect>
                                  </p:childTnLst>
                                </p:cTn>
                              </p:par>
                              <p:par>
                                <p:cTn id="48" presetID="9" presetClass="exit" presetSubtype="0" fill="hold" grpId="1" nodeType="withEffect">
                                  <p:stCondLst>
                                    <p:cond delay="0"/>
                                  </p:stCondLst>
                                  <p:childTnLst>
                                    <p:animEffect transition="out" filter="dissolv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1000"/>
                                        <p:tgtEl>
                                          <p:spTgt spid="26"/>
                                        </p:tgtEl>
                                      </p:cBhvr>
                                    </p:animEffect>
                                    <p:set>
                                      <p:cBhvr>
                                        <p:cTn id="53" dur="1" fill="hold">
                                          <p:stCondLst>
                                            <p:cond delay="999"/>
                                          </p:stCondLst>
                                        </p:cTn>
                                        <p:tgtEl>
                                          <p:spTgt spid="26"/>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childTnLst>
                          </p:cTn>
                        </p:par>
                        <p:par>
                          <p:cTn id="57" fill="hold">
                            <p:stCondLst>
                              <p:cond delay="1000"/>
                            </p:stCondLst>
                            <p:childTnLst>
                              <p:par>
                                <p:cTn id="58" presetID="6" presetClass="emph" presetSubtype="0" fill="hold" nodeType="afterEffect">
                                  <p:stCondLst>
                                    <p:cond delay="0"/>
                                  </p:stCondLst>
                                  <p:childTnLst>
                                    <p:animScale>
                                      <p:cBhvr>
                                        <p:cTn id="59" dur="2000" fill="hold"/>
                                        <p:tgtEl>
                                          <p:spTgt spid="16"/>
                                        </p:tgtEl>
                                      </p:cBhvr>
                                      <p:by x="3000000" y="3000000"/>
                                    </p:animScale>
                                  </p:childTnLst>
                                </p:cTn>
                              </p:par>
                              <p:par>
                                <p:cTn id="60" presetID="9"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3000"/>
                            </p:stCondLst>
                            <p:childTnLst>
                              <p:par>
                                <p:cTn id="67" presetID="10" presetClass="exit" presetSubtype="0" fill="hold" nodeType="afterEffect">
                                  <p:stCondLst>
                                    <p:cond delay="0"/>
                                  </p:stCondLst>
                                  <p:childTnLst>
                                    <p:animEffect transition="out" filter="fade">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animBg="1"/>
      <p:bldP spid="21" grpId="1" animBg="1"/>
      <p:bldP spid="22" grpId="0" animBg="1"/>
      <p:bldP spid="22" grpId="1" animBg="1"/>
      <p:bldP spid="26" grpId="0" animBg="1"/>
      <p:bldP spid="26" grpId="1" animBg="1"/>
      <p:bldP spid="27" grpId="0" animBg="1"/>
      <p:bldP spid="27" grpId="1"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934500"/>
            <a:ext cx="8360227" cy="2622620"/>
          </a:xfrm>
        </p:spPr>
        <p:txBody>
          <a:bodyPr>
            <a:normAutofit/>
          </a:bodyPr>
          <a:lstStyle/>
          <a:p>
            <a:pPr>
              <a:spcBef>
                <a:spcPts val="0"/>
              </a:spcBef>
            </a:pPr>
            <a:r>
              <a:rPr lang="en-US" sz="3000" dirty="0" smtClean="0"/>
              <a:t>It continues by rescanning the “more likely” half</a:t>
            </a:r>
          </a:p>
          <a:p>
            <a:pPr>
              <a:spcBef>
                <a:spcPts val="0"/>
              </a:spcBef>
            </a:pPr>
            <a:r>
              <a:rPr lang="en-US" sz="3000" dirty="0" smtClean="0"/>
              <a:t>If region is so small that it obviously contains no WMD, then conclude: </a:t>
            </a:r>
            <a:r>
              <a:rPr lang="en-US" sz="3000" dirty="0" smtClean="0">
                <a:solidFill>
                  <a:srgbClr val="00B050"/>
                </a:solidFill>
              </a:rPr>
              <a:t>Iraq has no WMD</a:t>
            </a:r>
            <a:endParaRPr lang="en-US" sz="3000" dirty="0">
              <a:solidFill>
                <a:srgbClr val="00B050"/>
              </a:solidFill>
            </a:endParaRPr>
          </a:p>
        </p:txBody>
      </p: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57004" y="2552281"/>
            <a:ext cx="6215291" cy="830997"/>
          </a:xfrm>
          <a:prstGeom prst="rect">
            <a:avLst/>
          </a:prstGeom>
          <a:noFill/>
        </p:spPr>
        <p:txBody>
          <a:bodyPr wrap="none" rtlCol="0">
            <a:spAutoFit/>
          </a:bodyPr>
          <a:lstStyle/>
          <a:p>
            <a:pPr algn="ctr"/>
            <a:r>
              <a:rPr lang="en-US" sz="2400" dirty="0" smtClean="0">
                <a:latin typeface="Gill Sans MT Condensed" pitchFamily="34" charset="0"/>
              </a:rPr>
              <a:t>“No one was more surprised than I that we didn't find [WMDs].”</a:t>
            </a:r>
            <a:br>
              <a:rPr lang="en-US" sz="2400" dirty="0" smtClean="0">
                <a:latin typeface="Gill Sans MT Condensed" pitchFamily="34" charset="0"/>
              </a:rPr>
            </a:br>
            <a:r>
              <a:rPr lang="en-US" sz="2400" dirty="0" smtClean="0">
                <a:latin typeface="Gill Sans MT Condensed" pitchFamily="34" charset="0"/>
              </a:rPr>
              <a:t>U.S. General Tommy Franks, 12/2/2005</a:t>
            </a:r>
            <a:endParaRPr lang="en-US" sz="2400" dirty="0">
              <a:latin typeface="Gill Sans MT Condensed" pitchFamily="34" charset="0"/>
            </a:endParaRPr>
          </a:p>
        </p:txBody>
      </p:sp>
      <p:sp>
        <p:nvSpPr>
          <p:cNvPr id="25" name="TextBox 24"/>
          <p:cNvSpPr txBox="1"/>
          <p:nvPr/>
        </p:nvSpPr>
        <p:spPr>
          <a:xfrm>
            <a:off x="3044642" y="6069208"/>
            <a:ext cx="2787943" cy="246221"/>
          </a:xfrm>
          <a:prstGeom prst="rect">
            <a:avLst/>
          </a:prstGeom>
          <a:noFill/>
        </p:spPr>
        <p:txBody>
          <a:bodyPr wrap="none" rtlCol="0">
            <a:spAutoFit/>
          </a:bodyPr>
          <a:lstStyle/>
          <a:p>
            <a:r>
              <a:rPr lang="en-US" sz="1000" dirty="0" smtClean="0">
                <a:solidFill>
                  <a:schemeClr val="bg1">
                    <a:lumMod val="75000"/>
                  </a:schemeClr>
                </a:solidFill>
              </a:rPr>
              <a:t>http://www.flickr.com/photos/sunfox/17620516/</a:t>
            </a:r>
            <a:endParaRPr lang="en-US" sz="1000" dirty="0">
              <a:solidFill>
                <a:schemeClr val="bg1">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5"/>
            <a:ext cx="8229600" cy="840729"/>
          </a:xfrm>
        </p:spPr>
        <p:txBody>
          <a:bodyPr>
            <a:normAutofit fontScale="90000"/>
          </a:bodyPr>
          <a:lstStyle/>
          <a:p>
            <a:r>
              <a:rPr lang="en-US" dirty="0" smtClean="0"/>
              <a:t>Generalization to Higher Dimensions</a:t>
            </a:r>
            <a:endParaRPr lang="en-US" dirty="0"/>
          </a:p>
        </p:txBody>
      </p:sp>
      <p:sp>
        <p:nvSpPr>
          <p:cNvPr id="4" name="TextBox 3"/>
          <p:cNvSpPr txBox="1"/>
          <p:nvPr/>
        </p:nvSpPr>
        <p:spPr>
          <a:xfrm>
            <a:off x="673240" y="5777802"/>
            <a:ext cx="7982246" cy="584775"/>
          </a:xfrm>
          <a:prstGeom prst="rect">
            <a:avLst/>
          </a:prstGeom>
          <a:noFill/>
        </p:spPr>
        <p:txBody>
          <a:bodyPr wrap="square" rtlCol="0">
            <a:spAutoFit/>
          </a:bodyPr>
          <a:lstStyle/>
          <a:p>
            <a:pPr algn="ctr"/>
            <a:r>
              <a:rPr lang="en-US" sz="3200" dirty="0" smtClean="0">
                <a:latin typeface="Gill Sans MT Condensed" pitchFamily="34" charset="0"/>
              </a:rPr>
              <a:t>Even smarter than George W. Bush!</a:t>
            </a:r>
          </a:p>
        </p:txBody>
      </p:sp>
      <p:pic>
        <p:nvPicPr>
          <p:cNvPr id="7" name="Picture 6" descr="Khachiyan.jpg"/>
          <p:cNvPicPr>
            <a:picLocks noChangeAspect="1"/>
          </p:cNvPicPr>
          <p:nvPr/>
        </p:nvPicPr>
        <p:blipFill>
          <a:blip r:embed="rId2" cstate="print"/>
          <a:stretch>
            <a:fillRect/>
          </a:stretch>
        </p:blipFill>
        <p:spPr>
          <a:xfrm>
            <a:off x="3170897" y="989760"/>
            <a:ext cx="2802206" cy="4175090"/>
          </a:xfrm>
          <a:prstGeom prst="rect">
            <a:avLst/>
          </a:prstGeom>
        </p:spPr>
      </p:pic>
      <p:sp>
        <p:nvSpPr>
          <p:cNvPr id="8" name="TextBox 7"/>
          <p:cNvSpPr txBox="1"/>
          <p:nvPr/>
        </p:nvSpPr>
        <p:spPr>
          <a:xfrm>
            <a:off x="3379044" y="5144759"/>
            <a:ext cx="2369688" cy="461665"/>
          </a:xfrm>
          <a:prstGeom prst="rect">
            <a:avLst/>
          </a:prstGeom>
          <a:noFill/>
        </p:spPr>
        <p:txBody>
          <a:bodyPr wrap="none" rtlCol="0">
            <a:spAutoFit/>
          </a:bodyPr>
          <a:lstStyle/>
          <a:p>
            <a:pPr algn="ctr"/>
            <a:r>
              <a:rPr lang="en-US" sz="2400" dirty="0" smtClean="0">
                <a:hlinkClick r:id="rId3"/>
              </a:rPr>
              <a:t>Leonid </a:t>
            </a:r>
            <a:r>
              <a:rPr lang="en-US" sz="2400" dirty="0" err="1" smtClean="0">
                <a:hlinkClick r:id="rId3"/>
              </a:rPr>
              <a:t>Khachiyan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1"/>
            <a:ext cx="8360227" cy="2622620"/>
          </a:xfrm>
        </p:spPr>
        <p:txBody>
          <a:bodyPr>
            <a:normAutofit/>
          </a:bodyPr>
          <a:lstStyle/>
          <a:p>
            <a:pPr>
              <a:spcBef>
                <a:spcPts val="0"/>
              </a:spcBef>
            </a:pPr>
            <a:r>
              <a:rPr lang="en-US" sz="3000" dirty="0" smtClean="0"/>
              <a:t>Want to find x</a:t>
            </a:r>
            <a:r>
              <a:rPr lang="en-US" sz="3000" dirty="0" smtClean="0">
                <a:latin typeface="cmsy10"/>
              </a:rPr>
              <a:t>2</a:t>
            </a:r>
            <a:r>
              <a:rPr lang="en-US" sz="3000" dirty="0" smtClean="0">
                <a:solidFill>
                  <a:srgbClr val="0070C0"/>
                </a:solidFill>
              </a:rPr>
              <a:t>P</a:t>
            </a:r>
          </a:p>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Å</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endParaRPr lang="en-US" sz="3000" dirty="0" smtClean="0"/>
          </a:p>
        </p:txBody>
      </p:sp>
      <p:sp>
        <p:nvSpPr>
          <p:cNvPr id="9" name="TextBox 8"/>
          <p:cNvSpPr txBox="1"/>
          <p:nvPr/>
        </p:nvSpPr>
        <p:spPr>
          <a:xfrm>
            <a:off x="4451420" y="4471515"/>
            <a:ext cx="346570"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3"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44"/>
          <p:cNvGrpSpPr/>
          <p:nvPr/>
        </p:nvGrpSpPr>
        <p:grpSpPr>
          <a:xfrm>
            <a:off x="4629196" y="3100177"/>
            <a:ext cx="1262718" cy="3604845"/>
            <a:chOff x="4629199" y="3100177"/>
            <a:chExt cx="1262718" cy="3604845"/>
          </a:xfrm>
        </p:grpSpPr>
        <p:cxnSp>
          <p:nvCxnSpPr>
            <p:cNvPr id="46" name="Straight Connector 45"/>
            <p:cNvCxnSpPr/>
            <p:nvPr/>
          </p:nvCxnSpPr>
          <p:spPr>
            <a:xfrm rot="5400000" flipH="1" flipV="1">
              <a:off x="3440983" y="4288393"/>
              <a:ext cx="3604845" cy="1228413"/>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760720" y="3228228"/>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732890" y="3271960"/>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705061" y="3341643"/>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1725453" y="4013857"/>
            <a:ext cx="1183337"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3.61111E-6 1.23988E-6 L -0.09496 1.23988E-6 " pathEditMode="relative" rAng="0" ptsTypes="AA">
                                      <p:cBhvr>
                                        <p:cTn id="26" dur="2000" fill="hold"/>
                                        <p:tgtEl>
                                          <p:spTgt spid="7"/>
                                        </p:tgtEl>
                                        <p:attrNameLst>
                                          <p:attrName>ppt_x</p:attrName>
                                          <p:attrName>ppt_y</p:attrName>
                                        </p:attrNameLst>
                                      </p:cBhvr>
                                      <p:rCtr x="-48"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6"/>
                                        </p:tgtEl>
                                      </p:cBhvr>
                                    </p:animEffect>
                                    <p:set>
                                      <p:cBhvr>
                                        <p:cTn id="41" dur="1" fill="hold">
                                          <p:stCondLst>
                                            <p:cond delay="1999"/>
                                          </p:stCondLst>
                                        </p:cTn>
                                        <p:tgtEl>
                                          <p:spTgt spid="5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55" grpId="0" animBg="1"/>
      <p:bldP spid="9" grpId="0"/>
      <p:bldP spid="9" grpId="1"/>
      <p:bldP spid="56" grpId="0"/>
      <p:bldP spid="5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
            <a:ext cx="8229600" cy="924128"/>
          </a:xfrm>
        </p:spPr>
        <p:txBody>
          <a:bodyPr/>
          <a:lstStyle/>
          <a:p>
            <a:r>
              <a:rPr lang="en-US" dirty="0" smtClean="0"/>
              <a:t>Algorithms for Solving LPs</a:t>
            </a:r>
            <a:endParaRPr lang="en-US" dirty="0"/>
          </a:p>
        </p:txBody>
      </p:sp>
      <p:sp>
        <p:nvSpPr>
          <p:cNvPr id="6" name="Content Placeholder 5"/>
          <p:cNvSpPr>
            <a:spLocks noGrp="1"/>
          </p:cNvSpPr>
          <p:nvPr>
            <p:ph idx="1"/>
          </p:nvPr>
        </p:nvSpPr>
        <p:spPr>
          <a:xfrm>
            <a:off x="330736" y="4847301"/>
            <a:ext cx="8229600" cy="1884865"/>
          </a:xfrm>
        </p:spPr>
        <p:txBody>
          <a:bodyPr>
            <a:normAutofit lnSpcReduction="10000"/>
          </a:bodyPr>
          <a:lstStyle/>
          <a:p>
            <a:r>
              <a:rPr lang="en-US" dirty="0" smtClean="0"/>
              <a:t>Unsolved Problems:</a:t>
            </a:r>
          </a:p>
          <a:p>
            <a:pPr lvl="1"/>
            <a:r>
              <a:rPr lang="en-US" dirty="0" smtClean="0"/>
              <a:t>Is there a </a:t>
            </a:r>
            <a:r>
              <a:rPr lang="en-US" b="1" dirty="0" smtClean="0"/>
              <a:t>strongly polynomial time</a:t>
            </a:r>
            <a:r>
              <a:rPr lang="en-US" dirty="0" smtClean="0"/>
              <a:t> algorithm?</a:t>
            </a:r>
          </a:p>
          <a:p>
            <a:pPr lvl="1"/>
            <a:r>
              <a:rPr lang="en-US" dirty="0" smtClean="0"/>
              <a:t>Does some implementation of </a:t>
            </a:r>
            <a:r>
              <a:rPr lang="en-US" b="1" dirty="0" smtClean="0"/>
              <a:t>simplex method </a:t>
            </a:r>
            <a:r>
              <a:rPr lang="en-US" dirty="0" smtClean="0"/>
              <a:t>run in polynomial time?</a:t>
            </a:r>
            <a:endParaRPr lang="en-US" dirty="0"/>
          </a:p>
        </p:txBody>
      </p:sp>
      <p:graphicFrame>
        <p:nvGraphicFramePr>
          <p:cNvPr id="4" name="Table 3"/>
          <p:cNvGraphicFramePr>
            <a:graphicFrameLocks noGrp="1"/>
          </p:cNvGraphicFramePr>
          <p:nvPr/>
        </p:nvGraphicFramePr>
        <p:xfrm>
          <a:off x="243190" y="874649"/>
          <a:ext cx="8715983" cy="3825110"/>
        </p:xfrm>
        <a:graphic>
          <a:graphicData uri="http://schemas.openxmlformats.org/drawingml/2006/table">
            <a:tbl>
              <a:tblPr/>
              <a:tblGrid>
                <a:gridCol w="3258767"/>
                <a:gridCol w="2616741"/>
                <a:gridCol w="1449421"/>
                <a:gridCol w="1391054"/>
              </a:tblGrid>
              <a:tr h="380451">
                <a:tc>
                  <a:txBody>
                    <a:bodyPr/>
                    <a:lstStyle/>
                    <a:p>
                      <a:pPr marL="0" marR="0" fontAlgn="t">
                        <a:spcBef>
                          <a:spcPts val="0"/>
                        </a:spcBef>
                        <a:spcAft>
                          <a:spcPts val="0"/>
                        </a:spcAft>
                      </a:pPr>
                      <a:r>
                        <a:rPr lang="en-US" sz="1800" b="1" dirty="0">
                          <a:latin typeface="Calibri"/>
                        </a:rPr>
                        <a:t>Name</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a:latin typeface="Calibri"/>
                        </a:rPr>
                        <a:t>Publication</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dirty="0" smtClean="0">
                          <a:latin typeface="Calibri"/>
                        </a:rPr>
                        <a:t>Running Time</a:t>
                      </a:r>
                      <a:endParaRPr lang="en-US" sz="1800" b="1"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dirty="0">
                          <a:latin typeface="Calibri"/>
                        </a:rPr>
                        <a:t>Practical?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2000" b="1" dirty="0" smtClean="0">
                          <a:solidFill>
                            <a:srgbClr val="0070C0"/>
                          </a:solidFill>
                          <a:latin typeface="Calibri"/>
                        </a:rPr>
                        <a:t>Fourier-</a:t>
                      </a:r>
                      <a:r>
                        <a:rPr lang="en-US" sz="2000" b="1" dirty="0" err="1" smtClean="0">
                          <a:solidFill>
                            <a:srgbClr val="0070C0"/>
                          </a:solidFill>
                          <a:latin typeface="Calibri"/>
                        </a:rPr>
                        <a:t>Motzkin</a:t>
                      </a:r>
                      <a:r>
                        <a:rPr lang="en-US" sz="2000" b="1" dirty="0" smtClean="0">
                          <a:solidFill>
                            <a:srgbClr val="0070C0"/>
                          </a:solidFill>
                          <a:latin typeface="Calibri"/>
                        </a:rPr>
                        <a:t> Elimination</a:t>
                      </a:r>
                      <a:endParaRPr lang="en-US" sz="2000" b="1" dirty="0">
                        <a:solidFill>
                          <a:srgbClr val="0070C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smtClean="0">
                          <a:latin typeface="Calibri"/>
                        </a:rPr>
                        <a:t>Fourier 1827, </a:t>
                      </a:r>
                      <a:r>
                        <a:rPr lang="en-US" sz="1600" dirty="0" err="1" smtClean="0">
                          <a:latin typeface="Calibri"/>
                        </a:rPr>
                        <a:t>Motzkin</a:t>
                      </a:r>
                      <a:r>
                        <a:rPr lang="en-US" sz="1600" dirty="0" smtClean="0">
                          <a:latin typeface="Calibri"/>
                        </a:rPr>
                        <a:t> 1936</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mn-lt"/>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No</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1800" b="0" dirty="0">
                          <a:solidFill>
                            <a:schemeClr val="tx1"/>
                          </a:solidFill>
                          <a:latin typeface="Calibri"/>
                        </a:rPr>
                        <a:t>Simplex </a:t>
                      </a:r>
                      <a:r>
                        <a:rPr lang="en-US" sz="1800" b="0" dirty="0" smtClean="0">
                          <a:solidFill>
                            <a:schemeClr val="tx1"/>
                          </a:solidFill>
                          <a:latin typeface="Calibri"/>
                        </a:rPr>
                        <a:t>Method</a:t>
                      </a:r>
                      <a:endParaRPr lang="en-US" sz="1800" b="0" dirty="0">
                        <a:solidFill>
                          <a:schemeClr val="tx1"/>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Dantzig '47</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Yes</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err="1">
                          <a:latin typeface="Calibri"/>
                        </a:rPr>
                        <a:t>Perceptron</a:t>
                      </a:r>
                      <a:r>
                        <a:rPr lang="en-US" sz="1800" dirty="0">
                          <a:latin typeface="Calibri"/>
                        </a:rPr>
                        <a:t>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Agmon '54, Rosenblatt '62</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latin typeface="Calibri"/>
                        </a:rPr>
                        <a:t>Sort of</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2000" b="1" dirty="0">
                          <a:solidFill>
                            <a:srgbClr val="0070C0"/>
                          </a:solidFill>
                          <a:latin typeface="Calibri"/>
                        </a:rPr>
                        <a:t>Ellipsoid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Khachiyan</a:t>
                      </a:r>
                      <a:r>
                        <a:rPr lang="en-US" sz="1600" baseline="0" dirty="0" smtClean="0">
                          <a:latin typeface="Calibri"/>
                        </a:rPr>
                        <a:t> '79</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No</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a:latin typeface="Calibri"/>
                        </a:rPr>
                        <a:t>Interior Point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Karmarkar '84</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0" dirty="0">
                          <a:solidFill>
                            <a:srgbClr val="00B050"/>
                          </a:solidFill>
                          <a:latin typeface="Calibri"/>
                        </a:rPr>
                        <a:t>Yes</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spc="-100" baseline="0" dirty="0">
                          <a:latin typeface="Calibri"/>
                        </a:rPr>
                        <a:t>Analytic Center Cutting Plane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a:latin typeface="Calibri"/>
                        </a:rPr>
                        <a:t>Vaidya</a:t>
                      </a:r>
                      <a:r>
                        <a:rPr lang="en-US" sz="1600" dirty="0">
                          <a:latin typeface="Calibri"/>
                        </a:rPr>
                        <a:t> '89 &amp; '96</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No</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a:latin typeface="Calibri"/>
                        </a:rPr>
                        <a:t>Random Walk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Bertsimas &amp; Vempala '02-'04</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Probably not</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smtClean="0">
                          <a:latin typeface="Calibri"/>
                        </a:rPr>
                        <a:t>Boosted </a:t>
                      </a:r>
                      <a:r>
                        <a:rPr lang="en-US" sz="1800" dirty="0" err="1" smtClean="0">
                          <a:latin typeface="Calibri"/>
                        </a:rPr>
                        <a:t>Perceptron</a:t>
                      </a:r>
                      <a:r>
                        <a:rPr lang="en-US" sz="1800" dirty="0" smtClean="0">
                          <a:latin typeface="Calibri"/>
                        </a:rPr>
                        <a:t> Method</a:t>
                      </a:r>
                      <a:endParaRPr lang="en-US" sz="18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Dunagan</a:t>
                      </a:r>
                      <a:r>
                        <a:rPr lang="en-US" sz="1600" dirty="0" smtClean="0">
                          <a:latin typeface="Calibri"/>
                        </a:rPr>
                        <a:t> &amp; </a:t>
                      </a:r>
                      <a:r>
                        <a:rPr lang="en-US" sz="1600" dirty="0" err="1" smtClean="0">
                          <a:latin typeface="Calibri"/>
                        </a:rPr>
                        <a:t>Vempala</a:t>
                      </a:r>
                      <a:r>
                        <a:rPr lang="en-US" sz="1600" dirty="0" smtClean="0">
                          <a:latin typeface="Calibri"/>
                        </a:rPr>
                        <a:t> '04</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Probably not</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smtClean="0">
                          <a:latin typeface="Calibri"/>
                        </a:rPr>
                        <a:t>Random Shadow-Vertex</a:t>
                      </a:r>
                      <a:r>
                        <a:rPr lang="en-US" sz="1800" baseline="0" dirty="0" smtClean="0">
                          <a:latin typeface="Calibri"/>
                        </a:rPr>
                        <a:t> Method</a:t>
                      </a:r>
                      <a:endParaRPr lang="en-US" sz="18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Kelner</a:t>
                      </a:r>
                      <a:r>
                        <a:rPr lang="en-US" sz="1600" dirty="0" smtClean="0">
                          <a:latin typeface="Calibri"/>
                        </a:rPr>
                        <a:t> &amp; </a:t>
                      </a:r>
                      <a:r>
                        <a:rPr lang="en-US" sz="1600" dirty="0" err="1" smtClean="0">
                          <a:latin typeface="Calibri"/>
                        </a:rPr>
                        <a:t>Spielman</a:t>
                      </a:r>
                      <a:r>
                        <a:rPr lang="en-US" sz="1600" dirty="0" smtClean="0">
                          <a:latin typeface="Calibri"/>
                        </a:rPr>
                        <a:t> '06</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00B050"/>
                          </a:solidFill>
                          <a:latin typeface="Calibri"/>
                        </a:rPr>
                        <a:t>Polynomial</a:t>
                      </a:r>
                      <a:endParaRPr lang="en-US" sz="1800" dirty="0">
                        <a:solidFill>
                          <a:srgbClr val="00B05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Probably not</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6657959">
            <a:off x="3436170" y="3822957"/>
            <a:ext cx="3378608" cy="2170732"/>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0"/>
            <a:ext cx="8360227" cy="2914017"/>
          </a:xfrm>
        </p:spPr>
        <p:txBody>
          <a:bodyPr>
            <a:normAutofit/>
          </a:bodyPr>
          <a:lstStyle/>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00B050"/>
                </a:solidFill>
              </a:rPr>
              <a:t>E(</a:t>
            </a:r>
            <a:r>
              <a:rPr lang="en-US" sz="3000" dirty="0" err="1" smtClean="0">
                <a:solidFill>
                  <a:srgbClr val="00B050"/>
                </a:solidFill>
              </a:rPr>
              <a:t>M,z</a:t>
            </a:r>
            <a:r>
              <a:rPr lang="en-US" sz="3000" dirty="0" smtClean="0">
                <a:solidFill>
                  <a:srgbClr val="00B050"/>
                </a:solidFill>
              </a:rPr>
              <a:t>) </a:t>
            </a:r>
            <a:r>
              <a:rPr lang="en-US" sz="3000" dirty="0" smtClean="0">
                <a:solidFill>
                  <a:srgbClr val="00B050"/>
                </a:solidFill>
                <a:latin typeface="cmsy10"/>
              </a:rPr>
              <a:t>Å</a:t>
            </a:r>
            <a:r>
              <a:rPr lang="en-US" sz="3000" dirty="0" smtClean="0">
                <a:solidFill>
                  <a:srgbClr val="00B050"/>
                </a:solidFill>
              </a:rPr>
              <a:t> { x :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x</a:t>
            </a:r>
            <a:r>
              <a:rPr lang="en-US" sz="3000" dirty="0" smtClean="0">
                <a:solidFill>
                  <a:srgbClr val="00B050"/>
                </a:solidFill>
              </a:rPr>
              <a:t> </a:t>
            </a:r>
            <a:r>
              <a:rPr lang="en-US" sz="3000" dirty="0" smtClean="0">
                <a:solidFill>
                  <a:srgbClr val="00B050"/>
                </a:solidFill>
                <a:latin typeface="cmsy10"/>
              </a:rPr>
              <a:t>·</a:t>
            </a:r>
            <a:r>
              <a:rPr lang="en-US" sz="3000" dirty="0" smtClean="0">
                <a:solidFill>
                  <a:srgbClr val="00B050"/>
                </a:solidFill>
              </a:rPr>
              <a:t>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z</a:t>
            </a:r>
            <a:r>
              <a:rPr lang="en-US" sz="3000" dirty="0" smtClean="0">
                <a:solidFill>
                  <a:srgbClr val="00B050"/>
                </a:solidFill>
              </a:rPr>
              <a:t> }</a:t>
            </a:r>
          </a:p>
          <a:p>
            <a:pPr>
              <a:spcBef>
                <a:spcPts val="0"/>
              </a:spcBef>
            </a:pPr>
            <a:r>
              <a:rPr lang="en-US" sz="3000" spc="-100" dirty="0" smtClean="0"/>
              <a:t>Let </a:t>
            </a:r>
            <a:r>
              <a:rPr lang="en-US" sz="3000" spc="-100" dirty="0" smtClean="0">
                <a:solidFill>
                  <a:srgbClr val="7030A0"/>
                </a:solidFill>
              </a:rPr>
              <a:t>E(</a:t>
            </a:r>
            <a:r>
              <a:rPr lang="en-US" sz="3000" spc="-100" dirty="0" err="1" smtClean="0">
                <a:solidFill>
                  <a:srgbClr val="7030A0"/>
                </a:solidFill>
              </a:rPr>
              <a:t>M’,z</a:t>
            </a:r>
            <a:r>
              <a:rPr lang="en-US" sz="3000" spc="-100" dirty="0" smtClean="0">
                <a:solidFill>
                  <a:srgbClr val="7030A0"/>
                </a:solidFill>
              </a:rPr>
              <a:t>’)</a:t>
            </a:r>
            <a:r>
              <a:rPr lang="en-US" sz="3000" spc="-100" dirty="0" smtClean="0"/>
              <a:t> be ellipsoid covering </a:t>
            </a:r>
            <a:r>
              <a:rPr lang="en-US" sz="3000" spc="-100" dirty="0" smtClean="0">
                <a:solidFill>
                  <a:srgbClr val="00B050"/>
                </a:solidFill>
              </a:rPr>
              <a:t>E(</a:t>
            </a:r>
            <a:r>
              <a:rPr lang="en-US" sz="3000" spc="-100" dirty="0" err="1" smtClean="0">
                <a:solidFill>
                  <a:srgbClr val="00B050"/>
                </a:solidFill>
              </a:rPr>
              <a:t>M,z</a:t>
            </a:r>
            <a:r>
              <a:rPr lang="en-US" sz="3000" spc="-100" dirty="0" smtClean="0">
                <a:solidFill>
                  <a:srgbClr val="00B050"/>
                </a:solidFill>
              </a:rPr>
              <a:t>) </a:t>
            </a:r>
            <a:r>
              <a:rPr lang="en-US" sz="3000" spc="-100" dirty="0" smtClean="0">
                <a:solidFill>
                  <a:srgbClr val="00B050"/>
                </a:solidFill>
                <a:latin typeface="cmsy10"/>
              </a:rPr>
              <a:t>Å</a:t>
            </a:r>
            <a:r>
              <a:rPr lang="en-US" sz="3000" spc="-100" dirty="0" smtClean="0">
                <a:solidFill>
                  <a:srgbClr val="00B050"/>
                </a:solidFill>
              </a:rPr>
              <a:t> {x : </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x</a:t>
            </a:r>
            <a:r>
              <a:rPr lang="en-US" sz="3000" spc="-100" dirty="0" err="1" smtClean="0">
                <a:solidFill>
                  <a:srgbClr val="00B050"/>
                </a:solidFill>
                <a:latin typeface="cmsy10"/>
              </a:rPr>
              <a:t>·</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z</a:t>
            </a:r>
            <a:r>
              <a:rPr lang="en-US" sz="3000" spc="-100" dirty="0" smtClean="0">
                <a:solidFill>
                  <a:srgbClr val="00B050"/>
                </a:solidFill>
              </a:rPr>
              <a:t>}</a:t>
            </a:r>
          </a:p>
          <a:p>
            <a:pPr>
              <a:spcBef>
                <a:spcPts val="0"/>
              </a:spcBef>
            </a:pPr>
            <a:r>
              <a:rPr lang="en-US" sz="3000" dirty="0" smtClean="0"/>
              <a:t>Repeat…</a:t>
            </a:r>
          </a:p>
        </p:txBody>
      </p:sp>
      <p:sp>
        <p:nvSpPr>
          <p:cNvPr id="9" name="TextBox 8"/>
          <p:cNvSpPr txBox="1"/>
          <p:nvPr/>
        </p:nvSpPr>
        <p:spPr>
          <a:xfrm>
            <a:off x="4853355" y="4240404"/>
            <a:ext cx="458972"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3"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103982" y="472800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20723" y="4013857"/>
            <a:ext cx="1343766"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03"/>
            <a:ext cx="8229600" cy="911067"/>
          </a:xfrm>
        </p:spPr>
        <p:txBody>
          <a:bodyPr/>
          <a:lstStyle/>
          <a:p>
            <a:r>
              <a:rPr lang="en-US" dirty="0" smtClean="0"/>
              <a:t>The Ellipsoid Method</a:t>
            </a:r>
            <a:endParaRPr lang="en-US" dirty="0"/>
          </a:p>
        </p:txBody>
      </p:sp>
      <p:sp>
        <p:nvSpPr>
          <p:cNvPr id="3" name="Content Placeholder 2"/>
          <p:cNvSpPr>
            <a:spLocks noGrp="1"/>
          </p:cNvSpPr>
          <p:nvPr>
            <p:ph idx="1"/>
          </p:nvPr>
        </p:nvSpPr>
        <p:spPr>
          <a:xfrm>
            <a:off x="160773" y="693347"/>
            <a:ext cx="8788017" cy="1055069"/>
          </a:xfrm>
        </p:spPr>
        <p:txBody>
          <a:bodyPr>
            <a:normAutofit/>
          </a:bodyPr>
          <a:lstStyle/>
          <a:p>
            <a:pPr>
              <a:spcBef>
                <a:spcPts val="0"/>
              </a:spcBef>
            </a:pPr>
            <a:r>
              <a:rPr lang="en-US" sz="2800" b="1" dirty="0" smtClean="0"/>
              <a:t>Input:</a:t>
            </a:r>
            <a:r>
              <a:rPr lang="en-US" sz="2800" dirty="0" smtClean="0"/>
              <a:t> A </a:t>
            </a:r>
            <a:r>
              <a:rPr lang="en-US" sz="2800" dirty="0" err="1" smtClean="0"/>
              <a:t>polytope</a:t>
            </a:r>
            <a:r>
              <a:rPr lang="en-US" sz="2800" dirty="0" smtClean="0"/>
              <a:t> P = { </a:t>
            </a:r>
            <a:r>
              <a:rPr lang="en-US" sz="2800" dirty="0" err="1" smtClean="0"/>
              <a:t>Ax</a:t>
            </a:r>
            <a:r>
              <a:rPr lang="en-US" sz="2800" dirty="0" err="1" smtClean="0">
                <a:latin typeface="cmsy10"/>
              </a:rPr>
              <a:t>·</a:t>
            </a:r>
            <a:r>
              <a:rPr lang="en-US" sz="2800" dirty="0" err="1" smtClean="0"/>
              <a:t>b</a:t>
            </a:r>
            <a:r>
              <a:rPr lang="en-US" sz="2800" dirty="0" smtClean="0"/>
              <a:t> }	               </a:t>
            </a:r>
            <a:r>
              <a:rPr lang="en-US" sz="2400" dirty="0" smtClean="0">
                <a:solidFill>
                  <a:schemeClr val="bg1">
                    <a:lumMod val="50000"/>
                  </a:schemeClr>
                </a:solidFill>
              </a:rPr>
              <a:t>(e.g., P=WMD)</a:t>
            </a:r>
            <a:endParaRPr lang="en-US" sz="2800" dirty="0" smtClean="0">
              <a:solidFill>
                <a:schemeClr val="bg1">
                  <a:lumMod val="50000"/>
                </a:schemeClr>
              </a:solidFill>
            </a:endParaRPr>
          </a:p>
          <a:p>
            <a:pPr>
              <a:spcBef>
                <a:spcPts val="0"/>
              </a:spcBef>
            </a:pPr>
            <a:r>
              <a:rPr lang="en-US" sz="2800" b="1" dirty="0" smtClean="0"/>
              <a:t>Output:</a:t>
            </a:r>
            <a:r>
              <a:rPr lang="en-US" sz="2800" dirty="0" smtClean="0"/>
              <a:t> A point x</a:t>
            </a:r>
            <a:r>
              <a:rPr lang="en-US" sz="2800" dirty="0" smtClean="0">
                <a:latin typeface="cmsy10"/>
              </a:rPr>
              <a:t>2</a:t>
            </a:r>
            <a:r>
              <a:rPr lang="en-US" sz="2800" dirty="0" smtClean="0"/>
              <a:t>P, or announce “P is empty”</a:t>
            </a:r>
          </a:p>
        </p:txBody>
      </p:sp>
      <p:sp>
        <p:nvSpPr>
          <p:cNvPr id="4" name="TextBox 3"/>
          <p:cNvSpPr txBox="1"/>
          <p:nvPr/>
        </p:nvSpPr>
        <p:spPr>
          <a:xfrm>
            <a:off x="502419" y="1722143"/>
            <a:ext cx="8068826" cy="3046988"/>
          </a:xfrm>
          <a:prstGeom prst="rect">
            <a:avLst/>
          </a:prstGeom>
          <a:solidFill>
            <a:srgbClr val="FFFF99"/>
          </a:solidFill>
          <a:ln>
            <a:solidFill>
              <a:schemeClr val="tx1"/>
            </a:solidFill>
          </a:ln>
        </p:spPr>
        <p:txBody>
          <a:bodyPr wrap="square" rtlCol="0">
            <a:spAutoFit/>
          </a:bodyPr>
          <a:lstStyle/>
          <a:p>
            <a:pPr fontAlgn="ctr"/>
            <a:r>
              <a:rPr lang="en-US" sz="2400" dirty="0" smtClean="0"/>
              <a:t>Let E(</a:t>
            </a:r>
            <a:r>
              <a:rPr lang="en-US" sz="2400" dirty="0" err="1" smtClean="0"/>
              <a:t>M,z</a:t>
            </a:r>
            <a:r>
              <a:rPr lang="en-US" sz="2400" dirty="0" smtClean="0"/>
              <a:t>) be an ellipsoid </a:t>
            </a:r>
            <a:r>
              <a:rPr lang="en-US" sz="2400" dirty="0" err="1" smtClean="0"/>
              <a:t>s.t</a:t>
            </a:r>
            <a:r>
              <a:rPr lang="en-US" sz="2400" dirty="0" smtClean="0"/>
              <a:t>. P</a:t>
            </a:r>
            <a:r>
              <a:rPr lang="en-US" sz="2400" dirty="0" smtClean="0">
                <a:latin typeface="cmsy10"/>
              </a:rPr>
              <a:t>µ</a:t>
            </a:r>
            <a:r>
              <a:rPr lang="en-US" sz="2400" dirty="0" smtClean="0"/>
              <a:t>E(</a:t>
            </a:r>
            <a:r>
              <a:rPr lang="en-US" sz="2400" dirty="0" err="1" smtClean="0"/>
              <a:t>M,z</a:t>
            </a:r>
            <a:r>
              <a:rPr lang="en-US" sz="2400" dirty="0" smtClean="0"/>
              <a:t>)         </a:t>
            </a:r>
            <a:r>
              <a:rPr lang="en-US" sz="2400" dirty="0" smtClean="0">
                <a:solidFill>
                  <a:schemeClr val="bg1">
                    <a:lumMod val="50000"/>
                  </a:schemeClr>
                </a:solidFill>
              </a:rPr>
              <a:t>(e.g., E(</a:t>
            </a:r>
            <a:r>
              <a:rPr lang="en-US" sz="2400" dirty="0" err="1" smtClean="0">
                <a:solidFill>
                  <a:schemeClr val="bg1">
                    <a:lumMod val="50000"/>
                  </a:schemeClr>
                </a:solidFill>
              </a:rPr>
              <a:t>M,z</a:t>
            </a:r>
            <a:r>
              <a:rPr lang="en-US" sz="2400" dirty="0" smtClean="0">
                <a:solidFill>
                  <a:schemeClr val="bg1">
                    <a:lumMod val="50000"/>
                  </a:schemeClr>
                </a:solidFill>
              </a:rPr>
              <a:t>)=B(0,R))</a:t>
            </a:r>
            <a:endParaRPr lang="en-US" sz="2800" dirty="0" smtClean="0">
              <a:solidFill>
                <a:schemeClr val="bg1">
                  <a:lumMod val="50000"/>
                </a:schemeClr>
              </a:solidFill>
            </a:endParaRPr>
          </a:p>
          <a:p>
            <a:pPr fontAlgn="ctr"/>
            <a:r>
              <a:rPr lang="en-US" sz="2400" dirty="0" smtClean="0"/>
              <a:t>If </a:t>
            </a:r>
            <a:r>
              <a:rPr lang="en-US" sz="2400" dirty="0" err="1" smtClean="0"/>
              <a:t>vol</a:t>
            </a:r>
            <a:r>
              <a:rPr lang="en-US" sz="2400" dirty="0" smtClean="0"/>
              <a:t> E(</a:t>
            </a:r>
            <a:r>
              <a:rPr lang="en-US" sz="2400" dirty="0" err="1" smtClean="0"/>
              <a:t>M,z</a:t>
            </a:r>
            <a:r>
              <a:rPr lang="en-US" sz="2400" dirty="0" smtClean="0"/>
              <a:t>) &lt; </a:t>
            </a:r>
            <a:r>
              <a:rPr lang="en-US" sz="2400" dirty="0" err="1" smtClean="0"/>
              <a:t>vol</a:t>
            </a:r>
            <a:r>
              <a:rPr lang="en-US" sz="2400" dirty="0" smtClean="0"/>
              <a:t> B(0,r) then </a:t>
            </a:r>
            <a:r>
              <a:rPr lang="en-US" sz="2400" dirty="0" smtClean="0">
                <a:solidFill>
                  <a:srgbClr val="0070C0"/>
                </a:solidFill>
              </a:rPr>
              <a:t>Halt: “P is empty”</a:t>
            </a:r>
          </a:p>
          <a:p>
            <a:pPr fontAlgn="ctr">
              <a:tabLst>
                <a:tab pos="461963" algn="l"/>
              </a:tabLst>
            </a:pPr>
            <a:r>
              <a:rPr lang="en-US" sz="2400" dirty="0" smtClean="0"/>
              <a:t>If z</a:t>
            </a:r>
            <a:r>
              <a:rPr lang="en-US" sz="2400" dirty="0" smtClean="0">
                <a:latin typeface="cmsy10"/>
              </a:rPr>
              <a:t>2</a:t>
            </a:r>
            <a:r>
              <a:rPr lang="en-US" sz="2400" dirty="0" smtClean="0"/>
              <a:t>P, </a:t>
            </a:r>
            <a:r>
              <a:rPr lang="en-US" sz="2400" dirty="0" smtClean="0">
                <a:solidFill>
                  <a:srgbClr val="0070C0"/>
                </a:solidFill>
              </a:rPr>
              <a:t>Halt: “z </a:t>
            </a:r>
            <a:r>
              <a:rPr lang="en-US" sz="2400" dirty="0" smtClean="0">
                <a:solidFill>
                  <a:srgbClr val="0070C0"/>
                </a:solidFill>
                <a:latin typeface="cmsy10"/>
              </a:rPr>
              <a:t>2</a:t>
            </a:r>
            <a:r>
              <a:rPr lang="en-US" sz="2400" dirty="0" smtClean="0">
                <a:solidFill>
                  <a:srgbClr val="0070C0"/>
                </a:solidFill>
              </a:rPr>
              <a:t> P”</a:t>
            </a:r>
          </a:p>
          <a:p>
            <a:pPr fontAlgn="ctr">
              <a:tabLst>
                <a:tab pos="461963" algn="l"/>
              </a:tabLst>
            </a:pPr>
            <a:r>
              <a:rPr lang="en-US" sz="2400" dirty="0" smtClean="0"/>
              <a:t>Else</a:t>
            </a:r>
          </a:p>
          <a:p>
            <a:pPr fontAlgn="ctr">
              <a:tabLst>
                <a:tab pos="461963" algn="l"/>
              </a:tabLst>
            </a:pPr>
            <a:r>
              <a:rPr lang="en-US" sz="2400" dirty="0" smtClean="0"/>
              <a:t>	Let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x</a:t>
            </a:r>
            <a:r>
              <a:rPr lang="en-US" sz="2400" dirty="0" smtClean="0"/>
              <a:t> </a:t>
            </a:r>
            <a:r>
              <a:rPr lang="en-US" sz="2400" dirty="0" smtClean="0">
                <a:latin typeface="cmsy10"/>
              </a:rPr>
              <a:t>·</a:t>
            </a:r>
            <a:r>
              <a:rPr lang="en-US" sz="2400" dirty="0" smtClean="0"/>
              <a:t> </a:t>
            </a:r>
            <a:r>
              <a:rPr lang="en-US" sz="2400" dirty="0" smtClean="0">
                <a:latin typeface="Calibri"/>
              </a:rPr>
              <a:t>b</a:t>
            </a:r>
            <a:r>
              <a:rPr lang="en-US" sz="2400" baseline="-25000" dirty="0" smtClean="0">
                <a:latin typeface="Calibri"/>
              </a:rPr>
              <a:t>i</a:t>
            </a:r>
            <a:r>
              <a:rPr lang="en-US" sz="2400" dirty="0" smtClean="0"/>
              <a:t>” be a constraint of P violated by z   </a:t>
            </a:r>
            <a:r>
              <a:rPr lang="en-US" sz="2400" dirty="0" smtClean="0">
                <a:solidFill>
                  <a:schemeClr val="bg1">
                    <a:lumMod val="50000"/>
                  </a:schemeClr>
                </a:solidFill>
              </a:rPr>
              <a:t>(i.e., </a:t>
            </a:r>
            <a:r>
              <a:rPr lang="en-US" sz="2400" dirty="0" err="1" smtClean="0">
                <a:solidFill>
                  <a:schemeClr val="bg1">
                    <a:lumMod val="50000"/>
                  </a:schemeClr>
                </a:solidFill>
              </a:rPr>
              <a:t>a</a:t>
            </a:r>
            <a:r>
              <a:rPr lang="en-US" sz="2400" baseline="-25000" dirty="0" err="1" smtClean="0">
                <a:solidFill>
                  <a:schemeClr val="bg1">
                    <a:lumMod val="50000"/>
                  </a:schemeClr>
                </a:solidFill>
              </a:rPr>
              <a:t>i</a:t>
            </a:r>
            <a:r>
              <a:rPr lang="en-US" sz="2400" baseline="30000" dirty="0" err="1" smtClean="0">
                <a:solidFill>
                  <a:schemeClr val="bg1">
                    <a:lumMod val="50000"/>
                  </a:schemeClr>
                </a:solidFill>
              </a:rPr>
              <a:t>T</a:t>
            </a:r>
            <a:r>
              <a:rPr lang="en-US" sz="2400" dirty="0" err="1" smtClean="0">
                <a:solidFill>
                  <a:schemeClr val="bg1">
                    <a:lumMod val="50000"/>
                  </a:schemeClr>
                </a:solidFill>
              </a:rPr>
              <a:t>z</a:t>
            </a:r>
            <a:r>
              <a:rPr lang="en-US" sz="2400" dirty="0" smtClean="0">
                <a:solidFill>
                  <a:schemeClr val="bg1">
                    <a:lumMod val="50000"/>
                  </a:schemeClr>
                </a:solidFill>
              </a:rPr>
              <a:t>&gt;b</a:t>
            </a:r>
            <a:r>
              <a:rPr lang="en-US" sz="2400" baseline="-25000" dirty="0" smtClean="0">
                <a:solidFill>
                  <a:schemeClr val="bg1">
                    <a:lumMod val="50000"/>
                  </a:schemeClr>
                </a:solidFill>
              </a:rPr>
              <a:t>i</a:t>
            </a:r>
            <a:r>
              <a:rPr lang="en-US" sz="2400" dirty="0" smtClean="0">
                <a:solidFill>
                  <a:schemeClr val="bg1">
                    <a:lumMod val="50000"/>
                  </a:schemeClr>
                </a:solidFill>
              </a:rPr>
              <a:t>)</a:t>
            </a:r>
          </a:p>
          <a:p>
            <a:pPr fontAlgn="ctr">
              <a:tabLst>
                <a:tab pos="461963" algn="l"/>
              </a:tabLst>
            </a:pPr>
            <a:r>
              <a:rPr lang="en-US" sz="2400" dirty="0" smtClean="0"/>
              <a:t>	Let H = { x : </a:t>
            </a:r>
            <a:r>
              <a:rPr lang="en-US" sz="2400" dirty="0" err="1" smtClean="0"/>
              <a:t>a</a:t>
            </a:r>
            <a:r>
              <a:rPr lang="en-US" sz="2400" baseline="-25000" dirty="0" err="1" smtClean="0"/>
              <a:t>i</a:t>
            </a:r>
            <a:r>
              <a:rPr lang="en-US" sz="2400" baseline="30000" dirty="0" err="1" smtClean="0"/>
              <a:t>T</a:t>
            </a:r>
            <a:r>
              <a:rPr lang="en-US" sz="2400" dirty="0" err="1" smtClean="0"/>
              <a:t>x</a:t>
            </a:r>
            <a:r>
              <a:rPr lang="en-US" sz="2400" dirty="0" smtClean="0"/>
              <a:t> </a:t>
            </a:r>
            <a:r>
              <a:rPr lang="en-US" sz="2400" dirty="0" smtClean="0">
                <a:latin typeface="cmsy10"/>
              </a:rPr>
              <a:t>·</a:t>
            </a:r>
            <a:r>
              <a:rPr lang="en-US" sz="2400" dirty="0" smtClean="0"/>
              <a: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z</a:t>
            </a:r>
            <a:r>
              <a:rPr lang="en-US" sz="2400" dirty="0" smtClean="0"/>
              <a:t> }                                </a:t>
            </a:r>
            <a:r>
              <a:rPr lang="en-US" dirty="0" smtClean="0"/>
              <a:t> </a:t>
            </a:r>
            <a:r>
              <a:rPr lang="en-US" sz="2400" dirty="0" smtClean="0"/>
              <a:t>  </a:t>
            </a:r>
            <a:r>
              <a:rPr lang="en-US" sz="2400" dirty="0" smtClean="0">
                <a:solidFill>
                  <a:schemeClr val="bg1">
                    <a:lumMod val="50000"/>
                  </a:schemeClr>
                </a:solidFill>
              </a:rPr>
              <a:t>(so P </a:t>
            </a:r>
            <a:r>
              <a:rPr lang="en-US" sz="2400" dirty="0" smtClean="0">
                <a:solidFill>
                  <a:schemeClr val="bg1">
                    <a:lumMod val="50000"/>
                  </a:schemeClr>
                </a:solidFill>
                <a:latin typeface="cmsy10"/>
              </a:rPr>
              <a:t>µ</a:t>
            </a:r>
            <a:r>
              <a:rPr lang="en-US" sz="2400" dirty="0" smtClean="0">
                <a:solidFill>
                  <a:schemeClr val="bg1">
                    <a:lumMod val="50000"/>
                  </a:schemeClr>
                </a:solidFill>
              </a:rPr>
              <a:t> E(</a:t>
            </a:r>
            <a:r>
              <a:rPr lang="en-US" sz="2400" dirty="0" err="1" smtClean="0">
                <a:solidFill>
                  <a:schemeClr val="bg1">
                    <a:lumMod val="50000"/>
                  </a:schemeClr>
                </a:solidFill>
              </a:rPr>
              <a:t>M,z</a:t>
            </a:r>
            <a:r>
              <a:rPr lang="en-US" sz="2400" dirty="0" smtClean="0">
                <a:solidFill>
                  <a:schemeClr val="bg1">
                    <a:lumMod val="50000"/>
                  </a:schemeClr>
                </a:solidFill>
              </a:rPr>
              <a:t>)</a:t>
            </a:r>
            <a:r>
              <a:rPr lang="en-US" sz="2400" dirty="0" smtClean="0">
                <a:solidFill>
                  <a:schemeClr val="bg1">
                    <a:lumMod val="50000"/>
                  </a:schemeClr>
                </a:solidFill>
                <a:latin typeface="cmsy10"/>
              </a:rPr>
              <a:t>Å</a:t>
            </a:r>
            <a:r>
              <a:rPr lang="en-US" sz="2400" dirty="0" smtClean="0">
                <a:solidFill>
                  <a:schemeClr val="bg1">
                    <a:lumMod val="50000"/>
                  </a:schemeClr>
                </a:solidFill>
              </a:rPr>
              <a:t>H)</a:t>
            </a:r>
          </a:p>
          <a:p>
            <a:pPr fontAlgn="ctr">
              <a:tabLst>
                <a:tab pos="461963" algn="l"/>
              </a:tabLst>
            </a:pPr>
            <a:r>
              <a:rPr lang="en-US" sz="2400" dirty="0" smtClean="0"/>
              <a:t>	Let E(</a:t>
            </a:r>
            <a:r>
              <a:rPr lang="en-US" sz="2400" dirty="0" err="1" smtClean="0"/>
              <a:t>M’,z</a:t>
            </a:r>
            <a:r>
              <a:rPr lang="en-US" sz="2400" dirty="0" smtClean="0"/>
              <a:t>’) be an ellipsoid covering E(</a:t>
            </a:r>
            <a:r>
              <a:rPr lang="en-US" sz="2400" dirty="0" err="1" smtClean="0"/>
              <a:t>M,z</a:t>
            </a:r>
            <a:r>
              <a:rPr lang="en-US" sz="2400" dirty="0" smtClean="0"/>
              <a:t>)</a:t>
            </a:r>
            <a:r>
              <a:rPr lang="en-US" sz="2400" dirty="0" smtClean="0">
                <a:latin typeface="cmsy10"/>
              </a:rPr>
              <a:t>Å</a:t>
            </a:r>
            <a:r>
              <a:rPr lang="en-US" sz="2400" dirty="0" smtClean="0"/>
              <a:t>H</a:t>
            </a:r>
          </a:p>
          <a:p>
            <a:pPr fontAlgn="ctr">
              <a:tabLst>
                <a:tab pos="461963" algn="l"/>
              </a:tabLst>
            </a:pPr>
            <a:r>
              <a:rPr lang="en-US" sz="2400" dirty="0" smtClean="0"/>
              <a:t>	Set M</a:t>
            </a:r>
            <a:r>
              <a:rPr lang="en-US" sz="2400" dirty="0" smtClean="0">
                <a:sym typeface="Wingdings" pitchFamily="2" charset="2"/>
              </a:rPr>
              <a:t>M’ and </a:t>
            </a:r>
            <a:r>
              <a:rPr lang="en-US" sz="2400" dirty="0" err="1" smtClean="0">
                <a:sym typeface="Wingdings" pitchFamily="2" charset="2"/>
              </a:rPr>
              <a:t>zz</a:t>
            </a:r>
            <a:r>
              <a:rPr lang="en-US" sz="2400" dirty="0" smtClean="0">
                <a:sym typeface="Wingdings" pitchFamily="2" charset="2"/>
              </a:rPr>
              <a:t>’ and go back to Start</a:t>
            </a:r>
            <a:endParaRPr lang="en-US" sz="2400" dirty="0" smtClean="0"/>
          </a:p>
        </p:txBody>
      </p:sp>
      <p:sp>
        <p:nvSpPr>
          <p:cNvPr id="6" name="Content Placeholder 2"/>
          <p:cNvSpPr txBox="1">
            <a:spLocks/>
          </p:cNvSpPr>
          <p:nvPr/>
        </p:nvSpPr>
        <p:spPr>
          <a:xfrm>
            <a:off x="160774" y="4893552"/>
            <a:ext cx="8746558" cy="189913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Notation: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Let B(</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ball of radius r around point z</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Assumptions:</a:t>
            </a: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“The WMD is in Iraq”:</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R&gt;0 such that P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B(0,R)</a:t>
            </a: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100" normalizeH="0" baseline="0" noProof="0" dirty="0" smtClean="0">
                <a:ln>
                  <a:noFill/>
                </a:ln>
                <a:solidFill>
                  <a:srgbClr val="00B050"/>
                </a:solidFill>
                <a:effectLst/>
                <a:uLnTx/>
                <a:uFillTx/>
                <a:latin typeface="+mn-lt"/>
                <a:ea typeface="+mn-ea"/>
                <a:cs typeface="+mn-cs"/>
              </a:rPr>
              <a:t>WMD bigger than cow”</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If P</a:t>
            </a:r>
            <a:r>
              <a:rPr kumimoji="0" lang="en-US" sz="2800" b="0" i="0" u="none" strike="noStrike" kern="1200" cap="none" spc="-100" normalizeH="0" baseline="0" noProof="0" dirty="0" smtClean="0">
                <a:ln>
                  <a:noFill/>
                </a:ln>
                <a:solidFill>
                  <a:schemeClr val="tx1"/>
                </a:solidFill>
                <a:effectLst/>
                <a:uLnTx/>
                <a:uFillTx/>
                <a:latin typeface="Symbol"/>
                <a:ea typeface="+mn-ea"/>
                <a:cs typeface="+mn-cs"/>
                <a:sym typeface="Symbol"/>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then </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r&gt;0, z</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10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100" normalizeH="0" baseline="30000" noProof="0" dirty="0" smtClean="0">
                <a:ln>
                  <a:noFill/>
                </a:ln>
                <a:solidFill>
                  <a:schemeClr val="tx1"/>
                </a:solidFill>
                <a:effectLst/>
                <a:uLnTx/>
                <a:uFillTx/>
                <a:latin typeface="Calibri"/>
                <a:ea typeface="+mn-ea"/>
                <a:cs typeface="+mn-cs"/>
              </a:rPr>
              <a:t>n</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s.t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B(</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z,r</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P</a:t>
            </a:r>
          </a:p>
        </p:txBody>
      </p:sp>
      <p:sp>
        <p:nvSpPr>
          <p:cNvPr id="7" name="TextBox 6"/>
          <p:cNvSpPr txBox="1"/>
          <p:nvPr/>
        </p:nvSpPr>
        <p:spPr>
          <a:xfrm>
            <a:off x="3828421" y="2542233"/>
            <a:ext cx="3097258" cy="584775"/>
          </a:xfrm>
          <a:prstGeom prst="rect">
            <a:avLst/>
          </a:prstGeom>
          <a:noFill/>
        </p:spPr>
        <p:txBody>
          <a:bodyPr wrap="none" rtlCol="0">
            <a:spAutoFit/>
          </a:bodyPr>
          <a:lstStyle/>
          <a:p>
            <a:r>
              <a:rPr lang="en-US" sz="3200" b="1" dirty="0" smtClean="0">
                <a:solidFill>
                  <a:srgbClr val="FF0000"/>
                </a:solidFill>
              </a:rPr>
              <a:t>How to find this?</a:t>
            </a:r>
            <a:endParaRPr lang="en-US" sz="3200" b="1" dirty="0">
              <a:solidFill>
                <a:srgbClr val="FF0000"/>
              </a:solidFill>
            </a:endParaRPr>
          </a:p>
        </p:txBody>
      </p:sp>
      <p:sp>
        <p:nvSpPr>
          <p:cNvPr id="8" name="Oval 7"/>
          <p:cNvSpPr/>
          <p:nvPr/>
        </p:nvSpPr>
        <p:spPr>
          <a:xfrm>
            <a:off x="1446962" y="3928906"/>
            <a:ext cx="1034981" cy="462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09186" y="2795955"/>
            <a:ext cx="1929284" cy="1143000"/>
          </a:xfrm>
          <a:custGeom>
            <a:avLst/>
            <a:gdLst>
              <a:gd name="connsiteX0" fmla="*/ 1929284 w 1929284"/>
              <a:gd name="connsiteY0" fmla="*/ 55266 h 1170633"/>
              <a:gd name="connsiteX1" fmla="*/ 783772 w 1929284"/>
              <a:gd name="connsiteY1" fmla="*/ 185894 h 1170633"/>
              <a:gd name="connsiteX2" fmla="*/ 0 w 1929284"/>
              <a:gd name="connsiteY2" fmla="*/ 1170633 h 1170633"/>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542611 w 1929284"/>
              <a:gd name="connsiteY1" fmla="*/ 208503 h 1143000"/>
              <a:gd name="connsiteX2" fmla="*/ 0 w 1929284"/>
              <a:gd name="connsiteY2" fmla="*/ 1143000 h 1143000"/>
            </a:gdLst>
            <a:ahLst/>
            <a:cxnLst>
              <a:cxn ang="0">
                <a:pos x="connsiteX0" y="connsiteY0"/>
              </a:cxn>
              <a:cxn ang="0">
                <a:pos x="connsiteX1" y="connsiteY1"/>
              </a:cxn>
              <a:cxn ang="0">
                <a:pos x="connsiteX2" y="connsiteY2"/>
              </a:cxn>
            </a:cxnLst>
            <a:rect l="l" t="t" r="r" b="b"/>
            <a:pathLst>
              <a:path w="1929284" h="1143000">
                <a:moveTo>
                  <a:pt x="1929284" y="27633"/>
                </a:moveTo>
                <a:cubicBezTo>
                  <a:pt x="1517301" y="0"/>
                  <a:pt x="864158" y="22609"/>
                  <a:pt x="542611" y="208503"/>
                </a:cubicBezTo>
                <a:cubicBezTo>
                  <a:pt x="221064" y="394398"/>
                  <a:pt x="110531" y="723481"/>
                  <a:pt x="0" y="114300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28439" y="704176"/>
            <a:ext cx="1970411" cy="523220"/>
          </a:xfrm>
          <a:prstGeom prst="rect">
            <a:avLst/>
          </a:prstGeom>
          <a:noFill/>
        </p:spPr>
        <p:txBody>
          <a:bodyPr wrap="none" rtlCol="0">
            <a:spAutoFit/>
          </a:bodyPr>
          <a:lstStyle/>
          <a:p>
            <a:r>
              <a:rPr lang="en-US" sz="2800" dirty="0" smtClean="0"/>
              <a:t>and R and 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p:bldP spid="7" grpId="0"/>
      <p:bldP spid="8" grpId="0" animBg="1"/>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3574217" y="2769595"/>
            <a:ext cx="2685906" cy="1366576"/>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888"/>
            <a:ext cx="8229600" cy="921116"/>
          </a:xfrm>
        </p:spPr>
        <p:txBody>
          <a:bodyPr>
            <a:normAutofit fontScale="90000"/>
          </a:bodyPr>
          <a:lstStyle/>
          <a:p>
            <a:r>
              <a:rPr lang="en-US" dirty="0" smtClean="0"/>
              <a:t>Covering Half-ellipsoids by Ellipsoids</a:t>
            </a:r>
            <a:endParaRPr lang="en-US" dirty="0"/>
          </a:p>
        </p:txBody>
      </p:sp>
      <p:sp>
        <p:nvSpPr>
          <p:cNvPr id="3" name="Content Placeholder 2"/>
          <p:cNvSpPr>
            <a:spLocks noGrp="1"/>
          </p:cNvSpPr>
          <p:nvPr>
            <p:ph idx="1"/>
          </p:nvPr>
        </p:nvSpPr>
        <p:spPr>
          <a:xfrm>
            <a:off x="457200" y="4735770"/>
            <a:ext cx="8229600" cy="1842451"/>
          </a:xfrm>
          <a:solidFill>
            <a:srgbClr val="FFFFCC"/>
          </a:solidFill>
          <a:ln>
            <a:solidFill>
              <a:schemeClr val="tx1"/>
            </a:solidFill>
          </a:ln>
        </p:spPr>
        <p:txBody>
          <a:bodyPr>
            <a:normAutofit/>
          </a:bodyPr>
          <a:lstStyle/>
          <a:p>
            <a:pPr>
              <a:spcBef>
                <a:spcPts val="0"/>
              </a:spcBef>
              <a:buNone/>
            </a:pPr>
            <a:r>
              <a:rPr lang="en-US" sz="2800" b="1" dirty="0" smtClean="0"/>
              <a:t>	Solution</a:t>
            </a:r>
          </a:p>
          <a:p>
            <a:pPr>
              <a:spcBef>
                <a:spcPts val="0"/>
              </a:spcBef>
              <a:buNone/>
            </a:pPr>
            <a:r>
              <a:rPr lang="en-US" sz="2800" dirty="0" smtClean="0"/>
              <a:t>	</a:t>
            </a:r>
            <a:r>
              <a:rPr lang="en-US" sz="2800" dirty="0" smtClean="0"/>
              <a:t>As </a:t>
            </a:r>
            <a:r>
              <a:rPr lang="en-US" sz="2800" dirty="0" smtClean="0"/>
              <a:t>stated earlier, we </a:t>
            </a:r>
            <a:r>
              <a:rPr lang="en-US" sz="2800" dirty="0" smtClean="0"/>
              <a:t>can find an </a:t>
            </a:r>
            <a:r>
              <a:rPr lang="en-US" sz="2800" dirty="0" smtClean="0"/>
              <a:t>ellipsoid </a:t>
            </a:r>
            <a:r>
              <a:rPr lang="en-US" sz="2800" dirty="0" smtClean="0">
                <a:solidFill>
                  <a:srgbClr val="0070C0"/>
                </a:solidFill>
              </a:rPr>
              <a:t>E’</a:t>
            </a:r>
            <a:r>
              <a:rPr lang="en-US" sz="2800" dirty="0" smtClean="0"/>
              <a:t> such that</a:t>
            </a:r>
          </a:p>
          <a:p>
            <a:pPr lvl="1">
              <a:spcBef>
                <a:spcPts val="0"/>
              </a:spcBef>
            </a:pPr>
            <a:r>
              <a:rPr lang="en-US" dirty="0" smtClean="0">
                <a:latin typeface="Calibri"/>
              </a:rPr>
              <a:t> </a:t>
            </a:r>
            <a:r>
              <a:rPr lang="en-US" dirty="0" err="1" smtClean="0">
                <a:solidFill>
                  <a:srgbClr val="00B050"/>
                </a:solidFill>
                <a:latin typeface="Calibri"/>
              </a:rPr>
              <a:t>E</a:t>
            </a:r>
            <a:r>
              <a:rPr lang="en-US" dirty="0" err="1" smtClean="0">
                <a:solidFill>
                  <a:srgbClr val="00B050"/>
                </a:solidFill>
                <a:latin typeface="cmsy10"/>
              </a:rPr>
              <a:t>Å</a:t>
            </a:r>
            <a:r>
              <a:rPr lang="en-US" dirty="0" err="1" smtClean="0">
                <a:solidFill>
                  <a:srgbClr val="00B050"/>
                </a:solidFill>
                <a:latin typeface="Calibri"/>
              </a:rPr>
              <a:t>H</a:t>
            </a:r>
            <a:r>
              <a:rPr lang="en-US" baseline="-25000" dirty="0" err="1" smtClean="0">
                <a:solidFill>
                  <a:srgbClr val="00B050"/>
                </a:solidFill>
                <a:latin typeface="Calibri"/>
              </a:rPr>
              <a:t>a</a:t>
            </a:r>
            <a:r>
              <a:rPr lang="en-US" baseline="-25000" dirty="0" smtClean="0">
                <a:solidFill>
                  <a:srgbClr val="00B050"/>
                </a:solidFill>
                <a:latin typeface="Calibri"/>
              </a:rPr>
              <a:t> </a:t>
            </a:r>
            <a:r>
              <a:rPr lang="en-US" dirty="0" smtClean="0">
                <a:solidFill>
                  <a:srgbClr val="00B050"/>
                </a:solidFill>
                <a:latin typeface="cmsy10"/>
              </a:rPr>
              <a:t>µ</a:t>
            </a:r>
            <a:r>
              <a:rPr lang="en-US" baseline="-25000" dirty="0" smtClean="0">
                <a:solidFill>
                  <a:srgbClr val="00B050"/>
                </a:solidFill>
                <a:latin typeface="Calibri"/>
              </a:rPr>
              <a:t> </a:t>
            </a:r>
            <a:r>
              <a:rPr lang="en-US" dirty="0" smtClean="0">
                <a:solidFill>
                  <a:srgbClr val="0070C0"/>
                </a:solidFill>
              </a:rPr>
              <a:t>E’</a:t>
            </a:r>
          </a:p>
          <a:p>
            <a:pPr lvl="1">
              <a:spcBef>
                <a:spcPts val="0"/>
              </a:spcBef>
            </a:pPr>
            <a:r>
              <a:rPr lang="en-US" dirty="0" smtClean="0"/>
              <a:t> </a:t>
            </a:r>
            <a:r>
              <a:rPr lang="en-US" dirty="0" err="1" smtClean="0"/>
              <a:t>vol</a:t>
            </a:r>
            <a:r>
              <a:rPr lang="en-US" dirty="0" smtClean="0"/>
              <a:t>(</a:t>
            </a:r>
            <a:r>
              <a:rPr lang="en-US" dirty="0" smtClean="0">
                <a:solidFill>
                  <a:srgbClr val="0070C0"/>
                </a:solidFill>
              </a:rPr>
              <a:t>E’</a:t>
            </a:r>
            <a:r>
              <a:rPr lang="en-US" dirty="0" smtClean="0"/>
              <a:t>) </a:t>
            </a:r>
            <a:r>
              <a:rPr lang="en-US" dirty="0" smtClean="0">
                <a:latin typeface="cmsy10"/>
              </a:rPr>
              <a:t>·</a:t>
            </a:r>
            <a:r>
              <a:rPr lang="en-US" dirty="0" smtClean="0"/>
              <a:t> </a:t>
            </a:r>
            <a:r>
              <a:rPr lang="en-US" dirty="0" err="1" smtClean="0"/>
              <a:t>vol</a:t>
            </a:r>
            <a:r>
              <a:rPr lang="en-US" dirty="0" smtClean="0"/>
              <a:t>(</a:t>
            </a:r>
            <a:r>
              <a:rPr lang="en-US" dirty="0" smtClean="0">
                <a:solidFill>
                  <a:srgbClr val="FF0000"/>
                </a:solidFill>
              </a:rPr>
              <a:t>E</a:t>
            </a:r>
            <a:r>
              <a:rPr lang="en-US" dirty="0" smtClean="0"/>
              <a:t>) </a:t>
            </a:r>
            <a:r>
              <a:rPr lang="en-US" dirty="0" smtClean="0">
                <a:latin typeface="cmsy10"/>
              </a:rPr>
              <a:t>¢</a:t>
            </a:r>
            <a:r>
              <a:rPr lang="en-US" dirty="0" smtClean="0"/>
              <a:t> e</a:t>
            </a:r>
            <a:r>
              <a:rPr lang="en-US" baseline="30000" dirty="0" smtClean="0"/>
              <a:t>-1/4(n+1)</a:t>
            </a:r>
            <a:endParaRPr lang="en-US" baseline="30000" dirty="0"/>
          </a:p>
        </p:txBody>
      </p:sp>
      <p:sp>
        <p:nvSpPr>
          <p:cNvPr id="9" name="Oval 8"/>
          <p:cNvSpPr/>
          <p:nvPr/>
        </p:nvSpPr>
        <p:spPr>
          <a:xfrm rot="20874457">
            <a:off x="2592475" y="2849984"/>
            <a:ext cx="3697793" cy="1547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3898877" y="1355163"/>
            <a:ext cx="1856119" cy="3260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2959" y="3071046"/>
            <a:ext cx="335348" cy="461665"/>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3074798" y="1845146"/>
            <a:ext cx="415498" cy="461665"/>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2421652" y="2407855"/>
            <a:ext cx="3474181" cy="2039003"/>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41371" y="3573463"/>
            <a:ext cx="90435" cy="602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2049" y="3272014"/>
            <a:ext cx="306494" cy="461665"/>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sp>
        <p:nvSpPr>
          <p:cNvPr id="13" name="Rectangle 12"/>
          <p:cNvSpPr/>
          <p:nvPr/>
        </p:nvSpPr>
        <p:spPr>
          <a:xfrm>
            <a:off x="1880658" y="1865410"/>
            <a:ext cx="524503" cy="523220"/>
          </a:xfrm>
          <a:prstGeom prst="rect">
            <a:avLst/>
          </a:prstGeom>
        </p:spPr>
        <p:txBody>
          <a:bodyPr wrap="none">
            <a:spAutoFit/>
          </a:bodyPr>
          <a:lstStyle/>
          <a:p>
            <a:r>
              <a:rPr lang="en-US" sz="2800" b="1" dirty="0" smtClean="0">
                <a:solidFill>
                  <a:srgbClr val="7030A0"/>
                </a:solidFill>
              </a:rPr>
              <a:t>H</a:t>
            </a:r>
            <a:r>
              <a:rPr lang="en-US" sz="2800" b="1" baseline="-25000" dirty="0" smtClean="0">
                <a:solidFill>
                  <a:srgbClr val="7030A0"/>
                </a:solidFill>
              </a:rPr>
              <a:t>a</a:t>
            </a:r>
            <a:endParaRPr lang="en-US" sz="1600" b="1" dirty="0"/>
          </a:p>
        </p:txBody>
      </p:sp>
      <p:sp>
        <p:nvSpPr>
          <p:cNvPr id="18" name="Content Placeholder 2"/>
          <p:cNvSpPr txBox="1">
            <a:spLocks/>
          </p:cNvSpPr>
          <p:nvPr/>
        </p:nvSpPr>
        <p:spPr>
          <a:xfrm>
            <a:off x="457200" y="677438"/>
            <a:ext cx="8229600" cy="10148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be an ellipsoid centered at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z</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a:t>
            </a:r>
            <a:r>
              <a:rPr kumimoji="0" lang="en-US" sz="2800" b="0" i="0" u="none" strike="noStrike" kern="1200" cap="none" spc="0" normalizeH="0" baseline="0" noProof="0" dirty="0" smtClean="0">
                <a:ln>
                  <a:noFill/>
                </a:ln>
                <a:solidFill>
                  <a:srgbClr val="7030A0"/>
                </a:solidFill>
                <a:effectLst/>
                <a:uLnTx/>
                <a:uFillTx/>
                <a:latin typeface="Calibri"/>
                <a:ea typeface="+mn-ea"/>
                <a:cs typeface="+mn-cs"/>
              </a:rPr>
              <a:t>H</a:t>
            </a:r>
            <a:r>
              <a:rPr kumimoji="0" lang="en-US" sz="2800" b="0" i="0" u="none" strike="noStrike" kern="1200" cap="none" spc="0" normalizeH="0" baseline="-25000" noProof="0" dirty="0" smtClean="0">
                <a:ln>
                  <a:noFill/>
                </a:ln>
                <a:solidFill>
                  <a:srgbClr val="7030A0"/>
                </a:solidFill>
                <a:effectLst/>
                <a:uLnTx/>
                <a:uFillTx/>
                <a:latin typeface="Calibri"/>
                <a:ea typeface="+mn-ea"/>
                <a:cs typeface="+mn-cs"/>
              </a:rPr>
              <a:t>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 x : </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a</a:t>
            </a:r>
            <a:r>
              <a:rPr kumimoji="0" lang="en-US" sz="2800" b="0" i="0" u="none" strike="noStrike" kern="1200" cap="none" spc="0" normalizeH="0" baseline="30000" noProof="0" dirty="0" err="1" smtClean="0">
                <a:ln>
                  <a:noFill/>
                </a:ln>
                <a:solidFill>
                  <a:schemeClr val="tx1"/>
                </a:solidFill>
                <a:effectLst/>
                <a:uLnTx/>
                <a:uFillTx/>
                <a:latin typeface="Calibri"/>
                <a:ea typeface="+mn-ea"/>
                <a:cs typeface="+mn-cs"/>
              </a:rPr>
              <a:t>T</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x</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a</a:t>
            </a:r>
            <a:r>
              <a:rPr kumimoji="0" lang="en-US" sz="2800" b="0" i="0" u="none" strike="noStrike" kern="1200" cap="none" spc="0" normalizeH="0" baseline="30000" noProof="0" dirty="0" err="1" smtClean="0">
                <a:ln>
                  <a:noFill/>
                </a:ln>
                <a:solidFill>
                  <a:schemeClr val="tx1"/>
                </a:solidFill>
                <a:effectLst/>
                <a:uLnTx/>
                <a:uFillTx/>
                <a:latin typeface="Calibri"/>
                <a:ea typeface="+mn-ea"/>
                <a:cs typeface="+mn-cs"/>
              </a:rPr>
              <a:t>T</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8"/>
            <a:ext cx="8229600" cy="762592"/>
          </a:xfrm>
        </p:spPr>
        <p:txBody>
          <a:bodyPr>
            <a:normAutofit/>
          </a:bodyPr>
          <a:lstStyle/>
          <a:p>
            <a:r>
              <a:rPr lang="en-CA" sz="4000" dirty="0" smtClean="0"/>
              <a:t>How many iterations?</a:t>
            </a:r>
            <a:endParaRPr lang="en-CA" sz="4000" dirty="0"/>
          </a:p>
        </p:txBody>
      </p:sp>
      <p:sp>
        <p:nvSpPr>
          <p:cNvPr id="3" name="Content Placeholder 2"/>
          <p:cNvSpPr>
            <a:spLocks noGrp="1"/>
          </p:cNvSpPr>
          <p:nvPr>
            <p:ph idx="1"/>
          </p:nvPr>
        </p:nvSpPr>
        <p:spPr>
          <a:xfrm>
            <a:off x="252479" y="750624"/>
            <a:ext cx="8727747" cy="5909485"/>
          </a:xfrm>
        </p:spPr>
        <p:txBody>
          <a:bodyPr>
            <a:normAutofit/>
          </a:bodyPr>
          <a:lstStyle/>
          <a:p>
            <a:r>
              <a:rPr lang="en-CA" sz="2800" dirty="0" err="1" smtClean="0"/>
              <a:t>E</a:t>
            </a:r>
            <a:r>
              <a:rPr lang="en-CA" sz="2800" baseline="-25000" dirty="0" err="1" smtClean="0"/>
              <a:t>i</a:t>
            </a:r>
            <a:r>
              <a:rPr lang="en-CA" sz="2800" dirty="0" smtClean="0"/>
              <a:t> = ellipsoid in </a:t>
            </a:r>
            <a:r>
              <a:rPr lang="en-CA" sz="2800" dirty="0" err="1" smtClean="0"/>
              <a:t>i</a:t>
            </a:r>
            <a:r>
              <a:rPr lang="en-CA" sz="2800" baseline="30000" dirty="0" err="1" smtClean="0"/>
              <a:t>th</a:t>
            </a:r>
            <a:r>
              <a:rPr lang="en-CA" sz="2800" dirty="0" smtClean="0"/>
              <a:t> iteration. Initially E</a:t>
            </a:r>
            <a:r>
              <a:rPr lang="en-CA" sz="2800" baseline="-25000" dirty="0" smtClean="0"/>
              <a:t>0</a:t>
            </a:r>
            <a:r>
              <a:rPr lang="en-CA" sz="2800" dirty="0" smtClean="0"/>
              <a:t> = B(0,R)</a:t>
            </a:r>
          </a:p>
          <a:p>
            <a:pPr>
              <a:buNone/>
            </a:pPr>
            <a:endParaRPr lang="en-CA" sz="400" dirty="0" smtClean="0"/>
          </a:p>
          <a:p>
            <a:r>
              <a:rPr lang="en-CA" sz="2800" b="1" dirty="0" smtClean="0"/>
              <a:t>Claim 1: </a:t>
            </a:r>
          </a:p>
          <a:p>
            <a:r>
              <a:rPr lang="en-CA" sz="2800" b="1" dirty="0" smtClean="0"/>
              <a:t>Proof: </a:t>
            </a:r>
            <a:r>
              <a:rPr lang="en-CA" sz="2800" dirty="0" smtClean="0"/>
              <a:t> We showed</a:t>
            </a:r>
            <a:endParaRPr lang="en-CA" sz="2400" dirty="0" smtClean="0"/>
          </a:p>
          <a:p>
            <a:pPr>
              <a:buNone/>
            </a:pPr>
            <a:r>
              <a:rPr lang="en-CA" sz="1200" dirty="0" smtClean="0"/>
              <a:t>	</a:t>
            </a:r>
            <a:endParaRPr lang="en-CA" sz="800" dirty="0" smtClean="0"/>
          </a:p>
          <a:p>
            <a:pPr>
              <a:buNone/>
            </a:pPr>
            <a:r>
              <a:rPr lang="en-CA" sz="2800" dirty="0" smtClean="0"/>
              <a:t>	So				 				           </a:t>
            </a:r>
            <a:r>
              <a:rPr lang="en-CA" sz="2800" dirty="0" smtClean="0">
                <a:latin typeface="msam10"/>
              </a:rPr>
              <a:t>¥</a:t>
            </a:r>
          </a:p>
          <a:p>
            <a:pPr>
              <a:buNone/>
            </a:pPr>
            <a:endParaRPr lang="en-CA" sz="1800" dirty="0" smtClean="0">
              <a:latin typeface="msam10"/>
            </a:endParaRPr>
          </a:p>
          <a:p>
            <a:r>
              <a:rPr lang="en-CA" sz="2800" b="1" dirty="0" smtClean="0"/>
              <a:t>Claim 2:</a:t>
            </a:r>
            <a:r>
              <a:rPr lang="en-CA" sz="2800" dirty="0" smtClean="0"/>
              <a:t> Number of iterations </a:t>
            </a:r>
            <a:r>
              <a:rPr lang="en-CA" sz="2800" dirty="0" smtClean="0">
                <a:latin typeface="cmsy10"/>
              </a:rPr>
              <a:t>·</a:t>
            </a:r>
            <a:r>
              <a:rPr lang="en-CA" sz="2800" dirty="0" smtClean="0"/>
              <a:t> 4 n(n+1) log(R/r).</a:t>
            </a:r>
            <a:endParaRPr lang="en-CA" sz="2800" dirty="0" smtClean="0">
              <a:latin typeface="msam10"/>
            </a:endParaRPr>
          </a:p>
          <a:p>
            <a:r>
              <a:rPr lang="en-CA" sz="2800" b="1" dirty="0" smtClean="0"/>
              <a:t>Proof: </a:t>
            </a:r>
            <a:r>
              <a:rPr lang="en-CA" sz="2800" dirty="0" smtClean="0"/>
              <a:t>Suppose</a:t>
            </a:r>
          </a:p>
          <a:p>
            <a:pPr>
              <a:buNone/>
            </a:pPr>
            <a:r>
              <a:rPr lang="en-CA" sz="2800" dirty="0" smtClean="0"/>
              <a:t>			Then</a:t>
            </a:r>
          </a:p>
          <a:p>
            <a:pPr>
              <a:buNone/>
            </a:pPr>
            <a:r>
              <a:rPr lang="en-CA" sz="2800" dirty="0" smtClean="0"/>
              <a:t>			     So</a:t>
            </a:r>
          </a:p>
          <a:p>
            <a:pPr>
              <a:buNone/>
            </a:pPr>
            <a:r>
              <a:rPr lang="en-CA" sz="600" dirty="0" smtClean="0"/>
              <a:t>	</a:t>
            </a:r>
            <a:endParaRPr lang="en-CA" sz="700" dirty="0" smtClean="0"/>
          </a:p>
          <a:p>
            <a:pPr>
              <a:buNone/>
            </a:pPr>
            <a:r>
              <a:rPr lang="en-CA" sz="2800" dirty="0" smtClean="0"/>
              <a:t>		  By Claim 1,</a:t>
            </a:r>
          </a:p>
          <a:p>
            <a:pPr>
              <a:buNone/>
            </a:pPr>
            <a:r>
              <a:rPr lang="en-CA" sz="2800" dirty="0" smtClean="0"/>
              <a:t>	So the algorithm stops.				           </a:t>
            </a:r>
            <a:r>
              <a:rPr lang="en-CA" sz="2800" dirty="0" smtClean="0">
                <a:latin typeface="msam10"/>
              </a:rPr>
              <a:t>¥</a:t>
            </a:r>
          </a:p>
        </p:txBody>
      </p:sp>
      <p:pic>
        <p:nvPicPr>
          <p:cNvPr id="6" name="Picture 5" descr="TP_tmp.png"/>
          <p:cNvPicPr>
            <a:picLocks noChangeAspect="1"/>
          </p:cNvPicPr>
          <p:nvPr>
            <p:custDataLst>
              <p:tags r:id="rId1"/>
            </p:custDataLst>
          </p:nvPr>
        </p:nvPicPr>
        <p:blipFill>
          <a:blip r:embed="rId9" cstate="print"/>
          <a:stretch>
            <a:fillRect/>
          </a:stretch>
        </p:blipFill>
        <p:spPr bwMode="auto">
          <a:xfrm>
            <a:off x="2049825" y="1405708"/>
            <a:ext cx="4026148" cy="394079"/>
          </a:xfrm>
          <a:prstGeom prst="rect">
            <a:avLst/>
          </a:prstGeom>
          <a:noFill/>
          <a:ln/>
          <a:effectLst/>
        </p:spPr>
      </p:pic>
      <p:pic>
        <p:nvPicPr>
          <p:cNvPr id="9" name="Picture 8" descr="TP_tmp.png"/>
          <p:cNvPicPr>
            <a:picLocks noChangeAspect="1"/>
          </p:cNvPicPr>
          <p:nvPr>
            <p:custDataLst>
              <p:tags r:id="rId2"/>
            </p:custDataLst>
          </p:nvPr>
        </p:nvPicPr>
        <p:blipFill>
          <a:blip r:embed="rId10" cstate="print"/>
          <a:stretch>
            <a:fillRect/>
          </a:stretch>
        </p:blipFill>
        <p:spPr bwMode="auto">
          <a:xfrm>
            <a:off x="3567832" y="1897026"/>
            <a:ext cx="4238285" cy="394216"/>
          </a:xfrm>
          <a:prstGeom prst="rect">
            <a:avLst/>
          </a:prstGeom>
          <a:noFill/>
          <a:ln/>
          <a:effectLst/>
        </p:spPr>
      </p:pic>
      <p:pic>
        <p:nvPicPr>
          <p:cNvPr id="11" name="Picture 10" descr="TP_tmp.png"/>
          <p:cNvPicPr>
            <a:picLocks noChangeAspect="1"/>
          </p:cNvPicPr>
          <p:nvPr>
            <p:custDataLst>
              <p:tags r:id="rId3"/>
            </p:custDataLst>
          </p:nvPr>
        </p:nvPicPr>
        <p:blipFill>
          <a:blip r:embed="rId11" cstate="print"/>
          <a:stretch>
            <a:fillRect/>
          </a:stretch>
        </p:blipFill>
        <p:spPr bwMode="auto">
          <a:xfrm>
            <a:off x="1126104" y="2361045"/>
            <a:ext cx="7265645" cy="908206"/>
          </a:xfrm>
          <a:prstGeom prst="rect">
            <a:avLst/>
          </a:prstGeom>
          <a:noFill/>
          <a:ln/>
          <a:effectLst/>
        </p:spPr>
      </p:pic>
      <p:pic>
        <p:nvPicPr>
          <p:cNvPr id="13" name="Picture 12" descr="TP_tmp.png"/>
          <p:cNvPicPr>
            <a:picLocks noChangeAspect="1"/>
          </p:cNvPicPr>
          <p:nvPr>
            <p:custDataLst>
              <p:tags r:id="rId4"/>
            </p:custDataLst>
          </p:nvPr>
        </p:nvPicPr>
        <p:blipFill>
          <a:blip r:embed="rId12" cstate="print"/>
          <a:stretch>
            <a:fillRect/>
          </a:stretch>
        </p:blipFill>
        <p:spPr>
          <a:xfrm>
            <a:off x="3056083" y="4067036"/>
            <a:ext cx="3117232" cy="342203"/>
          </a:xfrm>
          <a:prstGeom prst="rect">
            <a:avLst/>
          </a:prstGeom>
        </p:spPr>
      </p:pic>
      <p:pic>
        <p:nvPicPr>
          <p:cNvPr id="20" name="Picture 19" descr="TP_tmp.png"/>
          <p:cNvPicPr>
            <a:picLocks noChangeAspect="1"/>
          </p:cNvPicPr>
          <p:nvPr>
            <p:custDataLst>
              <p:tags r:id="rId5"/>
            </p:custDataLst>
          </p:nvPr>
        </p:nvPicPr>
        <p:blipFill>
          <a:blip r:embed="rId13" cstate="print"/>
          <a:stretch>
            <a:fillRect/>
          </a:stretch>
        </p:blipFill>
        <p:spPr bwMode="auto">
          <a:xfrm>
            <a:off x="3071036" y="4585652"/>
            <a:ext cx="3352991" cy="328653"/>
          </a:xfrm>
          <a:prstGeom prst="rect">
            <a:avLst/>
          </a:prstGeom>
          <a:noFill/>
          <a:ln/>
          <a:effectLst/>
        </p:spPr>
      </p:pic>
      <p:pic>
        <p:nvPicPr>
          <p:cNvPr id="22" name="Picture 21" descr="TP_tmp.png"/>
          <p:cNvPicPr>
            <a:picLocks noChangeAspect="1"/>
          </p:cNvPicPr>
          <p:nvPr>
            <p:custDataLst>
              <p:tags r:id="rId6"/>
            </p:custDataLst>
          </p:nvPr>
        </p:nvPicPr>
        <p:blipFill>
          <a:blip r:embed="rId14" cstate="print"/>
          <a:stretch>
            <a:fillRect/>
          </a:stretch>
        </p:blipFill>
        <p:spPr bwMode="auto">
          <a:xfrm>
            <a:off x="3075920" y="4930148"/>
            <a:ext cx="3951808" cy="654710"/>
          </a:xfrm>
          <a:prstGeom prst="rect">
            <a:avLst/>
          </a:prstGeom>
          <a:noFill/>
          <a:ln/>
          <a:effectLst/>
        </p:spPr>
      </p:pic>
      <p:pic>
        <p:nvPicPr>
          <p:cNvPr id="26" name="Picture 25" descr="TP_tmp.png"/>
          <p:cNvPicPr>
            <a:picLocks noChangeAspect="1"/>
          </p:cNvPicPr>
          <p:nvPr>
            <p:custDataLst>
              <p:tags r:id="rId7"/>
            </p:custDataLst>
          </p:nvPr>
        </p:nvPicPr>
        <p:blipFill>
          <a:blip r:embed="rId15" cstate="print"/>
          <a:stretch>
            <a:fillRect/>
          </a:stretch>
        </p:blipFill>
        <p:spPr bwMode="auto">
          <a:xfrm>
            <a:off x="3106171" y="5571593"/>
            <a:ext cx="4737463" cy="65479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0"/>
            <a:ext cx="8229600" cy="844043"/>
          </a:xfrm>
        </p:spPr>
        <p:txBody>
          <a:bodyPr/>
          <a:lstStyle/>
          <a:p>
            <a:r>
              <a:rPr lang="en-US" dirty="0" smtClean="0"/>
              <a:t>Ellipsoid Method for Solving LPs</a:t>
            </a:r>
            <a:endParaRPr lang="en-US" dirty="0"/>
          </a:p>
        </p:txBody>
      </p:sp>
      <p:sp>
        <p:nvSpPr>
          <p:cNvPr id="3" name="Content Placeholder 2"/>
          <p:cNvSpPr>
            <a:spLocks noGrp="1"/>
          </p:cNvSpPr>
          <p:nvPr>
            <p:ph idx="1"/>
          </p:nvPr>
        </p:nvSpPr>
        <p:spPr>
          <a:xfrm>
            <a:off x="311285" y="835743"/>
            <a:ext cx="8579795" cy="6331974"/>
          </a:xfrm>
        </p:spPr>
        <p:txBody>
          <a:bodyPr>
            <a:normAutofit/>
          </a:bodyPr>
          <a:lstStyle/>
          <a:p>
            <a:r>
              <a:rPr lang="en-US" sz="2700" dirty="0" smtClean="0"/>
              <a:t>Ellipsoid method </a:t>
            </a:r>
            <a:r>
              <a:rPr lang="en-US" sz="2700" dirty="0" smtClean="0">
                <a:solidFill>
                  <a:srgbClr val="FF0000"/>
                </a:solidFill>
              </a:rPr>
              <a:t>finds feasible point</a:t>
            </a:r>
            <a:r>
              <a:rPr lang="en-US" sz="2700" dirty="0" smtClean="0"/>
              <a:t> in P = { x : Ax </a:t>
            </a:r>
            <a:r>
              <a:rPr lang="en-US" sz="2700" dirty="0" smtClean="0">
                <a:latin typeface="cmsy10"/>
              </a:rPr>
              <a:t>·</a:t>
            </a:r>
            <a:r>
              <a:rPr lang="en-US" sz="2700" dirty="0" smtClean="0"/>
              <a:t> b }</a:t>
            </a:r>
            <a:br>
              <a:rPr lang="en-US" sz="2700" dirty="0" smtClean="0"/>
            </a:br>
            <a:r>
              <a:rPr lang="en-US" sz="2800" dirty="0" smtClean="0"/>
              <a:t>i.e., it can </a:t>
            </a:r>
            <a:r>
              <a:rPr lang="en-US" sz="2800" dirty="0" smtClean="0">
                <a:solidFill>
                  <a:srgbClr val="FF0000"/>
                </a:solidFill>
              </a:rPr>
              <a:t>solve a system of inequalities</a:t>
            </a:r>
          </a:p>
          <a:p>
            <a:pPr>
              <a:spcBef>
                <a:spcPts val="0"/>
              </a:spcBef>
              <a:buNone/>
            </a:pPr>
            <a:endParaRPr lang="en-US" sz="1600" dirty="0" smtClean="0"/>
          </a:p>
          <a:p>
            <a:pPr>
              <a:spcBef>
                <a:spcPts val="0"/>
              </a:spcBef>
            </a:pPr>
            <a:r>
              <a:rPr lang="en-US" sz="2800" dirty="0" smtClean="0"/>
              <a:t>But we want to </a:t>
            </a:r>
            <a:r>
              <a:rPr lang="en-US" sz="2800" b="1" dirty="0" smtClean="0">
                <a:solidFill>
                  <a:srgbClr val="0070C0"/>
                </a:solidFill>
              </a:rPr>
              <a:t>optimize</a:t>
            </a:r>
            <a:r>
              <a:rPr lang="en-US" sz="2800" dirty="0" smtClean="0"/>
              <a:t>, i.e., solve max { </a:t>
            </a:r>
            <a:r>
              <a:rPr lang="en-US" sz="2800" dirty="0" err="1" smtClean="0">
                <a:latin typeface="Calibri"/>
              </a:rPr>
              <a:t>c</a:t>
            </a:r>
            <a:r>
              <a:rPr lang="en-US" sz="2800" baseline="30000" dirty="0" err="1" smtClean="0">
                <a:latin typeface="Calibri"/>
              </a:rPr>
              <a:t>T</a:t>
            </a:r>
            <a:r>
              <a:rPr lang="en-US" sz="2800" dirty="0" err="1" smtClean="0"/>
              <a:t>x</a:t>
            </a:r>
            <a:r>
              <a:rPr lang="en-US" sz="2800" dirty="0" smtClean="0"/>
              <a:t> : x</a:t>
            </a:r>
            <a:r>
              <a:rPr lang="en-US" sz="2800" dirty="0" smtClean="0">
                <a:latin typeface="cmsy10"/>
              </a:rPr>
              <a:t>2</a:t>
            </a:r>
            <a:r>
              <a:rPr lang="en-US" sz="2800" dirty="0" smtClean="0"/>
              <a:t>P }</a:t>
            </a:r>
          </a:p>
          <a:p>
            <a:endParaRPr lang="en-US" sz="300" dirty="0" smtClean="0"/>
          </a:p>
          <a:p>
            <a:r>
              <a:rPr lang="en-US" sz="2800" b="1" dirty="0" smtClean="0"/>
              <a:t>Restatement of Strong Duality Theorem:</a:t>
            </a:r>
            <a:r>
              <a:rPr lang="en-US" sz="2800" dirty="0" smtClean="0"/>
              <a:t> </a:t>
            </a:r>
            <a:r>
              <a:rPr lang="en-US" sz="1800" dirty="0" smtClean="0"/>
              <a:t>     </a:t>
            </a:r>
            <a:r>
              <a:rPr lang="en-US" sz="2000" dirty="0" smtClean="0">
                <a:solidFill>
                  <a:schemeClr val="bg1">
                    <a:lumMod val="50000"/>
                  </a:schemeClr>
                </a:solidFill>
              </a:rPr>
              <a:t>(from Lecture 3)</a:t>
            </a:r>
            <a:r>
              <a:rPr lang="en-US" sz="2400" b="1" dirty="0" smtClean="0">
                <a:solidFill>
                  <a:schemeClr val="bg1">
                    <a:lumMod val="50000"/>
                  </a:schemeClr>
                </a:solidFill>
              </a:rPr>
              <a:t/>
            </a:r>
            <a:br>
              <a:rPr lang="en-US" sz="2400" b="1" dirty="0" smtClean="0">
                <a:solidFill>
                  <a:schemeClr val="bg1">
                    <a:lumMod val="50000"/>
                  </a:schemeClr>
                </a:solidFill>
              </a:rPr>
            </a:br>
            <a:r>
              <a:rPr lang="en-US" sz="2400" dirty="0" smtClean="0"/>
              <a:t>      </a:t>
            </a:r>
            <a:r>
              <a:rPr lang="en-US" sz="1200" dirty="0" smtClean="0"/>
              <a:t> </a:t>
            </a:r>
            <a:r>
              <a:rPr lang="en-US" sz="2400" dirty="0" smtClean="0"/>
              <a:t>Primal has optimal solution  </a:t>
            </a:r>
            <a:r>
              <a:rPr lang="en-US" sz="2400" dirty="0" smtClean="0">
                <a:latin typeface="cmsy10"/>
              </a:rPr>
              <a:t>,</a:t>
            </a:r>
            <a:r>
              <a:rPr lang="en-US" sz="2400" dirty="0" smtClean="0"/>
              <a:t>  Dual has optimal solution</a:t>
            </a:r>
            <a:br>
              <a:rPr lang="en-US" sz="2400" dirty="0" smtClean="0"/>
            </a:br>
            <a:r>
              <a:rPr lang="en-US" sz="2400" dirty="0" smtClean="0"/>
              <a:t>      </a:t>
            </a:r>
            <a:r>
              <a:rPr lang="en-US" sz="2400" dirty="0" smtClean="0">
                <a:latin typeface="cmsy10"/>
              </a:rPr>
              <a:t>, </a:t>
            </a:r>
            <a:r>
              <a:rPr lang="en-US" sz="2400" dirty="0" smtClean="0"/>
              <a:t> the following system is solvable:</a:t>
            </a:r>
          </a:p>
          <a:p>
            <a:pPr>
              <a:buNone/>
            </a:pPr>
            <a:endParaRPr lang="en-US" sz="400" dirty="0" smtClean="0"/>
          </a:p>
          <a:p>
            <a:pPr>
              <a:buNone/>
            </a:pPr>
            <a:r>
              <a:rPr lang="en-US" sz="2400" dirty="0" smtClean="0"/>
              <a:t>	</a:t>
            </a:r>
            <a:endParaRPr lang="en-US" sz="1400" dirty="0" smtClean="0"/>
          </a:p>
          <a:p>
            <a:r>
              <a:rPr lang="en-US" sz="2800" b="1" dirty="0" smtClean="0">
                <a:solidFill>
                  <a:srgbClr val="00B050"/>
                </a:solidFill>
              </a:rPr>
              <a:t>Important Point</a:t>
            </a:r>
            <a:r>
              <a:rPr lang="en-US" sz="2800" b="1" dirty="0" smtClean="0"/>
              <a:t/>
            </a:r>
            <a:br>
              <a:rPr lang="en-US" sz="2800" b="1" dirty="0" smtClean="0"/>
            </a:br>
            <a:r>
              <a:rPr lang="en-US" sz="2500" dirty="0" smtClean="0">
                <a:solidFill>
                  <a:srgbClr val="00B050"/>
                </a:solidFill>
              </a:rPr>
              <a:t>Solving an LP is equivalent to solving a system of inequalities</a:t>
            </a:r>
            <a:endParaRPr lang="en-US" sz="2500" dirty="0" smtClean="0"/>
          </a:p>
          <a:p>
            <a:pPr>
              <a:buNone/>
            </a:pPr>
            <a:r>
              <a:rPr lang="en-US" sz="2800" dirty="0" smtClean="0"/>
              <a:t>	</a:t>
            </a:r>
            <a:r>
              <a:rPr lang="en-US" sz="2800" dirty="0" smtClean="0">
                <a:latin typeface="cmsy10"/>
              </a:rPr>
              <a:t>)</a:t>
            </a:r>
            <a:r>
              <a:rPr lang="en-US" sz="2800" dirty="0" smtClean="0"/>
              <a:t> Ellipsoid method can be used to solve LPs</a:t>
            </a:r>
          </a:p>
        </p:txBody>
      </p:sp>
      <p:pic>
        <p:nvPicPr>
          <p:cNvPr id="4" name="Picture 3" descr="TP_tmp.png"/>
          <p:cNvPicPr>
            <a:picLocks noChangeAspect="1"/>
          </p:cNvPicPr>
          <p:nvPr>
            <p:custDataLst>
              <p:tags r:id="rId1"/>
            </p:custDataLst>
          </p:nvPr>
        </p:nvPicPr>
        <p:blipFill>
          <a:blip r:embed="rId3" cstate="print"/>
          <a:stretch>
            <a:fillRect/>
          </a:stretch>
        </p:blipFill>
        <p:spPr bwMode="auto">
          <a:xfrm>
            <a:off x="1702077" y="3821696"/>
            <a:ext cx="5921758" cy="36633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0"/>
            <a:ext cx="8229600" cy="844043"/>
          </a:xfrm>
        </p:spPr>
        <p:txBody>
          <a:bodyPr/>
          <a:lstStyle/>
          <a:p>
            <a:r>
              <a:rPr lang="en-US" dirty="0" smtClean="0"/>
              <a:t>Ellipsoid Method for Solving LPs</a:t>
            </a:r>
            <a:endParaRPr lang="en-US" dirty="0"/>
          </a:p>
        </p:txBody>
      </p:sp>
      <p:sp>
        <p:nvSpPr>
          <p:cNvPr id="3" name="Content Placeholder 2"/>
          <p:cNvSpPr>
            <a:spLocks noGrp="1"/>
          </p:cNvSpPr>
          <p:nvPr>
            <p:ph idx="1"/>
          </p:nvPr>
        </p:nvSpPr>
        <p:spPr>
          <a:xfrm>
            <a:off x="311285" y="835743"/>
            <a:ext cx="8579795" cy="6331974"/>
          </a:xfrm>
        </p:spPr>
        <p:txBody>
          <a:bodyPr>
            <a:normAutofit/>
          </a:bodyPr>
          <a:lstStyle/>
          <a:p>
            <a:r>
              <a:rPr lang="en-US" sz="2800" dirty="0" smtClean="0"/>
              <a:t>Ellipsoid method </a:t>
            </a:r>
            <a:r>
              <a:rPr lang="en-US" sz="2800" dirty="0" smtClean="0">
                <a:solidFill>
                  <a:srgbClr val="FF0000"/>
                </a:solidFill>
              </a:rPr>
              <a:t>finds feasible point</a:t>
            </a:r>
            <a:r>
              <a:rPr lang="en-US" sz="2800" dirty="0" smtClean="0"/>
              <a:t> in P = { x : Ax </a:t>
            </a:r>
            <a:r>
              <a:rPr lang="en-US" sz="2800" dirty="0" smtClean="0">
                <a:latin typeface="cmsy10"/>
              </a:rPr>
              <a:t>·</a:t>
            </a:r>
            <a:r>
              <a:rPr lang="en-US" sz="2800" dirty="0" smtClean="0"/>
              <a:t> b }</a:t>
            </a:r>
            <a:br>
              <a:rPr lang="en-US" sz="2800" dirty="0" smtClean="0"/>
            </a:br>
            <a:r>
              <a:rPr lang="en-US" sz="2800" dirty="0" smtClean="0"/>
              <a:t>i.e., it can </a:t>
            </a:r>
            <a:r>
              <a:rPr lang="en-US" sz="2800" dirty="0" smtClean="0">
                <a:solidFill>
                  <a:srgbClr val="FF0000"/>
                </a:solidFill>
              </a:rPr>
              <a:t>solve a system of inequalities</a:t>
            </a:r>
            <a:endParaRPr lang="en-US" sz="800" dirty="0" smtClean="0"/>
          </a:p>
          <a:p>
            <a:pPr>
              <a:spcBef>
                <a:spcPts val="0"/>
              </a:spcBef>
            </a:pPr>
            <a:r>
              <a:rPr lang="en-US" sz="2800" dirty="0" smtClean="0"/>
              <a:t>But we want to </a:t>
            </a:r>
            <a:r>
              <a:rPr lang="en-US" sz="2800" b="1" dirty="0" smtClean="0">
                <a:solidFill>
                  <a:srgbClr val="0070C0"/>
                </a:solidFill>
              </a:rPr>
              <a:t>optimize</a:t>
            </a:r>
            <a:r>
              <a:rPr lang="en-US" sz="2800" dirty="0" smtClean="0"/>
              <a:t>, i.e., solve max { </a:t>
            </a:r>
            <a:r>
              <a:rPr lang="en-US" sz="2800" dirty="0" err="1" smtClean="0"/>
              <a:t>c</a:t>
            </a:r>
            <a:r>
              <a:rPr lang="en-US" sz="2800" baseline="30000" dirty="0" err="1" smtClean="0"/>
              <a:t>T</a:t>
            </a:r>
            <a:r>
              <a:rPr lang="en-US" sz="2800" dirty="0" err="1" smtClean="0"/>
              <a:t>x</a:t>
            </a:r>
            <a:r>
              <a:rPr lang="en-US" sz="2800" dirty="0" smtClean="0"/>
              <a:t> : x</a:t>
            </a:r>
            <a:r>
              <a:rPr lang="en-US" sz="2800" dirty="0" smtClean="0">
                <a:latin typeface="cmsy10"/>
              </a:rPr>
              <a:t>2</a:t>
            </a:r>
            <a:r>
              <a:rPr lang="en-US" sz="2800" dirty="0" smtClean="0"/>
              <a:t>P }</a:t>
            </a:r>
            <a:endParaRPr lang="en-US" sz="100" dirty="0" smtClean="0"/>
          </a:p>
          <a:p>
            <a:r>
              <a:rPr lang="en-US" sz="2800" b="1" dirty="0" smtClean="0"/>
              <a:t>Alternative approach:</a:t>
            </a:r>
            <a:r>
              <a:rPr lang="en-US" sz="2800" dirty="0" smtClean="0"/>
              <a:t> Binary search for optimal value</a:t>
            </a:r>
          </a:p>
          <a:p>
            <a:pPr lvl="1"/>
            <a:r>
              <a:rPr lang="en-US" sz="2000" dirty="0" smtClean="0"/>
              <a:t>Suppose we know optimal value is in interval [L,U]</a:t>
            </a:r>
          </a:p>
          <a:p>
            <a:pPr lvl="1"/>
            <a:r>
              <a:rPr lang="en-US" sz="2000" dirty="0" smtClean="0"/>
              <a:t>Add a new constraint </a:t>
            </a:r>
            <a:r>
              <a:rPr lang="en-US" sz="2000" dirty="0" err="1" smtClean="0">
                <a:latin typeface="Calibri"/>
              </a:rPr>
              <a:t>c</a:t>
            </a:r>
            <a:r>
              <a:rPr lang="en-US" sz="2000" baseline="30000" dirty="0" err="1" smtClean="0">
                <a:latin typeface="Calibri"/>
              </a:rPr>
              <a:t>T</a:t>
            </a:r>
            <a:r>
              <a:rPr lang="en-US" sz="2000" dirty="0" err="1" smtClean="0"/>
              <a:t>x</a:t>
            </a:r>
            <a:r>
              <a:rPr lang="en-US" sz="2000" dirty="0" smtClean="0"/>
              <a:t> </a:t>
            </a:r>
            <a:r>
              <a:rPr lang="en-US" sz="2000" dirty="0" smtClean="0">
                <a:latin typeface="cmsy10"/>
              </a:rPr>
              <a:t>¸</a:t>
            </a:r>
            <a:r>
              <a:rPr lang="en-US" sz="2000" dirty="0" smtClean="0"/>
              <a:t> (L+U)/2</a:t>
            </a:r>
            <a:endParaRPr lang="en-US" sz="2000" dirty="0" smtClean="0">
              <a:latin typeface="cmmi10"/>
            </a:endParaRPr>
          </a:p>
          <a:p>
            <a:pPr lvl="1"/>
            <a:r>
              <a:rPr lang="en-US" sz="2000" dirty="0" smtClean="0"/>
              <a:t>If LP still feasible, replace L with (L+U)/2 and repeat</a:t>
            </a:r>
            <a:endParaRPr lang="en-US" sz="2000" dirty="0" smtClean="0">
              <a:latin typeface="cmmi10"/>
            </a:endParaRPr>
          </a:p>
          <a:p>
            <a:pPr lvl="1"/>
            <a:r>
              <a:rPr lang="en-US" sz="2000" dirty="0" smtClean="0"/>
              <a:t>If LP not feasible, replace U with (L+U)/2 and repeat</a:t>
            </a:r>
          </a:p>
          <a:p>
            <a:pPr lvl="1"/>
            <a:endParaRPr lang="en-US" sz="2400" dirty="0" smtClean="0"/>
          </a:p>
        </p:txBody>
      </p:sp>
      <p:sp>
        <p:nvSpPr>
          <p:cNvPr id="5" name="Freeform 4"/>
          <p:cNvSpPr/>
          <p:nvPr/>
        </p:nvSpPr>
        <p:spPr>
          <a:xfrm>
            <a:off x="2566221" y="4345860"/>
            <a:ext cx="2379406" cy="2202426"/>
          </a:xfrm>
          <a:custGeom>
            <a:avLst/>
            <a:gdLst>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288026 w 3480619"/>
              <a:gd name="connsiteY6" fmla="*/ 49161 h 2202426"/>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288026 w 3480619"/>
              <a:gd name="connsiteY6" fmla="*/ 49161 h 2202426"/>
              <a:gd name="connsiteX7" fmla="*/ 1101213 w 3480619"/>
              <a:gd name="connsiteY7" fmla="*/ 0 h 2202426"/>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101213 w 3480619"/>
              <a:gd name="connsiteY6" fmla="*/ 0 h 220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619" h="2202426">
                <a:moveTo>
                  <a:pt x="1101213" y="0"/>
                </a:moveTo>
                <a:lnTo>
                  <a:pt x="0" y="914400"/>
                </a:lnTo>
                <a:lnTo>
                  <a:pt x="580103" y="2202426"/>
                </a:lnTo>
                <a:lnTo>
                  <a:pt x="2585884" y="1877961"/>
                </a:lnTo>
                <a:lnTo>
                  <a:pt x="3480619" y="865239"/>
                </a:lnTo>
                <a:lnTo>
                  <a:pt x="3165987" y="452284"/>
                </a:lnTo>
                <a:lnTo>
                  <a:pt x="1101213" y="0"/>
                </a:lnTo>
                <a:close/>
              </a:path>
            </a:pathLst>
          </a:custGeom>
          <a:solidFill>
            <a:srgbClr val="FFFF0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119716" y="5073446"/>
            <a:ext cx="396262" cy="584775"/>
          </a:xfrm>
          <a:prstGeom prst="rect">
            <a:avLst/>
          </a:prstGeom>
          <a:noFill/>
        </p:spPr>
        <p:txBody>
          <a:bodyPr wrap="none" rtlCol="0">
            <a:spAutoFit/>
          </a:bodyPr>
          <a:lstStyle/>
          <a:p>
            <a:r>
              <a:rPr lang="en-US" sz="3200" dirty="0" smtClean="0"/>
              <a:t>P</a:t>
            </a:r>
            <a:endParaRPr lang="en-US" sz="3200" dirty="0"/>
          </a:p>
        </p:txBody>
      </p:sp>
      <p:cxnSp>
        <p:nvCxnSpPr>
          <p:cNvPr id="8" name="Straight Connector 7"/>
          <p:cNvCxnSpPr/>
          <p:nvPr/>
        </p:nvCxnSpPr>
        <p:spPr>
          <a:xfrm rot="16200000" flipH="1">
            <a:off x="838200" y="5149646"/>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2052" y="4404851"/>
            <a:ext cx="831190"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rPr>
              <a:t> = L</a:t>
            </a:r>
            <a:endParaRPr lang="en-US" sz="2000" dirty="0">
              <a:solidFill>
                <a:srgbClr val="FF0000"/>
              </a:solidFill>
            </a:endParaRPr>
          </a:p>
        </p:txBody>
      </p:sp>
      <p:grpSp>
        <p:nvGrpSpPr>
          <p:cNvPr id="4" name="Group 21"/>
          <p:cNvGrpSpPr/>
          <p:nvPr/>
        </p:nvGrpSpPr>
        <p:grpSpPr>
          <a:xfrm>
            <a:off x="7914969" y="4178711"/>
            <a:ext cx="1056046" cy="2620297"/>
            <a:chOff x="7914969" y="4178711"/>
            <a:chExt cx="1056046" cy="2620297"/>
          </a:xfrm>
        </p:grpSpPr>
        <p:cxnSp>
          <p:nvCxnSpPr>
            <p:cNvPr id="11" name="Straight Connector 10"/>
            <p:cNvCxnSpPr/>
            <p:nvPr/>
          </p:nvCxnSpPr>
          <p:spPr>
            <a:xfrm rot="16200000" flipH="1">
              <a:off x="6944033" y="5149647"/>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82117" y="4404852"/>
              <a:ext cx="888898"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rPr>
                <a:t> = U</a:t>
              </a:r>
              <a:endParaRPr lang="en-US" sz="2000" dirty="0">
                <a:solidFill>
                  <a:srgbClr val="FF0000"/>
                </a:solidFill>
              </a:endParaRPr>
            </a:p>
          </p:txBody>
        </p:sp>
      </p:grpSp>
      <p:grpSp>
        <p:nvGrpSpPr>
          <p:cNvPr id="7" name="Group 20"/>
          <p:cNvGrpSpPr/>
          <p:nvPr/>
        </p:nvGrpSpPr>
        <p:grpSpPr>
          <a:xfrm>
            <a:off x="5034118" y="4121138"/>
            <a:ext cx="1596755" cy="2677870"/>
            <a:chOff x="5034118" y="4121138"/>
            <a:chExt cx="1596755" cy="2677870"/>
          </a:xfrm>
        </p:grpSpPr>
        <p:sp>
          <p:nvSpPr>
            <p:cNvPr id="14" name="TextBox 13"/>
            <p:cNvSpPr txBox="1"/>
            <p:nvPr/>
          </p:nvSpPr>
          <p:spPr>
            <a:xfrm>
              <a:off x="5164894" y="4121138"/>
              <a:ext cx="1465979"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latin typeface="cmsy10"/>
                </a:rPr>
                <a:t>¸</a:t>
              </a:r>
              <a:r>
                <a:rPr lang="en-US" sz="2000" dirty="0" smtClean="0">
                  <a:solidFill>
                    <a:srgbClr val="FF0000"/>
                  </a:solidFill>
                </a:rPr>
                <a:t>(L+U)/2</a:t>
              </a:r>
              <a:endParaRPr lang="en-US" sz="2000" dirty="0">
                <a:solidFill>
                  <a:srgbClr val="FF0000"/>
                </a:solidFill>
              </a:endParaRPr>
            </a:p>
          </p:txBody>
        </p:sp>
        <p:grpSp>
          <p:nvGrpSpPr>
            <p:cNvPr id="9" name="Group 18"/>
            <p:cNvGrpSpPr/>
            <p:nvPr/>
          </p:nvGrpSpPr>
          <p:grpSpPr>
            <a:xfrm>
              <a:off x="5034118" y="4178711"/>
              <a:ext cx="678426" cy="2620297"/>
              <a:chOff x="5034118" y="4178711"/>
              <a:chExt cx="678426" cy="2620297"/>
            </a:xfrm>
          </p:grpSpPr>
          <p:cxnSp>
            <p:nvCxnSpPr>
              <p:cNvPr id="13" name="Straight Connector 12"/>
              <p:cNvCxnSpPr/>
              <p:nvPr/>
            </p:nvCxnSpPr>
            <p:spPr>
              <a:xfrm rot="16200000" flipH="1">
                <a:off x="4063182" y="5149647"/>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47700" y="4223153"/>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58271" y="4276008"/>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9414" y="4339435"/>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9" presetClass="emph" presetSubtype="0" grpId="0" nodeType="withEffect">
                                  <p:stCondLst>
                                    <p:cond delay="0"/>
                                  </p:stCondLst>
                                  <p:endCondLst>
                                    <p:cond evt="onNext" delay="0">
                                      <p:tgtEl>
                                        <p:sldTgt/>
                                      </p:tgtEl>
                                    </p:cond>
                                  </p:endCondLst>
                                  <p:childTnLst>
                                    <p:set>
                                      <p:cBhvr rctx="PPT">
                                        <p:cTn id="24" dur="indefinite"/>
                                        <p:tgtEl>
                                          <p:spTgt spid="5"/>
                                        </p:tgtEl>
                                        <p:attrNameLst>
                                          <p:attrName>style.opacity</p:attrName>
                                        </p:attrNameLst>
                                      </p:cBhvr>
                                      <p:to>
                                        <p:strVal val="0.25"/>
                                      </p:to>
                                    </p:set>
                                    <p:animEffect filter="image" prLst="opacity: 0.2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2.77778E-6 -2.37567E-6 L -0.17917 -2.37567E-6 " pathEditMode="relative" rAng="0" ptsTypes="AA">
                                      <p:cBhvr>
                                        <p:cTn id="35" dur="2000" fill="hold"/>
                                        <p:tgtEl>
                                          <p:spTgt spid="7"/>
                                        </p:tgtEl>
                                        <p:attrNameLst>
                                          <p:attrName>ppt_x</p:attrName>
                                          <p:attrName>ppt_y</p:attrName>
                                        </p:attrNameLst>
                                      </p:cBhvr>
                                      <p:rCtr x="-90" y="0"/>
                                    </p:animMotion>
                                  </p:childTnLst>
                                </p:cTn>
                              </p:par>
                              <p:par>
                                <p:cTn id="36" presetID="35" presetClass="path" presetSubtype="0" accel="50000" decel="50000" fill="hold" nodeType="withEffect">
                                  <p:stCondLst>
                                    <p:cond delay="0"/>
                                  </p:stCondLst>
                                  <p:childTnLst>
                                    <p:animMotion origin="layout" path="M -3.88889E-6 3.84918E-6 L -0.31979 3.84918E-6 " pathEditMode="relative" rAng="0" ptsTypes="AA">
                                      <p:cBhvr>
                                        <p:cTn id="37" dur="2000" fill="hold"/>
                                        <p:tgtEl>
                                          <p:spTgt spid="4"/>
                                        </p:tgtEl>
                                        <p:attrNameLst>
                                          <p:attrName>ppt_x</p:attrName>
                                          <p:attrName>ppt_y</p:attrName>
                                        </p:attrNameLst>
                                      </p:cBhvr>
                                      <p:rCtr x="-160" y="0"/>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95"/>
            <a:ext cx="8229600" cy="873226"/>
          </a:xfrm>
        </p:spPr>
        <p:txBody>
          <a:bodyPr/>
          <a:lstStyle/>
          <a:p>
            <a:r>
              <a:rPr lang="en-US" dirty="0" smtClean="0"/>
              <a:t>Issues with Ellipsoid Method</a:t>
            </a:r>
            <a:endParaRPr lang="en-US" dirty="0"/>
          </a:p>
        </p:txBody>
      </p:sp>
      <p:sp>
        <p:nvSpPr>
          <p:cNvPr id="3" name="Content Placeholder 2"/>
          <p:cNvSpPr>
            <a:spLocks noGrp="1"/>
          </p:cNvSpPr>
          <p:nvPr>
            <p:ph idx="1"/>
          </p:nvPr>
        </p:nvSpPr>
        <p:spPr>
          <a:xfrm>
            <a:off x="196645" y="992221"/>
            <a:ext cx="8790039" cy="5398851"/>
          </a:xfrm>
        </p:spPr>
        <p:txBody>
          <a:bodyPr>
            <a:normAutofit/>
          </a:bodyPr>
          <a:lstStyle/>
          <a:p>
            <a:pPr marL="514350" indent="-514350">
              <a:buFont typeface="+mj-lt"/>
              <a:buAutoNum type="arabicPeriod"/>
            </a:pPr>
            <a:r>
              <a:rPr lang="en-US" sz="2800" dirty="0" smtClean="0"/>
              <a:t>It needs to compute square roots, so it must work with </a:t>
            </a:r>
            <a:r>
              <a:rPr lang="en-US" sz="2800" dirty="0" smtClean="0">
                <a:solidFill>
                  <a:srgbClr val="FF0000"/>
                </a:solidFill>
              </a:rPr>
              <a:t>irrational numbers</a:t>
            </a:r>
          </a:p>
          <a:p>
            <a:pPr marL="914400" lvl="1" indent="-457200">
              <a:buFont typeface="Arial" pitchFamily="34" charset="0"/>
              <a:buChar char="•"/>
            </a:pPr>
            <a:r>
              <a:rPr lang="en-US" sz="2400" b="1" dirty="0" smtClean="0"/>
              <a:t>Solution:</a:t>
            </a:r>
            <a:r>
              <a:rPr lang="en-US" sz="2400" dirty="0" smtClean="0"/>
              <a:t> Approximate irrational numbers by </a:t>
            </a:r>
            <a:r>
              <a:rPr lang="en-US" sz="2400" dirty="0" err="1" smtClean="0"/>
              <a:t>rationals</a:t>
            </a:r>
            <a:r>
              <a:rPr lang="en-US" sz="2400" dirty="0" smtClean="0"/>
              <a:t>.</a:t>
            </a:r>
            <a:br>
              <a:rPr lang="en-US" sz="2400" dirty="0" smtClean="0"/>
            </a:br>
            <a:r>
              <a:rPr lang="en-US" sz="2400" dirty="0" smtClean="0"/>
              <a:t>Approximations proliferate, and it gets messy.</a:t>
            </a:r>
            <a:endParaRPr lang="en-US" sz="800" dirty="0" smtClean="0"/>
          </a:p>
          <a:p>
            <a:pPr marL="514350" indent="-514350">
              <a:buFont typeface="+mj-lt"/>
              <a:buAutoNum type="arabicPeriod"/>
            </a:pPr>
            <a:r>
              <a:rPr lang="en-US" sz="2800" dirty="0" smtClean="0"/>
              <a:t>Can only work with </a:t>
            </a:r>
            <a:r>
              <a:rPr lang="en-US" sz="2800" dirty="0" smtClean="0">
                <a:solidFill>
                  <a:srgbClr val="FF0000"/>
                </a:solidFill>
              </a:rPr>
              <a:t>bounded</a:t>
            </a:r>
            <a:r>
              <a:rPr lang="en-US" sz="2800" dirty="0" smtClean="0"/>
              <a:t> </a:t>
            </a:r>
            <a:r>
              <a:rPr lang="en-US" sz="2800" dirty="0" err="1" smtClean="0"/>
              <a:t>polyhedra</a:t>
            </a:r>
            <a:r>
              <a:rPr lang="en-US" sz="2800" dirty="0" smtClean="0"/>
              <a:t> P</a:t>
            </a:r>
          </a:p>
          <a:p>
            <a:pPr marL="914400" lvl="1" indent="-457200">
              <a:buFont typeface="Arial" pitchFamily="34" charset="0"/>
              <a:buChar char="•"/>
            </a:pPr>
            <a:r>
              <a:rPr lang="en-US" sz="2400" b="1" dirty="0" smtClean="0"/>
              <a:t>Solution:</a:t>
            </a:r>
            <a:r>
              <a:rPr lang="en-US" sz="2400" dirty="0" smtClean="0"/>
              <a:t> If P non-empty, there exists a feasible x </a:t>
            </a:r>
            <a:r>
              <a:rPr lang="en-US" sz="2400" dirty="0" err="1" smtClean="0"/>
              <a:t>s.t</a:t>
            </a:r>
            <a:r>
              <a:rPr lang="en-US" sz="2400" dirty="0" smtClean="0"/>
              <a:t>.</a:t>
            </a:r>
            <a:br>
              <a:rPr lang="en-US" sz="2400" dirty="0" smtClean="0"/>
            </a:br>
            <a:r>
              <a:rPr lang="en-US" sz="2400" dirty="0" smtClean="0"/>
              <a:t>|</a:t>
            </a:r>
            <a:r>
              <a:rPr lang="en-US" sz="2400" dirty="0" smtClean="0">
                <a:latin typeface="Calibri"/>
              </a:rPr>
              <a:t>x</a:t>
            </a:r>
            <a:r>
              <a:rPr lang="en-US" sz="2400" baseline="-25000" dirty="0" smtClean="0">
                <a:latin typeface="Calibri"/>
              </a:rPr>
              <a:t>i</a:t>
            </a:r>
            <a:r>
              <a:rPr lang="en-US" sz="2400" dirty="0" smtClean="0"/>
              <a:t>|</a:t>
            </a:r>
            <a:r>
              <a:rPr lang="en-US" sz="2400" dirty="0" smtClean="0">
                <a:latin typeface="cmsy10"/>
              </a:rPr>
              <a:t>·</a:t>
            </a:r>
            <a:r>
              <a:rPr lang="en-US" sz="2400" dirty="0" smtClean="0"/>
              <a:t>U </a:t>
            </a:r>
            <a:r>
              <a:rPr lang="en-US" sz="1100" dirty="0" smtClean="0"/>
              <a:t> </a:t>
            </a:r>
            <a:r>
              <a:rPr lang="en-US" sz="2400" dirty="0" smtClean="0">
                <a:latin typeface="cmsy10"/>
              </a:rPr>
              <a:t>8</a:t>
            </a:r>
            <a:r>
              <a:rPr lang="en-US" sz="2400" dirty="0" smtClean="0"/>
              <a:t>i, where U is a bound based on numbers in A and b.</a:t>
            </a:r>
            <a:br>
              <a:rPr lang="en-US" sz="2400" dirty="0" smtClean="0"/>
            </a:br>
            <a:r>
              <a:rPr lang="en-US" sz="2400" dirty="0" smtClean="0"/>
              <a:t>So we can assume that -U </a:t>
            </a:r>
            <a:r>
              <a:rPr lang="en-US" sz="2400" dirty="0" smtClean="0">
                <a:latin typeface="cmsy10"/>
              </a:rPr>
              <a:t>·</a:t>
            </a:r>
            <a:r>
              <a:rPr lang="en-US" sz="2400" dirty="0" smtClean="0"/>
              <a:t> </a:t>
            </a:r>
            <a:r>
              <a:rPr lang="en-US" sz="2400" dirty="0" smtClean="0">
                <a:latin typeface="Calibri"/>
              </a:rPr>
              <a:t>x</a:t>
            </a:r>
            <a:r>
              <a:rPr lang="en-US" sz="2400" baseline="-25000" dirty="0" smtClean="0">
                <a:latin typeface="Calibri"/>
              </a:rPr>
              <a:t>i</a:t>
            </a:r>
            <a:r>
              <a:rPr lang="en-US" sz="2400" dirty="0" smtClean="0"/>
              <a:t> </a:t>
            </a:r>
            <a:r>
              <a:rPr lang="en-US" sz="2400" dirty="0" smtClean="0">
                <a:latin typeface="cmsy10"/>
              </a:rPr>
              <a:t>·</a:t>
            </a:r>
            <a:r>
              <a:rPr lang="en-US" sz="2400" dirty="0" smtClean="0"/>
              <a:t> U for all </a:t>
            </a:r>
            <a:r>
              <a:rPr lang="en-US" sz="2400" dirty="0" err="1" smtClean="0"/>
              <a:t>i</a:t>
            </a:r>
            <a:r>
              <a:rPr lang="en-US" sz="2400" dirty="0" smtClean="0"/>
              <a:t>.</a:t>
            </a:r>
          </a:p>
          <a:p>
            <a:pPr marL="514350" indent="-514350">
              <a:buFont typeface="+mj-lt"/>
              <a:buAutoNum type="arabicPeriod"/>
            </a:pPr>
            <a:r>
              <a:rPr lang="en-US" sz="2800" dirty="0" smtClean="0"/>
              <a:t>Polyhedron P needs to </a:t>
            </a:r>
            <a:r>
              <a:rPr lang="en-US" sz="2800" dirty="0" smtClean="0">
                <a:solidFill>
                  <a:srgbClr val="FF0000"/>
                </a:solidFill>
              </a:rPr>
              <a:t>contain a small ball</a:t>
            </a:r>
            <a:r>
              <a:rPr lang="en-US" sz="2800" dirty="0" smtClean="0"/>
              <a:t> B(</a:t>
            </a:r>
            <a:r>
              <a:rPr lang="en-US" sz="2800" dirty="0" err="1" smtClean="0"/>
              <a:t>z,k</a:t>
            </a:r>
            <a:r>
              <a:rPr lang="en-US" sz="2800" dirty="0" smtClean="0"/>
              <a:t>)</a:t>
            </a:r>
          </a:p>
          <a:p>
            <a:pPr marL="914400" lvl="1" indent="-457200">
              <a:buFont typeface="Arial" pitchFamily="34" charset="0"/>
              <a:buChar char="•"/>
            </a:pPr>
            <a:r>
              <a:rPr lang="en-US" sz="2400" b="1" dirty="0" smtClean="0"/>
              <a:t>Solution:</a:t>
            </a:r>
            <a:r>
              <a:rPr lang="en-US" sz="2400" dirty="0" smtClean="0"/>
              <a:t> If P = { x : </a:t>
            </a:r>
            <a:r>
              <a:rPr lang="en-US" sz="2400" dirty="0" err="1" smtClean="0"/>
              <a:t>Ax</a:t>
            </a:r>
            <a:r>
              <a:rPr lang="en-US" sz="2400" dirty="0" err="1" smtClean="0">
                <a:latin typeface="cmsy10"/>
              </a:rPr>
              <a:t>·</a:t>
            </a:r>
            <a:r>
              <a:rPr lang="en-US" sz="2400" dirty="0" err="1" smtClean="0"/>
              <a:t>b</a:t>
            </a:r>
            <a:r>
              <a:rPr lang="en-US" sz="2400" dirty="0" smtClean="0"/>
              <a:t> } then we can perturb b by a tiny amount. The perturbed polyhedron is feasible </a:t>
            </a:r>
            <a:r>
              <a:rPr lang="en-US" sz="2400" dirty="0" err="1" smtClean="0"/>
              <a:t>iff</a:t>
            </a:r>
            <a:r>
              <a:rPr lang="en-US" sz="2400" dirty="0" smtClean="0"/>
              <a:t> P is, and</a:t>
            </a:r>
            <a:br>
              <a:rPr lang="en-US" sz="2400" dirty="0" smtClean="0"/>
            </a:br>
            <a:r>
              <a:rPr lang="en-US" sz="2400" dirty="0" smtClean="0"/>
              <a:t>if it is feasible, it contains a small ball.</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78"/>
            <a:ext cx="8229600" cy="834315"/>
          </a:xfrm>
        </p:spPr>
        <p:txBody>
          <a:bodyPr>
            <a:normAutofit fontScale="90000"/>
          </a:bodyPr>
          <a:lstStyle/>
          <a:p>
            <a:r>
              <a:rPr lang="en-US" dirty="0" smtClean="0"/>
              <a:t>Ellipsoid Method in Polynomial Time</a:t>
            </a:r>
            <a:endParaRPr lang="en-US" dirty="0"/>
          </a:p>
        </p:txBody>
      </p:sp>
      <p:sp>
        <p:nvSpPr>
          <p:cNvPr id="3" name="Content Placeholder 2"/>
          <p:cNvSpPr>
            <a:spLocks noGrp="1"/>
          </p:cNvSpPr>
          <p:nvPr>
            <p:ph idx="1"/>
          </p:nvPr>
        </p:nvSpPr>
        <p:spPr>
          <a:xfrm>
            <a:off x="369651" y="1060316"/>
            <a:ext cx="8317149" cy="5645284"/>
          </a:xfrm>
        </p:spPr>
        <p:txBody>
          <a:bodyPr/>
          <a:lstStyle/>
          <a:p>
            <a:pPr marL="342900" lvl="2" indent="-342900"/>
            <a:r>
              <a:rPr lang="en-US" b="1" dirty="0" smtClean="0"/>
              <a:t>Input:</a:t>
            </a:r>
            <a:r>
              <a:rPr lang="en-US" dirty="0" smtClean="0"/>
              <a:t> A polyhedron P = { x : </a:t>
            </a:r>
            <a:r>
              <a:rPr lang="en-US" dirty="0" err="1" smtClean="0"/>
              <a:t>Ax</a:t>
            </a:r>
            <a:r>
              <a:rPr lang="en-US" dirty="0" err="1" smtClean="0">
                <a:latin typeface="cmsy10"/>
              </a:rPr>
              <a:t>·</a:t>
            </a:r>
            <a:r>
              <a:rPr lang="en-US" dirty="0" err="1" smtClean="0"/>
              <a:t>b</a:t>
            </a:r>
            <a:r>
              <a:rPr lang="en-US" dirty="0" smtClean="0"/>
              <a:t> } where A has size m x d.</a:t>
            </a:r>
            <a:br>
              <a:rPr lang="en-US" dirty="0" smtClean="0"/>
            </a:br>
            <a:r>
              <a:rPr lang="en-US" dirty="0" smtClean="0"/>
              <a:t>This is given as a binary file containing matrix A and vector b.</a:t>
            </a:r>
          </a:p>
          <a:p>
            <a:pPr marL="342900" lvl="2" indent="-342900"/>
            <a:r>
              <a:rPr lang="en-US" b="1" dirty="0" smtClean="0"/>
              <a:t>Input size:</a:t>
            </a:r>
            <a:r>
              <a:rPr lang="en-US" dirty="0" smtClean="0"/>
              <a:t> </a:t>
            </a:r>
            <a:r>
              <a:rPr lang="en-US" b="1" dirty="0" smtClean="0">
                <a:solidFill>
                  <a:srgbClr val="00B050"/>
                </a:solidFill>
              </a:rPr>
              <a:t>n</a:t>
            </a:r>
            <a:r>
              <a:rPr lang="en-US" dirty="0" smtClean="0">
                <a:solidFill>
                  <a:srgbClr val="00B050"/>
                </a:solidFill>
              </a:rPr>
              <a:t> = # of bits used to store this binary file</a:t>
            </a:r>
          </a:p>
          <a:p>
            <a:r>
              <a:rPr lang="en-US" sz="2400" b="1" dirty="0" smtClean="0"/>
              <a:t>Output:</a:t>
            </a:r>
            <a:r>
              <a:rPr lang="en-US" sz="2400" dirty="0" smtClean="0"/>
              <a:t> A point x</a:t>
            </a:r>
            <a:r>
              <a:rPr lang="en-US" sz="2400" dirty="0" smtClean="0">
                <a:latin typeface="cmsy10"/>
              </a:rPr>
              <a:t>2</a:t>
            </a:r>
            <a:r>
              <a:rPr lang="en-US" sz="2400" dirty="0" smtClean="0"/>
              <a:t>P, or announce “P is empty”</a:t>
            </a:r>
          </a:p>
          <a:p>
            <a:r>
              <a:rPr lang="en-US" sz="2400" b="1" dirty="0" err="1" smtClean="0">
                <a:solidFill>
                  <a:srgbClr val="FF0000"/>
                </a:solidFill>
              </a:rPr>
              <a:t>Boundedness</a:t>
            </a:r>
            <a:r>
              <a:rPr lang="en-US" sz="2400" b="1" dirty="0" smtClean="0">
                <a:solidFill>
                  <a:srgbClr val="FF0000"/>
                </a:solidFill>
              </a:rPr>
              <a:t>:</a:t>
            </a:r>
            <a:r>
              <a:rPr lang="en-US" sz="2400" dirty="0" smtClean="0"/>
              <a:t> Can add constraints -</a:t>
            </a:r>
            <a:r>
              <a:rPr lang="en-US" sz="2400" dirty="0" err="1" smtClean="0"/>
              <a:t>U</a:t>
            </a:r>
            <a:r>
              <a:rPr lang="en-US" sz="2400" dirty="0" err="1" smtClean="0">
                <a:latin typeface="cmsy10"/>
              </a:rPr>
              <a:t>·</a:t>
            </a:r>
            <a:r>
              <a:rPr lang="en-US" sz="2400" dirty="0" err="1" smtClean="0"/>
              <a:t>x</a:t>
            </a:r>
            <a:r>
              <a:rPr lang="en-US" sz="2400" baseline="-25000" dirty="0" err="1" smtClean="0"/>
              <a:t>i</a:t>
            </a:r>
            <a:r>
              <a:rPr lang="en-US" sz="2400" dirty="0" err="1" smtClean="0">
                <a:latin typeface="cmsy10"/>
              </a:rPr>
              <a:t>·</a:t>
            </a:r>
            <a:r>
              <a:rPr lang="en-US" sz="2400" dirty="0" err="1" smtClean="0"/>
              <a:t>U</a:t>
            </a:r>
            <a:r>
              <a:rPr lang="en-US" sz="2400" dirty="0" smtClean="0"/>
              <a:t>, where U = 16</a:t>
            </a:r>
            <a:r>
              <a:rPr lang="en-US" sz="2800" baseline="20000" dirty="0" smtClean="0"/>
              <a:t>d</a:t>
            </a:r>
            <a:r>
              <a:rPr lang="en-US" sz="2800" baseline="35000" dirty="0" smtClean="0"/>
              <a:t>2</a:t>
            </a:r>
            <a:r>
              <a:rPr lang="en-US" sz="2800" baseline="20000" dirty="0" smtClean="0"/>
              <a:t>n</a:t>
            </a:r>
            <a:r>
              <a:rPr lang="en-US" sz="2400" dirty="0" smtClean="0"/>
              <a:t>.</a:t>
            </a:r>
            <a:br>
              <a:rPr lang="en-US" sz="2400" dirty="0" smtClean="0"/>
            </a:br>
            <a:r>
              <a:rPr lang="en-US" sz="2400" dirty="0" smtClean="0"/>
              <a:t>The new P is contained in a ball B(0,R), where R&lt;</a:t>
            </a:r>
            <a:r>
              <a:rPr lang="en-US" sz="2400" dirty="0" err="1" smtClean="0"/>
              <a:t>n</a:t>
            </a:r>
            <a:r>
              <a:rPr lang="en-US" sz="2400" dirty="0" err="1" smtClean="0">
                <a:latin typeface="cmsy10"/>
              </a:rPr>
              <a:t>¢</a:t>
            </a:r>
            <a:r>
              <a:rPr lang="en-US" sz="2400" dirty="0" err="1" smtClean="0"/>
              <a:t>U</a:t>
            </a:r>
            <a:r>
              <a:rPr lang="en-US" sz="2400" dirty="0" smtClean="0"/>
              <a:t>.</a:t>
            </a:r>
          </a:p>
          <a:p>
            <a:r>
              <a:rPr lang="en-US" sz="2400" b="1" dirty="0" smtClean="0">
                <a:solidFill>
                  <a:srgbClr val="FF0000"/>
                </a:solidFill>
              </a:rPr>
              <a:t>Contains ball:</a:t>
            </a:r>
            <a:r>
              <a:rPr lang="en-US" sz="2400" dirty="0" smtClean="0"/>
              <a:t> Add </a:t>
            </a:r>
            <a:r>
              <a:rPr lang="en-US" sz="2400" dirty="0" smtClean="0">
                <a:latin typeface="cmmi10"/>
              </a:rPr>
              <a:t>²</a:t>
            </a:r>
            <a:r>
              <a:rPr lang="en-US" sz="2400" dirty="0" smtClean="0"/>
              <a:t> to </a:t>
            </a:r>
            <a:r>
              <a:rPr lang="en-US" sz="2400" dirty="0" smtClean="0">
                <a:latin typeface="Calibri"/>
              </a:rPr>
              <a:t>b</a:t>
            </a:r>
            <a:r>
              <a:rPr lang="en-US" sz="2400" baseline="-25000" dirty="0" smtClean="0">
                <a:latin typeface="Calibri"/>
              </a:rPr>
              <a:t>i</a:t>
            </a:r>
            <a:r>
              <a:rPr lang="en-US" sz="2400" dirty="0" smtClean="0"/>
              <a:t>, for every </a:t>
            </a:r>
            <a:r>
              <a:rPr lang="en-US" sz="2400" dirty="0" err="1" smtClean="0"/>
              <a:t>i</a:t>
            </a:r>
            <a:r>
              <a:rPr lang="en-US" sz="2400" dirty="0" smtClean="0"/>
              <a:t>, where </a:t>
            </a:r>
            <a:r>
              <a:rPr lang="en-US" sz="2400" dirty="0" smtClean="0">
                <a:latin typeface="cmmi10"/>
              </a:rPr>
              <a:t>²</a:t>
            </a:r>
            <a:r>
              <a:rPr lang="en-US" sz="2400" dirty="0" smtClean="0"/>
              <a:t> = 1/U</a:t>
            </a:r>
            <a:r>
              <a:rPr lang="en-US" sz="2400" baseline="30000" dirty="0" smtClean="0"/>
              <a:t>2</a:t>
            </a:r>
            <a:r>
              <a:rPr lang="en-US" sz="2400" dirty="0" smtClean="0"/>
              <a:t>.</a:t>
            </a:r>
            <a:br>
              <a:rPr lang="en-US" sz="2400" dirty="0" smtClean="0"/>
            </a:br>
            <a:r>
              <a:rPr lang="en-US" sz="2400" dirty="0" smtClean="0"/>
              <a:t>The new P contains a ball of radius r = </a:t>
            </a:r>
            <a:r>
              <a:rPr lang="en-US" sz="2400" dirty="0" smtClean="0">
                <a:latin typeface="cmmi10"/>
              </a:rPr>
              <a:t>²</a:t>
            </a:r>
            <a:r>
              <a:rPr lang="en-US" sz="2400" dirty="0" smtClean="0">
                <a:latin typeface="cmsy10"/>
              </a:rPr>
              <a:t>¢</a:t>
            </a:r>
            <a:r>
              <a:rPr lang="en-US" sz="2400" dirty="0" smtClean="0"/>
              <a:t>2</a:t>
            </a:r>
            <a:r>
              <a:rPr lang="en-US" sz="2400" baseline="30000" dirty="0" smtClean="0"/>
              <a:t>-dn</a:t>
            </a:r>
            <a:r>
              <a:rPr lang="en-US" sz="2400" dirty="0" smtClean="0"/>
              <a:t> &gt; 1/U</a:t>
            </a:r>
            <a:r>
              <a:rPr lang="en-US" sz="2400" baseline="30000" dirty="0" smtClean="0"/>
              <a:t>3</a:t>
            </a:r>
            <a:r>
              <a:rPr lang="en-US" sz="2400" dirty="0" smtClean="0"/>
              <a:t>.</a:t>
            </a:r>
          </a:p>
          <a:p>
            <a:r>
              <a:rPr lang="en-US" sz="2400" b="1" dirty="0" smtClean="0">
                <a:solidFill>
                  <a:srgbClr val="0070C0"/>
                </a:solidFill>
              </a:rPr>
              <a:t>Iterations:</a:t>
            </a:r>
            <a:r>
              <a:rPr lang="en-US" sz="2400" dirty="0" smtClean="0"/>
              <a:t> We proved that:</a:t>
            </a:r>
            <a:br>
              <a:rPr lang="en-US" sz="2400" dirty="0" smtClean="0"/>
            </a:br>
            <a:r>
              <a:rPr lang="en-US" sz="2400" dirty="0" smtClean="0"/>
              <a:t>   # iterations </a:t>
            </a:r>
            <a:r>
              <a:rPr lang="en-US" sz="2400" dirty="0" smtClean="0">
                <a:latin typeface="cmsy10"/>
              </a:rPr>
              <a:t>·</a:t>
            </a:r>
            <a:r>
              <a:rPr lang="en-US" sz="2400" dirty="0" smtClean="0"/>
              <a:t> 4d(d+1)log(R/r), and this is &lt; 40d</a:t>
            </a:r>
            <a:r>
              <a:rPr lang="en-US" sz="2400" baseline="30000" dirty="0" smtClean="0"/>
              <a:t>6</a:t>
            </a:r>
            <a:r>
              <a:rPr lang="en-US" sz="2400" dirty="0" smtClean="0"/>
              <a:t>n</a:t>
            </a:r>
            <a:r>
              <a:rPr lang="en-US" sz="2400" baseline="30000" dirty="0" smtClean="0"/>
              <a:t>2</a:t>
            </a:r>
          </a:p>
          <a:p>
            <a:r>
              <a:rPr lang="en-US" sz="2400" dirty="0" smtClean="0"/>
              <a:t>Each iteration does only basic matrix operations and can be implemented in polynomial time.</a:t>
            </a:r>
          </a:p>
          <a:p>
            <a:r>
              <a:rPr lang="en-US" sz="2400" b="1" dirty="0" smtClean="0">
                <a:solidFill>
                  <a:srgbClr val="7030A0"/>
                </a:solidFill>
              </a:rPr>
              <a:t>Conclusion:</a:t>
            </a:r>
            <a:r>
              <a:rPr lang="en-US" sz="2400" dirty="0" smtClean="0">
                <a:solidFill>
                  <a:srgbClr val="7030A0"/>
                </a:solidFill>
              </a:rPr>
              <a:t> </a:t>
            </a:r>
            <a:r>
              <a:rPr lang="en-US" sz="2400" dirty="0" smtClean="0"/>
              <a:t>Overall running time is polynomial in n (and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normAutofit fontScale="90000"/>
          </a:bodyPr>
          <a:lstStyle/>
          <a:p>
            <a:r>
              <a:rPr lang="en-US" dirty="0" smtClean="0"/>
              <a:t>What Does Ellipsoid Method Need?</a:t>
            </a:r>
            <a:endParaRPr lang="en-US" dirty="0"/>
          </a:p>
        </p:txBody>
      </p:sp>
      <p:sp>
        <p:nvSpPr>
          <p:cNvPr id="3" name="Content Placeholder 2"/>
          <p:cNvSpPr>
            <a:spLocks noGrp="1"/>
          </p:cNvSpPr>
          <p:nvPr>
            <p:ph idx="1"/>
          </p:nvPr>
        </p:nvSpPr>
        <p:spPr>
          <a:xfrm>
            <a:off x="865242" y="5822595"/>
            <a:ext cx="7364361" cy="1055069"/>
          </a:xfrm>
        </p:spPr>
        <p:txBody>
          <a:bodyPr>
            <a:normAutofit/>
          </a:bodyPr>
          <a:lstStyle/>
          <a:p>
            <a:pPr>
              <a:spcBef>
                <a:spcPts val="0"/>
              </a:spcBef>
            </a:pPr>
            <a:r>
              <a:rPr lang="en-US" sz="2800" b="1" dirty="0" smtClean="0"/>
              <a:t>Input:</a:t>
            </a:r>
            <a:r>
              <a:rPr lang="en-US" sz="2800" dirty="0" smtClean="0"/>
              <a:t> A </a:t>
            </a:r>
            <a:r>
              <a:rPr lang="en-US" sz="2800" dirty="0" err="1" smtClean="0"/>
              <a:t>polytope</a:t>
            </a:r>
            <a:r>
              <a:rPr lang="en-US" sz="2800" dirty="0" smtClean="0"/>
              <a:t> P = { </a:t>
            </a:r>
            <a:r>
              <a:rPr lang="en-US" sz="2800" dirty="0" err="1" smtClean="0"/>
              <a:t>Ax</a:t>
            </a:r>
            <a:r>
              <a:rPr lang="en-US" sz="2800" dirty="0" err="1" smtClean="0">
                <a:latin typeface="cmsy10"/>
              </a:rPr>
              <a:t>·</a:t>
            </a:r>
            <a:r>
              <a:rPr lang="en-US" sz="2800" dirty="0" err="1" smtClean="0"/>
              <a:t>b</a:t>
            </a:r>
            <a:r>
              <a:rPr lang="en-US" sz="2800" dirty="0" smtClean="0"/>
              <a:t> }</a:t>
            </a:r>
            <a:endParaRPr lang="en-US" sz="2800" dirty="0" smtClean="0">
              <a:solidFill>
                <a:schemeClr val="bg1">
                  <a:lumMod val="50000"/>
                </a:schemeClr>
              </a:solidFill>
            </a:endParaRPr>
          </a:p>
          <a:p>
            <a:pPr>
              <a:spcBef>
                <a:spcPts val="0"/>
              </a:spcBef>
            </a:pPr>
            <a:r>
              <a:rPr lang="en-US" sz="2800" b="1" dirty="0" smtClean="0"/>
              <a:t>Output:</a:t>
            </a:r>
            <a:r>
              <a:rPr lang="en-US" sz="2800" dirty="0" smtClean="0"/>
              <a:t> A point x</a:t>
            </a:r>
            <a:r>
              <a:rPr lang="en-US" sz="2800" dirty="0" smtClean="0">
                <a:latin typeface="cmsy10"/>
              </a:rPr>
              <a:t>2</a:t>
            </a:r>
            <a:r>
              <a:rPr lang="en-US" sz="2800" dirty="0" smtClean="0"/>
              <a:t>P, or announce “P is empty”</a:t>
            </a:r>
          </a:p>
        </p:txBody>
      </p:sp>
      <p:sp>
        <p:nvSpPr>
          <p:cNvPr id="4" name="TextBox 3"/>
          <p:cNvSpPr txBox="1"/>
          <p:nvPr/>
        </p:nvSpPr>
        <p:spPr>
          <a:xfrm>
            <a:off x="502419" y="2695534"/>
            <a:ext cx="8068826" cy="3046988"/>
          </a:xfrm>
          <a:prstGeom prst="rect">
            <a:avLst/>
          </a:prstGeom>
          <a:solidFill>
            <a:srgbClr val="FFFF99"/>
          </a:solidFill>
          <a:ln>
            <a:solidFill>
              <a:schemeClr val="tx1"/>
            </a:solidFill>
          </a:ln>
        </p:spPr>
        <p:txBody>
          <a:bodyPr wrap="square" rtlCol="0">
            <a:spAutoFit/>
          </a:bodyPr>
          <a:lstStyle/>
          <a:p>
            <a:pPr fontAlgn="ctr"/>
            <a:r>
              <a:rPr lang="en-US" sz="2400" dirty="0" smtClean="0"/>
              <a:t>Let E(</a:t>
            </a:r>
            <a:r>
              <a:rPr lang="en-US" sz="2400" dirty="0" err="1" smtClean="0"/>
              <a:t>M,z</a:t>
            </a:r>
            <a:r>
              <a:rPr lang="en-US" sz="2400" dirty="0" smtClean="0"/>
              <a:t>) be an ellipsoid </a:t>
            </a:r>
            <a:r>
              <a:rPr lang="en-US" sz="2400" dirty="0" err="1" smtClean="0"/>
              <a:t>s.t</a:t>
            </a:r>
            <a:r>
              <a:rPr lang="en-US" sz="2400" dirty="0" smtClean="0"/>
              <a:t>. P</a:t>
            </a:r>
            <a:r>
              <a:rPr lang="en-US" sz="2400" dirty="0" smtClean="0">
                <a:latin typeface="cmsy10"/>
              </a:rPr>
              <a:t>µ</a:t>
            </a:r>
            <a:r>
              <a:rPr lang="en-US" sz="2400" dirty="0" smtClean="0"/>
              <a:t>E(</a:t>
            </a:r>
            <a:r>
              <a:rPr lang="en-US" sz="2400" dirty="0" err="1" smtClean="0"/>
              <a:t>M,z</a:t>
            </a:r>
            <a:r>
              <a:rPr lang="en-US" sz="2400" dirty="0" smtClean="0"/>
              <a:t>)</a:t>
            </a:r>
          </a:p>
          <a:p>
            <a:pPr fontAlgn="ctr"/>
            <a:r>
              <a:rPr lang="en-US" sz="2400" dirty="0" smtClean="0"/>
              <a:t>If </a:t>
            </a:r>
            <a:r>
              <a:rPr lang="en-US" sz="2400" dirty="0" err="1" smtClean="0"/>
              <a:t>vol</a:t>
            </a:r>
            <a:r>
              <a:rPr lang="en-US" sz="2400" dirty="0" smtClean="0"/>
              <a:t> E(</a:t>
            </a:r>
            <a:r>
              <a:rPr lang="en-US" sz="2400" dirty="0" err="1" smtClean="0"/>
              <a:t>M,z</a:t>
            </a:r>
            <a:r>
              <a:rPr lang="en-US" sz="2400" dirty="0" smtClean="0"/>
              <a:t>) &lt; </a:t>
            </a:r>
            <a:r>
              <a:rPr lang="en-US" sz="2400" dirty="0" err="1" smtClean="0"/>
              <a:t>vol</a:t>
            </a:r>
            <a:r>
              <a:rPr lang="en-US" sz="2400" dirty="0" smtClean="0"/>
              <a:t> B(0,r) then </a:t>
            </a:r>
            <a:r>
              <a:rPr lang="en-US" sz="2400" dirty="0" smtClean="0">
                <a:solidFill>
                  <a:srgbClr val="0070C0"/>
                </a:solidFill>
              </a:rPr>
              <a:t>Halt: “P is empty”</a:t>
            </a:r>
          </a:p>
          <a:p>
            <a:pPr fontAlgn="ctr">
              <a:tabLst>
                <a:tab pos="461963" algn="l"/>
              </a:tabLst>
            </a:pPr>
            <a:r>
              <a:rPr lang="en-US" sz="2400" dirty="0" smtClean="0"/>
              <a:t>If z</a:t>
            </a:r>
            <a:r>
              <a:rPr lang="en-US" sz="2400" dirty="0" smtClean="0">
                <a:latin typeface="cmsy10"/>
              </a:rPr>
              <a:t>2</a:t>
            </a:r>
            <a:r>
              <a:rPr lang="en-US" sz="2400" dirty="0" smtClean="0"/>
              <a:t>P, </a:t>
            </a:r>
            <a:r>
              <a:rPr lang="en-US" sz="2400" dirty="0" smtClean="0">
                <a:solidFill>
                  <a:srgbClr val="0070C0"/>
                </a:solidFill>
              </a:rPr>
              <a:t>Halt: “z </a:t>
            </a:r>
            <a:r>
              <a:rPr lang="en-US" sz="2400" dirty="0" smtClean="0">
                <a:solidFill>
                  <a:srgbClr val="0070C0"/>
                </a:solidFill>
                <a:latin typeface="cmsy10"/>
              </a:rPr>
              <a:t>2</a:t>
            </a:r>
            <a:r>
              <a:rPr lang="en-US" sz="2400" dirty="0" smtClean="0">
                <a:solidFill>
                  <a:srgbClr val="0070C0"/>
                </a:solidFill>
              </a:rPr>
              <a:t> P”</a:t>
            </a:r>
          </a:p>
          <a:p>
            <a:pPr fontAlgn="ctr">
              <a:tabLst>
                <a:tab pos="461963" algn="l"/>
              </a:tabLst>
            </a:pPr>
            <a:r>
              <a:rPr lang="en-US" sz="2400" dirty="0" smtClean="0"/>
              <a:t>Else</a:t>
            </a:r>
          </a:p>
          <a:p>
            <a:pPr fontAlgn="ctr">
              <a:tabLst>
                <a:tab pos="461963" algn="l"/>
              </a:tabLst>
            </a:pPr>
            <a:r>
              <a:rPr lang="en-US" sz="2400" dirty="0" smtClean="0"/>
              <a:t>	Let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x</a:t>
            </a:r>
            <a:r>
              <a:rPr lang="en-US" sz="2400" dirty="0" smtClean="0"/>
              <a:t> </a:t>
            </a:r>
            <a:r>
              <a:rPr lang="en-US" sz="2400" dirty="0" smtClean="0">
                <a:latin typeface="cmsy10"/>
              </a:rPr>
              <a:t>·</a:t>
            </a:r>
            <a:r>
              <a:rPr lang="en-US" sz="2400" dirty="0" smtClean="0"/>
              <a:t> </a:t>
            </a:r>
            <a:r>
              <a:rPr lang="en-US" sz="2400" dirty="0" smtClean="0">
                <a:latin typeface="Calibri"/>
              </a:rPr>
              <a:t>b</a:t>
            </a:r>
            <a:r>
              <a:rPr lang="en-US" sz="2400" baseline="-25000" dirty="0" smtClean="0">
                <a:latin typeface="Calibri"/>
              </a:rPr>
              <a:t>i</a:t>
            </a:r>
            <a:r>
              <a:rPr lang="en-US" sz="2400" dirty="0" smtClean="0"/>
              <a:t>” be a constraint of P violated by z   </a:t>
            </a:r>
            <a:r>
              <a:rPr lang="en-US" sz="2400" dirty="0" smtClean="0">
                <a:solidFill>
                  <a:schemeClr val="bg1">
                    <a:lumMod val="50000"/>
                  </a:schemeClr>
                </a:solidFill>
              </a:rPr>
              <a:t>(i.e., </a:t>
            </a:r>
            <a:r>
              <a:rPr lang="en-US" sz="2400" dirty="0" err="1" smtClean="0">
                <a:solidFill>
                  <a:schemeClr val="bg1">
                    <a:lumMod val="50000"/>
                  </a:schemeClr>
                </a:solidFill>
              </a:rPr>
              <a:t>a</a:t>
            </a:r>
            <a:r>
              <a:rPr lang="en-US" sz="2400" baseline="-25000" dirty="0" err="1" smtClean="0">
                <a:solidFill>
                  <a:schemeClr val="bg1">
                    <a:lumMod val="50000"/>
                  </a:schemeClr>
                </a:solidFill>
              </a:rPr>
              <a:t>i</a:t>
            </a:r>
            <a:r>
              <a:rPr lang="en-US" sz="2400" baseline="30000" dirty="0" err="1" smtClean="0">
                <a:solidFill>
                  <a:schemeClr val="bg1">
                    <a:lumMod val="50000"/>
                  </a:schemeClr>
                </a:solidFill>
              </a:rPr>
              <a:t>T</a:t>
            </a:r>
            <a:r>
              <a:rPr lang="en-US" sz="2400" dirty="0" err="1" smtClean="0">
                <a:solidFill>
                  <a:schemeClr val="bg1">
                    <a:lumMod val="50000"/>
                  </a:schemeClr>
                </a:solidFill>
              </a:rPr>
              <a:t>z</a:t>
            </a:r>
            <a:r>
              <a:rPr lang="en-US" sz="2400" dirty="0" smtClean="0">
                <a:solidFill>
                  <a:schemeClr val="bg1">
                    <a:lumMod val="50000"/>
                  </a:schemeClr>
                </a:solidFill>
              </a:rPr>
              <a:t>&gt;b</a:t>
            </a:r>
            <a:r>
              <a:rPr lang="en-US" sz="2400" baseline="-25000" dirty="0" smtClean="0">
                <a:solidFill>
                  <a:schemeClr val="bg1">
                    <a:lumMod val="50000"/>
                  </a:schemeClr>
                </a:solidFill>
              </a:rPr>
              <a:t>i</a:t>
            </a:r>
            <a:r>
              <a:rPr lang="en-US" sz="2400" dirty="0" smtClean="0">
                <a:solidFill>
                  <a:schemeClr val="bg1">
                    <a:lumMod val="50000"/>
                  </a:schemeClr>
                </a:solidFill>
              </a:rPr>
              <a:t>)</a:t>
            </a:r>
          </a:p>
          <a:p>
            <a:pPr fontAlgn="ctr">
              <a:tabLst>
                <a:tab pos="461963" algn="l"/>
              </a:tabLst>
            </a:pPr>
            <a:r>
              <a:rPr lang="en-US" sz="2400" dirty="0" smtClean="0"/>
              <a:t>	Let H = { x : </a:t>
            </a:r>
            <a:r>
              <a:rPr lang="en-US" sz="2400" dirty="0" err="1" smtClean="0"/>
              <a:t>a</a:t>
            </a:r>
            <a:r>
              <a:rPr lang="en-US" sz="2400" baseline="-25000" dirty="0" err="1" smtClean="0"/>
              <a:t>i</a:t>
            </a:r>
            <a:r>
              <a:rPr lang="en-US" sz="2400" baseline="30000" dirty="0" err="1" smtClean="0"/>
              <a:t>T</a:t>
            </a:r>
            <a:r>
              <a:rPr lang="en-US" sz="2400" dirty="0" err="1" smtClean="0"/>
              <a:t>x</a:t>
            </a:r>
            <a:r>
              <a:rPr lang="en-US" sz="2400" dirty="0" smtClean="0"/>
              <a:t> </a:t>
            </a:r>
            <a:r>
              <a:rPr lang="en-US" sz="2400" dirty="0" smtClean="0">
                <a:latin typeface="cmsy10"/>
              </a:rPr>
              <a:t>·</a:t>
            </a:r>
            <a:r>
              <a:rPr lang="en-US" sz="2400" dirty="0" smtClean="0"/>
              <a: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z</a:t>
            </a:r>
            <a:r>
              <a:rPr lang="en-US" sz="2400" dirty="0" smtClean="0"/>
              <a:t> }     </a:t>
            </a:r>
            <a:r>
              <a:rPr lang="en-US" sz="2400" dirty="0" smtClean="0">
                <a:solidFill>
                  <a:schemeClr val="bg1">
                    <a:lumMod val="50000"/>
                  </a:schemeClr>
                </a:solidFill>
              </a:rPr>
              <a:t>(so P </a:t>
            </a:r>
            <a:r>
              <a:rPr lang="en-US" sz="2400" dirty="0" smtClean="0">
                <a:solidFill>
                  <a:schemeClr val="bg1">
                    <a:lumMod val="50000"/>
                  </a:schemeClr>
                </a:solidFill>
                <a:latin typeface="cmsy10"/>
              </a:rPr>
              <a:t>µ</a:t>
            </a:r>
            <a:r>
              <a:rPr lang="en-US" sz="2400" dirty="0" smtClean="0">
                <a:solidFill>
                  <a:schemeClr val="bg1">
                    <a:lumMod val="50000"/>
                  </a:schemeClr>
                </a:solidFill>
              </a:rPr>
              <a:t> E(</a:t>
            </a:r>
            <a:r>
              <a:rPr lang="en-US" sz="2400" dirty="0" err="1" smtClean="0">
                <a:solidFill>
                  <a:schemeClr val="bg1">
                    <a:lumMod val="50000"/>
                  </a:schemeClr>
                </a:solidFill>
              </a:rPr>
              <a:t>M,z</a:t>
            </a:r>
            <a:r>
              <a:rPr lang="en-US" sz="2400" dirty="0" smtClean="0">
                <a:solidFill>
                  <a:schemeClr val="bg1">
                    <a:lumMod val="50000"/>
                  </a:schemeClr>
                </a:solidFill>
              </a:rPr>
              <a:t>)</a:t>
            </a:r>
            <a:r>
              <a:rPr lang="en-US" sz="2400" dirty="0" smtClean="0">
                <a:solidFill>
                  <a:schemeClr val="bg1">
                    <a:lumMod val="50000"/>
                  </a:schemeClr>
                </a:solidFill>
                <a:latin typeface="cmsy10"/>
              </a:rPr>
              <a:t>Å</a:t>
            </a:r>
            <a:r>
              <a:rPr lang="en-US" sz="2400" dirty="0" smtClean="0">
                <a:solidFill>
                  <a:schemeClr val="bg1">
                    <a:lumMod val="50000"/>
                  </a:schemeClr>
                </a:solidFill>
              </a:rPr>
              <a:t>H)</a:t>
            </a:r>
          </a:p>
          <a:p>
            <a:pPr fontAlgn="ctr">
              <a:tabLst>
                <a:tab pos="461963" algn="l"/>
              </a:tabLst>
            </a:pPr>
            <a:r>
              <a:rPr lang="en-US" sz="2400" dirty="0" smtClean="0"/>
              <a:t>	Let E(</a:t>
            </a:r>
            <a:r>
              <a:rPr lang="en-US" sz="2400" dirty="0" err="1" smtClean="0"/>
              <a:t>M’,z</a:t>
            </a:r>
            <a:r>
              <a:rPr lang="en-US" sz="2400" dirty="0" smtClean="0"/>
              <a:t>’) be an ellipsoid covering E(</a:t>
            </a:r>
            <a:r>
              <a:rPr lang="en-US" sz="2400" dirty="0" err="1" smtClean="0"/>
              <a:t>M,z</a:t>
            </a:r>
            <a:r>
              <a:rPr lang="en-US" sz="2400" dirty="0" smtClean="0"/>
              <a:t>)</a:t>
            </a:r>
            <a:r>
              <a:rPr lang="en-US" sz="2400" dirty="0" smtClean="0">
                <a:latin typeface="cmsy10"/>
              </a:rPr>
              <a:t>Å</a:t>
            </a:r>
            <a:r>
              <a:rPr lang="en-US" sz="2400" dirty="0" smtClean="0"/>
              <a:t>H</a:t>
            </a:r>
          </a:p>
          <a:p>
            <a:pPr fontAlgn="ctr">
              <a:tabLst>
                <a:tab pos="461963" algn="l"/>
              </a:tabLst>
            </a:pPr>
            <a:r>
              <a:rPr lang="en-US" sz="2400" dirty="0" smtClean="0"/>
              <a:t>	Set M</a:t>
            </a:r>
            <a:r>
              <a:rPr lang="en-US" sz="2400" dirty="0" smtClean="0">
                <a:sym typeface="Wingdings" pitchFamily="2" charset="2"/>
              </a:rPr>
              <a:t>M’ and </a:t>
            </a:r>
            <a:r>
              <a:rPr lang="en-US" sz="2400" dirty="0" err="1" smtClean="0">
                <a:sym typeface="Wingdings" pitchFamily="2" charset="2"/>
              </a:rPr>
              <a:t>zz</a:t>
            </a:r>
            <a:r>
              <a:rPr lang="en-US" sz="2400" dirty="0" smtClean="0">
                <a:sym typeface="Wingdings" pitchFamily="2" charset="2"/>
              </a:rPr>
              <a:t>’ and go back to Start</a:t>
            </a:r>
            <a:endParaRPr lang="en-US" sz="2400" dirty="0" smtClean="0"/>
          </a:p>
        </p:txBody>
      </p:sp>
      <p:sp>
        <p:nvSpPr>
          <p:cNvPr id="11" name="Content Placeholder 2"/>
          <p:cNvSpPr txBox="1">
            <a:spLocks/>
          </p:cNvSpPr>
          <p:nvPr/>
        </p:nvSpPr>
        <p:spPr>
          <a:xfrm>
            <a:off x="393299" y="670499"/>
            <a:ext cx="8544224" cy="20235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The algorithm uses </a:t>
            </a:r>
            <a:r>
              <a:rPr kumimoji="0" lang="en-US" sz="2800" i="0" u="none" strike="noStrike" kern="1200" cap="none" spc="0" normalizeH="0" noProof="0" dirty="0" smtClean="0">
                <a:ln>
                  <a:noFill/>
                </a:ln>
                <a:solidFill>
                  <a:schemeClr val="tx1"/>
                </a:solidFill>
                <a:effectLst/>
                <a:uLnTx/>
                <a:uFillTx/>
                <a:latin typeface="+mn-lt"/>
                <a:ea typeface="+mn-ea"/>
                <a:cs typeface="+mn-cs"/>
              </a:rPr>
              <a:t>no properties of </a:t>
            </a:r>
            <a:r>
              <a:rPr kumimoji="0" lang="en-US" sz="2800" i="0" u="none" strike="noStrike" kern="1200" cap="none" spc="0" normalizeH="0" noProof="0" dirty="0" err="1" smtClean="0">
                <a:ln>
                  <a:noFill/>
                </a:ln>
                <a:solidFill>
                  <a:schemeClr val="tx1"/>
                </a:solidFill>
                <a:effectLst/>
                <a:uLnTx/>
                <a:uFillTx/>
                <a:latin typeface="+mn-lt"/>
                <a:ea typeface="+mn-ea"/>
                <a:cs typeface="+mn-cs"/>
              </a:rPr>
              <a:t>polyhedra</a:t>
            </a:r>
            <a:endParaRPr kumimoji="0" lang="en-US" sz="2000" i="0" u="none" strike="noStrike" kern="1200" cap="none" spc="0" normalizeH="0" noProof="0" dirty="0" smtClean="0">
              <a:ln>
                <a:noFill/>
              </a:ln>
              <a:solidFill>
                <a:schemeClr val="tx1"/>
              </a:solidFill>
              <a:effectLst/>
              <a:uLnTx/>
              <a:uFillTx/>
              <a:latin typeface="+mn-lt"/>
              <a:ea typeface="+mn-ea"/>
              <a:cs typeface="+mn-cs"/>
            </a:endParaRPr>
          </a:p>
          <a:p>
            <a:pPr marL="342900" lvl="0" indent="-342900">
              <a:buFont typeface="Arial" pitchFamily="34" charset="0"/>
              <a:buChar char="•"/>
              <a:tabLst>
                <a:tab pos="688975" algn="l"/>
              </a:tabLst>
            </a:pPr>
            <a:r>
              <a:rPr lang="en-US" sz="2800" dirty="0" smtClean="0"/>
              <a:t>It just needs to </a:t>
            </a:r>
            <a:r>
              <a:rPr lang="en-US" sz="2000" dirty="0" smtClean="0"/>
              <a:t>(repeatedly)</a:t>
            </a:r>
            <a:r>
              <a:rPr lang="en-US" sz="2800" dirty="0" smtClean="0"/>
              <a:t> answer the question:</a:t>
            </a:r>
            <a:br>
              <a:rPr lang="en-US" sz="2800" dirty="0" smtClean="0"/>
            </a:b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br>
              <a:rPr lang="en-US" sz="2800" dirty="0" smtClean="0">
                <a:solidFill>
                  <a:srgbClr val="FF0000"/>
                </a:solidFill>
              </a:rPr>
            </a:br>
            <a:r>
              <a:rPr lang="en-US" sz="2800" dirty="0" smtClean="0">
                <a:solidFill>
                  <a:srgbClr val="FF0000"/>
                </a:solidFill>
              </a:rPr>
              <a:t>If not, give me a constraint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x</a:t>
            </a:r>
            <a:r>
              <a:rPr lang="en-US" sz="2800" dirty="0" err="1" smtClean="0">
                <a:solidFill>
                  <a:srgbClr val="FF0000"/>
                </a:solidFill>
                <a:latin typeface="cmsy10"/>
              </a:rPr>
              <a:t>·</a:t>
            </a:r>
            <a:r>
              <a:rPr lang="en-US" sz="2800" dirty="0" err="1" smtClean="0">
                <a:solidFill>
                  <a:srgbClr val="FF0000"/>
                </a:solidFill>
              </a:rPr>
              <a:t>b</a:t>
            </a:r>
            <a:r>
              <a:rPr lang="en-US" sz="2800" dirty="0" smtClean="0">
                <a:solidFill>
                  <a:srgbClr val="FF0000"/>
                </a:solidFill>
              </a:rPr>
              <a:t>” of P violated by z</a:t>
            </a:r>
          </a:p>
        </p:txBody>
      </p:sp>
      <p:sp>
        <p:nvSpPr>
          <p:cNvPr id="7" name="Freeform 6"/>
          <p:cNvSpPr/>
          <p:nvPr/>
        </p:nvSpPr>
        <p:spPr>
          <a:xfrm>
            <a:off x="-61912" y="3393281"/>
            <a:ext cx="8755856" cy="1385888"/>
          </a:xfrm>
          <a:custGeom>
            <a:avLst/>
            <a:gdLst>
              <a:gd name="connsiteX0" fmla="*/ 3405187 w 8774906"/>
              <a:gd name="connsiteY0" fmla="*/ 207169 h 1385888"/>
              <a:gd name="connsiteX1" fmla="*/ 2433637 w 8774906"/>
              <a:gd name="connsiteY1" fmla="*/ 92869 h 1385888"/>
              <a:gd name="connsiteX2" fmla="*/ 747712 w 8774906"/>
              <a:gd name="connsiteY2" fmla="*/ 92869 h 1385888"/>
              <a:gd name="connsiteX3" fmla="*/ 404812 w 8774906"/>
              <a:gd name="connsiteY3" fmla="*/ 650082 h 1385888"/>
              <a:gd name="connsiteX4" fmla="*/ 990600 w 8774906"/>
              <a:gd name="connsiteY4" fmla="*/ 1193007 h 1385888"/>
              <a:gd name="connsiteX5" fmla="*/ 6348412 w 8774906"/>
              <a:gd name="connsiteY5" fmla="*/ 1164432 h 1385888"/>
              <a:gd name="connsiteX6" fmla="*/ 7920037 w 8774906"/>
              <a:gd name="connsiteY6" fmla="*/ 1350169 h 1385888"/>
              <a:gd name="connsiteX7" fmla="*/ 8748712 w 8774906"/>
              <a:gd name="connsiteY7" fmla="*/ 950119 h 1385888"/>
              <a:gd name="connsiteX8" fmla="*/ 7877175 w 8774906"/>
              <a:gd name="connsiteY8" fmla="*/ 392907 h 1385888"/>
              <a:gd name="connsiteX9" fmla="*/ 3405187 w 8774906"/>
              <a:gd name="connsiteY9" fmla="*/ 207169 h 1385888"/>
              <a:gd name="connsiteX0" fmla="*/ 4391025 w 8755856"/>
              <a:gd name="connsiteY0" fmla="*/ 178594 h 1385888"/>
              <a:gd name="connsiteX1" fmla="*/ 2433637 w 8755856"/>
              <a:gd name="connsiteY1" fmla="*/ 92869 h 1385888"/>
              <a:gd name="connsiteX2" fmla="*/ 747712 w 8755856"/>
              <a:gd name="connsiteY2" fmla="*/ 92869 h 1385888"/>
              <a:gd name="connsiteX3" fmla="*/ 404812 w 8755856"/>
              <a:gd name="connsiteY3" fmla="*/ 650082 h 1385888"/>
              <a:gd name="connsiteX4" fmla="*/ 990600 w 8755856"/>
              <a:gd name="connsiteY4" fmla="*/ 1193007 h 1385888"/>
              <a:gd name="connsiteX5" fmla="*/ 6348412 w 8755856"/>
              <a:gd name="connsiteY5" fmla="*/ 1164432 h 1385888"/>
              <a:gd name="connsiteX6" fmla="*/ 7920037 w 8755856"/>
              <a:gd name="connsiteY6" fmla="*/ 1350169 h 1385888"/>
              <a:gd name="connsiteX7" fmla="*/ 8748712 w 8755856"/>
              <a:gd name="connsiteY7" fmla="*/ 950119 h 1385888"/>
              <a:gd name="connsiteX8" fmla="*/ 7877175 w 8755856"/>
              <a:gd name="connsiteY8" fmla="*/ 392907 h 1385888"/>
              <a:gd name="connsiteX9" fmla="*/ 4391025 w 8755856"/>
              <a:gd name="connsiteY9" fmla="*/ 178594 h 138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55856" h="1385888">
                <a:moveTo>
                  <a:pt x="4391025" y="178594"/>
                </a:moveTo>
                <a:cubicBezTo>
                  <a:pt x="3483769" y="128588"/>
                  <a:pt x="3040856" y="107156"/>
                  <a:pt x="2433637" y="92869"/>
                </a:cubicBezTo>
                <a:cubicBezTo>
                  <a:pt x="1826418" y="78582"/>
                  <a:pt x="1085849" y="0"/>
                  <a:pt x="747712" y="92869"/>
                </a:cubicBezTo>
                <a:cubicBezTo>
                  <a:pt x="409575" y="185738"/>
                  <a:pt x="364331" y="466726"/>
                  <a:pt x="404812" y="650082"/>
                </a:cubicBezTo>
                <a:cubicBezTo>
                  <a:pt x="445293" y="833438"/>
                  <a:pt x="0" y="1107282"/>
                  <a:pt x="990600" y="1193007"/>
                </a:cubicBezTo>
                <a:cubicBezTo>
                  <a:pt x="1981200" y="1278732"/>
                  <a:pt x="5193506" y="1138238"/>
                  <a:pt x="6348412" y="1164432"/>
                </a:cubicBezTo>
                <a:cubicBezTo>
                  <a:pt x="7503318" y="1190626"/>
                  <a:pt x="7519987" y="1385888"/>
                  <a:pt x="7920037" y="1350169"/>
                </a:cubicBezTo>
                <a:cubicBezTo>
                  <a:pt x="8320087" y="1314450"/>
                  <a:pt x="8755856" y="1109663"/>
                  <a:pt x="8748712" y="950119"/>
                </a:cubicBezTo>
                <a:cubicBezTo>
                  <a:pt x="8741568" y="790575"/>
                  <a:pt x="8603456" y="521494"/>
                  <a:pt x="7877175" y="392907"/>
                </a:cubicBezTo>
                <a:cubicBezTo>
                  <a:pt x="7150894" y="264320"/>
                  <a:pt x="5298281" y="228600"/>
                  <a:pt x="4391025" y="17859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lstStyle/>
          <a:p>
            <a:r>
              <a:rPr lang="en-US" dirty="0" smtClean="0"/>
              <a:t>The Ellipsoid Method</a:t>
            </a:r>
            <a:endParaRPr lang="en-US" dirty="0"/>
          </a:p>
        </p:txBody>
      </p:sp>
      <p:sp>
        <p:nvSpPr>
          <p:cNvPr id="11" name="Content Placeholder 2"/>
          <p:cNvSpPr txBox="1">
            <a:spLocks/>
          </p:cNvSpPr>
          <p:nvPr/>
        </p:nvSpPr>
        <p:spPr>
          <a:xfrm>
            <a:off x="186813" y="641000"/>
            <a:ext cx="8652387" cy="61875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The algorithm uses almost</a:t>
            </a:r>
            <a:r>
              <a:rPr kumimoji="0" lang="en-US" sz="2800" i="0" u="none" strike="noStrike" kern="1200" cap="none" spc="0" normalizeH="0" noProof="0" dirty="0" smtClean="0">
                <a:ln>
                  <a:noFill/>
                </a:ln>
                <a:solidFill>
                  <a:schemeClr val="tx1"/>
                </a:solidFill>
                <a:effectLst/>
                <a:uLnTx/>
                <a:uFillTx/>
                <a:latin typeface="+mn-lt"/>
                <a:ea typeface="+mn-ea"/>
                <a:cs typeface="+mn-cs"/>
              </a:rPr>
              <a:t> nothing about </a:t>
            </a:r>
            <a:r>
              <a:rPr kumimoji="0" lang="en-US" sz="2800" i="0" u="none" strike="noStrike" kern="1200" cap="none" spc="0" normalizeH="0" noProof="0" dirty="0" err="1" smtClean="0">
                <a:ln>
                  <a:noFill/>
                </a:ln>
                <a:solidFill>
                  <a:schemeClr val="tx1"/>
                </a:solidFill>
                <a:effectLst/>
                <a:uLnTx/>
                <a:uFillTx/>
                <a:latin typeface="+mn-lt"/>
                <a:ea typeface="+mn-ea"/>
                <a:cs typeface="+mn-cs"/>
              </a:rPr>
              <a:t>polyhedra</a:t>
            </a:r>
            <a:r>
              <a:rPr kumimoji="0" lang="en-US" sz="2800" i="0" u="none" strike="noStrike" kern="1200" cap="none" spc="0" normalizeH="0" noProof="0" dirty="0" smtClean="0">
                <a:ln>
                  <a:noFill/>
                </a:ln>
                <a:solidFill>
                  <a:schemeClr val="tx1"/>
                </a:solidFill>
                <a:effectLst/>
                <a:uLnTx/>
                <a:uFillTx/>
                <a:latin typeface="+mn-lt"/>
                <a:ea typeface="+mn-ea"/>
                <a:cs typeface="+mn-cs"/>
              </a:rPr>
              <a:t/>
            </a:r>
            <a:br>
              <a:rPr kumimoji="0" lang="en-US" sz="2800" i="0" u="none" strike="noStrike" kern="1200" cap="none" spc="0" normalizeH="0" noProof="0" dirty="0" smtClean="0">
                <a:ln>
                  <a:noFill/>
                </a:ln>
                <a:solidFill>
                  <a:schemeClr val="tx1"/>
                </a:solidFill>
                <a:effectLst/>
                <a:uLnTx/>
                <a:uFillTx/>
                <a:latin typeface="+mn-lt"/>
                <a:ea typeface="+mn-ea"/>
                <a:cs typeface="+mn-cs"/>
              </a:rPr>
            </a:br>
            <a:r>
              <a:rPr kumimoji="0" lang="en-US" i="0" u="none" strike="noStrike" kern="1200" cap="none" spc="0" normalizeH="0" noProof="0" dirty="0" smtClean="0">
                <a:ln>
                  <a:noFill/>
                </a:ln>
                <a:solidFill>
                  <a:schemeClr val="tx1"/>
                </a:solidFill>
                <a:effectLst/>
                <a:uLnTx/>
                <a:uFillTx/>
                <a:latin typeface="+mn-lt"/>
                <a:ea typeface="+mn-ea"/>
                <a:cs typeface="+mn-cs"/>
              </a:rPr>
              <a:t>(basic feasible solutions, etc.)</a:t>
            </a:r>
            <a:endParaRPr kumimoji="0" lang="en-US" sz="200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dirty="0" smtClean="0"/>
              <a:t>It just needs to </a:t>
            </a:r>
            <a:r>
              <a:rPr lang="en-US" sz="2000" dirty="0" smtClean="0"/>
              <a:t>(repeatedly)</a:t>
            </a:r>
            <a:r>
              <a:rPr lang="en-US" sz="2800" dirty="0" smtClean="0"/>
              <a:t> answer the question:</a:t>
            </a:r>
          </a:p>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400" dirty="0" smtClean="0"/>
              <a:t/>
            </a:r>
            <a:br>
              <a:rPr lang="en-US" sz="2400" dirty="0" smtClean="0"/>
            </a:br>
            <a:endParaRPr lang="en-US" sz="2400" dirty="0" smtClean="0"/>
          </a:p>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800" dirty="0" smtClean="0">
                <a:solidFill>
                  <a:srgbClr val="FF0000"/>
                </a:solidFill>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endParaRPr lang="en-US" sz="900" dirty="0" smtClean="0"/>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dirty="0" smtClean="0"/>
              <a:t>The algorithm works for </a:t>
            </a:r>
            <a:r>
              <a:rPr lang="en-US" sz="2800" b="1" dirty="0" smtClean="0"/>
              <a:t>any convex set </a:t>
            </a:r>
            <a:r>
              <a:rPr lang="en-US" sz="2800" dirty="0" smtClean="0"/>
              <a:t>P, as long as</a:t>
            </a:r>
            <a:br>
              <a:rPr lang="en-US" sz="2800" dirty="0" smtClean="0"/>
            </a:br>
            <a:r>
              <a:rPr lang="en-US" sz="2800" dirty="0" smtClean="0"/>
              <a:t>you can give a separation oracle.</a:t>
            </a:r>
          </a:p>
          <a:p>
            <a:pPr marL="800100" lvl="1" indent="-342900">
              <a:buFont typeface="Arial" pitchFamily="34" charset="0"/>
              <a:buChar char="•"/>
              <a:tabLst>
                <a:tab pos="688975" algn="l"/>
              </a:tabLst>
            </a:pPr>
            <a:r>
              <a:rPr lang="en-US" sz="2000" dirty="0" smtClean="0"/>
              <a:t>P still needs to be bounded and contain a small ball.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b="1" dirty="0" smtClean="0">
                <a:solidFill>
                  <a:srgbClr val="FF0000"/>
                </a:solidFill>
              </a:rPr>
              <a:t>Remarkable Theorem:</a:t>
            </a:r>
            <a:r>
              <a:rPr lang="en-US" sz="2800" b="1" dirty="0" smtClean="0"/>
              <a:t>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r>
              <a:rPr lang="en-US" sz="2800" b="1" dirty="0" smtClean="0">
                <a:solidFill>
                  <a:schemeClr val="bg1">
                    <a:lumMod val="50000"/>
                  </a:schemeClr>
                </a:solidFill>
              </a:rPr>
              <a:t/>
            </a:r>
            <a:br>
              <a:rPr lang="en-US" sz="2800" b="1" dirty="0" smtClean="0">
                <a:solidFill>
                  <a:schemeClr val="bg1">
                    <a:lumMod val="50000"/>
                  </a:schemeClr>
                </a:solidFill>
              </a:rPr>
            </a:br>
            <a:r>
              <a:rPr lang="en-US" sz="2800" dirty="0" smtClean="0"/>
              <a:t>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latin typeface="Calibri"/>
              </a:rPr>
              <a:t>n</a:t>
            </a:r>
            <a:r>
              <a:rPr lang="en-US" sz="2800" baseline="30000" dirty="0" smtClean="0">
                <a:latin typeface="Calibri"/>
              </a:rPr>
              <a:t> </a:t>
            </a:r>
            <a:r>
              <a:rPr lang="en-US" sz="2800" dirty="0" smtClean="0">
                <a:latin typeface="Calibri"/>
              </a:rPr>
              <a:t>with</a:t>
            </a:r>
            <a:r>
              <a:rPr lang="en-US" sz="2800" dirty="0" smtClean="0"/>
              <a:t> a separation oracle,</a:t>
            </a:r>
            <a:br>
              <a:rPr lang="en-US" sz="2800" dirty="0" smtClean="0"/>
            </a:br>
            <a:r>
              <a:rPr lang="en-US" sz="2800" dirty="0" smtClean="0"/>
              <a:t>you can find a feasible point efficiently.</a:t>
            </a:r>
          </a:p>
          <a:p>
            <a:pPr marL="342900" indent="-342900">
              <a:buFont typeface="Arial" pitchFamily="34" charset="0"/>
              <a:buChar char="•"/>
              <a:tabLst>
                <a:tab pos="688975" algn="l"/>
              </a:tabLst>
            </a:pPr>
            <a:r>
              <a:rPr lang="en-US" sz="2400" b="1" dirty="0" smtClean="0"/>
              <a:t>Caveats:</a:t>
            </a:r>
          </a:p>
          <a:p>
            <a:pPr marL="347663" lvl="1" indent="-171450">
              <a:buFont typeface="Arial" pitchFamily="34" charset="0"/>
              <a:buChar char="•"/>
            </a:pPr>
            <a:r>
              <a:rPr lang="en-US" sz="2000" dirty="0" smtClean="0"/>
              <a:t>“Efficiently” depends on size of ball containing P and inside P.</a:t>
            </a:r>
          </a:p>
          <a:p>
            <a:pPr marL="347663" lvl="1" indent="-171450">
              <a:buFont typeface="Arial" pitchFamily="34" charset="0"/>
              <a:buChar char="•"/>
            </a:pPr>
            <a:r>
              <a:rPr lang="en-US" sz="2000" spc="-100" dirty="0" smtClean="0"/>
              <a:t>Errors approximating irrational numbers means we get “approximately feasible point”</a:t>
            </a:r>
          </a:p>
        </p:txBody>
      </p:sp>
      <p:grpSp>
        <p:nvGrpSpPr>
          <p:cNvPr id="3" name="Group 11"/>
          <p:cNvGrpSpPr/>
          <p:nvPr/>
        </p:nvGrpSpPr>
        <p:grpSpPr>
          <a:xfrm>
            <a:off x="1189698" y="1838633"/>
            <a:ext cx="6567948" cy="1189701"/>
            <a:chOff x="599768" y="1838633"/>
            <a:chExt cx="6567948" cy="1189701"/>
          </a:xfrm>
        </p:grpSpPr>
        <p:sp>
          <p:nvSpPr>
            <p:cNvPr id="7" name="Rectangle 6"/>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8" name="TextBox 7"/>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36"/>
            <a:ext cx="8229600" cy="792162"/>
          </a:xfrm>
        </p:spPr>
        <p:txBody>
          <a:bodyPr/>
          <a:lstStyle/>
          <a:p>
            <a:r>
              <a:rPr lang="en-US" dirty="0" smtClean="0"/>
              <a:t>Ellipsoids</a:t>
            </a:r>
            <a:endParaRPr lang="en-US" dirty="0"/>
          </a:p>
        </p:txBody>
      </p:sp>
      <p:sp>
        <p:nvSpPr>
          <p:cNvPr id="13" name="Content Placeholder 12"/>
          <p:cNvSpPr>
            <a:spLocks noGrp="1"/>
          </p:cNvSpPr>
          <p:nvPr>
            <p:ph idx="1"/>
          </p:nvPr>
        </p:nvSpPr>
        <p:spPr>
          <a:xfrm>
            <a:off x="354842" y="996287"/>
            <a:ext cx="8434316" cy="5709313"/>
          </a:xfrm>
        </p:spPr>
        <p:txBody>
          <a:bodyPr>
            <a:normAutofit/>
          </a:bodyPr>
          <a:lstStyle/>
          <a:p>
            <a:r>
              <a:rPr lang="en-US" sz="2800" b="1" dirty="0" smtClean="0"/>
              <a:t>Def:</a:t>
            </a:r>
            <a:r>
              <a:rPr lang="en-US" sz="2800" dirty="0" smtClean="0"/>
              <a:t> </a:t>
            </a:r>
            <a:r>
              <a:rPr lang="en-CA" sz="2800" dirty="0" smtClean="0"/>
              <a:t>Let B = { x : </a:t>
            </a:r>
            <a:r>
              <a:rPr lang="en-CA" sz="2800" dirty="0" smtClean="0">
                <a:latin typeface="cmsy10"/>
              </a:rPr>
              <a:t>k</a:t>
            </a:r>
            <a:r>
              <a:rPr lang="en-CA" sz="2800" dirty="0" smtClean="0"/>
              <a:t>x</a:t>
            </a:r>
            <a:r>
              <a:rPr lang="en-CA" sz="2800" dirty="0" smtClean="0">
                <a:latin typeface="cmsy10"/>
              </a:rPr>
              <a:t>k·</a:t>
            </a:r>
            <a:r>
              <a:rPr lang="en-CA" sz="2800" dirty="0" smtClean="0"/>
              <a:t>1 }. Let f : </a:t>
            </a:r>
            <a:r>
              <a:rPr lang="en-US" sz="2800" dirty="0" err="1" smtClean="0">
                <a:latin typeface="msbm10"/>
              </a:rPr>
              <a:t>R</a:t>
            </a:r>
            <a:r>
              <a:rPr lang="en-US" sz="2800" baseline="30000" dirty="0" err="1" smtClean="0"/>
              <a:t>n</a:t>
            </a:r>
            <a:r>
              <a:rPr lang="en-US" sz="2800" dirty="0" smtClean="0"/>
              <a:t> </a:t>
            </a:r>
            <a:r>
              <a:rPr lang="en-US" sz="2800" dirty="0" smtClean="0">
                <a:latin typeface="cmsy10"/>
              </a:rPr>
              <a:t>!</a:t>
            </a:r>
            <a:r>
              <a:rPr lang="en-US" sz="2800" dirty="0" smtClean="0"/>
              <a:t> </a:t>
            </a:r>
            <a:r>
              <a:rPr lang="en-US" sz="2800" dirty="0" err="1" smtClean="0">
                <a:latin typeface="msbm10"/>
              </a:rPr>
              <a:t>R</a:t>
            </a:r>
            <a:r>
              <a:rPr lang="en-US" sz="2800" baseline="30000" dirty="0" err="1" smtClean="0"/>
              <a:t>m</a:t>
            </a:r>
            <a:r>
              <a:rPr lang="en-US" sz="2800" dirty="0" smtClean="0"/>
              <a:t> be an affine map. Then f(B) is an </a:t>
            </a:r>
            <a:r>
              <a:rPr lang="en-US" sz="2800" b="1" dirty="0" smtClean="0">
                <a:solidFill>
                  <a:srgbClr val="FF0000"/>
                </a:solidFill>
              </a:rPr>
              <a:t>ellipsoid</a:t>
            </a:r>
            <a:r>
              <a:rPr lang="en-US" sz="2800" dirty="0" smtClean="0"/>
              <a:t>.</a:t>
            </a:r>
          </a:p>
          <a:p>
            <a:r>
              <a:rPr lang="en-US" sz="2800" dirty="0" smtClean="0"/>
              <a:t>We restrict to the case n=m and f </a:t>
            </a:r>
            <a:r>
              <a:rPr lang="en-US" sz="2800" dirty="0" smtClean="0"/>
              <a:t>invertible,</a:t>
            </a:r>
            <a:r>
              <a:rPr lang="en-US" sz="2800" dirty="0" smtClean="0"/>
              <a:t/>
            </a:r>
            <a:br>
              <a:rPr lang="en-US" sz="2800" dirty="0" smtClean="0"/>
            </a:br>
            <a:r>
              <a:rPr lang="en-US" sz="2800" dirty="0" smtClean="0"/>
              <a:t>i.e</a:t>
            </a:r>
            <a:r>
              <a:rPr lang="en-US" sz="2800" dirty="0" smtClean="0"/>
              <a:t>., f(x) = </a:t>
            </a:r>
            <a:r>
              <a:rPr lang="en-US" sz="2800" dirty="0" err="1" smtClean="0"/>
              <a:t>Ax+b</a:t>
            </a:r>
            <a:r>
              <a:rPr lang="en-US" sz="2800" dirty="0" smtClean="0"/>
              <a:t> where A is square and </a:t>
            </a:r>
            <a:r>
              <a:rPr lang="en-US" sz="2800" dirty="0" smtClean="0"/>
              <a:t>non-singular</a:t>
            </a:r>
            <a:endParaRPr lang="en-US" sz="2800" dirty="0" smtClean="0"/>
          </a:p>
          <a:p>
            <a:r>
              <a:rPr lang="en-US" sz="2800" b="1" dirty="0" smtClean="0"/>
              <a:t>Claim 2:</a:t>
            </a:r>
            <a:r>
              <a:rPr lang="en-US" sz="2800" dirty="0" smtClean="0"/>
              <a:t> f(B) = { x</a:t>
            </a:r>
            <a:r>
              <a:rPr lang="en-US" sz="2800" dirty="0" smtClean="0">
                <a:latin typeface="cmsy10"/>
              </a:rPr>
              <a:t>2</a:t>
            </a:r>
            <a:r>
              <a:rPr lang="en-US" sz="2800" dirty="0" smtClean="0">
                <a:latin typeface="msbm10"/>
              </a:rPr>
              <a:t>R</a:t>
            </a:r>
            <a:r>
              <a:rPr lang="en-US" sz="2800" baseline="30000" dirty="0" smtClean="0">
                <a:latin typeface="Calibri"/>
              </a:rPr>
              <a:t>n</a:t>
            </a:r>
            <a:r>
              <a:rPr lang="en-US" sz="2800" dirty="0" smtClean="0"/>
              <a:t> : (</a:t>
            </a:r>
            <a:r>
              <a:rPr lang="en-US" sz="2800" dirty="0" smtClean="0">
                <a:latin typeface="Calibri"/>
              </a:rPr>
              <a:t>x-b)</a:t>
            </a:r>
            <a:r>
              <a:rPr lang="en-US" sz="2800" baseline="30000" dirty="0" smtClean="0">
                <a:latin typeface="Calibri"/>
              </a:rPr>
              <a:t>T</a:t>
            </a:r>
            <a:r>
              <a:rPr lang="en-US" sz="2800" dirty="0" smtClean="0"/>
              <a:t>A</a:t>
            </a:r>
            <a:r>
              <a:rPr lang="en-US" sz="2800" baseline="30000" dirty="0" smtClean="0"/>
              <a:t>-T</a:t>
            </a:r>
            <a:r>
              <a:rPr lang="en-US" sz="2800" dirty="0" smtClean="0"/>
              <a:t>A</a:t>
            </a:r>
            <a:r>
              <a:rPr lang="en-US" sz="2800" baseline="30000" dirty="0" smtClean="0"/>
              <a:t>-1</a:t>
            </a:r>
            <a:r>
              <a:rPr lang="en-US" sz="2800" dirty="0" smtClean="0"/>
              <a:t>(x-b) </a:t>
            </a:r>
            <a:r>
              <a:rPr lang="en-US" sz="2800" dirty="0" smtClean="0">
                <a:latin typeface="cmsy10"/>
              </a:rPr>
              <a:t>·</a:t>
            </a:r>
            <a:r>
              <a:rPr lang="en-US" sz="2800" dirty="0" smtClean="0"/>
              <a:t> 1 </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tschel.jpg"/>
          <p:cNvPicPr>
            <a:picLocks noChangeAspect="1"/>
          </p:cNvPicPr>
          <p:nvPr/>
        </p:nvPicPr>
        <p:blipFill>
          <a:blip r:embed="rId2" cstate="print"/>
          <a:stretch>
            <a:fillRect/>
          </a:stretch>
        </p:blipFill>
        <p:spPr>
          <a:xfrm>
            <a:off x="737420" y="1232448"/>
            <a:ext cx="1522465" cy="2135993"/>
          </a:xfrm>
          <a:prstGeom prst="rect">
            <a:avLst/>
          </a:prstGeom>
        </p:spPr>
      </p:pic>
      <p:pic>
        <p:nvPicPr>
          <p:cNvPr id="5" name="Picture 4" descr="Lovasz.jpg"/>
          <p:cNvPicPr>
            <a:picLocks noChangeAspect="1"/>
          </p:cNvPicPr>
          <p:nvPr/>
        </p:nvPicPr>
        <p:blipFill>
          <a:blip r:embed="rId3" cstate="print"/>
          <a:stretch>
            <a:fillRect/>
          </a:stretch>
        </p:blipFill>
        <p:spPr>
          <a:xfrm>
            <a:off x="3464637" y="1209368"/>
            <a:ext cx="3296262" cy="2197508"/>
          </a:xfrm>
          <a:prstGeom prst="rect">
            <a:avLst/>
          </a:prstGeom>
        </p:spPr>
      </p:pic>
      <p:pic>
        <p:nvPicPr>
          <p:cNvPr id="6" name="Picture 5" descr="Schrijver.JPG"/>
          <p:cNvPicPr>
            <a:picLocks noChangeAspect="1"/>
          </p:cNvPicPr>
          <p:nvPr/>
        </p:nvPicPr>
        <p:blipFill>
          <a:blip r:embed="rId4" cstate="print"/>
          <a:stretch>
            <a:fillRect/>
          </a:stretch>
        </p:blipFill>
        <p:spPr>
          <a:xfrm>
            <a:off x="6417401" y="1170040"/>
            <a:ext cx="1729664" cy="2254042"/>
          </a:xfrm>
          <a:prstGeom prst="rect">
            <a:avLst/>
          </a:prstGeom>
        </p:spPr>
      </p:pic>
      <p:sp>
        <p:nvSpPr>
          <p:cNvPr id="7" name="TextBox 6"/>
          <p:cNvSpPr txBox="1"/>
          <p:nvPr/>
        </p:nvSpPr>
        <p:spPr>
          <a:xfrm>
            <a:off x="599768" y="3441291"/>
            <a:ext cx="1775935" cy="369332"/>
          </a:xfrm>
          <a:prstGeom prst="rect">
            <a:avLst/>
          </a:prstGeom>
          <a:noFill/>
        </p:spPr>
        <p:txBody>
          <a:bodyPr wrap="none" rtlCol="0">
            <a:spAutoFit/>
          </a:bodyPr>
          <a:lstStyle/>
          <a:p>
            <a:r>
              <a:rPr lang="en-US" dirty="0" smtClean="0"/>
              <a:t>Martin </a:t>
            </a:r>
            <a:r>
              <a:rPr lang="en-US" dirty="0" err="1" smtClean="0"/>
              <a:t>Grotschel</a:t>
            </a:r>
            <a:endParaRPr lang="en-US" dirty="0"/>
          </a:p>
        </p:txBody>
      </p:sp>
      <p:sp>
        <p:nvSpPr>
          <p:cNvPr id="8" name="TextBox 7"/>
          <p:cNvSpPr txBox="1"/>
          <p:nvPr/>
        </p:nvSpPr>
        <p:spPr>
          <a:xfrm>
            <a:off x="3775581" y="3441291"/>
            <a:ext cx="1408847" cy="369332"/>
          </a:xfrm>
          <a:prstGeom prst="rect">
            <a:avLst/>
          </a:prstGeom>
          <a:noFill/>
        </p:spPr>
        <p:txBody>
          <a:bodyPr wrap="none" rtlCol="0">
            <a:spAutoFit/>
          </a:bodyPr>
          <a:lstStyle/>
          <a:p>
            <a:r>
              <a:rPr lang="en-US" dirty="0" smtClean="0"/>
              <a:t>Laszlo </a:t>
            </a:r>
            <a:r>
              <a:rPr lang="en-US" dirty="0" err="1" smtClean="0"/>
              <a:t>Lovasz</a:t>
            </a:r>
            <a:endParaRPr lang="en-US" dirty="0"/>
          </a:p>
        </p:txBody>
      </p:sp>
      <p:sp>
        <p:nvSpPr>
          <p:cNvPr id="10" name="TextBox 9"/>
          <p:cNvSpPr txBox="1"/>
          <p:nvPr/>
        </p:nvSpPr>
        <p:spPr>
          <a:xfrm>
            <a:off x="6312310" y="3441291"/>
            <a:ext cx="1990994" cy="369332"/>
          </a:xfrm>
          <a:prstGeom prst="rect">
            <a:avLst/>
          </a:prstGeom>
          <a:noFill/>
        </p:spPr>
        <p:txBody>
          <a:bodyPr wrap="none" rtlCol="0">
            <a:spAutoFit/>
          </a:bodyPr>
          <a:lstStyle/>
          <a:p>
            <a:r>
              <a:rPr lang="en-US" dirty="0" smtClean="0"/>
              <a:t>Alexander </a:t>
            </a:r>
            <a:r>
              <a:rPr lang="en-US" dirty="0" err="1" smtClean="0"/>
              <a:t>Schrijver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normAutofit fontScale="90000"/>
          </a:bodyPr>
          <a:lstStyle/>
          <a:p>
            <a:r>
              <a:rPr lang="en-US" dirty="0" smtClean="0"/>
              <a:t>The Ellipsoid Method For Convex Sets</a:t>
            </a:r>
            <a:endParaRPr lang="en-US" dirty="0"/>
          </a:p>
        </p:txBody>
      </p:sp>
      <p:sp>
        <p:nvSpPr>
          <p:cNvPr id="11" name="Content Placeholder 2"/>
          <p:cNvSpPr txBox="1">
            <a:spLocks/>
          </p:cNvSpPr>
          <p:nvPr/>
        </p:nvSpPr>
        <p:spPr>
          <a:xfrm>
            <a:off x="186813" y="641000"/>
            <a:ext cx="8652387" cy="61875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400" dirty="0" smtClean="0"/>
              <a:t/>
            </a:r>
            <a:br>
              <a:rPr lang="en-US" sz="2400" dirty="0" smtClean="0"/>
            </a:br>
            <a:r>
              <a:rPr lang="en-US" sz="2800" dirty="0" smtClean="0">
                <a:solidFill>
                  <a:srgbClr val="FF0000"/>
                </a:solidFill>
              </a:rPr>
              <a:t/>
            </a:r>
            <a:br>
              <a:rPr lang="en-US" sz="2800" dirty="0" smtClean="0">
                <a:solidFill>
                  <a:srgbClr val="FF0000"/>
                </a:solidFill>
              </a:rPr>
            </a:br>
            <a:endParaRPr lang="en-US" sz="2800" dirty="0" smtClean="0">
              <a:solidFill>
                <a:srgbClr val="FF0000"/>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endParaRPr lang="en-US" sz="900" dirty="0" smtClean="0"/>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b="1" dirty="0" smtClean="0">
                <a:solidFill>
                  <a:srgbClr val="FF0000"/>
                </a:solidFill>
              </a:rPr>
              <a:t>Feasibility Theorem:</a:t>
            </a:r>
            <a:r>
              <a:rPr lang="en-US" sz="2800" b="1" dirty="0" smtClean="0"/>
              <a:t>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r>
              <a:rPr lang="en-US" sz="2400" b="1" dirty="0" smtClean="0">
                <a:solidFill>
                  <a:schemeClr val="bg1">
                    <a:lumMod val="50000"/>
                  </a:schemeClr>
                </a:solidFill>
              </a:rPr>
              <a:t/>
            </a:r>
            <a:br>
              <a:rPr lang="en-US" sz="2400" b="1" dirty="0" smtClean="0">
                <a:solidFill>
                  <a:schemeClr val="bg1">
                    <a:lumMod val="50000"/>
                  </a:schemeClr>
                </a:solidFill>
              </a:rPr>
            </a:br>
            <a:r>
              <a:rPr lang="en-US" sz="2800" dirty="0" smtClean="0"/>
              <a:t>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latin typeface="Calibri"/>
              </a:rPr>
              <a:t>n</a:t>
            </a:r>
            <a:r>
              <a:rPr lang="en-US" sz="2800" baseline="30000" dirty="0" smtClean="0">
                <a:latin typeface="Calibri"/>
              </a:rPr>
              <a:t> </a:t>
            </a:r>
            <a:r>
              <a:rPr lang="en-US" sz="2800" dirty="0" smtClean="0">
                <a:latin typeface="Calibri"/>
              </a:rPr>
              <a:t>with</a:t>
            </a:r>
            <a:r>
              <a:rPr lang="en-US" sz="2800" dirty="0" smtClean="0"/>
              <a:t> a separation oracle,</a:t>
            </a:r>
            <a:br>
              <a:rPr lang="en-US" sz="2800" dirty="0" smtClean="0"/>
            </a:br>
            <a:r>
              <a:rPr lang="en-US" sz="2800" dirty="0" smtClean="0"/>
              <a:t>you can find a feasible point efficiently.</a:t>
            </a:r>
          </a:p>
          <a:p>
            <a:pPr marL="800100" lvl="1" indent="-342900">
              <a:buFont typeface="Arial" pitchFamily="34" charset="0"/>
              <a:buChar char="•"/>
              <a:tabLst>
                <a:tab pos="688975" algn="l"/>
              </a:tabLst>
            </a:pPr>
            <a:r>
              <a:rPr lang="en-US" sz="2000" dirty="0" smtClean="0"/>
              <a:t>Ignoring (many, technical) details, this follows from ellipsoid algorithm</a:t>
            </a:r>
          </a:p>
          <a:p>
            <a:pPr marL="800100" lvl="1" indent="-342900">
              <a:buFont typeface="Arial" pitchFamily="34" charset="0"/>
              <a:buChar char="•"/>
              <a:tabLst>
                <a:tab pos="688975" algn="l"/>
              </a:tabLst>
            </a:pPr>
            <a:endParaRPr lang="en-US" sz="1200" dirty="0" smtClean="0"/>
          </a:p>
          <a:p>
            <a:pPr marL="342900" indent="-342900">
              <a:buFont typeface="Arial" pitchFamily="34" charset="0"/>
              <a:buChar char="•"/>
              <a:tabLst>
                <a:tab pos="688975" algn="l"/>
              </a:tabLst>
            </a:pPr>
            <a:r>
              <a:rPr lang="en-US" sz="2800" b="1" dirty="0" smtClean="0">
                <a:solidFill>
                  <a:srgbClr val="0070C0"/>
                </a:solidFill>
              </a:rPr>
              <a:t>Optimization Theorem: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endParaRPr lang="en-US" sz="2800" b="1" dirty="0" smtClean="0">
              <a:solidFill>
                <a:srgbClr val="0070C0"/>
              </a:solidFill>
            </a:endParaRPr>
          </a:p>
          <a:p>
            <a:pPr marL="342900" indent="-342900">
              <a:tabLst>
                <a:tab pos="688975" algn="l"/>
              </a:tabLst>
            </a:pPr>
            <a:r>
              <a:rPr lang="en-US" sz="2800" dirty="0" smtClean="0"/>
              <a:t>	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t>n</a:t>
            </a:r>
            <a:r>
              <a:rPr lang="en-US" sz="2800" baseline="30000" dirty="0" smtClean="0"/>
              <a:t> </a:t>
            </a:r>
            <a:r>
              <a:rPr lang="en-US" sz="2800" dirty="0" smtClean="0"/>
              <a:t>with a separation oracle,</a:t>
            </a:r>
            <a:br>
              <a:rPr lang="en-US" sz="2800" dirty="0" smtClean="0"/>
            </a:br>
            <a:r>
              <a:rPr lang="en-US" sz="2800" dirty="0" smtClean="0"/>
              <a:t>you can solve optimization problem max { </a:t>
            </a:r>
            <a:r>
              <a:rPr lang="en-US" sz="2800" dirty="0" err="1" smtClean="0">
                <a:latin typeface="Calibri"/>
              </a:rPr>
              <a:t>c</a:t>
            </a:r>
            <a:r>
              <a:rPr lang="en-US" sz="2800" baseline="30000" dirty="0" err="1" smtClean="0">
                <a:latin typeface="Calibri"/>
              </a:rPr>
              <a:t>T</a:t>
            </a:r>
            <a:r>
              <a:rPr lang="en-US" sz="2800" dirty="0" err="1" smtClean="0"/>
              <a:t>x</a:t>
            </a:r>
            <a:r>
              <a:rPr lang="en-US" sz="2800" dirty="0" smtClean="0"/>
              <a:t> : x</a:t>
            </a:r>
            <a:r>
              <a:rPr lang="en-US" sz="2800" dirty="0" smtClean="0">
                <a:latin typeface="cmsy10"/>
              </a:rPr>
              <a:t>2</a:t>
            </a:r>
            <a:r>
              <a:rPr lang="en-US" sz="2800" dirty="0" smtClean="0"/>
              <a:t>P }.</a:t>
            </a:r>
          </a:p>
          <a:p>
            <a:pPr marL="800100" lvl="1" indent="-342900">
              <a:buFont typeface="Arial" pitchFamily="34" charset="0"/>
              <a:buChar char="•"/>
              <a:tabLst>
                <a:tab pos="688975" algn="l"/>
              </a:tabLst>
            </a:pPr>
            <a:r>
              <a:rPr lang="en-US" sz="2000" dirty="0" smtClean="0"/>
              <a:t>How?</a:t>
            </a:r>
          </a:p>
          <a:p>
            <a:pPr marL="800100" lvl="1" indent="-342900">
              <a:buFont typeface="Arial" pitchFamily="34" charset="0"/>
              <a:buChar char="•"/>
              <a:tabLst>
                <a:tab pos="688975" algn="l"/>
              </a:tabLst>
            </a:pPr>
            <a:r>
              <a:rPr lang="en-US" sz="2000" dirty="0" smtClean="0"/>
              <a:t>Follows from previous theorem and binary search on objective value.</a:t>
            </a:r>
            <a:endParaRPr lang="en-US" sz="2800" dirty="0" smtClean="0"/>
          </a:p>
          <a:p>
            <a:pPr marL="342900" indent="-342900">
              <a:buFont typeface="Arial" pitchFamily="34" charset="0"/>
              <a:buChar char="•"/>
              <a:tabLst>
                <a:tab pos="688975" algn="l"/>
              </a:tabLst>
            </a:pPr>
            <a:endParaRPr lang="en-US" sz="600" dirty="0" smtClean="0"/>
          </a:p>
          <a:p>
            <a:pPr marL="342900" indent="-342900">
              <a:buFont typeface="Arial" pitchFamily="34" charset="0"/>
              <a:buChar char="•"/>
              <a:tabLst>
                <a:tab pos="688975" algn="l"/>
              </a:tabLst>
            </a:pPr>
            <a:r>
              <a:rPr lang="en-US" sz="2800" dirty="0" smtClean="0"/>
              <a:t>This can be generalized to minimizing non-linear (convex) objective functions.</a:t>
            </a:r>
          </a:p>
        </p:txBody>
      </p:sp>
      <p:grpSp>
        <p:nvGrpSpPr>
          <p:cNvPr id="3" name="Group 12"/>
          <p:cNvGrpSpPr/>
          <p:nvPr/>
        </p:nvGrpSpPr>
        <p:grpSpPr>
          <a:xfrm>
            <a:off x="1288018" y="757088"/>
            <a:ext cx="6567948" cy="1189701"/>
            <a:chOff x="599768" y="1838633"/>
            <a:chExt cx="6567948" cy="1189701"/>
          </a:xfrm>
        </p:grpSpPr>
        <p:sp>
          <p:nvSpPr>
            <p:cNvPr id="14" name="Rectangle 13"/>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5" name="TextBox 14"/>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22"/>
            <a:ext cx="8229600" cy="767581"/>
          </a:xfrm>
        </p:spPr>
        <p:txBody>
          <a:bodyPr>
            <a:normAutofit/>
          </a:bodyPr>
          <a:lstStyle/>
          <a:p>
            <a:r>
              <a:rPr lang="en-US" dirty="0" smtClean="0"/>
              <a:t>Separation Oracle for Ball</a:t>
            </a:r>
            <a:endParaRPr lang="en-US" dirty="0"/>
          </a:p>
        </p:txBody>
      </p:sp>
      <p:sp>
        <p:nvSpPr>
          <p:cNvPr id="3" name="Content Placeholder 2"/>
          <p:cNvSpPr>
            <a:spLocks noGrp="1"/>
          </p:cNvSpPr>
          <p:nvPr>
            <p:ph idx="1"/>
          </p:nvPr>
        </p:nvSpPr>
        <p:spPr>
          <a:xfrm>
            <a:off x="457200" y="904568"/>
            <a:ext cx="8229600" cy="5712541"/>
          </a:xfrm>
        </p:spPr>
        <p:txBody>
          <a:bodyPr>
            <a:normAutofit/>
          </a:bodyPr>
          <a:lstStyle/>
          <a:p>
            <a:r>
              <a:rPr lang="en-US" dirty="0" smtClean="0"/>
              <a:t>Let’s design a separation oracle for the convex set P = { x : </a:t>
            </a:r>
            <a:r>
              <a:rPr lang="en-US" dirty="0" smtClean="0">
                <a:latin typeface="cmsy10"/>
              </a:rPr>
              <a:t>k</a:t>
            </a:r>
            <a:r>
              <a:rPr lang="en-US" dirty="0" smtClean="0"/>
              <a:t>x</a:t>
            </a:r>
            <a:r>
              <a:rPr lang="en-US" dirty="0" smtClean="0">
                <a:latin typeface="cmsy10"/>
              </a:rPr>
              <a:t>k·</a:t>
            </a:r>
            <a:r>
              <a:rPr lang="en-US" dirty="0" smtClean="0"/>
              <a:t>1 } = unit ball B(0,1).</a:t>
            </a:r>
          </a:p>
          <a:p>
            <a:endParaRPr lang="en-US" dirty="0" smtClean="0"/>
          </a:p>
          <a:p>
            <a:endParaRPr lang="en-US" sz="4000" dirty="0" smtClean="0"/>
          </a:p>
          <a:p>
            <a:r>
              <a:rPr lang="en-US" b="1" dirty="0" smtClean="0"/>
              <a:t>Input:</a:t>
            </a:r>
            <a:r>
              <a:rPr lang="en-US" dirty="0" smtClean="0"/>
              <a:t> a point z</a:t>
            </a:r>
            <a:r>
              <a:rPr lang="en-US" dirty="0" smtClean="0">
                <a:latin typeface="cmsy10"/>
              </a:rPr>
              <a:t>2</a:t>
            </a:r>
            <a:r>
              <a:rPr lang="en-US" dirty="0" smtClean="0">
                <a:latin typeface="msbm10"/>
              </a:rPr>
              <a:t>R</a:t>
            </a:r>
            <a:r>
              <a:rPr lang="en-US" baseline="30000" dirty="0" smtClean="0">
                <a:latin typeface="Calibri"/>
              </a:rPr>
              <a:t>n</a:t>
            </a:r>
          </a:p>
          <a:p>
            <a:pPr>
              <a:spcBef>
                <a:spcPts val="0"/>
              </a:spcBef>
            </a:pPr>
            <a:r>
              <a:rPr lang="en-US" dirty="0" smtClean="0"/>
              <a:t>If </a:t>
            </a:r>
            <a:r>
              <a:rPr lang="en-US" dirty="0" smtClean="0">
                <a:latin typeface="cmsy10"/>
              </a:rPr>
              <a:t>k</a:t>
            </a:r>
            <a:r>
              <a:rPr lang="en-US" dirty="0" smtClean="0"/>
              <a:t>z</a:t>
            </a:r>
            <a:r>
              <a:rPr lang="en-US" dirty="0" smtClean="0">
                <a:latin typeface="cmsy10"/>
              </a:rPr>
              <a:t>k·</a:t>
            </a:r>
            <a:r>
              <a:rPr lang="en-US" dirty="0" smtClean="0"/>
              <a:t>1, </a:t>
            </a:r>
            <a:r>
              <a:rPr lang="en-US" dirty="0" smtClean="0">
                <a:solidFill>
                  <a:srgbClr val="0070C0"/>
                </a:solidFill>
              </a:rPr>
              <a:t>return “Yes”</a:t>
            </a:r>
          </a:p>
          <a:p>
            <a:pPr>
              <a:spcBef>
                <a:spcPts val="0"/>
              </a:spcBef>
            </a:pPr>
            <a:r>
              <a:rPr lang="en-US" dirty="0" smtClean="0"/>
              <a:t>If </a:t>
            </a:r>
            <a:r>
              <a:rPr lang="en-US" dirty="0" err="1" smtClean="0">
                <a:latin typeface="cmsy10"/>
              </a:rPr>
              <a:t>k</a:t>
            </a:r>
            <a:r>
              <a:rPr lang="en-US" dirty="0" err="1" smtClean="0"/>
              <a:t>z</a:t>
            </a:r>
            <a:r>
              <a:rPr lang="en-US" dirty="0" err="1" smtClean="0">
                <a:latin typeface="cmsy10"/>
              </a:rPr>
              <a:t>k</a:t>
            </a:r>
            <a:r>
              <a:rPr lang="en-US" dirty="0" smtClean="0"/>
              <a:t>&gt;1, </a:t>
            </a:r>
            <a:r>
              <a:rPr lang="en-US" dirty="0" smtClean="0">
                <a:solidFill>
                  <a:srgbClr val="0070C0"/>
                </a:solidFill>
              </a:rPr>
              <a:t>return a=z/</a:t>
            </a:r>
            <a:r>
              <a:rPr lang="en-US" dirty="0" err="1" smtClean="0">
                <a:solidFill>
                  <a:srgbClr val="0070C0"/>
                </a:solidFill>
                <a:latin typeface="cmsy10"/>
              </a:rPr>
              <a:t>k</a:t>
            </a:r>
            <a:r>
              <a:rPr lang="en-US" dirty="0" err="1" smtClean="0">
                <a:solidFill>
                  <a:srgbClr val="0070C0"/>
                </a:solidFill>
              </a:rPr>
              <a:t>z</a:t>
            </a:r>
            <a:r>
              <a:rPr lang="en-US" dirty="0" err="1" smtClean="0">
                <a:solidFill>
                  <a:srgbClr val="0070C0"/>
                </a:solidFill>
                <a:latin typeface="cmsy10"/>
              </a:rPr>
              <a:t>k</a:t>
            </a:r>
            <a:endParaRPr lang="en-US" dirty="0" smtClean="0">
              <a:solidFill>
                <a:srgbClr val="0070C0"/>
              </a:solidFill>
            </a:endParaRPr>
          </a:p>
          <a:p>
            <a:pPr lvl="1">
              <a:spcBef>
                <a:spcPts val="0"/>
              </a:spcBef>
            </a:pPr>
            <a:r>
              <a:rPr lang="en-US" dirty="0" smtClean="0">
                <a:solidFill>
                  <a:srgbClr val="00B050"/>
                </a:solidFill>
                <a:latin typeface="Calibri"/>
              </a:rPr>
              <a:t>For all x</a:t>
            </a:r>
            <a:r>
              <a:rPr lang="en-US" dirty="0" smtClean="0">
                <a:solidFill>
                  <a:srgbClr val="00B050"/>
                </a:solidFill>
                <a:latin typeface="cmsy10"/>
              </a:rPr>
              <a:t>2</a:t>
            </a:r>
            <a:r>
              <a:rPr lang="en-US" dirty="0" smtClean="0">
                <a:solidFill>
                  <a:srgbClr val="00B050"/>
                </a:solidFill>
                <a:latin typeface="Calibri"/>
              </a:rPr>
              <a:t>P we have</a:t>
            </a:r>
            <a:r>
              <a:rPr lang="en-US" dirty="0" smtClean="0">
                <a:latin typeface="Calibri"/>
              </a:rPr>
              <a:t/>
            </a:r>
            <a:br>
              <a:rPr lang="en-US" dirty="0" smtClean="0">
                <a:latin typeface="Calibri"/>
              </a:rPr>
            </a:br>
            <a:r>
              <a:rPr lang="en-US" dirty="0" err="1" smtClean="0">
                <a:latin typeface="Calibri"/>
              </a:rPr>
              <a:t>a</a:t>
            </a:r>
            <a:r>
              <a:rPr lang="en-US" baseline="30000" dirty="0" err="1" smtClean="0">
                <a:latin typeface="Calibri"/>
              </a:rPr>
              <a:t>T</a:t>
            </a:r>
            <a:r>
              <a:rPr lang="en-US" dirty="0" err="1" smtClean="0">
                <a:latin typeface="Calibri"/>
              </a:rPr>
              <a:t>x</a:t>
            </a:r>
            <a:r>
              <a:rPr lang="en-US" dirty="0" smtClean="0">
                <a:latin typeface="Calibri"/>
              </a:rPr>
              <a:t> = </a:t>
            </a:r>
            <a:r>
              <a:rPr lang="en-US" dirty="0" err="1" smtClean="0">
                <a:latin typeface="Calibri"/>
              </a:rPr>
              <a:t>z</a:t>
            </a:r>
            <a:r>
              <a:rPr lang="en-US" baseline="30000" dirty="0" err="1" smtClean="0">
                <a:latin typeface="Calibri"/>
              </a:rPr>
              <a:t>T</a:t>
            </a:r>
            <a:r>
              <a:rPr lang="en-US" dirty="0" err="1" smtClean="0">
                <a:latin typeface="Calibri"/>
              </a:rPr>
              <a:t>x</a:t>
            </a:r>
            <a:r>
              <a:rPr lang="en-US" dirty="0" smtClean="0"/>
              <a:t>/</a:t>
            </a:r>
            <a:r>
              <a:rPr lang="en-US" dirty="0" err="1" smtClean="0">
                <a:latin typeface="cmsy10"/>
              </a:rPr>
              <a:t>k</a:t>
            </a:r>
            <a:r>
              <a:rPr lang="en-US" dirty="0" err="1" smtClean="0"/>
              <a:t>z</a:t>
            </a:r>
            <a:r>
              <a:rPr lang="en-US" dirty="0" err="1" smtClean="0">
                <a:latin typeface="cmsy10"/>
              </a:rPr>
              <a:t>k</a:t>
            </a:r>
            <a:r>
              <a:rPr lang="en-US" dirty="0" smtClean="0"/>
              <a:t> </a:t>
            </a:r>
            <a:r>
              <a:rPr lang="en-US" dirty="0" smtClean="0">
                <a:latin typeface="cmsy10"/>
              </a:rPr>
              <a:t>·</a:t>
            </a:r>
            <a:r>
              <a:rPr lang="en-US" dirty="0" smtClean="0"/>
              <a:t> </a:t>
            </a:r>
            <a:r>
              <a:rPr lang="en-US" dirty="0" err="1" smtClean="0">
                <a:latin typeface="cmsy10"/>
              </a:rPr>
              <a:t>k</a:t>
            </a:r>
            <a:r>
              <a:rPr lang="en-US" dirty="0" err="1" smtClean="0">
                <a:latin typeface="Calibri"/>
              </a:rPr>
              <a:t>x</a:t>
            </a:r>
            <a:r>
              <a:rPr lang="en-US" dirty="0" err="1" smtClean="0">
                <a:latin typeface="cmsy10"/>
              </a:rPr>
              <a:t>k</a:t>
            </a:r>
            <a:r>
              <a:rPr lang="en-US" dirty="0" smtClean="0"/>
              <a:t>	     </a:t>
            </a:r>
            <a:r>
              <a:rPr lang="en-US" sz="2400" b="1" dirty="0" smtClean="0">
                <a:solidFill>
                  <a:srgbClr val="7030A0"/>
                </a:solidFill>
              </a:rPr>
              <a:t>Why?</a:t>
            </a:r>
            <a:endParaRPr lang="en-US" b="1" baseline="-25000" dirty="0" smtClean="0">
              <a:solidFill>
                <a:srgbClr val="7030A0"/>
              </a:solidFill>
              <a:latin typeface="cmsy10"/>
            </a:endParaRPr>
          </a:p>
          <a:p>
            <a:pPr lvl="1">
              <a:spcBef>
                <a:spcPts val="0"/>
              </a:spcBef>
            </a:pPr>
            <a:r>
              <a:rPr lang="en-US" dirty="0" smtClean="0">
                <a:solidFill>
                  <a:srgbClr val="00B050"/>
                </a:solidFill>
              </a:rPr>
              <a:t>For z we have</a:t>
            </a:r>
            <a:r>
              <a:rPr lang="en-US" dirty="0" smtClean="0">
                <a:latin typeface="Calibri"/>
              </a:rPr>
              <a:t/>
            </a:r>
            <a:br>
              <a:rPr lang="en-US" dirty="0" smtClean="0">
                <a:latin typeface="Calibri"/>
              </a:rPr>
            </a:br>
            <a:r>
              <a:rPr lang="en-US" dirty="0" err="1" smtClean="0">
                <a:latin typeface="Calibri"/>
              </a:rPr>
              <a:t>a</a:t>
            </a:r>
            <a:r>
              <a:rPr lang="en-US" baseline="30000" dirty="0" err="1" smtClean="0">
                <a:latin typeface="Calibri"/>
              </a:rPr>
              <a:t>T</a:t>
            </a:r>
            <a:r>
              <a:rPr lang="en-US" dirty="0" err="1" smtClean="0"/>
              <a:t>z</a:t>
            </a:r>
            <a:r>
              <a:rPr lang="en-US" dirty="0" smtClean="0"/>
              <a:t> = </a:t>
            </a:r>
            <a:r>
              <a:rPr lang="en-US" dirty="0" err="1" smtClean="0">
                <a:latin typeface="Calibri"/>
              </a:rPr>
              <a:t>z</a:t>
            </a:r>
            <a:r>
              <a:rPr lang="en-US" baseline="30000" dirty="0" err="1" smtClean="0">
                <a:latin typeface="Calibri"/>
              </a:rPr>
              <a:t>T</a:t>
            </a:r>
            <a:r>
              <a:rPr lang="en-US" dirty="0" err="1" smtClean="0"/>
              <a:t>z</a:t>
            </a:r>
            <a:r>
              <a:rPr lang="en-US" dirty="0" smtClean="0"/>
              <a:t>/</a:t>
            </a:r>
            <a:r>
              <a:rPr lang="en-US" dirty="0" err="1" smtClean="0">
                <a:latin typeface="cmsy10"/>
              </a:rPr>
              <a:t>k</a:t>
            </a:r>
            <a:r>
              <a:rPr lang="en-US" dirty="0" err="1" smtClean="0"/>
              <a:t>z</a:t>
            </a:r>
            <a:r>
              <a:rPr lang="en-US" dirty="0" err="1" smtClean="0">
                <a:latin typeface="cmsy10"/>
              </a:rPr>
              <a:t>k</a:t>
            </a:r>
            <a:r>
              <a:rPr lang="en-US" sz="1600" dirty="0" smtClean="0"/>
              <a:t> </a:t>
            </a:r>
            <a:r>
              <a:rPr lang="en-US" dirty="0" smtClean="0"/>
              <a:t>=</a:t>
            </a:r>
            <a:r>
              <a:rPr lang="en-US" sz="1600" dirty="0" smtClean="0"/>
              <a:t> </a:t>
            </a:r>
            <a:r>
              <a:rPr lang="en-US" dirty="0" err="1" smtClean="0">
                <a:latin typeface="cmsy10"/>
              </a:rPr>
              <a:t>k</a:t>
            </a:r>
            <a:r>
              <a:rPr lang="en-US" dirty="0" err="1" smtClean="0"/>
              <a:t>z</a:t>
            </a:r>
            <a:r>
              <a:rPr lang="en-US" dirty="0" err="1" smtClean="0">
                <a:latin typeface="cmsy10"/>
              </a:rPr>
              <a:t>k</a:t>
            </a:r>
            <a:r>
              <a:rPr lang="en-US" sz="1600" dirty="0" smtClean="0"/>
              <a:t> </a:t>
            </a:r>
            <a:r>
              <a:rPr lang="en-US" dirty="0" smtClean="0"/>
              <a:t>&gt;</a:t>
            </a:r>
            <a:r>
              <a:rPr lang="en-US" sz="1400" dirty="0" smtClean="0"/>
              <a:t> </a:t>
            </a:r>
            <a:r>
              <a:rPr lang="en-US" dirty="0" smtClean="0"/>
              <a:t>1</a:t>
            </a:r>
            <a:r>
              <a:rPr lang="en-US" sz="1200" dirty="0" smtClean="0"/>
              <a:t> </a:t>
            </a:r>
            <a:r>
              <a:rPr lang="en-US" dirty="0" smtClean="0">
                <a:latin typeface="cmsy10"/>
              </a:rPr>
              <a:t>¸</a:t>
            </a:r>
            <a:r>
              <a:rPr lang="en-US" sz="1600" dirty="0" smtClean="0"/>
              <a:t> </a:t>
            </a:r>
            <a:r>
              <a:rPr lang="en-US" dirty="0" err="1" smtClean="0">
                <a:latin typeface="cmsy10"/>
              </a:rPr>
              <a:t>k</a:t>
            </a:r>
            <a:r>
              <a:rPr lang="en-US" dirty="0" err="1" smtClean="0"/>
              <a:t>x</a:t>
            </a:r>
            <a:r>
              <a:rPr lang="en-US" dirty="0" err="1" smtClean="0">
                <a:latin typeface="cmsy10"/>
              </a:rPr>
              <a:t>k</a:t>
            </a:r>
            <a:r>
              <a:rPr lang="en-US" dirty="0" smtClean="0">
                <a:latin typeface="cmsy10"/>
              </a:rPr>
              <a:t>   ) </a:t>
            </a:r>
            <a:r>
              <a:rPr lang="en-US" dirty="0" err="1" smtClean="0"/>
              <a:t>a</a:t>
            </a:r>
            <a:r>
              <a:rPr lang="en-US" baseline="30000" dirty="0" err="1" smtClean="0"/>
              <a:t>T</a:t>
            </a:r>
            <a:r>
              <a:rPr lang="en-US" dirty="0" err="1" smtClean="0"/>
              <a:t>x</a:t>
            </a:r>
            <a:r>
              <a:rPr lang="en-US" dirty="0" smtClean="0">
                <a:latin typeface="cmsy10"/>
              </a:rPr>
              <a:t> </a:t>
            </a:r>
            <a:r>
              <a:rPr lang="en-US" dirty="0" smtClean="0"/>
              <a:t>&lt; </a:t>
            </a:r>
            <a:r>
              <a:rPr lang="en-US" dirty="0" err="1" smtClean="0"/>
              <a:t>a</a:t>
            </a:r>
            <a:r>
              <a:rPr lang="en-US" baseline="30000" dirty="0" err="1" smtClean="0"/>
              <a:t>T</a:t>
            </a:r>
            <a:r>
              <a:rPr lang="en-US" dirty="0" err="1" smtClean="0"/>
              <a:t>z</a:t>
            </a:r>
            <a:endParaRPr lang="en-US" dirty="0" smtClean="0">
              <a:latin typeface="cmsy10"/>
            </a:endParaRPr>
          </a:p>
        </p:txBody>
      </p:sp>
      <p:grpSp>
        <p:nvGrpSpPr>
          <p:cNvPr id="4" name="Group 9"/>
          <p:cNvGrpSpPr/>
          <p:nvPr/>
        </p:nvGrpSpPr>
        <p:grpSpPr>
          <a:xfrm>
            <a:off x="1189698" y="2025446"/>
            <a:ext cx="6567948" cy="1189701"/>
            <a:chOff x="599768" y="1838633"/>
            <a:chExt cx="6567948" cy="1189701"/>
          </a:xfrm>
        </p:grpSpPr>
        <p:sp>
          <p:nvSpPr>
            <p:cNvPr id="11" name="Rectangle 10"/>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2" name="TextBox 11"/>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
        <p:nvSpPr>
          <p:cNvPr id="8" name="TextBox 7"/>
          <p:cNvSpPr txBox="1"/>
          <p:nvPr/>
        </p:nvSpPr>
        <p:spPr>
          <a:xfrm>
            <a:off x="5378248" y="5220930"/>
            <a:ext cx="2201180" cy="461665"/>
          </a:xfrm>
          <a:prstGeom prst="rect">
            <a:avLst/>
          </a:prstGeom>
          <a:noFill/>
        </p:spPr>
        <p:txBody>
          <a:bodyPr wrap="none" rtlCol="0">
            <a:spAutoFit/>
          </a:bodyPr>
          <a:lstStyle/>
          <a:p>
            <a:r>
              <a:rPr lang="en-US" sz="2400" dirty="0" smtClean="0">
                <a:solidFill>
                  <a:srgbClr val="7030A0"/>
                </a:solidFill>
              </a:rPr>
              <a:t>Cauchy-Schwarz</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22"/>
            <a:ext cx="8229600" cy="767581"/>
          </a:xfrm>
        </p:spPr>
        <p:txBody>
          <a:bodyPr>
            <a:normAutofit/>
          </a:bodyPr>
          <a:lstStyle/>
          <a:p>
            <a:r>
              <a:rPr lang="en-US" dirty="0" smtClean="0"/>
              <a:t>Separation Oracle for Ball</a:t>
            </a:r>
            <a:endParaRPr lang="en-US" dirty="0"/>
          </a:p>
        </p:txBody>
      </p:sp>
      <p:sp>
        <p:nvSpPr>
          <p:cNvPr id="3" name="Content Placeholder 2"/>
          <p:cNvSpPr>
            <a:spLocks noGrp="1"/>
          </p:cNvSpPr>
          <p:nvPr>
            <p:ph idx="1"/>
          </p:nvPr>
        </p:nvSpPr>
        <p:spPr>
          <a:xfrm>
            <a:off x="457200" y="3514725"/>
            <a:ext cx="8391832" cy="3161376"/>
          </a:xfrm>
        </p:spPr>
        <p:txBody>
          <a:bodyPr>
            <a:normAutofit/>
          </a:bodyPr>
          <a:lstStyle/>
          <a:p>
            <a:r>
              <a:rPr lang="en-US" b="1" dirty="0" smtClean="0"/>
              <a:t>Conclusion: </a:t>
            </a:r>
            <a:r>
              <a:rPr lang="en-US" dirty="0" smtClean="0"/>
              <a:t>Since we were able to give a separation oracle for P, we can optimize a linear function over it.</a:t>
            </a:r>
          </a:p>
          <a:p>
            <a:r>
              <a:rPr lang="en-US" b="1" dirty="0" smtClean="0"/>
              <a:t>Note:</a:t>
            </a:r>
            <a:r>
              <a:rPr lang="en-US" dirty="0" smtClean="0"/>
              <a:t> max { </a:t>
            </a:r>
            <a:r>
              <a:rPr lang="en-US" dirty="0" err="1" smtClean="0">
                <a:latin typeface="Calibri"/>
              </a:rPr>
              <a:t>c</a:t>
            </a:r>
            <a:r>
              <a:rPr lang="en-US" baseline="30000" dirty="0" err="1" smtClean="0">
                <a:latin typeface="Calibri"/>
              </a:rPr>
              <a:t>T</a:t>
            </a:r>
            <a:r>
              <a:rPr lang="en-US" dirty="0" err="1" smtClean="0"/>
              <a:t>x</a:t>
            </a:r>
            <a:r>
              <a:rPr lang="en-US" dirty="0" smtClean="0"/>
              <a:t> : x</a:t>
            </a:r>
            <a:r>
              <a:rPr lang="en-US" dirty="0" smtClean="0">
                <a:latin typeface="cmsy10"/>
              </a:rPr>
              <a:t>2</a:t>
            </a:r>
            <a:r>
              <a:rPr lang="en-US" dirty="0" smtClean="0"/>
              <a:t>P } is a </a:t>
            </a:r>
            <a:r>
              <a:rPr lang="en-US" b="1" dirty="0" smtClean="0">
                <a:solidFill>
                  <a:srgbClr val="FF0000"/>
                </a:solidFill>
              </a:rPr>
              <a:t>non-linear program</a:t>
            </a:r>
            <a:r>
              <a:rPr lang="en-US" dirty="0" smtClean="0">
                <a:solidFill>
                  <a:srgbClr val="FF0000"/>
                </a:solidFill>
              </a:rPr>
              <a:t>.</a:t>
            </a:r>
            <a:br>
              <a:rPr lang="en-US" dirty="0" smtClean="0">
                <a:solidFill>
                  <a:srgbClr val="FF0000"/>
                </a:solidFill>
              </a:rPr>
            </a:br>
            <a:r>
              <a:rPr lang="en-US" dirty="0" smtClean="0"/>
              <a:t>(Actually, it’s a </a:t>
            </a:r>
            <a:r>
              <a:rPr lang="en-US" b="1" dirty="0" smtClean="0">
                <a:solidFill>
                  <a:srgbClr val="0070C0"/>
                </a:solidFill>
              </a:rPr>
              <a:t>convex program</a:t>
            </a:r>
            <a:r>
              <a:rPr lang="en-US" dirty="0" smtClean="0"/>
              <a:t>.)</a:t>
            </a:r>
          </a:p>
        </p:txBody>
      </p:sp>
      <p:grpSp>
        <p:nvGrpSpPr>
          <p:cNvPr id="4" name="Group 12"/>
          <p:cNvGrpSpPr/>
          <p:nvPr/>
        </p:nvGrpSpPr>
        <p:grpSpPr>
          <a:xfrm>
            <a:off x="1189698" y="2025446"/>
            <a:ext cx="6567948" cy="1189701"/>
            <a:chOff x="599768" y="1838633"/>
            <a:chExt cx="6567948" cy="1189701"/>
          </a:xfrm>
        </p:grpSpPr>
        <p:sp>
          <p:nvSpPr>
            <p:cNvPr id="14" name="Rectangle 13"/>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5" name="TextBox 14"/>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
        <p:nvSpPr>
          <p:cNvPr id="7" name="Content Placeholder 2"/>
          <p:cNvSpPr txBox="1">
            <a:spLocks/>
          </p:cNvSpPr>
          <p:nvPr/>
        </p:nvSpPr>
        <p:spPr>
          <a:xfrm>
            <a:off x="457200" y="906411"/>
            <a:ext cx="8391832" cy="13224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Let’s design a separation oracle for the convex set P = { x : </a:t>
            </a:r>
            <a:r>
              <a:rPr kumimoji="0" lang="en-US" sz="3200" b="0" i="0" u="none" strike="noStrike" kern="1200" cap="none" spc="0" normalizeH="0" baseline="0" noProof="0" dirty="0" smtClean="0">
                <a:ln>
                  <a:noFill/>
                </a:ln>
                <a:solidFill>
                  <a:schemeClr val="tx1"/>
                </a:solidFill>
                <a:effectLst/>
                <a:uLnTx/>
                <a:uFillTx/>
                <a:latin typeface="cmsy10"/>
                <a:ea typeface="+mn-ea"/>
                <a:cs typeface="+mn-cs"/>
              </a:rPr>
              <a:t>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x</a:t>
            </a:r>
            <a:r>
              <a:rPr kumimoji="0" lang="en-US" sz="3200" b="0" i="0" u="none" strike="noStrike" kern="1200" cap="none" spc="0" normalizeH="0" baseline="0" noProof="0" dirty="0" smtClean="0">
                <a:ln>
                  <a:noFill/>
                </a:ln>
                <a:solidFill>
                  <a:schemeClr val="tx1"/>
                </a:solidFill>
                <a:effectLst/>
                <a:uLnTx/>
                <a:uFillTx/>
                <a:latin typeface="cmsy10"/>
                <a:ea typeface="+mn-ea"/>
                <a:cs typeface="+mn-cs"/>
              </a:rPr>
              <a:t>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 } = unit ball B(0,1).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0"/>
            <a:ext cx="8229600" cy="1143000"/>
          </a:xfrm>
        </p:spPr>
        <p:txBody>
          <a:bodyPr/>
          <a:lstStyle/>
          <a:p>
            <a:r>
              <a:rPr lang="en-US" dirty="0" smtClean="0"/>
              <a:t>2D Example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889936"/>
            <a:ext cx="8229600" cy="4209830"/>
          </a:xfrm>
          <a:prstGeom prst="rect">
            <a:avLst/>
          </a:prstGeom>
          <a:noFill/>
          <a:ln w="9525">
            <a:noFill/>
            <a:miter lim="800000"/>
            <a:headEnd/>
            <a:tailEnd/>
          </a:ln>
        </p:spPr>
      </p:pic>
      <p:sp>
        <p:nvSpPr>
          <p:cNvPr id="4" name="TextBox 3"/>
          <p:cNvSpPr txBox="1"/>
          <p:nvPr/>
        </p:nvSpPr>
        <p:spPr>
          <a:xfrm>
            <a:off x="4632289" y="5407054"/>
            <a:ext cx="1471878" cy="461665"/>
          </a:xfrm>
          <a:prstGeom prst="rect">
            <a:avLst/>
          </a:prstGeom>
          <a:noFill/>
        </p:spPr>
        <p:txBody>
          <a:bodyPr wrap="none" rtlCol="0">
            <a:spAutoFit/>
          </a:bodyPr>
          <a:lstStyle/>
          <a:p>
            <a:r>
              <a:rPr lang="en-US" sz="2400" dirty="0" smtClean="0">
                <a:solidFill>
                  <a:srgbClr val="FF0000"/>
                </a:solidFill>
              </a:rPr>
              <a:t>Unit ball B</a:t>
            </a:r>
            <a:endParaRPr lang="en-US" sz="2400" dirty="0">
              <a:solidFill>
                <a:srgbClr val="FF0000"/>
              </a:solidFill>
            </a:endParaRPr>
          </a:p>
        </p:txBody>
      </p:sp>
      <p:sp>
        <p:nvSpPr>
          <p:cNvPr id="5" name="TextBox 4"/>
          <p:cNvSpPr txBox="1"/>
          <p:nvPr/>
        </p:nvSpPr>
        <p:spPr>
          <a:xfrm>
            <a:off x="5124658" y="2643758"/>
            <a:ext cx="1794209" cy="461665"/>
          </a:xfrm>
          <a:prstGeom prst="rect">
            <a:avLst/>
          </a:prstGeom>
          <a:noFill/>
        </p:spPr>
        <p:txBody>
          <a:bodyPr wrap="none" rtlCol="0">
            <a:spAutoFit/>
          </a:bodyPr>
          <a:lstStyle/>
          <a:p>
            <a:r>
              <a:rPr lang="en-US" sz="2400" dirty="0" smtClean="0">
                <a:solidFill>
                  <a:srgbClr val="0070C0"/>
                </a:solidFill>
              </a:rPr>
              <a:t>Ellipsoid T(B)</a:t>
            </a:r>
            <a:endParaRPr lang="en-US" sz="2400" dirty="0">
              <a:solidFill>
                <a:srgbClr val="0070C0"/>
              </a:solidFill>
            </a:endParaRPr>
          </a:p>
        </p:txBody>
      </p:sp>
      <p:pic>
        <p:nvPicPr>
          <p:cNvPr id="7" name="Picture 6" descr="TP_tmp.emf"/>
          <p:cNvPicPr>
            <a:picLocks noChangeAspect="1"/>
          </p:cNvPicPr>
          <p:nvPr>
            <p:custDataLst>
              <p:tags r:id="rId1"/>
            </p:custDataLst>
          </p:nvPr>
        </p:nvPicPr>
        <p:blipFill>
          <a:blip r:embed="rId4" cstate="print"/>
          <a:stretch>
            <a:fillRect/>
          </a:stretch>
        </p:blipFill>
        <p:spPr bwMode="auto">
          <a:xfrm>
            <a:off x="1291372" y="1055839"/>
            <a:ext cx="6199514" cy="635653"/>
          </a:xfrm>
          <a:prstGeom prst="rect">
            <a:avLst/>
          </a:prstGeom>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36"/>
            <a:ext cx="8229600" cy="792162"/>
          </a:xfrm>
        </p:spPr>
        <p:txBody>
          <a:bodyPr/>
          <a:lstStyle/>
          <a:p>
            <a:r>
              <a:rPr lang="en-US" dirty="0" smtClean="0"/>
              <a:t>Ellipsoids</a:t>
            </a:r>
            <a:endParaRPr lang="en-US" dirty="0"/>
          </a:p>
        </p:txBody>
      </p:sp>
      <p:sp>
        <p:nvSpPr>
          <p:cNvPr id="13" name="Content Placeholder 12"/>
          <p:cNvSpPr>
            <a:spLocks noGrp="1"/>
          </p:cNvSpPr>
          <p:nvPr>
            <p:ph idx="1"/>
          </p:nvPr>
        </p:nvSpPr>
        <p:spPr>
          <a:xfrm>
            <a:off x="354842" y="996287"/>
            <a:ext cx="8434316" cy="5709313"/>
          </a:xfrm>
        </p:spPr>
        <p:txBody>
          <a:bodyPr>
            <a:normAutofit/>
          </a:bodyPr>
          <a:lstStyle/>
          <a:p>
            <a:r>
              <a:rPr lang="en-US" sz="2800" b="1" dirty="0" smtClean="0"/>
              <a:t>Def:</a:t>
            </a:r>
            <a:r>
              <a:rPr lang="en-US" sz="2800" dirty="0" smtClean="0"/>
              <a:t> </a:t>
            </a:r>
            <a:r>
              <a:rPr lang="en-CA" sz="2800" dirty="0" smtClean="0"/>
              <a:t>Let B = { x : </a:t>
            </a:r>
            <a:r>
              <a:rPr lang="en-CA" sz="2800" dirty="0" smtClean="0">
                <a:latin typeface="cmsy10"/>
              </a:rPr>
              <a:t>k</a:t>
            </a:r>
            <a:r>
              <a:rPr lang="en-CA" sz="2800" dirty="0" smtClean="0"/>
              <a:t>x</a:t>
            </a:r>
            <a:r>
              <a:rPr lang="en-CA" sz="2800" dirty="0" smtClean="0">
                <a:latin typeface="cmsy10"/>
              </a:rPr>
              <a:t>k·</a:t>
            </a:r>
            <a:r>
              <a:rPr lang="en-CA" sz="2800" dirty="0" smtClean="0"/>
              <a:t>1 }. Let f : </a:t>
            </a:r>
            <a:r>
              <a:rPr lang="en-US" sz="2800" dirty="0" err="1" smtClean="0">
                <a:latin typeface="msbm10"/>
              </a:rPr>
              <a:t>R</a:t>
            </a:r>
            <a:r>
              <a:rPr lang="en-US" sz="2800" baseline="30000" dirty="0" err="1" smtClean="0"/>
              <a:t>n</a:t>
            </a:r>
            <a:r>
              <a:rPr lang="en-US" sz="2800" dirty="0" smtClean="0"/>
              <a:t> </a:t>
            </a:r>
            <a:r>
              <a:rPr lang="en-US" sz="2800" dirty="0" smtClean="0">
                <a:latin typeface="cmsy10"/>
              </a:rPr>
              <a:t>!</a:t>
            </a:r>
            <a:r>
              <a:rPr lang="en-US" sz="2800" dirty="0" smtClean="0"/>
              <a:t> </a:t>
            </a:r>
            <a:r>
              <a:rPr lang="en-US" sz="2800" dirty="0" err="1" smtClean="0">
                <a:latin typeface="msbm10"/>
              </a:rPr>
              <a:t>R</a:t>
            </a:r>
            <a:r>
              <a:rPr lang="en-US" sz="2800" baseline="30000" dirty="0" err="1" smtClean="0"/>
              <a:t>m</a:t>
            </a:r>
            <a:r>
              <a:rPr lang="en-US" sz="2800" dirty="0" smtClean="0"/>
              <a:t> be an affine map. Then f(B) is an </a:t>
            </a:r>
            <a:r>
              <a:rPr lang="en-US" sz="2800" b="1" dirty="0" smtClean="0">
                <a:solidFill>
                  <a:srgbClr val="FF0000"/>
                </a:solidFill>
              </a:rPr>
              <a:t>ellipsoid</a:t>
            </a:r>
            <a:r>
              <a:rPr lang="en-US" sz="2800" dirty="0" smtClean="0"/>
              <a:t>.</a:t>
            </a:r>
          </a:p>
          <a:p>
            <a:r>
              <a:rPr lang="en-US" sz="2800" dirty="0" smtClean="0"/>
              <a:t>We restrict to the case n=m and f </a:t>
            </a:r>
            <a:r>
              <a:rPr lang="en-US" sz="2800" dirty="0" smtClean="0"/>
              <a:t>invertible,</a:t>
            </a:r>
            <a:r>
              <a:rPr lang="en-US" sz="2800" dirty="0" smtClean="0"/>
              <a:t/>
            </a:r>
            <a:br>
              <a:rPr lang="en-US" sz="2800" dirty="0" smtClean="0"/>
            </a:br>
            <a:r>
              <a:rPr lang="en-US" sz="2800" dirty="0" smtClean="0"/>
              <a:t>i.e</a:t>
            </a:r>
            <a:r>
              <a:rPr lang="en-US" sz="2800" dirty="0" smtClean="0"/>
              <a:t>., f(x) = </a:t>
            </a:r>
            <a:r>
              <a:rPr lang="en-US" sz="2800" dirty="0" err="1" smtClean="0"/>
              <a:t>Ax+b</a:t>
            </a:r>
            <a:r>
              <a:rPr lang="en-US" sz="2800" dirty="0" smtClean="0"/>
              <a:t> where A is square and </a:t>
            </a:r>
            <a:r>
              <a:rPr lang="en-US" sz="2800" dirty="0" smtClean="0"/>
              <a:t>non-singular</a:t>
            </a:r>
            <a:endParaRPr lang="en-US" sz="2800" dirty="0" smtClean="0"/>
          </a:p>
          <a:p>
            <a:r>
              <a:rPr lang="en-US" sz="2800" b="1" dirty="0" smtClean="0"/>
              <a:t>Claim 2:</a:t>
            </a:r>
            <a:r>
              <a:rPr lang="en-US" sz="2800" dirty="0" smtClean="0"/>
              <a:t> f(B) = { x</a:t>
            </a:r>
            <a:r>
              <a:rPr lang="en-US" sz="2800" dirty="0" smtClean="0">
                <a:latin typeface="cmsy10"/>
              </a:rPr>
              <a:t>2</a:t>
            </a:r>
            <a:r>
              <a:rPr lang="en-US" sz="2800" dirty="0" smtClean="0">
                <a:latin typeface="msbm10"/>
              </a:rPr>
              <a:t>R</a:t>
            </a:r>
            <a:r>
              <a:rPr lang="en-US" sz="2800" baseline="30000" dirty="0" smtClean="0">
                <a:latin typeface="Calibri"/>
              </a:rPr>
              <a:t>n</a:t>
            </a:r>
            <a:r>
              <a:rPr lang="en-US" sz="2800" dirty="0" smtClean="0"/>
              <a:t> : (</a:t>
            </a:r>
            <a:r>
              <a:rPr lang="en-US" sz="2800" dirty="0" smtClean="0">
                <a:latin typeface="Calibri"/>
              </a:rPr>
              <a:t>x-b)</a:t>
            </a:r>
            <a:r>
              <a:rPr lang="en-US" sz="2800" baseline="30000" dirty="0" smtClean="0">
                <a:latin typeface="Calibri"/>
              </a:rPr>
              <a:t>T</a:t>
            </a:r>
            <a:r>
              <a:rPr lang="en-US" sz="2800" dirty="0" smtClean="0"/>
              <a:t>A</a:t>
            </a:r>
            <a:r>
              <a:rPr lang="en-US" sz="2800" baseline="30000" dirty="0" smtClean="0"/>
              <a:t>-T</a:t>
            </a:r>
            <a:r>
              <a:rPr lang="en-US" sz="2800" dirty="0" smtClean="0"/>
              <a:t>A</a:t>
            </a:r>
            <a:r>
              <a:rPr lang="en-US" sz="2800" baseline="30000" dirty="0" smtClean="0"/>
              <a:t>-1</a:t>
            </a:r>
            <a:r>
              <a:rPr lang="en-US" sz="2800" dirty="0" smtClean="0"/>
              <a:t>(x-b) </a:t>
            </a:r>
            <a:r>
              <a:rPr lang="en-US" sz="2800" dirty="0" smtClean="0">
                <a:latin typeface="cmsy10"/>
              </a:rPr>
              <a:t>·</a:t>
            </a:r>
            <a:r>
              <a:rPr lang="en-US" sz="2800" dirty="0" smtClean="0"/>
              <a:t> 1 </a:t>
            </a:r>
            <a:r>
              <a:rPr lang="en-US" sz="2800" dirty="0" smtClean="0"/>
              <a:t>}.</a:t>
            </a:r>
          </a:p>
          <a:p>
            <a:r>
              <a:rPr lang="en-US" sz="2800" dirty="0" smtClean="0"/>
              <a:t>This ellipsoid can also be denoted</a:t>
            </a:r>
            <a:br>
              <a:rPr lang="en-US" sz="2800" dirty="0" smtClean="0"/>
            </a:br>
            <a:r>
              <a:rPr lang="en-US" sz="2800" dirty="0" smtClean="0"/>
              <a:t>	E(</a:t>
            </a:r>
            <a:r>
              <a:rPr lang="en-US" sz="2800" dirty="0" err="1" smtClean="0"/>
              <a:t>M,b</a:t>
            </a:r>
            <a:r>
              <a:rPr lang="en-US" sz="2800" dirty="0" smtClean="0"/>
              <a:t>)  =  { x</a:t>
            </a:r>
            <a:r>
              <a:rPr lang="en-US" sz="2800" dirty="0" smtClean="0">
                <a:latin typeface="cmsy10"/>
              </a:rPr>
              <a:t>2</a:t>
            </a:r>
            <a:r>
              <a:rPr lang="en-US" sz="2800" dirty="0" smtClean="0">
                <a:latin typeface="msbm10"/>
              </a:rPr>
              <a:t>R</a:t>
            </a:r>
            <a:r>
              <a:rPr lang="en-US" sz="2800" baseline="30000" dirty="0" smtClean="0"/>
              <a:t>n</a:t>
            </a:r>
            <a:r>
              <a:rPr lang="en-US" sz="2800" dirty="0" smtClean="0"/>
              <a:t> : (x-b)</a:t>
            </a:r>
            <a:r>
              <a:rPr lang="en-US" sz="2800" baseline="30000" dirty="0" smtClean="0"/>
              <a:t>T</a:t>
            </a:r>
            <a:r>
              <a:rPr lang="en-US" sz="2800" dirty="0" smtClean="0">
                <a:solidFill>
                  <a:srgbClr val="FF0000"/>
                </a:solidFill>
              </a:rPr>
              <a:t>M</a:t>
            </a:r>
            <a:r>
              <a:rPr lang="en-US" sz="2800" baseline="30000" dirty="0" smtClean="0">
                <a:solidFill>
                  <a:srgbClr val="FF0000"/>
                </a:solidFill>
              </a:rPr>
              <a:t>-1</a:t>
            </a:r>
            <a:r>
              <a:rPr lang="en-US" sz="2800" dirty="0" smtClean="0"/>
              <a:t>(x-b) </a:t>
            </a:r>
            <a:r>
              <a:rPr lang="en-US" sz="2800" dirty="0" smtClean="0">
                <a:latin typeface="cmsy10"/>
              </a:rPr>
              <a:t>·</a:t>
            </a:r>
            <a:r>
              <a:rPr lang="en-US" sz="2800" dirty="0" smtClean="0"/>
              <a:t> 1 },</a:t>
            </a:r>
            <a:br>
              <a:rPr lang="en-US" sz="2800" dirty="0" smtClean="0"/>
            </a:br>
            <a:r>
              <a:rPr lang="en-US" sz="2800" dirty="0" smtClean="0"/>
              <a:t>for the </a:t>
            </a:r>
            <a:r>
              <a:rPr lang="en-US" sz="2800" dirty="0" smtClean="0">
                <a:solidFill>
                  <a:srgbClr val="FF0000"/>
                </a:solidFill>
              </a:rPr>
              <a:t>positive definite matrix M=AA</a:t>
            </a:r>
            <a:r>
              <a:rPr lang="en-US" sz="2800" baseline="30000" dirty="0" smtClean="0">
                <a:solidFill>
                  <a:srgbClr val="FF0000"/>
                </a:solidFill>
              </a:rPr>
              <a:t>T</a:t>
            </a:r>
            <a:r>
              <a:rPr lang="en-US" sz="2800" dirty="0" smtClean="0">
                <a:solidFill>
                  <a:srgbClr val="FF0000"/>
                </a:solidFill>
              </a:rPr>
              <a:t> </a:t>
            </a:r>
            <a:r>
              <a:rPr lang="en-US" sz="2800" dirty="0" smtClean="0"/>
              <a:t>and vector b.</a:t>
            </a:r>
            <a:endParaRPr lang="en-US" sz="2800" dirty="0" smtClean="0">
              <a:solidFill>
                <a:srgbClr val="00B050"/>
              </a:solidFill>
            </a:endParaRPr>
          </a:p>
          <a:p>
            <a:r>
              <a:rPr lang="en-US" sz="2800" dirty="0" smtClean="0"/>
              <a:t>Note that E(aM</a:t>
            </a:r>
            <a:r>
              <a:rPr lang="en-US" sz="2800" baseline="30000" dirty="0" smtClean="0"/>
              <a:t>-1</a:t>
            </a:r>
            <a:r>
              <a:rPr lang="en-US" sz="2800" dirty="0" smtClean="0"/>
              <a:t>,0) is a level set of f(x) = </a:t>
            </a:r>
            <a:r>
              <a:rPr lang="en-US" sz="2800" dirty="0" err="1" smtClean="0"/>
              <a:t>x</a:t>
            </a:r>
            <a:r>
              <a:rPr lang="en-US" sz="2800" baseline="30000" dirty="0" err="1" smtClean="0"/>
              <a:t>T</a:t>
            </a:r>
            <a:r>
              <a:rPr lang="en-US" sz="1800" baseline="30000" dirty="0" smtClean="0"/>
              <a:t> </a:t>
            </a:r>
            <a:r>
              <a:rPr lang="en-US" sz="2800" dirty="0" smtClean="0">
                <a:solidFill>
                  <a:srgbClr val="0000FF"/>
                </a:solidFill>
              </a:rPr>
              <a:t>M</a:t>
            </a:r>
            <a:r>
              <a:rPr lang="en-US" sz="1000" dirty="0" smtClean="0"/>
              <a:t> </a:t>
            </a:r>
            <a:r>
              <a:rPr lang="en-US" sz="2800" dirty="0" smtClean="0"/>
              <a:t>x</a:t>
            </a:r>
            <a:r>
              <a:rPr lang="en-US" sz="2800" dirty="0"/>
              <a:t>:</a:t>
            </a:r>
            <a:r>
              <a:rPr lang="en-US" sz="2800" dirty="0" smtClean="0"/>
              <a:t/>
            </a:r>
            <a:br>
              <a:rPr lang="en-US" sz="2800" dirty="0" smtClean="0"/>
            </a:br>
            <a:r>
              <a:rPr lang="en-US" sz="2800" dirty="0" smtClean="0"/>
              <a:t>          E(aM</a:t>
            </a:r>
            <a:r>
              <a:rPr lang="en-US" sz="2800" baseline="30000" dirty="0" smtClean="0"/>
              <a:t>-1</a:t>
            </a:r>
            <a:r>
              <a:rPr lang="en-US" sz="2800" dirty="0" smtClean="0"/>
              <a:t>,0) = { x</a:t>
            </a:r>
            <a:r>
              <a:rPr lang="en-US" sz="2800" dirty="0" smtClean="0">
                <a:latin typeface="cmsy10"/>
              </a:rPr>
              <a:t>2</a:t>
            </a:r>
            <a:r>
              <a:rPr lang="en-US" sz="2800" dirty="0" smtClean="0">
                <a:latin typeface="msbm10"/>
              </a:rPr>
              <a:t>R</a:t>
            </a:r>
            <a:r>
              <a:rPr lang="en-US" sz="2800" baseline="30000" dirty="0" smtClean="0"/>
              <a:t>n</a:t>
            </a:r>
            <a:r>
              <a:rPr lang="en-US" sz="2800" dirty="0" smtClean="0"/>
              <a:t> : </a:t>
            </a:r>
            <a:r>
              <a:rPr lang="en-US" sz="2800" dirty="0" err="1" smtClean="0"/>
              <a:t>x</a:t>
            </a:r>
            <a:r>
              <a:rPr lang="en-US" sz="2800" baseline="30000" dirty="0" err="1" smtClean="0"/>
              <a:t>T</a:t>
            </a:r>
            <a:r>
              <a:rPr lang="en-US" sz="2800" dirty="0" err="1" smtClean="0">
                <a:solidFill>
                  <a:srgbClr val="0000FF"/>
                </a:solidFill>
              </a:rPr>
              <a:t>M</a:t>
            </a:r>
            <a:r>
              <a:rPr lang="en-US" sz="2800" dirty="0" err="1" smtClean="0"/>
              <a:t>x</a:t>
            </a:r>
            <a:r>
              <a:rPr lang="en-US" sz="2800" dirty="0" smtClean="0"/>
              <a:t> </a:t>
            </a:r>
            <a:r>
              <a:rPr lang="en-US" sz="2800" dirty="0" smtClean="0">
                <a:latin typeface="cmsy10"/>
              </a:rPr>
              <a:t>·</a:t>
            </a:r>
            <a:r>
              <a:rPr lang="en-US" sz="2800" dirty="0" smtClean="0"/>
              <a:t> a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lipsoid.png"/>
          <p:cNvPicPr>
            <a:picLocks noChangeAspect="1"/>
          </p:cNvPicPr>
          <p:nvPr/>
        </p:nvPicPr>
        <p:blipFill>
          <a:blip r:embed="rId4" cstate="print"/>
          <a:stretch>
            <a:fillRect/>
          </a:stretch>
        </p:blipFill>
        <p:spPr>
          <a:xfrm>
            <a:off x="0" y="0"/>
            <a:ext cx="9144000" cy="5214938"/>
          </a:xfrm>
          <a:prstGeom prst="rect">
            <a:avLst/>
          </a:prstGeom>
        </p:spPr>
      </p:pic>
      <p:pic>
        <p:nvPicPr>
          <p:cNvPr id="5" name="Picture 4" descr="TP_tmp.emf"/>
          <p:cNvPicPr>
            <a:picLocks noChangeAspect="1"/>
          </p:cNvPicPr>
          <p:nvPr>
            <p:custDataLst>
              <p:tags r:id="rId1"/>
            </p:custDataLst>
          </p:nvPr>
        </p:nvPicPr>
        <p:blipFill>
          <a:blip r:embed="rId5" cstate="print"/>
          <a:stretch>
            <a:fillRect/>
          </a:stretch>
        </p:blipFill>
        <p:spPr bwMode="auto">
          <a:xfrm>
            <a:off x="1562170" y="4908284"/>
            <a:ext cx="2001072" cy="878367"/>
          </a:xfrm>
          <a:prstGeom prst="rect">
            <a:avLst/>
          </a:prstGeom>
          <a:noFill/>
          <a:ln/>
          <a:effectLst/>
        </p:spPr>
      </p:pic>
      <p:sp>
        <p:nvSpPr>
          <p:cNvPr id="3" name="Content Placeholder 2"/>
          <p:cNvSpPr>
            <a:spLocks noGrp="1"/>
          </p:cNvSpPr>
          <p:nvPr>
            <p:ph idx="1"/>
          </p:nvPr>
        </p:nvSpPr>
        <p:spPr>
          <a:xfrm>
            <a:off x="457200" y="5022386"/>
            <a:ext cx="8229600" cy="1690641"/>
          </a:xfrm>
        </p:spPr>
        <p:txBody>
          <a:bodyPr>
            <a:normAutofit/>
          </a:bodyPr>
          <a:lstStyle/>
          <a:p>
            <a:r>
              <a:rPr lang="en-CA" dirty="0" smtClean="0"/>
              <a:t>Let</a:t>
            </a:r>
          </a:p>
          <a:p>
            <a:endParaRPr lang="en-CA" sz="400" dirty="0" smtClean="0"/>
          </a:p>
          <a:p>
            <a:r>
              <a:rPr lang="en-CA" dirty="0" smtClean="0"/>
              <a:t>Plot of level sets of </a:t>
            </a:r>
            <a:r>
              <a:rPr lang="en-CA" dirty="0" err="1" smtClean="0"/>
              <a:t>x</a:t>
            </a:r>
            <a:r>
              <a:rPr lang="en-CA" baseline="30000" dirty="0" err="1" smtClean="0"/>
              <a:t>T</a:t>
            </a:r>
            <a:r>
              <a:rPr lang="en-CA" dirty="0" smtClean="0"/>
              <a:t> M x.</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1116"/>
          </a:xfrm>
        </p:spPr>
        <p:txBody>
          <a:bodyPr/>
          <a:lstStyle/>
          <a:p>
            <a:r>
              <a:rPr lang="en-US" dirty="0" smtClean="0"/>
              <a:t>Covering Hemispheres by Ellipsoids</a:t>
            </a:r>
            <a:endParaRPr lang="en-US" dirty="0"/>
          </a:p>
        </p:txBody>
      </p:sp>
      <p:sp>
        <p:nvSpPr>
          <p:cNvPr id="3" name="Content Placeholder 2"/>
          <p:cNvSpPr>
            <a:spLocks noGrp="1"/>
          </p:cNvSpPr>
          <p:nvPr>
            <p:ph idx="1"/>
          </p:nvPr>
        </p:nvSpPr>
        <p:spPr>
          <a:xfrm>
            <a:off x="457199" y="4471516"/>
            <a:ext cx="8523027" cy="2019719"/>
          </a:xfrm>
        </p:spPr>
        <p:txBody>
          <a:bodyPr>
            <a:normAutofit/>
          </a:bodyPr>
          <a:lstStyle/>
          <a:p>
            <a:r>
              <a:rPr lang="en-US" dirty="0" smtClean="0"/>
              <a:t>Let </a:t>
            </a:r>
            <a:r>
              <a:rPr lang="en-US" dirty="0" smtClean="0">
                <a:solidFill>
                  <a:srgbClr val="FF0000"/>
                </a:solidFill>
              </a:rPr>
              <a:t>B</a:t>
            </a:r>
            <a:r>
              <a:rPr lang="en-US" dirty="0" smtClean="0"/>
              <a:t> = { unit ball }.</a:t>
            </a:r>
          </a:p>
          <a:p>
            <a:r>
              <a:rPr lang="en-US" dirty="0" smtClean="0"/>
              <a:t>Let </a:t>
            </a:r>
            <a:r>
              <a:rPr lang="en-US" dirty="0" err="1" smtClean="0">
                <a:solidFill>
                  <a:srgbClr val="7030A0"/>
                </a:solidFill>
              </a:rPr>
              <a:t>H</a:t>
            </a:r>
            <a:r>
              <a:rPr lang="en-US" baseline="-25000" dirty="0" err="1" smtClean="0">
                <a:solidFill>
                  <a:srgbClr val="7030A0"/>
                </a:solidFill>
              </a:rPr>
              <a:t>u</a:t>
            </a:r>
            <a:r>
              <a:rPr lang="en-US" dirty="0" smtClean="0"/>
              <a:t> = { x : </a:t>
            </a:r>
            <a:r>
              <a:rPr lang="en-US" dirty="0" smtClean="0">
                <a:latin typeface="Calibri"/>
              </a:rPr>
              <a:t>x</a:t>
            </a:r>
            <a:r>
              <a:rPr lang="en-US" baseline="30000" dirty="0" smtClean="0">
                <a:latin typeface="Calibri"/>
              </a:rPr>
              <a:t>T</a:t>
            </a:r>
            <a:r>
              <a:rPr lang="en-US" dirty="0" smtClean="0">
                <a:solidFill>
                  <a:srgbClr val="7030A0"/>
                </a:solidFill>
                <a:latin typeface="Calibri"/>
              </a:rPr>
              <a:t>u</a:t>
            </a:r>
            <a:r>
              <a:rPr lang="en-US" dirty="0" smtClean="0">
                <a:latin typeface="cmsy10"/>
              </a:rPr>
              <a:t>¸</a:t>
            </a:r>
            <a:r>
              <a:rPr lang="en-US" dirty="0" smtClean="0"/>
              <a:t>0 }, where </a:t>
            </a:r>
            <a:r>
              <a:rPr lang="en-US" dirty="0" err="1" smtClean="0">
                <a:latin typeface="cmsy10"/>
              </a:rPr>
              <a:t>k</a:t>
            </a:r>
            <a:r>
              <a:rPr lang="en-US" dirty="0" err="1" smtClean="0">
                <a:solidFill>
                  <a:srgbClr val="7030A0"/>
                </a:solidFill>
              </a:rPr>
              <a:t>u</a:t>
            </a:r>
            <a:r>
              <a:rPr lang="en-US" dirty="0" err="1" smtClean="0">
                <a:latin typeface="cmsy10"/>
              </a:rPr>
              <a:t>k</a:t>
            </a:r>
            <a:r>
              <a:rPr lang="en-US" dirty="0" smtClean="0"/>
              <a:t>=1.</a:t>
            </a:r>
          </a:p>
          <a:p>
            <a:r>
              <a:rPr lang="en-US" dirty="0" smtClean="0"/>
              <a:t>Find a small ellipsoid </a:t>
            </a:r>
            <a:r>
              <a:rPr lang="en-US" dirty="0" smtClean="0">
                <a:solidFill>
                  <a:srgbClr val="0070C0"/>
                </a:solidFill>
              </a:rPr>
              <a:t>B’</a:t>
            </a:r>
            <a:r>
              <a:rPr lang="en-US" dirty="0" smtClean="0"/>
              <a:t> that covers </a:t>
            </a:r>
            <a:r>
              <a:rPr lang="en-US" dirty="0" smtClean="0">
                <a:solidFill>
                  <a:srgbClr val="00B050"/>
                </a:solidFill>
              </a:rPr>
              <a:t>B</a:t>
            </a:r>
            <a:r>
              <a:rPr lang="en-US" dirty="0" smtClean="0">
                <a:solidFill>
                  <a:srgbClr val="00B050"/>
                </a:solidFill>
                <a:latin typeface="cmsy10"/>
              </a:rPr>
              <a:t>Å</a:t>
            </a:r>
            <a:r>
              <a:rPr lang="en-US" dirty="0" smtClean="0">
                <a:solidFill>
                  <a:srgbClr val="00B050"/>
                </a:solidFill>
              </a:rPr>
              <a:t>H</a:t>
            </a:r>
            <a:r>
              <a:rPr lang="en-US" dirty="0" smtClean="0"/>
              <a:t>.</a:t>
            </a:r>
            <a:endParaRPr lang="en-US" dirty="0"/>
          </a:p>
        </p:txBody>
      </p:sp>
      <p:cxnSp>
        <p:nvCxnSpPr>
          <p:cNvPr id="5" name="Straight Arrow Connector 4"/>
          <p:cNvCxnSpPr/>
          <p:nvPr/>
        </p:nvCxnSpPr>
        <p:spPr>
          <a:xfrm rot="16200000" flipV="1">
            <a:off x="2813078" y="2634719"/>
            <a:ext cx="3508592" cy="9253"/>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43200" y="2564842"/>
            <a:ext cx="3657600"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56382" y="1641781"/>
            <a:ext cx="357790" cy="461665"/>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sp>
        <p:nvSpPr>
          <p:cNvPr id="13" name="Rectangle 12"/>
          <p:cNvSpPr/>
          <p:nvPr/>
        </p:nvSpPr>
        <p:spPr>
          <a:xfrm rot="20311605">
            <a:off x="4534454" y="574106"/>
            <a:ext cx="1801505" cy="3493827"/>
          </a:xfrm>
          <a:prstGeom prst="rect">
            <a:avLst/>
          </a:prstGeom>
          <a:solidFill>
            <a:srgbClr val="7030A0">
              <a:alpha val="20000"/>
            </a:srgbClr>
          </a:solidFill>
          <a:ln w="762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Freeform 13"/>
          <p:cNvSpPr/>
          <p:nvPr/>
        </p:nvSpPr>
        <p:spPr>
          <a:xfrm rot="20311605">
            <a:off x="4518053" y="1166006"/>
            <a:ext cx="1192443" cy="2371228"/>
          </a:xfrm>
          <a:custGeom>
            <a:avLst/>
            <a:gdLst>
              <a:gd name="connsiteX0" fmla="*/ 18975 w 1192443"/>
              <a:gd name="connsiteY0" fmla="*/ 722 h 2371228"/>
              <a:gd name="connsiteX1" fmla="*/ 5974 w 1192443"/>
              <a:gd name="connsiteY1" fmla="*/ 9389 h 2371228"/>
              <a:gd name="connsiteX2" fmla="*/ 1640 w 1192443"/>
              <a:gd name="connsiteY2" fmla="*/ 44058 h 2371228"/>
              <a:gd name="connsiteX3" fmla="*/ 5974 w 1192443"/>
              <a:gd name="connsiteY3" fmla="*/ 57059 h 2371228"/>
              <a:gd name="connsiteX4" fmla="*/ 10308 w 1192443"/>
              <a:gd name="connsiteY4" fmla="*/ 74394 h 2371228"/>
              <a:gd name="connsiteX5" fmla="*/ 5974 w 1192443"/>
              <a:gd name="connsiteY5" fmla="*/ 321412 h 2371228"/>
              <a:gd name="connsiteX6" fmla="*/ 1640 w 1192443"/>
              <a:gd name="connsiteY6" fmla="*/ 386417 h 2371228"/>
              <a:gd name="connsiteX7" fmla="*/ 10308 w 1192443"/>
              <a:gd name="connsiteY7" fmla="*/ 486091 h 2371228"/>
              <a:gd name="connsiteX8" fmla="*/ 18975 w 1192443"/>
              <a:gd name="connsiteY8" fmla="*/ 598765 h 2371228"/>
              <a:gd name="connsiteX9" fmla="*/ 23309 w 1192443"/>
              <a:gd name="connsiteY9" fmla="*/ 616100 h 2371228"/>
              <a:gd name="connsiteX10" fmla="*/ 27642 w 1192443"/>
              <a:gd name="connsiteY10" fmla="*/ 646436 h 2371228"/>
              <a:gd name="connsiteX11" fmla="*/ 23309 w 1192443"/>
              <a:gd name="connsiteY11" fmla="*/ 793780 h 2371228"/>
              <a:gd name="connsiteX12" fmla="*/ 18975 w 1192443"/>
              <a:gd name="connsiteY12" fmla="*/ 824115 h 2371228"/>
              <a:gd name="connsiteX13" fmla="*/ 10308 w 1192443"/>
              <a:gd name="connsiteY13" fmla="*/ 902121 h 2371228"/>
              <a:gd name="connsiteX14" fmla="*/ 18975 w 1192443"/>
              <a:gd name="connsiteY14" fmla="*/ 1149139 h 2371228"/>
              <a:gd name="connsiteX15" fmla="*/ 10308 w 1192443"/>
              <a:gd name="connsiteY15" fmla="*/ 1413491 h 2371228"/>
              <a:gd name="connsiteX16" fmla="*/ 5974 w 1192443"/>
              <a:gd name="connsiteY16" fmla="*/ 1578170 h 2371228"/>
              <a:gd name="connsiteX17" fmla="*/ 10308 w 1192443"/>
              <a:gd name="connsiteY17" fmla="*/ 1621507 h 2371228"/>
              <a:gd name="connsiteX18" fmla="*/ 10308 w 1192443"/>
              <a:gd name="connsiteY18" fmla="*/ 1981200 h 2371228"/>
              <a:gd name="connsiteX19" fmla="*/ 5974 w 1192443"/>
              <a:gd name="connsiteY19" fmla="*/ 2141545 h 2371228"/>
              <a:gd name="connsiteX20" fmla="*/ 14641 w 1192443"/>
              <a:gd name="connsiteY20" fmla="*/ 2301890 h 2371228"/>
              <a:gd name="connsiteX21" fmla="*/ 31976 w 1192443"/>
              <a:gd name="connsiteY21" fmla="*/ 2366894 h 2371228"/>
              <a:gd name="connsiteX22" fmla="*/ 70979 w 1192443"/>
              <a:gd name="connsiteY22" fmla="*/ 2366894 h 2371228"/>
              <a:gd name="connsiteX23" fmla="*/ 109982 w 1192443"/>
              <a:gd name="connsiteY23" fmla="*/ 2371228 h 2371228"/>
              <a:gd name="connsiteX24" fmla="*/ 135984 w 1192443"/>
              <a:gd name="connsiteY24" fmla="*/ 2366894 h 2371228"/>
              <a:gd name="connsiteX25" fmla="*/ 157652 w 1192443"/>
              <a:gd name="connsiteY25" fmla="*/ 2362561 h 2371228"/>
              <a:gd name="connsiteX26" fmla="*/ 226990 w 1192443"/>
              <a:gd name="connsiteY26" fmla="*/ 2353893 h 2371228"/>
              <a:gd name="connsiteX27" fmla="*/ 257326 w 1192443"/>
              <a:gd name="connsiteY27" fmla="*/ 2345226 h 2371228"/>
              <a:gd name="connsiteX28" fmla="*/ 270327 w 1192443"/>
              <a:gd name="connsiteY28" fmla="*/ 2340892 h 2371228"/>
              <a:gd name="connsiteX29" fmla="*/ 304996 w 1192443"/>
              <a:gd name="connsiteY29" fmla="*/ 2332225 h 2371228"/>
              <a:gd name="connsiteX30" fmla="*/ 317997 w 1192443"/>
              <a:gd name="connsiteY30" fmla="*/ 2323558 h 2371228"/>
              <a:gd name="connsiteX31" fmla="*/ 343999 w 1192443"/>
              <a:gd name="connsiteY31" fmla="*/ 2314891 h 2371228"/>
              <a:gd name="connsiteX32" fmla="*/ 357000 w 1192443"/>
              <a:gd name="connsiteY32" fmla="*/ 2306223 h 2371228"/>
              <a:gd name="connsiteX33" fmla="*/ 383002 w 1192443"/>
              <a:gd name="connsiteY33" fmla="*/ 2301890 h 2371228"/>
              <a:gd name="connsiteX34" fmla="*/ 396002 w 1192443"/>
              <a:gd name="connsiteY34" fmla="*/ 2297556 h 2371228"/>
              <a:gd name="connsiteX35" fmla="*/ 404670 w 1192443"/>
              <a:gd name="connsiteY35" fmla="*/ 2288889 h 2371228"/>
              <a:gd name="connsiteX36" fmla="*/ 430672 w 1192443"/>
              <a:gd name="connsiteY36" fmla="*/ 2280221 h 2371228"/>
              <a:gd name="connsiteX37" fmla="*/ 461007 w 1192443"/>
              <a:gd name="connsiteY37" fmla="*/ 2271554 h 2371228"/>
              <a:gd name="connsiteX38" fmla="*/ 487009 w 1192443"/>
              <a:gd name="connsiteY38" fmla="*/ 2262887 h 2371228"/>
              <a:gd name="connsiteX39" fmla="*/ 526012 w 1192443"/>
              <a:gd name="connsiteY39" fmla="*/ 2249886 h 2371228"/>
              <a:gd name="connsiteX40" fmla="*/ 539013 w 1192443"/>
              <a:gd name="connsiteY40" fmla="*/ 2241219 h 2371228"/>
              <a:gd name="connsiteX41" fmla="*/ 556348 w 1192443"/>
              <a:gd name="connsiteY41" fmla="*/ 2232551 h 2371228"/>
              <a:gd name="connsiteX42" fmla="*/ 573682 w 1192443"/>
              <a:gd name="connsiteY42" fmla="*/ 2219550 h 2371228"/>
              <a:gd name="connsiteX43" fmla="*/ 586683 w 1192443"/>
              <a:gd name="connsiteY43" fmla="*/ 2210883 h 2371228"/>
              <a:gd name="connsiteX44" fmla="*/ 617019 w 1192443"/>
              <a:gd name="connsiteY44" fmla="*/ 2189215 h 2371228"/>
              <a:gd name="connsiteX45" fmla="*/ 638687 w 1192443"/>
              <a:gd name="connsiteY45" fmla="*/ 2176214 h 2371228"/>
              <a:gd name="connsiteX46" fmla="*/ 651688 w 1192443"/>
              <a:gd name="connsiteY46" fmla="*/ 2167546 h 2371228"/>
              <a:gd name="connsiteX47" fmla="*/ 677690 w 1192443"/>
              <a:gd name="connsiteY47" fmla="*/ 2158879 h 2371228"/>
              <a:gd name="connsiteX48" fmla="*/ 690691 w 1192443"/>
              <a:gd name="connsiteY48" fmla="*/ 2150212 h 2371228"/>
              <a:gd name="connsiteX49" fmla="*/ 703692 w 1192443"/>
              <a:gd name="connsiteY49" fmla="*/ 2145878 h 2371228"/>
              <a:gd name="connsiteX50" fmla="*/ 742694 w 1192443"/>
              <a:gd name="connsiteY50" fmla="*/ 2119876 h 2371228"/>
              <a:gd name="connsiteX51" fmla="*/ 764363 w 1192443"/>
              <a:gd name="connsiteY51" fmla="*/ 2098208 h 2371228"/>
              <a:gd name="connsiteX52" fmla="*/ 777364 w 1192443"/>
              <a:gd name="connsiteY52" fmla="*/ 2089541 h 2371228"/>
              <a:gd name="connsiteX53" fmla="*/ 786031 w 1192443"/>
              <a:gd name="connsiteY53" fmla="*/ 2080873 h 2371228"/>
              <a:gd name="connsiteX54" fmla="*/ 799032 w 1192443"/>
              <a:gd name="connsiteY54" fmla="*/ 2072206 h 2371228"/>
              <a:gd name="connsiteX55" fmla="*/ 825034 w 1192443"/>
              <a:gd name="connsiteY55" fmla="*/ 2050538 h 2371228"/>
              <a:gd name="connsiteX56" fmla="*/ 838035 w 1192443"/>
              <a:gd name="connsiteY56" fmla="*/ 2033203 h 2371228"/>
              <a:gd name="connsiteX57" fmla="*/ 851036 w 1192443"/>
              <a:gd name="connsiteY57" fmla="*/ 2020202 h 2371228"/>
              <a:gd name="connsiteX58" fmla="*/ 859703 w 1192443"/>
              <a:gd name="connsiteY58" fmla="*/ 2007201 h 2371228"/>
              <a:gd name="connsiteX59" fmla="*/ 872704 w 1192443"/>
              <a:gd name="connsiteY59" fmla="*/ 1994200 h 2371228"/>
              <a:gd name="connsiteX60" fmla="*/ 881371 w 1192443"/>
              <a:gd name="connsiteY60" fmla="*/ 1981200 h 2371228"/>
              <a:gd name="connsiteX61" fmla="*/ 890039 w 1192443"/>
              <a:gd name="connsiteY61" fmla="*/ 1972532 h 2371228"/>
              <a:gd name="connsiteX62" fmla="*/ 916040 w 1192443"/>
              <a:gd name="connsiteY62" fmla="*/ 1933529 h 2371228"/>
              <a:gd name="connsiteX63" fmla="*/ 929041 w 1192443"/>
              <a:gd name="connsiteY63" fmla="*/ 1924862 h 2371228"/>
              <a:gd name="connsiteX64" fmla="*/ 937709 w 1192443"/>
              <a:gd name="connsiteY64" fmla="*/ 1911861 h 2371228"/>
              <a:gd name="connsiteX65" fmla="*/ 950710 w 1192443"/>
              <a:gd name="connsiteY65" fmla="*/ 1903194 h 2371228"/>
              <a:gd name="connsiteX66" fmla="*/ 968044 w 1192443"/>
              <a:gd name="connsiteY66" fmla="*/ 1877192 h 2371228"/>
              <a:gd name="connsiteX67" fmla="*/ 976711 w 1192443"/>
              <a:gd name="connsiteY67" fmla="*/ 1864191 h 2371228"/>
              <a:gd name="connsiteX68" fmla="*/ 1007047 w 1192443"/>
              <a:gd name="connsiteY68" fmla="*/ 1838189 h 2371228"/>
              <a:gd name="connsiteX69" fmla="*/ 1033049 w 1192443"/>
              <a:gd name="connsiteY69" fmla="*/ 1799186 h 2371228"/>
              <a:gd name="connsiteX70" fmla="*/ 1037383 w 1192443"/>
              <a:gd name="connsiteY70" fmla="*/ 1786185 h 2371228"/>
              <a:gd name="connsiteX71" fmla="*/ 1054717 w 1192443"/>
              <a:gd name="connsiteY71" fmla="*/ 1760183 h 2371228"/>
              <a:gd name="connsiteX72" fmla="*/ 1063384 w 1192443"/>
              <a:gd name="connsiteY72" fmla="*/ 1729848 h 2371228"/>
              <a:gd name="connsiteX73" fmla="*/ 1072052 w 1192443"/>
              <a:gd name="connsiteY73" fmla="*/ 1703846 h 2371228"/>
              <a:gd name="connsiteX74" fmla="*/ 1076385 w 1192443"/>
              <a:gd name="connsiteY74" fmla="*/ 1690845 h 2371228"/>
              <a:gd name="connsiteX75" fmla="*/ 1085053 w 1192443"/>
              <a:gd name="connsiteY75" fmla="*/ 1677844 h 2371228"/>
              <a:gd name="connsiteX76" fmla="*/ 1098054 w 1192443"/>
              <a:gd name="connsiteY76" fmla="*/ 1651842 h 2371228"/>
              <a:gd name="connsiteX77" fmla="*/ 1102387 w 1192443"/>
              <a:gd name="connsiteY77" fmla="*/ 1638841 h 2371228"/>
              <a:gd name="connsiteX78" fmla="*/ 1111055 w 1192443"/>
              <a:gd name="connsiteY78" fmla="*/ 1604172 h 2371228"/>
              <a:gd name="connsiteX79" fmla="*/ 1119722 w 1192443"/>
              <a:gd name="connsiteY79" fmla="*/ 1578170 h 2371228"/>
              <a:gd name="connsiteX80" fmla="*/ 1141390 w 1192443"/>
              <a:gd name="connsiteY80" fmla="*/ 1513165 h 2371228"/>
              <a:gd name="connsiteX81" fmla="*/ 1154391 w 1192443"/>
              <a:gd name="connsiteY81" fmla="*/ 1469829 h 2371228"/>
              <a:gd name="connsiteX82" fmla="*/ 1158725 w 1192443"/>
              <a:gd name="connsiteY82" fmla="*/ 1443827 h 2371228"/>
              <a:gd name="connsiteX83" fmla="*/ 1163058 w 1192443"/>
              <a:gd name="connsiteY83" fmla="*/ 1422159 h 2371228"/>
              <a:gd name="connsiteX84" fmla="*/ 1171726 w 1192443"/>
              <a:gd name="connsiteY84" fmla="*/ 1357154 h 2371228"/>
              <a:gd name="connsiteX85" fmla="*/ 1180393 w 1192443"/>
              <a:gd name="connsiteY85" fmla="*/ 1313818 h 2371228"/>
              <a:gd name="connsiteX86" fmla="*/ 1184727 w 1192443"/>
              <a:gd name="connsiteY86" fmla="*/ 1300817 h 2371228"/>
              <a:gd name="connsiteX87" fmla="*/ 1176059 w 1192443"/>
              <a:gd name="connsiteY87" fmla="*/ 1088468 h 2371228"/>
              <a:gd name="connsiteX88" fmla="*/ 1171726 w 1192443"/>
              <a:gd name="connsiteY88" fmla="*/ 1075467 h 2371228"/>
              <a:gd name="connsiteX89" fmla="*/ 1167392 w 1192443"/>
              <a:gd name="connsiteY89" fmla="*/ 1040798 h 2371228"/>
              <a:gd name="connsiteX90" fmla="*/ 1163058 w 1192443"/>
              <a:gd name="connsiteY90" fmla="*/ 1001795 h 2371228"/>
              <a:gd name="connsiteX91" fmla="*/ 1158725 w 1192443"/>
              <a:gd name="connsiteY91" fmla="*/ 971459 h 2371228"/>
              <a:gd name="connsiteX92" fmla="*/ 1154391 w 1192443"/>
              <a:gd name="connsiteY92" fmla="*/ 932456 h 2371228"/>
              <a:gd name="connsiteX93" fmla="*/ 1150057 w 1192443"/>
              <a:gd name="connsiteY93" fmla="*/ 919455 h 2371228"/>
              <a:gd name="connsiteX94" fmla="*/ 1137057 w 1192443"/>
              <a:gd name="connsiteY94" fmla="*/ 876119 h 2371228"/>
              <a:gd name="connsiteX95" fmla="*/ 1128389 w 1192443"/>
              <a:gd name="connsiteY95" fmla="*/ 863118 h 2371228"/>
              <a:gd name="connsiteX96" fmla="*/ 1124056 w 1192443"/>
              <a:gd name="connsiteY96" fmla="*/ 850117 h 2371228"/>
              <a:gd name="connsiteX97" fmla="*/ 1106721 w 1192443"/>
              <a:gd name="connsiteY97" fmla="*/ 772111 h 2371228"/>
              <a:gd name="connsiteX98" fmla="*/ 1098054 w 1192443"/>
              <a:gd name="connsiteY98" fmla="*/ 737442 h 2371228"/>
              <a:gd name="connsiteX99" fmla="*/ 1089386 w 1192443"/>
              <a:gd name="connsiteY99" fmla="*/ 728775 h 2371228"/>
              <a:gd name="connsiteX100" fmla="*/ 1067718 w 1192443"/>
              <a:gd name="connsiteY100" fmla="*/ 689772 h 2371228"/>
              <a:gd name="connsiteX101" fmla="*/ 1063384 w 1192443"/>
              <a:gd name="connsiteY101" fmla="*/ 676771 h 2371228"/>
              <a:gd name="connsiteX102" fmla="*/ 1059051 w 1192443"/>
              <a:gd name="connsiteY102" fmla="*/ 659437 h 2371228"/>
              <a:gd name="connsiteX103" fmla="*/ 1050384 w 1192443"/>
              <a:gd name="connsiteY103" fmla="*/ 642102 h 2371228"/>
              <a:gd name="connsiteX104" fmla="*/ 1046050 w 1192443"/>
              <a:gd name="connsiteY104" fmla="*/ 620434 h 2371228"/>
              <a:gd name="connsiteX105" fmla="*/ 1037383 w 1192443"/>
              <a:gd name="connsiteY105" fmla="*/ 607433 h 2371228"/>
              <a:gd name="connsiteX106" fmla="*/ 1033049 w 1192443"/>
              <a:gd name="connsiteY106" fmla="*/ 594432 h 2371228"/>
              <a:gd name="connsiteX107" fmla="*/ 1020048 w 1192443"/>
              <a:gd name="connsiteY107" fmla="*/ 577097 h 2371228"/>
              <a:gd name="connsiteX108" fmla="*/ 998380 w 1192443"/>
              <a:gd name="connsiteY108" fmla="*/ 546762 h 2371228"/>
              <a:gd name="connsiteX109" fmla="*/ 972378 w 1192443"/>
              <a:gd name="connsiteY109" fmla="*/ 520760 h 2371228"/>
              <a:gd name="connsiteX110" fmla="*/ 963711 w 1192443"/>
              <a:gd name="connsiteY110" fmla="*/ 512092 h 2371228"/>
              <a:gd name="connsiteX111" fmla="*/ 955043 w 1192443"/>
              <a:gd name="connsiteY111" fmla="*/ 503425 h 2371228"/>
              <a:gd name="connsiteX112" fmla="*/ 946376 w 1192443"/>
              <a:gd name="connsiteY112" fmla="*/ 490424 h 2371228"/>
              <a:gd name="connsiteX113" fmla="*/ 933375 w 1192443"/>
              <a:gd name="connsiteY113" fmla="*/ 481757 h 2371228"/>
              <a:gd name="connsiteX114" fmla="*/ 924708 w 1192443"/>
              <a:gd name="connsiteY114" fmla="*/ 468756 h 2371228"/>
              <a:gd name="connsiteX115" fmla="*/ 916040 w 1192443"/>
              <a:gd name="connsiteY115" fmla="*/ 460089 h 2371228"/>
              <a:gd name="connsiteX116" fmla="*/ 907373 w 1192443"/>
              <a:gd name="connsiteY116" fmla="*/ 442754 h 2371228"/>
              <a:gd name="connsiteX117" fmla="*/ 894372 w 1192443"/>
              <a:gd name="connsiteY117" fmla="*/ 425419 h 2371228"/>
              <a:gd name="connsiteX118" fmla="*/ 881371 w 1192443"/>
              <a:gd name="connsiteY118" fmla="*/ 403751 h 2371228"/>
              <a:gd name="connsiteX119" fmla="*/ 872704 w 1192443"/>
              <a:gd name="connsiteY119" fmla="*/ 390750 h 2371228"/>
              <a:gd name="connsiteX120" fmla="*/ 859703 w 1192443"/>
              <a:gd name="connsiteY120" fmla="*/ 373416 h 2371228"/>
              <a:gd name="connsiteX121" fmla="*/ 851036 w 1192443"/>
              <a:gd name="connsiteY121" fmla="*/ 364748 h 2371228"/>
              <a:gd name="connsiteX122" fmla="*/ 842368 w 1192443"/>
              <a:gd name="connsiteY122" fmla="*/ 351747 h 2371228"/>
              <a:gd name="connsiteX123" fmla="*/ 812033 w 1192443"/>
              <a:gd name="connsiteY123" fmla="*/ 334413 h 2371228"/>
              <a:gd name="connsiteX124" fmla="*/ 790365 w 1192443"/>
              <a:gd name="connsiteY124" fmla="*/ 308411 h 2371228"/>
              <a:gd name="connsiteX125" fmla="*/ 768696 w 1192443"/>
              <a:gd name="connsiteY125" fmla="*/ 291076 h 2371228"/>
              <a:gd name="connsiteX126" fmla="*/ 760029 w 1192443"/>
              <a:gd name="connsiteY126" fmla="*/ 278075 h 2371228"/>
              <a:gd name="connsiteX127" fmla="*/ 747028 w 1192443"/>
              <a:gd name="connsiteY127" fmla="*/ 269408 h 2371228"/>
              <a:gd name="connsiteX128" fmla="*/ 729693 w 1192443"/>
              <a:gd name="connsiteY128" fmla="*/ 256407 h 2371228"/>
              <a:gd name="connsiteX129" fmla="*/ 716693 w 1192443"/>
              <a:gd name="connsiteY129" fmla="*/ 243406 h 2371228"/>
              <a:gd name="connsiteX130" fmla="*/ 695024 w 1192443"/>
              <a:gd name="connsiteY130" fmla="*/ 230405 h 2371228"/>
              <a:gd name="connsiteX131" fmla="*/ 673356 w 1192443"/>
              <a:gd name="connsiteY131" fmla="*/ 213071 h 2371228"/>
              <a:gd name="connsiteX132" fmla="*/ 656021 w 1192443"/>
              <a:gd name="connsiteY132" fmla="*/ 204403 h 2371228"/>
              <a:gd name="connsiteX133" fmla="*/ 638687 w 1192443"/>
              <a:gd name="connsiteY133" fmla="*/ 191402 h 2371228"/>
              <a:gd name="connsiteX134" fmla="*/ 599684 w 1192443"/>
              <a:gd name="connsiteY134" fmla="*/ 165400 h 2371228"/>
              <a:gd name="connsiteX135" fmla="*/ 573682 w 1192443"/>
              <a:gd name="connsiteY135" fmla="*/ 148066 h 2371228"/>
              <a:gd name="connsiteX136" fmla="*/ 556348 w 1192443"/>
              <a:gd name="connsiteY136" fmla="*/ 139399 h 2371228"/>
              <a:gd name="connsiteX137" fmla="*/ 543347 w 1192443"/>
              <a:gd name="connsiteY137" fmla="*/ 130731 h 2371228"/>
              <a:gd name="connsiteX138" fmla="*/ 517345 w 1192443"/>
              <a:gd name="connsiteY138" fmla="*/ 122064 h 2371228"/>
              <a:gd name="connsiteX139" fmla="*/ 491343 w 1192443"/>
              <a:gd name="connsiteY139" fmla="*/ 109063 h 2371228"/>
              <a:gd name="connsiteX140" fmla="*/ 482675 w 1192443"/>
              <a:gd name="connsiteY140" fmla="*/ 100396 h 2371228"/>
              <a:gd name="connsiteX141" fmla="*/ 461007 w 1192443"/>
              <a:gd name="connsiteY141" fmla="*/ 96062 h 2371228"/>
              <a:gd name="connsiteX142" fmla="*/ 435005 w 1192443"/>
              <a:gd name="connsiteY142" fmla="*/ 87395 h 2371228"/>
              <a:gd name="connsiteX143" fmla="*/ 400336 w 1192443"/>
              <a:gd name="connsiteY143" fmla="*/ 78728 h 2371228"/>
              <a:gd name="connsiteX144" fmla="*/ 374334 w 1192443"/>
              <a:gd name="connsiteY144" fmla="*/ 70060 h 2371228"/>
              <a:gd name="connsiteX145" fmla="*/ 322330 w 1192443"/>
              <a:gd name="connsiteY145" fmla="*/ 52726 h 2371228"/>
              <a:gd name="connsiteX146" fmla="*/ 278994 w 1192443"/>
              <a:gd name="connsiteY146" fmla="*/ 44058 h 2371228"/>
              <a:gd name="connsiteX147" fmla="*/ 209656 w 1192443"/>
              <a:gd name="connsiteY147" fmla="*/ 26724 h 2371228"/>
              <a:gd name="connsiteX148" fmla="*/ 192321 w 1192443"/>
              <a:gd name="connsiteY148" fmla="*/ 22390 h 2371228"/>
              <a:gd name="connsiteX149" fmla="*/ 166319 w 1192443"/>
              <a:gd name="connsiteY149" fmla="*/ 18056 h 2371228"/>
              <a:gd name="connsiteX150" fmla="*/ 122983 w 1192443"/>
              <a:gd name="connsiteY150" fmla="*/ 9389 h 2371228"/>
              <a:gd name="connsiteX151" fmla="*/ 79646 w 1192443"/>
              <a:gd name="connsiteY151" fmla="*/ 5055 h 2371228"/>
              <a:gd name="connsiteX152" fmla="*/ 36310 w 1192443"/>
              <a:gd name="connsiteY152" fmla="*/ 5055 h 2371228"/>
              <a:gd name="connsiteX153" fmla="*/ 18975 w 1192443"/>
              <a:gd name="connsiteY153" fmla="*/ 722 h 23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92443" h="2371228">
                <a:moveTo>
                  <a:pt x="18975" y="722"/>
                </a:moveTo>
                <a:cubicBezTo>
                  <a:pt x="13919" y="1444"/>
                  <a:pt x="7908" y="4553"/>
                  <a:pt x="5974" y="9389"/>
                </a:cubicBezTo>
                <a:cubicBezTo>
                  <a:pt x="1649" y="20202"/>
                  <a:pt x="1640" y="32412"/>
                  <a:pt x="1640" y="44058"/>
                </a:cubicBezTo>
                <a:cubicBezTo>
                  <a:pt x="1640" y="48626"/>
                  <a:pt x="4719" y="52667"/>
                  <a:pt x="5974" y="57059"/>
                </a:cubicBezTo>
                <a:cubicBezTo>
                  <a:pt x="7610" y="62786"/>
                  <a:pt x="8863" y="68616"/>
                  <a:pt x="10308" y="74394"/>
                </a:cubicBezTo>
                <a:cubicBezTo>
                  <a:pt x="8863" y="156733"/>
                  <a:pt x="8261" y="239092"/>
                  <a:pt x="5974" y="321412"/>
                </a:cubicBezTo>
                <a:cubicBezTo>
                  <a:pt x="5371" y="343120"/>
                  <a:pt x="1640" y="364701"/>
                  <a:pt x="1640" y="386417"/>
                </a:cubicBezTo>
                <a:cubicBezTo>
                  <a:pt x="1640" y="429978"/>
                  <a:pt x="7132" y="446394"/>
                  <a:pt x="10308" y="486091"/>
                </a:cubicBezTo>
                <a:cubicBezTo>
                  <a:pt x="13107" y="521077"/>
                  <a:pt x="13866" y="563004"/>
                  <a:pt x="18975" y="598765"/>
                </a:cubicBezTo>
                <a:cubicBezTo>
                  <a:pt x="19817" y="604661"/>
                  <a:pt x="22244" y="610240"/>
                  <a:pt x="23309" y="616100"/>
                </a:cubicBezTo>
                <a:cubicBezTo>
                  <a:pt x="25136" y="626150"/>
                  <a:pt x="26198" y="636324"/>
                  <a:pt x="27642" y="646436"/>
                </a:cubicBezTo>
                <a:cubicBezTo>
                  <a:pt x="26198" y="695551"/>
                  <a:pt x="25703" y="744702"/>
                  <a:pt x="23309" y="793780"/>
                </a:cubicBezTo>
                <a:cubicBezTo>
                  <a:pt x="22811" y="803982"/>
                  <a:pt x="20325" y="813990"/>
                  <a:pt x="18975" y="824115"/>
                </a:cubicBezTo>
                <a:cubicBezTo>
                  <a:pt x="14066" y="860929"/>
                  <a:pt x="14272" y="862479"/>
                  <a:pt x="10308" y="902121"/>
                </a:cubicBezTo>
                <a:cubicBezTo>
                  <a:pt x="12220" y="949926"/>
                  <a:pt x="18975" y="1110932"/>
                  <a:pt x="18975" y="1149139"/>
                </a:cubicBezTo>
                <a:cubicBezTo>
                  <a:pt x="18975" y="1233104"/>
                  <a:pt x="13012" y="1328320"/>
                  <a:pt x="10308" y="1413491"/>
                </a:cubicBezTo>
                <a:cubicBezTo>
                  <a:pt x="8566" y="1468375"/>
                  <a:pt x="7419" y="1523277"/>
                  <a:pt x="5974" y="1578170"/>
                </a:cubicBezTo>
                <a:cubicBezTo>
                  <a:pt x="7419" y="1592616"/>
                  <a:pt x="9677" y="1607003"/>
                  <a:pt x="10308" y="1621507"/>
                </a:cubicBezTo>
                <a:cubicBezTo>
                  <a:pt x="17450" y="1785768"/>
                  <a:pt x="14542" y="1803348"/>
                  <a:pt x="10308" y="1981200"/>
                </a:cubicBezTo>
                <a:cubicBezTo>
                  <a:pt x="9035" y="2034653"/>
                  <a:pt x="7419" y="2088097"/>
                  <a:pt x="5974" y="2141545"/>
                </a:cubicBezTo>
                <a:cubicBezTo>
                  <a:pt x="15857" y="2279894"/>
                  <a:pt x="4213" y="2108959"/>
                  <a:pt x="14641" y="2301890"/>
                </a:cubicBezTo>
                <a:cubicBezTo>
                  <a:pt x="18146" y="2366733"/>
                  <a:pt x="0" y="2356237"/>
                  <a:pt x="31976" y="2366894"/>
                </a:cubicBezTo>
                <a:cubicBezTo>
                  <a:pt x="54445" y="2359405"/>
                  <a:pt x="38293" y="2362536"/>
                  <a:pt x="70979" y="2366894"/>
                </a:cubicBezTo>
                <a:cubicBezTo>
                  <a:pt x="83945" y="2368623"/>
                  <a:pt x="96981" y="2369783"/>
                  <a:pt x="109982" y="2371228"/>
                </a:cubicBezTo>
                <a:lnTo>
                  <a:pt x="135984" y="2366894"/>
                </a:lnTo>
                <a:cubicBezTo>
                  <a:pt x="143231" y="2365576"/>
                  <a:pt x="150360" y="2363603"/>
                  <a:pt x="157652" y="2362561"/>
                </a:cubicBezTo>
                <a:cubicBezTo>
                  <a:pt x="180710" y="2359267"/>
                  <a:pt x="226990" y="2353893"/>
                  <a:pt x="226990" y="2353893"/>
                </a:cubicBezTo>
                <a:cubicBezTo>
                  <a:pt x="258182" y="2343497"/>
                  <a:pt x="219208" y="2356117"/>
                  <a:pt x="257326" y="2345226"/>
                </a:cubicBezTo>
                <a:cubicBezTo>
                  <a:pt x="261718" y="2343971"/>
                  <a:pt x="265895" y="2342000"/>
                  <a:pt x="270327" y="2340892"/>
                </a:cubicBezTo>
                <a:cubicBezTo>
                  <a:pt x="280223" y="2338418"/>
                  <a:pt x="295086" y="2337180"/>
                  <a:pt x="304996" y="2332225"/>
                </a:cubicBezTo>
                <a:cubicBezTo>
                  <a:pt x="309654" y="2329896"/>
                  <a:pt x="313238" y="2325673"/>
                  <a:pt x="317997" y="2323558"/>
                </a:cubicBezTo>
                <a:cubicBezTo>
                  <a:pt x="326346" y="2319848"/>
                  <a:pt x="343999" y="2314891"/>
                  <a:pt x="343999" y="2314891"/>
                </a:cubicBezTo>
                <a:cubicBezTo>
                  <a:pt x="348333" y="2312002"/>
                  <a:pt x="352059" y="2307870"/>
                  <a:pt x="357000" y="2306223"/>
                </a:cubicBezTo>
                <a:cubicBezTo>
                  <a:pt x="365336" y="2303444"/>
                  <a:pt x="374424" y="2303796"/>
                  <a:pt x="383002" y="2301890"/>
                </a:cubicBezTo>
                <a:cubicBezTo>
                  <a:pt x="387461" y="2300899"/>
                  <a:pt x="391669" y="2299001"/>
                  <a:pt x="396002" y="2297556"/>
                </a:cubicBezTo>
                <a:cubicBezTo>
                  <a:pt x="398891" y="2294667"/>
                  <a:pt x="401015" y="2290716"/>
                  <a:pt x="404670" y="2288889"/>
                </a:cubicBezTo>
                <a:cubicBezTo>
                  <a:pt x="412842" y="2284803"/>
                  <a:pt x="422005" y="2283110"/>
                  <a:pt x="430672" y="2280221"/>
                </a:cubicBezTo>
                <a:cubicBezTo>
                  <a:pt x="474327" y="2265669"/>
                  <a:pt x="406642" y="2287864"/>
                  <a:pt x="461007" y="2271554"/>
                </a:cubicBezTo>
                <a:cubicBezTo>
                  <a:pt x="469758" y="2268929"/>
                  <a:pt x="478342" y="2265776"/>
                  <a:pt x="487009" y="2262887"/>
                </a:cubicBezTo>
                <a:lnTo>
                  <a:pt x="526012" y="2249886"/>
                </a:lnTo>
                <a:cubicBezTo>
                  <a:pt x="530953" y="2248239"/>
                  <a:pt x="534491" y="2243803"/>
                  <a:pt x="539013" y="2241219"/>
                </a:cubicBezTo>
                <a:cubicBezTo>
                  <a:pt x="544622" y="2238014"/>
                  <a:pt x="550870" y="2235975"/>
                  <a:pt x="556348" y="2232551"/>
                </a:cubicBezTo>
                <a:cubicBezTo>
                  <a:pt x="562473" y="2228723"/>
                  <a:pt x="567805" y="2223748"/>
                  <a:pt x="573682" y="2219550"/>
                </a:cubicBezTo>
                <a:cubicBezTo>
                  <a:pt x="577920" y="2216523"/>
                  <a:pt x="582682" y="2214217"/>
                  <a:pt x="586683" y="2210883"/>
                </a:cubicBezTo>
                <a:cubicBezTo>
                  <a:pt x="613037" y="2188922"/>
                  <a:pt x="584942" y="2205252"/>
                  <a:pt x="617019" y="2189215"/>
                </a:cubicBezTo>
                <a:cubicBezTo>
                  <a:pt x="633948" y="2172284"/>
                  <a:pt x="616184" y="2187466"/>
                  <a:pt x="638687" y="2176214"/>
                </a:cubicBezTo>
                <a:cubicBezTo>
                  <a:pt x="643346" y="2173885"/>
                  <a:pt x="646928" y="2169661"/>
                  <a:pt x="651688" y="2167546"/>
                </a:cubicBezTo>
                <a:cubicBezTo>
                  <a:pt x="660037" y="2163835"/>
                  <a:pt x="670088" y="2163947"/>
                  <a:pt x="677690" y="2158879"/>
                </a:cubicBezTo>
                <a:cubicBezTo>
                  <a:pt x="682024" y="2155990"/>
                  <a:pt x="686033" y="2152541"/>
                  <a:pt x="690691" y="2150212"/>
                </a:cubicBezTo>
                <a:cubicBezTo>
                  <a:pt x="694777" y="2148169"/>
                  <a:pt x="699699" y="2148096"/>
                  <a:pt x="703692" y="2145878"/>
                </a:cubicBezTo>
                <a:cubicBezTo>
                  <a:pt x="703706" y="2145870"/>
                  <a:pt x="736188" y="2124214"/>
                  <a:pt x="742694" y="2119876"/>
                </a:cubicBezTo>
                <a:cubicBezTo>
                  <a:pt x="751193" y="2114210"/>
                  <a:pt x="757140" y="2105431"/>
                  <a:pt x="764363" y="2098208"/>
                </a:cubicBezTo>
                <a:cubicBezTo>
                  <a:pt x="768046" y="2094525"/>
                  <a:pt x="773297" y="2092795"/>
                  <a:pt x="777364" y="2089541"/>
                </a:cubicBezTo>
                <a:cubicBezTo>
                  <a:pt x="780555" y="2086989"/>
                  <a:pt x="782840" y="2083425"/>
                  <a:pt x="786031" y="2080873"/>
                </a:cubicBezTo>
                <a:cubicBezTo>
                  <a:pt x="790098" y="2077619"/>
                  <a:pt x="795031" y="2075540"/>
                  <a:pt x="799032" y="2072206"/>
                </a:cubicBezTo>
                <a:cubicBezTo>
                  <a:pt x="832400" y="2044400"/>
                  <a:pt x="792755" y="2072056"/>
                  <a:pt x="825034" y="2050538"/>
                </a:cubicBezTo>
                <a:cubicBezTo>
                  <a:pt x="829368" y="2044760"/>
                  <a:pt x="833334" y="2038687"/>
                  <a:pt x="838035" y="2033203"/>
                </a:cubicBezTo>
                <a:cubicBezTo>
                  <a:pt x="842023" y="2028550"/>
                  <a:pt x="847113" y="2024910"/>
                  <a:pt x="851036" y="2020202"/>
                </a:cubicBezTo>
                <a:cubicBezTo>
                  <a:pt x="854370" y="2016201"/>
                  <a:pt x="856369" y="2011202"/>
                  <a:pt x="859703" y="2007201"/>
                </a:cubicBezTo>
                <a:cubicBezTo>
                  <a:pt x="863626" y="2002493"/>
                  <a:pt x="868780" y="1998908"/>
                  <a:pt x="872704" y="1994200"/>
                </a:cubicBezTo>
                <a:cubicBezTo>
                  <a:pt x="876038" y="1990199"/>
                  <a:pt x="878117" y="1985267"/>
                  <a:pt x="881371" y="1981200"/>
                </a:cubicBezTo>
                <a:cubicBezTo>
                  <a:pt x="883924" y="1978009"/>
                  <a:pt x="887587" y="1975801"/>
                  <a:pt x="890039" y="1972532"/>
                </a:cubicBezTo>
                <a:lnTo>
                  <a:pt x="916040" y="1933529"/>
                </a:lnTo>
                <a:cubicBezTo>
                  <a:pt x="918929" y="1929195"/>
                  <a:pt x="924707" y="1927751"/>
                  <a:pt x="929041" y="1924862"/>
                </a:cubicBezTo>
                <a:cubicBezTo>
                  <a:pt x="931930" y="1920528"/>
                  <a:pt x="934026" y="1915544"/>
                  <a:pt x="937709" y="1911861"/>
                </a:cubicBezTo>
                <a:cubicBezTo>
                  <a:pt x="941392" y="1908178"/>
                  <a:pt x="947280" y="1907114"/>
                  <a:pt x="950710" y="1903194"/>
                </a:cubicBezTo>
                <a:cubicBezTo>
                  <a:pt x="957569" y="1895355"/>
                  <a:pt x="962266" y="1885859"/>
                  <a:pt x="968044" y="1877192"/>
                </a:cubicBezTo>
                <a:cubicBezTo>
                  <a:pt x="970933" y="1872858"/>
                  <a:pt x="973028" y="1867874"/>
                  <a:pt x="976711" y="1864191"/>
                </a:cubicBezTo>
                <a:cubicBezTo>
                  <a:pt x="997729" y="1843173"/>
                  <a:pt x="987247" y="1851389"/>
                  <a:pt x="1007047" y="1838189"/>
                </a:cubicBezTo>
                <a:lnTo>
                  <a:pt x="1033049" y="1799186"/>
                </a:lnTo>
                <a:cubicBezTo>
                  <a:pt x="1035583" y="1795385"/>
                  <a:pt x="1035165" y="1790178"/>
                  <a:pt x="1037383" y="1786185"/>
                </a:cubicBezTo>
                <a:cubicBezTo>
                  <a:pt x="1042442" y="1777079"/>
                  <a:pt x="1051423" y="1770065"/>
                  <a:pt x="1054717" y="1760183"/>
                </a:cubicBezTo>
                <a:cubicBezTo>
                  <a:pt x="1069283" y="1716489"/>
                  <a:pt x="1047059" y="1784264"/>
                  <a:pt x="1063384" y="1729848"/>
                </a:cubicBezTo>
                <a:cubicBezTo>
                  <a:pt x="1066009" y="1721097"/>
                  <a:pt x="1069163" y="1712513"/>
                  <a:pt x="1072052" y="1703846"/>
                </a:cubicBezTo>
                <a:cubicBezTo>
                  <a:pt x="1073497" y="1699512"/>
                  <a:pt x="1073851" y="1694646"/>
                  <a:pt x="1076385" y="1690845"/>
                </a:cubicBezTo>
                <a:lnTo>
                  <a:pt x="1085053" y="1677844"/>
                </a:lnTo>
                <a:cubicBezTo>
                  <a:pt x="1095944" y="1645166"/>
                  <a:pt x="1081252" y="1685445"/>
                  <a:pt x="1098054" y="1651842"/>
                </a:cubicBezTo>
                <a:cubicBezTo>
                  <a:pt x="1100097" y="1647756"/>
                  <a:pt x="1101185" y="1643248"/>
                  <a:pt x="1102387" y="1638841"/>
                </a:cubicBezTo>
                <a:cubicBezTo>
                  <a:pt x="1105521" y="1627349"/>
                  <a:pt x="1108166" y="1615728"/>
                  <a:pt x="1111055" y="1604172"/>
                </a:cubicBezTo>
                <a:cubicBezTo>
                  <a:pt x="1113271" y="1595309"/>
                  <a:pt x="1116833" y="1586837"/>
                  <a:pt x="1119722" y="1578170"/>
                </a:cubicBezTo>
                <a:lnTo>
                  <a:pt x="1141390" y="1513165"/>
                </a:lnTo>
                <a:cubicBezTo>
                  <a:pt x="1146179" y="1498797"/>
                  <a:pt x="1151412" y="1484725"/>
                  <a:pt x="1154391" y="1469829"/>
                </a:cubicBezTo>
                <a:cubicBezTo>
                  <a:pt x="1156114" y="1461213"/>
                  <a:pt x="1157153" y="1452472"/>
                  <a:pt x="1158725" y="1443827"/>
                </a:cubicBezTo>
                <a:cubicBezTo>
                  <a:pt x="1160043" y="1436580"/>
                  <a:pt x="1161938" y="1429439"/>
                  <a:pt x="1163058" y="1422159"/>
                </a:cubicBezTo>
                <a:cubicBezTo>
                  <a:pt x="1167828" y="1391154"/>
                  <a:pt x="1166474" y="1386916"/>
                  <a:pt x="1171726" y="1357154"/>
                </a:cubicBezTo>
                <a:cubicBezTo>
                  <a:pt x="1174286" y="1342647"/>
                  <a:pt x="1177504" y="1328263"/>
                  <a:pt x="1180393" y="1313818"/>
                </a:cubicBezTo>
                <a:cubicBezTo>
                  <a:pt x="1181289" y="1309339"/>
                  <a:pt x="1183282" y="1305151"/>
                  <a:pt x="1184727" y="1300817"/>
                </a:cubicBezTo>
                <a:cubicBezTo>
                  <a:pt x="1183850" y="1262224"/>
                  <a:pt x="1192443" y="1154004"/>
                  <a:pt x="1176059" y="1088468"/>
                </a:cubicBezTo>
                <a:cubicBezTo>
                  <a:pt x="1174951" y="1084036"/>
                  <a:pt x="1173170" y="1079801"/>
                  <a:pt x="1171726" y="1075467"/>
                </a:cubicBezTo>
                <a:cubicBezTo>
                  <a:pt x="1170281" y="1063911"/>
                  <a:pt x="1168753" y="1052364"/>
                  <a:pt x="1167392" y="1040798"/>
                </a:cubicBezTo>
                <a:cubicBezTo>
                  <a:pt x="1165863" y="1027807"/>
                  <a:pt x="1164680" y="1014775"/>
                  <a:pt x="1163058" y="1001795"/>
                </a:cubicBezTo>
                <a:cubicBezTo>
                  <a:pt x="1161791" y="991659"/>
                  <a:pt x="1159992" y="981595"/>
                  <a:pt x="1158725" y="971459"/>
                </a:cubicBezTo>
                <a:cubicBezTo>
                  <a:pt x="1157103" y="958479"/>
                  <a:pt x="1156542" y="945359"/>
                  <a:pt x="1154391" y="932456"/>
                </a:cubicBezTo>
                <a:cubicBezTo>
                  <a:pt x="1153640" y="927950"/>
                  <a:pt x="1151312" y="923847"/>
                  <a:pt x="1150057" y="919455"/>
                </a:cubicBezTo>
                <a:cubicBezTo>
                  <a:pt x="1136954" y="873593"/>
                  <a:pt x="1157662" y="937937"/>
                  <a:pt x="1137057" y="876119"/>
                </a:cubicBezTo>
                <a:cubicBezTo>
                  <a:pt x="1135410" y="871178"/>
                  <a:pt x="1131278" y="867452"/>
                  <a:pt x="1128389" y="863118"/>
                </a:cubicBezTo>
                <a:cubicBezTo>
                  <a:pt x="1126945" y="858784"/>
                  <a:pt x="1125258" y="854524"/>
                  <a:pt x="1124056" y="850117"/>
                </a:cubicBezTo>
                <a:cubicBezTo>
                  <a:pt x="1114871" y="816437"/>
                  <a:pt x="1113945" y="808231"/>
                  <a:pt x="1106721" y="772111"/>
                </a:cubicBezTo>
                <a:cubicBezTo>
                  <a:pt x="1105790" y="767457"/>
                  <a:pt x="1102050" y="744101"/>
                  <a:pt x="1098054" y="737442"/>
                </a:cubicBezTo>
                <a:cubicBezTo>
                  <a:pt x="1095952" y="733938"/>
                  <a:pt x="1092275" y="731664"/>
                  <a:pt x="1089386" y="728775"/>
                </a:cubicBezTo>
                <a:cubicBezTo>
                  <a:pt x="1078781" y="696959"/>
                  <a:pt x="1087179" y="709233"/>
                  <a:pt x="1067718" y="689772"/>
                </a:cubicBezTo>
                <a:cubicBezTo>
                  <a:pt x="1066273" y="685438"/>
                  <a:pt x="1064639" y="681163"/>
                  <a:pt x="1063384" y="676771"/>
                </a:cubicBezTo>
                <a:cubicBezTo>
                  <a:pt x="1061748" y="671044"/>
                  <a:pt x="1061142" y="665014"/>
                  <a:pt x="1059051" y="659437"/>
                </a:cubicBezTo>
                <a:cubicBezTo>
                  <a:pt x="1056783" y="653388"/>
                  <a:pt x="1053273" y="647880"/>
                  <a:pt x="1050384" y="642102"/>
                </a:cubicBezTo>
                <a:cubicBezTo>
                  <a:pt x="1048939" y="634879"/>
                  <a:pt x="1048636" y="627331"/>
                  <a:pt x="1046050" y="620434"/>
                </a:cubicBezTo>
                <a:cubicBezTo>
                  <a:pt x="1044221" y="615557"/>
                  <a:pt x="1039712" y="612091"/>
                  <a:pt x="1037383" y="607433"/>
                </a:cubicBezTo>
                <a:cubicBezTo>
                  <a:pt x="1035340" y="603347"/>
                  <a:pt x="1035315" y="598398"/>
                  <a:pt x="1033049" y="594432"/>
                </a:cubicBezTo>
                <a:cubicBezTo>
                  <a:pt x="1029465" y="588161"/>
                  <a:pt x="1024246" y="582975"/>
                  <a:pt x="1020048" y="577097"/>
                </a:cubicBezTo>
                <a:cubicBezTo>
                  <a:pt x="1011930" y="565731"/>
                  <a:pt x="1008189" y="557661"/>
                  <a:pt x="998380" y="546762"/>
                </a:cubicBezTo>
                <a:cubicBezTo>
                  <a:pt x="990180" y="537651"/>
                  <a:pt x="981045" y="529427"/>
                  <a:pt x="972378" y="520760"/>
                </a:cubicBezTo>
                <a:lnTo>
                  <a:pt x="963711" y="512092"/>
                </a:lnTo>
                <a:cubicBezTo>
                  <a:pt x="960822" y="509203"/>
                  <a:pt x="957309" y="506825"/>
                  <a:pt x="955043" y="503425"/>
                </a:cubicBezTo>
                <a:cubicBezTo>
                  <a:pt x="952154" y="499091"/>
                  <a:pt x="950059" y="494107"/>
                  <a:pt x="946376" y="490424"/>
                </a:cubicBezTo>
                <a:cubicBezTo>
                  <a:pt x="942693" y="486741"/>
                  <a:pt x="937709" y="484646"/>
                  <a:pt x="933375" y="481757"/>
                </a:cubicBezTo>
                <a:cubicBezTo>
                  <a:pt x="930486" y="477423"/>
                  <a:pt x="927962" y="472823"/>
                  <a:pt x="924708" y="468756"/>
                </a:cubicBezTo>
                <a:cubicBezTo>
                  <a:pt x="922156" y="465565"/>
                  <a:pt x="918306" y="463489"/>
                  <a:pt x="916040" y="460089"/>
                </a:cubicBezTo>
                <a:cubicBezTo>
                  <a:pt x="912456" y="454714"/>
                  <a:pt x="910797" y="448232"/>
                  <a:pt x="907373" y="442754"/>
                </a:cubicBezTo>
                <a:cubicBezTo>
                  <a:pt x="903545" y="436629"/>
                  <a:pt x="898706" y="431197"/>
                  <a:pt x="894372" y="425419"/>
                </a:cubicBezTo>
                <a:cubicBezTo>
                  <a:pt x="886847" y="402842"/>
                  <a:pt x="894968" y="420748"/>
                  <a:pt x="881371" y="403751"/>
                </a:cubicBezTo>
                <a:cubicBezTo>
                  <a:pt x="878117" y="399684"/>
                  <a:pt x="875731" y="394988"/>
                  <a:pt x="872704" y="390750"/>
                </a:cubicBezTo>
                <a:cubicBezTo>
                  <a:pt x="868506" y="384873"/>
                  <a:pt x="864327" y="378965"/>
                  <a:pt x="859703" y="373416"/>
                </a:cubicBezTo>
                <a:cubicBezTo>
                  <a:pt x="857087" y="370277"/>
                  <a:pt x="853588" y="367939"/>
                  <a:pt x="851036" y="364748"/>
                </a:cubicBezTo>
                <a:cubicBezTo>
                  <a:pt x="847782" y="360681"/>
                  <a:pt x="846051" y="355430"/>
                  <a:pt x="842368" y="351747"/>
                </a:cubicBezTo>
                <a:cubicBezTo>
                  <a:pt x="832132" y="341511"/>
                  <a:pt x="823929" y="342910"/>
                  <a:pt x="812033" y="334413"/>
                </a:cubicBezTo>
                <a:cubicBezTo>
                  <a:pt x="797618" y="324117"/>
                  <a:pt x="800503" y="321083"/>
                  <a:pt x="790365" y="308411"/>
                </a:cubicBezTo>
                <a:cubicBezTo>
                  <a:pt x="783310" y="299592"/>
                  <a:pt x="778346" y="297510"/>
                  <a:pt x="768696" y="291076"/>
                </a:cubicBezTo>
                <a:cubicBezTo>
                  <a:pt x="765807" y="286742"/>
                  <a:pt x="763712" y="281758"/>
                  <a:pt x="760029" y="278075"/>
                </a:cubicBezTo>
                <a:cubicBezTo>
                  <a:pt x="756346" y="274392"/>
                  <a:pt x="751266" y="272435"/>
                  <a:pt x="747028" y="269408"/>
                </a:cubicBezTo>
                <a:cubicBezTo>
                  <a:pt x="741150" y="265210"/>
                  <a:pt x="735177" y="261108"/>
                  <a:pt x="729693" y="256407"/>
                </a:cubicBezTo>
                <a:cubicBezTo>
                  <a:pt x="725040" y="252419"/>
                  <a:pt x="721596" y="247083"/>
                  <a:pt x="716693" y="243406"/>
                </a:cubicBezTo>
                <a:cubicBezTo>
                  <a:pt x="709954" y="238352"/>
                  <a:pt x="701925" y="235235"/>
                  <a:pt x="695024" y="230405"/>
                </a:cubicBezTo>
                <a:cubicBezTo>
                  <a:pt x="687446" y="225101"/>
                  <a:pt x="681052" y="218202"/>
                  <a:pt x="673356" y="213071"/>
                </a:cubicBezTo>
                <a:cubicBezTo>
                  <a:pt x="667981" y="209487"/>
                  <a:pt x="661499" y="207827"/>
                  <a:pt x="656021" y="204403"/>
                </a:cubicBezTo>
                <a:cubicBezTo>
                  <a:pt x="649896" y="200575"/>
                  <a:pt x="644604" y="195544"/>
                  <a:pt x="638687" y="191402"/>
                </a:cubicBezTo>
                <a:cubicBezTo>
                  <a:pt x="625886" y="182442"/>
                  <a:pt x="612685" y="174067"/>
                  <a:pt x="599684" y="165400"/>
                </a:cubicBezTo>
                <a:lnTo>
                  <a:pt x="573682" y="148066"/>
                </a:lnTo>
                <a:cubicBezTo>
                  <a:pt x="568307" y="144483"/>
                  <a:pt x="561957" y="142604"/>
                  <a:pt x="556348" y="139399"/>
                </a:cubicBezTo>
                <a:cubicBezTo>
                  <a:pt x="551826" y="136815"/>
                  <a:pt x="548107" y="132846"/>
                  <a:pt x="543347" y="130731"/>
                </a:cubicBezTo>
                <a:cubicBezTo>
                  <a:pt x="534998" y="127020"/>
                  <a:pt x="517345" y="122064"/>
                  <a:pt x="517345" y="122064"/>
                </a:cubicBezTo>
                <a:cubicBezTo>
                  <a:pt x="497159" y="101880"/>
                  <a:pt x="523291" y="125037"/>
                  <a:pt x="491343" y="109063"/>
                </a:cubicBezTo>
                <a:cubicBezTo>
                  <a:pt x="487688" y="107236"/>
                  <a:pt x="486431" y="102005"/>
                  <a:pt x="482675" y="100396"/>
                </a:cubicBezTo>
                <a:cubicBezTo>
                  <a:pt x="475905" y="97495"/>
                  <a:pt x="468113" y="98000"/>
                  <a:pt x="461007" y="96062"/>
                </a:cubicBezTo>
                <a:cubicBezTo>
                  <a:pt x="452193" y="93658"/>
                  <a:pt x="443868" y="89611"/>
                  <a:pt x="435005" y="87395"/>
                </a:cubicBezTo>
                <a:lnTo>
                  <a:pt x="400336" y="78728"/>
                </a:lnTo>
                <a:cubicBezTo>
                  <a:pt x="391473" y="76512"/>
                  <a:pt x="383001" y="72949"/>
                  <a:pt x="374334" y="70060"/>
                </a:cubicBezTo>
                <a:lnTo>
                  <a:pt x="322330" y="52726"/>
                </a:lnTo>
                <a:cubicBezTo>
                  <a:pt x="308354" y="48068"/>
                  <a:pt x="292970" y="48716"/>
                  <a:pt x="278994" y="44058"/>
                </a:cubicBezTo>
                <a:cubicBezTo>
                  <a:pt x="239017" y="30733"/>
                  <a:pt x="261951" y="37183"/>
                  <a:pt x="209656" y="26724"/>
                </a:cubicBezTo>
                <a:cubicBezTo>
                  <a:pt x="203815" y="25556"/>
                  <a:pt x="198162" y="23558"/>
                  <a:pt x="192321" y="22390"/>
                </a:cubicBezTo>
                <a:cubicBezTo>
                  <a:pt x="183705" y="20667"/>
                  <a:pt x="174955" y="19675"/>
                  <a:pt x="166319" y="18056"/>
                </a:cubicBezTo>
                <a:cubicBezTo>
                  <a:pt x="151840" y="15341"/>
                  <a:pt x="137551" y="11574"/>
                  <a:pt x="122983" y="9389"/>
                </a:cubicBezTo>
                <a:cubicBezTo>
                  <a:pt x="108626" y="7235"/>
                  <a:pt x="94092" y="6500"/>
                  <a:pt x="79646" y="5055"/>
                </a:cubicBezTo>
                <a:cubicBezTo>
                  <a:pt x="50274" y="14847"/>
                  <a:pt x="86106" y="5055"/>
                  <a:pt x="36310" y="5055"/>
                </a:cubicBezTo>
                <a:cubicBezTo>
                  <a:pt x="18915" y="5055"/>
                  <a:pt x="24031" y="0"/>
                  <a:pt x="18975" y="7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0311605">
            <a:off x="5091614" y="881042"/>
            <a:ext cx="437940" cy="461665"/>
          </a:xfrm>
          <a:prstGeom prst="rect">
            <a:avLst/>
          </a:prstGeom>
          <a:noFill/>
        </p:spPr>
        <p:txBody>
          <a:bodyPr wrap="none" rtlCol="0">
            <a:spAutoFit/>
          </a:bodyPr>
          <a:lstStyle/>
          <a:p>
            <a:r>
              <a:rPr lang="en-US" sz="2400" b="1" dirty="0" smtClean="0">
                <a:solidFill>
                  <a:srgbClr val="0070C0"/>
                </a:solidFill>
              </a:rPr>
              <a:t>B’</a:t>
            </a:r>
            <a:endParaRPr lang="en-US" sz="2400" b="1" dirty="0">
              <a:solidFill>
                <a:srgbClr val="0070C0"/>
              </a:solidFill>
            </a:endParaRPr>
          </a:p>
        </p:txBody>
      </p:sp>
      <p:sp>
        <p:nvSpPr>
          <p:cNvPr id="9" name="Oval 8"/>
          <p:cNvSpPr/>
          <p:nvPr/>
        </p:nvSpPr>
        <p:spPr>
          <a:xfrm>
            <a:off x="3396343" y="1386673"/>
            <a:ext cx="2351314" cy="2351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4911605" flipV="1">
            <a:off x="2850209" y="2636032"/>
            <a:ext cx="3508592" cy="9253"/>
          </a:xfrm>
          <a:prstGeom prst="straightConnector1">
            <a:avLst/>
          </a:prstGeom>
          <a:ln w="762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rot="20311605">
            <a:off x="4170639" y="977584"/>
            <a:ext cx="1587640" cy="28738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4569680" y="1981200"/>
            <a:ext cx="1069120" cy="574022"/>
          </a:xfrm>
          <a:prstGeom prst="straightConnector1">
            <a:avLst/>
          </a:prstGeom>
          <a:ln w="28575">
            <a:solidFill>
              <a:srgbClr val="7030A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76716" y="1965278"/>
            <a:ext cx="346570" cy="461665"/>
          </a:xfrm>
          <a:prstGeom prst="rect">
            <a:avLst/>
          </a:prstGeom>
          <a:noFill/>
        </p:spPr>
        <p:txBody>
          <a:bodyPr wrap="none" rtlCol="0">
            <a:spAutoFit/>
          </a:bodyPr>
          <a:lstStyle/>
          <a:p>
            <a:r>
              <a:rPr lang="en-CA" sz="2400" dirty="0" smtClean="0">
                <a:solidFill>
                  <a:srgbClr val="7030A0"/>
                </a:solidFill>
              </a:rPr>
              <a:t>u</a:t>
            </a:r>
            <a:endParaRPr lang="en-CA" dirty="0">
              <a:solidFill>
                <a:srgbClr val="7030A0"/>
              </a:solidFill>
            </a:endParaRPr>
          </a:p>
        </p:txBody>
      </p:sp>
      <p:sp>
        <p:nvSpPr>
          <p:cNvPr id="21" name="TextBox 20"/>
          <p:cNvSpPr txBox="1"/>
          <p:nvPr/>
        </p:nvSpPr>
        <p:spPr>
          <a:xfrm rot="20311605">
            <a:off x="3551066" y="1003877"/>
            <a:ext cx="489236" cy="461665"/>
          </a:xfrm>
          <a:prstGeom prst="rect">
            <a:avLst/>
          </a:prstGeom>
          <a:noFill/>
        </p:spPr>
        <p:txBody>
          <a:bodyPr wrap="none" rtlCol="0">
            <a:spAutoFit/>
          </a:bodyPr>
          <a:lstStyle/>
          <a:p>
            <a:r>
              <a:rPr lang="en-US" sz="2400" b="1" dirty="0" err="1" smtClean="0">
                <a:solidFill>
                  <a:srgbClr val="7030A0"/>
                </a:solidFill>
              </a:rPr>
              <a:t>H</a:t>
            </a:r>
            <a:r>
              <a:rPr lang="en-US" sz="2400" b="1" baseline="-25000" dirty="0" err="1" smtClean="0">
                <a:solidFill>
                  <a:srgbClr val="7030A0"/>
                </a:solidFill>
              </a:rPr>
              <a:t>u</a:t>
            </a:r>
            <a:endParaRPr lang="en-US" sz="2400" b="1" baseline="-25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p:bldP spid="10"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2" y="71649"/>
            <a:ext cx="9130357" cy="4525963"/>
          </a:xfrm>
        </p:spPr>
        <p:txBody>
          <a:bodyPr/>
          <a:lstStyle/>
          <a:p>
            <a:pPr marL="0" indent="0">
              <a:buNone/>
            </a:pPr>
            <a:r>
              <a:rPr lang="en-CA" b="1" dirty="0" smtClean="0"/>
              <a:t>Main Theorem:</a:t>
            </a:r>
          </a:p>
          <a:p>
            <a:pPr marL="0" indent="0">
              <a:buNone/>
            </a:pPr>
            <a:r>
              <a:rPr lang="en-US" spc="-70" dirty="0" smtClean="0"/>
              <a:t>Let </a:t>
            </a:r>
            <a:r>
              <a:rPr lang="en-US" spc="-70" dirty="0" smtClean="0">
                <a:solidFill>
                  <a:srgbClr val="FF0000"/>
                </a:solidFill>
              </a:rPr>
              <a:t>B</a:t>
            </a:r>
            <a:r>
              <a:rPr lang="en-US" spc="-70" dirty="0" smtClean="0"/>
              <a:t> = { x : </a:t>
            </a:r>
            <a:r>
              <a:rPr lang="en-US" spc="-70" dirty="0" smtClean="0">
                <a:latin typeface="cmsy10"/>
              </a:rPr>
              <a:t>k</a:t>
            </a:r>
            <a:r>
              <a:rPr lang="en-US" spc="-70" dirty="0" smtClean="0"/>
              <a:t>x</a:t>
            </a:r>
            <a:r>
              <a:rPr lang="en-US" spc="-70" dirty="0" smtClean="0">
                <a:latin typeface="cmsy10"/>
              </a:rPr>
              <a:t>k·</a:t>
            </a:r>
            <a:r>
              <a:rPr lang="en-US" spc="-70" dirty="0" smtClean="0"/>
              <a:t>1 } and </a:t>
            </a:r>
            <a:r>
              <a:rPr lang="en-US" spc="-70" dirty="0" err="1" smtClean="0">
                <a:solidFill>
                  <a:srgbClr val="7030A0"/>
                </a:solidFill>
              </a:rPr>
              <a:t>H</a:t>
            </a:r>
            <a:r>
              <a:rPr lang="en-US" spc="-70" baseline="-25000" dirty="0" err="1" smtClean="0">
                <a:solidFill>
                  <a:srgbClr val="7030A0"/>
                </a:solidFill>
              </a:rPr>
              <a:t>u</a:t>
            </a:r>
            <a:r>
              <a:rPr lang="en-US" spc="-70" dirty="0" smtClean="0"/>
              <a:t> = { x : x</a:t>
            </a:r>
            <a:r>
              <a:rPr lang="en-US" spc="-70" baseline="30000" dirty="0" smtClean="0"/>
              <a:t>T</a:t>
            </a:r>
            <a:r>
              <a:rPr lang="en-US" spc="-70" dirty="0" smtClean="0">
                <a:solidFill>
                  <a:srgbClr val="7030A0"/>
                </a:solidFill>
              </a:rPr>
              <a:t>u</a:t>
            </a:r>
            <a:r>
              <a:rPr lang="en-US" spc="-70" dirty="0" smtClean="0">
                <a:latin typeface="cmsy10"/>
              </a:rPr>
              <a:t>¸</a:t>
            </a:r>
            <a:r>
              <a:rPr lang="en-US" spc="-70" dirty="0" smtClean="0"/>
              <a:t>0 }, where </a:t>
            </a:r>
            <a:r>
              <a:rPr lang="en-US" spc="-70" dirty="0" err="1" smtClean="0">
                <a:latin typeface="cmsy10"/>
              </a:rPr>
              <a:t>k</a:t>
            </a:r>
            <a:r>
              <a:rPr lang="en-US" spc="-70" dirty="0" err="1" smtClean="0">
                <a:solidFill>
                  <a:srgbClr val="7030A0"/>
                </a:solidFill>
              </a:rPr>
              <a:t>u</a:t>
            </a:r>
            <a:r>
              <a:rPr lang="en-US" spc="-70" dirty="0" err="1" smtClean="0">
                <a:latin typeface="cmsy10"/>
              </a:rPr>
              <a:t>k</a:t>
            </a:r>
            <a:r>
              <a:rPr lang="en-US" spc="-70" dirty="0" smtClean="0"/>
              <a:t>=1.</a:t>
            </a:r>
            <a:endParaRPr lang="en-US" sz="2000" spc="-70" dirty="0" smtClean="0">
              <a:solidFill>
                <a:schemeClr val="bg1">
                  <a:lumMod val="65000"/>
                </a:schemeClr>
              </a:solidFill>
            </a:endParaRPr>
          </a:p>
          <a:p>
            <a:pPr marL="0" indent="0">
              <a:buNone/>
            </a:pPr>
            <a:r>
              <a:rPr lang="en-US" dirty="0" smtClean="0"/>
              <a:t>Let					 and   	     .</a:t>
            </a:r>
          </a:p>
          <a:p>
            <a:pPr marL="0" indent="0">
              <a:buNone/>
            </a:pPr>
            <a:r>
              <a:rPr lang="en-CA" dirty="0" smtClean="0"/>
              <a:t>Let B’ = E( M, b ). Then:  </a:t>
            </a:r>
          </a:p>
          <a:p>
            <a:pPr marL="0" indent="0">
              <a:buNone/>
            </a:pPr>
            <a:r>
              <a:rPr lang="en-CA" dirty="0" smtClean="0"/>
              <a:t>   1)	</a:t>
            </a:r>
            <a:r>
              <a:rPr lang="en-CA" dirty="0" smtClean="0">
                <a:solidFill>
                  <a:srgbClr val="FF0000"/>
                </a:solidFill>
              </a:rPr>
              <a:t>B</a:t>
            </a:r>
            <a:r>
              <a:rPr lang="en-CA" dirty="0" smtClean="0"/>
              <a:t> </a:t>
            </a:r>
            <a:r>
              <a:rPr lang="en-CA" dirty="0" smtClean="0">
                <a:latin typeface="cmsy10"/>
              </a:rPr>
              <a:t>Å </a:t>
            </a:r>
            <a:r>
              <a:rPr lang="en-CA" dirty="0" err="1" smtClean="0">
                <a:solidFill>
                  <a:srgbClr val="7030A0"/>
                </a:solidFill>
              </a:rPr>
              <a:t>H</a:t>
            </a:r>
            <a:r>
              <a:rPr lang="en-CA" baseline="-25000" dirty="0" err="1" smtClean="0">
                <a:solidFill>
                  <a:srgbClr val="7030A0"/>
                </a:solidFill>
              </a:rPr>
              <a:t>u</a:t>
            </a:r>
            <a:r>
              <a:rPr lang="en-CA" dirty="0" smtClean="0"/>
              <a:t> </a:t>
            </a:r>
            <a:r>
              <a:rPr lang="en-CA" dirty="0" smtClean="0">
                <a:latin typeface="cmsy10"/>
              </a:rPr>
              <a:t>µ</a:t>
            </a:r>
            <a:r>
              <a:rPr lang="en-CA" dirty="0" smtClean="0"/>
              <a:t> B’.</a:t>
            </a:r>
          </a:p>
          <a:p>
            <a:pPr marL="0" indent="0">
              <a:buNone/>
            </a:pPr>
            <a:r>
              <a:rPr lang="en-CA" dirty="0" smtClean="0"/>
              <a:t>   2)	</a:t>
            </a:r>
          </a:p>
        </p:txBody>
      </p:sp>
      <p:pic>
        <p:nvPicPr>
          <p:cNvPr id="14" name="Picture 13" descr="TP_tmp.png"/>
          <p:cNvPicPr>
            <a:picLocks noChangeAspect="1"/>
          </p:cNvPicPr>
          <p:nvPr>
            <p:custDataLst>
              <p:tags r:id="rId1"/>
            </p:custDataLst>
          </p:nvPr>
        </p:nvPicPr>
        <p:blipFill>
          <a:blip r:embed="rId5" cstate="print"/>
          <a:stretch>
            <a:fillRect/>
          </a:stretch>
        </p:blipFill>
        <p:spPr bwMode="auto">
          <a:xfrm>
            <a:off x="862436" y="1221046"/>
            <a:ext cx="3625041" cy="696120"/>
          </a:xfrm>
          <a:prstGeom prst="rect">
            <a:avLst/>
          </a:prstGeom>
          <a:noFill/>
          <a:ln/>
          <a:effectLst/>
        </p:spPr>
      </p:pic>
      <p:pic>
        <p:nvPicPr>
          <p:cNvPr id="15" name="Picture 14" descr="TP_tmp.png"/>
          <p:cNvPicPr>
            <a:picLocks noChangeAspect="1"/>
          </p:cNvPicPr>
          <p:nvPr>
            <p:custDataLst>
              <p:tags r:id="rId2"/>
            </p:custDataLst>
          </p:nvPr>
        </p:nvPicPr>
        <p:blipFill>
          <a:blip r:embed="rId6" cstate="print"/>
          <a:stretch>
            <a:fillRect/>
          </a:stretch>
        </p:blipFill>
        <p:spPr bwMode="auto">
          <a:xfrm>
            <a:off x="5667426" y="1323825"/>
            <a:ext cx="1248378" cy="579792"/>
          </a:xfrm>
          <a:prstGeom prst="rect">
            <a:avLst/>
          </a:prstGeom>
          <a:noFill/>
          <a:ln/>
          <a:effectLst/>
        </p:spPr>
      </p:pic>
      <p:pic>
        <p:nvPicPr>
          <p:cNvPr id="10" name="Picture 9" descr="TP_tmp.png"/>
          <p:cNvPicPr>
            <a:picLocks noChangeAspect="1"/>
          </p:cNvPicPr>
          <p:nvPr>
            <p:custDataLst>
              <p:tags r:id="rId3"/>
            </p:custDataLst>
          </p:nvPr>
        </p:nvPicPr>
        <p:blipFill>
          <a:blip r:embed="rId7" cstate="print"/>
          <a:stretch>
            <a:fillRect/>
          </a:stretch>
        </p:blipFill>
        <p:spPr bwMode="auto">
          <a:xfrm>
            <a:off x="1037686" y="3002499"/>
            <a:ext cx="4755964" cy="753224"/>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3574217" y="2059912"/>
            <a:ext cx="2685906" cy="1366576"/>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21116"/>
          </a:xfrm>
        </p:spPr>
        <p:txBody>
          <a:bodyPr>
            <a:normAutofit fontScale="90000"/>
          </a:bodyPr>
          <a:lstStyle/>
          <a:p>
            <a:r>
              <a:rPr lang="en-US" dirty="0" smtClean="0"/>
              <a:t>Covering Half-ellipsoids by Ellipsoids</a:t>
            </a:r>
            <a:endParaRPr lang="en-US" dirty="0"/>
          </a:p>
        </p:txBody>
      </p:sp>
      <p:sp>
        <p:nvSpPr>
          <p:cNvPr id="3" name="Content Placeholder 2"/>
          <p:cNvSpPr>
            <a:spLocks noGrp="1"/>
          </p:cNvSpPr>
          <p:nvPr>
            <p:ph idx="1"/>
          </p:nvPr>
        </p:nvSpPr>
        <p:spPr>
          <a:xfrm>
            <a:off x="457200" y="4471516"/>
            <a:ext cx="8229600" cy="2019719"/>
          </a:xfrm>
        </p:spPr>
        <p:txBody>
          <a:bodyPr/>
          <a:lstStyle/>
          <a:p>
            <a:r>
              <a:rPr lang="en-US" dirty="0" smtClean="0"/>
              <a:t>Let </a:t>
            </a:r>
            <a:r>
              <a:rPr lang="en-US" dirty="0" smtClean="0">
                <a:solidFill>
                  <a:srgbClr val="FF0000"/>
                </a:solidFill>
              </a:rPr>
              <a:t>E</a:t>
            </a:r>
            <a:r>
              <a:rPr lang="en-US" dirty="0" smtClean="0"/>
              <a:t> be an ellipsoid centered at </a:t>
            </a:r>
            <a:r>
              <a:rPr lang="en-US" dirty="0" smtClean="0">
                <a:solidFill>
                  <a:srgbClr val="FF0000"/>
                </a:solidFill>
              </a:rPr>
              <a:t>z</a:t>
            </a:r>
            <a:endParaRPr lang="en-US" dirty="0" smtClean="0"/>
          </a:p>
          <a:p>
            <a:r>
              <a:rPr lang="en-US" dirty="0" smtClean="0"/>
              <a:t>Let </a:t>
            </a:r>
            <a:r>
              <a:rPr lang="en-US" dirty="0" smtClean="0">
                <a:solidFill>
                  <a:srgbClr val="7030A0"/>
                </a:solidFill>
                <a:latin typeface="Calibri"/>
              </a:rPr>
              <a:t>H</a:t>
            </a:r>
            <a:r>
              <a:rPr lang="en-US" baseline="-25000" dirty="0" smtClean="0">
                <a:solidFill>
                  <a:srgbClr val="7030A0"/>
                </a:solidFill>
                <a:latin typeface="Calibri"/>
              </a:rPr>
              <a:t>a</a:t>
            </a:r>
            <a:r>
              <a:rPr lang="en-US" dirty="0" smtClean="0"/>
              <a:t> = { x : </a:t>
            </a:r>
            <a:r>
              <a:rPr lang="en-US" dirty="0" err="1" smtClean="0">
                <a:latin typeface="Calibri"/>
              </a:rPr>
              <a:t>a</a:t>
            </a:r>
            <a:r>
              <a:rPr lang="en-US" baseline="30000" dirty="0" err="1" smtClean="0">
                <a:latin typeface="Calibri"/>
              </a:rPr>
              <a:t>T</a:t>
            </a:r>
            <a:r>
              <a:rPr lang="en-US" dirty="0" err="1" smtClean="0">
                <a:latin typeface="Calibri"/>
              </a:rPr>
              <a:t>x</a:t>
            </a:r>
            <a:r>
              <a:rPr lang="en-US" dirty="0" smtClean="0">
                <a:latin typeface="Calibri"/>
              </a:rPr>
              <a:t> </a:t>
            </a:r>
            <a:r>
              <a:rPr lang="en-US" dirty="0" smtClean="0">
                <a:latin typeface="cmsy10"/>
              </a:rPr>
              <a:t>¸</a:t>
            </a:r>
            <a:r>
              <a:rPr lang="en-US" dirty="0" smtClean="0">
                <a:latin typeface="Calibri"/>
              </a:rPr>
              <a:t> </a:t>
            </a:r>
            <a:r>
              <a:rPr lang="en-US" dirty="0" err="1" smtClean="0">
                <a:latin typeface="Calibri"/>
              </a:rPr>
              <a:t>a</a:t>
            </a:r>
            <a:r>
              <a:rPr lang="en-US" baseline="30000" dirty="0" err="1" smtClean="0">
                <a:latin typeface="Calibri"/>
              </a:rPr>
              <a:t>T</a:t>
            </a:r>
            <a:r>
              <a:rPr lang="en-US" dirty="0" err="1" smtClean="0"/>
              <a:t>z</a:t>
            </a:r>
            <a:r>
              <a:rPr lang="en-US" dirty="0" smtClean="0"/>
              <a:t> }</a:t>
            </a:r>
          </a:p>
          <a:p>
            <a:r>
              <a:rPr lang="en-US" dirty="0" smtClean="0"/>
              <a:t>Find a small ellipsoid </a:t>
            </a:r>
            <a:r>
              <a:rPr lang="en-US" dirty="0" smtClean="0">
                <a:solidFill>
                  <a:srgbClr val="0070C0"/>
                </a:solidFill>
              </a:rPr>
              <a:t>E’</a:t>
            </a:r>
            <a:r>
              <a:rPr lang="en-US" dirty="0" smtClean="0"/>
              <a:t> that covers </a:t>
            </a:r>
            <a:r>
              <a:rPr lang="en-US" dirty="0" err="1" smtClean="0">
                <a:solidFill>
                  <a:srgbClr val="00B050"/>
                </a:solidFill>
                <a:latin typeface="Calibri"/>
              </a:rPr>
              <a:t>E</a:t>
            </a:r>
            <a:r>
              <a:rPr lang="en-US" dirty="0" err="1" smtClean="0">
                <a:solidFill>
                  <a:srgbClr val="00B050"/>
                </a:solidFill>
                <a:latin typeface="cmsy10"/>
              </a:rPr>
              <a:t>Å</a:t>
            </a:r>
            <a:r>
              <a:rPr lang="en-US" dirty="0" err="1" smtClean="0">
                <a:solidFill>
                  <a:srgbClr val="00B050"/>
                </a:solidFill>
                <a:latin typeface="Calibri"/>
              </a:rPr>
              <a:t>H</a:t>
            </a:r>
            <a:r>
              <a:rPr lang="en-US" baseline="-25000" dirty="0" err="1" smtClean="0">
                <a:solidFill>
                  <a:srgbClr val="00B050"/>
                </a:solidFill>
                <a:latin typeface="Calibri"/>
              </a:rPr>
              <a:t>a</a:t>
            </a:r>
            <a:endParaRPr lang="en-US" baseline="-25000" dirty="0">
              <a:latin typeface="Calibri"/>
            </a:endParaRPr>
          </a:p>
        </p:txBody>
      </p:sp>
      <p:sp>
        <p:nvSpPr>
          <p:cNvPr id="9" name="Oval 8"/>
          <p:cNvSpPr/>
          <p:nvPr/>
        </p:nvSpPr>
        <p:spPr>
          <a:xfrm rot="20874457">
            <a:off x="2592475" y="2140301"/>
            <a:ext cx="3697793" cy="1547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3898877" y="645480"/>
            <a:ext cx="1856119" cy="3260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2959" y="2361363"/>
            <a:ext cx="335348" cy="461665"/>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3074798" y="1135463"/>
            <a:ext cx="415498" cy="461665"/>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2421652" y="1698172"/>
            <a:ext cx="3989196" cy="2341266"/>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41371" y="2863780"/>
            <a:ext cx="90435" cy="602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2049" y="2562331"/>
            <a:ext cx="306494" cy="461665"/>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sp>
        <p:nvSpPr>
          <p:cNvPr id="13" name="Rectangle 12"/>
          <p:cNvSpPr/>
          <p:nvPr/>
        </p:nvSpPr>
        <p:spPr>
          <a:xfrm>
            <a:off x="1880658" y="1155727"/>
            <a:ext cx="524503" cy="523220"/>
          </a:xfrm>
          <a:prstGeom prst="rect">
            <a:avLst/>
          </a:prstGeom>
        </p:spPr>
        <p:txBody>
          <a:bodyPr wrap="none">
            <a:spAutoFit/>
          </a:bodyPr>
          <a:lstStyle/>
          <a:p>
            <a:r>
              <a:rPr lang="en-US" sz="2800" b="1" dirty="0" smtClean="0">
                <a:solidFill>
                  <a:srgbClr val="7030A0"/>
                </a:solidFill>
              </a:rPr>
              <a:t>H</a:t>
            </a:r>
            <a:r>
              <a:rPr lang="en-US" sz="2800" b="1" baseline="-25000" dirty="0" smtClean="0">
                <a:solidFill>
                  <a:srgbClr val="7030A0"/>
                </a:solidFill>
              </a:rPr>
              <a:t>a</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Define $T(x) = Ax+b$ where&#10;$&#10;A = \begin{pmatrix}&#10;3 &amp; 2 \\&#10;0 &amp; 1&#10;\end{pmatrix}&#10;$ and&#10;$&#10;b = \begin{pmatrix}&#10;1 \\&#10;1&#10;\end{pmatrix}&#10;$.&#10;\end{document}&#10;"/>
  <p:tag name="FILENAME" val="TP_tmp"/>
  <p:tag name="FORMAT" val="png256"/>
  <p:tag name="RES" val="1200"/>
  <p:tag name="BLEND" val="0"/>
  <p:tag name="TRANSPARENT" val="0"/>
  <p:tag name="TBUG" val="0"/>
  <p:tag name="ALLOWFS" val="0"/>
  <p:tag name="ORIGWIDTH" val="244"/>
  <p:tag name="PICTUREFILESIZE" val="1899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k/4(n+1) &lt; n \log(r/R)&#10;$$&#10;\end{document}&#10;"/>
  <p:tag name="FILENAME" val="TP_tmp"/>
  <p:tag name="FORMAT" val="png256"/>
  <p:tag name="RES" val="1200"/>
  <p:tag name="BLEND" val="0"/>
  <p:tag name="TRANSPARENT" val="0"/>
  <p:tag name="TBUG" val="0"/>
  <p:tag name="ALLOWFS" val="0"/>
  <p:tag name="ORIGWIDTH" val="112"/>
  <p:tag name="PICTUREFILESIZE" val="862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e^{-k/4(n+1)} &lt; (r/R)^n = \frac{\vol B(0,r)}{\vol B(0,R)}&#10;$$&#10;\end{document}&#10;"/>
  <p:tag name="FILENAME" val="TP_tmp"/>
  <p:tag name="FORMAT" val="png256"/>
  <p:tag name="RES" val="1200"/>
  <p:tag name="BLEND" val="0"/>
  <p:tag name="TRANSPARENT" val="0"/>
  <p:tag name="TBUG" val="0"/>
  <p:tag name="ALLOWFS" val="0"/>
  <p:tag name="ORIGWIDTH" val="151"/>
  <p:tag name="PICTUREFILESIZE" val="1505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 E_k &lt; \vol E_0 \cdot \frac{ \vol B(0,r) }{ \vol B(0,R) } = \vol B(0,r)&#10;$$&#10;\end{document}&#10;"/>
  <p:tag name="FILENAME" val="TP_tmp"/>
  <p:tag name="FORMAT" val="png256"/>
  <p:tag name="RES" val="1200"/>
  <p:tag name="BLEND" val="0"/>
  <p:tag name="TRANSPARENT" val="0"/>
  <p:tag name="TBUG" val="0"/>
  <p:tag name="ALLOWFS" val="0"/>
  <p:tag name="ORIGWIDTH" val="181"/>
  <p:tag name="PICTUREFILESIZE" val="15802"/>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 Ax \leq b  \qquad A\transpose y = c  \qquad y \geq 0 \qquad c \transpose x \geq b \transpose y&#10;$$&#10;\end{document}&#10;"/>
  <p:tag name="FILENAME" val="TP_tmp"/>
  <p:tag name="FORMAT" val="png256"/>
  <p:tag name="RES" val="1200"/>
  <p:tag name="BLEND" val="0"/>
  <p:tag name="TRANSPARENT" val="0"/>
  <p:tag name="TBUG" val="0"/>
  <p:tag name="ALLOWFS" val="0"/>
  <p:tag name="ORIGWIDTH" val="194"/>
  <p:tag name="PICTUREFILESIZE" val="896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M = &#10;\begin{pmatrix}&#10;3 &amp; 1 \\ 1 &amp; 2&#10;\end{pmatrix}&#10;$$&#10;\end{document}&#10;"/>
  <p:tag name="FILENAME" val="TP_tmp"/>
  <p:tag name="FORMAT" val="png256"/>
  <p:tag name="RES" val="1200"/>
  <p:tag name="BLEND" val="0"/>
  <p:tag name="TRANSPARENT" val="0"/>
  <p:tag name="TBUG" val="0"/>
  <p:tag name="ALLOWFS" val="0"/>
  <p:tag name="ORIGWIDTH" val="57"/>
  <p:tag name="PICTUREFILESIZE" val="574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M = \frac{n^2}{n^2-1} \Big( I - \frac{2}{n+1} u u \transpose \Big)&#10;$$&#10;\end{document}&#10;"/>
  <p:tag name="FILENAME" val="TP_tmp"/>
  <p:tag name="FORMAT" val="png256"/>
  <p:tag name="RES" val="1200"/>
  <p:tag name="BLEND" val="0"/>
  <p:tag name="TRANSPARENT" val="0"/>
  <p:tag name="TBUG" val="0"/>
  <p:tag name="ALLOWFS" val="0"/>
  <p:tag name="ORIGWIDTH" val="125"/>
  <p:tag name="PICTUREFILESIZE" val="930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b = \frac{u}{n+1}&#10;$$&#10;\end{document}&#10;"/>
  <p:tag name="FILENAME" val="TP_tmp"/>
  <p:tag name="FORMAT" val="png256"/>
  <p:tag name="RES" val="1200"/>
  <p:tag name="BLEND" val="0"/>
  <p:tag name="TRANSPARENT" val="0"/>
  <p:tag name="TBUG" val="0"/>
  <p:tag name="ALLOWFS" val="0"/>
  <p:tag name="ORIGWIDTH" val="43"/>
  <p:tag name="PICTUREFILESIZE" val="337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frac{\operatorname{vol}(B')}{\operatorname{vol}(B)}&#10; \leq e^{-1/4(n+1)} \leq 1 - \frac{1}{8(n+1)}&#10;$$&#10;\end{document}&#10;"/>
  <p:tag name="FILENAME" val="TP_tmp"/>
  <p:tag name="FORMAT" val="png256"/>
  <p:tag name="RES" val="1200"/>
  <p:tag name="BLEND" val="0"/>
  <p:tag name="TRANSPARENT" val="0"/>
  <p:tag name="TBUG" val="0"/>
  <p:tag name="ALLOWFS" val="0"/>
  <p:tag name="ORIGWIDTH" val="158"/>
  <p:tag name="PICTUREFILESIZE" val="1397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k) \leq \vol(E_0) \cdot e^{-k/4(n+1)}.&#10;$$&#10;\end{document}&#10;"/>
  <p:tag name="FILENAME" val="TP_tmp"/>
  <p:tag name="FORMAT" val="png256"/>
  <p:tag name="RES" val="1200"/>
  <p:tag name="BLEND" val="0"/>
  <p:tag name="TRANSPARENT" val="0"/>
  <p:tag name="TBUG" val="0"/>
  <p:tag name="ALLOWFS" val="0"/>
  <p:tag name="ORIGWIDTH" val="133"/>
  <p:tag name="PICTUREFILESIZE" val="922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i+1}) \leq  \vol(E_i) \cdot e^{-1/4(n+1)}.&#10;$$&#10;\end{document}&#10;"/>
  <p:tag name="FILENAME" val="TP_tmp"/>
  <p:tag name="FORMAT" val="png256"/>
  <p:tag name="RES" val="1200"/>
  <p:tag name="BLEND" val="0"/>
  <p:tag name="TRANSPARENT" val="0"/>
  <p:tag name="TBUG" val="0"/>
  <p:tag name="ALLOWFS" val="0"/>
  <p:tag name="ORIGWIDTH" val="140"/>
  <p:tag name="PICTUREFILESIZE" val="907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k) \leq \vol(E_0) \prod_{i=1}^k e^{-1/4(n+1)} = \vol(E_0)  \cdot e^{-k/4(n+1)}.&#10;$$&#10;\end{document}&#10;"/>
  <p:tag name="FILENAME" val="TP_tmp"/>
  <p:tag name="FORMAT" val="png256"/>
  <p:tag name="RES" val="1200"/>
  <p:tag name="BLEND" val="0"/>
  <p:tag name="TRANSPARENT" val="0"/>
  <p:tag name="TBUG" val="0"/>
  <p:tag name="ALLOWFS" val="0"/>
  <p:tag name="ORIGWIDTH" val="240"/>
  <p:tag name="PICTUREFILESIZE" val="1883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k &gt; 4n(n+1) \log(R/r)&#10;$$&#10;\end{document}&#10;"/>
  <p:tag name="FILENAME" val="TP_tmp"/>
  <p:tag name="FORMAT" val="png256"/>
  <p:tag name="RES" val="1200"/>
  <p:tag name="BLEND" val="0"/>
  <p:tag name="TRANSPARENT" val="0"/>
  <p:tag name="TBUG" val="0"/>
  <p:tag name="ALLOWFS" val="0"/>
  <p:tag name="ORIGWIDTH" val="100"/>
  <p:tag name="PICTUREFILESIZE" val="78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1894</Words>
  <Application>Microsoft Office PowerPoint</Application>
  <PresentationFormat>On-screen Show (4:3)</PresentationFormat>
  <Paragraphs>356</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Polynomial Time Algorithms</vt:lpstr>
      <vt:lpstr>Algorithms for Solving LPs</vt:lpstr>
      <vt:lpstr>Ellipsoids</vt:lpstr>
      <vt:lpstr>2D Example</vt:lpstr>
      <vt:lpstr>Ellipsoids</vt:lpstr>
      <vt:lpstr>Slide 6</vt:lpstr>
      <vt:lpstr>Covering Hemispheres by Ellipsoids</vt:lpstr>
      <vt:lpstr>Slide 8</vt:lpstr>
      <vt:lpstr>Covering Half-ellipsoids by Ellipsoids</vt:lpstr>
      <vt:lpstr>Use our solution for hemispheres!</vt:lpstr>
      <vt:lpstr>The Genius behind the Ellipsoid Method</vt:lpstr>
      <vt:lpstr>WMD in Iraq</vt:lpstr>
      <vt:lpstr>Finding WMD</vt:lpstr>
      <vt:lpstr>Finding WMD</vt:lpstr>
      <vt:lpstr>Finding WMD</vt:lpstr>
      <vt:lpstr>Finding WMD</vt:lpstr>
      <vt:lpstr>Finding WMD</vt:lpstr>
      <vt:lpstr>Generalization to Higher Dimensions</vt:lpstr>
      <vt:lpstr>The Ellipsoid Method</vt:lpstr>
      <vt:lpstr>The Ellipsoid Method</vt:lpstr>
      <vt:lpstr>The Ellipsoid Method</vt:lpstr>
      <vt:lpstr>Covering Half-ellipsoids by Ellipsoids</vt:lpstr>
      <vt:lpstr>How many iterations?</vt:lpstr>
      <vt:lpstr>Ellipsoid Method for Solving LPs</vt:lpstr>
      <vt:lpstr>Ellipsoid Method for Solving LPs</vt:lpstr>
      <vt:lpstr>Issues with Ellipsoid Method</vt:lpstr>
      <vt:lpstr>Ellipsoid Method in Polynomial Time</vt:lpstr>
      <vt:lpstr>What Does Ellipsoid Method Need?</vt:lpstr>
      <vt:lpstr>The Ellipsoid Method</vt:lpstr>
      <vt:lpstr>Slide 30</vt:lpstr>
      <vt:lpstr>The Ellipsoid Method For Convex Sets</vt:lpstr>
      <vt:lpstr>Separation Oracle for Ball</vt:lpstr>
      <vt:lpstr>Separation Oracle for Ball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Ellipsoids</dc:title>
  <dc:creator>Nick</dc:creator>
  <cp:lastModifiedBy>Nick</cp:lastModifiedBy>
  <cp:revision>3</cp:revision>
  <dcterms:created xsi:type="dcterms:W3CDTF">2013-01-14T15:36:55Z</dcterms:created>
  <dcterms:modified xsi:type="dcterms:W3CDTF">2013-01-14T19:01:36Z</dcterms:modified>
</cp:coreProperties>
</file>