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15" autoAdjust="0"/>
  </p:normalViewPr>
  <p:slideViewPr>
    <p:cSldViewPr>
      <p:cViewPr varScale="1">
        <p:scale>
          <a:sx n="66" d="100"/>
          <a:sy n="66" d="100"/>
        </p:scale>
        <p:origin x="-9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5C67C-3046-472B-9535-5AA00E3681D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2C506-B062-4DD4-979B-4BFBF7F16A4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Textbook p53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Assume </a:t>
            </a:r>
            <a:r>
              <a:rPr lang="en-US" baseline="0" dirty="0" smtClean="0"/>
              <a:t>epsilon&gt;0.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ym typeface="Wingdings" pitchFamily="2" charset="2"/>
              </a:rPr>
              <a:t>Let y(e) = </a:t>
            </a:r>
            <a:r>
              <a:rPr lang="en-US" baseline="0" dirty="0" err="1" smtClean="0">
                <a:sym typeface="Wingdings" pitchFamily="2" charset="2"/>
              </a:rPr>
              <a:t>x+e</a:t>
            </a:r>
            <a:r>
              <a:rPr lang="en-US" baseline="0" dirty="0" smtClean="0">
                <a:sym typeface="Wingdings" pitchFamily="2" charset="2"/>
              </a:rPr>
              <a:t>*w.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y(e) is feasible if </a:t>
            </a:r>
            <a:r>
              <a:rPr lang="en-US" dirty="0" err="1" smtClean="0"/>
              <a:t>a_i</a:t>
            </a:r>
            <a:r>
              <a:rPr lang="en-US" baseline="0" dirty="0" smtClean="0"/>
              <a:t>*</a:t>
            </a:r>
            <a:r>
              <a:rPr lang="en-US" dirty="0" smtClean="0"/>
              <a:t>y(e)&lt;=</a:t>
            </a:r>
            <a:r>
              <a:rPr lang="en-US" dirty="0" err="1" smtClean="0"/>
              <a:t>b_i</a:t>
            </a:r>
            <a:r>
              <a:rPr lang="en-US" baseline="0" dirty="0" smtClean="0"/>
              <a:t>   </a:t>
            </a:r>
            <a:r>
              <a:rPr lang="en-US" baseline="0" dirty="0" smtClean="0">
                <a:sym typeface="Wingdings" pitchFamily="2" charset="2"/>
              </a:rPr>
              <a:t>   </a:t>
            </a:r>
            <a:r>
              <a:rPr lang="en-US" dirty="0" err="1" smtClean="0"/>
              <a:t>a_i</a:t>
            </a:r>
            <a:r>
              <a:rPr lang="en-US" baseline="0" dirty="0" smtClean="0"/>
              <a:t>*</a:t>
            </a:r>
            <a:r>
              <a:rPr lang="en-US" baseline="0" dirty="0" err="1" smtClean="0"/>
              <a:t>x+e</a:t>
            </a:r>
            <a:r>
              <a:rPr lang="en-US" baseline="0" dirty="0" smtClean="0"/>
              <a:t>*</a:t>
            </a:r>
            <a:r>
              <a:rPr lang="en-US" baseline="0" dirty="0" err="1" smtClean="0"/>
              <a:t>a_i</a:t>
            </a:r>
            <a:r>
              <a:rPr lang="en-US" baseline="0" dirty="0" smtClean="0"/>
              <a:t>*w&lt;=</a:t>
            </a:r>
            <a:r>
              <a:rPr lang="en-US" baseline="0" dirty="0" err="1" smtClean="0"/>
              <a:t>b_i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</a:t>
            </a:r>
            <a:r>
              <a:rPr lang="en-US" baseline="0" dirty="0" err="1" smtClean="0"/>
              <a:t>a_i</a:t>
            </a:r>
            <a:r>
              <a:rPr lang="en-US" baseline="0" dirty="0" smtClean="0"/>
              <a:t>*w&lt;=0 then we can choose any 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</a:t>
            </a:r>
            <a:r>
              <a:rPr lang="en-US" baseline="0" dirty="0" err="1" smtClean="0"/>
              <a:t>a_i</a:t>
            </a:r>
            <a:r>
              <a:rPr lang="en-US" baseline="0" dirty="0" smtClean="0"/>
              <a:t>*w&gt;0, then need </a:t>
            </a:r>
            <a:r>
              <a:rPr lang="en-US" baseline="0" dirty="0" err="1" smtClean="0"/>
              <a:t>b_i-</a:t>
            </a:r>
            <a:r>
              <a:rPr lang="en-US" dirty="0" err="1" smtClean="0"/>
              <a:t>a_i</a:t>
            </a:r>
            <a:r>
              <a:rPr lang="en-US" baseline="0" dirty="0" smtClean="0"/>
              <a:t>*x &gt;= e*</a:t>
            </a:r>
            <a:r>
              <a:rPr lang="en-US" baseline="0" dirty="0" err="1" smtClean="0"/>
              <a:t>a_i</a:t>
            </a:r>
            <a:r>
              <a:rPr lang="en-US" baseline="0" dirty="0" smtClean="0"/>
              <a:t>*w  </a:t>
            </a:r>
            <a:r>
              <a:rPr lang="en-US" baseline="0" dirty="0" smtClean="0">
                <a:sym typeface="Wingdings" pitchFamily="2" charset="2"/>
              </a:rPr>
              <a:t> e &lt;= (</a:t>
            </a:r>
            <a:r>
              <a:rPr lang="en-US" baseline="0" dirty="0" err="1" smtClean="0">
                <a:sym typeface="Wingdings" pitchFamily="2" charset="2"/>
              </a:rPr>
              <a:t>b_i-a_i</a:t>
            </a:r>
            <a:r>
              <a:rPr lang="en-US" baseline="0" dirty="0" smtClean="0">
                <a:sym typeface="Wingdings" pitchFamily="2" charset="2"/>
              </a:rPr>
              <a:t>*x)/</a:t>
            </a:r>
            <a:r>
              <a:rPr lang="en-US" baseline="0" dirty="0" err="1" smtClean="0">
                <a:sym typeface="Wingdings" pitchFamily="2" charset="2"/>
              </a:rPr>
              <a:t>a_i</a:t>
            </a:r>
            <a:r>
              <a:rPr lang="en-US" baseline="0" dirty="0" smtClean="0">
                <a:sym typeface="Wingdings" pitchFamily="2" charset="2"/>
              </a:rPr>
              <a:t>*w.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sym typeface="Wingdings" pitchFamily="2" charset="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Let z(e) = x-e*w.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z(e) is feasible if </a:t>
            </a:r>
            <a:r>
              <a:rPr lang="en-US" dirty="0" err="1" smtClean="0"/>
              <a:t>a_i</a:t>
            </a:r>
            <a:r>
              <a:rPr lang="en-US" baseline="0" dirty="0" smtClean="0"/>
              <a:t>*</a:t>
            </a:r>
            <a:r>
              <a:rPr lang="en-US" dirty="0" smtClean="0"/>
              <a:t>z(e)&lt;=</a:t>
            </a:r>
            <a:r>
              <a:rPr lang="en-US" dirty="0" err="1" smtClean="0"/>
              <a:t>b_i</a:t>
            </a:r>
            <a:r>
              <a:rPr lang="en-US" baseline="0" dirty="0" smtClean="0"/>
              <a:t>   </a:t>
            </a:r>
            <a:r>
              <a:rPr lang="en-US" baseline="0" dirty="0" smtClean="0">
                <a:sym typeface="Wingdings" pitchFamily="2" charset="2"/>
              </a:rPr>
              <a:t>   </a:t>
            </a:r>
            <a:r>
              <a:rPr lang="en-US" dirty="0" err="1" smtClean="0"/>
              <a:t>a_i</a:t>
            </a:r>
            <a:r>
              <a:rPr lang="en-US" baseline="0" dirty="0" smtClean="0"/>
              <a:t>*x -e*</a:t>
            </a:r>
            <a:r>
              <a:rPr lang="en-US" baseline="0" dirty="0" err="1" smtClean="0"/>
              <a:t>a_i</a:t>
            </a:r>
            <a:r>
              <a:rPr lang="en-US" baseline="0" dirty="0" smtClean="0"/>
              <a:t>*w&lt;=</a:t>
            </a:r>
            <a:r>
              <a:rPr lang="en-US" baseline="0" dirty="0" err="1" smtClean="0"/>
              <a:t>b_i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</a:t>
            </a:r>
            <a:r>
              <a:rPr lang="en-US" baseline="0" dirty="0" err="1" smtClean="0"/>
              <a:t>a_i</a:t>
            </a:r>
            <a:r>
              <a:rPr lang="en-US" baseline="0" dirty="0" smtClean="0"/>
              <a:t>*w&gt;=0 then we can choose any 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</a:t>
            </a:r>
            <a:r>
              <a:rPr lang="en-US" baseline="0" dirty="0" err="1" smtClean="0"/>
              <a:t>a_i</a:t>
            </a:r>
            <a:r>
              <a:rPr lang="en-US" baseline="0" dirty="0" smtClean="0"/>
              <a:t>*w&lt;0, then need </a:t>
            </a:r>
            <a:r>
              <a:rPr lang="en-US" dirty="0" err="1" smtClean="0"/>
              <a:t>a_i</a:t>
            </a:r>
            <a:r>
              <a:rPr lang="en-US" baseline="0" dirty="0" smtClean="0"/>
              <a:t>*x - </a:t>
            </a:r>
            <a:r>
              <a:rPr lang="en-US" baseline="0" dirty="0" err="1" smtClean="0"/>
              <a:t>b_i</a:t>
            </a:r>
            <a:r>
              <a:rPr lang="en-US" baseline="0" dirty="0" smtClean="0"/>
              <a:t> &lt;= e*</a:t>
            </a:r>
            <a:r>
              <a:rPr lang="en-US" baseline="0" dirty="0" err="1" smtClean="0"/>
              <a:t>a_i</a:t>
            </a:r>
            <a:r>
              <a:rPr lang="en-US" baseline="0" dirty="0" smtClean="0"/>
              <a:t>*w  </a:t>
            </a:r>
            <a:r>
              <a:rPr lang="en-US" baseline="0" dirty="0" smtClean="0">
                <a:sym typeface="Wingdings" pitchFamily="2" charset="2"/>
              </a:rPr>
              <a:t> e &lt;= (</a:t>
            </a:r>
            <a:r>
              <a:rPr lang="en-US" baseline="0" dirty="0" err="1" smtClean="0">
                <a:sym typeface="Wingdings" pitchFamily="2" charset="2"/>
              </a:rPr>
              <a:t>a_i</a:t>
            </a:r>
            <a:r>
              <a:rPr lang="en-US" baseline="0" dirty="0" smtClean="0">
                <a:sym typeface="Wingdings" pitchFamily="2" charset="2"/>
              </a:rPr>
              <a:t>*x – </a:t>
            </a:r>
            <a:r>
              <a:rPr lang="en-US" baseline="0" dirty="0" err="1" smtClean="0">
                <a:sym typeface="Wingdings" pitchFamily="2" charset="2"/>
              </a:rPr>
              <a:t>b_i</a:t>
            </a:r>
            <a:r>
              <a:rPr lang="en-US" baseline="0" dirty="0" smtClean="0">
                <a:sym typeface="Wingdings" pitchFamily="2" charset="2"/>
              </a:rPr>
              <a:t>)/</a:t>
            </a:r>
            <a:r>
              <a:rPr lang="en-US" baseline="0" dirty="0" err="1" smtClean="0">
                <a:sym typeface="Wingdings" pitchFamily="2" charset="2"/>
              </a:rPr>
              <a:t>a_i</a:t>
            </a:r>
            <a:r>
              <a:rPr lang="en-US" baseline="0" dirty="0" smtClean="0">
                <a:sym typeface="Wingdings" pitchFamily="2" charset="2"/>
              </a:rPr>
              <a:t>*w.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Proof: {</a:t>
            </a:r>
            <a:r>
              <a:rPr lang="en-CA" baseline="0" dirty="0" smtClean="0"/>
              <a:t> v }</a:t>
            </a:r>
            <a:r>
              <a:rPr lang="en-CA" dirty="0" smtClean="0"/>
              <a:t> = P n { x</a:t>
            </a:r>
            <a:r>
              <a:rPr lang="en-CA" baseline="0" dirty="0" smtClean="0"/>
              <a:t> : </a:t>
            </a:r>
            <a:r>
              <a:rPr lang="en-CA" baseline="0" dirty="0" err="1" smtClean="0"/>
              <a:t>a^T</a:t>
            </a:r>
            <a:r>
              <a:rPr lang="en-CA" baseline="0" dirty="0" smtClean="0"/>
              <a:t> x = b } where every x in P satisfies </a:t>
            </a:r>
            <a:r>
              <a:rPr lang="en-CA" baseline="0" dirty="0" err="1" smtClean="0"/>
              <a:t>a^T</a:t>
            </a:r>
            <a:r>
              <a:rPr lang="en-CA" baseline="0" dirty="0" smtClean="0"/>
              <a:t> x &lt;= b.</a:t>
            </a:r>
          </a:p>
          <a:p>
            <a:r>
              <a:rPr lang="en-CA" dirty="0" smtClean="0"/>
              <a:t>So every x in P\{v}</a:t>
            </a:r>
            <a:r>
              <a:rPr lang="en-CA" baseline="0" dirty="0" smtClean="0"/>
              <a:t> satisfies </a:t>
            </a:r>
            <a:r>
              <a:rPr lang="en-CA" baseline="0" dirty="0" err="1" smtClean="0"/>
              <a:t>a^T</a:t>
            </a:r>
            <a:r>
              <a:rPr lang="en-CA" baseline="0" dirty="0" smtClean="0"/>
              <a:t> x &lt; b, and thus v is the unique optimal solution to max { </a:t>
            </a:r>
            <a:r>
              <a:rPr lang="en-CA" baseline="0" dirty="0" err="1" smtClean="0"/>
              <a:t>a^T</a:t>
            </a:r>
            <a:r>
              <a:rPr lang="en-CA" baseline="0" dirty="0" smtClean="0"/>
              <a:t> x : x in P }.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Actually, the Hirsch Conjecture was disproved for unbounded </a:t>
            </a:r>
            <a:r>
              <a:rPr lang="en-CA" dirty="0" err="1" smtClean="0"/>
              <a:t>polyhedra</a:t>
            </a:r>
            <a:r>
              <a:rPr lang="en-CA" dirty="0" smtClean="0"/>
              <a:t> by Klee &amp; </a:t>
            </a:r>
            <a:r>
              <a:rPr lang="en-CA" dirty="0" err="1" smtClean="0"/>
              <a:t>Walkup</a:t>
            </a:r>
            <a:r>
              <a:rPr lang="en-CA" dirty="0" smtClean="0"/>
              <a:t> in 1967. The conjecture</a:t>
            </a:r>
            <a:r>
              <a:rPr lang="en-CA" baseline="0" dirty="0" smtClean="0"/>
              <a:t> was still open for </a:t>
            </a:r>
            <a:r>
              <a:rPr lang="en-CA" baseline="0" dirty="0" err="1" smtClean="0"/>
              <a:t>polytopes</a:t>
            </a:r>
            <a:r>
              <a:rPr lang="en-CA" baseline="0" dirty="0" smtClean="0"/>
              <a:t>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Textbook</a:t>
            </a:r>
            <a:r>
              <a:rPr lang="en-US" baseline="0" dirty="0" smtClean="0"/>
              <a:t> p55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b="0" dirty="0" smtClean="0"/>
              <a:t>This is </a:t>
            </a:r>
            <a:r>
              <a:rPr lang="en-US" sz="1200" b="0" dirty="0" err="1" smtClean="0"/>
              <a:t>Thm</a:t>
            </a:r>
            <a:r>
              <a:rPr lang="en-US" sz="1200" b="0" dirty="0" smtClean="0"/>
              <a:t> 2.28 in Cunningham-Lewis.</a:t>
            </a:r>
          </a:p>
          <a:p>
            <a:pPr>
              <a:spcBef>
                <a:spcPts val="0"/>
              </a:spcBef>
              <a:buNone/>
            </a:pPr>
            <a:r>
              <a:rPr lang="en-US" sz="1200" b="0" dirty="0" smtClean="0"/>
              <a:t>Why is this lemma worth proving?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Corner points are important,</a:t>
            </a:r>
            <a:r>
              <a:rPr lang="en-US" sz="1200" baseline="0" dirty="0" smtClean="0"/>
              <a:t> so it’s worth characterizing them in many ways.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fact used in the claim is sometimes</a:t>
            </a:r>
            <a:r>
              <a:rPr lang="en-US" baseline="0" dirty="0" smtClean="0"/>
              <a:t> called “The Fundamental Theorem of Linear Algebra”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taking</a:t>
            </a:r>
            <a:r>
              <a:rPr lang="en-US" baseline="0" dirty="0" smtClean="0"/>
              <a:t> </a:t>
            </a:r>
            <a:r>
              <a:rPr lang="en-US" dirty="0" smtClean="0"/>
              <a:t>epsilon = min</a:t>
            </a:r>
            <a:r>
              <a:rPr lang="en-US" baseline="0" dirty="0" smtClean="0"/>
              <a:t> { (</a:t>
            </a:r>
            <a:r>
              <a:rPr lang="en-US" baseline="0" dirty="0" err="1" smtClean="0"/>
              <a:t>b_i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a_i^Tx</a:t>
            </a:r>
            <a:r>
              <a:rPr lang="en-US" baseline="0" dirty="0" smtClean="0"/>
              <a:t>) / </a:t>
            </a:r>
            <a:r>
              <a:rPr lang="en-US" baseline="0" dirty="0" err="1" smtClean="0"/>
              <a:t>a_i^T</a:t>
            </a:r>
            <a:r>
              <a:rPr lang="en-US" baseline="0" dirty="0" smtClean="0"/>
              <a:t> w    :  </a:t>
            </a:r>
            <a:r>
              <a:rPr lang="en-US" baseline="0" dirty="0" err="1" smtClean="0"/>
              <a:t>a_i^T</a:t>
            </a:r>
            <a:r>
              <a:rPr lang="en-US" baseline="0" dirty="0" smtClean="0"/>
              <a:t> w &gt;0 }  is enough.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Corollary 2.30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ym typeface="Wingdings" pitchFamily="2" charset="2"/>
              </a:rPr>
              <a:t>This is Theorem 2.27 in Cunningham-Lewis.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1B558-CD7D-44E8-A61B-28D62B86EB55}" type="datetimeFigureOut">
              <a:rPr lang="en-CA" smtClean="0"/>
              <a:pPr/>
              <a:t>1/09/13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04931-FDEA-4AA0-A3B8-15688D79F64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Hirsch_conjectur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irsch_conjectur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xiv.org/abs/1006.281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706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should we define corner points?</a:t>
            </a:r>
          </a:p>
          <a:p>
            <a:r>
              <a:rPr lang="en-US" sz="2800" dirty="0" smtClean="0"/>
              <a:t>Under any reasonable definition, point x should be considered a corner point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33400" y="3675501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4156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a corner point?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1381127" y="4914901"/>
            <a:ext cx="2867025" cy="9523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14600" y="6076950"/>
            <a:ext cx="3810000" cy="115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24125" y="3705225"/>
            <a:ext cx="3800475" cy="6000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2581274" y="3619502"/>
            <a:ext cx="1781177" cy="17811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210050" y="4895850"/>
            <a:ext cx="2457450" cy="552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2808089" y="3938685"/>
            <a:ext cx="2847817" cy="2136710"/>
          </a:xfrm>
          <a:custGeom>
            <a:avLst/>
            <a:gdLst>
              <a:gd name="connsiteX0" fmla="*/ 9330 w 2855167"/>
              <a:gd name="connsiteY0" fmla="*/ 1212979 h 2136710"/>
              <a:gd name="connsiteX1" fmla="*/ 9330 w 2855167"/>
              <a:gd name="connsiteY1" fmla="*/ 2136710 h 2136710"/>
              <a:gd name="connsiteX2" fmla="*/ 2435290 w 2855167"/>
              <a:gd name="connsiteY2" fmla="*/ 2127379 h 2136710"/>
              <a:gd name="connsiteX3" fmla="*/ 2855167 w 2855167"/>
              <a:gd name="connsiteY3" fmla="*/ 261257 h 2136710"/>
              <a:gd name="connsiteX4" fmla="*/ 1240971 w 2855167"/>
              <a:gd name="connsiteY4" fmla="*/ 0 h 2136710"/>
              <a:gd name="connsiteX5" fmla="*/ 0 w 2855167"/>
              <a:gd name="connsiteY5" fmla="*/ 1268963 h 2136710"/>
              <a:gd name="connsiteX0" fmla="*/ 1980 w 2847817"/>
              <a:gd name="connsiteY0" fmla="*/ 1212979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510 w 2847817"/>
              <a:gd name="connsiteY0" fmla="*/ 12044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152910 w 2847817"/>
              <a:gd name="connsiteY0" fmla="*/ 12806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7860 w 2847817"/>
              <a:gd name="connsiteY0" fmla="*/ 1239930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47817" h="2136710">
                <a:moveTo>
                  <a:pt x="7860" y="1239930"/>
                </a:moveTo>
                <a:lnTo>
                  <a:pt x="1980" y="2136710"/>
                </a:lnTo>
                <a:lnTo>
                  <a:pt x="2427940" y="2127379"/>
                </a:lnTo>
                <a:lnTo>
                  <a:pt x="2847817" y="261257"/>
                </a:lnTo>
                <a:lnTo>
                  <a:pt x="1233621" y="0"/>
                </a:lnTo>
                <a:lnTo>
                  <a:pt x="0" y="1231231"/>
                </a:lnTo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591175" y="4114800"/>
            <a:ext cx="152400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5105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Proof</a:t>
            </a:r>
            <a:r>
              <a:rPr lang="en-US" sz="2400" dirty="0" smtClean="0"/>
              <a:t> of (ii)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(iii):  x </a:t>
            </a:r>
            <a:r>
              <a:rPr lang="en-US" sz="2400" b="1" dirty="0" smtClean="0"/>
              <a:t>not</a:t>
            </a:r>
            <a:r>
              <a:rPr lang="en-US" sz="2400" dirty="0" smtClean="0"/>
              <a:t> a BFS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rank </a:t>
            </a:r>
            <a:r>
              <a:rPr lang="en-US" sz="2400" dirty="0" smtClean="0">
                <a:latin typeface="cmsy10"/>
              </a:rPr>
              <a:t>A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&lt;n	 </a:t>
            </a:r>
            <a:r>
              <a:rPr lang="en-US" sz="1400" dirty="0" smtClean="0"/>
              <a:t> </a:t>
            </a:r>
            <a:r>
              <a:rPr lang="en-US" sz="2400" dirty="0" smtClean="0"/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(Recall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A</a:t>
            </a:r>
            <a:r>
              <a:rPr lang="en-US" sz="2000" baseline="-25000" dirty="0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= {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2000" baseline="-25000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: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2000" baseline="-25000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000" baseline="30000" dirty="0" err="1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=b</a:t>
            </a:r>
            <a:r>
              <a:rPr lang="en-US" sz="2000" baseline="-25000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})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Claim: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w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, w</a:t>
            </a:r>
            <a:r>
              <a:rPr lang="en-US" sz="2400" dirty="0" smtClean="0">
                <a:latin typeface="Symbol"/>
                <a:sym typeface="Symbol"/>
              </a:rPr>
              <a:t></a:t>
            </a:r>
            <a:r>
              <a:rPr lang="en-US" sz="2400" dirty="0" smtClean="0"/>
              <a:t>0, </a:t>
            </a:r>
            <a:r>
              <a:rPr lang="en-US" sz="2400" dirty="0" err="1" smtClean="0"/>
              <a:t>s.t</a:t>
            </a:r>
            <a:r>
              <a:rPr lang="en-US" sz="2400" dirty="0" smtClean="0"/>
              <a:t>.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w</a:t>
            </a:r>
            <a:r>
              <a:rPr lang="en-US" sz="2400" dirty="0" smtClean="0"/>
              <a:t>=0 </a:t>
            </a:r>
            <a:r>
              <a:rPr lang="en-US" sz="16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i</a:t>
            </a:r>
            <a:r>
              <a:rPr lang="en-US" sz="2400" dirty="0" smtClean="0">
                <a:latin typeface="cmsy10"/>
              </a:rPr>
              <a:t>2A</a:t>
            </a:r>
            <a:r>
              <a:rPr lang="en-US" sz="2400" baseline="-25000" dirty="0" smtClean="0"/>
              <a:t>x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(w orthogonal to all of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A</a:t>
            </a:r>
            <a:r>
              <a:rPr lang="en-US" sz="2000" baseline="-25000" dirty="0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Let y=x+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w and z=x-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w, where 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&gt;0.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Claim:</a:t>
            </a:r>
            <a:r>
              <a:rPr lang="en-US" sz="2400" dirty="0" smtClean="0"/>
              <a:t> If 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 very small then y,z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P.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Proof:</a:t>
            </a:r>
            <a:r>
              <a:rPr lang="en-US" sz="2400" dirty="0" smtClean="0"/>
              <a:t> First consider tight constraints at x.	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(i.e., those in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I</a:t>
            </a:r>
            <a:r>
              <a:rPr lang="en-US" sz="2000" baseline="-25000" dirty="0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		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 =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+ 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i</a:t>
            </a:r>
            <a:r>
              <a:rPr lang="en-US" sz="2400" baseline="30000" dirty="0" smtClean="0"/>
              <a:t>T</a:t>
            </a:r>
            <a:r>
              <a:rPr lang="en-US" sz="2400" dirty="0" smtClean="0"/>
              <a:t>w = </a:t>
            </a:r>
            <a:r>
              <a:rPr lang="en-US" sz="2400" dirty="0" smtClean="0">
                <a:latin typeface="Calibri"/>
              </a:rPr>
              <a:t>b</a:t>
            </a:r>
            <a:r>
              <a:rPr lang="en-US" sz="2400" baseline="-25000" dirty="0" smtClean="0">
                <a:latin typeface="Calibri"/>
              </a:rPr>
              <a:t>i</a:t>
            </a:r>
            <a:r>
              <a:rPr lang="en-US" sz="2400" dirty="0" smtClean="0"/>
              <a:t> + 0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So y satisfies this constraint. Similarly for z.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Next consider the loose constraints at x.	</a:t>
            </a:r>
            <a:r>
              <a:rPr lang="en-US" sz="2000" dirty="0" smtClean="0">
                <a:solidFill>
                  <a:prstClr val="white">
                    <a:lumMod val="50000"/>
                  </a:prstClr>
                </a:solidFill>
              </a:rPr>
              <a:t>(i.e., those not in </a:t>
            </a:r>
            <a:r>
              <a:rPr lang="en-US" sz="2000" dirty="0" smtClean="0">
                <a:solidFill>
                  <a:prstClr val="white">
                    <a:lumMod val="50000"/>
                  </a:prstClr>
                </a:solidFill>
                <a:latin typeface="cmsy10"/>
              </a:rPr>
              <a:t>I</a:t>
            </a:r>
            <a:r>
              <a:rPr lang="en-US" sz="2000" baseline="-25000" dirty="0" smtClean="0">
                <a:solidFill>
                  <a:prstClr val="white">
                    <a:lumMod val="50000"/>
                  </a:prstClr>
                </a:solidFill>
              </a:rPr>
              <a:t>x</a:t>
            </a:r>
            <a:r>
              <a:rPr lang="en-US" sz="20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		b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-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 = b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-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- 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i</a:t>
            </a:r>
            <a:r>
              <a:rPr lang="en-US" sz="2400" baseline="30000" dirty="0" smtClean="0"/>
              <a:t>T</a:t>
            </a:r>
            <a:r>
              <a:rPr lang="en-US" sz="2400" dirty="0" smtClean="0"/>
              <a:t>w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So y satisfies these constraints. Similarly for z.   </a:t>
            </a:r>
            <a:r>
              <a:rPr lang="en-US" sz="2400" dirty="0" smtClean="0">
                <a:latin typeface="msam10"/>
              </a:rPr>
              <a:t>¤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Then x=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/>
              <a:t>y+(1-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/>
              <a:t>)z, where y,z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P, </a:t>
            </a:r>
            <a:r>
              <a:rPr lang="en-US" sz="2400" dirty="0" err="1" smtClean="0"/>
              <a:t>y,z</a:t>
            </a:r>
            <a:r>
              <a:rPr lang="en-US" sz="2400" dirty="0" err="1" smtClean="0">
                <a:latin typeface="Symbol"/>
                <a:sym typeface="Symbol"/>
              </a:rPr>
              <a:t></a:t>
            </a:r>
            <a:r>
              <a:rPr lang="en-US" sz="2400" dirty="0" err="1" smtClean="0"/>
              <a:t>x</a:t>
            </a:r>
            <a:r>
              <a:rPr lang="en-US" sz="2400" dirty="0" smtClean="0"/>
              <a:t>, and 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/>
              <a:t>=1/2.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So x is </a:t>
            </a:r>
            <a:r>
              <a:rPr lang="en-US" sz="2400" b="1" dirty="0" smtClean="0"/>
              <a:t>not</a:t>
            </a:r>
            <a:r>
              <a:rPr lang="en-US" sz="2400" dirty="0" smtClean="0"/>
              <a:t> an extreme point.  </a:t>
            </a:r>
            <a:r>
              <a:rPr lang="en-US" sz="2400" dirty="0" smtClean="0">
                <a:latin typeface="msam10"/>
              </a:rPr>
              <a:t>¥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97185" y="4717460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0</a:t>
            </a:r>
            <a:endParaRPr lang="en-US" dirty="0"/>
          </a:p>
        </p:txBody>
      </p:sp>
      <p:grpSp>
        <p:nvGrpSpPr>
          <p:cNvPr id="2" name="Group 8"/>
          <p:cNvGrpSpPr/>
          <p:nvPr/>
        </p:nvGrpSpPr>
        <p:grpSpPr>
          <a:xfrm>
            <a:off x="3429000" y="5039167"/>
            <a:ext cx="933845" cy="521732"/>
            <a:chOff x="3429000" y="5791200"/>
            <a:chExt cx="933845" cy="521732"/>
          </a:xfrm>
        </p:grpSpPr>
        <p:sp>
          <p:nvSpPr>
            <p:cNvPr id="5" name="Right Brace 4"/>
            <p:cNvSpPr/>
            <p:nvPr/>
          </p:nvSpPr>
          <p:spPr>
            <a:xfrm rot="5400000">
              <a:off x="3810000" y="5486400"/>
              <a:ext cx="228600" cy="838200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29000" y="5943600"/>
              <a:ext cx="9338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Positive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4454235" y="5039167"/>
            <a:ext cx="1954318" cy="521732"/>
            <a:chOff x="4495800" y="5791200"/>
            <a:chExt cx="1954318" cy="521732"/>
          </a:xfrm>
        </p:grpSpPr>
        <p:sp>
          <p:nvSpPr>
            <p:cNvPr id="7" name="Right Brace 6"/>
            <p:cNvSpPr/>
            <p:nvPr/>
          </p:nvSpPr>
          <p:spPr>
            <a:xfrm rot="5400000">
              <a:off x="4762500" y="5600700"/>
              <a:ext cx="228600" cy="609600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95800" y="5943600"/>
              <a:ext cx="1954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As small as we like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457199" y="152400"/>
            <a:ext cx="8451273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</a:t>
            </a:r>
            <a:r>
              <a:rPr lang="en-US" sz="2400" dirty="0" smtClean="0"/>
              <a:t>: Let P={ x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}</a:t>
            </a:r>
            <a:r>
              <a:rPr lang="en-US" sz="2400" dirty="0" smtClean="0">
                <a:latin typeface="cmsy10"/>
              </a:rPr>
              <a:t>½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. The following are equivalent.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vertex                                                    </a:t>
            </a:r>
            <a:r>
              <a:rPr lang="en-US" sz="1400" dirty="0" smtClean="0"/>
              <a:t> </a:t>
            </a:r>
            <a:r>
              <a:rPr lang="en-US" sz="2400" dirty="0" smtClean="0"/>
              <a:t>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(unique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maximizer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an extreme point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(not convex combination of other points)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basic feasible solution (BFS)</a:t>
            </a:r>
            <a:r>
              <a:rPr lang="en-US" sz="1600" dirty="0" smtClean="0"/>
              <a:t>         </a:t>
            </a:r>
            <a:r>
              <a:rPr lang="en-US" sz="1400" dirty="0" smtClean="0"/>
              <a:t>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(tight constraints have rank n)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5105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Proof</a:t>
            </a:r>
            <a:r>
              <a:rPr lang="en-US" sz="2400" dirty="0" smtClean="0"/>
              <a:t> of (iii)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): Let x be a BFS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rank </a:t>
            </a:r>
            <a:r>
              <a:rPr lang="en-US" sz="2400" dirty="0" smtClean="0">
                <a:latin typeface="cmsy10"/>
              </a:rPr>
              <a:t>A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=n    </a:t>
            </a: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</a:rPr>
              <a:t>(Recall </a:t>
            </a: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A</a:t>
            </a:r>
            <a:r>
              <a:rPr lang="en-US" sz="1900" baseline="-25000" dirty="0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</a:rPr>
              <a:t> = { </a:t>
            </a:r>
            <a:r>
              <a:rPr lang="en-US" sz="1900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1900" baseline="-25000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</a:rPr>
              <a:t> : </a:t>
            </a:r>
            <a:r>
              <a:rPr lang="en-US" sz="1900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1900" baseline="-25000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900" baseline="30000" dirty="0" err="1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1900" dirty="0" err="1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</a:rPr>
              <a:t>=b</a:t>
            </a:r>
            <a:r>
              <a:rPr lang="en-US" sz="1900" baseline="-25000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</a:rPr>
              <a:t> })</a:t>
            </a:r>
          </a:p>
          <a:p>
            <a:pPr>
              <a:spcBef>
                <a:spcPts val="300"/>
              </a:spcBef>
              <a:buNone/>
            </a:pPr>
            <a:r>
              <a:rPr lang="en-US" sz="2400" dirty="0" smtClean="0"/>
              <a:t>Let c = </a:t>
            </a:r>
            <a:r>
              <a:rPr lang="en-US" sz="2400" dirty="0" smtClean="0">
                <a:latin typeface="cmmi10"/>
              </a:rPr>
              <a:t>§</a:t>
            </a:r>
            <a:r>
              <a:rPr lang="en-US" sz="2400" baseline="-10000" dirty="0" smtClean="0"/>
              <a:t>i</a:t>
            </a:r>
            <a:r>
              <a:rPr lang="en-US" sz="2400" baseline="-10000" dirty="0" smtClean="0">
                <a:latin typeface="cmsy10"/>
              </a:rPr>
              <a:t>2I</a:t>
            </a:r>
            <a:r>
              <a:rPr lang="en-US" sz="2400" baseline="-20000" dirty="0" smtClean="0"/>
              <a:t>x</a:t>
            </a:r>
            <a:r>
              <a:rPr lang="en-US" sz="2400" baseline="-50000" dirty="0" smtClean="0"/>
              <a:t>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.</a:t>
            </a:r>
          </a:p>
          <a:p>
            <a:pPr>
              <a:spcBef>
                <a:spcPts val="800"/>
              </a:spcBef>
              <a:buNone/>
            </a:pPr>
            <a:r>
              <a:rPr lang="en-US" sz="2400" b="1" dirty="0" smtClean="0"/>
              <a:t>Claim:</a:t>
            </a: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mmi10"/>
              </a:rPr>
              <a:t>§</a:t>
            </a:r>
            <a:r>
              <a:rPr lang="en-US" sz="2400" baseline="-10000" dirty="0" smtClean="0"/>
              <a:t>i</a:t>
            </a:r>
            <a:r>
              <a:rPr lang="en-US" sz="2400" baseline="-10000" dirty="0" smtClean="0">
                <a:latin typeface="cmsy10"/>
              </a:rPr>
              <a:t>2I</a:t>
            </a:r>
            <a:r>
              <a:rPr lang="en-US" sz="2400" baseline="-20000" dirty="0" smtClean="0"/>
              <a:t>x</a:t>
            </a:r>
            <a:r>
              <a:rPr lang="en-US" sz="2400" baseline="-50000" dirty="0" smtClean="0"/>
              <a:t>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i</a:t>
            </a:r>
          </a:p>
          <a:p>
            <a:pPr>
              <a:spcBef>
                <a:spcPts val="300"/>
              </a:spcBef>
              <a:buNone/>
            </a:pPr>
            <a:r>
              <a:rPr lang="en-US" sz="2400" b="1" dirty="0" smtClean="0"/>
              <a:t>Proof:</a:t>
            </a: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mmi10"/>
              </a:rPr>
              <a:t>§</a:t>
            </a:r>
            <a:r>
              <a:rPr lang="en-US" sz="2400" baseline="-10000" dirty="0" smtClean="0"/>
              <a:t>i</a:t>
            </a:r>
            <a:r>
              <a:rPr lang="en-US" sz="2400" baseline="-10000" dirty="0" smtClean="0">
                <a:latin typeface="cmsy10"/>
              </a:rPr>
              <a:t>2I</a:t>
            </a:r>
            <a:r>
              <a:rPr lang="en-US" sz="2400" baseline="-20000" dirty="0" smtClean="0"/>
              <a:t>x</a:t>
            </a:r>
            <a:r>
              <a:rPr lang="en-US" sz="2400" baseline="-50000" dirty="0" smtClean="0"/>
              <a:t>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mmi10"/>
              </a:rPr>
              <a:t>§</a:t>
            </a:r>
            <a:r>
              <a:rPr lang="en-US" sz="2400" baseline="-10000" dirty="0" smtClean="0"/>
              <a:t>i</a:t>
            </a:r>
            <a:r>
              <a:rPr lang="en-US" sz="2400" baseline="-10000" dirty="0" smtClean="0">
                <a:latin typeface="cmsy10"/>
              </a:rPr>
              <a:t>2I</a:t>
            </a:r>
            <a:r>
              <a:rPr lang="en-US" sz="2400" baseline="-20000" dirty="0" smtClean="0"/>
              <a:t>x</a:t>
            </a:r>
            <a:r>
              <a:rPr lang="en-US" sz="2400" baseline="-50000" dirty="0" smtClean="0"/>
              <a:t>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.   </a:t>
            </a:r>
            <a:r>
              <a:rPr lang="en-US" sz="2400" dirty="0" smtClean="0">
                <a:latin typeface="msam10"/>
              </a:rPr>
              <a:t>¤</a:t>
            </a:r>
          </a:p>
          <a:p>
            <a:pPr>
              <a:spcBef>
                <a:spcPts val="800"/>
              </a:spcBef>
              <a:buNone/>
            </a:pPr>
            <a:r>
              <a:rPr lang="en-US" sz="2400" b="1" dirty="0" smtClean="0"/>
              <a:t>Claim:</a:t>
            </a:r>
            <a:r>
              <a:rPr lang="en-US" sz="2400" dirty="0" smtClean="0"/>
              <a:t> x is an optimal point of max {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: x 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 P }.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Proof:</a:t>
            </a:r>
            <a:r>
              <a:rPr lang="en-US" sz="2400" dirty="0" smtClean="0"/>
              <a:t> y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 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 for all </a:t>
            </a:r>
            <a:r>
              <a:rPr lang="en-US" sz="2400" dirty="0" err="1" smtClean="0"/>
              <a:t>i</a:t>
            </a:r>
            <a:r>
              <a:rPr lang="en-US" sz="2400" dirty="0" smtClean="0"/>
              <a:t> 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cmsy10"/>
              </a:rPr>
              <a:t> </a:t>
            </a:r>
            <a:r>
              <a:rPr lang="en-US" sz="1050" dirty="0" smtClean="0">
                <a:latin typeface="cmsy10"/>
              </a:rPr>
              <a:t> </a:t>
            </a:r>
            <a:r>
              <a:rPr lang="en-US" sz="2400" dirty="0" smtClean="0">
                <a:latin typeface="cmsy10"/>
              </a:rPr>
              <a:t>)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>
                <a:latin typeface="Calibri"/>
              </a:rPr>
              <a:t>y</a:t>
            </a:r>
            <a:r>
              <a:rPr lang="en-US" sz="2400" dirty="0" smtClean="0">
                <a:latin typeface="Calibri"/>
              </a:rPr>
              <a:t> </a:t>
            </a:r>
            <a:r>
              <a:rPr lang="en-US" sz="700" dirty="0" smtClean="0">
                <a:latin typeface="Calibri"/>
              </a:rPr>
              <a:t> </a:t>
            </a:r>
            <a:r>
              <a:rPr lang="en-US" sz="2400" dirty="0" smtClean="0">
                <a:latin typeface="Calibri"/>
              </a:rPr>
              <a:t>=</a:t>
            </a:r>
            <a:r>
              <a:rPr lang="en-US" sz="2400" dirty="0" smtClean="0">
                <a:latin typeface="cmmi10"/>
              </a:rPr>
              <a:t> §</a:t>
            </a:r>
            <a:r>
              <a:rPr lang="en-US" sz="2400" baseline="-10000" dirty="0" smtClean="0"/>
              <a:t>i</a:t>
            </a:r>
            <a:r>
              <a:rPr lang="en-US" sz="2400" baseline="-10000" dirty="0" smtClean="0">
                <a:latin typeface="cmsy10"/>
              </a:rPr>
              <a:t>2I</a:t>
            </a:r>
            <a:r>
              <a:rPr lang="en-US" sz="2400" baseline="-20000" dirty="0" smtClean="0"/>
              <a:t>x</a:t>
            </a:r>
            <a:r>
              <a:rPr lang="en-US" sz="2400" baseline="-50000" dirty="0" smtClean="0"/>
              <a:t>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>
                <a:latin typeface="cmmi10"/>
              </a:rPr>
              <a:t>§</a:t>
            </a:r>
            <a:r>
              <a:rPr lang="en-US" sz="2400" baseline="-10000" dirty="0" smtClean="0"/>
              <a:t>i</a:t>
            </a:r>
            <a:r>
              <a:rPr lang="en-US" sz="2400" baseline="-10000" dirty="0" smtClean="0">
                <a:latin typeface="cmsy10"/>
              </a:rPr>
              <a:t>2I</a:t>
            </a:r>
            <a:r>
              <a:rPr lang="en-US" sz="2400" baseline="-20000" dirty="0" smtClean="0"/>
              <a:t>x</a:t>
            </a:r>
            <a:r>
              <a:rPr lang="en-US" sz="2400" baseline="-50000" dirty="0" smtClean="0"/>
              <a:t>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.  </a:t>
            </a:r>
            <a:r>
              <a:rPr lang="en-US" sz="2400" dirty="0" smtClean="0">
                <a:latin typeface="msam10"/>
              </a:rPr>
              <a:t>¤</a:t>
            </a:r>
          </a:p>
          <a:p>
            <a:pPr>
              <a:spcBef>
                <a:spcPts val="0"/>
              </a:spcBef>
              <a:buNone/>
            </a:pPr>
            <a:endParaRPr lang="en-US" sz="1200" baseline="-25000" dirty="0" smtClean="0"/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Claim:</a:t>
            </a:r>
            <a:r>
              <a:rPr lang="en-US" sz="2400" dirty="0" smtClean="0"/>
              <a:t> x is the </a:t>
            </a:r>
            <a:r>
              <a:rPr lang="en-US" sz="2400" b="1" dirty="0" smtClean="0">
                <a:solidFill>
                  <a:srgbClr val="FF0000"/>
                </a:solidFill>
              </a:rPr>
              <a:t>unique</a:t>
            </a:r>
            <a:r>
              <a:rPr lang="en-US" sz="2400" dirty="0" smtClean="0"/>
              <a:t> optimal point of max {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: x 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 P }.</a:t>
            </a:r>
            <a:endParaRPr lang="en-US" sz="2400" baseline="-25000" dirty="0" smtClean="0"/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Proof:</a:t>
            </a:r>
            <a:r>
              <a:rPr lang="en-US" sz="2400" dirty="0" smtClean="0"/>
              <a:t> If for any </a:t>
            </a:r>
            <a:r>
              <a:rPr lang="en-US" sz="2400" dirty="0" smtClean="0">
                <a:latin typeface="Calibri"/>
              </a:rPr>
              <a:t>i</a:t>
            </a:r>
            <a:r>
              <a:rPr lang="en-US" sz="2400" dirty="0" smtClean="0">
                <a:latin typeface="cmsy10"/>
              </a:rPr>
              <a:t>2I</a:t>
            </a:r>
            <a:r>
              <a:rPr lang="en-US" sz="2400" baseline="-25000" dirty="0" smtClean="0">
                <a:latin typeface="Calibri"/>
              </a:rPr>
              <a:t>x</a:t>
            </a:r>
            <a:r>
              <a:rPr lang="en-US" sz="2400" dirty="0" smtClean="0"/>
              <a:t> we have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&lt;b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then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&lt;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So every optimal point y has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=b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for all i</a:t>
            </a:r>
            <a:r>
              <a:rPr lang="en-US" sz="2400" dirty="0" smtClean="0">
                <a:latin typeface="cmsy10"/>
              </a:rPr>
              <a:t>2I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Since rank </a:t>
            </a:r>
            <a:r>
              <a:rPr lang="en-US" sz="2400" dirty="0" smtClean="0">
                <a:latin typeface="cmsy10"/>
              </a:rPr>
              <a:t>A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=n, there is only one solution: y=x!   </a:t>
            </a:r>
            <a:r>
              <a:rPr lang="en-US" sz="2400" dirty="0" smtClean="0">
                <a:latin typeface="msam10"/>
              </a:rPr>
              <a:t>¤</a:t>
            </a:r>
          </a:p>
          <a:p>
            <a:pPr>
              <a:spcBef>
                <a:spcPts val="0"/>
              </a:spcBef>
              <a:buNone/>
            </a:pPr>
            <a:endParaRPr lang="en-US" sz="800" baseline="-250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So x is a vertex.   </a:t>
            </a:r>
            <a:r>
              <a:rPr lang="en-US" sz="2400" dirty="0" smtClean="0">
                <a:latin typeface="msam10"/>
              </a:rPr>
              <a:t>¥</a:t>
            </a:r>
          </a:p>
          <a:p>
            <a:pPr>
              <a:spcBef>
                <a:spcPts val="0"/>
              </a:spcBef>
              <a:buNone/>
            </a:pPr>
            <a:endParaRPr lang="en-US" sz="2400" dirty="0" smtClean="0"/>
          </a:p>
        </p:txBody>
      </p:sp>
      <p:grpSp>
        <p:nvGrpSpPr>
          <p:cNvPr id="2" name="Group 8"/>
          <p:cNvGrpSpPr/>
          <p:nvPr/>
        </p:nvGrpSpPr>
        <p:grpSpPr>
          <a:xfrm>
            <a:off x="3076575" y="3863396"/>
            <a:ext cx="4882732" cy="919161"/>
            <a:chOff x="3076575" y="3946526"/>
            <a:chExt cx="4882732" cy="919161"/>
          </a:xfrm>
        </p:grpSpPr>
        <p:sp>
          <p:nvSpPr>
            <p:cNvPr id="5" name="Freeform 4"/>
            <p:cNvSpPr/>
            <p:nvPr/>
          </p:nvSpPr>
          <p:spPr>
            <a:xfrm>
              <a:off x="3190875" y="3946526"/>
              <a:ext cx="3564979" cy="438150"/>
            </a:xfrm>
            <a:custGeom>
              <a:avLst/>
              <a:gdLst>
                <a:gd name="connsiteX0" fmla="*/ 5524500 w 5767387"/>
                <a:gd name="connsiteY0" fmla="*/ 708025 h 744537"/>
                <a:gd name="connsiteX1" fmla="*/ 5524500 w 5767387"/>
                <a:gd name="connsiteY1" fmla="*/ 650875 h 744537"/>
                <a:gd name="connsiteX2" fmla="*/ 5314950 w 5767387"/>
                <a:gd name="connsiteY2" fmla="*/ 146050 h 744537"/>
                <a:gd name="connsiteX3" fmla="*/ 2809875 w 5767387"/>
                <a:gd name="connsiteY3" fmla="*/ 22225 h 744537"/>
                <a:gd name="connsiteX4" fmla="*/ 800100 w 5767387"/>
                <a:gd name="connsiteY4" fmla="*/ 279400 h 744537"/>
                <a:gd name="connsiteX5" fmla="*/ 0 w 5767387"/>
                <a:gd name="connsiteY5" fmla="*/ 69850 h 744537"/>
                <a:gd name="connsiteX0" fmla="*/ 5524500 w 5767387"/>
                <a:gd name="connsiteY0" fmla="*/ 708025 h 726281"/>
                <a:gd name="connsiteX1" fmla="*/ 5524500 w 5767387"/>
                <a:gd name="connsiteY1" fmla="*/ 498475 h 726281"/>
                <a:gd name="connsiteX2" fmla="*/ 5314950 w 5767387"/>
                <a:gd name="connsiteY2" fmla="*/ 146050 h 726281"/>
                <a:gd name="connsiteX3" fmla="*/ 2809875 w 5767387"/>
                <a:gd name="connsiteY3" fmla="*/ 22225 h 726281"/>
                <a:gd name="connsiteX4" fmla="*/ 800100 w 5767387"/>
                <a:gd name="connsiteY4" fmla="*/ 279400 h 726281"/>
                <a:gd name="connsiteX5" fmla="*/ 0 w 5767387"/>
                <a:gd name="connsiteY5" fmla="*/ 69850 h 726281"/>
                <a:gd name="connsiteX0" fmla="*/ 5524500 w 5767387"/>
                <a:gd name="connsiteY0" fmla="*/ 708025 h 708025"/>
                <a:gd name="connsiteX1" fmla="*/ 5314950 w 5767387"/>
                <a:gd name="connsiteY1" fmla="*/ 146050 h 708025"/>
                <a:gd name="connsiteX2" fmla="*/ 2809875 w 5767387"/>
                <a:gd name="connsiteY2" fmla="*/ 22225 h 708025"/>
                <a:gd name="connsiteX3" fmla="*/ 800100 w 5767387"/>
                <a:gd name="connsiteY3" fmla="*/ 279400 h 708025"/>
                <a:gd name="connsiteX4" fmla="*/ 0 w 5767387"/>
                <a:gd name="connsiteY4" fmla="*/ 69850 h 708025"/>
                <a:gd name="connsiteX0" fmla="*/ 5524500 w 5538787"/>
                <a:gd name="connsiteY0" fmla="*/ 708025 h 708025"/>
                <a:gd name="connsiteX1" fmla="*/ 5086350 w 5538787"/>
                <a:gd name="connsiteY1" fmla="*/ 146050 h 708025"/>
                <a:gd name="connsiteX2" fmla="*/ 2809875 w 5538787"/>
                <a:gd name="connsiteY2" fmla="*/ 22225 h 708025"/>
                <a:gd name="connsiteX3" fmla="*/ 800100 w 5538787"/>
                <a:gd name="connsiteY3" fmla="*/ 279400 h 708025"/>
                <a:gd name="connsiteX4" fmla="*/ 0 w 5538787"/>
                <a:gd name="connsiteY4" fmla="*/ 69850 h 708025"/>
                <a:gd name="connsiteX0" fmla="*/ 5524500 w 5538787"/>
                <a:gd name="connsiteY0" fmla="*/ 708025 h 708025"/>
                <a:gd name="connsiteX1" fmla="*/ 5086350 w 5538787"/>
                <a:gd name="connsiteY1" fmla="*/ 146050 h 708025"/>
                <a:gd name="connsiteX2" fmla="*/ 2809875 w 5538787"/>
                <a:gd name="connsiteY2" fmla="*/ 22225 h 708025"/>
                <a:gd name="connsiteX3" fmla="*/ 1264894 w 5538787"/>
                <a:gd name="connsiteY3" fmla="*/ 279400 h 708025"/>
                <a:gd name="connsiteX4" fmla="*/ 0 w 5538787"/>
                <a:gd name="connsiteY4" fmla="*/ 69850 h 708025"/>
                <a:gd name="connsiteX0" fmla="*/ 5379252 w 5393539"/>
                <a:gd name="connsiteY0" fmla="*/ 708025 h 708025"/>
                <a:gd name="connsiteX1" fmla="*/ 4941102 w 5393539"/>
                <a:gd name="connsiteY1" fmla="*/ 146050 h 708025"/>
                <a:gd name="connsiteX2" fmla="*/ 2664627 w 5393539"/>
                <a:gd name="connsiteY2" fmla="*/ 22225 h 708025"/>
                <a:gd name="connsiteX3" fmla="*/ 1119646 w 5393539"/>
                <a:gd name="connsiteY3" fmla="*/ 279400 h 708025"/>
                <a:gd name="connsiteX4" fmla="*/ 0 w 5393539"/>
                <a:gd name="connsiteY4" fmla="*/ 155575 h 708025"/>
                <a:gd name="connsiteX0" fmla="*/ 4941102 w 4941102"/>
                <a:gd name="connsiteY0" fmla="*/ 146050 h 301625"/>
                <a:gd name="connsiteX1" fmla="*/ 2664627 w 4941102"/>
                <a:gd name="connsiteY1" fmla="*/ 22225 h 301625"/>
                <a:gd name="connsiteX2" fmla="*/ 1119646 w 4941102"/>
                <a:gd name="connsiteY2" fmla="*/ 279400 h 301625"/>
                <a:gd name="connsiteX3" fmla="*/ 0 w 4941102"/>
                <a:gd name="connsiteY3" fmla="*/ 155575 h 301625"/>
                <a:gd name="connsiteX0" fmla="*/ 3624188 w 3624188"/>
                <a:gd name="connsiteY0" fmla="*/ 146050 h 301625"/>
                <a:gd name="connsiteX1" fmla="*/ 2664627 w 3624188"/>
                <a:gd name="connsiteY1" fmla="*/ 22225 h 301625"/>
                <a:gd name="connsiteX2" fmla="*/ 1119646 w 3624188"/>
                <a:gd name="connsiteY2" fmla="*/ 279400 h 301625"/>
                <a:gd name="connsiteX3" fmla="*/ 0 w 3624188"/>
                <a:gd name="connsiteY3" fmla="*/ 155575 h 301625"/>
                <a:gd name="connsiteX0" fmla="*/ 3624188 w 3624188"/>
                <a:gd name="connsiteY0" fmla="*/ 136525 h 254793"/>
                <a:gd name="connsiteX1" fmla="*/ 2664627 w 3624188"/>
                <a:gd name="connsiteY1" fmla="*/ 12700 h 254793"/>
                <a:gd name="connsiteX2" fmla="*/ 1080913 w 3624188"/>
                <a:gd name="connsiteY2" fmla="*/ 212725 h 254793"/>
                <a:gd name="connsiteX3" fmla="*/ 0 w 3624188"/>
                <a:gd name="connsiteY3" fmla="*/ 146050 h 254793"/>
                <a:gd name="connsiteX0" fmla="*/ 3624188 w 3624188"/>
                <a:gd name="connsiteY0" fmla="*/ 288925 h 412750"/>
                <a:gd name="connsiteX1" fmla="*/ 2664627 w 3624188"/>
                <a:gd name="connsiteY1" fmla="*/ 12700 h 412750"/>
                <a:gd name="connsiteX2" fmla="*/ 1080913 w 3624188"/>
                <a:gd name="connsiteY2" fmla="*/ 365125 h 412750"/>
                <a:gd name="connsiteX3" fmla="*/ 0 w 3624188"/>
                <a:gd name="connsiteY3" fmla="*/ 298450 h 412750"/>
                <a:gd name="connsiteX0" fmla="*/ 3624188 w 3624188"/>
                <a:gd name="connsiteY0" fmla="*/ 161925 h 438150"/>
                <a:gd name="connsiteX1" fmla="*/ 2664627 w 3624188"/>
                <a:gd name="connsiteY1" fmla="*/ 38100 h 438150"/>
                <a:gd name="connsiteX2" fmla="*/ 1080913 w 3624188"/>
                <a:gd name="connsiteY2" fmla="*/ 390525 h 438150"/>
                <a:gd name="connsiteX3" fmla="*/ 0 w 3624188"/>
                <a:gd name="connsiteY3" fmla="*/ 3238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24188" h="438150">
                  <a:moveTo>
                    <a:pt x="3624188" y="161925"/>
                  </a:moveTo>
                  <a:cubicBezTo>
                    <a:pt x="3171751" y="47625"/>
                    <a:pt x="3088506" y="0"/>
                    <a:pt x="2664627" y="38100"/>
                  </a:cubicBezTo>
                  <a:cubicBezTo>
                    <a:pt x="2240748" y="76200"/>
                    <a:pt x="1525017" y="342900"/>
                    <a:pt x="1080913" y="390525"/>
                  </a:cubicBezTo>
                  <a:cubicBezTo>
                    <a:pt x="636809" y="438150"/>
                    <a:pt x="165894" y="432593"/>
                    <a:pt x="0" y="323850"/>
                  </a:cubicBezTo>
                </a:path>
              </a:pathLst>
            </a:cu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638800" y="4038600"/>
              <a:ext cx="23205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If one of these is strict,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then this is strict.</a:t>
              </a:r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3076575" y="4610100"/>
              <a:ext cx="3352800" cy="255587"/>
            </a:xfrm>
            <a:custGeom>
              <a:avLst/>
              <a:gdLst>
                <a:gd name="connsiteX0" fmla="*/ 3352800 w 3352800"/>
                <a:gd name="connsiteY0" fmla="*/ 0 h 255587"/>
                <a:gd name="connsiteX1" fmla="*/ 2057400 w 3352800"/>
                <a:gd name="connsiteY1" fmla="*/ 219075 h 255587"/>
                <a:gd name="connsiteX2" fmla="*/ 552450 w 3352800"/>
                <a:gd name="connsiteY2" fmla="*/ 219075 h 255587"/>
                <a:gd name="connsiteX3" fmla="*/ 0 w 3352800"/>
                <a:gd name="connsiteY3" fmla="*/ 57150 h 255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2800" h="255587">
                  <a:moveTo>
                    <a:pt x="3352800" y="0"/>
                  </a:moveTo>
                  <a:cubicBezTo>
                    <a:pt x="2938462" y="91281"/>
                    <a:pt x="2524125" y="182563"/>
                    <a:pt x="2057400" y="219075"/>
                  </a:cubicBezTo>
                  <a:cubicBezTo>
                    <a:pt x="1590675" y="255587"/>
                    <a:pt x="895350" y="246063"/>
                    <a:pt x="552450" y="219075"/>
                  </a:cubicBezTo>
                  <a:cubicBezTo>
                    <a:pt x="209550" y="192087"/>
                    <a:pt x="104775" y="124618"/>
                    <a:pt x="0" y="57150"/>
                  </a:cubicBezTo>
                </a:path>
              </a:pathLst>
            </a:cu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Content Placeholder 2"/>
          <p:cNvSpPr txBox="1">
            <a:spLocks/>
          </p:cNvSpPr>
          <p:nvPr/>
        </p:nvSpPr>
        <p:spPr>
          <a:xfrm>
            <a:off x="457199" y="152400"/>
            <a:ext cx="8451273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</a:t>
            </a:r>
            <a:r>
              <a:rPr lang="en-US" sz="2400" dirty="0" smtClean="0"/>
              <a:t>: Let P={ x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}</a:t>
            </a:r>
            <a:r>
              <a:rPr lang="en-US" sz="2400" dirty="0" smtClean="0">
                <a:latin typeface="cmsy10"/>
              </a:rPr>
              <a:t>½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. The following are equivalent.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vertex                                                    </a:t>
            </a:r>
            <a:r>
              <a:rPr lang="en-US" sz="1400" dirty="0" smtClean="0"/>
              <a:t> </a:t>
            </a:r>
            <a:r>
              <a:rPr lang="en-US" sz="2400" dirty="0" smtClean="0"/>
              <a:t>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(unique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maximizer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an extreme point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(not convex combination of other points)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basic feasible solution (BFS)</a:t>
            </a:r>
            <a:r>
              <a:rPr lang="en-US" sz="1600" dirty="0" smtClean="0"/>
              <a:t>         </a:t>
            </a:r>
            <a:r>
              <a:rPr lang="en-US" sz="1400" dirty="0" smtClean="0"/>
              <a:t>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(tight constraints have rank n)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57199" y="152400"/>
            <a:ext cx="8451273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</a:t>
            </a:r>
            <a:r>
              <a:rPr lang="en-US" sz="2400" dirty="0" smtClean="0"/>
              <a:t>: Let P={ x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}</a:t>
            </a:r>
            <a:r>
              <a:rPr lang="en-US" sz="2400" dirty="0" smtClean="0">
                <a:latin typeface="cmsy10"/>
              </a:rPr>
              <a:t>½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. The following are equivalent.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vertex                                                    </a:t>
            </a:r>
            <a:r>
              <a:rPr lang="en-US" sz="1400" dirty="0" smtClean="0"/>
              <a:t> </a:t>
            </a:r>
            <a:r>
              <a:rPr lang="en-US" sz="2400" dirty="0" smtClean="0"/>
              <a:t>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(unique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maximizer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an extreme point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(not convex combination of other points)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basic feasible solution (BFS)</a:t>
            </a:r>
            <a:r>
              <a:rPr lang="en-US" sz="1600" dirty="0" smtClean="0"/>
              <a:t>         </a:t>
            </a:r>
            <a:r>
              <a:rPr lang="en-US" sz="1400" dirty="0" smtClean="0"/>
              <a:t>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(tight constraints have rank n)</a:t>
            </a:r>
            <a:endParaRPr lang="en-US" sz="22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2092036"/>
            <a:ext cx="8215745" cy="3338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Interesting Corollary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4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Corollary: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polyhedron has finitely many extreme points.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="1" dirty="0" smtClean="0"/>
              <a:t>Proof: </a:t>
            </a:r>
            <a:r>
              <a:rPr lang="en-US" sz="2400" dirty="0" smtClean="0"/>
              <a:t>Suppose the polyhedron is defined by m inequalities.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Each extreme point is a BFS, so it corresponds to a choice of</a:t>
            </a:r>
            <a:br>
              <a:rPr lang="en-US" sz="2400" dirty="0" smtClean="0"/>
            </a:br>
            <a:r>
              <a:rPr lang="en-US" sz="2400" dirty="0" smtClean="0"/>
              <a:t>n linearly independent tight constraints.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There are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msy10"/>
              </a:rPr>
              <a:t>·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   ways to choose these tight constraints.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msam10"/>
              </a:rPr>
              <a:t>¥</a:t>
            </a:r>
            <a:endParaRPr kumimoji="0" lang="en-US" sz="19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msam10"/>
              <a:ea typeface="+mn-ea"/>
              <a:cs typeface="+mn-cs"/>
            </a:endParaRPr>
          </a:p>
        </p:txBody>
      </p:sp>
      <p:pic>
        <p:nvPicPr>
          <p:cNvPr id="12" name="Picture 11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2136163" y="4719979"/>
            <a:ext cx="496201" cy="4621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Optimal solutions at extreme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08037"/>
            <a:ext cx="88392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Definition</a:t>
            </a:r>
            <a:r>
              <a:rPr lang="en-US" sz="2400" dirty="0" smtClean="0"/>
              <a:t>: A </a:t>
            </a:r>
            <a:r>
              <a:rPr lang="en-US" sz="2400" b="1" dirty="0" smtClean="0">
                <a:solidFill>
                  <a:srgbClr val="FF0000"/>
                </a:solidFill>
              </a:rPr>
              <a:t>line</a:t>
            </a:r>
            <a:r>
              <a:rPr lang="en-US" sz="2400" dirty="0" smtClean="0"/>
              <a:t> is a set L={ r+</a:t>
            </a:r>
            <a:r>
              <a:rPr lang="en-US" sz="2400" dirty="0" smtClean="0">
                <a:latin typeface="cmmi10"/>
              </a:rPr>
              <a:t>¸</a:t>
            </a:r>
            <a:r>
              <a:rPr lang="en-US" sz="2400" dirty="0" smtClean="0"/>
              <a:t>s : </a:t>
            </a:r>
            <a:r>
              <a:rPr lang="en-US" sz="2400" dirty="0" smtClean="0">
                <a:latin typeface="cmmi10"/>
              </a:rPr>
              <a:t>¸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dirty="0" smtClean="0"/>
              <a:t> } where r,s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>
                <a:latin typeface="Calibri"/>
              </a:rPr>
              <a:t>n</a:t>
            </a:r>
            <a:r>
              <a:rPr lang="en-US" sz="2400" dirty="0" smtClean="0"/>
              <a:t> and s</a:t>
            </a:r>
            <a:r>
              <a:rPr lang="en-US" sz="2400" dirty="0" smtClean="0">
                <a:latin typeface="Symbol"/>
                <a:sym typeface="Symbol"/>
              </a:rPr>
              <a:t></a:t>
            </a:r>
            <a:r>
              <a:rPr lang="en-US" sz="2400" dirty="0" smtClean="0"/>
              <a:t>0.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Lemma:</a:t>
            </a:r>
            <a:r>
              <a:rPr lang="en-US" sz="2400" dirty="0" smtClean="0"/>
              <a:t> Let P={ x : 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25000" dirty="0" err="1" smtClean="0">
                <a:latin typeface="Calibri"/>
              </a:rPr>
              <a:t>i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>
                <a:latin typeface="Calibri"/>
              </a:rPr>
              <a:t>b</a:t>
            </a:r>
            <a:r>
              <a:rPr lang="en-US" sz="2400" b="1" baseline="-25000" dirty="0" err="1" smtClean="0">
                <a:latin typeface="Calibri"/>
              </a:rPr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}. Suppose P does not contain any line. Suppose the LP max {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: 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 } has an optimal solution.</a:t>
            </a:r>
            <a:br>
              <a:rPr lang="en-US" sz="2400" dirty="0" smtClean="0"/>
            </a:br>
            <a:r>
              <a:rPr lang="en-US" sz="2400" dirty="0" smtClean="0"/>
              <a:t>Then some extreme point is an optimal solution.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Proof Idea:</a:t>
            </a:r>
            <a:r>
              <a:rPr lang="en-US" sz="2400" dirty="0" smtClean="0"/>
              <a:t> Let x be optimal. Suppose x not a BFS.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4" name="Group 20"/>
          <p:cNvGrpSpPr/>
          <p:nvPr/>
        </p:nvGrpSpPr>
        <p:grpSpPr>
          <a:xfrm>
            <a:off x="381000" y="3052665"/>
            <a:ext cx="3810000" cy="2914650"/>
            <a:chOff x="381000" y="3052665"/>
            <a:chExt cx="3810000" cy="2914650"/>
          </a:xfrm>
        </p:grpSpPr>
        <p:sp>
          <p:nvSpPr>
            <p:cNvPr id="5" name="Freeform 4"/>
            <p:cNvSpPr/>
            <p:nvPr/>
          </p:nvSpPr>
          <p:spPr>
            <a:xfrm>
              <a:off x="674489" y="3505200"/>
              <a:ext cx="2847817" cy="2136710"/>
            </a:xfrm>
            <a:custGeom>
              <a:avLst/>
              <a:gdLst>
                <a:gd name="connsiteX0" fmla="*/ 9330 w 2855167"/>
                <a:gd name="connsiteY0" fmla="*/ 1212979 h 2136710"/>
                <a:gd name="connsiteX1" fmla="*/ 9330 w 2855167"/>
                <a:gd name="connsiteY1" fmla="*/ 2136710 h 2136710"/>
                <a:gd name="connsiteX2" fmla="*/ 2435290 w 2855167"/>
                <a:gd name="connsiteY2" fmla="*/ 2127379 h 2136710"/>
                <a:gd name="connsiteX3" fmla="*/ 2855167 w 2855167"/>
                <a:gd name="connsiteY3" fmla="*/ 261257 h 2136710"/>
                <a:gd name="connsiteX4" fmla="*/ 1240971 w 2855167"/>
                <a:gd name="connsiteY4" fmla="*/ 0 h 2136710"/>
                <a:gd name="connsiteX5" fmla="*/ 0 w 2855167"/>
                <a:gd name="connsiteY5" fmla="*/ 1268963 h 2136710"/>
                <a:gd name="connsiteX0" fmla="*/ 1980 w 2847817"/>
                <a:gd name="connsiteY0" fmla="*/ 1212979 h 2136710"/>
                <a:gd name="connsiteX1" fmla="*/ 1980 w 2847817"/>
                <a:gd name="connsiteY1" fmla="*/ 2136710 h 2136710"/>
                <a:gd name="connsiteX2" fmla="*/ 2427940 w 2847817"/>
                <a:gd name="connsiteY2" fmla="*/ 2127379 h 2136710"/>
                <a:gd name="connsiteX3" fmla="*/ 2847817 w 2847817"/>
                <a:gd name="connsiteY3" fmla="*/ 261257 h 2136710"/>
                <a:gd name="connsiteX4" fmla="*/ 1233621 w 2847817"/>
                <a:gd name="connsiteY4" fmla="*/ 0 h 2136710"/>
                <a:gd name="connsiteX5" fmla="*/ 0 w 2847817"/>
                <a:gd name="connsiteY5" fmla="*/ 1231231 h 2136710"/>
                <a:gd name="connsiteX0" fmla="*/ 510 w 2847817"/>
                <a:gd name="connsiteY0" fmla="*/ 1204403 h 2136710"/>
                <a:gd name="connsiteX1" fmla="*/ 1980 w 2847817"/>
                <a:gd name="connsiteY1" fmla="*/ 2136710 h 2136710"/>
                <a:gd name="connsiteX2" fmla="*/ 2427940 w 2847817"/>
                <a:gd name="connsiteY2" fmla="*/ 2127379 h 2136710"/>
                <a:gd name="connsiteX3" fmla="*/ 2847817 w 2847817"/>
                <a:gd name="connsiteY3" fmla="*/ 261257 h 2136710"/>
                <a:gd name="connsiteX4" fmla="*/ 1233621 w 2847817"/>
                <a:gd name="connsiteY4" fmla="*/ 0 h 2136710"/>
                <a:gd name="connsiteX5" fmla="*/ 0 w 2847817"/>
                <a:gd name="connsiteY5" fmla="*/ 1231231 h 2136710"/>
                <a:gd name="connsiteX0" fmla="*/ 152910 w 2847817"/>
                <a:gd name="connsiteY0" fmla="*/ 1280603 h 2136710"/>
                <a:gd name="connsiteX1" fmla="*/ 1980 w 2847817"/>
                <a:gd name="connsiteY1" fmla="*/ 2136710 h 2136710"/>
                <a:gd name="connsiteX2" fmla="*/ 2427940 w 2847817"/>
                <a:gd name="connsiteY2" fmla="*/ 2127379 h 2136710"/>
                <a:gd name="connsiteX3" fmla="*/ 2847817 w 2847817"/>
                <a:gd name="connsiteY3" fmla="*/ 261257 h 2136710"/>
                <a:gd name="connsiteX4" fmla="*/ 1233621 w 2847817"/>
                <a:gd name="connsiteY4" fmla="*/ 0 h 2136710"/>
                <a:gd name="connsiteX5" fmla="*/ 0 w 2847817"/>
                <a:gd name="connsiteY5" fmla="*/ 1231231 h 2136710"/>
                <a:gd name="connsiteX0" fmla="*/ 7860 w 2847817"/>
                <a:gd name="connsiteY0" fmla="*/ 1239930 h 2136710"/>
                <a:gd name="connsiteX1" fmla="*/ 1980 w 2847817"/>
                <a:gd name="connsiteY1" fmla="*/ 2136710 h 2136710"/>
                <a:gd name="connsiteX2" fmla="*/ 2427940 w 2847817"/>
                <a:gd name="connsiteY2" fmla="*/ 2127379 h 2136710"/>
                <a:gd name="connsiteX3" fmla="*/ 2847817 w 2847817"/>
                <a:gd name="connsiteY3" fmla="*/ 261257 h 2136710"/>
                <a:gd name="connsiteX4" fmla="*/ 1233621 w 2847817"/>
                <a:gd name="connsiteY4" fmla="*/ 0 h 2136710"/>
                <a:gd name="connsiteX5" fmla="*/ 0 w 2847817"/>
                <a:gd name="connsiteY5" fmla="*/ 1231231 h 2136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47817" h="2136710">
                  <a:moveTo>
                    <a:pt x="7860" y="1239930"/>
                  </a:moveTo>
                  <a:lnTo>
                    <a:pt x="1980" y="2136710"/>
                  </a:lnTo>
                  <a:lnTo>
                    <a:pt x="2427940" y="2127379"/>
                  </a:lnTo>
                  <a:lnTo>
                    <a:pt x="2847817" y="261257"/>
                  </a:lnTo>
                  <a:lnTo>
                    <a:pt x="1233621" y="0"/>
                  </a:lnTo>
                  <a:lnTo>
                    <a:pt x="0" y="123123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-752473" y="4481416"/>
              <a:ext cx="2867025" cy="9523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81000" y="5643465"/>
              <a:ext cx="3810000" cy="11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90525" y="3271740"/>
              <a:ext cx="3800475" cy="60007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447674" y="3186017"/>
              <a:ext cx="1781177" cy="17811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2076450" y="4462365"/>
              <a:ext cx="2457450" cy="55245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2600325" y="3567015"/>
              <a:ext cx="152400" cy="1524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03289" y="36813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572000" y="2854040"/>
            <a:ext cx="4267200" cy="38792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At least one degree of freedom remains at x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So x can “wiggle” while staying on all the tight constraints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x cannot wiggle off to infinity in both directions because P contains no line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So when x wiggles, it hits a constraint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When it hits first constraint, it is still feasible.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So we have found a point y which has a new tight constraint.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Repeat until we get a BFS.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2076450" y="4457700"/>
            <a:ext cx="2457450" cy="55245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8"/>
          <p:cNvGrpSpPr/>
          <p:nvPr/>
        </p:nvGrpSpPr>
        <p:grpSpPr>
          <a:xfrm>
            <a:off x="3457575" y="3676650"/>
            <a:ext cx="333375" cy="531257"/>
            <a:chOff x="1828800" y="3429000"/>
            <a:chExt cx="333375" cy="531257"/>
          </a:xfrm>
        </p:grpSpPr>
        <p:sp>
          <p:nvSpPr>
            <p:cNvPr id="15" name="Oval 14"/>
            <p:cNvSpPr/>
            <p:nvPr/>
          </p:nvSpPr>
          <p:spPr>
            <a:xfrm>
              <a:off x="1828800" y="3429000"/>
              <a:ext cx="152400" cy="1524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73313" y="359092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2237"/>
            <a:ext cx="8991600" cy="63478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Lemma:</a:t>
            </a:r>
            <a:r>
              <a:rPr lang="en-US" sz="2400" dirty="0" smtClean="0"/>
              <a:t> Let P={ x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}. Suppose P does not contain any line. Suppose the LP max {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: 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 } has an optimal solution.</a:t>
            </a:r>
            <a:br>
              <a:rPr lang="en-US" sz="2400" dirty="0" smtClean="0"/>
            </a:br>
            <a:r>
              <a:rPr lang="en-US" sz="2400" dirty="0" smtClean="0"/>
              <a:t>Then some extreme point is an optimal solution.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Proof:</a:t>
            </a:r>
            <a:r>
              <a:rPr lang="en-US" sz="2400" dirty="0" smtClean="0"/>
              <a:t> Let x be optimal, with maximal number of tight constraints.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Suppose x not a BFS.</a:t>
            </a:r>
            <a:endParaRPr lang="en-US" sz="2000" dirty="0" smtClean="0"/>
          </a:p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Claim: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w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, w</a:t>
            </a:r>
            <a:r>
              <a:rPr lang="en-US" sz="2400" dirty="0" smtClean="0">
                <a:latin typeface="Symbol"/>
                <a:sym typeface="Symbol"/>
              </a:rPr>
              <a:t></a:t>
            </a:r>
            <a:r>
              <a:rPr lang="en-US" sz="2400" dirty="0" smtClean="0"/>
              <a:t>0, </a:t>
            </a:r>
            <a:r>
              <a:rPr lang="en-US" sz="2400" dirty="0" err="1" smtClean="0"/>
              <a:t>s.t</a:t>
            </a:r>
            <a:r>
              <a:rPr lang="en-US" sz="2400" dirty="0" smtClean="0"/>
              <a:t>.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w</a:t>
            </a:r>
            <a:r>
              <a:rPr lang="en-US" sz="2400" dirty="0" smtClean="0"/>
              <a:t>=0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</a:t>
            </a:r>
            <a:r>
              <a:rPr lang="en-US" sz="2400" dirty="0" smtClean="0">
                <a:latin typeface="cmsy10"/>
              </a:rPr>
              <a:t>2I</a:t>
            </a:r>
            <a:r>
              <a:rPr lang="en-US" sz="2400" baseline="-25000" dirty="0" smtClean="0"/>
              <a:t>x		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(We saw this before)</a:t>
            </a:r>
          </a:p>
          <a:p>
            <a:pPr>
              <a:spcBef>
                <a:spcPts val="300"/>
              </a:spcBef>
              <a:buNone/>
            </a:pPr>
            <a:r>
              <a:rPr lang="en-US" sz="2400" dirty="0" smtClean="0"/>
              <a:t>Let y(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)=x+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w.  Suppose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w</a:t>
            </a:r>
            <a:r>
              <a:rPr lang="en-US" sz="2400" dirty="0" smtClean="0"/>
              <a:t> = 0.</a:t>
            </a:r>
          </a:p>
          <a:p>
            <a:pPr>
              <a:spcBef>
                <a:spcPts val="300"/>
              </a:spcBef>
              <a:buNone/>
            </a:pPr>
            <a:r>
              <a:rPr lang="en-US" sz="2400" b="1" dirty="0" smtClean="0"/>
              <a:t>Claim: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smtClean="0"/>
              <a:t>. y(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Symbol"/>
                <a:sym typeface="Symbol"/>
              </a:rPr>
              <a:t></a:t>
            </a:r>
            <a:r>
              <a:rPr lang="en-US" sz="2400" dirty="0" smtClean="0"/>
              <a:t>P.  WLOG 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&gt;0.		 </a:t>
            </a:r>
            <a:r>
              <a:rPr lang="en-US" sz="1200" dirty="0" smtClean="0"/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(Otherwise P contains a line)</a:t>
            </a:r>
            <a:endParaRPr lang="en-US" sz="2400" dirty="0" smtClean="0"/>
          </a:p>
          <a:p>
            <a:pPr>
              <a:spcBef>
                <a:spcPts val="800"/>
              </a:spcBef>
              <a:buNone/>
            </a:pPr>
            <a:r>
              <a:rPr lang="en-US" sz="2400" dirty="0" smtClean="0"/>
              <a:t>Set 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=0 and gradually increase 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. What is largest 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smtClean="0"/>
              <a:t>. y(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P?</a:t>
            </a:r>
          </a:p>
          <a:p>
            <a:pPr>
              <a:spcBef>
                <a:spcPts val="300"/>
              </a:spcBef>
              <a:buNone/>
            </a:pPr>
            <a:r>
              <a:rPr lang="en-US" sz="2400" dirty="0" smtClean="0"/>
              <a:t>	y(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</a:t>
            </a:r>
          </a:p>
          <a:p>
            <a:pPr>
              <a:spcBef>
                <a:spcPts val="300"/>
              </a:spcBef>
              <a:buNone/>
            </a:pPr>
            <a:r>
              <a:rPr lang="en-US" sz="2400" dirty="0" smtClean="0"/>
              <a:t>		   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+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w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	                 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(Always satisfied if a</a:t>
            </a:r>
            <a:r>
              <a:rPr lang="en-US" sz="2000" baseline="-25000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000" baseline="300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·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0)</a:t>
            </a:r>
          </a:p>
          <a:p>
            <a:pPr>
              <a:spcBef>
                <a:spcPts val="300"/>
              </a:spcBef>
              <a:buNone/>
            </a:pPr>
            <a:r>
              <a:rPr lang="en-US" sz="2400" dirty="0" smtClean="0"/>
              <a:t>		   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mi10"/>
              </a:rPr>
              <a:t>± </a:t>
            </a:r>
            <a:r>
              <a:rPr lang="en-US" sz="2400" dirty="0" smtClean="0">
                <a:latin typeface="cmsy10"/>
              </a:rPr>
              <a:t>· </a:t>
            </a:r>
            <a:r>
              <a:rPr lang="en-US" sz="2400" dirty="0" smtClean="0">
                <a:solidFill>
                  <a:srgbClr val="FF0000"/>
                </a:solidFill>
              </a:rPr>
              <a:t>(b</a:t>
            </a:r>
            <a:r>
              <a:rPr lang="en-US" sz="2400" baseline="-250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en-US" sz="2400" dirty="0" err="1" smtClean="0">
                <a:solidFill>
                  <a:srgbClr val="FF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baseline="30000" dirty="0" err="1" smtClean="0">
                <a:solidFill>
                  <a:srgbClr val="FF0000"/>
                </a:solidFill>
              </a:rPr>
              <a:t>T</a:t>
            </a:r>
            <a:r>
              <a:rPr lang="en-US" sz="2400" dirty="0" err="1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)/</a:t>
            </a:r>
            <a:r>
              <a:rPr lang="en-US" sz="2400" dirty="0" err="1" smtClean="0">
                <a:solidFill>
                  <a:srgbClr val="FF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baseline="30000" dirty="0" err="1" smtClean="0">
                <a:solidFill>
                  <a:srgbClr val="FF0000"/>
                </a:solidFill>
              </a:rPr>
              <a:t>T</a:t>
            </a:r>
            <a:r>
              <a:rPr lang="en-US" sz="2400" dirty="0" err="1" smtClean="0">
                <a:solidFill>
                  <a:srgbClr val="FF0000"/>
                </a:solidFill>
              </a:rPr>
              <a:t>w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</a:t>
            </a:r>
            <a:r>
              <a:rPr lang="en-US" sz="2400" dirty="0" err="1" smtClean="0"/>
              <a:t>s.t</a:t>
            </a:r>
            <a:r>
              <a:rPr lang="en-US" sz="2400" dirty="0" smtClean="0"/>
              <a:t>.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w</a:t>
            </a:r>
            <a:r>
              <a:rPr lang="en-US" sz="2400" dirty="0" smtClean="0"/>
              <a:t>&gt;0</a:t>
            </a:r>
          </a:p>
          <a:p>
            <a:pPr>
              <a:spcBef>
                <a:spcPts val="300"/>
              </a:spcBef>
              <a:buNone/>
            </a:pPr>
            <a:r>
              <a:rPr lang="en-US" sz="2400" dirty="0" smtClean="0"/>
              <a:t>Let h be the </a:t>
            </a:r>
            <a:r>
              <a:rPr lang="en-US" sz="2400" dirty="0" err="1" smtClean="0"/>
              <a:t>i</a:t>
            </a:r>
            <a:r>
              <a:rPr lang="en-US" sz="2400" dirty="0" smtClean="0"/>
              <a:t> that minimizes </a:t>
            </a:r>
            <a:r>
              <a:rPr lang="en-US" sz="2400" dirty="0" smtClean="0">
                <a:solidFill>
                  <a:srgbClr val="FF0000"/>
                </a:solidFill>
              </a:rPr>
              <a:t>this</a:t>
            </a:r>
            <a:r>
              <a:rPr lang="en-US" sz="2400" dirty="0" smtClean="0"/>
              <a:t>.  So 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=(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h</a:t>
            </a:r>
            <a:r>
              <a:rPr lang="en-US" sz="2400" dirty="0" err="1" smtClean="0"/>
              <a:t>-a</a:t>
            </a:r>
            <a:r>
              <a:rPr lang="en-US" sz="2400" baseline="-25000" dirty="0" err="1" smtClean="0"/>
              <a:t>h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)/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h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w</a:t>
            </a:r>
            <a:r>
              <a:rPr lang="en-US" sz="2400" dirty="0" smtClean="0"/>
              <a:t>.</a:t>
            </a:r>
            <a:endParaRPr lang="en-US" sz="2000" dirty="0" smtClean="0"/>
          </a:p>
          <a:p>
            <a:pPr>
              <a:spcBef>
                <a:spcPts val="800"/>
              </a:spcBef>
              <a:buNone/>
            </a:pPr>
            <a:r>
              <a:rPr lang="en-US" sz="2400" dirty="0" smtClean="0"/>
              <a:t>y(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) is also optimal because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) =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smtClean="0"/>
              <a:t>(x+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w) =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.</a:t>
            </a:r>
          </a:p>
          <a:p>
            <a:pPr>
              <a:spcBef>
                <a:spcPts val="300"/>
              </a:spcBef>
              <a:buNone/>
            </a:pPr>
            <a:r>
              <a:rPr lang="en-US" sz="2400" dirty="0" smtClean="0"/>
              <a:t>But y(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) has one more tight constraint than x. Contradiction!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2237"/>
            <a:ext cx="8991600" cy="63478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Lemma:</a:t>
            </a:r>
            <a:r>
              <a:rPr lang="en-US" sz="2400" dirty="0" smtClean="0"/>
              <a:t> Let P={ x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}. Suppose P does not contain any line. Suppose the LP max {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: 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 } has an optimal solution.</a:t>
            </a:r>
            <a:br>
              <a:rPr lang="en-US" sz="2400" dirty="0" smtClean="0"/>
            </a:br>
            <a:r>
              <a:rPr lang="en-US" sz="2400" dirty="0" smtClean="0"/>
              <a:t>Then some extreme point is an optimal solution.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Proof:</a:t>
            </a:r>
            <a:r>
              <a:rPr lang="en-US" sz="2400" dirty="0" smtClean="0"/>
              <a:t> Let x be optimal, with maximal number of tight constraints.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Suppose x not a BFS.</a:t>
            </a:r>
            <a:endParaRPr lang="en-US" sz="2000" dirty="0" smtClean="0"/>
          </a:p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Claim: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w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, w</a:t>
            </a:r>
            <a:r>
              <a:rPr lang="en-US" sz="2400" dirty="0" smtClean="0">
                <a:latin typeface="Symbol"/>
                <a:sym typeface="Symbol"/>
              </a:rPr>
              <a:t></a:t>
            </a:r>
            <a:r>
              <a:rPr lang="en-US" sz="2400" dirty="0" smtClean="0"/>
              <a:t>0, </a:t>
            </a:r>
            <a:r>
              <a:rPr lang="en-US" sz="2400" dirty="0" err="1" smtClean="0"/>
              <a:t>s.t</a:t>
            </a:r>
            <a:r>
              <a:rPr lang="en-US" sz="2400" dirty="0" smtClean="0"/>
              <a:t>.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w</a:t>
            </a:r>
            <a:r>
              <a:rPr lang="en-US" sz="2400" dirty="0" smtClean="0"/>
              <a:t>=0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</a:t>
            </a:r>
            <a:r>
              <a:rPr lang="en-US" sz="2400" dirty="0" smtClean="0">
                <a:latin typeface="cmsy10"/>
              </a:rPr>
              <a:t>2I</a:t>
            </a:r>
            <a:r>
              <a:rPr lang="en-US" sz="2400" baseline="-25000" dirty="0" smtClean="0"/>
              <a:t>x		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(We saw this before)</a:t>
            </a:r>
          </a:p>
          <a:p>
            <a:pPr>
              <a:spcBef>
                <a:spcPts val="300"/>
              </a:spcBef>
              <a:buNone/>
            </a:pPr>
            <a:r>
              <a:rPr lang="en-US" sz="2400" dirty="0" smtClean="0"/>
              <a:t>Let y(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)=x+</a:t>
            </a:r>
            <a:r>
              <a:rPr lang="en-US" sz="2400" dirty="0" smtClean="0">
                <a:latin typeface="cmmi10"/>
              </a:rPr>
              <a:t>²</a:t>
            </a:r>
            <a:r>
              <a:rPr lang="en-US" sz="2400" dirty="0" smtClean="0"/>
              <a:t>w.  Suppose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w</a:t>
            </a:r>
            <a:r>
              <a:rPr lang="en-US" sz="2400" dirty="0" smtClean="0"/>
              <a:t> </a:t>
            </a:r>
            <a:r>
              <a:rPr lang="en-US" sz="2800" b="1" dirty="0" smtClean="0">
                <a:solidFill>
                  <a:srgbClr val="FF3300"/>
                </a:solidFill>
              </a:rPr>
              <a:t>&gt; 0</a:t>
            </a:r>
            <a:r>
              <a:rPr lang="en-US" sz="2400" dirty="0" smtClean="0"/>
              <a:t>.</a:t>
            </a:r>
          </a:p>
          <a:p>
            <a:pPr>
              <a:spcBef>
                <a:spcPts val="300"/>
              </a:spcBef>
              <a:buNone/>
            </a:pPr>
            <a:r>
              <a:rPr lang="en-US" sz="2400" b="1" dirty="0" smtClean="0"/>
              <a:t>Claim: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&gt;0 </a:t>
            </a:r>
            <a:r>
              <a:rPr lang="en-US" sz="2400" dirty="0" err="1" smtClean="0"/>
              <a:t>s.t</a:t>
            </a:r>
            <a:r>
              <a:rPr lang="en-US" sz="2400" dirty="0" smtClean="0"/>
              <a:t>. y(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  <a:sym typeface="Symbol"/>
              </a:rPr>
              <a:t>2</a:t>
            </a:r>
            <a:r>
              <a:rPr lang="en-US" sz="2400" dirty="0" smtClean="0"/>
              <a:t>P.		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(Same argument as before)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800"/>
              </a:spcBef>
              <a:buNone/>
            </a:pPr>
            <a:r>
              <a:rPr lang="en-US" sz="2400" dirty="0" smtClean="0"/>
              <a:t>But then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) =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smtClean="0"/>
              <a:t>(x+</a:t>
            </a:r>
            <a:r>
              <a:rPr lang="en-US" sz="2400" dirty="0" smtClean="0">
                <a:latin typeface="cmmi10"/>
              </a:rPr>
              <a:t>±</a:t>
            </a:r>
            <a:r>
              <a:rPr lang="en-US" sz="2400" dirty="0" smtClean="0"/>
              <a:t>w) &gt;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.</a:t>
            </a:r>
          </a:p>
          <a:p>
            <a:pPr>
              <a:spcBef>
                <a:spcPts val="300"/>
              </a:spcBef>
              <a:buNone/>
            </a:pPr>
            <a:r>
              <a:rPr lang="en-US" sz="2400" dirty="0" smtClean="0"/>
              <a:t>This contradicts optimality of x.					</a:t>
            </a:r>
            <a:r>
              <a:rPr lang="en-US" sz="2400" dirty="0" smtClean="0">
                <a:latin typeface="msam10"/>
              </a:rPr>
              <a:t>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695" y="1648691"/>
            <a:ext cx="8825341" cy="468283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2237"/>
            <a:ext cx="8991600" cy="63478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Lemma:</a:t>
            </a:r>
            <a:r>
              <a:rPr lang="en-US" sz="2400" dirty="0" smtClean="0"/>
              <a:t> Let P={ x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}. Suppose P does not contain any line. Suppose the LP max {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: 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 } has an optimal solution.</a:t>
            </a:r>
            <a:br>
              <a:rPr lang="en-US" sz="2400" dirty="0" smtClean="0"/>
            </a:br>
            <a:r>
              <a:rPr lang="en-US" sz="2400" dirty="0" smtClean="0"/>
              <a:t>Then some extreme point is an optimal solution.</a:t>
            </a:r>
          </a:p>
          <a:p>
            <a:pPr>
              <a:spcBef>
                <a:spcPts val="600"/>
              </a:spcBef>
              <a:buNone/>
            </a:pPr>
            <a:endParaRPr lang="en-US" sz="1800" dirty="0" smtClean="0"/>
          </a:p>
          <a:p>
            <a:pPr>
              <a:spcBef>
                <a:spcPts val="60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Interesting Consequence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A simple but finite algorithm for solving LPs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 smtClean="0"/>
              <a:t>Input:</a:t>
            </a:r>
            <a:r>
              <a:rPr lang="en-US" sz="2400" dirty="0" smtClean="0"/>
              <a:t> An LP max {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: 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 } where P={ x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="1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i=1…m }.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Caveat: We assume P contains no line, and the LP has an optimal solution.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Output:</a:t>
            </a:r>
            <a:r>
              <a:rPr lang="en-US" sz="2400" dirty="0" smtClean="0"/>
              <a:t> An optimal solution.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For every choice of n of the constraints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If these constraints are linearly independent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	Find the unique point x for which these constraints are tight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	If x is feasible, add it to a list of all extreme points.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End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Output the extreme point that maximizes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x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</p:spPr>
        <p:txBody>
          <a:bodyPr/>
          <a:lstStyle/>
          <a:p>
            <a:r>
              <a:rPr lang="en-CA" dirty="0" smtClean="0"/>
              <a:t>Dimension of Sets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527"/>
            <a:ext cx="8229600" cy="5574189"/>
          </a:xfrm>
        </p:spPr>
        <p:txBody>
          <a:bodyPr>
            <a:normAutofit/>
          </a:bodyPr>
          <a:lstStyle/>
          <a:p>
            <a:r>
              <a:rPr lang="en-CA" sz="2800" b="1" dirty="0" smtClean="0"/>
              <a:t>Def:</a:t>
            </a:r>
            <a:r>
              <a:rPr lang="en-CA" sz="2800" dirty="0" smtClean="0"/>
              <a:t> An </a:t>
            </a:r>
            <a:r>
              <a:rPr lang="en-CA" sz="2800" b="1" dirty="0" smtClean="0"/>
              <a:t>affine space</a:t>
            </a:r>
            <a:r>
              <a:rPr lang="en-CA" sz="2800" dirty="0" smtClean="0"/>
              <a:t> A is a set A = { </a:t>
            </a:r>
            <a:r>
              <a:rPr lang="en-CA" sz="2800" dirty="0" err="1" smtClean="0"/>
              <a:t>x+z</a:t>
            </a:r>
            <a:r>
              <a:rPr lang="en-CA" sz="2800" dirty="0" smtClean="0"/>
              <a:t> : x</a:t>
            </a:r>
            <a:r>
              <a:rPr lang="en-CA" sz="2800" dirty="0" smtClean="0">
                <a:latin typeface="cmsy10"/>
              </a:rPr>
              <a:t>2</a:t>
            </a:r>
            <a:r>
              <a:rPr lang="en-CA" sz="2800" dirty="0" smtClean="0"/>
              <a:t>L }, where L is a linear space and z is any vector.</a:t>
            </a:r>
            <a:br>
              <a:rPr lang="en-CA" sz="2800" dirty="0" smtClean="0"/>
            </a:br>
            <a:r>
              <a:rPr lang="en-CA" sz="2800" dirty="0" smtClean="0"/>
              <a:t>The </a:t>
            </a:r>
            <a:r>
              <a:rPr lang="en-CA" sz="2800" b="1" dirty="0" smtClean="0"/>
              <a:t>dimension</a:t>
            </a:r>
            <a:r>
              <a:rPr lang="en-CA" sz="2800" dirty="0" smtClean="0"/>
              <a:t> of A is dim L.</a:t>
            </a:r>
          </a:p>
          <a:p>
            <a:endParaRPr lang="en-CA" sz="2800" dirty="0" smtClean="0"/>
          </a:p>
          <a:p>
            <a:r>
              <a:rPr lang="en-CA" sz="2800" dirty="0" smtClean="0"/>
              <a:t>Let’s say dim </a:t>
            </a:r>
            <a:r>
              <a:rPr lang="en-CA" sz="2800" dirty="0" smtClean="0">
                <a:latin typeface="cmsy10"/>
              </a:rPr>
              <a:t>;</a:t>
            </a:r>
            <a:r>
              <a:rPr lang="en-CA" sz="2800" dirty="0" smtClean="0"/>
              <a:t> = -1.</a:t>
            </a:r>
          </a:p>
          <a:p>
            <a:pPr>
              <a:buNone/>
            </a:pPr>
            <a:endParaRPr lang="en-CA" sz="2800" dirty="0" smtClean="0"/>
          </a:p>
          <a:p>
            <a:r>
              <a:rPr lang="en-CA" sz="2800" b="1" dirty="0" smtClean="0"/>
              <a:t>Def:</a:t>
            </a:r>
            <a:r>
              <a:rPr lang="en-CA" sz="2800" dirty="0" smtClean="0"/>
              <a:t> Let C </a:t>
            </a:r>
            <a:r>
              <a:rPr lang="en-CA" sz="2800" dirty="0" smtClean="0">
                <a:latin typeface="cmsy10"/>
              </a:rPr>
              <a:t>µ</a:t>
            </a:r>
            <a:r>
              <a:rPr lang="en-CA" sz="2800" dirty="0" smtClean="0"/>
              <a:t> </a:t>
            </a:r>
            <a:r>
              <a:rPr lang="en-CA" sz="2800" dirty="0" err="1" smtClean="0">
                <a:latin typeface="msbm10"/>
              </a:rPr>
              <a:t>R</a:t>
            </a:r>
            <a:r>
              <a:rPr lang="en-CA" sz="2800" baseline="30000" dirty="0" err="1" smtClean="0">
                <a:latin typeface="Calibri"/>
              </a:rPr>
              <a:t>n</a:t>
            </a:r>
            <a:r>
              <a:rPr lang="en-CA" sz="2800" dirty="0" smtClean="0"/>
              <a:t> be non-empty. The </a:t>
            </a:r>
            <a:r>
              <a:rPr lang="en-CA" sz="2800" b="1" dirty="0" smtClean="0"/>
              <a:t>dimension</a:t>
            </a:r>
            <a:r>
              <a:rPr lang="en-CA" sz="2800" dirty="0" smtClean="0"/>
              <a:t> of C is</a:t>
            </a:r>
            <a:br>
              <a:rPr lang="en-CA" sz="2800" dirty="0" smtClean="0"/>
            </a:br>
            <a:r>
              <a:rPr lang="en-CA" sz="2800" dirty="0" smtClean="0"/>
              <a:t>   min { dim A : A is an affine space with C</a:t>
            </a:r>
            <a:r>
              <a:rPr lang="en-CA" sz="2800" dirty="0" smtClean="0">
                <a:latin typeface="cmsy10"/>
              </a:rPr>
              <a:t>µ</a:t>
            </a:r>
            <a:r>
              <a:rPr lang="en-CA" sz="2800" dirty="0" smtClean="0"/>
              <a:t>A }.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en-CA" dirty="0" smtClean="0"/>
              <a:t>Faces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997527"/>
            <a:ext cx="8423564" cy="557418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CA" sz="2800" b="1" dirty="0" smtClean="0"/>
              <a:t>Def:</a:t>
            </a:r>
            <a:r>
              <a:rPr lang="en-CA" sz="2800" dirty="0" smtClean="0"/>
              <a:t> Let C</a:t>
            </a:r>
            <a:r>
              <a:rPr lang="en-CA" sz="2800" dirty="0" smtClean="0">
                <a:latin typeface="cmsy10"/>
              </a:rPr>
              <a:t>µ</a:t>
            </a:r>
            <a:r>
              <a:rPr lang="en-CA" sz="2800" dirty="0" smtClean="0"/>
              <a:t> </a:t>
            </a:r>
            <a:r>
              <a:rPr lang="en-CA" sz="2800" dirty="0" err="1" smtClean="0">
                <a:latin typeface="msbm10"/>
              </a:rPr>
              <a:t>R</a:t>
            </a:r>
            <a:r>
              <a:rPr lang="en-CA" sz="2800" baseline="30000" dirty="0" err="1" smtClean="0"/>
              <a:t>n</a:t>
            </a:r>
            <a:r>
              <a:rPr lang="en-CA" sz="2800" dirty="0" smtClean="0"/>
              <a:t>  be any convex set. An inequality</a:t>
            </a:r>
            <a:br>
              <a:rPr lang="en-CA" sz="2800" dirty="0" smtClean="0"/>
            </a:br>
            <a:r>
              <a:rPr lang="en-CA" sz="2800" dirty="0" smtClean="0"/>
              <a:t>“</a:t>
            </a:r>
            <a:r>
              <a:rPr lang="en-CA" sz="2800" dirty="0" err="1" smtClean="0">
                <a:latin typeface="Calibri"/>
              </a:rPr>
              <a:t>a</a:t>
            </a:r>
            <a:r>
              <a:rPr lang="en-CA" sz="2800" baseline="30000" dirty="0" err="1" smtClean="0">
                <a:latin typeface="Calibri"/>
              </a:rPr>
              <a:t>T</a:t>
            </a:r>
            <a:r>
              <a:rPr lang="en-CA" sz="2800" dirty="0" err="1" smtClean="0"/>
              <a:t>x</a:t>
            </a:r>
            <a:r>
              <a:rPr lang="en-CA" sz="2800" dirty="0" err="1" smtClean="0">
                <a:latin typeface="cmsy10"/>
              </a:rPr>
              <a:t>·</a:t>
            </a:r>
            <a:r>
              <a:rPr lang="en-CA" sz="2800" dirty="0" err="1" smtClean="0"/>
              <a:t>b</a:t>
            </a:r>
            <a:r>
              <a:rPr lang="en-CA" sz="2800" dirty="0" smtClean="0"/>
              <a:t>” is called </a:t>
            </a:r>
            <a:r>
              <a:rPr lang="en-CA" sz="2800" b="1" dirty="0" smtClean="0"/>
              <a:t>valid for C </a:t>
            </a:r>
            <a:r>
              <a:rPr lang="en-CA" sz="2800" dirty="0" smtClean="0"/>
              <a:t>if </a:t>
            </a:r>
            <a:r>
              <a:rPr lang="en-CA" sz="2800" dirty="0" err="1" smtClean="0"/>
              <a:t>a</a:t>
            </a:r>
            <a:r>
              <a:rPr lang="en-CA" sz="2800" baseline="30000" dirty="0" err="1" smtClean="0"/>
              <a:t>T</a:t>
            </a:r>
            <a:r>
              <a:rPr lang="en-CA" sz="2800" dirty="0" err="1" smtClean="0"/>
              <a:t>x</a:t>
            </a:r>
            <a:r>
              <a:rPr lang="en-CA" sz="2800" dirty="0" err="1" smtClean="0">
                <a:latin typeface="cmsy10"/>
              </a:rPr>
              <a:t>·</a:t>
            </a:r>
            <a:r>
              <a:rPr lang="en-CA" sz="2800" dirty="0" err="1" smtClean="0"/>
              <a:t>b</a:t>
            </a:r>
            <a:r>
              <a:rPr lang="en-CA" sz="2800" dirty="0" smtClean="0"/>
              <a:t> </a:t>
            </a:r>
            <a:r>
              <a:rPr lang="en-CA" sz="2800" dirty="0" smtClean="0">
                <a:latin typeface="cmsy10"/>
              </a:rPr>
              <a:t>8</a:t>
            </a:r>
            <a:r>
              <a:rPr lang="en-CA" sz="2800" dirty="0" smtClean="0"/>
              <a:t>x</a:t>
            </a:r>
            <a:r>
              <a:rPr lang="en-CA" sz="2800" dirty="0" smtClean="0">
                <a:latin typeface="cmsy10"/>
              </a:rPr>
              <a:t>2</a:t>
            </a:r>
            <a:r>
              <a:rPr lang="en-CA" sz="2800" dirty="0" smtClean="0"/>
              <a:t>C.</a:t>
            </a:r>
          </a:p>
          <a:p>
            <a:pPr>
              <a:spcBef>
                <a:spcPts val="1800"/>
              </a:spcBef>
            </a:pPr>
            <a:r>
              <a:rPr lang="en-CA" sz="2800" b="1" dirty="0" smtClean="0"/>
              <a:t>Def:</a:t>
            </a:r>
            <a:r>
              <a:rPr lang="en-CA" sz="2800" dirty="0" smtClean="0"/>
              <a:t> Let </a:t>
            </a:r>
            <a:r>
              <a:rPr lang="en-CA" sz="2800" dirty="0" err="1" smtClean="0"/>
              <a:t>P</a:t>
            </a:r>
            <a:r>
              <a:rPr lang="en-CA" sz="2800" dirty="0" err="1" smtClean="0">
                <a:latin typeface="cmsy10"/>
              </a:rPr>
              <a:t>µ</a:t>
            </a:r>
            <a:r>
              <a:rPr lang="en-CA" sz="2800" dirty="0" err="1" smtClean="0">
                <a:latin typeface="msbm10"/>
              </a:rPr>
              <a:t>R</a:t>
            </a:r>
            <a:r>
              <a:rPr lang="en-CA" sz="2800" baseline="30000" dirty="0" err="1" smtClean="0">
                <a:latin typeface="Calibri"/>
              </a:rPr>
              <a:t>n</a:t>
            </a:r>
            <a:r>
              <a:rPr lang="en-CA" sz="2800" dirty="0" smtClean="0"/>
              <a:t> be a polyhedron. A </a:t>
            </a:r>
            <a:r>
              <a:rPr lang="en-CA" sz="2800" b="1" dirty="0" smtClean="0"/>
              <a:t>face</a:t>
            </a:r>
            <a:r>
              <a:rPr lang="en-CA" sz="2800" dirty="0" smtClean="0"/>
              <a:t> of P is a set</a:t>
            </a:r>
            <a:br>
              <a:rPr lang="en-CA" sz="2800" dirty="0" smtClean="0"/>
            </a:br>
            <a:r>
              <a:rPr lang="en-CA" sz="2800" dirty="0" smtClean="0"/>
              <a:t>                           F  =  P </a:t>
            </a:r>
            <a:r>
              <a:rPr lang="en-CA" sz="2800" dirty="0" smtClean="0">
                <a:latin typeface="cmsy10"/>
              </a:rPr>
              <a:t>Å</a:t>
            </a:r>
            <a:r>
              <a:rPr lang="en-CA" sz="2800" dirty="0" smtClean="0"/>
              <a:t> { x : </a:t>
            </a:r>
            <a:r>
              <a:rPr lang="en-CA" sz="2800" dirty="0" err="1" smtClean="0">
                <a:latin typeface="Calibri"/>
              </a:rPr>
              <a:t>a</a:t>
            </a:r>
            <a:r>
              <a:rPr lang="en-CA" sz="2800" baseline="30000" dirty="0" err="1" smtClean="0">
                <a:latin typeface="Calibri"/>
              </a:rPr>
              <a:t>T</a:t>
            </a:r>
            <a:r>
              <a:rPr lang="en-CA" sz="2800" dirty="0" err="1" smtClean="0"/>
              <a:t>x</a:t>
            </a:r>
            <a:r>
              <a:rPr lang="en-CA" sz="2800" dirty="0" smtClean="0"/>
              <a:t> = b }</a:t>
            </a:r>
            <a:br>
              <a:rPr lang="en-CA" sz="2800" dirty="0" smtClean="0"/>
            </a:br>
            <a:r>
              <a:rPr lang="en-CA" sz="2800" dirty="0" smtClean="0"/>
              <a:t>where “</a:t>
            </a:r>
            <a:r>
              <a:rPr lang="en-CA" sz="2800" dirty="0" err="1" smtClean="0"/>
              <a:t>a</a:t>
            </a:r>
            <a:r>
              <a:rPr lang="en-CA" sz="2800" baseline="30000" dirty="0" err="1" smtClean="0"/>
              <a:t>T</a:t>
            </a:r>
            <a:r>
              <a:rPr lang="en-CA" sz="2800" dirty="0" err="1" smtClean="0"/>
              <a:t>x</a:t>
            </a:r>
            <a:r>
              <a:rPr lang="en-CA" sz="2800" dirty="0" err="1" smtClean="0">
                <a:latin typeface="cmsy10"/>
              </a:rPr>
              <a:t>·</a:t>
            </a:r>
            <a:r>
              <a:rPr lang="en-CA" sz="2800" dirty="0" err="1" smtClean="0"/>
              <a:t>b</a:t>
            </a:r>
            <a:r>
              <a:rPr lang="en-CA" sz="2800" dirty="0" smtClean="0"/>
              <a:t>” is a valid inequality for P.</a:t>
            </a:r>
          </a:p>
          <a:p>
            <a:pPr>
              <a:spcBef>
                <a:spcPts val="1800"/>
              </a:spcBef>
            </a:pPr>
            <a:r>
              <a:rPr lang="en-CA" sz="2800" dirty="0" smtClean="0"/>
              <a:t>Clearly every face of P is also a polyhedron.</a:t>
            </a:r>
          </a:p>
          <a:p>
            <a:pPr>
              <a:spcBef>
                <a:spcPts val="1800"/>
              </a:spcBef>
            </a:pPr>
            <a:r>
              <a:rPr lang="en-CA" sz="2800" b="1" dirty="0" smtClean="0"/>
              <a:t>Claim:</a:t>
            </a:r>
            <a:r>
              <a:rPr lang="en-CA" sz="2800" dirty="0" smtClean="0"/>
              <a:t> P is a face of P.</a:t>
            </a:r>
          </a:p>
          <a:p>
            <a:pPr>
              <a:spcBef>
                <a:spcPts val="300"/>
              </a:spcBef>
            </a:pPr>
            <a:r>
              <a:rPr lang="en-CA" sz="2800" b="1" dirty="0" smtClean="0"/>
              <a:t>Proof: </a:t>
            </a:r>
            <a:r>
              <a:rPr lang="en-CA" sz="2800" dirty="0" smtClean="0"/>
              <a:t>Take a=0 and b=0.</a:t>
            </a:r>
          </a:p>
          <a:p>
            <a:pPr>
              <a:spcBef>
                <a:spcPts val="1800"/>
              </a:spcBef>
            </a:pPr>
            <a:r>
              <a:rPr lang="en-CA" sz="2800" b="1" dirty="0" smtClean="0"/>
              <a:t>Claim:</a:t>
            </a:r>
            <a:r>
              <a:rPr lang="en-CA" sz="2800" dirty="0" smtClean="0"/>
              <a:t> </a:t>
            </a:r>
            <a:r>
              <a:rPr lang="en-CA" sz="2800" dirty="0" smtClean="0">
                <a:latin typeface="cmsy10"/>
              </a:rPr>
              <a:t>;</a:t>
            </a:r>
            <a:r>
              <a:rPr lang="en-CA" sz="2800" dirty="0" smtClean="0"/>
              <a:t> is a face of P.</a:t>
            </a:r>
          </a:p>
          <a:p>
            <a:pPr>
              <a:spcBef>
                <a:spcPts val="300"/>
              </a:spcBef>
            </a:pPr>
            <a:r>
              <a:rPr lang="en-CA" sz="2800" b="1" dirty="0" smtClean="0"/>
              <a:t>Proof: </a:t>
            </a:r>
            <a:r>
              <a:rPr lang="en-CA" sz="2800" dirty="0" smtClean="0"/>
              <a:t>Take a=0 and b=1.</a:t>
            </a:r>
          </a:p>
          <a:p>
            <a:pPr>
              <a:spcBef>
                <a:spcPts val="1800"/>
              </a:spcBef>
            </a:pPr>
            <a:endParaRPr lang="en-C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11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k-Faces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886687"/>
            <a:ext cx="8423564" cy="5574189"/>
          </a:xfrm>
        </p:spPr>
        <p:txBody>
          <a:bodyPr>
            <a:normAutofit/>
          </a:bodyPr>
          <a:lstStyle/>
          <a:p>
            <a:r>
              <a:rPr lang="en-CA" sz="2800" b="1" dirty="0" smtClean="0"/>
              <a:t>Def:</a:t>
            </a:r>
            <a:r>
              <a:rPr lang="en-CA" sz="2800" dirty="0" smtClean="0"/>
              <a:t> Let </a:t>
            </a:r>
            <a:r>
              <a:rPr lang="en-CA" sz="2800" dirty="0" err="1" smtClean="0"/>
              <a:t>P</a:t>
            </a:r>
            <a:r>
              <a:rPr lang="en-CA" sz="2800" dirty="0" err="1" smtClean="0">
                <a:latin typeface="cmsy10"/>
              </a:rPr>
              <a:t>µ</a:t>
            </a:r>
            <a:r>
              <a:rPr lang="en-CA" sz="2800" dirty="0" err="1" smtClean="0">
                <a:latin typeface="msbm10"/>
              </a:rPr>
              <a:t>R</a:t>
            </a:r>
            <a:r>
              <a:rPr lang="en-CA" sz="2800" baseline="30000" dirty="0" err="1" smtClean="0">
                <a:latin typeface="Calibri"/>
              </a:rPr>
              <a:t>n</a:t>
            </a:r>
            <a:r>
              <a:rPr lang="en-CA" sz="2800" dirty="0" smtClean="0"/>
              <a:t> be a polyhedron. A </a:t>
            </a:r>
            <a:r>
              <a:rPr lang="en-CA" sz="2800" b="1" dirty="0" smtClean="0"/>
              <a:t>face</a:t>
            </a:r>
            <a:r>
              <a:rPr lang="en-CA" sz="2800" dirty="0" smtClean="0"/>
              <a:t> of P is a set</a:t>
            </a:r>
            <a:br>
              <a:rPr lang="en-CA" sz="2800" dirty="0" smtClean="0"/>
            </a:br>
            <a:r>
              <a:rPr lang="en-CA" sz="2800" dirty="0" smtClean="0"/>
              <a:t>                           F  =  P </a:t>
            </a:r>
            <a:r>
              <a:rPr lang="en-CA" sz="2800" dirty="0" smtClean="0">
                <a:latin typeface="cmsy10"/>
              </a:rPr>
              <a:t>Å</a:t>
            </a:r>
            <a:r>
              <a:rPr lang="en-CA" sz="2800" dirty="0" smtClean="0"/>
              <a:t> { x : </a:t>
            </a:r>
            <a:r>
              <a:rPr lang="en-CA" sz="2800" dirty="0" err="1" smtClean="0">
                <a:latin typeface="Calibri"/>
              </a:rPr>
              <a:t>a</a:t>
            </a:r>
            <a:r>
              <a:rPr lang="en-CA" sz="2800" baseline="30000" dirty="0" err="1" smtClean="0">
                <a:latin typeface="Calibri"/>
              </a:rPr>
              <a:t>T</a:t>
            </a:r>
            <a:r>
              <a:rPr lang="en-CA" sz="2800" dirty="0" err="1" smtClean="0"/>
              <a:t>x</a:t>
            </a:r>
            <a:r>
              <a:rPr lang="en-CA" sz="2800" dirty="0" smtClean="0"/>
              <a:t> = b }</a:t>
            </a:r>
            <a:br>
              <a:rPr lang="en-CA" sz="2800" dirty="0" smtClean="0"/>
            </a:br>
            <a:r>
              <a:rPr lang="en-CA" sz="2800" dirty="0" smtClean="0"/>
              <a:t>where “</a:t>
            </a:r>
            <a:r>
              <a:rPr lang="en-CA" sz="2800" dirty="0" err="1" smtClean="0"/>
              <a:t>a</a:t>
            </a:r>
            <a:r>
              <a:rPr lang="en-CA" sz="2800" baseline="30000" dirty="0" err="1" smtClean="0"/>
              <a:t>T</a:t>
            </a:r>
            <a:r>
              <a:rPr lang="en-CA" sz="2800" dirty="0" err="1" smtClean="0"/>
              <a:t>x</a:t>
            </a:r>
            <a:r>
              <a:rPr lang="en-CA" sz="2800" dirty="0" err="1" smtClean="0">
                <a:latin typeface="cmsy10"/>
              </a:rPr>
              <a:t>·</a:t>
            </a:r>
            <a:r>
              <a:rPr lang="en-CA" sz="2800" dirty="0" err="1" smtClean="0"/>
              <a:t>b</a:t>
            </a:r>
            <a:r>
              <a:rPr lang="en-CA" sz="2800" dirty="0" smtClean="0"/>
              <a:t>” is a valid inequality for P.</a:t>
            </a:r>
          </a:p>
          <a:p>
            <a:r>
              <a:rPr lang="en-CA" sz="2800" b="1" dirty="0" smtClean="0"/>
              <a:t>Def:</a:t>
            </a:r>
            <a:r>
              <a:rPr lang="en-CA" sz="2800" dirty="0" smtClean="0"/>
              <a:t> A face F with dim F = k is called a </a:t>
            </a:r>
            <a:r>
              <a:rPr lang="en-CA" sz="2800" b="1" dirty="0" smtClean="0"/>
              <a:t>k-face</a:t>
            </a:r>
            <a:r>
              <a:rPr lang="en-CA" sz="2800" dirty="0" smtClean="0"/>
              <a:t>.</a:t>
            </a:r>
          </a:p>
          <a:p>
            <a:r>
              <a:rPr lang="en-CA" sz="2800" dirty="0" smtClean="0"/>
              <a:t>Suppose dim P = d</a:t>
            </a:r>
          </a:p>
          <a:p>
            <a:pPr lvl="1"/>
            <a:r>
              <a:rPr lang="en-CA" dirty="0" smtClean="0"/>
              <a:t>A (d-1)-face is called a </a:t>
            </a:r>
            <a:r>
              <a:rPr lang="en-CA" b="1" dirty="0" smtClean="0"/>
              <a:t>facet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A 1-face is called an </a:t>
            </a:r>
            <a:r>
              <a:rPr lang="en-CA" b="1" dirty="0" smtClean="0"/>
              <a:t>edge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A 0-face F has the form F = {v} where v</a:t>
            </a:r>
            <a:r>
              <a:rPr lang="en-CA" dirty="0" smtClean="0">
                <a:latin typeface="cmsy10"/>
              </a:rPr>
              <a:t>2</a:t>
            </a:r>
            <a:r>
              <a:rPr lang="en-CA" dirty="0" smtClean="0"/>
              <a:t>P.</a:t>
            </a:r>
          </a:p>
          <a:p>
            <a:r>
              <a:rPr lang="en-CA" sz="2800" b="1" dirty="0" smtClean="0"/>
              <a:t>Claim:</a:t>
            </a:r>
            <a:r>
              <a:rPr lang="en-CA" sz="2800" dirty="0" smtClean="0"/>
              <a:t> If F={v} is a 0-face then v is a vertex of 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>
            <a:off x="1381127" y="4914901"/>
            <a:ext cx="2867025" cy="9523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6076950"/>
            <a:ext cx="3810000" cy="115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24125" y="3705225"/>
            <a:ext cx="3800475" cy="6000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2581274" y="3619502"/>
            <a:ext cx="1781177" cy="17811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4210050" y="4895850"/>
            <a:ext cx="2457450" cy="552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2808089" y="3938685"/>
            <a:ext cx="2847817" cy="2136710"/>
          </a:xfrm>
          <a:custGeom>
            <a:avLst/>
            <a:gdLst>
              <a:gd name="connsiteX0" fmla="*/ 9330 w 2855167"/>
              <a:gd name="connsiteY0" fmla="*/ 1212979 h 2136710"/>
              <a:gd name="connsiteX1" fmla="*/ 9330 w 2855167"/>
              <a:gd name="connsiteY1" fmla="*/ 2136710 h 2136710"/>
              <a:gd name="connsiteX2" fmla="*/ 2435290 w 2855167"/>
              <a:gd name="connsiteY2" fmla="*/ 2127379 h 2136710"/>
              <a:gd name="connsiteX3" fmla="*/ 2855167 w 2855167"/>
              <a:gd name="connsiteY3" fmla="*/ 261257 h 2136710"/>
              <a:gd name="connsiteX4" fmla="*/ 1240971 w 2855167"/>
              <a:gd name="connsiteY4" fmla="*/ 0 h 2136710"/>
              <a:gd name="connsiteX5" fmla="*/ 0 w 2855167"/>
              <a:gd name="connsiteY5" fmla="*/ 1268963 h 2136710"/>
              <a:gd name="connsiteX0" fmla="*/ 1980 w 2847817"/>
              <a:gd name="connsiteY0" fmla="*/ 1212979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510 w 2847817"/>
              <a:gd name="connsiteY0" fmla="*/ 12044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152910 w 2847817"/>
              <a:gd name="connsiteY0" fmla="*/ 12806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7860 w 2847817"/>
              <a:gd name="connsiteY0" fmla="*/ 1239930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47817" h="2136710">
                <a:moveTo>
                  <a:pt x="7860" y="1239930"/>
                </a:moveTo>
                <a:lnTo>
                  <a:pt x="1980" y="2136710"/>
                </a:lnTo>
                <a:lnTo>
                  <a:pt x="2427940" y="2127379"/>
                </a:lnTo>
                <a:lnTo>
                  <a:pt x="2847817" y="261257"/>
                </a:lnTo>
                <a:lnTo>
                  <a:pt x="1233621" y="0"/>
                </a:lnTo>
                <a:lnTo>
                  <a:pt x="0" y="1231231"/>
                </a:lnTo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362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Attempt #1: </a:t>
            </a:r>
            <a:r>
              <a:rPr lang="en-US" sz="2800" dirty="0" smtClean="0">
                <a:solidFill>
                  <a:srgbClr val="00B050"/>
                </a:solidFill>
              </a:rPr>
              <a:t>“x is the ‘farthest point’ in some direction”</a:t>
            </a:r>
          </a:p>
          <a:p>
            <a:r>
              <a:rPr lang="en-US" sz="2800" dirty="0" smtClean="0"/>
              <a:t>Let P = { feasible region }</a:t>
            </a:r>
          </a:p>
          <a:p>
            <a:r>
              <a:rPr lang="en-US" sz="2800" dirty="0" smtClean="0"/>
              <a:t>There exists c</a:t>
            </a:r>
            <a:r>
              <a:rPr lang="en-US" sz="2800" dirty="0" smtClean="0">
                <a:latin typeface="cmsy10"/>
              </a:rPr>
              <a:t>2</a:t>
            </a:r>
            <a:r>
              <a:rPr lang="en-US" sz="2800" dirty="0" smtClean="0">
                <a:latin typeface="msbm10"/>
              </a:rPr>
              <a:t>R</a:t>
            </a:r>
            <a:r>
              <a:rPr lang="en-US" sz="2800" baseline="30000" dirty="0" smtClean="0">
                <a:latin typeface="Calibri"/>
              </a:rPr>
              <a:t>n</a:t>
            </a:r>
            <a:r>
              <a:rPr lang="en-US" sz="2800" dirty="0" smtClean="0"/>
              <a:t>  </a:t>
            </a:r>
            <a:r>
              <a:rPr lang="en-US" sz="2800" dirty="0" err="1" smtClean="0"/>
              <a:t>s.t</a:t>
            </a:r>
            <a:r>
              <a:rPr lang="en-US" sz="2800" dirty="0" smtClean="0"/>
              <a:t>.  </a:t>
            </a:r>
            <a:r>
              <a:rPr lang="en-US" sz="2800" dirty="0" err="1" smtClean="0">
                <a:latin typeface="Calibri"/>
              </a:rPr>
              <a:t>c</a:t>
            </a:r>
            <a:r>
              <a:rPr lang="en-US" sz="2800" baseline="30000" dirty="0" err="1" smtClean="0">
                <a:latin typeface="Calibri"/>
              </a:rPr>
              <a:t>T</a:t>
            </a:r>
            <a:r>
              <a:rPr lang="en-US" sz="2800" dirty="0" err="1" smtClean="0"/>
              <a:t>x</a:t>
            </a:r>
            <a:r>
              <a:rPr lang="en-US" sz="2800" dirty="0" smtClean="0"/>
              <a:t>&gt;</a:t>
            </a:r>
            <a:r>
              <a:rPr lang="en-US" sz="2800" dirty="0" err="1" smtClean="0">
                <a:latin typeface="Calibri"/>
              </a:rPr>
              <a:t>c</a:t>
            </a:r>
            <a:r>
              <a:rPr lang="en-US" sz="2800" baseline="30000" dirty="0" err="1" smtClean="0">
                <a:latin typeface="Calibri"/>
              </a:rPr>
              <a:t>T</a:t>
            </a:r>
            <a:r>
              <a:rPr lang="en-US" sz="2800" dirty="0" err="1" smtClean="0"/>
              <a:t>y</a:t>
            </a:r>
            <a:r>
              <a:rPr lang="en-US" sz="2800" dirty="0" smtClean="0"/>
              <a:t> for all y</a:t>
            </a:r>
            <a:r>
              <a:rPr lang="en-US" sz="2800" dirty="0" smtClean="0">
                <a:latin typeface="cmsy10"/>
              </a:rPr>
              <a:t>2</a:t>
            </a:r>
            <a:r>
              <a:rPr lang="en-US" sz="2800" dirty="0" smtClean="0"/>
              <a:t>P</a:t>
            </a:r>
            <a:r>
              <a:rPr lang="en-US" sz="2800" dirty="0" smtClean="0">
                <a:latin typeface="cmsy10"/>
              </a:rPr>
              <a:t>n</a:t>
            </a:r>
            <a:r>
              <a:rPr lang="en-US" sz="2800" dirty="0" smtClean="0"/>
              <a:t>{x}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“For some objective function, x is the unique optimal point when maximizing over P”</a:t>
            </a:r>
            <a:endParaRPr lang="en-US" sz="2800" dirty="0" smtClean="0"/>
          </a:p>
          <a:p>
            <a:r>
              <a:rPr lang="en-US" sz="2800" dirty="0" smtClean="0"/>
              <a:t>Such a point x is called a </a:t>
            </a:r>
            <a:r>
              <a:rPr lang="en-US" sz="2800" dirty="0" smtClean="0">
                <a:solidFill>
                  <a:srgbClr val="0070C0"/>
                </a:solidFill>
              </a:rPr>
              <a:t>“</a:t>
            </a:r>
            <a:r>
              <a:rPr lang="en-US" sz="2800" b="1" dirty="0" smtClean="0">
                <a:solidFill>
                  <a:srgbClr val="0070C0"/>
                </a:solidFill>
              </a:rPr>
              <a:t>vertex</a:t>
            </a:r>
            <a:r>
              <a:rPr lang="en-US" sz="2800" dirty="0" smtClean="0">
                <a:solidFill>
                  <a:srgbClr val="0070C0"/>
                </a:solidFill>
              </a:rPr>
              <a:t>”</a:t>
            </a:r>
          </a:p>
        </p:txBody>
      </p:sp>
      <p:sp>
        <p:nvSpPr>
          <p:cNvPr id="16" name="Oval 15"/>
          <p:cNvSpPr/>
          <p:nvPr/>
        </p:nvSpPr>
        <p:spPr>
          <a:xfrm>
            <a:off x="5591175" y="4114800"/>
            <a:ext cx="152400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267200" y="4419600"/>
            <a:ext cx="1143000" cy="763804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95800" y="44196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791200" y="3810000"/>
            <a:ext cx="2761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FF0000"/>
                </a:solidFill>
              </a:rPr>
              <a:t>unique optimal point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57200" y="4156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a corner point?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886687"/>
            <a:ext cx="8423564" cy="5574189"/>
          </a:xfrm>
        </p:spPr>
        <p:txBody>
          <a:bodyPr>
            <a:normAutofit/>
          </a:bodyPr>
          <a:lstStyle/>
          <a:p>
            <a:r>
              <a:rPr lang="en-CA" sz="2800" b="1" dirty="0" smtClean="0"/>
              <a:t>Def:</a:t>
            </a:r>
            <a:r>
              <a:rPr lang="en-CA" sz="2800" dirty="0" smtClean="0"/>
              <a:t> Let </a:t>
            </a:r>
            <a:r>
              <a:rPr lang="en-CA" sz="2800" dirty="0" err="1" smtClean="0"/>
              <a:t>P</a:t>
            </a:r>
            <a:r>
              <a:rPr lang="en-CA" sz="2800" dirty="0" err="1" smtClean="0">
                <a:latin typeface="cmsy10"/>
              </a:rPr>
              <a:t>µ</a:t>
            </a:r>
            <a:r>
              <a:rPr lang="en-CA" sz="2800" dirty="0" err="1" smtClean="0">
                <a:latin typeface="msbm10"/>
              </a:rPr>
              <a:t>R</a:t>
            </a:r>
            <a:r>
              <a:rPr lang="en-CA" sz="2800" baseline="30000" dirty="0" err="1" smtClean="0">
                <a:latin typeface="Calibri"/>
              </a:rPr>
              <a:t>n</a:t>
            </a:r>
            <a:r>
              <a:rPr lang="en-CA" sz="2800" dirty="0" smtClean="0"/>
              <a:t> be a polyhedron. A </a:t>
            </a:r>
            <a:r>
              <a:rPr lang="en-CA" sz="2800" b="1" dirty="0" smtClean="0"/>
              <a:t>face</a:t>
            </a:r>
            <a:r>
              <a:rPr lang="en-CA" sz="2800" dirty="0" smtClean="0"/>
              <a:t> of P is a set</a:t>
            </a:r>
            <a:br>
              <a:rPr lang="en-CA" sz="2800" dirty="0" smtClean="0"/>
            </a:br>
            <a:r>
              <a:rPr lang="en-CA" sz="2800" dirty="0" smtClean="0"/>
              <a:t>                           F  =  P </a:t>
            </a:r>
            <a:r>
              <a:rPr lang="en-CA" sz="2800" dirty="0" smtClean="0">
                <a:latin typeface="cmsy10"/>
              </a:rPr>
              <a:t>Å</a:t>
            </a:r>
            <a:r>
              <a:rPr lang="en-CA" sz="2800" dirty="0" smtClean="0"/>
              <a:t> { x : </a:t>
            </a:r>
            <a:r>
              <a:rPr lang="en-CA" sz="2800" dirty="0" err="1" smtClean="0">
                <a:latin typeface="Calibri"/>
              </a:rPr>
              <a:t>a</a:t>
            </a:r>
            <a:r>
              <a:rPr lang="en-CA" sz="2800" baseline="30000" dirty="0" err="1" smtClean="0">
                <a:latin typeface="Calibri"/>
              </a:rPr>
              <a:t>T</a:t>
            </a:r>
            <a:r>
              <a:rPr lang="en-CA" sz="2800" dirty="0" err="1" smtClean="0"/>
              <a:t>x</a:t>
            </a:r>
            <a:r>
              <a:rPr lang="en-CA" sz="2800" dirty="0" smtClean="0"/>
              <a:t> = b }</a:t>
            </a:r>
            <a:br>
              <a:rPr lang="en-CA" sz="2800" dirty="0" smtClean="0"/>
            </a:br>
            <a:r>
              <a:rPr lang="en-CA" sz="2800" dirty="0" smtClean="0"/>
              <a:t>where “</a:t>
            </a:r>
            <a:r>
              <a:rPr lang="en-CA" sz="2800" dirty="0" err="1" smtClean="0"/>
              <a:t>a</a:t>
            </a:r>
            <a:r>
              <a:rPr lang="en-CA" sz="2800" baseline="30000" dirty="0" err="1" smtClean="0"/>
              <a:t>T</a:t>
            </a:r>
            <a:r>
              <a:rPr lang="en-CA" sz="2800" dirty="0" err="1" smtClean="0"/>
              <a:t>x</a:t>
            </a:r>
            <a:r>
              <a:rPr lang="en-CA" sz="2800" dirty="0" err="1" smtClean="0">
                <a:latin typeface="cmsy10"/>
              </a:rPr>
              <a:t>·</a:t>
            </a:r>
            <a:r>
              <a:rPr lang="en-CA" sz="2800" dirty="0" err="1" smtClean="0"/>
              <a:t>b</a:t>
            </a:r>
            <a:r>
              <a:rPr lang="en-CA" sz="2800" dirty="0" smtClean="0"/>
              <a:t>” is a valid inequality for P.</a:t>
            </a:r>
          </a:p>
          <a:p>
            <a:r>
              <a:rPr lang="en-CA" sz="2800" b="1" dirty="0" smtClean="0"/>
              <a:t>Def:</a:t>
            </a:r>
            <a:r>
              <a:rPr lang="en-CA" sz="2800" dirty="0" smtClean="0"/>
              <a:t> A face F with dim F = k is called a </a:t>
            </a:r>
            <a:r>
              <a:rPr lang="en-CA" sz="2800" b="1" dirty="0" smtClean="0"/>
              <a:t>k-face</a:t>
            </a:r>
            <a:r>
              <a:rPr lang="en-CA" sz="2800" dirty="0" smtClean="0"/>
              <a:t>.</a:t>
            </a:r>
          </a:p>
        </p:txBody>
      </p:sp>
      <p:pic>
        <p:nvPicPr>
          <p:cNvPr id="4" name="Picture 3" descr="polyhedr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8617" y="2974640"/>
            <a:ext cx="3629892" cy="343024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003965" y="2867891"/>
            <a:ext cx="277090" cy="277090"/>
          </a:xfrm>
          <a:prstGeom prst="ellipse">
            <a:avLst/>
          </a:prstGeom>
          <a:noFill/>
          <a:ln w="762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457200" y="2964873"/>
            <a:ext cx="147162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3200" dirty="0" smtClean="0">
                <a:solidFill>
                  <a:srgbClr val="3333FF"/>
                </a:solidFill>
              </a:rPr>
              <a:t>0-face</a:t>
            </a:r>
            <a:br>
              <a:rPr lang="en-CA" sz="3200" dirty="0" smtClean="0">
                <a:solidFill>
                  <a:srgbClr val="3333FF"/>
                </a:solidFill>
              </a:rPr>
            </a:br>
            <a:r>
              <a:rPr lang="en-CA" sz="3200" dirty="0" smtClean="0">
                <a:solidFill>
                  <a:srgbClr val="3333FF"/>
                </a:solidFill>
              </a:rPr>
              <a:t>(vertex)</a:t>
            </a:r>
            <a:endParaRPr lang="en-CA" sz="3200" dirty="0">
              <a:solidFill>
                <a:srgbClr val="3333FF"/>
              </a:solidFill>
            </a:endParaRPr>
          </a:p>
        </p:txBody>
      </p:sp>
      <p:cxnSp>
        <p:nvCxnSpPr>
          <p:cNvPr id="8" name="Straight Connector 7"/>
          <p:cNvCxnSpPr>
            <a:stCxn id="6" idx="3"/>
            <a:endCxn id="5" idx="2"/>
          </p:cNvCxnSpPr>
          <p:nvPr/>
        </p:nvCxnSpPr>
        <p:spPr>
          <a:xfrm flipV="1">
            <a:off x="1928821" y="3006436"/>
            <a:ext cx="2075144" cy="497046"/>
          </a:xfrm>
          <a:prstGeom prst="line">
            <a:avLst/>
          </a:prstGeom>
          <a:ln w="38100">
            <a:solidFill>
              <a:srgbClr val="3333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5243946" y="3844636"/>
            <a:ext cx="1759527" cy="554182"/>
          </a:xfrm>
          <a:prstGeom prst="line">
            <a:avLst/>
          </a:prstGeom>
          <a:ln w="76200">
            <a:solidFill>
              <a:srgbClr val="3333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9853" y="4516581"/>
            <a:ext cx="18004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3200" dirty="0" smtClean="0">
                <a:solidFill>
                  <a:srgbClr val="3333FF"/>
                </a:solidFill>
              </a:rPr>
              <a:t>(d-1)-face</a:t>
            </a:r>
            <a:br>
              <a:rPr lang="en-CA" sz="3200" dirty="0" smtClean="0">
                <a:solidFill>
                  <a:srgbClr val="3333FF"/>
                </a:solidFill>
              </a:rPr>
            </a:br>
            <a:r>
              <a:rPr lang="en-CA" sz="3200" dirty="0" smtClean="0">
                <a:solidFill>
                  <a:srgbClr val="3333FF"/>
                </a:solidFill>
              </a:rPr>
              <a:t>(facet)</a:t>
            </a:r>
            <a:endParaRPr lang="en-CA" sz="3200" dirty="0">
              <a:solidFill>
                <a:srgbClr val="3333FF"/>
              </a:solidFill>
            </a:endParaRP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>
          <a:xfrm flipV="1">
            <a:off x="2020346" y="4322618"/>
            <a:ext cx="1900490" cy="732572"/>
          </a:xfrm>
          <a:prstGeom prst="line">
            <a:avLst/>
          </a:prstGeom>
          <a:ln w="38100">
            <a:solidFill>
              <a:srgbClr val="3333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3685309" y="3352800"/>
            <a:ext cx="2092036" cy="2147455"/>
          </a:xfrm>
          <a:custGeom>
            <a:avLst/>
            <a:gdLst>
              <a:gd name="connsiteX0" fmla="*/ 457200 w 2092036"/>
              <a:gd name="connsiteY0" fmla="*/ 0 h 2147455"/>
              <a:gd name="connsiteX1" fmla="*/ 0 w 2092036"/>
              <a:gd name="connsiteY1" fmla="*/ 2147455 h 2147455"/>
              <a:gd name="connsiteX2" fmla="*/ 2092036 w 2092036"/>
              <a:gd name="connsiteY2" fmla="*/ 1468582 h 2147455"/>
              <a:gd name="connsiteX3" fmla="*/ 457200 w 2092036"/>
              <a:gd name="connsiteY3" fmla="*/ 0 h 214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2036" h="2147455">
                <a:moveTo>
                  <a:pt x="457200" y="0"/>
                </a:moveTo>
                <a:lnTo>
                  <a:pt x="0" y="2147455"/>
                </a:lnTo>
                <a:lnTo>
                  <a:pt x="2092036" y="1468582"/>
                </a:lnTo>
                <a:lnTo>
                  <a:pt x="457200" y="0"/>
                </a:lnTo>
                <a:close/>
              </a:path>
            </a:pathLst>
          </a:custGeom>
          <a:solidFill>
            <a:srgbClr val="3333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TextBox 20"/>
          <p:cNvSpPr txBox="1"/>
          <p:nvPr/>
        </p:nvSpPr>
        <p:spPr>
          <a:xfrm>
            <a:off x="7574059" y="3061854"/>
            <a:ext cx="12488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>
                <a:solidFill>
                  <a:srgbClr val="3333FF"/>
                </a:solidFill>
              </a:rPr>
              <a:t>1-face</a:t>
            </a:r>
            <a:br>
              <a:rPr lang="en-CA" sz="3200" dirty="0" smtClean="0">
                <a:solidFill>
                  <a:srgbClr val="3333FF"/>
                </a:solidFill>
              </a:rPr>
            </a:br>
            <a:r>
              <a:rPr lang="en-CA" sz="3200" dirty="0" smtClean="0">
                <a:solidFill>
                  <a:srgbClr val="3333FF"/>
                </a:solidFill>
              </a:rPr>
              <a:t>(edge)</a:t>
            </a:r>
            <a:endParaRPr lang="en-CA" sz="3200" dirty="0">
              <a:solidFill>
                <a:srgbClr val="3333FF"/>
              </a:solidFill>
            </a:endParaRPr>
          </a:p>
        </p:txBody>
      </p:sp>
      <p:cxnSp>
        <p:nvCxnSpPr>
          <p:cNvPr id="22" name="Straight Connector 21"/>
          <p:cNvCxnSpPr>
            <a:endCxn id="21" idx="1"/>
          </p:cNvCxnSpPr>
          <p:nvPr/>
        </p:nvCxnSpPr>
        <p:spPr>
          <a:xfrm flipV="1">
            <a:off x="6079727" y="3600463"/>
            <a:ext cx="1494332" cy="401781"/>
          </a:xfrm>
          <a:prstGeom prst="line">
            <a:avLst/>
          </a:prstGeom>
          <a:ln w="38100">
            <a:solidFill>
              <a:srgbClr val="3333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19051" y="6594764"/>
            <a:ext cx="2588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solidFill>
                  <a:schemeClr val="bg1">
                    <a:lumMod val="65000"/>
                  </a:schemeClr>
                </a:solidFill>
              </a:rPr>
              <a:t>Image: http://torantula.blogspot.com/</a:t>
            </a:r>
            <a:endParaRPr lang="en-CA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129511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k-Faces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/>
      <p:bldP spid="18" grpId="0" animBg="1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4640"/>
            <a:ext cx="8229600" cy="7689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Simplex Method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68027"/>
            <a:ext cx="8686800" cy="98368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ill Sans MT Condensed" pitchFamily="34" charset="0"/>
              </a:rPr>
              <a:t>“The obvious idea of moving along edges from one vertex of a convex polygon to the next” [</a:t>
            </a:r>
            <a:r>
              <a:rPr lang="en-US" sz="2800" dirty="0" err="1" smtClean="0">
                <a:latin typeface="Gill Sans MT Condensed" pitchFamily="34" charset="0"/>
              </a:rPr>
              <a:t>Dantzig</a:t>
            </a:r>
            <a:r>
              <a:rPr lang="en-US" sz="2800" dirty="0" smtClean="0">
                <a:latin typeface="Gill Sans MT Condensed" pitchFamily="34" charset="0"/>
              </a:rPr>
              <a:t>, 1963]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6586" y="1524000"/>
            <a:ext cx="7869380" cy="378565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ctr"/>
            <a:r>
              <a:rPr lang="en-US" sz="2400" b="1" dirty="0" smtClean="0"/>
              <a:t>Algorithm</a:t>
            </a:r>
          </a:p>
          <a:p>
            <a:pPr fontAlgn="ctr">
              <a:tabLst>
                <a:tab pos="984250" algn="l"/>
                <a:tab pos="1524000" algn="l"/>
              </a:tabLst>
            </a:pPr>
            <a:r>
              <a:rPr lang="en-US" sz="2400" dirty="0" smtClean="0"/>
              <a:t>Let x be any vertex			     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(we assume LP is feasible)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fontAlgn="ctr">
              <a:tabLst>
                <a:tab pos="984250" algn="l"/>
                <a:tab pos="1524000" algn="l"/>
              </a:tabLst>
            </a:pPr>
            <a:r>
              <a:rPr lang="en-US" sz="2400" dirty="0" smtClean="0"/>
              <a:t>For </a:t>
            </a:r>
            <a:r>
              <a:rPr lang="en-US" sz="2400" dirty="0"/>
              <a:t>each </a:t>
            </a:r>
            <a:r>
              <a:rPr lang="en-US" sz="2400" dirty="0" smtClean="0"/>
              <a:t>edge containing </a:t>
            </a:r>
            <a:r>
              <a:rPr lang="en-US" sz="2400" dirty="0"/>
              <a:t>x</a:t>
            </a:r>
            <a:endParaRPr lang="en-US" sz="2400" dirty="0" smtClean="0"/>
          </a:p>
          <a:p>
            <a:pPr lvl="1" fontAlgn="ctr">
              <a:tabLst>
                <a:tab pos="984250" algn="l"/>
                <a:tab pos="1524000" algn="l"/>
              </a:tabLst>
            </a:pPr>
            <a:r>
              <a:rPr lang="en-US" sz="2400" dirty="0"/>
              <a:t>If </a:t>
            </a:r>
            <a:r>
              <a:rPr lang="en-US" sz="2400" dirty="0" smtClean="0">
                <a:latin typeface="Calibri"/>
              </a:rPr>
              <a:t>moving along the edge increases the objective function</a:t>
            </a:r>
          </a:p>
          <a:p>
            <a:pPr lvl="1" fontAlgn="ctr">
              <a:tabLst>
                <a:tab pos="984250" algn="l"/>
                <a:tab pos="1524000" algn="l"/>
              </a:tabLst>
            </a:pPr>
            <a:r>
              <a:rPr lang="en-US" sz="2400" dirty="0" smtClean="0">
                <a:latin typeface="Calibri"/>
              </a:rPr>
              <a:t>	If the edge is infinitely long,</a:t>
            </a:r>
          </a:p>
          <a:p>
            <a:pPr lvl="1" fontAlgn="ctr">
              <a:tabLst>
                <a:tab pos="984250" algn="l"/>
                <a:tab pos="1524000" algn="l"/>
              </a:tabLst>
            </a:pPr>
            <a:r>
              <a:rPr lang="en-US" sz="2400" b="1" dirty="0" smtClean="0">
                <a:latin typeface="Calibri"/>
              </a:rPr>
              <a:t>		Halt</a:t>
            </a:r>
            <a:r>
              <a:rPr lang="en-US" sz="2400" dirty="0" smtClean="0">
                <a:latin typeface="Calibri"/>
              </a:rPr>
              <a:t>: LP is unbounded</a:t>
            </a:r>
          </a:p>
          <a:p>
            <a:pPr lvl="1" fontAlgn="ctr">
              <a:tabLst>
                <a:tab pos="984250" algn="l"/>
                <a:tab pos="1524000" algn="l"/>
              </a:tabLst>
            </a:pPr>
            <a:r>
              <a:rPr lang="en-US" sz="2400" dirty="0" smtClean="0">
                <a:latin typeface="Calibri"/>
              </a:rPr>
              <a:t>	Else</a:t>
            </a:r>
          </a:p>
          <a:p>
            <a:pPr lvl="1" fontAlgn="ctr">
              <a:tabLst>
                <a:tab pos="984250" algn="l"/>
                <a:tab pos="1524000" algn="l"/>
              </a:tabLst>
            </a:pPr>
            <a:r>
              <a:rPr lang="en-US" sz="2400" dirty="0" smtClean="0">
                <a:latin typeface="Calibri"/>
              </a:rPr>
              <a:t>		Set x to be other vertex in the edge</a:t>
            </a:r>
          </a:p>
          <a:p>
            <a:pPr lvl="1" fontAlgn="ctr">
              <a:tabLst>
                <a:tab pos="984250" algn="l"/>
                <a:tab pos="1524000" algn="l"/>
              </a:tabLst>
            </a:pPr>
            <a:r>
              <a:rPr lang="en-US" sz="2400" dirty="0" smtClean="0">
                <a:latin typeface="Calibri"/>
              </a:rPr>
              <a:t>		Restart loop</a:t>
            </a:r>
            <a:endParaRPr lang="en-US" sz="2400" dirty="0" smtClean="0"/>
          </a:p>
          <a:p>
            <a:pPr fontAlgn="ctr">
              <a:tabLst>
                <a:tab pos="984250" algn="l"/>
                <a:tab pos="1524000" algn="l"/>
              </a:tabLst>
            </a:pPr>
            <a:r>
              <a:rPr lang="en-US" sz="2400" dirty="0" smtClean="0"/>
              <a:t>Halt: x is optimal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5347858"/>
            <a:ext cx="8763000" cy="1454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practice,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very efficient.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theory, very hard to analyze.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many edges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must we traverse in the worst case?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90" y="908720"/>
            <a:ext cx="8597862" cy="27333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For any polyhedron, and for any two vertices, are they connected by a path of few edges?</a:t>
            </a:r>
          </a:p>
          <a:p>
            <a:r>
              <a:rPr lang="en-US" sz="2800" b="1" dirty="0" smtClean="0">
                <a:hlinkClick r:id="rId2"/>
              </a:rPr>
              <a:t>The Hirsch Conjecture</a:t>
            </a:r>
            <a:r>
              <a:rPr lang="en-US" sz="2800" b="1" dirty="0" smtClean="0"/>
              <a:t> </a:t>
            </a:r>
            <a:r>
              <a:rPr lang="en-US" sz="2800" dirty="0" smtClean="0"/>
              <a:t>(1957)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Let P = { x : </a:t>
            </a:r>
            <a:r>
              <a:rPr lang="en-US" sz="2800" dirty="0" err="1" smtClean="0"/>
              <a:t>Ax</a:t>
            </a:r>
            <a:r>
              <a:rPr lang="en-US" sz="2800" dirty="0" err="1" smtClean="0">
                <a:latin typeface="cmsy10"/>
              </a:rPr>
              <a:t>·</a:t>
            </a:r>
            <a:r>
              <a:rPr lang="en-US" sz="2800" dirty="0" err="1" smtClean="0"/>
              <a:t>b</a:t>
            </a:r>
            <a:r>
              <a:rPr lang="en-US" sz="2800" dirty="0" smtClean="0"/>
              <a:t> } where A has size m x n. Then any two vertices are connected by a path of </a:t>
            </a:r>
            <a:r>
              <a:rPr lang="en-US" sz="2800" dirty="0" smtClean="0">
                <a:latin typeface="cmsy10"/>
              </a:rPr>
              <a:t>·</a:t>
            </a:r>
            <a:r>
              <a:rPr lang="en-US" sz="2800" dirty="0" smtClean="0"/>
              <a:t> m-n edges.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792048" y="3830374"/>
            <a:ext cx="1738648" cy="1648495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76200" prstMaterial="flat">
            <a:bevelT w="38100" prst="cross"/>
            <a:bevelB w="139700" prst="cross"/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788310" y="3590245"/>
            <a:ext cx="2025445" cy="1887794"/>
          </a:xfrm>
          <a:custGeom>
            <a:avLst/>
            <a:gdLst>
              <a:gd name="connsiteX0" fmla="*/ 0 w 2054942"/>
              <a:gd name="connsiteY0" fmla="*/ 216310 h 1887794"/>
              <a:gd name="connsiteX1" fmla="*/ 550606 w 2054942"/>
              <a:gd name="connsiteY1" fmla="*/ 0 h 1887794"/>
              <a:gd name="connsiteX2" fmla="*/ 2005781 w 2054942"/>
              <a:gd name="connsiteY2" fmla="*/ 0 h 1887794"/>
              <a:gd name="connsiteX3" fmla="*/ 1750142 w 2054942"/>
              <a:gd name="connsiteY3" fmla="*/ 235974 h 1887794"/>
              <a:gd name="connsiteX4" fmla="*/ 1750142 w 2054942"/>
              <a:gd name="connsiteY4" fmla="*/ 1887794 h 1887794"/>
              <a:gd name="connsiteX5" fmla="*/ 2054942 w 2054942"/>
              <a:gd name="connsiteY5" fmla="*/ 1553497 h 1887794"/>
              <a:gd name="connsiteX6" fmla="*/ 2025445 w 2054942"/>
              <a:gd name="connsiteY6" fmla="*/ 353962 h 1887794"/>
              <a:gd name="connsiteX0" fmla="*/ 0 w 2054942"/>
              <a:gd name="connsiteY0" fmla="*/ 216310 h 1887794"/>
              <a:gd name="connsiteX1" fmla="*/ 550606 w 2054942"/>
              <a:gd name="connsiteY1" fmla="*/ 0 h 1887794"/>
              <a:gd name="connsiteX2" fmla="*/ 2005781 w 2054942"/>
              <a:gd name="connsiteY2" fmla="*/ 0 h 1887794"/>
              <a:gd name="connsiteX3" fmla="*/ 1750142 w 2054942"/>
              <a:gd name="connsiteY3" fmla="*/ 235974 h 1887794"/>
              <a:gd name="connsiteX4" fmla="*/ 1750142 w 2054942"/>
              <a:gd name="connsiteY4" fmla="*/ 1887794 h 1887794"/>
              <a:gd name="connsiteX5" fmla="*/ 2054942 w 2054942"/>
              <a:gd name="connsiteY5" fmla="*/ 1553497 h 1887794"/>
              <a:gd name="connsiteX6" fmla="*/ 2025445 w 2054942"/>
              <a:gd name="connsiteY6" fmla="*/ 353962 h 1887794"/>
              <a:gd name="connsiteX7" fmla="*/ 0 w 2054942"/>
              <a:gd name="connsiteY7" fmla="*/ 216310 h 1887794"/>
              <a:gd name="connsiteX0" fmla="*/ 0 w 2054942"/>
              <a:gd name="connsiteY0" fmla="*/ 216310 h 1887794"/>
              <a:gd name="connsiteX1" fmla="*/ 550606 w 2054942"/>
              <a:gd name="connsiteY1" fmla="*/ 0 h 1887794"/>
              <a:gd name="connsiteX2" fmla="*/ 2005781 w 2054942"/>
              <a:gd name="connsiteY2" fmla="*/ 0 h 1887794"/>
              <a:gd name="connsiteX3" fmla="*/ 1750142 w 2054942"/>
              <a:gd name="connsiteY3" fmla="*/ 235974 h 1887794"/>
              <a:gd name="connsiteX4" fmla="*/ 1750142 w 2054942"/>
              <a:gd name="connsiteY4" fmla="*/ 1887794 h 1887794"/>
              <a:gd name="connsiteX5" fmla="*/ 2054942 w 2054942"/>
              <a:gd name="connsiteY5" fmla="*/ 1553497 h 1887794"/>
              <a:gd name="connsiteX6" fmla="*/ 2025445 w 2054942"/>
              <a:gd name="connsiteY6" fmla="*/ 353962 h 1887794"/>
              <a:gd name="connsiteX7" fmla="*/ 1750142 w 2054942"/>
              <a:gd name="connsiteY7" fmla="*/ 216310 h 1887794"/>
              <a:gd name="connsiteX8" fmla="*/ 0 w 2054942"/>
              <a:gd name="connsiteY8" fmla="*/ 216310 h 1887794"/>
              <a:gd name="connsiteX0" fmla="*/ 0 w 2054942"/>
              <a:gd name="connsiteY0" fmla="*/ 216310 h 1887794"/>
              <a:gd name="connsiteX1" fmla="*/ 550606 w 2054942"/>
              <a:gd name="connsiteY1" fmla="*/ 0 h 1887794"/>
              <a:gd name="connsiteX2" fmla="*/ 2005781 w 2054942"/>
              <a:gd name="connsiteY2" fmla="*/ 0 h 1887794"/>
              <a:gd name="connsiteX3" fmla="*/ 1750142 w 2054942"/>
              <a:gd name="connsiteY3" fmla="*/ 235974 h 1887794"/>
              <a:gd name="connsiteX4" fmla="*/ 1750142 w 2054942"/>
              <a:gd name="connsiteY4" fmla="*/ 1887794 h 1887794"/>
              <a:gd name="connsiteX5" fmla="*/ 2054942 w 2054942"/>
              <a:gd name="connsiteY5" fmla="*/ 1553497 h 1887794"/>
              <a:gd name="connsiteX6" fmla="*/ 2005781 w 2054942"/>
              <a:gd name="connsiteY6" fmla="*/ 9833 h 1887794"/>
              <a:gd name="connsiteX7" fmla="*/ 1750142 w 2054942"/>
              <a:gd name="connsiteY7" fmla="*/ 216310 h 1887794"/>
              <a:gd name="connsiteX8" fmla="*/ 0 w 2054942"/>
              <a:gd name="connsiteY8" fmla="*/ 216310 h 1887794"/>
              <a:gd name="connsiteX0" fmla="*/ 0 w 2005781"/>
              <a:gd name="connsiteY0" fmla="*/ 216310 h 1887794"/>
              <a:gd name="connsiteX1" fmla="*/ 550606 w 2005781"/>
              <a:gd name="connsiteY1" fmla="*/ 0 h 1887794"/>
              <a:gd name="connsiteX2" fmla="*/ 2005781 w 2005781"/>
              <a:gd name="connsiteY2" fmla="*/ 0 h 1887794"/>
              <a:gd name="connsiteX3" fmla="*/ 1750142 w 2005781"/>
              <a:gd name="connsiteY3" fmla="*/ 235974 h 1887794"/>
              <a:gd name="connsiteX4" fmla="*/ 1750142 w 2005781"/>
              <a:gd name="connsiteY4" fmla="*/ 1887794 h 1887794"/>
              <a:gd name="connsiteX5" fmla="*/ 2005781 w 2005781"/>
              <a:gd name="connsiteY5" fmla="*/ 1602658 h 1887794"/>
              <a:gd name="connsiteX6" fmla="*/ 2005781 w 2005781"/>
              <a:gd name="connsiteY6" fmla="*/ 9833 h 1887794"/>
              <a:gd name="connsiteX7" fmla="*/ 1750142 w 2005781"/>
              <a:gd name="connsiteY7" fmla="*/ 216310 h 1887794"/>
              <a:gd name="connsiteX8" fmla="*/ 0 w 2005781"/>
              <a:gd name="connsiteY8" fmla="*/ 216310 h 1887794"/>
              <a:gd name="connsiteX0" fmla="*/ 0 w 2025445"/>
              <a:gd name="connsiteY0" fmla="*/ 216310 h 1887794"/>
              <a:gd name="connsiteX1" fmla="*/ 550606 w 2025445"/>
              <a:gd name="connsiteY1" fmla="*/ 0 h 1887794"/>
              <a:gd name="connsiteX2" fmla="*/ 2005781 w 2025445"/>
              <a:gd name="connsiteY2" fmla="*/ 0 h 1887794"/>
              <a:gd name="connsiteX3" fmla="*/ 1750142 w 2025445"/>
              <a:gd name="connsiteY3" fmla="*/ 235974 h 1887794"/>
              <a:gd name="connsiteX4" fmla="*/ 1750142 w 2025445"/>
              <a:gd name="connsiteY4" fmla="*/ 1887794 h 1887794"/>
              <a:gd name="connsiteX5" fmla="*/ 2025445 w 2025445"/>
              <a:gd name="connsiteY5" fmla="*/ 1592826 h 1887794"/>
              <a:gd name="connsiteX6" fmla="*/ 2005781 w 2025445"/>
              <a:gd name="connsiteY6" fmla="*/ 9833 h 1887794"/>
              <a:gd name="connsiteX7" fmla="*/ 1750142 w 2025445"/>
              <a:gd name="connsiteY7" fmla="*/ 216310 h 1887794"/>
              <a:gd name="connsiteX8" fmla="*/ 0 w 2025445"/>
              <a:gd name="connsiteY8" fmla="*/ 216310 h 1887794"/>
              <a:gd name="connsiteX0" fmla="*/ 0 w 2025445"/>
              <a:gd name="connsiteY0" fmla="*/ 216310 h 1887794"/>
              <a:gd name="connsiteX1" fmla="*/ 550606 w 2025445"/>
              <a:gd name="connsiteY1" fmla="*/ 0 h 1887794"/>
              <a:gd name="connsiteX2" fmla="*/ 2005781 w 2025445"/>
              <a:gd name="connsiteY2" fmla="*/ 0 h 1887794"/>
              <a:gd name="connsiteX3" fmla="*/ 1750142 w 2025445"/>
              <a:gd name="connsiteY3" fmla="*/ 235974 h 1887794"/>
              <a:gd name="connsiteX4" fmla="*/ 1750142 w 2025445"/>
              <a:gd name="connsiteY4" fmla="*/ 1887794 h 1887794"/>
              <a:gd name="connsiteX5" fmla="*/ 2025445 w 2025445"/>
              <a:gd name="connsiteY5" fmla="*/ 1592826 h 1887794"/>
              <a:gd name="connsiteX6" fmla="*/ 2005781 w 2025445"/>
              <a:gd name="connsiteY6" fmla="*/ 9833 h 1887794"/>
              <a:gd name="connsiteX7" fmla="*/ 1740310 w 2025445"/>
              <a:gd name="connsiteY7" fmla="*/ 216310 h 1887794"/>
              <a:gd name="connsiteX8" fmla="*/ 0 w 2025445"/>
              <a:gd name="connsiteY8" fmla="*/ 216310 h 188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5445" h="1887794">
                <a:moveTo>
                  <a:pt x="0" y="216310"/>
                </a:moveTo>
                <a:lnTo>
                  <a:pt x="550606" y="0"/>
                </a:lnTo>
                <a:lnTo>
                  <a:pt x="2005781" y="0"/>
                </a:lnTo>
                <a:lnTo>
                  <a:pt x="1750142" y="235974"/>
                </a:lnTo>
                <a:lnTo>
                  <a:pt x="1750142" y="1887794"/>
                </a:lnTo>
                <a:lnTo>
                  <a:pt x="2025445" y="1592826"/>
                </a:lnTo>
                <a:lnTo>
                  <a:pt x="2005781" y="9833"/>
                </a:lnTo>
                <a:lnTo>
                  <a:pt x="1740310" y="216310"/>
                </a:lnTo>
                <a:lnTo>
                  <a:pt x="0" y="216310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7701" y="3963872"/>
            <a:ext cx="40098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Example:</a:t>
            </a:r>
            <a:r>
              <a:rPr lang="en-US" sz="2400" dirty="0" smtClean="0"/>
              <a:t> A cube.</a:t>
            </a:r>
          </a:p>
          <a:p>
            <a:r>
              <a:rPr lang="en-US" sz="2400" dirty="0" smtClean="0"/>
              <a:t>Dimension n=3.</a:t>
            </a:r>
          </a:p>
          <a:p>
            <a:r>
              <a:rPr lang="en-US" sz="2400" dirty="0" smtClean="0"/>
              <a:t># constraints m=6.</a:t>
            </a:r>
          </a:p>
          <a:p>
            <a:r>
              <a:rPr lang="en-US" sz="2400" dirty="0" smtClean="0"/>
              <a:t>Connected by a length-3 path?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2684" y="4199846"/>
            <a:ext cx="769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Yes!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>
            <a:stCxn id="6" idx="0"/>
            <a:endCxn id="6" idx="7"/>
          </p:cNvCxnSpPr>
          <p:nvPr/>
        </p:nvCxnSpPr>
        <p:spPr>
          <a:xfrm>
            <a:off x="4788310" y="3806555"/>
            <a:ext cx="1740310" cy="0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6" idx="7"/>
          </p:cNvCxnSpPr>
          <p:nvPr/>
        </p:nvCxnSpPr>
        <p:spPr>
          <a:xfrm rot="5400000" flipH="1" flipV="1">
            <a:off x="5697794" y="4617717"/>
            <a:ext cx="1641987" cy="19665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6" idx="5"/>
          </p:cNvCxnSpPr>
          <p:nvPr/>
        </p:nvCxnSpPr>
        <p:spPr>
          <a:xfrm flipV="1">
            <a:off x="6499123" y="5183071"/>
            <a:ext cx="314632" cy="285137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226142" y="-13854"/>
            <a:ext cx="8691716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Why is analyzing the simplex method hard?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142" y="-13854"/>
            <a:ext cx="8691716" cy="835742"/>
          </a:xfrm>
        </p:spPr>
        <p:txBody>
          <a:bodyPr>
            <a:noAutofit/>
          </a:bodyPr>
          <a:lstStyle/>
          <a:p>
            <a:r>
              <a:rPr lang="en-US" sz="3800" dirty="0" smtClean="0"/>
              <a:t>Why is analyzing the simplex method hard?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90" y="908720"/>
            <a:ext cx="8639426" cy="594927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For any polyhedron, and for any two vertices, are they connected by a path of few edges?</a:t>
            </a:r>
          </a:p>
          <a:p>
            <a:r>
              <a:rPr lang="en-US" sz="2800" b="1" dirty="0" smtClean="0">
                <a:hlinkClick r:id="rId3"/>
              </a:rPr>
              <a:t>The Hirsch Conjecture</a:t>
            </a:r>
            <a:r>
              <a:rPr lang="en-US" sz="2800" b="1" dirty="0" smtClean="0"/>
              <a:t> </a:t>
            </a:r>
            <a:r>
              <a:rPr lang="en-US" sz="2800" dirty="0" smtClean="0"/>
              <a:t>(1957)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Let P = { x : </a:t>
            </a:r>
            <a:r>
              <a:rPr lang="en-US" sz="2800" dirty="0" err="1" smtClean="0"/>
              <a:t>Ax</a:t>
            </a:r>
            <a:r>
              <a:rPr lang="en-US" sz="2800" dirty="0" err="1" smtClean="0">
                <a:latin typeface="cmsy10"/>
              </a:rPr>
              <a:t>·</a:t>
            </a:r>
            <a:r>
              <a:rPr lang="en-US" sz="2800" dirty="0" err="1" smtClean="0"/>
              <a:t>b</a:t>
            </a:r>
            <a:r>
              <a:rPr lang="en-US" sz="2800" dirty="0" smtClean="0"/>
              <a:t> } where A has size m x n. Then any two vertices are connected by a path of </a:t>
            </a:r>
            <a:r>
              <a:rPr lang="en-US" sz="2800" dirty="0" smtClean="0">
                <a:latin typeface="cmsy10"/>
              </a:rPr>
              <a:t>·</a:t>
            </a:r>
            <a:r>
              <a:rPr lang="en-US" sz="2800" dirty="0" smtClean="0"/>
              <a:t> m-n edges.</a:t>
            </a:r>
          </a:p>
          <a:p>
            <a:r>
              <a:rPr lang="en-US" sz="2800" dirty="0" smtClean="0"/>
              <a:t>We have no idea how to prove this.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Disproved!</a:t>
            </a:r>
            <a:r>
              <a:rPr lang="en-US" sz="2800" dirty="0" smtClean="0"/>
              <a:t> There is a </a:t>
            </a:r>
            <a:r>
              <a:rPr lang="en-US" sz="2800" dirty="0" err="1" smtClean="0"/>
              <a:t>polytope</a:t>
            </a:r>
            <a:r>
              <a:rPr lang="en-US" sz="2800" dirty="0" smtClean="0"/>
              <a:t> with n=43, m=86, and two vertices with no path of length </a:t>
            </a:r>
            <a:r>
              <a:rPr lang="en-US" sz="2800" dirty="0" smtClean="0">
                <a:latin typeface="cmsy10"/>
              </a:rPr>
              <a:t>·</a:t>
            </a:r>
            <a:r>
              <a:rPr lang="en-US" sz="2800" dirty="0" smtClean="0"/>
              <a:t> 43 </a:t>
            </a:r>
            <a:r>
              <a:rPr lang="en-US" sz="2400" dirty="0" smtClean="0"/>
              <a:t>[</a:t>
            </a:r>
            <a:r>
              <a:rPr lang="en-US" sz="2400" dirty="0" smtClean="0">
                <a:hlinkClick r:id="rId4"/>
              </a:rPr>
              <a:t>Santos, 2010</a:t>
            </a:r>
            <a:r>
              <a:rPr lang="en-US" sz="2400" dirty="0" smtClean="0"/>
              <a:t>].</a:t>
            </a:r>
            <a:endParaRPr lang="en-US" sz="2800" dirty="0" smtClean="0"/>
          </a:p>
          <a:p>
            <a:r>
              <a:rPr lang="en-US" sz="2800" b="1" dirty="0" smtClean="0"/>
              <a:t>Theorem:</a:t>
            </a:r>
            <a:r>
              <a:rPr lang="en-US" sz="2800" dirty="0" smtClean="0"/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Kalai-Kleitman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1992]</a:t>
            </a:r>
            <a:r>
              <a:rPr lang="en-US" sz="2800" dirty="0" smtClean="0"/>
              <a:t> </a:t>
            </a:r>
            <a:r>
              <a:rPr lang="en-US" sz="2000" dirty="0" smtClean="0"/>
              <a:t> </a:t>
            </a:r>
            <a:r>
              <a:rPr lang="en-US" sz="2800" dirty="0" smtClean="0"/>
              <a:t>There is always a path</a:t>
            </a:r>
            <a:br>
              <a:rPr lang="en-US" sz="2800" dirty="0" smtClean="0"/>
            </a:br>
            <a:r>
              <a:rPr lang="en-US" sz="2800" dirty="0" smtClean="0"/>
              <a:t>with </a:t>
            </a:r>
            <a:r>
              <a:rPr lang="en-US" sz="2800" dirty="0" smtClean="0">
                <a:latin typeface="cmsy10"/>
              </a:rPr>
              <a:t>·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Calibri"/>
              </a:rPr>
              <a:t>m</a:t>
            </a:r>
            <a:r>
              <a:rPr lang="en-US" sz="2800" baseline="30000" dirty="0" err="1" smtClean="0">
                <a:latin typeface="Calibri"/>
              </a:rPr>
              <a:t>log</a:t>
            </a:r>
            <a:r>
              <a:rPr lang="en-US" sz="2800" baseline="30000" dirty="0" smtClean="0"/>
              <a:t> n+2 </a:t>
            </a:r>
            <a:r>
              <a:rPr lang="en-US" sz="2800" dirty="0" smtClean="0"/>
              <a:t>edges.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>
            <a:off x="1381127" y="4914901"/>
            <a:ext cx="2867025" cy="9523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6076950"/>
            <a:ext cx="3810000" cy="115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24125" y="3705225"/>
            <a:ext cx="3800475" cy="6000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2581274" y="3619502"/>
            <a:ext cx="1781177" cy="17811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4210050" y="4895850"/>
            <a:ext cx="2457450" cy="552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2808089" y="3938685"/>
            <a:ext cx="2847817" cy="2136710"/>
          </a:xfrm>
          <a:custGeom>
            <a:avLst/>
            <a:gdLst>
              <a:gd name="connsiteX0" fmla="*/ 9330 w 2855167"/>
              <a:gd name="connsiteY0" fmla="*/ 1212979 h 2136710"/>
              <a:gd name="connsiteX1" fmla="*/ 9330 w 2855167"/>
              <a:gd name="connsiteY1" fmla="*/ 2136710 h 2136710"/>
              <a:gd name="connsiteX2" fmla="*/ 2435290 w 2855167"/>
              <a:gd name="connsiteY2" fmla="*/ 2127379 h 2136710"/>
              <a:gd name="connsiteX3" fmla="*/ 2855167 w 2855167"/>
              <a:gd name="connsiteY3" fmla="*/ 261257 h 2136710"/>
              <a:gd name="connsiteX4" fmla="*/ 1240971 w 2855167"/>
              <a:gd name="connsiteY4" fmla="*/ 0 h 2136710"/>
              <a:gd name="connsiteX5" fmla="*/ 0 w 2855167"/>
              <a:gd name="connsiteY5" fmla="*/ 1268963 h 2136710"/>
              <a:gd name="connsiteX0" fmla="*/ 1980 w 2847817"/>
              <a:gd name="connsiteY0" fmla="*/ 1212979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510 w 2847817"/>
              <a:gd name="connsiteY0" fmla="*/ 12044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152910 w 2847817"/>
              <a:gd name="connsiteY0" fmla="*/ 12806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7860 w 2847817"/>
              <a:gd name="connsiteY0" fmla="*/ 1239930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47817" h="2136710">
                <a:moveTo>
                  <a:pt x="7860" y="1239930"/>
                </a:moveTo>
                <a:lnTo>
                  <a:pt x="1980" y="2136710"/>
                </a:lnTo>
                <a:lnTo>
                  <a:pt x="2427940" y="2127379"/>
                </a:lnTo>
                <a:lnTo>
                  <a:pt x="2847817" y="261257"/>
                </a:lnTo>
                <a:lnTo>
                  <a:pt x="1233621" y="0"/>
                </a:lnTo>
                <a:lnTo>
                  <a:pt x="0" y="1231231"/>
                </a:lnTo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Attempt #2: </a:t>
            </a:r>
            <a:r>
              <a:rPr lang="en-US" sz="2800" dirty="0" smtClean="0">
                <a:solidFill>
                  <a:srgbClr val="00B050"/>
                </a:solidFill>
              </a:rPr>
              <a:t>“There is no feasible line-segment that goes through x in both directions”</a:t>
            </a:r>
          </a:p>
          <a:p>
            <a:r>
              <a:rPr lang="en-US" sz="2800" dirty="0" smtClean="0"/>
              <a:t>Whenever x=</a:t>
            </a:r>
            <a:r>
              <a:rPr lang="en-US" sz="2800" dirty="0" smtClean="0">
                <a:latin typeface="cmmi10"/>
              </a:rPr>
              <a:t>®</a:t>
            </a:r>
            <a:r>
              <a:rPr lang="en-US" sz="2800" dirty="0" smtClean="0"/>
              <a:t>y+(1-</a:t>
            </a:r>
            <a:r>
              <a:rPr lang="en-US" sz="2800" dirty="0" smtClean="0">
                <a:latin typeface="cmmi10"/>
              </a:rPr>
              <a:t>®</a:t>
            </a:r>
            <a:r>
              <a:rPr lang="en-US" sz="2800" dirty="0" smtClean="0"/>
              <a:t>)z with </a:t>
            </a:r>
            <a:r>
              <a:rPr lang="en-US" sz="2800" dirty="0" err="1" smtClean="0"/>
              <a:t>y,z</a:t>
            </a:r>
            <a:r>
              <a:rPr lang="en-US" sz="2800" dirty="0" err="1" smtClean="0">
                <a:latin typeface="Symbol"/>
                <a:sym typeface="Symbol"/>
              </a:rPr>
              <a:t></a:t>
            </a:r>
            <a:r>
              <a:rPr lang="en-US" sz="2800" dirty="0" err="1" smtClean="0"/>
              <a:t>x</a:t>
            </a:r>
            <a:r>
              <a:rPr lang="en-US" sz="2800" dirty="0" smtClean="0"/>
              <a:t> and </a:t>
            </a:r>
            <a:r>
              <a:rPr lang="en-US" sz="2800" dirty="0" smtClean="0">
                <a:latin typeface="cmmi10"/>
              </a:rPr>
              <a:t>®</a:t>
            </a:r>
            <a:r>
              <a:rPr lang="en-US" sz="2800" dirty="0" smtClean="0">
                <a:latin typeface="cmsy10"/>
              </a:rPr>
              <a:t>2</a:t>
            </a:r>
            <a:r>
              <a:rPr lang="en-US" sz="2800" dirty="0" smtClean="0"/>
              <a:t>(0,1), then either y or z must be infeasible.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“If you write x as a convex combination of two feasible points y and z, the only possibility is x=y=z”</a:t>
            </a:r>
          </a:p>
          <a:p>
            <a:r>
              <a:rPr lang="en-US" sz="2800" dirty="0" smtClean="0"/>
              <a:t>Such a point x is called an </a:t>
            </a:r>
            <a:r>
              <a:rPr lang="en-US" sz="2800" dirty="0" smtClean="0">
                <a:solidFill>
                  <a:srgbClr val="0070C0"/>
                </a:solidFill>
              </a:rPr>
              <a:t>“</a:t>
            </a:r>
            <a:r>
              <a:rPr lang="en-US" sz="2800" b="1" dirty="0" smtClean="0">
                <a:solidFill>
                  <a:srgbClr val="0070C0"/>
                </a:solidFill>
              </a:rPr>
              <a:t>extreme point</a:t>
            </a:r>
            <a:r>
              <a:rPr lang="en-US" sz="2800" dirty="0" smtClean="0">
                <a:solidFill>
                  <a:srgbClr val="0070C0"/>
                </a:solidFill>
              </a:rPr>
              <a:t>”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876800" y="40386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591175" y="4114800"/>
            <a:ext cx="152400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648200" y="41148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77000" y="3810000"/>
            <a:ext cx="1590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  </a:t>
            </a:r>
            <a:r>
              <a:rPr lang="en-US" sz="2000" dirty="0" smtClean="0">
                <a:solidFill>
                  <a:srgbClr val="FF0000"/>
                </a:solidFill>
              </a:rPr>
              <a:t>(infeasible)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200" y="38100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57200" y="4156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a corner point?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>
            <a:off x="2808089" y="3938685"/>
            <a:ext cx="2847817" cy="2136710"/>
          </a:xfrm>
          <a:custGeom>
            <a:avLst/>
            <a:gdLst>
              <a:gd name="connsiteX0" fmla="*/ 9330 w 2855167"/>
              <a:gd name="connsiteY0" fmla="*/ 1212979 h 2136710"/>
              <a:gd name="connsiteX1" fmla="*/ 9330 w 2855167"/>
              <a:gd name="connsiteY1" fmla="*/ 2136710 h 2136710"/>
              <a:gd name="connsiteX2" fmla="*/ 2435290 w 2855167"/>
              <a:gd name="connsiteY2" fmla="*/ 2127379 h 2136710"/>
              <a:gd name="connsiteX3" fmla="*/ 2855167 w 2855167"/>
              <a:gd name="connsiteY3" fmla="*/ 261257 h 2136710"/>
              <a:gd name="connsiteX4" fmla="*/ 1240971 w 2855167"/>
              <a:gd name="connsiteY4" fmla="*/ 0 h 2136710"/>
              <a:gd name="connsiteX5" fmla="*/ 0 w 2855167"/>
              <a:gd name="connsiteY5" fmla="*/ 1268963 h 2136710"/>
              <a:gd name="connsiteX0" fmla="*/ 1980 w 2847817"/>
              <a:gd name="connsiteY0" fmla="*/ 1212979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510 w 2847817"/>
              <a:gd name="connsiteY0" fmla="*/ 12044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152910 w 2847817"/>
              <a:gd name="connsiteY0" fmla="*/ 12806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7860 w 2847817"/>
              <a:gd name="connsiteY0" fmla="*/ 1239930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47817" h="2136710">
                <a:moveTo>
                  <a:pt x="7860" y="1239930"/>
                </a:moveTo>
                <a:lnTo>
                  <a:pt x="1980" y="2136710"/>
                </a:lnTo>
                <a:lnTo>
                  <a:pt x="2427940" y="2127379"/>
                </a:lnTo>
                <a:lnTo>
                  <a:pt x="2847817" y="261257"/>
                </a:lnTo>
                <a:lnTo>
                  <a:pt x="1233621" y="0"/>
                </a:lnTo>
                <a:lnTo>
                  <a:pt x="0" y="1231231"/>
                </a:lnTo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381127" y="4914901"/>
            <a:ext cx="2867025" cy="9523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6076950"/>
            <a:ext cx="3810000" cy="115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2581274" y="3619502"/>
            <a:ext cx="1781177" cy="17811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4119563" y="4748213"/>
            <a:ext cx="2695575" cy="6096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0574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Attempt #3: </a:t>
            </a:r>
            <a:r>
              <a:rPr lang="en-US" sz="2600" dirty="0" smtClean="0">
                <a:solidFill>
                  <a:srgbClr val="00B050"/>
                </a:solidFill>
              </a:rPr>
              <a:t>“x lies on the boundary of many constraints”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1200" y="4572000"/>
            <a:ext cx="23596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r>
              <a:rPr lang="en-US" sz="2000" dirty="0" smtClean="0"/>
              <a:t> lies on boundary of</a:t>
            </a:r>
          </a:p>
          <a:p>
            <a:r>
              <a:rPr lang="en-US" sz="2000" dirty="0" smtClean="0"/>
              <a:t>two constraints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7800" y="4191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67400" y="350520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</a:rPr>
              <a:t>4x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- 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10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524125" y="3705225"/>
            <a:ext cx="3333750" cy="533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867400" y="403860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latin typeface="Calibri"/>
              </a:rPr>
              <a:t>6x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15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591175" y="4114800"/>
            <a:ext cx="152400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4156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a corner point?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>
            <a:off x="2808089" y="3938685"/>
            <a:ext cx="2847817" cy="2136710"/>
          </a:xfrm>
          <a:custGeom>
            <a:avLst/>
            <a:gdLst>
              <a:gd name="connsiteX0" fmla="*/ 9330 w 2855167"/>
              <a:gd name="connsiteY0" fmla="*/ 1212979 h 2136710"/>
              <a:gd name="connsiteX1" fmla="*/ 9330 w 2855167"/>
              <a:gd name="connsiteY1" fmla="*/ 2136710 h 2136710"/>
              <a:gd name="connsiteX2" fmla="*/ 2435290 w 2855167"/>
              <a:gd name="connsiteY2" fmla="*/ 2127379 h 2136710"/>
              <a:gd name="connsiteX3" fmla="*/ 2855167 w 2855167"/>
              <a:gd name="connsiteY3" fmla="*/ 261257 h 2136710"/>
              <a:gd name="connsiteX4" fmla="*/ 1240971 w 2855167"/>
              <a:gd name="connsiteY4" fmla="*/ 0 h 2136710"/>
              <a:gd name="connsiteX5" fmla="*/ 0 w 2855167"/>
              <a:gd name="connsiteY5" fmla="*/ 1268963 h 2136710"/>
              <a:gd name="connsiteX0" fmla="*/ 1980 w 2847817"/>
              <a:gd name="connsiteY0" fmla="*/ 1212979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510 w 2847817"/>
              <a:gd name="connsiteY0" fmla="*/ 12044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152910 w 2847817"/>
              <a:gd name="connsiteY0" fmla="*/ 12806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7860 w 2847817"/>
              <a:gd name="connsiteY0" fmla="*/ 1239930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47817" h="2136710">
                <a:moveTo>
                  <a:pt x="7860" y="1239930"/>
                </a:moveTo>
                <a:lnTo>
                  <a:pt x="1980" y="2136710"/>
                </a:lnTo>
                <a:lnTo>
                  <a:pt x="2427940" y="2127379"/>
                </a:lnTo>
                <a:lnTo>
                  <a:pt x="2847817" y="261257"/>
                </a:lnTo>
                <a:lnTo>
                  <a:pt x="1233621" y="0"/>
                </a:lnTo>
                <a:lnTo>
                  <a:pt x="0" y="1231231"/>
                </a:lnTo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381127" y="4914901"/>
            <a:ext cx="2867025" cy="9523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6076950"/>
            <a:ext cx="3810000" cy="115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24125" y="3705225"/>
            <a:ext cx="3800475" cy="60007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2581274" y="3619502"/>
            <a:ext cx="1781177" cy="17811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4210050" y="4895850"/>
            <a:ext cx="2457450" cy="552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0574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600" dirty="0" smtClean="0"/>
              <a:t>Attempt #3: </a:t>
            </a:r>
            <a:r>
              <a:rPr lang="en-US" sz="2600" dirty="0" smtClean="0">
                <a:solidFill>
                  <a:srgbClr val="00B050"/>
                </a:solidFill>
              </a:rPr>
              <a:t>“x lies on the boundary of many constraints”</a:t>
            </a:r>
          </a:p>
          <a:p>
            <a:r>
              <a:rPr lang="en-US" sz="2600" dirty="0" smtClean="0"/>
              <a:t>What if I introduce </a:t>
            </a:r>
            <a:r>
              <a:rPr lang="en-US" sz="2600" b="1" dirty="0" smtClean="0"/>
              <a:t>redundant</a:t>
            </a:r>
            <a:r>
              <a:rPr lang="en-US" sz="2600" dirty="0" smtClean="0"/>
              <a:t> constraints?</a:t>
            </a:r>
          </a:p>
          <a:p>
            <a:endParaRPr lang="en-US" sz="2600" dirty="0" smtClean="0"/>
          </a:p>
        </p:txBody>
      </p:sp>
      <p:sp>
        <p:nvSpPr>
          <p:cNvPr id="16" name="Oval 15"/>
          <p:cNvSpPr/>
          <p:nvPr/>
        </p:nvSpPr>
        <p:spPr>
          <a:xfrm>
            <a:off x="4733925" y="4000500"/>
            <a:ext cx="152400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2400" y="38862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 also lies on boundary</a:t>
            </a:r>
            <a:br>
              <a:rPr lang="en-US" sz="2000" dirty="0" smtClean="0"/>
            </a:br>
            <a:r>
              <a:rPr lang="en-US" sz="2000" dirty="0" smtClean="0"/>
              <a:t>of two constraints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41148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00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23"/>
          <p:cNvGrpSpPr/>
          <p:nvPr/>
        </p:nvGrpSpPr>
        <p:grpSpPr>
          <a:xfrm>
            <a:off x="6000750" y="1104900"/>
            <a:ext cx="2711705" cy="1279386"/>
            <a:chOff x="6000750" y="1104900"/>
            <a:chExt cx="2711705" cy="1279386"/>
          </a:xfrm>
        </p:grpSpPr>
        <p:sp>
          <p:nvSpPr>
            <p:cNvPr id="19" name="Oval 18"/>
            <p:cNvSpPr/>
            <p:nvPr/>
          </p:nvSpPr>
          <p:spPr>
            <a:xfrm>
              <a:off x="6000750" y="1104900"/>
              <a:ext cx="914400" cy="4572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62800" y="1676400"/>
              <a:ext cx="15496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Not the right</a:t>
              </a:r>
            </a:p>
            <a:p>
              <a:r>
                <a:rPr lang="en-US" sz="2000" b="1" dirty="0" smtClean="0">
                  <a:solidFill>
                    <a:srgbClr val="FF0000"/>
                  </a:solidFill>
                </a:rPr>
                <a:t>condition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3" name="Straight Connector 22"/>
            <p:cNvCxnSpPr>
              <a:stCxn id="19" idx="5"/>
              <a:endCxn id="20" idx="0"/>
            </p:cNvCxnSpPr>
            <p:nvPr/>
          </p:nvCxnSpPr>
          <p:spPr>
            <a:xfrm rot="16200000" flipH="1">
              <a:off x="7268806" y="1007577"/>
              <a:ext cx="181255" cy="115638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1066800" y="312420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latin typeface="Calibri"/>
              </a:rPr>
              <a:t>6x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15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38200" y="3429000"/>
            <a:ext cx="1632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</a:rPr>
              <a:t>2x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+ 12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30</a:t>
            </a:r>
            <a:endParaRPr lang="en-US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57200" y="4156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a corner point?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>
            <a:off x="2808089" y="3938685"/>
            <a:ext cx="2847817" cy="2136710"/>
          </a:xfrm>
          <a:custGeom>
            <a:avLst/>
            <a:gdLst>
              <a:gd name="connsiteX0" fmla="*/ 9330 w 2855167"/>
              <a:gd name="connsiteY0" fmla="*/ 1212979 h 2136710"/>
              <a:gd name="connsiteX1" fmla="*/ 9330 w 2855167"/>
              <a:gd name="connsiteY1" fmla="*/ 2136710 h 2136710"/>
              <a:gd name="connsiteX2" fmla="*/ 2435290 w 2855167"/>
              <a:gd name="connsiteY2" fmla="*/ 2127379 h 2136710"/>
              <a:gd name="connsiteX3" fmla="*/ 2855167 w 2855167"/>
              <a:gd name="connsiteY3" fmla="*/ 261257 h 2136710"/>
              <a:gd name="connsiteX4" fmla="*/ 1240971 w 2855167"/>
              <a:gd name="connsiteY4" fmla="*/ 0 h 2136710"/>
              <a:gd name="connsiteX5" fmla="*/ 0 w 2855167"/>
              <a:gd name="connsiteY5" fmla="*/ 1268963 h 2136710"/>
              <a:gd name="connsiteX0" fmla="*/ 1980 w 2847817"/>
              <a:gd name="connsiteY0" fmla="*/ 1212979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510 w 2847817"/>
              <a:gd name="connsiteY0" fmla="*/ 12044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152910 w 2847817"/>
              <a:gd name="connsiteY0" fmla="*/ 12806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7860 w 2847817"/>
              <a:gd name="connsiteY0" fmla="*/ 1239930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47817" h="2136710">
                <a:moveTo>
                  <a:pt x="7860" y="1239930"/>
                </a:moveTo>
                <a:lnTo>
                  <a:pt x="1980" y="2136710"/>
                </a:lnTo>
                <a:lnTo>
                  <a:pt x="2427940" y="2127379"/>
                </a:lnTo>
                <a:lnTo>
                  <a:pt x="2847817" y="261257"/>
                </a:lnTo>
                <a:lnTo>
                  <a:pt x="1233621" y="0"/>
                </a:lnTo>
                <a:lnTo>
                  <a:pt x="0" y="1231231"/>
                </a:lnTo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381127" y="4914901"/>
            <a:ext cx="2867025" cy="9523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6076950"/>
            <a:ext cx="3810000" cy="115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24125" y="3705225"/>
            <a:ext cx="3333750" cy="533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2581274" y="3619502"/>
            <a:ext cx="1781177" cy="17811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2362200"/>
          </a:xfrm>
          <a:ln>
            <a:noFill/>
          </a:ln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600" dirty="0" smtClean="0"/>
              <a:t>Revised Attempt #3: </a:t>
            </a:r>
            <a:r>
              <a:rPr lang="en-US" sz="2600" dirty="0" smtClean="0">
                <a:solidFill>
                  <a:srgbClr val="00B050"/>
                </a:solidFill>
              </a:rPr>
              <a:t>“x lies on the boundary of many</a:t>
            </a:r>
            <a:br>
              <a:rPr lang="en-US" sz="2600" dirty="0" smtClean="0">
                <a:solidFill>
                  <a:srgbClr val="00B050"/>
                </a:solidFill>
              </a:rPr>
            </a:br>
            <a:r>
              <a:rPr lang="en-US" sz="2600" b="1" dirty="0" smtClean="0">
                <a:solidFill>
                  <a:srgbClr val="00B050"/>
                </a:solidFill>
              </a:rPr>
              <a:t>linearly independent</a:t>
            </a:r>
            <a:r>
              <a:rPr lang="en-US" sz="2600" dirty="0" smtClean="0">
                <a:solidFill>
                  <a:srgbClr val="00B050"/>
                </a:solidFill>
              </a:rPr>
              <a:t> constraints”</a:t>
            </a:r>
          </a:p>
          <a:p>
            <a:pPr>
              <a:spcBef>
                <a:spcPts val="300"/>
              </a:spcBef>
            </a:pPr>
            <a:r>
              <a:rPr lang="en-US" sz="2600" dirty="0" smtClean="0"/>
              <a:t>Feasible region: P = { x : </a:t>
            </a:r>
            <a:r>
              <a:rPr lang="en-US" sz="2600" dirty="0" err="1" smtClean="0">
                <a:latin typeface="Calibri"/>
              </a:rPr>
              <a:t>a</a:t>
            </a:r>
            <a:r>
              <a:rPr lang="en-US" sz="2600" baseline="-25000" dirty="0" err="1" smtClean="0">
                <a:latin typeface="Calibri"/>
              </a:rPr>
              <a:t>i</a:t>
            </a:r>
            <a:r>
              <a:rPr lang="en-US" sz="2600" baseline="30000" dirty="0" err="1" smtClean="0">
                <a:latin typeface="Calibri"/>
              </a:rPr>
              <a:t>T</a:t>
            </a:r>
            <a:r>
              <a:rPr lang="en-US" sz="2600" dirty="0" err="1" smtClean="0"/>
              <a:t>x</a:t>
            </a:r>
            <a:r>
              <a:rPr lang="en-US" sz="2600" dirty="0" err="1" smtClean="0">
                <a:latin typeface="cmsy10"/>
              </a:rPr>
              <a:t>·</a:t>
            </a:r>
            <a:r>
              <a:rPr lang="en-US" sz="2600" dirty="0" err="1" smtClean="0">
                <a:latin typeface="Calibri"/>
              </a:rPr>
              <a:t>b</a:t>
            </a:r>
            <a:r>
              <a:rPr lang="en-US" sz="2600" baseline="-25000" dirty="0" err="1" smtClean="0">
                <a:latin typeface="Calibri"/>
              </a:rPr>
              <a:t>i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cmsy10"/>
              </a:rPr>
              <a:t>8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} </a:t>
            </a:r>
            <a:r>
              <a:rPr lang="en-US" sz="2600" dirty="0" smtClean="0">
                <a:latin typeface="cmsy10"/>
              </a:rPr>
              <a:t>½</a:t>
            </a:r>
            <a:r>
              <a:rPr lang="en-US" sz="2600" dirty="0" smtClean="0"/>
              <a:t> </a:t>
            </a:r>
            <a:r>
              <a:rPr lang="en-US" sz="2600" dirty="0" err="1" smtClean="0">
                <a:latin typeface="msbm10"/>
              </a:rPr>
              <a:t>R</a:t>
            </a:r>
            <a:r>
              <a:rPr lang="en-US" sz="2600" baseline="30000" dirty="0" err="1" smtClean="0">
                <a:latin typeface="Calibri"/>
              </a:rPr>
              <a:t>n</a:t>
            </a:r>
            <a:endParaRPr lang="en-US" sz="2600" baseline="30000" dirty="0" smtClean="0">
              <a:latin typeface="Calibri"/>
            </a:endParaRPr>
          </a:p>
          <a:p>
            <a:pPr>
              <a:spcBef>
                <a:spcPts val="300"/>
              </a:spcBef>
            </a:pPr>
            <a:r>
              <a:rPr lang="en-US" sz="2600" dirty="0" smtClean="0"/>
              <a:t>Let </a:t>
            </a:r>
            <a:r>
              <a:rPr lang="en-US" sz="2600" dirty="0" smtClean="0">
                <a:latin typeface="cmsy10"/>
              </a:rPr>
              <a:t>I</a:t>
            </a:r>
            <a:r>
              <a:rPr lang="en-US" sz="2600" baseline="-25000" dirty="0" smtClean="0">
                <a:latin typeface="Calibri"/>
              </a:rPr>
              <a:t>x</a:t>
            </a:r>
            <a:r>
              <a:rPr lang="en-US" sz="2600" dirty="0" smtClean="0"/>
              <a:t>={ </a:t>
            </a:r>
            <a:r>
              <a:rPr lang="en-US" sz="2600" dirty="0" err="1" smtClean="0">
                <a:latin typeface="Calibri"/>
              </a:rPr>
              <a:t>i</a:t>
            </a:r>
            <a:r>
              <a:rPr lang="en-US" sz="2600" dirty="0" smtClean="0"/>
              <a:t> : </a:t>
            </a:r>
            <a:r>
              <a:rPr lang="en-US" sz="2600" dirty="0" err="1" smtClean="0">
                <a:latin typeface="Calibri"/>
              </a:rPr>
              <a:t>a</a:t>
            </a:r>
            <a:r>
              <a:rPr lang="en-US" sz="2600" baseline="-25000" dirty="0" err="1" smtClean="0">
                <a:latin typeface="Calibri"/>
              </a:rPr>
              <a:t>i</a:t>
            </a:r>
            <a:r>
              <a:rPr lang="en-US" sz="2600" baseline="30000" dirty="0" err="1" smtClean="0">
                <a:latin typeface="Calibri"/>
              </a:rPr>
              <a:t>T</a:t>
            </a:r>
            <a:r>
              <a:rPr lang="en-US" sz="2600" dirty="0" err="1" smtClean="0"/>
              <a:t>x</a:t>
            </a:r>
            <a:r>
              <a:rPr lang="en-US" sz="2600" dirty="0" smtClean="0"/>
              <a:t>=</a:t>
            </a:r>
            <a:r>
              <a:rPr lang="en-US" sz="2600" dirty="0" smtClean="0">
                <a:latin typeface="Calibri"/>
              </a:rPr>
              <a:t>b</a:t>
            </a:r>
            <a:r>
              <a:rPr lang="en-US" sz="2600" baseline="-25000" dirty="0" smtClean="0">
                <a:latin typeface="Calibri"/>
              </a:rPr>
              <a:t>i</a:t>
            </a:r>
            <a:r>
              <a:rPr lang="en-US" sz="2600" dirty="0" smtClean="0"/>
              <a:t> } and </a:t>
            </a:r>
            <a:r>
              <a:rPr lang="en-US" sz="2600" dirty="0" smtClean="0">
                <a:latin typeface="cmsy10"/>
              </a:rPr>
              <a:t>A</a:t>
            </a:r>
            <a:r>
              <a:rPr lang="en-US" sz="2600" baseline="-25000" dirty="0" smtClean="0"/>
              <a:t>x</a:t>
            </a:r>
            <a:r>
              <a:rPr lang="en-US" sz="2600" dirty="0" smtClean="0"/>
              <a:t>={ </a:t>
            </a:r>
            <a:r>
              <a:rPr lang="en-US" sz="2600" dirty="0" err="1" smtClean="0"/>
              <a:t>a</a:t>
            </a:r>
            <a:r>
              <a:rPr lang="en-US" sz="2600" baseline="-25000" dirty="0" err="1" smtClean="0"/>
              <a:t>i</a:t>
            </a:r>
            <a:r>
              <a:rPr lang="en-US" sz="2600" dirty="0" smtClean="0"/>
              <a:t> : i</a:t>
            </a:r>
            <a:r>
              <a:rPr lang="en-US" sz="2600" dirty="0" smtClean="0">
                <a:latin typeface="cmsy10"/>
              </a:rPr>
              <a:t>2I</a:t>
            </a:r>
            <a:r>
              <a:rPr lang="en-US" sz="2600" baseline="-25000" dirty="0" smtClean="0"/>
              <a:t>x</a:t>
            </a:r>
            <a:r>
              <a:rPr lang="en-US" sz="2600" dirty="0" smtClean="0"/>
              <a:t> }.     </a:t>
            </a:r>
            <a:r>
              <a:rPr lang="en-US" sz="2400" dirty="0" smtClean="0">
                <a:solidFill>
                  <a:srgbClr val="FF0000"/>
                </a:solidFill>
              </a:rPr>
              <a:t>(“</a:t>
            </a:r>
            <a:r>
              <a:rPr lang="en-US" sz="2400" b="1" dirty="0" smtClean="0">
                <a:solidFill>
                  <a:srgbClr val="FF0000"/>
                </a:solidFill>
              </a:rPr>
              <a:t>Tight constraints</a:t>
            </a:r>
            <a:r>
              <a:rPr lang="en-US" sz="2400" dirty="0" smtClean="0">
                <a:solidFill>
                  <a:srgbClr val="FF0000"/>
                </a:solidFill>
              </a:rPr>
              <a:t>”)</a:t>
            </a:r>
            <a:endParaRPr lang="en-US" sz="2600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</a:pPr>
            <a:r>
              <a:rPr lang="en-US" sz="2600" dirty="0" smtClean="0"/>
              <a:t>x is a </a:t>
            </a:r>
            <a:r>
              <a:rPr lang="en-US" sz="2600" dirty="0" smtClean="0">
                <a:solidFill>
                  <a:srgbClr val="0070C0"/>
                </a:solidFill>
              </a:rPr>
              <a:t>“</a:t>
            </a:r>
            <a:r>
              <a:rPr lang="en-US" sz="2600" b="1" dirty="0" smtClean="0">
                <a:solidFill>
                  <a:srgbClr val="0070C0"/>
                </a:solidFill>
              </a:rPr>
              <a:t>basic feasible solution (BFS)</a:t>
            </a:r>
            <a:r>
              <a:rPr lang="en-US" sz="2600" dirty="0" smtClean="0">
                <a:solidFill>
                  <a:srgbClr val="0070C0"/>
                </a:solidFill>
              </a:rPr>
              <a:t>”</a:t>
            </a:r>
            <a:r>
              <a:rPr lang="en-US" sz="2600" dirty="0" smtClean="0"/>
              <a:t> if rank </a:t>
            </a:r>
            <a:r>
              <a:rPr lang="en-US" sz="2600" dirty="0" smtClean="0">
                <a:latin typeface="cmsy10"/>
              </a:rPr>
              <a:t>A</a:t>
            </a:r>
            <a:r>
              <a:rPr lang="en-US" sz="2600" baseline="-25000" dirty="0" smtClean="0"/>
              <a:t>x</a:t>
            </a:r>
            <a:r>
              <a:rPr lang="en-US" sz="2600" dirty="0" smtClean="0"/>
              <a:t> = n</a:t>
            </a:r>
          </a:p>
        </p:txBody>
      </p:sp>
      <p:sp>
        <p:nvSpPr>
          <p:cNvPr id="16" name="Oval 15"/>
          <p:cNvSpPr/>
          <p:nvPr/>
        </p:nvSpPr>
        <p:spPr>
          <a:xfrm>
            <a:off x="4733925" y="4000500"/>
            <a:ext cx="152400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0" y="41148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00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3516868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latin typeface="Calibri"/>
              </a:rPr>
              <a:t>6x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15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38200" y="3821668"/>
            <a:ext cx="1632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</a:rPr>
              <a:t>2x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+ 12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30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57800" y="4191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4119563" y="4748213"/>
            <a:ext cx="2695575" cy="6096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591175" y="4114800"/>
            <a:ext cx="152400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81000" y="42672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y’s</a:t>
            </a:r>
            <a:r>
              <a:rPr lang="en-US" sz="2000" dirty="0" smtClean="0"/>
              <a:t> constraints are linearly </a:t>
            </a:r>
            <a:r>
              <a:rPr lang="en-US" sz="2000" b="1" dirty="0" smtClean="0">
                <a:solidFill>
                  <a:srgbClr val="FF0000"/>
                </a:solidFill>
              </a:rPr>
              <a:t>dependent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40860" y="3516868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</a:rPr>
              <a:t>4x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- 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791200" y="4572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x’s</a:t>
            </a:r>
            <a:r>
              <a:rPr lang="en-US" sz="2000" dirty="0" smtClean="0"/>
              <a:t> constraints are linearly </a:t>
            </a:r>
            <a:r>
              <a:rPr lang="en-US" sz="2000" b="1" dirty="0" smtClean="0">
                <a:solidFill>
                  <a:srgbClr val="0070C0"/>
                </a:solidFill>
              </a:rPr>
              <a:t>independent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67400" y="403860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+ </a:t>
            </a:r>
            <a:r>
              <a:rPr lang="en-US" dirty="0" smtClean="0">
                <a:latin typeface="Calibri"/>
              </a:rPr>
              <a:t>6x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15</a:t>
            </a:r>
            <a:endParaRPr lang="en-US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57200" y="4156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a corner point?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Proof</a:t>
            </a:r>
            <a:r>
              <a:rPr lang="en-US" sz="2400" dirty="0" smtClean="0"/>
              <a:t> of (</a:t>
            </a:r>
            <a:r>
              <a:rPr lang="en-US" sz="2400" dirty="0" err="1" smtClean="0"/>
              <a:t>i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(ii):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x is a vertex  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 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 c </a:t>
            </a:r>
            <a:r>
              <a:rPr lang="en-US" sz="2400" dirty="0" err="1" smtClean="0"/>
              <a:t>s.t</a:t>
            </a:r>
            <a:r>
              <a:rPr lang="en-US" sz="2400" dirty="0" smtClean="0"/>
              <a:t>. x is unique </a:t>
            </a:r>
            <a:r>
              <a:rPr lang="en-US" sz="2400" dirty="0" err="1" smtClean="0"/>
              <a:t>maximizer</a:t>
            </a:r>
            <a:r>
              <a:rPr lang="en-US" sz="2400" dirty="0" smtClean="0"/>
              <a:t> of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over P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Suppose x = 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/>
              <a:t>y + (1-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/>
              <a:t>)z where y,z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 and 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(0,1).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Suppose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Symbol"/>
                <a:sym typeface="Symbol"/>
              </a:rPr>
              <a:t></a:t>
            </a:r>
            <a:r>
              <a:rPr lang="en-US" sz="2400" dirty="0" err="1" smtClean="0"/>
              <a:t>x</a:t>
            </a:r>
            <a:r>
              <a:rPr lang="en-US" sz="2400" dirty="0" smtClean="0"/>
              <a:t>. Then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	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y</a:t>
            </a:r>
            <a:r>
              <a:rPr lang="en-US" sz="2400" dirty="0" smtClean="0"/>
              <a:t> + (1-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/>
              <a:t>)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z</a:t>
            </a:r>
            <a:endParaRPr lang="en-US" sz="2400" dirty="0" smtClean="0"/>
          </a:p>
          <a:p>
            <a:pPr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buNone/>
            </a:pPr>
            <a:endParaRPr lang="en-US" sz="10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  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&lt; 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+ (1-</a:t>
            </a:r>
            <a:r>
              <a:rPr lang="en-US" sz="2400" dirty="0" smtClean="0">
                <a:latin typeface="cmmi10"/>
              </a:rPr>
              <a:t>®</a:t>
            </a:r>
            <a:r>
              <a:rPr lang="en-US" sz="2400" dirty="0" smtClean="0"/>
              <a:t>)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smtClean="0"/>
              <a:t> = </a:t>
            </a:r>
            <a:r>
              <a:rPr lang="en-US" sz="2400" dirty="0" err="1" smtClean="0">
                <a:latin typeface="Calibri"/>
              </a:rPr>
              <a:t>c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smtClean="0"/>
              <a:t> x     </a:t>
            </a:r>
            <a:r>
              <a:rPr lang="en-US" sz="2400" b="1" dirty="0" smtClean="0">
                <a:solidFill>
                  <a:srgbClr val="FF0000"/>
                </a:solidFill>
              </a:rPr>
              <a:t>Contradiction!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So y=x. Symmetrically, z=x.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So x is an extreme point of P.  </a:t>
            </a:r>
            <a:r>
              <a:rPr lang="en-US" sz="2400" dirty="0" smtClean="0">
                <a:latin typeface="msam10"/>
              </a:rPr>
              <a:t>¥</a:t>
            </a:r>
          </a:p>
        </p:txBody>
      </p:sp>
      <p:grpSp>
        <p:nvGrpSpPr>
          <p:cNvPr id="2" name="Group 11"/>
          <p:cNvGrpSpPr/>
          <p:nvPr/>
        </p:nvGrpSpPr>
        <p:grpSpPr>
          <a:xfrm>
            <a:off x="3581400" y="3581400"/>
            <a:ext cx="3883179" cy="562034"/>
            <a:chOff x="3581400" y="4219576"/>
            <a:chExt cx="3883179" cy="562034"/>
          </a:xfrm>
        </p:grpSpPr>
        <p:sp>
          <p:nvSpPr>
            <p:cNvPr id="5" name="Right Brace 4"/>
            <p:cNvSpPr/>
            <p:nvPr/>
          </p:nvSpPr>
          <p:spPr>
            <a:xfrm rot="5400000">
              <a:off x="3786187" y="4062414"/>
              <a:ext cx="180975" cy="495300"/>
            </a:xfrm>
            <a:prstGeom prst="rightBrac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81400" y="4381500"/>
              <a:ext cx="38831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70C0"/>
                  </a:solidFill>
                  <a:latin typeface="cmsy10"/>
                </a:rPr>
                <a:t>·</a:t>
              </a:r>
              <a:r>
                <a:rPr lang="en-US" sz="2000" dirty="0" smtClean="0">
                  <a:solidFill>
                    <a:srgbClr val="0070C0"/>
                  </a:solidFill>
                </a:rPr>
                <a:t> </a:t>
              </a:r>
              <a:r>
                <a:rPr lang="en-US" sz="2000" dirty="0" err="1" smtClean="0">
                  <a:solidFill>
                    <a:srgbClr val="0070C0"/>
                  </a:solidFill>
                  <a:latin typeface="Calibri"/>
                </a:rPr>
                <a:t>c</a:t>
              </a:r>
              <a:r>
                <a:rPr lang="en-US" sz="2000" baseline="30000" dirty="0" err="1" smtClean="0">
                  <a:solidFill>
                    <a:srgbClr val="0070C0"/>
                  </a:solidFill>
                  <a:latin typeface="Calibri"/>
                </a:rPr>
                <a:t>T</a:t>
              </a:r>
              <a:r>
                <a:rPr lang="en-US" sz="2000" dirty="0" smtClean="0">
                  <a:solidFill>
                    <a:srgbClr val="0070C0"/>
                  </a:solidFill>
                </a:rPr>
                <a:t> x      (since </a:t>
              </a:r>
              <a:r>
                <a:rPr lang="en-US" sz="2000" dirty="0" err="1" smtClean="0">
                  <a:solidFill>
                    <a:srgbClr val="0070C0"/>
                  </a:solidFill>
                  <a:latin typeface="Calibri"/>
                </a:rPr>
                <a:t>c</a:t>
              </a:r>
              <a:r>
                <a:rPr lang="en-US" sz="2000" baseline="30000" dirty="0" err="1" smtClean="0">
                  <a:solidFill>
                    <a:srgbClr val="0070C0"/>
                  </a:solidFill>
                  <a:latin typeface="Calibri"/>
                </a:rPr>
                <a:t>T</a:t>
              </a:r>
              <a:r>
                <a:rPr lang="en-US" sz="2000" dirty="0" err="1" smtClean="0">
                  <a:solidFill>
                    <a:srgbClr val="0070C0"/>
                  </a:solidFill>
                </a:rPr>
                <a:t>x</a:t>
              </a:r>
              <a:r>
                <a:rPr lang="en-US" sz="2000" dirty="0" smtClean="0">
                  <a:solidFill>
                    <a:srgbClr val="0070C0"/>
                  </a:solidFill>
                </a:rPr>
                <a:t> is optimal value)</a:t>
              </a:r>
              <a:endParaRPr lang="en-US" sz="20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4" name="Group 12"/>
          <p:cNvGrpSpPr/>
          <p:nvPr/>
        </p:nvGrpSpPr>
        <p:grpSpPr>
          <a:xfrm>
            <a:off x="2286000" y="3581400"/>
            <a:ext cx="5372609" cy="951843"/>
            <a:chOff x="2314575" y="4219577"/>
            <a:chExt cx="5372609" cy="951843"/>
          </a:xfrm>
        </p:grpSpPr>
        <p:sp>
          <p:nvSpPr>
            <p:cNvPr id="7" name="Right Brace 6"/>
            <p:cNvSpPr/>
            <p:nvPr/>
          </p:nvSpPr>
          <p:spPr>
            <a:xfrm rot="5400000">
              <a:off x="2471737" y="4062415"/>
              <a:ext cx="180975" cy="495300"/>
            </a:xfrm>
            <a:prstGeom prst="righ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62200" y="4648200"/>
              <a:ext cx="53249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&lt;</a:t>
              </a:r>
              <a:r>
                <a:rPr lang="en-US" sz="2000" dirty="0" smtClean="0">
                  <a:solidFill>
                    <a:srgbClr val="FF0000"/>
                  </a:solidFill>
                </a:rPr>
                <a:t> </a:t>
              </a:r>
              <a:r>
                <a:rPr lang="en-US" sz="2000" dirty="0" err="1" smtClean="0">
                  <a:solidFill>
                    <a:srgbClr val="FF0000"/>
                  </a:solidFill>
                  <a:latin typeface="Calibri"/>
                </a:rPr>
                <a:t>c</a:t>
              </a:r>
              <a:r>
                <a:rPr lang="en-US" sz="2000" baseline="30000" dirty="0" err="1" smtClean="0">
                  <a:solidFill>
                    <a:srgbClr val="FF0000"/>
                  </a:solidFill>
                  <a:latin typeface="Calibri"/>
                </a:rPr>
                <a:t>T</a:t>
              </a:r>
              <a:r>
                <a:rPr lang="en-US" sz="2000" dirty="0" smtClean="0">
                  <a:solidFill>
                    <a:srgbClr val="FF0000"/>
                  </a:solidFill>
                </a:rPr>
                <a:t> x                            (since </a:t>
              </a:r>
              <a:r>
                <a:rPr lang="en-US" sz="2000" dirty="0" smtClean="0">
                  <a:solidFill>
                    <a:srgbClr val="FF0000"/>
                  </a:solidFill>
                  <a:latin typeface="Calibri"/>
                </a:rPr>
                <a:t>x is </a:t>
              </a:r>
              <a:r>
                <a:rPr lang="en-US" sz="2000" b="1" dirty="0" smtClean="0">
                  <a:solidFill>
                    <a:srgbClr val="FF0000"/>
                  </a:solidFill>
                  <a:latin typeface="Calibri"/>
                </a:rPr>
                <a:t>unique</a:t>
              </a:r>
              <a:r>
                <a:rPr lang="en-US" sz="2000" dirty="0" smtClean="0">
                  <a:solidFill>
                    <a:srgbClr val="FF0000"/>
                  </a:solidFill>
                  <a:latin typeface="Calibri"/>
                </a:rPr>
                <a:t> optimizer</a:t>
              </a:r>
              <a:r>
                <a:rPr lang="en-US" sz="2000" dirty="0" smtClean="0">
                  <a:solidFill>
                    <a:srgbClr val="FF0000"/>
                  </a:solidFill>
                </a:rPr>
                <a:t>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Connector 9"/>
            <p:cNvCxnSpPr>
              <a:stCxn id="7" idx="1"/>
            </p:cNvCxnSpPr>
            <p:nvPr/>
          </p:nvCxnSpPr>
          <p:spPr>
            <a:xfrm rot="16200000" flipH="1">
              <a:off x="2376489" y="4586289"/>
              <a:ext cx="371472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52400"/>
            <a:ext cx="8437418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Let P be a polyhedron. The following are equivalent.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is a vertex                                                   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(unique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maximizer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is an extreme point        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(not convex combination of other points)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is a basic feasible solution (BFS)      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(tight constraints have rank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990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Proof Idea</a:t>
            </a:r>
            <a:r>
              <a:rPr lang="en-US" sz="2400" dirty="0" smtClean="0"/>
              <a:t> of (ii)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(iii):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x </a:t>
            </a:r>
            <a:r>
              <a:rPr lang="en-US" sz="2400" b="1" dirty="0" smtClean="0"/>
              <a:t>not</a:t>
            </a:r>
            <a:r>
              <a:rPr lang="en-US" sz="2400" dirty="0" smtClean="0"/>
              <a:t> a BFS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rank </a:t>
            </a:r>
            <a:r>
              <a:rPr lang="en-US" sz="2400" dirty="0" smtClean="0">
                <a:latin typeface="cmsy10"/>
              </a:rPr>
              <a:t>A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n-1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199" y="152400"/>
            <a:ext cx="8451273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</a:t>
            </a:r>
            <a:r>
              <a:rPr lang="en-US" sz="2400" dirty="0" smtClean="0"/>
              <a:t>: Let P={ x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}</a:t>
            </a:r>
            <a:r>
              <a:rPr lang="en-US" sz="2400" dirty="0" smtClean="0">
                <a:latin typeface="cmsy10"/>
              </a:rPr>
              <a:t>½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. The following are equivalent.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vertex                                                    </a:t>
            </a:r>
            <a:r>
              <a:rPr lang="en-US" sz="1400" dirty="0" smtClean="0"/>
              <a:t> </a:t>
            </a:r>
            <a:r>
              <a:rPr lang="en-US" sz="2400" dirty="0" smtClean="0"/>
              <a:t>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(unique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maximizer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an extreme point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(not convex combination of other points)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basic feasible solution (BFS)</a:t>
            </a:r>
            <a:r>
              <a:rPr lang="en-US" sz="1600" dirty="0" smtClean="0"/>
              <a:t>         </a:t>
            </a:r>
            <a:r>
              <a:rPr lang="en-US" sz="1400" dirty="0" smtClean="0"/>
              <a:t>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(tight constraints have rank n)</a:t>
            </a:r>
            <a:endParaRPr lang="en-US" sz="2200" dirty="0" smtClean="0"/>
          </a:p>
        </p:txBody>
      </p:sp>
      <p:sp>
        <p:nvSpPr>
          <p:cNvPr id="4" name="Freeform 3"/>
          <p:cNvSpPr/>
          <p:nvPr/>
        </p:nvSpPr>
        <p:spPr>
          <a:xfrm>
            <a:off x="838200" y="3505200"/>
            <a:ext cx="2847817" cy="2136710"/>
          </a:xfrm>
          <a:custGeom>
            <a:avLst/>
            <a:gdLst>
              <a:gd name="connsiteX0" fmla="*/ 9330 w 2855167"/>
              <a:gd name="connsiteY0" fmla="*/ 1212979 h 2136710"/>
              <a:gd name="connsiteX1" fmla="*/ 9330 w 2855167"/>
              <a:gd name="connsiteY1" fmla="*/ 2136710 h 2136710"/>
              <a:gd name="connsiteX2" fmla="*/ 2435290 w 2855167"/>
              <a:gd name="connsiteY2" fmla="*/ 2127379 h 2136710"/>
              <a:gd name="connsiteX3" fmla="*/ 2855167 w 2855167"/>
              <a:gd name="connsiteY3" fmla="*/ 261257 h 2136710"/>
              <a:gd name="connsiteX4" fmla="*/ 1240971 w 2855167"/>
              <a:gd name="connsiteY4" fmla="*/ 0 h 2136710"/>
              <a:gd name="connsiteX5" fmla="*/ 0 w 2855167"/>
              <a:gd name="connsiteY5" fmla="*/ 1268963 h 2136710"/>
              <a:gd name="connsiteX0" fmla="*/ 1980 w 2847817"/>
              <a:gd name="connsiteY0" fmla="*/ 1212979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510 w 2847817"/>
              <a:gd name="connsiteY0" fmla="*/ 12044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152910 w 2847817"/>
              <a:gd name="connsiteY0" fmla="*/ 1280603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  <a:gd name="connsiteX0" fmla="*/ 7860 w 2847817"/>
              <a:gd name="connsiteY0" fmla="*/ 1239930 h 2136710"/>
              <a:gd name="connsiteX1" fmla="*/ 1980 w 2847817"/>
              <a:gd name="connsiteY1" fmla="*/ 2136710 h 2136710"/>
              <a:gd name="connsiteX2" fmla="*/ 2427940 w 2847817"/>
              <a:gd name="connsiteY2" fmla="*/ 2127379 h 2136710"/>
              <a:gd name="connsiteX3" fmla="*/ 2847817 w 2847817"/>
              <a:gd name="connsiteY3" fmla="*/ 261257 h 2136710"/>
              <a:gd name="connsiteX4" fmla="*/ 1233621 w 2847817"/>
              <a:gd name="connsiteY4" fmla="*/ 0 h 2136710"/>
              <a:gd name="connsiteX5" fmla="*/ 0 w 2847817"/>
              <a:gd name="connsiteY5" fmla="*/ 1231231 h 213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47817" h="2136710">
                <a:moveTo>
                  <a:pt x="7860" y="1239930"/>
                </a:moveTo>
                <a:lnTo>
                  <a:pt x="1980" y="2136710"/>
                </a:lnTo>
                <a:lnTo>
                  <a:pt x="2427940" y="2127379"/>
                </a:lnTo>
                <a:lnTo>
                  <a:pt x="2847817" y="261257"/>
                </a:lnTo>
                <a:lnTo>
                  <a:pt x="1233621" y="0"/>
                </a:lnTo>
                <a:lnTo>
                  <a:pt x="0" y="1231231"/>
                </a:lnTo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588762" y="4481416"/>
            <a:ext cx="2867025" cy="9523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4711" y="5643465"/>
            <a:ext cx="3810000" cy="115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4236" y="3271740"/>
            <a:ext cx="3800475" cy="60007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11385" y="3186017"/>
            <a:ext cx="1781177" cy="17811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40161" y="4462365"/>
            <a:ext cx="2457450" cy="552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764036" y="3567015"/>
            <a:ext cx="152400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368131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2743200"/>
            <a:ext cx="4038600" cy="2971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Each tight constraint removes one degree of freedom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At least one degree of freedom remains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So x can “wiggle” while staying on all the tight constraints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Then x is a convex combination of two points obtained by “wiggling”.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So x is not an extreme point.</a:t>
            </a:r>
          </a:p>
        </p:txBody>
      </p:sp>
      <p:grpSp>
        <p:nvGrpSpPr>
          <p:cNvPr id="2" name="Group 19"/>
          <p:cNvGrpSpPr/>
          <p:nvPr/>
        </p:nvGrpSpPr>
        <p:grpSpPr>
          <a:xfrm>
            <a:off x="2057400" y="3481290"/>
            <a:ext cx="1524000" cy="621842"/>
            <a:chOff x="2057400" y="3481290"/>
            <a:chExt cx="1524000" cy="621842"/>
          </a:xfrm>
        </p:grpSpPr>
        <p:sp>
          <p:nvSpPr>
            <p:cNvPr id="15" name="Oval 14"/>
            <p:cNvSpPr/>
            <p:nvPr/>
          </p:nvSpPr>
          <p:spPr>
            <a:xfrm>
              <a:off x="3230761" y="3633690"/>
              <a:ext cx="152400" cy="1524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287786" y="3481290"/>
              <a:ext cx="152400" cy="1524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16822" y="3733800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x+w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3581400"/>
              <a:ext cx="519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x-w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648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Proof</a:t>
            </a:r>
            <a:r>
              <a:rPr lang="en-US" sz="2400" dirty="0" smtClean="0"/>
              <a:t> of (ii)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(iii):  x </a:t>
            </a:r>
            <a:r>
              <a:rPr lang="en-US" sz="2400" b="1" dirty="0" smtClean="0"/>
              <a:t>not</a:t>
            </a:r>
            <a:r>
              <a:rPr lang="en-US" sz="2400" dirty="0" smtClean="0"/>
              <a:t> a BFS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rank </a:t>
            </a:r>
            <a:r>
              <a:rPr lang="en-US" sz="2400" dirty="0" smtClean="0">
                <a:latin typeface="cmsy10"/>
              </a:rPr>
              <a:t>A</a:t>
            </a:r>
            <a:r>
              <a:rPr lang="en-US" sz="2400" baseline="-25000" dirty="0" smtClean="0">
                <a:latin typeface="Calibri"/>
              </a:rPr>
              <a:t>x</a:t>
            </a:r>
            <a:r>
              <a:rPr lang="en-US" sz="2400" dirty="0" smtClean="0"/>
              <a:t>&lt;n	 </a:t>
            </a:r>
            <a:r>
              <a:rPr lang="en-US" sz="1400" dirty="0" smtClean="0"/>
              <a:t> </a:t>
            </a:r>
            <a:r>
              <a:rPr lang="en-US" sz="2400" dirty="0" smtClean="0"/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(Recall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A</a:t>
            </a:r>
            <a:r>
              <a:rPr lang="en-US" sz="2000" baseline="-25000" dirty="0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= {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2000" baseline="-25000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: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2000" baseline="-25000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000" baseline="30000" dirty="0" err="1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=b</a:t>
            </a:r>
            <a:r>
              <a:rPr lang="en-US" sz="2000" baseline="-25000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})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Claim: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w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>
                <a:latin typeface="Calibri"/>
              </a:rPr>
              <a:t>n</a:t>
            </a:r>
            <a:r>
              <a:rPr lang="en-US" sz="2400" dirty="0" smtClean="0"/>
              <a:t>, w</a:t>
            </a:r>
            <a:r>
              <a:rPr lang="en-US" sz="2400" dirty="0" smtClean="0">
                <a:latin typeface="Symbol"/>
                <a:sym typeface="Symbol"/>
              </a:rPr>
              <a:t></a:t>
            </a:r>
            <a:r>
              <a:rPr lang="en-US" sz="2400" dirty="0" smtClean="0"/>
              <a:t>0, </a:t>
            </a:r>
            <a:r>
              <a:rPr lang="en-US" sz="2400" dirty="0" err="1" smtClean="0"/>
              <a:t>s.t</a:t>
            </a:r>
            <a:r>
              <a:rPr lang="en-US" sz="2400" dirty="0" smtClean="0"/>
              <a:t>. 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25000" dirty="0" err="1" smtClean="0">
                <a:latin typeface="Calibri"/>
              </a:rPr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w</a:t>
            </a:r>
            <a:r>
              <a:rPr lang="en-US" sz="2400" dirty="0" smtClean="0"/>
              <a:t>=0 </a:t>
            </a:r>
            <a:r>
              <a:rPr lang="en-US" sz="16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>
                <a:latin typeface="Calibri"/>
              </a:rPr>
              <a:t>a</a:t>
            </a:r>
            <a:r>
              <a:rPr lang="en-US" sz="2400" baseline="-25000" dirty="0" smtClean="0">
                <a:latin typeface="Calibri"/>
              </a:rPr>
              <a:t>i</a:t>
            </a:r>
            <a:r>
              <a:rPr lang="en-US" sz="2400" dirty="0" smtClean="0">
                <a:latin typeface="cmsy10"/>
              </a:rPr>
              <a:t>2A</a:t>
            </a:r>
            <a:r>
              <a:rPr lang="en-US" sz="2400" baseline="-25000" dirty="0" smtClean="0">
                <a:latin typeface="Calibri"/>
              </a:rPr>
              <a:t>x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(w orthogonal to all of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A</a:t>
            </a:r>
            <a:r>
              <a:rPr lang="en-US" sz="2000" baseline="-25000" dirty="0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Proof:</a:t>
            </a:r>
            <a:r>
              <a:rPr lang="en-US" sz="2400" dirty="0" smtClean="0"/>
              <a:t> Let M be matrix whose rows are the 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25000" dirty="0" err="1" smtClean="0">
                <a:latin typeface="Calibri"/>
              </a:rPr>
              <a:t>i</a:t>
            </a:r>
            <a:r>
              <a:rPr lang="en-US" sz="2400" dirty="0" err="1" smtClean="0">
                <a:latin typeface="Calibri"/>
              </a:rPr>
              <a:t>’s</a:t>
            </a:r>
            <a:r>
              <a:rPr lang="en-US" sz="2400" dirty="0" smtClean="0"/>
              <a:t> in </a:t>
            </a:r>
            <a:r>
              <a:rPr lang="en-US" sz="2400" dirty="0" smtClean="0">
                <a:latin typeface="cmsy10"/>
              </a:rPr>
              <a:t>A</a:t>
            </a:r>
            <a:r>
              <a:rPr lang="en-US" sz="2400" baseline="-25000" dirty="0" smtClean="0">
                <a:latin typeface="Calibri"/>
              </a:rPr>
              <a:t>x</a:t>
            </a:r>
            <a:r>
              <a:rPr lang="en-US" sz="2400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dim row-space(M) + dim null-space(M) = n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But dim row-space(M)&lt;n 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w</a:t>
            </a:r>
            <a:r>
              <a:rPr lang="en-US" sz="2400" dirty="0" smtClean="0">
                <a:latin typeface="Symbol"/>
                <a:sym typeface="Symbol"/>
              </a:rPr>
              <a:t></a:t>
            </a:r>
            <a:r>
              <a:rPr lang="en-US" sz="2400" dirty="0" smtClean="0"/>
              <a:t>0 in the null space.  </a:t>
            </a:r>
            <a:r>
              <a:rPr lang="en-US" sz="2400" dirty="0" smtClean="0">
                <a:latin typeface="msam10"/>
              </a:rPr>
              <a:t>¤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52400"/>
            <a:ext cx="8451273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</a:t>
            </a:r>
            <a:r>
              <a:rPr lang="en-US" sz="2400" dirty="0" smtClean="0"/>
              <a:t>: Let P={ x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 }</a:t>
            </a:r>
            <a:r>
              <a:rPr lang="en-US" sz="2400" dirty="0" smtClean="0">
                <a:latin typeface="cmsy10"/>
              </a:rPr>
              <a:t>½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. The following are equivalent.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vertex                                                    </a:t>
            </a:r>
            <a:r>
              <a:rPr lang="en-US" sz="1400" dirty="0" smtClean="0"/>
              <a:t> </a:t>
            </a:r>
            <a:r>
              <a:rPr lang="en-US" sz="2400" dirty="0" smtClean="0"/>
              <a:t>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(unique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maximizer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an extreme point         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(not convex combination of other points)</a:t>
            </a:r>
          </a:p>
          <a:p>
            <a:pPr marL="342900" lvl="1" indent="-342900">
              <a:buFont typeface="+mj-lt"/>
              <a:buAutoNum type="romanLcPeriod"/>
              <a:defRPr/>
            </a:pPr>
            <a:r>
              <a:rPr lang="en-US" sz="2400" dirty="0" smtClean="0"/>
              <a:t>x is a basic feasible solution (BFS)</a:t>
            </a:r>
            <a:r>
              <a:rPr lang="en-US" sz="1600" dirty="0" smtClean="0"/>
              <a:t>         </a:t>
            </a:r>
            <a:r>
              <a:rPr lang="en-US" sz="1400" dirty="0" smtClean="0"/>
              <a:t>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(tight constraints have rank n)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[texpoint]{nickstyle}&#10;\begin{document}&#10;$\binom{m}{n}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4"/>
  <p:tag name="PICTUREFILESIZE" val="233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1767</Words>
  <Application>Microsoft Office PowerPoint</Application>
  <PresentationFormat>On-screen Show (4:3)</PresentationFormat>
  <Paragraphs>283</Paragraphs>
  <Slides>23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Optimal solutions at extreme points</vt:lpstr>
      <vt:lpstr>Slide 14</vt:lpstr>
      <vt:lpstr>Slide 15</vt:lpstr>
      <vt:lpstr>Slide 16</vt:lpstr>
      <vt:lpstr>Dimension of Sets</vt:lpstr>
      <vt:lpstr>Faces</vt:lpstr>
      <vt:lpstr>k-Faces</vt:lpstr>
      <vt:lpstr>k-Faces</vt:lpstr>
      <vt:lpstr>The Simplex Method</vt:lpstr>
      <vt:lpstr>Slide 22</vt:lpstr>
      <vt:lpstr>Why is analyzing the simplex method hard?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Nick</dc:creator>
  <cp:lastModifiedBy>Nick</cp:lastModifiedBy>
  <cp:revision>3</cp:revision>
  <dcterms:created xsi:type="dcterms:W3CDTF">2013-01-09T03:56:35Z</dcterms:created>
  <dcterms:modified xsi:type="dcterms:W3CDTF">2013-01-09T19:02:06Z</dcterms:modified>
</cp:coreProperties>
</file>