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4D089-6D3A-4A74-BA43-A4A5CC35AE7C}" type="datetimeFigureOut">
              <a:rPr lang="en-CA" smtClean="0"/>
              <a:pPr/>
              <a:t>1/02/13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0BE7E-755D-4CA9-848A-02685843FF4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This proof is from </a:t>
            </a:r>
            <a:r>
              <a:rPr lang="en-CA" dirty="0" err="1" smtClean="0"/>
              <a:t>Matousek</a:t>
            </a:r>
            <a:r>
              <a:rPr lang="en-CA" dirty="0" smtClean="0"/>
              <a:t>-Gartner Section 6.7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Theorem 2.7 in Cunningham-Lewis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See </a:t>
            </a:r>
            <a:r>
              <a:rPr lang="en-CA" dirty="0" err="1" smtClean="0"/>
              <a:t>Matousek</a:t>
            </a:r>
            <a:r>
              <a:rPr lang="en-CA" dirty="0" smtClean="0"/>
              <a:t>-Gartner p103-104.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7FC3-9866-4ED2-9709-168E31BE316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p-system.org/~history/Biographies/Motzkin.html" TargetMode="External"/><Relationship Id="rId4" Type="http://schemas.openxmlformats.org/officeDocument/2006/relationships/hyperlink" Target="http://www.gap-system.org/~history/Biographies/Fourier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-groups.dcs.st-and.ac.uk/~history/Biographies/Farka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3891943" y="677956"/>
            <a:ext cx="5034419" cy="4225737"/>
            <a:chOff x="1791696" y="1009650"/>
            <a:chExt cx="6683856" cy="561022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1696" y="1085849"/>
              <a:ext cx="6566492" cy="553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8191500" y="367665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00575" y="100965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59424" y="5098923"/>
              <a:ext cx="9460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</a:rPr>
                <a:t>x-y</a:t>
              </a:r>
              <a:r>
                <a:rPr lang="en-US" sz="2400" dirty="0" smtClean="0">
                  <a:solidFill>
                    <a:srgbClr val="0070C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0070C0"/>
                  </a:solidFill>
                </a:rPr>
                <a:t>4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46676" y="5366046"/>
              <a:ext cx="11961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50"/>
                  </a:solidFill>
                </a:rPr>
                <a:t>-y-2x</a:t>
              </a:r>
              <a:r>
                <a:rPr lang="en-US" sz="2400" dirty="0" smtClean="0">
                  <a:solidFill>
                    <a:srgbClr val="00B05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00B050"/>
                  </a:solidFill>
                </a:rPr>
                <a:t>5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2209" y="2167206"/>
              <a:ext cx="12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-3x+y</a:t>
              </a:r>
              <a:r>
                <a:rPr lang="en-US" sz="2400" dirty="0" smtClean="0">
                  <a:solidFill>
                    <a:srgbClr val="FF000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FF0000"/>
                  </a:solidFill>
                </a:rPr>
                <a:t>6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62016" y="2267712"/>
              <a:ext cx="10054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x+y</a:t>
              </a:r>
              <a:r>
                <a:rPr lang="en-US" sz="2400" dirty="0" smtClean="0">
                  <a:latin typeface="cmsy10"/>
                </a:rPr>
                <a:t>·</a:t>
              </a:r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54997" y="4932961"/>
            <a:ext cx="8729220" cy="1817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x, for what values of y is 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x,y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feasible?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Need: </a:t>
            </a:r>
            <a:r>
              <a:rPr lang="en-US" sz="2400" dirty="0" smtClean="0">
                <a:solidFill>
                  <a:srgbClr val="FF0000"/>
                </a:solidFill>
              </a:rPr>
              <a:t>y</a:t>
            </a:r>
            <a:r>
              <a:rPr lang="en-US" sz="2400" dirty="0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  <a:r>
              <a:rPr lang="en-US" sz="2400" dirty="0" smtClean="0"/>
              <a:t>, y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-x+3, </a:t>
            </a:r>
            <a:r>
              <a:rPr lang="en-US" sz="2400" dirty="0" smtClean="0">
                <a:solidFill>
                  <a:srgbClr val="00B050"/>
                </a:solidFill>
              </a:rPr>
              <a:t>y</a:t>
            </a:r>
            <a:r>
              <a:rPr lang="en-US" sz="2400" dirty="0" smtClean="0">
                <a:solidFill>
                  <a:srgbClr val="00B050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0070C0"/>
                </a:solidFill>
              </a:rPr>
              <a:t>y</a:t>
            </a:r>
            <a:r>
              <a:rPr lang="en-US" sz="2400" dirty="0" smtClean="0">
                <a:solidFill>
                  <a:srgbClr val="0070C0"/>
                </a:solidFill>
                <a:latin typeface="cmsy10"/>
              </a:rPr>
              <a:t>¸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3065" y="2130640"/>
            <a:ext cx="32799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Consider the polyhedron</a:t>
            </a:r>
          </a:p>
          <a:p>
            <a:r>
              <a:rPr lang="en-US" sz="2000" dirty="0" smtClean="0"/>
              <a:t> </a:t>
            </a:r>
            <a:r>
              <a:rPr lang="en-US" sz="2400" dirty="0" smtClean="0"/>
              <a:t>Q = { (</a:t>
            </a:r>
            <a:r>
              <a:rPr lang="en-US" sz="2400" dirty="0" err="1" smtClean="0"/>
              <a:t>x,y</a:t>
            </a:r>
            <a:r>
              <a:rPr lang="en-US" sz="2400" dirty="0" smtClean="0"/>
              <a:t>) : </a:t>
            </a:r>
            <a:r>
              <a:rPr lang="en-US" sz="2400" dirty="0" smtClean="0">
                <a:solidFill>
                  <a:srgbClr val="FF0000"/>
                </a:solidFill>
              </a:rPr>
              <a:t>-3x+y</a:t>
            </a:r>
            <a:r>
              <a:rPr lang="en-US" sz="2400" dirty="0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                        </a:t>
            </a:r>
            <a:r>
              <a:rPr lang="en-US" sz="2000" dirty="0" smtClean="0"/>
              <a:t> </a:t>
            </a:r>
            <a:r>
              <a:rPr lang="en-US" sz="2400" dirty="0" smtClean="0"/>
              <a:t>x+y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3,</a:t>
            </a:r>
          </a:p>
          <a:p>
            <a:r>
              <a:rPr lang="en-US" sz="2400" dirty="0" smtClean="0"/>
              <a:t>                      </a:t>
            </a:r>
            <a:r>
              <a:rPr lang="en-US" sz="2400" dirty="0" smtClean="0">
                <a:solidFill>
                  <a:srgbClr val="00B050"/>
                </a:solidFill>
              </a:rPr>
              <a:t>-y-2x</a:t>
            </a:r>
            <a:r>
              <a:rPr lang="en-US" sz="2400" dirty="0" smtClean="0">
                <a:solidFill>
                  <a:srgbClr val="00B05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B050"/>
                </a:solidFill>
              </a:rPr>
              <a:t>5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        </a:t>
            </a:r>
            <a:r>
              <a:rPr lang="en-US" sz="1600" dirty="0" smtClean="0"/>
              <a:t> </a:t>
            </a:r>
            <a:r>
              <a:rPr lang="en-US" sz="2400" dirty="0" smtClean="0"/>
              <a:t>                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x-y</a:t>
            </a:r>
            <a:r>
              <a:rPr lang="en-US" sz="2400" dirty="0" smtClean="0">
                <a:solidFill>
                  <a:srgbClr val="0070C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/>
              <a:t> }</a:t>
            </a:r>
            <a:endParaRPr lang="en-US" sz="2400" dirty="0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0"/>
            <a:ext cx="8229600" cy="696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2D System of Inequalities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71" y="30144"/>
            <a:ext cx="8729220" cy="659172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Lemma:</a:t>
            </a:r>
            <a:r>
              <a:rPr lang="en-US" sz="2800" dirty="0" smtClean="0"/>
              <a:t> Exactly one of the following holds:</a:t>
            </a:r>
          </a:p>
          <a:p>
            <a:pPr marL="460375" lvl="1" indent="-168275"/>
            <a:r>
              <a:rPr lang="en-US" sz="2400" dirty="0" smtClean="0"/>
              <a:t>There exists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>
                <a:latin typeface="Calibri"/>
              </a:rPr>
              <a:t>n</a:t>
            </a:r>
            <a:r>
              <a:rPr lang="en-US" sz="2400" dirty="0" smtClean="0"/>
              <a:t> satisfying </a:t>
            </a:r>
            <a:r>
              <a:rPr lang="en-US" sz="2400" dirty="0" err="1" smtClean="0"/>
              <a:t>Ax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60375" lvl="1" indent="-168275"/>
            <a:r>
              <a:rPr lang="en-US" sz="2400" spc="-30" dirty="0" smtClean="0"/>
              <a:t>There exists </a:t>
            </a:r>
            <a:r>
              <a:rPr lang="en-US" sz="2400" spc="-30" dirty="0" smtClean="0">
                <a:latin typeface="Calibri"/>
              </a:rPr>
              <a:t>y</a:t>
            </a:r>
            <a:r>
              <a:rPr lang="en-US" sz="2400" spc="-30" dirty="0" smtClean="0">
                <a:latin typeface="cmsy10"/>
              </a:rPr>
              <a:t>¸</a:t>
            </a:r>
            <a:r>
              <a:rPr lang="en-US" sz="2400" spc="-30" dirty="0" smtClean="0">
                <a:latin typeface="Calibri"/>
              </a:rPr>
              <a:t>0</a:t>
            </a:r>
            <a:r>
              <a:rPr lang="en-US" sz="2400" spc="-30" dirty="0" smtClean="0"/>
              <a:t> satisfying </a:t>
            </a:r>
            <a:r>
              <a:rPr lang="en-US" sz="2400" spc="-30" dirty="0" err="1" smtClean="0">
                <a:latin typeface="Calibri"/>
              </a:rPr>
              <a:t>y</a:t>
            </a:r>
            <a:r>
              <a:rPr lang="en-US" sz="2400" spc="-30" baseline="30000" dirty="0" err="1" smtClean="0">
                <a:latin typeface="Calibri"/>
              </a:rPr>
              <a:t>T</a:t>
            </a:r>
            <a:r>
              <a:rPr lang="en-US" sz="2400" spc="-30" dirty="0" err="1" smtClean="0"/>
              <a:t>A</a:t>
            </a:r>
            <a:r>
              <a:rPr lang="en-US" sz="2400" dirty="0" smtClean="0"/>
              <a:t>=</a:t>
            </a:r>
            <a:r>
              <a:rPr lang="en-US" sz="2400" spc="-30" dirty="0" smtClean="0"/>
              <a:t>0 and </a:t>
            </a:r>
            <a:r>
              <a:rPr lang="en-US" sz="2400" spc="-30" dirty="0" err="1" smtClean="0"/>
              <a:t>y</a:t>
            </a:r>
            <a:r>
              <a:rPr lang="en-US" sz="2400" spc="-30" baseline="30000" dirty="0" err="1" smtClean="0"/>
              <a:t>T</a:t>
            </a:r>
            <a:r>
              <a:rPr lang="en-US" sz="2400" spc="-30" dirty="0" err="1" smtClean="0"/>
              <a:t>b</a:t>
            </a:r>
            <a:r>
              <a:rPr lang="en-US" sz="2400" spc="-30" dirty="0" smtClean="0"/>
              <a:t>&lt;0</a:t>
            </a:r>
            <a:endParaRPr lang="en-US" sz="1900" spc="-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6075" indent="-336550"/>
            <a:r>
              <a:rPr lang="en-US" sz="2800" b="1" dirty="0" smtClean="0"/>
              <a:t>Proof:</a:t>
            </a:r>
            <a:r>
              <a:rPr lang="en-US" sz="2800" dirty="0" smtClean="0"/>
              <a:t> </a:t>
            </a:r>
          </a:p>
          <a:p>
            <a:pPr marL="346075" indent="-336550"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Get an equivalent system </a:t>
            </a:r>
            <a:r>
              <a:rPr lang="en-US" sz="2400" dirty="0" err="1" smtClean="0"/>
              <a:t>A’x’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dirty="0" smtClean="0"/>
              <a:t>’ where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			(A’|0)=MA 	b’=Mb</a:t>
            </a:r>
            <a:br>
              <a:rPr lang="en-US" sz="2400" dirty="0" smtClean="0"/>
            </a:br>
            <a:r>
              <a:rPr lang="en-US" sz="2400" dirty="0" smtClean="0"/>
              <a:t>for some non-negative matrix M.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We assume Ax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b has no solution, so </a:t>
            </a:r>
            <a:r>
              <a:rPr lang="en-US" sz="2400" dirty="0" err="1" smtClean="0"/>
              <a:t>A’x’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dirty="0" smtClean="0"/>
              <a:t>’ has no solution.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By induction,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y’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0 </a:t>
            </a:r>
            <a:r>
              <a:rPr lang="en-US" sz="2400" dirty="0" err="1" smtClean="0"/>
              <a:t>s.t</a:t>
            </a:r>
            <a:r>
              <a:rPr lang="en-US" sz="2400" dirty="0" smtClean="0"/>
              <a:t>.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A</a:t>
            </a:r>
            <a:r>
              <a:rPr lang="en-US" sz="2400" dirty="0" smtClean="0"/>
              <a:t>’=0 and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b</a:t>
            </a:r>
            <a:r>
              <a:rPr lang="en-US" sz="2400" dirty="0" smtClean="0"/>
              <a:t>’&lt; 0.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Define </a:t>
            </a:r>
            <a:r>
              <a:rPr lang="en-US" sz="2400" dirty="0" smtClean="0">
                <a:latin typeface="Calibri"/>
              </a:rPr>
              <a:t>y=M</a:t>
            </a:r>
            <a:r>
              <a:rPr lang="en-US" sz="2400" baseline="30000" dirty="0" smtClean="0">
                <a:latin typeface="Calibri"/>
              </a:rPr>
              <a:t>T</a:t>
            </a:r>
            <a:r>
              <a:rPr lang="en-US" sz="2400" dirty="0" smtClean="0"/>
              <a:t> y’.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Then:	y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0 ,  because y’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0 and M non-negative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>
                <a:latin typeface="Calibri"/>
              </a:rPr>
              <a:t>			</a:t>
            </a:r>
            <a:r>
              <a:rPr lang="en-US" sz="2400" dirty="0" err="1" smtClean="0">
                <a:latin typeface="Calibri"/>
              </a:rPr>
              <a:t>y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A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MA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(A’|0) = 0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		</a:t>
            </a:r>
            <a:r>
              <a:rPr lang="en-US" sz="2400" dirty="0" err="1" smtClean="0">
                <a:latin typeface="Calibri"/>
              </a:rPr>
              <a:t>y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err="1" smtClean="0"/>
              <a:t>b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 Mb = </a:t>
            </a:r>
            <a:r>
              <a:rPr lang="en-US" sz="2400" dirty="0" err="1" smtClean="0">
                <a:latin typeface="Calibri"/>
              </a:rPr>
              <a:t>y’</a:t>
            </a:r>
            <a:r>
              <a:rPr lang="en-US" sz="2400" baseline="30000" dirty="0" err="1" smtClean="0">
                <a:latin typeface="Calibri"/>
              </a:rPr>
              <a:t>T</a:t>
            </a:r>
            <a:r>
              <a:rPr lang="en-US" sz="2400" dirty="0" smtClean="0"/>
              <a:t> b’ &lt; 0				</a:t>
            </a:r>
            <a:r>
              <a:rPr lang="en-US" sz="2400" dirty="0" smtClean="0">
                <a:latin typeface="msam10"/>
              </a:rPr>
              <a:t>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3891952" y="677956"/>
            <a:ext cx="5034419" cy="4225737"/>
            <a:chOff x="1791696" y="1009650"/>
            <a:chExt cx="6683856" cy="561022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1696" y="1085849"/>
              <a:ext cx="6566492" cy="553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8191500" y="3676650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00575" y="1009650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59424" y="5098923"/>
              <a:ext cx="9460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</a:rPr>
                <a:t>x-y</a:t>
              </a:r>
              <a:r>
                <a:rPr lang="en-US" sz="2400" dirty="0" smtClean="0">
                  <a:solidFill>
                    <a:srgbClr val="0070C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0070C0"/>
                  </a:solidFill>
                </a:rPr>
                <a:t>4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46676" y="5366046"/>
              <a:ext cx="11961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B050"/>
                  </a:solidFill>
                </a:rPr>
                <a:t>-y-2x</a:t>
              </a:r>
              <a:r>
                <a:rPr lang="en-US" sz="2400" dirty="0" smtClean="0">
                  <a:solidFill>
                    <a:srgbClr val="00B05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00B050"/>
                  </a:solidFill>
                </a:rPr>
                <a:t>5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2209" y="2167206"/>
              <a:ext cx="12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-3x+y</a:t>
              </a:r>
              <a:r>
                <a:rPr lang="en-US" sz="2400" dirty="0" smtClean="0">
                  <a:solidFill>
                    <a:srgbClr val="FF0000"/>
                  </a:solidFill>
                  <a:latin typeface="cmsy10"/>
                </a:rPr>
                <a:t>·</a:t>
              </a:r>
              <a:r>
                <a:rPr lang="en-US" sz="2400" dirty="0" smtClean="0">
                  <a:solidFill>
                    <a:srgbClr val="FF0000"/>
                  </a:solidFill>
                </a:rPr>
                <a:t>6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62016" y="2267712"/>
              <a:ext cx="10054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x+y</a:t>
              </a:r>
              <a:r>
                <a:rPr lang="en-US" sz="2400" dirty="0" smtClean="0">
                  <a:latin typeface="cmsy10"/>
                </a:rPr>
                <a:t>·</a:t>
              </a:r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54735" y="4932961"/>
            <a:ext cx="8928330" cy="1817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x, for what values of y is (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x,y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feasible?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i.e., 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min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  <a:r>
              <a:rPr lang="en-US" sz="2400" dirty="0" smtClean="0"/>
              <a:t>, -x+3}  and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max</a:t>
            </a:r>
            <a:r>
              <a:rPr lang="en-US" sz="2400" dirty="0" smtClean="0"/>
              <a:t>{ </a:t>
            </a:r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  <a:r>
              <a:rPr lang="en-US" sz="2400" dirty="0" smtClean="0"/>
              <a:t> }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For x=-0.8, (</a:t>
            </a:r>
            <a:r>
              <a:rPr lang="en-US" sz="2400" dirty="0" err="1" smtClean="0"/>
              <a:t>x,y</a:t>
            </a:r>
            <a:r>
              <a:rPr lang="en-US" sz="2400" dirty="0" smtClean="0"/>
              <a:t>) feasible if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min</a:t>
            </a:r>
            <a:r>
              <a:rPr lang="en-US" sz="2400" dirty="0" smtClean="0"/>
              <a:t>{</a:t>
            </a:r>
            <a:r>
              <a:rPr lang="en-US" sz="2400" b="1" dirty="0" smtClean="0">
                <a:solidFill>
                  <a:srgbClr val="FF0000"/>
                </a:solidFill>
              </a:rPr>
              <a:t>3.6</a:t>
            </a:r>
            <a:r>
              <a:rPr lang="en-US" sz="2400" dirty="0" smtClean="0"/>
              <a:t>,3.8} and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max</a:t>
            </a:r>
            <a:r>
              <a:rPr lang="en-US" sz="2400" dirty="0" smtClean="0"/>
              <a:t>{</a:t>
            </a:r>
            <a:r>
              <a:rPr lang="en-US" sz="2400" b="1" dirty="0" smtClean="0">
                <a:solidFill>
                  <a:srgbClr val="00B050"/>
                </a:solidFill>
              </a:rPr>
              <a:t>-3.4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-4.8</a:t>
            </a:r>
            <a:r>
              <a:rPr lang="en-US" sz="2400" dirty="0" smtClean="0"/>
              <a:t>}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For x=-3, (</a:t>
            </a:r>
            <a:r>
              <a:rPr lang="en-US" sz="2400" dirty="0" err="1" smtClean="0"/>
              <a:t>x,y</a:t>
            </a:r>
            <a:r>
              <a:rPr lang="en-US" sz="2400" dirty="0" smtClean="0"/>
              <a:t>) feasible if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min</a:t>
            </a:r>
            <a:r>
              <a:rPr lang="en-US" sz="2400" dirty="0" smtClean="0"/>
              <a:t>{</a:t>
            </a:r>
            <a:r>
              <a:rPr lang="en-US" sz="2400" b="1" dirty="0" smtClean="0">
                <a:solidFill>
                  <a:srgbClr val="FF0000"/>
                </a:solidFill>
              </a:rPr>
              <a:t>-3</a:t>
            </a:r>
            <a:r>
              <a:rPr lang="en-US" sz="2400" dirty="0" smtClean="0"/>
              <a:t>,6} and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max</a:t>
            </a:r>
            <a:r>
              <a:rPr lang="en-US" sz="2400" dirty="0" smtClean="0"/>
              <a:t>{</a:t>
            </a:r>
            <a:r>
              <a:rPr lang="en-US" sz="2400" b="1" dirty="0" smtClean="0">
                <a:solidFill>
                  <a:srgbClr val="00B050"/>
                </a:solidFill>
              </a:rPr>
              <a:t>1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-7</a:t>
            </a:r>
            <a:r>
              <a:rPr lang="en-US" sz="2400" dirty="0" smtClean="0"/>
              <a:t>}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3395702" y="2783150"/>
            <a:ext cx="4110361" cy="1588"/>
          </a:xfrm>
          <a:prstGeom prst="line">
            <a:avLst/>
          </a:prstGeom>
          <a:ln w="190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58424" y="59480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x=-0.8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957520" y="2783150"/>
            <a:ext cx="4110361" cy="1588"/>
          </a:xfrm>
          <a:prstGeom prst="line">
            <a:avLst/>
          </a:prstGeom>
          <a:ln w="1905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382388" y="594804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x=-3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59589" y="6232125"/>
            <a:ext cx="17892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7030A0"/>
                </a:solidFill>
              </a:rPr>
              <a:t>Impossible!</a:t>
            </a:r>
            <a:endParaRPr lang="en-US" sz="2600" b="1" dirty="0">
              <a:solidFill>
                <a:srgbClr val="7030A0"/>
              </a:solidFill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0"/>
            <a:ext cx="8229600" cy="696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2D System of Inequalities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3065" y="2130640"/>
            <a:ext cx="32799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Consider the polyhedron</a:t>
            </a:r>
          </a:p>
          <a:p>
            <a:r>
              <a:rPr lang="en-US" sz="2000" dirty="0" smtClean="0"/>
              <a:t> </a:t>
            </a:r>
            <a:r>
              <a:rPr lang="en-US" sz="2400" dirty="0" smtClean="0"/>
              <a:t>Q = { (</a:t>
            </a:r>
            <a:r>
              <a:rPr lang="en-US" sz="2400" dirty="0" err="1" smtClean="0"/>
              <a:t>x,y</a:t>
            </a:r>
            <a:r>
              <a:rPr lang="en-US" sz="2400" dirty="0" smtClean="0"/>
              <a:t>) : </a:t>
            </a:r>
            <a:r>
              <a:rPr lang="en-US" sz="2400" dirty="0" smtClean="0">
                <a:solidFill>
                  <a:srgbClr val="FF0000"/>
                </a:solidFill>
              </a:rPr>
              <a:t>-3x+y</a:t>
            </a:r>
            <a:r>
              <a:rPr lang="en-US" sz="2400" dirty="0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                        </a:t>
            </a:r>
            <a:r>
              <a:rPr lang="en-US" sz="2000" dirty="0" smtClean="0"/>
              <a:t> </a:t>
            </a:r>
            <a:r>
              <a:rPr lang="en-US" sz="2400" dirty="0" smtClean="0"/>
              <a:t>x+y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3,</a:t>
            </a:r>
          </a:p>
          <a:p>
            <a:r>
              <a:rPr lang="en-US" sz="2400" dirty="0" smtClean="0"/>
              <a:t>                      </a:t>
            </a:r>
            <a:r>
              <a:rPr lang="en-US" sz="2400" dirty="0" smtClean="0">
                <a:solidFill>
                  <a:srgbClr val="00B050"/>
                </a:solidFill>
              </a:rPr>
              <a:t>-y-2x</a:t>
            </a:r>
            <a:r>
              <a:rPr lang="en-US" sz="2400" dirty="0" smtClean="0">
                <a:solidFill>
                  <a:srgbClr val="00B05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B050"/>
                </a:solidFill>
              </a:rPr>
              <a:t>5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        </a:t>
            </a:r>
            <a:r>
              <a:rPr lang="en-US" sz="1600" dirty="0" smtClean="0"/>
              <a:t> </a:t>
            </a:r>
            <a:r>
              <a:rPr lang="en-US" sz="2400" dirty="0" smtClean="0"/>
              <a:t>                </a:t>
            </a:r>
            <a:r>
              <a:rPr lang="en-US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x-y</a:t>
            </a:r>
            <a:r>
              <a:rPr lang="en-US" sz="2400" dirty="0" smtClean="0">
                <a:solidFill>
                  <a:srgbClr val="0070C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/>
              <a:t> 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634"/>
            <a:ext cx="8229600" cy="696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2D System of Inequalities</a:t>
            </a:r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76058" y="954588"/>
            <a:ext cx="7942908" cy="5774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Consider the set</a:t>
            </a:r>
            <a:br>
              <a:rPr lang="en-US" sz="2400" dirty="0" smtClean="0"/>
            </a:br>
            <a:r>
              <a:rPr lang="en-US" sz="2400" dirty="0" smtClean="0"/>
              <a:t>Q = { (</a:t>
            </a:r>
            <a:r>
              <a:rPr lang="en-US" sz="2400" dirty="0" err="1" smtClean="0"/>
              <a:t>x,y</a:t>
            </a:r>
            <a:r>
              <a:rPr lang="en-US" sz="2400" dirty="0" smtClean="0"/>
              <a:t>) : </a:t>
            </a:r>
            <a:r>
              <a:rPr lang="en-US" sz="2400" dirty="0" smtClean="0">
                <a:solidFill>
                  <a:srgbClr val="FF0000"/>
                </a:solidFill>
              </a:rPr>
              <a:t>-3x+y</a:t>
            </a:r>
            <a:r>
              <a:rPr lang="en-US" sz="2400" dirty="0" smtClean="0">
                <a:solidFill>
                  <a:srgbClr val="FF000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, x+y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3, </a:t>
            </a:r>
            <a:r>
              <a:rPr lang="en-US" sz="2400" dirty="0" smtClean="0">
                <a:solidFill>
                  <a:srgbClr val="00B050"/>
                </a:solidFill>
              </a:rPr>
              <a:t>-y-2x</a:t>
            </a:r>
            <a:r>
              <a:rPr lang="en-US" sz="2400" dirty="0" smtClean="0">
                <a:solidFill>
                  <a:srgbClr val="00B05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B050"/>
                </a:solidFill>
              </a:rPr>
              <a:t>5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x-y</a:t>
            </a:r>
            <a:r>
              <a:rPr lang="en-US" sz="2400" dirty="0" smtClean="0">
                <a:solidFill>
                  <a:srgbClr val="0070C0"/>
                </a:solidFill>
                <a:latin typeface="cmsy10"/>
              </a:rPr>
              <a:t>·</a:t>
            </a:r>
            <a:r>
              <a:rPr lang="en-US" sz="2400" dirty="0" smtClean="0">
                <a:solidFill>
                  <a:srgbClr val="0070C0"/>
                </a:solidFill>
              </a:rPr>
              <a:t>4</a:t>
            </a:r>
            <a:r>
              <a:rPr lang="en-US" sz="2400" dirty="0" smtClean="0"/>
              <a:t>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x, for what values of y is (</a:t>
            </a:r>
            <a:r>
              <a:rPr kumimoji="0" lang="en-US" sz="24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x,y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feasible?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i.e., 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min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  <a:r>
              <a:rPr lang="en-US" sz="2400" dirty="0" smtClean="0"/>
              <a:t>, -x+3}  and </a:t>
            </a:r>
            <a:r>
              <a:rPr lang="en-US" sz="2400" dirty="0" err="1" smtClean="0"/>
              <a:t>y</a:t>
            </a:r>
            <a:r>
              <a:rPr lang="en-US" sz="2400" dirty="0" err="1" smtClean="0">
                <a:latin typeface="cmsy10"/>
              </a:rPr>
              <a:t>¸</a:t>
            </a:r>
            <a:r>
              <a:rPr lang="en-US" sz="2400" dirty="0" err="1" smtClean="0"/>
              <a:t>max</a:t>
            </a:r>
            <a:r>
              <a:rPr lang="en-US" sz="2400" dirty="0" smtClean="0"/>
              <a:t>{ </a:t>
            </a:r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  <a:r>
              <a:rPr lang="en-US" sz="2400" dirty="0" smtClean="0"/>
              <a:t> }</a:t>
            </a:r>
          </a:p>
          <a:p>
            <a:pPr marL="569913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Such a y exists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max{</a:t>
            </a:r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  <a:r>
              <a:rPr lang="en-US" sz="2400" dirty="0" smtClean="0"/>
              <a:t>}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sz="2400" dirty="0" smtClean="0"/>
              <a:t>min{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  <a:r>
              <a:rPr lang="en-US" sz="2400" dirty="0" smtClean="0"/>
              <a:t>, -x+3}</a:t>
            </a:r>
          </a:p>
          <a:p>
            <a:pPr marL="569913" lvl="1" indent="-342900">
              <a:spcBef>
                <a:spcPct val="20000"/>
              </a:spcBef>
            </a:pPr>
            <a:r>
              <a:rPr lang="en-US" sz="2400" dirty="0" smtClean="0"/>
              <a:t>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the following inequalities are solvable</a:t>
            </a:r>
          </a:p>
          <a:p>
            <a:pPr marL="569913" lvl="1" indent="-342900">
              <a:spcBef>
                <a:spcPct val="20000"/>
              </a:spcBef>
            </a:pPr>
            <a:endParaRPr lang="en-US" sz="2400" dirty="0" smtClean="0"/>
          </a:p>
          <a:p>
            <a:pPr marL="569913" lvl="1" indent="-342900">
              <a:spcBef>
                <a:spcPct val="20000"/>
              </a:spcBef>
            </a:pPr>
            <a:endParaRPr lang="en-US" sz="2400" dirty="0" smtClean="0"/>
          </a:p>
          <a:p>
            <a:pPr marL="569913" lvl="1" indent="-342900">
              <a:spcBef>
                <a:spcPct val="20000"/>
              </a:spcBef>
            </a:pPr>
            <a:endParaRPr lang="en-US" sz="2400" dirty="0" smtClean="0"/>
          </a:p>
          <a:p>
            <a:pPr marL="569913" lvl="1" indent="-342900">
              <a:spcBef>
                <a:spcPct val="20000"/>
              </a:spcBef>
            </a:pPr>
            <a:endParaRPr lang="en-US" sz="24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dirty="0" smtClean="0"/>
              <a:t>Conclusion:</a:t>
            </a:r>
            <a:r>
              <a:rPr lang="en-US" sz="2400" dirty="0" smtClean="0"/>
              <a:t> Q is non-empty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Q’ is non-empty.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This is easy to decide because Q’ involves only 1 variable!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18423" y="3630966"/>
            <a:ext cx="179247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</a:p>
          <a:p>
            <a:r>
              <a:rPr lang="en-US" sz="2400" dirty="0" smtClean="0"/>
              <a:t>   </a:t>
            </a:r>
            <a:r>
              <a:rPr lang="en-US" sz="1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3x+6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-2x-5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-x+3</a:t>
            </a:r>
          </a:p>
          <a:p>
            <a:r>
              <a:rPr lang="en-US" sz="2400" dirty="0" smtClean="0"/>
              <a:t>   </a:t>
            </a:r>
            <a:r>
              <a:rPr lang="en-US" sz="12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x-4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-x+3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30636" y="4048214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msy10"/>
              </a:rPr>
              <a:t>´</a:t>
            </a:r>
            <a:endParaRPr lang="en-US" sz="3600" dirty="0">
              <a:latin typeface="cmsy1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32322" y="3675354"/>
            <a:ext cx="11176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-5x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11</a:t>
            </a:r>
          </a:p>
          <a:p>
            <a:r>
              <a:rPr lang="en-US" sz="2400" dirty="0" smtClean="0"/>
              <a:t>-2x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10</a:t>
            </a:r>
          </a:p>
          <a:p>
            <a:r>
              <a:rPr lang="en-US" sz="2400" dirty="0" smtClean="0"/>
              <a:t>  -x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8</a:t>
            </a:r>
          </a:p>
          <a:p>
            <a:r>
              <a:rPr lang="en-US" sz="2400" dirty="0" smtClean="0"/>
              <a:t> 2x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7</a:t>
            </a:r>
          </a:p>
        </p:txBody>
      </p:sp>
      <p:grpSp>
        <p:nvGrpSpPr>
          <p:cNvPr id="3" name="Group 36"/>
          <p:cNvGrpSpPr/>
          <p:nvPr/>
        </p:nvGrpSpPr>
        <p:grpSpPr>
          <a:xfrm>
            <a:off x="4111144" y="3693111"/>
            <a:ext cx="2405845" cy="1438182"/>
            <a:chOff x="5149053" y="3693111"/>
            <a:chExt cx="2405845" cy="1438182"/>
          </a:xfrm>
        </p:grpSpPr>
        <p:sp>
          <p:nvSpPr>
            <p:cNvPr id="34" name="TextBox 33"/>
            <p:cNvSpPr txBox="1"/>
            <p:nvPr/>
          </p:nvSpPr>
          <p:spPr>
            <a:xfrm>
              <a:off x="5149053" y="4163626"/>
              <a:ext cx="1320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Q’</a:t>
              </a:r>
              <a:r>
                <a:rPr lang="en-US" sz="1200" dirty="0" smtClean="0"/>
                <a:t> </a:t>
              </a:r>
              <a:r>
                <a:rPr lang="en-US" sz="2400" dirty="0" smtClean="0"/>
                <a:t>=     x :</a:t>
              </a:r>
              <a:endParaRPr lang="en-US" sz="2400" dirty="0"/>
            </a:p>
          </p:txBody>
        </p:sp>
        <p:sp>
          <p:nvSpPr>
            <p:cNvPr id="35" name="Left Brace 34"/>
            <p:cNvSpPr/>
            <p:nvPr/>
          </p:nvSpPr>
          <p:spPr>
            <a:xfrm>
              <a:off x="5743858" y="3693111"/>
              <a:ext cx="257453" cy="1438182"/>
            </a:xfrm>
            <a:prstGeom prst="leftBrace">
              <a:avLst>
                <a:gd name="adj1" fmla="val 77298"/>
                <a:gd name="adj2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Left Brace 35"/>
            <p:cNvSpPr/>
            <p:nvPr/>
          </p:nvSpPr>
          <p:spPr>
            <a:xfrm flipH="1">
              <a:off x="7297445" y="3693111"/>
              <a:ext cx="257453" cy="1438182"/>
            </a:xfrm>
            <a:prstGeom prst="leftBrace">
              <a:avLst>
                <a:gd name="adj1" fmla="val 77298"/>
                <a:gd name="adj2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451744" y="3675354"/>
            <a:ext cx="123623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-11/5</a:t>
            </a:r>
          </a:p>
          <a:p>
            <a:r>
              <a:rPr lang="en-US" sz="2400" dirty="0" smtClean="0"/>
              <a:t>x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-5</a:t>
            </a:r>
          </a:p>
          <a:p>
            <a:r>
              <a:rPr lang="en-US" sz="2400" dirty="0" smtClean="0"/>
              <a:t>x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-8</a:t>
            </a:r>
          </a:p>
          <a:p>
            <a:r>
              <a:rPr lang="en-US" sz="2400" dirty="0" smtClean="0"/>
              <a:t>x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7/2</a:t>
            </a:r>
          </a:p>
        </p:txBody>
      </p:sp>
      <p:grpSp>
        <p:nvGrpSpPr>
          <p:cNvPr id="4" name="Group 38"/>
          <p:cNvGrpSpPr/>
          <p:nvPr/>
        </p:nvGrpSpPr>
        <p:grpSpPr>
          <a:xfrm>
            <a:off x="6605784" y="3693111"/>
            <a:ext cx="2183895" cy="1438182"/>
            <a:chOff x="5406515" y="3693111"/>
            <a:chExt cx="2183895" cy="1438182"/>
          </a:xfrm>
        </p:grpSpPr>
        <p:sp>
          <p:nvSpPr>
            <p:cNvPr id="40" name="TextBox 39"/>
            <p:cNvSpPr txBox="1"/>
            <p:nvPr/>
          </p:nvSpPr>
          <p:spPr>
            <a:xfrm>
              <a:off x="5406515" y="4163626"/>
              <a:ext cx="9669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=     x :</a:t>
              </a:r>
              <a:endParaRPr lang="en-US" sz="2400" dirty="0"/>
            </a:p>
          </p:txBody>
        </p:sp>
        <p:sp>
          <p:nvSpPr>
            <p:cNvPr id="41" name="Left Brace 40"/>
            <p:cNvSpPr/>
            <p:nvPr/>
          </p:nvSpPr>
          <p:spPr>
            <a:xfrm>
              <a:off x="5743858" y="3693111"/>
              <a:ext cx="257453" cy="1438182"/>
            </a:xfrm>
            <a:prstGeom prst="leftBrace">
              <a:avLst>
                <a:gd name="adj1" fmla="val 77298"/>
                <a:gd name="adj2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Left Brace 41"/>
            <p:cNvSpPr/>
            <p:nvPr/>
          </p:nvSpPr>
          <p:spPr>
            <a:xfrm flipH="1">
              <a:off x="7332957" y="3693111"/>
              <a:ext cx="257453" cy="1438182"/>
            </a:xfrm>
            <a:prstGeom prst="leftBrace">
              <a:avLst>
                <a:gd name="adj1" fmla="val 77298"/>
                <a:gd name="adj2" fmla="val 50000"/>
              </a:avLst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41157" y="3838467"/>
            <a:ext cx="1467059" cy="113877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Every “lower” constraint is </a:t>
            </a:r>
            <a:r>
              <a:rPr lang="en-US" sz="1700" dirty="0" smtClean="0">
                <a:latin typeface="cmsy10"/>
              </a:rPr>
              <a:t>·</a:t>
            </a:r>
            <a:r>
              <a:rPr lang="en-US" sz="1700" dirty="0" smtClean="0"/>
              <a:t> every “upper” constraint</a:t>
            </a:r>
            <a:endParaRPr lang="en-US" sz="17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/>
      <p:bldP spid="32" grpId="0"/>
      <p:bldP spid="38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2761"/>
            <a:ext cx="8229600" cy="696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Fourier-</a:t>
            </a:r>
            <a:r>
              <a:rPr lang="en-US" dirty="0" err="1" smtClean="0"/>
              <a:t>Motzkin</a:t>
            </a:r>
            <a:r>
              <a:rPr lang="en-US" dirty="0" smtClean="0"/>
              <a:t> Elimination</a:t>
            </a:r>
            <a:endParaRPr lang="en-US" dirty="0"/>
          </a:p>
        </p:txBody>
      </p:sp>
      <p:pic>
        <p:nvPicPr>
          <p:cNvPr id="5" name="Content Placeholder 4" descr="Fourier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31162" cy="1619250"/>
          </a:xfrm>
        </p:spPr>
      </p:pic>
      <p:pic>
        <p:nvPicPr>
          <p:cNvPr id="6" name="Picture 5" descr="Motzki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62901" y="0"/>
            <a:ext cx="1181100" cy="16813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625" y="1619250"/>
            <a:ext cx="125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hlinkClick r:id="rId4"/>
              </a:rPr>
              <a:t>Joseph Fourier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692542" y="1619250"/>
            <a:ext cx="1528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hlinkClick r:id="rId5"/>
              </a:rPr>
              <a:t>Theodore </a:t>
            </a:r>
            <a:r>
              <a:rPr lang="en-US" sz="1400" dirty="0" err="1" smtClean="0">
                <a:hlinkClick r:id="rId5"/>
              </a:rPr>
              <a:t>Motzkin</a:t>
            </a:r>
            <a:endParaRPr lang="en-US" sz="1400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50920" y="1905672"/>
            <a:ext cx="8842160" cy="4592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Generalization: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given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set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 (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/>
                <a:ea typeface="+mn-ea"/>
                <a:cs typeface="+mn-cs"/>
                <a:sym typeface="Symbol"/>
              </a:rPr>
              <a:t>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: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},</a:t>
            </a: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>we want to find set </a:t>
            </a:r>
            <a:r>
              <a:rPr lang="en-US" sz="2400" noProof="0" dirty="0" smtClean="0">
                <a:solidFill>
                  <a:srgbClr val="FF0000"/>
                </a:solidFill>
              </a:rPr>
              <a:t>Q’</a:t>
            </a:r>
            <a:r>
              <a:rPr lang="en-US" sz="2400" noProof="0" dirty="0" smtClean="0"/>
              <a:t> = { (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n-1</a:t>
            </a:r>
            <a:r>
              <a:rPr lang="en-US" sz="2400" noProof="0" dirty="0" smtClean="0"/>
              <a:t>) : </a:t>
            </a:r>
            <a:r>
              <a:rPr lang="en-US" sz="2400" noProof="0" dirty="0" err="1" smtClean="0"/>
              <a:t>A’</a:t>
            </a:r>
            <a:r>
              <a:rPr lang="en-US" sz="2400" noProof="0" dirty="0" err="1" smtClean="0">
                <a:solidFill>
                  <a:srgbClr val="FF0000"/>
                </a:solidFill>
              </a:rPr>
              <a:t>x’</a:t>
            </a:r>
            <a:r>
              <a:rPr lang="en-US" sz="2400" noProof="0" dirty="0" err="1" smtClean="0">
                <a:latin typeface="cmsy10"/>
              </a:rPr>
              <a:t>·</a:t>
            </a:r>
            <a:r>
              <a:rPr lang="en-US" sz="2400" noProof="0" dirty="0" err="1" smtClean="0"/>
              <a:t>b</a:t>
            </a:r>
            <a:r>
              <a:rPr lang="en-US" sz="2400" noProof="0" dirty="0" smtClean="0"/>
              <a:t>’ } satisfying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/>
              <a:t>     (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Calibri"/>
              </a:rPr>
              <a:t>n-1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 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>
                <a:solidFill>
                  <a:srgbClr val="0070C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  <a:latin typeface="Calibri"/>
              </a:rPr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(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Calibri"/>
              </a:rPr>
              <a:t>n-1</a:t>
            </a:r>
            <a:r>
              <a:rPr lang="en-US" sz="2400" dirty="0" smtClean="0">
                <a:latin typeface="Calibri"/>
              </a:rPr>
              <a:t>,</a:t>
            </a:r>
            <a:r>
              <a:rPr lang="en-US" sz="2400" dirty="0" smtClean="0">
                <a:solidFill>
                  <a:srgbClr val="0070C0"/>
                </a:solidFill>
                <a:latin typeface="Calibri"/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  <a:latin typeface="Calibri"/>
              </a:rPr>
              <a:t>n</a:t>
            </a:r>
            <a:r>
              <a:rPr lang="en-US" sz="2400" dirty="0" smtClean="0">
                <a:latin typeface="Calibri"/>
              </a:rPr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0070C0"/>
                </a:solidFill>
                <a:latin typeface="Calibri"/>
              </a:rPr>
              <a:t>Q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Q’ is called a </a:t>
            </a:r>
            <a:r>
              <a:rPr lang="en-US" sz="2400" b="1" dirty="0" smtClean="0"/>
              <a:t>projection</a:t>
            </a:r>
            <a:r>
              <a:rPr lang="en-US" sz="2400" dirty="0" smtClean="0"/>
              <a:t> of Q  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(onto the first n-1 coordinates)</a:t>
            </a:r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noProof="0" dirty="0" smtClean="0"/>
              <a:t>Fourier-</a:t>
            </a:r>
            <a:r>
              <a:rPr lang="en-US" sz="2400" noProof="0" dirty="0" err="1" smtClean="0"/>
              <a:t>Motzkin</a:t>
            </a:r>
            <a:r>
              <a:rPr lang="en-US" sz="2400" noProof="0" dirty="0" smtClean="0"/>
              <a:t> Elimination is a procedure for producing Q’ from Q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b="1" dirty="0" smtClean="0"/>
              <a:t>Consequences:</a:t>
            </a:r>
            <a:endParaRPr lang="en-US" sz="24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An (inefficient!) algorithm for solving systems of inequalities,</a:t>
            </a:r>
            <a:br>
              <a:rPr lang="en-US" sz="2400" dirty="0" smtClean="0"/>
            </a:br>
            <a:r>
              <a:rPr lang="en-US" sz="2400" dirty="0" smtClean="0"/>
              <a:t>and hence for solving LPs too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noProof="0" dirty="0" smtClean="0"/>
              <a:t>A way of proving </a:t>
            </a:r>
            <a:r>
              <a:rPr lang="en-US" sz="2400" noProof="0" dirty="0" err="1" smtClean="0"/>
              <a:t>Farkas</a:t>
            </a:r>
            <a:r>
              <a:rPr lang="en-US" sz="2400" noProof="0" dirty="0" smtClean="0"/>
              <a:t>’ Lemma by induction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 txBox="1">
            <a:spLocks/>
          </p:cNvSpPr>
          <p:nvPr/>
        </p:nvSpPr>
        <p:spPr>
          <a:xfrm>
            <a:off x="90632" y="107019"/>
            <a:ext cx="8993080" cy="6625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Lemma: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 (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/>
                <a:ea typeface="+mn-ea"/>
                <a:cs typeface="+mn-cs"/>
                <a:sym typeface="Symbol"/>
              </a:rPr>
              <a:t>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: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}. </a:t>
            </a:r>
            <a:r>
              <a:rPr lang="en-US" sz="2400" noProof="0" dirty="0" smtClean="0"/>
              <a:t>We can construct</a:t>
            </a:r>
            <a:br>
              <a:rPr lang="en-US" sz="2400" noProof="0" dirty="0" smtClean="0"/>
            </a:br>
            <a:r>
              <a:rPr lang="en-US" sz="2400" noProof="0" dirty="0" smtClean="0">
                <a:solidFill>
                  <a:srgbClr val="FF0000"/>
                </a:solidFill>
              </a:rPr>
              <a:t>Q’</a:t>
            </a:r>
            <a:r>
              <a:rPr lang="en-US" sz="2400" noProof="0" dirty="0" smtClean="0"/>
              <a:t> = { (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n-1</a:t>
            </a:r>
            <a:r>
              <a:rPr lang="en-US" sz="2400" noProof="0" dirty="0" smtClean="0"/>
              <a:t>) : </a:t>
            </a:r>
            <a:r>
              <a:rPr lang="en-US" sz="2400" noProof="0" dirty="0" err="1" smtClean="0"/>
              <a:t>A’</a:t>
            </a:r>
            <a:r>
              <a:rPr lang="en-US" sz="2400" noProof="0" dirty="0" err="1" smtClean="0">
                <a:solidFill>
                  <a:srgbClr val="FF0000"/>
                </a:solidFill>
              </a:rPr>
              <a:t>x’</a:t>
            </a:r>
            <a:r>
              <a:rPr lang="en-US" sz="2400" noProof="0" dirty="0" err="1" smtClean="0">
                <a:latin typeface="cmsy10"/>
              </a:rPr>
              <a:t>·</a:t>
            </a:r>
            <a:r>
              <a:rPr lang="en-US" sz="2400" noProof="0" dirty="0" err="1" smtClean="0"/>
              <a:t>b</a:t>
            </a:r>
            <a:r>
              <a:rPr lang="en-US" sz="2400" noProof="0" dirty="0" smtClean="0"/>
              <a:t>’ } satisfying</a:t>
            </a:r>
          </a:p>
          <a:p>
            <a:pPr marL="914400" lvl="1" indent="-457200"/>
            <a:r>
              <a:rPr lang="en-US" sz="2400" dirty="0" smtClean="0"/>
              <a:t>(1)	(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 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(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endParaRPr lang="en-US" sz="2400" dirty="0" smtClean="0"/>
          </a:p>
          <a:p>
            <a:pPr marL="914400" lvl="1" indent="-457200"/>
            <a:r>
              <a:rPr lang="en-US" sz="2400" dirty="0" smtClean="0"/>
              <a:t>(2)	</a:t>
            </a:r>
            <a:r>
              <a:rPr lang="en-US" sz="2400" noProof="0" dirty="0" smtClean="0"/>
              <a:t>Every inequality defining </a:t>
            </a:r>
            <a:r>
              <a:rPr lang="en-US" sz="2400" noProof="0" dirty="0" smtClean="0">
                <a:solidFill>
                  <a:srgbClr val="FF0000"/>
                </a:solidFill>
              </a:rPr>
              <a:t>Q’</a:t>
            </a:r>
            <a:r>
              <a:rPr lang="en-US" sz="2400" noProof="0" dirty="0" smtClean="0"/>
              <a:t> is a non-negative linear combination of the inequalities defining </a:t>
            </a:r>
            <a:r>
              <a:rPr lang="en-US" sz="2400" noProof="0" dirty="0" smtClean="0">
                <a:solidFill>
                  <a:srgbClr val="0070C0"/>
                </a:solidFill>
              </a:rPr>
              <a:t>Q</a:t>
            </a:r>
            <a:r>
              <a:rPr lang="en-US" sz="2400" noProof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Proof:</a:t>
            </a:r>
            <a:r>
              <a:rPr lang="en-US" sz="2400" dirty="0" smtClean="0"/>
              <a:t> Put inequalities of Q in three groups:                   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sz="2000" baseline="-25000" dirty="0" err="1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= </a:t>
            </a:r>
            <a:r>
              <a:rPr lang="en-US" sz="2000" dirty="0" err="1" smtClean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baseline="30000" dirty="0" err="1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 row of A)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2400" dirty="0" smtClean="0"/>
              <a:t>	Z={ </a:t>
            </a:r>
            <a:r>
              <a:rPr lang="en-US" sz="2400" dirty="0" err="1" smtClean="0"/>
              <a:t>i</a:t>
            </a:r>
            <a:r>
              <a:rPr lang="en-US" sz="2400" dirty="0" smtClean="0"/>
              <a:t>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i,n</a:t>
            </a:r>
            <a:r>
              <a:rPr lang="en-US" sz="2400" dirty="0" smtClean="0"/>
              <a:t>=0 }		</a:t>
            </a:r>
            <a:r>
              <a:rPr lang="en-US" sz="2400" noProof="0" dirty="0" smtClean="0"/>
              <a:t>P={ j : </a:t>
            </a: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18000" noProof="0" dirty="0" err="1" smtClean="0">
                <a:latin typeface="Calibri"/>
              </a:rPr>
              <a:t>j</a:t>
            </a:r>
            <a:r>
              <a:rPr lang="en-US" sz="2400" baseline="-25000" noProof="0" dirty="0" err="1" smtClean="0">
                <a:latin typeface="Calibri"/>
              </a:rPr>
              <a:t>,n</a:t>
            </a:r>
            <a:r>
              <a:rPr lang="en-US" sz="2400" dirty="0" smtClean="0"/>
              <a:t>&gt;0 }		N={ k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k,n</a:t>
            </a:r>
            <a:r>
              <a:rPr lang="en-US" sz="2400" dirty="0" smtClean="0"/>
              <a:t>&lt;0 }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noProof="0" dirty="0" smtClean="0"/>
              <a:t>WLOG, </a:t>
            </a: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18000" noProof="0" dirty="0" err="1" smtClean="0">
                <a:latin typeface="Calibri"/>
              </a:rPr>
              <a:t>j</a:t>
            </a:r>
            <a:r>
              <a:rPr lang="en-US" sz="2400" baseline="-25000" noProof="0" dirty="0" err="1" smtClean="0">
                <a:latin typeface="Calibri"/>
              </a:rPr>
              <a:t>,n</a:t>
            </a:r>
            <a:r>
              <a:rPr lang="en-US" sz="2400" noProof="0" dirty="0" smtClean="0">
                <a:latin typeface="Calibri"/>
              </a:rPr>
              <a:t>=1</a:t>
            </a:r>
            <a:r>
              <a:rPr lang="en-US" sz="2400" noProof="0" dirty="0" smtClean="0"/>
              <a:t> </a:t>
            </a:r>
            <a:r>
              <a:rPr lang="en-US" sz="2400" noProof="0" dirty="0" smtClean="0">
                <a:latin typeface="cmsy10"/>
              </a:rPr>
              <a:t>8</a:t>
            </a:r>
            <a:r>
              <a:rPr lang="en-US" sz="2400" noProof="0" dirty="0" smtClean="0"/>
              <a:t>j</a:t>
            </a:r>
            <a:r>
              <a:rPr lang="en-US" sz="2400" noProof="0" dirty="0" smtClean="0">
                <a:latin typeface="cmsy10"/>
              </a:rPr>
              <a:t>2</a:t>
            </a:r>
            <a:r>
              <a:rPr lang="en-US" sz="2400" noProof="0" dirty="0" smtClean="0"/>
              <a:t>P and </a:t>
            </a: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25000" noProof="0" dirty="0" err="1" smtClean="0">
                <a:latin typeface="Calibri"/>
              </a:rPr>
              <a:t>k,n</a:t>
            </a:r>
            <a:r>
              <a:rPr lang="en-US" sz="2400" noProof="0" dirty="0" smtClean="0"/>
              <a:t>=-1 </a:t>
            </a:r>
            <a:r>
              <a:rPr lang="en-US" sz="2400" noProof="0" dirty="0" smtClean="0">
                <a:latin typeface="cmsy10"/>
              </a:rPr>
              <a:t>8</a:t>
            </a:r>
            <a:r>
              <a:rPr lang="en-US" sz="2400" noProof="0" dirty="0" smtClean="0"/>
              <a:t>k</a:t>
            </a:r>
            <a:r>
              <a:rPr lang="en-US" sz="2400" noProof="0" dirty="0" smtClean="0">
                <a:latin typeface="cmsy10"/>
              </a:rPr>
              <a:t>2</a:t>
            </a:r>
            <a:r>
              <a:rPr lang="en-US" sz="2400" noProof="0" dirty="0" smtClean="0"/>
              <a:t>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spc="-50" dirty="0" smtClean="0"/>
              <a:t>For any </a:t>
            </a:r>
            <a:r>
              <a:rPr lang="en-US" sz="2400" spc="-50" dirty="0" smtClean="0">
                <a:solidFill>
                  <a:srgbClr val="0070C0"/>
                </a:solidFill>
              </a:rPr>
              <a:t>x</a:t>
            </a:r>
            <a:r>
              <a:rPr lang="en-US" sz="2400" spc="-50" dirty="0" smtClean="0">
                <a:latin typeface="cmsy10"/>
              </a:rPr>
              <a:t>2</a:t>
            </a:r>
            <a:r>
              <a:rPr lang="en-US" sz="2400" spc="-50" dirty="0" smtClean="0">
                <a:latin typeface="msbm10"/>
              </a:rPr>
              <a:t>R</a:t>
            </a:r>
            <a:r>
              <a:rPr lang="en-US" sz="2400" spc="-50" baseline="30000" dirty="0" smtClean="0">
                <a:latin typeface="Calibri"/>
              </a:rPr>
              <a:t>n</a:t>
            </a:r>
            <a:r>
              <a:rPr lang="en-US" sz="2400" spc="-50" dirty="0" smtClean="0"/>
              <a:t>, let </a:t>
            </a:r>
            <a:r>
              <a:rPr lang="en-US" sz="2400" spc="-50" dirty="0" smtClean="0">
                <a:solidFill>
                  <a:srgbClr val="FF0000"/>
                </a:solidFill>
              </a:rPr>
              <a:t>x’</a:t>
            </a:r>
            <a:r>
              <a:rPr lang="en-US" sz="2400" spc="-50" dirty="0" smtClean="0">
                <a:latin typeface="cmsy10"/>
              </a:rPr>
              <a:t>2</a:t>
            </a:r>
            <a:r>
              <a:rPr lang="en-US" sz="2400" spc="-50" dirty="0" smtClean="0">
                <a:latin typeface="msbm10"/>
              </a:rPr>
              <a:t>R</a:t>
            </a:r>
            <a:r>
              <a:rPr lang="en-US" sz="2400" spc="-50" baseline="30000" dirty="0" smtClean="0">
                <a:latin typeface="Calibri"/>
              </a:rPr>
              <a:t>n-1</a:t>
            </a:r>
            <a:r>
              <a:rPr lang="en-US" sz="2400" spc="-50" dirty="0" smtClean="0"/>
              <a:t> be vector obtained by deleting coordinate </a:t>
            </a:r>
            <a:r>
              <a:rPr lang="en-US" sz="2400" spc="-50" dirty="0" err="1" smtClean="0">
                <a:latin typeface="Calibri"/>
              </a:rPr>
              <a:t>x</a:t>
            </a:r>
            <a:r>
              <a:rPr lang="en-US" sz="2400" spc="-50" baseline="-25000" dirty="0" err="1" smtClean="0">
                <a:latin typeface="Calibri"/>
              </a:rPr>
              <a:t>n</a:t>
            </a:r>
            <a:endParaRPr lang="en-US" sz="2400" spc="-50" baseline="-25000" dirty="0" smtClean="0">
              <a:latin typeface="Calibri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The constraints defining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are: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25000" noProof="0" dirty="0" err="1" smtClean="0">
                <a:latin typeface="Calibri"/>
              </a:rPr>
              <a:t>i</a:t>
            </a:r>
            <a:r>
              <a:rPr lang="en-US" sz="2400" noProof="0" dirty="0" err="1" smtClean="0"/>
              <a:t>’</a:t>
            </a:r>
            <a:r>
              <a:rPr lang="en-US" sz="2400" noProof="0" dirty="0" err="1" smtClean="0">
                <a:solidFill>
                  <a:srgbClr val="FF0000"/>
                </a:solidFill>
              </a:rPr>
              <a:t>x’</a:t>
            </a:r>
            <a:r>
              <a:rPr lang="en-US" sz="2400" noProof="0" dirty="0" err="1" smtClean="0">
                <a:latin typeface="cmsy10"/>
              </a:rPr>
              <a:t>·</a:t>
            </a:r>
            <a:r>
              <a:rPr lang="en-US" sz="2400" noProof="0" dirty="0" err="1" smtClean="0">
                <a:latin typeface="Calibri"/>
              </a:rPr>
              <a:t>b</a:t>
            </a:r>
            <a:r>
              <a:rPr lang="en-US" sz="2400" baseline="-25000" noProof="0" dirty="0" err="1" smtClean="0">
                <a:latin typeface="Calibri"/>
              </a:rPr>
              <a:t>i</a:t>
            </a:r>
            <a:r>
              <a:rPr lang="en-US" sz="2400" noProof="0" dirty="0" smtClean="0"/>
              <a:t>  </a:t>
            </a:r>
            <a:r>
              <a:rPr lang="en-US" sz="2400" noProof="0" dirty="0" smtClean="0">
                <a:latin typeface="cmsy10"/>
              </a:rPr>
              <a:t>8</a:t>
            </a:r>
            <a:r>
              <a:rPr lang="en-US" sz="2400" noProof="0" dirty="0" smtClean="0"/>
              <a:t>i</a:t>
            </a:r>
            <a:r>
              <a:rPr lang="en-US" sz="2400" noProof="0" dirty="0" smtClean="0">
                <a:latin typeface="cmsy10"/>
              </a:rPr>
              <a:t>2</a:t>
            </a:r>
            <a:r>
              <a:rPr lang="en-US" sz="2400" noProof="0" dirty="0" smtClean="0"/>
              <a:t>Z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17000" dirty="0" err="1" smtClean="0">
                <a:latin typeface="Calibri"/>
              </a:rPr>
              <a:t>j</a:t>
            </a:r>
            <a:r>
              <a:rPr lang="en-US" sz="2400" dirty="0" err="1" smtClean="0">
                <a:latin typeface="Calibri"/>
              </a:rPr>
              <a:t>’</a:t>
            </a:r>
            <a:r>
              <a:rPr lang="en-US" sz="24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’</a:t>
            </a:r>
            <a:r>
              <a:rPr lang="en-US" sz="2400" dirty="0" err="1" smtClean="0"/>
              <a:t>+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err="1" smtClean="0">
                <a:latin typeface="Calibri"/>
              </a:rPr>
              <a:t>’</a:t>
            </a:r>
            <a:r>
              <a:rPr lang="en-US" sz="24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 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aseline="-17000" dirty="0" err="1" smtClean="0">
                <a:latin typeface="Calibri"/>
              </a:rPr>
              <a:t>j</a:t>
            </a:r>
            <a:r>
              <a:rPr lang="en-US" sz="2400" dirty="0" err="1" smtClean="0">
                <a:latin typeface="Calibri"/>
              </a:rPr>
              <a:t>+b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j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P,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k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This proves (2).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7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 fact, (2) implies the “</a:t>
            </a:r>
            <a:r>
              <a:rPr lang="en-US" sz="2400" dirty="0" smtClean="0">
                <a:latin typeface="cmsy10"/>
              </a:rPr>
              <a:t>(</a:t>
            </a:r>
            <a:r>
              <a:rPr lang="en-US" sz="2400" dirty="0" smtClean="0"/>
              <a:t> direction” of (1):</a:t>
            </a:r>
            <a:br>
              <a:rPr lang="en-US" sz="2400" dirty="0" smtClean="0"/>
            </a:br>
            <a:r>
              <a:rPr lang="en-US" sz="2400" dirty="0" smtClean="0"/>
              <a:t>For every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x’</a:t>
            </a:r>
            <a:r>
              <a:rPr lang="en-US" sz="2400" dirty="0" smtClean="0"/>
              <a:t> satisfies all inequalities defining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Why? Because every constraint of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is a non-negative lin. comb.</a:t>
            </a:r>
            <a:br>
              <a:rPr lang="en-US" sz="2400" dirty="0" smtClean="0"/>
            </a:br>
            <a:r>
              <a:rPr lang="en-US" sz="2400" dirty="0" smtClean="0"/>
              <a:t>of constraints from 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/>
              <a:t>, with n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coordinate equal to 0.</a:t>
            </a:r>
          </a:p>
          <a:p>
            <a:pPr marL="342900" indent="-342900"/>
            <a:endParaRPr lang="en-US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116641" y="4083483"/>
            <a:ext cx="3843616" cy="61555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dirty="0" smtClean="0"/>
              <a:t>This is sum of </a:t>
            </a:r>
            <a:r>
              <a:rPr lang="en-US" sz="1700" dirty="0" err="1" smtClean="0"/>
              <a:t>j</a:t>
            </a:r>
            <a:r>
              <a:rPr lang="en-US" sz="1700" baseline="30000" dirty="0" err="1" smtClean="0"/>
              <a:t>th</a:t>
            </a:r>
            <a:r>
              <a:rPr lang="en-US" sz="1700" dirty="0" smtClean="0"/>
              <a:t> and </a:t>
            </a:r>
            <a:r>
              <a:rPr lang="en-US" sz="1700" dirty="0" err="1" smtClean="0"/>
              <a:t>k</a:t>
            </a:r>
            <a:r>
              <a:rPr lang="en-US" sz="1700" baseline="30000" dirty="0" err="1" smtClean="0"/>
              <a:t>th</a:t>
            </a:r>
            <a:r>
              <a:rPr lang="en-US" sz="1700" dirty="0" smtClean="0"/>
              <a:t> constraints of Q,</a:t>
            </a:r>
            <a:br>
              <a:rPr lang="en-US" sz="1700" dirty="0" smtClean="0"/>
            </a:br>
            <a:r>
              <a:rPr lang="en-US" sz="1700" dirty="0" smtClean="0"/>
              <a:t>because n</a:t>
            </a:r>
            <a:r>
              <a:rPr lang="en-US" sz="1700" baseline="30000" dirty="0" smtClean="0"/>
              <a:t>th</a:t>
            </a:r>
            <a:r>
              <a:rPr lang="en-US" sz="1700" dirty="0" smtClean="0"/>
              <a:t> coordinate of </a:t>
            </a:r>
            <a:r>
              <a:rPr lang="en-US" sz="1700" dirty="0" err="1" smtClean="0">
                <a:latin typeface="Calibri"/>
              </a:rPr>
              <a:t>a</a:t>
            </a:r>
            <a:r>
              <a:rPr lang="en-US" sz="1700" baseline="-25000" dirty="0" err="1" smtClean="0">
                <a:latin typeface="Calibri"/>
              </a:rPr>
              <a:t>j</a:t>
            </a:r>
            <a:r>
              <a:rPr lang="en-US" sz="1700" dirty="0" smtClean="0">
                <a:latin typeface="Calibri"/>
              </a:rPr>
              <a:t> +</a:t>
            </a:r>
            <a:r>
              <a:rPr lang="en-US" sz="1700" dirty="0" err="1" smtClean="0">
                <a:latin typeface="Calibri"/>
              </a:rPr>
              <a:t>a</a:t>
            </a:r>
            <a:r>
              <a:rPr lang="en-US" sz="1700" baseline="-25000" dirty="0" err="1" smtClean="0">
                <a:latin typeface="Calibri"/>
              </a:rPr>
              <a:t>k</a:t>
            </a:r>
            <a:r>
              <a:rPr lang="en-US" sz="1700" dirty="0" smtClean="0"/>
              <a:t> is zero!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 txBox="1">
            <a:spLocks/>
          </p:cNvSpPr>
          <p:nvPr/>
        </p:nvSpPr>
        <p:spPr>
          <a:xfrm>
            <a:off x="90632" y="107019"/>
            <a:ext cx="8993080" cy="6625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Lemma: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Let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{ (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/>
                <a:ea typeface="+mn-ea"/>
                <a:cs typeface="+mn-cs"/>
                <a:sym typeface="Symbol"/>
              </a:rPr>
              <a:t>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sz="2400" strike="noStrike" kern="1200" cap="none" spc="0" normalizeH="0" baseline="-2500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: 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</a:rPr>
              <a:t>·</a:t>
            </a:r>
            <a:r>
              <a:rPr kumimoji="0" lang="en-US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}. </a:t>
            </a:r>
            <a:r>
              <a:rPr lang="en-US" sz="2400" dirty="0" smtClean="0"/>
              <a:t>We can construct </a:t>
            </a:r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>
                <a:solidFill>
                  <a:srgbClr val="FF0000"/>
                </a:solidFill>
              </a:rPr>
              <a:t>Q’</a:t>
            </a:r>
            <a:r>
              <a:rPr lang="en-US" sz="2400" noProof="0" dirty="0" smtClean="0"/>
              <a:t> = { (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1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noProof="0" dirty="0" smtClean="0">
                <a:solidFill>
                  <a:srgbClr val="FF0000"/>
                </a:solidFill>
              </a:rPr>
              <a:t>,</a:t>
            </a:r>
            <a:r>
              <a:rPr lang="en-US" sz="2400" noProof="0" dirty="0" smtClean="0">
                <a:solidFill>
                  <a:srgbClr val="FF0000"/>
                </a:solidFill>
                <a:latin typeface="Calibri"/>
              </a:rPr>
              <a:t>x’</a:t>
            </a:r>
            <a:r>
              <a:rPr lang="en-US" sz="2400" baseline="-25000" noProof="0" dirty="0" smtClean="0">
                <a:solidFill>
                  <a:srgbClr val="FF0000"/>
                </a:solidFill>
                <a:latin typeface="Calibri"/>
              </a:rPr>
              <a:t>n-1</a:t>
            </a:r>
            <a:r>
              <a:rPr lang="en-US" sz="2400" noProof="0" dirty="0" smtClean="0"/>
              <a:t>) : </a:t>
            </a:r>
            <a:r>
              <a:rPr lang="en-US" sz="2400" noProof="0" dirty="0" err="1" smtClean="0"/>
              <a:t>A’</a:t>
            </a:r>
            <a:r>
              <a:rPr lang="en-US" sz="2400" noProof="0" dirty="0" err="1" smtClean="0">
                <a:solidFill>
                  <a:srgbClr val="FF0000"/>
                </a:solidFill>
              </a:rPr>
              <a:t>x’</a:t>
            </a:r>
            <a:r>
              <a:rPr lang="en-US" sz="2400" noProof="0" dirty="0" err="1" smtClean="0">
                <a:latin typeface="cmsy10"/>
              </a:rPr>
              <a:t>·</a:t>
            </a:r>
            <a:r>
              <a:rPr lang="en-US" sz="2400" noProof="0" dirty="0" err="1" smtClean="0"/>
              <a:t>b</a:t>
            </a:r>
            <a:r>
              <a:rPr lang="en-US" sz="2400" noProof="0" dirty="0" smtClean="0"/>
              <a:t>’ } satisfying</a:t>
            </a:r>
          </a:p>
          <a:p>
            <a:pPr marL="914400" lvl="1" indent="-457200">
              <a:buAutoNum type="arabicParenBoth"/>
            </a:pP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  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 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smtClean="0"/>
              <a:t>. (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)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endParaRPr lang="en-US" sz="2400" dirty="0" smtClean="0"/>
          </a:p>
          <a:p>
            <a:pPr marL="914400" lvl="1" indent="-457200">
              <a:buAutoNum type="arabicParenBoth"/>
            </a:pPr>
            <a:r>
              <a:rPr lang="en-US" sz="2400" noProof="0" dirty="0" smtClean="0"/>
              <a:t>Every inequality defining </a:t>
            </a:r>
            <a:r>
              <a:rPr lang="en-US" sz="2400" noProof="0" dirty="0" smtClean="0">
                <a:solidFill>
                  <a:srgbClr val="FF0000"/>
                </a:solidFill>
              </a:rPr>
              <a:t>Q’</a:t>
            </a:r>
            <a:r>
              <a:rPr lang="en-US" sz="2400" noProof="0" dirty="0" smtClean="0"/>
              <a:t> is a non-negative linear combination of the inequalities defining </a:t>
            </a:r>
            <a:r>
              <a:rPr lang="en-US" sz="2400" noProof="0" dirty="0" smtClean="0">
                <a:solidFill>
                  <a:srgbClr val="0070C0"/>
                </a:solidFill>
              </a:rPr>
              <a:t>Q</a:t>
            </a:r>
            <a:r>
              <a:rPr lang="en-US" sz="2400" noProof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Proof:</a:t>
            </a:r>
            <a:r>
              <a:rPr lang="en-US" sz="2400" dirty="0" smtClean="0"/>
              <a:t> Put inequalities of Q in three groups:</a:t>
            </a:r>
            <a:br>
              <a:rPr lang="en-US" sz="2400" dirty="0" smtClean="0"/>
            </a:br>
            <a:r>
              <a:rPr lang="en-US" sz="2400" dirty="0" smtClean="0"/>
              <a:t>	Z={ </a:t>
            </a:r>
            <a:r>
              <a:rPr lang="en-US" sz="2400" dirty="0" err="1" smtClean="0"/>
              <a:t>i</a:t>
            </a:r>
            <a:r>
              <a:rPr lang="en-US" sz="2400" dirty="0" smtClean="0"/>
              <a:t>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i,n</a:t>
            </a:r>
            <a:r>
              <a:rPr lang="en-US" sz="2400" dirty="0" smtClean="0"/>
              <a:t>=0 }		</a:t>
            </a:r>
            <a:r>
              <a:rPr lang="en-US" sz="2400" noProof="0" dirty="0" smtClean="0"/>
              <a:t>P={ j : </a:t>
            </a: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18000" noProof="0" dirty="0" err="1" smtClean="0">
                <a:latin typeface="Calibri"/>
              </a:rPr>
              <a:t>j</a:t>
            </a:r>
            <a:r>
              <a:rPr lang="en-US" sz="2400" baseline="-25000" noProof="0" dirty="0" err="1" smtClean="0">
                <a:latin typeface="Calibri"/>
              </a:rPr>
              <a:t>,n</a:t>
            </a:r>
            <a:r>
              <a:rPr lang="en-US" sz="2400" dirty="0" smtClean="0"/>
              <a:t>=1 }		N={ k 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k,n</a:t>
            </a:r>
            <a:r>
              <a:rPr lang="en-US" sz="2400" dirty="0" smtClean="0"/>
              <a:t>=-1 }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The constraints defining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are: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noProof="0" dirty="0" err="1" smtClean="0">
                <a:latin typeface="Calibri"/>
              </a:rPr>
              <a:t>a</a:t>
            </a:r>
            <a:r>
              <a:rPr lang="en-US" sz="2400" baseline="-25000" noProof="0" dirty="0" err="1" smtClean="0">
                <a:latin typeface="Calibri"/>
              </a:rPr>
              <a:t>i</a:t>
            </a:r>
            <a:r>
              <a:rPr lang="en-US" sz="2400" noProof="0" dirty="0" err="1" smtClean="0"/>
              <a:t>’</a:t>
            </a:r>
            <a:r>
              <a:rPr lang="en-US" sz="2400" noProof="0" dirty="0" err="1" smtClean="0">
                <a:solidFill>
                  <a:srgbClr val="FF0000"/>
                </a:solidFill>
              </a:rPr>
              <a:t>x’</a:t>
            </a:r>
            <a:r>
              <a:rPr lang="en-US" sz="2400" noProof="0" dirty="0" err="1" smtClean="0">
                <a:latin typeface="cmsy10"/>
              </a:rPr>
              <a:t>·</a:t>
            </a:r>
            <a:r>
              <a:rPr lang="en-US" sz="2400" noProof="0" dirty="0" err="1" smtClean="0">
                <a:latin typeface="Calibri"/>
              </a:rPr>
              <a:t>b</a:t>
            </a:r>
            <a:r>
              <a:rPr lang="en-US" sz="2400" baseline="-25000" noProof="0" dirty="0" err="1" smtClean="0">
                <a:latin typeface="Calibri"/>
              </a:rPr>
              <a:t>i</a:t>
            </a:r>
            <a:r>
              <a:rPr lang="en-US" sz="2400" noProof="0" dirty="0" smtClean="0"/>
              <a:t>  </a:t>
            </a:r>
            <a:r>
              <a:rPr lang="en-US" sz="2400" noProof="0" dirty="0" smtClean="0">
                <a:latin typeface="cmsy10"/>
              </a:rPr>
              <a:t>8</a:t>
            </a:r>
            <a:r>
              <a:rPr lang="en-US" sz="2400" noProof="0" dirty="0" smtClean="0"/>
              <a:t>i</a:t>
            </a:r>
            <a:r>
              <a:rPr lang="en-US" sz="2400" noProof="0" dirty="0" smtClean="0">
                <a:latin typeface="cmsy10"/>
              </a:rPr>
              <a:t>2</a:t>
            </a:r>
            <a:r>
              <a:rPr lang="en-US" sz="2400" noProof="0" dirty="0" smtClean="0"/>
              <a:t>Z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18000" dirty="0" err="1" smtClean="0"/>
              <a:t>j</a:t>
            </a:r>
            <a:r>
              <a:rPr lang="en-US" sz="2400" dirty="0" err="1" smtClean="0">
                <a:latin typeface="Calibri"/>
              </a:rPr>
              <a:t>’</a:t>
            </a:r>
            <a:r>
              <a:rPr lang="en-US" sz="24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dirty="0" err="1" smtClean="0">
                <a:solidFill>
                  <a:srgbClr val="FF0000"/>
                </a:solidFill>
              </a:rPr>
              <a:t>’</a:t>
            </a:r>
            <a:r>
              <a:rPr lang="en-US" sz="2400" dirty="0" err="1" smtClean="0"/>
              <a:t>+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err="1" smtClean="0">
                <a:latin typeface="Calibri"/>
              </a:rPr>
              <a:t>’</a:t>
            </a:r>
            <a:r>
              <a:rPr lang="en-US" sz="2400" dirty="0" err="1" smtClean="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 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aseline="-18000" dirty="0" err="1" smtClean="0"/>
              <a:t>j</a:t>
            </a:r>
            <a:r>
              <a:rPr lang="en-US" sz="2400" dirty="0" err="1" smtClean="0">
                <a:latin typeface="Calibri"/>
              </a:rPr>
              <a:t>+b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j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P,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k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N</a:t>
            </a: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en-US" sz="2400" dirty="0" smtClean="0"/>
              <a:t>It remains to prove the “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direction” of (1).</a:t>
            </a:r>
            <a:endParaRPr lang="en-US" sz="2400" baseline="-25000" dirty="0" smtClean="0">
              <a:latin typeface="Calibri"/>
            </a:endParaRPr>
          </a:p>
          <a:p>
            <a:pPr marL="342900" indent="-342900">
              <a:spcBef>
                <a:spcPts val="500"/>
              </a:spcBef>
              <a:buFont typeface="Arial" pitchFamily="34" charset="0"/>
              <a:buChar char="•"/>
            </a:pPr>
            <a:r>
              <a:rPr lang="en-US" sz="2400" dirty="0" smtClean="0"/>
              <a:t>Note that:           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x’</a:t>
            </a:r>
            <a:r>
              <a:rPr lang="en-US" sz="2400" dirty="0" err="1" smtClean="0"/>
              <a:t>-b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· </a:t>
            </a:r>
            <a:r>
              <a:rPr lang="en-US" sz="2400" dirty="0" err="1" smtClean="0"/>
              <a:t>b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-a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j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P,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k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N.</a:t>
            </a:r>
          </a:p>
          <a:p>
            <a:pPr marL="342900" indent="-342900"/>
            <a:r>
              <a:rPr lang="en-US" sz="2400" dirty="0" smtClean="0"/>
              <a:t>	     </a:t>
            </a:r>
            <a:r>
              <a:rPr lang="en-US" sz="1400" dirty="0" smtClean="0"/>
              <a:t> 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/>
              </a:rPr>
              <a:t>max</a:t>
            </a:r>
            <a:r>
              <a:rPr lang="en-US" sz="2400" baseline="-25000" dirty="0" smtClean="0">
                <a:latin typeface="Calibri"/>
              </a:rPr>
              <a:t>k</a:t>
            </a:r>
            <a:r>
              <a:rPr lang="en-US" sz="2400" baseline="-25000" dirty="0" smtClean="0">
                <a:latin typeface="cmsy10"/>
              </a:rPr>
              <a:t>2</a:t>
            </a:r>
            <a:r>
              <a:rPr lang="en-US" sz="2400" baseline="-25000" dirty="0" smtClean="0">
                <a:latin typeface="+mj-lt"/>
              </a:rPr>
              <a:t>N</a:t>
            </a:r>
            <a:r>
              <a:rPr lang="en-US" sz="2400" dirty="0" smtClean="0"/>
              <a:t> {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x’</a:t>
            </a:r>
            <a:r>
              <a:rPr lang="en-US" sz="2400" dirty="0" err="1" smtClean="0"/>
              <a:t>-b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}  </a:t>
            </a:r>
            <a:r>
              <a:rPr lang="en-US" sz="2400" dirty="0" smtClean="0">
                <a:latin typeface="cmsy10"/>
              </a:rPr>
              <a:t>· </a:t>
            </a:r>
            <a:r>
              <a:rPr lang="en-US" sz="2400" dirty="0" smtClean="0">
                <a:latin typeface="Calibri"/>
              </a:rPr>
              <a:t>min</a:t>
            </a:r>
            <a:r>
              <a:rPr lang="en-US" sz="2400" baseline="-18000" dirty="0" smtClean="0"/>
              <a:t>j</a:t>
            </a:r>
            <a:r>
              <a:rPr lang="en-US" sz="2400" baseline="-25000" dirty="0" smtClean="0">
                <a:latin typeface="cmsy10"/>
              </a:rPr>
              <a:t>2</a:t>
            </a:r>
            <a:r>
              <a:rPr lang="en-US" sz="2400" baseline="-25000" dirty="0" smtClean="0">
                <a:latin typeface="+mj-lt"/>
              </a:rPr>
              <a:t>P</a:t>
            </a:r>
            <a:r>
              <a:rPr lang="en-US" sz="2400" dirty="0" smtClean="0"/>
              <a:t> { </a:t>
            </a:r>
            <a:r>
              <a:rPr lang="en-US" sz="2400" dirty="0" err="1" smtClean="0"/>
              <a:t>b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-a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en-US" sz="2400" dirty="0" smtClean="0"/>
              <a:t> }</a:t>
            </a:r>
          </a:p>
          <a:p>
            <a:pPr marL="342900" indent="-342900"/>
            <a:endParaRPr lang="en-US" sz="600" dirty="0" smtClean="0"/>
          </a:p>
          <a:p>
            <a:pPr marL="342900" indent="-342900"/>
            <a:r>
              <a:rPr lang="en-US" sz="2400" dirty="0" smtClean="0"/>
              <a:t>	Let </a:t>
            </a:r>
            <a:r>
              <a:rPr lang="en-US" sz="2400" dirty="0" err="1" smtClean="0">
                <a:solidFill>
                  <a:srgbClr val="0070C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0070C0"/>
                </a:solidFill>
                <a:latin typeface="Calibri"/>
              </a:rPr>
              <a:t>n</a:t>
            </a:r>
            <a:r>
              <a:rPr lang="en-US" sz="2400" dirty="0" smtClean="0"/>
              <a:t> be this value, and let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 = (</a:t>
            </a:r>
            <a:r>
              <a:rPr lang="en-US" sz="2400" dirty="0" smtClean="0">
                <a:solidFill>
                  <a:srgbClr val="FF0000"/>
                </a:solidFill>
              </a:rPr>
              <a:t>x’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,x’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).</a:t>
            </a:r>
          </a:p>
          <a:p>
            <a:pPr marL="342900" indent="-342900"/>
            <a:r>
              <a:rPr lang="en-US" sz="2400" dirty="0" smtClean="0"/>
              <a:t>	Then:	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err="1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-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dirty="0" smtClean="0"/>
              <a:t> </a:t>
            </a:r>
            <a:r>
              <a:rPr lang="en-US" sz="2400" dirty="0" smtClean="0"/>
              <a:t>= 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k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x’</a:t>
            </a:r>
            <a:r>
              <a:rPr lang="en-US" sz="2400" dirty="0" err="1" smtClean="0"/>
              <a:t>-</a:t>
            </a:r>
            <a:r>
              <a:rPr lang="en-US" sz="2400" dirty="0" err="1" smtClean="0">
                <a:solidFill>
                  <a:srgbClr val="0070C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0070C0"/>
                </a:solidFill>
                <a:latin typeface="Calibri"/>
              </a:rPr>
              <a:t>n</a:t>
            </a:r>
            <a:r>
              <a:rPr lang="en-US" sz="2400" dirty="0" err="1" smtClean="0"/>
              <a:t>-b</a:t>
            </a:r>
            <a:r>
              <a:rPr lang="en-US" sz="2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0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k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N</a:t>
            </a:r>
            <a:endParaRPr lang="en-US" sz="2000" baseline="-25000" dirty="0" smtClean="0">
              <a:solidFill>
                <a:schemeClr val="bg1">
                  <a:lumMod val="50000"/>
                </a:schemeClr>
              </a:solidFill>
              <a:latin typeface="Calibri"/>
            </a:endParaRPr>
          </a:p>
          <a:p>
            <a:pPr marL="342900" indent="-342900"/>
            <a:r>
              <a:rPr lang="en-US" sz="2400" dirty="0" smtClean="0"/>
              <a:t>	   		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aseline="-18000" dirty="0" err="1" smtClean="0"/>
              <a:t>j</a:t>
            </a:r>
            <a:r>
              <a:rPr lang="en-US" sz="2400" dirty="0" err="1" smtClean="0">
                <a:latin typeface="Calibri"/>
              </a:rPr>
              <a:t>-a</a:t>
            </a:r>
            <a:r>
              <a:rPr lang="en-US" sz="2400" baseline="-18000" dirty="0" err="1" smtClean="0"/>
              <a:t>j</a:t>
            </a:r>
            <a:r>
              <a:rPr lang="en-US" sz="2400" dirty="0" err="1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  = </a:t>
            </a:r>
            <a:r>
              <a:rPr lang="en-US" sz="2400" dirty="0" err="1" smtClean="0">
                <a:latin typeface="Calibri"/>
              </a:rPr>
              <a:t>b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-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18000" dirty="0" err="1" smtClean="0"/>
              <a:t>j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x’</a:t>
            </a:r>
            <a:r>
              <a:rPr lang="en-US" sz="2400" dirty="0" err="1" smtClean="0"/>
              <a:t>-</a:t>
            </a:r>
            <a:r>
              <a:rPr lang="en-US" sz="2400" dirty="0" err="1" smtClean="0">
                <a:solidFill>
                  <a:srgbClr val="0070C0"/>
                </a:solidFill>
                <a:latin typeface="Calibri"/>
              </a:rPr>
              <a:t>x</a:t>
            </a:r>
            <a:r>
              <a:rPr lang="en-US" sz="2400" baseline="-25000" dirty="0" err="1" smtClean="0">
                <a:solidFill>
                  <a:srgbClr val="0070C0"/>
                </a:solidFill>
                <a:latin typeface="Calibri"/>
              </a:rPr>
              <a:t>n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 0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j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P</a:t>
            </a:r>
          </a:p>
          <a:p>
            <a:pPr marL="342900" indent="-342900"/>
            <a:r>
              <a:rPr lang="en-US" sz="2400" dirty="0" smtClean="0"/>
              <a:t>			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i</a:t>
            </a:r>
            <a:r>
              <a:rPr lang="en-US" sz="2400" dirty="0" err="1" smtClean="0">
                <a:solidFill>
                  <a:srgbClr val="0070C0"/>
                </a:solidFill>
              </a:rPr>
              <a:t>x</a:t>
            </a:r>
            <a:r>
              <a:rPr lang="en-US" sz="2400" dirty="0" smtClean="0"/>
              <a:t> = </a:t>
            </a:r>
            <a:r>
              <a:rPr lang="en-US" sz="2400" dirty="0" err="1" smtClean="0">
                <a:latin typeface="Calibri"/>
              </a:rPr>
              <a:t>a</a:t>
            </a:r>
            <a:r>
              <a:rPr lang="en-US" sz="2400" baseline="-25000" dirty="0" err="1" smtClean="0">
                <a:latin typeface="Calibri"/>
              </a:rPr>
              <a:t>i</a:t>
            </a:r>
            <a:r>
              <a:rPr lang="en-US" sz="2400" dirty="0" err="1" smtClean="0"/>
              <a:t>’</a:t>
            </a:r>
            <a:r>
              <a:rPr lang="en-US" sz="2400" dirty="0" err="1" smtClean="0">
                <a:solidFill>
                  <a:srgbClr val="FF0000"/>
                </a:solidFill>
              </a:rPr>
              <a:t>x</a:t>
            </a:r>
            <a:r>
              <a:rPr lang="en-US" sz="2400" dirty="0" smtClean="0">
                <a:solidFill>
                  <a:srgbClr val="FF0000"/>
                </a:solidFill>
              </a:rPr>
              <a:t>’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·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/>
              </a:rPr>
              <a:t>b</a:t>
            </a:r>
            <a:r>
              <a:rPr lang="en-US" sz="2400" baseline="-25000" dirty="0" smtClean="0">
                <a:latin typeface="Calibri"/>
              </a:rPr>
              <a:t>i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cmsy10"/>
              </a:rPr>
              <a:t>8</a:t>
            </a:r>
            <a:r>
              <a:rPr lang="en-US" sz="2400" dirty="0" smtClean="0"/>
              <a:t>i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Z</a:t>
            </a:r>
            <a:endParaRPr lang="en-US" dirty="0" smtClean="0"/>
          </a:p>
          <a:p>
            <a:pPr marL="342900" indent="-342900"/>
            <a:endParaRPr lang="en-US" sz="2400" dirty="0" smtClean="0"/>
          </a:p>
        </p:txBody>
      </p:sp>
      <p:sp>
        <p:nvSpPr>
          <p:cNvPr id="5" name="Right Brace 4"/>
          <p:cNvSpPr/>
          <p:nvPr/>
        </p:nvSpPr>
        <p:spPr>
          <a:xfrm rot="5400000">
            <a:off x="2356338" y="3974124"/>
            <a:ext cx="221064" cy="2200589"/>
          </a:xfrm>
          <a:prstGeom prst="rightBrace">
            <a:avLst>
              <a:gd name="adj1" fmla="val 75000"/>
              <a:gd name="adj2" fmla="val 50000"/>
            </a:avLst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5556738" y="5536641"/>
            <a:ext cx="251209" cy="1055077"/>
          </a:xfrm>
          <a:prstGeom prst="rightBrace">
            <a:avLst>
              <a:gd name="adj1" fmla="val 35833"/>
              <a:gd name="adj2" fmla="val 50000"/>
            </a:avLst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58189" y="5817998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msy10"/>
              </a:rPr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Q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360229" y="6049107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msam10"/>
              </a:rPr>
              <a:t>¥</a:t>
            </a:r>
            <a:endParaRPr lang="en-US" sz="2400" dirty="0">
              <a:latin typeface="msam1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879679" y="3343700"/>
            <a:ext cx="3957850" cy="2279177"/>
          </a:xfrm>
          <a:custGeom>
            <a:avLst/>
            <a:gdLst>
              <a:gd name="connsiteX0" fmla="*/ 3780429 w 4105701"/>
              <a:gd name="connsiteY0" fmla="*/ 0 h 1760562"/>
              <a:gd name="connsiteX1" fmla="*/ 3643952 w 4105701"/>
              <a:gd name="connsiteY1" fmla="*/ 1201003 h 1760562"/>
              <a:gd name="connsiteX2" fmla="*/ 1009934 w 4105701"/>
              <a:gd name="connsiteY2" fmla="*/ 1255594 h 1760562"/>
              <a:gd name="connsiteX3" fmla="*/ 614149 w 4105701"/>
              <a:gd name="connsiteY3" fmla="*/ 1364777 h 1760562"/>
              <a:gd name="connsiteX4" fmla="*/ 573206 w 4105701"/>
              <a:gd name="connsiteY4" fmla="*/ 1624084 h 1760562"/>
              <a:gd name="connsiteX5" fmla="*/ 150125 w 4105701"/>
              <a:gd name="connsiteY5" fmla="*/ 1665027 h 1760562"/>
              <a:gd name="connsiteX6" fmla="*/ 0 w 4105701"/>
              <a:gd name="connsiteY6" fmla="*/ 1760562 h 1760562"/>
              <a:gd name="connsiteX0" fmla="*/ 3835020 w 4114800"/>
              <a:gd name="connsiteY0" fmla="*/ 0 h 2279177"/>
              <a:gd name="connsiteX1" fmla="*/ 3643952 w 4114800"/>
              <a:gd name="connsiteY1" fmla="*/ 1719618 h 2279177"/>
              <a:gd name="connsiteX2" fmla="*/ 1009934 w 4114800"/>
              <a:gd name="connsiteY2" fmla="*/ 1774209 h 2279177"/>
              <a:gd name="connsiteX3" fmla="*/ 614149 w 4114800"/>
              <a:gd name="connsiteY3" fmla="*/ 1883392 h 2279177"/>
              <a:gd name="connsiteX4" fmla="*/ 573206 w 4114800"/>
              <a:gd name="connsiteY4" fmla="*/ 2142699 h 2279177"/>
              <a:gd name="connsiteX5" fmla="*/ 150125 w 4114800"/>
              <a:gd name="connsiteY5" fmla="*/ 2183642 h 2279177"/>
              <a:gd name="connsiteX6" fmla="*/ 0 w 4114800"/>
              <a:gd name="connsiteY6" fmla="*/ 2279177 h 2279177"/>
              <a:gd name="connsiteX0" fmla="*/ 3835020 w 4114800"/>
              <a:gd name="connsiteY0" fmla="*/ 0 h 2279177"/>
              <a:gd name="connsiteX1" fmla="*/ 3643952 w 4114800"/>
              <a:gd name="connsiteY1" fmla="*/ 1719618 h 2279177"/>
              <a:gd name="connsiteX2" fmla="*/ 1009934 w 4114800"/>
              <a:gd name="connsiteY2" fmla="*/ 1774209 h 2279177"/>
              <a:gd name="connsiteX3" fmla="*/ 614149 w 4114800"/>
              <a:gd name="connsiteY3" fmla="*/ 1883392 h 2279177"/>
              <a:gd name="connsiteX4" fmla="*/ 573206 w 4114800"/>
              <a:gd name="connsiteY4" fmla="*/ 2142699 h 2279177"/>
              <a:gd name="connsiteX5" fmla="*/ 150125 w 4114800"/>
              <a:gd name="connsiteY5" fmla="*/ 2183642 h 2279177"/>
              <a:gd name="connsiteX6" fmla="*/ 0 w 4114800"/>
              <a:gd name="connsiteY6" fmla="*/ 2279177 h 2279177"/>
              <a:gd name="connsiteX0" fmla="*/ 3835020 w 3991970"/>
              <a:gd name="connsiteY0" fmla="*/ 0 h 2279177"/>
              <a:gd name="connsiteX1" fmla="*/ 3521122 w 3991970"/>
              <a:gd name="connsiteY1" fmla="*/ 1583140 h 2279177"/>
              <a:gd name="connsiteX2" fmla="*/ 1009934 w 3991970"/>
              <a:gd name="connsiteY2" fmla="*/ 1774209 h 2279177"/>
              <a:gd name="connsiteX3" fmla="*/ 614149 w 3991970"/>
              <a:gd name="connsiteY3" fmla="*/ 1883392 h 2279177"/>
              <a:gd name="connsiteX4" fmla="*/ 573206 w 3991970"/>
              <a:gd name="connsiteY4" fmla="*/ 2142699 h 2279177"/>
              <a:gd name="connsiteX5" fmla="*/ 150125 w 3991970"/>
              <a:gd name="connsiteY5" fmla="*/ 2183642 h 2279177"/>
              <a:gd name="connsiteX6" fmla="*/ 0 w 3991970"/>
              <a:gd name="connsiteY6" fmla="*/ 2279177 h 2279177"/>
              <a:gd name="connsiteX0" fmla="*/ 3835020 w 3957850"/>
              <a:gd name="connsiteY0" fmla="*/ 0 h 2279177"/>
              <a:gd name="connsiteX1" fmla="*/ 3521122 w 3957850"/>
              <a:gd name="connsiteY1" fmla="*/ 1583140 h 2279177"/>
              <a:gd name="connsiteX2" fmla="*/ 1214650 w 3957850"/>
              <a:gd name="connsiteY2" fmla="*/ 1746914 h 2279177"/>
              <a:gd name="connsiteX3" fmla="*/ 614149 w 3957850"/>
              <a:gd name="connsiteY3" fmla="*/ 1883392 h 2279177"/>
              <a:gd name="connsiteX4" fmla="*/ 573206 w 3957850"/>
              <a:gd name="connsiteY4" fmla="*/ 2142699 h 2279177"/>
              <a:gd name="connsiteX5" fmla="*/ 150125 w 3957850"/>
              <a:gd name="connsiteY5" fmla="*/ 2183642 h 2279177"/>
              <a:gd name="connsiteX6" fmla="*/ 0 w 3957850"/>
              <a:gd name="connsiteY6" fmla="*/ 2279177 h 2279177"/>
              <a:gd name="connsiteX0" fmla="*/ 3835020 w 3957850"/>
              <a:gd name="connsiteY0" fmla="*/ 0 h 2279177"/>
              <a:gd name="connsiteX1" fmla="*/ 3521122 w 3957850"/>
              <a:gd name="connsiteY1" fmla="*/ 1583140 h 2279177"/>
              <a:gd name="connsiteX2" fmla="*/ 1214650 w 3957850"/>
              <a:gd name="connsiteY2" fmla="*/ 1746914 h 2279177"/>
              <a:gd name="connsiteX3" fmla="*/ 614149 w 3957850"/>
              <a:gd name="connsiteY3" fmla="*/ 1883392 h 2279177"/>
              <a:gd name="connsiteX4" fmla="*/ 532263 w 3957850"/>
              <a:gd name="connsiteY4" fmla="*/ 2197290 h 2279177"/>
              <a:gd name="connsiteX5" fmla="*/ 150125 w 3957850"/>
              <a:gd name="connsiteY5" fmla="*/ 2183642 h 2279177"/>
              <a:gd name="connsiteX6" fmla="*/ 0 w 3957850"/>
              <a:gd name="connsiteY6" fmla="*/ 2279177 h 2279177"/>
              <a:gd name="connsiteX0" fmla="*/ 3835020 w 3957850"/>
              <a:gd name="connsiteY0" fmla="*/ 0 h 2279177"/>
              <a:gd name="connsiteX1" fmla="*/ 3521122 w 3957850"/>
              <a:gd name="connsiteY1" fmla="*/ 1583140 h 2279177"/>
              <a:gd name="connsiteX2" fmla="*/ 1214650 w 3957850"/>
              <a:gd name="connsiteY2" fmla="*/ 1746914 h 2279177"/>
              <a:gd name="connsiteX3" fmla="*/ 614149 w 3957850"/>
              <a:gd name="connsiteY3" fmla="*/ 1883392 h 2279177"/>
              <a:gd name="connsiteX4" fmla="*/ 625521 w 3957850"/>
              <a:gd name="connsiteY4" fmla="*/ 2142700 h 2279177"/>
              <a:gd name="connsiteX5" fmla="*/ 150125 w 3957850"/>
              <a:gd name="connsiteY5" fmla="*/ 2183642 h 2279177"/>
              <a:gd name="connsiteX6" fmla="*/ 0 w 3957850"/>
              <a:gd name="connsiteY6" fmla="*/ 2279177 h 2279177"/>
              <a:gd name="connsiteX0" fmla="*/ 3835020 w 3957850"/>
              <a:gd name="connsiteY0" fmla="*/ 0 h 2279177"/>
              <a:gd name="connsiteX1" fmla="*/ 3521122 w 3957850"/>
              <a:gd name="connsiteY1" fmla="*/ 1583140 h 2279177"/>
              <a:gd name="connsiteX2" fmla="*/ 1214650 w 3957850"/>
              <a:gd name="connsiteY2" fmla="*/ 1746914 h 2279177"/>
              <a:gd name="connsiteX3" fmla="*/ 614149 w 3957850"/>
              <a:gd name="connsiteY3" fmla="*/ 1883392 h 2279177"/>
              <a:gd name="connsiteX4" fmla="*/ 557282 w 3957850"/>
              <a:gd name="connsiteY4" fmla="*/ 2129052 h 2279177"/>
              <a:gd name="connsiteX5" fmla="*/ 150125 w 3957850"/>
              <a:gd name="connsiteY5" fmla="*/ 2183642 h 2279177"/>
              <a:gd name="connsiteX6" fmla="*/ 0 w 3957850"/>
              <a:gd name="connsiteY6" fmla="*/ 2279177 h 227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57850" h="2279177">
                <a:moveTo>
                  <a:pt x="3835020" y="0"/>
                </a:moveTo>
                <a:cubicBezTo>
                  <a:pt x="3642814" y="523164"/>
                  <a:pt x="3957850" y="1291988"/>
                  <a:pt x="3521122" y="1583140"/>
                </a:cubicBezTo>
                <a:cubicBezTo>
                  <a:pt x="3084394" y="1874292"/>
                  <a:pt x="1699146" y="1696872"/>
                  <a:pt x="1214650" y="1746914"/>
                </a:cubicBezTo>
                <a:cubicBezTo>
                  <a:pt x="730154" y="1796956"/>
                  <a:pt x="723710" y="1819702"/>
                  <a:pt x="614149" y="1883392"/>
                </a:cubicBezTo>
                <a:cubicBezTo>
                  <a:pt x="504588" y="1947082"/>
                  <a:pt x="634619" y="2079010"/>
                  <a:pt x="557282" y="2129052"/>
                </a:cubicBezTo>
                <a:cubicBezTo>
                  <a:pt x="479945" y="2179094"/>
                  <a:pt x="243005" y="2158621"/>
                  <a:pt x="150125" y="2183642"/>
                </a:cubicBezTo>
                <a:cubicBezTo>
                  <a:pt x="57245" y="2208663"/>
                  <a:pt x="0" y="2279177"/>
                  <a:pt x="0" y="2279177"/>
                </a:cubicBezTo>
              </a:path>
            </a:pathLst>
          </a:custGeom>
          <a:ln w="1905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660106" y="2947916"/>
            <a:ext cx="2010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By definition of x,</a:t>
            </a:r>
            <a:b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and since </a:t>
            </a: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CA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k,n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 = -1</a:t>
            </a:r>
            <a:endParaRPr lang="en-CA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203511" y="4148920"/>
            <a:ext cx="2715905" cy="1392071"/>
          </a:xfrm>
          <a:custGeom>
            <a:avLst/>
            <a:gdLst>
              <a:gd name="connsiteX0" fmla="*/ 2825087 w 2825087"/>
              <a:gd name="connsiteY0" fmla="*/ 0 h 1473958"/>
              <a:gd name="connsiteX1" fmla="*/ 2579427 w 2825087"/>
              <a:gd name="connsiteY1" fmla="*/ 873457 h 1473958"/>
              <a:gd name="connsiteX2" fmla="*/ 1364776 w 2825087"/>
              <a:gd name="connsiteY2" fmla="*/ 1119116 h 1473958"/>
              <a:gd name="connsiteX3" fmla="*/ 177421 w 2825087"/>
              <a:gd name="connsiteY3" fmla="*/ 1091821 h 1473958"/>
              <a:gd name="connsiteX4" fmla="*/ 300251 w 2825087"/>
              <a:gd name="connsiteY4" fmla="*/ 1473958 h 1473958"/>
              <a:gd name="connsiteX0" fmla="*/ 2674962 w 2674962"/>
              <a:gd name="connsiteY0" fmla="*/ 0 h 1473958"/>
              <a:gd name="connsiteX1" fmla="*/ 2429302 w 2674962"/>
              <a:gd name="connsiteY1" fmla="*/ 873457 h 1473958"/>
              <a:gd name="connsiteX2" fmla="*/ 1214651 w 2674962"/>
              <a:gd name="connsiteY2" fmla="*/ 1119116 h 1473958"/>
              <a:gd name="connsiteX3" fmla="*/ 218364 w 2674962"/>
              <a:gd name="connsiteY3" fmla="*/ 1078174 h 1473958"/>
              <a:gd name="connsiteX4" fmla="*/ 150126 w 2674962"/>
              <a:gd name="connsiteY4" fmla="*/ 1473958 h 1473958"/>
              <a:gd name="connsiteX0" fmla="*/ 2674962 w 2674962"/>
              <a:gd name="connsiteY0" fmla="*/ 0 h 1473958"/>
              <a:gd name="connsiteX1" fmla="*/ 2429302 w 2674962"/>
              <a:gd name="connsiteY1" fmla="*/ 873457 h 1473958"/>
              <a:gd name="connsiteX2" fmla="*/ 1351128 w 2674962"/>
              <a:gd name="connsiteY2" fmla="*/ 1091821 h 1473958"/>
              <a:gd name="connsiteX3" fmla="*/ 218364 w 2674962"/>
              <a:gd name="connsiteY3" fmla="*/ 1078174 h 1473958"/>
              <a:gd name="connsiteX4" fmla="*/ 150126 w 2674962"/>
              <a:gd name="connsiteY4" fmla="*/ 1473958 h 1473958"/>
              <a:gd name="connsiteX0" fmla="*/ 2715905 w 2715905"/>
              <a:gd name="connsiteY0" fmla="*/ 0 h 1392071"/>
              <a:gd name="connsiteX1" fmla="*/ 2429302 w 2715905"/>
              <a:gd name="connsiteY1" fmla="*/ 791570 h 1392071"/>
              <a:gd name="connsiteX2" fmla="*/ 1351128 w 2715905"/>
              <a:gd name="connsiteY2" fmla="*/ 1009934 h 1392071"/>
              <a:gd name="connsiteX3" fmla="*/ 218364 w 2715905"/>
              <a:gd name="connsiteY3" fmla="*/ 996287 h 1392071"/>
              <a:gd name="connsiteX4" fmla="*/ 150126 w 2715905"/>
              <a:gd name="connsiteY4" fmla="*/ 1392071 h 1392071"/>
              <a:gd name="connsiteX0" fmla="*/ 2715905 w 2715905"/>
              <a:gd name="connsiteY0" fmla="*/ 0 h 1392071"/>
              <a:gd name="connsiteX1" fmla="*/ 2429302 w 2715905"/>
              <a:gd name="connsiteY1" fmla="*/ 791570 h 1392071"/>
              <a:gd name="connsiteX2" fmla="*/ 1351128 w 2715905"/>
              <a:gd name="connsiteY2" fmla="*/ 1009934 h 1392071"/>
              <a:gd name="connsiteX3" fmla="*/ 218364 w 2715905"/>
              <a:gd name="connsiteY3" fmla="*/ 996287 h 1392071"/>
              <a:gd name="connsiteX4" fmla="*/ 150126 w 2715905"/>
              <a:gd name="connsiteY4" fmla="*/ 1392071 h 139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905" h="1392071">
                <a:moveTo>
                  <a:pt x="2715905" y="0"/>
                </a:moveTo>
                <a:cubicBezTo>
                  <a:pt x="2673823" y="411708"/>
                  <a:pt x="2656765" y="623248"/>
                  <a:pt x="2429302" y="791570"/>
                </a:cubicBezTo>
                <a:cubicBezTo>
                  <a:pt x="2201839" y="959892"/>
                  <a:pt x="1719618" y="975815"/>
                  <a:pt x="1351128" y="1009934"/>
                </a:cubicBezTo>
                <a:cubicBezTo>
                  <a:pt x="982638" y="1044053"/>
                  <a:pt x="418531" y="932598"/>
                  <a:pt x="218364" y="996287"/>
                </a:cubicBezTo>
                <a:cubicBezTo>
                  <a:pt x="18197" y="1059976"/>
                  <a:pt x="0" y="1230572"/>
                  <a:pt x="150126" y="1392071"/>
                </a:cubicBezTo>
              </a:path>
            </a:pathLst>
          </a:custGeom>
          <a:ln w="1905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/>
          <p:cNvSpPr txBox="1"/>
          <p:nvPr/>
        </p:nvSpPr>
        <p:spPr>
          <a:xfrm>
            <a:off x="6892122" y="3821374"/>
            <a:ext cx="2074671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By definition of </a:t>
            </a: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CA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CA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CA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’x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’</a:t>
            </a:r>
            <a:r>
              <a:rPr lang="en-CA" sz="11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en-CA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·</a:t>
            </a:r>
            <a:r>
              <a:rPr lang="en-CA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CA" sz="2000" dirty="0" err="1" smtClean="0">
                <a:solidFill>
                  <a:schemeClr val="bg1">
                    <a:lumMod val="50000"/>
                  </a:schemeClr>
                </a:solidFill>
              </a:rPr>
              <a:t>x</a:t>
            </a:r>
            <a:r>
              <a:rPr lang="en-CA" sz="2000" baseline="-25000" dirty="0" err="1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endParaRPr lang="en-CA" sz="2000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Farkas.jpe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5636" y="0"/>
            <a:ext cx="1108364" cy="1358369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8041711" y="1347077"/>
            <a:ext cx="1102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hlinkClick r:id="rId3"/>
              </a:rPr>
              <a:t>Gyula</a:t>
            </a:r>
            <a:r>
              <a:rPr lang="en-US" sz="1400" dirty="0" smtClean="0">
                <a:hlinkClick r:id="rId3"/>
              </a:rPr>
              <a:t> </a:t>
            </a:r>
            <a:r>
              <a:rPr lang="en-US" sz="1400" dirty="0" err="1" smtClean="0">
                <a:hlinkClick r:id="rId3"/>
              </a:rPr>
              <a:t>Farkas</a:t>
            </a:r>
            <a:endParaRPr lang="en-US" sz="1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321013"/>
            <a:ext cx="8229600" cy="922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Variants of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Farkas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’ Lemma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313" y="1791854"/>
          <a:ext cx="8903855" cy="2600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388"/>
                <a:gridCol w="2745699"/>
                <a:gridCol w="3038768"/>
              </a:tblGrid>
              <a:tr h="913034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The System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Ax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cmsy10"/>
                        </a:rPr>
                        <a:t>·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Ax </a:t>
                      </a:r>
                      <a:r>
                        <a:rPr lang="en-US" sz="4000" b="0" dirty="0" smtClean="0">
                          <a:solidFill>
                            <a:srgbClr val="0070C0"/>
                          </a:solidFill>
                        </a:rPr>
                        <a:t>=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40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/>
                        <a:t>has</a:t>
                      </a:r>
                      <a:r>
                        <a:rPr lang="en-US" sz="2300" baseline="0" dirty="0" smtClean="0"/>
                        <a:t> </a:t>
                      </a:r>
                      <a:r>
                        <a:rPr lang="en-US" sz="2300" b="1" baseline="0" dirty="0" smtClean="0"/>
                        <a:t>no </a:t>
                      </a:r>
                      <a:r>
                        <a:rPr lang="en-US" sz="2300" b="0" baseline="0" dirty="0" smtClean="0"/>
                        <a:t>solution </a:t>
                      </a:r>
                      <a:r>
                        <a:rPr lang="en-US" sz="2300" dirty="0" smtClean="0"/>
                        <a:t>x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  <a:latin typeface="cmsy10"/>
                        </a:rPr>
                        <a:t>¸</a:t>
                      </a:r>
                      <a:r>
                        <a:rPr lang="en-US" sz="24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en-US" sz="2300" dirty="0" smtClean="0"/>
                        <a:t> </a:t>
                      </a:r>
                      <a:r>
                        <a:rPr lang="en-US" sz="2300" dirty="0" err="1" smtClean="0"/>
                        <a:t>iff</a:t>
                      </a:r>
                      <a:endParaRPr lang="en-US" sz="23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latin typeface="cmsy10"/>
                        </a:rPr>
                        <a:t>9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500" dirty="0" smtClean="0">
                          <a:solidFill>
                            <a:srgbClr val="FF0000"/>
                          </a:solidFill>
                          <a:latin typeface="cmsy10"/>
                        </a:rPr>
                        <a:t>¸</a:t>
                      </a:r>
                      <a:r>
                        <a:rPr lang="en-US" sz="25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smtClean="0">
                          <a:latin typeface="+mn-lt"/>
                        </a:rPr>
                        <a:t>A</a:t>
                      </a:r>
                      <a:r>
                        <a:rPr lang="en-US" sz="2500" baseline="30000" dirty="0" smtClean="0">
                          <a:latin typeface="+mn-lt"/>
                        </a:rPr>
                        <a:t>T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500" b="1" dirty="0" smtClean="0">
                          <a:solidFill>
                            <a:srgbClr val="00B050"/>
                          </a:solidFill>
                          <a:latin typeface="cmsy10"/>
                        </a:rPr>
                        <a:t>¸</a:t>
                      </a:r>
                      <a:r>
                        <a:rPr lang="en-US" sz="25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>
                          <a:latin typeface="+mn-lt"/>
                        </a:rPr>
                        <a:t>b</a:t>
                      </a:r>
                      <a:r>
                        <a:rPr lang="en-US" sz="2500" baseline="30000" dirty="0" err="1" smtClean="0">
                          <a:latin typeface="+mn-lt"/>
                        </a:rPr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dirty="0" smtClean="0"/>
                        <a:t>&lt;0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latin typeface="cmsy10"/>
                        </a:rPr>
                        <a:t>9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500" b="1" dirty="0" smtClean="0">
                          <a:solidFill>
                            <a:srgbClr val="0070C0"/>
                          </a:solidFill>
                          <a:latin typeface="cmsy10"/>
                        </a:rPr>
                        <a:t>2</a:t>
                      </a:r>
                      <a:r>
                        <a:rPr lang="en-US" sz="2500" b="1" dirty="0" smtClean="0">
                          <a:solidFill>
                            <a:srgbClr val="0070C0"/>
                          </a:solidFill>
                          <a:latin typeface="msbm10"/>
                        </a:rPr>
                        <a:t>R</a:t>
                      </a:r>
                      <a:r>
                        <a:rPr lang="en-US" sz="2500" b="1" baseline="30000" dirty="0" smtClean="0">
                          <a:solidFill>
                            <a:srgbClr val="0070C0"/>
                          </a:solidFill>
                        </a:rPr>
                        <a:t>n</a:t>
                      </a:r>
                      <a:r>
                        <a:rPr lang="en-US" sz="2500" dirty="0" smtClean="0"/>
                        <a:t>, A</a:t>
                      </a:r>
                      <a:r>
                        <a:rPr lang="en-US" sz="2500" baseline="30000" dirty="0" smtClean="0"/>
                        <a:t>T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500" b="1" dirty="0" smtClean="0">
                          <a:solidFill>
                            <a:srgbClr val="00B050"/>
                          </a:solidFill>
                          <a:latin typeface="cmsy10"/>
                        </a:rPr>
                        <a:t>¸</a:t>
                      </a:r>
                      <a:r>
                        <a:rPr lang="en-US" sz="25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/>
                        <a:t>b</a:t>
                      </a:r>
                      <a:r>
                        <a:rPr lang="en-US" sz="2500" baseline="30000" dirty="0" err="1" smtClean="0"/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dirty="0" smtClean="0"/>
                        <a:t>&lt;0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32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/>
                        <a:t>has</a:t>
                      </a:r>
                      <a:r>
                        <a:rPr lang="en-US" sz="2300" baseline="0" dirty="0" smtClean="0"/>
                        <a:t> </a:t>
                      </a:r>
                      <a:r>
                        <a:rPr lang="en-US" sz="2300" b="1" baseline="0" dirty="0" smtClean="0"/>
                        <a:t>no </a:t>
                      </a:r>
                      <a:r>
                        <a:rPr lang="en-US" sz="2300" b="0" baseline="0" dirty="0" smtClean="0"/>
                        <a:t>solution </a:t>
                      </a:r>
                      <a:r>
                        <a:rPr lang="en-US" sz="2300" dirty="0" smtClean="0"/>
                        <a:t>x</a:t>
                      </a:r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cmsy10"/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msbm10"/>
                        </a:rPr>
                        <a:t>R</a:t>
                      </a:r>
                      <a:r>
                        <a:rPr lang="en-US" sz="2400" b="1" baseline="30000" dirty="0" smtClean="0">
                          <a:solidFill>
                            <a:srgbClr val="7030A0"/>
                          </a:solidFill>
                        </a:rPr>
                        <a:t>n</a:t>
                      </a:r>
                      <a:r>
                        <a:rPr lang="en-US" sz="2300" dirty="0" smtClean="0"/>
                        <a:t> </a:t>
                      </a:r>
                      <a:r>
                        <a:rPr lang="en-US" sz="2300" dirty="0" err="1" smtClean="0"/>
                        <a:t>iff</a:t>
                      </a:r>
                      <a:endParaRPr lang="en-US" sz="2300" baseline="30000" dirty="0" smtClean="0">
                        <a:latin typeface="cmsy1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>
                          <a:latin typeface="cmsy10"/>
                        </a:rPr>
                        <a:t>9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latin typeface="cmsy10"/>
                        </a:rPr>
                        <a:t>¸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>
                          <a:latin typeface="+mn-lt"/>
                        </a:rPr>
                        <a:t>A</a:t>
                      </a:r>
                      <a:r>
                        <a:rPr lang="en-US" sz="2500" baseline="30000" dirty="0" err="1" smtClean="0">
                          <a:latin typeface="+mn-lt"/>
                        </a:rPr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b="1" dirty="0" smtClean="0">
                          <a:solidFill>
                            <a:srgbClr val="7030A0"/>
                          </a:solidFill>
                        </a:rPr>
                        <a:t>=0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>
                          <a:latin typeface="+mn-lt"/>
                        </a:rPr>
                        <a:t>b</a:t>
                      </a:r>
                      <a:r>
                        <a:rPr lang="en-US" sz="2500" baseline="30000" dirty="0" err="1" smtClean="0">
                          <a:latin typeface="+mn-lt"/>
                        </a:rPr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dirty="0" smtClean="0"/>
                        <a:t>&lt;0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cmsy10"/>
                        </a:rPr>
                        <a:t>9</a:t>
                      </a:r>
                      <a:r>
                        <a:rPr lang="en-US" sz="2500" dirty="0" smtClean="0"/>
                        <a:t>y</a:t>
                      </a:r>
                      <a:r>
                        <a:rPr lang="en-US" sz="2500" b="1" dirty="0" smtClean="0">
                          <a:solidFill>
                            <a:srgbClr val="0070C0"/>
                          </a:solidFill>
                          <a:latin typeface="cmsy10"/>
                        </a:rPr>
                        <a:t>2</a:t>
                      </a:r>
                      <a:r>
                        <a:rPr lang="en-US" sz="2500" b="1" dirty="0" smtClean="0">
                          <a:solidFill>
                            <a:srgbClr val="0070C0"/>
                          </a:solidFill>
                          <a:latin typeface="msbm10"/>
                        </a:rPr>
                        <a:t>R</a:t>
                      </a:r>
                      <a:r>
                        <a:rPr lang="en-US" sz="2500" b="1" baseline="30000" dirty="0" smtClean="0">
                          <a:solidFill>
                            <a:srgbClr val="0070C0"/>
                          </a:solidFill>
                        </a:rPr>
                        <a:t>n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/>
                        <a:t>A</a:t>
                      </a:r>
                      <a:r>
                        <a:rPr lang="en-US" sz="2500" baseline="30000" dirty="0" err="1" smtClean="0"/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b="1" dirty="0" smtClean="0">
                          <a:solidFill>
                            <a:srgbClr val="7030A0"/>
                          </a:solidFill>
                        </a:rPr>
                        <a:t>=0</a:t>
                      </a:r>
                      <a:r>
                        <a:rPr lang="en-US" sz="2500" dirty="0" smtClean="0"/>
                        <a:t>, </a:t>
                      </a:r>
                      <a:r>
                        <a:rPr lang="en-US" sz="2500" dirty="0" err="1" smtClean="0"/>
                        <a:t>b</a:t>
                      </a:r>
                      <a:r>
                        <a:rPr lang="en-US" sz="2500" baseline="30000" dirty="0" err="1" smtClean="0"/>
                        <a:t>T</a:t>
                      </a:r>
                      <a:r>
                        <a:rPr lang="en-US" sz="2500" dirty="0" err="1" smtClean="0"/>
                        <a:t>y</a:t>
                      </a:r>
                      <a:r>
                        <a:rPr lang="en-US" sz="2500" dirty="0" smtClean="0">
                          <a:latin typeface="Symbol"/>
                          <a:sym typeface="Symbol"/>
                        </a:rPr>
                        <a:t>&lt;</a:t>
                      </a:r>
                      <a:r>
                        <a:rPr lang="en-US" sz="2500" dirty="0" smtClean="0"/>
                        <a:t>0</a:t>
                      </a:r>
                      <a:endParaRPr lang="en-US" sz="25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3200400" y="3467100"/>
            <a:ext cx="2847976" cy="990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03531" y="5046223"/>
            <a:ext cx="3087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We’ll prove this one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1" name="Straight Arrow Connector 20"/>
          <p:cNvCxnSpPr>
            <a:stCxn id="18" idx="0"/>
            <a:endCxn id="10" idx="4"/>
          </p:cNvCxnSpPr>
          <p:nvPr/>
        </p:nvCxnSpPr>
        <p:spPr>
          <a:xfrm rot="16200000" flipV="1">
            <a:off x="4341625" y="4740464"/>
            <a:ext cx="588523" cy="22996"/>
          </a:xfrm>
          <a:prstGeom prst="straightConnector1">
            <a:avLst/>
          </a:prstGeom>
          <a:ln w="19050">
            <a:solidFill>
              <a:srgbClr val="00B05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71" y="30144"/>
            <a:ext cx="8729220" cy="539213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Lemma:</a:t>
            </a:r>
            <a:r>
              <a:rPr lang="en-US" sz="2800" dirty="0" smtClean="0"/>
              <a:t> Exactly one of the following holds:</a:t>
            </a:r>
          </a:p>
          <a:p>
            <a:pPr marL="460375" lvl="1" indent="-168275"/>
            <a:r>
              <a:rPr lang="en-US" sz="2400" dirty="0" smtClean="0"/>
              <a:t>There exists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>
                <a:latin typeface="Calibri"/>
              </a:rPr>
              <a:t>n</a:t>
            </a:r>
            <a:r>
              <a:rPr lang="en-US" sz="2400" dirty="0" smtClean="0"/>
              <a:t> satisfying </a:t>
            </a:r>
            <a:r>
              <a:rPr lang="en-US" sz="2400" dirty="0" err="1" smtClean="0"/>
              <a:t>Ax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60375" lvl="1" indent="-168275"/>
            <a:r>
              <a:rPr lang="en-US" sz="2400" spc="-30" dirty="0" smtClean="0"/>
              <a:t>There exists </a:t>
            </a:r>
            <a:r>
              <a:rPr lang="en-US" sz="2400" spc="-30" dirty="0" smtClean="0">
                <a:latin typeface="Calibri"/>
              </a:rPr>
              <a:t>y</a:t>
            </a:r>
            <a:r>
              <a:rPr lang="en-US" sz="2400" spc="-30" dirty="0" smtClean="0">
                <a:latin typeface="cmsy10"/>
              </a:rPr>
              <a:t>¸</a:t>
            </a:r>
            <a:r>
              <a:rPr lang="en-US" sz="2400" spc="-30" dirty="0" smtClean="0">
                <a:latin typeface="Calibri"/>
              </a:rPr>
              <a:t>0</a:t>
            </a:r>
            <a:r>
              <a:rPr lang="en-US" sz="2400" spc="-30" dirty="0" smtClean="0"/>
              <a:t> satisfying </a:t>
            </a:r>
            <a:r>
              <a:rPr lang="en-US" sz="2400" spc="-30" dirty="0" err="1" smtClean="0">
                <a:latin typeface="Calibri"/>
              </a:rPr>
              <a:t>y</a:t>
            </a:r>
            <a:r>
              <a:rPr lang="en-US" sz="2400" spc="-30" baseline="30000" dirty="0" err="1" smtClean="0">
                <a:latin typeface="Calibri"/>
              </a:rPr>
              <a:t>T</a:t>
            </a:r>
            <a:r>
              <a:rPr lang="en-US" sz="2400" spc="-30" dirty="0" err="1" smtClean="0"/>
              <a:t>A</a:t>
            </a:r>
            <a:r>
              <a:rPr lang="en-US" sz="2400" dirty="0" smtClean="0"/>
              <a:t>=</a:t>
            </a:r>
            <a:r>
              <a:rPr lang="en-US" sz="2400" spc="-30" dirty="0" smtClean="0"/>
              <a:t>0 and </a:t>
            </a:r>
            <a:r>
              <a:rPr lang="en-US" sz="2400" spc="-30" dirty="0" err="1" smtClean="0"/>
              <a:t>y</a:t>
            </a:r>
            <a:r>
              <a:rPr lang="en-US" sz="2400" spc="-30" baseline="30000" dirty="0" err="1" smtClean="0"/>
              <a:t>T</a:t>
            </a:r>
            <a:r>
              <a:rPr lang="en-US" sz="2400" spc="-30" dirty="0" err="1" smtClean="0"/>
              <a:t>b</a:t>
            </a:r>
            <a:r>
              <a:rPr lang="en-US" sz="2400" spc="-30" dirty="0" smtClean="0"/>
              <a:t>&lt;0</a:t>
            </a:r>
            <a:endParaRPr lang="en-US" sz="1900" spc="-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6075" indent="-336550"/>
            <a:r>
              <a:rPr lang="en-US" sz="2800" b="1" dirty="0" smtClean="0"/>
              <a:t>Proof: </a:t>
            </a:r>
            <a:r>
              <a:rPr lang="en-US" sz="2400" dirty="0" smtClean="0"/>
              <a:t>Suppose x exists. Need to show y cannot exist.</a:t>
            </a:r>
          </a:p>
          <a:p>
            <a:pPr marL="346075" indent="-336550">
              <a:buNone/>
            </a:pPr>
            <a:r>
              <a:rPr lang="en-US" sz="2400" dirty="0" smtClean="0"/>
              <a:t>	Suppose y also exists. Then:</a:t>
            </a:r>
          </a:p>
          <a:p>
            <a:pPr marL="346075" indent="-336550">
              <a:buNone/>
            </a:pPr>
            <a:endParaRPr lang="en-US" sz="2400" dirty="0" smtClean="0"/>
          </a:p>
          <a:p>
            <a:pPr marL="346075" indent="-336550">
              <a:buNone/>
            </a:pPr>
            <a:endParaRPr lang="en-US" sz="2400" dirty="0" smtClean="0"/>
          </a:p>
          <a:p>
            <a:pPr marL="346075" indent="-336550">
              <a:buNone/>
            </a:pPr>
            <a:r>
              <a:rPr lang="en-US" sz="2400" dirty="0" smtClean="0"/>
              <a:t>	Contradiction! y cannot exist.</a:t>
            </a:r>
          </a:p>
        </p:txBody>
      </p:sp>
      <p:pic>
        <p:nvPicPr>
          <p:cNvPr id="4" name="Picture 3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2061293" y="2472634"/>
            <a:ext cx="4261029" cy="448528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71" y="30144"/>
            <a:ext cx="8729220" cy="539213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Lemma:</a:t>
            </a:r>
            <a:r>
              <a:rPr lang="en-US" sz="2800" dirty="0" smtClean="0"/>
              <a:t> Exactly one of the following holds:</a:t>
            </a:r>
          </a:p>
          <a:p>
            <a:pPr marL="460375" lvl="1" indent="-168275"/>
            <a:r>
              <a:rPr lang="en-US" sz="2400" dirty="0" smtClean="0"/>
              <a:t>There exists x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>
                <a:latin typeface="msbm10"/>
              </a:rPr>
              <a:t>R</a:t>
            </a:r>
            <a:r>
              <a:rPr lang="en-US" sz="2400" baseline="30000" dirty="0" smtClean="0">
                <a:latin typeface="Calibri"/>
              </a:rPr>
              <a:t>n</a:t>
            </a:r>
            <a:r>
              <a:rPr lang="en-US" sz="2400" dirty="0" smtClean="0"/>
              <a:t> satisfying </a:t>
            </a:r>
            <a:r>
              <a:rPr lang="en-US" sz="2400" dirty="0" err="1" smtClean="0"/>
              <a:t>Ax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60375" lvl="1" indent="-168275"/>
            <a:r>
              <a:rPr lang="en-US" sz="2400" spc="-30" dirty="0" smtClean="0"/>
              <a:t>There exists </a:t>
            </a:r>
            <a:r>
              <a:rPr lang="en-US" sz="2400" spc="-30" dirty="0" smtClean="0">
                <a:latin typeface="Calibri"/>
              </a:rPr>
              <a:t>y</a:t>
            </a:r>
            <a:r>
              <a:rPr lang="en-US" sz="2400" spc="-30" dirty="0" smtClean="0">
                <a:latin typeface="cmsy10"/>
              </a:rPr>
              <a:t>¸</a:t>
            </a:r>
            <a:r>
              <a:rPr lang="en-US" sz="2400" spc="-30" dirty="0" smtClean="0">
                <a:latin typeface="Calibri"/>
              </a:rPr>
              <a:t>0</a:t>
            </a:r>
            <a:r>
              <a:rPr lang="en-US" sz="2400" spc="-30" dirty="0" smtClean="0"/>
              <a:t> satisfying </a:t>
            </a:r>
            <a:r>
              <a:rPr lang="en-US" sz="2400" spc="-30" dirty="0" err="1" smtClean="0">
                <a:latin typeface="Calibri"/>
              </a:rPr>
              <a:t>y</a:t>
            </a:r>
            <a:r>
              <a:rPr lang="en-US" sz="2400" spc="-30" baseline="30000" dirty="0" err="1" smtClean="0">
                <a:latin typeface="Calibri"/>
              </a:rPr>
              <a:t>T</a:t>
            </a:r>
            <a:r>
              <a:rPr lang="en-US" sz="2400" spc="-30" dirty="0" err="1" smtClean="0"/>
              <a:t>A</a:t>
            </a:r>
            <a:r>
              <a:rPr lang="en-US" sz="2400" dirty="0" smtClean="0"/>
              <a:t>=</a:t>
            </a:r>
            <a:r>
              <a:rPr lang="en-US" sz="2400" spc="-30" dirty="0" smtClean="0"/>
              <a:t>0 and </a:t>
            </a:r>
            <a:r>
              <a:rPr lang="en-US" sz="2400" spc="-30" dirty="0" err="1" smtClean="0"/>
              <a:t>y</a:t>
            </a:r>
            <a:r>
              <a:rPr lang="en-US" sz="2400" spc="-30" baseline="30000" dirty="0" err="1" smtClean="0"/>
              <a:t>T</a:t>
            </a:r>
            <a:r>
              <a:rPr lang="en-US" sz="2400" spc="-30" dirty="0" err="1" smtClean="0"/>
              <a:t>b</a:t>
            </a:r>
            <a:r>
              <a:rPr lang="en-US" sz="2400" spc="-30" dirty="0" smtClean="0"/>
              <a:t>&lt;0</a:t>
            </a:r>
            <a:endParaRPr lang="en-US" sz="1900" spc="-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6075" indent="-336550"/>
            <a:r>
              <a:rPr lang="en-US" sz="2800" b="1" dirty="0" smtClean="0"/>
              <a:t>Proof:</a:t>
            </a:r>
            <a:r>
              <a:rPr lang="en-US" sz="2800" dirty="0" smtClean="0"/>
              <a:t>  </a:t>
            </a:r>
            <a:r>
              <a:rPr lang="en-US" sz="2400" dirty="0" smtClean="0"/>
              <a:t>Suppose no solution x exists.</a:t>
            </a:r>
          </a:p>
          <a:p>
            <a:pPr marL="346075" indent="-336550">
              <a:buNone/>
            </a:pPr>
            <a:r>
              <a:rPr lang="en-US" sz="2400" dirty="0" smtClean="0"/>
              <a:t>	We use induction. Trivial for n=0, so let n</a:t>
            </a:r>
            <a:r>
              <a:rPr lang="en-US" sz="2400" dirty="0" smtClean="0">
                <a:latin typeface="cmsy10"/>
              </a:rPr>
              <a:t>¸</a:t>
            </a:r>
            <a:r>
              <a:rPr lang="en-US" sz="2400" dirty="0" smtClean="0"/>
              <a:t>1.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We use Fourier-</a:t>
            </a:r>
            <a:r>
              <a:rPr lang="en-US" sz="2400" dirty="0" err="1" smtClean="0"/>
              <a:t>Motzkin</a:t>
            </a:r>
            <a:r>
              <a:rPr lang="en-US" sz="2400" dirty="0" smtClean="0"/>
              <a:t> Elimination.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Get an </a:t>
            </a:r>
            <a:r>
              <a:rPr lang="en-US" sz="2400" b="1" dirty="0" smtClean="0"/>
              <a:t>equivalent</a:t>
            </a:r>
            <a:r>
              <a:rPr lang="en-US" sz="2400" dirty="0" smtClean="0"/>
              <a:t> system </a:t>
            </a:r>
            <a:r>
              <a:rPr lang="en-US" sz="2400" dirty="0" err="1" smtClean="0"/>
              <a:t>A’x’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dirty="0" smtClean="0"/>
              <a:t>’ where</a:t>
            </a:r>
          </a:p>
          <a:p>
            <a:pPr marL="346075" indent="-336550">
              <a:spcBef>
                <a:spcPts val="600"/>
              </a:spcBef>
              <a:buNone/>
            </a:pPr>
            <a:r>
              <a:rPr lang="en-US" sz="2400" dirty="0" smtClean="0"/>
              <a:t>				(A’|0)=MA 	b’=Mb</a:t>
            </a:r>
            <a:br>
              <a:rPr lang="en-US" sz="2400" dirty="0" smtClean="0"/>
            </a:br>
            <a:r>
              <a:rPr lang="en-US" sz="2400" dirty="0" smtClean="0"/>
              <a:t>for some </a:t>
            </a:r>
            <a:r>
              <a:rPr lang="en-US" sz="2400" b="1" dirty="0" smtClean="0"/>
              <a:t>non-negative matrix</a:t>
            </a:r>
            <a:r>
              <a:rPr lang="en-US" sz="2400" dirty="0" smtClean="0"/>
              <a:t> 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918" y="4170878"/>
            <a:ext cx="8721969" cy="2215991"/>
          </a:xfrm>
          <a:prstGeom prst="rect">
            <a:avLst/>
          </a:prstGeom>
          <a:solidFill>
            <a:srgbClr val="FFFF99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sz="2400" b="1" dirty="0" smtClean="0"/>
              <a:t>Lemma:</a:t>
            </a:r>
            <a:r>
              <a:rPr lang="en-US" sz="2400" dirty="0" smtClean="0"/>
              <a:t> Let 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/>
              <a:t> = { (</a:t>
            </a:r>
            <a:r>
              <a:rPr lang="en-US" sz="2400" dirty="0" smtClean="0">
                <a:solidFill>
                  <a:srgbClr val="0070C0"/>
                </a:solidFill>
              </a:rPr>
              <a:t>x</a:t>
            </a:r>
            <a:r>
              <a:rPr lang="en-US" sz="2400" baseline="-25000" dirty="0" smtClean="0">
                <a:solidFill>
                  <a:srgbClr val="0070C0"/>
                </a:solidFill>
              </a:rPr>
              <a:t>1</a:t>
            </a:r>
            <a:r>
              <a:rPr lang="en-US" sz="2400" dirty="0" smtClean="0">
                <a:solidFill>
                  <a:srgbClr val="0070C0"/>
                </a:solidFill>
              </a:rPr>
              <a:t>,</a:t>
            </a:r>
            <a:r>
              <a:rPr lang="en-US" sz="2400" dirty="0" smtClean="0">
                <a:solidFill>
                  <a:srgbClr val="0070C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0070C0"/>
                </a:solidFill>
              </a:rPr>
              <a:t>,x</a:t>
            </a:r>
            <a:r>
              <a:rPr lang="en-US" sz="2400" baseline="-25000" dirty="0" smtClean="0">
                <a:solidFill>
                  <a:srgbClr val="0070C0"/>
                </a:solidFill>
              </a:rPr>
              <a:t>n</a:t>
            </a:r>
            <a:r>
              <a:rPr lang="en-US" sz="2400" dirty="0" smtClean="0"/>
              <a:t>) : </a:t>
            </a:r>
            <a:r>
              <a:rPr lang="en-US" sz="2400" dirty="0" err="1" smtClean="0"/>
              <a:t>A</a:t>
            </a:r>
            <a:r>
              <a:rPr lang="en-US" sz="2400" dirty="0" err="1" smtClean="0">
                <a:solidFill>
                  <a:srgbClr val="0070C0"/>
                </a:solidFill>
              </a:rPr>
              <a:t>x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dirty="0" smtClean="0"/>
              <a:t> }. We can construct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= { (</a:t>
            </a:r>
            <a:r>
              <a:rPr lang="en-US" sz="2400" dirty="0" smtClean="0">
                <a:solidFill>
                  <a:srgbClr val="FF0000"/>
                </a:solidFill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Symbol"/>
                <a:sym typeface="Symbol"/>
              </a:rPr>
              <a:t></a:t>
            </a:r>
            <a:r>
              <a:rPr lang="en-US" sz="2400" dirty="0" smtClean="0">
                <a:solidFill>
                  <a:srgbClr val="FF0000"/>
                </a:solidFill>
              </a:rPr>
              <a:t>,x</a:t>
            </a:r>
            <a:r>
              <a:rPr lang="en-US" sz="2400" baseline="-25000" dirty="0" smtClean="0">
                <a:solidFill>
                  <a:srgbClr val="FF0000"/>
                </a:solidFill>
              </a:rPr>
              <a:t>n-1</a:t>
            </a:r>
            <a:r>
              <a:rPr lang="en-US" sz="2400" dirty="0" smtClean="0"/>
              <a:t>) : </a:t>
            </a:r>
            <a:r>
              <a:rPr lang="en-US" sz="2400" dirty="0" err="1" smtClean="0"/>
              <a:t>A’</a:t>
            </a:r>
            <a:r>
              <a:rPr lang="en-US" sz="2400" dirty="0" err="1" smtClean="0">
                <a:solidFill>
                  <a:srgbClr val="FF0000"/>
                </a:solidFill>
              </a:rPr>
              <a:t>x’</a:t>
            </a:r>
            <a:r>
              <a:rPr lang="en-US" sz="2400" dirty="0" err="1" smtClean="0">
                <a:latin typeface="cmsy10"/>
              </a:rPr>
              <a:t>·</a:t>
            </a:r>
            <a:r>
              <a:rPr lang="en-US" sz="2400" dirty="0" err="1" smtClean="0"/>
              <a:t>b</a:t>
            </a:r>
            <a:r>
              <a:rPr lang="en-US" sz="2400" dirty="0" smtClean="0"/>
              <a:t>’ } satisfying</a:t>
            </a:r>
          </a:p>
          <a:p>
            <a:pPr marL="401638" lvl="1" indent="-401638">
              <a:buFont typeface="+mj-lt"/>
              <a:buAutoNum type="arabicParenR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/>
              <a:t> is non-empty  </a:t>
            </a:r>
            <a:r>
              <a:rPr lang="en-US" sz="2400" dirty="0" smtClean="0">
                <a:latin typeface="cmsy10"/>
              </a:rPr>
              <a:t>,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is non-empty</a:t>
            </a:r>
          </a:p>
          <a:p>
            <a:pPr marL="401638" lvl="1" indent="-401638">
              <a:buFont typeface="+mj-lt"/>
              <a:buAutoNum type="arabicParenR"/>
            </a:pPr>
            <a:r>
              <a:rPr lang="en-US" sz="2400" dirty="0" smtClean="0"/>
              <a:t> Every inequality defining </a:t>
            </a:r>
            <a:r>
              <a:rPr lang="en-US" sz="2400" dirty="0" smtClean="0">
                <a:solidFill>
                  <a:srgbClr val="FF0000"/>
                </a:solidFill>
              </a:rPr>
              <a:t>Q’</a:t>
            </a:r>
            <a:r>
              <a:rPr lang="en-US" sz="2400" dirty="0" smtClean="0"/>
              <a:t> is a </a:t>
            </a:r>
            <a:r>
              <a:rPr lang="en-US" sz="2400" b="1" dirty="0" smtClean="0"/>
              <a:t>non-negative linear combination</a:t>
            </a:r>
            <a:r>
              <a:rPr lang="en-US" sz="2400" dirty="0" smtClean="0"/>
              <a:t> of the inequalities defining </a:t>
            </a:r>
            <a:r>
              <a:rPr lang="en-US" sz="2400" dirty="0" smtClean="0">
                <a:solidFill>
                  <a:srgbClr val="0070C0"/>
                </a:solidFill>
              </a:rPr>
              <a:t>Q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8685" y="6365836"/>
            <a:ext cx="573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(This statement is slightly simpler than our previous lemma)</a:t>
            </a:r>
            <a:endParaRPr lang="en-CA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\usepackage[texpoint]{nickstyle}&#10;\begin{document}&#10;$$ 0 = 0 x = y \transpose A x \leq y \transpose b &lt; 0 $$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14"/>
  <p:tag name="PICTUREFILESIZE" val="661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492</Words>
  <Application>Microsoft Office PowerPoint</Application>
  <PresentationFormat>On-screen Show (4:3)</PresentationFormat>
  <Paragraphs>153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2D System of Inequalities</vt:lpstr>
      <vt:lpstr>Fourier-Motzkin Elimination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</dc:title>
  <dc:creator>Nick</dc:creator>
  <cp:lastModifiedBy>Nick</cp:lastModifiedBy>
  <cp:revision>4</cp:revision>
  <dcterms:created xsi:type="dcterms:W3CDTF">2006-08-16T00:00:00Z</dcterms:created>
  <dcterms:modified xsi:type="dcterms:W3CDTF">2013-01-02T19:08:46Z</dcterms:modified>
</cp:coreProperties>
</file>