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8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4D089-6D3A-4A74-BA43-A4A5CC35AE7C}" type="datetimeFigureOut">
              <a:rPr lang="en-CA" smtClean="0"/>
              <a:pPr/>
              <a:t>1/02/13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0BE7E-755D-4CA9-848A-02685843FF4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point here is that</a:t>
            </a:r>
            <a:r>
              <a:rPr lang="en-CA" baseline="0" dirty="0" smtClean="0"/>
              <a:t>:</a:t>
            </a:r>
          </a:p>
          <a:p>
            <a:r>
              <a:rPr lang="en-CA" baseline="0" dirty="0" smtClean="0"/>
              <a:t> - natural combinatorial problems can be modeled by IPs.</a:t>
            </a:r>
          </a:p>
          <a:p>
            <a:r>
              <a:rPr lang="en-CA" baseline="0" dirty="0" smtClean="0"/>
              <a:t> - sometimes you can solve IPs by solving LPs.</a:t>
            </a:r>
          </a:p>
          <a:p>
            <a:r>
              <a:rPr lang="en-CA" baseline="0" dirty="0" smtClean="0"/>
              <a:t>This is an example of why LPs are very useful for designing algorithms.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topic is called “duality”. It is quite deep.</a:t>
            </a:r>
          </a:p>
          <a:p>
            <a:r>
              <a:rPr lang="en-US" dirty="0" smtClean="0"/>
              <a:t>But don’t worry if you don’t understand it yet, this just an introductory example.</a:t>
            </a:r>
          </a:p>
          <a:p>
            <a:r>
              <a:rPr lang="en-US" dirty="0" smtClean="0"/>
              <a:t>We’ll revisit this</a:t>
            </a:r>
            <a:r>
              <a:rPr lang="en-US" baseline="0" dirty="0" smtClean="0"/>
              <a:t> topic later.</a:t>
            </a:r>
          </a:p>
          <a:p>
            <a:r>
              <a:rPr lang="en-US" baseline="0" dirty="0" smtClean="0"/>
              <a:t>Similar examples: Cunningham-Lewis page 14 and </a:t>
            </a:r>
            <a:r>
              <a:rPr lang="en-US" dirty="0" err="1" smtClean="0"/>
              <a:t>Matousek</a:t>
            </a:r>
            <a:r>
              <a:rPr lang="en-US" dirty="0" smtClean="0"/>
              <a:t>-Gartner </a:t>
            </a:r>
            <a:r>
              <a:rPr lang="en-US" baseline="0" dirty="0" smtClean="0"/>
              <a:t>page 81.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“strong duality theorem of linear programming”.</a:t>
            </a:r>
          </a:p>
          <a:p>
            <a:r>
              <a:rPr lang="en-US" dirty="0" smtClean="0"/>
              <a:t>See</a:t>
            </a:r>
            <a:r>
              <a:rPr lang="en-US" baseline="0" dirty="0" smtClean="0"/>
              <a:t> </a:t>
            </a:r>
            <a:r>
              <a:rPr lang="en-US" dirty="0" err="1" smtClean="0"/>
              <a:t>Matousek</a:t>
            </a:r>
            <a:r>
              <a:rPr lang="en-US" dirty="0" smtClean="0"/>
              <a:t>-Gartner Page 83</a:t>
            </a:r>
            <a:r>
              <a:rPr lang="en-US" baseline="0" dirty="0" smtClean="0"/>
              <a:t>, or Cunningham-Lewis Theorem 2.10.</a:t>
            </a:r>
            <a:endParaRPr lang="en-US" dirty="0" smtClean="0"/>
          </a:p>
          <a:p>
            <a:r>
              <a:rPr lang="en-US" dirty="0" smtClean="0"/>
              <a:t>In fact, </a:t>
            </a:r>
            <a:r>
              <a:rPr lang="en-US" dirty="0" err="1" smtClean="0"/>
              <a:t>Matousek</a:t>
            </a:r>
            <a:r>
              <a:rPr lang="en-US" dirty="0" smtClean="0"/>
              <a:t>-Gartner contains 5 proofs, all in Chapter 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Note: This is not quite the same as what appears in Cunningham-Lewis Section 2.2 because</a:t>
            </a:r>
            <a:r>
              <a:rPr lang="en-CA" baseline="0" dirty="0" smtClean="0"/>
              <a:t> </a:t>
            </a:r>
            <a:r>
              <a:rPr lang="en-CA" dirty="0" smtClean="0"/>
              <a:t>they also assume x &gt;= 0.</a:t>
            </a:r>
            <a:r>
              <a:rPr lang="en-CA" baseline="0" dirty="0" smtClean="0"/>
              <a:t> In that case, you can relax the condition “\</a:t>
            </a:r>
            <a:r>
              <a:rPr lang="en-CA" baseline="0" dirty="0" err="1" smtClean="0"/>
              <a:t>sum_i</a:t>
            </a:r>
            <a:r>
              <a:rPr lang="en-CA" baseline="0" dirty="0" smtClean="0"/>
              <a:t> \</a:t>
            </a:r>
            <a:r>
              <a:rPr lang="en-CA" baseline="0" dirty="0" err="1" smtClean="0"/>
              <a:t>lambda_i</a:t>
            </a:r>
            <a:r>
              <a:rPr lang="en-CA" baseline="0" dirty="0" smtClean="0"/>
              <a:t> </a:t>
            </a:r>
            <a:r>
              <a:rPr lang="en-CA" baseline="0" dirty="0" err="1" smtClean="0"/>
              <a:t>a_i</a:t>
            </a:r>
            <a:r>
              <a:rPr lang="en-CA" baseline="0" dirty="0" smtClean="0"/>
              <a:t> = c” to“\</a:t>
            </a:r>
            <a:r>
              <a:rPr lang="en-CA" baseline="0" dirty="0" err="1" smtClean="0"/>
              <a:t>sum_i</a:t>
            </a:r>
            <a:r>
              <a:rPr lang="en-CA" baseline="0" dirty="0" smtClean="0"/>
              <a:t> \</a:t>
            </a:r>
            <a:r>
              <a:rPr lang="en-CA" baseline="0" dirty="0" err="1" smtClean="0"/>
              <a:t>lambda_i</a:t>
            </a:r>
            <a:r>
              <a:rPr lang="en-CA" baseline="0" dirty="0" smtClean="0"/>
              <a:t> </a:t>
            </a:r>
            <a:r>
              <a:rPr lang="en-CA" baseline="0" dirty="0" err="1" smtClean="0"/>
              <a:t>a_i</a:t>
            </a:r>
            <a:r>
              <a:rPr lang="en-CA" baseline="0" dirty="0" smtClean="0"/>
              <a:t> &lt;= c”. See “Rules for Duals” below.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Cunningham-Lewis Prop 2.1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Cunningham-Lewis </a:t>
            </a:r>
            <a:r>
              <a:rPr lang="en-CA" dirty="0" err="1" smtClean="0"/>
              <a:t>Cor</a:t>
            </a:r>
            <a:r>
              <a:rPr lang="en-CA" dirty="0" smtClean="0"/>
              <a:t> 2.2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See Cunningham-Lewis </a:t>
            </a:r>
            <a:r>
              <a:rPr lang="en-CA" dirty="0" err="1" smtClean="0"/>
              <a:t>Thm</a:t>
            </a:r>
            <a:r>
              <a:rPr lang="en-CA" dirty="0" smtClean="0"/>
              <a:t> 2.5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Cunningham-Lewis (2.10)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p92 in </a:t>
            </a:r>
            <a:r>
              <a:rPr lang="en-US" dirty="0" err="1" smtClean="0"/>
              <a:t>Matousek</a:t>
            </a:r>
            <a:r>
              <a:rPr lang="en-US" dirty="0" smtClean="0"/>
              <a:t>-Gartner.</a:t>
            </a:r>
          </a:p>
          <a:p>
            <a:r>
              <a:rPr lang="en-US" dirty="0" smtClean="0"/>
              <a:t>The bottom-left statement is</a:t>
            </a:r>
            <a:r>
              <a:rPr lang="en-US" baseline="0" dirty="0" smtClean="0"/>
              <a:t> Theorem 2.7 in Cunningham-Lewis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This example is from </a:t>
            </a:r>
            <a:r>
              <a:rPr lang="en-US" sz="1200" dirty="0" err="1" smtClean="0"/>
              <a:t>Matousek</a:t>
            </a:r>
            <a:r>
              <a:rPr lang="en-US" sz="1200" dirty="0" smtClean="0"/>
              <a:t>-Gartner, Chapter 1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This example is from </a:t>
            </a:r>
            <a:r>
              <a:rPr lang="en-US" sz="1200" dirty="0" err="1" smtClean="0"/>
              <a:t>Matousek</a:t>
            </a:r>
            <a:r>
              <a:rPr lang="en-US" sz="1200" dirty="0" smtClean="0"/>
              <a:t>-Gartner, Chapter 1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This example is from </a:t>
            </a:r>
            <a:r>
              <a:rPr lang="en-US" sz="1200" dirty="0" err="1" smtClean="0"/>
              <a:t>Matousek</a:t>
            </a:r>
            <a:r>
              <a:rPr lang="en-US" sz="1200" dirty="0" smtClean="0"/>
              <a:t>-Gartner, Chapter 1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This example is from </a:t>
            </a:r>
            <a:r>
              <a:rPr lang="en-US" sz="1200" dirty="0" err="1" smtClean="0"/>
              <a:t>Matousek</a:t>
            </a:r>
            <a:r>
              <a:rPr lang="en-US" sz="1200" dirty="0" smtClean="0"/>
              <a:t>-Gartner, Chapter 1</a:t>
            </a:r>
          </a:p>
          <a:p>
            <a:r>
              <a:rPr lang="en-US" sz="1200" dirty="0" smtClean="0"/>
              <a:t>“Unbounded” means the objective value can shoot off</a:t>
            </a:r>
            <a:r>
              <a:rPr lang="en-US" sz="1200" baseline="0" dirty="0" smtClean="0"/>
              <a:t> to infinity.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This example is from </a:t>
            </a:r>
            <a:r>
              <a:rPr lang="en-US" sz="1200" dirty="0" err="1" smtClean="0"/>
              <a:t>Matousek</a:t>
            </a:r>
            <a:r>
              <a:rPr lang="en-US" sz="1200" dirty="0" smtClean="0"/>
              <a:t>-Gartner, Chapter 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Here the feasible region</a:t>
            </a:r>
            <a:r>
              <a:rPr lang="en-US" sz="1200" baseline="0" dirty="0" smtClean="0"/>
              <a:t> is infinitely big, but </a:t>
            </a:r>
            <a:r>
              <a:rPr lang="en-US" sz="1200" dirty="0" smtClean="0"/>
              <a:t>the objective value does not shoot off</a:t>
            </a:r>
            <a:r>
              <a:rPr lang="en-US" sz="1200" baseline="0" dirty="0" smtClean="0"/>
              <a:t> to infinity.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Cunningham-Lewis p13, or Theorem 2.12</a:t>
            </a:r>
          </a:p>
          <a:p>
            <a:r>
              <a:rPr lang="en-US" sz="1200" dirty="0" err="1" smtClean="0"/>
              <a:t>Matousek</a:t>
            </a:r>
            <a:r>
              <a:rPr lang="en-US" sz="1200" dirty="0" smtClean="0"/>
              <a:t>-Gartner Theorem 4.2.3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http://en.wikipedia.org/wiki/Matching_%28graph_theory%29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hyperlink" Target="http://www.cs.ubc.ca/~nickhar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16.xml"/><Relationship Id="rId7" Type="http://schemas.openxmlformats.org/officeDocument/2006/relationships/image" Target="../media/image12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1.png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19.xml"/><Relationship Id="rId7" Type="http://schemas.openxmlformats.org/officeDocument/2006/relationships/image" Target="../media/image12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1.png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22.xml"/><Relationship Id="rId7" Type="http://schemas.openxmlformats.org/officeDocument/2006/relationships/image" Target="../media/image14.pn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18.png"/><Relationship Id="rId5" Type="http://schemas.openxmlformats.org/officeDocument/2006/relationships/tags" Target="../tags/tag24.xml"/><Relationship Id="rId10" Type="http://schemas.openxmlformats.org/officeDocument/2006/relationships/image" Target="../media/image17.png"/><Relationship Id="rId4" Type="http://schemas.openxmlformats.org/officeDocument/2006/relationships/tags" Target="../tags/tag23.xml"/><Relationship Id="rId9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27.xml"/><Relationship Id="rId7" Type="http://schemas.openxmlformats.org/officeDocument/2006/relationships/image" Target="../media/image20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19.png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www-groups.dcs.st-and.ac.uk/~history/Biographies/Farkas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-groups.dcs.st-and.ac.uk/~history/Biographies/Farkas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CPSC 536N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Sparse Approximations</a:t>
            </a:r>
            <a:br>
              <a:rPr lang="en-US" dirty="0" smtClean="0"/>
            </a:br>
            <a:r>
              <a:rPr lang="en-US" dirty="0" smtClean="0"/>
              <a:t>Winter 2013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Lecture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“Fundamental Theorem” of 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Theorem</a:t>
            </a:r>
            <a:r>
              <a:rPr lang="en-US" dirty="0" smtClean="0"/>
              <a:t>: For any LP, the outcome is either:</a:t>
            </a:r>
          </a:p>
          <a:p>
            <a:pPr lvl="1"/>
            <a:r>
              <a:rPr lang="en-US" dirty="0" smtClean="0"/>
              <a:t>Optimal solution  (unique or infinitely many)</a:t>
            </a:r>
          </a:p>
          <a:p>
            <a:pPr lvl="1"/>
            <a:r>
              <a:rPr lang="en-US" dirty="0" smtClean="0"/>
              <a:t>Infeasible</a:t>
            </a:r>
          </a:p>
          <a:p>
            <a:pPr lvl="1"/>
            <a:r>
              <a:rPr lang="en-US" dirty="0" smtClean="0"/>
              <a:t>Unbounded</a:t>
            </a:r>
            <a:br>
              <a:rPr lang="en-US" dirty="0" smtClean="0"/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(optimal value is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for maximization problem,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or -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for minimization problem)</a:t>
            </a:r>
          </a:p>
          <a:p>
            <a:endParaRPr lang="en-US" sz="2000" dirty="0" smtClean="0"/>
          </a:p>
          <a:p>
            <a:r>
              <a:rPr lang="en-US" sz="2800" dirty="0" smtClean="0"/>
              <a:t>The main point is: if the LP is feasible and not unbounded, then the </a:t>
            </a:r>
            <a:r>
              <a:rPr lang="en-US" sz="2800" dirty="0" err="1" smtClean="0"/>
              <a:t>supremum</a:t>
            </a:r>
            <a:r>
              <a:rPr lang="en-US" sz="2800" dirty="0" smtClean="0"/>
              <a:t> is achieved.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 Bipartite Matching</a:t>
            </a:r>
            <a:endParaRPr lang="en-US" sz="4000" dirty="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3357563" y="3434532"/>
            <a:ext cx="2401887" cy="1223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3357563" y="4207645"/>
            <a:ext cx="2401887" cy="450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357563" y="4593407"/>
            <a:ext cx="2401887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3097213" y="2920182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1"/>
          <p:cNvSpPr>
            <a:spLocks noChangeArrowheads="1"/>
          </p:cNvSpPr>
          <p:nvPr/>
        </p:nvSpPr>
        <p:spPr bwMode="auto">
          <a:xfrm>
            <a:off x="3097213" y="3305945"/>
            <a:ext cx="260350" cy="258762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3097213" y="3693295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3"/>
          <p:cNvSpPr>
            <a:spLocks noChangeArrowheads="1"/>
          </p:cNvSpPr>
          <p:nvPr/>
        </p:nvSpPr>
        <p:spPr bwMode="auto">
          <a:xfrm>
            <a:off x="3097213" y="4079057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4"/>
          <p:cNvSpPr>
            <a:spLocks noChangeArrowheads="1"/>
          </p:cNvSpPr>
          <p:nvPr/>
        </p:nvSpPr>
        <p:spPr bwMode="auto">
          <a:xfrm>
            <a:off x="3097213" y="4464820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5"/>
          <p:cNvSpPr>
            <a:spLocks noChangeArrowheads="1"/>
          </p:cNvSpPr>
          <p:nvPr/>
        </p:nvSpPr>
        <p:spPr bwMode="auto">
          <a:xfrm>
            <a:off x="3097213" y="4852170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16"/>
          <p:cNvSpPr>
            <a:spLocks noChangeArrowheads="1"/>
          </p:cNvSpPr>
          <p:nvPr/>
        </p:nvSpPr>
        <p:spPr bwMode="auto">
          <a:xfrm>
            <a:off x="3097213" y="5237932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17"/>
          <p:cNvSpPr>
            <a:spLocks noChangeArrowheads="1"/>
          </p:cNvSpPr>
          <p:nvPr/>
        </p:nvSpPr>
        <p:spPr bwMode="auto">
          <a:xfrm>
            <a:off x="3097213" y="5623695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18"/>
          <p:cNvSpPr>
            <a:spLocks noChangeArrowheads="1"/>
          </p:cNvSpPr>
          <p:nvPr/>
        </p:nvSpPr>
        <p:spPr bwMode="auto">
          <a:xfrm>
            <a:off x="3097213" y="6009457"/>
            <a:ext cx="260350" cy="258763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20"/>
          <p:cNvSpPr>
            <a:spLocks noChangeArrowheads="1"/>
          </p:cNvSpPr>
          <p:nvPr/>
        </p:nvSpPr>
        <p:spPr bwMode="auto">
          <a:xfrm>
            <a:off x="5759450" y="3242445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5759450" y="3885382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2"/>
          <p:cNvSpPr>
            <a:spLocks noChangeArrowheads="1"/>
          </p:cNvSpPr>
          <p:nvPr/>
        </p:nvSpPr>
        <p:spPr bwMode="auto">
          <a:xfrm>
            <a:off x="5759450" y="4529907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Oval 23"/>
          <p:cNvSpPr>
            <a:spLocks noChangeArrowheads="1"/>
          </p:cNvSpPr>
          <p:nvPr/>
        </p:nvSpPr>
        <p:spPr bwMode="auto">
          <a:xfrm>
            <a:off x="5759450" y="5172845"/>
            <a:ext cx="260350" cy="258762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6"/>
          <p:cNvSpPr>
            <a:spLocks noChangeShapeType="1"/>
          </p:cNvSpPr>
          <p:nvPr/>
        </p:nvSpPr>
        <p:spPr bwMode="auto">
          <a:xfrm>
            <a:off x="3357563" y="3048770"/>
            <a:ext cx="2401887" cy="965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27"/>
          <p:cNvSpPr>
            <a:spLocks noChangeShapeType="1"/>
          </p:cNvSpPr>
          <p:nvPr/>
        </p:nvSpPr>
        <p:spPr bwMode="auto">
          <a:xfrm flipV="1">
            <a:off x="3357563" y="3371032"/>
            <a:ext cx="2401887" cy="63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3357563" y="3434532"/>
            <a:ext cx="2401887" cy="579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 flipV="1">
            <a:off x="3357563" y="3371032"/>
            <a:ext cx="2401887" cy="8366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0"/>
          <p:cNvSpPr>
            <a:spLocks noChangeShapeType="1"/>
          </p:cNvSpPr>
          <p:nvPr/>
        </p:nvSpPr>
        <p:spPr bwMode="auto">
          <a:xfrm flipV="1">
            <a:off x="3357563" y="4013970"/>
            <a:ext cx="2401887" cy="21256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 flipV="1">
            <a:off x="3357563" y="4658495"/>
            <a:ext cx="2401887" cy="322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 flipV="1">
            <a:off x="3357563" y="4013970"/>
            <a:ext cx="2401887" cy="9667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35"/>
          <p:cNvSpPr>
            <a:spLocks noChangeShapeType="1"/>
          </p:cNvSpPr>
          <p:nvPr/>
        </p:nvSpPr>
        <p:spPr bwMode="auto">
          <a:xfrm>
            <a:off x="3357563" y="3048770"/>
            <a:ext cx="2401887" cy="322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>
            <a:off x="3357563" y="3821882"/>
            <a:ext cx="2401887" cy="1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3357563" y="5301432"/>
            <a:ext cx="2401887" cy="450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9"/>
          <p:cNvSpPr>
            <a:spLocks noChangeShapeType="1"/>
          </p:cNvSpPr>
          <p:nvPr/>
        </p:nvSpPr>
        <p:spPr bwMode="auto">
          <a:xfrm flipV="1">
            <a:off x="3357563" y="4658495"/>
            <a:ext cx="2401887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320507" y="734961"/>
            <a:ext cx="8229600" cy="155103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bipartite graph G=(V, E)</a:t>
            </a:r>
          </a:p>
          <a:p>
            <a:r>
              <a:rPr lang="en-US" sz="2400" dirty="0" smtClean="0"/>
              <a:t>Find a maximum size matching</a:t>
            </a:r>
          </a:p>
          <a:p>
            <a:pPr lvl="1"/>
            <a:r>
              <a:rPr lang="en-US" sz="2200" dirty="0" smtClean="0"/>
              <a:t>A set </a:t>
            </a:r>
            <a:r>
              <a:rPr lang="en-US" sz="2200" dirty="0" smtClean="0">
                <a:solidFill>
                  <a:srgbClr val="0000FF"/>
                </a:solidFill>
              </a:rPr>
              <a:t>M</a:t>
            </a:r>
            <a:r>
              <a:rPr lang="en-US" sz="2200" dirty="0" smtClean="0"/>
              <a:t> </a:t>
            </a:r>
            <a:r>
              <a:rPr lang="en-US" sz="2200" dirty="0" smtClean="0">
                <a:latin typeface="cmsy10"/>
              </a:rPr>
              <a:t>µ</a:t>
            </a:r>
            <a:r>
              <a:rPr lang="en-US" sz="2200" dirty="0" smtClean="0"/>
              <a:t> E </a:t>
            </a:r>
            <a:r>
              <a:rPr lang="en-US" sz="2200" dirty="0" err="1" smtClean="0"/>
              <a:t>s.t</a:t>
            </a:r>
            <a:r>
              <a:rPr lang="en-US" sz="2200" dirty="0" smtClean="0"/>
              <a:t>. every vertex has at most one incident edge in </a:t>
            </a:r>
            <a:r>
              <a:rPr lang="en-US" sz="2200" dirty="0" smtClean="0">
                <a:solidFill>
                  <a:srgbClr val="0000FF"/>
                </a:solidFill>
              </a:rPr>
              <a:t>M</a:t>
            </a:r>
            <a:endParaRPr lang="en-US" sz="2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1" grpId="0" animBg="1"/>
      <p:bldP spid="42" grpId="0" animBg="1"/>
      <p:bldP spid="44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20507" y="734961"/>
            <a:ext cx="8229600" cy="155103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Given bipartite graph G=(V, E)</a:t>
            </a:r>
          </a:p>
          <a:p>
            <a:r>
              <a:rPr lang="en-US" sz="2400" dirty="0" smtClean="0"/>
              <a:t>Find a maximum size matching</a:t>
            </a:r>
          </a:p>
          <a:p>
            <a:pPr lvl="1"/>
            <a:r>
              <a:rPr lang="en-US" sz="2200" dirty="0" smtClean="0"/>
              <a:t>A set </a:t>
            </a:r>
            <a:r>
              <a:rPr lang="en-US" sz="2200" dirty="0" smtClean="0">
                <a:solidFill>
                  <a:srgbClr val="0000FF"/>
                </a:solidFill>
              </a:rPr>
              <a:t>M</a:t>
            </a:r>
            <a:r>
              <a:rPr lang="en-US" sz="2200" dirty="0" smtClean="0"/>
              <a:t> </a:t>
            </a:r>
            <a:r>
              <a:rPr lang="en-US" sz="2200" dirty="0" smtClean="0">
                <a:latin typeface="cmsy10"/>
              </a:rPr>
              <a:t>µ</a:t>
            </a:r>
            <a:r>
              <a:rPr lang="en-US" sz="2200" dirty="0" smtClean="0"/>
              <a:t> E </a:t>
            </a:r>
            <a:r>
              <a:rPr lang="en-US" sz="2200" dirty="0" err="1" smtClean="0"/>
              <a:t>s.t</a:t>
            </a:r>
            <a:r>
              <a:rPr lang="en-US" sz="2200" dirty="0" smtClean="0"/>
              <a:t>. every vertex has at most one incident edge in </a:t>
            </a:r>
            <a:r>
              <a:rPr lang="en-US" sz="2200" dirty="0" smtClean="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3357563" y="3434532"/>
            <a:ext cx="2401887" cy="1223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3357563" y="4207645"/>
            <a:ext cx="2401887" cy="450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357563" y="4593407"/>
            <a:ext cx="2401887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3097213" y="2920182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1"/>
          <p:cNvSpPr>
            <a:spLocks noChangeArrowheads="1"/>
          </p:cNvSpPr>
          <p:nvPr/>
        </p:nvSpPr>
        <p:spPr bwMode="auto">
          <a:xfrm>
            <a:off x="3097213" y="3305945"/>
            <a:ext cx="260350" cy="258762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3097213" y="3693295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3"/>
          <p:cNvSpPr>
            <a:spLocks noChangeArrowheads="1"/>
          </p:cNvSpPr>
          <p:nvPr/>
        </p:nvSpPr>
        <p:spPr bwMode="auto">
          <a:xfrm>
            <a:off x="3097213" y="4079057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4"/>
          <p:cNvSpPr>
            <a:spLocks noChangeArrowheads="1"/>
          </p:cNvSpPr>
          <p:nvPr/>
        </p:nvSpPr>
        <p:spPr bwMode="auto">
          <a:xfrm>
            <a:off x="3097213" y="4464820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5"/>
          <p:cNvSpPr>
            <a:spLocks noChangeArrowheads="1"/>
          </p:cNvSpPr>
          <p:nvPr/>
        </p:nvSpPr>
        <p:spPr bwMode="auto">
          <a:xfrm>
            <a:off x="3097213" y="4852170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16"/>
          <p:cNvSpPr>
            <a:spLocks noChangeArrowheads="1"/>
          </p:cNvSpPr>
          <p:nvPr/>
        </p:nvSpPr>
        <p:spPr bwMode="auto">
          <a:xfrm>
            <a:off x="3097213" y="5237932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17"/>
          <p:cNvSpPr>
            <a:spLocks noChangeArrowheads="1"/>
          </p:cNvSpPr>
          <p:nvPr/>
        </p:nvSpPr>
        <p:spPr bwMode="auto">
          <a:xfrm>
            <a:off x="3097213" y="5623695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18"/>
          <p:cNvSpPr>
            <a:spLocks noChangeArrowheads="1"/>
          </p:cNvSpPr>
          <p:nvPr/>
        </p:nvSpPr>
        <p:spPr bwMode="auto">
          <a:xfrm>
            <a:off x="3097213" y="6009457"/>
            <a:ext cx="260350" cy="258763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20"/>
          <p:cNvSpPr>
            <a:spLocks noChangeArrowheads="1"/>
          </p:cNvSpPr>
          <p:nvPr/>
        </p:nvSpPr>
        <p:spPr bwMode="auto">
          <a:xfrm>
            <a:off x="5759450" y="3242445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5759450" y="3885382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2"/>
          <p:cNvSpPr>
            <a:spLocks noChangeArrowheads="1"/>
          </p:cNvSpPr>
          <p:nvPr/>
        </p:nvSpPr>
        <p:spPr bwMode="auto">
          <a:xfrm>
            <a:off x="5759450" y="4529907"/>
            <a:ext cx="260350" cy="257175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Oval 23"/>
          <p:cNvSpPr>
            <a:spLocks noChangeArrowheads="1"/>
          </p:cNvSpPr>
          <p:nvPr/>
        </p:nvSpPr>
        <p:spPr bwMode="auto">
          <a:xfrm>
            <a:off x="5759450" y="5172845"/>
            <a:ext cx="260350" cy="258762"/>
          </a:xfrm>
          <a:prstGeom prst="ellipse">
            <a:avLst/>
          </a:pr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26"/>
          <p:cNvSpPr>
            <a:spLocks noChangeShapeType="1"/>
          </p:cNvSpPr>
          <p:nvPr/>
        </p:nvSpPr>
        <p:spPr bwMode="auto">
          <a:xfrm>
            <a:off x="3357563" y="3048770"/>
            <a:ext cx="2401887" cy="965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27"/>
          <p:cNvSpPr>
            <a:spLocks noChangeShapeType="1"/>
          </p:cNvSpPr>
          <p:nvPr/>
        </p:nvSpPr>
        <p:spPr bwMode="auto">
          <a:xfrm flipV="1">
            <a:off x="3357563" y="3371032"/>
            <a:ext cx="2401887" cy="63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3357563" y="3434532"/>
            <a:ext cx="2401887" cy="579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 flipV="1">
            <a:off x="3357563" y="3371032"/>
            <a:ext cx="2401887" cy="8366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30"/>
          <p:cNvSpPr>
            <a:spLocks noChangeShapeType="1"/>
          </p:cNvSpPr>
          <p:nvPr/>
        </p:nvSpPr>
        <p:spPr bwMode="auto">
          <a:xfrm flipV="1">
            <a:off x="3357563" y="4013970"/>
            <a:ext cx="2401887" cy="21256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 flipV="1">
            <a:off x="3357563" y="4658495"/>
            <a:ext cx="2401887" cy="322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 flipV="1">
            <a:off x="3357563" y="4013970"/>
            <a:ext cx="2401887" cy="9667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35"/>
          <p:cNvSpPr>
            <a:spLocks noChangeShapeType="1"/>
          </p:cNvSpPr>
          <p:nvPr/>
        </p:nvSpPr>
        <p:spPr bwMode="auto">
          <a:xfrm>
            <a:off x="3357563" y="3048770"/>
            <a:ext cx="2401887" cy="322262"/>
          </a:xfrm>
          <a:prstGeom prst="line">
            <a:avLst/>
          </a:prstGeom>
          <a:noFill/>
          <a:ln w="57150">
            <a:solidFill>
              <a:srgbClr val="2203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>
            <a:off x="3357563" y="3821882"/>
            <a:ext cx="2401887" cy="192088"/>
          </a:xfrm>
          <a:prstGeom prst="line">
            <a:avLst/>
          </a:prstGeom>
          <a:noFill/>
          <a:ln w="57150">
            <a:solidFill>
              <a:srgbClr val="2203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3357563" y="5301432"/>
            <a:ext cx="2401887" cy="450850"/>
          </a:xfrm>
          <a:prstGeom prst="line">
            <a:avLst/>
          </a:prstGeom>
          <a:noFill/>
          <a:ln w="57150">
            <a:solidFill>
              <a:srgbClr val="2203D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9"/>
          <p:cNvSpPr>
            <a:spLocks noChangeShapeType="1"/>
          </p:cNvSpPr>
          <p:nvPr/>
        </p:nvSpPr>
        <p:spPr bwMode="auto">
          <a:xfrm flipV="1">
            <a:off x="3357563" y="4658495"/>
            <a:ext cx="2401887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 Box 40"/>
          <p:cNvSpPr txBox="1">
            <a:spLocks noChangeArrowheads="1"/>
          </p:cNvSpPr>
          <p:nvPr/>
        </p:nvSpPr>
        <p:spPr bwMode="auto">
          <a:xfrm>
            <a:off x="6400800" y="3771082"/>
            <a:ext cx="21336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CA" sz="2600" dirty="0">
                <a:latin typeface="+mj-lt"/>
              </a:rPr>
              <a:t>The </a:t>
            </a:r>
            <a:r>
              <a:rPr lang="en-CA" sz="2600" dirty="0">
                <a:solidFill>
                  <a:srgbClr val="2203D9"/>
                </a:solidFill>
                <a:latin typeface="+mj-lt"/>
              </a:rPr>
              <a:t>blue</a:t>
            </a:r>
            <a:r>
              <a:rPr lang="en-CA" sz="2600" dirty="0">
                <a:latin typeface="+mj-lt"/>
              </a:rPr>
              <a:t> edges are a </a:t>
            </a:r>
            <a:r>
              <a:rPr lang="en-CA" sz="2600" dirty="0" smtClean="0">
                <a:latin typeface="+mj-lt"/>
              </a:rPr>
              <a:t>matching </a:t>
            </a:r>
            <a:r>
              <a:rPr lang="en-CA" sz="2600" dirty="0">
                <a:solidFill>
                  <a:srgbClr val="2203D9"/>
                </a:solidFill>
                <a:latin typeface="+mj-lt"/>
              </a:rPr>
              <a:t>M</a:t>
            </a:r>
            <a:endParaRPr lang="en-US" sz="2600" dirty="0">
              <a:solidFill>
                <a:srgbClr val="2203D9"/>
              </a:solidFill>
              <a:latin typeface="+mj-lt"/>
            </a:endParaRPr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 Bipartite Matching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/>
          <p:nvPr/>
        </p:nvGrpSpPr>
        <p:grpSpPr bwMode="auto">
          <a:xfrm>
            <a:off x="319883" y="1959440"/>
            <a:ext cx="6964485" cy="1698160"/>
            <a:chOff x="304800" y="1828800"/>
            <a:chExt cx="6964485" cy="1698160"/>
          </a:xfrm>
        </p:grpSpPr>
        <p:pic>
          <p:nvPicPr>
            <p:cNvPr id="6" name="Picture 5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295005" y="2290465"/>
              <a:ext cx="5974280" cy="1236495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7" name="Rectangle 6"/>
            <p:cNvSpPr/>
            <p:nvPr/>
          </p:nvSpPr>
          <p:spPr bwMode="auto">
            <a:xfrm>
              <a:off x="304800" y="1828800"/>
              <a:ext cx="404437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The natural integer program</a:t>
              </a:r>
              <a:endParaRPr lang="en-US" sz="2400" dirty="0"/>
            </a:p>
          </p:txBody>
        </p:sp>
      </p:grpSp>
      <p:sp>
        <p:nvSpPr>
          <p:cNvPr id="9" name="Content Placeholder 2"/>
          <p:cNvSpPr txBox="1">
            <a:spLocks/>
          </p:cNvSpPr>
          <p:nvPr/>
        </p:nvSpPr>
        <p:spPr>
          <a:xfrm>
            <a:off x="320507" y="734961"/>
            <a:ext cx="8229600" cy="1551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bipartite graph G=(V, 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a maximum size matching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set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µ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s.t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every vertex has at most one incident edge in </a:t>
            </a:r>
            <a:r>
              <a:rPr lang="en-US" sz="2200" dirty="0" smtClean="0">
                <a:solidFill>
                  <a:srgbClr val="0000FF"/>
                </a:solidFill>
              </a:rPr>
              <a:t>M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 Bipartite Matching</a:t>
            </a:r>
            <a:endParaRPr lang="en-US" sz="4000" dirty="0"/>
          </a:p>
        </p:txBody>
      </p:sp>
      <p:grpSp>
        <p:nvGrpSpPr>
          <p:cNvPr id="3" name="Group 11"/>
          <p:cNvGrpSpPr/>
          <p:nvPr/>
        </p:nvGrpSpPr>
        <p:grpSpPr bwMode="auto">
          <a:xfrm>
            <a:off x="320506" y="3657600"/>
            <a:ext cx="6647900" cy="1669464"/>
            <a:chOff x="320507" y="3581400"/>
            <a:chExt cx="6647900" cy="1669464"/>
          </a:xfrm>
        </p:grpSpPr>
        <p:pic>
          <p:nvPicPr>
            <p:cNvPr id="13" name="Picture 12" descr="TP_tmp.emf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536021" y="4043064"/>
              <a:ext cx="5432386" cy="12078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4" name="Rectangle 13"/>
            <p:cNvSpPr/>
            <p:nvPr/>
          </p:nvSpPr>
          <p:spPr bwMode="auto">
            <a:xfrm>
              <a:off x="427269" y="3581400"/>
              <a:ext cx="567039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dirty="0" smtClean="0"/>
                <a:t>Solving IPs is very hard. Try an LP instead.</a:t>
              </a:r>
              <a:endParaRPr lang="en-US" sz="2400" dirty="0"/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320507" y="4271665"/>
              <a:ext cx="659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(LP)</a:t>
              </a:r>
              <a:endParaRPr lang="en-US" sz="2400" dirty="0"/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432670" y="5410200"/>
            <a:ext cx="8422237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Theorem</a:t>
            </a:r>
            <a:r>
              <a:rPr lang="en-US" sz="2400" dirty="0" smtClean="0"/>
              <a:t>: (IP) and (LP) have the same solution!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Proof</a:t>
            </a:r>
            <a:r>
              <a:rPr lang="en-US" sz="2400" dirty="0" smtClean="0"/>
              <a:t>: Later in the course!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/>
              <a:t>Corollary</a:t>
            </a:r>
            <a:r>
              <a:rPr lang="en-US" sz="2400" dirty="0" smtClean="0"/>
              <a:t>: Bipartite matching can be solved by LP algorithms.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" y="2667000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(IP)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Duality: Proving optimality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981200" y="5000624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429000" y="6067424"/>
            <a:ext cx="4724400" cy="1427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048000" y="3629024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124200" y="3524250"/>
            <a:ext cx="2247900" cy="22383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881563" y="5033962"/>
            <a:ext cx="2847975" cy="6477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29600" y="5838824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3095624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10200" y="350520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-x</a:t>
            </a:r>
            <a:r>
              <a:rPr lang="en-US" baseline="-25000" dirty="0" smtClean="0"/>
              <a:t>1</a:t>
            </a:r>
            <a:r>
              <a:rPr lang="en-US" dirty="0" smtClean="0">
                <a:latin typeface="Calibri"/>
              </a:rPr>
              <a:t>+x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933824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6296024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722489" y="3929159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2520882" y="4841941"/>
            <a:ext cx="1744340" cy="690105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406403" y="3857623"/>
            <a:ext cx="2515172" cy="1727085"/>
          </a:xfrm>
          <a:prstGeom prst="rect">
            <a:avLst/>
          </a:prstGeom>
          <a:noFill/>
          <a:ln/>
          <a:effectLst/>
        </p:spPr>
      </p:pic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320507" y="762000"/>
            <a:ext cx="8229600" cy="22860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Question: </a:t>
            </a:r>
            <a:r>
              <a:rPr lang="en-US" sz="2000" dirty="0" smtClean="0"/>
              <a:t>What is optimal point in direction c = (-7,14)?</a:t>
            </a:r>
          </a:p>
          <a:p>
            <a:r>
              <a:rPr lang="en-US" sz="2000" b="1" dirty="0" smtClean="0"/>
              <a:t>Solution:</a:t>
            </a:r>
            <a:r>
              <a:rPr lang="en-US" sz="2000" dirty="0" smtClean="0"/>
              <a:t> Optimal point is x=(9/7,16/7), optimal value is 23.</a:t>
            </a:r>
          </a:p>
          <a:p>
            <a:r>
              <a:rPr lang="en-US" sz="2000" dirty="0" smtClean="0"/>
              <a:t>How can I be sure?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+6x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15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-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their sum: -</a:t>
            </a:r>
            <a:r>
              <a:rPr lang="en-US" sz="2000" dirty="0" smtClean="0">
                <a:latin typeface="Calibri"/>
              </a:rPr>
              <a:t>7x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+14x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23</a:t>
            </a:r>
          </a:p>
        </p:txBody>
      </p:sp>
      <p:sp>
        <p:nvSpPr>
          <p:cNvPr id="28" name="Oval 27"/>
          <p:cNvSpPr/>
          <p:nvPr/>
        </p:nvSpPr>
        <p:spPr>
          <a:xfrm>
            <a:off x="4905375" y="3848099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095750" y="3438524"/>
            <a:ext cx="1148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(9/7,16/7)</a:t>
            </a:r>
            <a:endParaRPr lang="en-US" dirty="0"/>
          </a:p>
        </p:txBody>
      </p:sp>
      <p:sp>
        <p:nvSpPr>
          <p:cNvPr id="31" name="Right Brace 30"/>
          <p:cNvSpPr/>
          <p:nvPr/>
        </p:nvSpPr>
        <p:spPr>
          <a:xfrm rot="5400000">
            <a:off x="5600700" y="2476500"/>
            <a:ext cx="228600" cy="1066800"/>
          </a:xfrm>
          <a:prstGeom prst="rightBrace">
            <a:avLst>
              <a:gd name="adj1" fmla="val 6770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95900" y="3067050"/>
            <a:ext cx="3319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This is the objective function!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77546" y="2228850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msy10"/>
              </a:rPr>
              <a:t>)</a:t>
            </a:r>
            <a:r>
              <a:rPr lang="en-US" sz="2000" dirty="0" smtClean="0"/>
              <a:t>  -8x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+8x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8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1" grpId="0" animBg="1"/>
      <p:bldP spid="32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/>
              <a:t>Duality: Proving optimality</a:t>
            </a:r>
            <a:endParaRPr lang="en-US" dirty="0"/>
          </a:p>
        </p:txBody>
      </p:sp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320507" y="762000"/>
            <a:ext cx="8229600" cy="22860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Question: </a:t>
            </a:r>
            <a:r>
              <a:rPr lang="en-US" sz="2000" dirty="0" smtClean="0"/>
              <a:t>What is optimal point in direction c = (-7,14)?</a:t>
            </a:r>
          </a:p>
          <a:p>
            <a:r>
              <a:rPr lang="en-US" sz="2000" b="1" dirty="0" smtClean="0"/>
              <a:t>Solution: </a:t>
            </a:r>
            <a:r>
              <a:rPr lang="en-US" sz="2000" dirty="0" smtClean="0"/>
              <a:t>Optimal point is x=(9/7,16/7), optimal value is 23.</a:t>
            </a:r>
          </a:p>
          <a:p>
            <a:r>
              <a:rPr lang="en-US" sz="2000" dirty="0" smtClean="0"/>
              <a:t>How can I be sure?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+6x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15</a:t>
            </a:r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-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1  </a:t>
            </a:r>
            <a:r>
              <a:rPr lang="en-US" sz="2000" dirty="0" smtClean="0">
                <a:latin typeface="cmsy10"/>
              </a:rPr>
              <a:t>)</a:t>
            </a:r>
            <a:r>
              <a:rPr lang="en-US" sz="2000" dirty="0" smtClean="0"/>
              <a:t>  -</a:t>
            </a:r>
            <a:r>
              <a:rPr lang="en-US" sz="2000" dirty="0" smtClean="0">
                <a:latin typeface="Calibri"/>
              </a:rPr>
              <a:t>8x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+8x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>
                <a:latin typeface="Calibri"/>
              </a:rPr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>
                <a:latin typeface="Calibri"/>
              </a:rPr>
              <a:t> 8</a:t>
            </a:r>
            <a:endParaRPr lang="en-US" sz="2000" dirty="0" smtClean="0"/>
          </a:p>
          <a:p>
            <a:pPr lvl="1"/>
            <a:r>
              <a:rPr lang="en-US" sz="2000" b="1" dirty="0" smtClean="0"/>
              <a:t>Every </a:t>
            </a:r>
            <a:r>
              <a:rPr lang="en-US" sz="2000" dirty="0" smtClean="0"/>
              <a:t>feasible point satisfies their sum: -</a:t>
            </a:r>
            <a:r>
              <a:rPr lang="en-US" sz="2000" dirty="0" smtClean="0">
                <a:latin typeface="Calibri"/>
              </a:rPr>
              <a:t>7x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>
                <a:latin typeface="Calibri"/>
              </a:rPr>
              <a:t>+14x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smtClean="0"/>
              <a:t>23</a:t>
            </a:r>
          </a:p>
        </p:txBody>
      </p:sp>
      <p:sp>
        <p:nvSpPr>
          <p:cNvPr id="31" name="Right Brace 30"/>
          <p:cNvSpPr/>
          <p:nvPr/>
        </p:nvSpPr>
        <p:spPr>
          <a:xfrm rot="5400000">
            <a:off x="5600700" y="2476500"/>
            <a:ext cx="228600" cy="1066800"/>
          </a:xfrm>
          <a:prstGeom prst="rightBrace">
            <a:avLst>
              <a:gd name="adj1" fmla="val 6770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381000" y="3352800"/>
            <a:ext cx="83820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="1" dirty="0" smtClean="0"/>
              <a:t>Certificates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convince you that optimal value is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¸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k, I can find x such that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400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¸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/>
              <a:t>To convince you that optimal value is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/>
              <a:t>k, I can </a:t>
            </a:r>
            <a:r>
              <a:rPr lang="en-US" sz="2400" dirty="0" smtClean="0"/>
              <a:t>find a linear combination of the constraints which proves that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k.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b="1" dirty="0" smtClean="0"/>
              <a:t>“Strong Duality Theorem”:</a:t>
            </a:r>
            <a:r>
              <a:rPr lang="en-US" sz="2800" dirty="0" smtClean="0"/>
              <a:t> Such certificates always exists.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5900" y="3067050"/>
            <a:ext cx="3319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This is the objective function!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023262" y="1828800"/>
            <a:ext cx="2444338" cy="1377538"/>
          </a:xfrm>
          <a:custGeom>
            <a:avLst/>
            <a:gdLst>
              <a:gd name="connsiteX0" fmla="*/ 0 w 2434442"/>
              <a:gd name="connsiteY0" fmla="*/ 1270660 h 1270660"/>
              <a:gd name="connsiteX1" fmla="*/ 1733798 w 2434442"/>
              <a:gd name="connsiteY1" fmla="*/ 795647 h 1270660"/>
              <a:gd name="connsiteX2" fmla="*/ 2434442 w 2434442"/>
              <a:gd name="connsiteY2" fmla="*/ 0 h 127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34442" h="1270660">
                <a:moveTo>
                  <a:pt x="0" y="1270660"/>
                </a:moveTo>
                <a:cubicBezTo>
                  <a:pt x="664029" y="1139042"/>
                  <a:pt x="1328058" y="1007424"/>
                  <a:pt x="1733798" y="795647"/>
                </a:cubicBezTo>
                <a:cubicBezTo>
                  <a:pt x="2139538" y="583870"/>
                  <a:pt x="2286990" y="291935"/>
                  <a:pt x="2434442" y="0"/>
                </a:cubicBezTo>
              </a:path>
            </a:pathLst>
          </a:cu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838200"/>
            <a:ext cx="8467344" cy="1609725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Suppose c=[-1,1]</a:t>
            </a:r>
          </a:p>
          <a:p>
            <a:r>
              <a:rPr lang="en-US" sz="3000" dirty="0" smtClean="0">
                <a:latin typeface="Calibri"/>
              </a:rPr>
              <a:t>Then </a:t>
            </a:r>
            <a:r>
              <a:rPr lang="en-US" sz="3000" b="1" dirty="0" smtClean="0">
                <a:latin typeface="Calibri"/>
              </a:rPr>
              <a:t>every </a:t>
            </a:r>
            <a:r>
              <a:rPr lang="en-US" sz="3000" dirty="0" smtClean="0">
                <a:latin typeface="Calibri"/>
              </a:rPr>
              <a:t>feasible x satisfies </a:t>
            </a:r>
            <a:r>
              <a:rPr lang="en-US" sz="3000" dirty="0" err="1" smtClean="0">
                <a:latin typeface="Calibri"/>
              </a:rPr>
              <a:t>c</a:t>
            </a:r>
            <a:r>
              <a:rPr lang="en-US" sz="3000" baseline="30000" dirty="0" err="1" smtClean="0">
                <a:latin typeface="Calibri"/>
              </a:rPr>
              <a:t>T</a:t>
            </a:r>
            <a:r>
              <a:rPr lang="en-US" sz="3000" dirty="0" err="1" smtClean="0"/>
              <a:t>x</a:t>
            </a:r>
            <a:r>
              <a:rPr lang="en-US" sz="3000" dirty="0" smtClean="0"/>
              <a:t> = -x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+x</a:t>
            </a:r>
            <a:r>
              <a:rPr lang="en-US" sz="30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30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3000" dirty="0" smtClean="0"/>
              <a:t>1</a:t>
            </a:r>
          </a:p>
          <a:p>
            <a:r>
              <a:rPr lang="en-US" sz="3000" dirty="0" smtClean="0"/>
              <a:t>If </a:t>
            </a:r>
            <a:r>
              <a:rPr lang="en-US" sz="3000" dirty="0" smtClean="0">
                <a:solidFill>
                  <a:srgbClr val="FF0000"/>
                </a:solidFill>
              </a:rPr>
              <a:t>this constraint is tight at x </a:t>
            </a:r>
            <a:r>
              <a:rPr lang="en-US" sz="3000" dirty="0" smtClean="0">
                <a:latin typeface="cmsy10"/>
              </a:rPr>
              <a:t>)</a:t>
            </a:r>
            <a:r>
              <a:rPr lang="en-US" sz="3000" dirty="0" smtClean="0"/>
              <a:t>  x is optimal</a:t>
            </a:r>
            <a:endParaRPr lang="en-US" sz="30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581025" y="479107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400425" y="486727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3419484" y="4638679"/>
            <a:ext cx="1323966" cy="1181096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330174" y="3719610"/>
            <a:ext cx="1225762" cy="123993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257425" y="48672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7800" y="2143125"/>
            <a:ext cx="27124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i.e.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-x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+x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=1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i.e. x </a:t>
            </a:r>
            <a:r>
              <a:rPr lang="en-US" sz="2000" dirty="0" smtClean="0">
                <a:solidFill>
                  <a:srgbClr val="FF0000"/>
                </a:solidFill>
              </a:rPr>
              <a:t>lies on the red line</a:t>
            </a:r>
            <a:r>
              <a:rPr lang="en-US" sz="2000" dirty="0" smtClean="0"/>
              <a:t> 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00600" y="2143125"/>
            <a:ext cx="32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(because equality holds here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 flipV="1">
            <a:off x="7391400" y="1981200"/>
            <a:ext cx="381000" cy="76200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581025" y="479107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400425" y="486727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3295660" y="5095875"/>
            <a:ext cx="1276340" cy="266709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4" idx="3"/>
          </p:cNvCxnSpPr>
          <p:nvPr/>
        </p:nvCxnSpPr>
        <p:spPr>
          <a:xfrm>
            <a:off x="3555936" y="3719610"/>
            <a:ext cx="1614195" cy="26125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095875" y="39052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7086600" y="1828800"/>
            <a:ext cx="381000" cy="1905000"/>
          </a:xfrm>
          <a:custGeom>
            <a:avLst/>
            <a:gdLst>
              <a:gd name="connsiteX0" fmla="*/ 0 w 2434442"/>
              <a:gd name="connsiteY0" fmla="*/ 1270660 h 1270660"/>
              <a:gd name="connsiteX1" fmla="*/ 1733798 w 2434442"/>
              <a:gd name="connsiteY1" fmla="*/ 795647 h 1270660"/>
              <a:gd name="connsiteX2" fmla="*/ 2434442 w 2434442"/>
              <a:gd name="connsiteY2" fmla="*/ 0 h 1270660"/>
              <a:gd name="connsiteX0" fmla="*/ 384429 w 1048458"/>
              <a:gd name="connsiteY0" fmla="*/ 1757198 h 1757198"/>
              <a:gd name="connsiteX1" fmla="*/ 63243 w 1048458"/>
              <a:gd name="connsiteY1" fmla="*/ 795647 h 1757198"/>
              <a:gd name="connsiteX2" fmla="*/ 763887 w 1048458"/>
              <a:gd name="connsiteY2" fmla="*/ 0 h 1757198"/>
              <a:gd name="connsiteX0" fmla="*/ 384429 w 763887"/>
              <a:gd name="connsiteY0" fmla="*/ 1757198 h 1757198"/>
              <a:gd name="connsiteX1" fmla="*/ 63243 w 763887"/>
              <a:gd name="connsiteY1" fmla="*/ 795647 h 1757198"/>
              <a:gd name="connsiteX2" fmla="*/ 763887 w 763887"/>
              <a:gd name="connsiteY2" fmla="*/ 0 h 1757198"/>
              <a:gd name="connsiteX0" fmla="*/ 0 w 379458"/>
              <a:gd name="connsiteY0" fmla="*/ 1757198 h 1757198"/>
              <a:gd name="connsiteX1" fmla="*/ 198228 w 379458"/>
              <a:gd name="connsiteY1" fmla="*/ 734488 h 1757198"/>
              <a:gd name="connsiteX2" fmla="*/ 379458 w 379458"/>
              <a:gd name="connsiteY2" fmla="*/ 0 h 175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458" h="1757198">
                <a:moveTo>
                  <a:pt x="0" y="1757198"/>
                </a:moveTo>
                <a:cubicBezTo>
                  <a:pt x="90408" y="1290571"/>
                  <a:pt x="134985" y="1027354"/>
                  <a:pt x="198228" y="734488"/>
                </a:cubicBezTo>
                <a:cubicBezTo>
                  <a:pt x="261471" y="441622"/>
                  <a:pt x="232006" y="291935"/>
                  <a:pt x="379458" y="0"/>
                </a:cubicBezTo>
              </a:path>
            </a:pathLst>
          </a:cu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Content Placeholder 26"/>
          <p:cNvSpPr>
            <a:spLocks noGrp="1"/>
          </p:cNvSpPr>
          <p:nvPr>
            <p:ph idx="1"/>
          </p:nvPr>
        </p:nvSpPr>
        <p:spPr>
          <a:xfrm>
            <a:off x="457200" y="838200"/>
            <a:ext cx="8467344" cy="1609725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Suppose c=[1,6]</a:t>
            </a:r>
          </a:p>
          <a:p>
            <a:r>
              <a:rPr lang="en-US" sz="3000" dirty="0" smtClean="0">
                <a:latin typeface="Calibri"/>
              </a:rPr>
              <a:t>Then </a:t>
            </a:r>
            <a:r>
              <a:rPr lang="en-US" sz="3000" b="1" dirty="0" smtClean="0">
                <a:latin typeface="Calibri"/>
              </a:rPr>
              <a:t>every </a:t>
            </a:r>
            <a:r>
              <a:rPr lang="en-US" sz="3000" dirty="0" smtClean="0">
                <a:latin typeface="Calibri"/>
              </a:rPr>
              <a:t>feasible x satisfies </a:t>
            </a:r>
            <a:r>
              <a:rPr lang="en-US" sz="3000" dirty="0" err="1" smtClean="0">
                <a:latin typeface="Calibri"/>
              </a:rPr>
              <a:t>c</a:t>
            </a:r>
            <a:r>
              <a:rPr lang="en-US" sz="3000" baseline="30000" dirty="0" err="1" smtClean="0">
                <a:latin typeface="Calibri"/>
              </a:rPr>
              <a:t>T</a:t>
            </a:r>
            <a:r>
              <a:rPr lang="en-US" sz="3000" dirty="0" err="1" smtClean="0"/>
              <a:t>x</a:t>
            </a:r>
            <a:r>
              <a:rPr lang="en-US" sz="3000" dirty="0" smtClean="0"/>
              <a:t> = x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+6x</a:t>
            </a:r>
            <a:r>
              <a:rPr lang="en-US" sz="30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30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3000" dirty="0" smtClean="0"/>
              <a:t>15</a:t>
            </a:r>
          </a:p>
          <a:p>
            <a:r>
              <a:rPr lang="en-US" sz="3000" dirty="0" smtClean="0"/>
              <a:t>If </a:t>
            </a:r>
            <a:r>
              <a:rPr lang="en-US" sz="3000" dirty="0" smtClean="0">
                <a:solidFill>
                  <a:srgbClr val="FF0000"/>
                </a:solidFill>
              </a:rPr>
              <a:t>this constraint is tight at x </a:t>
            </a:r>
            <a:r>
              <a:rPr lang="en-US" sz="3000" dirty="0" smtClean="0">
                <a:latin typeface="cmsy10"/>
              </a:rPr>
              <a:t>)</a:t>
            </a:r>
            <a:r>
              <a:rPr lang="en-US" sz="3000" dirty="0" smtClean="0"/>
              <a:t>  x is optimal</a:t>
            </a:r>
            <a:endParaRPr lang="en-US" sz="3000" dirty="0"/>
          </a:p>
        </p:txBody>
      </p:sp>
      <p:sp>
        <p:nvSpPr>
          <p:cNvPr id="23" name="TextBox 22"/>
          <p:cNvSpPr txBox="1"/>
          <p:nvPr/>
        </p:nvSpPr>
        <p:spPr>
          <a:xfrm>
            <a:off x="4800600" y="2143125"/>
            <a:ext cx="32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(because equality holds here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6200000" flipV="1">
            <a:off x="7391400" y="1981200"/>
            <a:ext cx="381000" cy="76200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47800" y="2143125"/>
            <a:ext cx="27124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i.e.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+6x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=15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i.e. x </a:t>
            </a:r>
            <a:r>
              <a:rPr lang="en-US" sz="2000" dirty="0" smtClean="0">
                <a:solidFill>
                  <a:srgbClr val="FF0000"/>
                </a:solidFill>
              </a:rPr>
              <a:t>lies on the red line</a:t>
            </a:r>
            <a:r>
              <a:rPr lang="en-US" sz="2000" dirty="0" smtClean="0"/>
              <a:t> 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581025" y="479107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400425" y="486727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endCxn id="14" idx="3"/>
          </p:cNvCxnSpPr>
          <p:nvPr/>
        </p:nvCxnSpPr>
        <p:spPr>
          <a:xfrm>
            <a:off x="3555936" y="3719610"/>
            <a:ext cx="1614195" cy="26125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5095875" y="39052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7086600" y="1828800"/>
            <a:ext cx="381000" cy="1905000"/>
          </a:xfrm>
          <a:custGeom>
            <a:avLst/>
            <a:gdLst>
              <a:gd name="connsiteX0" fmla="*/ 0 w 2434442"/>
              <a:gd name="connsiteY0" fmla="*/ 1270660 h 1270660"/>
              <a:gd name="connsiteX1" fmla="*/ 1733798 w 2434442"/>
              <a:gd name="connsiteY1" fmla="*/ 795647 h 1270660"/>
              <a:gd name="connsiteX2" fmla="*/ 2434442 w 2434442"/>
              <a:gd name="connsiteY2" fmla="*/ 0 h 1270660"/>
              <a:gd name="connsiteX0" fmla="*/ 384429 w 1048458"/>
              <a:gd name="connsiteY0" fmla="*/ 1757198 h 1757198"/>
              <a:gd name="connsiteX1" fmla="*/ 63243 w 1048458"/>
              <a:gd name="connsiteY1" fmla="*/ 795647 h 1757198"/>
              <a:gd name="connsiteX2" fmla="*/ 763887 w 1048458"/>
              <a:gd name="connsiteY2" fmla="*/ 0 h 1757198"/>
              <a:gd name="connsiteX0" fmla="*/ 384429 w 763887"/>
              <a:gd name="connsiteY0" fmla="*/ 1757198 h 1757198"/>
              <a:gd name="connsiteX1" fmla="*/ 63243 w 763887"/>
              <a:gd name="connsiteY1" fmla="*/ 795647 h 1757198"/>
              <a:gd name="connsiteX2" fmla="*/ 763887 w 763887"/>
              <a:gd name="connsiteY2" fmla="*/ 0 h 1757198"/>
              <a:gd name="connsiteX0" fmla="*/ 0 w 379458"/>
              <a:gd name="connsiteY0" fmla="*/ 1757198 h 1757198"/>
              <a:gd name="connsiteX1" fmla="*/ 198228 w 379458"/>
              <a:gd name="connsiteY1" fmla="*/ 734488 h 1757198"/>
              <a:gd name="connsiteX2" fmla="*/ 379458 w 379458"/>
              <a:gd name="connsiteY2" fmla="*/ 0 h 175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458" h="1757198">
                <a:moveTo>
                  <a:pt x="0" y="1757198"/>
                </a:moveTo>
                <a:cubicBezTo>
                  <a:pt x="90408" y="1290571"/>
                  <a:pt x="134985" y="1027354"/>
                  <a:pt x="198228" y="734488"/>
                </a:cubicBezTo>
                <a:cubicBezTo>
                  <a:pt x="261471" y="441622"/>
                  <a:pt x="232006" y="291935"/>
                  <a:pt x="379458" y="0"/>
                </a:cubicBezTo>
              </a:path>
            </a:pathLst>
          </a:cu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TextBox 22"/>
          <p:cNvSpPr txBox="1"/>
          <p:nvPr/>
        </p:nvSpPr>
        <p:spPr>
          <a:xfrm>
            <a:off x="4800600" y="2143125"/>
            <a:ext cx="3255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(because equality holds here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6200000" flipV="1">
            <a:off x="7391400" y="1981200"/>
            <a:ext cx="381000" cy="76200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6"/>
          <p:cNvSpPr>
            <a:spLocks noGrp="1"/>
          </p:cNvSpPr>
          <p:nvPr>
            <p:ph idx="1"/>
          </p:nvPr>
        </p:nvSpPr>
        <p:spPr>
          <a:xfrm>
            <a:off x="457200" y="838200"/>
            <a:ext cx="8467344" cy="1609725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Suppose c=</a:t>
            </a:r>
            <a:r>
              <a:rPr lang="en-US" sz="3000" dirty="0" smtClean="0">
                <a:latin typeface="cmmi10"/>
              </a:rPr>
              <a:t>®</a:t>
            </a:r>
            <a:r>
              <a:rPr lang="en-US" sz="3000" dirty="0" smtClean="0">
                <a:latin typeface="cmsy10"/>
              </a:rPr>
              <a:t>¢</a:t>
            </a:r>
            <a:r>
              <a:rPr lang="en-US" sz="3000" dirty="0" smtClean="0"/>
              <a:t>[1,6], where </a:t>
            </a:r>
            <a:r>
              <a:rPr lang="en-US" sz="3000" dirty="0" smtClean="0">
                <a:latin typeface="cmmi10"/>
              </a:rPr>
              <a:t>®</a:t>
            </a:r>
            <a:r>
              <a:rPr lang="en-US" sz="3000" dirty="0" smtClean="0">
                <a:latin typeface="cmsy10"/>
              </a:rPr>
              <a:t>¸</a:t>
            </a:r>
            <a:r>
              <a:rPr lang="en-US" sz="3000" dirty="0" smtClean="0"/>
              <a:t>0</a:t>
            </a:r>
          </a:p>
          <a:p>
            <a:r>
              <a:rPr lang="en-US" sz="3000" dirty="0" smtClean="0">
                <a:latin typeface="Calibri"/>
              </a:rPr>
              <a:t>Then </a:t>
            </a:r>
            <a:r>
              <a:rPr lang="en-US" sz="3000" b="1" dirty="0" smtClean="0">
                <a:latin typeface="Calibri"/>
              </a:rPr>
              <a:t>every </a:t>
            </a:r>
            <a:r>
              <a:rPr lang="en-US" sz="3000" dirty="0" smtClean="0">
                <a:latin typeface="Calibri"/>
              </a:rPr>
              <a:t>feasible x satisfies </a:t>
            </a:r>
            <a:r>
              <a:rPr lang="en-US" sz="3000" dirty="0" err="1" smtClean="0">
                <a:latin typeface="Calibri"/>
              </a:rPr>
              <a:t>c</a:t>
            </a:r>
            <a:r>
              <a:rPr lang="en-US" sz="3000" baseline="30000" dirty="0" err="1" smtClean="0">
                <a:latin typeface="Calibri"/>
              </a:rPr>
              <a:t>T</a:t>
            </a:r>
            <a:r>
              <a:rPr lang="en-US" sz="3000" dirty="0" err="1" smtClean="0"/>
              <a:t>x</a:t>
            </a:r>
            <a:r>
              <a:rPr lang="en-US" sz="3000" dirty="0" smtClean="0"/>
              <a:t> = </a:t>
            </a:r>
            <a:r>
              <a:rPr lang="en-US" sz="3000" dirty="0" smtClean="0">
                <a:latin typeface="cmmi10"/>
              </a:rPr>
              <a:t>®</a:t>
            </a:r>
            <a:r>
              <a:rPr lang="en-US" sz="3000" dirty="0" smtClean="0">
                <a:latin typeface="cmsy10"/>
              </a:rPr>
              <a:t>¢</a:t>
            </a:r>
            <a:r>
              <a:rPr lang="en-US" sz="2800" dirty="0" smtClean="0"/>
              <a:t>(</a:t>
            </a:r>
            <a:r>
              <a:rPr lang="en-US" sz="3000" dirty="0" smtClean="0"/>
              <a:t>x</a:t>
            </a:r>
            <a:r>
              <a:rPr lang="en-US" sz="3000" baseline="-25000" dirty="0" smtClean="0"/>
              <a:t>1</a:t>
            </a:r>
            <a:r>
              <a:rPr lang="en-US" sz="3000" dirty="0" smtClean="0"/>
              <a:t>+6x</a:t>
            </a:r>
            <a:r>
              <a:rPr lang="en-US" sz="30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3000" dirty="0" smtClean="0">
                <a:latin typeface="cmsy10"/>
              </a:rPr>
              <a:t>·</a:t>
            </a:r>
            <a:r>
              <a:rPr lang="en-US" sz="3000" dirty="0" smtClean="0"/>
              <a:t>15</a:t>
            </a:r>
            <a:r>
              <a:rPr lang="en-US" sz="3000" dirty="0" smtClean="0">
                <a:latin typeface="cmmi10"/>
              </a:rPr>
              <a:t>®</a:t>
            </a:r>
            <a:endParaRPr lang="en-US" sz="3000" dirty="0" smtClean="0"/>
          </a:p>
          <a:p>
            <a:r>
              <a:rPr lang="en-US" sz="3000" dirty="0" smtClean="0"/>
              <a:t>If </a:t>
            </a:r>
            <a:r>
              <a:rPr lang="en-US" sz="3000" dirty="0" smtClean="0">
                <a:solidFill>
                  <a:srgbClr val="FF0000"/>
                </a:solidFill>
              </a:rPr>
              <a:t>this constraint is tight at x </a:t>
            </a:r>
            <a:r>
              <a:rPr lang="en-US" sz="3000" dirty="0" smtClean="0">
                <a:latin typeface="cmsy10"/>
              </a:rPr>
              <a:t>)</a:t>
            </a:r>
            <a:r>
              <a:rPr lang="en-US" sz="3000" dirty="0" smtClean="0"/>
              <a:t>  x is optimal</a:t>
            </a:r>
            <a:endParaRPr lang="en-US" sz="3000" dirty="0"/>
          </a:p>
        </p:txBody>
      </p:sp>
      <p:sp>
        <p:nvSpPr>
          <p:cNvPr id="26" name="TextBox 25"/>
          <p:cNvSpPr txBox="1"/>
          <p:nvPr/>
        </p:nvSpPr>
        <p:spPr>
          <a:xfrm>
            <a:off x="1447800" y="2143125"/>
            <a:ext cx="27124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i.e.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x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+6x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=15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i.e. x </a:t>
            </a:r>
            <a:r>
              <a:rPr lang="en-US" sz="2000" dirty="0" smtClean="0">
                <a:solidFill>
                  <a:srgbClr val="FF0000"/>
                </a:solidFill>
              </a:rPr>
              <a:t>lies on the red line</a:t>
            </a:r>
            <a:r>
              <a:rPr lang="en-US" sz="2000" dirty="0" smtClean="0"/>
              <a:t> 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2896321" y="4485554"/>
            <a:ext cx="2286000" cy="477693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847725"/>
            <a:ext cx="8477250" cy="24003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What if c does not align with any constraint?</a:t>
            </a:r>
          </a:p>
          <a:p>
            <a:r>
              <a:rPr lang="en-US" sz="3000" dirty="0" smtClean="0"/>
              <a:t>Can we </a:t>
            </a:r>
            <a:r>
              <a:rPr lang="en-US" sz="3000" dirty="0" smtClean="0">
                <a:solidFill>
                  <a:srgbClr val="00B050"/>
                </a:solidFill>
              </a:rPr>
              <a:t>“generate”</a:t>
            </a:r>
            <a:r>
              <a:rPr lang="en-US" sz="3000" dirty="0" smtClean="0"/>
              <a:t> a new constraint aligned with c?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734219" y="4638675"/>
            <a:ext cx="3199606" cy="794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5857875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41947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03847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4686300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56292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5475" y="29146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143250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3724275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371961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4772037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191125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3648075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000250" y="2124077"/>
            <a:ext cx="3171825" cy="317182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00000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Linear Program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General definition</a:t>
            </a:r>
          </a:p>
          <a:p>
            <a:pPr lvl="1"/>
            <a:r>
              <a:rPr lang="en-US" dirty="0" smtClean="0"/>
              <a:t>Parameters: c, 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55000" dirty="0" smtClean="0">
                <a:latin typeface="Calibri"/>
              </a:rPr>
              <a:t>n</a:t>
            </a:r>
            <a:r>
              <a:rPr lang="en-US" dirty="0" smtClean="0"/>
              <a:t>, </a:t>
            </a:r>
            <a:r>
              <a:rPr lang="en-US" dirty="0" smtClean="0">
                <a:latin typeface="Calibri"/>
              </a:rPr>
              <a:t>b</a:t>
            </a:r>
            <a:r>
              <a:rPr lang="en-US" baseline="-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b</a:t>
            </a:r>
            <a:r>
              <a:rPr lang="en-US" baseline="-5000" dirty="0" smtClean="0">
                <a:latin typeface="Calibri"/>
              </a:rPr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</a:p>
          <a:p>
            <a:pPr lvl="1"/>
            <a:r>
              <a:rPr lang="en-US" dirty="0" smtClean="0"/>
              <a:t>Variables: 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n</a:t>
            </a:r>
          </a:p>
          <a:p>
            <a:endParaRPr lang="en-US" dirty="0" smtClean="0"/>
          </a:p>
          <a:p>
            <a:endParaRPr lang="en-US" baseline="30000" dirty="0">
              <a:latin typeface="Calibri"/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Terminology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Feasible point</a:t>
            </a:r>
            <a:r>
              <a:rPr lang="en-US" sz="2400" dirty="0" smtClean="0">
                <a:solidFill>
                  <a:srgbClr val="0070C0"/>
                </a:solidFill>
              </a:rPr>
              <a:t>: any x satisfying constraints</a:t>
            </a: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Optimal point</a:t>
            </a:r>
            <a:r>
              <a:rPr lang="en-US" sz="2400" dirty="0" smtClean="0">
                <a:solidFill>
                  <a:srgbClr val="0070C0"/>
                </a:solidFill>
              </a:rPr>
              <a:t>: any feasible x that minimizes obj. </a:t>
            </a:r>
            <a:r>
              <a:rPr lang="en-US" sz="2400" dirty="0" err="1" smtClean="0">
                <a:solidFill>
                  <a:srgbClr val="0070C0"/>
                </a:solidFill>
              </a:rPr>
              <a:t>func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Optimal value</a:t>
            </a:r>
            <a:r>
              <a:rPr lang="en-US" sz="2400" dirty="0" smtClean="0">
                <a:solidFill>
                  <a:srgbClr val="0070C0"/>
                </a:solidFill>
              </a:rPr>
              <a:t>: value of obj. </a:t>
            </a:r>
            <a:r>
              <a:rPr lang="en-US" sz="2400" dirty="0" err="1" smtClean="0">
                <a:solidFill>
                  <a:srgbClr val="0070C0"/>
                </a:solidFill>
              </a:rPr>
              <a:t>func</a:t>
            </a:r>
            <a:r>
              <a:rPr lang="en-US" sz="2400" dirty="0" smtClean="0">
                <a:solidFill>
                  <a:srgbClr val="0070C0"/>
                </a:solidFill>
              </a:rPr>
              <a:t> for any optimal point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67" name="Picture 66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616024" y="2971800"/>
            <a:ext cx="3693411" cy="692515"/>
          </a:xfrm>
          <a:prstGeom prst="rect">
            <a:avLst/>
          </a:prstGeom>
          <a:noFill/>
          <a:ln/>
          <a:effectLst/>
        </p:spPr>
      </p:pic>
      <p:sp>
        <p:nvSpPr>
          <p:cNvPr id="19" name="Content Placeholder 11"/>
          <p:cNvSpPr txBox="1">
            <a:spLocks/>
          </p:cNvSpPr>
          <p:nvPr/>
        </p:nvSpPr>
        <p:spPr>
          <a:xfrm>
            <a:off x="533400" y="3962400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76800" y="2895600"/>
            <a:ext cx="21475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Objective function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29400" y="3276600"/>
            <a:ext cx="1385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Constraints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750125"/>
            <a:ext cx="8477250" cy="2447925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Can we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c?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One way is to “average” the </a:t>
            </a:r>
            <a:r>
              <a:rPr lang="en-US" sz="2800" dirty="0" smtClean="0">
                <a:solidFill>
                  <a:srgbClr val="FF0000"/>
                </a:solidFill>
              </a:rPr>
              <a:t>tight constraints</a:t>
            </a:r>
          </a:p>
          <a:p>
            <a:pPr>
              <a:spcBef>
                <a:spcPts val="0"/>
              </a:spcBef>
            </a:pPr>
            <a:r>
              <a:rPr lang="en-US" sz="2800" b="1" dirty="0" smtClean="0"/>
              <a:t>Example: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0070C0"/>
                </a:solidFill>
              </a:rPr>
              <a:t>c </a:t>
            </a:r>
            <a:r>
              <a:rPr lang="en-US" sz="2800" dirty="0" smtClean="0"/>
              <a:t>= </a:t>
            </a:r>
            <a:r>
              <a:rPr lang="en-US" sz="2800" dirty="0" err="1" smtClean="0">
                <a:solidFill>
                  <a:srgbClr val="FF0000"/>
                </a:solidFill>
              </a:rPr>
              <a:t>u+v</a:t>
            </a:r>
            <a:r>
              <a:rPr lang="en-US" sz="28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Then every feasible x satisfies</a:t>
            </a:r>
            <a:br>
              <a:rPr lang="en-US" sz="2800" dirty="0" smtClean="0"/>
            </a:br>
            <a:r>
              <a:rPr lang="en-US" sz="2800" dirty="0" smtClean="0"/>
              <a:t>       </a:t>
            </a:r>
            <a:r>
              <a:rPr lang="en-US" sz="2800" dirty="0" err="1" smtClean="0">
                <a:solidFill>
                  <a:srgbClr val="0070C0"/>
                </a:solidFill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(</a:t>
            </a:r>
            <a:r>
              <a:rPr lang="en-US" sz="2800" dirty="0" err="1" smtClean="0">
                <a:solidFill>
                  <a:srgbClr val="FF0000"/>
                </a:solidFill>
                <a:latin typeface="Calibri"/>
              </a:rPr>
              <a:t>u</a:t>
            </a:r>
            <a:r>
              <a:rPr lang="en-US" sz="2800" dirty="0" err="1" smtClean="0">
                <a:latin typeface="Calibri"/>
              </a:rPr>
              <a:t>+</a:t>
            </a:r>
            <a:r>
              <a:rPr lang="en-US" sz="2800" dirty="0" err="1" smtClean="0">
                <a:solidFill>
                  <a:srgbClr val="FF0000"/>
                </a:solidFill>
                <a:latin typeface="Calibri"/>
              </a:rPr>
              <a:t>v</a:t>
            </a:r>
            <a:r>
              <a:rPr lang="en-US" sz="2800" dirty="0" smtClean="0">
                <a:latin typeface="Calibri"/>
              </a:rPr>
              <a:t>)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(-x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+ 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+6x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1 + 15 = 16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x is feasible and </a:t>
            </a:r>
            <a:r>
              <a:rPr lang="en-US" sz="2800" b="1" dirty="0" smtClean="0">
                <a:solidFill>
                  <a:srgbClr val="FF0000"/>
                </a:solidFill>
              </a:rPr>
              <a:t>both</a:t>
            </a:r>
            <a:r>
              <a:rPr lang="en-US" sz="2800" b="1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constraints tight 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x is optimal</a:t>
            </a:r>
          </a:p>
          <a:p>
            <a:pPr>
              <a:spcBef>
                <a:spcPts val="0"/>
              </a:spcBef>
            </a:pPr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047750" y="5438775"/>
            <a:ext cx="257175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634365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90525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52425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5172075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61150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4050" y="412432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62902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421005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42053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5257812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676900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41338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828925" y="3562350"/>
            <a:ext cx="723900" cy="64770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3190877" y="3638551"/>
            <a:ext cx="962027" cy="20002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05000" y="3514725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u=[-1,1]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1900" y="310515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v=[1,6]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7788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Geometric View</a:t>
            </a:r>
            <a:endParaRPr lang="en-US" sz="4000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752475"/>
            <a:ext cx="8477250" cy="2447925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Can we </a:t>
            </a:r>
            <a:r>
              <a:rPr lang="en-US" sz="2800" dirty="0" smtClean="0">
                <a:solidFill>
                  <a:srgbClr val="00B050"/>
                </a:solidFill>
              </a:rPr>
              <a:t>“generate”</a:t>
            </a:r>
            <a:r>
              <a:rPr lang="en-US" sz="2800" dirty="0" smtClean="0"/>
              <a:t> a new constraint aligned with c?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One way is to “average” the </a:t>
            </a:r>
            <a:r>
              <a:rPr lang="en-US" sz="2800" dirty="0" smtClean="0">
                <a:solidFill>
                  <a:srgbClr val="FF0000"/>
                </a:solidFill>
              </a:rPr>
              <a:t>tight constraints</a:t>
            </a:r>
          </a:p>
          <a:p>
            <a:pPr>
              <a:spcBef>
                <a:spcPts val="0"/>
              </a:spcBef>
            </a:pPr>
            <a:r>
              <a:rPr lang="en-US" sz="2800" b="1" dirty="0" smtClean="0"/>
              <a:t>More generally: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0070C0"/>
                </a:solidFill>
              </a:rPr>
              <a:t>c</a:t>
            </a:r>
            <a:r>
              <a:rPr lang="en-US" sz="2800" dirty="0" smtClean="0"/>
              <a:t> =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rgbClr val="FF0000"/>
                </a:solidFill>
              </a:rPr>
              <a:t>u</a:t>
            </a:r>
            <a:r>
              <a:rPr lang="en-US" sz="2800" dirty="0" smtClean="0"/>
              <a:t>+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>
                <a:solidFill>
                  <a:srgbClr val="FF0000"/>
                </a:solidFill>
              </a:rPr>
              <a:t>v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for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Then every feasible x satisfies</a:t>
            </a:r>
            <a:br>
              <a:rPr lang="en-US" sz="2800" dirty="0" smtClean="0"/>
            </a:br>
            <a:r>
              <a:rPr lang="en-US" sz="2800" dirty="0" smtClean="0"/>
              <a:t>       </a:t>
            </a:r>
            <a:r>
              <a:rPr lang="en-US" sz="2800" dirty="0" err="1" smtClean="0">
                <a:solidFill>
                  <a:srgbClr val="0070C0"/>
                </a:solidFill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(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>
                <a:solidFill>
                  <a:srgbClr val="FF0000"/>
                </a:solidFill>
                <a:latin typeface="Calibri"/>
              </a:rPr>
              <a:t>u</a:t>
            </a:r>
            <a:r>
              <a:rPr lang="en-US" sz="2800" dirty="0" smtClean="0">
                <a:latin typeface="Calibri"/>
              </a:rPr>
              <a:t>+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>
                <a:solidFill>
                  <a:srgbClr val="FF0000"/>
                </a:solidFill>
                <a:latin typeface="Calibri"/>
              </a:rPr>
              <a:t>v</a:t>
            </a:r>
            <a:r>
              <a:rPr lang="en-US" sz="2800" dirty="0" smtClean="0">
                <a:latin typeface="Calibri"/>
              </a:rPr>
              <a:t>)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=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/>
              <a:t>(-x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+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r>
              <a:rPr lang="en-US" sz="2800" dirty="0" smtClean="0"/>
              <a:t>(x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+6x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®</a:t>
            </a:r>
            <a:r>
              <a:rPr lang="en-US" sz="2800" dirty="0" smtClean="0"/>
              <a:t>+15</a:t>
            </a:r>
            <a:r>
              <a:rPr lang="en-US" sz="2800" dirty="0" smtClean="0">
                <a:solidFill>
                  <a:srgbClr val="FF0000"/>
                </a:solidFill>
                <a:latin typeface="cmmi10"/>
              </a:rPr>
              <a:t>¯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2800" dirty="0" smtClean="0"/>
              <a:t>x is feasible and </a:t>
            </a:r>
            <a:r>
              <a:rPr lang="en-US" sz="2800" b="1" dirty="0" smtClean="0">
                <a:solidFill>
                  <a:srgbClr val="FF0000"/>
                </a:solidFill>
              </a:rPr>
              <a:t>both</a:t>
            </a:r>
            <a:r>
              <a:rPr lang="en-US" sz="2800" b="1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constraints tight 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x is optimal</a:t>
            </a:r>
          </a:p>
          <a:p>
            <a:pPr>
              <a:spcBef>
                <a:spcPts val="0"/>
              </a:spcBef>
            </a:pPr>
            <a:endParaRPr lang="en-US" sz="2800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047750" y="5438775"/>
            <a:ext cx="257175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028825" y="6343650"/>
            <a:ext cx="5257800" cy="158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47825" y="3905250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724025" y="3524250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695700" y="5172075"/>
            <a:ext cx="249555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62825" y="611505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4050" y="412432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9075" y="3629025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+x</a:t>
            </a:r>
            <a:r>
              <a:rPr lang="en-US" baseline="-25000" dirty="0" smtClean="0"/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67425" y="421005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+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22314" y="4205385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3124213" y="5257812"/>
            <a:ext cx="1447788" cy="304787"/>
          </a:xfrm>
          <a:prstGeom prst="straightConnector1">
            <a:avLst/>
          </a:prstGeom>
          <a:ln w="5715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91100" y="5676900"/>
            <a:ext cx="2310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Objective Function c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76625" y="413385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828925" y="3562350"/>
            <a:ext cx="723900" cy="64770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3190877" y="3638551"/>
            <a:ext cx="962027" cy="20002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905000" y="3514725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u=[-1,1]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71900" y="310515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v=[1,6]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613519" y="869950"/>
            <a:ext cx="3707408" cy="685711"/>
          </a:xfrm>
          <a:prstGeom prst="rect">
            <a:avLst/>
          </a:prstGeom>
          <a:noFill/>
          <a:ln/>
          <a:effectLst/>
        </p:spPr>
      </p:pic>
      <p:sp>
        <p:nvSpPr>
          <p:cNvPr id="6" name="TextBox 5"/>
          <p:cNvSpPr txBox="1"/>
          <p:nvPr/>
        </p:nvSpPr>
        <p:spPr>
          <a:xfrm>
            <a:off x="409574" y="2543371"/>
            <a:ext cx="79767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 feasible 	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  and 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2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b</a:t>
            </a:r>
            <a:r>
              <a:rPr lang="en-US" sz="2400" baseline="-25000" dirty="0" smtClean="0">
                <a:latin typeface="Calibri"/>
              </a:rPr>
              <a:t>2</a:t>
            </a:r>
          </a:p>
          <a:p>
            <a:r>
              <a:rPr lang="en-US" sz="2400" dirty="0" smtClean="0">
                <a:latin typeface="cmsy10"/>
              </a:rPr>
              <a:t>		)</a:t>
            </a:r>
            <a:r>
              <a:rPr lang="en-US" sz="2400" dirty="0" smtClean="0"/>
              <a:t>  (a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+a</a:t>
            </a:r>
            <a:r>
              <a:rPr lang="en-US" sz="2400" baseline="-25000" dirty="0" smtClean="0"/>
              <a:t>2</a:t>
            </a:r>
            <a:r>
              <a:rPr lang="en-US" sz="2000" dirty="0" smtClean="0"/>
              <a:t>)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b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+b</a:t>
            </a:r>
            <a:r>
              <a:rPr lang="en-US" sz="2400" baseline="-25000" dirty="0" smtClean="0"/>
              <a:t>2</a:t>
            </a:r>
            <a:r>
              <a:rPr lang="en-US" dirty="0" smtClean="0"/>
              <a:t>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(new valid constraint)</a:t>
            </a:r>
            <a:endParaRPr lang="en-US" sz="2400" baseline="-25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9574" y="3419475"/>
            <a:ext cx="7976799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More generally, for any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25000" dirty="0" smtClean="0">
                <a:latin typeface="cmmi10"/>
              </a:rPr>
              <a:t>1</a:t>
            </a:r>
            <a:r>
              <a:rPr lang="en-US" sz="2400" dirty="0" smtClean="0"/>
              <a:t>,…,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smtClean="0">
                <a:latin typeface="cmmi10"/>
              </a:rPr>
              <a:t>m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x feasible</a:t>
            </a:r>
            <a:r>
              <a:rPr lang="en-US" sz="2400" dirty="0" smtClean="0">
                <a:latin typeface="cmsy10"/>
              </a:rPr>
              <a:t>	)</a:t>
            </a:r>
            <a:r>
              <a:rPr lang="en-US" sz="2400" dirty="0" smtClean="0"/>
              <a:t>  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50000" dirty="0" err="1" smtClean="0">
                <a:latin typeface="Calibri"/>
              </a:rPr>
              <a:t>i</a:t>
            </a:r>
            <a:r>
              <a:rPr lang="en-US" sz="2800" dirty="0" smtClean="0">
                <a:latin typeface="Calibri"/>
              </a:rPr>
              <a:t>)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(new valid constraint)</a:t>
            </a:r>
            <a:endParaRPr lang="en-US" sz="2400" baseline="-25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8275" y="4457700"/>
            <a:ext cx="6486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“Any </a:t>
            </a:r>
            <a:r>
              <a:rPr lang="en-US" sz="2400" b="1" dirty="0" smtClean="0">
                <a:solidFill>
                  <a:srgbClr val="00B050"/>
                </a:solidFill>
              </a:rPr>
              <a:t>non-negative</a:t>
            </a:r>
            <a:r>
              <a:rPr lang="en-US" sz="2400" dirty="0" smtClean="0">
                <a:solidFill>
                  <a:srgbClr val="00B050"/>
                </a:solidFill>
              </a:rPr>
              <a:t> linear combination of the constraints gives a new </a:t>
            </a:r>
            <a:r>
              <a:rPr lang="en-US" sz="2400" b="1" dirty="0" smtClean="0">
                <a:solidFill>
                  <a:srgbClr val="00B050"/>
                </a:solidFill>
              </a:rPr>
              <a:t>valid constraint</a:t>
            </a:r>
            <a:r>
              <a:rPr lang="en-US" sz="2400" dirty="0" smtClean="0">
                <a:solidFill>
                  <a:srgbClr val="00B050"/>
                </a:solidFill>
              </a:rPr>
              <a:t>”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9574" y="1666875"/>
            <a:ext cx="7181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Definition:</a:t>
            </a:r>
            <a:r>
              <a:rPr lang="en-US" sz="2400" dirty="0" smtClean="0"/>
              <a:t> A new constraint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b</a:t>
            </a:r>
            <a:r>
              <a:rPr lang="en-US" sz="2400" dirty="0" smtClean="0"/>
              <a:t> is </a:t>
            </a:r>
            <a:r>
              <a:rPr lang="en-US" sz="2400" b="1" dirty="0" smtClean="0"/>
              <a:t>valid</a:t>
            </a:r>
            <a:r>
              <a:rPr lang="en-US" sz="2400" dirty="0" smtClean="0"/>
              <a:t> if it is satisfied by all feasible points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09574" y="5305425"/>
            <a:ext cx="8258175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To get upper bound on objective function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, need</a:t>
            </a:r>
            <a:r>
              <a:rPr lang="en-US" sz="2800" dirty="0" smtClean="0"/>
              <a:t> 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err="1" smtClean="0"/>
              <a:t>a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800" dirty="0" smtClean="0"/>
              <a:t>)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Calibri"/>
              </a:rPr>
              <a:t>c</a:t>
            </a:r>
            <a:br>
              <a:rPr lang="en-US" sz="2400" dirty="0" smtClean="0">
                <a:latin typeface="Calibri"/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(because then our new valid constraint shows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</a:t>
            </a:r>
            <a:r>
              <a:rPr lang="en-US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 x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·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§</a:t>
            </a:r>
            <a:r>
              <a:rPr lang="en-US" baseline="-20000" dirty="0" err="1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i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¸</a:t>
            </a:r>
            <a:r>
              <a:rPr lang="en-US" baseline="-20000" dirty="0" err="1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i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en-US" baseline="-20000" dirty="0" err="1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i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Calibri"/>
              </a:rPr>
              <a:t>Want best upper bound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>
                <a:latin typeface="Calibri"/>
              </a:rPr>
              <a:t>  want to minimize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800" baseline="-2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800" baseline="-20000" dirty="0" err="1" smtClean="0">
                <a:latin typeface="cmmi10"/>
              </a:rPr>
              <a:t>i</a:t>
            </a:r>
            <a:endParaRPr lang="en-US" sz="2800" baseline="-20000" dirty="0" smtClean="0">
              <a:latin typeface="cmmi1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-56562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Duality: Algebraic View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6562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Algebraic View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9574" y="1809750"/>
            <a:ext cx="825817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To get upper bound on objective function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, need</a:t>
            </a:r>
            <a:r>
              <a:rPr lang="en-US" sz="2800" dirty="0" smtClean="0"/>
              <a:t> 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a</a:t>
            </a:r>
            <a:r>
              <a:rPr lang="en-US" sz="2400" baseline="-50000" dirty="0" err="1" smtClean="0"/>
              <a:t>i</a:t>
            </a:r>
            <a:r>
              <a:rPr lang="en-US" sz="2800" dirty="0" smtClean="0"/>
              <a:t>)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Calibri"/>
              </a:rPr>
              <a:t>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Calibri"/>
              </a:rPr>
              <a:t>Want best upper bound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>
                <a:latin typeface="Calibri"/>
              </a:rPr>
              <a:t>  want to minimize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571750" y="2905125"/>
            <a:ext cx="4016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We can write this as an LP too!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13" name="Picture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2613519" y="917575"/>
            <a:ext cx="3707408" cy="685711"/>
          </a:xfrm>
          <a:prstGeom prst="rect">
            <a:avLst/>
          </a:prstGeom>
          <a:noFill/>
          <a:ln/>
          <a:effectLst/>
        </p:spPr>
      </p:pic>
      <p:sp>
        <p:nvSpPr>
          <p:cNvPr id="14" name="Rectangle 13"/>
          <p:cNvSpPr/>
          <p:nvPr/>
        </p:nvSpPr>
        <p:spPr>
          <a:xfrm>
            <a:off x="2543175" y="828675"/>
            <a:ext cx="3924300" cy="9144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10350" y="1076325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pic>
        <p:nvPicPr>
          <p:cNvPr id="21" name="Picture 2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1181368" y="3651250"/>
            <a:ext cx="2056857" cy="990339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5172071" y="3651250"/>
            <a:ext cx="1600202" cy="1016509"/>
          </a:xfrm>
          <a:prstGeom prst="rect">
            <a:avLst/>
          </a:prstGeom>
          <a:noFill/>
          <a:ln/>
          <a:effectLst/>
        </p:spPr>
      </p:pic>
      <p:sp>
        <p:nvSpPr>
          <p:cNvPr id="22" name="TextBox 21"/>
          <p:cNvSpPr txBox="1"/>
          <p:nvPr/>
        </p:nvSpPr>
        <p:spPr>
          <a:xfrm>
            <a:off x="3962400" y="390525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574" y="4848225"/>
            <a:ext cx="825817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x  =  (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x  = 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A x 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30000" dirty="0" smtClean="0">
                <a:latin typeface="Calibri"/>
              </a:rPr>
              <a:t>T</a:t>
            </a:r>
            <a:r>
              <a:rPr lang="en-US" sz="2400" dirty="0" smtClean="0"/>
              <a:t> b.  </a:t>
            </a:r>
            <a:r>
              <a:rPr lang="en-US" sz="2400" dirty="0" smtClean="0">
                <a:latin typeface="msam10"/>
              </a:rPr>
              <a:t>¥</a:t>
            </a:r>
            <a:endParaRPr lang="en-US" dirty="0" smtClean="0">
              <a:latin typeface="msam1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648200" y="6048375"/>
            <a:ext cx="981075" cy="238125"/>
          </a:xfrm>
          <a:custGeom>
            <a:avLst/>
            <a:gdLst>
              <a:gd name="connsiteX0" fmla="*/ 981075 w 981075"/>
              <a:gd name="connsiteY0" fmla="*/ 238125 h 238125"/>
              <a:gd name="connsiteX1" fmla="*/ 190500 w 981075"/>
              <a:gd name="connsiteY1" fmla="*/ 180975 h 238125"/>
              <a:gd name="connsiteX2" fmla="*/ 0 w 981075"/>
              <a:gd name="connsiteY2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1075" h="238125">
                <a:moveTo>
                  <a:pt x="981075" y="238125"/>
                </a:moveTo>
                <a:cubicBezTo>
                  <a:pt x="667544" y="229394"/>
                  <a:pt x="354013" y="220663"/>
                  <a:pt x="190500" y="180975"/>
                </a:cubicBezTo>
                <a:cubicBezTo>
                  <a:pt x="26987" y="141287"/>
                  <a:pt x="13493" y="70643"/>
                  <a:pt x="0" y="0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676900" y="6067425"/>
            <a:ext cx="2371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Since </a:t>
            </a:r>
            <a:r>
              <a:rPr lang="en-US" sz="2000" dirty="0" smtClean="0">
                <a:latin typeface="cmmi10"/>
              </a:rPr>
              <a:t>¸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0 and </a:t>
            </a:r>
            <a:r>
              <a:rPr lang="en-US" sz="2000" dirty="0" err="1" smtClean="0"/>
              <a:t>Ax</a:t>
            </a:r>
            <a:r>
              <a:rPr lang="en-US" sz="2000" dirty="0" err="1" smtClean="0">
                <a:latin typeface="cmsy10"/>
              </a:rPr>
              <a:t>·</a:t>
            </a:r>
            <a:r>
              <a:rPr lang="en-US" sz="2000" dirty="0" err="1" smtClean="0"/>
              <a:t>b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5000626" y="3581400"/>
            <a:ext cx="1981200" cy="1209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105650" y="3971925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5" grpId="0"/>
      <p:bldP spid="22" grpId="0"/>
      <p:bldP spid="23" grpId="0" build="allAtOnce"/>
      <p:bldP spid="24" grpId="0" animBg="1"/>
      <p:bldP spid="25" grpId="0"/>
      <p:bldP spid="27" grpId="0" animBg="1"/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6562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Duality: Algebraic View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09574" y="1809750"/>
            <a:ext cx="8258175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To get upper bound on objective function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, need</a:t>
            </a:r>
            <a:r>
              <a:rPr lang="en-US" sz="2800" dirty="0" smtClean="0"/>
              <a:t> (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a</a:t>
            </a:r>
            <a:r>
              <a:rPr lang="en-US" sz="2400" baseline="-50000" dirty="0" err="1" smtClean="0"/>
              <a:t>i</a:t>
            </a:r>
            <a:r>
              <a:rPr lang="en-US" sz="2800" dirty="0" smtClean="0"/>
              <a:t>)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latin typeface="Calibri"/>
              </a:rPr>
              <a:t>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Calibri"/>
              </a:rPr>
              <a:t>Want best upper bound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>
                <a:latin typeface="Calibri"/>
              </a:rPr>
              <a:t>  want to minimize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50000" dirty="0" err="1" smtClean="0">
                <a:latin typeface="cmmi10"/>
              </a:rPr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baseline="-50000" dirty="0" err="1" smtClean="0">
                <a:latin typeface="cmmi10"/>
              </a:rPr>
              <a:t>i</a:t>
            </a:r>
            <a:r>
              <a:rPr lang="en-US" sz="2400" dirty="0" err="1" smtClean="0"/>
              <a:t>b</a:t>
            </a:r>
            <a:r>
              <a:rPr lang="en-US" sz="2400" baseline="-25000" dirty="0" err="1" smtClean="0"/>
              <a:t>i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571750" y="2905125"/>
            <a:ext cx="4016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We can write this as an LP too!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13" name="Picture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2613519" y="917575"/>
            <a:ext cx="3707408" cy="685711"/>
          </a:xfrm>
          <a:prstGeom prst="rect">
            <a:avLst/>
          </a:prstGeom>
          <a:noFill/>
          <a:ln/>
          <a:effectLst/>
        </p:spPr>
      </p:pic>
      <p:sp>
        <p:nvSpPr>
          <p:cNvPr id="14" name="Rectangle 13"/>
          <p:cNvSpPr/>
          <p:nvPr/>
        </p:nvSpPr>
        <p:spPr>
          <a:xfrm>
            <a:off x="2543175" y="828675"/>
            <a:ext cx="3924300" cy="9144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610350" y="1076325"/>
            <a:ext cx="115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</a:t>
            </a:r>
            <a:endParaRPr lang="en-US" sz="2000" dirty="0">
              <a:solidFill>
                <a:srgbClr val="0070C0"/>
              </a:solidFill>
            </a:endParaRPr>
          </a:p>
        </p:txBody>
      </p:sp>
      <p:pic>
        <p:nvPicPr>
          <p:cNvPr id="21" name="Picture 2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1181368" y="3651250"/>
            <a:ext cx="2056857" cy="990339"/>
          </a:xfrm>
          <a:prstGeom prst="rect">
            <a:avLst/>
          </a:prstGeom>
          <a:noFill/>
          <a:ln/>
          <a:effectLst/>
        </p:spPr>
      </p:pic>
      <p:pic>
        <p:nvPicPr>
          <p:cNvPr id="20" name="Picture 1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5172071" y="3651250"/>
            <a:ext cx="1600202" cy="1016509"/>
          </a:xfrm>
          <a:prstGeom prst="rect">
            <a:avLst/>
          </a:prstGeom>
          <a:noFill/>
          <a:ln/>
          <a:effectLst/>
        </p:spPr>
      </p:pic>
      <p:sp>
        <p:nvSpPr>
          <p:cNvPr id="22" name="TextBox 21"/>
          <p:cNvSpPr txBox="1"/>
          <p:nvPr/>
        </p:nvSpPr>
        <p:spPr>
          <a:xfrm>
            <a:off x="3962400" y="390525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574" y="4848225"/>
            <a:ext cx="87344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“Weak Duality Theorem”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dirty="0" smtClean="0"/>
              <a:t>If x feasible for Primal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b="1" spc="-50" dirty="0" smtClean="0"/>
              <a:t>Corollary:</a:t>
            </a:r>
            <a:r>
              <a:rPr lang="en-US" sz="3200" b="1" spc="-50" dirty="0" smtClean="0"/>
              <a:t> </a:t>
            </a:r>
            <a:r>
              <a:rPr lang="en-US" sz="2400" spc="-30" dirty="0" smtClean="0"/>
              <a:t>If x feasible for Primal and </a:t>
            </a:r>
            <a:r>
              <a:rPr lang="en-US" sz="2400" spc="-30" dirty="0" smtClean="0">
                <a:latin typeface="cmmi10"/>
              </a:rPr>
              <a:t>¸</a:t>
            </a:r>
            <a:r>
              <a:rPr lang="en-US" sz="2400" spc="-30" dirty="0" smtClean="0"/>
              <a:t> feasible for Dual and </a:t>
            </a:r>
            <a:r>
              <a:rPr lang="en-US" sz="2400" spc="-30" dirty="0" err="1" smtClean="0"/>
              <a:t>c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x</a:t>
            </a:r>
            <a:r>
              <a:rPr lang="en-US" sz="2400" spc="-30" dirty="0" smtClean="0"/>
              <a:t> = </a:t>
            </a:r>
            <a:r>
              <a:rPr lang="en-US" sz="2400" spc="-30" dirty="0" err="1" smtClean="0"/>
              <a:t>b</a:t>
            </a:r>
            <a:r>
              <a:rPr lang="en-US" sz="2400" spc="-30" baseline="30000" dirty="0" err="1" smtClean="0"/>
              <a:t>T</a:t>
            </a:r>
            <a:r>
              <a:rPr lang="en-US" sz="2400" spc="-30" dirty="0" smtClean="0">
                <a:latin typeface="cmmi10"/>
              </a:rPr>
              <a:t>¸</a:t>
            </a:r>
            <a:r>
              <a:rPr lang="en-US" sz="2400" spc="-30" dirty="0" smtClean="0"/>
              <a:t/>
            </a:r>
            <a:br>
              <a:rPr lang="en-US" sz="2400" spc="-30" dirty="0" smtClean="0"/>
            </a:br>
            <a:r>
              <a:rPr lang="en-US" sz="2400" spc="-30" dirty="0" smtClean="0"/>
              <a:t>             then x </a:t>
            </a:r>
            <a:r>
              <a:rPr lang="en-US" sz="2400" b="1" spc="-30" dirty="0" smtClean="0"/>
              <a:t>optimal </a:t>
            </a:r>
            <a:r>
              <a:rPr lang="en-US" sz="2400" spc="-30" dirty="0" smtClean="0"/>
              <a:t>for Primal and </a:t>
            </a:r>
            <a:r>
              <a:rPr lang="en-US" sz="2400" spc="-30" dirty="0" smtClean="0">
                <a:latin typeface="cmmi10"/>
              </a:rPr>
              <a:t>¸</a:t>
            </a:r>
            <a:r>
              <a:rPr lang="en-US" sz="2400" spc="-30" dirty="0" smtClean="0"/>
              <a:t> </a:t>
            </a:r>
            <a:r>
              <a:rPr lang="en-US" sz="2400" b="1" spc="-30" dirty="0" smtClean="0"/>
              <a:t>optimal </a:t>
            </a:r>
            <a:r>
              <a:rPr lang="en-US" sz="2400" spc="-30" dirty="0" smtClean="0"/>
              <a:t>for Dual.</a:t>
            </a:r>
          </a:p>
          <a:p>
            <a:pPr>
              <a:spcBef>
                <a:spcPts val="600"/>
              </a:spcBef>
            </a:pPr>
            <a:endParaRPr lang="en-US" dirty="0" smtClean="0">
              <a:latin typeface="msam1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00626" y="3581400"/>
            <a:ext cx="1981200" cy="1209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105650" y="3971925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/>
        </p:nvSpPr>
        <p:spPr>
          <a:xfrm>
            <a:off x="914401" y="1700976"/>
            <a:ext cx="5311074" cy="4239655"/>
          </a:xfrm>
          <a:custGeom>
            <a:avLst/>
            <a:gdLst>
              <a:gd name="connsiteX0" fmla="*/ 0 w 4609605"/>
              <a:gd name="connsiteY0" fmla="*/ 378031 h 4011880"/>
              <a:gd name="connsiteX1" fmla="*/ 1662546 w 4609605"/>
              <a:gd name="connsiteY1" fmla="*/ 259278 h 4011880"/>
              <a:gd name="connsiteX2" fmla="*/ 3847605 w 4609605"/>
              <a:gd name="connsiteY2" fmla="*/ 473034 h 4011880"/>
              <a:gd name="connsiteX3" fmla="*/ 4239491 w 4609605"/>
              <a:gd name="connsiteY3" fmla="*/ 3097480 h 4011880"/>
              <a:gd name="connsiteX4" fmla="*/ 1626920 w 4609605"/>
              <a:gd name="connsiteY4" fmla="*/ 2563091 h 4011880"/>
              <a:gd name="connsiteX5" fmla="*/ 320634 w 4609605"/>
              <a:gd name="connsiteY5" fmla="*/ 2646218 h 4011880"/>
              <a:gd name="connsiteX6" fmla="*/ 118753 w 4609605"/>
              <a:gd name="connsiteY6" fmla="*/ 4011880 h 4011880"/>
              <a:gd name="connsiteX0" fmla="*/ 0 w 5310249"/>
              <a:gd name="connsiteY0" fmla="*/ 345374 h 4011880"/>
              <a:gd name="connsiteX1" fmla="*/ 2363190 w 5310249"/>
              <a:gd name="connsiteY1" fmla="*/ 259278 h 4011880"/>
              <a:gd name="connsiteX2" fmla="*/ 4548249 w 5310249"/>
              <a:gd name="connsiteY2" fmla="*/ 473034 h 4011880"/>
              <a:gd name="connsiteX3" fmla="*/ 4940135 w 5310249"/>
              <a:gd name="connsiteY3" fmla="*/ 3097480 h 4011880"/>
              <a:gd name="connsiteX4" fmla="*/ 2327564 w 5310249"/>
              <a:gd name="connsiteY4" fmla="*/ 2563091 h 4011880"/>
              <a:gd name="connsiteX5" fmla="*/ 1021278 w 5310249"/>
              <a:gd name="connsiteY5" fmla="*/ 2646218 h 4011880"/>
              <a:gd name="connsiteX6" fmla="*/ 819397 w 5310249"/>
              <a:gd name="connsiteY6" fmla="*/ 4011880 h 4011880"/>
              <a:gd name="connsiteX0" fmla="*/ 0 w 5310249"/>
              <a:gd name="connsiteY0" fmla="*/ 345374 h 4011880"/>
              <a:gd name="connsiteX1" fmla="*/ 2363190 w 5310249"/>
              <a:gd name="connsiteY1" fmla="*/ 259278 h 4011880"/>
              <a:gd name="connsiteX2" fmla="*/ 4548249 w 5310249"/>
              <a:gd name="connsiteY2" fmla="*/ 473034 h 4011880"/>
              <a:gd name="connsiteX3" fmla="*/ 4940135 w 5310249"/>
              <a:gd name="connsiteY3" fmla="*/ 3097480 h 4011880"/>
              <a:gd name="connsiteX4" fmla="*/ 2327564 w 5310249"/>
              <a:gd name="connsiteY4" fmla="*/ 2563091 h 4011880"/>
              <a:gd name="connsiteX5" fmla="*/ 1021278 w 5310249"/>
              <a:gd name="connsiteY5" fmla="*/ 2646218 h 4011880"/>
              <a:gd name="connsiteX6" fmla="*/ 819397 w 5310249"/>
              <a:gd name="connsiteY6" fmla="*/ 4011880 h 4011880"/>
              <a:gd name="connsiteX0" fmla="*/ 0 w 5310249"/>
              <a:gd name="connsiteY0" fmla="*/ 356424 h 4022930"/>
              <a:gd name="connsiteX1" fmla="*/ 2362200 w 5310249"/>
              <a:gd name="connsiteY1" fmla="*/ 204024 h 4022930"/>
              <a:gd name="connsiteX2" fmla="*/ 4548249 w 5310249"/>
              <a:gd name="connsiteY2" fmla="*/ 484084 h 4022930"/>
              <a:gd name="connsiteX3" fmla="*/ 4940135 w 5310249"/>
              <a:gd name="connsiteY3" fmla="*/ 3108530 h 4022930"/>
              <a:gd name="connsiteX4" fmla="*/ 2327564 w 5310249"/>
              <a:gd name="connsiteY4" fmla="*/ 2574141 h 4022930"/>
              <a:gd name="connsiteX5" fmla="*/ 1021278 w 5310249"/>
              <a:gd name="connsiteY5" fmla="*/ 2657268 h 4022930"/>
              <a:gd name="connsiteX6" fmla="*/ 819397 w 5310249"/>
              <a:gd name="connsiteY6" fmla="*/ 4022930 h 4022930"/>
              <a:gd name="connsiteX0" fmla="*/ 0 w 5310249"/>
              <a:gd name="connsiteY0" fmla="*/ 356424 h 4022930"/>
              <a:gd name="connsiteX1" fmla="*/ 2362200 w 5310249"/>
              <a:gd name="connsiteY1" fmla="*/ 204024 h 4022930"/>
              <a:gd name="connsiteX2" fmla="*/ 4548249 w 5310249"/>
              <a:gd name="connsiteY2" fmla="*/ 484084 h 4022930"/>
              <a:gd name="connsiteX3" fmla="*/ 4940135 w 5310249"/>
              <a:gd name="connsiteY3" fmla="*/ 3108530 h 4022930"/>
              <a:gd name="connsiteX4" fmla="*/ 2327564 w 5310249"/>
              <a:gd name="connsiteY4" fmla="*/ 2574141 h 4022930"/>
              <a:gd name="connsiteX5" fmla="*/ 1021278 w 5310249"/>
              <a:gd name="connsiteY5" fmla="*/ 2657268 h 4022930"/>
              <a:gd name="connsiteX6" fmla="*/ 819397 w 5310249"/>
              <a:gd name="connsiteY6" fmla="*/ 4022930 h 4022930"/>
              <a:gd name="connsiteX0" fmla="*/ 0 w 5310249"/>
              <a:gd name="connsiteY0" fmla="*/ 356424 h 4022930"/>
              <a:gd name="connsiteX1" fmla="*/ 2362200 w 5310249"/>
              <a:gd name="connsiteY1" fmla="*/ 204024 h 4022930"/>
              <a:gd name="connsiteX2" fmla="*/ 4548249 w 5310249"/>
              <a:gd name="connsiteY2" fmla="*/ 484084 h 4022930"/>
              <a:gd name="connsiteX3" fmla="*/ 4940135 w 5310249"/>
              <a:gd name="connsiteY3" fmla="*/ 3108530 h 4022930"/>
              <a:gd name="connsiteX4" fmla="*/ 2327564 w 5310249"/>
              <a:gd name="connsiteY4" fmla="*/ 2574141 h 4022930"/>
              <a:gd name="connsiteX5" fmla="*/ 1021278 w 5310249"/>
              <a:gd name="connsiteY5" fmla="*/ 2657268 h 4022930"/>
              <a:gd name="connsiteX6" fmla="*/ 819397 w 5310249"/>
              <a:gd name="connsiteY6" fmla="*/ 4022930 h 4022930"/>
              <a:gd name="connsiteX0" fmla="*/ 0 w 5310249"/>
              <a:gd name="connsiteY0" fmla="*/ 356424 h 4145642"/>
              <a:gd name="connsiteX1" fmla="*/ 2362200 w 5310249"/>
              <a:gd name="connsiteY1" fmla="*/ 204024 h 4145642"/>
              <a:gd name="connsiteX2" fmla="*/ 4548249 w 5310249"/>
              <a:gd name="connsiteY2" fmla="*/ 484084 h 4145642"/>
              <a:gd name="connsiteX3" fmla="*/ 4940135 w 5310249"/>
              <a:gd name="connsiteY3" fmla="*/ 3108530 h 4145642"/>
              <a:gd name="connsiteX4" fmla="*/ 2327564 w 5310249"/>
              <a:gd name="connsiteY4" fmla="*/ 2574141 h 4145642"/>
              <a:gd name="connsiteX5" fmla="*/ 1021278 w 5310249"/>
              <a:gd name="connsiteY5" fmla="*/ 2657268 h 4145642"/>
              <a:gd name="connsiteX6" fmla="*/ 871846 w 5310249"/>
              <a:gd name="connsiteY6" fmla="*/ 4145642 h 4145642"/>
              <a:gd name="connsiteX0" fmla="*/ 0 w 5310249"/>
              <a:gd name="connsiteY0" fmla="*/ 356424 h 4239655"/>
              <a:gd name="connsiteX1" fmla="*/ 2362200 w 5310249"/>
              <a:gd name="connsiteY1" fmla="*/ 204024 h 4239655"/>
              <a:gd name="connsiteX2" fmla="*/ 4548249 w 5310249"/>
              <a:gd name="connsiteY2" fmla="*/ 484084 h 4239655"/>
              <a:gd name="connsiteX3" fmla="*/ 4940135 w 5310249"/>
              <a:gd name="connsiteY3" fmla="*/ 3108530 h 4239655"/>
              <a:gd name="connsiteX4" fmla="*/ 2327564 w 5310249"/>
              <a:gd name="connsiteY4" fmla="*/ 2574141 h 4239655"/>
              <a:gd name="connsiteX5" fmla="*/ 1021278 w 5310249"/>
              <a:gd name="connsiteY5" fmla="*/ 2657268 h 4239655"/>
              <a:gd name="connsiteX6" fmla="*/ 883721 w 5310249"/>
              <a:gd name="connsiteY6" fmla="*/ 4239655 h 4239655"/>
              <a:gd name="connsiteX0" fmla="*/ 0 w 5310249"/>
              <a:gd name="connsiteY0" fmla="*/ 356424 h 4239655"/>
              <a:gd name="connsiteX1" fmla="*/ 2362200 w 5310249"/>
              <a:gd name="connsiteY1" fmla="*/ 204024 h 4239655"/>
              <a:gd name="connsiteX2" fmla="*/ 4548249 w 5310249"/>
              <a:gd name="connsiteY2" fmla="*/ 484084 h 4239655"/>
              <a:gd name="connsiteX3" fmla="*/ 4940135 w 5310249"/>
              <a:gd name="connsiteY3" fmla="*/ 3108530 h 4239655"/>
              <a:gd name="connsiteX4" fmla="*/ 2327564 w 5310249"/>
              <a:gd name="connsiteY4" fmla="*/ 2574141 h 4239655"/>
              <a:gd name="connsiteX5" fmla="*/ 914400 w 5310249"/>
              <a:gd name="connsiteY5" fmla="*/ 2490024 h 4239655"/>
              <a:gd name="connsiteX6" fmla="*/ 883721 w 5310249"/>
              <a:gd name="connsiteY6" fmla="*/ 4239655 h 4239655"/>
              <a:gd name="connsiteX0" fmla="*/ 0 w 5310249"/>
              <a:gd name="connsiteY0" fmla="*/ 356424 h 4239655"/>
              <a:gd name="connsiteX1" fmla="*/ 2362200 w 5310249"/>
              <a:gd name="connsiteY1" fmla="*/ 204024 h 4239655"/>
              <a:gd name="connsiteX2" fmla="*/ 4548249 w 5310249"/>
              <a:gd name="connsiteY2" fmla="*/ 484084 h 4239655"/>
              <a:gd name="connsiteX3" fmla="*/ 4940135 w 5310249"/>
              <a:gd name="connsiteY3" fmla="*/ 3108530 h 4239655"/>
              <a:gd name="connsiteX4" fmla="*/ 2327564 w 5310249"/>
              <a:gd name="connsiteY4" fmla="*/ 2574141 h 4239655"/>
              <a:gd name="connsiteX5" fmla="*/ 990600 w 5310249"/>
              <a:gd name="connsiteY5" fmla="*/ 2490024 h 4239655"/>
              <a:gd name="connsiteX6" fmla="*/ 883721 w 5310249"/>
              <a:gd name="connsiteY6" fmla="*/ 4239655 h 4239655"/>
              <a:gd name="connsiteX0" fmla="*/ 0 w 5317176"/>
              <a:gd name="connsiteY0" fmla="*/ 356424 h 4239655"/>
              <a:gd name="connsiteX1" fmla="*/ 2362200 w 5317176"/>
              <a:gd name="connsiteY1" fmla="*/ 204024 h 4239655"/>
              <a:gd name="connsiteX2" fmla="*/ 4548249 w 5317176"/>
              <a:gd name="connsiteY2" fmla="*/ 484084 h 4239655"/>
              <a:gd name="connsiteX3" fmla="*/ 4940135 w 5317176"/>
              <a:gd name="connsiteY3" fmla="*/ 3108530 h 4239655"/>
              <a:gd name="connsiteX4" fmla="*/ 2286000 w 5317176"/>
              <a:gd name="connsiteY4" fmla="*/ 2490024 h 4239655"/>
              <a:gd name="connsiteX5" fmla="*/ 990600 w 5317176"/>
              <a:gd name="connsiteY5" fmla="*/ 2490024 h 4239655"/>
              <a:gd name="connsiteX6" fmla="*/ 883721 w 5317176"/>
              <a:gd name="connsiteY6" fmla="*/ 4239655 h 4239655"/>
              <a:gd name="connsiteX0" fmla="*/ 0 w 5311074"/>
              <a:gd name="connsiteY0" fmla="*/ 356424 h 4239655"/>
              <a:gd name="connsiteX1" fmla="*/ 2362200 w 5311074"/>
              <a:gd name="connsiteY1" fmla="*/ 204024 h 4239655"/>
              <a:gd name="connsiteX2" fmla="*/ 4548249 w 5311074"/>
              <a:gd name="connsiteY2" fmla="*/ 484084 h 4239655"/>
              <a:gd name="connsiteX3" fmla="*/ 4940135 w 5311074"/>
              <a:gd name="connsiteY3" fmla="*/ 3108530 h 4239655"/>
              <a:gd name="connsiteX4" fmla="*/ 2322616 w 5311074"/>
              <a:gd name="connsiteY4" fmla="*/ 2502889 h 4239655"/>
              <a:gd name="connsiteX5" fmla="*/ 990600 w 5311074"/>
              <a:gd name="connsiteY5" fmla="*/ 2490024 h 4239655"/>
              <a:gd name="connsiteX6" fmla="*/ 883721 w 5311074"/>
              <a:gd name="connsiteY6" fmla="*/ 4239655 h 4239655"/>
              <a:gd name="connsiteX0" fmla="*/ 0 w 5311074"/>
              <a:gd name="connsiteY0" fmla="*/ 356424 h 4239655"/>
              <a:gd name="connsiteX1" fmla="*/ 2362200 w 5311074"/>
              <a:gd name="connsiteY1" fmla="*/ 204024 h 4239655"/>
              <a:gd name="connsiteX2" fmla="*/ 4548249 w 5311074"/>
              <a:gd name="connsiteY2" fmla="*/ 484084 h 4239655"/>
              <a:gd name="connsiteX3" fmla="*/ 4940135 w 5311074"/>
              <a:gd name="connsiteY3" fmla="*/ 3108530 h 4239655"/>
              <a:gd name="connsiteX4" fmla="*/ 2322616 w 5311074"/>
              <a:gd name="connsiteY4" fmla="*/ 2502889 h 4239655"/>
              <a:gd name="connsiteX5" fmla="*/ 990600 w 5311074"/>
              <a:gd name="connsiteY5" fmla="*/ 2490024 h 4239655"/>
              <a:gd name="connsiteX6" fmla="*/ 883721 w 5311074"/>
              <a:gd name="connsiteY6" fmla="*/ 4239655 h 4239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11074" h="4239655">
                <a:moveTo>
                  <a:pt x="0" y="356424"/>
                </a:moveTo>
                <a:cubicBezTo>
                  <a:pt x="974766" y="291109"/>
                  <a:pt x="1552698" y="277750"/>
                  <a:pt x="2362200" y="204024"/>
                </a:cubicBezTo>
                <a:cubicBezTo>
                  <a:pt x="3119252" y="184727"/>
                  <a:pt x="4118593" y="0"/>
                  <a:pt x="4548249" y="484084"/>
                </a:cubicBezTo>
                <a:cubicBezTo>
                  <a:pt x="4977905" y="968168"/>
                  <a:pt x="5311074" y="2772063"/>
                  <a:pt x="4940135" y="3108530"/>
                </a:cubicBezTo>
                <a:cubicBezTo>
                  <a:pt x="4569196" y="3444997"/>
                  <a:pt x="2984830" y="2732643"/>
                  <a:pt x="2322616" y="2502889"/>
                </a:cubicBezTo>
                <a:cubicBezTo>
                  <a:pt x="1664360" y="2399805"/>
                  <a:pt x="1230416" y="2200563"/>
                  <a:pt x="990600" y="2490024"/>
                </a:cubicBezTo>
                <a:cubicBezTo>
                  <a:pt x="750784" y="2779485"/>
                  <a:pt x="858981" y="3677556"/>
                  <a:pt x="883721" y="4239655"/>
                </a:cubicBezTo>
              </a:path>
            </a:pathLst>
          </a:custGeom>
          <a:ln w="381000">
            <a:solidFill>
              <a:srgbClr val="FFFFCC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2800350" y="176408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584599" y="3124200"/>
            <a:ext cx="1559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new variables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(non-negative)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4210049" y="2516564"/>
            <a:ext cx="428625" cy="2190750"/>
          </a:xfrm>
          <a:custGeom>
            <a:avLst/>
            <a:gdLst>
              <a:gd name="connsiteX0" fmla="*/ 360363 w 560388"/>
              <a:gd name="connsiteY0" fmla="*/ 0 h 2162175"/>
              <a:gd name="connsiteX1" fmla="*/ 36513 w 560388"/>
              <a:gd name="connsiteY1" fmla="*/ 600075 h 2162175"/>
              <a:gd name="connsiteX2" fmla="*/ 141288 w 560388"/>
              <a:gd name="connsiteY2" fmla="*/ 1590675 h 2162175"/>
              <a:gd name="connsiteX3" fmla="*/ 560388 w 560388"/>
              <a:gd name="connsiteY3" fmla="*/ 2162175 h 2162175"/>
              <a:gd name="connsiteX0" fmla="*/ 360362 w 560387"/>
              <a:gd name="connsiteY0" fmla="*/ 0 h 2162175"/>
              <a:gd name="connsiteX1" fmla="*/ 36512 w 560387"/>
              <a:gd name="connsiteY1" fmla="*/ 600075 h 2162175"/>
              <a:gd name="connsiteX2" fmla="*/ 141287 w 560387"/>
              <a:gd name="connsiteY2" fmla="*/ 1714500 h 2162175"/>
              <a:gd name="connsiteX3" fmla="*/ 560387 w 560387"/>
              <a:gd name="connsiteY3" fmla="*/ 2162175 h 2162175"/>
              <a:gd name="connsiteX0" fmla="*/ 360362 w 560387"/>
              <a:gd name="connsiteY0" fmla="*/ 0 h 2162175"/>
              <a:gd name="connsiteX1" fmla="*/ 36512 w 560387"/>
              <a:gd name="connsiteY1" fmla="*/ 600075 h 2162175"/>
              <a:gd name="connsiteX2" fmla="*/ 141287 w 560387"/>
              <a:gd name="connsiteY2" fmla="*/ 1714500 h 2162175"/>
              <a:gd name="connsiteX3" fmla="*/ 560387 w 560387"/>
              <a:gd name="connsiteY3" fmla="*/ 2162175 h 2162175"/>
              <a:gd name="connsiteX0" fmla="*/ 420687 w 620712"/>
              <a:gd name="connsiteY0" fmla="*/ 0 h 2162175"/>
              <a:gd name="connsiteX1" fmla="*/ 96837 w 620712"/>
              <a:gd name="connsiteY1" fmla="*/ 600075 h 2162175"/>
              <a:gd name="connsiteX2" fmla="*/ 201612 w 620712"/>
              <a:gd name="connsiteY2" fmla="*/ 1714500 h 2162175"/>
              <a:gd name="connsiteX3" fmla="*/ 620712 w 620712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0712" h="2162175">
                <a:moveTo>
                  <a:pt x="420687" y="0"/>
                </a:moveTo>
                <a:cubicBezTo>
                  <a:pt x="277018" y="167481"/>
                  <a:pt x="133349" y="314325"/>
                  <a:pt x="96837" y="600075"/>
                </a:cubicBezTo>
                <a:cubicBezTo>
                  <a:pt x="60325" y="885825"/>
                  <a:pt x="0" y="1406525"/>
                  <a:pt x="201612" y="1714500"/>
                </a:cubicBezTo>
                <a:cubicBezTo>
                  <a:pt x="403224" y="2022475"/>
                  <a:pt x="454818" y="2006600"/>
                  <a:pt x="620712" y="2162175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389036" y="2726113"/>
            <a:ext cx="90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transpose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14950" y="2783263"/>
            <a:ext cx="90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transpose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6524625" y="3583363"/>
            <a:ext cx="1123950" cy="904875"/>
          </a:xfrm>
          <a:custGeom>
            <a:avLst/>
            <a:gdLst>
              <a:gd name="connsiteX0" fmla="*/ 1304925 w 1304925"/>
              <a:gd name="connsiteY0" fmla="*/ 0 h 819150"/>
              <a:gd name="connsiteX1" fmla="*/ 638175 w 1304925"/>
              <a:gd name="connsiteY1" fmla="*/ 333375 h 819150"/>
              <a:gd name="connsiteX2" fmla="*/ 0 w 1304925"/>
              <a:gd name="connsiteY2" fmla="*/ 8191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819150">
                <a:moveTo>
                  <a:pt x="1304925" y="0"/>
                </a:moveTo>
                <a:cubicBezTo>
                  <a:pt x="1080293" y="98425"/>
                  <a:pt x="855662" y="196850"/>
                  <a:pt x="638175" y="333375"/>
                </a:cubicBezTo>
                <a:cubicBezTo>
                  <a:pt x="420688" y="469900"/>
                  <a:pt x="210344" y="644525"/>
                  <a:pt x="0" y="81915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819649" y="1387850"/>
            <a:ext cx="2486025" cy="3395663"/>
          </a:xfrm>
          <a:custGeom>
            <a:avLst/>
            <a:gdLst>
              <a:gd name="connsiteX0" fmla="*/ 0 w 2767012"/>
              <a:gd name="connsiteY0" fmla="*/ 334962 h 3706812"/>
              <a:gd name="connsiteX1" fmla="*/ 1257300 w 2767012"/>
              <a:gd name="connsiteY1" fmla="*/ 325437 h 3706812"/>
              <a:gd name="connsiteX2" fmla="*/ 2619375 w 2767012"/>
              <a:gd name="connsiteY2" fmla="*/ 563562 h 3706812"/>
              <a:gd name="connsiteX3" fmla="*/ 2143125 w 2767012"/>
              <a:gd name="connsiteY3" fmla="*/ 3706812 h 3706812"/>
              <a:gd name="connsiteX0" fmla="*/ 0 w 2633662"/>
              <a:gd name="connsiteY0" fmla="*/ 112712 h 3484562"/>
              <a:gd name="connsiteX1" fmla="*/ 1257300 w 2633662"/>
              <a:gd name="connsiteY1" fmla="*/ 103187 h 3484562"/>
              <a:gd name="connsiteX2" fmla="*/ 2486025 w 2633662"/>
              <a:gd name="connsiteY2" fmla="*/ 731837 h 3484562"/>
              <a:gd name="connsiteX3" fmla="*/ 2143125 w 2633662"/>
              <a:gd name="connsiteY3" fmla="*/ 3484562 h 3484562"/>
              <a:gd name="connsiteX0" fmla="*/ 0 w 2633662"/>
              <a:gd name="connsiteY0" fmla="*/ 55562 h 3427412"/>
              <a:gd name="connsiteX1" fmla="*/ 1257300 w 2633662"/>
              <a:gd name="connsiteY1" fmla="*/ 46037 h 3427412"/>
              <a:gd name="connsiteX2" fmla="*/ 2486025 w 2633662"/>
              <a:gd name="connsiteY2" fmla="*/ 674687 h 3427412"/>
              <a:gd name="connsiteX3" fmla="*/ 2143125 w 2633662"/>
              <a:gd name="connsiteY3" fmla="*/ 3427412 h 3427412"/>
              <a:gd name="connsiteX0" fmla="*/ 0 w 2633662"/>
              <a:gd name="connsiteY0" fmla="*/ 112712 h 3484562"/>
              <a:gd name="connsiteX1" fmla="*/ 1257300 w 2633662"/>
              <a:gd name="connsiteY1" fmla="*/ 103187 h 3484562"/>
              <a:gd name="connsiteX2" fmla="*/ 2486025 w 2633662"/>
              <a:gd name="connsiteY2" fmla="*/ 731837 h 3484562"/>
              <a:gd name="connsiteX3" fmla="*/ 2143125 w 2633662"/>
              <a:gd name="connsiteY3" fmla="*/ 3484562 h 3484562"/>
              <a:gd name="connsiteX0" fmla="*/ 0 w 2609850"/>
              <a:gd name="connsiteY0" fmla="*/ 23813 h 3395663"/>
              <a:gd name="connsiteX1" fmla="*/ 1400175 w 2609850"/>
              <a:gd name="connsiteY1" fmla="*/ 128588 h 3395663"/>
              <a:gd name="connsiteX2" fmla="*/ 2486025 w 2609850"/>
              <a:gd name="connsiteY2" fmla="*/ 642938 h 3395663"/>
              <a:gd name="connsiteX3" fmla="*/ 2143125 w 2609850"/>
              <a:gd name="connsiteY3" fmla="*/ 3395663 h 3395663"/>
              <a:gd name="connsiteX0" fmla="*/ 0 w 2486025"/>
              <a:gd name="connsiteY0" fmla="*/ 44450 h 3416300"/>
              <a:gd name="connsiteX1" fmla="*/ 1400175 w 2486025"/>
              <a:gd name="connsiteY1" fmla="*/ 149225 h 3416300"/>
              <a:gd name="connsiteX2" fmla="*/ 2362200 w 2486025"/>
              <a:gd name="connsiteY2" fmla="*/ 939800 h 3416300"/>
              <a:gd name="connsiteX3" fmla="*/ 2143125 w 2486025"/>
              <a:gd name="connsiteY3" fmla="*/ 3416300 h 3416300"/>
              <a:gd name="connsiteX0" fmla="*/ 0 w 2486025"/>
              <a:gd name="connsiteY0" fmla="*/ 44450 h 3416300"/>
              <a:gd name="connsiteX1" fmla="*/ 1400175 w 2486025"/>
              <a:gd name="connsiteY1" fmla="*/ 149225 h 3416300"/>
              <a:gd name="connsiteX2" fmla="*/ 2362200 w 2486025"/>
              <a:gd name="connsiteY2" fmla="*/ 939800 h 3416300"/>
              <a:gd name="connsiteX3" fmla="*/ 2143125 w 2486025"/>
              <a:gd name="connsiteY3" fmla="*/ 3416300 h 3416300"/>
              <a:gd name="connsiteX0" fmla="*/ 0 w 2486025"/>
              <a:gd name="connsiteY0" fmla="*/ 23813 h 3395663"/>
              <a:gd name="connsiteX1" fmla="*/ 1400175 w 2486025"/>
              <a:gd name="connsiteY1" fmla="*/ 128588 h 3395663"/>
              <a:gd name="connsiteX2" fmla="*/ 2362200 w 2486025"/>
              <a:gd name="connsiteY2" fmla="*/ 919163 h 3395663"/>
              <a:gd name="connsiteX3" fmla="*/ 2143125 w 2486025"/>
              <a:gd name="connsiteY3" fmla="*/ 3395663 h 339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6025" h="3395663">
                <a:moveTo>
                  <a:pt x="0" y="23813"/>
                </a:moveTo>
                <a:cubicBezTo>
                  <a:pt x="410369" y="0"/>
                  <a:pt x="1006475" y="26988"/>
                  <a:pt x="1400175" y="128588"/>
                </a:cubicBezTo>
                <a:cubicBezTo>
                  <a:pt x="1793875" y="230188"/>
                  <a:pt x="2238375" y="374651"/>
                  <a:pt x="2362200" y="919163"/>
                </a:cubicBezTo>
                <a:cubicBezTo>
                  <a:pt x="2486025" y="1463675"/>
                  <a:pt x="2455068" y="2105819"/>
                  <a:pt x="2143125" y="3395663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378" y="1462462"/>
            <a:ext cx="1600187" cy="1016499"/>
          </a:xfrm>
          <a:prstGeom prst="rect">
            <a:avLst/>
          </a:prstGeom>
          <a:noFill/>
          <a:ln/>
          <a:effectLst/>
        </p:spPr>
      </p:pic>
      <p:pic>
        <p:nvPicPr>
          <p:cNvPr id="36" name="Picture 35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667127" y="1452937"/>
            <a:ext cx="3124186" cy="1421885"/>
          </a:xfrm>
          <a:prstGeom prst="rect">
            <a:avLst/>
          </a:prstGeom>
          <a:noFill/>
          <a:ln/>
          <a:effectLst/>
        </p:spPr>
      </p:pic>
      <p:pic>
        <p:nvPicPr>
          <p:cNvPr id="37" name="Picture 36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652304" y="3532249"/>
            <a:ext cx="3630076" cy="2563751"/>
          </a:xfrm>
          <a:prstGeom prst="rect">
            <a:avLst/>
          </a:prstGeom>
          <a:noFill/>
          <a:ln/>
          <a:effectLst/>
        </p:spPr>
      </p:pic>
      <p:sp>
        <p:nvSpPr>
          <p:cNvPr id="50" name="TextBox 49"/>
          <p:cNvSpPr txBox="1"/>
          <p:nvPr/>
        </p:nvSpPr>
        <p:spPr>
          <a:xfrm>
            <a:off x="7038975" y="1887913"/>
            <a:ext cx="9055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transpose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0" y="3097588"/>
            <a:ext cx="9144000" cy="9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71525" y="849688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Dual LP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343400" y="849688"/>
            <a:ext cx="1827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Inequality Form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269923" y="3181290"/>
            <a:ext cx="1462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Dual of Dual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971800" y="396240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pic>
        <p:nvPicPr>
          <p:cNvPr id="38" name="Picture 37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91609" y="3581400"/>
            <a:ext cx="2540361" cy="1016449"/>
          </a:xfrm>
          <a:prstGeom prst="rect">
            <a:avLst/>
          </a:prstGeom>
          <a:noFill/>
          <a:ln/>
          <a:effectLst/>
        </p:spPr>
      </p:pic>
      <p:sp>
        <p:nvSpPr>
          <p:cNvPr id="66" name="TextBox 65"/>
          <p:cNvSpPr txBox="1"/>
          <p:nvPr/>
        </p:nvSpPr>
        <p:spPr>
          <a:xfrm>
            <a:off x="1878090" y="3276600"/>
            <a:ext cx="1246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Let x = v-u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28600" y="5410200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0070C0"/>
                </a:solidFill>
              </a:rPr>
              <a:t>Primal:</a:t>
            </a:r>
            <a:endParaRPr lang="en-US" sz="2000" u="sng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724349" y="6106180"/>
            <a:ext cx="5514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Conclusion: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“Dual of Dual is Primal!”</a:t>
            </a:r>
            <a:endParaRPr lang="en-US" sz="2800" dirty="0"/>
          </a:p>
        </p:txBody>
      </p:sp>
      <p:sp>
        <p:nvSpPr>
          <p:cNvPr id="69" name="Title 1"/>
          <p:cNvSpPr>
            <a:spLocks noGrp="1"/>
          </p:cNvSpPr>
          <p:nvPr>
            <p:ph type="title"/>
          </p:nvPr>
        </p:nvSpPr>
        <p:spPr>
          <a:xfrm>
            <a:off x="457200" y="-56562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Dual of Dual</a:t>
            </a:r>
            <a:endParaRPr lang="en-US" sz="4000" dirty="0"/>
          </a:p>
        </p:txBody>
      </p:sp>
      <p:sp>
        <p:nvSpPr>
          <p:cNvPr id="39" name="Freeform 38"/>
          <p:cNvSpPr/>
          <p:nvPr/>
        </p:nvSpPr>
        <p:spPr>
          <a:xfrm>
            <a:off x="4838700" y="2497513"/>
            <a:ext cx="1304925" cy="1152525"/>
          </a:xfrm>
          <a:custGeom>
            <a:avLst/>
            <a:gdLst>
              <a:gd name="connsiteX0" fmla="*/ 1304925 w 1304925"/>
              <a:gd name="connsiteY0" fmla="*/ 0 h 819150"/>
              <a:gd name="connsiteX1" fmla="*/ 638175 w 1304925"/>
              <a:gd name="connsiteY1" fmla="*/ 333375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190500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190500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266700 h 819150"/>
              <a:gd name="connsiteX2" fmla="*/ 0 w 1304925"/>
              <a:gd name="connsiteY2" fmla="*/ 819150 h 819150"/>
              <a:gd name="connsiteX0" fmla="*/ 1304925 w 1304925"/>
              <a:gd name="connsiteY0" fmla="*/ 0 h 819150"/>
              <a:gd name="connsiteX1" fmla="*/ 514350 w 1304925"/>
              <a:gd name="connsiteY1" fmla="*/ 266700 h 819150"/>
              <a:gd name="connsiteX2" fmla="*/ 0 w 1304925"/>
              <a:gd name="connsiteY2" fmla="*/ 8191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819150">
                <a:moveTo>
                  <a:pt x="1304925" y="0"/>
                </a:moveTo>
                <a:cubicBezTo>
                  <a:pt x="870743" y="60325"/>
                  <a:pt x="731837" y="130175"/>
                  <a:pt x="514350" y="266700"/>
                </a:cubicBezTo>
                <a:cubicBezTo>
                  <a:pt x="296863" y="403225"/>
                  <a:pt x="153194" y="577850"/>
                  <a:pt x="0" y="81915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6162676" y="3497638"/>
            <a:ext cx="1485899" cy="342900"/>
          </a:xfrm>
          <a:custGeom>
            <a:avLst/>
            <a:gdLst>
              <a:gd name="connsiteX0" fmla="*/ 1304925 w 1304925"/>
              <a:gd name="connsiteY0" fmla="*/ 0 h 819150"/>
              <a:gd name="connsiteX1" fmla="*/ 638175 w 1304925"/>
              <a:gd name="connsiteY1" fmla="*/ 333375 h 819150"/>
              <a:gd name="connsiteX2" fmla="*/ 0 w 1304925"/>
              <a:gd name="connsiteY2" fmla="*/ 81915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819150">
                <a:moveTo>
                  <a:pt x="1304925" y="0"/>
                </a:moveTo>
                <a:cubicBezTo>
                  <a:pt x="1080293" y="98425"/>
                  <a:pt x="855662" y="196850"/>
                  <a:pt x="638175" y="333375"/>
                </a:cubicBezTo>
                <a:cubicBezTo>
                  <a:pt x="420688" y="469900"/>
                  <a:pt x="210344" y="644525"/>
                  <a:pt x="0" y="819150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5572125" y="3733800"/>
            <a:ext cx="3114675" cy="2209800"/>
          </a:xfrm>
          <a:custGeom>
            <a:avLst/>
            <a:gdLst>
              <a:gd name="connsiteX0" fmla="*/ 1381125 w 1381125"/>
              <a:gd name="connsiteY0" fmla="*/ 0 h 342900"/>
              <a:gd name="connsiteX1" fmla="*/ 771525 w 1381125"/>
              <a:gd name="connsiteY1" fmla="*/ 276225 h 342900"/>
              <a:gd name="connsiteX2" fmla="*/ 0 w 1381125"/>
              <a:gd name="connsiteY2" fmla="*/ 342900 h 342900"/>
              <a:gd name="connsiteX0" fmla="*/ 2362200 w 2362200"/>
              <a:gd name="connsiteY0" fmla="*/ 0 h 2311400"/>
              <a:gd name="connsiteX1" fmla="*/ 771525 w 2362200"/>
              <a:gd name="connsiteY1" fmla="*/ 1971675 h 2311400"/>
              <a:gd name="connsiteX2" fmla="*/ 0 w 2362200"/>
              <a:gd name="connsiteY2" fmla="*/ 2038350 h 2311400"/>
              <a:gd name="connsiteX0" fmla="*/ 2362200 w 2362200"/>
              <a:gd name="connsiteY0" fmla="*/ 0 h 2063750"/>
              <a:gd name="connsiteX1" fmla="*/ 1657350 w 2362200"/>
              <a:gd name="connsiteY1" fmla="*/ 1724025 h 2063750"/>
              <a:gd name="connsiteX2" fmla="*/ 0 w 2362200"/>
              <a:gd name="connsiteY2" fmla="*/ 2038350 h 2063750"/>
              <a:gd name="connsiteX0" fmla="*/ 2362200 w 2362200"/>
              <a:gd name="connsiteY0" fmla="*/ 0 h 2063750"/>
              <a:gd name="connsiteX1" fmla="*/ 1657350 w 2362200"/>
              <a:gd name="connsiteY1" fmla="*/ 1724025 h 2063750"/>
              <a:gd name="connsiteX2" fmla="*/ 0 w 2362200"/>
              <a:gd name="connsiteY2" fmla="*/ 2038350 h 2063750"/>
              <a:gd name="connsiteX0" fmla="*/ 2362200 w 2362200"/>
              <a:gd name="connsiteY0" fmla="*/ 0 h 1908175"/>
              <a:gd name="connsiteX1" fmla="*/ 1657350 w 2362200"/>
              <a:gd name="connsiteY1" fmla="*/ 1590675 h 1908175"/>
              <a:gd name="connsiteX2" fmla="*/ 0 w 2362200"/>
              <a:gd name="connsiteY2" fmla="*/ 1905000 h 1908175"/>
              <a:gd name="connsiteX0" fmla="*/ 2362200 w 2632008"/>
              <a:gd name="connsiteY0" fmla="*/ 0 h 1905000"/>
              <a:gd name="connsiteX1" fmla="*/ 2238308 w 2632008"/>
              <a:gd name="connsiteY1" fmla="*/ 1485381 h 1905000"/>
              <a:gd name="connsiteX2" fmla="*/ 0 w 2632008"/>
              <a:gd name="connsiteY2" fmla="*/ 1905000 h 1905000"/>
              <a:gd name="connsiteX0" fmla="*/ 2700837 w 2700837"/>
              <a:gd name="connsiteY0" fmla="*/ 0 h 1907017"/>
              <a:gd name="connsiteX1" fmla="*/ 2238308 w 2700837"/>
              <a:gd name="connsiteY1" fmla="*/ 1487398 h 1907017"/>
              <a:gd name="connsiteX2" fmla="*/ 0 w 2700837"/>
              <a:gd name="connsiteY2" fmla="*/ 1907017 h 1907017"/>
              <a:gd name="connsiteX0" fmla="*/ 2700837 w 2700837"/>
              <a:gd name="connsiteY0" fmla="*/ 0 h 1907017"/>
              <a:gd name="connsiteX1" fmla="*/ 2238308 w 2700837"/>
              <a:gd name="connsiteY1" fmla="*/ 1487398 h 1907017"/>
              <a:gd name="connsiteX2" fmla="*/ 0 w 2700837"/>
              <a:gd name="connsiteY2" fmla="*/ 1907017 h 1907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0837" h="1907017">
                <a:moveTo>
                  <a:pt x="2700837" y="0"/>
                </a:moveTo>
                <a:cubicBezTo>
                  <a:pt x="2655465" y="672739"/>
                  <a:pt x="2688447" y="1169562"/>
                  <a:pt x="2238308" y="1487398"/>
                </a:cubicBezTo>
                <a:cubicBezTo>
                  <a:pt x="1788169" y="1805234"/>
                  <a:pt x="270669" y="1902254"/>
                  <a:pt x="0" y="1907017"/>
                </a:cubicBezTo>
              </a:path>
            </a:pathLst>
          </a:custGeom>
          <a:ln w="1905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547750" y="4612575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msy10"/>
              </a:rPr>
              <a:t>´</a:t>
            </a:r>
            <a:endParaRPr lang="en-US" sz="2800" dirty="0">
              <a:latin typeface="cmsy10"/>
            </a:endParaRPr>
          </a:p>
        </p:txBody>
      </p:sp>
      <p:pic>
        <p:nvPicPr>
          <p:cNvPr id="29" name="Picture 28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219196" y="5283746"/>
            <a:ext cx="1523918" cy="659857"/>
          </a:xfrm>
          <a:prstGeom prst="rect">
            <a:avLst/>
          </a:prstGeom>
          <a:noFill/>
          <a:ln/>
          <a:effectLst/>
        </p:spPr>
      </p:pic>
      <p:sp>
        <p:nvSpPr>
          <p:cNvPr id="31" name="TextBox 30"/>
          <p:cNvSpPr txBox="1"/>
          <p:nvPr/>
        </p:nvSpPr>
        <p:spPr>
          <a:xfrm>
            <a:off x="570903" y="101025"/>
            <a:ext cx="17187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A has size m x n</a:t>
            </a:r>
          </a:p>
          <a:p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c 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CA" sz="1600" dirty="0" err="1" smtClean="0">
                <a:solidFill>
                  <a:schemeClr val="bg1">
                    <a:lumMod val="50000"/>
                  </a:schemeClr>
                </a:solidFill>
                <a:latin typeface="msbm10"/>
              </a:rPr>
              <a:t>R</a:t>
            </a:r>
            <a:r>
              <a:rPr lang="en-CA" sz="1600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 and b 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CA" sz="1600" dirty="0" err="1" smtClean="0">
                <a:solidFill>
                  <a:schemeClr val="bg1">
                    <a:lumMod val="50000"/>
                  </a:schemeClr>
                </a:solidFill>
                <a:latin typeface="msbm10"/>
              </a:rPr>
              <a:t>R</a:t>
            </a:r>
            <a:r>
              <a:rPr lang="en-CA" sz="1600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m</a:t>
            </a:r>
            <a:endParaRPr lang="en-CA" sz="1600" baseline="30000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20000" y="3733800"/>
            <a:ext cx="724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u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msbm10"/>
              </a:rPr>
              <a:t>R</a:t>
            </a:r>
            <a:r>
              <a:rPr lang="en-CA" sz="1600" baseline="30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msbm10"/>
              </a:rPr>
              <a:t>R</a:t>
            </a:r>
            <a:r>
              <a:rPr lang="en-CA" sz="1600" baseline="30000" dirty="0" smtClean="0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CA" sz="1600" dirty="0" smtClean="0">
                <a:solidFill>
                  <a:schemeClr val="bg1">
                    <a:lumMod val="50000"/>
                  </a:schemeClr>
                </a:solidFill>
                <a:latin typeface="msbm10"/>
              </a:rPr>
              <a:t>R</a:t>
            </a:r>
            <a:r>
              <a:rPr lang="en-CA" sz="1600" baseline="30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m</a:t>
            </a:r>
            <a:endParaRPr lang="en-CA" sz="1600" baseline="30000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8" grpId="0"/>
      <p:bldP spid="42" grpId="0"/>
      <p:bldP spid="45" grpId="0" animBg="1"/>
      <p:bldP spid="46" grpId="0"/>
      <p:bldP spid="47" grpId="0"/>
      <p:bldP spid="48" grpId="0" animBg="1"/>
      <p:bldP spid="49" grpId="0" animBg="1"/>
      <p:bldP spid="50" grpId="0"/>
      <p:bldP spid="59" grpId="0"/>
      <p:bldP spid="60" grpId="0"/>
      <p:bldP spid="62" grpId="0"/>
      <p:bldP spid="66" grpId="0"/>
      <p:bldP spid="67" grpId="0"/>
      <p:bldP spid="68" grpId="0"/>
      <p:bldP spid="39" grpId="0" animBg="1"/>
      <p:bldP spid="41" grpId="0" animBg="1"/>
      <p:bldP spid="44" grpId="0" animBg="1"/>
      <p:bldP spid="30" grpId="0"/>
      <p:bldP spid="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0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Primal </a:t>
            </a:r>
            <a:r>
              <a:rPr lang="en-US" sz="4000" dirty="0" err="1" smtClean="0"/>
              <a:t>vs</a:t>
            </a:r>
            <a:r>
              <a:rPr lang="en-US" sz="4000" dirty="0" smtClean="0"/>
              <a:t> Dual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09574" y="1647825"/>
            <a:ext cx="8258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Weak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x feasible for Primal and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 feasible for Dual then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847850" y="30353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Infeasible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Opt. Exists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Infeasible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Opt. </a:t>
                      </a:r>
                      <a:r>
                        <a:rPr lang="en-US" baseline="0" dirty="0" smtClean="0"/>
                        <a:t>Exists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905375" y="2362200"/>
            <a:ext cx="127002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u="sng" dirty="0" smtClean="0"/>
              <a:t>Primal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max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imization)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5959" y="3513892"/>
            <a:ext cx="124284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u="sng" dirty="0" smtClean="0"/>
              <a:t>Dual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min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imization)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48250" y="3781425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81775" y="3781425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48250" y="4152900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9575" y="756761"/>
            <a:ext cx="8610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Fundamental Theorem of LP: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For any LP, the outcome is either:</a:t>
            </a:r>
            <a:br>
              <a:rPr lang="en-US" sz="2400" dirty="0" smtClean="0"/>
            </a:br>
            <a:r>
              <a:rPr lang="en-US" sz="2400" dirty="0" smtClean="0"/>
              <a:t>Infeasible, Unbounded, Optimum Point Exists.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57575" y="3781425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48250" y="3419475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574" y="5010150"/>
            <a:ext cx="8258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Strong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If Primal has an opt. solution x, then Dual has an opt. solution 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Furthermore, optimal values are same: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>
                <a:latin typeface="cmmi10"/>
              </a:rPr>
              <a:t>¸</a:t>
            </a:r>
            <a:r>
              <a:rPr lang="en-US" sz="2400" dirty="0" smtClean="0"/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48050" y="4152900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81775" y="3419475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Impossible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81775" y="4152900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57575" y="3419475"/>
            <a:ext cx="94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Possible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343150" y="2514600"/>
            <a:ext cx="1108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Exercise!</a:t>
            </a:r>
            <a:endParaRPr lang="en-US" sz="2000" dirty="0">
              <a:solidFill>
                <a:srgbClr val="7030A0"/>
              </a:solidFill>
            </a:endParaRPr>
          </a:p>
        </p:txBody>
      </p:sp>
      <p:cxnSp>
        <p:nvCxnSpPr>
          <p:cNvPr id="41" name="Straight Arrow Connector 40"/>
          <p:cNvCxnSpPr>
            <a:stCxn id="39" idx="3"/>
          </p:cNvCxnSpPr>
          <p:nvPr/>
        </p:nvCxnSpPr>
        <p:spPr>
          <a:xfrm>
            <a:off x="3451851" y="2714655"/>
            <a:ext cx="386724" cy="828645"/>
          </a:xfrm>
          <a:prstGeom prst="straightConnector1">
            <a:avLst/>
          </a:prstGeom>
          <a:ln w="1905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9" grpId="0"/>
      <p:bldP spid="26" grpId="0"/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236"/>
            <a:ext cx="8229600" cy="944562"/>
          </a:xfrm>
        </p:spPr>
        <p:txBody>
          <a:bodyPr>
            <a:normAutofit/>
          </a:bodyPr>
          <a:lstStyle/>
          <a:p>
            <a:pPr>
              <a:tabLst>
                <a:tab pos="2914650" algn="l"/>
              </a:tabLst>
            </a:pPr>
            <a:r>
              <a:rPr lang="en-US" sz="4000" dirty="0" smtClean="0"/>
              <a:t>Strong Duality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1106521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Primal LP: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7800" y="1106521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Dual LP: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2" name="Picture 2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812545" y="946962"/>
            <a:ext cx="1523598" cy="659718"/>
          </a:xfrm>
          <a:prstGeom prst="rect">
            <a:avLst/>
          </a:prstGeom>
          <a:noFill/>
          <a:ln/>
          <a:effectLst/>
        </p:spPr>
      </p:pic>
      <p:pic>
        <p:nvPicPr>
          <p:cNvPr id="33" name="Picture 3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6376267" y="834394"/>
            <a:ext cx="1600190" cy="1040885"/>
          </a:xfrm>
          <a:prstGeom prst="rect">
            <a:avLst/>
          </a:prstGeom>
          <a:noFill/>
          <a:ln/>
          <a:effectLst/>
        </p:spPr>
      </p:pic>
      <p:sp>
        <p:nvSpPr>
          <p:cNvPr id="24" name="Rectangle 23"/>
          <p:cNvSpPr/>
          <p:nvPr/>
        </p:nvSpPr>
        <p:spPr>
          <a:xfrm>
            <a:off x="480291" y="1671786"/>
            <a:ext cx="812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B050"/>
                </a:solidFill>
              </a:rPr>
              <a:t>Strong Duality Theorem: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Primal has an opt. solution x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 Dual has an opt. solution y.</a:t>
            </a:r>
            <a:br>
              <a:rPr lang="en-US" sz="2400" dirty="0" smtClean="0"/>
            </a:br>
            <a:r>
              <a:rPr lang="en-US" sz="2400" dirty="0" smtClean="0"/>
              <a:t>Furthermore, optimal values are same: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= 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138540" y="2821459"/>
            <a:ext cx="8853060" cy="3830551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Weak Duality implies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800" b="1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  So strong duality says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800" b="1" dirty="0" err="1" smtClean="0">
                <a:solidFill>
                  <a:srgbClr val="0070C0"/>
                </a:solidFill>
                <a:latin typeface="cmsy10"/>
              </a:rPr>
              <a:t>¸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</a:t>
            </a:r>
          </a:p>
          <a:p>
            <a:endParaRPr lang="en-US" sz="900" b="1" dirty="0" smtClean="0"/>
          </a:p>
          <a:p>
            <a:r>
              <a:rPr lang="en-US" sz="2400" b="1" dirty="0" smtClean="0"/>
              <a:t>Restatement of Theorem:</a:t>
            </a:r>
            <a:br>
              <a:rPr lang="en-US" sz="2400" b="1" dirty="0" smtClean="0"/>
            </a:br>
            <a:r>
              <a:rPr lang="en-US" sz="2400" dirty="0" smtClean="0"/>
              <a:t>      </a:t>
            </a:r>
            <a:r>
              <a:rPr lang="en-US" sz="1200" dirty="0" smtClean="0"/>
              <a:t> </a:t>
            </a:r>
            <a:r>
              <a:rPr lang="en-US" sz="2400" dirty="0" smtClean="0"/>
              <a:t>Primal has an optimal solution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</a:t>
            </a:r>
            <a:r>
              <a:rPr lang="en-US" sz="2400" dirty="0" smtClean="0"/>
              <a:t>  Dual has an optimal solution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 the following system is solvable:</a:t>
            </a:r>
          </a:p>
          <a:p>
            <a:endParaRPr lang="en-US" sz="2400" dirty="0" smtClean="0"/>
          </a:p>
          <a:p>
            <a:pPr>
              <a:buNone/>
            </a:pPr>
            <a:endParaRPr lang="en-US" sz="7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>
                <a:solidFill>
                  <a:srgbClr val="00B050"/>
                </a:solidFill>
              </a:rPr>
              <a:t>Punchline</a:t>
            </a:r>
            <a:r>
              <a:rPr lang="en-US" sz="2400" b="1" dirty="0" smtClean="0">
                <a:solidFill>
                  <a:srgbClr val="00B050"/>
                </a:solidFill>
              </a:rPr>
              <a:t>:</a:t>
            </a:r>
            <a:r>
              <a:rPr lang="en-US" sz="2400" dirty="0" smtClean="0">
                <a:solidFill>
                  <a:srgbClr val="00B050"/>
                </a:solidFill>
              </a:rPr>
              <a:t> Finding optimal primal &amp; dual LP solutions</a:t>
            </a:r>
            <a:br>
              <a:rPr lang="en-US" sz="2400" dirty="0" smtClean="0">
                <a:solidFill>
                  <a:srgbClr val="00B050"/>
                </a:solidFill>
              </a:rPr>
            </a:br>
            <a:r>
              <a:rPr lang="en-US" sz="2400" dirty="0" smtClean="0">
                <a:solidFill>
                  <a:srgbClr val="00B050"/>
                </a:solidFill>
              </a:rPr>
              <a:t>is equivalent to solving this system of inequalities.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Can we characterize when systems of inequalities are solvable?</a:t>
            </a:r>
          </a:p>
        </p:txBody>
      </p:sp>
      <p:pic>
        <p:nvPicPr>
          <p:cNvPr id="31" name="Picture 30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1702077" y="4891469"/>
            <a:ext cx="5921758" cy="366331"/>
          </a:xfrm>
          <a:prstGeom prst="rect">
            <a:avLst/>
          </a:prstGeom>
          <a:noFill/>
          <a:ln/>
          <a:effectLst/>
        </p:spPr>
      </p:pic>
      <p:cxnSp>
        <p:nvCxnSpPr>
          <p:cNvPr id="11" name="Straight Arrow Connector 10"/>
          <p:cNvCxnSpPr>
            <a:stCxn id="13" idx="2"/>
          </p:cNvCxnSpPr>
          <p:nvPr/>
        </p:nvCxnSpPr>
        <p:spPr>
          <a:xfrm rot="5400000">
            <a:off x="6594194" y="3936131"/>
            <a:ext cx="1487508" cy="663011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91986" y="3205425"/>
            <a:ext cx="1886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(for any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</a:rPr>
              <a:t>feasible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x,y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03217" y="3185328"/>
            <a:ext cx="1532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(for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</a:rPr>
              <a:t>optimal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</a:rPr>
              <a:t>x,y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364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&gt;0</a:t>
            </a:r>
          </a:p>
          <a:p>
            <a:r>
              <a:rPr lang="en-US" sz="2800" b="1" dirty="0" smtClean="0"/>
              <a:t>Geometrically…</a:t>
            </a:r>
            <a:endParaRPr lang="en-US" sz="2800" b="1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542488" y="4506969"/>
            <a:ext cx="2228883" cy="213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33696" y="5085051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579" y="491002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4329" y="3439609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689123" y="4970193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20700000">
            <a:off x="2719880" y="3720100"/>
            <a:ext cx="2502286" cy="1968820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38746" y="5081047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820920" y="4244884"/>
            <a:ext cx="1682270" cy="89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65399" y="5252409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41043" y="3356178"/>
            <a:ext cx="3704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span(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smtClean="0">
                <a:latin typeface="Calibri"/>
              </a:rPr>
              <a:t>A</a:t>
            </a:r>
            <a:r>
              <a:rPr lang="en-US" baseline="-25000" dirty="0" smtClean="0">
                <a:latin typeface="Calibri"/>
              </a:rPr>
              <a:t>n</a:t>
            </a:r>
            <a:r>
              <a:rPr lang="en-US" dirty="0" smtClean="0"/>
              <a:t>) = 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4628467" y="3540844"/>
            <a:ext cx="612576" cy="2528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683653" y="5522605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3091992" y="4506012"/>
            <a:ext cx="697584" cy="433633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31736" y="4270346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68596" y="4807670"/>
            <a:ext cx="1299330" cy="27494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788817" y="445888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586899" y="4322189"/>
            <a:ext cx="820132" cy="697584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308048" y="39686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12265" y="1480008"/>
            <a:ext cx="276505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 smtClean="0">
                <a:solidFill>
                  <a:srgbClr val="0070C0"/>
                </a:solidFill>
              </a:rPr>
              <a:t>(b is in column space of A)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81" y="923828"/>
            <a:ext cx="8729220" cy="196077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lvl="1"/>
            <a:r>
              <a:rPr lang="en-US" sz="2400" dirty="0" smtClean="0"/>
              <a:t>There exists x satisfying Ax=b		       </a:t>
            </a:r>
            <a:r>
              <a:rPr lang="en-US" sz="1900" dirty="0" smtClean="0">
                <a:solidFill>
                  <a:schemeClr val="bg1">
                    <a:lumMod val="50000"/>
                  </a:schemeClr>
                </a:solidFill>
              </a:rPr>
              <a:t>(b is in column space of A)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There exists 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dirty="0" smtClean="0"/>
              <a:t> satisfying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A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b</a:t>
            </a:r>
            <a:r>
              <a:rPr lang="en-US" sz="2400" dirty="0" smtClean="0"/>
              <a:t>&gt;0		</a:t>
            </a:r>
            <a:r>
              <a:rPr lang="en-US" sz="1900" dirty="0" smtClean="0">
                <a:solidFill>
                  <a:srgbClr val="0070C0"/>
                </a:solidFill>
              </a:rPr>
              <a:t>(or it is not)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endParaRPr lang="en-US" sz="2800" baseline="30000" dirty="0">
              <a:latin typeface="Calibri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824962" y="5176500"/>
            <a:ext cx="1729366" cy="3017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61977" y="5509258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72037" y="4222034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717404" y="5394400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164375">
            <a:off x="1135838" y="5250731"/>
            <a:ext cx="6147171" cy="603315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67027" y="5505254"/>
            <a:ext cx="2457833" cy="582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106134" y="4916080"/>
            <a:ext cx="1178351" cy="1885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784253" y="5676616"/>
            <a:ext cx="1063563" cy="701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42322" y="4534530"/>
            <a:ext cx="1989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column space of A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5495828" y="4719196"/>
            <a:ext cx="546495" cy="66351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17287" y="6182482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cxnSp>
        <p:nvCxnSpPr>
          <p:cNvPr id="36" name="Straight Arrow Connector 35"/>
          <p:cNvCxnSpPr>
            <a:endCxn id="37" idx="0"/>
          </p:cNvCxnSpPr>
          <p:nvPr/>
        </p:nvCxnSpPr>
        <p:spPr>
          <a:xfrm rot="10800000" flipV="1">
            <a:off x="2931906" y="5495828"/>
            <a:ext cx="753978" cy="27338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733775" y="576920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696877" y="5377207"/>
            <a:ext cx="1208204" cy="12961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600281" y="4920007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rot="16200000" flipV="1">
            <a:off x="2427404" y="4246773"/>
            <a:ext cx="1670116" cy="831134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09101" y="366859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4860" y="5334236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9997" y="375344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</a:t>
            </a:r>
            <a:endParaRPr lang="en-US" sz="2000" dirty="0">
              <a:solidFill>
                <a:srgbClr val="00B050"/>
              </a:solidFill>
            </a:endParaRPr>
          </a:p>
        </p:txBody>
      </p:sp>
      <p:pic>
        <p:nvPicPr>
          <p:cNvPr id="63" name="Picture 6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405136" y="2814684"/>
            <a:ext cx="3412930" cy="772881"/>
          </a:xfrm>
          <a:prstGeom prst="rect">
            <a:avLst/>
          </a:prstGeom>
          <a:noFill/>
          <a:ln/>
          <a:effectLst/>
        </p:spPr>
      </p:pic>
      <p:sp>
        <p:nvSpPr>
          <p:cNvPr id="60" name="TextBox 59"/>
          <p:cNvSpPr txBox="1"/>
          <p:nvPr/>
        </p:nvSpPr>
        <p:spPr>
          <a:xfrm>
            <a:off x="637882" y="2796617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Hyperplane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33321" y="3190186"/>
            <a:ext cx="2631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Positive open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608190" y="2309567"/>
            <a:ext cx="391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++</a:t>
            </a:r>
            <a:endParaRPr lang="en-US" sz="1600" dirty="0"/>
          </a:p>
        </p:txBody>
      </p:sp>
      <p:sp>
        <p:nvSpPr>
          <p:cNvPr id="65" name="Freeform 64"/>
          <p:cNvSpPr/>
          <p:nvPr/>
        </p:nvSpPr>
        <p:spPr>
          <a:xfrm rot="164375">
            <a:off x="589636" y="5173283"/>
            <a:ext cx="7333065" cy="788769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AFDC7E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041823" y="5269583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sz="2800" baseline="-25000" dirty="0" smtClean="0">
                <a:solidFill>
                  <a:srgbClr val="00B050"/>
                </a:solidFill>
                <a:latin typeface="Calibri"/>
              </a:rPr>
              <a:t>a,0</a:t>
            </a:r>
            <a:endParaRPr lang="en-US" sz="2400" baseline="-25000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07150" y="2309566"/>
            <a:ext cx="4139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col</a:t>
            </a:r>
            <a:r>
              <a:rPr lang="en-US" sz="2400" dirty="0" smtClean="0"/>
              <a:t>-space(A)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H</a:t>
            </a:r>
            <a:r>
              <a:rPr lang="en-US" sz="2800" baseline="-25000" dirty="0" smtClean="0"/>
              <a:t>y,0</a:t>
            </a:r>
            <a:r>
              <a:rPr lang="en-US" sz="2400" dirty="0" smtClean="0"/>
              <a:t>   but   b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H</a:t>
            </a:r>
            <a:r>
              <a:rPr lang="en-US" sz="2800" baseline="-25000" dirty="0" smtClean="0"/>
              <a:t>y,0</a:t>
            </a:r>
            <a:endParaRPr lang="en-US" sz="2400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2960019" y="4675700"/>
            <a:ext cx="1574279" cy="28274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4" grpId="0"/>
      <p:bldP spid="65" grpId="0" animBg="1"/>
      <p:bldP spid="6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1"/>
          <p:cNvSpPr txBox="1">
            <a:spLocks/>
          </p:cNvSpPr>
          <p:nvPr/>
        </p:nvSpPr>
        <p:spPr>
          <a:xfrm>
            <a:off x="533400" y="3962400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Matrix form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 smtClean="0"/>
              <a:t>Parameters: c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55000" dirty="0" smtClean="0"/>
              <a:t>n</a:t>
            </a:r>
            <a:r>
              <a:rPr lang="en-US" sz="2600" dirty="0" smtClean="0"/>
              <a:t>, A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30000" dirty="0" smtClean="0">
                <a:latin typeface="Calibri"/>
              </a:rPr>
              <a:t>m</a:t>
            </a:r>
            <a:r>
              <a:rPr lang="en-US" sz="2600" baseline="30000" dirty="0" smtClean="0">
                <a:latin typeface="cmsy10"/>
              </a:rPr>
              <a:t>£</a:t>
            </a:r>
            <a:r>
              <a:rPr lang="en-US" sz="2600" baseline="30000" dirty="0" smtClean="0"/>
              <a:t>n</a:t>
            </a:r>
            <a:r>
              <a:rPr lang="en-US" sz="2600" dirty="0" smtClean="0"/>
              <a:t>, b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30000" dirty="0" smtClean="0">
                <a:latin typeface="Calibri"/>
              </a:rPr>
              <a:t>m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600" dirty="0" smtClean="0"/>
              <a:t>Variables: x</a:t>
            </a:r>
            <a:r>
              <a:rPr lang="en-US" sz="26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600" baseline="30000" dirty="0" smtClean="0"/>
              <a:t>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562414" y="4648200"/>
            <a:ext cx="1667028" cy="666504"/>
          </a:xfrm>
          <a:prstGeom prst="rect">
            <a:avLst/>
          </a:prstGeom>
          <a:noFill/>
          <a:ln/>
          <a:effectLst/>
        </p:spPr>
      </p:pic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Linear Program</a:t>
            </a:r>
            <a:endParaRPr lang="en-US" dirty="0"/>
          </a:p>
        </p:txBody>
      </p:sp>
      <p:sp>
        <p:nvSpPr>
          <p:cNvPr id="21" name="Content Placeholder 1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General definition</a:t>
            </a:r>
          </a:p>
          <a:p>
            <a:pPr lvl="1"/>
            <a:r>
              <a:rPr lang="en-US" dirty="0" smtClean="0"/>
              <a:t>Parameters: c,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 smtClean="0"/>
              <a:t>,…,</a:t>
            </a:r>
            <a:r>
              <a:rPr lang="en-US" dirty="0"/>
              <a:t>a</a:t>
            </a:r>
            <a:r>
              <a:rPr lang="en-US" baseline="-25000" dirty="0"/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55000" dirty="0"/>
              <a:t>n</a:t>
            </a:r>
            <a:r>
              <a:rPr lang="en-US" dirty="0" smtClean="0"/>
              <a:t>, </a:t>
            </a:r>
            <a:r>
              <a:rPr lang="en-US" dirty="0"/>
              <a:t>b</a:t>
            </a:r>
            <a:r>
              <a:rPr lang="en-US" baseline="-5000" dirty="0"/>
              <a:t>1</a:t>
            </a:r>
            <a:r>
              <a:rPr lang="en-US" dirty="0" smtClean="0"/>
              <a:t>,…,</a:t>
            </a:r>
            <a:r>
              <a:rPr lang="en-US" dirty="0"/>
              <a:t>b</a:t>
            </a:r>
            <a:r>
              <a:rPr lang="en-US" baseline="-5000" dirty="0"/>
              <a:t>m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</a:p>
          <a:p>
            <a:pPr lvl="1"/>
            <a:r>
              <a:rPr lang="en-US" dirty="0" smtClean="0"/>
              <a:t>Variables: x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endParaRPr lang="en-US" baseline="30000" dirty="0"/>
          </a:p>
        </p:txBody>
      </p:sp>
      <p:pic>
        <p:nvPicPr>
          <p:cNvPr id="8" name="Picture 7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2616439" y="2971800"/>
            <a:ext cx="3692581" cy="692359"/>
          </a:xfrm>
          <a:prstGeom prst="rect">
            <a:avLst/>
          </a:prstGeom>
          <a:noFill/>
          <a:ln/>
          <a:effectLst/>
        </p:spPr>
      </p:pic>
      <p:sp>
        <p:nvSpPr>
          <p:cNvPr id="24" name="Content Placeholder 11"/>
          <p:cNvSpPr txBox="1">
            <a:spLocks/>
          </p:cNvSpPr>
          <p:nvPr/>
        </p:nvSpPr>
        <p:spPr>
          <a:xfrm>
            <a:off x="533400" y="3962400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Ineq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829557"/>
            <a:ext cx="8729220" cy="263697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y satisfying y</a:t>
            </a:r>
            <a:r>
              <a:rPr lang="en-US" sz="2400" spc="-30" baseline="30000" dirty="0" smtClean="0"/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24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b="1" dirty="0" smtClean="0"/>
              <a:t>Geometrically…</a:t>
            </a:r>
            <a:br>
              <a:rPr lang="en-US" sz="2800" b="1" dirty="0" smtClean="0"/>
            </a:br>
            <a:r>
              <a:rPr lang="en-US" sz="2800" dirty="0" smtClean="0"/>
              <a:t>Let cone(</a:t>
            </a:r>
            <a:r>
              <a:rPr lang="en-US" sz="2800" dirty="0" smtClean="0">
                <a:latin typeface="Calibri"/>
              </a:rPr>
              <a:t>A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,…,</a:t>
            </a:r>
            <a:r>
              <a:rPr lang="en-US" sz="2800" dirty="0" smtClean="0">
                <a:latin typeface="Calibri"/>
              </a:rPr>
              <a:t>A</a:t>
            </a:r>
            <a:r>
              <a:rPr lang="en-US" sz="2800" baseline="-25000" dirty="0" smtClean="0">
                <a:latin typeface="Calibri"/>
              </a:rPr>
              <a:t>n</a:t>
            </a:r>
            <a:r>
              <a:rPr lang="en-US" sz="2800" dirty="0" smtClean="0"/>
              <a:t>) = { </a:t>
            </a:r>
            <a:r>
              <a:rPr lang="en-US" sz="2800" dirty="0" smtClean="0">
                <a:latin typeface="cmmi10"/>
              </a:rPr>
              <a:t>§</a:t>
            </a:r>
            <a:r>
              <a:rPr lang="en-US" sz="2800" baseline="-25000" dirty="0" err="1" smtClean="0">
                <a:latin typeface="cmmi10"/>
              </a:rPr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x</a:t>
            </a:r>
            <a:r>
              <a:rPr lang="en-US" sz="2800" baseline="-25000" dirty="0" err="1" smtClean="0">
                <a:latin typeface="cmmi10"/>
              </a:rPr>
              <a:t>i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i</a:t>
            </a:r>
            <a:r>
              <a:rPr lang="en-US" sz="2800" dirty="0" smtClean="0"/>
              <a:t> :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  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“cone generated by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” </a:t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(Here A</a:t>
            </a:r>
            <a:r>
              <a:rPr lang="en-US" sz="1800" baseline="-25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is the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800" baseline="30000" dirty="0" err="1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column of A)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19717" y="4461426"/>
            <a:ext cx="1309512" cy="1366064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693" h="1074655">
                <a:moveTo>
                  <a:pt x="565608" y="1074655"/>
                </a:moveTo>
                <a:lnTo>
                  <a:pt x="0" y="179109"/>
                </a:lnTo>
                <a:lnTo>
                  <a:pt x="348792" y="0"/>
                </a:lnTo>
                <a:lnTo>
                  <a:pt x="876693" y="18853"/>
                </a:lnTo>
                <a:lnTo>
                  <a:pt x="565608" y="107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46923" y="5083387"/>
            <a:ext cx="2833278" cy="3183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332641" y="5815501"/>
            <a:ext cx="2889151" cy="509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03882" y="5454316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683" y="3477324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477216" y="5501536"/>
            <a:ext cx="1234595" cy="9271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01997" y="4751614"/>
            <a:ext cx="2138443" cy="13309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42232" y="6251059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sz="2000" baseline="-25000" dirty="0">
              <a:latin typeface="Calibri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2162702" y="4701659"/>
            <a:ext cx="1246236" cy="95749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838230" y="4221769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2776465" y="4827266"/>
            <a:ext cx="1475905" cy="50456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28189" y="3898231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2393944" y="4712105"/>
            <a:ext cx="1959941" cy="246865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453708" y="3543671"/>
            <a:ext cx="330861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 flipV="1">
            <a:off x="2320009" y="4802892"/>
            <a:ext cx="1521846" cy="31565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630664" y="3970132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3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2407979" y="4463419"/>
            <a:ext cx="1309512" cy="1342098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  <a:gd name="connsiteX0" fmla="*/ 565608 w 876693"/>
              <a:gd name="connsiteY0" fmla="*/ 1055802 h 1055802"/>
              <a:gd name="connsiteX1" fmla="*/ 0 w 876693"/>
              <a:gd name="connsiteY1" fmla="*/ 160256 h 1055802"/>
              <a:gd name="connsiteX2" fmla="*/ 876693 w 876693"/>
              <a:gd name="connsiteY2" fmla="*/ 0 h 1055802"/>
              <a:gd name="connsiteX3" fmla="*/ 565608 w 876693"/>
              <a:gd name="connsiteY3" fmla="*/ 1055802 h 10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6693" h="1055802">
                <a:moveTo>
                  <a:pt x="565608" y="1055802"/>
                </a:moveTo>
                <a:lnTo>
                  <a:pt x="0" y="160256"/>
                </a:lnTo>
                <a:lnTo>
                  <a:pt x="876693" y="0"/>
                </a:lnTo>
                <a:lnTo>
                  <a:pt x="565608" y="1055802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TextBox 13"/>
          <p:cNvSpPr txBox="1"/>
          <p:nvPr/>
        </p:nvSpPr>
        <p:spPr>
          <a:xfrm>
            <a:off x="5061927" y="3695551"/>
            <a:ext cx="1885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cone(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,…,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3742441" y="3914459"/>
            <a:ext cx="1347766" cy="7329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23351" y="1376313"/>
            <a:ext cx="2446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(b is in cone(A</a:t>
            </a:r>
            <a:r>
              <a:rPr lang="en-US" sz="2000" baseline="-25000" dirty="0" smtClean="0">
                <a:solidFill>
                  <a:srgbClr val="0070C0"/>
                </a:solidFill>
              </a:rPr>
              <a:t>1</a:t>
            </a:r>
            <a:r>
              <a:rPr lang="en-US" sz="2000" dirty="0" smtClean="0">
                <a:solidFill>
                  <a:srgbClr val="0070C0"/>
                </a:solidFill>
              </a:rPr>
              <a:t>,…,A</a:t>
            </a:r>
            <a:r>
              <a:rPr lang="en-US" sz="2000" baseline="-25000" dirty="0" smtClean="0">
                <a:solidFill>
                  <a:srgbClr val="0070C0"/>
                </a:solidFill>
              </a:rPr>
              <a:t>n</a:t>
            </a:r>
            <a:r>
              <a:rPr lang="en-US" sz="2000" dirty="0" smtClean="0">
                <a:solidFill>
                  <a:srgbClr val="0070C0"/>
                </a:solidFill>
              </a:rPr>
              <a:t>))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/>
      <p:bldP spid="7" grpId="0"/>
      <p:bldP spid="18" grpId="0"/>
      <p:bldP spid="37" grpId="0"/>
      <p:bldP spid="41" grpId="0"/>
      <p:bldP spid="46" grpId="0"/>
      <p:bldP spid="29" grpId="0"/>
      <p:bldP spid="31" grpId="0" animBg="1"/>
      <p:bldP spid="14" grpId="0"/>
      <p:bldP spid="4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56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Systems of </a:t>
            </a:r>
            <a:r>
              <a:rPr lang="en-US" sz="4000" b="1" dirty="0" smtClean="0"/>
              <a:t>Ineq</a:t>
            </a:r>
            <a:r>
              <a:rPr lang="en-US" sz="4000" dirty="0" smtClean="0"/>
              <a:t>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816" y="829558"/>
            <a:ext cx="8729220" cy="252638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 is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cone(A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/>
              <a:t> satisfying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baseline="30000" dirty="0" smtClean="0">
                <a:latin typeface="Calibri"/>
              </a:rPr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</a:t>
            </a:r>
            <a:endParaRPr lang="en-US" sz="2400" spc="-100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Geometrically…</a:t>
            </a:r>
            <a:r>
              <a:rPr lang="en-US" sz="2400" dirty="0" smtClean="0"/>
              <a:t> </a:t>
            </a:r>
            <a:r>
              <a:rPr lang="en-US" sz="2000" dirty="0" smtClean="0"/>
              <a:t>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846923" y="5083387"/>
            <a:ext cx="2833278" cy="3183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2332641" y="5815501"/>
            <a:ext cx="2889151" cy="509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03882" y="5454316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7683" y="3477324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477216" y="5501536"/>
            <a:ext cx="1234595" cy="9271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201997" y="4751614"/>
            <a:ext cx="2138443" cy="13309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42232" y="6251059"/>
            <a:ext cx="395640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endParaRPr lang="en-US" sz="2000" baseline="-25000" dirty="0">
              <a:latin typeface="Calibri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38230" y="4221769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1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28189" y="3898231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2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250482" y="5194172"/>
            <a:ext cx="2226491" cy="621337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471044" y="4976546"/>
            <a:ext cx="330861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b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30664" y="3970132"/>
            <a:ext cx="435502" cy="4136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rgbClr val="C00000"/>
                </a:solidFill>
                <a:latin typeface="Calibri"/>
              </a:rPr>
              <a:t>3</a:t>
            </a:r>
            <a:endParaRPr lang="en-US" sz="2000" baseline="-25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61927" y="3695551"/>
            <a:ext cx="1885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cone(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,…,</a:t>
            </a:r>
            <a:r>
              <a:rPr lang="en-US" sz="2000" dirty="0" smtClean="0">
                <a:latin typeface="Calibri"/>
              </a:rPr>
              <a:t>A</a:t>
            </a:r>
            <a:r>
              <a:rPr lang="en-US" sz="2000" baseline="-25000" dirty="0" smtClean="0">
                <a:latin typeface="Calibri"/>
              </a:rPr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47" name="Picture 46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421996" y="2803481"/>
            <a:ext cx="3411948" cy="796570"/>
          </a:xfrm>
          <a:prstGeom prst="rect">
            <a:avLst/>
          </a:prstGeom>
          <a:noFill/>
          <a:ln/>
          <a:effectLst/>
        </p:spPr>
      </p:pic>
      <p:cxnSp>
        <p:nvCxnSpPr>
          <p:cNvPr id="15" name="Straight Arrow Connector 14"/>
          <p:cNvCxnSpPr/>
          <p:nvPr/>
        </p:nvCxnSpPr>
        <p:spPr>
          <a:xfrm rot="10800000" flipV="1">
            <a:off x="3742441" y="3914459"/>
            <a:ext cx="1347766" cy="73295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7882" y="2743884"/>
            <a:ext cx="2765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Positive closed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3321" y="3137453"/>
            <a:ext cx="2738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Negative open </a:t>
            </a:r>
            <a:r>
              <a:rPr lang="en-US" sz="2000" dirty="0" err="1" smtClean="0">
                <a:solidFill>
                  <a:srgbClr val="FF0000"/>
                </a:solidFill>
              </a:rPr>
              <a:t>halfspace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22304" y="2253006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--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5190398" y="225300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+</a:t>
            </a:r>
            <a:endParaRPr lang="en-US" sz="1600" dirty="0"/>
          </a:p>
        </p:txBody>
      </p:sp>
      <p:sp>
        <p:nvSpPr>
          <p:cNvPr id="35" name="Freeform 34"/>
          <p:cNvSpPr/>
          <p:nvPr/>
        </p:nvSpPr>
        <p:spPr>
          <a:xfrm rot="20022380">
            <a:off x="-515844" y="5689494"/>
            <a:ext cx="7333065" cy="302968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1968325 w 2543175"/>
              <a:gd name="connsiteY3" fmla="*/ 0 h 1762125"/>
              <a:gd name="connsiteX4" fmla="*/ 0 w 2543175"/>
              <a:gd name="connsiteY4" fmla="*/ 28575 h 1762125"/>
              <a:gd name="connsiteX0" fmla="*/ 565325 w 2533650"/>
              <a:gd name="connsiteY0" fmla="*/ 28578 h 1762125"/>
              <a:gd name="connsiteX1" fmla="*/ 0 w 2533650"/>
              <a:gd name="connsiteY1" fmla="*/ 1762125 h 1762125"/>
              <a:gd name="connsiteX2" fmla="*/ 2533650 w 2533650"/>
              <a:gd name="connsiteY2" fmla="*/ 1762125 h 1762125"/>
              <a:gd name="connsiteX3" fmla="*/ 1958800 w 2533650"/>
              <a:gd name="connsiteY3" fmla="*/ 0 h 1762125"/>
              <a:gd name="connsiteX4" fmla="*/ 565325 w 2533650"/>
              <a:gd name="connsiteY4" fmla="*/ 28578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3650" h="1762125">
                <a:moveTo>
                  <a:pt x="565325" y="28578"/>
                </a:moveTo>
                <a:lnTo>
                  <a:pt x="0" y="1762125"/>
                </a:lnTo>
                <a:lnTo>
                  <a:pt x="2533650" y="1762125"/>
                </a:lnTo>
                <a:lnTo>
                  <a:pt x="1958800" y="0"/>
                </a:lnTo>
                <a:lnTo>
                  <a:pt x="565325" y="28578"/>
                </a:lnTo>
                <a:close/>
              </a:path>
            </a:pathLst>
          </a:custGeom>
          <a:solidFill>
            <a:srgbClr val="AFDC7E">
              <a:alpha val="80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523348" y="4128939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sz="2800" baseline="-25000" dirty="0" smtClean="0">
                <a:solidFill>
                  <a:srgbClr val="00B050"/>
                </a:solidFill>
                <a:latin typeface="Calibri"/>
              </a:rPr>
              <a:t>y,0</a:t>
            </a:r>
            <a:endParaRPr lang="en-US" sz="2400" baseline="-25000" dirty="0">
              <a:solidFill>
                <a:srgbClr val="00B050"/>
              </a:solidFill>
              <a:latin typeface="Calibri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19717" y="4461426"/>
            <a:ext cx="1309512" cy="1366064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693" h="1074655">
                <a:moveTo>
                  <a:pt x="565608" y="1074655"/>
                </a:moveTo>
                <a:lnTo>
                  <a:pt x="0" y="179109"/>
                </a:lnTo>
                <a:lnTo>
                  <a:pt x="348792" y="0"/>
                </a:lnTo>
                <a:lnTo>
                  <a:pt x="876693" y="18853"/>
                </a:lnTo>
                <a:lnTo>
                  <a:pt x="565608" y="1074655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cxnSp>
        <p:nvCxnSpPr>
          <p:cNvPr id="36" name="Straight Arrow Connector 35"/>
          <p:cNvCxnSpPr/>
          <p:nvPr/>
        </p:nvCxnSpPr>
        <p:spPr>
          <a:xfrm rot="16200000" flipV="1">
            <a:off x="2162702" y="4701659"/>
            <a:ext cx="1246236" cy="957496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2776465" y="4827266"/>
            <a:ext cx="1475905" cy="50456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2320009" y="4802892"/>
            <a:ext cx="1521846" cy="315652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2407979" y="4463419"/>
            <a:ext cx="1309512" cy="1342098"/>
          </a:xfrm>
          <a:custGeom>
            <a:avLst/>
            <a:gdLst>
              <a:gd name="connsiteX0" fmla="*/ 565608 w 876693"/>
              <a:gd name="connsiteY0" fmla="*/ 1074655 h 1074655"/>
              <a:gd name="connsiteX1" fmla="*/ 0 w 876693"/>
              <a:gd name="connsiteY1" fmla="*/ 179109 h 1074655"/>
              <a:gd name="connsiteX2" fmla="*/ 348792 w 876693"/>
              <a:gd name="connsiteY2" fmla="*/ 0 h 1074655"/>
              <a:gd name="connsiteX3" fmla="*/ 876693 w 876693"/>
              <a:gd name="connsiteY3" fmla="*/ 18853 h 1074655"/>
              <a:gd name="connsiteX4" fmla="*/ 565608 w 876693"/>
              <a:gd name="connsiteY4" fmla="*/ 1074655 h 1074655"/>
              <a:gd name="connsiteX0" fmla="*/ 565608 w 876693"/>
              <a:gd name="connsiteY0" fmla="*/ 1055802 h 1055802"/>
              <a:gd name="connsiteX1" fmla="*/ 0 w 876693"/>
              <a:gd name="connsiteY1" fmla="*/ 160256 h 1055802"/>
              <a:gd name="connsiteX2" fmla="*/ 876693 w 876693"/>
              <a:gd name="connsiteY2" fmla="*/ 0 h 1055802"/>
              <a:gd name="connsiteX3" fmla="*/ 565608 w 876693"/>
              <a:gd name="connsiteY3" fmla="*/ 1055802 h 10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6693" h="1055802">
                <a:moveTo>
                  <a:pt x="565608" y="1055802"/>
                </a:moveTo>
                <a:lnTo>
                  <a:pt x="0" y="160256"/>
                </a:lnTo>
                <a:lnTo>
                  <a:pt x="876693" y="0"/>
                </a:lnTo>
                <a:lnTo>
                  <a:pt x="565608" y="1055802"/>
                </a:ln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0" name="TextBox 39"/>
          <p:cNvSpPr txBox="1"/>
          <p:nvPr/>
        </p:nvSpPr>
        <p:spPr>
          <a:xfrm>
            <a:off x="2988297" y="2258608"/>
            <a:ext cx="4340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</a:rPr>
              <a:t>cone(A</a:t>
            </a:r>
            <a:r>
              <a:rPr lang="en-US" sz="2400" baseline="-25000" dirty="0" smtClean="0">
                <a:latin typeface="Calibri"/>
              </a:rPr>
              <a:t>1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Symbol"/>
                <a:sym typeface="Symbol"/>
              </a:rPr>
              <a:t></a:t>
            </a:r>
            <a:r>
              <a:rPr lang="en-US" sz="2400" dirty="0" smtClean="0"/>
              <a:t>,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n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>
                <a:latin typeface="Calibri"/>
              </a:rPr>
              <a:t>H</a:t>
            </a:r>
            <a:r>
              <a:rPr lang="en-US" sz="2400" baseline="-25000" dirty="0" smtClean="0">
                <a:latin typeface="Calibri"/>
              </a:rPr>
              <a:t>y,0</a:t>
            </a:r>
            <a:r>
              <a:rPr lang="en-US" sz="2400" dirty="0" smtClean="0"/>
              <a:t>   but   b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y,0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5924402" y="1772240"/>
            <a:ext cx="306372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spc="-100" dirty="0" smtClean="0">
                <a:solidFill>
                  <a:srgbClr val="00B050"/>
                </a:solidFill>
              </a:rPr>
              <a:t>(y gives a </a:t>
            </a:r>
            <a:r>
              <a:rPr lang="en-US" sz="1900" b="1" spc="-100" dirty="0" smtClean="0">
                <a:solidFill>
                  <a:srgbClr val="00B050"/>
                </a:solidFill>
              </a:rPr>
              <a:t>separating </a:t>
            </a:r>
            <a:r>
              <a:rPr lang="en-US" sz="1900" b="1" spc="-100" dirty="0" err="1" smtClean="0">
                <a:solidFill>
                  <a:srgbClr val="00B050"/>
                </a:solidFill>
              </a:rPr>
              <a:t>hyperplane</a:t>
            </a:r>
            <a:r>
              <a:rPr lang="en-US" sz="1900" spc="-100" dirty="0" smtClean="0">
                <a:solidFill>
                  <a:srgbClr val="00B050"/>
                </a:solidFill>
              </a:rPr>
              <a:t>)</a:t>
            </a:r>
            <a:endParaRPr lang="en-US" sz="1900" dirty="0">
              <a:solidFill>
                <a:srgbClr val="00B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08905" y="369802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</a:t>
            </a:r>
            <a:endParaRPr lang="en-US" sz="2000" dirty="0">
              <a:solidFill>
                <a:srgbClr val="00B05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1788097" y="4335615"/>
            <a:ext cx="1976394" cy="98982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3" grpId="0"/>
      <p:bldP spid="34" grpId="0"/>
      <p:bldP spid="35" grpId="0" animBg="1"/>
      <p:bldP spid="38" grpId="0"/>
      <p:bldP spid="42" grpId="0"/>
      <p:bldP spid="4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71" y="827001"/>
            <a:ext cx="8729220" cy="539213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Lemma:</a:t>
            </a:r>
            <a:r>
              <a:rPr lang="en-US" sz="2800" dirty="0" smtClean="0"/>
              <a:t> Exactly one of the following holds:</a:t>
            </a:r>
          </a:p>
          <a:p>
            <a:pPr marL="460375" lvl="1" indent="-168275"/>
            <a:r>
              <a:rPr lang="en-US" sz="2400" dirty="0" smtClean="0"/>
              <a:t>There exists x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satisfying Ax=b	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 is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cone(A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1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,…,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60375" lvl="1" indent="-168275"/>
            <a:r>
              <a:rPr lang="en-US" sz="2400" spc="-30" dirty="0" smtClean="0"/>
              <a:t>There exists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dirty="0" smtClean="0"/>
              <a:t> satisfying </a:t>
            </a:r>
            <a:r>
              <a:rPr lang="en-US" sz="2400" spc="-30" dirty="0" smtClean="0">
                <a:latin typeface="Calibri"/>
              </a:rPr>
              <a:t>y</a:t>
            </a:r>
            <a:r>
              <a:rPr lang="en-US" sz="2400" spc="-30" baseline="30000" dirty="0" smtClean="0">
                <a:latin typeface="Calibri"/>
              </a:rPr>
              <a:t>T</a:t>
            </a:r>
            <a:r>
              <a:rPr lang="en-US" sz="2400" spc="-30" dirty="0" smtClean="0"/>
              <a:t>A</a:t>
            </a:r>
            <a:r>
              <a:rPr lang="en-US" sz="2400" spc="-30" dirty="0" smtClean="0">
                <a:latin typeface="cmsy10"/>
              </a:rPr>
              <a:t>¸</a:t>
            </a:r>
            <a:r>
              <a:rPr lang="en-US" sz="2400" spc="-30" dirty="0" smtClean="0"/>
              <a:t>0 and </a:t>
            </a:r>
            <a:r>
              <a:rPr lang="en-US" sz="2400" spc="-30" dirty="0" err="1" smtClean="0"/>
              <a:t>y</a:t>
            </a:r>
            <a:r>
              <a:rPr lang="en-US" sz="2400" spc="-30" baseline="30000" dirty="0" err="1" smtClean="0"/>
              <a:t>T</a:t>
            </a:r>
            <a:r>
              <a:rPr lang="en-US" sz="2400" spc="-30" dirty="0" err="1" smtClean="0"/>
              <a:t>b</a:t>
            </a:r>
            <a:r>
              <a:rPr lang="en-US" sz="2400" spc="-30" dirty="0" smtClean="0"/>
              <a:t>&lt;0  </a:t>
            </a:r>
            <a:r>
              <a:rPr lang="en-US" sz="2400" spc="-30" dirty="0" smtClean="0">
                <a:solidFill>
                  <a:srgbClr val="0070C0"/>
                </a:solidFill>
              </a:rPr>
              <a:t> </a:t>
            </a:r>
            <a:r>
              <a:rPr lang="en-US" sz="1900" spc="-100" dirty="0" smtClean="0">
                <a:solidFill>
                  <a:schemeClr val="bg1">
                    <a:lumMod val="50000"/>
                  </a:schemeClr>
                </a:solidFill>
              </a:rPr>
              <a:t>(y gives a “separating </a:t>
            </a:r>
            <a:r>
              <a:rPr lang="en-US" sz="1900" spc="-100" dirty="0" err="1" smtClean="0">
                <a:solidFill>
                  <a:schemeClr val="bg1">
                    <a:lumMod val="50000"/>
                  </a:schemeClr>
                </a:solidFill>
              </a:rPr>
              <a:t>hyperplane</a:t>
            </a:r>
            <a:r>
              <a:rPr lang="en-US" sz="1900" spc="-100" dirty="0" smtClean="0">
                <a:solidFill>
                  <a:schemeClr val="bg1">
                    <a:lumMod val="50000"/>
                  </a:schemeClr>
                </a:solidFill>
              </a:rPr>
              <a:t>”)</a:t>
            </a:r>
            <a:endParaRPr lang="en-US" sz="800" dirty="0" smtClean="0"/>
          </a:p>
          <a:p>
            <a:pPr marL="338138" indent="-338138"/>
            <a:endParaRPr lang="en-US" sz="1100" dirty="0" smtClean="0"/>
          </a:p>
          <a:p>
            <a:pPr marL="338138" indent="-338138"/>
            <a:r>
              <a:rPr lang="en-US" sz="2800" dirty="0" smtClean="0"/>
              <a:t>This is called </a:t>
            </a:r>
            <a:r>
              <a:rPr lang="en-US" sz="2800" b="1" dirty="0" smtClean="0">
                <a:solidFill>
                  <a:srgbClr val="FF0000"/>
                </a:solidFill>
              </a:rPr>
              <a:t>“</a:t>
            </a:r>
            <a:r>
              <a:rPr lang="en-US" sz="2800" b="1" dirty="0" err="1" smtClean="0">
                <a:solidFill>
                  <a:srgbClr val="FF0000"/>
                </a:solidFill>
              </a:rPr>
              <a:t>Farkas</a:t>
            </a:r>
            <a:r>
              <a:rPr lang="en-US" sz="2800" b="1" dirty="0" smtClean="0">
                <a:solidFill>
                  <a:srgbClr val="FF0000"/>
                </a:solidFill>
              </a:rPr>
              <a:t>’ Lemma”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It has many interesting proofs.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It is “equivalent” to strong duality for LP.</a:t>
            </a:r>
          </a:p>
          <a:p>
            <a:pPr marL="738188" lvl="1" indent="-338138">
              <a:spcBef>
                <a:spcPts val="0"/>
              </a:spcBef>
            </a:pPr>
            <a:r>
              <a:rPr lang="en-US" sz="2500" dirty="0" smtClean="0"/>
              <a:t>There are several “equivalent” versions of it.</a:t>
            </a:r>
          </a:p>
        </p:txBody>
      </p:sp>
      <p:pic>
        <p:nvPicPr>
          <p:cNvPr id="40" name="Picture 39" descr="Farkas.jpe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98327" y="2249478"/>
            <a:ext cx="1533235" cy="187907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663020" y="4136459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2"/>
              </a:rPr>
              <a:t>Gyula</a:t>
            </a:r>
            <a:r>
              <a:rPr lang="en-US" sz="1400" dirty="0" smtClean="0">
                <a:hlinkClick r:id="rId2"/>
              </a:rPr>
              <a:t> </a:t>
            </a:r>
            <a:r>
              <a:rPr lang="en-US" sz="1400" dirty="0" err="1" smtClean="0">
                <a:hlinkClick r:id="rId2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Systems of 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Ineq</a:t>
            </a: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ualities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Farkas.jpe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35636" y="0"/>
            <a:ext cx="1108364" cy="135836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041711" y="1347077"/>
            <a:ext cx="1102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hlinkClick r:id="rId3"/>
              </a:rPr>
              <a:t>Gyula</a:t>
            </a:r>
            <a:r>
              <a:rPr lang="en-US" sz="1400" dirty="0" smtClean="0">
                <a:hlinkClick r:id="rId3"/>
              </a:rPr>
              <a:t> </a:t>
            </a:r>
            <a:r>
              <a:rPr lang="en-US" sz="1400" dirty="0" err="1" smtClean="0">
                <a:hlinkClick r:id="rId3"/>
              </a:rPr>
              <a:t>Farkas</a:t>
            </a:r>
            <a:endParaRPr lang="en-US" sz="1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21013"/>
            <a:ext cx="8229600" cy="922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Variants of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Farkas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’ Lemma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313" y="1791854"/>
          <a:ext cx="8903855" cy="260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388"/>
                <a:gridCol w="2745699"/>
                <a:gridCol w="3038768"/>
              </a:tblGrid>
              <a:tr h="913034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The System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cmsy10"/>
                        </a:rPr>
                        <a:t>·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Ax </a:t>
                      </a:r>
                      <a:r>
                        <a:rPr lang="en-US" sz="4000" b="0" dirty="0" smtClean="0">
                          <a:solidFill>
                            <a:srgbClr val="0070C0"/>
                          </a:solidFill>
                        </a:rPr>
                        <a:t>=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40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dirty="0" smtClean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smtClean="0">
                          <a:latin typeface="+mn-lt"/>
                        </a:rPr>
                        <a:t>A</a:t>
                      </a:r>
                      <a:r>
                        <a:rPr lang="en-US" sz="2500" baseline="30000" dirty="0" smtClean="0">
                          <a:latin typeface="+mn-lt"/>
                        </a:rPr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A</a:t>
                      </a:r>
                      <a:r>
                        <a:rPr lang="en-US" sz="2500" baseline="30000" dirty="0" smtClean="0"/>
                        <a:t>T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  <a:latin typeface="cmsy10"/>
                        </a:rPr>
                        <a:t>¸</a:t>
                      </a:r>
                      <a:r>
                        <a:rPr lang="en-US" sz="2500" b="1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2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/>
                        <a:t>has</a:t>
                      </a:r>
                      <a:r>
                        <a:rPr lang="en-US" sz="2300" baseline="0" dirty="0" smtClean="0"/>
                        <a:t> </a:t>
                      </a:r>
                      <a:r>
                        <a:rPr lang="en-US" sz="2300" b="1" baseline="0" dirty="0" smtClean="0"/>
                        <a:t>no </a:t>
                      </a:r>
                      <a:r>
                        <a:rPr lang="en-US" sz="2300" b="0" baseline="0" dirty="0" smtClean="0"/>
                        <a:t>solution </a:t>
                      </a:r>
                      <a:r>
                        <a:rPr lang="en-US" sz="2300" dirty="0" smtClean="0"/>
                        <a:t>x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cmsy10"/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msbm10"/>
                        </a:rPr>
                        <a:t>R</a:t>
                      </a:r>
                      <a:r>
                        <a:rPr lang="en-US" sz="2400" b="1" baseline="30000" dirty="0" smtClean="0">
                          <a:solidFill>
                            <a:srgbClr val="7030A0"/>
                          </a:solidFill>
                        </a:rPr>
                        <a:t>n</a:t>
                      </a:r>
                      <a:r>
                        <a:rPr lang="en-US" sz="2300" dirty="0" smtClean="0"/>
                        <a:t> </a:t>
                      </a:r>
                      <a:r>
                        <a:rPr lang="en-US" sz="2300" dirty="0" err="1" smtClean="0"/>
                        <a:t>iff</a:t>
                      </a:r>
                      <a:endParaRPr lang="en-US" sz="2300" baseline="30000" dirty="0" smtClean="0">
                        <a:latin typeface="cmsy1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msy10"/>
                        </a:rPr>
                        <a:t>¸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A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>
                          <a:latin typeface="+mn-lt"/>
                        </a:rPr>
                        <a:t>b</a:t>
                      </a:r>
                      <a:r>
                        <a:rPr lang="en-US" sz="25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/>
                        <a:t>&lt;0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500" dirty="0" smtClean="0">
                          <a:latin typeface="cmsy10"/>
                        </a:rPr>
                        <a:t>9</a:t>
                      </a:r>
                      <a:r>
                        <a:rPr lang="en-US" sz="2500" dirty="0" smtClean="0"/>
                        <a:t>y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cmsy10"/>
                        </a:rPr>
                        <a:t>2</a:t>
                      </a:r>
                      <a:r>
                        <a:rPr lang="en-US" sz="2500" b="1" dirty="0" smtClean="0">
                          <a:solidFill>
                            <a:srgbClr val="0070C0"/>
                          </a:solidFill>
                          <a:latin typeface="msbm10"/>
                        </a:rPr>
                        <a:t>R</a:t>
                      </a:r>
                      <a:r>
                        <a:rPr lang="en-US" sz="2500" b="1" baseline="30000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A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b="1" dirty="0" smtClean="0">
                          <a:solidFill>
                            <a:srgbClr val="7030A0"/>
                          </a:solidFill>
                        </a:rPr>
                        <a:t>=0</a:t>
                      </a:r>
                      <a:r>
                        <a:rPr lang="en-US" sz="2500" dirty="0" smtClean="0"/>
                        <a:t>, </a:t>
                      </a:r>
                      <a:r>
                        <a:rPr lang="en-US" sz="2500" dirty="0" err="1" smtClean="0"/>
                        <a:t>b</a:t>
                      </a:r>
                      <a:r>
                        <a:rPr lang="en-US" sz="2500" baseline="30000" dirty="0" err="1" smtClean="0"/>
                        <a:t>T</a:t>
                      </a:r>
                      <a:r>
                        <a:rPr lang="en-US" sz="2500" dirty="0" err="1" smtClean="0"/>
                        <a:t>y</a:t>
                      </a:r>
                      <a:r>
                        <a:rPr lang="en-US" sz="2500" dirty="0" smtClean="0">
                          <a:latin typeface="Symbol"/>
                          <a:sym typeface="Symbol"/>
                        </a:rPr>
                        <a:t>&lt;</a:t>
                      </a:r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Oval 9"/>
          <p:cNvSpPr/>
          <p:nvPr/>
        </p:nvSpPr>
        <p:spPr>
          <a:xfrm>
            <a:off x="5991225" y="3457575"/>
            <a:ext cx="3038475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69752" y="5839838"/>
            <a:ext cx="7428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This is the simple lemma on systems of </a:t>
            </a:r>
            <a:r>
              <a:rPr lang="en-US" sz="2800" b="1" dirty="0" smtClean="0">
                <a:solidFill>
                  <a:srgbClr val="FF0000"/>
                </a:solidFill>
              </a:rPr>
              <a:t>eq</a:t>
            </a:r>
            <a:r>
              <a:rPr lang="en-US" sz="2800" dirty="0" smtClean="0">
                <a:solidFill>
                  <a:srgbClr val="FF0000"/>
                </a:solidFill>
              </a:rPr>
              <a:t>ualities 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>
            <a:stCxn id="11" idx="0"/>
            <a:endCxn id="10" idx="3"/>
          </p:cNvCxnSpPr>
          <p:nvPr/>
        </p:nvCxnSpPr>
        <p:spPr>
          <a:xfrm rot="5400000" flipH="1" flipV="1">
            <a:off x="4891753" y="4295391"/>
            <a:ext cx="1536733" cy="155216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989363" y="2521085"/>
            <a:ext cx="6130319" cy="1960394"/>
          </a:xfrm>
          <a:custGeom>
            <a:avLst/>
            <a:gdLst>
              <a:gd name="connsiteX0" fmla="*/ 2699425 w 6584003"/>
              <a:gd name="connsiteY0" fmla="*/ 212387 h 1973094"/>
              <a:gd name="connsiteX1" fmla="*/ 452336 w 6584003"/>
              <a:gd name="connsiteY1" fmla="*/ 251298 h 1973094"/>
              <a:gd name="connsiteX2" fmla="*/ 413425 w 6584003"/>
              <a:gd name="connsiteY2" fmla="*/ 1720175 h 1973094"/>
              <a:gd name="connsiteX3" fmla="*/ 2932889 w 6584003"/>
              <a:gd name="connsiteY3" fmla="*/ 1768813 h 1973094"/>
              <a:gd name="connsiteX4" fmla="*/ 3039893 w 6584003"/>
              <a:gd name="connsiteY4" fmla="*/ 1029511 h 1973094"/>
              <a:gd name="connsiteX5" fmla="*/ 5851187 w 6584003"/>
              <a:gd name="connsiteY5" fmla="*/ 912779 h 1973094"/>
              <a:gd name="connsiteX6" fmla="*/ 6055467 w 6584003"/>
              <a:gd name="connsiteY6" fmla="*/ 192932 h 1973094"/>
              <a:gd name="connsiteX7" fmla="*/ 2699425 w 6584003"/>
              <a:gd name="connsiteY7" fmla="*/ 212387 h 1973094"/>
              <a:gd name="connsiteX0" fmla="*/ 2699425 w 6584003"/>
              <a:gd name="connsiteY0" fmla="*/ 212387 h 1973094"/>
              <a:gd name="connsiteX1" fmla="*/ 452336 w 6584003"/>
              <a:gd name="connsiteY1" fmla="*/ 251298 h 1973094"/>
              <a:gd name="connsiteX2" fmla="*/ 413425 w 6584003"/>
              <a:gd name="connsiteY2" fmla="*/ 1720175 h 1973094"/>
              <a:gd name="connsiteX3" fmla="*/ 2932889 w 6584003"/>
              <a:gd name="connsiteY3" fmla="*/ 1768813 h 1973094"/>
              <a:gd name="connsiteX4" fmla="*/ 3291191 w 6584003"/>
              <a:gd name="connsiteY4" fmla="*/ 1029511 h 1973094"/>
              <a:gd name="connsiteX5" fmla="*/ 5851187 w 6584003"/>
              <a:gd name="connsiteY5" fmla="*/ 912779 h 1973094"/>
              <a:gd name="connsiteX6" fmla="*/ 6055467 w 6584003"/>
              <a:gd name="connsiteY6" fmla="*/ 192932 h 1973094"/>
              <a:gd name="connsiteX7" fmla="*/ 2699425 w 6584003"/>
              <a:gd name="connsiteY7" fmla="*/ 212387 h 1973094"/>
              <a:gd name="connsiteX0" fmla="*/ 2686302 w 6570880"/>
              <a:gd name="connsiteY0" fmla="*/ 212387 h 1960394"/>
              <a:gd name="connsiteX1" fmla="*/ 439213 w 6570880"/>
              <a:gd name="connsiteY1" fmla="*/ 251298 h 1960394"/>
              <a:gd name="connsiteX2" fmla="*/ 400302 w 6570880"/>
              <a:gd name="connsiteY2" fmla="*/ 1720175 h 1960394"/>
              <a:gd name="connsiteX3" fmla="*/ 2841026 w 6570880"/>
              <a:gd name="connsiteY3" fmla="*/ 1692613 h 1960394"/>
              <a:gd name="connsiteX4" fmla="*/ 3278068 w 6570880"/>
              <a:gd name="connsiteY4" fmla="*/ 1029511 h 1960394"/>
              <a:gd name="connsiteX5" fmla="*/ 5838064 w 6570880"/>
              <a:gd name="connsiteY5" fmla="*/ 912779 h 1960394"/>
              <a:gd name="connsiteX6" fmla="*/ 6042344 w 6570880"/>
              <a:gd name="connsiteY6" fmla="*/ 192932 h 1960394"/>
              <a:gd name="connsiteX7" fmla="*/ 2686302 w 6570880"/>
              <a:gd name="connsiteY7" fmla="*/ 212387 h 1960394"/>
              <a:gd name="connsiteX0" fmla="*/ 2686302 w 6334661"/>
              <a:gd name="connsiteY0" fmla="*/ 212387 h 1960394"/>
              <a:gd name="connsiteX1" fmla="*/ 439213 w 6334661"/>
              <a:gd name="connsiteY1" fmla="*/ 251298 h 1960394"/>
              <a:gd name="connsiteX2" fmla="*/ 400302 w 6334661"/>
              <a:gd name="connsiteY2" fmla="*/ 1720175 h 1960394"/>
              <a:gd name="connsiteX3" fmla="*/ 2841026 w 6334661"/>
              <a:gd name="connsiteY3" fmla="*/ 1692613 h 1960394"/>
              <a:gd name="connsiteX4" fmla="*/ 3278068 w 6334661"/>
              <a:gd name="connsiteY4" fmla="*/ 1029511 h 1960394"/>
              <a:gd name="connsiteX5" fmla="*/ 5838064 w 6334661"/>
              <a:gd name="connsiteY5" fmla="*/ 912779 h 1960394"/>
              <a:gd name="connsiteX6" fmla="*/ 5806125 w 6334661"/>
              <a:gd name="connsiteY6" fmla="*/ 269132 h 1960394"/>
              <a:gd name="connsiteX7" fmla="*/ 2686302 w 6334661"/>
              <a:gd name="connsiteY7" fmla="*/ 212387 h 196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34661" h="1960394">
                <a:moveTo>
                  <a:pt x="2686302" y="212387"/>
                </a:moveTo>
                <a:cubicBezTo>
                  <a:pt x="1791817" y="209415"/>
                  <a:pt x="820213" y="0"/>
                  <a:pt x="439213" y="251298"/>
                </a:cubicBezTo>
                <a:cubicBezTo>
                  <a:pt x="58213" y="502596"/>
                  <a:pt x="0" y="1479956"/>
                  <a:pt x="400302" y="1720175"/>
                </a:cubicBezTo>
                <a:cubicBezTo>
                  <a:pt x="800604" y="1960394"/>
                  <a:pt x="2361398" y="1807724"/>
                  <a:pt x="2841026" y="1692613"/>
                </a:cubicBezTo>
                <a:cubicBezTo>
                  <a:pt x="3320654" y="1577502"/>
                  <a:pt x="2778562" y="1159483"/>
                  <a:pt x="3278068" y="1029511"/>
                </a:cubicBezTo>
                <a:cubicBezTo>
                  <a:pt x="3777574" y="899539"/>
                  <a:pt x="5416721" y="1039509"/>
                  <a:pt x="5838064" y="912779"/>
                </a:cubicBezTo>
                <a:cubicBezTo>
                  <a:pt x="6259407" y="786049"/>
                  <a:pt x="6334661" y="392349"/>
                  <a:pt x="5806125" y="269132"/>
                </a:cubicBezTo>
                <a:cubicBezTo>
                  <a:pt x="5277589" y="145915"/>
                  <a:pt x="3580787" y="215359"/>
                  <a:pt x="2686302" y="212387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22281" y="4779523"/>
            <a:ext cx="39259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These are all “equivalent”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(each can be proved using another)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>
            <a:stCxn id="18" idx="0"/>
            <a:endCxn id="16" idx="2"/>
          </p:cNvCxnSpPr>
          <p:nvPr/>
        </p:nvCxnSpPr>
        <p:spPr>
          <a:xfrm rot="5400000" flipH="1" flipV="1">
            <a:off x="2761872" y="4164644"/>
            <a:ext cx="538263" cy="691497"/>
          </a:xfrm>
          <a:prstGeom prst="straightConnector1">
            <a:avLst/>
          </a:prstGeom>
          <a:ln w="1905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6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LP Manipulations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“max” instead of “min”</a:t>
            </a:r>
          </a:p>
          <a:p>
            <a:pPr lvl="1">
              <a:buNone/>
            </a:pPr>
            <a:r>
              <a:rPr lang="en-US" dirty="0" smtClean="0"/>
              <a:t>max </a:t>
            </a:r>
            <a:r>
              <a:rPr lang="en-US" dirty="0" err="1" smtClean="0">
                <a:latin typeface="Calibri"/>
              </a:rPr>
              <a:t>c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smtClean="0"/>
              <a:t> x     </a:t>
            </a:r>
            <a:r>
              <a:rPr lang="en-US" dirty="0" smtClean="0">
                <a:latin typeface="cmsy10"/>
              </a:rPr>
              <a:t>´</a:t>
            </a:r>
            <a:r>
              <a:rPr lang="en-US" dirty="0" smtClean="0"/>
              <a:t>    min –</a:t>
            </a:r>
            <a:r>
              <a:rPr lang="en-US" dirty="0" err="1" smtClean="0">
                <a:latin typeface="Calibri"/>
              </a:rPr>
              <a:t>c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smtClean="0"/>
              <a:t> x</a:t>
            </a:r>
          </a:p>
          <a:p>
            <a:endParaRPr lang="en-US" sz="1800" dirty="0" smtClean="0"/>
          </a:p>
          <a:p>
            <a:r>
              <a:rPr lang="en-US" dirty="0" smtClean="0"/>
              <a:t> “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” instead of “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”</a:t>
            </a:r>
            <a:endParaRPr lang="en-US" dirty="0" smtClean="0">
              <a:latin typeface="cmsy10"/>
            </a:endParaRPr>
          </a:p>
          <a:p>
            <a:pPr lvl="1">
              <a:buNone/>
            </a:pP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b   </a:t>
            </a:r>
            <a:r>
              <a:rPr lang="en-US" dirty="0" smtClean="0">
                <a:latin typeface="cmsy10"/>
              </a:rPr>
              <a:t>,</a:t>
            </a:r>
            <a:r>
              <a:rPr lang="en-US" dirty="0" smtClean="0"/>
              <a:t>   -</a:t>
            </a: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-b</a:t>
            </a:r>
          </a:p>
          <a:p>
            <a:endParaRPr lang="en-US" sz="1600" dirty="0" smtClean="0"/>
          </a:p>
          <a:p>
            <a:r>
              <a:rPr lang="en-US" dirty="0" smtClean="0"/>
              <a:t>“=” instead of “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”</a:t>
            </a:r>
            <a:endParaRPr lang="en-US" dirty="0" smtClean="0">
              <a:latin typeface="cmsy10"/>
            </a:endParaRPr>
          </a:p>
          <a:p>
            <a:pPr lvl="1">
              <a:buNone/>
            </a:pPr>
            <a:r>
              <a:rPr lang="en-US" dirty="0" err="1" smtClean="0"/>
              <a:t>a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r>
              <a:rPr lang="en-US" dirty="0" smtClean="0"/>
              <a:t>=b      </a:t>
            </a:r>
            <a:r>
              <a:rPr lang="en-US" dirty="0" smtClean="0">
                <a:latin typeface="cmsy10"/>
              </a:rPr>
              <a:t>,   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baseline="30000" dirty="0" err="1" smtClean="0"/>
              <a:t>T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b  and  </a:t>
            </a: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b</a:t>
            </a:r>
          </a:p>
          <a:p>
            <a:endParaRPr lang="en-US" sz="1600" dirty="0" smtClean="0"/>
          </a:p>
          <a:p>
            <a:r>
              <a:rPr lang="en-US" b="1" dirty="0" smtClean="0"/>
              <a:t>Note:</a:t>
            </a:r>
            <a:r>
              <a:rPr lang="en-US" dirty="0" smtClean="0"/>
              <a:t> “&lt;“ and “&gt;” are not allowed in constraints</a:t>
            </a:r>
            <a:br>
              <a:rPr lang="en-US" dirty="0" smtClean="0"/>
            </a:b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Because we want the feasible region to be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</a:rPr>
              <a:t>closed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, in the topological sense.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cmsy10"/>
            </a:endParaRP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54511" y="221446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507111" y="366226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30480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5181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429000" y="251460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29000" y="3581400"/>
            <a:ext cx="1228531" cy="1065245"/>
          </a:xfrm>
          <a:prstGeom prst="straightConnector1">
            <a:avLst/>
          </a:prstGeom>
          <a:ln w="762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212086" y="2690715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026725" y="3964064"/>
            <a:ext cx="2144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Gradient of</a:t>
            </a:r>
            <a:br>
              <a:rPr lang="en-US" sz="2000" dirty="0" smtClean="0">
                <a:solidFill>
                  <a:srgbClr val="7030A0"/>
                </a:solidFill>
              </a:rPr>
            </a:br>
            <a:r>
              <a:rPr lang="en-US" sz="2000" dirty="0" smtClean="0">
                <a:solidFill>
                  <a:srgbClr val="7030A0"/>
                </a:solidFill>
              </a:rPr>
              <a:t>Objective Function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03324" y="35052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5791200" y="3733800"/>
            <a:ext cx="1219200" cy="152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5" idx="1"/>
          </p:cNvCxnSpPr>
          <p:nvPr/>
        </p:nvCxnSpPr>
        <p:spPr>
          <a:xfrm rot="10800000" flipV="1">
            <a:off x="5410200" y="1219200"/>
            <a:ext cx="1752600" cy="6073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988368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1678633"/>
            <a:ext cx="1185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Optimal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point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rot="10800000" flipV="1">
            <a:off x="6400800" y="2094131"/>
            <a:ext cx="1066800" cy="6490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2D Example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27445" y="4191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6773266" y="2886455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6857391" y="2891941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6923228" y="2906572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6996380" y="2913887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5499201" y="5277307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V="1">
            <a:off x="5521147" y="519684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V="1">
            <a:off x="5536997" y="513588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V="1">
            <a:off x="5565038" y="5043221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29671" y="2057400"/>
            <a:ext cx="2465423" cy="2084250"/>
          </a:xfrm>
          <a:prstGeom prst="rect">
            <a:avLst/>
          </a:prstGeom>
          <a:noFill/>
          <a:ln/>
          <a:effectLst/>
        </p:spPr>
      </p:pic>
      <p:sp>
        <p:nvSpPr>
          <p:cNvPr id="62" name="TextBox 61"/>
          <p:cNvSpPr txBox="1"/>
          <p:nvPr/>
        </p:nvSpPr>
        <p:spPr>
          <a:xfrm>
            <a:off x="1828800" y="5715000"/>
            <a:ext cx="5234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Unique optimal solution exists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791200" y="22860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(3,2)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762000" y="762000"/>
            <a:ext cx="2144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Objective Function</a:t>
            </a:r>
          </a:p>
        </p:txBody>
      </p:sp>
      <p:cxnSp>
        <p:nvCxnSpPr>
          <p:cNvPr id="59" name="Straight Arrow Connector 58"/>
          <p:cNvCxnSpPr>
            <a:stCxn id="54" idx="2"/>
            <a:endCxn id="60" idx="0"/>
          </p:cNvCxnSpPr>
          <p:nvPr/>
        </p:nvCxnSpPr>
        <p:spPr>
          <a:xfrm rot="5400000">
            <a:off x="1262341" y="1385670"/>
            <a:ext cx="795340" cy="34822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990600" y="1957450"/>
            <a:ext cx="990600" cy="381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54511" y="221446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507111" y="366226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30480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51816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429000" y="2514600"/>
            <a:ext cx="2847817" cy="2136710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7817" h="2136710">
                <a:moveTo>
                  <a:pt x="7860" y="1239930"/>
                </a:moveTo>
                <a:lnTo>
                  <a:pt x="1980" y="2136710"/>
                </a:lnTo>
                <a:lnTo>
                  <a:pt x="2427940" y="2127379"/>
                </a:lnTo>
                <a:lnTo>
                  <a:pt x="2847817" y="261257"/>
                </a:lnTo>
                <a:lnTo>
                  <a:pt x="1233621" y="0"/>
                </a:lnTo>
                <a:lnTo>
                  <a:pt x="0" y="1231231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2896377" y="3656823"/>
            <a:ext cx="1522446" cy="457200"/>
          </a:xfrm>
          <a:prstGeom prst="straightConnector1">
            <a:avLst/>
          </a:prstGeom>
          <a:ln w="762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705600" y="35814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rot="10800000" flipV="1">
            <a:off x="5486400" y="3812233"/>
            <a:ext cx="1219200" cy="152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5" idx="1"/>
          </p:cNvCxnSpPr>
          <p:nvPr/>
        </p:nvCxnSpPr>
        <p:spPr>
          <a:xfrm rot="10800000" flipV="1">
            <a:off x="5410200" y="1219200"/>
            <a:ext cx="1752600" cy="6073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988368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67600" y="1678633"/>
            <a:ext cx="1185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Optimal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points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rot="10800000" flipV="1">
            <a:off x="5410200" y="2094132"/>
            <a:ext cx="2057400" cy="496668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2D Example</a:t>
            </a:r>
            <a:endParaRPr lang="en-US" sz="5400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27445" y="4191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6773266" y="2886455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6857391" y="2891941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6923228" y="2906572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6996380" y="2913887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5499201" y="5277307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V="1">
            <a:off x="5521147" y="519684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V="1">
            <a:off x="5536997" y="513588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V="1">
            <a:off x="5565038" y="5043221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29393" y="2004950"/>
            <a:ext cx="2465977" cy="2135044"/>
          </a:xfrm>
          <a:prstGeom prst="rect">
            <a:avLst/>
          </a:prstGeom>
          <a:noFill/>
          <a:ln/>
          <a:effectLst/>
        </p:spPr>
      </p:pic>
      <p:sp>
        <p:nvSpPr>
          <p:cNvPr id="54" name="TextBox 53"/>
          <p:cNvSpPr txBox="1"/>
          <p:nvPr/>
        </p:nvSpPr>
        <p:spPr>
          <a:xfrm>
            <a:off x="2438400" y="5475982"/>
            <a:ext cx="40977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Optimal solutions exist: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Infinitely many!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60" name="Straight Connector 59"/>
          <p:cNvCxnSpPr>
            <a:stCxn id="14" idx="4"/>
            <a:endCxn id="14" idx="3"/>
          </p:cNvCxnSpPr>
          <p:nvPr/>
        </p:nvCxnSpPr>
        <p:spPr>
          <a:xfrm>
            <a:off x="4662622" y="2514600"/>
            <a:ext cx="1614195" cy="261257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10100" y="3810000"/>
            <a:ext cx="2144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Gradient of</a:t>
            </a:r>
            <a:br>
              <a:rPr lang="en-US" sz="2000" dirty="0" smtClean="0">
                <a:solidFill>
                  <a:srgbClr val="7030A0"/>
                </a:solidFill>
              </a:rPr>
            </a:br>
            <a:r>
              <a:rPr lang="en-US" sz="2000" dirty="0" smtClean="0">
                <a:solidFill>
                  <a:srgbClr val="7030A0"/>
                </a:solidFill>
              </a:rPr>
              <a:t>Objective Function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762000"/>
            <a:ext cx="2144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Objective Function</a:t>
            </a:r>
          </a:p>
        </p:txBody>
      </p:sp>
      <p:cxnSp>
        <p:nvCxnSpPr>
          <p:cNvPr id="64" name="Straight Arrow Connector 63"/>
          <p:cNvCxnSpPr>
            <a:stCxn id="62" idx="2"/>
            <a:endCxn id="65" idx="0"/>
          </p:cNvCxnSpPr>
          <p:nvPr/>
        </p:nvCxnSpPr>
        <p:spPr>
          <a:xfrm rot="5400000">
            <a:off x="1360066" y="1478445"/>
            <a:ext cx="790390" cy="15772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990600" y="1952500"/>
            <a:ext cx="1371600" cy="381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54511" y="2214465"/>
            <a:ext cx="4800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507111" y="3662265"/>
            <a:ext cx="29718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304800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libri"/>
              </a:rPr>
              <a:t>6x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61944" y="5105400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4x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27124" y="3352800"/>
            <a:ext cx="20644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is empty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5707925" y="3812233"/>
            <a:ext cx="1219200" cy="152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5" idx="1"/>
          </p:cNvCxnSpPr>
          <p:nvPr/>
        </p:nvCxnSpPr>
        <p:spPr>
          <a:xfrm rot="10800000" flipV="1">
            <a:off x="5410200" y="1219200"/>
            <a:ext cx="1752600" cy="607367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988368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2D Example</a:t>
            </a:r>
            <a:endParaRPr lang="en-US" sz="4000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27445" y="41910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48006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49097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49737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0395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6773266" y="2886455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V="1">
            <a:off x="6857391" y="2891941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6923228" y="2906572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6996380" y="2913887"/>
            <a:ext cx="196901" cy="1109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5680176" y="5315407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V="1">
            <a:off x="5702122" y="523494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V="1">
            <a:off x="5717972" y="517398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V="1">
            <a:off x="5746013" y="5081321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29393" y="2057400"/>
            <a:ext cx="2465977" cy="2084718"/>
          </a:xfrm>
          <a:prstGeom prst="rect">
            <a:avLst/>
          </a:prstGeom>
          <a:noFill/>
          <a:ln/>
          <a:effectLst/>
        </p:spPr>
      </p:pic>
      <p:sp>
        <p:nvSpPr>
          <p:cNvPr id="49" name="TextBox 48"/>
          <p:cNvSpPr txBox="1"/>
          <p:nvPr/>
        </p:nvSpPr>
        <p:spPr>
          <a:xfrm>
            <a:off x="1794785" y="5334000"/>
            <a:ext cx="52418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Infeasible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No feasible solutions</a:t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>(so certainly no optimal solutions either)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V="1">
            <a:off x="3429000" y="3581400"/>
            <a:ext cx="1228531" cy="1065245"/>
          </a:xfrm>
          <a:prstGeom prst="straightConnector1">
            <a:avLst/>
          </a:prstGeom>
          <a:ln w="762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026725" y="3964064"/>
            <a:ext cx="2144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Gradient of</a:t>
            </a:r>
            <a:br>
              <a:rPr lang="en-US" sz="2000" dirty="0" smtClean="0">
                <a:solidFill>
                  <a:srgbClr val="7030A0"/>
                </a:solidFill>
              </a:rPr>
            </a:br>
            <a:r>
              <a:rPr lang="en-US" sz="2000" dirty="0" smtClean="0">
                <a:solidFill>
                  <a:srgbClr val="7030A0"/>
                </a:solidFill>
              </a:rPr>
              <a:t>Objective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3429001" y="342900"/>
            <a:ext cx="5686424" cy="4308409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2427940 w 4905217"/>
              <a:gd name="connsiteY2" fmla="*/ 3009122 h 3018453"/>
              <a:gd name="connsiteX3" fmla="*/ 4905217 w 4905217"/>
              <a:gd name="connsiteY3" fmla="*/ 0 h 3018453"/>
              <a:gd name="connsiteX4" fmla="*/ 1233621 w 4905217"/>
              <a:gd name="connsiteY4" fmla="*/ 881743 h 3018453"/>
              <a:gd name="connsiteX5" fmla="*/ 0 w 4905217"/>
              <a:gd name="connsiteY5" fmla="*/ 2112974 h 3018453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2427940 w 4905217"/>
              <a:gd name="connsiteY2" fmla="*/ 3009122 h 3018453"/>
              <a:gd name="connsiteX3" fmla="*/ 4905217 w 4905217"/>
              <a:gd name="connsiteY3" fmla="*/ 0 h 3018453"/>
              <a:gd name="connsiteX4" fmla="*/ 2071821 w 4905217"/>
              <a:gd name="connsiteY4" fmla="*/ 43543 h 3018453"/>
              <a:gd name="connsiteX5" fmla="*/ 0 w 4905217"/>
              <a:gd name="connsiteY5" fmla="*/ 2112974 h 3018453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4332940 w 4905217"/>
              <a:gd name="connsiteY2" fmla="*/ 3009122 h 3018453"/>
              <a:gd name="connsiteX3" fmla="*/ 4905217 w 4905217"/>
              <a:gd name="connsiteY3" fmla="*/ 0 h 3018453"/>
              <a:gd name="connsiteX4" fmla="*/ 2071821 w 4905217"/>
              <a:gd name="connsiteY4" fmla="*/ 43543 h 3018453"/>
              <a:gd name="connsiteX5" fmla="*/ 0 w 4905217"/>
              <a:gd name="connsiteY5" fmla="*/ 2112974 h 3018453"/>
              <a:gd name="connsiteX0" fmla="*/ 7860 w 4371817"/>
              <a:gd name="connsiteY0" fmla="*/ 2121673 h 3018453"/>
              <a:gd name="connsiteX1" fmla="*/ 1980 w 4371817"/>
              <a:gd name="connsiteY1" fmla="*/ 3018453 h 3018453"/>
              <a:gd name="connsiteX2" fmla="*/ 4332940 w 4371817"/>
              <a:gd name="connsiteY2" fmla="*/ 3009122 h 3018453"/>
              <a:gd name="connsiteX3" fmla="*/ 4371817 w 4371817"/>
              <a:gd name="connsiteY3" fmla="*/ 0 h 3018453"/>
              <a:gd name="connsiteX4" fmla="*/ 2071821 w 4371817"/>
              <a:gd name="connsiteY4" fmla="*/ 43543 h 3018453"/>
              <a:gd name="connsiteX5" fmla="*/ 0 w 4371817"/>
              <a:gd name="connsiteY5" fmla="*/ 2112974 h 3018453"/>
              <a:gd name="connsiteX0" fmla="*/ 7860 w 5675692"/>
              <a:gd name="connsiteY0" fmla="*/ 2875517 h 3772297"/>
              <a:gd name="connsiteX1" fmla="*/ 1980 w 5675692"/>
              <a:gd name="connsiteY1" fmla="*/ 3772297 h 3772297"/>
              <a:gd name="connsiteX2" fmla="*/ 4332940 w 5675692"/>
              <a:gd name="connsiteY2" fmla="*/ 3762966 h 3772297"/>
              <a:gd name="connsiteX3" fmla="*/ 5675692 w 5675692"/>
              <a:gd name="connsiteY3" fmla="*/ 0 h 3772297"/>
              <a:gd name="connsiteX4" fmla="*/ 2071821 w 5675692"/>
              <a:gd name="connsiteY4" fmla="*/ 797387 h 3772297"/>
              <a:gd name="connsiteX5" fmla="*/ 0 w 5675692"/>
              <a:gd name="connsiteY5" fmla="*/ 2866818 h 3772297"/>
              <a:gd name="connsiteX0" fmla="*/ 7860 w 5723628"/>
              <a:gd name="connsiteY0" fmla="*/ 2875517 h 3772297"/>
              <a:gd name="connsiteX1" fmla="*/ 1980 w 5723628"/>
              <a:gd name="connsiteY1" fmla="*/ 3772297 h 3772297"/>
              <a:gd name="connsiteX2" fmla="*/ 4332940 w 5723628"/>
              <a:gd name="connsiteY2" fmla="*/ 3762966 h 3772297"/>
              <a:gd name="connsiteX3" fmla="*/ 5723628 w 5723628"/>
              <a:gd name="connsiteY3" fmla="*/ 3740952 h 3772297"/>
              <a:gd name="connsiteX4" fmla="*/ 5675692 w 5723628"/>
              <a:gd name="connsiteY4" fmla="*/ 0 h 3772297"/>
              <a:gd name="connsiteX5" fmla="*/ 2071821 w 5723628"/>
              <a:gd name="connsiteY5" fmla="*/ 797387 h 3772297"/>
              <a:gd name="connsiteX6" fmla="*/ 0 w 5723628"/>
              <a:gd name="connsiteY6" fmla="*/ 2866818 h 3772297"/>
              <a:gd name="connsiteX0" fmla="*/ 7860 w 5723628"/>
              <a:gd name="connsiteY0" fmla="*/ 2875517 h 3772297"/>
              <a:gd name="connsiteX1" fmla="*/ 1980 w 5723628"/>
              <a:gd name="connsiteY1" fmla="*/ 3772297 h 3772297"/>
              <a:gd name="connsiteX2" fmla="*/ 4332940 w 5723628"/>
              <a:gd name="connsiteY2" fmla="*/ 3762966 h 3772297"/>
              <a:gd name="connsiteX3" fmla="*/ 5723628 w 5723628"/>
              <a:gd name="connsiteY3" fmla="*/ 3740952 h 3772297"/>
              <a:gd name="connsiteX4" fmla="*/ 5675692 w 5723628"/>
              <a:gd name="connsiteY4" fmla="*/ 0 h 3772297"/>
              <a:gd name="connsiteX5" fmla="*/ 2838806 w 5723628"/>
              <a:gd name="connsiteY5" fmla="*/ 43543 h 3772297"/>
              <a:gd name="connsiteX6" fmla="*/ 0 w 5723628"/>
              <a:gd name="connsiteY6" fmla="*/ 2866818 h 3772297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753890 h 4650670"/>
              <a:gd name="connsiteX1" fmla="*/ 1980 w 5723628"/>
              <a:gd name="connsiteY1" fmla="*/ 4650670 h 4650670"/>
              <a:gd name="connsiteX2" fmla="*/ 4332940 w 5723628"/>
              <a:gd name="connsiteY2" fmla="*/ 4641339 h 4650670"/>
              <a:gd name="connsiteX3" fmla="*/ 5723628 w 5723628"/>
              <a:gd name="connsiteY3" fmla="*/ 4619325 h 4650670"/>
              <a:gd name="connsiteX4" fmla="*/ 5675692 w 5723628"/>
              <a:gd name="connsiteY4" fmla="*/ 878373 h 4650670"/>
              <a:gd name="connsiteX5" fmla="*/ 3825339 w 5723628"/>
              <a:gd name="connsiteY5" fmla="*/ 388374 h 4650670"/>
              <a:gd name="connsiteX6" fmla="*/ 2838806 w 5723628"/>
              <a:gd name="connsiteY6" fmla="*/ 921916 h 4650670"/>
              <a:gd name="connsiteX7" fmla="*/ 0 w 5723628"/>
              <a:gd name="connsiteY7" fmla="*/ 3745191 h 4650670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4352641 w 5723628"/>
              <a:gd name="connsiteY5" fmla="*/ 697306 h 4262296"/>
              <a:gd name="connsiteX6" fmla="*/ 3825339 w 5723628"/>
              <a:gd name="connsiteY6" fmla="*/ 0 h 4262296"/>
              <a:gd name="connsiteX7" fmla="*/ 2838806 w 5723628"/>
              <a:gd name="connsiteY7" fmla="*/ 533542 h 4262296"/>
              <a:gd name="connsiteX8" fmla="*/ 0 w 5723628"/>
              <a:gd name="connsiteY8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5042928 w 5723628"/>
              <a:gd name="connsiteY5" fmla="*/ 113077 h 4262296"/>
              <a:gd name="connsiteX6" fmla="*/ 4352641 w 5723628"/>
              <a:gd name="connsiteY6" fmla="*/ 697306 h 4262296"/>
              <a:gd name="connsiteX7" fmla="*/ 3825339 w 5723628"/>
              <a:gd name="connsiteY7" fmla="*/ 0 h 4262296"/>
              <a:gd name="connsiteX8" fmla="*/ 2838806 w 5723628"/>
              <a:gd name="connsiteY8" fmla="*/ 533542 h 4262296"/>
              <a:gd name="connsiteX9" fmla="*/ 0 w 5723628"/>
              <a:gd name="connsiteY9" fmla="*/ 3356817 h 4262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23628" h="4262296">
                <a:moveTo>
                  <a:pt x="7860" y="3365516"/>
                </a:moveTo>
                <a:lnTo>
                  <a:pt x="1980" y="4262296"/>
                </a:lnTo>
                <a:lnTo>
                  <a:pt x="4332940" y="4252965"/>
                </a:lnTo>
                <a:lnTo>
                  <a:pt x="5723628" y="4230951"/>
                </a:lnTo>
                <a:lnTo>
                  <a:pt x="5675692" y="489999"/>
                </a:lnTo>
                <a:lnTo>
                  <a:pt x="5042928" y="113077"/>
                </a:lnTo>
                <a:lnTo>
                  <a:pt x="4352641" y="697306"/>
                </a:lnTo>
                <a:lnTo>
                  <a:pt x="3825339" y="0"/>
                </a:lnTo>
                <a:lnTo>
                  <a:pt x="2838806" y="533542"/>
                </a:lnTo>
                <a:lnTo>
                  <a:pt x="0" y="3356817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429000" y="3581400"/>
            <a:ext cx="1228531" cy="1065245"/>
          </a:xfrm>
          <a:prstGeom prst="straightConnector1">
            <a:avLst/>
          </a:prstGeom>
          <a:ln w="762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477000" y="51054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2" idx="0"/>
          </p:cNvCxnSpPr>
          <p:nvPr/>
        </p:nvCxnSpPr>
        <p:spPr>
          <a:xfrm rot="5400000" flipH="1" flipV="1">
            <a:off x="6916919" y="4249919"/>
            <a:ext cx="1447800" cy="263162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191000" y="1676400"/>
            <a:ext cx="762000" cy="533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667000" y="1219200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2D Example</a:t>
            </a:r>
            <a:endParaRPr lang="en-US" sz="4000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781800" y="4114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456735" y="2057400"/>
            <a:ext cx="2211294" cy="1322201"/>
          </a:xfrm>
          <a:prstGeom prst="rect">
            <a:avLst/>
          </a:prstGeom>
          <a:noFill/>
          <a:ln/>
          <a:effectLst/>
        </p:spPr>
      </p:pic>
      <p:sp>
        <p:nvSpPr>
          <p:cNvPr id="64" name="TextBox 63"/>
          <p:cNvSpPr txBox="1"/>
          <p:nvPr/>
        </p:nvSpPr>
        <p:spPr>
          <a:xfrm>
            <a:off x="742090" y="5335250"/>
            <a:ext cx="725891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Unbounded</a:t>
            </a:r>
            <a:endParaRPr lang="en-US" sz="3200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Feasible solutions, but no optimal solution</a:t>
            </a:r>
          </a:p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(Informally, “optimal value = </a:t>
            </a:r>
            <a:r>
              <a:rPr lang="en-US" sz="2400" dirty="0" smtClean="0">
                <a:solidFill>
                  <a:srgbClr val="0070C0"/>
                </a:solidFill>
                <a:latin typeface="cmsy10"/>
              </a:rPr>
              <a:t>1”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038600" y="3711714"/>
            <a:ext cx="2144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7030A0"/>
                </a:solidFill>
              </a:rPr>
              <a:t>Gradient of</a:t>
            </a:r>
            <a:br>
              <a:rPr lang="en-US" sz="2000" dirty="0" smtClean="0">
                <a:solidFill>
                  <a:srgbClr val="7030A0"/>
                </a:solidFill>
              </a:rPr>
            </a:br>
            <a:r>
              <a:rPr lang="en-US" sz="2000" dirty="0" smtClean="0">
                <a:solidFill>
                  <a:srgbClr val="7030A0"/>
                </a:solidFill>
              </a:rPr>
              <a:t>Objective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3429001" y="342900"/>
            <a:ext cx="5686424" cy="4308409"/>
          </a:xfrm>
          <a:custGeom>
            <a:avLst/>
            <a:gdLst>
              <a:gd name="connsiteX0" fmla="*/ 9330 w 2855167"/>
              <a:gd name="connsiteY0" fmla="*/ 1212979 h 2136710"/>
              <a:gd name="connsiteX1" fmla="*/ 9330 w 2855167"/>
              <a:gd name="connsiteY1" fmla="*/ 2136710 h 2136710"/>
              <a:gd name="connsiteX2" fmla="*/ 2435290 w 2855167"/>
              <a:gd name="connsiteY2" fmla="*/ 2127379 h 2136710"/>
              <a:gd name="connsiteX3" fmla="*/ 2855167 w 2855167"/>
              <a:gd name="connsiteY3" fmla="*/ 261257 h 2136710"/>
              <a:gd name="connsiteX4" fmla="*/ 1240971 w 2855167"/>
              <a:gd name="connsiteY4" fmla="*/ 0 h 2136710"/>
              <a:gd name="connsiteX5" fmla="*/ 0 w 2855167"/>
              <a:gd name="connsiteY5" fmla="*/ 1268963 h 2136710"/>
              <a:gd name="connsiteX0" fmla="*/ 1980 w 2847817"/>
              <a:gd name="connsiteY0" fmla="*/ 1212979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510 w 2847817"/>
              <a:gd name="connsiteY0" fmla="*/ 12044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152910 w 2847817"/>
              <a:gd name="connsiteY0" fmla="*/ 1280603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2847817"/>
              <a:gd name="connsiteY0" fmla="*/ 1239930 h 2136710"/>
              <a:gd name="connsiteX1" fmla="*/ 1980 w 2847817"/>
              <a:gd name="connsiteY1" fmla="*/ 2136710 h 2136710"/>
              <a:gd name="connsiteX2" fmla="*/ 2427940 w 2847817"/>
              <a:gd name="connsiteY2" fmla="*/ 2127379 h 2136710"/>
              <a:gd name="connsiteX3" fmla="*/ 2847817 w 2847817"/>
              <a:gd name="connsiteY3" fmla="*/ 261257 h 2136710"/>
              <a:gd name="connsiteX4" fmla="*/ 1233621 w 2847817"/>
              <a:gd name="connsiteY4" fmla="*/ 0 h 2136710"/>
              <a:gd name="connsiteX5" fmla="*/ 0 w 2847817"/>
              <a:gd name="connsiteY5" fmla="*/ 1231231 h 2136710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2427940 w 4905217"/>
              <a:gd name="connsiteY2" fmla="*/ 3009122 h 3018453"/>
              <a:gd name="connsiteX3" fmla="*/ 4905217 w 4905217"/>
              <a:gd name="connsiteY3" fmla="*/ 0 h 3018453"/>
              <a:gd name="connsiteX4" fmla="*/ 1233621 w 4905217"/>
              <a:gd name="connsiteY4" fmla="*/ 881743 h 3018453"/>
              <a:gd name="connsiteX5" fmla="*/ 0 w 4905217"/>
              <a:gd name="connsiteY5" fmla="*/ 2112974 h 3018453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2427940 w 4905217"/>
              <a:gd name="connsiteY2" fmla="*/ 3009122 h 3018453"/>
              <a:gd name="connsiteX3" fmla="*/ 4905217 w 4905217"/>
              <a:gd name="connsiteY3" fmla="*/ 0 h 3018453"/>
              <a:gd name="connsiteX4" fmla="*/ 2071821 w 4905217"/>
              <a:gd name="connsiteY4" fmla="*/ 43543 h 3018453"/>
              <a:gd name="connsiteX5" fmla="*/ 0 w 4905217"/>
              <a:gd name="connsiteY5" fmla="*/ 2112974 h 3018453"/>
              <a:gd name="connsiteX0" fmla="*/ 7860 w 4905217"/>
              <a:gd name="connsiteY0" fmla="*/ 2121673 h 3018453"/>
              <a:gd name="connsiteX1" fmla="*/ 1980 w 4905217"/>
              <a:gd name="connsiteY1" fmla="*/ 3018453 h 3018453"/>
              <a:gd name="connsiteX2" fmla="*/ 4332940 w 4905217"/>
              <a:gd name="connsiteY2" fmla="*/ 3009122 h 3018453"/>
              <a:gd name="connsiteX3" fmla="*/ 4905217 w 4905217"/>
              <a:gd name="connsiteY3" fmla="*/ 0 h 3018453"/>
              <a:gd name="connsiteX4" fmla="*/ 2071821 w 4905217"/>
              <a:gd name="connsiteY4" fmla="*/ 43543 h 3018453"/>
              <a:gd name="connsiteX5" fmla="*/ 0 w 4905217"/>
              <a:gd name="connsiteY5" fmla="*/ 2112974 h 3018453"/>
              <a:gd name="connsiteX0" fmla="*/ 7860 w 4371817"/>
              <a:gd name="connsiteY0" fmla="*/ 2121673 h 3018453"/>
              <a:gd name="connsiteX1" fmla="*/ 1980 w 4371817"/>
              <a:gd name="connsiteY1" fmla="*/ 3018453 h 3018453"/>
              <a:gd name="connsiteX2" fmla="*/ 4332940 w 4371817"/>
              <a:gd name="connsiteY2" fmla="*/ 3009122 h 3018453"/>
              <a:gd name="connsiteX3" fmla="*/ 4371817 w 4371817"/>
              <a:gd name="connsiteY3" fmla="*/ 0 h 3018453"/>
              <a:gd name="connsiteX4" fmla="*/ 2071821 w 4371817"/>
              <a:gd name="connsiteY4" fmla="*/ 43543 h 3018453"/>
              <a:gd name="connsiteX5" fmla="*/ 0 w 4371817"/>
              <a:gd name="connsiteY5" fmla="*/ 2112974 h 3018453"/>
              <a:gd name="connsiteX0" fmla="*/ 7860 w 5675692"/>
              <a:gd name="connsiteY0" fmla="*/ 2875517 h 3772297"/>
              <a:gd name="connsiteX1" fmla="*/ 1980 w 5675692"/>
              <a:gd name="connsiteY1" fmla="*/ 3772297 h 3772297"/>
              <a:gd name="connsiteX2" fmla="*/ 4332940 w 5675692"/>
              <a:gd name="connsiteY2" fmla="*/ 3762966 h 3772297"/>
              <a:gd name="connsiteX3" fmla="*/ 5675692 w 5675692"/>
              <a:gd name="connsiteY3" fmla="*/ 0 h 3772297"/>
              <a:gd name="connsiteX4" fmla="*/ 2071821 w 5675692"/>
              <a:gd name="connsiteY4" fmla="*/ 797387 h 3772297"/>
              <a:gd name="connsiteX5" fmla="*/ 0 w 5675692"/>
              <a:gd name="connsiteY5" fmla="*/ 2866818 h 3772297"/>
              <a:gd name="connsiteX0" fmla="*/ 7860 w 5723628"/>
              <a:gd name="connsiteY0" fmla="*/ 2875517 h 3772297"/>
              <a:gd name="connsiteX1" fmla="*/ 1980 w 5723628"/>
              <a:gd name="connsiteY1" fmla="*/ 3772297 h 3772297"/>
              <a:gd name="connsiteX2" fmla="*/ 4332940 w 5723628"/>
              <a:gd name="connsiteY2" fmla="*/ 3762966 h 3772297"/>
              <a:gd name="connsiteX3" fmla="*/ 5723628 w 5723628"/>
              <a:gd name="connsiteY3" fmla="*/ 3740952 h 3772297"/>
              <a:gd name="connsiteX4" fmla="*/ 5675692 w 5723628"/>
              <a:gd name="connsiteY4" fmla="*/ 0 h 3772297"/>
              <a:gd name="connsiteX5" fmla="*/ 2071821 w 5723628"/>
              <a:gd name="connsiteY5" fmla="*/ 797387 h 3772297"/>
              <a:gd name="connsiteX6" fmla="*/ 0 w 5723628"/>
              <a:gd name="connsiteY6" fmla="*/ 2866818 h 3772297"/>
              <a:gd name="connsiteX0" fmla="*/ 7860 w 5723628"/>
              <a:gd name="connsiteY0" fmla="*/ 2875517 h 3772297"/>
              <a:gd name="connsiteX1" fmla="*/ 1980 w 5723628"/>
              <a:gd name="connsiteY1" fmla="*/ 3772297 h 3772297"/>
              <a:gd name="connsiteX2" fmla="*/ 4332940 w 5723628"/>
              <a:gd name="connsiteY2" fmla="*/ 3762966 h 3772297"/>
              <a:gd name="connsiteX3" fmla="*/ 5723628 w 5723628"/>
              <a:gd name="connsiteY3" fmla="*/ 3740952 h 3772297"/>
              <a:gd name="connsiteX4" fmla="*/ 5675692 w 5723628"/>
              <a:gd name="connsiteY4" fmla="*/ 0 h 3772297"/>
              <a:gd name="connsiteX5" fmla="*/ 2838806 w 5723628"/>
              <a:gd name="connsiteY5" fmla="*/ 43543 h 3772297"/>
              <a:gd name="connsiteX6" fmla="*/ 0 w 5723628"/>
              <a:gd name="connsiteY6" fmla="*/ 2866818 h 3772297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753890 h 4650670"/>
              <a:gd name="connsiteX1" fmla="*/ 1980 w 5723628"/>
              <a:gd name="connsiteY1" fmla="*/ 4650670 h 4650670"/>
              <a:gd name="connsiteX2" fmla="*/ 4332940 w 5723628"/>
              <a:gd name="connsiteY2" fmla="*/ 4641339 h 4650670"/>
              <a:gd name="connsiteX3" fmla="*/ 5723628 w 5723628"/>
              <a:gd name="connsiteY3" fmla="*/ 4619325 h 4650670"/>
              <a:gd name="connsiteX4" fmla="*/ 5675692 w 5723628"/>
              <a:gd name="connsiteY4" fmla="*/ 878373 h 4650670"/>
              <a:gd name="connsiteX5" fmla="*/ 3825339 w 5723628"/>
              <a:gd name="connsiteY5" fmla="*/ 388374 h 4650670"/>
              <a:gd name="connsiteX6" fmla="*/ 2838806 w 5723628"/>
              <a:gd name="connsiteY6" fmla="*/ 921916 h 4650670"/>
              <a:gd name="connsiteX7" fmla="*/ 0 w 5723628"/>
              <a:gd name="connsiteY7" fmla="*/ 3745191 h 4650670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3825339 w 5723628"/>
              <a:gd name="connsiteY5" fmla="*/ 0 h 4262296"/>
              <a:gd name="connsiteX6" fmla="*/ 2838806 w 5723628"/>
              <a:gd name="connsiteY6" fmla="*/ 533542 h 4262296"/>
              <a:gd name="connsiteX7" fmla="*/ 0 w 5723628"/>
              <a:gd name="connsiteY7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4352641 w 5723628"/>
              <a:gd name="connsiteY5" fmla="*/ 697306 h 4262296"/>
              <a:gd name="connsiteX6" fmla="*/ 3825339 w 5723628"/>
              <a:gd name="connsiteY6" fmla="*/ 0 h 4262296"/>
              <a:gd name="connsiteX7" fmla="*/ 2838806 w 5723628"/>
              <a:gd name="connsiteY7" fmla="*/ 533542 h 4262296"/>
              <a:gd name="connsiteX8" fmla="*/ 0 w 5723628"/>
              <a:gd name="connsiteY8" fmla="*/ 3356817 h 4262296"/>
              <a:gd name="connsiteX0" fmla="*/ 7860 w 5723628"/>
              <a:gd name="connsiteY0" fmla="*/ 3365516 h 4262296"/>
              <a:gd name="connsiteX1" fmla="*/ 1980 w 5723628"/>
              <a:gd name="connsiteY1" fmla="*/ 4262296 h 4262296"/>
              <a:gd name="connsiteX2" fmla="*/ 4332940 w 5723628"/>
              <a:gd name="connsiteY2" fmla="*/ 4252965 h 4262296"/>
              <a:gd name="connsiteX3" fmla="*/ 5723628 w 5723628"/>
              <a:gd name="connsiteY3" fmla="*/ 4230951 h 4262296"/>
              <a:gd name="connsiteX4" fmla="*/ 5675692 w 5723628"/>
              <a:gd name="connsiteY4" fmla="*/ 489999 h 4262296"/>
              <a:gd name="connsiteX5" fmla="*/ 5042928 w 5723628"/>
              <a:gd name="connsiteY5" fmla="*/ 113077 h 4262296"/>
              <a:gd name="connsiteX6" fmla="*/ 4352641 w 5723628"/>
              <a:gd name="connsiteY6" fmla="*/ 697306 h 4262296"/>
              <a:gd name="connsiteX7" fmla="*/ 3825339 w 5723628"/>
              <a:gd name="connsiteY7" fmla="*/ 0 h 4262296"/>
              <a:gd name="connsiteX8" fmla="*/ 2838806 w 5723628"/>
              <a:gd name="connsiteY8" fmla="*/ 533542 h 4262296"/>
              <a:gd name="connsiteX9" fmla="*/ 0 w 5723628"/>
              <a:gd name="connsiteY9" fmla="*/ 3356817 h 4262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23628" h="4262296">
                <a:moveTo>
                  <a:pt x="7860" y="3365516"/>
                </a:moveTo>
                <a:lnTo>
                  <a:pt x="1980" y="4262296"/>
                </a:lnTo>
                <a:lnTo>
                  <a:pt x="4332940" y="4252965"/>
                </a:lnTo>
                <a:lnTo>
                  <a:pt x="5723628" y="4230951"/>
                </a:lnTo>
                <a:lnTo>
                  <a:pt x="5675692" y="489999"/>
                </a:lnTo>
                <a:lnTo>
                  <a:pt x="5042928" y="113077"/>
                </a:lnTo>
                <a:lnTo>
                  <a:pt x="4352641" y="697306"/>
                </a:lnTo>
                <a:lnTo>
                  <a:pt x="3825339" y="0"/>
                </a:lnTo>
                <a:lnTo>
                  <a:pt x="2838806" y="533542"/>
                </a:lnTo>
                <a:lnTo>
                  <a:pt x="0" y="3356817"/>
                </a:lnTo>
              </a:path>
            </a:pathLst>
          </a:cu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687711" y="3586065"/>
            <a:ext cx="3505200" cy="1588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3135511" y="4648200"/>
            <a:ext cx="4789289" cy="4666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830711" y="1833465"/>
            <a:ext cx="2514600" cy="2514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43200" y="44196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76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62600" y="175260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/>
              <a:t> -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1981200" y="3810000"/>
            <a:ext cx="1447800" cy="838200"/>
          </a:xfrm>
          <a:prstGeom prst="straightConnector1">
            <a:avLst/>
          </a:prstGeom>
          <a:ln w="5715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4400" y="3962400"/>
            <a:ext cx="1947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Gradient of</a:t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Objective Function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19400" y="464820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324600" y="4800600"/>
            <a:ext cx="2064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Feasible region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rot="10800000">
            <a:off x="5486400" y="3810001"/>
            <a:ext cx="838200" cy="1221433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191000" y="1676400"/>
            <a:ext cx="762000" cy="533400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667000" y="1219200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Constraint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2D Example</a:t>
            </a:r>
            <a:endParaRPr lang="en-US" sz="4000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3429000" y="51054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429000" y="50292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429000" y="49530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429000" y="4876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581400" y="4876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781800" y="41148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2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9342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70104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70866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162800" y="4495800"/>
            <a:ext cx="152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029200" y="206288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138318" y="1986076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202326" y="1907438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268162" y="1848917"/>
            <a:ext cx="288950" cy="707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456733" y="2057400"/>
            <a:ext cx="2211298" cy="1346604"/>
          </a:xfrm>
          <a:prstGeom prst="rect">
            <a:avLst/>
          </a:prstGeom>
          <a:noFill/>
          <a:ln/>
          <a:effectLst/>
        </p:spPr>
      </p:pic>
      <p:sp>
        <p:nvSpPr>
          <p:cNvPr id="64" name="TextBox 63"/>
          <p:cNvSpPr txBox="1"/>
          <p:nvPr/>
        </p:nvSpPr>
        <p:spPr>
          <a:xfrm>
            <a:off x="554255" y="5181600"/>
            <a:ext cx="767441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Important Point: </a:t>
            </a:r>
            <a:r>
              <a:rPr lang="en-US" sz="3200" dirty="0" smtClean="0">
                <a:solidFill>
                  <a:srgbClr val="0070C0"/>
                </a:solidFill>
              </a:rPr>
              <a:t>This LP is </a:t>
            </a:r>
            <a:r>
              <a:rPr lang="en-US" sz="3600" b="1" u="sng" dirty="0" smtClean="0">
                <a:solidFill>
                  <a:srgbClr val="FF0000"/>
                </a:solidFill>
              </a:rPr>
              <a:t>NOT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unbounded.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</a:rPr>
              <a:t>The feasible region is unbounded,</a:t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but optimal value is 1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352800" y="3657600"/>
            <a:ext cx="152400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800600" y="2967335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Optimal point (0,1)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>
            <a:stCxn id="51" idx="1"/>
            <a:endCxn id="50" idx="6"/>
          </p:cNvCxnSpPr>
          <p:nvPr/>
        </p:nvCxnSpPr>
        <p:spPr>
          <a:xfrm rot="10800000" flipV="1">
            <a:off x="3505200" y="3198168"/>
            <a:ext cx="1295400" cy="535632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geq 0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80"/>
  <p:tag name="PICTUREFILESIZE" val="2176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&#10;{\smallsum{e \in E}{} ~x_e }&#10;&amp; \smallsum{e \text{ incident to } v}{} ~x_e &amp;\leq 1 &amp;\forall v \in V \\&#10;&amp; x_e &amp; \in \set{0,1} &amp;\forall e \in E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98"/>
  <p:tag name="PICTUREFILESIZE" val="2321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-7x_1 + 14x_2}&#10;&amp;-x_1 + x_2 &amp;\leq 1 \\&#10;&amp;x_1 + 6x_2 &amp;\leq 15 \\&#10;&amp;4x_1 - x_2 &amp;\leq 10 \\&#10;&amp;x 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9"/>
  <p:tag name="PICTUREFILESIZE" val="2059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_i \transpose x &amp;\leq b_i &amp;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1065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_i \transpose x &amp;\leq b_i &amp;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1065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mallsum{i}{} \lambda_i b_i}&#10;&amp;\smallsum{i}{} \lambda_i a_i \:=\: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81"/>
  <p:tag name="PICTUREFILESIZE" val="1035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 A \transpose \lambda =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29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_i \transpose x &amp;\leq b_i &amp;\forall i=1,\ldots,m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1065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mallsum{i}{} \lambda_i b_i}&#10;&amp;\smallsum{i}{} \lambda_i a_i \:=\: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81"/>
  <p:tag name="PICTUREFILESIZE" val="1035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 A \transpose \lambda = c \\&#10;&amp; \lambda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29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_i \transpose x &amp;\leq b_i &amp;\forall i = 1, \ldots, m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4"/>
  <p:tag name="PICTUREFILESIZE" val="1084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\lambda}&#10;&amp; A \transpose \lambda = c \\&#10;&amp; \lambda \geq 0&#10;\end{LPmin}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63"/>
  <p:tag name="PICTUREFILESIZE" val="830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-b \transpose \lambda}&#10;&amp; \begin{pmatrix} A \transpose \\ -A \transpose \\ -I \end{pmatrix} \lambda ~\leq~&#10;\begin{pmatrix} c \\ -c \\ 0 \end{pmatrix}&#10;\end{LPmax}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23"/>
  <p:tag name="PICTUREFILESIZE" val="1848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(c \transpose, ~ {-c \transpose}, ~ 0) \begin{pmatrix} u \\ v \\ w \end{pmatrix} }&#10;&amp; (A, ~ {-A}, ~ -I) \begin{pmatrix} u \\ v \\ w \end{pmatrix} = -b \\&#10;&amp; u,v,w \geq 0&#10;\end{LPmin}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43"/>
  <p:tag name="PICTUREFILESIZE" val="2856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-c \transpose x}&#10;&amp;-Ax -w &amp;= -b \\&#10;&amp; w &amp;\geq 0&#10;\end{LPmin}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0"/>
  <p:tag name="PICTUREFILESIZE" val="937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 &#10;\end{LPmax}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60"/>
  <p:tag name="PICTUREFILESIZE" val="642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c \transpose x}&#10;&amp;Ax \leq b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0"/>
  <p:tag name="PICTUREFILESIZE" val="643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b \transpose y}&#10;&amp; A \transpose y = c \\&#10;&amp; y \geq 0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3"/>
  <p:tag name="PICTUREFILESIZE" val="859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 Ax \leq b  \qquad A\transpose y = c  \qquad y \geq 0 \qquad c \transpose x \geq b \transpose y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94"/>
  <p:tag name="PICTUREFILESIZE" val="896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 &amp;~=~ \setst{ x \in \bR^n }{ a \transpose x = b } \\&#10;H_{a,b}^{++} &amp;~=~ \setst{ x \in \bR^n }{ a \transpose x &gt; b }&#10;\end{align*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37"/>
  <p:tag name="PICTUREFILESIZE" val="1555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H_{a,b}^{+} &amp;~=~ \setst{ x \in \bR^n }{ a \transpose x \geq b } \\&#10;H_{a,b}^{--} &amp;~=~ \setst{ x \in \bR^n }{ a \transpose x &lt; b }&#10;\end{align*}&#10;\end{document}&#10;"/>
  <p:tag name="FILENAME" val="TP_tmp"/>
  <p:tag name="FORMAT" val="png16m"/>
  <p:tag name="RES" val="1200"/>
  <p:tag name="BLEND" val="0"/>
  <p:tag name="TRANSPARENT" val="1"/>
  <p:tag name="TBUG" val="0"/>
  <p:tag name="ALLOWFS" val="0"/>
  <p:tag name="ORIGWIDTH" val="137"/>
  <p:tag name="PICTUREFILESIZE" val="1599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 x &amp;\leq b &amp;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65"/>
  <p:tag name="PICTUREFILESIZE" val="641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c \transpose x}&#10;&amp;a_i \transpose x &amp;\leq b_i &amp;\forall i = 1, \ldots, m&#10;\end{LPmin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144"/>
  <p:tag name="PICTUREFILESIZE" val="1084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 x_2 - x_1 &amp;\leq 1 \\&#10;&amp; x_1 + 6x_2 &amp;\leq 15 \\&#10;&amp; 4x_1 - x_2 &amp;\leq 10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7"/>
  <p:tag name="PICTUREFILESIZE" val="2324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/6 + x_2}&#10;&amp; x_2 - x_1 &amp;\leq 1 \\&#10;&amp; x_1 + 6x_2 &amp;\leq 15 \\&#10;&amp; 4x_1 - x_2 &amp;\leq 10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7"/>
  <p:tag name="PICTUREFILESIZE" val="243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 x_2 - x_1 &amp;\geq 1 \\&#10;&amp; x_1 + 6x_2 &amp;\leq 15 \\&#10;&amp; 4x_1 - x_2 &amp;\geq 10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97"/>
  <p:tag name="PICTUREFILESIZE" val="23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x_1 + x_2}&#10;&amp; x_2 - x_1 &amp;\leq 1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87"/>
  <p:tag name="PICTUREFILESIZE" val="1391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-2 x_1 + x_2}&#10;&amp; x_2 - x_1 &amp;\leq 1 \\&#10;&amp; x_1 &amp;\geq 0 \\&#10;&amp; x_2&amp;\geq 0 &#10;\end{LPmax}&#10;\end{document}&#10;"/>
  <p:tag name="FILENAME" val="TP_tmp"/>
  <p:tag name="FORMAT" val="png16m"/>
  <p:tag name="RES" val="1200"/>
  <p:tag name="BLEND" val="0"/>
  <p:tag name="TRANSPARENT" val="0"/>
  <p:tag name="TBUG" val="0"/>
  <p:tag name="ALLOWFS" val="0"/>
  <p:tag name="ORIGWIDTH" val="87"/>
  <p:tag name="PICTUREFILESIZE" val="1454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1972</Words>
  <Application>Microsoft Office PowerPoint</Application>
  <PresentationFormat>On-screen Show (4:3)</PresentationFormat>
  <Paragraphs>450</Paragraphs>
  <Slides>33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CPSC 536N Sparse Approximations Winter 2013 Lecture 1</vt:lpstr>
      <vt:lpstr>Linear Program</vt:lpstr>
      <vt:lpstr>Linear Program</vt:lpstr>
      <vt:lpstr>Simple LP Manipulations</vt:lpstr>
      <vt:lpstr>2D Example</vt:lpstr>
      <vt:lpstr>2D Example</vt:lpstr>
      <vt:lpstr>2D Example</vt:lpstr>
      <vt:lpstr>2D Example</vt:lpstr>
      <vt:lpstr>2D Example</vt:lpstr>
      <vt:lpstr>“Fundamental Theorem” of LP</vt:lpstr>
      <vt:lpstr>Example: Bipartite Matching</vt:lpstr>
      <vt:lpstr>Example: Bipartite Matching</vt:lpstr>
      <vt:lpstr>Example: Bipartite Matching</vt:lpstr>
      <vt:lpstr>Duality: Proving optimality</vt:lpstr>
      <vt:lpstr>Duality: Proving optimality</vt:lpstr>
      <vt:lpstr>Duality: Geometric View</vt:lpstr>
      <vt:lpstr>Duality: Geometric View</vt:lpstr>
      <vt:lpstr>Duality: Geometric View</vt:lpstr>
      <vt:lpstr>Duality: Geometric View</vt:lpstr>
      <vt:lpstr>Duality: Geometric View</vt:lpstr>
      <vt:lpstr>Duality: Geometric View</vt:lpstr>
      <vt:lpstr>Slide 22</vt:lpstr>
      <vt:lpstr>Duality: Algebraic View</vt:lpstr>
      <vt:lpstr>Duality: Algebraic View</vt:lpstr>
      <vt:lpstr>Dual of Dual</vt:lpstr>
      <vt:lpstr>Primal vs Dual</vt:lpstr>
      <vt:lpstr>Strong Duality</vt:lpstr>
      <vt:lpstr>Systems of Equalities</vt:lpstr>
      <vt:lpstr>Systems of Equalities</vt:lpstr>
      <vt:lpstr>Systems of Inequalities</vt:lpstr>
      <vt:lpstr>Systems of Inequalities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</dc:title>
  <dc:creator>Nick</dc:creator>
  <cp:lastModifiedBy>Nick</cp:lastModifiedBy>
  <cp:revision>5</cp:revision>
  <dcterms:created xsi:type="dcterms:W3CDTF">2006-08-16T00:00:00Z</dcterms:created>
  <dcterms:modified xsi:type="dcterms:W3CDTF">2013-01-02T19:09:42Z</dcterms:modified>
</cp:coreProperties>
</file>