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530" r:id="rId2"/>
    <p:sldId id="472" r:id="rId3"/>
    <p:sldId id="423" r:id="rId4"/>
    <p:sldId id="424" r:id="rId5"/>
    <p:sldId id="455" r:id="rId6"/>
    <p:sldId id="436" r:id="rId7"/>
    <p:sldId id="314" r:id="rId8"/>
    <p:sldId id="507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508" r:id="rId17"/>
    <p:sldId id="535" r:id="rId18"/>
    <p:sldId id="536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24" r:id="rId33"/>
    <p:sldId id="527" r:id="rId34"/>
    <p:sldId id="528" r:id="rId35"/>
    <p:sldId id="529" r:id="rId36"/>
    <p:sldId id="509" r:id="rId37"/>
    <p:sldId id="497" r:id="rId38"/>
    <p:sldId id="498" r:id="rId39"/>
    <p:sldId id="510" r:id="rId40"/>
    <p:sldId id="500" r:id="rId41"/>
    <p:sldId id="501" r:id="rId42"/>
    <p:sldId id="537" r:id="rId43"/>
    <p:sldId id="538" r:id="rId44"/>
    <p:sldId id="539" r:id="rId45"/>
    <p:sldId id="503" r:id="rId46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cmsy10" pitchFamily="34" charset="0"/>
      <p:regular r:id="rId52"/>
    </p:embeddedFont>
    <p:embeddedFont>
      <p:font typeface="msbm10" pitchFamily="34" charset="0"/>
      <p:regular r:id="rId53"/>
    </p:embeddedFont>
    <p:embeddedFont>
      <p:font typeface="Comic Sans MS" pitchFamily="66" charset="0"/>
      <p:regular r:id="rId54"/>
      <p:bold r:id="rId55"/>
    </p:embeddedFont>
    <p:embeddedFont>
      <p:font typeface="cmmi10" pitchFamily="34" charset="0"/>
      <p:regular r:id="rId56"/>
    </p:embeddedFont>
    <p:embeddedFont>
      <p:font typeface="MT Extra" pitchFamily="18" charset="2"/>
      <p:regular r:id="rId57"/>
    </p:embeddedFont>
    <p:embeddedFont>
      <p:font typeface="cmb10" pitchFamily="34" charset="0"/>
      <p:regular r:id="rId58"/>
    </p:embeddedFont>
    <p:embeddedFont>
      <p:font typeface="cmr10" pitchFamily="34" charset="0"/>
      <p:regular r:id="rId59"/>
    </p:embeddedFont>
  </p:embeddedFontLst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0000FF"/>
    <a:srgbClr val="2E04CA"/>
    <a:srgbClr val="00B050"/>
    <a:srgbClr val="800000"/>
    <a:srgbClr val="0070C0"/>
    <a:srgbClr val="000000"/>
    <a:srgbClr val="C32519"/>
    <a:srgbClr val="FF7D7D"/>
    <a:srgbClr val="FFE5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7615" autoAdjust="0"/>
  </p:normalViewPr>
  <p:slideViewPr>
    <p:cSldViewPr snapToGrid="0">
      <p:cViewPr>
        <p:scale>
          <a:sx n="80" d="100"/>
          <a:sy n="80" d="100"/>
        </p:scale>
        <p:origin x="-79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6461-2006-4C88-B170-10DB02DDBE33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D838-A208-45DC-A3D8-1C3481854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05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Formally, let p in </a:t>
            </a:r>
            <a:r>
              <a:rPr lang="en-CA" dirty="0" err="1" smtClean="0"/>
              <a:t>R^n</a:t>
            </a:r>
            <a:r>
              <a:rPr lang="en-CA" dirty="0" smtClean="0"/>
              <a:t> and D(p) = </a:t>
            </a:r>
            <a:r>
              <a:rPr lang="en-CA" dirty="0" err="1" smtClean="0"/>
              <a:t>argmax</a:t>
            </a:r>
            <a:r>
              <a:rPr lang="en-CA" dirty="0" smtClean="0"/>
              <a:t> { f(S) - p(S) }.</a:t>
            </a:r>
          </a:p>
          <a:p>
            <a:r>
              <a:rPr lang="en-CA" dirty="0" smtClean="0"/>
              <a:t>GS: For</a:t>
            </a:r>
            <a:r>
              <a:rPr lang="en-CA" baseline="0" dirty="0" smtClean="0"/>
              <a:t> every q &gt;= p, and any A in D(p), there is A’ in D(q) such that A’ </a:t>
            </a:r>
            <a:r>
              <a:rPr lang="en-CA" baseline="0" dirty="0" err="1" smtClean="0"/>
              <a:t>supseteq</a:t>
            </a:r>
            <a:r>
              <a:rPr lang="en-CA" baseline="0" dirty="0" smtClean="0"/>
              <a:t> (A intersect { </a:t>
            </a:r>
            <a:r>
              <a:rPr lang="en-CA" baseline="0" dirty="0" err="1" smtClean="0"/>
              <a:t>i</a:t>
            </a:r>
            <a:r>
              <a:rPr lang="en-CA" baseline="0" dirty="0" smtClean="0"/>
              <a:t> : </a:t>
            </a:r>
            <a:r>
              <a:rPr lang="en-CA" baseline="0" dirty="0" err="1" smtClean="0"/>
              <a:t>p_i</a:t>
            </a:r>
            <a:r>
              <a:rPr lang="en-CA" baseline="0" dirty="0" smtClean="0"/>
              <a:t> = </a:t>
            </a:r>
            <a:r>
              <a:rPr lang="en-CA" baseline="0" dirty="0" err="1" smtClean="0"/>
              <a:t>q_i</a:t>
            </a:r>
            <a:r>
              <a:rPr lang="en-CA" baseline="0" dirty="0" smtClean="0"/>
              <a:t> }).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5633F-0C4B-40F8-958F-C762ABC96E36}" type="slidenum">
              <a:rPr lang="en-US"/>
              <a:pPr/>
              <a:t>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is basically a result of </a:t>
            </a:r>
            <a:r>
              <a:rPr lang="en-CA" dirty="0" err="1" smtClean="0"/>
              <a:t>Kahale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267D-406F-46B7-8BFC-EB1F89408D6D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Bound on</a:t>
            </a:r>
            <a:r>
              <a:rPr lang="en-CA" baseline="0" dirty="0" smtClean="0"/>
              <a:t> |I| should be min { sum </a:t>
            </a:r>
            <a:r>
              <a:rPr lang="en-CA" baseline="0" dirty="0" err="1" smtClean="0"/>
              <a:t>b_j</a:t>
            </a:r>
            <a:r>
              <a:rPr lang="en-CA" baseline="0" dirty="0" smtClean="0"/>
              <a:t>  - (error for K) : |J| = K/2 }</a:t>
            </a:r>
          </a:p>
          <a:p>
            <a:r>
              <a:rPr lang="en-CA" baseline="0" dirty="0" smtClean="0"/>
              <a:t>This is &gt;= (4 </a:t>
            </a:r>
            <a:r>
              <a:rPr lang="en-CA" baseline="0" dirty="0" err="1" smtClean="0"/>
              <a:t>eps</a:t>
            </a:r>
            <a:r>
              <a:rPr lang="en-CA" baseline="0" dirty="0" smtClean="0"/>
              <a:t> D) K / 2 – </a:t>
            </a:r>
            <a:r>
              <a:rPr lang="en-CA" baseline="0" dirty="0" err="1" smtClean="0"/>
              <a:t>eps</a:t>
            </a:r>
            <a:r>
              <a:rPr lang="en-CA" baseline="0" dirty="0" smtClean="0"/>
              <a:t> D K  = epsilon D 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267D-406F-46B7-8BFC-EB1F89408D6D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Wait: epsilon * K is</a:t>
            </a:r>
            <a:r>
              <a:rPr lang="en-CA" baseline="0" dirty="0" smtClean="0"/>
              <a:t> undefined!</a:t>
            </a:r>
          </a:p>
          <a:p>
            <a:r>
              <a:rPr lang="en-CA" baseline="0" dirty="0" smtClean="0"/>
              <a:t>But it’s OK, we can take epsilon = 1/4D. G is certainly still a 1/4D expander.</a:t>
            </a:r>
          </a:p>
          <a:p>
            <a:r>
              <a:rPr lang="en-CA" baseline="0" dirty="0" smtClean="0"/>
              <a:t>The lower bound on </a:t>
            </a:r>
            <a:r>
              <a:rPr lang="en-CA" baseline="0" dirty="0" err="1" smtClean="0"/>
              <a:t>b_i</a:t>
            </a:r>
            <a:r>
              <a:rPr lang="en-CA" baseline="0" dirty="0" smtClean="0"/>
              <a:t> is now 1.</a:t>
            </a:r>
          </a:p>
          <a:p>
            <a:r>
              <a:rPr lang="en-CA" baseline="0" dirty="0" smtClean="0"/>
              <a:t>And now that term goes to infinity.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267D-406F-46B7-8BFC-EB1F89408D6D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3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9380"/>
            <a:ext cx="7772400" cy="1470025"/>
          </a:xfrm>
          <a:solidFill>
            <a:srgbClr val="2E04CA"/>
          </a:solidFill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Approximating </a:t>
            </a:r>
            <a:r>
              <a:rPr lang="en-CA" sz="2800" dirty="0" err="1" smtClean="0">
                <a:solidFill>
                  <a:schemeClr val="bg1"/>
                </a:solidFill>
              </a:rPr>
              <a:t>Submodular</a:t>
            </a:r>
            <a:r>
              <a:rPr lang="en-CA" sz="2800" dirty="0" smtClean="0">
                <a:solidFill>
                  <a:schemeClr val="bg1"/>
                </a:solidFill>
              </a:rPr>
              <a:t> Functions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Part 2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784763"/>
            <a:ext cx="6400800" cy="3740727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Nick Harvey</a:t>
            </a:r>
          </a:p>
          <a:p>
            <a:endParaRPr lang="en-CA" sz="300" dirty="0" smtClean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University of British Columbia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Department of Computer Science</a:t>
            </a:r>
          </a:p>
          <a:p>
            <a:endParaRPr lang="en-CA" sz="18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July 12</a:t>
            </a:r>
            <a:r>
              <a:rPr lang="en-CA" sz="2400" baseline="30000" dirty="0" smtClean="0">
                <a:solidFill>
                  <a:schemeClr val="tx1"/>
                </a:solidFill>
              </a:rPr>
              <a:t>th</a:t>
            </a:r>
            <a:r>
              <a:rPr lang="en-CA" sz="2400" dirty="0" smtClean="0">
                <a:solidFill>
                  <a:schemeClr val="tx1"/>
                </a:solidFill>
              </a:rPr>
              <a:t>, 2015</a:t>
            </a: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Joint work with Nina </a:t>
            </a:r>
            <a:r>
              <a:rPr lang="en-CA" sz="2400" dirty="0" err="1" smtClean="0">
                <a:solidFill>
                  <a:schemeClr val="tx1"/>
                </a:solidFill>
              </a:rPr>
              <a:t>Balcan</a:t>
            </a:r>
            <a:r>
              <a:rPr lang="en-CA" sz="2400" dirty="0" smtClean="0">
                <a:solidFill>
                  <a:schemeClr val="tx1"/>
                </a:solidFill>
              </a:rPr>
              <a:t> (CMU)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477"/>
            <a:ext cx="8229600" cy="929473"/>
          </a:xfrm>
        </p:spPr>
        <p:txBody>
          <a:bodyPr/>
          <a:lstStyle/>
          <a:p>
            <a:r>
              <a:rPr lang="en-US" b="1" dirty="0" smtClean="0"/>
              <a:t>Learning</a:t>
            </a:r>
            <a:r>
              <a:rPr lang="en-US" dirty="0" smtClean="0"/>
              <a:t> Linear Separators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7354" y="705729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937109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6" y="1413891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2665" y="2199180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865" y="1007224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507" y="2633894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198" y="2037916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089642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5699" y="1792513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974" y="2928378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964" y="3839875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7751" y="1273661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560" y="1778491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4891" y="4085276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2115" y="2689986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323" y="3917000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0721" y="4064241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35802" y="4834550"/>
            <a:ext cx="8772808" cy="2023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sample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–</a:t>
            </a:r>
            <a:r>
              <a:rPr lang="en-US" sz="3200" dirty="0" smtClean="0"/>
              <a:t>}-labeled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</a:rPr>
              <a:t>R</a:t>
            </a:r>
            <a:r>
              <a:rPr kumimoji="0" lang="en-US" sz="3200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lang="en-US" sz="3200" dirty="0" smtClean="0"/>
              <a:t>, find a </a:t>
            </a:r>
            <a:r>
              <a:rPr lang="en-US" sz="3200" dirty="0" err="1" smtClean="0"/>
              <a:t>hyperplane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Calibri"/>
              </a:rPr>
              <a:t>c</a:t>
            </a:r>
            <a:r>
              <a:rPr lang="en-US" sz="3200" baseline="30000" dirty="0" err="1" smtClean="0">
                <a:latin typeface="Calibri"/>
              </a:rPr>
              <a:t>T</a:t>
            </a:r>
            <a:r>
              <a:rPr lang="en-US" sz="3200" dirty="0" err="1" smtClean="0"/>
              <a:t>x</a:t>
            </a:r>
            <a:r>
              <a:rPr lang="en-US" sz="3200" dirty="0" smtClean="0"/>
              <a:t> = b that separates </a:t>
            </a:r>
            <a:r>
              <a:rPr lang="en-US" sz="3200" b="1" dirty="0" smtClean="0">
                <a:solidFill>
                  <a:srgbClr val="7030A0"/>
                </a:solidFill>
              </a:rPr>
              <a:t>most of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/>
              <a:t>s and </a:t>
            </a:r>
            <a:r>
              <a:rPr lang="en-US" sz="3200" dirty="0" smtClean="0">
                <a:solidFill>
                  <a:srgbClr val="0070C0"/>
                </a:solidFill>
              </a:rPr>
              <a:t>–</a:t>
            </a:r>
            <a:r>
              <a:rPr lang="en-US" sz="3200" dirty="0" smtClean="0"/>
              <a:t>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Classic machine learning problem.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2118510" y="2616454"/>
            <a:ext cx="4119328" cy="24444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2"/>
          <p:cNvGrpSpPr/>
          <p:nvPr/>
        </p:nvGrpSpPr>
        <p:grpSpPr>
          <a:xfrm>
            <a:off x="2987631" y="1738266"/>
            <a:ext cx="1049133" cy="1511897"/>
            <a:chOff x="2897101" y="1738266"/>
            <a:chExt cx="1049133" cy="1511897"/>
          </a:xfrm>
        </p:grpSpPr>
        <p:cxnSp>
          <p:nvCxnSpPr>
            <p:cNvPr id="29" name="Straight Arrow Connector 28"/>
            <p:cNvCxnSpPr>
              <a:endCxn id="13" idx="1"/>
            </p:cNvCxnSpPr>
            <p:nvPr/>
          </p:nvCxnSpPr>
          <p:spPr>
            <a:xfrm rot="16200000" flipH="1">
              <a:off x="3060090" y="2589279"/>
              <a:ext cx="1041115" cy="2806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897101" y="1738266"/>
              <a:ext cx="1049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</a:rPr>
                <a:t>Error!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477"/>
            <a:ext cx="8229600" cy="929473"/>
          </a:xfrm>
        </p:spPr>
        <p:txBody>
          <a:bodyPr/>
          <a:lstStyle/>
          <a:p>
            <a:r>
              <a:rPr lang="en-US" b="1" dirty="0" smtClean="0"/>
              <a:t>Learning</a:t>
            </a:r>
            <a:r>
              <a:rPr lang="en-US" dirty="0" smtClean="0"/>
              <a:t> Linear Separators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7354" y="705729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937109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6" y="1413891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2665" y="2199180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865" y="1007224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507" y="2633894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198" y="2037916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089642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5699" y="1792513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0974" y="2928378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1964" y="3839875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7751" y="1273661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560" y="1778491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4891" y="4085276"/>
            <a:ext cx="362139" cy="5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2115" y="2689986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323" y="3917000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0721" y="4064241"/>
            <a:ext cx="488888" cy="64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–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35802" y="4834550"/>
            <a:ext cx="8772808" cy="202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 Theorem: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Vapnik-Chervonenkis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1971]</a:t>
            </a:r>
            <a:r>
              <a:rPr lang="en-US" sz="2800" noProof="0" dirty="0" smtClean="0"/>
              <a:t/>
            </a:r>
            <a:br>
              <a:rPr lang="en-US" sz="2800" noProof="0" dirty="0" smtClean="0"/>
            </a:br>
            <a:r>
              <a:rPr lang="en-US" sz="3200" noProof="0" dirty="0" smtClean="0"/>
              <a:t>O( n/</a:t>
            </a:r>
            <a:r>
              <a:rPr lang="en-US" sz="3200" noProof="0" dirty="0" smtClean="0">
                <a:latin typeface="cmmi10"/>
              </a:rPr>
              <a:t>²</a:t>
            </a:r>
            <a:r>
              <a:rPr lang="en-US" sz="3200" baseline="30000" dirty="0" smtClean="0">
                <a:latin typeface="Calibri"/>
              </a:rPr>
              <a:t>2</a:t>
            </a:r>
            <a:r>
              <a:rPr lang="en-US" sz="3200" dirty="0" smtClean="0">
                <a:latin typeface="Calibri"/>
              </a:rPr>
              <a:t> ) samples suffice to get error </a:t>
            </a:r>
            <a:r>
              <a:rPr lang="en-US" sz="3200" dirty="0" smtClean="0">
                <a:latin typeface="cmmi10"/>
              </a:rPr>
              <a:t>²</a:t>
            </a:r>
            <a:r>
              <a:rPr lang="en-US" sz="3200" dirty="0" smtClean="0">
                <a:latin typeface="Calibri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2118510" y="2616454"/>
            <a:ext cx="4119328" cy="24444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2"/>
          <p:cNvGrpSpPr/>
          <p:nvPr/>
        </p:nvGrpSpPr>
        <p:grpSpPr>
          <a:xfrm>
            <a:off x="2987631" y="1738266"/>
            <a:ext cx="1049133" cy="1511897"/>
            <a:chOff x="2897101" y="1738266"/>
            <a:chExt cx="1049133" cy="1511897"/>
          </a:xfrm>
        </p:grpSpPr>
        <p:cxnSp>
          <p:nvCxnSpPr>
            <p:cNvPr id="29" name="Straight Arrow Connector 28"/>
            <p:cNvCxnSpPr>
              <a:endCxn id="13" idx="1"/>
            </p:cNvCxnSpPr>
            <p:nvPr/>
          </p:nvCxnSpPr>
          <p:spPr>
            <a:xfrm rot="16200000" flipH="1">
              <a:off x="3060090" y="2589279"/>
              <a:ext cx="1041115" cy="2806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897101" y="1738266"/>
              <a:ext cx="1049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</a:rPr>
                <a:t>Error!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4153" y="5223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"/>
            <a:ext cx="8229600" cy="993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Approximating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751" y="954741"/>
            <a:ext cx="8781862" cy="4491317"/>
          </a:xfrm>
        </p:spPr>
        <p:txBody>
          <a:bodyPr>
            <a:normAutofit/>
          </a:bodyPr>
          <a:lstStyle/>
          <a:p>
            <a:r>
              <a:rPr lang="en-US" dirty="0" smtClean="0"/>
              <a:t>Existential result from last time: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other words:</a:t>
            </a:r>
            <a:br>
              <a:rPr lang="en-US" dirty="0" smtClean="0"/>
            </a:br>
            <a:r>
              <a:rPr lang="en-US" sz="2600" dirty="0" smtClean="0"/>
              <a:t>Given a non-negative, monotone, </a:t>
            </a:r>
            <a:r>
              <a:rPr lang="en-US" sz="2600" dirty="0" err="1" smtClean="0"/>
              <a:t>submodular</a:t>
            </a:r>
            <a:r>
              <a:rPr lang="en-US" sz="2600" dirty="0" smtClean="0"/>
              <a:t> function </a:t>
            </a:r>
            <a:r>
              <a:rPr lang="en-US" sz="2600" dirty="0" smtClean="0">
                <a:solidFill>
                  <a:srgbClr val="2E04CA"/>
                </a:solidFill>
              </a:rPr>
              <a:t>f</a:t>
            </a:r>
            <a:r>
              <a:rPr lang="en-US" sz="2600" dirty="0" smtClean="0"/>
              <a:t>,</a:t>
            </a:r>
            <a:br>
              <a:rPr lang="en-US" sz="2600" dirty="0" smtClean="0"/>
            </a:br>
            <a:r>
              <a:rPr lang="en-US" sz="2600" dirty="0" smtClean="0"/>
              <a:t>there exists a linear function </a:t>
            </a:r>
            <a:r>
              <a:rPr lang="en-US" sz="2600" dirty="0" smtClean="0">
                <a:solidFill>
                  <a:srgbClr val="00B050"/>
                </a:solidFill>
              </a:rPr>
              <a:t>g</a:t>
            </a:r>
            <a:r>
              <a:rPr lang="en-US" sz="2600" dirty="0" smtClean="0"/>
              <a:t> (=   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)</a:t>
            </a:r>
            <a:br>
              <a:rPr lang="en-US" sz="2600" dirty="0" smtClean="0"/>
            </a:br>
            <a:r>
              <a:rPr lang="en-US" sz="2600" dirty="0" smtClean="0"/>
              <a:t>such that </a:t>
            </a:r>
            <a:r>
              <a:rPr lang="en-US" sz="2600" dirty="0" smtClean="0">
                <a:solidFill>
                  <a:srgbClr val="2E04CA"/>
                </a:solidFill>
              </a:rPr>
              <a:t>f</a:t>
            </a:r>
            <a:r>
              <a:rPr lang="en-US" sz="2600" baseline="30000" dirty="0" smtClean="0">
                <a:solidFill>
                  <a:srgbClr val="2E04CA"/>
                </a:solidFill>
              </a:rPr>
              <a:t>2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600" dirty="0" smtClean="0"/>
              <a:t>) </a:t>
            </a:r>
            <a:r>
              <a:rPr lang="en-US" sz="2600" dirty="0" smtClean="0">
                <a:latin typeface="cmsy10"/>
              </a:rPr>
              <a:t>·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g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600" dirty="0" smtClean="0"/>
              <a:t>) </a:t>
            </a:r>
            <a:r>
              <a:rPr lang="en-US" sz="2600" dirty="0" smtClean="0">
                <a:latin typeface="cmsy10"/>
              </a:rPr>
              <a:t>·</a:t>
            </a:r>
            <a:r>
              <a:rPr lang="en-US" sz="2600" dirty="0" smtClean="0"/>
              <a:t> n</a:t>
            </a:r>
            <a:r>
              <a:rPr lang="en-US" sz="2600" dirty="0" smtClean="0">
                <a:latin typeface="cmsy10"/>
              </a:rPr>
              <a:t>¢</a:t>
            </a:r>
            <a:r>
              <a:rPr lang="en-US" sz="2600" dirty="0" smtClean="0">
                <a:solidFill>
                  <a:srgbClr val="2E04CA"/>
                </a:solidFill>
              </a:rPr>
              <a:t>f</a:t>
            </a:r>
            <a:r>
              <a:rPr lang="en-US" sz="2600" baseline="30000" dirty="0" smtClean="0">
                <a:solidFill>
                  <a:srgbClr val="2E04CA"/>
                </a:solidFill>
              </a:rPr>
              <a:t>2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600" dirty="0" smtClean="0"/>
              <a:t>)  for all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6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962"/>
          <a:stretch>
            <a:fillRect/>
          </a:stretch>
        </p:blipFill>
        <p:spPr bwMode="auto">
          <a:xfrm>
            <a:off x="578224" y="1564211"/>
            <a:ext cx="8189258" cy="16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1751" t="43655" r="36434" b="40568"/>
          <a:stretch>
            <a:fillRect/>
          </a:stretch>
        </p:blipFill>
        <p:spPr bwMode="auto">
          <a:xfrm>
            <a:off x="4946610" y="4228840"/>
            <a:ext cx="181257" cy="3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1611321" y="4126895"/>
            <a:ext cx="5082379" cy="1678765"/>
            <a:chOff x="968494" y="1536759"/>
            <a:chExt cx="7353300" cy="2428875"/>
          </a:xfrm>
        </p:grpSpPr>
        <p:sp>
          <p:nvSpPr>
            <p:cNvPr id="8" name="Oval 7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8" idx="7"/>
              <a:endCxn id="9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6"/>
              <a:endCxn id="11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6"/>
              <a:endCxn id="12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5"/>
              <a:endCxn id="13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7"/>
              <a:endCxn id="14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6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7"/>
              <a:endCxn id="14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6"/>
              <a:endCxn id="17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5"/>
              <a:endCxn id="19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7"/>
              <a:endCxn id="15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6"/>
              <a:endCxn id="17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5"/>
              <a:endCxn id="18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7"/>
              <a:endCxn id="16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6"/>
              <a:endCxn id="18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4" idx="6"/>
              <a:endCxn id="20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4" idx="5"/>
              <a:endCxn id="21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" idx="6"/>
              <a:endCxn id="20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5"/>
              <a:endCxn id="22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6" idx="6"/>
              <a:endCxn id="21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5"/>
              <a:endCxn id="22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6"/>
              <a:endCxn id="23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9" idx="7"/>
              <a:endCxn id="21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9" idx="6"/>
              <a:endCxn id="23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8" idx="7"/>
              <a:endCxn id="22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8" idx="6"/>
              <a:endCxn id="23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6"/>
              <a:endCxn id="10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6"/>
              <a:endCxn id="10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6"/>
              <a:endCxn id="10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" idx="6"/>
              <a:endCxn id="10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480415" y="497082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56" name="Freeform 55"/>
          <p:cNvSpPr/>
          <p:nvPr/>
        </p:nvSpPr>
        <p:spPr>
          <a:xfrm rot="11601317">
            <a:off x="3122341" y="4579581"/>
            <a:ext cx="884607" cy="892866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7"/>
          <p:cNvGrpSpPr/>
          <p:nvPr/>
        </p:nvGrpSpPr>
        <p:grpSpPr>
          <a:xfrm>
            <a:off x="1510819" y="3548958"/>
            <a:ext cx="5306439" cy="1936307"/>
            <a:chOff x="1510820" y="3581756"/>
            <a:chExt cx="5421826" cy="1903509"/>
          </a:xfrm>
        </p:grpSpPr>
        <p:sp>
          <p:nvSpPr>
            <p:cNvPr id="57" name="Freeform 56"/>
            <p:cNvSpPr/>
            <p:nvPr/>
          </p:nvSpPr>
          <p:spPr>
            <a:xfrm rot="11601317">
              <a:off x="4252958" y="4676243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1601317">
              <a:off x="2264067" y="4896393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10820" y="3685273"/>
              <a:ext cx="5421826" cy="1799992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0000">
                    <a:alpha val="66667"/>
                  </a:srgbClr>
                </a:gs>
                <a:gs pos="100000">
                  <a:srgbClr val="FF7D7D">
                    <a:alpha val="45000"/>
                  </a:srgbClr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39683" y="3668020"/>
              <a:ext cx="802257" cy="71599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97216" y="3898985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7759" y="4485581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442604" y="4038955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95954" y="3581756"/>
              <a:ext cx="405441" cy="42464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93102" y="449420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64038" y="415777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37495" y="433225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54576">
              <a:off x="5460520" y="3668022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Freeform 90"/>
          <p:cNvSpPr/>
          <p:nvPr/>
        </p:nvSpPr>
        <p:spPr>
          <a:xfrm rot="21352313">
            <a:off x="1484769" y="2770370"/>
            <a:ext cx="5595041" cy="2435382"/>
          </a:xfrm>
          <a:custGeom>
            <a:avLst/>
            <a:gdLst>
              <a:gd name="connsiteX0" fmla="*/ 0 w 5595041"/>
              <a:gd name="connsiteY0" fmla="*/ 2435382 h 2435382"/>
              <a:gd name="connsiteX1" fmla="*/ 3141552 w 5595041"/>
              <a:gd name="connsiteY1" fmla="*/ 1928388 h 2435382"/>
              <a:gd name="connsiteX2" fmla="*/ 5595041 w 5595041"/>
              <a:gd name="connsiteY2" fmla="*/ 0 h 2435382"/>
              <a:gd name="connsiteX3" fmla="*/ 2534970 w 5595041"/>
              <a:gd name="connsiteY3" fmla="*/ 217283 h 2435382"/>
              <a:gd name="connsiteX4" fmla="*/ 0 w 5595041"/>
              <a:gd name="connsiteY4" fmla="*/ 2435382 h 24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041" h="2435382">
                <a:moveTo>
                  <a:pt x="0" y="2435382"/>
                </a:moveTo>
                <a:lnTo>
                  <a:pt x="3141552" y="1928388"/>
                </a:lnTo>
                <a:lnTo>
                  <a:pt x="5595041" y="0"/>
                </a:lnTo>
                <a:lnTo>
                  <a:pt x="2534970" y="217283"/>
                </a:lnTo>
                <a:lnTo>
                  <a:pt x="0" y="2435382"/>
                </a:lnTo>
                <a:close/>
              </a:path>
            </a:pathLst>
          </a:custGeom>
          <a:solidFill>
            <a:srgbClr val="00B050">
              <a:alpha val="68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6"/>
          <p:cNvGrpSpPr/>
          <p:nvPr/>
        </p:nvGrpSpPr>
        <p:grpSpPr>
          <a:xfrm rot="19917721">
            <a:off x="705611" y="2080676"/>
            <a:ext cx="6505573" cy="1977252"/>
            <a:chOff x="1519775" y="1797087"/>
            <a:chExt cx="5421826" cy="1944356"/>
          </a:xfrm>
        </p:grpSpPr>
        <p:sp>
          <p:nvSpPr>
            <p:cNvPr id="74" name="Freeform 73"/>
            <p:cNvSpPr/>
            <p:nvPr/>
          </p:nvSpPr>
          <p:spPr>
            <a:xfrm rot="12870205">
              <a:off x="3121908" y="2779732"/>
              <a:ext cx="884607" cy="892866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12812224">
              <a:off x="4107861" y="2927308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 rot="13028520">
              <a:off x="2406221" y="3100641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519775" y="1941452"/>
              <a:ext cx="5421826" cy="1799991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alpha val="78000"/>
                  </a:schemeClr>
                </a:gs>
                <a:gs pos="100000">
                  <a:schemeClr val="bg2">
                    <a:lumMod val="90000"/>
                    <a:alpha val="65000"/>
                  </a:schemeClr>
                </a:gs>
              </a:gsLst>
              <a:lin ang="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1194817">
              <a:off x="3189654" y="1797087"/>
              <a:ext cx="802257" cy="71599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869592">
              <a:off x="4117193" y="2070504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rot="1255568">
              <a:off x="2630123" y="2415822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rot="1279426">
              <a:off x="4835446" y="2314764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rot="1472329">
              <a:off x="4839659" y="1809306"/>
              <a:ext cx="405441" cy="42464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rot="1315908">
              <a:off x="5377772" y="2719890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rot="1293118">
              <a:off x="5802063" y="2568287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rot="847363">
              <a:off x="4788853" y="265530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682279">
              <a:off x="5859429" y="2066403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953061" y="4065007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25902" y="1167898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70C0"/>
                </a:solidFill>
              </a:rPr>
              <a:t>f</a:t>
            </a:r>
            <a:r>
              <a:rPr lang="en-US" sz="3200" baseline="30000" dirty="0" smtClean="0">
                <a:solidFill>
                  <a:srgbClr val="0070C0"/>
                </a:solidFill>
              </a:rPr>
              <a:t>2</a:t>
            </a:r>
            <a:endParaRPr lang="en-US" sz="3200" baseline="30000" dirty="0">
              <a:solidFill>
                <a:srgbClr val="0070C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52652" y="2218102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g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57200" y="1866"/>
            <a:ext cx="8229600" cy="99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Approximating Submodular Functions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1611321" y="2913730"/>
            <a:ext cx="5082379" cy="1678765"/>
            <a:chOff x="968494" y="1536759"/>
            <a:chExt cx="7353300" cy="2428875"/>
          </a:xfrm>
        </p:grpSpPr>
        <p:sp>
          <p:nvSpPr>
            <p:cNvPr id="8" name="Oval 7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8" idx="7"/>
              <a:endCxn id="9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6"/>
              <a:endCxn id="11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6"/>
              <a:endCxn id="12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5"/>
              <a:endCxn id="13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7"/>
              <a:endCxn id="14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6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7"/>
              <a:endCxn id="14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6"/>
              <a:endCxn id="17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5"/>
              <a:endCxn id="19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7"/>
              <a:endCxn id="15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6"/>
              <a:endCxn id="17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5"/>
              <a:endCxn id="18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7"/>
              <a:endCxn id="16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6"/>
              <a:endCxn id="18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4" idx="6"/>
              <a:endCxn id="20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4" idx="5"/>
              <a:endCxn id="21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" idx="6"/>
              <a:endCxn id="20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5"/>
              <a:endCxn id="22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6" idx="6"/>
              <a:endCxn id="21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5"/>
              <a:endCxn id="22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6"/>
              <a:endCxn id="23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9" idx="7"/>
              <a:endCxn id="21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9" idx="6"/>
              <a:endCxn id="23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8" idx="7"/>
              <a:endCxn id="22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8" idx="6"/>
              <a:endCxn id="23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6"/>
              <a:endCxn id="10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6"/>
              <a:endCxn id="10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6"/>
              <a:endCxn id="10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" idx="6"/>
              <a:endCxn id="10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480415" y="375765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56" name="Freeform 55"/>
          <p:cNvSpPr/>
          <p:nvPr/>
        </p:nvSpPr>
        <p:spPr>
          <a:xfrm rot="11601317">
            <a:off x="3122341" y="3366416"/>
            <a:ext cx="884607" cy="892866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0"/>
          <p:cNvGrpSpPr/>
          <p:nvPr/>
        </p:nvGrpSpPr>
        <p:grpSpPr>
          <a:xfrm>
            <a:off x="1874065" y="3060070"/>
            <a:ext cx="3920153" cy="1557198"/>
            <a:chOff x="1874065" y="3060070"/>
            <a:chExt cx="3920153" cy="1557198"/>
          </a:xfrm>
          <a:solidFill>
            <a:schemeClr val="accent3">
              <a:lumMod val="75000"/>
            </a:schemeClr>
          </a:solidFill>
        </p:grpSpPr>
        <p:sp>
          <p:nvSpPr>
            <p:cNvPr id="95" name="Oval 94"/>
            <p:cNvSpPr/>
            <p:nvPr/>
          </p:nvSpPr>
          <p:spPr>
            <a:xfrm>
              <a:off x="5341542" y="3250193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372822" y="3060070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951428" y="3241140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779412" y="4454304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603277" y="4399983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631254" y="4146486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874065" y="4227967"/>
              <a:ext cx="162964" cy="1629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1510819" y="2335793"/>
            <a:ext cx="5306439" cy="1936307"/>
            <a:chOff x="1510820" y="3581756"/>
            <a:chExt cx="5421826" cy="1903509"/>
          </a:xfrm>
        </p:grpSpPr>
        <p:sp>
          <p:nvSpPr>
            <p:cNvPr id="57" name="Freeform 56"/>
            <p:cNvSpPr/>
            <p:nvPr/>
          </p:nvSpPr>
          <p:spPr>
            <a:xfrm rot="11601317">
              <a:off x="4252958" y="4676243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1601317">
              <a:off x="2264067" y="4896393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10820" y="3685273"/>
              <a:ext cx="5421826" cy="1799992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0000">
                    <a:alpha val="66667"/>
                  </a:srgbClr>
                </a:gs>
                <a:gs pos="100000">
                  <a:srgbClr val="FF7D7D">
                    <a:alpha val="45000"/>
                  </a:srgbClr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39683" y="3668020"/>
              <a:ext cx="802257" cy="71599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97216" y="3898985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7759" y="4485581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442604" y="4038955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95954" y="3581756"/>
              <a:ext cx="405441" cy="42464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93102" y="449420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64038" y="415777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37495" y="433225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54576">
              <a:off x="5460520" y="3668022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4"/>
          <p:cNvGrpSpPr/>
          <p:nvPr/>
        </p:nvGrpSpPr>
        <p:grpSpPr>
          <a:xfrm>
            <a:off x="1711106" y="1873262"/>
            <a:ext cx="4046917" cy="2732228"/>
            <a:chOff x="1711106" y="1873262"/>
            <a:chExt cx="4046917" cy="2732228"/>
          </a:xfrm>
        </p:grpSpPr>
        <p:sp>
          <p:nvSpPr>
            <p:cNvPr id="103" name="TextBox 102"/>
            <p:cNvSpPr txBox="1"/>
            <p:nvPr/>
          </p:nvSpPr>
          <p:spPr>
            <a:xfrm>
              <a:off x="1711106" y="3548150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625510" y="3376139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7408" y="1972853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31275" y="3774493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119339" y="1873265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05347" y="1873262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395884" y="2968731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+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Freeform 123"/>
          <p:cNvSpPr/>
          <p:nvPr/>
        </p:nvSpPr>
        <p:spPr>
          <a:xfrm rot="21213988">
            <a:off x="1170476" y="1813738"/>
            <a:ext cx="5828194" cy="2548298"/>
          </a:xfrm>
          <a:custGeom>
            <a:avLst/>
            <a:gdLst>
              <a:gd name="connsiteX0" fmla="*/ 0 w 5595041"/>
              <a:gd name="connsiteY0" fmla="*/ 2435382 h 2435382"/>
              <a:gd name="connsiteX1" fmla="*/ 3141552 w 5595041"/>
              <a:gd name="connsiteY1" fmla="*/ 1928388 h 2435382"/>
              <a:gd name="connsiteX2" fmla="*/ 5595041 w 5595041"/>
              <a:gd name="connsiteY2" fmla="*/ 0 h 2435382"/>
              <a:gd name="connsiteX3" fmla="*/ 2534970 w 5595041"/>
              <a:gd name="connsiteY3" fmla="*/ 217283 h 2435382"/>
              <a:gd name="connsiteX4" fmla="*/ 0 w 5595041"/>
              <a:gd name="connsiteY4" fmla="*/ 2435382 h 2435382"/>
              <a:gd name="connsiteX0" fmla="*/ 0 w 5595041"/>
              <a:gd name="connsiteY0" fmla="*/ 2435382 h 2435382"/>
              <a:gd name="connsiteX1" fmla="*/ 3141552 w 5595041"/>
              <a:gd name="connsiteY1" fmla="*/ 1928388 h 2435382"/>
              <a:gd name="connsiteX2" fmla="*/ 5595041 w 5595041"/>
              <a:gd name="connsiteY2" fmla="*/ 0 h 2435382"/>
              <a:gd name="connsiteX3" fmla="*/ 1886737 w 5595041"/>
              <a:gd name="connsiteY3" fmla="*/ 218070 h 2435382"/>
              <a:gd name="connsiteX4" fmla="*/ 0 w 5595041"/>
              <a:gd name="connsiteY4" fmla="*/ 2435382 h 2435382"/>
              <a:gd name="connsiteX0" fmla="*/ 0 w 5756398"/>
              <a:gd name="connsiteY0" fmla="*/ 2563708 h 2563708"/>
              <a:gd name="connsiteX1" fmla="*/ 3141552 w 5756398"/>
              <a:gd name="connsiteY1" fmla="*/ 2056714 h 2563708"/>
              <a:gd name="connsiteX2" fmla="*/ 5756398 w 5756398"/>
              <a:gd name="connsiteY2" fmla="*/ 0 h 2563708"/>
              <a:gd name="connsiteX3" fmla="*/ 1886737 w 5756398"/>
              <a:gd name="connsiteY3" fmla="*/ 346396 h 2563708"/>
              <a:gd name="connsiteX4" fmla="*/ 0 w 5756398"/>
              <a:gd name="connsiteY4" fmla="*/ 2563708 h 2563708"/>
              <a:gd name="connsiteX0" fmla="*/ 0 w 5756398"/>
              <a:gd name="connsiteY0" fmla="*/ 2563708 h 2563708"/>
              <a:gd name="connsiteX1" fmla="*/ 4300055 w 5756398"/>
              <a:gd name="connsiteY1" fmla="*/ 2194937 h 2563708"/>
              <a:gd name="connsiteX2" fmla="*/ 5756398 w 5756398"/>
              <a:gd name="connsiteY2" fmla="*/ 0 h 2563708"/>
              <a:gd name="connsiteX3" fmla="*/ 1886737 w 5756398"/>
              <a:gd name="connsiteY3" fmla="*/ 346396 h 2563708"/>
              <a:gd name="connsiteX4" fmla="*/ 0 w 5756398"/>
              <a:gd name="connsiteY4" fmla="*/ 2563708 h 2563708"/>
              <a:gd name="connsiteX0" fmla="*/ 0 w 5756398"/>
              <a:gd name="connsiteY0" fmla="*/ 2563708 h 3009158"/>
              <a:gd name="connsiteX1" fmla="*/ 4139443 w 5756398"/>
              <a:gd name="connsiteY1" fmla="*/ 3009158 h 3009158"/>
              <a:gd name="connsiteX2" fmla="*/ 5756398 w 5756398"/>
              <a:gd name="connsiteY2" fmla="*/ 0 h 3009158"/>
              <a:gd name="connsiteX3" fmla="*/ 1886737 w 5756398"/>
              <a:gd name="connsiteY3" fmla="*/ 346396 h 3009158"/>
              <a:gd name="connsiteX4" fmla="*/ 0 w 5756398"/>
              <a:gd name="connsiteY4" fmla="*/ 2563708 h 3009158"/>
              <a:gd name="connsiteX0" fmla="*/ 0 w 5756398"/>
              <a:gd name="connsiteY0" fmla="*/ 2563708 h 2866078"/>
              <a:gd name="connsiteX1" fmla="*/ 4031624 w 5756398"/>
              <a:gd name="connsiteY1" fmla="*/ 2866078 h 2866078"/>
              <a:gd name="connsiteX2" fmla="*/ 5756398 w 5756398"/>
              <a:gd name="connsiteY2" fmla="*/ 0 h 2866078"/>
              <a:gd name="connsiteX3" fmla="*/ 1886737 w 5756398"/>
              <a:gd name="connsiteY3" fmla="*/ 346396 h 2866078"/>
              <a:gd name="connsiteX4" fmla="*/ 0 w 5756398"/>
              <a:gd name="connsiteY4" fmla="*/ 2563708 h 2866078"/>
              <a:gd name="connsiteX0" fmla="*/ 0 w 5756398"/>
              <a:gd name="connsiteY0" fmla="*/ 2563708 h 2866078"/>
              <a:gd name="connsiteX1" fmla="*/ 4031624 w 5756398"/>
              <a:gd name="connsiteY1" fmla="*/ 2866078 h 2866078"/>
              <a:gd name="connsiteX2" fmla="*/ 5756398 w 5756398"/>
              <a:gd name="connsiteY2" fmla="*/ 0 h 2866078"/>
              <a:gd name="connsiteX3" fmla="*/ 2043885 w 5756398"/>
              <a:gd name="connsiteY3" fmla="*/ 26583 h 2866078"/>
              <a:gd name="connsiteX4" fmla="*/ 0 w 5756398"/>
              <a:gd name="connsiteY4" fmla="*/ 2563708 h 2866078"/>
              <a:gd name="connsiteX0" fmla="*/ 0 w 5508186"/>
              <a:gd name="connsiteY0" fmla="*/ 2537125 h 2839495"/>
              <a:gd name="connsiteX1" fmla="*/ 4031624 w 5508186"/>
              <a:gd name="connsiteY1" fmla="*/ 2839495 h 2839495"/>
              <a:gd name="connsiteX2" fmla="*/ 5508186 w 5508186"/>
              <a:gd name="connsiteY2" fmla="*/ 377856 h 2839495"/>
              <a:gd name="connsiteX3" fmla="*/ 2043885 w 5508186"/>
              <a:gd name="connsiteY3" fmla="*/ 0 h 2839495"/>
              <a:gd name="connsiteX4" fmla="*/ 0 w 5508186"/>
              <a:gd name="connsiteY4" fmla="*/ 2537125 h 2839495"/>
              <a:gd name="connsiteX0" fmla="*/ 0 w 5508186"/>
              <a:gd name="connsiteY0" fmla="*/ 2245928 h 2548298"/>
              <a:gd name="connsiteX1" fmla="*/ 4031624 w 5508186"/>
              <a:gd name="connsiteY1" fmla="*/ 2548298 h 2548298"/>
              <a:gd name="connsiteX2" fmla="*/ 5508186 w 5508186"/>
              <a:gd name="connsiteY2" fmla="*/ 86659 h 2548298"/>
              <a:gd name="connsiteX3" fmla="*/ 1865172 w 5508186"/>
              <a:gd name="connsiteY3" fmla="*/ 0 h 2548298"/>
              <a:gd name="connsiteX4" fmla="*/ 0 w 5508186"/>
              <a:gd name="connsiteY4" fmla="*/ 2245928 h 2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86" h="2548298">
                <a:moveTo>
                  <a:pt x="0" y="2245928"/>
                </a:moveTo>
                <a:lnTo>
                  <a:pt x="4031624" y="2548298"/>
                </a:lnTo>
                <a:lnTo>
                  <a:pt x="5508186" y="86659"/>
                </a:lnTo>
                <a:lnTo>
                  <a:pt x="1865172" y="0"/>
                </a:lnTo>
                <a:lnTo>
                  <a:pt x="0" y="2245928"/>
                </a:lnTo>
                <a:close/>
              </a:path>
            </a:pathLst>
          </a:custGeom>
          <a:solidFill>
            <a:srgbClr val="00B050">
              <a:alpha val="68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6"/>
          <p:cNvGrpSpPr/>
          <p:nvPr/>
        </p:nvGrpSpPr>
        <p:grpSpPr>
          <a:xfrm rot="19917721">
            <a:off x="705611" y="867511"/>
            <a:ext cx="6505573" cy="1977252"/>
            <a:chOff x="1519775" y="1797087"/>
            <a:chExt cx="5421826" cy="1944356"/>
          </a:xfrm>
        </p:grpSpPr>
        <p:sp>
          <p:nvSpPr>
            <p:cNvPr id="74" name="Freeform 73"/>
            <p:cNvSpPr/>
            <p:nvPr/>
          </p:nvSpPr>
          <p:spPr>
            <a:xfrm rot="12870205">
              <a:off x="3121908" y="2779732"/>
              <a:ext cx="884607" cy="892866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12812224">
              <a:off x="4107861" y="2927308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 rot="13028520">
              <a:off x="2406221" y="3100641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519775" y="1941452"/>
              <a:ext cx="5421826" cy="1799991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alpha val="78000"/>
                  </a:schemeClr>
                </a:gs>
                <a:gs pos="100000">
                  <a:schemeClr val="bg2">
                    <a:lumMod val="90000"/>
                    <a:alpha val="65000"/>
                  </a:schemeClr>
                </a:gs>
              </a:gsLst>
              <a:lin ang="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1194817">
              <a:off x="3189654" y="1797087"/>
              <a:ext cx="802257" cy="71599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869592">
              <a:off x="4117193" y="2070504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rot="1255568">
              <a:off x="2630123" y="2415822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rot="1279426">
              <a:off x="4835446" y="2314764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rot="1472329">
              <a:off x="4839659" y="1809306"/>
              <a:ext cx="405441" cy="42464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rot="1315908">
              <a:off x="5377772" y="2719890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rot="1293118">
              <a:off x="5802063" y="2568287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rot="847363">
              <a:off x="4788853" y="265530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682279">
              <a:off x="5859429" y="2066403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953061" y="2851842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25902" y="90532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70C0"/>
                </a:solidFill>
              </a:rPr>
              <a:t>f</a:t>
            </a:r>
            <a:r>
              <a:rPr lang="en-US" sz="3200" baseline="30000" dirty="0" smtClean="0">
                <a:solidFill>
                  <a:srgbClr val="0070C0"/>
                </a:solidFill>
              </a:rPr>
              <a:t>2</a:t>
            </a:r>
            <a:endParaRPr lang="en-US" sz="3200" baseline="30000" dirty="0">
              <a:solidFill>
                <a:srgbClr val="0070C0"/>
              </a:solidFill>
            </a:endParaRPr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457200" y="4653480"/>
            <a:ext cx="8229600" cy="2204519"/>
          </a:xfrm>
        </p:spPr>
        <p:txBody>
          <a:bodyPr/>
          <a:lstStyle/>
          <a:p>
            <a:r>
              <a:rPr lang="en-US" dirty="0" smtClean="0"/>
              <a:t>Randomly sample {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S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S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k</a:t>
            </a:r>
            <a:r>
              <a:rPr lang="en-US" dirty="0" smtClean="0"/>
              <a:t>} from distribution</a:t>
            </a:r>
          </a:p>
          <a:p>
            <a:r>
              <a:rPr lang="en-US" dirty="0" smtClean="0"/>
              <a:t>Create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S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070C0"/>
                </a:solidFill>
              </a:rPr>
              <a:t>–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0070C0"/>
                </a:solidFill>
                <a:latin typeface="Calibri"/>
              </a:rPr>
              <a:t>f</a:t>
            </a:r>
            <a:r>
              <a:rPr lang="en-US" baseline="30000" dirty="0" smtClean="0">
                <a:solidFill>
                  <a:srgbClr val="0070C0"/>
                </a:solidFill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S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 just learn a linear separator!</a:t>
            </a:r>
            <a:endParaRPr lang="en-US" dirty="0"/>
          </a:p>
        </p:txBody>
      </p:sp>
      <p:grpSp>
        <p:nvGrpSpPr>
          <p:cNvPr id="7" name="Group 115"/>
          <p:cNvGrpSpPr/>
          <p:nvPr/>
        </p:nvGrpSpPr>
        <p:grpSpPr>
          <a:xfrm>
            <a:off x="1711106" y="-280643"/>
            <a:ext cx="4046917" cy="4199876"/>
            <a:chOff x="1711106" y="1475729"/>
            <a:chExt cx="4046917" cy="4199876"/>
          </a:xfrm>
        </p:grpSpPr>
        <p:sp>
          <p:nvSpPr>
            <p:cNvPr id="117" name="TextBox 116"/>
            <p:cNvSpPr txBox="1"/>
            <p:nvPr/>
          </p:nvSpPr>
          <p:spPr>
            <a:xfrm>
              <a:off x="1711106" y="4906164"/>
              <a:ext cx="362139" cy="769441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70C0"/>
                  </a:solidFill>
                </a:rPr>
                <a:t>–</a:t>
              </a:r>
              <a:endParaRPr lang="en-US" sz="4400" dirty="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625510" y="3376139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–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44034" y="2579430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–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31275" y="3774493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–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128392" y="1791788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–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4398" y="1475729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–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95884" y="2452693"/>
              <a:ext cx="362139" cy="830997"/>
            </a:xfrm>
            <a:prstGeom prst="rect">
              <a:avLst/>
            </a:prstGeom>
            <a:noFill/>
            <a:effectLst>
              <a:outerShdw blurRad="50800" dist="50800" dir="2700000" algn="tl" rotWithShape="0">
                <a:prstClr val="black">
                  <a:alpha val="61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–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7034545" y="1050204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g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124" grpId="0" animBg="1"/>
      <p:bldP spid="89" grpId="0"/>
      <p:bldP spid="89" grpId="1"/>
      <p:bldP spid="90" grpId="0"/>
      <p:bldP spid="90" grpId="1"/>
      <p:bldP spid="90" grpId="2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1611321" y="2913730"/>
            <a:ext cx="5082379" cy="1678765"/>
            <a:chOff x="968494" y="1536759"/>
            <a:chExt cx="7353300" cy="2428875"/>
          </a:xfrm>
        </p:grpSpPr>
        <p:sp>
          <p:nvSpPr>
            <p:cNvPr id="8" name="Oval 7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8" idx="7"/>
              <a:endCxn id="9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6"/>
              <a:endCxn id="11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6"/>
              <a:endCxn id="12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5"/>
              <a:endCxn id="13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7"/>
              <a:endCxn id="14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6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7"/>
              <a:endCxn id="14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6"/>
              <a:endCxn id="17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5"/>
              <a:endCxn id="19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7"/>
              <a:endCxn id="15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6"/>
              <a:endCxn id="17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5"/>
              <a:endCxn id="18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7"/>
              <a:endCxn id="16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6"/>
              <a:endCxn id="18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4" idx="6"/>
              <a:endCxn id="20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4" idx="5"/>
              <a:endCxn id="21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" idx="6"/>
              <a:endCxn id="20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5"/>
              <a:endCxn id="22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6" idx="6"/>
              <a:endCxn id="21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5"/>
              <a:endCxn id="22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6"/>
              <a:endCxn id="23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9" idx="7"/>
              <a:endCxn id="21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9" idx="6"/>
              <a:endCxn id="23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8" idx="7"/>
              <a:endCxn id="22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8" idx="6"/>
              <a:endCxn id="23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6"/>
              <a:endCxn id="10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6"/>
              <a:endCxn id="10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6"/>
              <a:endCxn id="10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" idx="6"/>
              <a:endCxn id="10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480415" y="375765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56" name="Freeform 55"/>
          <p:cNvSpPr/>
          <p:nvPr/>
        </p:nvSpPr>
        <p:spPr>
          <a:xfrm rot="11601317">
            <a:off x="3122341" y="3366416"/>
            <a:ext cx="884607" cy="892866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7"/>
          <p:cNvGrpSpPr/>
          <p:nvPr/>
        </p:nvGrpSpPr>
        <p:grpSpPr>
          <a:xfrm>
            <a:off x="1510819" y="2335793"/>
            <a:ext cx="5306439" cy="1936307"/>
            <a:chOff x="1510820" y="3581756"/>
            <a:chExt cx="5421826" cy="1903509"/>
          </a:xfrm>
        </p:grpSpPr>
        <p:sp>
          <p:nvSpPr>
            <p:cNvPr id="57" name="Freeform 56"/>
            <p:cNvSpPr/>
            <p:nvPr/>
          </p:nvSpPr>
          <p:spPr>
            <a:xfrm rot="11601317">
              <a:off x="4252958" y="4676243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1601317">
              <a:off x="2264067" y="4896393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10820" y="3685273"/>
              <a:ext cx="5421826" cy="1799992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0000">
                    <a:alpha val="66667"/>
                  </a:srgbClr>
                </a:gs>
                <a:gs pos="100000">
                  <a:srgbClr val="FF7D7D">
                    <a:alpha val="45000"/>
                  </a:srgbClr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39683" y="3668020"/>
              <a:ext cx="802257" cy="71599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97216" y="3898985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7759" y="4485581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442604" y="4038955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95954" y="3581756"/>
              <a:ext cx="405441" cy="42464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93102" y="449420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64038" y="415777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37495" y="433225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54576">
              <a:off x="5460520" y="3668022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reeform 86"/>
          <p:cNvSpPr/>
          <p:nvPr/>
        </p:nvSpPr>
        <p:spPr>
          <a:xfrm rot="21213988">
            <a:off x="1170476" y="1813738"/>
            <a:ext cx="5828194" cy="2548298"/>
          </a:xfrm>
          <a:custGeom>
            <a:avLst/>
            <a:gdLst>
              <a:gd name="connsiteX0" fmla="*/ 0 w 5595041"/>
              <a:gd name="connsiteY0" fmla="*/ 2435382 h 2435382"/>
              <a:gd name="connsiteX1" fmla="*/ 3141552 w 5595041"/>
              <a:gd name="connsiteY1" fmla="*/ 1928388 h 2435382"/>
              <a:gd name="connsiteX2" fmla="*/ 5595041 w 5595041"/>
              <a:gd name="connsiteY2" fmla="*/ 0 h 2435382"/>
              <a:gd name="connsiteX3" fmla="*/ 2534970 w 5595041"/>
              <a:gd name="connsiteY3" fmla="*/ 217283 h 2435382"/>
              <a:gd name="connsiteX4" fmla="*/ 0 w 5595041"/>
              <a:gd name="connsiteY4" fmla="*/ 2435382 h 2435382"/>
              <a:gd name="connsiteX0" fmla="*/ 0 w 5595041"/>
              <a:gd name="connsiteY0" fmla="*/ 2435382 h 2435382"/>
              <a:gd name="connsiteX1" fmla="*/ 3141552 w 5595041"/>
              <a:gd name="connsiteY1" fmla="*/ 1928388 h 2435382"/>
              <a:gd name="connsiteX2" fmla="*/ 5595041 w 5595041"/>
              <a:gd name="connsiteY2" fmla="*/ 0 h 2435382"/>
              <a:gd name="connsiteX3" fmla="*/ 1886737 w 5595041"/>
              <a:gd name="connsiteY3" fmla="*/ 218070 h 2435382"/>
              <a:gd name="connsiteX4" fmla="*/ 0 w 5595041"/>
              <a:gd name="connsiteY4" fmla="*/ 2435382 h 2435382"/>
              <a:gd name="connsiteX0" fmla="*/ 0 w 5756398"/>
              <a:gd name="connsiteY0" fmla="*/ 2563708 h 2563708"/>
              <a:gd name="connsiteX1" fmla="*/ 3141552 w 5756398"/>
              <a:gd name="connsiteY1" fmla="*/ 2056714 h 2563708"/>
              <a:gd name="connsiteX2" fmla="*/ 5756398 w 5756398"/>
              <a:gd name="connsiteY2" fmla="*/ 0 h 2563708"/>
              <a:gd name="connsiteX3" fmla="*/ 1886737 w 5756398"/>
              <a:gd name="connsiteY3" fmla="*/ 346396 h 2563708"/>
              <a:gd name="connsiteX4" fmla="*/ 0 w 5756398"/>
              <a:gd name="connsiteY4" fmla="*/ 2563708 h 2563708"/>
              <a:gd name="connsiteX0" fmla="*/ 0 w 5756398"/>
              <a:gd name="connsiteY0" fmla="*/ 2563708 h 2563708"/>
              <a:gd name="connsiteX1" fmla="*/ 4300055 w 5756398"/>
              <a:gd name="connsiteY1" fmla="*/ 2194937 h 2563708"/>
              <a:gd name="connsiteX2" fmla="*/ 5756398 w 5756398"/>
              <a:gd name="connsiteY2" fmla="*/ 0 h 2563708"/>
              <a:gd name="connsiteX3" fmla="*/ 1886737 w 5756398"/>
              <a:gd name="connsiteY3" fmla="*/ 346396 h 2563708"/>
              <a:gd name="connsiteX4" fmla="*/ 0 w 5756398"/>
              <a:gd name="connsiteY4" fmla="*/ 2563708 h 2563708"/>
              <a:gd name="connsiteX0" fmla="*/ 0 w 5756398"/>
              <a:gd name="connsiteY0" fmla="*/ 2563708 h 3009158"/>
              <a:gd name="connsiteX1" fmla="*/ 4139443 w 5756398"/>
              <a:gd name="connsiteY1" fmla="*/ 3009158 h 3009158"/>
              <a:gd name="connsiteX2" fmla="*/ 5756398 w 5756398"/>
              <a:gd name="connsiteY2" fmla="*/ 0 h 3009158"/>
              <a:gd name="connsiteX3" fmla="*/ 1886737 w 5756398"/>
              <a:gd name="connsiteY3" fmla="*/ 346396 h 3009158"/>
              <a:gd name="connsiteX4" fmla="*/ 0 w 5756398"/>
              <a:gd name="connsiteY4" fmla="*/ 2563708 h 3009158"/>
              <a:gd name="connsiteX0" fmla="*/ 0 w 5756398"/>
              <a:gd name="connsiteY0" fmla="*/ 2563708 h 2866078"/>
              <a:gd name="connsiteX1" fmla="*/ 4031624 w 5756398"/>
              <a:gd name="connsiteY1" fmla="*/ 2866078 h 2866078"/>
              <a:gd name="connsiteX2" fmla="*/ 5756398 w 5756398"/>
              <a:gd name="connsiteY2" fmla="*/ 0 h 2866078"/>
              <a:gd name="connsiteX3" fmla="*/ 1886737 w 5756398"/>
              <a:gd name="connsiteY3" fmla="*/ 346396 h 2866078"/>
              <a:gd name="connsiteX4" fmla="*/ 0 w 5756398"/>
              <a:gd name="connsiteY4" fmla="*/ 2563708 h 2866078"/>
              <a:gd name="connsiteX0" fmla="*/ 0 w 5756398"/>
              <a:gd name="connsiteY0" fmla="*/ 2563708 h 2866078"/>
              <a:gd name="connsiteX1" fmla="*/ 4031624 w 5756398"/>
              <a:gd name="connsiteY1" fmla="*/ 2866078 h 2866078"/>
              <a:gd name="connsiteX2" fmla="*/ 5756398 w 5756398"/>
              <a:gd name="connsiteY2" fmla="*/ 0 h 2866078"/>
              <a:gd name="connsiteX3" fmla="*/ 2043885 w 5756398"/>
              <a:gd name="connsiteY3" fmla="*/ 26583 h 2866078"/>
              <a:gd name="connsiteX4" fmla="*/ 0 w 5756398"/>
              <a:gd name="connsiteY4" fmla="*/ 2563708 h 2866078"/>
              <a:gd name="connsiteX0" fmla="*/ 0 w 5508186"/>
              <a:gd name="connsiteY0" fmla="*/ 2537125 h 2839495"/>
              <a:gd name="connsiteX1" fmla="*/ 4031624 w 5508186"/>
              <a:gd name="connsiteY1" fmla="*/ 2839495 h 2839495"/>
              <a:gd name="connsiteX2" fmla="*/ 5508186 w 5508186"/>
              <a:gd name="connsiteY2" fmla="*/ 377856 h 2839495"/>
              <a:gd name="connsiteX3" fmla="*/ 2043885 w 5508186"/>
              <a:gd name="connsiteY3" fmla="*/ 0 h 2839495"/>
              <a:gd name="connsiteX4" fmla="*/ 0 w 5508186"/>
              <a:gd name="connsiteY4" fmla="*/ 2537125 h 2839495"/>
              <a:gd name="connsiteX0" fmla="*/ 0 w 5508186"/>
              <a:gd name="connsiteY0" fmla="*/ 2245928 h 2548298"/>
              <a:gd name="connsiteX1" fmla="*/ 4031624 w 5508186"/>
              <a:gd name="connsiteY1" fmla="*/ 2548298 h 2548298"/>
              <a:gd name="connsiteX2" fmla="*/ 5508186 w 5508186"/>
              <a:gd name="connsiteY2" fmla="*/ 86659 h 2548298"/>
              <a:gd name="connsiteX3" fmla="*/ 1865172 w 5508186"/>
              <a:gd name="connsiteY3" fmla="*/ 0 h 2548298"/>
              <a:gd name="connsiteX4" fmla="*/ 0 w 5508186"/>
              <a:gd name="connsiteY4" fmla="*/ 2245928 h 2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86" h="2548298">
                <a:moveTo>
                  <a:pt x="0" y="2245928"/>
                </a:moveTo>
                <a:lnTo>
                  <a:pt x="4031624" y="2548298"/>
                </a:lnTo>
                <a:lnTo>
                  <a:pt x="5508186" y="86659"/>
                </a:lnTo>
                <a:lnTo>
                  <a:pt x="1865172" y="0"/>
                </a:lnTo>
                <a:lnTo>
                  <a:pt x="0" y="2245928"/>
                </a:lnTo>
                <a:close/>
              </a:path>
            </a:pathLst>
          </a:custGeom>
          <a:solidFill>
            <a:srgbClr val="00B050">
              <a:alpha val="68000"/>
            </a:srgb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6"/>
          <p:cNvGrpSpPr/>
          <p:nvPr/>
        </p:nvGrpSpPr>
        <p:grpSpPr>
          <a:xfrm rot="19917721">
            <a:off x="705611" y="867511"/>
            <a:ext cx="6505573" cy="1977252"/>
            <a:chOff x="1519775" y="1797087"/>
            <a:chExt cx="5421826" cy="1944356"/>
          </a:xfrm>
        </p:grpSpPr>
        <p:sp>
          <p:nvSpPr>
            <p:cNvPr id="74" name="Freeform 73"/>
            <p:cNvSpPr/>
            <p:nvPr/>
          </p:nvSpPr>
          <p:spPr>
            <a:xfrm rot="12870205">
              <a:off x="3121908" y="2779732"/>
              <a:ext cx="884607" cy="892866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12812224">
              <a:off x="4107861" y="2927308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 rot="13028520">
              <a:off x="2406221" y="3100641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519775" y="1941452"/>
              <a:ext cx="5421826" cy="1799991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alpha val="78000"/>
                  </a:schemeClr>
                </a:gs>
                <a:gs pos="100000">
                  <a:schemeClr val="bg2">
                    <a:lumMod val="90000"/>
                    <a:alpha val="65000"/>
                  </a:schemeClr>
                </a:gs>
              </a:gsLst>
              <a:lin ang="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1194817">
              <a:off x="3189654" y="1797087"/>
              <a:ext cx="802257" cy="71599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869592">
              <a:off x="4117193" y="2070504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 rot="1255568">
              <a:off x="2630123" y="2415822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rot="1279426">
              <a:off x="4835446" y="2314764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rot="1472329">
              <a:off x="4839659" y="1809306"/>
              <a:ext cx="405441" cy="42464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rot="1315908">
              <a:off x="5377772" y="2719890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 rot="1293118">
              <a:off x="5802063" y="2568287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rot="847363">
              <a:off x="4788853" y="265530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1682279">
              <a:off x="5859429" y="2066403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953061" y="2851842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25902" y="90532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70C0"/>
                </a:solidFill>
              </a:rPr>
              <a:t>f</a:t>
            </a:r>
            <a:r>
              <a:rPr lang="en-US" sz="3200" baseline="30000" dirty="0" smtClean="0">
                <a:solidFill>
                  <a:srgbClr val="0070C0"/>
                </a:solidFill>
              </a:rPr>
              <a:t>2</a:t>
            </a:r>
            <a:endParaRPr lang="en-US" sz="3200" baseline="30000" dirty="0">
              <a:solidFill>
                <a:srgbClr val="0070C0"/>
              </a:solidFill>
            </a:endParaRPr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217283" y="4716323"/>
            <a:ext cx="8646060" cy="94488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Theorem: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/>
              <a:t> approximates </a:t>
            </a:r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en-US" dirty="0" smtClean="0"/>
              <a:t> to within a factor </a:t>
            </a:r>
            <a:br>
              <a:rPr lang="en-US" dirty="0" smtClean="0"/>
            </a:br>
            <a:r>
              <a:rPr lang="en-US" dirty="0" smtClean="0"/>
              <a:t>on a 1-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 fraction of the distribution.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034545" y="1050204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g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91" name="Picture 9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60104" y="4800600"/>
            <a:ext cx="430209" cy="33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84" y="2608704"/>
            <a:ext cx="8063287" cy="121026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768" y="1050990"/>
            <a:ext cx="8077200" cy="124845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7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</a:t>
            </a:r>
            <a:r>
              <a:rPr lang="en-US" sz="4000" dirty="0" err="1" smtClean="0"/>
              <a:t>submodular</a:t>
            </a:r>
            <a:r>
              <a:rPr lang="en-US" sz="4000" dirty="0" smtClean="0"/>
              <a:t>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511" y="1175411"/>
            <a:ext cx="8662737" cy="152247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200" spc="30" dirty="0" smtClean="0">
                <a:latin typeface="+mj-lt"/>
              </a:rPr>
              <a:t/>
            </a:r>
            <a:br>
              <a:rPr lang="en-US" sz="2200" spc="30" dirty="0" smtClean="0">
                <a:latin typeface="+mj-lt"/>
              </a:rPr>
            </a:br>
            <a:r>
              <a:rPr lang="en-US" sz="2200" b="1" spc="30" dirty="0" smtClean="0">
                <a:latin typeface="+mj-lt"/>
              </a:rPr>
              <a:t>Monotone</a:t>
            </a:r>
            <a:r>
              <a:rPr lang="en-US" sz="2200" spc="30" dirty="0" smtClean="0">
                <a:latin typeface="+mj-lt"/>
              </a:rPr>
              <a:t>, </a:t>
            </a:r>
            <a:r>
              <a:rPr lang="en-US" sz="2200" spc="30" dirty="0" err="1" smtClean="0">
                <a:latin typeface="+mj-lt"/>
              </a:rPr>
              <a:t>submodular</a:t>
            </a:r>
            <a:r>
              <a:rPr lang="en-US" sz="2200" spc="30" dirty="0" smtClean="0">
                <a:latin typeface="+mj-lt"/>
              </a:rPr>
              <a:t> functions can be PMAC-learned</a:t>
            </a:r>
            <a:br>
              <a:rPr lang="en-US" sz="2200" spc="30" dirty="0" smtClean="0">
                <a:latin typeface="+mj-lt"/>
              </a:rPr>
            </a:br>
            <a:r>
              <a:rPr lang="en-US" sz="2200" spc="30" dirty="0" smtClean="0">
                <a:latin typeface="+mj-lt"/>
              </a:rPr>
              <a:t>(</a:t>
            </a:r>
            <a:r>
              <a:rPr lang="en-US" sz="2200" spc="30" dirty="0" err="1" smtClean="0">
                <a:latin typeface="+mj-lt"/>
              </a:rPr>
              <a:t>w.r.t</a:t>
            </a:r>
            <a:r>
              <a:rPr lang="en-US" sz="2200" spc="30" dirty="0" smtClean="0">
                <a:latin typeface="+mj-lt"/>
              </a:rPr>
              <a:t>. an arbitrary distribution) with approximation factor </a:t>
            </a:r>
            <a:r>
              <a:rPr lang="en-US" sz="2200" spc="30" dirty="0" smtClean="0">
                <a:latin typeface="cmmi10"/>
              </a:rPr>
              <a:t>®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  <a:sym typeface="Symbol"/>
              </a:rPr>
              <a:t>O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(n</a:t>
            </a:r>
            <a:r>
              <a:rPr lang="en-US" sz="2200" spc="30" baseline="30000" dirty="0" smtClean="0">
                <a:solidFill>
                  <a:srgbClr val="0070C0"/>
                </a:solidFill>
                <a:latin typeface="+mj-lt"/>
              </a:rPr>
              <a:t>1/2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sz="2200" spc="30" dirty="0" smtClean="0">
                <a:latin typeface="+mj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071" y="3022754"/>
            <a:ext cx="7920317" cy="74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200" dirty="0" smtClean="0">
                <a:latin typeface="+mj-lt"/>
              </a:rPr>
              <a:t>Monotone, 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ubmodular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functions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cannot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PMAC-learned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with approximation factor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sym typeface="Symbol"/>
              </a:rPr>
              <a:t>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(n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1/3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879" y="2618176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lower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622" y="1050983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upper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297133" y="5176696"/>
            <a:ext cx="8322431" cy="1264445"/>
            <a:chOff x="297133" y="5163249"/>
            <a:chExt cx="8322431" cy="12644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4800" y="5163249"/>
              <a:ext cx="8032376" cy="1264445"/>
            </a:xfrm>
            <a:prstGeom prst="rect">
              <a:avLst/>
            </a:prstGeom>
            <a:solidFill>
              <a:srgbClr val="D5D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6620" y="5565830"/>
              <a:ext cx="8252944" cy="781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spcBef>
                  <a:spcPts val="2000"/>
                </a:spcBef>
                <a:defRPr/>
              </a:pPr>
              <a:r>
                <a:rPr lang="en-US" sz="2200" b="1" dirty="0" err="1" smtClean="0"/>
                <a:t>Lipschitz</a:t>
              </a:r>
              <a:r>
                <a:rPr lang="en-US" sz="2200" b="1" dirty="0" smtClean="0"/>
                <a:t>, monotone</a:t>
              </a:r>
              <a:r>
                <a:rPr lang="en-US" sz="2200" dirty="0" smtClean="0"/>
                <a:t> </a:t>
              </a:r>
              <a:r>
                <a:rPr lang="en-US" sz="2200" b="1" dirty="0" err="1" smtClean="0"/>
                <a:t>submodular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funtions</a:t>
              </a:r>
              <a:r>
                <a:rPr lang="en-US" sz="2200" dirty="0" smtClean="0"/>
                <a:t> can be PMAC-learned</a:t>
              </a:r>
              <a:br>
                <a:rPr lang="en-US" sz="2200" dirty="0" smtClean="0"/>
              </a:br>
              <a:r>
                <a:rPr lang="en-US" sz="2200" dirty="0" smtClean="0"/>
                <a:t>under a </a:t>
              </a:r>
              <a:r>
                <a:rPr lang="en-US" sz="2200" b="1" dirty="0" smtClean="0"/>
                <a:t>product </a:t>
              </a:r>
              <a:r>
                <a:rPr lang="en-US" sz="2200" dirty="0" smtClean="0"/>
                <a:t>distribution with approximation factor </a:t>
              </a:r>
              <a:r>
                <a:rPr lang="en-US" sz="2200" dirty="0" smtClean="0">
                  <a:solidFill>
                    <a:srgbClr val="0070C0"/>
                  </a:solidFill>
                </a:rPr>
                <a:t>O(1)</a:t>
              </a:r>
              <a:r>
                <a:rPr lang="en-US" sz="2200" dirty="0" smtClean="0"/>
                <a:t>.</a:t>
              </a:r>
              <a:endParaRPr lang="en-US" sz="2200" spc="10" dirty="0" smtClean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97133" y="5167494"/>
              <a:ext cx="7677209" cy="753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Theorem: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(Product distributions)</a:t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</a:b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568676" y="4092363"/>
            <a:ext cx="7418877" cy="829262"/>
            <a:chOff x="568676" y="4092363"/>
            <a:chExt cx="7418877" cy="82926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601580" y="4092363"/>
              <a:ext cx="7385973" cy="8292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68676" y="4101834"/>
              <a:ext cx="6840654" cy="819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Corollary: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Gross substitutes functions do not have</a:t>
              </a:r>
              <a:b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</a:b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a</a:t>
              </a:r>
              <a:r>
                <a:rPr kumimoji="0" lang="en-US" sz="2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concise, approximate representation.</a:t>
              </a:r>
              <a:endPara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>
            <a:normAutofit/>
          </a:bodyPr>
          <a:lstStyle/>
          <a:p>
            <a:r>
              <a:rPr lang="en-CA" dirty="0" smtClean="0"/>
              <a:t>Yesterday’s Lower Bound</a:t>
            </a:r>
            <a:endParaRPr lang="en-CA" dirty="0"/>
          </a:p>
        </p:txBody>
      </p:sp>
      <p:grpSp>
        <p:nvGrpSpPr>
          <p:cNvPr id="3" name="Group 5"/>
          <p:cNvGrpSpPr/>
          <p:nvPr/>
        </p:nvGrpSpPr>
        <p:grpSpPr>
          <a:xfrm>
            <a:off x="1267299" y="1337383"/>
            <a:ext cx="7220243" cy="2900202"/>
            <a:chOff x="1267299" y="715225"/>
            <a:chExt cx="7220243" cy="2900202"/>
          </a:xfrm>
        </p:grpSpPr>
        <p:grpSp>
          <p:nvGrpSpPr>
            <p:cNvPr id="4" name="Group 54"/>
            <p:cNvGrpSpPr/>
            <p:nvPr/>
          </p:nvGrpSpPr>
          <p:grpSpPr>
            <a:xfrm>
              <a:off x="1330665" y="715215"/>
              <a:ext cx="7043795" cy="2655026"/>
              <a:chOff x="968494" y="1536759"/>
              <a:chExt cx="7353300" cy="24288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68494" y="352748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78169" y="2451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02719" y="2546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340094" y="28702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92494" y="3308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54419" y="37465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54594" y="15367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16519" y="19558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68919" y="23940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30844" y="2832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45169" y="37370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83244" y="32798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40594" y="20511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92994" y="24702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654919" y="29083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16844" y="33465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11" idx="7"/>
                <a:endCxn id="12" idx="3"/>
              </p:cNvCxnSpPr>
              <p:nvPr/>
            </p:nvCxnSpPr>
            <p:spPr>
              <a:xfrm rot="5400000" flipH="1" flipV="1">
                <a:off x="1222161" y="2571476"/>
                <a:ext cx="921416" cy="105476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6"/>
                <a:endCxn id="14" idx="3"/>
              </p:cNvCxnSpPr>
              <p:nvPr/>
            </p:nvCxnSpPr>
            <p:spPr>
              <a:xfrm flipV="1">
                <a:off x="1187569" y="3057251"/>
                <a:ext cx="1184608" cy="5797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1" idx="6"/>
                <a:endCxn id="15" idx="2"/>
              </p:cNvCxnSpPr>
              <p:nvPr/>
            </p:nvCxnSpPr>
            <p:spPr>
              <a:xfrm flipV="1">
                <a:off x="1187569" y="3417947"/>
                <a:ext cx="1304925" cy="2190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1" idx="5"/>
                <a:endCxn id="16" idx="2"/>
              </p:cNvCxnSpPr>
              <p:nvPr/>
            </p:nvCxnSpPr>
            <p:spPr>
              <a:xfrm rot="16200000" flipH="1">
                <a:off x="1834142" y="3035819"/>
                <a:ext cx="141621" cy="14989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2" idx="7"/>
                <a:endCxn id="17" idx="2"/>
              </p:cNvCxnSpPr>
              <p:nvPr/>
            </p:nvCxnSpPr>
            <p:spPr>
              <a:xfrm rot="5400000" flipH="1" flipV="1">
                <a:off x="2791405" y="1220054"/>
                <a:ext cx="836945" cy="16894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2" idx="6"/>
                <a:endCxn id="18" idx="2"/>
              </p:cNvCxnSpPr>
              <p:nvPr/>
            </p:nvCxnSpPr>
            <p:spPr>
              <a:xfrm flipV="1">
                <a:off x="2397244" y="2065397"/>
                <a:ext cx="1819275" cy="4953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2" idx="5"/>
                <a:endCxn id="19" idx="2"/>
              </p:cNvCxnSpPr>
              <p:nvPr/>
            </p:nvCxnSpPr>
            <p:spPr>
              <a:xfrm rot="5400000" flipH="1" flipV="1">
                <a:off x="3299738" y="1568970"/>
                <a:ext cx="134604" cy="20037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4" idx="7"/>
                <a:endCxn id="17" idx="3"/>
              </p:cNvCxnSpPr>
              <p:nvPr/>
            </p:nvCxnSpPr>
            <p:spPr>
              <a:xfrm rot="5400000" flipH="1" flipV="1">
                <a:off x="2717586" y="1533252"/>
                <a:ext cx="117859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4" idx="6"/>
                <a:endCxn id="20" idx="2"/>
              </p:cNvCxnSpPr>
              <p:nvPr/>
            </p:nvCxnSpPr>
            <p:spPr>
              <a:xfrm flipV="1">
                <a:off x="2559169" y="2941697"/>
                <a:ext cx="1971675" cy="381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4" idx="5"/>
                <a:endCxn id="22" idx="2"/>
              </p:cNvCxnSpPr>
              <p:nvPr/>
            </p:nvCxnSpPr>
            <p:spPr>
              <a:xfrm rot="16200000" flipH="1">
                <a:off x="3439105" y="2145232"/>
                <a:ext cx="332121" cy="21561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5" idx="7"/>
                <a:endCxn id="18" idx="3"/>
              </p:cNvCxnSpPr>
              <p:nvPr/>
            </p:nvCxnSpPr>
            <p:spPr>
              <a:xfrm rot="5400000" flipH="1" flipV="1">
                <a:off x="2865224" y="1957114"/>
                <a:ext cx="1197641" cy="156911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5" idx="6"/>
                <a:endCxn id="20" idx="3"/>
              </p:cNvCxnSpPr>
              <p:nvPr/>
            </p:nvCxnSpPr>
            <p:spPr>
              <a:xfrm flipV="1">
                <a:off x="2711569" y="3019151"/>
                <a:ext cx="1851358" cy="39879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5" idx="5"/>
                <a:endCxn id="21" idx="2"/>
              </p:cNvCxnSpPr>
              <p:nvPr/>
            </p:nvCxnSpPr>
            <p:spPr>
              <a:xfrm rot="16200000" flipH="1">
                <a:off x="3586742" y="2588144"/>
                <a:ext cx="351171" cy="216568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6" idx="7"/>
                <a:endCxn id="19" idx="3"/>
              </p:cNvCxnSpPr>
              <p:nvPr/>
            </p:nvCxnSpPr>
            <p:spPr>
              <a:xfrm rot="5400000" flipH="1" flipV="1">
                <a:off x="3022386" y="2400027"/>
                <a:ext cx="119764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6" idx="6"/>
                <a:endCxn id="21" idx="3"/>
              </p:cNvCxnSpPr>
              <p:nvPr/>
            </p:nvCxnSpPr>
            <p:spPr>
              <a:xfrm>
                <a:off x="2873494" y="3856097"/>
                <a:ext cx="2003758" cy="6792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7" idx="6"/>
                <a:endCxn id="23" idx="1"/>
              </p:cNvCxnSpPr>
              <p:nvPr/>
            </p:nvCxnSpPr>
            <p:spPr>
              <a:xfrm>
                <a:off x="4273669" y="16462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7" idx="5"/>
                <a:endCxn id="24" idx="1"/>
              </p:cNvCxnSpPr>
              <p:nvPr/>
            </p:nvCxnSpPr>
            <p:spPr>
              <a:xfrm rot="16200000" flipH="1">
                <a:off x="4994061" y="971275"/>
                <a:ext cx="77854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8" idx="6"/>
                <a:endCxn id="23" idx="2"/>
              </p:cNvCxnSpPr>
              <p:nvPr/>
            </p:nvCxnSpPr>
            <p:spPr>
              <a:xfrm>
                <a:off x="4435594" y="2065397"/>
                <a:ext cx="1905000" cy="952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18" idx="5"/>
                <a:endCxn id="25" idx="1"/>
              </p:cNvCxnSpPr>
              <p:nvPr/>
            </p:nvCxnSpPr>
            <p:spPr>
              <a:xfrm rot="16200000" flipH="1">
                <a:off x="5146461" y="1399900"/>
                <a:ext cx="79759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6"/>
                <a:endCxn id="24" idx="2"/>
              </p:cNvCxnSpPr>
              <p:nvPr/>
            </p:nvCxnSpPr>
            <p:spPr>
              <a:xfrm>
                <a:off x="4587994" y="2503547"/>
                <a:ext cx="190500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19" idx="5"/>
                <a:endCxn id="25" idx="2"/>
              </p:cNvCxnSpPr>
              <p:nvPr/>
            </p:nvCxnSpPr>
            <p:spPr>
              <a:xfrm rot="16200000" flipH="1">
                <a:off x="5386967" y="1749945"/>
                <a:ext cx="436896" cy="209900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0" idx="7"/>
                <a:endCxn id="23" idx="3"/>
              </p:cNvCxnSpPr>
              <p:nvPr/>
            </p:nvCxnSpPr>
            <p:spPr>
              <a:xfrm rot="5400000" flipH="1" flipV="1">
                <a:off x="5232186" y="1723752"/>
                <a:ext cx="626141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0" idx="6"/>
                <a:endCxn id="26" idx="1"/>
              </p:cNvCxnSpPr>
              <p:nvPr/>
            </p:nvCxnSpPr>
            <p:spPr>
              <a:xfrm>
                <a:off x="4749919" y="29416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2" idx="7"/>
                <a:endCxn id="24" idx="3"/>
              </p:cNvCxnSpPr>
              <p:nvPr/>
            </p:nvCxnSpPr>
            <p:spPr>
              <a:xfrm rot="5400000" flipH="1" flipV="1">
                <a:off x="5370298" y="2157139"/>
                <a:ext cx="65471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2" idx="6"/>
                <a:endCxn id="26" idx="2"/>
              </p:cNvCxnSpPr>
              <p:nvPr/>
            </p:nvCxnSpPr>
            <p:spPr>
              <a:xfrm>
                <a:off x="4902319" y="3389372"/>
                <a:ext cx="1914525" cy="666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1" idx="7"/>
                <a:endCxn id="25" idx="3"/>
              </p:cNvCxnSpPr>
              <p:nvPr/>
            </p:nvCxnSpPr>
            <p:spPr>
              <a:xfrm rot="5400000" flipH="1" flipV="1">
                <a:off x="5522698" y="2604814"/>
                <a:ext cx="67376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1" idx="6"/>
                <a:endCxn id="26" idx="3"/>
              </p:cNvCxnSpPr>
              <p:nvPr/>
            </p:nvCxnSpPr>
            <p:spPr>
              <a:xfrm flipV="1">
                <a:off x="5064244" y="3533501"/>
                <a:ext cx="1784683" cy="313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3" idx="6"/>
                <a:endCxn id="13" idx="1"/>
              </p:cNvCxnSpPr>
              <p:nvPr/>
            </p:nvCxnSpPr>
            <p:spPr>
              <a:xfrm>
                <a:off x="6559669" y="2160647"/>
                <a:ext cx="1575133" cy="417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4" idx="6"/>
                <a:endCxn id="13" idx="2"/>
              </p:cNvCxnSpPr>
              <p:nvPr/>
            </p:nvCxnSpPr>
            <p:spPr>
              <a:xfrm>
                <a:off x="6712069" y="2579747"/>
                <a:ext cx="139065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25" idx="6"/>
                <a:endCxn id="13" idx="2"/>
              </p:cNvCxnSpPr>
              <p:nvPr/>
            </p:nvCxnSpPr>
            <p:spPr>
              <a:xfrm flipV="1">
                <a:off x="6873994" y="2655947"/>
                <a:ext cx="1228725" cy="3619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26" idx="6"/>
                <a:endCxn id="13" idx="3"/>
              </p:cNvCxnSpPr>
              <p:nvPr/>
            </p:nvCxnSpPr>
            <p:spPr>
              <a:xfrm flipV="1">
                <a:off x="7035919" y="2733401"/>
                <a:ext cx="1098883" cy="7226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67299" y="3153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cmsy10"/>
                </a:rPr>
                <a:t>;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cmsy1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28148" y="2118958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75000"/>
                    </a:schemeClr>
                  </a:solidFill>
                </a:rPr>
                <a:t>V</a:t>
              </a:r>
              <a:endParaRPr lang="en-US" sz="2400" dirty="0">
                <a:solidFill>
                  <a:schemeClr val="bg1">
                    <a:lumMod val="75000"/>
                  </a:schemeClr>
                </a:solidFill>
                <a:latin typeface="cmsy1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84894" y="1335398"/>
            <a:ext cx="967153" cy="2644614"/>
            <a:chOff x="4439269" y="1489773"/>
            <a:chExt cx="967153" cy="2644614"/>
          </a:xfrm>
          <a:solidFill>
            <a:schemeClr val="accent3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4439269" y="1489773"/>
              <a:ext cx="209854" cy="23947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94379" y="1947895"/>
              <a:ext cx="209854" cy="23947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740364" y="2426841"/>
              <a:ext cx="209854" cy="23947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895473" y="2905787"/>
              <a:ext cx="209854" cy="23947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196568" y="3894914"/>
              <a:ext cx="209854" cy="23947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041459" y="3395145"/>
              <a:ext cx="209854" cy="23947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reeform 57"/>
          <p:cNvSpPr/>
          <p:nvPr/>
        </p:nvSpPr>
        <p:spPr>
          <a:xfrm>
            <a:off x="1066800" y="928670"/>
            <a:ext cx="3720957" cy="2675562"/>
          </a:xfrm>
          <a:custGeom>
            <a:avLst/>
            <a:gdLst>
              <a:gd name="connsiteX0" fmla="*/ 0 w 3760341"/>
              <a:gd name="connsiteY0" fmla="*/ 2691829 h 2691829"/>
              <a:gd name="connsiteX1" fmla="*/ 2527442 w 3760341"/>
              <a:gd name="connsiteY1" fmla="*/ 0 h 2691829"/>
              <a:gd name="connsiteX2" fmla="*/ 3760341 w 3760341"/>
              <a:gd name="connsiteY2" fmla="*/ 2332234 h 2691829"/>
              <a:gd name="connsiteX3" fmla="*/ 0 w 3760341"/>
              <a:gd name="connsiteY3" fmla="*/ 2691829 h 2691829"/>
              <a:gd name="connsiteX0" fmla="*/ 0 w 3720957"/>
              <a:gd name="connsiteY0" fmla="*/ 2675562 h 2675562"/>
              <a:gd name="connsiteX1" fmla="*/ 2488058 w 3720957"/>
              <a:gd name="connsiteY1" fmla="*/ 0 h 2675562"/>
              <a:gd name="connsiteX2" fmla="*/ 3720957 w 3720957"/>
              <a:gd name="connsiteY2" fmla="*/ 2332234 h 2675562"/>
              <a:gd name="connsiteX3" fmla="*/ 0 w 3720957"/>
              <a:gd name="connsiteY3" fmla="*/ 2675562 h 26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957" h="2675562">
                <a:moveTo>
                  <a:pt x="0" y="2675562"/>
                </a:moveTo>
                <a:lnTo>
                  <a:pt x="2488058" y="0"/>
                </a:lnTo>
                <a:lnTo>
                  <a:pt x="3720957" y="2332234"/>
                </a:lnTo>
                <a:lnTo>
                  <a:pt x="0" y="2675562"/>
                </a:lnTo>
                <a:close/>
              </a:path>
            </a:pathLst>
          </a:custGeom>
          <a:gradFill flip="none" rotWithShape="1">
            <a:gsLst>
              <a:gs pos="25000">
                <a:srgbClr val="FFFF00">
                  <a:alpha val="83000"/>
                </a:srgbClr>
              </a:gs>
              <a:gs pos="76000">
                <a:srgbClr val="B1C309"/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800000">
            <a:off x="3546297" y="932095"/>
            <a:ext cx="4800599" cy="2332234"/>
          </a:xfrm>
          <a:custGeom>
            <a:avLst/>
            <a:gdLst>
              <a:gd name="connsiteX0" fmla="*/ 0 w 3760341"/>
              <a:gd name="connsiteY0" fmla="*/ 2691829 h 2691829"/>
              <a:gd name="connsiteX1" fmla="*/ 2527442 w 3760341"/>
              <a:gd name="connsiteY1" fmla="*/ 0 h 2691829"/>
              <a:gd name="connsiteX2" fmla="*/ 3760341 w 3760341"/>
              <a:gd name="connsiteY2" fmla="*/ 2332234 h 2691829"/>
              <a:gd name="connsiteX3" fmla="*/ 0 w 3760341"/>
              <a:gd name="connsiteY3" fmla="*/ 2691829 h 2691829"/>
              <a:gd name="connsiteX0" fmla="*/ 0 w 3720957"/>
              <a:gd name="connsiteY0" fmla="*/ 2675562 h 2675562"/>
              <a:gd name="connsiteX1" fmla="*/ 2488058 w 3720957"/>
              <a:gd name="connsiteY1" fmla="*/ 0 h 2675562"/>
              <a:gd name="connsiteX2" fmla="*/ 3720957 w 3720957"/>
              <a:gd name="connsiteY2" fmla="*/ 2332234 h 2675562"/>
              <a:gd name="connsiteX3" fmla="*/ 0 w 3720957"/>
              <a:gd name="connsiteY3" fmla="*/ 2675562 h 2675562"/>
              <a:gd name="connsiteX0" fmla="*/ 0 w 4800600"/>
              <a:gd name="connsiteY0" fmla="*/ 1532562 h 2332234"/>
              <a:gd name="connsiteX1" fmla="*/ 3567701 w 4800600"/>
              <a:gd name="connsiteY1" fmla="*/ 0 h 2332234"/>
              <a:gd name="connsiteX2" fmla="*/ 4800600 w 4800600"/>
              <a:gd name="connsiteY2" fmla="*/ 2332234 h 2332234"/>
              <a:gd name="connsiteX3" fmla="*/ 0 w 4800600"/>
              <a:gd name="connsiteY3" fmla="*/ 1532562 h 2332234"/>
              <a:gd name="connsiteX0" fmla="*/ 0 w 4800599"/>
              <a:gd name="connsiteY0" fmla="*/ 1761162 h 2332234"/>
              <a:gd name="connsiteX1" fmla="*/ 3567700 w 4800599"/>
              <a:gd name="connsiteY1" fmla="*/ 0 h 2332234"/>
              <a:gd name="connsiteX2" fmla="*/ 4800599 w 4800599"/>
              <a:gd name="connsiteY2" fmla="*/ 2332234 h 2332234"/>
              <a:gd name="connsiteX3" fmla="*/ 0 w 4800599"/>
              <a:gd name="connsiteY3" fmla="*/ 1761162 h 23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599" h="2332234">
                <a:moveTo>
                  <a:pt x="0" y="1761162"/>
                </a:moveTo>
                <a:lnTo>
                  <a:pt x="3567700" y="0"/>
                </a:lnTo>
                <a:lnTo>
                  <a:pt x="4800599" y="2332234"/>
                </a:lnTo>
                <a:lnTo>
                  <a:pt x="0" y="1761162"/>
                </a:lnTo>
                <a:close/>
              </a:path>
            </a:pathLst>
          </a:custGeom>
          <a:gradFill flip="none" rotWithShape="1">
            <a:gsLst>
              <a:gs pos="25000">
                <a:srgbClr val="FFFF00">
                  <a:alpha val="83000"/>
                </a:srgbClr>
              </a:gs>
              <a:gs pos="86000">
                <a:srgbClr val="B1C309"/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1"/>
          <p:cNvGrpSpPr/>
          <p:nvPr/>
        </p:nvGrpSpPr>
        <p:grpSpPr>
          <a:xfrm>
            <a:off x="2911206" y="1141823"/>
            <a:ext cx="2098944" cy="1137776"/>
            <a:chOff x="3808994" y="1000874"/>
            <a:chExt cx="501870" cy="272049"/>
          </a:xfrm>
        </p:grpSpPr>
        <p:sp>
          <p:nvSpPr>
            <p:cNvPr id="69" name="Freeform 68"/>
            <p:cNvSpPr/>
            <p:nvPr/>
          </p:nvSpPr>
          <p:spPr>
            <a:xfrm>
              <a:off x="3810000" y="1001273"/>
              <a:ext cx="500810" cy="271026"/>
            </a:xfrm>
            <a:custGeom>
              <a:avLst/>
              <a:gdLst>
                <a:gd name="connsiteX0" fmla="*/ 111318 w 337930"/>
                <a:gd name="connsiteY0" fmla="*/ 0 h 182880"/>
                <a:gd name="connsiteX1" fmla="*/ 0 w 337930"/>
                <a:gd name="connsiteY1" fmla="*/ 182880 h 182880"/>
                <a:gd name="connsiteX2" fmla="*/ 198782 w 337930"/>
                <a:gd name="connsiteY2" fmla="*/ 147100 h 182880"/>
                <a:gd name="connsiteX3" fmla="*/ 337930 w 337930"/>
                <a:gd name="connsiteY3" fmla="*/ 15903 h 182880"/>
                <a:gd name="connsiteX4" fmla="*/ 111318 w 33793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30" h="182880">
                  <a:moveTo>
                    <a:pt x="111318" y="0"/>
                  </a:moveTo>
                  <a:lnTo>
                    <a:pt x="0" y="182880"/>
                  </a:lnTo>
                  <a:lnTo>
                    <a:pt x="198782" y="147100"/>
                  </a:lnTo>
                  <a:lnTo>
                    <a:pt x="337930" y="15903"/>
                  </a:lnTo>
                  <a:lnTo>
                    <a:pt x="111318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08994" y="1000874"/>
              <a:ext cx="242868" cy="272049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111919 w 162434"/>
                <a:gd name="connsiteY0" fmla="*/ 0 h 185738"/>
                <a:gd name="connsiteX1" fmla="*/ 162434 w 162434"/>
                <a:gd name="connsiteY1" fmla="*/ 113792 h 185738"/>
                <a:gd name="connsiteX2" fmla="*/ 0 w 162434"/>
                <a:gd name="connsiteY2" fmla="*/ 185738 h 185738"/>
                <a:gd name="connsiteX3" fmla="*/ 111919 w 162434"/>
                <a:gd name="connsiteY3" fmla="*/ 0 h 185738"/>
                <a:gd name="connsiteX0" fmla="*/ 91687 w 142202"/>
                <a:gd name="connsiteY0" fmla="*/ 0 h 173454"/>
                <a:gd name="connsiteX1" fmla="*/ 142202 w 142202"/>
                <a:gd name="connsiteY1" fmla="*/ 113792 h 173454"/>
                <a:gd name="connsiteX2" fmla="*/ 0 w 142202"/>
                <a:gd name="connsiteY2" fmla="*/ 173454 h 173454"/>
                <a:gd name="connsiteX3" fmla="*/ 91687 w 142202"/>
                <a:gd name="connsiteY3" fmla="*/ 0 h 173454"/>
                <a:gd name="connsiteX0" fmla="*/ 113364 w 163879"/>
                <a:gd name="connsiteY0" fmla="*/ 0 h 183570"/>
                <a:gd name="connsiteX1" fmla="*/ 163879 w 163879"/>
                <a:gd name="connsiteY1" fmla="*/ 113792 h 183570"/>
                <a:gd name="connsiteX2" fmla="*/ 0 w 163879"/>
                <a:gd name="connsiteY2" fmla="*/ 183570 h 183570"/>
                <a:gd name="connsiteX3" fmla="*/ 113364 w 163879"/>
                <a:gd name="connsiteY3" fmla="*/ 0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79" h="183570">
                  <a:moveTo>
                    <a:pt x="113364" y="0"/>
                  </a:moveTo>
                  <a:lnTo>
                    <a:pt x="163879" y="113792"/>
                  </a:lnTo>
                  <a:lnTo>
                    <a:pt x="0" y="183570"/>
                  </a:lnTo>
                  <a:lnTo>
                    <a:pt x="113364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979454" y="1002578"/>
              <a:ext cx="331410" cy="167688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257175 w 257175"/>
                <a:gd name="connsiteY0" fmla="*/ 0 h 178594"/>
                <a:gd name="connsiteX1" fmla="*/ 159544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57175 w 257175"/>
                <a:gd name="connsiteY0" fmla="*/ 0 h 178594"/>
                <a:gd name="connsiteX1" fmla="*/ 209550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21456 w 221456"/>
                <a:gd name="connsiteY0" fmla="*/ 0 h 109538"/>
                <a:gd name="connsiteX1" fmla="*/ 173831 w 221456"/>
                <a:gd name="connsiteY1" fmla="*/ 109538 h 109538"/>
                <a:gd name="connsiteX2" fmla="*/ 0 w 221456"/>
                <a:gd name="connsiteY2" fmla="*/ 14288 h 109538"/>
                <a:gd name="connsiteX3" fmla="*/ 221456 w 221456"/>
                <a:gd name="connsiteY3" fmla="*/ 0 h 109538"/>
                <a:gd name="connsiteX0" fmla="*/ 222179 w 222179"/>
                <a:gd name="connsiteY0" fmla="*/ 0 h 113151"/>
                <a:gd name="connsiteX1" fmla="*/ 173831 w 222179"/>
                <a:gd name="connsiteY1" fmla="*/ 113151 h 113151"/>
                <a:gd name="connsiteX2" fmla="*/ 0 w 222179"/>
                <a:gd name="connsiteY2" fmla="*/ 17901 h 113151"/>
                <a:gd name="connsiteX3" fmla="*/ 222179 w 222179"/>
                <a:gd name="connsiteY3" fmla="*/ 0 h 113151"/>
                <a:gd name="connsiteX0" fmla="*/ 209173 w 209173"/>
                <a:gd name="connsiteY0" fmla="*/ 0 h 113151"/>
                <a:gd name="connsiteX1" fmla="*/ 160825 w 209173"/>
                <a:gd name="connsiteY1" fmla="*/ 113151 h 113151"/>
                <a:gd name="connsiteX2" fmla="*/ 0 w 209173"/>
                <a:gd name="connsiteY2" fmla="*/ 20791 h 113151"/>
                <a:gd name="connsiteX3" fmla="*/ 209173 w 209173"/>
                <a:gd name="connsiteY3" fmla="*/ 0 h 113151"/>
                <a:gd name="connsiteX0" fmla="*/ 223625 w 223625"/>
                <a:gd name="connsiteY0" fmla="*/ 0 h 113151"/>
                <a:gd name="connsiteX1" fmla="*/ 175277 w 223625"/>
                <a:gd name="connsiteY1" fmla="*/ 113151 h 113151"/>
                <a:gd name="connsiteX2" fmla="*/ 0 w 223625"/>
                <a:gd name="connsiteY2" fmla="*/ 15010 h 113151"/>
                <a:gd name="connsiteX3" fmla="*/ 223625 w 223625"/>
                <a:gd name="connsiteY3" fmla="*/ 0 h 1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25" h="113151">
                  <a:moveTo>
                    <a:pt x="223625" y="0"/>
                  </a:moveTo>
                  <a:lnTo>
                    <a:pt x="175277" y="113151"/>
                  </a:lnTo>
                  <a:lnTo>
                    <a:pt x="0" y="15010"/>
                  </a:lnTo>
                  <a:lnTo>
                    <a:pt x="223625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1"/>
              <a:endCxn id="69" idx="2"/>
            </p:cNvCxnSpPr>
            <p:nvPr/>
          </p:nvCxnSpPr>
          <p:spPr>
            <a:xfrm rot="10800000" flipH="1" flipV="1">
              <a:off x="4051106" y="1170267"/>
              <a:ext cx="53488" cy="4900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/>
          <p:cNvSpPr/>
          <p:nvPr/>
        </p:nvSpPr>
        <p:spPr>
          <a:xfrm>
            <a:off x="3851202" y="1781212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990972" y="132775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</a:rPr>
              <a:t>A</a:t>
            </a:r>
            <a:r>
              <a:rPr lang="en-US" sz="3200" baseline="-25000" dirty="0" smtClean="0">
                <a:latin typeface="Calibri"/>
              </a:rPr>
              <a:t>1</a:t>
            </a:r>
            <a:endParaRPr lang="en-US" sz="3200" baseline="-25000" dirty="0">
              <a:latin typeface="Calibri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285720" y="4357694"/>
            <a:ext cx="8572560" cy="2286016"/>
          </a:xfrm>
        </p:spPr>
        <p:txBody>
          <a:bodyPr/>
          <a:lstStyle/>
          <a:p>
            <a:r>
              <a:rPr lang="en-CA" dirty="0" smtClean="0"/>
              <a:t>Yesterday’s construction:</a:t>
            </a:r>
            <a:br>
              <a:rPr lang="en-CA" dirty="0" smtClean="0"/>
            </a:br>
            <a:r>
              <a:rPr lang="en-CA" dirty="0" smtClean="0"/>
              <a:t>Simple function with a hidden “valley”</a:t>
            </a:r>
          </a:p>
          <a:p>
            <a:r>
              <a:rPr lang="en-CA" dirty="0" smtClean="0"/>
              <a:t>Distribution is uniform on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sets of size n</a:t>
            </a:r>
            <a:r>
              <a:rPr lang="en-CA" baseline="30000" dirty="0" smtClean="0">
                <a:solidFill>
                  <a:schemeClr val="accent3">
                    <a:lumMod val="75000"/>
                  </a:schemeClr>
                </a:solidFill>
              </a:rPr>
              <a:t>1/2</a:t>
            </a:r>
          </a:p>
          <a:p>
            <a:r>
              <a:rPr lang="en-CA" dirty="0" smtClean="0"/>
              <a:t>Is this example hard to learn?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1428728" y="1061884"/>
            <a:ext cx="2184627" cy="8110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42910" y="92867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n</a:t>
            </a:r>
            <a:r>
              <a:rPr lang="en-CA" sz="3200" baseline="30000" dirty="0" smtClean="0">
                <a:solidFill>
                  <a:srgbClr val="FF0000"/>
                </a:solidFill>
              </a:rPr>
              <a:t>1/2</a:t>
            </a:r>
            <a:endParaRPr lang="en-CA" sz="3200" baseline="30000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>
            <a:stCxn id="84" idx="3"/>
            <a:endCxn id="75" idx="3"/>
          </p:cNvCxnSpPr>
          <p:nvPr/>
        </p:nvCxnSpPr>
        <p:spPr>
          <a:xfrm flipV="1">
            <a:off x="1643042" y="1911294"/>
            <a:ext cx="2230478" cy="63288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71472" y="2282567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log n</a:t>
            </a:r>
            <a:endParaRPr lang="en-CA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75" grpId="0" animBg="1"/>
      <p:bldP spid="75" grpId="1" animBg="1"/>
      <p:bldP spid="76" grpId="0"/>
      <p:bldP spid="76" grpId="1"/>
      <p:bldP spid="82" grpId="0"/>
      <p:bldP spid="82" grpId="1"/>
      <p:bldP spid="84" grpId="0"/>
      <p:bldP spid="8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LB for Learning </a:t>
            </a:r>
            <a:r>
              <a:rPr lang="en-CA" dirty="0" err="1" smtClean="0"/>
              <a:t>Submodular</a:t>
            </a:r>
            <a:r>
              <a:rPr lang="en-CA" dirty="0" smtClean="0"/>
              <a:t> Functions</a:t>
            </a:r>
            <a:endParaRPr lang="en-CA" dirty="0"/>
          </a:p>
        </p:txBody>
      </p:sp>
      <p:grpSp>
        <p:nvGrpSpPr>
          <p:cNvPr id="3" name="Group 5"/>
          <p:cNvGrpSpPr/>
          <p:nvPr/>
        </p:nvGrpSpPr>
        <p:grpSpPr>
          <a:xfrm>
            <a:off x="1267299" y="1337383"/>
            <a:ext cx="7220243" cy="2900202"/>
            <a:chOff x="1267299" y="715225"/>
            <a:chExt cx="7220243" cy="2900202"/>
          </a:xfrm>
        </p:grpSpPr>
        <p:grpSp>
          <p:nvGrpSpPr>
            <p:cNvPr id="4" name="Group 54"/>
            <p:cNvGrpSpPr/>
            <p:nvPr/>
          </p:nvGrpSpPr>
          <p:grpSpPr>
            <a:xfrm>
              <a:off x="1330665" y="715215"/>
              <a:ext cx="7043795" cy="2655026"/>
              <a:chOff x="968494" y="1536759"/>
              <a:chExt cx="7353300" cy="24288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68494" y="352748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78169" y="2451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02719" y="2546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340094" y="28702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92494" y="3308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54419" y="37465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54594" y="15367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16519" y="19558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68919" y="23940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30844" y="2832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45169" y="37370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83244" y="32798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40594" y="20511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92994" y="24702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654919" y="29083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16844" y="33465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11" idx="7"/>
                <a:endCxn id="12" idx="3"/>
              </p:cNvCxnSpPr>
              <p:nvPr/>
            </p:nvCxnSpPr>
            <p:spPr>
              <a:xfrm rot="5400000" flipH="1" flipV="1">
                <a:off x="1222161" y="2571476"/>
                <a:ext cx="921416" cy="105476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6"/>
                <a:endCxn id="14" idx="3"/>
              </p:cNvCxnSpPr>
              <p:nvPr/>
            </p:nvCxnSpPr>
            <p:spPr>
              <a:xfrm flipV="1">
                <a:off x="1187569" y="3057251"/>
                <a:ext cx="1184608" cy="5797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1" idx="6"/>
                <a:endCxn id="15" idx="2"/>
              </p:cNvCxnSpPr>
              <p:nvPr/>
            </p:nvCxnSpPr>
            <p:spPr>
              <a:xfrm flipV="1">
                <a:off x="1187569" y="3417947"/>
                <a:ext cx="1304925" cy="2190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1" idx="5"/>
                <a:endCxn id="16" idx="2"/>
              </p:cNvCxnSpPr>
              <p:nvPr/>
            </p:nvCxnSpPr>
            <p:spPr>
              <a:xfrm rot="16200000" flipH="1">
                <a:off x="1834142" y="3035819"/>
                <a:ext cx="141621" cy="14989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2" idx="7"/>
                <a:endCxn id="17" idx="2"/>
              </p:cNvCxnSpPr>
              <p:nvPr/>
            </p:nvCxnSpPr>
            <p:spPr>
              <a:xfrm rot="5400000" flipH="1" flipV="1">
                <a:off x="2791405" y="1220054"/>
                <a:ext cx="836945" cy="16894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2" idx="6"/>
                <a:endCxn id="18" idx="2"/>
              </p:cNvCxnSpPr>
              <p:nvPr/>
            </p:nvCxnSpPr>
            <p:spPr>
              <a:xfrm flipV="1">
                <a:off x="2397244" y="2065397"/>
                <a:ext cx="1819275" cy="4953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2" idx="5"/>
                <a:endCxn id="19" idx="2"/>
              </p:cNvCxnSpPr>
              <p:nvPr/>
            </p:nvCxnSpPr>
            <p:spPr>
              <a:xfrm rot="5400000" flipH="1" flipV="1">
                <a:off x="3299738" y="1568970"/>
                <a:ext cx="134604" cy="20037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4" idx="7"/>
                <a:endCxn id="17" idx="3"/>
              </p:cNvCxnSpPr>
              <p:nvPr/>
            </p:nvCxnSpPr>
            <p:spPr>
              <a:xfrm rot="5400000" flipH="1" flipV="1">
                <a:off x="2717586" y="1533252"/>
                <a:ext cx="117859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4" idx="6"/>
                <a:endCxn id="20" idx="2"/>
              </p:cNvCxnSpPr>
              <p:nvPr/>
            </p:nvCxnSpPr>
            <p:spPr>
              <a:xfrm flipV="1">
                <a:off x="2559169" y="2941697"/>
                <a:ext cx="1971675" cy="381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4" idx="5"/>
                <a:endCxn id="22" idx="2"/>
              </p:cNvCxnSpPr>
              <p:nvPr/>
            </p:nvCxnSpPr>
            <p:spPr>
              <a:xfrm rot="16200000" flipH="1">
                <a:off x="3439105" y="2145232"/>
                <a:ext cx="332121" cy="21561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5" idx="7"/>
                <a:endCxn id="18" idx="3"/>
              </p:cNvCxnSpPr>
              <p:nvPr/>
            </p:nvCxnSpPr>
            <p:spPr>
              <a:xfrm rot="5400000" flipH="1" flipV="1">
                <a:off x="2865224" y="1957114"/>
                <a:ext cx="1197641" cy="156911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5" idx="6"/>
                <a:endCxn id="20" idx="3"/>
              </p:cNvCxnSpPr>
              <p:nvPr/>
            </p:nvCxnSpPr>
            <p:spPr>
              <a:xfrm flipV="1">
                <a:off x="2711569" y="3019151"/>
                <a:ext cx="1851358" cy="39879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5" idx="5"/>
                <a:endCxn id="21" idx="2"/>
              </p:cNvCxnSpPr>
              <p:nvPr/>
            </p:nvCxnSpPr>
            <p:spPr>
              <a:xfrm rot="16200000" flipH="1">
                <a:off x="3586742" y="2588144"/>
                <a:ext cx="351171" cy="216568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6" idx="7"/>
                <a:endCxn id="19" idx="3"/>
              </p:cNvCxnSpPr>
              <p:nvPr/>
            </p:nvCxnSpPr>
            <p:spPr>
              <a:xfrm rot="5400000" flipH="1" flipV="1">
                <a:off x="3022386" y="2400027"/>
                <a:ext cx="119764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6" idx="6"/>
                <a:endCxn id="21" idx="3"/>
              </p:cNvCxnSpPr>
              <p:nvPr/>
            </p:nvCxnSpPr>
            <p:spPr>
              <a:xfrm>
                <a:off x="2873494" y="3856097"/>
                <a:ext cx="2003758" cy="6792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7" idx="6"/>
                <a:endCxn id="23" idx="1"/>
              </p:cNvCxnSpPr>
              <p:nvPr/>
            </p:nvCxnSpPr>
            <p:spPr>
              <a:xfrm>
                <a:off x="4273669" y="16462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7" idx="5"/>
                <a:endCxn id="24" idx="1"/>
              </p:cNvCxnSpPr>
              <p:nvPr/>
            </p:nvCxnSpPr>
            <p:spPr>
              <a:xfrm rot="16200000" flipH="1">
                <a:off x="4994061" y="971275"/>
                <a:ext cx="77854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8" idx="6"/>
                <a:endCxn id="23" idx="2"/>
              </p:cNvCxnSpPr>
              <p:nvPr/>
            </p:nvCxnSpPr>
            <p:spPr>
              <a:xfrm>
                <a:off x="4435594" y="2065397"/>
                <a:ext cx="1905000" cy="952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18" idx="5"/>
                <a:endCxn id="25" idx="1"/>
              </p:cNvCxnSpPr>
              <p:nvPr/>
            </p:nvCxnSpPr>
            <p:spPr>
              <a:xfrm rot="16200000" flipH="1">
                <a:off x="5146461" y="1399900"/>
                <a:ext cx="79759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6"/>
                <a:endCxn id="24" idx="2"/>
              </p:cNvCxnSpPr>
              <p:nvPr/>
            </p:nvCxnSpPr>
            <p:spPr>
              <a:xfrm>
                <a:off x="4587994" y="2503547"/>
                <a:ext cx="190500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19" idx="5"/>
                <a:endCxn id="25" idx="2"/>
              </p:cNvCxnSpPr>
              <p:nvPr/>
            </p:nvCxnSpPr>
            <p:spPr>
              <a:xfrm rot="16200000" flipH="1">
                <a:off x="5386967" y="1749945"/>
                <a:ext cx="436896" cy="209900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0" idx="7"/>
                <a:endCxn id="23" idx="3"/>
              </p:cNvCxnSpPr>
              <p:nvPr/>
            </p:nvCxnSpPr>
            <p:spPr>
              <a:xfrm rot="5400000" flipH="1" flipV="1">
                <a:off x="5232186" y="1723752"/>
                <a:ext cx="626141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0" idx="6"/>
                <a:endCxn id="26" idx="1"/>
              </p:cNvCxnSpPr>
              <p:nvPr/>
            </p:nvCxnSpPr>
            <p:spPr>
              <a:xfrm>
                <a:off x="4749919" y="29416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2" idx="7"/>
                <a:endCxn id="24" idx="3"/>
              </p:cNvCxnSpPr>
              <p:nvPr/>
            </p:nvCxnSpPr>
            <p:spPr>
              <a:xfrm rot="5400000" flipH="1" flipV="1">
                <a:off x="5370298" y="2157139"/>
                <a:ext cx="65471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2" idx="6"/>
                <a:endCxn id="26" idx="2"/>
              </p:cNvCxnSpPr>
              <p:nvPr/>
            </p:nvCxnSpPr>
            <p:spPr>
              <a:xfrm>
                <a:off x="4902319" y="3389372"/>
                <a:ext cx="1914525" cy="666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1" idx="7"/>
                <a:endCxn id="25" idx="3"/>
              </p:cNvCxnSpPr>
              <p:nvPr/>
            </p:nvCxnSpPr>
            <p:spPr>
              <a:xfrm rot="5400000" flipH="1" flipV="1">
                <a:off x="5522698" y="2604814"/>
                <a:ext cx="67376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1" idx="6"/>
                <a:endCxn id="26" idx="3"/>
              </p:cNvCxnSpPr>
              <p:nvPr/>
            </p:nvCxnSpPr>
            <p:spPr>
              <a:xfrm flipV="1">
                <a:off x="5064244" y="3533501"/>
                <a:ext cx="1784683" cy="313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3" idx="6"/>
                <a:endCxn id="13" idx="1"/>
              </p:cNvCxnSpPr>
              <p:nvPr/>
            </p:nvCxnSpPr>
            <p:spPr>
              <a:xfrm>
                <a:off x="6559669" y="2160647"/>
                <a:ext cx="1575133" cy="417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4" idx="6"/>
                <a:endCxn id="13" idx="2"/>
              </p:cNvCxnSpPr>
              <p:nvPr/>
            </p:nvCxnSpPr>
            <p:spPr>
              <a:xfrm>
                <a:off x="6712069" y="2579747"/>
                <a:ext cx="139065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25" idx="6"/>
                <a:endCxn id="13" idx="2"/>
              </p:cNvCxnSpPr>
              <p:nvPr/>
            </p:nvCxnSpPr>
            <p:spPr>
              <a:xfrm flipV="1">
                <a:off x="6873994" y="2655947"/>
                <a:ext cx="1228725" cy="3619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26" idx="6"/>
                <a:endCxn id="13" idx="3"/>
              </p:cNvCxnSpPr>
              <p:nvPr/>
            </p:nvCxnSpPr>
            <p:spPr>
              <a:xfrm flipV="1">
                <a:off x="7035919" y="2733401"/>
                <a:ext cx="1098883" cy="7226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67299" y="3153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cmsy10"/>
                </a:rPr>
                <a:t>;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cmsy1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28148" y="2118958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75000"/>
                    </a:schemeClr>
                  </a:solidFill>
                </a:rPr>
                <a:t>V</a:t>
              </a:r>
              <a:endParaRPr lang="en-US" sz="2400" dirty="0">
                <a:solidFill>
                  <a:schemeClr val="bg1">
                    <a:lumMod val="75000"/>
                  </a:schemeClr>
                </a:solidFill>
                <a:latin typeface="cmsy10"/>
              </a:endParaRPr>
            </a:p>
          </p:txBody>
        </p:sp>
      </p:grpSp>
      <p:sp>
        <p:nvSpPr>
          <p:cNvPr id="58" name="Freeform 57"/>
          <p:cNvSpPr/>
          <p:nvPr/>
        </p:nvSpPr>
        <p:spPr>
          <a:xfrm>
            <a:off x="1066800" y="928670"/>
            <a:ext cx="3720957" cy="2675562"/>
          </a:xfrm>
          <a:custGeom>
            <a:avLst/>
            <a:gdLst>
              <a:gd name="connsiteX0" fmla="*/ 0 w 3760341"/>
              <a:gd name="connsiteY0" fmla="*/ 2691829 h 2691829"/>
              <a:gd name="connsiteX1" fmla="*/ 2527442 w 3760341"/>
              <a:gd name="connsiteY1" fmla="*/ 0 h 2691829"/>
              <a:gd name="connsiteX2" fmla="*/ 3760341 w 3760341"/>
              <a:gd name="connsiteY2" fmla="*/ 2332234 h 2691829"/>
              <a:gd name="connsiteX3" fmla="*/ 0 w 3760341"/>
              <a:gd name="connsiteY3" fmla="*/ 2691829 h 2691829"/>
              <a:gd name="connsiteX0" fmla="*/ 0 w 3720957"/>
              <a:gd name="connsiteY0" fmla="*/ 2675562 h 2675562"/>
              <a:gd name="connsiteX1" fmla="*/ 2488058 w 3720957"/>
              <a:gd name="connsiteY1" fmla="*/ 0 h 2675562"/>
              <a:gd name="connsiteX2" fmla="*/ 3720957 w 3720957"/>
              <a:gd name="connsiteY2" fmla="*/ 2332234 h 2675562"/>
              <a:gd name="connsiteX3" fmla="*/ 0 w 3720957"/>
              <a:gd name="connsiteY3" fmla="*/ 2675562 h 26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957" h="2675562">
                <a:moveTo>
                  <a:pt x="0" y="2675562"/>
                </a:moveTo>
                <a:lnTo>
                  <a:pt x="2488058" y="0"/>
                </a:lnTo>
                <a:lnTo>
                  <a:pt x="3720957" y="2332234"/>
                </a:lnTo>
                <a:lnTo>
                  <a:pt x="0" y="2675562"/>
                </a:lnTo>
                <a:close/>
              </a:path>
            </a:pathLst>
          </a:custGeom>
          <a:gradFill flip="none" rotWithShape="1">
            <a:gsLst>
              <a:gs pos="25000">
                <a:srgbClr val="FFFF00">
                  <a:alpha val="83000"/>
                </a:srgbClr>
              </a:gs>
              <a:gs pos="76000">
                <a:srgbClr val="B1C309"/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800000">
            <a:off x="3546297" y="932095"/>
            <a:ext cx="4800599" cy="2332234"/>
          </a:xfrm>
          <a:custGeom>
            <a:avLst/>
            <a:gdLst>
              <a:gd name="connsiteX0" fmla="*/ 0 w 3760341"/>
              <a:gd name="connsiteY0" fmla="*/ 2691829 h 2691829"/>
              <a:gd name="connsiteX1" fmla="*/ 2527442 w 3760341"/>
              <a:gd name="connsiteY1" fmla="*/ 0 h 2691829"/>
              <a:gd name="connsiteX2" fmla="*/ 3760341 w 3760341"/>
              <a:gd name="connsiteY2" fmla="*/ 2332234 h 2691829"/>
              <a:gd name="connsiteX3" fmla="*/ 0 w 3760341"/>
              <a:gd name="connsiteY3" fmla="*/ 2691829 h 2691829"/>
              <a:gd name="connsiteX0" fmla="*/ 0 w 3720957"/>
              <a:gd name="connsiteY0" fmla="*/ 2675562 h 2675562"/>
              <a:gd name="connsiteX1" fmla="*/ 2488058 w 3720957"/>
              <a:gd name="connsiteY1" fmla="*/ 0 h 2675562"/>
              <a:gd name="connsiteX2" fmla="*/ 3720957 w 3720957"/>
              <a:gd name="connsiteY2" fmla="*/ 2332234 h 2675562"/>
              <a:gd name="connsiteX3" fmla="*/ 0 w 3720957"/>
              <a:gd name="connsiteY3" fmla="*/ 2675562 h 2675562"/>
              <a:gd name="connsiteX0" fmla="*/ 0 w 4800600"/>
              <a:gd name="connsiteY0" fmla="*/ 1532562 h 2332234"/>
              <a:gd name="connsiteX1" fmla="*/ 3567701 w 4800600"/>
              <a:gd name="connsiteY1" fmla="*/ 0 h 2332234"/>
              <a:gd name="connsiteX2" fmla="*/ 4800600 w 4800600"/>
              <a:gd name="connsiteY2" fmla="*/ 2332234 h 2332234"/>
              <a:gd name="connsiteX3" fmla="*/ 0 w 4800600"/>
              <a:gd name="connsiteY3" fmla="*/ 1532562 h 2332234"/>
              <a:gd name="connsiteX0" fmla="*/ 0 w 4800599"/>
              <a:gd name="connsiteY0" fmla="*/ 1761162 h 2332234"/>
              <a:gd name="connsiteX1" fmla="*/ 3567700 w 4800599"/>
              <a:gd name="connsiteY1" fmla="*/ 0 h 2332234"/>
              <a:gd name="connsiteX2" fmla="*/ 4800599 w 4800599"/>
              <a:gd name="connsiteY2" fmla="*/ 2332234 h 2332234"/>
              <a:gd name="connsiteX3" fmla="*/ 0 w 4800599"/>
              <a:gd name="connsiteY3" fmla="*/ 1761162 h 23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599" h="2332234">
                <a:moveTo>
                  <a:pt x="0" y="1761162"/>
                </a:moveTo>
                <a:lnTo>
                  <a:pt x="3567700" y="0"/>
                </a:lnTo>
                <a:lnTo>
                  <a:pt x="4800599" y="2332234"/>
                </a:lnTo>
                <a:lnTo>
                  <a:pt x="0" y="1761162"/>
                </a:lnTo>
                <a:close/>
              </a:path>
            </a:pathLst>
          </a:custGeom>
          <a:gradFill flip="none" rotWithShape="1">
            <a:gsLst>
              <a:gs pos="25000">
                <a:srgbClr val="FFFF00">
                  <a:alpha val="83000"/>
                </a:srgbClr>
              </a:gs>
              <a:gs pos="86000">
                <a:srgbClr val="B1C309"/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1"/>
          <p:cNvGrpSpPr/>
          <p:nvPr/>
        </p:nvGrpSpPr>
        <p:grpSpPr>
          <a:xfrm>
            <a:off x="3582720" y="2256872"/>
            <a:ext cx="1956068" cy="1060328"/>
            <a:chOff x="3808994" y="1000874"/>
            <a:chExt cx="501870" cy="272049"/>
          </a:xfrm>
        </p:grpSpPr>
        <p:sp>
          <p:nvSpPr>
            <p:cNvPr id="62" name="Freeform 61"/>
            <p:cNvSpPr/>
            <p:nvPr/>
          </p:nvSpPr>
          <p:spPr>
            <a:xfrm>
              <a:off x="3810000" y="1001273"/>
              <a:ext cx="500810" cy="271026"/>
            </a:xfrm>
            <a:custGeom>
              <a:avLst/>
              <a:gdLst>
                <a:gd name="connsiteX0" fmla="*/ 111318 w 337930"/>
                <a:gd name="connsiteY0" fmla="*/ 0 h 182880"/>
                <a:gd name="connsiteX1" fmla="*/ 0 w 337930"/>
                <a:gd name="connsiteY1" fmla="*/ 182880 h 182880"/>
                <a:gd name="connsiteX2" fmla="*/ 198782 w 337930"/>
                <a:gd name="connsiteY2" fmla="*/ 147100 h 182880"/>
                <a:gd name="connsiteX3" fmla="*/ 337930 w 337930"/>
                <a:gd name="connsiteY3" fmla="*/ 15903 h 182880"/>
                <a:gd name="connsiteX4" fmla="*/ 111318 w 33793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30" h="182880">
                  <a:moveTo>
                    <a:pt x="111318" y="0"/>
                  </a:moveTo>
                  <a:lnTo>
                    <a:pt x="0" y="182880"/>
                  </a:lnTo>
                  <a:lnTo>
                    <a:pt x="198782" y="147100"/>
                  </a:lnTo>
                  <a:lnTo>
                    <a:pt x="337930" y="15903"/>
                  </a:lnTo>
                  <a:lnTo>
                    <a:pt x="111318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08994" y="1000874"/>
              <a:ext cx="242868" cy="272049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111919 w 162434"/>
                <a:gd name="connsiteY0" fmla="*/ 0 h 185738"/>
                <a:gd name="connsiteX1" fmla="*/ 162434 w 162434"/>
                <a:gd name="connsiteY1" fmla="*/ 113792 h 185738"/>
                <a:gd name="connsiteX2" fmla="*/ 0 w 162434"/>
                <a:gd name="connsiteY2" fmla="*/ 185738 h 185738"/>
                <a:gd name="connsiteX3" fmla="*/ 111919 w 162434"/>
                <a:gd name="connsiteY3" fmla="*/ 0 h 185738"/>
                <a:gd name="connsiteX0" fmla="*/ 91687 w 142202"/>
                <a:gd name="connsiteY0" fmla="*/ 0 h 173454"/>
                <a:gd name="connsiteX1" fmla="*/ 142202 w 142202"/>
                <a:gd name="connsiteY1" fmla="*/ 113792 h 173454"/>
                <a:gd name="connsiteX2" fmla="*/ 0 w 142202"/>
                <a:gd name="connsiteY2" fmla="*/ 173454 h 173454"/>
                <a:gd name="connsiteX3" fmla="*/ 91687 w 142202"/>
                <a:gd name="connsiteY3" fmla="*/ 0 h 173454"/>
                <a:gd name="connsiteX0" fmla="*/ 113364 w 163879"/>
                <a:gd name="connsiteY0" fmla="*/ 0 h 183570"/>
                <a:gd name="connsiteX1" fmla="*/ 163879 w 163879"/>
                <a:gd name="connsiteY1" fmla="*/ 113792 h 183570"/>
                <a:gd name="connsiteX2" fmla="*/ 0 w 163879"/>
                <a:gd name="connsiteY2" fmla="*/ 183570 h 183570"/>
                <a:gd name="connsiteX3" fmla="*/ 113364 w 163879"/>
                <a:gd name="connsiteY3" fmla="*/ 0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79" h="183570">
                  <a:moveTo>
                    <a:pt x="113364" y="0"/>
                  </a:moveTo>
                  <a:lnTo>
                    <a:pt x="163879" y="113792"/>
                  </a:lnTo>
                  <a:lnTo>
                    <a:pt x="0" y="183570"/>
                  </a:lnTo>
                  <a:lnTo>
                    <a:pt x="113364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flipH="1">
              <a:off x="3979454" y="1002578"/>
              <a:ext cx="331410" cy="167688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257175 w 257175"/>
                <a:gd name="connsiteY0" fmla="*/ 0 h 178594"/>
                <a:gd name="connsiteX1" fmla="*/ 159544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57175 w 257175"/>
                <a:gd name="connsiteY0" fmla="*/ 0 h 178594"/>
                <a:gd name="connsiteX1" fmla="*/ 209550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21456 w 221456"/>
                <a:gd name="connsiteY0" fmla="*/ 0 h 109538"/>
                <a:gd name="connsiteX1" fmla="*/ 173831 w 221456"/>
                <a:gd name="connsiteY1" fmla="*/ 109538 h 109538"/>
                <a:gd name="connsiteX2" fmla="*/ 0 w 221456"/>
                <a:gd name="connsiteY2" fmla="*/ 14288 h 109538"/>
                <a:gd name="connsiteX3" fmla="*/ 221456 w 221456"/>
                <a:gd name="connsiteY3" fmla="*/ 0 h 109538"/>
                <a:gd name="connsiteX0" fmla="*/ 222179 w 222179"/>
                <a:gd name="connsiteY0" fmla="*/ 0 h 113151"/>
                <a:gd name="connsiteX1" fmla="*/ 173831 w 222179"/>
                <a:gd name="connsiteY1" fmla="*/ 113151 h 113151"/>
                <a:gd name="connsiteX2" fmla="*/ 0 w 222179"/>
                <a:gd name="connsiteY2" fmla="*/ 17901 h 113151"/>
                <a:gd name="connsiteX3" fmla="*/ 222179 w 222179"/>
                <a:gd name="connsiteY3" fmla="*/ 0 h 113151"/>
                <a:gd name="connsiteX0" fmla="*/ 209173 w 209173"/>
                <a:gd name="connsiteY0" fmla="*/ 0 h 113151"/>
                <a:gd name="connsiteX1" fmla="*/ 160825 w 209173"/>
                <a:gd name="connsiteY1" fmla="*/ 113151 h 113151"/>
                <a:gd name="connsiteX2" fmla="*/ 0 w 209173"/>
                <a:gd name="connsiteY2" fmla="*/ 20791 h 113151"/>
                <a:gd name="connsiteX3" fmla="*/ 209173 w 209173"/>
                <a:gd name="connsiteY3" fmla="*/ 0 h 113151"/>
                <a:gd name="connsiteX0" fmla="*/ 223625 w 223625"/>
                <a:gd name="connsiteY0" fmla="*/ 0 h 113151"/>
                <a:gd name="connsiteX1" fmla="*/ 175277 w 223625"/>
                <a:gd name="connsiteY1" fmla="*/ 113151 h 113151"/>
                <a:gd name="connsiteX2" fmla="*/ 0 w 223625"/>
                <a:gd name="connsiteY2" fmla="*/ 15010 h 113151"/>
                <a:gd name="connsiteX3" fmla="*/ 223625 w 223625"/>
                <a:gd name="connsiteY3" fmla="*/ 0 h 1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25" h="113151">
                  <a:moveTo>
                    <a:pt x="223625" y="0"/>
                  </a:moveTo>
                  <a:lnTo>
                    <a:pt x="175277" y="113151"/>
                  </a:lnTo>
                  <a:lnTo>
                    <a:pt x="0" y="15010"/>
                  </a:lnTo>
                  <a:lnTo>
                    <a:pt x="223625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64" idx="1"/>
              <a:endCxn id="62" idx="2"/>
            </p:cNvCxnSpPr>
            <p:nvPr/>
          </p:nvCxnSpPr>
          <p:spPr>
            <a:xfrm rot="10800000" flipH="1" flipV="1">
              <a:off x="4051106" y="1170267"/>
              <a:ext cx="53488" cy="4900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4450714" y="2820516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579547" y="2440860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</a:rPr>
              <a:t>A</a:t>
            </a:r>
            <a:r>
              <a:rPr lang="en-US" sz="3200" baseline="-25000" dirty="0" smtClean="0">
                <a:latin typeface="Calibri"/>
              </a:rPr>
              <a:t>2</a:t>
            </a:r>
            <a:endParaRPr lang="en-US" sz="3200" baseline="-25000" dirty="0">
              <a:latin typeface="Calibri"/>
            </a:endParaRPr>
          </a:p>
        </p:txBody>
      </p:sp>
      <p:grpSp>
        <p:nvGrpSpPr>
          <p:cNvPr id="6" name="Group 71"/>
          <p:cNvGrpSpPr/>
          <p:nvPr/>
        </p:nvGrpSpPr>
        <p:grpSpPr>
          <a:xfrm>
            <a:off x="2911206" y="1141823"/>
            <a:ext cx="2098944" cy="1137776"/>
            <a:chOff x="3808994" y="1000874"/>
            <a:chExt cx="501870" cy="272049"/>
          </a:xfrm>
        </p:grpSpPr>
        <p:sp>
          <p:nvSpPr>
            <p:cNvPr id="69" name="Freeform 68"/>
            <p:cNvSpPr/>
            <p:nvPr/>
          </p:nvSpPr>
          <p:spPr>
            <a:xfrm>
              <a:off x="3810000" y="1001273"/>
              <a:ext cx="500810" cy="271026"/>
            </a:xfrm>
            <a:custGeom>
              <a:avLst/>
              <a:gdLst>
                <a:gd name="connsiteX0" fmla="*/ 111318 w 337930"/>
                <a:gd name="connsiteY0" fmla="*/ 0 h 182880"/>
                <a:gd name="connsiteX1" fmla="*/ 0 w 337930"/>
                <a:gd name="connsiteY1" fmla="*/ 182880 h 182880"/>
                <a:gd name="connsiteX2" fmla="*/ 198782 w 337930"/>
                <a:gd name="connsiteY2" fmla="*/ 147100 h 182880"/>
                <a:gd name="connsiteX3" fmla="*/ 337930 w 337930"/>
                <a:gd name="connsiteY3" fmla="*/ 15903 h 182880"/>
                <a:gd name="connsiteX4" fmla="*/ 111318 w 33793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30" h="182880">
                  <a:moveTo>
                    <a:pt x="111318" y="0"/>
                  </a:moveTo>
                  <a:lnTo>
                    <a:pt x="0" y="182880"/>
                  </a:lnTo>
                  <a:lnTo>
                    <a:pt x="198782" y="147100"/>
                  </a:lnTo>
                  <a:lnTo>
                    <a:pt x="337930" y="15903"/>
                  </a:lnTo>
                  <a:lnTo>
                    <a:pt x="111318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08994" y="1000874"/>
              <a:ext cx="242868" cy="272049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111919 w 162434"/>
                <a:gd name="connsiteY0" fmla="*/ 0 h 185738"/>
                <a:gd name="connsiteX1" fmla="*/ 162434 w 162434"/>
                <a:gd name="connsiteY1" fmla="*/ 113792 h 185738"/>
                <a:gd name="connsiteX2" fmla="*/ 0 w 162434"/>
                <a:gd name="connsiteY2" fmla="*/ 185738 h 185738"/>
                <a:gd name="connsiteX3" fmla="*/ 111919 w 162434"/>
                <a:gd name="connsiteY3" fmla="*/ 0 h 185738"/>
                <a:gd name="connsiteX0" fmla="*/ 91687 w 142202"/>
                <a:gd name="connsiteY0" fmla="*/ 0 h 173454"/>
                <a:gd name="connsiteX1" fmla="*/ 142202 w 142202"/>
                <a:gd name="connsiteY1" fmla="*/ 113792 h 173454"/>
                <a:gd name="connsiteX2" fmla="*/ 0 w 142202"/>
                <a:gd name="connsiteY2" fmla="*/ 173454 h 173454"/>
                <a:gd name="connsiteX3" fmla="*/ 91687 w 142202"/>
                <a:gd name="connsiteY3" fmla="*/ 0 h 173454"/>
                <a:gd name="connsiteX0" fmla="*/ 113364 w 163879"/>
                <a:gd name="connsiteY0" fmla="*/ 0 h 183570"/>
                <a:gd name="connsiteX1" fmla="*/ 163879 w 163879"/>
                <a:gd name="connsiteY1" fmla="*/ 113792 h 183570"/>
                <a:gd name="connsiteX2" fmla="*/ 0 w 163879"/>
                <a:gd name="connsiteY2" fmla="*/ 183570 h 183570"/>
                <a:gd name="connsiteX3" fmla="*/ 113364 w 163879"/>
                <a:gd name="connsiteY3" fmla="*/ 0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79" h="183570">
                  <a:moveTo>
                    <a:pt x="113364" y="0"/>
                  </a:moveTo>
                  <a:lnTo>
                    <a:pt x="163879" y="113792"/>
                  </a:lnTo>
                  <a:lnTo>
                    <a:pt x="0" y="183570"/>
                  </a:lnTo>
                  <a:lnTo>
                    <a:pt x="113364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979454" y="1002578"/>
              <a:ext cx="331410" cy="167688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257175 w 257175"/>
                <a:gd name="connsiteY0" fmla="*/ 0 h 178594"/>
                <a:gd name="connsiteX1" fmla="*/ 159544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57175 w 257175"/>
                <a:gd name="connsiteY0" fmla="*/ 0 h 178594"/>
                <a:gd name="connsiteX1" fmla="*/ 209550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21456 w 221456"/>
                <a:gd name="connsiteY0" fmla="*/ 0 h 109538"/>
                <a:gd name="connsiteX1" fmla="*/ 173831 w 221456"/>
                <a:gd name="connsiteY1" fmla="*/ 109538 h 109538"/>
                <a:gd name="connsiteX2" fmla="*/ 0 w 221456"/>
                <a:gd name="connsiteY2" fmla="*/ 14288 h 109538"/>
                <a:gd name="connsiteX3" fmla="*/ 221456 w 221456"/>
                <a:gd name="connsiteY3" fmla="*/ 0 h 109538"/>
                <a:gd name="connsiteX0" fmla="*/ 222179 w 222179"/>
                <a:gd name="connsiteY0" fmla="*/ 0 h 113151"/>
                <a:gd name="connsiteX1" fmla="*/ 173831 w 222179"/>
                <a:gd name="connsiteY1" fmla="*/ 113151 h 113151"/>
                <a:gd name="connsiteX2" fmla="*/ 0 w 222179"/>
                <a:gd name="connsiteY2" fmla="*/ 17901 h 113151"/>
                <a:gd name="connsiteX3" fmla="*/ 222179 w 222179"/>
                <a:gd name="connsiteY3" fmla="*/ 0 h 113151"/>
                <a:gd name="connsiteX0" fmla="*/ 209173 w 209173"/>
                <a:gd name="connsiteY0" fmla="*/ 0 h 113151"/>
                <a:gd name="connsiteX1" fmla="*/ 160825 w 209173"/>
                <a:gd name="connsiteY1" fmla="*/ 113151 h 113151"/>
                <a:gd name="connsiteX2" fmla="*/ 0 w 209173"/>
                <a:gd name="connsiteY2" fmla="*/ 20791 h 113151"/>
                <a:gd name="connsiteX3" fmla="*/ 209173 w 209173"/>
                <a:gd name="connsiteY3" fmla="*/ 0 h 113151"/>
                <a:gd name="connsiteX0" fmla="*/ 223625 w 223625"/>
                <a:gd name="connsiteY0" fmla="*/ 0 h 113151"/>
                <a:gd name="connsiteX1" fmla="*/ 175277 w 223625"/>
                <a:gd name="connsiteY1" fmla="*/ 113151 h 113151"/>
                <a:gd name="connsiteX2" fmla="*/ 0 w 223625"/>
                <a:gd name="connsiteY2" fmla="*/ 15010 h 113151"/>
                <a:gd name="connsiteX3" fmla="*/ 223625 w 223625"/>
                <a:gd name="connsiteY3" fmla="*/ 0 h 1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25" h="113151">
                  <a:moveTo>
                    <a:pt x="223625" y="0"/>
                  </a:moveTo>
                  <a:lnTo>
                    <a:pt x="175277" y="113151"/>
                  </a:lnTo>
                  <a:lnTo>
                    <a:pt x="0" y="15010"/>
                  </a:lnTo>
                  <a:lnTo>
                    <a:pt x="223625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1"/>
              <a:endCxn id="69" idx="2"/>
            </p:cNvCxnSpPr>
            <p:nvPr/>
          </p:nvCxnSpPr>
          <p:spPr>
            <a:xfrm rot="10800000" flipH="1" flipV="1">
              <a:off x="4051106" y="1170267"/>
              <a:ext cx="53488" cy="4900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/>
          <p:cNvSpPr/>
          <p:nvPr/>
        </p:nvSpPr>
        <p:spPr>
          <a:xfrm>
            <a:off x="3851202" y="1781212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990972" y="132775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</a:rPr>
              <a:t>A</a:t>
            </a:r>
            <a:r>
              <a:rPr lang="en-US" sz="3200" baseline="-25000" dirty="0" smtClean="0">
                <a:latin typeface="Calibri"/>
              </a:rPr>
              <a:t>1</a:t>
            </a:r>
            <a:endParaRPr lang="en-US" sz="3200" baseline="-25000" dirty="0">
              <a:latin typeface="Calibri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285720" y="4357694"/>
            <a:ext cx="8572560" cy="2286016"/>
          </a:xfrm>
        </p:spPr>
        <p:txBody>
          <a:bodyPr/>
          <a:lstStyle/>
          <a:p>
            <a:r>
              <a:rPr lang="en-CA" dirty="0" smtClean="0"/>
              <a:t>Can we have multiple “valleys”?</a:t>
            </a:r>
          </a:p>
          <a:p>
            <a:r>
              <a:rPr lang="en-CA" dirty="0" smtClean="0"/>
              <a:t>If there are </a:t>
            </a:r>
            <a:r>
              <a:rPr lang="en-CA" i="1" dirty="0" smtClean="0">
                <a:solidFill>
                  <a:srgbClr val="FF0000"/>
                </a:solidFill>
              </a:rPr>
              <a:t>exponentially</a:t>
            </a:r>
            <a:r>
              <a:rPr lang="en-CA" i="1" dirty="0" smtClean="0"/>
              <a:t> </a:t>
            </a:r>
            <a:r>
              <a:rPr lang="en-CA" dirty="0" smtClean="0"/>
              <a:t>many valleys,</a:t>
            </a:r>
            <a:br>
              <a:rPr lang="en-CA" dirty="0" smtClean="0"/>
            </a:br>
            <a:r>
              <a:rPr lang="en-CA" dirty="0" smtClean="0"/>
              <a:t>the algorithm can’t learn all them</a:t>
            </a:r>
            <a:br>
              <a:rPr lang="en-CA" dirty="0" smtClean="0"/>
            </a:br>
            <a:r>
              <a:rPr lang="en-CA" dirty="0" smtClean="0"/>
              <a:t>in </a:t>
            </a:r>
            <a:r>
              <a:rPr lang="en-CA" i="1" dirty="0" err="1" smtClean="0">
                <a:solidFill>
                  <a:srgbClr val="009900"/>
                </a:solidFill>
              </a:rPr>
              <a:t>polynomially</a:t>
            </a:r>
            <a:r>
              <a:rPr lang="en-CA" dirty="0" smtClean="0">
                <a:solidFill>
                  <a:srgbClr val="009900"/>
                </a:solidFill>
              </a:rPr>
              <a:t> </a:t>
            </a:r>
            <a:r>
              <a:rPr lang="en-CA" dirty="0" smtClean="0"/>
              <a:t>many</a:t>
            </a:r>
            <a:r>
              <a:rPr lang="en-CA" dirty="0" smtClean="0">
                <a:solidFill>
                  <a:srgbClr val="009900"/>
                </a:solidFill>
              </a:rPr>
              <a:t> </a:t>
            </a:r>
            <a:r>
              <a:rPr lang="en-CA" dirty="0" smtClean="0"/>
              <a:t>queries.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Matroids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829196"/>
          </a:xfrm>
        </p:spPr>
        <p:txBody>
          <a:bodyPr/>
          <a:lstStyle/>
          <a:p>
            <a:r>
              <a:rPr lang="en-CA" dirty="0" smtClean="0"/>
              <a:t>Ground Set </a:t>
            </a:r>
            <a:r>
              <a:rPr lang="en-CA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CA" dirty="0" smtClean="0"/>
              <a:t>Family of Independent Sets 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</a:p>
          <a:p>
            <a:r>
              <a:rPr lang="en-CA" dirty="0" smtClean="0">
                <a:latin typeface="+mj-lt"/>
              </a:rPr>
              <a:t>Axioms: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dirty="0" smtClean="0">
                <a:solidFill>
                  <a:srgbClr val="00B050"/>
                </a:solidFill>
                <a:latin typeface="cmsy10"/>
              </a:rPr>
              <a:t>;</a:t>
            </a:r>
            <a:r>
              <a:rPr lang="en-CA" dirty="0" smtClean="0">
                <a:latin typeface="cmsy10"/>
              </a:rPr>
              <a:t> 2 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  <a:r>
              <a:rPr lang="en-CA" dirty="0" smtClean="0">
                <a:latin typeface="cmsy10"/>
              </a:rPr>
              <a:t>				</a:t>
            </a:r>
            <a:r>
              <a:rPr lang="en-CA" sz="2400" dirty="0" smtClean="0">
                <a:latin typeface="cmsy10"/>
              </a:rPr>
              <a:t>                     </a:t>
            </a:r>
            <a:r>
              <a:rPr lang="en-C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“nonempty”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dirty="0" smtClean="0">
                <a:solidFill>
                  <a:srgbClr val="7030A0"/>
                </a:solidFill>
                <a:latin typeface="+mj-lt"/>
              </a:rPr>
              <a:t>J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latin typeface="cmsy10"/>
              </a:rPr>
              <a:t>½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solidFill>
                  <a:srgbClr val="00B050"/>
                </a:solidFill>
                <a:latin typeface="+mj-lt"/>
              </a:rPr>
              <a:t>I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  <a:r>
              <a:rPr lang="en-CA" dirty="0" smtClean="0">
                <a:latin typeface="+mj-lt"/>
              </a:rPr>
              <a:t>    </a:t>
            </a:r>
            <a:r>
              <a:rPr lang="en-CA" dirty="0" smtClean="0">
                <a:latin typeface="cmsy10"/>
              </a:rPr>
              <a:t>)</a:t>
            </a:r>
            <a:r>
              <a:rPr lang="en-CA" dirty="0" smtClean="0">
                <a:latin typeface="+mj-lt"/>
              </a:rPr>
              <a:t>   </a:t>
            </a:r>
            <a:r>
              <a:rPr lang="en-CA" dirty="0" smtClean="0">
                <a:solidFill>
                  <a:srgbClr val="7030A0"/>
                </a:solidFill>
                <a:latin typeface="+mj-lt"/>
              </a:rPr>
              <a:t>J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  <a:r>
              <a:rPr lang="en-CA" dirty="0" smtClean="0">
                <a:latin typeface="cmsy10"/>
              </a:rPr>
              <a:t>	          </a:t>
            </a:r>
            <a:r>
              <a:rPr lang="en-C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“downwards closed”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CA" dirty="0" smtClean="0">
                <a:solidFill>
                  <a:srgbClr val="7030A0"/>
                </a:solidFill>
              </a:rPr>
              <a:t>J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  <a:r>
              <a:rPr lang="en-CA" dirty="0" smtClean="0"/>
              <a:t>  and |</a:t>
            </a:r>
            <a:r>
              <a:rPr lang="en-CA" dirty="0" smtClean="0">
                <a:solidFill>
                  <a:srgbClr val="7030A0"/>
                </a:solidFill>
              </a:rPr>
              <a:t>J</a:t>
            </a:r>
            <a:r>
              <a:rPr lang="en-CA" dirty="0" smtClean="0"/>
              <a:t>|&lt;|</a:t>
            </a:r>
            <a:r>
              <a:rPr lang="en-CA" dirty="0" smtClean="0">
                <a:solidFill>
                  <a:srgbClr val="00B050"/>
                </a:solidFill>
              </a:rPr>
              <a:t>I</a:t>
            </a:r>
            <a:r>
              <a:rPr lang="en-CA" dirty="0" smtClean="0"/>
              <a:t>|  </a:t>
            </a:r>
            <a:r>
              <a:rPr lang="en-CA" dirty="0" smtClean="0">
                <a:latin typeface="cmsy10"/>
              </a:rPr>
              <a:t>)</a:t>
            </a:r>
            <a:r>
              <a:rPr lang="en-CA" dirty="0" smtClean="0"/>
              <a:t>   </a:t>
            </a:r>
            <a:r>
              <a:rPr lang="en-CA" dirty="0" smtClean="0">
                <a:latin typeface="cmsy10"/>
              </a:rPr>
              <a:t>9</a:t>
            </a:r>
            <a:r>
              <a:rPr lang="en-CA" dirty="0" smtClean="0">
                <a:solidFill>
                  <a:srgbClr val="C00000"/>
                </a:solidFill>
              </a:rPr>
              <a:t>x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>
                <a:solidFill>
                  <a:srgbClr val="00B050"/>
                </a:solidFill>
              </a:rPr>
              <a:t>I</a:t>
            </a:r>
            <a:r>
              <a:rPr lang="en-CA" dirty="0" smtClean="0">
                <a:latin typeface="cmsy10"/>
              </a:rPr>
              <a:t>n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CA" dirty="0" smtClean="0">
                <a:latin typeface="+mj-lt"/>
              </a:rPr>
              <a:t>  </a:t>
            </a:r>
            <a:r>
              <a:rPr lang="en-CA" dirty="0" err="1" smtClean="0">
                <a:latin typeface="+mj-lt"/>
              </a:rPr>
              <a:t>s.t</a:t>
            </a:r>
            <a:r>
              <a:rPr lang="en-CA" dirty="0" smtClean="0">
                <a:latin typeface="+mj-lt"/>
              </a:rPr>
              <a:t>.  </a:t>
            </a:r>
            <a:r>
              <a:rPr lang="en-CA" dirty="0" err="1" smtClean="0">
                <a:solidFill>
                  <a:srgbClr val="7030A0"/>
                </a:solidFill>
                <a:latin typeface="+mj-lt"/>
              </a:rPr>
              <a:t>J</a:t>
            </a:r>
            <a:r>
              <a:rPr lang="en-CA" dirty="0" err="1" smtClean="0">
                <a:latin typeface="+mj-lt"/>
              </a:rPr>
              <a:t>+</a:t>
            </a:r>
            <a:r>
              <a:rPr lang="en-CA" dirty="0" err="1" smtClean="0">
                <a:solidFill>
                  <a:srgbClr val="C00000"/>
                </a:solidFill>
                <a:latin typeface="+mj-lt"/>
              </a:rPr>
              <a:t>x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  <a:br>
              <a:rPr lang="en-CA" dirty="0" smtClean="0">
                <a:solidFill>
                  <a:srgbClr val="0000FF"/>
                </a:solidFill>
                <a:latin typeface="cmsy10"/>
              </a:rPr>
            </a:br>
            <a:r>
              <a:rPr lang="en-CA" dirty="0" smtClean="0">
                <a:solidFill>
                  <a:srgbClr val="0000FF"/>
                </a:solidFill>
                <a:latin typeface="cmsy10"/>
              </a:rPr>
              <a:t>		  </a:t>
            </a:r>
            <a:r>
              <a:rPr lang="en-C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“maximum-size sets can be found greedily”</a:t>
            </a:r>
          </a:p>
          <a:p>
            <a:pPr marL="571500" indent="-514350"/>
            <a:r>
              <a:rPr lang="en-CA" dirty="0" smtClean="0">
                <a:latin typeface="+mj-lt"/>
              </a:rPr>
              <a:t>Rank function: r(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</a:t>
            </a:r>
            <a:r>
              <a:rPr lang="en-CA" dirty="0" smtClean="0">
                <a:latin typeface="+mj-lt"/>
              </a:rPr>
              <a:t>) = max { |</a:t>
            </a:r>
            <a:r>
              <a:rPr lang="en-CA" dirty="0" smtClean="0">
                <a:solidFill>
                  <a:srgbClr val="00B050"/>
                </a:solidFill>
                <a:latin typeface="+mj-lt"/>
              </a:rPr>
              <a:t>I</a:t>
            </a:r>
            <a:r>
              <a:rPr lang="en-CA" dirty="0" smtClean="0">
                <a:latin typeface="+mj-lt"/>
              </a:rPr>
              <a:t>| : </a:t>
            </a:r>
            <a:r>
              <a:rPr lang="en-CA" dirty="0" smtClean="0">
                <a:solidFill>
                  <a:srgbClr val="00B050"/>
                </a:solidFill>
                <a:latin typeface="+mj-lt"/>
              </a:rPr>
              <a:t>I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>
                <a:solidFill>
                  <a:srgbClr val="0000FF"/>
                </a:solidFill>
                <a:latin typeface="cmsy10"/>
              </a:rPr>
              <a:t>I</a:t>
            </a:r>
            <a:r>
              <a:rPr lang="en-CA" dirty="0" smtClean="0">
                <a:latin typeface="+mj-lt"/>
              </a:rPr>
              <a:t> and </a:t>
            </a:r>
            <a:r>
              <a:rPr lang="en-CA" dirty="0" smtClean="0">
                <a:solidFill>
                  <a:srgbClr val="00B050"/>
                </a:solidFill>
                <a:latin typeface="+mj-lt"/>
              </a:rPr>
              <a:t>I</a:t>
            </a:r>
            <a:r>
              <a:rPr lang="en-CA" dirty="0" smtClean="0">
                <a:latin typeface="cmsy10"/>
              </a:rPr>
              <a:t>µ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</a:t>
            </a:r>
            <a:r>
              <a:rPr lang="en-CA" dirty="0" smtClean="0">
                <a:latin typeface="+mj-lt"/>
              </a:rPr>
              <a:t> }</a:t>
            </a:r>
          </a:p>
        </p:txBody>
      </p:sp>
      <p:sp>
        <p:nvSpPr>
          <p:cNvPr id="7" name="Oval 6"/>
          <p:cNvSpPr/>
          <p:nvPr/>
        </p:nvSpPr>
        <p:spPr>
          <a:xfrm>
            <a:off x="4286248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786314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5286380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786446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286512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786578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7286644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786710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8286776" y="1737158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0752" y="2244112"/>
            <a:ext cx="2151524" cy="1908874"/>
            <a:chOff x="3805525" y="3129173"/>
            <a:chExt cx="3615636" cy="2836316"/>
          </a:xfrm>
        </p:grpSpPr>
        <p:pic>
          <p:nvPicPr>
            <p:cNvPr id="1026" name="Picture 2" descr="C:\Documents and Settings\Administrator\Local Settings\Temporary Internet Files\Content.IE5\KDO4LJ9D\MC900058899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7544" y="4938378"/>
              <a:ext cx="1017672" cy="1027111"/>
            </a:xfrm>
            <a:prstGeom prst="rect">
              <a:avLst/>
            </a:prstGeom>
            <a:noFill/>
          </p:spPr>
        </p:pic>
        <p:sp>
          <p:nvSpPr>
            <p:cNvPr id="16" name="Cloud Callout 15"/>
            <p:cNvSpPr/>
            <p:nvPr/>
          </p:nvSpPr>
          <p:spPr>
            <a:xfrm>
              <a:off x="3805525" y="3129173"/>
              <a:ext cx="2789830" cy="1547120"/>
            </a:xfrm>
            <a:prstGeom prst="cloudCallout">
              <a:avLst>
                <a:gd name="adj1" fmla="val 12984"/>
                <a:gd name="adj2" fmla="val 60907"/>
              </a:avLst>
            </a:prstGeom>
            <a:ln>
              <a:solidFill>
                <a:srgbClr val="2E04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6565" y="3558078"/>
              <a:ext cx="3304596" cy="640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/>
                <a:t>f(       ) </a:t>
              </a:r>
              <a:r>
                <a:rPr lang="en-US" sz="2200" dirty="0" smtClean="0">
                  <a:latin typeface="cmsy10"/>
                </a:rPr>
                <a:t>!</a:t>
              </a:r>
              <a:r>
                <a:rPr lang="en-US" sz="2200" dirty="0" smtClean="0"/>
                <a:t> </a:t>
              </a:r>
              <a:r>
                <a:rPr lang="en-US" sz="2200" dirty="0" smtClean="0">
                  <a:latin typeface="msbm10"/>
                </a:rPr>
                <a:t>R</a:t>
              </a:r>
              <a:endParaRPr lang="en-US" sz="2200" dirty="0">
                <a:latin typeface="msbm10"/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4685963" y="3510710"/>
              <a:ext cx="654431" cy="640080"/>
              <a:chOff x="5387063" y="2167804"/>
              <a:chExt cx="1382652" cy="1644075"/>
            </a:xfrm>
          </p:grpSpPr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69814" y="2167804"/>
                <a:ext cx="592990" cy="47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7" descr="C:\Documents and Settings\Administrator\Local Settings\Temporary Internet Files\Content.IE5\ZQ2KVK8C\MC900431639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87063" y="2429228"/>
                <a:ext cx="1382652" cy="1382651"/>
              </a:xfrm>
              <a:prstGeom prst="rect">
                <a:avLst/>
              </a:prstGeom>
              <a:noFill/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15252" y="2632842"/>
                <a:ext cx="232917" cy="330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07281" y="2551128"/>
                <a:ext cx="267949" cy="386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89072" y="2284456"/>
            <a:ext cx="38949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items,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{1,2,…,n} = [n]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00681" y="2830874"/>
            <a:ext cx="24379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 : </a:t>
            </a:r>
            <a:r>
              <a:rPr kumimoji="0" lang="en-US" sz="280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[n]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msy1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sbm1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4321" y="2224548"/>
            <a:ext cx="5191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Focus on </a:t>
            </a:r>
            <a:r>
              <a:rPr lang="en-US" sz="2800" dirty="0">
                <a:solidFill>
                  <a:srgbClr val="2E04CA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ombinatorial settings: 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28600" y="13716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Valuation Functions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2257" y="1024086"/>
            <a:ext cx="83013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>
                <a:latin typeface="+mj-lt"/>
              </a:rPr>
              <a:t>Individuals have valuation functions giving</a:t>
            </a:r>
          </a:p>
          <a:p>
            <a:pPr marL="342900" indent="-342900"/>
            <a:r>
              <a:rPr lang="en-US" sz="2800" dirty="0" smtClean="0">
                <a:latin typeface="+mj-lt"/>
              </a:rPr>
              <a:t>utility for different outcomes or events. </a:t>
            </a:r>
            <a:endParaRPr lang="en-US" sz="2800" dirty="0">
              <a:latin typeface="+mj-lt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05271" y="4202212"/>
            <a:ext cx="79470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This talk: </a:t>
            </a:r>
            <a:r>
              <a:rPr lang="en-US" sz="2800" dirty="0" smtClean="0">
                <a:solidFill>
                  <a:srgbClr val="2E04CA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earning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valuation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functions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from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E04C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 distribution on the data.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E04CA"/>
              </a:solidFill>
              <a:effectLst/>
              <a:latin typeface="+mj-lt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76233" y="5479595"/>
            <a:ext cx="6704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effectLst/>
                <a:latin typeface="+mj-lt"/>
                <a:cs typeface="Times New Roman" pitchFamily="18" charset="0"/>
              </a:rPr>
              <a:t>Motivating application: Bundle pricing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0638" y="4905536"/>
            <a:ext cx="1316348" cy="171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22303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Partition </a:t>
            </a:r>
            <a:r>
              <a:rPr lang="en-CA" dirty="0" err="1" smtClean="0"/>
              <a:t>Matroid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42872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92879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42886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10551" y="3286124"/>
            <a:ext cx="6780020" cy="432766"/>
          </a:xfrm>
          <a:prstGeom prst="rect">
            <a:avLst/>
          </a:prstGeom>
          <a:noFill/>
          <a:ln/>
          <a:effectLst/>
        </p:spPr>
      </p:pic>
      <p:sp>
        <p:nvSpPr>
          <p:cNvPr id="7" name="Oval 6"/>
          <p:cNvSpPr/>
          <p:nvPr/>
        </p:nvSpPr>
        <p:spPr>
          <a:xfrm>
            <a:off x="292892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42899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2905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42912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92919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42925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92932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642938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92945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1214414" y="1571612"/>
            <a:ext cx="3143272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357686" y="1571612"/>
            <a:ext cx="3143272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486594" y="100010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2</a:t>
            </a:r>
            <a:endParaRPr lang="en-C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100010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2</a:t>
            </a:r>
            <a:endParaRPr lang="en-CA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56917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1</a:t>
            </a:r>
            <a:endParaRPr lang="en-CA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2</a:t>
            </a:r>
            <a:endParaRPr lang="en-CA" sz="2800" baseline="-25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929067"/>
            <a:ext cx="8472518" cy="228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</a:t>
            </a:r>
            <a:r>
              <a:rPr kumimoji="0" lang="en-C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matroid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noProof="0" dirty="0" smtClean="0"/>
              <a:t>In general, if V = A</a:t>
            </a:r>
            <a:r>
              <a:rPr lang="en-CA" sz="3200" baseline="-25000" noProof="0" dirty="0" smtClean="0"/>
              <a:t>1</a:t>
            </a:r>
            <a:r>
              <a:rPr lang="en-CA" sz="3200" noProof="0" dirty="0" smtClean="0"/>
              <a:t> </a:t>
            </a:r>
            <a:r>
              <a:rPr lang="en-CA" sz="3200" noProof="0" dirty="0" smtClean="0">
                <a:latin typeface="cmsy10"/>
              </a:rPr>
              <a:t>[</a:t>
            </a:r>
            <a:r>
              <a:rPr lang="en-CA" sz="3200" noProof="0" dirty="0" smtClean="0"/>
              <a:t> </a:t>
            </a:r>
            <a:r>
              <a:rPr lang="en-CA" sz="3200" noProof="0" dirty="0" smtClean="0">
                <a:latin typeface="MT Extra"/>
                <a:sym typeface="MT Extra"/>
              </a:rPr>
              <a:t></a:t>
            </a:r>
            <a:r>
              <a:rPr lang="en-CA" sz="3200" noProof="0" dirty="0" smtClean="0"/>
              <a:t> </a:t>
            </a:r>
            <a:r>
              <a:rPr lang="en-CA" sz="3200" noProof="0" dirty="0" smtClean="0">
                <a:latin typeface="cmsy10"/>
              </a:rPr>
              <a:t>[</a:t>
            </a:r>
            <a:r>
              <a:rPr lang="en-CA" sz="3200" noProof="0" dirty="0" smtClean="0"/>
              <a:t> </a:t>
            </a:r>
            <a:r>
              <a:rPr lang="en-CA" sz="3200" noProof="0" dirty="0" err="1" smtClean="0"/>
              <a:t>A</a:t>
            </a:r>
            <a:r>
              <a:rPr lang="en-CA" sz="3200" baseline="-25000" noProof="0" dirty="0" err="1" smtClean="0"/>
              <a:t>k</a:t>
            </a:r>
            <a:r>
              <a:rPr lang="en-CA" sz="3200" noProof="0" dirty="0" smtClean="0"/>
              <a:t>, then</a:t>
            </a:r>
            <a:br>
              <a:rPr lang="en-CA" sz="3200" noProof="0" dirty="0" smtClean="0"/>
            </a:br>
            <a:r>
              <a:rPr lang="en-CA" sz="3600" noProof="0" dirty="0" smtClean="0"/>
              <a:t>				 	     </a:t>
            </a:r>
            <a:br>
              <a:rPr lang="en-CA" sz="3600" noProof="0" dirty="0" smtClean="0"/>
            </a:br>
            <a:r>
              <a:rPr lang="en-CA" sz="3200" noProof="0" dirty="0" smtClean="0"/>
              <a:t>is a </a:t>
            </a:r>
            <a:r>
              <a:rPr lang="en-CA" sz="3200" b="1" noProof="0" dirty="0" smtClean="0"/>
              <a:t>partition </a:t>
            </a:r>
            <a:r>
              <a:rPr lang="en-CA" sz="3200" b="1" noProof="0" dirty="0" err="1" smtClean="0"/>
              <a:t>matroid</a:t>
            </a:r>
            <a:endParaRPr kumimoji="0" lang="en-C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17144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V</a:t>
            </a:r>
            <a:endParaRPr lang="en-CA" sz="2800" dirty="0"/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143108" y="5151515"/>
            <a:ext cx="4652206" cy="432817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4084126" y="4335024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.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4941382" y="4335024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5" grpId="0"/>
      <p:bldP spid="26" grpId="0"/>
      <p:bldP spid="27" grpId="0" build="allAtOnce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Intersecting </a:t>
            </a:r>
            <a:r>
              <a:rPr lang="en-CA" dirty="0" smtClean="0">
                <a:latin typeface="Calibri"/>
              </a:rPr>
              <a:t>A</a:t>
            </a:r>
            <a:r>
              <a:rPr lang="en-CA" baseline="-25000" dirty="0" smtClean="0">
                <a:latin typeface="Calibri"/>
              </a:rPr>
              <a:t>i</a:t>
            </a:r>
            <a:r>
              <a:rPr lang="en-CA" dirty="0" smtClean="0">
                <a:latin typeface="Calibri"/>
              </a:rPr>
              <a:t>’s</a:t>
            </a:r>
            <a:endParaRPr lang="en-CA" dirty="0"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2872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2879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2886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2892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899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2905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f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912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2919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2925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tx1"/>
                </a:solidFill>
              </a:rPr>
              <a:t>i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2932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j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2938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2945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4414" y="1571612"/>
            <a:ext cx="3643338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286248" y="1571612"/>
            <a:ext cx="3214710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486594" y="100010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2</a:t>
            </a:r>
            <a:endParaRPr lang="en-C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100010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2</a:t>
            </a:r>
            <a:endParaRPr lang="en-CA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56917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1</a:t>
            </a:r>
            <a:endParaRPr lang="en-CA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2</a:t>
            </a:r>
            <a:endParaRPr lang="en-CA" sz="2800" baseline="-25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85720" y="3929067"/>
            <a:ext cx="8472518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lower bound considers the question:</a:t>
            </a:r>
            <a:b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 A</a:t>
            </a:r>
            <a:r>
              <a:rPr kumimoji="0" lang="en-CA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CA" sz="3200" dirty="0" smtClean="0"/>
              <a:t>’s intersect? Then </a:t>
            </a:r>
            <a:r>
              <a:rPr lang="en-CA" sz="3200" dirty="0" smtClean="0">
                <a:latin typeface="cmsy10"/>
              </a:rPr>
              <a:t>I</a:t>
            </a:r>
            <a:r>
              <a:rPr lang="en-CA" sz="3200" dirty="0" smtClean="0"/>
              <a:t> is </a:t>
            </a:r>
            <a:r>
              <a:rPr lang="en-CA" sz="3200" b="1" dirty="0" smtClean="0"/>
              <a:t>not</a:t>
            </a:r>
            <a:r>
              <a:rPr lang="en-CA" sz="3200" dirty="0" smtClean="0"/>
              <a:t> a </a:t>
            </a:r>
            <a:r>
              <a:rPr lang="en-CA" sz="3200" dirty="0" err="1" smtClean="0"/>
              <a:t>matroid</a:t>
            </a:r>
            <a:r>
              <a:rPr lang="en-CA" sz="3200" dirty="0" smtClean="0"/>
              <a:t>.</a:t>
            </a:r>
            <a:endParaRPr lang="en-CA" sz="3200" baseline="-25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/>
              <a:t>For </a:t>
            </a:r>
            <a:r>
              <a:rPr lang="en-CA" sz="3200" dirty="0" smtClean="0"/>
              <a:t>example, {</a:t>
            </a:r>
            <a:r>
              <a:rPr lang="en-CA" sz="3200" dirty="0" err="1" smtClean="0"/>
              <a:t>a,b,k,l</a:t>
            </a:r>
            <a:r>
              <a:rPr lang="en-CA" sz="3200" dirty="0" smtClean="0"/>
              <a:t>} and {</a:t>
            </a:r>
            <a:r>
              <a:rPr lang="en-CA" sz="3200" dirty="0" err="1" smtClean="0"/>
              <a:t>f,g,h</a:t>
            </a:r>
            <a:r>
              <a:rPr lang="en-CA" sz="3200" dirty="0" smtClean="0"/>
              <a:t>} are both maximal sets in </a:t>
            </a:r>
            <a:r>
              <a:rPr lang="en-CA" sz="3200" dirty="0" smtClean="0">
                <a:latin typeface="cmsy10"/>
              </a:rPr>
              <a:t>I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0551" y="3286124"/>
            <a:ext cx="6780020" cy="432766"/>
          </a:xfrm>
          <a:prstGeom prst="rect">
            <a:avLst/>
          </a:prstGeom>
          <a:noFill/>
          <a:ln/>
          <a:effectLst/>
        </p:spPr>
      </p:pic>
      <p:sp>
        <p:nvSpPr>
          <p:cNvPr id="23" name="TextBox 22"/>
          <p:cNvSpPr txBox="1"/>
          <p:nvPr/>
        </p:nvSpPr>
        <p:spPr>
          <a:xfrm>
            <a:off x="428596" y="17144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V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A fix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42872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2879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2886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2892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899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2905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f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912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2919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2925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tx1"/>
                </a:solidFill>
              </a:rPr>
              <a:t>i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2932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j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2938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2945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4414" y="1571612"/>
            <a:ext cx="3643338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286248" y="1571612"/>
            <a:ext cx="3214710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486594" y="100010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2</a:t>
            </a:r>
            <a:endParaRPr lang="en-C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100010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2</a:t>
            </a:r>
            <a:endParaRPr lang="en-CA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56917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1</a:t>
            </a:r>
            <a:endParaRPr lang="en-CA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2</a:t>
            </a:r>
            <a:endParaRPr lang="en-CA" sz="2800" baseline="-25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85720" y="4071942"/>
            <a:ext cx="8472518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truncating the rank to 3, then </a:t>
            </a:r>
            <a:r>
              <a:rPr lang="en-CA" sz="3200" dirty="0" smtClean="0"/>
              <a:t>{</a:t>
            </a:r>
            <a:r>
              <a:rPr lang="en-CA" sz="3200" dirty="0" err="1" smtClean="0"/>
              <a:t>a,b,k,l</a:t>
            </a:r>
            <a:r>
              <a:rPr lang="en-CA" sz="3200" dirty="0" smtClean="0"/>
              <a:t>}</a:t>
            </a:r>
            <a:r>
              <a:rPr lang="en-CA" sz="3200" dirty="0" smtClean="0">
                <a:latin typeface="Symbol"/>
                <a:sym typeface="Symbol"/>
              </a:rPr>
              <a:t></a:t>
            </a:r>
            <a:r>
              <a:rPr lang="en-CA" sz="3200" dirty="0" smtClean="0">
                <a:latin typeface="cmsy10"/>
              </a:rPr>
              <a:t>I</a:t>
            </a:r>
            <a:r>
              <a:rPr lang="en-CA" sz="3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200" dirty="0" smtClean="0"/>
              <a:t>Checking a few cases shows that </a:t>
            </a:r>
            <a:r>
              <a:rPr lang="en-CA" sz="3200" dirty="0" smtClean="0">
                <a:latin typeface="cmsy10"/>
              </a:rPr>
              <a:t>I</a:t>
            </a:r>
            <a:r>
              <a:rPr lang="en-CA" sz="3200" dirty="0" smtClean="0"/>
              <a:t> is a </a:t>
            </a:r>
            <a:r>
              <a:rPr lang="en-CA" sz="3200" dirty="0" err="1" smtClean="0"/>
              <a:t>matroid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pic>
        <p:nvPicPr>
          <p:cNvPr id="23" name="Picture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3286124"/>
            <a:ext cx="8429684" cy="432818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6858016" y="3143248"/>
            <a:ext cx="1798304" cy="672848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428596" y="17144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V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A general fix  </a:t>
            </a:r>
            <a:r>
              <a:rPr lang="en-CA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(for two </a:t>
            </a:r>
            <a:r>
              <a:rPr lang="en-C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A</a:t>
            </a:r>
            <a:r>
              <a:rPr lang="en-CA" sz="32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</a:t>
            </a:r>
            <a:r>
              <a:rPr lang="en-C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’s</a:t>
            </a:r>
            <a:r>
              <a:rPr lang="en-CA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CA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2872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2879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2886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2892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899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2905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f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912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29190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29256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tx1"/>
                </a:solidFill>
              </a:rPr>
              <a:t>i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29322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j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29388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29454" y="1857364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4414" y="1571612"/>
            <a:ext cx="3643338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286248" y="1571612"/>
            <a:ext cx="3214710" cy="857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486594" y="1000108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b</a:t>
            </a:r>
            <a:r>
              <a:rPr lang="en-CA" sz="2800" baseline="-25000" dirty="0" smtClean="0"/>
              <a:t>1</a:t>
            </a:r>
            <a:endParaRPr lang="en-CA" sz="2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1000108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b</a:t>
            </a:r>
            <a:r>
              <a:rPr lang="en-CA" sz="2800" baseline="-25000" dirty="0" smtClean="0"/>
              <a:t>2</a:t>
            </a:r>
            <a:endParaRPr lang="en-CA" sz="2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56917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1</a:t>
            </a:r>
            <a:endParaRPr lang="en-CA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8" y="24288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</a:t>
            </a:r>
            <a:r>
              <a:rPr lang="en-CA" sz="2800" baseline="-25000" dirty="0" smtClean="0"/>
              <a:t>2</a:t>
            </a:r>
            <a:endParaRPr lang="en-CA" sz="2800" baseline="-25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85720" y="4357694"/>
            <a:ext cx="8429684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works for any </a:t>
            </a:r>
            <a:r>
              <a:rPr kumimoji="0" lang="en-CA" sz="3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CA" sz="30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CA" sz="3000" dirty="0" smtClean="0"/>
              <a:t>,A</a:t>
            </a:r>
            <a:r>
              <a:rPr lang="en-CA" sz="3000" baseline="-25000" dirty="0" smtClean="0"/>
              <a:t>2</a:t>
            </a:r>
            <a:r>
              <a:rPr lang="en-CA" sz="3000" dirty="0" smtClean="0"/>
              <a:t> and bounds </a:t>
            </a:r>
            <a:r>
              <a:rPr lang="en-CA" sz="3000" dirty="0" smtClean="0">
                <a:latin typeface="Calibri"/>
              </a:rPr>
              <a:t>b</a:t>
            </a:r>
            <a:r>
              <a:rPr kumimoji="0" lang="en-CA" sz="30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CA" sz="3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,b</a:t>
            </a:r>
            <a:r>
              <a:rPr kumimoji="0" lang="en-CA" sz="30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(unless 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b</a:t>
            </a:r>
            <a:r>
              <a:rPr lang="en-CA" sz="28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1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+b</a:t>
            </a:r>
            <a:r>
              <a:rPr lang="en-CA" sz="28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2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-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A</a:t>
            </a:r>
            <a:r>
              <a:rPr lang="en-CA" sz="28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1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msy10"/>
              </a:rPr>
              <a:t>Å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A</a:t>
            </a:r>
            <a:r>
              <a:rPr lang="en-CA" sz="28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2</a:t>
            </a:r>
            <a:r>
              <a:rPr lang="en-C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|&lt;0)</a:t>
            </a:r>
            <a:endParaRPr kumimoji="0" lang="en-CA" sz="2800" strike="noStrike" kern="1200" cap="none" spc="0" normalizeH="0" baseline="-2500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3000" b="1" dirty="0" smtClean="0">
                <a:solidFill>
                  <a:srgbClr val="0000FF"/>
                </a:solidFill>
              </a:rPr>
              <a:t>Summary:</a:t>
            </a:r>
            <a:r>
              <a:rPr lang="en-CA" sz="3000" dirty="0" smtClean="0">
                <a:solidFill>
                  <a:srgbClr val="0000FF"/>
                </a:solidFill>
              </a:rPr>
              <a:t> </a:t>
            </a:r>
            <a:r>
              <a:rPr lang="en-CA" sz="3000" dirty="0" smtClean="0"/>
              <a:t>There is a </a:t>
            </a:r>
            <a:r>
              <a:rPr lang="en-CA" sz="3000" dirty="0" err="1" smtClean="0"/>
              <a:t>matroid</a:t>
            </a:r>
            <a:r>
              <a:rPr lang="en-CA" sz="3000" dirty="0" smtClean="0"/>
              <a:t> that’s like a partition </a:t>
            </a:r>
            <a:r>
              <a:rPr lang="en-CA" sz="3000" dirty="0" err="1" smtClean="0"/>
              <a:t>matroid</a:t>
            </a:r>
            <a:r>
              <a:rPr lang="en-CA" sz="3000" dirty="0" smtClean="0"/>
              <a:t>, if </a:t>
            </a:r>
            <a:r>
              <a:rPr lang="en-CA" sz="3000" dirty="0" smtClean="0">
                <a:latin typeface="Calibri"/>
              </a:rPr>
              <a:t>b</a:t>
            </a:r>
            <a:r>
              <a:rPr lang="en-CA" sz="3000" baseline="-25000" dirty="0" smtClean="0">
                <a:latin typeface="Calibri"/>
              </a:rPr>
              <a:t>i</a:t>
            </a:r>
            <a:r>
              <a:rPr lang="en-CA" sz="3000" dirty="0" smtClean="0">
                <a:latin typeface="Calibri"/>
              </a:rPr>
              <a:t>’s</a:t>
            </a:r>
            <a:r>
              <a:rPr lang="en-CA" sz="3000" dirty="0" smtClean="0"/>
              <a:t> large relative to |A</a:t>
            </a:r>
            <a:r>
              <a:rPr lang="en-CA" sz="3000" baseline="-25000" dirty="0" smtClean="0"/>
              <a:t>1</a:t>
            </a:r>
            <a:r>
              <a:rPr lang="en-CA" sz="3000" dirty="0" smtClean="0">
                <a:latin typeface="cmsy10"/>
              </a:rPr>
              <a:t>Å</a:t>
            </a:r>
            <a:r>
              <a:rPr lang="en-CA" sz="3000" dirty="0" smtClean="0"/>
              <a:t>A</a:t>
            </a:r>
            <a:r>
              <a:rPr lang="en-CA" sz="3000" baseline="-25000" dirty="0" smtClean="0"/>
              <a:t>2</a:t>
            </a:r>
            <a:r>
              <a:rPr lang="en-CA" sz="3000" dirty="0" smtClean="0"/>
              <a:t>|</a:t>
            </a:r>
            <a:endParaRPr lang="en-CA" sz="3000" baseline="-25000" dirty="0"/>
          </a:p>
        </p:txBody>
      </p:sp>
      <p:pic>
        <p:nvPicPr>
          <p:cNvPr id="36" name="Picture 3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09013" y="3286123"/>
            <a:ext cx="6575166" cy="928285"/>
          </a:xfrm>
          <a:prstGeom prst="rect">
            <a:avLst/>
          </a:prstGeom>
          <a:noFill/>
          <a:ln/>
          <a:effectLst/>
        </p:spPr>
      </p:pic>
      <p:sp>
        <p:nvSpPr>
          <p:cNvPr id="24" name="Rectangle 23"/>
          <p:cNvSpPr/>
          <p:nvPr/>
        </p:nvSpPr>
        <p:spPr>
          <a:xfrm>
            <a:off x="2464110" y="3714938"/>
            <a:ext cx="4751096" cy="552262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/>
          <p:cNvSpPr txBox="1"/>
          <p:nvPr/>
        </p:nvSpPr>
        <p:spPr>
          <a:xfrm>
            <a:off x="428596" y="17144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V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4667830"/>
            <a:ext cx="8072494" cy="11430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Main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Let V = </a:t>
            </a:r>
            <a:r>
              <a:rPr lang="en-CA" dirty="0" smtClean="0">
                <a:latin typeface="Calibri"/>
              </a:rPr>
              <a:t>A</a:t>
            </a:r>
            <a:r>
              <a:rPr lang="en-CA" baseline="-25000" dirty="0" smtClean="0">
                <a:latin typeface="Calibri"/>
              </a:rPr>
              <a:t>1</a:t>
            </a:r>
            <a:r>
              <a:rPr lang="en-CA" dirty="0" smtClean="0">
                <a:latin typeface="cmsy10"/>
              </a:rPr>
              <a:t>[</a:t>
            </a:r>
            <a:r>
              <a:rPr lang="en-CA" dirty="0" smtClean="0">
                <a:latin typeface="MT Extra"/>
                <a:sym typeface="MT Extra"/>
              </a:rPr>
              <a:t></a:t>
            </a:r>
            <a:r>
              <a:rPr lang="en-CA" dirty="0" smtClean="0">
                <a:latin typeface="cmsy10"/>
              </a:rPr>
              <a:t>[</a:t>
            </a:r>
            <a:r>
              <a:rPr lang="en-CA" dirty="0" err="1" smtClean="0">
                <a:latin typeface="Calibri"/>
              </a:rPr>
              <a:t>A</a:t>
            </a:r>
            <a:r>
              <a:rPr lang="en-CA" baseline="-25000" dirty="0" err="1" smtClean="0">
                <a:latin typeface="Calibri"/>
              </a:rPr>
              <a:t>k</a:t>
            </a:r>
            <a:r>
              <a:rPr lang="en-CA" dirty="0" smtClean="0"/>
              <a:t> and 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Calibri"/>
              </a:rPr>
              <a:t>1</a:t>
            </a:r>
            <a:r>
              <a:rPr lang="en-CA" dirty="0" smtClean="0"/>
              <a:t>,</a:t>
            </a:r>
            <a:r>
              <a:rPr lang="en-CA" dirty="0" smtClean="0">
                <a:latin typeface="Symbol"/>
                <a:sym typeface="Symbol"/>
              </a:rPr>
              <a:t></a:t>
            </a:r>
            <a:r>
              <a:rPr lang="en-CA" dirty="0" smtClean="0"/>
              <a:t>,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Calibri"/>
              </a:rPr>
              <a:t>k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>
                <a:latin typeface="msbm10"/>
              </a:rPr>
              <a:t>N</a:t>
            </a:r>
          </a:p>
          <a:p>
            <a:r>
              <a:rPr lang="en-CA" dirty="0" smtClean="0"/>
              <a:t>Is there a </a:t>
            </a:r>
            <a:r>
              <a:rPr lang="en-CA" dirty="0" err="1" smtClean="0"/>
              <a:t>matroid</a:t>
            </a:r>
            <a:r>
              <a:rPr lang="en-CA" dirty="0" smtClean="0"/>
              <a:t> </a:t>
            </a:r>
            <a:r>
              <a:rPr lang="en-CA" dirty="0" err="1" smtClean="0"/>
              <a:t>s.t</a:t>
            </a:r>
            <a:r>
              <a:rPr lang="en-CA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latin typeface="Calibri"/>
              </a:rPr>
              <a:t>r(A</a:t>
            </a:r>
            <a:r>
              <a:rPr lang="en-CA" baseline="-25000" dirty="0" smtClean="0">
                <a:latin typeface="Calibri"/>
              </a:rPr>
              <a:t>i</a:t>
            </a:r>
            <a:r>
              <a:rPr lang="en-CA" dirty="0" smtClean="0"/>
              <a:t>) </a:t>
            </a:r>
            <a:r>
              <a:rPr lang="en-CA" dirty="0" smtClean="0">
                <a:latin typeface="cmsy10"/>
              </a:rPr>
              <a:t>· </a:t>
            </a:r>
            <a:r>
              <a:rPr lang="en-CA" dirty="0" smtClean="0">
                <a:latin typeface="Calibri"/>
              </a:rPr>
              <a:t>b</a:t>
            </a:r>
            <a:r>
              <a:rPr lang="en-CA" baseline="-25000" dirty="0" smtClean="0">
                <a:latin typeface="+mj-lt"/>
              </a:rPr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8</a:t>
            </a:r>
            <a:r>
              <a:rPr lang="en-CA" dirty="0" smtClean="0"/>
              <a:t>i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r(S) is “as large as possible” for </a:t>
            </a:r>
            <a:r>
              <a:rPr lang="en-CA" dirty="0" err="1" smtClean="0"/>
              <a:t>S</a:t>
            </a:r>
            <a:r>
              <a:rPr lang="en-CA" dirty="0" err="1" smtClean="0">
                <a:latin typeface="Symbol"/>
                <a:sym typeface="Symbol"/>
              </a:rPr>
              <a:t></a:t>
            </a:r>
            <a:r>
              <a:rPr lang="en-CA" dirty="0" err="1" smtClean="0">
                <a:latin typeface="Calibri"/>
              </a:rPr>
              <a:t>A</a:t>
            </a:r>
            <a:r>
              <a:rPr lang="en-CA" baseline="-25000" dirty="0" err="1" smtClean="0">
                <a:latin typeface="Calibri"/>
              </a:rPr>
              <a:t>i</a:t>
            </a:r>
            <a:r>
              <a:rPr lang="en-CA" baseline="-25000" dirty="0" smtClean="0">
                <a:latin typeface="Calibri"/>
              </a:rPr>
              <a:t> </a:t>
            </a:r>
            <a:r>
              <a:rPr lang="en-CA" dirty="0" smtClean="0">
                <a:latin typeface="Calibri"/>
              </a:rPr>
              <a:t>    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</a:rPr>
              <a:t>(this is not formal)</a:t>
            </a:r>
            <a:endParaRPr lang="en-CA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CA" sz="2400" dirty="0"/>
          </a:p>
          <a:p>
            <a:r>
              <a:rPr lang="en-CA" dirty="0"/>
              <a:t>If </a:t>
            </a:r>
            <a:r>
              <a:rPr lang="en-CA" dirty="0" smtClean="0"/>
              <a:t>A</a:t>
            </a:r>
            <a:r>
              <a:rPr lang="en-CA" baseline="-25000" dirty="0" smtClean="0"/>
              <a:t>i</a:t>
            </a:r>
            <a:r>
              <a:rPr lang="en-CA" dirty="0" smtClean="0"/>
              <a:t>’s are disjoint, solution is partition </a:t>
            </a:r>
            <a:r>
              <a:rPr lang="en-CA" dirty="0" err="1" smtClean="0"/>
              <a:t>matroid</a:t>
            </a:r>
            <a:endParaRPr lang="en-CA" dirty="0"/>
          </a:p>
          <a:p>
            <a:r>
              <a:rPr lang="en-CA" dirty="0" smtClean="0"/>
              <a:t>If A</a:t>
            </a:r>
            <a:r>
              <a:rPr lang="en-CA" baseline="-25000" dirty="0" smtClean="0"/>
              <a:t>i</a:t>
            </a:r>
            <a:r>
              <a:rPr lang="en-CA" dirty="0" smtClean="0"/>
              <a:t>’s are “almost disjoint”, can we find a </a:t>
            </a:r>
            <a:r>
              <a:rPr lang="en-CA" dirty="0" err="1" smtClean="0"/>
              <a:t>matroid</a:t>
            </a:r>
            <a:r>
              <a:rPr lang="en-CA" dirty="0" smtClean="0"/>
              <a:t> that’s “almost” a partition </a:t>
            </a:r>
            <a:r>
              <a:rPr lang="en-CA" dirty="0" err="1" smtClean="0"/>
              <a:t>matroid</a:t>
            </a:r>
            <a:r>
              <a:rPr lang="en-CA" dirty="0" smtClean="0"/>
              <a:t>?</a:t>
            </a:r>
          </a:p>
          <a:p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357422" y="4643446"/>
            <a:ext cx="2928958" cy="571504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000628" y="3714752"/>
            <a:ext cx="3006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Next: formalize this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55136" y="4003366"/>
            <a:ext cx="1304544" cy="640080"/>
          </a:xfrm>
          <a:custGeom>
            <a:avLst/>
            <a:gdLst>
              <a:gd name="connsiteX0" fmla="*/ 1304544 w 1304544"/>
              <a:gd name="connsiteY0" fmla="*/ 18288 h 640080"/>
              <a:gd name="connsiteX1" fmla="*/ 280416 w 1304544"/>
              <a:gd name="connsiteY1" fmla="*/ 103632 h 640080"/>
              <a:gd name="connsiteX2" fmla="*/ 0 w 1304544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544" h="640080">
                <a:moveTo>
                  <a:pt x="1304544" y="18288"/>
                </a:moveTo>
                <a:cubicBezTo>
                  <a:pt x="901192" y="9144"/>
                  <a:pt x="497840" y="0"/>
                  <a:pt x="280416" y="103632"/>
                </a:cubicBezTo>
                <a:cubicBezTo>
                  <a:pt x="62992" y="207264"/>
                  <a:pt x="31496" y="423672"/>
                  <a:pt x="0" y="64008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Lossless Expander Graphs</a:t>
            </a:r>
            <a:endParaRPr lang="en-CA" dirty="0"/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303290" y="2786058"/>
            <a:ext cx="8442357" cy="3761118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b="1" dirty="0" smtClean="0"/>
              <a:t>Definition: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dirty="0" smtClean="0"/>
              <a:t>V, E) is a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/>
              <a:t>)-</a:t>
            </a:r>
            <a:r>
              <a:rPr lang="en-US" b="1" dirty="0" smtClean="0"/>
              <a:t>lossless expander</a:t>
            </a:r>
            <a:r>
              <a:rPr lang="en-US" b="1" dirty="0" smtClean="0">
                <a:solidFill>
                  <a:srgbClr val="FF1919"/>
                </a:solidFill>
              </a:rPr>
              <a:t> </a:t>
            </a:r>
            <a:r>
              <a:rPr lang="en-US" dirty="0" smtClean="0"/>
              <a:t>if</a:t>
            </a:r>
          </a:p>
          <a:p>
            <a:pPr lvl="1">
              <a:spcBef>
                <a:spcPts val="500"/>
              </a:spcBef>
            </a:pPr>
            <a:r>
              <a:rPr lang="en-US" sz="3200" dirty="0" smtClean="0"/>
              <a:t>Every u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U has degree </a:t>
            </a:r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>
              <a:spcBef>
                <a:spcPts val="500"/>
              </a:spcBef>
            </a:pPr>
            <a:r>
              <a:rPr lang="en-US" sz="3200" dirty="0" smtClean="0"/>
              <a:t>|</a:t>
            </a:r>
            <a:r>
              <a:rPr lang="en-US" sz="3200" dirty="0" smtClean="0">
                <a:latin typeface="cmmi10"/>
              </a:rPr>
              <a:t>¡</a:t>
            </a:r>
            <a:r>
              <a:rPr lang="en-US" sz="3200" dirty="0" smtClean="0"/>
              <a:t> (S)|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(1-</a:t>
            </a:r>
            <a:r>
              <a:rPr lang="en-US" sz="32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200" dirty="0" smtClean="0"/>
              <a:t>)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3200" dirty="0" smtClean="0"/>
              <a:t>|S|        </a:t>
            </a:r>
            <a:r>
              <a:rPr lang="en-US" sz="3200" dirty="0" smtClean="0">
                <a:latin typeface="cmsy10"/>
              </a:rPr>
              <a:t>8</a:t>
            </a:r>
            <a:r>
              <a:rPr lang="en-US" sz="3200" dirty="0" smtClean="0"/>
              <a:t>S</a:t>
            </a:r>
            <a:r>
              <a:rPr lang="en-US" sz="3200" dirty="0" smtClean="0">
                <a:latin typeface="cmsy10"/>
              </a:rPr>
              <a:t>µ</a:t>
            </a:r>
            <a:r>
              <a:rPr lang="en-US" sz="3200" dirty="0" smtClean="0"/>
              <a:t>U with |S|</a:t>
            </a:r>
            <a:r>
              <a:rPr lang="en-US" sz="3200" dirty="0" smtClean="0">
                <a:latin typeface="cmsy10"/>
              </a:rPr>
              <a:t>·</a:t>
            </a:r>
            <a:r>
              <a:rPr lang="en-US" sz="3200" dirty="0" smtClean="0">
                <a:solidFill>
                  <a:srgbClr val="0070C0"/>
                </a:solidFill>
              </a:rPr>
              <a:t>K</a:t>
            </a:r>
            <a:r>
              <a:rPr lang="en-US" sz="3200" dirty="0" smtClean="0"/>
              <a:t>, </a:t>
            </a:r>
            <a:r>
              <a:rPr lang="en-US" dirty="0" smtClean="0"/>
              <a:t>where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 (S) = { v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V : </a:t>
            </a: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u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S </a:t>
            </a:r>
            <a:r>
              <a:rPr lang="en-US" dirty="0" err="1" smtClean="0"/>
              <a:t>s.t</a:t>
            </a:r>
            <a:r>
              <a:rPr lang="en-US" dirty="0" smtClean="0"/>
              <a:t>. {</a:t>
            </a:r>
            <a:r>
              <a:rPr lang="en-US" dirty="0" err="1" smtClean="0"/>
              <a:t>u,v</a:t>
            </a:r>
            <a:r>
              <a:rPr lang="en-US" dirty="0" smtClean="0"/>
              <a:t>}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E }</a:t>
            </a:r>
          </a:p>
          <a:p>
            <a:pPr lvl="1">
              <a:spcBef>
                <a:spcPts val="500"/>
              </a:spcBef>
              <a:buNone/>
            </a:pPr>
            <a:endParaRPr lang="en-US" sz="1050" dirty="0" smtClean="0"/>
          </a:p>
          <a:p>
            <a:pPr algn="ctr">
              <a:spcBef>
                <a:spcPts val="500"/>
              </a:spcBef>
              <a:buNone/>
            </a:pPr>
            <a:r>
              <a:rPr lang="en-US" sz="3600" i="1" dirty="0" smtClean="0">
                <a:solidFill>
                  <a:srgbClr val="0000FF"/>
                </a:solidFill>
              </a:rPr>
              <a:t>“Every small left-set has nearly-maximal</a:t>
            </a:r>
            <a:br>
              <a:rPr lang="en-US" sz="3600" i="1" dirty="0" smtClean="0">
                <a:solidFill>
                  <a:srgbClr val="0000FF"/>
                </a:solidFill>
              </a:rPr>
            </a:br>
            <a:r>
              <a:rPr lang="en-US" sz="3600" i="1" dirty="0" smtClean="0">
                <a:solidFill>
                  <a:srgbClr val="0000FF"/>
                </a:solidFill>
              </a:rPr>
              <a:t>number of right-neighbors”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10" name="Group 105"/>
          <p:cNvGrpSpPr/>
          <p:nvPr/>
        </p:nvGrpSpPr>
        <p:grpSpPr>
          <a:xfrm>
            <a:off x="3501508" y="714356"/>
            <a:ext cx="1856310" cy="2221304"/>
            <a:chOff x="3347047" y="766595"/>
            <a:chExt cx="2165232" cy="2590967"/>
          </a:xfrm>
        </p:grpSpPr>
        <p:sp>
          <p:nvSpPr>
            <p:cNvPr id="3" name="Oval 2"/>
            <p:cNvSpPr/>
            <p:nvPr/>
          </p:nvSpPr>
          <p:spPr>
            <a:xfrm>
              <a:off x="3347047" y="1559114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347047" y="1819414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47047" y="2079718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47047" y="2340019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7047" y="2600321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347047" y="2860622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47047" y="3132757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99304" y="1831248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99304" y="2091548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99304" y="2363684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99304" y="2623984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99304" y="2884287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99304" y="3144587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3" idx="6"/>
              <a:endCxn id="15" idx="2"/>
            </p:cNvCxnSpPr>
            <p:nvPr/>
          </p:nvCxnSpPr>
          <p:spPr>
            <a:xfrm>
              <a:off x="3560022" y="1737040"/>
              <a:ext cx="1739282" cy="1325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5" idx="6"/>
              <a:endCxn id="14" idx="2"/>
            </p:cNvCxnSpPr>
            <p:nvPr/>
          </p:nvCxnSpPr>
          <p:spPr>
            <a:xfrm>
              <a:off x="3560022" y="2186206"/>
              <a:ext cx="1739282" cy="544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6"/>
              <a:endCxn id="16" idx="2"/>
            </p:cNvCxnSpPr>
            <p:nvPr/>
          </p:nvCxnSpPr>
          <p:spPr>
            <a:xfrm>
              <a:off x="3560022" y="2446507"/>
              <a:ext cx="1739282" cy="804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6"/>
              <a:endCxn id="14" idx="2"/>
            </p:cNvCxnSpPr>
            <p:nvPr/>
          </p:nvCxnSpPr>
          <p:spPr>
            <a:xfrm>
              <a:off x="3560022" y="2706809"/>
              <a:ext cx="1739282" cy="2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6"/>
              <a:endCxn id="11" idx="2"/>
            </p:cNvCxnSpPr>
            <p:nvPr/>
          </p:nvCxnSpPr>
          <p:spPr>
            <a:xfrm flipV="1">
              <a:off x="3560022" y="1937736"/>
              <a:ext cx="1739282" cy="10293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6"/>
              <a:endCxn id="13" idx="3"/>
            </p:cNvCxnSpPr>
            <p:nvPr/>
          </p:nvCxnSpPr>
          <p:spPr>
            <a:xfrm flipV="1">
              <a:off x="3560022" y="2545470"/>
              <a:ext cx="1770471" cy="693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49"/>
            <p:cNvGrpSpPr/>
            <p:nvPr/>
          </p:nvGrpSpPr>
          <p:grpSpPr>
            <a:xfrm>
              <a:off x="3560022" y="1717841"/>
              <a:ext cx="1770471" cy="1510174"/>
              <a:chOff x="3560022" y="889907"/>
              <a:chExt cx="1770471" cy="1510174"/>
            </a:xfrm>
          </p:grpSpPr>
          <p:cxnSp>
            <p:nvCxnSpPr>
              <p:cNvPr id="26" name="Straight Connector 25"/>
              <p:cNvCxnSpPr>
                <a:stCxn id="3" idx="6"/>
                <a:endCxn id="11" idx="2"/>
              </p:cNvCxnSpPr>
              <p:nvPr/>
            </p:nvCxnSpPr>
            <p:spPr>
              <a:xfrm>
                <a:off x="3560022" y="889907"/>
                <a:ext cx="1739282" cy="2721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8" idx="6"/>
                <a:endCxn id="15" idx="2"/>
              </p:cNvCxnSpPr>
              <p:nvPr/>
            </p:nvCxnSpPr>
            <p:spPr>
              <a:xfrm>
                <a:off x="3560022" y="2191415"/>
                <a:ext cx="1739282" cy="236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4" idx="6"/>
                <a:endCxn id="13" idx="2"/>
              </p:cNvCxnSpPr>
              <p:nvPr/>
            </p:nvCxnSpPr>
            <p:spPr>
              <a:xfrm>
                <a:off x="3560022" y="1150207"/>
                <a:ext cx="1739282" cy="5442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5" idx="6"/>
                <a:endCxn id="16" idx="1"/>
              </p:cNvCxnSpPr>
              <p:nvPr/>
            </p:nvCxnSpPr>
            <p:spPr>
              <a:xfrm>
                <a:off x="3560022" y="1410511"/>
                <a:ext cx="1770471" cy="9895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68"/>
            <p:cNvSpPr/>
            <p:nvPr/>
          </p:nvSpPr>
          <p:spPr>
            <a:xfrm>
              <a:off x="3347047" y="766595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347047" y="1026895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347047" y="1287199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69" idx="6"/>
              <a:endCxn id="11" idx="1"/>
            </p:cNvCxnSpPr>
            <p:nvPr/>
          </p:nvCxnSpPr>
          <p:spPr>
            <a:xfrm>
              <a:off x="3560022" y="873083"/>
              <a:ext cx="1770471" cy="9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9" idx="5"/>
              <a:endCxn id="12" idx="2"/>
            </p:cNvCxnSpPr>
            <p:nvPr/>
          </p:nvCxnSpPr>
          <p:spPr>
            <a:xfrm rot="16200000" flipH="1">
              <a:off x="3789241" y="687972"/>
              <a:ext cx="1249655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0" idx="5"/>
              <a:endCxn id="15" idx="2"/>
            </p:cNvCxnSpPr>
            <p:nvPr/>
          </p:nvCxnSpPr>
          <p:spPr>
            <a:xfrm rot="16200000" flipH="1">
              <a:off x="3523021" y="1214492"/>
              <a:ext cx="1782094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6"/>
              <a:endCxn id="13" idx="2"/>
            </p:cNvCxnSpPr>
            <p:nvPr/>
          </p:nvCxnSpPr>
          <p:spPr>
            <a:xfrm>
              <a:off x="3560022" y="1393687"/>
              <a:ext cx="1739282" cy="1076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1" idx="5"/>
              <a:endCxn id="16" idx="2"/>
            </p:cNvCxnSpPr>
            <p:nvPr/>
          </p:nvCxnSpPr>
          <p:spPr>
            <a:xfrm rot="16200000" flipH="1">
              <a:off x="3523023" y="1474794"/>
              <a:ext cx="1782090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" idx="6"/>
              <a:endCxn id="12" idx="2"/>
            </p:cNvCxnSpPr>
            <p:nvPr/>
          </p:nvCxnSpPr>
          <p:spPr>
            <a:xfrm>
              <a:off x="3560022" y="1925902"/>
              <a:ext cx="1739282" cy="2721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0" idx="6"/>
              <a:endCxn id="14" idx="2"/>
            </p:cNvCxnSpPr>
            <p:nvPr/>
          </p:nvCxnSpPr>
          <p:spPr>
            <a:xfrm>
              <a:off x="3560022" y="1133383"/>
              <a:ext cx="1739282" cy="1597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" idx="6"/>
              <a:endCxn id="16" idx="3"/>
            </p:cNvCxnSpPr>
            <p:nvPr/>
          </p:nvCxnSpPr>
          <p:spPr>
            <a:xfrm>
              <a:off x="3560022" y="3239245"/>
              <a:ext cx="1770471" cy="87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" idx="5"/>
              <a:endCxn id="16" idx="2"/>
            </p:cNvCxnSpPr>
            <p:nvPr/>
          </p:nvCxnSpPr>
          <p:spPr>
            <a:xfrm rot="16200000" flipH="1">
              <a:off x="4179584" y="2131355"/>
              <a:ext cx="468968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" idx="6"/>
              <a:endCxn id="13" idx="2"/>
            </p:cNvCxnSpPr>
            <p:nvPr/>
          </p:nvCxnSpPr>
          <p:spPr>
            <a:xfrm>
              <a:off x="3560022" y="2446507"/>
              <a:ext cx="1739282" cy="236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2857488" y="1785926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U</a:t>
            </a:r>
            <a:endParaRPr lang="en-CA" dirty="0"/>
          </a:p>
        </p:txBody>
      </p:sp>
      <p:sp>
        <p:nvSpPr>
          <p:cNvPr id="109" name="TextBox 108"/>
          <p:cNvSpPr txBox="1"/>
          <p:nvPr/>
        </p:nvSpPr>
        <p:spPr>
          <a:xfrm>
            <a:off x="5500694" y="178592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V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Lossless Expander Graphs</a:t>
            </a:r>
            <a:endParaRPr lang="en-CA" dirty="0"/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303290" y="2786058"/>
            <a:ext cx="8442357" cy="3761118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b="1" dirty="0" smtClean="0"/>
              <a:t>Definition: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dirty="0" smtClean="0"/>
              <a:t>V, E) is a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/>
              <a:t>)-</a:t>
            </a:r>
            <a:r>
              <a:rPr lang="en-US" b="1" dirty="0" smtClean="0"/>
              <a:t>lossless expander</a:t>
            </a:r>
            <a:r>
              <a:rPr lang="en-US" b="1" dirty="0" smtClean="0">
                <a:solidFill>
                  <a:srgbClr val="FF1919"/>
                </a:solidFill>
              </a:rPr>
              <a:t> </a:t>
            </a:r>
            <a:r>
              <a:rPr lang="en-US" dirty="0" smtClean="0"/>
              <a:t>if</a:t>
            </a:r>
          </a:p>
          <a:p>
            <a:pPr lvl="1">
              <a:spcBef>
                <a:spcPts val="500"/>
              </a:spcBef>
            </a:pPr>
            <a:r>
              <a:rPr lang="en-US" sz="3200" dirty="0" smtClean="0"/>
              <a:t>Every u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U has degree </a:t>
            </a:r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>
              <a:spcBef>
                <a:spcPts val="500"/>
              </a:spcBef>
            </a:pPr>
            <a:r>
              <a:rPr lang="en-US" sz="3200" dirty="0" smtClean="0"/>
              <a:t>|</a:t>
            </a:r>
            <a:r>
              <a:rPr lang="en-US" sz="3200" dirty="0" smtClean="0">
                <a:latin typeface="cmmi10"/>
              </a:rPr>
              <a:t>¡</a:t>
            </a:r>
            <a:r>
              <a:rPr lang="en-US" sz="3200" dirty="0" smtClean="0"/>
              <a:t> (S)|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(1-</a:t>
            </a:r>
            <a:r>
              <a:rPr lang="en-US" sz="32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200" dirty="0" smtClean="0"/>
              <a:t>)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3200" dirty="0" smtClean="0"/>
              <a:t>|S|        </a:t>
            </a:r>
            <a:r>
              <a:rPr lang="en-US" sz="3200" dirty="0" smtClean="0">
                <a:latin typeface="cmsy10"/>
              </a:rPr>
              <a:t>8</a:t>
            </a:r>
            <a:r>
              <a:rPr lang="en-US" sz="3200" dirty="0" smtClean="0"/>
              <a:t>S</a:t>
            </a:r>
            <a:r>
              <a:rPr lang="en-US" sz="3200" dirty="0" smtClean="0">
                <a:latin typeface="cmsy10"/>
              </a:rPr>
              <a:t>µ</a:t>
            </a:r>
            <a:r>
              <a:rPr lang="en-US" sz="3200" dirty="0" smtClean="0"/>
              <a:t>U with |S|</a:t>
            </a:r>
            <a:r>
              <a:rPr lang="en-US" sz="3200" dirty="0" smtClean="0">
                <a:latin typeface="cmsy10"/>
              </a:rPr>
              <a:t>·</a:t>
            </a:r>
            <a:r>
              <a:rPr lang="en-US" sz="3200" dirty="0" smtClean="0">
                <a:solidFill>
                  <a:srgbClr val="0070C0"/>
                </a:solidFill>
              </a:rPr>
              <a:t>K</a:t>
            </a:r>
            <a:r>
              <a:rPr lang="en-US" sz="3200" dirty="0" smtClean="0"/>
              <a:t>, </a:t>
            </a:r>
            <a:r>
              <a:rPr lang="en-US" dirty="0" smtClean="0"/>
              <a:t>where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 (S) = { v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V : </a:t>
            </a: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u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S </a:t>
            </a:r>
            <a:r>
              <a:rPr lang="en-US" dirty="0" err="1" smtClean="0"/>
              <a:t>s.t</a:t>
            </a:r>
            <a:r>
              <a:rPr lang="en-US" dirty="0" smtClean="0"/>
              <a:t>. {</a:t>
            </a:r>
            <a:r>
              <a:rPr lang="en-US" dirty="0" err="1" smtClean="0"/>
              <a:t>u,v</a:t>
            </a:r>
            <a:r>
              <a:rPr lang="en-US" dirty="0" smtClean="0"/>
              <a:t>}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E }</a:t>
            </a:r>
          </a:p>
          <a:p>
            <a:pPr lvl="1">
              <a:spcBef>
                <a:spcPts val="500"/>
              </a:spcBef>
              <a:buNone/>
            </a:pPr>
            <a:endParaRPr lang="en-US" sz="1050" dirty="0" smtClean="0"/>
          </a:p>
          <a:p>
            <a:pPr algn="ctr">
              <a:spcBef>
                <a:spcPts val="500"/>
              </a:spcBef>
              <a:buNone/>
            </a:pPr>
            <a:r>
              <a:rPr lang="en-US" sz="3600" i="1" dirty="0" smtClean="0">
                <a:solidFill>
                  <a:srgbClr val="0000FF"/>
                </a:solidFill>
              </a:rPr>
              <a:t>“Neighborhoods of left-vertices are</a:t>
            </a:r>
            <a:br>
              <a:rPr lang="en-US" sz="3600" i="1" dirty="0" smtClean="0">
                <a:solidFill>
                  <a:srgbClr val="0000FF"/>
                </a:solidFill>
              </a:rPr>
            </a:br>
            <a:r>
              <a:rPr lang="en-US" sz="3600" i="1" dirty="0" smtClean="0">
                <a:solidFill>
                  <a:srgbClr val="0000FF"/>
                </a:solidFill>
              </a:rPr>
              <a:t>K-wise-almost-disjoint”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857224" y="5286388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B050"/>
                </a:solidFill>
              </a:rPr>
              <a:t>Why “lossless”?</a:t>
            </a:r>
            <a:br>
              <a:rPr lang="en-CA" sz="3200" dirty="0" smtClean="0">
                <a:solidFill>
                  <a:srgbClr val="00B050"/>
                </a:solidFill>
              </a:rPr>
            </a:br>
            <a:r>
              <a:rPr lang="en-CA" sz="3200" dirty="0" smtClean="0">
                <a:solidFill>
                  <a:srgbClr val="00B050"/>
                </a:solidFill>
              </a:rPr>
              <a:t>Spectral techniques cannot obtain </a:t>
            </a:r>
            <a:r>
              <a:rPr lang="en-CA" sz="3200" dirty="0" smtClean="0">
                <a:solidFill>
                  <a:srgbClr val="00B050"/>
                </a:solidFill>
                <a:latin typeface="cmmi10"/>
              </a:rPr>
              <a:t>² </a:t>
            </a:r>
            <a:r>
              <a:rPr lang="en-CA" sz="3200" dirty="0" smtClean="0">
                <a:solidFill>
                  <a:srgbClr val="00B050"/>
                </a:solidFill>
              </a:rPr>
              <a:t>&lt; 1/2</a:t>
            </a:r>
            <a:r>
              <a:rPr lang="en-CA" sz="2800" b="1" dirty="0" smtClean="0">
                <a:solidFill>
                  <a:srgbClr val="00B050"/>
                </a:solidFill>
              </a:rPr>
              <a:t>.</a:t>
            </a:r>
            <a:endParaRPr lang="en-CA" sz="2800" b="1" dirty="0">
              <a:solidFill>
                <a:srgbClr val="00B050"/>
              </a:solidFill>
            </a:endParaRPr>
          </a:p>
        </p:txBody>
      </p:sp>
      <p:grpSp>
        <p:nvGrpSpPr>
          <p:cNvPr id="10" name="Group 105"/>
          <p:cNvGrpSpPr/>
          <p:nvPr/>
        </p:nvGrpSpPr>
        <p:grpSpPr>
          <a:xfrm>
            <a:off x="3501508" y="714356"/>
            <a:ext cx="1856310" cy="2221304"/>
            <a:chOff x="3347047" y="766595"/>
            <a:chExt cx="2165232" cy="2590967"/>
          </a:xfrm>
        </p:grpSpPr>
        <p:sp>
          <p:nvSpPr>
            <p:cNvPr id="3" name="Oval 2"/>
            <p:cNvSpPr/>
            <p:nvPr/>
          </p:nvSpPr>
          <p:spPr>
            <a:xfrm>
              <a:off x="3347047" y="1559114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347047" y="1819414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47047" y="2079718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47047" y="2340019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47047" y="2600321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347047" y="2860622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47047" y="3132757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99304" y="1831248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99304" y="2091548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99304" y="2363684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99304" y="2623984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99304" y="2884287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99304" y="3144587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3" idx="6"/>
              <a:endCxn id="15" idx="2"/>
            </p:cNvCxnSpPr>
            <p:nvPr/>
          </p:nvCxnSpPr>
          <p:spPr>
            <a:xfrm>
              <a:off x="3560022" y="1737040"/>
              <a:ext cx="1739282" cy="1325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5" idx="6"/>
              <a:endCxn id="14" idx="2"/>
            </p:cNvCxnSpPr>
            <p:nvPr/>
          </p:nvCxnSpPr>
          <p:spPr>
            <a:xfrm>
              <a:off x="3560022" y="2186206"/>
              <a:ext cx="1739282" cy="544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6"/>
              <a:endCxn id="16" idx="2"/>
            </p:cNvCxnSpPr>
            <p:nvPr/>
          </p:nvCxnSpPr>
          <p:spPr>
            <a:xfrm>
              <a:off x="3560022" y="2446507"/>
              <a:ext cx="1739282" cy="804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6"/>
              <a:endCxn id="14" idx="2"/>
            </p:cNvCxnSpPr>
            <p:nvPr/>
          </p:nvCxnSpPr>
          <p:spPr>
            <a:xfrm>
              <a:off x="3560022" y="2706809"/>
              <a:ext cx="1739282" cy="2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6"/>
              <a:endCxn id="11" idx="2"/>
            </p:cNvCxnSpPr>
            <p:nvPr/>
          </p:nvCxnSpPr>
          <p:spPr>
            <a:xfrm flipV="1">
              <a:off x="3560022" y="1937736"/>
              <a:ext cx="1739282" cy="10293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9" idx="6"/>
              <a:endCxn id="13" idx="3"/>
            </p:cNvCxnSpPr>
            <p:nvPr/>
          </p:nvCxnSpPr>
          <p:spPr>
            <a:xfrm flipV="1">
              <a:off x="3560022" y="2545470"/>
              <a:ext cx="1770471" cy="693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49"/>
            <p:cNvGrpSpPr/>
            <p:nvPr/>
          </p:nvGrpSpPr>
          <p:grpSpPr>
            <a:xfrm>
              <a:off x="3560022" y="1717841"/>
              <a:ext cx="1770471" cy="1510174"/>
              <a:chOff x="3560022" y="889907"/>
              <a:chExt cx="1770471" cy="1510174"/>
            </a:xfrm>
          </p:grpSpPr>
          <p:cxnSp>
            <p:nvCxnSpPr>
              <p:cNvPr id="26" name="Straight Connector 25"/>
              <p:cNvCxnSpPr>
                <a:stCxn id="3" idx="6"/>
                <a:endCxn id="11" idx="2"/>
              </p:cNvCxnSpPr>
              <p:nvPr/>
            </p:nvCxnSpPr>
            <p:spPr>
              <a:xfrm>
                <a:off x="3560022" y="889907"/>
                <a:ext cx="1739282" cy="2721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8" idx="6"/>
                <a:endCxn id="15" idx="2"/>
              </p:cNvCxnSpPr>
              <p:nvPr/>
            </p:nvCxnSpPr>
            <p:spPr>
              <a:xfrm>
                <a:off x="3560022" y="2191415"/>
                <a:ext cx="1739282" cy="236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4" idx="6"/>
                <a:endCxn id="13" idx="2"/>
              </p:cNvCxnSpPr>
              <p:nvPr/>
            </p:nvCxnSpPr>
            <p:spPr>
              <a:xfrm>
                <a:off x="3560022" y="1150207"/>
                <a:ext cx="1739282" cy="5442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5" idx="6"/>
                <a:endCxn id="16" idx="1"/>
              </p:cNvCxnSpPr>
              <p:nvPr/>
            </p:nvCxnSpPr>
            <p:spPr>
              <a:xfrm>
                <a:off x="3560022" y="1410511"/>
                <a:ext cx="1770471" cy="9895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68"/>
            <p:cNvSpPr/>
            <p:nvPr/>
          </p:nvSpPr>
          <p:spPr>
            <a:xfrm>
              <a:off x="3347047" y="766595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347047" y="1026895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347047" y="1287199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69" idx="6"/>
              <a:endCxn id="11" idx="1"/>
            </p:cNvCxnSpPr>
            <p:nvPr/>
          </p:nvCxnSpPr>
          <p:spPr>
            <a:xfrm>
              <a:off x="3560022" y="873083"/>
              <a:ext cx="1770471" cy="9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9" idx="5"/>
              <a:endCxn id="12" idx="2"/>
            </p:cNvCxnSpPr>
            <p:nvPr/>
          </p:nvCxnSpPr>
          <p:spPr>
            <a:xfrm rot="16200000" flipH="1">
              <a:off x="3789241" y="687972"/>
              <a:ext cx="1249655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0" idx="5"/>
              <a:endCxn id="15" idx="2"/>
            </p:cNvCxnSpPr>
            <p:nvPr/>
          </p:nvCxnSpPr>
          <p:spPr>
            <a:xfrm rot="16200000" flipH="1">
              <a:off x="3523021" y="1214492"/>
              <a:ext cx="1782094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1" idx="6"/>
              <a:endCxn id="13" idx="2"/>
            </p:cNvCxnSpPr>
            <p:nvPr/>
          </p:nvCxnSpPr>
          <p:spPr>
            <a:xfrm>
              <a:off x="3560022" y="1393687"/>
              <a:ext cx="1739282" cy="1076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1" idx="5"/>
              <a:endCxn id="16" idx="2"/>
            </p:cNvCxnSpPr>
            <p:nvPr/>
          </p:nvCxnSpPr>
          <p:spPr>
            <a:xfrm rot="16200000" flipH="1">
              <a:off x="3523023" y="1474794"/>
              <a:ext cx="1782090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" idx="6"/>
              <a:endCxn id="12" idx="2"/>
            </p:cNvCxnSpPr>
            <p:nvPr/>
          </p:nvCxnSpPr>
          <p:spPr>
            <a:xfrm>
              <a:off x="3560022" y="1925902"/>
              <a:ext cx="1739282" cy="2721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0" idx="6"/>
              <a:endCxn id="14" idx="2"/>
            </p:cNvCxnSpPr>
            <p:nvPr/>
          </p:nvCxnSpPr>
          <p:spPr>
            <a:xfrm>
              <a:off x="3560022" y="1133383"/>
              <a:ext cx="1739282" cy="1597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" idx="6"/>
              <a:endCxn id="16" idx="3"/>
            </p:cNvCxnSpPr>
            <p:nvPr/>
          </p:nvCxnSpPr>
          <p:spPr>
            <a:xfrm>
              <a:off x="3560022" y="3239245"/>
              <a:ext cx="1770471" cy="87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" idx="5"/>
              <a:endCxn id="16" idx="2"/>
            </p:cNvCxnSpPr>
            <p:nvPr/>
          </p:nvCxnSpPr>
          <p:spPr>
            <a:xfrm rot="16200000" flipH="1">
              <a:off x="4179584" y="2131355"/>
              <a:ext cx="468968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" idx="6"/>
              <a:endCxn id="13" idx="2"/>
            </p:cNvCxnSpPr>
            <p:nvPr/>
          </p:nvCxnSpPr>
          <p:spPr>
            <a:xfrm>
              <a:off x="3560022" y="2446507"/>
              <a:ext cx="1739282" cy="236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857488" y="1785926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U</a:t>
            </a:r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5500694" y="178592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V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Trivial Example: Disjoint </a:t>
            </a:r>
            <a:r>
              <a:rPr lang="en-CA" dirty="0" err="1" smtClean="0"/>
              <a:t>Neighborhoods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3500430" y="1357298"/>
            <a:ext cx="182589" cy="1825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0430" y="1746213"/>
            <a:ext cx="182589" cy="1825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0430" y="2164699"/>
            <a:ext cx="182589" cy="1825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74151" y="1048881"/>
            <a:ext cx="182589" cy="1825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74151" y="1272043"/>
            <a:ext cx="182589" cy="1825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4151" y="1505352"/>
            <a:ext cx="182589" cy="1825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151" y="1728514"/>
            <a:ext cx="182589" cy="1825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74151" y="1951679"/>
            <a:ext cx="182589" cy="1825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74151" y="2174841"/>
            <a:ext cx="182589" cy="18258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7" idx="7"/>
            <a:endCxn id="11" idx="2"/>
          </p:cNvCxnSpPr>
          <p:nvPr/>
        </p:nvCxnSpPr>
        <p:spPr>
          <a:xfrm rot="5400000" flipH="1" flipV="1">
            <a:off x="4293284" y="503171"/>
            <a:ext cx="243862" cy="1517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14" idx="2"/>
          </p:cNvCxnSpPr>
          <p:nvPr/>
        </p:nvCxnSpPr>
        <p:spPr>
          <a:xfrm flipV="1">
            <a:off x="3683019" y="1819809"/>
            <a:ext cx="1491132" cy="17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7"/>
            <a:endCxn id="15" idx="2"/>
          </p:cNvCxnSpPr>
          <p:nvPr/>
        </p:nvCxnSpPr>
        <p:spPr>
          <a:xfrm rot="5400000" flipH="1" flipV="1">
            <a:off x="4340983" y="1358271"/>
            <a:ext cx="148465" cy="1517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" idx="6"/>
            <a:endCxn id="16" idx="3"/>
          </p:cNvCxnSpPr>
          <p:nvPr/>
        </p:nvCxnSpPr>
        <p:spPr>
          <a:xfrm>
            <a:off x="3683019" y="2255994"/>
            <a:ext cx="1517871" cy="74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" idx="6"/>
            <a:endCxn id="12" idx="2"/>
          </p:cNvCxnSpPr>
          <p:nvPr/>
        </p:nvCxnSpPr>
        <p:spPr>
          <a:xfrm flipV="1">
            <a:off x="3683019" y="1363338"/>
            <a:ext cx="1491132" cy="85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303291" y="2786770"/>
            <a:ext cx="8412114" cy="3832556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b="1" dirty="0" smtClean="0"/>
              <a:t>Definition: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 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dirty="0" smtClean="0"/>
              <a:t>V, E) is a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/>
              <a:t>)-</a:t>
            </a:r>
            <a:r>
              <a:rPr lang="en-US" b="1" dirty="0" smtClean="0"/>
              <a:t>lossless expander</a:t>
            </a:r>
            <a:r>
              <a:rPr lang="en-US" b="1" dirty="0" smtClean="0">
                <a:solidFill>
                  <a:srgbClr val="FF1919"/>
                </a:solidFill>
              </a:rPr>
              <a:t> </a:t>
            </a:r>
            <a:r>
              <a:rPr lang="en-US" dirty="0" smtClean="0"/>
              <a:t>if</a:t>
            </a:r>
          </a:p>
          <a:p>
            <a:pPr lvl="1">
              <a:spcBef>
                <a:spcPts val="500"/>
              </a:spcBef>
            </a:pPr>
            <a:r>
              <a:rPr lang="en-US" sz="3200" dirty="0" smtClean="0"/>
              <a:t>Every u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U has degree </a:t>
            </a:r>
            <a:r>
              <a:rPr lang="en-US" sz="3200" dirty="0" smtClean="0">
                <a:solidFill>
                  <a:srgbClr val="FF0000"/>
                </a:solidFill>
              </a:rPr>
              <a:t>D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1">
              <a:spcBef>
                <a:spcPts val="500"/>
              </a:spcBef>
            </a:pPr>
            <a:r>
              <a:rPr lang="en-US" sz="3200" dirty="0" smtClean="0"/>
              <a:t>|</a:t>
            </a:r>
            <a:r>
              <a:rPr lang="en-US" sz="3200" dirty="0" smtClean="0">
                <a:latin typeface="cmmi10"/>
              </a:rPr>
              <a:t>¡</a:t>
            </a:r>
            <a:r>
              <a:rPr lang="en-US" sz="3200" dirty="0" smtClean="0"/>
              <a:t> (S)|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(1-</a:t>
            </a:r>
            <a:r>
              <a:rPr lang="en-US" sz="32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200" dirty="0" smtClean="0"/>
              <a:t>)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3200" dirty="0" smtClean="0"/>
              <a:t>|S|        </a:t>
            </a:r>
            <a:r>
              <a:rPr lang="en-US" sz="3200" dirty="0" smtClean="0">
                <a:latin typeface="cmsy10"/>
              </a:rPr>
              <a:t>8</a:t>
            </a:r>
            <a:r>
              <a:rPr lang="en-US" sz="3200" dirty="0" smtClean="0"/>
              <a:t>S</a:t>
            </a:r>
            <a:r>
              <a:rPr lang="en-US" sz="3200" dirty="0" smtClean="0">
                <a:latin typeface="cmsy10"/>
              </a:rPr>
              <a:t>µ</a:t>
            </a:r>
            <a:r>
              <a:rPr lang="en-US" sz="3200" dirty="0" smtClean="0"/>
              <a:t>U with |S|</a:t>
            </a:r>
            <a:r>
              <a:rPr lang="en-US" sz="3200" dirty="0" smtClean="0">
                <a:latin typeface="cmsy10"/>
              </a:rPr>
              <a:t>·</a:t>
            </a:r>
            <a:r>
              <a:rPr lang="en-US" sz="3200" dirty="0" smtClean="0">
                <a:solidFill>
                  <a:srgbClr val="0070C0"/>
                </a:solidFill>
              </a:rPr>
              <a:t>K</a:t>
            </a:r>
            <a:r>
              <a:rPr lang="en-US" sz="3200" dirty="0" smtClean="0"/>
              <a:t>, </a:t>
            </a:r>
            <a:r>
              <a:rPr lang="en-US" dirty="0" smtClean="0"/>
              <a:t>where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 (S) = { v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V : </a:t>
            </a:r>
            <a:r>
              <a:rPr lang="en-US" dirty="0" smtClean="0">
                <a:latin typeface="cmsy10"/>
              </a:rPr>
              <a:t>9</a:t>
            </a:r>
            <a:r>
              <a:rPr lang="en-US" dirty="0" smtClean="0"/>
              <a:t>u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S </a:t>
            </a:r>
            <a:r>
              <a:rPr lang="en-US" dirty="0" err="1" smtClean="0"/>
              <a:t>s.t</a:t>
            </a:r>
            <a:r>
              <a:rPr lang="en-US" dirty="0" smtClean="0"/>
              <a:t>. {</a:t>
            </a:r>
            <a:r>
              <a:rPr lang="en-US" dirty="0" err="1" smtClean="0"/>
              <a:t>u,v</a:t>
            </a:r>
            <a:r>
              <a:rPr lang="en-US" dirty="0" smtClean="0"/>
              <a:t>}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E }</a:t>
            </a:r>
          </a:p>
          <a:p>
            <a:pPr>
              <a:spcBef>
                <a:spcPts val="500"/>
              </a:spcBef>
            </a:pPr>
            <a:endParaRPr lang="en-US" sz="900" dirty="0" smtClean="0"/>
          </a:p>
          <a:p>
            <a:pPr>
              <a:spcBef>
                <a:spcPts val="500"/>
              </a:spcBef>
            </a:pPr>
            <a:r>
              <a:rPr lang="en-US" dirty="0" smtClean="0">
                <a:solidFill>
                  <a:srgbClr val="0000FF"/>
                </a:solidFill>
              </a:rPr>
              <a:t>If left-vertices have </a:t>
            </a:r>
            <a:r>
              <a:rPr lang="en-US" b="1" dirty="0" smtClean="0">
                <a:solidFill>
                  <a:srgbClr val="0000FF"/>
                </a:solidFill>
              </a:rPr>
              <a:t>disjoint</a:t>
            </a:r>
            <a:r>
              <a:rPr lang="en-US" dirty="0" smtClean="0">
                <a:solidFill>
                  <a:srgbClr val="0000FF"/>
                </a:solidFill>
              </a:rPr>
              <a:t> neighborhoods, this gives an expander with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00FF"/>
                </a:solidFill>
              </a:rPr>
              <a:t>=0, K=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1</a:t>
            </a:r>
          </a:p>
        </p:txBody>
      </p:sp>
      <p:cxnSp>
        <p:nvCxnSpPr>
          <p:cNvPr id="51" name="Straight Connector 50"/>
          <p:cNvCxnSpPr>
            <a:stCxn id="8" idx="7"/>
            <a:endCxn id="13" idx="2"/>
          </p:cNvCxnSpPr>
          <p:nvPr/>
        </p:nvCxnSpPr>
        <p:spPr>
          <a:xfrm rot="5400000" flipH="1" flipV="1">
            <a:off x="4327062" y="925864"/>
            <a:ext cx="176306" cy="1517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57488" y="1486903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U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5500694" y="1486903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V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4477928"/>
            <a:ext cx="8072494" cy="18800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Main Theorem: Trivial Case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6058"/>
            <a:ext cx="8686800" cy="4786346"/>
          </a:xfrm>
        </p:spPr>
        <p:txBody>
          <a:bodyPr>
            <a:normAutofit/>
          </a:bodyPr>
          <a:lstStyle/>
          <a:p>
            <a:r>
              <a:rPr lang="en-US" sz="3000" spc="-30" dirty="0" smtClean="0"/>
              <a:t>Suppose G =(U</a:t>
            </a:r>
            <a:r>
              <a:rPr lang="en-US" sz="3000" spc="-30" dirty="0" smtClean="0">
                <a:latin typeface="cmsy10"/>
              </a:rPr>
              <a:t>[</a:t>
            </a:r>
            <a:r>
              <a:rPr lang="en-US" sz="3000" spc="-30" dirty="0" smtClean="0"/>
              <a:t>V, E) has disjoint left-neighborhoods.</a:t>
            </a:r>
            <a:endParaRPr lang="en-US" sz="3000" dirty="0" smtClean="0"/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={A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,…,</a:t>
            </a:r>
            <a:r>
              <a:rPr lang="en-US" sz="3000" dirty="0" err="1" smtClean="0"/>
              <a:t>A</a:t>
            </a:r>
            <a:r>
              <a:rPr lang="en-US" sz="3000" baseline="-25000" dirty="0" err="1" smtClean="0"/>
              <a:t>k</a:t>
            </a:r>
            <a:r>
              <a:rPr lang="en-US" sz="3000" dirty="0" smtClean="0"/>
              <a:t>} be defined by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 = { </a:t>
            </a:r>
            <a:r>
              <a:rPr lang="en-US" sz="3000" dirty="0" smtClean="0">
                <a:latin typeface="cmmi10"/>
              </a:rPr>
              <a:t>¡</a:t>
            </a:r>
            <a:r>
              <a:rPr lang="en-US" sz="3000" dirty="0" smtClean="0"/>
              <a:t>(u) : u</a:t>
            </a:r>
            <a:r>
              <a:rPr lang="en-US" sz="3000" dirty="0" smtClean="0">
                <a:latin typeface="cmsy10"/>
              </a:rPr>
              <a:t>2</a:t>
            </a:r>
            <a:r>
              <a:rPr lang="en-US" sz="3000" dirty="0" smtClean="0"/>
              <a:t>U }.</a:t>
            </a:r>
            <a:endParaRPr lang="en-US" sz="3000" baseline="-25000" dirty="0" smtClean="0">
              <a:latin typeface="Calibri"/>
            </a:endParaRP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1</a:t>
            </a:r>
            <a:r>
              <a:rPr lang="en-US" sz="3000" dirty="0" smtClean="0"/>
              <a:t>, …, </a:t>
            </a:r>
            <a:r>
              <a:rPr lang="en-US" sz="3000" dirty="0" err="1" smtClean="0">
                <a:latin typeface="Calibri"/>
              </a:rPr>
              <a:t>b</a:t>
            </a:r>
            <a:r>
              <a:rPr lang="en-US" sz="3000" baseline="-25000" dirty="0" err="1" smtClean="0">
                <a:latin typeface="Calibri"/>
              </a:rPr>
              <a:t>k</a:t>
            </a:r>
            <a:r>
              <a:rPr lang="en-US" sz="3000" dirty="0" smtClean="0"/>
              <a:t> be non-negative integers.</a:t>
            </a:r>
          </a:p>
          <a:p>
            <a:r>
              <a:rPr lang="en-US" sz="3000" b="1" dirty="0" smtClean="0"/>
              <a:t>Theorem: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000" dirty="0" smtClean="0"/>
              <a:t>is family of independent sets of a </a:t>
            </a:r>
            <a:r>
              <a:rPr lang="en-US" sz="3000" dirty="0" err="1" smtClean="0"/>
              <a:t>matroid</a:t>
            </a:r>
            <a:r>
              <a:rPr lang="en-US" sz="3000" dirty="0" smtClean="0"/>
              <a:t>.</a:t>
            </a:r>
          </a:p>
          <a:p>
            <a:endParaRPr lang="en-US" sz="1000" dirty="0" smtClean="0"/>
          </a:p>
        </p:txBody>
      </p:sp>
      <p:pic>
        <p:nvPicPr>
          <p:cNvPr id="50" name="Picture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96470" y="4904837"/>
            <a:ext cx="6518802" cy="1001117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37"/>
          <p:cNvGrpSpPr/>
          <p:nvPr/>
        </p:nvGrpSpPr>
        <p:grpSpPr>
          <a:xfrm>
            <a:off x="3414046" y="928670"/>
            <a:ext cx="2229524" cy="1571636"/>
            <a:chOff x="3500430" y="906005"/>
            <a:chExt cx="1856310" cy="1308549"/>
          </a:xfrm>
        </p:grpSpPr>
        <p:sp>
          <p:nvSpPr>
            <p:cNvPr id="23" name="Oval 22"/>
            <p:cNvSpPr/>
            <p:nvPr/>
          </p:nvSpPr>
          <p:spPr>
            <a:xfrm>
              <a:off x="3500430" y="1214422"/>
              <a:ext cx="182589" cy="18258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00430" y="1603337"/>
              <a:ext cx="182589" cy="18258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00430" y="2021823"/>
              <a:ext cx="182589" cy="18258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74151" y="906005"/>
              <a:ext cx="182589" cy="1825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174151" y="1129167"/>
              <a:ext cx="182589" cy="1825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74151" y="1362476"/>
              <a:ext cx="182589" cy="1825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74151" y="1585638"/>
              <a:ext cx="182589" cy="1825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74151" y="1808803"/>
              <a:ext cx="182589" cy="1825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74151" y="2031965"/>
              <a:ext cx="182589" cy="1825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3" idx="7"/>
              <a:endCxn id="26" idx="2"/>
            </p:cNvCxnSpPr>
            <p:nvPr/>
          </p:nvCxnSpPr>
          <p:spPr>
            <a:xfrm rot="5400000" flipH="1" flipV="1">
              <a:off x="4293284" y="360295"/>
              <a:ext cx="243862" cy="1517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4" idx="6"/>
              <a:endCxn id="29" idx="2"/>
            </p:cNvCxnSpPr>
            <p:nvPr/>
          </p:nvCxnSpPr>
          <p:spPr>
            <a:xfrm flipV="1">
              <a:off x="3683019" y="1676933"/>
              <a:ext cx="1491132" cy="17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7"/>
              <a:endCxn id="30" idx="2"/>
            </p:cNvCxnSpPr>
            <p:nvPr/>
          </p:nvCxnSpPr>
          <p:spPr>
            <a:xfrm rot="5400000" flipH="1" flipV="1">
              <a:off x="4340983" y="1215395"/>
              <a:ext cx="148465" cy="1517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6"/>
              <a:endCxn id="31" idx="3"/>
            </p:cNvCxnSpPr>
            <p:nvPr/>
          </p:nvCxnSpPr>
          <p:spPr>
            <a:xfrm>
              <a:off x="3683019" y="2113118"/>
              <a:ext cx="1517871" cy="74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6"/>
              <a:endCxn id="27" idx="2"/>
            </p:cNvCxnSpPr>
            <p:nvPr/>
          </p:nvCxnSpPr>
          <p:spPr>
            <a:xfrm flipV="1">
              <a:off x="3683019" y="1220462"/>
              <a:ext cx="1491132" cy="852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7"/>
              <a:endCxn id="28" idx="2"/>
            </p:cNvCxnSpPr>
            <p:nvPr/>
          </p:nvCxnSpPr>
          <p:spPr>
            <a:xfrm rot="5400000" flipH="1" flipV="1">
              <a:off x="4327062" y="782988"/>
              <a:ext cx="176306" cy="1517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09926" y="5043183"/>
            <a:ext cx="5019528" cy="501064"/>
          </a:xfrm>
          <a:prstGeom prst="rect">
            <a:avLst/>
          </a:prstGeom>
          <a:noFill/>
          <a:ln/>
          <a:effectLst/>
        </p:spPr>
      </p:pic>
      <p:sp>
        <p:nvSpPr>
          <p:cNvPr id="44" name="Oval 43"/>
          <p:cNvSpPr/>
          <p:nvPr/>
        </p:nvSpPr>
        <p:spPr>
          <a:xfrm>
            <a:off x="5337242" y="826208"/>
            <a:ext cx="386330" cy="65626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Box 44"/>
          <p:cNvSpPr txBox="1"/>
          <p:nvPr/>
        </p:nvSpPr>
        <p:spPr>
          <a:xfrm>
            <a:off x="5643570" y="48677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FF"/>
                </a:solidFill>
              </a:rPr>
              <a:t>A</a:t>
            </a:r>
            <a:r>
              <a:rPr lang="en-CA" sz="3200" baseline="-25000" dirty="0" smtClean="0">
                <a:solidFill>
                  <a:srgbClr val="0000FF"/>
                </a:solidFill>
              </a:rPr>
              <a:t>1</a:t>
            </a:r>
            <a:endParaRPr lang="en-CA" sz="3200" baseline="-25000" dirty="0">
              <a:solidFill>
                <a:srgbClr val="0000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46193" y="1402700"/>
            <a:ext cx="371856" cy="63168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5643570" y="1701217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FF"/>
                </a:solidFill>
              </a:rPr>
              <a:t>A</a:t>
            </a:r>
            <a:r>
              <a:rPr lang="en-CA" sz="3200" baseline="-25000" dirty="0" smtClean="0">
                <a:solidFill>
                  <a:srgbClr val="0000FF"/>
                </a:solidFill>
              </a:rPr>
              <a:t>2</a:t>
            </a:r>
            <a:endParaRPr lang="en-CA" sz="3200" baseline="-25000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8" y="967071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msy10"/>
              </a:rPr>
              <a:t>·</a:t>
            </a:r>
            <a:r>
              <a:rPr lang="en-CA" sz="2400" dirty="0" smtClean="0"/>
              <a:t> </a:t>
            </a:r>
            <a:r>
              <a:rPr lang="en-CA" sz="2400" dirty="0" smtClean="0">
                <a:latin typeface="Calibri"/>
              </a:rPr>
              <a:t>b</a:t>
            </a:r>
            <a:r>
              <a:rPr lang="en-CA" sz="2400" baseline="-25000" dirty="0" smtClean="0">
                <a:latin typeface="Calibri"/>
              </a:rPr>
              <a:t>1</a:t>
            </a:r>
            <a:endParaRPr lang="en-CA" sz="2400" baseline="-25000" dirty="0"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15008" y="1395699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msy10"/>
              </a:rPr>
              <a:t>·</a:t>
            </a:r>
            <a:r>
              <a:rPr lang="en-CA" sz="2400" dirty="0" smtClean="0"/>
              <a:t> </a:t>
            </a:r>
            <a:r>
              <a:rPr lang="en-CA" sz="2400" dirty="0" smtClean="0">
                <a:latin typeface="Calibri"/>
              </a:rPr>
              <a:t>b</a:t>
            </a:r>
            <a:r>
              <a:rPr lang="en-CA" sz="2400" baseline="-25000" dirty="0" smtClean="0">
                <a:latin typeface="Calibri"/>
              </a:rPr>
              <a:t>2</a:t>
            </a:r>
            <a:endParaRPr lang="en-CA" sz="2400" baseline="-25000" dirty="0"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1500174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U</a:t>
            </a:r>
            <a:endParaRPr lang="en-CA" dirty="0"/>
          </a:p>
        </p:txBody>
      </p:sp>
      <p:sp>
        <p:nvSpPr>
          <p:cNvPr id="52" name="TextBox 51"/>
          <p:cNvSpPr txBox="1"/>
          <p:nvPr/>
        </p:nvSpPr>
        <p:spPr>
          <a:xfrm>
            <a:off x="6000760" y="1428736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V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0204E-6 L 0.08091 -3.8020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4" grpId="0" animBg="1"/>
      <p:bldP spid="45" grpId="0"/>
      <p:bldP spid="46" grpId="0" animBg="1"/>
      <p:bldP spid="47" grpId="0"/>
      <p:bldP spid="48" grpId="0"/>
      <p:bldP spid="49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r>
              <a:rPr lang="en-CA" dirty="0" smtClean="0"/>
              <a:t>Main Theorem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1"/>
            <a:ext cx="8186766" cy="185738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Let G =(U</a:t>
            </a:r>
            <a:r>
              <a:rPr lang="en-US" sz="3000" dirty="0" smtClean="0">
                <a:latin typeface="cmsy10"/>
              </a:rPr>
              <a:t>[</a:t>
            </a:r>
            <a:r>
              <a:rPr lang="en-US" sz="3000" dirty="0" smtClean="0"/>
              <a:t>V, E) be a (D,K,</a:t>
            </a:r>
            <a:r>
              <a:rPr lang="en-US" sz="3000" dirty="0" smtClean="0">
                <a:latin typeface="cmmi10"/>
              </a:rPr>
              <a:t>²</a:t>
            </a:r>
            <a:r>
              <a:rPr lang="en-US" sz="3000" dirty="0" smtClean="0"/>
              <a:t>)-lossless expander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={A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,…,</a:t>
            </a:r>
            <a:r>
              <a:rPr lang="en-US" sz="3000" dirty="0" err="1" smtClean="0"/>
              <a:t>A</a:t>
            </a:r>
            <a:r>
              <a:rPr lang="en-US" sz="3000" baseline="-25000" dirty="0" err="1" smtClean="0"/>
              <a:t>k</a:t>
            </a:r>
            <a:r>
              <a:rPr lang="en-US" sz="3000" dirty="0" smtClean="0"/>
              <a:t>} be defined by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 = { </a:t>
            </a:r>
            <a:r>
              <a:rPr lang="en-US" sz="3000" dirty="0" smtClean="0">
                <a:latin typeface="cmmi10"/>
              </a:rPr>
              <a:t>¡</a:t>
            </a:r>
            <a:r>
              <a:rPr lang="en-US" sz="3000" dirty="0" smtClean="0"/>
              <a:t>(u) : u</a:t>
            </a:r>
            <a:r>
              <a:rPr lang="en-US" sz="3000" dirty="0" smtClean="0">
                <a:latin typeface="cmsy10"/>
              </a:rPr>
              <a:t>2</a:t>
            </a:r>
            <a:r>
              <a:rPr lang="en-US" sz="3000" dirty="0" smtClean="0"/>
              <a:t>U }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1</a:t>
            </a:r>
            <a:r>
              <a:rPr lang="en-US" sz="3000" dirty="0" smtClean="0"/>
              <a:t>, …, </a:t>
            </a:r>
            <a:r>
              <a:rPr lang="en-US" sz="3000" dirty="0" err="1" smtClean="0">
                <a:latin typeface="Calibri"/>
              </a:rPr>
              <a:t>b</a:t>
            </a:r>
            <a:r>
              <a:rPr lang="en-US" sz="3000" baseline="-25000" dirty="0" err="1" smtClean="0">
                <a:latin typeface="Calibri"/>
              </a:rPr>
              <a:t>k</a:t>
            </a:r>
            <a:r>
              <a:rPr lang="en-US" sz="3000" dirty="0" smtClean="0"/>
              <a:t> satisfy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i</a:t>
            </a:r>
            <a:r>
              <a:rPr lang="en-US" sz="3000" dirty="0" smtClean="0"/>
              <a:t> </a:t>
            </a:r>
            <a:r>
              <a:rPr lang="en-US" sz="3000" dirty="0" smtClean="0">
                <a:latin typeface="cmsy10"/>
              </a:rPr>
              <a:t>¸</a:t>
            </a:r>
            <a:r>
              <a:rPr lang="en-US" sz="3000" dirty="0" smtClean="0"/>
              <a:t> 4</a:t>
            </a:r>
            <a:r>
              <a:rPr lang="en-US" sz="3000" dirty="0" smtClean="0">
                <a:latin typeface="cmmi10"/>
              </a:rPr>
              <a:t>²</a:t>
            </a:r>
            <a:r>
              <a:rPr lang="en-US" sz="3000" dirty="0" smtClean="0"/>
              <a:t>D  </a:t>
            </a:r>
            <a:r>
              <a:rPr lang="en-US" sz="3000" dirty="0" smtClean="0">
                <a:latin typeface="cmsy10"/>
              </a:rPr>
              <a:t>8</a:t>
            </a:r>
            <a:r>
              <a:rPr lang="en-US" sz="3000" dirty="0" smtClean="0"/>
              <a:t>i</a:t>
            </a:r>
          </a:p>
        </p:txBody>
      </p:sp>
      <p:grpSp>
        <p:nvGrpSpPr>
          <p:cNvPr id="4" name="Group 105"/>
          <p:cNvGrpSpPr/>
          <p:nvPr/>
        </p:nvGrpSpPr>
        <p:grpSpPr>
          <a:xfrm>
            <a:off x="2911941" y="2792784"/>
            <a:ext cx="2919662" cy="3493736"/>
            <a:chOff x="3347047" y="766595"/>
            <a:chExt cx="2165232" cy="2590967"/>
          </a:xfrm>
        </p:grpSpPr>
        <p:sp>
          <p:nvSpPr>
            <p:cNvPr id="19" name="Oval 18"/>
            <p:cNvSpPr/>
            <p:nvPr/>
          </p:nvSpPr>
          <p:spPr>
            <a:xfrm>
              <a:off x="3347047" y="1559114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347047" y="1819414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47047" y="2079718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347047" y="2340019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347047" y="2600321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47047" y="2860622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47047" y="3132757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299304" y="1831248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99304" y="2091548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99304" y="2363684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99304" y="2623984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304" y="2884287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99304" y="3144587"/>
              <a:ext cx="212975" cy="21297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19" idx="6"/>
              <a:endCxn id="30" idx="2"/>
            </p:cNvCxnSpPr>
            <p:nvPr/>
          </p:nvCxnSpPr>
          <p:spPr>
            <a:xfrm>
              <a:off x="3560022" y="1737040"/>
              <a:ext cx="1739282" cy="1325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6"/>
              <a:endCxn id="29" idx="2"/>
            </p:cNvCxnSpPr>
            <p:nvPr/>
          </p:nvCxnSpPr>
          <p:spPr>
            <a:xfrm>
              <a:off x="3560022" y="2186206"/>
              <a:ext cx="1739282" cy="544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6"/>
              <a:endCxn id="31" idx="2"/>
            </p:cNvCxnSpPr>
            <p:nvPr/>
          </p:nvCxnSpPr>
          <p:spPr>
            <a:xfrm>
              <a:off x="3560022" y="2446507"/>
              <a:ext cx="1739282" cy="804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6"/>
              <a:endCxn id="29" idx="2"/>
            </p:cNvCxnSpPr>
            <p:nvPr/>
          </p:nvCxnSpPr>
          <p:spPr>
            <a:xfrm>
              <a:off x="3560022" y="2706809"/>
              <a:ext cx="1739282" cy="23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6"/>
              <a:endCxn id="26" idx="2"/>
            </p:cNvCxnSpPr>
            <p:nvPr/>
          </p:nvCxnSpPr>
          <p:spPr>
            <a:xfrm flipV="1">
              <a:off x="3560022" y="1937736"/>
              <a:ext cx="1739282" cy="10293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5" idx="6"/>
              <a:endCxn id="28" idx="3"/>
            </p:cNvCxnSpPr>
            <p:nvPr/>
          </p:nvCxnSpPr>
          <p:spPr>
            <a:xfrm flipV="1">
              <a:off x="3560022" y="2545470"/>
              <a:ext cx="1770471" cy="693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9"/>
            <p:cNvGrpSpPr/>
            <p:nvPr/>
          </p:nvGrpSpPr>
          <p:grpSpPr>
            <a:xfrm>
              <a:off x="3560022" y="1717841"/>
              <a:ext cx="1770471" cy="1510174"/>
              <a:chOff x="3560022" y="889907"/>
              <a:chExt cx="1770471" cy="1510174"/>
            </a:xfrm>
          </p:grpSpPr>
          <p:cxnSp>
            <p:nvCxnSpPr>
              <p:cNvPr id="52" name="Straight Connector 51"/>
              <p:cNvCxnSpPr>
                <a:stCxn id="19" idx="6"/>
                <a:endCxn id="26" idx="2"/>
              </p:cNvCxnSpPr>
              <p:nvPr/>
            </p:nvCxnSpPr>
            <p:spPr>
              <a:xfrm>
                <a:off x="3560022" y="889907"/>
                <a:ext cx="1739282" cy="2721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4" idx="6"/>
                <a:endCxn id="30" idx="2"/>
              </p:cNvCxnSpPr>
              <p:nvPr/>
            </p:nvCxnSpPr>
            <p:spPr>
              <a:xfrm>
                <a:off x="3560022" y="2191415"/>
                <a:ext cx="1739282" cy="236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0" idx="6"/>
                <a:endCxn id="28" idx="2"/>
              </p:cNvCxnSpPr>
              <p:nvPr/>
            </p:nvCxnSpPr>
            <p:spPr>
              <a:xfrm>
                <a:off x="3560022" y="1150207"/>
                <a:ext cx="1739282" cy="5442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1" idx="6"/>
                <a:endCxn id="31" idx="1"/>
              </p:cNvCxnSpPr>
              <p:nvPr/>
            </p:nvCxnSpPr>
            <p:spPr>
              <a:xfrm>
                <a:off x="3560022" y="1410511"/>
                <a:ext cx="1770471" cy="9895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3347047" y="766595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347047" y="1026895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347047" y="1287199"/>
              <a:ext cx="212975" cy="2129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39" idx="6"/>
              <a:endCxn id="26" idx="1"/>
            </p:cNvCxnSpPr>
            <p:nvPr/>
          </p:nvCxnSpPr>
          <p:spPr>
            <a:xfrm>
              <a:off x="3560022" y="873083"/>
              <a:ext cx="1770471" cy="989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5"/>
              <a:endCxn id="27" idx="2"/>
            </p:cNvCxnSpPr>
            <p:nvPr/>
          </p:nvCxnSpPr>
          <p:spPr>
            <a:xfrm rot="16200000" flipH="1">
              <a:off x="3789241" y="687972"/>
              <a:ext cx="1249655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0" idx="2"/>
            </p:cNvCxnSpPr>
            <p:nvPr/>
          </p:nvCxnSpPr>
          <p:spPr>
            <a:xfrm rot="16200000" flipH="1">
              <a:off x="3523021" y="1214492"/>
              <a:ext cx="1782094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6"/>
              <a:endCxn id="28" idx="2"/>
            </p:cNvCxnSpPr>
            <p:nvPr/>
          </p:nvCxnSpPr>
          <p:spPr>
            <a:xfrm>
              <a:off x="3560022" y="1393687"/>
              <a:ext cx="1739282" cy="1076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1" idx="5"/>
              <a:endCxn id="31" idx="2"/>
            </p:cNvCxnSpPr>
            <p:nvPr/>
          </p:nvCxnSpPr>
          <p:spPr>
            <a:xfrm rot="16200000" flipH="1">
              <a:off x="3523023" y="1474794"/>
              <a:ext cx="1782090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0" idx="6"/>
              <a:endCxn id="27" idx="2"/>
            </p:cNvCxnSpPr>
            <p:nvPr/>
          </p:nvCxnSpPr>
          <p:spPr>
            <a:xfrm>
              <a:off x="3560022" y="1925902"/>
              <a:ext cx="1739282" cy="2721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0" idx="6"/>
              <a:endCxn id="29" idx="2"/>
            </p:cNvCxnSpPr>
            <p:nvPr/>
          </p:nvCxnSpPr>
          <p:spPr>
            <a:xfrm>
              <a:off x="3560022" y="1133383"/>
              <a:ext cx="1739282" cy="1597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5" idx="6"/>
              <a:endCxn id="31" idx="3"/>
            </p:cNvCxnSpPr>
            <p:nvPr/>
          </p:nvCxnSpPr>
          <p:spPr>
            <a:xfrm>
              <a:off x="3560022" y="3239245"/>
              <a:ext cx="1770471" cy="87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3" idx="5"/>
              <a:endCxn id="31" idx="2"/>
            </p:cNvCxnSpPr>
            <p:nvPr/>
          </p:nvCxnSpPr>
          <p:spPr>
            <a:xfrm rot="16200000" flipH="1">
              <a:off x="4179584" y="2131355"/>
              <a:ext cx="468968" cy="1770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2" idx="6"/>
              <a:endCxn id="28" idx="2"/>
            </p:cNvCxnSpPr>
            <p:nvPr/>
          </p:nvCxnSpPr>
          <p:spPr>
            <a:xfrm>
              <a:off x="3560022" y="2446507"/>
              <a:ext cx="1739282" cy="236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5439386" y="4094956"/>
            <a:ext cx="485401" cy="82456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TextBox 56"/>
          <p:cNvSpPr txBox="1"/>
          <p:nvPr/>
        </p:nvSpPr>
        <p:spPr>
          <a:xfrm>
            <a:off x="5465832" y="357187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FF"/>
                </a:solidFill>
              </a:rPr>
              <a:t>A</a:t>
            </a:r>
            <a:r>
              <a:rPr lang="en-CA" sz="3200" baseline="-25000" dirty="0" smtClean="0">
                <a:solidFill>
                  <a:srgbClr val="0000FF"/>
                </a:solidFill>
              </a:rPr>
              <a:t>1</a:t>
            </a:r>
            <a:endParaRPr lang="en-CA" sz="3200" baseline="-25000" dirty="0">
              <a:solidFill>
                <a:srgbClr val="0000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439386" y="4478183"/>
            <a:ext cx="485401" cy="82456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TextBox 59"/>
          <p:cNvSpPr txBox="1"/>
          <p:nvPr/>
        </p:nvSpPr>
        <p:spPr>
          <a:xfrm>
            <a:off x="5929322" y="4191664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alibri"/>
              </a:rPr>
              <a:t>b</a:t>
            </a:r>
            <a:r>
              <a:rPr lang="en-CA" sz="2800" baseline="-25000" dirty="0" smtClean="0">
                <a:latin typeface="Calibri"/>
              </a:rPr>
              <a:t>1</a:t>
            </a:r>
            <a:endParaRPr lang="en-CA" sz="2800" baseline="-25000" dirty="0"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86446" y="5048920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00FF"/>
                </a:solidFill>
              </a:rPr>
              <a:t>A</a:t>
            </a:r>
            <a:r>
              <a:rPr lang="en-CA" sz="3200" baseline="-25000" dirty="0" smtClean="0">
                <a:solidFill>
                  <a:srgbClr val="0000FF"/>
                </a:solidFill>
              </a:rPr>
              <a:t>2</a:t>
            </a:r>
            <a:endParaRPr lang="en-CA" sz="3200" baseline="-250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29322" y="4620292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/>
              <a:t> </a:t>
            </a:r>
            <a:r>
              <a:rPr lang="en-CA" sz="2800" dirty="0" smtClean="0">
                <a:latin typeface="Calibri"/>
              </a:rPr>
              <a:t>b</a:t>
            </a:r>
            <a:r>
              <a:rPr lang="en-CA" sz="2800" baseline="-25000" dirty="0" smtClean="0">
                <a:latin typeface="Calibri"/>
              </a:rPr>
              <a:t>2</a:t>
            </a:r>
            <a:endParaRPr lang="en-CA" sz="2800" baseline="-25000" dirty="0"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02934" y="2055298"/>
            <a:ext cx="1912074" cy="552262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i="1"/>
          </a:p>
        </p:txBody>
      </p:sp>
      <p:sp>
        <p:nvSpPr>
          <p:cNvPr id="64" name="Rectangle 63"/>
          <p:cNvSpPr/>
          <p:nvPr/>
        </p:nvSpPr>
        <p:spPr>
          <a:xfrm>
            <a:off x="4035358" y="928670"/>
            <a:ext cx="3894228" cy="552262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 err="1"/>
              <a:t>Submodular</a:t>
            </a:r>
            <a:r>
              <a:rPr lang="en-US" sz="4000" dirty="0"/>
              <a:t> valuations</a:t>
            </a:r>
          </a:p>
        </p:txBody>
      </p:sp>
      <p:sp>
        <p:nvSpPr>
          <p:cNvPr id="1553412" name="Text Box 4"/>
          <p:cNvSpPr txBox="1">
            <a:spLocks noChangeArrowheads="1"/>
          </p:cNvSpPr>
          <p:nvPr/>
        </p:nvSpPr>
        <p:spPr bwMode="auto">
          <a:xfrm>
            <a:off x="5224946" y="5227175"/>
            <a:ext cx="3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</a:rPr>
              <a:t>x</a:t>
            </a:r>
          </a:p>
        </p:txBody>
      </p:sp>
      <p:sp>
        <p:nvSpPr>
          <p:cNvPr id="1553413" name="Oval 5"/>
          <p:cNvSpPr>
            <a:spLocks noChangeArrowheads="1"/>
          </p:cNvSpPr>
          <p:nvPr/>
        </p:nvSpPr>
        <p:spPr bwMode="auto">
          <a:xfrm>
            <a:off x="2112977" y="5207672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latin typeface="+mj-lt"/>
              </a:rPr>
              <a:t>S     </a:t>
            </a:r>
            <a:endParaRPr lang="en-US" sz="3200" dirty="0">
              <a:latin typeface="+mj-lt"/>
            </a:endParaRPr>
          </a:p>
        </p:txBody>
      </p:sp>
      <p:sp>
        <p:nvSpPr>
          <p:cNvPr id="1553414" name="Oval 6"/>
          <p:cNvSpPr>
            <a:spLocks noChangeArrowheads="1"/>
          </p:cNvSpPr>
          <p:nvPr/>
        </p:nvSpPr>
        <p:spPr bwMode="auto">
          <a:xfrm>
            <a:off x="2855927" y="5341475"/>
            <a:ext cx="533400" cy="533400"/>
          </a:xfrm>
          <a:prstGeom prst="ellipse">
            <a:avLst/>
          </a:prstGeom>
          <a:solidFill>
            <a:srgbClr val="FF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latin typeface="+mj-lt"/>
              </a:rPr>
              <a:t>T</a:t>
            </a:r>
            <a:endParaRPr lang="en-US" sz="3200" dirty="0">
              <a:latin typeface="+mj-lt"/>
            </a:endParaRPr>
          </a:p>
        </p:txBody>
      </p:sp>
      <p:sp>
        <p:nvSpPr>
          <p:cNvPr id="1553415" name="Oval 7"/>
          <p:cNvSpPr>
            <a:spLocks noChangeArrowheads="1"/>
          </p:cNvSpPr>
          <p:nvPr/>
        </p:nvSpPr>
        <p:spPr bwMode="auto">
          <a:xfrm>
            <a:off x="5176852" y="5451012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553416" name="Oval 8"/>
          <p:cNvSpPr>
            <a:spLocks noChangeArrowheads="1"/>
          </p:cNvSpPr>
          <p:nvPr/>
        </p:nvSpPr>
        <p:spPr bwMode="auto">
          <a:xfrm>
            <a:off x="5176852" y="60749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1553417" name="Text Box 9"/>
          <p:cNvSpPr txBox="1">
            <a:spLocks noChangeArrowheads="1"/>
          </p:cNvSpPr>
          <p:nvPr/>
        </p:nvSpPr>
        <p:spPr bwMode="auto">
          <a:xfrm>
            <a:off x="5234471" y="5840045"/>
            <a:ext cx="3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+mj-lt"/>
              </a:rPr>
              <a:t>x</a:t>
            </a:r>
            <a:endParaRPr lang="en-US" sz="3200" dirty="0">
              <a:latin typeface="+mj-lt"/>
            </a:endParaRPr>
          </a:p>
        </p:txBody>
      </p:sp>
      <p:sp>
        <p:nvSpPr>
          <p:cNvPr id="1553418" name="Text Box 10"/>
          <p:cNvSpPr txBox="1">
            <a:spLocks noChangeArrowheads="1"/>
          </p:cNvSpPr>
          <p:nvPr/>
        </p:nvSpPr>
        <p:spPr bwMode="auto">
          <a:xfrm>
            <a:off x="4742214" y="5203362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+mj-lt"/>
              </a:rPr>
              <a:t>+</a:t>
            </a:r>
          </a:p>
        </p:txBody>
      </p:sp>
      <p:sp>
        <p:nvSpPr>
          <p:cNvPr id="1553419" name="Text Box 11"/>
          <p:cNvSpPr txBox="1">
            <a:spLocks noChangeArrowheads="1"/>
          </p:cNvSpPr>
          <p:nvPr/>
        </p:nvSpPr>
        <p:spPr bwMode="auto">
          <a:xfrm>
            <a:off x="4743802" y="582099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+mj-lt"/>
              </a:rPr>
              <a:t>+</a:t>
            </a:r>
          </a:p>
        </p:txBody>
      </p:sp>
      <p:sp>
        <p:nvSpPr>
          <p:cNvPr id="1553420" name="AutoShape 12"/>
          <p:cNvSpPr>
            <a:spLocks noChangeArrowheads="1"/>
          </p:cNvSpPr>
          <p:nvPr/>
        </p:nvSpPr>
        <p:spPr bwMode="auto">
          <a:xfrm>
            <a:off x="5670564" y="5221996"/>
            <a:ext cx="2686050" cy="668372"/>
          </a:xfrm>
          <a:prstGeom prst="leftArrow">
            <a:avLst>
              <a:gd name="adj1" fmla="val 57481"/>
              <a:gd name="adj2" fmla="val 593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+mj-lt"/>
              </a:rPr>
              <a:t>Large improvement</a:t>
            </a:r>
          </a:p>
        </p:txBody>
      </p:sp>
      <p:sp>
        <p:nvSpPr>
          <p:cNvPr id="1553421" name="AutoShape 13"/>
          <p:cNvSpPr>
            <a:spLocks noChangeArrowheads="1"/>
          </p:cNvSpPr>
          <p:nvPr/>
        </p:nvSpPr>
        <p:spPr bwMode="auto">
          <a:xfrm>
            <a:off x="5670563" y="5911483"/>
            <a:ext cx="2691239" cy="433387"/>
          </a:xfrm>
          <a:prstGeom prst="leftArrow">
            <a:avLst>
              <a:gd name="adj1" fmla="val 71657"/>
              <a:gd name="adj2" fmla="val 809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+mj-lt"/>
              </a:rPr>
              <a:t>Small improvement</a:t>
            </a:r>
            <a:endParaRPr lang="en-US" dirty="0">
              <a:latin typeface="+mj-lt"/>
            </a:endParaRPr>
          </a:p>
        </p:txBody>
      </p:sp>
      <p:sp>
        <p:nvSpPr>
          <p:cNvPr id="1553422" name="Rectangle 14"/>
          <p:cNvSpPr>
            <a:spLocks noChangeArrowheads="1"/>
          </p:cNvSpPr>
          <p:nvPr/>
        </p:nvSpPr>
        <p:spPr bwMode="auto">
          <a:xfrm>
            <a:off x="693048" y="4457730"/>
            <a:ext cx="78268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en-US" sz="2800" dirty="0">
                <a:solidFill>
                  <a:srgbClr val="2E04CA"/>
                </a:solidFill>
                <a:latin typeface="+mj-lt"/>
              </a:rPr>
              <a:t>For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µ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S,   </a:t>
            </a:r>
            <a:r>
              <a:rPr lang="en-US" sz="2800" dirty="0" err="1" smtClean="0">
                <a:solidFill>
                  <a:srgbClr val="2E04CA"/>
                </a:solidFill>
                <a:latin typeface="+mj-lt"/>
              </a:rPr>
              <a:t>x</a:t>
            </a:r>
            <a:r>
              <a:rPr lang="en-US" sz="2800" dirty="0" err="1" smtClean="0">
                <a:solidFill>
                  <a:srgbClr val="2E04CA"/>
                </a:solidFill>
                <a:latin typeface="+mj-lt"/>
                <a:sym typeface="Symbol" pitchFamily="18" charset="2"/>
              </a:rPr>
              <a:t></a:t>
            </a:r>
            <a:r>
              <a:rPr lang="en-US" sz="2800" dirty="0" err="1" smtClean="0">
                <a:solidFill>
                  <a:srgbClr val="2E04CA"/>
                </a:solidFill>
                <a:latin typeface="+mj-lt"/>
              </a:rPr>
              <a:t>S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,   f(T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{x}) 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–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f(T) 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¸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f(S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{x}) 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–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f(S)</a:t>
            </a:r>
            <a:endParaRPr lang="en-US" sz="2800" dirty="0">
              <a:solidFill>
                <a:srgbClr val="2E04CA"/>
              </a:solidFill>
              <a:latin typeface="+mj-lt"/>
            </a:endParaRPr>
          </a:p>
        </p:txBody>
      </p:sp>
      <p:sp>
        <p:nvSpPr>
          <p:cNvPr id="1553424" name="Oval 16"/>
          <p:cNvSpPr>
            <a:spLocks noChangeArrowheads="1"/>
          </p:cNvSpPr>
          <p:nvPr/>
        </p:nvSpPr>
        <p:spPr bwMode="auto">
          <a:xfrm>
            <a:off x="2947535" y="2598054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j-lt"/>
              </a:rPr>
              <a:t>T</a:t>
            </a:r>
            <a:endParaRPr lang="en-US" sz="2800" dirty="0">
              <a:latin typeface="+mj-lt"/>
            </a:endParaRPr>
          </a:p>
        </p:txBody>
      </p:sp>
      <p:sp>
        <p:nvSpPr>
          <p:cNvPr id="1553425" name="Oval 17"/>
          <p:cNvSpPr>
            <a:spLocks noChangeArrowheads="1"/>
          </p:cNvSpPr>
          <p:nvPr/>
        </p:nvSpPr>
        <p:spPr bwMode="auto">
          <a:xfrm>
            <a:off x="2028372" y="2626629"/>
            <a:ext cx="1295400" cy="733425"/>
          </a:xfrm>
          <a:prstGeom prst="ellipse">
            <a:avLst/>
          </a:prstGeom>
          <a:solidFill>
            <a:srgbClr val="FF800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latin typeface="+mj-lt"/>
              </a:rPr>
              <a:t>S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28372" y="2554965"/>
            <a:ext cx="2370138" cy="811213"/>
            <a:chOff x="1296" y="1423"/>
            <a:chExt cx="1493" cy="511"/>
          </a:xfrm>
        </p:grpSpPr>
        <p:sp>
          <p:nvSpPr>
            <p:cNvPr id="28698" name="Freeform 18"/>
            <p:cNvSpPr>
              <a:spLocks/>
            </p:cNvSpPr>
            <p:nvPr/>
          </p:nvSpPr>
          <p:spPr bwMode="auto">
            <a:xfrm>
              <a:off x="1296" y="1423"/>
              <a:ext cx="1493" cy="511"/>
            </a:xfrm>
            <a:custGeom>
              <a:avLst/>
              <a:gdLst>
                <a:gd name="T0" fmla="*/ 0 w 1493"/>
                <a:gd name="T1" fmla="*/ 257 h 511"/>
                <a:gd name="T2" fmla="*/ 83 w 1493"/>
                <a:gd name="T3" fmla="*/ 115 h 511"/>
                <a:gd name="T4" fmla="*/ 322 w 1493"/>
                <a:gd name="T5" fmla="*/ 35 h 511"/>
                <a:gd name="T6" fmla="*/ 576 w 1493"/>
                <a:gd name="T7" fmla="*/ 65 h 511"/>
                <a:gd name="T8" fmla="*/ 702 w 1493"/>
                <a:gd name="T9" fmla="*/ 103 h 511"/>
                <a:gd name="T10" fmla="*/ 843 w 1493"/>
                <a:gd name="T11" fmla="*/ 35 h 511"/>
                <a:gd name="T12" fmla="*/ 1152 w 1493"/>
                <a:gd name="T13" fmla="*/ 17 h 511"/>
                <a:gd name="T14" fmla="*/ 1425 w 1493"/>
                <a:gd name="T15" fmla="*/ 140 h 511"/>
                <a:gd name="T16" fmla="*/ 1488 w 1493"/>
                <a:gd name="T17" fmla="*/ 257 h 511"/>
                <a:gd name="T18" fmla="*/ 1392 w 1493"/>
                <a:gd name="T19" fmla="*/ 401 h 511"/>
                <a:gd name="T20" fmla="*/ 1104 w 1493"/>
                <a:gd name="T21" fmla="*/ 497 h 511"/>
                <a:gd name="T22" fmla="*/ 873 w 1493"/>
                <a:gd name="T23" fmla="*/ 483 h 511"/>
                <a:gd name="T24" fmla="*/ 720 w 1493"/>
                <a:gd name="T25" fmla="*/ 428 h 511"/>
                <a:gd name="T26" fmla="*/ 512 w 1493"/>
                <a:gd name="T27" fmla="*/ 489 h 511"/>
                <a:gd name="T28" fmla="*/ 336 w 1493"/>
                <a:gd name="T29" fmla="*/ 497 h 511"/>
                <a:gd name="T30" fmla="*/ 144 w 1493"/>
                <a:gd name="T31" fmla="*/ 449 h 511"/>
                <a:gd name="T32" fmla="*/ 46 w 1493"/>
                <a:gd name="T33" fmla="*/ 372 h 511"/>
                <a:gd name="T34" fmla="*/ 0 w 1493"/>
                <a:gd name="T35" fmla="*/ 257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3"/>
                <a:gd name="T55" fmla="*/ 0 h 511"/>
                <a:gd name="T56" fmla="*/ 1493 w 1493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3" h="511">
                  <a:moveTo>
                    <a:pt x="0" y="257"/>
                  </a:moveTo>
                  <a:cubicBezTo>
                    <a:pt x="8" y="213"/>
                    <a:pt x="29" y="152"/>
                    <a:pt x="83" y="115"/>
                  </a:cubicBezTo>
                  <a:cubicBezTo>
                    <a:pt x="137" y="78"/>
                    <a:pt x="240" y="43"/>
                    <a:pt x="322" y="35"/>
                  </a:cubicBezTo>
                  <a:cubicBezTo>
                    <a:pt x="404" y="27"/>
                    <a:pt x="513" y="54"/>
                    <a:pt x="576" y="65"/>
                  </a:cubicBezTo>
                  <a:lnTo>
                    <a:pt x="702" y="103"/>
                  </a:lnTo>
                  <a:lnTo>
                    <a:pt x="843" y="35"/>
                  </a:lnTo>
                  <a:cubicBezTo>
                    <a:pt x="918" y="21"/>
                    <a:pt x="1055" y="0"/>
                    <a:pt x="1152" y="17"/>
                  </a:cubicBezTo>
                  <a:cubicBezTo>
                    <a:pt x="1249" y="34"/>
                    <a:pt x="1369" y="100"/>
                    <a:pt x="1425" y="140"/>
                  </a:cubicBezTo>
                  <a:cubicBezTo>
                    <a:pt x="1481" y="180"/>
                    <a:pt x="1493" y="214"/>
                    <a:pt x="1488" y="257"/>
                  </a:cubicBezTo>
                  <a:cubicBezTo>
                    <a:pt x="1483" y="300"/>
                    <a:pt x="1456" y="361"/>
                    <a:pt x="1392" y="401"/>
                  </a:cubicBezTo>
                  <a:cubicBezTo>
                    <a:pt x="1328" y="441"/>
                    <a:pt x="1190" y="483"/>
                    <a:pt x="1104" y="497"/>
                  </a:cubicBezTo>
                  <a:cubicBezTo>
                    <a:pt x="1018" y="511"/>
                    <a:pt x="937" y="495"/>
                    <a:pt x="873" y="483"/>
                  </a:cubicBezTo>
                  <a:lnTo>
                    <a:pt x="720" y="428"/>
                  </a:lnTo>
                  <a:lnTo>
                    <a:pt x="512" y="489"/>
                  </a:lnTo>
                  <a:cubicBezTo>
                    <a:pt x="448" y="501"/>
                    <a:pt x="397" y="504"/>
                    <a:pt x="336" y="497"/>
                  </a:cubicBezTo>
                  <a:cubicBezTo>
                    <a:pt x="275" y="490"/>
                    <a:pt x="192" y="470"/>
                    <a:pt x="144" y="449"/>
                  </a:cubicBezTo>
                  <a:cubicBezTo>
                    <a:pt x="96" y="428"/>
                    <a:pt x="70" y="404"/>
                    <a:pt x="46" y="372"/>
                  </a:cubicBezTo>
                  <a:cubicBezTo>
                    <a:pt x="22" y="340"/>
                    <a:pt x="10" y="281"/>
                    <a:pt x="0" y="257"/>
                  </a:cubicBezTo>
                  <a:close/>
                </a:path>
              </a:pathLst>
            </a:custGeom>
            <a:solidFill>
              <a:srgbClr val="0083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699" name="Text Box 19"/>
            <p:cNvSpPr txBox="1">
              <a:spLocks noChangeArrowheads="1"/>
            </p:cNvSpPr>
            <p:nvPr/>
          </p:nvSpPr>
          <p:spPr bwMode="auto">
            <a:xfrm>
              <a:off x="1759" y="1536"/>
              <a:ext cx="5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cmsy10"/>
                </a:rPr>
                <a:t>[</a:t>
              </a:r>
              <a:r>
                <a:rPr lang="en-US" dirty="0" smtClean="0">
                  <a:latin typeface="+mj-lt"/>
                </a:rPr>
                <a:t> T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90375" y="2725055"/>
            <a:ext cx="750889" cy="868363"/>
            <a:chOff x="1776" y="1520"/>
            <a:chExt cx="473" cy="547"/>
          </a:xfrm>
        </p:grpSpPr>
        <p:sp>
          <p:nvSpPr>
            <p:cNvPr id="28696" name="Freeform 21"/>
            <p:cNvSpPr>
              <a:spLocks/>
            </p:cNvSpPr>
            <p:nvPr/>
          </p:nvSpPr>
          <p:spPr bwMode="auto">
            <a:xfrm>
              <a:off x="1872" y="1520"/>
              <a:ext cx="258" cy="305"/>
            </a:xfrm>
            <a:custGeom>
              <a:avLst/>
              <a:gdLst>
                <a:gd name="T0" fmla="*/ 144 w 258"/>
                <a:gd name="T1" fmla="*/ 16 h 305"/>
                <a:gd name="T2" fmla="*/ 248 w 258"/>
                <a:gd name="T3" fmla="*/ 141 h 305"/>
                <a:gd name="T4" fmla="*/ 205 w 258"/>
                <a:gd name="T5" fmla="*/ 251 h 305"/>
                <a:gd name="T6" fmla="*/ 144 w 258"/>
                <a:gd name="T7" fmla="*/ 304 h 305"/>
                <a:gd name="T8" fmla="*/ 48 w 258"/>
                <a:gd name="T9" fmla="*/ 256 h 305"/>
                <a:gd name="T10" fmla="*/ 0 w 258"/>
                <a:gd name="T11" fmla="*/ 160 h 305"/>
                <a:gd name="T12" fmla="*/ 48 w 258"/>
                <a:gd name="T13" fmla="*/ 64 h 305"/>
                <a:gd name="T14" fmla="*/ 96 w 258"/>
                <a:gd name="T15" fmla="*/ 16 h 305"/>
                <a:gd name="T16" fmla="*/ 144 w 258"/>
                <a:gd name="T17" fmla="*/ 16 h 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305"/>
                <a:gd name="T29" fmla="*/ 258 w 258"/>
                <a:gd name="T30" fmla="*/ 305 h 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305">
                  <a:moveTo>
                    <a:pt x="144" y="16"/>
                  </a:moveTo>
                  <a:cubicBezTo>
                    <a:pt x="169" y="37"/>
                    <a:pt x="238" y="102"/>
                    <a:pt x="248" y="141"/>
                  </a:cubicBezTo>
                  <a:cubicBezTo>
                    <a:pt x="258" y="180"/>
                    <a:pt x="222" y="224"/>
                    <a:pt x="205" y="251"/>
                  </a:cubicBezTo>
                  <a:cubicBezTo>
                    <a:pt x="188" y="278"/>
                    <a:pt x="170" y="303"/>
                    <a:pt x="144" y="304"/>
                  </a:cubicBezTo>
                  <a:cubicBezTo>
                    <a:pt x="118" y="305"/>
                    <a:pt x="72" y="280"/>
                    <a:pt x="48" y="256"/>
                  </a:cubicBezTo>
                  <a:cubicBezTo>
                    <a:pt x="24" y="232"/>
                    <a:pt x="0" y="192"/>
                    <a:pt x="0" y="160"/>
                  </a:cubicBezTo>
                  <a:cubicBezTo>
                    <a:pt x="0" y="128"/>
                    <a:pt x="32" y="88"/>
                    <a:pt x="48" y="64"/>
                  </a:cubicBezTo>
                  <a:cubicBezTo>
                    <a:pt x="64" y="40"/>
                    <a:pt x="80" y="24"/>
                    <a:pt x="96" y="16"/>
                  </a:cubicBezTo>
                  <a:cubicBezTo>
                    <a:pt x="112" y="8"/>
                    <a:pt x="120" y="0"/>
                    <a:pt x="144" y="16"/>
                  </a:cubicBez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697" name="Text Box 22"/>
            <p:cNvSpPr txBox="1">
              <a:spLocks noChangeArrowheads="1"/>
            </p:cNvSpPr>
            <p:nvPr/>
          </p:nvSpPr>
          <p:spPr bwMode="auto">
            <a:xfrm>
              <a:off x="1776" y="1776"/>
              <a:ext cx="4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+mj-lt"/>
                </a:rPr>
                <a:t>S</a:t>
              </a:r>
              <a:r>
                <a:rPr lang="en-US" dirty="0" smtClean="0">
                  <a:latin typeface="cmsy10"/>
                </a:rPr>
                <a:t>Å</a:t>
              </a:r>
              <a:r>
                <a:rPr lang="en-US" dirty="0" smtClean="0">
                  <a:latin typeface="+mj-lt"/>
                </a:rPr>
                <a:t> T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553432" name="Text Box 24"/>
          <p:cNvSpPr txBox="1">
            <a:spLocks noChangeArrowheads="1"/>
          </p:cNvSpPr>
          <p:nvPr/>
        </p:nvSpPr>
        <p:spPr bwMode="auto">
          <a:xfrm>
            <a:off x="7286172" y="2450417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+mj-lt"/>
              </a:rPr>
              <a:t>+</a:t>
            </a:r>
          </a:p>
        </p:txBody>
      </p:sp>
      <p:sp>
        <p:nvSpPr>
          <p:cNvPr id="1553433" name="Text Box 25"/>
          <p:cNvSpPr txBox="1">
            <a:spLocks noChangeArrowheads="1"/>
          </p:cNvSpPr>
          <p:nvPr/>
        </p:nvSpPr>
        <p:spPr bwMode="auto">
          <a:xfrm>
            <a:off x="2333172" y="244565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>
                <a:latin typeface="+mj-lt"/>
              </a:rPr>
              <a:t>+</a:t>
            </a:r>
          </a:p>
        </p:txBody>
      </p:sp>
      <p:sp>
        <p:nvSpPr>
          <p:cNvPr id="1553436" name="Rectangle 28"/>
          <p:cNvSpPr>
            <a:spLocks noChangeArrowheads="1"/>
          </p:cNvSpPr>
          <p:nvPr/>
        </p:nvSpPr>
        <p:spPr bwMode="auto">
          <a:xfrm>
            <a:off x="4238172" y="2445654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sy10"/>
              </a:rPr>
              <a:t>¸</a:t>
            </a:r>
            <a:endParaRPr lang="en-US" sz="2800" dirty="0">
              <a:latin typeface="cmsy1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12" y="3744700"/>
            <a:ext cx="786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Equivalent </a:t>
            </a:r>
            <a:r>
              <a:rPr lang="en-US" sz="2800" dirty="0" smtClean="0">
                <a:latin typeface="+mj-lt"/>
              </a:rPr>
              <a:t> to decreasing </a:t>
            </a:r>
            <a:r>
              <a:rPr lang="en-US" sz="2800" dirty="0">
                <a:latin typeface="+mj-lt"/>
              </a:rPr>
              <a:t>marginal return: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-199560" y="1709046"/>
            <a:ext cx="8719448" cy="72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		For all S,T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µ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[n]:    f(S)+f(T) 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¸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f(S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T) + f(S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Å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3716" y="960358"/>
            <a:ext cx="752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[n]={1,…,n}; Function f : 2</a:t>
            </a:r>
            <a:r>
              <a:rPr lang="en-US" sz="2800" baseline="30000" dirty="0" smtClean="0">
                <a:latin typeface="+mj-lt"/>
              </a:rPr>
              <a:t>[n]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cmsy10"/>
              </a:rPr>
              <a:t>!</a:t>
            </a:r>
            <a:r>
              <a:rPr lang="en-US" sz="2800" dirty="0" smtClean="0">
                <a:latin typeface="+mj-lt"/>
              </a:rPr>
              <a:t>  R </a:t>
            </a:r>
            <a:r>
              <a:rPr lang="en-US" sz="2800" dirty="0" err="1">
                <a:solidFill>
                  <a:srgbClr val="2E04CA"/>
                </a:solidFill>
                <a:latin typeface="+mj-lt"/>
              </a:rPr>
              <a:t>submodular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if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14381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2136 -0.03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53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25 -0.035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53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2691 -0.0481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7" y="-24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2 L 0.29931 -0.0314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5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455E-6 L 0.13125 0.07633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553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38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0.13125 -0.0222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5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5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2" grpId="0"/>
      <p:bldP spid="1553413" grpId="0" animBg="1"/>
      <p:bldP spid="1553414" grpId="0" animBg="1"/>
      <p:bldP spid="1553415" grpId="0" animBg="1"/>
      <p:bldP spid="1553416" grpId="0" animBg="1"/>
      <p:bldP spid="1553417" grpId="0"/>
      <p:bldP spid="1553418" grpId="0"/>
      <p:bldP spid="1553419" grpId="0"/>
      <p:bldP spid="1553420" grpId="0" animBg="1"/>
      <p:bldP spid="1553421" grpId="0" animBg="1"/>
      <p:bldP spid="1553422" grpId="0"/>
      <p:bldP spid="1553424" grpId="0" animBg="1"/>
      <p:bldP spid="1553425" grpId="0" animBg="1"/>
      <p:bldP spid="1553432" grpId="0"/>
      <p:bldP spid="1553433" grpId="0"/>
      <p:bldP spid="155343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2786058"/>
            <a:ext cx="8358246" cy="22860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r>
              <a:rPr lang="en-CA" dirty="0" smtClean="0"/>
              <a:t>Main Theorem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05461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Let G =(U</a:t>
            </a:r>
            <a:r>
              <a:rPr lang="en-US" sz="3000" dirty="0" smtClean="0">
                <a:latin typeface="cmsy10"/>
              </a:rPr>
              <a:t>[</a:t>
            </a:r>
            <a:r>
              <a:rPr lang="en-US" sz="3000" dirty="0" smtClean="0"/>
              <a:t>V, E) be a (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70C0"/>
                </a:solidFill>
              </a:rPr>
              <a:t>K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/>
              <a:t>)-lossless expander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={A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,…,</a:t>
            </a:r>
            <a:r>
              <a:rPr lang="en-US" sz="3000" dirty="0" err="1" smtClean="0"/>
              <a:t>A</a:t>
            </a:r>
            <a:r>
              <a:rPr lang="en-US" sz="3000" baseline="-25000" dirty="0" err="1" smtClean="0"/>
              <a:t>k</a:t>
            </a:r>
            <a:r>
              <a:rPr lang="en-US" sz="3000" dirty="0" smtClean="0"/>
              <a:t>} be defined by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 = { </a:t>
            </a:r>
            <a:r>
              <a:rPr lang="en-US" sz="3000" dirty="0" smtClean="0">
                <a:latin typeface="cmmi10"/>
              </a:rPr>
              <a:t>¡</a:t>
            </a:r>
            <a:r>
              <a:rPr lang="en-US" sz="3000" dirty="0" smtClean="0"/>
              <a:t>(u) : u</a:t>
            </a:r>
            <a:r>
              <a:rPr lang="en-US" sz="3000" dirty="0" smtClean="0">
                <a:latin typeface="cmsy10"/>
              </a:rPr>
              <a:t>2</a:t>
            </a:r>
            <a:r>
              <a:rPr lang="en-US" sz="3000" dirty="0" smtClean="0"/>
              <a:t>U }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1</a:t>
            </a:r>
            <a:r>
              <a:rPr lang="en-US" sz="3000" dirty="0" smtClean="0"/>
              <a:t>, …, </a:t>
            </a:r>
            <a:r>
              <a:rPr lang="en-US" sz="3000" dirty="0" err="1" smtClean="0">
                <a:latin typeface="Calibri"/>
              </a:rPr>
              <a:t>b</a:t>
            </a:r>
            <a:r>
              <a:rPr lang="en-US" sz="3000" baseline="-25000" dirty="0" err="1" smtClean="0">
                <a:latin typeface="Calibri"/>
              </a:rPr>
              <a:t>k</a:t>
            </a:r>
            <a:r>
              <a:rPr lang="en-US" sz="3000" dirty="0" smtClean="0"/>
              <a:t> satisfy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i</a:t>
            </a:r>
            <a:r>
              <a:rPr lang="en-US" sz="3000" dirty="0" smtClean="0"/>
              <a:t> </a:t>
            </a:r>
            <a:r>
              <a:rPr lang="en-US" sz="3000" dirty="0" smtClean="0">
                <a:latin typeface="cmsy10"/>
              </a:rPr>
              <a:t>¸</a:t>
            </a:r>
            <a:r>
              <a:rPr lang="en-US" sz="3000" dirty="0" smtClean="0"/>
              <a:t> 4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  </a:t>
            </a:r>
            <a:r>
              <a:rPr lang="en-US" sz="3000" dirty="0" smtClean="0">
                <a:latin typeface="cmsy10"/>
              </a:rPr>
              <a:t>8</a:t>
            </a:r>
            <a:r>
              <a:rPr lang="en-US" sz="3000" dirty="0" smtClean="0"/>
              <a:t>i</a:t>
            </a:r>
          </a:p>
          <a:p>
            <a:endParaRPr lang="en-US" sz="1100" b="1" dirty="0" smtClean="0"/>
          </a:p>
          <a:p>
            <a:r>
              <a:rPr lang="en-US" sz="3000" b="1" dirty="0" smtClean="0"/>
              <a:t>“Wishful Thinking”:  </a:t>
            </a:r>
            <a:r>
              <a:rPr lang="en-US" sz="3000" dirty="0" smtClean="0">
                <a:latin typeface="cmsy10"/>
              </a:rPr>
              <a:t>I</a:t>
            </a:r>
            <a:r>
              <a:rPr lang="en-US" sz="3000" dirty="0" smtClean="0"/>
              <a:t> is a </a:t>
            </a:r>
            <a:r>
              <a:rPr lang="en-US" sz="3000" dirty="0" err="1" smtClean="0"/>
              <a:t>matroid</a:t>
            </a:r>
            <a:r>
              <a:rPr lang="en-US" sz="3000" dirty="0" smtClean="0"/>
              <a:t>, where</a:t>
            </a:r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000" dirty="0" smtClean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3890" y="3393157"/>
            <a:ext cx="5455432" cy="8863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2786058"/>
            <a:ext cx="8677114" cy="271464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r>
              <a:rPr lang="en-CA" dirty="0" smtClean="0"/>
              <a:t>Main Theorem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05461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Let G =(U</a:t>
            </a:r>
            <a:r>
              <a:rPr lang="en-US" sz="3000" dirty="0" smtClean="0">
                <a:latin typeface="cmsy10"/>
              </a:rPr>
              <a:t>[</a:t>
            </a:r>
            <a:r>
              <a:rPr lang="en-US" sz="3000" dirty="0" smtClean="0"/>
              <a:t>V, E) be a (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70C0"/>
                </a:solidFill>
              </a:rPr>
              <a:t>K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/>
              <a:t>)-lossless expander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={A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,…,</a:t>
            </a:r>
            <a:r>
              <a:rPr lang="en-US" sz="3000" dirty="0" err="1" smtClean="0"/>
              <a:t>A</a:t>
            </a:r>
            <a:r>
              <a:rPr lang="en-US" sz="3000" baseline="-25000" dirty="0" err="1" smtClean="0"/>
              <a:t>k</a:t>
            </a:r>
            <a:r>
              <a:rPr lang="en-US" sz="3000" dirty="0" smtClean="0"/>
              <a:t>} be defined by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 = { </a:t>
            </a:r>
            <a:r>
              <a:rPr lang="en-US" sz="3000" dirty="0" smtClean="0">
                <a:latin typeface="cmmi10"/>
              </a:rPr>
              <a:t>¡</a:t>
            </a:r>
            <a:r>
              <a:rPr lang="en-US" sz="3000" dirty="0" smtClean="0"/>
              <a:t>(u) : u</a:t>
            </a:r>
            <a:r>
              <a:rPr lang="en-US" sz="3000" dirty="0" smtClean="0">
                <a:latin typeface="cmsy10"/>
              </a:rPr>
              <a:t>2</a:t>
            </a:r>
            <a:r>
              <a:rPr lang="en-US" sz="3000" dirty="0" smtClean="0"/>
              <a:t>U }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1</a:t>
            </a:r>
            <a:r>
              <a:rPr lang="en-US" sz="3000" dirty="0" smtClean="0"/>
              <a:t>, …, </a:t>
            </a:r>
            <a:r>
              <a:rPr lang="en-US" sz="3000" dirty="0" err="1" smtClean="0">
                <a:latin typeface="Calibri"/>
              </a:rPr>
              <a:t>b</a:t>
            </a:r>
            <a:r>
              <a:rPr lang="en-US" sz="3000" baseline="-25000" dirty="0" err="1" smtClean="0">
                <a:latin typeface="Calibri"/>
              </a:rPr>
              <a:t>k</a:t>
            </a:r>
            <a:r>
              <a:rPr lang="en-US" sz="3000" dirty="0" smtClean="0"/>
              <a:t> satisfy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i</a:t>
            </a:r>
            <a:r>
              <a:rPr lang="en-US" sz="3000" dirty="0" smtClean="0"/>
              <a:t> </a:t>
            </a:r>
            <a:r>
              <a:rPr lang="en-US" sz="3000" dirty="0" smtClean="0">
                <a:latin typeface="cmsy10"/>
              </a:rPr>
              <a:t>¸</a:t>
            </a:r>
            <a:r>
              <a:rPr lang="en-US" sz="3000" dirty="0" smtClean="0"/>
              <a:t> 4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  </a:t>
            </a:r>
            <a:r>
              <a:rPr lang="en-US" sz="3000" dirty="0" smtClean="0">
                <a:latin typeface="cmsy10"/>
              </a:rPr>
              <a:t>8</a:t>
            </a:r>
            <a:r>
              <a:rPr lang="en-US" sz="3000" dirty="0" smtClean="0"/>
              <a:t>i</a:t>
            </a:r>
          </a:p>
          <a:p>
            <a:endParaRPr lang="en-US" sz="1100" b="1" dirty="0" smtClean="0"/>
          </a:p>
          <a:p>
            <a:r>
              <a:rPr lang="en-US" sz="3000" b="1" dirty="0" smtClean="0"/>
              <a:t>Theorem:  </a:t>
            </a:r>
            <a:r>
              <a:rPr lang="en-US" sz="3000" dirty="0" smtClean="0">
                <a:latin typeface="cmsy10"/>
              </a:rPr>
              <a:t>I</a:t>
            </a:r>
            <a:r>
              <a:rPr lang="en-US" sz="3000" dirty="0" smtClean="0"/>
              <a:t> is a </a:t>
            </a:r>
            <a:r>
              <a:rPr lang="en-US" sz="3000" dirty="0" err="1" smtClean="0"/>
              <a:t>matroid</a:t>
            </a:r>
            <a:r>
              <a:rPr lang="en-US" sz="3000" dirty="0" smtClean="0"/>
              <a:t>, where</a:t>
            </a: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7509" y="3320403"/>
            <a:ext cx="8498324" cy="2008287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>
          <a:xfrm>
            <a:off x="2022708" y="4844606"/>
            <a:ext cx="1711092" cy="552262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i="1"/>
          </a:p>
        </p:txBody>
      </p:sp>
      <p:sp>
        <p:nvSpPr>
          <p:cNvPr id="14" name="Rectangle 13"/>
          <p:cNvSpPr/>
          <p:nvPr/>
        </p:nvSpPr>
        <p:spPr>
          <a:xfrm>
            <a:off x="5469422" y="3272598"/>
            <a:ext cx="3531734" cy="994602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137392" y="4335768"/>
            <a:ext cx="1312176" cy="552262"/>
          </a:xfrm>
          <a:prstGeom prst="rect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2786058"/>
            <a:ext cx="8677114" cy="271464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r>
              <a:rPr lang="en-CA" dirty="0" smtClean="0"/>
              <a:t>Main Theorem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78647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Let G =(U</a:t>
            </a:r>
            <a:r>
              <a:rPr lang="en-US" sz="3000" dirty="0" smtClean="0">
                <a:latin typeface="cmsy10"/>
              </a:rPr>
              <a:t>[</a:t>
            </a:r>
            <a:r>
              <a:rPr lang="en-US" sz="3000" dirty="0" smtClean="0"/>
              <a:t>V, E) be a (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70C0"/>
                </a:solidFill>
              </a:rPr>
              <a:t>K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/>
              <a:t>)-lossless expander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={A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,…,</a:t>
            </a:r>
            <a:r>
              <a:rPr lang="en-US" sz="3000" dirty="0" err="1" smtClean="0"/>
              <a:t>A</a:t>
            </a:r>
            <a:r>
              <a:rPr lang="en-US" sz="3000" baseline="-25000" dirty="0" err="1" smtClean="0"/>
              <a:t>k</a:t>
            </a:r>
            <a:r>
              <a:rPr lang="en-US" sz="3000" dirty="0" smtClean="0"/>
              <a:t>} be defined by </a:t>
            </a:r>
            <a:r>
              <a:rPr lang="en-US" sz="3000" dirty="0" smtClean="0">
                <a:latin typeface="cmsy10"/>
              </a:rPr>
              <a:t>A</a:t>
            </a:r>
            <a:r>
              <a:rPr lang="en-US" sz="3000" dirty="0" smtClean="0"/>
              <a:t> = { </a:t>
            </a:r>
            <a:r>
              <a:rPr lang="en-US" sz="3000" dirty="0" smtClean="0">
                <a:latin typeface="cmmi10"/>
              </a:rPr>
              <a:t>¡</a:t>
            </a:r>
            <a:r>
              <a:rPr lang="en-US" sz="3000" dirty="0" smtClean="0"/>
              <a:t>(u) : u</a:t>
            </a:r>
            <a:r>
              <a:rPr lang="en-US" sz="3000" dirty="0" smtClean="0">
                <a:latin typeface="cmsy10"/>
              </a:rPr>
              <a:t>2</a:t>
            </a:r>
            <a:r>
              <a:rPr lang="en-US" sz="3000" dirty="0" smtClean="0"/>
              <a:t>U }</a:t>
            </a:r>
          </a:p>
          <a:p>
            <a:r>
              <a:rPr lang="en-US" sz="3000" dirty="0" smtClean="0"/>
              <a:t>Let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1</a:t>
            </a:r>
            <a:r>
              <a:rPr lang="en-US" sz="3000" dirty="0" smtClean="0"/>
              <a:t>, …, </a:t>
            </a:r>
            <a:r>
              <a:rPr lang="en-US" sz="3000" dirty="0" err="1" smtClean="0">
                <a:latin typeface="Calibri"/>
              </a:rPr>
              <a:t>b</a:t>
            </a:r>
            <a:r>
              <a:rPr lang="en-US" sz="3000" baseline="-25000" dirty="0" err="1" smtClean="0">
                <a:latin typeface="Calibri"/>
              </a:rPr>
              <a:t>k</a:t>
            </a:r>
            <a:r>
              <a:rPr lang="en-US" sz="3000" dirty="0" smtClean="0"/>
              <a:t> satisfy </a:t>
            </a:r>
            <a:r>
              <a:rPr lang="en-US" sz="3000" dirty="0" smtClean="0">
                <a:latin typeface="Calibri"/>
              </a:rPr>
              <a:t>b</a:t>
            </a:r>
            <a:r>
              <a:rPr lang="en-US" sz="3000" baseline="-25000" dirty="0" smtClean="0">
                <a:latin typeface="Calibri"/>
              </a:rPr>
              <a:t>i</a:t>
            </a:r>
            <a:r>
              <a:rPr lang="en-US" sz="3000" dirty="0" smtClean="0"/>
              <a:t> </a:t>
            </a:r>
            <a:r>
              <a:rPr lang="en-US" sz="3000" dirty="0" smtClean="0">
                <a:latin typeface="cmsy10"/>
              </a:rPr>
              <a:t>¸</a:t>
            </a:r>
            <a:r>
              <a:rPr lang="en-US" sz="3000" dirty="0" smtClean="0"/>
              <a:t> 4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>
                <a:solidFill>
                  <a:srgbClr val="FF0000"/>
                </a:solidFill>
              </a:rPr>
              <a:t>D</a:t>
            </a:r>
            <a:r>
              <a:rPr lang="en-US" sz="3000" dirty="0" smtClean="0"/>
              <a:t>  </a:t>
            </a:r>
            <a:r>
              <a:rPr lang="en-US" sz="3000" dirty="0" smtClean="0">
                <a:latin typeface="cmsy10"/>
              </a:rPr>
              <a:t>8</a:t>
            </a:r>
            <a:r>
              <a:rPr lang="en-US" sz="3000" dirty="0" smtClean="0"/>
              <a:t>i</a:t>
            </a:r>
          </a:p>
          <a:p>
            <a:endParaRPr lang="en-US" sz="1100" b="1" dirty="0" smtClean="0"/>
          </a:p>
          <a:p>
            <a:r>
              <a:rPr lang="en-US" sz="3000" b="1" dirty="0" smtClean="0"/>
              <a:t>Theorem:  </a:t>
            </a:r>
            <a:r>
              <a:rPr lang="en-US" sz="3000" dirty="0" smtClean="0">
                <a:latin typeface="cmsy10"/>
              </a:rPr>
              <a:t>I</a:t>
            </a:r>
            <a:r>
              <a:rPr lang="en-US" sz="3000" dirty="0" smtClean="0"/>
              <a:t> is a </a:t>
            </a:r>
            <a:r>
              <a:rPr lang="en-US" sz="3000" dirty="0" err="1" smtClean="0"/>
              <a:t>matroid</a:t>
            </a:r>
            <a:r>
              <a:rPr lang="en-US" sz="3000" dirty="0" smtClean="0"/>
              <a:t>, where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b="1" dirty="0" smtClean="0"/>
              <a:t>Trivial case:</a:t>
            </a:r>
            <a:r>
              <a:rPr lang="en-US" sz="3000" dirty="0" smtClean="0"/>
              <a:t> G has disjoint neighborhoods,</a:t>
            </a:r>
            <a:br>
              <a:rPr lang="en-US" sz="3000" dirty="0" smtClean="0"/>
            </a:br>
            <a:r>
              <a:rPr lang="en-US" sz="3000" dirty="0" smtClean="0"/>
              <a:t>i.e., </a:t>
            </a:r>
            <a:r>
              <a:rPr lang="en-US" sz="3000" dirty="0" smtClean="0">
                <a:solidFill>
                  <a:srgbClr val="0070C0"/>
                </a:solidFill>
              </a:rPr>
              <a:t>K</a:t>
            </a:r>
            <a:r>
              <a:rPr lang="en-US" sz="3000" dirty="0" smtClean="0"/>
              <a:t>=</a:t>
            </a:r>
            <a:r>
              <a:rPr lang="en-US" sz="3000" dirty="0" smtClean="0">
                <a:latin typeface="cmsy10"/>
              </a:rPr>
              <a:t>1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3000" dirty="0" smtClean="0"/>
              <a:t>=0.</a:t>
            </a:r>
          </a:p>
        </p:txBody>
      </p:sp>
      <p:pic>
        <p:nvPicPr>
          <p:cNvPr id="25" name="Picture 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7509" y="3320403"/>
            <a:ext cx="8498324" cy="2008287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4500562" y="17377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= 0</a:t>
            </a:r>
            <a:endParaRPr lang="en-CA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77397" y="2166421"/>
            <a:ext cx="642942" cy="285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2989" y="4453516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= </a:t>
            </a:r>
            <a:r>
              <a:rPr lang="en-CA" sz="3200" b="1" dirty="0" smtClean="0">
                <a:solidFill>
                  <a:srgbClr val="FF0000"/>
                </a:solidFill>
                <a:latin typeface="cmsy10"/>
              </a:rPr>
              <a:t>1</a:t>
            </a:r>
            <a:endParaRPr lang="en-CA" sz="3200" b="1" dirty="0">
              <a:solidFill>
                <a:srgbClr val="FF0000"/>
              </a:solidFill>
              <a:latin typeface="cmsy1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714480" y="5000636"/>
            <a:ext cx="1894051" cy="239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29256" y="3286124"/>
            <a:ext cx="3500462" cy="810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6578" y="285749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= </a:t>
            </a:r>
            <a:r>
              <a:rPr lang="en-CA" sz="32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CA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427298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= </a:t>
            </a:r>
            <a:r>
              <a:rPr lang="en-CA" sz="3200" b="1" dirty="0" smtClean="0">
                <a:solidFill>
                  <a:srgbClr val="FF0000"/>
                </a:solidFill>
                <a:latin typeface="cmsy10"/>
              </a:rPr>
              <a:t>1</a:t>
            </a:r>
            <a:endParaRPr lang="en-CA" sz="3200" b="1" dirty="0">
              <a:solidFill>
                <a:srgbClr val="FF0000"/>
              </a:solidFill>
              <a:latin typeface="cmsy1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036565" y="4429132"/>
            <a:ext cx="1321385" cy="286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LB for Learning </a:t>
            </a:r>
            <a:r>
              <a:rPr lang="en-CA" dirty="0" err="1" smtClean="0"/>
              <a:t>Submodular</a:t>
            </a:r>
            <a:r>
              <a:rPr lang="en-CA" dirty="0" smtClean="0"/>
              <a:t> Functions</a:t>
            </a:r>
            <a:endParaRPr lang="en-CA" dirty="0"/>
          </a:p>
        </p:txBody>
      </p:sp>
      <p:grpSp>
        <p:nvGrpSpPr>
          <p:cNvPr id="3" name="Group 5"/>
          <p:cNvGrpSpPr/>
          <p:nvPr/>
        </p:nvGrpSpPr>
        <p:grpSpPr>
          <a:xfrm>
            <a:off x="1267299" y="1337383"/>
            <a:ext cx="7220243" cy="2900202"/>
            <a:chOff x="1267299" y="715225"/>
            <a:chExt cx="7220243" cy="2900202"/>
          </a:xfrm>
        </p:grpSpPr>
        <p:grpSp>
          <p:nvGrpSpPr>
            <p:cNvPr id="4" name="Group 54"/>
            <p:cNvGrpSpPr/>
            <p:nvPr/>
          </p:nvGrpSpPr>
          <p:grpSpPr>
            <a:xfrm>
              <a:off x="1330665" y="715215"/>
              <a:ext cx="7043795" cy="2655026"/>
              <a:chOff x="968494" y="1536759"/>
              <a:chExt cx="7353300" cy="242887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68494" y="352748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78169" y="2451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102719" y="2546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340094" y="28702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92494" y="3308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654419" y="37465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54594" y="15367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16519" y="19558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68919" y="23940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30844" y="2832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45169" y="37370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83244" y="32798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40594" y="20511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92994" y="24702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654919" y="29083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16844" y="33465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11" idx="7"/>
                <a:endCxn id="12" idx="3"/>
              </p:cNvCxnSpPr>
              <p:nvPr/>
            </p:nvCxnSpPr>
            <p:spPr>
              <a:xfrm rot="5400000" flipH="1" flipV="1">
                <a:off x="1222161" y="2571476"/>
                <a:ext cx="921416" cy="105476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6"/>
                <a:endCxn id="14" idx="3"/>
              </p:cNvCxnSpPr>
              <p:nvPr/>
            </p:nvCxnSpPr>
            <p:spPr>
              <a:xfrm flipV="1">
                <a:off x="1187569" y="3057251"/>
                <a:ext cx="1184608" cy="5797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1" idx="6"/>
                <a:endCxn id="15" idx="2"/>
              </p:cNvCxnSpPr>
              <p:nvPr/>
            </p:nvCxnSpPr>
            <p:spPr>
              <a:xfrm flipV="1">
                <a:off x="1187569" y="3417947"/>
                <a:ext cx="1304925" cy="2190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1" idx="5"/>
                <a:endCxn id="16" idx="2"/>
              </p:cNvCxnSpPr>
              <p:nvPr/>
            </p:nvCxnSpPr>
            <p:spPr>
              <a:xfrm rot="16200000" flipH="1">
                <a:off x="1834142" y="3035819"/>
                <a:ext cx="141621" cy="14989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2" idx="7"/>
                <a:endCxn id="17" idx="2"/>
              </p:cNvCxnSpPr>
              <p:nvPr/>
            </p:nvCxnSpPr>
            <p:spPr>
              <a:xfrm rot="5400000" flipH="1" flipV="1">
                <a:off x="2791405" y="1220054"/>
                <a:ext cx="836945" cy="16894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2" idx="6"/>
                <a:endCxn id="18" idx="2"/>
              </p:cNvCxnSpPr>
              <p:nvPr/>
            </p:nvCxnSpPr>
            <p:spPr>
              <a:xfrm flipV="1">
                <a:off x="2397244" y="2065397"/>
                <a:ext cx="1819275" cy="4953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2" idx="5"/>
                <a:endCxn id="19" idx="2"/>
              </p:cNvCxnSpPr>
              <p:nvPr/>
            </p:nvCxnSpPr>
            <p:spPr>
              <a:xfrm rot="5400000" flipH="1" flipV="1">
                <a:off x="3299738" y="1568970"/>
                <a:ext cx="134604" cy="20037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4" idx="7"/>
                <a:endCxn id="17" idx="3"/>
              </p:cNvCxnSpPr>
              <p:nvPr/>
            </p:nvCxnSpPr>
            <p:spPr>
              <a:xfrm rot="5400000" flipH="1" flipV="1">
                <a:off x="2717586" y="1533252"/>
                <a:ext cx="117859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4" idx="6"/>
                <a:endCxn id="20" idx="2"/>
              </p:cNvCxnSpPr>
              <p:nvPr/>
            </p:nvCxnSpPr>
            <p:spPr>
              <a:xfrm flipV="1">
                <a:off x="2559169" y="2941697"/>
                <a:ext cx="1971675" cy="381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4" idx="5"/>
                <a:endCxn id="22" idx="2"/>
              </p:cNvCxnSpPr>
              <p:nvPr/>
            </p:nvCxnSpPr>
            <p:spPr>
              <a:xfrm rot="16200000" flipH="1">
                <a:off x="3439105" y="2145232"/>
                <a:ext cx="332121" cy="21561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5" idx="7"/>
                <a:endCxn id="18" idx="3"/>
              </p:cNvCxnSpPr>
              <p:nvPr/>
            </p:nvCxnSpPr>
            <p:spPr>
              <a:xfrm rot="5400000" flipH="1" flipV="1">
                <a:off x="2865224" y="1957114"/>
                <a:ext cx="1197641" cy="156911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5" idx="6"/>
                <a:endCxn id="20" idx="3"/>
              </p:cNvCxnSpPr>
              <p:nvPr/>
            </p:nvCxnSpPr>
            <p:spPr>
              <a:xfrm flipV="1">
                <a:off x="2711569" y="3019151"/>
                <a:ext cx="1851358" cy="39879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5" idx="5"/>
                <a:endCxn id="21" idx="2"/>
              </p:cNvCxnSpPr>
              <p:nvPr/>
            </p:nvCxnSpPr>
            <p:spPr>
              <a:xfrm rot="16200000" flipH="1">
                <a:off x="3586742" y="2588144"/>
                <a:ext cx="351171" cy="216568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6" idx="7"/>
                <a:endCxn id="19" idx="3"/>
              </p:cNvCxnSpPr>
              <p:nvPr/>
            </p:nvCxnSpPr>
            <p:spPr>
              <a:xfrm rot="5400000" flipH="1" flipV="1">
                <a:off x="3022386" y="2400027"/>
                <a:ext cx="119764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6" idx="6"/>
                <a:endCxn id="21" idx="3"/>
              </p:cNvCxnSpPr>
              <p:nvPr/>
            </p:nvCxnSpPr>
            <p:spPr>
              <a:xfrm>
                <a:off x="2873494" y="3856097"/>
                <a:ext cx="2003758" cy="6792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7" idx="6"/>
                <a:endCxn id="23" idx="1"/>
              </p:cNvCxnSpPr>
              <p:nvPr/>
            </p:nvCxnSpPr>
            <p:spPr>
              <a:xfrm>
                <a:off x="4273669" y="16462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7" idx="5"/>
                <a:endCxn id="24" idx="1"/>
              </p:cNvCxnSpPr>
              <p:nvPr/>
            </p:nvCxnSpPr>
            <p:spPr>
              <a:xfrm rot="16200000" flipH="1">
                <a:off x="4994061" y="971275"/>
                <a:ext cx="77854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8" idx="6"/>
                <a:endCxn id="23" idx="2"/>
              </p:cNvCxnSpPr>
              <p:nvPr/>
            </p:nvCxnSpPr>
            <p:spPr>
              <a:xfrm>
                <a:off x="4435594" y="2065397"/>
                <a:ext cx="1905000" cy="952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18" idx="5"/>
                <a:endCxn id="25" idx="1"/>
              </p:cNvCxnSpPr>
              <p:nvPr/>
            </p:nvCxnSpPr>
            <p:spPr>
              <a:xfrm rot="16200000" flipH="1">
                <a:off x="5146461" y="1399900"/>
                <a:ext cx="79759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6"/>
                <a:endCxn id="24" idx="2"/>
              </p:cNvCxnSpPr>
              <p:nvPr/>
            </p:nvCxnSpPr>
            <p:spPr>
              <a:xfrm>
                <a:off x="4587994" y="2503547"/>
                <a:ext cx="190500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19" idx="5"/>
                <a:endCxn id="25" idx="2"/>
              </p:cNvCxnSpPr>
              <p:nvPr/>
            </p:nvCxnSpPr>
            <p:spPr>
              <a:xfrm rot="16200000" flipH="1">
                <a:off x="5386967" y="1749945"/>
                <a:ext cx="436896" cy="209900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20" idx="7"/>
                <a:endCxn id="23" idx="3"/>
              </p:cNvCxnSpPr>
              <p:nvPr/>
            </p:nvCxnSpPr>
            <p:spPr>
              <a:xfrm rot="5400000" flipH="1" flipV="1">
                <a:off x="5232186" y="1723752"/>
                <a:ext cx="626141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0" idx="6"/>
                <a:endCxn id="26" idx="1"/>
              </p:cNvCxnSpPr>
              <p:nvPr/>
            </p:nvCxnSpPr>
            <p:spPr>
              <a:xfrm>
                <a:off x="4749919" y="29416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2" idx="7"/>
                <a:endCxn id="24" idx="3"/>
              </p:cNvCxnSpPr>
              <p:nvPr/>
            </p:nvCxnSpPr>
            <p:spPr>
              <a:xfrm rot="5400000" flipH="1" flipV="1">
                <a:off x="5370298" y="2157139"/>
                <a:ext cx="65471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2" idx="6"/>
                <a:endCxn id="26" idx="2"/>
              </p:cNvCxnSpPr>
              <p:nvPr/>
            </p:nvCxnSpPr>
            <p:spPr>
              <a:xfrm>
                <a:off x="4902319" y="3389372"/>
                <a:ext cx="1914525" cy="666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1" idx="7"/>
                <a:endCxn id="25" idx="3"/>
              </p:cNvCxnSpPr>
              <p:nvPr/>
            </p:nvCxnSpPr>
            <p:spPr>
              <a:xfrm rot="5400000" flipH="1" flipV="1">
                <a:off x="5522698" y="2604814"/>
                <a:ext cx="67376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1" idx="6"/>
                <a:endCxn id="26" idx="3"/>
              </p:cNvCxnSpPr>
              <p:nvPr/>
            </p:nvCxnSpPr>
            <p:spPr>
              <a:xfrm flipV="1">
                <a:off x="5064244" y="3533501"/>
                <a:ext cx="1784683" cy="313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3" idx="6"/>
                <a:endCxn id="13" idx="1"/>
              </p:cNvCxnSpPr>
              <p:nvPr/>
            </p:nvCxnSpPr>
            <p:spPr>
              <a:xfrm>
                <a:off x="6559669" y="2160647"/>
                <a:ext cx="1575133" cy="417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4" idx="6"/>
                <a:endCxn id="13" idx="2"/>
              </p:cNvCxnSpPr>
              <p:nvPr/>
            </p:nvCxnSpPr>
            <p:spPr>
              <a:xfrm>
                <a:off x="6712069" y="2579747"/>
                <a:ext cx="139065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25" idx="6"/>
                <a:endCxn id="13" idx="2"/>
              </p:cNvCxnSpPr>
              <p:nvPr/>
            </p:nvCxnSpPr>
            <p:spPr>
              <a:xfrm flipV="1">
                <a:off x="6873994" y="2655947"/>
                <a:ext cx="1228725" cy="3619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26" idx="6"/>
                <a:endCxn id="13" idx="3"/>
              </p:cNvCxnSpPr>
              <p:nvPr/>
            </p:nvCxnSpPr>
            <p:spPr>
              <a:xfrm flipV="1">
                <a:off x="7035919" y="2733401"/>
                <a:ext cx="1098883" cy="7226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267299" y="3153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  <a:latin typeface="cmsy10"/>
                </a:rPr>
                <a:t>;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cmsy1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28148" y="2118958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75000"/>
                    </a:schemeClr>
                  </a:solidFill>
                </a:rPr>
                <a:t>V</a:t>
              </a:r>
              <a:endParaRPr lang="en-US" sz="2400" dirty="0">
                <a:solidFill>
                  <a:schemeClr val="bg1">
                    <a:lumMod val="75000"/>
                  </a:schemeClr>
                </a:solidFill>
                <a:latin typeface="cmsy10"/>
              </a:endParaRPr>
            </a:p>
          </p:txBody>
        </p:sp>
      </p:grpSp>
      <p:sp>
        <p:nvSpPr>
          <p:cNvPr id="58" name="Freeform 57"/>
          <p:cNvSpPr/>
          <p:nvPr/>
        </p:nvSpPr>
        <p:spPr>
          <a:xfrm>
            <a:off x="1066800" y="928670"/>
            <a:ext cx="3720957" cy="2675562"/>
          </a:xfrm>
          <a:custGeom>
            <a:avLst/>
            <a:gdLst>
              <a:gd name="connsiteX0" fmla="*/ 0 w 3760341"/>
              <a:gd name="connsiteY0" fmla="*/ 2691829 h 2691829"/>
              <a:gd name="connsiteX1" fmla="*/ 2527442 w 3760341"/>
              <a:gd name="connsiteY1" fmla="*/ 0 h 2691829"/>
              <a:gd name="connsiteX2" fmla="*/ 3760341 w 3760341"/>
              <a:gd name="connsiteY2" fmla="*/ 2332234 h 2691829"/>
              <a:gd name="connsiteX3" fmla="*/ 0 w 3760341"/>
              <a:gd name="connsiteY3" fmla="*/ 2691829 h 2691829"/>
              <a:gd name="connsiteX0" fmla="*/ 0 w 3720957"/>
              <a:gd name="connsiteY0" fmla="*/ 2675562 h 2675562"/>
              <a:gd name="connsiteX1" fmla="*/ 2488058 w 3720957"/>
              <a:gd name="connsiteY1" fmla="*/ 0 h 2675562"/>
              <a:gd name="connsiteX2" fmla="*/ 3720957 w 3720957"/>
              <a:gd name="connsiteY2" fmla="*/ 2332234 h 2675562"/>
              <a:gd name="connsiteX3" fmla="*/ 0 w 3720957"/>
              <a:gd name="connsiteY3" fmla="*/ 2675562 h 26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0957" h="2675562">
                <a:moveTo>
                  <a:pt x="0" y="2675562"/>
                </a:moveTo>
                <a:lnTo>
                  <a:pt x="2488058" y="0"/>
                </a:lnTo>
                <a:lnTo>
                  <a:pt x="3720957" y="2332234"/>
                </a:lnTo>
                <a:lnTo>
                  <a:pt x="0" y="2675562"/>
                </a:lnTo>
                <a:close/>
              </a:path>
            </a:pathLst>
          </a:custGeom>
          <a:gradFill flip="none" rotWithShape="1">
            <a:gsLst>
              <a:gs pos="25000">
                <a:srgbClr val="FFFF00">
                  <a:alpha val="83000"/>
                </a:srgbClr>
              </a:gs>
              <a:gs pos="76000">
                <a:srgbClr val="B1C309"/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800000">
            <a:off x="3546297" y="932095"/>
            <a:ext cx="4800599" cy="2332234"/>
          </a:xfrm>
          <a:custGeom>
            <a:avLst/>
            <a:gdLst>
              <a:gd name="connsiteX0" fmla="*/ 0 w 3760341"/>
              <a:gd name="connsiteY0" fmla="*/ 2691829 h 2691829"/>
              <a:gd name="connsiteX1" fmla="*/ 2527442 w 3760341"/>
              <a:gd name="connsiteY1" fmla="*/ 0 h 2691829"/>
              <a:gd name="connsiteX2" fmla="*/ 3760341 w 3760341"/>
              <a:gd name="connsiteY2" fmla="*/ 2332234 h 2691829"/>
              <a:gd name="connsiteX3" fmla="*/ 0 w 3760341"/>
              <a:gd name="connsiteY3" fmla="*/ 2691829 h 2691829"/>
              <a:gd name="connsiteX0" fmla="*/ 0 w 3720957"/>
              <a:gd name="connsiteY0" fmla="*/ 2675562 h 2675562"/>
              <a:gd name="connsiteX1" fmla="*/ 2488058 w 3720957"/>
              <a:gd name="connsiteY1" fmla="*/ 0 h 2675562"/>
              <a:gd name="connsiteX2" fmla="*/ 3720957 w 3720957"/>
              <a:gd name="connsiteY2" fmla="*/ 2332234 h 2675562"/>
              <a:gd name="connsiteX3" fmla="*/ 0 w 3720957"/>
              <a:gd name="connsiteY3" fmla="*/ 2675562 h 2675562"/>
              <a:gd name="connsiteX0" fmla="*/ 0 w 4800600"/>
              <a:gd name="connsiteY0" fmla="*/ 1532562 h 2332234"/>
              <a:gd name="connsiteX1" fmla="*/ 3567701 w 4800600"/>
              <a:gd name="connsiteY1" fmla="*/ 0 h 2332234"/>
              <a:gd name="connsiteX2" fmla="*/ 4800600 w 4800600"/>
              <a:gd name="connsiteY2" fmla="*/ 2332234 h 2332234"/>
              <a:gd name="connsiteX3" fmla="*/ 0 w 4800600"/>
              <a:gd name="connsiteY3" fmla="*/ 1532562 h 2332234"/>
              <a:gd name="connsiteX0" fmla="*/ 0 w 4800599"/>
              <a:gd name="connsiteY0" fmla="*/ 1761162 h 2332234"/>
              <a:gd name="connsiteX1" fmla="*/ 3567700 w 4800599"/>
              <a:gd name="connsiteY1" fmla="*/ 0 h 2332234"/>
              <a:gd name="connsiteX2" fmla="*/ 4800599 w 4800599"/>
              <a:gd name="connsiteY2" fmla="*/ 2332234 h 2332234"/>
              <a:gd name="connsiteX3" fmla="*/ 0 w 4800599"/>
              <a:gd name="connsiteY3" fmla="*/ 1761162 h 23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599" h="2332234">
                <a:moveTo>
                  <a:pt x="0" y="1761162"/>
                </a:moveTo>
                <a:lnTo>
                  <a:pt x="3567700" y="0"/>
                </a:lnTo>
                <a:lnTo>
                  <a:pt x="4800599" y="2332234"/>
                </a:lnTo>
                <a:lnTo>
                  <a:pt x="0" y="1761162"/>
                </a:lnTo>
                <a:close/>
              </a:path>
            </a:pathLst>
          </a:custGeom>
          <a:gradFill flip="none" rotWithShape="1">
            <a:gsLst>
              <a:gs pos="25000">
                <a:srgbClr val="FFFF00">
                  <a:alpha val="83000"/>
                </a:srgbClr>
              </a:gs>
              <a:gs pos="86000">
                <a:srgbClr val="B1C309"/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1"/>
          <p:cNvGrpSpPr/>
          <p:nvPr/>
        </p:nvGrpSpPr>
        <p:grpSpPr>
          <a:xfrm>
            <a:off x="3582720" y="2256872"/>
            <a:ext cx="1956068" cy="1060328"/>
            <a:chOff x="3808994" y="1000874"/>
            <a:chExt cx="501870" cy="272049"/>
          </a:xfrm>
        </p:grpSpPr>
        <p:sp>
          <p:nvSpPr>
            <p:cNvPr id="62" name="Freeform 61"/>
            <p:cNvSpPr/>
            <p:nvPr/>
          </p:nvSpPr>
          <p:spPr>
            <a:xfrm>
              <a:off x="3810000" y="1001273"/>
              <a:ext cx="500810" cy="271026"/>
            </a:xfrm>
            <a:custGeom>
              <a:avLst/>
              <a:gdLst>
                <a:gd name="connsiteX0" fmla="*/ 111318 w 337930"/>
                <a:gd name="connsiteY0" fmla="*/ 0 h 182880"/>
                <a:gd name="connsiteX1" fmla="*/ 0 w 337930"/>
                <a:gd name="connsiteY1" fmla="*/ 182880 h 182880"/>
                <a:gd name="connsiteX2" fmla="*/ 198782 w 337930"/>
                <a:gd name="connsiteY2" fmla="*/ 147100 h 182880"/>
                <a:gd name="connsiteX3" fmla="*/ 337930 w 337930"/>
                <a:gd name="connsiteY3" fmla="*/ 15903 h 182880"/>
                <a:gd name="connsiteX4" fmla="*/ 111318 w 33793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30" h="182880">
                  <a:moveTo>
                    <a:pt x="111318" y="0"/>
                  </a:moveTo>
                  <a:lnTo>
                    <a:pt x="0" y="182880"/>
                  </a:lnTo>
                  <a:lnTo>
                    <a:pt x="198782" y="147100"/>
                  </a:lnTo>
                  <a:lnTo>
                    <a:pt x="337930" y="15903"/>
                  </a:lnTo>
                  <a:lnTo>
                    <a:pt x="111318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08994" y="1000874"/>
              <a:ext cx="242868" cy="272049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111919 w 162434"/>
                <a:gd name="connsiteY0" fmla="*/ 0 h 185738"/>
                <a:gd name="connsiteX1" fmla="*/ 162434 w 162434"/>
                <a:gd name="connsiteY1" fmla="*/ 113792 h 185738"/>
                <a:gd name="connsiteX2" fmla="*/ 0 w 162434"/>
                <a:gd name="connsiteY2" fmla="*/ 185738 h 185738"/>
                <a:gd name="connsiteX3" fmla="*/ 111919 w 162434"/>
                <a:gd name="connsiteY3" fmla="*/ 0 h 185738"/>
                <a:gd name="connsiteX0" fmla="*/ 91687 w 142202"/>
                <a:gd name="connsiteY0" fmla="*/ 0 h 173454"/>
                <a:gd name="connsiteX1" fmla="*/ 142202 w 142202"/>
                <a:gd name="connsiteY1" fmla="*/ 113792 h 173454"/>
                <a:gd name="connsiteX2" fmla="*/ 0 w 142202"/>
                <a:gd name="connsiteY2" fmla="*/ 173454 h 173454"/>
                <a:gd name="connsiteX3" fmla="*/ 91687 w 142202"/>
                <a:gd name="connsiteY3" fmla="*/ 0 h 173454"/>
                <a:gd name="connsiteX0" fmla="*/ 113364 w 163879"/>
                <a:gd name="connsiteY0" fmla="*/ 0 h 183570"/>
                <a:gd name="connsiteX1" fmla="*/ 163879 w 163879"/>
                <a:gd name="connsiteY1" fmla="*/ 113792 h 183570"/>
                <a:gd name="connsiteX2" fmla="*/ 0 w 163879"/>
                <a:gd name="connsiteY2" fmla="*/ 183570 h 183570"/>
                <a:gd name="connsiteX3" fmla="*/ 113364 w 163879"/>
                <a:gd name="connsiteY3" fmla="*/ 0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79" h="183570">
                  <a:moveTo>
                    <a:pt x="113364" y="0"/>
                  </a:moveTo>
                  <a:lnTo>
                    <a:pt x="163879" y="113792"/>
                  </a:lnTo>
                  <a:lnTo>
                    <a:pt x="0" y="183570"/>
                  </a:lnTo>
                  <a:lnTo>
                    <a:pt x="113364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flipH="1">
              <a:off x="3979454" y="1002578"/>
              <a:ext cx="331410" cy="167688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257175 w 257175"/>
                <a:gd name="connsiteY0" fmla="*/ 0 h 178594"/>
                <a:gd name="connsiteX1" fmla="*/ 159544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57175 w 257175"/>
                <a:gd name="connsiteY0" fmla="*/ 0 h 178594"/>
                <a:gd name="connsiteX1" fmla="*/ 209550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21456 w 221456"/>
                <a:gd name="connsiteY0" fmla="*/ 0 h 109538"/>
                <a:gd name="connsiteX1" fmla="*/ 173831 w 221456"/>
                <a:gd name="connsiteY1" fmla="*/ 109538 h 109538"/>
                <a:gd name="connsiteX2" fmla="*/ 0 w 221456"/>
                <a:gd name="connsiteY2" fmla="*/ 14288 h 109538"/>
                <a:gd name="connsiteX3" fmla="*/ 221456 w 221456"/>
                <a:gd name="connsiteY3" fmla="*/ 0 h 109538"/>
                <a:gd name="connsiteX0" fmla="*/ 222179 w 222179"/>
                <a:gd name="connsiteY0" fmla="*/ 0 h 113151"/>
                <a:gd name="connsiteX1" fmla="*/ 173831 w 222179"/>
                <a:gd name="connsiteY1" fmla="*/ 113151 h 113151"/>
                <a:gd name="connsiteX2" fmla="*/ 0 w 222179"/>
                <a:gd name="connsiteY2" fmla="*/ 17901 h 113151"/>
                <a:gd name="connsiteX3" fmla="*/ 222179 w 222179"/>
                <a:gd name="connsiteY3" fmla="*/ 0 h 113151"/>
                <a:gd name="connsiteX0" fmla="*/ 209173 w 209173"/>
                <a:gd name="connsiteY0" fmla="*/ 0 h 113151"/>
                <a:gd name="connsiteX1" fmla="*/ 160825 w 209173"/>
                <a:gd name="connsiteY1" fmla="*/ 113151 h 113151"/>
                <a:gd name="connsiteX2" fmla="*/ 0 w 209173"/>
                <a:gd name="connsiteY2" fmla="*/ 20791 h 113151"/>
                <a:gd name="connsiteX3" fmla="*/ 209173 w 209173"/>
                <a:gd name="connsiteY3" fmla="*/ 0 h 113151"/>
                <a:gd name="connsiteX0" fmla="*/ 223625 w 223625"/>
                <a:gd name="connsiteY0" fmla="*/ 0 h 113151"/>
                <a:gd name="connsiteX1" fmla="*/ 175277 w 223625"/>
                <a:gd name="connsiteY1" fmla="*/ 113151 h 113151"/>
                <a:gd name="connsiteX2" fmla="*/ 0 w 223625"/>
                <a:gd name="connsiteY2" fmla="*/ 15010 h 113151"/>
                <a:gd name="connsiteX3" fmla="*/ 223625 w 223625"/>
                <a:gd name="connsiteY3" fmla="*/ 0 h 1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25" h="113151">
                  <a:moveTo>
                    <a:pt x="223625" y="0"/>
                  </a:moveTo>
                  <a:lnTo>
                    <a:pt x="175277" y="113151"/>
                  </a:lnTo>
                  <a:lnTo>
                    <a:pt x="0" y="15010"/>
                  </a:lnTo>
                  <a:lnTo>
                    <a:pt x="223625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>
              <a:stCxn id="64" idx="1"/>
              <a:endCxn id="62" idx="2"/>
            </p:cNvCxnSpPr>
            <p:nvPr/>
          </p:nvCxnSpPr>
          <p:spPr>
            <a:xfrm rot="10800000" flipH="1" flipV="1">
              <a:off x="4051106" y="1170267"/>
              <a:ext cx="53488" cy="4900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4450714" y="2820516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579547" y="2440860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</a:rPr>
              <a:t>A</a:t>
            </a:r>
            <a:r>
              <a:rPr lang="en-US" sz="3200" baseline="-25000" dirty="0" smtClean="0">
                <a:latin typeface="Calibri"/>
              </a:rPr>
              <a:t>2</a:t>
            </a:r>
            <a:endParaRPr lang="en-US" sz="3200" baseline="-25000" dirty="0">
              <a:latin typeface="Calibri"/>
            </a:endParaRPr>
          </a:p>
        </p:txBody>
      </p:sp>
      <p:grpSp>
        <p:nvGrpSpPr>
          <p:cNvPr id="6" name="Group 71"/>
          <p:cNvGrpSpPr/>
          <p:nvPr/>
        </p:nvGrpSpPr>
        <p:grpSpPr>
          <a:xfrm>
            <a:off x="2911206" y="1141823"/>
            <a:ext cx="2098944" cy="1137776"/>
            <a:chOff x="3808994" y="1000874"/>
            <a:chExt cx="501870" cy="272049"/>
          </a:xfrm>
        </p:grpSpPr>
        <p:sp>
          <p:nvSpPr>
            <p:cNvPr id="69" name="Freeform 68"/>
            <p:cNvSpPr/>
            <p:nvPr/>
          </p:nvSpPr>
          <p:spPr>
            <a:xfrm>
              <a:off x="3810000" y="1001273"/>
              <a:ext cx="500810" cy="271026"/>
            </a:xfrm>
            <a:custGeom>
              <a:avLst/>
              <a:gdLst>
                <a:gd name="connsiteX0" fmla="*/ 111318 w 337930"/>
                <a:gd name="connsiteY0" fmla="*/ 0 h 182880"/>
                <a:gd name="connsiteX1" fmla="*/ 0 w 337930"/>
                <a:gd name="connsiteY1" fmla="*/ 182880 h 182880"/>
                <a:gd name="connsiteX2" fmla="*/ 198782 w 337930"/>
                <a:gd name="connsiteY2" fmla="*/ 147100 h 182880"/>
                <a:gd name="connsiteX3" fmla="*/ 337930 w 337930"/>
                <a:gd name="connsiteY3" fmla="*/ 15903 h 182880"/>
                <a:gd name="connsiteX4" fmla="*/ 111318 w 33793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30" h="182880">
                  <a:moveTo>
                    <a:pt x="111318" y="0"/>
                  </a:moveTo>
                  <a:lnTo>
                    <a:pt x="0" y="182880"/>
                  </a:lnTo>
                  <a:lnTo>
                    <a:pt x="198782" y="147100"/>
                  </a:lnTo>
                  <a:lnTo>
                    <a:pt x="337930" y="15903"/>
                  </a:lnTo>
                  <a:lnTo>
                    <a:pt x="111318" y="0"/>
                  </a:lnTo>
                  <a:close/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08994" y="1000874"/>
              <a:ext cx="242868" cy="272049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111919 w 162434"/>
                <a:gd name="connsiteY0" fmla="*/ 0 h 185738"/>
                <a:gd name="connsiteX1" fmla="*/ 162434 w 162434"/>
                <a:gd name="connsiteY1" fmla="*/ 113792 h 185738"/>
                <a:gd name="connsiteX2" fmla="*/ 0 w 162434"/>
                <a:gd name="connsiteY2" fmla="*/ 185738 h 185738"/>
                <a:gd name="connsiteX3" fmla="*/ 111919 w 162434"/>
                <a:gd name="connsiteY3" fmla="*/ 0 h 185738"/>
                <a:gd name="connsiteX0" fmla="*/ 91687 w 142202"/>
                <a:gd name="connsiteY0" fmla="*/ 0 h 173454"/>
                <a:gd name="connsiteX1" fmla="*/ 142202 w 142202"/>
                <a:gd name="connsiteY1" fmla="*/ 113792 h 173454"/>
                <a:gd name="connsiteX2" fmla="*/ 0 w 142202"/>
                <a:gd name="connsiteY2" fmla="*/ 173454 h 173454"/>
                <a:gd name="connsiteX3" fmla="*/ 91687 w 142202"/>
                <a:gd name="connsiteY3" fmla="*/ 0 h 173454"/>
                <a:gd name="connsiteX0" fmla="*/ 113364 w 163879"/>
                <a:gd name="connsiteY0" fmla="*/ 0 h 183570"/>
                <a:gd name="connsiteX1" fmla="*/ 163879 w 163879"/>
                <a:gd name="connsiteY1" fmla="*/ 113792 h 183570"/>
                <a:gd name="connsiteX2" fmla="*/ 0 w 163879"/>
                <a:gd name="connsiteY2" fmla="*/ 183570 h 183570"/>
                <a:gd name="connsiteX3" fmla="*/ 113364 w 163879"/>
                <a:gd name="connsiteY3" fmla="*/ 0 h 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79" h="183570">
                  <a:moveTo>
                    <a:pt x="113364" y="0"/>
                  </a:moveTo>
                  <a:lnTo>
                    <a:pt x="163879" y="113792"/>
                  </a:lnTo>
                  <a:lnTo>
                    <a:pt x="0" y="183570"/>
                  </a:lnTo>
                  <a:lnTo>
                    <a:pt x="113364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flipH="1">
              <a:off x="3979454" y="1002578"/>
              <a:ext cx="331410" cy="167688"/>
            </a:xfrm>
            <a:custGeom>
              <a:avLst/>
              <a:gdLst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0" fmla="*/ 111919 w 159544"/>
                <a:gd name="connsiteY0" fmla="*/ 0 h 185738"/>
                <a:gd name="connsiteX1" fmla="*/ 159544 w 159544"/>
                <a:gd name="connsiteY1" fmla="*/ 116682 h 185738"/>
                <a:gd name="connsiteX2" fmla="*/ 0 w 159544"/>
                <a:gd name="connsiteY2" fmla="*/ 185738 h 185738"/>
                <a:gd name="connsiteX3" fmla="*/ 111919 w 159544"/>
                <a:gd name="connsiteY3" fmla="*/ 0 h 185738"/>
                <a:gd name="connsiteX0" fmla="*/ 257175 w 257175"/>
                <a:gd name="connsiteY0" fmla="*/ 0 h 178594"/>
                <a:gd name="connsiteX1" fmla="*/ 159544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57175 w 257175"/>
                <a:gd name="connsiteY0" fmla="*/ 0 h 178594"/>
                <a:gd name="connsiteX1" fmla="*/ 209550 w 257175"/>
                <a:gd name="connsiteY1" fmla="*/ 109538 h 178594"/>
                <a:gd name="connsiteX2" fmla="*/ 0 w 257175"/>
                <a:gd name="connsiteY2" fmla="*/ 178594 h 178594"/>
                <a:gd name="connsiteX3" fmla="*/ 257175 w 257175"/>
                <a:gd name="connsiteY3" fmla="*/ 0 h 178594"/>
                <a:gd name="connsiteX0" fmla="*/ 221456 w 221456"/>
                <a:gd name="connsiteY0" fmla="*/ 0 h 109538"/>
                <a:gd name="connsiteX1" fmla="*/ 173831 w 221456"/>
                <a:gd name="connsiteY1" fmla="*/ 109538 h 109538"/>
                <a:gd name="connsiteX2" fmla="*/ 0 w 221456"/>
                <a:gd name="connsiteY2" fmla="*/ 14288 h 109538"/>
                <a:gd name="connsiteX3" fmla="*/ 221456 w 221456"/>
                <a:gd name="connsiteY3" fmla="*/ 0 h 109538"/>
                <a:gd name="connsiteX0" fmla="*/ 222179 w 222179"/>
                <a:gd name="connsiteY0" fmla="*/ 0 h 113151"/>
                <a:gd name="connsiteX1" fmla="*/ 173831 w 222179"/>
                <a:gd name="connsiteY1" fmla="*/ 113151 h 113151"/>
                <a:gd name="connsiteX2" fmla="*/ 0 w 222179"/>
                <a:gd name="connsiteY2" fmla="*/ 17901 h 113151"/>
                <a:gd name="connsiteX3" fmla="*/ 222179 w 222179"/>
                <a:gd name="connsiteY3" fmla="*/ 0 h 113151"/>
                <a:gd name="connsiteX0" fmla="*/ 209173 w 209173"/>
                <a:gd name="connsiteY0" fmla="*/ 0 h 113151"/>
                <a:gd name="connsiteX1" fmla="*/ 160825 w 209173"/>
                <a:gd name="connsiteY1" fmla="*/ 113151 h 113151"/>
                <a:gd name="connsiteX2" fmla="*/ 0 w 209173"/>
                <a:gd name="connsiteY2" fmla="*/ 20791 h 113151"/>
                <a:gd name="connsiteX3" fmla="*/ 209173 w 209173"/>
                <a:gd name="connsiteY3" fmla="*/ 0 h 113151"/>
                <a:gd name="connsiteX0" fmla="*/ 223625 w 223625"/>
                <a:gd name="connsiteY0" fmla="*/ 0 h 113151"/>
                <a:gd name="connsiteX1" fmla="*/ 175277 w 223625"/>
                <a:gd name="connsiteY1" fmla="*/ 113151 h 113151"/>
                <a:gd name="connsiteX2" fmla="*/ 0 w 223625"/>
                <a:gd name="connsiteY2" fmla="*/ 15010 h 113151"/>
                <a:gd name="connsiteX3" fmla="*/ 223625 w 223625"/>
                <a:gd name="connsiteY3" fmla="*/ 0 h 1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25" h="113151">
                  <a:moveTo>
                    <a:pt x="223625" y="0"/>
                  </a:moveTo>
                  <a:lnTo>
                    <a:pt x="175277" y="113151"/>
                  </a:lnTo>
                  <a:lnTo>
                    <a:pt x="0" y="15010"/>
                  </a:lnTo>
                  <a:lnTo>
                    <a:pt x="223625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FFFF00">
                    <a:alpha val="83000"/>
                  </a:srgbClr>
                </a:gs>
                <a:gs pos="76000">
                  <a:srgbClr val="B1C309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1"/>
              <a:endCxn id="69" idx="2"/>
            </p:cNvCxnSpPr>
            <p:nvPr/>
          </p:nvCxnSpPr>
          <p:spPr>
            <a:xfrm rot="10800000" flipH="1" flipV="1">
              <a:off x="4051106" y="1170267"/>
              <a:ext cx="53488" cy="4900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/>
          <p:cNvSpPr/>
          <p:nvPr/>
        </p:nvSpPr>
        <p:spPr>
          <a:xfrm>
            <a:off x="3851202" y="1781212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990972" y="1327759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</a:rPr>
              <a:t>A</a:t>
            </a:r>
            <a:r>
              <a:rPr lang="en-US" sz="3200" baseline="-25000" dirty="0" smtClean="0">
                <a:latin typeface="Calibri"/>
              </a:rPr>
              <a:t>1</a:t>
            </a:r>
            <a:endParaRPr lang="en-US" sz="3200" baseline="-25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1428728" y="1061884"/>
            <a:ext cx="2184627" cy="8110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42910" y="92867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n</a:t>
            </a:r>
            <a:r>
              <a:rPr lang="en-CA" sz="3200" baseline="30000" dirty="0" smtClean="0">
                <a:solidFill>
                  <a:srgbClr val="FF0000"/>
                </a:solidFill>
              </a:rPr>
              <a:t>1/3</a:t>
            </a:r>
            <a:endParaRPr lang="en-CA" sz="3200" baseline="30000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>
            <a:stCxn id="84" idx="3"/>
            <a:endCxn id="75" idx="3"/>
          </p:cNvCxnSpPr>
          <p:nvPr/>
        </p:nvCxnSpPr>
        <p:spPr>
          <a:xfrm flipV="1">
            <a:off x="1643042" y="1911294"/>
            <a:ext cx="2230478" cy="63288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71472" y="2282567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log</a:t>
            </a:r>
            <a:r>
              <a:rPr lang="en-CA" sz="2800" baseline="30000" dirty="0" smtClean="0">
                <a:solidFill>
                  <a:srgbClr val="FF0000"/>
                </a:solidFill>
              </a:rPr>
              <a:t>2</a:t>
            </a:r>
            <a:r>
              <a:rPr lang="en-CA" sz="2800" dirty="0" smtClean="0">
                <a:solidFill>
                  <a:srgbClr val="FF0000"/>
                </a:solidFill>
              </a:rPr>
              <a:t> n</a:t>
            </a:r>
            <a:endParaRPr lang="en-CA" sz="2800" baseline="30000" dirty="0">
              <a:solidFill>
                <a:srgbClr val="FF0000"/>
              </a:solidFill>
            </a:endParaRPr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285720" y="4168239"/>
            <a:ext cx="8572560" cy="26778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G =(U</a:t>
            </a:r>
            <a:r>
              <a:rPr lang="en-US" sz="2800" dirty="0" smtClean="0">
                <a:latin typeface="cmsy10"/>
              </a:rPr>
              <a:t>[</a:t>
            </a:r>
            <a:r>
              <a:rPr lang="en-US" sz="2800" dirty="0" smtClean="0"/>
              <a:t>V, E) be a (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0070C0"/>
                </a:solidFill>
              </a:rPr>
              <a:t>K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2800" dirty="0" smtClean="0"/>
              <a:t>)-lossless expander,</a:t>
            </a:r>
            <a:br>
              <a:rPr lang="en-US" sz="2800" dirty="0" smtClean="0"/>
            </a:br>
            <a:r>
              <a:rPr lang="en-US" sz="2800" dirty="0" smtClean="0"/>
              <a:t>where </a:t>
            </a:r>
            <a:r>
              <a:rPr lang="en-US" sz="2800" dirty="0" smtClean="0">
                <a:latin typeface="Calibri"/>
              </a:rPr>
              <a:t>A</a:t>
            </a:r>
            <a:r>
              <a:rPr lang="en-US" sz="2800" baseline="-25000" dirty="0" smtClean="0">
                <a:latin typeface="Calibri"/>
              </a:rPr>
              <a:t>i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¡</a:t>
            </a:r>
            <a:r>
              <a:rPr lang="en-US" sz="2800" dirty="0" smtClean="0"/>
              <a:t>(</a:t>
            </a:r>
            <a:r>
              <a:rPr lang="en-US" sz="2800" dirty="0" err="1" smtClean="0">
                <a:latin typeface="Calibri"/>
              </a:rPr>
              <a:t>u</a:t>
            </a:r>
            <a:r>
              <a:rPr lang="en-US" sz="2800" baseline="-25000" dirty="0" err="1" smtClean="0">
                <a:latin typeface="Calibri"/>
              </a:rPr>
              <a:t>i</a:t>
            </a:r>
            <a:r>
              <a:rPr lang="en-US" sz="2800" dirty="0" smtClean="0"/>
              <a:t>) and</a:t>
            </a:r>
          </a:p>
          <a:p>
            <a:pPr lvl="1"/>
            <a:r>
              <a:rPr lang="en-US" dirty="0" smtClean="0"/>
              <a:t>|V|=</a:t>
            </a:r>
            <a:r>
              <a:rPr lang="en-US" dirty="0" smtClean="0">
                <a:solidFill>
                  <a:srgbClr val="7030A0"/>
                </a:solidFill>
              </a:rPr>
              <a:t>n			 </a:t>
            </a:r>
            <a:r>
              <a:rPr lang="en-US" dirty="0" smtClean="0"/>
              <a:t>−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|U|=</a:t>
            </a:r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sz="3200" baseline="30000" dirty="0" err="1" smtClean="0"/>
              <a:t>log</a:t>
            </a:r>
            <a:r>
              <a:rPr lang="en-US" sz="3200" baseline="30000" dirty="0" smtClean="0"/>
              <a:t> </a:t>
            </a:r>
            <a:r>
              <a:rPr lang="en-US" sz="3200" baseline="30000" dirty="0" smtClean="0">
                <a:solidFill>
                  <a:srgbClr val="7030A0"/>
                </a:solidFill>
              </a:rPr>
              <a:t>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baseline="30000" dirty="0" smtClean="0"/>
              <a:t>1/3		  </a:t>
            </a:r>
            <a:r>
              <a:rPr lang="en-US" dirty="0" smtClean="0"/>
              <a:t>−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/>
              <a:t> = log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)/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baseline="30000" dirty="0" smtClean="0"/>
              <a:t>1/3</a:t>
            </a:r>
          </a:p>
          <a:p>
            <a:r>
              <a:rPr lang="en-US" sz="2800" dirty="0" smtClean="0"/>
              <a:t>So, </a:t>
            </a:r>
            <a:r>
              <a:rPr lang="en-US" sz="2800" dirty="0" err="1" smtClean="0">
                <a:solidFill>
                  <a:srgbClr val="7030A0"/>
                </a:solidFill>
              </a:rPr>
              <a:t>n</a:t>
            </a:r>
            <a:r>
              <a:rPr lang="en-US" sz="2800" baseline="30000" dirty="0" err="1" smtClean="0"/>
              <a:t>log</a:t>
            </a:r>
            <a:r>
              <a:rPr lang="en-US" sz="2800" baseline="30000" dirty="0" smtClean="0"/>
              <a:t> </a:t>
            </a:r>
            <a:r>
              <a:rPr lang="en-US" sz="2800" baseline="30000" dirty="0" smtClean="0">
                <a:solidFill>
                  <a:srgbClr val="7030A0"/>
                </a:solidFill>
              </a:rPr>
              <a:t>n</a:t>
            </a:r>
            <a:r>
              <a:rPr lang="en-US" sz="2800" dirty="0" smtClean="0"/>
              <a:t> valleys. Depth of valley is 1/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7030A0"/>
                </a:solidFill>
              </a:rPr>
              <a:t>n</a:t>
            </a:r>
            <a:r>
              <a:rPr lang="en-US" sz="2800" baseline="30000" dirty="0" smtClean="0"/>
              <a:t>1/3 </a:t>
            </a:r>
            <a:r>
              <a:rPr lang="en-US" sz="2800" dirty="0" smtClean="0"/>
              <a:t>/log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n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LB for Learning </a:t>
            </a:r>
            <a:r>
              <a:rPr lang="en-CA" dirty="0" err="1" smtClean="0"/>
              <a:t>Submodular</a:t>
            </a:r>
            <a:r>
              <a:rPr lang="en-CA" dirty="0" smtClean="0"/>
              <a:t>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60007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G =(U</a:t>
            </a:r>
            <a:r>
              <a:rPr lang="en-US" dirty="0" smtClean="0">
                <a:latin typeface="cmsy10"/>
              </a:rPr>
              <a:t>[</a:t>
            </a:r>
            <a:r>
              <a:rPr lang="en-US" dirty="0" smtClean="0"/>
              <a:t>V, E) be a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/>
              <a:t>)-lossless expander, where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smtClean="0">
                <a:latin typeface="cmmi10"/>
              </a:rPr>
              <a:t>¡</a:t>
            </a:r>
            <a:r>
              <a:rPr lang="en-US" dirty="0" smtClean="0"/>
              <a:t>(</a:t>
            </a:r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 and</a:t>
            </a:r>
          </a:p>
          <a:p>
            <a:pPr lvl="1"/>
            <a:r>
              <a:rPr lang="en-US" dirty="0" smtClean="0"/>
              <a:t>|V|=</a:t>
            </a:r>
            <a:r>
              <a:rPr lang="en-US" dirty="0" smtClean="0">
                <a:solidFill>
                  <a:srgbClr val="7030A0"/>
                </a:solidFill>
              </a:rPr>
              <a:t>n			 </a:t>
            </a:r>
            <a:r>
              <a:rPr lang="en-US" dirty="0" smtClean="0"/>
              <a:t>−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|U|=</a:t>
            </a:r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sz="3200" baseline="30000" dirty="0" err="1" smtClean="0"/>
              <a:t>log</a:t>
            </a:r>
            <a:r>
              <a:rPr lang="en-US" sz="3200" baseline="30000" dirty="0" smtClean="0"/>
              <a:t> </a:t>
            </a:r>
            <a:r>
              <a:rPr lang="en-US" sz="3200" baseline="30000" dirty="0" smtClean="0">
                <a:solidFill>
                  <a:srgbClr val="7030A0"/>
                </a:solidFill>
              </a:rPr>
              <a:t>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baseline="30000" dirty="0" smtClean="0"/>
              <a:t>1/3		  </a:t>
            </a:r>
            <a:r>
              <a:rPr lang="en-US" dirty="0" smtClean="0"/>
              <a:t>−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/>
              <a:t> = log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)/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baseline="30000" dirty="0" smtClean="0"/>
              <a:t>1/3</a:t>
            </a:r>
          </a:p>
          <a:p>
            <a:r>
              <a:rPr lang="en-US" b="1" dirty="0" smtClean="0"/>
              <a:t>Lower bound using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b="1" dirty="0" smtClean="0"/>
              <a:t>)-lossless expanders</a:t>
            </a:r>
            <a:r>
              <a:rPr lang="en-US" dirty="0" smtClean="0"/>
              <a:t>:</a:t>
            </a:r>
            <a:endParaRPr lang="en-US" b="1" dirty="0" smtClean="0"/>
          </a:p>
          <a:p>
            <a:pPr lvl="1"/>
            <a:r>
              <a:rPr lang="en-US" dirty="0" smtClean="0"/>
              <a:t>Delete each node in U with prob. ½, then use main theorem to get a </a:t>
            </a:r>
            <a:r>
              <a:rPr lang="en-US" dirty="0" err="1" smtClean="0"/>
              <a:t>matroid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Calibri"/>
              </a:rPr>
              <a:t>u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U was not deleted then </a:t>
            </a:r>
            <a:r>
              <a:rPr lang="en-US" dirty="0" smtClean="0">
                <a:latin typeface="Calibri"/>
              </a:rPr>
              <a:t>r(A</a:t>
            </a:r>
            <a:r>
              <a:rPr lang="en-US" sz="3200" baseline="-25000" dirty="0" smtClean="0">
                <a:latin typeface="Calibri"/>
              </a:rPr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b</a:t>
            </a:r>
            <a:r>
              <a:rPr lang="en-US" baseline="-25000" dirty="0" smtClean="0">
                <a:latin typeface="Calibri"/>
              </a:rPr>
              <a:t>i </a:t>
            </a:r>
            <a:r>
              <a:rPr lang="en-US" dirty="0" smtClean="0">
                <a:latin typeface="Calibri"/>
              </a:rPr>
              <a:t>= 4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= O(log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Claim:</a:t>
            </a:r>
            <a:r>
              <a:rPr lang="en-US" dirty="0" smtClean="0"/>
              <a:t> If </a:t>
            </a:r>
            <a:r>
              <a:rPr lang="en-US" dirty="0" err="1" smtClean="0">
                <a:latin typeface="Calibri"/>
              </a:rPr>
              <a:t>u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deleted then </a:t>
            </a:r>
            <a:r>
              <a:rPr lang="en-US" dirty="0" smtClean="0">
                <a:latin typeface="Calibri"/>
              </a:rPr>
              <a:t>A</a:t>
            </a:r>
            <a:r>
              <a:rPr lang="en-US" sz="3200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I</a:t>
            </a:r>
            <a:r>
              <a:rPr lang="en-US" dirty="0" smtClean="0">
                <a:latin typeface="+mj-lt"/>
              </a:rPr>
              <a:t>                  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(Needs a proof)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msy10"/>
              </a:rPr>
            </a:br>
            <a:r>
              <a:rPr lang="en-US" dirty="0" smtClean="0">
                <a:latin typeface="cmsy10"/>
              </a:rPr>
              <a:t> )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Calibri"/>
              </a:rPr>
              <a:t>r(A</a:t>
            </a:r>
            <a:r>
              <a:rPr lang="en-US" sz="3200" baseline="-25000" dirty="0" smtClean="0">
                <a:latin typeface="Calibri"/>
              </a:rPr>
              <a:t>i</a:t>
            </a:r>
            <a:r>
              <a:rPr lang="en-US" dirty="0" smtClean="0">
                <a:latin typeface="+mj-lt"/>
              </a:rPr>
              <a:t>) = |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>
                <a:latin typeface="+mj-lt"/>
              </a:rPr>
              <a:t>| =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dirty="0" smtClean="0">
                <a:latin typeface="+mj-lt"/>
              </a:rPr>
              <a:t> = 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n</a:t>
            </a:r>
            <a:r>
              <a:rPr lang="en-US" baseline="30000" dirty="0" smtClean="0">
                <a:latin typeface="+mj-lt"/>
              </a:rPr>
              <a:t>1/3</a:t>
            </a:r>
          </a:p>
          <a:p>
            <a:pPr lvl="1"/>
            <a:r>
              <a:rPr lang="en-US" dirty="0" smtClean="0"/>
              <a:t>Distribution is </a:t>
            </a:r>
            <a:r>
              <a:rPr lang="en-US" b="1" dirty="0" smtClean="0">
                <a:solidFill>
                  <a:srgbClr val="0000FF"/>
                </a:solidFill>
              </a:rPr>
              <a:t>uniform on the points </a:t>
            </a:r>
            <a:r>
              <a:rPr lang="en-US" dirty="0" smtClean="0"/>
              <a:t>{ A</a:t>
            </a:r>
            <a:r>
              <a:rPr lang="en-US" baseline="-25000" dirty="0" smtClean="0"/>
              <a:t>i</a:t>
            </a:r>
            <a:r>
              <a:rPr lang="en-US" dirty="0" smtClean="0"/>
              <a:t> :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U }</a:t>
            </a:r>
          </a:p>
          <a:p>
            <a:pPr lvl="1"/>
            <a:r>
              <a:rPr lang="en-US" dirty="0" smtClean="0"/>
              <a:t>Since #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>
                <a:latin typeface="Calibri"/>
              </a:rPr>
              <a:t>’s</a:t>
            </a:r>
            <a:r>
              <a:rPr lang="en-US" dirty="0" smtClean="0"/>
              <a:t> = |U| = </a:t>
            </a:r>
            <a:r>
              <a:rPr lang="en-US" dirty="0" err="1" smtClean="0">
                <a:solidFill>
                  <a:srgbClr val="7030A0"/>
                </a:solidFill>
              </a:rPr>
              <a:t>n</a:t>
            </a:r>
            <a:r>
              <a:rPr lang="en-US" sz="3000" baseline="30000" dirty="0" err="1" smtClean="0"/>
              <a:t>log</a:t>
            </a:r>
            <a:r>
              <a:rPr lang="en-US" sz="3000" baseline="30000" dirty="0" smtClean="0"/>
              <a:t> </a:t>
            </a:r>
            <a:r>
              <a:rPr lang="en-US" sz="3000" baseline="30000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, no algorithm can learn</a:t>
            </a:r>
            <a:br>
              <a:rPr lang="en-US" dirty="0" smtClean="0"/>
            </a:br>
            <a:r>
              <a:rPr lang="en-US" dirty="0" smtClean="0"/>
              <a:t>a significant fraction of </a:t>
            </a:r>
            <a:r>
              <a:rPr lang="en-US" dirty="0" smtClean="0">
                <a:latin typeface="Calibri"/>
              </a:rPr>
              <a:t>r(A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 values in polynomial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42853"/>
            <a:ext cx="8677114" cy="336234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02903" y="632689"/>
            <a:ext cx="5381783" cy="450576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295767" y="119698"/>
            <a:ext cx="8607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Lemma:               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Slight extension of [Edmonds ’70,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Thm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15]</a:t>
            </a:r>
          </a:p>
          <a:p>
            <a:r>
              <a:rPr lang="en-US" sz="2800" dirty="0" smtClean="0">
                <a:latin typeface="+mj-lt"/>
              </a:rPr>
              <a:t>Let</a:t>
            </a:r>
            <a:endParaRPr lang="en-CA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767" y="1047482"/>
            <a:ext cx="834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where f : </a:t>
            </a:r>
            <a:r>
              <a:rPr lang="en-US" sz="2800" dirty="0" smtClean="0">
                <a:latin typeface="cmsy10"/>
              </a:rPr>
              <a:t>C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!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msbm10"/>
              </a:rPr>
              <a:t>Z</a:t>
            </a:r>
            <a:r>
              <a:rPr lang="en-US" sz="2800" dirty="0" smtClean="0"/>
              <a:t> is some function. For any I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I</a:t>
            </a:r>
            <a:r>
              <a:rPr lang="en-US" sz="2800" dirty="0" smtClean="0">
                <a:latin typeface="+mj-lt"/>
              </a:rPr>
              <a:t>, let</a:t>
            </a:r>
            <a:endParaRPr lang="en-CA" sz="2800" dirty="0">
              <a:latin typeface="+mj-lt"/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178296" y="1547548"/>
            <a:ext cx="4830996" cy="451020"/>
          </a:xfrm>
          <a:prstGeom prst="rect">
            <a:avLst/>
          </a:prstGeom>
          <a:noFill/>
          <a:ln/>
          <a:effectLst/>
        </p:spPr>
      </p:pic>
      <p:sp>
        <p:nvSpPr>
          <p:cNvPr id="18" name="TextBox 17"/>
          <p:cNvSpPr txBox="1"/>
          <p:nvPr/>
        </p:nvSpPr>
        <p:spPr>
          <a:xfrm>
            <a:off x="295767" y="1952238"/>
            <a:ext cx="834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 the “tight sets” for I. Suppose that</a:t>
            </a:r>
            <a:endParaRPr lang="en-CA" sz="2800" dirty="0">
              <a:latin typeface="+mj-lt"/>
            </a:endParaRPr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02469" y="2511867"/>
            <a:ext cx="7382649" cy="451908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295767" y="2929404"/>
            <a:ext cx="834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Then </a:t>
            </a:r>
            <a:r>
              <a:rPr lang="en-US" sz="2800" dirty="0" smtClean="0">
                <a:latin typeface="cmsy10"/>
              </a:rPr>
              <a:t>I</a:t>
            </a:r>
            <a:r>
              <a:rPr lang="en-US" sz="2800" dirty="0" smtClean="0"/>
              <a:t> is independent sets of a </a:t>
            </a:r>
            <a:r>
              <a:rPr lang="en-US" sz="2800" dirty="0" err="1" smtClean="0"/>
              <a:t>matroid</a:t>
            </a:r>
            <a:r>
              <a:rPr lang="en-US" sz="2800" dirty="0" smtClean="0"/>
              <a:t>.</a:t>
            </a:r>
            <a:endParaRPr lang="en-CA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3716398"/>
            <a:ext cx="885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spc="-40" dirty="0" smtClean="0"/>
              <a:t>Proof: </a:t>
            </a:r>
            <a:r>
              <a:rPr lang="en-CA" sz="2800" spc="-40" dirty="0" smtClean="0"/>
              <a:t>Let </a:t>
            </a:r>
            <a:r>
              <a:rPr lang="en-CA" sz="2800" spc="-40" dirty="0" smtClean="0">
                <a:solidFill>
                  <a:srgbClr val="0000FF"/>
                </a:solidFill>
              </a:rPr>
              <a:t>J</a:t>
            </a:r>
            <a:r>
              <a:rPr lang="en-CA" sz="2800" spc="-40" dirty="0" smtClean="0"/>
              <a:t>,</a:t>
            </a:r>
            <a:r>
              <a:rPr lang="en-CA" sz="2800" spc="-40" dirty="0" smtClean="0">
                <a:solidFill>
                  <a:srgbClr val="FF0000"/>
                </a:solidFill>
              </a:rPr>
              <a:t>I</a:t>
            </a:r>
            <a:r>
              <a:rPr lang="en-CA" sz="2800" spc="-40" dirty="0" smtClean="0"/>
              <a:t> </a:t>
            </a:r>
            <a:r>
              <a:rPr lang="en-CA" sz="2800" spc="-40" dirty="0" smtClean="0">
                <a:latin typeface="cmsy10"/>
              </a:rPr>
              <a:t>2</a:t>
            </a:r>
            <a:r>
              <a:rPr lang="en-CA" sz="2800" spc="-40" dirty="0" smtClean="0"/>
              <a:t> </a:t>
            </a:r>
            <a:r>
              <a:rPr lang="en-CA" sz="2800" spc="-40" dirty="0" smtClean="0">
                <a:latin typeface="cmsy10"/>
              </a:rPr>
              <a:t>I</a:t>
            </a:r>
            <a:r>
              <a:rPr lang="en-CA" sz="2800" spc="-40" dirty="0" smtClean="0"/>
              <a:t> and |</a:t>
            </a:r>
            <a:r>
              <a:rPr lang="en-CA" sz="2800" spc="-40" dirty="0" smtClean="0">
                <a:solidFill>
                  <a:srgbClr val="0000FF"/>
                </a:solidFill>
              </a:rPr>
              <a:t>J</a:t>
            </a:r>
            <a:r>
              <a:rPr lang="en-CA" sz="2800" spc="-40" dirty="0" smtClean="0"/>
              <a:t>|&lt;|</a:t>
            </a:r>
            <a:r>
              <a:rPr lang="en-CA" sz="2800" spc="-40" dirty="0" smtClean="0">
                <a:solidFill>
                  <a:srgbClr val="FF0000"/>
                </a:solidFill>
              </a:rPr>
              <a:t>I</a:t>
            </a:r>
            <a:r>
              <a:rPr lang="en-CA" sz="2800" spc="-40" dirty="0" smtClean="0"/>
              <a:t>|. Must show </a:t>
            </a:r>
            <a:r>
              <a:rPr lang="en-CA" sz="2800" spc="-40" dirty="0" smtClean="0">
                <a:solidFill>
                  <a:prstClr val="black"/>
                </a:solidFill>
                <a:latin typeface="cmsy10"/>
              </a:rPr>
              <a:t>9</a:t>
            </a:r>
            <a:r>
              <a:rPr lang="en-CA" sz="2800" spc="-40" dirty="0" smtClean="0">
                <a:solidFill>
                  <a:prstClr val="black"/>
                </a:solidFill>
              </a:rPr>
              <a:t>x</a:t>
            </a:r>
            <a:r>
              <a:rPr lang="en-CA" sz="2800" spc="-40" dirty="0" smtClean="0">
                <a:solidFill>
                  <a:prstClr val="black"/>
                </a:solidFill>
                <a:latin typeface="cmsy10"/>
              </a:rPr>
              <a:t>2</a:t>
            </a:r>
            <a:r>
              <a:rPr lang="en-CA" sz="2800" spc="-40" dirty="0" smtClean="0">
                <a:solidFill>
                  <a:srgbClr val="FF0000"/>
                </a:solidFill>
              </a:rPr>
              <a:t>I</a:t>
            </a:r>
            <a:r>
              <a:rPr lang="en-CA" sz="2800" spc="-40" dirty="0" smtClean="0">
                <a:solidFill>
                  <a:prstClr val="black"/>
                </a:solidFill>
                <a:latin typeface="cmsy10"/>
              </a:rPr>
              <a:t>n</a:t>
            </a:r>
            <a:r>
              <a:rPr lang="en-CA" sz="2800" spc="-40" dirty="0" smtClean="0">
                <a:solidFill>
                  <a:srgbClr val="0000FF"/>
                </a:solidFill>
              </a:rPr>
              <a:t>J</a:t>
            </a:r>
            <a:r>
              <a:rPr lang="en-CA" sz="2800" spc="-40" dirty="0" smtClean="0">
                <a:solidFill>
                  <a:prstClr val="black"/>
                </a:solidFill>
              </a:rPr>
              <a:t>  </a:t>
            </a:r>
            <a:r>
              <a:rPr lang="en-CA" sz="2800" spc="-40" dirty="0" err="1" smtClean="0">
                <a:solidFill>
                  <a:prstClr val="black"/>
                </a:solidFill>
              </a:rPr>
              <a:t>s.t</a:t>
            </a:r>
            <a:r>
              <a:rPr lang="en-CA" sz="2800" spc="-40" dirty="0" smtClean="0">
                <a:solidFill>
                  <a:prstClr val="black"/>
                </a:solidFill>
              </a:rPr>
              <a:t>.  </a:t>
            </a:r>
            <a:r>
              <a:rPr lang="en-CA" sz="2800" spc="-40" dirty="0" err="1" smtClean="0">
                <a:solidFill>
                  <a:srgbClr val="0000FF"/>
                </a:solidFill>
              </a:rPr>
              <a:t>J</a:t>
            </a:r>
            <a:r>
              <a:rPr lang="en-CA" sz="2800" spc="-40" dirty="0" err="1" smtClean="0">
                <a:solidFill>
                  <a:prstClr val="black"/>
                </a:solidFill>
              </a:rPr>
              <a:t>+x</a:t>
            </a:r>
            <a:r>
              <a:rPr lang="en-CA" sz="2800" spc="-40" dirty="0" smtClean="0">
                <a:solidFill>
                  <a:prstClr val="black"/>
                </a:solidFill>
              </a:rPr>
              <a:t> </a:t>
            </a:r>
            <a:r>
              <a:rPr lang="en-CA" sz="2800" spc="-40" dirty="0" smtClean="0">
                <a:latin typeface="cmsy10"/>
              </a:rPr>
              <a:t>2</a:t>
            </a:r>
            <a:r>
              <a:rPr lang="en-CA" sz="2800" spc="-40" dirty="0" smtClean="0"/>
              <a:t> </a:t>
            </a:r>
            <a:r>
              <a:rPr lang="en-CA" sz="2800" spc="-40" dirty="0" smtClean="0">
                <a:latin typeface="cmsy10"/>
              </a:rPr>
              <a:t>I</a:t>
            </a:r>
            <a:r>
              <a:rPr lang="en-CA" sz="2800" spc="-40" dirty="0" smtClean="0">
                <a:latin typeface="+mj-lt"/>
              </a:rPr>
              <a:t>.</a:t>
            </a:r>
          </a:p>
          <a:p>
            <a:r>
              <a:rPr lang="en-CA" sz="2800" dirty="0" smtClean="0">
                <a:latin typeface="+mj-lt"/>
              </a:rPr>
              <a:t>Let </a:t>
            </a:r>
            <a:r>
              <a:rPr lang="en-CA" sz="2800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CA" sz="2800" dirty="0" smtClean="0">
                <a:latin typeface="+mj-lt"/>
              </a:rPr>
              <a:t> be the maximal set in T(</a:t>
            </a:r>
            <a:r>
              <a:rPr lang="en-CA" sz="2800" dirty="0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smtClean="0">
                <a:latin typeface="+mj-lt"/>
              </a:rPr>
              <a:t>). Then |</a:t>
            </a:r>
            <a:r>
              <a:rPr lang="en-CA" sz="28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dirty="0" smtClean="0">
                <a:latin typeface="cmsy10"/>
              </a:rPr>
              <a:t>Å</a:t>
            </a:r>
            <a:r>
              <a:rPr lang="en-CA" sz="2800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CA" sz="2800" dirty="0" smtClean="0">
                <a:latin typeface="+mj-lt"/>
              </a:rPr>
              <a:t>| 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>
                <a:latin typeface="+mj-lt"/>
              </a:rPr>
              <a:t> f(</a:t>
            </a:r>
            <a:r>
              <a:rPr lang="en-CA" sz="2800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CA" sz="2800" dirty="0" smtClean="0">
                <a:latin typeface="+mj-lt"/>
              </a:rPr>
              <a:t>) = |</a:t>
            </a:r>
            <a:r>
              <a:rPr lang="en-CA" sz="2800" dirty="0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smtClean="0">
                <a:latin typeface="cmsy10"/>
              </a:rPr>
              <a:t>Å</a:t>
            </a:r>
            <a:r>
              <a:rPr lang="en-CA" sz="2800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CA" sz="2800" dirty="0" smtClean="0">
                <a:latin typeface="+mj-lt"/>
              </a:rPr>
              <a:t>|.</a:t>
            </a:r>
          </a:p>
          <a:p>
            <a:r>
              <a:rPr lang="en-CA" sz="2800" dirty="0" smtClean="0">
                <a:latin typeface="+mj-lt"/>
              </a:rPr>
              <a:t>Since |</a:t>
            </a:r>
            <a:r>
              <a:rPr lang="en-CA" sz="28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dirty="0" smtClean="0">
                <a:latin typeface="+mj-lt"/>
              </a:rPr>
              <a:t>|&gt;|</a:t>
            </a:r>
            <a:r>
              <a:rPr lang="en-CA" sz="2800" dirty="0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smtClean="0">
                <a:latin typeface="+mj-lt"/>
              </a:rPr>
              <a:t>|, </a:t>
            </a:r>
            <a:r>
              <a:rPr lang="en-CA" sz="2800" dirty="0" smtClean="0">
                <a:latin typeface="cmsy10"/>
              </a:rPr>
              <a:t>9</a:t>
            </a:r>
            <a:r>
              <a:rPr lang="en-CA" sz="2800" dirty="0" smtClean="0">
                <a:latin typeface="+mj-lt"/>
              </a:rPr>
              <a:t>x in </a:t>
            </a:r>
            <a:r>
              <a:rPr lang="en-CA" sz="28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CA" sz="2800" dirty="0" smtClean="0">
                <a:latin typeface="cmsy10"/>
              </a:rPr>
              <a:t>n</a:t>
            </a:r>
            <a:r>
              <a:rPr lang="en-CA" sz="2800" dirty="0" smtClean="0">
                <a:latin typeface="+mj-lt"/>
              </a:rPr>
              <a:t>(</a:t>
            </a:r>
            <a:r>
              <a:rPr lang="en-CA" sz="2800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 smtClean="0">
                <a:latin typeface="cmsy10"/>
              </a:rPr>
              <a:t>[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smtClean="0">
                <a:latin typeface="+mj-lt"/>
              </a:rPr>
              <a:t>).</a:t>
            </a:r>
          </a:p>
          <a:p>
            <a:r>
              <a:rPr lang="en-CA" sz="2800" dirty="0" smtClean="0">
                <a:latin typeface="+mj-lt"/>
              </a:rPr>
              <a:t>We must have </a:t>
            </a:r>
            <a:r>
              <a:rPr lang="en-CA" sz="2800" dirty="0" err="1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err="1" smtClean="0">
                <a:latin typeface="+mj-lt"/>
              </a:rPr>
              <a:t>+x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 smtClean="0">
                <a:latin typeface="cmsy10"/>
              </a:rPr>
              <a:t>I</a:t>
            </a:r>
            <a:r>
              <a:rPr lang="en-CA" sz="2800" dirty="0" smtClean="0">
                <a:latin typeface="+mj-lt"/>
              </a:rPr>
              <a:t>,</a:t>
            </a:r>
            <a:br>
              <a:rPr lang="en-CA" sz="2800" dirty="0" smtClean="0">
                <a:latin typeface="+mj-lt"/>
              </a:rPr>
            </a:br>
            <a:r>
              <a:rPr lang="en-CA" sz="2800" dirty="0" smtClean="0">
                <a:latin typeface="+mj-lt"/>
              </a:rPr>
              <a:t>because every </a:t>
            </a:r>
            <a:r>
              <a:rPr lang="en-CA" sz="2800" dirty="0" smtClean="0">
                <a:solidFill>
                  <a:srgbClr val="7030A0"/>
                </a:solidFill>
                <a:latin typeface="+mj-lt"/>
              </a:rPr>
              <a:t>C’</a:t>
            </a:r>
            <a:r>
              <a:rPr lang="en-CA" sz="2800" dirty="0" smtClean="0">
                <a:latin typeface="cmsy10"/>
              </a:rPr>
              <a:t>3</a:t>
            </a:r>
            <a:r>
              <a:rPr lang="en-CA" sz="2800" dirty="0" smtClean="0">
                <a:latin typeface="+mj-lt"/>
              </a:rPr>
              <a:t>x has </a:t>
            </a:r>
            <a:r>
              <a:rPr lang="en-CA" sz="2800" dirty="0" smtClean="0">
                <a:solidFill>
                  <a:srgbClr val="7030A0"/>
                </a:solidFill>
                <a:latin typeface="+mj-lt"/>
              </a:rPr>
              <a:t>C’</a:t>
            </a:r>
            <a:r>
              <a:rPr lang="en-CA" sz="2800" dirty="0" smtClean="0">
                <a:latin typeface="Symbol"/>
                <a:sym typeface="Symbol"/>
              </a:rPr>
              <a:t></a:t>
            </a:r>
            <a:r>
              <a:rPr lang="en-CA" sz="2800" dirty="0" smtClean="0">
                <a:latin typeface="+mj-lt"/>
              </a:rPr>
              <a:t>T(</a:t>
            </a:r>
            <a:r>
              <a:rPr lang="en-CA" sz="2800" dirty="0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smtClean="0">
                <a:latin typeface="+mj-lt"/>
              </a:rPr>
              <a:t>).</a:t>
            </a:r>
          </a:p>
          <a:p>
            <a:r>
              <a:rPr lang="en-CA" sz="2800" dirty="0" smtClean="0">
                <a:latin typeface="+mj-lt"/>
              </a:rPr>
              <a:t>So |(</a:t>
            </a:r>
            <a:r>
              <a:rPr lang="en-CA" sz="2800" dirty="0" err="1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err="1" smtClean="0">
                <a:latin typeface="+mj-lt"/>
              </a:rPr>
              <a:t>+x</a:t>
            </a:r>
            <a:r>
              <a:rPr lang="en-CA" sz="2800" dirty="0" smtClean="0">
                <a:latin typeface="+mj-lt"/>
              </a:rPr>
              <a:t>) </a:t>
            </a:r>
            <a:r>
              <a:rPr lang="en-CA" sz="2800" dirty="0" smtClean="0">
                <a:latin typeface="cmsy10"/>
              </a:rPr>
              <a:t>Å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latin typeface="+mj-lt"/>
              </a:rPr>
              <a:t>C’</a:t>
            </a:r>
            <a:r>
              <a:rPr lang="en-CA" sz="2800" dirty="0" smtClean="0">
                <a:latin typeface="+mj-lt"/>
              </a:rPr>
              <a:t>|</a:t>
            </a:r>
            <a:r>
              <a:rPr lang="en-CA" sz="2800" dirty="0" smtClean="0">
                <a:latin typeface="cmsy10"/>
              </a:rPr>
              <a:t>·</a:t>
            </a:r>
            <a:r>
              <a:rPr lang="en-CA" sz="2800" dirty="0" smtClean="0">
                <a:latin typeface="+mj-lt"/>
              </a:rPr>
              <a:t>f(</a:t>
            </a:r>
            <a:r>
              <a:rPr lang="en-CA" sz="2800" dirty="0" smtClean="0">
                <a:solidFill>
                  <a:srgbClr val="7030A0"/>
                </a:solidFill>
                <a:latin typeface="+mj-lt"/>
              </a:rPr>
              <a:t>C’</a:t>
            </a:r>
            <a:r>
              <a:rPr lang="en-CA" sz="2800" dirty="0" smtClean="0">
                <a:latin typeface="+mj-lt"/>
              </a:rPr>
              <a:t>). So </a:t>
            </a:r>
            <a:r>
              <a:rPr lang="en-CA" sz="2800" dirty="0" err="1" smtClean="0">
                <a:solidFill>
                  <a:srgbClr val="0000FF"/>
                </a:solidFill>
                <a:latin typeface="+mj-lt"/>
              </a:rPr>
              <a:t>J</a:t>
            </a:r>
            <a:r>
              <a:rPr lang="en-CA" sz="2800" dirty="0" err="1" smtClean="0">
                <a:latin typeface="+mj-lt"/>
              </a:rPr>
              <a:t>+x</a:t>
            </a:r>
            <a:r>
              <a:rPr lang="en-CA" sz="2800" dirty="0" smtClean="0">
                <a:latin typeface="+mj-lt"/>
              </a:rPr>
              <a:t> </a:t>
            </a:r>
            <a:r>
              <a:rPr lang="en-CA" sz="2800" dirty="0" smtClean="0">
                <a:latin typeface="cmsy10"/>
              </a:rPr>
              <a:t>2</a:t>
            </a:r>
            <a:r>
              <a:rPr lang="en-CA" dirty="0" smtClean="0"/>
              <a:t> </a:t>
            </a:r>
            <a:r>
              <a:rPr lang="en-CA" sz="2800" dirty="0" smtClean="0">
                <a:latin typeface="cmsy10"/>
              </a:rPr>
              <a:t>I</a:t>
            </a:r>
            <a:r>
              <a:rPr lang="en-CA" sz="2800" dirty="0" smtClean="0">
                <a:latin typeface="+mj-lt"/>
              </a:rPr>
              <a:t>.</a:t>
            </a:r>
            <a:endParaRPr lang="en-CA" sz="2800" dirty="0"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57884" y="4992684"/>
            <a:ext cx="1357322" cy="11802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reeform 26"/>
          <p:cNvSpPr/>
          <p:nvPr/>
        </p:nvSpPr>
        <p:spPr>
          <a:xfrm>
            <a:off x="6143636" y="5101608"/>
            <a:ext cx="1751727" cy="676894"/>
          </a:xfrm>
          <a:custGeom>
            <a:avLst/>
            <a:gdLst>
              <a:gd name="connsiteX0" fmla="*/ 1739852 w 1751727"/>
              <a:gd name="connsiteY0" fmla="*/ 308759 h 676894"/>
              <a:gd name="connsiteX1" fmla="*/ 1739852 w 1751727"/>
              <a:gd name="connsiteY1" fmla="*/ 308759 h 676894"/>
              <a:gd name="connsiteX2" fmla="*/ 1644849 w 1751727"/>
              <a:gd name="connsiteY2" fmla="*/ 190006 h 676894"/>
              <a:gd name="connsiteX3" fmla="*/ 1442968 w 1751727"/>
              <a:gd name="connsiteY3" fmla="*/ 59377 h 676894"/>
              <a:gd name="connsiteX4" fmla="*/ 1371717 w 1751727"/>
              <a:gd name="connsiteY4" fmla="*/ 23751 h 676894"/>
              <a:gd name="connsiteX5" fmla="*/ 1312340 w 1751727"/>
              <a:gd name="connsiteY5" fmla="*/ 0 h 676894"/>
              <a:gd name="connsiteX6" fmla="*/ 1241088 w 1751727"/>
              <a:gd name="connsiteY6" fmla="*/ 11876 h 676894"/>
              <a:gd name="connsiteX7" fmla="*/ 1193587 w 1751727"/>
              <a:gd name="connsiteY7" fmla="*/ 47502 h 676894"/>
              <a:gd name="connsiteX8" fmla="*/ 1146085 w 1751727"/>
              <a:gd name="connsiteY8" fmla="*/ 71252 h 676894"/>
              <a:gd name="connsiteX9" fmla="*/ 1098584 w 1751727"/>
              <a:gd name="connsiteY9" fmla="*/ 106878 h 676894"/>
              <a:gd name="connsiteX10" fmla="*/ 1074833 w 1751727"/>
              <a:gd name="connsiteY10" fmla="*/ 142504 h 676894"/>
              <a:gd name="connsiteX11" fmla="*/ 1039207 w 1751727"/>
              <a:gd name="connsiteY11" fmla="*/ 154380 h 676894"/>
              <a:gd name="connsiteX12" fmla="*/ 944205 w 1751727"/>
              <a:gd name="connsiteY12" fmla="*/ 142504 h 676894"/>
              <a:gd name="connsiteX13" fmla="*/ 837327 w 1751727"/>
              <a:gd name="connsiteY13" fmla="*/ 106878 h 676894"/>
              <a:gd name="connsiteX14" fmla="*/ 766075 w 1751727"/>
              <a:gd name="connsiteY14" fmla="*/ 95003 h 676894"/>
              <a:gd name="connsiteX15" fmla="*/ 599820 w 1751727"/>
              <a:gd name="connsiteY15" fmla="*/ 106878 h 676894"/>
              <a:gd name="connsiteX16" fmla="*/ 564194 w 1751727"/>
              <a:gd name="connsiteY16" fmla="*/ 118754 h 676894"/>
              <a:gd name="connsiteX17" fmla="*/ 481067 w 1751727"/>
              <a:gd name="connsiteY17" fmla="*/ 130629 h 676894"/>
              <a:gd name="connsiteX18" fmla="*/ 397940 w 1751727"/>
              <a:gd name="connsiteY18" fmla="*/ 154380 h 676894"/>
              <a:gd name="connsiteX19" fmla="*/ 267311 w 1751727"/>
              <a:gd name="connsiteY19" fmla="*/ 190006 h 676894"/>
              <a:gd name="connsiteX20" fmla="*/ 231685 w 1751727"/>
              <a:gd name="connsiteY20" fmla="*/ 201881 h 676894"/>
              <a:gd name="connsiteX21" fmla="*/ 184184 w 1751727"/>
              <a:gd name="connsiteY21" fmla="*/ 225632 h 676894"/>
              <a:gd name="connsiteX22" fmla="*/ 148558 w 1751727"/>
              <a:gd name="connsiteY22" fmla="*/ 237507 h 676894"/>
              <a:gd name="connsiteX23" fmla="*/ 65431 w 1751727"/>
              <a:gd name="connsiteY23" fmla="*/ 285008 h 676894"/>
              <a:gd name="connsiteX24" fmla="*/ 29805 w 1751727"/>
              <a:gd name="connsiteY24" fmla="*/ 320634 h 676894"/>
              <a:gd name="connsiteX25" fmla="*/ 29805 w 1751727"/>
              <a:gd name="connsiteY25" fmla="*/ 498764 h 676894"/>
              <a:gd name="connsiteX26" fmla="*/ 112932 w 1751727"/>
              <a:gd name="connsiteY26" fmla="*/ 546265 h 676894"/>
              <a:gd name="connsiteX27" fmla="*/ 184184 w 1751727"/>
              <a:gd name="connsiteY27" fmla="*/ 570016 h 676894"/>
              <a:gd name="connsiteX28" fmla="*/ 291062 w 1751727"/>
              <a:gd name="connsiteY28" fmla="*/ 605642 h 676894"/>
              <a:gd name="connsiteX29" fmla="*/ 326688 w 1751727"/>
              <a:gd name="connsiteY29" fmla="*/ 629393 h 676894"/>
              <a:gd name="connsiteX30" fmla="*/ 374189 w 1751727"/>
              <a:gd name="connsiteY30" fmla="*/ 641268 h 676894"/>
              <a:gd name="connsiteX31" fmla="*/ 445441 w 1751727"/>
              <a:gd name="connsiteY31" fmla="*/ 665019 h 676894"/>
              <a:gd name="connsiteX32" fmla="*/ 481067 w 1751727"/>
              <a:gd name="connsiteY32" fmla="*/ 676894 h 676894"/>
              <a:gd name="connsiteX33" fmla="*/ 730449 w 1751727"/>
              <a:gd name="connsiteY33" fmla="*/ 665019 h 676894"/>
              <a:gd name="connsiteX34" fmla="*/ 766075 w 1751727"/>
              <a:gd name="connsiteY34" fmla="*/ 653143 h 676894"/>
              <a:gd name="connsiteX35" fmla="*/ 825452 w 1751727"/>
              <a:gd name="connsiteY35" fmla="*/ 629393 h 676894"/>
              <a:gd name="connsiteX36" fmla="*/ 896704 w 1751727"/>
              <a:gd name="connsiteY36" fmla="*/ 617517 h 676894"/>
              <a:gd name="connsiteX37" fmla="*/ 1003581 w 1751727"/>
              <a:gd name="connsiteY37" fmla="*/ 593767 h 676894"/>
              <a:gd name="connsiteX38" fmla="*/ 1074833 w 1751727"/>
              <a:gd name="connsiteY38" fmla="*/ 558141 h 676894"/>
              <a:gd name="connsiteX39" fmla="*/ 1169836 w 1751727"/>
              <a:gd name="connsiteY39" fmla="*/ 522515 h 676894"/>
              <a:gd name="connsiteX40" fmla="*/ 1704226 w 1751727"/>
              <a:gd name="connsiteY40" fmla="*/ 522515 h 676894"/>
              <a:gd name="connsiteX41" fmla="*/ 1727976 w 1751727"/>
              <a:gd name="connsiteY41" fmla="*/ 486889 h 676894"/>
              <a:gd name="connsiteX42" fmla="*/ 1739852 w 1751727"/>
              <a:gd name="connsiteY42" fmla="*/ 391886 h 676894"/>
              <a:gd name="connsiteX43" fmla="*/ 1751727 w 1751727"/>
              <a:gd name="connsiteY43" fmla="*/ 332510 h 676894"/>
              <a:gd name="connsiteX44" fmla="*/ 1739852 w 1751727"/>
              <a:gd name="connsiteY44" fmla="*/ 296884 h 676894"/>
              <a:gd name="connsiteX45" fmla="*/ 1739852 w 1751727"/>
              <a:gd name="connsiteY45" fmla="*/ 308759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51727" h="676894">
                <a:moveTo>
                  <a:pt x="1739852" y="308759"/>
                </a:moveTo>
                <a:lnTo>
                  <a:pt x="1739852" y="308759"/>
                </a:lnTo>
                <a:cubicBezTo>
                  <a:pt x="1715002" y="273970"/>
                  <a:pt x="1682710" y="219130"/>
                  <a:pt x="1644849" y="190006"/>
                </a:cubicBezTo>
                <a:cubicBezTo>
                  <a:pt x="1570465" y="132787"/>
                  <a:pt x="1521475" y="101650"/>
                  <a:pt x="1442968" y="59377"/>
                </a:cubicBezTo>
                <a:cubicBezTo>
                  <a:pt x="1419588" y="46788"/>
                  <a:pt x="1395891" y="34739"/>
                  <a:pt x="1371717" y="23751"/>
                </a:cubicBezTo>
                <a:cubicBezTo>
                  <a:pt x="1352311" y="14930"/>
                  <a:pt x="1332132" y="7917"/>
                  <a:pt x="1312340" y="0"/>
                </a:cubicBezTo>
                <a:cubicBezTo>
                  <a:pt x="1288589" y="3959"/>
                  <a:pt x="1263444" y="2933"/>
                  <a:pt x="1241088" y="11876"/>
                </a:cubicBezTo>
                <a:cubicBezTo>
                  <a:pt x="1222712" y="19227"/>
                  <a:pt x="1210371" y="37012"/>
                  <a:pt x="1193587" y="47502"/>
                </a:cubicBezTo>
                <a:cubicBezTo>
                  <a:pt x="1178575" y="56884"/>
                  <a:pt x="1161097" y="61870"/>
                  <a:pt x="1146085" y="71252"/>
                </a:cubicBezTo>
                <a:cubicBezTo>
                  <a:pt x="1129301" y="81742"/>
                  <a:pt x="1112579" y="92883"/>
                  <a:pt x="1098584" y="106878"/>
                </a:cubicBezTo>
                <a:cubicBezTo>
                  <a:pt x="1088492" y="116970"/>
                  <a:pt x="1085978" y="133588"/>
                  <a:pt x="1074833" y="142504"/>
                </a:cubicBezTo>
                <a:cubicBezTo>
                  <a:pt x="1065058" y="150324"/>
                  <a:pt x="1051082" y="150421"/>
                  <a:pt x="1039207" y="154380"/>
                </a:cubicBezTo>
                <a:cubicBezTo>
                  <a:pt x="1007540" y="150421"/>
                  <a:pt x="975270" y="149814"/>
                  <a:pt x="944205" y="142504"/>
                </a:cubicBezTo>
                <a:cubicBezTo>
                  <a:pt x="907650" y="133903"/>
                  <a:pt x="874369" y="113052"/>
                  <a:pt x="837327" y="106878"/>
                </a:cubicBezTo>
                <a:lnTo>
                  <a:pt x="766075" y="95003"/>
                </a:lnTo>
                <a:cubicBezTo>
                  <a:pt x="710657" y="98961"/>
                  <a:pt x="654999" y="100386"/>
                  <a:pt x="599820" y="106878"/>
                </a:cubicBezTo>
                <a:cubicBezTo>
                  <a:pt x="587388" y="108341"/>
                  <a:pt x="576469" y="116299"/>
                  <a:pt x="564194" y="118754"/>
                </a:cubicBezTo>
                <a:cubicBezTo>
                  <a:pt x="536747" y="124243"/>
                  <a:pt x="508606" y="125622"/>
                  <a:pt x="481067" y="130629"/>
                </a:cubicBezTo>
                <a:cubicBezTo>
                  <a:pt x="399607" y="145440"/>
                  <a:pt x="465781" y="137420"/>
                  <a:pt x="397940" y="154380"/>
                </a:cubicBezTo>
                <a:cubicBezTo>
                  <a:pt x="263643" y="187955"/>
                  <a:pt x="420189" y="139047"/>
                  <a:pt x="267311" y="190006"/>
                </a:cubicBezTo>
                <a:cubicBezTo>
                  <a:pt x="255436" y="193964"/>
                  <a:pt x="242881" y="196283"/>
                  <a:pt x="231685" y="201881"/>
                </a:cubicBezTo>
                <a:cubicBezTo>
                  <a:pt x="215851" y="209798"/>
                  <a:pt x="200455" y="218659"/>
                  <a:pt x="184184" y="225632"/>
                </a:cubicBezTo>
                <a:cubicBezTo>
                  <a:pt x="172678" y="230563"/>
                  <a:pt x="160064" y="232576"/>
                  <a:pt x="148558" y="237507"/>
                </a:cubicBezTo>
                <a:cubicBezTo>
                  <a:pt x="124649" y="247754"/>
                  <a:pt x="86475" y="267472"/>
                  <a:pt x="65431" y="285008"/>
                </a:cubicBezTo>
                <a:cubicBezTo>
                  <a:pt x="52529" y="295759"/>
                  <a:pt x="41680" y="308759"/>
                  <a:pt x="29805" y="320634"/>
                </a:cubicBezTo>
                <a:cubicBezTo>
                  <a:pt x="7290" y="388175"/>
                  <a:pt x="0" y="394449"/>
                  <a:pt x="29805" y="498764"/>
                </a:cubicBezTo>
                <a:cubicBezTo>
                  <a:pt x="32570" y="508440"/>
                  <a:pt x="111693" y="545770"/>
                  <a:pt x="112932" y="546265"/>
                </a:cubicBezTo>
                <a:cubicBezTo>
                  <a:pt x="136177" y="555563"/>
                  <a:pt x="160939" y="560718"/>
                  <a:pt x="184184" y="570016"/>
                </a:cubicBezTo>
                <a:cubicBezTo>
                  <a:pt x="258715" y="599828"/>
                  <a:pt x="222880" y="588597"/>
                  <a:pt x="291062" y="605642"/>
                </a:cubicBezTo>
                <a:cubicBezTo>
                  <a:pt x="302937" y="613559"/>
                  <a:pt x="313570" y="623771"/>
                  <a:pt x="326688" y="629393"/>
                </a:cubicBezTo>
                <a:cubicBezTo>
                  <a:pt x="341689" y="635822"/>
                  <a:pt x="358556" y="636578"/>
                  <a:pt x="374189" y="641268"/>
                </a:cubicBezTo>
                <a:cubicBezTo>
                  <a:pt x="398169" y="648462"/>
                  <a:pt x="421690" y="657102"/>
                  <a:pt x="445441" y="665019"/>
                </a:cubicBezTo>
                <a:lnTo>
                  <a:pt x="481067" y="676894"/>
                </a:lnTo>
                <a:cubicBezTo>
                  <a:pt x="564194" y="672936"/>
                  <a:pt x="647515" y="671930"/>
                  <a:pt x="730449" y="665019"/>
                </a:cubicBezTo>
                <a:cubicBezTo>
                  <a:pt x="742924" y="663979"/>
                  <a:pt x="754354" y="657538"/>
                  <a:pt x="766075" y="653143"/>
                </a:cubicBezTo>
                <a:cubicBezTo>
                  <a:pt x="786035" y="645658"/>
                  <a:pt x="804886" y="635002"/>
                  <a:pt x="825452" y="629393"/>
                </a:cubicBezTo>
                <a:cubicBezTo>
                  <a:pt x="848682" y="623058"/>
                  <a:pt x="873014" y="621824"/>
                  <a:pt x="896704" y="617517"/>
                </a:cubicBezTo>
                <a:cubicBezTo>
                  <a:pt x="951988" y="607465"/>
                  <a:pt x="952749" y="606475"/>
                  <a:pt x="1003581" y="593767"/>
                </a:cubicBezTo>
                <a:cubicBezTo>
                  <a:pt x="1072046" y="548123"/>
                  <a:pt x="1006000" y="587640"/>
                  <a:pt x="1074833" y="558141"/>
                </a:cubicBezTo>
                <a:cubicBezTo>
                  <a:pt x="1161774" y="520881"/>
                  <a:pt x="1082259" y="544409"/>
                  <a:pt x="1169836" y="522515"/>
                </a:cubicBezTo>
                <a:cubicBezTo>
                  <a:pt x="1234543" y="524746"/>
                  <a:pt x="1589134" y="548091"/>
                  <a:pt x="1704226" y="522515"/>
                </a:cubicBezTo>
                <a:cubicBezTo>
                  <a:pt x="1718158" y="519419"/>
                  <a:pt x="1720059" y="498764"/>
                  <a:pt x="1727976" y="486889"/>
                </a:cubicBezTo>
                <a:cubicBezTo>
                  <a:pt x="1731935" y="455221"/>
                  <a:pt x="1734999" y="423429"/>
                  <a:pt x="1739852" y="391886"/>
                </a:cubicBezTo>
                <a:cubicBezTo>
                  <a:pt x="1742921" y="371937"/>
                  <a:pt x="1751727" y="352694"/>
                  <a:pt x="1751727" y="332510"/>
                </a:cubicBezTo>
                <a:cubicBezTo>
                  <a:pt x="1751727" y="319992"/>
                  <a:pt x="1742307" y="309159"/>
                  <a:pt x="1739852" y="296884"/>
                </a:cubicBezTo>
                <a:cubicBezTo>
                  <a:pt x="1738299" y="289121"/>
                  <a:pt x="1739852" y="306780"/>
                  <a:pt x="1739852" y="308759"/>
                </a:cubicBezTo>
                <a:close/>
              </a:path>
            </a:pathLst>
          </a:custGeom>
          <a:solidFill>
            <a:srgbClr val="0000FF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Freeform 28"/>
          <p:cNvSpPr/>
          <p:nvPr/>
        </p:nvSpPr>
        <p:spPr>
          <a:xfrm>
            <a:off x="6265439" y="5210540"/>
            <a:ext cx="2293917" cy="605642"/>
          </a:xfrm>
          <a:custGeom>
            <a:avLst/>
            <a:gdLst>
              <a:gd name="connsiteX0" fmla="*/ 1757548 w 2307089"/>
              <a:gd name="connsiteY0" fmla="*/ 3541 h 609183"/>
              <a:gd name="connsiteX1" fmla="*/ 1757548 w 2307089"/>
              <a:gd name="connsiteY1" fmla="*/ 3541 h 609183"/>
              <a:gd name="connsiteX2" fmla="*/ 1377538 w 2307089"/>
              <a:gd name="connsiteY2" fmla="*/ 15417 h 609183"/>
              <a:gd name="connsiteX3" fmla="*/ 1294410 w 2307089"/>
              <a:gd name="connsiteY3" fmla="*/ 27292 h 609183"/>
              <a:gd name="connsiteX4" fmla="*/ 1187532 w 2307089"/>
              <a:gd name="connsiteY4" fmla="*/ 51043 h 609183"/>
              <a:gd name="connsiteX5" fmla="*/ 1151906 w 2307089"/>
              <a:gd name="connsiteY5" fmla="*/ 62918 h 609183"/>
              <a:gd name="connsiteX6" fmla="*/ 1080655 w 2307089"/>
              <a:gd name="connsiteY6" fmla="*/ 74793 h 609183"/>
              <a:gd name="connsiteX7" fmla="*/ 1021278 w 2307089"/>
              <a:gd name="connsiteY7" fmla="*/ 86669 h 609183"/>
              <a:gd name="connsiteX8" fmla="*/ 771896 w 2307089"/>
              <a:gd name="connsiteY8" fmla="*/ 62918 h 609183"/>
              <a:gd name="connsiteX9" fmla="*/ 700644 w 2307089"/>
              <a:gd name="connsiteY9" fmla="*/ 39167 h 609183"/>
              <a:gd name="connsiteX10" fmla="*/ 570016 w 2307089"/>
              <a:gd name="connsiteY10" fmla="*/ 15417 h 609183"/>
              <a:gd name="connsiteX11" fmla="*/ 534390 w 2307089"/>
              <a:gd name="connsiteY11" fmla="*/ 3541 h 609183"/>
              <a:gd name="connsiteX12" fmla="*/ 451262 w 2307089"/>
              <a:gd name="connsiteY12" fmla="*/ 51043 h 609183"/>
              <a:gd name="connsiteX13" fmla="*/ 415636 w 2307089"/>
              <a:gd name="connsiteY13" fmla="*/ 62918 h 609183"/>
              <a:gd name="connsiteX14" fmla="*/ 308758 w 2307089"/>
              <a:gd name="connsiteY14" fmla="*/ 134170 h 609183"/>
              <a:gd name="connsiteX15" fmla="*/ 273132 w 2307089"/>
              <a:gd name="connsiteY15" fmla="*/ 157920 h 609183"/>
              <a:gd name="connsiteX16" fmla="*/ 237506 w 2307089"/>
              <a:gd name="connsiteY16" fmla="*/ 169796 h 609183"/>
              <a:gd name="connsiteX17" fmla="*/ 201881 w 2307089"/>
              <a:gd name="connsiteY17" fmla="*/ 193546 h 609183"/>
              <a:gd name="connsiteX18" fmla="*/ 166255 w 2307089"/>
              <a:gd name="connsiteY18" fmla="*/ 205422 h 609183"/>
              <a:gd name="connsiteX19" fmla="*/ 130629 w 2307089"/>
              <a:gd name="connsiteY19" fmla="*/ 229172 h 609183"/>
              <a:gd name="connsiteX20" fmla="*/ 59377 w 2307089"/>
              <a:gd name="connsiteY20" fmla="*/ 252923 h 609183"/>
              <a:gd name="connsiteX21" fmla="*/ 11875 w 2307089"/>
              <a:gd name="connsiteY21" fmla="*/ 359801 h 609183"/>
              <a:gd name="connsiteX22" fmla="*/ 0 w 2307089"/>
              <a:gd name="connsiteY22" fmla="*/ 395427 h 609183"/>
              <a:gd name="connsiteX23" fmla="*/ 83127 w 2307089"/>
              <a:gd name="connsiteY23" fmla="*/ 478554 h 609183"/>
              <a:gd name="connsiteX24" fmla="*/ 118753 w 2307089"/>
              <a:gd name="connsiteY24" fmla="*/ 502305 h 609183"/>
              <a:gd name="connsiteX25" fmla="*/ 225631 w 2307089"/>
              <a:gd name="connsiteY25" fmla="*/ 526056 h 609183"/>
              <a:gd name="connsiteX26" fmla="*/ 261257 w 2307089"/>
              <a:gd name="connsiteY26" fmla="*/ 537931 h 609183"/>
              <a:gd name="connsiteX27" fmla="*/ 356260 w 2307089"/>
              <a:gd name="connsiteY27" fmla="*/ 549806 h 609183"/>
              <a:gd name="connsiteX28" fmla="*/ 415636 w 2307089"/>
              <a:gd name="connsiteY28" fmla="*/ 561682 h 609183"/>
              <a:gd name="connsiteX29" fmla="*/ 795647 w 2307089"/>
              <a:gd name="connsiteY29" fmla="*/ 549806 h 609183"/>
              <a:gd name="connsiteX30" fmla="*/ 926275 w 2307089"/>
              <a:gd name="connsiteY30" fmla="*/ 526056 h 609183"/>
              <a:gd name="connsiteX31" fmla="*/ 1009403 w 2307089"/>
              <a:gd name="connsiteY31" fmla="*/ 537931 h 609183"/>
              <a:gd name="connsiteX32" fmla="*/ 1080655 w 2307089"/>
              <a:gd name="connsiteY32" fmla="*/ 561682 h 609183"/>
              <a:gd name="connsiteX33" fmla="*/ 1187532 w 2307089"/>
              <a:gd name="connsiteY33" fmla="*/ 573557 h 609183"/>
              <a:gd name="connsiteX34" fmla="*/ 1258784 w 2307089"/>
              <a:gd name="connsiteY34" fmla="*/ 585432 h 609183"/>
              <a:gd name="connsiteX35" fmla="*/ 1520042 w 2307089"/>
              <a:gd name="connsiteY35" fmla="*/ 597307 h 609183"/>
              <a:gd name="connsiteX36" fmla="*/ 1591294 w 2307089"/>
              <a:gd name="connsiteY36" fmla="*/ 609183 h 609183"/>
              <a:gd name="connsiteX37" fmla="*/ 2125683 w 2307089"/>
              <a:gd name="connsiteY37" fmla="*/ 597307 h 609183"/>
              <a:gd name="connsiteX38" fmla="*/ 2268187 w 2307089"/>
              <a:gd name="connsiteY38" fmla="*/ 573557 h 609183"/>
              <a:gd name="connsiteX39" fmla="*/ 2303813 w 2307089"/>
              <a:gd name="connsiteY39" fmla="*/ 537931 h 609183"/>
              <a:gd name="connsiteX40" fmla="*/ 2280062 w 2307089"/>
              <a:gd name="connsiteY40" fmla="*/ 407302 h 609183"/>
              <a:gd name="connsiteX41" fmla="*/ 2256312 w 2307089"/>
              <a:gd name="connsiteY41" fmla="*/ 371676 h 609183"/>
              <a:gd name="connsiteX42" fmla="*/ 2220686 w 2307089"/>
              <a:gd name="connsiteY42" fmla="*/ 288549 h 609183"/>
              <a:gd name="connsiteX43" fmla="*/ 2196935 w 2307089"/>
              <a:gd name="connsiteY43" fmla="*/ 252923 h 609183"/>
              <a:gd name="connsiteX44" fmla="*/ 2161309 w 2307089"/>
              <a:gd name="connsiteY44" fmla="*/ 169796 h 609183"/>
              <a:gd name="connsiteX45" fmla="*/ 2125683 w 2307089"/>
              <a:gd name="connsiteY45" fmla="*/ 157920 h 609183"/>
              <a:gd name="connsiteX46" fmla="*/ 2054431 w 2307089"/>
              <a:gd name="connsiteY46" fmla="*/ 110419 h 609183"/>
              <a:gd name="connsiteX47" fmla="*/ 2018805 w 2307089"/>
              <a:gd name="connsiteY47" fmla="*/ 86669 h 609183"/>
              <a:gd name="connsiteX48" fmla="*/ 1935678 w 2307089"/>
              <a:gd name="connsiteY48" fmla="*/ 62918 h 609183"/>
              <a:gd name="connsiteX49" fmla="*/ 1888177 w 2307089"/>
              <a:gd name="connsiteY49" fmla="*/ 51043 h 609183"/>
              <a:gd name="connsiteX50" fmla="*/ 1852551 w 2307089"/>
              <a:gd name="connsiteY50" fmla="*/ 27292 h 609183"/>
              <a:gd name="connsiteX51" fmla="*/ 1757548 w 2307089"/>
              <a:gd name="connsiteY51" fmla="*/ 3541 h 609183"/>
              <a:gd name="connsiteX0" fmla="*/ 1757548 w 2307089"/>
              <a:gd name="connsiteY0" fmla="*/ 3541 h 609183"/>
              <a:gd name="connsiteX1" fmla="*/ 1757548 w 2307089"/>
              <a:gd name="connsiteY1" fmla="*/ 3541 h 609183"/>
              <a:gd name="connsiteX2" fmla="*/ 1377538 w 2307089"/>
              <a:gd name="connsiteY2" fmla="*/ 15417 h 609183"/>
              <a:gd name="connsiteX3" fmla="*/ 1294410 w 2307089"/>
              <a:gd name="connsiteY3" fmla="*/ 27292 h 609183"/>
              <a:gd name="connsiteX4" fmla="*/ 1187532 w 2307089"/>
              <a:gd name="connsiteY4" fmla="*/ 51043 h 609183"/>
              <a:gd name="connsiteX5" fmla="*/ 1151906 w 2307089"/>
              <a:gd name="connsiteY5" fmla="*/ 62918 h 609183"/>
              <a:gd name="connsiteX6" fmla="*/ 1080655 w 2307089"/>
              <a:gd name="connsiteY6" fmla="*/ 74793 h 609183"/>
              <a:gd name="connsiteX7" fmla="*/ 1021278 w 2307089"/>
              <a:gd name="connsiteY7" fmla="*/ 86669 h 609183"/>
              <a:gd name="connsiteX8" fmla="*/ 771896 w 2307089"/>
              <a:gd name="connsiteY8" fmla="*/ 62918 h 609183"/>
              <a:gd name="connsiteX9" fmla="*/ 700644 w 2307089"/>
              <a:gd name="connsiteY9" fmla="*/ 39167 h 609183"/>
              <a:gd name="connsiteX10" fmla="*/ 570016 w 2307089"/>
              <a:gd name="connsiteY10" fmla="*/ 15417 h 609183"/>
              <a:gd name="connsiteX11" fmla="*/ 534390 w 2307089"/>
              <a:gd name="connsiteY11" fmla="*/ 3541 h 609183"/>
              <a:gd name="connsiteX12" fmla="*/ 451262 w 2307089"/>
              <a:gd name="connsiteY12" fmla="*/ 51043 h 609183"/>
              <a:gd name="connsiteX13" fmla="*/ 415636 w 2307089"/>
              <a:gd name="connsiteY13" fmla="*/ 62918 h 609183"/>
              <a:gd name="connsiteX14" fmla="*/ 308758 w 2307089"/>
              <a:gd name="connsiteY14" fmla="*/ 134170 h 609183"/>
              <a:gd name="connsiteX15" fmla="*/ 273132 w 2307089"/>
              <a:gd name="connsiteY15" fmla="*/ 157920 h 609183"/>
              <a:gd name="connsiteX16" fmla="*/ 237506 w 2307089"/>
              <a:gd name="connsiteY16" fmla="*/ 169796 h 609183"/>
              <a:gd name="connsiteX17" fmla="*/ 201881 w 2307089"/>
              <a:gd name="connsiteY17" fmla="*/ 193546 h 609183"/>
              <a:gd name="connsiteX18" fmla="*/ 166255 w 2307089"/>
              <a:gd name="connsiteY18" fmla="*/ 205422 h 609183"/>
              <a:gd name="connsiteX19" fmla="*/ 130629 w 2307089"/>
              <a:gd name="connsiteY19" fmla="*/ 229172 h 609183"/>
              <a:gd name="connsiteX20" fmla="*/ 59377 w 2307089"/>
              <a:gd name="connsiteY20" fmla="*/ 252923 h 609183"/>
              <a:gd name="connsiteX21" fmla="*/ 11875 w 2307089"/>
              <a:gd name="connsiteY21" fmla="*/ 359801 h 609183"/>
              <a:gd name="connsiteX22" fmla="*/ 0 w 2307089"/>
              <a:gd name="connsiteY22" fmla="*/ 395427 h 609183"/>
              <a:gd name="connsiteX23" fmla="*/ 83127 w 2307089"/>
              <a:gd name="connsiteY23" fmla="*/ 478554 h 609183"/>
              <a:gd name="connsiteX24" fmla="*/ 118753 w 2307089"/>
              <a:gd name="connsiteY24" fmla="*/ 502305 h 609183"/>
              <a:gd name="connsiteX25" fmla="*/ 225631 w 2307089"/>
              <a:gd name="connsiteY25" fmla="*/ 526056 h 609183"/>
              <a:gd name="connsiteX26" fmla="*/ 261257 w 2307089"/>
              <a:gd name="connsiteY26" fmla="*/ 537931 h 609183"/>
              <a:gd name="connsiteX27" fmla="*/ 356260 w 2307089"/>
              <a:gd name="connsiteY27" fmla="*/ 549806 h 609183"/>
              <a:gd name="connsiteX28" fmla="*/ 415636 w 2307089"/>
              <a:gd name="connsiteY28" fmla="*/ 561682 h 609183"/>
              <a:gd name="connsiteX29" fmla="*/ 795647 w 2307089"/>
              <a:gd name="connsiteY29" fmla="*/ 549806 h 609183"/>
              <a:gd name="connsiteX30" fmla="*/ 926275 w 2307089"/>
              <a:gd name="connsiteY30" fmla="*/ 526056 h 609183"/>
              <a:gd name="connsiteX31" fmla="*/ 1009403 w 2307089"/>
              <a:gd name="connsiteY31" fmla="*/ 537931 h 609183"/>
              <a:gd name="connsiteX32" fmla="*/ 1080655 w 2307089"/>
              <a:gd name="connsiteY32" fmla="*/ 561682 h 609183"/>
              <a:gd name="connsiteX33" fmla="*/ 1187532 w 2307089"/>
              <a:gd name="connsiteY33" fmla="*/ 573557 h 609183"/>
              <a:gd name="connsiteX34" fmla="*/ 1258784 w 2307089"/>
              <a:gd name="connsiteY34" fmla="*/ 585432 h 609183"/>
              <a:gd name="connsiteX35" fmla="*/ 1520042 w 2307089"/>
              <a:gd name="connsiteY35" fmla="*/ 597307 h 609183"/>
              <a:gd name="connsiteX36" fmla="*/ 1591294 w 2307089"/>
              <a:gd name="connsiteY36" fmla="*/ 609183 h 609183"/>
              <a:gd name="connsiteX37" fmla="*/ 2125683 w 2307089"/>
              <a:gd name="connsiteY37" fmla="*/ 597307 h 609183"/>
              <a:gd name="connsiteX38" fmla="*/ 2268187 w 2307089"/>
              <a:gd name="connsiteY38" fmla="*/ 573557 h 609183"/>
              <a:gd name="connsiteX39" fmla="*/ 2303813 w 2307089"/>
              <a:gd name="connsiteY39" fmla="*/ 537931 h 609183"/>
              <a:gd name="connsiteX40" fmla="*/ 2280062 w 2307089"/>
              <a:gd name="connsiteY40" fmla="*/ 407302 h 609183"/>
              <a:gd name="connsiteX41" fmla="*/ 2220686 w 2307089"/>
              <a:gd name="connsiteY41" fmla="*/ 288549 h 609183"/>
              <a:gd name="connsiteX42" fmla="*/ 2196935 w 2307089"/>
              <a:gd name="connsiteY42" fmla="*/ 252923 h 609183"/>
              <a:gd name="connsiteX43" fmla="*/ 2161309 w 2307089"/>
              <a:gd name="connsiteY43" fmla="*/ 169796 h 609183"/>
              <a:gd name="connsiteX44" fmla="*/ 2125683 w 2307089"/>
              <a:gd name="connsiteY44" fmla="*/ 157920 h 609183"/>
              <a:gd name="connsiteX45" fmla="*/ 2054431 w 2307089"/>
              <a:gd name="connsiteY45" fmla="*/ 110419 h 609183"/>
              <a:gd name="connsiteX46" fmla="*/ 2018805 w 2307089"/>
              <a:gd name="connsiteY46" fmla="*/ 86669 h 609183"/>
              <a:gd name="connsiteX47" fmla="*/ 1935678 w 2307089"/>
              <a:gd name="connsiteY47" fmla="*/ 62918 h 609183"/>
              <a:gd name="connsiteX48" fmla="*/ 1888177 w 2307089"/>
              <a:gd name="connsiteY48" fmla="*/ 51043 h 609183"/>
              <a:gd name="connsiteX49" fmla="*/ 1852551 w 2307089"/>
              <a:gd name="connsiteY49" fmla="*/ 27292 h 609183"/>
              <a:gd name="connsiteX50" fmla="*/ 1757548 w 2307089"/>
              <a:gd name="connsiteY50" fmla="*/ 3541 h 609183"/>
              <a:gd name="connsiteX0" fmla="*/ 1757548 w 2307089"/>
              <a:gd name="connsiteY0" fmla="*/ 3541 h 609183"/>
              <a:gd name="connsiteX1" fmla="*/ 1757548 w 2307089"/>
              <a:gd name="connsiteY1" fmla="*/ 3541 h 609183"/>
              <a:gd name="connsiteX2" fmla="*/ 1377538 w 2307089"/>
              <a:gd name="connsiteY2" fmla="*/ 15417 h 609183"/>
              <a:gd name="connsiteX3" fmla="*/ 1294410 w 2307089"/>
              <a:gd name="connsiteY3" fmla="*/ 27292 h 609183"/>
              <a:gd name="connsiteX4" fmla="*/ 1187532 w 2307089"/>
              <a:gd name="connsiteY4" fmla="*/ 51043 h 609183"/>
              <a:gd name="connsiteX5" fmla="*/ 1151906 w 2307089"/>
              <a:gd name="connsiteY5" fmla="*/ 62918 h 609183"/>
              <a:gd name="connsiteX6" fmla="*/ 1080655 w 2307089"/>
              <a:gd name="connsiteY6" fmla="*/ 74793 h 609183"/>
              <a:gd name="connsiteX7" fmla="*/ 1021278 w 2307089"/>
              <a:gd name="connsiteY7" fmla="*/ 86669 h 609183"/>
              <a:gd name="connsiteX8" fmla="*/ 771896 w 2307089"/>
              <a:gd name="connsiteY8" fmla="*/ 62918 h 609183"/>
              <a:gd name="connsiteX9" fmla="*/ 700644 w 2307089"/>
              <a:gd name="connsiteY9" fmla="*/ 39167 h 609183"/>
              <a:gd name="connsiteX10" fmla="*/ 570016 w 2307089"/>
              <a:gd name="connsiteY10" fmla="*/ 15417 h 609183"/>
              <a:gd name="connsiteX11" fmla="*/ 534390 w 2307089"/>
              <a:gd name="connsiteY11" fmla="*/ 3541 h 609183"/>
              <a:gd name="connsiteX12" fmla="*/ 451262 w 2307089"/>
              <a:gd name="connsiteY12" fmla="*/ 51043 h 609183"/>
              <a:gd name="connsiteX13" fmla="*/ 415636 w 2307089"/>
              <a:gd name="connsiteY13" fmla="*/ 62918 h 609183"/>
              <a:gd name="connsiteX14" fmla="*/ 308758 w 2307089"/>
              <a:gd name="connsiteY14" fmla="*/ 134170 h 609183"/>
              <a:gd name="connsiteX15" fmla="*/ 273132 w 2307089"/>
              <a:gd name="connsiteY15" fmla="*/ 157920 h 609183"/>
              <a:gd name="connsiteX16" fmla="*/ 237506 w 2307089"/>
              <a:gd name="connsiteY16" fmla="*/ 169796 h 609183"/>
              <a:gd name="connsiteX17" fmla="*/ 201881 w 2307089"/>
              <a:gd name="connsiteY17" fmla="*/ 193546 h 609183"/>
              <a:gd name="connsiteX18" fmla="*/ 166255 w 2307089"/>
              <a:gd name="connsiteY18" fmla="*/ 205422 h 609183"/>
              <a:gd name="connsiteX19" fmla="*/ 130629 w 2307089"/>
              <a:gd name="connsiteY19" fmla="*/ 229172 h 609183"/>
              <a:gd name="connsiteX20" fmla="*/ 59377 w 2307089"/>
              <a:gd name="connsiteY20" fmla="*/ 252923 h 609183"/>
              <a:gd name="connsiteX21" fmla="*/ 11875 w 2307089"/>
              <a:gd name="connsiteY21" fmla="*/ 359801 h 609183"/>
              <a:gd name="connsiteX22" fmla="*/ 0 w 2307089"/>
              <a:gd name="connsiteY22" fmla="*/ 395427 h 609183"/>
              <a:gd name="connsiteX23" fmla="*/ 83127 w 2307089"/>
              <a:gd name="connsiteY23" fmla="*/ 478554 h 609183"/>
              <a:gd name="connsiteX24" fmla="*/ 118753 w 2307089"/>
              <a:gd name="connsiteY24" fmla="*/ 502305 h 609183"/>
              <a:gd name="connsiteX25" fmla="*/ 225631 w 2307089"/>
              <a:gd name="connsiteY25" fmla="*/ 526056 h 609183"/>
              <a:gd name="connsiteX26" fmla="*/ 261257 w 2307089"/>
              <a:gd name="connsiteY26" fmla="*/ 537931 h 609183"/>
              <a:gd name="connsiteX27" fmla="*/ 356260 w 2307089"/>
              <a:gd name="connsiteY27" fmla="*/ 549806 h 609183"/>
              <a:gd name="connsiteX28" fmla="*/ 415636 w 2307089"/>
              <a:gd name="connsiteY28" fmla="*/ 561682 h 609183"/>
              <a:gd name="connsiteX29" fmla="*/ 795647 w 2307089"/>
              <a:gd name="connsiteY29" fmla="*/ 549806 h 609183"/>
              <a:gd name="connsiteX30" fmla="*/ 926275 w 2307089"/>
              <a:gd name="connsiteY30" fmla="*/ 526056 h 609183"/>
              <a:gd name="connsiteX31" fmla="*/ 1009403 w 2307089"/>
              <a:gd name="connsiteY31" fmla="*/ 537931 h 609183"/>
              <a:gd name="connsiteX32" fmla="*/ 1080655 w 2307089"/>
              <a:gd name="connsiteY32" fmla="*/ 561682 h 609183"/>
              <a:gd name="connsiteX33" fmla="*/ 1187532 w 2307089"/>
              <a:gd name="connsiteY33" fmla="*/ 573557 h 609183"/>
              <a:gd name="connsiteX34" fmla="*/ 1258784 w 2307089"/>
              <a:gd name="connsiteY34" fmla="*/ 585432 h 609183"/>
              <a:gd name="connsiteX35" fmla="*/ 1520042 w 2307089"/>
              <a:gd name="connsiteY35" fmla="*/ 597307 h 609183"/>
              <a:gd name="connsiteX36" fmla="*/ 1591294 w 2307089"/>
              <a:gd name="connsiteY36" fmla="*/ 609183 h 609183"/>
              <a:gd name="connsiteX37" fmla="*/ 2125683 w 2307089"/>
              <a:gd name="connsiteY37" fmla="*/ 597307 h 609183"/>
              <a:gd name="connsiteX38" fmla="*/ 2268187 w 2307089"/>
              <a:gd name="connsiteY38" fmla="*/ 573557 h 609183"/>
              <a:gd name="connsiteX39" fmla="*/ 2303813 w 2307089"/>
              <a:gd name="connsiteY39" fmla="*/ 537931 h 609183"/>
              <a:gd name="connsiteX40" fmla="*/ 2280062 w 2307089"/>
              <a:gd name="connsiteY40" fmla="*/ 407302 h 609183"/>
              <a:gd name="connsiteX41" fmla="*/ 2220686 w 2307089"/>
              <a:gd name="connsiteY41" fmla="*/ 288549 h 609183"/>
              <a:gd name="connsiteX42" fmla="*/ 2196935 w 2307089"/>
              <a:gd name="connsiteY42" fmla="*/ 252923 h 609183"/>
              <a:gd name="connsiteX43" fmla="*/ 2161309 w 2307089"/>
              <a:gd name="connsiteY43" fmla="*/ 169796 h 609183"/>
              <a:gd name="connsiteX44" fmla="*/ 2054431 w 2307089"/>
              <a:gd name="connsiteY44" fmla="*/ 110419 h 609183"/>
              <a:gd name="connsiteX45" fmla="*/ 2018805 w 2307089"/>
              <a:gd name="connsiteY45" fmla="*/ 86669 h 609183"/>
              <a:gd name="connsiteX46" fmla="*/ 1935678 w 2307089"/>
              <a:gd name="connsiteY46" fmla="*/ 62918 h 609183"/>
              <a:gd name="connsiteX47" fmla="*/ 1888177 w 2307089"/>
              <a:gd name="connsiteY47" fmla="*/ 51043 h 609183"/>
              <a:gd name="connsiteX48" fmla="*/ 1852551 w 2307089"/>
              <a:gd name="connsiteY48" fmla="*/ 27292 h 609183"/>
              <a:gd name="connsiteX49" fmla="*/ 1757548 w 2307089"/>
              <a:gd name="connsiteY49" fmla="*/ 3541 h 609183"/>
              <a:gd name="connsiteX0" fmla="*/ 1757548 w 2307089"/>
              <a:gd name="connsiteY0" fmla="*/ 0 h 605642"/>
              <a:gd name="connsiteX1" fmla="*/ 1757548 w 2307089"/>
              <a:gd name="connsiteY1" fmla="*/ 0 h 605642"/>
              <a:gd name="connsiteX2" fmla="*/ 1377538 w 2307089"/>
              <a:gd name="connsiteY2" fmla="*/ 11876 h 605642"/>
              <a:gd name="connsiteX3" fmla="*/ 1294410 w 2307089"/>
              <a:gd name="connsiteY3" fmla="*/ 23751 h 605642"/>
              <a:gd name="connsiteX4" fmla="*/ 1187532 w 2307089"/>
              <a:gd name="connsiteY4" fmla="*/ 47502 h 605642"/>
              <a:gd name="connsiteX5" fmla="*/ 1151906 w 2307089"/>
              <a:gd name="connsiteY5" fmla="*/ 59377 h 605642"/>
              <a:gd name="connsiteX6" fmla="*/ 1080655 w 2307089"/>
              <a:gd name="connsiteY6" fmla="*/ 71252 h 605642"/>
              <a:gd name="connsiteX7" fmla="*/ 1021278 w 2307089"/>
              <a:gd name="connsiteY7" fmla="*/ 83128 h 605642"/>
              <a:gd name="connsiteX8" fmla="*/ 771896 w 2307089"/>
              <a:gd name="connsiteY8" fmla="*/ 59377 h 605642"/>
              <a:gd name="connsiteX9" fmla="*/ 700644 w 2307089"/>
              <a:gd name="connsiteY9" fmla="*/ 35626 h 605642"/>
              <a:gd name="connsiteX10" fmla="*/ 570016 w 2307089"/>
              <a:gd name="connsiteY10" fmla="*/ 11876 h 605642"/>
              <a:gd name="connsiteX11" fmla="*/ 534390 w 2307089"/>
              <a:gd name="connsiteY11" fmla="*/ 0 h 605642"/>
              <a:gd name="connsiteX12" fmla="*/ 451262 w 2307089"/>
              <a:gd name="connsiteY12" fmla="*/ 47502 h 605642"/>
              <a:gd name="connsiteX13" fmla="*/ 415636 w 2307089"/>
              <a:gd name="connsiteY13" fmla="*/ 59377 h 605642"/>
              <a:gd name="connsiteX14" fmla="*/ 308758 w 2307089"/>
              <a:gd name="connsiteY14" fmla="*/ 130629 h 605642"/>
              <a:gd name="connsiteX15" fmla="*/ 273132 w 2307089"/>
              <a:gd name="connsiteY15" fmla="*/ 154379 h 605642"/>
              <a:gd name="connsiteX16" fmla="*/ 237506 w 2307089"/>
              <a:gd name="connsiteY16" fmla="*/ 166255 h 605642"/>
              <a:gd name="connsiteX17" fmla="*/ 201881 w 2307089"/>
              <a:gd name="connsiteY17" fmla="*/ 190005 h 605642"/>
              <a:gd name="connsiteX18" fmla="*/ 166255 w 2307089"/>
              <a:gd name="connsiteY18" fmla="*/ 201881 h 605642"/>
              <a:gd name="connsiteX19" fmla="*/ 130629 w 2307089"/>
              <a:gd name="connsiteY19" fmla="*/ 225631 h 605642"/>
              <a:gd name="connsiteX20" fmla="*/ 59377 w 2307089"/>
              <a:gd name="connsiteY20" fmla="*/ 249382 h 605642"/>
              <a:gd name="connsiteX21" fmla="*/ 11875 w 2307089"/>
              <a:gd name="connsiteY21" fmla="*/ 356260 h 605642"/>
              <a:gd name="connsiteX22" fmla="*/ 0 w 2307089"/>
              <a:gd name="connsiteY22" fmla="*/ 391886 h 605642"/>
              <a:gd name="connsiteX23" fmla="*/ 83127 w 2307089"/>
              <a:gd name="connsiteY23" fmla="*/ 475013 h 605642"/>
              <a:gd name="connsiteX24" fmla="*/ 118753 w 2307089"/>
              <a:gd name="connsiteY24" fmla="*/ 498764 h 605642"/>
              <a:gd name="connsiteX25" fmla="*/ 225631 w 2307089"/>
              <a:gd name="connsiteY25" fmla="*/ 522515 h 605642"/>
              <a:gd name="connsiteX26" fmla="*/ 261257 w 2307089"/>
              <a:gd name="connsiteY26" fmla="*/ 534390 h 605642"/>
              <a:gd name="connsiteX27" fmla="*/ 356260 w 2307089"/>
              <a:gd name="connsiteY27" fmla="*/ 546265 h 605642"/>
              <a:gd name="connsiteX28" fmla="*/ 415636 w 2307089"/>
              <a:gd name="connsiteY28" fmla="*/ 558141 h 605642"/>
              <a:gd name="connsiteX29" fmla="*/ 795647 w 2307089"/>
              <a:gd name="connsiteY29" fmla="*/ 546265 h 605642"/>
              <a:gd name="connsiteX30" fmla="*/ 926275 w 2307089"/>
              <a:gd name="connsiteY30" fmla="*/ 522515 h 605642"/>
              <a:gd name="connsiteX31" fmla="*/ 1009403 w 2307089"/>
              <a:gd name="connsiteY31" fmla="*/ 534390 h 605642"/>
              <a:gd name="connsiteX32" fmla="*/ 1080655 w 2307089"/>
              <a:gd name="connsiteY32" fmla="*/ 558141 h 605642"/>
              <a:gd name="connsiteX33" fmla="*/ 1187532 w 2307089"/>
              <a:gd name="connsiteY33" fmla="*/ 570016 h 605642"/>
              <a:gd name="connsiteX34" fmla="*/ 1258784 w 2307089"/>
              <a:gd name="connsiteY34" fmla="*/ 581891 h 605642"/>
              <a:gd name="connsiteX35" fmla="*/ 1520042 w 2307089"/>
              <a:gd name="connsiteY35" fmla="*/ 593766 h 605642"/>
              <a:gd name="connsiteX36" fmla="*/ 1591294 w 2307089"/>
              <a:gd name="connsiteY36" fmla="*/ 605642 h 605642"/>
              <a:gd name="connsiteX37" fmla="*/ 2125683 w 2307089"/>
              <a:gd name="connsiteY37" fmla="*/ 593766 h 605642"/>
              <a:gd name="connsiteX38" fmla="*/ 2268187 w 2307089"/>
              <a:gd name="connsiteY38" fmla="*/ 570016 h 605642"/>
              <a:gd name="connsiteX39" fmla="*/ 2303813 w 2307089"/>
              <a:gd name="connsiteY39" fmla="*/ 534390 h 605642"/>
              <a:gd name="connsiteX40" fmla="*/ 2280062 w 2307089"/>
              <a:gd name="connsiteY40" fmla="*/ 403761 h 605642"/>
              <a:gd name="connsiteX41" fmla="*/ 2220686 w 2307089"/>
              <a:gd name="connsiteY41" fmla="*/ 285008 h 605642"/>
              <a:gd name="connsiteX42" fmla="*/ 2196935 w 2307089"/>
              <a:gd name="connsiteY42" fmla="*/ 249382 h 605642"/>
              <a:gd name="connsiteX43" fmla="*/ 2161309 w 2307089"/>
              <a:gd name="connsiteY43" fmla="*/ 166255 h 605642"/>
              <a:gd name="connsiteX44" fmla="*/ 2054431 w 2307089"/>
              <a:gd name="connsiteY44" fmla="*/ 106878 h 605642"/>
              <a:gd name="connsiteX45" fmla="*/ 2018805 w 2307089"/>
              <a:gd name="connsiteY45" fmla="*/ 83128 h 605642"/>
              <a:gd name="connsiteX46" fmla="*/ 1935678 w 2307089"/>
              <a:gd name="connsiteY46" fmla="*/ 59377 h 605642"/>
              <a:gd name="connsiteX47" fmla="*/ 1888177 w 2307089"/>
              <a:gd name="connsiteY47" fmla="*/ 47502 h 605642"/>
              <a:gd name="connsiteX48" fmla="*/ 1757548 w 2307089"/>
              <a:gd name="connsiteY48" fmla="*/ 0 h 605642"/>
              <a:gd name="connsiteX0" fmla="*/ 1757548 w 2307089"/>
              <a:gd name="connsiteY0" fmla="*/ 0 h 605642"/>
              <a:gd name="connsiteX1" fmla="*/ 1757548 w 2307089"/>
              <a:gd name="connsiteY1" fmla="*/ 0 h 605642"/>
              <a:gd name="connsiteX2" fmla="*/ 1377538 w 2307089"/>
              <a:gd name="connsiteY2" fmla="*/ 11876 h 605642"/>
              <a:gd name="connsiteX3" fmla="*/ 1294410 w 2307089"/>
              <a:gd name="connsiteY3" fmla="*/ 23751 h 605642"/>
              <a:gd name="connsiteX4" fmla="*/ 1187532 w 2307089"/>
              <a:gd name="connsiteY4" fmla="*/ 47502 h 605642"/>
              <a:gd name="connsiteX5" fmla="*/ 1151906 w 2307089"/>
              <a:gd name="connsiteY5" fmla="*/ 59377 h 605642"/>
              <a:gd name="connsiteX6" fmla="*/ 1080655 w 2307089"/>
              <a:gd name="connsiteY6" fmla="*/ 71252 h 605642"/>
              <a:gd name="connsiteX7" fmla="*/ 1021278 w 2307089"/>
              <a:gd name="connsiteY7" fmla="*/ 83128 h 605642"/>
              <a:gd name="connsiteX8" fmla="*/ 771896 w 2307089"/>
              <a:gd name="connsiteY8" fmla="*/ 59377 h 605642"/>
              <a:gd name="connsiteX9" fmla="*/ 700644 w 2307089"/>
              <a:gd name="connsiteY9" fmla="*/ 35626 h 605642"/>
              <a:gd name="connsiteX10" fmla="*/ 570016 w 2307089"/>
              <a:gd name="connsiteY10" fmla="*/ 11876 h 605642"/>
              <a:gd name="connsiteX11" fmla="*/ 534390 w 2307089"/>
              <a:gd name="connsiteY11" fmla="*/ 0 h 605642"/>
              <a:gd name="connsiteX12" fmla="*/ 451262 w 2307089"/>
              <a:gd name="connsiteY12" fmla="*/ 47502 h 605642"/>
              <a:gd name="connsiteX13" fmla="*/ 415636 w 2307089"/>
              <a:gd name="connsiteY13" fmla="*/ 59377 h 605642"/>
              <a:gd name="connsiteX14" fmla="*/ 308758 w 2307089"/>
              <a:gd name="connsiteY14" fmla="*/ 130629 h 605642"/>
              <a:gd name="connsiteX15" fmla="*/ 273132 w 2307089"/>
              <a:gd name="connsiteY15" fmla="*/ 154379 h 605642"/>
              <a:gd name="connsiteX16" fmla="*/ 237506 w 2307089"/>
              <a:gd name="connsiteY16" fmla="*/ 166255 h 605642"/>
              <a:gd name="connsiteX17" fmla="*/ 201881 w 2307089"/>
              <a:gd name="connsiteY17" fmla="*/ 190005 h 605642"/>
              <a:gd name="connsiteX18" fmla="*/ 166255 w 2307089"/>
              <a:gd name="connsiteY18" fmla="*/ 201881 h 605642"/>
              <a:gd name="connsiteX19" fmla="*/ 130629 w 2307089"/>
              <a:gd name="connsiteY19" fmla="*/ 225631 h 605642"/>
              <a:gd name="connsiteX20" fmla="*/ 59377 w 2307089"/>
              <a:gd name="connsiteY20" fmla="*/ 249382 h 605642"/>
              <a:gd name="connsiteX21" fmla="*/ 11875 w 2307089"/>
              <a:gd name="connsiteY21" fmla="*/ 356260 h 605642"/>
              <a:gd name="connsiteX22" fmla="*/ 0 w 2307089"/>
              <a:gd name="connsiteY22" fmla="*/ 391886 h 605642"/>
              <a:gd name="connsiteX23" fmla="*/ 83127 w 2307089"/>
              <a:gd name="connsiteY23" fmla="*/ 475013 h 605642"/>
              <a:gd name="connsiteX24" fmla="*/ 118753 w 2307089"/>
              <a:gd name="connsiteY24" fmla="*/ 498764 h 605642"/>
              <a:gd name="connsiteX25" fmla="*/ 225631 w 2307089"/>
              <a:gd name="connsiteY25" fmla="*/ 522515 h 605642"/>
              <a:gd name="connsiteX26" fmla="*/ 261257 w 2307089"/>
              <a:gd name="connsiteY26" fmla="*/ 534390 h 605642"/>
              <a:gd name="connsiteX27" fmla="*/ 356260 w 2307089"/>
              <a:gd name="connsiteY27" fmla="*/ 546265 h 605642"/>
              <a:gd name="connsiteX28" fmla="*/ 415636 w 2307089"/>
              <a:gd name="connsiteY28" fmla="*/ 558141 h 605642"/>
              <a:gd name="connsiteX29" fmla="*/ 795647 w 2307089"/>
              <a:gd name="connsiteY29" fmla="*/ 546265 h 605642"/>
              <a:gd name="connsiteX30" fmla="*/ 926275 w 2307089"/>
              <a:gd name="connsiteY30" fmla="*/ 522515 h 605642"/>
              <a:gd name="connsiteX31" fmla="*/ 1009403 w 2307089"/>
              <a:gd name="connsiteY31" fmla="*/ 534390 h 605642"/>
              <a:gd name="connsiteX32" fmla="*/ 1080655 w 2307089"/>
              <a:gd name="connsiteY32" fmla="*/ 558141 h 605642"/>
              <a:gd name="connsiteX33" fmla="*/ 1187532 w 2307089"/>
              <a:gd name="connsiteY33" fmla="*/ 570016 h 605642"/>
              <a:gd name="connsiteX34" fmla="*/ 1258784 w 2307089"/>
              <a:gd name="connsiteY34" fmla="*/ 581891 h 605642"/>
              <a:gd name="connsiteX35" fmla="*/ 1520042 w 2307089"/>
              <a:gd name="connsiteY35" fmla="*/ 593766 h 605642"/>
              <a:gd name="connsiteX36" fmla="*/ 1591294 w 2307089"/>
              <a:gd name="connsiteY36" fmla="*/ 605642 h 605642"/>
              <a:gd name="connsiteX37" fmla="*/ 2125683 w 2307089"/>
              <a:gd name="connsiteY37" fmla="*/ 593766 h 605642"/>
              <a:gd name="connsiteX38" fmla="*/ 2268187 w 2307089"/>
              <a:gd name="connsiteY38" fmla="*/ 570016 h 605642"/>
              <a:gd name="connsiteX39" fmla="*/ 2303813 w 2307089"/>
              <a:gd name="connsiteY39" fmla="*/ 534390 h 605642"/>
              <a:gd name="connsiteX40" fmla="*/ 2280062 w 2307089"/>
              <a:gd name="connsiteY40" fmla="*/ 403761 h 605642"/>
              <a:gd name="connsiteX41" fmla="*/ 2220686 w 2307089"/>
              <a:gd name="connsiteY41" fmla="*/ 285008 h 605642"/>
              <a:gd name="connsiteX42" fmla="*/ 2196935 w 2307089"/>
              <a:gd name="connsiteY42" fmla="*/ 249382 h 605642"/>
              <a:gd name="connsiteX43" fmla="*/ 2161309 w 2307089"/>
              <a:gd name="connsiteY43" fmla="*/ 166255 h 605642"/>
              <a:gd name="connsiteX44" fmla="*/ 2054431 w 2307089"/>
              <a:gd name="connsiteY44" fmla="*/ 106878 h 605642"/>
              <a:gd name="connsiteX45" fmla="*/ 1935678 w 2307089"/>
              <a:gd name="connsiteY45" fmla="*/ 59377 h 605642"/>
              <a:gd name="connsiteX46" fmla="*/ 1888177 w 2307089"/>
              <a:gd name="connsiteY46" fmla="*/ 47502 h 605642"/>
              <a:gd name="connsiteX47" fmla="*/ 1757548 w 2307089"/>
              <a:gd name="connsiteY47" fmla="*/ 0 h 605642"/>
              <a:gd name="connsiteX0" fmla="*/ 1757548 w 2293917"/>
              <a:gd name="connsiteY0" fmla="*/ 0 h 605642"/>
              <a:gd name="connsiteX1" fmla="*/ 1757548 w 2293917"/>
              <a:gd name="connsiteY1" fmla="*/ 0 h 605642"/>
              <a:gd name="connsiteX2" fmla="*/ 1377538 w 2293917"/>
              <a:gd name="connsiteY2" fmla="*/ 11876 h 605642"/>
              <a:gd name="connsiteX3" fmla="*/ 1294410 w 2293917"/>
              <a:gd name="connsiteY3" fmla="*/ 23751 h 605642"/>
              <a:gd name="connsiteX4" fmla="*/ 1187532 w 2293917"/>
              <a:gd name="connsiteY4" fmla="*/ 47502 h 605642"/>
              <a:gd name="connsiteX5" fmla="*/ 1151906 w 2293917"/>
              <a:gd name="connsiteY5" fmla="*/ 59377 h 605642"/>
              <a:gd name="connsiteX6" fmla="*/ 1080655 w 2293917"/>
              <a:gd name="connsiteY6" fmla="*/ 71252 h 605642"/>
              <a:gd name="connsiteX7" fmla="*/ 1021278 w 2293917"/>
              <a:gd name="connsiteY7" fmla="*/ 83128 h 605642"/>
              <a:gd name="connsiteX8" fmla="*/ 771896 w 2293917"/>
              <a:gd name="connsiteY8" fmla="*/ 59377 h 605642"/>
              <a:gd name="connsiteX9" fmla="*/ 700644 w 2293917"/>
              <a:gd name="connsiteY9" fmla="*/ 35626 h 605642"/>
              <a:gd name="connsiteX10" fmla="*/ 570016 w 2293917"/>
              <a:gd name="connsiteY10" fmla="*/ 11876 h 605642"/>
              <a:gd name="connsiteX11" fmla="*/ 534390 w 2293917"/>
              <a:gd name="connsiteY11" fmla="*/ 0 h 605642"/>
              <a:gd name="connsiteX12" fmla="*/ 451262 w 2293917"/>
              <a:gd name="connsiteY12" fmla="*/ 47502 h 605642"/>
              <a:gd name="connsiteX13" fmla="*/ 415636 w 2293917"/>
              <a:gd name="connsiteY13" fmla="*/ 59377 h 605642"/>
              <a:gd name="connsiteX14" fmla="*/ 308758 w 2293917"/>
              <a:gd name="connsiteY14" fmla="*/ 130629 h 605642"/>
              <a:gd name="connsiteX15" fmla="*/ 273132 w 2293917"/>
              <a:gd name="connsiteY15" fmla="*/ 154379 h 605642"/>
              <a:gd name="connsiteX16" fmla="*/ 237506 w 2293917"/>
              <a:gd name="connsiteY16" fmla="*/ 166255 h 605642"/>
              <a:gd name="connsiteX17" fmla="*/ 201881 w 2293917"/>
              <a:gd name="connsiteY17" fmla="*/ 190005 h 605642"/>
              <a:gd name="connsiteX18" fmla="*/ 166255 w 2293917"/>
              <a:gd name="connsiteY18" fmla="*/ 201881 h 605642"/>
              <a:gd name="connsiteX19" fmla="*/ 130629 w 2293917"/>
              <a:gd name="connsiteY19" fmla="*/ 225631 h 605642"/>
              <a:gd name="connsiteX20" fmla="*/ 59377 w 2293917"/>
              <a:gd name="connsiteY20" fmla="*/ 249382 h 605642"/>
              <a:gd name="connsiteX21" fmla="*/ 11875 w 2293917"/>
              <a:gd name="connsiteY21" fmla="*/ 356260 h 605642"/>
              <a:gd name="connsiteX22" fmla="*/ 0 w 2293917"/>
              <a:gd name="connsiteY22" fmla="*/ 391886 h 605642"/>
              <a:gd name="connsiteX23" fmla="*/ 83127 w 2293917"/>
              <a:gd name="connsiteY23" fmla="*/ 475013 h 605642"/>
              <a:gd name="connsiteX24" fmla="*/ 118753 w 2293917"/>
              <a:gd name="connsiteY24" fmla="*/ 498764 h 605642"/>
              <a:gd name="connsiteX25" fmla="*/ 225631 w 2293917"/>
              <a:gd name="connsiteY25" fmla="*/ 522515 h 605642"/>
              <a:gd name="connsiteX26" fmla="*/ 261257 w 2293917"/>
              <a:gd name="connsiteY26" fmla="*/ 534390 h 605642"/>
              <a:gd name="connsiteX27" fmla="*/ 356260 w 2293917"/>
              <a:gd name="connsiteY27" fmla="*/ 546265 h 605642"/>
              <a:gd name="connsiteX28" fmla="*/ 415636 w 2293917"/>
              <a:gd name="connsiteY28" fmla="*/ 558141 h 605642"/>
              <a:gd name="connsiteX29" fmla="*/ 795647 w 2293917"/>
              <a:gd name="connsiteY29" fmla="*/ 546265 h 605642"/>
              <a:gd name="connsiteX30" fmla="*/ 926275 w 2293917"/>
              <a:gd name="connsiteY30" fmla="*/ 522515 h 605642"/>
              <a:gd name="connsiteX31" fmla="*/ 1009403 w 2293917"/>
              <a:gd name="connsiteY31" fmla="*/ 534390 h 605642"/>
              <a:gd name="connsiteX32" fmla="*/ 1080655 w 2293917"/>
              <a:gd name="connsiteY32" fmla="*/ 558141 h 605642"/>
              <a:gd name="connsiteX33" fmla="*/ 1187532 w 2293917"/>
              <a:gd name="connsiteY33" fmla="*/ 570016 h 605642"/>
              <a:gd name="connsiteX34" fmla="*/ 1258784 w 2293917"/>
              <a:gd name="connsiteY34" fmla="*/ 581891 h 605642"/>
              <a:gd name="connsiteX35" fmla="*/ 1520042 w 2293917"/>
              <a:gd name="connsiteY35" fmla="*/ 593766 h 605642"/>
              <a:gd name="connsiteX36" fmla="*/ 1591294 w 2293917"/>
              <a:gd name="connsiteY36" fmla="*/ 605642 h 605642"/>
              <a:gd name="connsiteX37" fmla="*/ 2125683 w 2293917"/>
              <a:gd name="connsiteY37" fmla="*/ 593766 h 605642"/>
              <a:gd name="connsiteX38" fmla="*/ 2268187 w 2293917"/>
              <a:gd name="connsiteY38" fmla="*/ 570016 h 605642"/>
              <a:gd name="connsiteX39" fmla="*/ 2280062 w 2293917"/>
              <a:gd name="connsiteY39" fmla="*/ 403761 h 605642"/>
              <a:gd name="connsiteX40" fmla="*/ 2220686 w 2293917"/>
              <a:gd name="connsiteY40" fmla="*/ 285008 h 605642"/>
              <a:gd name="connsiteX41" fmla="*/ 2196935 w 2293917"/>
              <a:gd name="connsiteY41" fmla="*/ 249382 h 605642"/>
              <a:gd name="connsiteX42" fmla="*/ 2161309 w 2293917"/>
              <a:gd name="connsiteY42" fmla="*/ 166255 h 605642"/>
              <a:gd name="connsiteX43" fmla="*/ 2054431 w 2293917"/>
              <a:gd name="connsiteY43" fmla="*/ 106878 h 605642"/>
              <a:gd name="connsiteX44" fmla="*/ 1935678 w 2293917"/>
              <a:gd name="connsiteY44" fmla="*/ 59377 h 605642"/>
              <a:gd name="connsiteX45" fmla="*/ 1888177 w 2293917"/>
              <a:gd name="connsiteY45" fmla="*/ 47502 h 605642"/>
              <a:gd name="connsiteX46" fmla="*/ 1757548 w 2293917"/>
              <a:gd name="connsiteY46" fmla="*/ 0 h 60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93917" h="605642">
                <a:moveTo>
                  <a:pt x="1757548" y="0"/>
                </a:moveTo>
                <a:lnTo>
                  <a:pt x="1757548" y="0"/>
                </a:lnTo>
                <a:cubicBezTo>
                  <a:pt x="1630878" y="3959"/>
                  <a:pt x="1504104" y="5385"/>
                  <a:pt x="1377538" y="11876"/>
                </a:cubicBezTo>
                <a:cubicBezTo>
                  <a:pt x="1349584" y="13310"/>
                  <a:pt x="1322020" y="19149"/>
                  <a:pt x="1294410" y="23751"/>
                </a:cubicBezTo>
                <a:cubicBezTo>
                  <a:pt x="1265016" y="28650"/>
                  <a:pt x="1217429" y="38960"/>
                  <a:pt x="1187532" y="47502"/>
                </a:cubicBezTo>
                <a:cubicBezTo>
                  <a:pt x="1175496" y="50941"/>
                  <a:pt x="1164126" y="56662"/>
                  <a:pt x="1151906" y="59377"/>
                </a:cubicBezTo>
                <a:cubicBezTo>
                  <a:pt x="1128401" y="64600"/>
                  <a:pt x="1104345" y="66945"/>
                  <a:pt x="1080655" y="71252"/>
                </a:cubicBezTo>
                <a:cubicBezTo>
                  <a:pt x="1060796" y="74863"/>
                  <a:pt x="1041070" y="79169"/>
                  <a:pt x="1021278" y="83128"/>
                </a:cubicBezTo>
                <a:cubicBezTo>
                  <a:pt x="938151" y="75211"/>
                  <a:pt x="854498" y="71614"/>
                  <a:pt x="771896" y="59377"/>
                </a:cubicBezTo>
                <a:cubicBezTo>
                  <a:pt x="747131" y="55708"/>
                  <a:pt x="724797" y="42213"/>
                  <a:pt x="700644" y="35626"/>
                </a:cubicBezTo>
                <a:cubicBezTo>
                  <a:pt x="674563" y="28513"/>
                  <a:pt x="593292" y="15755"/>
                  <a:pt x="570016" y="11876"/>
                </a:cubicBezTo>
                <a:cubicBezTo>
                  <a:pt x="558141" y="7917"/>
                  <a:pt x="546908" y="0"/>
                  <a:pt x="534390" y="0"/>
                </a:cubicBezTo>
                <a:cubicBezTo>
                  <a:pt x="471600" y="0"/>
                  <a:pt x="497395" y="16747"/>
                  <a:pt x="451262" y="47502"/>
                </a:cubicBezTo>
                <a:cubicBezTo>
                  <a:pt x="440847" y="54446"/>
                  <a:pt x="427511" y="55419"/>
                  <a:pt x="415636" y="59377"/>
                </a:cubicBezTo>
                <a:lnTo>
                  <a:pt x="308758" y="130629"/>
                </a:lnTo>
                <a:cubicBezTo>
                  <a:pt x="296883" y="138546"/>
                  <a:pt x="286672" y="149865"/>
                  <a:pt x="273132" y="154379"/>
                </a:cubicBezTo>
                <a:cubicBezTo>
                  <a:pt x="261257" y="158338"/>
                  <a:pt x="248702" y="160657"/>
                  <a:pt x="237506" y="166255"/>
                </a:cubicBezTo>
                <a:cubicBezTo>
                  <a:pt x="224741" y="172638"/>
                  <a:pt x="214646" y="183622"/>
                  <a:pt x="201881" y="190005"/>
                </a:cubicBezTo>
                <a:cubicBezTo>
                  <a:pt x="190685" y="195603"/>
                  <a:pt x="177451" y="196283"/>
                  <a:pt x="166255" y="201881"/>
                </a:cubicBezTo>
                <a:cubicBezTo>
                  <a:pt x="153490" y="208264"/>
                  <a:pt x="143671" y="219835"/>
                  <a:pt x="130629" y="225631"/>
                </a:cubicBezTo>
                <a:cubicBezTo>
                  <a:pt x="107751" y="235799"/>
                  <a:pt x="59377" y="249382"/>
                  <a:pt x="59377" y="249382"/>
                </a:cubicBezTo>
                <a:cubicBezTo>
                  <a:pt x="21739" y="305838"/>
                  <a:pt x="40139" y="271469"/>
                  <a:pt x="11875" y="356260"/>
                </a:cubicBezTo>
                <a:lnTo>
                  <a:pt x="0" y="391886"/>
                </a:lnTo>
                <a:cubicBezTo>
                  <a:pt x="54445" y="473553"/>
                  <a:pt x="20421" y="454112"/>
                  <a:pt x="83127" y="475013"/>
                </a:cubicBezTo>
                <a:cubicBezTo>
                  <a:pt x="95002" y="482930"/>
                  <a:pt x="105635" y="493142"/>
                  <a:pt x="118753" y="498764"/>
                </a:cubicBezTo>
                <a:cubicBezTo>
                  <a:pt x="135812" y="506075"/>
                  <a:pt x="212114" y="519136"/>
                  <a:pt x="225631" y="522515"/>
                </a:cubicBezTo>
                <a:cubicBezTo>
                  <a:pt x="237775" y="525551"/>
                  <a:pt x="248941" y="532151"/>
                  <a:pt x="261257" y="534390"/>
                </a:cubicBezTo>
                <a:cubicBezTo>
                  <a:pt x="292656" y="540099"/>
                  <a:pt x="324717" y="541412"/>
                  <a:pt x="356260" y="546265"/>
                </a:cubicBezTo>
                <a:cubicBezTo>
                  <a:pt x="376209" y="549334"/>
                  <a:pt x="395844" y="554182"/>
                  <a:pt x="415636" y="558141"/>
                </a:cubicBezTo>
                <a:lnTo>
                  <a:pt x="795647" y="546265"/>
                </a:lnTo>
                <a:cubicBezTo>
                  <a:pt x="874635" y="542316"/>
                  <a:pt x="871526" y="540764"/>
                  <a:pt x="926275" y="522515"/>
                </a:cubicBezTo>
                <a:cubicBezTo>
                  <a:pt x="953984" y="526473"/>
                  <a:pt x="982129" y="528096"/>
                  <a:pt x="1009403" y="534390"/>
                </a:cubicBezTo>
                <a:cubicBezTo>
                  <a:pt x="1033797" y="540019"/>
                  <a:pt x="1055773" y="555376"/>
                  <a:pt x="1080655" y="558141"/>
                </a:cubicBezTo>
                <a:cubicBezTo>
                  <a:pt x="1116281" y="562099"/>
                  <a:pt x="1152002" y="565279"/>
                  <a:pt x="1187532" y="570016"/>
                </a:cubicBezTo>
                <a:cubicBezTo>
                  <a:pt x="1211399" y="573198"/>
                  <a:pt x="1234767" y="580176"/>
                  <a:pt x="1258784" y="581891"/>
                </a:cubicBezTo>
                <a:cubicBezTo>
                  <a:pt x="1345738" y="588102"/>
                  <a:pt x="1432956" y="589808"/>
                  <a:pt x="1520042" y="593766"/>
                </a:cubicBezTo>
                <a:cubicBezTo>
                  <a:pt x="1543793" y="597725"/>
                  <a:pt x="1567216" y="605642"/>
                  <a:pt x="1591294" y="605642"/>
                </a:cubicBezTo>
                <a:cubicBezTo>
                  <a:pt x="1769468" y="605642"/>
                  <a:pt x="1947641" y="600614"/>
                  <a:pt x="2125683" y="593766"/>
                </a:cubicBezTo>
                <a:cubicBezTo>
                  <a:pt x="2162156" y="592363"/>
                  <a:pt x="2229415" y="577770"/>
                  <a:pt x="2268187" y="570016"/>
                </a:cubicBezTo>
                <a:cubicBezTo>
                  <a:pt x="2293917" y="538349"/>
                  <a:pt x="2287979" y="451262"/>
                  <a:pt x="2280062" y="403761"/>
                </a:cubicBezTo>
                <a:cubicBezTo>
                  <a:pt x="2266208" y="362197"/>
                  <a:pt x="2234541" y="310738"/>
                  <a:pt x="2220686" y="285008"/>
                </a:cubicBezTo>
                <a:cubicBezTo>
                  <a:pt x="2214303" y="272242"/>
                  <a:pt x="2204852" y="261257"/>
                  <a:pt x="2196935" y="249382"/>
                </a:cubicBezTo>
                <a:cubicBezTo>
                  <a:pt x="2189804" y="220857"/>
                  <a:pt x="2186938" y="186758"/>
                  <a:pt x="2161309" y="166255"/>
                </a:cubicBezTo>
                <a:cubicBezTo>
                  <a:pt x="2137558" y="142504"/>
                  <a:pt x="2078182" y="120732"/>
                  <a:pt x="2054431" y="106878"/>
                </a:cubicBezTo>
                <a:cubicBezTo>
                  <a:pt x="2016826" y="89065"/>
                  <a:pt x="1963387" y="69273"/>
                  <a:pt x="1935678" y="59377"/>
                </a:cubicBezTo>
                <a:cubicBezTo>
                  <a:pt x="1919985" y="54893"/>
                  <a:pt x="1904011" y="51460"/>
                  <a:pt x="1888177" y="47502"/>
                </a:cubicBezTo>
                <a:cubicBezTo>
                  <a:pt x="1858489" y="37606"/>
                  <a:pt x="1779319" y="7917"/>
                  <a:pt x="1757548" y="0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5715008" y="474420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B050"/>
                </a:solidFill>
              </a:rPr>
              <a:t>C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9668" y="4721050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0000FF"/>
                </a:solidFill>
              </a:rPr>
              <a:t>J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29652" y="495851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I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72462" y="56014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/>
          <p:cNvSpPr txBox="1"/>
          <p:nvPr/>
        </p:nvSpPr>
        <p:spPr>
          <a:xfrm>
            <a:off x="8072462" y="541719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x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/>
      <p:bldP spid="31" grpId="0"/>
      <p:bldP spid="32" grpId="0"/>
      <p:bldP spid="34" grpId="0" animBg="1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84" y="2608704"/>
            <a:ext cx="8063287" cy="121026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768" y="1050990"/>
            <a:ext cx="8077200" cy="124845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7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</a:t>
            </a:r>
            <a:r>
              <a:rPr lang="en-US" sz="4000" dirty="0" err="1" smtClean="0"/>
              <a:t>submodular</a:t>
            </a:r>
            <a:r>
              <a:rPr lang="en-US" sz="4000" dirty="0" smtClean="0"/>
              <a:t>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511" y="1175411"/>
            <a:ext cx="8662737" cy="152247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200" spc="30" dirty="0" smtClean="0">
                <a:latin typeface="+mj-lt"/>
              </a:rPr>
              <a:t/>
            </a:r>
            <a:br>
              <a:rPr lang="en-US" sz="2200" spc="30" dirty="0" smtClean="0">
                <a:latin typeface="+mj-lt"/>
              </a:rPr>
            </a:br>
            <a:r>
              <a:rPr lang="en-US" sz="2200" b="1" spc="30" dirty="0" smtClean="0">
                <a:latin typeface="+mj-lt"/>
              </a:rPr>
              <a:t>Monotone</a:t>
            </a:r>
            <a:r>
              <a:rPr lang="en-US" sz="2200" spc="30" dirty="0" smtClean="0">
                <a:latin typeface="+mj-lt"/>
              </a:rPr>
              <a:t>, </a:t>
            </a:r>
            <a:r>
              <a:rPr lang="en-US" sz="2200" spc="30" dirty="0" err="1" smtClean="0">
                <a:latin typeface="+mj-lt"/>
              </a:rPr>
              <a:t>submodular</a:t>
            </a:r>
            <a:r>
              <a:rPr lang="en-US" sz="2200" spc="30" dirty="0" smtClean="0">
                <a:latin typeface="+mj-lt"/>
              </a:rPr>
              <a:t> functions can be PMAC-learned</a:t>
            </a:r>
            <a:br>
              <a:rPr lang="en-US" sz="2200" spc="30" dirty="0" smtClean="0">
                <a:latin typeface="+mj-lt"/>
              </a:rPr>
            </a:br>
            <a:r>
              <a:rPr lang="en-US" sz="2200" spc="30" dirty="0" smtClean="0">
                <a:latin typeface="+mj-lt"/>
              </a:rPr>
              <a:t>(</a:t>
            </a:r>
            <a:r>
              <a:rPr lang="en-US" sz="2200" spc="30" dirty="0" err="1" smtClean="0">
                <a:latin typeface="+mj-lt"/>
              </a:rPr>
              <a:t>w.r.t</a:t>
            </a:r>
            <a:r>
              <a:rPr lang="en-US" sz="2200" spc="30" dirty="0" smtClean="0">
                <a:latin typeface="+mj-lt"/>
              </a:rPr>
              <a:t>. an arbitrary distribution) with approximation factor </a:t>
            </a:r>
            <a:r>
              <a:rPr lang="en-US" sz="2200" spc="30" dirty="0" smtClean="0">
                <a:latin typeface="cmmi10"/>
              </a:rPr>
              <a:t>®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  <a:sym typeface="Symbol"/>
              </a:rPr>
              <a:t>O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(n</a:t>
            </a:r>
            <a:r>
              <a:rPr lang="en-US" sz="2200" spc="30" baseline="30000" dirty="0" smtClean="0">
                <a:solidFill>
                  <a:srgbClr val="0070C0"/>
                </a:solidFill>
                <a:latin typeface="+mj-lt"/>
              </a:rPr>
              <a:t>1/2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sz="2200" spc="30" dirty="0" smtClean="0">
                <a:latin typeface="+mj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071" y="3022754"/>
            <a:ext cx="7920317" cy="74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200" dirty="0" smtClean="0">
                <a:latin typeface="+mj-lt"/>
              </a:rPr>
              <a:t>Monotone, 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ubmodular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functions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cannot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PMAC-learned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with approximation factor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sym typeface="Symbol"/>
              </a:rPr>
              <a:t>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(n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1/3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879" y="2618176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lower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622" y="1050983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upper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297133" y="5176696"/>
            <a:ext cx="8322431" cy="1264445"/>
            <a:chOff x="297133" y="5163249"/>
            <a:chExt cx="8322431" cy="12644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4800" y="5163249"/>
              <a:ext cx="8032376" cy="1264445"/>
            </a:xfrm>
            <a:prstGeom prst="rect">
              <a:avLst/>
            </a:prstGeom>
            <a:solidFill>
              <a:srgbClr val="D5D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6620" y="5565830"/>
              <a:ext cx="8252944" cy="781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spcBef>
                  <a:spcPts val="2000"/>
                </a:spcBef>
                <a:defRPr/>
              </a:pPr>
              <a:r>
                <a:rPr lang="en-US" sz="2200" b="1" dirty="0" err="1" smtClean="0"/>
                <a:t>Lipschitz</a:t>
              </a:r>
              <a:r>
                <a:rPr lang="en-US" sz="2200" b="1" dirty="0" smtClean="0"/>
                <a:t>, monotone</a:t>
              </a:r>
              <a:r>
                <a:rPr lang="en-US" sz="2200" dirty="0" smtClean="0"/>
                <a:t> </a:t>
              </a:r>
              <a:r>
                <a:rPr lang="en-US" sz="2200" b="1" dirty="0" err="1" smtClean="0"/>
                <a:t>submodular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funtions</a:t>
              </a:r>
              <a:r>
                <a:rPr lang="en-US" sz="2200" dirty="0" smtClean="0"/>
                <a:t> can be PMAC-learned</a:t>
              </a:r>
              <a:br>
                <a:rPr lang="en-US" sz="2200" dirty="0" smtClean="0"/>
              </a:br>
              <a:r>
                <a:rPr lang="en-US" sz="2200" dirty="0" smtClean="0"/>
                <a:t>under a </a:t>
              </a:r>
              <a:r>
                <a:rPr lang="en-US" sz="2200" b="1" dirty="0" smtClean="0"/>
                <a:t>product </a:t>
              </a:r>
              <a:r>
                <a:rPr lang="en-US" sz="2200" dirty="0" smtClean="0"/>
                <a:t>distribution with approximation factor </a:t>
              </a:r>
              <a:r>
                <a:rPr lang="en-US" sz="2200" dirty="0" smtClean="0">
                  <a:solidFill>
                    <a:srgbClr val="0070C0"/>
                  </a:solidFill>
                </a:rPr>
                <a:t>O(1)</a:t>
              </a:r>
              <a:r>
                <a:rPr lang="en-US" sz="2200" dirty="0" smtClean="0"/>
                <a:t>.</a:t>
              </a:r>
              <a:endParaRPr lang="en-US" sz="2200" spc="10" dirty="0" smtClean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97133" y="5167494"/>
              <a:ext cx="7677209" cy="753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Theorem: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(Product distributions)</a:t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</a:b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568676" y="4092363"/>
            <a:ext cx="7418877" cy="829262"/>
            <a:chOff x="568676" y="4092363"/>
            <a:chExt cx="7418877" cy="82926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601580" y="4092363"/>
              <a:ext cx="7385973" cy="8292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68676" y="4101834"/>
              <a:ext cx="6840654" cy="819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Corollary: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Gross substitutes functions do not have</a:t>
              </a:r>
              <a:b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</a:b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a</a:t>
              </a:r>
              <a:r>
                <a:rPr kumimoji="0" lang="en-US" sz="2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concise, approximate representation.</a:t>
              </a:r>
              <a:endPara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 build="p"/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7"/>
            <a:ext cx="8229600" cy="868362"/>
          </a:xfrm>
        </p:spPr>
        <p:txBody>
          <a:bodyPr>
            <a:normAutofit/>
          </a:bodyPr>
          <a:lstStyle/>
          <a:p>
            <a:r>
              <a:rPr lang="en-CA" sz="4000" dirty="0" smtClean="0"/>
              <a:t>Gross Substitutes Functions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2" y="927849"/>
            <a:ext cx="8444753" cy="4996610"/>
          </a:xfrm>
        </p:spPr>
        <p:txBody>
          <a:bodyPr/>
          <a:lstStyle/>
          <a:p>
            <a:r>
              <a:rPr lang="en-CA" dirty="0" smtClean="0"/>
              <a:t>Class of utility functions commonly used in mechanism design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[Kelso-Crawford ‘82, 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Gul-Stacchetti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 ‘99, 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Milgrom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 ‘00, …]</a:t>
            </a:r>
          </a:p>
          <a:p>
            <a:r>
              <a:rPr lang="en-CA" dirty="0" smtClean="0"/>
              <a:t>Intuitively, </a:t>
            </a:r>
            <a:r>
              <a:rPr lang="en-CA" i="1" dirty="0" smtClean="0">
                <a:solidFill>
                  <a:srgbClr val="FF0000"/>
                </a:solidFill>
              </a:rPr>
              <a:t>increasing</a:t>
            </a:r>
            <a:r>
              <a:rPr lang="en-CA" i="1" dirty="0" smtClean="0"/>
              <a:t> </a:t>
            </a:r>
            <a:r>
              <a:rPr lang="en-CA" dirty="0" smtClean="0"/>
              <a:t>the prices for </a:t>
            </a:r>
            <a:r>
              <a:rPr lang="en-CA" i="1" dirty="0" smtClean="0">
                <a:solidFill>
                  <a:srgbClr val="FF0000"/>
                </a:solidFill>
              </a:rPr>
              <a:t>some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i="1" dirty="0" smtClean="0">
                <a:solidFill>
                  <a:srgbClr val="FF0000"/>
                </a:solidFill>
              </a:rPr>
              <a:t>items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does not </a:t>
            </a:r>
            <a:r>
              <a:rPr lang="en-CA" i="1" dirty="0" smtClean="0">
                <a:solidFill>
                  <a:srgbClr val="00B050"/>
                </a:solidFill>
              </a:rPr>
              <a:t>decrease</a:t>
            </a:r>
            <a:r>
              <a:rPr lang="en-CA" dirty="0" smtClean="0"/>
              <a:t> demand for the </a:t>
            </a:r>
            <a:r>
              <a:rPr lang="en-CA" i="1" dirty="0" smtClean="0">
                <a:solidFill>
                  <a:srgbClr val="00B050"/>
                </a:solidFill>
              </a:rPr>
              <a:t>other items</a:t>
            </a:r>
            <a:r>
              <a:rPr lang="en-CA" dirty="0" smtClean="0"/>
              <a:t>.</a:t>
            </a:r>
          </a:p>
          <a:p>
            <a:r>
              <a:rPr lang="en-CA" b="1" dirty="0" smtClean="0"/>
              <a:t>Question:</a:t>
            </a:r>
            <a:r>
              <a:rPr lang="en-CA" dirty="0" smtClean="0"/>
              <a:t>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Blumrosen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-Nisan, Bing-Lehman-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Milgrom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b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CA" dirty="0" smtClean="0"/>
              <a:t>Do GS functions have a concise representation?</a:t>
            </a:r>
            <a:endParaRPr lang="en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7"/>
            <a:ext cx="8229600" cy="868362"/>
          </a:xfrm>
        </p:spPr>
        <p:txBody>
          <a:bodyPr>
            <a:normAutofit/>
          </a:bodyPr>
          <a:lstStyle/>
          <a:p>
            <a:r>
              <a:rPr lang="en-CA" sz="4000" dirty="0" smtClean="0"/>
              <a:t>Gross Substitutes Functions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2" y="927848"/>
            <a:ext cx="8444753" cy="5930151"/>
          </a:xfrm>
        </p:spPr>
        <p:txBody>
          <a:bodyPr/>
          <a:lstStyle/>
          <a:p>
            <a:r>
              <a:rPr lang="en-CA" dirty="0" smtClean="0"/>
              <a:t>Class of utility functions commonly used in mechanism design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[Kelso, Crawford, 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Gul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Stacchetti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, …]</a:t>
            </a:r>
          </a:p>
          <a:p>
            <a:r>
              <a:rPr lang="en-CA" b="1" dirty="0" smtClean="0"/>
              <a:t>Question:</a:t>
            </a:r>
            <a:r>
              <a:rPr lang="en-CA" dirty="0" smtClean="0"/>
              <a:t>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Blumrosen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-Nisan, Bing-Lehman-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Milgrom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b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CA" dirty="0" smtClean="0"/>
              <a:t>Do GS functions have a concise representation?</a:t>
            </a:r>
            <a:endParaRPr lang="en-CA" b="1" dirty="0" smtClean="0"/>
          </a:p>
          <a:p>
            <a:r>
              <a:rPr lang="en-CA" b="1" dirty="0" smtClean="0"/>
              <a:t>Fact: </a:t>
            </a:r>
            <a:r>
              <a:rPr lang="en-CA" dirty="0" smtClean="0"/>
              <a:t>Every </a:t>
            </a:r>
            <a:r>
              <a:rPr lang="en-CA" dirty="0" err="1" smtClean="0"/>
              <a:t>matroid</a:t>
            </a:r>
            <a:r>
              <a:rPr lang="en-CA" dirty="0" smtClean="0"/>
              <a:t> rank function is GS.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Corollary:</a:t>
            </a:r>
            <a:r>
              <a:rPr lang="en-CA" dirty="0" smtClean="0"/>
              <a:t> The answer to the question is no.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518" y="3738284"/>
            <a:ext cx="8323729" cy="2097741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79203"/>
            <a:ext cx="8296835" cy="1428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2400" dirty="0" smtClean="0">
                <a:latin typeface="+mj-lt"/>
              </a:rPr>
              <a:t>There is a distribution D and a randomly chosen function f </a:t>
            </a:r>
            <a:r>
              <a:rPr lang="en-US" sz="2400" dirty="0" err="1" smtClean="0">
                <a:latin typeface="+mj-lt"/>
              </a:rPr>
              <a:t>s.t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363538" lvl="0" indent="-2698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f is a </a:t>
            </a:r>
            <a:r>
              <a:rPr lang="en-US" sz="2400" dirty="0" err="1" smtClean="0">
                <a:latin typeface="+mj-lt"/>
              </a:rPr>
              <a:t>matroid</a:t>
            </a:r>
            <a:r>
              <a:rPr lang="en-US" sz="2400" dirty="0" smtClean="0">
                <a:latin typeface="+mj-lt"/>
              </a:rPr>
              <a:t> rank function</a:t>
            </a:r>
          </a:p>
          <a:p>
            <a:pPr marL="363538" lvl="0" indent="-2698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poly(n) bits of information do not suffice to predict the value of f on samples from D, even to within a factor o(n</a:t>
            </a:r>
            <a:r>
              <a:rPr lang="en-US" sz="2400" baseline="30000" dirty="0" smtClean="0">
                <a:latin typeface="+mj-lt"/>
              </a:rPr>
              <a:t>1/3</a:t>
            </a:r>
            <a:r>
              <a:rPr lang="en-US" sz="2400" dirty="0" smtClean="0">
                <a:latin typeface="+mj-lt"/>
              </a:rPr>
              <a:t>).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2350" y="3774625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(Main lower bound construction)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1" y="53250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~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84" y="2608704"/>
            <a:ext cx="8063287" cy="121026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768" y="1050990"/>
            <a:ext cx="8077200" cy="124845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7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</a:t>
            </a:r>
            <a:r>
              <a:rPr lang="en-US" sz="4000" dirty="0" err="1" smtClean="0"/>
              <a:t>submodular</a:t>
            </a:r>
            <a:r>
              <a:rPr lang="en-US" sz="4000" dirty="0" smtClean="0"/>
              <a:t>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511" y="1175411"/>
            <a:ext cx="8662737" cy="152247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200" spc="30" dirty="0" smtClean="0">
                <a:latin typeface="+mj-lt"/>
              </a:rPr>
              <a:t/>
            </a:r>
            <a:br>
              <a:rPr lang="en-US" sz="2200" spc="30" dirty="0" smtClean="0">
                <a:latin typeface="+mj-lt"/>
              </a:rPr>
            </a:br>
            <a:r>
              <a:rPr lang="en-US" sz="2200" b="1" spc="30" dirty="0" smtClean="0">
                <a:latin typeface="+mj-lt"/>
              </a:rPr>
              <a:t>Monotone</a:t>
            </a:r>
            <a:r>
              <a:rPr lang="en-US" sz="2200" spc="30" dirty="0" smtClean="0">
                <a:latin typeface="+mj-lt"/>
              </a:rPr>
              <a:t>, </a:t>
            </a:r>
            <a:r>
              <a:rPr lang="en-US" sz="2200" spc="30" dirty="0" err="1" smtClean="0">
                <a:latin typeface="+mj-lt"/>
              </a:rPr>
              <a:t>submodular</a:t>
            </a:r>
            <a:r>
              <a:rPr lang="en-US" sz="2200" spc="30" dirty="0" smtClean="0">
                <a:latin typeface="+mj-lt"/>
              </a:rPr>
              <a:t> functions can be PMAC-learned</a:t>
            </a:r>
            <a:br>
              <a:rPr lang="en-US" sz="2200" spc="30" dirty="0" smtClean="0">
                <a:latin typeface="+mj-lt"/>
              </a:rPr>
            </a:br>
            <a:r>
              <a:rPr lang="en-US" sz="2200" spc="30" dirty="0" smtClean="0">
                <a:latin typeface="+mj-lt"/>
              </a:rPr>
              <a:t>(</a:t>
            </a:r>
            <a:r>
              <a:rPr lang="en-US" sz="2200" spc="30" dirty="0" err="1" smtClean="0">
                <a:latin typeface="+mj-lt"/>
              </a:rPr>
              <a:t>w.r.t</a:t>
            </a:r>
            <a:r>
              <a:rPr lang="en-US" sz="2200" spc="30" dirty="0" smtClean="0">
                <a:latin typeface="+mj-lt"/>
              </a:rPr>
              <a:t>. an arbitrary distribution) with approximation factor </a:t>
            </a:r>
            <a:r>
              <a:rPr lang="en-US" sz="2200" spc="30" dirty="0" smtClean="0">
                <a:latin typeface="cmmi10"/>
              </a:rPr>
              <a:t>®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  <a:sym typeface="Symbol"/>
              </a:rPr>
              <a:t>O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(n</a:t>
            </a:r>
            <a:r>
              <a:rPr lang="en-US" sz="2200" spc="30" baseline="30000" dirty="0" smtClean="0">
                <a:solidFill>
                  <a:srgbClr val="0070C0"/>
                </a:solidFill>
                <a:latin typeface="+mj-lt"/>
              </a:rPr>
              <a:t>1/2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sz="2200" spc="30" dirty="0" smtClean="0">
                <a:latin typeface="+mj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071" y="3022754"/>
            <a:ext cx="7920317" cy="74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200" dirty="0" smtClean="0">
                <a:latin typeface="+mj-lt"/>
              </a:rPr>
              <a:t>Monotone, 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ubmodular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functions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cannot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PMAC-learned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with approximation factor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sym typeface="Symbol"/>
              </a:rPr>
              <a:t>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(n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1/3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879" y="2618176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lower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622" y="1050983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upper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297133" y="5176696"/>
            <a:ext cx="8322431" cy="1264445"/>
            <a:chOff x="297133" y="5163249"/>
            <a:chExt cx="8322431" cy="12644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4800" y="5163249"/>
              <a:ext cx="8032376" cy="1264445"/>
            </a:xfrm>
            <a:prstGeom prst="rect">
              <a:avLst/>
            </a:prstGeom>
            <a:solidFill>
              <a:srgbClr val="D5D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6620" y="5565830"/>
              <a:ext cx="8252944" cy="781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spcBef>
                  <a:spcPts val="2000"/>
                </a:spcBef>
                <a:defRPr/>
              </a:pPr>
              <a:r>
                <a:rPr lang="en-US" sz="2200" b="1" dirty="0" err="1" smtClean="0"/>
                <a:t>Lipschitz</a:t>
              </a:r>
              <a:r>
                <a:rPr lang="en-US" sz="2200" b="1" dirty="0" smtClean="0"/>
                <a:t>, monotone</a:t>
              </a:r>
              <a:r>
                <a:rPr lang="en-US" sz="2200" dirty="0" smtClean="0"/>
                <a:t> </a:t>
              </a:r>
              <a:r>
                <a:rPr lang="en-US" sz="2200" b="1" dirty="0" err="1" smtClean="0"/>
                <a:t>submodular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funtions</a:t>
              </a:r>
              <a:r>
                <a:rPr lang="en-US" sz="2200" dirty="0" smtClean="0"/>
                <a:t> can be PMAC-learned</a:t>
              </a:r>
              <a:br>
                <a:rPr lang="en-US" sz="2200" dirty="0" smtClean="0"/>
              </a:br>
              <a:r>
                <a:rPr lang="en-US" sz="2200" dirty="0" smtClean="0"/>
                <a:t>under a </a:t>
              </a:r>
              <a:r>
                <a:rPr lang="en-US" sz="2200" b="1" dirty="0" smtClean="0"/>
                <a:t>product </a:t>
              </a:r>
              <a:r>
                <a:rPr lang="en-US" sz="2200" dirty="0" smtClean="0"/>
                <a:t>distribution with approximation factor </a:t>
              </a:r>
              <a:r>
                <a:rPr lang="en-US" sz="2200" dirty="0" smtClean="0">
                  <a:solidFill>
                    <a:srgbClr val="0070C0"/>
                  </a:solidFill>
                </a:rPr>
                <a:t>O(1)</a:t>
              </a:r>
              <a:r>
                <a:rPr lang="en-US" sz="2200" dirty="0" smtClean="0"/>
                <a:t>.</a:t>
              </a:r>
              <a:endParaRPr lang="en-US" sz="2200" spc="10" dirty="0" smtClean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97133" y="5167494"/>
              <a:ext cx="7677209" cy="753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Theorem: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(Product distributions)</a:t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</a:b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568676" y="4092363"/>
            <a:ext cx="7418877" cy="829262"/>
            <a:chOff x="568676" y="4092363"/>
            <a:chExt cx="7418877" cy="82926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601580" y="4092363"/>
              <a:ext cx="7385973" cy="8292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68676" y="4101834"/>
              <a:ext cx="6840654" cy="819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Corollary: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Gross substitutes functions do not have</a:t>
              </a:r>
              <a:b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</a:b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a</a:t>
              </a:r>
              <a:r>
                <a:rPr kumimoji="0" lang="en-US" sz="2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concise, approximate representation.</a:t>
              </a:r>
              <a:endPara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>
            <a:normAutofit/>
          </a:bodyPr>
          <a:lstStyle/>
          <a:p>
            <a:r>
              <a:rPr lang="en-US" sz="4000" dirty="0" err="1"/>
              <a:t>Submodular</a:t>
            </a:r>
            <a:r>
              <a:rPr lang="en-US" sz="4000" dirty="0"/>
              <a:t> valuations</a:t>
            </a:r>
            <a:endParaRPr lang="en-US" sz="4000" dirty="0" smtClean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744777" y="2684291"/>
            <a:ext cx="7446027" cy="9881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Concave Functions</a:t>
            </a:r>
            <a:r>
              <a:rPr lang="en-US" sz="2400" dirty="0" smtClean="0">
                <a:latin typeface="+mj-lt"/>
              </a:rPr>
              <a:t>   Let h : </a:t>
            </a:r>
            <a:r>
              <a:rPr lang="en-US" sz="2400" dirty="0" smtClean="0">
                <a:latin typeface="msbm10"/>
              </a:rPr>
              <a:t>R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!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sbm10"/>
              </a:rPr>
              <a:t>R</a:t>
            </a:r>
            <a:r>
              <a:rPr lang="en-US" sz="2400" dirty="0" smtClean="0">
                <a:latin typeface="+mj-lt"/>
              </a:rPr>
              <a:t> be concave.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For each S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>
                <a:latin typeface="+mj-lt"/>
              </a:rPr>
              <a:t> [n], let f(S) = h(|S|)</a:t>
            </a:r>
          </a:p>
          <a:p>
            <a:endParaRPr lang="en-US" sz="2400" b="1" dirty="0" smtClean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64556" y="1533902"/>
            <a:ext cx="7222966" cy="92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Vector Spaces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 Let V={v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Symbol"/>
              </a:rPr>
              <a:t>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}, each 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v</a:t>
            </a:r>
            <a:r>
              <a:rPr kumimoji="0" lang="en-US" sz="2400" strike="noStrike" kern="1200" cap="none" spc="0" normalizeH="0" baseline="-5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msbm10"/>
              </a:rPr>
              <a:t>R</a:t>
            </a:r>
            <a:r>
              <a:rPr kumimoji="0" lang="en-US" sz="2400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For each 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µ</a:t>
            </a:r>
            <a:r>
              <a:rPr lang="en-US" sz="2400" dirty="0" smtClean="0">
                <a:latin typeface="+mj-lt"/>
              </a:rPr>
              <a:t> [n]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, let f(S) = dim span {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: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2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S}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405" y="997793"/>
            <a:ext cx="154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latin typeface="+mj-lt"/>
              </a:rPr>
              <a:t>E.g.,</a:t>
            </a:r>
            <a:endParaRPr lang="en-US" sz="2000" dirty="0">
              <a:latin typeface="+mj-lt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93048" y="4457730"/>
            <a:ext cx="78268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en-US" sz="2800" dirty="0">
                <a:solidFill>
                  <a:srgbClr val="2E04CA"/>
                </a:solidFill>
                <a:latin typeface="+mj-lt"/>
              </a:rPr>
              <a:t>For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µ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S,   </a:t>
            </a:r>
            <a:r>
              <a:rPr lang="en-US" sz="2800" dirty="0" err="1" smtClean="0">
                <a:solidFill>
                  <a:srgbClr val="2E04CA"/>
                </a:solidFill>
                <a:latin typeface="+mj-lt"/>
              </a:rPr>
              <a:t>x</a:t>
            </a:r>
            <a:r>
              <a:rPr lang="en-US" sz="2800" dirty="0" err="1" smtClean="0">
                <a:solidFill>
                  <a:srgbClr val="2E04CA"/>
                </a:solidFill>
                <a:latin typeface="Comic Sans MS" pitchFamily="66" charset="0"/>
                <a:sym typeface="Symbol" pitchFamily="18" charset="2"/>
              </a:rPr>
              <a:t></a:t>
            </a:r>
            <a:r>
              <a:rPr lang="en-US" sz="2800" dirty="0" err="1" smtClean="0">
                <a:solidFill>
                  <a:srgbClr val="2E04CA"/>
                </a:solidFill>
                <a:latin typeface="+mj-lt"/>
              </a:rPr>
              <a:t>S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,   f(T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{x}) 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–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f(T) 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¸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f(S </a:t>
            </a:r>
            <a:r>
              <a:rPr lang="en-US" sz="2800" dirty="0" smtClean="0">
                <a:solidFill>
                  <a:srgbClr val="2E04CA"/>
                </a:solidFill>
                <a:latin typeface="cmsy10"/>
              </a:rPr>
              <a:t>[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 {x}) </a:t>
            </a:r>
            <a:r>
              <a:rPr lang="en-US" sz="2800" dirty="0">
                <a:solidFill>
                  <a:srgbClr val="2E04CA"/>
                </a:solidFill>
                <a:latin typeface="+mj-lt"/>
              </a:rPr>
              <a:t>– </a:t>
            </a:r>
            <a:r>
              <a:rPr lang="en-US" sz="2800" dirty="0" smtClean="0">
                <a:solidFill>
                  <a:srgbClr val="2E04CA"/>
                </a:solidFill>
                <a:latin typeface="+mj-lt"/>
              </a:rPr>
              <a:t>f(S)</a:t>
            </a:r>
            <a:endParaRPr lang="en-US" sz="2800" dirty="0">
              <a:solidFill>
                <a:srgbClr val="2E04CA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12" y="3744700"/>
            <a:ext cx="786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Decreasing </a:t>
            </a:r>
            <a:r>
              <a:rPr lang="en-US" sz="2800" dirty="0">
                <a:latin typeface="+mj-lt"/>
              </a:rPr>
              <a:t>marginal return: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224946" y="5227175"/>
            <a:ext cx="3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</a:rPr>
              <a:t>x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112977" y="5207672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latin typeface="+mj-lt"/>
              </a:rPr>
              <a:t>S     </a:t>
            </a:r>
            <a:endParaRPr lang="en-US" sz="3200" dirty="0">
              <a:latin typeface="+mj-lt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2855927" y="5341475"/>
            <a:ext cx="533400" cy="533400"/>
          </a:xfrm>
          <a:prstGeom prst="ellipse">
            <a:avLst/>
          </a:prstGeom>
          <a:solidFill>
            <a:srgbClr val="FF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latin typeface="+mj-lt"/>
              </a:rPr>
              <a:t>T</a:t>
            </a:r>
            <a:endParaRPr lang="en-US" sz="3200" dirty="0">
              <a:latin typeface="+mj-lt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5176852" y="5451012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176852" y="60749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+mj-lt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234471" y="5840045"/>
            <a:ext cx="3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+mj-lt"/>
              </a:rPr>
              <a:t>x</a:t>
            </a:r>
            <a:endParaRPr lang="en-US" sz="3200" dirty="0">
              <a:latin typeface="+mj-lt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742214" y="5203362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+mj-lt"/>
              </a:rPr>
              <a:t>+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743802" y="582099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200">
                <a:latin typeface="+mj-lt"/>
              </a:rPr>
              <a:t>+</a:t>
            </a: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670564" y="5221996"/>
            <a:ext cx="2686050" cy="668372"/>
          </a:xfrm>
          <a:prstGeom prst="leftArrow">
            <a:avLst>
              <a:gd name="adj1" fmla="val 57481"/>
              <a:gd name="adj2" fmla="val 593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+mj-lt"/>
              </a:rPr>
              <a:t>Large improvement</a:t>
            </a: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5670563" y="5911483"/>
            <a:ext cx="2691239" cy="433387"/>
          </a:xfrm>
          <a:prstGeom prst="leftArrow">
            <a:avLst>
              <a:gd name="adj1" fmla="val 71657"/>
              <a:gd name="adj2" fmla="val 809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+mj-lt"/>
              </a:rPr>
              <a:t>Small improvement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14381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403"/>
            <a:ext cx="8229600" cy="7607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</a:t>
            </a:r>
            <a:r>
              <a:rPr lang="en-US" sz="4000" dirty="0" err="1" smtClean="0"/>
              <a:t>submodular</a:t>
            </a:r>
            <a:r>
              <a:rPr lang="en-US" sz="4000" dirty="0" smtClean="0"/>
              <a:t> functions</a:t>
            </a:r>
            <a:endParaRPr 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3025588"/>
            <a:ext cx="8229600" cy="3100575"/>
          </a:xfrm>
        </p:spPr>
        <p:txBody>
          <a:bodyPr/>
          <a:lstStyle/>
          <a:p>
            <a:r>
              <a:rPr lang="en-CA" sz="2800" dirty="0" smtClean="0"/>
              <a:t>Hypotheses:</a:t>
            </a:r>
          </a:p>
          <a:p>
            <a:pPr lvl="1"/>
            <a:r>
              <a:rPr lang="en-CA" dirty="0" err="1" smtClean="0"/>
              <a:t>Pr</a:t>
            </a:r>
            <a:r>
              <a:rPr lang="en-CA" baseline="-25000" dirty="0" err="1" smtClean="0"/>
              <a:t>X</a:t>
            </a:r>
            <a:r>
              <a:rPr lang="en-CA" baseline="-25000" dirty="0" err="1" smtClean="0">
                <a:latin typeface="cmsy10"/>
              </a:rPr>
              <a:t>»</a:t>
            </a:r>
            <a:r>
              <a:rPr lang="en-CA" baseline="-25000" dirty="0" err="1" smtClean="0"/>
              <a:t>D</a:t>
            </a:r>
            <a:r>
              <a:rPr lang="en-CA" dirty="0" smtClean="0"/>
              <a:t>[ X=x ] = </a:t>
            </a:r>
            <a:r>
              <a:rPr lang="en-CA" dirty="0" smtClean="0">
                <a:latin typeface="Symbol"/>
                <a:sym typeface="Symbol"/>
              </a:rPr>
              <a:t></a:t>
            </a:r>
            <a:r>
              <a:rPr lang="en-CA" baseline="-25000" dirty="0" err="1" smtClean="0"/>
              <a:t>i</a:t>
            </a:r>
            <a:r>
              <a:rPr lang="en-CA" dirty="0" smtClean="0"/>
              <a:t> Pr[</a:t>
            </a:r>
            <a:r>
              <a:rPr lang="en-CA" sz="1800" dirty="0" smtClean="0"/>
              <a:t> </a:t>
            </a:r>
            <a:r>
              <a:rPr lang="en-CA" dirty="0" smtClean="0"/>
              <a:t>X</a:t>
            </a:r>
            <a:r>
              <a:rPr lang="en-CA" baseline="-25000" dirty="0" smtClean="0"/>
              <a:t>i</a:t>
            </a:r>
            <a:r>
              <a:rPr lang="en-CA" sz="1000" dirty="0" smtClean="0"/>
              <a:t> </a:t>
            </a:r>
            <a:r>
              <a:rPr lang="en-CA" dirty="0" smtClean="0"/>
              <a:t>=</a:t>
            </a:r>
            <a:r>
              <a:rPr lang="en-CA" sz="1100" dirty="0" smtClean="0"/>
              <a:t> </a:t>
            </a:r>
            <a:r>
              <a:rPr lang="en-CA" dirty="0" smtClean="0"/>
              <a:t>x</a:t>
            </a:r>
            <a:r>
              <a:rPr lang="en-CA" baseline="-25000" dirty="0" smtClean="0"/>
              <a:t>i</a:t>
            </a:r>
            <a:r>
              <a:rPr lang="en-CA" sz="1800" dirty="0" smtClean="0"/>
              <a:t> </a:t>
            </a:r>
            <a:r>
              <a:rPr lang="en-CA" dirty="0" smtClean="0"/>
              <a:t>]    </a:t>
            </a:r>
            <a:r>
              <a:rPr lang="en-CA" sz="2400" dirty="0" smtClean="0"/>
              <a:t> </a:t>
            </a:r>
            <a:r>
              <a:rPr lang="en-CA" dirty="0" smtClean="0"/>
              <a:t> 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(“Product distribution”)</a:t>
            </a:r>
            <a:endParaRPr lang="en-CA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CA" dirty="0" smtClean="0"/>
              <a:t>f</a:t>
            </a:r>
            <a:r>
              <a:rPr lang="en-CA" sz="3200" dirty="0" smtClean="0"/>
              <a:t>(</a:t>
            </a:r>
            <a:r>
              <a:rPr lang="en-CA" dirty="0" smtClean="0"/>
              <a:t>{</a:t>
            </a:r>
            <a:r>
              <a:rPr lang="en-CA" dirty="0" err="1" smtClean="0"/>
              <a:t>i</a:t>
            </a:r>
            <a:r>
              <a:rPr lang="en-CA" dirty="0" smtClean="0"/>
              <a:t>}</a:t>
            </a:r>
            <a:r>
              <a:rPr lang="en-CA" sz="3200" dirty="0" smtClean="0"/>
              <a:t>)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 for all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[n]           </a:t>
            </a:r>
            <a:r>
              <a:rPr lang="en-CA" sz="1600" dirty="0" smtClean="0"/>
              <a:t> </a:t>
            </a:r>
            <a:r>
              <a:rPr lang="en-CA" dirty="0" smtClean="0"/>
              <a:t> 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(“</a:t>
            </a:r>
            <a:r>
              <a:rPr lang="en-CA" sz="2400" dirty="0" err="1" smtClean="0">
                <a:solidFill>
                  <a:schemeClr val="bg1">
                    <a:lumMod val="65000"/>
                  </a:schemeClr>
                </a:solidFill>
              </a:rPr>
              <a:t>Lipschitz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 function”)</a:t>
            </a:r>
          </a:p>
          <a:p>
            <a:pPr lvl="1"/>
            <a:r>
              <a:rPr lang="en-CA" dirty="0" smtClean="0"/>
              <a:t>f</a:t>
            </a:r>
            <a:r>
              <a:rPr lang="en-CA" sz="3200" dirty="0" smtClean="0"/>
              <a:t>(</a:t>
            </a:r>
            <a:r>
              <a:rPr lang="en-CA" dirty="0" smtClean="0"/>
              <a:t>{</a:t>
            </a:r>
            <a:r>
              <a:rPr lang="en-CA" dirty="0" err="1" smtClean="0"/>
              <a:t>i</a:t>
            </a:r>
            <a:r>
              <a:rPr lang="en-CA" dirty="0" smtClean="0"/>
              <a:t>}</a:t>
            </a:r>
            <a:r>
              <a:rPr lang="en-CA" sz="3200" dirty="0" smtClean="0"/>
              <a:t>)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{0,1} for all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[n]           </a:t>
            </a:r>
            <a:r>
              <a:rPr lang="en-CA" sz="1600" dirty="0" smtClean="0"/>
              <a:t> </a:t>
            </a:r>
            <a:r>
              <a:rPr lang="en-CA" dirty="0" smtClean="0"/>
              <a:t>   </a:t>
            </a:r>
            <a:r>
              <a:rPr lang="en-CA" sz="2400" dirty="0" smtClean="0">
                <a:solidFill>
                  <a:srgbClr val="FF0000"/>
                </a:solidFill>
              </a:rPr>
              <a:t>Stronger condition!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297133" y="1223261"/>
            <a:ext cx="8322431" cy="1264445"/>
            <a:chOff x="297133" y="5163249"/>
            <a:chExt cx="8322431" cy="12644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4800" y="5163249"/>
              <a:ext cx="8032376" cy="1264445"/>
            </a:xfrm>
            <a:prstGeom prst="rect">
              <a:avLst/>
            </a:prstGeom>
            <a:solidFill>
              <a:srgbClr val="D5D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6620" y="5565830"/>
              <a:ext cx="8252944" cy="781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Lipschitz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monotone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submodular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funtions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can be PMAC-learned</a:t>
              </a:r>
              <a:b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under a 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product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distribution with</a:t>
              </a:r>
              <a:r>
                <a: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approximation</a:t>
              </a:r>
              <a:r>
                <a:rPr lang="en-US" sz="2200" dirty="0" smtClean="0">
                  <a:latin typeface="+mj-lt"/>
                </a:rPr>
                <a:t> factor </a:t>
              </a:r>
              <a:r>
                <a:rPr lang="en-US" sz="2200" dirty="0" smtClean="0">
                  <a:solidFill>
                    <a:srgbClr val="0070C0"/>
                  </a:solidFill>
                  <a:latin typeface="+mj-lt"/>
                </a:rPr>
                <a:t>O(1)</a:t>
              </a:r>
              <a:r>
                <a:rPr lang="en-US" sz="2200" dirty="0" smtClean="0">
                  <a:latin typeface="+mj-lt"/>
                </a:rPr>
                <a:t>.</a:t>
              </a:r>
              <a:endParaRPr kumimoji="0" lang="en-US" sz="22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97133" y="5167494"/>
              <a:ext cx="7677209" cy="753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Theorem: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(Product distributions)</a:t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</a:b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54"/>
          <p:cNvGrpSpPr/>
          <p:nvPr/>
        </p:nvGrpSpPr>
        <p:grpSpPr>
          <a:xfrm>
            <a:off x="1960944" y="3949021"/>
            <a:ext cx="5082379" cy="1678765"/>
            <a:chOff x="968494" y="1536759"/>
            <a:chExt cx="7353300" cy="2428875"/>
          </a:xfrm>
        </p:grpSpPr>
        <p:sp>
          <p:nvSpPr>
            <p:cNvPr id="147" name="Oval 146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>
              <a:stCxn id="147" idx="7"/>
              <a:endCxn id="148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47" idx="6"/>
              <a:endCxn id="150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47" idx="6"/>
              <a:endCxn id="151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47" idx="5"/>
              <a:endCxn id="152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48" idx="7"/>
              <a:endCxn id="153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48" idx="6"/>
              <a:endCxn id="154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48" idx="5"/>
              <a:endCxn id="155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50" idx="7"/>
              <a:endCxn id="153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50" idx="6"/>
              <a:endCxn id="156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0" idx="5"/>
              <a:endCxn id="158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51" idx="7"/>
              <a:endCxn id="154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51" idx="6"/>
              <a:endCxn id="156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51" idx="5"/>
              <a:endCxn id="157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52" idx="7"/>
              <a:endCxn id="155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52" idx="6"/>
              <a:endCxn id="157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53" idx="6"/>
              <a:endCxn id="159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53" idx="5"/>
              <a:endCxn id="160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54" idx="6"/>
              <a:endCxn id="159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54" idx="5"/>
              <a:endCxn id="161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55" idx="6"/>
              <a:endCxn id="160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55" idx="5"/>
              <a:endCxn id="161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56" idx="7"/>
              <a:endCxn id="159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56" idx="6"/>
              <a:endCxn id="162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58" idx="7"/>
              <a:endCxn id="160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58" idx="6"/>
              <a:endCxn id="162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57" idx="7"/>
              <a:endCxn id="161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57" idx="6"/>
              <a:endCxn id="162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59" idx="6"/>
              <a:endCxn id="149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60" idx="6"/>
              <a:endCxn id="149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61" idx="6"/>
              <a:endCxn id="149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62" idx="6"/>
              <a:endCxn id="149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>
          <a:xfrm>
            <a:off x="1870419" y="5474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;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msy1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830038" y="479294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196" name="Freeform 195"/>
          <p:cNvSpPr/>
          <p:nvPr/>
        </p:nvSpPr>
        <p:spPr>
          <a:xfrm rot="11601317">
            <a:off x="3471964" y="4401707"/>
            <a:ext cx="884607" cy="892866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rot="11601317">
            <a:off x="4602581" y="4498369"/>
            <a:ext cx="624700" cy="630534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Freeform 197"/>
          <p:cNvSpPr/>
          <p:nvPr/>
        </p:nvSpPr>
        <p:spPr>
          <a:xfrm rot="11601317">
            <a:off x="2613690" y="4718519"/>
            <a:ext cx="479056" cy="483530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Freeform 198"/>
          <p:cNvSpPr/>
          <p:nvPr/>
        </p:nvSpPr>
        <p:spPr>
          <a:xfrm>
            <a:off x="1860443" y="3507399"/>
            <a:ext cx="5421826" cy="1799992"/>
          </a:xfrm>
          <a:custGeom>
            <a:avLst/>
            <a:gdLst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058030"/>
              <a:gd name="connsiteY0" fmla="*/ 2675186 h 2675186"/>
              <a:gd name="connsiteX1" fmla="*/ 1535502 w 8058030"/>
              <a:gd name="connsiteY1" fmla="*/ 2183481 h 2675186"/>
              <a:gd name="connsiteX2" fmla="*/ 4077299 w 8058030"/>
              <a:gd name="connsiteY2" fmla="*/ 2059356 h 2675186"/>
              <a:gd name="connsiteX3" fmla="*/ 5245340 w 8058030"/>
              <a:gd name="connsiteY3" fmla="*/ 1899408 h 2675186"/>
              <a:gd name="connsiteX4" fmla="*/ 8058030 w 8058030"/>
              <a:gd name="connsiteY4" fmla="*/ 1023587 h 2675186"/>
              <a:gd name="connsiteX5" fmla="*/ 4537494 w 8058030"/>
              <a:gd name="connsiteY5" fmla="*/ 44130 h 2675186"/>
              <a:gd name="connsiteX6" fmla="*/ 1680713 w 8058030"/>
              <a:gd name="connsiteY6" fmla="*/ 758804 h 2675186"/>
              <a:gd name="connsiteX7" fmla="*/ 0 w 8058030"/>
              <a:gd name="connsiteY7" fmla="*/ 2675186 h 26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030" h="2675186">
                <a:moveTo>
                  <a:pt x="0" y="2675186"/>
                </a:moveTo>
                <a:cubicBezTo>
                  <a:pt x="528248" y="2498824"/>
                  <a:pt x="661279" y="2312777"/>
                  <a:pt x="1535502" y="2183481"/>
                </a:cubicBezTo>
                <a:cubicBezTo>
                  <a:pt x="2181185" y="2075551"/>
                  <a:pt x="3770143" y="2062251"/>
                  <a:pt x="4077299" y="2059356"/>
                </a:cubicBezTo>
                <a:cubicBezTo>
                  <a:pt x="4384455" y="2056461"/>
                  <a:pt x="4581885" y="2072036"/>
                  <a:pt x="5245340" y="1899408"/>
                </a:cubicBezTo>
                <a:cubicBezTo>
                  <a:pt x="5908795" y="1726780"/>
                  <a:pt x="7553386" y="1365769"/>
                  <a:pt x="8058030" y="1023587"/>
                </a:cubicBezTo>
                <a:cubicBezTo>
                  <a:pt x="7432615" y="733164"/>
                  <a:pt x="5600380" y="88261"/>
                  <a:pt x="4537494" y="44130"/>
                </a:cubicBezTo>
                <a:cubicBezTo>
                  <a:pt x="3474608" y="0"/>
                  <a:pt x="2381250" y="177120"/>
                  <a:pt x="1680713" y="758804"/>
                </a:cubicBezTo>
                <a:cubicBezTo>
                  <a:pt x="961126" y="1257938"/>
                  <a:pt x="405202" y="2026048"/>
                  <a:pt x="0" y="2675186"/>
                </a:cubicBezTo>
                <a:close/>
              </a:path>
            </a:pathLst>
          </a:custGeom>
          <a:gradFill flip="none" rotWithShape="1">
            <a:gsLst>
              <a:gs pos="0">
                <a:srgbClr val="C40000">
                  <a:alpha val="66667"/>
                </a:srgbClr>
              </a:gs>
              <a:gs pos="100000">
                <a:srgbClr val="FF7D7D">
                  <a:alpha val="45000"/>
                </a:srgbClr>
              </a:gs>
            </a:gsLst>
            <a:lin ang="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2989306" y="3490146"/>
            <a:ext cx="802257" cy="71599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3946839" y="3721111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2687382" y="4307707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4792227" y="3861081"/>
            <a:ext cx="241540" cy="183101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4645577" y="3403882"/>
            <a:ext cx="405441" cy="424641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5542725" y="4316334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5913661" y="3979904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4887118" y="4154379"/>
            <a:ext cx="241540" cy="183101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 rot="954576">
            <a:off x="5810143" y="3490148"/>
            <a:ext cx="353683" cy="390137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Content Placeholder 2"/>
          <p:cNvSpPr txBox="1">
            <a:spLocks/>
          </p:cNvSpPr>
          <p:nvPr/>
        </p:nvSpPr>
        <p:spPr>
          <a:xfrm>
            <a:off x="152400" y="101858"/>
            <a:ext cx="8991600" cy="66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Theorem: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any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&gt;0, there exists a concave function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[0,n]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!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every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[n], and for a 1-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fraction of 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with |S|=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have:</a:t>
            </a:r>
          </a:p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fact,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just E[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], where S is uniform on sets of size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1978997" y="1618131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) 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(S) 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 O(log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(1/</a:t>
            </a:r>
            <a:r>
              <a:rPr lang="en-US" sz="2800" dirty="0" smtClean="0">
                <a:latin typeface="cmmi10"/>
              </a:rPr>
              <a:t>²</a:t>
            </a:r>
            <a:r>
              <a:rPr lang="en-US" sz="2800" dirty="0" smtClean="0"/>
              <a:t>))</a:t>
            </a:r>
            <a:r>
              <a:rPr lang="en-US" sz="2800" dirty="0" smtClean="0">
                <a:latin typeface="cmsy10"/>
              </a:rPr>
              <a:t>¢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8"/>
            <a:ext cx="8229600" cy="841638"/>
          </a:xfrm>
        </p:spPr>
        <p:txBody>
          <a:bodyPr/>
          <a:lstStyle/>
          <a:p>
            <a:r>
              <a:rPr lang="en-CA" dirty="0" smtClean="0"/>
              <a:t>Concentration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0182"/>
            <a:ext cx="8229600" cy="601781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dirty="0" smtClean="0"/>
              <a:t>Let f : 2</a:t>
            </a:r>
            <a:r>
              <a:rPr lang="en-CA" baseline="30000" dirty="0" smtClean="0"/>
              <a:t>[n]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!</a:t>
            </a:r>
            <a:r>
              <a:rPr lang="en-CA" dirty="0" smtClean="0"/>
              <a:t> </a:t>
            </a:r>
            <a:r>
              <a:rPr lang="en-CA" dirty="0" smtClean="0">
                <a:latin typeface="msbm10"/>
              </a:rPr>
              <a:t>R </a:t>
            </a:r>
            <a:r>
              <a:rPr lang="en-CA" dirty="0" smtClean="0"/>
              <a:t>be the function</a:t>
            </a:r>
            <a:br>
              <a:rPr lang="en-CA" dirty="0" smtClean="0"/>
            </a:br>
            <a:r>
              <a:rPr lang="en-CA" dirty="0" smtClean="0"/>
              <a:t>        f(S) = </a:t>
            </a:r>
            <a:r>
              <a:rPr lang="en-CA" dirty="0" smtClean="0">
                <a:latin typeface="cmmi10"/>
              </a:rPr>
              <a:t>§</a:t>
            </a:r>
            <a:r>
              <a:rPr lang="en-CA" baseline="-25000" dirty="0" smtClean="0"/>
              <a:t>i</a:t>
            </a:r>
            <a:r>
              <a:rPr lang="en-CA" baseline="-25000" dirty="0" smtClean="0">
                <a:latin typeface="cmsy10"/>
              </a:rPr>
              <a:t>2</a:t>
            </a:r>
            <a:r>
              <a:rPr lang="en-CA" baseline="-25000" dirty="0" smtClean="0"/>
              <a:t>S</a:t>
            </a:r>
            <a:r>
              <a:rPr lang="en-CA" dirty="0" smtClean="0"/>
              <a:t>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i</a:t>
            </a:r>
            <a:r>
              <a:rPr lang="en-CA" dirty="0" smtClean="0"/>
              <a:t>   where each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[0,1].</a:t>
            </a:r>
          </a:p>
          <a:p>
            <a:pPr>
              <a:spcBef>
                <a:spcPts val="600"/>
              </a:spcBef>
            </a:pPr>
            <a:r>
              <a:rPr lang="en-CA" dirty="0" smtClean="0"/>
              <a:t>Let X have a product distribution on [n]</a:t>
            </a:r>
            <a:br>
              <a:rPr lang="en-CA" dirty="0" smtClean="0"/>
            </a:br>
            <a:r>
              <a:rPr lang="en-CA" sz="2800" dirty="0" smtClean="0">
                <a:solidFill>
                  <a:schemeClr val="bg1">
                    <a:lumMod val="65000"/>
                  </a:schemeClr>
                </a:solidFill>
              </a:rPr>
              <a:t>(each </a:t>
            </a:r>
            <a:r>
              <a:rPr lang="en-CA" sz="2800" dirty="0" err="1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CA" sz="2800" dirty="0" smtClean="0">
                <a:solidFill>
                  <a:schemeClr val="bg1">
                    <a:lumMod val="65000"/>
                  </a:schemeClr>
                </a:solidFill>
              </a:rPr>
              <a:t> included in X independently)</a:t>
            </a:r>
          </a:p>
          <a:p>
            <a:pPr>
              <a:spcBef>
                <a:spcPts val="600"/>
              </a:spcBef>
            </a:pPr>
            <a:r>
              <a:rPr lang="en-CA" b="1" dirty="0" err="1" smtClean="0">
                <a:solidFill>
                  <a:srgbClr val="0000FF"/>
                </a:solidFill>
              </a:rPr>
              <a:t>Chernoff</a:t>
            </a:r>
            <a:r>
              <a:rPr lang="en-CA" b="1" dirty="0" smtClean="0">
                <a:solidFill>
                  <a:srgbClr val="0000FF"/>
                </a:solidFill>
              </a:rPr>
              <a:t> Bound: </a:t>
            </a:r>
            <a:r>
              <a:rPr lang="en-CA" dirty="0" smtClean="0"/>
              <a:t>For any </a:t>
            </a:r>
            <a:r>
              <a:rPr lang="en-CA" dirty="0" smtClean="0">
                <a:latin typeface="cmmi10"/>
              </a:rPr>
              <a:t>®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[0,1],</a:t>
            </a:r>
          </a:p>
          <a:p>
            <a:pPr>
              <a:spcBef>
                <a:spcPts val="600"/>
              </a:spcBef>
            </a:pPr>
            <a:endParaRPr lang="en-CA" sz="4800" dirty="0" smtClean="0"/>
          </a:p>
          <a:p>
            <a:pPr>
              <a:spcBef>
                <a:spcPts val="600"/>
              </a:spcBef>
            </a:pPr>
            <a:r>
              <a:rPr lang="en-CA" dirty="0" smtClean="0"/>
              <a:t>What if f is an </a:t>
            </a:r>
            <a:r>
              <a:rPr lang="en-CA" b="1" dirty="0" smtClean="0">
                <a:solidFill>
                  <a:srgbClr val="FF0000"/>
                </a:solidFill>
              </a:rPr>
              <a:t>arbitrary </a:t>
            </a:r>
            <a:r>
              <a:rPr lang="en-CA" b="1" dirty="0" err="1" smtClean="0">
                <a:solidFill>
                  <a:srgbClr val="FF0000"/>
                </a:solidFill>
              </a:rPr>
              <a:t>Lipschitz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function?</a:t>
            </a:r>
          </a:p>
          <a:p>
            <a:pPr>
              <a:spcBef>
                <a:spcPts val="600"/>
              </a:spcBef>
            </a:pPr>
            <a:r>
              <a:rPr lang="en-CA" b="1" dirty="0" smtClean="0">
                <a:solidFill>
                  <a:srgbClr val="0000FF"/>
                </a:solidFill>
              </a:rPr>
              <a:t>Azuma’s Inequality: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r>
              <a:rPr lang="en-CA" dirty="0" smtClean="0"/>
              <a:t>For any </a:t>
            </a:r>
            <a:r>
              <a:rPr lang="en-CA" dirty="0" smtClean="0">
                <a:latin typeface="cmmi10"/>
              </a:rPr>
              <a:t>®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[0,1],</a:t>
            </a:r>
          </a:p>
          <a:p>
            <a:pPr>
              <a:spcBef>
                <a:spcPts val="600"/>
              </a:spcBef>
            </a:pPr>
            <a:endParaRPr lang="en-CA" dirty="0" smtClean="0"/>
          </a:p>
          <a:p>
            <a:pPr>
              <a:spcBef>
                <a:spcPts val="600"/>
              </a:spcBef>
            </a:pPr>
            <a:r>
              <a:rPr lang="en-CA" dirty="0" smtClean="0"/>
              <a:t>This is useless unless </a:t>
            </a:r>
            <a:r>
              <a:rPr lang="en-CA" dirty="0" smtClean="0">
                <a:latin typeface="cmb10" pitchFamily="34" charset="0"/>
              </a:rPr>
              <a:t>E</a:t>
            </a:r>
            <a:r>
              <a:rPr lang="en-CA" dirty="0" smtClean="0"/>
              <a:t>[</a:t>
            </a:r>
            <a:r>
              <a:rPr lang="en-CA" dirty="0" smtClean="0">
                <a:latin typeface="cmmi10" pitchFamily="34" charset="0"/>
              </a:rPr>
              <a:t>f</a:t>
            </a:r>
            <a:r>
              <a:rPr lang="en-CA" dirty="0" smtClean="0"/>
              <a:t>(</a:t>
            </a:r>
            <a:r>
              <a:rPr lang="en-CA" dirty="0" smtClean="0">
                <a:latin typeface="cmmi10" pitchFamily="34" charset="0"/>
              </a:rPr>
              <a:t>X</a:t>
            </a:r>
            <a:r>
              <a:rPr lang="en-CA" dirty="0" smtClean="0"/>
              <a:t>)]</a:t>
            </a:r>
            <a:r>
              <a:rPr lang="en-CA" dirty="0" smtClean="0">
                <a:latin typeface="cmmi10" pitchFamily="34" charset="0"/>
              </a:rPr>
              <a:t> </a:t>
            </a:r>
            <a:r>
              <a:rPr lang="en-CA" dirty="0" smtClean="0">
                <a:latin typeface="cmsy10"/>
              </a:rPr>
              <a:t>¸</a:t>
            </a:r>
            <a:r>
              <a:rPr lang="en-CA" dirty="0" smtClean="0"/>
              <a:t> </a:t>
            </a:r>
            <a:r>
              <a:rPr lang="en-CA" dirty="0" smtClean="0">
                <a:latin typeface="cmmi10" pitchFamily="34" charset="0"/>
              </a:rPr>
              <a:t>n</a:t>
            </a:r>
            <a:r>
              <a:rPr lang="en-CA" baseline="30000" dirty="0" smtClean="0">
                <a:latin typeface="cmr10" pitchFamily="34" charset="0"/>
              </a:rPr>
              <a:t>1</a:t>
            </a:r>
            <a:r>
              <a:rPr lang="en-CA" baseline="30000" dirty="0" smtClean="0"/>
              <a:t>/</a:t>
            </a:r>
            <a:r>
              <a:rPr lang="en-CA" baseline="30000" dirty="0" smtClean="0">
                <a:latin typeface="cmr10" pitchFamily="34" charset="0"/>
              </a:rPr>
              <a:t>2</a:t>
            </a:r>
            <a:r>
              <a:rPr lang="en-CA" dirty="0" smtClean="0"/>
              <a:t>.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97252" y="3395747"/>
            <a:ext cx="7752806" cy="63856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41391" y="5343304"/>
            <a:ext cx="7864527" cy="6385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0005"/>
            <a:ext cx="7309263" cy="973777"/>
          </a:xfrm>
        </p:spPr>
        <p:txBody>
          <a:bodyPr/>
          <a:lstStyle/>
          <a:p>
            <a:r>
              <a:rPr lang="en-CA" dirty="0" err="1" smtClean="0"/>
              <a:t>Talagrand’s</a:t>
            </a:r>
            <a:r>
              <a:rPr lang="en-CA" dirty="0" smtClean="0"/>
              <a:t> Inequality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00" y="1457683"/>
            <a:ext cx="8229600" cy="5572497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00FF"/>
                </a:solidFill>
              </a:rPr>
              <a:t>Def:</a:t>
            </a:r>
            <a:r>
              <a:rPr lang="en-CA" dirty="0" smtClean="0"/>
              <a:t> The function </a:t>
            </a:r>
            <a:r>
              <a:rPr lang="en-CA" dirty="0" smtClean="0">
                <a:solidFill>
                  <a:srgbClr val="00B050"/>
                </a:solidFill>
              </a:rPr>
              <a:t>f</a:t>
            </a:r>
            <a:r>
              <a:rPr lang="en-CA" dirty="0" smtClean="0"/>
              <a:t> : 2</a:t>
            </a:r>
            <a:r>
              <a:rPr lang="en-CA" baseline="30000" dirty="0" smtClean="0"/>
              <a:t>[n]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!</a:t>
            </a:r>
            <a:r>
              <a:rPr lang="en-CA" dirty="0" smtClean="0"/>
              <a:t> </a:t>
            </a:r>
            <a:r>
              <a:rPr lang="en-CA" dirty="0" smtClean="0">
                <a:latin typeface="msbm10"/>
              </a:rPr>
              <a:t>R</a:t>
            </a:r>
            <a:r>
              <a:rPr lang="en-CA" dirty="0" smtClean="0"/>
              <a:t> is </a:t>
            </a:r>
            <a:r>
              <a:rPr lang="en-CA" b="1" dirty="0" smtClean="0">
                <a:solidFill>
                  <a:srgbClr val="FF0000"/>
                </a:solidFill>
              </a:rPr>
              <a:t>certifiable</a:t>
            </a:r>
            <a:br>
              <a:rPr lang="en-CA" b="1" dirty="0" smtClean="0">
                <a:solidFill>
                  <a:srgbClr val="FF0000"/>
                </a:solidFill>
              </a:rPr>
            </a:br>
            <a:r>
              <a:rPr lang="en-CA" dirty="0" smtClean="0"/>
              <a:t>if, whenever </a:t>
            </a:r>
            <a:r>
              <a:rPr lang="en-CA" dirty="0" smtClean="0">
                <a:solidFill>
                  <a:srgbClr val="00B050"/>
                </a:solidFill>
              </a:rPr>
              <a:t>f</a:t>
            </a:r>
            <a:r>
              <a:rPr lang="en-CA" dirty="0" smtClean="0"/>
              <a:t>(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CA" dirty="0" smtClean="0"/>
              <a:t>) </a:t>
            </a:r>
            <a:r>
              <a:rPr lang="en-CA" dirty="0" smtClean="0">
                <a:latin typeface="cmsy10"/>
              </a:rPr>
              <a:t>¸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CA" dirty="0" smtClean="0"/>
              <a:t>, there exists a set </a:t>
            </a:r>
            <a:r>
              <a:rPr lang="en-CA" dirty="0" smtClean="0">
                <a:solidFill>
                  <a:srgbClr val="FF0000"/>
                </a:solidFill>
              </a:rPr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µ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CA" dirty="0" smtClean="0"/>
              <a:t>, |</a:t>
            </a:r>
            <a:r>
              <a:rPr lang="en-CA" dirty="0" smtClean="0">
                <a:solidFill>
                  <a:srgbClr val="FF0000"/>
                </a:solidFill>
              </a:rPr>
              <a:t>I</a:t>
            </a:r>
            <a:r>
              <a:rPr lang="en-CA" dirty="0" smtClean="0"/>
              <a:t>| </a:t>
            </a:r>
            <a:r>
              <a:rPr lang="en-CA" dirty="0" smtClean="0">
                <a:latin typeface="cmsy10"/>
              </a:rPr>
              <a:t>·</a:t>
            </a:r>
            <a:r>
              <a:rPr lang="en-CA" dirty="0" smtClean="0"/>
              <a:t> x, such that </a:t>
            </a:r>
            <a:r>
              <a:rPr lang="en-CA" dirty="0" smtClean="0">
                <a:solidFill>
                  <a:srgbClr val="00B050"/>
                </a:solidFill>
              </a:rPr>
              <a:t>f</a:t>
            </a:r>
            <a:r>
              <a:rPr lang="en-CA" dirty="0" smtClean="0"/>
              <a:t>(</a:t>
            </a:r>
            <a:r>
              <a:rPr lang="en-CA" dirty="0" smtClean="0">
                <a:solidFill>
                  <a:srgbClr val="7030A0"/>
                </a:solidFill>
              </a:rPr>
              <a:t>T</a:t>
            </a:r>
            <a:r>
              <a:rPr lang="en-CA" dirty="0" smtClean="0"/>
              <a:t>) </a:t>
            </a:r>
            <a:r>
              <a:rPr lang="en-CA" dirty="0" smtClean="0">
                <a:latin typeface="cmsy10"/>
              </a:rPr>
              <a:t>¸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CA" dirty="0" smtClean="0"/>
              <a:t> whenever </a:t>
            </a:r>
            <a:r>
              <a:rPr lang="en-CA" dirty="0" smtClean="0">
                <a:solidFill>
                  <a:srgbClr val="FF0000"/>
                </a:solidFill>
              </a:rPr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µ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7030A0"/>
                </a:solidFill>
              </a:rPr>
              <a:t>T</a:t>
            </a:r>
            <a:r>
              <a:rPr lang="en-CA" dirty="0" smtClean="0"/>
              <a:t>.</a:t>
            </a:r>
          </a:p>
          <a:p>
            <a:endParaRPr lang="en-CA" sz="1400" dirty="0" smtClean="0"/>
          </a:p>
          <a:p>
            <a:r>
              <a:rPr lang="en-CA" b="1" dirty="0" smtClean="0"/>
              <a:t>Theorem:</a:t>
            </a:r>
            <a:r>
              <a:rPr lang="en-CA" dirty="0" smtClean="0"/>
              <a:t> [</a:t>
            </a:r>
            <a:r>
              <a:rPr lang="en-CA" dirty="0" err="1" smtClean="0"/>
              <a:t>Talagrand</a:t>
            </a:r>
            <a:r>
              <a:rPr lang="en-CA" dirty="0" smtClean="0"/>
              <a:t>] For any </a:t>
            </a:r>
            <a:r>
              <a:rPr lang="en-CA" dirty="0" err="1" smtClean="0"/>
              <a:t>Lipschitz</a:t>
            </a:r>
            <a:r>
              <a:rPr lang="en-CA" dirty="0" smtClean="0"/>
              <a:t>, certifiable function </a:t>
            </a:r>
            <a:r>
              <a:rPr lang="en-CA" dirty="0" smtClean="0">
                <a:solidFill>
                  <a:srgbClr val="009900"/>
                </a:solidFill>
              </a:rPr>
              <a:t>f</a:t>
            </a:r>
            <a:r>
              <a:rPr lang="en-CA" dirty="0" smtClean="0"/>
              <a:t>, and any </a:t>
            </a:r>
            <a:r>
              <a:rPr lang="en-CA" dirty="0" smtClean="0">
                <a:latin typeface="cmmi10"/>
              </a:rPr>
              <a:t>®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[0,1],</a:t>
            </a:r>
          </a:p>
          <a:p>
            <a:endParaRPr lang="en-CA" sz="4000" dirty="0" smtClean="0"/>
          </a:p>
          <a:p>
            <a:r>
              <a:rPr lang="en-CA" dirty="0" smtClean="0"/>
              <a:t>Suppose </a:t>
            </a:r>
            <a:r>
              <a:rPr lang="en-CA" dirty="0" smtClean="0">
                <a:solidFill>
                  <a:srgbClr val="009900"/>
                </a:solidFill>
              </a:rPr>
              <a:t>f</a:t>
            </a:r>
            <a:r>
              <a:rPr lang="en-CA" dirty="0" smtClean="0"/>
              <a:t> is a </a:t>
            </a:r>
            <a:r>
              <a:rPr lang="en-CA" dirty="0" err="1" smtClean="0"/>
              <a:t>matroid</a:t>
            </a:r>
            <a:r>
              <a:rPr lang="en-CA" dirty="0" smtClean="0"/>
              <a:t> rank function.</a:t>
            </a:r>
            <a:br>
              <a:rPr lang="en-CA" dirty="0" smtClean="0"/>
            </a:br>
            <a:r>
              <a:rPr lang="en-CA" dirty="0" smtClean="0"/>
              <a:t>Is it certifiable?</a:t>
            </a:r>
          </a:p>
          <a:p>
            <a:r>
              <a:rPr lang="en-CA" dirty="0" smtClean="0"/>
              <a:t>Yes! Just let </a:t>
            </a:r>
            <a:r>
              <a:rPr lang="en-CA" dirty="0" smtClean="0">
                <a:solidFill>
                  <a:srgbClr val="FF0000"/>
                </a:solidFill>
              </a:rPr>
              <a:t>I</a:t>
            </a:r>
            <a:r>
              <a:rPr lang="en-CA" dirty="0" smtClean="0"/>
              <a:t> be a maximal independent set.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7267" y="4310129"/>
            <a:ext cx="7752791" cy="638564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alagrand.jpg"/>
          <p:cNvPicPr>
            <a:picLocks noChangeAspect="1"/>
          </p:cNvPicPr>
          <p:nvPr/>
        </p:nvPicPr>
        <p:blipFill>
          <a:blip r:embed="rId4" cstate="print"/>
          <a:srcRect l="-145" r="-3605" b="-1971"/>
          <a:stretch>
            <a:fillRect/>
          </a:stretch>
        </p:blipFill>
        <p:spPr>
          <a:xfrm>
            <a:off x="7730839" y="76200"/>
            <a:ext cx="1413161" cy="183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5000"/>
            <a:ext cx="8259289" cy="1401287"/>
          </a:xfrm>
        </p:spPr>
        <p:txBody>
          <a:bodyPr>
            <a:normAutofit/>
          </a:bodyPr>
          <a:lstStyle/>
          <a:p>
            <a:r>
              <a:rPr lang="en-CA" sz="3600" dirty="0" smtClean="0"/>
              <a:t>Concentration for</a:t>
            </a:r>
            <a:br>
              <a:rPr lang="en-CA" sz="3600" dirty="0" smtClean="0"/>
            </a:br>
            <a:r>
              <a:rPr lang="en-CA" sz="3600" dirty="0" err="1" smtClean="0"/>
              <a:t>Matroid</a:t>
            </a:r>
            <a:r>
              <a:rPr lang="en-CA" sz="3600" dirty="0" smtClean="0"/>
              <a:t> Rank Functions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79558"/>
            <a:ext cx="8009914" cy="55724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b="1" dirty="0" smtClean="0">
                <a:solidFill>
                  <a:srgbClr val="0000FF"/>
                </a:solidFill>
              </a:rPr>
              <a:t>Linear Functions:</a:t>
            </a:r>
            <a:r>
              <a:rPr lang="en-CA" dirty="0" smtClean="0"/>
              <a:t> Let f : 2</a:t>
            </a:r>
            <a:r>
              <a:rPr lang="en-CA" baseline="30000" dirty="0" smtClean="0"/>
              <a:t>[n]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!</a:t>
            </a:r>
            <a:r>
              <a:rPr lang="en-CA" dirty="0" smtClean="0"/>
              <a:t> </a:t>
            </a:r>
            <a:r>
              <a:rPr lang="en-CA" dirty="0" smtClean="0">
                <a:latin typeface="msbm10"/>
              </a:rPr>
              <a:t>R </a:t>
            </a:r>
            <a:r>
              <a:rPr lang="en-CA" dirty="0" smtClean="0"/>
              <a:t>be</a:t>
            </a:r>
            <a:br>
              <a:rPr lang="en-CA" dirty="0" smtClean="0"/>
            </a:br>
            <a:r>
              <a:rPr lang="en-CA" dirty="0" smtClean="0"/>
              <a:t>        f(S) = </a:t>
            </a:r>
            <a:r>
              <a:rPr lang="en-CA" dirty="0" smtClean="0">
                <a:latin typeface="cmmi10"/>
              </a:rPr>
              <a:t>§</a:t>
            </a:r>
            <a:r>
              <a:rPr lang="en-CA" baseline="-25000" dirty="0" smtClean="0"/>
              <a:t>i</a:t>
            </a:r>
            <a:r>
              <a:rPr lang="en-CA" baseline="-25000" dirty="0" smtClean="0">
                <a:latin typeface="cmsy10"/>
              </a:rPr>
              <a:t>2</a:t>
            </a:r>
            <a:r>
              <a:rPr lang="en-CA" baseline="-25000" dirty="0" smtClean="0"/>
              <a:t>S</a:t>
            </a:r>
            <a:r>
              <a:rPr lang="en-CA" dirty="0" smtClean="0"/>
              <a:t>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i</a:t>
            </a:r>
            <a:r>
              <a:rPr lang="en-CA" dirty="0" smtClean="0"/>
              <a:t>   where each </a:t>
            </a:r>
            <a:r>
              <a:rPr lang="en-CA" dirty="0" err="1" smtClean="0"/>
              <a:t>a</a:t>
            </a:r>
            <a:r>
              <a:rPr lang="en-CA" baseline="-25000" dirty="0" err="1" smtClean="0"/>
              <a:t>i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[0,1].</a:t>
            </a:r>
          </a:p>
          <a:p>
            <a:pPr>
              <a:spcBef>
                <a:spcPts val="600"/>
              </a:spcBef>
            </a:pPr>
            <a:r>
              <a:rPr lang="en-CA" b="1" dirty="0" err="1" smtClean="0"/>
              <a:t>Chernoff</a:t>
            </a:r>
            <a:r>
              <a:rPr lang="en-CA" b="1" dirty="0" smtClean="0"/>
              <a:t>: </a:t>
            </a:r>
            <a:r>
              <a:rPr lang="en-CA" dirty="0" smtClean="0"/>
              <a:t>For any </a:t>
            </a:r>
            <a:r>
              <a:rPr lang="en-CA" dirty="0" smtClean="0">
                <a:latin typeface="cmmi10"/>
              </a:rPr>
              <a:t>®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[0,1],</a:t>
            </a:r>
          </a:p>
          <a:p>
            <a:pPr>
              <a:spcBef>
                <a:spcPts val="600"/>
              </a:spcBef>
            </a:pPr>
            <a:endParaRPr lang="en-CA" b="1" dirty="0" smtClean="0"/>
          </a:p>
          <a:p>
            <a:endParaRPr lang="en-CA" sz="1400" dirty="0" smtClean="0"/>
          </a:p>
          <a:p>
            <a:r>
              <a:rPr lang="en-CA" b="1" dirty="0" err="1" smtClean="0">
                <a:solidFill>
                  <a:srgbClr val="0000FF"/>
                </a:solidFill>
              </a:rPr>
              <a:t>Matroid</a:t>
            </a:r>
            <a:r>
              <a:rPr lang="en-CA" b="1" dirty="0" smtClean="0">
                <a:solidFill>
                  <a:srgbClr val="0000FF"/>
                </a:solidFill>
              </a:rPr>
              <a:t> Rank Functions:</a:t>
            </a:r>
            <a:r>
              <a:rPr lang="en-CA" dirty="0" smtClean="0"/>
              <a:t> Let f : 2</a:t>
            </a:r>
            <a:r>
              <a:rPr lang="en-CA" baseline="30000" dirty="0" smtClean="0"/>
              <a:t>[n]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!</a:t>
            </a:r>
            <a:r>
              <a:rPr lang="en-CA" dirty="0" smtClean="0"/>
              <a:t> </a:t>
            </a:r>
            <a:r>
              <a:rPr lang="en-CA" dirty="0" smtClean="0">
                <a:latin typeface="msbm10"/>
              </a:rPr>
              <a:t>R </a:t>
            </a:r>
            <a:r>
              <a:rPr lang="en-CA" dirty="0" smtClean="0"/>
              <a:t>be a </a:t>
            </a:r>
            <a:r>
              <a:rPr lang="en-CA" dirty="0" err="1" smtClean="0"/>
              <a:t>matroid</a:t>
            </a:r>
            <a:r>
              <a:rPr lang="en-CA" dirty="0" smtClean="0"/>
              <a:t> rank function.</a:t>
            </a:r>
          </a:p>
          <a:p>
            <a:r>
              <a:rPr lang="en-CA" b="1" dirty="0" smtClean="0"/>
              <a:t>Theorem:</a:t>
            </a:r>
            <a:r>
              <a:rPr lang="en-CA" dirty="0" smtClean="0"/>
              <a:t> For any </a:t>
            </a:r>
            <a:r>
              <a:rPr lang="en-CA" dirty="0" smtClean="0">
                <a:latin typeface="cmmi10"/>
              </a:rPr>
              <a:t>®</a:t>
            </a:r>
            <a:r>
              <a:rPr lang="en-CA" dirty="0" smtClean="0"/>
              <a:t> </a:t>
            </a:r>
            <a:r>
              <a:rPr lang="en-CA" dirty="0" smtClean="0">
                <a:latin typeface="cmsy10"/>
              </a:rPr>
              <a:t>2</a:t>
            </a:r>
            <a:r>
              <a:rPr lang="en-CA" dirty="0" smtClean="0"/>
              <a:t> [0,1],</a:t>
            </a:r>
          </a:p>
          <a:p>
            <a:endParaRPr lang="en-CA" dirty="0" smtClean="0"/>
          </a:p>
          <a:p>
            <a:r>
              <a:rPr lang="en-CA" sz="2800" dirty="0" err="1" smtClean="0"/>
              <a:t>Chekuri-Vondrak-Zenklusen</a:t>
            </a:r>
            <a:r>
              <a:rPr lang="en-CA" sz="2800" dirty="0" smtClean="0"/>
              <a:t> ‘10 improve 422 to 3.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49765" y="5295796"/>
            <a:ext cx="7752791" cy="638564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49752" y="2873236"/>
            <a:ext cx="7752806" cy="638565"/>
          </a:xfrm>
          <a:prstGeom prst="rect">
            <a:avLst/>
          </a:prstGeom>
          <a:noFill/>
          <a:ln/>
          <a:effectLst/>
        </p:spPr>
      </p:pic>
      <p:sp>
        <p:nvSpPr>
          <p:cNvPr id="7" name="Oval 6"/>
          <p:cNvSpPr/>
          <p:nvPr/>
        </p:nvSpPr>
        <p:spPr>
          <a:xfrm>
            <a:off x="7398328" y="5676410"/>
            <a:ext cx="570016" cy="3325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91"/>
            <a:ext cx="8229600" cy="841468"/>
          </a:xfrm>
        </p:spPr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682"/>
            <a:ext cx="8404412" cy="5150224"/>
          </a:xfrm>
        </p:spPr>
        <p:txBody>
          <a:bodyPr>
            <a:normAutofit/>
          </a:bodyPr>
          <a:lstStyle/>
          <a:p>
            <a:r>
              <a:rPr lang="en-CA" dirty="0" smtClean="0"/>
              <a:t>Learning-theoretic view of </a:t>
            </a:r>
            <a:r>
              <a:rPr lang="en-CA" dirty="0" err="1" smtClean="0"/>
              <a:t>submodular</a:t>
            </a:r>
            <a:r>
              <a:rPr lang="en-CA" dirty="0" smtClean="0"/>
              <a:t> fns</a:t>
            </a:r>
          </a:p>
          <a:p>
            <a:r>
              <a:rPr lang="en-CA" dirty="0" smtClean="0"/>
              <a:t>Structural properties:</a:t>
            </a:r>
          </a:p>
          <a:p>
            <a:pPr lvl="1"/>
            <a:r>
              <a:rPr lang="en-CA" dirty="0" smtClean="0"/>
              <a:t>Very “bumpy” under arbitrary distributions</a:t>
            </a:r>
          </a:p>
          <a:p>
            <a:pPr lvl="1"/>
            <a:r>
              <a:rPr lang="en-CA" dirty="0" smtClean="0"/>
              <a:t>Very “smooth” under product distributions</a:t>
            </a:r>
          </a:p>
          <a:p>
            <a:r>
              <a:rPr lang="en-CA" dirty="0" err="1" smtClean="0"/>
              <a:t>Learnability</a:t>
            </a:r>
            <a:r>
              <a:rPr lang="en-CA" dirty="0" smtClean="0"/>
              <a:t> in PMAC model:</a:t>
            </a:r>
          </a:p>
          <a:p>
            <a:pPr lvl="1"/>
            <a:r>
              <a:rPr lang="en-CA" dirty="0" smtClean="0"/>
              <a:t>O(n</a:t>
            </a:r>
            <a:r>
              <a:rPr lang="en-CA" baseline="30000" dirty="0" smtClean="0"/>
              <a:t>1/2</a:t>
            </a:r>
            <a:r>
              <a:rPr lang="en-CA" dirty="0" smtClean="0"/>
              <a:t>) approximation algorithm</a:t>
            </a:r>
          </a:p>
          <a:p>
            <a:pPr lvl="1"/>
            <a:r>
              <a:rPr lang="en-CA" dirty="0" smtClean="0"/>
              <a:t> </a:t>
            </a:r>
            <a:r>
              <a:rPr lang="en-CA" dirty="0" smtClean="0">
                <a:latin typeface="Symbol"/>
                <a:sym typeface="Symbol"/>
              </a:rPr>
              <a:t></a:t>
            </a:r>
            <a:r>
              <a:rPr lang="en-CA" dirty="0" smtClean="0"/>
              <a:t>(n</a:t>
            </a:r>
            <a:r>
              <a:rPr lang="en-CA" baseline="30000" dirty="0" smtClean="0"/>
              <a:t>1/3</a:t>
            </a:r>
            <a:r>
              <a:rPr lang="en-CA" dirty="0" smtClean="0"/>
              <a:t>) </a:t>
            </a:r>
            <a:r>
              <a:rPr lang="en-CA" dirty="0" err="1" smtClean="0"/>
              <a:t>inapproximability</a:t>
            </a:r>
            <a:endParaRPr lang="en-CA" dirty="0" smtClean="0"/>
          </a:p>
          <a:p>
            <a:pPr lvl="1"/>
            <a:r>
              <a:rPr lang="en-CA" dirty="0" smtClean="0"/>
              <a:t>O(1) approx for </a:t>
            </a:r>
            <a:r>
              <a:rPr lang="en-CA" dirty="0" err="1" smtClean="0"/>
              <a:t>Lipschitz</a:t>
            </a:r>
            <a:r>
              <a:rPr lang="en-CA" dirty="0" smtClean="0"/>
              <a:t> fns &amp; product </a:t>
            </a:r>
            <a:r>
              <a:rPr lang="en-CA" dirty="0" err="1" smtClean="0"/>
              <a:t>distrs</a:t>
            </a:r>
            <a:endParaRPr lang="en-CA" dirty="0" smtClean="0"/>
          </a:p>
          <a:p>
            <a:r>
              <a:rPr lang="en-CA" dirty="0" smtClean="0"/>
              <a:t>No concise representation for gross substitutes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02249" y="2482415"/>
            <a:ext cx="1143058" cy="445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400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,…,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400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2779294" y="3200828"/>
            <a:ext cx="2923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 dirty="0">
                <a:latin typeface="+mj-lt"/>
              </a:rPr>
              <a:t>   </a:t>
            </a:r>
            <a:r>
              <a:rPr lang="en-US" sz="1800" b="0" dirty="0" smtClean="0">
                <a:latin typeface="+mj-lt"/>
              </a:rPr>
              <a:t>Labeled Examples  </a:t>
            </a:r>
            <a:endParaRPr lang="en-US" sz="1800" b="0" dirty="0">
              <a:latin typeface="+mj-lt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824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Passive Supervised Learning</a:t>
            </a:r>
            <a:endParaRPr lang="en-US" sz="3600" dirty="0"/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567084" y="2412632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>
                <a:latin typeface="+mj-lt"/>
              </a:rPr>
              <a:t>Learning Algorithm</a:t>
            </a:r>
          </a:p>
        </p:txBody>
      </p:sp>
      <p:pic>
        <p:nvPicPr>
          <p:cNvPr id="280581" name="Picture 5" descr="MCj02785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2575188"/>
            <a:ext cx="1316789" cy="1666561"/>
          </a:xfrm>
          <a:prstGeom prst="rect">
            <a:avLst/>
          </a:prstGeom>
          <a:noFill/>
        </p:spPr>
      </p:pic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6705600" y="2209948"/>
            <a:ext cx="2161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>
                <a:latin typeface="+mj-lt"/>
              </a:rPr>
              <a:t>Expert / Oracle</a:t>
            </a:r>
          </a:p>
        </p:txBody>
      </p:sp>
      <p:pic>
        <p:nvPicPr>
          <p:cNvPr id="280583" name="Picture 7" descr="MCBS0159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3536" y="1106202"/>
            <a:ext cx="1287713" cy="1316585"/>
          </a:xfrm>
          <a:prstGeom prst="rect">
            <a:avLst/>
          </a:prstGeom>
          <a:noFill/>
        </p:spPr>
      </p:pic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322089" y="1319893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>
                <a:latin typeface="+mj-lt"/>
              </a:rPr>
              <a:t>Data Source</a:t>
            </a:r>
          </a:p>
        </p:txBody>
      </p:sp>
      <p:sp>
        <p:nvSpPr>
          <p:cNvPr id="280585" name="Line 9"/>
          <p:cNvSpPr>
            <a:spLocks noChangeShapeType="1"/>
          </p:cNvSpPr>
          <p:nvPr/>
        </p:nvSpPr>
        <p:spPr bwMode="auto">
          <a:xfrm>
            <a:off x="4114800" y="2498988"/>
            <a:ext cx="1981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0587" name="Line 11"/>
          <p:cNvSpPr>
            <a:spLocks noChangeShapeType="1"/>
          </p:cNvSpPr>
          <p:nvPr/>
        </p:nvSpPr>
        <p:spPr bwMode="auto">
          <a:xfrm flipH="1">
            <a:off x="2057400" y="3659451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1996966" y="3965181"/>
            <a:ext cx="1198179" cy="8828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1532827" y="4521013"/>
            <a:ext cx="203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 dirty="0" smtClean="0">
                <a:latin typeface="+mj-lt"/>
              </a:rPr>
              <a:t>Alg. outputs</a:t>
            </a:r>
            <a:endParaRPr lang="en-US" sz="1800" b="0" dirty="0">
              <a:latin typeface="+mj-lt"/>
            </a:endParaRPr>
          </a:p>
        </p:txBody>
      </p:sp>
      <p:pic>
        <p:nvPicPr>
          <p:cNvPr id="21" name="Picture 19" descr="MCj013456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22" y="2996294"/>
            <a:ext cx="1054527" cy="150394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830612" y="1106203"/>
            <a:ext cx="1888957" cy="80074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Distribution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D on 2</a:t>
            </a:r>
            <a:r>
              <a:rPr lang="en-US" sz="2200" baseline="30000" dirty="0">
                <a:solidFill>
                  <a:schemeClr val="tx1"/>
                </a:solidFill>
                <a:latin typeface="+mj-lt"/>
              </a:rPr>
              <a:t>[n]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endParaRPr lang="en-US" sz="2200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8926" y="4279662"/>
            <a:ext cx="2285999" cy="4852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 : 2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[n]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msbm10"/>
                <a:sym typeface="Wingdings" pitchFamily="2" charset="2"/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+</a:t>
            </a:r>
            <a:endParaRPr lang="en-US" sz="2400" b="1" baseline="-25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743" y="3706097"/>
            <a:ext cx="3128267" cy="445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(S</a:t>
            </a:r>
            <a:r>
              <a:rPr lang="en-US" sz="2400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,f(S</a:t>
            </a:r>
            <a:r>
              <a:rPr lang="en-US" sz="2400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)),…, (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400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,f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</a:t>
            </a:r>
            <a:r>
              <a:rPr lang="en-US" sz="2400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1" y="4616546"/>
            <a:ext cx="2667000" cy="5454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 : 2</a:t>
            </a:r>
            <a:r>
              <a:rPr lang="en-US" sz="2400" baseline="30000" dirty="0" smtClean="0">
                <a:solidFill>
                  <a:schemeClr val="tx1"/>
                </a:solidFill>
              </a:rPr>
              <a:t>[n]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msbm10"/>
                <a:sym typeface="Wingdings" pitchFamily="2" charset="2"/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  <a:sym typeface="Wingdings" pitchFamily="2" charset="2"/>
              </a:rPr>
              <a:t>+</a:t>
            </a:r>
            <a:endParaRPr lang="en-US" sz="2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2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0578" grpId="0"/>
      <p:bldP spid="280585" grpId="0" animBg="1"/>
      <p:bldP spid="280587" grpId="0" animBg="1"/>
      <p:bldP spid="280588" grpId="0" animBg="1"/>
      <p:bldP spid="280589" grpId="0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840884" y="1796615"/>
            <a:ext cx="995139" cy="445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,…,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aseline="-25000" dirty="0" err="1" smtClean="0">
                <a:solidFill>
                  <a:schemeClr val="tx1"/>
                </a:solidFill>
                <a:latin typeface="+mj-lt"/>
              </a:rPr>
              <a:t>k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034985" y="5522781"/>
            <a:ext cx="4930591" cy="601579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PMAC model for learning real valued functions</a:t>
            </a:r>
            <a:endParaRPr lang="en-US" sz="3200" dirty="0"/>
          </a:p>
        </p:txBody>
      </p:sp>
      <p:grpSp>
        <p:nvGrpSpPr>
          <p:cNvPr id="2" name="Group 12"/>
          <p:cNvGrpSpPr/>
          <p:nvPr/>
        </p:nvGrpSpPr>
        <p:grpSpPr>
          <a:xfrm>
            <a:off x="425531" y="765593"/>
            <a:ext cx="7656924" cy="3121738"/>
            <a:chOff x="409822" y="1502814"/>
            <a:chExt cx="8371064" cy="4055775"/>
          </a:xfrm>
        </p:grpSpPr>
        <p:sp>
          <p:nvSpPr>
            <p:cNvPr id="15" name="Rectangle 14"/>
            <p:cNvSpPr/>
            <p:nvPr/>
          </p:nvSpPr>
          <p:spPr>
            <a:xfrm>
              <a:off x="4941954" y="1862760"/>
              <a:ext cx="2190697" cy="74951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+mj-lt"/>
                </a:rPr>
                <a:t>Distribution D on 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2</a:t>
              </a:r>
              <a:r>
                <a:rPr lang="en-US" sz="2200" baseline="30000" dirty="0">
                  <a:solidFill>
                    <a:schemeClr val="tx1"/>
                  </a:solidFill>
                  <a:latin typeface="+mj-lt"/>
                </a:rPr>
                <a:t>[n]</a:t>
              </a:r>
              <a:r>
                <a:rPr lang="en-US" sz="2200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sz="2200" baseline="30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79294" y="3597440"/>
              <a:ext cx="2841671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0" dirty="0">
                  <a:latin typeface="+mj-lt"/>
                </a:rPr>
                <a:t>   </a:t>
              </a:r>
              <a:r>
                <a:rPr lang="en-US" sz="1800" b="0" dirty="0" smtClean="0">
                  <a:latin typeface="+mj-lt"/>
                </a:rPr>
                <a:t>Labeled Examples  </a:t>
              </a:r>
              <a:endParaRPr lang="en-US" sz="1800" b="0" dirty="0">
                <a:latin typeface="+mj-lt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9822" y="2716349"/>
              <a:ext cx="1523999" cy="83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0" dirty="0">
                  <a:latin typeface="+mj-lt"/>
                </a:rPr>
                <a:t>Learning Algorithm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6705600" y="2606559"/>
              <a:ext cx="2075286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0" dirty="0">
                  <a:latin typeface="+mj-lt"/>
                </a:rPr>
                <a:t>Expert / Oracle</a:t>
              </a:r>
            </a:p>
          </p:txBody>
        </p:sp>
        <p:pic>
          <p:nvPicPr>
            <p:cNvPr id="23" name="Picture 7" descr="MCBS01597_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3536" y="1502814"/>
              <a:ext cx="1287713" cy="1316585"/>
            </a:xfrm>
            <a:prstGeom prst="rect">
              <a:avLst/>
            </a:prstGeom>
            <a:noFill/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294082" y="1541471"/>
              <a:ext cx="1524000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0" dirty="0">
                  <a:latin typeface="+mj-lt"/>
                </a:rPr>
                <a:t>Data Source</a:t>
              </a: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114800" y="2895600"/>
              <a:ext cx="1981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H="1">
              <a:off x="2057400" y="4056063"/>
              <a:ext cx="419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96966" y="4361793"/>
              <a:ext cx="1198179" cy="8828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482453" y="4897402"/>
              <a:ext cx="2033337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0" dirty="0" err="1" smtClean="0">
                  <a:latin typeface="+mj-lt"/>
                </a:rPr>
                <a:t>Alg.outputs</a:t>
              </a:r>
              <a:endParaRPr lang="en-US" sz="1800" b="0" dirty="0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48926" y="4676274"/>
              <a:ext cx="2285999" cy="4852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200" dirty="0" smtClean="0">
                  <a:solidFill>
                    <a:schemeClr val="tx1"/>
                  </a:solidFill>
                </a:rPr>
                <a:t>f : 2</a:t>
              </a:r>
              <a:r>
                <a:rPr lang="en-US" sz="2200" baseline="30000" dirty="0" smtClean="0">
                  <a:solidFill>
                    <a:schemeClr val="tx1"/>
                  </a:solidFill>
                </a:rPr>
                <a:t>[n]</a:t>
              </a:r>
              <a:r>
                <a:rPr lang="en-US" sz="2200" dirty="0" smtClean="0">
                  <a:solidFill>
                    <a:schemeClr val="tx1"/>
                  </a:solidFill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cmsy10"/>
                </a:rPr>
                <a:t>!</a:t>
              </a:r>
              <a:r>
                <a:rPr lang="en-US" sz="2200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msbm10"/>
                  <a:sym typeface="Wingdings" pitchFamily="2" charset="2"/>
                </a:rPr>
                <a:t>R</a:t>
              </a:r>
              <a:r>
                <a:rPr lang="en-US" sz="2200" b="1" baseline="-25000" dirty="0" smtClean="0">
                  <a:solidFill>
                    <a:schemeClr val="tx1"/>
                  </a:solidFill>
                  <a:sym typeface="Wingdings" pitchFamily="2" charset="2"/>
                </a:rPr>
                <a:t>+</a:t>
              </a:r>
              <a:endParaRPr lang="en-US" sz="2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00401" y="5013158"/>
              <a:ext cx="2667000" cy="5454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200" dirty="0" smtClean="0">
                  <a:solidFill>
                    <a:schemeClr val="tx1"/>
                  </a:solidFill>
                </a:rPr>
                <a:t>g : 2</a:t>
              </a:r>
              <a:r>
                <a:rPr lang="en-US" sz="2200" baseline="30000" dirty="0" smtClean="0">
                  <a:solidFill>
                    <a:schemeClr val="tx1"/>
                  </a:solidFill>
                </a:rPr>
                <a:t>[n]</a:t>
              </a:r>
              <a:r>
                <a:rPr lang="en-US" sz="2200" dirty="0" smtClean="0">
                  <a:solidFill>
                    <a:schemeClr val="tx1"/>
                  </a:solidFill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cmsy10"/>
                </a:rPr>
                <a:t>!</a:t>
              </a:r>
              <a:r>
                <a:rPr lang="en-US" sz="2200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msbm10"/>
                  <a:sym typeface="Wingdings" pitchFamily="2" charset="2"/>
                </a:rPr>
                <a:t>R</a:t>
              </a:r>
              <a:r>
                <a:rPr lang="en-US" sz="2200" b="1" baseline="-25000" dirty="0" smtClean="0">
                  <a:solidFill>
                    <a:schemeClr val="tx1"/>
                  </a:solidFill>
                  <a:sym typeface="Wingdings" pitchFamily="2" charset="2"/>
                </a:rPr>
                <a:t>+</a:t>
              </a:r>
              <a:endParaRPr lang="en-US" sz="2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744" y="4102709"/>
              <a:ext cx="3273495" cy="44516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(S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+mj-lt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,f(S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+mj-lt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)),…, (</a:t>
              </a:r>
              <a:r>
                <a:rPr lang="en-US" sz="2000" dirty="0" err="1" smtClean="0">
                  <a:solidFill>
                    <a:schemeClr val="tx1"/>
                  </a:solidFill>
                  <a:latin typeface="+mj-lt"/>
                </a:rPr>
                <a:t>S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+mj-lt"/>
                </a:rPr>
                <a:t>k</a:t>
              </a:r>
              <a:r>
                <a:rPr lang="en-US" sz="2000" dirty="0" err="1" smtClean="0">
                  <a:solidFill>
                    <a:schemeClr val="tx1"/>
                  </a:solidFill>
                  <a:latin typeface="+mj-lt"/>
                </a:rPr>
                <a:t>,f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en-US" sz="2000" dirty="0" err="1">
                  <a:solidFill>
                    <a:schemeClr val="tx1"/>
                  </a:solidFill>
                  <a:latin typeface="+mj-lt"/>
                </a:rPr>
                <a:t>S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+mj-lt"/>
                </a:rPr>
                <a:t>k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))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2" name="Content Placeholder 4"/>
          <p:cNvSpPr txBox="1">
            <a:spLocks/>
          </p:cNvSpPr>
          <p:nvPr/>
        </p:nvSpPr>
        <p:spPr>
          <a:xfrm>
            <a:off x="393031" y="4190034"/>
            <a:ext cx="8750969" cy="6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 Alg. </a:t>
            </a:r>
            <a:r>
              <a:rPr lang="en-US" sz="2400" dirty="0">
                <a:latin typeface="+mj-lt"/>
              </a:rPr>
              <a:t>sees </a:t>
            </a:r>
            <a:r>
              <a:rPr lang="en-US" sz="2400" dirty="0" smtClean="0">
                <a:latin typeface="+mj-lt"/>
              </a:rPr>
              <a:t>(S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,f(S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)),…,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+mj-lt"/>
              </a:rPr>
              <a:t>S</a:t>
            </a:r>
            <a:r>
              <a:rPr lang="en-US" sz="2400" baseline="-25000" dirty="0" err="1" smtClean="0">
                <a:latin typeface="+mj-lt"/>
              </a:rPr>
              <a:t>k</a:t>
            </a:r>
            <a:r>
              <a:rPr lang="en-US" sz="2400" dirty="0" err="1" smtClean="0">
                <a:latin typeface="+mj-lt"/>
              </a:rPr>
              <a:t>,f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S</a:t>
            </a:r>
            <a:r>
              <a:rPr lang="en-US" sz="2400" baseline="-25000" dirty="0" err="1" smtClean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)), </a:t>
            </a:r>
            <a:r>
              <a:rPr lang="en-US" sz="2400" dirty="0" smtClean="0">
                <a:latin typeface="+mj-lt"/>
              </a:rPr>
              <a:t> S</a:t>
            </a:r>
            <a:r>
              <a:rPr lang="en-US" sz="2400" baseline="-25000" dirty="0" smtClean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i.i.d</a:t>
            </a:r>
            <a:r>
              <a:rPr lang="en-US" sz="2400" dirty="0">
                <a:latin typeface="+mj-lt"/>
              </a:rPr>
              <a:t>. from D</a:t>
            </a:r>
            <a:r>
              <a:rPr lang="en-US" sz="2400" dirty="0" smtClean="0">
                <a:latin typeface="+mj-lt"/>
              </a:rPr>
              <a:t>,  </a:t>
            </a:r>
            <a:r>
              <a:rPr lang="en-US" sz="2400" dirty="0">
                <a:latin typeface="+mj-lt"/>
              </a:rPr>
              <a:t>produces </a:t>
            </a:r>
            <a:r>
              <a:rPr lang="en-US" sz="2400" dirty="0" smtClean="0">
                <a:latin typeface="+mj-lt"/>
              </a:rPr>
              <a:t>g</a:t>
            </a:r>
            <a:endParaRPr lang="en-US" sz="2400" dirty="0">
              <a:latin typeface="+mj-lt"/>
            </a:endParaRP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099010" y="5629135"/>
            <a:ext cx="5706840" cy="5423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Probably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Mostly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Approximately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Correct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53935" y="4901701"/>
            <a:ext cx="8779048" cy="63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probability </a:t>
            </a:r>
            <a:r>
              <a:rPr lang="en-US" sz="2400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1-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±</a:t>
            </a:r>
            <a:r>
              <a:rPr lang="en-US" sz="20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we have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Pr</a:t>
            </a:r>
            <a:r>
              <a:rPr lang="en-US" sz="2400" baseline="-25000" dirty="0">
                <a:latin typeface="+mj-lt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g(S)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f(S)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g(S) </a:t>
            </a:r>
            <a:r>
              <a:rPr lang="en-US" sz="3200" noProof="0" dirty="0" smtClean="0">
                <a:latin typeface="+mj-lt"/>
              </a:rPr>
              <a:t>]</a:t>
            </a:r>
            <a:r>
              <a:rPr lang="en-US" sz="2400" noProof="0" dirty="0" smtClean="0">
                <a:latin typeface="+mj-lt"/>
              </a:rPr>
              <a:t> </a:t>
            </a:r>
            <a:r>
              <a:rPr lang="en-US" sz="2400" noProof="0" dirty="0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400" noProof="0" dirty="0" smtClean="0">
                <a:latin typeface="+mj-lt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1-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mi10"/>
              </a:rPr>
              <a:t>²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</a:endParaRPr>
          </a:p>
        </p:txBody>
      </p:sp>
      <p:pic>
        <p:nvPicPr>
          <p:cNvPr id="35" name="Picture 19" descr="MCj013456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866" y="1840778"/>
            <a:ext cx="833498" cy="1188720"/>
          </a:xfrm>
          <a:prstGeom prst="rect">
            <a:avLst/>
          </a:prstGeom>
          <a:noFill/>
        </p:spPr>
      </p:pic>
      <p:pic>
        <p:nvPicPr>
          <p:cNvPr id="36" name="Picture 5" descr="MCj027854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118" y="1985156"/>
            <a:ext cx="939235" cy="1188720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 flipV="1">
            <a:off x="443753" y="94130"/>
            <a:ext cx="1089212" cy="6858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2000" y="609600"/>
            <a:ext cx="819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PAC</a:t>
            </a:r>
            <a:endParaRPr lang="en-CA" sz="3200" dirty="0">
              <a:solidFill>
                <a:srgbClr val="7030A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760259" y="268941"/>
            <a:ext cx="1788459" cy="44375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20554" y="488576"/>
            <a:ext cx="14670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Boolean</a:t>
            </a:r>
            <a:endParaRPr lang="en-CA" sz="3000" dirty="0">
              <a:solidFill>
                <a:srgbClr val="7030A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477872" y="3469342"/>
            <a:ext cx="497541" cy="44375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97825" y="336624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{0,1}</a:t>
            </a:r>
            <a:endParaRPr lang="en-CA" sz="2800" dirty="0">
              <a:solidFill>
                <a:srgbClr val="7030A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370296" y="5607424"/>
            <a:ext cx="1237127" cy="4706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962660" y="5056742"/>
            <a:ext cx="286439" cy="38559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194177" y="3186953"/>
            <a:ext cx="497541" cy="44375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4130" y="308385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{0,1}</a:t>
            </a:r>
            <a:endParaRPr lang="en-CA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5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21" grpId="0"/>
      <p:bldP spid="25" grpId="0"/>
      <p:bldP spid="38" grpId="0"/>
      <p:bldP spid="40" grpId="0"/>
      <p:bldP spid="44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84" y="2608704"/>
            <a:ext cx="8063287" cy="121026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768" y="1050990"/>
            <a:ext cx="8077200" cy="124845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7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</a:t>
            </a:r>
            <a:r>
              <a:rPr lang="en-US" sz="4000" dirty="0" err="1" smtClean="0"/>
              <a:t>submodular</a:t>
            </a:r>
            <a:r>
              <a:rPr lang="en-US" sz="4000" dirty="0" smtClean="0"/>
              <a:t>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511" y="1175411"/>
            <a:ext cx="8662737" cy="152247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200" spc="30" dirty="0" smtClean="0">
                <a:latin typeface="+mj-lt"/>
              </a:rPr>
              <a:t/>
            </a:r>
            <a:br>
              <a:rPr lang="en-US" sz="2200" spc="30" dirty="0" smtClean="0">
                <a:latin typeface="+mj-lt"/>
              </a:rPr>
            </a:br>
            <a:r>
              <a:rPr lang="en-US" sz="2200" b="1" spc="30" dirty="0" smtClean="0">
                <a:latin typeface="+mj-lt"/>
              </a:rPr>
              <a:t>Monotone</a:t>
            </a:r>
            <a:r>
              <a:rPr lang="en-US" sz="2200" spc="30" dirty="0" smtClean="0">
                <a:latin typeface="+mj-lt"/>
              </a:rPr>
              <a:t>, </a:t>
            </a:r>
            <a:r>
              <a:rPr lang="en-US" sz="2200" spc="30" dirty="0" err="1" smtClean="0">
                <a:latin typeface="+mj-lt"/>
              </a:rPr>
              <a:t>submodular</a:t>
            </a:r>
            <a:r>
              <a:rPr lang="en-US" sz="2200" spc="30" dirty="0" smtClean="0">
                <a:latin typeface="+mj-lt"/>
              </a:rPr>
              <a:t> functions can be PMAC-learned</a:t>
            </a:r>
            <a:br>
              <a:rPr lang="en-US" sz="2200" spc="30" dirty="0" smtClean="0">
                <a:latin typeface="+mj-lt"/>
              </a:rPr>
            </a:br>
            <a:r>
              <a:rPr lang="en-US" sz="2200" spc="30" dirty="0" smtClean="0">
                <a:latin typeface="+mj-lt"/>
              </a:rPr>
              <a:t>(</a:t>
            </a:r>
            <a:r>
              <a:rPr lang="en-US" sz="2200" spc="30" dirty="0" err="1" smtClean="0">
                <a:latin typeface="+mj-lt"/>
              </a:rPr>
              <a:t>w.r.t</a:t>
            </a:r>
            <a:r>
              <a:rPr lang="en-US" sz="2200" spc="30" dirty="0" smtClean="0">
                <a:latin typeface="+mj-lt"/>
              </a:rPr>
              <a:t>. an arbitrary distribution) with approximation factor </a:t>
            </a:r>
            <a:r>
              <a:rPr lang="en-US" sz="2200" spc="30" dirty="0" smtClean="0">
                <a:latin typeface="cmmi10"/>
              </a:rPr>
              <a:t>®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  <a:sym typeface="Symbol"/>
              </a:rPr>
              <a:t>O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(n</a:t>
            </a:r>
            <a:r>
              <a:rPr lang="en-US" sz="2200" spc="30" baseline="30000" dirty="0" smtClean="0">
                <a:solidFill>
                  <a:srgbClr val="0070C0"/>
                </a:solidFill>
                <a:latin typeface="+mj-lt"/>
              </a:rPr>
              <a:t>1/2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sz="2200" spc="30" dirty="0" smtClean="0">
                <a:latin typeface="+mj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071" y="3022754"/>
            <a:ext cx="7920317" cy="74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200" dirty="0" smtClean="0">
                <a:latin typeface="+mj-lt"/>
              </a:rPr>
              <a:t>Monotone, 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ubmodular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functions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cannot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PMAC-learned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with approximation factor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sym typeface="Symbol"/>
              </a:rPr>
              <a:t>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(n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1/3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879" y="2618176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lower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622" y="1050983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upper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7133" y="4087484"/>
            <a:ext cx="8322431" cy="1264445"/>
            <a:chOff x="297133" y="5163249"/>
            <a:chExt cx="8322431" cy="12644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4800" y="5163249"/>
              <a:ext cx="8032376" cy="1264445"/>
            </a:xfrm>
            <a:prstGeom prst="rect">
              <a:avLst/>
            </a:prstGeom>
            <a:solidFill>
              <a:srgbClr val="D5D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6620" y="5565830"/>
              <a:ext cx="8252944" cy="781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spcBef>
                  <a:spcPts val="2000"/>
                </a:spcBef>
                <a:defRPr/>
              </a:pPr>
              <a:r>
                <a:rPr lang="en-US" sz="2200" b="1" dirty="0" err="1" smtClean="0"/>
                <a:t>Lipschitz</a:t>
              </a:r>
              <a:r>
                <a:rPr lang="en-US" sz="2200" b="1" dirty="0" smtClean="0"/>
                <a:t>, monotone</a:t>
              </a:r>
              <a:r>
                <a:rPr lang="en-US" sz="2200" dirty="0" smtClean="0"/>
                <a:t> </a:t>
              </a:r>
              <a:r>
                <a:rPr lang="en-US" sz="2200" b="1" dirty="0" err="1" smtClean="0"/>
                <a:t>submodular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funtions</a:t>
              </a:r>
              <a:r>
                <a:rPr lang="en-US" sz="2200" dirty="0" smtClean="0"/>
                <a:t> can be PMAC-learned</a:t>
              </a:r>
              <a:br>
                <a:rPr lang="en-US" sz="2200" dirty="0" smtClean="0"/>
              </a:br>
              <a:r>
                <a:rPr lang="en-US" sz="2200" dirty="0" smtClean="0"/>
                <a:t>under a </a:t>
              </a:r>
              <a:r>
                <a:rPr lang="en-US" sz="2200" b="1" dirty="0" smtClean="0"/>
                <a:t>product </a:t>
              </a:r>
              <a:r>
                <a:rPr lang="en-US" sz="2200" dirty="0" smtClean="0"/>
                <a:t>distribution with approximation factor </a:t>
              </a:r>
              <a:r>
                <a:rPr lang="en-US" sz="2200" dirty="0" smtClean="0">
                  <a:solidFill>
                    <a:srgbClr val="0070C0"/>
                  </a:solidFill>
                </a:rPr>
                <a:t>O(1)</a:t>
              </a:r>
              <a:r>
                <a:rPr lang="en-US" sz="2200" dirty="0" smtClean="0"/>
                <a:t>.</a:t>
              </a:r>
              <a:endParaRPr lang="en-US" sz="2200" spc="10" dirty="0" smtClean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97133" y="5167494"/>
              <a:ext cx="7677209" cy="753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Theorem: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(Product distributions)</a:t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</a:b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8676" y="4092363"/>
            <a:ext cx="7418877" cy="829262"/>
            <a:chOff x="568676" y="4092363"/>
            <a:chExt cx="7418877" cy="82926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601580" y="4092363"/>
              <a:ext cx="7385973" cy="8292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68676" y="4101834"/>
              <a:ext cx="6840654" cy="81978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Corollary: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Gross substitutes functions do not have</a:t>
              </a:r>
              <a:b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</a:b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a</a:t>
              </a:r>
              <a:r>
                <a:rPr kumimoji="0" lang="en-US" sz="2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concise, approximate representation.</a:t>
              </a:r>
              <a:endPara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84" y="2608704"/>
            <a:ext cx="8063287" cy="121026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768" y="1050990"/>
            <a:ext cx="8077200" cy="124845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47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</a:t>
            </a:r>
            <a:r>
              <a:rPr lang="en-US" sz="4000" dirty="0" err="1" smtClean="0"/>
              <a:t>submodular</a:t>
            </a:r>
            <a:r>
              <a:rPr lang="en-US" sz="4000" dirty="0" smtClean="0"/>
              <a:t>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511" y="1175411"/>
            <a:ext cx="8662737" cy="152247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200" spc="30" dirty="0" smtClean="0">
                <a:latin typeface="+mj-lt"/>
              </a:rPr>
              <a:t/>
            </a:r>
            <a:br>
              <a:rPr lang="en-US" sz="2200" spc="30" dirty="0" smtClean="0">
                <a:latin typeface="+mj-lt"/>
              </a:rPr>
            </a:br>
            <a:r>
              <a:rPr lang="en-US" sz="2200" b="1" spc="30" dirty="0" smtClean="0">
                <a:latin typeface="+mj-lt"/>
              </a:rPr>
              <a:t>Monotone</a:t>
            </a:r>
            <a:r>
              <a:rPr lang="en-US" sz="2200" spc="30" dirty="0" smtClean="0">
                <a:latin typeface="+mj-lt"/>
              </a:rPr>
              <a:t>, </a:t>
            </a:r>
            <a:r>
              <a:rPr lang="en-US" sz="2200" spc="30" dirty="0" err="1" smtClean="0">
                <a:latin typeface="+mj-lt"/>
              </a:rPr>
              <a:t>submodular</a:t>
            </a:r>
            <a:r>
              <a:rPr lang="en-US" sz="2200" spc="30" dirty="0" smtClean="0">
                <a:latin typeface="+mj-lt"/>
              </a:rPr>
              <a:t> functions can be PMAC-learned</a:t>
            </a:r>
            <a:br>
              <a:rPr lang="en-US" sz="2200" spc="30" dirty="0" smtClean="0">
                <a:latin typeface="+mj-lt"/>
              </a:rPr>
            </a:br>
            <a:r>
              <a:rPr lang="en-US" sz="2200" spc="30" dirty="0" smtClean="0">
                <a:latin typeface="+mj-lt"/>
              </a:rPr>
              <a:t>(</a:t>
            </a:r>
            <a:r>
              <a:rPr lang="en-US" sz="2200" spc="30" dirty="0" err="1" smtClean="0">
                <a:latin typeface="+mj-lt"/>
              </a:rPr>
              <a:t>w.r.t</a:t>
            </a:r>
            <a:r>
              <a:rPr lang="en-US" sz="2200" spc="30" dirty="0" smtClean="0">
                <a:latin typeface="+mj-lt"/>
              </a:rPr>
              <a:t>. an arbitrary distribution) with approximation factor </a:t>
            </a:r>
            <a:r>
              <a:rPr lang="en-US" sz="2200" spc="30" dirty="0" smtClean="0">
                <a:latin typeface="cmmi10"/>
              </a:rPr>
              <a:t>®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=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  <a:sym typeface="Symbol"/>
              </a:rPr>
              <a:t>O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(n</a:t>
            </a:r>
            <a:r>
              <a:rPr lang="en-US" sz="2200" spc="30" baseline="30000" dirty="0" smtClean="0">
                <a:solidFill>
                  <a:srgbClr val="0070C0"/>
                </a:solidFill>
                <a:latin typeface="+mj-lt"/>
              </a:rPr>
              <a:t>1/2</a:t>
            </a:r>
            <a:r>
              <a:rPr lang="en-US" sz="2200" spc="30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en-US" sz="2200" spc="30" dirty="0" smtClean="0">
                <a:latin typeface="+mj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071" y="3022754"/>
            <a:ext cx="7920317" cy="742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200" dirty="0" smtClean="0">
                <a:latin typeface="+mj-lt"/>
              </a:rPr>
              <a:t>Monotone, s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ubmodular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functions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cannot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be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PMAC-learned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with approximation factor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sym typeface="Symbol"/>
              </a:rPr>
              <a:t>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(n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1/3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7879" y="2618176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lower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622" y="1050983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(Our general upper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297133" y="4096041"/>
            <a:ext cx="8322431" cy="1264445"/>
            <a:chOff x="297133" y="5163249"/>
            <a:chExt cx="8322431" cy="126444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04800" y="5163249"/>
              <a:ext cx="8032376" cy="1264445"/>
            </a:xfrm>
            <a:prstGeom prst="rect">
              <a:avLst/>
            </a:prstGeom>
            <a:solidFill>
              <a:srgbClr val="D5D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366620" y="5565830"/>
              <a:ext cx="8252944" cy="7811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>
                <a:spcBef>
                  <a:spcPts val="2000"/>
                </a:spcBef>
                <a:defRPr/>
              </a:pPr>
              <a:r>
                <a:rPr lang="en-US" sz="2200" b="1" dirty="0" err="1" smtClean="0"/>
                <a:t>Lipschitz</a:t>
              </a:r>
              <a:r>
                <a:rPr lang="en-US" sz="2200" b="1" dirty="0" smtClean="0"/>
                <a:t>, monotone</a:t>
              </a:r>
              <a:r>
                <a:rPr lang="en-US" sz="2200" dirty="0" smtClean="0"/>
                <a:t> </a:t>
              </a:r>
              <a:r>
                <a:rPr lang="en-US" sz="2200" b="1" dirty="0" err="1" smtClean="0"/>
                <a:t>submodular</a:t>
              </a:r>
              <a:r>
                <a:rPr lang="en-US" sz="2200" b="1" dirty="0" smtClean="0"/>
                <a:t> </a:t>
              </a:r>
              <a:r>
                <a:rPr lang="en-US" sz="2200" b="1" dirty="0" err="1" smtClean="0"/>
                <a:t>funtions</a:t>
              </a:r>
              <a:r>
                <a:rPr lang="en-US" sz="2200" dirty="0" smtClean="0"/>
                <a:t> can be PMAC-learned</a:t>
              </a:r>
              <a:br>
                <a:rPr lang="en-US" sz="2200" dirty="0" smtClean="0"/>
              </a:br>
              <a:r>
                <a:rPr lang="en-US" sz="2200" dirty="0" smtClean="0"/>
                <a:t>under a </a:t>
              </a:r>
              <a:r>
                <a:rPr lang="en-US" sz="2200" b="1" dirty="0" smtClean="0"/>
                <a:t>product </a:t>
              </a:r>
              <a:r>
                <a:rPr lang="en-US" sz="2200" dirty="0" smtClean="0"/>
                <a:t>distribution with approximation factor </a:t>
              </a:r>
              <a:r>
                <a:rPr lang="en-US" sz="2200" dirty="0" smtClean="0">
                  <a:solidFill>
                    <a:srgbClr val="0070C0"/>
                  </a:solidFill>
                </a:rPr>
                <a:t>O(1)</a:t>
              </a:r>
              <a:r>
                <a:rPr lang="en-US" sz="2200" dirty="0" smtClean="0"/>
                <a:t>.</a:t>
              </a:r>
              <a:endParaRPr lang="en-US" sz="2200" spc="10" dirty="0" smtClean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97133" y="5167494"/>
              <a:ext cx="7677209" cy="7539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Theorem: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(Product distributions)</a:t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</a:br>
              <a:endPara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477"/>
            <a:ext cx="8229600" cy="929473"/>
          </a:xfrm>
        </p:spPr>
        <p:txBody>
          <a:bodyPr/>
          <a:lstStyle/>
          <a:p>
            <a:r>
              <a:rPr lang="en-US" dirty="0" smtClean="0"/>
              <a:t>Computing Linear Separators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823865" y="705729"/>
            <a:ext cx="7242774" cy="4002083"/>
            <a:chOff x="823865" y="1185553"/>
            <a:chExt cx="7242774" cy="5167606"/>
          </a:xfrm>
        </p:grpSpPr>
        <p:sp>
          <p:nvSpPr>
            <p:cNvPr id="4" name="TextBox 3"/>
            <p:cNvSpPr txBox="1"/>
            <p:nvPr/>
          </p:nvSpPr>
          <p:spPr>
            <a:xfrm>
              <a:off x="3277354" y="1185553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86400" y="1484317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7976" y="2099953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52665" y="3113941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3865" y="1574852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2507" y="3675256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6198" y="2905711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4263731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5699" y="2588840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0974" y="4055502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1964" y="5232453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77751" y="1918883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1560" y="2570734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891" y="5549323"/>
              <a:ext cx="36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+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2115" y="3747683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05323" y="5332039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40721" y="5522162"/>
              <a:ext cx="4888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–</a:t>
              </a:r>
              <a:r>
                <a:rPr lang="en-US" sz="4800" dirty="0" smtClean="0">
                  <a:solidFill>
                    <a:srgbClr val="0070C0"/>
                  </a:solidFill>
                </a:rPr>
                <a:t> 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35802" y="4869750"/>
            <a:ext cx="8772808" cy="1503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</a:t>
            </a:r>
            <a:r>
              <a:rPr lang="en-US" sz="3200" dirty="0" smtClean="0"/>
              <a:t>{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–</a:t>
            </a:r>
            <a:r>
              <a:rPr lang="en-US" sz="3200" dirty="0" smtClean="0"/>
              <a:t>}-labeled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points in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</a:rPr>
              <a:t>R</a:t>
            </a:r>
            <a:r>
              <a:rPr kumimoji="0" lang="en-US" sz="3200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lang="en-US" sz="3200" dirty="0" smtClean="0"/>
              <a:t>, find a </a:t>
            </a:r>
            <a:r>
              <a:rPr lang="en-US" sz="3200" dirty="0" err="1" smtClean="0"/>
              <a:t>hyperplane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Calibri"/>
              </a:rPr>
              <a:t>c</a:t>
            </a:r>
            <a:r>
              <a:rPr lang="en-US" sz="3200" baseline="30000" dirty="0" err="1" smtClean="0">
                <a:latin typeface="Calibri"/>
              </a:rPr>
              <a:t>T</a:t>
            </a:r>
            <a:r>
              <a:rPr lang="en-US" sz="3200" dirty="0" err="1" smtClean="0"/>
              <a:t>x</a:t>
            </a:r>
            <a:r>
              <a:rPr lang="en-US" sz="3200" dirty="0" smtClean="0"/>
              <a:t> = b that separates the 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/>
              <a:t>s and </a:t>
            </a:r>
            <a:r>
              <a:rPr lang="en-US" sz="3200" dirty="0" smtClean="0">
                <a:solidFill>
                  <a:srgbClr val="0070C0"/>
                </a:solidFill>
              </a:rPr>
              <a:t>–</a:t>
            </a:r>
            <a:r>
              <a:rPr lang="en-US" sz="3200" dirty="0" smtClean="0"/>
              <a:t>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Easily solved by linear programming.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597939" y="2548554"/>
            <a:ext cx="4209861" cy="506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,latexsym}&#10;\begin{document}&#10;\begin{align*}&#10;\mathcal{I} \:=\:&#10;&amp;\{~ I \::\: |I \cap A_1| \leq b_1 \:\wedge\: |I \cap A_2| \leq b_2 \:\wedge\:  \\&#10;&amp;\qquad~\: |I \cap V| \leq b_1+b_2-|A_1 \cap A_2| ~\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9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\mathcal{I} \:=\:&#10;\{\: I \::\:&#10;|I \cap \cup_{j \in J} A_j| \leq \sum_{j \in J} b_j  ~\:\forall J&#10;\: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9"/>
  <p:tag name="PICTUREFILESIZE" val="119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\mathcal{I} \:=\:&#10;\{\: I \::\:&#10;|I \cap A_j| \leq b_j ~\:\forall j&#10;\: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0"/>
  <p:tag name="PICTUREFILESIZE" val="83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\mathcal{I} =&#10;&amp;\{\: I :&#10;|I \cap \cup_{j \in J} A_j| \leq \sum_{j \in J} b_j  ~\:\forall J \: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19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\mathcal{I} =&#10;&amp;\{\: I :&#10;|I \cap \cup_{j \in J} A_j| \leq \sum_{j \in J} b_j  - \Big( \sum_{j \in J} |A_j| - |\cup_{j \in J} A_j|\Big)&#10;\\&#10;&amp;\hspace{80pt} ~\:\forall J \text{ s.t.\:} |J|\leq K \\&#10;&amp;\hspace{13pt} \:\wedge\:  |I| \leq \epsilon D K&#10;~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5"/>
  <p:tag name="PICTUREFILESIZE" val="256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\mathcal{I} =&#10;&amp;\{\: I :&#10;|I \cap \cup_{j \in J} A_j| \leq \sum_{j \in J} b_j  - \Big( \sum_{j \in J} |A_j| - |\cup_{j \in J} A_j|\Big)&#10;\\&#10;&amp;\hspace{80pt} ~\:\forall J \text{ s.t.\:} |J|\leq K \\&#10;&amp;\hspace{13pt} \:\wedge\:  |I| \leq \epsilon D K&#10;~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5"/>
  <p:tag name="PICTUREFILESIZE" val="256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\mathcal{I} =&#10;&amp;\{~ I \::\:&#10;|I \cap C| \leq f(C) ~\:\forall C \in \mathcal{C}&#10;~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90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T(I) \:=\: \{\: C \::\: |I \cap C| = f(C) \:\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9"/>
  <p:tag name="PICTUREFILESIZE" val="93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latexsym,amssymb,amsthm,amsfonts}&#10;\begin{document}&#10;\begin{align*}&#10;C_1 \in T(I) \:\wedge\: C_2 \in T(I) ~~\implies~~&#10;C_1 \cup C_2 \in T(I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2"/>
  <p:tag name="PICTUREFILESIZE" val="133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   \mbox{\bf Pr}\Big[\: \big|f(X) - \mbox{\bf E}[f(X)] \big| &gt; \alpha \mbox{\bf E}[f(X)] \:\Big]&#10;      ~\leq~ 2 \exp\Big( - \frac{ \alpha^2 \mbox{\bf E}[f(X)] }{ 3 } \Big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8.3|13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   \mbox{\bf Pr}\Big[\: \big|f(X) - \mbox{\bf E}[f(X)] \big| &gt; \alpha \mbox{\bf E}[f(X)] \:\Big]&#10;      ~\leq~ 2 \exp\Big( - \frac{ \alpha^2 \mbox{\bf E}[f(X)]^2 }{ n } \Big).&#10;$$&#10;\end{document}&#10;e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   \mbox{\bf Pr}\Big[\: \big|f(X) - \mbox{\bf E}[f(X)] \big| &gt; \alpha \mbox{\bf E}[f(X)] \:\Big]&#10;      ~\leq~ 4 \exp\Big( - \frac{ \alpha^2 \mbox{\bf E}[f(X)] }{ 422 } \Big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36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   \mbox{\bf Pr}\Big[\: \big|f(X) - \mbox{\bf E}[f(X)] \big| &gt; \alpha \mbox{\bf E}[f(X)] \:\Big]&#10;      ~\leq~ 4 \exp\Big( - \frac{ \alpha^2 \mbox{\bf E}[f(X)] }{ 422 } \Big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36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    \mbox{\bf Pr}\Big[\: \big|f(X) - \mbox{\bf E}[f(X)] \big| &gt; \alpha \mbox{\bf E}[f(X)] \:\Big]&#10;      ~\leq~ 2 \exp\Big( - \frac{ \alpha^2 \mbox{\bf E}[f(X)] }{ 3 } \Big)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9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8.3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8.3|1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sqrt{n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0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I} \:=\:&#10;\{ I \::\: |I \cap A_1| \leq 2 \:\wedge\: |I \cap A_2| \leq 2 \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0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I} \:=\:&#10;\{ I \::\: |I \cap A_i| \leq b_i ~\forall i \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73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I} \:=\:&#10;\{ I \::\: |I \cap A_1| \leq 2 \:\wedge\: |I \cap A_2| \leq 2 \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0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cal{I} \:=\:&#10;\{ I \::\: |I \cap A_1| \leq 2 \:\wedge\: |I \cap A_2| \leq 2 \:\wedge\: |I \cap V| \leq 3 \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1627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8671</TotalTime>
  <Words>2012</Words>
  <Application>Microsoft Office PowerPoint</Application>
  <PresentationFormat>On-screen Show (4:3)</PresentationFormat>
  <Paragraphs>521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cmsy10</vt:lpstr>
      <vt:lpstr>msbm10</vt:lpstr>
      <vt:lpstr>Times New Roman</vt:lpstr>
      <vt:lpstr>Symbol</vt:lpstr>
      <vt:lpstr>Wingdings</vt:lpstr>
      <vt:lpstr>Comic Sans MS</vt:lpstr>
      <vt:lpstr>cmmi10</vt:lpstr>
      <vt:lpstr>MT Extra</vt:lpstr>
      <vt:lpstr>cmb10</vt:lpstr>
      <vt:lpstr>cmr10</vt:lpstr>
      <vt:lpstr>Office Theme</vt:lpstr>
      <vt:lpstr>Approximating Submodular Functions Part 2</vt:lpstr>
      <vt:lpstr>Slide 2</vt:lpstr>
      <vt:lpstr>Submodular valuations</vt:lpstr>
      <vt:lpstr>Submodular valuations</vt:lpstr>
      <vt:lpstr>Passive Supervised Learning</vt:lpstr>
      <vt:lpstr>PMAC model for learning real valued functions</vt:lpstr>
      <vt:lpstr>Learning submodular functions</vt:lpstr>
      <vt:lpstr>Learning submodular functions</vt:lpstr>
      <vt:lpstr>Computing Linear Separators</vt:lpstr>
      <vt:lpstr>Learning Linear Separators</vt:lpstr>
      <vt:lpstr>Learning Linear Separators</vt:lpstr>
      <vt:lpstr>Approximating Submodular Functions</vt:lpstr>
      <vt:lpstr>Slide 13</vt:lpstr>
      <vt:lpstr>Slide 14</vt:lpstr>
      <vt:lpstr>Slide 15</vt:lpstr>
      <vt:lpstr>Learning submodular functions</vt:lpstr>
      <vt:lpstr>Yesterday’s Lower Bound</vt:lpstr>
      <vt:lpstr>LB for Learning Submodular Functions</vt:lpstr>
      <vt:lpstr>Matroids</vt:lpstr>
      <vt:lpstr>Partition Matroid</vt:lpstr>
      <vt:lpstr>Intersecting Ai’s</vt:lpstr>
      <vt:lpstr>A fix</vt:lpstr>
      <vt:lpstr>A general fix  (for two Ai’s)</vt:lpstr>
      <vt:lpstr>The Main Question</vt:lpstr>
      <vt:lpstr>Lossless Expander Graphs</vt:lpstr>
      <vt:lpstr>Lossless Expander Graphs</vt:lpstr>
      <vt:lpstr>Trivial Example: Disjoint Neighborhoods</vt:lpstr>
      <vt:lpstr>Main Theorem: Trivial Case</vt:lpstr>
      <vt:lpstr>Main Theorem</vt:lpstr>
      <vt:lpstr>Main Theorem</vt:lpstr>
      <vt:lpstr>Main Theorem</vt:lpstr>
      <vt:lpstr>Main Theorem</vt:lpstr>
      <vt:lpstr>LB for Learning Submodular Functions</vt:lpstr>
      <vt:lpstr>LB for Learning Submodular Functions</vt:lpstr>
      <vt:lpstr>Slide 35</vt:lpstr>
      <vt:lpstr>Learning submodular functions</vt:lpstr>
      <vt:lpstr>Gross Substitutes Functions</vt:lpstr>
      <vt:lpstr>Gross Substitutes Functions</vt:lpstr>
      <vt:lpstr>Learning submodular functions</vt:lpstr>
      <vt:lpstr>Learning submodular functions</vt:lpstr>
      <vt:lpstr>Slide 41</vt:lpstr>
      <vt:lpstr>Concentration</vt:lpstr>
      <vt:lpstr>Talagrand’s Inequality</vt:lpstr>
      <vt:lpstr>Concentration for Matroid Rank Functions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Submodular Functions</dc:title>
  <dc:creator>Nick</dc:creator>
  <cp:lastModifiedBy>Nick</cp:lastModifiedBy>
  <cp:revision>1043</cp:revision>
  <dcterms:created xsi:type="dcterms:W3CDTF">2006-08-16T00:00:00Z</dcterms:created>
  <dcterms:modified xsi:type="dcterms:W3CDTF">2015-07-17T19:42:57Z</dcterms:modified>
</cp:coreProperties>
</file>