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305" r:id="rId2"/>
    <p:sldId id="258" r:id="rId3"/>
    <p:sldId id="503" r:id="rId4"/>
    <p:sldId id="300" r:id="rId5"/>
    <p:sldId id="291" r:id="rId6"/>
    <p:sldId id="290" r:id="rId7"/>
    <p:sldId id="322" r:id="rId8"/>
    <p:sldId id="289" r:id="rId9"/>
    <p:sldId id="292" r:id="rId10"/>
    <p:sldId id="294" r:id="rId11"/>
    <p:sldId id="308" r:id="rId12"/>
    <p:sldId id="295" r:id="rId13"/>
    <p:sldId id="309" r:id="rId14"/>
    <p:sldId id="310" r:id="rId15"/>
    <p:sldId id="491" r:id="rId16"/>
    <p:sldId id="325" r:id="rId17"/>
    <p:sldId id="311" r:id="rId18"/>
    <p:sldId id="312" r:id="rId19"/>
    <p:sldId id="492" r:id="rId20"/>
    <p:sldId id="493" r:id="rId21"/>
    <p:sldId id="313" r:id="rId22"/>
    <p:sldId id="314" r:id="rId23"/>
    <p:sldId id="315" r:id="rId24"/>
    <p:sldId id="495" r:id="rId25"/>
    <p:sldId id="497" r:id="rId26"/>
    <p:sldId id="318" r:id="rId27"/>
    <p:sldId id="498" r:id="rId28"/>
    <p:sldId id="500" r:id="rId29"/>
    <p:sldId id="501" r:id="rId30"/>
    <p:sldId id="502" r:id="rId31"/>
    <p:sldId id="304" r:id="rId32"/>
    <p:sldId id="505"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57"/>
    <a:srgbClr val="FFFF66"/>
    <a:srgbClr val="CEFF43"/>
    <a:srgbClr val="FFFF43"/>
    <a:srgbClr val="CCFF33"/>
    <a:srgbClr val="008000"/>
    <a:srgbClr val="FFFF99"/>
    <a:srgbClr val="FFFFCC"/>
    <a:srgbClr val="CCFF66"/>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2" autoAdjust="0"/>
    <p:restoredTop sz="78877" autoAdjust="0"/>
  </p:normalViewPr>
  <p:slideViewPr>
    <p:cSldViewPr>
      <p:cViewPr>
        <p:scale>
          <a:sx n="85" d="100"/>
          <a:sy n="85" d="100"/>
        </p:scale>
        <p:origin x="-1424" y="-8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165E85C-5F4E-4A4E-98E0-E93DB9BF98B4}" type="datetimeFigureOut">
              <a:rPr lang="en-US" smtClean="0"/>
              <a:t>9/26/14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06289F4-95D7-5D4D-BA37-44ABCB37A2F4}" type="slidenum">
              <a:rPr lang="en-US" smtClean="0"/>
              <a:t>‹#›</a:t>
            </a:fld>
            <a:endParaRPr lang="en-US"/>
          </a:p>
        </p:txBody>
      </p:sp>
    </p:spTree>
    <p:extLst>
      <p:ext uri="{BB962C8B-B14F-4D97-AF65-F5344CB8AC3E}">
        <p14:creationId xmlns:p14="http://schemas.microsoft.com/office/powerpoint/2010/main" val="30351970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7B7554-B32B-4490-848B-C84FA8157C0D}" type="datetimeFigureOut">
              <a:rPr lang="en-US" smtClean="0"/>
              <a:t>9/26/14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81AC24-B593-40CD-BE59-AAB630F406CB}" type="slidenum">
              <a:rPr lang="en-US" smtClean="0"/>
              <a:t>‹#›</a:t>
            </a:fld>
            <a:endParaRPr lang="en-US"/>
          </a:p>
        </p:txBody>
      </p:sp>
    </p:spTree>
    <p:extLst>
      <p:ext uri="{BB962C8B-B14F-4D97-AF65-F5344CB8AC3E}">
        <p14:creationId xmlns:p14="http://schemas.microsoft.com/office/powerpoint/2010/main" val="3882491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Abstract: Citizens have been informally contributing to science for hundreds of years. One of the best known modern examples is of sightings by bird watchers. The Christmas Bird Count, an annual national count in the USA, is one hundred years old and </a:t>
            </a:r>
            <a:r>
              <a:rPr lang="en-US" dirty="0" err="1" smtClean="0"/>
              <a:t>birdwatching</a:t>
            </a:r>
            <a:r>
              <a:rPr lang="en-US" dirty="0" smtClean="0"/>
              <a:t> activities date back to even earlier times in the UK and parts of Europe. This data informs scientific studies of bird migration and behavior, which in turn provide evidence of habitat loss, and changes in weather patterns. </a:t>
            </a:r>
          </a:p>
          <a:p>
            <a:endParaRPr lang="en-US" dirty="0" smtClean="0"/>
          </a:p>
          <a:p>
            <a:r>
              <a:rPr lang="en-US" dirty="0" smtClean="0"/>
              <a:t>Citizens contribute to many branches of science from astronomy, to biochemistry, hydrology, biodiversity, personalized medicine, and more. Increasingly digital devices including cell phones, sensors, cameras, databases and associated techniques for storing, retrieving, and communicating data, and many types of social media have been integrated into citizen science and other volunteer practices.</a:t>
            </a:r>
          </a:p>
        </p:txBody>
      </p:sp>
      <p:sp>
        <p:nvSpPr>
          <p:cNvPr id="4" name="Slide Number Placeholder 3"/>
          <p:cNvSpPr>
            <a:spLocks noGrp="1"/>
          </p:cNvSpPr>
          <p:nvPr>
            <p:ph type="sldNum" sz="quarter" idx="10"/>
          </p:nvPr>
        </p:nvSpPr>
        <p:spPr/>
        <p:txBody>
          <a:bodyPr/>
          <a:lstStyle/>
          <a:p>
            <a:fld id="{DF81AC24-B593-40CD-BE59-AAB630F406CB}" type="slidenum">
              <a:rPr lang="en-US" smtClean="0"/>
              <a:t>1</a:t>
            </a:fld>
            <a:endParaRPr lang="en-US"/>
          </a:p>
        </p:txBody>
      </p:sp>
    </p:spTree>
    <p:extLst>
      <p:ext uri="{BB962C8B-B14F-4D97-AF65-F5344CB8AC3E}">
        <p14:creationId xmlns:p14="http://schemas.microsoft.com/office/powerpoint/2010/main" val="300448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AC24-B593-40CD-BE59-AAB630F406CB}" type="slidenum">
              <a:rPr lang="en-US" smtClean="0"/>
              <a:t>10</a:t>
            </a:fld>
            <a:endParaRPr lang="en-US"/>
          </a:p>
        </p:txBody>
      </p:sp>
    </p:spTree>
    <p:extLst>
      <p:ext uri="{BB962C8B-B14F-4D97-AF65-F5344CB8AC3E}">
        <p14:creationId xmlns:p14="http://schemas.microsoft.com/office/powerpoint/2010/main" val="1642051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Venn diagram by one</a:t>
            </a:r>
            <a:r>
              <a:rPr lang="en-US" baseline="0" dirty="0" smtClean="0"/>
              <a:t> researcher who studies citizen science and IS at the University of Maryland—Andrea Wiggins</a:t>
            </a:r>
            <a:endParaRPr lang="en-US" dirty="0"/>
          </a:p>
        </p:txBody>
      </p:sp>
      <p:sp>
        <p:nvSpPr>
          <p:cNvPr id="4" name="Slide Number Placeholder 3"/>
          <p:cNvSpPr>
            <a:spLocks noGrp="1"/>
          </p:cNvSpPr>
          <p:nvPr>
            <p:ph type="sldNum" sz="quarter" idx="10"/>
          </p:nvPr>
        </p:nvSpPr>
        <p:spPr/>
        <p:txBody>
          <a:bodyPr/>
          <a:lstStyle/>
          <a:p>
            <a:fld id="{DF81AC24-B593-40CD-BE59-AAB630F406CB}" type="slidenum">
              <a:rPr lang="en-US" smtClean="0"/>
              <a:t>11</a:t>
            </a:fld>
            <a:endParaRPr lang="en-US"/>
          </a:p>
        </p:txBody>
      </p:sp>
    </p:spTree>
    <p:extLst>
      <p:ext uri="{BB962C8B-B14F-4D97-AF65-F5344CB8AC3E}">
        <p14:creationId xmlns:p14="http://schemas.microsoft.com/office/powerpoint/2010/main" val="3269252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F81AC24-B593-40CD-BE59-AAB630F406CB}" type="slidenum">
              <a:rPr lang="en-US" smtClean="0"/>
              <a:t>12</a:t>
            </a:fld>
            <a:endParaRPr lang="en-US"/>
          </a:p>
        </p:txBody>
      </p:sp>
    </p:spTree>
    <p:extLst>
      <p:ext uri="{BB962C8B-B14F-4D97-AF65-F5344CB8AC3E}">
        <p14:creationId xmlns:p14="http://schemas.microsoft.com/office/powerpoint/2010/main" val="1642051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Rotman</a:t>
            </a:r>
            <a:r>
              <a:rPr lang="en-US" sz="1200" kern="1200" dirty="0" smtClean="0">
                <a:solidFill>
                  <a:schemeClr val="tx1"/>
                </a:solidFill>
                <a:effectLst/>
                <a:latin typeface="+mn-lt"/>
                <a:ea typeface="+mn-ea"/>
                <a:cs typeface="+mn-cs"/>
              </a:rPr>
              <a:t> (2013) conducted an exploratory study examining</a:t>
            </a:r>
            <a:r>
              <a:rPr lang="en-US" sz="1200" kern="1200" baseline="0" dirty="0" smtClean="0">
                <a:solidFill>
                  <a:schemeClr val="tx1"/>
                </a:solidFill>
                <a:effectLst/>
                <a:latin typeface="+mn-lt"/>
                <a:ea typeface="+mn-ea"/>
                <a:cs typeface="+mn-cs"/>
              </a:rPr>
              <a:t> what draws volunteers to contribute initially to ecology-based citizen science projects, how their motivations change over time, and how culture might affect motivation. She collected survey and interview data from both professional scientists and volunteers in the USA, India, and Costa Rica. (142 surveys in USA; 156 in India; 13 interviews in USA; 22 India; 9 Costa Rica).</a:t>
            </a:r>
          </a:p>
          <a:p>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 cases differ in the dominant demographics and in the professions, backgrounds, and education of their participants. The countries, which differ in their placement on various cultural dimensions proposed by Hofstede (1980, 2001), were chosen primarily because they offer different histories of citizen science, variation in the ways in which citizen science is practiced, and differing levels of formal and institutional support for citizen science projects Sampling the different countries provided an opportunity to better understand the range of motivations and gain a more global perspective.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While the</a:t>
            </a:r>
            <a:r>
              <a:rPr lang="en-US" sz="1200" kern="1200" baseline="0" dirty="0" smtClean="0">
                <a:solidFill>
                  <a:schemeClr val="tx1"/>
                </a:solidFill>
                <a:effectLst/>
                <a:latin typeface="+mn-lt"/>
                <a:ea typeface="+mn-ea"/>
                <a:cs typeface="+mn-cs"/>
              </a:rPr>
              <a:t> definition of “culture” is a matter for ongoing debate in various domains (Geertz, 1973; Kroeber &amp; </a:t>
            </a:r>
            <a:r>
              <a:rPr lang="en-US" sz="1200" kern="1200" baseline="0" dirty="0" err="1" smtClean="0">
                <a:solidFill>
                  <a:schemeClr val="tx1"/>
                </a:solidFill>
                <a:effectLst/>
                <a:latin typeface="+mn-lt"/>
                <a:ea typeface="+mn-ea"/>
                <a:cs typeface="+mn-cs"/>
              </a:rPr>
              <a:t>Kluckhohn</a:t>
            </a:r>
            <a:r>
              <a:rPr lang="en-US" sz="1200" kern="1200" baseline="0" dirty="0" smtClean="0">
                <a:solidFill>
                  <a:schemeClr val="tx1"/>
                </a:solidFill>
                <a:effectLst/>
                <a:latin typeface="+mn-lt"/>
                <a:ea typeface="+mn-ea"/>
                <a:cs typeface="+mn-cs"/>
              </a:rPr>
              <a:t>, 1952; Malinowski, 1939), we consider “national culture” to be the structures, values, and relationships among members of a group situated in a specific geographic area during a certain period.  In addition to national culture, there is a </a:t>
            </a:r>
            <a:r>
              <a:rPr lang="en-US" sz="1200" i="1" kern="1200" baseline="0" dirty="0" smtClean="0">
                <a:solidFill>
                  <a:schemeClr val="tx1"/>
                </a:solidFill>
                <a:effectLst/>
                <a:latin typeface="+mn-lt"/>
                <a:ea typeface="+mn-ea"/>
                <a:cs typeface="+mn-cs"/>
              </a:rPr>
              <a:t>scientific culture</a:t>
            </a:r>
            <a:r>
              <a:rPr lang="en-US" sz="1200" kern="1200" baseline="0" dirty="0" smtClean="0">
                <a:solidFill>
                  <a:schemeClr val="tx1"/>
                </a:solidFill>
                <a:effectLst/>
                <a:latin typeface="+mn-lt"/>
                <a:ea typeface="+mn-ea"/>
                <a:cs typeface="+mn-cs"/>
              </a:rPr>
              <a:t> that reflects the knowledge of science and attitudes toward science and technology, and a </a:t>
            </a:r>
            <a:r>
              <a:rPr lang="en-US" sz="1200" i="1" kern="1200" baseline="0" dirty="0" smtClean="0">
                <a:solidFill>
                  <a:schemeClr val="tx1"/>
                </a:solidFill>
                <a:effectLst/>
                <a:latin typeface="+mn-lt"/>
                <a:ea typeface="+mn-ea"/>
                <a:cs typeface="+mn-cs"/>
              </a:rPr>
              <a:t>collaborative culture</a:t>
            </a:r>
            <a:r>
              <a:rPr lang="en-US" sz="1200" kern="1200" baseline="0" dirty="0" smtClean="0">
                <a:solidFill>
                  <a:schemeClr val="tx1"/>
                </a:solidFill>
                <a:effectLst/>
                <a:latin typeface="+mn-lt"/>
                <a:ea typeface="+mn-ea"/>
                <a:cs typeface="+mn-cs"/>
              </a:rPr>
              <a:t> that encourages individuals to contribute towards a common good.</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 national ethos is easier to construct in small and relatively homogenous countries like Costa Rica (which also has institutional supported and funded ecology projects), and is harder in a large and diverse country like India. The dozens of states and richness and diversity of social backgrounds contributed to alternative local ethos varying by geography and heritage in India. Highly individualistic cultures like the USA and parts of India favor individual initiatives and actions over collaborative ones and emphasize formal knowledge and professionalism.  Collectivism is highly regarded and supported in Costa Rica.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81AC24-B593-40CD-BE59-AAB630F406CB}" type="slidenum">
              <a:rPr lang="en-US" smtClean="0"/>
              <a:t>13</a:t>
            </a:fld>
            <a:endParaRPr lang="en-US"/>
          </a:p>
        </p:txBody>
      </p:sp>
    </p:spTree>
    <p:extLst>
      <p:ext uri="{BB962C8B-B14F-4D97-AF65-F5344CB8AC3E}">
        <p14:creationId xmlns:p14="http://schemas.microsoft.com/office/powerpoint/2010/main" val="979395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Rotman</a:t>
            </a:r>
            <a:r>
              <a:rPr lang="en-US" dirty="0" smtClean="0"/>
              <a:t> found that among volunteers, the motivation for initial</a:t>
            </a:r>
            <a:r>
              <a:rPr lang="en-US" baseline="0" dirty="0" smtClean="0"/>
              <a:t> participation was largely self-related. They wanted to participate in projects addressing their interests and offering opportunities for self-advancement and enjoyment. The exception to this was Costa Rica, where there was a collectivist motivation associated with a national expectation for individuals to be involved in conservation as an expected social commitment.</a:t>
            </a:r>
          </a:p>
          <a:p>
            <a:endParaRPr lang="en-US" baseline="0" dirty="0" smtClean="0"/>
          </a:p>
          <a:p>
            <a:r>
              <a:rPr lang="en-US" baseline="0" dirty="0" smtClean="0"/>
              <a:t>QUOTE: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kumimoji="0" lang="en-US" sz="2400" b="0" i="0" u="none" strike="noStrike" kern="1200" cap="none" spc="0" normalizeH="0" baseline="0" noProof="0" dirty="0" smtClean="0">
                <a:ln>
                  <a:noFill/>
                </a:ln>
                <a:solidFill>
                  <a:prstClr val="black"/>
                </a:solidFill>
                <a:effectLst/>
                <a:uLnTx/>
                <a:uFillTx/>
                <a:latin typeface="+mn-lt"/>
              </a:rPr>
              <a:t>“I think if you visit Costa Rica and you talk to a cop, driver, or maybe a bus driver or people that work in a restaurant, they will make you a conversation about the topics of environment and their importance, there’s a true moral thing.” (Jose, Costa Rica)</a:t>
            </a:r>
          </a:p>
          <a:p>
            <a:endParaRPr lang="en-US" dirty="0" smtClean="0"/>
          </a:p>
          <a:p>
            <a:r>
              <a:rPr lang="en-US" dirty="0" smtClean="0"/>
              <a:t>Attrition</a:t>
            </a:r>
            <a:r>
              <a:rPr lang="en-US" baseline="0" dirty="0" smtClean="0"/>
              <a:t> rates among volunteers studied by </a:t>
            </a:r>
            <a:r>
              <a:rPr lang="en-US" baseline="0" dirty="0" err="1" smtClean="0"/>
              <a:t>Rotman</a:t>
            </a:r>
            <a:r>
              <a:rPr lang="en-US" baseline="0" dirty="0" smtClean="0"/>
              <a:t> were estimated to range between 80-95 percent. A key factor that determined volunteers’ inclination to continue to participate was relationships within the project, especially between volunteers and scientists. Goal setting, clear communication, and acknowledgement of contributions also supported continuous participation.</a:t>
            </a:r>
          </a:p>
          <a:p>
            <a:endParaRPr lang="en-US" baseline="0" dirty="0" smtClean="0"/>
          </a:p>
          <a:p>
            <a:r>
              <a:rPr lang="en-US" baseline="0" dirty="0" smtClean="0"/>
              <a:t>QUOTE:</a:t>
            </a:r>
          </a:p>
          <a:p>
            <a:r>
              <a:rPr lang="en-US" baseline="0" dirty="0" smtClean="0"/>
              <a:t>“Just a name and this X and that Y was contributed by this or that person. Something simple… is like a big thing for a normal person, this kind of thing make it very personal thing, and that way we encourage all to do it more …” (Suzan, USA)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biggest demotivating factors for volunteers was an expectation that they spend “too much time” on a project (a subjective term). Projects that broke down tasks, focused on the volunteer’s immediate environment, and required an incremental time commitment were considered more manageable and fun. Technology that failed or was erratic was also a source of frustration to volunteers (noticed more in India and Costa Rica, where mobile and web connectivity could be poor in rural areas).</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In the United States, many volunteers found complex online reporting systems too burdensome and taxing to learn or use, and preferred simple interfaces or offline reporting tools.</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F81AC24-B593-40CD-BE59-AAB630F406CB}"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875400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effectLst/>
                <a:latin typeface="Times New Roman"/>
              </a:rPr>
              <a:t>From Dana’s </a:t>
            </a:r>
            <a:r>
              <a:rPr lang="en-US" sz="1200" dirty="0" err="1" smtClean="0">
                <a:effectLst/>
                <a:latin typeface="Times New Roman"/>
              </a:rPr>
              <a:t>diss</a:t>
            </a:r>
            <a:r>
              <a:rPr lang="en-US" sz="1200" dirty="0" smtClean="0">
                <a:effectLst/>
                <a:latin typeface="Times New Roman"/>
              </a:rPr>
              <a:t>: </a:t>
            </a:r>
            <a:r>
              <a:rPr lang="en-US" sz="1200" baseline="0" dirty="0" smtClean="0">
                <a:effectLst/>
                <a:latin typeface="Times New Roman"/>
              </a:rPr>
              <a:t> “</a:t>
            </a:r>
            <a:r>
              <a:rPr lang="en-US" sz="1200" dirty="0" smtClean="0">
                <a:effectLst/>
                <a:latin typeface="Times New Roman"/>
              </a:rPr>
              <a:t>And, in some cases, [projects] synthesize formal knowledge (which is highly respected and trusted) with indigenous knowledge (local traditions generated in the field and passed on from one generation to the next), to create a deeper body of resources that can be used by locals and professionals alike, with the needed adjustments for either population.</a:t>
            </a:r>
          </a:p>
          <a:p>
            <a:endParaRPr lang="en-US" dirty="0" smtClean="0"/>
          </a:p>
          <a:p>
            <a:r>
              <a:rPr lang="en-US" dirty="0" smtClean="0"/>
              <a:t>    Data – scientists did not trust the data collected by volunteers</a:t>
            </a:r>
          </a:p>
          <a:p>
            <a:r>
              <a:rPr lang="en-US" dirty="0" smtClean="0"/>
              <a:t>    People – motivation of participants relies heavily on feedback especially from scientists who often regard volunteers as cheap labor</a:t>
            </a:r>
          </a:p>
          <a:p>
            <a:r>
              <a:rPr lang="en-US" dirty="0" smtClean="0"/>
              <a:t>    Technology – has to work and in some parts of the world paper may still be best</a:t>
            </a:r>
          </a:p>
          <a:p>
            <a:endParaRPr lang="en-US" dirty="0"/>
          </a:p>
        </p:txBody>
      </p:sp>
      <p:sp>
        <p:nvSpPr>
          <p:cNvPr id="4" name="Slide Number Placeholder 3"/>
          <p:cNvSpPr>
            <a:spLocks noGrp="1"/>
          </p:cNvSpPr>
          <p:nvPr>
            <p:ph type="sldNum" sz="quarter" idx="10"/>
          </p:nvPr>
        </p:nvSpPr>
        <p:spPr/>
        <p:txBody>
          <a:bodyPr/>
          <a:lstStyle/>
          <a:p>
            <a:fld id="{DF81AC24-B593-40CD-BE59-AAB630F406CB}"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673532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3200" b="1" i="0" u="none" strike="noStrike" kern="1200" cap="none" spc="0" normalizeH="0" baseline="0" noProof="0" dirty="0" smtClean="0">
                <a:ln>
                  <a:noFill/>
                </a:ln>
                <a:solidFill>
                  <a:srgbClr val="008000"/>
                </a:solidFill>
                <a:effectLst/>
                <a:uLnTx/>
                <a:uFillTx/>
                <a:latin typeface="+mn-lt"/>
                <a:ea typeface="+mn-ea"/>
                <a:cs typeface="+mn-cs"/>
              </a:rPr>
              <a:t>Research Question: </a:t>
            </a:r>
            <a:r>
              <a:rPr kumimoji="0" lang="en-US" sz="3200" b="0" i="0" u="none" strike="noStrike" kern="1200" cap="none" spc="0" normalizeH="0" baseline="0" noProof="0" dirty="0" smtClean="0">
                <a:ln>
                  <a:noFill/>
                </a:ln>
                <a:solidFill>
                  <a:prstClr val="black"/>
                </a:solidFill>
                <a:effectLst/>
                <a:uLnTx/>
                <a:uFillTx/>
                <a:latin typeface="+mn-lt"/>
              </a:rPr>
              <a:t>How do the motivations of traditional citizen science volunteers differ from the motivations of millennial college students?</a:t>
            </a:r>
          </a:p>
          <a:p>
            <a:endParaRPr kumimoji="0" lang="en-US" sz="3200" b="0" i="0" u="none" strike="noStrike" kern="1200" cap="none" spc="0" normalizeH="0" baseline="0" noProof="0" dirty="0" smtClean="0">
              <a:ln>
                <a:noFill/>
              </a:ln>
              <a:solidFill>
                <a:prstClr val="black"/>
              </a:solidFill>
              <a:effectLst/>
              <a:uLnTx/>
              <a:uFillTx/>
              <a:latin typeface="+mn-lt"/>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mn-lt"/>
              </a:rPr>
              <a:t>Social, location-based </a:t>
            </a:r>
            <a:r>
              <a:rPr kumimoji="0" lang="en-US" sz="3200" b="0" i="0" u="none" strike="noStrike" kern="1200" cap="none" spc="0" normalizeH="0" baseline="0" noProof="0" dirty="0" err="1" smtClean="0">
                <a:ln>
                  <a:noFill/>
                </a:ln>
                <a:solidFill>
                  <a:prstClr val="black"/>
                </a:solidFill>
                <a:effectLst/>
                <a:uLnTx/>
                <a:uFillTx/>
                <a:latin typeface="+mn-lt"/>
              </a:rPr>
              <a:t>gamified</a:t>
            </a:r>
            <a:r>
              <a:rPr kumimoji="0" lang="en-US" sz="3200" b="0" i="0" u="none" strike="noStrike" kern="1200" cap="none" spc="0" normalizeH="0" baseline="0" noProof="0" dirty="0" smtClean="0">
                <a:ln>
                  <a:noFill/>
                </a:ln>
                <a:solidFill>
                  <a:prstClr val="black"/>
                </a:solidFill>
                <a:effectLst/>
                <a:uLnTx/>
                <a:uFillTx/>
                <a:latin typeface="+mn-lt"/>
              </a:rPr>
              <a:t> app</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mn-lt"/>
              </a:rPr>
              <a:t>Like geocaching, but plants are virtual caches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mn-lt"/>
              </a:rPr>
              <a:t>Designed to gather plant phenology data for Project Budburst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mn-lt"/>
              </a:rPr>
              <a:t>Users check in by reporting on plant’s state (e.g., flowering, fruiting) and may submit photos or leave comments </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smtClean="0">
              <a:ln>
                <a:noFill/>
              </a:ln>
              <a:solidFill>
                <a:prstClr val="black"/>
              </a:solidFill>
              <a:effectLst/>
              <a:uLnTx/>
              <a:uFillTx/>
              <a:latin typeface="+mn-lt"/>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000" b="1" i="1" u="none" strike="noStrike" kern="1200" cap="none" spc="0" normalizeH="0" baseline="0" noProof="0" dirty="0" smtClean="0">
                <a:ln>
                  <a:noFill/>
                </a:ln>
                <a:solidFill>
                  <a:prstClr val="black"/>
                </a:solidFill>
                <a:effectLst/>
                <a:uLnTx/>
                <a:uFillTx/>
                <a:latin typeface="+mn-lt"/>
              </a:rPr>
              <a:t>Points</a:t>
            </a:r>
            <a:r>
              <a:rPr kumimoji="0" lang="en-US" sz="3000" b="0" i="0" u="none" strike="noStrike" kern="1200" cap="none" spc="0" normalizeH="0" baseline="0" noProof="0" dirty="0" smtClean="0">
                <a:ln>
                  <a:noFill/>
                </a:ln>
                <a:solidFill>
                  <a:prstClr val="black"/>
                </a:solidFill>
                <a:effectLst/>
                <a:uLnTx/>
                <a:uFillTx/>
                <a:latin typeface="+mn-lt"/>
              </a:rPr>
              <a:t> for all forms of participation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smtClean="0">
                <a:ln>
                  <a:noFill/>
                </a:ln>
                <a:solidFill>
                  <a:prstClr val="black"/>
                </a:solidFill>
                <a:effectLst/>
                <a:uLnTx/>
                <a:uFillTx/>
                <a:latin typeface="+mn-lt"/>
              </a:rPr>
              <a:t>Two </a:t>
            </a:r>
            <a:r>
              <a:rPr kumimoji="0" lang="en-US" sz="3000" b="1" i="1" u="none" strike="noStrike" kern="1200" cap="none" spc="0" normalizeH="0" baseline="0" noProof="0" dirty="0" smtClean="0">
                <a:ln>
                  <a:noFill/>
                </a:ln>
                <a:solidFill>
                  <a:prstClr val="black"/>
                </a:solidFill>
                <a:effectLst/>
                <a:uLnTx/>
                <a:uFillTx/>
                <a:latin typeface="+mn-lt"/>
              </a:rPr>
              <a:t>Leaderboards</a:t>
            </a:r>
            <a:r>
              <a:rPr kumimoji="0" lang="en-US" sz="3000" b="0" i="0" u="none" strike="noStrike" kern="1200" cap="none" spc="0" normalizeH="0" baseline="0" noProof="0" dirty="0" smtClean="0">
                <a:ln>
                  <a:noFill/>
                </a:ln>
                <a:solidFill>
                  <a:prstClr val="black"/>
                </a:solidFill>
                <a:effectLst/>
                <a:uLnTx/>
                <a:uFillTx/>
                <a:latin typeface="+mn-lt"/>
              </a:rPr>
              <a:t>: one for activities requiring knowledge of plants, one for all forms of participation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000" b="1" i="1" u="none" strike="noStrike" kern="1200" cap="none" spc="0" normalizeH="0" baseline="0" noProof="0" dirty="0" smtClean="0">
                <a:ln>
                  <a:noFill/>
                </a:ln>
                <a:solidFill>
                  <a:prstClr val="black"/>
                </a:solidFill>
                <a:effectLst/>
                <a:uLnTx/>
                <a:uFillTx/>
                <a:latin typeface="+mn-lt"/>
              </a:rPr>
              <a:t>Badges</a:t>
            </a:r>
            <a:r>
              <a:rPr kumimoji="0" lang="en-US" sz="3000" b="0" i="0" u="none" strike="noStrike" kern="1200" cap="none" spc="0" normalizeH="0" baseline="0" noProof="0" dirty="0" smtClean="0">
                <a:ln>
                  <a:noFill/>
                </a:ln>
                <a:solidFill>
                  <a:prstClr val="black"/>
                </a:solidFill>
                <a:effectLst/>
                <a:uLnTx/>
                <a:uFillTx/>
                <a:latin typeface="+mn-lt"/>
              </a:rPr>
              <a:t> are unanticipated rewards. These include ”Invasive Patroller” and others in response to changing scientific rewards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000" b="1" i="1" u="none" strike="noStrike" kern="1200" cap="none" spc="0" normalizeH="0" baseline="0" noProof="0" dirty="0" smtClean="0">
                <a:ln>
                  <a:noFill/>
                </a:ln>
                <a:solidFill>
                  <a:prstClr val="black"/>
                </a:solidFill>
                <a:effectLst/>
                <a:uLnTx/>
                <a:uFillTx/>
                <a:latin typeface="+mn-lt"/>
              </a:rPr>
              <a:t>Missions </a:t>
            </a:r>
            <a:r>
              <a:rPr kumimoji="0" lang="en-US" sz="3000" b="0" i="0" u="none" strike="noStrike" kern="1200" cap="none" spc="0" normalizeH="0" baseline="0" noProof="0" dirty="0" smtClean="0">
                <a:ln>
                  <a:noFill/>
                </a:ln>
                <a:solidFill>
                  <a:prstClr val="black"/>
                </a:solidFill>
                <a:effectLst/>
                <a:uLnTx/>
                <a:uFillTx/>
                <a:latin typeface="+mn-lt"/>
              </a:rPr>
              <a:t>are directed, anticipated quests. These are sequential and require significant effort. </a:t>
            </a:r>
          </a:p>
          <a:p>
            <a:endParaRPr lang="en-US" dirty="0"/>
          </a:p>
        </p:txBody>
      </p:sp>
      <p:sp>
        <p:nvSpPr>
          <p:cNvPr id="4" name="Slide Number Placeholder 3"/>
          <p:cNvSpPr>
            <a:spLocks noGrp="1"/>
          </p:cNvSpPr>
          <p:nvPr>
            <p:ph type="sldNum" sz="quarter" idx="10"/>
          </p:nvPr>
        </p:nvSpPr>
        <p:spPr/>
        <p:txBody>
          <a:bodyPr/>
          <a:lstStyle/>
          <a:p>
            <a:fld id="{DF81AC24-B593-40CD-BE59-AAB630F406CB}"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979395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Findings come from three rounds of evaluation conducted between Spring 2012 and Fall 2013 and involving nearly</a:t>
            </a:r>
            <a:r>
              <a:rPr lang="en-US" baseline="0" dirty="0" smtClean="0"/>
              <a:t> 200 (186) citizen science volunteers, both traditional and millennial college students.</a:t>
            </a:r>
            <a:endParaRPr lang="en-US" dirty="0"/>
          </a:p>
        </p:txBody>
      </p:sp>
      <p:sp>
        <p:nvSpPr>
          <p:cNvPr id="4" name="Slide Number Placeholder 3"/>
          <p:cNvSpPr>
            <a:spLocks noGrp="1"/>
          </p:cNvSpPr>
          <p:nvPr>
            <p:ph type="sldNum" sz="quarter" idx="10"/>
          </p:nvPr>
        </p:nvSpPr>
        <p:spPr/>
        <p:txBody>
          <a:bodyPr/>
          <a:lstStyle/>
          <a:p>
            <a:fld id="{DF81AC24-B593-40CD-BE59-AAB630F406CB}"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875400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    </a:t>
            </a:r>
            <a:endParaRPr lang="en-US" dirty="0"/>
          </a:p>
        </p:txBody>
      </p:sp>
      <p:sp>
        <p:nvSpPr>
          <p:cNvPr id="4" name="Slide Number Placeholder 3"/>
          <p:cNvSpPr>
            <a:spLocks noGrp="1"/>
          </p:cNvSpPr>
          <p:nvPr>
            <p:ph type="sldNum" sz="quarter" idx="10"/>
          </p:nvPr>
        </p:nvSpPr>
        <p:spPr/>
        <p:txBody>
          <a:bodyPr/>
          <a:lstStyle/>
          <a:p>
            <a:fld id="{DF81AC24-B593-40CD-BE59-AAB630F406C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673532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Used Zhu et al. (2013) research on the type of feedback that motivated Wikipedia contributors. Zhu et al. found that positive and social feedback worked</a:t>
            </a:r>
            <a:r>
              <a:rPr lang="en-US" baseline="0" dirty="0" smtClean="0"/>
              <a:t> best to increase motivation, while negative and directive feedback worked best to increase contributors’ effort. These effects were only significant for novice </a:t>
            </a:r>
            <a:r>
              <a:rPr lang="en-US" baseline="0" dirty="0" err="1" smtClean="0"/>
              <a:t>Wikipedians</a:t>
            </a:r>
            <a:r>
              <a:rPr lang="en-US" baseline="0" dirty="0" smtClean="0"/>
              <a:t>, not for experienced contributors.</a:t>
            </a:r>
          </a:p>
          <a:p>
            <a:endParaRPr lang="en-US" baseline="0" dirty="0" smtClean="0"/>
          </a:p>
          <a:p>
            <a:r>
              <a:rPr lang="en-US" baseline="0" dirty="0" smtClean="0"/>
              <a:t>We therefore recruited participants unfamiliar with citizen science AND had them participate in a simulated citizen science project to record biological information about plants and birds on campus. (We did not wish to disrupt a genuine citizen science campaign by controlling feedback; hence, the simulation.)</a:t>
            </a:r>
            <a:endParaRPr lang="en-US" dirty="0" smtClean="0"/>
          </a:p>
          <a:p>
            <a:endParaRPr lang="en-US" dirty="0"/>
          </a:p>
        </p:txBody>
      </p:sp>
      <p:sp>
        <p:nvSpPr>
          <p:cNvPr id="4" name="Slide Number Placeholder 3"/>
          <p:cNvSpPr>
            <a:spLocks noGrp="1"/>
          </p:cNvSpPr>
          <p:nvPr>
            <p:ph type="sldNum" sz="quarter" idx="10"/>
          </p:nvPr>
        </p:nvSpPr>
        <p:spPr/>
        <p:txBody>
          <a:bodyPr/>
          <a:lstStyle/>
          <a:p>
            <a:fld id="{DF81AC24-B593-40CD-BE59-AAB630F406CB}"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979395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Key points to address: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effectLst/>
                <a:latin typeface="+mn-lt"/>
                <a:ea typeface="+mn-ea"/>
                <a:cs typeface="+mn-cs"/>
              </a:rPr>
              <a:t>Citizen science includes projects in really</a:t>
            </a:r>
            <a:r>
              <a:rPr lang="en-US" sz="1200" kern="1200" baseline="0" dirty="0" smtClean="0">
                <a:solidFill>
                  <a:schemeClr val="tx1"/>
                </a:solidFill>
                <a:effectLst/>
                <a:latin typeface="+mn-lt"/>
                <a:ea typeface="+mn-ea"/>
                <a:cs typeface="+mn-cs"/>
              </a:rPr>
              <a:t> diverse fields. Biodiversity, public health, chemistry, even archeology. These projects range from </a:t>
            </a:r>
            <a:r>
              <a:rPr lang="en-US" sz="1200" kern="1200" dirty="0" smtClean="0">
                <a:solidFill>
                  <a:schemeClr val="tx1"/>
                </a:solidFill>
                <a:effectLst/>
                <a:latin typeface="+mn-lt"/>
                <a:ea typeface="+mn-ea"/>
                <a:cs typeface="+mn-cs"/>
              </a:rPr>
              <a:t>from those that can be done at home or in the backyard, such as sorting photographs of animals in order to document migration habits or counting the number and species of birds feeding from a birdfeeder, to remote and more complex fieldwork, including field observations, specimen collection, and long-term monitoring (see </a:t>
            </a:r>
            <a:r>
              <a:rPr lang="en-US" sz="1200" kern="1200" dirty="0" err="1" smtClean="0">
                <a:solidFill>
                  <a:schemeClr val="tx1"/>
                </a:solidFill>
                <a:effectLst/>
                <a:latin typeface="+mn-lt"/>
                <a:ea typeface="+mn-ea"/>
                <a:cs typeface="+mn-cs"/>
              </a:rPr>
              <a:t>www.citizenscience.org</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www.scistarter.org</a:t>
            </a:r>
            <a:r>
              <a:rPr lang="en-US" sz="1200" kern="1200" dirty="0" smtClean="0">
                <a:solidFill>
                  <a:schemeClr val="tx1"/>
                </a:solidFill>
                <a:effectLst/>
                <a:latin typeface="+mn-lt"/>
                <a:ea typeface="+mn-ea"/>
                <a:cs typeface="+mn-cs"/>
              </a:rPr>
              <a:t> for a list of citizen science projects in the United States). </a:t>
            </a:r>
            <a:endParaRPr lang="en-US" dirty="0" smtClean="0"/>
          </a:p>
          <a:p>
            <a:pPr marL="171450" indent="-171450">
              <a:buFontTx/>
              <a:buChar char="-"/>
            </a:pPr>
            <a:endParaRPr lang="en-US" sz="1200" kern="1200" baseline="0" dirty="0" smtClean="0">
              <a:solidFill>
                <a:schemeClr val="tx1"/>
              </a:solidFill>
              <a:effectLst/>
              <a:latin typeface="+mn-lt"/>
              <a:ea typeface="+mn-ea"/>
              <a:cs typeface="+mn-cs"/>
            </a:endParaRPr>
          </a:p>
          <a:p>
            <a:pPr marL="171450" indent="-171450">
              <a:buFontTx/>
              <a:buChar char="-"/>
            </a:pPr>
            <a:r>
              <a:rPr lang="en-US" sz="1200" kern="1200" dirty="0" smtClean="0">
                <a:solidFill>
                  <a:schemeClr val="tx1"/>
                </a:solidFill>
                <a:effectLst/>
                <a:latin typeface="+mn-lt"/>
                <a:ea typeface="+mn-ea"/>
                <a:cs typeface="+mn-cs"/>
              </a:rPr>
              <a:t>people of all ages, professions, occupations, and locations, take part in</a:t>
            </a:r>
            <a:r>
              <a:rPr lang="en-US" sz="1200" kern="1200" baseline="0" dirty="0" smtClean="0">
                <a:solidFill>
                  <a:schemeClr val="tx1"/>
                </a:solidFill>
                <a:effectLst/>
                <a:latin typeface="+mn-lt"/>
                <a:ea typeface="+mn-ea"/>
                <a:cs typeface="+mn-cs"/>
              </a:rPr>
              <a:t> citizen science. Some times they just contribute data. Other times they engage in analysis or interpretation.</a:t>
            </a:r>
            <a:r>
              <a:rPr lang="en-US" sz="1200" kern="1200" dirty="0" smtClean="0">
                <a:solidFill>
                  <a:schemeClr val="tx1"/>
                </a:solidFill>
                <a:effectLst/>
                <a:latin typeface="+mn-lt"/>
                <a:ea typeface="+mn-ea"/>
                <a:cs typeface="+mn-cs"/>
              </a:rPr>
              <a:t> </a:t>
            </a:r>
          </a:p>
          <a:p>
            <a:pPr marL="171450" indent="-171450">
              <a:buFontTx/>
              <a:buChar char="-"/>
            </a:pPr>
            <a:endParaRPr lang="en-US" sz="1200" kern="1200" dirty="0" smtClean="0">
              <a:solidFill>
                <a:schemeClr val="tx1"/>
              </a:solidFill>
              <a:effectLst/>
              <a:latin typeface="+mn-lt"/>
              <a:ea typeface="+mn-ea"/>
              <a:cs typeface="+mn-cs"/>
            </a:endParaRPr>
          </a:p>
          <a:p>
            <a:pPr marL="171450" indent="-171450">
              <a:buFontTx/>
              <a:buChar char="-"/>
            </a:pPr>
            <a:r>
              <a:rPr lang="en-US" sz="1200" kern="1200" dirty="0" smtClean="0">
                <a:solidFill>
                  <a:schemeClr val="tx1"/>
                </a:solidFill>
                <a:effectLst/>
                <a:latin typeface="+mn-lt"/>
                <a:ea typeface="+mn-ea"/>
                <a:cs typeface="+mn-cs"/>
              </a:rPr>
              <a:t>Projects</a:t>
            </a:r>
            <a:r>
              <a:rPr lang="en-US" sz="1200" kern="1200" baseline="0" dirty="0" smtClean="0">
                <a:solidFill>
                  <a:schemeClr val="tx1"/>
                </a:solidFill>
                <a:effectLst/>
                <a:latin typeface="+mn-lt"/>
                <a:ea typeface="+mn-ea"/>
                <a:cs typeface="+mn-cs"/>
              </a:rPr>
              <a:t> can be place-based, virtual, or blended</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81AC24-B593-40CD-BE59-AAB630F406CB}" type="slidenum">
              <a:rPr lang="en-US" smtClean="0"/>
              <a:t>2</a:t>
            </a:fld>
            <a:endParaRPr lang="en-US"/>
          </a:p>
        </p:txBody>
      </p:sp>
    </p:spTree>
    <p:extLst>
      <p:ext uri="{BB962C8B-B14F-4D97-AF65-F5344CB8AC3E}">
        <p14:creationId xmlns:p14="http://schemas.microsoft.com/office/powerpoint/2010/main" val="1206819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Feedback was either positive only (appreciation) or positive corrective guidance (appreciation + polite suggestions about improving future contributions)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Situational motivation</a:t>
            </a:r>
            <a:r>
              <a:rPr lang="en-US" baseline="0" dirty="0" smtClean="0"/>
              <a:t> </a:t>
            </a:r>
            <a:r>
              <a:rPr lang="en-GB" sz="1200" kern="1200" dirty="0" smtClean="0">
                <a:solidFill>
                  <a:schemeClr val="tx1"/>
                </a:solidFill>
                <a:effectLst/>
                <a:latin typeface="+mn-lt"/>
                <a:ea typeface="+mn-ea"/>
                <a:cs typeface="+mn-cs"/>
              </a:rPr>
              <a:t>was measured by the Situational Motivation Scale (SIMS) developed by </a:t>
            </a:r>
            <a:r>
              <a:rPr lang="en-GB" sz="1200" kern="1200" dirty="0" err="1" smtClean="0">
                <a:solidFill>
                  <a:schemeClr val="tx1"/>
                </a:solidFill>
                <a:effectLst/>
                <a:latin typeface="+mn-lt"/>
                <a:ea typeface="+mn-ea"/>
                <a:cs typeface="+mn-cs"/>
              </a:rPr>
              <a:t>Guay</a:t>
            </a:r>
            <a:r>
              <a:rPr lang="en-GB" sz="1200" kern="1200" dirty="0" smtClean="0">
                <a:solidFill>
                  <a:schemeClr val="tx1"/>
                </a:solidFill>
                <a:effectLst/>
                <a:latin typeface="+mn-lt"/>
                <a:ea typeface="+mn-ea"/>
                <a:cs typeface="+mn-cs"/>
              </a:rPr>
              <a:t> et al. (2000).  Compared</a:t>
            </a:r>
            <a:r>
              <a:rPr lang="en-GB" sz="1200" kern="1200" baseline="0" dirty="0" smtClean="0">
                <a:solidFill>
                  <a:schemeClr val="tx1"/>
                </a:solidFill>
                <a:effectLst/>
                <a:latin typeface="+mn-lt"/>
                <a:ea typeface="+mn-ea"/>
                <a:cs typeface="+mn-cs"/>
              </a:rPr>
              <a:t> with Global and Contextual motivation, </a:t>
            </a:r>
            <a:r>
              <a:rPr lang="en-US" sz="1200" b="0" i="0" u="none" strike="noStrike" kern="1200" baseline="0" dirty="0" smtClean="0">
                <a:solidFill>
                  <a:schemeClr val="tx1"/>
                </a:solidFill>
                <a:effectLst/>
                <a:latin typeface="+mn-lt"/>
                <a:ea typeface="+mn-ea"/>
                <a:cs typeface="+mn-cs"/>
              </a:rPr>
              <a:t>t</a:t>
            </a:r>
            <a:r>
              <a:rPr lang="en-US" sz="1200" b="0" i="0" u="none" strike="noStrike" kern="1200" baseline="0" dirty="0" smtClean="0">
                <a:solidFill>
                  <a:schemeClr val="tx1"/>
                </a:solidFill>
                <a:latin typeface="+mn-lt"/>
                <a:ea typeface="+mn-ea"/>
                <a:cs typeface="+mn-cs"/>
              </a:rPr>
              <a:t>he situational motivation is the most</a:t>
            </a:r>
          </a:p>
          <a:p>
            <a:r>
              <a:rPr lang="en-US" sz="1200" b="0" i="0" u="none" strike="noStrike" kern="1200" baseline="0" dirty="0" smtClean="0">
                <a:solidFill>
                  <a:schemeClr val="tx1"/>
                </a:solidFill>
                <a:latin typeface="+mn-lt"/>
                <a:ea typeface="+mn-ea"/>
                <a:cs typeface="+mn-cs"/>
              </a:rPr>
              <a:t>unstable level of motivation, and refers to the influence of an individual’s experiences when engaging in a specific activity at a given moment in time (</a:t>
            </a:r>
            <a:r>
              <a:rPr lang="en-US" sz="1200" b="0" i="0" u="none" strike="noStrike" kern="1200" baseline="0" dirty="0" err="1" smtClean="0">
                <a:solidFill>
                  <a:schemeClr val="tx1"/>
                </a:solidFill>
                <a:latin typeface="+mn-lt"/>
                <a:ea typeface="+mn-ea"/>
                <a:cs typeface="+mn-cs"/>
              </a:rPr>
              <a:t>Vallerand</a:t>
            </a:r>
            <a:r>
              <a:rPr lang="en-US" sz="1200" b="0" i="0" u="none" strike="noStrike" kern="1200" baseline="0" dirty="0" smtClean="0">
                <a:solidFill>
                  <a:schemeClr val="tx1"/>
                </a:solidFill>
                <a:latin typeface="+mn-lt"/>
                <a:ea typeface="+mn-ea"/>
                <a:cs typeface="+mn-cs"/>
              </a:rPr>
              <a:t>, 1997; </a:t>
            </a:r>
            <a:r>
              <a:rPr lang="en-US" sz="1200" b="0" i="0" u="none" strike="noStrike" kern="1200" baseline="0" dirty="0" err="1" smtClean="0">
                <a:solidFill>
                  <a:schemeClr val="tx1"/>
                </a:solidFill>
                <a:latin typeface="+mn-lt"/>
                <a:ea typeface="+mn-ea"/>
                <a:cs typeface="+mn-cs"/>
              </a:rPr>
              <a:t>Vallerand</a:t>
            </a:r>
            <a:r>
              <a:rPr lang="en-US" sz="1200" b="0" i="0" u="none" strike="noStrike" kern="1200" baseline="0" dirty="0" smtClean="0">
                <a:solidFill>
                  <a:schemeClr val="tx1"/>
                </a:solidFill>
                <a:latin typeface="+mn-lt"/>
                <a:ea typeface="+mn-ea"/>
                <a:cs typeface="+mn-cs"/>
              </a:rPr>
              <a:t> &amp; </a:t>
            </a:r>
            <a:r>
              <a:rPr lang="en-US" sz="1200" b="0" i="0" u="none" strike="noStrike" kern="1200" baseline="0" dirty="0" err="1" smtClean="0">
                <a:solidFill>
                  <a:schemeClr val="tx1"/>
                </a:solidFill>
                <a:latin typeface="+mn-lt"/>
                <a:ea typeface="+mn-ea"/>
                <a:cs typeface="+mn-cs"/>
              </a:rPr>
              <a:t>Ratelle</a:t>
            </a:r>
            <a:r>
              <a:rPr lang="en-US" sz="1200" b="0" i="0" u="none" strike="noStrike" kern="1200" baseline="0" dirty="0" smtClean="0">
                <a:solidFill>
                  <a:schemeClr val="tx1"/>
                </a:solidFill>
                <a:latin typeface="+mn-lt"/>
                <a:ea typeface="+mn-ea"/>
                <a:cs typeface="+mn-cs"/>
              </a:rPr>
              <a:t>, 2002).</a:t>
            </a:r>
            <a:endParaRPr lang="en-GB" sz="1200" kern="120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Data quantity: (1) the number of words written</a:t>
            </a:r>
            <a:r>
              <a:rPr lang="en-GB" sz="1200" kern="1200" baseline="0" dirty="0" smtClean="0">
                <a:solidFill>
                  <a:schemeClr val="tx1"/>
                </a:solidFill>
                <a:effectLst/>
                <a:latin typeface="+mn-lt"/>
                <a:ea typeface="+mn-ea"/>
                <a:cs typeface="+mn-cs"/>
              </a:rPr>
              <a:t> on observation paper form, and (2) the number of photos.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Data quality: (1) For the observation paper form, two </a:t>
            </a:r>
            <a:r>
              <a:rPr lang="en-GB" sz="1200" kern="1200" baseline="0" dirty="0" err="1" smtClean="0">
                <a:solidFill>
                  <a:schemeClr val="tx1"/>
                </a:solidFill>
                <a:effectLst/>
                <a:latin typeface="+mn-lt"/>
                <a:ea typeface="+mn-ea"/>
                <a:cs typeface="+mn-cs"/>
              </a:rPr>
              <a:t>raters</a:t>
            </a:r>
            <a:r>
              <a:rPr lang="en-GB" sz="1200" kern="1200" baseline="0" dirty="0" smtClean="0">
                <a:solidFill>
                  <a:schemeClr val="tx1"/>
                </a:solidFill>
                <a:effectLst/>
                <a:latin typeface="+mn-lt"/>
                <a:ea typeface="+mn-ea"/>
                <a:cs typeface="+mn-cs"/>
              </a:rPr>
              <a:t> compared the data collected in the 2</a:t>
            </a:r>
            <a:r>
              <a:rPr lang="en-GB" sz="1200" kern="1200" baseline="30000" dirty="0" smtClean="0">
                <a:solidFill>
                  <a:schemeClr val="tx1"/>
                </a:solidFill>
                <a:effectLst/>
                <a:latin typeface="+mn-lt"/>
                <a:ea typeface="+mn-ea"/>
                <a:cs typeface="+mn-cs"/>
              </a:rPr>
              <a:t>nd</a:t>
            </a:r>
            <a:r>
              <a:rPr lang="en-GB" sz="1200" kern="1200" baseline="0" dirty="0" smtClean="0">
                <a:solidFill>
                  <a:schemeClr val="tx1"/>
                </a:solidFill>
                <a:effectLst/>
                <a:latin typeface="+mn-lt"/>
                <a:ea typeface="+mn-ea"/>
                <a:cs typeface="+mn-cs"/>
              </a:rPr>
              <a:t> round with that collected in the 1</a:t>
            </a:r>
            <a:r>
              <a:rPr lang="en-GB" sz="1200" kern="1200" baseline="30000" dirty="0" smtClean="0">
                <a:solidFill>
                  <a:schemeClr val="tx1"/>
                </a:solidFill>
                <a:effectLst/>
                <a:latin typeface="+mn-lt"/>
                <a:ea typeface="+mn-ea"/>
                <a:cs typeface="+mn-cs"/>
              </a:rPr>
              <a:t>st</a:t>
            </a:r>
            <a:r>
              <a:rPr lang="en-GB" sz="1200" kern="1200" baseline="0" dirty="0" smtClean="0">
                <a:solidFill>
                  <a:schemeClr val="tx1"/>
                </a:solidFill>
                <a:effectLst/>
                <a:latin typeface="+mn-lt"/>
                <a:ea typeface="+mn-ea"/>
                <a:cs typeface="+mn-cs"/>
              </a:rPr>
              <a:t> round to see whether the participants write down more, same, or less meaningful details about tree and bird in the 2</a:t>
            </a:r>
            <a:r>
              <a:rPr lang="en-GB" sz="1200" kern="1200" baseline="30000" dirty="0" smtClean="0">
                <a:solidFill>
                  <a:schemeClr val="tx1"/>
                </a:solidFill>
                <a:effectLst/>
                <a:latin typeface="+mn-lt"/>
                <a:ea typeface="+mn-ea"/>
                <a:cs typeface="+mn-cs"/>
              </a:rPr>
              <a:t>nd</a:t>
            </a:r>
            <a:r>
              <a:rPr lang="en-GB" sz="1200" kern="1200" baseline="0" dirty="0" smtClean="0">
                <a:solidFill>
                  <a:schemeClr val="tx1"/>
                </a:solidFill>
                <a:effectLst/>
                <a:latin typeface="+mn-lt"/>
                <a:ea typeface="+mn-ea"/>
                <a:cs typeface="+mn-cs"/>
              </a:rPr>
              <a:t> round observation; (2) for the photo, two </a:t>
            </a:r>
            <a:r>
              <a:rPr lang="en-GB" sz="1200" kern="1200" baseline="0" dirty="0" err="1" smtClean="0">
                <a:solidFill>
                  <a:schemeClr val="tx1"/>
                </a:solidFill>
                <a:effectLst/>
                <a:latin typeface="+mn-lt"/>
                <a:ea typeface="+mn-ea"/>
                <a:cs typeface="+mn-cs"/>
              </a:rPr>
              <a:t>raters</a:t>
            </a:r>
            <a:r>
              <a:rPr lang="en-GB" sz="1200" kern="1200" baseline="0" dirty="0" smtClean="0">
                <a:solidFill>
                  <a:schemeClr val="tx1"/>
                </a:solidFill>
                <a:effectLst/>
                <a:latin typeface="+mn-lt"/>
                <a:ea typeface="+mn-ea"/>
                <a:cs typeface="+mn-cs"/>
              </a:rPr>
              <a:t> compared the photo taken in the 2</a:t>
            </a:r>
            <a:r>
              <a:rPr lang="en-GB" sz="1200" kern="1200" baseline="30000" dirty="0" smtClean="0">
                <a:solidFill>
                  <a:schemeClr val="tx1"/>
                </a:solidFill>
                <a:effectLst/>
                <a:latin typeface="+mn-lt"/>
                <a:ea typeface="+mn-ea"/>
                <a:cs typeface="+mn-cs"/>
              </a:rPr>
              <a:t>nd</a:t>
            </a:r>
            <a:r>
              <a:rPr lang="en-GB" sz="1200" kern="1200" baseline="0" dirty="0" smtClean="0">
                <a:solidFill>
                  <a:schemeClr val="tx1"/>
                </a:solidFill>
                <a:effectLst/>
                <a:latin typeface="+mn-lt"/>
                <a:ea typeface="+mn-ea"/>
                <a:cs typeface="+mn-cs"/>
              </a:rPr>
              <a:t> round with that collected in the 1</a:t>
            </a:r>
            <a:r>
              <a:rPr lang="en-GB" sz="1200" kern="1200" baseline="30000" dirty="0" smtClean="0">
                <a:solidFill>
                  <a:schemeClr val="tx1"/>
                </a:solidFill>
                <a:effectLst/>
                <a:latin typeface="+mn-lt"/>
                <a:ea typeface="+mn-ea"/>
                <a:cs typeface="+mn-cs"/>
              </a:rPr>
              <a:t>st</a:t>
            </a:r>
            <a:r>
              <a:rPr lang="en-GB" sz="1200" kern="1200" baseline="0" dirty="0" smtClean="0">
                <a:solidFill>
                  <a:schemeClr val="tx1"/>
                </a:solidFill>
                <a:effectLst/>
                <a:latin typeface="+mn-lt"/>
                <a:ea typeface="+mn-ea"/>
                <a:cs typeface="+mn-cs"/>
              </a:rPr>
              <a:t> round and decided whether the photo quality had increased, not change, or decreased in the 2</a:t>
            </a:r>
            <a:r>
              <a:rPr lang="en-GB" sz="1200" kern="1200" baseline="30000" dirty="0" smtClean="0">
                <a:solidFill>
                  <a:schemeClr val="tx1"/>
                </a:solidFill>
                <a:effectLst/>
                <a:latin typeface="+mn-lt"/>
                <a:ea typeface="+mn-ea"/>
                <a:cs typeface="+mn-cs"/>
              </a:rPr>
              <a:t>nd</a:t>
            </a:r>
            <a:r>
              <a:rPr lang="en-GB" sz="1200" kern="1200" baseline="0" dirty="0" smtClean="0">
                <a:solidFill>
                  <a:schemeClr val="tx1"/>
                </a:solidFill>
                <a:effectLst/>
                <a:latin typeface="+mn-lt"/>
                <a:ea typeface="+mn-ea"/>
                <a:cs typeface="+mn-cs"/>
              </a:rPr>
              <a:t> round observation.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32E93EDE-5FE6-4700-85F5-2AA63FB4A9C8}" type="slidenum">
              <a:rPr lang="en-US" smtClean="0">
                <a:solidFill>
                  <a:prstClr val="black"/>
                </a:solidFill>
              </a:rPr>
              <a:pPr/>
              <a:t>22</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Dana </a:t>
            </a:r>
            <a:r>
              <a:rPr lang="en-US" baseline="0" dirty="0" err="1" smtClean="0"/>
              <a:t>Rotman’s</a:t>
            </a:r>
            <a:r>
              <a:rPr lang="en-US" baseline="0" dirty="0" smtClean="0"/>
              <a:t> dissertation work identified the motivating effect of acknowledgement and interactions with scientists on the continued participation of citizen science volunteers, this study delves into specifics about the what type of feedback increases motivation and contributions.</a:t>
            </a:r>
            <a:endParaRPr lang="en-US" dirty="0"/>
          </a:p>
        </p:txBody>
      </p:sp>
      <p:sp>
        <p:nvSpPr>
          <p:cNvPr id="4" name="Slide Number Placeholder 3"/>
          <p:cNvSpPr>
            <a:spLocks noGrp="1"/>
          </p:cNvSpPr>
          <p:nvPr>
            <p:ph type="sldNum" sz="quarter" idx="10"/>
          </p:nvPr>
        </p:nvSpPr>
        <p:spPr/>
        <p:txBody>
          <a:bodyPr/>
          <a:lstStyle/>
          <a:p>
            <a:fld id="{DF81AC24-B593-40CD-BE59-AAB630F406CB}"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875400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AC24-B593-40CD-BE59-AAB630F406CB}"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6735328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AC24-B593-40CD-BE59-AAB630F406CB}"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979395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Findings come from three rounds of evaluation conducted between Spring 2012 and Fall 2013 and involving nearly</a:t>
            </a:r>
            <a:r>
              <a:rPr lang="en-US" baseline="0" dirty="0" smtClean="0"/>
              <a:t> 200 (186) citizen science volunteers, both traditional and millennial college students. </a:t>
            </a:r>
          </a:p>
          <a:p>
            <a:endParaRPr lang="en-US" baseline="0" dirty="0" smtClean="0"/>
          </a:p>
          <a:p>
            <a:r>
              <a:rPr lang="en-US" baseline="0" dirty="0" smtClean="0"/>
              <a:t>The hypothesis is that users who have more of an active stake in shaping their involvement with the platform and the community will be motivated to participate more, and additionally that a social media platform that is iteratively re-designed by its users will improve in quality over the course of its development. Two preliminary studies show that this integration of technology with the visit to the preserve is compelling, and appears to assist visitors to see and observe nature more closely. Initial participatory design sessions suggest that using the phone app. encourages visitors to notice details about nature that they would probably otherwise have overlooked, with even the naturalists in the park commenting that with it they observe things that they did not expect to see. On one occasion, a naturalist spotted an unusual insect in a photograph of a plant that he did not know was there at the time he took the photograph. </a:t>
            </a:r>
          </a:p>
          <a:p>
            <a:endParaRPr lang="en-US" baseline="0" dirty="0" smtClean="0"/>
          </a:p>
          <a:p>
            <a:r>
              <a:rPr lang="en-US" baseline="0" dirty="0" smtClean="0"/>
              <a:t>Visitors also exhibited excitement about seeing their data on the tabletop and comparing it with the data of others. They liked the communal aspect of viewing data with others around the tabletop, and hearing comments from others. The suggestions about how to modify the design of NN included requests to add some specific questions to direct visitors’ activities, encouraging the visitors to identify meaningful science-like challenges.</a:t>
            </a:r>
            <a:endParaRPr lang="en-US" dirty="0"/>
          </a:p>
        </p:txBody>
      </p:sp>
      <p:sp>
        <p:nvSpPr>
          <p:cNvPr id="4" name="Slide Number Placeholder 3"/>
          <p:cNvSpPr>
            <a:spLocks noGrp="1"/>
          </p:cNvSpPr>
          <p:nvPr>
            <p:ph type="sldNum" sz="quarter" idx="10"/>
          </p:nvPr>
        </p:nvSpPr>
        <p:spPr/>
        <p:txBody>
          <a:bodyPr/>
          <a:lstStyle/>
          <a:p>
            <a:fld id="{DF81AC24-B593-40CD-BE59-AAB630F406CB}"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8754004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    Data – two types nature pix and design ideas</a:t>
            </a:r>
          </a:p>
          <a:p>
            <a:r>
              <a:rPr lang="en-US" dirty="0" smtClean="0"/>
              <a:t>    People – hard to give design ideas with out knowing the kinds of things that are appropriate</a:t>
            </a:r>
          </a:p>
          <a:p>
            <a:r>
              <a:rPr lang="en-US" dirty="0" smtClean="0"/>
              <a:t>    Technology – again it has to be stable and work</a:t>
            </a:r>
            <a:endParaRPr lang="en-US" dirty="0"/>
          </a:p>
        </p:txBody>
      </p:sp>
      <p:sp>
        <p:nvSpPr>
          <p:cNvPr id="4" name="Slide Number Placeholder 3"/>
          <p:cNvSpPr>
            <a:spLocks noGrp="1"/>
          </p:cNvSpPr>
          <p:nvPr>
            <p:ph type="sldNum" sz="quarter" idx="10"/>
          </p:nvPr>
        </p:nvSpPr>
        <p:spPr/>
        <p:txBody>
          <a:bodyPr/>
          <a:lstStyle/>
          <a:p>
            <a:fld id="{DF81AC24-B593-40CD-BE59-AAB630F406CB}"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673532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F81AC24-B593-40CD-BE59-AAB630F406CB}"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673532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Surveys are conducted every summer at Glacier National Park to determine the location and health of the park's American </a:t>
            </a:r>
            <a:r>
              <a:rPr lang="en-US" dirty="0" err="1" smtClean="0"/>
              <a:t>pika</a:t>
            </a:r>
            <a:r>
              <a:rPr lang="en-US" dirty="0" smtClean="0"/>
              <a:t> population. </a:t>
            </a:r>
            <a:endParaRPr lang="en-US" b="1" dirty="0"/>
          </a:p>
        </p:txBody>
      </p:sp>
      <p:sp>
        <p:nvSpPr>
          <p:cNvPr id="4" name="Slide Number Placeholder 3"/>
          <p:cNvSpPr>
            <a:spLocks noGrp="1"/>
          </p:cNvSpPr>
          <p:nvPr>
            <p:ph type="sldNum" sz="quarter" idx="10"/>
          </p:nvPr>
        </p:nvSpPr>
        <p:spPr/>
        <p:txBody>
          <a:bodyPr/>
          <a:lstStyle/>
          <a:p>
            <a:fld id="{DF81AC24-B593-40CD-BE59-AAB630F406CB}" type="slidenum">
              <a:rPr lang="en-US" smtClean="0"/>
              <a:t>31</a:t>
            </a:fld>
            <a:endParaRPr lang="en-US"/>
          </a:p>
        </p:txBody>
      </p:sp>
    </p:spTree>
    <p:extLst>
      <p:ext uri="{BB962C8B-B14F-4D97-AF65-F5344CB8AC3E}">
        <p14:creationId xmlns:p14="http://schemas.microsoft.com/office/powerpoint/2010/main" val="2802260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AC24-B593-40CD-BE59-AAB630F406CB}" type="slidenum">
              <a:rPr lang="en-US" smtClean="0"/>
              <a:t>3</a:t>
            </a:fld>
            <a:endParaRPr lang="en-US"/>
          </a:p>
        </p:txBody>
      </p:sp>
    </p:spTree>
    <p:extLst>
      <p:ext uri="{BB962C8B-B14F-4D97-AF65-F5344CB8AC3E}">
        <p14:creationId xmlns:p14="http://schemas.microsoft.com/office/powerpoint/2010/main" val="1486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Key points: </a:t>
            </a:r>
          </a:p>
          <a:p>
            <a:r>
              <a:rPr lang="en-US" baseline="0" dirty="0" smtClean="0"/>
              <a:t>-Citizen Science has been practiced for hundreds of years, but the way it’s currently understood can be traced back to two places in the 1990s. The Cornell Lab of Ornithology started citizen science to help scientists with different problems about birds. Alan Irwin in the UK saw citizen science as a method for supporting citizen engagement in public policy. </a:t>
            </a:r>
          </a:p>
          <a:p>
            <a:endParaRPr lang="en-US" baseline="0" dirty="0" smtClean="0"/>
          </a:p>
          <a:p>
            <a:r>
              <a:rPr lang="en-US" baseline="0" dirty="0" smtClean="0"/>
              <a:t>- Right now a lot of really exciting things are happening. Projects increasingly take advantage of new technologies to scale up. The field is coming together as a whole. New associations are emerging across the world.</a:t>
            </a:r>
            <a:endParaRPr lang="en-US" dirty="0"/>
          </a:p>
        </p:txBody>
      </p:sp>
      <p:sp>
        <p:nvSpPr>
          <p:cNvPr id="4" name="Slide Number Placeholder 3"/>
          <p:cNvSpPr>
            <a:spLocks noGrp="1"/>
          </p:cNvSpPr>
          <p:nvPr>
            <p:ph type="sldNum" sz="quarter" idx="10"/>
          </p:nvPr>
        </p:nvSpPr>
        <p:spPr/>
        <p:txBody>
          <a:bodyPr/>
          <a:lstStyle/>
          <a:p>
            <a:fld id="{DF81AC24-B593-40CD-BE59-AAB630F406CB}" type="slidenum">
              <a:rPr lang="en-US" smtClean="0"/>
              <a:t>4</a:t>
            </a:fld>
            <a:endParaRPr lang="en-US"/>
          </a:p>
        </p:txBody>
      </p:sp>
    </p:spTree>
    <p:extLst>
      <p:ext uri="{BB962C8B-B14F-4D97-AF65-F5344CB8AC3E}">
        <p14:creationId xmlns:p14="http://schemas.microsoft.com/office/powerpoint/2010/main" val="1486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F81AC24-B593-40CD-BE59-AAB630F406CB}" type="slidenum">
              <a:rPr lang="en-US" smtClean="0"/>
              <a:t>5</a:t>
            </a:fld>
            <a:endParaRPr lang="en-US"/>
          </a:p>
        </p:txBody>
      </p:sp>
    </p:spTree>
    <p:extLst>
      <p:ext uri="{BB962C8B-B14F-4D97-AF65-F5344CB8AC3E}">
        <p14:creationId xmlns:p14="http://schemas.microsoft.com/office/powerpoint/2010/main" val="1642051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a:ln/>
        </p:spPr>
      </p:sp>
      <p:sp>
        <p:nvSpPr>
          <p:cNvPr id="112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New Roman" charset="0"/>
              </a:rPr>
              <a:t>2011</a:t>
            </a:r>
            <a:r>
              <a:rPr lang="en-US" baseline="0" dirty="0" smtClean="0">
                <a:latin typeface="Times New Roman" charset="0"/>
              </a:rPr>
              <a:t> Wired article by Craig McClain</a:t>
            </a:r>
          </a:p>
          <a:p>
            <a:r>
              <a:rPr lang="en-US" dirty="0" smtClean="0">
                <a:latin typeface="Times New Roman" charset="0"/>
              </a:rPr>
              <a:t>As you can see, many species are endangered, some of them critically so. At the same time that these species are getting scarcer, so are the scientists who study them,</a:t>
            </a:r>
            <a:r>
              <a:rPr lang="en-US" baseline="0" dirty="0" smtClean="0">
                <a:latin typeface="Times New Roman" charset="0"/>
              </a:rPr>
              <a:t> f</a:t>
            </a:r>
            <a:r>
              <a:rPr lang="en-US" dirty="0" smtClean="0">
                <a:latin typeface="Times New Roman" charset="0"/>
              </a:rPr>
              <a:t>or various reasons, ranging from funding to</a:t>
            </a:r>
            <a:r>
              <a:rPr lang="en-US" baseline="0" dirty="0" smtClean="0">
                <a:latin typeface="Times New Roman" charset="0"/>
              </a:rPr>
              <a:t> popularity of the work.</a:t>
            </a:r>
            <a:r>
              <a:rPr lang="en-US" dirty="0" smtClean="0">
                <a:latin typeface="Times New Roman" charset="0"/>
              </a:rPr>
              <a:t> If we, as a society, think that it is important to document existing and vanishing species, relying on professional scientists to do so is just not enough anymore.</a:t>
            </a:r>
            <a:endParaRPr lang="en-US" dirty="0">
              <a:latin typeface="Times New Roman" charset="0"/>
            </a:endParaRPr>
          </a:p>
        </p:txBody>
      </p:sp>
      <p:sp>
        <p:nvSpPr>
          <p:cNvPr id="11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000">
                <a:solidFill>
                  <a:schemeClr val="tx1"/>
                </a:solidFill>
                <a:latin typeface="Times New Roman" charset="0"/>
                <a:ea typeface="ＭＳ Ｐゴシック" charset="0"/>
                <a:cs typeface="ＭＳ Ｐゴシック" charset="0"/>
              </a:defRPr>
            </a:lvl1pPr>
            <a:lvl2pPr marL="734778" indent="-282607">
              <a:defRPr sz="3000">
                <a:solidFill>
                  <a:schemeClr val="tx1"/>
                </a:solidFill>
                <a:latin typeface="Times New Roman" charset="0"/>
                <a:ea typeface="ＭＳ Ｐゴシック" charset="0"/>
              </a:defRPr>
            </a:lvl2pPr>
            <a:lvl3pPr marL="1130427" indent="-226085">
              <a:defRPr sz="3000">
                <a:solidFill>
                  <a:schemeClr val="tx1"/>
                </a:solidFill>
                <a:latin typeface="Times New Roman" charset="0"/>
                <a:ea typeface="ＭＳ Ｐゴシック" charset="0"/>
              </a:defRPr>
            </a:lvl3pPr>
            <a:lvl4pPr marL="1582598" indent="-226085">
              <a:defRPr sz="3000">
                <a:solidFill>
                  <a:schemeClr val="tx1"/>
                </a:solidFill>
                <a:latin typeface="Times New Roman" charset="0"/>
                <a:ea typeface="ＭＳ Ｐゴシック" charset="0"/>
              </a:defRPr>
            </a:lvl4pPr>
            <a:lvl5pPr marL="2034769" indent="-226085">
              <a:defRPr sz="3000">
                <a:solidFill>
                  <a:schemeClr val="tx1"/>
                </a:solidFill>
                <a:latin typeface="Times New Roman" charset="0"/>
                <a:ea typeface="ＭＳ Ｐゴシック" charset="0"/>
              </a:defRPr>
            </a:lvl5pPr>
            <a:lvl6pPr marL="2486939" indent="-226085" eaLnBrk="0" fontAlgn="base" hangingPunct="0">
              <a:spcBef>
                <a:spcPct val="0"/>
              </a:spcBef>
              <a:spcAft>
                <a:spcPct val="0"/>
              </a:spcAft>
              <a:defRPr sz="3000">
                <a:solidFill>
                  <a:schemeClr val="tx1"/>
                </a:solidFill>
                <a:latin typeface="Times New Roman" charset="0"/>
                <a:ea typeface="ＭＳ Ｐゴシック" charset="0"/>
              </a:defRPr>
            </a:lvl6pPr>
            <a:lvl7pPr marL="2939110" indent="-226085" eaLnBrk="0" fontAlgn="base" hangingPunct="0">
              <a:spcBef>
                <a:spcPct val="0"/>
              </a:spcBef>
              <a:spcAft>
                <a:spcPct val="0"/>
              </a:spcAft>
              <a:defRPr sz="3000">
                <a:solidFill>
                  <a:schemeClr val="tx1"/>
                </a:solidFill>
                <a:latin typeface="Times New Roman" charset="0"/>
                <a:ea typeface="ＭＳ Ｐゴシック" charset="0"/>
              </a:defRPr>
            </a:lvl7pPr>
            <a:lvl8pPr marL="3391281" indent="-226085" eaLnBrk="0" fontAlgn="base" hangingPunct="0">
              <a:spcBef>
                <a:spcPct val="0"/>
              </a:spcBef>
              <a:spcAft>
                <a:spcPct val="0"/>
              </a:spcAft>
              <a:defRPr sz="3000">
                <a:solidFill>
                  <a:schemeClr val="tx1"/>
                </a:solidFill>
                <a:latin typeface="Times New Roman" charset="0"/>
                <a:ea typeface="ＭＳ Ｐゴシック" charset="0"/>
              </a:defRPr>
            </a:lvl8pPr>
            <a:lvl9pPr marL="3843452" indent="-226085" eaLnBrk="0" fontAlgn="base" hangingPunct="0">
              <a:spcBef>
                <a:spcPct val="0"/>
              </a:spcBef>
              <a:spcAft>
                <a:spcPct val="0"/>
              </a:spcAft>
              <a:defRPr sz="3000">
                <a:solidFill>
                  <a:schemeClr val="tx1"/>
                </a:solidFill>
                <a:latin typeface="Times New Roman" charset="0"/>
                <a:ea typeface="ＭＳ Ｐゴシック" charset="0"/>
              </a:defRPr>
            </a:lvl9pPr>
          </a:lstStyle>
          <a:p>
            <a:fld id="{23BCB348-B886-6C4A-8CAF-C5CA16D07896}" type="slidenum">
              <a:rPr lang="en-US" sz="1200"/>
              <a:pPr/>
              <a:t>6</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recently released Audubon Birds and Climate Change report indicates that of 588 North American bird species, more than half are at risk from global warming and are expected to lose more than 50% of their current climactic range by 2080. 50 species in BC, Canada.</a:t>
            </a:r>
          </a:p>
          <a:p>
            <a:endParaRPr lang="en-US" baseline="0" dirty="0" smtClean="0"/>
          </a:p>
          <a:p>
            <a:r>
              <a:rPr lang="en-US" baseline="0" dirty="0" smtClean="0"/>
              <a:t>Of these, 126 species are considered “climate endangered” because they are projected to lose more than 50% of their current range by 2050.</a:t>
            </a:r>
            <a:endParaRPr lang="en-US" dirty="0"/>
          </a:p>
        </p:txBody>
      </p:sp>
      <p:sp>
        <p:nvSpPr>
          <p:cNvPr id="4" name="Slide Number Placeholder 3"/>
          <p:cNvSpPr>
            <a:spLocks noGrp="1"/>
          </p:cNvSpPr>
          <p:nvPr>
            <p:ph type="sldNum" sz="quarter" idx="10"/>
          </p:nvPr>
        </p:nvSpPr>
        <p:spPr/>
        <p:txBody>
          <a:bodyPr/>
          <a:lstStyle/>
          <a:p>
            <a:fld id="{DF81AC24-B593-40CD-BE59-AAB630F406CB}" type="slidenum">
              <a:rPr lang="en-US" smtClean="0"/>
              <a:t>7</a:t>
            </a:fld>
            <a:endParaRPr lang="en-US"/>
          </a:p>
        </p:txBody>
      </p:sp>
    </p:spTree>
    <p:extLst>
      <p:ext uri="{BB962C8B-B14F-4D97-AF65-F5344CB8AC3E}">
        <p14:creationId xmlns:p14="http://schemas.microsoft.com/office/powerpoint/2010/main" val="16928716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noTextEdit="1"/>
          </p:cNvSpPr>
          <p:nvPr>
            <p:ph type="sldImg"/>
          </p:nvPr>
        </p:nvSpPr>
        <p:spPr>
          <a:ln/>
        </p:spPr>
      </p:sp>
      <p:sp>
        <p:nvSpPr>
          <p:cNvPr id="92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smtClean="0"/>
          </a:p>
        </p:txBody>
      </p:sp>
      <p:sp>
        <p:nvSpPr>
          <p:cNvPr id="92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000">
                <a:solidFill>
                  <a:schemeClr val="tx1"/>
                </a:solidFill>
                <a:latin typeface="Times New Roman" charset="0"/>
                <a:ea typeface="ＭＳ Ｐゴシック" charset="0"/>
                <a:cs typeface="ＭＳ Ｐゴシック" charset="0"/>
              </a:defRPr>
            </a:lvl1pPr>
            <a:lvl2pPr marL="734778" indent="-282607">
              <a:defRPr sz="3000">
                <a:solidFill>
                  <a:schemeClr val="tx1"/>
                </a:solidFill>
                <a:latin typeface="Times New Roman" charset="0"/>
                <a:ea typeface="ＭＳ Ｐゴシック" charset="0"/>
              </a:defRPr>
            </a:lvl2pPr>
            <a:lvl3pPr marL="1130427" indent="-226085">
              <a:defRPr sz="3000">
                <a:solidFill>
                  <a:schemeClr val="tx1"/>
                </a:solidFill>
                <a:latin typeface="Times New Roman" charset="0"/>
                <a:ea typeface="ＭＳ Ｐゴシック" charset="0"/>
              </a:defRPr>
            </a:lvl3pPr>
            <a:lvl4pPr marL="1582598" indent="-226085">
              <a:defRPr sz="3000">
                <a:solidFill>
                  <a:schemeClr val="tx1"/>
                </a:solidFill>
                <a:latin typeface="Times New Roman" charset="0"/>
                <a:ea typeface="ＭＳ Ｐゴシック" charset="0"/>
              </a:defRPr>
            </a:lvl4pPr>
            <a:lvl5pPr marL="2034769" indent="-226085">
              <a:defRPr sz="3000">
                <a:solidFill>
                  <a:schemeClr val="tx1"/>
                </a:solidFill>
                <a:latin typeface="Times New Roman" charset="0"/>
                <a:ea typeface="ＭＳ Ｐゴシック" charset="0"/>
              </a:defRPr>
            </a:lvl5pPr>
            <a:lvl6pPr marL="2486939" indent="-226085" eaLnBrk="0" fontAlgn="base" hangingPunct="0">
              <a:spcBef>
                <a:spcPct val="0"/>
              </a:spcBef>
              <a:spcAft>
                <a:spcPct val="0"/>
              </a:spcAft>
              <a:defRPr sz="3000">
                <a:solidFill>
                  <a:schemeClr val="tx1"/>
                </a:solidFill>
                <a:latin typeface="Times New Roman" charset="0"/>
                <a:ea typeface="ＭＳ Ｐゴシック" charset="0"/>
              </a:defRPr>
            </a:lvl6pPr>
            <a:lvl7pPr marL="2939110" indent="-226085" eaLnBrk="0" fontAlgn="base" hangingPunct="0">
              <a:spcBef>
                <a:spcPct val="0"/>
              </a:spcBef>
              <a:spcAft>
                <a:spcPct val="0"/>
              </a:spcAft>
              <a:defRPr sz="3000">
                <a:solidFill>
                  <a:schemeClr val="tx1"/>
                </a:solidFill>
                <a:latin typeface="Times New Roman" charset="0"/>
                <a:ea typeface="ＭＳ Ｐゴシック" charset="0"/>
              </a:defRPr>
            </a:lvl7pPr>
            <a:lvl8pPr marL="3391281" indent="-226085" eaLnBrk="0" fontAlgn="base" hangingPunct="0">
              <a:spcBef>
                <a:spcPct val="0"/>
              </a:spcBef>
              <a:spcAft>
                <a:spcPct val="0"/>
              </a:spcAft>
              <a:defRPr sz="3000">
                <a:solidFill>
                  <a:schemeClr val="tx1"/>
                </a:solidFill>
                <a:latin typeface="Times New Roman" charset="0"/>
                <a:ea typeface="ＭＳ Ｐゴシック" charset="0"/>
              </a:defRPr>
            </a:lvl8pPr>
            <a:lvl9pPr marL="3843452" indent="-226085" eaLnBrk="0" fontAlgn="base" hangingPunct="0">
              <a:spcBef>
                <a:spcPct val="0"/>
              </a:spcBef>
              <a:spcAft>
                <a:spcPct val="0"/>
              </a:spcAft>
              <a:defRPr sz="3000">
                <a:solidFill>
                  <a:schemeClr val="tx1"/>
                </a:solidFill>
                <a:latin typeface="Times New Roman" charset="0"/>
                <a:ea typeface="ＭＳ Ｐゴシック" charset="0"/>
              </a:defRPr>
            </a:lvl9pPr>
          </a:lstStyle>
          <a:p>
            <a:fld id="{90BCD270-3521-FE49-A1EB-C44CCC891F0E}" type="slidenum">
              <a:rPr lang="en-US" sz="1200"/>
              <a:pPr/>
              <a:t>8</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Courier New"/>
              <a:buNone/>
            </a:pPr>
            <a:r>
              <a:rPr lang="en-US" dirty="0" smtClean="0"/>
              <a:t>E.g. Clean Air Coalition</a:t>
            </a:r>
            <a:r>
              <a:rPr lang="en-US" baseline="0" dirty="0" smtClean="0"/>
              <a:t> </a:t>
            </a:r>
            <a:r>
              <a:rPr lang="en-US" sz="2800" dirty="0" smtClean="0"/>
              <a:t>of Western New York</a:t>
            </a:r>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DF81AC24-B593-40CD-BE59-AAB630F406CB}" type="slidenum">
              <a:rPr lang="en-US" smtClean="0"/>
              <a:t>9</a:t>
            </a:fld>
            <a:endParaRPr lang="en-US"/>
          </a:p>
        </p:txBody>
      </p:sp>
    </p:spTree>
    <p:extLst>
      <p:ext uri="{BB962C8B-B14F-4D97-AF65-F5344CB8AC3E}">
        <p14:creationId xmlns:p14="http://schemas.microsoft.com/office/powerpoint/2010/main" val="1642051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EC6B71-2CE1-49A5-8742-8C443C05BD29}" type="datetimeFigureOut">
              <a:rPr lang="en-US" smtClean="0"/>
              <a:t>9/26/14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840D9-0BD6-4ED8-B847-39B1C22CE5CC}" type="slidenum">
              <a:rPr lang="en-US" smtClean="0"/>
              <a:t>‹#›</a:t>
            </a:fld>
            <a:endParaRPr lang="en-US"/>
          </a:p>
        </p:txBody>
      </p:sp>
    </p:spTree>
    <p:extLst>
      <p:ext uri="{BB962C8B-B14F-4D97-AF65-F5344CB8AC3E}">
        <p14:creationId xmlns:p14="http://schemas.microsoft.com/office/powerpoint/2010/main" val="2670243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C6B71-2CE1-49A5-8742-8C443C05BD29}" type="datetimeFigureOut">
              <a:rPr lang="en-US" smtClean="0"/>
              <a:t>9/26/14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840D9-0BD6-4ED8-B847-39B1C22CE5CC}" type="slidenum">
              <a:rPr lang="en-US" smtClean="0"/>
              <a:t>‹#›</a:t>
            </a:fld>
            <a:endParaRPr lang="en-US"/>
          </a:p>
        </p:txBody>
      </p:sp>
    </p:spTree>
    <p:extLst>
      <p:ext uri="{BB962C8B-B14F-4D97-AF65-F5344CB8AC3E}">
        <p14:creationId xmlns:p14="http://schemas.microsoft.com/office/powerpoint/2010/main" val="90600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C6B71-2CE1-49A5-8742-8C443C05BD29}" type="datetimeFigureOut">
              <a:rPr lang="en-US" smtClean="0"/>
              <a:t>9/26/14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840D9-0BD6-4ED8-B847-39B1C22CE5CC}" type="slidenum">
              <a:rPr lang="en-US" smtClean="0"/>
              <a:t>‹#›</a:t>
            </a:fld>
            <a:endParaRPr lang="en-US"/>
          </a:p>
        </p:txBody>
      </p:sp>
    </p:spTree>
    <p:extLst>
      <p:ext uri="{BB962C8B-B14F-4D97-AF65-F5344CB8AC3E}">
        <p14:creationId xmlns:p14="http://schemas.microsoft.com/office/powerpoint/2010/main" val="3235117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291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724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C6B71-2CE1-49A5-8742-8C443C05BD29}" type="datetimeFigureOut">
              <a:rPr lang="en-US" smtClean="0"/>
              <a:t>9/26/14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840D9-0BD6-4ED8-B847-39B1C22CE5CC}" type="slidenum">
              <a:rPr lang="en-US" smtClean="0"/>
              <a:t>‹#›</a:t>
            </a:fld>
            <a:endParaRPr lang="en-US"/>
          </a:p>
        </p:txBody>
      </p:sp>
    </p:spTree>
    <p:extLst>
      <p:ext uri="{BB962C8B-B14F-4D97-AF65-F5344CB8AC3E}">
        <p14:creationId xmlns:p14="http://schemas.microsoft.com/office/powerpoint/2010/main" val="4233889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EC6B71-2CE1-49A5-8742-8C443C05BD29}" type="datetimeFigureOut">
              <a:rPr lang="en-US" smtClean="0"/>
              <a:t>9/26/14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8840D9-0BD6-4ED8-B847-39B1C22CE5CC}" type="slidenum">
              <a:rPr lang="en-US" smtClean="0"/>
              <a:t>‹#›</a:t>
            </a:fld>
            <a:endParaRPr lang="en-US"/>
          </a:p>
        </p:txBody>
      </p:sp>
    </p:spTree>
    <p:extLst>
      <p:ext uri="{BB962C8B-B14F-4D97-AF65-F5344CB8AC3E}">
        <p14:creationId xmlns:p14="http://schemas.microsoft.com/office/powerpoint/2010/main" val="2053302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EC6B71-2CE1-49A5-8742-8C443C05BD29}" type="datetimeFigureOut">
              <a:rPr lang="en-US" smtClean="0"/>
              <a:t>9/26/14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8840D9-0BD6-4ED8-B847-39B1C22CE5CC}" type="slidenum">
              <a:rPr lang="en-US" smtClean="0"/>
              <a:t>‹#›</a:t>
            </a:fld>
            <a:endParaRPr lang="en-US"/>
          </a:p>
        </p:txBody>
      </p:sp>
    </p:spTree>
    <p:extLst>
      <p:ext uri="{BB962C8B-B14F-4D97-AF65-F5344CB8AC3E}">
        <p14:creationId xmlns:p14="http://schemas.microsoft.com/office/powerpoint/2010/main" val="2570545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EC6B71-2CE1-49A5-8742-8C443C05BD29}" type="datetimeFigureOut">
              <a:rPr lang="en-US" smtClean="0"/>
              <a:t>9/26/14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8840D9-0BD6-4ED8-B847-39B1C22CE5CC}" type="slidenum">
              <a:rPr lang="en-US" smtClean="0"/>
              <a:t>‹#›</a:t>
            </a:fld>
            <a:endParaRPr lang="en-US"/>
          </a:p>
        </p:txBody>
      </p:sp>
    </p:spTree>
    <p:extLst>
      <p:ext uri="{BB962C8B-B14F-4D97-AF65-F5344CB8AC3E}">
        <p14:creationId xmlns:p14="http://schemas.microsoft.com/office/powerpoint/2010/main" val="4115079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EC6B71-2CE1-49A5-8742-8C443C05BD29}" type="datetimeFigureOut">
              <a:rPr lang="en-US" smtClean="0"/>
              <a:t>9/26/14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8840D9-0BD6-4ED8-B847-39B1C22CE5CC}" type="slidenum">
              <a:rPr lang="en-US" smtClean="0"/>
              <a:t>‹#›</a:t>
            </a:fld>
            <a:endParaRPr lang="en-US"/>
          </a:p>
        </p:txBody>
      </p:sp>
    </p:spTree>
    <p:extLst>
      <p:ext uri="{BB962C8B-B14F-4D97-AF65-F5344CB8AC3E}">
        <p14:creationId xmlns:p14="http://schemas.microsoft.com/office/powerpoint/2010/main" val="1773429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C6B71-2CE1-49A5-8742-8C443C05BD29}" type="datetimeFigureOut">
              <a:rPr lang="en-US" smtClean="0"/>
              <a:t>9/26/14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8840D9-0BD6-4ED8-B847-39B1C22CE5CC}" type="slidenum">
              <a:rPr lang="en-US" smtClean="0"/>
              <a:t>‹#›</a:t>
            </a:fld>
            <a:endParaRPr lang="en-US"/>
          </a:p>
        </p:txBody>
      </p:sp>
    </p:spTree>
    <p:extLst>
      <p:ext uri="{BB962C8B-B14F-4D97-AF65-F5344CB8AC3E}">
        <p14:creationId xmlns:p14="http://schemas.microsoft.com/office/powerpoint/2010/main" val="3146856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EC6B71-2CE1-49A5-8742-8C443C05BD29}" type="datetimeFigureOut">
              <a:rPr lang="en-US" smtClean="0"/>
              <a:t>9/26/14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8840D9-0BD6-4ED8-B847-39B1C22CE5CC}" type="slidenum">
              <a:rPr lang="en-US" smtClean="0"/>
              <a:t>‹#›</a:t>
            </a:fld>
            <a:endParaRPr lang="en-US"/>
          </a:p>
        </p:txBody>
      </p:sp>
    </p:spTree>
    <p:extLst>
      <p:ext uri="{BB962C8B-B14F-4D97-AF65-F5344CB8AC3E}">
        <p14:creationId xmlns:p14="http://schemas.microsoft.com/office/powerpoint/2010/main" val="2965442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EC6B71-2CE1-49A5-8742-8C443C05BD29}" type="datetimeFigureOut">
              <a:rPr lang="en-US" smtClean="0"/>
              <a:t>9/26/14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8840D9-0BD6-4ED8-B847-39B1C22CE5CC}" type="slidenum">
              <a:rPr lang="en-US" smtClean="0"/>
              <a:t>‹#›</a:t>
            </a:fld>
            <a:endParaRPr lang="en-US"/>
          </a:p>
        </p:txBody>
      </p:sp>
    </p:spTree>
    <p:extLst>
      <p:ext uri="{BB962C8B-B14F-4D97-AF65-F5344CB8AC3E}">
        <p14:creationId xmlns:p14="http://schemas.microsoft.com/office/powerpoint/2010/main" val="324203934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C6B71-2CE1-49A5-8742-8C443C05BD29}" type="datetimeFigureOut">
              <a:rPr lang="en-US" smtClean="0"/>
              <a:t>9/26/14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8840D9-0BD6-4ED8-B847-39B1C22CE5CC}" type="slidenum">
              <a:rPr lang="en-US" smtClean="0"/>
              <a:t>‹#›</a:t>
            </a:fld>
            <a:endParaRPr lang="en-US"/>
          </a:p>
        </p:txBody>
      </p:sp>
    </p:spTree>
    <p:extLst>
      <p:ext uri="{BB962C8B-B14F-4D97-AF65-F5344CB8AC3E}">
        <p14:creationId xmlns:p14="http://schemas.microsoft.com/office/powerpoint/2010/main" val="3899275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1.emf"/></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ideals.illinois.edu/bitstream/handle/2142/47301/054_ready.pdf?sequence=2" TargetMode="External"/><Relationship Id="rId3" Type="http://schemas.openxmlformats.org/officeDocument/2006/relationships/hyperlink" Target="http://drum.lib.umd.edu/handle/1903/14163"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scribd.com/doc/233761856/ECSM2014-Proceedings-Dropbox"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4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www.scribd.com/doc/233761856/ECSM2014-Proceedings-Dropbox"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58.jpg"/></Relationships>
</file>

<file path=ppt/slides/_rels/slide31.xml.rels><?xml version="1.0" encoding="UTF-8" standalone="yes"?>
<Relationships xmlns="http://schemas.openxmlformats.org/package/2006/relationships"><Relationship Id="rId3" Type="http://schemas.openxmlformats.org/officeDocument/2006/relationships/image" Target="../media/image59.jp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7" Type="http://schemas.openxmlformats.org/officeDocument/2006/relationships/image" Target="../media/image5.jpeg"/><Relationship Id="rId8" Type="http://schemas.openxmlformats.org/officeDocument/2006/relationships/image" Target="../media/image60.png"/><Relationship Id="rId9" Type="http://schemas.openxmlformats.org/officeDocument/2006/relationships/image" Target="../media/image61.jpg"/><Relationship Id="rId10"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tags" Target="../tags/tag1.xml"/><Relationship Id="rId2"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1" Type="http://schemas.openxmlformats.org/officeDocument/2006/relationships/image" Target="../media/image30.png"/><Relationship Id="rId12" Type="http://schemas.openxmlformats.org/officeDocument/2006/relationships/image" Target="../media/image31.png"/><Relationship Id="rId13" Type="http://schemas.openxmlformats.org/officeDocument/2006/relationships/image" Target="../media/image32.png"/><Relationship Id="rId14" Type="http://schemas.openxmlformats.org/officeDocument/2006/relationships/image" Target="../media/image33.png"/><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png"/><Relationship Id="rId10"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6832" y="-54173"/>
            <a:ext cx="6541168" cy="4854773"/>
          </a:xfrm>
          <a:prstGeom prst="rect">
            <a:avLst/>
          </a:prstGeom>
          <a:noFill/>
        </p:spPr>
      </p:pic>
      <p:sp>
        <p:nvSpPr>
          <p:cNvPr id="5" name="Rectangle 4"/>
          <p:cNvSpPr/>
          <p:nvPr/>
        </p:nvSpPr>
        <p:spPr>
          <a:xfrm>
            <a:off x="304800" y="4419600"/>
            <a:ext cx="8610600" cy="381000"/>
          </a:xfrm>
          <a:prstGeom prst="rect">
            <a:avLst/>
          </a:prstGeom>
          <a:solidFill>
            <a:srgbClr val="C0C0C0">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4800" y="6629400"/>
            <a:ext cx="8610600" cy="152400"/>
          </a:xfrm>
          <a:prstGeom prst="rect">
            <a:avLst/>
          </a:prstGeom>
          <a:solidFill>
            <a:srgbClr val="C0C0C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04800" y="4800600"/>
            <a:ext cx="6553200" cy="2209800"/>
          </a:xfrm>
          <a:prstGeom prst="rect">
            <a:avLst/>
          </a:prstGeom>
          <a:gradFill>
            <a:gsLst>
              <a:gs pos="100000">
                <a:srgbClr val="DDEBCF">
                  <a:alpha val="22000"/>
                </a:srgbClr>
              </a:gs>
              <a:gs pos="50000">
                <a:srgbClr val="9CB86E"/>
              </a:gs>
              <a:gs pos="100000">
                <a:srgbClr val="156B13"/>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Citizen Science: People, Information, and Technology</a:t>
            </a:r>
          </a:p>
          <a:p>
            <a:pPr algn="ctr"/>
            <a:endParaRPr lang="en-US" sz="3200" b="1" dirty="0">
              <a:solidFill>
                <a:schemeClr val="tx1"/>
              </a:solidFill>
            </a:endParaRPr>
          </a:p>
        </p:txBody>
      </p:sp>
      <p:sp>
        <p:nvSpPr>
          <p:cNvPr id="10" name="TextBox 9"/>
          <p:cNvSpPr txBox="1"/>
          <p:nvPr/>
        </p:nvSpPr>
        <p:spPr>
          <a:xfrm>
            <a:off x="381001" y="6019427"/>
            <a:ext cx="6553198" cy="646331"/>
          </a:xfrm>
          <a:prstGeom prst="rect">
            <a:avLst/>
          </a:prstGeom>
          <a:noFill/>
        </p:spPr>
        <p:txBody>
          <a:bodyPr wrap="square" rtlCol="0">
            <a:spAutoFit/>
          </a:bodyPr>
          <a:lstStyle/>
          <a:p>
            <a:pPr algn="ctr"/>
            <a:r>
              <a:rPr lang="en-US" dirty="0" smtClean="0">
                <a:solidFill>
                  <a:schemeClr val="tx1">
                    <a:lumMod val="65000"/>
                    <a:lumOff val="35000"/>
                  </a:schemeClr>
                </a:solidFill>
              </a:rPr>
              <a:t>Jennifer Preece, Professor &amp; Dean, </a:t>
            </a:r>
            <a:r>
              <a:rPr lang="en-US" dirty="0" err="1" smtClean="0">
                <a:solidFill>
                  <a:schemeClr val="tx1">
                    <a:lumMod val="65000"/>
                    <a:lumOff val="35000"/>
                  </a:schemeClr>
                </a:solidFill>
              </a:rPr>
              <a:t>iSchool</a:t>
            </a:r>
            <a:r>
              <a:rPr lang="en-US" dirty="0" smtClean="0">
                <a:solidFill>
                  <a:schemeClr val="tx1">
                    <a:lumMod val="65000"/>
                    <a:lumOff val="35000"/>
                  </a:schemeClr>
                </a:solidFill>
              </a:rPr>
              <a:t> @ Maryland</a:t>
            </a:r>
          </a:p>
          <a:p>
            <a:pPr algn="ctr"/>
            <a:r>
              <a:rPr lang="en-US" dirty="0" err="1" smtClean="0">
                <a:solidFill>
                  <a:schemeClr val="tx1">
                    <a:lumMod val="65000"/>
                    <a:lumOff val="35000"/>
                  </a:schemeClr>
                </a:solidFill>
              </a:rPr>
              <a:t>biotracker.umd.edu</a:t>
            </a:r>
            <a:endParaRPr lang="en-US" dirty="0" smtClean="0">
              <a:solidFill>
                <a:schemeClr val="tx1">
                  <a:lumMod val="65000"/>
                  <a:lumOff val="35000"/>
                </a:schemeClr>
              </a:solidFill>
            </a:endParaRPr>
          </a:p>
        </p:txBody>
      </p:sp>
      <p:pic>
        <p:nvPicPr>
          <p:cNvPr id="11" name="Picture 10" descr="ischool-umd-LOGO.png"/>
          <p:cNvPicPr>
            <a:picLocks noChangeAspect="1"/>
          </p:cNvPicPr>
          <p:nvPr/>
        </p:nvPicPr>
        <p:blipFill>
          <a:blip r:embed="rId4" cstate="print"/>
          <a:stretch>
            <a:fillRect/>
          </a:stretch>
        </p:blipFill>
        <p:spPr>
          <a:xfrm>
            <a:off x="7086600" y="4876800"/>
            <a:ext cx="1917405" cy="416242"/>
          </a:xfrm>
          <a:prstGeom prst="rect">
            <a:avLst/>
          </a:prstGeom>
        </p:spPr>
      </p:pic>
      <p:pic>
        <p:nvPicPr>
          <p:cNvPr id="12" name="Picture 11" descr="biotracker logo 17.png"/>
          <p:cNvPicPr>
            <a:picLocks noChangeAspect="1"/>
          </p:cNvPicPr>
          <p:nvPr/>
        </p:nvPicPr>
        <p:blipFill rotWithShape="1">
          <a:blip r:embed="rId5" cstate="print"/>
          <a:srcRect l="3418" t="7042" r="78149" b="12697"/>
          <a:stretch/>
        </p:blipFill>
        <p:spPr>
          <a:xfrm>
            <a:off x="6968423" y="5676704"/>
            <a:ext cx="545806" cy="574960"/>
          </a:xfrm>
          <a:prstGeom prst="rect">
            <a:avLst/>
          </a:prstGeom>
        </p:spPr>
      </p:pic>
      <p:pic>
        <p:nvPicPr>
          <p:cNvPr id="13" name="Picture 12" descr="http://hermes.mbl.edu/news/press_releases/images/eol_logo_glob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9481" y="5731297"/>
            <a:ext cx="861296" cy="5536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landscape.byu.edu/portals/13/images/BYU_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30777" y="5676704"/>
            <a:ext cx="546209" cy="5462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49052" y="6251664"/>
            <a:ext cx="1314910" cy="241320"/>
          </a:xfrm>
          <a:prstGeom prst="rect">
            <a:avLst/>
          </a:prstGeom>
        </p:spPr>
      </p:pic>
    </p:spTree>
    <p:extLst>
      <p:ext uri="{BB962C8B-B14F-4D97-AF65-F5344CB8AC3E}">
        <p14:creationId xmlns:p14="http://schemas.microsoft.com/office/powerpoint/2010/main" val="335372288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438400"/>
            <a:ext cx="8153400" cy="4038600"/>
          </a:xfrm>
        </p:spPr>
        <p:txBody>
          <a:bodyPr>
            <a:normAutofit/>
          </a:bodyPr>
          <a:lstStyle/>
          <a:p>
            <a:pPr marL="0" indent="0">
              <a:buNone/>
            </a:pPr>
            <a:r>
              <a:rPr lang="en-US" dirty="0"/>
              <a:t>Citizen science can </a:t>
            </a:r>
            <a:r>
              <a:rPr lang="en-US" dirty="0" smtClean="0"/>
              <a:t>address</a:t>
            </a:r>
            <a:r>
              <a:rPr lang="en-US" dirty="0"/>
              <a:t>:</a:t>
            </a:r>
          </a:p>
          <a:p>
            <a:pPr>
              <a:buFont typeface="Arial"/>
              <a:buChar char="•"/>
            </a:pPr>
            <a:r>
              <a:rPr lang="en-US" dirty="0" smtClean="0"/>
              <a:t>Public health </a:t>
            </a:r>
            <a:r>
              <a:rPr lang="en-US" sz="3000" dirty="0">
                <a:solidFill>
                  <a:prstClr val="black"/>
                </a:solidFill>
              </a:rPr>
              <a:t>– </a:t>
            </a:r>
            <a:r>
              <a:rPr lang="en-US" dirty="0" smtClean="0"/>
              <a:t> Understanding threats to public health; supporting personal health; studying the spread/evolution of disease </a:t>
            </a:r>
          </a:p>
          <a:p>
            <a:pPr lvl="1">
              <a:buFont typeface="Courier New"/>
              <a:buChar char="o"/>
            </a:pPr>
            <a:r>
              <a:rPr lang="en-US" dirty="0" smtClean="0"/>
              <a:t>Many projects have significant personal value</a:t>
            </a:r>
          </a:p>
          <a:p>
            <a:pPr lvl="1">
              <a:buFont typeface="Courier New"/>
              <a:buChar char="o"/>
            </a:pPr>
            <a:r>
              <a:rPr lang="en-US" dirty="0" smtClean="0"/>
              <a:t>Clever ideas for involving public (e.g., </a:t>
            </a:r>
            <a:r>
              <a:rPr lang="en-US" dirty="0" err="1" smtClean="0"/>
              <a:t>Foldit</a:t>
            </a:r>
            <a:r>
              <a:rPr lang="en-US" dirty="0" smtClean="0"/>
              <a:t> and Nathan Eagle’s company Jana.com)</a:t>
            </a:r>
          </a:p>
          <a:p>
            <a:pPr lvl="1">
              <a:buFont typeface="Arial"/>
              <a:buChar char="•"/>
            </a:pPr>
            <a:endParaRPr lang="en-US" dirty="0"/>
          </a:p>
        </p:txBody>
      </p:sp>
      <p:sp>
        <p:nvSpPr>
          <p:cNvPr id="4" name="Right Triangle 3"/>
          <p:cNvSpPr/>
          <p:nvPr/>
        </p:nvSpPr>
        <p:spPr>
          <a:xfrm rot="5400000">
            <a:off x="14575" y="-3469"/>
            <a:ext cx="3171250" cy="3200400"/>
          </a:xfrm>
          <a:prstGeom prst="r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8933425">
            <a:off x="-329665" y="750359"/>
            <a:ext cx="2855063" cy="769441"/>
          </a:xfrm>
          <a:prstGeom prst="rect">
            <a:avLst/>
          </a:prstGeom>
          <a:noFill/>
        </p:spPr>
        <p:txBody>
          <a:bodyPr wrap="square" rtlCol="0">
            <a:spAutoFit/>
          </a:bodyPr>
          <a:lstStyle/>
          <a:p>
            <a:pPr algn="ctr"/>
            <a:r>
              <a:rPr lang="en-US" sz="4400" b="1" dirty="0" smtClean="0">
                <a:solidFill>
                  <a:srgbClr val="FFFF00"/>
                </a:solidFill>
              </a:rPr>
              <a:t>Issue 3</a:t>
            </a:r>
            <a:endParaRPr lang="en-US" sz="4400" b="1" dirty="0">
              <a:solidFill>
                <a:srgbClr val="FFFF00"/>
              </a:solidFill>
            </a:endParaRPr>
          </a:p>
        </p:txBody>
      </p:sp>
      <p:pic>
        <p:nvPicPr>
          <p:cNvPr id="6" name="Picture 5" descr="images.jpg"/>
          <p:cNvPicPr>
            <a:picLocks noChangeAspect="1"/>
          </p:cNvPicPr>
          <p:nvPr/>
        </p:nvPicPr>
        <p:blipFill rotWithShape="1">
          <a:blip r:embed="rId3">
            <a:extLst>
              <a:ext uri="{28A0092B-C50C-407E-A947-70E740481C1C}">
                <a14:useLocalDpi xmlns:a14="http://schemas.microsoft.com/office/drawing/2010/main" val="0"/>
              </a:ext>
            </a:extLst>
          </a:blip>
          <a:srcRect r="42426"/>
          <a:stretch/>
        </p:blipFill>
        <p:spPr>
          <a:xfrm>
            <a:off x="7696200" y="152401"/>
            <a:ext cx="1371600" cy="2103227"/>
          </a:xfrm>
          <a:prstGeom prst="rect">
            <a:avLst/>
          </a:prstGeom>
        </p:spPr>
      </p:pic>
      <p:pic>
        <p:nvPicPr>
          <p:cNvPr id="2" name="Picture 1"/>
          <p:cNvPicPr>
            <a:picLocks noChangeAspect="1"/>
          </p:cNvPicPr>
          <p:nvPr/>
        </p:nvPicPr>
        <p:blipFill>
          <a:blip r:embed="rId4"/>
          <a:stretch>
            <a:fillRect/>
          </a:stretch>
        </p:blipFill>
        <p:spPr>
          <a:xfrm>
            <a:off x="2362200" y="685800"/>
            <a:ext cx="5035379" cy="1654609"/>
          </a:xfrm>
          <a:prstGeom prst="rect">
            <a:avLst/>
          </a:prstGeom>
        </p:spPr>
      </p:pic>
    </p:spTree>
    <p:extLst>
      <p:ext uri="{BB962C8B-B14F-4D97-AF65-F5344CB8AC3E}">
        <p14:creationId xmlns:p14="http://schemas.microsoft.com/office/powerpoint/2010/main" val="14354988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8021"/>
            <a:ext cx="9135979" cy="1447800"/>
          </a:xfrm>
          <a:prstGeom prst="rect">
            <a:avLst/>
          </a:prstGeom>
          <a:solidFill>
            <a:srgbClr val="FFFF66"/>
          </a:solidFill>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b="1" dirty="0" smtClean="0"/>
              <a:t>Citizen science brings together people, </a:t>
            </a:r>
          </a:p>
          <a:p>
            <a:pPr marL="0" indent="0" algn="ctr">
              <a:buNone/>
            </a:pPr>
            <a:r>
              <a:rPr lang="en-US" b="1" dirty="0" smtClean="0"/>
              <a:t>information, and technology </a:t>
            </a:r>
            <a:r>
              <a:rPr lang="en-US" sz="2400" b="1" dirty="0" smtClean="0"/>
              <a:t>(Andrea Wiggins, 2014)</a:t>
            </a:r>
            <a:endParaRPr lang="en-US" sz="2400" b="1" dirty="0" smtClean="0">
              <a:solidFill>
                <a:srgbClr val="008000"/>
              </a:solidFill>
            </a:endParaRPr>
          </a:p>
        </p:txBody>
      </p:sp>
      <p:pic>
        <p:nvPicPr>
          <p:cNvPr id="5" name="Picture 4" descr="ContextualVen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7272" y="1485900"/>
            <a:ext cx="5718928" cy="5356265"/>
          </a:xfrm>
          <a:prstGeom prst="rect">
            <a:avLst/>
          </a:prstGeom>
        </p:spPr>
      </p:pic>
    </p:spTree>
    <p:extLst>
      <p:ext uri="{BB962C8B-B14F-4D97-AF65-F5344CB8AC3E}">
        <p14:creationId xmlns:p14="http://schemas.microsoft.com/office/powerpoint/2010/main" val="714435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514600" y="533400"/>
            <a:ext cx="1612900" cy="1669403"/>
          </a:xfrm>
          <a:prstGeom prst="rect">
            <a:avLst/>
          </a:prstGeom>
        </p:spPr>
      </p:pic>
      <p:sp>
        <p:nvSpPr>
          <p:cNvPr id="3" name="Content Placeholder 2"/>
          <p:cNvSpPr>
            <a:spLocks noGrp="1"/>
          </p:cNvSpPr>
          <p:nvPr>
            <p:ph idx="1"/>
          </p:nvPr>
        </p:nvSpPr>
        <p:spPr>
          <a:xfrm>
            <a:off x="457200" y="2743200"/>
            <a:ext cx="8534400" cy="3657600"/>
          </a:xfrm>
        </p:spPr>
        <p:txBody>
          <a:bodyPr>
            <a:normAutofit/>
          </a:bodyPr>
          <a:lstStyle/>
          <a:p>
            <a:pPr marL="0" indent="0">
              <a:buNone/>
            </a:pPr>
            <a:r>
              <a:rPr lang="en-US" dirty="0" smtClean="0"/>
              <a:t>Two key topics:</a:t>
            </a:r>
          </a:p>
          <a:p>
            <a:pPr>
              <a:buFont typeface="Arial"/>
              <a:buChar char="•"/>
            </a:pPr>
            <a:r>
              <a:rPr lang="en-US" dirty="0" smtClean="0"/>
              <a:t>Community engagement &amp; motivation </a:t>
            </a:r>
          </a:p>
          <a:p>
            <a:pPr lvl="1">
              <a:buFont typeface="Courier New"/>
              <a:buChar char="o"/>
            </a:pPr>
            <a:r>
              <a:rPr lang="en-US" dirty="0" smtClean="0"/>
              <a:t>How to motivate for short &amp; long-term engagement</a:t>
            </a:r>
          </a:p>
          <a:p>
            <a:pPr>
              <a:buFont typeface="Arial"/>
              <a:buChar char="•"/>
            </a:pPr>
            <a:r>
              <a:rPr lang="en-US" dirty="0" smtClean="0"/>
              <a:t>Data quality</a:t>
            </a:r>
          </a:p>
          <a:p>
            <a:pPr lvl="1">
              <a:buFont typeface="Courier New"/>
              <a:buChar char="o"/>
            </a:pPr>
            <a:r>
              <a:rPr lang="en-US" dirty="0" smtClean="0"/>
              <a:t>How to measure and ensure quality data</a:t>
            </a:r>
          </a:p>
        </p:txBody>
      </p:sp>
      <p:sp>
        <p:nvSpPr>
          <p:cNvPr id="4" name="Right Triangle 3"/>
          <p:cNvSpPr/>
          <p:nvPr/>
        </p:nvSpPr>
        <p:spPr>
          <a:xfrm rot="5400000">
            <a:off x="14575" y="-3469"/>
            <a:ext cx="3171250" cy="3200400"/>
          </a:xfrm>
          <a:prstGeom prst="r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8933425">
            <a:off x="-329665" y="750359"/>
            <a:ext cx="2855063" cy="769441"/>
          </a:xfrm>
          <a:prstGeom prst="rect">
            <a:avLst/>
          </a:prstGeom>
          <a:noFill/>
        </p:spPr>
        <p:txBody>
          <a:bodyPr wrap="square" rtlCol="0">
            <a:spAutoFit/>
          </a:bodyPr>
          <a:lstStyle/>
          <a:p>
            <a:pPr algn="ctr"/>
            <a:r>
              <a:rPr lang="en-US" sz="4400" b="1" dirty="0" smtClean="0">
                <a:solidFill>
                  <a:srgbClr val="FFFF00"/>
                </a:solidFill>
              </a:rPr>
              <a:t> </a:t>
            </a:r>
            <a:r>
              <a:rPr lang="en-US" sz="4400" b="1" dirty="0">
                <a:solidFill>
                  <a:srgbClr val="FFFF00"/>
                </a:solidFill>
              </a:rPr>
              <a:t>K</a:t>
            </a:r>
            <a:r>
              <a:rPr lang="en-US" sz="4400" b="1" dirty="0" smtClean="0">
                <a:solidFill>
                  <a:srgbClr val="FFFF00"/>
                </a:solidFill>
              </a:rPr>
              <a:t>ey topics</a:t>
            </a:r>
            <a:endParaRPr lang="en-US" sz="4400" b="1" dirty="0">
              <a:solidFill>
                <a:srgbClr val="FFFF00"/>
              </a:solidFill>
            </a:endParaRPr>
          </a:p>
        </p:txBody>
      </p:sp>
      <p:pic>
        <p:nvPicPr>
          <p:cNvPr id="6" name="Picture 5"/>
          <p:cNvPicPr>
            <a:picLocks noChangeAspect="1"/>
          </p:cNvPicPr>
          <p:nvPr/>
        </p:nvPicPr>
        <p:blipFill>
          <a:blip r:embed="rId4"/>
          <a:stretch>
            <a:fillRect/>
          </a:stretch>
        </p:blipFill>
        <p:spPr>
          <a:xfrm>
            <a:off x="6858000" y="533400"/>
            <a:ext cx="2058220" cy="1524000"/>
          </a:xfrm>
          <a:prstGeom prst="rect">
            <a:avLst/>
          </a:prstGeom>
        </p:spPr>
      </p:pic>
      <p:pic>
        <p:nvPicPr>
          <p:cNvPr id="9" name="Picture 8"/>
          <p:cNvPicPr>
            <a:picLocks noChangeAspect="1"/>
          </p:cNvPicPr>
          <p:nvPr/>
        </p:nvPicPr>
        <p:blipFill>
          <a:blip r:embed="rId5"/>
          <a:stretch>
            <a:fillRect/>
          </a:stretch>
        </p:blipFill>
        <p:spPr>
          <a:xfrm>
            <a:off x="4343400" y="609600"/>
            <a:ext cx="2324101" cy="1447800"/>
          </a:xfrm>
          <a:prstGeom prst="rect">
            <a:avLst/>
          </a:prstGeom>
        </p:spPr>
      </p:pic>
    </p:spTree>
    <p:extLst>
      <p:ext uri="{BB962C8B-B14F-4D97-AF65-F5344CB8AC3E}">
        <p14:creationId xmlns:p14="http://schemas.microsoft.com/office/powerpoint/2010/main" val="14354988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325628" y="2154525"/>
            <a:ext cx="1462052" cy="76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5"/>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4267200" y="2112169"/>
            <a:ext cx="1286579" cy="857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6"/>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6248400" y="2130270"/>
            <a:ext cx="1360028" cy="815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1905000" y="1628626"/>
            <a:ext cx="6858000" cy="1295400"/>
          </a:xfrm>
        </p:spPr>
        <p:txBody>
          <a:bodyPr/>
          <a:lstStyle/>
          <a:p>
            <a:pPr marL="0" indent="0">
              <a:buNone/>
            </a:pPr>
            <a:r>
              <a:rPr lang="en-US" dirty="0" smtClean="0"/>
              <a:t>   </a:t>
            </a:r>
            <a:r>
              <a:rPr lang="en-US" b="1" dirty="0" smtClean="0"/>
              <a:t>Three </a:t>
            </a:r>
            <a:r>
              <a:rPr lang="en-US" b="1" dirty="0"/>
              <a:t>independent </a:t>
            </a:r>
            <a:r>
              <a:rPr lang="en-US" b="1" dirty="0" smtClean="0"/>
              <a:t>cases:</a:t>
            </a:r>
          </a:p>
          <a:p>
            <a:pPr marL="0" indent="0">
              <a:buNone/>
            </a:pPr>
            <a:r>
              <a:rPr lang="en-US" b="1" dirty="0"/>
              <a:t>United States, India, and Costa Rica</a:t>
            </a:r>
          </a:p>
        </p:txBody>
      </p:sp>
      <p:sp>
        <p:nvSpPr>
          <p:cNvPr id="5" name="Right Triangle 4"/>
          <p:cNvSpPr/>
          <p:nvPr/>
        </p:nvSpPr>
        <p:spPr>
          <a:xfrm rot="5400000">
            <a:off x="14576" y="-3470"/>
            <a:ext cx="3171250" cy="3200400"/>
          </a:xfrm>
          <a:prstGeom prst="r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18933425">
            <a:off x="-282418" y="350309"/>
            <a:ext cx="2491151" cy="1200329"/>
          </a:xfrm>
          <a:prstGeom prst="rect">
            <a:avLst/>
          </a:prstGeom>
          <a:noFill/>
        </p:spPr>
        <p:txBody>
          <a:bodyPr wrap="square" rtlCol="0">
            <a:spAutoFit/>
          </a:bodyPr>
          <a:lstStyle/>
          <a:p>
            <a:pPr algn="ctr"/>
            <a:r>
              <a:rPr lang="en-US" sz="3600" b="1" dirty="0" smtClean="0">
                <a:solidFill>
                  <a:srgbClr val="FFFF00"/>
                </a:solidFill>
              </a:rPr>
              <a:t>Motivation 1</a:t>
            </a:r>
            <a:endParaRPr lang="en-US" sz="3600" b="1" dirty="0">
              <a:solidFill>
                <a:srgbClr val="FFFF00"/>
              </a:solidFill>
            </a:endParaRPr>
          </a:p>
        </p:txBody>
      </p:sp>
      <p:sp>
        <p:nvSpPr>
          <p:cNvPr id="11" name="Title 1"/>
          <p:cNvSpPr>
            <a:spLocks noGrp="1"/>
          </p:cNvSpPr>
          <p:nvPr>
            <p:ph type="title"/>
          </p:nvPr>
        </p:nvSpPr>
        <p:spPr>
          <a:xfrm>
            <a:off x="1763958" y="771230"/>
            <a:ext cx="5006484" cy="834730"/>
          </a:xfrm>
        </p:spPr>
        <p:txBody>
          <a:bodyPr>
            <a:noAutofit/>
          </a:bodyPr>
          <a:lstStyle/>
          <a:p>
            <a:pPr marL="457200" lvl="1" algn="l" rtl="0">
              <a:buClr>
                <a:prstClr val="black"/>
              </a:buClr>
            </a:pPr>
            <a:r>
              <a:rPr lang="en-US" sz="3600" b="1" i="1" kern="1200" dirty="0">
                <a:solidFill>
                  <a:srgbClr val="008000"/>
                </a:solidFill>
                <a:latin typeface="+mn-lt"/>
                <a:ea typeface="+mn-ea"/>
                <a:cs typeface="+mn-cs"/>
              </a:rPr>
              <a:t>Foundational Research</a:t>
            </a:r>
          </a:p>
        </p:txBody>
      </p:sp>
      <p:graphicFrame>
        <p:nvGraphicFramePr>
          <p:cNvPr id="13" name="Table 12"/>
          <p:cNvGraphicFramePr>
            <a:graphicFrameLocks noGrp="1"/>
          </p:cNvGraphicFramePr>
          <p:nvPr>
            <p:extLst>
              <p:ext uri="{D42A27DB-BD31-4B8C-83A1-F6EECF244321}">
                <p14:modId xmlns:p14="http://schemas.microsoft.com/office/powerpoint/2010/main" val="646706441"/>
              </p:ext>
            </p:extLst>
          </p:nvPr>
        </p:nvGraphicFramePr>
        <p:xfrm>
          <a:off x="457200" y="3182355"/>
          <a:ext cx="8465046" cy="3344493"/>
        </p:xfrm>
        <a:graphic>
          <a:graphicData uri="http://schemas.openxmlformats.org/drawingml/2006/table">
            <a:tbl>
              <a:tblPr firstRow="1" firstCol="1" bandRow="1">
                <a:tableStyleId>{F2DE63D5-997A-4646-A377-4702673A728D}</a:tableStyleId>
              </a:tblPr>
              <a:tblGrid>
                <a:gridCol w="1424379"/>
                <a:gridCol w="1920666"/>
                <a:gridCol w="2216154"/>
                <a:gridCol w="2903847"/>
              </a:tblGrid>
              <a:tr h="760610">
                <a:tc>
                  <a:txBody>
                    <a:bodyPr/>
                    <a:lstStyle/>
                    <a:p>
                      <a:pPr marL="0" marR="0" algn="l">
                        <a:spcBef>
                          <a:spcPts val="0"/>
                        </a:spcBef>
                        <a:spcAft>
                          <a:spcPts val="0"/>
                        </a:spcAft>
                      </a:pPr>
                      <a:r>
                        <a:rPr lang="en-US" sz="1600" dirty="0">
                          <a:effectLst/>
                        </a:rPr>
                        <a:t>Country</a:t>
                      </a:r>
                      <a:endParaRPr lang="en-US" sz="1600" dirty="0">
                        <a:effectLst/>
                        <a:latin typeface="LM Roman 10"/>
                        <a:ea typeface="Calibri"/>
                        <a:cs typeface="Times New Roman"/>
                      </a:endParaRPr>
                    </a:p>
                  </a:txBody>
                  <a:tcPr marL="68580" marR="68580" marT="0" marB="0" anchor="ctr"/>
                </a:tc>
                <a:tc>
                  <a:txBody>
                    <a:bodyPr/>
                    <a:lstStyle/>
                    <a:p>
                      <a:pPr marL="0" marR="0" algn="l">
                        <a:spcBef>
                          <a:spcPts val="0"/>
                        </a:spcBef>
                        <a:spcAft>
                          <a:spcPts val="0"/>
                        </a:spcAft>
                      </a:pPr>
                      <a:r>
                        <a:rPr lang="en-US" sz="1600">
                          <a:effectLst/>
                        </a:rPr>
                        <a:t>Size and population (compared to other countries)</a:t>
                      </a:r>
                      <a:endParaRPr lang="en-US" sz="1600">
                        <a:effectLst/>
                        <a:latin typeface="LM Roman 10"/>
                        <a:ea typeface="Calibri"/>
                        <a:cs typeface="Times New Roman"/>
                      </a:endParaRPr>
                    </a:p>
                  </a:txBody>
                  <a:tcPr marL="68580" marR="68580" marT="0" marB="0" anchor="ctr"/>
                </a:tc>
                <a:tc>
                  <a:txBody>
                    <a:bodyPr/>
                    <a:lstStyle/>
                    <a:p>
                      <a:pPr marL="0" marR="0" algn="l">
                        <a:spcBef>
                          <a:spcPts val="0"/>
                        </a:spcBef>
                        <a:spcAft>
                          <a:spcPts val="0"/>
                        </a:spcAft>
                      </a:pPr>
                      <a:r>
                        <a:rPr lang="en-US" sz="1600" dirty="0">
                          <a:effectLst/>
                        </a:rPr>
                        <a:t>History of collaborative scientific  projects</a:t>
                      </a:r>
                      <a:endParaRPr lang="en-US" sz="1600" dirty="0">
                        <a:effectLst/>
                        <a:latin typeface="LM Roman 10"/>
                        <a:ea typeface="Calibri"/>
                        <a:cs typeface="Times New Roman"/>
                      </a:endParaRPr>
                    </a:p>
                  </a:txBody>
                  <a:tcPr marL="68580" marR="68580" marT="0" marB="0" anchor="ctr"/>
                </a:tc>
                <a:tc>
                  <a:txBody>
                    <a:bodyPr/>
                    <a:lstStyle/>
                    <a:p>
                      <a:pPr marL="0" marR="0" algn="l">
                        <a:spcBef>
                          <a:spcPts val="0"/>
                        </a:spcBef>
                        <a:spcAft>
                          <a:spcPts val="0"/>
                        </a:spcAft>
                      </a:pPr>
                      <a:r>
                        <a:rPr lang="en-US" sz="1600" dirty="0">
                          <a:effectLst/>
                        </a:rPr>
                        <a:t>Institutional support and funding</a:t>
                      </a:r>
                      <a:endParaRPr lang="en-US" sz="1600" dirty="0">
                        <a:effectLst/>
                        <a:latin typeface="LM Roman 10"/>
                        <a:ea typeface="Calibri"/>
                        <a:cs typeface="Times New Roman"/>
                      </a:endParaRPr>
                    </a:p>
                  </a:txBody>
                  <a:tcPr marL="68580" marR="68580" marT="0" marB="0" anchor="ctr"/>
                </a:tc>
              </a:tr>
              <a:tr h="507073">
                <a:tc>
                  <a:txBody>
                    <a:bodyPr/>
                    <a:lstStyle/>
                    <a:p>
                      <a:pPr marL="0" marR="0" algn="l">
                        <a:spcBef>
                          <a:spcPts val="0"/>
                        </a:spcBef>
                        <a:spcAft>
                          <a:spcPts val="0"/>
                        </a:spcAft>
                      </a:pPr>
                      <a:r>
                        <a:rPr lang="en-US" sz="1600">
                          <a:effectLst/>
                        </a:rPr>
                        <a:t>United States</a:t>
                      </a:r>
                      <a:endParaRPr lang="en-US" sz="1600">
                        <a:effectLst/>
                        <a:latin typeface="LM Roman 10"/>
                        <a:ea typeface="Calibri"/>
                        <a:cs typeface="Times New Roman"/>
                      </a:endParaRPr>
                    </a:p>
                  </a:txBody>
                  <a:tcPr marL="68580" marR="68580" marT="0" marB="0" anchor="ctr"/>
                </a:tc>
                <a:tc>
                  <a:txBody>
                    <a:bodyPr/>
                    <a:lstStyle/>
                    <a:p>
                      <a:pPr marL="0" marR="0" algn="l">
                        <a:spcBef>
                          <a:spcPts val="0"/>
                        </a:spcBef>
                        <a:spcAft>
                          <a:spcPts val="0"/>
                        </a:spcAft>
                      </a:pPr>
                      <a:r>
                        <a:rPr lang="en-US" sz="1600" dirty="0">
                          <a:effectLst/>
                        </a:rPr>
                        <a:t>3rd largest in size, 3rd in population</a:t>
                      </a:r>
                      <a:endParaRPr lang="en-US" sz="1600" dirty="0">
                        <a:effectLst/>
                        <a:latin typeface="LM Roman 10"/>
                        <a:ea typeface="Calibri"/>
                        <a:cs typeface="Times New Roman"/>
                      </a:endParaRPr>
                    </a:p>
                  </a:txBody>
                  <a:tcPr marL="68580" marR="68580" marT="0" marB="0" anchor="ctr"/>
                </a:tc>
                <a:tc>
                  <a:txBody>
                    <a:bodyPr/>
                    <a:lstStyle/>
                    <a:p>
                      <a:pPr marL="0" marR="0" algn="l">
                        <a:spcBef>
                          <a:spcPts val="0"/>
                        </a:spcBef>
                        <a:spcAft>
                          <a:spcPts val="0"/>
                        </a:spcAft>
                      </a:pPr>
                      <a:r>
                        <a:rPr lang="en-US" sz="1600">
                          <a:effectLst/>
                        </a:rPr>
                        <a:t>Since the 19th century</a:t>
                      </a:r>
                      <a:endParaRPr lang="en-US" sz="1600">
                        <a:effectLst/>
                        <a:latin typeface="LM Roman 10"/>
                        <a:ea typeface="Calibri"/>
                        <a:cs typeface="Times New Roman"/>
                      </a:endParaRPr>
                    </a:p>
                  </a:txBody>
                  <a:tcPr marL="68580" marR="68580" marT="0" marB="0" anchor="ctr"/>
                </a:tc>
                <a:tc>
                  <a:txBody>
                    <a:bodyPr/>
                    <a:lstStyle/>
                    <a:p>
                      <a:pPr marL="0" marR="0" algn="l">
                        <a:spcBef>
                          <a:spcPts val="0"/>
                        </a:spcBef>
                        <a:spcAft>
                          <a:spcPts val="0"/>
                        </a:spcAft>
                      </a:pPr>
                      <a:r>
                        <a:rPr lang="en-US" sz="1600" dirty="0">
                          <a:effectLst/>
                        </a:rPr>
                        <a:t>Government, NGOs, educational </a:t>
                      </a:r>
                      <a:r>
                        <a:rPr lang="en-US" sz="1600" dirty="0" smtClean="0">
                          <a:effectLst/>
                        </a:rPr>
                        <a:t>institutions </a:t>
                      </a:r>
                    </a:p>
                    <a:p>
                      <a:pPr marL="0" marR="0" algn="l">
                        <a:spcBef>
                          <a:spcPts val="0"/>
                        </a:spcBef>
                        <a:spcAft>
                          <a:spcPts val="0"/>
                        </a:spcAft>
                      </a:pPr>
                      <a:r>
                        <a:rPr lang="en-US" sz="1600" kern="1200" baseline="0" dirty="0" smtClean="0">
                          <a:solidFill>
                            <a:schemeClr val="tx1"/>
                          </a:solidFill>
                          <a:effectLst/>
                          <a:latin typeface="+mn-lt"/>
                          <a:ea typeface="+mn-ea"/>
                          <a:cs typeface="+mn-cs"/>
                        </a:rPr>
                        <a:t>(142 surveys, 13 interviews)</a:t>
                      </a:r>
                      <a:endParaRPr lang="en-US" sz="1600" dirty="0">
                        <a:effectLst/>
                        <a:latin typeface="LM Roman 10"/>
                        <a:ea typeface="Calibri"/>
                        <a:cs typeface="Times New Roman"/>
                      </a:endParaRPr>
                    </a:p>
                  </a:txBody>
                  <a:tcPr marL="68580" marR="68580" marT="0" marB="0" anchor="ctr"/>
                </a:tc>
              </a:tr>
              <a:tr h="507073">
                <a:tc>
                  <a:txBody>
                    <a:bodyPr/>
                    <a:lstStyle/>
                    <a:p>
                      <a:pPr marL="0" marR="0" algn="l">
                        <a:spcBef>
                          <a:spcPts val="0"/>
                        </a:spcBef>
                        <a:spcAft>
                          <a:spcPts val="0"/>
                        </a:spcAft>
                      </a:pPr>
                      <a:r>
                        <a:rPr lang="en-US" sz="1600">
                          <a:effectLst/>
                        </a:rPr>
                        <a:t>India</a:t>
                      </a:r>
                      <a:endParaRPr lang="en-US" sz="1600">
                        <a:effectLst/>
                        <a:latin typeface="LM Roman 10"/>
                        <a:ea typeface="Calibri"/>
                        <a:cs typeface="Times New Roman"/>
                      </a:endParaRPr>
                    </a:p>
                  </a:txBody>
                  <a:tcPr marL="68580" marR="68580" marT="0" marB="0" anchor="ctr"/>
                </a:tc>
                <a:tc>
                  <a:txBody>
                    <a:bodyPr/>
                    <a:lstStyle/>
                    <a:p>
                      <a:pPr marL="0" marR="0" algn="l">
                        <a:spcBef>
                          <a:spcPts val="0"/>
                        </a:spcBef>
                        <a:spcAft>
                          <a:spcPts val="0"/>
                        </a:spcAft>
                      </a:pPr>
                      <a:r>
                        <a:rPr lang="en-US" sz="1600">
                          <a:effectLst/>
                        </a:rPr>
                        <a:t>7th largest in size, 2nd in population </a:t>
                      </a:r>
                      <a:endParaRPr lang="en-US" sz="1600">
                        <a:effectLst/>
                        <a:latin typeface="LM Roman 10"/>
                        <a:ea typeface="Calibri"/>
                        <a:cs typeface="Times New Roman"/>
                      </a:endParaRPr>
                    </a:p>
                  </a:txBody>
                  <a:tcPr marL="68580" marR="68580" marT="0" marB="0" anchor="ctr"/>
                </a:tc>
                <a:tc>
                  <a:txBody>
                    <a:bodyPr/>
                    <a:lstStyle/>
                    <a:p>
                      <a:pPr marL="0" marR="0" algn="l">
                        <a:spcBef>
                          <a:spcPts val="0"/>
                        </a:spcBef>
                        <a:spcAft>
                          <a:spcPts val="0"/>
                        </a:spcAft>
                      </a:pPr>
                      <a:r>
                        <a:rPr lang="en-US" sz="1600">
                          <a:effectLst/>
                        </a:rPr>
                        <a:t>Since the 1990s</a:t>
                      </a:r>
                      <a:endParaRPr lang="en-US" sz="1600">
                        <a:effectLst/>
                        <a:latin typeface="LM Roman 10"/>
                        <a:ea typeface="Calibri"/>
                        <a:cs typeface="Times New Roman"/>
                      </a:endParaRPr>
                    </a:p>
                  </a:txBody>
                  <a:tcPr marL="68580" marR="6858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effectLst/>
                        </a:rPr>
                        <a:t>NGOs, few educational institutions </a:t>
                      </a:r>
                      <a:endParaRPr lang="en-US" sz="160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tx1"/>
                          </a:solidFill>
                          <a:effectLst/>
                          <a:latin typeface="+mn-lt"/>
                          <a:ea typeface="+mn-ea"/>
                          <a:cs typeface="+mn-cs"/>
                        </a:rPr>
                        <a:t>(156 surveys, 22 interviews)</a:t>
                      </a:r>
                      <a:endParaRPr lang="en-US" sz="1600" dirty="0" smtClean="0">
                        <a:effectLst/>
                        <a:latin typeface="LM Roman 10"/>
                        <a:ea typeface="Calibri"/>
                        <a:cs typeface="Times New Roman"/>
                      </a:endParaRPr>
                    </a:p>
                  </a:txBody>
                  <a:tcPr marL="68580" marR="68580" marT="0" marB="0" anchor="ctr"/>
                </a:tc>
              </a:tr>
              <a:tr h="1120843">
                <a:tc>
                  <a:txBody>
                    <a:bodyPr/>
                    <a:lstStyle/>
                    <a:p>
                      <a:pPr marL="0" marR="0" algn="l">
                        <a:spcBef>
                          <a:spcPts val="0"/>
                        </a:spcBef>
                        <a:spcAft>
                          <a:spcPts val="0"/>
                        </a:spcAft>
                      </a:pPr>
                      <a:r>
                        <a:rPr lang="en-US" sz="1600" dirty="0">
                          <a:effectLst/>
                        </a:rPr>
                        <a:t>Costa Rica</a:t>
                      </a:r>
                      <a:endParaRPr lang="en-US" sz="1600" dirty="0">
                        <a:effectLst/>
                        <a:latin typeface="LM Roman 10"/>
                        <a:ea typeface="Calibri"/>
                        <a:cs typeface="Times New Roman"/>
                      </a:endParaRPr>
                    </a:p>
                  </a:txBody>
                  <a:tcPr marL="68580" marR="68580" marT="0" marB="0" anchor="ctr"/>
                </a:tc>
                <a:tc>
                  <a:txBody>
                    <a:bodyPr/>
                    <a:lstStyle/>
                    <a:p>
                      <a:pPr marL="0" marR="0" algn="l">
                        <a:spcBef>
                          <a:spcPts val="0"/>
                        </a:spcBef>
                        <a:spcAft>
                          <a:spcPts val="0"/>
                        </a:spcAft>
                      </a:pPr>
                      <a:r>
                        <a:rPr lang="en-US" sz="1600" dirty="0">
                          <a:effectLst/>
                        </a:rPr>
                        <a:t>127th largest in size, 121st in populations</a:t>
                      </a:r>
                      <a:endParaRPr lang="en-US" sz="1600" dirty="0">
                        <a:effectLst/>
                        <a:latin typeface="LM Roman 10"/>
                        <a:ea typeface="Calibri"/>
                        <a:cs typeface="Times New Roman"/>
                      </a:endParaRPr>
                    </a:p>
                  </a:txBody>
                  <a:tcPr marL="68580" marR="68580" marT="0" marB="0" anchor="ctr"/>
                </a:tc>
                <a:tc>
                  <a:txBody>
                    <a:bodyPr/>
                    <a:lstStyle/>
                    <a:p>
                      <a:pPr marL="0" marR="0" algn="l">
                        <a:spcBef>
                          <a:spcPts val="0"/>
                        </a:spcBef>
                        <a:spcAft>
                          <a:spcPts val="0"/>
                        </a:spcAft>
                      </a:pPr>
                      <a:r>
                        <a:rPr lang="en-US" sz="1600" dirty="0">
                          <a:effectLst/>
                        </a:rPr>
                        <a:t>Since 1970</a:t>
                      </a:r>
                      <a:endParaRPr lang="en-US" sz="1600" dirty="0">
                        <a:effectLst/>
                        <a:latin typeface="LM Roman 10"/>
                        <a:ea typeface="Calibri"/>
                        <a:cs typeface="Times New Roman"/>
                      </a:endParaRPr>
                    </a:p>
                  </a:txBody>
                  <a:tcPr marL="68580" marR="68580"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effectLst/>
                        </a:rPr>
                        <a:t>Government, local and global NGOs, local communities, educational </a:t>
                      </a:r>
                      <a:r>
                        <a:rPr lang="en-US" sz="1600" dirty="0" smtClean="0">
                          <a:effectLst/>
                        </a:rPr>
                        <a:t>institutions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tx1"/>
                          </a:solidFill>
                          <a:effectLst/>
                          <a:latin typeface="+mn-lt"/>
                          <a:ea typeface="+mn-ea"/>
                          <a:cs typeface="+mn-cs"/>
                        </a:rPr>
                        <a:t>(9 interviews)</a:t>
                      </a:r>
                      <a:endParaRPr lang="en-US" sz="1600" dirty="0" smtClean="0">
                        <a:effectLst/>
                        <a:latin typeface="LM Roman 10"/>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404002818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903027"/>
            <a:ext cx="2971800" cy="5954974"/>
          </a:xfrm>
          <a:prstGeom prst="rect">
            <a:avLst/>
          </a:prstGeom>
          <a:gradFill>
            <a:gsLst>
              <a:gs pos="0">
                <a:schemeClr val="bg1"/>
              </a:gs>
              <a:gs pos="50000">
                <a:srgbClr val="FFFFCC"/>
              </a:gs>
              <a:gs pos="100000">
                <a:srgbClr val="FFFFC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CFF99"/>
              </a:solidFill>
            </a:endParaRPr>
          </a:p>
        </p:txBody>
      </p:sp>
      <p:sp>
        <p:nvSpPr>
          <p:cNvPr id="9" name="Rectangle 8"/>
          <p:cNvSpPr/>
          <p:nvPr/>
        </p:nvSpPr>
        <p:spPr>
          <a:xfrm>
            <a:off x="2903621" y="903026"/>
            <a:ext cx="3200400" cy="5954974"/>
          </a:xfrm>
          <a:prstGeom prst="rect">
            <a:avLst/>
          </a:prstGeom>
          <a:gradFill>
            <a:gsLst>
              <a:gs pos="0">
                <a:schemeClr val="bg1"/>
              </a:gs>
              <a:gs pos="50000">
                <a:srgbClr val="FFFF99"/>
              </a:gs>
              <a:gs pos="100000">
                <a:srgbClr val="FFFF9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CFF99"/>
              </a:solidFill>
            </a:endParaRPr>
          </a:p>
        </p:txBody>
      </p:sp>
      <p:sp>
        <p:nvSpPr>
          <p:cNvPr id="10" name="Rectangle 9"/>
          <p:cNvSpPr/>
          <p:nvPr/>
        </p:nvSpPr>
        <p:spPr>
          <a:xfrm>
            <a:off x="6172200" y="903027"/>
            <a:ext cx="2971800" cy="5943600"/>
          </a:xfrm>
          <a:prstGeom prst="rect">
            <a:avLst/>
          </a:prstGeom>
          <a:gradFill>
            <a:gsLst>
              <a:gs pos="0">
                <a:schemeClr val="bg1"/>
              </a:gs>
              <a:gs pos="50000">
                <a:srgbClr val="FFFF66"/>
              </a:gs>
              <a:gs pos="100000">
                <a:srgbClr val="FFFF6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CFF99"/>
              </a:solidFill>
            </a:endParaRPr>
          </a:p>
        </p:txBody>
      </p:sp>
      <p:sp>
        <p:nvSpPr>
          <p:cNvPr id="11" name="Rectangle 10"/>
          <p:cNvSpPr/>
          <p:nvPr/>
        </p:nvSpPr>
        <p:spPr>
          <a:xfrm>
            <a:off x="0" y="903028"/>
            <a:ext cx="2971800" cy="5954974"/>
          </a:xfrm>
          <a:prstGeom prst="rect">
            <a:avLst/>
          </a:prstGeom>
          <a:gradFill>
            <a:gsLst>
              <a:gs pos="0">
                <a:schemeClr val="bg1"/>
              </a:gs>
              <a:gs pos="50000">
                <a:srgbClr val="FFFFCC"/>
              </a:gs>
              <a:gs pos="100000">
                <a:srgbClr val="FFFFC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CFF99"/>
              </a:solidFill>
            </a:endParaRPr>
          </a:p>
        </p:txBody>
      </p:sp>
      <p:sp>
        <p:nvSpPr>
          <p:cNvPr id="12" name="Rectangle 11"/>
          <p:cNvSpPr/>
          <p:nvPr/>
        </p:nvSpPr>
        <p:spPr>
          <a:xfrm>
            <a:off x="2971800" y="903027"/>
            <a:ext cx="3048000" cy="5954974"/>
          </a:xfrm>
          <a:prstGeom prst="rect">
            <a:avLst/>
          </a:prstGeom>
          <a:gradFill>
            <a:gsLst>
              <a:gs pos="0">
                <a:schemeClr val="bg1"/>
              </a:gs>
              <a:gs pos="50000">
                <a:srgbClr val="FFFF99"/>
              </a:gs>
              <a:gs pos="100000">
                <a:srgbClr val="FFFF9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CFF99"/>
              </a:solidFill>
            </a:endParaRPr>
          </a:p>
        </p:txBody>
      </p:sp>
      <p:sp>
        <p:nvSpPr>
          <p:cNvPr id="2" name="Title 1"/>
          <p:cNvSpPr>
            <a:spLocks noGrp="1"/>
          </p:cNvSpPr>
          <p:nvPr>
            <p:ph type="title"/>
          </p:nvPr>
        </p:nvSpPr>
        <p:spPr>
          <a:xfrm>
            <a:off x="0" y="228600"/>
            <a:ext cx="9144000" cy="1143000"/>
          </a:xfrm>
          <a:noFill/>
        </p:spPr>
        <p:txBody>
          <a:bodyPr>
            <a:normAutofit/>
          </a:bodyPr>
          <a:lstStyle/>
          <a:p>
            <a:r>
              <a:rPr lang="en-US" sz="4800" b="1" dirty="0">
                <a:solidFill>
                  <a:srgbClr val="008000"/>
                </a:solidFill>
                <a:latin typeface="+mn-lt"/>
                <a:ea typeface="+mn-ea"/>
                <a:cs typeface="+mn-cs"/>
              </a:rPr>
              <a:t>Key Findings</a:t>
            </a:r>
          </a:p>
        </p:txBody>
      </p:sp>
      <p:sp>
        <p:nvSpPr>
          <p:cNvPr id="4" name="Text Placeholder 3"/>
          <p:cNvSpPr>
            <a:spLocks noGrp="1"/>
          </p:cNvSpPr>
          <p:nvPr>
            <p:ph type="body" idx="1"/>
          </p:nvPr>
        </p:nvSpPr>
        <p:spPr>
          <a:xfrm>
            <a:off x="228600" y="2286000"/>
            <a:ext cx="2743200" cy="639762"/>
          </a:xfrm>
        </p:spPr>
        <p:txBody>
          <a:bodyPr>
            <a:normAutofit fontScale="85000" lnSpcReduction="10000"/>
          </a:bodyPr>
          <a:lstStyle/>
          <a:p>
            <a:r>
              <a:rPr lang="en-US" sz="2800" i="1" dirty="0"/>
              <a:t>Initial </a:t>
            </a:r>
            <a:r>
              <a:rPr lang="en-US" sz="2800" i="1" dirty="0" smtClean="0"/>
              <a:t>Participation</a:t>
            </a:r>
            <a:endParaRPr lang="en-US" sz="2800" i="1" dirty="0"/>
          </a:p>
        </p:txBody>
      </p:sp>
      <p:sp>
        <p:nvSpPr>
          <p:cNvPr id="5" name="Content Placeholder 4"/>
          <p:cNvSpPr>
            <a:spLocks noGrp="1"/>
          </p:cNvSpPr>
          <p:nvPr>
            <p:ph sz="half" idx="2"/>
          </p:nvPr>
        </p:nvSpPr>
        <p:spPr>
          <a:xfrm>
            <a:off x="190500" y="2998527"/>
            <a:ext cx="2590800" cy="1752600"/>
          </a:xfrm>
        </p:spPr>
        <p:txBody>
          <a:bodyPr/>
          <a:lstStyle/>
          <a:p>
            <a:r>
              <a:rPr lang="en-US" sz="2000" dirty="0" smtClean="0"/>
              <a:t>Personal </a:t>
            </a:r>
            <a:r>
              <a:rPr lang="en-US" sz="2000" dirty="0"/>
              <a:t>interest</a:t>
            </a:r>
          </a:p>
          <a:p>
            <a:r>
              <a:rPr lang="en-US" sz="2000" dirty="0"/>
              <a:t>Self-promotion</a:t>
            </a:r>
          </a:p>
          <a:p>
            <a:r>
              <a:rPr lang="en-US" sz="2000" dirty="0"/>
              <a:t>Self-efficacy</a:t>
            </a:r>
          </a:p>
          <a:p>
            <a:r>
              <a:rPr lang="en-US" sz="2000" dirty="0"/>
              <a:t>Social responsibility</a:t>
            </a:r>
          </a:p>
          <a:p>
            <a:endParaRPr lang="en-US" dirty="0"/>
          </a:p>
        </p:txBody>
      </p:sp>
      <p:sp>
        <p:nvSpPr>
          <p:cNvPr id="6" name="Text Placeholder 5"/>
          <p:cNvSpPr>
            <a:spLocks noGrp="1"/>
          </p:cNvSpPr>
          <p:nvPr>
            <p:ph type="body" sz="quarter" idx="3"/>
          </p:nvPr>
        </p:nvSpPr>
        <p:spPr>
          <a:xfrm>
            <a:off x="2988860" y="1545608"/>
            <a:ext cx="3335740" cy="639762"/>
          </a:xfrm>
        </p:spPr>
        <p:txBody>
          <a:bodyPr>
            <a:normAutofit/>
          </a:bodyPr>
          <a:lstStyle/>
          <a:p>
            <a:r>
              <a:rPr lang="en-US" i="1" dirty="0"/>
              <a:t>Long-term </a:t>
            </a:r>
            <a:r>
              <a:rPr lang="en-US" i="1" dirty="0" smtClean="0"/>
              <a:t>Participation</a:t>
            </a:r>
            <a:endParaRPr lang="en-US" i="1" dirty="0"/>
          </a:p>
        </p:txBody>
      </p:sp>
      <p:sp>
        <p:nvSpPr>
          <p:cNvPr id="7" name="Content Placeholder 6"/>
          <p:cNvSpPr>
            <a:spLocks noGrp="1"/>
          </p:cNvSpPr>
          <p:nvPr>
            <p:ph sz="quarter" idx="4"/>
          </p:nvPr>
        </p:nvSpPr>
        <p:spPr>
          <a:xfrm>
            <a:off x="3165712" y="2362200"/>
            <a:ext cx="2828495" cy="3951288"/>
          </a:xfrm>
        </p:spPr>
        <p:txBody>
          <a:bodyPr>
            <a:normAutofit/>
          </a:bodyPr>
          <a:lstStyle/>
          <a:p>
            <a:r>
              <a:rPr lang="en-US" sz="2000" dirty="0" smtClean="0"/>
              <a:t>Within-project </a:t>
            </a:r>
            <a:r>
              <a:rPr lang="en-US" sz="2000" dirty="0"/>
              <a:t>relationships </a:t>
            </a:r>
          </a:p>
          <a:p>
            <a:pPr lvl="1"/>
            <a:r>
              <a:rPr lang="en-US" sz="1800" dirty="0"/>
              <a:t>Trust</a:t>
            </a:r>
          </a:p>
          <a:p>
            <a:pPr lvl="1"/>
            <a:r>
              <a:rPr lang="en-US" sz="1800" dirty="0"/>
              <a:t>Common goals</a:t>
            </a:r>
          </a:p>
          <a:p>
            <a:pPr lvl="1"/>
            <a:r>
              <a:rPr lang="en-US" sz="1800" dirty="0"/>
              <a:t>Acknowledgement</a:t>
            </a:r>
          </a:p>
          <a:p>
            <a:pPr lvl="1"/>
            <a:r>
              <a:rPr lang="en-US" sz="1800" dirty="0" smtClean="0"/>
              <a:t>Membership</a:t>
            </a:r>
          </a:p>
          <a:p>
            <a:pPr lvl="1"/>
            <a:endParaRPr lang="en-US" sz="1800" dirty="0"/>
          </a:p>
          <a:p>
            <a:r>
              <a:rPr lang="en-US" sz="2000" dirty="0"/>
              <a:t>External-project relationships</a:t>
            </a:r>
          </a:p>
          <a:p>
            <a:pPr lvl="1"/>
            <a:r>
              <a:rPr lang="en-US" sz="1800" dirty="0"/>
              <a:t>Education and outreach</a:t>
            </a:r>
          </a:p>
          <a:p>
            <a:pPr lvl="1"/>
            <a:r>
              <a:rPr lang="en-US" sz="1800" dirty="0"/>
              <a:t>Policy and activism </a:t>
            </a:r>
          </a:p>
          <a:p>
            <a:endParaRPr lang="en-US" sz="2000" dirty="0"/>
          </a:p>
        </p:txBody>
      </p:sp>
      <p:sp>
        <p:nvSpPr>
          <p:cNvPr id="13" name="Rectangle 12"/>
          <p:cNvSpPr/>
          <p:nvPr/>
        </p:nvSpPr>
        <p:spPr>
          <a:xfrm>
            <a:off x="6324600" y="2310852"/>
            <a:ext cx="2819400" cy="3139321"/>
          </a:xfrm>
          <a:prstGeom prst="rect">
            <a:avLst/>
          </a:prstGeom>
        </p:spPr>
        <p:txBody>
          <a:bodyPr wrap="square">
            <a:spAutoFit/>
          </a:bodyPr>
          <a:lstStyle/>
          <a:p>
            <a:pPr>
              <a:spcBef>
                <a:spcPct val="20000"/>
              </a:spcBef>
            </a:pPr>
            <a:r>
              <a:rPr lang="en-US" sz="2000" b="1" i="1" dirty="0">
                <a:solidFill>
                  <a:prstClr val="black"/>
                </a:solidFill>
              </a:rPr>
              <a:t>Demotivating factors</a:t>
            </a:r>
          </a:p>
          <a:p>
            <a:pPr marL="342900" indent="-342900">
              <a:spcBef>
                <a:spcPct val="20000"/>
              </a:spcBef>
              <a:buFont typeface="Arial" panose="020B0604020202020204" pitchFamily="34" charset="0"/>
              <a:buChar char="•"/>
            </a:pPr>
            <a:r>
              <a:rPr lang="en-US" sz="2000" dirty="0">
                <a:solidFill>
                  <a:prstClr val="black"/>
                </a:solidFill>
              </a:rPr>
              <a:t>Time </a:t>
            </a:r>
          </a:p>
          <a:p>
            <a:pPr marL="342900" indent="-342900">
              <a:spcBef>
                <a:spcPct val="20000"/>
              </a:spcBef>
              <a:buFont typeface="Arial" panose="020B0604020202020204" pitchFamily="34" charset="0"/>
              <a:buChar char="•"/>
            </a:pPr>
            <a:r>
              <a:rPr lang="en-US" sz="2000" dirty="0" smtClean="0">
                <a:solidFill>
                  <a:prstClr val="black"/>
                </a:solidFill>
              </a:rPr>
              <a:t>Technology</a:t>
            </a:r>
          </a:p>
          <a:p>
            <a:pPr marL="342900" indent="-342900">
              <a:spcBef>
                <a:spcPct val="20000"/>
              </a:spcBef>
              <a:buFont typeface="Arial" panose="020B0604020202020204" pitchFamily="34" charset="0"/>
              <a:buChar char="•"/>
            </a:pPr>
            <a:endParaRPr lang="en-US" sz="2000" dirty="0">
              <a:solidFill>
                <a:prstClr val="black"/>
              </a:solidFill>
            </a:endParaRPr>
          </a:p>
          <a:p>
            <a:endParaRPr lang="en-US" dirty="0">
              <a:solidFill>
                <a:prstClr val="black"/>
              </a:solidFill>
            </a:endParaRPr>
          </a:p>
          <a:p>
            <a:pPr>
              <a:spcBef>
                <a:spcPct val="20000"/>
              </a:spcBef>
            </a:pPr>
            <a:r>
              <a:rPr lang="en-US" sz="2000" b="1" i="1" dirty="0" smtClean="0">
                <a:solidFill>
                  <a:prstClr val="black"/>
                </a:solidFill>
              </a:rPr>
              <a:t>Important:</a:t>
            </a:r>
          </a:p>
          <a:p>
            <a:pPr>
              <a:spcBef>
                <a:spcPct val="20000"/>
              </a:spcBef>
            </a:pPr>
            <a:r>
              <a:rPr lang="en-US" sz="2000" dirty="0" smtClean="0">
                <a:solidFill>
                  <a:prstClr val="black"/>
                </a:solidFill>
              </a:rPr>
              <a:t>Relationships </a:t>
            </a:r>
            <a:r>
              <a:rPr lang="en-US" sz="2000" dirty="0">
                <a:solidFill>
                  <a:prstClr val="black"/>
                </a:solidFill>
              </a:rPr>
              <a:t>&amp; interaction between volunteers and scientists</a:t>
            </a:r>
          </a:p>
        </p:txBody>
      </p:sp>
    </p:spTree>
    <p:extLst>
      <p:ext uri="{BB962C8B-B14F-4D97-AF65-F5344CB8AC3E}">
        <p14:creationId xmlns:p14="http://schemas.microsoft.com/office/powerpoint/2010/main" val="200742260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p:cNvPicPr>
            <a:picLocks noChangeAspect="1" noChangeArrowheads="1"/>
          </p:cNvPicPr>
          <p:nvPr/>
        </p:nvPicPr>
        <p:blipFill rotWithShape="1">
          <a:blip r:embed="rId3">
            <a:extLst>
              <a:ext uri="{28A0092B-C50C-407E-A947-70E740481C1C}">
                <a14:useLocalDpi xmlns:a14="http://schemas.microsoft.com/office/drawing/2010/main" val="0"/>
              </a:ext>
            </a:extLst>
          </a:blip>
          <a:srcRect t="14160" b="13049"/>
          <a:stretch/>
        </p:blipFill>
        <p:spPr bwMode="auto">
          <a:xfrm>
            <a:off x="-2670" y="1864531"/>
            <a:ext cx="9146670" cy="4993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486991"/>
            <a:ext cx="9144000" cy="769441"/>
          </a:xfrm>
          <a:prstGeom prst="rect">
            <a:avLst/>
          </a:prstGeom>
        </p:spPr>
        <p:txBody>
          <a:bodyPr wrap="square">
            <a:spAutoFit/>
          </a:bodyPr>
          <a:lstStyle/>
          <a:p>
            <a:pPr algn="ctr"/>
            <a:r>
              <a:rPr lang="en-US" sz="4400" b="1" dirty="0" smtClean="0">
                <a:solidFill>
                  <a:srgbClr val="008000"/>
                </a:solidFill>
              </a:rPr>
              <a:t>Summary—Motivation Study 1</a:t>
            </a:r>
            <a:endParaRPr lang="en-US" sz="4400" b="1" dirty="0">
              <a:solidFill>
                <a:srgbClr val="008000"/>
              </a:solidFill>
            </a:endParaRPr>
          </a:p>
        </p:txBody>
      </p:sp>
      <p:sp>
        <p:nvSpPr>
          <p:cNvPr id="6" name="Rectangle 5"/>
          <p:cNvSpPr/>
          <p:nvPr/>
        </p:nvSpPr>
        <p:spPr>
          <a:xfrm>
            <a:off x="272716" y="2286000"/>
            <a:ext cx="8566484" cy="3996171"/>
          </a:xfrm>
          <a:prstGeom prst="rect">
            <a:avLst/>
          </a:prstGeom>
          <a:solidFill>
            <a:schemeClr val="bg1">
              <a:alpha val="76000"/>
            </a:schemeClr>
          </a:solidFill>
        </p:spPr>
        <p:txBody>
          <a:bodyPr wrap="square">
            <a:spAutoFit/>
          </a:bodyPr>
          <a:lstStyle/>
          <a:p>
            <a:pPr>
              <a:lnSpc>
                <a:spcPct val="107000"/>
              </a:lnSpc>
              <a:spcAft>
                <a:spcPts val="600"/>
              </a:spcAft>
            </a:pPr>
            <a:r>
              <a:rPr lang="en-US" sz="2800" b="1" dirty="0" smtClean="0">
                <a:solidFill>
                  <a:prstClr val="black"/>
                </a:solidFill>
              </a:rPr>
              <a:t>People: </a:t>
            </a:r>
            <a:r>
              <a:rPr lang="en-US" sz="2400" dirty="0">
                <a:solidFill>
                  <a:prstClr val="black"/>
                </a:solidFill>
              </a:rPr>
              <a:t>M</a:t>
            </a:r>
            <a:r>
              <a:rPr lang="en-US" sz="2400" dirty="0" smtClean="0">
                <a:solidFill>
                  <a:prstClr val="black"/>
                </a:solidFill>
              </a:rPr>
              <a:t>ost volunteers have self-related motivations initially; continuing involvement requires feedback, especially from scientists who may lack time or interest in providing feedback.</a:t>
            </a:r>
          </a:p>
          <a:p>
            <a:pPr>
              <a:lnSpc>
                <a:spcPct val="107000"/>
              </a:lnSpc>
              <a:spcAft>
                <a:spcPts val="600"/>
              </a:spcAft>
            </a:pPr>
            <a:r>
              <a:rPr lang="en-US" sz="2800" b="1" dirty="0" smtClean="0">
                <a:solidFill>
                  <a:prstClr val="black"/>
                </a:solidFill>
              </a:rPr>
              <a:t>Information: </a:t>
            </a:r>
            <a:r>
              <a:rPr lang="en-US" sz="2400" dirty="0" smtClean="0">
                <a:solidFill>
                  <a:prstClr val="black"/>
                </a:solidFill>
              </a:rPr>
              <a:t>Scientists may not trust the data collected by volunteers; volunteers asked for open access to data,  opportunities beyond data collection, and attribution. </a:t>
            </a:r>
          </a:p>
          <a:p>
            <a:pPr>
              <a:lnSpc>
                <a:spcPct val="107000"/>
              </a:lnSpc>
              <a:spcAft>
                <a:spcPts val="600"/>
              </a:spcAft>
            </a:pPr>
            <a:r>
              <a:rPr lang="en-US" sz="2800" b="1" dirty="0" smtClean="0">
                <a:solidFill>
                  <a:prstClr val="black"/>
                </a:solidFill>
              </a:rPr>
              <a:t>Technology: </a:t>
            </a:r>
            <a:r>
              <a:rPr lang="en-US" sz="2400" dirty="0" smtClean="0">
                <a:solidFill>
                  <a:prstClr val="black"/>
                </a:solidFill>
              </a:rPr>
              <a:t>Lack of access to technology and poor-performing technology can be </a:t>
            </a:r>
            <a:r>
              <a:rPr lang="en-US" sz="2400" dirty="0" err="1" smtClean="0">
                <a:solidFill>
                  <a:prstClr val="black"/>
                </a:solidFill>
              </a:rPr>
              <a:t>demotivators</a:t>
            </a:r>
            <a:r>
              <a:rPr lang="en-US" sz="2400" dirty="0" smtClean="0">
                <a:solidFill>
                  <a:prstClr val="black"/>
                </a:solidFill>
              </a:rPr>
              <a:t>. Paper and pencil may be best in some areas!</a:t>
            </a:r>
          </a:p>
        </p:txBody>
      </p:sp>
    </p:spTree>
    <p:extLst>
      <p:ext uri="{BB962C8B-B14F-4D97-AF65-F5344CB8AC3E}">
        <p14:creationId xmlns:p14="http://schemas.microsoft.com/office/powerpoint/2010/main" val="177990999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l"/>
            <a:r>
              <a:rPr lang="en-US" sz="3600" b="1" dirty="0" smtClean="0">
                <a:solidFill>
                  <a:srgbClr val="008000"/>
                </a:solidFill>
              </a:rPr>
              <a:t>Suggested References</a:t>
            </a:r>
            <a:endParaRPr lang="en-US" sz="3600" dirty="0"/>
          </a:p>
        </p:txBody>
      </p:sp>
      <p:sp>
        <p:nvSpPr>
          <p:cNvPr id="9" name="TextBox 8"/>
          <p:cNvSpPr txBox="1"/>
          <p:nvPr/>
        </p:nvSpPr>
        <p:spPr>
          <a:xfrm>
            <a:off x="521368" y="1211178"/>
            <a:ext cx="8377355" cy="5755422"/>
          </a:xfrm>
          <a:prstGeom prst="rect">
            <a:avLst/>
          </a:prstGeom>
          <a:noFill/>
        </p:spPr>
        <p:txBody>
          <a:bodyPr wrap="square" rtlCol="0">
            <a:spAutoFit/>
          </a:bodyPr>
          <a:lstStyle/>
          <a:p>
            <a:r>
              <a:rPr lang="en-US" sz="2000" dirty="0" err="1"/>
              <a:t>Rotman</a:t>
            </a:r>
            <a:r>
              <a:rPr lang="en-US" sz="2000" dirty="0"/>
              <a:t>,  D</a:t>
            </a:r>
            <a:r>
              <a:rPr lang="en-US" sz="2000" dirty="0" smtClean="0"/>
              <a:t>., et al. </a:t>
            </a:r>
            <a:r>
              <a:rPr lang="en-US" sz="2000" dirty="0"/>
              <a:t>(2014). Does motivation in citizen science change with time and culture? In </a:t>
            </a:r>
            <a:r>
              <a:rPr lang="en-US" sz="2000" i="1" dirty="0"/>
              <a:t>Proceedings of the Companion Publication of the 17th ACM Conference on Computer Supported Cooperative Work &amp; Social Computing </a:t>
            </a:r>
            <a:r>
              <a:rPr lang="en-US" sz="2000" dirty="0"/>
              <a:t>(pp. 229-232). New York: ACM.</a:t>
            </a:r>
          </a:p>
          <a:p>
            <a:endParaRPr lang="en-US" sz="2000" dirty="0" smtClean="0"/>
          </a:p>
          <a:p>
            <a:r>
              <a:rPr lang="en-US" sz="2000" dirty="0" err="1" smtClean="0"/>
              <a:t>Rotman</a:t>
            </a:r>
            <a:r>
              <a:rPr lang="en-US" sz="2000" dirty="0"/>
              <a:t>,  D., </a:t>
            </a:r>
            <a:r>
              <a:rPr lang="en-US" sz="2000" dirty="0" smtClean="0"/>
              <a:t>et al. </a:t>
            </a:r>
            <a:r>
              <a:rPr lang="en-US" sz="2000" dirty="0"/>
              <a:t>(2014). Motivations affecting initial and long-term participation in citizen science projects in three countries. In </a:t>
            </a:r>
            <a:r>
              <a:rPr lang="en-US" sz="2000" i="1" dirty="0" err="1"/>
              <a:t>iConference</a:t>
            </a:r>
            <a:r>
              <a:rPr lang="en-US" sz="2000" i="1" dirty="0"/>
              <a:t> 2014 Proceedings </a:t>
            </a:r>
            <a:r>
              <a:rPr lang="en-US" sz="2000" dirty="0"/>
              <a:t>(pp. 110-124). </a:t>
            </a:r>
            <a:r>
              <a:rPr lang="en-US" sz="2000" dirty="0" smtClean="0">
                <a:hlinkClick r:id="rId2"/>
              </a:rPr>
              <a:t>https</a:t>
            </a:r>
            <a:r>
              <a:rPr lang="en-US" sz="2000" dirty="0">
                <a:hlinkClick r:id="rId2"/>
              </a:rPr>
              <a:t>://</a:t>
            </a:r>
            <a:r>
              <a:rPr lang="en-US" sz="2000" dirty="0" smtClean="0">
                <a:hlinkClick r:id="rId2"/>
              </a:rPr>
              <a:t>www.ideals.illinois.edu/bitstream/handle/2142/47301/054_ready.pdf?sequence=2</a:t>
            </a:r>
            <a:endParaRPr lang="en-US" sz="2000" dirty="0" smtClean="0"/>
          </a:p>
          <a:p>
            <a:endParaRPr lang="en-US" sz="2000" dirty="0"/>
          </a:p>
          <a:p>
            <a:r>
              <a:rPr lang="en-US" sz="2000" dirty="0" err="1"/>
              <a:t>Rotman</a:t>
            </a:r>
            <a:r>
              <a:rPr lang="en-US" sz="2000" dirty="0"/>
              <a:t>, D. (2013</a:t>
            </a:r>
            <a:r>
              <a:rPr lang="en-US" sz="2000" i="1" dirty="0"/>
              <a:t>). Collaborative Science Across the Globe: The </a:t>
            </a:r>
            <a:r>
              <a:rPr lang="en-US" sz="2000" i="1" dirty="0" smtClean="0"/>
              <a:t>Influence </a:t>
            </a:r>
            <a:r>
              <a:rPr lang="en-US" sz="2000" i="1" dirty="0"/>
              <a:t>of </a:t>
            </a:r>
            <a:r>
              <a:rPr lang="en-US" sz="2000" i="1" dirty="0" smtClean="0"/>
              <a:t>Motivation </a:t>
            </a:r>
            <a:r>
              <a:rPr lang="en-US" sz="2000" i="1" dirty="0"/>
              <a:t>and </a:t>
            </a:r>
            <a:r>
              <a:rPr lang="en-US" sz="2000" i="1" dirty="0" smtClean="0"/>
              <a:t>Culture </a:t>
            </a:r>
            <a:r>
              <a:rPr lang="en-US" sz="2000" i="1" dirty="0"/>
              <a:t>on </a:t>
            </a:r>
            <a:r>
              <a:rPr lang="en-US" sz="2000" i="1" dirty="0" smtClean="0"/>
              <a:t>Volunteers </a:t>
            </a:r>
            <a:r>
              <a:rPr lang="en-US" sz="2000" i="1" dirty="0"/>
              <a:t>in the United States, India and Costa Rica. </a:t>
            </a:r>
            <a:r>
              <a:rPr lang="en-US" sz="2000" dirty="0"/>
              <a:t>Ph.D. Dissertation, University of Maryland.  </a:t>
            </a:r>
            <a:r>
              <a:rPr lang="en-US" sz="2000" dirty="0">
                <a:hlinkClick r:id="rId3"/>
              </a:rPr>
              <a:t>http://drum.lib.umd.edu//</a:t>
            </a:r>
            <a:r>
              <a:rPr lang="en-US" sz="2000" dirty="0" smtClean="0">
                <a:hlinkClick r:id="rId3"/>
              </a:rPr>
              <a:t>handle/1903/14163</a:t>
            </a:r>
            <a:endParaRPr lang="en-US" sz="2000" dirty="0" smtClean="0"/>
          </a:p>
          <a:p>
            <a:endParaRPr lang="en-US" sz="2000" dirty="0" smtClean="0"/>
          </a:p>
          <a:p>
            <a:endParaRPr lang="en-US" sz="2400" dirty="0"/>
          </a:p>
          <a:p>
            <a:endParaRPr lang="en-US" sz="2400" dirty="0"/>
          </a:p>
        </p:txBody>
      </p:sp>
    </p:spTree>
    <p:extLst>
      <p:ext uri="{BB962C8B-B14F-4D97-AF65-F5344CB8AC3E}">
        <p14:creationId xmlns:p14="http://schemas.microsoft.com/office/powerpoint/2010/main" val="195314565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p:cNvSpPr/>
          <p:nvPr/>
        </p:nvSpPr>
        <p:spPr>
          <a:xfrm rot="5400000">
            <a:off x="14576" y="-3470"/>
            <a:ext cx="3171250" cy="3200400"/>
          </a:xfrm>
          <a:prstGeom prst="r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rot="18933425">
            <a:off x="-282418" y="-573020"/>
            <a:ext cx="2491151" cy="3046988"/>
          </a:xfrm>
          <a:prstGeom prst="rect">
            <a:avLst/>
          </a:prstGeom>
          <a:noFill/>
        </p:spPr>
        <p:txBody>
          <a:bodyPr wrap="square" rtlCol="0">
            <a:spAutoFit/>
          </a:bodyPr>
          <a:lstStyle/>
          <a:p>
            <a:pPr algn="ctr"/>
            <a:endParaRPr lang="en-US" sz="3600" b="1" dirty="0" smtClean="0">
              <a:solidFill>
                <a:srgbClr val="FFFF00"/>
              </a:solidFill>
            </a:endParaRPr>
          </a:p>
          <a:p>
            <a:pPr algn="ctr"/>
            <a:endParaRPr lang="en-US" sz="3600" b="1" dirty="0">
              <a:solidFill>
                <a:srgbClr val="FFFF00"/>
              </a:solidFill>
            </a:endParaRPr>
          </a:p>
          <a:p>
            <a:pPr algn="ctr"/>
            <a:r>
              <a:rPr lang="en-US" sz="3600" b="1" dirty="0" smtClean="0">
                <a:solidFill>
                  <a:srgbClr val="FFFF00"/>
                </a:solidFill>
              </a:rPr>
              <a:t>Motivation 2</a:t>
            </a:r>
            <a:endParaRPr lang="en-US" sz="3600" b="1" dirty="0">
              <a:solidFill>
                <a:srgbClr val="FFFF00"/>
              </a:solidFill>
            </a:endParaRPr>
          </a:p>
          <a:p>
            <a:pPr algn="ctr"/>
            <a:endParaRPr lang="en-US" sz="4800" b="1" dirty="0">
              <a:solidFill>
                <a:srgbClr val="FFFF00"/>
              </a:solidFill>
            </a:endParaRPr>
          </a:p>
        </p:txBody>
      </p:sp>
      <p:sp>
        <p:nvSpPr>
          <p:cNvPr id="11" name="Title 1"/>
          <p:cNvSpPr>
            <a:spLocks noGrp="1"/>
          </p:cNvSpPr>
          <p:nvPr>
            <p:ph type="title"/>
          </p:nvPr>
        </p:nvSpPr>
        <p:spPr>
          <a:xfrm>
            <a:off x="1524000" y="0"/>
            <a:ext cx="7696200" cy="2097235"/>
          </a:xfrm>
        </p:spPr>
        <p:txBody>
          <a:bodyPr>
            <a:normAutofit fontScale="90000"/>
          </a:bodyPr>
          <a:lstStyle/>
          <a:p>
            <a:pPr lvl="0">
              <a:spcBef>
                <a:spcPct val="20000"/>
              </a:spcBef>
            </a:pPr>
            <a:r>
              <a:rPr lang="en-US" sz="4000" i="1" dirty="0"/>
              <a:t/>
            </a:r>
            <a:br>
              <a:rPr lang="en-US" sz="4000" i="1" dirty="0"/>
            </a:br>
            <a:r>
              <a:rPr lang="en-US" sz="4000" b="1" i="1" dirty="0">
                <a:solidFill>
                  <a:srgbClr val="008000"/>
                </a:solidFill>
                <a:latin typeface="+mn-lt"/>
                <a:ea typeface="+mn-ea"/>
                <a:cs typeface="+mn-cs"/>
              </a:rPr>
              <a:t>Gamification </a:t>
            </a:r>
            <a:br>
              <a:rPr lang="en-US" sz="4000" b="1" i="1" dirty="0">
                <a:solidFill>
                  <a:srgbClr val="008000"/>
                </a:solidFill>
                <a:latin typeface="+mn-lt"/>
                <a:ea typeface="+mn-ea"/>
                <a:cs typeface="+mn-cs"/>
              </a:rPr>
            </a:br>
            <a:r>
              <a:rPr lang="en-US" sz="4000" b="1" i="1" dirty="0">
                <a:solidFill>
                  <a:srgbClr val="008000"/>
                </a:solidFill>
                <a:latin typeface="+mn-lt"/>
                <a:ea typeface="+mn-ea"/>
                <a:cs typeface="+mn-cs"/>
              </a:rPr>
              <a:t>as a Motivational Strategy: </a:t>
            </a:r>
            <a:br>
              <a:rPr lang="en-US" sz="4000" b="1" i="1" dirty="0">
                <a:solidFill>
                  <a:srgbClr val="008000"/>
                </a:solidFill>
                <a:latin typeface="+mn-lt"/>
                <a:ea typeface="+mn-ea"/>
                <a:cs typeface="+mn-cs"/>
              </a:rPr>
            </a:br>
            <a:r>
              <a:rPr lang="en-US" sz="3600" b="1" dirty="0" smtClean="0">
                <a:solidFill>
                  <a:prstClr val="black"/>
                </a:solidFill>
              </a:rPr>
              <a:t>Case </a:t>
            </a:r>
            <a:r>
              <a:rPr lang="en-US" sz="3600" b="1" dirty="0">
                <a:solidFill>
                  <a:prstClr val="black"/>
                </a:solidFill>
              </a:rPr>
              <a:t>study of </a:t>
            </a:r>
            <a:r>
              <a:rPr lang="en-US" sz="3600" b="1" dirty="0" smtClean="0">
                <a:solidFill>
                  <a:prstClr val="black"/>
                </a:solidFill>
              </a:rPr>
              <a:t>the Floracaching </a:t>
            </a:r>
            <a:r>
              <a:rPr lang="en-US" sz="3600" b="1" dirty="0">
                <a:solidFill>
                  <a:prstClr val="black"/>
                </a:solidFill>
              </a:rPr>
              <a:t>App</a:t>
            </a:r>
            <a:br>
              <a:rPr lang="en-US" sz="3600" b="1" dirty="0">
                <a:solidFill>
                  <a:prstClr val="black"/>
                </a:solidFill>
              </a:rPr>
            </a:br>
            <a:endParaRPr lang="en-US" sz="3600" b="1" i="1" dirty="0"/>
          </a:p>
        </p:txBody>
      </p:sp>
      <p:pic>
        <p:nvPicPr>
          <p:cNvPr id="14" name="Picture 13" descr="budding_scientis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3048000"/>
            <a:ext cx="1371600" cy="1371600"/>
          </a:xfrm>
          <a:prstGeom prst="rect">
            <a:avLst/>
          </a:prstGeom>
        </p:spPr>
      </p:pic>
      <p:pic>
        <p:nvPicPr>
          <p:cNvPr id="15" name="Picture 14" descr="validato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3048000"/>
            <a:ext cx="1350420" cy="1350420"/>
          </a:xfrm>
          <a:prstGeom prst="rect">
            <a:avLst/>
          </a:prstGeom>
        </p:spPr>
      </p:pic>
      <p:pic>
        <p:nvPicPr>
          <p:cNvPr id="16" name="Picture 15" descr="touris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4600" y="4495800"/>
            <a:ext cx="1294540" cy="1294540"/>
          </a:xfrm>
          <a:prstGeom prst="rect">
            <a:avLst/>
          </a:prstGeom>
        </p:spPr>
      </p:pic>
      <p:pic>
        <p:nvPicPr>
          <p:cNvPr id="17" name="Picture 16" descr="cache_creator.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800" y="4495800"/>
            <a:ext cx="1295400" cy="1295400"/>
          </a:xfrm>
          <a:prstGeom prst="rect">
            <a:avLst/>
          </a:prstGeom>
        </p:spPr>
      </p:pic>
      <p:pic>
        <p:nvPicPr>
          <p:cNvPr id="18" name="Picture 17" descr="first_finder.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6200" y="3048000"/>
            <a:ext cx="1350420" cy="1350420"/>
          </a:xfrm>
          <a:prstGeom prst="rect">
            <a:avLst/>
          </a:prstGeom>
        </p:spPr>
      </p:pic>
      <p:pic>
        <p:nvPicPr>
          <p:cNvPr id="19" name="Picture 18" descr="tour_guide.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6200" y="4495800"/>
            <a:ext cx="1289267" cy="1289267"/>
          </a:xfrm>
          <a:prstGeom prst="rect">
            <a:avLst/>
          </a:prstGeom>
        </p:spPr>
      </p:pic>
      <p:pic>
        <p:nvPicPr>
          <p:cNvPr id="20" name="Picture 19" descr="Screen Shot 2013-10-02 at 7.26.55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38801" y="2362200"/>
            <a:ext cx="2667000" cy="4063998"/>
          </a:xfrm>
          <a:prstGeom prst="rect">
            <a:avLst/>
          </a:prstGeom>
        </p:spPr>
      </p:pic>
    </p:spTree>
    <p:extLst>
      <p:ext uri="{BB962C8B-B14F-4D97-AF65-F5344CB8AC3E}">
        <p14:creationId xmlns:p14="http://schemas.microsoft.com/office/powerpoint/2010/main" val="340881383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903027"/>
            <a:ext cx="2971800" cy="5954974"/>
          </a:xfrm>
          <a:prstGeom prst="rect">
            <a:avLst/>
          </a:prstGeom>
          <a:gradFill>
            <a:gsLst>
              <a:gs pos="0">
                <a:schemeClr val="bg1"/>
              </a:gs>
              <a:gs pos="50000">
                <a:srgbClr val="FFFFCC"/>
              </a:gs>
              <a:gs pos="100000">
                <a:srgbClr val="FFFFC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CFF99"/>
              </a:solidFill>
            </a:endParaRPr>
          </a:p>
        </p:txBody>
      </p:sp>
      <p:sp>
        <p:nvSpPr>
          <p:cNvPr id="9" name="Rectangle 8"/>
          <p:cNvSpPr/>
          <p:nvPr/>
        </p:nvSpPr>
        <p:spPr>
          <a:xfrm>
            <a:off x="2971800" y="903026"/>
            <a:ext cx="3200400" cy="5954974"/>
          </a:xfrm>
          <a:prstGeom prst="rect">
            <a:avLst/>
          </a:prstGeom>
          <a:gradFill>
            <a:gsLst>
              <a:gs pos="0">
                <a:schemeClr val="bg1"/>
              </a:gs>
              <a:gs pos="50000">
                <a:srgbClr val="FFFF99"/>
              </a:gs>
              <a:gs pos="100000">
                <a:srgbClr val="FFFF9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CFF99"/>
              </a:solidFill>
            </a:endParaRPr>
          </a:p>
        </p:txBody>
      </p:sp>
      <p:sp>
        <p:nvSpPr>
          <p:cNvPr id="10" name="Rectangle 9"/>
          <p:cNvSpPr/>
          <p:nvPr/>
        </p:nvSpPr>
        <p:spPr>
          <a:xfrm>
            <a:off x="6172200" y="903027"/>
            <a:ext cx="2971800" cy="5943600"/>
          </a:xfrm>
          <a:prstGeom prst="rect">
            <a:avLst/>
          </a:prstGeom>
          <a:gradFill>
            <a:gsLst>
              <a:gs pos="0">
                <a:schemeClr val="bg1"/>
              </a:gs>
              <a:gs pos="50000">
                <a:srgbClr val="FFFF66"/>
              </a:gs>
              <a:gs pos="100000">
                <a:srgbClr val="FFFF6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CFF99"/>
              </a:solidFill>
            </a:endParaRPr>
          </a:p>
        </p:txBody>
      </p:sp>
      <p:sp>
        <p:nvSpPr>
          <p:cNvPr id="11" name="Rectangle 10"/>
          <p:cNvSpPr/>
          <p:nvPr/>
        </p:nvSpPr>
        <p:spPr>
          <a:xfrm>
            <a:off x="0" y="903028"/>
            <a:ext cx="2971800" cy="5954974"/>
          </a:xfrm>
          <a:prstGeom prst="rect">
            <a:avLst/>
          </a:prstGeom>
          <a:gradFill>
            <a:gsLst>
              <a:gs pos="0">
                <a:schemeClr val="bg1"/>
              </a:gs>
              <a:gs pos="50000">
                <a:srgbClr val="FFFFCC"/>
              </a:gs>
              <a:gs pos="100000">
                <a:srgbClr val="FFFFC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CFF99"/>
              </a:solidFill>
            </a:endParaRPr>
          </a:p>
        </p:txBody>
      </p:sp>
      <p:sp>
        <p:nvSpPr>
          <p:cNvPr id="12" name="Rectangle 11"/>
          <p:cNvSpPr/>
          <p:nvPr/>
        </p:nvSpPr>
        <p:spPr>
          <a:xfrm>
            <a:off x="2971800" y="903027"/>
            <a:ext cx="3048000" cy="5954974"/>
          </a:xfrm>
          <a:prstGeom prst="rect">
            <a:avLst/>
          </a:prstGeom>
          <a:gradFill>
            <a:gsLst>
              <a:gs pos="0">
                <a:schemeClr val="bg1"/>
              </a:gs>
              <a:gs pos="50000">
                <a:srgbClr val="FFFF99"/>
              </a:gs>
              <a:gs pos="100000">
                <a:srgbClr val="FFFF9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CFF99"/>
              </a:solidFill>
            </a:endParaRPr>
          </a:p>
        </p:txBody>
      </p:sp>
      <p:sp>
        <p:nvSpPr>
          <p:cNvPr id="2" name="Title 1"/>
          <p:cNvSpPr>
            <a:spLocks noGrp="1"/>
          </p:cNvSpPr>
          <p:nvPr>
            <p:ph type="title"/>
          </p:nvPr>
        </p:nvSpPr>
        <p:spPr>
          <a:xfrm>
            <a:off x="0" y="228600"/>
            <a:ext cx="9144000" cy="1143000"/>
          </a:xfrm>
          <a:noFill/>
        </p:spPr>
        <p:txBody>
          <a:bodyPr>
            <a:normAutofit fontScale="90000"/>
          </a:bodyPr>
          <a:lstStyle/>
          <a:p>
            <a:pPr marL="457200" lvl="1" algn="ctr" rtl="0">
              <a:buClr>
                <a:prstClr val="black"/>
              </a:buClr>
            </a:pPr>
            <a:r>
              <a:rPr lang="en-US" sz="4800" b="1" kern="1200" dirty="0">
                <a:solidFill>
                  <a:srgbClr val="008000"/>
                </a:solidFill>
                <a:latin typeface="+mn-lt"/>
                <a:ea typeface="+mn-ea"/>
                <a:cs typeface="+mn-cs"/>
              </a:rPr>
              <a:t>Key </a:t>
            </a:r>
            <a:r>
              <a:rPr lang="en-US" sz="4800" b="1" kern="1200" dirty="0" smtClean="0">
                <a:solidFill>
                  <a:srgbClr val="008000"/>
                </a:solidFill>
                <a:latin typeface="+mn-lt"/>
                <a:ea typeface="+mn-ea"/>
                <a:cs typeface="+mn-cs"/>
              </a:rPr>
              <a:t>Findings</a:t>
            </a:r>
            <a:br>
              <a:rPr lang="en-US" sz="4800" b="1" kern="1200" dirty="0" smtClean="0">
                <a:solidFill>
                  <a:srgbClr val="008000"/>
                </a:solidFill>
                <a:latin typeface="+mn-lt"/>
                <a:ea typeface="+mn-ea"/>
                <a:cs typeface="+mn-cs"/>
              </a:rPr>
            </a:br>
            <a:r>
              <a:rPr lang="en-US" sz="3100" b="1" kern="1200" dirty="0" smtClean="0">
                <a:solidFill>
                  <a:srgbClr val="008000"/>
                </a:solidFill>
                <a:latin typeface="+mn-lt"/>
                <a:ea typeface="+mn-ea"/>
                <a:cs typeface="+mn-cs"/>
              </a:rPr>
              <a:t>(186 volunteers)</a:t>
            </a:r>
            <a:endParaRPr lang="en-US" sz="3100" b="1" kern="1200" dirty="0">
              <a:solidFill>
                <a:srgbClr val="008000"/>
              </a:solidFill>
              <a:latin typeface="+mn-lt"/>
              <a:ea typeface="+mn-ea"/>
              <a:cs typeface="+mn-cs"/>
            </a:endParaRPr>
          </a:p>
        </p:txBody>
      </p:sp>
      <p:sp>
        <p:nvSpPr>
          <p:cNvPr id="4" name="Text Placeholder 3"/>
          <p:cNvSpPr>
            <a:spLocks noGrp="1"/>
          </p:cNvSpPr>
          <p:nvPr>
            <p:ph type="body" idx="1"/>
          </p:nvPr>
        </p:nvSpPr>
        <p:spPr>
          <a:xfrm>
            <a:off x="228600" y="2286000"/>
            <a:ext cx="2743200" cy="639762"/>
          </a:xfrm>
        </p:spPr>
        <p:txBody>
          <a:bodyPr>
            <a:normAutofit/>
          </a:bodyPr>
          <a:lstStyle/>
          <a:p>
            <a:r>
              <a:rPr lang="en-US" sz="2800" i="1" dirty="0" err="1" smtClean="0"/>
              <a:t>Millenials</a:t>
            </a:r>
            <a:endParaRPr lang="en-US" sz="2800" i="1" dirty="0"/>
          </a:p>
        </p:txBody>
      </p:sp>
      <p:sp>
        <p:nvSpPr>
          <p:cNvPr id="5" name="Content Placeholder 4"/>
          <p:cNvSpPr>
            <a:spLocks noGrp="1"/>
          </p:cNvSpPr>
          <p:nvPr>
            <p:ph sz="half" idx="2"/>
          </p:nvPr>
        </p:nvSpPr>
        <p:spPr>
          <a:xfrm>
            <a:off x="190500" y="2998526"/>
            <a:ext cx="2590800" cy="2640274"/>
          </a:xfrm>
        </p:spPr>
        <p:txBody>
          <a:bodyPr>
            <a:normAutofit/>
          </a:bodyPr>
          <a:lstStyle/>
          <a:p>
            <a:r>
              <a:rPr lang="en-US" sz="2000" dirty="0" smtClean="0"/>
              <a:t>Want guidance and specific tasks</a:t>
            </a:r>
          </a:p>
          <a:p>
            <a:r>
              <a:rPr lang="en-US" sz="2000" dirty="0" smtClean="0"/>
              <a:t>App must fit into everyday routines</a:t>
            </a:r>
          </a:p>
          <a:p>
            <a:r>
              <a:rPr lang="en-US" sz="2000" dirty="0" smtClean="0"/>
              <a:t>Like challenge and competition</a:t>
            </a:r>
            <a:endParaRPr lang="en-US" dirty="0"/>
          </a:p>
        </p:txBody>
      </p:sp>
      <p:sp>
        <p:nvSpPr>
          <p:cNvPr id="6" name="Text Placeholder 5"/>
          <p:cNvSpPr>
            <a:spLocks noGrp="1"/>
          </p:cNvSpPr>
          <p:nvPr>
            <p:ph type="body" sz="quarter" idx="3"/>
          </p:nvPr>
        </p:nvSpPr>
        <p:spPr>
          <a:xfrm>
            <a:off x="2988860" y="1545608"/>
            <a:ext cx="3335740" cy="639762"/>
          </a:xfrm>
        </p:spPr>
        <p:txBody>
          <a:bodyPr>
            <a:normAutofit/>
          </a:bodyPr>
          <a:lstStyle/>
          <a:p>
            <a:r>
              <a:rPr lang="en-US" sz="2800" i="1" dirty="0" smtClean="0"/>
              <a:t>Both Groups</a:t>
            </a:r>
            <a:endParaRPr lang="en-US" sz="2800" i="1" dirty="0"/>
          </a:p>
        </p:txBody>
      </p:sp>
      <p:sp>
        <p:nvSpPr>
          <p:cNvPr id="7" name="Content Placeholder 6"/>
          <p:cNvSpPr>
            <a:spLocks noGrp="1"/>
          </p:cNvSpPr>
          <p:nvPr>
            <p:ph sz="quarter" idx="4"/>
          </p:nvPr>
        </p:nvSpPr>
        <p:spPr>
          <a:xfrm>
            <a:off x="3165712" y="2362200"/>
            <a:ext cx="2828495" cy="3951288"/>
          </a:xfrm>
        </p:spPr>
        <p:txBody>
          <a:bodyPr>
            <a:normAutofit/>
          </a:bodyPr>
          <a:lstStyle/>
          <a:p>
            <a:r>
              <a:rPr lang="en-US" sz="2000" dirty="0" smtClean="0"/>
              <a:t>Motivated by sense of discovery or “treasure hunt feel”</a:t>
            </a:r>
          </a:p>
          <a:p>
            <a:r>
              <a:rPr lang="en-US" sz="2000" dirty="0" smtClean="0"/>
              <a:t>Enjoy learning about plants but have different base knowledge</a:t>
            </a:r>
            <a:endParaRPr lang="en-US" sz="1800" dirty="0"/>
          </a:p>
          <a:p>
            <a:r>
              <a:rPr lang="en-US" sz="2000" dirty="0" smtClean="0"/>
              <a:t>View Floracaching as a social activity</a:t>
            </a:r>
          </a:p>
          <a:p>
            <a:r>
              <a:rPr lang="en-US" sz="2000" dirty="0" smtClean="0"/>
              <a:t>Are interested in </a:t>
            </a:r>
            <a:r>
              <a:rPr lang="en-US" sz="2000" dirty="0" err="1" smtClean="0"/>
              <a:t>gamification</a:t>
            </a:r>
            <a:r>
              <a:rPr lang="en-US" sz="2000" dirty="0" smtClean="0"/>
              <a:t> </a:t>
            </a:r>
            <a:r>
              <a:rPr lang="en-US" sz="2000" dirty="0" err="1" smtClean="0"/>
              <a:t>Millennials</a:t>
            </a:r>
            <a:r>
              <a:rPr lang="en-US" sz="2000" dirty="0" smtClean="0"/>
              <a:t> more so</a:t>
            </a:r>
            <a:endParaRPr lang="en-US" sz="2000" dirty="0"/>
          </a:p>
        </p:txBody>
      </p:sp>
      <p:sp>
        <p:nvSpPr>
          <p:cNvPr id="13" name="Rectangle 12"/>
          <p:cNvSpPr/>
          <p:nvPr/>
        </p:nvSpPr>
        <p:spPr>
          <a:xfrm>
            <a:off x="6324600" y="2310852"/>
            <a:ext cx="2819400" cy="3293209"/>
          </a:xfrm>
          <a:prstGeom prst="rect">
            <a:avLst/>
          </a:prstGeom>
        </p:spPr>
        <p:txBody>
          <a:bodyPr wrap="square">
            <a:spAutoFit/>
          </a:bodyPr>
          <a:lstStyle/>
          <a:p>
            <a:pPr lvl="0">
              <a:spcBef>
                <a:spcPct val="20000"/>
              </a:spcBef>
            </a:pPr>
            <a:r>
              <a:rPr lang="en-US" sz="2800" b="1" i="1" dirty="0" smtClean="0">
                <a:solidFill>
                  <a:prstClr val="black"/>
                </a:solidFill>
              </a:rPr>
              <a:t>Citizen Science Volunteers</a:t>
            </a:r>
            <a:endParaRPr lang="en-US" sz="2800" b="1" i="1" dirty="0">
              <a:solidFill>
                <a:prstClr val="black"/>
              </a:solidFill>
            </a:endParaRPr>
          </a:p>
          <a:p>
            <a:pPr marL="342900" indent="-342900">
              <a:spcBef>
                <a:spcPct val="20000"/>
              </a:spcBef>
              <a:buFont typeface="Arial" panose="020B0604020202020204" pitchFamily="34" charset="0"/>
              <a:buChar char="•"/>
            </a:pPr>
            <a:r>
              <a:rPr lang="en-US" sz="2000" dirty="0" smtClean="0">
                <a:solidFill>
                  <a:prstClr val="black"/>
                </a:solidFill>
              </a:rPr>
              <a:t>Prefer autonomy</a:t>
            </a:r>
          </a:p>
          <a:p>
            <a:pPr marL="342900" indent="-342900">
              <a:spcBef>
                <a:spcPct val="20000"/>
              </a:spcBef>
              <a:buFont typeface="Arial" panose="020B0604020202020204" pitchFamily="34" charset="0"/>
              <a:buChar char="•"/>
            </a:pPr>
            <a:r>
              <a:rPr lang="en-US" sz="2000" dirty="0" smtClean="0">
                <a:solidFill>
                  <a:prstClr val="black"/>
                </a:solidFill>
              </a:rPr>
              <a:t>Will integrate app into their hobbies</a:t>
            </a:r>
          </a:p>
          <a:p>
            <a:pPr marL="342900" indent="-342900">
              <a:spcBef>
                <a:spcPct val="20000"/>
              </a:spcBef>
              <a:buFont typeface="Arial" panose="020B0604020202020204" pitchFamily="34" charset="0"/>
              <a:buChar char="•"/>
            </a:pPr>
            <a:r>
              <a:rPr lang="en-US" sz="2000" dirty="0" smtClean="0">
                <a:solidFill>
                  <a:prstClr val="black"/>
                </a:solidFill>
              </a:rPr>
              <a:t>Want scientifically useful challenges that take advantage of their unique expertise</a:t>
            </a:r>
            <a:endParaRPr lang="en-US" sz="2000" dirty="0">
              <a:solidFill>
                <a:prstClr val="black"/>
              </a:solidFill>
            </a:endParaRPr>
          </a:p>
        </p:txBody>
      </p:sp>
    </p:spTree>
    <p:extLst>
      <p:ext uri="{BB962C8B-B14F-4D97-AF65-F5344CB8AC3E}">
        <p14:creationId xmlns:p14="http://schemas.microsoft.com/office/powerpoint/2010/main" val="150381060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p:cNvPicPr>
            <a:picLocks noChangeAspect="1" noChangeArrowheads="1"/>
          </p:cNvPicPr>
          <p:nvPr/>
        </p:nvPicPr>
        <p:blipFill rotWithShape="1">
          <a:blip r:embed="rId3">
            <a:extLst>
              <a:ext uri="{28A0092B-C50C-407E-A947-70E740481C1C}">
                <a14:useLocalDpi xmlns:a14="http://schemas.microsoft.com/office/drawing/2010/main" val="0"/>
              </a:ext>
            </a:extLst>
          </a:blip>
          <a:srcRect t="14160" b="13049"/>
          <a:stretch/>
        </p:blipFill>
        <p:spPr bwMode="auto">
          <a:xfrm>
            <a:off x="-2670" y="1864531"/>
            <a:ext cx="9146670" cy="4993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486991"/>
            <a:ext cx="9144000" cy="769441"/>
          </a:xfrm>
          <a:prstGeom prst="rect">
            <a:avLst/>
          </a:prstGeom>
        </p:spPr>
        <p:txBody>
          <a:bodyPr wrap="square">
            <a:spAutoFit/>
          </a:bodyPr>
          <a:lstStyle/>
          <a:p>
            <a:pPr algn="ctr"/>
            <a:r>
              <a:rPr lang="en-US" sz="4400" b="1" dirty="0" smtClean="0">
                <a:solidFill>
                  <a:srgbClr val="008000"/>
                </a:solidFill>
              </a:rPr>
              <a:t>Summary—Motivation Study 2</a:t>
            </a:r>
            <a:endParaRPr lang="en-US" sz="4400" b="1" dirty="0">
              <a:solidFill>
                <a:srgbClr val="008000"/>
              </a:solidFill>
            </a:endParaRPr>
          </a:p>
        </p:txBody>
      </p:sp>
      <p:sp>
        <p:nvSpPr>
          <p:cNvPr id="6" name="Rectangle 5"/>
          <p:cNvSpPr/>
          <p:nvPr/>
        </p:nvSpPr>
        <p:spPr>
          <a:xfrm>
            <a:off x="272716" y="2286000"/>
            <a:ext cx="8642684" cy="4000326"/>
          </a:xfrm>
          <a:prstGeom prst="rect">
            <a:avLst/>
          </a:prstGeom>
          <a:solidFill>
            <a:schemeClr val="bg1">
              <a:alpha val="76000"/>
            </a:schemeClr>
          </a:solidFill>
        </p:spPr>
        <p:txBody>
          <a:bodyPr wrap="square">
            <a:spAutoFit/>
          </a:bodyPr>
          <a:lstStyle/>
          <a:p>
            <a:pPr>
              <a:lnSpc>
                <a:spcPct val="107000"/>
              </a:lnSpc>
              <a:spcAft>
                <a:spcPts val="600"/>
              </a:spcAft>
            </a:pPr>
            <a:r>
              <a:rPr lang="en-US" sz="2800" b="1" dirty="0" smtClean="0">
                <a:solidFill>
                  <a:prstClr val="black"/>
                </a:solidFill>
              </a:rPr>
              <a:t>People: </a:t>
            </a:r>
            <a:r>
              <a:rPr lang="en-US" sz="2400" dirty="0" smtClean="0">
                <a:solidFill>
                  <a:prstClr val="black"/>
                </a:solidFill>
              </a:rPr>
              <a:t>Age, experience with technology, and experience with the natural world all influence reactions to gamification.</a:t>
            </a:r>
          </a:p>
          <a:p>
            <a:pPr>
              <a:lnSpc>
                <a:spcPct val="107000"/>
              </a:lnSpc>
              <a:spcAft>
                <a:spcPts val="600"/>
              </a:spcAft>
            </a:pPr>
            <a:r>
              <a:rPr lang="en-US" sz="2800" b="1" dirty="0" smtClean="0">
                <a:solidFill>
                  <a:prstClr val="black"/>
                </a:solidFill>
              </a:rPr>
              <a:t>Information: </a:t>
            </a:r>
            <a:r>
              <a:rPr lang="en-US" sz="2400" dirty="0" smtClean="0">
                <a:solidFill>
                  <a:prstClr val="black"/>
                </a:solidFill>
              </a:rPr>
              <a:t>Structured tasks can benefit those with less expertise, those with more background knowledge look up information as needed to assist with tasks they wish to pursue.</a:t>
            </a:r>
          </a:p>
          <a:p>
            <a:pPr>
              <a:lnSpc>
                <a:spcPct val="107000"/>
              </a:lnSpc>
              <a:spcAft>
                <a:spcPts val="600"/>
              </a:spcAft>
            </a:pPr>
            <a:r>
              <a:rPr lang="en-US" sz="2800" b="1" dirty="0" smtClean="0">
                <a:solidFill>
                  <a:prstClr val="black"/>
                </a:solidFill>
              </a:rPr>
              <a:t>Technology: </a:t>
            </a:r>
            <a:r>
              <a:rPr lang="en-US" sz="2400" dirty="0" smtClean="0">
                <a:solidFill>
                  <a:prstClr val="black"/>
                </a:solidFill>
              </a:rPr>
              <a:t>Features such as points, leaderboards, and badges are appealing to both millennials and more traditional citizen science volunteers; users have high expectations for speed and functionality based on previous experience with mobile apps.</a:t>
            </a:r>
          </a:p>
        </p:txBody>
      </p:sp>
    </p:spTree>
    <p:extLst>
      <p:ext uri="{BB962C8B-B14F-4D97-AF65-F5344CB8AC3E}">
        <p14:creationId xmlns:p14="http://schemas.microsoft.com/office/powerpoint/2010/main" val="124848279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62844" y="554061"/>
            <a:ext cx="5481096" cy="5846739"/>
            <a:chOff x="-208421" y="-286918"/>
            <a:chExt cx="5039072" cy="5301823"/>
          </a:xfrm>
        </p:grpSpPr>
        <p:pic>
          <p:nvPicPr>
            <p:cNvPr id="11" name="Picture 10" descr="http://www.oillok.com/picts/oil-cleanup-cormorant.jpg"/>
            <p:cNvPicPr>
              <a:picLocks noChangeAspect="1" noChangeArrowheads="1"/>
            </p:cNvPicPr>
            <p:nvPr/>
          </p:nvPicPr>
          <p:blipFill>
            <a:blip r:embed="rId3" cstate="print"/>
            <a:srcRect/>
            <a:stretch>
              <a:fillRect/>
            </a:stretch>
          </p:blipFill>
          <p:spPr bwMode="auto">
            <a:xfrm>
              <a:off x="-208421" y="3372865"/>
              <a:ext cx="2330074" cy="1642040"/>
            </a:xfrm>
            <a:prstGeom prst="rect">
              <a:avLst/>
            </a:prstGeom>
            <a:noFill/>
          </p:spPr>
        </p:pic>
        <p:pic>
          <p:nvPicPr>
            <p:cNvPr id="12" name="Picture 11" descr="http://awsassets.wwfindia.org/img/tiger_census2_31123.jpg"/>
            <p:cNvPicPr>
              <a:picLocks noChangeAspect="1" noChangeArrowheads="1"/>
            </p:cNvPicPr>
            <p:nvPr/>
          </p:nvPicPr>
          <p:blipFill>
            <a:blip r:embed="rId4" cstate="print"/>
            <a:srcRect/>
            <a:stretch>
              <a:fillRect/>
            </a:stretch>
          </p:blipFill>
          <p:spPr bwMode="auto">
            <a:xfrm>
              <a:off x="2415698" y="1849210"/>
              <a:ext cx="2414953" cy="2759946"/>
            </a:xfrm>
            <a:prstGeom prst="rect">
              <a:avLst/>
            </a:prstGeom>
            <a:noFill/>
          </p:spPr>
        </p:pic>
        <p:pic>
          <p:nvPicPr>
            <p:cNvPr id="14" name="Picture 13" descr="http://www.marinegis.org/images/summerScience/Quadrat200X237.jpg"/>
            <p:cNvPicPr>
              <a:picLocks noChangeAspect="1" noChangeArrowheads="1"/>
            </p:cNvPicPr>
            <p:nvPr/>
          </p:nvPicPr>
          <p:blipFill>
            <a:blip r:embed="rId5" cstate="print"/>
            <a:srcRect/>
            <a:stretch>
              <a:fillRect/>
            </a:stretch>
          </p:blipFill>
          <p:spPr bwMode="auto">
            <a:xfrm>
              <a:off x="228600" y="878445"/>
              <a:ext cx="1878431" cy="2225943"/>
            </a:xfrm>
            <a:prstGeom prst="rect">
              <a:avLst/>
            </a:prstGeom>
            <a:noFill/>
          </p:spPr>
        </p:pic>
        <p:pic>
          <p:nvPicPr>
            <p:cNvPr id="15" name="Picture 14" descr="http://ww2.hdnux.com/photos/07/00/57/1838017/5/628x471.jpg"/>
            <p:cNvPicPr>
              <a:picLocks noChangeAspect="1" noChangeArrowheads="1"/>
            </p:cNvPicPr>
            <p:nvPr/>
          </p:nvPicPr>
          <p:blipFill>
            <a:blip r:embed="rId6" cstate="print"/>
            <a:srcRect/>
            <a:stretch>
              <a:fillRect/>
            </a:stretch>
          </p:blipFill>
          <p:spPr bwMode="auto">
            <a:xfrm>
              <a:off x="2400300" y="-286918"/>
              <a:ext cx="2430351" cy="1621523"/>
            </a:xfrm>
            <a:prstGeom prst="rect">
              <a:avLst/>
            </a:prstGeom>
            <a:noFill/>
          </p:spPr>
        </p:pic>
      </p:grpSp>
      <p:grpSp>
        <p:nvGrpSpPr>
          <p:cNvPr id="5" name="Group 4"/>
          <p:cNvGrpSpPr/>
          <p:nvPr/>
        </p:nvGrpSpPr>
        <p:grpSpPr>
          <a:xfrm>
            <a:off x="6102785" y="599172"/>
            <a:ext cx="2888815" cy="5782073"/>
            <a:chOff x="6462341" y="1174681"/>
            <a:chExt cx="2327101" cy="4973912"/>
          </a:xfrm>
        </p:grpSpPr>
        <p:pic>
          <p:nvPicPr>
            <p:cNvPr id="6" name="Picture 5"/>
            <p:cNvPicPr/>
            <p:nvPr/>
          </p:nvPicPr>
          <p:blipFill>
            <a:blip r:embed="rId7" cstate="print"/>
            <a:srcRect l="25429" t="9063" r="45669" b="54224"/>
            <a:stretch>
              <a:fillRect/>
            </a:stretch>
          </p:blipFill>
          <p:spPr bwMode="auto">
            <a:xfrm>
              <a:off x="6491658" y="1174681"/>
              <a:ext cx="2297784" cy="1522872"/>
            </a:xfrm>
            <a:prstGeom prst="rect">
              <a:avLst/>
            </a:prstGeom>
            <a:noFill/>
            <a:ln w="9525">
              <a:noFill/>
              <a:miter lim="800000"/>
              <a:headEnd/>
              <a:tailEnd/>
            </a:ln>
          </p:spPr>
        </p:pic>
        <p:pic>
          <p:nvPicPr>
            <p:cNvPr id="7" name="Picture 6"/>
            <p:cNvPicPr/>
            <p:nvPr/>
          </p:nvPicPr>
          <p:blipFill>
            <a:blip r:embed="rId8" cstate="print"/>
            <a:srcRect l="22491" t="22581" r="26610" b="23333"/>
            <a:stretch>
              <a:fillRect/>
            </a:stretch>
          </p:blipFill>
          <p:spPr bwMode="auto">
            <a:xfrm>
              <a:off x="6477000" y="3057085"/>
              <a:ext cx="2312442" cy="1550618"/>
            </a:xfrm>
            <a:prstGeom prst="rect">
              <a:avLst/>
            </a:prstGeom>
            <a:noFill/>
            <a:ln w="9525">
              <a:noFill/>
              <a:miter lim="800000"/>
              <a:headEnd/>
              <a:tailEnd/>
            </a:ln>
          </p:spPr>
        </p:pic>
        <p:pic>
          <p:nvPicPr>
            <p:cNvPr id="8" name="Picture 7"/>
            <p:cNvPicPr/>
            <p:nvPr/>
          </p:nvPicPr>
          <p:blipFill>
            <a:blip r:embed="rId9" cstate="print"/>
            <a:srcRect l="18021" t="8449" r="65981" b="82488"/>
            <a:stretch>
              <a:fillRect/>
            </a:stretch>
          </p:blipFill>
          <p:spPr bwMode="auto">
            <a:xfrm>
              <a:off x="6477000" y="4806887"/>
              <a:ext cx="2312442" cy="579672"/>
            </a:xfrm>
            <a:prstGeom prst="rect">
              <a:avLst/>
            </a:prstGeom>
            <a:noFill/>
            <a:ln w="9525">
              <a:noFill/>
              <a:miter lim="800000"/>
              <a:headEnd/>
              <a:tailEnd/>
            </a:ln>
          </p:spPr>
        </p:pic>
        <p:pic>
          <p:nvPicPr>
            <p:cNvPr id="9" name="Picture 8"/>
            <p:cNvPicPr/>
            <p:nvPr/>
          </p:nvPicPr>
          <p:blipFill>
            <a:blip r:embed="rId10" cstate="print"/>
            <a:srcRect l="24997" t="8602" r="24939" b="80492"/>
            <a:stretch>
              <a:fillRect/>
            </a:stretch>
          </p:blipFill>
          <p:spPr bwMode="auto">
            <a:xfrm>
              <a:off x="6462341" y="5703633"/>
              <a:ext cx="2312442" cy="444960"/>
            </a:xfrm>
            <a:prstGeom prst="rect">
              <a:avLst/>
            </a:prstGeom>
            <a:noFill/>
            <a:ln w="9525">
              <a:noFill/>
              <a:miter lim="800000"/>
              <a:headEnd/>
              <a:tailEnd/>
            </a:ln>
          </p:spPr>
        </p:pic>
      </p:grpSp>
      <p:sp>
        <p:nvSpPr>
          <p:cNvPr id="16" name="Right Triangle 15"/>
          <p:cNvSpPr/>
          <p:nvPr/>
        </p:nvSpPr>
        <p:spPr>
          <a:xfrm rot="5400000">
            <a:off x="14575" y="-3469"/>
            <a:ext cx="3171250" cy="3200400"/>
          </a:xfrm>
          <a:prstGeom prst="r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rot="18933425">
            <a:off x="-3020" y="262841"/>
            <a:ext cx="2208514" cy="1446550"/>
          </a:xfrm>
          <a:prstGeom prst="rect">
            <a:avLst/>
          </a:prstGeom>
          <a:noFill/>
        </p:spPr>
        <p:txBody>
          <a:bodyPr wrap="square" rtlCol="0">
            <a:spAutoFit/>
          </a:bodyPr>
          <a:lstStyle/>
          <a:p>
            <a:r>
              <a:rPr lang="en-US" sz="4400" b="1" dirty="0" smtClean="0">
                <a:solidFill>
                  <a:srgbClr val="FFFF00"/>
                </a:solidFill>
              </a:rPr>
              <a:t>Citizen science</a:t>
            </a:r>
            <a:endParaRPr lang="en-US" sz="4400" b="1" dirty="0">
              <a:solidFill>
                <a:srgbClr val="FFFF00"/>
              </a:solidFill>
            </a:endParaRPr>
          </a:p>
        </p:txBody>
      </p:sp>
    </p:spTree>
    <p:extLst>
      <p:ext uri="{BB962C8B-B14F-4D97-AF65-F5344CB8AC3E}">
        <p14:creationId xmlns:p14="http://schemas.microsoft.com/office/powerpoint/2010/main" val="368422128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l"/>
            <a:r>
              <a:rPr lang="en-US" sz="3600" b="1" dirty="0" smtClean="0">
                <a:solidFill>
                  <a:srgbClr val="008000"/>
                </a:solidFill>
              </a:rPr>
              <a:t>Suggested References</a:t>
            </a:r>
            <a:endParaRPr lang="en-US" sz="3600" dirty="0"/>
          </a:p>
        </p:txBody>
      </p:sp>
      <p:sp>
        <p:nvSpPr>
          <p:cNvPr id="9" name="TextBox 8"/>
          <p:cNvSpPr txBox="1"/>
          <p:nvPr/>
        </p:nvSpPr>
        <p:spPr>
          <a:xfrm>
            <a:off x="521368" y="1211178"/>
            <a:ext cx="8377355" cy="5262979"/>
          </a:xfrm>
          <a:prstGeom prst="rect">
            <a:avLst/>
          </a:prstGeom>
          <a:noFill/>
        </p:spPr>
        <p:txBody>
          <a:bodyPr wrap="square" rtlCol="0">
            <a:spAutoFit/>
          </a:bodyPr>
          <a:lstStyle/>
          <a:p>
            <a:r>
              <a:rPr lang="en-US" sz="2400" dirty="0" smtClean="0">
                <a:solidFill>
                  <a:prstClr val="black"/>
                </a:solidFill>
              </a:rPr>
              <a:t>Bowser</a:t>
            </a:r>
            <a:r>
              <a:rPr lang="en-US" sz="2400" dirty="0">
                <a:solidFill>
                  <a:prstClr val="black"/>
                </a:solidFill>
              </a:rPr>
              <a:t>, A., </a:t>
            </a:r>
            <a:r>
              <a:rPr lang="en-US" sz="2400" dirty="0" smtClean="0">
                <a:solidFill>
                  <a:prstClr val="black"/>
                </a:solidFill>
              </a:rPr>
              <a:t>et al.  </a:t>
            </a:r>
            <a:r>
              <a:rPr lang="en-US" sz="2400" dirty="0" err="1" smtClean="0">
                <a:solidFill>
                  <a:prstClr val="black"/>
                </a:solidFill>
              </a:rPr>
              <a:t>Gamifying</a:t>
            </a:r>
            <a:r>
              <a:rPr lang="en-US" sz="2400" dirty="0" smtClean="0">
                <a:solidFill>
                  <a:prstClr val="black"/>
                </a:solidFill>
              </a:rPr>
              <a:t> </a:t>
            </a:r>
            <a:r>
              <a:rPr lang="en-US" sz="2400" dirty="0">
                <a:solidFill>
                  <a:prstClr val="black"/>
                </a:solidFill>
              </a:rPr>
              <a:t>citizen science: A study of two user groups. In </a:t>
            </a:r>
            <a:r>
              <a:rPr lang="en-US" sz="2400" i="1" dirty="0">
                <a:solidFill>
                  <a:prstClr val="black"/>
                </a:solidFill>
              </a:rPr>
              <a:t>Proceedings of the Companion Publication of the 17th ACM Conference on Computer Supported Cooperative Work &amp; Social Computing</a:t>
            </a:r>
            <a:r>
              <a:rPr lang="en-US" sz="2400" dirty="0">
                <a:solidFill>
                  <a:prstClr val="black"/>
                </a:solidFill>
              </a:rPr>
              <a:t> (pp. 137-140). New York: ACM</a:t>
            </a:r>
            <a:r>
              <a:rPr lang="en-US" sz="2400" dirty="0" smtClean="0">
                <a:solidFill>
                  <a:prstClr val="black"/>
                </a:solidFill>
              </a:rPr>
              <a:t>.</a:t>
            </a:r>
          </a:p>
          <a:p>
            <a:endParaRPr lang="en-US" sz="2400" dirty="0" smtClean="0">
              <a:solidFill>
                <a:prstClr val="black"/>
              </a:solidFill>
            </a:endParaRPr>
          </a:p>
          <a:p>
            <a:r>
              <a:rPr lang="en-US" sz="2400" dirty="0">
                <a:solidFill>
                  <a:prstClr val="black"/>
                </a:solidFill>
              </a:rPr>
              <a:t>Bowser, A., </a:t>
            </a:r>
            <a:r>
              <a:rPr lang="en-US" sz="2400" dirty="0" smtClean="0">
                <a:solidFill>
                  <a:prstClr val="black"/>
                </a:solidFill>
              </a:rPr>
              <a:t>et al. (2014). </a:t>
            </a:r>
            <a:r>
              <a:rPr lang="en-US" sz="2400" dirty="0">
                <a:solidFill>
                  <a:prstClr val="black"/>
                </a:solidFill>
              </a:rPr>
              <a:t>Motivating participation in citizen science. </a:t>
            </a:r>
            <a:r>
              <a:rPr lang="en-US" sz="2400" dirty="0" smtClean="0">
                <a:solidFill>
                  <a:prstClr val="black"/>
                </a:solidFill>
              </a:rPr>
              <a:t>In </a:t>
            </a:r>
            <a:r>
              <a:rPr lang="en-US" sz="2400" i="1" dirty="0">
                <a:solidFill>
                  <a:prstClr val="black"/>
                </a:solidFill>
              </a:rPr>
              <a:t>European Conference on Social </a:t>
            </a:r>
            <a:r>
              <a:rPr lang="en-US" sz="2400" i="1" dirty="0" smtClean="0">
                <a:solidFill>
                  <a:prstClr val="black"/>
                </a:solidFill>
              </a:rPr>
              <a:t>Media Proceedings</a:t>
            </a:r>
            <a:r>
              <a:rPr lang="en-US" sz="2400" dirty="0" smtClean="0">
                <a:solidFill>
                  <a:prstClr val="black"/>
                </a:solidFill>
              </a:rPr>
              <a:t>, (pp. 64-71). </a:t>
            </a:r>
            <a:r>
              <a:rPr lang="en-US" sz="2400" dirty="0" smtClean="0">
                <a:solidFill>
                  <a:prstClr val="black"/>
                </a:solidFill>
                <a:hlinkClick r:id="rId2"/>
              </a:rPr>
              <a:t>http</a:t>
            </a:r>
            <a:r>
              <a:rPr lang="en-US" sz="2400" dirty="0">
                <a:solidFill>
                  <a:prstClr val="black"/>
                </a:solidFill>
                <a:hlinkClick r:id="rId2"/>
              </a:rPr>
              <a:t>://</a:t>
            </a:r>
            <a:r>
              <a:rPr lang="en-US" sz="2400" dirty="0" smtClean="0">
                <a:solidFill>
                  <a:prstClr val="black"/>
                </a:solidFill>
                <a:hlinkClick r:id="rId2"/>
              </a:rPr>
              <a:t>www.scribd.com/doc/233761856/ECSM2014-Proceedings-Dropbox</a:t>
            </a:r>
            <a:endParaRPr lang="en-US" sz="2400" dirty="0" smtClean="0">
              <a:solidFill>
                <a:prstClr val="black"/>
              </a:solidFill>
            </a:endParaRPr>
          </a:p>
          <a:p>
            <a:endParaRPr lang="en-US" sz="2400" dirty="0">
              <a:solidFill>
                <a:prstClr val="black"/>
              </a:solidFill>
            </a:endParaRPr>
          </a:p>
          <a:p>
            <a:r>
              <a:rPr lang="en-US" sz="2400" dirty="0" smtClean="0">
                <a:solidFill>
                  <a:prstClr val="black"/>
                </a:solidFill>
              </a:rPr>
              <a:t>Bowser</a:t>
            </a:r>
            <a:r>
              <a:rPr lang="en-US" sz="2400" dirty="0">
                <a:solidFill>
                  <a:prstClr val="black"/>
                </a:solidFill>
              </a:rPr>
              <a:t>, A., </a:t>
            </a:r>
            <a:r>
              <a:rPr lang="en-US" sz="2400" dirty="0" smtClean="0">
                <a:solidFill>
                  <a:prstClr val="black"/>
                </a:solidFill>
              </a:rPr>
              <a:t>et al. (2013</a:t>
            </a:r>
            <a:r>
              <a:rPr lang="en-US" sz="2400" dirty="0">
                <a:solidFill>
                  <a:prstClr val="black"/>
                </a:solidFill>
              </a:rPr>
              <a:t>). Using gamification to inspire new citizen science volunteers. Paper presented at Gamification 2013, October 2-4. Waterloo, Canada</a:t>
            </a:r>
            <a:r>
              <a:rPr lang="en-US" sz="2400" dirty="0" smtClean="0">
                <a:solidFill>
                  <a:prstClr val="black"/>
                </a:solidFill>
              </a:rPr>
              <a:t>.</a:t>
            </a:r>
            <a:endParaRPr lang="en-US" sz="2400" dirty="0">
              <a:solidFill>
                <a:prstClr val="black"/>
              </a:solidFill>
            </a:endParaRPr>
          </a:p>
          <a:p>
            <a:endParaRPr lang="en-US" sz="2400" dirty="0">
              <a:solidFill>
                <a:prstClr val="black"/>
              </a:solidFill>
            </a:endParaRPr>
          </a:p>
        </p:txBody>
      </p:sp>
    </p:spTree>
    <p:extLst>
      <p:ext uri="{BB962C8B-B14F-4D97-AF65-F5344CB8AC3E}">
        <p14:creationId xmlns:p14="http://schemas.microsoft.com/office/powerpoint/2010/main" val="128765393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p:cNvSpPr/>
          <p:nvPr/>
        </p:nvSpPr>
        <p:spPr>
          <a:xfrm rot="5400000">
            <a:off x="14576" y="-3470"/>
            <a:ext cx="3171250" cy="3200400"/>
          </a:xfrm>
          <a:prstGeom prst="r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rot="18933425">
            <a:off x="-282418" y="-573020"/>
            <a:ext cx="2491151" cy="3046988"/>
          </a:xfrm>
          <a:prstGeom prst="rect">
            <a:avLst/>
          </a:prstGeom>
          <a:noFill/>
        </p:spPr>
        <p:txBody>
          <a:bodyPr wrap="square" rtlCol="0">
            <a:spAutoFit/>
          </a:bodyPr>
          <a:lstStyle/>
          <a:p>
            <a:pPr algn="ctr"/>
            <a:endParaRPr lang="en-US" sz="3600" b="1" dirty="0" smtClean="0">
              <a:solidFill>
                <a:srgbClr val="FFFF00"/>
              </a:solidFill>
            </a:endParaRPr>
          </a:p>
          <a:p>
            <a:pPr algn="ctr"/>
            <a:endParaRPr lang="en-US" sz="3600" b="1" dirty="0">
              <a:solidFill>
                <a:srgbClr val="FFFF00"/>
              </a:solidFill>
            </a:endParaRPr>
          </a:p>
          <a:p>
            <a:pPr algn="ctr"/>
            <a:r>
              <a:rPr lang="en-US" sz="3600" b="1" dirty="0" smtClean="0">
                <a:solidFill>
                  <a:srgbClr val="FFFF00"/>
                </a:solidFill>
              </a:rPr>
              <a:t>Motivation 3</a:t>
            </a:r>
            <a:endParaRPr lang="en-US" sz="3600" b="1" dirty="0">
              <a:solidFill>
                <a:srgbClr val="FFFF00"/>
              </a:solidFill>
            </a:endParaRPr>
          </a:p>
          <a:p>
            <a:pPr algn="ctr"/>
            <a:endParaRPr lang="en-US" sz="4800" b="1" dirty="0">
              <a:solidFill>
                <a:srgbClr val="FFFF00"/>
              </a:solidFill>
            </a:endParaRPr>
          </a:p>
        </p:txBody>
      </p:sp>
      <p:sp>
        <p:nvSpPr>
          <p:cNvPr id="11" name="Title 1"/>
          <p:cNvSpPr>
            <a:spLocks noGrp="1"/>
          </p:cNvSpPr>
          <p:nvPr>
            <p:ph type="title"/>
          </p:nvPr>
        </p:nvSpPr>
        <p:spPr>
          <a:xfrm>
            <a:off x="963157" y="2119268"/>
            <a:ext cx="7848600" cy="834730"/>
          </a:xfrm>
        </p:spPr>
        <p:txBody>
          <a:bodyPr>
            <a:normAutofit fontScale="90000"/>
          </a:bodyPr>
          <a:lstStyle/>
          <a:p>
            <a:pPr lvl="0">
              <a:spcBef>
                <a:spcPct val="20000"/>
              </a:spcBef>
            </a:pPr>
            <a:r>
              <a:rPr lang="en-US" sz="4000" b="1" i="1" dirty="0" smtClean="0">
                <a:solidFill>
                  <a:srgbClr val="008000"/>
                </a:solidFill>
                <a:latin typeface="+mn-lt"/>
                <a:ea typeface="+mn-ea"/>
                <a:cs typeface="+mn-cs"/>
              </a:rPr>
              <a:t>    </a:t>
            </a:r>
            <a:br>
              <a:rPr lang="en-US" sz="4000" b="1" i="1" dirty="0" smtClean="0">
                <a:solidFill>
                  <a:srgbClr val="008000"/>
                </a:solidFill>
                <a:latin typeface="+mn-lt"/>
                <a:ea typeface="+mn-ea"/>
                <a:cs typeface="+mn-cs"/>
              </a:rPr>
            </a:br>
            <a:r>
              <a:rPr lang="en-US" sz="4000" b="1" i="1" dirty="0" smtClean="0">
                <a:solidFill>
                  <a:srgbClr val="008000"/>
                </a:solidFill>
                <a:latin typeface="+mn-lt"/>
                <a:ea typeface="+mn-ea"/>
                <a:cs typeface="+mn-cs"/>
              </a:rPr>
              <a:t/>
            </a:r>
            <a:br>
              <a:rPr lang="en-US" sz="4000" b="1" i="1" dirty="0" smtClean="0">
                <a:solidFill>
                  <a:srgbClr val="008000"/>
                </a:solidFill>
                <a:latin typeface="+mn-lt"/>
                <a:ea typeface="+mn-ea"/>
                <a:cs typeface="+mn-cs"/>
              </a:rPr>
            </a:br>
            <a:r>
              <a:rPr lang="en-US" sz="4000" b="1" i="1" dirty="0" smtClean="0">
                <a:solidFill>
                  <a:srgbClr val="008000"/>
                </a:solidFill>
                <a:latin typeface="+mn-lt"/>
                <a:ea typeface="+mn-ea"/>
                <a:cs typeface="+mn-cs"/>
              </a:rPr>
              <a:t> Feedback </a:t>
            </a:r>
            <a:r>
              <a:rPr lang="en-US" sz="4000" b="1" i="1" dirty="0">
                <a:solidFill>
                  <a:srgbClr val="008000"/>
                </a:solidFill>
                <a:latin typeface="+mn-lt"/>
                <a:ea typeface="+mn-ea"/>
                <a:cs typeface="+mn-cs"/>
              </a:rPr>
              <a:t>as a Motivational Strategy</a:t>
            </a:r>
            <a:r>
              <a:rPr lang="en-US" sz="4000" b="1" i="1" dirty="0" smtClean="0">
                <a:solidFill>
                  <a:srgbClr val="008000"/>
                </a:solidFill>
                <a:latin typeface="+mn-lt"/>
                <a:ea typeface="+mn-ea"/>
                <a:cs typeface="+mn-cs"/>
              </a:rPr>
              <a:t>:</a:t>
            </a:r>
            <a:br>
              <a:rPr lang="en-US" sz="4000" b="1" i="1" dirty="0" smtClean="0">
                <a:solidFill>
                  <a:srgbClr val="008000"/>
                </a:solidFill>
                <a:latin typeface="+mn-lt"/>
                <a:ea typeface="+mn-ea"/>
                <a:cs typeface="+mn-cs"/>
              </a:rPr>
            </a:br>
            <a:r>
              <a:rPr lang="en-US" sz="4000" b="1" i="1" dirty="0">
                <a:solidFill>
                  <a:srgbClr val="008000"/>
                </a:solidFill>
                <a:latin typeface="+mn-lt"/>
                <a:ea typeface="+mn-ea"/>
                <a:cs typeface="+mn-cs"/>
              </a:rPr>
              <a:t/>
            </a:r>
            <a:br>
              <a:rPr lang="en-US" sz="4000" b="1" i="1" dirty="0">
                <a:solidFill>
                  <a:srgbClr val="008000"/>
                </a:solidFill>
                <a:latin typeface="+mn-lt"/>
                <a:ea typeface="+mn-ea"/>
                <a:cs typeface="+mn-cs"/>
              </a:rPr>
            </a:br>
            <a:r>
              <a:rPr lang="en-US" sz="3600" b="1" dirty="0" smtClean="0">
                <a:solidFill>
                  <a:prstClr val="black"/>
                </a:solidFill>
              </a:rPr>
              <a:t>How do different types of feedback affect motivation and effort?</a:t>
            </a:r>
            <a:r>
              <a:rPr lang="en-US" sz="3600" b="1" dirty="0">
                <a:solidFill>
                  <a:prstClr val="black"/>
                </a:solidFill>
              </a:rPr>
              <a:t/>
            </a:r>
            <a:br>
              <a:rPr lang="en-US" sz="3600" b="1" dirty="0">
                <a:solidFill>
                  <a:prstClr val="black"/>
                </a:solidFill>
              </a:rPr>
            </a:br>
            <a:endParaRPr lang="en-US" sz="3600" b="1" i="1" dirty="0"/>
          </a:p>
        </p:txBody>
      </p:sp>
      <p:sp>
        <p:nvSpPr>
          <p:cNvPr id="2" name="Rectangle 1"/>
          <p:cNvSpPr/>
          <p:nvPr/>
        </p:nvSpPr>
        <p:spPr>
          <a:xfrm>
            <a:off x="6781800" y="5867400"/>
            <a:ext cx="2117246" cy="523220"/>
          </a:xfrm>
          <a:prstGeom prst="rect">
            <a:avLst/>
          </a:prstGeom>
        </p:spPr>
        <p:txBody>
          <a:bodyPr wrap="none">
            <a:spAutoFit/>
          </a:bodyPr>
          <a:lstStyle/>
          <a:p>
            <a:pPr lvl="0"/>
            <a:r>
              <a:rPr lang="en-US" sz="2800" b="1" dirty="0">
                <a:solidFill>
                  <a:srgbClr val="4BACC6">
                    <a:lumMod val="60000"/>
                    <a:lumOff val="40000"/>
                  </a:srgbClr>
                </a:solidFill>
              </a:rPr>
              <a:t>Digital photo</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267198"/>
            <a:ext cx="8418513" cy="234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277971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1" y="1600200"/>
            <a:ext cx="8305800" cy="5029200"/>
          </a:xfrm>
        </p:spPr>
        <p:txBody>
          <a:bodyPr>
            <a:normAutofit/>
          </a:bodyPr>
          <a:lstStyle/>
          <a:p>
            <a:pPr>
              <a:buClr>
                <a:schemeClr val="tx1"/>
              </a:buClr>
            </a:pPr>
            <a:r>
              <a:rPr lang="en-US" sz="2400" b="1" dirty="0" smtClean="0"/>
              <a:t>Participants:</a:t>
            </a:r>
          </a:p>
          <a:p>
            <a:pPr lvl="1">
              <a:buClr>
                <a:schemeClr val="tx1"/>
              </a:buClr>
            </a:pPr>
            <a:r>
              <a:rPr lang="en-US" sz="2000" dirty="0"/>
              <a:t>70 undergraduate students new to citizen </a:t>
            </a:r>
            <a:r>
              <a:rPr lang="en-US" sz="2000" dirty="0" smtClean="0"/>
              <a:t>science</a:t>
            </a:r>
          </a:p>
          <a:p>
            <a:pPr lvl="1">
              <a:buClr>
                <a:schemeClr val="tx1"/>
              </a:buClr>
            </a:pPr>
            <a:endParaRPr lang="en-US" sz="2000" dirty="0"/>
          </a:p>
          <a:p>
            <a:pPr>
              <a:buClr>
                <a:schemeClr val="tx1"/>
              </a:buClr>
            </a:pPr>
            <a:r>
              <a:rPr lang="en-US" sz="2400" b="1" dirty="0" smtClean="0"/>
              <a:t>Independent variables:</a:t>
            </a:r>
          </a:p>
          <a:p>
            <a:pPr lvl="1">
              <a:buClr>
                <a:schemeClr val="tx1"/>
              </a:buClr>
            </a:pPr>
            <a:r>
              <a:rPr lang="en-US" sz="2400" b="1" dirty="0">
                <a:solidFill>
                  <a:srgbClr val="008000"/>
                </a:solidFill>
              </a:rPr>
              <a:t>Type of feedback (Positive only vs. Positive corrective)</a:t>
            </a:r>
          </a:p>
          <a:p>
            <a:pPr lvl="1">
              <a:buClr>
                <a:schemeClr val="tx1"/>
              </a:buClr>
            </a:pPr>
            <a:r>
              <a:rPr lang="en-US" sz="2000" dirty="0" smtClean="0"/>
              <a:t>Working alone or together in a pair</a:t>
            </a:r>
          </a:p>
          <a:p>
            <a:pPr lvl="1">
              <a:buClr>
                <a:schemeClr val="tx1"/>
              </a:buClr>
            </a:pPr>
            <a:r>
              <a:rPr lang="en-US" sz="2000" dirty="0" smtClean="0"/>
              <a:t>Task difficulty (Easy vs. Difficult)</a:t>
            </a:r>
          </a:p>
          <a:p>
            <a:pPr>
              <a:buClr>
                <a:schemeClr val="tx1"/>
              </a:buClr>
            </a:pPr>
            <a:endParaRPr lang="en-US" sz="2400" dirty="0"/>
          </a:p>
          <a:p>
            <a:pPr>
              <a:buClr>
                <a:schemeClr val="tx1"/>
              </a:buClr>
            </a:pPr>
            <a:r>
              <a:rPr lang="en-US" sz="2400" b="1" dirty="0" smtClean="0"/>
              <a:t>Dependent variables:</a:t>
            </a:r>
          </a:p>
          <a:p>
            <a:pPr lvl="1">
              <a:buClr>
                <a:schemeClr val="tx1"/>
              </a:buClr>
            </a:pPr>
            <a:r>
              <a:rPr lang="en-US" sz="2000" dirty="0" smtClean="0"/>
              <a:t>Situational motivation (</a:t>
            </a:r>
            <a:r>
              <a:rPr lang="en-US" sz="2000" dirty="0" err="1"/>
              <a:t>Vallerand</a:t>
            </a:r>
            <a:r>
              <a:rPr lang="en-US" sz="2000" dirty="0"/>
              <a:t>, </a:t>
            </a:r>
            <a:r>
              <a:rPr lang="en-US" sz="2000" dirty="0" smtClean="0"/>
              <a:t>1997; </a:t>
            </a:r>
            <a:r>
              <a:rPr lang="en-GB" sz="2000" dirty="0" err="1"/>
              <a:t>Guay</a:t>
            </a:r>
            <a:r>
              <a:rPr lang="en-GB" sz="2000" dirty="0"/>
              <a:t> et al</a:t>
            </a:r>
            <a:r>
              <a:rPr lang="en-GB" sz="2000" dirty="0" smtClean="0"/>
              <a:t>., 2000</a:t>
            </a:r>
            <a:r>
              <a:rPr lang="en-GB" sz="2000" dirty="0"/>
              <a:t>)</a:t>
            </a:r>
            <a:endParaRPr lang="en-US" sz="2000" dirty="0" smtClean="0"/>
          </a:p>
          <a:p>
            <a:pPr lvl="1">
              <a:buClr>
                <a:schemeClr val="tx1"/>
              </a:buClr>
            </a:pPr>
            <a:r>
              <a:rPr lang="en-US" sz="2000" dirty="0" smtClean="0"/>
              <a:t>Data quantity</a:t>
            </a:r>
          </a:p>
          <a:p>
            <a:pPr lvl="1">
              <a:buClr>
                <a:schemeClr val="tx1"/>
              </a:buClr>
            </a:pPr>
            <a:r>
              <a:rPr lang="en-US" sz="2000" dirty="0" smtClean="0"/>
              <a:t>Data quality</a:t>
            </a:r>
            <a:endParaRPr lang="en-US" sz="2000" dirty="0"/>
          </a:p>
          <a:p>
            <a:pPr>
              <a:buClr>
                <a:schemeClr val="tx1"/>
              </a:buClr>
            </a:pPr>
            <a:endParaRPr lang="en-US" sz="4000" dirty="0" smtClean="0"/>
          </a:p>
          <a:p>
            <a:pPr marL="0" indent="0">
              <a:buClr>
                <a:schemeClr val="tx1"/>
              </a:buClr>
              <a:buNone/>
            </a:pPr>
            <a:endParaRPr lang="en-US" sz="4000" dirty="0" smtClean="0">
              <a:solidFill>
                <a:srgbClr val="008000"/>
              </a:solidFill>
            </a:endParaRPr>
          </a:p>
        </p:txBody>
      </p:sp>
      <p:sp>
        <p:nvSpPr>
          <p:cNvPr id="3" name="Slide Number Placeholder 2"/>
          <p:cNvSpPr>
            <a:spLocks noGrp="1"/>
          </p:cNvSpPr>
          <p:nvPr>
            <p:ph type="sldNum" sz="quarter" idx="12"/>
          </p:nvPr>
        </p:nvSpPr>
        <p:spPr/>
        <p:txBody>
          <a:bodyPr/>
          <a:lstStyle/>
          <a:p>
            <a:fld id="{BF1A2431-6B3F-414C-A222-06284AB331B8}" type="slidenum">
              <a:rPr lang="en-US" smtClean="0">
                <a:solidFill>
                  <a:prstClr val="black">
                    <a:tint val="75000"/>
                  </a:prstClr>
                </a:solidFill>
              </a:rPr>
              <a:pPr/>
              <a:t>22</a:t>
            </a:fld>
            <a:endParaRPr lang="en-US" dirty="0">
              <a:solidFill>
                <a:prstClr val="black">
                  <a:tint val="75000"/>
                </a:prstClr>
              </a:solidFill>
            </a:endParaRPr>
          </a:p>
        </p:txBody>
      </p:sp>
      <p:sp>
        <p:nvSpPr>
          <p:cNvPr id="9" name="Rectangle 8"/>
          <p:cNvSpPr/>
          <p:nvPr/>
        </p:nvSpPr>
        <p:spPr>
          <a:xfrm>
            <a:off x="0" y="533400"/>
            <a:ext cx="9144000" cy="830997"/>
          </a:xfrm>
          <a:prstGeom prst="rect">
            <a:avLst/>
          </a:prstGeom>
          <a:noFill/>
        </p:spPr>
        <p:txBody>
          <a:bodyPr wrap="square">
            <a:spAutoFit/>
          </a:bodyPr>
          <a:lstStyle/>
          <a:p>
            <a:pPr lvl="1" algn="ctr">
              <a:buClr>
                <a:prstClr val="black"/>
              </a:buClr>
            </a:pPr>
            <a:r>
              <a:rPr lang="en-US" sz="4800" b="1" dirty="0" smtClean="0">
                <a:solidFill>
                  <a:srgbClr val="008000"/>
                </a:solidFill>
              </a:rPr>
              <a:t>Method: A field experiment</a:t>
            </a:r>
            <a:endParaRPr lang="en-US" sz="4800" b="1" dirty="0">
              <a:solidFill>
                <a:srgbClr val="008000"/>
              </a:solidFill>
            </a:endParaRPr>
          </a:p>
        </p:txBody>
      </p:sp>
    </p:spTree>
    <p:extLst>
      <p:ext uri="{BB962C8B-B14F-4D97-AF65-F5344CB8AC3E}">
        <p14:creationId xmlns:p14="http://schemas.microsoft.com/office/powerpoint/2010/main" val="558641197"/>
      </p:ext>
    </p:extLst>
  </p:cSld>
  <p:clrMapOvr>
    <a:masterClrMapping/>
  </p:clrMapOvr>
  <mc:AlternateContent xmlns:mc="http://schemas.openxmlformats.org/markup-compatibility/2006" xmlns:p14="http://schemas.microsoft.com/office/powerpoint/2010/main">
    <mc:Choice Requires="p14">
      <p:transition spd="slow" p14:dur="2000" advTm="101771"/>
    </mc:Choice>
    <mc:Fallback xmlns="">
      <p:transition spd="slow" advTm="101771"/>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7200" y="1524000"/>
            <a:ext cx="8432800" cy="639762"/>
          </a:xfrm>
        </p:spPr>
        <p:txBody>
          <a:bodyPr>
            <a:normAutofit/>
          </a:bodyPr>
          <a:lstStyle/>
          <a:p>
            <a:r>
              <a:rPr lang="en-US" sz="2800" i="1" dirty="0" smtClean="0"/>
              <a:t>Best type of feedback:</a:t>
            </a:r>
            <a:endParaRPr lang="en-US" sz="2800" i="1" dirty="0"/>
          </a:p>
        </p:txBody>
      </p:sp>
      <p:sp>
        <p:nvSpPr>
          <p:cNvPr id="5" name="Content Placeholder 4"/>
          <p:cNvSpPr>
            <a:spLocks noGrp="1"/>
          </p:cNvSpPr>
          <p:nvPr>
            <p:ph sz="half" idx="2"/>
          </p:nvPr>
        </p:nvSpPr>
        <p:spPr>
          <a:xfrm>
            <a:off x="457200" y="2310852"/>
            <a:ext cx="8337550" cy="4242348"/>
          </a:xfrm>
        </p:spPr>
        <p:txBody>
          <a:bodyPr>
            <a:normAutofit/>
          </a:bodyPr>
          <a:lstStyle/>
          <a:p>
            <a:r>
              <a:rPr lang="en-US" dirty="0" smtClean="0"/>
              <a:t>Positive corrective feedback most effective for increasing situational motivation and contribution quantity and quality.</a:t>
            </a:r>
          </a:p>
          <a:p>
            <a:endParaRPr lang="en-US" dirty="0" smtClean="0"/>
          </a:p>
          <a:p>
            <a:pPr marL="0" indent="0">
              <a:buNone/>
            </a:pPr>
            <a:r>
              <a:rPr lang="en-US" sz="2800" b="1" i="1" dirty="0">
                <a:solidFill>
                  <a:srgbClr val="008000"/>
                </a:solidFill>
              </a:rPr>
              <a:t>Polite guidance with appreciation is more effective than simple thank-you notes.</a:t>
            </a:r>
          </a:p>
          <a:p>
            <a:pPr marL="0" indent="0">
              <a:buNone/>
            </a:pPr>
            <a:endParaRPr lang="en-US" i="1" dirty="0" smtClean="0"/>
          </a:p>
          <a:p>
            <a:r>
              <a:rPr lang="en-US" dirty="0"/>
              <a:t>I</a:t>
            </a:r>
            <a:r>
              <a:rPr lang="en-US" dirty="0" smtClean="0"/>
              <a:t>ncreased the quality of a contribution for those working alone more than in pairs.</a:t>
            </a:r>
            <a:endParaRPr lang="en-US" dirty="0"/>
          </a:p>
          <a:p>
            <a:pPr marL="0" indent="0">
              <a:buNone/>
            </a:pPr>
            <a:endParaRPr lang="en-US" i="1" dirty="0" smtClean="0"/>
          </a:p>
          <a:p>
            <a:pPr marL="0" indent="0">
              <a:buNone/>
            </a:pPr>
            <a:endParaRPr lang="en-US" i="1" dirty="0"/>
          </a:p>
          <a:p>
            <a:pPr marL="0" indent="0">
              <a:buNone/>
            </a:pPr>
            <a:endParaRPr lang="en-US" i="1" dirty="0"/>
          </a:p>
        </p:txBody>
      </p:sp>
      <p:sp>
        <p:nvSpPr>
          <p:cNvPr id="13" name="Rectangle 12"/>
          <p:cNvSpPr/>
          <p:nvPr/>
        </p:nvSpPr>
        <p:spPr>
          <a:xfrm>
            <a:off x="6324600" y="2310852"/>
            <a:ext cx="2819400" cy="400110"/>
          </a:xfrm>
          <a:prstGeom prst="rect">
            <a:avLst/>
          </a:prstGeom>
        </p:spPr>
        <p:txBody>
          <a:bodyPr wrap="square">
            <a:spAutoFit/>
          </a:bodyPr>
          <a:lstStyle/>
          <a:p>
            <a:pPr>
              <a:spcBef>
                <a:spcPct val="20000"/>
              </a:spcBef>
            </a:pPr>
            <a:endParaRPr lang="en-US" sz="2000" dirty="0">
              <a:solidFill>
                <a:prstClr val="black"/>
              </a:solidFill>
            </a:endParaRPr>
          </a:p>
        </p:txBody>
      </p:sp>
      <p:sp>
        <p:nvSpPr>
          <p:cNvPr id="15" name="Rectangle 14"/>
          <p:cNvSpPr/>
          <p:nvPr/>
        </p:nvSpPr>
        <p:spPr>
          <a:xfrm>
            <a:off x="-25400" y="533400"/>
            <a:ext cx="9144000" cy="830997"/>
          </a:xfrm>
          <a:prstGeom prst="rect">
            <a:avLst/>
          </a:prstGeom>
          <a:noFill/>
        </p:spPr>
        <p:txBody>
          <a:bodyPr wrap="square">
            <a:spAutoFit/>
          </a:bodyPr>
          <a:lstStyle/>
          <a:p>
            <a:pPr algn="ctr"/>
            <a:r>
              <a:rPr lang="en-US" sz="4800" b="1" dirty="0">
                <a:solidFill>
                  <a:srgbClr val="008000"/>
                </a:solidFill>
              </a:rPr>
              <a:t>Key Findings</a:t>
            </a:r>
            <a:endParaRPr lang="en-US" sz="4800" b="1" dirty="0">
              <a:solidFill>
                <a:prstClr val="black"/>
              </a:solidFill>
            </a:endParaRPr>
          </a:p>
        </p:txBody>
      </p:sp>
    </p:spTree>
    <p:extLst>
      <p:ext uri="{BB962C8B-B14F-4D97-AF65-F5344CB8AC3E}">
        <p14:creationId xmlns:p14="http://schemas.microsoft.com/office/powerpoint/2010/main" val="43769107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p:cNvPicPr>
            <a:picLocks noChangeAspect="1" noChangeArrowheads="1"/>
          </p:cNvPicPr>
          <p:nvPr/>
        </p:nvPicPr>
        <p:blipFill rotWithShape="1">
          <a:blip r:embed="rId3">
            <a:extLst>
              <a:ext uri="{28A0092B-C50C-407E-A947-70E740481C1C}">
                <a14:useLocalDpi xmlns:a14="http://schemas.microsoft.com/office/drawing/2010/main" val="0"/>
              </a:ext>
            </a:extLst>
          </a:blip>
          <a:srcRect t="14160" b="13049"/>
          <a:stretch/>
        </p:blipFill>
        <p:spPr bwMode="auto">
          <a:xfrm>
            <a:off x="-2670" y="1864531"/>
            <a:ext cx="9146670" cy="4993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486991"/>
            <a:ext cx="9144000" cy="769441"/>
          </a:xfrm>
          <a:prstGeom prst="rect">
            <a:avLst/>
          </a:prstGeom>
        </p:spPr>
        <p:txBody>
          <a:bodyPr wrap="square">
            <a:spAutoFit/>
          </a:bodyPr>
          <a:lstStyle/>
          <a:p>
            <a:pPr algn="ctr"/>
            <a:r>
              <a:rPr lang="en-US" sz="4400" b="1" dirty="0" smtClean="0">
                <a:solidFill>
                  <a:srgbClr val="008000"/>
                </a:solidFill>
              </a:rPr>
              <a:t>Summary—Motivation Study 3</a:t>
            </a:r>
            <a:endParaRPr lang="en-US" sz="4400" b="1" dirty="0">
              <a:solidFill>
                <a:srgbClr val="008000"/>
              </a:solidFill>
            </a:endParaRPr>
          </a:p>
        </p:txBody>
      </p:sp>
      <p:sp>
        <p:nvSpPr>
          <p:cNvPr id="6" name="Rectangle 5"/>
          <p:cNvSpPr/>
          <p:nvPr/>
        </p:nvSpPr>
        <p:spPr>
          <a:xfrm>
            <a:off x="272716" y="2286000"/>
            <a:ext cx="8566484" cy="2809897"/>
          </a:xfrm>
          <a:prstGeom prst="rect">
            <a:avLst/>
          </a:prstGeom>
          <a:solidFill>
            <a:schemeClr val="bg1">
              <a:alpha val="76000"/>
            </a:schemeClr>
          </a:solidFill>
        </p:spPr>
        <p:txBody>
          <a:bodyPr wrap="square">
            <a:spAutoFit/>
          </a:bodyPr>
          <a:lstStyle/>
          <a:p>
            <a:pPr>
              <a:lnSpc>
                <a:spcPct val="107000"/>
              </a:lnSpc>
              <a:spcAft>
                <a:spcPts val="600"/>
              </a:spcAft>
            </a:pPr>
            <a:r>
              <a:rPr lang="en-US" sz="2800" b="1" dirty="0" smtClean="0">
                <a:solidFill>
                  <a:prstClr val="black"/>
                </a:solidFill>
              </a:rPr>
              <a:t>People: </a:t>
            </a:r>
            <a:r>
              <a:rPr lang="en-US" sz="2400" dirty="0" smtClean="0">
                <a:solidFill>
                  <a:prstClr val="black"/>
                </a:solidFill>
              </a:rPr>
              <a:t>Participants need feedback; directive feedback, encourages better performance in later contributions.</a:t>
            </a:r>
            <a:endParaRPr lang="en-US" sz="2400" b="1" dirty="0">
              <a:solidFill>
                <a:prstClr val="black"/>
              </a:solidFill>
            </a:endParaRPr>
          </a:p>
          <a:p>
            <a:pPr>
              <a:lnSpc>
                <a:spcPct val="107000"/>
              </a:lnSpc>
              <a:spcAft>
                <a:spcPts val="600"/>
              </a:spcAft>
            </a:pPr>
            <a:r>
              <a:rPr lang="en-US" sz="2800" b="1" dirty="0" smtClean="0">
                <a:solidFill>
                  <a:prstClr val="black"/>
                </a:solidFill>
              </a:rPr>
              <a:t>Information: </a:t>
            </a:r>
            <a:r>
              <a:rPr lang="en-US" sz="2400" dirty="0" smtClean="0">
                <a:solidFill>
                  <a:prstClr val="black"/>
                </a:solidFill>
              </a:rPr>
              <a:t>Different types of data create different collection challenges (e.g., bird photographs are tricky) and may require different support (e.g., bird dictionary to aid identification).</a:t>
            </a:r>
          </a:p>
          <a:p>
            <a:pPr>
              <a:lnSpc>
                <a:spcPct val="107000"/>
              </a:lnSpc>
              <a:spcAft>
                <a:spcPts val="600"/>
              </a:spcAft>
            </a:pPr>
            <a:r>
              <a:rPr lang="en-US" sz="2800" b="1" dirty="0" smtClean="0">
                <a:solidFill>
                  <a:prstClr val="black"/>
                </a:solidFill>
              </a:rPr>
              <a:t>Technology: </a:t>
            </a:r>
            <a:r>
              <a:rPr lang="en-US" sz="2400" dirty="0" smtClean="0">
                <a:solidFill>
                  <a:prstClr val="black"/>
                </a:solidFill>
              </a:rPr>
              <a:t>Individual email was useful for sharing feedback</a:t>
            </a:r>
            <a:r>
              <a:rPr lang="en-US" sz="2400" dirty="0">
                <a:solidFill>
                  <a:prstClr val="black"/>
                </a:solidFill>
              </a:rPr>
              <a:t>.</a:t>
            </a:r>
            <a:endParaRPr lang="en-US" sz="2400" dirty="0" smtClean="0">
              <a:solidFill>
                <a:prstClr val="black"/>
              </a:solidFill>
            </a:endParaRPr>
          </a:p>
        </p:txBody>
      </p:sp>
    </p:spTree>
    <p:extLst>
      <p:ext uri="{BB962C8B-B14F-4D97-AF65-F5344CB8AC3E}">
        <p14:creationId xmlns:p14="http://schemas.microsoft.com/office/powerpoint/2010/main" val="30192533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l"/>
            <a:r>
              <a:rPr lang="en-US" sz="3600" b="1" dirty="0" smtClean="0">
                <a:solidFill>
                  <a:srgbClr val="008000"/>
                </a:solidFill>
              </a:rPr>
              <a:t>Suggested Reference</a:t>
            </a:r>
            <a:endParaRPr lang="en-US" sz="3600" dirty="0"/>
          </a:p>
        </p:txBody>
      </p:sp>
      <p:sp>
        <p:nvSpPr>
          <p:cNvPr id="9" name="TextBox 8"/>
          <p:cNvSpPr txBox="1"/>
          <p:nvPr/>
        </p:nvSpPr>
        <p:spPr>
          <a:xfrm>
            <a:off x="521368" y="1211178"/>
            <a:ext cx="8377355" cy="2308324"/>
          </a:xfrm>
          <a:prstGeom prst="rect">
            <a:avLst/>
          </a:prstGeom>
          <a:noFill/>
        </p:spPr>
        <p:txBody>
          <a:bodyPr wrap="square" rtlCol="0">
            <a:spAutoFit/>
          </a:bodyPr>
          <a:lstStyle/>
          <a:p>
            <a:r>
              <a:rPr lang="en-US" sz="2400" dirty="0" smtClean="0">
                <a:solidFill>
                  <a:srgbClr val="222222"/>
                </a:solidFill>
                <a:ea typeface="Times New Roman"/>
                <a:cs typeface="Times New Roman"/>
              </a:rPr>
              <a:t>He</a:t>
            </a:r>
            <a:r>
              <a:rPr lang="en-US" sz="2400" dirty="0">
                <a:solidFill>
                  <a:srgbClr val="222222"/>
                </a:solidFill>
                <a:ea typeface="Times New Roman"/>
                <a:cs typeface="Times New Roman"/>
              </a:rPr>
              <a:t>, Y., </a:t>
            </a:r>
            <a:r>
              <a:rPr lang="en-US" sz="2400" dirty="0" smtClean="0">
                <a:solidFill>
                  <a:srgbClr val="222222"/>
                </a:solidFill>
                <a:ea typeface="Times New Roman"/>
                <a:cs typeface="Times New Roman"/>
              </a:rPr>
              <a:t> et al. </a:t>
            </a:r>
            <a:r>
              <a:rPr lang="en-US" sz="2400" dirty="0">
                <a:solidFill>
                  <a:srgbClr val="222222"/>
                </a:solidFill>
                <a:ea typeface="Times New Roman"/>
                <a:cs typeface="Times New Roman"/>
              </a:rPr>
              <a:t>(2014). The effects of individualized feedback on college students' contributions to citizen science. In </a:t>
            </a:r>
            <a:r>
              <a:rPr lang="en-US" sz="2400" i="1" dirty="0">
                <a:solidFill>
                  <a:srgbClr val="222222"/>
                </a:solidFill>
                <a:ea typeface="Times New Roman"/>
                <a:cs typeface="Times New Roman"/>
              </a:rPr>
              <a:t>Proceedings of the Companion Publication of the 17th ACM Conference on Computer Supported Cooperative Work &amp; Social Computing </a:t>
            </a:r>
            <a:r>
              <a:rPr lang="en-US" sz="2400" dirty="0">
                <a:solidFill>
                  <a:srgbClr val="222222"/>
                </a:solidFill>
                <a:ea typeface="Times New Roman"/>
                <a:cs typeface="Times New Roman"/>
              </a:rPr>
              <a:t>(pp. 165-168). New York: ACM.</a:t>
            </a:r>
            <a:endParaRPr lang="en-US" sz="2400" dirty="0">
              <a:ea typeface="Calibri"/>
              <a:cs typeface="Times New Roman"/>
            </a:endParaRPr>
          </a:p>
          <a:p>
            <a:endParaRPr lang="en-US" sz="2400" dirty="0">
              <a:solidFill>
                <a:prstClr val="black"/>
              </a:solidFill>
            </a:endParaRPr>
          </a:p>
        </p:txBody>
      </p:sp>
    </p:spTree>
    <p:extLst>
      <p:ext uri="{BB962C8B-B14F-4D97-AF65-F5344CB8AC3E}">
        <p14:creationId xmlns:p14="http://schemas.microsoft.com/office/powerpoint/2010/main" val="342092313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p:cNvSpPr/>
          <p:nvPr/>
        </p:nvSpPr>
        <p:spPr>
          <a:xfrm rot="5400000">
            <a:off x="14576" y="-3470"/>
            <a:ext cx="3171250" cy="3200400"/>
          </a:xfrm>
          <a:prstGeom prst="r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rot="18933425">
            <a:off x="31919" y="-695757"/>
            <a:ext cx="2434177" cy="3046988"/>
          </a:xfrm>
          <a:prstGeom prst="rect">
            <a:avLst/>
          </a:prstGeom>
          <a:noFill/>
        </p:spPr>
        <p:txBody>
          <a:bodyPr wrap="square" rtlCol="0">
            <a:spAutoFit/>
          </a:bodyPr>
          <a:lstStyle/>
          <a:p>
            <a:pPr algn="ctr"/>
            <a:endParaRPr lang="en-US" sz="3600" b="1" dirty="0" smtClean="0">
              <a:solidFill>
                <a:srgbClr val="FFFF00"/>
              </a:solidFill>
            </a:endParaRPr>
          </a:p>
          <a:p>
            <a:pPr algn="ctr"/>
            <a:endParaRPr lang="en-US" sz="3600" b="1" dirty="0">
              <a:solidFill>
                <a:srgbClr val="FFFF00"/>
              </a:solidFill>
            </a:endParaRPr>
          </a:p>
          <a:p>
            <a:pPr algn="ctr"/>
            <a:r>
              <a:rPr lang="en-US" sz="3600" b="1" dirty="0" smtClean="0">
                <a:solidFill>
                  <a:srgbClr val="FFFF00"/>
                </a:solidFill>
              </a:rPr>
              <a:t>Motivation</a:t>
            </a:r>
          </a:p>
          <a:p>
            <a:pPr algn="ctr"/>
            <a:r>
              <a:rPr lang="en-US" sz="3600" b="1" dirty="0">
                <a:solidFill>
                  <a:srgbClr val="FFFF00"/>
                </a:solidFill>
              </a:rPr>
              <a:t>4</a:t>
            </a:r>
            <a:r>
              <a:rPr lang="en-US" sz="3600" b="1" dirty="0" smtClean="0">
                <a:solidFill>
                  <a:srgbClr val="FFFF00"/>
                </a:solidFill>
              </a:rPr>
              <a:t> </a:t>
            </a:r>
            <a:endParaRPr lang="en-US" sz="3600" b="1" dirty="0">
              <a:solidFill>
                <a:srgbClr val="FFFF00"/>
              </a:solidFill>
            </a:endParaRPr>
          </a:p>
          <a:p>
            <a:pPr algn="ctr"/>
            <a:endParaRPr lang="en-US" sz="4800" b="1" dirty="0">
              <a:solidFill>
                <a:srgbClr val="FFFF00"/>
              </a:solidFill>
            </a:endParaRPr>
          </a:p>
        </p:txBody>
      </p:sp>
      <p:sp>
        <p:nvSpPr>
          <p:cNvPr id="11" name="Title 1"/>
          <p:cNvSpPr>
            <a:spLocks noGrp="1"/>
          </p:cNvSpPr>
          <p:nvPr>
            <p:ph type="title"/>
          </p:nvPr>
        </p:nvSpPr>
        <p:spPr>
          <a:xfrm>
            <a:off x="963157" y="2119268"/>
            <a:ext cx="7848600" cy="834730"/>
          </a:xfrm>
        </p:spPr>
        <p:txBody>
          <a:bodyPr>
            <a:normAutofit fontScale="90000"/>
          </a:bodyPr>
          <a:lstStyle/>
          <a:p>
            <a:pPr lvl="0">
              <a:spcBef>
                <a:spcPct val="20000"/>
              </a:spcBef>
            </a:pPr>
            <a:r>
              <a:rPr lang="en-US" sz="4000" b="1" i="1" dirty="0" smtClean="0">
                <a:solidFill>
                  <a:srgbClr val="008000"/>
                </a:solidFill>
                <a:latin typeface="+mn-lt"/>
                <a:ea typeface="+mn-ea"/>
                <a:cs typeface="+mn-cs"/>
              </a:rPr>
              <a:t>    </a:t>
            </a:r>
            <a:br>
              <a:rPr lang="en-US" sz="4000" b="1" i="1" dirty="0" smtClean="0">
                <a:solidFill>
                  <a:srgbClr val="008000"/>
                </a:solidFill>
                <a:latin typeface="+mn-lt"/>
                <a:ea typeface="+mn-ea"/>
                <a:cs typeface="+mn-cs"/>
              </a:rPr>
            </a:br>
            <a:r>
              <a:rPr lang="en-US" sz="4000" b="1" i="1" dirty="0" smtClean="0">
                <a:solidFill>
                  <a:srgbClr val="008000"/>
                </a:solidFill>
                <a:latin typeface="+mn-lt"/>
                <a:ea typeface="+mn-ea"/>
                <a:cs typeface="+mn-cs"/>
              </a:rPr>
              <a:t/>
            </a:r>
            <a:br>
              <a:rPr lang="en-US" sz="4000" b="1" i="1" dirty="0" smtClean="0">
                <a:solidFill>
                  <a:srgbClr val="008000"/>
                </a:solidFill>
                <a:latin typeface="+mn-lt"/>
                <a:ea typeface="+mn-ea"/>
                <a:cs typeface="+mn-cs"/>
              </a:rPr>
            </a:br>
            <a:r>
              <a:rPr lang="en-US" sz="4000" b="1" i="1" dirty="0">
                <a:solidFill>
                  <a:srgbClr val="008000"/>
                </a:solidFill>
                <a:latin typeface="+mn-lt"/>
                <a:ea typeface="+mn-ea"/>
                <a:cs typeface="+mn-cs"/>
              </a:rPr>
              <a:t/>
            </a:r>
            <a:br>
              <a:rPr lang="en-US" sz="4000" b="1" i="1" dirty="0">
                <a:solidFill>
                  <a:srgbClr val="008000"/>
                </a:solidFill>
                <a:latin typeface="+mn-lt"/>
                <a:ea typeface="+mn-ea"/>
                <a:cs typeface="+mn-cs"/>
              </a:rPr>
            </a:br>
            <a:endParaRPr lang="en-US" sz="3600" b="1" i="1" dirty="0"/>
          </a:p>
        </p:txBody>
      </p:sp>
      <p:sp>
        <p:nvSpPr>
          <p:cNvPr id="2" name="Rectangle 1"/>
          <p:cNvSpPr/>
          <p:nvPr/>
        </p:nvSpPr>
        <p:spPr>
          <a:xfrm>
            <a:off x="6781800" y="5867400"/>
            <a:ext cx="2117246" cy="523220"/>
          </a:xfrm>
          <a:prstGeom prst="rect">
            <a:avLst/>
          </a:prstGeom>
        </p:spPr>
        <p:txBody>
          <a:bodyPr wrap="none">
            <a:spAutoFit/>
          </a:bodyPr>
          <a:lstStyle/>
          <a:p>
            <a:pPr lvl="0"/>
            <a:r>
              <a:rPr lang="en-US" sz="2800" b="1" dirty="0">
                <a:solidFill>
                  <a:srgbClr val="4BACC6">
                    <a:lumMod val="60000"/>
                    <a:lumOff val="40000"/>
                  </a:srgbClr>
                </a:solidFill>
              </a:rPr>
              <a:t>Digital photo</a:t>
            </a:r>
          </a:p>
        </p:txBody>
      </p:sp>
      <p:pic>
        <p:nvPicPr>
          <p:cNvPr id="7" name="Picture 6" descr="1s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1778539"/>
            <a:ext cx="7010399" cy="4698460"/>
          </a:xfrm>
          <a:prstGeom prst="rect">
            <a:avLst/>
          </a:prstGeom>
          <a:noFill/>
          <a:ln>
            <a:noFill/>
          </a:ln>
        </p:spPr>
      </p:pic>
      <p:sp>
        <p:nvSpPr>
          <p:cNvPr id="3" name="TextBox 2"/>
          <p:cNvSpPr txBox="1"/>
          <p:nvPr/>
        </p:nvSpPr>
        <p:spPr>
          <a:xfrm>
            <a:off x="2971800" y="457957"/>
            <a:ext cx="5065617" cy="1138773"/>
          </a:xfrm>
          <a:prstGeom prst="rect">
            <a:avLst/>
          </a:prstGeom>
          <a:noFill/>
        </p:spPr>
        <p:txBody>
          <a:bodyPr wrap="none" rtlCol="0">
            <a:spAutoFit/>
          </a:bodyPr>
          <a:lstStyle/>
          <a:p>
            <a:r>
              <a:rPr lang="en-US" sz="3600" b="1" i="1" dirty="0" err="1" smtClean="0">
                <a:solidFill>
                  <a:srgbClr val="008000"/>
                </a:solidFill>
                <a:ea typeface="+mj-ea"/>
                <a:cs typeface="+mj-cs"/>
              </a:rPr>
              <a:t>NatureNet</a:t>
            </a:r>
            <a:r>
              <a:rPr lang="en-US" sz="3600" b="1" i="1" dirty="0" smtClean="0">
                <a:solidFill>
                  <a:srgbClr val="008000"/>
                </a:solidFill>
                <a:ea typeface="+mj-ea"/>
                <a:cs typeface="+mj-cs"/>
              </a:rPr>
              <a:t>: </a:t>
            </a:r>
            <a:r>
              <a:rPr lang="en-US" sz="3200" b="1" dirty="0" smtClean="0">
                <a:solidFill>
                  <a:prstClr val="black"/>
                </a:solidFill>
                <a:ea typeface="+mj-ea"/>
                <a:cs typeface="+mj-cs"/>
              </a:rPr>
              <a:t>Crowdsourcing </a:t>
            </a:r>
          </a:p>
          <a:p>
            <a:r>
              <a:rPr lang="en-US" sz="3200" b="1" dirty="0" smtClean="0">
                <a:solidFill>
                  <a:prstClr val="black"/>
                </a:solidFill>
                <a:ea typeface="+mj-ea"/>
                <a:cs typeface="+mj-cs"/>
              </a:rPr>
              <a:t>Data Collection &amp; Design</a:t>
            </a:r>
            <a:endParaRPr lang="en-US" sz="2400" b="1" dirty="0"/>
          </a:p>
        </p:txBody>
      </p:sp>
    </p:spTree>
    <p:extLst>
      <p:ext uri="{BB962C8B-B14F-4D97-AF65-F5344CB8AC3E}">
        <p14:creationId xmlns:p14="http://schemas.microsoft.com/office/powerpoint/2010/main" val="275260056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903027"/>
            <a:ext cx="2971800" cy="5954974"/>
          </a:xfrm>
          <a:prstGeom prst="rect">
            <a:avLst/>
          </a:prstGeom>
          <a:gradFill>
            <a:gsLst>
              <a:gs pos="0">
                <a:schemeClr val="bg1"/>
              </a:gs>
              <a:gs pos="50000">
                <a:srgbClr val="FFFFCC"/>
              </a:gs>
              <a:gs pos="100000">
                <a:srgbClr val="FFFFC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CFF99"/>
              </a:solidFill>
            </a:endParaRPr>
          </a:p>
        </p:txBody>
      </p:sp>
      <p:sp>
        <p:nvSpPr>
          <p:cNvPr id="9" name="Rectangle 8"/>
          <p:cNvSpPr/>
          <p:nvPr/>
        </p:nvSpPr>
        <p:spPr>
          <a:xfrm>
            <a:off x="2971800" y="903026"/>
            <a:ext cx="3200400" cy="5954974"/>
          </a:xfrm>
          <a:prstGeom prst="rect">
            <a:avLst/>
          </a:prstGeom>
          <a:gradFill>
            <a:gsLst>
              <a:gs pos="0">
                <a:schemeClr val="bg1"/>
              </a:gs>
              <a:gs pos="50000">
                <a:srgbClr val="FFFF99"/>
              </a:gs>
              <a:gs pos="100000">
                <a:srgbClr val="FFFF9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CFF99"/>
              </a:solidFill>
            </a:endParaRPr>
          </a:p>
        </p:txBody>
      </p:sp>
      <p:sp>
        <p:nvSpPr>
          <p:cNvPr id="10" name="Rectangle 9"/>
          <p:cNvSpPr/>
          <p:nvPr/>
        </p:nvSpPr>
        <p:spPr>
          <a:xfrm>
            <a:off x="5959642" y="1966396"/>
            <a:ext cx="3184358" cy="48916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CFF99"/>
              </a:solidFill>
            </a:endParaRPr>
          </a:p>
        </p:txBody>
      </p:sp>
      <p:sp>
        <p:nvSpPr>
          <p:cNvPr id="11" name="Rectangle 10"/>
          <p:cNvSpPr/>
          <p:nvPr/>
        </p:nvSpPr>
        <p:spPr>
          <a:xfrm>
            <a:off x="0" y="903028"/>
            <a:ext cx="2971800" cy="5954974"/>
          </a:xfrm>
          <a:prstGeom prst="rect">
            <a:avLst/>
          </a:prstGeom>
          <a:gradFill>
            <a:gsLst>
              <a:gs pos="0">
                <a:schemeClr val="bg1"/>
              </a:gs>
              <a:gs pos="50000">
                <a:srgbClr val="FFFFCC"/>
              </a:gs>
              <a:gs pos="100000">
                <a:srgbClr val="FFFFCC"/>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CFF99"/>
              </a:solidFill>
            </a:endParaRPr>
          </a:p>
        </p:txBody>
      </p:sp>
      <p:sp>
        <p:nvSpPr>
          <p:cNvPr id="12" name="Rectangle 11"/>
          <p:cNvSpPr/>
          <p:nvPr/>
        </p:nvSpPr>
        <p:spPr>
          <a:xfrm>
            <a:off x="2911642" y="903028"/>
            <a:ext cx="3048000" cy="5954974"/>
          </a:xfrm>
          <a:prstGeom prst="rect">
            <a:avLst/>
          </a:prstGeom>
          <a:gradFill>
            <a:gsLst>
              <a:gs pos="0">
                <a:schemeClr val="bg1"/>
              </a:gs>
              <a:gs pos="50000">
                <a:srgbClr val="FFFF99"/>
              </a:gs>
              <a:gs pos="100000">
                <a:srgbClr val="FFFF9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CFF99"/>
              </a:solidFill>
            </a:endParaRPr>
          </a:p>
        </p:txBody>
      </p:sp>
      <p:sp>
        <p:nvSpPr>
          <p:cNvPr id="2" name="Title 1"/>
          <p:cNvSpPr>
            <a:spLocks noGrp="1"/>
          </p:cNvSpPr>
          <p:nvPr>
            <p:ph type="title"/>
          </p:nvPr>
        </p:nvSpPr>
        <p:spPr>
          <a:xfrm>
            <a:off x="0" y="228600"/>
            <a:ext cx="9144000" cy="1143000"/>
          </a:xfrm>
          <a:noFill/>
        </p:spPr>
        <p:txBody>
          <a:bodyPr>
            <a:normAutofit/>
          </a:bodyPr>
          <a:lstStyle/>
          <a:p>
            <a:pPr marL="457200" lvl="1" algn="ctr" rtl="0">
              <a:buClr>
                <a:prstClr val="black"/>
              </a:buClr>
            </a:pPr>
            <a:r>
              <a:rPr lang="en-US" sz="4800" b="1" kern="1200" dirty="0" smtClean="0">
                <a:solidFill>
                  <a:srgbClr val="008000"/>
                </a:solidFill>
                <a:latin typeface="+mn-lt"/>
                <a:ea typeface="+mn-ea"/>
                <a:cs typeface="+mn-cs"/>
              </a:rPr>
              <a:t>Early Results</a:t>
            </a:r>
            <a:endParaRPr lang="en-US" sz="4800" b="1" kern="1200" dirty="0">
              <a:solidFill>
                <a:srgbClr val="008000"/>
              </a:solidFill>
              <a:latin typeface="+mn-lt"/>
              <a:ea typeface="+mn-ea"/>
              <a:cs typeface="+mn-cs"/>
            </a:endParaRPr>
          </a:p>
        </p:txBody>
      </p:sp>
      <p:sp>
        <p:nvSpPr>
          <p:cNvPr id="4" name="Text Placeholder 3"/>
          <p:cNvSpPr>
            <a:spLocks noGrp="1"/>
          </p:cNvSpPr>
          <p:nvPr>
            <p:ph type="body" idx="1"/>
          </p:nvPr>
        </p:nvSpPr>
        <p:spPr>
          <a:xfrm>
            <a:off x="216568" y="1169420"/>
            <a:ext cx="2743200" cy="639762"/>
          </a:xfrm>
        </p:spPr>
        <p:txBody>
          <a:bodyPr>
            <a:noAutofit/>
          </a:bodyPr>
          <a:lstStyle/>
          <a:p>
            <a:r>
              <a:rPr lang="en-US" i="1" dirty="0" smtClean="0"/>
              <a:t>Research Questions</a:t>
            </a:r>
            <a:endParaRPr lang="en-US" i="1" dirty="0"/>
          </a:p>
        </p:txBody>
      </p:sp>
      <p:sp>
        <p:nvSpPr>
          <p:cNvPr id="5" name="Content Placeholder 4"/>
          <p:cNvSpPr>
            <a:spLocks noGrp="1"/>
          </p:cNvSpPr>
          <p:nvPr>
            <p:ph sz="half" idx="2"/>
          </p:nvPr>
        </p:nvSpPr>
        <p:spPr>
          <a:xfrm>
            <a:off x="210553" y="2069279"/>
            <a:ext cx="2781300" cy="4318548"/>
          </a:xfrm>
        </p:spPr>
        <p:txBody>
          <a:bodyPr>
            <a:normAutofit fontScale="92500" lnSpcReduction="20000"/>
          </a:bodyPr>
          <a:lstStyle/>
          <a:p>
            <a:pPr marL="0" indent="0">
              <a:buNone/>
            </a:pPr>
            <a:r>
              <a:rPr lang="en-US" sz="2200" i="1" dirty="0"/>
              <a:t>What are the roles and tasks of the crowd in a design process that engages the public in the interaction design for a virtual organization? </a:t>
            </a:r>
            <a:endParaRPr lang="en-US" sz="2200" i="1" dirty="0" smtClean="0"/>
          </a:p>
          <a:p>
            <a:pPr marL="0" indent="0">
              <a:buNone/>
            </a:pPr>
            <a:endParaRPr lang="en-US" sz="2200" i="1" dirty="0" smtClean="0"/>
          </a:p>
          <a:p>
            <a:pPr marL="0" indent="0">
              <a:buNone/>
            </a:pPr>
            <a:r>
              <a:rPr lang="en-US" sz="2200" i="1" dirty="0" smtClean="0"/>
              <a:t>Does </a:t>
            </a:r>
            <a:r>
              <a:rPr lang="en-US" sz="2200" i="1" dirty="0"/>
              <a:t>crowdsourcing the design of interactive social technology for a citizen science organization motivate participation in collecting and sharing biodiversity data?</a:t>
            </a:r>
          </a:p>
          <a:p>
            <a:endParaRPr lang="en-US" sz="2000" dirty="0" smtClean="0"/>
          </a:p>
          <a:p>
            <a:endParaRPr lang="en-US" dirty="0"/>
          </a:p>
          <a:p>
            <a:endParaRPr lang="en-US" dirty="0"/>
          </a:p>
        </p:txBody>
      </p:sp>
      <p:sp>
        <p:nvSpPr>
          <p:cNvPr id="6" name="Text Placeholder 5"/>
          <p:cNvSpPr>
            <a:spLocks noGrp="1"/>
          </p:cNvSpPr>
          <p:nvPr>
            <p:ph type="body" sz="quarter" idx="3"/>
          </p:nvPr>
        </p:nvSpPr>
        <p:spPr>
          <a:xfrm>
            <a:off x="2971800" y="1168019"/>
            <a:ext cx="3335740" cy="639762"/>
          </a:xfrm>
        </p:spPr>
        <p:txBody>
          <a:bodyPr>
            <a:normAutofit/>
          </a:bodyPr>
          <a:lstStyle/>
          <a:p>
            <a:r>
              <a:rPr lang="en-US" i="1" dirty="0" smtClean="0"/>
              <a:t>What We’ve Learned</a:t>
            </a:r>
            <a:endParaRPr lang="en-US" i="1" dirty="0"/>
          </a:p>
        </p:txBody>
      </p:sp>
      <p:sp>
        <p:nvSpPr>
          <p:cNvPr id="7" name="Content Placeholder 6"/>
          <p:cNvSpPr>
            <a:spLocks noGrp="1"/>
          </p:cNvSpPr>
          <p:nvPr>
            <p:ph sz="quarter" idx="4"/>
          </p:nvPr>
        </p:nvSpPr>
        <p:spPr>
          <a:xfrm>
            <a:off x="2931695" y="1895445"/>
            <a:ext cx="3200400" cy="4267200"/>
          </a:xfrm>
        </p:spPr>
        <p:txBody>
          <a:bodyPr>
            <a:noAutofit/>
          </a:bodyPr>
          <a:lstStyle/>
          <a:p>
            <a:r>
              <a:rPr lang="en-US" sz="2000" dirty="0" smtClean="0"/>
              <a:t>Visitors are drawn to the </a:t>
            </a:r>
            <a:r>
              <a:rPr lang="en-US" sz="2000" dirty="0"/>
              <a:t>tabletop. </a:t>
            </a:r>
          </a:p>
          <a:p>
            <a:r>
              <a:rPr lang="en-US" sz="2000" dirty="0" smtClean="0"/>
              <a:t>Casual users want to view their own photos rather than commenting.</a:t>
            </a:r>
          </a:p>
          <a:p>
            <a:r>
              <a:rPr lang="en-US" sz="2000" dirty="0" smtClean="0"/>
              <a:t>Engaged </a:t>
            </a:r>
            <a:r>
              <a:rPr lang="en-US" sz="2000" dirty="0"/>
              <a:t>stakeholders </a:t>
            </a:r>
            <a:r>
              <a:rPr lang="en-US" sz="2000" dirty="0" smtClean="0"/>
              <a:t> (e.g., </a:t>
            </a:r>
            <a:r>
              <a:rPr lang="en-US" sz="2000" dirty="0"/>
              <a:t>naturalists and visitors who have spent some guided, extended time with </a:t>
            </a:r>
            <a:r>
              <a:rPr lang="en-US" sz="2000" dirty="0" err="1"/>
              <a:t>NatureNet</a:t>
            </a:r>
            <a:r>
              <a:rPr lang="en-US" sz="2000" dirty="0"/>
              <a:t> </a:t>
            </a:r>
            <a:r>
              <a:rPr lang="en-US" sz="2000" dirty="0" smtClean="0"/>
              <a:t>) provide rich and thought-</a:t>
            </a:r>
            <a:r>
              <a:rPr lang="en-US" sz="2000" dirty="0" err="1" smtClean="0"/>
              <a:t>ful</a:t>
            </a:r>
            <a:r>
              <a:rPr lang="en-US" sz="2000" dirty="0" smtClean="0"/>
              <a:t> nature content and design ideas.</a:t>
            </a:r>
          </a:p>
        </p:txBody>
      </p:sp>
      <p:sp>
        <p:nvSpPr>
          <p:cNvPr id="13" name="Rectangle 12"/>
          <p:cNvSpPr/>
          <p:nvPr/>
        </p:nvSpPr>
        <p:spPr>
          <a:xfrm>
            <a:off x="6172200" y="1941528"/>
            <a:ext cx="2971800" cy="5016757"/>
          </a:xfrm>
          <a:prstGeom prst="rect">
            <a:avLst/>
          </a:prstGeom>
          <a:gradFill flip="none" rotWithShape="1">
            <a:gsLst>
              <a:gs pos="0">
                <a:srgbClr val="FFFF00"/>
              </a:gs>
              <a:gs pos="47000">
                <a:srgbClr val="FFFF66">
                  <a:shade val="100000"/>
                  <a:satMod val="115000"/>
                </a:srgbClr>
              </a:gs>
            </a:gsLst>
            <a:path path="circle">
              <a:fillToRect r="100000" b="100000"/>
            </a:path>
            <a:tileRect l="-100000" t="-100000"/>
          </a:gradFill>
          <a:ln>
            <a:solidFill>
              <a:srgbClr val="FFFF66"/>
            </a:solidFill>
          </a:ln>
        </p:spPr>
        <p:txBody>
          <a:bodyPr wrap="square">
            <a:spAutoFit/>
          </a:bodyPr>
          <a:lstStyle/>
          <a:p>
            <a:pPr marL="342900" indent="-342900">
              <a:spcBef>
                <a:spcPct val="20000"/>
              </a:spcBef>
              <a:buFont typeface="Arial" panose="020B0604020202020204" pitchFamily="34" charset="0"/>
              <a:buChar char="•"/>
            </a:pPr>
            <a:r>
              <a:rPr lang="en-US" sz="2000" dirty="0" smtClean="0">
                <a:solidFill>
                  <a:prstClr val="black"/>
                </a:solidFill>
              </a:rPr>
              <a:t>Offering structured and guided scientific activities </a:t>
            </a:r>
            <a:r>
              <a:rPr lang="en-US" sz="2000" dirty="0">
                <a:solidFill>
                  <a:prstClr val="black"/>
                </a:solidFill>
              </a:rPr>
              <a:t>&amp;</a:t>
            </a:r>
            <a:r>
              <a:rPr lang="en-US" sz="2000" dirty="0" smtClean="0">
                <a:solidFill>
                  <a:prstClr val="black"/>
                </a:solidFill>
              </a:rPr>
              <a:t> challenges</a:t>
            </a:r>
          </a:p>
          <a:p>
            <a:pPr marL="342900" indent="-342900">
              <a:spcBef>
                <a:spcPct val="20000"/>
              </a:spcBef>
              <a:buFont typeface="Arial" panose="020B0604020202020204" pitchFamily="34" charset="0"/>
              <a:buChar char="•"/>
            </a:pPr>
            <a:r>
              <a:rPr lang="en-US" sz="2000" dirty="0" smtClean="0">
                <a:solidFill>
                  <a:prstClr val="black"/>
                </a:solidFill>
              </a:rPr>
              <a:t>Enabling naturalists to provide immediate feedback on visitor queries &amp; observations</a:t>
            </a:r>
          </a:p>
          <a:p>
            <a:pPr marL="342900" indent="-342900">
              <a:spcBef>
                <a:spcPct val="20000"/>
              </a:spcBef>
              <a:buFont typeface="Arial" panose="020B0604020202020204" pitchFamily="34" charset="0"/>
              <a:buChar char="•"/>
            </a:pPr>
            <a:r>
              <a:rPr lang="en-US" sz="2000" dirty="0" smtClean="0">
                <a:solidFill>
                  <a:prstClr val="black"/>
                </a:solidFill>
              </a:rPr>
              <a:t>Notifying on-site participants about further opportunities for interaction  on the website</a:t>
            </a:r>
          </a:p>
          <a:p>
            <a:pPr marL="342900" indent="-342900">
              <a:spcBef>
                <a:spcPct val="20000"/>
              </a:spcBef>
              <a:buFont typeface="Arial" panose="020B0604020202020204" pitchFamily="34" charset="0"/>
              <a:buChar char="•"/>
            </a:pPr>
            <a:endParaRPr lang="en-US" sz="2000" dirty="0">
              <a:solidFill>
                <a:prstClr val="black"/>
              </a:solidFill>
            </a:endParaRPr>
          </a:p>
          <a:p>
            <a:pPr marL="342900" indent="-342900">
              <a:spcBef>
                <a:spcPct val="20000"/>
              </a:spcBef>
              <a:buFont typeface="Arial" panose="020B0604020202020204" pitchFamily="34" charset="0"/>
              <a:buChar char="•"/>
            </a:pPr>
            <a:endParaRPr lang="en-US" sz="2000" dirty="0" smtClean="0">
              <a:solidFill>
                <a:prstClr val="black"/>
              </a:solidFill>
            </a:endParaRPr>
          </a:p>
          <a:p>
            <a:pPr marL="342900" indent="-342900">
              <a:spcBef>
                <a:spcPct val="20000"/>
              </a:spcBef>
              <a:buFont typeface="Arial" panose="020B0604020202020204" pitchFamily="34" charset="0"/>
              <a:buChar char="•"/>
            </a:pPr>
            <a:endParaRPr lang="en-US" sz="2000" dirty="0">
              <a:solidFill>
                <a:prstClr val="black"/>
              </a:solidFill>
            </a:endParaRPr>
          </a:p>
        </p:txBody>
      </p:sp>
      <p:sp>
        <p:nvSpPr>
          <p:cNvPr id="3" name="TextBox 2"/>
          <p:cNvSpPr txBox="1"/>
          <p:nvPr/>
        </p:nvSpPr>
        <p:spPr>
          <a:xfrm>
            <a:off x="6172200" y="1387632"/>
            <a:ext cx="2438400" cy="461665"/>
          </a:xfrm>
          <a:prstGeom prst="rect">
            <a:avLst/>
          </a:prstGeom>
          <a:noFill/>
        </p:spPr>
        <p:txBody>
          <a:bodyPr wrap="square" rtlCol="0">
            <a:spAutoFit/>
          </a:bodyPr>
          <a:lstStyle/>
          <a:p>
            <a:r>
              <a:rPr lang="en-US" sz="2400" b="1" i="1" dirty="0" smtClean="0"/>
              <a:t>What’s Next</a:t>
            </a:r>
            <a:endParaRPr lang="en-US" sz="2400" b="1" i="1" dirty="0"/>
          </a:p>
        </p:txBody>
      </p:sp>
    </p:spTree>
    <p:extLst>
      <p:ext uri="{BB962C8B-B14F-4D97-AF65-F5344CB8AC3E}">
        <p14:creationId xmlns:p14="http://schemas.microsoft.com/office/powerpoint/2010/main" val="278884153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p:cNvPicPr>
            <a:picLocks noChangeAspect="1" noChangeArrowheads="1"/>
          </p:cNvPicPr>
          <p:nvPr/>
        </p:nvPicPr>
        <p:blipFill rotWithShape="1">
          <a:blip r:embed="rId3">
            <a:extLst>
              <a:ext uri="{28A0092B-C50C-407E-A947-70E740481C1C}">
                <a14:useLocalDpi xmlns:a14="http://schemas.microsoft.com/office/drawing/2010/main" val="0"/>
              </a:ext>
            </a:extLst>
          </a:blip>
          <a:srcRect t="14160" b="13049"/>
          <a:stretch/>
        </p:blipFill>
        <p:spPr bwMode="auto">
          <a:xfrm>
            <a:off x="-2670" y="1864531"/>
            <a:ext cx="9146670" cy="4993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486991"/>
            <a:ext cx="9144000" cy="769441"/>
          </a:xfrm>
          <a:prstGeom prst="rect">
            <a:avLst/>
          </a:prstGeom>
        </p:spPr>
        <p:txBody>
          <a:bodyPr wrap="square">
            <a:spAutoFit/>
          </a:bodyPr>
          <a:lstStyle/>
          <a:p>
            <a:pPr algn="ctr"/>
            <a:r>
              <a:rPr lang="en-US" sz="4400" b="1" dirty="0" smtClean="0">
                <a:solidFill>
                  <a:srgbClr val="008000"/>
                </a:solidFill>
              </a:rPr>
              <a:t>Summary—Motivation Study 4</a:t>
            </a:r>
            <a:endParaRPr lang="en-US" sz="4400" b="1" dirty="0">
              <a:solidFill>
                <a:srgbClr val="008000"/>
              </a:solidFill>
            </a:endParaRPr>
          </a:p>
        </p:txBody>
      </p:sp>
      <p:sp>
        <p:nvSpPr>
          <p:cNvPr id="6" name="Rectangle 5"/>
          <p:cNvSpPr/>
          <p:nvPr/>
        </p:nvSpPr>
        <p:spPr>
          <a:xfrm>
            <a:off x="228600" y="2286000"/>
            <a:ext cx="8686800" cy="4000326"/>
          </a:xfrm>
          <a:prstGeom prst="rect">
            <a:avLst/>
          </a:prstGeom>
          <a:solidFill>
            <a:schemeClr val="bg1">
              <a:alpha val="76000"/>
            </a:schemeClr>
          </a:solidFill>
        </p:spPr>
        <p:txBody>
          <a:bodyPr wrap="square">
            <a:spAutoFit/>
          </a:bodyPr>
          <a:lstStyle/>
          <a:p>
            <a:pPr>
              <a:lnSpc>
                <a:spcPct val="107000"/>
              </a:lnSpc>
              <a:spcAft>
                <a:spcPts val="600"/>
              </a:spcAft>
            </a:pPr>
            <a:r>
              <a:rPr lang="en-US" sz="2800" b="1" dirty="0" smtClean="0">
                <a:solidFill>
                  <a:prstClr val="black"/>
                </a:solidFill>
              </a:rPr>
              <a:t>People: </a:t>
            </a:r>
            <a:r>
              <a:rPr lang="en-US" sz="2400" dirty="0" smtClean="0">
                <a:solidFill>
                  <a:prstClr val="black"/>
                </a:solidFill>
              </a:rPr>
              <a:t>Visitors have high expectations that technology should function in a familiar way; find it challenging to provide design ideas for improvement without knowing what kinds of recommendations are appropriate.</a:t>
            </a:r>
            <a:endParaRPr lang="en-US" sz="2400" b="1" dirty="0">
              <a:solidFill>
                <a:prstClr val="black"/>
              </a:solidFill>
            </a:endParaRPr>
          </a:p>
          <a:p>
            <a:pPr>
              <a:lnSpc>
                <a:spcPct val="107000"/>
              </a:lnSpc>
              <a:spcAft>
                <a:spcPts val="600"/>
              </a:spcAft>
            </a:pPr>
            <a:r>
              <a:rPr lang="en-US" sz="2800" b="1" dirty="0" smtClean="0">
                <a:solidFill>
                  <a:prstClr val="black"/>
                </a:solidFill>
              </a:rPr>
              <a:t>Information: </a:t>
            </a:r>
            <a:r>
              <a:rPr lang="en-US" sz="2400" dirty="0" smtClean="0">
                <a:solidFill>
                  <a:prstClr val="black"/>
                </a:solidFill>
              </a:rPr>
              <a:t>Data types included nature pictures and design ideas; both require some scaffolding to elicit useful responses.</a:t>
            </a:r>
          </a:p>
          <a:p>
            <a:pPr>
              <a:lnSpc>
                <a:spcPct val="107000"/>
              </a:lnSpc>
              <a:spcAft>
                <a:spcPts val="600"/>
              </a:spcAft>
            </a:pPr>
            <a:r>
              <a:rPr lang="en-US" sz="2800" b="1" dirty="0" smtClean="0">
                <a:solidFill>
                  <a:prstClr val="black"/>
                </a:solidFill>
              </a:rPr>
              <a:t>Technology: </a:t>
            </a:r>
            <a:r>
              <a:rPr lang="en-US" sz="2400" dirty="0" smtClean="0">
                <a:solidFill>
                  <a:prstClr val="black"/>
                </a:solidFill>
              </a:rPr>
              <a:t>Large, interactive, touch-based displays are engaging to visitors; technology must be stable, robust, fast &amp; familiar to avoid alienating users.</a:t>
            </a:r>
          </a:p>
        </p:txBody>
      </p:sp>
    </p:spTree>
    <p:extLst>
      <p:ext uri="{BB962C8B-B14F-4D97-AF65-F5344CB8AC3E}">
        <p14:creationId xmlns:p14="http://schemas.microsoft.com/office/powerpoint/2010/main" val="28491522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l"/>
            <a:r>
              <a:rPr lang="en-US" sz="3600" b="1" dirty="0" smtClean="0">
                <a:solidFill>
                  <a:srgbClr val="008000"/>
                </a:solidFill>
              </a:rPr>
              <a:t>Suggested References</a:t>
            </a:r>
            <a:endParaRPr lang="en-US" sz="3600" dirty="0"/>
          </a:p>
        </p:txBody>
      </p:sp>
      <p:sp>
        <p:nvSpPr>
          <p:cNvPr id="9" name="TextBox 8"/>
          <p:cNvSpPr txBox="1"/>
          <p:nvPr/>
        </p:nvSpPr>
        <p:spPr>
          <a:xfrm>
            <a:off x="521368" y="1211178"/>
            <a:ext cx="8377355" cy="5339923"/>
          </a:xfrm>
          <a:prstGeom prst="rect">
            <a:avLst/>
          </a:prstGeom>
          <a:noFill/>
        </p:spPr>
        <p:txBody>
          <a:bodyPr wrap="square" rtlCol="0">
            <a:spAutoFit/>
          </a:bodyPr>
          <a:lstStyle/>
          <a:p>
            <a:pPr marL="177800" marR="0" indent="-164465">
              <a:spcBef>
                <a:spcPts val="1000"/>
              </a:spcBef>
              <a:spcAft>
                <a:spcPts val="0"/>
              </a:spcAft>
            </a:pPr>
            <a:r>
              <a:rPr lang="en-US" sz="2000" dirty="0" smtClean="0">
                <a:solidFill>
                  <a:srgbClr val="000000"/>
                </a:solidFill>
                <a:ea typeface="Cambria"/>
                <a:cs typeface="Cambria"/>
              </a:rPr>
              <a:t>Grace</a:t>
            </a:r>
            <a:r>
              <a:rPr lang="en-US" sz="2000" dirty="0">
                <a:solidFill>
                  <a:srgbClr val="000000"/>
                </a:solidFill>
                <a:ea typeface="Cambria"/>
                <a:cs typeface="Cambria"/>
              </a:rPr>
              <a:t>, K., </a:t>
            </a:r>
            <a:r>
              <a:rPr lang="en-US" sz="2000" dirty="0" smtClean="0">
                <a:solidFill>
                  <a:srgbClr val="000000"/>
                </a:solidFill>
                <a:ea typeface="Cambria"/>
                <a:cs typeface="Cambria"/>
              </a:rPr>
              <a:t>et al. (2014). </a:t>
            </a:r>
            <a:r>
              <a:rPr lang="en-US" sz="2000" dirty="0">
                <a:solidFill>
                  <a:srgbClr val="000000"/>
                </a:solidFill>
                <a:ea typeface="Cambria"/>
                <a:cs typeface="Cambria"/>
              </a:rPr>
              <a:t>A process model for crowd-sourcing design: A case study in citizen science. In </a:t>
            </a:r>
            <a:r>
              <a:rPr lang="en-US" sz="2000" dirty="0" err="1">
                <a:solidFill>
                  <a:srgbClr val="000000"/>
                </a:solidFill>
                <a:ea typeface="Cambria"/>
                <a:cs typeface="Cambria"/>
              </a:rPr>
              <a:t>Gero</a:t>
            </a:r>
            <a:r>
              <a:rPr lang="en-US" sz="2000" dirty="0">
                <a:solidFill>
                  <a:srgbClr val="000000"/>
                </a:solidFill>
                <a:ea typeface="Cambria"/>
                <a:cs typeface="Cambria"/>
              </a:rPr>
              <a:t>, J.S. and Hanna, </a:t>
            </a:r>
            <a:r>
              <a:rPr lang="en-US" sz="2000" dirty="0" smtClean="0">
                <a:solidFill>
                  <a:srgbClr val="000000"/>
                </a:solidFill>
                <a:ea typeface="Cambria"/>
                <a:cs typeface="Cambria"/>
              </a:rPr>
              <a:t>S. (</a:t>
            </a:r>
            <a:r>
              <a:rPr lang="en-US" sz="2000" dirty="0">
                <a:solidFill>
                  <a:srgbClr val="000000"/>
                </a:solidFill>
                <a:ea typeface="Cambria"/>
                <a:cs typeface="Cambria"/>
              </a:rPr>
              <a:t>E</a:t>
            </a:r>
            <a:r>
              <a:rPr lang="en-US" sz="2000" dirty="0" smtClean="0">
                <a:solidFill>
                  <a:srgbClr val="000000"/>
                </a:solidFill>
                <a:ea typeface="Cambria"/>
                <a:cs typeface="Cambria"/>
              </a:rPr>
              <a:t>ds.), </a:t>
            </a:r>
            <a:r>
              <a:rPr lang="en-US" sz="2000" i="1" dirty="0" smtClean="0">
                <a:solidFill>
                  <a:srgbClr val="000000"/>
                </a:solidFill>
                <a:ea typeface="Cambria"/>
                <a:cs typeface="Cambria"/>
              </a:rPr>
              <a:t>Proceedings </a:t>
            </a:r>
            <a:r>
              <a:rPr lang="en-US" sz="2000" i="1" dirty="0">
                <a:solidFill>
                  <a:srgbClr val="000000"/>
                </a:solidFill>
                <a:ea typeface="Cambria"/>
                <a:cs typeface="Cambria"/>
              </a:rPr>
              <a:t>of Design Computing and Cognition 2014</a:t>
            </a:r>
            <a:r>
              <a:rPr lang="en-US" sz="2000" dirty="0">
                <a:solidFill>
                  <a:srgbClr val="000000"/>
                </a:solidFill>
                <a:ea typeface="Cambria"/>
                <a:cs typeface="Cambria"/>
              </a:rPr>
              <a:t>, University College London.</a:t>
            </a:r>
          </a:p>
          <a:p>
            <a:pPr marL="177800" marR="0" indent="-164465">
              <a:spcBef>
                <a:spcPts val="1000"/>
              </a:spcBef>
              <a:spcAft>
                <a:spcPts val="0"/>
              </a:spcAft>
            </a:pPr>
            <a:r>
              <a:rPr lang="en-US" sz="2000" dirty="0">
                <a:solidFill>
                  <a:srgbClr val="000000"/>
                </a:solidFill>
                <a:ea typeface="Cambria"/>
                <a:cs typeface="Cambria"/>
              </a:rPr>
              <a:t>Maher, M.L., </a:t>
            </a:r>
            <a:r>
              <a:rPr lang="en-US" sz="2000" dirty="0" smtClean="0">
                <a:solidFill>
                  <a:srgbClr val="000000"/>
                </a:solidFill>
                <a:ea typeface="Cambria"/>
                <a:cs typeface="Cambria"/>
              </a:rPr>
              <a:t>et al. </a:t>
            </a:r>
            <a:r>
              <a:rPr lang="en-US" sz="2000" dirty="0">
                <a:solidFill>
                  <a:srgbClr val="000000"/>
                </a:solidFill>
                <a:ea typeface="Cambria"/>
                <a:cs typeface="Cambria"/>
              </a:rPr>
              <a:t>(2014</a:t>
            </a:r>
            <a:r>
              <a:rPr lang="en-US" sz="2000" dirty="0" smtClean="0">
                <a:solidFill>
                  <a:srgbClr val="000000"/>
                </a:solidFill>
                <a:ea typeface="Cambria"/>
                <a:cs typeface="Cambria"/>
              </a:rPr>
              <a:t>). </a:t>
            </a:r>
            <a:r>
              <a:rPr lang="en-US" sz="2000" dirty="0" err="1">
                <a:solidFill>
                  <a:srgbClr val="000000"/>
                </a:solidFill>
                <a:ea typeface="Cambria"/>
                <a:cs typeface="Cambria"/>
              </a:rPr>
              <a:t>NatureNet</a:t>
            </a:r>
            <a:r>
              <a:rPr lang="en-US" sz="2000" dirty="0">
                <a:solidFill>
                  <a:srgbClr val="000000"/>
                </a:solidFill>
                <a:ea typeface="Cambria"/>
                <a:cs typeface="Cambria"/>
              </a:rPr>
              <a:t>: A m</a:t>
            </a:r>
            <a:r>
              <a:rPr lang="en-US" sz="2000" dirty="0" smtClean="0">
                <a:solidFill>
                  <a:srgbClr val="000000"/>
                </a:solidFill>
                <a:ea typeface="Cambria"/>
                <a:cs typeface="Cambria"/>
              </a:rPr>
              <a:t>odel </a:t>
            </a:r>
            <a:r>
              <a:rPr lang="en-US" sz="2000" dirty="0">
                <a:solidFill>
                  <a:srgbClr val="000000"/>
                </a:solidFill>
                <a:ea typeface="Cambria"/>
                <a:cs typeface="Cambria"/>
              </a:rPr>
              <a:t>for </a:t>
            </a:r>
            <a:r>
              <a:rPr lang="en-US" sz="2000" dirty="0" smtClean="0">
                <a:solidFill>
                  <a:srgbClr val="000000"/>
                </a:solidFill>
                <a:ea typeface="Cambria"/>
                <a:cs typeface="Cambria"/>
              </a:rPr>
              <a:t>crowdsourcing </a:t>
            </a:r>
            <a:r>
              <a:rPr lang="en-US" sz="2000" dirty="0">
                <a:solidFill>
                  <a:srgbClr val="000000"/>
                </a:solidFill>
                <a:ea typeface="Cambria"/>
                <a:cs typeface="Cambria"/>
              </a:rPr>
              <a:t>the </a:t>
            </a:r>
            <a:r>
              <a:rPr lang="en-US" sz="2000" dirty="0" smtClean="0">
                <a:solidFill>
                  <a:srgbClr val="000000"/>
                </a:solidFill>
                <a:ea typeface="Cambria"/>
                <a:cs typeface="Cambria"/>
              </a:rPr>
              <a:t>design </a:t>
            </a:r>
            <a:r>
              <a:rPr lang="en-US" sz="2000" dirty="0">
                <a:solidFill>
                  <a:srgbClr val="000000"/>
                </a:solidFill>
                <a:ea typeface="Cambria"/>
                <a:cs typeface="Cambria"/>
              </a:rPr>
              <a:t>of </a:t>
            </a:r>
            <a:r>
              <a:rPr lang="en-US" sz="2000" dirty="0" smtClean="0">
                <a:solidFill>
                  <a:srgbClr val="000000"/>
                </a:solidFill>
                <a:ea typeface="Cambria"/>
                <a:cs typeface="Cambria"/>
              </a:rPr>
              <a:t>citizen science systems</a:t>
            </a:r>
            <a:r>
              <a:rPr lang="en-US" sz="2000" dirty="0">
                <a:solidFill>
                  <a:srgbClr val="000000"/>
                </a:solidFill>
                <a:ea typeface="Cambria"/>
                <a:cs typeface="Cambria"/>
              </a:rPr>
              <a:t>, In </a:t>
            </a:r>
            <a:r>
              <a:rPr lang="en-US" sz="2000" i="1" dirty="0">
                <a:solidFill>
                  <a:srgbClr val="000000"/>
                </a:solidFill>
                <a:ea typeface="Cambria"/>
                <a:cs typeface="Cambria"/>
              </a:rPr>
              <a:t>Proceedings of the Companion Publication of the 17th ACM Conference on Computer Supported Cooperative Work &amp; Social Computing</a:t>
            </a:r>
            <a:r>
              <a:rPr lang="en-US" sz="2000" dirty="0">
                <a:solidFill>
                  <a:srgbClr val="000000"/>
                </a:solidFill>
                <a:ea typeface="Cambria"/>
                <a:cs typeface="Cambria"/>
              </a:rPr>
              <a:t> (pp. </a:t>
            </a:r>
            <a:r>
              <a:rPr lang="en-US" sz="2000" dirty="0" smtClean="0">
                <a:solidFill>
                  <a:srgbClr val="000000"/>
                </a:solidFill>
                <a:ea typeface="Cambria"/>
                <a:cs typeface="Cambria"/>
              </a:rPr>
              <a:t>201-204). </a:t>
            </a:r>
            <a:r>
              <a:rPr lang="en-US" sz="2000" dirty="0">
                <a:solidFill>
                  <a:srgbClr val="000000"/>
                </a:solidFill>
                <a:ea typeface="Cambria"/>
                <a:cs typeface="Cambria"/>
              </a:rPr>
              <a:t>New York: ACM. </a:t>
            </a:r>
          </a:p>
          <a:p>
            <a:pPr marL="177800" marR="0" indent="-164465">
              <a:spcBef>
                <a:spcPts val="1000"/>
              </a:spcBef>
              <a:spcAft>
                <a:spcPts val="0"/>
              </a:spcAft>
            </a:pPr>
            <a:r>
              <a:rPr lang="en-US" sz="2000" dirty="0" err="1">
                <a:solidFill>
                  <a:srgbClr val="000000"/>
                </a:solidFill>
                <a:ea typeface="Cambria"/>
                <a:cs typeface="Cambria"/>
              </a:rPr>
              <a:t>Preece</a:t>
            </a:r>
            <a:r>
              <a:rPr lang="en-US" sz="2000" dirty="0">
                <a:solidFill>
                  <a:srgbClr val="000000"/>
                </a:solidFill>
                <a:ea typeface="Cambria"/>
                <a:cs typeface="Cambria"/>
              </a:rPr>
              <a:t>, J</a:t>
            </a:r>
            <a:r>
              <a:rPr lang="en-US" sz="2000" dirty="0" smtClean="0">
                <a:solidFill>
                  <a:srgbClr val="000000"/>
                </a:solidFill>
                <a:ea typeface="Cambria"/>
                <a:cs typeface="Cambria"/>
              </a:rPr>
              <a:t>., et al. (2014). Crowdsourcing </a:t>
            </a:r>
            <a:r>
              <a:rPr lang="en-US" sz="2000" dirty="0">
                <a:solidFill>
                  <a:srgbClr val="000000"/>
                </a:solidFill>
                <a:ea typeface="Cambria"/>
                <a:cs typeface="Cambria"/>
              </a:rPr>
              <a:t>design and citizen science data using a tabletop in a nature preserve, </a:t>
            </a:r>
            <a:r>
              <a:rPr lang="en-US" sz="2000" dirty="0" smtClean="0">
                <a:solidFill>
                  <a:srgbClr val="000000"/>
                </a:solidFill>
                <a:ea typeface="Cambria"/>
                <a:cs typeface="Cambria"/>
              </a:rPr>
              <a:t>In </a:t>
            </a:r>
            <a:r>
              <a:rPr lang="en-US" sz="2000" i="1" dirty="0">
                <a:solidFill>
                  <a:srgbClr val="000000"/>
                </a:solidFill>
                <a:ea typeface="Cambria"/>
                <a:cs typeface="Cambria"/>
              </a:rPr>
              <a:t>European Conference on Social Media Proceedings</a:t>
            </a:r>
            <a:r>
              <a:rPr lang="en-US" sz="2000" dirty="0">
                <a:solidFill>
                  <a:srgbClr val="000000"/>
                </a:solidFill>
                <a:ea typeface="Cambria"/>
                <a:cs typeface="Cambria"/>
              </a:rPr>
              <a:t>, (</a:t>
            </a:r>
            <a:r>
              <a:rPr lang="en-US" sz="2000" dirty="0" smtClean="0">
                <a:solidFill>
                  <a:srgbClr val="000000"/>
                </a:solidFill>
                <a:ea typeface="Cambria"/>
                <a:cs typeface="Cambria"/>
              </a:rPr>
              <a:t>pp. 413-420). </a:t>
            </a:r>
            <a:r>
              <a:rPr lang="en-US" sz="2000" dirty="0">
                <a:solidFill>
                  <a:srgbClr val="000000"/>
                </a:solidFill>
                <a:ea typeface="Cambria"/>
                <a:cs typeface="Cambria"/>
                <a:hlinkClick r:id="rId2"/>
              </a:rPr>
              <a:t>http://</a:t>
            </a:r>
            <a:r>
              <a:rPr lang="en-US" sz="2000" dirty="0" smtClean="0">
                <a:solidFill>
                  <a:srgbClr val="000000"/>
                </a:solidFill>
                <a:ea typeface="Cambria"/>
                <a:cs typeface="Cambria"/>
                <a:hlinkClick r:id="rId2"/>
              </a:rPr>
              <a:t>www.scribd.com/doc/233761856/ECSM2014-Proceedings-Dropbox</a:t>
            </a:r>
            <a:endParaRPr lang="en-US" sz="2000" dirty="0" smtClean="0">
              <a:solidFill>
                <a:srgbClr val="000000"/>
              </a:solidFill>
              <a:ea typeface="Cambria"/>
              <a:cs typeface="Cambria"/>
            </a:endParaRPr>
          </a:p>
          <a:p>
            <a:pPr marL="177800" marR="0" indent="-164465">
              <a:spcBef>
                <a:spcPts val="1000"/>
              </a:spcBef>
              <a:spcAft>
                <a:spcPts val="0"/>
              </a:spcAft>
            </a:pPr>
            <a:endParaRPr lang="en-US" sz="2400" dirty="0">
              <a:solidFill>
                <a:srgbClr val="000000"/>
              </a:solidFill>
              <a:ea typeface="Cambria"/>
              <a:cs typeface="Cambria"/>
            </a:endParaRPr>
          </a:p>
          <a:p>
            <a:endParaRPr lang="en-US" sz="2400" dirty="0" smtClean="0">
              <a:solidFill>
                <a:srgbClr val="222222"/>
              </a:solidFill>
              <a:ea typeface="Calibri"/>
              <a:cs typeface="Times New Roman"/>
            </a:endParaRPr>
          </a:p>
          <a:p>
            <a:endParaRPr lang="en-US" sz="2400" dirty="0">
              <a:solidFill>
                <a:prstClr val="black"/>
              </a:solidFill>
              <a:ea typeface="Calibri"/>
              <a:cs typeface="Times New Roman"/>
            </a:endParaRPr>
          </a:p>
          <a:p>
            <a:endParaRPr lang="en-US" sz="2400" dirty="0">
              <a:solidFill>
                <a:prstClr val="black"/>
              </a:solidFill>
            </a:endParaRPr>
          </a:p>
        </p:txBody>
      </p:sp>
    </p:spTree>
    <p:extLst>
      <p:ext uri="{BB962C8B-B14F-4D97-AF65-F5344CB8AC3E}">
        <p14:creationId xmlns:p14="http://schemas.microsoft.com/office/powerpoint/2010/main" val="93079062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6323" y="1154603"/>
            <a:ext cx="184666" cy="369332"/>
          </a:xfrm>
          <a:prstGeom prst="rect">
            <a:avLst/>
          </a:prstGeom>
          <a:noFill/>
        </p:spPr>
        <p:txBody>
          <a:bodyPr wrap="none" rtlCol="0">
            <a:spAutoFit/>
          </a:bodyPr>
          <a:lstStyle/>
          <a:p>
            <a:endParaRPr lang="en-US" dirty="0"/>
          </a:p>
        </p:txBody>
      </p:sp>
      <p:pic>
        <p:nvPicPr>
          <p:cNvPr id="4" name="Picture 3"/>
          <p:cNvPicPr>
            <a:picLocks noChangeAspect="1"/>
          </p:cNvPicPr>
          <p:nvPr/>
        </p:nvPicPr>
        <p:blipFill>
          <a:blip r:embed="rId3"/>
          <a:stretch>
            <a:fillRect/>
          </a:stretch>
        </p:blipFill>
        <p:spPr>
          <a:xfrm>
            <a:off x="228600" y="228600"/>
            <a:ext cx="8471647" cy="6858000"/>
          </a:xfrm>
          <a:prstGeom prst="rect">
            <a:avLst/>
          </a:prstGeom>
        </p:spPr>
      </p:pic>
    </p:spTree>
    <p:extLst>
      <p:ext uri="{BB962C8B-B14F-4D97-AF65-F5344CB8AC3E}">
        <p14:creationId xmlns:p14="http://schemas.microsoft.com/office/powerpoint/2010/main" val="388023302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Picture 1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018033"/>
            <a:ext cx="9144000" cy="5839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8232" y="248592"/>
            <a:ext cx="9144000" cy="769441"/>
          </a:xfrm>
          <a:prstGeom prst="rect">
            <a:avLst/>
          </a:prstGeom>
        </p:spPr>
        <p:txBody>
          <a:bodyPr wrap="square">
            <a:spAutoFit/>
          </a:bodyPr>
          <a:lstStyle/>
          <a:p>
            <a:pPr algn="ctr"/>
            <a:r>
              <a:rPr lang="en-US" sz="4400" b="1" dirty="0" smtClean="0">
                <a:solidFill>
                  <a:srgbClr val="008000"/>
                </a:solidFill>
              </a:rPr>
              <a:t>Guidelines for Research and Practice</a:t>
            </a:r>
            <a:endParaRPr lang="en-US" sz="4400" b="1" dirty="0">
              <a:solidFill>
                <a:srgbClr val="008000"/>
              </a:solidFill>
            </a:endParaRPr>
          </a:p>
        </p:txBody>
      </p:sp>
      <p:sp>
        <p:nvSpPr>
          <p:cNvPr id="6" name="Rectangle 5"/>
          <p:cNvSpPr/>
          <p:nvPr/>
        </p:nvSpPr>
        <p:spPr>
          <a:xfrm>
            <a:off x="160420" y="1624884"/>
            <a:ext cx="8831179" cy="4549322"/>
          </a:xfrm>
          <a:prstGeom prst="rect">
            <a:avLst/>
          </a:prstGeom>
          <a:solidFill>
            <a:schemeClr val="bg1">
              <a:alpha val="76000"/>
            </a:schemeClr>
          </a:solidFill>
        </p:spPr>
        <p:txBody>
          <a:bodyPr wrap="square">
            <a:spAutoFit/>
          </a:bodyPr>
          <a:lstStyle/>
          <a:p>
            <a:pPr>
              <a:lnSpc>
                <a:spcPct val="107000"/>
              </a:lnSpc>
              <a:spcAft>
                <a:spcPts val="600"/>
              </a:spcAft>
            </a:pPr>
            <a:r>
              <a:rPr lang="en-US" sz="2800" dirty="0" smtClean="0">
                <a:solidFill>
                  <a:prstClr val="black"/>
                </a:solidFill>
              </a:rPr>
              <a:t>Technology needs to be:</a:t>
            </a:r>
          </a:p>
          <a:p>
            <a:pPr marL="457200" indent="-457200">
              <a:lnSpc>
                <a:spcPct val="107000"/>
              </a:lnSpc>
              <a:spcAft>
                <a:spcPts val="600"/>
              </a:spcAft>
              <a:buFont typeface="Arial" panose="020B0604020202020204" pitchFamily="34" charset="0"/>
              <a:buChar char="•"/>
            </a:pPr>
            <a:r>
              <a:rPr lang="en-US" sz="2800" dirty="0">
                <a:solidFill>
                  <a:prstClr val="black"/>
                </a:solidFill>
              </a:rPr>
              <a:t>E</a:t>
            </a:r>
            <a:r>
              <a:rPr lang="en-US" sz="2800" dirty="0" smtClean="0">
                <a:solidFill>
                  <a:prstClr val="black"/>
                </a:solidFill>
              </a:rPr>
              <a:t>asy to use, fast, in line with state-of-the-art UX, capable of evolving</a:t>
            </a:r>
          </a:p>
          <a:p>
            <a:pPr marL="457200" indent="-457200">
              <a:lnSpc>
                <a:spcPct val="107000"/>
              </a:lnSpc>
              <a:spcAft>
                <a:spcPts val="600"/>
              </a:spcAft>
              <a:buFont typeface="Arial" panose="020B0604020202020204" pitchFamily="34" charset="0"/>
              <a:buChar char="•"/>
            </a:pPr>
            <a:r>
              <a:rPr lang="en-US" sz="2800" dirty="0">
                <a:solidFill>
                  <a:prstClr val="black"/>
                </a:solidFill>
              </a:rPr>
              <a:t>D</a:t>
            </a:r>
            <a:r>
              <a:rPr lang="en-US" sz="2800" dirty="0" smtClean="0">
                <a:solidFill>
                  <a:prstClr val="black"/>
                </a:solidFill>
              </a:rPr>
              <a:t>esigned in consultation with stakeholders and with awareness that user needs and experiences vary</a:t>
            </a:r>
          </a:p>
          <a:p>
            <a:pPr marL="457200" indent="-457200">
              <a:lnSpc>
                <a:spcPct val="107000"/>
              </a:lnSpc>
              <a:spcAft>
                <a:spcPts val="600"/>
              </a:spcAft>
              <a:buFont typeface="Arial" panose="020B0604020202020204" pitchFamily="34" charset="0"/>
              <a:buChar char="•"/>
            </a:pPr>
            <a:r>
              <a:rPr lang="en-US" sz="2800" dirty="0" smtClean="0">
                <a:solidFill>
                  <a:prstClr val="black"/>
                </a:solidFill>
              </a:rPr>
              <a:t>Robust and rugged enough to respond to field conditions</a:t>
            </a:r>
          </a:p>
          <a:p>
            <a:pPr marL="457200" indent="-457200">
              <a:lnSpc>
                <a:spcPct val="107000"/>
              </a:lnSpc>
              <a:spcAft>
                <a:spcPts val="600"/>
              </a:spcAft>
              <a:buFont typeface="Arial" panose="020B0604020202020204" pitchFamily="34" charset="0"/>
              <a:buChar char="•"/>
            </a:pPr>
            <a:r>
              <a:rPr lang="en-US" sz="2800" dirty="0" err="1" smtClean="0">
                <a:solidFill>
                  <a:prstClr val="black"/>
                </a:solidFill>
              </a:rPr>
              <a:t>Scaffolded</a:t>
            </a:r>
            <a:r>
              <a:rPr lang="en-US" sz="2800" dirty="0" smtClean="0">
                <a:solidFill>
                  <a:prstClr val="black"/>
                </a:solidFill>
              </a:rPr>
              <a:t> to provide clear guidance for novice users and to support collection of high-quality data  </a:t>
            </a:r>
          </a:p>
        </p:txBody>
      </p:sp>
    </p:spTree>
    <p:extLst>
      <p:ext uri="{BB962C8B-B14F-4D97-AF65-F5344CB8AC3E}">
        <p14:creationId xmlns:p14="http://schemas.microsoft.com/office/powerpoint/2010/main" val="427142923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0842" y="381000"/>
            <a:ext cx="5507072" cy="4419600"/>
          </a:xfrm>
          <a:prstGeom prst="rect">
            <a:avLst/>
          </a:prstGeom>
          <a:noFill/>
        </p:spPr>
      </p:pic>
      <p:sp>
        <p:nvSpPr>
          <p:cNvPr id="5" name="Rectangle 4"/>
          <p:cNvSpPr/>
          <p:nvPr/>
        </p:nvSpPr>
        <p:spPr>
          <a:xfrm>
            <a:off x="304800" y="4419600"/>
            <a:ext cx="8610600" cy="381000"/>
          </a:xfrm>
          <a:prstGeom prst="rect">
            <a:avLst/>
          </a:prstGeom>
          <a:solidFill>
            <a:srgbClr val="C0C0C0">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04800" y="6629400"/>
            <a:ext cx="8610600" cy="152400"/>
          </a:xfrm>
          <a:prstGeom prst="rect">
            <a:avLst/>
          </a:prstGeom>
          <a:solidFill>
            <a:srgbClr val="C0C0C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04800" y="4800600"/>
            <a:ext cx="6629400" cy="1828800"/>
          </a:xfrm>
          <a:prstGeom prst="rect">
            <a:avLst/>
          </a:prstGeom>
          <a:gradFill>
            <a:gsLst>
              <a:gs pos="100000">
                <a:srgbClr val="DDEBCF">
                  <a:alpha val="22000"/>
                </a:srgbClr>
              </a:gs>
              <a:gs pos="50000">
                <a:srgbClr val="9CB86E"/>
              </a:gs>
              <a:gs pos="100000">
                <a:srgbClr val="156B13"/>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rPr>
              <a:t>Thank you!</a:t>
            </a:r>
            <a:endParaRPr lang="en-US" sz="4000" b="1" dirty="0">
              <a:solidFill>
                <a:schemeClr val="tx1"/>
              </a:solidFill>
            </a:endParaRPr>
          </a:p>
        </p:txBody>
      </p:sp>
      <p:sp>
        <p:nvSpPr>
          <p:cNvPr id="10" name="TextBox 9"/>
          <p:cNvSpPr txBox="1"/>
          <p:nvPr/>
        </p:nvSpPr>
        <p:spPr>
          <a:xfrm>
            <a:off x="609600" y="6096000"/>
            <a:ext cx="6324599" cy="369332"/>
          </a:xfrm>
          <a:prstGeom prst="rect">
            <a:avLst/>
          </a:prstGeom>
          <a:noFill/>
        </p:spPr>
        <p:txBody>
          <a:bodyPr wrap="square" rtlCol="0">
            <a:spAutoFit/>
          </a:bodyPr>
          <a:lstStyle/>
          <a:p>
            <a:pPr algn="ctr"/>
            <a:r>
              <a:rPr lang="en-US" b="1" dirty="0" smtClean="0">
                <a:solidFill>
                  <a:schemeClr val="tx1">
                    <a:lumMod val="65000"/>
                    <a:lumOff val="35000"/>
                  </a:schemeClr>
                </a:solidFill>
              </a:rPr>
              <a:t>NSF grants: </a:t>
            </a:r>
            <a:r>
              <a:rPr lang="en-US" dirty="0" smtClean="0">
                <a:solidFill>
                  <a:schemeClr val="tx1">
                    <a:lumMod val="65000"/>
                    <a:lumOff val="35000"/>
                  </a:schemeClr>
                </a:solidFill>
              </a:rPr>
              <a:t>SES 0968546, VOSS 357948-1, EAGER 1450942 </a:t>
            </a:r>
            <a:endParaRPr lang="en-US" dirty="0">
              <a:solidFill>
                <a:schemeClr val="tx1">
                  <a:lumMod val="65000"/>
                  <a:lumOff val="35000"/>
                </a:schemeClr>
              </a:solidFill>
            </a:endParaRPr>
          </a:p>
        </p:txBody>
      </p:sp>
      <p:pic>
        <p:nvPicPr>
          <p:cNvPr id="11" name="Picture 10" descr="ischool-umd-LOGO.png"/>
          <p:cNvPicPr>
            <a:picLocks noChangeAspect="1"/>
          </p:cNvPicPr>
          <p:nvPr/>
        </p:nvPicPr>
        <p:blipFill>
          <a:blip r:embed="rId4" cstate="print"/>
          <a:stretch>
            <a:fillRect/>
          </a:stretch>
        </p:blipFill>
        <p:spPr>
          <a:xfrm>
            <a:off x="7086600" y="4876800"/>
            <a:ext cx="1917405" cy="416242"/>
          </a:xfrm>
          <a:prstGeom prst="rect">
            <a:avLst/>
          </a:prstGeom>
        </p:spPr>
      </p:pic>
      <p:pic>
        <p:nvPicPr>
          <p:cNvPr id="12" name="Picture 11" descr="biotracker logo 17.png"/>
          <p:cNvPicPr>
            <a:picLocks noChangeAspect="1"/>
          </p:cNvPicPr>
          <p:nvPr/>
        </p:nvPicPr>
        <p:blipFill rotWithShape="1">
          <a:blip r:embed="rId5" cstate="print"/>
          <a:srcRect l="3418" t="7042" r="78149" b="12697"/>
          <a:stretch/>
        </p:blipFill>
        <p:spPr>
          <a:xfrm>
            <a:off x="6968423" y="5676704"/>
            <a:ext cx="545806" cy="574960"/>
          </a:xfrm>
          <a:prstGeom prst="rect">
            <a:avLst/>
          </a:prstGeom>
        </p:spPr>
      </p:pic>
      <p:pic>
        <p:nvPicPr>
          <p:cNvPr id="13" name="Picture 12" descr="http://hermes.mbl.edu/news/press_releases/images/eol_logo_glob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9481" y="5731297"/>
            <a:ext cx="861296" cy="5536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landscape.byu.edu/portals/13/images/BYU_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30777" y="5676704"/>
            <a:ext cx="546209" cy="5462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96617" y="6251664"/>
            <a:ext cx="1311275" cy="23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25803" y="409075"/>
            <a:ext cx="2689597" cy="4038599"/>
          </a:xfrm>
          <a:prstGeom prst="rect">
            <a:avLst/>
          </a:prstGeom>
        </p:spPr>
      </p:pic>
      <p:pic>
        <p:nvPicPr>
          <p:cNvPr id="1027"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400000">
            <a:off x="3976633" y="2232279"/>
            <a:ext cx="4100447" cy="397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479711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5800" y="0"/>
            <a:ext cx="5219104" cy="6858000"/>
          </a:xfrm>
          <a:prstGeom prst="rect">
            <a:avLst/>
          </a:prstGeom>
        </p:spPr>
      </p:pic>
    </p:spTree>
    <p:extLst>
      <p:ext uri="{BB962C8B-B14F-4D97-AF65-F5344CB8AC3E}">
        <p14:creationId xmlns:p14="http://schemas.microsoft.com/office/powerpoint/2010/main" val="216857544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40625"/>
          </a:xfrm>
          <a:prstGeom prst="rect">
            <a:avLst/>
          </a:prstGeom>
        </p:spPr>
      </p:pic>
    </p:spTree>
    <p:extLst>
      <p:ext uri="{BB962C8B-B14F-4D97-AF65-F5344CB8AC3E}">
        <p14:creationId xmlns:p14="http://schemas.microsoft.com/office/powerpoint/2010/main" val="54584832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7621" y="2590800"/>
            <a:ext cx="8534400" cy="3687763"/>
          </a:xfrm>
        </p:spPr>
        <p:txBody>
          <a:bodyPr>
            <a:normAutofit lnSpcReduction="10000"/>
          </a:bodyPr>
          <a:lstStyle/>
          <a:p>
            <a:pPr marL="0" indent="0">
              <a:buNone/>
            </a:pPr>
            <a:r>
              <a:rPr lang="en-US" dirty="0" smtClean="0"/>
              <a:t>Citizen science addresses:</a:t>
            </a:r>
          </a:p>
          <a:p>
            <a:r>
              <a:rPr lang="en-US" dirty="0" smtClean="0"/>
              <a:t>Biodiversity recorded before loss due to habitat destruction, climate change, etc.  </a:t>
            </a:r>
            <a:br>
              <a:rPr lang="en-US" dirty="0" smtClean="0"/>
            </a:br>
            <a:r>
              <a:rPr lang="en-US" dirty="0" smtClean="0"/>
              <a:t>e.g., Encyclopedia of Life (EOL)</a:t>
            </a:r>
          </a:p>
          <a:p>
            <a:pPr lvl="1">
              <a:buFont typeface="Courier New"/>
              <a:buChar char="o"/>
            </a:pPr>
            <a:r>
              <a:rPr lang="en-US" dirty="0" smtClean="0"/>
              <a:t>Large volume of data: camera, sound, sensor monitoring</a:t>
            </a:r>
          </a:p>
          <a:p>
            <a:pPr lvl="1">
              <a:buFont typeface="Courier New"/>
              <a:buChar char="o"/>
            </a:pPr>
            <a:r>
              <a:rPr lang="en-US" dirty="0" smtClean="0"/>
              <a:t>Field observations: vast geographic </a:t>
            </a:r>
            <a:r>
              <a:rPr lang="en-US" dirty="0"/>
              <a:t>&amp; temporal </a:t>
            </a:r>
            <a:r>
              <a:rPr lang="en-US" dirty="0" smtClean="0"/>
              <a:t>scales</a:t>
            </a:r>
          </a:p>
          <a:p>
            <a:endParaRPr lang="en-US" dirty="0"/>
          </a:p>
        </p:txBody>
      </p:sp>
      <p:sp>
        <p:nvSpPr>
          <p:cNvPr id="4" name="Right Triangle 3"/>
          <p:cNvSpPr/>
          <p:nvPr/>
        </p:nvSpPr>
        <p:spPr>
          <a:xfrm rot="5400000">
            <a:off x="14575" y="-3469"/>
            <a:ext cx="3171250" cy="3200400"/>
          </a:xfrm>
          <a:prstGeom prst="r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8933425">
            <a:off x="-329665" y="750359"/>
            <a:ext cx="2855063" cy="769441"/>
          </a:xfrm>
          <a:prstGeom prst="rect">
            <a:avLst/>
          </a:prstGeom>
          <a:noFill/>
        </p:spPr>
        <p:txBody>
          <a:bodyPr wrap="square" rtlCol="0">
            <a:spAutoFit/>
          </a:bodyPr>
          <a:lstStyle/>
          <a:p>
            <a:pPr algn="ctr"/>
            <a:r>
              <a:rPr lang="en-US" sz="4400" b="1" dirty="0" smtClean="0">
                <a:solidFill>
                  <a:srgbClr val="FFFF00"/>
                </a:solidFill>
              </a:rPr>
              <a:t>Issue 1</a:t>
            </a:r>
            <a:endParaRPr lang="en-US" sz="4400" b="1" dirty="0">
              <a:solidFill>
                <a:srgbClr val="FFFF00"/>
              </a:solidFill>
            </a:endParaRPr>
          </a:p>
        </p:txBody>
      </p:sp>
      <p:grpSp>
        <p:nvGrpSpPr>
          <p:cNvPr id="8" name="Group 7"/>
          <p:cNvGrpSpPr/>
          <p:nvPr/>
        </p:nvGrpSpPr>
        <p:grpSpPr>
          <a:xfrm>
            <a:off x="3099180" y="76199"/>
            <a:ext cx="5517811" cy="2291124"/>
            <a:chOff x="3099180" y="76199"/>
            <a:chExt cx="5517811" cy="2291124"/>
          </a:xfrm>
        </p:grpSpPr>
        <p:pic>
          <p:nvPicPr>
            <p:cNvPr id="2" name="Picture 1"/>
            <p:cNvPicPr>
              <a:picLocks noChangeAspect="1"/>
            </p:cNvPicPr>
            <p:nvPr/>
          </p:nvPicPr>
          <p:blipFill>
            <a:blip r:embed="rId3"/>
            <a:stretch>
              <a:fillRect/>
            </a:stretch>
          </p:blipFill>
          <p:spPr>
            <a:xfrm>
              <a:off x="6781800" y="76200"/>
              <a:ext cx="1835191" cy="2291123"/>
            </a:xfrm>
            <a:prstGeom prst="rect">
              <a:avLst/>
            </a:prstGeom>
          </p:spPr>
        </p:pic>
        <p:pic>
          <p:nvPicPr>
            <p:cNvPr id="6" name="Picture 5"/>
            <p:cNvPicPr>
              <a:picLocks noChangeAspect="1"/>
            </p:cNvPicPr>
            <p:nvPr/>
          </p:nvPicPr>
          <p:blipFill>
            <a:blip r:embed="rId4"/>
            <a:stretch>
              <a:fillRect/>
            </a:stretch>
          </p:blipFill>
          <p:spPr>
            <a:xfrm flipV="1">
              <a:off x="3099180" y="76199"/>
              <a:ext cx="1774209" cy="2286000"/>
            </a:xfrm>
            <a:prstGeom prst="rect">
              <a:avLst/>
            </a:prstGeom>
          </p:spPr>
        </p:pic>
        <p:pic>
          <p:nvPicPr>
            <p:cNvPr id="7" name="Picture 6"/>
            <p:cNvPicPr>
              <a:picLocks noChangeAspect="1"/>
            </p:cNvPicPr>
            <p:nvPr/>
          </p:nvPicPr>
          <p:blipFill>
            <a:blip r:embed="rId5"/>
            <a:stretch>
              <a:fillRect/>
            </a:stretch>
          </p:blipFill>
          <p:spPr>
            <a:xfrm>
              <a:off x="4724401" y="76200"/>
              <a:ext cx="2057400" cy="2285999"/>
            </a:xfrm>
            <a:prstGeom prst="rect">
              <a:avLst/>
            </a:prstGeom>
          </p:spPr>
        </p:pic>
      </p:grpSp>
    </p:spTree>
    <p:extLst>
      <p:ext uri="{BB962C8B-B14F-4D97-AF65-F5344CB8AC3E}">
        <p14:creationId xmlns:p14="http://schemas.microsoft.com/office/powerpoint/2010/main" val="20498049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6365328"/>
            <a:ext cx="9144000"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10242" name="Content Placeholder 3" descr="2009_red_list_extinction.gif"/>
          <p:cNvPicPr>
            <a:picLocks noChangeAspect="1"/>
          </p:cNvPicPr>
          <p:nvPr/>
        </p:nvPicPr>
        <p:blipFill>
          <a:blip r:embed="rId4">
            <a:extLst>
              <a:ext uri="{28A0092B-C50C-407E-A947-70E740481C1C}">
                <a14:useLocalDpi xmlns:a14="http://schemas.microsoft.com/office/drawing/2010/main" val="0"/>
              </a:ext>
            </a:extLst>
          </a:blip>
          <a:srcRect l="-12958" r="-12958"/>
          <a:stretch>
            <a:fillRect/>
          </a:stretch>
        </p:blipFill>
        <p:spPr bwMode="auto">
          <a:xfrm>
            <a:off x="0" y="827690"/>
            <a:ext cx="914400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3" descr="Picture 14.png"/>
          <p:cNvPicPr>
            <a:picLocks noChangeAspect="1"/>
          </p:cNvPicPr>
          <p:nvPr/>
        </p:nvPicPr>
        <p:blipFill>
          <a:blip r:embed="rId5"/>
          <a:srcRect t="-10748" b="-10748"/>
          <a:stretch>
            <a:fillRect/>
          </a:stretch>
        </p:blipFill>
        <p:spPr>
          <a:xfrm>
            <a:off x="465667" y="4473465"/>
            <a:ext cx="5376333" cy="196781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71215940"/>
      </p:ext>
    </p:extLst>
  </p:cSld>
  <p:clrMapOvr>
    <a:masterClrMapping/>
  </p:clrMapOvr>
  <p:transition xmlns:p14="http://schemas.microsoft.com/office/powerpoint/2010/main" advTm="50138"/>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19800" y="6510156"/>
            <a:ext cx="3219077" cy="400110"/>
          </a:xfrm>
          <a:prstGeom prst="rect">
            <a:avLst/>
          </a:prstGeom>
          <a:noFill/>
        </p:spPr>
        <p:txBody>
          <a:bodyPr wrap="square" rtlCol="0">
            <a:spAutoFit/>
          </a:bodyPr>
          <a:lstStyle/>
          <a:p>
            <a:r>
              <a:rPr lang="en-US" sz="2000" dirty="0"/>
              <a:t>http</a:t>
            </a:r>
            <a:r>
              <a:rPr lang="en-US" sz="2000" dirty="0" smtClean="0"/>
              <a:t>://climate.audubon.org/</a:t>
            </a:r>
            <a:endParaRPr lang="en-US" sz="2400"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4308" y="856783"/>
            <a:ext cx="221932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1353" y="4682825"/>
            <a:ext cx="221932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9996" y="2761783"/>
            <a:ext cx="221932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0200" y="4682825"/>
            <a:ext cx="221932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766" y="2761783"/>
            <a:ext cx="221932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6090" y="4666783"/>
            <a:ext cx="221932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4253" y="2777825"/>
            <a:ext cx="221932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8018" y="4686836"/>
            <a:ext cx="221932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74983" y="856783"/>
            <a:ext cx="221932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93578" y="856783"/>
            <a:ext cx="221932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152398" y="210452"/>
            <a:ext cx="6750843" cy="646331"/>
          </a:xfrm>
          <a:prstGeom prst="rect">
            <a:avLst/>
          </a:prstGeom>
          <a:noFill/>
        </p:spPr>
        <p:txBody>
          <a:bodyPr wrap="square" rtlCol="0">
            <a:spAutoFit/>
          </a:bodyPr>
          <a:lstStyle/>
          <a:p>
            <a:r>
              <a:rPr lang="en-US" sz="3600" b="1" dirty="0" smtClean="0">
                <a:solidFill>
                  <a:schemeClr val="tx1">
                    <a:lumMod val="75000"/>
                    <a:lumOff val="25000"/>
                  </a:schemeClr>
                </a:solidFill>
                <a:effectLst>
                  <a:outerShdw blurRad="38100" dist="38100" dir="2700000" algn="tl">
                    <a:srgbClr val="000000">
                      <a:alpha val="43137"/>
                    </a:srgbClr>
                  </a:outerShdw>
                </a:effectLst>
              </a:rPr>
              <a:t>Birds at risk due to climate change</a:t>
            </a:r>
            <a:endParaRPr lang="en-US" sz="3600" b="1" dirty="0">
              <a:solidFill>
                <a:schemeClr val="tx1">
                  <a:lumMod val="75000"/>
                  <a:lumOff val="25000"/>
                </a:schemeClr>
              </a:solidFill>
              <a:effectLst>
                <a:outerShdw blurRad="38100" dist="38100" dir="2700000" algn="tl">
                  <a:srgbClr val="000000">
                    <a:alpha val="43137"/>
                  </a:srgbClr>
                </a:outerShdw>
              </a:effectLst>
            </a:endParaRPr>
          </a:p>
        </p:txBody>
      </p:sp>
      <p:sp>
        <p:nvSpPr>
          <p:cNvPr id="23" name="Rectangle 22"/>
          <p:cNvSpPr/>
          <p:nvPr/>
        </p:nvSpPr>
        <p:spPr>
          <a:xfrm>
            <a:off x="198018" y="2761783"/>
            <a:ext cx="6595560" cy="2140894"/>
          </a:xfrm>
          <a:prstGeom prst="rect">
            <a:avLst/>
          </a:prstGeom>
          <a:solidFill>
            <a:schemeClr val="bg1">
              <a:alpha val="64000"/>
            </a:schemeClr>
          </a:solidFill>
        </p:spPr>
        <p:txBody>
          <a:bodyPr wrap="square">
            <a:spAutoFit/>
          </a:bodyPr>
          <a:lstStyle/>
          <a:p>
            <a:pPr>
              <a:lnSpc>
                <a:spcPct val="107000"/>
              </a:lnSpc>
              <a:spcAft>
                <a:spcPts val="600"/>
              </a:spcAft>
            </a:pPr>
            <a:r>
              <a:rPr lang="en-US" sz="2400" dirty="0" smtClean="0">
                <a:solidFill>
                  <a:prstClr val="black"/>
                </a:solidFill>
              </a:rPr>
              <a:t>According to Audubon’s Birds &amp; Climate Change report, more </a:t>
            </a:r>
            <a:r>
              <a:rPr lang="en-US" sz="2400" dirty="0">
                <a:solidFill>
                  <a:prstClr val="black"/>
                </a:solidFill>
              </a:rPr>
              <a:t>than half of the 588 North American bird species studied are expected to lose </a:t>
            </a:r>
            <a:r>
              <a:rPr lang="en-US" sz="2400" dirty="0" smtClean="0">
                <a:solidFill>
                  <a:prstClr val="black"/>
                </a:solidFill>
              </a:rPr>
              <a:t>50+% </a:t>
            </a:r>
            <a:r>
              <a:rPr lang="en-US" sz="2400" dirty="0">
                <a:solidFill>
                  <a:prstClr val="black"/>
                </a:solidFill>
              </a:rPr>
              <a:t>of </a:t>
            </a:r>
            <a:r>
              <a:rPr lang="en-US" sz="2400" dirty="0" smtClean="0">
                <a:solidFill>
                  <a:prstClr val="black"/>
                </a:solidFill>
              </a:rPr>
              <a:t>their climatic </a:t>
            </a:r>
            <a:r>
              <a:rPr lang="en-US" sz="2400" dirty="0">
                <a:solidFill>
                  <a:prstClr val="black"/>
                </a:solidFill>
              </a:rPr>
              <a:t>range by </a:t>
            </a:r>
            <a:r>
              <a:rPr lang="en-US" sz="2400" dirty="0" smtClean="0">
                <a:solidFill>
                  <a:prstClr val="black"/>
                </a:solidFill>
              </a:rPr>
              <a:t>2080.</a:t>
            </a:r>
          </a:p>
          <a:p>
            <a:pPr>
              <a:lnSpc>
                <a:spcPct val="107000"/>
              </a:lnSpc>
              <a:spcAft>
                <a:spcPts val="600"/>
              </a:spcAft>
            </a:pPr>
            <a:r>
              <a:rPr lang="en-US" sz="2400" dirty="0" smtClean="0">
                <a:solidFill>
                  <a:srgbClr val="FF0000"/>
                </a:solidFill>
              </a:rPr>
              <a:t>50 </a:t>
            </a:r>
            <a:r>
              <a:rPr lang="en-US" sz="2400" dirty="0">
                <a:solidFill>
                  <a:srgbClr val="FF0000"/>
                </a:solidFill>
              </a:rPr>
              <a:t>species in B.C.</a:t>
            </a:r>
          </a:p>
        </p:txBody>
      </p:sp>
      <p:pic>
        <p:nvPicPr>
          <p:cNvPr id="1040"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0671" y="856783"/>
            <a:ext cx="221932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1" name="Picture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06611" y="2761783"/>
            <a:ext cx="221932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991470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6424448"/>
            <a:ext cx="9144000"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pic>
        <p:nvPicPr>
          <p:cNvPr id="8194" name="Picture 4" descr="Wearethe99 (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80167" y="213081"/>
            <a:ext cx="4572000" cy="6124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6"/>
          <p:cNvSpPr>
            <a:spLocks noChangeArrowheads="1"/>
          </p:cNvSpPr>
          <p:nvPr/>
        </p:nvSpPr>
        <p:spPr bwMode="auto">
          <a:xfrm>
            <a:off x="6587684" y="6187966"/>
            <a:ext cx="2364800" cy="16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24616" tIns="12308" rIns="24616" bIns="12308">
            <a:spAutoFit/>
          </a:bodyPr>
          <a:lstStyle/>
          <a:p>
            <a:r>
              <a:rPr lang="en-US" sz="900">
                <a:latin typeface="Candara" charset="0"/>
              </a:rPr>
              <a:t>http://deepseanews.com/2011/10/we-are-the-99/</a:t>
            </a:r>
          </a:p>
        </p:txBody>
      </p:sp>
    </p:spTree>
    <p:extLst>
      <p:ext uri="{BB962C8B-B14F-4D97-AF65-F5344CB8AC3E}">
        <p14:creationId xmlns:p14="http://schemas.microsoft.com/office/powerpoint/2010/main" val="31289187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438400"/>
            <a:ext cx="8305800" cy="3962400"/>
          </a:xfrm>
        </p:spPr>
        <p:txBody>
          <a:bodyPr>
            <a:normAutofit fontScale="92500" lnSpcReduction="10000"/>
          </a:bodyPr>
          <a:lstStyle/>
          <a:p>
            <a:pPr marL="0" indent="0">
              <a:buNone/>
            </a:pPr>
            <a:r>
              <a:rPr lang="en-US" dirty="0" smtClean="0"/>
              <a:t>Citizen science can address:</a:t>
            </a:r>
          </a:p>
          <a:p>
            <a:r>
              <a:rPr lang="en-US" dirty="0"/>
              <a:t>Pollution </a:t>
            </a:r>
            <a:r>
              <a:rPr lang="en-US" dirty="0" smtClean="0"/>
              <a:t>– especially air &amp; water quality</a:t>
            </a:r>
          </a:p>
          <a:p>
            <a:r>
              <a:rPr lang="en-US" dirty="0" smtClean="0"/>
              <a:t>Climate change</a:t>
            </a:r>
          </a:p>
          <a:p>
            <a:r>
              <a:rPr lang="en-US" dirty="0"/>
              <a:t>D</a:t>
            </a:r>
            <a:r>
              <a:rPr lang="en-US" dirty="0" smtClean="0"/>
              <a:t>ata </a:t>
            </a:r>
            <a:r>
              <a:rPr lang="en-US" dirty="0"/>
              <a:t>is collected to </a:t>
            </a:r>
            <a:r>
              <a:rPr lang="en-US" dirty="0" smtClean="0"/>
              <a:t>monitor,  </a:t>
            </a:r>
          </a:p>
          <a:p>
            <a:pPr marL="0" indent="0">
              <a:buNone/>
            </a:pPr>
            <a:r>
              <a:rPr lang="en-US" dirty="0" smtClean="0"/>
              <a:t>	&amp; </a:t>
            </a:r>
            <a:r>
              <a:rPr lang="en-US" dirty="0"/>
              <a:t>mobilize </a:t>
            </a:r>
            <a:r>
              <a:rPr lang="en-US" dirty="0" smtClean="0"/>
              <a:t>support </a:t>
            </a:r>
          </a:p>
          <a:p>
            <a:pPr lvl="1">
              <a:buFont typeface="Courier New"/>
              <a:buChar char="o"/>
            </a:pPr>
            <a:r>
              <a:rPr lang="en-US" dirty="0" smtClean="0"/>
              <a:t>Effective grassroots activity</a:t>
            </a:r>
          </a:p>
          <a:p>
            <a:pPr lvl="1">
              <a:buFont typeface="Courier New"/>
              <a:buChar char="o"/>
            </a:pPr>
            <a:r>
              <a:rPr lang="en-US" dirty="0" smtClean="0"/>
              <a:t>Official intervention is often </a:t>
            </a:r>
          </a:p>
          <a:p>
            <a:pPr marL="914400" lvl="2" indent="0">
              <a:buNone/>
            </a:pPr>
            <a:r>
              <a:rPr lang="en-US" sz="2800" dirty="0"/>
              <a:t>a</a:t>
            </a:r>
            <a:r>
              <a:rPr lang="en-US" sz="2800" dirty="0" smtClean="0"/>
              <a:t> </a:t>
            </a:r>
            <a:r>
              <a:rPr lang="en-US" sz="2800" dirty="0"/>
              <a:t>second </a:t>
            </a:r>
            <a:r>
              <a:rPr lang="en-US" sz="2800" dirty="0" smtClean="0"/>
              <a:t>step</a:t>
            </a:r>
            <a:endParaRPr lang="en-US" dirty="0" smtClean="0"/>
          </a:p>
        </p:txBody>
      </p:sp>
      <p:sp>
        <p:nvSpPr>
          <p:cNvPr id="4" name="Right Triangle 3"/>
          <p:cNvSpPr/>
          <p:nvPr/>
        </p:nvSpPr>
        <p:spPr>
          <a:xfrm rot="5400000">
            <a:off x="14575" y="-3469"/>
            <a:ext cx="3171250" cy="3200400"/>
          </a:xfrm>
          <a:prstGeom prst="r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8933425">
            <a:off x="-329665" y="750359"/>
            <a:ext cx="2855063" cy="769441"/>
          </a:xfrm>
          <a:prstGeom prst="rect">
            <a:avLst/>
          </a:prstGeom>
          <a:noFill/>
        </p:spPr>
        <p:txBody>
          <a:bodyPr wrap="square" rtlCol="0">
            <a:spAutoFit/>
          </a:bodyPr>
          <a:lstStyle/>
          <a:p>
            <a:pPr algn="ctr"/>
            <a:r>
              <a:rPr lang="en-US" sz="4400" b="1" dirty="0" smtClean="0">
                <a:solidFill>
                  <a:srgbClr val="FFFF00"/>
                </a:solidFill>
              </a:rPr>
              <a:t>Issue 2</a:t>
            </a:r>
            <a:endParaRPr lang="en-US" sz="4400" b="1" dirty="0">
              <a:solidFill>
                <a:srgbClr val="FFFF00"/>
              </a:solidFill>
            </a:endParaRPr>
          </a:p>
        </p:txBody>
      </p:sp>
      <p:pic>
        <p:nvPicPr>
          <p:cNvPr id="9" name="Picture 8"/>
          <p:cNvPicPr>
            <a:picLocks noChangeAspect="1"/>
          </p:cNvPicPr>
          <p:nvPr/>
        </p:nvPicPr>
        <p:blipFill>
          <a:blip r:embed="rId3"/>
          <a:stretch>
            <a:fillRect/>
          </a:stretch>
        </p:blipFill>
        <p:spPr>
          <a:xfrm>
            <a:off x="7391400" y="152401"/>
            <a:ext cx="1600200" cy="2002062"/>
          </a:xfrm>
          <a:prstGeom prst="rect">
            <a:avLst/>
          </a:prstGeom>
        </p:spPr>
      </p:pic>
      <p:grpSp>
        <p:nvGrpSpPr>
          <p:cNvPr id="15" name="Group 14"/>
          <p:cNvGrpSpPr/>
          <p:nvPr/>
        </p:nvGrpSpPr>
        <p:grpSpPr>
          <a:xfrm>
            <a:off x="3048000" y="152400"/>
            <a:ext cx="4388685" cy="1981200"/>
            <a:chOff x="3048000" y="152400"/>
            <a:chExt cx="4388685" cy="1981200"/>
          </a:xfrm>
        </p:grpSpPr>
        <p:pic>
          <p:nvPicPr>
            <p:cNvPr id="10" name="Picture 9"/>
            <p:cNvPicPr>
              <a:picLocks noChangeAspect="1"/>
            </p:cNvPicPr>
            <p:nvPr/>
          </p:nvPicPr>
          <p:blipFill>
            <a:blip r:embed="rId4"/>
            <a:stretch>
              <a:fillRect/>
            </a:stretch>
          </p:blipFill>
          <p:spPr>
            <a:xfrm>
              <a:off x="5410200" y="152400"/>
              <a:ext cx="2026485" cy="1981200"/>
            </a:xfrm>
            <a:prstGeom prst="rect">
              <a:avLst/>
            </a:prstGeom>
          </p:spPr>
        </p:pic>
        <p:pic>
          <p:nvPicPr>
            <p:cNvPr id="14" name="Picture 13"/>
            <p:cNvPicPr>
              <a:picLocks noChangeAspect="1"/>
            </p:cNvPicPr>
            <p:nvPr/>
          </p:nvPicPr>
          <p:blipFill>
            <a:blip r:embed="rId5"/>
            <a:stretch>
              <a:fillRect/>
            </a:stretch>
          </p:blipFill>
          <p:spPr>
            <a:xfrm>
              <a:off x="3048000" y="152400"/>
              <a:ext cx="2413000" cy="1981200"/>
            </a:xfrm>
            <a:prstGeom prst="rect">
              <a:avLst/>
            </a:prstGeom>
          </p:spPr>
        </p:pic>
      </p:grpSp>
      <p:pic>
        <p:nvPicPr>
          <p:cNvPr id="11" name="Picture 10" descr="imag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8800" y="4038600"/>
            <a:ext cx="2667000" cy="2047875"/>
          </a:xfrm>
          <a:prstGeom prst="rect">
            <a:avLst/>
          </a:prstGeom>
        </p:spPr>
      </p:pic>
    </p:spTree>
    <p:extLst>
      <p:ext uri="{BB962C8B-B14F-4D97-AF65-F5344CB8AC3E}">
        <p14:creationId xmlns:p14="http://schemas.microsoft.com/office/powerpoint/2010/main" val="2498400486"/>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32301</TotalTime>
  <Words>3939</Words>
  <Application>Microsoft Macintosh PowerPoint</Application>
  <PresentationFormat>On-screen Show (4:3)</PresentationFormat>
  <Paragraphs>305</Paragraphs>
  <Slides>32</Slides>
  <Notes>27</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Foundational Research</vt:lpstr>
      <vt:lpstr>Key Findings</vt:lpstr>
      <vt:lpstr>PowerPoint Presentation</vt:lpstr>
      <vt:lpstr>Suggested References</vt:lpstr>
      <vt:lpstr> Gamification  as a Motivational Strategy:  Case study of the Floracaching App </vt:lpstr>
      <vt:lpstr>Key Findings (186 volunteers)</vt:lpstr>
      <vt:lpstr>PowerPoint Presentation</vt:lpstr>
      <vt:lpstr>Suggested References</vt:lpstr>
      <vt:lpstr>       Feedback as a Motivational Strategy:  How do different types of feedback affect motivation and effort? </vt:lpstr>
      <vt:lpstr>PowerPoint Presentation</vt:lpstr>
      <vt:lpstr>PowerPoint Presentation</vt:lpstr>
      <vt:lpstr>PowerPoint Presentation</vt:lpstr>
      <vt:lpstr>Suggested Reference</vt:lpstr>
      <vt:lpstr>       </vt:lpstr>
      <vt:lpstr>Early Results</vt:lpstr>
      <vt:lpstr>PowerPoint Presentation</vt:lpstr>
      <vt:lpstr>Suggested References</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Motivations affecting initial and long-term participation in citizen science projects in three countries</dc:title>
  <dc:creator>yr</dc:creator>
  <cp:lastModifiedBy>Jenny Preece</cp:lastModifiedBy>
  <cp:revision>238</cp:revision>
  <cp:lastPrinted>2014-04-20T18:29:23Z</cp:lastPrinted>
  <dcterms:created xsi:type="dcterms:W3CDTF">2014-02-18T16:20:34Z</dcterms:created>
  <dcterms:modified xsi:type="dcterms:W3CDTF">2014-09-26T18:38:43Z</dcterms:modified>
</cp:coreProperties>
</file>